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04" r:id="rId4"/>
    <p:sldMasterId id="2147483890" r:id="rId5"/>
  </p:sldMasterIdLst>
  <p:notesMasterIdLst>
    <p:notesMasterId r:id="rId52"/>
  </p:notesMasterIdLst>
  <p:handoutMasterIdLst>
    <p:handoutMasterId r:id="rId53"/>
  </p:handoutMasterIdLst>
  <p:sldIdLst>
    <p:sldId id="491" r:id="rId6"/>
    <p:sldId id="492" r:id="rId7"/>
    <p:sldId id="494" r:id="rId8"/>
    <p:sldId id="493"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35" r:id="rId24"/>
    <p:sldId id="509" r:id="rId25"/>
    <p:sldId id="510" r:id="rId26"/>
    <p:sldId id="511" r:id="rId27"/>
    <p:sldId id="512" r:id="rId28"/>
    <p:sldId id="513" r:id="rId29"/>
    <p:sldId id="514"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527" r:id="rId43"/>
    <p:sldId id="528" r:id="rId44"/>
    <p:sldId id="529" r:id="rId45"/>
    <p:sldId id="530" r:id="rId46"/>
    <p:sldId id="531" r:id="rId47"/>
    <p:sldId id="532" r:id="rId48"/>
    <p:sldId id="533" r:id="rId49"/>
    <p:sldId id="534" r:id="rId50"/>
    <p:sldId id="536" r:id="rId51"/>
  </p:sldIdLst>
  <p:sldSz cx="9144000" cy="5143500" type="screen16x9"/>
  <p:notesSz cx="6858000" cy="9144000"/>
  <p:embeddedFontLst>
    <p:embeddedFont>
      <p:font typeface="ＭＳ Ｐゴシック" pitchFamily="34" charset="-128"/>
      <p:regular r:id="rId54"/>
    </p:embeddedFont>
    <p:embeddedFont>
      <p:font typeface="Segoe UI" pitchFamily="34" charset="0"/>
      <p:regular r:id="rId55"/>
      <p:bold r:id="rId56"/>
      <p:italic r:id="rId57"/>
      <p:boldItalic r:id="rId58"/>
    </p:embeddedFont>
    <p:embeddedFont>
      <p:font typeface="微软雅黑" pitchFamily="34" charset="-122"/>
      <p:regular r:id="rId59"/>
      <p:bold r:id="rId60"/>
    </p:embeddedFont>
    <p:embeddedFont>
      <p:font typeface="Lucida Grande" charset="0"/>
      <p:regular r:id="rId61"/>
      <p:bold r:id="rId62"/>
    </p:embeddedFont>
    <p:embeddedFont>
      <p:font typeface="HP Simplified" charset="0"/>
      <p:regular r:id="rId63"/>
      <p:bold r:id="rId64"/>
      <p:italic r:id="rId65"/>
      <p:boldItalic r:id="rId66"/>
    </p:embeddedFont>
    <p:embeddedFont>
      <p:font typeface="Verdana" pitchFamily="34" charset="0"/>
      <p:regular r:id="rId67"/>
      <p:bold r:id="rId68"/>
      <p:italic r:id="rId69"/>
      <p:boldItalic r:id="rId70"/>
    </p:embeddedFont>
    <p:embeddedFont>
      <p:font typeface="Webdings" pitchFamily="18" charset="2"/>
      <p:regular r:id="rId71"/>
    </p:embeddedFont>
    <p:embeddedFont>
      <p:font typeface="Wingdings 2" pitchFamily="18" charset="2"/>
      <p:regular r:id="rId72"/>
    </p:embeddedFont>
    <p:embeddedFont>
      <p:font typeface="Futura Hv" charset="0"/>
      <p:regular r:id="rId73"/>
    </p:embeddedFont>
    <p:embeddedFont>
      <p:font typeface="Futura Bk" charset="0"/>
      <p:regular r:id="rId74"/>
      <p:bold r:id="rId75"/>
      <p:italic r:id="rId7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CA34"/>
    <a:srgbClr val="000000"/>
    <a:srgbClr val="B9B8BB"/>
    <a:srgbClr val="E5E8E8"/>
    <a:srgbClr val="822980"/>
    <a:srgbClr val="B9B9BB"/>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46" autoAdjust="0"/>
    <p:restoredTop sz="75000" autoAdjust="0"/>
  </p:normalViewPr>
  <p:slideViewPr>
    <p:cSldViewPr snapToGrid="0">
      <p:cViewPr>
        <p:scale>
          <a:sx n="98" d="100"/>
          <a:sy n="98" d="100"/>
        </p:scale>
        <p:origin x="-184" y="-48"/>
      </p:cViewPr>
      <p:guideLst>
        <p:guide orient="horz" pos="3083"/>
        <p:guide orient="horz" pos="743"/>
        <p:guide orient="horz" pos="893"/>
        <p:guide orient="horz" pos="438"/>
        <p:guide orient="horz" pos="1671"/>
        <p:guide orient="horz" pos="2776"/>
        <p:guide orient="horz" pos="146"/>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p:scale>
          <a:sx n="100" d="100"/>
          <a:sy n="100" d="100"/>
        </p:scale>
        <p:origin x="-264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font" Target="fonts/font23.fntdata"/><Relationship Id="rId7" Type="http://schemas.openxmlformats.org/officeDocument/2006/relationships/slide" Target="slides/slide2.xml"/><Relationship Id="rId71" Type="http://schemas.openxmlformats.org/officeDocument/2006/relationships/font" Target="fonts/font18.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font" Target="fonts/font21.fntdata"/><Relationship Id="rId79"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font" Target="fonts/font8.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9.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GB" smtClean="0">
                <a:latin typeface="HP Simplified"/>
                <a:cs typeface="HP Simplified"/>
              </a:rPr>
              <a:t>Course or module title</a:t>
            </a:r>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HP Simplified"/>
              </a:rPr>
              <a:t>Date or rev. #</a:t>
            </a:r>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smtClean="0">
                <a:latin typeface="HP Simplified"/>
                <a:cs typeface="HP Simplified"/>
              </a:rPr>
              <a:t>HP Restricted</a:t>
            </a:r>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33875" cy="457200"/>
          </a:xfrm>
          <a:prstGeom prst="rect">
            <a:avLst/>
          </a:prstGeom>
        </p:spPr>
        <p:txBody>
          <a:bodyPr vert="horz" lIns="91440" tIns="45720" rIns="91440" bIns="45720" rtlCol="0"/>
          <a:lstStyle>
            <a:lvl1pPr algn="l">
              <a:defRPr sz="900">
                <a:latin typeface="+mn-lt"/>
                <a:cs typeface="HP Simplified"/>
              </a:defRPr>
            </a:lvl1pPr>
          </a:lstStyle>
          <a:p>
            <a:r>
              <a:rPr lang="en-GB" dirty="0" smtClean="0"/>
              <a:t>Course or module title</a:t>
            </a:r>
            <a:endParaRPr lang="en-GB" dirty="0"/>
          </a:p>
        </p:txBody>
      </p:sp>
      <p:sp>
        <p:nvSpPr>
          <p:cNvPr id="3" name="Date Placeholder 2"/>
          <p:cNvSpPr>
            <a:spLocks noGrp="1"/>
          </p:cNvSpPr>
          <p:nvPr>
            <p:ph type="dt" idx="1"/>
          </p:nvPr>
        </p:nvSpPr>
        <p:spPr>
          <a:xfrm>
            <a:off x="5076825" y="0"/>
            <a:ext cx="1779588" cy="457200"/>
          </a:xfrm>
          <a:prstGeom prst="rect">
            <a:avLst/>
          </a:prstGeom>
        </p:spPr>
        <p:txBody>
          <a:bodyPr vert="horz" lIns="91440" tIns="45720" rIns="91440" bIns="45720" rtlCol="0"/>
          <a:lstStyle>
            <a:lvl1pPr algn="r">
              <a:defRPr sz="900">
                <a:latin typeface="+mn-lt"/>
                <a:cs typeface="HP Simplified"/>
              </a:defRPr>
            </a:lvl1pPr>
          </a:lstStyle>
          <a:p>
            <a:r>
              <a:rPr lang="en-US" smtClean="0"/>
              <a:t>Date or rev. #</a:t>
            </a:r>
            <a:endParaRPr lang="en-GB" dirty="0"/>
          </a:p>
        </p:txBody>
      </p:sp>
      <p:sp>
        <p:nvSpPr>
          <p:cNvPr id="5" name="Notes Placeholder 4"/>
          <p:cNvSpPr>
            <a:spLocks noGrp="1"/>
          </p:cNvSpPr>
          <p:nvPr>
            <p:ph type="body" sz="quarter" idx="3"/>
          </p:nvPr>
        </p:nvSpPr>
        <p:spPr>
          <a:xfrm>
            <a:off x="384048" y="4105899"/>
            <a:ext cx="6099048" cy="4771399"/>
          </a:xfrm>
          <a:prstGeom prst="rect">
            <a:avLst/>
          </a:prstGeom>
        </p:spPr>
        <p:txBody>
          <a:bodyPr vert="horz" lIns="91440" tIns="45720" rIns="91440" bIns="45720" rtlCol="0"/>
          <a:lstStyle/>
          <a:p>
            <a:pPr lvl="0"/>
            <a:r>
              <a:rPr lang="en-US" noProof="0" dirty="0" smtClean="0"/>
              <a:t>Heading</a:t>
            </a:r>
          </a:p>
          <a:p>
            <a:pPr lvl="1"/>
            <a:r>
              <a:rPr lang="en-US" noProof="0" dirty="0" smtClean="0"/>
              <a:t>Subheading</a:t>
            </a:r>
          </a:p>
          <a:p>
            <a:pPr lvl="2"/>
            <a:r>
              <a:rPr lang="en-US" noProof="0" dirty="0" smtClean="0"/>
              <a:t>Normal paragraph</a:t>
            </a:r>
          </a:p>
          <a:p>
            <a:pPr lvl="3"/>
            <a:r>
              <a:rPr lang="en-US" noProof="0" dirty="0" smtClean="0"/>
              <a:t>Bullet 1</a:t>
            </a:r>
          </a:p>
          <a:p>
            <a:pPr lvl="4"/>
            <a:r>
              <a:rPr lang="en-US" noProof="0" dirty="0" smtClean="0"/>
              <a:t>Bullet 2</a:t>
            </a:r>
          </a:p>
        </p:txBody>
      </p:sp>
      <p:sp>
        <p:nvSpPr>
          <p:cNvPr id="6" name="Footer Placeholder 5"/>
          <p:cNvSpPr>
            <a:spLocks noGrp="1"/>
          </p:cNvSpPr>
          <p:nvPr>
            <p:ph type="ftr" sz="quarter" idx="4"/>
          </p:nvPr>
        </p:nvSpPr>
        <p:spPr>
          <a:xfrm>
            <a:off x="0" y="8877299"/>
            <a:ext cx="2971800" cy="265113"/>
          </a:xfrm>
          <a:prstGeom prst="rect">
            <a:avLst/>
          </a:prstGeom>
        </p:spPr>
        <p:txBody>
          <a:bodyPr vert="horz" lIns="91440" tIns="45720" rIns="91440" bIns="45720" rtlCol="0" anchor="b"/>
          <a:lstStyle>
            <a:lvl1pPr algn="l">
              <a:defRPr sz="900">
                <a:latin typeface="+mn-lt"/>
                <a:cs typeface="HP Simplified"/>
              </a:defRPr>
            </a:lvl1pPr>
          </a:lstStyle>
          <a:p>
            <a:r>
              <a:rPr lang="en-GB" dirty="0" smtClean="0"/>
              <a:t>HP Restricted</a:t>
            </a:r>
            <a:endParaRPr lang="en-GB" dirty="0"/>
          </a:p>
        </p:txBody>
      </p:sp>
      <p:sp>
        <p:nvSpPr>
          <p:cNvPr id="7" name="Slide Number Placeholder 6"/>
          <p:cNvSpPr>
            <a:spLocks noGrp="1"/>
          </p:cNvSpPr>
          <p:nvPr>
            <p:ph type="sldNum" sz="quarter" idx="5"/>
          </p:nvPr>
        </p:nvSpPr>
        <p:spPr>
          <a:xfrm>
            <a:off x="3884613" y="8877299"/>
            <a:ext cx="2971800" cy="265113"/>
          </a:xfrm>
          <a:prstGeom prst="rect">
            <a:avLst/>
          </a:prstGeom>
        </p:spPr>
        <p:txBody>
          <a:bodyPr vert="horz" lIns="91440" tIns="45720" rIns="91440" bIns="45720" rtlCol="0" anchor="b"/>
          <a:lstStyle>
            <a:lvl1pPr algn="r">
              <a:defRPr sz="900">
                <a:latin typeface="+mn-lt"/>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p:notesStyle>
    <a:lvl1pPr marL="0" algn="l" defTabSz="457200" rtl="0" eaLnBrk="1" latinLnBrk="0" hangingPunct="1">
      <a:spcAft>
        <a:spcPts val="600"/>
      </a:spcAft>
      <a:defRPr sz="1200" b="1" kern="1200">
        <a:solidFill>
          <a:schemeClr val="accent1"/>
        </a:solidFill>
        <a:latin typeface="+mn-lt"/>
        <a:ea typeface="+mn-ea"/>
        <a:cs typeface="HP Simplified"/>
      </a:defRPr>
    </a:lvl1pPr>
    <a:lvl2pPr marL="0" indent="0" algn="l" defTabSz="457200" rtl="0" eaLnBrk="1" latinLnBrk="0" hangingPunct="1">
      <a:spcAft>
        <a:spcPts val="600"/>
      </a:spcAft>
      <a:buClr>
        <a:schemeClr val="tx1"/>
      </a:buClr>
      <a:buFont typeface="Arial" pitchFamily="34" charset="0"/>
      <a:buNone/>
      <a:defRPr sz="1050" b="1" kern="1200">
        <a:solidFill>
          <a:schemeClr val="tx1"/>
        </a:solidFill>
        <a:latin typeface="+mn-lt"/>
        <a:ea typeface="+mn-ea"/>
        <a:cs typeface="HP Simplified"/>
      </a:defRPr>
    </a:lvl2pPr>
    <a:lvl3pPr marL="118872" indent="-118872" algn="l" defTabSz="457200" rtl="0" eaLnBrk="1" latinLnBrk="0" hangingPunct="1">
      <a:spcAft>
        <a:spcPts val="600"/>
      </a:spcAft>
      <a:buClr>
        <a:schemeClr val="tx1"/>
      </a:buClr>
      <a:buSzPct val="80000"/>
      <a:buFont typeface="Arial" pitchFamily="34" charset="0"/>
      <a:buNone/>
      <a:defRPr lang="en-US" sz="1000" kern="1200" baseline="0" noProof="0" dirty="0" smtClean="0">
        <a:solidFill>
          <a:schemeClr val="tx1"/>
        </a:solidFill>
        <a:latin typeface="+mn-lt"/>
        <a:ea typeface="+mn-ea"/>
        <a:cs typeface="HP Simplified"/>
      </a:defRPr>
    </a:lvl3pPr>
    <a:lvl4pPr marL="114300" indent="-114300" algn="l" defTabSz="457200" rtl="0" eaLnBrk="1" latinLnBrk="0" hangingPunct="1">
      <a:spcAft>
        <a:spcPts val="600"/>
      </a:spcAft>
      <a:buSzPct val="80000"/>
      <a:buFont typeface="Arial" pitchFamily="34" charset="0"/>
      <a:buChar char="•"/>
      <a:defRPr sz="1000" kern="1200" baseline="0">
        <a:solidFill>
          <a:schemeClr val="tx1"/>
        </a:solidFill>
        <a:latin typeface="HP Simplified"/>
        <a:ea typeface="+mn-ea"/>
        <a:cs typeface="HP Simplified"/>
      </a:defRPr>
    </a:lvl4pPr>
    <a:lvl5pPr marL="228600" indent="-114300" algn="l" defTabSz="457200" rtl="0" eaLnBrk="1" latinLnBrk="0" hangingPunct="1">
      <a:spcAft>
        <a:spcPts val="600"/>
      </a:spcAft>
      <a:buFont typeface="HP Simplified" pitchFamily="34" charset="0"/>
      <a:buChar char="−"/>
      <a:defRPr sz="1000" kern="1200" baseline="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en.community.dell.com/cfs-file.ashx/__key/communityserver-components-postattachments/00-20-06-78-92/iDRAC7_5F00_Licensing_5F00_White_5F00_Paper_5F00_incl_5F00_ValueLine.pdf"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i.dell.com/sites/content/shared-content/services/en/Documents/prosupport-service-description.pdf" TargetMode="External"/><Relationship Id="rId4" Type="http://schemas.openxmlformats.org/officeDocument/2006/relationships/hyperlink" Target="http://en.community.dell.com/techcenter/extras/m/white_papers/20065812/download.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pec.org/virt_sc2010/result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h20195.www2.hp.com/v2/Get%20PDF.aspx/4AA4-0958ENW.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endParaRPr lang="de-AT" b="0" dirty="0" smtClean="0"/>
          </a:p>
          <a:p>
            <a:r>
              <a:rPr lang="de-AT" b="0" dirty="0" smtClean="0"/>
              <a:t>Opening – greeting </a:t>
            </a:r>
          </a:p>
          <a:p>
            <a:endParaRPr lang="en-US" b="0" dirty="0" smtClean="0"/>
          </a:p>
          <a:p>
            <a:r>
              <a:rPr lang="en-US" b="0" dirty="0" smtClean="0"/>
              <a:t>The primary goal for this presentation is to understand how the new HP ProLiant e-Series products fit into the overall portfolio, and so I’ll be focusing on that in the context of the product line up.  </a:t>
            </a:r>
          </a:p>
          <a:p>
            <a:endParaRPr lang="en-US" b="0" dirty="0" smtClean="0"/>
          </a:p>
          <a:p>
            <a:r>
              <a:rPr lang="en-US" b="0" dirty="0" smtClean="0"/>
              <a:t>At the end of the presentation you will know the key value that the e-Series brings to the table, when to position the e-Series with your customer and where to go for more information.</a:t>
            </a:r>
          </a:p>
          <a:p>
            <a:endParaRPr lang="en-US" dirty="0"/>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393027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b="0" dirty="0" smtClean="0"/>
              <a:t>With the 300e-Series, we are redefining what an essential server is.  It is important to keep in mind that all </a:t>
            </a:r>
            <a:r>
              <a:rPr lang="en-US" b="0" dirty="0" err="1" smtClean="0"/>
              <a:t>proliant</a:t>
            </a:r>
            <a:r>
              <a:rPr lang="en-US" b="0" dirty="0" smtClean="0"/>
              <a:t> servers are built to the same quality standards.  In fact, when possible, the e-series models use the same chassis as their p-series counterparts.  The difference is the target customer…   what their needs are.. and then, what the right mix of features are to meet those needs optimally.</a:t>
            </a:r>
          </a:p>
          <a:p>
            <a:endParaRPr lang="en-US" b="0" dirty="0" smtClean="0"/>
          </a:p>
          <a:p>
            <a:r>
              <a:rPr lang="en-US" b="0" dirty="0" smtClean="0"/>
              <a:t>The 300e-Series is built for growing businesses, or businesses with less intensive workload requirements that want a lower cost of acquisition, but also need simple upgrade options to ensure the server keeps up if their workload needs grow.</a:t>
            </a:r>
          </a:p>
          <a:p>
            <a:endParaRPr lang="en-US" b="0" dirty="0" smtClean="0"/>
          </a:p>
          <a:p>
            <a:r>
              <a:rPr lang="en-US" b="0" dirty="0" smtClean="0"/>
              <a:t>The 300e-Series is also ideal for those customers that today use the ProLiant 100 series G7 or earlier.  When they get ready to transition or add…   they would typically first look at the e-Series.</a:t>
            </a:r>
          </a:p>
          <a:p>
            <a:endParaRPr lang="en-US" b="0" dirty="0" smtClean="0"/>
          </a:p>
          <a:p>
            <a:r>
              <a:rPr lang="en-US" b="0" dirty="0" smtClean="0"/>
              <a:t>The 300e-Series is a full </a:t>
            </a:r>
            <a:r>
              <a:rPr lang="en-US" b="0" dirty="0" err="1" smtClean="0"/>
              <a:t>proliant</a:t>
            </a:r>
            <a:r>
              <a:rPr lang="en-US" b="0" dirty="0" smtClean="0"/>
              <a:t> in everyway.  With the same industry leading iLO management engine offered with the rest of the ProLiant portfolio.  The management included with the e-Series models brings new features to the growing business that were previously only available on pricier enterprise class servers.  Intelligent provisioning on e-Series is standard…  and option commonality with the 300p-Series which makes the e-Series easy to upgrade.</a:t>
            </a:r>
          </a:p>
          <a:p>
            <a:endParaRPr lang="en-US" dirty="0"/>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3647465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6562" name="Notes Placeholder 2"/>
          <p:cNvSpPr>
            <a:spLocks noGrp="1"/>
          </p:cNvSpPr>
          <p:nvPr>
            <p:ph type="body" idx="1"/>
          </p:nvPr>
        </p:nvSpPr>
        <p:spPr bwMode="auto">
          <a:xfrm>
            <a:off x="685800" y="4343400"/>
            <a:ext cx="5486400" cy="4114800"/>
          </a:xfrm>
        </p:spPr>
        <p:txBody>
          <a:bodyPr wrap="square" numCol="1" anchor="t" anchorCtr="0" compatLnSpc="1">
            <a:prstTxWarp prst="textNoShape">
              <a:avLst/>
            </a:prstTxWarp>
            <a:normAutofit/>
          </a:bodyPr>
          <a:lstStyle/>
          <a:p>
            <a:pPr marL="228574" indent="-228574">
              <a:spcBef>
                <a:spcPct val="0"/>
              </a:spcBef>
              <a:defRPr/>
            </a:pPr>
            <a:r>
              <a:rPr lang="en-US" b="0" dirty="0" smtClean="0"/>
              <a:t>Let me give you some background on how we came to the 300e-Series.   There has always been a need for entry servers, but what is not obvious is the definition of what those capabilities are.</a:t>
            </a:r>
          </a:p>
          <a:p>
            <a:pPr marL="228574" indent="-228574">
              <a:spcBef>
                <a:spcPct val="0"/>
              </a:spcBef>
              <a:defRPr/>
            </a:pPr>
            <a:endParaRPr lang="en-US" b="0" dirty="0" smtClean="0"/>
          </a:p>
          <a:p>
            <a:pPr marL="228574" indent="-228574">
              <a:spcBef>
                <a:spcPct val="0"/>
              </a:spcBef>
              <a:defRPr/>
            </a:pPr>
            <a:r>
              <a:rPr lang="en-US" b="0" dirty="0" smtClean="0"/>
              <a:t>The ProLiant 100 series servers from G6 and earlier offered base management, basic storage and a non-HP BIOS.  We offered usability features like the Easy Setup CD starting in G6, but we kept getting</a:t>
            </a:r>
            <a:r>
              <a:rPr lang="en-US" b="0" baseline="0" dirty="0" smtClean="0"/>
              <a:t> </a:t>
            </a:r>
            <a:r>
              <a:rPr lang="en-US" b="0" dirty="0" smtClean="0"/>
              <a:t>feedback from customers and partners alike asking for better commonality with rest of the ProLiant Portfolio.  And the bottom line was that many deployments were optioning up the server for better features and performance.  </a:t>
            </a:r>
          </a:p>
          <a:p>
            <a:pPr marL="228574" indent="-228574">
              <a:spcBef>
                <a:spcPct val="0"/>
              </a:spcBef>
              <a:defRPr/>
            </a:pPr>
            <a:endParaRPr lang="en-US" b="0" dirty="0" smtClean="0"/>
          </a:p>
          <a:p>
            <a:pPr marL="228574" indent="-228574">
              <a:spcBef>
                <a:spcPct val="0"/>
              </a:spcBef>
              <a:defRPr/>
            </a:pPr>
            <a:r>
              <a:rPr lang="en-US" b="0" dirty="0" smtClean="0"/>
              <a:t>With that feedback in mind, It just made sense for us to design the e-Series from what we had learned to be features “essential” to a customer wanting  “business class” uptime.  Building these features into e-series as standard also allowed us to realize certain cost efficiencies.  But with a major change like this, we had to change the model naming from the 100 to the 300 in order to denote features previously available on 300 series and higher.  </a:t>
            </a:r>
          </a:p>
          <a:p>
            <a:pPr marL="228574" indent="-228574">
              <a:spcBef>
                <a:spcPct val="0"/>
              </a:spcBef>
              <a:defRPr/>
            </a:pPr>
            <a:endParaRPr lang="en-US" b="0" dirty="0" smtClean="0"/>
          </a:p>
          <a:p>
            <a:pPr marL="228574" indent="-228574">
              <a:spcBef>
                <a:spcPct val="0"/>
              </a:spcBef>
              <a:defRPr/>
            </a:pPr>
            <a:r>
              <a:rPr lang="en-US" b="0" dirty="0" smtClean="0"/>
              <a:t>From a portfolio standpoint.  The 100 series is replaced by the 300e-series going forward.</a:t>
            </a:r>
          </a:p>
          <a:p>
            <a:pPr marL="228574" indent="-228574">
              <a:spcBef>
                <a:spcPct val="0"/>
              </a:spcBef>
              <a:defRPr/>
            </a:pPr>
            <a:endParaRPr lang="en-US" dirty="0" smtClean="0"/>
          </a:p>
        </p:txBody>
      </p:sp>
      <p:sp>
        <p:nvSpPr>
          <p:cNvPr id="327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lIns="91430" tIns="45716" rIns="91430" bIns="45716" anchor="b"/>
          <a:lstStyle/>
          <a:p>
            <a:pPr algn="r" defTabSz="455563"/>
            <a:fld id="{6AE38D92-EC30-4237-A18C-4CEC6E6E834E}" type="slidenum">
              <a:rPr lang="en-GB" sz="1200">
                <a:solidFill>
                  <a:prstClr val="black"/>
                </a:solidFill>
              </a:rPr>
              <a:pPr algn="r" defTabSz="455563"/>
              <a:t>11</a:t>
            </a:fld>
            <a:endParaRPr lang="en-GB" sz="1200"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b="0" dirty="0" smtClean="0"/>
              <a:t>Compare the </a:t>
            </a:r>
            <a:r>
              <a:rPr lang="en-US" b="0" dirty="0" err="1" smtClean="0"/>
              <a:t>the</a:t>
            </a:r>
            <a:r>
              <a:rPr lang="en-US" b="0" dirty="0" smtClean="0"/>
              <a:t> ProLiant essential with the entry servers from the competition.  </a:t>
            </a:r>
          </a:p>
          <a:p>
            <a:endParaRPr lang="en-US" b="0" dirty="0" smtClean="0"/>
          </a:p>
          <a:p>
            <a:r>
              <a:rPr lang="en-US" b="0" dirty="0" smtClean="0"/>
              <a:t>We’ve covered the enhanced manageability features…  but there are more….</a:t>
            </a:r>
          </a:p>
          <a:p>
            <a:endParaRPr lang="en-US" b="0" dirty="0" smtClean="0"/>
          </a:p>
          <a:p>
            <a:r>
              <a:rPr lang="en-US" b="0" dirty="0" smtClean="0"/>
              <a:t>HP Smart Socket Guide makes it very easy for you to replace and configure the right CPU for your customer.  This is important for those of you that custom configure servers before delivering them to your customer.  Bent PIN’s during CPU installation in one of the primary reasons for service events and motherboard returns..  This minimizes human error…   not to mention the resulting increased customer satisfaction.</a:t>
            </a:r>
          </a:p>
          <a:p>
            <a:endParaRPr lang="en-US" b="0" dirty="0" smtClean="0"/>
          </a:p>
          <a:p>
            <a:r>
              <a:rPr lang="en-US" b="0" dirty="0" smtClean="0"/>
              <a:t>Similarly </a:t>
            </a:r>
            <a:r>
              <a:rPr lang="en-US" b="0" dirty="0" err="1" smtClean="0"/>
              <a:t>SmartMemory</a:t>
            </a:r>
            <a:r>
              <a:rPr lang="en-US" b="0" dirty="0" smtClean="0"/>
              <a:t> ensures that you are using genuine HP memory for optimum performance.  The system will allow you to use 3rd party memory as well, but with a notification.</a:t>
            </a:r>
          </a:p>
          <a:p>
            <a:endParaRPr lang="en-US" b="0" dirty="0" smtClean="0"/>
          </a:p>
          <a:p>
            <a:r>
              <a:rPr lang="en-US" b="0" dirty="0" smtClean="0"/>
              <a:t>Smart Drives : Provide guidance on Hard Drive servicing and replacement and help minimize data loss due to human error.</a:t>
            </a:r>
          </a:p>
          <a:p>
            <a:endParaRPr lang="en-US" b="0" dirty="0" smtClean="0"/>
          </a:p>
          <a:p>
            <a:r>
              <a:rPr lang="en-US" b="0" dirty="0" smtClean="0"/>
              <a:t>Even from a management perspective, what HP offers is significantly more functional than the competition.  iLO standard which is built into every e-series model, comes with Web based GUI support, Active Health monitoring and remote support capabilities among other features.  In comparison, Dell’s </a:t>
            </a:r>
            <a:r>
              <a:rPr lang="en-US" b="0" dirty="0" err="1" smtClean="0"/>
              <a:t>iDRAC</a:t>
            </a:r>
            <a:r>
              <a:rPr lang="en-US" b="0" dirty="0" smtClean="0"/>
              <a:t> Basic is simply a set of IPMI commands with virtual power control.</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1074764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b="0" dirty="0" smtClean="0"/>
              <a:t>To end, lets look at an example of the DL380e vs. a comparably equipped R520 from dell.  </a:t>
            </a:r>
          </a:p>
          <a:p>
            <a:endParaRPr lang="en-US" b="0" dirty="0" smtClean="0"/>
          </a:p>
          <a:p>
            <a:r>
              <a:rPr lang="en-US" b="0" dirty="0" smtClean="0"/>
              <a:t>The price I am showing on this slide is a </a:t>
            </a:r>
            <a:r>
              <a:rPr lang="en-US" b="0" dirty="0" err="1" smtClean="0"/>
              <a:t>smartbuy</a:t>
            </a:r>
            <a:r>
              <a:rPr lang="en-US" b="0" dirty="0" smtClean="0"/>
              <a:t> offering vs. what Dell is offering on their SMB store.</a:t>
            </a:r>
          </a:p>
          <a:p>
            <a:endParaRPr lang="en-US" b="0" dirty="0" smtClean="0"/>
          </a:p>
          <a:p>
            <a:r>
              <a:rPr lang="en-US" b="0" dirty="0" smtClean="0"/>
              <a:t>Their base price is lower, but you need to put the right storage, add enterprise RAID.  Add a 2port NIC.  You also need to upgrade management because what they have by default is pretty basic…   and I think you will agree that Power supply redundancy is pretty important to a business.</a:t>
            </a:r>
          </a:p>
          <a:p>
            <a:endParaRPr lang="en-US" b="0" dirty="0" smtClean="0"/>
          </a:p>
          <a:p>
            <a:r>
              <a:rPr lang="en-US" b="0" dirty="0" smtClean="0"/>
              <a:t>When you add these features, you have paid a hundred dollars more.  </a:t>
            </a:r>
          </a:p>
          <a:p>
            <a:endParaRPr lang="en-US" b="0" dirty="0" smtClean="0"/>
          </a:p>
          <a:p>
            <a:r>
              <a:rPr lang="en-US" b="0" dirty="0" smtClean="0"/>
              <a:t>Keep in mind the intangible that these features are built into the e-Series, and therefore tested together throughout the entire design phase.</a:t>
            </a:r>
          </a:p>
          <a:p>
            <a:endParaRPr lang="en-US" dirty="0" smtClean="0"/>
          </a:p>
          <a:p>
            <a:endParaRPr lang="en-US" dirty="0" smtClean="0"/>
          </a:p>
          <a:p>
            <a:r>
              <a:rPr lang="en-US" dirty="0" smtClean="0"/>
              <a:t>Pricing details:  DL360e Smart Buys are still 21% - 34% off list price and up to 17% below Dell’s SMB store price:</a:t>
            </a:r>
          </a:p>
          <a:p>
            <a:r>
              <a:rPr lang="en-US" dirty="0" smtClean="0"/>
              <a:t>•	All DL380e Smart Buys over 25% off list price and up to 8% below Dell’s SMB store price</a:t>
            </a:r>
          </a:p>
          <a:p>
            <a:r>
              <a:rPr lang="en-US" dirty="0" smtClean="0"/>
              <a:t>•	ML350e Smart Buys 10% - 17% off list price and up to 11.5% below Dell’s SMB store price</a:t>
            </a:r>
          </a:p>
          <a:p>
            <a:r>
              <a:rPr lang="en-US" dirty="0" smtClean="0"/>
              <a:t>•	ML310e Smart Buys 28% - 33% off list price</a:t>
            </a:r>
          </a:p>
          <a:p>
            <a:endParaRPr lang="en-US" dirty="0" smtClean="0"/>
          </a:p>
          <a:p>
            <a:r>
              <a:rPr lang="en-US" dirty="0" smtClean="0"/>
              <a:t>Ultra-Low Priced DL360e and DL380e Smart Buys (reference the </a:t>
            </a:r>
            <a:r>
              <a:rPr lang="en-US" dirty="0" err="1" smtClean="0"/>
              <a:t>SmartBuy</a:t>
            </a:r>
            <a:r>
              <a:rPr lang="en-US" dirty="0" smtClean="0"/>
              <a:t> Hot Sheet for a full list of SKUs)</a:t>
            </a:r>
          </a:p>
          <a:p>
            <a:r>
              <a:rPr lang="en-US" dirty="0" smtClean="0"/>
              <a:t>•	716675-S01      HP DL360e Gen8 E5-2403 1P US Server/S-Buy   $1199</a:t>
            </a:r>
          </a:p>
          <a:p>
            <a:r>
              <a:rPr lang="en-US" dirty="0" smtClean="0"/>
              <a:t>•	716676-S01      HP DL380e Gen8 E5-2403 1P US Server/S-Buy   $1299</a:t>
            </a:r>
          </a:p>
          <a:p>
            <a:endParaRPr lang="en-US" dirty="0" smtClean="0"/>
          </a:p>
          <a:p>
            <a:endParaRPr lang="en-US" dirty="0" smtClean="0"/>
          </a:p>
          <a:p>
            <a:r>
              <a:rPr lang="en-US" dirty="0" smtClean="0"/>
              <a:t>Positioning e-series servers: When you position e-series servers, it’s critical customers understand these are not commodity products. Every Gen8 server—both e-series and p-series—comes standard with iLO. This component is the enabler of all the “intelligence” that makes Gen8 a value product—Intelligent Provisioning, Agentless Management, Active Health, Insight Remote Support: </a:t>
            </a:r>
          </a:p>
          <a:p>
            <a:r>
              <a:rPr lang="en-US" dirty="0" smtClean="0"/>
              <a:t>•	Full HP management automation via iLO</a:t>
            </a:r>
          </a:p>
          <a:p>
            <a:r>
              <a:rPr lang="en-US" dirty="0" smtClean="0"/>
              <a:t>•	3x faster provisioning with Intelligent Provisioning</a:t>
            </a:r>
          </a:p>
          <a:p>
            <a:r>
              <a:rPr lang="en-US" dirty="0" smtClean="0"/>
              <a:t>•	5x faster problem resolution with Active Health/Insight Remote Support</a:t>
            </a:r>
          </a:p>
          <a:p>
            <a:r>
              <a:rPr lang="en-US" dirty="0" smtClean="0"/>
              <a:t>•	93% less downtime during online firmware updates with SUM</a:t>
            </a:r>
          </a:p>
          <a:p>
            <a:r>
              <a:rPr lang="en-US" dirty="0" smtClean="0"/>
              <a:t>•	Optional Insight control for full integration/management</a:t>
            </a:r>
          </a:p>
          <a:p>
            <a:endParaRPr lang="en-US" dirty="0" smtClean="0"/>
          </a:p>
          <a:p>
            <a:r>
              <a:rPr lang="en-US" dirty="0" smtClean="0"/>
              <a:t>These features are especially valuable for small and midsize commercial accounts whose IT staff budgets are tight. When you sell the core Gen8 value features on e-series, it gives HP a leg up on the competition and lays the groundwork to upsell the right differentiating products according to your customers needs: Insight Management, Intelligent Memory, upgraded processors, etc.</a:t>
            </a:r>
          </a:p>
          <a:p>
            <a:endParaRPr lang="en-US"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3173367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dirty="0" smtClean="0"/>
              <a:t>Gen8 QRC</a:t>
            </a:r>
          </a:p>
          <a:p>
            <a:r>
              <a:rPr lang="en-US" dirty="0" smtClean="0"/>
              <a:t>Gen8 Competitive</a:t>
            </a:r>
            <a:endParaRPr lang="en-US" dirty="0"/>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349575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dirty="0" smtClean="0"/>
              <a:t>ProLiant e-Series Brochure</a:t>
            </a:r>
          </a:p>
          <a:p>
            <a:r>
              <a:rPr lang="en-US" dirty="0" smtClean="0"/>
              <a:t>ProLiant e-Series coffee coaching video</a:t>
            </a:r>
            <a:endParaRPr lang="en-US" dirty="0"/>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286095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3932666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2019026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2019026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Tree>
    <p:extLst>
      <p:ext uri="{BB962C8B-B14F-4D97-AF65-F5344CB8AC3E}">
        <p14:creationId xmlns:p14="http://schemas.microsoft.com/office/powerpoint/2010/main" val="201902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normAutofit lnSpcReduction="10000"/>
          </a:bodyPr>
          <a:lstStyle/>
          <a:p>
            <a:r>
              <a:rPr lang="en-US" b="0" dirty="0" smtClean="0"/>
              <a:t>ProLiant Gen8 is not a cadence driven update with incremental technological changes.   When we started working on it, we were aware of the changing dynamics of the market.  Some workloads had started moving to the cloud, creating congestion in already crowded datacenters.  Besides real estate, there was an energy problem with energy costs going up worldwide.   And finally, the ever present resource problem was getting worse due to infrastructure complexity.  </a:t>
            </a:r>
          </a:p>
          <a:p>
            <a:endParaRPr lang="en-US" b="0" dirty="0" smtClean="0"/>
          </a:p>
          <a:p>
            <a:r>
              <a:rPr lang="en-US" b="0" dirty="0" smtClean="0"/>
              <a:t>We designed the ProLiant Gen8 portfolio to address these problems.  This required significant investment and it resulted in innovative solutions to real customer problems.</a:t>
            </a:r>
          </a:p>
          <a:p>
            <a:r>
              <a:rPr lang="en-US" b="0" dirty="0" smtClean="0"/>
              <a:t>There is no one else in the industry who has the technology we created for the ProLiant Gen8.</a:t>
            </a:r>
          </a:p>
          <a:p>
            <a:endParaRPr lang="en-US" b="0" dirty="0" smtClean="0"/>
          </a:p>
          <a:p>
            <a:r>
              <a:rPr lang="en-US" b="0" dirty="0" smtClean="0"/>
              <a:t>Typically when you see a new server announcement in the industry, its usually some enhanced capability, plus a new processor from Intel or AMD.  The ProLiant Gen8 is a lot more and we need to make sure we position it that way.</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a:t>
            </a:fld>
            <a:endParaRPr lang="en-GB"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382588" y="685800"/>
            <a:ext cx="6096000" cy="3429000"/>
          </a:xfrm>
          <a:prstGeom prst="rect">
            <a:avLst/>
          </a:prstGeom>
          <a:ln/>
        </p:spPr>
      </p:sp>
      <p:sp>
        <p:nvSpPr>
          <p:cNvPr id="135170" name="Rectangle 3"/>
          <p:cNvSpPr>
            <a:spLocks noGrp="1" noChangeArrowheads="1"/>
          </p:cNvSpPr>
          <p:nvPr>
            <p:ph type="body" idx="1"/>
          </p:nvPr>
        </p:nvSpPr>
        <p:spPr>
          <a:xfrm>
            <a:off x="914400" y="4344025"/>
            <a:ext cx="5029200" cy="4114488"/>
          </a:xfrm>
          <a:noFill/>
          <a:ln/>
        </p:spPr>
        <p:txBody>
          <a:bodyPr/>
          <a:lstStyle/>
          <a:p>
            <a:pPr defTabSz="457175">
              <a:defRPr/>
            </a:pPr>
            <a:r>
              <a:rPr lang="en-US" dirty="0" smtClean="0"/>
              <a:t>Directory services support authentication - Kerberos is a network authentication protocol. It is designed to provide strong authentication for client/server applications by using secret-key cryptography. A free implementation of this protocol is available from MIT.</a:t>
            </a:r>
          </a:p>
          <a:p>
            <a:pPr eaLnBrk="1" hangingPunct="1"/>
            <a:endParaRPr lang="en-US" dirty="0" smtClean="0"/>
          </a:p>
          <a:p>
            <a:r>
              <a:rPr lang="en-US" dirty="0"/>
              <a:t>·         iLO Advanced: $399 </a:t>
            </a:r>
            <a:r>
              <a:rPr lang="en-US" i="1" dirty="0"/>
              <a:t>(with 1year of 24x7 technical phone support and updates)</a:t>
            </a:r>
            <a:endParaRPr lang="en-US" dirty="0"/>
          </a:p>
          <a:p>
            <a:r>
              <a:rPr lang="en-US" dirty="0"/>
              <a:t>·         iLO Advanced for BladeSystem: $299 </a:t>
            </a:r>
            <a:r>
              <a:rPr lang="en-US" i="1" dirty="0"/>
              <a:t>(with 1year of 24x7 technical phone support and updates)</a:t>
            </a:r>
            <a:endParaRPr lang="en-US" dirty="0"/>
          </a:p>
          <a:p>
            <a:pPr eaLnBrk="1" hangingPunct="1"/>
            <a:endParaRPr lang="en-US" dirty="0" smtClean="0"/>
          </a:p>
          <a:p>
            <a:r>
              <a:rPr lang="en-US" dirty="0"/>
              <a:t>·         iDRAC7 Enterprise for </a:t>
            </a:r>
            <a:r>
              <a:rPr lang="en-US" dirty="0" err="1"/>
              <a:t>PowerEdge</a:t>
            </a:r>
            <a:r>
              <a:rPr lang="en-US" dirty="0"/>
              <a:t> Blade servers: $199.99</a:t>
            </a:r>
          </a:p>
          <a:p>
            <a:r>
              <a:rPr lang="en-US" dirty="0"/>
              <a:t>·         iDRAC7 Enterprise for </a:t>
            </a:r>
            <a:r>
              <a:rPr lang="en-US" dirty="0" err="1"/>
              <a:t>PowerEdge</a:t>
            </a:r>
            <a:r>
              <a:rPr lang="en-US" dirty="0"/>
              <a:t> servers: $399.99</a:t>
            </a:r>
          </a:p>
          <a:p>
            <a:endParaRPr lang="en-US" dirty="0"/>
          </a:p>
          <a:p>
            <a:pPr>
              <a:buFont typeface="Arial"/>
              <a:buChar char="•"/>
            </a:pPr>
            <a:r>
              <a:rPr lang="en-US" dirty="0" smtClean="0">
                <a:hlinkClick r:id="rId3"/>
              </a:rPr>
              <a:t>iDRAC7 Licensing White Paper</a:t>
            </a:r>
            <a:r>
              <a:rPr lang="en-US" dirty="0" smtClean="0"/>
              <a:t> http://en.community.dell.com/cfs-file.ashx/__key/communityserver-components-postattachments/00-20-06-78-92/iDRAC7_5F00_Licensing_5F00_White_5F00_Paper_5F00_incl_5F00_ValueLine.pdf</a:t>
            </a:r>
          </a:p>
          <a:p>
            <a:pPr>
              <a:buFont typeface="Arial"/>
              <a:buChar char="•"/>
            </a:pPr>
            <a:r>
              <a:rPr lang="en-US" dirty="0" smtClean="0">
                <a:hlinkClick r:id="rId4"/>
              </a:rPr>
              <a:t>Dell iDRAC7 with Lifecycle Controller - Feature Guide</a:t>
            </a:r>
            <a:r>
              <a:rPr lang="en-US" dirty="0" smtClean="0"/>
              <a:t> http://en.community.dell.com/techcenter/extras/m/white_papers/20065812/download.aspx</a:t>
            </a:r>
          </a:p>
          <a:p>
            <a:pPr>
              <a:buFont typeface="Arial"/>
              <a:buChar char="•"/>
            </a:pPr>
            <a:endParaRPr lang="en-US" dirty="0" smtClean="0"/>
          </a:p>
          <a:p>
            <a:pPr>
              <a:buFont typeface="Arial"/>
              <a:buChar char="•"/>
            </a:pPr>
            <a:endParaRPr lang="en-US" dirty="0" smtClean="0"/>
          </a:p>
          <a:p>
            <a:r>
              <a:rPr lang="en-US" b="1" dirty="0"/>
              <a:t>Remote Serial Console (</a:t>
            </a:r>
            <a:r>
              <a:rPr lang="en-US" b="1" dirty="0" err="1"/>
              <a:t>Textcons</a:t>
            </a:r>
            <a:r>
              <a:rPr lang="en-US" b="1" dirty="0"/>
              <a:t> vs. Serial console redirection)</a:t>
            </a:r>
          </a:p>
          <a:p>
            <a:r>
              <a:rPr lang="en-US" dirty="0"/>
              <a:t>Serial Console Redirection  - is setting up a “virtual serial port” where the user can configure their BIOS, the OS loader and the OS itself to send output to the virtual serial port.  This data can then be sent out over the network.</a:t>
            </a:r>
          </a:p>
          <a:p>
            <a:r>
              <a:rPr lang="en-US" dirty="0" err="1"/>
              <a:t>Textcons</a:t>
            </a:r>
            <a:r>
              <a:rPr lang="en-US" dirty="0"/>
              <a:t> takes text data from the video chip and redirects it over the network.  It is a lot easier to set up than the Serial Console Redirection.  This is a big favorite with our Linux customers.</a:t>
            </a:r>
          </a:p>
          <a:p>
            <a:r>
              <a:rPr lang="en-US" dirty="0"/>
              <a:t> </a:t>
            </a:r>
          </a:p>
          <a:p>
            <a:r>
              <a:rPr lang="en-US" b="1" dirty="0"/>
              <a:t>Serial record and play back </a:t>
            </a:r>
          </a:p>
          <a:p>
            <a:r>
              <a:rPr lang="en-US" dirty="0"/>
              <a:t>Is taking the output data from the Remote Serial Console (</a:t>
            </a:r>
            <a:r>
              <a:rPr lang="en-US" dirty="0" err="1"/>
              <a:t>Textcons</a:t>
            </a:r>
            <a:r>
              <a:rPr lang="en-US" dirty="0"/>
              <a:t>) and saving it to iLO memory for the customer to access later.  Kind of like the IRC video record and playback, but is text based data only from the serial port.</a:t>
            </a:r>
          </a:p>
          <a:p>
            <a:r>
              <a:rPr lang="en-US" dirty="0"/>
              <a:t> </a:t>
            </a:r>
          </a:p>
          <a:p>
            <a:r>
              <a:rPr lang="en-US" dirty="0"/>
              <a:t>This would be used to store logs of data and\or history of activity so a customer can retrieve it later to see exactly what activity was done – or actions occurred ( Play back ) but all text based.  Customers who use this don’t normally have monitors at remote locations so this allows them the usability to send and retrieve data remotely all don’t via Remote Serial Console or virtual serial ports. </a:t>
            </a:r>
          </a:p>
          <a:p>
            <a:r>
              <a:rPr lang="en-US" dirty="0"/>
              <a:t> </a:t>
            </a:r>
          </a:p>
          <a:p>
            <a:r>
              <a:rPr lang="en-US" dirty="0"/>
              <a:t> </a:t>
            </a:r>
          </a:p>
          <a:p>
            <a:r>
              <a:rPr lang="en-US" b="1" dirty="0"/>
              <a:t>Dell has the ability to do serial console redirection only at the base level via IPMI ONLY </a:t>
            </a:r>
          </a:p>
          <a:p>
            <a:r>
              <a:rPr lang="en-US" b="1" dirty="0"/>
              <a:t>The iDRAC7 Express does not support graphical console redirection</a:t>
            </a:r>
            <a:r>
              <a:rPr lang="en-US" dirty="0"/>
              <a:t> (i.e. Virtual Console). </a:t>
            </a:r>
            <a:r>
              <a:rPr lang="en-US" b="1" dirty="0"/>
              <a:t>Virtual Console is only available with iDRAC7 Enterprise.</a:t>
            </a:r>
            <a:r>
              <a:rPr lang="en-US" dirty="0"/>
              <a:t> The only exception is Express for Blades, which allows for a single user Virtual Console with remote launch.  To enable all features of iDRAC7 Enterprise  an additional SD card and licenses MUST be purchased . Source: Dell iDRAC7 with Lifecycle Controller Feature Guide </a:t>
            </a:r>
          </a:p>
          <a:p>
            <a:pPr>
              <a:buFont typeface="Arial"/>
              <a:buChar char="•"/>
            </a:pPr>
            <a:endParaRPr lang="en-US" dirty="0" smtClean="0"/>
          </a:p>
          <a:p>
            <a:pPr>
              <a:buFont typeface="Arial"/>
              <a:buChar char="•"/>
            </a:pPr>
            <a:endParaRPr lang="en-US" dirty="0" smtClean="0"/>
          </a:p>
          <a:p>
            <a:pPr>
              <a:buFont typeface="Arial"/>
              <a:buChar char="•"/>
            </a:pPr>
            <a:endParaRPr lang="en-US" dirty="0" smtClean="0"/>
          </a:p>
          <a:p>
            <a:pPr>
              <a:buFont typeface="Arial"/>
              <a:buChar char="•"/>
            </a:pPr>
            <a:endParaRPr lang="en-US" dirty="0" smtClean="0"/>
          </a:p>
          <a:p>
            <a:pPr>
              <a:buFont typeface="Arial"/>
              <a:buNone/>
            </a:pPr>
            <a:r>
              <a:rPr lang="en-US" dirty="0" smtClean="0"/>
              <a:t>Proactive Systems Management, a remote support feature that is available, free of charge, on select Dell PowerEdge servers and </a:t>
            </a:r>
            <a:r>
              <a:rPr lang="en-US" dirty="0" err="1" smtClean="0"/>
              <a:t>PowerVault</a:t>
            </a:r>
            <a:r>
              <a:rPr lang="en-US" dirty="0" smtClean="0"/>
              <a:t> storage arrays covered under a </a:t>
            </a:r>
            <a:r>
              <a:rPr lang="en-US" u="sng" dirty="0" smtClean="0">
                <a:hlinkClick r:id="rId5" tooltip="Dell ProSupport Contract"/>
              </a:rPr>
              <a:t>Dell </a:t>
            </a:r>
            <a:r>
              <a:rPr lang="en-US" u="sng" dirty="0" err="1" smtClean="0">
                <a:hlinkClick r:id="rId5" tooltip="Dell ProSupport Contract"/>
              </a:rPr>
              <a:t>ProSupport</a:t>
            </a:r>
            <a:r>
              <a:rPr lang="en-US" u="sng" dirty="0" smtClean="0">
                <a:hlinkClick r:id="rId5" tooltip="Dell ProSupport Contract"/>
              </a:rPr>
              <a:t>™ contract</a:t>
            </a:r>
            <a:r>
              <a:rPr lang="en-US" dirty="0" smtClean="0"/>
              <a:t>. </a:t>
            </a:r>
            <a:br>
              <a:rPr lang="en-US" dirty="0" smtClean="0"/>
            </a:br>
            <a:r>
              <a:rPr lang="en-US" dirty="0" smtClean="0"/>
              <a:t>Dell Proactive Systems Management:</a:t>
            </a:r>
          </a:p>
          <a:p>
            <a:pPr lvl="1">
              <a:buFont typeface="Arial" pitchFamily="34" charset="0"/>
              <a:buChar char="•"/>
            </a:pPr>
            <a:r>
              <a:rPr lang="en-US" dirty="0" smtClean="0"/>
              <a:t>Monitors potential hardware failures </a:t>
            </a:r>
          </a:p>
          <a:p>
            <a:pPr lvl="1">
              <a:buFont typeface="Arial" pitchFamily="34" charset="0"/>
              <a:buChar char="•"/>
            </a:pPr>
            <a:r>
              <a:rPr lang="en-US" dirty="0" smtClean="0"/>
              <a:t>Alerts you of potential problems within five minutes of detection </a:t>
            </a:r>
          </a:p>
          <a:p>
            <a:pPr lvl="1">
              <a:buFont typeface="Arial" pitchFamily="34" charset="0"/>
              <a:buChar char="•"/>
            </a:pPr>
            <a:r>
              <a:rPr lang="en-US" dirty="0" smtClean="0"/>
              <a:t>Helps you uncover and analyze problems using automated diagnostics </a:t>
            </a:r>
          </a:p>
          <a:p>
            <a:pPr lvl="1">
              <a:buFont typeface="Arial" pitchFamily="34" charset="0"/>
              <a:buChar char="•"/>
            </a:pPr>
            <a:r>
              <a:rPr lang="en-US" dirty="0" smtClean="0"/>
              <a:t>Provides proactive dispatch of qualified parts, direct from Dell </a:t>
            </a:r>
          </a:p>
          <a:p>
            <a:pPr lvl="1">
              <a:buFont typeface="Arial" pitchFamily="34" charset="0"/>
              <a:buChar char="•"/>
            </a:pPr>
            <a:r>
              <a:rPr lang="en-US" dirty="0" smtClean="0"/>
              <a:t>Helps accelerate resolution by automatically generating a support case when a hardware fault is detected </a:t>
            </a:r>
          </a:p>
          <a:p>
            <a:pPr lvl="1">
              <a:buFont typeface="Arial" pitchFamily="34" charset="0"/>
              <a:buChar char="•"/>
            </a:pPr>
            <a:r>
              <a:rPr lang="en-US" dirty="0" smtClean="0"/>
              <a:t>Provides visibility to advance notification of upcoming service contract expirations </a:t>
            </a:r>
          </a:p>
          <a:p>
            <a:pPr lvl="1">
              <a:buFont typeface="Arial" pitchFamily="34" charset="0"/>
              <a:buChar char="•"/>
            </a:pPr>
            <a:r>
              <a:rPr lang="en-US" dirty="0" smtClean="0"/>
              <a:t>Enables better service to end users</a:t>
            </a:r>
          </a:p>
          <a:p>
            <a:pPr eaLnBrk="1" hangingPunct="1"/>
            <a:endParaRPr lang="en-US" dirty="0" smtClean="0"/>
          </a:p>
          <a:p>
            <a:pPr>
              <a:buFont typeface="Arial"/>
              <a:buChar char="•"/>
            </a:pPr>
            <a:r>
              <a:rPr lang="en-US" dirty="0" smtClean="0"/>
              <a:t>Part replacement:</a:t>
            </a:r>
            <a:r>
              <a:rPr lang="en-US" baseline="0" dirty="0" smtClean="0"/>
              <a:t> does not place call to servers and reorder part – this is a scripting tool that is ran to reconfigures new parts to apply all current firmware to newly added part</a:t>
            </a:r>
            <a:endParaRPr lang="en-US" dirty="0" smtClean="0"/>
          </a:p>
          <a:p>
            <a:pPr eaLnBrk="1" hangingPunct="1"/>
            <a:r>
              <a:rPr lang="en-US" dirty="0" smtClean="0"/>
              <a:t>http://en.community.dell.com/techcenter/extras/m/white_papers/20170631.aspx</a:t>
            </a:r>
          </a:p>
          <a:p>
            <a:pPr eaLnBrk="1" hangingPunct="1"/>
            <a:endParaRPr lang="en-US" dirty="0" smtClean="0"/>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dirty="0" smtClean="0"/>
              <a:t>Key Selling points:</a:t>
            </a:r>
          </a:p>
          <a:p>
            <a:pPr>
              <a:buFont typeface="Arial" pitchFamily="34" charset="0"/>
              <a:buChar char="•"/>
            </a:pPr>
            <a:r>
              <a:rPr lang="en-US" dirty="0" smtClean="0"/>
              <a:t>True 2P server optimized for price performance</a:t>
            </a:r>
          </a:p>
          <a:p>
            <a:pPr>
              <a:buFont typeface="Arial" pitchFamily="34" charset="0"/>
              <a:buChar char="•"/>
            </a:pPr>
            <a:r>
              <a:rPr lang="en-US" dirty="0" smtClean="0"/>
              <a:t> Less upfront investment and allows for expandability in the future</a:t>
            </a:r>
          </a:p>
          <a:p>
            <a:pPr>
              <a:buFont typeface="Arial" pitchFamily="34" charset="0"/>
              <a:buChar char="•"/>
            </a:pPr>
            <a:r>
              <a:rPr lang="en-US" dirty="0" smtClean="0"/>
              <a:t> Reduce overall complexity of server deployment</a:t>
            </a:r>
          </a:p>
          <a:p>
            <a:pPr>
              <a:buFont typeface="Arial" pitchFamily="34" charset="0"/>
              <a:buChar char="•"/>
            </a:pPr>
            <a:r>
              <a:rPr lang="en-US" dirty="0" smtClean="0"/>
              <a:t> Deliver higher level of data protection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38</a:t>
            </a:fld>
            <a:endParaRPr lang="en-GB" dirty="0"/>
          </a:p>
        </p:txBody>
      </p:sp>
    </p:spTree>
    <p:extLst>
      <p:ext uri="{BB962C8B-B14F-4D97-AF65-F5344CB8AC3E}">
        <p14:creationId xmlns:p14="http://schemas.microsoft.com/office/powerpoint/2010/main" val="2819600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pPr defTabSz="457175">
              <a:defRPr/>
            </a:pPr>
            <a:r>
              <a:rPr lang="en-US" altLang="zh-TW" dirty="0" smtClean="0"/>
              <a:t>Integrated iLO4 remote management drives down the operational costs by reducing the number of physical visits.</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41</a:t>
            </a:fld>
            <a:endParaRPr lang="en-GB" dirty="0"/>
          </a:p>
        </p:txBody>
      </p:sp>
    </p:spTree>
    <p:extLst>
      <p:ext uri="{BB962C8B-B14F-4D97-AF65-F5344CB8AC3E}">
        <p14:creationId xmlns:p14="http://schemas.microsoft.com/office/powerpoint/2010/main" val="2812550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85488"/>
            <a:ext cx="4547152" cy="34290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46</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b="0" dirty="0" smtClean="0"/>
              <a:t>As an example of the customer focused innovation, here are three new technologies we created for ProLiant Gen8.</a:t>
            </a:r>
          </a:p>
          <a:p>
            <a:endParaRPr lang="en-US" b="0" dirty="0" smtClean="0"/>
          </a:p>
          <a:p>
            <a:r>
              <a:rPr lang="en-US" b="0" dirty="0" smtClean="0"/>
              <a:t>Intelligent Provisioning takes deployment to the next level.  Making ProLiant Gen8 servers ready to setup, right out of the box.  We have now made all System Software, Drivers and Service Pack updates available online.  The capability to access the software is built into every ProLiant Gen8 server.  This means valuable time isn’t wasted swapping out CD’s…  Deployment can be configured and completed in half the steps, and much, much faster.</a:t>
            </a:r>
          </a:p>
          <a:p>
            <a:endParaRPr lang="en-US" b="0" dirty="0" smtClean="0"/>
          </a:p>
          <a:p>
            <a:r>
              <a:rPr lang="en-US" b="0" dirty="0" smtClean="0"/>
              <a:t>HP Active Health helps you ensure your customers are up and running by continuously monitoring over 1600 system parameters.  It also creates secure logs of all configuration changes in the time stamped sequence.  This is like 24/7 mission control for your server.</a:t>
            </a:r>
          </a:p>
          <a:p>
            <a:endParaRPr lang="en-US" b="0" dirty="0" smtClean="0"/>
          </a:p>
          <a:p>
            <a:r>
              <a:rPr lang="en-US" b="0" dirty="0" smtClean="0"/>
              <a:t>Finally, Insight online brings these management capabilities together in a easy to use console.  Insight online aggregates all system health, asset and warranty information, and secures it in one place, accessible anywhere.  </a:t>
            </a:r>
          </a:p>
          <a:p>
            <a:endParaRPr lang="en-US" b="0" dirty="0" smtClean="0"/>
          </a:p>
          <a:p>
            <a:r>
              <a:rPr lang="en-US" b="0" dirty="0" smtClean="0"/>
              <a:t>We have even created management apps for your Android and IOS based smartphones. </a:t>
            </a:r>
            <a:endParaRPr lang="en-US" b="0"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a:t>
            </a:fld>
            <a:endParaRPr lang="en-GB" dirty="0"/>
          </a:p>
        </p:txBody>
      </p:sp>
    </p:spTree>
    <p:extLst>
      <p:ext uri="{BB962C8B-B14F-4D97-AF65-F5344CB8AC3E}">
        <p14:creationId xmlns:p14="http://schemas.microsoft.com/office/powerpoint/2010/main" val="2019026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normAutofit/>
          </a:bodyPr>
          <a:lstStyle/>
          <a:p>
            <a:pPr lvl="1" indent="-115882"/>
            <a:r>
              <a:rPr lang="en-US" b="0" dirty="0" smtClean="0">
                <a:solidFill>
                  <a:schemeClr val="accent1"/>
                </a:solidFill>
                <a:latin typeface="Arial" pitchFamily="34" charset="0"/>
                <a:cs typeface="Arial" pitchFamily="34" charset="0"/>
              </a:rPr>
              <a:t>And lets not forget performance.  After all, that is a key consideration of any infrastructure element.  HP </a:t>
            </a:r>
            <a:r>
              <a:rPr lang="en-US" b="0" dirty="0" err="1" smtClean="0">
                <a:solidFill>
                  <a:schemeClr val="accent1"/>
                </a:solidFill>
                <a:latin typeface="Arial" pitchFamily="34" charset="0"/>
                <a:cs typeface="Arial" pitchFamily="34" charset="0"/>
              </a:rPr>
              <a:t>ProLiants</a:t>
            </a:r>
            <a:r>
              <a:rPr lang="en-US" b="0" dirty="0" smtClean="0">
                <a:solidFill>
                  <a:schemeClr val="accent1"/>
                </a:solidFill>
                <a:latin typeface="Arial" pitchFamily="34" charset="0"/>
                <a:cs typeface="Arial" pitchFamily="34" charset="0"/>
              </a:rPr>
              <a:t> have achieved the #1 ranking across different workloads…   and this matters…</a:t>
            </a:r>
          </a:p>
          <a:p>
            <a:pPr lvl="1" indent="-115882"/>
            <a:endParaRPr lang="en-US" b="0" dirty="0" smtClean="0">
              <a:solidFill>
                <a:schemeClr val="accent1"/>
              </a:solidFill>
              <a:latin typeface="Arial" pitchFamily="34" charset="0"/>
              <a:cs typeface="Arial" pitchFamily="34" charset="0"/>
            </a:endParaRPr>
          </a:p>
          <a:p>
            <a:pPr lvl="1" indent="-115882"/>
            <a:r>
              <a:rPr lang="en-US" b="0" dirty="0" smtClean="0">
                <a:solidFill>
                  <a:schemeClr val="accent1"/>
                </a:solidFill>
                <a:latin typeface="Arial" pitchFamily="34" charset="0"/>
                <a:cs typeface="Arial" pitchFamily="34" charset="0"/>
              </a:rPr>
              <a:t>HP </a:t>
            </a:r>
            <a:r>
              <a:rPr lang="en-US" b="0" dirty="0" err="1" smtClean="0">
                <a:solidFill>
                  <a:schemeClr val="accent1"/>
                </a:solidFill>
                <a:latin typeface="Arial" pitchFamily="34" charset="0"/>
                <a:cs typeface="Arial" pitchFamily="34" charset="0"/>
              </a:rPr>
              <a:t>ProLiants</a:t>
            </a:r>
            <a:r>
              <a:rPr lang="en-US" b="0" dirty="0" smtClean="0">
                <a:solidFill>
                  <a:schemeClr val="accent1"/>
                </a:solidFill>
                <a:latin typeface="Arial" pitchFamily="34" charset="0"/>
                <a:cs typeface="Arial" pitchFamily="34" charset="0"/>
              </a:rPr>
              <a:t> are #1 in Virtualization.  #1 in Database…  and #1 in transaction processing.</a:t>
            </a:r>
          </a:p>
          <a:p>
            <a:pPr lvl="1" indent="-115882"/>
            <a:endParaRPr lang="en-US" b="0" dirty="0" smtClean="0">
              <a:solidFill>
                <a:schemeClr val="accent1"/>
              </a:solidFill>
              <a:latin typeface="Arial" pitchFamily="34" charset="0"/>
              <a:cs typeface="Arial" pitchFamily="34" charset="0"/>
            </a:endParaRPr>
          </a:p>
          <a:p>
            <a:pPr lvl="1" indent="-115882"/>
            <a:r>
              <a:rPr lang="en-US" b="0" dirty="0" smtClean="0">
                <a:solidFill>
                  <a:schemeClr val="accent1"/>
                </a:solidFill>
                <a:latin typeface="Arial" pitchFamily="34" charset="0"/>
                <a:cs typeface="Arial" pitchFamily="34" charset="0"/>
              </a:rPr>
              <a:t>Your customers will have different needs, from a point of sale system, maybe backup and recovery…  email…</a:t>
            </a:r>
          </a:p>
          <a:p>
            <a:pPr lvl="1" indent="-115882"/>
            <a:endParaRPr lang="en-US" b="0" dirty="0" smtClean="0">
              <a:solidFill>
                <a:schemeClr val="accent1"/>
              </a:solidFill>
              <a:latin typeface="Arial" pitchFamily="34" charset="0"/>
              <a:cs typeface="Arial" pitchFamily="34" charset="0"/>
            </a:endParaRPr>
          </a:p>
          <a:p>
            <a:pPr lvl="1" indent="-115882"/>
            <a:r>
              <a:rPr lang="en-US" b="0" dirty="0" smtClean="0">
                <a:solidFill>
                  <a:schemeClr val="accent1"/>
                </a:solidFill>
                <a:latin typeface="Arial" pitchFamily="34" charset="0"/>
                <a:cs typeface="Arial" pitchFamily="34" charset="0"/>
              </a:rPr>
              <a:t>Whatever the workload needs…  and HP ProLiant is your best bet.</a:t>
            </a:r>
          </a:p>
          <a:p>
            <a:pPr lvl="1" indent="-115882"/>
            <a:endParaRPr lang="en-US" dirty="0" smtClean="0">
              <a:solidFill>
                <a:schemeClr val="accent1"/>
              </a:solidFill>
              <a:latin typeface="Arial" pitchFamily="34" charset="0"/>
              <a:cs typeface="Arial" pitchFamily="34" charset="0"/>
            </a:endParaRPr>
          </a:p>
          <a:p>
            <a:pPr lvl="1" indent="-115882"/>
            <a:endParaRPr lang="en-US" dirty="0" smtClean="0">
              <a:solidFill>
                <a:schemeClr val="accent1"/>
              </a:solidFill>
              <a:latin typeface="Arial" pitchFamily="34" charset="0"/>
              <a:cs typeface="Arial" pitchFamily="34" charset="0"/>
            </a:endParaRPr>
          </a:p>
          <a:p>
            <a:pPr marL="0" lvl="1" indent="-118090"/>
            <a:r>
              <a:rPr lang="en-US" b="1" dirty="0" smtClean="0">
                <a:solidFill>
                  <a:schemeClr val="accent1"/>
                </a:solidFill>
                <a:latin typeface="Arial" pitchFamily="34" charset="0"/>
                <a:cs typeface="Arial" pitchFamily="34" charset="0"/>
              </a:rPr>
              <a:t>Notes: </a:t>
            </a:r>
          </a:p>
          <a:p>
            <a:pPr marL="0" lvl="1" indent="-118090"/>
            <a:r>
              <a:rPr lang="en-US" b="0" dirty="0" smtClean="0">
                <a:solidFill>
                  <a:schemeClr val="accent1"/>
                </a:solidFill>
                <a:latin typeface="Arial" pitchFamily="34" charset="0"/>
                <a:cs typeface="Arial" pitchFamily="34" charset="0"/>
              </a:rPr>
              <a:t>#1 in all major virtualization benchmarks:  2, 4 and 8-way performance leadership</a:t>
            </a:r>
          </a:p>
          <a:p>
            <a:pPr marL="409269" lvl="1" indent="-114855">
              <a:buFont typeface="Arial" pitchFamily="34" charset="0"/>
              <a:buChar char="•"/>
            </a:pPr>
            <a:r>
              <a:rPr lang="en-US" b="0" dirty="0" smtClean="0">
                <a:latin typeface="Arial" pitchFamily="34" charset="0"/>
                <a:cs typeface="Arial" pitchFamily="34" charset="0"/>
              </a:rPr>
              <a:t>#1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V2 benchmark</a:t>
            </a:r>
            <a:r>
              <a:rPr lang="en-US" b="0" baseline="30000" dirty="0" smtClean="0">
                <a:latin typeface="Arial" pitchFamily="34" charset="0"/>
                <a:cs typeface="Arial" pitchFamily="34" charset="0"/>
              </a:rPr>
              <a:t>1</a:t>
            </a:r>
            <a:r>
              <a:rPr lang="en-US" b="0" dirty="0" smtClean="0">
                <a:latin typeface="Arial" pitchFamily="34" charset="0"/>
                <a:cs typeface="Arial" pitchFamily="34" charset="0"/>
              </a:rPr>
              <a:t> with HP ProLiant DL380p Gen8 2-processor </a:t>
            </a:r>
          </a:p>
          <a:p>
            <a:pPr marL="409269" lvl="1" indent="-114855">
              <a:buFont typeface="Arial" pitchFamily="34" charset="0"/>
              <a:buChar char="•"/>
            </a:pPr>
            <a:r>
              <a:rPr lang="en-US" b="0" dirty="0" smtClean="0">
                <a:latin typeface="Arial" pitchFamily="34" charset="0"/>
                <a:cs typeface="Arial" pitchFamily="34" charset="0"/>
              </a:rPr>
              <a:t>#1 </a:t>
            </a:r>
            <a:r>
              <a:rPr lang="en-US" b="0" dirty="0" err="1" smtClean="0">
                <a:latin typeface="Arial" pitchFamily="34" charset="0"/>
                <a:cs typeface="Arial" pitchFamily="34" charset="0"/>
              </a:rPr>
              <a:t>SPECvirt</a:t>
            </a:r>
            <a:r>
              <a:rPr lang="en-US" b="0" dirty="0" smtClean="0">
                <a:latin typeface="Arial" pitchFamily="34" charset="0"/>
                <a:cs typeface="Arial" pitchFamily="34" charset="0"/>
              </a:rPr>
              <a:t> leader</a:t>
            </a:r>
            <a:r>
              <a:rPr lang="en-US" b="0" baseline="30000" dirty="0" smtClean="0">
                <a:latin typeface="Arial" pitchFamily="34" charset="0"/>
                <a:cs typeface="Arial" pitchFamily="34" charset="0"/>
              </a:rPr>
              <a:t>2</a:t>
            </a:r>
            <a:r>
              <a:rPr lang="en-US" b="0" dirty="0" smtClean="0">
                <a:latin typeface="Arial" pitchFamily="34" charset="0"/>
                <a:cs typeface="Arial" pitchFamily="34" charset="0"/>
              </a:rPr>
              <a:t> with HP ProLiant DL360p Gen8</a:t>
            </a:r>
          </a:p>
          <a:p>
            <a:pPr marL="114855" lvl="2" indent="-114855"/>
            <a:endParaRPr lang="en-US" b="0" dirty="0" smtClean="0">
              <a:latin typeface="Arial" pitchFamily="34" charset="0"/>
              <a:cs typeface="Arial" pitchFamily="34" charset="0"/>
            </a:endParaRPr>
          </a:p>
          <a:p>
            <a:pPr marL="0" lvl="1" indent="-118090"/>
            <a:r>
              <a:rPr lang="en-US" b="0" dirty="0" smtClean="0">
                <a:solidFill>
                  <a:schemeClr val="accent1"/>
                </a:solidFill>
                <a:latin typeface="Arial" pitchFamily="34" charset="0"/>
                <a:cs typeface="Arial" pitchFamily="34" charset="0"/>
              </a:rPr>
              <a:t>#1 for performance, scalability and expandability</a:t>
            </a:r>
          </a:p>
          <a:p>
            <a:pPr marL="404416" lvl="2" indent="-114855">
              <a:buFont typeface="Arial" pitchFamily="34" charset="0"/>
              <a:buChar char="•"/>
            </a:pPr>
            <a:r>
              <a:rPr lang="en-US" b="0" dirty="0" smtClean="0">
                <a:latin typeface="Arial" pitchFamily="34" charset="0"/>
                <a:cs typeface="Arial" pitchFamily="34" charset="0"/>
              </a:rPr>
              <a:t>#1 on 2-tier SAP® Sales and Distribution (SD) standard application benchmark</a:t>
            </a:r>
          </a:p>
          <a:p>
            <a:pPr marL="404416" lvl="2" indent="-114855">
              <a:buFont typeface="Arial" pitchFamily="34" charset="0"/>
              <a:buChar char="•"/>
            </a:pPr>
            <a:r>
              <a:rPr lang="en-US" b="0" dirty="0" smtClean="0">
                <a:latin typeface="Arial" pitchFamily="34" charset="0"/>
                <a:cs typeface="Arial" pitchFamily="34" charset="0"/>
              </a:rPr>
              <a:t>1st and only vendor to complete new SAP Business Warehouse Enhanced Mixed Load (BW-EML) benchmark</a:t>
            </a:r>
          </a:p>
          <a:p>
            <a:pPr marL="404416" lvl="2" indent="-114855">
              <a:buFont typeface="Arial" pitchFamily="34" charset="0"/>
              <a:buChar char="•"/>
            </a:pPr>
            <a:endParaRPr lang="en-US" b="0" dirty="0" smtClean="0">
              <a:latin typeface="Arial" pitchFamily="34" charset="0"/>
              <a:cs typeface="Arial" pitchFamily="34" charset="0"/>
            </a:endParaRPr>
          </a:p>
          <a:p>
            <a:pPr marL="232943" indent="-232943" defTabSz="465887" fontAlgn="base">
              <a:spcBef>
                <a:spcPct val="0"/>
              </a:spcBef>
              <a:spcAft>
                <a:spcPct val="0"/>
              </a:spcAft>
              <a:buAutoNum type="arabicPlain"/>
            </a:pPr>
            <a:r>
              <a:rPr lang="en-US" b="0" dirty="0" smtClean="0">
                <a:solidFill>
                  <a:prstClr val="black"/>
                </a:solidFill>
                <a:latin typeface="Arial" pitchFamily="34" charset="0"/>
                <a:cs typeface="Arial" pitchFamily="34" charset="0"/>
              </a:rPr>
              <a:t>HP ProLiant DL380p Gen8 earned 11.05 @ 10 tiles on the </a:t>
            </a:r>
            <a:r>
              <a:rPr lang="en-US" b="0" dirty="0" err="1" smtClean="0">
                <a:solidFill>
                  <a:prstClr val="black"/>
                </a:solidFill>
                <a:latin typeface="Arial" pitchFamily="34" charset="0"/>
                <a:cs typeface="Arial" pitchFamily="34" charset="0"/>
              </a:rPr>
              <a:t>VMmark</a:t>
            </a:r>
            <a:r>
              <a:rPr lang="en-US" b="0" dirty="0" smtClean="0">
                <a:solidFill>
                  <a:prstClr val="black"/>
                </a:solidFill>
                <a:latin typeface="Arial" pitchFamily="34" charset="0"/>
                <a:cs typeface="Arial" pitchFamily="34" charset="0"/>
              </a:rPr>
              <a:t> 2.1.1 benchmark using </a:t>
            </a:r>
            <a:r>
              <a:rPr lang="en-US" b="0" dirty="0" err="1" smtClean="0">
                <a:solidFill>
                  <a:prstClr val="black"/>
                </a:solidFill>
                <a:latin typeface="Arial" pitchFamily="34" charset="0"/>
                <a:cs typeface="Arial" pitchFamily="34" charset="0"/>
              </a:rPr>
              <a:t>ESXi</a:t>
            </a:r>
            <a:r>
              <a:rPr lang="en-US" b="0" dirty="0" smtClean="0">
                <a:solidFill>
                  <a:prstClr val="black"/>
                </a:solidFill>
                <a:latin typeface="Arial" pitchFamily="34" charset="0"/>
                <a:cs typeface="Arial" pitchFamily="34" charset="0"/>
              </a:rPr>
              <a:t> 4.1 U2. </a:t>
            </a:r>
            <a:r>
              <a:rPr lang="en-US" b="0" dirty="0" smtClean="0">
                <a:solidFill>
                  <a:srgbClr val="FF0000"/>
                </a:solidFill>
                <a:latin typeface="Arial" pitchFamily="34" charset="0"/>
                <a:cs typeface="Arial" pitchFamily="34" charset="0"/>
              </a:rPr>
              <a:t>The stated results reflect published results on www.vmware.com/a/vmark as of May 1, 2012.  </a:t>
            </a:r>
            <a:r>
              <a:rPr lang="en-US" b="0" baseline="30000" dirty="0" smtClean="0">
                <a:solidFill>
                  <a:prstClr val="black"/>
                </a:solidFill>
                <a:latin typeface="Arial" pitchFamily="34" charset="0"/>
                <a:cs typeface="Arial" pitchFamily="34" charset="0"/>
              </a:rPr>
              <a:t>2</a:t>
            </a:r>
            <a:r>
              <a:rPr lang="en-US" b="0" dirty="0" smtClean="0">
                <a:solidFill>
                  <a:prstClr val="black"/>
                </a:solidFill>
                <a:latin typeface="Arial" pitchFamily="34" charset="0"/>
                <a:cs typeface="Arial" pitchFamily="34" charset="0"/>
              </a:rPr>
              <a:t> HP ProLiant 360p Gen8 earned 2,388@150VMs (25 tiles</a:t>
            </a:r>
            <a:r>
              <a:rPr lang="en-US" b="0" dirty="0" smtClean="0">
                <a:solidFill>
                  <a:srgbClr val="FF0000"/>
                </a:solidFill>
                <a:latin typeface="Arial" pitchFamily="34" charset="0"/>
                <a:cs typeface="Arial" pitchFamily="34" charset="0"/>
              </a:rPr>
              <a:t>)</a:t>
            </a:r>
            <a:r>
              <a:rPr lang="en-US" b="0" dirty="0" smtClean="0">
                <a:solidFill>
                  <a:prstClr val="black"/>
                </a:solidFill>
                <a:latin typeface="Arial" pitchFamily="34" charset="0"/>
                <a:cs typeface="Arial" pitchFamily="34" charset="0"/>
              </a:rPr>
              <a:t> on the SPECvirt_sc2010 benchmark. The stated results reflect published results as of April 18, 2012.  </a:t>
            </a:r>
            <a:r>
              <a:rPr lang="en-US" b="0" dirty="0" smtClean="0">
                <a:solidFill>
                  <a:prstClr val="black"/>
                </a:solidFill>
                <a:latin typeface="Arial" pitchFamily="34" charset="0"/>
                <a:cs typeface="Arial" pitchFamily="34" charset="0"/>
                <a:hlinkClick r:id="rId3"/>
              </a:rPr>
              <a:t>http://www.spec.org/virt_sc2010/results</a:t>
            </a:r>
            <a:endParaRPr lang="en-US" b="0" dirty="0" smtClean="0">
              <a:latin typeface="Arial" pitchFamily="34" charset="0"/>
              <a:cs typeface="Arial" pitchFamily="34" charset="0"/>
            </a:endParaRPr>
          </a:p>
          <a:p>
            <a:pPr marL="232943" indent="-232943"/>
            <a:r>
              <a:rPr lang="en-US" b="0" dirty="0" smtClean="0">
                <a:latin typeface="Arial" pitchFamily="34" charset="0"/>
                <a:cs typeface="Arial" pitchFamily="34" charset="0"/>
              </a:rPr>
              <a:t>2     </a:t>
            </a:r>
            <a:r>
              <a:rPr lang="en-US" b="0" dirty="0" smtClean="0">
                <a:solidFill>
                  <a:prstClr val="black"/>
                </a:solidFill>
                <a:latin typeface="Arial" pitchFamily="34" charset="0"/>
                <a:cs typeface="Arial" pitchFamily="34" charset="0"/>
              </a:rPr>
              <a:t>The ProLiant BL460c Gen8 earned a result of 7,360 SAP SD benchmark users and 40,180 SAPS. This result superseded other two-processor server blade results running    Microsoft Windows from competitors.    http://www.sap.com/benchmark </a:t>
            </a:r>
          </a:p>
          <a:p>
            <a:pPr marL="404416" lvl="2" indent="-114855">
              <a:buFont typeface="Arial" pitchFamily="34" charset="0"/>
              <a:buChar char="•"/>
            </a:pPr>
            <a:endParaRPr lang="en-US" b="0" dirty="0" smtClean="0">
              <a:latin typeface="Arial" pitchFamily="34" charset="0"/>
              <a:cs typeface="Arial" pitchFamily="34" charset="0"/>
            </a:endParaRPr>
          </a:p>
          <a:p>
            <a:pPr defTabSz="465887" eaLnBrk="0" fontAlgn="base" hangingPunct="0">
              <a:spcBef>
                <a:spcPct val="30000"/>
              </a:spcBef>
              <a:spcAft>
                <a:spcPct val="0"/>
              </a:spcAft>
              <a:defRPr/>
            </a:pPr>
            <a:endParaRPr lang="en-US" b="0" dirty="0" smtClean="0">
              <a:latin typeface="Arial" pitchFamily="34" charset="0"/>
              <a:cs typeface="Arial" pitchFamily="34" charset="0"/>
            </a:endParaRPr>
          </a:p>
          <a:p>
            <a:pPr marL="409269" lvl="1" indent="-114855">
              <a:buFont typeface="Arial" pitchFamily="34" charset="0"/>
              <a:buChar char="•"/>
            </a:pPr>
            <a:r>
              <a:rPr lang="en-US" b="0" dirty="0" smtClean="0">
                <a:latin typeface="Arial" pitchFamily="34" charset="0"/>
                <a:cs typeface="Arial" pitchFamily="34" charset="0"/>
              </a:rPr>
              <a:t> #1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V2 benchmark</a:t>
            </a:r>
            <a:r>
              <a:rPr lang="en-US" b="0" baseline="30000" dirty="0" smtClean="0">
                <a:latin typeface="Arial" pitchFamily="34" charset="0"/>
                <a:cs typeface="Arial" pitchFamily="34" charset="0"/>
              </a:rPr>
              <a:t>1</a:t>
            </a:r>
            <a:r>
              <a:rPr lang="en-US" b="0" dirty="0" smtClean="0">
                <a:latin typeface="Arial" pitchFamily="34" charset="0"/>
                <a:cs typeface="Arial" pitchFamily="34" charset="0"/>
              </a:rPr>
              <a:t> with HP ProLiant DL380p Gen8 2-processor </a:t>
            </a:r>
          </a:p>
          <a:p>
            <a:pPr marL="409269" lvl="1" indent="-114855">
              <a:buFont typeface="Arial" pitchFamily="34" charset="0"/>
              <a:buChar char="•"/>
            </a:pPr>
            <a:r>
              <a:rPr lang="en-US" b="0" dirty="0" smtClean="0">
                <a:latin typeface="Arial" pitchFamily="34" charset="0"/>
                <a:cs typeface="Arial" pitchFamily="34" charset="0"/>
              </a:rPr>
              <a:t>	Record setting I/O performance</a:t>
            </a:r>
            <a:r>
              <a:rPr lang="en-US" b="0" baseline="30000" dirty="0" smtClean="0">
                <a:latin typeface="Arial" pitchFamily="34" charset="0"/>
                <a:cs typeface="Arial" pitchFamily="34" charset="0"/>
              </a:rPr>
              <a:t>1</a:t>
            </a:r>
            <a:r>
              <a:rPr lang="en-US" b="0" dirty="0" smtClean="0">
                <a:latin typeface="Arial" pitchFamily="34" charset="0"/>
                <a:cs typeface="Arial" pitchFamily="34" charset="0"/>
              </a:rPr>
              <a:t> with P420 Smart Array</a:t>
            </a:r>
          </a:p>
          <a:p>
            <a:pPr marL="409269" lvl="1" indent="-114855">
              <a:buFont typeface="Arial" pitchFamily="34" charset="0"/>
              <a:buChar char="•"/>
            </a:pPr>
            <a:r>
              <a:rPr lang="en-US" b="0" dirty="0" smtClean="0">
                <a:latin typeface="Arial" pitchFamily="34" charset="0"/>
                <a:cs typeface="Arial" pitchFamily="34" charset="0"/>
              </a:rPr>
              <a:t>	#1 </a:t>
            </a:r>
            <a:r>
              <a:rPr lang="en-US" b="0" dirty="0" err="1" smtClean="0">
                <a:latin typeface="Arial" pitchFamily="34" charset="0"/>
                <a:cs typeface="Arial" pitchFamily="34" charset="0"/>
              </a:rPr>
              <a:t>SPECvirt</a:t>
            </a:r>
            <a:r>
              <a:rPr lang="en-US" b="0" dirty="0" smtClean="0">
                <a:latin typeface="Arial" pitchFamily="34" charset="0"/>
                <a:cs typeface="Arial" pitchFamily="34" charset="0"/>
              </a:rPr>
              <a:t> leader</a:t>
            </a:r>
            <a:r>
              <a:rPr lang="en-US" b="0" baseline="30000" dirty="0" smtClean="0">
                <a:latin typeface="Arial" pitchFamily="34" charset="0"/>
                <a:cs typeface="Arial" pitchFamily="34" charset="0"/>
              </a:rPr>
              <a:t>2</a:t>
            </a:r>
            <a:r>
              <a:rPr lang="en-US" b="0" dirty="0" smtClean="0">
                <a:latin typeface="Arial" pitchFamily="34" charset="0"/>
                <a:cs typeface="Arial" pitchFamily="34" charset="0"/>
              </a:rPr>
              <a:t> with HP ProLiant DL360p Gen8 </a:t>
            </a:r>
          </a:p>
          <a:p>
            <a:pPr marL="409269" lvl="1" indent="1618"/>
            <a:r>
              <a:rPr lang="en-US" b="0" dirty="0" smtClean="0">
                <a:latin typeface="Arial" pitchFamily="34" charset="0"/>
                <a:cs typeface="Arial" pitchFamily="34" charset="0"/>
              </a:rPr>
              <a:t>2-processor with up to 75% more performance</a:t>
            </a:r>
          </a:p>
          <a:p>
            <a:pPr defTabSz="465887" eaLnBrk="0" fontAlgn="base" hangingPunct="0">
              <a:spcBef>
                <a:spcPct val="30000"/>
              </a:spcBef>
              <a:spcAft>
                <a:spcPct val="0"/>
              </a:spcAft>
              <a:defRPr/>
            </a:pPr>
            <a:endParaRPr lang="en-US" b="0" dirty="0" smtClean="0">
              <a:latin typeface="Arial" pitchFamily="34" charset="0"/>
              <a:cs typeface="Arial" pitchFamily="34" charset="0"/>
            </a:endParaRPr>
          </a:p>
          <a:p>
            <a:endParaRPr lang="en-US" b="0" dirty="0" smtClean="0">
              <a:latin typeface="Arial" pitchFamily="34" charset="0"/>
              <a:cs typeface="Arial" pitchFamily="34" charset="0"/>
            </a:endParaRPr>
          </a:p>
          <a:p>
            <a:r>
              <a:rPr lang="en-US" b="0" u="sng" dirty="0" smtClean="0">
                <a:latin typeface="Arial" pitchFamily="34" charset="0"/>
                <a:cs typeface="Arial" pitchFamily="34" charset="0"/>
              </a:rPr>
              <a:t>NOTES FOR </a:t>
            </a:r>
            <a:r>
              <a:rPr lang="en-US" b="0" u="sng" dirty="0" err="1" smtClean="0">
                <a:latin typeface="Arial" pitchFamily="34" charset="0"/>
                <a:cs typeface="Arial" pitchFamily="34" charset="0"/>
              </a:rPr>
              <a:t>Vmmark</a:t>
            </a:r>
            <a:r>
              <a:rPr lang="en-US" b="0" u="sng" dirty="0" smtClean="0">
                <a:latin typeface="Arial" pitchFamily="34" charset="0"/>
                <a:cs typeface="Arial" pitchFamily="34" charset="0"/>
              </a:rPr>
              <a:t> 2.1.1</a:t>
            </a:r>
          </a:p>
          <a:p>
            <a:r>
              <a:rPr lang="en-US" b="0" dirty="0" smtClean="0">
                <a:latin typeface="Arial" pitchFamily="34" charset="0"/>
                <a:cs typeface="Arial" pitchFamily="34" charset="0"/>
              </a:rPr>
              <a:t> </a:t>
            </a:r>
          </a:p>
          <a:p>
            <a:pPr>
              <a:buFont typeface="Arial" pitchFamily="34" charset="0"/>
              <a:buChar char="•"/>
            </a:pPr>
            <a:r>
              <a:rPr lang="en-US" b="0" dirty="0" smtClean="0">
                <a:latin typeface="Arial" pitchFamily="34" charset="0"/>
                <a:cs typeface="Arial" pitchFamily="34" charset="0"/>
              </a:rPr>
              <a:t> ProLiant DL380p Gen8 earned 11.05 @ 10 tiles on the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benchmark using </a:t>
            </a:r>
            <a:r>
              <a:rPr lang="en-US" b="0" dirty="0" err="1" smtClean="0">
                <a:latin typeface="Arial" pitchFamily="34" charset="0"/>
                <a:cs typeface="Arial" pitchFamily="34" charset="0"/>
              </a:rPr>
              <a:t>ESXi</a:t>
            </a:r>
            <a:r>
              <a:rPr lang="en-US" b="0" dirty="0" smtClean="0">
                <a:latin typeface="Arial" pitchFamily="34" charset="0"/>
                <a:cs typeface="Arial" pitchFamily="34" charset="0"/>
              </a:rPr>
              <a:t> 4.1 U2. This result defeated similarly configured competitors Fujitsu, Cisco, and Dell, proving that with enhanced innovations in performance and feature flexibility, the DL380p Gen8 is an unmatched data center investment, which can handle today’s demanding virtual compute requirements, while safe guarding for future growth! </a:t>
            </a:r>
          </a:p>
          <a:p>
            <a:r>
              <a:rPr lang="en-US" b="0" dirty="0" smtClean="0">
                <a:latin typeface="Arial" pitchFamily="34" charset="0"/>
                <a:cs typeface="Arial" pitchFamily="34" charset="0"/>
              </a:rPr>
              <a:t>Key Take </a:t>
            </a:r>
            <a:r>
              <a:rPr lang="en-US" b="0" dirty="0" err="1" smtClean="0">
                <a:latin typeface="Arial" pitchFamily="34" charset="0"/>
                <a:cs typeface="Arial" pitchFamily="34" charset="0"/>
              </a:rPr>
              <a:t>Aways</a:t>
            </a:r>
            <a:r>
              <a:rPr lang="en-US" b="0" dirty="0" smtClean="0">
                <a:latin typeface="Arial" pitchFamily="34" charset="0"/>
                <a:cs typeface="Arial" pitchFamily="34" charset="0"/>
              </a:rPr>
              <a:t> </a:t>
            </a:r>
          </a:p>
          <a:p>
            <a:r>
              <a:rPr lang="en-US" b="0" dirty="0" smtClean="0">
                <a:latin typeface="Arial" pitchFamily="34" charset="0"/>
                <a:cs typeface="Arial" pitchFamily="34" charset="0"/>
              </a:rPr>
              <a:t>• Another FIRST for HP – The highest performing two-processor server on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using </a:t>
            </a:r>
            <a:r>
              <a:rPr lang="en-US" b="0" dirty="0" err="1" smtClean="0">
                <a:latin typeface="Arial" pitchFamily="34" charset="0"/>
                <a:cs typeface="Arial" pitchFamily="34" charset="0"/>
              </a:rPr>
              <a:t>ESXi</a:t>
            </a:r>
            <a:r>
              <a:rPr lang="en-US" b="0" dirty="0" smtClean="0">
                <a:latin typeface="Arial" pitchFamily="34" charset="0"/>
                <a:cs typeface="Arial" pitchFamily="34" charset="0"/>
              </a:rPr>
              <a:t> 4.1.0 U2 and </a:t>
            </a:r>
            <a:r>
              <a:rPr lang="en-US" b="0" dirty="0" err="1" smtClean="0">
                <a:latin typeface="Arial" pitchFamily="34" charset="0"/>
                <a:cs typeface="Arial" pitchFamily="34" charset="0"/>
              </a:rPr>
              <a:t>ESXi</a:t>
            </a:r>
            <a:r>
              <a:rPr lang="en-US" b="0" dirty="0" smtClean="0">
                <a:latin typeface="Arial" pitchFamily="34" charset="0"/>
                <a:cs typeface="Arial" pitchFamily="34" charset="0"/>
              </a:rPr>
              <a:t> 5.0 </a:t>
            </a:r>
          </a:p>
          <a:p>
            <a:r>
              <a:rPr lang="en-US" b="0" dirty="0" smtClean="0">
                <a:latin typeface="Arial" pitchFamily="34" charset="0"/>
                <a:cs typeface="Arial" pitchFamily="34" charset="0"/>
              </a:rPr>
              <a:t>• More performance gained than Fujitsu blade and rack, Cisco blade, and Dell rack two-processor servers </a:t>
            </a:r>
          </a:p>
          <a:p>
            <a:r>
              <a:rPr lang="en-US" b="0" dirty="0" smtClean="0">
                <a:latin typeface="Arial" pitchFamily="34" charset="0"/>
                <a:cs typeface="Arial" pitchFamily="34" charset="0"/>
              </a:rPr>
              <a:t>• HP’s next-generation P420 Smart Array delivered record-setting disk I/O performance </a:t>
            </a: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Notes for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(4 processor)</a:t>
            </a: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 HP takes world record in virtualization performance for 4 processors, 2 nodes </a:t>
            </a:r>
          </a:p>
          <a:p>
            <a:r>
              <a:rPr lang="en-US" b="0" dirty="0" smtClean="0">
                <a:latin typeface="Arial" pitchFamily="34" charset="0"/>
                <a:cs typeface="Arial" pitchFamily="34" charset="0"/>
              </a:rPr>
              <a:t>NEW ProLiant DL560 Gen8 is #1 on the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benchmark </a:t>
            </a:r>
          </a:p>
          <a:p>
            <a:r>
              <a:rPr lang="en-US" b="0" dirty="0" smtClean="0">
                <a:latin typeface="Arial" pitchFamily="34" charset="0"/>
                <a:cs typeface="Arial" pitchFamily="34" charset="0"/>
              </a:rPr>
              <a:t>The new HP ProLiant DL560 Gen8 offers the ideal 4-processor dense form factor without compromising on performance as proved by the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world record benchmark result of 18.27 @18 tiles. Utilizing fewer disks drives than competitors, the ProLiant DL560 Gen8 offers customers enormous savings on power and rack real estate. Once again, HP ProLiant Gen8 servers rule the virtualization world with another #1 performance benchmark. </a:t>
            </a: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Key points:</a:t>
            </a:r>
          </a:p>
          <a:p>
            <a:pPr>
              <a:buFont typeface="Arial" pitchFamily="34" charset="0"/>
              <a:buChar char="•"/>
            </a:pPr>
            <a:r>
              <a:rPr lang="en-US" b="0" dirty="0" smtClean="0">
                <a:latin typeface="Arial" pitchFamily="34" charset="0"/>
                <a:cs typeface="Arial" pitchFamily="34" charset="0"/>
              </a:rPr>
              <a:t>Taking the world records by storm The ProLiant DL560 Gen8 server holds the best 4-processor, 2 nodes virtualization performance record with its </a:t>
            </a:r>
            <a:r>
              <a:rPr lang="en-US" b="0" dirty="0" err="1" smtClean="0">
                <a:latin typeface="Arial" pitchFamily="34" charset="0"/>
                <a:cs typeface="Arial" pitchFamily="34" charset="0"/>
              </a:rPr>
              <a:t>VMmark</a:t>
            </a:r>
            <a:r>
              <a:rPr lang="en-US" b="0" dirty="0" smtClean="0">
                <a:latin typeface="Arial" pitchFamily="34" charset="0"/>
                <a:cs typeface="Arial" pitchFamily="34" charset="0"/>
              </a:rPr>
              <a:t> 2.1.1 score of 18.27@18 tiles. </a:t>
            </a:r>
          </a:p>
          <a:p>
            <a:r>
              <a:rPr lang="en-US" b="0" dirty="0" smtClean="0">
                <a:latin typeface="Arial" pitchFamily="34" charset="0"/>
                <a:cs typeface="Arial" pitchFamily="34" charset="0"/>
              </a:rPr>
              <a:t>• Greater performance than Fujitsu, Cisco, and Dell’s 4-processor, 2-nodes servers using fewer disk drives </a:t>
            </a:r>
          </a:p>
          <a:p>
            <a:r>
              <a:rPr lang="en-US" b="0" dirty="0" smtClean="0">
                <a:latin typeface="Arial" pitchFamily="34" charset="0"/>
                <a:cs typeface="Arial" pitchFamily="34" charset="0"/>
              </a:rPr>
              <a:t>• These results add to the HP ProLiant Gen8 4-processor proof points of the high performance achievements for the ProLiant DL560 Gen8. This further ensures customers HP servers can support business needs in many environments. </a:t>
            </a:r>
          </a:p>
          <a:p>
            <a:endParaRPr lang="en-US" b="0" dirty="0" smtClean="0">
              <a:latin typeface="Arial" pitchFamily="34" charset="0"/>
              <a:cs typeface="Arial" pitchFamily="34" charset="0"/>
            </a:endParaRPr>
          </a:p>
          <a:p>
            <a:endParaRPr lang="en-US" b="0" dirty="0" smtClean="0">
              <a:latin typeface="Arial" pitchFamily="34" charset="0"/>
              <a:cs typeface="Arial" pitchFamily="34" charset="0"/>
            </a:endParaRPr>
          </a:p>
          <a:p>
            <a:r>
              <a:rPr lang="en-US" b="0" u="sng" dirty="0" smtClean="0">
                <a:latin typeface="Arial" pitchFamily="34" charset="0"/>
                <a:cs typeface="Arial" pitchFamily="34" charset="0"/>
              </a:rPr>
              <a:t>Notes for SAP SD </a:t>
            </a:r>
          </a:p>
          <a:p>
            <a:endParaRPr lang="en-US" b="0" u="sng" dirty="0" smtClean="0">
              <a:latin typeface="Arial" pitchFamily="34" charset="0"/>
              <a:cs typeface="Arial" pitchFamily="34" charset="0"/>
            </a:endParaRPr>
          </a:p>
          <a:p>
            <a:r>
              <a:rPr lang="en-US" b="0" dirty="0" smtClean="0">
                <a:latin typeface="Arial" pitchFamily="34" charset="0"/>
                <a:cs typeface="Arial" pitchFamily="34" charset="0"/>
                <a:hlinkClick r:id="rId4"/>
              </a:rPr>
              <a:t>04/12 NEW HP ProLiant DL380p Gen8 server surpasses all two-processor Windows competitors with exceptional performance on the two-tier SAP® Sales and Distribution (SD) standard application benchmark</a:t>
            </a:r>
            <a:endParaRPr lang="en-US" b="0" dirty="0" smtClean="0">
              <a:latin typeface="Arial" pitchFamily="34" charset="0"/>
              <a:cs typeface="Arial" pitchFamily="34" charset="0"/>
            </a:endParaRP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 Ideal balance of performance, scalability, and expandability as standard for server blades with its latest performance result on the two-tier SAP® Sales and Distribution (SD) standard application benchmark. </a:t>
            </a: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The HP ProLiant DL380p Gen8 nudged competitors down the performance hill with its #1 two-processor Windows result on the two-tier SAP® Sales and Distribution (SD) standard application benchmark with 7,865 SAP SD benchmark users and 42,920 SAPS.</a:t>
            </a:r>
          </a:p>
          <a:p>
            <a:pPr>
              <a:buFont typeface="Arial" pitchFamily="34" charset="0"/>
              <a:buChar char="•"/>
            </a:pPr>
            <a:endParaRPr lang="en-US" b="0" dirty="0" smtClean="0">
              <a:latin typeface="Arial" pitchFamily="34" charset="0"/>
              <a:cs typeface="Arial" pitchFamily="34" charset="0"/>
            </a:endParaRPr>
          </a:p>
          <a:p>
            <a:pPr>
              <a:buFont typeface="Arial" pitchFamily="34" charset="0"/>
              <a:buChar char="•"/>
            </a:pPr>
            <a:r>
              <a:rPr lang="en-US" b="0" dirty="0" smtClean="0">
                <a:latin typeface="Arial" pitchFamily="34" charset="0"/>
                <a:cs typeface="Arial" pitchFamily="34" charset="0"/>
              </a:rPr>
              <a:t>  The ProLiant BL460c Gen8 earned an outstanding result of 7,360 SAP SD benchmark users and 40,180 SAPS. This result superseded other two-processor server blade results running Microsoft Windows from competitors. </a:t>
            </a:r>
          </a:p>
          <a:p>
            <a:endParaRPr lang="en-US" b="0" dirty="0" smtClean="0">
              <a:latin typeface="Arial" pitchFamily="34" charset="0"/>
              <a:cs typeface="Arial" pitchFamily="34" charset="0"/>
            </a:endParaRPr>
          </a:p>
          <a:p>
            <a:r>
              <a:rPr lang="en-US" b="0" dirty="0" smtClean="0">
                <a:latin typeface="Arial" pitchFamily="34" charset="0"/>
                <a:cs typeface="Arial" pitchFamily="34" charset="0"/>
              </a:rPr>
              <a:t>ONLY WITH HP </a:t>
            </a:r>
          </a:p>
          <a:p>
            <a:r>
              <a:rPr lang="en-US" b="0" dirty="0" smtClean="0">
                <a:latin typeface="Arial" pitchFamily="34" charset="0"/>
                <a:cs typeface="Arial" pitchFamily="34" charset="0"/>
              </a:rPr>
              <a:t>• Had up to 63% greater performance compared to two-processor server blade competitors, including Cisco. </a:t>
            </a:r>
          </a:p>
          <a:p>
            <a:r>
              <a:rPr lang="en-US" b="0" dirty="0" smtClean="0">
                <a:latin typeface="Arial" pitchFamily="34" charset="0"/>
                <a:cs typeface="Arial" pitchFamily="34" charset="0"/>
              </a:rPr>
              <a:t>• Remarkable performance scaling between Intel processor generation and HP ProLiant server generation – 57%! </a:t>
            </a:r>
          </a:p>
          <a:p>
            <a:endParaRPr lang="en-US" b="0" u="sng" dirty="0" smtClean="0">
              <a:latin typeface="Arial" pitchFamily="34" charset="0"/>
              <a:cs typeface="Arial" pitchFamily="34" charset="0"/>
            </a:endParaRPr>
          </a:p>
          <a:p>
            <a:endParaRPr lang="en-US" b="0" u="sng" dirty="0" smtClean="0">
              <a:latin typeface="Arial" pitchFamily="34" charset="0"/>
              <a:cs typeface="Arial" pitchFamily="34" charset="0"/>
            </a:endParaRPr>
          </a:p>
          <a:p>
            <a:endParaRPr lang="en-US" b="0" u="sng" dirty="0" smtClean="0">
              <a:latin typeface="Arial" pitchFamily="34" charset="0"/>
              <a:cs typeface="Arial" pitchFamily="34" charset="0"/>
            </a:endParaRPr>
          </a:p>
          <a:p>
            <a:r>
              <a:rPr lang="en-US" b="0" u="sng" dirty="0" smtClean="0">
                <a:latin typeface="Arial" pitchFamily="34" charset="0"/>
                <a:cs typeface="Arial" pitchFamily="34" charset="0"/>
              </a:rPr>
              <a:t>NOTES FOR </a:t>
            </a:r>
            <a:r>
              <a:rPr lang="en-US" b="0" u="sng" dirty="0" err="1" smtClean="0">
                <a:latin typeface="Arial" pitchFamily="34" charset="0"/>
                <a:cs typeface="Arial" pitchFamily="34" charset="0"/>
              </a:rPr>
              <a:t>SPECvirt</a:t>
            </a:r>
            <a:endParaRPr lang="en-US" b="0" u="sng" dirty="0" smtClean="0">
              <a:latin typeface="Arial" pitchFamily="34" charset="0"/>
              <a:cs typeface="Arial" pitchFamily="34" charset="0"/>
            </a:endParaRPr>
          </a:p>
          <a:p>
            <a:pPr>
              <a:buFont typeface="Arial" pitchFamily="34" charset="0"/>
              <a:buChar char="•"/>
            </a:pPr>
            <a:r>
              <a:rPr lang="en-US" b="0" dirty="0" smtClean="0">
                <a:latin typeface="Arial" pitchFamily="34" charset="0"/>
                <a:cs typeface="Arial" pitchFamily="34" charset="0"/>
              </a:rPr>
              <a:t>The top performance outcome of the NEW HP ProLiant DL360p Gen8 is a valuable proof point of how the latest generation of ProLiant</a:t>
            </a:r>
          </a:p>
          <a:p>
            <a:r>
              <a:rPr lang="en-US" b="0" dirty="0" smtClean="0">
                <a:latin typeface="Arial" pitchFamily="34" charset="0"/>
                <a:cs typeface="Arial" pitchFamily="34" charset="0"/>
              </a:rPr>
              <a:t>servers changes the experience, economics, and expectations of data centers. With a score of 2,388@150VMs (25 tiles), the ProLiant</a:t>
            </a:r>
          </a:p>
          <a:p>
            <a:r>
              <a:rPr lang="en-US" b="0" dirty="0" smtClean="0">
                <a:latin typeface="Arial" pitchFamily="34" charset="0"/>
                <a:cs typeface="Arial" pitchFamily="34" charset="0"/>
              </a:rPr>
              <a:t>DL360p Gen8 achieved the #1 result for two processors on the SPECvirt_sc2010 benchmark.</a:t>
            </a:r>
            <a:endParaRPr lang="en-US" b="0" u="sng" dirty="0" smtClean="0">
              <a:latin typeface="Arial" pitchFamily="34" charset="0"/>
              <a:cs typeface="Arial" pitchFamily="34" charset="0"/>
            </a:endParaRPr>
          </a:p>
          <a:p>
            <a:endParaRPr lang="en-US" b="0" u="sng" dirty="0" smtClean="0">
              <a:latin typeface="Arial" pitchFamily="34" charset="0"/>
              <a:cs typeface="Arial" pitchFamily="34" charset="0"/>
            </a:endParaRPr>
          </a:p>
          <a:p>
            <a:r>
              <a:rPr lang="en-US" b="0" dirty="0" smtClean="0">
                <a:latin typeface="Arial" pitchFamily="34" charset="0"/>
                <a:cs typeface="Arial" pitchFamily="34" charset="0"/>
              </a:rPr>
              <a:t>About the SPECvirt_sc2010 benchmark1</a:t>
            </a:r>
          </a:p>
          <a:p>
            <a:r>
              <a:rPr lang="en-US" b="0" dirty="0" smtClean="0">
                <a:latin typeface="Arial" pitchFamily="34" charset="0"/>
                <a:cs typeface="Arial" pitchFamily="34" charset="0"/>
              </a:rPr>
              <a:t>SPECvirt_sc2010 is SPEC's first benchmark addressing performance evaluation of datacenter servers used in virtualized server</a:t>
            </a:r>
          </a:p>
          <a:p>
            <a:r>
              <a:rPr lang="en-US" b="0" dirty="0" smtClean="0">
                <a:latin typeface="Arial" pitchFamily="34" charset="0"/>
                <a:cs typeface="Arial" pitchFamily="34" charset="0"/>
              </a:rPr>
              <a:t>consolidation. SPECvirt_sc2010 measures the end-to-end performance of all system components including the hardware, virtualization</a:t>
            </a:r>
          </a:p>
          <a:p>
            <a:r>
              <a:rPr lang="en-US" b="0" dirty="0" smtClean="0">
                <a:latin typeface="Arial" pitchFamily="34" charset="0"/>
                <a:cs typeface="Arial" pitchFamily="34" charset="0"/>
              </a:rPr>
              <a:t>platform, the virtualized guest operating system and application software. The benchmark supports hardware virtualization, operating</a:t>
            </a:r>
          </a:p>
          <a:p>
            <a:r>
              <a:rPr lang="en-US" b="0" dirty="0" smtClean="0">
                <a:latin typeface="Arial" pitchFamily="34" charset="0"/>
                <a:cs typeface="Arial" pitchFamily="34" charset="0"/>
              </a:rPr>
              <a:t>system virtualization, and hardware partitioning schemes.</a:t>
            </a:r>
          </a:p>
          <a:p>
            <a:pPr lvl="1" indent="-115882"/>
            <a:endParaRPr lang="en-US" dirty="0">
              <a:solidFill>
                <a:schemeClr val="accent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a:t>
            </a:fld>
            <a:endParaRPr lang="en-GB"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sz="1200" b="0" kern="1200" dirty="0" smtClean="0">
                <a:solidFill>
                  <a:schemeClr val="accent1"/>
                </a:solidFill>
                <a:effectLst/>
                <a:latin typeface="+mn-lt"/>
                <a:ea typeface="+mn-ea"/>
                <a:cs typeface="HP Simplified"/>
              </a:rPr>
              <a:t>The HP ProLiant rack and tower portfolio is perhaps the broadest in the industry.  Ranging from the very high performance 8 processor DL900 series, all the way to our very popular ProLiant MicroServer.</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For this presentation, we will deep dive into the 300 p-Series and the 300 e-Series. </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636461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sz="1200" b="0" kern="1200" dirty="0" smtClean="0">
                <a:solidFill>
                  <a:schemeClr val="accent1"/>
                </a:solidFill>
                <a:effectLst/>
                <a:latin typeface="+mn-lt"/>
                <a:ea typeface="+mn-ea"/>
                <a:cs typeface="HP Simplified"/>
              </a:rPr>
              <a:t>At a high level.  The ProLiant 300p-Series is focused on performance and total cost of ownership over the lifecycle.  While the ProLiant 300e-Series is focused on initial acquisition cost with performance optimized for typical everyday workloads. </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The differences between the two product lines are in the areas of:</a:t>
            </a:r>
          </a:p>
          <a:p>
            <a:r>
              <a:rPr lang="en-US" sz="1200" b="0" kern="1200" dirty="0" smtClean="0">
                <a:solidFill>
                  <a:schemeClr val="accent1"/>
                </a:solidFill>
                <a:effectLst/>
                <a:latin typeface="+mn-lt"/>
                <a:ea typeface="+mn-ea"/>
                <a:cs typeface="HP Simplified"/>
              </a:rPr>
              <a:t>I/O and memory, with the 300p-Series supporting a maximum of 768MB with SAS/SATA support standard, and the 300e-Series supporting 384MB with SATA support.</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For networking, the 300e-Series platforms support a 1GB Embedded Ethernet controller, while the 300 p-Series platforms have HP’s </a:t>
            </a:r>
            <a:r>
              <a:rPr lang="en-US" sz="1200" b="0" kern="1200" dirty="0" err="1" smtClean="0">
                <a:solidFill>
                  <a:schemeClr val="accent1"/>
                </a:solidFill>
                <a:effectLst/>
                <a:latin typeface="+mn-lt"/>
                <a:ea typeface="+mn-ea"/>
                <a:cs typeface="HP Simplified"/>
              </a:rPr>
              <a:t>flexLOM</a:t>
            </a:r>
            <a:r>
              <a:rPr lang="en-US" sz="1200" b="0" kern="1200" dirty="0" smtClean="0">
                <a:solidFill>
                  <a:schemeClr val="accent1"/>
                </a:solidFill>
                <a:effectLst/>
                <a:latin typeface="+mn-lt"/>
                <a:ea typeface="+mn-ea"/>
                <a:cs typeface="HP Simplified"/>
              </a:rPr>
              <a:t> support making the Ethernet controller completely configurable.</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Also, while the typical 300p-Series platform is configured with a platinum 94% efficient power supply, the typical 300e-Series  platform is configured with a Gold 92% efficient power supply.  This difference makes complete sense in the context of the intended usage model with 300p-Series being targeted towards the data center and the 300e-Series being targeted at less dense environment.</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There is also a warranty difference with the 300p-Series supporting 3-3-3 and the 300e-Series with 3-1-1</a:t>
            </a:r>
          </a:p>
          <a:p>
            <a:endParaRPr lang="en-US" dirty="0"/>
          </a:p>
        </p:txBody>
      </p:sp>
      <p:sp>
        <p:nvSpPr>
          <p:cNvPr id="4" name="Header Placeholder 3"/>
          <p:cNvSpPr>
            <a:spLocks noGrp="1"/>
          </p:cNvSpPr>
          <p:nvPr>
            <p:ph type="hdr" sz="quarter" idx="10"/>
          </p:nvPr>
        </p:nvSpPr>
        <p:spPr/>
        <p:txBody>
          <a:bodyPr/>
          <a:lstStyle/>
          <a:p>
            <a:r>
              <a:rPr lang="en-GB" smtClean="0"/>
              <a:t>Course or module title</a:t>
            </a:r>
            <a:endParaRPr lang="en-GB" dirty="0"/>
          </a:p>
        </p:txBody>
      </p:sp>
      <p:sp>
        <p:nvSpPr>
          <p:cNvPr id="5" name="Date Placeholder 4"/>
          <p:cNvSpPr>
            <a:spLocks noGrp="1"/>
          </p:cNvSpPr>
          <p:nvPr>
            <p:ph type="dt" idx="11"/>
          </p:nvPr>
        </p:nvSpPr>
        <p:spPr/>
        <p:txBody>
          <a:bodyPr/>
          <a:lstStyle/>
          <a:p>
            <a:r>
              <a:rPr lang="en-US" smtClean="0"/>
              <a:t>Date or rev. #</a:t>
            </a:r>
            <a:endParaRPr lang="en-GB" dirty="0"/>
          </a:p>
        </p:txBody>
      </p:sp>
      <p:sp>
        <p:nvSpPr>
          <p:cNvPr id="6" name="Footer Placeholder 5"/>
          <p:cNvSpPr>
            <a:spLocks noGrp="1"/>
          </p:cNvSpPr>
          <p:nvPr>
            <p:ph type="ftr" sz="quarter" idx="12"/>
          </p:nvPr>
        </p:nvSpPr>
        <p:spPr/>
        <p:txBody>
          <a:bodyPr/>
          <a:lstStyle/>
          <a:p>
            <a:r>
              <a:rPr lang="en-GB" smtClean="0"/>
              <a:t>HP Restricted</a:t>
            </a:r>
            <a:endParaRPr lang="en-GB" dirty="0"/>
          </a:p>
        </p:txBody>
      </p:sp>
      <p:sp>
        <p:nvSpPr>
          <p:cNvPr id="7" name="Slide Number Placeholder 6"/>
          <p:cNvSpPr>
            <a:spLocks noGrp="1"/>
          </p:cNvSpPr>
          <p:nvPr>
            <p:ph type="sldNum" sz="quarter" idx="13"/>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144031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600"/>
              </a:spcAft>
              <a:buClrTx/>
              <a:buSzTx/>
              <a:buFontTx/>
              <a:buNone/>
              <a:tabLst/>
              <a:defRPr/>
            </a:pPr>
            <a:r>
              <a:rPr lang="en-US" sz="1200" b="0" kern="1200" dirty="0" smtClean="0">
                <a:solidFill>
                  <a:schemeClr val="accent1"/>
                </a:solidFill>
                <a:effectLst/>
                <a:latin typeface="+mn-lt"/>
                <a:ea typeface="+mn-ea"/>
                <a:cs typeface="HP Simplified"/>
              </a:rPr>
              <a:t>Looking at the 300p Series portfolio, HP offers a full range of 2 processor systems.  The DL380p and Dl385p are 2U racks ideal for data intensive applications.  The DL380p uses the Intel architecture, while the DL385p is AMD based.  The DL360p is a 1U </a:t>
            </a:r>
            <a:r>
              <a:rPr lang="en-US" sz="1200" b="0" kern="1200" dirty="0" err="1" smtClean="0">
                <a:solidFill>
                  <a:schemeClr val="accent1"/>
                </a:solidFill>
                <a:effectLst/>
                <a:latin typeface="+mn-lt"/>
                <a:ea typeface="+mn-ea"/>
                <a:cs typeface="HP Simplified"/>
              </a:rPr>
              <a:t>intel</a:t>
            </a:r>
            <a:r>
              <a:rPr lang="en-US" sz="1200" b="0" kern="1200" dirty="0" smtClean="0">
                <a:solidFill>
                  <a:schemeClr val="accent1"/>
                </a:solidFill>
                <a:effectLst/>
                <a:latin typeface="+mn-lt"/>
                <a:ea typeface="+mn-ea"/>
                <a:cs typeface="HP Simplified"/>
              </a:rPr>
              <a:t> based system targeted at more compute intensive applications.  And the ML350p is a 2P tower that can also be configured to be a 5U rack.</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79280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sz="1200" b="0" kern="1200" dirty="0" smtClean="0">
                <a:solidFill>
                  <a:schemeClr val="accent1"/>
                </a:solidFill>
                <a:effectLst/>
                <a:latin typeface="+mn-lt"/>
                <a:ea typeface="+mn-ea"/>
                <a:cs typeface="HP Simplified"/>
              </a:rPr>
              <a:t>The ProLiant 300p-Series servers are designed and configured for businesses that value performance and capacity.  With industry leading management capability, these are ideal for datacenter deployments, and they provide a premium ownership experience through their serviceability features and standard 3-3-3 warranty.</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If you have customers that are today running the ProLiant 300series G7 or earlier, they would naturally transition to the new 300p-Series in the future.</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In addition to performance, the 300p series is versatile with features like </a:t>
            </a:r>
            <a:r>
              <a:rPr lang="en-US" sz="1200" b="0" kern="1200" dirty="0" err="1" smtClean="0">
                <a:solidFill>
                  <a:schemeClr val="accent1"/>
                </a:solidFill>
                <a:effectLst/>
                <a:latin typeface="+mn-lt"/>
                <a:ea typeface="+mn-ea"/>
                <a:cs typeface="HP Simplified"/>
              </a:rPr>
              <a:t>FlexLOM</a:t>
            </a:r>
            <a:r>
              <a:rPr lang="en-US" sz="1200" b="0" kern="1200" dirty="0" smtClean="0">
                <a:solidFill>
                  <a:schemeClr val="accent1"/>
                </a:solidFill>
                <a:effectLst/>
                <a:latin typeface="+mn-lt"/>
                <a:ea typeface="+mn-ea"/>
                <a:cs typeface="HP Simplified"/>
              </a:rPr>
              <a:t> that we talked about earlier.  It has the iLO management engine built in and more importantly, comes standard with the full complement of iLO features enabled for the datacenter.  </a:t>
            </a:r>
          </a:p>
          <a:p>
            <a:r>
              <a:rPr lang="en-US" sz="1200" b="0" kern="1200" dirty="0" smtClean="0">
                <a:solidFill>
                  <a:schemeClr val="accent1"/>
                </a:solidFill>
                <a:effectLst/>
                <a:latin typeface="+mn-lt"/>
                <a:ea typeface="+mn-ea"/>
                <a:cs typeface="HP Simplified"/>
              </a:rPr>
              <a:t>And it’s design optimized for efficient power and cooling.</a:t>
            </a:r>
          </a:p>
          <a:p>
            <a:endParaRPr lang="en-US" sz="1200" b="0" kern="1200" dirty="0" smtClean="0">
              <a:solidFill>
                <a:schemeClr val="accent1"/>
              </a:solidFill>
              <a:effectLst/>
              <a:latin typeface="+mn-lt"/>
              <a:ea typeface="+mn-ea"/>
              <a:cs typeface="HP Simplified"/>
            </a:endParaRPr>
          </a:p>
          <a:p>
            <a:r>
              <a:rPr lang="en-US" sz="1200" b="0" kern="1200" dirty="0" smtClean="0">
                <a:solidFill>
                  <a:schemeClr val="accent1"/>
                </a:solidFill>
                <a:effectLst/>
                <a:latin typeface="+mn-lt"/>
                <a:ea typeface="+mn-ea"/>
                <a:cs typeface="HP Simplified"/>
              </a:rPr>
              <a:t>The 300p-series also comes standard with HP smart storage technologies designed to boost workload performance.</a:t>
            </a:r>
          </a:p>
          <a:p>
            <a:endParaRPr lang="en-US" b="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81240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566738"/>
            <a:ext cx="6096000" cy="3429000"/>
          </a:xfrm>
          <a:prstGeom prst="rect">
            <a:avLst/>
          </a:prstGeom>
        </p:spPr>
      </p:sp>
      <p:sp>
        <p:nvSpPr>
          <p:cNvPr id="3" name="Notes Placeholder 2"/>
          <p:cNvSpPr>
            <a:spLocks noGrp="1"/>
          </p:cNvSpPr>
          <p:nvPr>
            <p:ph type="body" idx="1"/>
          </p:nvPr>
        </p:nvSpPr>
        <p:spPr/>
        <p:txBody>
          <a:bodyPr/>
          <a:lstStyle/>
          <a:p>
            <a:r>
              <a:rPr lang="en-US" b="0" dirty="0" smtClean="0"/>
              <a:t>The ProLiant 300e-Series portfolio is similar to the 300p-Series portfolio, but adds the 1 processor DL320e rack and the 1 processor ML310e tower.</a:t>
            </a:r>
            <a:endParaRPr lang="en-US" b="0"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1976912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mj-lt"/>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The information contained herein is subject to change without notice. HP Restricted.</a:t>
            </a:r>
          </a:p>
        </p:txBody>
      </p:sp>
      <p:sp>
        <p:nvSpPr>
          <p:cNvPr id="8"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331470" y="686842"/>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mj-lt"/>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686842"/>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mn-lt"/>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mj-lt"/>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slide 9">
    <p:bg>
      <p:bgRef idx="1001">
        <a:schemeClr val="bg1"/>
      </p:bgRef>
    </p:bg>
    <p:spTree>
      <p:nvGrpSpPr>
        <p:cNvPr id="1" name=""/>
        <p:cNvGrpSpPr/>
        <p:nvPr/>
      </p:nvGrpSpPr>
      <p:grpSpPr>
        <a:xfrm>
          <a:off x="0" y="0"/>
          <a:ext cx="0" cy="0"/>
          <a:chOff x="0" y="0"/>
          <a:chExt cx="0" cy="0"/>
        </a:xfrm>
      </p:grpSpPr>
      <p:pic>
        <p:nvPicPr>
          <p:cNvPr id="2" name="Picture 1" descr="HP_Blue_RGB_150_L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ltGray">
          <a:xfrm>
            <a:off x="6949440" y="365760"/>
            <a:ext cx="1883664" cy="1883664"/>
          </a:xfrm>
          <a:prstGeom prst="rect">
            <a:avLst/>
          </a:prstGeom>
        </p:spPr>
      </p:pic>
      <p:pic>
        <p:nvPicPr>
          <p:cNvPr id="10" name="Picture 9" descr="title-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hidden">
          <a:xfrm>
            <a:off x="4060" y="0"/>
            <a:ext cx="9135879" cy="5143499"/>
          </a:xfrm>
          <a:prstGeom prst="rect">
            <a:avLst/>
          </a:prstGeom>
        </p:spPr>
      </p:pic>
      <p:sp>
        <p:nvSpPr>
          <p:cNvPr id="8" name="Title 1"/>
          <p:cNvSpPr>
            <a:spLocks noGrp="1"/>
          </p:cNvSpPr>
          <p:nvPr>
            <p:ph type="ctrTitle" hasCustomPrompt="1"/>
          </p:nvPr>
        </p:nvSpPr>
        <p:spPr bwMode="black">
          <a:xfrm>
            <a:off x="329184" y="2036820"/>
            <a:ext cx="5938266"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251684"/>
            <a:ext cx="2385441"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HP Simplified"/>
                <a:cs typeface="HP Simplified"/>
              </a:rPr>
              <a:t>© Copyright 2013 Hewlett-Packard Development Company, L.P. The </a:t>
            </a:r>
          </a:p>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HP Simplified"/>
                <a:cs typeface="HP Simplified"/>
              </a:rPr>
              <a:t>information herein is subject to change without notice. HP Restricted.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Divider slide 17">
    <p:spTree>
      <p:nvGrpSpPr>
        <p:cNvPr id="1" name=""/>
        <p:cNvGrpSpPr/>
        <p:nvPr/>
      </p:nvGrpSpPr>
      <p:grpSpPr>
        <a:xfrm>
          <a:off x="0" y="0"/>
          <a:ext cx="0" cy="0"/>
          <a:chOff x="0" y="0"/>
          <a:chExt cx="0" cy="0"/>
        </a:xfrm>
      </p:grpSpPr>
      <p:pic>
        <p:nvPicPr>
          <p:cNvPr id="8" name="Picture 7" descr="divider-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hidden">
          <a:xfrm>
            <a:off x="4061" y="0"/>
            <a:ext cx="9135877" cy="5143498"/>
          </a:xfrm>
          <a:prstGeom prst="rect">
            <a:avLst/>
          </a:prstGeom>
        </p:spPr>
      </p:pic>
      <p:sp>
        <p:nvSpPr>
          <p:cNvPr id="16" name="Title 1"/>
          <p:cNvSpPr>
            <a:spLocks noGrp="1"/>
          </p:cNvSpPr>
          <p:nvPr>
            <p:ph type="ctrTitle" hasCustomPrompt="1"/>
          </p:nvPr>
        </p:nvSpPr>
        <p:spPr bwMode="black">
          <a:xfrm>
            <a:off x="329184" y="237744"/>
            <a:ext cx="6576441"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mj-lt"/>
                <a:cs typeface="HP Simplified" pitchFamily="34" charset="0"/>
              </a:defRPr>
            </a:lvl1pPr>
          </a:lstStyle>
          <a:p>
            <a:r>
              <a:rPr lang="en-US" noProof="0" dirty="0" smtClean="0"/>
              <a:t>Click to edit </a:t>
            </a:r>
            <a:br>
              <a:rPr lang="en-US" noProof="0" dirty="0" smtClean="0"/>
            </a:br>
            <a:r>
              <a:rPr lang="en-US" noProof="0" dirty="0" smtClean="0"/>
              <a:t>master 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HP Simplified"/>
                <a:cs typeface="HP Simplified"/>
              </a:rPr>
              <a:t>© Copyright 2013 Hewlett-Packard Development Company, L.P. The information contained herein is subject to change without notice. HP Restricted.</a:t>
            </a:r>
          </a:p>
        </p:txBody>
      </p:sp>
      <p:sp>
        <p:nvSpPr>
          <p:cNvPr id="9" name="Subtitle 2"/>
          <p:cNvSpPr>
            <a:spLocks noGrp="1"/>
          </p:cNvSpPr>
          <p:nvPr>
            <p:ph type="subTitle" idx="1" hasCustomPrompt="1"/>
          </p:nvPr>
        </p:nvSpPr>
        <p:spPr>
          <a:xfrm>
            <a:off x="325268" y="3305361"/>
            <a:ext cx="5904081" cy="649224"/>
          </a:xfrm>
          <a:prstGeom prst="rect">
            <a:avLst/>
          </a:prstGeom>
        </p:spPr>
        <p:txBody>
          <a:bodyPr>
            <a:noAutofit/>
          </a:bodyPr>
          <a:lstStyle>
            <a:lvl1pPr marL="0" indent="0" algn="l">
              <a:lnSpc>
                <a:spcPct val="100000"/>
              </a:lnSpc>
              <a:spcBef>
                <a:spcPts val="0"/>
              </a:spcBef>
              <a:buNone/>
              <a:defRPr sz="1800" b="0">
                <a:solidFill>
                  <a:schemeClr val="tx1"/>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10" name="Picture 9" descr="HP_Blue_RGB_150_SM.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Divider slide 21">
    <p:spTree>
      <p:nvGrpSpPr>
        <p:cNvPr id="1" name=""/>
        <p:cNvGrpSpPr/>
        <p:nvPr/>
      </p:nvGrpSpPr>
      <p:grpSpPr>
        <a:xfrm>
          <a:off x="0" y="0"/>
          <a:ext cx="0" cy="0"/>
          <a:chOff x="0" y="0"/>
          <a:chExt cx="0" cy="0"/>
        </a:xfrm>
      </p:grpSpPr>
      <p:pic>
        <p:nvPicPr>
          <p:cNvPr id="8" name="Picture 7" descr="divider-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hidden">
          <a:xfrm>
            <a:off x="4063" y="9525"/>
            <a:ext cx="9135873" cy="5143496"/>
          </a:xfrm>
          <a:prstGeom prst="rect">
            <a:avLst/>
          </a:prstGeom>
        </p:spPr>
      </p:pic>
      <p:sp>
        <p:nvSpPr>
          <p:cNvPr id="16" name="Title 1"/>
          <p:cNvSpPr>
            <a:spLocks noGrp="1"/>
          </p:cNvSpPr>
          <p:nvPr>
            <p:ph type="ctrTitle" hasCustomPrompt="1"/>
          </p:nvPr>
        </p:nvSpPr>
        <p:spPr bwMode="black">
          <a:xfrm>
            <a:off x="329184" y="237744"/>
            <a:ext cx="6071616"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mj-lt"/>
                <a:cs typeface="HP Simplified" pitchFamily="34" charset="0"/>
              </a:defRPr>
            </a:lvl1pPr>
          </a:lstStyle>
          <a:p>
            <a:r>
              <a:rPr lang="en-US" noProof="0" dirty="0" smtClean="0"/>
              <a:t>Click to edit </a:t>
            </a:r>
            <a:br>
              <a:rPr lang="en-US" noProof="0" dirty="0" smtClean="0"/>
            </a:br>
            <a:r>
              <a:rPr lang="en-US" noProof="0" dirty="0" smtClean="0"/>
              <a:t>master 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HP Simplified"/>
                <a:cs typeface="HP Simplified"/>
              </a:rPr>
              <a:t>© Copyright 2013 Hewlett-Packard Development Company, L.P. The information contained herein is subject to change without notice. HP Restricted.</a:t>
            </a:r>
          </a:p>
        </p:txBody>
      </p:sp>
      <p:sp>
        <p:nvSpPr>
          <p:cNvPr id="9" name="Subtitle 2"/>
          <p:cNvSpPr>
            <a:spLocks noGrp="1"/>
          </p:cNvSpPr>
          <p:nvPr>
            <p:ph type="subTitle" idx="1" hasCustomPrompt="1"/>
          </p:nvPr>
        </p:nvSpPr>
        <p:spPr>
          <a:xfrm>
            <a:off x="325268" y="3305361"/>
            <a:ext cx="5475457" cy="649224"/>
          </a:xfrm>
          <a:prstGeom prst="rect">
            <a:avLst/>
          </a:prstGeom>
        </p:spPr>
        <p:txBody>
          <a:bodyPr>
            <a:noAutofit/>
          </a:bodyPr>
          <a:lstStyle>
            <a:lvl1pPr marL="0" indent="0" algn="l">
              <a:lnSpc>
                <a:spcPct val="100000"/>
              </a:lnSpc>
              <a:spcBef>
                <a:spcPts val="0"/>
              </a:spcBef>
              <a:buNone/>
              <a:defRPr sz="1800" b="0">
                <a:solidFill>
                  <a:schemeClr val="tx1"/>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7" name="Picture 6" descr="HP_White_RGB_150_SM.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8505214" y="4535424"/>
            <a:ext cx="365736" cy="365736"/>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Divider slide 13">
    <p:spTree>
      <p:nvGrpSpPr>
        <p:cNvPr id="1" name=""/>
        <p:cNvGrpSpPr/>
        <p:nvPr/>
      </p:nvGrpSpPr>
      <p:grpSpPr>
        <a:xfrm>
          <a:off x="0" y="0"/>
          <a:ext cx="0" cy="0"/>
          <a:chOff x="0" y="0"/>
          <a:chExt cx="0" cy="0"/>
        </a:xfrm>
      </p:grpSpPr>
      <p:pic>
        <p:nvPicPr>
          <p:cNvPr id="8" name="Picture 7" descr="divider-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hidden">
          <a:xfrm>
            <a:off x="4064" y="0"/>
            <a:ext cx="9135870" cy="5143494"/>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mj-lt"/>
                <a:cs typeface="HP Simplified" pitchFamily="34" charset="0"/>
              </a:defRPr>
            </a:lvl1pPr>
          </a:lstStyle>
          <a:p>
            <a:r>
              <a:rPr lang="en-US" noProof="0" dirty="0" smtClean="0"/>
              <a:t>Click to edit </a:t>
            </a:r>
            <a:br>
              <a:rPr lang="en-US" noProof="0" dirty="0" smtClean="0"/>
            </a:br>
            <a:r>
              <a:rPr lang="en-US" noProof="0" dirty="0" smtClean="0"/>
              <a:t>master 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HP Simplified"/>
                <a:cs typeface="HP Simplified"/>
              </a:rPr>
              <a:t>© Copyright 2013 Hewlett-Packard Development Company, L.P. The information contained herein is subject to change without notice. HP Restricted.</a:t>
            </a:r>
          </a:p>
        </p:txBody>
      </p:sp>
      <p:sp>
        <p:nvSpPr>
          <p:cNvPr id="9" name="Subtitle 2"/>
          <p:cNvSpPr>
            <a:spLocks noGrp="1"/>
          </p:cNvSpPr>
          <p:nvPr>
            <p:ph type="subTitle" idx="1" hasCustomPrompt="1"/>
          </p:nvPr>
        </p:nvSpPr>
        <p:spPr>
          <a:xfrm>
            <a:off x="325269" y="3131439"/>
            <a:ext cx="5148072" cy="649224"/>
          </a:xfrm>
          <a:prstGeom prst="rect">
            <a:avLst/>
          </a:prstGeom>
        </p:spPr>
        <p:txBody>
          <a:bodyPr>
            <a:noAutofit/>
          </a:bodyPr>
          <a:lstStyle>
            <a:lvl1pPr marL="0" indent="0" algn="l">
              <a:lnSpc>
                <a:spcPct val="100000"/>
              </a:lnSpc>
              <a:spcBef>
                <a:spcPts val="0"/>
              </a:spcBef>
              <a:buNone/>
              <a:defRPr sz="1800" b="0">
                <a:solidFill>
                  <a:schemeClr val="tx1"/>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pic>
        <p:nvPicPr>
          <p:cNvPr id="7" name="Picture 6" descr="HP_White_RGB_150_SM.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invGray">
          <a:xfrm>
            <a:off x="8505214" y="4535424"/>
            <a:ext cx="365736" cy="365736"/>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mn-lt"/>
                <a:cs typeface="HP Simplified"/>
              </a:rPr>
              <a:t>© Copyright 2013 Hewlett-Packard Development Company, L.P. The information contained herein is subject to change without notice. HP Restricted.</a:t>
            </a:r>
          </a:p>
        </p:txBody>
      </p:sp>
      <p:sp>
        <p:nvSpPr>
          <p:cNvPr id="8" name="TextBox 7"/>
          <p:cNvSpPr txBox="1"/>
          <p:nvPr/>
        </p:nvSpPr>
        <p:spPr bwMode="auto">
          <a:xfrm>
            <a:off x="329184" y="4763124"/>
            <a:ext cx="188513" cy="200055"/>
          </a:xfrm>
          <a:prstGeom prst="rect">
            <a:avLst/>
          </a:prstGeom>
        </p:spPr>
        <p:txBody>
          <a:bodyPr vert="horz" wrap="none" lIns="0" tIns="45720" rIns="91440" bIns="45720" rtlCol="0" anchor="ctr">
            <a:sp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4" name="Picture 3" descr="HP_Blue_RGB_150_SM.png"/>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44" r:id="rId1"/>
    <p:sldLayoutId id="2147483837" r:id="rId2"/>
    <p:sldLayoutId id="2147483840" r:id="rId3"/>
    <p:sldLayoutId id="2147483809" r:id="rId4"/>
    <p:sldLayoutId id="2147483865" r:id="rId5"/>
    <p:sldLayoutId id="2147483873" r:id="rId6"/>
    <p:sldLayoutId id="2147483877" r:id="rId7"/>
    <p:sldLayoutId id="2147483889" r:id="rId8"/>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mj-lt"/>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mn-lt"/>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mn-lt"/>
          <a:ea typeface="+mn-ea"/>
          <a:cs typeface="HP Simplified" pitchFamily="34" charset="0"/>
        </a:defRPr>
      </a:lvl2pPr>
      <a:lvl3pPr marL="114300" indent="-114300" algn="l" defTabSz="457200" rtl="0" eaLnBrk="1" latinLnBrk="0" hangingPunct="1">
        <a:lnSpc>
          <a:spcPct val="100000"/>
        </a:lnSpc>
        <a:spcBef>
          <a:spcPts val="0"/>
        </a:spcBef>
        <a:spcAft>
          <a:spcPts val="400"/>
        </a:spcAft>
        <a:buClr>
          <a:schemeClr val="tx1"/>
        </a:buClr>
        <a:buFont typeface="Arial"/>
        <a:buChar char="•"/>
        <a:defRPr sz="1400" b="0" i="0" kern="1200">
          <a:solidFill>
            <a:srgbClr val="000000"/>
          </a:solidFill>
          <a:latin typeface="+mn-lt"/>
          <a:ea typeface="+mn-ea"/>
          <a:cs typeface="HP Simplified" pitchFamily="34" charset="0"/>
        </a:defRPr>
      </a:lvl3pPr>
      <a:lvl4pPr marL="228600" indent="-114300" algn="l" defTabSz="457200" rtl="0" eaLnBrk="1" latinLnBrk="0" hangingPunct="1">
        <a:lnSpc>
          <a:spcPct val="100000"/>
        </a:lnSpc>
        <a:spcBef>
          <a:spcPts val="0"/>
        </a:spcBef>
        <a:spcAft>
          <a:spcPts val="400"/>
        </a:spcAft>
        <a:buClr>
          <a:schemeClr val="tx1"/>
        </a:buClr>
        <a:buSzPct val="80000"/>
        <a:buFont typeface="Lucida Grande"/>
        <a:buChar char="−"/>
        <a:defRPr lang="en-US" sz="1400" b="0" i="0" kern="1200" dirty="0" smtClean="0">
          <a:solidFill>
            <a:srgbClr val="000000"/>
          </a:solidFill>
          <a:latin typeface="+mn-lt"/>
          <a:ea typeface="+mn-ea"/>
          <a:cs typeface="HP Simplified" pitchFamily="34" charset="0"/>
        </a:defRPr>
      </a:lvl4pPr>
      <a:lvl5pPr marL="342900" indent="-114300" algn="l" defTabSz="457200" rtl="0" eaLnBrk="1" latinLnBrk="0" hangingPunct="1">
        <a:lnSpc>
          <a:spcPct val="100000"/>
        </a:lnSpc>
        <a:spcBef>
          <a:spcPts val="0"/>
        </a:spcBef>
        <a:spcAft>
          <a:spcPts val="400"/>
        </a:spcAft>
        <a:buClr>
          <a:schemeClr val="tx1"/>
        </a:buClr>
        <a:buFont typeface="Arial"/>
        <a:buChar char="•"/>
        <a:tabLst/>
        <a:defRPr sz="1400" b="0" i="0" kern="1200">
          <a:solidFill>
            <a:srgbClr val="000000"/>
          </a:solidFill>
          <a:latin typeface="+mn-lt"/>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13" Type="http://schemas.microsoft.com/office/2007/relationships/hdphoto" Target="../media/hdphoto2.wdp"/><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39.png"/><Relationship Id="rId11" Type="http://schemas.microsoft.com/office/2007/relationships/hdphoto" Target="../media/hdphoto1.wdp"/><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intranet.hp.com/tsg/WW2/TSG_Sales/ISS/Pages/ISSSalesPortalindex.aspx" TargetMode="External"/><Relationship Id="rId7" Type="http://schemas.openxmlformats.org/officeDocument/2006/relationships/hyperlink" Target="https://pit.houston.hp.com/PIT/ESSN/Document_Storage/SalesTools/4AA4-0119ENW-final082012.pdf"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storage.corp.hp.com/Document_Storage/Competitive_library/Gen8_Competitive.pptx" TargetMode="External"/><Relationship Id="rId5" Type="http://schemas.openxmlformats.org/officeDocument/2006/relationships/hyperlink" Target="https://pit.houston.hp.com/pit/essn/document_storage/salestools/gen8_qrc_4aa3-9749enw_hires.pdf" TargetMode="External"/><Relationship Id="rId4" Type="http://schemas.openxmlformats.org/officeDocument/2006/relationships/hyperlink" Target="https://pit.houston.hp.com/PIT/ESSN/Document_Storage/SalesTools/4AA4-0118ENW_082012.pdf" TargetMode="External"/><Relationship Id="rId9" Type="http://schemas.openxmlformats.org/officeDocument/2006/relationships/image" Target="../media/image48.png"/></Relationships>
</file>

<file path=ppt/slides/_rels/slide16.xml.rels><?xml version="1.0" encoding="UTF-8" standalone="yes"?>
<Relationships xmlns="http://schemas.openxmlformats.org/package/2006/relationships"><Relationship Id="rId3" Type="http://schemas.openxmlformats.org/officeDocument/2006/relationships/hyperlink" Target="http://www.hp.com/go/proliantgen8" TargetMode="External"/><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www.youtube.com/watch?v=G_QTT7kLXN4" TargetMode="External"/><Relationship Id="rId5" Type="http://schemas.openxmlformats.org/officeDocument/2006/relationships/hyperlink" Target="http://h20195.www2.hp.com/v2/GetPDF.aspx/4AA4-3915ENW.pdf" TargetMode="External"/><Relationship Id="rId4" Type="http://schemas.openxmlformats.org/officeDocument/2006/relationships/hyperlink" Target="http://h20195.www2.hp.com/v2/GetPDF.aspx/4AA3-0132ENW.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h18000.www1.hp.com/products/quickspecs/productbulletin.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jpeg"/><Relationship Id="rId7" Type="http://schemas.openxmlformats.org/officeDocument/2006/relationships/image" Target="../media/image5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2.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xml"/><Relationship Id="rId5" Type="http://schemas.openxmlformats.org/officeDocument/2006/relationships/image" Target="../media/image82.png"/><Relationship Id="rId4" Type="http://schemas.openxmlformats.org/officeDocument/2006/relationships/image" Target="../media/image81.png"/></Relationships>
</file>

<file path=ppt/slides/_rels/slide3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89.png"/><Relationship Id="rId4" Type="http://schemas.openxmlformats.org/officeDocument/2006/relationships/image" Target="../media/image88.png"/></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HP </a:t>
            </a:r>
            <a:r>
              <a:rPr lang="en-US" dirty="0" err="1" smtClean="0"/>
              <a:t>ProLiant</a:t>
            </a:r>
            <a:r>
              <a:rPr lang="en-US" dirty="0" smtClean="0"/>
              <a:t> 300e Series</a:t>
            </a:r>
            <a:br>
              <a:rPr lang="en-US" dirty="0" smtClean="0"/>
            </a:br>
            <a:r>
              <a:rPr lang="en-US" dirty="0" smtClean="0"/>
              <a:t>essential server redefined</a:t>
            </a:r>
            <a:endParaRPr lang="en-US" dirty="0"/>
          </a:p>
        </p:txBody>
      </p:sp>
      <p:sp>
        <p:nvSpPr>
          <p:cNvPr id="6" name="Subtitle 5"/>
          <p:cNvSpPr>
            <a:spLocks noGrp="1"/>
          </p:cNvSpPr>
          <p:nvPr>
            <p:ph type="subTitle" idx="1"/>
          </p:nvPr>
        </p:nvSpPr>
        <p:spPr/>
        <p:txBody>
          <a:bodyPr/>
          <a:lstStyle/>
          <a:p>
            <a:r>
              <a:rPr lang="en-US" dirty="0" smtClean="0"/>
              <a:t>Shab Madina</a:t>
            </a:r>
          </a:p>
          <a:p>
            <a:r>
              <a:rPr lang="en-US" dirty="0" smtClean="0"/>
              <a:t>Mainstream Portfolio Marketing</a:t>
            </a:r>
          </a:p>
          <a:p>
            <a:r>
              <a:rPr lang="en-US" dirty="0" smtClean="0"/>
              <a:t>January 2013</a:t>
            </a:r>
          </a:p>
          <a:p>
            <a:endParaRPr lang="en-US" dirty="0"/>
          </a:p>
        </p:txBody>
      </p:sp>
    </p:spTree>
    <p:extLst>
      <p:ext uri="{BB962C8B-B14F-4D97-AF65-F5344CB8AC3E}">
        <p14:creationId xmlns:p14="http://schemas.microsoft.com/office/powerpoint/2010/main" val="934788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6182350" y="1182144"/>
            <a:ext cx="2665478" cy="654550"/>
          </a:xfrm>
          <a:prstGeom prst="rect">
            <a:avLst/>
          </a:prstGeom>
          <a:noFill/>
        </p:spPr>
        <p:txBody>
          <a:bodyPr wrap="square" rtlCol="0">
            <a:noAutofit/>
          </a:bodyPr>
          <a:lstStyle/>
          <a:p>
            <a:pPr marL="0" algn="ctr" defTabSz="430213">
              <a:spcAft>
                <a:spcPts val="400"/>
              </a:spcAft>
              <a:buSzPct val="100000"/>
            </a:pPr>
            <a:r>
              <a:rPr lang="en-US" sz="1600" b="1" dirty="0" smtClean="0">
                <a:solidFill>
                  <a:schemeClr val="accent1"/>
                </a:solidFill>
                <a:latin typeface="HP Simplified" pitchFamily="34" charset="0"/>
                <a:cs typeface="HP Simplified" pitchFamily="34" charset="0"/>
              </a:rPr>
              <a:t>Model Transition</a:t>
            </a:r>
          </a:p>
          <a:p>
            <a:pPr marL="0" algn="ctr" defTabSz="430213">
              <a:spcAft>
                <a:spcPts val="400"/>
              </a:spcAft>
              <a:buSzPct val="100000"/>
            </a:pPr>
            <a:r>
              <a:rPr lang="en-US" sz="1600" b="1" dirty="0" smtClean="0">
                <a:solidFill>
                  <a:schemeClr val="accent1"/>
                </a:solidFill>
                <a:latin typeface="HP Simplified" pitchFamily="34" charset="0"/>
                <a:cs typeface="HP Simplified" pitchFamily="34" charset="0"/>
              </a:rPr>
              <a:t>G6/G7	       </a:t>
            </a:r>
            <a:r>
              <a:rPr lang="en-US" sz="1600" b="1" dirty="0" smtClean="0">
                <a:solidFill>
                  <a:schemeClr val="accent1"/>
                </a:solidFill>
                <a:latin typeface="HP Simplified" pitchFamily="34" charset="0"/>
                <a:cs typeface="HP Simplified" pitchFamily="34" charset="0"/>
                <a:sym typeface="Wingdings" pitchFamily="2" charset="2"/>
              </a:rPr>
              <a:t>	      Gen8</a:t>
            </a:r>
            <a:endParaRPr lang="en-US" sz="1600" b="1" dirty="0" smtClean="0">
              <a:solidFill>
                <a:schemeClr val="accent1"/>
              </a:solidFill>
              <a:latin typeface="HP Simplified" pitchFamily="34" charset="0"/>
              <a:cs typeface="HP Simplified" pitchFamily="34" charset="0"/>
            </a:endParaRPr>
          </a:p>
        </p:txBody>
      </p:sp>
      <p:sp>
        <p:nvSpPr>
          <p:cNvPr id="4" name="Title 3"/>
          <p:cNvSpPr>
            <a:spLocks noGrp="1"/>
          </p:cNvSpPr>
          <p:nvPr>
            <p:ph type="title"/>
          </p:nvPr>
        </p:nvSpPr>
        <p:spPr/>
        <p:txBody>
          <a:bodyPr/>
          <a:lstStyle/>
          <a:p>
            <a:r>
              <a:rPr lang="en-US" dirty="0"/>
              <a:t>With ProLiant Gen8 ‘</a:t>
            </a:r>
            <a:r>
              <a:rPr lang="en-US" dirty="0">
                <a:solidFill>
                  <a:schemeClr val="accent1"/>
                </a:solidFill>
              </a:rPr>
              <a:t>e</a:t>
            </a:r>
            <a:r>
              <a:rPr lang="en-US" dirty="0"/>
              <a:t>ssential’ supersedes ‘entry’</a:t>
            </a:r>
          </a:p>
        </p:txBody>
      </p:sp>
      <p:sp>
        <p:nvSpPr>
          <p:cNvPr id="25" name="Subtitle 24"/>
          <p:cNvSpPr>
            <a:spLocks noGrp="1"/>
          </p:cNvSpPr>
          <p:nvPr>
            <p:ph type="subTitle" idx="1"/>
          </p:nvPr>
        </p:nvSpPr>
        <p:spPr/>
        <p:txBody>
          <a:bodyPr/>
          <a:lstStyle/>
          <a:p>
            <a:r>
              <a:rPr lang="en-US" dirty="0"/>
              <a:t>Balanced offering of ProLiant innovation focused on value </a:t>
            </a:r>
          </a:p>
        </p:txBody>
      </p:sp>
      <p:sp>
        <p:nvSpPr>
          <p:cNvPr id="26" name="Content Placeholder 25"/>
          <p:cNvSpPr>
            <a:spLocks noGrp="1"/>
          </p:cNvSpPr>
          <p:nvPr>
            <p:ph sz="quarter" idx="4294967295"/>
          </p:nvPr>
        </p:nvSpPr>
        <p:spPr>
          <a:xfrm>
            <a:off x="324864" y="1182688"/>
            <a:ext cx="5743575" cy="3386137"/>
          </a:xfrm>
          <a:prstGeom prst="rect">
            <a:avLst/>
          </a:prstGeom>
        </p:spPr>
        <p:txBody>
          <a:bodyPr/>
          <a:lstStyle/>
          <a:p>
            <a:r>
              <a:rPr lang="en-US" dirty="0"/>
              <a:t>HP ProLiant 300e-Series servers redefine ‘essential’</a:t>
            </a:r>
            <a:endParaRPr lang="en-US" dirty="0" smtClean="0"/>
          </a:p>
          <a:p>
            <a:pPr lvl="1"/>
            <a:r>
              <a:rPr lang="en-US" dirty="0" smtClean="0"/>
              <a:t>Target Customer</a:t>
            </a:r>
          </a:p>
          <a:p>
            <a:pPr lvl="2"/>
            <a:r>
              <a:rPr lang="en-US" dirty="0" smtClean="0"/>
              <a:t>Growing businesses looking for:</a:t>
            </a:r>
          </a:p>
          <a:p>
            <a:pPr lvl="3"/>
            <a:r>
              <a:rPr lang="en-US" dirty="0" smtClean="0"/>
              <a:t>lower cost of acquisition</a:t>
            </a:r>
          </a:p>
          <a:p>
            <a:pPr lvl="3"/>
            <a:r>
              <a:rPr lang="en-US" dirty="0" smtClean="0"/>
              <a:t>Simple upgrade options</a:t>
            </a:r>
          </a:p>
          <a:p>
            <a:pPr lvl="2"/>
            <a:r>
              <a:rPr lang="en-US" dirty="0" smtClean="0"/>
              <a:t>Businesses ready to update ProLiant </a:t>
            </a:r>
            <a:r>
              <a:rPr lang="en-US" dirty="0"/>
              <a:t>1</a:t>
            </a:r>
            <a:r>
              <a:rPr lang="en-US" dirty="0" smtClean="0"/>
              <a:t>00 Series servers</a:t>
            </a:r>
          </a:p>
          <a:p>
            <a:pPr lvl="1"/>
            <a:r>
              <a:rPr lang="en-US" dirty="0" smtClean="0"/>
              <a:t>Key Selling Points</a:t>
            </a:r>
          </a:p>
          <a:p>
            <a:pPr lvl="2"/>
            <a:r>
              <a:rPr lang="en-US" dirty="0" smtClean="0"/>
              <a:t>Industry </a:t>
            </a:r>
            <a:r>
              <a:rPr lang="en-US" dirty="0"/>
              <a:t>leading management with iLO ME and Insight Control</a:t>
            </a:r>
          </a:p>
          <a:p>
            <a:pPr lvl="2"/>
            <a:r>
              <a:rPr lang="en-US" dirty="0" smtClean="0"/>
              <a:t>Faster deployment via Intelligent </a:t>
            </a:r>
            <a:r>
              <a:rPr lang="en-US" dirty="0"/>
              <a:t>P</a:t>
            </a:r>
            <a:r>
              <a:rPr lang="en-US" dirty="0" smtClean="0"/>
              <a:t>rovisioning</a:t>
            </a:r>
          </a:p>
          <a:p>
            <a:pPr lvl="2"/>
            <a:r>
              <a:rPr lang="en-US" dirty="0"/>
              <a:t>Highly configurable and expandable to keep up with growing businesses</a:t>
            </a:r>
          </a:p>
          <a:p>
            <a:pPr lvl="1"/>
            <a:r>
              <a:rPr lang="en-US" dirty="0" smtClean="0"/>
              <a:t>Competitive Advantages</a:t>
            </a:r>
          </a:p>
          <a:p>
            <a:pPr lvl="2"/>
            <a:r>
              <a:rPr lang="en-US" dirty="0" smtClean="0"/>
              <a:t>Enterprise level management and scalability </a:t>
            </a:r>
          </a:p>
          <a:p>
            <a:pPr lvl="2"/>
            <a:r>
              <a:rPr lang="en-US" dirty="0" smtClean="0"/>
              <a:t>Gen8 Marquee features</a:t>
            </a:r>
          </a:p>
        </p:txBody>
      </p:sp>
      <p:sp>
        <p:nvSpPr>
          <p:cNvPr id="46" name="Rectangle 45"/>
          <p:cNvSpPr/>
          <p:nvPr/>
        </p:nvSpPr>
        <p:spPr>
          <a:xfrm>
            <a:off x="6179672" y="1836694"/>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latin typeface="HP Simplified" pitchFamily="34" charset="0"/>
              </a:rPr>
              <a:t>ML110</a:t>
            </a:r>
            <a:endParaRPr lang="en-US" dirty="0">
              <a:solidFill>
                <a:schemeClr val="bg1"/>
              </a:solidFill>
              <a:latin typeface="HP Simplified" pitchFamily="34" charset="0"/>
            </a:endParaRPr>
          </a:p>
        </p:txBody>
      </p:sp>
      <p:sp>
        <p:nvSpPr>
          <p:cNvPr id="47" name="Rectangle 46"/>
          <p:cNvSpPr/>
          <p:nvPr/>
        </p:nvSpPr>
        <p:spPr>
          <a:xfrm>
            <a:off x="8049434" y="1836694"/>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ML310e</a:t>
            </a:r>
          </a:p>
        </p:txBody>
      </p:sp>
      <p:sp>
        <p:nvSpPr>
          <p:cNvPr id="48" name="Right Arrow 47"/>
          <p:cNvSpPr/>
          <p:nvPr/>
        </p:nvSpPr>
        <p:spPr>
          <a:xfrm>
            <a:off x="7080424" y="1928816"/>
            <a:ext cx="866633" cy="197893"/>
          </a:xfrm>
          <a:prstGeom prst="rightArrow">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P Simplified" pitchFamily="34" charset="0"/>
            </a:endParaRPr>
          </a:p>
        </p:txBody>
      </p:sp>
      <p:sp>
        <p:nvSpPr>
          <p:cNvPr id="49" name="Rectangle 48"/>
          <p:cNvSpPr/>
          <p:nvPr/>
        </p:nvSpPr>
        <p:spPr>
          <a:xfrm>
            <a:off x="6183083" y="2321603"/>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ML150</a:t>
            </a:r>
          </a:p>
        </p:txBody>
      </p:sp>
      <p:sp>
        <p:nvSpPr>
          <p:cNvPr id="50" name="Rectangle 49"/>
          <p:cNvSpPr/>
          <p:nvPr/>
        </p:nvSpPr>
        <p:spPr>
          <a:xfrm>
            <a:off x="8052845" y="2321603"/>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ML350e</a:t>
            </a:r>
          </a:p>
        </p:txBody>
      </p:sp>
      <p:sp>
        <p:nvSpPr>
          <p:cNvPr id="51" name="Right Arrow 50"/>
          <p:cNvSpPr/>
          <p:nvPr/>
        </p:nvSpPr>
        <p:spPr>
          <a:xfrm>
            <a:off x="7083835" y="2413726"/>
            <a:ext cx="866633" cy="197893"/>
          </a:xfrm>
          <a:prstGeom prst="rightArrow">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P Simplified" pitchFamily="34" charset="0"/>
            </a:endParaRPr>
          </a:p>
        </p:txBody>
      </p:sp>
      <p:sp>
        <p:nvSpPr>
          <p:cNvPr id="52" name="Rectangle 51"/>
          <p:cNvSpPr/>
          <p:nvPr/>
        </p:nvSpPr>
        <p:spPr>
          <a:xfrm>
            <a:off x="6183083" y="280651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DL120</a:t>
            </a:r>
          </a:p>
        </p:txBody>
      </p:sp>
      <p:sp>
        <p:nvSpPr>
          <p:cNvPr id="53" name="Rectangle 52"/>
          <p:cNvSpPr/>
          <p:nvPr/>
        </p:nvSpPr>
        <p:spPr>
          <a:xfrm>
            <a:off x="8052845" y="280651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DL320e</a:t>
            </a:r>
          </a:p>
        </p:txBody>
      </p:sp>
      <p:sp>
        <p:nvSpPr>
          <p:cNvPr id="54" name="Right Arrow 53"/>
          <p:cNvSpPr/>
          <p:nvPr/>
        </p:nvSpPr>
        <p:spPr>
          <a:xfrm>
            <a:off x="7083835" y="2898636"/>
            <a:ext cx="866633" cy="197893"/>
          </a:xfrm>
          <a:prstGeom prst="rightArrow">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P Simplified" pitchFamily="34" charset="0"/>
            </a:endParaRPr>
          </a:p>
        </p:txBody>
      </p:sp>
      <p:sp>
        <p:nvSpPr>
          <p:cNvPr id="55" name="Rectangle 54"/>
          <p:cNvSpPr/>
          <p:nvPr/>
        </p:nvSpPr>
        <p:spPr>
          <a:xfrm>
            <a:off x="6189907" y="329142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DL160</a:t>
            </a:r>
          </a:p>
        </p:txBody>
      </p:sp>
      <p:sp>
        <p:nvSpPr>
          <p:cNvPr id="57" name="Rectangle 56"/>
          <p:cNvSpPr/>
          <p:nvPr/>
        </p:nvSpPr>
        <p:spPr>
          <a:xfrm>
            <a:off x="8059669" y="329142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DL360e</a:t>
            </a:r>
          </a:p>
        </p:txBody>
      </p:sp>
      <p:sp>
        <p:nvSpPr>
          <p:cNvPr id="58" name="Rectangle 57"/>
          <p:cNvSpPr/>
          <p:nvPr/>
        </p:nvSpPr>
        <p:spPr>
          <a:xfrm>
            <a:off x="6189907" y="377633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DL180</a:t>
            </a:r>
          </a:p>
        </p:txBody>
      </p:sp>
      <p:sp>
        <p:nvSpPr>
          <p:cNvPr id="59" name="Rectangle 58"/>
          <p:cNvSpPr/>
          <p:nvPr/>
        </p:nvSpPr>
        <p:spPr>
          <a:xfrm>
            <a:off x="8059669" y="3776332"/>
            <a:ext cx="798394" cy="382138"/>
          </a:xfrm>
          <a:prstGeom prst="rect">
            <a:avLst/>
          </a:prstGeom>
          <a:solidFill>
            <a:schemeClr val="accent1"/>
          </a:solidFill>
          <a:ln w="254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latin typeface="HP Simplified" pitchFamily="34" charset="0"/>
              </a:rPr>
              <a:t>DL380e</a:t>
            </a:r>
          </a:p>
        </p:txBody>
      </p:sp>
      <p:sp>
        <p:nvSpPr>
          <p:cNvPr id="60" name="Right Arrow 59"/>
          <p:cNvSpPr/>
          <p:nvPr/>
        </p:nvSpPr>
        <p:spPr>
          <a:xfrm>
            <a:off x="7090659" y="3868455"/>
            <a:ext cx="866633" cy="197893"/>
          </a:xfrm>
          <a:prstGeom prst="rightArrow">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P Simplified" pitchFamily="34" charset="0"/>
            </a:endParaRPr>
          </a:p>
        </p:txBody>
      </p:sp>
      <p:sp>
        <p:nvSpPr>
          <p:cNvPr id="27" name="Right Arrow 26"/>
          <p:cNvSpPr/>
          <p:nvPr/>
        </p:nvSpPr>
        <p:spPr>
          <a:xfrm>
            <a:off x="7080423" y="3383546"/>
            <a:ext cx="866633" cy="197893"/>
          </a:xfrm>
          <a:prstGeom prst="rightArrow">
            <a:avLst/>
          </a:prstGeom>
          <a:solidFill>
            <a:schemeClr val="accent1"/>
          </a:solidFill>
          <a:ln w="190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P Simplified" pitchFamily="34" charset="0"/>
            </a:endParaRPr>
          </a:p>
        </p:txBody>
      </p:sp>
    </p:spTree>
    <p:extLst>
      <p:ext uri="{BB962C8B-B14F-4D97-AF65-F5344CB8AC3E}">
        <p14:creationId xmlns:p14="http://schemas.microsoft.com/office/powerpoint/2010/main" val="3089076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8"/>
          <p:cNvSpPr>
            <a:spLocks/>
          </p:cNvSpPr>
          <p:nvPr/>
        </p:nvSpPr>
        <p:spPr bwMode="auto">
          <a:xfrm rot="21402963">
            <a:off x="223413" y="1658537"/>
            <a:ext cx="8791771" cy="1423800"/>
          </a:xfrm>
          <a:custGeom>
            <a:avLst/>
            <a:gdLst>
              <a:gd name="T0" fmla="*/ 1329 w 1500"/>
              <a:gd name="T1" fmla="*/ 0 h 483"/>
              <a:gd name="T2" fmla="*/ 2 w 1500"/>
              <a:gd name="T3" fmla="*/ 222 h 483"/>
              <a:gd name="T4" fmla="*/ 0 w 1500"/>
              <a:gd name="T5" fmla="*/ 483 h 483"/>
              <a:gd name="T6" fmla="*/ 1416 w 1500"/>
              <a:gd name="T7" fmla="*/ 246 h 483"/>
              <a:gd name="T8" fmla="*/ 1500 w 1500"/>
              <a:gd name="T9" fmla="*/ 76 h 483"/>
              <a:gd name="T10" fmla="*/ 1329 w 1500"/>
              <a:gd name="T11" fmla="*/ 0 h 483"/>
            </a:gdLst>
            <a:ahLst/>
            <a:cxnLst>
              <a:cxn ang="0">
                <a:pos x="T0" y="T1"/>
              </a:cxn>
              <a:cxn ang="0">
                <a:pos x="T2" y="T3"/>
              </a:cxn>
              <a:cxn ang="0">
                <a:pos x="T4" y="T5"/>
              </a:cxn>
              <a:cxn ang="0">
                <a:pos x="T6" y="T7"/>
              </a:cxn>
              <a:cxn ang="0">
                <a:pos x="T8" y="T9"/>
              </a:cxn>
              <a:cxn ang="0">
                <a:pos x="T10" y="T11"/>
              </a:cxn>
            </a:cxnLst>
            <a:rect l="0" t="0" r="r" b="b"/>
            <a:pathLst>
              <a:path w="1500" h="483">
                <a:moveTo>
                  <a:pt x="1329" y="0"/>
                </a:moveTo>
                <a:cubicBezTo>
                  <a:pt x="900" y="147"/>
                  <a:pt x="455" y="222"/>
                  <a:pt x="2" y="222"/>
                </a:cubicBezTo>
                <a:cubicBezTo>
                  <a:pt x="1" y="309"/>
                  <a:pt x="1" y="396"/>
                  <a:pt x="0" y="483"/>
                </a:cubicBezTo>
                <a:cubicBezTo>
                  <a:pt x="484" y="483"/>
                  <a:pt x="958" y="404"/>
                  <a:pt x="1416" y="246"/>
                </a:cubicBezTo>
                <a:cubicBezTo>
                  <a:pt x="1445" y="190"/>
                  <a:pt x="1473" y="133"/>
                  <a:pt x="1500" y="76"/>
                </a:cubicBezTo>
                <a:cubicBezTo>
                  <a:pt x="1442" y="52"/>
                  <a:pt x="1385" y="26"/>
                  <a:pt x="1329" y="0"/>
                </a:cubicBezTo>
                <a:close/>
              </a:path>
            </a:pathLst>
          </a:custGeom>
          <a:solidFill>
            <a:srgbClr val="0096D6"/>
          </a:solidFill>
          <a:ln w="9525" cap="flat" cmpd="sng" algn="ctr">
            <a:noFill/>
            <a:prstDash val="solid"/>
            <a:headEnd type="none" w="med" len="med"/>
            <a:tailEnd type="none" w="med" len="med"/>
          </a:ln>
          <a:effectLst/>
        </p:spPr>
        <p:txBody>
          <a:bodyPr lIns="121899" tIns="60949" rIns="121899" bIns="60949"/>
          <a:lstStyle/>
          <a:p>
            <a:pPr defTabSz="1218987">
              <a:defRPr/>
            </a:pPr>
            <a:endParaRPr lang="en-US" kern="0" dirty="0">
              <a:solidFill>
                <a:prstClr val="white"/>
              </a:solidFill>
              <a:ea typeface="Arial" charset="0"/>
              <a:cs typeface="Arial" charset="0"/>
            </a:endParaRPr>
          </a:p>
        </p:txBody>
      </p:sp>
      <p:sp>
        <p:nvSpPr>
          <p:cNvPr id="31747" name="Title 2"/>
          <p:cNvSpPr txBox="1">
            <a:spLocks/>
          </p:cNvSpPr>
          <p:nvPr/>
        </p:nvSpPr>
        <p:spPr bwMode="auto">
          <a:xfrm>
            <a:off x="331788" y="269882"/>
            <a:ext cx="8229600" cy="384721"/>
          </a:xfrm>
          <a:prstGeom prst="rect">
            <a:avLst/>
          </a:prstGeom>
          <a:noFill/>
          <a:ln w="9525">
            <a:noFill/>
            <a:miter lim="800000"/>
            <a:headEnd/>
            <a:tailEnd/>
          </a:ln>
        </p:spPr>
        <p:txBody>
          <a:bodyPr lIns="0" tIns="0" rIns="0" bIns="0">
            <a:spAutoFit/>
          </a:bodyPr>
          <a:lstStyle/>
          <a:p>
            <a:pPr defTabSz="455613">
              <a:lnSpc>
                <a:spcPts val="3000"/>
              </a:lnSpc>
            </a:pPr>
            <a:endParaRPr lang="en-US" sz="2800" dirty="0">
              <a:solidFill>
                <a:prstClr val="white"/>
              </a:solidFill>
              <a:latin typeface="Futura Hv" pitchFamily="34" charset="0"/>
              <a:ea typeface="Futura"/>
              <a:cs typeface="Futura"/>
            </a:endParaRPr>
          </a:p>
        </p:txBody>
      </p:sp>
      <p:sp>
        <p:nvSpPr>
          <p:cNvPr id="31767" name="Rectangle 34"/>
          <p:cNvSpPr>
            <a:spLocks noGrp="1" noChangeArrowheads="1"/>
          </p:cNvSpPr>
          <p:nvPr>
            <p:ph type="title"/>
          </p:nvPr>
        </p:nvSpPr>
        <p:spPr/>
        <p:txBody>
          <a:bodyPr/>
          <a:lstStyle/>
          <a:p>
            <a:pPr fontAlgn="base">
              <a:spcAft>
                <a:spcPct val="0"/>
              </a:spcAft>
            </a:pPr>
            <a:r>
              <a:rPr lang="en-US" sz="3200" b="1" dirty="0">
                <a:latin typeface="+mn-lt"/>
              </a:rPr>
              <a:t>HP is </a:t>
            </a:r>
            <a:r>
              <a:rPr lang="en-US" sz="3200" b="1" dirty="0" smtClean="0">
                <a:latin typeface="+mn-lt"/>
              </a:rPr>
              <a:t>redefining </a:t>
            </a:r>
            <a:r>
              <a:rPr lang="en-US" sz="3200" b="1" dirty="0">
                <a:latin typeface="+mn-lt"/>
              </a:rPr>
              <a:t>‘entry’ </a:t>
            </a:r>
            <a:r>
              <a:rPr lang="en-US" sz="3200" b="1" dirty="0">
                <a:latin typeface="+mn-lt"/>
                <a:sym typeface="Wingdings" pitchFamily="2" charset="2"/>
              </a:rPr>
              <a:t>as</a:t>
            </a:r>
            <a:r>
              <a:rPr lang="en-US" sz="3200" b="1" dirty="0">
                <a:latin typeface="+mn-lt"/>
              </a:rPr>
              <a:t> ‘</a:t>
            </a:r>
            <a:r>
              <a:rPr lang="en-US" sz="3200" b="1" dirty="0">
                <a:solidFill>
                  <a:schemeClr val="accent1"/>
                </a:solidFill>
                <a:latin typeface="+mn-lt"/>
              </a:rPr>
              <a:t>e</a:t>
            </a:r>
            <a:r>
              <a:rPr lang="en-US" sz="3200" b="1" dirty="0">
                <a:latin typeface="+mn-lt"/>
              </a:rPr>
              <a:t>ssential</a:t>
            </a:r>
            <a:r>
              <a:rPr lang="en-US" sz="3200" b="1" dirty="0" smtClean="0">
                <a:latin typeface="+mn-lt"/>
              </a:rPr>
              <a:t>’</a:t>
            </a:r>
            <a:endParaRPr sz="3200" b="1" dirty="0" smtClean="0">
              <a:latin typeface="+mn-lt"/>
            </a:endParaRPr>
          </a:p>
        </p:txBody>
      </p:sp>
      <p:sp>
        <p:nvSpPr>
          <p:cNvPr id="12" name="Subtitle 11"/>
          <p:cNvSpPr>
            <a:spLocks noGrp="1"/>
          </p:cNvSpPr>
          <p:nvPr>
            <p:ph type="subTitle" idx="1"/>
          </p:nvPr>
        </p:nvSpPr>
        <p:spPr/>
        <p:txBody>
          <a:bodyPr/>
          <a:lstStyle/>
          <a:p>
            <a:r>
              <a:rPr lang="en-US" dirty="0" smtClean="0"/>
              <a:t>Pushing the envelope again</a:t>
            </a:r>
            <a:endParaRPr lang="en-US" dirty="0"/>
          </a:p>
        </p:txBody>
      </p:sp>
      <p:sp>
        <p:nvSpPr>
          <p:cNvPr id="65569" name="Text Box 33"/>
          <p:cNvSpPr txBox="1">
            <a:spLocks noChangeArrowheads="1"/>
          </p:cNvSpPr>
          <p:nvPr/>
        </p:nvSpPr>
        <p:spPr bwMode="auto">
          <a:xfrm>
            <a:off x="4826000" y="203201"/>
            <a:ext cx="147320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defTabSz="457200">
              <a:spcBef>
                <a:spcPct val="50000"/>
              </a:spcBef>
              <a:defRPr/>
            </a:pPr>
            <a:endParaRPr lang="en-US" dirty="0">
              <a:solidFill>
                <a:prstClr val="black"/>
              </a:solidFill>
            </a:endParaRPr>
          </a:p>
        </p:txBody>
      </p:sp>
      <p:sp>
        <p:nvSpPr>
          <p:cNvPr id="22" name="Rectangle 21"/>
          <p:cNvSpPr>
            <a:spLocks noChangeArrowheads="1"/>
          </p:cNvSpPr>
          <p:nvPr/>
        </p:nvSpPr>
        <p:spPr bwMode="auto">
          <a:xfrm>
            <a:off x="331788" y="3617784"/>
            <a:ext cx="2588682" cy="576988"/>
          </a:xfrm>
          <a:prstGeom prst="rect">
            <a:avLst/>
          </a:prstGeom>
          <a:noFill/>
          <a:ln w="57150" algn="ctr">
            <a:noFill/>
            <a:miter lim="800000"/>
            <a:headEnd/>
            <a:tailEnd/>
          </a:ln>
        </p:spPr>
        <p:txBody>
          <a:bodyPr wrap="square" lIns="91348" tIns="45674" rIns="91348" bIns="45674">
            <a:spAutoFit/>
          </a:bodyPr>
          <a:lstStyle/>
          <a:p>
            <a:pPr marL="114300" indent="-114300" defTabSz="457200">
              <a:buFont typeface="Arial" pitchFamily="34" charset="0"/>
              <a:buChar char="•"/>
              <a:defRPr/>
            </a:pPr>
            <a:r>
              <a:rPr lang="en-US" sz="1050" dirty="0" smtClean="0">
                <a:solidFill>
                  <a:prstClr val="black"/>
                </a:solidFill>
                <a:ea typeface="ＭＳ Ｐゴシック" charset="-128"/>
                <a:cs typeface="MS PGothic"/>
              </a:rPr>
              <a:t>IPMI Base Management Controller</a:t>
            </a:r>
          </a:p>
          <a:p>
            <a:pPr marL="114300" indent="-114300" defTabSz="457200">
              <a:buFont typeface="Arial" pitchFamily="34" charset="0"/>
              <a:buChar char="•"/>
              <a:defRPr/>
            </a:pPr>
            <a:r>
              <a:rPr lang="en-US" sz="1050" dirty="0" smtClean="0">
                <a:solidFill>
                  <a:prstClr val="black"/>
                </a:solidFill>
                <a:ea typeface="ＭＳ Ｐゴシック" charset="-128"/>
                <a:cs typeface="MS PGothic"/>
              </a:rPr>
              <a:t>3</a:t>
            </a:r>
            <a:r>
              <a:rPr lang="en-US" sz="1050" baseline="30000" dirty="0" smtClean="0">
                <a:solidFill>
                  <a:prstClr val="black"/>
                </a:solidFill>
                <a:ea typeface="ＭＳ Ｐゴシック" charset="-128"/>
                <a:cs typeface="MS PGothic"/>
              </a:rPr>
              <a:t>rd</a:t>
            </a:r>
            <a:r>
              <a:rPr lang="en-US" sz="1050" dirty="0" smtClean="0">
                <a:solidFill>
                  <a:prstClr val="black"/>
                </a:solidFill>
                <a:ea typeface="ＭＳ Ｐゴシック" charset="-128"/>
                <a:cs typeface="MS PGothic"/>
              </a:rPr>
              <a:t> Party Storage  </a:t>
            </a:r>
            <a:r>
              <a:rPr lang="en-US" sz="1050" dirty="0">
                <a:solidFill>
                  <a:prstClr val="black"/>
                </a:solidFill>
                <a:ea typeface="ＭＳ Ｐゴシック" charset="-128"/>
                <a:cs typeface="MS PGothic"/>
              </a:rPr>
              <a:t>(RAID 0,1</a:t>
            </a:r>
            <a:r>
              <a:rPr lang="en-US" sz="1050" dirty="0" smtClean="0">
                <a:solidFill>
                  <a:prstClr val="black"/>
                </a:solidFill>
                <a:ea typeface="ＭＳ Ｐゴシック" charset="-128"/>
                <a:cs typeface="MS PGothic"/>
              </a:rPr>
              <a:t>)</a:t>
            </a:r>
          </a:p>
          <a:p>
            <a:pPr marL="114300" indent="-114300" defTabSz="457200">
              <a:buFont typeface="Arial" pitchFamily="34" charset="0"/>
              <a:buChar char="•"/>
              <a:defRPr/>
            </a:pPr>
            <a:r>
              <a:rPr lang="en-US" sz="1050" dirty="0" smtClean="0">
                <a:solidFill>
                  <a:prstClr val="black"/>
                </a:solidFill>
                <a:ea typeface="ＭＳ Ｐゴシック" charset="-128"/>
                <a:cs typeface="MS PGothic"/>
              </a:rPr>
              <a:t>3</a:t>
            </a:r>
            <a:r>
              <a:rPr lang="en-US" sz="1050" baseline="30000" dirty="0" smtClean="0">
                <a:solidFill>
                  <a:prstClr val="black"/>
                </a:solidFill>
                <a:ea typeface="ＭＳ Ｐゴシック" charset="-128"/>
                <a:cs typeface="MS PGothic"/>
              </a:rPr>
              <a:t>rd</a:t>
            </a:r>
            <a:r>
              <a:rPr lang="en-US" sz="1050" dirty="0" smtClean="0">
                <a:solidFill>
                  <a:prstClr val="black"/>
                </a:solidFill>
                <a:ea typeface="ＭＳ Ｐゴシック" charset="-128"/>
                <a:cs typeface="MS PGothic"/>
              </a:rPr>
              <a:t> Party BIOS</a:t>
            </a:r>
          </a:p>
        </p:txBody>
      </p:sp>
      <p:sp>
        <p:nvSpPr>
          <p:cNvPr id="31766" name="Rectangle 25"/>
          <p:cNvSpPr>
            <a:spLocks noChangeArrowheads="1"/>
          </p:cNvSpPr>
          <p:nvPr/>
        </p:nvSpPr>
        <p:spPr bwMode="auto">
          <a:xfrm>
            <a:off x="6102926" y="3133036"/>
            <a:ext cx="2752492" cy="1061736"/>
          </a:xfrm>
          <a:prstGeom prst="rect">
            <a:avLst/>
          </a:prstGeom>
          <a:noFill/>
          <a:ln w="57150" algn="ctr">
            <a:noFill/>
            <a:miter lim="800000"/>
            <a:headEnd/>
            <a:tailEnd/>
          </a:ln>
        </p:spPr>
        <p:txBody>
          <a:bodyPr wrap="square" lIns="91348" tIns="45674" rIns="91348" bIns="45674">
            <a:spAutoFit/>
          </a:bodyPr>
          <a:lstStyle/>
          <a:p>
            <a:pPr marL="114300" indent="-114300">
              <a:buFont typeface="Arial" pitchFamily="34" charset="0"/>
              <a:buChar char="•"/>
            </a:pPr>
            <a:r>
              <a:rPr lang="en-US" sz="1050" dirty="0">
                <a:solidFill>
                  <a:prstClr val="black"/>
                </a:solidFill>
                <a:ea typeface="ＭＳ Ｐゴシック" charset="-128"/>
                <a:cs typeface="MS PGothic"/>
              </a:rPr>
              <a:t>Hot Plug : Hard Drives and Fans*</a:t>
            </a:r>
          </a:p>
          <a:p>
            <a:pPr marL="114300" indent="-114300">
              <a:buFont typeface="Arial" pitchFamily="34" charset="0"/>
              <a:buChar char="•"/>
            </a:pPr>
            <a:r>
              <a:rPr lang="en-US" sz="1050" dirty="0" smtClean="0">
                <a:solidFill>
                  <a:prstClr val="black"/>
                </a:solidFill>
                <a:ea typeface="ＭＳ Ｐゴシック" charset="-128"/>
                <a:cs typeface="MS PGothic"/>
              </a:rPr>
              <a:t>Intelligent </a:t>
            </a:r>
            <a:r>
              <a:rPr lang="en-US" sz="1050" dirty="0">
                <a:solidFill>
                  <a:prstClr val="black"/>
                </a:solidFill>
                <a:ea typeface="ＭＳ Ｐゴシック" charset="-128"/>
                <a:cs typeface="MS PGothic"/>
              </a:rPr>
              <a:t>Provisioning</a:t>
            </a:r>
          </a:p>
          <a:p>
            <a:pPr marL="114300" indent="-114300">
              <a:buFont typeface="Arial" pitchFamily="34" charset="0"/>
              <a:buChar char="•"/>
            </a:pPr>
            <a:r>
              <a:rPr lang="en-US" sz="1050" dirty="0" smtClean="0">
                <a:solidFill>
                  <a:prstClr val="black"/>
                </a:solidFill>
                <a:ea typeface="ＭＳ Ｐゴシック" charset="-128"/>
                <a:cs typeface="MS PGothic"/>
              </a:rPr>
              <a:t>Common </a:t>
            </a:r>
            <a:r>
              <a:rPr lang="en-US" sz="1050" dirty="0">
                <a:solidFill>
                  <a:prstClr val="black"/>
                </a:solidFill>
                <a:ea typeface="ＭＳ Ｐゴシック" charset="-128"/>
                <a:cs typeface="MS PGothic"/>
              </a:rPr>
              <a:t>slot power supplies</a:t>
            </a:r>
          </a:p>
          <a:p>
            <a:pPr marL="114300" indent="-114300" defTabSz="457200">
              <a:buFont typeface="Arial" pitchFamily="34" charset="0"/>
              <a:buChar char="•"/>
            </a:pPr>
            <a:r>
              <a:rPr lang="en-US" sz="1050" dirty="0" smtClean="0">
                <a:solidFill>
                  <a:prstClr val="black"/>
                </a:solidFill>
                <a:ea typeface="ＭＳ Ｐゴシック" charset="-128"/>
                <a:cs typeface="MS PGothic"/>
              </a:rPr>
              <a:t>HP </a:t>
            </a:r>
            <a:r>
              <a:rPr lang="en-US" sz="1050" dirty="0">
                <a:solidFill>
                  <a:prstClr val="black"/>
                </a:solidFill>
                <a:ea typeface="ＭＳ Ｐゴシック" charset="-128"/>
                <a:cs typeface="MS PGothic"/>
              </a:rPr>
              <a:t>iLO </a:t>
            </a:r>
            <a:r>
              <a:rPr lang="en-US" sz="1050" dirty="0" smtClean="0">
                <a:solidFill>
                  <a:prstClr val="black"/>
                </a:solidFill>
                <a:ea typeface="ＭＳ Ｐゴシック" charset="-128"/>
                <a:cs typeface="MS PGothic"/>
              </a:rPr>
              <a:t>Management Engine, Insight Control</a:t>
            </a:r>
          </a:p>
          <a:p>
            <a:pPr marL="114300" indent="-114300">
              <a:buFont typeface="Arial" pitchFamily="34" charset="0"/>
              <a:buChar char="•"/>
            </a:pPr>
            <a:r>
              <a:rPr lang="en-US" sz="1050" dirty="0">
                <a:solidFill>
                  <a:prstClr val="black"/>
                </a:solidFill>
                <a:ea typeface="ＭＳ Ｐゴシック" charset="-128"/>
                <a:cs typeface="MS PGothic"/>
              </a:rPr>
              <a:t>Smart Storage (RAID 5,6,ADM)</a:t>
            </a:r>
          </a:p>
          <a:p>
            <a:pPr marL="114300" indent="-114300">
              <a:buFont typeface="Arial" pitchFamily="34" charset="0"/>
              <a:buChar char="•"/>
            </a:pPr>
            <a:r>
              <a:rPr lang="en-US" sz="1050" dirty="0">
                <a:solidFill>
                  <a:prstClr val="black"/>
                </a:solidFill>
                <a:ea typeface="ＭＳ Ｐゴシック" charset="-128"/>
                <a:cs typeface="MS PGothic"/>
              </a:rPr>
              <a:t>HP </a:t>
            </a:r>
            <a:r>
              <a:rPr lang="en-US" sz="1050" dirty="0" smtClean="0">
                <a:solidFill>
                  <a:prstClr val="black"/>
                </a:solidFill>
                <a:ea typeface="ＭＳ Ｐゴシック" charset="-128"/>
                <a:cs typeface="MS PGothic"/>
              </a:rPr>
              <a:t>BIOS</a:t>
            </a:r>
            <a:endParaRPr lang="en-US" sz="1050" dirty="0">
              <a:solidFill>
                <a:prstClr val="black"/>
              </a:solidFill>
              <a:ea typeface="ＭＳ Ｐゴシック" charset="-128"/>
              <a:cs typeface="MS PGothic"/>
            </a:endParaRPr>
          </a:p>
        </p:txBody>
      </p:sp>
      <p:sp>
        <p:nvSpPr>
          <p:cNvPr id="47" name="Rectangle 39"/>
          <p:cNvSpPr>
            <a:spLocks noChangeArrowheads="1"/>
          </p:cNvSpPr>
          <p:nvPr/>
        </p:nvSpPr>
        <p:spPr bwMode="auto">
          <a:xfrm>
            <a:off x="3242603" y="3294618"/>
            <a:ext cx="2693963" cy="900154"/>
          </a:xfrm>
          <a:prstGeom prst="rect">
            <a:avLst/>
          </a:prstGeom>
          <a:noFill/>
          <a:ln w="57150" algn="ctr">
            <a:noFill/>
            <a:miter lim="800000"/>
            <a:headEnd/>
            <a:tailEnd/>
          </a:ln>
        </p:spPr>
        <p:txBody>
          <a:bodyPr wrap="square" lIns="91348" tIns="45674" rIns="91348" bIns="45674">
            <a:spAutoFit/>
          </a:bodyPr>
          <a:lstStyle/>
          <a:p>
            <a:pPr marL="114300" indent="-114300">
              <a:buFont typeface="Arial" pitchFamily="34" charset="0"/>
              <a:buChar char="•"/>
              <a:defRPr/>
            </a:pPr>
            <a:r>
              <a:rPr lang="en-US" sz="1050" dirty="0">
                <a:solidFill>
                  <a:prstClr val="black"/>
                </a:solidFill>
                <a:ea typeface="ＭＳ Ｐゴシック" charset="-128"/>
                <a:cs typeface="MS PGothic"/>
              </a:rPr>
              <a:t>Easy Setup CD</a:t>
            </a:r>
          </a:p>
          <a:p>
            <a:pPr marL="114300" indent="-114300">
              <a:buFont typeface="Arial" pitchFamily="34" charset="0"/>
              <a:buChar char="•"/>
              <a:defRPr/>
            </a:pPr>
            <a:r>
              <a:rPr lang="en-US" sz="1050" dirty="0">
                <a:solidFill>
                  <a:prstClr val="black"/>
                </a:solidFill>
                <a:ea typeface="ＭＳ Ｐゴシック" charset="-128"/>
                <a:cs typeface="MS PGothic"/>
              </a:rPr>
              <a:t>Common slot power supplies</a:t>
            </a:r>
          </a:p>
          <a:p>
            <a:pPr marL="114300" indent="-114300">
              <a:buFont typeface="Arial" pitchFamily="34" charset="0"/>
              <a:buChar char="•"/>
              <a:defRPr/>
            </a:pPr>
            <a:r>
              <a:rPr lang="en-US" sz="1050" dirty="0" smtClean="0">
                <a:solidFill>
                  <a:prstClr val="black"/>
                </a:solidFill>
                <a:ea typeface="ＭＳ Ｐゴシック" charset="-128"/>
                <a:cs typeface="MS PGothic"/>
              </a:rPr>
              <a:t>Lights-Out </a:t>
            </a:r>
            <a:r>
              <a:rPr lang="en-US" sz="1050" dirty="0">
                <a:solidFill>
                  <a:prstClr val="black"/>
                </a:solidFill>
                <a:ea typeface="ＭＳ Ｐゴシック" charset="-128"/>
                <a:cs typeface="MS PGothic"/>
              </a:rPr>
              <a:t>100 Remote </a:t>
            </a:r>
            <a:r>
              <a:rPr lang="en-US" sz="1050" dirty="0" smtClean="0">
                <a:solidFill>
                  <a:prstClr val="black"/>
                </a:solidFill>
                <a:ea typeface="ＭＳ Ｐゴシック" charset="-128"/>
                <a:cs typeface="MS PGothic"/>
              </a:rPr>
              <a:t>Management</a:t>
            </a:r>
          </a:p>
          <a:p>
            <a:pPr marL="114300" indent="-114300">
              <a:buFont typeface="Arial" pitchFamily="34" charset="0"/>
              <a:buChar char="•"/>
              <a:defRPr/>
            </a:pPr>
            <a:r>
              <a:rPr lang="en-US" sz="1050" dirty="0" smtClean="0">
                <a:solidFill>
                  <a:prstClr val="black"/>
                </a:solidFill>
                <a:ea typeface="ＭＳ Ｐゴシック" charset="-128"/>
                <a:cs typeface="MS PGothic"/>
              </a:rPr>
              <a:t>HP Smart Array  (RAID 5)</a:t>
            </a:r>
            <a:endParaRPr lang="en-US" sz="1050" dirty="0">
              <a:solidFill>
                <a:prstClr val="black"/>
              </a:solidFill>
              <a:ea typeface="ＭＳ Ｐゴシック" charset="-128"/>
              <a:cs typeface="MS PGothic"/>
            </a:endParaRPr>
          </a:p>
          <a:p>
            <a:pPr marL="114300" indent="-114300" defTabSz="457200">
              <a:buFont typeface="Arial" pitchFamily="34" charset="0"/>
              <a:buChar char="•"/>
              <a:defRPr/>
            </a:pPr>
            <a:r>
              <a:rPr lang="en-US" sz="1050" dirty="0" smtClean="0">
                <a:solidFill>
                  <a:prstClr val="black"/>
                </a:solidFill>
                <a:ea typeface="ＭＳ Ｐゴシック" charset="-128"/>
                <a:cs typeface="MS PGothic"/>
              </a:rPr>
              <a:t>3</a:t>
            </a:r>
            <a:r>
              <a:rPr lang="en-US" sz="1050" baseline="30000" dirty="0" smtClean="0">
                <a:solidFill>
                  <a:prstClr val="black"/>
                </a:solidFill>
                <a:ea typeface="ＭＳ Ｐゴシック" charset="-128"/>
                <a:cs typeface="MS PGothic"/>
              </a:rPr>
              <a:t>rd</a:t>
            </a:r>
            <a:r>
              <a:rPr lang="en-US" sz="1050" dirty="0" smtClean="0">
                <a:solidFill>
                  <a:prstClr val="black"/>
                </a:solidFill>
                <a:ea typeface="ＭＳ Ｐゴシック" charset="-128"/>
                <a:cs typeface="MS PGothic"/>
              </a:rPr>
              <a:t> Party BIOS</a:t>
            </a:r>
          </a:p>
        </p:txBody>
      </p:sp>
      <p:sp>
        <p:nvSpPr>
          <p:cNvPr id="6" name="TextBox 5"/>
          <p:cNvSpPr txBox="1"/>
          <p:nvPr/>
        </p:nvSpPr>
        <p:spPr>
          <a:xfrm>
            <a:off x="6189044" y="933292"/>
            <a:ext cx="2589196" cy="338554"/>
          </a:xfrm>
          <a:prstGeom prst="rect">
            <a:avLst/>
          </a:prstGeom>
          <a:noFill/>
        </p:spPr>
        <p:txBody>
          <a:bodyPr wrap="square" rtlCol="0">
            <a:spAutoFit/>
          </a:bodyPr>
          <a:lstStyle/>
          <a:p>
            <a:pPr defTabSz="430213">
              <a:spcAft>
                <a:spcPts val="400"/>
              </a:spcAft>
              <a:buSzPct val="100000"/>
            </a:pPr>
            <a:r>
              <a:rPr lang="en-US" sz="1600" b="1" dirty="0" smtClean="0">
                <a:solidFill>
                  <a:schemeClr val="accent1"/>
                </a:solidFill>
                <a:latin typeface="HP Simplified" pitchFamily="34" charset="0"/>
                <a:cs typeface="HP Simplified" pitchFamily="34" charset="0"/>
              </a:rPr>
              <a:t>ProLiant 300 e-Series Gen8</a:t>
            </a:r>
            <a:endParaRPr lang="en-US" sz="1600" b="1" dirty="0">
              <a:solidFill>
                <a:schemeClr val="accent1"/>
              </a:solidFill>
              <a:latin typeface="HP Simplified" pitchFamily="34" charset="0"/>
              <a:cs typeface="HP Simplified" pitchFamily="34" charset="0"/>
            </a:endParaRPr>
          </a:p>
        </p:txBody>
      </p:sp>
      <p:sp>
        <p:nvSpPr>
          <p:cNvPr id="18" name="TextBox 17"/>
          <p:cNvSpPr txBox="1"/>
          <p:nvPr/>
        </p:nvSpPr>
        <p:spPr>
          <a:xfrm>
            <a:off x="87897" y="2015178"/>
            <a:ext cx="2616802" cy="338554"/>
          </a:xfrm>
          <a:prstGeom prst="rect">
            <a:avLst/>
          </a:prstGeom>
          <a:noFill/>
        </p:spPr>
        <p:txBody>
          <a:bodyPr wrap="square" rtlCol="0">
            <a:spAutoFit/>
          </a:bodyPr>
          <a:lstStyle/>
          <a:p>
            <a:pPr marL="0" defTabSz="430213">
              <a:spcAft>
                <a:spcPts val="400"/>
              </a:spcAft>
              <a:buSzPct val="100000"/>
            </a:pPr>
            <a:r>
              <a:rPr lang="en-US" sz="1600" b="1" dirty="0" smtClean="0">
                <a:solidFill>
                  <a:schemeClr val="accent4"/>
                </a:solidFill>
                <a:latin typeface="HP Simplified" pitchFamily="34" charset="0"/>
                <a:cs typeface="HP Simplified" pitchFamily="34" charset="0"/>
              </a:rPr>
              <a:t>ProLiant 100 G5 and earlier</a:t>
            </a:r>
            <a:endParaRPr lang="en-US" sz="1600" b="1" dirty="0">
              <a:solidFill>
                <a:schemeClr val="accent4"/>
              </a:solidFill>
              <a:latin typeface="HP Simplified" pitchFamily="34" charset="0"/>
              <a:cs typeface="HP Simplified" pitchFamily="34" charset="0"/>
            </a:endParaRPr>
          </a:p>
        </p:txBody>
      </p:sp>
      <p:grpSp>
        <p:nvGrpSpPr>
          <p:cNvPr id="4" name="Group 3"/>
          <p:cNvGrpSpPr>
            <a:grpSpLocks noChangeAspect="1"/>
          </p:cNvGrpSpPr>
          <p:nvPr/>
        </p:nvGrpSpPr>
        <p:grpSpPr>
          <a:xfrm>
            <a:off x="386859" y="2292610"/>
            <a:ext cx="1869063" cy="989357"/>
            <a:chOff x="386855" y="2177105"/>
            <a:chExt cx="2076736" cy="1099286"/>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4373" y="2177105"/>
              <a:ext cx="679218" cy="1011244"/>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6855" y="2637111"/>
              <a:ext cx="1554480" cy="639280"/>
            </a:xfrm>
            <a:prstGeom prst="rect">
              <a:avLst/>
            </a:prstGeom>
          </p:spPr>
        </p:pic>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6993" y="2593718"/>
              <a:ext cx="1463040" cy="296756"/>
            </a:xfrm>
            <a:prstGeom prst="rect">
              <a:avLst/>
            </a:prstGeom>
          </p:spPr>
        </p:pic>
      </p:grpSp>
      <p:sp>
        <p:nvSpPr>
          <p:cNvPr id="28" name="TextBox 27"/>
          <p:cNvSpPr txBox="1"/>
          <p:nvPr/>
        </p:nvSpPr>
        <p:spPr>
          <a:xfrm>
            <a:off x="3401525" y="1686217"/>
            <a:ext cx="1603612" cy="338554"/>
          </a:xfrm>
          <a:prstGeom prst="rect">
            <a:avLst/>
          </a:prstGeom>
          <a:noFill/>
        </p:spPr>
        <p:txBody>
          <a:bodyPr wrap="square" rtlCol="0">
            <a:spAutoFit/>
          </a:bodyPr>
          <a:lstStyle/>
          <a:p>
            <a:pPr marL="0" defTabSz="430213">
              <a:spcAft>
                <a:spcPts val="400"/>
              </a:spcAft>
              <a:buSzPct val="100000"/>
            </a:pPr>
            <a:r>
              <a:rPr lang="en-US" sz="1600" b="1" dirty="0" smtClean="0">
                <a:solidFill>
                  <a:schemeClr val="accent4"/>
                </a:solidFill>
                <a:latin typeface="HP Simplified" pitchFamily="34" charset="0"/>
                <a:cs typeface="HP Simplified" pitchFamily="34" charset="0"/>
              </a:rPr>
              <a:t>ProLiant 100 G6</a:t>
            </a:r>
            <a:endParaRPr lang="en-US" sz="1600" b="1" dirty="0">
              <a:solidFill>
                <a:schemeClr val="accent4"/>
              </a:solidFill>
              <a:latin typeface="HP Simplified" pitchFamily="34" charset="0"/>
              <a:cs typeface="HP Simplified" pitchFamily="34" charset="0"/>
            </a:endParaRPr>
          </a:p>
        </p:txBody>
      </p:sp>
      <p:grpSp>
        <p:nvGrpSpPr>
          <p:cNvPr id="8" name="Group 9"/>
          <p:cNvGrpSpPr/>
          <p:nvPr/>
        </p:nvGrpSpPr>
        <p:grpSpPr>
          <a:xfrm>
            <a:off x="6387929" y="1116790"/>
            <a:ext cx="2080518" cy="1267358"/>
            <a:chOff x="6387929" y="1116790"/>
            <a:chExt cx="2080518" cy="1267358"/>
          </a:xfrm>
        </p:grpSpPr>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89834" y="1116790"/>
              <a:ext cx="878613" cy="1267358"/>
            </a:xfrm>
            <a:prstGeom prst="rect">
              <a:avLst/>
            </a:prstGeom>
          </p:spPr>
        </p:pic>
        <p:pic>
          <p:nvPicPr>
            <p:cNvPr id="2051" name="Picture 3" descr="C:\Users\SMadina\Documents\My Office Documents\ISS Presentations\Photography\DL380eG8_BezelOn_front.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387929" y="1758577"/>
              <a:ext cx="1388855" cy="4768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SMadina\Documents\My Office Documents\ISS Presentations\Photography\DL360eG8_BezelOn_front3.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387929" y="1566714"/>
              <a:ext cx="1382574" cy="3943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a:grpSpLocks noChangeAspect="1"/>
          </p:cNvGrpSpPr>
          <p:nvPr/>
        </p:nvGrpSpPr>
        <p:grpSpPr>
          <a:xfrm>
            <a:off x="3393636" y="1990875"/>
            <a:ext cx="1845157" cy="894179"/>
            <a:chOff x="3393634" y="1884996"/>
            <a:chExt cx="2050173" cy="993532"/>
          </a:xfrm>
        </p:grpSpPr>
        <p:pic>
          <p:nvPicPr>
            <p:cNvPr id="7" name="Picture 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99478" y="1884996"/>
              <a:ext cx="644329" cy="993532"/>
            </a:xfrm>
            <a:prstGeom prst="rect">
              <a:avLst/>
            </a:prstGeom>
          </p:spPr>
        </p:pic>
        <p:pic>
          <p:nvPicPr>
            <p:cNvPr id="2053" name="Picture 5" descr="http://www.jnxtyw.com/UploadFiles/20121017112113172.jpg"/>
            <p:cNvPicPr>
              <a:picLocks noChangeAspect="1" noChangeArrowheads="1"/>
            </p:cNvPicPr>
            <p:nvPr/>
          </p:nvPicPr>
          <p:blipFill rotWithShape="1">
            <a:blip r:embed="rId10" cstate="email">
              <a:extLst>
                <a:ext uri="{BEBA8EAE-BF5A-486C-A8C5-ECC9F3942E4B}">
                  <a14:imgProps xmlns:a14="http://schemas.microsoft.com/office/drawing/2010/main">
                    <a14:imgLayer r:embed="rId11">
                      <a14:imgEffect>
                        <a14:backgroundRemoval t="0" b="100000" l="1094" r="98125"/>
                      </a14:imgEffect>
                    </a14:imgLayer>
                  </a14:imgProps>
                </a:ext>
                <a:ext uri="{28A0092B-C50C-407E-A947-70E740481C1C}">
                  <a14:useLocalDpi xmlns:a14="http://schemas.microsoft.com/office/drawing/2010/main"/>
                </a:ext>
              </a:extLst>
            </a:blip>
            <a:srcRect/>
            <a:stretch/>
          </p:blipFill>
          <p:spPr bwMode="auto">
            <a:xfrm>
              <a:off x="3401525" y="2365783"/>
              <a:ext cx="1471344" cy="455869"/>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img1.findthebest.com/sites/default/files/1428/media/images/ProLiant_DL160_G6.jpg"/>
            <p:cNvPicPr>
              <a:picLocks noChangeAspect="1" noChangeArrowheads="1"/>
            </p:cNvPicPr>
            <p:nvPr/>
          </p:nvPicPr>
          <p:blipFill rotWithShape="1">
            <a:blip r:embed="rId12" cstate="email">
              <a:extLst>
                <a:ext uri="{BEBA8EAE-BF5A-486C-A8C5-ECC9F3942E4B}">
                  <a14:imgProps xmlns:a14="http://schemas.microsoft.com/office/drawing/2010/main">
                    <a14:imgLayer r:embed="rId13">
                      <a14:imgEffect>
                        <a14:backgroundRemoval t="0" b="100000" l="1500" r="98500"/>
                      </a14:imgEffect>
                    </a14:imgLayer>
                  </a14:imgProps>
                </a:ext>
                <a:ext uri="{28A0092B-C50C-407E-A947-70E740481C1C}">
                  <a14:useLocalDpi xmlns:a14="http://schemas.microsoft.com/office/drawing/2010/main"/>
                </a:ext>
              </a:extLst>
            </a:blip>
            <a:srcRect/>
            <a:stretch/>
          </p:blipFill>
          <p:spPr bwMode="auto">
            <a:xfrm>
              <a:off x="3393634" y="2239544"/>
              <a:ext cx="1490472" cy="298373"/>
            </a:xfrm>
            <a:prstGeom prst="rect">
              <a:avLst/>
            </a:prstGeom>
            <a:noFill/>
            <a:extLst>
              <a:ext uri="{909E8E84-426E-40DD-AFC4-6F175D3DCCD1}">
                <a14:hiddenFill xmlns:a14="http://schemas.microsoft.com/office/drawing/2010/main">
                  <a:solidFill>
                    <a:srgbClr val="FFFFFF"/>
                  </a:solidFill>
                </a14:hiddenFill>
              </a:ext>
            </a:extLst>
          </p:spPr>
        </p:pic>
      </p:grpSp>
      <p:sp>
        <p:nvSpPr>
          <p:cNvPr id="25" name="Left-Right Arrow 24"/>
          <p:cNvSpPr/>
          <p:nvPr/>
        </p:nvSpPr>
        <p:spPr>
          <a:xfrm>
            <a:off x="345502" y="4232372"/>
            <a:ext cx="5468157" cy="178755"/>
          </a:xfrm>
          <a:prstGeom prst="lef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Left-Right Arrow 25"/>
          <p:cNvSpPr/>
          <p:nvPr/>
        </p:nvSpPr>
        <p:spPr>
          <a:xfrm>
            <a:off x="5813659" y="4226645"/>
            <a:ext cx="3206589" cy="184482"/>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2014430" y="4322900"/>
            <a:ext cx="2188901"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ProLiant 100 ‘entry’</a:t>
            </a:r>
          </a:p>
        </p:txBody>
      </p:sp>
      <p:sp>
        <p:nvSpPr>
          <p:cNvPr id="29" name="TextBox 28"/>
          <p:cNvSpPr txBox="1"/>
          <p:nvPr/>
        </p:nvSpPr>
        <p:spPr>
          <a:xfrm>
            <a:off x="5878816" y="4316022"/>
            <a:ext cx="2753949" cy="338554"/>
          </a:xfrm>
          <a:prstGeom prst="rect">
            <a:avLst/>
          </a:prstGeom>
          <a:noFill/>
        </p:spPr>
        <p:txBody>
          <a:bodyPr wrap="squar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ProLiant 300 ‘</a:t>
            </a:r>
            <a:r>
              <a:rPr lang="en-US" sz="1600" dirty="0" smtClean="0">
                <a:solidFill>
                  <a:schemeClr val="accent1"/>
                </a:solidFill>
                <a:latin typeface="HP Simplified" pitchFamily="34" charset="0"/>
                <a:cs typeface="HP Simplified" pitchFamily="34" charset="0"/>
              </a:rPr>
              <a:t>e</a:t>
            </a:r>
            <a:r>
              <a:rPr lang="en-US" sz="1600" dirty="0" smtClean="0">
                <a:solidFill>
                  <a:srgbClr val="000000"/>
                </a:solidFill>
                <a:latin typeface="HP Simplified" pitchFamily="34" charset="0"/>
                <a:cs typeface="HP Simplified" pitchFamily="34" charset="0"/>
              </a:rPr>
              <a:t>ssential’ Series </a:t>
            </a:r>
          </a:p>
        </p:txBody>
      </p:sp>
      <p:sp>
        <p:nvSpPr>
          <p:cNvPr id="15" name="TextBox 14"/>
          <p:cNvSpPr txBox="1"/>
          <p:nvPr/>
        </p:nvSpPr>
        <p:spPr>
          <a:xfrm>
            <a:off x="5919905" y="4585505"/>
            <a:ext cx="2215481" cy="215444"/>
          </a:xfrm>
          <a:prstGeom prst="rect">
            <a:avLst/>
          </a:prstGeom>
          <a:noFill/>
        </p:spPr>
        <p:txBody>
          <a:bodyPr wrap="square" rtlCol="0">
            <a:spAutoFit/>
          </a:bodyPr>
          <a:lstStyle/>
          <a:p>
            <a:pPr marL="0" defTabSz="430213">
              <a:spcAft>
                <a:spcPts val="400"/>
              </a:spcAft>
              <a:buSzPct val="100000"/>
            </a:pPr>
            <a:r>
              <a:rPr lang="en-US" sz="800" dirty="0" smtClean="0">
                <a:solidFill>
                  <a:srgbClr val="000000"/>
                </a:solidFill>
                <a:latin typeface="HP Simplified" pitchFamily="34" charset="0"/>
                <a:cs typeface="HP Simplified" pitchFamily="34" charset="0"/>
              </a:rPr>
              <a:t>* Select Models</a:t>
            </a:r>
          </a:p>
        </p:txBody>
      </p:sp>
    </p:spTree>
    <p:extLst>
      <p:ext uri="{BB962C8B-B14F-4D97-AF65-F5344CB8AC3E}">
        <p14:creationId xmlns:p14="http://schemas.microsoft.com/office/powerpoint/2010/main" val="2357403127"/>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4734200"/>
              </p:ext>
            </p:extLst>
          </p:nvPr>
        </p:nvGraphicFramePr>
        <p:xfrm>
          <a:off x="365760" y="1152144"/>
          <a:ext cx="8043335" cy="3483839"/>
        </p:xfrm>
        <a:graphic>
          <a:graphicData uri="http://schemas.openxmlformats.org/drawingml/2006/table">
            <a:tbl>
              <a:tblPr firstRow="1" bandRow="1">
                <a:tableStyleId>{073A0DAA-6AF3-43AB-8588-CEC1D06C72B9}</a:tableStyleId>
              </a:tblPr>
              <a:tblGrid>
                <a:gridCol w="1941342"/>
                <a:gridCol w="1800664"/>
                <a:gridCol w="1294228"/>
                <a:gridCol w="1456006"/>
                <a:gridCol w="1551095"/>
              </a:tblGrid>
              <a:tr h="182880">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700" dirty="0">
                        <a:solidFill>
                          <a:schemeClr val="bg1"/>
                        </a:solidFill>
                        <a:latin typeface="+mn-lt"/>
                        <a:cs typeface="Arial" pitchFamily="34" charset="0"/>
                      </a:endParaRPr>
                    </a:p>
                  </a:txBody>
                  <a:tcPr marL="0" marR="9144" marT="0" marB="18288"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100" dirty="0" smtClean="0">
                          <a:latin typeface="+mn-lt"/>
                        </a:rPr>
                        <a:t>ProLiant </a:t>
                      </a:r>
                      <a:r>
                        <a:rPr lang="en-US" sz="1100" dirty="0" smtClean="0">
                          <a:solidFill>
                            <a:schemeClr val="bg1"/>
                          </a:solidFill>
                          <a:latin typeface="+mn-lt"/>
                        </a:rPr>
                        <a:t>e-Series</a:t>
                      </a:r>
                      <a:endParaRPr lang="en-US" sz="110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100" dirty="0" smtClean="0">
                          <a:solidFill>
                            <a:schemeClr val="bg1"/>
                          </a:solidFill>
                          <a:latin typeface="+mn-lt"/>
                          <a:cs typeface="Arial" pitchFamily="34" charset="0"/>
                        </a:rPr>
                        <a:t>Dell</a:t>
                      </a:r>
                      <a:r>
                        <a:rPr lang="en-US" sz="1100" baseline="0" dirty="0" smtClean="0">
                          <a:solidFill>
                            <a:schemeClr val="bg1"/>
                          </a:solidFill>
                          <a:latin typeface="+mn-lt"/>
                          <a:cs typeface="Arial" pitchFamily="34" charset="0"/>
                        </a:rPr>
                        <a:t> entry</a:t>
                      </a:r>
                      <a:endParaRPr lang="en-US" sz="110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mn-lt"/>
                          <a:ea typeface="+mn-ea"/>
                          <a:cs typeface="Arial" pitchFamily="34" charset="0"/>
                        </a:rPr>
                        <a:t>IBM entry</a:t>
                      </a:r>
                      <a:endParaRPr kumimoji="0" lang="en-US" sz="11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prstClr val="white"/>
                          </a:solidFill>
                          <a:effectLst/>
                          <a:uLnTx/>
                          <a:uFillTx/>
                          <a:latin typeface="+mn-lt"/>
                          <a:ea typeface="+mn-ea"/>
                          <a:cs typeface="Arial" pitchFamily="34" charset="0"/>
                        </a:rPr>
                        <a:t>Fujitsu entry</a:t>
                      </a:r>
                      <a:endParaRPr kumimoji="0" lang="en-US" sz="11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245127">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l" defTabSz="457200" rtl="0" eaLnBrk="1" latinLnBrk="0" hangingPunct="1"/>
                      <a:r>
                        <a:rPr lang="en-US" sz="900" b="1" kern="1200" dirty="0" smtClean="0">
                          <a:solidFill>
                            <a:schemeClr val="dk1"/>
                          </a:solidFill>
                          <a:latin typeface="+mn-lt"/>
                          <a:ea typeface="+mn-ea"/>
                          <a:cs typeface="+mn-cs"/>
                        </a:rPr>
                        <a:t>Ease of use</a:t>
                      </a:r>
                      <a:endParaRPr lang="en-US" sz="900" b="1" kern="1200" dirty="0">
                        <a:solidFill>
                          <a:schemeClr val="dk1"/>
                        </a:solidFill>
                        <a:latin typeface="+mn-lt"/>
                        <a:ea typeface="+mn-ea"/>
                        <a:cs typeface="+mn-cs"/>
                      </a:endParaRPr>
                    </a:p>
                  </a:txBody>
                  <a:tcPr marL="45720" marR="0" marT="9144"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mn-lt"/>
                        </a:rPr>
                        <a:t>HP</a:t>
                      </a:r>
                      <a:r>
                        <a:rPr lang="en-US" sz="900" baseline="0" dirty="0" smtClean="0">
                          <a:latin typeface="+mn-lt"/>
                        </a:rPr>
                        <a:t> Smart Socket guide</a:t>
                      </a:r>
                      <a:r>
                        <a:rPr lang="en-US" sz="900" baseline="30000" dirty="0" smtClean="0">
                          <a:latin typeface="+mn-lt"/>
                        </a:rPr>
                        <a:t>1</a:t>
                      </a:r>
                      <a:endParaRPr lang="en-US" sz="900" b="0" baseline="30000" dirty="0">
                        <a:solidFill>
                          <a:schemeClr val="tx1"/>
                        </a:solidFill>
                        <a:latin typeface="+mn-lt"/>
                        <a:cs typeface="Arial" pitchFamily="34" charset="0"/>
                      </a:endParaRPr>
                    </a:p>
                  </a:txBody>
                  <a:tcPr marL="4572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0096D6"/>
                          </a:solidFill>
                          <a:latin typeface="Wingdings" pitchFamily="2" charset="2"/>
                          <a:cs typeface="Arial" pitchFamily="34" charset="0"/>
                          <a:sym typeface="Wingdings 2"/>
                        </a:rPr>
                        <a:t>ü</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latin typeface="Wingdings" pitchFamily="2" charset="2"/>
                          <a:cs typeface="Arial" pitchFamily="34" charset="0"/>
                          <a:sym typeface="Wingdings 2"/>
                        </a:rPr>
                        <a:t>û</a:t>
                      </a: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mn-lt"/>
                        </a:rPr>
                        <a:t>HP Smart</a:t>
                      </a:r>
                      <a:r>
                        <a:rPr lang="en-US" sz="900" baseline="0" dirty="0" smtClean="0">
                          <a:latin typeface="+mn-lt"/>
                        </a:rPr>
                        <a:t>Memory</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rPr>
                        <a:t>û </a:t>
                      </a:r>
                      <a:endParaRPr lang="en-US" sz="14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rPr>
                        <a:t>û </a:t>
                      </a:r>
                      <a:endParaRPr lang="en-US" sz="14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rPr>
                        <a:t>û </a:t>
                      </a:r>
                      <a:endParaRPr lang="en-US" sz="1400" b="1" dirty="0">
                        <a:solidFill>
                          <a:srgbClr val="FF0000"/>
                        </a:solidFill>
                        <a:latin typeface="Wingdings" pitchFamily="2" charset="2"/>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900" b="1" dirty="0" smtClean="0">
                          <a:latin typeface="+mn-lt"/>
                        </a:rPr>
                        <a:t>Storage (std.)</a:t>
                      </a:r>
                      <a:endParaRPr lang="en-US" sz="9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endParaRPr lang="en-US" sz="9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endParaRPr lang="en-US" sz="900" b="0" dirty="0">
                        <a:solidFill>
                          <a:schemeClr val="tx1"/>
                        </a:solidFill>
                        <a:latin typeface="+mn-lt"/>
                        <a:cs typeface="Arial" pitchFamily="34" charset="0"/>
                      </a:endParaRPr>
                    </a:p>
                  </a:txBody>
                  <a:tcPr marL="0" marR="0" marT="0" marB="0" anchor="ctr"/>
                </a:tc>
                <a:tc>
                  <a:txBody>
                    <a:bodyPr/>
                    <a:lstStyle/>
                    <a:p>
                      <a:pPr algn="ctr"/>
                      <a:endParaRPr lang="en-US" sz="900" b="0" dirty="0">
                        <a:solidFill>
                          <a:schemeClr val="tx1"/>
                        </a:solidFill>
                        <a:latin typeface="+mn-lt"/>
                        <a:cs typeface="Arial" pitchFamily="34" charset="0"/>
                      </a:endParaRPr>
                    </a:p>
                  </a:txBody>
                  <a:tcPr marL="0" marR="0" marT="0" marB="0" anchor="ctr"/>
                </a:tc>
                <a:tc>
                  <a:txBody>
                    <a:bodyPr/>
                    <a:lstStyle/>
                    <a:p>
                      <a:pPr algn="ctr"/>
                      <a:endParaRPr lang="en-US" sz="9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900" baseline="0" dirty="0" smtClean="0">
                          <a:latin typeface="+mn-lt"/>
                        </a:rPr>
                        <a:t>HP SmartDrives</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a:t>
                      </a:r>
                      <a:endParaRPr lang="en-US" sz="14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dirty="0">
                        <a:solidFill>
                          <a:srgbClr val="FF0000"/>
                        </a:solidFill>
                        <a:latin typeface="Wingdings" pitchFamily="2" charset="2"/>
                        <a:cs typeface="Arial" pitchFamily="34" charset="0"/>
                      </a:endParaRPr>
                    </a:p>
                  </a:txBody>
                  <a:tcPr marL="0" marR="0" marT="0" marB="0" anchor="ctr"/>
                </a:tc>
              </a:tr>
              <a:tr h="87066">
                <a:tc>
                  <a:txBody>
                    <a:bodyPr/>
                    <a:lstStyle/>
                    <a:p>
                      <a:pPr marL="112713" indent="0"/>
                      <a:r>
                        <a:rPr lang="en-US" sz="900" dirty="0" smtClean="0">
                          <a:latin typeface="+mn-lt"/>
                        </a:rPr>
                        <a:t>FBWC</a:t>
                      </a:r>
                      <a:r>
                        <a:rPr lang="en-US" sz="900" baseline="0" dirty="0" smtClean="0">
                          <a:latin typeface="+mn-lt"/>
                        </a:rPr>
                        <a:t> (flashed based caching)</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mn-lt"/>
                          <a:ea typeface="+mn-ea"/>
                          <a:cs typeface="Arial" pitchFamily="34" charset="0"/>
                        </a:rPr>
                        <a:t>up to</a:t>
                      </a:r>
                      <a:r>
                        <a:rPr lang="en-US" sz="900" b="0" kern="1200" dirty="0" smtClean="0">
                          <a:solidFill>
                            <a:schemeClr val="accent1"/>
                          </a:solidFill>
                          <a:latin typeface="+mn-lt"/>
                          <a:ea typeface="+mn-ea"/>
                          <a:cs typeface="Arial" pitchFamily="34" charset="0"/>
                        </a:rPr>
                        <a:t> 2GB </a:t>
                      </a:r>
                      <a:r>
                        <a:rPr lang="en-US" sz="900" b="0" kern="1200" dirty="0" smtClean="0">
                          <a:solidFill>
                            <a:schemeClr val="tx1"/>
                          </a:solidFill>
                          <a:latin typeface="+mn-lt"/>
                          <a:ea typeface="+mn-ea"/>
                          <a:cs typeface="Arial" pitchFamily="34" charset="0"/>
                        </a:rPr>
                        <a:t>DDR3-1333MHz</a:t>
                      </a:r>
                      <a:endParaRPr lang="en-US" sz="900" b="0" kern="1200" dirty="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mn-lt"/>
                          <a:ea typeface="+mn-ea"/>
                          <a:cs typeface="Arial" pitchFamily="34" charset="0"/>
                        </a:rPr>
                        <a:t>up to</a:t>
                      </a:r>
                      <a:r>
                        <a:rPr lang="en-US" sz="900" b="0" kern="1200" dirty="0" smtClean="0">
                          <a:solidFill>
                            <a:schemeClr val="accent1"/>
                          </a:solidFill>
                          <a:latin typeface="+mn-lt"/>
                          <a:ea typeface="+mn-ea"/>
                          <a:cs typeface="Arial" pitchFamily="34" charset="0"/>
                        </a:rPr>
                        <a:t> </a:t>
                      </a:r>
                      <a:r>
                        <a:rPr lang="en-US" sz="900" b="0" i="0" u="none" kern="1200" dirty="0" smtClean="0">
                          <a:solidFill>
                            <a:srgbClr val="000000"/>
                          </a:solidFill>
                          <a:latin typeface="HP Simplified"/>
                          <a:ea typeface="+mn-ea"/>
                          <a:cs typeface="Arial" pitchFamily="34" charset="0"/>
                        </a:rPr>
                        <a:t>1GB</a:t>
                      </a:r>
                      <a:r>
                        <a:rPr lang="en-US" sz="900" b="0" kern="1200" dirty="0" smtClean="0">
                          <a:solidFill>
                            <a:schemeClr val="accent1"/>
                          </a:solidFill>
                          <a:latin typeface="+mn-lt"/>
                          <a:ea typeface="+mn-ea"/>
                          <a:cs typeface="Arial" pitchFamily="34" charset="0"/>
                        </a:rPr>
                        <a:t>  </a:t>
                      </a:r>
                      <a:endParaRPr lang="en-US" sz="14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mn-lt"/>
                          <a:ea typeface="+mn-ea"/>
                          <a:cs typeface="Arial" pitchFamily="34" charset="0"/>
                        </a:rPr>
                        <a:t>up to</a:t>
                      </a:r>
                      <a:r>
                        <a:rPr lang="en-US" sz="900" b="0" kern="1200" dirty="0" smtClean="0">
                          <a:solidFill>
                            <a:schemeClr val="accent1"/>
                          </a:solidFill>
                          <a:latin typeface="+mn-lt"/>
                          <a:ea typeface="+mn-ea"/>
                          <a:cs typeface="Arial" pitchFamily="34" charset="0"/>
                        </a:rPr>
                        <a:t> </a:t>
                      </a:r>
                      <a:r>
                        <a:rPr lang="en-US" sz="900" b="0" i="0" u="none" kern="1200" dirty="0" smtClean="0">
                          <a:solidFill>
                            <a:srgbClr val="000000"/>
                          </a:solidFill>
                          <a:latin typeface="HP Simplified"/>
                          <a:ea typeface="+mn-ea"/>
                          <a:cs typeface="Arial" pitchFamily="34" charset="0"/>
                        </a:rPr>
                        <a:t>1GB</a:t>
                      </a:r>
                      <a:r>
                        <a:rPr lang="en-US" sz="900" b="0" kern="1200" dirty="0" smtClean="0">
                          <a:solidFill>
                            <a:schemeClr val="accent1"/>
                          </a:solidFill>
                          <a:latin typeface="+mn-lt"/>
                          <a:ea typeface="+mn-ea"/>
                          <a:cs typeface="Arial" pitchFamily="34" charset="0"/>
                        </a:rPr>
                        <a:t>   </a:t>
                      </a:r>
                      <a:endParaRPr lang="en-US" sz="14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kern="1200" dirty="0" smtClean="0">
                          <a:solidFill>
                            <a:schemeClr val="tx1"/>
                          </a:solidFill>
                          <a:latin typeface="+mn-lt"/>
                          <a:ea typeface="+mn-ea"/>
                          <a:cs typeface="Arial" pitchFamily="34" charset="0"/>
                        </a:rPr>
                        <a:t>up to</a:t>
                      </a:r>
                      <a:r>
                        <a:rPr lang="en-US" sz="900" b="0" kern="1200" dirty="0" smtClean="0">
                          <a:solidFill>
                            <a:schemeClr val="accent1"/>
                          </a:solidFill>
                          <a:latin typeface="+mn-lt"/>
                          <a:ea typeface="+mn-ea"/>
                          <a:cs typeface="Arial" pitchFamily="34" charset="0"/>
                        </a:rPr>
                        <a:t> </a:t>
                      </a:r>
                      <a:r>
                        <a:rPr lang="en-US" sz="900" b="0" i="0" u="none" kern="1200" dirty="0" smtClean="0">
                          <a:solidFill>
                            <a:srgbClr val="000000"/>
                          </a:solidFill>
                          <a:latin typeface="HP Simplified"/>
                          <a:ea typeface="+mn-ea"/>
                          <a:cs typeface="Arial" pitchFamily="34" charset="0"/>
                        </a:rPr>
                        <a:t>1GB</a:t>
                      </a:r>
                      <a:r>
                        <a:rPr lang="en-US" sz="900" b="0" kern="1200" dirty="0" smtClean="0">
                          <a:solidFill>
                            <a:schemeClr val="accent1"/>
                          </a:solidFill>
                          <a:latin typeface="+mn-lt"/>
                          <a:ea typeface="+mn-ea"/>
                          <a:cs typeface="Arial" pitchFamily="34" charset="0"/>
                        </a:rPr>
                        <a:t> </a:t>
                      </a:r>
                      <a:r>
                        <a:rPr lang="en-US" sz="900" b="0" i="0" u="none" kern="1200" dirty="0" smtClean="0">
                          <a:solidFill>
                            <a:srgbClr val="000000"/>
                          </a:solidFill>
                          <a:latin typeface="HP Simplified"/>
                          <a:ea typeface="+mn-ea"/>
                          <a:cs typeface="Arial" pitchFamily="34" charset="0"/>
                        </a:rPr>
                        <a:t>BBWC</a:t>
                      </a:r>
                      <a:r>
                        <a:rPr lang="en-US" sz="900" b="0" kern="1200" dirty="0" smtClean="0">
                          <a:solidFill>
                            <a:schemeClr val="accent1"/>
                          </a:solidFill>
                          <a:latin typeface="+mn-lt"/>
                          <a:ea typeface="+mn-ea"/>
                          <a:cs typeface="Arial" pitchFamily="34" charset="0"/>
                        </a:rPr>
                        <a:t>  </a:t>
                      </a:r>
                      <a:endParaRPr lang="en-US" sz="1400" dirty="0">
                        <a:solidFill>
                          <a:srgbClr val="FF0000"/>
                        </a:solidFill>
                        <a:latin typeface="+mn-lt"/>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900" b="1" dirty="0" smtClean="0">
                          <a:latin typeface="+mn-lt"/>
                        </a:rPr>
                        <a:t>Embedded Management</a:t>
                      </a:r>
                      <a:endParaRPr lang="en-US" sz="9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9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900" b="0" dirty="0" smtClean="0">
                          <a:solidFill>
                            <a:schemeClr val="tx1"/>
                          </a:solidFill>
                          <a:latin typeface="+mn-lt"/>
                          <a:cs typeface="Arial" pitchFamily="34" charset="0"/>
                        </a:rPr>
                        <a:t>iDRAC Basic</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900" b="0" dirty="0" smtClean="0">
                          <a:solidFill>
                            <a:schemeClr val="tx1"/>
                          </a:solidFill>
                          <a:latin typeface="+mn-lt"/>
                          <a:cs typeface="Arial" pitchFamily="34" charset="0"/>
                        </a:rPr>
                        <a:t>Integrated </a:t>
                      </a:r>
                      <a:r>
                        <a:rPr lang="en-US" sz="900" b="0" dirty="0" err="1" smtClean="0">
                          <a:solidFill>
                            <a:schemeClr val="tx1"/>
                          </a:solidFill>
                          <a:latin typeface="+mn-lt"/>
                          <a:cs typeface="Arial" pitchFamily="34" charset="0"/>
                        </a:rPr>
                        <a:t>Mgmt</a:t>
                      </a:r>
                      <a:r>
                        <a:rPr lang="en-US" sz="900" b="0" dirty="0" smtClean="0">
                          <a:solidFill>
                            <a:schemeClr val="tx1"/>
                          </a:solidFill>
                          <a:latin typeface="+mn-lt"/>
                          <a:cs typeface="Arial" pitchFamily="34" charset="0"/>
                        </a:rPr>
                        <a:t> Module II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900" b="0" dirty="0" smtClean="0">
                          <a:solidFill>
                            <a:schemeClr val="tx1"/>
                          </a:solidFill>
                          <a:latin typeface="+mn-lt"/>
                          <a:cs typeface="Arial" pitchFamily="34" charset="0"/>
                        </a:rPr>
                        <a:t>C-Series Integrated </a:t>
                      </a:r>
                      <a:r>
                        <a:rPr lang="en-US" sz="900" b="0" dirty="0" err="1" smtClean="0">
                          <a:solidFill>
                            <a:schemeClr val="tx1"/>
                          </a:solidFill>
                          <a:latin typeface="+mn-lt"/>
                          <a:cs typeface="Arial" pitchFamily="34" charset="0"/>
                        </a:rPr>
                        <a:t>Mgmt</a:t>
                      </a:r>
                      <a:r>
                        <a:rPr lang="en-US" sz="900" b="0" dirty="0" smtClean="0">
                          <a:solidFill>
                            <a:schemeClr val="tx1"/>
                          </a:solidFill>
                          <a:latin typeface="+mn-lt"/>
                          <a:cs typeface="Arial" pitchFamily="34" charset="0"/>
                        </a:rPr>
                        <a:t> Controller </a:t>
                      </a:r>
                    </a:p>
                  </a:txBody>
                  <a:tcPr marL="0" marR="0" marT="0" marB="0" anchor="ctr"/>
                </a:tc>
              </a:tr>
              <a:tr h="130600">
                <a:tc>
                  <a:txBody>
                    <a:bodyPr/>
                    <a:lstStyle/>
                    <a:p>
                      <a:pPr marL="112713" indent="0"/>
                      <a:r>
                        <a:rPr lang="en-US" sz="900" dirty="0" smtClean="0">
                          <a:latin typeface="+mn-lt"/>
                        </a:rPr>
                        <a:t>Intelligent Provisioning (Standard)</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30600">
                <a:tc>
                  <a:txBody>
                    <a:bodyPr/>
                    <a:lstStyle/>
                    <a:p>
                      <a:pPr marL="112713" indent="0"/>
                      <a:r>
                        <a:rPr lang="en-US" sz="900" baseline="0" dirty="0" smtClean="0">
                          <a:latin typeface="+mn-lt"/>
                        </a:rPr>
                        <a:t>Active Health System </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endParaRPr lang="en-US" sz="14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900" baseline="0" dirty="0" smtClean="0">
                          <a:latin typeface="+mn-lt"/>
                        </a:rPr>
                        <a:t>Agentless Management </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endParaRPr lang="en-US" sz="14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 </a:t>
                      </a:r>
                      <a:endParaRPr lang="en-US" sz="14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r>
              <a:tr h="138499">
                <a:tc>
                  <a:txBody>
                    <a:bodyPr/>
                    <a:lstStyle/>
                    <a:p>
                      <a:pPr marL="0" indent="0"/>
                      <a:endParaRPr lang="en-US" sz="600" b="1" dirty="0">
                        <a:solidFill>
                          <a:schemeClr val="tx1"/>
                        </a:solidFill>
                        <a:latin typeface="+mn-lt"/>
                        <a:cs typeface="Arial" pitchFamily="34" charset="0"/>
                      </a:endParaRPr>
                    </a:p>
                  </a:txBody>
                  <a:tcPr marL="4572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smtClean="0">
                        <a:ln>
                          <a:noFill/>
                        </a:ln>
                        <a:solidFill>
                          <a:srgbClr val="0096D6"/>
                        </a:solidFill>
                        <a:effectLst/>
                        <a:uLnTx/>
                        <a:uFillTx/>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6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6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600" b="1" kern="1200" dirty="0" smtClean="0">
                        <a:solidFill>
                          <a:schemeClr val="accent1"/>
                        </a:solidFill>
                        <a:latin typeface="+mn-lt"/>
                        <a:ea typeface="+mn-ea"/>
                        <a:cs typeface="Arial" pitchFamily="34" charset="0"/>
                      </a:endParaRPr>
                    </a:p>
                  </a:txBody>
                  <a:tcPr marL="0" marR="0" marT="0" marB="0" anchor="ctr"/>
                </a:tc>
              </a:tr>
              <a:tr h="87066">
                <a:tc>
                  <a:txBody>
                    <a:bodyPr/>
                    <a:lstStyle/>
                    <a:p>
                      <a:pPr marL="0" indent="0"/>
                      <a:r>
                        <a:rPr lang="en-US" sz="900" b="1" dirty="0" smtClean="0">
                          <a:latin typeface="+mn-lt"/>
                        </a:rPr>
                        <a:t>Cloud-based</a:t>
                      </a:r>
                      <a:r>
                        <a:rPr lang="en-US" sz="900" b="1" baseline="0" dirty="0" smtClean="0">
                          <a:latin typeface="+mn-lt"/>
                        </a:rPr>
                        <a:t> </a:t>
                      </a:r>
                      <a:r>
                        <a:rPr lang="en-US" sz="900" b="1" dirty="0" smtClean="0">
                          <a:latin typeface="+mn-lt"/>
                        </a:rPr>
                        <a:t>Management</a:t>
                      </a:r>
                      <a:endParaRPr lang="en-US" sz="900" b="1" dirty="0">
                        <a:solidFill>
                          <a:schemeClr val="tx1"/>
                        </a:solidFill>
                        <a:latin typeface="+mn-lt"/>
                        <a:cs typeface="Arial" pitchFamily="34" charset="0"/>
                      </a:endParaRPr>
                    </a:p>
                  </a:txBody>
                  <a:tcPr marL="4572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4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4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400" b="1" kern="1200" dirty="0" smtClean="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900" dirty="0" smtClean="0">
                          <a:latin typeface="+mn-lt"/>
                        </a:rPr>
                        <a:t>HP Insight Control (agentless)</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endParaRPr lang="en-US" sz="14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900" baseline="0" dirty="0" smtClean="0">
                          <a:latin typeface="+mn-lt"/>
                        </a:rPr>
                        <a:t>HP Insight Online </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87066">
                <a:tc>
                  <a:txBody>
                    <a:bodyPr/>
                    <a:lstStyle/>
                    <a:p>
                      <a:pPr marL="0" indent="0"/>
                      <a:endParaRPr lang="en-US" sz="900" b="1"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aseline="0" dirty="0" smtClean="0">
                        <a:solidFill>
                          <a:schemeClr val="tx1"/>
                        </a:solidFill>
                        <a:latin typeface="+mn-lt"/>
                        <a:cs typeface="Arial" pitchFamily="34" charset="0"/>
                      </a:endParaRPr>
                    </a:p>
                  </a:txBody>
                  <a:tcPr marL="0" marR="0" marT="0" marB="0" anchor="ctr"/>
                </a:tc>
              </a:tr>
              <a:tr h="87066">
                <a:tc>
                  <a:txBody>
                    <a:bodyPr/>
                    <a:lstStyle/>
                    <a:p>
                      <a:pPr marL="0" indent="0"/>
                      <a:r>
                        <a:rPr lang="en-US" sz="900" b="1" dirty="0" smtClean="0">
                          <a:latin typeface="+mn-lt"/>
                        </a:rPr>
                        <a:t>Advanced Power &amp; Cooling</a:t>
                      </a:r>
                      <a:endParaRPr lang="en-US" sz="900" b="1"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900" baseline="0" dirty="0" smtClean="0">
                        <a:solidFill>
                          <a:schemeClr val="tx1"/>
                        </a:solidFill>
                        <a:latin typeface="+mn-lt"/>
                        <a:cs typeface="Arial" pitchFamily="34" charset="0"/>
                      </a:endParaRPr>
                    </a:p>
                  </a:txBody>
                  <a:tcPr marL="0" marR="0" marT="0" marB="0" anchor="ctr"/>
                </a:tc>
              </a:tr>
              <a:tr h="130600">
                <a:tc>
                  <a:txBody>
                    <a:bodyPr/>
                    <a:lstStyle/>
                    <a:p>
                      <a:pPr marL="112713" indent="0"/>
                      <a:r>
                        <a:rPr lang="en-US" sz="900" dirty="0" smtClean="0">
                          <a:latin typeface="+mn-lt"/>
                        </a:rPr>
                        <a:t>3D Sea of Sensors</a:t>
                      </a:r>
                      <a:endParaRPr lang="en-US" sz="9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96D6"/>
                          </a:solidFill>
                          <a:latin typeface="Wingdings" pitchFamily="2" charset="2"/>
                          <a:ea typeface="+mn-ea"/>
                          <a:cs typeface="Arial" pitchFamily="34" charset="0"/>
                          <a:sym typeface="Wingdings 2"/>
                        </a:rPr>
                        <a:t>ü</a:t>
                      </a:r>
                      <a:endParaRPr lang="en-US" sz="14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FF0000"/>
                          </a:solidFill>
                          <a:latin typeface="Wingdings" pitchFamily="2" charset="2"/>
                          <a:ea typeface="+mn-ea"/>
                          <a:cs typeface="Arial" pitchFamily="34" charset="0"/>
                          <a:sym typeface="Wingdings 2"/>
                        </a:rPr>
                        <a:t>û </a:t>
                      </a:r>
                      <a:endParaRPr lang="en-US" sz="14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a:t>
            </a:r>
            <a:r>
              <a:rPr lang="en-US" smtClean="0">
                <a:solidFill>
                  <a:schemeClr val="accent1"/>
                </a:solidFill>
              </a:rPr>
              <a:t>e</a:t>
            </a:r>
            <a:r>
              <a:rPr lang="en-US" smtClean="0"/>
              <a:t>-Series vs. Competition</a:t>
            </a:r>
            <a:endParaRPr lang="en-US" dirty="0"/>
          </a:p>
        </p:txBody>
      </p:sp>
      <p:sp>
        <p:nvSpPr>
          <p:cNvPr id="3" name="Subtitle 2"/>
          <p:cNvSpPr>
            <a:spLocks noGrp="1"/>
          </p:cNvSpPr>
          <p:nvPr>
            <p:ph type="subTitle" idx="1"/>
          </p:nvPr>
        </p:nvSpPr>
        <p:spPr/>
        <p:txBody>
          <a:bodyPr/>
          <a:lstStyle/>
          <a:p>
            <a:r>
              <a:rPr lang="en-US" smtClean="0"/>
              <a:t>How HP ProLiant redefined </a:t>
            </a:r>
            <a:r>
              <a:rPr lang="en-US" smtClean="0">
                <a:solidFill>
                  <a:schemeClr val="accent1"/>
                </a:solidFill>
              </a:rPr>
              <a:t>e</a:t>
            </a:r>
            <a:r>
              <a:rPr lang="en-US" smtClean="0"/>
              <a:t>ssential servers</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8" name="TextBox 7"/>
          <p:cNvSpPr txBox="1"/>
          <p:nvPr/>
        </p:nvSpPr>
        <p:spPr>
          <a:xfrm>
            <a:off x="300861" y="4609980"/>
            <a:ext cx="3177766" cy="261610"/>
          </a:xfrm>
          <a:prstGeom prst="rect">
            <a:avLst/>
          </a:prstGeom>
          <a:noFill/>
        </p:spPr>
        <p:txBody>
          <a:bodyPr wrap="square" rtlCol="0">
            <a:spAutoFit/>
          </a:bodyPr>
          <a:lstStyle/>
          <a:p>
            <a:pPr marL="0" defTabSz="430213">
              <a:spcAft>
                <a:spcPts val="400"/>
              </a:spcAft>
              <a:buSzPct val="100000"/>
            </a:pPr>
            <a:r>
              <a:rPr lang="en-US" sz="1050" baseline="30000" dirty="0">
                <a:solidFill>
                  <a:srgbClr val="000000"/>
                </a:solidFill>
                <a:latin typeface="HP Simplified" pitchFamily="34" charset="0"/>
                <a:cs typeface="HP Simplified" pitchFamily="34" charset="0"/>
              </a:rPr>
              <a:t>1</a:t>
            </a:r>
            <a:r>
              <a:rPr lang="en-US" sz="1050" dirty="0" smtClean="0">
                <a:solidFill>
                  <a:srgbClr val="000000"/>
                </a:solidFill>
                <a:latin typeface="HP Simplified" pitchFamily="34" charset="0"/>
                <a:cs typeface="HP Simplified" pitchFamily="34" charset="0"/>
              </a:rPr>
              <a:t> Included on all e-Series 2P Towers and Rack servers</a:t>
            </a:r>
          </a:p>
        </p:txBody>
      </p:sp>
    </p:spTree>
    <p:extLst>
      <p:ext uri="{BB962C8B-B14F-4D97-AF65-F5344CB8AC3E}">
        <p14:creationId xmlns:p14="http://schemas.microsoft.com/office/powerpoint/2010/main" val="151556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4947880" y="1434732"/>
            <a:ext cx="4032830" cy="2195473"/>
          </a:xfrm>
          <a:prstGeom prst="rect">
            <a:avLst/>
          </a:prstGeom>
          <a:noFill/>
        </p:spPr>
        <p:txBody>
          <a:bodyPr wrap="square" rtlCol="0">
            <a:spAutoFit/>
          </a:bodyPr>
          <a:lstStyle/>
          <a:p>
            <a:pPr marL="171450" indent="-171450" defTabSz="430213">
              <a:spcAft>
                <a:spcPts val="400"/>
              </a:spcAft>
              <a:buSzPct val="100000"/>
            </a:pPr>
            <a:r>
              <a:rPr lang="en-US" sz="2000" b="1" dirty="0" smtClean="0">
                <a:solidFill>
                  <a:schemeClr val="accent1"/>
                </a:solidFill>
                <a:latin typeface="HP Simplified" pitchFamily="34" charset="0"/>
                <a:cs typeface="HP Simplified" pitchFamily="34" charset="0"/>
              </a:rPr>
              <a:t>HP ProLiant DL380e Gen8 server</a:t>
            </a:r>
          </a:p>
          <a:p>
            <a:pPr marL="114300" indent="-114300" defTabSz="430213">
              <a:spcAft>
                <a:spcPts val="400"/>
              </a:spcAft>
              <a:buSzPct val="100000"/>
              <a:buFont typeface="Arial" pitchFamily="34" charset="0"/>
              <a:buChar char="•"/>
            </a:pPr>
            <a:r>
              <a:rPr lang="en-US" sz="2000" dirty="0" smtClean="0">
                <a:solidFill>
                  <a:srgbClr val="000000"/>
                </a:solidFill>
                <a:latin typeface="HP Simplified" pitchFamily="34" charset="0"/>
                <a:cs typeface="HP Simplified" pitchFamily="34" charset="0"/>
              </a:rPr>
              <a:t>Enterprise </a:t>
            </a:r>
            <a:r>
              <a:rPr lang="en-US" sz="2000" dirty="0">
                <a:solidFill>
                  <a:srgbClr val="000000"/>
                </a:solidFill>
                <a:latin typeface="HP Simplified" pitchFamily="34" charset="0"/>
                <a:cs typeface="HP Simplified" pitchFamily="34" charset="0"/>
              </a:rPr>
              <a:t>RAID ready</a:t>
            </a:r>
          </a:p>
          <a:p>
            <a:pPr marL="114300" indent="-114300" defTabSz="430213">
              <a:spcAft>
                <a:spcPts val="400"/>
              </a:spcAft>
              <a:buSzPct val="100000"/>
              <a:buFont typeface="Arial" pitchFamily="34" charset="0"/>
              <a:buChar char="•"/>
            </a:pPr>
            <a:r>
              <a:rPr lang="en-US" sz="2000" dirty="0" smtClean="0">
                <a:solidFill>
                  <a:srgbClr val="000000"/>
                </a:solidFill>
                <a:latin typeface="HP Simplified" pitchFamily="34" charset="0"/>
                <a:cs typeface="HP Simplified" pitchFamily="34" charset="0"/>
              </a:rPr>
              <a:t>2X </a:t>
            </a:r>
            <a:r>
              <a:rPr lang="en-US" sz="2000" dirty="0">
                <a:solidFill>
                  <a:srgbClr val="000000"/>
                </a:solidFill>
                <a:latin typeface="HP Simplified" pitchFamily="34" charset="0"/>
                <a:cs typeface="HP Simplified" pitchFamily="34" charset="0"/>
              </a:rPr>
              <a:t>the storage capacity</a:t>
            </a:r>
          </a:p>
          <a:p>
            <a:pPr marL="114300" indent="-114300" defTabSz="430213">
              <a:spcAft>
                <a:spcPts val="400"/>
              </a:spcAft>
              <a:buSzPct val="100000"/>
              <a:buFont typeface="Arial" pitchFamily="34" charset="0"/>
              <a:buChar char="•"/>
            </a:pPr>
            <a:r>
              <a:rPr lang="en-US" sz="2000" dirty="0" smtClean="0">
                <a:solidFill>
                  <a:srgbClr val="000000"/>
                </a:solidFill>
                <a:latin typeface="HP Simplified" pitchFamily="34" charset="0"/>
                <a:cs typeface="HP Simplified" pitchFamily="34" charset="0"/>
              </a:rPr>
              <a:t>2X networking bandwidth</a:t>
            </a:r>
          </a:p>
          <a:p>
            <a:pPr marL="114300" indent="-114300" defTabSz="430213">
              <a:spcAft>
                <a:spcPts val="400"/>
              </a:spcAft>
              <a:buSzPct val="100000"/>
              <a:buFont typeface="Arial" pitchFamily="34" charset="0"/>
              <a:buChar char="•"/>
            </a:pPr>
            <a:r>
              <a:rPr lang="en-US" sz="2000" dirty="0" smtClean="0">
                <a:solidFill>
                  <a:srgbClr val="000000"/>
                </a:solidFill>
                <a:latin typeface="HP Simplified" pitchFamily="34" charset="0"/>
                <a:cs typeface="HP Simplified" pitchFamily="34" charset="0"/>
              </a:rPr>
              <a:t>Core lifecycle management built-in</a:t>
            </a:r>
          </a:p>
          <a:p>
            <a:pPr marL="114300" indent="-114300" defTabSz="430213">
              <a:spcAft>
                <a:spcPts val="400"/>
              </a:spcAft>
              <a:buSzPct val="100000"/>
              <a:buFont typeface="Arial" pitchFamily="34" charset="0"/>
              <a:buChar char="•"/>
            </a:pPr>
            <a:r>
              <a:rPr lang="en-US" sz="2000" dirty="0" smtClean="0">
                <a:solidFill>
                  <a:srgbClr val="000000"/>
                </a:solidFill>
                <a:latin typeface="HP Simplified" pitchFamily="34" charset="0"/>
                <a:cs typeface="HP Simplified" pitchFamily="34" charset="0"/>
              </a:rPr>
              <a:t>Hot-plug power standard</a:t>
            </a:r>
          </a:p>
        </p:txBody>
      </p:sp>
      <p:sp>
        <p:nvSpPr>
          <p:cNvPr id="2" name="Title 1"/>
          <p:cNvSpPr>
            <a:spLocks noGrp="1"/>
          </p:cNvSpPr>
          <p:nvPr>
            <p:ph type="title"/>
          </p:nvPr>
        </p:nvSpPr>
        <p:spPr/>
        <p:txBody>
          <a:bodyPr/>
          <a:lstStyle/>
          <a:p>
            <a:r>
              <a:rPr lang="en-US" smtClean="0"/>
              <a:t>Price optimized for business needs</a:t>
            </a:r>
            <a:endParaRPr lang="en-US" dirty="0"/>
          </a:p>
        </p:txBody>
      </p:sp>
      <p:sp>
        <p:nvSpPr>
          <p:cNvPr id="24" name="Subtitle 23"/>
          <p:cNvSpPr>
            <a:spLocks noGrp="1"/>
          </p:cNvSpPr>
          <p:nvPr>
            <p:ph type="subTitle" idx="1"/>
          </p:nvPr>
        </p:nvSpPr>
        <p:spPr/>
        <p:txBody>
          <a:bodyPr/>
          <a:lstStyle/>
          <a:p>
            <a:r>
              <a:rPr lang="en-US" smtClean="0"/>
              <a:t>Helping you deliver the best value on the market</a:t>
            </a:r>
          </a:p>
          <a:p>
            <a:endParaRPr lang="en-US" dirty="0"/>
          </a:p>
        </p:txBody>
      </p:sp>
      <p:sp>
        <p:nvSpPr>
          <p:cNvPr id="46" name="TextBox 45"/>
          <p:cNvSpPr txBox="1"/>
          <p:nvPr/>
        </p:nvSpPr>
        <p:spPr>
          <a:xfrm>
            <a:off x="2913021" y="2050467"/>
            <a:ext cx="755502" cy="307777"/>
          </a:xfrm>
          <a:prstGeom prst="rect">
            <a:avLst/>
          </a:prstGeom>
          <a:noFill/>
        </p:spPr>
        <p:txBody>
          <a:bodyPr wrap="square" rtlCol="0">
            <a:spAutoFit/>
          </a:bodyPr>
          <a:lstStyle/>
          <a:p>
            <a:pPr marL="0" defTabSz="430213">
              <a:spcAft>
                <a:spcPts val="400"/>
              </a:spcAft>
              <a:buSzPct val="100000"/>
            </a:pPr>
            <a:r>
              <a:rPr lang="en-US" sz="1400" b="1" dirty="0" smtClean="0">
                <a:solidFill>
                  <a:schemeClr val="bg1"/>
                </a:solidFill>
                <a:latin typeface="HP Simplified" pitchFamily="34" charset="0"/>
                <a:cs typeface="HP Simplified" pitchFamily="34" charset="0"/>
              </a:rPr>
              <a:t>$1149</a:t>
            </a:r>
          </a:p>
        </p:txBody>
      </p:sp>
      <p:sp>
        <p:nvSpPr>
          <p:cNvPr id="47" name="Rectangle 46"/>
          <p:cNvSpPr/>
          <p:nvPr/>
        </p:nvSpPr>
        <p:spPr>
          <a:xfrm>
            <a:off x="1878697" y="4197208"/>
            <a:ext cx="5210174" cy="400110"/>
          </a:xfrm>
          <a:prstGeom prst="rect">
            <a:avLst/>
          </a:prstGeom>
        </p:spPr>
        <p:txBody>
          <a:bodyPr wrap="square">
            <a:spAutoFit/>
          </a:bodyPr>
          <a:lstStyle/>
          <a:p>
            <a:pPr defTabSz="430213">
              <a:buSzPct val="100000"/>
            </a:pPr>
            <a:r>
              <a:rPr lang="en-US" sz="2000" dirty="0" smtClean="0">
                <a:latin typeface="HP Simplified" pitchFamily="34" charset="0"/>
                <a:cs typeface="HP Simplified" pitchFamily="34" charset="0"/>
              </a:rPr>
              <a:t>Net </a:t>
            </a:r>
            <a:r>
              <a:rPr lang="en-US" sz="2000" b="1" dirty="0" smtClean="0">
                <a:solidFill>
                  <a:schemeClr val="accent1"/>
                </a:solidFill>
                <a:latin typeface="HP Simplified" pitchFamily="34" charset="0"/>
                <a:cs typeface="HP Simplified" pitchFamily="34" charset="0"/>
              </a:rPr>
              <a:t>~$ 100 Savings </a:t>
            </a:r>
            <a:r>
              <a:rPr lang="en-US" sz="2000" dirty="0" smtClean="0">
                <a:solidFill>
                  <a:srgbClr val="000000"/>
                </a:solidFill>
                <a:latin typeface="HP Simplified" pitchFamily="34" charset="0"/>
                <a:cs typeface="HP Simplified" pitchFamily="34" charset="0"/>
              </a:rPr>
              <a:t>over the Dell configuration</a:t>
            </a:r>
            <a:endParaRPr lang="en-US" sz="2000" b="1" dirty="0">
              <a:solidFill>
                <a:schemeClr val="accent1"/>
              </a:solidFill>
              <a:latin typeface="HP Simplified" pitchFamily="34" charset="0"/>
              <a:cs typeface="HP Simplified" pitchFamily="34" charset="0"/>
            </a:endParaRPr>
          </a:p>
        </p:txBody>
      </p:sp>
      <p:sp>
        <p:nvSpPr>
          <p:cNvPr id="53" name="TextBox 52"/>
          <p:cNvSpPr txBox="1"/>
          <p:nvPr/>
        </p:nvSpPr>
        <p:spPr>
          <a:xfrm>
            <a:off x="2792116" y="3521973"/>
            <a:ext cx="1899512" cy="338554"/>
          </a:xfrm>
          <a:prstGeom prst="rect">
            <a:avLst/>
          </a:prstGeom>
          <a:noFill/>
        </p:spPr>
        <p:txBody>
          <a:bodyPr wrap="square" rtlCol="0">
            <a:spAutoFit/>
          </a:bodyPr>
          <a:lstStyle/>
          <a:p>
            <a:pPr marL="0" defTabSz="430213">
              <a:buSzPct val="100000"/>
            </a:pPr>
            <a:r>
              <a:rPr lang="en-US" sz="1600" b="1" dirty="0" smtClean="0">
                <a:solidFill>
                  <a:srgbClr val="000000"/>
                </a:solidFill>
                <a:latin typeface="HP Simplified" pitchFamily="34" charset="0"/>
                <a:cs typeface="HP Simplified" pitchFamily="34" charset="0"/>
              </a:rPr>
              <a:t>Entry</a:t>
            </a:r>
            <a:r>
              <a:rPr lang="en-US" sz="1600" b="1" dirty="0">
                <a:solidFill>
                  <a:srgbClr val="000000"/>
                </a:solidFill>
                <a:latin typeface="HP Simplified" pitchFamily="34" charset="0"/>
                <a:cs typeface="HP Simplified" pitchFamily="34" charset="0"/>
              </a:rPr>
              <a:t> </a:t>
            </a:r>
            <a:r>
              <a:rPr lang="en-US" sz="1600" b="1" dirty="0" smtClean="0">
                <a:solidFill>
                  <a:srgbClr val="000000"/>
                </a:solidFill>
                <a:latin typeface="HP Simplified" pitchFamily="34" charset="0"/>
                <a:cs typeface="HP Simplified" pitchFamily="34" charset="0"/>
              </a:rPr>
              <a:t>Smart Buy</a:t>
            </a:r>
          </a:p>
        </p:txBody>
      </p:sp>
      <p:sp>
        <p:nvSpPr>
          <p:cNvPr id="76" name="TextBox 75"/>
          <p:cNvSpPr txBox="1"/>
          <p:nvPr/>
        </p:nvSpPr>
        <p:spPr>
          <a:xfrm>
            <a:off x="897727" y="3543744"/>
            <a:ext cx="1097985" cy="338554"/>
          </a:xfrm>
          <a:prstGeom prst="rect">
            <a:avLst/>
          </a:prstGeom>
          <a:noFill/>
        </p:spPr>
        <p:txBody>
          <a:bodyPr wrap="square" rtlCol="0">
            <a:spAutoFit/>
          </a:bodyPr>
          <a:lstStyle/>
          <a:p>
            <a:pPr marL="0" defTabSz="430213">
              <a:spcAft>
                <a:spcPts val="400"/>
              </a:spcAft>
              <a:buSzPct val="100000"/>
            </a:pPr>
            <a:r>
              <a:rPr lang="en-US" sz="1600" b="1" dirty="0" smtClean="0">
                <a:solidFill>
                  <a:srgbClr val="000000"/>
                </a:solidFill>
                <a:latin typeface="HP Simplified" pitchFamily="34" charset="0"/>
                <a:cs typeface="HP Simplified" pitchFamily="34" charset="0"/>
              </a:rPr>
              <a:t>Dell R520</a:t>
            </a:r>
          </a:p>
        </p:txBody>
      </p:sp>
      <p:sp>
        <p:nvSpPr>
          <p:cNvPr id="85" name="Left Brace 84"/>
          <p:cNvSpPr/>
          <p:nvPr/>
        </p:nvSpPr>
        <p:spPr>
          <a:xfrm>
            <a:off x="4380136" y="1931775"/>
            <a:ext cx="466724" cy="1571369"/>
          </a:xfrm>
          <a:prstGeom prst="leftBrac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Cube 20"/>
          <p:cNvSpPr/>
          <p:nvPr/>
        </p:nvSpPr>
        <p:spPr>
          <a:xfrm>
            <a:off x="3196133" y="1843313"/>
            <a:ext cx="1048214" cy="1653573"/>
          </a:xfrm>
          <a:prstGeom prst="cube">
            <a:avLst/>
          </a:prstGeom>
          <a:solidFill>
            <a:schemeClr val="accent1"/>
          </a:solidFill>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$1299</a:t>
            </a:r>
            <a:r>
              <a:rPr lang="en-US" sz="1400" b="1" baseline="30000" dirty="0" smtClean="0"/>
              <a:t>*</a:t>
            </a:r>
            <a:endParaRPr lang="en-US" sz="2800" b="1" baseline="30000" dirty="0"/>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30582" y="2402319"/>
            <a:ext cx="616816" cy="616816"/>
          </a:xfrm>
          <a:prstGeom prst="rect">
            <a:avLst/>
          </a:prstGeom>
        </p:spPr>
      </p:pic>
      <p:sp>
        <p:nvSpPr>
          <p:cNvPr id="25" name="Cube 24"/>
          <p:cNvSpPr/>
          <p:nvPr/>
        </p:nvSpPr>
        <p:spPr>
          <a:xfrm>
            <a:off x="975822" y="2004344"/>
            <a:ext cx="1048214" cy="1571369"/>
          </a:xfrm>
          <a:prstGeom prst="cube">
            <a:avLst/>
          </a:prstGeom>
          <a:solidFill>
            <a:schemeClr val="accent5"/>
          </a:solidFill>
          <a:ln>
            <a:noFill/>
          </a:ln>
          <a:effectLst>
            <a:outerShdw blurRad="76200" dir="18900000" sy="23000" kx="-1200000" algn="b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$960</a:t>
            </a:r>
            <a:r>
              <a:rPr lang="en-US" sz="1600" b="1" baseline="30000" dirty="0" smtClean="0"/>
              <a:t>*</a:t>
            </a:r>
            <a:endParaRPr lang="en-US" sz="1600" baseline="30000" dirty="0"/>
          </a:p>
        </p:txBody>
      </p:sp>
      <p:sp>
        <p:nvSpPr>
          <p:cNvPr id="26" name="Cube 25"/>
          <p:cNvSpPr/>
          <p:nvPr/>
        </p:nvSpPr>
        <p:spPr>
          <a:xfrm>
            <a:off x="979031" y="1773762"/>
            <a:ext cx="1048214" cy="426954"/>
          </a:xfrm>
          <a:prstGeom prst="cube">
            <a:avLst>
              <a:gd name="adj" fmla="val 60695"/>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t>Hot-Plug Power</a:t>
            </a:r>
            <a:endParaRPr lang="en-US" sz="2000" dirty="0"/>
          </a:p>
        </p:txBody>
      </p:sp>
      <p:sp>
        <p:nvSpPr>
          <p:cNvPr id="27" name="Cube 26"/>
          <p:cNvSpPr/>
          <p:nvPr/>
        </p:nvSpPr>
        <p:spPr>
          <a:xfrm>
            <a:off x="979031" y="1529610"/>
            <a:ext cx="1048214" cy="426954"/>
          </a:xfrm>
          <a:prstGeom prst="cube">
            <a:avLst>
              <a:gd name="adj" fmla="val 60695"/>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Core </a:t>
            </a:r>
            <a:r>
              <a:rPr lang="en-US" sz="900" dirty="0" err="1" smtClean="0"/>
              <a:t>Mgmt</a:t>
            </a:r>
            <a:endParaRPr lang="en-US" sz="2000" dirty="0"/>
          </a:p>
        </p:txBody>
      </p:sp>
      <p:sp>
        <p:nvSpPr>
          <p:cNvPr id="28" name="Cube 27"/>
          <p:cNvSpPr/>
          <p:nvPr/>
        </p:nvSpPr>
        <p:spPr>
          <a:xfrm>
            <a:off x="979031" y="1276827"/>
            <a:ext cx="1048214" cy="426954"/>
          </a:xfrm>
          <a:prstGeom prst="cube">
            <a:avLst>
              <a:gd name="adj" fmla="val 60695"/>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2 Port NIC</a:t>
            </a:r>
            <a:endParaRPr lang="en-US" sz="2000" dirty="0"/>
          </a:p>
        </p:txBody>
      </p:sp>
      <p:pic>
        <p:nvPicPr>
          <p:cNvPr id="29" name="Picture 10" descr="http://overing89.files.wordpress.com/2009/03/38-dell_logo.png"/>
          <p:cNvPicPr>
            <a:picLocks noChangeAspect="1" noChangeArrowheads="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59734" y="2349430"/>
            <a:ext cx="736058" cy="736058"/>
          </a:xfrm>
          <a:prstGeom prst="rect">
            <a:avLst/>
          </a:prstGeom>
          <a:noFill/>
        </p:spPr>
      </p:pic>
      <p:sp>
        <p:nvSpPr>
          <p:cNvPr id="5" name="TextBox 4"/>
          <p:cNvSpPr txBox="1"/>
          <p:nvPr/>
        </p:nvSpPr>
        <p:spPr>
          <a:xfrm>
            <a:off x="1233712" y="981211"/>
            <a:ext cx="793534" cy="307777"/>
          </a:xfrm>
          <a:prstGeom prst="rect">
            <a:avLst/>
          </a:prstGeom>
          <a:noFill/>
        </p:spPr>
        <p:txBody>
          <a:bodyPr wrap="square" rtlCol="0">
            <a:spAutoFit/>
          </a:bodyPr>
          <a:lstStyle/>
          <a:p>
            <a:pPr marL="0" defTabSz="430213">
              <a:spcAft>
                <a:spcPts val="400"/>
              </a:spcAft>
              <a:buSzPct val="100000"/>
            </a:pPr>
            <a:r>
              <a:rPr lang="en-US" sz="1400" b="1" dirty="0" smtClean="0">
                <a:solidFill>
                  <a:srgbClr val="000000"/>
                </a:solidFill>
                <a:latin typeface="HP Simplified" pitchFamily="34" charset="0"/>
                <a:cs typeface="HP Simplified" pitchFamily="34" charset="0"/>
              </a:rPr>
              <a:t>$1397</a:t>
            </a:r>
            <a:r>
              <a:rPr lang="en-US" sz="1400" b="1" baseline="30000" dirty="0" smtClean="0">
                <a:solidFill>
                  <a:srgbClr val="000000"/>
                </a:solidFill>
                <a:latin typeface="HP Simplified" pitchFamily="34" charset="0"/>
                <a:cs typeface="HP Simplified" pitchFamily="34" charset="0"/>
              </a:rPr>
              <a:t>*</a:t>
            </a:r>
          </a:p>
        </p:txBody>
      </p:sp>
      <p:sp>
        <p:nvSpPr>
          <p:cNvPr id="3" name="TextBox 2"/>
          <p:cNvSpPr txBox="1"/>
          <p:nvPr/>
        </p:nvSpPr>
        <p:spPr>
          <a:xfrm>
            <a:off x="1879013" y="4504637"/>
            <a:ext cx="4076757" cy="246221"/>
          </a:xfrm>
          <a:prstGeom prst="rect">
            <a:avLst/>
          </a:prstGeom>
          <a:noFill/>
        </p:spPr>
        <p:txBody>
          <a:bodyPr wrap="none" rtlCol="0">
            <a:spAutoFit/>
          </a:bodyPr>
          <a:lstStyle/>
          <a:p>
            <a:pPr marL="0" defTabSz="430213">
              <a:spcAft>
                <a:spcPts val="400"/>
              </a:spcAft>
              <a:buSzPct val="100000"/>
            </a:pPr>
            <a:r>
              <a:rPr lang="en-US" sz="1000" dirty="0" smtClean="0">
                <a:solidFill>
                  <a:srgbClr val="000000"/>
                </a:solidFill>
                <a:latin typeface="HP Simplified" pitchFamily="34" charset="0"/>
                <a:cs typeface="HP Simplified" pitchFamily="34" charset="0"/>
              </a:rPr>
              <a:t>* Representative Sample.  Prices will vary by configuration and geography</a:t>
            </a:r>
          </a:p>
        </p:txBody>
      </p:sp>
    </p:spTree>
    <p:extLst>
      <p:ext uri="{BB962C8B-B14F-4D97-AF65-F5344CB8AC3E}">
        <p14:creationId xmlns:p14="http://schemas.microsoft.com/office/powerpoint/2010/main" val="2779751353"/>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Call to action</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sz="3200" dirty="0"/>
          </a:p>
        </p:txBody>
      </p:sp>
      <p:sp>
        <p:nvSpPr>
          <p:cNvPr id="3" name="Subtitle 2"/>
          <p:cNvSpPr>
            <a:spLocks noGrp="1"/>
          </p:cNvSpPr>
          <p:nvPr>
            <p:ph type="subTitle" idx="1"/>
          </p:nvPr>
        </p:nvSpPr>
        <p:spPr/>
        <p:txBody>
          <a:bodyPr/>
          <a:lstStyle/>
          <a:p>
            <a:r>
              <a:rPr lang="en-US" dirty="0" smtClean="0"/>
              <a:t>Where to go for additional information</a:t>
            </a:r>
            <a:endParaRPr lang="en-US" dirty="0"/>
          </a:p>
        </p:txBody>
      </p:sp>
    </p:spTree>
    <p:extLst>
      <p:ext uri="{BB962C8B-B14F-4D97-AF65-F5344CB8AC3E}">
        <p14:creationId xmlns:p14="http://schemas.microsoft.com/office/powerpoint/2010/main" val="1516193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mtClean="0"/>
              <a:t>HP Employees</a:t>
            </a:r>
            <a:endParaRPr lang="en-US" dirty="0"/>
          </a:p>
        </p:txBody>
      </p:sp>
      <p:sp>
        <p:nvSpPr>
          <p:cNvPr id="2" name="Title 1"/>
          <p:cNvSpPr>
            <a:spLocks noGrp="1"/>
          </p:cNvSpPr>
          <p:nvPr>
            <p:ph type="title"/>
          </p:nvPr>
        </p:nvSpPr>
        <p:spPr/>
        <p:txBody>
          <a:bodyPr/>
          <a:lstStyle/>
          <a:p>
            <a:r>
              <a:rPr lang="en-US" smtClean="0"/>
              <a:t>Where to go for more information</a:t>
            </a:r>
            <a:endParaRPr lang="en-US" dirty="0"/>
          </a:p>
        </p:txBody>
      </p:sp>
      <p:sp>
        <p:nvSpPr>
          <p:cNvPr id="4" name="Content Placeholder 3"/>
          <p:cNvSpPr>
            <a:spLocks noGrp="1"/>
          </p:cNvSpPr>
          <p:nvPr>
            <p:ph sz="quarter" idx="10"/>
          </p:nvPr>
        </p:nvSpPr>
        <p:spPr/>
        <p:txBody>
          <a:bodyPr/>
          <a:lstStyle/>
          <a:p>
            <a:r>
              <a:rPr lang="en-US" dirty="0" smtClean="0">
                <a:hlinkClick r:id="rId3"/>
              </a:rPr>
              <a:t>ISS Sales Portal</a:t>
            </a:r>
            <a:endParaRPr lang="en-US" dirty="0" smtClean="0"/>
          </a:p>
          <a:p>
            <a:pPr lvl="2">
              <a:buClr>
                <a:schemeClr val="accent1"/>
              </a:buClr>
            </a:pPr>
            <a:r>
              <a:rPr lang="en-US" dirty="0" smtClean="0">
                <a:hlinkClick r:id="rId4"/>
              </a:rPr>
              <a:t>Gen8 Positioning Guide</a:t>
            </a:r>
            <a:endParaRPr lang="en-US" dirty="0" smtClean="0"/>
          </a:p>
          <a:p>
            <a:pPr lvl="2">
              <a:buClr>
                <a:schemeClr val="accent1"/>
              </a:buClr>
            </a:pPr>
            <a:r>
              <a:rPr lang="en-US" dirty="0" smtClean="0">
                <a:hlinkClick r:id="rId5"/>
              </a:rPr>
              <a:t>Gen8 Quick Reference Card</a:t>
            </a:r>
            <a:endParaRPr lang="en-US" dirty="0" smtClean="0"/>
          </a:p>
          <a:p>
            <a:pPr lvl="2">
              <a:buClr>
                <a:schemeClr val="accent1"/>
              </a:buClr>
            </a:pPr>
            <a:r>
              <a:rPr lang="en-US" dirty="0" smtClean="0">
                <a:hlinkClick r:id="rId6"/>
              </a:rPr>
              <a:t>Gen8 Competitive Presentation</a:t>
            </a:r>
            <a:endParaRPr lang="en-US" dirty="0" smtClean="0"/>
          </a:p>
          <a:p>
            <a:pPr lvl="2">
              <a:buClr>
                <a:schemeClr val="accent1"/>
              </a:buClr>
            </a:pPr>
            <a:r>
              <a:rPr lang="en-US" dirty="0" smtClean="0">
                <a:hlinkClick r:id="rId7"/>
              </a:rPr>
              <a:t>Gen8 Model Transition Guide</a:t>
            </a:r>
            <a:endParaRPr lang="en-US" dirty="0" smtClean="0"/>
          </a:p>
          <a:p>
            <a:endParaRPr lang="en-US" dirty="0" smtClean="0"/>
          </a:p>
        </p:txBody>
      </p:sp>
      <p:pic>
        <p:nvPicPr>
          <p:cNvPr id="5" name="Picture 3"/>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084377" y="1177099"/>
            <a:ext cx="3807043" cy="200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059618" y="2921290"/>
            <a:ext cx="4135329" cy="1530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2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Where to go for more information</a:t>
            </a:r>
            <a:endParaRPr lang="en-US" dirty="0"/>
          </a:p>
        </p:txBody>
      </p:sp>
      <p:sp>
        <p:nvSpPr>
          <p:cNvPr id="7" name="Subtitle 6"/>
          <p:cNvSpPr>
            <a:spLocks noGrp="1"/>
          </p:cNvSpPr>
          <p:nvPr>
            <p:ph type="subTitle" idx="1"/>
          </p:nvPr>
        </p:nvSpPr>
        <p:spPr/>
        <p:txBody>
          <a:bodyPr/>
          <a:lstStyle/>
          <a:p>
            <a:r>
              <a:rPr lang="en-US" dirty="0" smtClean="0"/>
              <a:t>HP External Audience</a:t>
            </a:r>
            <a:endParaRPr lang="en-US" dirty="0"/>
          </a:p>
        </p:txBody>
      </p:sp>
      <p:sp>
        <p:nvSpPr>
          <p:cNvPr id="8" name="Content Placeholder 7"/>
          <p:cNvSpPr>
            <a:spLocks noGrp="1"/>
          </p:cNvSpPr>
          <p:nvPr>
            <p:ph sz="quarter" idx="4294967295"/>
          </p:nvPr>
        </p:nvSpPr>
        <p:spPr>
          <a:xfrm>
            <a:off x="372992" y="1189038"/>
            <a:ext cx="8120063" cy="3228975"/>
          </a:xfrm>
        </p:spPr>
        <p:txBody>
          <a:bodyPr/>
          <a:lstStyle/>
          <a:p>
            <a:r>
              <a:rPr lang="en-US" dirty="0" smtClean="0">
                <a:hlinkClick r:id="rId3"/>
              </a:rPr>
              <a:t>HP ProLiant Gen8 Servers</a:t>
            </a:r>
            <a:endParaRPr lang="en-US" dirty="0" smtClean="0"/>
          </a:p>
          <a:p>
            <a:pPr lvl="2"/>
            <a:r>
              <a:rPr lang="en-US" dirty="0" smtClean="0"/>
              <a:t>Single portal for all ProLiant Gen8</a:t>
            </a:r>
          </a:p>
          <a:p>
            <a:pPr lvl="2"/>
            <a:r>
              <a:rPr lang="en-US" dirty="0" smtClean="0"/>
              <a:t>Product Quick Links</a:t>
            </a:r>
          </a:p>
          <a:p>
            <a:pPr lvl="3"/>
            <a:r>
              <a:rPr lang="en-US" dirty="0" smtClean="0"/>
              <a:t>Data Sheets</a:t>
            </a:r>
          </a:p>
          <a:p>
            <a:pPr lvl="3"/>
            <a:r>
              <a:rPr lang="en-US" dirty="0" smtClean="0"/>
              <a:t>QuickSpecs</a:t>
            </a:r>
          </a:p>
          <a:p>
            <a:pPr lvl="2"/>
            <a:r>
              <a:rPr lang="en-US" dirty="0" smtClean="0"/>
              <a:t>Videos</a:t>
            </a:r>
          </a:p>
          <a:p>
            <a:pPr lvl="2"/>
            <a:r>
              <a:rPr lang="en-US" dirty="0" smtClean="0"/>
              <a:t>HP ProLiant Gen8 Servers Positioning Guide</a:t>
            </a:r>
          </a:p>
          <a:p>
            <a:pPr lvl="2"/>
            <a:r>
              <a:rPr lang="en-US" dirty="0" smtClean="0"/>
              <a:t>HP ProLiant Gen8 Model Transition Guide</a:t>
            </a:r>
          </a:p>
          <a:p>
            <a:pPr marL="0" lvl="2" indent="0">
              <a:buNone/>
            </a:pPr>
            <a:endParaRPr lang="en-US" dirty="0" smtClean="0"/>
          </a:p>
          <a:p>
            <a:r>
              <a:rPr lang="en-US" sz="1400" dirty="0" smtClean="0">
                <a:hlinkClick r:id="rId4"/>
              </a:rPr>
              <a:t>HP ProLiant Family Guide</a:t>
            </a:r>
            <a:endParaRPr lang="en-US" sz="1400" dirty="0" smtClean="0"/>
          </a:p>
          <a:p>
            <a:r>
              <a:rPr lang="en-US" sz="1400" dirty="0" smtClean="0">
                <a:hlinkClick r:id="rId5"/>
              </a:rPr>
              <a:t>HP ProLiant e-Series Brochure</a:t>
            </a:r>
            <a:endParaRPr lang="en-US" sz="1400" dirty="0" smtClean="0"/>
          </a:p>
          <a:p>
            <a:r>
              <a:rPr lang="en-US" sz="1400" dirty="0" smtClean="0">
                <a:hlinkClick r:id="rId6"/>
              </a:rPr>
              <a:t>HP ProLiant e-Series coffee coaching video</a:t>
            </a:r>
            <a:endParaRPr lang="en-US" sz="1400" dirty="0"/>
          </a:p>
        </p:txBody>
      </p:sp>
      <p:pic>
        <p:nvPicPr>
          <p:cNvPr id="2050" name="Picture 2"/>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264572" y="1095625"/>
            <a:ext cx="4521091" cy="329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174170" y="4378214"/>
            <a:ext cx="2701893"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hlinkClick r:id="rId3"/>
              </a:rPr>
              <a:t>www.hp.com/go/proliantgen8</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31133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Additional resources</a:t>
            </a:r>
            <a:endParaRPr lang="en-US" dirty="0"/>
          </a:p>
        </p:txBody>
      </p:sp>
      <p:sp>
        <p:nvSpPr>
          <p:cNvPr id="2" name="Subtitle 1"/>
          <p:cNvSpPr>
            <a:spLocks noGrp="1"/>
          </p:cNvSpPr>
          <p:nvPr>
            <p:ph type="subTitle" idx="1"/>
          </p:nvPr>
        </p:nvSpPr>
        <p:spPr/>
        <p:txBody>
          <a:bodyPr/>
          <a:lstStyle/>
          <a:p>
            <a:r>
              <a:rPr lang="en-US" smtClean="0"/>
              <a:t>Access via the HP Partner Portal</a:t>
            </a:r>
            <a:endParaRPr lang="en-US" dirty="0"/>
          </a:p>
        </p:txBody>
      </p:sp>
      <p:sp>
        <p:nvSpPr>
          <p:cNvPr id="4" name="Content Placeholder 3"/>
          <p:cNvSpPr>
            <a:spLocks noGrp="1"/>
          </p:cNvSpPr>
          <p:nvPr>
            <p:ph sz="quarter" idx="4294967295"/>
          </p:nvPr>
        </p:nvSpPr>
        <p:spPr>
          <a:xfrm>
            <a:off x="348928" y="1189038"/>
            <a:ext cx="8120063" cy="3228975"/>
          </a:xfrm>
        </p:spPr>
        <p:txBody>
          <a:bodyPr/>
          <a:lstStyle/>
          <a:p>
            <a:r>
              <a:rPr lang="en-US" dirty="0" smtClean="0"/>
              <a:t>HP Partner Portal</a:t>
            </a:r>
          </a:p>
          <a:p>
            <a:pPr lvl="2"/>
            <a:r>
              <a:rPr lang="en-US" dirty="0" smtClean="0"/>
              <a:t>Selling Through Curiosity – Americas</a:t>
            </a:r>
          </a:p>
          <a:p>
            <a:pPr lvl="2"/>
            <a:r>
              <a:rPr lang="en-US" dirty="0" smtClean="0"/>
              <a:t>Strategy2Revenue – EMEA, APJ</a:t>
            </a:r>
          </a:p>
          <a:p>
            <a:endParaRPr lang="en-US" dirty="0" smtClean="0"/>
          </a:p>
          <a:p>
            <a:r>
              <a:rPr lang="en-US" dirty="0" smtClean="0"/>
              <a:t>HP Product Bulletin</a:t>
            </a:r>
          </a:p>
          <a:p>
            <a:pPr lvl="2">
              <a:buClr>
                <a:schemeClr val="accent1"/>
              </a:buClr>
            </a:pPr>
            <a:r>
              <a:rPr lang="en-US" dirty="0" smtClean="0">
                <a:hlinkClick r:id="rId3"/>
              </a:rPr>
              <a:t>Latest QuickSpecs at all time</a:t>
            </a:r>
            <a:endParaRPr lang="en-US" dirty="0"/>
          </a:p>
        </p:txBody>
      </p:sp>
      <p:pic>
        <p:nvPicPr>
          <p:cNvPr id="3074" name="Picture 1" descr="image00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078467" y="1458311"/>
            <a:ext cx="3884229" cy="24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707117" y="1119757"/>
            <a:ext cx="2445413" cy="307777"/>
          </a:xfrm>
          <a:prstGeom prst="rect">
            <a:avLst/>
          </a:prstGeom>
          <a:noFill/>
        </p:spPr>
        <p:txBody>
          <a:bodyPr wrap="none" rtlCol="0">
            <a:spAutoFit/>
          </a:bodyPr>
          <a:lstStyle/>
          <a:p>
            <a:pPr marL="0" defTabSz="430213">
              <a:spcAft>
                <a:spcPts val="400"/>
              </a:spcAft>
              <a:buSzPct val="100000"/>
            </a:pPr>
            <a:r>
              <a:rPr lang="en-US" sz="1400" dirty="0" smtClean="0">
                <a:solidFill>
                  <a:srgbClr val="000000"/>
                </a:solidFill>
                <a:latin typeface="HP Simplified" pitchFamily="34" charset="0"/>
                <a:cs typeface="HP Simplified" pitchFamily="34" charset="0"/>
              </a:rPr>
              <a:t>www.hp.com/go/partnerportal</a:t>
            </a:r>
          </a:p>
        </p:txBody>
      </p:sp>
    </p:spTree>
    <p:extLst>
      <p:ext uri="{BB962C8B-B14F-4D97-AF65-F5344CB8AC3E}">
        <p14:creationId xmlns:p14="http://schemas.microsoft.com/office/powerpoint/2010/main" val="418473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Tree>
    <p:extLst>
      <p:ext uri="{BB962C8B-B14F-4D97-AF65-F5344CB8AC3E}">
        <p14:creationId xmlns:p14="http://schemas.microsoft.com/office/powerpoint/2010/main" val="3079131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 up</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endParaRPr lang="en-US" sz="3200" dirty="0"/>
          </a:p>
        </p:txBody>
      </p:sp>
    </p:spTree>
    <p:extLst>
      <p:ext uri="{BB962C8B-B14F-4D97-AF65-F5344CB8AC3E}">
        <p14:creationId xmlns:p14="http://schemas.microsoft.com/office/powerpoint/2010/main" val="151619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HP ProLiant Gen8 servers</a:t>
            </a:r>
            <a:endParaRPr lang="en-US" dirty="0"/>
          </a:p>
        </p:txBody>
      </p:sp>
      <p:sp>
        <p:nvSpPr>
          <p:cNvPr id="5" name="Subtitle 4"/>
          <p:cNvSpPr>
            <a:spLocks noGrp="1"/>
          </p:cNvSpPr>
          <p:nvPr>
            <p:ph type="subTitle" idx="1"/>
          </p:nvPr>
        </p:nvSpPr>
        <p:spPr/>
        <p:txBody>
          <a:bodyPr/>
          <a:lstStyle/>
          <a:p>
            <a:r>
              <a:rPr lang="en-US" smtClean="0"/>
              <a:t>Innovative. Intelligent. Self-sufficient.</a:t>
            </a:r>
            <a:endParaRPr lang="en-US" dirty="0"/>
          </a:p>
        </p:txBody>
      </p:sp>
      <p:pic>
        <p:nvPicPr>
          <p:cNvPr id="62467" name="Picture 3"/>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208279" y="1201420"/>
            <a:ext cx="6754772" cy="3332480"/>
          </a:xfrm>
          <a:prstGeom prst="rect">
            <a:avLst/>
          </a:prstGeom>
          <a:noFill/>
          <a:ln w="9525">
            <a:noFill/>
            <a:miter lim="800000"/>
            <a:headEnd/>
            <a:tailEnd/>
          </a:ln>
          <a:effectLst/>
        </p:spPr>
      </p:pic>
      <p:sp>
        <p:nvSpPr>
          <p:cNvPr id="7" name="Rectangle 6"/>
          <p:cNvSpPr/>
          <p:nvPr/>
        </p:nvSpPr>
        <p:spPr>
          <a:xfrm>
            <a:off x="6754347" y="2870735"/>
            <a:ext cx="2283125" cy="824841"/>
          </a:xfrm>
          <a:prstGeom prst="rect">
            <a:avLst/>
          </a:prstGeom>
        </p:spPr>
        <p:txBody>
          <a:bodyPr wrap="square">
            <a:spAutoFit/>
          </a:bodyPr>
          <a:lstStyle/>
          <a:p>
            <a:pPr algn="ctr">
              <a:lnSpc>
                <a:spcPct val="85000"/>
              </a:lnSpc>
            </a:pPr>
            <a:r>
              <a:rPr lang="en-US" sz="3600" b="1" cap="all" dirty="0" smtClean="0">
                <a:solidFill>
                  <a:srgbClr val="00B0F0"/>
                </a:solidFill>
                <a:latin typeface="HP Simplified" pitchFamily="34" charset="0"/>
              </a:rPr>
              <a:t>900+</a:t>
            </a:r>
            <a:r>
              <a:rPr lang="en-US" sz="2800" cap="all" dirty="0" smtClean="0">
                <a:solidFill>
                  <a:srgbClr val="00B0F0"/>
                </a:solidFill>
                <a:latin typeface="HP Simplified" pitchFamily="34" charset="0"/>
              </a:rPr>
              <a:t> </a:t>
            </a:r>
            <a:r>
              <a:rPr lang="en-US" cap="all" dirty="0" smtClean="0">
                <a:solidFill>
                  <a:prstClr val="black"/>
                </a:solidFill>
                <a:latin typeface="HP Simplified" pitchFamily="34" charset="0"/>
              </a:rPr>
              <a:t/>
            </a:r>
            <a:br>
              <a:rPr lang="en-US" cap="all" dirty="0" smtClean="0">
                <a:solidFill>
                  <a:prstClr val="black"/>
                </a:solidFill>
                <a:latin typeface="HP Simplified" pitchFamily="34" charset="0"/>
              </a:rPr>
            </a:br>
            <a:endParaRPr lang="en-US" sz="400" cap="all" dirty="0" smtClean="0">
              <a:solidFill>
                <a:prstClr val="black"/>
              </a:solidFill>
              <a:latin typeface="HP Simplified" pitchFamily="34" charset="0"/>
            </a:endParaRPr>
          </a:p>
          <a:p>
            <a:pPr algn="ctr">
              <a:lnSpc>
                <a:spcPct val="85000"/>
              </a:lnSpc>
            </a:pPr>
            <a:r>
              <a:rPr lang="en-US" sz="1600" dirty="0" smtClean="0">
                <a:solidFill>
                  <a:srgbClr val="000000"/>
                </a:solidFill>
                <a:latin typeface="HP Simplified" pitchFamily="34" charset="0"/>
              </a:rPr>
              <a:t>Patents Filed</a:t>
            </a:r>
            <a:endParaRPr lang="en-US" sz="1600" baseline="30000" dirty="0">
              <a:solidFill>
                <a:srgbClr val="B9B8BB">
                  <a:lumMod val="75000"/>
                </a:srgbClr>
              </a:solidFill>
              <a:latin typeface="HP Simplified" pitchFamily="34" charset="0"/>
            </a:endParaRPr>
          </a:p>
        </p:txBody>
      </p:sp>
      <p:sp>
        <p:nvSpPr>
          <p:cNvPr id="8" name="Rectangle 7"/>
          <p:cNvSpPr/>
          <p:nvPr/>
        </p:nvSpPr>
        <p:spPr>
          <a:xfrm>
            <a:off x="6677510" y="1954093"/>
            <a:ext cx="2283125" cy="824841"/>
          </a:xfrm>
          <a:prstGeom prst="rect">
            <a:avLst/>
          </a:prstGeom>
        </p:spPr>
        <p:txBody>
          <a:bodyPr wrap="square">
            <a:spAutoFit/>
          </a:bodyPr>
          <a:lstStyle/>
          <a:p>
            <a:pPr algn="ctr">
              <a:lnSpc>
                <a:spcPct val="85000"/>
              </a:lnSpc>
            </a:pPr>
            <a:r>
              <a:rPr lang="en-US" sz="3600" b="1" cap="all" dirty="0" smtClean="0">
                <a:solidFill>
                  <a:srgbClr val="00B0F0"/>
                </a:solidFill>
                <a:latin typeface="HP Simplified" pitchFamily="34" charset="0"/>
              </a:rPr>
              <a:t>$300M</a:t>
            </a:r>
            <a:r>
              <a:rPr lang="en-US" sz="2800" cap="all" dirty="0" smtClean="0">
                <a:solidFill>
                  <a:srgbClr val="00B0F0"/>
                </a:solidFill>
                <a:latin typeface="HP Simplified" pitchFamily="34" charset="0"/>
              </a:rPr>
              <a:t> </a:t>
            </a:r>
            <a:r>
              <a:rPr lang="en-US" cap="all" dirty="0" smtClean="0">
                <a:solidFill>
                  <a:prstClr val="black"/>
                </a:solidFill>
                <a:latin typeface="HP Simplified" pitchFamily="34" charset="0"/>
              </a:rPr>
              <a:t/>
            </a:r>
            <a:br>
              <a:rPr lang="en-US" cap="all" dirty="0" smtClean="0">
                <a:solidFill>
                  <a:prstClr val="black"/>
                </a:solidFill>
                <a:latin typeface="HP Simplified" pitchFamily="34" charset="0"/>
              </a:rPr>
            </a:br>
            <a:endParaRPr lang="en-US" sz="400" cap="all" dirty="0" smtClean="0">
              <a:solidFill>
                <a:prstClr val="black"/>
              </a:solidFill>
              <a:latin typeface="HP Simplified" pitchFamily="34" charset="0"/>
            </a:endParaRPr>
          </a:p>
          <a:p>
            <a:pPr algn="ctr">
              <a:lnSpc>
                <a:spcPct val="85000"/>
              </a:lnSpc>
            </a:pPr>
            <a:r>
              <a:rPr lang="en-US" sz="1600" dirty="0" smtClean="0">
                <a:solidFill>
                  <a:srgbClr val="000000"/>
                </a:solidFill>
                <a:latin typeface="HP Simplified" pitchFamily="34" charset="0"/>
              </a:rPr>
              <a:t>R&amp;D Investment</a:t>
            </a:r>
            <a:endParaRPr lang="en-US" sz="1600" baseline="30000" dirty="0">
              <a:solidFill>
                <a:srgbClr val="B9B8BB">
                  <a:lumMod val="75000"/>
                </a:srgbClr>
              </a:solidFill>
              <a:latin typeface="HP Simplified" pitchFamily="34" charset="0"/>
            </a:endParaRPr>
          </a:p>
        </p:txBody>
      </p:sp>
      <p:sp>
        <p:nvSpPr>
          <p:cNvPr id="9" name="Rectangle 8"/>
          <p:cNvSpPr/>
          <p:nvPr/>
        </p:nvSpPr>
        <p:spPr>
          <a:xfrm>
            <a:off x="6494144" y="1012051"/>
            <a:ext cx="2649856" cy="824841"/>
          </a:xfrm>
          <a:prstGeom prst="rect">
            <a:avLst/>
          </a:prstGeom>
        </p:spPr>
        <p:txBody>
          <a:bodyPr wrap="square">
            <a:spAutoFit/>
          </a:bodyPr>
          <a:lstStyle/>
          <a:p>
            <a:pPr algn="ctr">
              <a:lnSpc>
                <a:spcPct val="85000"/>
              </a:lnSpc>
            </a:pPr>
            <a:r>
              <a:rPr lang="en-US" sz="3600" b="1" cap="all" dirty="0" smtClean="0">
                <a:solidFill>
                  <a:srgbClr val="00B0F0"/>
                </a:solidFill>
                <a:latin typeface="HP Simplified" pitchFamily="34" charset="0"/>
              </a:rPr>
              <a:t>100K+ </a:t>
            </a:r>
            <a:r>
              <a:rPr lang="en-US" cap="all" dirty="0" smtClean="0">
                <a:solidFill>
                  <a:prstClr val="black"/>
                </a:solidFill>
                <a:latin typeface="HP Simplified" pitchFamily="34" charset="0"/>
              </a:rPr>
              <a:t/>
            </a:r>
            <a:br>
              <a:rPr lang="en-US" cap="all" dirty="0" smtClean="0">
                <a:solidFill>
                  <a:prstClr val="black"/>
                </a:solidFill>
                <a:latin typeface="HP Simplified" pitchFamily="34" charset="0"/>
              </a:rPr>
            </a:br>
            <a:endParaRPr lang="en-US" sz="400" cap="all" dirty="0" smtClean="0">
              <a:solidFill>
                <a:prstClr val="black"/>
              </a:solidFill>
              <a:latin typeface="HP Simplified" pitchFamily="34" charset="0"/>
            </a:endParaRPr>
          </a:p>
          <a:p>
            <a:pPr algn="ctr">
              <a:lnSpc>
                <a:spcPct val="85000"/>
              </a:lnSpc>
            </a:pPr>
            <a:r>
              <a:rPr lang="en-US" sz="1600" dirty="0" smtClean="0">
                <a:solidFill>
                  <a:srgbClr val="000000"/>
                </a:solidFill>
                <a:latin typeface="HP Simplified" pitchFamily="34" charset="0"/>
              </a:rPr>
              <a:t>Customer Interactions</a:t>
            </a:r>
            <a:endParaRPr lang="en-US" sz="1600" baseline="30000" dirty="0">
              <a:solidFill>
                <a:srgbClr val="B9B8BB">
                  <a:lumMod val="75000"/>
                </a:srgbClr>
              </a:solidFill>
              <a:latin typeface="HP Simplified" pitchFamily="34" charset="0"/>
            </a:endParaRPr>
          </a:p>
        </p:txBody>
      </p:sp>
      <p:sp>
        <p:nvSpPr>
          <p:cNvPr id="10" name="Rectangle 9"/>
          <p:cNvSpPr/>
          <p:nvPr/>
        </p:nvSpPr>
        <p:spPr>
          <a:xfrm>
            <a:off x="6759275" y="3734335"/>
            <a:ext cx="2283125" cy="824841"/>
          </a:xfrm>
          <a:prstGeom prst="rect">
            <a:avLst/>
          </a:prstGeom>
        </p:spPr>
        <p:txBody>
          <a:bodyPr wrap="square">
            <a:spAutoFit/>
          </a:bodyPr>
          <a:lstStyle/>
          <a:p>
            <a:pPr algn="ctr">
              <a:lnSpc>
                <a:spcPct val="85000"/>
              </a:lnSpc>
            </a:pPr>
            <a:r>
              <a:rPr lang="en-US" sz="3600" b="1" cap="all" dirty="0" smtClean="0">
                <a:solidFill>
                  <a:srgbClr val="00B0F0"/>
                </a:solidFill>
                <a:latin typeface="HP Simplified" pitchFamily="34" charset="0"/>
              </a:rPr>
              <a:t>150+</a:t>
            </a:r>
            <a:r>
              <a:rPr lang="en-US" sz="2800" cap="all" dirty="0" smtClean="0">
                <a:solidFill>
                  <a:srgbClr val="00B0F0"/>
                </a:solidFill>
                <a:latin typeface="HP Simplified" pitchFamily="34" charset="0"/>
              </a:rPr>
              <a:t> </a:t>
            </a:r>
            <a:r>
              <a:rPr lang="en-US" cap="all" dirty="0" smtClean="0">
                <a:solidFill>
                  <a:prstClr val="black"/>
                </a:solidFill>
                <a:latin typeface="HP Simplified" pitchFamily="34" charset="0"/>
              </a:rPr>
              <a:t/>
            </a:r>
            <a:br>
              <a:rPr lang="en-US" cap="all" dirty="0" smtClean="0">
                <a:solidFill>
                  <a:prstClr val="black"/>
                </a:solidFill>
                <a:latin typeface="HP Simplified" pitchFamily="34" charset="0"/>
              </a:rPr>
            </a:br>
            <a:endParaRPr lang="en-US" sz="400" cap="all" dirty="0" smtClean="0">
              <a:solidFill>
                <a:prstClr val="black"/>
              </a:solidFill>
              <a:latin typeface="HP Simplified" pitchFamily="34" charset="0"/>
            </a:endParaRPr>
          </a:p>
          <a:p>
            <a:pPr algn="ctr">
              <a:lnSpc>
                <a:spcPct val="85000"/>
              </a:lnSpc>
            </a:pPr>
            <a:r>
              <a:rPr lang="en-US" sz="1600" dirty="0" smtClean="0">
                <a:solidFill>
                  <a:srgbClr val="000000"/>
                </a:solidFill>
                <a:latin typeface="HP Simplified" pitchFamily="34" charset="0"/>
              </a:rPr>
              <a:t>Design Innovations</a:t>
            </a:r>
            <a:endParaRPr lang="en-US" sz="1600" baseline="30000" dirty="0">
              <a:solidFill>
                <a:srgbClr val="B9B8BB">
                  <a:lumMod val="75000"/>
                </a:srgbClr>
              </a:solidFill>
              <a:latin typeface="HP Simplified" pitchFamily="34" charset="0"/>
            </a:endParaRPr>
          </a:p>
        </p:txBody>
      </p:sp>
    </p:spTree>
    <p:extLst>
      <p:ext uri="{BB962C8B-B14F-4D97-AF65-F5344CB8AC3E}">
        <p14:creationId xmlns:p14="http://schemas.microsoft.com/office/powerpoint/2010/main" val="25123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p:cNvSpPr>
            <a:spLocks noGrp="1"/>
          </p:cNvSpPr>
          <p:nvPr>
            <p:ph type="title"/>
          </p:nvPr>
        </p:nvSpPr>
        <p:spPr/>
        <p:txBody>
          <a:bodyPr/>
          <a:lstStyle/>
          <a:p>
            <a:r>
              <a:rPr lang="en-US" smtClean="0"/>
              <a:t>10 Marquee features in ProLiant Gen8</a:t>
            </a:r>
            <a:endParaRPr lang="en-US" dirty="0"/>
          </a:p>
        </p:txBody>
      </p:sp>
      <p:sp>
        <p:nvSpPr>
          <p:cNvPr id="29" name="TextBox 28"/>
          <p:cNvSpPr txBox="1"/>
          <p:nvPr/>
        </p:nvSpPr>
        <p:spPr>
          <a:xfrm>
            <a:off x="593490" y="1006690"/>
            <a:ext cx="3145390" cy="738664"/>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Elegant System Design </a:t>
            </a:r>
            <a:r>
              <a:rPr lang="en-US" sz="1400" dirty="0">
                <a:latin typeface="HP Simplified" pitchFamily="34" charset="0"/>
              </a:rPr>
              <a:t>Smart Socket Guide to eliminate bent pins, designed-in quality throughout</a:t>
            </a:r>
          </a:p>
        </p:txBody>
      </p:sp>
      <p:sp>
        <p:nvSpPr>
          <p:cNvPr id="30" name="TextBox 29"/>
          <p:cNvSpPr txBox="1"/>
          <p:nvPr/>
        </p:nvSpPr>
        <p:spPr>
          <a:xfrm>
            <a:off x="593490" y="1790108"/>
            <a:ext cx="3431674" cy="738664"/>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Active Health </a:t>
            </a:r>
            <a:r>
              <a:rPr lang="en-US" sz="1400" dirty="0">
                <a:latin typeface="HP Simplified" pitchFamily="34" charset="0"/>
              </a:rPr>
              <a:t>1600+ System Level Parameter monitoring for 5x </a:t>
            </a:r>
            <a:r>
              <a:rPr lang="en-US" sz="1400" dirty="0" smtClean="0">
                <a:latin typeface="HP Simplified" pitchFamily="34" charset="0"/>
              </a:rPr>
              <a:t>faster provisioning </a:t>
            </a:r>
            <a:endParaRPr lang="en-US" sz="1400" dirty="0">
              <a:latin typeface="HP Simplified" pitchFamily="34" charset="0"/>
            </a:endParaRPr>
          </a:p>
        </p:txBody>
      </p:sp>
      <p:sp>
        <p:nvSpPr>
          <p:cNvPr id="31" name="TextBox 30"/>
          <p:cNvSpPr txBox="1"/>
          <p:nvPr/>
        </p:nvSpPr>
        <p:spPr>
          <a:xfrm>
            <a:off x="593490" y="2558107"/>
            <a:ext cx="3277469" cy="738664"/>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Intelligent Provisioning</a:t>
            </a:r>
            <a:r>
              <a:rPr lang="en-US" sz="1400" b="1" dirty="0">
                <a:latin typeface="HP Simplified" pitchFamily="34" charset="0"/>
              </a:rPr>
              <a:t> </a:t>
            </a:r>
            <a:r>
              <a:rPr lang="en-US" sz="1400" dirty="0">
                <a:latin typeface="HP Simplified" pitchFamily="34" charset="0"/>
              </a:rPr>
              <a:t>with early video &amp; </a:t>
            </a:r>
            <a:r>
              <a:rPr lang="en-US" sz="1400" dirty="0" err="1">
                <a:latin typeface="HP Simplified" pitchFamily="34" charset="0"/>
              </a:rPr>
              <a:t>agentless</a:t>
            </a:r>
            <a:r>
              <a:rPr lang="en-US" sz="1400" dirty="0">
                <a:latin typeface="HP Simplified" pitchFamily="34" charset="0"/>
              </a:rPr>
              <a:t> management—45% fewer steps for  3x faster deployment</a:t>
            </a:r>
          </a:p>
        </p:txBody>
      </p:sp>
      <p:sp>
        <p:nvSpPr>
          <p:cNvPr id="32" name="TextBox 31"/>
          <p:cNvSpPr txBox="1"/>
          <p:nvPr/>
        </p:nvSpPr>
        <p:spPr>
          <a:xfrm>
            <a:off x="593490" y="3417725"/>
            <a:ext cx="3431674" cy="523220"/>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Smart Memory </a:t>
            </a:r>
            <a:r>
              <a:rPr lang="en-US" sz="1400" dirty="0">
                <a:latin typeface="HP Simplified" pitchFamily="34" charset="0"/>
              </a:rPr>
              <a:t>faster throughput with less power &amp; advanced error detection</a:t>
            </a:r>
          </a:p>
        </p:txBody>
      </p:sp>
      <p:sp>
        <p:nvSpPr>
          <p:cNvPr id="33" name="TextBox 32"/>
          <p:cNvSpPr txBox="1"/>
          <p:nvPr/>
        </p:nvSpPr>
        <p:spPr>
          <a:xfrm>
            <a:off x="593490" y="4061899"/>
            <a:ext cx="3064110" cy="523220"/>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Smart Storage </a:t>
            </a:r>
            <a:r>
              <a:rPr lang="en-US" sz="1400" dirty="0">
                <a:latin typeface="HP Simplified" pitchFamily="34" charset="0"/>
              </a:rPr>
              <a:t>Smart drive carriers &amp; solid state optimized</a:t>
            </a:r>
          </a:p>
        </p:txBody>
      </p:sp>
      <p:sp>
        <p:nvSpPr>
          <p:cNvPr id="34" name="TextBox 33"/>
          <p:cNvSpPr txBox="1"/>
          <p:nvPr/>
        </p:nvSpPr>
        <p:spPr>
          <a:xfrm>
            <a:off x="4687970" y="1006690"/>
            <a:ext cx="3392062" cy="523220"/>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Thermal Discovery Services </a:t>
            </a:r>
            <a:r>
              <a:rPr lang="en-US" sz="1400" dirty="0">
                <a:latin typeface="HP Simplified" pitchFamily="34" charset="0"/>
              </a:rPr>
              <a:t>pinpoint </a:t>
            </a:r>
            <a:r>
              <a:rPr lang="en-US" sz="1400" dirty="0" smtClean="0">
                <a:latin typeface="HP Simplified" pitchFamily="34" charset="0"/>
              </a:rPr>
              <a:t>precision </a:t>
            </a:r>
            <a:r>
              <a:rPr lang="en-US" sz="1400" dirty="0">
                <a:latin typeface="HP Simplified" pitchFamily="34" charset="0"/>
              </a:rPr>
              <a:t>with 3D Sea of Sensors</a:t>
            </a:r>
          </a:p>
        </p:txBody>
      </p:sp>
      <p:sp>
        <p:nvSpPr>
          <p:cNvPr id="35" name="TextBox 34"/>
          <p:cNvSpPr txBox="1"/>
          <p:nvPr/>
        </p:nvSpPr>
        <p:spPr>
          <a:xfrm>
            <a:off x="4687970" y="1650864"/>
            <a:ext cx="3704190" cy="523220"/>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Power Discovery Services </a:t>
            </a:r>
            <a:r>
              <a:rPr lang="en-US" sz="1400" dirty="0">
                <a:latin typeface="HP Simplified" pitchFamily="34" charset="0"/>
              </a:rPr>
              <a:t>10% power savings with Platinum Plus Power Supplies</a:t>
            </a:r>
          </a:p>
        </p:txBody>
      </p:sp>
      <p:sp>
        <p:nvSpPr>
          <p:cNvPr id="36" name="TextBox 35"/>
          <p:cNvSpPr txBox="1"/>
          <p:nvPr/>
        </p:nvSpPr>
        <p:spPr>
          <a:xfrm>
            <a:off x="4687970" y="2295038"/>
            <a:ext cx="3392062" cy="523220"/>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Location Discovery Services </a:t>
            </a:r>
            <a:r>
              <a:rPr lang="en-US" sz="1400" dirty="0">
                <a:latin typeface="HP Simplified" pitchFamily="34" charset="0"/>
              </a:rPr>
              <a:t>automated inventory &amp; workload tracking</a:t>
            </a:r>
          </a:p>
        </p:txBody>
      </p:sp>
      <p:sp>
        <p:nvSpPr>
          <p:cNvPr id="37" name="TextBox 36"/>
          <p:cNvSpPr txBox="1"/>
          <p:nvPr/>
        </p:nvSpPr>
        <p:spPr>
          <a:xfrm>
            <a:off x="4687970" y="2939212"/>
            <a:ext cx="3876910" cy="738664"/>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Smart Update Manager </a:t>
            </a:r>
            <a:r>
              <a:rPr lang="en-US" sz="1400" dirty="0">
                <a:latin typeface="HP Simplified" pitchFamily="34" charset="0"/>
              </a:rPr>
              <a:t>Sequence, stage &amp; schedule consistent updates across 100’s of servers at once—69% less admin time</a:t>
            </a:r>
          </a:p>
        </p:txBody>
      </p:sp>
      <p:sp>
        <p:nvSpPr>
          <p:cNvPr id="38" name="TextBox 37"/>
          <p:cNvSpPr txBox="1"/>
          <p:nvPr/>
        </p:nvSpPr>
        <p:spPr>
          <a:xfrm>
            <a:off x="4687970" y="3798830"/>
            <a:ext cx="3641832" cy="738664"/>
          </a:xfrm>
          <a:prstGeom prst="rect">
            <a:avLst/>
          </a:prstGeom>
          <a:noFill/>
          <a:ln>
            <a:noFill/>
          </a:ln>
        </p:spPr>
        <p:txBody>
          <a:bodyPr wrap="square" rtlCol="0">
            <a:spAutoFit/>
          </a:bodyPr>
          <a:lstStyle/>
          <a:p>
            <a:pPr defTabSz="457200"/>
            <a:r>
              <a:rPr lang="en-US" sz="1400" b="1" dirty="0">
                <a:solidFill>
                  <a:srgbClr val="0083E6"/>
                </a:solidFill>
                <a:latin typeface="HP Simplified" pitchFamily="34" charset="0"/>
              </a:rPr>
              <a:t>Insight Online </a:t>
            </a:r>
            <a:r>
              <a:rPr lang="en-US" sz="1400" dirty="0">
                <a:latin typeface="HP Simplified" pitchFamily="34" charset="0"/>
              </a:rPr>
              <a:t>Cloud-based portal—anywhere, anytime, any-device access to track warranty/support</a:t>
            </a:r>
          </a:p>
        </p:txBody>
      </p:sp>
      <p:sp>
        <p:nvSpPr>
          <p:cNvPr id="39" name="TextBox 38"/>
          <p:cNvSpPr txBox="1"/>
          <p:nvPr/>
        </p:nvSpPr>
        <p:spPr>
          <a:xfrm>
            <a:off x="233680" y="988060"/>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1. </a:t>
            </a:r>
          </a:p>
        </p:txBody>
      </p:sp>
      <p:sp>
        <p:nvSpPr>
          <p:cNvPr id="40" name="TextBox 39"/>
          <p:cNvSpPr txBox="1"/>
          <p:nvPr/>
        </p:nvSpPr>
        <p:spPr>
          <a:xfrm>
            <a:off x="233680" y="1790108"/>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2. </a:t>
            </a:r>
          </a:p>
        </p:txBody>
      </p:sp>
      <p:sp>
        <p:nvSpPr>
          <p:cNvPr id="41" name="TextBox 40"/>
          <p:cNvSpPr txBox="1"/>
          <p:nvPr/>
        </p:nvSpPr>
        <p:spPr>
          <a:xfrm>
            <a:off x="233680" y="2558107"/>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3. </a:t>
            </a:r>
          </a:p>
        </p:txBody>
      </p:sp>
      <p:sp>
        <p:nvSpPr>
          <p:cNvPr id="42" name="TextBox 41"/>
          <p:cNvSpPr txBox="1"/>
          <p:nvPr/>
        </p:nvSpPr>
        <p:spPr>
          <a:xfrm>
            <a:off x="233680" y="3417725"/>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4. </a:t>
            </a:r>
          </a:p>
        </p:txBody>
      </p:sp>
      <p:sp>
        <p:nvSpPr>
          <p:cNvPr id="43" name="TextBox 42"/>
          <p:cNvSpPr txBox="1"/>
          <p:nvPr/>
        </p:nvSpPr>
        <p:spPr>
          <a:xfrm>
            <a:off x="233680" y="4053205"/>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5. </a:t>
            </a:r>
          </a:p>
        </p:txBody>
      </p:sp>
      <p:sp>
        <p:nvSpPr>
          <p:cNvPr id="44" name="TextBox 43"/>
          <p:cNvSpPr txBox="1"/>
          <p:nvPr/>
        </p:nvSpPr>
        <p:spPr>
          <a:xfrm>
            <a:off x="4297680" y="998220"/>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6. </a:t>
            </a:r>
          </a:p>
        </p:txBody>
      </p:sp>
      <p:sp>
        <p:nvSpPr>
          <p:cNvPr id="45" name="TextBox 44"/>
          <p:cNvSpPr txBox="1"/>
          <p:nvPr/>
        </p:nvSpPr>
        <p:spPr>
          <a:xfrm>
            <a:off x="4297680" y="1650864"/>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7. </a:t>
            </a:r>
          </a:p>
        </p:txBody>
      </p:sp>
      <p:sp>
        <p:nvSpPr>
          <p:cNvPr id="46" name="TextBox 45"/>
          <p:cNvSpPr txBox="1"/>
          <p:nvPr/>
        </p:nvSpPr>
        <p:spPr>
          <a:xfrm>
            <a:off x="4297680" y="2295038"/>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8. </a:t>
            </a:r>
          </a:p>
        </p:txBody>
      </p:sp>
      <p:sp>
        <p:nvSpPr>
          <p:cNvPr id="47" name="TextBox 46"/>
          <p:cNvSpPr txBox="1"/>
          <p:nvPr/>
        </p:nvSpPr>
        <p:spPr>
          <a:xfrm>
            <a:off x="4297680" y="2939212"/>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9. </a:t>
            </a:r>
          </a:p>
        </p:txBody>
      </p:sp>
      <p:sp>
        <p:nvSpPr>
          <p:cNvPr id="48" name="TextBox 47"/>
          <p:cNvSpPr txBox="1"/>
          <p:nvPr/>
        </p:nvSpPr>
        <p:spPr>
          <a:xfrm>
            <a:off x="4165600" y="3798830"/>
            <a:ext cx="762000" cy="523220"/>
          </a:xfrm>
          <a:prstGeom prst="rect">
            <a:avLst/>
          </a:prstGeom>
          <a:noFill/>
        </p:spPr>
        <p:txBody>
          <a:bodyPr wrap="square" rtlCol="0">
            <a:spAutoFit/>
          </a:bodyPr>
          <a:lstStyle/>
          <a:p>
            <a:pPr defTabSz="313922"/>
            <a:r>
              <a:rPr lang="en-US" sz="2800" b="1" dirty="0">
                <a:solidFill>
                  <a:prstClr val="white">
                    <a:lumMod val="65000"/>
                  </a:prstClr>
                </a:solidFill>
                <a:latin typeface="HP Simplified" pitchFamily="34" charset="0"/>
              </a:rPr>
              <a:t>10. </a:t>
            </a:r>
          </a:p>
        </p:txBody>
      </p:sp>
    </p:spTree>
    <p:extLst>
      <p:ext uri="{BB962C8B-B14F-4D97-AF65-F5344CB8AC3E}">
        <p14:creationId xmlns:p14="http://schemas.microsoft.com/office/powerpoint/2010/main" val="1296445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Marquee features in ProLiant Gen8</a:t>
            </a:r>
            <a:endParaRPr lang="en-US" dirty="0"/>
          </a:p>
        </p:txBody>
      </p:sp>
      <p:sp>
        <p:nvSpPr>
          <p:cNvPr id="7" name="Text Placeholder 7"/>
          <p:cNvSpPr txBox="1">
            <a:spLocks/>
          </p:cNvSpPr>
          <p:nvPr/>
        </p:nvSpPr>
        <p:spPr>
          <a:xfrm>
            <a:off x="323463"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Elegant System Design</a:t>
            </a:r>
            <a:endParaRPr lang="en-US" sz="1400" b="1" dirty="0">
              <a:solidFill>
                <a:schemeClr val="bg1"/>
              </a:solidFill>
              <a:latin typeface="+mn-lt"/>
            </a:endParaRPr>
          </a:p>
        </p:txBody>
      </p:sp>
      <p:sp>
        <p:nvSpPr>
          <p:cNvPr id="8" name="Text Placeholder 5"/>
          <p:cNvSpPr txBox="1">
            <a:spLocks/>
          </p:cNvSpPr>
          <p:nvPr/>
        </p:nvSpPr>
        <p:spPr>
          <a:xfrm>
            <a:off x="323463"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Tool-less access to all serviceable components for hassle-free serviceability</a:t>
            </a:r>
            <a:endParaRPr lang="en-US" sz="1200" dirty="0">
              <a:solidFill>
                <a:schemeClr val="tx1"/>
              </a:solidFill>
              <a:cs typeface="Futura Hv"/>
            </a:endParaRPr>
          </a:p>
        </p:txBody>
      </p:sp>
      <p:cxnSp>
        <p:nvCxnSpPr>
          <p:cNvPr id="9" name="Straight Connector 8"/>
          <p:cNvCxnSpPr/>
          <p:nvPr/>
        </p:nvCxnSpPr>
        <p:spPr>
          <a:xfrm>
            <a:off x="2397180"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7"/>
          <p:cNvSpPr txBox="1">
            <a:spLocks/>
          </p:cNvSpPr>
          <p:nvPr/>
        </p:nvSpPr>
        <p:spPr>
          <a:xfrm>
            <a:off x="2477505"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Intelligent Provisioning</a:t>
            </a:r>
            <a:endParaRPr lang="en-US" sz="1400" b="1" dirty="0">
              <a:solidFill>
                <a:schemeClr val="bg1"/>
              </a:solidFill>
              <a:latin typeface="+mn-lt"/>
            </a:endParaRPr>
          </a:p>
        </p:txBody>
      </p:sp>
      <p:sp>
        <p:nvSpPr>
          <p:cNvPr id="11" name="Text Placeholder 5"/>
          <p:cNvSpPr txBox="1">
            <a:spLocks/>
          </p:cNvSpPr>
          <p:nvPr/>
        </p:nvSpPr>
        <p:spPr>
          <a:xfrm>
            <a:off x="2477505"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45</a:t>
            </a:r>
            <a:r>
              <a:rPr lang="en-US" sz="1200" dirty="0">
                <a:solidFill>
                  <a:schemeClr val="tx1"/>
                </a:solidFill>
                <a:cs typeface="Futura Hv"/>
              </a:rPr>
              <a:t>% fewer steps </a:t>
            </a:r>
            <a:r>
              <a:rPr lang="en-US" sz="1200" dirty="0" smtClean="0">
                <a:solidFill>
                  <a:schemeClr val="tx1"/>
                </a:solidFill>
                <a:cs typeface="Futura Hv"/>
              </a:rPr>
              <a:t>for </a:t>
            </a:r>
            <a:r>
              <a:rPr lang="en-US" sz="1200" dirty="0">
                <a:solidFill>
                  <a:schemeClr val="tx1"/>
                </a:solidFill>
                <a:cs typeface="Futura Hv"/>
              </a:rPr>
              <a:t>3x faster deployment</a:t>
            </a:r>
          </a:p>
        </p:txBody>
      </p:sp>
      <p:sp>
        <p:nvSpPr>
          <p:cNvPr id="12" name="Text Placeholder 7"/>
          <p:cNvSpPr txBox="1">
            <a:spLocks/>
          </p:cNvSpPr>
          <p:nvPr/>
        </p:nvSpPr>
        <p:spPr>
          <a:xfrm>
            <a:off x="4631547"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HP Active </a:t>
            </a:r>
            <a:r>
              <a:rPr lang="en-US" sz="1400" b="1" dirty="0">
                <a:solidFill>
                  <a:schemeClr val="bg1"/>
                </a:solidFill>
                <a:latin typeface="+mn-lt"/>
              </a:rPr>
              <a:t>Health</a:t>
            </a:r>
            <a:br>
              <a:rPr lang="en-US" sz="1400" b="1" dirty="0">
                <a:solidFill>
                  <a:schemeClr val="bg1"/>
                </a:solidFill>
                <a:latin typeface="+mn-lt"/>
              </a:rPr>
            </a:br>
            <a:r>
              <a:rPr lang="en-US" sz="1400" b="1" dirty="0">
                <a:solidFill>
                  <a:schemeClr val="bg1"/>
                </a:solidFill>
                <a:latin typeface="+mn-lt"/>
              </a:rPr>
              <a:t>System</a:t>
            </a:r>
          </a:p>
        </p:txBody>
      </p:sp>
      <p:sp>
        <p:nvSpPr>
          <p:cNvPr id="13" name="Text Placeholder 5"/>
          <p:cNvSpPr txBox="1">
            <a:spLocks/>
          </p:cNvSpPr>
          <p:nvPr/>
        </p:nvSpPr>
        <p:spPr>
          <a:xfrm>
            <a:off x="4631547"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Continuously running</a:t>
            </a:r>
            <a:br>
              <a:rPr lang="en-US" sz="1200" dirty="0" smtClean="0">
                <a:solidFill>
                  <a:schemeClr val="tx1"/>
                </a:solidFill>
                <a:cs typeface="Futura Hv"/>
              </a:rPr>
            </a:br>
            <a:r>
              <a:rPr lang="en-US" sz="1200" dirty="0" smtClean="0">
                <a:solidFill>
                  <a:schemeClr val="tx1"/>
                </a:solidFill>
                <a:cs typeface="Futura Hv"/>
              </a:rPr>
              <a:t>diagnostics to minimize</a:t>
            </a:r>
            <a:br>
              <a:rPr lang="en-US" sz="1200" dirty="0" smtClean="0">
                <a:solidFill>
                  <a:schemeClr val="tx1"/>
                </a:solidFill>
                <a:cs typeface="Futura Hv"/>
              </a:rPr>
            </a:br>
            <a:r>
              <a:rPr lang="en-US" sz="1200" dirty="0" smtClean="0">
                <a:solidFill>
                  <a:schemeClr val="tx1"/>
                </a:solidFill>
                <a:cs typeface="Futura Hv"/>
              </a:rPr>
              <a:t>downtime</a:t>
            </a:r>
            <a:endParaRPr lang="en-US" sz="1200" dirty="0">
              <a:solidFill>
                <a:schemeClr val="tx1"/>
              </a:solidFill>
              <a:cs typeface="Futura Hv"/>
            </a:endParaRPr>
          </a:p>
        </p:txBody>
      </p:sp>
      <p:sp>
        <p:nvSpPr>
          <p:cNvPr id="14" name="Text Placeholder 7"/>
          <p:cNvSpPr txBox="1">
            <a:spLocks/>
          </p:cNvSpPr>
          <p:nvPr/>
        </p:nvSpPr>
        <p:spPr>
          <a:xfrm>
            <a:off x="6785588"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Thermal Discovery</a:t>
            </a:r>
            <a:endParaRPr lang="en-US" sz="1400" b="1" dirty="0">
              <a:solidFill>
                <a:schemeClr val="bg1"/>
              </a:solidFill>
              <a:latin typeface="+mn-lt"/>
            </a:endParaRPr>
          </a:p>
        </p:txBody>
      </p:sp>
      <p:sp>
        <p:nvSpPr>
          <p:cNvPr id="15" name="Text Placeholder 5"/>
          <p:cNvSpPr txBox="1">
            <a:spLocks/>
          </p:cNvSpPr>
          <p:nvPr/>
        </p:nvSpPr>
        <p:spPr>
          <a:xfrm>
            <a:off x="6785588"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Reduce energy usage with added thermal sensors and 94% efficient power supplies</a:t>
            </a:r>
            <a:endParaRPr lang="en-US" sz="1200" dirty="0">
              <a:solidFill>
                <a:schemeClr val="tx1"/>
              </a:solidFill>
              <a:cs typeface="Futura Hv"/>
            </a:endParaRPr>
          </a:p>
        </p:txBody>
      </p:sp>
      <p:cxnSp>
        <p:nvCxnSpPr>
          <p:cNvPr id="16" name="Straight Connector 15"/>
          <p:cNvCxnSpPr/>
          <p:nvPr/>
        </p:nvCxnSpPr>
        <p:spPr>
          <a:xfrm>
            <a:off x="4551222"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05264"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8"/>
          <p:cNvSpPr txBox="1">
            <a:spLocks/>
          </p:cNvSpPr>
          <p:nvPr/>
        </p:nvSpPr>
        <p:spPr>
          <a:xfrm>
            <a:off x="323463" y="4000500"/>
            <a:ext cx="8458200" cy="406400"/>
          </a:xfrm>
          <a:prstGeom prst="rect">
            <a:avLst/>
          </a:prstGeom>
          <a:solidFill>
            <a:schemeClr val="accent4"/>
          </a:solidFill>
        </p:spPr>
        <p:txBody>
          <a:bodyPr vert="horz" lIns="0" tIns="0" rIns="0" bIns="0" rtlCol="0" anchor="ctr">
            <a:noAutofit/>
          </a:bodyPr>
          <a:lstStyle/>
          <a:p>
            <a:pPr lvl="0" algn="ctr" defTabSz="457200">
              <a:spcAft>
                <a:spcPts val="140"/>
              </a:spcAft>
              <a:buSzPct val="100000"/>
              <a:defRPr/>
            </a:pPr>
            <a:r>
              <a:rPr lang="en-US" sz="1600" b="1" dirty="0" smtClean="0">
                <a:solidFill>
                  <a:schemeClr val="bg1"/>
                </a:solidFill>
                <a:cs typeface="Futura Hv"/>
              </a:rPr>
              <a:t>Capabilities common across ProLiant Gen8 platforms</a:t>
            </a:r>
            <a:endParaRPr lang="en-US" sz="1600" b="1" dirty="0">
              <a:solidFill>
                <a:schemeClr val="bg1"/>
              </a:solidFill>
              <a:cs typeface="Futura Hv"/>
            </a:endParaRPr>
          </a:p>
        </p:txBody>
      </p:sp>
      <p:pic>
        <p:nvPicPr>
          <p:cNvPr id="20" name="Picture 19" descr="71444432.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463" y="1695267"/>
            <a:ext cx="1993392" cy="1325019"/>
          </a:xfrm>
          <a:prstGeom prst="rect">
            <a:avLst/>
          </a:prstGeom>
        </p:spPr>
      </p:pic>
      <p:pic>
        <p:nvPicPr>
          <p:cNvPr id="21" name="Picture 20" descr="57350843.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31547" y="1700864"/>
            <a:ext cx="1993392" cy="1325020"/>
          </a:xfrm>
          <a:prstGeom prst="rect">
            <a:avLst/>
          </a:prstGeom>
        </p:spPr>
      </p:pic>
      <p:pic>
        <p:nvPicPr>
          <p:cNvPr id="23"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23463" y="1692396"/>
            <a:ext cx="1993392" cy="133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477505" y="1700864"/>
            <a:ext cx="1993392" cy="1319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489653" y="1712236"/>
            <a:ext cx="640080" cy="365760"/>
          </a:xfrm>
          <a:prstGeom prst="rect">
            <a:avLst/>
          </a:prstGeom>
          <a:gradFill flip="none" rotWithShape="1">
            <a:gsLst>
              <a:gs pos="100000">
                <a:srgbClr val="B7CA34"/>
              </a:gs>
              <a:gs pos="0">
                <a:srgbClr val="008094">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System and OS</a:t>
            </a:r>
          </a:p>
        </p:txBody>
      </p:sp>
      <p:sp>
        <p:nvSpPr>
          <p:cNvPr id="26" name="Rectangle 25"/>
          <p:cNvSpPr/>
          <p:nvPr/>
        </p:nvSpPr>
        <p:spPr>
          <a:xfrm>
            <a:off x="3808799" y="1712237"/>
            <a:ext cx="640080" cy="365760"/>
          </a:xfrm>
          <a:prstGeom prst="rect">
            <a:avLst/>
          </a:prstGeom>
          <a:gradFill flip="none" rotWithShape="1">
            <a:gsLst>
              <a:gs pos="100000">
                <a:srgbClr val="0096D6"/>
              </a:gs>
              <a:gs pos="0">
                <a:srgbClr val="5693C9">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HP Service</a:t>
            </a:r>
            <a:br>
              <a:rPr kumimoji="0" lang="en-US" sz="800" b="1" i="0" u="none" strike="noStrike" kern="0" cap="none" spc="0" normalizeH="0" baseline="0" noProof="0" dirty="0" smtClean="0">
                <a:ln>
                  <a:noFill/>
                </a:ln>
                <a:solidFill>
                  <a:prstClr val="white"/>
                </a:solidFill>
                <a:effectLst/>
                <a:uLnTx/>
                <a:uFillTx/>
                <a:latin typeface="+mj-lt"/>
                <a:ea typeface="+mn-ea"/>
                <a:cs typeface="+mn-cs"/>
              </a:rPr>
            </a:br>
            <a:r>
              <a:rPr kumimoji="0" lang="en-US" sz="800" b="1" i="0" u="none" strike="noStrike" kern="0" cap="none" spc="0" normalizeH="0" baseline="0" noProof="0" dirty="0" smtClean="0">
                <a:ln>
                  <a:noFill/>
                </a:ln>
                <a:solidFill>
                  <a:prstClr val="white"/>
                </a:solidFill>
                <a:effectLst/>
                <a:uLnTx/>
                <a:uFillTx/>
                <a:latin typeface="+mj-lt"/>
                <a:ea typeface="+mn-ea"/>
                <a:cs typeface="+mn-cs"/>
              </a:rPr>
              <a:t>Pack </a:t>
            </a:r>
          </a:p>
        </p:txBody>
      </p:sp>
      <p:pic>
        <p:nvPicPr>
          <p:cNvPr id="1026" name="Picture 2" descr="C:\Users\SMadina\Documents\My Office Documents\ISS Presentations\Photography\DL380eG8_BezelOn_front.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2556000" y="2434101"/>
            <a:ext cx="1828497" cy="627783"/>
          </a:xfrm>
          <a:prstGeom prst="rect">
            <a:avLst/>
          </a:prstGeom>
          <a:noFill/>
          <a:extLst>
            <a:ext uri="{909E8E84-426E-40DD-AFC4-6F175D3DCCD1}">
              <a14:hiddenFill xmlns:a14="http://schemas.microsoft.com/office/drawing/2010/main">
                <a:solidFill>
                  <a:srgbClr val="FFFFFF"/>
                </a:solidFill>
              </a14:hiddenFill>
            </a:ext>
          </a:extLst>
        </p:spPr>
      </p:pic>
      <p:sp>
        <p:nvSpPr>
          <p:cNvPr id="27" name="Down Arrow 26"/>
          <p:cNvSpPr/>
          <p:nvPr/>
        </p:nvSpPr>
        <p:spPr>
          <a:xfrm>
            <a:off x="3160800" y="1717996"/>
            <a:ext cx="629322" cy="860397"/>
          </a:xfrm>
          <a:prstGeom prst="downArrow">
            <a:avLst>
              <a:gd name="adj1" fmla="val 100000"/>
              <a:gd name="adj2" fmla="val 50000"/>
            </a:avLst>
          </a:prstGeom>
          <a:gradFill rotWithShape="1">
            <a:gsLst>
              <a:gs pos="0">
                <a:srgbClr val="5693C9">
                  <a:alpha val="29000"/>
                </a:srgbClr>
              </a:gs>
              <a:gs pos="100000">
                <a:srgbClr val="5693C9"/>
              </a:gs>
            </a:gsLst>
            <a:lin ang="54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Futura Bk"/>
              <a:ea typeface="+mn-ea"/>
              <a:cs typeface="+mn-cs"/>
            </a:endParaRPr>
          </a:p>
        </p:txBody>
      </p:sp>
      <p:sp>
        <p:nvSpPr>
          <p:cNvPr id="25" name="Rectangle 24"/>
          <p:cNvSpPr/>
          <p:nvPr/>
        </p:nvSpPr>
        <p:spPr>
          <a:xfrm>
            <a:off x="3153600" y="1712237"/>
            <a:ext cx="640080" cy="365760"/>
          </a:xfrm>
          <a:prstGeom prst="rect">
            <a:avLst/>
          </a:prstGeom>
          <a:gradFill flip="none" rotWithShape="1">
            <a:gsLst>
              <a:gs pos="100000">
                <a:srgbClr val="F05332"/>
              </a:gs>
              <a:gs pos="0">
                <a:srgbClr val="E31C19">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HP system SW</a:t>
            </a:r>
            <a:endParaRPr kumimoji="0" lang="en-US" sz="800" b="1" i="0" u="none" strike="noStrike" kern="0" cap="none" spc="0" normalizeH="0" baseline="0" noProof="0" dirty="0">
              <a:ln>
                <a:noFill/>
              </a:ln>
              <a:solidFill>
                <a:prstClr val="white"/>
              </a:solidFill>
              <a:effectLst/>
              <a:uLnTx/>
              <a:uFillTx/>
              <a:latin typeface="+mj-lt"/>
              <a:ea typeface="+mn-ea"/>
              <a:cs typeface="+mn-cs"/>
            </a:endParaRPr>
          </a:p>
        </p:txBody>
      </p:sp>
      <p:grpSp>
        <p:nvGrpSpPr>
          <p:cNvPr id="4" name="Group 23"/>
          <p:cNvGrpSpPr/>
          <p:nvPr/>
        </p:nvGrpSpPr>
        <p:grpSpPr>
          <a:xfrm>
            <a:off x="6785588" y="1700864"/>
            <a:ext cx="1993392" cy="1319422"/>
            <a:chOff x="2109791" y="1359447"/>
            <a:chExt cx="2706049" cy="1678393"/>
          </a:xfrm>
          <a:effectLst/>
        </p:grpSpPr>
        <p:pic>
          <p:nvPicPr>
            <p:cNvPr id="29" name="Picture 28" descr="Insight Online.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2109791" y="1359447"/>
              <a:ext cx="2706049" cy="1678393"/>
            </a:xfrm>
            <a:prstGeom prst="rect">
              <a:avLst/>
            </a:prstGeom>
            <a:effectLst>
              <a:outerShdw blurRad="50800" dist="38100" dir="2700000" algn="tl" rotWithShape="0">
                <a:prstClr val="black">
                  <a:alpha val="40000"/>
                </a:prstClr>
              </a:outerShdw>
            </a:effectLst>
          </p:spPr>
        </p:pic>
        <p:pic>
          <p:nvPicPr>
            <p:cNvPr id="30" name="Picture 1"/>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133600" y="1537699"/>
              <a:ext cx="2651760" cy="1449342"/>
            </a:xfrm>
            <a:prstGeom prst="rect">
              <a:avLst/>
            </a:prstGeom>
            <a:noFill/>
            <a:ln w="9525">
              <a:noFill/>
              <a:miter lim="800000"/>
              <a:headEnd/>
              <a:tailEnd/>
            </a:ln>
            <a:effectLst/>
          </p:spPr>
        </p:pic>
      </p:grpSp>
    </p:spTree>
    <p:extLst>
      <p:ext uri="{BB962C8B-B14F-4D97-AF65-F5344CB8AC3E}">
        <p14:creationId xmlns:p14="http://schemas.microsoft.com/office/powerpoint/2010/main" val="279073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Marquee features in ProLiant Gen8</a:t>
            </a:r>
            <a:endParaRPr lang="en-US" dirty="0"/>
          </a:p>
        </p:txBody>
      </p:sp>
      <p:sp>
        <p:nvSpPr>
          <p:cNvPr id="7" name="Text Placeholder 7"/>
          <p:cNvSpPr txBox="1">
            <a:spLocks/>
          </p:cNvSpPr>
          <p:nvPr/>
        </p:nvSpPr>
        <p:spPr>
          <a:xfrm>
            <a:off x="323463"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HP SmartMemory</a:t>
            </a:r>
            <a:endParaRPr lang="en-US" sz="1400" b="1" dirty="0">
              <a:solidFill>
                <a:schemeClr val="bg1"/>
              </a:solidFill>
              <a:latin typeface="+mn-lt"/>
            </a:endParaRPr>
          </a:p>
        </p:txBody>
      </p:sp>
      <p:sp>
        <p:nvSpPr>
          <p:cNvPr id="8" name="Text Placeholder 5"/>
          <p:cNvSpPr txBox="1">
            <a:spLocks/>
          </p:cNvSpPr>
          <p:nvPr/>
        </p:nvSpPr>
        <p:spPr>
          <a:xfrm>
            <a:off x="323463"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Built-in intelligence to improve performance and reduce downtime</a:t>
            </a:r>
            <a:endParaRPr lang="en-US" sz="1200" dirty="0">
              <a:solidFill>
                <a:schemeClr val="tx1"/>
              </a:solidFill>
              <a:cs typeface="Futura Hv"/>
            </a:endParaRPr>
          </a:p>
        </p:txBody>
      </p:sp>
      <p:cxnSp>
        <p:nvCxnSpPr>
          <p:cNvPr id="9" name="Straight Connector 8"/>
          <p:cNvCxnSpPr/>
          <p:nvPr/>
        </p:nvCxnSpPr>
        <p:spPr>
          <a:xfrm>
            <a:off x="2397180"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7"/>
          <p:cNvSpPr txBox="1">
            <a:spLocks/>
          </p:cNvSpPr>
          <p:nvPr/>
        </p:nvSpPr>
        <p:spPr>
          <a:xfrm>
            <a:off x="2477505"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HP Smart Storage</a:t>
            </a:r>
            <a:endParaRPr lang="en-US" sz="1400" b="1" dirty="0">
              <a:solidFill>
                <a:schemeClr val="bg1"/>
              </a:solidFill>
              <a:latin typeface="+mn-lt"/>
            </a:endParaRPr>
          </a:p>
        </p:txBody>
      </p:sp>
      <p:sp>
        <p:nvSpPr>
          <p:cNvPr id="11" name="Text Placeholder 5"/>
          <p:cNvSpPr txBox="1">
            <a:spLocks/>
          </p:cNvSpPr>
          <p:nvPr/>
        </p:nvSpPr>
        <p:spPr>
          <a:xfrm>
            <a:off x="2477505"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Solid State Optimized with innovations like Smart Analytics and Smart Data Protection</a:t>
            </a:r>
            <a:endParaRPr lang="en-US" sz="1200" dirty="0">
              <a:solidFill>
                <a:schemeClr val="tx1"/>
              </a:solidFill>
              <a:cs typeface="Futura Hv"/>
            </a:endParaRPr>
          </a:p>
        </p:txBody>
      </p:sp>
      <p:sp>
        <p:nvSpPr>
          <p:cNvPr id="12" name="Text Placeholder 7"/>
          <p:cNvSpPr txBox="1">
            <a:spLocks/>
          </p:cNvSpPr>
          <p:nvPr/>
        </p:nvSpPr>
        <p:spPr>
          <a:xfrm>
            <a:off x="4631547"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Power Discovery</a:t>
            </a:r>
            <a:endParaRPr lang="en-US" sz="1400" b="1" dirty="0">
              <a:solidFill>
                <a:schemeClr val="bg1"/>
              </a:solidFill>
              <a:latin typeface="+mn-lt"/>
            </a:endParaRPr>
          </a:p>
        </p:txBody>
      </p:sp>
      <p:sp>
        <p:nvSpPr>
          <p:cNvPr id="13" name="Text Placeholder 5"/>
          <p:cNvSpPr txBox="1">
            <a:spLocks/>
          </p:cNvSpPr>
          <p:nvPr/>
        </p:nvSpPr>
        <p:spPr>
          <a:xfrm>
            <a:off x="4631547"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Eliminate power configuration errors and get 10% more usable power</a:t>
            </a:r>
            <a:endParaRPr lang="en-US" sz="1200" dirty="0">
              <a:solidFill>
                <a:schemeClr val="tx1"/>
              </a:solidFill>
              <a:cs typeface="Futura Hv"/>
            </a:endParaRPr>
          </a:p>
        </p:txBody>
      </p:sp>
      <p:sp>
        <p:nvSpPr>
          <p:cNvPr id="14" name="Text Placeholder 7"/>
          <p:cNvSpPr txBox="1">
            <a:spLocks/>
          </p:cNvSpPr>
          <p:nvPr/>
        </p:nvSpPr>
        <p:spPr>
          <a:xfrm>
            <a:off x="6785588"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Location Discovery</a:t>
            </a:r>
            <a:endParaRPr lang="en-US" sz="1400" b="1" dirty="0">
              <a:solidFill>
                <a:schemeClr val="bg1"/>
              </a:solidFill>
              <a:latin typeface="+mn-lt"/>
            </a:endParaRPr>
          </a:p>
        </p:txBody>
      </p:sp>
      <p:sp>
        <p:nvSpPr>
          <p:cNvPr id="15" name="Text Placeholder 5"/>
          <p:cNvSpPr txBox="1">
            <a:spLocks/>
          </p:cNvSpPr>
          <p:nvPr/>
        </p:nvSpPr>
        <p:spPr>
          <a:xfrm>
            <a:off x="6785588"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Optimize workload placement with servers that self-identify and inventory</a:t>
            </a:r>
            <a:endParaRPr lang="en-US" sz="1200" dirty="0">
              <a:solidFill>
                <a:schemeClr val="tx1"/>
              </a:solidFill>
              <a:cs typeface="Futura Hv"/>
            </a:endParaRPr>
          </a:p>
        </p:txBody>
      </p:sp>
      <p:cxnSp>
        <p:nvCxnSpPr>
          <p:cNvPr id="16" name="Straight Connector 15"/>
          <p:cNvCxnSpPr/>
          <p:nvPr/>
        </p:nvCxnSpPr>
        <p:spPr>
          <a:xfrm>
            <a:off x="4551222"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05264"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8"/>
          <p:cNvSpPr txBox="1">
            <a:spLocks/>
          </p:cNvSpPr>
          <p:nvPr/>
        </p:nvSpPr>
        <p:spPr>
          <a:xfrm>
            <a:off x="323463" y="4000500"/>
            <a:ext cx="8458200" cy="406400"/>
          </a:xfrm>
          <a:prstGeom prst="rect">
            <a:avLst/>
          </a:prstGeom>
          <a:solidFill>
            <a:schemeClr val="accent4"/>
          </a:solidFill>
        </p:spPr>
        <p:txBody>
          <a:bodyPr vert="horz" lIns="0" tIns="0" rIns="0" bIns="0" rtlCol="0" anchor="ctr">
            <a:noAutofit/>
          </a:bodyPr>
          <a:lstStyle/>
          <a:p>
            <a:pPr lvl="0" algn="ctr" defTabSz="457200">
              <a:spcAft>
                <a:spcPts val="140"/>
              </a:spcAft>
              <a:buSzPct val="100000"/>
              <a:defRPr/>
            </a:pPr>
            <a:r>
              <a:rPr lang="en-US" sz="1600" b="1" dirty="0" smtClean="0">
                <a:solidFill>
                  <a:schemeClr val="bg1"/>
                </a:solidFill>
                <a:cs typeface="Futura Hv"/>
              </a:rPr>
              <a:t>Capabilities common across ProLiant Gen8 platforms</a:t>
            </a:r>
            <a:endParaRPr lang="en-US" sz="1600" b="1" dirty="0">
              <a:solidFill>
                <a:schemeClr val="bg1"/>
              </a:solidFill>
              <a:cs typeface="Futura Hv"/>
            </a:endParaRPr>
          </a:p>
        </p:txBody>
      </p:sp>
      <p:sp>
        <p:nvSpPr>
          <p:cNvPr id="28" name="Rectangle 27"/>
          <p:cNvSpPr/>
          <p:nvPr/>
        </p:nvSpPr>
        <p:spPr>
          <a:xfrm>
            <a:off x="323463" y="1700864"/>
            <a:ext cx="1993392" cy="1319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0" name="Picture 2" descr="C:\Users\sbuchber\Pictures\DIMM_heroSho_1000pxt_5129.pn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91076" y="1800000"/>
            <a:ext cx="1658166" cy="1126748"/>
          </a:xfrm>
          <a:prstGeom prst="rect">
            <a:avLst/>
          </a:prstGeom>
          <a:ln>
            <a:noFill/>
          </a:ln>
          <a:effectLst/>
        </p:spPr>
      </p:pic>
      <p:pic>
        <p:nvPicPr>
          <p:cNvPr id="31" name="Picture 30" descr="MLdrivewithHand_NN_LR.jpg"/>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477505" y="1695267"/>
            <a:ext cx="1993392" cy="1330617"/>
          </a:xfrm>
          <a:prstGeom prst="rect">
            <a:avLst/>
          </a:prstGeom>
        </p:spPr>
      </p:pic>
      <p:pic>
        <p:nvPicPr>
          <p:cNvPr id="32" name="Picture 2"/>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85588" y="1705998"/>
            <a:ext cx="1993392" cy="1319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0" descr="Picture1.png"/>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bwMode="auto">
          <a:xfrm>
            <a:off x="4631547" y="1700864"/>
            <a:ext cx="1993392" cy="1319422"/>
          </a:xfrm>
          <a:prstGeom prst="rect">
            <a:avLst/>
          </a:prstGeom>
          <a:solidFill>
            <a:schemeClr val="tx1"/>
          </a:solidFill>
          <a:ln w="9525">
            <a:noFill/>
            <a:miter lim="800000"/>
            <a:headEnd/>
            <a:tailEnd/>
          </a:ln>
        </p:spPr>
      </p:pic>
    </p:spTree>
    <p:extLst>
      <p:ext uri="{BB962C8B-B14F-4D97-AF65-F5344CB8AC3E}">
        <p14:creationId xmlns:p14="http://schemas.microsoft.com/office/powerpoint/2010/main" val="2334944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Marquee features in ProLiant Gen8</a:t>
            </a:r>
            <a:endParaRPr lang="en-US" dirty="0"/>
          </a:p>
        </p:txBody>
      </p:sp>
      <p:sp>
        <p:nvSpPr>
          <p:cNvPr id="7" name="Text Placeholder 7"/>
          <p:cNvSpPr txBox="1">
            <a:spLocks/>
          </p:cNvSpPr>
          <p:nvPr/>
        </p:nvSpPr>
        <p:spPr>
          <a:xfrm>
            <a:off x="323463"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Smart Update Manager</a:t>
            </a:r>
            <a:endParaRPr lang="en-US" sz="1400" b="1" dirty="0">
              <a:solidFill>
                <a:schemeClr val="bg1"/>
              </a:solidFill>
              <a:latin typeface="+mn-lt"/>
            </a:endParaRPr>
          </a:p>
        </p:txBody>
      </p:sp>
      <p:sp>
        <p:nvSpPr>
          <p:cNvPr id="8" name="Text Placeholder 5"/>
          <p:cNvSpPr txBox="1">
            <a:spLocks/>
          </p:cNvSpPr>
          <p:nvPr/>
        </p:nvSpPr>
        <p:spPr>
          <a:xfrm>
            <a:off x="323463"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Re-architected to provide fully integrated updates on a fixed cadence to reduce downtime</a:t>
            </a:r>
            <a:endParaRPr lang="en-US" sz="1200" dirty="0">
              <a:solidFill>
                <a:schemeClr val="tx1"/>
              </a:solidFill>
              <a:cs typeface="Futura Hv"/>
            </a:endParaRPr>
          </a:p>
        </p:txBody>
      </p:sp>
      <p:cxnSp>
        <p:nvCxnSpPr>
          <p:cNvPr id="9" name="Straight Connector 8"/>
          <p:cNvCxnSpPr/>
          <p:nvPr/>
        </p:nvCxnSpPr>
        <p:spPr>
          <a:xfrm>
            <a:off x="2397180"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7"/>
          <p:cNvSpPr txBox="1">
            <a:spLocks/>
          </p:cNvSpPr>
          <p:nvPr/>
        </p:nvSpPr>
        <p:spPr>
          <a:xfrm>
            <a:off x="2477505"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Insight Online</a:t>
            </a:r>
            <a:endParaRPr lang="en-US" sz="1400" b="1" dirty="0">
              <a:solidFill>
                <a:schemeClr val="bg1"/>
              </a:solidFill>
              <a:latin typeface="+mn-lt"/>
            </a:endParaRPr>
          </a:p>
        </p:txBody>
      </p:sp>
      <p:sp>
        <p:nvSpPr>
          <p:cNvPr id="11" name="Text Placeholder 5"/>
          <p:cNvSpPr txBox="1">
            <a:spLocks/>
          </p:cNvSpPr>
          <p:nvPr/>
        </p:nvSpPr>
        <p:spPr>
          <a:xfrm>
            <a:off x="2477505"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Deployment</a:t>
            </a:r>
            <a:r>
              <a:rPr lang="en-US" sz="1200" dirty="0">
                <a:solidFill>
                  <a:schemeClr val="tx1"/>
                </a:solidFill>
                <a:cs typeface="Futura Hv"/>
              </a:rPr>
              <a:t>, health, energy,</a:t>
            </a:r>
            <a:br>
              <a:rPr lang="en-US" sz="1200" dirty="0">
                <a:solidFill>
                  <a:schemeClr val="tx1"/>
                </a:solidFill>
                <a:cs typeface="Futura Hv"/>
              </a:rPr>
            </a:br>
            <a:r>
              <a:rPr lang="en-US" sz="1200" dirty="0">
                <a:solidFill>
                  <a:schemeClr val="tx1"/>
                </a:solidFill>
                <a:cs typeface="Futura Hv"/>
              </a:rPr>
              <a:t>and remote control from a central management </a:t>
            </a:r>
            <a:r>
              <a:rPr lang="en-US" sz="1200" dirty="0" smtClean="0">
                <a:solidFill>
                  <a:schemeClr val="tx1"/>
                </a:solidFill>
                <a:cs typeface="Futura Hv"/>
              </a:rPr>
              <a:t>console </a:t>
            </a:r>
            <a:endParaRPr lang="en-US" sz="1200" dirty="0">
              <a:solidFill>
                <a:schemeClr val="tx1"/>
              </a:solidFill>
              <a:cs typeface="Futura Hv"/>
            </a:endParaRPr>
          </a:p>
        </p:txBody>
      </p:sp>
      <p:sp>
        <p:nvSpPr>
          <p:cNvPr id="12" name="Text Placeholder 7"/>
          <p:cNvSpPr txBox="1">
            <a:spLocks/>
          </p:cNvSpPr>
          <p:nvPr/>
        </p:nvSpPr>
        <p:spPr>
          <a:xfrm>
            <a:off x="4631547"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400" b="1" dirty="0">
              <a:solidFill>
                <a:schemeClr val="bg1"/>
              </a:solidFill>
              <a:latin typeface="+mn-lt"/>
            </a:endParaRPr>
          </a:p>
        </p:txBody>
      </p:sp>
      <p:sp>
        <p:nvSpPr>
          <p:cNvPr id="13" name="Text Placeholder 5"/>
          <p:cNvSpPr txBox="1">
            <a:spLocks/>
          </p:cNvSpPr>
          <p:nvPr/>
        </p:nvSpPr>
        <p:spPr>
          <a:xfrm>
            <a:off x="4631547"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endParaRPr lang="en-US" sz="1200" dirty="0">
              <a:solidFill>
                <a:schemeClr val="tx1"/>
              </a:solidFill>
              <a:cs typeface="Futura Hv"/>
            </a:endParaRPr>
          </a:p>
        </p:txBody>
      </p:sp>
      <p:sp>
        <p:nvSpPr>
          <p:cNvPr id="14" name="Text Placeholder 7"/>
          <p:cNvSpPr txBox="1">
            <a:spLocks/>
          </p:cNvSpPr>
          <p:nvPr/>
        </p:nvSpPr>
        <p:spPr>
          <a:xfrm>
            <a:off x="6785588"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400" b="1" dirty="0">
              <a:solidFill>
                <a:schemeClr val="bg1"/>
              </a:solidFill>
              <a:latin typeface="+mn-lt"/>
            </a:endParaRPr>
          </a:p>
        </p:txBody>
      </p:sp>
      <p:sp>
        <p:nvSpPr>
          <p:cNvPr id="15" name="Text Placeholder 5"/>
          <p:cNvSpPr txBox="1">
            <a:spLocks/>
          </p:cNvSpPr>
          <p:nvPr/>
        </p:nvSpPr>
        <p:spPr>
          <a:xfrm>
            <a:off x="6785588"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endParaRPr lang="en-US" sz="1200" dirty="0">
              <a:solidFill>
                <a:schemeClr val="tx1"/>
              </a:solidFill>
              <a:cs typeface="Futura Hv"/>
            </a:endParaRPr>
          </a:p>
        </p:txBody>
      </p:sp>
      <p:cxnSp>
        <p:nvCxnSpPr>
          <p:cNvPr id="16" name="Straight Connector 15"/>
          <p:cNvCxnSpPr/>
          <p:nvPr/>
        </p:nvCxnSpPr>
        <p:spPr>
          <a:xfrm>
            <a:off x="4551222"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705264"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8"/>
          <p:cNvSpPr txBox="1">
            <a:spLocks/>
          </p:cNvSpPr>
          <p:nvPr/>
        </p:nvSpPr>
        <p:spPr>
          <a:xfrm>
            <a:off x="323463" y="4000500"/>
            <a:ext cx="8458200" cy="406400"/>
          </a:xfrm>
          <a:prstGeom prst="rect">
            <a:avLst/>
          </a:prstGeom>
          <a:solidFill>
            <a:schemeClr val="accent4"/>
          </a:solidFill>
        </p:spPr>
        <p:txBody>
          <a:bodyPr vert="horz" lIns="0" tIns="0" rIns="0" bIns="0" rtlCol="0" anchor="ctr">
            <a:noAutofit/>
          </a:bodyPr>
          <a:lstStyle/>
          <a:p>
            <a:pPr lvl="0" algn="ctr" defTabSz="457200">
              <a:spcAft>
                <a:spcPts val="140"/>
              </a:spcAft>
              <a:buSzPct val="100000"/>
              <a:defRPr/>
            </a:pPr>
            <a:r>
              <a:rPr lang="en-US" sz="1600" b="1" dirty="0" smtClean="0">
                <a:solidFill>
                  <a:schemeClr val="bg1"/>
                </a:solidFill>
                <a:cs typeface="Futura Hv"/>
              </a:rPr>
              <a:t>Capabilities common across ProLiant Gen8 platforms</a:t>
            </a:r>
            <a:endParaRPr lang="en-US" sz="1600" b="1" dirty="0">
              <a:solidFill>
                <a:schemeClr val="bg1"/>
              </a:solidFill>
              <a:cs typeface="Futura Hv"/>
            </a:endParaRPr>
          </a:p>
        </p:txBody>
      </p:sp>
      <p:sp>
        <p:nvSpPr>
          <p:cNvPr id="2" name="Rectangle 1"/>
          <p:cNvSpPr/>
          <p:nvPr/>
        </p:nvSpPr>
        <p:spPr>
          <a:xfrm>
            <a:off x="2477505" y="1700864"/>
            <a:ext cx="1993392" cy="1319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8" name="Picture 27" descr="mainscreen.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589694" y="1782612"/>
            <a:ext cx="1769013" cy="1155925"/>
          </a:xfrm>
          <a:prstGeom prst="rect">
            <a:avLst/>
          </a:prstGeom>
          <a:noFill/>
          <a:ln w="9525">
            <a:noFill/>
            <a:miter lim="800000"/>
            <a:headEnd/>
            <a:tailEnd/>
          </a:ln>
        </p:spPr>
      </p:pic>
      <p:pic>
        <p:nvPicPr>
          <p:cNvPr id="29" name="Picture 28" descr="Slide 26 Graphic New.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3464" y="1700865"/>
            <a:ext cx="1993392" cy="1319422"/>
          </a:xfrm>
          <a:prstGeom prst="rect">
            <a:avLst/>
          </a:prstGeom>
        </p:spPr>
      </p:pic>
    </p:spTree>
    <p:extLst>
      <p:ext uri="{BB962C8B-B14F-4D97-AF65-F5344CB8AC3E}">
        <p14:creationId xmlns:p14="http://schemas.microsoft.com/office/powerpoint/2010/main" val="407792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188926" y="10438"/>
            <a:ext cx="8695767" cy="861758"/>
          </a:xfrm>
          <a:prstGeom prst="rect">
            <a:avLst/>
          </a:prstGeom>
          <a:noFill/>
          <a:ln w="9525">
            <a:noFill/>
            <a:miter lim="800000"/>
            <a:headEnd/>
            <a:tailEnd/>
          </a:ln>
        </p:spPr>
        <p:txBody>
          <a:bodyPr wrap="square" lIns="91424" tIns="45712" rIns="91424" bIns="45712">
            <a:spAutoFit/>
          </a:bodyPr>
          <a:lstStyle/>
          <a:p>
            <a:r>
              <a:rPr lang="en-US" sz="3200" b="1" dirty="0" smtClean="0"/>
              <a:t>HP ProLiant e-Series management vs</a:t>
            </a:r>
            <a:r>
              <a:rPr lang="en-US" sz="3200" b="1" dirty="0"/>
              <a:t>. </a:t>
            </a:r>
            <a:r>
              <a:rPr lang="en-US" sz="3200" b="1" dirty="0" smtClean="0"/>
              <a:t>Dell</a:t>
            </a:r>
            <a:endParaRPr lang="en-US" sz="3200" b="1" dirty="0"/>
          </a:p>
          <a:p>
            <a:r>
              <a:rPr lang="en-US" dirty="0" smtClean="0"/>
              <a:t>Dell 200-500 Series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122291306"/>
              </p:ext>
            </p:extLst>
          </p:nvPr>
        </p:nvGraphicFramePr>
        <p:xfrm>
          <a:off x="224419" y="810196"/>
          <a:ext cx="8359141" cy="3630009"/>
        </p:xfrm>
        <a:graphic>
          <a:graphicData uri="http://schemas.openxmlformats.org/drawingml/2006/table">
            <a:tbl>
              <a:tblPr firstRow="1" bandRow="1">
                <a:tableStyleId>{5C22544A-7EE6-4342-B048-85BDC9FD1C3A}</a:tableStyleId>
              </a:tblPr>
              <a:tblGrid>
                <a:gridCol w="2150659"/>
                <a:gridCol w="1247553"/>
                <a:gridCol w="1598799"/>
                <a:gridCol w="1699538"/>
                <a:gridCol w="1662592"/>
              </a:tblGrid>
              <a:tr h="250494">
                <a:tc rowSpan="2">
                  <a:txBody>
                    <a:bodyPr/>
                    <a:lstStyle/>
                    <a:p>
                      <a:pPr algn="l" fontAlgn="b"/>
                      <a:r>
                        <a:rPr lang="en-US" sz="1600" u="none" strike="noStrike" dirty="0">
                          <a:solidFill>
                            <a:schemeClr val="tx1"/>
                          </a:solidFill>
                          <a:effectLst/>
                        </a:rPr>
                        <a:t>Features</a:t>
                      </a:r>
                      <a:endParaRPr lang="en-US" sz="1600" b="1" i="0" u="none" strike="noStrike" dirty="0">
                        <a:solidFill>
                          <a:schemeClr val="tx1"/>
                        </a:solidFill>
                        <a:effectLst/>
                        <a:latin typeface="+mn-lt"/>
                      </a:endParaRPr>
                    </a:p>
                  </a:txBody>
                  <a:tcPr marL="10118" marR="10118" marT="7589" marB="0" anchor="ctr"/>
                </a:tc>
                <a:tc>
                  <a:txBody>
                    <a:bodyPr/>
                    <a:lstStyle/>
                    <a:p>
                      <a:pPr algn="ctr" fontAlgn="b"/>
                      <a:r>
                        <a:rPr lang="en-US" sz="1200" u="none" strike="noStrike" dirty="0" smtClean="0">
                          <a:solidFill>
                            <a:schemeClr val="tx1"/>
                          </a:solidFill>
                          <a:effectLst/>
                        </a:rPr>
                        <a:t>Dell Basic Mgmt</a:t>
                      </a:r>
                      <a:endParaRPr lang="en-US" sz="1200" b="1" i="0" u="none" strike="noStrike" dirty="0">
                        <a:solidFill>
                          <a:schemeClr val="tx1"/>
                        </a:solidFill>
                        <a:effectLst/>
                        <a:latin typeface="+mn-lt"/>
                      </a:endParaRPr>
                    </a:p>
                  </a:txBody>
                  <a:tcPr marL="10118" marR="10118" marT="7589" marB="0" anchor="b"/>
                </a:tc>
                <a:tc>
                  <a:txBody>
                    <a:bodyPr/>
                    <a:lstStyle/>
                    <a:p>
                      <a:pPr algn="ctr" fontAlgn="b"/>
                      <a:r>
                        <a:rPr lang="en-US" sz="1600" u="none" strike="noStrike" dirty="0" smtClean="0">
                          <a:solidFill>
                            <a:schemeClr val="tx1"/>
                          </a:solidFill>
                          <a:effectLst/>
                        </a:rPr>
                        <a:t>iLO Standard</a:t>
                      </a:r>
                      <a:endParaRPr lang="en-US" sz="1600" b="1" i="0" u="none" strike="noStrike" dirty="0">
                        <a:solidFill>
                          <a:schemeClr val="tx1"/>
                        </a:solidFill>
                        <a:effectLst/>
                        <a:latin typeface="+mn-lt"/>
                      </a:endParaRPr>
                    </a:p>
                  </a:txBody>
                  <a:tcPr marL="10118" marR="10118" marT="7589" marB="0" anchor="b"/>
                </a:tc>
                <a:tc>
                  <a:txBody>
                    <a:bodyPr/>
                    <a:lstStyle/>
                    <a:p>
                      <a:pPr algn="ctr" fontAlgn="b"/>
                      <a:r>
                        <a:rPr lang="en-US" sz="1600" u="none" strike="noStrike" dirty="0">
                          <a:solidFill>
                            <a:schemeClr val="tx1"/>
                          </a:solidFill>
                          <a:effectLst/>
                        </a:rPr>
                        <a:t>iLO Essentials</a:t>
                      </a:r>
                      <a:endParaRPr lang="en-US" sz="1600" b="1" i="0" u="none" strike="noStrike" dirty="0">
                        <a:solidFill>
                          <a:schemeClr val="tx1"/>
                        </a:solidFill>
                        <a:effectLst/>
                        <a:latin typeface="+mn-lt"/>
                      </a:endParaRPr>
                    </a:p>
                  </a:txBody>
                  <a:tcPr marL="10118" marR="10118" marT="7589" marB="0" anchor="b"/>
                </a:tc>
                <a:tc>
                  <a:txBody>
                    <a:bodyPr/>
                    <a:lstStyle/>
                    <a:p>
                      <a:pPr algn="ctr" fontAlgn="b"/>
                      <a:r>
                        <a:rPr lang="en-US" sz="1600" u="none" strike="noStrike" dirty="0" smtClean="0">
                          <a:solidFill>
                            <a:schemeClr val="tx1"/>
                          </a:solidFill>
                          <a:effectLst/>
                        </a:rPr>
                        <a:t>iDRAC7 Express</a:t>
                      </a:r>
                      <a:endParaRPr lang="en-US" sz="1600" b="1" i="0" u="none" strike="noStrike" dirty="0">
                        <a:solidFill>
                          <a:schemeClr val="tx1"/>
                        </a:solidFill>
                        <a:effectLst/>
                        <a:latin typeface="+mn-lt"/>
                      </a:endParaRPr>
                    </a:p>
                  </a:txBody>
                  <a:tcPr marL="10118" marR="10118" marT="7589" marB="0" anchor="b"/>
                </a:tc>
              </a:tr>
              <a:tr h="176245">
                <a:tc vMerge="1">
                  <a:txBody>
                    <a:bodyPr/>
                    <a:lstStyle/>
                    <a:p>
                      <a:pPr algn="r" fontAlgn="b"/>
                      <a:endParaRPr lang="en-US" sz="1100" b="1" i="0" u="none" strike="noStrike" dirty="0">
                        <a:solidFill>
                          <a:srgbClr val="000000"/>
                        </a:solidFill>
                        <a:effectLst/>
                        <a:latin typeface="+mn-lt"/>
                      </a:endParaRPr>
                    </a:p>
                  </a:txBody>
                  <a:tcPr marL="10122" marR="10122" marT="759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900" u="none" strike="noStrike" dirty="0" smtClean="0">
                          <a:effectLst/>
                        </a:rPr>
                        <a:t>Included with server</a:t>
                      </a:r>
                      <a:endParaRPr lang="en-US" sz="900" b="1" i="0" u="none" strike="noStrike" dirty="0">
                        <a:solidFill>
                          <a:srgbClr val="000000"/>
                        </a:solidFill>
                        <a:effectLst/>
                        <a:latin typeface="+mn-lt"/>
                      </a:endParaRPr>
                    </a:p>
                  </a:txBody>
                  <a:tcPr marL="10118" marR="10118" marT="7589" marB="0" anchor="ctr">
                    <a:lnL w="12700" cap="flat" cmpd="sng" algn="ctr">
                      <a:solidFill>
                        <a:schemeClr val="bg1"/>
                      </a:solidFill>
                      <a:prstDash val="solid"/>
                      <a:round/>
                      <a:headEnd type="none" w="med" len="med"/>
                      <a:tailEnd type="none" w="med" len="med"/>
                    </a:lnL>
                  </a:tcPr>
                </a:tc>
                <a:tc>
                  <a:txBody>
                    <a:bodyPr/>
                    <a:lstStyle/>
                    <a:p>
                      <a:pPr algn="ctr" fontAlgn="b"/>
                      <a:r>
                        <a:rPr lang="en-US" sz="900" u="none" strike="noStrike" dirty="0" smtClean="0">
                          <a:effectLst/>
                        </a:rPr>
                        <a:t>Included with server</a:t>
                      </a:r>
                      <a:endParaRPr lang="en-US" sz="900" b="1" i="0" u="none" strike="noStrike" dirty="0">
                        <a:solidFill>
                          <a:srgbClr val="000000"/>
                        </a:solidFill>
                        <a:effectLst/>
                        <a:latin typeface="+mn-lt"/>
                      </a:endParaRPr>
                    </a:p>
                  </a:txBody>
                  <a:tcPr marL="10118" marR="10118" marT="758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u="none" strike="noStrike" dirty="0" smtClean="0">
                          <a:effectLst/>
                        </a:rPr>
                        <a:t>$129 (1-yr TS&amp;U) / $153 (3-yr TS&amp;U)</a:t>
                      </a:r>
                      <a:r>
                        <a:rPr lang="en-US" sz="800" baseline="30000" dirty="0" smtClean="0">
                          <a:solidFill>
                            <a:srgbClr val="000000"/>
                          </a:solidFill>
                        </a:rPr>
                        <a:t>1</a:t>
                      </a:r>
                      <a:endParaRPr lang="en-US" sz="800" b="0" i="0" u="none" strike="noStrike" dirty="0">
                        <a:solidFill>
                          <a:schemeClr val="tx1"/>
                        </a:solidFill>
                        <a:effectLst/>
                        <a:latin typeface="+mn-lt"/>
                      </a:endParaRPr>
                    </a:p>
                  </a:txBody>
                  <a:tcPr marL="10118" marR="10118" marT="7589" marB="0" anchor="ct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u="none" strike="noStrike" dirty="0" smtClean="0">
                          <a:effectLst/>
                        </a:rPr>
                        <a:t>$199</a:t>
                      </a:r>
                      <a:endParaRPr lang="en-US" sz="800" b="0" i="0" u="none" strike="noStrike" dirty="0">
                        <a:solidFill>
                          <a:srgbClr val="000000"/>
                        </a:solidFill>
                        <a:effectLst/>
                        <a:latin typeface="+mn-lt"/>
                      </a:endParaRPr>
                    </a:p>
                  </a:txBody>
                  <a:tcPr marL="10118" marR="10118" marT="7589" marB="0" anchor="ctr"/>
                </a:tc>
              </a:tr>
              <a:tr h="176245">
                <a:tc>
                  <a:txBody>
                    <a:bodyPr/>
                    <a:lstStyle/>
                    <a:p>
                      <a:pPr algn="l" fontAlgn="b"/>
                      <a:r>
                        <a:rPr lang="en-US" sz="1100" u="none" strike="noStrike" dirty="0" smtClean="0">
                          <a:effectLst/>
                        </a:rPr>
                        <a:t>Two – Factor authentication</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0"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r>
              <a:tr h="176245">
                <a:tc>
                  <a:txBody>
                    <a:bodyPr/>
                    <a:lstStyle/>
                    <a:p>
                      <a:pPr algn="l" fontAlgn="b"/>
                      <a:r>
                        <a:rPr lang="en-US" sz="1100" u="none" strike="noStrike" dirty="0">
                          <a:effectLst/>
                        </a:rPr>
                        <a:t>Virtual </a:t>
                      </a:r>
                      <a:r>
                        <a:rPr lang="en-US" sz="1100" u="none" strike="noStrike" dirty="0" smtClean="0">
                          <a:effectLst/>
                        </a:rPr>
                        <a:t>Media</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CBDDF0"/>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CBDDF0"/>
                    </a:solidFill>
                  </a:tcPr>
                </a:tc>
              </a:tr>
              <a:tr h="176245">
                <a:tc>
                  <a:txBody>
                    <a:bodyPr/>
                    <a:lstStyle/>
                    <a:p>
                      <a:pPr algn="l" fontAlgn="b"/>
                      <a:r>
                        <a:rPr lang="en-US" sz="1100" u="none" strike="noStrike" dirty="0" smtClean="0">
                          <a:effectLst/>
                        </a:rPr>
                        <a:t>Remote Console  </a:t>
                      </a:r>
                      <a:endParaRPr lang="en-US" sz="1100" b="0" i="0" u="none" strike="noStrike" dirty="0" smtClean="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r>
              <a:tr h="176245">
                <a:tc>
                  <a:txBody>
                    <a:bodyPr/>
                    <a:lstStyle/>
                    <a:p>
                      <a:pPr algn="l" fontAlgn="b"/>
                      <a:r>
                        <a:rPr lang="en-US" sz="1100" u="none" strike="noStrike" dirty="0" smtClean="0">
                          <a:effectLst/>
                        </a:rPr>
                        <a:t>Console</a:t>
                      </a:r>
                      <a:r>
                        <a:rPr lang="en-US" sz="1100" u="none" strike="noStrike" baseline="0" dirty="0" smtClean="0">
                          <a:effectLst/>
                        </a:rPr>
                        <a:t> </a:t>
                      </a:r>
                      <a:r>
                        <a:rPr lang="en-US" sz="1100" u="none" strike="noStrike" dirty="0" smtClean="0">
                          <a:effectLst/>
                        </a:rPr>
                        <a:t>Collaboration </a:t>
                      </a:r>
                      <a:r>
                        <a:rPr lang="en-US" sz="1100" u="none" strike="noStrike" dirty="0">
                          <a:effectLst/>
                        </a:rPr>
                        <a:t>Mode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CBDDF0"/>
                    </a:solidFill>
                  </a:tcPr>
                </a:tc>
                <a:tc>
                  <a:txBody>
                    <a:bodyPr/>
                    <a:lstStyle/>
                    <a:p>
                      <a:pPr algn="ctr" fontAlgn="b"/>
                      <a:endParaRPr lang="en-US" sz="1100" b="1" i="0" u="none" strike="noStrike" dirty="0">
                        <a:solidFill>
                          <a:srgbClr val="000000"/>
                        </a:solidFill>
                        <a:effectLst/>
                        <a:latin typeface="+mn-lt"/>
                      </a:endParaRPr>
                    </a:p>
                  </a:txBody>
                  <a:tcPr marL="10118" marR="10118" marT="7589" marB="0" anchor="b">
                    <a:solidFill>
                      <a:srgbClr val="CBDDF0"/>
                    </a:solidFill>
                  </a:tcPr>
                </a:tc>
              </a:tr>
              <a:tr h="176245">
                <a:tc>
                  <a:txBody>
                    <a:bodyPr/>
                    <a:lstStyle/>
                    <a:p>
                      <a:pPr algn="l" fontAlgn="b"/>
                      <a:r>
                        <a:rPr lang="en-US" sz="1100" u="none" strike="noStrike" dirty="0">
                          <a:effectLst/>
                        </a:rPr>
                        <a:t>Video Record/Playback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US" sz="1100" b="1" i="0" u="none" strike="noStrike" dirty="0">
                        <a:solidFill>
                          <a:srgbClr val="000000"/>
                        </a:solidFill>
                        <a:effectLst/>
                        <a:latin typeface="+mn-lt"/>
                      </a:endParaRPr>
                    </a:p>
                  </a:txBody>
                  <a:tcPr marL="10118" marR="10118" marT="7589" marB="0" anchor="b">
                    <a:solidFill>
                      <a:srgbClr val="E7EFF8"/>
                    </a:solidFill>
                  </a:tcPr>
                </a:tc>
              </a:tr>
              <a:tr h="176245">
                <a:tc>
                  <a:txBody>
                    <a:bodyPr/>
                    <a:lstStyle/>
                    <a:p>
                      <a:pPr algn="l" fontAlgn="b"/>
                      <a:r>
                        <a:rPr lang="en-US" sz="1100" b="0" i="0" u="none" strike="noStrike" dirty="0" smtClean="0">
                          <a:solidFill>
                            <a:srgbClr val="000000"/>
                          </a:solidFill>
                          <a:effectLst/>
                          <a:latin typeface="+mn-lt"/>
                        </a:rPr>
                        <a:t>Serial Record /</a:t>
                      </a:r>
                      <a:r>
                        <a:rPr lang="en-US" sz="1100" b="0" i="0" u="none" strike="noStrike" baseline="0" dirty="0" smtClean="0">
                          <a:solidFill>
                            <a:srgbClr val="000000"/>
                          </a:solidFill>
                          <a:effectLst/>
                          <a:latin typeface="+mn-lt"/>
                        </a:rPr>
                        <a:t> Playback </a:t>
                      </a:r>
                      <a:endParaRPr lang="en-US" sz="1100" b="0" i="0" u="none" strike="noStrike" dirty="0">
                        <a:solidFill>
                          <a:srgbClr val="000000"/>
                        </a:solidFill>
                        <a:effectLst/>
                        <a:latin typeface="+mn-lt"/>
                      </a:endParaRPr>
                    </a:p>
                  </a:txBody>
                  <a:tcPr marL="10118" marR="10118" marT="7589" marB="0" anchor="b"/>
                </a:tc>
                <a:tc>
                  <a:txBody>
                    <a:bodyPr/>
                    <a:lstStyle/>
                    <a:p>
                      <a:pPr algn="ctr" fontAlgn="b"/>
                      <a:endParaRPr lang="en-US" sz="1100" b="1" i="0" u="none" strike="noStrike" dirty="0">
                        <a:solidFill>
                          <a:srgbClr val="000000"/>
                        </a:solidFill>
                        <a:effectLst/>
                        <a:latin typeface="+mn-lt"/>
                      </a:endParaRPr>
                    </a:p>
                  </a:txBody>
                  <a:tcPr marL="10118" marR="10118" marT="7589" marB="0" anchor="b"/>
                </a:tc>
                <a:tc>
                  <a:txBody>
                    <a:bodyPr/>
                    <a:lstStyle/>
                    <a:p>
                      <a:pPr algn="ctr" fontAlgn="b"/>
                      <a:endParaRPr lang="en-US" sz="1100" b="1" i="0" u="none" strike="noStrike" dirty="0">
                        <a:solidFill>
                          <a:srgbClr val="000000"/>
                        </a:solidFill>
                        <a:effectLst/>
                        <a:latin typeface="+mn-lt"/>
                      </a:endParaRPr>
                    </a:p>
                  </a:txBody>
                  <a:tcPr marL="10118" marR="10118" marT="7589" marB="0" anchor="b"/>
                </a:tc>
                <a:tc>
                  <a:txBody>
                    <a:bodyPr/>
                    <a:lstStyle/>
                    <a:p>
                      <a:pPr algn="ctr" fontAlgn="b"/>
                      <a:endParaRPr lang="en-US" sz="1100" b="1" i="0" u="none" strike="noStrike" dirty="0">
                        <a:solidFill>
                          <a:srgbClr val="000000"/>
                        </a:solidFill>
                        <a:effectLst/>
                        <a:latin typeface="+mn-lt"/>
                      </a:endParaRPr>
                    </a:p>
                  </a:txBody>
                  <a:tcPr marL="10118" marR="10118" marT="7589" marB="0" anchor="b">
                    <a:solidFill>
                      <a:srgbClr val="CBDDF0"/>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CBDDF0"/>
                    </a:solidFill>
                  </a:tcPr>
                </a:tc>
              </a:tr>
              <a:tr h="176245">
                <a:tc>
                  <a:txBody>
                    <a:bodyPr/>
                    <a:lstStyle/>
                    <a:p>
                      <a:pPr algn="l" fontAlgn="b"/>
                      <a:r>
                        <a:rPr lang="en-US" sz="1100" u="none" strike="noStrike" dirty="0" smtClean="0">
                          <a:effectLst/>
                        </a:rPr>
                        <a:t>Remote Text Console (Text cons)</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mj-lt"/>
                        <a:ea typeface="+mn-ea"/>
                        <a:cs typeface="+mn-cs"/>
                      </a:endParaRPr>
                    </a:p>
                  </a:txBody>
                  <a:tcPr marL="10118" marR="10118" marT="7589" marB="0" anchor="b">
                    <a:solidFill>
                      <a:srgbClr val="E7EFF8"/>
                    </a:solidFill>
                  </a:tcPr>
                </a:tc>
              </a:tr>
              <a:tr h="176245">
                <a:tc>
                  <a:txBody>
                    <a:bodyPr/>
                    <a:lstStyle/>
                    <a:p>
                      <a:pPr algn="l" fontAlgn="b"/>
                      <a:r>
                        <a:rPr lang="en-US" sz="1100" u="none" strike="noStrike" dirty="0">
                          <a:effectLst/>
                        </a:rPr>
                        <a:t>E-mail Alerting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CBDDF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1" i="0" u="none" strike="noStrike" kern="1200" cap="none" normalizeH="0" baseline="0" dirty="0" smtClean="0">
                          <a:ln>
                            <a:noFill/>
                          </a:ln>
                          <a:solidFill>
                            <a:schemeClr val="tx1"/>
                          </a:solidFill>
                          <a:effectLst/>
                          <a:latin typeface="Webdings" pitchFamily="18" charset="2"/>
                          <a:ea typeface="+mn-ea"/>
                          <a:cs typeface="+mn-cs"/>
                        </a:rPr>
                        <a:t>a</a:t>
                      </a:r>
                      <a:endParaRPr lang="en-US" sz="1100" b="1" i="0" u="none" strike="noStrike" dirty="0">
                        <a:solidFill>
                          <a:srgbClr val="000000"/>
                        </a:solidFill>
                        <a:effectLst/>
                        <a:latin typeface="+mn-lt"/>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u="none" strike="noStrike" dirty="0">
                          <a:effectLst/>
                        </a:rPr>
                        <a:t>Remote Syslog </a:t>
                      </a:r>
                      <a:endParaRPr lang="en-US" sz="1100" b="0"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r>
              <a:tr h="206170">
                <a:tc>
                  <a:txBody>
                    <a:bodyPr/>
                    <a:lstStyle/>
                    <a:p>
                      <a:pPr algn="l" fontAlgn="b"/>
                      <a:r>
                        <a:rPr lang="en-US" sz="1100" u="none" strike="noStrike" dirty="0">
                          <a:effectLst/>
                        </a:rPr>
                        <a:t>Power </a:t>
                      </a:r>
                      <a:r>
                        <a:rPr lang="en-US" sz="1100" u="none" strike="noStrike" dirty="0" smtClean="0">
                          <a:effectLst/>
                        </a:rPr>
                        <a:t>Mgmt. (24hr,</a:t>
                      </a:r>
                      <a:r>
                        <a:rPr lang="en-US" sz="1100" u="none" strike="noStrike" baseline="0" dirty="0" smtClean="0">
                          <a:effectLst/>
                        </a:rPr>
                        <a:t> dynamic </a:t>
                      </a:r>
                      <a:r>
                        <a:rPr lang="en-US" sz="1100" u="none" strike="noStrike" dirty="0" smtClean="0">
                          <a:effectLst/>
                        </a:rPr>
                        <a:t>cap)    </a:t>
                      </a:r>
                      <a:endParaRPr lang="en-US" sz="1100" b="0" i="0" u="none" strike="noStrike" dirty="0">
                        <a:solidFill>
                          <a:srgbClr val="000000"/>
                        </a:solidFill>
                        <a:effectLst/>
                        <a:latin typeface="+mn-lt"/>
                      </a:endParaRPr>
                    </a:p>
                  </a:txBody>
                  <a:tcPr marL="10118" marR="10118" marT="7589" marB="0" anchor="b"/>
                </a:tc>
                <a:tc>
                  <a:txBody>
                    <a:bodyPr/>
                    <a:lstStyle/>
                    <a:p>
                      <a:pPr algn="ctr" fontAlgn="b"/>
                      <a:endParaRPr lang="en-US" sz="1100" b="1" i="0" u="none" strike="noStrike" dirty="0">
                        <a:solidFill>
                          <a:srgbClr val="000000"/>
                        </a:solidFill>
                        <a:effectLst/>
                        <a:latin typeface="+mn-lt"/>
                      </a:endParaRPr>
                    </a:p>
                  </a:txBody>
                  <a:tcPr marL="10118" marR="10118" marT="7589" marB="0" anchor="b"/>
                </a:tc>
                <a:tc>
                  <a:txBody>
                    <a:bodyPr/>
                    <a:lstStyle/>
                    <a:p>
                      <a:pPr algn="ctr" fontAlgn="b"/>
                      <a:endParaRPr lang="en-US" sz="1100" b="1" i="0" u="none" strike="noStrike" dirty="0">
                        <a:solidFill>
                          <a:srgbClr val="000000"/>
                        </a:solidFill>
                        <a:effectLst/>
                        <a:latin typeface="+mn-lt"/>
                      </a:endParaRPr>
                    </a:p>
                  </a:txBody>
                  <a:tcPr marL="10118" marR="10118" marT="7589" marB="0" anchor="b"/>
                </a:tc>
                <a:tc>
                  <a:txBody>
                    <a:bodyPr/>
                    <a:lstStyle/>
                    <a:p>
                      <a:pPr algn="ctr" fontAlgn="b"/>
                      <a:r>
                        <a:rPr lang="en-US" sz="1100" b="1" u="none" strike="noStrike" dirty="0">
                          <a:effectLst/>
                        </a:rPr>
                        <a:t> </a:t>
                      </a:r>
                      <a:endParaRPr lang="en-US" sz="1100" b="1" i="0" u="none" strike="noStrike" dirty="0">
                        <a:solidFill>
                          <a:srgbClr val="000000"/>
                        </a:solidFill>
                        <a:effectLst/>
                        <a:latin typeface="+mn-lt"/>
                      </a:endParaRPr>
                    </a:p>
                  </a:txBody>
                  <a:tcPr marL="10118" marR="10118" marT="7589" marB="0" anchor="b">
                    <a:solidFill>
                      <a:srgbClr val="CBDDF0"/>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smtClean="0">
                          <a:ln>
                            <a:noFill/>
                          </a:ln>
                          <a:solidFill>
                            <a:prstClr val="black"/>
                          </a:solidFill>
                          <a:effectLst/>
                          <a:uLnTx/>
                          <a:uFillTx/>
                          <a:latin typeface="+mn-lt"/>
                          <a:ea typeface="+mn-ea"/>
                          <a:cs typeface="+mn-cs"/>
                        </a:rPr>
                        <a:t>(power “budgeting”) </a:t>
                      </a:r>
                      <a:endParaRPr kumimoji="0" 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10118" marR="10118" marT="7589" marB="0" anchor="b">
                    <a:gradFill flip="none" rotWithShape="1">
                      <a:gsLst>
                        <a:gs pos="0">
                          <a:schemeClr val="accent1"/>
                        </a:gs>
                        <a:gs pos="50000">
                          <a:srgbClr val="CBDDF0"/>
                        </a:gs>
                      </a:gsLst>
                      <a:lin ang="10800000" scaled="1"/>
                      <a:tileRect/>
                    </a:gradFill>
                  </a:tcPr>
                </a:tc>
              </a:tr>
              <a:tr h="176245">
                <a:tc>
                  <a:txBody>
                    <a:bodyPr/>
                    <a:lstStyle/>
                    <a:p>
                      <a:pPr algn="l" fontAlgn="b"/>
                      <a:r>
                        <a:rPr lang="en-US" sz="1100" u="none" strike="noStrike" dirty="0">
                          <a:effectLst/>
                        </a:rPr>
                        <a:t>Health Monitoring </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b="0" i="0" u="none" strike="noStrike" dirty="0" smtClean="0">
                          <a:solidFill>
                            <a:srgbClr val="000000"/>
                          </a:solidFill>
                          <a:effectLst/>
                          <a:latin typeface="+mn-lt"/>
                        </a:rPr>
                        <a:t>Agentless Management</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CBDDF0"/>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smtClean="0">
                          <a:ln>
                            <a:noFill/>
                          </a:ln>
                          <a:solidFill>
                            <a:schemeClr val="tx1"/>
                          </a:solidFill>
                          <a:effectLst/>
                          <a:latin typeface="Webdings" pitchFamily="18" charset="2"/>
                          <a:ea typeface="+mn-ea"/>
                          <a:cs typeface="+mn-cs"/>
                        </a:rPr>
                        <a:t>a</a:t>
                      </a: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smtClean="0">
                          <a:ln>
                            <a:noFill/>
                          </a:ln>
                          <a:solidFill>
                            <a:schemeClr val="tx1"/>
                          </a:solidFill>
                          <a:effectLst/>
                          <a:latin typeface="Webdings" pitchFamily="18" charset="2"/>
                          <a:ea typeface="+mn-ea"/>
                          <a:cs typeface="+mn-cs"/>
                        </a:rPr>
                        <a:t>a</a:t>
                      </a: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b="0" i="0" u="none" strike="noStrike" dirty="0" smtClean="0">
                          <a:solidFill>
                            <a:srgbClr val="000000"/>
                          </a:solidFill>
                          <a:effectLst/>
                          <a:latin typeface="+mn-lt"/>
                        </a:rPr>
                        <a:t>Active Health System Diagnostics</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smtClean="0">
                          <a:ln>
                            <a:noFill/>
                          </a:ln>
                          <a:solidFill>
                            <a:schemeClr val="tx1"/>
                          </a:solidFill>
                          <a:effectLst/>
                          <a:latin typeface="Webdings" pitchFamily="18" charset="2"/>
                          <a:ea typeface="+mn-ea"/>
                          <a:cs typeface="+mn-cs"/>
                        </a:rPr>
                        <a:t>a</a:t>
                      </a: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smtClean="0">
                          <a:ln>
                            <a:noFill/>
                          </a:ln>
                          <a:solidFill>
                            <a:schemeClr val="tx1"/>
                          </a:solidFill>
                          <a:effectLst/>
                          <a:latin typeface="Webdings" pitchFamily="18" charset="2"/>
                          <a:ea typeface="+mn-ea"/>
                          <a:cs typeface="+mn-cs"/>
                        </a:rPr>
                        <a:t>a</a:t>
                      </a: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r>
              <a:tr h="176245">
                <a:tc>
                  <a:txBody>
                    <a:bodyPr/>
                    <a:lstStyle/>
                    <a:p>
                      <a:pPr algn="l" fontAlgn="b"/>
                      <a:r>
                        <a:rPr lang="en-US" sz="1100" b="0" i="0" u="none" strike="noStrike" dirty="0" smtClean="0">
                          <a:solidFill>
                            <a:srgbClr val="000000"/>
                          </a:solidFill>
                          <a:effectLst/>
                          <a:latin typeface="+mn-lt"/>
                        </a:rPr>
                        <a:t>Embedded Remote Support</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CBDDF0"/>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smtClean="0">
                          <a:ln>
                            <a:noFill/>
                          </a:ln>
                          <a:solidFill>
                            <a:schemeClr val="tx1"/>
                          </a:solidFill>
                          <a:effectLst/>
                          <a:latin typeface="Webdings" pitchFamily="18" charset="2"/>
                          <a:ea typeface="+mn-ea"/>
                          <a:cs typeface="+mn-cs"/>
                        </a:rPr>
                        <a:t>a</a:t>
                      </a: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CBDDF0"/>
                    </a:solidFill>
                  </a:tcPr>
                </a:tc>
              </a:tr>
              <a:tr h="176245">
                <a:tc>
                  <a:txBody>
                    <a:bodyPr/>
                    <a:lstStyle/>
                    <a:p>
                      <a:pPr algn="l" fontAlgn="b"/>
                      <a:r>
                        <a:rPr lang="en-US" sz="1100" u="none" strike="noStrike" dirty="0">
                          <a:effectLst/>
                        </a:rPr>
                        <a:t>Web-based GUI </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u="none" strike="noStrike" dirty="0">
                          <a:effectLst/>
                        </a:rPr>
                        <a:t>Virtual Power Control </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u="none" strike="noStrike" dirty="0">
                          <a:effectLst/>
                        </a:rPr>
                        <a:t>SSH/CLI </a:t>
                      </a:r>
                      <a:r>
                        <a:rPr lang="en-US" sz="1100" u="none" strike="noStrike" dirty="0" smtClean="0">
                          <a:effectLst/>
                        </a:rPr>
                        <a:t> (w/Serial</a:t>
                      </a:r>
                      <a:r>
                        <a:rPr lang="en-US" sz="1100" u="none" strike="noStrike" baseline="0" dirty="0" smtClean="0">
                          <a:effectLst/>
                        </a:rPr>
                        <a:t> Console </a:t>
                      </a:r>
                      <a:r>
                        <a:rPr lang="en-US" sz="1100" u="none" strike="noStrike" baseline="0" dirty="0" err="1" smtClean="0">
                          <a:effectLst/>
                        </a:rPr>
                        <a:t>Redir</a:t>
                      </a:r>
                      <a:r>
                        <a:rPr lang="en-US" sz="1100" u="none" strike="noStrike" baseline="0" dirty="0" smtClean="0">
                          <a:effectLst/>
                        </a:rPr>
                        <a:t>.)</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endParaRPr kumimoji="0" lang="en-US" sz="1200" b="1" i="0" u="none" strike="noStrike" kern="1200" cap="none" normalizeH="0" baseline="0" dirty="0" smtClean="0">
                        <a:ln>
                          <a:noFill/>
                        </a:ln>
                        <a:solidFill>
                          <a:schemeClr val="tx1"/>
                        </a:solidFill>
                        <a:effectLst/>
                        <a:latin typeface="Webdings" pitchFamily="18" charset="2"/>
                        <a:ea typeface="+mn-ea"/>
                        <a:cs typeface="+mn-cs"/>
                      </a:endParaRPr>
                    </a:p>
                  </a:txBody>
                  <a:tcPr marL="10118" marR="10118" marT="7589" marB="0" anchor="b">
                    <a:solidFill>
                      <a:srgbClr val="E7EFF8"/>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r h="176245">
                <a:tc>
                  <a:txBody>
                    <a:bodyPr/>
                    <a:lstStyle/>
                    <a:p>
                      <a:pPr algn="l" fontAlgn="b"/>
                      <a:r>
                        <a:rPr lang="en-US" sz="1100" u="none" strike="noStrike" dirty="0">
                          <a:effectLst/>
                        </a:rPr>
                        <a:t>IPMI/DCMI </a:t>
                      </a:r>
                      <a:r>
                        <a:rPr lang="en-US" sz="1100" u="none" strike="noStrike" dirty="0" smtClean="0">
                          <a:effectLst/>
                        </a:rPr>
                        <a:t> (w/Serial</a:t>
                      </a:r>
                      <a:r>
                        <a:rPr lang="en-US" sz="1100" u="none" strike="noStrike" baseline="0" dirty="0" smtClean="0">
                          <a:effectLst/>
                        </a:rPr>
                        <a:t> Console </a:t>
                      </a:r>
                      <a:r>
                        <a:rPr lang="en-US" sz="1100" u="none" strike="noStrike" baseline="0" dirty="0" err="1" smtClean="0">
                          <a:effectLst/>
                        </a:rPr>
                        <a:t>Redir</a:t>
                      </a:r>
                      <a:r>
                        <a:rPr lang="en-US" sz="1100" u="none" strike="noStrike" baseline="0" dirty="0" smtClean="0">
                          <a:effectLst/>
                        </a:rPr>
                        <a:t>.)</a:t>
                      </a:r>
                      <a:endParaRPr lang="en-US" sz="1100" b="0" i="0" u="none" strike="noStrike" dirty="0">
                        <a:solidFill>
                          <a:srgbClr val="000000"/>
                        </a:solidFill>
                        <a:effectLst/>
                        <a:latin typeface="+mn-lt"/>
                      </a:endParaRPr>
                    </a:p>
                  </a:txBody>
                  <a:tcPr marL="10118" marR="10118" marT="7589" marB="0" anchor="b"/>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c>
                  <a:txBody>
                    <a:bodyPr/>
                    <a:lstStyle/>
                    <a:p>
                      <a:pPr marL="0" marR="0" lvl="0" indent="0" algn="ctr" defTabSz="914400" rtl="0" eaLnBrk="1" fontAlgn="base" latinLnBrk="0" hangingPunct="1">
                        <a:lnSpc>
                          <a:spcPct val="90000"/>
                        </a:lnSpc>
                        <a:spcBef>
                          <a:spcPct val="30000"/>
                        </a:spcBef>
                        <a:spcAft>
                          <a:spcPct val="10000"/>
                        </a:spcAft>
                        <a:buClr>
                          <a:srgbClr val="B2B3B5"/>
                        </a:buClr>
                        <a:buSzPct val="75000"/>
                        <a:buFontTx/>
                        <a:buNone/>
                        <a:tabLst/>
                        <a:defRPr/>
                      </a:pPr>
                      <a:r>
                        <a:rPr kumimoji="0" lang="en-US" sz="1200" b="1" i="0" u="none" strike="noStrike" kern="1200" cap="none" normalizeH="0" baseline="0" dirty="0" smtClean="0">
                          <a:ln>
                            <a:noFill/>
                          </a:ln>
                          <a:solidFill>
                            <a:schemeClr val="tx1"/>
                          </a:solidFill>
                          <a:effectLst/>
                          <a:latin typeface="Webdings" pitchFamily="18" charset="2"/>
                          <a:ea typeface="+mn-ea"/>
                          <a:cs typeface="+mn-cs"/>
                        </a:rPr>
                        <a:t>a</a:t>
                      </a:r>
                    </a:p>
                  </a:txBody>
                  <a:tcPr marL="10118" marR="10118" marT="7589" marB="0" anchor="b">
                    <a:solidFill>
                      <a:schemeClr val="accent1"/>
                    </a:solidFill>
                  </a:tcPr>
                </a:tc>
              </a:tr>
            </a:tbl>
          </a:graphicData>
        </a:graphic>
      </p:graphicFrame>
      <p:sp>
        <p:nvSpPr>
          <p:cNvPr id="8" name="Rectangle 7"/>
          <p:cNvSpPr/>
          <p:nvPr/>
        </p:nvSpPr>
        <p:spPr>
          <a:xfrm>
            <a:off x="141518" y="4460320"/>
            <a:ext cx="8218146" cy="369332"/>
          </a:xfrm>
          <a:prstGeom prst="rect">
            <a:avLst/>
          </a:prstGeom>
          <a:solidFill>
            <a:schemeClr val="bg1"/>
          </a:solidFill>
        </p:spPr>
        <p:txBody>
          <a:bodyPr wrap="square">
            <a:spAutoFit/>
          </a:bodyPr>
          <a:lstStyle/>
          <a:p>
            <a:r>
              <a:rPr lang="en-US" sz="600" b="1" dirty="0" smtClean="0"/>
              <a:t>Important note: </a:t>
            </a:r>
          </a:p>
          <a:p>
            <a:r>
              <a:rPr lang="en-US" sz="600" b="1" dirty="0" smtClean="0"/>
              <a:t>The iDRAC7 Express does not support graphical console redirection</a:t>
            </a:r>
            <a:r>
              <a:rPr lang="en-US" sz="600" dirty="0" smtClean="0"/>
              <a:t> (i.e. Virtual Console). Virtual Console is only available with iDRAC7 Enterprise. The only exception is Express for Blades, which allows for a single user </a:t>
            </a:r>
            <a:br>
              <a:rPr lang="en-US" sz="600" dirty="0" smtClean="0"/>
            </a:br>
            <a:r>
              <a:rPr lang="en-US" sz="600" dirty="0" smtClean="0"/>
              <a:t>Virtual Console with remote launch.  To enable all features of iDRAC7 Enterprise  an additional SD card and licenses MUST be purchased . Source: Dell iDRAC7 with Lifecycle Controller Feature Guide </a:t>
            </a:r>
            <a:endParaRPr lang="en-US" sz="600" dirty="0"/>
          </a:p>
        </p:txBody>
      </p:sp>
    </p:spTree>
    <p:extLst>
      <p:ext uri="{BB962C8B-B14F-4D97-AF65-F5344CB8AC3E}">
        <p14:creationId xmlns:p14="http://schemas.microsoft.com/office/powerpoint/2010/main" val="2778001311"/>
      </p:ext>
    </p:extLst>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is redefining the ‘entry’ </a:t>
            </a:r>
            <a:r>
              <a:rPr lang="en-US" dirty="0" smtClean="0">
                <a:sym typeface="Wingdings" pitchFamily="2" charset="2"/>
              </a:rPr>
              <a:t>as</a:t>
            </a:r>
            <a:r>
              <a:rPr lang="en-US" dirty="0" smtClean="0"/>
              <a:t> ‘</a:t>
            </a:r>
            <a:r>
              <a:rPr lang="en-US" dirty="0" smtClean="0">
                <a:solidFill>
                  <a:schemeClr val="accent1"/>
                </a:solidFill>
              </a:rPr>
              <a:t>e</a:t>
            </a:r>
            <a:r>
              <a:rPr lang="en-US" dirty="0" smtClean="0"/>
              <a:t>ssential’ server</a:t>
            </a:r>
            <a:endParaRPr lang="en-US" dirty="0"/>
          </a:p>
        </p:txBody>
      </p:sp>
      <p:sp>
        <p:nvSpPr>
          <p:cNvPr id="5" name="Subtitle 4"/>
          <p:cNvSpPr>
            <a:spLocks noGrp="1"/>
          </p:cNvSpPr>
          <p:nvPr>
            <p:ph type="subTitle" idx="1"/>
          </p:nvPr>
        </p:nvSpPr>
        <p:spPr/>
        <p:txBody>
          <a:bodyPr/>
          <a:lstStyle/>
          <a:p>
            <a:r>
              <a:rPr lang="en-US" smtClean="0"/>
              <a:t>Transitioning existing 100 series customers, and reaching new ones…</a:t>
            </a:r>
          </a:p>
          <a:p>
            <a:endParaRPr lang="en-US" dirty="0"/>
          </a:p>
        </p:txBody>
      </p:sp>
      <p:sp>
        <p:nvSpPr>
          <p:cNvPr id="6" name="TextBox 5"/>
          <p:cNvSpPr txBox="1"/>
          <p:nvPr/>
        </p:nvSpPr>
        <p:spPr>
          <a:xfrm>
            <a:off x="4781964" y="2486048"/>
            <a:ext cx="4168822" cy="1977464"/>
          </a:xfrm>
          <a:prstGeom prst="rect">
            <a:avLst/>
          </a:prstGeom>
          <a:noFill/>
        </p:spPr>
        <p:txBody>
          <a:bodyPr wrap="square">
            <a:spAutoFit/>
          </a:bodyPr>
          <a:lstStyle/>
          <a:p>
            <a:pPr marL="166688" indent="-166688">
              <a:lnSpc>
                <a:spcPts val="2100"/>
              </a:lnSpc>
              <a:buClr>
                <a:schemeClr val="tx1"/>
              </a:buClr>
              <a:buFont typeface="Arial" pitchFamily="34" charset="0"/>
              <a:buChar char="•"/>
              <a:defRPr/>
            </a:pPr>
            <a:r>
              <a:rPr lang="en-US" sz="1400" dirty="0"/>
              <a:t>Dynamic SmartArray </a:t>
            </a:r>
            <a:r>
              <a:rPr lang="en-US" sz="1400" dirty="0">
                <a:solidFill>
                  <a:schemeClr val="accent1"/>
                </a:solidFill>
              </a:rPr>
              <a:t>RAID 5</a:t>
            </a:r>
            <a:r>
              <a:rPr lang="en-US" sz="1400" dirty="0"/>
              <a:t>, Array Config </a:t>
            </a:r>
            <a:r>
              <a:rPr lang="en-US" sz="1400" dirty="0" smtClean="0"/>
              <a:t>Utility</a:t>
            </a:r>
          </a:p>
          <a:p>
            <a:pPr marL="166688" indent="-166688">
              <a:lnSpc>
                <a:spcPts val="2100"/>
              </a:lnSpc>
              <a:buClr>
                <a:schemeClr val="tx1"/>
              </a:buClr>
              <a:buFont typeface="Arial" pitchFamily="34" charset="0"/>
              <a:buChar char="•"/>
              <a:defRPr/>
            </a:pPr>
            <a:r>
              <a:rPr lang="en-US" sz="1400" dirty="0" smtClean="0">
                <a:solidFill>
                  <a:schemeClr val="accent1"/>
                </a:solidFill>
              </a:rPr>
              <a:t>6</a:t>
            </a:r>
            <a:r>
              <a:rPr lang="en-US" sz="1400" dirty="0" smtClean="0"/>
              <a:t> HD’s / controller, </a:t>
            </a:r>
            <a:r>
              <a:rPr lang="en-US" sz="1400" dirty="0" smtClean="0">
                <a:solidFill>
                  <a:schemeClr val="accent1"/>
                </a:solidFill>
              </a:rPr>
              <a:t>512MB</a:t>
            </a:r>
            <a:r>
              <a:rPr lang="en-US" sz="1400" dirty="0" smtClean="0"/>
              <a:t> Cache, Faster Rebuild</a:t>
            </a:r>
            <a:endParaRPr lang="en-US" sz="1400" dirty="0"/>
          </a:p>
          <a:p>
            <a:pPr marL="166688" indent="-166688">
              <a:lnSpc>
                <a:spcPts val="2100"/>
              </a:lnSpc>
              <a:buClr>
                <a:schemeClr val="tx1"/>
              </a:buClr>
              <a:buFont typeface="Arial" pitchFamily="34" charset="0"/>
              <a:buChar char="•"/>
              <a:defRPr/>
            </a:pPr>
            <a:r>
              <a:rPr lang="en-US" sz="1400" dirty="0"/>
              <a:t>Intelligent Provisioning (</a:t>
            </a:r>
            <a:r>
              <a:rPr lang="en-US" sz="1400" dirty="0">
                <a:solidFill>
                  <a:schemeClr val="accent1"/>
                </a:solidFill>
              </a:rPr>
              <a:t>Smart Start</a:t>
            </a:r>
            <a:r>
              <a:rPr lang="en-US" sz="1400" dirty="0"/>
              <a:t>)</a:t>
            </a:r>
          </a:p>
          <a:p>
            <a:pPr marL="166688" indent="-166688">
              <a:lnSpc>
                <a:spcPts val="2100"/>
              </a:lnSpc>
              <a:buClr>
                <a:schemeClr val="tx1"/>
              </a:buClr>
              <a:buFont typeface="Arial" pitchFamily="34" charset="0"/>
              <a:buChar char="•"/>
              <a:defRPr/>
            </a:pPr>
            <a:r>
              <a:rPr lang="en-US" sz="1400" dirty="0">
                <a:solidFill>
                  <a:schemeClr val="accent1"/>
                </a:solidFill>
              </a:rPr>
              <a:t>Redundant</a:t>
            </a:r>
            <a:r>
              <a:rPr lang="en-US" sz="1400" dirty="0"/>
              <a:t>, Gold Level 92% Power Efficiency</a:t>
            </a:r>
          </a:p>
          <a:p>
            <a:pPr marL="166688" indent="-166688">
              <a:lnSpc>
                <a:spcPts val="2100"/>
              </a:lnSpc>
              <a:buClr>
                <a:schemeClr val="tx1"/>
              </a:buClr>
              <a:buFont typeface="Arial" pitchFamily="34" charset="0"/>
              <a:buChar char="•"/>
              <a:defRPr/>
            </a:pPr>
            <a:r>
              <a:rPr lang="en-US" sz="1400" dirty="0" smtClean="0"/>
              <a:t>Full </a:t>
            </a:r>
            <a:r>
              <a:rPr lang="en-US" sz="1400" dirty="0">
                <a:solidFill>
                  <a:schemeClr val="accent1"/>
                </a:solidFill>
              </a:rPr>
              <a:t>Insight Control</a:t>
            </a:r>
            <a:r>
              <a:rPr lang="en-US" sz="1400" dirty="0"/>
              <a:t> </a:t>
            </a:r>
            <a:r>
              <a:rPr lang="en-US" sz="1400" dirty="0" smtClean="0"/>
              <a:t>support </a:t>
            </a:r>
            <a:endParaRPr lang="en-US" sz="1400" dirty="0"/>
          </a:p>
          <a:p>
            <a:pPr marL="166688" indent="-166688">
              <a:lnSpc>
                <a:spcPts val="2100"/>
              </a:lnSpc>
              <a:buClr>
                <a:schemeClr val="tx1"/>
              </a:buClr>
              <a:buFont typeface="Arial" pitchFamily="34" charset="0"/>
              <a:buChar char="•"/>
              <a:defRPr/>
            </a:pPr>
            <a:r>
              <a:rPr lang="en-US" sz="1400" dirty="0" smtClean="0"/>
              <a:t>Industry leading mgmt. w/</a:t>
            </a:r>
            <a:r>
              <a:rPr lang="en-US" sz="1400" dirty="0" smtClean="0">
                <a:solidFill>
                  <a:schemeClr val="accent1"/>
                </a:solidFill>
              </a:rPr>
              <a:t> iLO</a:t>
            </a:r>
            <a:r>
              <a:rPr lang="en-US" sz="1400" dirty="0" smtClean="0"/>
              <a:t> </a:t>
            </a:r>
            <a:r>
              <a:rPr lang="en-US" sz="1400" dirty="0"/>
              <a:t>Management </a:t>
            </a:r>
            <a:r>
              <a:rPr lang="en-US" sz="1400" dirty="0" smtClean="0"/>
              <a:t>Engine</a:t>
            </a:r>
            <a:endParaRPr lang="en-US" sz="1400" dirty="0" smtClean="0">
              <a:solidFill>
                <a:schemeClr val="accent1"/>
              </a:solidFill>
            </a:endParaRPr>
          </a:p>
          <a:p>
            <a:pPr marL="166688" indent="-166688">
              <a:lnSpc>
                <a:spcPts val="2100"/>
              </a:lnSpc>
              <a:buClr>
                <a:schemeClr val="tx1"/>
              </a:buClr>
              <a:buFont typeface="Arial" pitchFamily="34" charset="0"/>
              <a:buChar char="•"/>
              <a:defRPr/>
            </a:pPr>
            <a:r>
              <a:rPr lang="en-US" sz="1400" dirty="0" smtClean="0"/>
              <a:t>Essential </a:t>
            </a:r>
            <a:r>
              <a:rPr lang="en-US" sz="1400" dirty="0">
                <a:solidFill>
                  <a:schemeClr val="accent1"/>
                </a:solidFill>
              </a:rPr>
              <a:t>3-1-1</a:t>
            </a:r>
            <a:r>
              <a:rPr lang="en-US" sz="1400" dirty="0"/>
              <a:t> Warranty</a:t>
            </a:r>
          </a:p>
        </p:txBody>
      </p:sp>
      <p:sp>
        <p:nvSpPr>
          <p:cNvPr id="7" name="TextBox 6"/>
          <p:cNvSpPr txBox="1"/>
          <p:nvPr/>
        </p:nvSpPr>
        <p:spPr>
          <a:xfrm>
            <a:off x="4648046" y="1614179"/>
            <a:ext cx="4293091" cy="261610"/>
          </a:xfrm>
          <a:prstGeom prst="rect">
            <a:avLst/>
          </a:prstGeom>
          <a:noFill/>
          <a:ln>
            <a:noFill/>
          </a:ln>
        </p:spPr>
        <p:txBody>
          <a:bodyPr wrap="square">
            <a:spAutoFit/>
          </a:bodyPr>
          <a:lstStyle/>
          <a:p>
            <a:pPr algn="ctr">
              <a:defRPr/>
            </a:pPr>
            <a:r>
              <a:rPr lang="en-US" sz="1100" dirty="0">
                <a:solidFill>
                  <a:prstClr val="black"/>
                </a:solidFill>
              </a:rPr>
              <a:t>Redefining essential and easy-to-use computing</a:t>
            </a:r>
          </a:p>
        </p:txBody>
      </p:sp>
      <p:cxnSp>
        <p:nvCxnSpPr>
          <p:cNvPr id="8" name="Straight Connector 7"/>
          <p:cNvCxnSpPr/>
          <p:nvPr/>
        </p:nvCxnSpPr>
        <p:spPr>
          <a:xfrm rot="16200000" flipH="1">
            <a:off x="3264411" y="3383223"/>
            <a:ext cx="2559096" cy="24941"/>
          </a:xfrm>
          <a:prstGeom prst="line">
            <a:avLst/>
          </a:prstGeom>
          <a:ln w="19050">
            <a:gradFill flip="none" rotWithShape="1">
              <a:gsLst>
                <a:gs pos="0">
                  <a:schemeClr val="accent1">
                    <a:tint val="66000"/>
                    <a:satMod val="160000"/>
                    <a:alpha val="0"/>
                  </a:schemeClr>
                </a:gs>
                <a:gs pos="50000">
                  <a:schemeClr val="bg1"/>
                </a:gs>
                <a:gs pos="100000">
                  <a:schemeClr val="accent1">
                    <a:tint val="23500"/>
                    <a:satMod val="160000"/>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4449036" y="1370963"/>
            <a:ext cx="1234" cy="301752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5239" y="1614179"/>
            <a:ext cx="4309612" cy="261610"/>
          </a:xfrm>
          <a:prstGeom prst="rect">
            <a:avLst/>
          </a:prstGeom>
          <a:noFill/>
        </p:spPr>
        <p:txBody>
          <a:bodyPr wrap="square">
            <a:spAutoFit/>
          </a:bodyPr>
          <a:lstStyle/>
          <a:p>
            <a:pPr algn="ctr">
              <a:defRPr/>
            </a:pPr>
            <a:r>
              <a:rPr lang="en-US" sz="1100" dirty="0">
                <a:solidFill>
                  <a:prstClr val="black"/>
                </a:solidFill>
              </a:rPr>
              <a:t>Versatile, general purpose servers for the budget conscious</a:t>
            </a:r>
          </a:p>
        </p:txBody>
      </p:sp>
      <p:sp>
        <p:nvSpPr>
          <p:cNvPr id="12" name="TextBox 11"/>
          <p:cNvSpPr txBox="1"/>
          <p:nvPr/>
        </p:nvSpPr>
        <p:spPr>
          <a:xfrm>
            <a:off x="271329" y="2486048"/>
            <a:ext cx="4010025" cy="1977464"/>
          </a:xfrm>
          <a:prstGeom prst="rect">
            <a:avLst/>
          </a:prstGeom>
          <a:noFill/>
        </p:spPr>
        <p:txBody>
          <a:bodyPr>
            <a:spAutoFit/>
          </a:bodyPr>
          <a:lstStyle/>
          <a:p>
            <a:pPr marL="117475" indent="-117475">
              <a:lnSpc>
                <a:spcPts val="2100"/>
              </a:lnSpc>
              <a:buClr>
                <a:schemeClr val="tx1"/>
              </a:buClr>
              <a:buFont typeface="Arial" pitchFamily="34" charset="0"/>
              <a:buChar char="•"/>
              <a:defRPr/>
            </a:pPr>
            <a:r>
              <a:rPr lang="en-US" sz="1400" dirty="0"/>
              <a:t>Basic Storage performance (RAID 0,1</a:t>
            </a:r>
            <a:r>
              <a:rPr lang="en-US" sz="1400" dirty="0" smtClean="0"/>
              <a:t>)</a:t>
            </a:r>
          </a:p>
          <a:p>
            <a:pPr marL="117475" indent="-117475">
              <a:lnSpc>
                <a:spcPts val="2100"/>
              </a:lnSpc>
              <a:buClr>
                <a:schemeClr val="tx1"/>
              </a:buClr>
              <a:buFont typeface="Arial" pitchFamily="34" charset="0"/>
              <a:buChar char="•"/>
              <a:defRPr/>
            </a:pPr>
            <a:r>
              <a:rPr lang="en-US" sz="1400" dirty="0" smtClean="0"/>
              <a:t>4 HD’s / controller</a:t>
            </a:r>
            <a:endParaRPr lang="en-US" sz="1400" dirty="0"/>
          </a:p>
          <a:p>
            <a:pPr marL="117475" indent="-117475">
              <a:lnSpc>
                <a:spcPts val="2100"/>
              </a:lnSpc>
              <a:buClr>
                <a:schemeClr val="tx1"/>
              </a:buClr>
              <a:buFont typeface="Arial" pitchFamily="34" charset="0"/>
              <a:buChar char="•"/>
              <a:defRPr/>
            </a:pPr>
            <a:r>
              <a:rPr lang="en-US" sz="1400" dirty="0" smtClean="0"/>
              <a:t>Easy Setup CD</a:t>
            </a:r>
            <a:endParaRPr lang="en-US" sz="1400" dirty="0"/>
          </a:p>
          <a:p>
            <a:pPr marL="117475" indent="-117475">
              <a:lnSpc>
                <a:spcPts val="2100"/>
              </a:lnSpc>
              <a:buClr>
                <a:schemeClr val="tx1"/>
              </a:buClr>
              <a:buFont typeface="Arial" pitchFamily="34" charset="0"/>
              <a:buChar char="•"/>
              <a:defRPr/>
            </a:pPr>
            <a:r>
              <a:rPr lang="en-US" sz="1400" dirty="0"/>
              <a:t>Non Redundant Power Supply</a:t>
            </a:r>
          </a:p>
          <a:p>
            <a:pPr marL="117475" indent="-117475">
              <a:lnSpc>
                <a:spcPts val="2100"/>
              </a:lnSpc>
              <a:buClr>
                <a:schemeClr val="tx1"/>
              </a:buClr>
              <a:buFont typeface="Arial" pitchFamily="34" charset="0"/>
              <a:buChar char="•"/>
              <a:defRPr/>
            </a:pPr>
            <a:r>
              <a:rPr lang="en-US" sz="1400" dirty="0" smtClean="0"/>
              <a:t>Support for IPMI 2.0 Standard</a:t>
            </a:r>
            <a:endParaRPr lang="en-US" sz="1400" dirty="0"/>
          </a:p>
          <a:p>
            <a:pPr marL="117475" indent="-117475">
              <a:lnSpc>
                <a:spcPts val="2100"/>
              </a:lnSpc>
              <a:buClr>
                <a:schemeClr val="tx1"/>
              </a:buClr>
              <a:buFont typeface="Arial" pitchFamily="34" charset="0"/>
              <a:buChar char="•"/>
              <a:defRPr/>
            </a:pPr>
            <a:r>
              <a:rPr lang="en-US" sz="1400" dirty="0" smtClean="0"/>
              <a:t>Entry remote management w/ Lights </a:t>
            </a:r>
            <a:r>
              <a:rPr lang="en-US" sz="1400" dirty="0"/>
              <a:t>Out </a:t>
            </a:r>
            <a:r>
              <a:rPr lang="en-US" sz="1400" dirty="0" smtClean="0"/>
              <a:t>100</a:t>
            </a:r>
          </a:p>
          <a:p>
            <a:pPr marL="117475" indent="-117475">
              <a:lnSpc>
                <a:spcPts val="2100"/>
              </a:lnSpc>
              <a:buClr>
                <a:schemeClr val="tx1"/>
              </a:buClr>
              <a:buFont typeface="Arial" pitchFamily="34" charset="0"/>
              <a:buChar char="•"/>
              <a:defRPr/>
            </a:pPr>
            <a:r>
              <a:rPr lang="en-US" sz="1400" dirty="0" smtClean="0"/>
              <a:t>Entry </a:t>
            </a:r>
            <a:r>
              <a:rPr lang="en-US" sz="1400" dirty="0"/>
              <a:t>1-1-1 Warranty</a:t>
            </a:r>
          </a:p>
        </p:txBody>
      </p:sp>
      <p:sp>
        <p:nvSpPr>
          <p:cNvPr id="13" name="TextBox 12"/>
          <p:cNvSpPr txBox="1"/>
          <p:nvPr/>
        </p:nvSpPr>
        <p:spPr>
          <a:xfrm>
            <a:off x="5641133" y="1233151"/>
            <a:ext cx="2306914" cy="400110"/>
          </a:xfrm>
          <a:prstGeom prst="rect">
            <a:avLst/>
          </a:prstGeom>
          <a:noFill/>
          <a:ln>
            <a:noFill/>
          </a:ln>
        </p:spPr>
        <p:txBody>
          <a:bodyPr wrap="none">
            <a:spAutoFit/>
          </a:bodyPr>
          <a:lstStyle/>
          <a:p>
            <a:pPr algn="ctr">
              <a:defRPr/>
            </a:pPr>
            <a:r>
              <a:rPr lang="en-US" sz="2000" b="1" dirty="0">
                <a:solidFill>
                  <a:schemeClr val="accent1"/>
                </a:solidFill>
              </a:rPr>
              <a:t>e-Series (essential)</a:t>
            </a:r>
          </a:p>
        </p:txBody>
      </p:sp>
      <p:sp>
        <p:nvSpPr>
          <p:cNvPr id="14" name="TextBox 13"/>
          <p:cNvSpPr txBox="1"/>
          <p:nvPr/>
        </p:nvSpPr>
        <p:spPr>
          <a:xfrm>
            <a:off x="1158881" y="1233151"/>
            <a:ext cx="2182328" cy="400110"/>
          </a:xfrm>
          <a:prstGeom prst="rect">
            <a:avLst/>
          </a:prstGeom>
          <a:noFill/>
          <a:ln>
            <a:noFill/>
          </a:ln>
        </p:spPr>
        <p:txBody>
          <a:bodyPr wrap="none">
            <a:spAutoFit/>
          </a:bodyPr>
          <a:lstStyle/>
          <a:p>
            <a:pPr algn="ctr">
              <a:defRPr/>
            </a:pPr>
            <a:r>
              <a:rPr lang="en-US" sz="2000" b="1" dirty="0">
                <a:solidFill>
                  <a:schemeClr val="accent1"/>
                </a:solidFill>
              </a:rPr>
              <a:t>100-Series (entry)</a:t>
            </a:r>
          </a:p>
        </p:txBody>
      </p:sp>
      <p:pic>
        <p:nvPicPr>
          <p:cNvPr id="17" name="Picture 6"/>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1309415" y="1863311"/>
            <a:ext cx="1881261" cy="65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C:\Users\SMadina\Documents\My Office Documents\ISS Presentations\Photography\DL380eG8_16SFF_front.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63289" y="1857579"/>
            <a:ext cx="2062603" cy="65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34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smtClean="0"/>
              <a:t>Compute and storage, ideal for essential data center needs</a:t>
            </a:r>
          </a:p>
          <a:p>
            <a:endParaRPr lang="en-US" dirty="0"/>
          </a:p>
        </p:txBody>
      </p:sp>
      <p:sp>
        <p:nvSpPr>
          <p:cNvPr id="4" name="Title 3"/>
          <p:cNvSpPr>
            <a:spLocks noGrp="1"/>
          </p:cNvSpPr>
          <p:nvPr>
            <p:ph type="title"/>
          </p:nvPr>
        </p:nvSpPr>
        <p:spPr/>
        <p:txBody>
          <a:bodyPr/>
          <a:lstStyle/>
          <a:p>
            <a:r>
              <a:rPr lang="en-US" smtClean="0"/>
              <a:t>HP ProLiant DL380e Gen8 Server</a:t>
            </a:r>
            <a:endParaRPr lang="en-US" dirty="0"/>
          </a:p>
        </p:txBody>
      </p:sp>
      <p:sp>
        <p:nvSpPr>
          <p:cNvPr id="9" name="Content Placeholder 8"/>
          <p:cNvSpPr>
            <a:spLocks noGrp="1"/>
          </p:cNvSpPr>
          <p:nvPr>
            <p:ph sz="quarter" idx="10"/>
          </p:nvPr>
        </p:nvSpPr>
        <p:spPr>
          <a:xfrm>
            <a:off x="329184" y="1188721"/>
            <a:ext cx="5442966" cy="3228975"/>
          </a:xfrm>
        </p:spPr>
        <p:txBody>
          <a:bodyPr/>
          <a:lstStyle/>
          <a:p>
            <a:r>
              <a:rPr lang="en-US" smtClean="0"/>
              <a:t>What’s new</a:t>
            </a:r>
          </a:p>
          <a:p>
            <a:pPr lvl="2"/>
            <a:r>
              <a:rPr lang="en-US" smtClean="0"/>
              <a:t>Great choice of hardware and software-based controller options</a:t>
            </a:r>
          </a:p>
          <a:p>
            <a:pPr lvl="2"/>
            <a:r>
              <a:rPr lang="en-US" smtClean="0"/>
              <a:t>Double memory capacity with up to 12 DDR3 1600 MHz slots (up to 384GB)</a:t>
            </a:r>
          </a:p>
          <a:p>
            <a:pPr lvl="2"/>
            <a:r>
              <a:rPr lang="en-US" smtClean="0"/>
              <a:t>Simplified IT management with HP iLO Management Engine (iLO4)</a:t>
            </a:r>
          </a:p>
          <a:p>
            <a:pPr lvl="2"/>
            <a:r>
              <a:rPr lang="en-US" smtClean="0"/>
              <a:t>Easy installation with sliding ball-bearing rails that snap in place</a:t>
            </a:r>
            <a:endParaRPr lang="en-US" dirty="0"/>
          </a:p>
        </p:txBody>
      </p:sp>
      <p:pic>
        <p:nvPicPr>
          <p:cNvPr id="20"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971285" y="1561008"/>
            <a:ext cx="2263456" cy="63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99847" y="2293391"/>
            <a:ext cx="2057687" cy="6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7"/>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52220" y="3547423"/>
            <a:ext cx="2160572" cy="6858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80810" y="4204053"/>
            <a:ext cx="2263456" cy="6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9"/>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904610" y="2884878"/>
            <a:ext cx="2366340" cy="79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5"/>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952220" y="969916"/>
            <a:ext cx="2263456" cy="685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3" descr="C:\Users\brandtst\Documents\H Drive\Gen8 NDA\Photography FINAL\DL380eG8_BezelOn_frontPPTpc.png"/>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1" y="2331727"/>
            <a:ext cx="4138731" cy="278590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101569" y="835200"/>
            <a:ext cx="2120348" cy="276999"/>
          </a:xfrm>
          <a:prstGeom prst="rect">
            <a:avLst/>
          </a:prstGeom>
          <a:noFill/>
        </p:spPr>
        <p:txBody>
          <a:bodyPr wrap="square" rtlCol="0">
            <a:spAutoFit/>
          </a:bodyPr>
          <a:lstStyle/>
          <a:p>
            <a:pPr algn="ctr">
              <a:buClr>
                <a:srgbClr val="858689"/>
              </a:buClr>
              <a:buSzPct val="80000"/>
            </a:pPr>
            <a:r>
              <a:rPr lang="en-US" sz="1200" dirty="0"/>
              <a:t>8SFF </a:t>
            </a:r>
            <a:r>
              <a:rPr lang="en-US" sz="1200" dirty="0" smtClean="0"/>
              <a:t>Model w/locking bezel</a:t>
            </a:r>
            <a:endParaRPr lang="en-US" sz="1200" dirty="0"/>
          </a:p>
        </p:txBody>
      </p:sp>
      <p:sp>
        <p:nvSpPr>
          <p:cNvPr id="28" name="TextBox 27"/>
          <p:cNvSpPr txBox="1"/>
          <p:nvPr/>
        </p:nvSpPr>
        <p:spPr>
          <a:xfrm>
            <a:off x="6080669" y="2193082"/>
            <a:ext cx="2162149" cy="276999"/>
          </a:xfrm>
          <a:prstGeom prst="rect">
            <a:avLst/>
          </a:prstGeom>
          <a:noFill/>
        </p:spPr>
        <p:txBody>
          <a:bodyPr wrap="square" rtlCol="0">
            <a:spAutoFit/>
          </a:bodyPr>
          <a:lstStyle/>
          <a:p>
            <a:pPr>
              <a:buClr>
                <a:srgbClr val="858689"/>
              </a:buClr>
              <a:buSzPct val="80000"/>
            </a:pPr>
            <a:r>
              <a:rPr lang="en-US" sz="1200" dirty="0"/>
              <a:t>8SFF Model w/optional 8SFF</a:t>
            </a:r>
          </a:p>
        </p:txBody>
      </p:sp>
      <p:sp>
        <p:nvSpPr>
          <p:cNvPr id="29" name="TextBox 28"/>
          <p:cNvSpPr txBox="1"/>
          <p:nvPr/>
        </p:nvSpPr>
        <p:spPr>
          <a:xfrm>
            <a:off x="6439888" y="3511503"/>
            <a:ext cx="1443710" cy="276999"/>
          </a:xfrm>
          <a:prstGeom prst="rect">
            <a:avLst/>
          </a:prstGeom>
          <a:noFill/>
        </p:spPr>
        <p:txBody>
          <a:bodyPr wrap="square" rtlCol="0">
            <a:spAutoFit/>
          </a:bodyPr>
          <a:lstStyle/>
          <a:p>
            <a:pPr algn="ctr">
              <a:buClr>
                <a:srgbClr val="858689"/>
              </a:buClr>
              <a:buSzPct val="80000"/>
            </a:pPr>
            <a:r>
              <a:rPr lang="en-US" sz="1200" dirty="0" smtClean="0"/>
              <a:t>8LFF </a:t>
            </a:r>
            <a:r>
              <a:rPr lang="en-US" sz="1200" dirty="0"/>
              <a:t>Model</a:t>
            </a:r>
          </a:p>
        </p:txBody>
      </p:sp>
      <p:sp>
        <p:nvSpPr>
          <p:cNvPr id="30" name="TextBox 29"/>
          <p:cNvSpPr txBox="1"/>
          <p:nvPr/>
        </p:nvSpPr>
        <p:spPr>
          <a:xfrm>
            <a:off x="4482608" y="3905268"/>
            <a:ext cx="1563468" cy="815608"/>
          </a:xfrm>
          <a:prstGeom prst="rect">
            <a:avLst/>
          </a:prstGeom>
          <a:noFill/>
        </p:spPr>
        <p:txBody>
          <a:bodyPr wrap="square" rtlCol="0">
            <a:spAutoFit/>
          </a:bodyPr>
          <a:lstStyle/>
          <a:p>
            <a:pPr>
              <a:buClr>
                <a:srgbClr val="858689"/>
              </a:buClr>
              <a:buSzPct val="80000"/>
            </a:pPr>
            <a:r>
              <a:rPr lang="en-US" sz="1100" dirty="0" smtClean="0"/>
              <a:t>Additional Options:</a:t>
            </a:r>
          </a:p>
          <a:p>
            <a:pPr>
              <a:buClr>
                <a:srgbClr val="858689"/>
              </a:buClr>
              <a:buSzPct val="80000"/>
              <a:buFont typeface="Arial" pitchFamily="34" charset="0"/>
              <a:buChar char="•"/>
            </a:pPr>
            <a:r>
              <a:rPr lang="en-US" sz="900" dirty="0" smtClean="0"/>
              <a:t>4 or 6LFF</a:t>
            </a:r>
          </a:p>
          <a:p>
            <a:pPr>
              <a:buClr>
                <a:srgbClr val="858689"/>
              </a:buClr>
              <a:buSzPct val="80000"/>
              <a:buFont typeface="Arial" pitchFamily="34" charset="0"/>
              <a:buChar char="•"/>
            </a:pPr>
            <a:r>
              <a:rPr lang="en-US" sz="900" dirty="0" smtClean="0"/>
              <a:t>12LFF (1:1) Model</a:t>
            </a:r>
          </a:p>
          <a:p>
            <a:pPr>
              <a:buClr>
                <a:srgbClr val="858689"/>
              </a:buClr>
              <a:buSzPct val="80000"/>
              <a:buFont typeface="Arial" pitchFamily="34" charset="0"/>
              <a:buChar char="•"/>
            </a:pPr>
            <a:r>
              <a:rPr lang="en-US" sz="900" dirty="0" smtClean="0"/>
              <a:t>Optional </a:t>
            </a:r>
            <a:r>
              <a:rPr lang="en-US" sz="900" dirty="0"/>
              <a:t>(2) LFF or (2) SFF </a:t>
            </a:r>
            <a:r>
              <a:rPr lang="en-US" sz="900" dirty="0" smtClean="0"/>
              <a:t>Rear Drive</a:t>
            </a:r>
            <a:endParaRPr lang="en-US" sz="900" dirty="0"/>
          </a:p>
        </p:txBody>
      </p:sp>
      <p:sp>
        <p:nvSpPr>
          <p:cNvPr id="31" name="TextBox 30"/>
          <p:cNvSpPr txBox="1"/>
          <p:nvPr/>
        </p:nvSpPr>
        <p:spPr>
          <a:xfrm>
            <a:off x="6080669" y="1535912"/>
            <a:ext cx="2162149" cy="276999"/>
          </a:xfrm>
          <a:prstGeom prst="rect">
            <a:avLst/>
          </a:prstGeom>
          <a:noFill/>
        </p:spPr>
        <p:txBody>
          <a:bodyPr wrap="square" rtlCol="0">
            <a:spAutoFit/>
          </a:bodyPr>
          <a:lstStyle/>
          <a:p>
            <a:pPr algn="ctr">
              <a:buClr>
                <a:srgbClr val="858689"/>
              </a:buClr>
              <a:buSzPct val="80000"/>
            </a:pPr>
            <a:r>
              <a:rPr lang="en-US" sz="1200" dirty="0"/>
              <a:t>8SFF </a:t>
            </a:r>
            <a:r>
              <a:rPr lang="en-US" sz="1200" dirty="0" smtClean="0"/>
              <a:t>Model</a:t>
            </a:r>
            <a:endParaRPr lang="en-US" sz="1200" dirty="0"/>
          </a:p>
        </p:txBody>
      </p:sp>
      <p:sp>
        <p:nvSpPr>
          <p:cNvPr id="32" name="TextBox 31"/>
          <p:cNvSpPr txBox="1"/>
          <p:nvPr/>
        </p:nvSpPr>
        <p:spPr>
          <a:xfrm>
            <a:off x="6080669" y="2855694"/>
            <a:ext cx="2162149" cy="276999"/>
          </a:xfrm>
          <a:prstGeom prst="rect">
            <a:avLst/>
          </a:prstGeom>
          <a:noFill/>
        </p:spPr>
        <p:txBody>
          <a:bodyPr wrap="square" rtlCol="0">
            <a:spAutoFit/>
          </a:bodyPr>
          <a:lstStyle/>
          <a:p>
            <a:pPr algn="ctr">
              <a:buClr>
                <a:srgbClr val="858689"/>
              </a:buClr>
              <a:buSzPct val="80000"/>
            </a:pPr>
            <a:r>
              <a:rPr lang="en-US" sz="1200" dirty="0" smtClean="0"/>
              <a:t>25SFF Model</a:t>
            </a:r>
            <a:endParaRPr lang="en-US" sz="1200" dirty="0"/>
          </a:p>
        </p:txBody>
      </p:sp>
      <p:sp>
        <p:nvSpPr>
          <p:cNvPr id="33" name="TextBox 32"/>
          <p:cNvSpPr txBox="1"/>
          <p:nvPr/>
        </p:nvSpPr>
        <p:spPr>
          <a:xfrm>
            <a:off x="6439888" y="4145540"/>
            <a:ext cx="1443710" cy="276999"/>
          </a:xfrm>
          <a:prstGeom prst="rect">
            <a:avLst/>
          </a:prstGeom>
          <a:noFill/>
        </p:spPr>
        <p:txBody>
          <a:bodyPr wrap="square" rtlCol="0">
            <a:spAutoFit/>
          </a:bodyPr>
          <a:lstStyle/>
          <a:p>
            <a:pPr algn="ctr">
              <a:buClr>
                <a:srgbClr val="858689"/>
              </a:buClr>
              <a:buSzPct val="80000"/>
            </a:pPr>
            <a:r>
              <a:rPr lang="en-US" sz="1200" dirty="0" smtClean="0"/>
              <a:t>12LFFModel</a:t>
            </a:r>
            <a:endParaRPr lang="en-US" sz="1200" dirty="0"/>
          </a:p>
        </p:txBody>
      </p:sp>
    </p:spTree>
    <p:extLst>
      <p:ext uri="{BB962C8B-B14F-4D97-AF65-F5344CB8AC3E}">
        <p14:creationId xmlns:p14="http://schemas.microsoft.com/office/powerpoint/2010/main" val="16030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99847836"/>
              </p:ext>
            </p:extLst>
          </p:nvPr>
        </p:nvGraphicFramePr>
        <p:xfrm>
          <a:off x="361950" y="1155175"/>
          <a:ext cx="7986183" cy="3527067"/>
        </p:xfrm>
        <a:graphic>
          <a:graphicData uri="http://schemas.openxmlformats.org/drawingml/2006/table">
            <a:tbl>
              <a:tblPr firstRow="1" bandRow="1">
                <a:tableStyleId>{073A0DAA-6AF3-43AB-8588-CEC1D06C72B9}</a:tableStyleId>
              </a:tblPr>
              <a:tblGrid>
                <a:gridCol w="1514455"/>
                <a:gridCol w="3235864"/>
                <a:gridCol w="3235864"/>
              </a:tblGrid>
              <a:tr h="195953">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DL380e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strike="noStrike" dirty="0" smtClean="0">
                          <a:solidFill>
                            <a:schemeClr val="bg1"/>
                          </a:solidFill>
                          <a:latin typeface="+mn-lt"/>
                          <a:cs typeface="Arial" pitchFamily="34" charset="0"/>
                        </a:rPr>
                        <a:t>Built on ProActive</a:t>
                      </a:r>
                      <a:r>
                        <a:rPr lang="en-US" sz="800" strike="noStrike" baseline="0" dirty="0" smtClean="0">
                          <a:solidFill>
                            <a:schemeClr val="bg1"/>
                          </a:solidFill>
                          <a:latin typeface="+mn-lt"/>
                          <a:cs typeface="Arial" pitchFamily="34" charset="0"/>
                        </a:rPr>
                        <a:t> Insight Architecture</a:t>
                      </a:r>
                      <a:endParaRPr lang="en-US" sz="800" strike="noStrike" dirty="0" smtClean="0">
                        <a:solidFill>
                          <a:schemeClr val="bg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 ProLiant DL180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6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5500/5600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4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sym typeface="Wingdings 2"/>
                        </a:rPr>
                        <a:t>ü</a:t>
                      </a:r>
                      <a:endParaRPr kumimoji="0" lang="en-US" sz="1200" b="1" i="0" u="none" strike="noStrike" kern="1200" cap="none" spc="0" normalizeH="0" baseline="0" noProof="0" dirty="0">
                        <a:ln>
                          <a:noFill/>
                        </a:ln>
                        <a:solidFill>
                          <a:srgbClr val="0096D6"/>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384</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(12) DDR3, up to 1333MHz (192GB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dirty="0" smtClean="0">
                          <a:solidFill>
                            <a:schemeClr val="accent1"/>
                          </a:solidFill>
                          <a:latin typeface="+mn-lt"/>
                          <a:cs typeface="Arial" pitchFamily="34" charset="0"/>
                        </a:rPr>
                        <a:t>27</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14</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a:t>
                      </a:r>
                      <a:r>
                        <a:rPr kumimoji="0" lang="en-US" sz="800" b="0" i="0" u="none" strike="noStrike" kern="1200" cap="none" spc="0" normalizeH="0" baseline="0" dirty="0" smtClean="0">
                          <a:ln>
                            <a:noFill/>
                          </a:ln>
                          <a:solidFill>
                            <a:srgbClr val="000000"/>
                          </a:solidFill>
                          <a:effectLst/>
                          <a:uLnTx/>
                          <a:uFillTx/>
                          <a:latin typeface="HP Simplified"/>
                          <a:ea typeface="+mn-ea"/>
                          <a:cs typeface="Arial" pitchFamily="34" charset="0"/>
                        </a:rPr>
                        <a:t>B120i</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25 SFF / 14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2GB DDR3</a:t>
                      </a:r>
                      <a:r>
                        <a:rPr lang="en-US" sz="800" b="0" i="0" u="none" kern="1200" dirty="0" smtClean="0">
                          <a:solidFill>
                            <a:srgbClr val="000000"/>
                          </a:solidFill>
                          <a:latin typeface="HP Simplified"/>
                          <a:ea typeface="+mn-ea"/>
                          <a:cs typeface="Arial" pitchFamily="34" charset="0"/>
                        </a:rPr>
                        <a:t>-</a:t>
                      </a:r>
                      <a:r>
                        <a:rPr lang="en-US" sz="800" b="0" kern="1200" dirty="0" smtClean="0">
                          <a:solidFill>
                            <a:schemeClr val="accent1"/>
                          </a:solidFill>
                          <a:latin typeface="+mn-lt"/>
                          <a:ea typeface="+mn-ea"/>
                          <a:cs typeface="Arial" pitchFamily="34" charset="0"/>
                        </a:rPr>
                        <a:t>1333MHz</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4-port 366i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NC362i Integrated Dual Port Gigabit Server Adapter</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Lights Out 100</a:t>
                      </a: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94% Platinum </a:t>
                      </a: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DL380e Gen8 Gen to Gen compare</a:t>
            </a:r>
            <a:endParaRPr lang="en-US" dirty="0"/>
          </a:p>
        </p:txBody>
      </p:sp>
      <p:sp>
        <p:nvSpPr>
          <p:cNvPr id="6" name="Subtitle 5"/>
          <p:cNvSpPr>
            <a:spLocks noGrp="1"/>
          </p:cNvSpPr>
          <p:nvPr>
            <p:ph type="subTitle" idx="1"/>
          </p:nvPr>
        </p:nvSpPr>
        <p:spPr/>
        <p:txBody>
          <a:bodyPr/>
          <a:lstStyle/>
          <a:p>
            <a:r>
              <a:rPr lang="en-US" smtClean="0"/>
              <a:t>Compute and storage, ideal for essential datacenter needs</a:t>
            </a:r>
            <a:endParaRPr lang="en-US" dirty="0"/>
          </a:p>
        </p:txBody>
      </p:sp>
      <p:sp>
        <p:nvSpPr>
          <p:cNvPr id="10" name="TextBox 9"/>
          <p:cNvSpPr txBox="1"/>
          <p:nvPr/>
        </p:nvSpPr>
        <p:spPr>
          <a:xfrm>
            <a:off x="8381977" y="1429729"/>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54857" y="0"/>
            <a:ext cx="1389143" cy="118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9292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61385771"/>
              </p:ext>
            </p:extLst>
          </p:nvPr>
        </p:nvGraphicFramePr>
        <p:xfrm>
          <a:off x="365761" y="975169"/>
          <a:ext cx="7863840" cy="3820913"/>
        </p:xfrm>
        <a:graphic>
          <a:graphicData uri="http://schemas.openxmlformats.org/drawingml/2006/table">
            <a:tbl>
              <a:tblPr firstRow="1" bandRow="1">
                <a:tableStyleId>{073A0DAA-6AF3-43AB-8588-CEC1D06C72B9}</a:tableStyleId>
              </a:tblPr>
              <a:tblGrid>
                <a:gridCol w="1572768"/>
                <a:gridCol w="1572768"/>
                <a:gridCol w="1572768"/>
                <a:gridCol w="1572768"/>
                <a:gridCol w="1572768"/>
              </a:tblGrid>
              <a:tr h="163313">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8940" marT="0" marB="17880"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latin typeface="+mn-lt"/>
                        </a:rPr>
                        <a:t>ProLiant </a:t>
                      </a:r>
                      <a:r>
                        <a:rPr lang="en-US" sz="1000" dirty="0" smtClean="0">
                          <a:solidFill>
                            <a:schemeClr val="bg1"/>
                          </a:solidFill>
                          <a:latin typeface="+mn-lt"/>
                        </a:rPr>
                        <a:t>DL380e</a:t>
                      </a:r>
                      <a:endParaRPr lang="en-US" sz="100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cs typeface="Arial" pitchFamily="34" charset="0"/>
                        </a:rPr>
                        <a:t>Dell</a:t>
                      </a:r>
                      <a:r>
                        <a:rPr lang="en-US" sz="100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(R520)</a:t>
                      </a:r>
                      <a:endParaRPr lang="en-US" sz="100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(x3630)</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Cisco</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(C24)</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34777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4700" marR="0" marT="894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6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5</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5</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r>
              <a:tr h="173888">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470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cs typeface="Arial" pitchFamily="34" charset="0"/>
                          <a:sym typeface="Wingdings 2"/>
                        </a:rPr>
                        <a:t>ü</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r>
              <a:tr h="23185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470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384</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kern="1200" dirty="0" smtClean="0">
                          <a:solidFill>
                            <a:schemeClr val="accent1"/>
                          </a:solidFill>
                          <a:latin typeface="+mn-lt"/>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r>
              <a:tr h="173888">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r>
              <a:tr h="34777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470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dirty="0" smtClean="0">
                          <a:solidFill>
                            <a:schemeClr val="accent1"/>
                          </a:solidFill>
                          <a:latin typeface="+mn-lt"/>
                          <a:cs typeface="Arial" pitchFamily="34" charset="0"/>
                        </a:rPr>
                        <a:t>27</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14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8</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0</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14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24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0</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r>
              <a:tr h="173888">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r>
              <a:tr h="115925">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2GB DDR3</a:t>
                      </a:r>
                      <a:r>
                        <a:rPr lang="en-US" sz="800" b="0" i="0" u="none" kern="1200" dirty="0" smtClean="0">
                          <a:solidFill>
                            <a:srgbClr val="000000"/>
                          </a:solidFill>
                          <a:latin typeface="HP Simplified"/>
                          <a:ea typeface="+mn-ea"/>
                          <a:cs typeface="Arial" pitchFamily="34" charset="0"/>
                        </a:rPr>
                        <a:t>-</a:t>
                      </a:r>
                      <a:r>
                        <a:rPr lang="en-US" sz="800" b="0" kern="1200" dirty="0" smtClean="0">
                          <a:solidFill>
                            <a:schemeClr val="accent1"/>
                          </a:solidFill>
                          <a:latin typeface="+mn-lt"/>
                          <a:ea typeface="+mn-ea"/>
                          <a:cs typeface="Arial" pitchFamily="34" charset="0"/>
                        </a:rPr>
                        <a:t>1333MHz</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BBWC</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r>
              <a:tr h="23185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470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4-port 366i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Dual-port Broadcom 5720</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Intel I-350 Quad Port (2 ports enabled std.)</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kern="1200" dirty="0">
                        <a:solidFill>
                          <a:schemeClr val="accent1"/>
                        </a:solidFill>
                        <a:latin typeface="+mn-lt"/>
                        <a:ea typeface="+mn-ea"/>
                        <a:cs typeface="Arial" pitchFamily="34" charset="0"/>
                      </a:endParaRPr>
                    </a:p>
                  </a:txBody>
                  <a:tcPr marL="0" marR="0" marT="0" marB="0" anchor="ctr"/>
                </a:tc>
              </a:tr>
              <a:tr h="173888">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23185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470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iDRAC7 with Lifecycle Controller</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Systems Director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i="0" u="none" dirty="0" smtClean="0">
                          <a:solidFill>
                            <a:srgbClr val="000000"/>
                          </a:solidFill>
                          <a:latin typeface="HP Simplified"/>
                          <a:cs typeface="Arial" pitchFamily="34" charset="0"/>
                        </a:rPr>
                        <a:t>C-Series Integrated Management Controller</a:t>
                      </a:r>
                      <a:r>
                        <a:rPr lang="en-US" sz="800" b="0" dirty="0" smtClean="0">
                          <a:solidFill>
                            <a:schemeClr val="accent1"/>
                          </a:solidFill>
                          <a:latin typeface="+mn-lt"/>
                          <a:cs typeface="Arial" pitchFamily="34" charset="0"/>
                        </a:rPr>
                        <a:t> </a:t>
                      </a:r>
                    </a:p>
                  </a:txBody>
                  <a:tcPr marL="0" marR="0" marT="0" marB="0" anchor="ctr"/>
                </a:tc>
              </a:tr>
              <a:tr h="173888">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73888">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3888">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15925">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470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r>
              <a:tr h="173888">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3888">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15925">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r>
              <a:tr h="173888">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470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DL380e Gen8 competitive</a:t>
            </a:r>
            <a:endParaRPr lang="en-US" dirty="0"/>
          </a:p>
        </p:txBody>
      </p:sp>
      <p:sp>
        <p:nvSpPr>
          <p:cNvPr id="3" name="Subtitle 2"/>
          <p:cNvSpPr>
            <a:spLocks noGrp="1"/>
          </p:cNvSpPr>
          <p:nvPr>
            <p:ph type="subTitle" idx="1"/>
          </p:nvPr>
        </p:nvSpPr>
        <p:spPr/>
        <p:txBody>
          <a:bodyPr/>
          <a:lstStyle/>
          <a:p>
            <a:r>
              <a:rPr lang="en-US" smtClean="0"/>
              <a:t>Compute and storage, ideal for essential datacenter needs</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304619"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54857" y="0"/>
            <a:ext cx="1389143" cy="118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943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HP ProLiant DL360e Gen8 Server</a:t>
            </a:r>
            <a:endParaRPr lang="en-US" dirty="0"/>
          </a:p>
        </p:txBody>
      </p:sp>
      <p:sp>
        <p:nvSpPr>
          <p:cNvPr id="5" name="Subtitle 4"/>
          <p:cNvSpPr>
            <a:spLocks noGrp="1"/>
          </p:cNvSpPr>
          <p:nvPr>
            <p:ph type="subTitle" idx="1"/>
          </p:nvPr>
        </p:nvSpPr>
        <p:spPr/>
        <p:txBody>
          <a:bodyPr/>
          <a:lstStyle/>
          <a:p>
            <a:r>
              <a:rPr lang="en-US" smtClean="0"/>
              <a:t>Essential features in an optimized design</a:t>
            </a:r>
          </a:p>
          <a:p>
            <a:endParaRPr lang="en-US" dirty="0"/>
          </a:p>
        </p:txBody>
      </p:sp>
      <p:sp>
        <p:nvSpPr>
          <p:cNvPr id="9" name="Content Placeholder 8"/>
          <p:cNvSpPr>
            <a:spLocks noGrp="1"/>
          </p:cNvSpPr>
          <p:nvPr>
            <p:ph sz="quarter" idx="4294967295"/>
          </p:nvPr>
        </p:nvSpPr>
        <p:spPr>
          <a:xfrm>
            <a:off x="339204" y="1189038"/>
            <a:ext cx="5092700" cy="3228975"/>
          </a:xfrm>
        </p:spPr>
        <p:txBody>
          <a:bodyPr/>
          <a:lstStyle/>
          <a:p>
            <a:r>
              <a:rPr lang="en-US" dirty="0" smtClean="0"/>
              <a:t>What’s new</a:t>
            </a:r>
          </a:p>
          <a:p>
            <a:pPr lvl="2"/>
            <a:r>
              <a:rPr lang="en-US" dirty="0" smtClean="0"/>
              <a:t>50% increase in internal storage capacity (up to 12TB)</a:t>
            </a:r>
          </a:p>
          <a:p>
            <a:pPr lvl="2"/>
            <a:r>
              <a:rPr lang="en-US" dirty="0" smtClean="0"/>
              <a:t>Simplified IT management with HP </a:t>
            </a:r>
            <a:r>
              <a:rPr lang="en-US" dirty="0" err="1" smtClean="0"/>
              <a:t>iLO</a:t>
            </a:r>
            <a:r>
              <a:rPr lang="en-US" dirty="0" smtClean="0"/>
              <a:t> Management Engine (iLO4)</a:t>
            </a:r>
          </a:p>
          <a:p>
            <a:pPr lvl="2"/>
            <a:r>
              <a:rPr lang="en-US" dirty="0" smtClean="0"/>
              <a:t>Easy installation with sliding ball-bearing rails that snap in place</a:t>
            </a:r>
          </a:p>
          <a:p>
            <a:pPr lvl="2"/>
            <a:r>
              <a:rPr lang="en-US" dirty="0" smtClean="0"/>
              <a:t>Enhanced serviceability with fast access </a:t>
            </a:r>
            <a:r>
              <a:rPr lang="en-US" dirty="0" err="1" smtClean="0"/>
              <a:t>PCIe</a:t>
            </a:r>
            <a:r>
              <a:rPr lang="en-US" dirty="0" smtClean="0"/>
              <a:t> riser solutions, clear air baffle, improved cable management, and HP Smart Socket guides</a:t>
            </a:r>
          </a:p>
          <a:p>
            <a:pPr lvl="2">
              <a:buNone/>
            </a:pPr>
            <a:endParaRPr lang="en-US" dirty="0" smtClean="0"/>
          </a:p>
          <a:p>
            <a:endParaRPr lang="en-US" dirty="0"/>
          </a:p>
        </p:txBody>
      </p:sp>
      <p:pic>
        <p:nvPicPr>
          <p:cNvPr id="13" name="Picture 8" descr="C:\Users\brandtst\Documents\H Drive\Gen8 NDA\Photography FINAL\DL360eG8_BezelOn_frontPPTpc.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0" y="2527152"/>
            <a:ext cx="4033115" cy="254654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542249" y="2356934"/>
            <a:ext cx="1052038" cy="276999"/>
          </a:xfrm>
          <a:prstGeom prst="rect">
            <a:avLst/>
          </a:prstGeom>
          <a:noFill/>
        </p:spPr>
        <p:txBody>
          <a:bodyPr wrap="square" rtlCol="0">
            <a:spAutoFit/>
          </a:bodyPr>
          <a:lstStyle/>
          <a:p>
            <a:r>
              <a:rPr lang="en-US" sz="1200" dirty="0" smtClean="0"/>
              <a:t>8SFF Model</a:t>
            </a:r>
            <a:endParaRPr lang="en-US" sz="1200" dirty="0"/>
          </a:p>
        </p:txBody>
      </p:sp>
      <p:sp>
        <p:nvSpPr>
          <p:cNvPr id="15" name="TextBox 14"/>
          <p:cNvSpPr txBox="1"/>
          <p:nvPr/>
        </p:nvSpPr>
        <p:spPr>
          <a:xfrm>
            <a:off x="6555502" y="3295019"/>
            <a:ext cx="1018906" cy="276999"/>
          </a:xfrm>
          <a:prstGeom prst="rect">
            <a:avLst/>
          </a:prstGeom>
          <a:noFill/>
        </p:spPr>
        <p:txBody>
          <a:bodyPr wrap="square" rtlCol="0">
            <a:spAutoFit/>
          </a:bodyPr>
          <a:lstStyle/>
          <a:p>
            <a:r>
              <a:rPr lang="en-US" sz="1200" dirty="0" smtClean="0"/>
              <a:t>4LFF Model</a:t>
            </a:r>
            <a:endParaRPr lang="en-US" sz="1200" dirty="0"/>
          </a:p>
        </p:txBody>
      </p:sp>
      <p:sp>
        <p:nvSpPr>
          <p:cNvPr id="16" name="TextBox 15"/>
          <p:cNvSpPr txBox="1"/>
          <p:nvPr/>
        </p:nvSpPr>
        <p:spPr>
          <a:xfrm>
            <a:off x="6009877" y="1392892"/>
            <a:ext cx="2120347" cy="276999"/>
          </a:xfrm>
          <a:prstGeom prst="rect">
            <a:avLst/>
          </a:prstGeom>
          <a:noFill/>
        </p:spPr>
        <p:txBody>
          <a:bodyPr wrap="square" rtlCol="0">
            <a:spAutoFit/>
          </a:bodyPr>
          <a:lstStyle/>
          <a:p>
            <a:r>
              <a:rPr lang="en-US" sz="1200" dirty="0" smtClean="0"/>
              <a:t>8SFF Model w/locking bezel</a:t>
            </a:r>
            <a:endParaRPr lang="en-US" sz="1200" dirty="0"/>
          </a:p>
        </p:txBody>
      </p:sp>
      <p:pic>
        <p:nvPicPr>
          <p:cNvPr id="17"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33675" y="3357755"/>
            <a:ext cx="2550330"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95038" y="2559780"/>
            <a:ext cx="2570159" cy="6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7"/>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669280" y="1463657"/>
            <a:ext cx="2570159" cy="81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448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Customer focused innovation</a:t>
            </a:r>
            <a:endParaRPr lang="en-US" dirty="0"/>
          </a:p>
        </p:txBody>
      </p:sp>
      <p:sp>
        <p:nvSpPr>
          <p:cNvPr id="2" name="Subtitle 1"/>
          <p:cNvSpPr>
            <a:spLocks noGrp="1"/>
          </p:cNvSpPr>
          <p:nvPr>
            <p:ph type="subTitle" idx="1"/>
          </p:nvPr>
        </p:nvSpPr>
        <p:spPr/>
        <p:txBody>
          <a:bodyPr/>
          <a:lstStyle/>
          <a:p>
            <a:r>
              <a:rPr lang="en-US" smtClean="0"/>
              <a:t>Key enhancements delivered with ProLiant Gen8</a:t>
            </a:r>
            <a:endParaRPr lang="en-US" dirty="0"/>
          </a:p>
        </p:txBody>
      </p:sp>
      <p:sp>
        <p:nvSpPr>
          <p:cNvPr id="12" name="Text Placeholder 7"/>
          <p:cNvSpPr txBox="1">
            <a:spLocks/>
          </p:cNvSpPr>
          <p:nvPr/>
        </p:nvSpPr>
        <p:spPr>
          <a:xfrm>
            <a:off x="3644595"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HP Active </a:t>
            </a:r>
            <a:r>
              <a:rPr lang="en-US" sz="1400" b="1" dirty="0">
                <a:solidFill>
                  <a:schemeClr val="bg1"/>
                </a:solidFill>
                <a:latin typeface="+mn-lt"/>
              </a:rPr>
              <a:t>Health</a:t>
            </a:r>
            <a:br>
              <a:rPr lang="en-US" sz="1400" b="1" dirty="0">
                <a:solidFill>
                  <a:schemeClr val="bg1"/>
                </a:solidFill>
                <a:latin typeface="+mn-lt"/>
              </a:rPr>
            </a:br>
            <a:r>
              <a:rPr lang="en-US" sz="1400" b="1" dirty="0">
                <a:solidFill>
                  <a:schemeClr val="bg1"/>
                </a:solidFill>
                <a:latin typeface="+mn-lt"/>
              </a:rPr>
              <a:t>System</a:t>
            </a:r>
          </a:p>
        </p:txBody>
      </p:sp>
      <p:sp>
        <p:nvSpPr>
          <p:cNvPr id="13" name="Text Placeholder 5"/>
          <p:cNvSpPr txBox="1">
            <a:spLocks/>
          </p:cNvSpPr>
          <p:nvPr/>
        </p:nvSpPr>
        <p:spPr>
          <a:xfrm>
            <a:off x="3644595"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Continuously running</a:t>
            </a:r>
            <a:br>
              <a:rPr lang="en-US" sz="1200" dirty="0" smtClean="0">
                <a:solidFill>
                  <a:schemeClr val="tx1"/>
                </a:solidFill>
                <a:cs typeface="Futura Hv"/>
              </a:rPr>
            </a:br>
            <a:r>
              <a:rPr lang="en-US" sz="1200" dirty="0" smtClean="0">
                <a:solidFill>
                  <a:schemeClr val="tx1"/>
                </a:solidFill>
                <a:cs typeface="Futura Hv"/>
              </a:rPr>
              <a:t>diagnostics to minimize</a:t>
            </a:r>
            <a:br>
              <a:rPr lang="en-US" sz="1200" dirty="0" smtClean="0">
                <a:solidFill>
                  <a:schemeClr val="tx1"/>
                </a:solidFill>
                <a:cs typeface="Futura Hv"/>
              </a:rPr>
            </a:br>
            <a:r>
              <a:rPr lang="en-US" sz="1200" dirty="0" smtClean="0">
                <a:solidFill>
                  <a:schemeClr val="tx1"/>
                </a:solidFill>
                <a:cs typeface="Futura Hv"/>
              </a:rPr>
              <a:t>downtime</a:t>
            </a:r>
            <a:endParaRPr lang="en-US" sz="1200" dirty="0">
              <a:solidFill>
                <a:schemeClr val="tx1"/>
              </a:solidFill>
              <a:cs typeface="Futura Hv"/>
            </a:endParaRPr>
          </a:p>
        </p:txBody>
      </p:sp>
      <p:cxnSp>
        <p:nvCxnSpPr>
          <p:cNvPr id="16" name="Straight Connector 15"/>
          <p:cNvCxnSpPr/>
          <p:nvPr/>
        </p:nvCxnSpPr>
        <p:spPr>
          <a:xfrm>
            <a:off x="3564270"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18312" y="1695267"/>
            <a:ext cx="0" cy="2212848"/>
          </a:xfrm>
          <a:prstGeom prst="line">
            <a:avLst/>
          </a:prstGeom>
          <a:ln w="127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8"/>
          <p:cNvSpPr txBox="1">
            <a:spLocks/>
          </p:cNvSpPr>
          <p:nvPr/>
        </p:nvSpPr>
        <p:spPr>
          <a:xfrm>
            <a:off x="1482009" y="4000500"/>
            <a:ext cx="6287566" cy="406400"/>
          </a:xfrm>
          <a:prstGeom prst="rect">
            <a:avLst/>
          </a:prstGeom>
          <a:solidFill>
            <a:schemeClr val="accent4"/>
          </a:solidFill>
        </p:spPr>
        <p:txBody>
          <a:bodyPr vert="horz" lIns="0" tIns="0" rIns="0" bIns="0" rtlCol="0" anchor="ctr">
            <a:noAutofit/>
          </a:bodyPr>
          <a:lstStyle/>
          <a:p>
            <a:pPr lvl="0" algn="ctr" defTabSz="457200">
              <a:spcAft>
                <a:spcPts val="140"/>
              </a:spcAft>
              <a:buSzPct val="100000"/>
              <a:defRPr/>
            </a:pPr>
            <a:r>
              <a:rPr lang="en-US" sz="1600" b="1" dirty="0" smtClean="0">
                <a:solidFill>
                  <a:schemeClr val="bg1"/>
                </a:solidFill>
                <a:cs typeface="Futura Hv"/>
              </a:rPr>
              <a:t>Capabilities common across ProLiant Gen8 platforms</a:t>
            </a:r>
            <a:endParaRPr lang="en-US" sz="1600" b="1" dirty="0">
              <a:solidFill>
                <a:schemeClr val="bg1"/>
              </a:solidFill>
              <a:cs typeface="Futura Hv"/>
            </a:endParaRPr>
          </a:p>
        </p:txBody>
      </p:sp>
      <p:pic>
        <p:nvPicPr>
          <p:cNvPr id="21" name="Picture 20" descr="57350843.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44595" y="1700864"/>
            <a:ext cx="1993392" cy="1325020"/>
          </a:xfrm>
          <a:prstGeom prst="rect">
            <a:avLst/>
          </a:prstGeom>
        </p:spPr>
      </p:pic>
      <p:sp>
        <p:nvSpPr>
          <p:cNvPr id="19" name="Text Placeholder 7"/>
          <p:cNvSpPr txBox="1">
            <a:spLocks/>
          </p:cNvSpPr>
          <p:nvPr/>
        </p:nvSpPr>
        <p:spPr>
          <a:xfrm>
            <a:off x="1480707"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Intelligent Provisioning</a:t>
            </a:r>
            <a:endParaRPr lang="en-US" sz="1400" b="1" dirty="0">
              <a:solidFill>
                <a:schemeClr val="bg1"/>
              </a:solidFill>
              <a:latin typeface="+mn-lt"/>
            </a:endParaRPr>
          </a:p>
        </p:txBody>
      </p:sp>
      <p:sp>
        <p:nvSpPr>
          <p:cNvPr id="20" name="Text Placeholder 5"/>
          <p:cNvSpPr txBox="1">
            <a:spLocks/>
          </p:cNvSpPr>
          <p:nvPr/>
        </p:nvSpPr>
        <p:spPr>
          <a:xfrm>
            <a:off x="1480707"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45</a:t>
            </a:r>
            <a:r>
              <a:rPr lang="en-US" sz="1200" dirty="0">
                <a:solidFill>
                  <a:schemeClr val="tx1"/>
                </a:solidFill>
                <a:cs typeface="Futura Hv"/>
              </a:rPr>
              <a:t>% fewer steps </a:t>
            </a:r>
            <a:r>
              <a:rPr lang="en-US" sz="1200" dirty="0" smtClean="0">
                <a:solidFill>
                  <a:schemeClr val="tx1"/>
                </a:solidFill>
                <a:cs typeface="Futura Hv"/>
              </a:rPr>
              <a:t>for </a:t>
            </a:r>
            <a:r>
              <a:rPr lang="en-US" sz="1200" dirty="0">
                <a:solidFill>
                  <a:schemeClr val="tx1"/>
                </a:solidFill>
                <a:cs typeface="Futura Hv"/>
              </a:rPr>
              <a:t>3x faster deployment</a:t>
            </a:r>
          </a:p>
        </p:txBody>
      </p:sp>
      <p:sp>
        <p:nvSpPr>
          <p:cNvPr id="22" name="Rectangle 21"/>
          <p:cNvSpPr/>
          <p:nvPr/>
        </p:nvSpPr>
        <p:spPr>
          <a:xfrm>
            <a:off x="1480707" y="1700864"/>
            <a:ext cx="1993392" cy="1319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492855" y="1712236"/>
            <a:ext cx="640080" cy="365760"/>
          </a:xfrm>
          <a:prstGeom prst="rect">
            <a:avLst/>
          </a:prstGeom>
          <a:gradFill flip="none" rotWithShape="1">
            <a:gsLst>
              <a:gs pos="100000">
                <a:srgbClr val="B7CA34"/>
              </a:gs>
              <a:gs pos="0">
                <a:srgbClr val="008094">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System and OS</a:t>
            </a:r>
          </a:p>
        </p:txBody>
      </p:sp>
      <p:sp>
        <p:nvSpPr>
          <p:cNvPr id="24" name="Rectangle 23"/>
          <p:cNvSpPr/>
          <p:nvPr/>
        </p:nvSpPr>
        <p:spPr>
          <a:xfrm>
            <a:off x="2812001" y="1712237"/>
            <a:ext cx="640080" cy="365760"/>
          </a:xfrm>
          <a:prstGeom prst="rect">
            <a:avLst/>
          </a:prstGeom>
          <a:gradFill flip="none" rotWithShape="1">
            <a:gsLst>
              <a:gs pos="100000">
                <a:srgbClr val="0096D6"/>
              </a:gs>
              <a:gs pos="0">
                <a:srgbClr val="5693C9">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HP Service</a:t>
            </a:r>
            <a:br>
              <a:rPr kumimoji="0" lang="en-US" sz="800" b="1" i="0" u="none" strike="noStrike" kern="0" cap="none" spc="0" normalizeH="0" baseline="0" noProof="0" dirty="0" smtClean="0">
                <a:ln>
                  <a:noFill/>
                </a:ln>
                <a:solidFill>
                  <a:prstClr val="white"/>
                </a:solidFill>
                <a:effectLst/>
                <a:uLnTx/>
                <a:uFillTx/>
                <a:latin typeface="+mj-lt"/>
                <a:ea typeface="+mn-ea"/>
                <a:cs typeface="+mn-cs"/>
              </a:rPr>
            </a:br>
            <a:r>
              <a:rPr kumimoji="0" lang="en-US" sz="800" b="1" i="0" u="none" strike="noStrike" kern="0" cap="none" spc="0" normalizeH="0" baseline="0" noProof="0" dirty="0" smtClean="0">
                <a:ln>
                  <a:noFill/>
                </a:ln>
                <a:solidFill>
                  <a:prstClr val="white"/>
                </a:solidFill>
                <a:effectLst/>
                <a:uLnTx/>
                <a:uFillTx/>
                <a:latin typeface="+mj-lt"/>
                <a:ea typeface="+mn-ea"/>
                <a:cs typeface="+mn-cs"/>
              </a:rPr>
              <a:t>Pack </a:t>
            </a:r>
          </a:p>
        </p:txBody>
      </p:sp>
      <p:pic>
        <p:nvPicPr>
          <p:cNvPr id="25" name="Picture 2" descr="C:\Users\SMadina\Documents\My Office Documents\ISS Presentations\Photography\DL380eG8_BezelOn_front.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59202" y="2434101"/>
            <a:ext cx="1828497" cy="627783"/>
          </a:xfrm>
          <a:prstGeom prst="rect">
            <a:avLst/>
          </a:prstGeom>
          <a:noFill/>
          <a:extLst>
            <a:ext uri="{909E8E84-426E-40DD-AFC4-6F175D3DCCD1}">
              <a14:hiddenFill xmlns:a14="http://schemas.microsoft.com/office/drawing/2010/main">
                <a:solidFill>
                  <a:srgbClr val="FFFFFF"/>
                </a:solidFill>
              </a14:hiddenFill>
            </a:ext>
          </a:extLst>
        </p:spPr>
      </p:pic>
      <p:sp>
        <p:nvSpPr>
          <p:cNvPr id="26" name="Down Arrow 25"/>
          <p:cNvSpPr/>
          <p:nvPr/>
        </p:nvSpPr>
        <p:spPr>
          <a:xfrm>
            <a:off x="2164002" y="1717996"/>
            <a:ext cx="629322" cy="860397"/>
          </a:xfrm>
          <a:prstGeom prst="downArrow">
            <a:avLst>
              <a:gd name="adj1" fmla="val 100000"/>
              <a:gd name="adj2" fmla="val 50000"/>
            </a:avLst>
          </a:prstGeom>
          <a:gradFill rotWithShape="1">
            <a:gsLst>
              <a:gs pos="0">
                <a:srgbClr val="5693C9">
                  <a:alpha val="29000"/>
                </a:srgbClr>
              </a:gs>
              <a:gs pos="100000">
                <a:srgbClr val="5693C9"/>
              </a:gs>
            </a:gsLst>
            <a:lin ang="54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Futura Bk"/>
              <a:ea typeface="+mn-ea"/>
              <a:cs typeface="+mn-cs"/>
            </a:endParaRPr>
          </a:p>
        </p:txBody>
      </p:sp>
      <p:sp>
        <p:nvSpPr>
          <p:cNvPr id="27" name="Rectangle 26"/>
          <p:cNvSpPr/>
          <p:nvPr/>
        </p:nvSpPr>
        <p:spPr>
          <a:xfrm>
            <a:off x="2156802" y="1712237"/>
            <a:ext cx="640080" cy="365760"/>
          </a:xfrm>
          <a:prstGeom prst="rect">
            <a:avLst/>
          </a:prstGeom>
          <a:gradFill flip="none" rotWithShape="1">
            <a:gsLst>
              <a:gs pos="100000">
                <a:srgbClr val="F05332"/>
              </a:gs>
              <a:gs pos="0">
                <a:srgbClr val="E31C19">
                  <a:lumMod val="50000"/>
                </a:srgbClr>
              </a:gs>
            </a:gsLst>
            <a:lin ang="780000" scaled="0"/>
            <a:tileRect/>
          </a:gradFill>
          <a:ln w="25400" cap="flat" cmpd="sng" algn="ctr">
            <a:noFill/>
            <a:prstDash val="solid"/>
          </a:ln>
          <a:effectLst/>
        </p:spPr>
        <p:txBody>
          <a:bodyPr lIns="91440" t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prstClr val="white"/>
                </a:solidFill>
                <a:effectLst/>
                <a:uLnTx/>
                <a:uFillTx/>
                <a:latin typeface="+mj-lt"/>
                <a:ea typeface="+mn-ea"/>
                <a:cs typeface="+mn-cs"/>
              </a:rPr>
              <a:t>HP system SW</a:t>
            </a:r>
            <a:endParaRPr kumimoji="0" lang="en-US" sz="800" b="1" i="0" u="none" strike="noStrike" kern="0" cap="none" spc="0" normalizeH="0" baseline="0" noProof="0" dirty="0">
              <a:ln>
                <a:noFill/>
              </a:ln>
              <a:solidFill>
                <a:prstClr val="white"/>
              </a:solidFill>
              <a:effectLst/>
              <a:uLnTx/>
              <a:uFillTx/>
              <a:latin typeface="+mj-lt"/>
              <a:ea typeface="+mn-ea"/>
              <a:cs typeface="+mn-cs"/>
            </a:endParaRPr>
          </a:p>
        </p:txBody>
      </p:sp>
      <p:sp>
        <p:nvSpPr>
          <p:cNvPr id="34" name="Text Placeholder 7"/>
          <p:cNvSpPr txBox="1">
            <a:spLocks/>
          </p:cNvSpPr>
          <p:nvPr/>
        </p:nvSpPr>
        <p:spPr>
          <a:xfrm>
            <a:off x="5772705" y="1141412"/>
            <a:ext cx="1993392" cy="502920"/>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lang="en-US" sz="700" kern="1200" dirty="0" smtClean="0">
                <a:solidFill>
                  <a:schemeClr val="tx1">
                    <a:lumMod val="50000"/>
                    <a:lumOff val="50000"/>
                  </a:schemeClr>
                </a:solidFill>
                <a:latin typeface="Futura B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chemeClr val="bg1"/>
                </a:solidFill>
                <a:latin typeface="+mn-lt"/>
              </a:rPr>
              <a:t>Insight Online</a:t>
            </a:r>
            <a:endParaRPr lang="en-US" sz="1400" b="1" dirty="0">
              <a:solidFill>
                <a:schemeClr val="bg1"/>
              </a:solidFill>
              <a:latin typeface="+mn-lt"/>
            </a:endParaRPr>
          </a:p>
        </p:txBody>
      </p:sp>
      <p:sp>
        <p:nvSpPr>
          <p:cNvPr id="35" name="Text Placeholder 5"/>
          <p:cNvSpPr txBox="1">
            <a:spLocks/>
          </p:cNvSpPr>
          <p:nvPr/>
        </p:nvSpPr>
        <p:spPr>
          <a:xfrm>
            <a:off x="5772705" y="3087320"/>
            <a:ext cx="1993392" cy="822960"/>
          </a:xfrm>
          <a:prstGeom prst="rect">
            <a:avLst/>
          </a:prstGeom>
          <a:solidFill>
            <a:schemeClr val="accent6"/>
          </a:solidFill>
        </p:spPr>
        <p:txBody>
          <a:bodyPr anchor="ctr" anchorCtr="0"/>
          <a:lstStyle>
            <a:lvl1pPr marL="225425" marR="0" indent="-225425" algn="l" defTabSz="914400" rtl="0" eaLnBrk="1" fontAlgn="auto" latinLnBrk="0" hangingPunct="1">
              <a:lnSpc>
                <a:spcPct val="110000"/>
              </a:lnSpc>
              <a:spcBef>
                <a:spcPts val="1000"/>
              </a:spcBef>
              <a:spcAft>
                <a:spcPts val="0"/>
              </a:spcAft>
              <a:buClr>
                <a:schemeClr val="tx2"/>
              </a:buClr>
              <a:buSzPct val="80000"/>
              <a:buFont typeface="Arial" pitchFamily="34" charset="0"/>
              <a:buChar char="•"/>
              <a:tabLst/>
              <a:defRPr sz="2000" kern="1200">
                <a:solidFill>
                  <a:schemeClr val="bg1"/>
                </a:solidFill>
                <a:latin typeface="+mn-lt"/>
                <a:ea typeface="+mn-ea"/>
                <a:cs typeface="+mn-cs"/>
              </a:defRPr>
            </a:lvl1pPr>
            <a:lvl2pPr marL="342900" marR="0" indent="-114300" algn="l" defTabSz="914400" rtl="0" eaLnBrk="1" fontAlgn="auto" latinLnBrk="0" hangingPunct="1">
              <a:lnSpc>
                <a:spcPct val="110000"/>
              </a:lnSpc>
              <a:spcBef>
                <a:spcPts val="500"/>
              </a:spcBef>
              <a:spcAft>
                <a:spcPts val="0"/>
              </a:spcAft>
              <a:buClr>
                <a:schemeClr val="tx2"/>
              </a:buClr>
              <a:buSzPct val="80000"/>
              <a:buFont typeface="Futura Bk" pitchFamily="34" charset="0"/>
              <a:buChar char="–"/>
              <a:tabLst/>
              <a:defRPr sz="1600" kern="1200">
                <a:solidFill>
                  <a:schemeClr val="bg1"/>
                </a:solidFill>
                <a:latin typeface="+mn-lt"/>
                <a:ea typeface="+mn-ea"/>
                <a:cs typeface="+mn-cs"/>
              </a:defRPr>
            </a:lvl2pPr>
            <a:lvl3pPr marL="571500" marR="0" indent="-16827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3pPr>
            <a:lvl4pPr marL="800100" marR="0" indent="-114300" algn="l" defTabSz="914400" rtl="0" eaLnBrk="1" fontAlgn="auto" latinLnBrk="0" hangingPunct="1">
              <a:lnSpc>
                <a:spcPct val="110000"/>
              </a:lnSpc>
              <a:spcBef>
                <a:spcPts val="400"/>
              </a:spcBef>
              <a:spcAft>
                <a:spcPts val="0"/>
              </a:spcAft>
              <a:buClr>
                <a:schemeClr val="tx2"/>
              </a:buClr>
              <a:buSzPct val="80000"/>
              <a:buFont typeface="Futura Bk" pitchFamily="34" charset="0"/>
              <a:buChar char="–"/>
              <a:tabLst/>
              <a:defRPr sz="1200" kern="1200">
                <a:solidFill>
                  <a:schemeClr val="bg1"/>
                </a:solidFill>
                <a:latin typeface="+mn-lt"/>
                <a:ea typeface="+mn-ea"/>
                <a:cs typeface="+mn-cs"/>
              </a:defRPr>
            </a:lvl4pPr>
            <a:lvl5pPr marL="1028700" marR="0" indent="-174625" algn="l" defTabSz="914400" rtl="0" eaLnBrk="1" fontAlgn="auto" latinLnBrk="0" hangingPunct="1">
              <a:lnSpc>
                <a:spcPct val="110000"/>
              </a:lnSpc>
              <a:spcBef>
                <a:spcPts val="400"/>
              </a:spcBef>
              <a:spcAft>
                <a:spcPts val="0"/>
              </a:spcAft>
              <a:buClr>
                <a:schemeClr val="tx2"/>
              </a:buClr>
              <a:buSzPct val="80000"/>
              <a:buFont typeface="Arial" pitchFamily="34" charset="0"/>
              <a:buChar char="•"/>
              <a:tabLst/>
              <a:defRPr sz="12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lnSpc>
                <a:spcPct val="100000"/>
              </a:lnSpc>
              <a:spcBef>
                <a:spcPts val="0"/>
              </a:spcBef>
              <a:spcAft>
                <a:spcPts val="140"/>
              </a:spcAft>
              <a:buClrTx/>
              <a:buSzPct val="100000"/>
              <a:buNone/>
              <a:defRPr/>
            </a:pPr>
            <a:r>
              <a:rPr lang="en-US" sz="1200" dirty="0" smtClean="0">
                <a:solidFill>
                  <a:schemeClr val="tx1"/>
                </a:solidFill>
                <a:cs typeface="Futura Hv"/>
              </a:rPr>
              <a:t>Deployment</a:t>
            </a:r>
            <a:r>
              <a:rPr lang="en-US" sz="1200" dirty="0">
                <a:solidFill>
                  <a:schemeClr val="tx1"/>
                </a:solidFill>
                <a:cs typeface="Futura Hv"/>
              </a:rPr>
              <a:t>, health, energy,</a:t>
            </a:r>
            <a:br>
              <a:rPr lang="en-US" sz="1200" dirty="0">
                <a:solidFill>
                  <a:schemeClr val="tx1"/>
                </a:solidFill>
                <a:cs typeface="Futura Hv"/>
              </a:rPr>
            </a:br>
            <a:r>
              <a:rPr lang="en-US" sz="1200" dirty="0">
                <a:solidFill>
                  <a:schemeClr val="tx1"/>
                </a:solidFill>
                <a:cs typeface="Futura Hv"/>
              </a:rPr>
              <a:t>and remote control from a central management </a:t>
            </a:r>
            <a:r>
              <a:rPr lang="en-US" sz="1200" dirty="0" smtClean="0">
                <a:solidFill>
                  <a:schemeClr val="tx1"/>
                </a:solidFill>
                <a:cs typeface="Futura Hv"/>
              </a:rPr>
              <a:t>console </a:t>
            </a:r>
            <a:endParaRPr lang="en-US" sz="1200" dirty="0">
              <a:solidFill>
                <a:schemeClr val="tx1"/>
              </a:solidFill>
              <a:cs typeface="Futura Hv"/>
            </a:endParaRPr>
          </a:p>
        </p:txBody>
      </p:sp>
      <p:sp>
        <p:nvSpPr>
          <p:cNvPr id="36" name="Rectangle 35"/>
          <p:cNvSpPr/>
          <p:nvPr/>
        </p:nvSpPr>
        <p:spPr>
          <a:xfrm>
            <a:off x="5772705" y="1700864"/>
            <a:ext cx="1993392" cy="13194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 name="Picture 36" descr="mainscreen.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5884894" y="1782612"/>
            <a:ext cx="1769013" cy="1155925"/>
          </a:xfrm>
          <a:prstGeom prst="rect">
            <a:avLst/>
          </a:prstGeom>
          <a:noFill/>
          <a:ln w="9525">
            <a:noFill/>
            <a:miter lim="800000"/>
            <a:headEnd/>
            <a:tailEnd/>
          </a:ln>
        </p:spPr>
      </p:pic>
    </p:spTree>
    <p:extLst>
      <p:ext uri="{BB962C8B-B14F-4D97-AF65-F5344CB8AC3E}">
        <p14:creationId xmlns:p14="http://schemas.microsoft.com/office/powerpoint/2010/main" val="1923526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21174928"/>
              </p:ext>
            </p:extLst>
          </p:nvPr>
        </p:nvGraphicFramePr>
        <p:xfrm>
          <a:off x="361949" y="1155175"/>
          <a:ext cx="7980364" cy="3527084"/>
        </p:xfrm>
        <a:graphic>
          <a:graphicData uri="http://schemas.openxmlformats.org/drawingml/2006/table">
            <a:tbl>
              <a:tblPr firstRow="1" bandRow="1">
                <a:tableStyleId>{073A0DAA-6AF3-43AB-8588-CEC1D06C72B9}</a:tableStyleId>
              </a:tblPr>
              <a:tblGrid>
                <a:gridCol w="1520014"/>
                <a:gridCol w="3232297"/>
                <a:gridCol w="3228053"/>
              </a:tblGrid>
              <a:tr h="292625">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DL360e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j-lt"/>
                          <a:cs typeface="Arial" pitchFamily="34" charset="0"/>
                        </a:rPr>
                        <a:t>Built on ProActive</a:t>
                      </a:r>
                      <a:r>
                        <a:rPr lang="en-US" sz="800" baseline="0" dirty="0" smtClean="0">
                          <a:solidFill>
                            <a:schemeClr val="bg1"/>
                          </a:solidFill>
                          <a:latin typeface="+mj-lt"/>
                          <a:cs typeface="Arial" pitchFamily="34" charset="0"/>
                        </a:rPr>
                        <a:t> Insight Architecture</a:t>
                      </a:r>
                      <a:endParaRPr lang="en-US" sz="800" dirty="0" smtClean="0">
                        <a:solidFill>
                          <a:schemeClr val="bg1"/>
                        </a:solidFill>
                        <a:latin typeface="+mj-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DL160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5500/5600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2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sym typeface="Wingdings 2"/>
                        </a:rPr>
                        <a:t>ü</a:t>
                      </a:r>
                      <a:endParaRPr kumimoji="0" lang="en-US" sz="1200" b="1" i="0" u="none" strike="noStrike" kern="1200" cap="none" spc="0" normalizeH="0" baseline="0" noProof="0" dirty="0">
                        <a:ln>
                          <a:noFill/>
                        </a:ln>
                        <a:solidFill>
                          <a:srgbClr val="0096D6"/>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384GB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(18) DDR3, up to 1333MHz (288GB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8 SFF / 4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1GbE NC366i 4ports</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1GbE NC362i 2 ports</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Lights Out 100i</a:t>
                      </a: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94% Platinum </a:t>
                      </a:r>
                      <a:endParaRPr lang="en-US" sz="800" b="0" dirty="0" smtClean="0">
                        <a:solidFill>
                          <a:schemeClr val="tx1"/>
                        </a:solidFill>
                        <a:latin typeface="+mn-lt"/>
                        <a:cs typeface="Arial" pitchFamily="34" charset="0"/>
                      </a:endParaRP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DL360e Gen8 Gen to Gen compare</a:t>
            </a:r>
            <a:endParaRPr lang="en-US" dirty="0"/>
          </a:p>
        </p:txBody>
      </p:sp>
      <p:sp>
        <p:nvSpPr>
          <p:cNvPr id="6" name="Subtitle 5"/>
          <p:cNvSpPr>
            <a:spLocks noGrp="1"/>
          </p:cNvSpPr>
          <p:nvPr>
            <p:ph type="subTitle" idx="1"/>
          </p:nvPr>
        </p:nvSpPr>
        <p:spPr/>
        <p:txBody>
          <a:bodyPr/>
          <a:lstStyle/>
          <a:p>
            <a:r>
              <a:rPr lang="en-US" smtClean="0"/>
              <a:t>Essential features in an optimized design</a:t>
            </a:r>
            <a:endParaRPr lang="en-US" dirty="0"/>
          </a:p>
        </p:txBody>
      </p:sp>
      <p:sp>
        <p:nvSpPr>
          <p:cNvPr id="10" name="TextBox 9"/>
          <p:cNvSpPr txBox="1"/>
          <p:nvPr/>
        </p:nvSpPr>
        <p:spPr>
          <a:xfrm>
            <a:off x="8295717" y="1584997"/>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82334" y="-1"/>
            <a:ext cx="1361666" cy="91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437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4169389"/>
              </p:ext>
            </p:extLst>
          </p:nvPr>
        </p:nvGraphicFramePr>
        <p:xfrm>
          <a:off x="486696" y="1004664"/>
          <a:ext cx="7831395" cy="3816854"/>
        </p:xfrm>
        <a:graphic>
          <a:graphicData uri="http://schemas.openxmlformats.org/drawingml/2006/table">
            <a:tbl>
              <a:tblPr firstRow="1" bandRow="1">
                <a:tableStyleId>{073A0DAA-6AF3-43AB-8588-CEC1D06C72B9}</a:tableStyleId>
              </a:tblPr>
              <a:tblGrid>
                <a:gridCol w="1566279"/>
                <a:gridCol w="1566279"/>
                <a:gridCol w="1566279"/>
                <a:gridCol w="1566279"/>
                <a:gridCol w="1566279"/>
              </a:tblGrid>
              <a:tr h="159254">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8904" marT="0" marB="17806"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latin typeface="+mn-lt"/>
                        </a:rPr>
                        <a:t>ProLiant </a:t>
                      </a:r>
                      <a:r>
                        <a:rPr lang="en-US" sz="1000" dirty="0" smtClean="0">
                          <a:solidFill>
                            <a:schemeClr val="bg1"/>
                          </a:solidFill>
                          <a:latin typeface="+mn-lt"/>
                        </a:rPr>
                        <a:t>DL360e</a:t>
                      </a:r>
                      <a:endParaRPr lang="en-US" sz="100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cs typeface="Arial" pitchFamily="34" charset="0"/>
                        </a:rPr>
                        <a:t>Dell</a:t>
                      </a:r>
                      <a:r>
                        <a:rPr lang="en-US" sz="100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(R420)</a:t>
                      </a:r>
                      <a:endParaRPr lang="en-US" sz="100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(x3530)</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Cisco</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(C22)</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35850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4516" marR="0" marT="8904"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3</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r>
              <a:tr h="17925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4516"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cs typeface="Arial" pitchFamily="34" charset="0"/>
                          <a:sym typeface="Wingdings 2"/>
                        </a:rPr>
                        <a:t>ü</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r>
              <a:tr h="239004">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4516"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384GB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kern="1200" dirty="0" smtClean="0">
                          <a:solidFill>
                            <a:schemeClr val="accent1"/>
                          </a:solidFill>
                          <a:latin typeface="+mn-lt"/>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192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r>
              <a:tr h="17925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r>
              <a:tr h="35850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4516"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PERC S110 Software RAID </a:t>
                      </a:r>
                      <a:r>
                        <a:rPr lang="en-US" sz="800" b="0" i="0" u="none" kern="1200" dirty="0" smtClean="0">
                          <a:solidFill>
                            <a:srgbClr val="000000"/>
                          </a:solidFill>
                          <a:latin typeface="HP Simplified"/>
                          <a:ea typeface="+mn-ea"/>
                          <a:cs typeface="Arial" pitchFamily="34" charset="0"/>
                        </a:rPr>
                        <a:t>S110</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0</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r>
              <a:tr h="179253">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r>
              <a:tr h="11950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BBWC</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r>
              <a:tr h="239004">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4516"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1GbE NC366i 4ports</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Broadcom 5720 Gigabit NIC</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Intel I-350 Quad Port (2 ports enabled std.)</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kern="1200" dirty="0">
                        <a:solidFill>
                          <a:schemeClr val="accent1"/>
                        </a:solidFill>
                        <a:latin typeface="+mn-lt"/>
                        <a:ea typeface="+mn-ea"/>
                        <a:cs typeface="Arial" pitchFamily="34" charset="0"/>
                      </a:endParaRPr>
                    </a:p>
                  </a:txBody>
                  <a:tcPr marL="0" marR="0" marT="0" marB="0" anchor="ctr"/>
                </a:tc>
              </a:tr>
              <a:tr h="179253">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239004">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4516"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iDRAC7 Enterprise</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Systems Director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C-Series Integrated Management Controller </a:t>
                      </a:r>
                    </a:p>
                  </a:txBody>
                  <a:tcPr marL="0" marR="0" marT="0" marB="0" anchor="ctr"/>
                </a:tc>
              </a:tr>
              <a:tr h="179253">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79253">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9253">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19502">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4516"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r>
              <a:tr h="179253">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9253">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19502">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80 Plus</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r>
              <a:tr h="179253">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4516"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DL360e Gen8 competitive</a:t>
            </a:r>
            <a:endParaRPr lang="en-US" dirty="0"/>
          </a:p>
        </p:txBody>
      </p:sp>
      <p:sp>
        <p:nvSpPr>
          <p:cNvPr id="3" name="Subtitle 2"/>
          <p:cNvSpPr>
            <a:spLocks noGrp="1"/>
          </p:cNvSpPr>
          <p:nvPr>
            <p:ph type="subTitle" idx="1"/>
          </p:nvPr>
        </p:nvSpPr>
        <p:spPr/>
        <p:txBody>
          <a:bodyPr/>
          <a:lstStyle/>
          <a:p>
            <a:r>
              <a:rPr lang="en-US" smtClean="0"/>
              <a:t>Essential features in an optimized design</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363611"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82334" y="-1"/>
            <a:ext cx="1361666" cy="91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888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HP ProLiant DL320e Gen8 Server</a:t>
            </a:r>
            <a:endParaRPr lang="en-US" dirty="0"/>
          </a:p>
        </p:txBody>
      </p:sp>
      <p:sp>
        <p:nvSpPr>
          <p:cNvPr id="4" name="Subtitle 3"/>
          <p:cNvSpPr>
            <a:spLocks noGrp="1"/>
          </p:cNvSpPr>
          <p:nvPr>
            <p:ph type="subTitle" idx="1"/>
          </p:nvPr>
        </p:nvSpPr>
        <p:spPr/>
        <p:txBody>
          <a:bodyPr/>
          <a:lstStyle/>
          <a:p>
            <a:r>
              <a:rPr lang="en-US" smtClean="0"/>
              <a:t>Ideal single-application and IT infrastructure server</a:t>
            </a:r>
            <a:endParaRPr lang="en-GB" dirty="0"/>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69280" y="3022322"/>
            <a:ext cx="2501058" cy="853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descr="C:\Users\brandtst\Documents\H Drive\Gen8 NDA\Photography FINAL\DL320eG8_BezelOn_FrontPPTpc.png"/>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0" y="2231037"/>
            <a:ext cx="4131548" cy="3002403"/>
          </a:xfrm>
          <a:prstGeom prst="rect">
            <a:avLst/>
          </a:prstGeom>
          <a:noFill/>
          <a:effectLst/>
          <a:extLst>
            <a:ext uri="{909E8E84-426E-40DD-AFC4-6F175D3DCCD1}">
              <a14:hiddenFill xmlns:a14="http://schemas.microsoft.com/office/drawing/2010/main">
                <a:solidFill>
                  <a:srgbClr val="FFFFFF"/>
                </a:solidFill>
              </a14:hiddenFill>
            </a:ext>
          </a:extLst>
        </p:spPr>
      </p:pic>
      <p:sp>
        <p:nvSpPr>
          <p:cNvPr id="7" name="Content Placeholder 13"/>
          <p:cNvSpPr txBox="1">
            <a:spLocks/>
          </p:cNvSpPr>
          <p:nvPr/>
        </p:nvSpPr>
        <p:spPr>
          <a:xfrm>
            <a:off x="329184" y="1188720"/>
            <a:ext cx="5222529" cy="3176451"/>
          </a:xfrm>
          <a:prstGeom prst="rect">
            <a:avLst/>
          </a:prstGeom>
        </p:spPr>
        <p:txBody>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2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2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What’s new</a:t>
            </a:r>
          </a:p>
          <a:p>
            <a:pPr marL="117475" lvl="2" indent="-117475"/>
            <a:r>
              <a:rPr lang="en-US" dirty="0" smtClean="0"/>
              <a:t>50% increase in internal storage capacity (up to 12TB)</a:t>
            </a:r>
            <a:endParaRPr lang="en-US" dirty="0"/>
          </a:p>
          <a:p>
            <a:pPr marL="117475" lvl="2" indent="-117475"/>
            <a:r>
              <a:rPr lang="en-US" dirty="0" smtClean="0"/>
              <a:t>Improved memory performance with HP SmartMemory</a:t>
            </a:r>
            <a:endParaRPr lang="en-US" dirty="0"/>
          </a:p>
          <a:p>
            <a:pPr marL="117475" lvl="2" indent="-117475"/>
            <a:r>
              <a:rPr lang="en-US" dirty="0" smtClean="0"/>
              <a:t>Simplified IT management with HP iLO Management Engine (iLO4)</a:t>
            </a:r>
          </a:p>
          <a:p>
            <a:pPr marL="117475" lvl="2" indent="-117475"/>
            <a:r>
              <a:rPr lang="en-US" dirty="0" smtClean="0"/>
              <a:t>Save IT expenses with 94% Platinum Plus power efficiency options</a:t>
            </a:r>
          </a:p>
          <a:p>
            <a:pPr marL="117475" lvl="2" indent="-117475"/>
            <a:r>
              <a:rPr lang="en-US" dirty="0" smtClean="0"/>
              <a:t>Enhanced serviceability with fast access PCIe riser solutions</a:t>
            </a:r>
          </a:p>
        </p:txBody>
      </p:sp>
      <p:sp>
        <p:nvSpPr>
          <p:cNvPr id="8" name="TextBox 7"/>
          <p:cNvSpPr txBox="1"/>
          <p:nvPr/>
        </p:nvSpPr>
        <p:spPr>
          <a:xfrm>
            <a:off x="6428611" y="3003236"/>
            <a:ext cx="1018532" cy="276999"/>
          </a:xfrm>
          <a:prstGeom prst="rect">
            <a:avLst/>
          </a:prstGeom>
          <a:noFill/>
        </p:spPr>
        <p:txBody>
          <a:bodyPr wrap="square" rtlCol="0">
            <a:spAutoFit/>
          </a:bodyPr>
          <a:lstStyle/>
          <a:p>
            <a:r>
              <a:rPr lang="en-US" sz="1200" dirty="0" smtClean="0"/>
              <a:t>4LFF Model</a:t>
            </a:r>
            <a:endParaRPr lang="en-US" sz="1200" dirty="0"/>
          </a:p>
        </p:txBody>
      </p:sp>
      <p:sp>
        <p:nvSpPr>
          <p:cNvPr id="9" name="TextBox 8"/>
          <p:cNvSpPr txBox="1"/>
          <p:nvPr/>
        </p:nvSpPr>
        <p:spPr>
          <a:xfrm>
            <a:off x="6428167" y="2168190"/>
            <a:ext cx="1019421" cy="276999"/>
          </a:xfrm>
          <a:prstGeom prst="rect">
            <a:avLst/>
          </a:prstGeom>
          <a:noFill/>
        </p:spPr>
        <p:txBody>
          <a:bodyPr wrap="square" rtlCol="0">
            <a:spAutoFit/>
          </a:bodyPr>
          <a:lstStyle/>
          <a:p>
            <a:r>
              <a:rPr lang="en-US" sz="1200" dirty="0" smtClean="0"/>
              <a:t>8SFF Model</a:t>
            </a:r>
            <a:endParaRPr lang="en-US" sz="1200" dirty="0"/>
          </a:p>
        </p:txBody>
      </p:sp>
      <p:sp>
        <p:nvSpPr>
          <p:cNvPr id="10" name="TextBox 9"/>
          <p:cNvSpPr txBox="1"/>
          <p:nvPr/>
        </p:nvSpPr>
        <p:spPr>
          <a:xfrm>
            <a:off x="6034872" y="1301625"/>
            <a:ext cx="2088148" cy="276999"/>
          </a:xfrm>
          <a:prstGeom prst="rect">
            <a:avLst/>
          </a:prstGeom>
          <a:noFill/>
        </p:spPr>
        <p:txBody>
          <a:bodyPr wrap="square" rtlCol="0">
            <a:spAutoFit/>
          </a:bodyPr>
          <a:lstStyle/>
          <a:p>
            <a:r>
              <a:rPr lang="en-US" sz="1200" dirty="0" smtClean="0"/>
              <a:t>8SFF Model w/locking bezel</a:t>
            </a:r>
            <a:endParaRPr lang="en-US" sz="1200" dirty="0"/>
          </a:p>
        </p:txBody>
      </p:sp>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56401" y="2302807"/>
            <a:ext cx="2501058" cy="7002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695038" y="1519998"/>
            <a:ext cx="2501058" cy="622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6247334" y="4005386"/>
            <a:ext cx="1497720" cy="430887"/>
          </a:xfrm>
          <a:prstGeom prst="rect">
            <a:avLst/>
          </a:prstGeom>
          <a:noFill/>
        </p:spPr>
        <p:txBody>
          <a:bodyPr wrap="square" rtlCol="0">
            <a:spAutoFit/>
          </a:bodyPr>
          <a:lstStyle/>
          <a:p>
            <a:pPr>
              <a:buClr>
                <a:srgbClr val="858689"/>
              </a:buClr>
              <a:buSzPct val="80000"/>
            </a:pPr>
            <a:r>
              <a:rPr lang="en-US" sz="1200" dirty="0" smtClean="0"/>
              <a:t>Additional option:</a:t>
            </a:r>
          </a:p>
          <a:p>
            <a:pPr>
              <a:buClr>
                <a:srgbClr val="858689"/>
              </a:buClr>
              <a:buSzPct val="80000"/>
              <a:buFont typeface="Arial" pitchFamily="34" charset="0"/>
              <a:buChar char="•"/>
            </a:pPr>
            <a:r>
              <a:rPr lang="en-US" sz="1000" dirty="0" smtClean="0"/>
              <a:t>4LFF NHP Model</a:t>
            </a:r>
          </a:p>
        </p:txBody>
      </p:sp>
    </p:spTree>
    <p:extLst>
      <p:ext uri="{BB962C8B-B14F-4D97-AF65-F5344CB8AC3E}">
        <p14:creationId xmlns:p14="http://schemas.microsoft.com/office/powerpoint/2010/main" val="3845594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9347242"/>
              </p:ext>
            </p:extLst>
          </p:nvPr>
        </p:nvGraphicFramePr>
        <p:xfrm>
          <a:off x="361949" y="1155175"/>
          <a:ext cx="7890327" cy="3602446"/>
        </p:xfrm>
        <a:graphic>
          <a:graphicData uri="http://schemas.openxmlformats.org/drawingml/2006/table">
            <a:tbl>
              <a:tblPr firstRow="1" bandRow="1">
                <a:tableStyleId>{073A0DAA-6AF3-43AB-8588-CEC1D06C72B9}</a:tableStyleId>
              </a:tblPr>
              <a:tblGrid>
                <a:gridCol w="1306647"/>
                <a:gridCol w="2194560"/>
                <a:gridCol w="2194560"/>
                <a:gridCol w="2194560"/>
              </a:tblGrid>
              <a:tr h="292625">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DL320e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j-lt"/>
                          <a:cs typeface="Arial" pitchFamily="34" charset="0"/>
                        </a:rPr>
                        <a:t>Built on ProActive</a:t>
                      </a:r>
                      <a:r>
                        <a:rPr lang="en-US" sz="800" baseline="0" dirty="0" smtClean="0">
                          <a:solidFill>
                            <a:schemeClr val="bg1"/>
                          </a:solidFill>
                          <a:latin typeface="+mj-lt"/>
                          <a:cs typeface="Arial" pitchFamily="34" charset="0"/>
                        </a:rPr>
                        <a:t> Insight Architecture</a:t>
                      </a:r>
                      <a:endParaRPr lang="en-US" sz="800" dirty="0" smtClean="0">
                        <a:solidFill>
                          <a:schemeClr val="bg1"/>
                        </a:solidFill>
                        <a:latin typeface="+mj-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 ProLiant DL320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DL120 G</a:t>
                      </a:r>
                      <a:r>
                        <a:rPr lang="en-US" sz="1000" baseline="0" dirty="0" smtClean="0">
                          <a:solidFill>
                            <a:schemeClr val="bg1"/>
                          </a:solidFill>
                          <a:latin typeface="+mn-lt"/>
                        </a:rPr>
                        <a:t>7</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5500/5600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2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E3-1200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2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(9) DDR3, up to 1333MHz (144GB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(4) DDR3, up to 1333MHz (32GB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8 SFF / 4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8 SFF / 4 LFF max  - HDD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2x1GbE</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2x1GbE</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srgbClr val="000000"/>
                          </a:solidFill>
                          <a:effectLst/>
                          <a:uLnTx/>
                          <a:uFillTx/>
                          <a:latin typeface="HP Simplified"/>
                          <a:ea typeface="+mn-ea"/>
                          <a:cs typeface="Arial" pitchFamily="34" charset="0"/>
                        </a:rPr>
                        <a:t>HP Integrated Lights-Out 2 (</a:t>
                      </a:r>
                      <a:r>
                        <a:rPr kumimoji="0" lang="en-US" sz="800" b="0" i="0" u="none" strike="noStrike" kern="1200" cap="none" spc="0" normalizeH="0" baseline="0" dirty="0" err="1" smtClean="0">
                          <a:ln>
                            <a:noFill/>
                          </a:ln>
                          <a:solidFill>
                            <a:srgbClr val="000000"/>
                          </a:solidFill>
                          <a:effectLst/>
                          <a:uLnTx/>
                          <a:uFillTx/>
                          <a:latin typeface="HP Simplified"/>
                          <a:ea typeface="+mn-ea"/>
                          <a:cs typeface="Arial" pitchFamily="34" charset="0"/>
                        </a:rPr>
                        <a:t>iLO</a:t>
                      </a:r>
                      <a:r>
                        <a:rPr kumimoji="0" lang="en-US" sz="800" b="0" i="0" u="none" strike="noStrike" kern="1200" cap="none" spc="0" normalizeH="0" baseline="0" dirty="0" smtClean="0">
                          <a:ln>
                            <a:noFill/>
                          </a:ln>
                          <a:solidFill>
                            <a:srgbClr val="000000"/>
                          </a:solidFill>
                          <a:effectLst/>
                          <a:uLnTx/>
                          <a:uFillTx/>
                          <a:latin typeface="HP Simplified"/>
                          <a:ea typeface="+mn-ea"/>
                          <a:cs typeface="Arial" pitchFamily="34" charset="0"/>
                        </a:rPr>
                        <a:t> 2)</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Integrated Lights-Out 3 (iLO 3)</a:t>
                      </a: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dirty="0" smtClean="0">
                          <a:solidFill>
                            <a:schemeClr val="accent1"/>
                          </a:solidFill>
                          <a:latin typeface="+mn-lt"/>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92% Gold</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92% Gold</a:t>
                      </a:r>
                      <a:endParaRPr lang="en-US" sz="800" b="0" dirty="0" smtClean="0">
                        <a:solidFill>
                          <a:schemeClr val="tx1"/>
                        </a:solidFill>
                        <a:latin typeface="+mn-lt"/>
                        <a:cs typeface="Arial" pitchFamily="34" charset="0"/>
                      </a:endParaRP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DL320e Gen8 Gen to Gen compare</a:t>
            </a:r>
            <a:endParaRPr lang="en-US" dirty="0"/>
          </a:p>
        </p:txBody>
      </p:sp>
      <p:sp>
        <p:nvSpPr>
          <p:cNvPr id="6" name="Subtitle 5"/>
          <p:cNvSpPr>
            <a:spLocks noGrp="1"/>
          </p:cNvSpPr>
          <p:nvPr>
            <p:ph type="subTitle" idx="1"/>
          </p:nvPr>
        </p:nvSpPr>
        <p:spPr/>
        <p:txBody>
          <a:bodyPr/>
          <a:lstStyle/>
          <a:p>
            <a:r>
              <a:rPr lang="en-US" smtClean="0"/>
              <a:t>Ideal single-application and IT infrastructure server</a:t>
            </a:r>
            <a:endParaRPr lang="en-US" dirty="0"/>
          </a:p>
        </p:txBody>
      </p:sp>
      <p:sp>
        <p:nvSpPr>
          <p:cNvPr id="10" name="TextBox 9"/>
          <p:cNvSpPr txBox="1"/>
          <p:nvPr/>
        </p:nvSpPr>
        <p:spPr>
          <a:xfrm>
            <a:off x="8295717" y="1584997"/>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82335" y="-14990"/>
            <a:ext cx="1361665" cy="102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5073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7907503"/>
              </p:ext>
            </p:extLst>
          </p:nvPr>
        </p:nvGraphicFramePr>
        <p:xfrm>
          <a:off x="365760" y="1152144"/>
          <a:ext cx="8043335" cy="3648853"/>
        </p:xfrm>
        <a:graphic>
          <a:graphicData uri="http://schemas.openxmlformats.org/drawingml/2006/table">
            <a:tbl>
              <a:tblPr firstRow="1" bandRow="1">
                <a:tableStyleId>{073A0DAA-6AF3-43AB-8588-CEC1D06C72B9}</a:tableStyleId>
              </a:tblPr>
              <a:tblGrid>
                <a:gridCol w="1608667"/>
                <a:gridCol w="1608667"/>
                <a:gridCol w="1608667"/>
                <a:gridCol w="1608667"/>
                <a:gridCol w="1608667"/>
              </a:tblGrid>
              <a:tr h="182880">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9144" marT="0" marB="18288"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latin typeface="+mn-lt"/>
                        </a:rPr>
                        <a:t>ProLiant </a:t>
                      </a:r>
                      <a:r>
                        <a:rPr lang="en-US" sz="1050" dirty="0" smtClean="0">
                          <a:solidFill>
                            <a:schemeClr val="bg1"/>
                          </a:solidFill>
                          <a:latin typeface="+mn-lt"/>
                        </a:rPr>
                        <a:t>DL320e</a:t>
                      </a:r>
                      <a:endParaRPr lang="en-US" sz="105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solidFill>
                            <a:schemeClr val="bg1"/>
                          </a:solidFill>
                          <a:latin typeface="+mn-lt"/>
                          <a:cs typeface="Arial" pitchFamily="34" charset="0"/>
                        </a:rPr>
                        <a:t>Dell</a:t>
                      </a:r>
                      <a:r>
                        <a:rPr lang="en-US" sz="105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(R210 II)</a:t>
                      </a:r>
                      <a:endParaRPr lang="en-US" sz="105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(x3250)</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Fujitsu</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(RX100)</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245127">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1</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E3-1200v2 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3</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i="0" u="none" dirty="0" smtClean="0">
                          <a:solidFill>
                            <a:srgbClr val="000000"/>
                          </a:solidFill>
                          <a:latin typeface="HP Simplified"/>
                          <a:cs typeface="Arial" pitchFamily="34" charset="0"/>
                        </a:rPr>
                        <a:t>1600MHz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kern="1200" dirty="0" smtClean="0">
                          <a:solidFill>
                            <a:schemeClr val="accent1"/>
                          </a:solidFill>
                          <a:latin typeface="+mn-lt"/>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i="0" u="none" dirty="0" smtClean="0">
                          <a:solidFill>
                            <a:srgbClr val="000000"/>
                          </a:solidFill>
                          <a:latin typeface="HP Simplified"/>
                          <a:cs typeface="Arial" pitchFamily="34" charset="0"/>
                        </a:rPr>
                        <a:t>1600MHz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PERC </a:t>
                      </a:r>
                      <a:r>
                        <a:rPr lang="en-US" sz="800" b="0" i="0" u="none" kern="1200" dirty="0" smtClean="0">
                          <a:solidFill>
                            <a:srgbClr val="000000"/>
                          </a:solidFill>
                          <a:latin typeface="HP Simplified"/>
                          <a:ea typeface="+mn-ea"/>
                          <a:cs typeface="Arial" pitchFamily="34" charset="0"/>
                        </a:rPr>
                        <a:t>S100</a:t>
                      </a:r>
                    </a:p>
                    <a:p>
                      <a:pPr algn="ct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2</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ServeRAID </a:t>
                      </a:r>
                      <a:r>
                        <a:rPr lang="en-US" sz="800" b="0" i="0" u="none" kern="1200" dirty="0" smtClean="0">
                          <a:solidFill>
                            <a:srgbClr val="000000"/>
                          </a:solidFill>
                          <a:latin typeface="HP Simplified"/>
                          <a:ea typeface="+mn-ea"/>
                          <a:cs typeface="Arial" pitchFamily="34" charset="0"/>
                        </a:rPr>
                        <a:t>C100</a:t>
                      </a:r>
                    </a:p>
                    <a:p>
                      <a:pPr algn="ct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2</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LSI </a:t>
                      </a:r>
                      <a:r>
                        <a:rPr lang="en-US" sz="800" b="0" i="0" u="none" kern="1200" dirty="0" smtClean="0">
                          <a:solidFill>
                            <a:srgbClr val="000000"/>
                          </a:solidFill>
                          <a:latin typeface="HP Simplified"/>
                          <a:ea typeface="+mn-ea"/>
                          <a:cs typeface="Arial" pitchFamily="34" charset="0"/>
                        </a:rPr>
                        <a:t>1064e</a:t>
                      </a:r>
                    </a:p>
                    <a:p>
                      <a:pPr algn="ct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2</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r>
              <a:tr h="87066">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512MB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BBWC</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r>
              <a:tr h="8672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2x1GbE</a:t>
                      </a:r>
                      <a:endParaRPr lang="en-US" sz="800" b="0" kern="1200" dirty="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i="0" u="none" dirty="0" smtClean="0">
                          <a:solidFill>
                            <a:srgbClr val="000000"/>
                          </a:solidFill>
                          <a:latin typeface="HP Simplified"/>
                          <a:cs typeface="Arial" pitchFamily="34" charset="0"/>
                        </a:rPr>
                        <a:t>IPMI 2.0</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Systems Director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i="0" u="none" dirty="0" smtClean="0">
                          <a:solidFill>
                            <a:srgbClr val="000000"/>
                          </a:solidFill>
                          <a:latin typeface="HP Simplified"/>
                          <a:cs typeface="Arial" pitchFamily="34" charset="0"/>
                        </a:rPr>
                        <a:t>iRMC</a:t>
                      </a:r>
                      <a:r>
                        <a:rPr lang="en-US" sz="800" b="0" dirty="0" smtClean="0">
                          <a:solidFill>
                            <a:schemeClr val="accent1"/>
                          </a:solidFill>
                          <a:latin typeface="+mn-lt"/>
                          <a:cs typeface="Arial" pitchFamily="34" charset="0"/>
                        </a:rPr>
                        <a:t> </a:t>
                      </a:r>
                    </a:p>
                  </a:txBody>
                  <a:tcPr marL="0" marR="0" marT="0" marB="0" anchor="ctr"/>
                </a:tc>
              </a:tr>
              <a:tr h="130600">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30600">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 </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87066">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87066">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dirty="0" smtClean="0">
                          <a:solidFill>
                            <a:schemeClr val="accent1"/>
                          </a:solidFill>
                          <a:latin typeface="+mn-lt"/>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89</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Silver</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80 Plus</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kern="1200" dirty="0" smtClean="0">
                          <a:solidFill>
                            <a:schemeClr val="accent1"/>
                          </a:solidFill>
                          <a:latin typeface="+mn-lt"/>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r>
              <a:tr h="130600">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DL320e Gen8 competitive</a:t>
            </a:r>
            <a:endParaRPr lang="en-US" dirty="0"/>
          </a:p>
        </p:txBody>
      </p:sp>
      <p:sp>
        <p:nvSpPr>
          <p:cNvPr id="3" name="Subtitle 2"/>
          <p:cNvSpPr>
            <a:spLocks noGrp="1"/>
          </p:cNvSpPr>
          <p:nvPr>
            <p:ph type="subTitle" idx="1"/>
          </p:nvPr>
        </p:nvSpPr>
        <p:spPr/>
        <p:txBody>
          <a:bodyPr/>
          <a:lstStyle/>
          <a:p>
            <a:r>
              <a:rPr lang="en-US" smtClean="0"/>
              <a:t>Ideal single-application and IT infrastructure server</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407855"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82335" y="-14990"/>
            <a:ext cx="1361665" cy="1028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700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HP ProLiant DL160 Gen8 Server</a:t>
            </a:r>
            <a:endParaRPr lang="en-GB" dirty="0"/>
          </a:p>
        </p:txBody>
      </p:sp>
      <p:sp>
        <p:nvSpPr>
          <p:cNvPr id="2" name="Subtitle 1"/>
          <p:cNvSpPr>
            <a:spLocks noGrp="1"/>
          </p:cNvSpPr>
          <p:nvPr>
            <p:ph type="subTitle" idx="1"/>
          </p:nvPr>
        </p:nvSpPr>
        <p:spPr/>
        <p:txBody>
          <a:bodyPr/>
          <a:lstStyle/>
          <a:p>
            <a:r>
              <a:rPr lang="en-US" smtClean="0"/>
              <a:t>High performance computing with increased manageability in a dense 1U design</a:t>
            </a:r>
            <a:endParaRPr lang="en-US" dirty="0"/>
          </a:p>
        </p:txBody>
      </p:sp>
      <p:sp>
        <p:nvSpPr>
          <p:cNvPr id="7" name="Text Placeholder 6"/>
          <p:cNvSpPr>
            <a:spLocks noGrp="1"/>
          </p:cNvSpPr>
          <p:nvPr>
            <p:ph sz="quarter" idx="4294967295"/>
          </p:nvPr>
        </p:nvSpPr>
        <p:spPr>
          <a:xfrm>
            <a:off x="353952" y="1189038"/>
            <a:ext cx="5145088" cy="3228975"/>
          </a:xfrm>
        </p:spPr>
        <p:txBody>
          <a:bodyPr/>
          <a:lstStyle/>
          <a:p>
            <a:r>
              <a:rPr lang="en-US" dirty="0"/>
              <a:t>What’s </a:t>
            </a:r>
            <a:r>
              <a:rPr lang="en-US" dirty="0" smtClean="0"/>
              <a:t>new</a:t>
            </a:r>
            <a:endParaRPr lang="en-US" dirty="0"/>
          </a:p>
          <a:p>
            <a:pPr lvl="2"/>
            <a:r>
              <a:rPr lang="en-US" dirty="0" smtClean="0"/>
              <a:t>Double memory capacity with up to 24 DDR3 1600 MHz slots (up to 768GB)</a:t>
            </a:r>
          </a:p>
          <a:p>
            <a:pPr lvl="2"/>
            <a:r>
              <a:rPr lang="en-US" dirty="0" smtClean="0"/>
              <a:t>Simplified IT management with HP iLO Management Engine (iLO4)</a:t>
            </a:r>
          </a:p>
          <a:p>
            <a:pPr lvl="2"/>
            <a:r>
              <a:rPr lang="en-US" dirty="0" smtClean="0"/>
              <a:t>FlexibleLOM for networking upgrade in addition to 1Gbe LOM </a:t>
            </a:r>
            <a:endParaRPr lang="en-US" dirty="0"/>
          </a:p>
          <a:p>
            <a:pPr lvl="2"/>
            <a:r>
              <a:rPr lang="en-US" dirty="0" smtClean="0"/>
              <a:t>Enhanced </a:t>
            </a:r>
            <a:r>
              <a:rPr lang="en-US" dirty="0"/>
              <a:t>serviceability with </a:t>
            </a:r>
            <a:r>
              <a:rPr lang="en-US" dirty="0" smtClean="0"/>
              <a:t>fast access PCIe riser </a:t>
            </a:r>
            <a:r>
              <a:rPr lang="en-US" dirty="0"/>
              <a:t>solutions and </a:t>
            </a:r>
            <a:r>
              <a:rPr lang="en-US" dirty="0" smtClean="0"/>
              <a:t>HP          Smart </a:t>
            </a:r>
            <a:r>
              <a:rPr lang="en-US" dirty="0"/>
              <a:t>Socket </a:t>
            </a:r>
            <a:r>
              <a:rPr lang="en-US" dirty="0" smtClean="0"/>
              <a:t>guides</a:t>
            </a:r>
            <a:endParaRPr lang="en-US" dirty="0"/>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669280" y="2419520"/>
            <a:ext cx="2556486" cy="8734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458704" y="2378115"/>
            <a:ext cx="1011904" cy="276999"/>
          </a:xfrm>
          <a:prstGeom prst="rect">
            <a:avLst/>
          </a:prstGeom>
          <a:noFill/>
        </p:spPr>
        <p:txBody>
          <a:bodyPr wrap="square" rtlCol="0">
            <a:spAutoFit/>
          </a:bodyPr>
          <a:lstStyle/>
          <a:p>
            <a:r>
              <a:rPr lang="en-US" sz="1200" dirty="0" smtClean="0">
                <a:solidFill>
                  <a:prstClr val="black"/>
                </a:solidFill>
                <a:latin typeface="HP Simplified" pitchFamily="34" charset="0"/>
              </a:rPr>
              <a:t>4LFF Model</a:t>
            </a:r>
            <a:endParaRPr lang="en-US" sz="1200" dirty="0">
              <a:solidFill>
                <a:prstClr val="black"/>
              </a:solidFill>
              <a:latin typeface="HP Simplified" pitchFamily="34" charset="0"/>
            </a:endParaRPr>
          </a:p>
        </p:txBody>
      </p:sp>
      <p:pic>
        <p:nvPicPr>
          <p:cNvPr id="8" name="Picture 5" descr="DL160G8bezelLiteFrt_crop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3189720"/>
            <a:ext cx="3994189" cy="1597297"/>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9" name="Picture 4" descr="C:\Users\shrivaap\Desktop\DL160\Photos\bezelphotos\bezelphotos\DL160G8bezelLeft_Trans.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669280" y="1493005"/>
            <a:ext cx="2542478" cy="996525"/>
          </a:xfrm>
          <a:prstGeom prst="rect">
            <a:avLst/>
          </a:prstGeom>
          <a:noFill/>
          <a:effectLst/>
        </p:spPr>
      </p:pic>
      <p:sp>
        <p:nvSpPr>
          <p:cNvPr id="10" name="TextBox 9"/>
          <p:cNvSpPr txBox="1"/>
          <p:nvPr/>
        </p:nvSpPr>
        <p:spPr>
          <a:xfrm>
            <a:off x="6034561" y="1462889"/>
            <a:ext cx="1860191" cy="276999"/>
          </a:xfrm>
          <a:prstGeom prst="rect">
            <a:avLst/>
          </a:prstGeom>
          <a:noFill/>
        </p:spPr>
        <p:txBody>
          <a:bodyPr wrap="square" rtlCol="0">
            <a:spAutoFit/>
          </a:bodyPr>
          <a:lstStyle/>
          <a:p>
            <a:r>
              <a:rPr lang="en-US" sz="1200" dirty="0" smtClean="0">
                <a:solidFill>
                  <a:prstClr val="black"/>
                </a:solidFill>
                <a:latin typeface="HP Simplified" pitchFamily="34" charset="0"/>
              </a:rPr>
              <a:t>4FF Model w/locking bezel</a:t>
            </a:r>
            <a:endParaRPr lang="en-US" sz="1200" dirty="0">
              <a:solidFill>
                <a:prstClr val="black"/>
              </a:solidFill>
              <a:latin typeface="HP Simplified" pitchFamily="34" charset="0"/>
            </a:endParaRPr>
          </a:p>
        </p:txBody>
      </p:sp>
      <p:pic>
        <p:nvPicPr>
          <p:cNvPr id="11"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669280" y="3414888"/>
            <a:ext cx="2453333" cy="688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6458704" y="3283172"/>
            <a:ext cx="1011904" cy="276999"/>
          </a:xfrm>
          <a:prstGeom prst="rect">
            <a:avLst/>
          </a:prstGeom>
          <a:noFill/>
        </p:spPr>
        <p:txBody>
          <a:bodyPr wrap="square" rtlCol="0">
            <a:spAutoFit/>
          </a:bodyPr>
          <a:lstStyle/>
          <a:p>
            <a:r>
              <a:rPr lang="en-US" sz="1200" dirty="0" smtClean="0">
                <a:solidFill>
                  <a:prstClr val="black"/>
                </a:solidFill>
                <a:latin typeface="HP Simplified" pitchFamily="34" charset="0"/>
              </a:rPr>
              <a:t>8SFF Model</a:t>
            </a:r>
            <a:endParaRPr lang="en-US" sz="1200" dirty="0">
              <a:solidFill>
                <a:prstClr val="black"/>
              </a:solidFill>
              <a:latin typeface="HP Simplified" pitchFamily="34" charset="0"/>
            </a:endParaRPr>
          </a:p>
        </p:txBody>
      </p:sp>
    </p:spTree>
    <p:extLst>
      <p:ext uri="{BB962C8B-B14F-4D97-AF65-F5344CB8AC3E}">
        <p14:creationId xmlns:p14="http://schemas.microsoft.com/office/powerpoint/2010/main" val="3655507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65475952"/>
              </p:ext>
            </p:extLst>
          </p:nvPr>
        </p:nvGraphicFramePr>
        <p:xfrm>
          <a:off x="361950" y="1155175"/>
          <a:ext cx="7986183" cy="3527067"/>
        </p:xfrm>
        <a:graphic>
          <a:graphicData uri="http://schemas.openxmlformats.org/drawingml/2006/table">
            <a:tbl>
              <a:tblPr firstRow="1" bandRow="1">
                <a:tableStyleId>{073A0DAA-6AF3-43AB-8588-CEC1D06C72B9}</a:tableStyleId>
              </a:tblPr>
              <a:tblGrid>
                <a:gridCol w="1514455"/>
                <a:gridCol w="3235864"/>
                <a:gridCol w="3235864"/>
              </a:tblGrid>
              <a:tr h="195953">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DL160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strike="noStrike" dirty="0" smtClean="0">
                          <a:solidFill>
                            <a:schemeClr val="bg1"/>
                          </a:solidFill>
                          <a:latin typeface="+mn-lt"/>
                          <a:cs typeface="Arial" pitchFamily="34" charset="0"/>
                        </a:rPr>
                        <a:t>Built on ProActive</a:t>
                      </a:r>
                      <a:r>
                        <a:rPr lang="en-US" sz="800" strike="noStrike" baseline="0" dirty="0" smtClean="0">
                          <a:solidFill>
                            <a:schemeClr val="bg1"/>
                          </a:solidFill>
                          <a:latin typeface="+mn-lt"/>
                          <a:cs typeface="Arial" pitchFamily="34" charset="0"/>
                        </a:rPr>
                        <a:t> Insight Architecture</a:t>
                      </a:r>
                      <a:endParaRPr lang="en-US" sz="800" strike="noStrike" dirty="0" smtClean="0">
                        <a:solidFill>
                          <a:schemeClr val="bg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 ProLiant DL160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E5-2600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5500/5600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2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sym typeface="Wingdings 2"/>
                        </a:rPr>
                        <a:t>ü</a:t>
                      </a:r>
                      <a:endParaRPr kumimoji="0" lang="en-US" sz="1200" b="1" i="0" u="none" strike="noStrike" kern="1200" cap="none" spc="0" normalizeH="0" baseline="0" noProof="0" dirty="0">
                        <a:ln>
                          <a:noFill/>
                        </a:ln>
                        <a:solidFill>
                          <a:srgbClr val="0096D6"/>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24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768</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(18) DDR3, up to 1333MHz (288GB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8 SFF / 4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2GB DDR3-1333MHz</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NC361i Integrated Dual Port Gigabit Server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1GbE NC362i 2 ports</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Lights Out 100i</a:t>
                      </a: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94% Platinum </a:t>
                      </a: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DL160 Gen8 Gen to Gen compare</a:t>
            </a:r>
            <a:endParaRPr lang="en-US" dirty="0"/>
          </a:p>
        </p:txBody>
      </p:sp>
      <p:sp>
        <p:nvSpPr>
          <p:cNvPr id="6" name="Subtitle 5"/>
          <p:cNvSpPr>
            <a:spLocks noGrp="1"/>
          </p:cNvSpPr>
          <p:nvPr>
            <p:ph type="subTitle" idx="1"/>
          </p:nvPr>
        </p:nvSpPr>
        <p:spPr/>
        <p:txBody>
          <a:bodyPr/>
          <a:lstStyle/>
          <a:p>
            <a:r>
              <a:rPr lang="en-US" smtClean="0"/>
              <a:t>High performance computing with increased manageability in a dense 1U design</a:t>
            </a:r>
            <a:endParaRPr lang="en-US" dirty="0"/>
          </a:p>
        </p:txBody>
      </p:sp>
      <p:sp>
        <p:nvSpPr>
          <p:cNvPr id="10" name="TextBox 9"/>
          <p:cNvSpPr txBox="1"/>
          <p:nvPr/>
        </p:nvSpPr>
        <p:spPr>
          <a:xfrm>
            <a:off x="8381977" y="1429729"/>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descr="C:\Users\brandtst\Documents\H Drive\Gen8 NDA\Photography FINAL\DL160 Gen8_front_bezel on_308a2315-a6e8-4485-9772-37dcb9325f96_96dpi_800x600.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94527" y="-14991"/>
            <a:ext cx="1349473" cy="103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162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9161225"/>
              </p:ext>
            </p:extLst>
          </p:nvPr>
        </p:nvGraphicFramePr>
        <p:xfrm>
          <a:off x="365760" y="960420"/>
          <a:ext cx="8043335" cy="3840480"/>
        </p:xfrm>
        <a:graphic>
          <a:graphicData uri="http://schemas.openxmlformats.org/drawingml/2006/table">
            <a:tbl>
              <a:tblPr firstRow="1" bandRow="1">
                <a:tableStyleId>{073A0DAA-6AF3-43AB-8588-CEC1D06C72B9}</a:tableStyleId>
              </a:tblPr>
              <a:tblGrid>
                <a:gridCol w="1608667"/>
                <a:gridCol w="1608667"/>
                <a:gridCol w="1608338"/>
                <a:gridCol w="1608996"/>
                <a:gridCol w="1608667"/>
              </a:tblGrid>
              <a:tr h="182880">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9144" marT="0" marB="18288"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latin typeface="+mn-lt"/>
                        </a:rPr>
                        <a:t>ProLiant </a:t>
                      </a:r>
                      <a:r>
                        <a:rPr lang="en-US" sz="1050" dirty="0" smtClean="0">
                          <a:solidFill>
                            <a:schemeClr val="bg1"/>
                          </a:solidFill>
                          <a:latin typeface="+mn-lt"/>
                        </a:rPr>
                        <a:t>DL160</a:t>
                      </a:r>
                      <a:endParaRPr lang="en-US" sz="105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solidFill>
                            <a:schemeClr val="bg1"/>
                          </a:solidFill>
                          <a:latin typeface="+mn-lt"/>
                          <a:cs typeface="Arial" pitchFamily="34" charset="0"/>
                        </a:rPr>
                        <a:t>Dell</a:t>
                      </a:r>
                      <a:r>
                        <a:rPr lang="en-US" sz="105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(R620)</a:t>
                      </a:r>
                      <a:endParaRPr lang="en-US" sz="105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(X3550)</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Cisco</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(C220)</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245127">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E5-2600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E5-2600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E5-2600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E5-2600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cs typeface="Arial" pitchFamily="34" charset="0"/>
                          <a:sym typeface="Wingdings 2"/>
                        </a:rPr>
                        <a:t>ü</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24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768</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24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768</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24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kern="1200" dirty="0" smtClean="0">
                          <a:solidFill>
                            <a:schemeClr val="accent1"/>
                          </a:solidFill>
                          <a:latin typeface="+mn-lt"/>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384</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16</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256GB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10</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0</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3</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0</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r>
              <a:tr h="87066">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2GB DDR3-1333MHz</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BBWC</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r>
              <a:tr h="8672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NC361i Integrated Dual Port Gigabit Server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Choice of 4x1GbE or 2x10GbE</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4x1GbE</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2x10Gbe (P81E)</a:t>
                      </a:r>
                      <a:endParaRPr lang="en-US" sz="800" b="0" kern="1200" dirty="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iDRAC 7 with Lifecycle controller included</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Integrated Management Module II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C-Series Integrated Management Controller </a:t>
                      </a:r>
                    </a:p>
                  </a:txBody>
                  <a:tcPr marL="0" marR="0" marT="0" marB="0" anchor="ctr"/>
                </a:tc>
              </a:tr>
              <a:tr h="130600">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130600">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 </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87066">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r>
              <a:tr h="87066">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r>
              <a:tr h="130600">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DL160 Gen8 competitive</a:t>
            </a:r>
            <a:endParaRPr lang="en-US" dirty="0"/>
          </a:p>
        </p:txBody>
      </p:sp>
      <p:sp>
        <p:nvSpPr>
          <p:cNvPr id="3" name="Subtitle 2"/>
          <p:cNvSpPr>
            <a:spLocks noGrp="1"/>
          </p:cNvSpPr>
          <p:nvPr>
            <p:ph type="subTitle" idx="1"/>
          </p:nvPr>
        </p:nvSpPr>
        <p:spPr/>
        <p:txBody>
          <a:bodyPr/>
          <a:lstStyle/>
          <a:p>
            <a:r>
              <a:rPr lang="en-US" smtClean="0"/>
              <a:t>High performance computing with increased manageability in a dense 1U design</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407855"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descr="C:\Users\brandtst\Documents\H Drive\Gen8 NDA\Photography FINAL\DL160 Gen8_front_bezel on_308a2315-a6e8-4485-9772-37dcb9325f96_96dpi_800x600.pn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7794527" y="-14991"/>
            <a:ext cx="1349473" cy="1034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87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HP ProLiant ML350e Gen8 Server</a:t>
            </a:r>
            <a:endParaRPr lang="en-US" dirty="0"/>
          </a:p>
        </p:txBody>
      </p:sp>
      <p:sp>
        <p:nvSpPr>
          <p:cNvPr id="4" name="Subtitle 3"/>
          <p:cNvSpPr>
            <a:spLocks noGrp="1"/>
          </p:cNvSpPr>
          <p:nvPr>
            <p:ph type="subTitle" idx="1"/>
          </p:nvPr>
        </p:nvSpPr>
        <p:spPr/>
        <p:txBody>
          <a:bodyPr/>
          <a:lstStyle/>
          <a:p>
            <a:r>
              <a:rPr lang="en-US" smtClean="0"/>
              <a:t>Essential performance with room to grow</a:t>
            </a:r>
            <a:endParaRPr lang="en-GB" smtClean="0"/>
          </a:p>
          <a:p>
            <a:endParaRPr lang="en-US" dirty="0"/>
          </a:p>
        </p:txBody>
      </p:sp>
      <p:sp>
        <p:nvSpPr>
          <p:cNvPr id="5" name="Content Placeholder 4"/>
          <p:cNvSpPr>
            <a:spLocks noGrp="1"/>
          </p:cNvSpPr>
          <p:nvPr>
            <p:ph sz="quarter" idx="4294967295"/>
          </p:nvPr>
        </p:nvSpPr>
        <p:spPr>
          <a:xfrm>
            <a:off x="335280" y="1051878"/>
            <a:ext cx="8120063" cy="3228975"/>
          </a:xfrm>
        </p:spPr>
        <p:txBody>
          <a:bodyPr/>
          <a:lstStyle/>
          <a:p>
            <a:r>
              <a:rPr lang="en-US" dirty="0" smtClean="0"/>
              <a:t>What’s new</a:t>
            </a:r>
          </a:p>
          <a:p>
            <a:pPr lvl="2"/>
            <a:r>
              <a:rPr lang="en-US" dirty="0" smtClean="0"/>
              <a:t>Maximum internal storage flexibility for future growth (up to 54TB)</a:t>
            </a:r>
          </a:p>
          <a:p>
            <a:pPr lvl="2"/>
            <a:r>
              <a:rPr lang="en-US" dirty="0" smtClean="0"/>
              <a:t>Improved memory performance with HP SmartMemory</a:t>
            </a:r>
          </a:p>
          <a:p>
            <a:pPr lvl="2"/>
            <a:r>
              <a:rPr lang="en-US" dirty="0" smtClean="0"/>
              <a:t>2X more write cache capacity for indefinite data retention</a:t>
            </a:r>
          </a:p>
          <a:p>
            <a:pPr lvl="2"/>
            <a:r>
              <a:rPr lang="en-US" dirty="0" smtClean="0"/>
              <a:t>Simplified IT management with HP iLO Management Engine (iLO4)</a:t>
            </a:r>
          </a:p>
          <a:p>
            <a:endParaRPr lang="en-US" dirty="0"/>
          </a:p>
        </p:txBody>
      </p:sp>
      <p:sp>
        <p:nvSpPr>
          <p:cNvPr id="10" name="TextBox 9"/>
          <p:cNvSpPr txBox="1"/>
          <p:nvPr/>
        </p:nvSpPr>
        <p:spPr>
          <a:xfrm>
            <a:off x="6039949" y="955973"/>
            <a:ext cx="1872184" cy="461665"/>
          </a:xfrm>
          <a:prstGeom prst="rect">
            <a:avLst/>
          </a:prstGeom>
          <a:noFill/>
        </p:spPr>
        <p:txBody>
          <a:bodyPr wrap="square" rtlCol="0">
            <a:spAutoFit/>
          </a:bodyPr>
          <a:lstStyle/>
          <a:p>
            <a:pPr algn="ctr">
              <a:buClr>
                <a:srgbClr val="858689"/>
              </a:buClr>
              <a:buSzPct val="80000"/>
            </a:pPr>
            <a:r>
              <a:rPr lang="en-US" sz="1200" dirty="0">
                <a:latin typeface="HP Simplified" charset="0"/>
              </a:rPr>
              <a:t>18 LFF or 24 SFF Tower  Model w/locking bezel</a:t>
            </a:r>
          </a:p>
        </p:txBody>
      </p:sp>
      <p:sp>
        <p:nvSpPr>
          <p:cNvPr id="11" name="TextBox 18"/>
          <p:cNvSpPr txBox="1"/>
          <p:nvPr/>
        </p:nvSpPr>
        <p:spPr>
          <a:xfrm>
            <a:off x="6198283" y="3955046"/>
            <a:ext cx="1555516"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Clr>
                <a:srgbClr val="858689"/>
              </a:buClr>
              <a:buSzPct val="80000"/>
            </a:pPr>
            <a:r>
              <a:rPr lang="en-US" sz="1200" dirty="0" smtClean="0"/>
              <a:t>Additional options:</a:t>
            </a:r>
          </a:p>
          <a:p>
            <a:pPr>
              <a:buClr>
                <a:schemeClr val="tx1"/>
              </a:buClr>
              <a:buSzPct val="80000"/>
              <a:buFont typeface="Arial" pitchFamily="34" charset="0"/>
              <a:buChar char="•"/>
            </a:pPr>
            <a:r>
              <a:rPr lang="en-US" sz="1000" dirty="0"/>
              <a:t> </a:t>
            </a:r>
            <a:r>
              <a:rPr lang="en-US" sz="1000" dirty="0" smtClean="0"/>
              <a:t>8 or 16SFF Models</a:t>
            </a:r>
          </a:p>
          <a:p>
            <a:pPr>
              <a:buClr>
                <a:schemeClr val="tx1"/>
              </a:buClr>
              <a:buSzPct val="80000"/>
              <a:buFont typeface="Arial" pitchFamily="34" charset="0"/>
              <a:buChar char="•"/>
            </a:pPr>
            <a:r>
              <a:rPr lang="en-US" sz="1000" dirty="0" smtClean="0"/>
              <a:t> 12 or 18LFF Models</a:t>
            </a:r>
          </a:p>
        </p:txBody>
      </p:sp>
      <p:pic>
        <p:nvPicPr>
          <p:cNvPr id="1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10263" y="1417638"/>
            <a:ext cx="2131556" cy="251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0481" y="2277849"/>
            <a:ext cx="3309173" cy="2508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3629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10654905"/>
              </p:ext>
            </p:extLst>
          </p:nvPr>
        </p:nvGraphicFramePr>
        <p:xfrm>
          <a:off x="361949" y="1155175"/>
          <a:ext cx="7890327" cy="3602446"/>
        </p:xfrm>
        <a:graphic>
          <a:graphicData uri="http://schemas.openxmlformats.org/drawingml/2006/table">
            <a:tbl>
              <a:tblPr firstRow="1" bandRow="1">
                <a:tableStyleId>{073A0DAA-6AF3-43AB-8588-CEC1D06C72B9}</a:tableStyleId>
              </a:tblPr>
              <a:tblGrid>
                <a:gridCol w="1306647"/>
                <a:gridCol w="2194560"/>
                <a:gridCol w="2194560"/>
                <a:gridCol w="2194560"/>
              </a:tblGrid>
              <a:tr h="292625">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ML350e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solidFill>
                          <a:latin typeface="+mj-lt"/>
                          <a:cs typeface="Arial" pitchFamily="34" charset="0"/>
                        </a:rPr>
                        <a:t>Built on ProActive</a:t>
                      </a:r>
                      <a:r>
                        <a:rPr lang="en-US" sz="800" baseline="0" dirty="0" smtClean="0">
                          <a:solidFill>
                            <a:schemeClr val="bg1"/>
                          </a:solidFill>
                          <a:latin typeface="+mj-lt"/>
                          <a:cs typeface="Arial" pitchFamily="34" charset="0"/>
                        </a:rPr>
                        <a:t> Insight Architecture</a:t>
                      </a:r>
                      <a:endParaRPr lang="en-US" sz="800" dirty="0" smtClean="0">
                        <a:solidFill>
                          <a:schemeClr val="bg1"/>
                        </a:solidFill>
                        <a:latin typeface="+mj-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 ProLiant ML330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ML150 G</a:t>
                      </a:r>
                      <a:r>
                        <a:rPr lang="en-US" sz="1000" baseline="0" dirty="0" smtClean="0">
                          <a:solidFill>
                            <a:schemeClr val="bg1"/>
                          </a:solidFill>
                          <a:latin typeface="+mn-lt"/>
                        </a:rPr>
                        <a:t>6</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6</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5500/5600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5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5500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5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sym typeface="Wingdings 2"/>
                        </a:rPr>
                        <a:t>ü</a:t>
                      </a:r>
                      <a:endParaRPr kumimoji="0" lang="en-US" sz="1200" b="1" i="0" u="none" strike="noStrike" kern="1200" cap="none" spc="0" normalizeH="0" baseline="0" noProof="0" dirty="0">
                        <a:ln>
                          <a:noFill/>
                        </a:ln>
                        <a:solidFill>
                          <a:srgbClr val="0096D6"/>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192GB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(18) DDR3, up to 1333MHz (192GB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(12) DDR3, up to 1333MHz (48GB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dirty="0" smtClean="0">
                          <a:solidFill>
                            <a:schemeClr val="accent1"/>
                          </a:solidFill>
                          <a:latin typeface="+mn-lt"/>
                          <a:cs typeface="Arial" pitchFamily="34" charset="0"/>
                        </a:rPr>
                        <a:t>24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18</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0 SFF / 8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0 SFF / 8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DDR2-800MHz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2-port 361i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dirty="0" smtClean="0">
                          <a:ln>
                            <a:noFill/>
                          </a:ln>
                          <a:solidFill>
                            <a:prstClr val="black"/>
                          </a:solidFill>
                          <a:effectLst/>
                          <a:uLnTx/>
                          <a:uFillTx/>
                          <a:latin typeface="+mn-lt"/>
                          <a:ea typeface="+mn-ea"/>
                          <a:cs typeface="Arial" pitchFamily="34" charset="0"/>
                        </a:rPr>
                        <a:t>NC326i PCI Express Dual Port Gigabit Server Adapter</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NC107i PCI Express Gigabit Server Adapter</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Integrated Lights-Out 2 (iLO 2)</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Integrated Lights-Out 100</a:t>
                      </a: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dirty="0" smtClean="0">
                          <a:solidFill>
                            <a:schemeClr val="accent1"/>
                          </a:solidFill>
                          <a:latin typeface="+mn-lt"/>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92% Gold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92% Gold </a:t>
                      </a:r>
                      <a:endParaRPr lang="en-US" sz="800" b="0" dirty="0" smtClean="0">
                        <a:solidFill>
                          <a:schemeClr val="tx1"/>
                        </a:solidFill>
                        <a:latin typeface="+mn-lt"/>
                        <a:cs typeface="Arial" pitchFamily="34" charset="0"/>
                      </a:endParaRP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ML350e Gen8 Gen to Gen compare</a:t>
            </a:r>
            <a:endParaRPr lang="en-US" dirty="0"/>
          </a:p>
        </p:txBody>
      </p:sp>
      <p:sp>
        <p:nvSpPr>
          <p:cNvPr id="6" name="Subtitle 5"/>
          <p:cNvSpPr>
            <a:spLocks noGrp="1"/>
          </p:cNvSpPr>
          <p:nvPr>
            <p:ph type="subTitle" idx="1"/>
          </p:nvPr>
        </p:nvSpPr>
        <p:spPr/>
        <p:txBody>
          <a:bodyPr/>
          <a:lstStyle/>
          <a:p>
            <a:r>
              <a:rPr lang="en-US" smtClean="0"/>
              <a:t>Essential performance with room to grow</a:t>
            </a:r>
            <a:endParaRPr lang="en-US" dirty="0"/>
          </a:p>
        </p:txBody>
      </p:sp>
      <p:sp>
        <p:nvSpPr>
          <p:cNvPr id="10" name="TextBox 9"/>
          <p:cNvSpPr txBox="1"/>
          <p:nvPr/>
        </p:nvSpPr>
        <p:spPr>
          <a:xfrm>
            <a:off x="8295717" y="1584997"/>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10203" y="71117"/>
            <a:ext cx="726857" cy="102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6832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528569442"/>
              </p:ext>
            </p:extLst>
          </p:nvPr>
        </p:nvGraphicFramePr>
        <p:xfrm>
          <a:off x="4089237" y="1578758"/>
          <a:ext cx="4146933" cy="1474107"/>
        </p:xfrm>
        <a:graphic>
          <a:graphicData uri="http://schemas.openxmlformats.org/drawingml/2006/table">
            <a:tbl>
              <a:tblPr firstRow="1" bandRow="1">
                <a:tableStyleId>{93296810-A885-4BE3-A3E7-6D5BEEA58F35}</a:tableStyleId>
              </a:tblPr>
              <a:tblGrid>
                <a:gridCol w="1121345"/>
                <a:gridCol w="1102659"/>
                <a:gridCol w="941294"/>
                <a:gridCol w="981635"/>
              </a:tblGrid>
              <a:tr h="1474107">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2" name="Title 1"/>
          <p:cNvSpPr>
            <a:spLocks noGrp="1"/>
          </p:cNvSpPr>
          <p:nvPr>
            <p:ph type="title"/>
          </p:nvPr>
        </p:nvSpPr>
        <p:spPr/>
        <p:txBody>
          <a:bodyPr/>
          <a:lstStyle/>
          <a:p>
            <a:r>
              <a:rPr lang="en-US" smtClean="0"/>
              <a:t>Leading performance for top workloads</a:t>
            </a:r>
            <a:endParaRPr lang="en-US" dirty="0"/>
          </a:p>
        </p:txBody>
      </p:sp>
      <p:sp>
        <p:nvSpPr>
          <p:cNvPr id="3" name="Subtitle 2"/>
          <p:cNvSpPr>
            <a:spLocks noGrp="1"/>
          </p:cNvSpPr>
          <p:nvPr>
            <p:ph type="subTitle" idx="1"/>
          </p:nvPr>
        </p:nvSpPr>
        <p:spPr/>
        <p:txBody>
          <a:bodyPr/>
          <a:lstStyle/>
          <a:p>
            <a:r>
              <a:rPr lang="en-US" dirty="0" smtClean="0"/>
              <a:t>What HP </a:t>
            </a:r>
            <a:r>
              <a:rPr lang="en-US" dirty="0" err="1" smtClean="0"/>
              <a:t>ProLiant</a:t>
            </a:r>
            <a:r>
              <a:rPr lang="en-US" dirty="0" smtClean="0"/>
              <a:t> servers do for you</a:t>
            </a:r>
            <a:endParaRPr lang="en-US" dirty="0"/>
          </a:p>
        </p:txBody>
      </p:sp>
      <p:pic>
        <p:nvPicPr>
          <p:cNvPr id="21508" name="Picture 4" descr="SPEC 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390406" y="2255258"/>
            <a:ext cx="471921" cy="688541"/>
          </a:xfrm>
          <a:prstGeom prst="rect">
            <a:avLst/>
          </a:prstGeom>
          <a:noFill/>
        </p:spPr>
      </p:pic>
      <p:pic>
        <p:nvPicPr>
          <p:cNvPr id="21510" name="Picture 6" descr="http://r2n.com.au/wp-content/themes/shopperpress/thumbs/vmware-logo.png"/>
          <p:cNvPicPr>
            <a:picLocks noChangeAspect="1" noChangeArrowheads="1"/>
          </p:cNvPicPr>
          <p:nvPr/>
        </p:nvPicPr>
        <p:blipFill>
          <a:blip r:embed="rId4" cstate="email">
            <a:lum bright="-100000"/>
          </a:blip>
          <a:srcRect/>
          <a:stretch>
            <a:fillRect/>
          </a:stretch>
        </p:blipFill>
        <p:spPr bwMode="auto">
          <a:xfrm>
            <a:off x="4087991" y="2467980"/>
            <a:ext cx="1027220" cy="241668"/>
          </a:xfrm>
          <a:prstGeom prst="rect">
            <a:avLst/>
          </a:prstGeom>
          <a:noFill/>
        </p:spPr>
      </p:pic>
      <p:pic>
        <p:nvPicPr>
          <p:cNvPr id="10" name="Picture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00367" y="2401403"/>
            <a:ext cx="742223" cy="396251"/>
          </a:xfrm>
          <a:prstGeom prst="rect">
            <a:avLst/>
          </a:prstGeom>
        </p:spPr>
      </p:pic>
      <p:sp>
        <p:nvSpPr>
          <p:cNvPr id="14" name="TextBox 13"/>
          <p:cNvSpPr txBox="1"/>
          <p:nvPr/>
        </p:nvSpPr>
        <p:spPr>
          <a:xfrm>
            <a:off x="7211858" y="2276363"/>
            <a:ext cx="1211205" cy="646331"/>
          </a:xfrm>
          <a:prstGeom prst="rect">
            <a:avLst/>
          </a:prstGeom>
          <a:noFill/>
        </p:spPr>
        <p:txBody>
          <a:bodyPr wrap="square" rtlCol="0">
            <a:spAutoFit/>
          </a:bodyPr>
          <a:lstStyle/>
          <a:p>
            <a:pPr marL="0" defTabSz="430213">
              <a:spcAft>
                <a:spcPts val="400"/>
              </a:spcAft>
              <a:buSzPct val="100000"/>
            </a:pPr>
            <a:r>
              <a:rPr lang="en-US" sz="3600" b="1" dirty="0" smtClean="0">
                <a:solidFill>
                  <a:srgbClr val="0096D6"/>
                </a:solidFill>
                <a:latin typeface="Times New Roman" pitchFamily="18" charset="0"/>
                <a:cs typeface="Times New Roman" pitchFamily="18" charset="0"/>
              </a:rPr>
              <a:t>TPC</a:t>
            </a:r>
          </a:p>
        </p:txBody>
      </p:sp>
      <p:sp>
        <p:nvSpPr>
          <p:cNvPr id="16" name="TextBox 4"/>
          <p:cNvSpPr txBox="1">
            <a:spLocks noChangeArrowheads="1"/>
          </p:cNvSpPr>
          <p:nvPr/>
        </p:nvSpPr>
        <p:spPr bwMode="auto">
          <a:xfrm>
            <a:off x="3990002" y="1611135"/>
            <a:ext cx="842232" cy="523293"/>
          </a:xfrm>
          <a:prstGeom prst="rect">
            <a:avLst/>
          </a:prstGeom>
          <a:noFill/>
          <a:ln w="9525">
            <a:noFill/>
            <a:miter lim="800000"/>
            <a:headEnd/>
            <a:tailEnd/>
          </a:ln>
        </p:spPr>
        <p:txBody>
          <a:bodyPr/>
          <a:lstStyle/>
          <a:p>
            <a:r>
              <a:rPr lang="en-US" sz="3200" b="1" dirty="0">
                <a:latin typeface="HP Simplified" charset="0"/>
              </a:rPr>
              <a:t>#</a:t>
            </a:r>
            <a:r>
              <a:rPr lang="en-US" sz="3200" b="1" dirty="0" smtClean="0">
                <a:latin typeface="HP Simplified" charset="0"/>
              </a:rPr>
              <a:t>1</a:t>
            </a:r>
            <a:r>
              <a:rPr lang="en-US" sz="3200" b="1" dirty="0">
                <a:latin typeface="HP Simplified" charset="0"/>
              </a:rPr>
              <a:t/>
            </a:r>
            <a:br>
              <a:rPr lang="en-US" sz="3200" b="1" dirty="0">
                <a:latin typeface="HP Simplified" charset="0"/>
              </a:rPr>
            </a:br>
            <a:endParaRPr lang="en-US" sz="3200" b="1" dirty="0">
              <a:latin typeface="HP Simplified" charset="0"/>
            </a:endParaRPr>
          </a:p>
        </p:txBody>
      </p:sp>
      <p:sp>
        <p:nvSpPr>
          <p:cNvPr id="17" name="TextBox 4"/>
          <p:cNvSpPr txBox="1">
            <a:spLocks noChangeArrowheads="1"/>
          </p:cNvSpPr>
          <p:nvPr/>
        </p:nvSpPr>
        <p:spPr bwMode="auto">
          <a:xfrm>
            <a:off x="5178583" y="1611135"/>
            <a:ext cx="842232" cy="523293"/>
          </a:xfrm>
          <a:prstGeom prst="rect">
            <a:avLst/>
          </a:prstGeom>
          <a:noFill/>
          <a:ln w="9525">
            <a:noFill/>
            <a:miter lim="800000"/>
            <a:headEnd/>
            <a:tailEnd/>
          </a:ln>
        </p:spPr>
        <p:txBody>
          <a:bodyPr/>
          <a:lstStyle/>
          <a:p>
            <a:r>
              <a:rPr lang="en-US" sz="3200" b="1" dirty="0">
                <a:latin typeface="HP Simplified" charset="0"/>
              </a:rPr>
              <a:t>#</a:t>
            </a:r>
            <a:r>
              <a:rPr lang="en-US" sz="3200" b="1" dirty="0" smtClean="0">
                <a:latin typeface="HP Simplified" charset="0"/>
              </a:rPr>
              <a:t>1</a:t>
            </a:r>
            <a:r>
              <a:rPr lang="en-US" sz="3200" b="1" dirty="0">
                <a:latin typeface="HP Simplified" charset="0"/>
              </a:rPr>
              <a:t/>
            </a:r>
            <a:br>
              <a:rPr lang="en-US" sz="3200" b="1" dirty="0">
                <a:latin typeface="HP Simplified" charset="0"/>
              </a:rPr>
            </a:br>
            <a:endParaRPr lang="en-US" sz="3200" b="1" dirty="0">
              <a:latin typeface="HP Simplified" charset="0"/>
            </a:endParaRPr>
          </a:p>
        </p:txBody>
      </p:sp>
      <p:sp>
        <p:nvSpPr>
          <p:cNvPr id="18" name="TextBox 4"/>
          <p:cNvSpPr txBox="1">
            <a:spLocks noChangeArrowheads="1"/>
          </p:cNvSpPr>
          <p:nvPr/>
        </p:nvSpPr>
        <p:spPr bwMode="auto">
          <a:xfrm>
            <a:off x="6260866" y="1611135"/>
            <a:ext cx="842232" cy="523293"/>
          </a:xfrm>
          <a:prstGeom prst="rect">
            <a:avLst/>
          </a:prstGeom>
          <a:noFill/>
          <a:ln w="9525">
            <a:noFill/>
            <a:miter lim="800000"/>
            <a:headEnd/>
            <a:tailEnd/>
          </a:ln>
        </p:spPr>
        <p:txBody>
          <a:bodyPr/>
          <a:lstStyle/>
          <a:p>
            <a:r>
              <a:rPr lang="en-US" sz="3200" b="1" dirty="0">
                <a:latin typeface="HP Simplified" charset="0"/>
              </a:rPr>
              <a:t>#</a:t>
            </a:r>
            <a:r>
              <a:rPr lang="en-US" sz="3200" b="1" dirty="0" smtClean="0">
                <a:latin typeface="HP Simplified" charset="0"/>
              </a:rPr>
              <a:t>1</a:t>
            </a:r>
            <a:r>
              <a:rPr lang="en-US" sz="3200" b="1" dirty="0">
                <a:latin typeface="HP Simplified" charset="0"/>
              </a:rPr>
              <a:t/>
            </a:r>
            <a:br>
              <a:rPr lang="en-US" sz="3200" b="1" dirty="0">
                <a:latin typeface="HP Simplified" charset="0"/>
              </a:rPr>
            </a:br>
            <a:endParaRPr lang="en-US" sz="3200" b="1" dirty="0">
              <a:latin typeface="HP Simplified" charset="0"/>
            </a:endParaRPr>
          </a:p>
        </p:txBody>
      </p:sp>
      <p:sp>
        <p:nvSpPr>
          <p:cNvPr id="19" name="TextBox 4"/>
          <p:cNvSpPr txBox="1">
            <a:spLocks noChangeArrowheads="1"/>
          </p:cNvSpPr>
          <p:nvPr/>
        </p:nvSpPr>
        <p:spPr bwMode="auto">
          <a:xfrm>
            <a:off x="7195221" y="1611135"/>
            <a:ext cx="842232" cy="523293"/>
          </a:xfrm>
          <a:prstGeom prst="rect">
            <a:avLst/>
          </a:prstGeom>
          <a:noFill/>
          <a:ln w="9525">
            <a:noFill/>
            <a:miter lim="800000"/>
            <a:headEnd/>
            <a:tailEnd/>
          </a:ln>
        </p:spPr>
        <p:txBody>
          <a:bodyPr/>
          <a:lstStyle/>
          <a:p>
            <a:r>
              <a:rPr lang="en-US" sz="3200" b="1" dirty="0">
                <a:latin typeface="HP Simplified" charset="0"/>
              </a:rPr>
              <a:t>#</a:t>
            </a:r>
            <a:r>
              <a:rPr lang="en-US" sz="3200" b="1" dirty="0" smtClean="0">
                <a:latin typeface="HP Simplified" charset="0"/>
              </a:rPr>
              <a:t>1</a:t>
            </a:r>
            <a:r>
              <a:rPr lang="en-US" sz="3200" b="1" dirty="0">
                <a:latin typeface="HP Simplified" charset="0"/>
              </a:rPr>
              <a:t/>
            </a:r>
            <a:br>
              <a:rPr lang="en-US" sz="3200" b="1" dirty="0">
                <a:latin typeface="HP Simplified" charset="0"/>
              </a:rPr>
            </a:br>
            <a:endParaRPr lang="en-US" sz="3200" b="1" dirty="0">
              <a:latin typeface="HP Simplified" charset="0"/>
            </a:endParaRPr>
          </a:p>
        </p:txBody>
      </p:sp>
      <p:pic>
        <p:nvPicPr>
          <p:cNvPr id="15" name="Picture 3" descr="C:\Users\brandtst\Documents\H Drive\Gen8 NDA\Photography FINAL\DL380eG8_BezelOn_frontPPTpc.png"/>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1" y="1761973"/>
            <a:ext cx="4138731" cy="278590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653285"/>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8040839"/>
              </p:ext>
            </p:extLst>
          </p:nvPr>
        </p:nvGraphicFramePr>
        <p:xfrm>
          <a:off x="365761" y="932820"/>
          <a:ext cx="7976885" cy="3878721"/>
        </p:xfrm>
        <a:graphic>
          <a:graphicData uri="http://schemas.openxmlformats.org/drawingml/2006/table">
            <a:tbl>
              <a:tblPr firstRow="1" bandRow="1">
                <a:tableStyleId>{073A0DAA-6AF3-43AB-8588-CEC1D06C72B9}</a:tableStyleId>
              </a:tblPr>
              <a:tblGrid>
                <a:gridCol w="1595377"/>
                <a:gridCol w="1595377"/>
                <a:gridCol w="1595377"/>
                <a:gridCol w="1595377"/>
                <a:gridCol w="1595377"/>
              </a:tblGrid>
              <a:tr h="175723">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9068" marT="0" marB="18137"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latin typeface="+mn-lt"/>
                        </a:rPr>
                        <a:t>ProLiant </a:t>
                      </a:r>
                      <a:r>
                        <a:rPr lang="en-US" sz="1000" dirty="0" smtClean="0">
                          <a:solidFill>
                            <a:schemeClr val="bg1"/>
                          </a:solidFill>
                          <a:latin typeface="+mn-lt"/>
                        </a:rPr>
                        <a:t>ML350e</a:t>
                      </a:r>
                      <a:endParaRPr lang="en-US" sz="100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cs typeface="Arial" pitchFamily="34" charset="0"/>
                        </a:rPr>
                        <a:t>Dell</a:t>
                      </a:r>
                      <a:r>
                        <a:rPr lang="en-US" sz="100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(T420)</a:t>
                      </a:r>
                      <a:endParaRPr lang="en-US" sz="100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(x3300)</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prstClr val="white"/>
                          </a:solidFill>
                          <a:effectLst/>
                          <a:uLnTx/>
                          <a:uFillTx/>
                          <a:latin typeface="+mn-lt"/>
                          <a:ea typeface="+mn-ea"/>
                          <a:cs typeface="Arial" pitchFamily="34" charset="0"/>
                        </a:rPr>
                        <a:t>Cisco</a:t>
                      </a:r>
                      <a:r>
                        <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(No Competitor)</a:t>
                      </a:r>
                      <a:endParaRPr kumimoji="0" lang="en-US" sz="100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360894">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5342" marR="0" marT="9068"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6</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6</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E5-2400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2/4/6/</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8</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5</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b="0" dirty="0" smtClean="0">
                        <a:solidFill>
                          <a:schemeClr val="tx1"/>
                        </a:solidFill>
                        <a:latin typeface="+mn-lt"/>
                        <a:cs typeface="Arial" pitchFamily="34" charset="0"/>
                      </a:endParaRPr>
                    </a:p>
                  </a:txBody>
                  <a:tcPr marL="0" marR="0" marT="0" marB="0" anchor="ctr"/>
                </a:tc>
              </a:tr>
              <a:tr h="180447">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342"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0096D6"/>
                          </a:solidFill>
                          <a:latin typeface="Wingdings" pitchFamily="2" charset="2"/>
                          <a:cs typeface="Arial" pitchFamily="34" charset="0"/>
                          <a:sym typeface="Wingdings 2"/>
                        </a:rPr>
                        <a:t>ü</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accent1"/>
                        </a:solidFill>
                        <a:latin typeface="Wingdings" pitchFamily="2" charset="2"/>
                        <a:cs typeface="Arial" pitchFamily="34" charset="0"/>
                        <a:sym typeface="Wingdings 2"/>
                      </a:endParaRPr>
                    </a:p>
                  </a:txBody>
                  <a:tcPr marL="0" marR="0" marT="0" marB="0" anchor="ctr"/>
                </a:tc>
              </a:tr>
              <a:tr h="24059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342"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192GB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384GB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12</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kern="1200" dirty="0" smtClean="0">
                          <a:solidFill>
                            <a:schemeClr val="accent1"/>
                          </a:solidFill>
                          <a:latin typeface="+mn-lt"/>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192GB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endParaRPr lang="en-US" sz="800" b="0" dirty="0">
                        <a:solidFill>
                          <a:schemeClr val="tx1"/>
                        </a:solidFill>
                        <a:latin typeface="+mn-lt"/>
                        <a:cs typeface="Arial" pitchFamily="34" charset="0"/>
                      </a:endParaRPr>
                    </a:p>
                  </a:txBody>
                  <a:tcPr marL="0" marR="0" marT="0" marB="0" anchor="ctr"/>
                </a:tc>
              </a:tr>
              <a:tr h="180447">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latin typeface="Wingdings" pitchFamily="2" charset="2"/>
                        <a:cs typeface="Arial" pitchFamily="34" charset="0"/>
                      </a:endParaRPr>
                    </a:p>
                  </a:txBody>
                  <a:tcPr marL="0" marR="0" marT="0" marB="0" anchor="ctr"/>
                </a:tc>
              </a:tr>
              <a:tr h="360894">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5342"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dirty="0" smtClean="0">
                          <a:solidFill>
                            <a:schemeClr val="accent1"/>
                          </a:solidFill>
                          <a:latin typeface="+mn-lt"/>
                          <a:cs typeface="Arial" pitchFamily="34" charset="0"/>
                        </a:rPr>
                        <a:t>24</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18</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PERC </a:t>
                      </a:r>
                      <a:r>
                        <a:rPr lang="en-US" sz="800" b="0" i="0" u="none" kern="1200" dirty="0" smtClean="0">
                          <a:solidFill>
                            <a:srgbClr val="000000"/>
                          </a:solidFill>
                          <a:latin typeface="+mn-lt"/>
                          <a:ea typeface="+mn-ea"/>
                          <a:cs typeface="Arial" pitchFamily="34" charset="0"/>
                        </a:rPr>
                        <a:t>S110</a:t>
                      </a: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16</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8</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ServeRAID </a:t>
                      </a:r>
                      <a:r>
                        <a:rPr lang="en-US" sz="800" b="0" kern="1200" dirty="0" smtClean="0">
                          <a:solidFill>
                            <a:schemeClr val="accent1"/>
                          </a:solidFill>
                          <a:latin typeface="+mn-lt"/>
                          <a:ea typeface="+mn-ea"/>
                          <a:cs typeface="Arial" pitchFamily="34" charset="0"/>
                        </a:rPr>
                        <a:t>C105</a:t>
                      </a:r>
                    </a:p>
                    <a:p>
                      <a:pPr algn="ctr"/>
                      <a:r>
                        <a:rPr lang="en-US" sz="800" b="0" dirty="0" smtClean="0">
                          <a:solidFill>
                            <a:schemeClr val="accent1"/>
                          </a:solidFill>
                          <a:latin typeface="+mn-lt"/>
                          <a:cs typeface="Arial" pitchFamily="34" charset="0"/>
                        </a:rPr>
                        <a:t>16</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8</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endParaRPr lang="en-US" sz="800" b="0" dirty="0">
                        <a:solidFill>
                          <a:schemeClr val="tx1"/>
                        </a:solidFill>
                        <a:latin typeface="+mn-lt"/>
                        <a:cs typeface="Arial" pitchFamily="34" charset="0"/>
                      </a:endParaRPr>
                    </a:p>
                  </a:txBody>
                  <a:tcPr marL="0" marR="0" marT="0" marB="0" anchor="ctr"/>
                </a:tc>
              </a:tr>
              <a:tr h="180447">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latin typeface="Wingdings" pitchFamily="2" charset="2"/>
                        <a:cs typeface="Arial" pitchFamily="34" charset="0"/>
                      </a:endParaRPr>
                    </a:p>
                  </a:txBody>
                  <a:tcPr marL="0" marR="0" marT="0" marB="0" anchor="ctr"/>
                </a:tc>
              </a:tr>
              <a:tr h="180447">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1GB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1</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mn-lt"/>
                        <a:cs typeface="Arial" pitchFamily="34" charset="0"/>
                      </a:endParaRPr>
                    </a:p>
                  </a:txBody>
                  <a:tcPr marL="0" marR="0" marT="0" marB="0" anchor="ctr"/>
                </a:tc>
              </a:tr>
              <a:tr h="24059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342"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2-port 361i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Dual Broadcom 1GbE LOM</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Intel I-350 Quad Port (2 ports enabled std.)</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endParaRPr lang="en-US" sz="800" b="0" kern="1200" dirty="0">
                        <a:solidFill>
                          <a:schemeClr val="accent1"/>
                        </a:solidFill>
                        <a:latin typeface="+mn-lt"/>
                        <a:ea typeface="+mn-ea"/>
                        <a:cs typeface="Arial" pitchFamily="34" charset="0"/>
                      </a:endParaRPr>
                    </a:p>
                  </a:txBody>
                  <a:tcPr marL="0" marR="0" marT="0" marB="0" anchor="ctr"/>
                </a:tc>
              </a:tr>
              <a:tr h="180447">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67318">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342"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iDRAC7 with Lifecycle Controller</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IMM2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endParaRPr lang="en-US" sz="800" b="0" dirty="0" smtClean="0">
                        <a:solidFill>
                          <a:schemeClr val="accent1"/>
                        </a:solidFill>
                        <a:latin typeface="+mn-lt"/>
                        <a:cs typeface="Arial" pitchFamily="34" charset="0"/>
                      </a:endParaRPr>
                    </a:p>
                  </a:txBody>
                  <a:tcPr marL="0" marR="0" marT="0" marB="0" anchor="ctr"/>
                </a:tc>
              </a:tr>
              <a:tr h="180447">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Wingdings" pitchFamily="2" charset="2"/>
                        <a:ea typeface="+mn-ea"/>
                        <a:cs typeface="Arial" pitchFamily="34" charset="0"/>
                        <a:sym typeface="Wingdings 2"/>
                      </a:endParaRPr>
                    </a:p>
                  </a:txBody>
                  <a:tcPr marL="0" marR="0" marT="0" marB="0" anchor="ctr"/>
                </a:tc>
              </a:tr>
              <a:tr h="180447">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80447">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80447">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342"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mn-lt"/>
                        <a:ea typeface="+mn-ea"/>
                        <a:cs typeface="Arial" pitchFamily="34" charset="0"/>
                      </a:endParaRPr>
                    </a:p>
                  </a:txBody>
                  <a:tcPr marL="0" marR="0" marT="0" marB="0" anchor="ctr"/>
                </a:tc>
              </a:tr>
              <a:tr h="180447">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80447">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Wingdings" pitchFamily="2" charset="2"/>
                        <a:ea typeface="+mn-ea"/>
                        <a:cs typeface="Arial" pitchFamily="34" charset="0"/>
                        <a:sym typeface="Wingdings 2"/>
                      </a:endParaRPr>
                    </a:p>
                  </a:txBody>
                  <a:tcPr marL="0" marR="0" marT="0" marB="0" anchor="ctr"/>
                </a:tc>
              </a:tr>
              <a:tr h="120298">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dirty="0" smtClean="0">
                          <a:solidFill>
                            <a:schemeClr val="accent1"/>
                          </a:solidFill>
                          <a:latin typeface="+mn-lt"/>
                          <a:cs typeface="Arial" pitchFamily="34" charset="0"/>
                        </a:rPr>
                        <a:t>94</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Platinum Plus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kern="1200" dirty="0" smtClean="0">
                          <a:solidFill>
                            <a:schemeClr val="accent1"/>
                          </a:solidFill>
                          <a:latin typeface="+mn-lt"/>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kern="1200" dirty="0" smtClean="0">
                          <a:solidFill>
                            <a:schemeClr val="accent1"/>
                          </a:solidFill>
                          <a:latin typeface="+mn-lt"/>
                          <a:ea typeface="+mn-ea"/>
                          <a:cs typeface="Arial" pitchFamily="34" charset="0"/>
                        </a:rPr>
                        <a:t>94</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Platinum</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baseline="0" dirty="0" smtClean="0">
                        <a:solidFill>
                          <a:schemeClr val="tx1"/>
                        </a:solidFill>
                        <a:latin typeface="+mn-lt"/>
                        <a:cs typeface="Arial" pitchFamily="34" charset="0"/>
                      </a:endParaRPr>
                    </a:p>
                  </a:txBody>
                  <a:tcPr marL="0" marR="0" marT="0" marB="0" anchor="ctr"/>
                </a:tc>
              </a:tr>
              <a:tr h="180447">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342"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ML350e Gen8 competitive</a:t>
            </a:r>
            <a:endParaRPr lang="en-US" dirty="0"/>
          </a:p>
        </p:txBody>
      </p:sp>
      <p:sp>
        <p:nvSpPr>
          <p:cNvPr id="3" name="Subtitle 2"/>
          <p:cNvSpPr>
            <a:spLocks noGrp="1"/>
          </p:cNvSpPr>
          <p:nvPr>
            <p:ph type="subTitle" idx="1"/>
          </p:nvPr>
        </p:nvSpPr>
        <p:spPr/>
        <p:txBody>
          <a:bodyPr/>
          <a:lstStyle/>
          <a:p>
            <a:r>
              <a:rPr lang="en-US" smtClean="0"/>
              <a:t>Essential performance with room to grow</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385821"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42407" y="49083"/>
            <a:ext cx="726857" cy="1028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44420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9630" y="2009149"/>
            <a:ext cx="2850540" cy="273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4"/>
          <p:cNvSpPr>
            <a:spLocks noGrp="1"/>
          </p:cNvSpPr>
          <p:nvPr>
            <p:ph type="title"/>
          </p:nvPr>
        </p:nvSpPr>
        <p:spPr/>
        <p:txBody>
          <a:bodyPr/>
          <a:lstStyle/>
          <a:p>
            <a:r>
              <a:rPr lang="en-US" smtClean="0"/>
              <a:t>HP ProLiant ML310e Gen8 Server</a:t>
            </a:r>
            <a:endParaRPr lang="en-US" dirty="0"/>
          </a:p>
        </p:txBody>
      </p:sp>
      <p:sp>
        <p:nvSpPr>
          <p:cNvPr id="6" name="Subtitle 5"/>
          <p:cNvSpPr>
            <a:spLocks noGrp="1"/>
          </p:cNvSpPr>
          <p:nvPr>
            <p:ph type="subTitle" idx="1"/>
          </p:nvPr>
        </p:nvSpPr>
        <p:spPr/>
        <p:txBody>
          <a:bodyPr/>
          <a:lstStyle/>
          <a:p>
            <a:r>
              <a:rPr lang="en-US" smtClean="0"/>
              <a:t>Essential availability and expansion in a 1P tower</a:t>
            </a:r>
            <a:endParaRPr lang="en-US" altLang="zh-TW" dirty="0"/>
          </a:p>
        </p:txBody>
      </p:sp>
      <p:sp>
        <p:nvSpPr>
          <p:cNvPr id="18" name="Content Placeholder 17"/>
          <p:cNvSpPr>
            <a:spLocks noGrp="1"/>
          </p:cNvSpPr>
          <p:nvPr>
            <p:ph sz="quarter" idx="4294967295"/>
          </p:nvPr>
        </p:nvSpPr>
        <p:spPr>
          <a:xfrm>
            <a:off x="372992" y="1068718"/>
            <a:ext cx="5554663" cy="1254125"/>
          </a:xfrm>
        </p:spPr>
        <p:txBody>
          <a:bodyPr/>
          <a:lstStyle/>
          <a:p>
            <a:pPr>
              <a:spcAft>
                <a:spcPts val="400"/>
              </a:spcAft>
            </a:pPr>
            <a:r>
              <a:rPr lang="en-US" dirty="0" smtClean="0"/>
              <a:t>What’s new</a:t>
            </a:r>
          </a:p>
          <a:p>
            <a:pPr marL="120650" indent="-120650">
              <a:spcAft>
                <a:spcPts val="0"/>
              </a:spcAft>
              <a:buFont typeface="Arial" pitchFamily="34" charset="0"/>
              <a:buChar char="•"/>
              <a:defRPr/>
            </a:pPr>
            <a:r>
              <a:rPr lang="en-US" altLang="zh-TW" sz="1400" b="0" dirty="0" smtClean="0">
                <a:solidFill>
                  <a:schemeClr val="tx1"/>
                </a:solidFill>
                <a:latin typeface="HP Simplified" charset="0"/>
              </a:rPr>
              <a:t>50% increase in internal storage capacity (up to 12TB)</a:t>
            </a:r>
          </a:p>
          <a:p>
            <a:pPr marL="120650" indent="-120650">
              <a:spcAft>
                <a:spcPts val="0"/>
              </a:spcAft>
              <a:buFont typeface="Arial" pitchFamily="34" charset="0"/>
              <a:buChar char="•"/>
              <a:defRPr/>
            </a:pPr>
            <a:r>
              <a:rPr lang="en-US" altLang="zh-TW" sz="1400" b="0" dirty="0" smtClean="0">
                <a:solidFill>
                  <a:schemeClr val="tx1"/>
                </a:solidFill>
                <a:latin typeface="HP Simplified" charset="0"/>
              </a:rPr>
              <a:t>Double memory capacity with up to 4 DDR3 1600 MHz slots (up to 32GB)</a:t>
            </a:r>
          </a:p>
          <a:p>
            <a:pPr marL="120650" indent="-120650">
              <a:spcAft>
                <a:spcPts val="0"/>
              </a:spcAft>
              <a:buFont typeface="Arial" pitchFamily="34" charset="0"/>
              <a:buChar char="•"/>
              <a:defRPr/>
            </a:pPr>
            <a:r>
              <a:rPr lang="en-US" altLang="zh-TW" sz="1400" b="0" dirty="0" smtClean="0">
                <a:solidFill>
                  <a:schemeClr val="tx1"/>
                </a:solidFill>
                <a:latin typeface="HP Simplified" charset="0"/>
              </a:rPr>
              <a:t>2X more write cache capacity (FBWC) for indefinite data retention</a:t>
            </a:r>
          </a:p>
          <a:p>
            <a:pPr marL="120650" indent="-120650">
              <a:spcAft>
                <a:spcPts val="0"/>
              </a:spcAft>
              <a:buFont typeface="Arial" pitchFamily="34" charset="0"/>
              <a:buChar char="•"/>
              <a:defRPr/>
            </a:pPr>
            <a:r>
              <a:rPr lang="en-US" altLang="zh-TW" sz="1400" b="0" dirty="0" smtClean="0">
                <a:solidFill>
                  <a:schemeClr val="tx1"/>
                </a:solidFill>
                <a:latin typeface="HP Simplified" charset="0"/>
              </a:rPr>
              <a:t>Simplified IT management with HP iLO Management Engine (iLO4)</a:t>
            </a:r>
            <a:endParaRPr lang="en-US" dirty="0" smtClean="0"/>
          </a:p>
          <a:p>
            <a:pPr lvl="2">
              <a:spcAft>
                <a:spcPts val="400"/>
              </a:spcAft>
            </a:pPr>
            <a:endParaRPr lang="en-US" dirty="0"/>
          </a:p>
        </p:txBody>
      </p:sp>
      <p:sp>
        <p:nvSpPr>
          <p:cNvPr id="26" name="TextBox 25"/>
          <p:cNvSpPr txBox="1"/>
          <p:nvPr/>
        </p:nvSpPr>
        <p:spPr>
          <a:xfrm>
            <a:off x="5653224" y="2150363"/>
            <a:ext cx="1165817" cy="461665"/>
          </a:xfrm>
          <a:prstGeom prst="rect">
            <a:avLst/>
          </a:prstGeom>
          <a:noFill/>
        </p:spPr>
        <p:txBody>
          <a:bodyPr wrap="square" rtlCol="0">
            <a:spAutoFit/>
          </a:bodyPr>
          <a:lstStyle/>
          <a:p>
            <a:pPr algn="ctr">
              <a:buClr>
                <a:srgbClr val="858689"/>
              </a:buClr>
              <a:buSzPct val="80000"/>
            </a:pPr>
            <a:r>
              <a:rPr lang="en-US" sz="1200" dirty="0" smtClean="0">
                <a:latin typeface="HP Simplified" charset="0"/>
              </a:rPr>
              <a:t>8SFF Model w/locking bezel</a:t>
            </a:r>
            <a:endParaRPr lang="en-US" sz="1200" dirty="0">
              <a:latin typeface="HP Simplified" charset="0"/>
            </a:endParaRPr>
          </a:p>
        </p:txBody>
      </p:sp>
      <p:sp>
        <p:nvSpPr>
          <p:cNvPr id="27" name="TextBox 26"/>
          <p:cNvSpPr txBox="1"/>
          <p:nvPr/>
        </p:nvSpPr>
        <p:spPr>
          <a:xfrm>
            <a:off x="6667248" y="2184901"/>
            <a:ext cx="1550722" cy="276999"/>
          </a:xfrm>
          <a:prstGeom prst="rect">
            <a:avLst/>
          </a:prstGeom>
          <a:noFill/>
        </p:spPr>
        <p:txBody>
          <a:bodyPr wrap="square" rtlCol="0">
            <a:spAutoFit/>
          </a:bodyPr>
          <a:lstStyle/>
          <a:p>
            <a:pPr algn="ctr">
              <a:buClr>
                <a:srgbClr val="858689"/>
              </a:buClr>
              <a:buSzPct val="80000"/>
            </a:pPr>
            <a:r>
              <a:rPr lang="en-US" sz="1200" dirty="0" smtClean="0">
                <a:latin typeface="HP Simplified" charset="0"/>
              </a:rPr>
              <a:t>4LFF </a:t>
            </a:r>
            <a:r>
              <a:rPr lang="en-US" sz="1200" dirty="0">
                <a:latin typeface="HP Simplified" charset="0"/>
              </a:rPr>
              <a:t>Model</a:t>
            </a:r>
          </a:p>
        </p:txBody>
      </p:sp>
      <p:pic>
        <p:nvPicPr>
          <p:cNvPr id="11"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546040" y="2540251"/>
            <a:ext cx="1577778" cy="228571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772988" y="2540251"/>
            <a:ext cx="1577778" cy="228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218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08332594"/>
              </p:ext>
            </p:extLst>
          </p:nvPr>
        </p:nvGraphicFramePr>
        <p:xfrm>
          <a:off x="361950" y="1155175"/>
          <a:ext cx="7986183" cy="3527067"/>
        </p:xfrm>
        <a:graphic>
          <a:graphicData uri="http://schemas.openxmlformats.org/drawingml/2006/table">
            <a:tbl>
              <a:tblPr firstRow="1" bandRow="1">
                <a:tableStyleId>{073A0DAA-6AF3-43AB-8588-CEC1D06C72B9}</a:tableStyleId>
              </a:tblPr>
              <a:tblGrid>
                <a:gridCol w="1514455"/>
                <a:gridCol w="3235864"/>
                <a:gridCol w="3235864"/>
              </a:tblGrid>
              <a:tr h="195953">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endParaRPr lang="en-US" sz="700" dirty="0">
                        <a:solidFill>
                          <a:schemeClr val="tx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ProLiant ML310e Gen</a:t>
                      </a:r>
                      <a:r>
                        <a:rPr lang="en-US" sz="1000" baseline="0" dirty="0" smtClean="0">
                          <a:solidFill>
                            <a:schemeClr val="bg1"/>
                          </a:solidFill>
                          <a:latin typeface="+mn-lt"/>
                        </a:rPr>
                        <a:t>8</a:t>
                      </a:r>
                    </a:p>
                    <a:p>
                      <a:pPr marL="0" marR="0" indent="0" algn="ctr" defTabSz="457200" rtl="0" eaLnBrk="1" fontAlgn="auto" latinLnBrk="0" hangingPunct="1">
                        <a:lnSpc>
                          <a:spcPct val="100000"/>
                        </a:lnSpc>
                        <a:spcBef>
                          <a:spcPts val="0"/>
                        </a:spcBef>
                        <a:spcAft>
                          <a:spcPts val="0"/>
                        </a:spcAft>
                        <a:buClrTx/>
                        <a:buSzTx/>
                        <a:buFontTx/>
                        <a:buNone/>
                        <a:tabLst/>
                        <a:defRPr/>
                      </a:pPr>
                      <a:r>
                        <a:rPr lang="en-US" sz="800" strike="noStrike" dirty="0" smtClean="0">
                          <a:solidFill>
                            <a:schemeClr val="bg1"/>
                          </a:solidFill>
                          <a:latin typeface="+mn-lt"/>
                          <a:cs typeface="Arial" pitchFamily="34" charset="0"/>
                        </a:rPr>
                        <a:t>Built on ProActive</a:t>
                      </a:r>
                      <a:r>
                        <a:rPr lang="en-US" sz="800" strike="noStrike" baseline="0" dirty="0" smtClean="0">
                          <a:solidFill>
                            <a:schemeClr val="bg1"/>
                          </a:solidFill>
                          <a:latin typeface="+mn-lt"/>
                          <a:cs typeface="Arial" pitchFamily="34" charset="0"/>
                        </a:rPr>
                        <a:t> Insight Architecture</a:t>
                      </a:r>
                      <a:endParaRPr lang="en-US" sz="800" strike="noStrike" dirty="0" smtClean="0">
                        <a:solidFill>
                          <a:schemeClr val="bg1"/>
                        </a:solidFill>
                        <a:latin typeface="+mn-lt"/>
                        <a:cs typeface="Arial" pitchFamily="34" charset="0"/>
                      </a:endParaRPr>
                    </a:p>
                  </a:txBody>
                  <a:tcPr marL="0" marR="0" marT="9144" marB="9144"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00" dirty="0" smtClean="0">
                          <a:solidFill>
                            <a:schemeClr val="bg1"/>
                          </a:solidFill>
                          <a:latin typeface="+mn-lt"/>
                        </a:rPr>
                        <a:t> ProLiant ML110 G</a:t>
                      </a:r>
                      <a:r>
                        <a:rPr lang="en-US" sz="1000" baseline="0" dirty="0" smtClean="0">
                          <a:solidFill>
                            <a:schemeClr val="bg1"/>
                          </a:solidFill>
                          <a:latin typeface="+mn-lt"/>
                        </a:rPr>
                        <a:t>7</a:t>
                      </a:r>
                      <a:endParaRPr lang="en-US" sz="1000" dirty="0">
                        <a:solidFill>
                          <a:schemeClr val="bg1"/>
                        </a:solidFill>
                        <a:latin typeface="+mn-lt"/>
                        <a:cs typeface="Arial" pitchFamily="34" charset="0"/>
                      </a:endParaRPr>
                    </a:p>
                  </a:txBody>
                  <a:tcPr marL="0" marR="0" marT="9144" marB="9144" anchor="ctr">
                    <a:solidFill>
                      <a:schemeClr val="accent1"/>
                    </a:solidFill>
                  </a:tcP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indent="0"/>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  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E3-1200v2 Series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PCIe 2.0, up to 4 available slot(s)</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9144" marB="9144"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sym typeface="Wingdings 2"/>
                        </a:rPr>
                        <a:t>û</a:t>
                      </a:r>
                      <a:endParaRPr kumimoji="0" lang="en-US" sz="1200" b="1" i="0" u="none" strike="noStrike" kern="1200" cap="none" spc="0" normalizeH="0" baseline="0" noProof="0" dirty="0">
                        <a:ln>
                          <a:noFill/>
                        </a:ln>
                        <a:solidFill>
                          <a:srgbClr val="FF0000"/>
                        </a:solidFill>
                        <a:effectLst/>
                        <a:uLnTx/>
                        <a:uFillTx/>
                        <a:latin typeface="Wingdings" pitchFamily="2" charset="2"/>
                        <a:ea typeface="+mn-ea"/>
                        <a:cs typeface="Arial" pitchFamily="34" charset="0"/>
                      </a:endParaRPr>
                    </a:p>
                  </a:txBody>
                  <a:tcPr marL="0" marR="0" marT="9144" marB="9144"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r>
                        <a:rPr lang="en-US" sz="800" b="0" dirty="0" smtClean="0">
                          <a:solidFill>
                            <a:schemeClr val="tx1"/>
                          </a:solidFill>
                          <a:latin typeface="+mn-lt"/>
                          <a:cs typeface="Arial" pitchFamily="34" charset="0"/>
                        </a:rPr>
                        <a:t> (</a:t>
                      </a:r>
                      <a:r>
                        <a:rPr lang="en-US" sz="800" b="0" dirty="0" smtClean="0">
                          <a:solidFill>
                            <a:schemeClr val="accent1"/>
                          </a:solidFill>
                          <a:latin typeface="+mn-lt"/>
                          <a:cs typeface="Arial" pitchFamily="34" charset="0"/>
                        </a:rPr>
                        <a:t>32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(4) DDR3, up to 1333MHz (16GB max)</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a:t>
                      </a:r>
                    </a:p>
                  </a:txBody>
                  <a:tcPr marL="0" marR="0" marT="0" marB="0" anchor="ctr"/>
                </a:tc>
              </a:tr>
              <a:tr h="24902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mn-lt"/>
                        </a:rPr>
                        <a:t>Storage (std.)</a:t>
                      </a:r>
                      <a:endParaRPr lang="en-US" sz="800" b="1" dirty="0" smtClean="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r>
                        <a:rPr lang="en-US" sz="800" b="0" baseline="0" dirty="0" smtClean="0">
                          <a:solidFill>
                            <a:schemeClr val="accent1"/>
                          </a:solidFill>
                          <a:latin typeface="+mn-lt"/>
                          <a:cs typeface="Arial" pitchFamily="34" charset="0"/>
                        </a:rPr>
                        <a:t> </a:t>
                      </a: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HP Smart Array B110i</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8 SFF / 4 LFF max  - HDD/SSD</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7192">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1GB DDR3-800MHz</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2-port 361i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2x1GbE</a:t>
                      </a:r>
                      <a:endParaRPr kumimoji="0" lang="en-US" sz="800" b="0" i="0" u="none" strike="noStrike" kern="1200" cap="none" spc="0" normalizeH="0" baseline="0" dirty="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9144" marB="9144"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kumimoji="0" lang="en-US" sz="800" b="0" i="0" u="none" strike="noStrike" kern="1200" cap="none" spc="0" normalizeH="0" baseline="0" dirty="0" smtClean="0">
                          <a:ln>
                            <a:noFill/>
                          </a:ln>
                          <a:solidFill>
                            <a:srgbClr val="000000"/>
                          </a:solidFill>
                          <a:effectLst/>
                          <a:uLnTx/>
                          <a:uFillTx/>
                          <a:latin typeface="HP Simplified"/>
                          <a:ea typeface="+mn-ea"/>
                          <a:cs typeface="Arial" pitchFamily="34" charset="0"/>
                        </a:rPr>
                        <a:t>HP Integrated Lights-Out 3 (iLO 3)</a:t>
                      </a:r>
                      <a:endPar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endParaRPr>
                    </a:p>
                  </a:txBody>
                  <a:tcPr marL="0" marR="0" marT="0" marB="0" anchor="ctr"/>
                </a:tc>
              </a:tr>
              <a:tr h="186766">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86766">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24511">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9144" marB="9144"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None</a:t>
                      </a:r>
                    </a:p>
                  </a:txBody>
                  <a:tcPr marL="0" marR="0" marT="0" marB="0" anchor="ctr"/>
                </a:tc>
              </a:tr>
              <a:tr h="186766">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r h="186766">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p>
                  </a:txBody>
                  <a:tcPr marL="0" marR="0" marT="0" marB="0" anchor="ctr"/>
                </a:tc>
              </a:tr>
              <a:tr h="124511">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92</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a:t>
                      </a:r>
                      <a:r>
                        <a:rPr lang="en-US" sz="800" b="0" i="0" u="none" dirty="0" smtClean="0">
                          <a:solidFill>
                            <a:srgbClr val="000000"/>
                          </a:solidFill>
                          <a:latin typeface="HP Simplified"/>
                          <a:cs typeface="Arial" pitchFamily="34" charset="0"/>
                        </a:rPr>
                        <a:t>Gold</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smtClean="0">
                          <a:ln>
                            <a:noFill/>
                          </a:ln>
                          <a:solidFill>
                            <a:prstClr val="black"/>
                          </a:solidFill>
                          <a:effectLst/>
                          <a:uLnTx/>
                          <a:uFillTx/>
                          <a:latin typeface="+mn-lt"/>
                          <a:ea typeface="+mn-ea"/>
                          <a:cs typeface="Arial" pitchFamily="34" charset="0"/>
                        </a:rPr>
                        <a:t>up to 92% Gold </a:t>
                      </a:r>
                    </a:p>
                  </a:txBody>
                  <a:tcPr marL="0" marR="0" marT="0" marB="0" anchor="ctr"/>
                </a:tc>
              </a:tr>
              <a:tr h="186766">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9144" marB="914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r>
            </a:tbl>
          </a:graphicData>
        </a:graphic>
      </p:graphicFrame>
      <p:sp>
        <p:nvSpPr>
          <p:cNvPr id="5" name="Title 4"/>
          <p:cNvSpPr>
            <a:spLocks noGrp="1"/>
          </p:cNvSpPr>
          <p:nvPr>
            <p:ph type="title"/>
          </p:nvPr>
        </p:nvSpPr>
        <p:spPr/>
        <p:txBody>
          <a:bodyPr/>
          <a:lstStyle/>
          <a:p>
            <a:r>
              <a:rPr lang="en-US" smtClean="0"/>
              <a:t>HP ProLiant ML310e Gen8 Gen to Gen compare</a:t>
            </a:r>
            <a:endParaRPr lang="en-US" dirty="0"/>
          </a:p>
        </p:txBody>
      </p:sp>
      <p:sp>
        <p:nvSpPr>
          <p:cNvPr id="6" name="Subtitle 5"/>
          <p:cNvSpPr>
            <a:spLocks noGrp="1"/>
          </p:cNvSpPr>
          <p:nvPr>
            <p:ph type="subTitle" idx="1"/>
          </p:nvPr>
        </p:nvSpPr>
        <p:spPr/>
        <p:txBody>
          <a:bodyPr/>
          <a:lstStyle/>
          <a:p>
            <a:r>
              <a:rPr lang="en-US" smtClean="0"/>
              <a:t>Essential availability and expansion in a 1P tower</a:t>
            </a:r>
            <a:endParaRPr lang="en-US" dirty="0"/>
          </a:p>
        </p:txBody>
      </p:sp>
      <p:sp>
        <p:nvSpPr>
          <p:cNvPr id="10" name="TextBox 9"/>
          <p:cNvSpPr txBox="1"/>
          <p:nvPr/>
        </p:nvSpPr>
        <p:spPr>
          <a:xfrm>
            <a:off x="8381977" y="1429729"/>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295322" y="-14987"/>
            <a:ext cx="654222" cy="12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754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098017"/>
              </p:ext>
            </p:extLst>
          </p:nvPr>
        </p:nvGraphicFramePr>
        <p:xfrm>
          <a:off x="365760" y="959632"/>
          <a:ext cx="8043335" cy="3770773"/>
        </p:xfrm>
        <a:graphic>
          <a:graphicData uri="http://schemas.openxmlformats.org/drawingml/2006/table">
            <a:tbl>
              <a:tblPr firstRow="1" bandRow="1">
                <a:tableStyleId>{073A0DAA-6AF3-43AB-8588-CEC1D06C72B9}</a:tableStyleId>
              </a:tblPr>
              <a:tblGrid>
                <a:gridCol w="1608667"/>
                <a:gridCol w="1608667"/>
                <a:gridCol w="1608667"/>
                <a:gridCol w="1608667"/>
                <a:gridCol w="1608667"/>
              </a:tblGrid>
              <a:tr h="182880">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r"/>
                      <a:endParaRPr lang="en-US" sz="600" dirty="0">
                        <a:solidFill>
                          <a:schemeClr val="bg1"/>
                        </a:solidFill>
                        <a:latin typeface="+mn-lt"/>
                        <a:cs typeface="Arial" pitchFamily="34" charset="0"/>
                      </a:endParaRPr>
                    </a:p>
                  </a:txBody>
                  <a:tcPr marL="0" marR="9144" marT="0" marB="18288" anchor="b">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latin typeface="+mn-lt"/>
                        </a:rPr>
                        <a:t>ProLiant </a:t>
                      </a:r>
                      <a:r>
                        <a:rPr lang="en-US" sz="1050" dirty="0" smtClean="0">
                          <a:solidFill>
                            <a:schemeClr val="bg1"/>
                          </a:solidFill>
                          <a:latin typeface="+mn-lt"/>
                        </a:rPr>
                        <a:t>ML310e</a:t>
                      </a:r>
                      <a:endParaRPr lang="en-US" sz="1050" dirty="0" smtClean="0">
                        <a:solidFill>
                          <a:schemeClr val="bg1"/>
                        </a:solidFill>
                        <a:latin typeface="+mn-lt"/>
                        <a:cs typeface="Arial" pitchFamily="34" charset="0"/>
                      </a:endParaRPr>
                    </a:p>
                  </a:txBody>
                  <a:tcPr marL="0" marR="0" marT="0" marB="0" anchor="c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050" dirty="0" smtClean="0">
                          <a:solidFill>
                            <a:schemeClr val="bg1"/>
                          </a:solidFill>
                          <a:latin typeface="+mn-lt"/>
                          <a:cs typeface="Arial" pitchFamily="34" charset="0"/>
                        </a:rPr>
                        <a:t>Dell</a:t>
                      </a:r>
                      <a:r>
                        <a:rPr lang="en-US" sz="1050" baseline="0" dirty="0" smtClean="0">
                          <a:solidFill>
                            <a:schemeClr val="bg1"/>
                          </a:solidFill>
                          <a:latin typeface="+mn-lt"/>
                          <a:cs typeface="Arial" pitchFamily="34" charset="0"/>
                        </a:rPr>
                        <a:t> </a:t>
                      </a:r>
                      <a:r>
                        <a:rPr lang="en-US" sz="700" baseline="0" dirty="0" smtClean="0">
                          <a:solidFill>
                            <a:schemeClr val="bg1"/>
                          </a:solidFill>
                          <a:latin typeface="+mn-lt"/>
                          <a:cs typeface="Arial" pitchFamily="34" charset="0"/>
                        </a:rPr>
                        <a:t>(T110 II)</a:t>
                      </a:r>
                      <a:endParaRPr lang="en-US" sz="1050" dirty="0">
                        <a:solidFill>
                          <a:schemeClr val="bg1"/>
                        </a:solidFill>
                        <a:latin typeface="+mn-lt"/>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IBM</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(x3100)</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smtClean="0">
                          <a:ln>
                            <a:noFill/>
                          </a:ln>
                          <a:solidFill>
                            <a:prstClr val="white"/>
                          </a:solidFill>
                          <a:effectLst/>
                          <a:uLnTx/>
                          <a:uFillTx/>
                          <a:latin typeface="+mn-lt"/>
                          <a:ea typeface="+mn-ea"/>
                          <a:cs typeface="Arial" pitchFamily="34" charset="0"/>
                        </a:rPr>
                        <a:t>Cisco</a:t>
                      </a:r>
                      <a:r>
                        <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rPr>
                        <a:t> </a:t>
                      </a:r>
                      <a:r>
                        <a:rPr kumimoji="0" lang="en-US" sz="700" b="1" i="0" u="none" strike="noStrike" kern="1200" cap="none" spc="0" normalizeH="0" baseline="0" noProof="0" dirty="0" smtClean="0">
                          <a:ln>
                            <a:noFill/>
                          </a:ln>
                          <a:solidFill>
                            <a:prstClr val="white"/>
                          </a:solidFill>
                          <a:effectLst/>
                          <a:uLnTx/>
                          <a:uFillTx/>
                          <a:latin typeface="+mn-lt"/>
                          <a:ea typeface="+mn-ea"/>
                          <a:cs typeface="Arial" pitchFamily="34" charset="0"/>
                        </a:rPr>
                        <a:t>(No Competitor)</a:t>
                      </a:r>
                      <a:endParaRPr kumimoji="0" lang="en-US" sz="1050" b="0" i="0" u="none" strike="noStrike" kern="1200" cap="none" spc="0" normalizeH="0" baseline="0" noProof="0" dirty="0" smtClean="0">
                        <a:ln>
                          <a:noFill/>
                        </a:ln>
                        <a:solidFill>
                          <a:prstClr val="white"/>
                        </a:solidFill>
                        <a:effectLst/>
                        <a:uLnTx/>
                        <a:uFillTx/>
                        <a:latin typeface="+mn-lt"/>
                        <a:ea typeface="+mn-ea"/>
                        <a:cs typeface="Arial" pitchFamily="34" charset="0"/>
                      </a:endParaRPr>
                    </a:p>
                  </a:txBody>
                  <a:tcPr marL="0" marR="0" marT="0" marB="0" anchor="ctr">
                    <a:solidFill>
                      <a:schemeClr val="accent1"/>
                    </a:solidFill>
                  </a:tcPr>
                </a:tc>
              </a:tr>
              <a:tr h="245127">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Compute</a:t>
                      </a:r>
                      <a:endParaRPr lang="en-US" sz="800" b="1" dirty="0">
                        <a:solidFill>
                          <a:schemeClr val="tx1"/>
                        </a:solidFill>
                        <a:latin typeface="+mn-lt"/>
                        <a:cs typeface="Arial" pitchFamily="34" charset="0"/>
                      </a:endParaRPr>
                    </a:p>
                  </a:txBody>
                  <a:tcPr marL="45720" marR="0" marT="9144"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 PCIe</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3</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Intel® Xeon® </a:t>
                      </a:r>
                      <a:r>
                        <a:rPr kumimoji="0" lang="en-US" sz="800" b="0" i="0" u="none" strike="noStrike" kern="1200" cap="none" spc="0" normalizeH="0" baseline="0" noProof="0" dirty="0" smtClean="0">
                          <a:ln>
                            <a:noFill/>
                          </a:ln>
                          <a:solidFill>
                            <a:srgbClr val="0096D6"/>
                          </a:solidFill>
                          <a:effectLst/>
                          <a:uLnTx/>
                          <a:uFillTx/>
                          <a:latin typeface="HP Simplified"/>
                          <a:ea typeface="+mn-ea"/>
                          <a:cs typeface="Arial" pitchFamily="34" charset="0"/>
                        </a:rPr>
                        <a:t>E3-1200v2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Series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2/4 Cores</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 PCIe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2</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.0</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up to </a:t>
                      </a: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4</a:t>
                      </a: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 </a:t>
                      </a:r>
                      <a:r>
                        <a:rPr kumimoji="0" lang="en-US" sz="800" b="0" i="0" u="none" strike="noStrike" kern="1200" cap="none" spc="0" normalizeH="0" baseline="0" noProof="0" dirty="0" smtClean="0">
                          <a:ln>
                            <a:noFill/>
                          </a:ln>
                          <a:solidFill>
                            <a:prstClr val="black"/>
                          </a:solidFill>
                          <a:effectLst/>
                          <a:uLnTx/>
                          <a:uFillTx/>
                          <a:latin typeface="+mn-lt"/>
                          <a:ea typeface="+mn-ea"/>
                          <a:cs typeface="Arial" pitchFamily="34" charset="0"/>
                        </a:rPr>
                        <a:t>available slot(s)</a:t>
                      </a:r>
                      <a:endParaRPr lang="en-US" sz="800" b="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b="0" dirty="0" smtClean="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a:t>
                      </a:r>
                      <a:r>
                        <a:rPr lang="en-US" sz="800" baseline="0" dirty="0" smtClean="0">
                          <a:latin typeface="+mn-lt"/>
                        </a:rPr>
                        <a:t> Smart Socket guide</a:t>
                      </a:r>
                      <a:endParaRPr lang="en-US" sz="800" b="0" dirty="0">
                        <a:solidFill>
                          <a:schemeClr val="tx1"/>
                        </a:solidFill>
                        <a:latin typeface="+mn-lt"/>
                        <a:cs typeface="Arial" pitchFamily="34" charset="0"/>
                      </a:endParaRPr>
                    </a:p>
                  </a:txBody>
                  <a:tcPr marL="4572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Wingdings" pitchFamily="2" charset="2"/>
                          <a:cs typeface="Arial" pitchFamily="34" charset="0"/>
                          <a:sym typeface="Wingdings 2"/>
                        </a:rPr>
                        <a:t>û</a:t>
                      </a: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dirty="0" smtClean="0">
                        <a:solidFill>
                          <a:schemeClr val="accent1"/>
                        </a:solidFill>
                        <a:latin typeface="Wingdings" pitchFamily="2" charset="2"/>
                        <a:cs typeface="Arial" pitchFamily="34" charset="0"/>
                        <a:sym typeface="Wingdings 2"/>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Memory</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dirty="0" smtClean="0">
                          <a:solidFill>
                            <a:schemeClr val="accent1"/>
                          </a:solidFill>
                          <a:latin typeface="+mn-lt"/>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32</a:t>
                      </a:r>
                      <a:r>
                        <a:rPr lang="en-US" sz="800" b="0" i="0" u="none" dirty="0" smtClean="0">
                          <a:solidFill>
                            <a:srgbClr val="000000"/>
                          </a:solidFill>
                          <a:latin typeface="HP Simplified"/>
                          <a:cs typeface="Arial" pitchFamily="34" charset="0"/>
                        </a:rPr>
                        <a:t>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i="0" u="none" dirty="0" smtClean="0">
                          <a:solidFill>
                            <a:srgbClr val="000000"/>
                          </a:solidFill>
                          <a:latin typeface="HP Simplified"/>
                          <a:cs typeface="Arial" pitchFamily="34" charset="0"/>
                        </a:rPr>
                        <a:t>1600MHz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4</a:t>
                      </a:r>
                      <a:r>
                        <a:rPr lang="en-US" sz="800" b="0" dirty="0" smtClean="0">
                          <a:solidFill>
                            <a:schemeClr val="tx1"/>
                          </a:solidFill>
                          <a:latin typeface="+mn-lt"/>
                          <a:cs typeface="Arial" pitchFamily="34" charset="0"/>
                        </a:rPr>
                        <a:t>) </a:t>
                      </a:r>
                      <a:r>
                        <a:rPr lang="en-US" sz="800" b="0" i="0" u="none" kern="1200" dirty="0" smtClean="0">
                          <a:solidFill>
                            <a:srgbClr val="000000"/>
                          </a:solidFill>
                          <a:latin typeface="HP Simplified"/>
                          <a:ea typeface="+mn-ea"/>
                          <a:cs typeface="Arial" pitchFamily="34" charset="0"/>
                        </a:rPr>
                        <a:t>DDR3</a:t>
                      </a:r>
                      <a:r>
                        <a:rPr lang="en-US" sz="800" b="0" dirty="0" smtClean="0">
                          <a:solidFill>
                            <a:schemeClr val="tx1"/>
                          </a:solidFill>
                          <a:latin typeface="+mn-lt"/>
                          <a:cs typeface="Arial" pitchFamily="34" charset="0"/>
                        </a:rPr>
                        <a:t>, up to </a:t>
                      </a:r>
                      <a:r>
                        <a:rPr lang="en-US" sz="800" b="0" i="0" u="none" kern="1200" dirty="0" smtClean="0">
                          <a:solidFill>
                            <a:srgbClr val="000000"/>
                          </a:solidFill>
                          <a:latin typeface="HP Simplified"/>
                          <a:ea typeface="+mn-ea"/>
                          <a:cs typeface="Arial" pitchFamily="34" charset="0"/>
                        </a:rPr>
                        <a:t>1600</a:t>
                      </a:r>
                      <a:r>
                        <a:rPr lang="en-US" sz="800" b="0" i="0" u="none" dirty="0" smtClean="0">
                          <a:solidFill>
                            <a:srgbClr val="000000"/>
                          </a:solidFill>
                          <a:latin typeface="HP Simplified"/>
                          <a:cs typeface="Arial" pitchFamily="34" charset="0"/>
                        </a:rPr>
                        <a:t>MHz</a:t>
                      </a:r>
                    </a:p>
                    <a:p>
                      <a:pPr algn="ctr"/>
                      <a:r>
                        <a:rPr lang="en-US" sz="800" b="0" dirty="0" smtClean="0">
                          <a:solidFill>
                            <a:schemeClr val="tx1"/>
                          </a:solidFill>
                          <a:latin typeface="+mn-lt"/>
                          <a:cs typeface="Arial" pitchFamily="34" charset="0"/>
                        </a:rPr>
                        <a:t>(</a:t>
                      </a:r>
                      <a:r>
                        <a:rPr lang="en-US" sz="800" b="0" i="0" u="none" dirty="0" smtClean="0">
                          <a:solidFill>
                            <a:srgbClr val="000000"/>
                          </a:solidFill>
                          <a:latin typeface="HP Simplified"/>
                          <a:cs typeface="Arial" pitchFamily="34" charset="0"/>
                        </a:rPr>
                        <a:t>32GB</a:t>
                      </a:r>
                      <a:r>
                        <a:rPr lang="en-US" sz="800" b="0" dirty="0" smtClean="0">
                          <a:solidFill>
                            <a:srgbClr val="00B050"/>
                          </a:solidFill>
                          <a:latin typeface="+mn-lt"/>
                          <a:cs typeface="Arial" pitchFamily="34" charset="0"/>
                        </a:rPr>
                        <a:t> </a:t>
                      </a:r>
                      <a:r>
                        <a:rPr lang="en-US" sz="800" b="0" dirty="0" smtClean="0">
                          <a:solidFill>
                            <a:schemeClr val="tx1"/>
                          </a:solidFill>
                          <a:latin typeface="+mn-lt"/>
                          <a:cs typeface="Arial" pitchFamily="34" charset="0"/>
                        </a:rPr>
                        <a:t>max) </a:t>
                      </a:r>
                      <a:endParaRPr lang="en-US" sz="800" b="0" dirty="0">
                        <a:solidFill>
                          <a:schemeClr val="tx1"/>
                        </a:solidFill>
                        <a:latin typeface="+mn-lt"/>
                        <a:cs typeface="Arial" pitchFamily="34" charset="0"/>
                      </a:endParaRPr>
                    </a:p>
                  </a:txBody>
                  <a:tcPr marL="0" marR="0" marT="0" marB="0" anchor="ctr"/>
                </a:tc>
                <a:tc>
                  <a:txBody>
                    <a:bodyPr/>
                    <a:lstStyle/>
                    <a:p>
                      <a:pPr algn="ct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mn-lt"/>
                        </a:rPr>
                        <a:t>HP Smart</a:t>
                      </a:r>
                      <a:r>
                        <a:rPr lang="en-US" sz="800" baseline="0" dirty="0" smtClean="0">
                          <a:latin typeface="+mn-lt"/>
                        </a:rPr>
                        <a:t>Memory</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latin typeface="Wingdings" pitchFamily="2" charset="2"/>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Storage (std.)</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Dynamic Smart Array </a:t>
                      </a:r>
                      <a:r>
                        <a:rPr lang="en-US" sz="800" b="0" kern="1200" dirty="0" smtClean="0">
                          <a:solidFill>
                            <a:schemeClr val="accent1"/>
                          </a:solidFill>
                          <a:latin typeface="+mn-lt"/>
                          <a:ea typeface="+mn-ea"/>
                          <a:cs typeface="Arial" pitchFamily="34" charset="0"/>
                        </a:rPr>
                        <a:t>B120i</a:t>
                      </a: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6</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endParaRPr lang="en-US" sz="800" b="0" dirty="0" smtClean="0">
                        <a:solidFill>
                          <a:schemeClr val="accent1"/>
                        </a:solidFill>
                        <a:latin typeface="+mn-lt"/>
                        <a:cs typeface="Arial" pitchFamily="34" charset="0"/>
                      </a:endParaRP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r>
                        <a:rPr lang="en-US" sz="800" b="0" dirty="0" smtClean="0">
                          <a:solidFill>
                            <a:schemeClr val="tx1"/>
                          </a:solidFill>
                          <a:latin typeface="+mn-lt"/>
                          <a:cs typeface="Arial" pitchFamily="34" charset="0"/>
                        </a:rPr>
                        <a:t> </a:t>
                      </a:r>
                      <a:endParaRPr lang="en-US" sz="800" b="0" kern="1200" dirty="0" smtClean="0">
                        <a:solidFill>
                          <a:schemeClr val="accent1"/>
                        </a:solidFill>
                        <a:latin typeface="+mn-lt"/>
                        <a:ea typeface="+mn-ea"/>
                        <a:cs typeface="Arial" pitchFamily="34" charset="0"/>
                      </a:endParaRPr>
                    </a:p>
                    <a:p>
                      <a:pPr algn="ctr"/>
                      <a:r>
                        <a:rPr lang="en-US" sz="800" b="0" i="0" u="none" dirty="0" smtClean="0">
                          <a:solidFill>
                            <a:srgbClr val="000000"/>
                          </a:solidFill>
                          <a:latin typeface="HP Simplified"/>
                          <a:cs typeface="Arial" pitchFamily="34" charset="0"/>
                        </a:rPr>
                        <a:t>8</a:t>
                      </a:r>
                      <a:r>
                        <a:rPr lang="en-US" sz="800" b="0" baseline="0" dirty="0" smtClean="0">
                          <a:solidFill>
                            <a:schemeClr val="accent1"/>
                          </a:solidFill>
                          <a:latin typeface="+mn-lt"/>
                          <a:cs typeface="Arial" pitchFamily="34" charset="0"/>
                        </a:rPr>
                        <a:t> </a:t>
                      </a:r>
                      <a:r>
                        <a:rPr lang="en-US" sz="800" b="0" dirty="0" smtClean="0">
                          <a:solidFill>
                            <a:schemeClr val="tx1"/>
                          </a:solidFill>
                          <a:latin typeface="+mn-lt"/>
                          <a:cs typeface="Arial" pitchFamily="34" charset="0"/>
                        </a:rPr>
                        <a:t>SFF </a:t>
                      </a:r>
                      <a:r>
                        <a:rPr lang="en-US" sz="800" b="0" baseline="0" dirty="0" smtClean="0">
                          <a:solidFill>
                            <a:schemeClr val="tx1"/>
                          </a:solidFill>
                          <a:latin typeface="+mn-lt"/>
                          <a:cs typeface="Arial" pitchFamily="34" charset="0"/>
                        </a:rPr>
                        <a:t>/ </a:t>
                      </a:r>
                      <a:r>
                        <a:rPr lang="en-US" sz="800" b="0" i="0" u="none" dirty="0" smtClean="0">
                          <a:solidFill>
                            <a:srgbClr val="000000"/>
                          </a:solidFill>
                          <a:latin typeface="HP Simplified"/>
                          <a:cs typeface="Arial" pitchFamily="34" charset="0"/>
                        </a:rPr>
                        <a:t>4</a:t>
                      </a:r>
                    </a:p>
                    <a:p>
                      <a:pPr algn="ctr"/>
                      <a:r>
                        <a:rPr lang="en-US" sz="800" b="0" baseline="0" dirty="0" smtClean="0">
                          <a:solidFill>
                            <a:schemeClr val="tx1"/>
                          </a:solidFill>
                          <a:latin typeface="+mn-lt"/>
                          <a:cs typeface="Arial" pitchFamily="34" charset="0"/>
                        </a:rPr>
                        <a:t>LFF max  - HDD/SSD</a:t>
                      </a:r>
                      <a:endParaRPr lang="en-US" sz="800" b="0" dirty="0">
                        <a:solidFill>
                          <a:schemeClr val="tx1"/>
                        </a:solidFill>
                        <a:latin typeface="+mn-lt"/>
                        <a:cs typeface="Arial" pitchFamily="34" charset="0"/>
                      </a:endParaRPr>
                    </a:p>
                  </a:txBody>
                  <a:tcPr marL="0" marR="0" marT="0" marB="0" anchor="ctr"/>
                </a:tc>
                <a:tc>
                  <a:txBody>
                    <a:bodyPr/>
                    <a:lstStyle/>
                    <a:p>
                      <a:pPr algn="ctr"/>
                      <a:endParaRPr lang="en-US" sz="800" b="0" dirty="0">
                        <a:solidFill>
                          <a:schemeClr val="tx1"/>
                        </a:solidFill>
                        <a:latin typeface="+mn-lt"/>
                        <a:cs typeface="Arial" pitchFamily="34" charset="0"/>
                      </a:endParaRPr>
                    </a:p>
                  </a:txBody>
                  <a:tcPr marL="0" marR="0" marT="0" marB="0" anchor="ctr"/>
                </a:tc>
              </a:tr>
              <a:tr h="130600">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800" baseline="0" dirty="0" smtClean="0">
                          <a:latin typeface="+mn-lt"/>
                        </a:rPr>
                        <a:t>HP SmartDrives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dirty="0">
                        <a:solidFill>
                          <a:srgbClr val="FF0000"/>
                        </a:solidFill>
                        <a:latin typeface="Wingdings" pitchFamily="2" charset="2"/>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dirty="0">
                        <a:solidFill>
                          <a:srgbClr val="FF0000"/>
                        </a:solidFill>
                        <a:latin typeface="Wingdings" pitchFamily="2" charset="2"/>
                        <a:cs typeface="Arial" pitchFamily="34" charset="0"/>
                      </a:endParaRPr>
                    </a:p>
                  </a:txBody>
                  <a:tcPr marL="0" marR="0" marT="0" marB="0" anchor="ctr"/>
                </a:tc>
              </a:tr>
              <a:tr h="87066">
                <a:tc>
                  <a:txBody>
                    <a:bodyPr/>
                    <a:lstStyle/>
                    <a:p>
                      <a:pPr marL="112713" indent="0"/>
                      <a:r>
                        <a:rPr lang="en-US" sz="800" dirty="0" smtClean="0">
                          <a:latin typeface="+mn-lt"/>
                        </a:rPr>
                        <a:t>FBWC</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2</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DDR3-1333MHz</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??GB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256MB</a:t>
                      </a:r>
                      <a:r>
                        <a:rPr lang="en-US" sz="800" b="0" kern="1200" dirty="0" smtClean="0">
                          <a:solidFill>
                            <a:schemeClr val="accent1"/>
                          </a:solidFill>
                          <a:latin typeface="+mn-lt"/>
                          <a:ea typeface="+mn-ea"/>
                          <a:cs typeface="Arial" pitchFamily="34" charset="0"/>
                        </a:rPr>
                        <a:t>   </a:t>
                      </a:r>
                      <a:endParaRPr lang="en-US" sz="1200" dirty="0">
                        <a:solidFill>
                          <a:srgbClr val="FF0000"/>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solidFill>
                          <a:srgbClr val="FF0000"/>
                        </a:solidFill>
                        <a:latin typeface="+mn-lt"/>
                        <a:cs typeface="Arial" pitchFamily="34" charset="0"/>
                      </a:endParaRPr>
                    </a:p>
                  </a:txBody>
                  <a:tcPr marL="0" marR="0" marT="0" marB="0" anchor="ctr"/>
                </a:tc>
              </a:tr>
              <a:tr h="86726">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Networking </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HP Ethernet 1Gb 2-port 361i Adapter</a:t>
                      </a:r>
                      <a:endParaRPr lang="en-US" sz="800" b="0" i="0" u="none" kern="1200" dirty="0">
                        <a:solidFill>
                          <a:srgbClr val="000000"/>
                        </a:solidFill>
                        <a:latin typeface="HP Simplified"/>
                        <a:ea typeface="+mn-ea"/>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Single Port Broadcom BCM 5722</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r>
                        <a:rPr lang="en-US" sz="800" b="0" i="0" u="none" kern="1200" dirty="0" smtClean="0">
                          <a:solidFill>
                            <a:srgbClr val="000000"/>
                          </a:solidFill>
                          <a:latin typeface="HP Simplified"/>
                          <a:ea typeface="+mn-ea"/>
                          <a:cs typeface="Arial" pitchFamily="34" charset="0"/>
                        </a:rPr>
                        <a:t>Integrated 2-port Gigabit Ethernet</a:t>
                      </a:r>
                      <a:endParaRPr lang="en-US" sz="800" b="0" kern="1200" dirty="0">
                        <a:solidFill>
                          <a:schemeClr val="accent1"/>
                        </a:solidFill>
                        <a:latin typeface="+mn-lt"/>
                        <a:ea typeface="+mn-ea"/>
                        <a:cs typeface="Arial" pitchFamily="34" charset="0"/>
                      </a:endParaRPr>
                    </a:p>
                  </a:txBody>
                  <a:tcPr marL="0" marR="0" marT="0" marB="0" anchor="ctr"/>
                </a:tc>
                <a:tc>
                  <a:txBody>
                    <a:bodyPr/>
                    <a:lstStyle/>
                    <a:p>
                      <a:pPr marL="0" algn="ctr" defTabSz="457200" rtl="0" eaLnBrk="1" latinLnBrk="0" hangingPunct="1"/>
                      <a:endParaRPr lang="en-US" sz="800" b="0" kern="1200" dirty="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Flexible</a:t>
                      </a:r>
                      <a:r>
                        <a:rPr lang="en-US" sz="800" baseline="0" dirty="0" smtClean="0">
                          <a:latin typeface="+mn-lt"/>
                        </a:rPr>
                        <a:t>LOM</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74133">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r>
                        <a:rPr lang="en-US" sz="800" b="1" dirty="0" smtClean="0">
                          <a:latin typeface="+mn-lt"/>
                        </a:rPr>
                        <a:t>Embedded Management</a:t>
                      </a:r>
                      <a:endParaRPr lang="en-US" sz="800" b="1" dirty="0">
                        <a:solidFill>
                          <a:schemeClr val="tx1"/>
                        </a:solidFill>
                        <a:latin typeface="+mn-lt"/>
                        <a:cs typeface="Arial" pitchFamily="34" charset="0"/>
                      </a:endParaRPr>
                    </a:p>
                  </a:txBody>
                  <a:tcPr marL="4572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HP iLO Management Engine (iLO 4)</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i="0" u="none" dirty="0" smtClean="0">
                          <a:solidFill>
                            <a:srgbClr val="000000"/>
                          </a:solidFill>
                          <a:latin typeface="HP Simplified"/>
                          <a:cs typeface="Arial" pitchFamily="34" charset="0"/>
                        </a:rPr>
                        <a:t>iDRAC6 with Lifecycle Controller</a:t>
                      </a:r>
                      <a:r>
                        <a:rPr lang="en-US" sz="800" b="0" kern="1200" dirty="0" smtClean="0">
                          <a:solidFill>
                            <a:schemeClr val="accent1"/>
                          </a:solidFill>
                          <a:latin typeface="+mn-lt"/>
                          <a:ea typeface="+mn-ea"/>
                          <a:cs typeface="Arial" pitchFamily="34" charset="0"/>
                        </a:rPr>
                        <a:t> </a:t>
                      </a:r>
                      <a:endParaRPr lang="en-US" sz="800" b="0" dirty="0" smtClean="0">
                        <a:solidFill>
                          <a:schemeClr val="accent1"/>
                        </a:solidFill>
                        <a:latin typeface="+mn-lt"/>
                        <a:cs typeface="Arial" pitchFamily="34" charset="0"/>
                      </a:endParaRP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r>
                        <a:rPr lang="en-US" sz="800" b="0" dirty="0" smtClean="0">
                          <a:solidFill>
                            <a:schemeClr val="accent1"/>
                          </a:solidFill>
                          <a:latin typeface="+mn-lt"/>
                          <a:cs typeface="Arial" pitchFamily="34" charset="0"/>
                        </a:rPr>
                        <a:t>Systems Director </a:t>
                      </a:r>
                    </a:p>
                  </a:txBody>
                  <a:tcPr marL="0" marR="0" marT="0" marB="0" anchor="ctr"/>
                </a:tc>
                <a:tc>
                  <a:txBody>
                    <a:bodyPr/>
                    <a:lstStyle>
                      <a:lvl1pPr marL="0" algn="l" defTabSz="914400" rtl="0" eaLnBrk="1" latinLnBrk="0" hangingPunct="1">
                        <a:defRPr sz="1800" kern="1200">
                          <a:solidFill>
                            <a:schemeClr val="dk1"/>
                          </a:solidFill>
                          <a:latin typeface="Futura Bk"/>
                        </a:defRPr>
                      </a:lvl1pPr>
                      <a:lvl2pPr marL="457200" algn="l" defTabSz="914400" rtl="0" eaLnBrk="1" latinLnBrk="0" hangingPunct="1">
                        <a:defRPr sz="1800" kern="1200">
                          <a:solidFill>
                            <a:schemeClr val="dk1"/>
                          </a:solidFill>
                          <a:latin typeface="Futura Bk"/>
                        </a:defRPr>
                      </a:lvl2pPr>
                      <a:lvl3pPr marL="914400" algn="l" defTabSz="914400" rtl="0" eaLnBrk="1" latinLnBrk="0" hangingPunct="1">
                        <a:defRPr sz="1800" kern="1200">
                          <a:solidFill>
                            <a:schemeClr val="dk1"/>
                          </a:solidFill>
                          <a:latin typeface="Futura Bk"/>
                        </a:defRPr>
                      </a:lvl3pPr>
                      <a:lvl4pPr marL="1371600" algn="l" defTabSz="914400" rtl="0" eaLnBrk="1" latinLnBrk="0" hangingPunct="1">
                        <a:defRPr sz="1800" kern="1200">
                          <a:solidFill>
                            <a:schemeClr val="dk1"/>
                          </a:solidFill>
                          <a:latin typeface="Futura Bk"/>
                        </a:defRPr>
                      </a:lvl4pPr>
                      <a:lvl5pPr marL="1828800" algn="l" defTabSz="914400" rtl="0" eaLnBrk="1" latinLnBrk="0" hangingPunct="1">
                        <a:defRPr sz="1800" kern="1200">
                          <a:solidFill>
                            <a:schemeClr val="dk1"/>
                          </a:solidFill>
                          <a:latin typeface="Futura Bk"/>
                        </a:defRPr>
                      </a:lvl5pPr>
                      <a:lvl6pPr marL="2286000" algn="l" defTabSz="914400" rtl="0" eaLnBrk="1" latinLnBrk="0" hangingPunct="1">
                        <a:defRPr sz="1800" kern="1200">
                          <a:solidFill>
                            <a:schemeClr val="dk1"/>
                          </a:solidFill>
                          <a:latin typeface="Futura Bk"/>
                        </a:defRPr>
                      </a:lvl6pPr>
                      <a:lvl7pPr marL="2743200" algn="l" defTabSz="914400" rtl="0" eaLnBrk="1" latinLnBrk="0" hangingPunct="1">
                        <a:defRPr sz="1800" kern="1200">
                          <a:solidFill>
                            <a:schemeClr val="dk1"/>
                          </a:solidFill>
                          <a:latin typeface="Futura Bk"/>
                        </a:defRPr>
                      </a:lvl7pPr>
                      <a:lvl8pPr marL="3200400" algn="l" defTabSz="914400" rtl="0" eaLnBrk="1" latinLnBrk="0" hangingPunct="1">
                        <a:defRPr sz="1800" kern="1200">
                          <a:solidFill>
                            <a:schemeClr val="dk1"/>
                          </a:solidFill>
                          <a:latin typeface="Futura Bk"/>
                        </a:defRPr>
                      </a:lvl8pPr>
                      <a:lvl9pPr marL="3657600" algn="l" defTabSz="914400" rtl="0" eaLnBrk="1" latinLnBrk="0" hangingPunct="1">
                        <a:defRPr sz="1800" kern="1200">
                          <a:solidFill>
                            <a:schemeClr val="dk1"/>
                          </a:solidFill>
                          <a:latin typeface="Futura Bk"/>
                        </a:defRPr>
                      </a:lvl9pPr>
                    </a:lstStyle>
                    <a:p>
                      <a:pPr algn="ctr"/>
                      <a:endParaRPr lang="en-US" sz="800" b="0" dirty="0" smtClean="0">
                        <a:solidFill>
                          <a:schemeClr val="accent1"/>
                        </a:solidFill>
                        <a:latin typeface="+mn-lt"/>
                        <a:cs typeface="Arial" pitchFamily="34" charset="0"/>
                      </a:endParaRPr>
                    </a:p>
                  </a:txBody>
                  <a:tcPr marL="0" marR="0" marT="0" marB="0" anchor="ctr"/>
                </a:tc>
              </a:tr>
              <a:tr h="130600">
                <a:tc>
                  <a:txBody>
                    <a:bodyPr/>
                    <a:lstStyle/>
                    <a:p>
                      <a:pPr marL="112713" indent="0"/>
                      <a:r>
                        <a:rPr lang="en-US" sz="800" dirty="0" smtClean="0">
                          <a:latin typeface="+mn-lt"/>
                        </a:rPr>
                        <a:t>Intelligent Provisioning</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Wingdings" pitchFamily="2" charset="2"/>
                        <a:ea typeface="+mn-ea"/>
                        <a:cs typeface="Arial" pitchFamily="34" charset="0"/>
                        <a:sym typeface="Wingdings 2"/>
                      </a:endParaRPr>
                    </a:p>
                  </a:txBody>
                  <a:tcPr marL="0" marR="0" marT="0" marB="0" anchor="ctr"/>
                </a:tc>
              </a:tr>
              <a:tr h="130600">
                <a:tc>
                  <a:txBody>
                    <a:bodyPr/>
                    <a:lstStyle/>
                    <a:p>
                      <a:pPr marL="112713" indent="0"/>
                      <a:r>
                        <a:rPr lang="en-US" sz="800" baseline="0" dirty="0" smtClean="0">
                          <a:latin typeface="+mn-lt"/>
                        </a:rPr>
                        <a:t>Active Health System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Agentless Management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87066">
                <a:tc>
                  <a:txBody>
                    <a:bodyPr/>
                    <a:lstStyle/>
                    <a:p>
                      <a:pPr marL="0" indent="0"/>
                      <a:r>
                        <a:rPr lang="en-US" sz="800" b="1" dirty="0" smtClean="0">
                          <a:latin typeface="+mn-lt"/>
                        </a:rPr>
                        <a:t>Cloud-based</a:t>
                      </a:r>
                      <a:r>
                        <a:rPr lang="en-US" sz="800" b="1" baseline="0" dirty="0" smtClean="0">
                          <a:latin typeface="+mn-lt"/>
                        </a:rPr>
                        <a:t> </a:t>
                      </a:r>
                      <a:r>
                        <a:rPr lang="en-US" sz="800" b="1" dirty="0" smtClean="0">
                          <a:latin typeface="+mn-lt"/>
                        </a:rPr>
                        <a:t>Management</a:t>
                      </a:r>
                      <a:endParaRPr lang="en-US" sz="800" b="1" dirty="0">
                        <a:solidFill>
                          <a:schemeClr val="tx1"/>
                        </a:solidFill>
                        <a:latin typeface="+mn-lt"/>
                        <a:cs typeface="Arial" pitchFamily="34" charset="0"/>
                      </a:endParaRPr>
                    </a:p>
                  </a:txBody>
                  <a:tcPr marL="45720" marR="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96D6"/>
                          </a:solidFill>
                          <a:effectLst/>
                          <a:uLnTx/>
                          <a:uFillTx/>
                          <a:latin typeface="+mn-lt"/>
                          <a:ea typeface="+mn-ea"/>
                          <a:cs typeface="Arial" pitchFamily="34" charset="0"/>
                        </a:rPr>
                        <a:t>HP Insight Management 7</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rgbClr val="000000"/>
                          </a:solidFill>
                          <a:effectLst/>
                          <a:uLnTx/>
                          <a:uFillTx/>
                          <a:latin typeface="HP Simplified"/>
                          <a:ea typeface="+mn-ea"/>
                          <a:cs typeface="Arial" pitchFamily="34" charset="0"/>
                        </a:rPr>
                        <a:t>None</a:t>
                      </a:r>
                      <a:endParaRPr lang="en-US" sz="1200" b="1" kern="1200" dirty="0" smtClean="0">
                        <a:solidFill>
                          <a:schemeClr val="accent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mn-lt"/>
                        <a:ea typeface="+mn-ea"/>
                        <a:cs typeface="Arial" pitchFamily="34" charset="0"/>
                      </a:endParaRPr>
                    </a:p>
                  </a:txBody>
                  <a:tcPr marL="0" marR="0" marT="0" marB="0" anchor="ctr"/>
                </a:tc>
              </a:tr>
              <a:tr h="130600">
                <a:tc>
                  <a:txBody>
                    <a:bodyPr/>
                    <a:lstStyle/>
                    <a:p>
                      <a:pPr marL="112713" indent="0"/>
                      <a:r>
                        <a:rPr lang="en-US" sz="800" dirty="0" smtClean="0">
                          <a:latin typeface="+mn-lt"/>
                        </a:rPr>
                        <a:t>HP Insight Control (agentless)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r h="130600">
                <a:tc>
                  <a:txBody>
                    <a:bodyPr/>
                    <a:lstStyle/>
                    <a:p>
                      <a:pPr marL="112713" indent="0"/>
                      <a:r>
                        <a:rPr lang="en-US" sz="800" baseline="0" dirty="0" smtClean="0">
                          <a:latin typeface="+mn-lt"/>
                        </a:rPr>
                        <a:t>HP Insight Online </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accent1"/>
                        </a:solidFill>
                        <a:latin typeface="Wingdings" pitchFamily="2" charset="2"/>
                        <a:ea typeface="+mn-ea"/>
                        <a:cs typeface="Arial" pitchFamily="34" charset="0"/>
                        <a:sym typeface="Wingdings 2"/>
                      </a:endParaRPr>
                    </a:p>
                  </a:txBody>
                  <a:tcPr marL="0" marR="0" marT="0" marB="0" anchor="ctr"/>
                </a:tc>
              </a:tr>
              <a:tr h="87066">
                <a:tc>
                  <a:txBody>
                    <a:bodyPr/>
                    <a:lstStyle/>
                    <a:p>
                      <a:pPr marL="0" indent="0"/>
                      <a:r>
                        <a:rPr lang="en-US" sz="800" b="1" dirty="0" smtClean="0">
                          <a:latin typeface="+mn-lt"/>
                        </a:rPr>
                        <a:t>Power &amp; Cooling</a:t>
                      </a:r>
                      <a:endParaRPr lang="en-US" sz="800" b="1"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up to </a:t>
                      </a:r>
                      <a:r>
                        <a:rPr lang="en-US" sz="800" b="0" i="0" u="none" dirty="0" smtClean="0">
                          <a:solidFill>
                            <a:srgbClr val="000000"/>
                          </a:solidFill>
                          <a:latin typeface="HP Simplified"/>
                          <a:cs typeface="Arial" pitchFamily="34" charset="0"/>
                        </a:rPr>
                        <a:t>92</a:t>
                      </a:r>
                      <a:r>
                        <a:rPr lang="en-US" sz="800" b="0" dirty="0" smtClean="0">
                          <a:solidFill>
                            <a:schemeClr val="tx1"/>
                          </a:solidFill>
                          <a:latin typeface="+mn-lt"/>
                          <a:cs typeface="Arial" pitchFamily="34" charset="0"/>
                        </a:rPr>
                        <a:t>%</a:t>
                      </a:r>
                      <a:r>
                        <a:rPr lang="en-US" sz="800" b="0" dirty="0" smtClean="0">
                          <a:solidFill>
                            <a:schemeClr val="accent1"/>
                          </a:solidFill>
                          <a:latin typeface="+mn-lt"/>
                          <a:cs typeface="Arial" pitchFamily="34" charset="0"/>
                        </a:rPr>
                        <a:t> </a:t>
                      </a:r>
                      <a:r>
                        <a:rPr lang="en-US" sz="800" b="0" i="0" u="none" dirty="0" smtClean="0">
                          <a:solidFill>
                            <a:srgbClr val="000000"/>
                          </a:solidFill>
                          <a:latin typeface="HP Simplified"/>
                          <a:cs typeface="Arial" pitchFamily="34" charset="0"/>
                        </a:rPr>
                        <a:t>Gold</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80</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endParaRPr lang="en-US" sz="800" b="0" kern="1200" dirty="0" smtClean="0">
                        <a:solidFill>
                          <a:schemeClr val="tx1"/>
                        </a:solidFill>
                        <a:latin typeface="+mn-lt"/>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mn-lt"/>
                          <a:ea typeface="+mn-ea"/>
                          <a:cs typeface="Arial" pitchFamily="34" charset="0"/>
                        </a:rPr>
                        <a:t> up to </a:t>
                      </a:r>
                      <a:r>
                        <a:rPr lang="en-US" sz="800" b="0" i="0" u="none" kern="1200" dirty="0" smtClean="0">
                          <a:solidFill>
                            <a:srgbClr val="000000"/>
                          </a:solidFill>
                          <a:latin typeface="HP Simplified"/>
                          <a:ea typeface="+mn-ea"/>
                          <a:cs typeface="Arial" pitchFamily="34" charset="0"/>
                        </a:rPr>
                        <a:t>85</a:t>
                      </a:r>
                      <a:r>
                        <a:rPr lang="en-US" sz="800" b="0" kern="1200" dirty="0" smtClean="0">
                          <a:solidFill>
                            <a:schemeClr val="tx1"/>
                          </a:solidFill>
                          <a:latin typeface="+mn-lt"/>
                          <a:ea typeface="+mn-ea"/>
                          <a:cs typeface="Arial" pitchFamily="34" charset="0"/>
                        </a:rPr>
                        <a:t>%</a:t>
                      </a:r>
                      <a:r>
                        <a:rPr lang="en-US" sz="800" b="0" kern="1200" dirty="0" smtClean="0">
                          <a:solidFill>
                            <a:schemeClr val="accent1"/>
                          </a:solidFill>
                          <a:latin typeface="+mn-lt"/>
                          <a:ea typeface="+mn-ea"/>
                          <a:cs typeface="Arial" pitchFamily="34" charset="0"/>
                        </a:rPr>
                        <a:t> </a:t>
                      </a:r>
                      <a:r>
                        <a:rPr lang="en-US" sz="800" b="0" i="0" u="none" kern="1200" dirty="0" smtClean="0">
                          <a:solidFill>
                            <a:srgbClr val="000000"/>
                          </a:solidFill>
                          <a:latin typeface="HP Simplified"/>
                          <a:ea typeface="+mn-ea"/>
                          <a:cs typeface="Arial" pitchFamily="34" charset="0"/>
                        </a:rPr>
                        <a:t>Bronze</a:t>
                      </a:r>
                      <a:r>
                        <a:rPr lang="en-US" sz="800" b="0" kern="1200" dirty="0" smtClean="0">
                          <a:solidFill>
                            <a:schemeClr val="accent1"/>
                          </a:solidFill>
                          <a:latin typeface="+mn-lt"/>
                          <a:ea typeface="+mn-ea"/>
                          <a:cs typeface="Arial" pitchFamily="34" charset="0"/>
                        </a:rPr>
                        <a:t> </a:t>
                      </a:r>
                      <a:endParaRPr lang="en-US" sz="800" baseline="0" dirty="0" smtClean="0">
                        <a:solidFill>
                          <a:schemeClr val="tx1"/>
                        </a:solidFill>
                        <a:latin typeface="+mn-lt"/>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800" baseline="0" dirty="0" smtClean="0">
                        <a:solidFill>
                          <a:schemeClr val="tx1"/>
                        </a:solidFill>
                        <a:latin typeface="+mn-lt"/>
                        <a:cs typeface="Arial" pitchFamily="34" charset="0"/>
                      </a:endParaRPr>
                    </a:p>
                  </a:txBody>
                  <a:tcPr marL="0" marR="0" marT="0" marB="0" anchor="ctr"/>
                </a:tc>
              </a:tr>
              <a:tr h="130600">
                <a:tc>
                  <a:txBody>
                    <a:bodyPr/>
                    <a:lstStyle/>
                    <a:p>
                      <a:pPr marL="112713" indent="0"/>
                      <a:r>
                        <a:rPr lang="en-US" sz="800" dirty="0" smtClean="0">
                          <a:latin typeface="+mn-lt"/>
                        </a:rPr>
                        <a:t>3D Sea of Sensors</a:t>
                      </a:r>
                      <a:endParaRPr lang="en-US" sz="800" b="0" dirty="0">
                        <a:solidFill>
                          <a:schemeClr val="tx1"/>
                        </a:solidFill>
                        <a:latin typeface="+mn-lt"/>
                        <a:cs typeface="Arial" pitchFamily="34" charset="0"/>
                      </a:endParaRPr>
                    </a:p>
                  </a:txBody>
                  <a:tcPr marL="4572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96D6"/>
                          </a:solidFill>
                          <a:latin typeface="Wingdings" pitchFamily="2" charset="2"/>
                          <a:ea typeface="+mn-ea"/>
                          <a:cs typeface="Arial" pitchFamily="34" charset="0"/>
                          <a:sym typeface="Wingdings 2"/>
                        </a:rPr>
                        <a:t>ü</a:t>
                      </a:r>
                      <a:endParaRPr lang="en-US" sz="1200" b="1" kern="1200" dirty="0">
                        <a:solidFill>
                          <a:srgbClr val="0096D6"/>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FF0000"/>
                          </a:solidFill>
                          <a:latin typeface="Wingdings" pitchFamily="2" charset="2"/>
                          <a:ea typeface="+mn-ea"/>
                          <a:cs typeface="Arial" pitchFamily="34" charset="0"/>
                          <a:sym typeface="Wingdings 2"/>
                        </a:rPr>
                        <a:t>û </a:t>
                      </a:r>
                      <a:endParaRPr lang="en-US" sz="1200" b="1" kern="1200" dirty="0">
                        <a:solidFill>
                          <a:srgbClr val="FF0000"/>
                        </a:solidFill>
                        <a:latin typeface="Wingdings" pitchFamily="2" charset="2"/>
                        <a:ea typeface="+mn-ea"/>
                        <a:cs typeface="Arial" pitchFamily="3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accent1"/>
                        </a:solidFill>
                        <a:latin typeface="Wingdings" pitchFamily="2" charset="2"/>
                        <a:ea typeface="+mn-ea"/>
                        <a:cs typeface="Arial" pitchFamily="34" charset="0"/>
                      </a:endParaRPr>
                    </a:p>
                  </a:txBody>
                  <a:tcPr marL="0" marR="0" marT="0" marB="0" anchor="ctr"/>
                </a:tc>
              </a:tr>
            </a:tbl>
          </a:graphicData>
        </a:graphic>
      </p:graphicFrame>
      <p:sp>
        <p:nvSpPr>
          <p:cNvPr id="2" name="Title 1"/>
          <p:cNvSpPr>
            <a:spLocks noGrp="1"/>
          </p:cNvSpPr>
          <p:nvPr>
            <p:ph type="title"/>
          </p:nvPr>
        </p:nvSpPr>
        <p:spPr/>
        <p:txBody>
          <a:bodyPr/>
          <a:lstStyle/>
          <a:p>
            <a:r>
              <a:rPr lang="en-US" smtClean="0"/>
              <a:t>HP ProLiant ML310e Gen8 competitive</a:t>
            </a:r>
            <a:endParaRPr lang="en-US" dirty="0"/>
          </a:p>
        </p:txBody>
      </p:sp>
      <p:sp>
        <p:nvSpPr>
          <p:cNvPr id="3" name="Subtitle 2"/>
          <p:cNvSpPr>
            <a:spLocks noGrp="1"/>
          </p:cNvSpPr>
          <p:nvPr>
            <p:ph type="subTitle" idx="1"/>
          </p:nvPr>
        </p:nvSpPr>
        <p:spPr/>
        <p:txBody>
          <a:bodyPr/>
          <a:lstStyle/>
          <a:p>
            <a:r>
              <a:rPr lang="en-US" smtClean="0"/>
              <a:t>Essential availability and expansion in a 1P tower</a:t>
            </a:r>
            <a:endParaRPr lang="en-US" dirty="0"/>
          </a:p>
        </p:txBody>
      </p:sp>
      <p:sp>
        <p:nvSpPr>
          <p:cNvPr id="5" name="TextBox 4"/>
          <p:cNvSpPr txBox="1"/>
          <p:nvPr/>
        </p:nvSpPr>
        <p:spPr>
          <a:xfrm rot="18096517">
            <a:off x="5019630" y="2545307"/>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6" name="TextBox 5"/>
          <p:cNvSpPr txBox="1"/>
          <p:nvPr/>
        </p:nvSpPr>
        <p:spPr>
          <a:xfrm rot="18055386">
            <a:off x="6439765" y="2524836"/>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7" name="TextBox 6"/>
          <p:cNvSpPr txBox="1"/>
          <p:nvPr/>
        </p:nvSpPr>
        <p:spPr>
          <a:xfrm rot="18096517">
            <a:off x="7901580" y="2547581"/>
            <a:ext cx="184731" cy="369332"/>
          </a:xfrm>
          <a:prstGeom prst="rect">
            <a:avLst/>
          </a:prstGeom>
          <a:noFill/>
        </p:spPr>
        <p:txBody>
          <a:bodyPr wrap="none" rtlCol="0">
            <a:spAutoFit/>
          </a:bodyPr>
          <a:lstStyle/>
          <a:p>
            <a:pPr defTabSz="457200"/>
            <a:endParaRPr lang="en-US" dirty="0">
              <a:solidFill>
                <a:srgbClr val="FF0000"/>
              </a:solidFill>
            </a:endParaRPr>
          </a:p>
        </p:txBody>
      </p:sp>
      <p:sp>
        <p:nvSpPr>
          <p:cNvPr id="10" name="TextBox 9"/>
          <p:cNvSpPr txBox="1"/>
          <p:nvPr/>
        </p:nvSpPr>
        <p:spPr>
          <a:xfrm>
            <a:off x="8407855" y="1403851"/>
            <a:ext cx="790574" cy="1077218"/>
          </a:xfrm>
          <a:prstGeom prst="rect">
            <a:avLst/>
          </a:prstGeom>
          <a:noFill/>
        </p:spPr>
        <p:txBody>
          <a:bodyPr wrap="square" rtlCol="0">
            <a:spAutoFit/>
          </a:bodyPr>
          <a:lstStyle/>
          <a:p>
            <a:pPr defTabSz="457200"/>
            <a:r>
              <a:rPr lang="en-US" sz="800" dirty="0">
                <a:solidFill>
                  <a:srgbClr val="0096D6"/>
                </a:solidFill>
                <a:cs typeface="Arial" pitchFamily="34" charset="0"/>
              </a:rPr>
              <a:t>Blue </a:t>
            </a:r>
            <a:r>
              <a:rPr lang="en-US" sz="800" dirty="0" smtClean="0">
                <a:solidFill>
                  <a:srgbClr val="0096D6"/>
                </a:solidFill>
                <a:cs typeface="Arial" pitchFamily="34" charset="0"/>
              </a:rPr>
              <a:t>text designates new or improved feature over a previous generation product</a:t>
            </a:r>
            <a:endParaRPr lang="en-US" sz="800" dirty="0" smtClean="0">
              <a:solidFill>
                <a:prstClr val="black"/>
              </a:solidFill>
            </a:endParaRPr>
          </a:p>
        </p:txBody>
      </p:sp>
      <p:pic>
        <p:nvPicPr>
          <p:cNvPr id="11"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79546" y="-14987"/>
            <a:ext cx="654222" cy="12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14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HP Innovations - Glossary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4010728"/>
              </p:ext>
            </p:extLst>
          </p:nvPr>
        </p:nvGraphicFramePr>
        <p:xfrm>
          <a:off x="226117" y="757804"/>
          <a:ext cx="8220051" cy="3936239"/>
        </p:xfrm>
        <a:graphic>
          <a:graphicData uri="http://schemas.openxmlformats.org/drawingml/2006/table">
            <a:tbl>
              <a:tblPr firstRow="1" bandRow="1"/>
              <a:tblGrid>
                <a:gridCol w="2004203"/>
                <a:gridCol w="6215848"/>
              </a:tblGrid>
              <a:tr h="292811">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200" dirty="0" smtClean="0">
                          <a:solidFill>
                            <a:schemeClr val="bg1"/>
                          </a:solidFill>
                          <a:latin typeface="+mn-lt"/>
                          <a:cs typeface="Arial" pitchFamily="34" charset="0"/>
                        </a:rPr>
                        <a:t>Term</a:t>
                      </a:r>
                      <a:endParaRPr lang="en-US" sz="1200" dirty="0">
                        <a:solidFill>
                          <a:schemeClr val="bg1"/>
                        </a:solidFill>
                        <a:latin typeface="+mn-lt"/>
                        <a:cs typeface="Arial" pitchFamily="34" charset="0"/>
                      </a:endParaRPr>
                    </a:p>
                  </a:txBody>
                  <a:tcPr marL="0" marR="0" marT="0" marB="0" anchor="ct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b="1" kern="1200">
                          <a:solidFill>
                            <a:schemeClr val="lt1"/>
                          </a:solidFill>
                          <a:latin typeface="Futura Bk"/>
                        </a:defRPr>
                      </a:lvl1pPr>
                      <a:lvl2pPr marL="457200" algn="l" defTabSz="914400" rtl="0" eaLnBrk="1" latinLnBrk="0" hangingPunct="1">
                        <a:defRPr sz="1800" b="1" kern="1200">
                          <a:solidFill>
                            <a:schemeClr val="lt1"/>
                          </a:solidFill>
                          <a:latin typeface="Futura Bk"/>
                        </a:defRPr>
                      </a:lvl2pPr>
                      <a:lvl3pPr marL="914400" algn="l" defTabSz="914400" rtl="0" eaLnBrk="1" latinLnBrk="0" hangingPunct="1">
                        <a:defRPr sz="1800" b="1" kern="1200">
                          <a:solidFill>
                            <a:schemeClr val="lt1"/>
                          </a:solidFill>
                          <a:latin typeface="Futura Bk"/>
                        </a:defRPr>
                      </a:lvl3pPr>
                      <a:lvl4pPr marL="1371600" algn="l" defTabSz="914400" rtl="0" eaLnBrk="1" latinLnBrk="0" hangingPunct="1">
                        <a:defRPr sz="1800" b="1" kern="1200">
                          <a:solidFill>
                            <a:schemeClr val="lt1"/>
                          </a:solidFill>
                          <a:latin typeface="Futura Bk"/>
                        </a:defRPr>
                      </a:lvl4pPr>
                      <a:lvl5pPr marL="1828800" algn="l" defTabSz="914400" rtl="0" eaLnBrk="1" latinLnBrk="0" hangingPunct="1">
                        <a:defRPr sz="1800" b="1" kern="1200">
                          <a:solidFill>
                            <a:schemeClr val="lt1"/>
                          </a:solidFill>
                          <a:latin typeface="Futura Bk"/>
                        </a:defRPr>
                      </a:lvl5pPr>
                      <a:lvl6pPr marL="2286000" algn="l" defTabSz="914400" rtl="0" eaLnBrk="1" latinLnBrk="0" hangingPunct="1">
                        <a:defRPr sz="1800" b="1" kern="1200">
                          <a:solidFill>
                            <a:schemeClr val="lt1"/>
                          </a:solidFill>
                          <a:latin typeface="Futura Bk"/>
                        </a:defRPr>
                      </a:lvl6pPr>
                      <a:lvl7pPr marL="2743200" algn="l" defTabSz="914400" rtl="0" eaLnBrk="1" latinLnBrk="0" hangingPunct="1">
                        <a:defRPr sz="1800" b="1" kern="1200">
                          <a:solidFill>
                            <a:schemeClr val="lt1"/>
                          </a:solidFill>
                          <a:latin typeface="Futura Bk"/>
                        </a:defRPr>
                      </a:lvl7pPr>
                      <a:lvl8pPr marL="3200400" algn="l" defTabSz="914400" rtl="0" eaLnBrk="1" latinLnBrk="0" hangingPunct="1">
                        <a:defRPr sz="1800" b="1" kern="1200">
                          <a:solidFill>
                            <a:schemeClr val="lt1"/>
                          </a:solidFill>
                          <a:latin typeface="Futura Bk"/>
                        </a:defRPr>
                      </a:lvl8pPr>
                      <a:lvl9pPr marL="3657600" algn="l" defTabSz="914400" rtl="0" eaLnBrk="1" latinLnBrk="0" hangingPunct="1">
                        <a:defRPr sz="1800" b="1" kern="1200">
                          <a:solidFill>
                            <a:schemeClr val="lt1"/>
                          </a:solidFill>
                          <a:latin typeface="Futura Bk"/>
                        </a:defRPr>
                      </a:lvl9pPr>
                    </a:lstStyle>
                    <a:p>
                      <a:pPr algn="ctr"/>
                      <a:r>
                        <a:rPr lang="en-US" sz="1200" dirty="0" smtClean="0">
                          <a:solidFill>
                            <a:schemeClr val="bg1"/>
                          </a:solidFill>
                          <a:latin typeface="+mn-lt"/>
                          <a:cs typeface="Arial" pitchFamily="34" charset="0"/>
                        </a:rPr>
                        <a:t>Definition</a:t>
                      </a:r>
                    </a:p>
                  </a:txBody>
                  <a:tcPr marL="0" marR="0" marT="0" marB="0" anchor="ctr">
                    <a:lnL w="127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41955">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mn-lt"/>
                          <a:cs typeface="Arial" pitchFamily="34" charset="0"/>
                        </a:rPr>
                        <a:t>HP</a:t>
                      </a:r>
                      <a:r>
                        <a:rPr lang="en-US" sz="1000" b="1" baseline="0" dirty="0" smtClean="0">
                          <a:solidFill>
                            <a:schemeClr val="tx1"/>
                          </a:solidFill>
                          <a:latin typeface="+mn-lt"/>
                          <a:cs typeface="Arial" pitchFamily="34" charset="0"/>
                        </a:rPr>
                        <a:t> Smart Socket guide</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mn-lt"/>
                          <a:ea typeface="+mn-ea"/>
                          <a:cs typeface="Arial" pitchFamily="34" charset="0"/>
                        </a:rPr>
                        <a:t>The HP Smart Socket guide enables the addition or upgrade of processors without fear of bending pins that lead to motherboard failure and replacement.</a:t>
                      </a:r>
                      <a:r>
                        <a:rPr lang="en-US" sz="800" i="0" kern="1200" dirty="0" smtClean="0">
                          <a:solidFill>
                            <a:schemeClr val="tx1"/>
                          </a:solidFill>
                          <a:effectLst/>
                          <a:latin typeface="+mn-lt"/>
                          <a:ea typeface="+mn-ea"/>
                          <a:cs typeface="+mn-cs"/>
                        </a:rPr>
                        <a:t>  Damaged pins are the most common cause for system board replacement.</a:t>
                      </a:r>
                      <a:r>
                        <a:rPr lang="en-US" sz="800" b="0" i="0" u="none" kern="1200" dirty="0" smtClean="0">
                          <a:solidFill>
                            <a:schemeClr val="tx1"/>
                          </a:solidFill>
                          <a:effectLst/>
                          <a:latin typeface="+mn-lt"/>
                          <a:ea typeface="+mn-ea"/>
                          <a:cs typeface="+mn-cs"/>
                        </a:rPr>
                        <a:t>   </a:t>
                      </a:r>
                      <a:endParaRPr kumimoji="0" lang="en-US" sz="800" b="0" i="0" u="none" strike="noStrike" kern="1200" cap="none" spc="0" normalizeH="0" baseline="0" noProof="0" dirty="0">
                        <a:ln>
                          <a:noFill/>
                        </a:ln>
                        <a:solidFill>
                          <a:schemeClr val="tx1"/>
                        </a:solidFill>
                        <a:effectLst/>
                        <a:uLnTx/>
                        <a:uFillTx/>
                        <a:latin typeface="+mn-lt"/>
                        <a:ea typeface="+mn-ea"/>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604888">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latin typeface="+mn-lt"/>
                          <a:cs typeface="Arial" pitchFamily="34" charset="0"/>
                        </a:rPr>
                        <a:t>HP Smart</a:t>
                      </a:r>
                      <a:r>
                        <a:rPr lang="en-US" sz="1000" b="1" baseline="0" dirty="0" smtClean="0">
                          <a:solidFill>
                            <a:schemeClr val="tx1"/>
                          </a:solidFill>
                          <a:latin typeface="+mn-lt"/>
                          <a:cs typeface="Arial" pitchFamily="34" charset="0"/>
                        </a:rPr>
                        <a:t>Memory</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 HP SmartMemory is a unique technology for ProLiant Gen8 servers that unlocks certain performance and power efficiency features. . It enables ProLiant Gen8 systems to reliably identify and verify whether installed memory has passed HP’s qualification and test processes. Because the memory is authenticated, extended memory features can be enabled through the system ROM. HP SmartMemory will provide a platform to allow future memory-related support enhancements through HP Active Health System, System Insight Management and Insight Control management software. </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241955">
                <a:tc>
                  <a:txBody>
                    <a:bodyPr/>
                    <a:lstStyle/>
                    <a:p>
                      <a:pPr marL="112713" marR="0" indent="0" algn="l" defTabSz="914400" rtl="0" eaLnBrk="1" fontAlgn="auto" latinLnBrk="0" hangingPunct="1">
                        <a:lnSpc>
                          <a:spcPct val="100000"/>
                        </a:lnSpc>
                        <a:spcBef>
                          <a:spcPts val="0"/>
                        </a:spcBef>
                        <a:spcAft>
                          <a:spcPts val="0"/>
                        </a:spcAft>
                        <a:buClrTx/>
                        <a:buSzTx/>
                        <a:buFontTx/>
                        <a:buNone/>
                        <a:tabLst/>
                        <a:defRPr/>
                      </a:pPr>
                      <a:r>
                        <a:rPr lang="en-US" sz="1000" b="1" baseline="0" dirty="0" smtClean="0">
                          <a:solidFill>
                            <a:schemeClr val="tx1"/>
                          </a:solidFill>
                          <a:latin typeface="+mn-lt"/>
                          <a:cs typeface="Arial" pitchFamily="34" charset="0"/>
                        </a:rPr>
                        <a:t>HP SmartDrives</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Warns if attempt is made to remove the wrong drive in a RAID array set when drives are in rebuild mode. Avoids</a:t>
                      </a:r>
                      <a:r>
                        <a:rPr lang="en-US" sz="800" b="0" baseline="0" dirty="0" smtClean="0">
                          <a:solidFill>
                            <a:schemeClr val="tx1"/>
                          </a:solidFill>
                          <a:latin typeface="+mn-lt"/>
                          <a:cs typeface="Arial" pitchFamily="34" charset="0"/>
                        </a:rPr>
                        <a:t> the </a:t>
                      </a:r>
                      <a:r>
                        <a:rPr lang="en-US" sz="800" b="0" dirty="0" smtClean="0">
                          <a:solidFill>
                            <a:schemeClr val="tx1"/>
                          </a:solidFill>
                          <a:latin typeface="+mn-lt"/>
                          <a:cs typeface="Arial" pitchFamily="34" charset="0"/>
                        </a:rPr>
                        <a:t> #1 cause of data loss due to manual error. ‘do not remove’  LED – which only lights up when the RAID array is compromised</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214304">
                <a:tc>
                  <a:txBody>
                    <a:bodyPr/>
                    <a:lstStyle/>
                    <a:p>
                      <a:pPr marL="112713" indent="0"/>
                      <a:r>
                        <a:rPr lang="en-US" sz="1000" b="1" dirty="0" smtClean="0">
                          <a:solidFill>
                            <a:schemeClr val="tx1"/>
                          </a:solidFill>
                          <a:latin typeface="+mn-lt"/>
                          <a:cs typeface="Arial" pitchFamily="34" charset="0"/>
                        </a:rPr>
                        <a:t>Flexible</a:t>
                      </a:r>
                      <a:r>
                        <a:rPr lang="en-US" sz="1000" b="1" baseline="0" dirty="0" smtClean="0">
                          <a:solidFill>
                            <a:schemeClr val="tx1"/>
                          </a:solidFill>
                          <a:latin typeface="+mn-lt"/>
                          <a:cs typeface="Arial" pitchFamily="34" charset="0"/>
                        </a:rPr>
                        <a:t>LOM</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 1 GbE or 10GbE (LOM) Local Area Network on Motherboard </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62933">
                <a:tc>
                  <a:txBody>
                    <a:bodyPr/>
                    <a:lstStyle/>
                    <a:p>
                      <a:pPr marL="112713" indent="0"/>
                      <a:r>
                        <a:rPr lang="en-US" sz="1000" b="1" dirty="0" smtClean="0">
                          <a:solidFill>
                            <a:schemeClr val="tx1"/>
                          </a:solidFill>
                          <a:latin typeface="+mn-lt"/>
                          <a:cs typeface="Arial" pitchFamily="34" charset="0"/>
                        </a:rPr>
                        <a:t>Flex Fabric</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Virtual Connect FlexFabric is an extension to Virtual Connect Flex-10 which leverages the new Fibre</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Channel over Ethernet (FCoE) protocols. Used as an option for their implementation of BladeSystem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and Virtual Connect.</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02444">
                <a:tc>
                  <a:txBody>
                    <a:bodyPr/>
                    <a:lstStyle/>
                    <a:p>
                      <a:pPr marL="112713" indent="0"/>
                      <a:r>
                        <a:rPr lang="en-US" sz="1000" b="1" dirty="0" smtClean="0">
                          <a:solidFill>
                            <a:schemeClr val="tx1"/>
                          </a:solidFill>
                          <a:latin typeface="+mn-lt"/>
                          <a:cs typeface="Arial" pitchFamily="34" charset="0"/>
                        </a:rPr>
                        <a:t>512MB FBWC Standard</a:t>
                      </a:r>
                    </a:p>
                    <a:p>
                      <a:pPr marL="112713" indent="0"/>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Flash-backed</a:t>
                      </a:r>
                      <a:r>
                        <a:rPr lang="en-US" sz="800" b="0" baseline="0" dirty="0" smtClean="0">
                          <a:solidFill>
                            <a:schemeClr val="tx1"/>
                          </a:solidFill>
                          <a:latin typeface="+mn-lt"/>
                          <a:cs typeface="Arial" pitchFamily="34" charset="0"/>
                        </a:rPr>
                        <a:t> write cache i</a:t>
                      </a:r>
                      <a:r>
                        <a:rPr lang="en-US" sz="800" b="0" dirty="0" smtClean="0">
                          <a:solidFill>
                            <a:schemeClr val="tx1"/>
                          </a:solidFill>
                          <a:latin typeface="+mn-lt"/>
                          <a:cs typeface="Arial" pitchFamily="34" charset="0"/>
                        </a:rPr>
                        <a:t>mproves disk write performance as data is temporarily stored in the write cache, which uses DRAM and is substantially quicker when compared to the disk drive. </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62933">
                <a:tc>
                  <a:txBody>
                    <a:bodyPr/>
                    <a:lstStyle/>
                    <a:p>
                      <a:pPr marL="112713" indent="0"/>
                      <a:r>
                        <a:rPr lang="en-US" sz="1000" b="1" dirty="0" smtClean="0">
                          <a:solidFill>
                            <a:schemeClr val="tx1"/>
                          </a:solidFill>
                          <a:latin typeface="+mn-lt"/>
                          <a:cs typeface="Arial" pitchFamily="34" charset="0"/>
                        </a:rPr>
                        <a:t>Intelligent Provisioning</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Simple tool that automates server setup and configuration tasks, eliminating physical media such as CDs and DVDs. Includes pre-boot display for early status and setup information that appears three seconds after power-up: guided, profile-driven or scripted approaches,  automatic updates for firmware and</a:t>
                      </a:r>
                      <a:r>
                        <a:rPr lang="en-US" sz="800" b="0" baseline="0" dirty="0" smtClean="0">
                          <a:solidFill>
                            <a:schemeClr val="tx1"/>
                          </a:solidFill>
                          <a:latin typeface="+mn-lt"/>
                          <a:cs typeface="Arial" pitchFamily="34" charset="0"/>
                        </a:rPr>
                        <a:t> drivers.</a:t>
                      </a:r>
                      <a:r>
                        <a:rPr lang="en-US" sz="800" b="0" dirty="0" smtClean="0">
                          <a:solidFill>
                            <a:schemeClr val="tx1"/>
                          </a:solidFill>
                          <a:latin typeface="+mn-lt"/>
                          <a:cs typeface="Arial" pitchFamily="34" charset="0"/>
                        </a:rPr>
                        <a:t> </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20164">
                <a:tc>
                  <a:txBody>
                    <a:bodyPr/>
                    <a:lstStyle/>
                    <a:p>
                      <a:pPr marL="112713" indent="0"/>
                      <a:r>
                        <a:rPr lang="en-US" sz="1000" b="1" baseline="0" dirty="0" smtClean="0">
                          <a:solidFill>
                            <a:schemeClr val="tx1"/>
                          </a:solidFill>
                          <a:latin typeface="+mn-lt"/>
                          <a:cs typeface="Arial" pitchFamily="34" charset="0"/>
                        </a:rPr>
                        <a:t>Active Health System </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Configuration changes logged in real time, accessible by a HP services professional for problem resolution. Stores the data required for problem resolution, reducing time needed with support to reproduce or describe errors. </a:t>
                      </a: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241955">
                <a:tc>
                  <a:txBody>
                    <a:bodyPr/>
                    <a:lstStyle/>
                    <a:p>
                      <a:pPr marL="112713" indent="0"/>
                      <a:r>
                        <a:rPr lang="en-US" sz="1000" b="1" dirty="0" smtClean="0">
                          <a:solidFill>
                            <a:schemeClr val="tx1"/>
                          </a:solidFill>
                          <a:latin typeface="+mn-lt"/>
                          <a:cs typeface="Arial" pitchFamily="34" charset="0"/>
                        </a:rPr>
                        <a:t>HP Agentless Management</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Agentless monitoring provides ease-of-use, fast implementation and lowered maintenance costs and effort.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62933">
                <a:tc>
                  <a:txBody>
                    <a:bodyPr/>
                    <a:lstStyle/>
                    <a:p>
                      <a:pPr marL="112713" indent="0"/>
                      <a:r>
                        <a:rPr lang="en-US" sz="1000" b="1" baseline="0" dirty="0" smtClean="0">
                          <a:solidFill>
                            <a:schemeClr val="tx1"/>
                          </a:solidFill>
                          <a:latin typeface="+mn-lt"/>
                          <a:cs typeface="Arial" pitchFamily="34" charset="0"/>
                        </a:rPr>
                        <a:t>HP Smart Update </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An automated system maintenance tool that systematically updates servers and blade infrastructures. It manages deployment of firmware, drivers and tools to execute system updates in parallel across the infrastructure. Reduces complexity by providing comprehensive discovery, analysis and compliance-oriented reporting. Updates can be scheduled, staged and deployed across hundreds of servers in many different configurations. </a:t>
                      </a: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r>
              <a:tr h="362933">
                <a:tc>
                  <a:txBody>
                    <a:bodyPr/>
                    <a:lstStyle/>
                    <a:p>
                      <a:pPr marL="112713" indent="0"/>
                      <a:r>
                        <a:rPr lang="en-US" sz="1000" b="1" dirty="0" smtClean="0">
                          <a:solidFill>
                            <a:schemeClr val="tx1"/>
                          </a:solidFill>
                          <a:latin typeface="+mn-lt"/>
                          <a:cs typeface="Arial" pitchFamily="34" charset="0"/>
                        </a:rPr>
                        <a:t>3D Sea of Sensors</a:t>
                      </a:r>
                      <a:endParaRPr lang="en-US" sz="1000" b="1" dirty="0">
                        <a:solidFill>
                          <a:schemeClr val="tx1"/>
                        </a:solidFill>
                        <a:latin typeface="+mn-lt"/>
                        <a:cs typeface="Arial" pitchFamily="34" charset="0"/>
                      </a:endParaRPr>
                    </a:p>
                  </a:txBody>
                  <a:tcPr marL="0" marR="0" marT="0" marB="0" anchor="ctr">
                    <a:lnL w="6350" cap="flat" cmpd="sng" algn="ctr">
                      <a:no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mn-lt"/>
                          <a:cs typeface="Arial" pitchFamily="34" charset="0"/>
                        </a:rPr>
                        <a:t>Sensors that enable:</a:t>
                      </a:r>
                      <a:r>
                        <a:rPr lang="en-US" sz="800" b="0" baseline="0" dirty="0" smtClean="0">
                          <a:solidFill>
                            <a:schemeClr val="tx1"/>
                          </a:solidFill>
                          <a:latin typeface="+mn-lt"/>
                          <a:cs typeface="Arial" pitchFamily="34" charset="0"/>
                        </a:rPr>
                        <a:t> </a:t>
                      </a:r>
                      <a:r>
                        <a:rPr lang="en-US" sz="800" b="0" dirty="0" smtClean="0">
                          <a:solidFill>
                            <a:schemeClr val="tx1"/>
                          </a:solidFill>
                          <a:latin typeface="+mn-lt"/>
                          <a:cs typeface="Arial" pitchFamily="34" charset="0"/>
                        </a:rPr>
                        <a:t>automatic tracking</a:t>
                      </a:r>
                      <a:r>
                        <a:rPr lang="en-US" sz="800" b="0" baseline="0" dirty="0" smtClean="0">
                          <a:solidFill>
                            <a:schemeClr val="tx1"/>
                          </a:solidFill>
                          <a:latin typeface="+mn-lt"/>
                          <a:cs typeface="Arial" pitchFamily="34" charset="0"/>
                        </a:rPr>
                        <a:t> of</a:t>
                      </a:r>
                      <a:r>
                        <a:rPr lang="en-US" sz="800" b="0" dirty="0" smtClean="0">
                          <a:solidFill>
                            <a:schemeClr val="tx1"/>
                          </a:solidFill>
                          <a:latin typeface="+mn-lt"/>
                          <a:cs typeface="Arial" pitchFamily="34" charset="0"/>
                        </a:rPr>
                        <a:t> IT assets; reduced energy use and increase power capacity by improving airflow efficiency; automatic tracking of power usage per rack and server.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800" b="0" dirty="0">
                        <a:solidFill>
                          <a:schemeClr val="tx1"/>
                        </a:solidFill>
                        <a:latin typeface="+mn-lt"/>
                        <a:cs typeface="Arial" pitchFamily="34" charset="0"/>
                      </a:endParaRPr>
                    </a:p>
                  </a:txBody>
                  <a:tcPr marL="0" marR="0" marT="0" marB="0" anchor="ctr">
                    <a:lnL w="3175" cap="flat" cmpd="sng" algn="ctr">
                      <a:solidFill>
                        <a:schemeClr val="tx2">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626028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Tree>
    <p:extLst>
      <p:ext uri="{BB962C8B-B14F-4D97-AF65-F5344CB8AC3E}">
        <p14:creationId xmlns:p14="http://schemas.microsoft.com/office/powerpoint/2010/main" val="27833184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2787774"/>
            <a:ext cx="8568952" cy="75608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next generation ProLiant DL/ML Portfolio</a:t>
            </a:r>
            <a:endParaRPr lang="en-US" dirty="0"/>
          </a:p>
        </p:txBody>
      </p:sp>
      <p:sp>
        <p:nvSpPr>
          <p:cNvPr id="3" name="Subtitle 2"/>
          <p:cNvSpPr>
            <a:spLocks noGrp="1"/>
          </p:cNvSpPr>
          <p:nvPr>
            <p:ph type="subTitle" idx="1"/>
          </p:nvPr>
        </p:nvSpPr>
        <p:spPr/>
        <p:txBody>
          <a:bodyPr/>
          <a:lstStyle/>
          <a:p>
            <a:r>
              <a:rPr lang="en-US" smtClean="0"/>
              <a:t>Defining the ‘new’ value of rack and tower HP ProLiant servers</a:t>
            </a:r>
            <a:endParaRPr lang="en-US" dirty="0"/>
          </a:p>
        </p:txBody>
      </p:sp>
      <p:grpSp>
        <p:nvGrpSpPr>
          <p:cNvPr id="12" name="Group 14"/>
          <p:cNvGrpSpPr/>
          <p:nvPr/>
        </p:nvGrpSpPr>
        <p:grpSpPr>
          <a:xfrm>
            <a:off x="6783974" y="1612142"/>
            <a:ext cx="1959225" cy="2650927"/>
            <a:chOff x="6925643" y="1612142"/>
            <a:chExt cx="1959225" cy="2650927"/>
          </a:xfrm>
        </p:grpSpPr>
        <p:sp>
          <p:nvSpPr>
            <p:cNvPr id="10" name="Rectangle 5"/>
            <p:cNvSpPr>
              <a:spLocks noChangeArrowheads="1"/>
            </p:cNvSpPr>
            <p:nvPr/>
          </p:nvSpPr>
          <p:spPr bwMode="auto">
            <a:xfrm>
              <a:off x="6925643" y="3524405"/>
              <a:ext cx="1959225" cy="738664"/>
            </a:xfrm>
            <a:prstGeom prst="rect">
              <a:avLst/>
            </a:prstGeom>
            <a:noFill/>
            <a:ln w="9525">
              <a:noFill/>
              <a:miter lim="800000"/>
              <a:headEnd/>
              <a:tailEnd/>
            </a:ln>
          </p:spPr>
          <p:txBody>
            <a:bodyPr wrap="square">
              <a:spAutoFit/>
            </a:bodyPr>
            <a:lstStyle/>
            <a:p>
              <a:pPr indent="-361950" algn="ctr">
                <a:buSzPct val="100000"/>
              </a:pPr>
              <a:r>
                <a:rPr lang="en-US" sz="1400" dirty="0">
                  <a:latin typeface="HP Simplified" pitchFamily="34" charset="0"/>
                  <a:cs typeface="Futura Hv"/>
                </a:rPr>
                <a:t>Ideal entry-level server with essential features for small business</a:t>
              </a:r>
            </a:p>
          </p:txBody>
        </p:sp>
        <p:sp>
          <p:nvSpPr>
            <p:cNvPr id="11" name="TextBox 10"/>
            <p:cNvSpPr txBox="1"/>
            <p:nvPr/>
          </p:nvSpPr>
          <p:spPr>
            <a:xfrm>
              <a:off x="7165804" y="1612142"/>
              <a:ext cx="1478902" cy="338554"/>
            </a:xfrm>
            <a:prstGeom prst="rect">
              <a:avLst/>
            </a:prstGeom>
            <a:noFill/>
          </p:spPr>
          <p:txBody>
            <a:bodyPr wrap="square" lIns="0" rIns="0" rtlCol="0">
              <a:spAutoFit/>
            </a:bodyPr>
            <a:lstStyle/>
            <a:p>
              <a:pPr algn="ctr">
                <a:buClr>
                  <a:srgbClr val="000000"/>
                </a:buClr>
                <a:buSzPct val="80000"/>
              </a:pPr>
              <a:r>
                <a:rPr lang="en-US" sz="1600" b="1" dirty="0" smtClean="0">
                  <a:solidFill>
                    <a:schemeClr val="accent1"/>
                  </a:solidFill>
                </a:rPr>
                <a:t>MicroServer</a:t>
              </a:r>
            </a:p>
          </p:txBody>
        </p:sp>
        <p:pic>
          <p:nvPicPr>
            <p:cNvPr id="18"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633358" y="2564773"/>
              <a:ext cx="543794" cy="67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1"/>
          <p:cNvGrpSpPr/>
          <p:nvPr/>
        </p:nvGrpSpPr>
        <p:grpSpPr>
          <a:xfrm>
            <a:off x="402320" y="1356680"/>
            <a:ext cx="2249921" cy="2906389"/>
            <a:chOff x="170498" y="1356680"/>
            <a:chExt cx="2249921" cy="2906389"/>
          </a:xfrm>
        </p:grpSpPr>
        <p:sp>
          <p:nvSpPr>
            <p:cNvPr id="5" name="Rectangle 4"/>
            <p:cNvSpPr/>
            <p:nvPr/>
          </p:nvSpPr>
          <p:spPr>
            <a:xfrm>
              <a:off x="735350" y="1356680"/>
              <a:ext cx="1120217" cy="584775"/>
            </a:xfrm>
            <a:prstGeom prst="rect">
              <a:avLst/>
            </a:prstGeom>
          </p:spPr>
          <p:txBody>
            <a:bodyPr wrap="square" lIns="0" rIns="0">
              <a:spAutoFit/>
            </a:bodyPr>
            <a:lstStyle/>
            <a:p>
              <a:pPr algn="ctr"/>
              <a:r>
                <a:rPr lang="en-US" sz="1600" b="1" dirty="0" smtClean="0">
                  <a:solidFill>
                    <a:schemeClr val="accent1"/>
                  </a:solidFill>
                </a:rPr>
                <a:t>900 Series</a:t>
              </a:r>
            </a:p>
            <a:p>
              <a:pPr algn="ctr"/>
              <a:r>
                <a:rPr lang="en-US" sz="1600" b="1" dirty="0" smtClean="0">
                  <a:solidFill>
                    <a:schemeClr val="accent1"/>
                  </a:solidFill>
                </a:rPr>
                <a:t>500 Series</a:t>
              </a:r>
              <a:endParaRPr lang="en-US" sz="1600" b="1" dirty="0">
                <a:solidFill>
                  <a:schemeClr val="accent1"/>
                </a:solidFill>
              </a:endParaRPr>
            </a:p>
          </p:txBody>
        </p:sp>
        <p:sp>
          <p:nvSpPr>
            <p:cNvPr id="8" name="Rectangle 5"/>
            <p:cNvSpPr>
              <a:spLocks noChangeArrowheads="1"/>
            </p:cNvSpPr>
            <p:nvPr/>
          </p:nvSpPr>
          <p:spPr bwMode="auto">
            <a:xfrm>
              <a:off x="170498" y="3524405"/>
              <a:ext cx="2249921" cy="738664"/>
            </a:xfrm>
            <a:prstGeom prst="rect">
              <a:avLst/>
            </a:prstGeom>
            <a:noFill/>
            <a:ln w="9525">
              <a:noFill/>
              <a:miter lim="800000"/>
              <a:headEnd/>
              <a:tailEnd/>
            </a:ln>
          </p:spPr>
          <p:txBody>
            <a:bodyPr wrap="square">
              <a:spAutoFit/>
            </a:bodyPr>
            <a:lstStyle/>
            <a:p>
              <a:pPr indent="-361950" algn="ctr">
                <a:buSzPct val="100000"/>
              </a:pPr>
              <a:r>
                <a:rPr lang="en-US" sz="1400" dirty="0" err="1">
                  <a:latin typeface="HP Simplified" pitchFamily="34" charset="0"/>
                  <a:cs typeface="Futura Hv"/>
                </a:rPr>
                <a:t>Scale-up</a:t>
              </a:r>
              <a:r>
                <a:rPr lang="en-US" sz="1400" dirty="0">
                  <a:latin typeface="HP Simplified" pitchFamily="34" charset="0"/>
                  <a:cs typeface="Futura Hv"/>
                </a:rPr>
                <a:t> servers for </a:t>
              </a:r>
              <a:r>
                <a:rPr lang="en-US" sz="1400" dirty="0" smtClean="0">
                  <a:latin typeface="HP Simplified" pitchFamily="34" charset="0"/>
                  <a:cs typeface="Futura Hv"/>
                </a:rPr>
                <a:t>your </a:t>
              </a:r>
              <a:r>
                <a:rPr lang="en-US" sz="1400" dirty="0">
                  <a:latin typeface="HP Simplified" pitchFamily="34" charset="0"/>
                  <a:cs typeface="Futura Hv"/>
                </a:rPr>
                <a:t>most demanding, compute-intensive workloads</a:t>
              </a:r>
            </a:p>
          </p:txBody>
        </p:sp>
        <p:grpSp>
          <p:nvGrpSpPr>
            <p:cNvPr id="14" name="Group 25"/>
            <p:cNvGrpSpPr/>
            <p:nvPr/>
          </p:nvGrpSpPr>
          <p:grpSpPr>
            <a:xfrm>
              <a:off x="586798" y="1964137"/>
              <a:ext cx="1417320" cy="1571943"/>
              <a:chOff x="664415" y="1353427"/>
              <a:chExt cx="1417320" cy="1571943"/>
            </a:xfrm>
          </p:grpSpPr>
          <p:pic>
            <p:nvPicPr>
              <p:cNvPr id="21"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64415" y="2154862"/>
                <a:ext cx="1417320" cy="770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98251" y="1353427"/>
                <a:ext cx="1349649" cy="1165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15" name="Group 38"/>
          <p:cNvGrpSpPr/>
          <p:nvPr/>
        </p:nvGrpSpPr>
        <p:grpSpPr>
          <a:xfrm>
            <a:off x="2772696" y="2219467"/>
            <a:ext cx="1919132" cy="1243496"/>
            <a:chOff x="2581241" y="1701944"/>
            <a:chExt cx="1919132" cy="1243496"/>
          </a:xfrm>
        </p:grpSpPr>
        <p:pic>
          <p:nvPicPr>
            <p:cNvPr id="36" name="Picture 35" descr="DL360p_FrontBezel_Trans.pn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89151" y="2290265"/>
              <a:ext cx="1627874" cy="655175"/>
            </a:xfrm>
            <a:prstGeom prst="rect">
              <a:avLst/>
            </a:prstGeom>
          </p:spPr>
        </p:pic>
        <p:pic>
          <p:nvPicPr>
            <p:cNvPr id="37" name="Picture 36" descr="DL380p_FrontBezel_Trans.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81241" y="1701944"/>
              <a:ext cx="1828188" cy="1158732"/>
            </a:xfrm>
            <a:prstGeom prst="rect">
              <a:avLst/>
            </a:prstGeom>
          </p:spPr>
        </p:pic>
        <p:pic>
          <p:nvPicPr>
            <p:cNvPr id="38" name="Picture 37" descr="ML350pG8tower_FrontBezel_Trans copy.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99996" y="1863131"/>
              <a:ext cx="700377" cy="1012910"/>
            </a:xfrm>
            <a:prstGeom prst="rect">
              <a:avLst/>
            </a:prstGeom>
            <a:effectLst/>
          </p:spPr>
        </p:pic>
      </p:grpSp>
      <p:sp>
        <p:nvSpPr>
          <p:cNvPr id="4" name="Rectangle 3"/>
          <p:cNvSpPr/>
          <p:nvPr/>
        </p:nvSpPr>
        <p:spPr>
          <a:xfrm>
            <a:off x="3142799" y="1604621"/>
            <a:ext cx="1178927" cy="338554"/>
          </a:xfrm>
          <a:prstGeom prst="rect">
            <a:avLst/>
          </a:prstGeom>
        </p:spPr>
        <p:txBody>
          <a:bodyPr wrap="square" lIns="0" rIns="0">
            <a:spAutoFit/>
          </a:bodyPr>
          <a:lstStyle/>
          <a:p>
            <a:pPr algn="ctr"/>
            <a:r>
              <a:rPr lang="en-US" sz="1600" b="1" dirty="0" smtClean="0">
                <a:solidFill>
                  <a:schemeClr val="accent1"/>
                </a:solidFill>
              </a:rPr>
              <a:t>300p Series</a:t>
            </a:r>
            <a:endParaRPr lang="en-US" sz="1600" b="1" dirty="0">
              <a:solidFill>
                <a:schemeClr val="accent1"/>
              </a:solidFill>
            </a:endParaRPr>
          </a:p>
        </p:txBody>
      </p:sp>
      <p:sp>
        <p:nvSpPr>
          <p:cNvPr id="7" name="Rectangle 5"/>
          <p:cNvSpPr>
            <a:spLocks noChangeArrowheads="1"/>
          </p:cNvSpPr>
          <p:nvPr/>
        </p:nvSpPr>
        <p:spPr bwMode="auto">
          <a:xfrm>
            <a:off x="2555551" y="3524405"/>
            <a:ext cx="2467723" cy="738664"/>
          </a:xfrm>
          <a:prstGeom prst="rect">
            <a:avLst/>
          </a:prstGeom>
          <a:noFill/>
          <a:ln w="9525">
            <a:noFill/>
            <a:miter lim="800000"/>
            <a:headEnd/>
            <a:tailEnd/>
          </a:ln>
        </p:spPr>
        <p:txBody>
          <a:bodyPr wrap="square">
            <a:spAutoFit/>
          </a:bodyPr>
          <a:lstStyle/>
          <a:p>
            <a:pPr indent="-361950" algn="ctr">
              <a:buSzPct val="100000"/>
            </a:pPr>
            <a:r>
              <a:rPr lang="en-US" sz="1400" dirty="0">
                <a:latin typeface="HP Simplified" pitchFamily="34" charset="0"/>
                <a:cs typeface="Futura Hv"/>
              </a:rPr>
              <a:t>THE </a:t>
            </a:r>
            <a:r>
              <a:rPr lang="en-US" sz="1400" dirty="0" smtClean="0">
                <a:latin typeface="HP Simplified" pitchFamily="34" charset="0"/>
                <a:cs typeface="Futura Hv"/>
              </a:rPr>
              <a:t>datacenter standard </a:t>
            </a:r>
          </a:p>
          <a:p>
            <a:pPr indent="-361950" algn="ctr">
              <a:buSzPct val="100000"/>
            </a:pPr>
            <a:r>
              <a:rPr lang="en-US" sz="1400" dirty="0" smtClean="0">
                <a:latin typeface="HP Simplified" pitchFamily="34" charset="0"/>
                <a:cs typeface="Futura Hv"/>
              </a:rPr>
              <a:t>with </a:t>
            </a:r>
            <a:r>
              <a:rPr lang="en-US" sz="1400" dirty="0">
                <a:latin typeface="HP Simplified" pitchFamily="34" charset="0"/>
                <a:cs typeface="Futura Hv"/>
              </a:rPr>
              <a:t>leading performance </a:t>
            </a:r>
            <a:endParaRPr lang="en-US" sz="1400" dirty="0" smtClean="0">
              <a:latin typeface="HP Simplified" pitchFamily="34" charset="0"/>
              <a:cs typeface="Futura Hv"/>
            </a:endParaRPr>
          </a:p>
          <a:p>
            <a:pPr indent="-361950" algn="ctr">
              <a:buSzPct val="100000"/>
            </a:pPr>
            <a:r>
              <a:rPr lang="en-US" sz="1400" dirty="0" smtClean="0">
                <a:latin typeface="HP Simplified" pitchFamily="34" charset="0"/>
                <a:cs typeface="Futura Hv"/>
              </a:rPr>
              <a:t>and </a:t>
            </a:r>
            <a:r>
              <a:rPr lang="en-US" sz="1400" dirty="0">
                <a:latin typeface="HP Simplified" pitchFamily="34" charset="0"/>
                <a:cs typeface="Futura Hv"/>
              </a:rPr>
              <a:t>versatility</a:t>
            </a:r>
          </a:p>
        </p:txBody>
      </p:sp>
      <p:grpSp>
        <p:nvGrpSpPr>
          <p:cNvPr id="16" name="Group 29"/>
          <p:cNvGrpSpPr/>
          <p:nvPr/>
        </p:nvGrpSpPr>
        <p:grpSpPr>
          <a:xfrm>
            <a:off x="5024423" y="2386078"/>
            <a:ext cx="1694559" cy="1012910"/>
            <a:chOff x="5098386" y="1859653"/>
            <a:chExt cx="1694559" cy="1012910"/>
          </a:xfrm>
        </p:grpSpPr>
        <p:grpSp>
          <p:nvGrpSpPr>
            <p:cNvPr id="17" name="Group 6"/>
            <p:cNvGrpSpPr/>
            <p:nvPr/>
          </p:nvGrpSpPr>
          <p:grpSpPr>
            <a:xfrm>
              <a:off x="5344650" y="2060022"/>
              <a:ext cx="1448295" cy="676737"/>
              <a:chOff x="5251887" y="1666395"/>
              <a:chExt cx="1448295" cy="676737"/>
            </a:xfrm>
          </p:grpSpPr>
          <p:pic>
            <p:nvPicPr>
              <p:cNvPr id="33" name="Picture 6"/>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273261" y="2016810"/>
                <a:ext cx="1426921" cy="32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5"/>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251887" y="1666395"/>
                <a:ext cx="1428867" cy="44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2" name="Picture 31" descr="ML350pG8tower_FrontBezel_Trans copy.pn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098386" y="1859653"/>
              <a:ext cx="700377" cy="1012910"/>
            </a:xfrm>
            <a:prstGeom prst="rect">
              <a:avLst/>
            </a:prstGeom>
            <a:effectLst/>
          </p:spPr>
        </p:pic>
      </p:grpSp>
      <p:sp>
        <p:nvSpPr>
          <p:cNvPr id="6" name="Rectangle 5"/>
          <p:cNvSpPr/>
          <p:nvPr/>
        </p:nvSpPr>
        <p:spPr>
          <a:xfrm>
            <a:off x="5228611" y="1602114"/>
            <a:ext cx="1133782" cy="338554"/>
          </a:xfrm>
          <a:prstGeom prst="rect">
            <a:avLst/>
          </a:prstGeom>
        </p:spPr>
        <p:txBody>
          <a:bodyPr wrap="square" lIns="0" rIns="0">
            <a:spAutoFit/>
          </a:bodyPr>
          <a:lstStyle/>
          <a:p>
            <a:pPr algn="ctr"/>
            <a:r>
              <a:rPr lang="en-US" sz="1600" b="1" dirty="0" smtClean="0">
                <a:solidFill>
                  <a:schemeClr val="accent1"/>
                </a:solidFill>
              </a:rPr>
              <a:t>300e Series</a:t>
            </a:r>
            <a:endParaRPr lang="en-US" sz="1600" b="1" dirty="0">
              <a:solidFill>
                <a:schemeClr val="accent1"/>
              </a:solidFill>
            </a:endParaRPr>
          </a:p>
        </p:txBody>
      </p:sp>
      <p:sp>
        <p:nvSpPr>
          <p:cNvPr id="9" name="Rectangle 5"/>
          <p:cNvSpPr>
            <a:spLocks noChangeArrowheads="1"/>
          </p:cNvSpPr>
          <p:nvPr/>
        </p:nvSpPr>
        <p:spPr bwMode="auto">
          <a:xfrm>
            <a:off x="4892090" y="3524405"/>
            <a:ext cx="1940175" cy="738664"/>
          </a:xfrm>
          <a:prstGeom prst="rect">
            <a:avLst/>
          </a:prstGeom>
          <a:noFill/>
          <a:ln w="9525">
            <a:noFill/>
            <a:miter lim="800000"/>
            <a:headEnd/>
            <a:tailEnd/>
          </a:ln>
        </p:spPr>
        <p:txBody>
          <a:bodyPr wrap="square">
            <a:spAutoFit/>
          </a:bodyPr>
          <a:lstStyle/>
          <a:p>
            <a:pPr indent="-361950" algn="ctr">
              <a:buSzPct val="100000"/>
            </a:pPr>
            <a:r>
              <a:rPr lang="en-US" sz="1400" dirty="0">
                <a:latin typeface="HP Simplified" pitchFamily="34" charset="0"/>
                <a:cs typeface="Futura Hv"/>
              </a:rPr>
              <a:t>Redefining essential and easy-to-use computing</a:t>
            </a:r>
          </a:p>
        </p:txBody>
      </p:sp>
      <p:sp>
        <p:nvSpPr>
          <p:cNvPr id="27" name="Oval 26"/>
          <p:cNvSpPr/>
          <p:nvPr/>
        </p:nvSpPr>
        <p:spPr>
          <a:xfrm>
            <a:off x="2409825" y="1009651"/>
            <a:ext cx="4600730" cy="3766036"/>
          </a:xfrm>
          <a:prstGeom prst="ellipse">
            <a:avLst/>
          </a:prstGeom>
          <a:noFill/>
          <a:ln w="254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0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Conveying the value of </a:t>
            </a:r>
            <a:r>
              <a:rPr lang="en-US" smtClean="0">
                <a:solidFill>
                  <a:schemeClr val="accent1"/>
                </a:solidFill>
              </a:rPr>
              <a:t>p</a:t>
            </a:r>
            <a:r>
              <a:rPr lang="en-US" smtClean="0"/>
              <a:t>-Series vs. </a:t>
            </a:r>
            <a:r>
              <a:rPr lang="en-US" smtClean="0">
                <a:solidFill>
                  <a:schemeClr val="accent1"/>
                </a:solidFill>
              </a:rPr>
              <a:t>e</a:t>
            </a:r>
            <a:r>
              <a:rPr lang="en-US" smtClean="0"/>
              <a:t>-Series</a:t>
            </a:r>
            <a:endParaRPr lang="en-US" dirty="0"/>
          </a:p>
        </p:txBody>
      </p:sp>
      <p:sp>
        <p:nvSpPr>
          <p:cNvPr id="5" name="Subtitle 4"/>
          <p:cNvSpPr>
            <a:spLocks noGrp="1"/>
          </p:cNvSpPr>
          <p:nvPr>
            <p:ph type="subTitle" idx="1"/>
          </p:nvPr>
        </p:nvSpPr>
        <p:spPr/>
        <p:txBody>
          <a:bodyPr/>
          <a:lstStyle/>
          <a:p>
            <a:r>
              <a:rPr lang="en-US" smtClean="0"/>
              <a:t>Built on ProActive Insight Architecture</a:t>
            </a:r>
            <a:endParaRPr lang="en-US" dirty="0" smtClean="0"/>
          </a:p>
        </p:txBody>
      </p:sp>
      <p:cxnSp>
        <p:nvCxnSpPr>
          <p:cNvPr id="9" name="Straight Connector 8"/>
          <p:cNvCxnSpPr/>
          <p:nvPr/>
        </p:nvCxnSpPr>
        <p:spPr>
          <a:xfrm flipH="1" flipV="1">
            <a:off x="4449036" y="1370963"/>
            <a:ext cx="1234" cy="301752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 name="Group 7"/>
          <p:cNvGrpSpPr/>
          <p:nvPr/>
        </p:nvGrpSpPr>
        <p:grpSpPr>
          <a:xfrm>
            <a:off x="106289" y="1233151"/>
            <a:ext cx="4302740" cy="3230361"/>
            <a:chOff x="4648046" y="1233151"/>
            <a:chExt cx="4302740" cy="3230361"/>
          </a:xfrm>
        </p:grpSpPr>
        <p:sp>
          <p:nvSpPr>
            <p:cNvPr id="6" name="TextBox 5"/>
            <p:cNvSpPr txBox="1"/>
            <p:nvPr/>
          </p:nvSpPr>
          <p:spPr>
            <a:xfrm>
              <a:off x="4781964" y="2486048"/>
              <a:ext cx="4168822" cy="1977464"/>
            </a:xfrm>
            <a:prstGeom prst="rect">
              <a:avLst/>
            </a:prstGeom>
            <a:noFill/>
          </p:spPr>
          <p:txBody>
            <a:bodyPr wrap="square">
              <a:spAutoFit/>
            </a:bodyPr>
            <a:lstStyle/>
            <a:p>
              <a:pPr marL="114300" indent="-114300">
                <a:lnSpc>
                  <a:spcPts val="2100"/>
                </a:lnSpc>
                <a:buClr>
                  <a:schemeClr val="tx1"/>
                </a:buClr>
                <a:buFont typeface="Arial" pitchFamily="34" charset="0"/>
                <a:buChar char="•"/>
                <a:defRPr/>
              </a:pPr>
              <a:r>
                <a:rPr lang="en-US" sz="1400" dirty="0" smtClean="0">
                  <a:solidFill>
                    <a:srgbClr val="0096D6"/>
                  </a:solidFill>
                </a:rPr>
                <a:t>Top Performance </a:t>
              </a:r>
              <a:r>
                <a:rPr lang="en-US" sz="1400" dirty="0" smtClean="0">
                  <a:solidFill>
                    <a:prstClr val="black"/>
                  </a:solidFill>
                </a:rPr>
                <a:t>with 2x I/O and memory</a:t>
              </a:r>
            </a:p>
            <a:p>
              <a:pPr marL="114300" indent="-114300">
                <a:lnSpc>
                  <a:spcPts val="2100"/>
                </a:lnSpc>
                <a:buClr>
                  <a:schemeClr val="tx1"/>
                </a:buClr>
                <a:buFont typeface="Arial" pitchFamily="34" charset="0"/>
                <a:buChar char="•"/>
                <a:defRPr/>
              </a:pPr>
              <a:r>
                <a:rPr lang="en-US" sz="1400" dirty="0" smtClean="0">
                  <a:solidFill>
                    <a:srgbClr val="0096D6"/>
                  </a:solidFill>
                </a:rPr>
                <a:t>Leading Storage </a:t>
              </a:r>
              <a:r>
                <a:rPr lang="en-US" sz="1400" dirty="0" smtClean="0">
                  <a:solidFill>
                    <a:prstClr val="black"/>
                  </a:solidFill>
                </a:rPr>
                <a:t>Performance</a:t>
              </a:r>
            </a:p>
            <a:p>
              <a:pPr marL="114300" indent="-114300">
                <a:lnSpc>
                  <a:spcPts val="2100"/>
                </a:lnSpc>
                <a:buClr>
                  <a:schemeClr val="tx1"/>
                </a:buClr>
                <a:buFont typeface="Arial" pitchFamily="34" charset="0"/>
                <a:buChar char="•"/>
                <a:defRPr/>
              </a:pPr>
              <a:r>
                <a:rPr lang="en-US" sz="1400" dirty="0" smtClean="0">
                  <a:solidFill>
                    <a:prstClr val="black"/>
                  </a:solidFill>
                </a:rPr>
                <a:t>Most </a:t>
              </a:r>
              <a:r>
                <a:rPr lang="en-US" sz="1400" dirty="0" smtClean="0">
                  <a:solidFill>
                    <a:srgbClr val="0096D6"/>
                  </a:solidFill>
                </a:rPr>
                <a:t>Flexible</a:t>
              </a:r>
              <a:r>
                <a:rPr lang="en-US" sz="1400" b="1" dirty="0" smtClean="0">
                  <a:solidFill>
                    <a:srgbClr val="0096D6"/>
                  </a:solidFill>
                </a:rPr>
                <a:t> </a:t>
              </a:r>
              <a:r>
                <a:rPr lang="en-US" sz="1400" dirty="0" smtClean="0">
                  <a:solidFill>
                    <a:prstClr val="black"/>
                  </a:solidFill>
                </a:rPr>
                <a:t>integrated</a:t>
              </a:r>
              <a:r>
                <a:rPr lang="en-US" sz="1400" b="1" dirty="0" smtClean="0">
                  <a:solidFill>
                    <a:srgbClr val="0096D6"/>
                  </a:solidFill>
                </a:rPr>
                <a:t> </a:t>
              </a:r>
              <a:r>
                <a:rPr lang="en-US" sz="1400" dirty="0" smtClean="0">
                  <a:solidFill>
                    <a:srgbClr val="0096D6"/>
                  </a:solidFill>
                </a:rPr>
                <a:t>Networking</a:t>
              </a:r>
              <a:r>
                <a:rPr lang="en-US" sz="1400" b="1" dirty="0" smtClean="0">
                  <a:solidFill>
                    <a:srgbClr val="0096D6"/>
                  </a:solidFill>
                </a:rPr>
                <a:t> </a:t>
              </a:r>
              <a:r>
                <a:rPr lang="en-US" sz="1400" dirty="0" smtClean="0">
                  <a:solidFill>
                    <a:prstClr val="black"/>
                  </a:solidFill>
                </a:rPr>
                <a:t>options</a:t>
              </a:r>
            </a:p>
            <a:p>
              <a:pPr marL="114300" indent="-114300">
                <a:lnSpc>
                  <a:spcPts val="2100"/>
                </a:lnSpc>
                <a:buClr>
                  <a:schemeClr val="tx1"/>
                </a:buClr>
                <a:buFont typeface="Arial" pitchFamily="34" charset="0"/>
                <a:buChar char="•"/>
                <a:defRPr/>
              </a:pPr>
              <a:r>
                <a:rPr lang="en-US" sz="1400" dirty="0" smtClean="0">
                  <a:solidFill>
                    <a:srgbClr val="0096D6"/>
                  </a:solidFill>
                </a:rPr>
                <a:t>Best Power Management </a:t>
              </a:r>
              <a:r>
                <a:rPr lang="en-US" sz="1400" dirty="0" smtClean="0">
                  <a:solidFill>
                    <a:prstClr val="black"/>
                  </a:solidFill>
                </a:rPr>
                <a:t>and 94% Efficiency</a:t>
              </a:r>
              <a:r>
                <a:rPr lang="en-US" sz="1400" dirty="0">
                  <a:solidFill>
                    <a:prstClr val="black"/>
                  </a:solidFill>
                </a:rPr>
                <a:t>²</a:t>
              </a:r>
              <a:endParaRPr lang="en-US" sz="1400" dirty="0" smtClean="0">
                <a:solidFill>
                  <a:prstClr val="black"/>
                </a:solidFill>
              </a:endParaRPr>
            </a:p>
            <a:p>
              <a:pPr marL="114300" indent="-114300">
                <a:lnSpc>
                  <a:spcPts val="2100"/>
                </a:lnSpc>
                <a:buClr>
                  <a:schemeClr val="tx1"/>
                </a:buClr>
                <a:buFont typeface="Arial" pitchFamily="34" charset="0"/>
                <a:buChar char="•"/>
                <a:defRPr/>
              </a:pPr>
              <a:r>
                <a:rPr lang="en-US" sz="1400" dirty="0">
                  <a:solidFill>
                    <a:prstClr val="black"/>
                  </a:solidFill>
                </a:rPr>
                <a:t>Industry Leading </a:t>
              </a:r>
              <a:r>
                <a:rPr lang="en-US" sz="1400" dirty="0" smtClean="0">
                  <a:solidFill>
                    <a:prstClr val="black"/>
                  </a:solidFill>
                </a:rPr>
                <a:t>Mgmt </a:t>
              </a:r>
              <a:r>
                <a:rPr lang="en-US" sz="1400" dirty="0">
                  <a:solidFill>
                    <a:prstClr val="black"/>
                  </a:solidFill>
                </a:rPr>
                <a:t>with Insight </a:t>
              </a:r>
              <a:r>
                <a:rPr lang="en-US" sz="1400" dirty="0" smtClean="0">
                  <a:solidFill>
                    <a:prstClr val="black"/>
                  </a:solidFill>
                </a:rPr>
                <a:t>Control³  </a:t>
              </a:r>
              <a:endParaRPr lang="en-US" sz="1400" dirty="0">
                <a:solidFill>
                  <a:prstClr val="black"/>
                </a:solidFill>
              </a:endParaRPr>
            </a:p>
            <a:p>
              <a:pPr marL="114300" indent="-114300">
                <a:lnSpc>
                  <a:spcPts val="2100"/>
                </a:lnSpc>
                <a:buClr>
                  <a:schemeClr val="tx1"/>
                </a:buClr>
                <a:buFont typeface="Arial" pitchFamily="34" charset="0"/>
                <a:buChar char="•"/>
                <a:defRPr/>
              </a:pPr>
              <a:r>
                <a:rPr lang="en-US" sz="1400" dirty="0" smtClean="0">
                  <a:solidFill>
                    <a:srgbClr val="0096D6"/>
                  </a:solidFill>
                </a:rPr>
                <a:t>Enhanced User Experience </a:t>
              </a:r>
              <a:r>
                <a:rPr lang="en-US" sz="1400" dirty="0" smtClean="0">
                  <a:solidFill>
                    <a:prstClr val="black"/>
                  </a:solidFill>
                </a:rPr>
                <a:t>and Serviceability</a:t>
              </a:r>
            </a:p>
            <a:p>
              <a:pPr marL="114300" indent="-114300">
                <a:lnSpc>
                  <a:spcPts val="2100"/>
                </a:lnSpc>
                <a:buClr>
                  <a:schemeClr val="tx1"/>
                </a:buClr>
                <a:buFont typeface="Arial" pitchFamily="34" charset="0"/>
                <a:buChar char="•"/>
                <a:defRPr/>
              </a:pPr>
              <a:r>
                <a:rPr lang="en-US" sz="1400" dirty="0" smtClean="0">
                  <a:solidFill>
                    <a:srgbClr val="0096D6"/>
                  </a:solidFill>
                </a:rPr>
                <a:t>3-3-3 Warranty </a:t>
              </a:r>
              <a:r>
                <a:rPr lang="en-US" sz="1400" dirty="0" smtClean="0">
                  <a:solidFill>
                    <a:prstClr val="black"/>
                  </a:solidFill>
                </a:rPr>
                <a:t>offering</a:t>
              </a:r>
              <a:endParaRPr lang="en-US" sz="1400" dirty="0">
                <a:solidFill>
                  <a:prstClr val="black"/>
                </a:solidFill>
              </a:endParaRPr>
            </a:p>
          </p:txBody>
        </p:sp>
        <p:sp>
          <p:nvSpPr>
            <p:cNvPr id="7" name="TextBox 6"/>
            <p:cNvSpPr txBox="1"/>
            <p:nvPr/>
          </p:nvSpPr>
          <p:spPr>
            <a:xfrm>
              <a:off x="4648046" y="1614179"/>
              <a:ext cx="4293091" cy="261610"/>
            </a:xfrm>
            <a:prstGeom prst="rect">
              <a:avLst/>
            </a:prstGeom>
            <a:noFill/>
            <a:ln>
              <a:noFill/>
            </a:ln>
          </p:spPr>
          <p:txBody>
            <a:bodyPr wrap="square">
              <a:spAutoFit/>
            </a:bodyPr>
            <a:lstStyle/>
            <a:p>
              <a:pPr algn="ctr">
                <a:defRPr/>
              </a:pPr>
              <a:r>
                <a:rPr lang="en-US" sz="1100" dirty="0">
                  <a:solidFill>
                    <a:prstClr val="black"/>
                  </a:solidFill>
                </a:rPr>
                <a:t>THE </a:t>
              </a:r>
              <a:r>
                <a:rPr lang="en-US" sz="1100" dirty="0" smtClean="0">
                  <a:solidFill>
                    <a:prstClr val="black"/>
                  </a:solidFill>
                </a:rPr>
                <a:t>datacenter standard </a:t>
              </a:r>
              <a:r>
                <a:rPr lang="en-US" sz="1100" dirty="0">
                  <a:solidFill>
                    <a:prstClr val="black"/>
                  </a:solidFill>
                </a:rPr>
                <a:t>with leading performance and versatility</a:t>
              </a:r>
            </a:p>
          </p:txBody>
        </p:sp>
        <p:sp>
          <p:nvSpPr>
            <p:cNvPr id="13" name="TextBox 12"/>
            <p:cNvSpPr txBox="1"/>
            <p:nvPr/>
          </p:nvSpPr>
          <p:spPr>
            <a:xfrm>
              <a:off x="5428928" y="1233151"/>
              <a:ext cx="2731324" cy="400110"/>
            </a:xfrm>
            <a:prstGeom prst="rect">
              <a:avLst/>
            </a:prstGeom>
            <a:noFill/>
            <a:ln>
              <a:noFill/>
            </a:ln>
          </p:spPr>
          <p:txBody>
            <a:bodyPr wrap="none">
              <a:spAutoFit/>
            </a:bodyPr>
            <a:lstStyle/>
            <a:p>
              <a:pPr algn="ctr">
                <a:defRPr/>
              </a:pPr>
              <a:r>
                <a:rPr lang="en-US" sz="2000" b="1" dirty="0" smtClean="0">
                  <a:solidFill>
                    <a:schemeClr val="accent1"/>
                  </a:solidFill>
                </a:rPr>
                <a:t>p-Series (</a:t>
              </a:r>
              <a:r>
                <a:rPr lang="en-US" sz="2000" b="1" dirty="0">
                  <a:solidFill>
                    <a:schemeClr val="accent1"/>
                  </a:solidFill>
                </a:rPr>
                <a:t>performance)</a:t>
              </a:r>
            </a:p>
          </p:txBody>
        </p:sp>
        <p:pic>
          <p:nvPicPr>
            <p:cNvPr id="1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33323" y="1929500"/>
              <a:ext cx="2122536" cy="52387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 name="Group 3"/>
          <p:cNvGrpSpPr/>
          <p:nvPr/>
        </p:nvGrpSpPr>
        <p:grpSpPr>
          <a:xfrm>
            <a:off x="4813099" y="1233151"/>
            <a:ext cx="4010025" cy="3230361"/>
            <a:chOff x="271329" y="1233151"/>
            <a:chExt cx="4010025" cy="3230361"/>
          </a:xfrm>
        </p:grpSpPr>
        <p:sp>
          <p:nvSpPr>
            <p:cNvPr id="11" name="TextBox 10"/>
            <p:cNvSpPr txBox="1"/>
            <p:nvPr/>
          </p:nvSpPr>
          <p:spPr>
            <a:xfrm>
              <a:off x="466881" y="1610202"/>
              <a:ext cx="3618920" cy="261610"/>
            </a:xfrm>
            <a:prstGeom prst="rect">
              <a:avLst/>
            </a:prstGeom>
            <a:noFill/>
          </p:spPr>
          <p:txBody>
            <a:bodyPr wrap="square">
              <a:spAutoFit/>
            </a:bodyPr>
            <a:lstStyle/>
            <a:p>
              <a:pPr algn="ctr">
                <a:defRPr/>
              </a:pPr>
              <a:r>
                <a:rPr lang="en-US" sz="1100" dirty="0">
                  <a:solidFill>
                    <a:prstClr val="black"/>
                  </a:solidFill>
                </a:rPr>
                <a:t>Redefining essential </a:t>
              </a:r>
              <a:r>
                <a:rPr lang="en-US" sz="1100" dirty="0" smtClean="0">
                  <a:solidFill>
                    <a:prstClr val="black"/>
                  </a:solidFill>
                </a:rPr>
                <a:t>and easy-to-use computing</a:t>
              </a:r>
              <a:endParaRPr lang="en-US" sz="1100" dirty="0">
                <a:solidFill>
                  <a:prstClr val="black"/>
                </a:solidFill>
              </a:endParaRPr>
            </a:p>
          </p:txBody>
        </p:sp>
        <p:sp>
          <p:nvSpPr>
            <p:cNvPr id="12" name="TextBox 11"/>
            <p:cNvSpPr txBox="1"/>
            <p:nvPr/>
          </p:nvSpPr>
          <p:spPr>
            <a:xfrm>
              <a:off x="271329" y="2486048"/>
              <a:ext cx="4010025" cy="1977464"/>
            </a:xfrm>
            <a:prstGeom prst="rect">
              <a:avLst/>
            </a:prstGeom>
            <a:noFill/>
          </p:spPr>
          <p:txBody>
            <a:bodyPr>
              <a:spAutoFit/>
            </a:bodyPr>
            <a:lstStyle/>
            <a:p>
              <a:pPr marL="114300" indent="-114300">
                <a:lnSpc>
                  <a:spcPts val="2100"/>
                </a:lnSpc>
                <a:buClr>
                  <a:schemeClr val="tx1"/>
                </a:buClr>
                <a:buFont typeface="Arial" pitchFamily="34" charset="0"/>
                <a:buChar char="•"/>
                <a:defRPr/>
              </a:pPr>
              <a:r>
                <a:rPr lang="en-US" sz="1400" dirty="0" smtClean="0">
                  <a:solidFill>
                    <a:schemeClr val="accent1"/>
                  </a:solidFill>
                </a:rPr>
                <a:t>Right-Sized </a:t>
              </a:r>
              <a:r>
                <a:rPr lang="en-US" sz="1400" dirty="0" smtClean="0">
                  <a:solidFill>
                    <a:prstClr val="black"/>
                  </a:solidFill>
                </a:rPr>
                <a:t>I/O Bandwidth and memory</a:t>
              </a:r>
              <a:endParaRPr lang="en-US" sz="1400" dirty="0">
                <a:solidFill>
                  <a:prstClr val="black"/>
                </a:solidFill>
              </a:endParaRPr>
            </a:p>
            <a:p>
              <a:pPr marL="114300" indent="-114300">
                <a:lnSpc>
                  <a:spcPts val="2100"/>
                </a:lnSpc>
                <a:buClr>
                  <a:schemeClr val="tx1"/>
                </a:buClr>
                <a:buFont typeface="Arial" pitchFamily="34" charset="0"/>
                <a:buChar char="•"/>
                <a:defRPr/>
              </a:pPr>
              <a:r>
                <a:rPr lang="en-US" sz="1400" dirty="0" smtClean="0">
                  <a:solidFill>
                    <a:srgbClr val="0096D6"/>
                  </a:solidFill>
                </a:rPr>
                <a:t>Essential Storage </a:t>
              </a:r>
              <a:r>
                <a:rPr lang="en-US" sz="1400" dirty="0" smtClean="0">
                  <a:solidFill>
                    <a:prstClr val="black"/>
                  </a:solidFill>
                </a:rPr>
                <a:t>Performance</a:t>
              </a:r>
            </a:p>
            <a:p>
              <a:pPr marL="114300" indent="-114300">
                <a:lnSpc>
                  <a:spcPts val="2100"/>
                </a:lnSpc>
                <a:buClr>
                  <a:schemeClr val="tx1"/>
                </a:buClr>
                <a:buFont typeface="Arial" pitchFamily="34" charset="0"/>
                <a:buChar char="•"/>
                <a:defRPr/>
              </a:pPr>
              <a:r>
                <a:rPr lang="en-US" sz="1400" dirty="0" smtClean="0">
                  <a:solidFill>
                    <a:prstClr val="black"/>
                  </a:solidFill>
                </a:rPr>
                <a:t>1Gb </a:t>
              </a:r>
              <a:r>
                <a:rPr lang="en-US" sz="1400" dirty="0" smtClean="0">
                  <a:solidFill>
                    <a:srgbClr val="0096D6"/>
                  </a:solidFill>
                </a:rPr>
                <a:t>Embedded </a:t>
              </a:r>
              <a:r>
                <a:rPr lang="en-US" sz="1400" dirty="0">
                  <a:solidFill>
                    <a:srgbClr val="0096D6"/>
                  </a:solidFill>
                </a:rPr>
                <a:t>Ethernet</a:t>
              </a:r>
            </a:p>
            <a:p>
              <a:pPr marL="114300" indent="-114300">
                <a:lnSpc>
                  <a:spcPts val="2100"/>
                </a:lnSpc>
                <a:buClr>
                  <a:schemeClr val="tx1"/>
                </a:buClr>
                <a:buFont typeface="Arial" pitchFamily="34" charset="0"/>
                <a:buChar char="•"/>
                <a:defRPr/>
              </a:pPr>
              <a:r>
                <a:rPr lang="en-US" sz="1400" dirty="0" smtClean="0">
                  <a:solidFill>
                    <a:prstClr val="black"/>
                  </a:solidFill>
                </a:rPr>
                <a:t>Gold Level 92</a:t>
              </a:r>
              <a:r>
                <a:rPr lang="en-US" sz="1400" dirty="0">
                  <a:solidFill>
                    <a:prstClr val="black"/>
                  </a:solidFill>
                </a:rPr>
                <a:t>% </a:t>
              </a:r>
              <a:r>
                <a:rPr lang="en-US" sz="1400" dirty="0" smtClean="0">
                  <a:solidFill>
                    <a:prstClr val="black"/>
                  </a:solidFill>
                </a:rPr>
                <a:t>Power Efficiency</a:t>
              </a:r>
            </a:p>
            <a:p>
              <a:pPr marL="114300" indent="-114300">
                <a:lnSpc>
                  <a:spcPts val="2100"/>
                </a:lnSpc>
                <a:buClr>
                  <a:schemeClr val="tx1"/>
                </a:buClr>
                <a:buFont typeface="Arial" pitchFamily="34" charset="0"/>
                <a:buChar char="•"/>
                <a:defRPr/>
              </a:pPr>
              <a:r>
                <a:rPr lang="en-US" sz="1400" dirty="0">
                  <a:solidFill>
                    <a:prstClr val="black"/>
                  </a:solidFill>
                </a:rPr>
                <a:t>Industry Leading Mgmt with Insight </a:t>
              </a:r>
              <a:r>
                <a:rPr lang="en-US" sz="1400" dirty="0" smtClean="0">
                  <a:solidFill>
                    <a:prstClr val="black"/>
                  </a:solidFill>
                </a:rPr>
                <a:t>Control¹  </a:t>
              </a:r>
            </a:p>
            <a:p>
              <a:pPr marL="114300" indent="-114300">
                <a:lnSpc>
                  <a:spcPts val="2100"/>
                </a:lnSpc>
                <a:buClr>
                  <a:schemeClr val="tx1"/>
                </a:buClr>
                <a:buFont typeface="Arial" pitchFamily="34" charset="0"/>
                <a:buChar char="•"/>
                <a:defRPr/>
              </a:pPr>
              <a:r>
                <a:rPr lang="en-US" sz="1400" dirty="0" smtClean="0">
                  <a:solidFill>
                    <a:prstClr val="black"/>
                  </a:solidFill>
                </a:rPr>
                <a:t>Key Serviceability features</a:t>
              </a:r>
            </a:p>
            <a:p>
              <a:pPr marL="114300" indent="-114300">
                <a:lnSpc>
                  <a:spcPts val="2100"/>
                </a:lnSpc>
                <a:buClr>
                  <a:schemeClr val="tx1"/>
                </a:buClr>
                <a:buFont typeface="Arial" pitchFamily="34" charset="0"/>
                <a:buChar char="•"/>
                <a:defRPr/>
              </a:pPr>
              <a:r>
                <a:rPr lang="en-US" sz="1400" dirty="0" smtClean="0">
                  <a:solidFill>
                    <a:srgbClr val="0096D6"/>
                  </a:solidFill>
                </a:rPr>
                <a:t>3-1-1 Warranty </a:t>
              </a:r>
              <a:r>
                <a:rPr lang="en-US" sz="1400" dirty="0" smtClean="0">
                  <a:solidFill>
                    <a:prstClr val="black"/>
                  </a:solidFill>
                </a:rPr>
                <a:t>offering </a:t>
              </a:r>
              <a:endParaRPr lang="en-US" sz="1400" dirty="0">
                <a:solidFill>
                  <a:prstClr val="black"/>
                </a:solidFill>
              </a:endParaRPr>
            </a:p>
          </p:txBody>
        </p:sp>
        <p:sp>
          <p:nvSpPr>
            <p:cNvPr id="14" name="TextBox 13"/>
            <p:cNvSpPr txBox="1"/>
            <p:nvPr/>
          </p:nvSpPr>
          <p:spPr>
            <a:xfrm>
              <a:off x="1096588" y="1233151"/>
              <a:ext cx="2306914" cy="400110"/>
            </a:xfrm>
            <a:prstGeom prst="rect">
              <a:avLst/>
            </a:prstGeom>
            <a:noFill/>
            <a:ln>
              <a:noFill/>
            </a:ln>
          </p:spPr>
          <p:txBody>
            <a:bodyPr wrap="none">
              <a:spAutoFit/>
            </a:bodyPr>
            <a:lstStyle/>
            <a:p>
              <a:pPr algn="ctr">
                <a:defRPr/>
              </a:pPr>
              <a:r>
                <a:rPr lang="en-US" sz="2000" b="1" dirty="0" smtClean="0">
                  <a:solidFill>
                    <a:schemeClr val="accent1"/>
                  </a:solidFill>
                </a:rPr>
                <a:t>e-</a:t>
              </a:r>
              <a:r>
                <a:rPr lang="en-US" sz="2000" b="1" dirty="0">
                  <a:solidFill>
                    <a:schemeClr val="accent1"/>
                  </a:solidFill>
                </a:rPr>
                <a:t>S</a:t>
              </a:r>
              <a:r>
                <a:rPr lang="en-US" sz="2000" b="1" dirty="0" smtClean="0">
                  <a:solidFill>
                    <a:schemeClr val="accent1"/>
                  </a:solidFill>
                </a:rPr>
                <a:t>eries (</a:t>
              </a:r>
              <a:r>
                <a:rPr lang="en-US" sz="2000" b="1" dirty="0">
                  <a:solidFill>
                    <a:schemeClr val="accent1"/>
                  </a:solidFill>
                </a:rPr>
                <a:t>essential)</a:t>
              </a:r>
            </a:p>
          </p:txBody>
        </p:sp>
        <p:pic>
          <p:nvPicPr>
            <p:cNvPr id="17" name="Picture 6"/>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164331" y="1863311"/>
              <a:ext cx="2171429" cy="65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 name="TextBox 1"/>
          <p:cNvSpPr txBox="1">
            <a:spLocks noChangeArrowheads="1"/>
          </p:cNvSpPr>
          <p:nvPr/>
        </p:nvSpPr>
        <p:spPr bwMode="auto">
          <a:xfrm>
            <a:off x="896868" y="4506140"/>
            <a:ext cx="71217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800" dirty="0" smtClean="0">
                <a:latin typeface="HP Simplified" pitchFamily="34" charset="0"/>
              </a:rPr>
              <a:t>¹Insight </a:t>
            </a:r>
            <a:r>
              <a:rPr lang="en-US" sz="800" dirty="0">
                <a:latin typeface="HP Simplified" pitchFamily="34" charset="0"/>
              </a:rPr>
              <a:t>Control is available on the </a:t>
            </a:r>
            <a:r>
              <a:rPr lang="en-US" sz="800" dirty="0" smtClean="0">
                <a:latin typeface="HP Simplified" pitchFamily="34" charset="0"/>
              </a:rPr>
              <a:t>e-Series rack </a:t>
            </a:r>
            <a:r>
              <a:rPr lang="en-US" sz="800" dirty="0">
                <a:latin typeface="HP Simplified" pitchFamily="34" charset="0"/>
              </a:rPr>
              <a:t>servers </a:t>
            </a:r>
            <a:r>
              <a:rPr lang="en-US" sz="800" dirty="0" smtClean="0">
                <a:latin typeface="HP Simplified" pitchFamily="34" charset="0"/>
              </a:rPr>
              <a:t>only </a:t>
            </a:r>
            <a:r>
              <a:rPr lang="en-US" sz="800" dirty="0">
                <a:solidFill>
                  <a:prstClr val="black"/>
                </a:solidFill>
                <a:latin typeface="HP Simplified" pitchFamily="34" charset="0"/>
              </a:rPr>
              <a:t>²</a:t>
            </a:r>
            <a:r>
              <a:rPr lang="en-US" sz="800" dirty="0" smtClean="0">
                <a:solidFill>
                  <a:prstClr val="black"/>
                </a:solidFill>
                <a:latin typeface="HP Simplified" pitchFamily="34" charset="0"/>
              </a:rPr>
              <a:t> Intelligent Power Discovery </a:t>
            </a:r>
            <a:r>
              <a:rPr lang="en-US" sz="800" dirty="0">
                <a:solidFill>
                  <a:prstClr val="black"/>
                </a:solidFill>
                <a:latin typeface="HP Simplified" pitchFamily="34" charset="0"/>
              </a:rPr>
              <a:t>Built-in ³</a:t>
            </a:r>
            <a:r>
              <a:rPr lang="en-US" sz="800" dirty="0" smtClean="0">
                <a:solidFill>
                  <a:prstClr val="black"/>
                </a:solidFill>
                <a:latin typeface="HP Simplified" pitchFamily="34" charset="0"/>
              </a:rPr>
              <a:t>Bundled </a:t>
            </a:r>
            <a:r>
              <a:rPr lang="en-US" sz="800" dirty="0">
                <a:solidFill>
                  <a:prstClr val="black"/>
                </a:solidFill>
                <a:latin typeface="HP Simplified" pitchFamily="34" charset="0"/>
              </a:rPr>
              <a:t>on all Performance models </a:t>
            </a:r>
            <a:r>
              <a:rPr lang="en-US" sz="800" dirty="0" smtClean="0">
                <a:solidFill>
                  <a:prstClr val="black"/>
                </a:solidFill>
                <a:latin typeface="HP Simplified" pitchFamily="34" charset="0"/>
              </a:rPr>
              <a:t>  </a:t>
            </a:r>
            <a:endParaRPr lang="en-US" sz="800" dirty="0">
              <a:solidFill>
                <a:prstClr val="black"/>
              </a:solidFill>
              <a:latin typeface="HP Simplified" pitchFamily="34" charset="0"/>
            </a:endParaRPr>
          </a:p>
        </p:txBody>
      </p:sp>
    </p:spTree>
    <p:extLst>
      <p:ext uri="{BB962C8B-B14F-4D97-AF65-F5344CB8AC3E}">
        <p14:creationId xmlns:p14="http://schemas.microsoft.com/office/powerpoint/2010/main" val="3055681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t>
            </a:r>
            <a:r>
              <a:rPr lang="en-US" dirty="0"/>
              <a:t>ProLiant 300</a:t>
            </a:r>
            <a:r>
              <a:rPr lang="en-US" dirty="0">
                <a:solidFill>
                  <a:schemeClr val="accent1"/>
                </a:solidFill>
              </a:rPr>
              <a:t>p</a:t>
            </a:r>
            <a:r>
              <a:rPr lang="en-US" dirty="0"/>
              <a:t> </a:t>
            </a:r>
            <a:r>
              <a:rPr lang="en-US" dirty="0" smtClean="0"/>
              <a:t>Series</a:t>
            </a:r>
            <a:endParaRPr lang="en-US" dirty="0"/>
          </a:p>
        </p:txBody>
      </p:sp>
      <p:sp>
        <p:nvSpPr>
          <p:cNvPr id="3" name="Subtitle 2"/>
          <p:cNvSpPr>
            <a:spLocks noGrp="1"/>
          </p:cNvSpPr>
          <p:nvPr>
            <p:ph type="subTitle" idx="1"/>
          </p:nvPr>
        </p:nvSpPr>
        <p:spPr/>
        <p:txBody>
          <a:bodyPr/>
          <a:lstStyle/>
          <a:p>
            <a:r>
              <a:rPr lang="en-US" dirty="0"/>
              <a:t>Delivering new levels of performance and user experience for HP ProLiant </a:t>
            </a:r>
            <a:r>
              <a:rPr lang="en-US" dirty="0" smtClean="0"/>
              <a:t>servers</a:t>
            </a:r>
            <a:endParaRPr lang="en-US" dirty="0"/>
          </a:p>
        </p:txBody>
      </p:sp>
      <p:grpSp>
        <p:nvGrpSpPr>
          <p:cNvPr id="5" name="Group 6"/>
          <p:cNvGrpSpPr/>
          <p:nvPr/>
        </p:nvGrpSpPr>
        <p:grpSpPr>
          <a:xfrm>
            <a:off x="601887" y="1752660"/>
            <a:ext cx="1667924" cy="2277111"/>
            <a:chOff x="292962" y="1752660"/>
            <a:chExt cx="1667924" cy="2277111"/>
          </a:xfrm>
        </p:grpSpPr>
        <p:sp>
          <p:nvSpPr>
            <p:cNvPr id="10" name="TextBox 9"/>
            <p:cNvSpPr txBox="1"/>
            <p:nvPr/>
          </p:nvSpPr>
          <p:spPr bwMode="auto">
            <a:xfrm>
              <a:off x="668464" y="1752660"/>
              <a:ext cx="916921" cy="338554"/>
            </a:xfrm>
            <a:prstGeom prst="rect">
              <a:avLst/>
            </a:prstGeom>
            <a:noFill/>
          </p:spPr>
          <p:txBody>
            <a:bodyPr wrap="square">
              <a:spAutoFit/>
            </a:bodyPr>
            <a:lstStyle/>
            <a:p>
              <a:pPr algn="ctr">
                <a:defRPr/>
              </a:pPr>
              <a:r>
                <a:rPr lang="en-US" sz="1600" b="1" dirty="0">
                  <a:solidFill>
                    <a:schemeClr val="accent1"/>
                  </a:solidFill>
                  <a:latin typeface="+mn-lt"/>
                  <a:cs typeface="+mn-cs"/>
                </a:rPr>
                <a:t>DL380p</a:t>
              </a:r>
            </a:p>
          </p:txBody>
        </p:sp>
        <p:sp>
          <p:nvSpPr>
            <p:cNvPr id="11" name="Rectangle 10"/>
            <p:cNvSpPr/>
            <p:nvPr/>
          </p:nvSpPr>
          <p:spPr bwMode="auto">
            <a:xfrm>
              <a:off x="292962" y="3291107"/>
              <a:ext cx="1667924" cy="738664"/>
            </a:xfrm>
            <a:prstGeom prst="rect">
              <a:avLst/>
            </a:prstGeom>
          </p:spPr>
          <p:txBody>
            <a:bodyPr wrap="square">
              <a:spAutoFit/>
            </a:bodyPr>
            <a:lstStyle/>
            <a:p>
              <a:pPr algn="ctr">
                <a:defRPr/>
              </a:pPr>
              <a:r>
                <a:rPr lang="en-US" sz="1400" dirty="0">
                  <a:latin typeface="+mn-lt"/>
                  <a:cs typeface="+mn-cs"/>
                </a:rPr>
                <a:t>THE no compromise datacenter standard </a:t>
              </a:r>
            </a:p>
          </p:txBody>
        </p:sp>
        <p:pic>
          <p:nvPicPr>
            <p:cNvPr id="33" name="Picture 4" descr="C:\Users\SMadina\Documents\My Office Documents\ISS Presentations\Photography\DL380eG8_BezelOn_front.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4067" y="2744345"/>
              <a:ext cx="1485714" cy="5100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11"/>
          <p:cNvGrpSpPr/>
          <p:nvPr/>
        </p:nvGrpSpPr>
        <p:grpSpPr>
          <a:xfrm>
            <a:off x="4324619" y="1752660"/>
            <a:ext cx="1677624" cy="2277111"/>
            <a:chOff x="4114249" y="1752660"/>
            <a:chExt cx="1677624" cy="2277111"/>
          </a:xfrm>
        </p:grpSpPr>
        <p:sp>
          <p:nvSpPr>
            <p:cNvPr id="18" name="TextBox 17"/>
            <p:cNvSpPr txBox="1"/>
            <p:nvPr/>
          </p:nvSpPr>
          <p:spPr bwMode="auto">
            <a:xfrm>
              <a:off x="4490291" y="1752660"/>
              <a:ext cx="925541" cy="338554"/>
            </a:xfrm>
            <a:prstGeom prst="rect">
              <a:avLst/>
            </a:prstGeom>
            <a:noFill/>
          </p:spPr>
          <p:txBody>
            <a:bodyPr wrap="square">
              <a:spAutoFit/>
            </a:bodyPr>
            <a:lstStyle/>
            <a:p>
              <a:pPr algn="ctr">
                <a:defRPr/>
              </a:pPr>
              <a:r>
                <a:rPr lang="en-US" sz="1600" b="1" dirty="0">
                  <a:solidFill>
                    <a:schemeClr val="accent1"/>
                  </a:solidFill>
                  <a:latin typeface="+mn-lt"/>
                  <a:cs typeface="+mn-cs"/>
                </a:rPr>
                <a:t>DL360p</a:t>
              </a:r>
            </a:p>
          </p:txBody>
        </p:sp>
        <p:sp>
          <p:nvSpPr>
            <p:cNvPr id="19" name="Rectangle 18"/>
            <p:cNvSpPr/>
            <p:nvPr/>
          </p:nvSpPr>
          <p:spPr bwMode="auto">
            <a:xfrm>
              <a:off x="4114249" y="3291107"/>
              <a:ext cx="1677624" cy="738664"/>
            </a:xfrm>
            <a:prstGeom prst="rect">
              <a:avLst/>
            </a:prstGeom>
          </p:spPr>
          <p:txBody>
            <a:bodyPr wrap="square">
              <a:spAutoFit/>
            </a:bodyPr>
            <a:lstStyle/>
            <a:p>
              <a:pPr algn="ctr">
                <a:defRPr/>
              </a:pPr>
              <a:r>
                <a:rPr lang="en-US" sz="1400" dirty="0">
                  <a:latin typeface="+mn-lt"/>
                  <a:cs typeface="+mn-cs"/>
                </a:rPr>
                <a:t>Performance driven compute and storage density</a:t>
              </a:r>
            </a:p>
          </p:txBody>
        </p:sp>
        <p:pic>
          <p:nvPicPr>
            <p:cNvPr id="1026" name="Picture 2" descr="C:\Users\SMadina\Documents\My Office Documents\ISS Presentations\Photography\DL360eG8_BezelOn_front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229252" y="2839923"/>
              <a:ext cx="1447619" cy="4129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8"/>
          <p:cNvGrpSpPr/>
          <p:nvPr/>
        </p:nvGrpSpPr>
        <p:grpSpPr>
          <a:xfrm>
            <a:off x="6220256" y="1709730"/>
            <a:ext cx="2437244" cy="2535484"/>
            <a:chOff x="6282041" y="1709730"/>
            <a:chExt cx="2437244" cy="2535484"/>
          </a:xfrm>
        </p:grpSpPr>
        <p:sp>
          <p:nvSpPr>
            <p:cNvPr id="20" name="TextBox 19"/>
            <p:cNvSpPr txBox="1"/>
            <p:nvPr/>
          </p:nvSpPr>
          <p:spPr>
            <a:xfrm>
              <a:off x="6541159" y="1752660"/>
              <a:ext cx="1034690" cy="338554"/>
            </a:xfrm>
            <a:prstGeom prst="rect">
              <a:avLst/>
            </a:prstGeom>
            <a:noFill/>
          </p:spPr>
          <p:txBody>
            <a:bodyPr wrap="square">
              <a:spAutoFit/>
            </a:bodyPr>
            <a:lstStyle/>
            <a:p>
              <a:pPr algn="ctr">
                <a:defRPr/>
              </a:pPr>
              <a:r>
                <a:rPr lang="en-US" sz="1600" b="1" dirty="0">
                  <a:solidFill>
                    <a:schemeClr val="accent1"/>
                  </a:solidFill>
                </a:rPr>
                <a:t>ML350p</a:t>
              </a:r>
            </a:p>
          </p:txBody>
        </p:sp>
        <p:sp>
          <p:nvSpPr>
            <p:cNvPr id="21" name="TextBox 20"/>
            <p:cNvSpPr txBox="1"/>
            <p:nvPr/>
          </p:nvSpPr>
          <p:spPr>
            <a:xfrm>
              <a:off x="6363991" y="3291107"/>
              <a:ext cx="2086882" cy="954107"/>
            </a:xfrm>
            <a:prstGeom prst="rect">
              <a:avLst/>
            </a:prstGeom>
            <a:noFill/>
          </p:spPr>
          <p:txBody>
            <a:bodyPr wrap="square">
              <a:spAutoFit/>
            </a:bodyPr>
            <a:lstStyle/>
            <a:p>
              <a:pPr algn="ctr">
                <a:defRPr/>
              </a:pPr>
              <a:r>
                <a:rPr lang="en-US" sz="1400" dirty="0">
                  <a:latin typeface="+mn-lt"/>
                </a:rPr>
                <a:t>Best-in-class performance with maximum </a:t>
              </a:r>
              <a:r>
                <a:rPr lang="en-US" sz="1400" dirty="0" smtClean="0">
                  <a:latin typeface="+mn-lt"/>
                </a:rPr>
                <a:t>expandability for tower or rack</a:t>
              </a:r>
              <a:endParaRPr lang="en-US" sz="1400" dirty="0">
                <a:latin typeface="+mn-lt"/>
              </a:endParaRPr>
            </a:p>
          </p:txBody>
        </p:sp>
        <p:pic>
          <p:nvPicPr>
            <p:cNvPr id="4" name="Picture 2" descr="C:\Users\brandtst\Documents\H Drive\Gen8 NDA\Photography FINAL\ML350p front facing bezel on d2057168-3940-435e-9b81-60773bea2960_96dpi_800x600.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282041" y="2446280"/>
              <a:ext cx="1371792" cy="89337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brandtst\Documents\H Drive\Gen8 NDA\Photography FINAL\Ml350p front facing towe bezel on f689e100-5ba9-4ea8-b1b1-feb41cc2b130_96dpi_800x600.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44688" y="1709730"/>
              <a:ext cx="1174597" cy="17147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14"/>
          <p:cNvGrpSpPr/>
          <p:nvPr/>
        </p:nvGrpSpPr>
        <p:grpSpPr>
          <a:xfrm>
            <a:off x="2424026" y="1752660"/>
            <a:ext cx="1746378" cy="2277111"/>
            <a:chOff x="2424026" y="1752660"/>
            <a:chExt cx="1746378" cy="2277111"/>
          </a:xfrm>
        </p:grpSpPr>
        <p:grpSp>
          <p:nvGrpSpPr>
            <p:cNvPr id="9" name="Group 7"/>
            <p:cNvGrpSpPr/>
            <p:nvPr/>
          </p:nvGrpSpPr>
          <p:grpSpPr>
            <a:xfrm>
              <a:off x="2424026" y="1752660"/>
              <a:ext cx="1746378" cy="2277111"/>
              <a:chOff x="2032674" y="1752660"/>
              <a:chExt cx="1746378" cy="2277111"/>
            </a:xfrm>
          </p:grpSpPr>
          <p:sp>
            <p:nvSpPr>
              <p:cNvPr id="13" name="TextBox 12"/>
              <p:cNvSpPr txBox="1"/>
              <p:nvPr/>
            </p:nvSpPr>
            <p:spPr bwMode="auto">
              <a:xfrm>
                <a:off x="2443093" y="1752660"/>
                <a:ext cx="925541" cy="338554"/>
              </a:xfrm>
              <a:prstGeom prst="rect">
                <a:avLst/>
              </a:prstGeom>
              <a:noFill/>
            </p:spPr>
            <p:txBody>
              <a:bodyPr wrap="square">
                <a:spAutoFit/>
              </a:bodyPr>
              <a:lstStyle/>
              <a:p>
                <a:pPr algn="ctr">
                  <a:defRPr/>
                </a:pPr>
                <a:r>
                  <a:rPr lang="en-US" sz="1600" b="1" dirty="0">
                    <a:solidFill>
                      <a:schemeClr val="accent1"/>
                    </a:solidFill>
                    <a:latin typeface="+mn-lt"/>
                    <a:cs typeface="+mn-cs"/>
                  </a:rPr>
                  <a:t>DL385p</a:t>
                </a:r>
              </a:p>
            </p:txBody>
          </p:sp>
          <p:sp>
            <p:nvSpPr>
              <p:cNvPr id="14" name="Rectangle 13"/>
              <p:cNvSpPr/>
              <p:nvPr/>
            </p:nvSpPr>
            <p:spPr bwMode="auto">
              <a:xfrm>
                <a:off x="2032674" y="3291107"/>
                <a:ext cx="1746378" cy="738664"/>
              </a:xfrm>
              <a:prstGeom prst="rect">
                <a:avLst/>
              </a:prstGeom>
            </p:spPr>
            <p:txBody>
              <a:bodyPr wrap="square">
                <a:spAutoFit/>
              </a:bodyPr>
              <a:lstStyle/>
              <a:p>
                <a:pPr algn="ctr">
                  <a:defRPr/>
                </a:pPr>
                <a:r>
                  <a:rPr lang="en-US" sz="1400" dirty="0">
                    <a:latin typeface="+mn-lt"/>
                    <a:cs typeface="+mn-cs"/>
                  </a:rPr>
                  <a:t>Performance and flexibility that mean business</a:t>
                </a:r>
              </a:p>
            </p:txBody>
          </p:sp>
        </p:grpSp>
        <p:pic>
          <p:nvPicPr>
            <p:cNvPr id="1028" name="Picture 4"/>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537850" y="2712512"/>
              <a:ext cx="1518730" cy="58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975259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p:cNvSpPr>
            <a:spLocks noGrp="1"/>
          </p:cNvSpPr>
          <p:nvPr>
            <p:ph type="subTitle" idx="1"/>
          </p:nvPr>
        </p:nvSpPr>
        <p:spPr>
          <a:xfrm>
            <a:off x="331470" y="681540"/>
            <a:ext cx="8117206" cy="276999"/>
          </a:xfrm>
        </p:spPr>
        <p:txBody>
          <a:bodyPr/>
          <a:lstStyle/>
          <a:p>
            <a:r>
              <a:rPr lang="en-US" dirty="0"/>
              <a:t>C</a:t>
            </a:r>
            <a:r>
              <a:rPr lang="en-US" dirty="0" smtClean="0"/>
              <a:t>omprehensive ProLiant innovation, focused on Total Cost of Ownership</a:t>
            </a:r>
            <a:endParaRPr lang="en-US" dirty="0"/>
          </a:p>
        </p:txBody>
      </p:sp>
      <p:sp>
        <p:nvSpPr>
          <p:cNvPr id="4" name="Title 3"/>
          <p:cNvSpPr>
            <a:spLocks noGrp="1"/>
          </p:cNvSpPr>
          <p:nvPr>
            <p:ph type="title"/>
          </p:nvPr>
        </p:nvSpPr>
        <p:spPr/>
        <p:txBody>
          <a:bodyPr/>
          <a:lstStyle/>
          <a:p>
            <a:r>
              <a:rPr lang="en-US" dirty="0" smtClean="0"/>
              <a:t>Communicating the 300</a:t>
            </a:r>
            <a:r>
              <a:rPr lang="en-US" dirty="0">
                <a:solidFill>
                  <a:schemeClr val="accent1"/>
                </a:solidFill>
              </a:rPr>
              <a:t>p</a:t>
            </a:r>
            <a:r>
              <a:rPr lang="en-US" dirty="0" smtClean="0"/>
              <a:t>-Series value</a:t>
            </a:r>
            <a:endParaRPr lang="en-US" dirty="0"/>
          </a:p>
        </p:txBody>
      </p:sp>
      <p:sp>
        <p:nvSpPr>
          <p:cNvPr id="26" name="Content Placeholder 25"/>
          <p:cNvSpPr>
            <a:spLocks noGrp="1"/>
          </p:cNvSpPr>
          <p:nvPr>
            <p:ph sz="quarter" idx="10"/>
          </p:nvPr>
        </p:nvSpPr>
        <p:spPr>
          <a:xfrm>
            <a:off x="329184" y="1180483"/>
            <a:ext cx="5617827" cy="3228975"/>
          </a:xfrm>
        </p:spPr>
        <p:txBody>
          <a:bodyPr/>
          <a:lstStyle/>
          <a:p>
            <a:pPr lvl="1"/>
            <a:r>
              <a:rPr lang="en-US" dirty="0" smtClean="0"/>
              <a:t>Target Customer</a:t>
            </a:r>
          </a:p>
          <a:p>
            <a:pPr lvl="2"/>
            <a:r>
              <a:rPr lang="en-US" dirty="0" smtClean="0"/>
              <a:t>Businesses that value:</a:t>
            </a:r>
          </a:p>
          <a:p>
            <a:pPr lvl="3"/>
            <a:r>
              <a:rPr lang="en-US" dirty="0" smtClean="0"/>
              <a:t>Servers designed for performance and capacity</a:t>
            </a:r>
          </a:p>
          <a:p>
            <a:pPr lvl="3"/>
            <a:r>
              <a:rPr lang="en-US" dirty="0"/>
              <a:t>Manageability </a:t>
            </a:r>
            <a:r>
              <a:rPr lang="en-US" dirty="0" smtClean="0"/>
              <a:t>that simplifies the datacenter</a:t>
            </a:r>
            <a:endParaRPr lang="en-US" dirty="0"/>
          </a:p>
          <a:p>
            <a:pPr lvl="3"/>
            <a:r>
              <a:rPr lang="en-US" dirty="0" smtClean="0"/>
              <a:t>A premium ownership experience and a comprehensive feature set</a:t>
            </a:r>
          </a:p>
          <a:p>
            <a:pPr lvl="2"/>
            <a:r>
              <a:rPr lang="en-US" dirty="0" smtClean="0"/>
              <a:t>Businesses running previous generation ProLiant 300 Series</a:t>
            </a:r>
          </a:p>
          <a:p>
            <a:pPr lvl="1"/>
            <a:r>
              <a:rPr lang="en-US" dirty="0" smtClean="0"/>
              <a:t>Key Selling Points</a:t>
            </a:r>
          </a:p>
          <a:p>
            <a:pPr lvl="2"/>
            <a:r>
              <a:rPr lang="en-US" dirty="0" smtClean="0">
                <a:solidFill>
                  <a:prstClr val="black"/>
                </a:solidFill>
              </a:rPr>
              <a:t>Performance </a:t>
            </a:r>
            <a:r>
              <a:rPr lang="en-US" dirty="0">
                <a:solidFill>
                  <a:prstClr val="black"/>
                </a:solidFill>
              </a:rPr>
              <a:t>and versatility</a:t>
            </a:r>
          </a:p>
          <a:p>
            <a:pPr lvl="2"/>
            <a:r>
              <a:rPr lang="en-US" dirty="0"/>
              <a:t>Industry leading management with iLO ME and </a:t>
            </a:r>
            <a:r>
              <a:rPr lang="en-US" dirty="0" smtClean="0"/>
              <a:t>Insight </a:t>
            </a:r>
            <a:r>
              <a:rPr lang="en-US" dirty="0"/>
              <a:t>C</a:t>
            </a:r>
            <a:r>
              <a:rPr lang="en-US" dirty="0" smtClean="0"/>
              <a:t>ontrol</a:t>
            </a:r>
          </a:p>
          <a:p>
            <a:pPr lvl="2"/>
            <a:r>
              <a:rPr lang="en-US" dirty="0" smtClean="0"/>
              <a:t>Design optimized for power and cooling efficiency</a:t>
            </a:r>
          </a:p>
          <a:p>
            <a:pPr lvl="1"/>
            <a:r>
              <a:rPr lang="en-US" dirty="0" smtClean="0"/>
              <a:t>Competitive Advantages</a:t>
            </a:r>
          </a:p>
          <a:p>
            <a:pPr lvl="2"/>
            <a:r>
              <a:rPr lang="en-US" dirty="0" smtClean="0"/>
              <a:t>Efficient power and cooling</a:t>
            </a:r>
          </a:p>
          <a:p>
            <a:pPr lvl="2"/>
            <a:r>
              <a:rPr lang="en-US" dirty="0" smtClean="0"/>
              <a:t>HP </a:t>
            </a:r>
            <a:r>
              <a:rPr lang="en-US" dirty="0"/>
              <a:t>Smart Storage technologies designed to boost workload </a:t>
            </a:r>
            <a:r>
              <a:rPr lang="en-US" dirty="0" smtClean="0"/>
              <a:t>performance</a:t>
            </a:r>
            <a:endParaRPr lang="en-US" dirty="0"/>
          </a:p>
        </p:txBody>
      </p:sp>
      <p:pic>
        <p:nvPicPr>
          <p:cNvPr id="1028" name="Picture 4" descr="C:\Users\Public\Pictures\ICON_DATABASE\ICON_DATABASE\Web_Based-Misc_Icons\High_performance\High_performance_blue_positive_NT.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47591" y="2038452"/>
            <a:ext cx="2306515" cy="151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648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a:t>
            </a:r>
            <a:r>
              <a:rPr lang="en-US" dirty="0"/>
              <a:t>ProLiant 300</a:t>
            </a:r>
            <a:r>
              <a:rPr lang="en-US" dirty="0">
                <a:solidFill>
                  <a:schemeClr val="accent1"/>
                </a:solidFill>
              </a:rPr>
              <a:t>e</a:t>
            </a:r>
            <a:r>
              <a:rPr lang="en-US" dirty="0"/>
              <a:t> Series</a:t>
            </a:r>
          </a:p>
        </p:txBody>
      </p:sp>
      <p:sp>
        <p:nvSpPr>
          <p:cNvPr id="3" name="Subtitle 2"/>
          <p:cNvSpPr>
            <a:spLocks noGrp="1"/>
          </p:cNvSpPr>
          <p:nvPr>
            <p:ph type="subTitle" idx="1"/>
          </p:nvPr>
        </p:nvSpPr>
        <p:spPr/>
        <p:txBody>
          <a:bodyPr/>
          <a:lstStyle/>
          <a:p>
            <a:r>
              <a:rPr lang="en-US" dirty="0"/>
              <a:t>Delivering new levels of performance and user experience for HP ProLiant </a:t>
            </a:r>
            <a:r>
              <a:rPr lang="en-US" dirty="0" smtClean="0"/>
              <a:t>servers</a:t>
            </a:r>
            <a:endParaRPr lang="en-US" dirty="0"/>
          </a:p>
        </p:txBody>
      </p:sp>
      <p:grpSp>
        <p:nvGrpSpPr>
          <p:cNvPr id="4" name="Group 10"/>
          <p:cNvGrpSpPr/>
          <p:nvPr/>
        </p:nvGrpSpPr>
        <p:grpSpPr>
          <a:xfrm>
            <a:off x="3796843" y="1538240"/>
            <a:ext cx="1568644" cy="2701359"/>
            <a:chOff x="3834478" y="1538240"/>
            <a:chExt cx="1568644" cy="2701359"/>
          </a:xfrm>
        </p:grpSpPr>
        <p:sp>
          <p:nvSpPr>
            <p:cNvPr id="24" name="TextBox 23"/>
            <p:cNvSpPr txBox="1"/>
            <p:nvPr/>
          </p:nvSpPr>
          <p:spPr bwMode="auto">
            <a:xfrm>
              <a:off x="4152458" y="1538240"/>
              <a:ext cx="932684" cy="338554"/>
            </a:xfrm>
            <a:prstGeom prst="rect">
              <a:avLst/>
            </a:prstGeom>
            <a:noFill/>
          </p:spPr>
          <p:txBody>
            <a:bodyPr wrap="square">
              <a:spAutoFit/>
            </a:bodyPr>
            <a:lstStyle/>
            <a:p>
              <a:pPr algn="ctr">
                <a:defRPr/>
              </a:pPr>
              <a:r>
                <a:rPr lang="en-US" sz="1600" b="1" dirty="0">
                  <a:solidFill>
                    <a:schemeClr val="accent1"/>
                  </a:solidFill>
                </a:rPr>
                <a:t>DL320e</a:t>
              </a:r>
            </a:p>
          </p:txBody>
        </p:sp>
        <p:sp>
          <p:nvSpPr>
            <p:cNvPr id="25" name="Rectangle 24"/>
            <p:cNvSpPr/>
            <p:nvPr/>
          </p:nvSpPr>
          <p:spPr bwMode="auto">
            <a:xfrm>
              <a:off x="3834478" y="3285492"/>
              <a:ext cx="1568644" cy="954107"/>
            </a:xfrm>
            <a:prstGeom prst="rect">
              <a:avLst/>
            </a:prstGeom>
          </p:spPr>
          <p:txBody>
            <a:bodyPr wrap="square">
              <a:spAutoFit/>
            </a:bodyPr>
            <a:lstStyle/>
            <a:p>
              <a:pPr algn="ctr">
                <a:defRPr/>
              </a:pPr>
              <a:r>
                <a:rPr lang="en-US" sz="1400" dirty="0">
                  <a:solidFill>
                    <a:prstClr val="black"/>
                  </a:solidFill>
                </a:rPr>
                <a:t>Ideal single-application and IT infrastructure server</a:t>
              </a:r>
            </a:p>
          </p:txBody>
        </p:sp>
        <p:pic>
          <p:nvPicPr>
            <p:cNvPr id="2050" name="Picture 2" descr="C:\Users\SMadina\Documents\My Office Documents\ISS Presentations\Photography\DL320eG8_4LFF_front.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75943" y="2810552"/>
              <a:ext cx="1485714" cy="4886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9"/>
          <p:cNvGrpSpPr/>
          <p:nvPr/>
        </p:nvGrpSpPr>
        <p:grpSpPr>
          <a:xfrm>
            <a:off x="1991111" y="1538240"/>
            <a:ext cx="1805732" cy="2270472"/>
            <a:chOff x="2129046" y="1538240"/>
            <a:chExt cx="1805732" cy="2270472"/>
          </a:xfrm>
        </p:grpSpPr>
        <p:sp>
          <p:nvSpPr>
            <p:cNvPr id="16" name="TextBox 15"/>
            <p:cNvSpPr txBox="1"/>
            <p:nvPr/>
          </p:nvSpPr>
          <p:spPr bwMode="auto">
            <a:xfrm>
              <a:off x="2501516" y="1538240"/>
              <a:ext cx="932684" cy="338554"/>
            </a:xfrm>
            <a:prstGeom prst="rect">
              <a:avLst/>
            </a:prstGeom>
            <a:noFill/>
          </p:spPr>
          <p:txBody>
            <a:bodyPr wrap="square">
              <a:spAutoFit/>
            </a:bodyPr>
            <a:lstStyle/>
            <a:p>
              <a:pPr algn="ctr">
                <a:defRPr/>
              </a:pPr>
              <a:r>
                <a:rPr lang="en-US" sz="1600" b="1" dirty="0" smtClean="0">
                  <a:solidFill>
                    <a:schemeClr val="accent1"/>
                  </a:solidFill>
                  <a:latin typeface="+mn-lt"/>
                  <a:cs typeface="+mn-cs"/>
                </a:rPr>
                <a:t>DL360e</a:t>
              </a:r>
              <a:endParaRPr lang="en-US" sz="1600" b="1" dirty="0">
                <a:solidFill>
                  <a:schemeClr val="accent1"/>
                </a:solidFill>
                <a:latin typeface="+mn-lt"/>
                <a:cs typeface="+mn-cs"/>
              </a:endParaRPr>
            </a:p>
          </p:txBody>
        </p:sp>
        <p:sp>
          <p:nvSpPr>
            <p:cNvPr id="17" name="Rectangle 16"/>
            <p:cNvSpPr/>
            <p:nvPr/>
          </p:nvSpPr>
          <p:spPr bwMode="auto">
            <a:xfrm>
              <a:off x="2129046" y="3285492"/>
              <a:ext cx="1805732" cy="523220"/>
            </a:xfrm>
            <a:prstGeom prst="rect">
              <a:avLst/>
            </a:prstGeom>
          </p:spPr>
          <p:txBody>
            <a:bodyPr wrap="square">
              <a:spAutoFit/>
            </a:bodyPr>
            <a:lstStyle/>
            <a:p>
              <a:pPr algn="ctr">
                <a:defRPr/>
              </a:pPr>
              <a:r>
                <a:rPr lang="en-US" sz="1400" dirty="0">
                  <a:solidFill>
                    <a:prstClr val="black"/>
                  </a:solidFill>
                </a:rPr>
                <a:t>Essential </a:t>
              </a:r>
              <a:r>
                <a:rPr lang="en-US" sz="1400" dirty="0" smtClean="0">
                  <a:solidFill>
                    <a:prstClr val="black"/>
                  </a:solidFill>
                </a:rPr>
                <a:t>features </a:t>
              </a:r>
              <a:r>
                <a:rPr lang="en-US" sz="1400" dirty="0">
                  <a:solidFill>
                    <a:prstClr val="black"/>
                  </a:solidFill>
                </a:rPr>
                <a:t>in </a:t>
              </a:r>
              <a:r>
                <a:rPr lang="en-US" sz="1400" dirty="0" smtClean="0">
                  <a:solidFill>
                    <a:prstClr val="black"/>
                  </a:solidFill>
                </a:rPr>
                <a:t/>
              </a:r>
              <a:br>
                <a:rPr lang="en-US" sz="1400" dirty="0" smtClean="0">
                  <a:solidFill>
                    <a:prstClr val="black"/>
                  </a:solidFill>
                </a:rPr>
              </a:br>
              <a:r>
                <a:rPr lang="en-US" sz="1400" dirty="0" smtClean="0">
                  <a:solidFill>
                    <a:prstClr val="black"/>
                  </a:solidFill>
                </a:rPr>
                <a:t>an </a:t>
              </a:r>
              <a:r>
                <a:rPr lang="en-US" sz="1400" dirty="0">
                  <a:solidFill>
                    <a:prstClr val="black"/>
                  </a:solidFill>
                </a:rPr>
                <a:t>optimized </a:t>
              </a:r>
              <a:r>
                <a:rPr lang="en-US" sz="1400" dirty="0" smtClean="0">
                  <a:solidFill>
                    <a:prstClr val="black"/>
                  </a:solidFill>
                </a:rPr>
                <a:t>design</a:t>
              </a:r>
              <a:endParaRPr lang="en-US" sz="1400" dirty="0">
                <a:solidFill>
                  <a:prstClr val="black"/>
                </a:solidFill>
              </a:endParaRPr>
            </a:p>
          </p:txBody>
        </p:sp>
        <p:pic>
          <p:nvPicPr>
            <p:cNvPr id="2051" name="Picture 3" descr="C:\Users\SMadina\Documents\My Office Documents\ISS Presentations\Photography\DL360eG8_BezelOn_front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83731" y="2814751"/>
              <a:ext cx="1568254" cy="4473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13"/>
          <p:cNvGrpSpPr/>
          <p:nvPr/>
        </p:nvGrpSpPr>
        <p:grpSpPr>
          <a:xfrm>
            <a:off x="5493595" y="1540332"/>
            <a:ext cx="1565329" cy="2471467"/>
            <a:chOff x="5594647" y="1552689"/>
            <a:chExt cx="1565329" cy="2471467"/>
          </a:xfrm>
        </p:grpSpPr>
        <p:sp>
          <p:nvSpPr>
            <p:cNvPr id="18" name="TextBox 17"/>
            <p:cNvSpPr txBox="1"/>
            <p:nvPr/>
          </p:nvSpPr>
          <p:spPr>
            <a:xfrm>
              <a:off x="5851980" y="1552689"/>
              <a:ext cx="1050662" cy="338554"/>
            </a:xfrm>
            <a:prstGeom prst="rect">
              <a:avLst/>
            </a:prstGeom>
            <a:noFill/>
          </p:spPr>
          <p:txBody>
            <a:bodyPr wrap="square">
              <a:spAutoFit/>
            </a:bodyPr>
            <a:lstStyle/>
            <a:p>
              <a:pPr algn="ctr">
                <a:defRPr/>
              </a:pPr>
              <a:r>
                <a:rPr lang="en-US" sz="1600" b="1" dirty="0" smtClean="0">
                  <a:solidFill>
                    <a:schemeClr val="accent1"/>
                  </a:solidFill>
                </a:rPr>
                <a:t>ML350e</a:t>
              </a:r>
              <a:endParaRPr lang="en-US" sz="1600" b="1" dirty="0">
                <a:solidFill>
                  <a:schemeClr val="accent1"/>
                </a:solidFill>
              </a:endParaRPr>
            </a:p>
          </p:txBody>
        </p:sp>
        <p:sp>
          <p:nvSpPr>
            <p:cNvPr id="19" name="TextBox 18"/>
            <p:cNvSpPr txBox="1"/>
            <p:nvPr/>
          </p:nvSpPr>
          <p:spPr>
            <a:xfrm>
              <a:off x="5594647" y="3285492"/>
              <a:ext cx="1565329" cy="738664"/>
            </a:xfrm>
            <a:prstGeom prst="rect">
              <a:avLst/>
            </a:prstGeom>
            <a:noFill/>
          </p:spPr>
          <p:txBody>
            <a:bodyPr wrap="square">
              <a:spAutoFit/>
            </a:bodyPr>
            <a:lstStyle/>
            <a:p>
              <a:pPr algn="ctr">
                <a:defRPr/>
              </a:pPr>
              <a:r>
                <a:rPr lang="en-US" sz="1400" dirty="0">
                  <a:solidFill>
                    <a:prstClr val="black"/>
                  </a:solidFill>
                </a:rPr>
                <a:t>Essential </a:t>
              </a:r>
              <a:r>
                <a:rPr lang="en-US" sz="1400" dirty="0" smtClean="0">
                  <a:solidFill>
                    <a:prstClr val="black"/>
                  </a:solidFill>
                </a:rPr>
                <a:t>performance with room to grow</a:t>
              </a:r>
              <a:endParaRPr lang="en-US" sz="1400" dirty="0">
                <a:solidFill>
                  <a:prstClr val="black"/>
                </a:solidFill>
              </a:endParaRPr>
            </a:p>
          </p:txBody>
        </p:sp>
        <p:pic>
          <p:nvPicPr>
            <p:cNvPr id="1026" name="Picture 2" descr="C:\Users\SMadina\Documents\My Office Documents\ISS Presentations\Photography\ML350eG8tower_BezelOn_front2.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933121" y="1956825"/>
              <a:ext cx="888381" cy="12571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14"/>
          <p:cNvGrpSpPr/>
          <p:nvPr/>
        </p:nvGrpSpPr>
        <p:grpSpPr>
          <a:xfrm>
            <a:off x="6902822" y="1552689"/>
            <a:ext cx="1605267" cy="2686910"/>
            <a:chOff x="7236461" y="1552689"/>
            <a:chExt cx="1605267" cy="2686910"/>
          </a:xfrm>
        </p:grpSpPr>
        <p:sp>
          <p:nvSpPr>
            <p:cNvPr id="29" name="TextBox 28"/>
            <p:cNvSpPr txBox="1"/>
            <p:nvPr/>
          </p:nvSpPr>
          <p:spPr>
            <a:xfrm>
              <a:off x="7236461" y="3285492"/>
              <a:ext cx="1605267" cy="954107"/>
            </a:xfrm>
            <a:prstGeom prst="rect">
              <a:avLst/>
            </a:prstGeom>
            <a:noFill/>
          </p:spPr>
          <p:txBody>
            <a:bodyPr wrap="square">
              <a:spAutoFit/>
            </a:bodyPr>
            <a:lstStyle/>
            <a:p>
              <a:pPr algn="ctr">
                <a:defRPr/>
              </a:pPr>
              <a:r>
                <a:rPr lang="en-US" sz="1400" dirty="0">
                  <a:solidFill>
                    <a:prstClr val="black"/>
                  </a:solidFill>
                </a:rPr>
                <a:t>Essential availability and </a:t>
              </a:r>
              <a:r>
                <a:rPr lang="en-US" sz="1400" dirty="0" smtClean="0">
                  <a:solidFill>
                    <a:prstClr val="black"/>
                  </a:solidFill>
                </a:rPr>
                <a:t>expansion </a:t>
              </a:r>
              <a:r>
                <a:rPr lang="en-US" sz="1400" dirty="0">
                  <a:solidFill>
                    <a:prstClr val="black"/>
                  </a:solidFill>
                </a:rPr>
                <a:t>in a </a:t>
              </a:r>
              <a:r>
                <a:rPr lang="en-US" sz="1400" dirty="0" smtClean="0">
                  <a:solidFill>
                    <a:prstClr val="black"/>
                  </a:solidFill>
                </a:rPr>
                <a:t/>
              </a:r>
              <a:br>
                <a:rPr lang="en-US" sz="1400" dirty="0" smtClean="0">
                  <a:solidFill>
                    <a:prstClr val="black"/>
                  </a:solidFill>
                </a:rPr>
              </a:br>
              <a:r>
                <a:rPr lang="en-US" sz="1400" dirty="0" smtClean="0">
                  <a:solidFill>
                    <a:prstClr val="black"/>
                  </a:solidFill>
                </a:rPr>
                <a:t>1P </a:t>
              </a:r>
              <a:r>
                <a:rPr lang="en-US" sz="1400" dirty="0">
                  <a:solidFill>
                    <a:prstClr val="black"/>
                  </a:solidFill>
                </a:rPr>
                <a:t>tower</a:t>
              </a:r>
            </a:p>
          </p:txBody>
        </p:sp>
        <p:sp>
          <p:nvSpPr>
            <p:cNvPr id="30" name="TextBox 29"/>
            <p:cNvSpPr txBox="1"/>
            <p:nvPr/>
          </p:nvSpPr>
          <p:spPr>
            <a:xfrm>
              <a:off x="7561521" y="1552689"/>
              <a:ext cx="955147" cy="338554"/>
            </a:xfrm>
            <a:prstGeom prst="rect">
              <a:avLst/>
            </a:prstGeom>
            <a:noFill/>
          </p:spPr>
          <p:txBody>
            <a:bodyPr wrap="square">
              <a:spAutoFit/>
            </a:bodyPr>
            <a:lstStyle/>
            <a:p>
              <a:pPr algn="ctr">
                <a:defRPr/>
              </a:pPr>
              <a:r>
                <a:rPr lang="en-US" sz="1600" b="1" dirty="0">
                  <a:solidFill>
                    <a:schemeClr val="accent1"/>
                  </a:solidFill>
                </a:rPr>
                <a:t>ML310e</a:t>
              </a:r>
            </a:p>
          </p:txBody>
        </p:sp>
        <p:pic>
          <p:nvPicPr>
            <p:cNvPr id="1027" name="Picture 3" descr="C:\Users\SMadina\Documents\My Office Documents\ISS Presentations\Photography\ML310eG8_BezelOn_front2.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735348" y="2117608"/>
              <a:ext cx="607492" cy="11885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8"/>
          <p:cNvGrpSpPr/>
          <p:nvPr/>
        </p:nvGrpSpPr>
        <p:grpSpPr>
          <a:xfrm>
            <a:off x="210065" y="1552689"/>
            <a:ext cx="1776508" cy="2686910"/>
            <a:chOff x="185351" y="1552689"/>
            <a:chExt cx="1776508" cy="2686910"/>
          </a:xfrm>
        </p:grpSpPr>
        <p:sp>
          <p:nvSpPr>
            <p:cNvPr id="12" name="TextBox 11"/>
            <p:cNvSpPr txBox="1"/>
            <p:nvPr/>
          </p:nvSpPr>
          <p:spPr bwMode="auto">
            <a:xfrm>
              <a:off x="662360" y="1552689"/>
              <a:ext cx="931075" cy="338554"/>
            </a:xfrm>
            <a:prstGeom prst="rect">
              <a:avLst/>
            </a:prstGeom>
            <a:noFill/>
          </p:spPr>
          <p:txBody>
            <a:bodyPr wrap="square">
              <a:spAutoFit/>
            </a:bodyPr>
            <a:lstStyle/>
            <a:p>
              <a:pPr algn="ctr">
                <a:defRPr/>
              </a:pPr>
              <a:r>
                <a:rPr lang="en-US" sz="1600" b="1" dirty="0" smtClean="0">
                  <a:solidFill>
                    <a:schemeClr val="accent1"/>
                  </a:solidFill>
                  <a:latin typeface="+mn-lt"/>
                  <a:cs typeface="+mn-cs"/>
                </a:rPr>
                <a:t>DL380e</a:t>
              </a:r>
              <a:endParaRPr lang="en-US" sz="1600" b="1" dirty="0">
                <a:solidFill>
                  <a:schemeClr val="accent1"/>
                </a:solidFill>
                <a:latin typeface="+mn-lt"/>
                <a:cs typeface="+mn-cs"/>
              </a:endParaRPr>
            </a:p>
          </p:txBody>
        </p:sp>
        <p:sp>
          <p:nvSpPr>
            <p:cNvPr id="13" name="Rectangle 12"/>
            <p:cNvSpPr/>
            <p:nvPr/>
          </p:nvSpPr>
          <p:spPr bwMode="auto">
            <a:xfrm>
              <a:off x="185351" y="3285492"/>
              <a:ext cx="1776508" cy="954107"/>
            </a:xfrm>
            <a:prstGeom prst="rect">
              <a:avLst/>
            </a:prstGeom>
          </p:spPr>
          <p:txBody>
            <a:bodyPr wrap="square">
              <a:spAutoFit/>
            </a:bodyPr>
            <a:lstStyle/>
            <a:p>
              <a:pPr algn="ctr">
                <a:defRPr/>
              </a:pPr>
              <a:r>
                <a:rPr lang="en-US" sz="1400" dirty="0">
                  <a:solidFill>
                    <a:prstClr val="black"/>
                  </a:solidFill>
                </a:rPr>
                <a:t>Compute and storage, ideal for essential datacenter needs</a:t>
              </a:r>
            </a:p>
          </p:txBody>
        </p:sp>
        <p:pic>
          <p:nvPicPr>
            <p:cNvPr id="1028" name="Picture 4" descr="C:\Users\SMadina\Documents\My Office Documents\ISS Presentations\Photography\DL380eG8_BezelOn_front.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85040" y="2739664"/>
              <a:ext cx="1485714" cy="5100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11510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ining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bwMode="gray">
        <a:noFill/>
      </a:spPr>
      <a:bodyPr wrap="square" rtlCol="0">
        <a:spAutoFit/>
      </a:bodyPr>
      <a:lstStyle>
        <a:defPPr marL="0" defTabSz="430213">
          <a:spcAft>
            <a:spcPts val="400"/>
          </a:spcAft>
          <a:buSzPct val="100000"/>
          <a:defRPr sz="1600" dirty="0" smtClean="0">
            <a:solidFill>
              <a:srgbClr val="000000"/>
            </a:solidFill>
            <a:cs typeface="HP Simplified" pitchFamily="34" charset="0"/>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P Experience 2012">
      <a:dk1>
        <a:sysClr val="windowText" lastClr="000000"/>
      </a:dk1>
      <a:lt1>
        <a:sysClr val="window" lastClr="FFFFFF"/>
      </a:lt1>
      <a:dk2>
        <a:srgbClr val="000000"/>
      </a:dk2>
      <a:lt2>
        <a:srgbClr val="E5E8E8"/>
      </a:lt2>
      <a:accent1>
        <a:srgbClr val="0096D6"/>
      </a:accent1>
      <a:accent2>
        <a:srgbClr val="87898B"/>
      </a:accent2>
      <a:accent3>
        <a:srgbClr val="B9B8BB"/>
      </a:accent3>
      <a:accent4>
        <a:srgbClr val="F05332"/>
      </a:accent4>
      <a:accent5>
        <a:srgbClr val="B7CA34"/>
      </a:accent5>
      <a:accent6>
        <a:srgbClr val="822980"/>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B5708844C74B4C9BC4A61971FCDFD4" ma:contentTypeVersion="0" ma:contentTypeDescription="Create a new document." ma:contentTypeScope="" ma:versionID="5a12123a72e97f5353479ec7c5d568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6841F2-8996-41AD-83E3-B1F415197432}">
  <ds:schemaRefs>
    <ds:schemaRef ds:uri="http://www.w3.org/XML/1998/namespac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EB9C4D1-B37A-4FBB-BAFB-7A15C49287D7}">
  <ds:schemaRefs>
    <ds:schemaRef ds:uri="http://schemas.microsoft.com/sharepoint/v3/contenttype/forms"/>
  </ds:schemaRefs>
</ds:datastoreItem>
</file>

<file path=customXml/itemProps3.xml><?xml version="1.0" encoding="utf-8"?>
<ds:datastoreItem xmlns:ds="http://schemas.openxmlformats.org/officeDocument/2006/customXml" ds:itemID="{EBA72D73-7AAD-433C-8D43-B4C3457931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Training_16x9</Template>
  <TotalTime>291</TotalTime>
  <Words>8452</Words>
  <Application>Microsoft Office PowerPoint</Application>
  <PresentationFormat>全屏显示(16:9)</PresentationFormat>
  <Paragraphs>1885</Paragraphs>
  <Slides>46</Slides>
  <Notes>23</Notes>
  <HiddenSlides>4</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46</vt:i4>
      </vt:variant>
    </vt:vector>
  </HeadingPairs>
  <TitlesOfParts>
    <vt:vector size="63" baseType="lpstr">
      <vt:lpstr>Arial</vt:lpstr>
      <vt:lpstr>宋体</vt:lpstr>
      <vt:lpstr>ＭＳ Ｐゴシック</vt:lpstr>
      <vt:lpstr>Segoe UI</vt:lpstr>
      <vt:lpstr>微软雅黑</vt:lpstr>
      <vt:lpstr>Lucida Grande</vt:lpstr>
      <vt:lpstr>HP Simplified</vt:lpstr>
      <vt:lpstr>Verdana</vt:lpstr>
      <vt:lpstr>Webdings</vt:lpstr>
      <vt:lpstr>Wingdings 2</vt:lpstr>
      <vt:lpstr>Wingdings</vt:lpstr>
      <vt:lpstr>Futura Hv</vt:lpstr>
      <vt:lpstr>Futura Bk</vt:lpstr>
      <vt:lpstr>Times New Roman</vt:lpstr>
      <vt:lpstr>Futura</vt:lpstr>
      <vt:lpstr>Training_16x9</vt:lpstr>
      <vt:lpstr>Default Theme</vt:lpstr>
      <vt:lpstr>HP ProLiant 300e Series essential server redefined</vt:lpstr>
      <vt:lpstr>HP ProLiant Gen8 servers</vt:lpstr>
      <vt:lpstr>Customer focused innovation</vt:lpstr>
      <vt:lpstr>Leading performance for top workloads</vt:lpstr>
      <vt:lpstr>The next generation ProLiant DL/ML Portfolio</vt:lpstr>
      <vt:lpstr>Conveying the value of p-Series vs. e-Series</vt:lpstr>
      <vt:lpstr>HP ProLiant 300p Series</vt:lpstr>
      <vt:lpstr>Communicating the 300p-Series value</vt:lpstr>
      <vt:lpstr>HP ProLiant 300e Series</vt:lpstr>
      <vt:lpstr>With ProLiant Gen8 ‘essential’ supersedes ‘entry’</vt:lpstr>
      <vt:lpstr>HP is redefining ‘entry’ as ‘essential’</vt:lpstr>
      <vt:lpstr>HP ProLiant e-Series vs. Competition</vt:lpstr>
      <vt:lpstr>Price optimized for business needs</vt:lpstr>
      <vt:lpstr>Call to action       </vt:lpstr>
      <vt:lpstr>Where to go for more information</vt:lpstr>
      <vt:lpstr>Where to go for more information</vt:lpstr>
      <vt:lpstr>Additional resources</vt:lpstr>
      <vt:lpstr>Q&amp;A</vt:lpstr>
      <vt:lpstr>Back up       </vt:lpstr>
      <vt:lpstr>10 Marquee features in ProLiant Gen8</vt:lpstr>
      <vt:lpstr>Marquee features in ProLiant Gen8</vt:lpstr>
      <vt:lpstr>Marquee features in ProLiant Gen8</vt:lpstr>
      <vt:lpstr>Marquee features in ProLiant Gen8</vt:lpstr>
      <vt:lpstr>PowerPoint 演示文稿</vt:lpstr>
      <vt:lpstr>HP is redefining the ‘entry’ as ‘essential’ server</vt:lpstr>
      <vt:lpstr>HP ProLiant DL380e Gen8 Server</vt:lpstr>
      <vt:lpstr>HP ProLiant DL380e Gen8 Gen to Gen compare</vt:lpstr>
      <vt:lpstr>HP ProLiant DL380e Gen8 competitive</vt:lpstr>
      <vt:lpstr>HP ProLiant DL360e Gen8 Server</vt:lpstr>
      <vt:lpstr>HP ProLiant DL360e Gen8 Gen to Gen compare</vt:lpstr>
      <vt:lpstr>HP ProLiant DL360e Gen8 competitive</vt:lpstr>
      <vt:lpstr>HP ProLiant DL320e Gen8 Server</vt:lpstr>
      <vt:lpstr>HP ProLiant DL320e Gen8 Gen to Gen compare</vt:lpstr>
      <vt:lpstr>HP ProLiant DL320e Gen8 competitive</vt:lpstr>
      <vt:lpstr>HP ProLiant DL160 Gen8 Server</vt:lpstr>
      <vt:lpstr>HP ProLiant DL160 Gen8 Gen to Gen compare</vt:lpstr>
      <vt:lpstr>HP ProLiant DL160 Gen8 competitive</vt:lpstr>
      <vt:lpstr>HP ProLiant ML350e Gen8 Server</vt:lpstr>
      <vt:lpstr>HP ProLiant ML350e Gen8 Gen to Gen compare</vt:lpstr>
      <vt:lpstr>HP ProLiant ML350e Gen8 competitive</vt:lpstr>
      <vt:lpstr>HP ProLiant ML310e Gen8 Server</vt:lpstr>
      <vt:lpstr>HP ProLiant ML310e Gen8 Gen to Gen compare</vt:lpstr>
      <vt:lpstr>HP ProLiant ML310e Gen8 competitive</vt:lpstr>
      <vt:lpstr>HP Innovations - Glossary</vt:lpstr>
      <vt:lpstr>Thank you</vt:lpstr>
      <vt:lpstr>声明：</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 ProLiant 300e Series essential server redefined</dc:title>
  <dc:creator>Rainee</dc:creator>
  <cp:lastModifiedBy>Microsoft</cp:lastModifiedBy>
  <cp:revision>35</cp:revision>
  <cp:lastPrinted>2012-04-13T15:38:33Z</cp:lastPrinted>
  <dcterms:created xsi:type="dcterms:W3CDTF">2013-01-05T15:27:34Z</dcterms:created>
  <dcterms:modified xsi:type="dcterms:W3CDTF">2018-01-05T05:18:53Z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0x0101006AB5708844C74B4C9BC4A61971FCDFD4</vt:lpwstr>
  </property>
</Properties>
</file>