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 id="2147483866" r:id="rId5"/>
  </p:sldMasterIdLst>
  <p:notesMasterIdLst>
    <p:notesMasterId r:id="rId49"/>
  </p:notesMasterIdLst>
  <p:handoutMasterIdLst>
    <p:handoutMasterId r:id="rId50"/>
  </p:handoutMasterIdLst>
  <p:sldIdLst>
    <p:sldId id="568" r:id="rId6"/>
    <p:sldId id="700" r:id="rId7"/>
    <p:sldId id="576" r:id="rId8"/>
    <p:sldId id="685" r:id="rId9"/>
    <p:sldId id="577" r:id="rId10"/>
    <p:sldId id="575" r:id="rId11"/>
    <p:sldId id="713" r:id="rId12"/>
    <p:sldId id="708" r:id="rId13"/>
    <p:sldId id="709" r:id="rId14"/>
    <p:sldId id="710" r:id="rId15"/>
    <p:sldId id="711" r:id="rId16"/>
    <p:sldId id="714" r:id="rId17"/>
    <p:sldId id="715" r:id="rId18"/>
    <p:sldId id="716" r:id="rId19"/>
    <p:sldId id="717" r:id="rId20"/>
    <p:sldId id="718" r:id="rId21"/>
    <p:sldId id="703" r:id="rId22"/>
    <p:sldId id="702" r:id="rId23"/>
    <p:sldId id="728" r:id="rId24"/>
    <p:sldId id="729" r:id="rId25"/>
    <p:sldId id="730" r:id="rId26"/>
    <p:sldId id="604" r:id="rId27"/>
    <p:sldId id="704" r:id="rId28"/>
    <p:sldId id="705" r:id="rId29"/>
    <p:sldId id="706" r:id="rId30"/>
    <p:sldId id="621" r:id="rId31"/>
    <p:sldId id="654" r:id="rId32"/>
    <p:sldId id="720" r:id="rId33"/>
    <p:sldId id="655" r:id="rId34"/>
    <p:sldId id="622" r:id="rId35"/>
    <p:sldId id="656" r:id="rId36"/>
    <p:sldId id="662" r:id="rId37"/>
    <p:sldId id="660" r:id="rId38"/>
    <p:sldId id="721" r:id="rId39"/>
    <p:sldId id="722" r:id="rId40"/>
    <p:sldId id="723" r:id="rId41"/>
    <p:sldId id="724" r:id="rId42"/>
    <p:sldId id="725" r:id="rId43"/>
    <p:sldId id="726" r:id="rId44"/>
    <p:sldId id="666" r:id="rId45"/>
    <p:sldId id="727" r:id="rId46"/>
    <p:sldId id="719" r:id="rId47"/>
    <p:sldId id="731" r:id="rId48"/>
  </p:sldIdLst>
  <p:sldSz cx="9144000" cy="5143500" type="screen16x9"/>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Davis" initials="KD" lastIdx="3" clrIdx="0"/>
  <p:cmAuthor id="1" name="Mike Koponen" initials="MK" lastIdx="2" clrIdx="1"/>
  <p:cmAuthor id="2" name="Phil Riccio" initials="P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A8"/>
    <a:srgbClr val="0088EE"/>
    <a:srgbClr val="99CCFF"/>
    <a:srgbClr val="006600"/>
    <a:srgbClr val="1199FF"/>
    <a:srgbClr val="FF9900"/>
    <a:srgbClr val="FF6600"/>
    <a:srgbClr val="0096D6"/>
    <a:srgbClr val="97D2FF"/>
    <a:srgbClr val="DDE2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3" autoAdjust="0"/>
    <p:restoredTop sz="81903" autoAdjust="0"/>
  </p:normalViewPr>
  <p:slideViewPr>
    <p:cSldViewPr snapToGrid="0">
      <p:cViewPr varScale="1">
        <p:scale>
          <a:sx n="87" d="100"/>
          <a:sy n="87" d="100"/>
        </p:scale>
        <p:origin x="-552" y="-68"/>
      </p:cViewPr>
      <p:guideLst>
        <p:guide orient="horz" pos="3083"/>
        <p:guide orient="horz" pos="743"/>
        <p:guide orient="horz" pos="893"/>
        <p:guide orient="horz" pos="438"/>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8"/>
    </p:cViewPr>
  </p:sorterViewPr>
  <p:notesViewPr>
    <p:cSldViewPr snapToGrid="0" snapToObjects="1" showGuides="1">
      <p:cViewPr>
        <p:scale>
          <a:sx n="120" d="100"/>
          <a:sy n="120" d="100"/>
        </p:scale>
        <p:origin x="-3126" y="6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commentAuthors" Target="commentAuthors.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7B1B24-634A-40D5-B4A5-02A324F7BE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7D484F-A8A5-4886-9D66-DA9F41C7A0B7}">
      <dgm:prSet phldrT="[Text]"/>
      <dgm:spPr/>
      <dgm:t>
        <a:bodyPr/>
        <a:lstStyle/>
        <a:p>
          <a:r>
            <a:rPr lang="en-US" b="1" dirty="0" smtClean="0">
              <a:solidFill>
                <a:schemeClr val="tx1"/>
              </a:solidFill>
            </a:rPr>
            <a:t>Yes</a:t>
          </a:r>
          <a:endParaRPr lang="en-US" b="1" dirty="0">
            <a:solidFill>
              <a:schemeClr val="tx1"/>
            </a:solidFill>
          </a:endParaRPr>
        </a:p>
      </dgm:t>
    </dgm:pt>
    <dgm:pt modelId="{84D0DFF5-CCEE-472A-A075-1EA83E65AA4E}" type="parTrans" cxnId="{50F102A4-F027-43B0-A4B6-B77207DDE1AE}">
      <dgm:prSet/>
      <dgm:spPr/>
      <dgm:t>
        <a:bodyPr/>
        <a:lstStyle/>
        <a:p>
          <a:endParaRPr lang="en-US"/>
        </a:p>
      </dgm:t>
    </dgm:pt>
    <dgm:pt modelId="{FBEB7A64-C525-4CDB-82B3-B057E62A2799}" type="sibTrans" cxnId="{50F102A4-F027-43B0-A4B6-B77207DDE1AE}">
      <dgm:prSet/>
      <dgm:spPr/>
      <dgm:t>
        <a:bodyPr/>
        <a:lstStyle/>
        <a:p>
          <a:endParaRPr lang="en-US"/>
        </a:p>
      </dgm:t>
    </dgm:pt>
    <dgm:pt modelId="{0539D327-27D7-461E-9EDE-80C8D312C917}">
      <dgm:prSet phldrT="[Text]"/>
      <dgm:spPr/>
      <dgm:t>
        <a:bodyPr/>
        <a:lstStyle/>
        <a:p>
          <a:r>
            <a:rPr lang="en-US" dirty="0" smtClean="0"/>
            <a:t>No</a:t>
          </a:r>
          <a:endParaRPr lang="en-US" dirty="0"/>
        </a:p>
      </dgm:t>
    </dgm:pt>
    <dgm:pt modelId="{20630C01-6C24-4758-94CE-D68BBE7A2897}" type="parTrans" cxnId="{B11A6E6E-1F5F-457A-ACAC-04C79497A131}">
      <dgm:prSet/>
      <dgm:spPr/>
      <dgm:t>
        <a:bodyPr/>
        <a:lstStyle/>
        <a:p>
          <a:endParaRPr lang="en-US"/>
        </a:p>
      </dgm:t>
    </dgm:pt>
    <dgm:pt modelId="{5CC7DE21-C028-469C-961C-68FD7BE701C3}" type="sibTrans" cxnId="{B11A6E6E-1F5F-457A-ACAC-04C79497A131}">
      <dgm:prSet/>
      <dgm:spPr/>
      <dgm:t>
        <a:bodyPr/>
        <a:lstStyle/>
        <a:p>
          <a:endParaRPr lang="en-US"/>
        </a:p>
      </dgm:t>
    </dgm:pt>
    <dgm:pt modelId="{FB76420B-6B38-4EC0-A335-F5C13A44C8F7}">
      <dgm:prSet phldrT="[Text]" custT="1"/>
      <dgm:spPr/>
      <dgm:t>
        <a:bodyPr/>
        <a:lstStyle/>
        <a:p>
          <a:pPr>
            <a:spcAft>
              <a:spcPts val="600"/>
            </a:spcAft>
          </a:pPr>
          <a:r>
            <a:rPr lang="en-US" sz="1800" dirty="0" smtClean="0">
              <a:solidFill>
                <a:schemeClr val="tx1"/>
              </a:solidFill>
              <a:latin typeface="HP Simplified" pitchFamily="34" charset="0"/>
            </a:rPr>
            <a:t>What type of storage infrastructure do you have?</a:t>
          </a:r>
          <a:endParaRPr lang="en-US" sz="1800" dirty="0"/>
        </a:p>
      </dgm:t>
    </dgm:pt>
    <dgm:pt modelId="{0AA76DD1-A641-45D3-B5B1-C27BE4501A42}" type="parTrans" cxnId="{0FA41AE4-639F-49E8-8B83-0D417808673C}">
      <dgm:prSet/>
      <dgm:spPr/>
      <dgm:t>
        <a:bodyPr/>
        <a:lstStyle/>
        <a:p>
          <a:endParaRPr lang="en-US"/>
        </a:p>
      </dgm:t>
    </dgm:pt>
    <dgm:pt modelId="{7B5966EB-99E4-4CE8-97F0-7458AE6425B3}" type="sibTrans" cxnId="{0FA41AE4-639F-49E8-8B83-0D417808673C}">
      <dgm:prSet/>
      <dgm:spPr/>
      <dgm:t>
        <a:bodyPr/>
        <a:lstStyle/>
        <a:p>
          <a:endParaRPr lang="en-US"/>
        </a:p>
      </dgm:t>
    </dgm:pt>
    <dgm:pt modelId="{C7D77656-1F49-421D-A073-8573ED0ED866}">
      <dgm:prSet phldrT="[Text]" custT="1"/>
      <dgm:spPr/>
      <dgm:t>
        <a:bodyPr/>
        <a:lstStyle/>
        <a:p>
          <a:pPr>
            <a:spcAft>
              <a:spcPts val="600"/>
            </a:spcAft>
          </a:pPr>
          <a:r>
            <a:rPr lang="en-US" sz="1800" dirty="0" smtClean="0">
              <a:solidFill>
                <a:schemeClr val="tx1"/>
              </a:solidFill>
              <a:latin typeface="HP Simplified" pitchFamily="34" charset="0"/>
            </a:rPr>
            <a:t>Which Generation MSA do you have? Or roughly when was the product purchased?</a:t>
          </a:r>
          <a:endParaRPr lang="en-US" sz="1800" dirty="0"/>
        </a:p>
      </dgm:t>
    </dgm:pt>
    <dgm:pt modelId="{54519747-0545-498F-8CA6-5537CB8BA996}" type="parTrans" cxnId="{D490C2CC-5EB3-4A80-8E1B-F8B4B96CBE85}">
      <dgm:prSet/>
      <dgm:spPr/>
      <dgm:t>
        <a:bodyPr/>
        <a:lstStyle/>
        <a:p>
          <a:endParaRPr lang="en-US"/>
        </a:p>
      </dgm:t>
    </dgm:pt>
    <dgm:pt modelId="{F880EE87-DD49-40CD-B6D1-850B78A3AAD7}" type="sibTrans" cxnId="{D490C2CC-5EB3-4A80-8E1B-F8B4B96CBE85}">
      <dgm:prSet/>
      <dgm:spPr/>
      <dgm:t>
        <a:bodyPr/>
        <a:lstStyle/>
        <a:p>
          <a:endParaRPr lang="en-US"/>
        </a:p>
      </dgm:t>
    </dgm:pt>
    <dgm:pt modelId="{FC693311-6918-4D8D-859C-CAF9E7ADB14F}">
      <dgm:prSet custT="1"/>
      <dgm:spPr/>
      <dgm:t>
        <a:bodyPr/>
        <a:lstStyle/>
        <a:p>
          <a:r>
            <a:rPr lang="en-US" sz="1800" dirty="0" smtClean="0">
              <a:solidFill>
                <a:schemeClr val="tx1"/>
              </a:solidFill>
              <a:latin typeface="HP Simplified" pitchFamily="34" charset="0"/>
            </a:rPr>
            <a:t>Which controller(s) or interface type?</a:t>
          </a:r>
          <a:endParaRPr lang="en-US" sz="1800" dirty="0">
            <a:solidFill>
              <a:schemeClr val="tx1"/>
            </a:solidFill>
            <a:latin typeface="HP Simplified" pitchFamily="34" charset="0"/>
          </a:endParaRPr>
        </a:p>
      </dgm:t>
    </dgm:pt>
    <dgm:pt modelId="{1463264D-E668-421A-B1B0-7B450232E617}" type="parTrans" cxnId="{D824D18F-ACAA-4A9A-A54D-BC9B65B38B3B}">
      <dgm:prSet/>
      <dgm:spPr/>
      <dgm:t>
        <a:bodyPr/>
        <a:lstStyle/>
        <a:p>
          <a:endParaRPr lang="en-US"/>
        </a:p>
      </dgm:t>
    </dgm:pt>
    <dgm:pt modelId="{B847AE78-CAC4-4DF9-A739-70B6F8B29263}" type="sibTrans" cxnId="{D824D18F-ACAA-4A9A-A54D-BC9B65B38B3B}">
      <dgm:prSet/>
      <dgm:spPr/>
      <dgm:t>
        <a:bodyPr/>
        <a:lstStyle/>
        <a:p>
          <a:endParaRPr lang="en-US"/>
        </a:p>
      </dgm:t>
    </dgm:pt>
    <dgm:pt modelId="{ADDAB788-56F7-412A-A094-73CA6E9D6C6D}">
      <dgm:prSet custT="1"/>
      <dgm:spPr/>
      <dgm:t>
        <a:bodyPr/>
        <a:lstStyle/>
        <a:p>
          <a:r>
            <a:rPr lang="en-US" sz="1800" dirty="0" smtClean="0">
              <a:solidFill>
                <a:schemeClr val="tx1"/>
              </a:solidFill>
              <a:latin typeface="HP Simplified" pitchFamily="34" charset="0"/>
            </a:rPr>
            <a:t>Vendor?  Interface?  Capacity?</a:t>
          </a:r>
          <a:endParaRPr lang="en-US" sz="1800" dirty="0">
            <a:solidFill>
              <a:schemeClr val="tx1"/>
            </a:solidFill>
            <a:latin typeface="HP Simplified" pitchFamily="34" charset="0"/>
          </a:endParaRPr>
        </a:p>
      </dgm:t>
    </dgm:pt>
    <dgm:pt modelId="{9B2FDBE3-AE3F-4D71-8695-81688D731FEA}" type="parTrans" cxnId="{0AD1058E-1A15-4A4D-9B7D-7143C1378F1E}">
      <dgm:prSet/>
      <dgm:spPr/>
      <dgm:t>
        <a:bodyPr/>
        <a:lstStyle/>
        <a:p>
          <a:endParaRPr lang="en-US"/>
        </a:p>
      </dgm:t>
    </dgm:pt>
    <dgm:pt modelId="{B199FF07-0725-41A8-A882-58C1D8AD9F44}" type="sibTrans" cxnId="{0AD1058E-1A15-4A4D-9B7D-7143C1378F1E}">
      <dgm:prSet/>
      <dgm:spPr/>
      <dgm:t>
        <a:bodyPr/>
        <a:lstStyle/>
        <a:p>
          <a:endParaRPr lang="en-US"/>
        </a:p>
      </dgm:t>
    </dgm:pt>
    <dgm:pt modelId="{D896164A-F1B2-4E3A-B114-0ACFF25B7719}">
      <dgm:prSet custT="1"/>
      <dgm:spPr/>
      <dgm:t>
        <a:bodyPr/>
        <a:lstStyle/>
        <a:p>
          <a:r>
            <a:rPr lang="en-US" sz="1800" dirty="0" smtClean="0">
              <a:solidFill>
                <a:srgbClr val="FF0000"/>
              </a:solidFill>
              <a:latin typeface="HP Simplified" pitchFamily="34" charset="0"/>
            </a:rPr>
            <a:t>Goal - </a:t>
          </a:r>
          <a:r>
            <a:rPr lang="en-US" sz="1800" dirty="0" smtClean="0">
              <a:solidFill>
                <a:schemeClr val="tx1"/>
              </a:solidFill>
              <a:latin typeface="HP Simplified" pitchFamily="34" charset="0"/>
            </a:rPr>
            <a:t>Looking for age of existing equipment and initiatives which could drive a refresh</a:t>
          </a:r>
          <a:endParaRPr lang="en-US" sz="1800" dirty="0">
            <a:solidFill>
              <a:schemeClr val="tx1"/>
            </a:solidFill>
            <a:latin typeface="HP Simplified" pitchFamily="34" charset="0"/>
          </a:endParaRPr>
        </a:p>
      </dgm:t>
    </dgm:pt>
    <dgm:pt modelId="{D557A52E-CA16-4FFF-B4EA-254828376F32}" type="parTrans" cxnId="{F7CCE8EF-32C9-48C2-B44D-DA66B12FC62A}">
      <dgm:prSet/>
      <dgm:spPr/>
    </dgm:pt>
    <dgm:pt modelId="{849089C9-B52A-4800-BA5F-127201800C6C}" type="sibTrans" cxnId="{F7CCE8EF-32C9-48C2-B44D-DA66B12FC62A}">
      <dgm:prSet/>
      <dgm:spPr/>
    </dgm:pt>
    <dgm:pt modelId="{DF21763B-E290-44B0-B843-24DF226E598A}">
      <dgm:prSet custT="1"/>
      <dgm:spPr/>
      <dgm:t>
        <a:bodyPr/>
        <a:lstStyle/>
        <a:p>
          <a:r>
            <a:rPr lang="en-US" sz="1800" dirty="0" smtClean="0">
              <a:solidFill>
                <a:schemeClr val="tx1"/>
              </a:solidFill>
              <a:latin typeface="HP Simplified" pitchFamily="34" charset="0"/>
            </a:rPr>
            <a:t>Plan to reuse or upgrade? </a:t>
          </a:r>
          <a:endParaRPr lang="en-US" sz="1800" dirty="0">
            <a:solidFill>
              <a:schemeClr val="tx1"/>
            </a:solidFill>
            <a:latin typeface="HP Simplified" pitchFamily="34" charset="0"/>
          </a:endParaRPr>
        </a:p>
      </dgm:t>
    </dgm:pt>
    <dgm:pt modelId="{F60818E3-88A3-4CE1-845F-3CC61BA2C716}" type="parTrans" cxnId="{FE09C62E-3F0C-4B46-B542-54CC0D508C01}">
      <dgm:prSet/>
      <dgm:spPr/>
    </dgm:pt>
    <dgm:pt modelId="{C55A8D84-5CE9-48F1-9F87-718A44F5C034}" type="sibTrans" cxnId="{FE09C62E-3F0C-4B46-B542-54CC0D508C01}">
      <dgm:prSet/>
      <dgm:spPr/>
    </dgm:pt>
    <dgm:pt modelId="{F688C5BD-991E-4A84-90DE-71E7B00B4A75}">
      <dgm:prSet custT="1"/>
      <dgm:spPr/>
      <dgm:t>
        <a:bodyPr/>
        <a:lstStyle/>
        <a:p>
          <a:r>
            <a:rPr lang="en-US" sz="1800" dirty="0" smtClean="0">
              <a:solidFill>
                <a:srgbClr val="FF0000"/>
              </a:solidFill>
              <a:latin typeface="HP Simplified" pitchFamily="34" charset="0"/>
            </a:rPr>
            <a:t>Goal - </a:t>
          </a:r>
          <a:r>
            <a:rPr lang="en-US" sz="1800" dirty="0" smtClean="0">
              <a:solidFill>
                <a:schemeClr val="tx1"/>
              </a:solidFill>
              <a:latin typeface="HP Simplified" pitchFamily="34" charset="0"/>
            </a:rPr>
            <a:t>Gauge Upgradeability of older MSA equip</a:t>
          </a:r>
          <a:endParaRPr lang="en-US" sz="1800" dirty="0">
            <a:solidFill>
              <a:schemeClr val="tx1"/>
            </a:solidFill>
            <a:latin typeface="HP Simplified" pitchFamily="34" charset="0"/>
          </a:endParaRPr>
        </a:p>
      </dgm:t>
    </dgm:pt>
    <dgm:pt modelId="{4C9CE913-5AFB-401D-B86D-CA0FF13168F2}" type="sibTrans" cxnId="{A4DA1740-1CBE-436F-B78F-C5CDEB7B8FCC}">
      <dgm:prSet/>
      <dgm:spPr/>
      <dgm:t>
        <a:bodyPr/>
        <a:lstStyle/>
        <a:p>
          <a:endParaRPr lang="en-US"/>
        </a:p>
      </dgm:t>
    </dgm:pt>
    <dgm:pt modelId="{CB872AA0-3672-4FB3-B045-4B4C9D973BC1}" type="parTrans" cxnId="{A4DA1740-1CBE-436F-B78F-C5CDEB7B8FCC}">
      <dgm:prSet/>
      <dgm:spPr/>
      <dgm:t>
        <a:bodyPr/>
        <a:lstStyle/>
        <a:p>
          <a:endParaRPr lang="en-US"/>
        </a:p>
      </dgm:t>
    </dgm:pt>
    <dgm:pt modelId="{FEC20C88-07D3-47F6-8221-0506E16EE7FA}" type="pres">
      <dgm:prSet presAssocID="{E27B1B24-634A-40D5-B4A5-02A324F7BE5E}" presName="Name0" presStyleCnt="0">
        <dgm:presLayoutVars>
          <dgm:dir/>
          <dgm:animLvl val="lvl"/>
          <dgm:resizeHandles val="exact"/>
        </dgm:presLayoutVars>
      </dgm:prSet>
      <dgm:spPr/>
      <dgm:t>
        <a:bodyPr/>
        <a:lstStyle/>
        <a:p>
          <a:endParaRPr lang="en-US"/>
        </a:p>
      </dgm:t>
    </dgm:pt>
    <dgm:pt modelId="{16651535-F730-4D9B-8458-06B61C0016DB}" type="pres">
      <dgm:prSet presAssocID="{AA7D484F-A8A5-4886-9D66-DA9F41C7A0B7}" presName="linNode" presStyleCnt="0"/>
      <dgm:spPr/>
    </dgm:pt>
    <dgm:pt modelId="{A71F9CC4-7446-443C-B9AA-A7BE23871F01}" type="pres">
      <dgm:prSet presAssocID="{AA7D484F-A8A5-4886-9D66-DA9F41C7A0B7}" presName="parentText" presStyleLbl="node1" presStyleIdx="0" presStyleCnt="2">
        <dgm:presLayoutVars>
          <dgm:chMax val="1"/>
          <dgm:bulletEnabled val="1"/>
        </dgm:presLayoutVars>
      </dgm:prSet>
      <dgm:spPr/>
      <dgm:t>
        <a:bodyPr/>
        <a:lstStyle/>
        <a:p>
          <a:endParaRPr lang="en-US"/>
        </a:p>
      </dgm:t>
    </dgm:pt>
    <dgm:pt modelId="{EA5D2332-B489-4764-A882-A2E58BE4F1CC}" type="pres">
      <dgm:prSet presAssocID="{AA7D484F-A8A5-4886-9D66-DA9F41C7A0B7}" presName="descendantText" presStyleLbl="alignAccFollowNode1" presStyleIdx="0" presStyleCnt="2">
        <dgm:presLayoutVars>
          <dgm:bulletEnabled val="1"/>
        </dgm:presLayoutVars>
      </dgm:prSet>
      <dgm:spPr/>
      <dgm:t>
        <a:bodyPr/>
        <a:lstStyle/>
        <a:p>
          <a:endParaRPr lang="en-US"/>
        </a:p>
      </dgm:t>
    </dgm:pt>
    <dgm:pt modelId="{D222959A-7C98-4DE9-9B87-CBA4D098CB1C}" type="pres">
      <dgm:prSet presAssocID="{FBEB7A64-C525-4CDB-82B3-B057E62A2799}" presName="sp" presStyleCnt="0"/>
      <dgm:spPr/>
    </dgm:pt>
    <dgm:pt modelId="{0D65F97E-E3B3-4110-BCBD-6FA595AA1C66}" type="pres">
      <dgm:prSet presAssocID="{0539D327-27D7-461E-9EDE-80C8D312C917}" presName="linNode" presStyleCnt="0"/>
      <dgm:spPr/>
    </dgm:pt>
    <dgm:pt modelId="{FA527404-D588-4E87-B631-190006EDB7EC}" type="pres">
      <dgm:prSet presAssocID="{0539D327-27D7-461E-9EDE-80C8D312C917}" presName="parentText" presStyleLbl="node1" presStyleIdx="1" presStyleCnt="2">
        <dgm:presLayoutVars>
          <dgm:chMax val="1"/>
          <dgm:bulletEnabled val="1"/>
        </dgm:presLayoutVars>
      </dgm:prSet>
      <dgm:spPr/>
      <dgm:t>
        <a:bodyPr/>
        <a:lstStyle/>
        <a:p>
          <a:endParaRPr lang="en-US"/>
        </a:p>
      </dgm:t>
    </dgm:pt>
    <dgm:pt modelId="{69C85C67-CEF9-4999-944A-3C734CD9DEB8}" type="pres">
      <dgm:prSet presAssocID="{0539D327-27D7-461E-9EDE-80C8D312C917}" presName="descendantText" presStyleLbl="alignAccFollowNode1" presStyleIdx="1" presStyleCnt="2">
        <dgm:presLayoutVars>
          <dgm:bulletEnabled val="1"/>
        </dgm:presLayoutVars>
      </dgm:prSet>
      <dgm:spPr/>
      <dgm:t>
        <a:bodyPr/>
        <a:lstStyle/>
        <a:p>
          <a:endParaRPr lang="en-US"/>
        </a:p>
      </dgm:t>
    </dgm:pt>
  </dgm:ptLst>
  <dgm:cxnLst>
    <dgm:cxn modelId="{209EA7D8-CABA-4DB5-86D9-9C0AE11C2379}" type="presOf" srcId="{F688C5BD-991E-4A84-90DE-71E7B00B4A75}" destId="{EA5D2332-B489-4764-A882-A2E58BE4F1CC}" srcOrd="0" destOrd="2" presId="urn:microsoft.com/office/officeart/2005/8/layout/vList5"/>
    <dgm:cxn modelId="{A44019CD-E30B-4AAF-A689-4F8A4444F6AD}" type="presOf" srcId="{AA7D484F-A8A5-4886-9D66-DA9F41C7A0B7}" destId="{A71F9CC4-7446-443C-B9AA-A7BE23871F01}" srcOrd="0" destOrd="0" presId="urn:microsoft.com/office/officeart/2005/8/layout/vList5"/>
    <dgm:cxn modelId="{07766D95-2F6C-46A7-A83E-F68E2C78029D}" type="presOf" srcId="{0539D327-27D7-461E-9EDE-80C8D312C917}" destId="{FA527404-D588-4E87-B631-190006EDB7EC}" srcOrd="0" destOrd="0" presId="urn:microsoft.com/office/officeart/2005/8/layout/vList5"/>
    <dgm:cxn modelId="{A4DA1740-1CBE-436F-B78F-C5CDEB7B8FCC}" srcId="{AA7D484F-A8A5-4886-9D66-DA9F41C7A0B7}" destId="{F688C5BD-991E-4A84-90DE-71E7B00B4A75}" srcOrd="2" destOrd="0" parTransId="{CB872AA0-3672-4FB3-B045-4B4C9D973BC1}" sibTransId="{4C9CE913-5AFB-401D-B86D-CA0FF13168F2}"/>
    <dgm:cxn modelId="{50F102A4-F027-43B0-A4B6-B77207DDE1AE}" srcId="{E27B1B24-634A-40D5-B4A5-02A324F7BE5E}" destId="{AA7D484F-A8A5-4886-9D66-DA9F41C7A0B7}" srcOrd="0" destOrd="0" parTransId="{84D0DFF5-CCEE-472A-A075-1EA83E65AA4E}" sibTransId="{FBEB7A64-C525-4CDB-82B3-B057E62A2799}"/>
    <dgm:cxn modelId="{8FE12726-FA1A-441C-9011-7EBBC1D8D64C}" type="presOf" srcId="{DF21763B-E290-44B0-B843-24DF226E598A}" destId="{69C85C67-CEF9-4999-944A-3C734CD9DEB8}" srcOrd="0" destOrd="2" presId="urn:microsoft.com/office/officeart/2005/8/layout/vList5"/>
    <dgm:cxn modelId="{FE09C62E-3F0C-4B46-B542-54CC0D508C01}" srcId="{0539D327-27D7-461E-9EDE-80C8D312C917}" destId="{DF21763B-E290-44B0-B843-24DF226E598A}" srcOrd="2" destOrd="0" parTransId="{F60818E3-88A3-4CE1-845F-3CC61BA2C716}" sibTransId="{C55A8D84-5CE9-48F1-9F87-718A44F5C034}"/>
    <dgm:cxn modelId="{E2EB2337-408D-45E9-B492-A0560F370B5D}" type="presOf" srcId="{ADDAB788-56F7-412A-A094-73CA6E9D6C6D}" destId="{69C85C67-CEF9-4999-944A-3C734CD9DEB8}" srcOrd="0" destOrd="1" presId="urn:microsoft.com/office/officeart/2005/8/layout/vList5"/>
    <dgm:cxn modelId="{0FA41AE4-639F-49E8-8B83-0D417808673C}" srcId="{0539D327-27D7-461E-9EDE-80C8D312C917}" destId="{FB76420B-6B38-4EC0-A335-F5C13A44C8F7}" srcOrd="0" destOrd="0" parTransId="{0AA76DD1-A641-45D3-B5B1-C27BE4501A42}" sibTransId="{7B5966EB-99E4-4CE8-97F0-7458AE6425B3}"/>
    <dgm:cxn modelId="{09B74311-3FFB-4E14-8811-01D24AFD384D}" type="presOf" srcId="{D896164A-F1B2-4E3A-B114-0ACFF25B7719}" destId="{69C85C67-CEF9-4999-944A-3C734CD9DEB8}" srcOrd="0" destOrd="3" presId="urn:microsoft.com/office/officeart/2005/8/layout/vList5"/>
    <dgm:cxn modelId="{0AD1058E-1A15-4A4D-9B7D-7143C1378F1E}" srcId="{0539D327-27D7-461E-9EDE-80C8D312C917}" destId="{ADDAB788-56F7-412A-A094-73CA6E9D6C6D}" srcOrd="1" destOrd="0" parTransId="{9B2FDBE3-AE3F-4D71-8695-81688D731FEA}" sibTransId="{B199FF07-0725-41A8-A882-58C1D8AD9F44}"/>
    <dgm:cxn modelId="{A0FD97D3-46FF-4166-86EE-6F4EE106AA53}" type="presOf" srcId="{FB76420B-6B38-4EC0-A335-F5C13A44C8F7}" destId="{69C85C67-CEF9-4999-944A-3C734CD9DEB8}" srcOrd="0" destOrd="0" presId="urn:microsoft.com/office/officeart/2005/8/layout/vList5"/>
    <dgm:cxn modelId="{D490C2CC-5EB3-4A80-8E1B-F8B4B96CBE85}" srcId="{AA7D484F-A8A5-4886-9D66-DA9F41C7A0B7}" destId="{C7D77656-1F49-421D-A073-8573ED0ED866}" srcOrd="0" destOrd="0" parTransId="{54519747-0545-498F-8CA6-5537CB8BA996}" sibTransId="{F880EE87-DD49-40CD-B6D1-850B78A3AAD7}"/>
    <dgm:cxn modelId="{0C138A9C-6C91-4C95-B610-7CF8F2F9387D}" type="presOf" srcId="{C7D77656-1F49-421D-A073-8573ED0ED866}" destId="{EA5D2332-B489-4764-A882-A2E58BE4F1CC}" srcOrd="0" destOrd="0" presId="urn:microsoft.com/office/officeart/2005/8/layout/vList5"/>
    <dgm:cxn modelId="{D824D18F-ACAA-4A9A-A54D-BC9B65B38B3B}" srcId="{AA7D484F-A8A5-4886-9D66-DA9F41C7A0B7}" destId="{FC693311-6918-4D8D-859C-CAF9E7ADB14F}" srcOrd="1" destOrd="0" parTransId="{1463264D-E668-421A-B1B0-7B450232E617}" sibTransId="{B847AE78-CAC4-4DF9-A739-70B6F8B29263}"/>
    <dgm:cxn modelId="{F7CCE8EF-32C9-48C2-B44D-DA66B12FC62A}" srcId="{0539D327-27D7-461E-9EDE-80C8D312C917}" destId="{D896164A-F1B2-4E3A-B114-0ACFF25B7719}" srcOrd="3" destOrd="0" parTransId="{D557A52E-CA16-4FFF-B4EA-254828376F32}" sibTransId="{849089C9-B52A-4800-BA5F-127201800C6C}"/>
    <dgm:cxn modelId="{E6B01C46-7435-421A-9E88-FABD486A8EFC}" type="presOf" srcId="{FC693311-6918-4D8D-859C-CAF9E7ADB14F}" destId="{EA5D2332-B489-4764-A882-A2E58BE4F1CC}" srcOrd="0" destOrd="1" presId="urn:microsoft.com/office/officeart/2005/8/layout/vList5"/>
    <dgm:cxn modelId="{B11A6E6E-1F5F-457A-ACAC-04C79497A131}" srcId="{E27B1B24-634A-40D5-B4A5-02A324F7BE5E}" destId="{0539D327-27D7-461E-9EDE-80C8D312C917}" srcOrd="1" destOrd="0" parTransId="{20630C01-6C24-4758-94CE-D68BBE7A2897}" sibTransId="{5CC7DE21-C028-469C-961C-68FD7BE701C3}"/>
    <dgm:cxn modelId="{6D62425F-DFF7-468F-8DD7-700FB8BEE11D}" type="presOf" srcId="{E27B1B24-634A-40D5-B4A5-02A324F7BE5E}" destId="{FEC20C88-07D3-47F6-8221-0506E16EE7FA}" srcOrd="0" destOrd="0" presId="urn:microsoft.com/office/officeart/2005/8/layout/vList5"/>
    <dgm:cxn modelId="{876DE27F-FF0E-4ACD-82DC-1D05F34F4E3F}" type="presParOf" srcId="{FEC20C88-07D3-47F6-8221-0506E16EE7FA}" destId="{16651535-F730-4D9B-8458-06B61C0016DB}" srcOrd="0" destOrd="0" presId="urn:microsoft.com/office/officeart/2005/8/layout/vList5"/>
    <dgm:cxn modelId="{09D55BB2-087A-4B3D-8524-EA6A86BAD139}" type="presParOf" srcId="{16651535-F730-4D9B-8458-06B61C0016DB}" destId="{A71F9CC4-7446-443C-B9AA-A7BE23871F01}" srcOrd="0" destOrd="0" presId="urn:microsoft.com/office/officeart/2005/8/layout/vList5"/>
    <dgm:cxn modelId="{D792366A-10FB-4311-9304-67400F306A6A}" type="presParOf" srcId="{16651535-F730-4D9B-8458-06B61C0016DB}" destId="{EA5D2332-B489-4764-A882-A2E58BE4F1CC}" srcOrd="1" destOrd="0" presId="urn:microsoft.com/office/officeart/2005/8/layout/vList5"/>
    <dgm:cxn modelId="{1BA2720D-1F1D-4F21-9E61-57793119DDDE}" type="presParOf" srcId="{FEC20C88-07D3-47F6-8221-0506E16EE7FA}" destId="{D222959A-7C98-4DE9-9B87-CBA4D098CB1C}" srcOrd="1" destOrd="0" presId="urn:microsoft.com/office/officeart/2005/8/layout/vList5"/>
    <dgm:cxn modelId="{2988A4A2-2B87-4E20-8D63-7B0A5474BA11}" type="presParOf" srcId="{FEC20C88-07D3-47F6-8221-0506E16EE7FA}" destId="{0D65F97E-E3B3-4110-BCBD-6FA595AA1C66}" srcOrd="2" destOrd="0" presId="urn:microsoft.com/office/officeart/2005/8/layout/vList5"/>
    <dgm:cxn modelId="{D78BC53B-6251-4F7D-8797-63EBFE772755}" type="presParOf" srcId="{0D65F97E-E3B3-4110-BCBD-6FA595AA1C66}" destId="{FA527404-D588-4E87-B631-190006EDB7EC}" srcOrd="0" destOrd="0" presId="urn:microsoft.com/office/officeart/2005/8/layout/vList5"/>
    <dgm:cxn modelId="{2BD55213-F1FB-4F63-BFA7-B94131DF3554}" type="presParOf" srcId="{0D65F97E-E3B3-4110-BCBD-6FA595AA1C66}" destId="{69C85C67-CEF9-4999-944A-3C734CD9DE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7B1B24-634A-40D5-B4A5-02A324F7BE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7D484F-A8A5-4886-9D66-DA9F41C7A0B7}">
      <dgm:prSet phldrT="[Text]"/>
      <dgm:spPr/>
      <dgm:t>
        <a:bodyPr/>
        <a:lstStyle/>
        <a:p>
          <a:r>
            <a:rPr lang="en-US" b="1" dirty="0" smtClean="0">
              <a:solidFill>
                <a:schemeClr val="tx1"/>
              </a:solidFill>
            </a:rPr>
            <a:t>Virtualization 1</a:t>
          </a:r>
          <a:r>
            <a:rPr lang="en-US" b="1" baseline="30000" dirty="0" smtClean="0">
              <a:solidFill>
                <a:schemeClr val="tx1"/>
              </a:solidFill>
            </a:rPr>
            <a:t>st</a:t>
          </a:r>
          <a:r>
            <a:rPr lang="en-US" b="1" dirty="0" smtClean="0">
              <a:solidFill>
                <a:schemeClr val="tx1"/>
              </a:solidFill>
            </a:rPr>
            <a:t> Timers</a:t>
          </a:r>
          <a:endParaRPr lang="en-US" b="1" dirty="0">
            <a:solidFill>
              <a:schemeClr val="tx1"/>
            </a:solidFill>
          </a:endParaRPr>
        </a:p>
      </dgm:t>
    </dgm:pt>
    <dgm:pt modelId="{84D0DFF5-CCEE-472A-A075-1EA83E65AA4E}" type="parTrans" cxnId="{50F102A4-F027-43B0-A4B6-B77207DDE1AE}">
      <dgm:prSet/>
      <dgm:spPr/>
      <dgm:t>
        <a:bodyPr/>
        <a:lstStyle/>
        <a:p>
          <a:endParaRPr lang="en-US"/>
        </a:p>
      </dgm:t>
    </dgm:pt>
    <dgm:pt modelId="{FBEB7A64-C525-4CDB-82B3-B057E62A2799}" type="sibTrans" cxnId="{50F102A4-F027-43B0-A4B6-B77207DDE1AE}">
      <dgm:prSet/>
      <dgm:spPr/>
      <dgm:t>
        <a:bodyPr/>
        <a:lstStyle/>
        <a:p>
          <a:endParaRPr lang="en-US"/>
        </a:p>
      </dgm:t>
    </dgm:pt>
    <dgm:pt modelId="{0539D327-27D7-461E-9EDE-80C8D312C917}">
      <dgm:prSet phldrT="[Text]"/>
      <dgm:spPr/>
      <dgm:t>
        <a:bodyPr/>
        <a:lstStyle/>
        <a:p>
          <a:r>
            <a:rPr lang="en-US" b="1" dirty="0" smtClean="0">
              <a:solidFill>
                <a:schemeClr val="tx1"/>
              </a:solidFill>
            </a:rPr>
            <a:t>Entry Virtual Environments</a:t>
          </a:r>
          <a:endParaRPr lang="en-US" dirty="0"/>
        </a:p>
      </dgm:t>
    </dgm:pt>
    <dgm:pt modelId="{20630C01-6C24-4758-94CE-D68BBE7A2897}" type="parTrans" cxnId="{B11A6E6E-1F5F-457A-ACAC-04C79497A131}">
      <dgm:prSet/>
      <dgm:spPr/>
      <dgm:t>
        <a:bodyPr/>
        <a:lstStyle/>
        <a:p>
          <a:endParaRPr lang="en-US"/>
        </a:p>
      </dgm:t>
    </dgm:pt>
    <dgm:pt modelId="{5CC7DE21-C028-469C-961C-68FD7BE701C3}" type="sibTrans" cxnId="{B11A6E6E-1F5F-457A-ACAC-04C79497A131}">
      <dgm:prSet/>
      <dgm:spPr/>
      <dgm:t>
        <a:bodyPr/>
        <a:lstStyle/>
        <a:p>
          <a:endParaRPr lang="en-US"/>
        </a:p>
      </dgm:t>
    </dgm:pt>
    <dgm:pt modelId="{FB76420B-6B38-4EC0-A335-F5C13A44C8F7}">
      <dgm:prSet phldrT="[Text]" custT="1"/>
      <dgm:spPr/>
      <dgm:t>
        <a:bodyPr/>
        <a:lstStyle/>
        <a:p>
          <a:pPr>
            <a:spcAft>
              <a:spcPts val="600"/>
            </a:spcAft>
          </a:pPr>
          <a:r>
            <a:rPr lang="en-US" sz="1800" dirty="0" smtClean="0">
              <a:solidFill>
                <a:schemeClr val="tx1"/>
              </a:solidFill>
              <a:latin typeface="HP Simplified" pitchFamily="34" charset="0"/>
            </a:rPr>
            <a:t>1-3 years virtualization experience</a:t>
          </a:r>
          <a:endParaRPr lang="en-US" sz="1800" dirty="0"/>
        </a:p>
      </dgm:t>
    </dgm:pt>
    <dgm:pt modelId="{0AA76DD1-A641-45D3-B5B1-C27BE4501A42}" type="parTrans" cxnId="{0FA41AE4-639F-49E8-8B83-0D417808673C}">
      <dgm:prSet/>
      <dgm:spPr/>
      <dgm:t>
        <a:bodyPr/>
        <a:lstStyle/>
        <a:p>
          <a:endParaRPr lang="en-US"/>
        </a:p>
      </dgm:t>
    </dgm:pt>
    <dgm:pt modelId="{7B5966EB-99E4-4CE8-97F0-7458AE6425B3}" type="sibTrans" cxnId="{0FA41AE4-639F-49E8-8B83-0D417808673C}">
      <dgm:prSet/>
      <dgm:spPr/>
      <dgm:t>
        <a:bodyPr/>
        <a:lstStyle/>
        <a:p>
          <a:endParaRPr lang="en-US"/>
        </a:p>
      </dgm:t>
    </dgm:pt>
    <dgm:pt modelId="{C7D77656-1F49-421D-A073-8573ED0ED866}">
      <dgm:prSet phldrT="[Text]" custT="1"/>
      <dgm:spPr/>
      <dgm:t>
        <a:bodyPr/>
        <a:lstStyle/>
        <a:p>
          <a:pPr>
            <a:spcAft>
              <a:spcPts val="600"/>
            </a:spcAft>
          </a:pPr>
          <a:r>
            <a:rPr lang="en-US" sz="1800" dirty="0" smtClean="0">
              <a:solidFill>
                <a:schemeClr val="tx1"/>
              </a:solidFill>
              <a:latin typeface="HP Simplified" pitchFamily="34" charset="0"/>
            </a:rPr>
            <a:t>First virtualization project,  POC is often 1</a:t>
          </a:r>
          <a:r>
            <a:rPr lang="en-US" sz="1800" baseline="30000" dirty="0" smtClean="0">
              <a:solidFill>
                <a:schemeClr val="tx1"/>
              </a:solidFill>
              <a:latin typeface="HP Simplified" pitchFamily="34" charset="0"/>
            </a:rPr>
            <a:t>st</a:t>
          </a:r>
          <a:r>
            <a:rPr lang="en-US" sz="1800" dirty="0" smtClean="0">
              <a:solidFill>
                <a:schemeClr val="tx1"/>
              </a:solidFill>
              <a:latin typeface="HP Simplified" pitchFamily="34" charset="0"/>
            </a:rPr>
            <a:t> step</a:t>
          </a:r>
          <a:endParaRPr lang="en-US" sz="1800" dirty="0"/>
        </a:p>
      </dgm:t>
    </dgm:pt>
    <dgm:pt modelId="{54519747-0545-498F-8CA6-5537CB8BA996}" type="parTrans" cxnId="{D490C2CC-5EB3-4A80-8E1B-F8B4B96CBE85}">
      <dgm:prSet/>
      <dgm:spPr/>
      <dgm:t>
        <a:bodyPr/>
        <a:lstStyle/>
        <a:p>
          <a:endParaRPr lang="en-US"/>
        </a:p>
      </dgm:t>
    </dgm:pt>
    <dgm:pt modelId="{F880EE87-DD49-40CD-B6D1-850B78A3AAD7}" type="sibTrans" cxnId="{D490C2CC-5EB3-4A80-8E1B-F8B4B96CBE85}">
      <dgm:prSet/>
      <dgm:spPr/>
      <dgm:t>
        <a:bodyPr/>
        <a:lstStyle/>
        <a:p>
          <a:endParaRPr lang="en-US"/>
        </a:p>
      </dgm:t>
    </dgm:pt>
    <dgm:pt modelId="{3CDEB90C-4164-475C-B6B1-BD34D10493FD}">
      <dgm:prSet custT="1"/>
      <dgm:spPr/>
      <dgm:t>
        <a:bodyPr/>
        <a:lstStyle/>
        <a:p>
          <a:r>
            <a:rPr lang="en-US" sz="1800" dirty="0" smtClean="0">
              <a:solidFill>
                <a:schemeClr val="tx1"/>
              </a:solidFill>
              <a:latin typeface="HP Simplified" pitchFamily="34" charset="0"/>
            </a:rPr>
            <a:t>&lt;1 year in server virtualization</a:t>
          </a:r>
          <a:endParaRPr lang="en-US" sz="1800" dirty="0">
            <a:solidFill>
              <a:schemeClr val="tx1"/>
            </a:solidFill>
            <a:latin typeface="HP Simplified" pitchFamily="34" charset="0"/>
          </a:endParaRPr>
        </a:p>
      </dgm:t>
    </dgm:pt>
    <dgm:pt modelId="{399D7060-A02E-4DAD-8722-DB499BAD6399}" type="parTrans" cxnId="{C1C7E6D5-8373-4C01-9B16-CC8C45202065}">
      <dgm:prSet/>
      <dgm:spPr/>
      <dgm:t>
        <a:bodyPr/>
        <a:lstStyle/>
        <a:p>
          <a:endParaRPr lang="en-US"/>
        </a:p>
      </dgm:t>
    </dgm:pt>
    <dgm:pt modelId="{81A93677-7427-4838-B520-11672F048AD2}" type="sibTrans" cxnId="{C1C7E6D5-8373-4C01-9B16-CC8C45202065}">
      <dgm:prSet/>
      <dgm:spPr/>
      <dgm:t>
        <a:bodyPr/>
        <a:lstStyle/>
        <a:p>
          <a:endParaRPr lang="en-US"/>
        </a:p>
      </dgm:t>
    </dgm:pt>
    <dgm:pt modelId="{FC693311-6918-4D8D-859C-CAF9E7ADB14F}">
      <dgm:prSet custT="1"/>
      <dgm:spPr/>
      <dgm:t>
        <a:bodyPr/>
        <a:lstStyle/>
        <a:p>
          <a:r>
            <a:rPr lang="en-US" sz="1800" dirty="0" smtClean="0">
              <a:solidFill>
                <a:schemeClr val="tx1"/>
              </a:solidFill>
              <a:latin typeface="HP Simplified" pitchFamily="34" charset="0"/>
            </a:rPr>
            <a:t>Often welcome expert help in planning  &amp; sizing</a:t>
          </a:r>
          <a:endParaRPr lang="en-US" sz="1800" dirty="0">
            <a:solidFill>
              <a:schemeClr val="tx1"/>
            </a:solidFill>
            <a:latin typeface="HP Simplified" pitchFamily="34" charset="0"/>
          </a:endParaRPr>
        </a:p>
      </dgm:t>
    </dgm:pt>
    <dgm:pt modelId="{1463264D-E668-421A-B1B0-7B450232E617}" type="parTrans" cxnId="{D824D18F-ACAA-4A9A-A54D-BC9B65B38B3B}">
      <dgm:prSet/>
      <dgm:spPr/>
      <dgm:t>
        <a:bodyPr/>
        <a:lstStyle/>
        <a:p>
          <a:endParaRPr lang="en-US"/>
        </a:p>
      </dgm:t>
    </dgm:pt>
    <dgm:pt modelId="{B847AE78-CAC4-4DF9-A739-70B6F8B29263}" type="sibTrans" cxnId="{D824D18F-ACAA-4A9A-A54D-BC9B65B38B3B}">
      <dgm:prSet/>
      <dgm:spPr/>
      <dgm:t>
        <a:bodyPr/>
        <a:lstStyle/>
        <a:p>
          <a:endParaRPr lang="en-US"/>
        </a:p>
      </dgm:t>
    </dgm:pt>
    <dgm:pt modelId="{EE5C7AED-2CE8-4FDE-AEA4-E2BC94F2598A}">
      <dgm:prSet custT="1"/>
      <dgm:spPr/>
      <dgm:t>
        <a:bodyPr/>
        <a:lstStyle/>
        <a:p>
          <a:r>
            <a:rPr lang="en-US" sz="1800" dirty="0" smtClean="0">
              <a:solidFill>
                <a:schemeClr val="tx1"/>
              </a:solidFill>
              <a:latin typeface="HP Simplified" pitchFamily="34" charset="0"/>
            </a:rPr>
            <a:t>POC project is done.  Needs are better understood </a:t>
          </a:r>
          <a:endParaRPr lang="en-US" sz="1800" dirty="0">
            <a:solidFill>
              <a:schemeClr val="tx1"/>
            </a:solidFill>
            <a:latin typeface="HP Simplified" pitchFamily="34" charset="0"/>
          </a:endParaRPr>
        </a:p>
      </dgm:t>
    </dgm:pt>
    <dgm:pt modelId="{05148DE6-C8DD-42B7-B1F6-CE0968E14A7D}" type="parTrans" cxnId="{6E5C5948-9BE4-4381-808A-EA4C3CA0A955}">
      <dgm:prSet/>
      <dgm:spPr/>
      <dgm:t>
        <a:bodyPr/>
        <a:lstStyle/>
        <a:p>
          <a:endParaRPr lang="en-US"/>
        </a:p>
      </dgm:t>
    </dgm:pt>
    <dgm:pt modelId="{1868B4E1-4A82-410D-A1D7-E7963A9BA973}" type="sibTrans" cxnId="{6E5C5948-9BE4-4381-808A-EA4C3CA0A955}">
      <dgm:prSet/>
      <dgm:spPr/>
      <dgm:t>
        <a:bodyPr/>
        <a:lstStyle/>
        <a:p>
          <a:endParaRPr lang="en-US"/>
        </a:p>
      </dgm:t>
    </dgm:pt>
    <dgm:pt modelId="{5EBADA99-E353-4E8B-BE03-692F5ABD09D6}">
      <dgm:prSet phldrT="[Text]"/>
      <dgm:spPr/>
      <dgm:t>
        <a:bodyPr/>
        <a:lstStyle/>
        <a:p>
          <a:r>
            <a:rPr lang="en-US" b="1" dirty="0" smtClean="0">
              <a:solidFill>
                <a:schemeClr val="tx1"/>
              </a:solidFill>
            </a:rPr>
            <a:t>No Plan to </a:t>
          </a:r>
          <a:r>
            <a:rPr lang="en-US" b="1" dirty="0" err="1" smtClean="0">
              <a:solidFill>
                <a:schemeClr val="tx1"/>
              </a:solidFill>
            </a:rPr>
            <a:t>Virtualize</a:t>
          </a:r>
          <a:r>
            <a:rPr lang="en-US" b="1" dirty="0" smtClean="0">
              <a:solidFill>
                <a:schemeClr val="tx1"/>
              </a:solidFill>
            </a:rPr>
            <a:t> Now</a:t>
          </a:r>
          <a:endParaRPr lang="en-US" b="1" dirty="0">
            <a:solidFill>
              <a:schemeClr val="tx1"/>
            </a:solidFill>
          </a:endParaRPr>
        </a:p>
      </dgm:t>
    </dgm:pt>
    <dgm:pt modelId="{26416FF7-AA45-43A2-A9A8-40A9C18787B4}" type="parTrans" cxnId="{02781BCC-B8D7-45DE-85F3-A41041AF2656}">
      <dgm:prSet/>
      <dgm:spPr/>
      <dgm:t>
        <a:bodyPr/>
        <a:lstStyle/>
        <a:p>
          <a:endParaRPr lang="en-US"/>
        </a:p>
      </dgm:t>
    </dgm:pt>
    <dgm:pt modelId="{5C32EACB-00D0-421E-BF8E-968163153B85}" type="sibTrans" cxnId="{02781BCC-B8D7-45DE-85F3-A41041AF2656}">
      <dgm:prSet/>
      <dgm:spPr/>
      <dgm:t>
        <a:bodyPr/>
        <a:lstStyle/>
        <a:p>
          <a:endParaRPr lang="en-US"/>
        </a:p>
      </dgm:t>
    </dgm:pt>
    <dgm:pt modelId="{99BC6BD6-CB5D-4E25-8B7E-19A25A95FFF2}">
      <dgm:prSet phldrT="[Text]" custT="1"/>
      <dgm:spPr/>
      <dgm:t>
        <a:bodyPr/>
        <a:lstStyle/>
        <a:p>
          <a:r>
            <a:rPr lang="en-US" sz="1800" b="0" dirty="0" smtClean="0">
              <a:solidFill>
                <a:schemeClr val="tx1"/>
              </a:solidFill>
            </a:rPr>
            <a:t>Traditional </a:t>
          </a:r>
          <a:r>
            <a:rPr lang="en-US" sz="1800" b="0" u="sng" dirty="0" smtClean="0">
              <a:solidFill>
                <a:schemeClr val="tx1"/>
              </a:solidFill>
            </a:rPr>
            <a:t>Consolidation</a:t>
          </a:r>
          <a:r>
            <a:rPr lang="en-US" sz="1800" b="0" dirty="0" smtClean="0">
              <a:solidFill>
                <a:schemeClr val="tx1"/>
              </a:solidFill>
            </a:rPr>
            <a:t> play</a:t>
          </a:r>
          <a:endParaRPr lang="en-US" sz="1800" b="0" dirty="0">
            <a:solidFill>
              <a:schemeClr val="tx1"/>
            </a:solidFill>
          </a:endParaRPr>
        </a:p>
      </dgm:t>
    </dgm:pt>
    <dgm:pt modelId="{FB93CFBB-6607-45AD-A819-CC3795CA1C71}" type="parTrans" cxnId="{2CB28A22-C24E-41A8-98F7-F9EFCFFAA7B6}">
      <dgm:prSet/>
      <dgm:spPr/>
      <dgm:t>
        <a:bodyPr/>
        <a:lstStyle/>
        <a:p>
          <a:endParaRPr lang="en-US"/>
        </a:p>
      </dgm:t>
    </dgm:pt>
    <dgm:pt modelId="{61378216-B7B9-4293-B5C3-107285974844}" type="sibTrans" cxnId="{2CB28A22-C24E-41A8-98F7-F9EFCFFAA7B6}">
      <dgm:prSet/>
      <dgm:spPr/>
      <dgm:t>
        <a:bodyPr/>
        <a:lstStyle/>
        <a:p>
          <a:endParaRPr lang="en-US"/>
        </a:p>
      </dgm:t>
    </dgm:pt>
    <dgm:pt modelId="{2F092A7B-F5BE-498B-96D0-974C511E2DDC}">
      <dgm:prSet phldrT="[Text]" custT="1"/>
      <dgm:spPr/>
      <dgm:t>
        <a:bodyPr/>
        <a:lstStyle/>
        <a:p>
          <a:r>
            <a:rPr lang="en-US" sz="1800" b="0" dirty="0" smtClean="0">
              <a:solidFill>
                <a:schemeClr val="tx1"/>
              </a:solidFill>
            </a:rPr>
            <a:t>Future proof  for Virtualization later</a:t>
          </a:r>
          <a:endParaRPr lang="en-US" sz="1800" b="0" dirty="0">
            <a:solidFill>
              <a:schemeClr val="tx1"/>
            </a:solidFill>
          </a:endParaRPr>
        </a:p>
      </dgm:t>
    </dgm:pt>
    <dgm:pt modelId="{AC1BF36A-7064-4A95-824E-D472079F2CFF}" type="parTrans" cxnId="{AA95DF6F-4F9B-4F50-95AA-97063FA5580E}">
      <dgm:prSet/>
      <dgm:spPr/>
      <dgm:t>
        <a:bodyPr/>
        <a:lstStyle/>
        <a:p>
          <a:endParaRPr lang="en-US"/>
        </a:p>
      </dgm:t>
    </dgm:pt>
    <dgm:pt modelId="{A47E216A-7BA9-430B-9DEB-5FD1D38C03D2}" type="sibTrans" cxnId="{AA95DF6F-4F9B-4F50-95AA-97063FA5580E}">
      <dgm:prSet/>
      <dgm:spPr/>
      <dgm:t>
        <a:bodyPr/>
        <a:lstStyle/>
        <a:p>
          <a:endParaRPr lang="en-US"/>
        </a:p>
      </dgm:t>
    </dgm:pt>
    <dgm:pt modelId="{312269D3-AE7F-490D-A2C5-818E5594B123}">
      <dgm:prSet custT="1"/>
      <dgm:spPr/>
      <dgm:t>
        <a:bodyPr/>
        <a:lstStyle/>
        <a:p>
          <a:r>
            <a:rPr lang="en-US" sz="1800" dirty="0" smtClean="0">
              <a:solidFill>
                <a:schemeClr val="tx1"/>
              </a:solidFill>
              <a:latin typeface="HP Simplified" pitchFamily="34" charset="0"/>
            </a:rPr>
            <a:t>Ready to </a:t>
          </a:r>
          <a:r>
            <a:rPr lang="en-US" sz="1800" dirty="0" err="1" smtClean="0">
              <a:solidFill>
                <a:schemeClr val="tx1"/>
              </a:solidFill>
              <a:latin typeface="HP Simplified" pitchFamily="34" charset="0"/>
            </a:rPr>
            <a:t>virtualize</a:t>
          </a:r>
          <a:r>
            <a:rPr lang="en-US" sz="1800" dirty="0" smtClean="0">
              <a:solidFill>
                <a:schemeClr val="tx1"/>
              </a:solidFill>
              <a:latin typeface="HP Simplified" pitchFamily="34" charset="0"/>
            </a:rPr>
            <a:t> more servers/applications</a:t>
          </a:r>
          <a:endParaRPr lang="en-US" sz="1800" dirty="0">
            <a:solidFill>
              <a:schemeClr val="tx1"/>
            </a:solidFill>
            <a:latin typeface="HP Simplified" pitchFamily="34" charset="0"/>
          </a:endParaRPr>
        </a:p>
      </dgm:t>
    </dgm:pt>
    <dgm:pt modelId="{5F370164-4FBC-44E8-BE81-8C5E224A768D}" type="parTrans" cxnId="{5B9BA0DC-2D7B-4A10-9045-9E162E06A518}">
      <dgm:prSet/>
      <dgm:spPr/>
      <dgm:t>
        <a:bodyPr/>
        <a:lstStyle/>
        <a:p>
          <a:endParaRPr lang="en-US"/>
        </a:p>
      </dgm:t>
    </dgm:pt>
    <dgm:pt modelId="{A4F082E8-93BD-42DD-9C46-3C099958DAEB}" type="sibTrans" cxnId="{5B9BA0DC-2D7B-4A10-9045-9E162E06A518}">
      <dgm:prSet/>
      <dgm:spPr/>
      <dgm:t>
        <a:bodyPr/>
        <a:lstStyle/>
        <a:p>
          <a:endParaRPr lang="en-US"/>
        </a:p>
      </dgm:t>
    </dgm:pt>
    <dgm:pt modelId="{FEC20C88-07D3-47F6-8221-0506E16EE7FA}" type="pres">
      <dgm:prSet presAssocID="{E27B1B24-634A-40D5-B4A5-02A324F7BE5E}" presName="Name0" presStyleCnt="0">
        <dgm:presLayoutVars>
          <dgm:dir/>
          <dgm:animLvl val="lvl"/>
          <dgm:resizeHandles val="exact"/>
        </dgm:presLayoutVars>
      </dgm:prSet>
      <dgm:spPr/>
      <dgm:t>
        <a:bodyPr/>
        <a:lstStyle/>
        <a:p>
          <a:endParaRPr lang="en-US"/>
        </a:p>
      </dgm:t>
    </dgm:pt>
    <dgm:pt modelId="{C7EDAACF-3909-46C1-B287-6E74730421E8}" type="pres">
      <dgm:prSet presAssocID="{5EBADA99-E353-4E8B-BE03-692F5ABD09D6}" presName="linNode" presStyleCnt="0"/>
      <dgm:spPr/>
    </dgm:pt>
    <dgm:pt modelId="{944B793C-7DF4-48DE-A951-E2CC42860F86}" type="pres">
      <dgm:prSet presAssocID="{5EBADA99-E353-4E8B-BE03-692F5ABD09D6}" presName="parentText" presStyleLbl="node1" presStyleIdx="0" presStyleCnt="3">
        <dgm:presLayoutVars>
          <dgm:chMax val="1"/>
          <dgm:bulletEnabled val="1"/>
        </dgm:presLayoutVars>
      </dgm:prSet>
      <dgm:spPr/>
      <dgm:t>
        <a:bodyPr/>
        <a:lstStyle/>
        <a:p>
          <a:endParaRPr lang="en-US"/>
        </a:p>
      </dgm:t>
    </dgm:pt>
    <dgm:pt modelId="{48F63E85-E6B4-4939-B576-FAA042E83CE3}" type="pres">
      <dgm:prSet presAssocID="{5EBADA99-E353-4E8B-BE03-692F5ABD09D6}" presName="descendantText" presStyleLbl="alignAccFollowNode1" presStyleIdx="0" presStyleCnt="3">
        <dgm:presLayoutVars>
          <dgm:bulletEnabled val="1"/>
        </dgm:presLayoutVars>
      </dgm:prSet>
      <dgm:spPr/>
      <dgm:t>
        <a:bodyPr/>
        <a:lstStyle/>
        <a:p>
          <a:endParaRPr lang="en-US"/>
        </a:p>
      </dgm:t>
    </dgm:pt>
    <dgm:pt modelId="{88EAF0E3-2E5B-4EF9-9626-A5A3B49A52E5}" type="pres">
      <dgm:prSet presAssocID="{5C32EACB-00D0-421E-BF8E-968163153B85}" presName="sp" presStyleCnt="0"/>
      <dgm:spPr/>
    </dgm:pt>
    <dgm:pt modelId="{16651535-F730-4D9B-8458-06B61C0016DB}" type="pres">
      <dgm:prSet presAssocID="{AA7D484F-A8A5-4886-9D66-DA9F41C7A0B7}" presName="linNode" presStyleCnt="0"/>
      <dgm:spPr/>
    </dgm:pt>
    <dgm:pt modelId="{A71F9CC4-7446-443C-B9AA-A7BE23871F01}" type="pres">
      <dgm:prSet presAssocID="{AA7D484F-A8A5-4886-9D66-DA9F41C7A0B7}" presName="parentText" presStyleLbl="node1" presStyleIdx="1" presStyleCnt="3">
        <dgm:presLayoutVars>
          <dgm:chMax val="1"/>
          <dgm:bulletEnabled val="1"/>
        </dgm:presLayoutVars>
      </dgm:prSet>
      <dgm:spPr/>
      <dgm:t>
        <a:bodyPr/>
        <a:lstStyle/>
        <a:p>
          <a:endParaRPr lang="en-US"/>
        </a:p>
      </dgm:t>
    </dgm:pt>
    <dgm:pt modelId="{EA5D2332-B489-4764-A882-A2E58BE4F1CC}" type="pres">
      <dgm:prSet presAssocID="{AA7D484F-A8A5-4886-9D66-DA9F41C7A0B7}" presName="descendantText" presStyleLbl="alignAccFollowNode1" presStyleIdx="1" presStyleCnt="3">
        <dgm:presLayoutVars>
          <dgm:bulletEnabled val="1"/>
        </dgm:presLayoutVars>
      </dgm:prSet>
      <dgm:spPr/>
      <dgm:t>
        <a:bodyPr/>
        <a:lstStyle/>
        <a:p>
          <a:endParaRPr lang="en-US"/>
        </a:p>
      </dgm:t>
    </dgm:pt>
    <dgm:pt modelId="{D222959A-7C98-4DE9-9B87-CBA4D098CB1C}" type="pres">
      <dgm:prSet presAssocID="{FBEB7A64-C525-4CDB-82B3-B057E62A2799}" presName="sp" presStyleCnt="0"/>
      <dgm:spPr/>
    </dgm:pt>
    <dgm:pt modelId="{0D65F97E-E3B3-4110-BCBD-6FA595AA1C66}" type="pres">
      <dgm:prSet presAssocID="{0539D327-27D7-461E-9EDE-80C8D312C917}" presName="linNode" presStyleCnt="0"/>
      <dgm:spPr/>
    </dgm:pt>
    <dgm:pt modelId="{FA527404-D588-4E87-B631-190006EDB7EC}" type="pres">
      <dgm:prSet presAssocID="{0539D327-27D7-461E-9EDE-80C8D312C917}" presName="parentText" presStyleLbl="node1" presStyleIdx="2" presStyleCnt="3">
        <dgm:presLayoutVars>
          <dgm:chMax val="1"/>
          <dgm:bulletEnabled val="1"/>
        </dgm:presLayoutVars>
      </dgm:prSet>
      <dgm:spPr/>
      <dgm:t>
        <a:bodyPr/>
        <a:lstStyle/>
        <a:p>
          <a:endParaRPr lang="en-US"/>
        </a:p>
      </dgm:t>
    </dgm:pt>
    <dgm:pt modelId="{69C85C67-CEF9-4999-944A-3C734CD9DEB8}" type="pres">
      <dgm:prSet presAssocID="{0539D327-27D7-461E-9EDE-80C8D312C917}" presName="descendantText" presStyleLbl="alignAccFollowNode1" presStyleIdx="2" presStyleCnt="3">
        <dgm:presLayoutVars>
          <dgm:bulletEnabled val="1"/>
        </dgm:presLayoutVars>
      </dgm:prSet>
      <dgm:spPr/>
      <dgm:t>
        <a:bodyPr/>
        <a:lstStyle/>
        <a:p>
          <a:endParaRPr lang="en-US"/>
        </a:p>
      </dgm:t>
    </dgm:pt>
  </dgm:ptLst>
  <dgm:cxnLst>
    <dgm:cxn modelId="{3D7E727E-F5B0-46C3-8694-6481CE38D154}" type="presOf" srcId="{5EBADA99-E353-4E8B-BE03-692F5ABD09D6}" destId="{944B793C-7DF4-48DE-A951-E2CC42860F86}" srcOrd="0" destOrd="0" presId="urn:microsoft.com/office/officeart/2005/8/layout/vList5"/>
    <dgm:cxn modelId="{C8B46765-F023-4551-9923-FCC8E97098FC}" type="presOf" srcId="{E27B1B24-634A-40D5-B4A5-02A324F7BE5E}" destId="{FEC20C88-07D3-47F6-8221-0506E16EE7FA}" srcOrd="0" destOrd="0" presId="urn:microsoft.com/office/officeart/2005/8/layout/vList5"/>
    <dgm:cxn modelId="{5B9BA0DC-2D7B-4A10-9045-9E162E06A518}" srcId="{0539D327-27D7-461E-9EDE-80C8D312C917}" destId="{312269D3-AE7F-490D-A2C5-818E5594B123}" srcOrd="2" destOrd="0" parTransId="{5F370164-4FBC-44E8-BE81-8C5E224A768D}" sibTransId="{A4F082E8-93BD-42DD-9C46-3C099958DAEB}"/>
    <dgm:cxn modelId="{8FB1F54A-5F96-4D29-B2C1-7F3E55A43ADB}" type="presOf" srcId="{312269D3-AE7F-490D-A2C5-818E5594B123}" destId="{69C85C67-CEF9-4999-944A-3C734CD9DEB8}" srcOrd="0" destOrd="2" presId="urn:microsoft.com/office/officeart/2005/8/layout/vList5"/>
    <dgm:cxn modelId="{A83F4DB4-061B-4477-8CD8-AA6AFD395869}" type="presOf" srcId="{C7D77656-1F49-421D-A073-8573ED0ED866}" destId="{EA5D2332-B489-4764-A882-A2E58BE4F1CC}" srcOrd="0" destOrd="0" presId="urn:microsoft.com/office/officeart/2005/8/layout/vList5"/>
    <dgm:cxn modelId="{46DE03CD-55CF-4AB6-AE90-0B667A4A51C1}" type="presOf" srcId="{3CDEB90C-4164-475C-B6B1-BD34D10493FD}" destId="{EA5D2332-B489-4764-A882-A2E58BE4F1CC}" srcOrd="0" destOrd="1" presId="urn:microsoft.com/office/officeart/2005/8/layout/vList5"/>
    <dgm:cxn modelId="{50F102A4-F027-43B0-A4B6-B77207DDE1AE}" srcId="{E27B1B24-634A-40D5-B4A5-02A324F7BE5E}" destId="{AA7D484F-A8A5-4886-9D66-DA9F41C7A0B7}" srcOrd="1" destOrd="0" parTransId="{84D0DFF5-CCEE-472A-A075-1EA83E65AA4E}" sibTransId="{FBEB7A64-C525-4CDB-82B3-B057E62A2799}"/>
    <dgm:cxn modelId="{02781BCC-B8D7-45DE-85F3-A41041AF2656}" srcId="{E27B1B24-634A-40D5-B4A5-02A324F7BE5E}" destId="{5EBADA99-E353-4E8B-BE03-692F5ABD09D6}" srcOrd="0" destOrd="0" parTransId="{26416FF7-AA45-43A2-A9A8-40A9C18787B4}" sibTransId="{5C32EACB-00D0-421E-BF8E-968163153B85}"/>
    <dgm:cxn modelId="{334C64BF-4590-401E-BBC1-6F474FC5651D}" type="presOf" srcId="{99BC6BD6-CB5D-4E25-8B7E-19A25A95FFF2}" destId="{48F63E85-E6B4-4939-B576-FAA042E83CE3}" srcOrd="0" destOrd="0" presId="urn:microsoft.com/office/officeart/2005/8/layout/vList5"/>
    <dgm:cxn modelId="{AA95DF6F-4F9B-4F50-95AA-97063FA5580E}" srcId="{5EBADA99-E353-4E8B-BE03-692F5ABD09D6}" destId="{2F092A7B-F5BE-498B-96D0-974C511E2DDC}" srcOrd="1" destOrd="0" parTransId="{AC1BF36A-7064-4A95-824E-D472079F2CFF}" sibTransId="{A47E216A-7BA9-430B-9DEB-5FD1D38C03D2}"/>
    <dgm:cxn modelId="{9F93BA2F-691B-4DCC-BD24-7DDC52288552}" type="presOf" srcId="{FC693311-6918-4D8D-859C-CAF9E7ADB14F}" destId="{EA5D2332-B489-4764-A882-A2E58BE4F1CC}" srcOrd="0" destOrd="2" presId="urn:microsoft.com/office/officeart/2005/8/layout/vList5"/>
    <dgm:cxn modelId="{0FA41AE4-639F-49E8-8B83-0D417808673C}" srcId="{0539D327-27D7-461E-9EDE-80C8D312C917}" destId="{FB76420B-6B38-4EC0-A335-F5C13A44C8F7}" srcOrd="0" destOrd="0" parTransId="{0AA76DD1-A641-45D3-B5B1-C27BE4501A42}" sibTransId="{7B5966EB-99E4-4CE8-97F0-7458AE6425B3}"/>
    <dgm:cxn modelId="{8FDEE532-0F63-486F-9721-5BC6C256AC81}" type="presOf" srcId="{FB76420B-6B38-4EC0-A335-F5C13A44C8F7}" destId="{69C85C67-CEF9-4999-944A-3C734CD9DEB8}" srcOrd="0" destOrd="0" presId="urn:microsoft.com/office/officeart/2005/8/layout/vList5"/>
    <dgm:cxn modelId="{C94653BA-332A-4051-A3A7-12FFC9780807}" type="presOf" srcId="{2F092A7B-F5BE-498B-96D0-974C511E2DDC}" destId="{48F63E85-E6B4-4939-B576-FAA042E83CE3}" srcOrd="0" destOrd="1" presId="urn:microsoft.com/office/officeart/2005/8/layout/vList5"/>
    <dgm:cxn modelId="{6E5C5948-9BE4-4381-808A-EA4C3CA0A955}" srcId="{0539D327-27D7-461E-9EDE-80C8D312C917}" destId="{EE5C7AED-2CE8-4FDE-AEA4-E2BC94F2598A}" srcOrd="1" destOrd="0" parTransId="{05148DE6-C8DD-42B7-B1F6-CE0968E14A7D}" sibTransId="{1868B4E1-4A82-410D-A1D7-E7963A9BA973}"/>
    <dgm:cxn modelId="{7DA2FBC3-3F65-48E0-B7BD-32DE87C718DA}" type="presOf" srcId="{AA7D484F-A8A5-4886-9D66-DA9F41C7A0B7}" destId="{A71F9CC4-7446-443C-B9AA-A7BE23871F01}" srcOrd="0" destOrd="0" presId="urn:microsoft.com/office/officeart/2005/8/layout/vList5"/>
    <dgm:cxn modelId="{D490C2CC-5EB3-4A80-8E1B-F8B4B96CBE85}" srcId="{AA7D484F-A8A5-4886-9D66-DA9F41C7A0B7}" destId="{C7D77656-1F49-421D-A073-8573ED0ED866}" srcOrd="0" destOrd="0" parTransId="{54519747-0545-498F-8CA6-5537CB8BA996}" sibTransId="{F880EE87-DD49-40CD-B6D1-850B78A3AAD7}"/>
    <dgm:cxn modelId="{2CB28A22-C24E-41A8-98F7-F9EFCFFAA7B6}" srcId="{5EBADA99-E353-4E8B-BE03-692F5ABD09D6}" destId="{99BC6BD6-CB5D-4E25-8B7E-19A25A95FFF2}" srcOrd="0" destOrd="0" parTransId="{FB93CFBB-6607-45AD-A819-CC3795CA1C71}" sibTransId="{61378216-B7B9-4293-B5C3-107285974844}"/>
    <dgm:cxn modelId="{D824D18F-ACAA-4A9A-A54D-BC9B65B38B3B}" srcId="{AA7D484F-A8A5-4886-9D66-DA9F41C7A0B7}" destId="{FC693311-6918-4D8D-859C-CAF9E7ADB14F}" srcOrd="2" destOrd="0" parTransId="{1463264D-E668-421A-B1B0-7B450232E617}" sibTransId="{B847AE78-CAC4-4DF9-A739-70B6F8B29263}"/>
    <dgm:cxn modelId="{1666F902-DF34-435F-AC3B-A65904D0C45A}" type="presOf" srcId="{0539D327-27D7-461E-9EDE-80C8D312C917}" destId="{FA527404-D588-4E87-B631-190006EDB7EC}" srcOrd="0" destOrd="0" presId="urn:microsoft.com/office/officeart/2005/8/layout/vList5"/>
    <dgm:cxn modelId="{C1C7E6D5-8373-4C01-9B16-CC8C45202065}" srcId="{AA7D484F-A8A5-4886-9D66-DA9F41C7A0B7}" destId="{3CDEB90C-4164-475C-B6B1-BD34D10493FD}" srcOrd="1" destOrd="0" parTransId="{399D7060-A02E-4DAD-8722-DB499BAD6399}" sibTransId="{81A93677-7427-4838-B520-11672F048AD2}"/>
    <dgm:cxn modelId="{1D0B8719-8175-4675-B330-F3F4F7DD75AB}" type="presOf" srcId="{EE5C7AED-2CE8-4FDE-AEA4-E2BC94F2598A}" destId="{69C85C67-CEF9-4999-944A-3C734CD9DEB8}" srcOrd="0" destOrd="1" presId="urn:microsoft.com/office/officeart/2005/8/layout/vList5"/>
    <dgm:cxn modelId="{B11A6E6E-1F5F-457A-ACAC-04C79497A131}" srcId="{E27B1B24-634A-40D5-B4A5-02A324F7BE5E}" destId="{0539D327-27D7-461E-9EDE-80C8D312C917}" srcOrd="2" destOrd="0" parTransId="{20630C01-6C24-4758-94CE-D68BBE7A2897}" sibTransId="{5CC7DE21-C028-469C-961C-68FD7BE701C3}"/>
    <dgm:cxn modelId="{9742E843-2B51-4223-94B4-F20C77A0EBA5}" type="presParOf" srcId="{FEC20C88-07D3-47F6-8221-0506E16EE7FA}" destId="{C7EDAACF-3909-46C1-B287-6E74730421E8}" srcOrd="0" destOrd="0" presId="urn:microsoft.com/office/officeart/2005/8/layout/vList5"/>
    <dgm:cxn modelId="{56DBD59F-8DB9-41F7-8340-7C6BF3C28415}" type="presParOf" srcId="{C7EDAACF-3909-46C1-B287-6E74730421E8}" destId="{944B793C-7DF4-48DE-A951-E2CC42860F86}" srcOrd="0" destOrd="0" presId="urn:microsoft.com/office/officeart/2005/8/layout/vList5"/>
    <dgm:cxn modelId="{AC4E80BD-04B7-4057-84E3-54BE2DB34E6F}" type="presParOf" srcId="{C7EDAACF-3909-46C1-B287-6E74730421E8}" destId="{48F63E85-E6B4-4939-B576-FAA042E83CE3}" srcOrd="1" destOrd="0" presId="urn:microsoft.com/office/officeart/2005/8/layout/vList5"/>
    <dgm:cxn modelId="{2247E28C-D0ED-4BB9-BC74-049613FFA28C}" type="presParOf" srcId="{FEC20C88-07D3-47F6-8221-0506E16EE7FA}" destId="{88EAF0E3-2E5B-4EF9-9626-A5A3B49A52E5}" srcOrd="1" destOrd="0" presId="urn:microsoft.com/office/officeart/2005/8/layout/vList5"/>
    <dgm:cxn modelId="{AED74339-EBD9-48FD-8365-462F268B3BAD}" type="presParOf" srcId="{FEC20C88-07D3-47F6-8221-0506E16EE7FA}" destId="{16651535-F730-4D9B-8458-06B61C0016DB}" srcOrd="2" destOrd="0" presId="urn:microsoft.com/office/officeart/2005/8/layout/vList5"/>
    <dgm:cxn modelId="{CF1624CD-03BD-4B9B-B37D-7C9421172636}" type="presParOf" srcId="{16651535-F730-4D9B-8458-06B61C0016DB}" destId="{A71F9CC4-7446-443C-B9AA-A7BE23871F01}" srcOrd="0" destOrd="0" presId="urn:microsoft.com/office/officeart/2005/8/layout/vList5"/>
    <dgm:cxn modelId="{7B6C58DB-9E5E-4523-ABC6-C5A98CB54D04}" type="presParOf" srcId="{16651535-F730-4D9B-8458-06B61C0016DB}" destId="{EA5D2332-B489-4764-A882-A2E58BE4F1CC}" srcOrd="1" destOrd="0" presId="urn:microsoft.com/office/officeart/2005/8/layout/vList5"/>
    <dgm:cxn modelId="{EF296799-8C4E-4248-A7C5-8AFC4FB29698}" type="presParOf" srcId="{FEC20C88-07D3-47F6-8221-0506E16EE7FA}" destId="{D222959A-7C98-4DE9-9B87-CBA4D098CB1C}" srcOrd="3" destOrd="0" presId="urn:microsoft.com/office/officeart/2005/8/layout/vList5"/>
    <dgm:cxn modelId="{89738A82-6719-4C42-9D61-10FEB78467D3}" type="presParOf" srcId="{FEC20C88-07D3-47F6-8221-0506E16EE7FA}" destId="{0D65F97E-E3B3-4110-BCBD-6FA595AA1C66}" srcOrd="4" destOrd="0" presId="urn:microsoft.com/office/officeart/2005/8/layout/vList5"/>
    <dgm:cxn modelId="{1C855B22-B0C4-4471-A99F-C7F02C66EDA4}" type="presParOf" srcId="{0D65F97E-E3B3-4110-BCBD-6FA595AA1C66}" destId="{FA527404-D588-4E87-B631-190006EDB7EC}" srcOrd="0" destOrd="0" presId="urn:microsoft.com/office/officeart/2005/8/layout/vList5"/>
    <dgm:cxn modelId="{8E159B55-C164-4807-80E7-2C2FA90AAD78}" type="presParOf" srcId="{0D65F97E-E3B3-4110-BCBD-6FA595AA1C66}" destId="{69C85C67-CEF9-4999-944A-3C734CD9DE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7B1B24-634A-40D5-B4A5-02A324F7BE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7D484F-A8A5-4886-9D66-DA9F41C7A0B7}">
      <dgm:prSet phldrT="[Text]"/>
      <dgm:spPr/>
      <dgm:t>
        <a:bodyPr/>
        <a:lstStyle/>
        <a:p>
          <a:r>
            <a:rPr lang="en-US" b="1" dirty="0" smtClean="0">
              <a:solidFill>
                <a:schemeClr val="tx1"/>
              </a:solidFill>
            </a:rPr>
            <a:t>Virtualization </a:t>
          </a:r>
          <a:br>
            <a:rPr lang="en-US" b="1" dirty="0" smtClean="0">
              <a:solidFill>
                <a:schemeClr val="tx1"/>
              </a:solidFill>
            </a:rPr>
          </a:br>
          <a:r>
            <a:rPr lang="en-US" b="1" dirty="0" smtClean="0">
              <a:solidFill>
                <a:schemeClr val="tx1"/>
              </a:solidFill>
            </a:rPr>
            <a:t>1</a:t>
          </a:r>
          <a:r>
            <a:rPr lang="en-US" b="1" baseline="30000" dirty="0" smtClean="0">
              <a:solidFill>
                <a:schemeClr val="tx1"/>
              </a:solidFill>
            </a:rPr>
            <a:t>st</a:t>
          </a:r>
          <a:r>
            <a:rPr lang="en-US" b="1" dirty="0" smtClean="0">
              <a:solidFill>
                <a:schemeClr val="tx1"/>
              </a:solidFill>
            </a:rPr>
            <a:t> Timers</a:t>
          </a:r>
          <a:endParaRPr lang="en-US" b="1" dirty="0">
            <a:solidFill>
              <a:schemeClr val="tx1"/>
            </a:solidFill>
          </a:endParaRPr>
        </a:p>
      </dgm:t>
    </dgm:pt>
    <dgm:pt modelId="{84D0DFF5-CCEE-472A-A075-1EA83E65AA4E}" type="parTrans" cxnId="{50F102A4-F027-43B0-A4B6-B77207DDE1AE}">
      <dgm:prSet/>
      <dgm:spPr/>
      <dgm:t>
        <a:bodyPr/>
        <a:lstStyle/>
        <a:p>
          <a:endParaRPr lang="en-US"/>
        </a:p>
      </dgm:t>
    </dgm:pt>
    <dgm:pt modelId="{FBEB7A64-C525-4CDB-82B3-B057E62A2799}" type="sibTrans" cxnId="{50F102A4-F027-43B0-A4B6-B77207DDE1AE}">
      <dgm:prSet/>
      <dgm:spPr/>
      <dgm:t>
        <a:bodyPr/>
        <a:lstStyle/>
        <a:p>
          <a:endParaRPr lang="en-US"/>
        </a:p>
      </dgm:t>
    </dgm:pt>
    <dgm:pt modelId="{FB76420B-6B38-4EC0-A335-F5C13A44C8F7}">
      <dgm:prSet phldrT="[Text]" custT="1"/>
      <dgm:spPr/>
      <dgm:t>
        <a:bodyPr/>
        <a:lstStyle/>
        <a:p>
          <a:pPr>
            <a:spcAft>
              <a:spcPts val="600"/>
            </a:spcAft>
          </a:pPr>
          <a:r>
            <a:rPr lang="en-US" sz="1400" b="0" dirty="0" smtClean="0">
              <a:solidFill>
                <a:schemeClr val="tx1"/>
              </a:solidFill>
            </a:rPr>
            <a:t>Several pre-configured  6Gb SAS P2000 G3 models for speed, cost effectiveness to support consolidation</a:t>
          </a:r>
          <a:endParaRPr lang="en-US" sz="1400" dirty="0"/>
        </a:p>
      </dgm:t>
    </dgm:pt>
    <dgm:pt modelId="{0AA76DD1-A641-45D3-B5B1-C27BE4501A42}" type="parTrans" cxnId="{0FA41AE4-639F-49E8-8B83-0D417808673C}">
      <dgm:prSet/>
      <dgm:spPr/>
      <dgm:t>
        <a:bodyPr/>
        <a:lstStyle/>
        <a:p>
          <a:endParaRPr lang="en-US"/>
        </a:p>
      </dgm:t>
    </dgm:pt>
    <dgm:pt modelId="{7B5966EB-99E4-4CE8-97F0-7458AE6425B3}" type="sibTrans" cxnId="{0FA41AE4-639F-49E8-8B83-0D417808673C}">
      <dgm:prSet/>
      <dgm:spPr/>
      <dgm:t>
        <a:bodyPr/>
        <a:lstStyle/>
        <a:p>
          <a:endParaRPr lang="en-US"/>
        </a:p>
      </dgm:t>
    </dgm:pt>
    <dgm:pt modelId="{C7D77656-1F49-421D-A073-8573ED0ED866}">
      <dgm:prSet phldrT="[Text]" custT="1"/>
      <dgm:spPr/>
      <dgm:t>
        <a:bodyPr/>
        <a:lstStyle/>
        <a:p>
          <a:pPr>
            <a:spcAft>
              <a:spcPts val="600"/>
            </a:spcAft>
          </a:pPr>
          <a:r>
            <a:rPr lang="en-US" sz="1400" b="0" dirty="0" smtClean="0">
              <a:solidFill>
                <a:schemeClr val="tx1"/>
              </a:solidFill>
            </a:rPr>
            <a:t>Several pre-configured  6Gb SAS P2000 G3 models for speed, cost effectiveness to support consolidation</a:t>
          </a:r>
          <a:endParaRPr lang="en-US" sz="1400" dirty="0"/>
        </a:p>
      </dgm:t>
    </dgm:pt>
    <dgm:pt modelId="{54519747-0545-498F-8CA6-5537CB8BA996}" type="parTrans" cxnId="{D490C2CC-5EB3-4A80-8E1B-F8B4B96CBE85}">
      <dgm:prSet/>
      <dgm:spPr/>
      <dgm:t>
        <a:bodyPr/>
        <a:lstStyle/>
        <a:p>
          <a:endParaRPr lang="en-US"/>
        </a:p>
      </dgm:t>
    </dgm:pt>
    <dgm:pt modelId="{F880EE87-DD49-40CD-B6D1-850B78A3AAD7}" type="sibTrans" cxnId="{D490C2CC-5EB3-4A80-8E1B-F8B4B96CBE85}">
      <dgm:prSet/>
      <dgm:spPr/>
      <dgm:t>
        <a:bodyPr/>
        <a:lstStyle/>
        <a:p>
          <a:endParaRPr lang="en-US"/>
        </a:p>
      </dgm:t>
    </dgm:pt>
    <dgm:pt modelId="{5EBADA99-E353-4E8B-BE03-692F5ABD09D6}">
      <dgm:prSet phldrT="[Text]"/>
      <dgm:spPr/>
      <dgm:t>
        <a:bodyPr/>
        <a:lstStyle/>
        <a:p>
          <a:r>
            <a:rPr lang="en-US" b="1" dirty="0" smtClean="0">
              <a:solidFill>
                <a:schemeClr val="tx1"/>
              </a:solidFill>
            </a:rPr>
            <a:t>Consolidation</a:t>
          </a:r>
          <a:endParaRPr lang="en-US" b="1" dirty="0">
            <a:solidFill>
              <a:schemeClr val="tx1"/>
            </a:solidFill>
          </a:endParaRPr>
        </a:p>
      </dgm:t>
    </dgm:pt>
    <dgm:pt modelId="{26416FF7-AA45-43A2-A9A8-40A9C18787B4}" type="parTrans" cxnId="{02781BCC-B8D7-45DE-85F3-A41041AF2656}">
      <dgm:prSet/>
      <dgm:spPr/>
      <dgm:t>
        <a:bodyPr/>
        <a:lstStyle/>
        <a:p>
          <a:endParaRPr lang="en-US"/>
        </a:p>
      </dgm:t>
    </dgm:pt>
    <dgm:pt modelId="{5C32EACB-00D0-421E-BF8E-968163153B85}" type="sibTrans" cxnId="{02781BCC-B8D7-45DE-85F3-A41041AF2656}">
      <dgm:prSet/>
      <dgm:spPr/>
      <dgm:t>
        <a:bodyPr/>
        <a:lstStyle/>
        <a:p>
          <a:endParaRPr lang="en-US"/>
        </a:p>
      </dgm:t>
    </dgm:pt>
    <dgm:pt modelId="{99BC6BD6-CB5D-4E25-8B7E-19A25A95FFF2}">
      <dgm:prSet phldrT="[Text]" custT="1"/>
      <dgm:spPr/>
      <dgm:t>
        <a:bodyPr/>
        <a:lstStyle/>
        <a:p>
          <a:r>
            <a:rPr lang="en-US" sz="1400" b="0" dirty="0" smtClean="0">
              <a:solidFill>
                <a:schemeClr val="tx1"/>
              </a:solidFill>
            </a:rPr>
            <a:t>Several pre-configured  6Gb SAS P2000 G3 models for speed, cost effectiveness to support consolidation</a:t>
          </a:r>
          <a:endParaRPr lang="en-US" sz="1400" b="0" dirty="0">
            <a:solidFill>
              <a:schemeClr val="tx1"/>
            </a:solidFill>
          </a:endParaRPr>
        </a:p>
      </dgm:t>
    </dgm:pt>
    <dgm:pt modelId="{FB93CFBB-6607-45AD-A819-CC3795CA1C71}" type="parTrans" cxnId="{2CB28A22-C24E-41A8-98F7-F9EFCFFAA7B6}">
      <dgm:prSet/>
      <dgm:spPr/>
      <dgm:t>
        <a:bodyPr/>
        <a:lstStyle/>
        <a:p>
          <a:endParaRPr lang="en-US"/>
        </a:p>
      </dgm:t>
    </dgm:pt>
    <dgm:pt modelId="{61378216-B7B9-4293-B5C3-107285974844}" type="sibTrans" cxnId="{2CB28A22-C24E-41A8-98F7-F9EFCFFAA7B6}">
      <dgm:prSet/>
      <dgm:spPr/>
      <dgm:t>
        <a:bodyPr/>
        <a:lstStyle/>
        <a:p>
          <a:endParaRPr lang="en-US"/>
        </a:p>
      </dgm:t>
    </dgm:pt>
    <dgm:pt modelId="{4AF1A772-7C2A-4DCC-9291-0D9978599A76}">
      <dgm:prSet phldrT="[Text]"/>
      <dgm:spPr/>
      <dgm:t>
        <a:bodyPr/>
        <a:lstStyle/>
        <a:p>
          <a:r>
            <a:rPr lang="en-US" b="1" dirty="0" smtClean="0">
              <a:solidFill>
                <a:schemeClr val="tx1"/>
              </a:solidFill>
            </a:rPr>
            <a:t>Installed Base </a:t>
          </a:r>
          <a:br>
            <a:rPr lang="en-US" b="1" dirty="0" smtClean="0">
              <a:solidFill>
                <a:schemeClr val="tx1"/>
              </a:solidFill>
            </a:rPr>
          </a:br>
          <a:r>
            <a:rPr lang="en-US" b="1" dirty="0" smtClean="0">
              <a:solidFill>
                <a:schemeClr val="tx1"/>
              </a:solidFill>
            </a:rPr>
            <a:t>Plays</a:t>
          </a:r>
          <a:endParaRPr lang="en-US" b="1" dirty="0">
            <a:solidFill>
              <a:schemeClr val="tx1"/>
            </a:solidFill>
          </a:endParaRPr>
        </a:p>
      </dgm:t>
    </dgm:pt>
    <dgm:pt modelId="{822059ED-2FD1-4260-92F4-0EEDCD3C6464}" type="parTrans" cxnId="{4175CBA0-6D94-472B-A74F-7060A211D8E5}">
      <dgm:prSet/>
      <dgm:spPr/>
      <dgm:t>
        <a:bodyPr/>
        <a:lstStyle/>
        <a:p>
          <a:endParaRPr lang="en-US"/>
        </a:p>
      </dgm:t>
    </dgm:pt>
    <dgm:pt modelId="{702A193A-BDA5-4B87-A67F-8FE9B95D3CC0}" type="sibTrans" cxnId="{4175CBA0-6D94-472B-A74F-7060A211D8E5}">
      <dgm:prSet/>
      <dgm:spPr/>
      <dgm:t>
        <a:bodyPr/>
        <a:lstStyle/>
        <a:p>
          <a:endParaRPr lang="en-US"/>
        </a:p>
      </dgm:t>
    </dgm:pt>
    <dgm:pt modelId="{2D123868-8ED4-417F-AA22-0F150BF7B5E2}">
      <dgm:prSet phldrT="[Text]" custT="1"/>
      <dgm:spPr/>
      <dgm:t>
        <a:bodyPr/>
        <a:lstStyle/>
        <a:p>
          <a:r>
            <a:rPr lang="en-US" sz="1400" b="0" dirty="0" smtClean="0">
              <a:solidFill>
                <a:schemeClr val="tx1"/>
              </a:solidFill>
            </a:rPr>
            <a:t>Pre-P2000 MSA Upgrade Options</a:t>
          </a:r>
          <a:endParaRPr lang="en-US" sz="1400" b="0" dirty="0">
            <a:solidFill>
              <a:schemeClr val="tx1"/>
            </a:solidFill>
          </a:endParaRPr>
        </a:p>
      </dgm:t>
    </dgm:pt>
    <dgm:pt modelId="{06DE2524-045F-43DD-A8FB-3F373BD449BF}" type="parTrans" cxnId="{B6A3BF4D-BB67-4140-BCA5-ABC0D4C736BD}">
      <dgm:prSet/>
      <dgm:spPr/>
      <dgm:t>
        <a:bodyPr/>
        <a:lstStyle/>
        <a:p>
          <a:endParaRPr lang="en-US"/>
        </a:p>
      </dgm:t>
    </dgm:pt>
    <dgm:pt modelId="{CE8907D3-26AC-4243-B524-BEBAE70A6C61}" type="sibTrans" cxnId="{B6A3BF4D-BB67-4140-BCA5-ABC0D4C736BD}">
      <dgm:prSet/>
      <dgm:spPr/>
      <dgm:t>
        <a:bodyPr/>
        <a:lstStyle/>
        <a:p>
          <a:endParaRPr lang="en-US"/>
        </a:p>
      </dgm:t>
    </dgm:pt>
    <dgm:pt modelId="{D26D8C8F-6A2E-4CDF-AB2B-36EEC11EE4FD}">
      <dgm:prSet phldrT="[Text]" custT="1"/>
      <dgm:spPr/>
      <dgm:t>
        <a:bodyPr/>
        <a:lstStyle/>
        <a:p>
          <a:r>
            <a:rPr lang="en-US" sz="1400" b="0" dirty="0" smtClean="0">
              <a:solidFill>
                <a:schemeClr val="tx1"/>
              </a:solidFill>
            </a:rPr>
            <a:t>P2000 Generational and Interface Upgrades</a:t>
          </a:r>
          <a:endParaRPr lang="en-US" sz="1400" b="0" dirty="0">
            <a:solidFill>
              <a:schemeClr val="tx1"/>
            </a:solidFill>
          </a:endParaRPr>
        </a:p>
      </dgm:t>
    </dgm:pt>
    <dgm:pt modelId="{6AAC7812-C5CC-470D-A4A2-A89B07597C4F}" type="parTrans" cxnId="{86883C26-C53C-4368-B0FC-A9B23D853205}">
      <dgm:prSet/>
      <dgm:spPr/>
      <dgm:t>
        <a:bodyPr/>
        <a:lstStyle/>
        <a:p>
          <a:endParaRPr lang="en-US"/>
        </a:p>
      </dgm:t>
    </dgm:pt>
    <dgm:pt modelId="{E64DA488-D87C-44C3-8EF2-A9EEB388094A}" type="sibTrans" cxnId="{86883C26-C53C-4368-B0FC-A9B23D853205}">
      <dgm:prSet/>
      <dgm:spPr/>
      <dgm:t>
        <a:bodyPr/>
        <a:lstStyle/>
        <a:p>
          <a:endParaRPr lang="en-US"/>
        </a:p>
      </dgm:t>
    </dgm:pt>
    <dgm:pt modelId="{0539D327-27D7-461E-9EDE-80C8D312C917}">
      <dgm:prSet phldrT="[Text]"/>
      <dgm:spPr/>
      <dgm:t>
        <a:bodyPr/>
        <a:lstStyle/>
        <a:p>
          <a:r>
            <a:rPr lang="en-US" b="1" dirty="0" smtClean="0">
              <a:solidFill>
                <a:schemeClr val="tx1"/>
              </a:solidFill>
            </a:rPr>
            <a:t>Entry Virtualization Environments</a:t>
          </a:r>
          <a:endParaRPr lang="en-US" dirty="0"/>
        </a:p>
      </dgm:t>
    </dgm:pt>
    <dgm:pt modelId="{5CC7DE21-C028-469C-961C-68FD7BE701C3}" type="sibTrans" cxnId="{B11A6E6E-1F5F-457A-ACAC-04C79497A131}">
      <dgm:prSet/>
      <dgm:spPr/>
      <dgm:t>
        <a:bodyPr/>
        <a:lstStyle/>
        <a:p>
          <a:endParaRPr lang="en-US"/>
        </a:p>
      </dgm:t>
    </dgm:pt>
    <dgm:pt modelId="{20630C01-6C24-4758-94CE-D68BBE7A2897}" type="parTrans" cxnId="{B11A6E6E-1F5F-457A-ACAC-04C79497A131}">
      <dgm:prSet/>
      <dgm:spPr/>
      <dgm:t>
        <a:bodyPr/>
        <a:lstStyle/>
        <a:p>
          <a:endParaRPr lang="en-US"/>
        </a:p>
      </dgm:t>
    </dgm:pt>
    <dgm:pt modelId="{65D3FDAA-F14E-4CAF-AC85-E12226296DC7}">
      <dgm:prSet phldrT="[Text]" custT="1"/>
      <dgm:spPr/>
      <dgm:t>
        <a:bodyPr/>
        <a:lstStyle/>
        <a:p>
          <a:r>
            <a:rPr lang="en-US" sz="1400" b="0" dirty="0" smtClean="0">
              <a:solidFill>
                <a:schemeClr val="tx1"/>
              </a:solidFill>
            </a:rPr>
            <a:t>Build a cost effective 8Gb </a:t>
          </a:r>
          <a:r>
            <a:rPr lang="en-US" sz="1400" b="0" dirty="0" err="1" smtClean="0">
              <a:solidFill>
                <a:schemeClr val="tx1"/>
              </a:solidFill>
            </a:rPr>
            <a:t>Fibre</a:t>
          </a:r>
          <a:r>
            <a:rPr lang="en-US" sz="1400" b="0" dirty="0" smtClean="0">
              <a:solidFill>
                <a:schemeClr val="tx1"/>
              </a:solidFill>
            </a:rPr>
            <a:t> Channel SAN with P2000 FC models</a:t>
          </a:r>
          <a:endParaRPr lang="en-US" sz="1400" b="0" dirty="0">
            <a:solidFill>
              <a:schemeClr val="tx1"/>
            </a:solidFill>
          </a:endParaRPr>
        </a:p>
      </dgm:t>
    </dgm:pt>
    <dgm:pt modelId="{2070ADF0-23FF-4101-864E-A115008864E5}" type="parTrans" cxnId="{4CD433BB-2398-416B-B815-8C63B2DEA145}">
      <dgm:prSet/>
      <dgm:spPr/>
      <dgm:t>
        <a:bodyPr/>
        <a:lstStyle/>
        <a:p>
          <a:endParaRPr lang="en-US"/>
        </a:p>
      </dgm:t>
    </dgm:pt>
    <dgm:pt modelId="{5E3B7F2B-07F8-4800-BEE2-E7943A1B8994}" type="sibTrans" cxnId="{4CD433BB-2398-416B-B815-8C63B2DEA145}">
      <dgm:prSet/>
      <dgm:spPr/>
      <dgm:t>
        <a:bodyPr/>
        <a:lstStyle/>
        <a:p>
          <a:endParaRPr lang="en-US"/>
        </a:p>
      </dgm:t>
    </dgm:pt>
    <dgm:pt modelId="{3AE28A38-F4E7-4012-8BC0-DB30CC7A21B5}">
      <dgm:prSet custT="1"/>
      <dgm:spPr/>
      <dgm:t>
        <a:bodyPr/>
        <a:lstStyle/>
        <a:p>
          <a:r>
            <a:rPr lang="en-US" sz="1400" b="0" dirty="0" smtClean="0">
              <a:solidFill>
                <a:schemeClr val="tx1"/>
              </a:solidFill>
            </a:rPr>
            <a:t>Build a cost effective 8Gb </a:t>
          </a:r>
          <a:r>
            <a:rPr lang="en-US" sz="1400" b="0" dirty="0" err="1" smtClean="0">
              <a:solidFill>
                <a:schemeClr val="tx1"/>
              </a:solidFill>
            </a:rPr>
            <a:t>Fibre</a:t>
          </a:r>
          <a:r>
            <a:rPr lang="en-US" sz="1400" b="0" dirty="0" smtClean="0">
              <a:solidFill>
                <a:schemeClr val="tx1"/>
              </a:solidFill>
            </a:rPr>
            <a:t> Channel SAN with P2000 FC models</a:t>
          </a:r>
          <a:endParaRPr lang="en-US" sz="1400" b="0" dirty="0">
            <a:solidFill>
              <a:schemeClr val="tx1"/>
            </a:solidFill>
          </a:endParaRPr>
        </a:p>
      </dgm:t>
    </dgm:pt>
    <dgm:pt modelId="{DCBEF53F-4053-4AB4-923E-F47D9EAB143B}" type="parTrans" cxnId="{B167FD92-9F02-422B-8C77-E3BBB5FBC6DC}">
      <dgm:prSet/>
      <dgm:spPr/>
      <dgm:t>
        <a:bodyPr/>
        <a:lstStyle/>
        <a:p>
          <a:endParaRPr lang="en-US"/>
        </a:p>
      </dgm:t>
    </dgm:pt>
    <dgm:pt modelId="{5B752EB8-DECF-4390-8DE5-884503AF5877}" type="sibTrans" cxnId="{B167FD92-9F02-422B-8C77-E3BBB5FBC6DC}">
      <dgm:prSet/>
      <dgm:spPr/>
      <dgm:t>
        <a:bodyPr/>
        <a:lstStyle/>
        <a:p>
          <a:endParaRPr lang="en-US"/>
        </a:p>
      </dgm:t>
    </dgm:pt>
    <dgm:pt modelId="{C59ACDFB-8111-44CF-AFC4-FA331F9CB8A0}">
      <dgm:prSet phldrT="[Text]" custT="1"/>
      <dgm:spPr/>
      <dgm:t>
        <a:bodyPr/>
        <a:lstStyle/>
        <a:p>
          <a:r>
            <a:rPr lang="en-US" sz="1400" b="0" dirty="0" smtClean="0">
              <a:solidFill>
                <a:schemeClr val="tx1"/>
              </a:solidFill>
            </a:rPr>
            <a:t>Build a cost effective 8Gb </a:t>
          </a:r>
          <a:r>
            <a:rPr lang="en-US" sz="1400" b="0" dirty="0" err="1" smtClean="0">
              <a:solidFill>
                <a:schemeClr val="tx1"/>
              </a:solidFill>
            </a:rPr>
            <a:t>Fibre</a:t>
          </a:r>
          <a:r>
            <a:rPr lang="en-US" sz="1400" b="0" dirty="0" smtClean="0">
              <a:solidFill>
                <a:schemeClr val="tx1"/>
              </a:solidFill>
            </a:rPr>
            <a:t> Channel SAN with P2000 FC models</a:t>
          </a:r>
          <a:endParaRPr lang="en-US" sz="1400" b="0" dirty="0">
            <a:solidFill>
              <a:schemeClr val="tx1"/>
            </a:solidFill>
          </a:endParaRPr>
        </a:p>
      </dgm:t>
    </dgm:pt>
    <dgm:pt modelId="{2CEF29EA-B656-491E-8813-F0FCBEEB171D}" type="parTrans" cxnId="{49A78F10-14E0-4027-A418-DCB1C9CA1DAA}">
      <dgm:prSet/>
      <dgm:spPr/>
      <dgm:t>
        <a:bodyPr/>
        <a:lstStyle/>
        <a:p>
          <a:endParaRPr lang="en-US"/>
        </a:p>
      </dgm:t>
    </dgm:pt>
    <dgm:pt modelId="{D020B6CC-81DE-4B1D-BDC2-70A5B8C2BFDF}" type="sibTrans" cxnId="{49A78F10-14E0-4027-A418-DCB1C9CA1DAA}">
      <dgm:prSet/>
      <dgm:spPr/>
      <dgm:t>
        <a:bodyPr/>
        <a:lstStyle/>
        <a:p>
          <a:endParaRPr lang="en-US"/>
        </a:p>
      </dgm:t>
    </dgm:pt>
    <dgm:pt modelId="{FEC20C88-07D3-47F6-8221-0506E16EE7FA}" type="pres">
      <dgm:prSet presAssocID="{E27B1B24-634A-40D5-B4A5-02A324F7BE5E}" presName="Name0" presStyleCnt="0">
        <dgm:presLayoutVars>
          <dgm:dir/>
          <dgm:animLvl val="lvl"/>
          <dgm:resizeHandles val="exact"/>
        </dgm:presLayoutVars>
      </dgm:prSet>
      <dgm:spPr/>
      <dgm:t>
        <a:bodyPr/>
        <a:lstStyle/>
        <a:p>
          <a:endParaRPr lang="en-US"/>
        </a:p>
      </dgm:t>
    </dgm:pt>
    <dgm:pt modelId="{5954C72A-DD8E-49EB-8EC0-90DA7A12E4FF}" type="pres">
      <dgm:prSet presAssocID="{4AF1A772-7C2A-4DCC-9291-0D9978599A76}" presName="linNode" presStyleCnt="0"/>
      <dgm:spPr/>
    </dgm:pt>
    <dgm:pt modelId="{3FB720CD-1776-4561-B5ED-CBB96A023F22}" type="pres">
      <dgm:prSet presAssocID="{4AF1A772-7C2A-4DCC-9291-0D9978599A76}" presName="parentText" presStyleLbl="node1" presStyleIdx="0" presStyleCnt="4">
        <dgm:presLayoutVars>
          <dgm:chMax val="1"/>
          <dgm:bulletEnabled val="1"/>
        </dgm:presLayoutVars>
      </dgm:prSet>
      <dgm:spPr/>
      <dgm:t>
        <a:bodyPr/>
        <a:lstStyle/>
        <a:p>
          <a:endParaRPr lang="en-US"/>
        </a:p>
      </dgm:t>
    </dgm:pt>
    <dgm:pt modelId="{1EE0C8BE-108A-40E4-BF19-6C75F6E4AC8C}" type="pres">
      <dgm:prSet presAssocID="{4AF1A772-7C2A-4DCC-9291-0D9978599A76}" presName="descendantText" presStyleLbl="alignAccFollowNode1" presStyleIdx="0" presStyleCnt="4">
        <dgm:presLayoutVars>
          <dgm:bulletEnabled val="1"/>
        </dgm:presLayoutVars>
      </dgm:prSet>
      <dgm:spPr/>
      <dgm:t>
        <a:bodyPr/>
        <a:lstStyle/>
        <a:p>
          <a:endParaRPr lang="en-US"/>
        </a:p>
      </dgm:t>
    </dgm:pt>
    <dgm:pt modelId="{EBA9C0B5-E5BA-4377-97B1-86AB293F11CD}" type="pres">
      <dgm:prSet presAssocID="{702A193A-BDA5-4B87-A67F-8FE9B95D3CC0}" presName="sp" presStyleCnt="0"/>
      <dgm:spPr/>
    </dgm:pt>
    <dgm:pt modelId="{C7EDAACF-3909-46C1-B287-6E74730421E8}" type="pres">
      <dgm:prSet presAssocID="{5EBADA99-E353-4E8B-BE03-692F5ABD09D6}" presName="linNode" presStyleCnt="0"/>
      <dgm:spPr/>
    </dgm:pt>
    <dgm:pt modelId="{944B793C-7DF4-48DE-A951-E2CC42860F86}" type="pres">
      <dgm:prSet presAssocID="{5EBADA99-E353-4E8B-BE03-692F5ABD09D6}" presName="parentText" presStyleLbl="node1" presStyleIdx="1" presStyleCnt="4">
        <dgm:presLayoutVars>
          <dgm:chMax val="1"/>
          <dgm:bulletEnabled val="1"/>
        </dgm:presLayoutVars>
      </dgm:prSet>
      <dgm:spPr/>
      <dgm:t>
        <a:bodyPr/>
        <a:lstStyle/>
        <a:p>
          <a:endParaRPr lang="en-US"/>
        </a:p>
      </dgm:t>
    </dgm:pt>
    <dgm:pt modelId="{48F63E85-E6B4-4939-B576-FAA042E83CE3}" type="pres">
      <dgm:prSet presAssocID="{5EBADA99-E353-4E8B-BE03-692F5ABD09D6}" presName="descendantText" presStyleLbl="alignAccFollowNode1" presStyleIdx="1" presStyleCnt="4">
        <dgm:presLayoutVars>
          <dgm:bulletEnabled val="1"/>
        </dgm:presLayoutVars>
      </dgm:prSet>
      <dgm:spPr/>
      <dgm:t>
        <a:bodyPr/>
        <a:lstStyle/>
        <a:p>
          <a:endParaRPr lang="en-US"/>
        </a:p>
      </dgm:t>
    </dgm:pt>
    <dgm:pt modelId="{88EAF0E3-2E5B-4EF9-9626-A5A3B49A52E5}" type="pres">
      <dgm:prSet presAssocID="{5C32EACB-00D0-421E-BF8E-968163153B85}" presName="sp" presStyleCnt="0"/>
      <dgm:spPr/>
    </dgm:pt>
    <dgm:pt modelId="{16651535-F730-4D9B-8458-06B61C0016DB}" type="pres">
      <dgm:prSet presAssocID="{AA7D484F-A8A5-4886-9D66-DA9F41C7A0B7}" presName="linNode" presStyleCnt="0"/>
      <dgm:spPr/>
    </dgm:pt>
    <dgm:pt modelId="{A71F9CC4-7446-443C-B9AA-A7BE23871F01}" type="pres">
      <dgm:prSet presAssocID="{AA7D484F-A8A5-4886-9D66-DA9F41C7A0B7}" presName="parentText" presStyleLbl="node1" presStyleIdx="2" presStyleCnt="4">
        <dgm:presLayoutVars>
          <dgm:chMax val="1"/>
          <dgm:bulletEnabled val="1"/>
        </dgm:presLayoutVars>
      </dgm:prSet>
      <dgm:spPr/>
      <dgm:t>
        <a:bodyPr/>
        <a:lstStyle/>
        <a:p>
          <a:endParaRPr lang="en-US"/>
        </a:p>
      </dgm:t>
    </dgm:pt>
    <dgm:pt modelId="{EA5D2332-B489-4764-A882-A2E58BE4F1CC}" type="pres">
      <dgm:prSet presAssocID="{AA7D484F-A8A5-4886-9D66-DA9F41C7A0B7}" presName="descendantText" presStyleLbl="alignAccFollowNode1" presStyleIdx="2" presStyleCnt="4">
        <dgm:presLayoutVars>
          <dgm:bulletEnabled val="1"/>
        </dgm:presLayoutVars>
      </dgm:prSet>
      <dgm:spPr/>
      <dgm:t>
        <a:bodyPr/>
        <a:lstStyle/>
        <a:p>
          <a:endParaRPr lang="en-US"/>
        </a:p>
      </dgm:t>
    </dgm:pt>
    <dgm:pt modelId="{D222959A-7C98-4DE9-9B87-CBA4D098CB1C}" type="pres">
      <dgm:prSet presAssocID="{FBEB7A64-C525-4CDB-82B3-B057E62A2799}" presName="sp" presStyleCnt="0"/>
      <dgm:spPr/>
    </dgm:pt>
    <dgm:pt modelId="{0D65F97E-E3B3-4110-BCBD-6FA595AA1C66}" type="pres">
      <dgm:prSet presAssocID="{0539D327-27D7-461E-9EDE-80C8D312C917}" presName="linNode" presStyleCnt="0"/>
      <dgm:spPr/>
    </dgm:pt>
    <dgm:pt modelId="{FA527404-D588-4E87-B631-190006EDB7EC}" type="pres">
      <dgm:prSet presAssocID="{0539D327-27D7-461E-9EDE-80C8D312C917}" presName="parentText" presStyleLbl="node1" presStyleIdx="3" presStyleCnt="4">
        <dgm:presLayoutVars>
          <dgm:chMax val="1"/>
          <dgm:bulletEnabled val="1"/>
        </dgm:presLayoutVars>
      </dgm:prSet>
      <dgm:spPr/>
      <dgm:t>
        <a:bodyPr/>
        <a:lstStyle/>
        <a:p>
          <a:endParaRPr lang="en-US"/>
        </a:p>
      </dgm:t>
    </dgm:pt>
    <dgm:pt modelId="{69C85C67-CEF9-4999-944A-3C734CD9DEB8}" type="pres">
      <dgm:prSet presAssocID="{0539D327-27D7-461E-9EDE-80C8D312C917}" presName="descendantText" presStyleLbl="alignAccFollowNode1" presStyleIdx="3" presStyleCnt="4">
        <dgm:presLayoutVars>
          <dgm:bulletEnabled val="1"/>
        </dgm:presLayoutVars>
      </dgm:prSet>
      <dgm:spPr/>
      <dgm:t>
        <a:bodyPr/>
        <a:lstStyle/>
        <a:p>
          <a:endParaRPr lang="en-US"/>
        </a:p>
      </dgm:t>
    </dgm:pt>
  </dgm:ptLst>
  <dgm:cxnLst>
    <dgm:cxn modelId="{5C993D1F-A743-451E-B601-761BEF805E60}" type="presOf" srcId="{2D123868-8ED4-417F-AA22-0F150BF7B5E2}" destId="{1EE0C8BE-108A-40E4-BF19-6C75F6E4AC8C}" srcOrd="0" destOrd="0" presId="urn:microsoft.com/office/officeart/2005/8/layout/vList5"/>
    <dgm:cxn modelId="{64BB6E80-DFEA-49F8-8E14-CA4E8636733C}" type="presOf" srcId="{99BC6BD6-CB5D-4E25-8B7E-19A25A95FFF2}" destId="{48F63E85-E6B4-4939-B576-FAA042E83CE3}" srcOrd="0" destOrd="0" presId="urn:microsoft.com/office/officeart/2005/8/layout/vList5"/>
    <dgm:cxn modelId="{ACD9916C-9AB7-4453-B1CC-113F02972476}" type="presOf" srcId="{E27B1B24-634A-40D5-B4A5-02A324F7BE5E}" destId="{FEC20C88-07D3-47F6-8221-0506E16EE7FA}" srcOrd="0" destOrd="0" presId="urn:microsoft.com/office/officeart/2005/8/layout/vList5"/>
    <dgm:cxn modelId="{DE7128BE-DED3-4846-8402-62FF97E0FA45}" type="presOf" srcId="{D26D8C8F-6A2E-4CDF-AB2B-36EEC11EE4FD}" destId="{1EE0C8BE-108A-40E4-BF19-6C75F6E4AC8C}" srcOrd="0" destOrd="1" presId="urn:microsoft.com/office/officeart/2005/8/layout/vList5"/>
    <dgm:cxn modelId="{50F102A4-F027-43B0-A4B6-B77207DDE1AE}" srcId="{E27B1B24-634A-40D5-B4A5-02A324F7BE5E}" destId="{AA7D484F-A8A5-4886-9D66-DA9F41C7A0B7}" srcOrd="2" destOrd="0" parTransId="{84D0DFF5-CCEE-472A-A075-1EA83E65AA4E}" sibTransId="{FBEB7A64-C525-4CDB-82B3-B057E62A2799}"/>
    <dgm:cxn modelId="{8AFB4589-427C-4D6B-8068-6AB4CD3D6E92}" type="presOf" srcId="{4AF1A772-7C2A-4DCC-9291-0D9978599A76}" destId="{3FB720CD-1776-4561-B5ED-CBB96A023F22}" srcOrd="0" destOrd="0" presId="urn:microsoft.com/office/officeart/2005/8/layout/vList5"/>
    <dgm:cxn modelId="{92C1DDC7-8924-4BD2-B222-0C2BCEAA9DF6}" type="presOf" srcId="{5EBADA99-E353-4E8B-BE03-692F5ABD09D6}" destId="{944B793C-7DF4-48DE-A951-E2CC42860F86}" srcOrd="0" destOrd="0" presId="urn:microsoft.com/office/officeart/2005/8/layout/vList5"/>
    <dgm:cxn modelId="{0C7987F2-6270-406F-8CD8-8A57B7922BB8}" type="presOf" srcId="{65D3FDAA-F14E-4CAF-AC85-E12226296DC7}" destId="{48F63E85-E6B4-4939-B576-FAA042E83CE3}" srcOrd="0" destOrd="1" presId="urn:microsoft.com/office/officeart/2005/8/layout/vList5"/>
    <dgm:cxn modelId="{86883C26-C53C-4368-B0FC-A9B23D853205}" srcId="{4AF1A772-7C2A-4DCC-9291-0D9978599A76}" destId="{D26D8C8F-6A2E-4CDF-AB2B-36EEC11EE4FD}" srcOrd="1" destOrd="0" parTransId="{6AAC7812-C5CC-470D-A4A2-A89B07597C4F}" sibTransId="{E64DA488-D87C-44C3-8EF2-A9EEB388094A}"/>
    <dgm:cxn modelId="{0FA41AE4-639F-49E8-8B83-0D417808673C}" srcId="{0539D327-27D7-461E-9EDE-80C8D312C917}" destId="{FB76420B-6B38-4EC0-A335-F5C13A44C8F7}" srcOrd="0" destOrd="0" parTransId="{0AA76DD1-A641-45D3-B5B1-C27BE4501A42}" sibTransId="{7B5966EB-99E4-4CE8-97F0-7458AE6425B3}"/>
    <dgm:cxn modelId="{B167FD92-9F02-422B-8C77-E3BBB5FBC6DC}" srcId="{AA7D484F-A8A5-4886-9D66-DA9F41C7A0B7}" destId="{3AE28A38-F4E7-4012-8BC0-DB30CC7A21B5}" srcOrd="1" destOrd="0" parTransId="{DCBEF53F-4053-4AB4-923E-F47D9EAB143B}" sibTransId="{5B752EB8-DECF-4390-8DE5-884503AF5877}"/>
    <dgm:cxn modelId="{4175CBA0-6D94-472B-A74F-7060A211D8E5}" srcId="{E27B1B24-634A-40D5-B4A5-02A324F7BE5E}" destId="{4AF1A772-7C2A-4DCC-9291-0D9978599A76}" srcOrd="0" destOrd="0" parTransId="{822059ED-2FD1-4260-92F4-0EEDCD3C6464}" sibTransId="{702A193A-BDA5-4B87-A67F-8FE9B95D3CC0}"/>
    <dgm:cxn modelId="{B6A3BF4D-BB67-4140-BCA5-ABC0D4C736BD}" srcId="{4AF1A772-7C2A-4DCC-9291-0D9978599A76}" destId="{2D123868-8ED4-417F-AA22-0F150BF7B5E2}" srcOrd="0" destOrd="0" parTransId="{06DE2524-045F-43DD-A8FB-3F373BD449BF}" sibTransId="{CE8907D3-26AC-4243-B524-BEBAE70A6C61}"/>
    <dgm:cxn modelId="{C2FAA67F-8817-4F2D-B5CC-7218C417E854}" type="presOf" srcId="{0539D327-27D7-461E-9EDE-80C8D312C917}" destId="{FA527404-D588-4E87-B631-190006EDB7EC}" srcOrd="0" destOrd="0" presId="urn:microsoft.com/office/officeart/2005/8/layout/vList5"/>
    <dgm:cxn modelId="{640EFB0D-ACE2-4BDD-9D76-35502C3D423F}" type="presOf" srcId="{FB76420B-6B38-4EC0-A335-F5C13A44C8F7}" destId="{69C85C67-CEF9-4999-944A-3C734CD9DEB8}" srcOrd="0" destOrd="0" presId="urn:microsoft.com/office/officeart/2005/8/layout/vList5"/>
    <dgm:cxn modelId="{30E87BD4-7497-44C5-9527-10C22C7EF7C6}" type="presOf" srcId="{AA7D484F-A8A5-4886-9D66-DA9F41C7A0B7}" destId="{A71F9CC4-7446-443C-B9AA-A7BE23871F01}" srcOrd="0" destOrd="0" presId="urn:microsoft.com/office/officeart/2005/8/layout/vList5"/>
    <dgm:cxn modelId="{49A78F10-14E0-4027-A418-DCB1C9CA1DAA}" srcId="{0539D327-27D7-461E-9EDE-80C8D312C917}" destId="{C59ACDFB-8111-44CF-AFC4-FA331F9CB8A0}" srcOrd="1" destOrd="0" parTransId="{2CEF29EA-B656-491E-8813-F0FCBEEB171D}" sibTransId="{D020B6CC-81DE-4B1D-BDC2-70A5B8C2BFDF}"/>
    <dgm:cxn modelId="{2CB28A22-C24E-41A8-98F7-F9EFCFFAA7B6}" srcId="{5EBADA99-E353-4E8B-BE03-692F5ABD09D6}" destId="{99BC6BD6-CB5D-4E25-8B7E-19A25A95FFF2}" srcOrd="0" destOrd="0" parTransId="{FB93CFBB-6607-45AD-A819-CC3795CA1C71}" sibTransId="{61378216-B7B9-4293-B5C3-107285974844}"/>
    <dgm:cxn modelId="{4CD433BB-2398-416B-B815-8C63B2DEA145}" srcId="{5EBADA99-E353-4E8B-BE03-692F5ABD09D6}" destId="{65D3FDAA-F14E-4CAF-AC85-E12226296DC7}" srcOrd="1" destOrd="0" parTransId="{2070ADF0-23FF-4101-864E-A115008864E5}" sibTransId="{5E3B7F2B-07F8-4800-BEE2-E7943A1B8994}"/>
    <dgm:cxn modelId="{D490C2CC-5EB3-4A80-8E1B-F8B4B96CBE85}" srcId="{AA7D484F-A8A5-4886-9D66-DA9F41C7A0B7}" destId="{C7D77656-1F49-421D-A073-8573ED0ED866}" srcOrd="0" destOrd="0" parTransId="{54519747-0545-498F-8CA6-5537CB8BA996}" sibTransId="{F880EE87-DD49-40CD-B6D1-850B78A3AAD7}"/>
    <dgm:cxn modelId="{AB45A176-51DB-48C7-BB90-9E44CA51E504}" type="presOf" srcId="{C59ACDFB-8111-44CF-AFC4-FA331F9CB8A0}" destId="{69C85C67-CEF9-4999-944A-3C734CD9DEB8}" srcOrd="0" destOrd="1" presId="urn:microsoft.com/office/officeart/2005/8/layout/vList5"/>
    <dgm:cxn modelId="{E951D6AF-D2B4-4CF3-89BA-DADC92D3F7FA}" type="presOf" srcId="{3AE28A38-F4E7-4012-8BC0-DB30CC7A21B5}" destId="{EA5D2332-B489-4764-A882-A2E58BE4F1CC}" srcOrd="0" destOrd="1" presId="urn:microsoft.com/office/officeart/2005/8/layout/vList5"/>
    <dgm:cxn modelId="{B11A6E6E-1F5F-457A-ACAC-04C79497A131}" srcId="{E27B1B24-634A-40D5-B4A5-02A324F7BE5E}" destId="{0539D327-27D7-461E-9EDE-80C8D312C917}" srcOrd="3" destOrd="0" parTransId="{20630C01-6C24-4758-94CE-D68BBE7A2897}" sibTransId="{5CC7DE21-C028-469C-961C-68FD7BE701C3}"/>
    <dgm:cxn modelId="{02781BCC-B8D7-45DE-85F3-A41041AF2656}" srcId="{E27B1B24-634A-40D5-B4A5-02A324F7BE5E}" destId="{5EBADA99-E353-4E8B-BE03-692F5ABD09D6}" srcOrd="1" destOrd="0" parTransId="{26416FF7-AA45-43A2-A9A8-40A9C18787B4}" sibTransId="{5C32EACB-00D0-421E-BF8E-968163153B85}"/>
    <dgm:cxn modelId="{D66BD601-D248-4DB0-8A4D-34AD8B614D91}" type="presOf" srcId="{C7D77656-1F49-421D-A073-8573ED0ED866}" destId="{EA5D2332-B489-4764-A882-A2E58BE4F1CC}" srcOrd="0" destOrd="0" presId="urn:microsoft.com/office/officeart/2005/8/layout/vList5"/>
    <dgm:cxn modelId="{7CE86691-D440-45C9-B9BE-0A115686A07A}" type="presParOf" srcId="{FEC20C88-07D3-47F6-8221-0506E16EE7FA}" destId="{5954C72A-DD8E-49EB-8EC0-90DA7A12E4FF}" srcOrd="0" destOrd="0" presId="urn:microsoft.com/office/officeart/2005/8/layout/vList5"/>
    <dgm:cxn modelId="{62CC4FB5-132D-4078-B11E-DE220151CEEA}" type="presParOf" srcId="{5954C72A-DD8E-49EB-8EC0-90DA7A12E4FF}" destId="{3FB720CD-1776-4561-B5ED-CBB96A023F22}" srcOrd="0" destOrd="0" presId="urn:microsoft.com/office/officeart/2005/8/layout/vList5"/>
    <dgm:cxn modelId="{77B5C4BD-A4CE-4059-A1E7-F748CC0DF341}" type="presParOf" srcId="{5954C72A-DD8E-49EB-8EC0-90DA7A12E4FF}" destId="{1EE0C8BE-108A-40E4-BF19-6C75F6E4AC8C}" srcOrd="1" destOrd="0" presId="urn:microsoft.com/office/officeart/2005/8/layout/vList5"/>
    <dgm:cxn modelId="{1183C5D2-3EC5-46FF-99BF-524B6E2A1DC0}" type="presParOf" srcId="{FEC20C88-07D3-47F6-8221-0506E16EE7FA}" destId="{EBA9C0B5-E5BA-4377-97B1-86AB293F11CD}" srcOrd="1" destOrd="0" presId="urn:microsoft.com/office/officeart/2005/8/layout/vList5"/>
    <dgm:cxn modelId="{57605EC5-3691-42E9-B06A-4756B9387361}" type="presParOf" srcId="{FEC20C88-07D3-47F6-8221-0506E16EE7FA}" destId="{C7EDAACF-3909-46C1-B287-6E74730421E8}" srcOrd="2" destOrd="0" presId="urn:microsoft.com/office/officeart/2005/8/layout/vList5"/>
    <dgm:cxn modelId="{58847A8E-6C9F-4E88-98ED-BB9CD367F952}" type="presParOf" srcId="{C7EDAACF-3909-46C1-B287-6E74730421E8}" destId="{944B793C-7DF4-48DE-A951-E2CC42860F86}" srcOrd="0" destOrd="0" presId="urn:microsoft.com/office/officeart/2005/8/layout/vList5"/>
    <dgm:cxn modelId="{E99F5E7C-C96E-4B06-B24C-E8916DD1A7B5}" type="presParOf" srcId="{C7EDAACF-3909-46C1-B287-6E74730421E8}" destId="{48F63E85-E6B4-4939-B576-FAA042E83CE3}" srcOrd="1" destOrd="0" presId="urn:microsoft.com/office/officeart/2005/8/layout/vList5"/>
    <dgm:cxn modelId="{C4414DD4-545B-4673-B072-20A0F0F9C7CA}" type="presParOf" srcId="{FEC20C88-07D3-47F6-8221-0506E16EE7FA}" destId="{88EAF0E3-2E5B-4EF9-9626-A5A3B49A52E5}" srcOrd="3" destOrd="0" presId="urn:microsoft.com/office/officeart/2005/8/layout/vList5"/>
    <dgm:cxn modelId="{09E24083-01ED-4CD6-9077-C35D26088887}" type="presParOf" srcId="{FEC20C88-07D3-47F6-8221-0506E16EE7FA}" destId="{16651535-F730-4D9B-8458-06B61C0016DB}" srcOrd="4" destOrd="0" presId="urn:microsoft.com/office/officeart/2005/8/layout/vList5"/>
    <dgm:cxn modelId="{CAC75389-A788-4496-860B-B92CB83799C2}" type="presParOf" srcId="{16651535-F730-4D9B-8458-06B61C0016DB}" destId="{A71F9CC4-7446-443C-B9AA-A7BE23871F01}" srcOrd="0" destOrd="0" presId="urn:microsoft.com/office/officeart/2005/8/layout/vList5"/>
    <dgm:cxn modelId="{0384A019-CBDB-4350-87FA-C776046EEE88}" type="presParOf" srcId="{16651535-F730-4D9B-8458-06B61C0016DB}" destId="{EA5D2332-B489-4764-A882-A2E58BE4F1CC}" srcOrd="1" destOrd="0" presId="urn:microsoft.com/office/officeart/2005/8/layout/vList5"/>
    <dgm:cxn modelId="{512C91E6-C6C5-4121-B8FC-5151F25ACAAD}" type="presParOf" srcId="{FEC20C88-07D3-47F6-8221-0506E16EE7FA}" destId="{D222959A-7C98-4DE9-9B87-CBA4D098CB1C}" srcOrd="5" destOrd="0" presId="urn:microsoft.com/office/officeart/2005/8/layout/vList5"/>
    <dgm:cxn modelId="{03FC800B-9778-4701-B916-9306AD69DABE}" type="presParOf" srcId="{FEC20C88-07D3-47F6-8221-0506E16EE7FA}" destId="{0D65F97E-E3B3-4110-BCBD-6FA595AA1C66}" srcOrd="6" destOrd="0" presId="urn:microsoft.com/office/officeart/2005/8/layout/vList5"/>
    <dgm:cxn modelId="{F8BC0EA6-A716-42DA-8196-9DE00AF6567F}" type="presParOf" srcId="{0D65F97E-E3B3-4110-BCBD-6FA595AA1C66}" destId="{FA527404-D588-4E87-B631-190006EDB7EC}" srcOrd="0" destOrd="0" presId="urn:microsoft.com/office/officeart/2005/8/layout/vList5"/>
    <dgm:cxn modelId="{1C7C45B3-7BB6-43EB-9F0D-B6EAE657195C}" type="presParOf" srcId="{0D65F97E-E3B3-4110-BCBD-6FA595AA1C66}" destId="{69C85C67-CEF9-4999-944A-3C734CD9DE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7B1B24-634A-40D5-B4A5-02A324F7BE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7D484F-A8A5-4886-9D66-DA9F41C7A0B7}">
      <dgm:prSet phldrT="[Text]"/>
      <dgm:spPr/>
      <dgm:t>
        <a:bodyPr/>
        <a:lstStyle/>
        <a:p>
          <a:r>
            <a:rPr lang="en-US" b="1" dirty="0" smtClean="0">
              <a:solidFill>
                <a:schemeClr val="tx1"/>
              </a:solidFill>
            </a:rPr>
            <a:t>Virtualization </a:t>
          </a:r>
          <a:br>
            <a:rPr lang="en-US" b="1" dirty="0" smtClean="0">
              <a:solidFill>
                <a:schemeClr val="tx1"/>
              </a:solidFill>
            </a:rPr>
          </a:br>
          <a:r>
            <a:rPr lang="en-US" b="1" dirty="0" smtClean="0">
              <a:solidFill>
                <a:schemeClr val="tx1"/>
              </a:solidFill>
            </a:rPr>
            <a:t>1</a:t>
          </a:r>
          <a:r>
            <a:rPr lang="en-US" b="1" baseline="30000" dirty="0" smtClean="0">
              <a:solidFill>
                <a:schemeClr val="tx1"/>
              </a:solidFill>
            </a:rPr>
            <a:t>st</a:t>
          </a:r>
          <a:r>
            <a:rPr lang="en-US" b="1" dirty="0" smtClean="0">
              <a:solidFill>
                <a:schemeClr val="tx1"/>
              </a:solidFill>
            </a:rPr>
            <a:t> Timers</a:t>
          </a:r>
          <a:endParaRPr lang="en-US" b="1" dirty="0">
            <a:solidFill>
              <a:schemeClr val="tx1"/>
            </a:solidFill>
          </a:endParaRPr>
        </a:p>
      </dgm:t>
    </dgm:pt>
    <dgm:pt modelId="{84D0DFF5-CCEE-472A-A075-1EA83E65AA4E}" type="parTrans" cxnId="{50F102A4-F027-43B0-A4B6-B77207DDE1AE}">
      <dgm:prSet/>
      <dgm:spPr/>
      <dgm:t>
        <a:bodyPr/>
        <a:lstStyle/>
        <a:p>
          <a:endParaRPr lang="en-US"/>
        </a:p>
      </dgm:t>
    </dgm:pt>
    <dgm:pt modelId="{FBEB7A64-C525-4CDB-82B3-B057E62A2799}" type="sibTrans" cxnId="{50F102A4-F027-43B0-A4B6-B77207DDE1AE}">
      <dgm:prSet/>
      <dgm:spPr/>
      <dgm:t>
        <a:bodyPr/>
        <a:lstStyle/>
        <a:p>
          <a:endParaRPr lang="en-US"/>
        </a:p>
      </dgm:t>
    </dgm:pt>
    <dgm:pt modelId="{C7D77656-1F49-421D-A073-8573ED0ED866}">
      <dgm:prSet phldrT="[Text]" custT="1"/>
      <dgm:spPr/>
      <dgm:t>
        <a:bodyPr/>
        <a:lstStyle/>
        <a:p>
          <a:pPr marL="0">
            <a:spcAft>
              <a:spcPts val="0"/>
            </a:spcAft>
          </a:pPr>
          <a:r>
            <a:rPr lang="en-US" sz="1200" dirty="0" smtClean="0"/>
            <a:t>BV919B  HP P2000 G3 </a:t>
          </a:r>
          <a:r>
            <a:rPr lang="en-US" sz="1200" dirty="0" err="1" smtClean="0"/>
            <a:t>iSCSI</a:t>
          </a:r>
          <a:r>
            <a:rPr lang="en-US" sz="1200" dirty="0" smtClean="0"/>
            <a:t> 12x300 SAS SFF Bundle   3.6TB’s </a:t>
          </a:r>
          <a:endParaRPr lang="en-US" sz="1200" dirty="0"/>
        </a:p>
      </dgm:t>
    </dgm:pt>
    <dgm:pt modelId="{54519747-0545-498F-8CA6-5537CB8BA996}" type="parTrans" cxnId="{D490C2CC-5EB3-4A80-8E1B-F8B4B96CBE85}">
      <dgm:prSet/>
      <dgm:spPr/>
      <dgm:t>
        <a:bodyPr/>
        <a:lstStyle/>
        <a:p>
          <a:endParaRPr lang="en-US"/>
        </a:p>
      </dgm:t>
    </dgm:pt>
    <dgm:pt modelId="{F880EE87-DD49-40CD-B6D1-850B78A3AAD7}" type="sibTrans" cxnId="{D490C2CC-5EB3-4A80-8E1B-F8B4B96CBE85}">
      <dgm:prSet/>
      <dgm:spPr/>
      <dgm:t>
        <a:bodyPr/>
        <a:lstStyle/>
        <a:p>
          <a:endParaRPr lang="en-US"/>
        </a:p>
      </dgm:t>
    </dgm:pt>
    <dgm:pt modelId="{5EBADA99-E353-4E8B-BE03-692F5ABD09D6}">
      <dgm:prSet phldrT="[Text]"/>
      <dgm:spPr/>
      <dgm:t>
        <a:bodyPr/>
        <a:lstStyle/>
        <a:p>
          <a:r>
            <a:rPr lang="en-US" b="1" dirty="0" smtClean="0">
              <a:solidFill>
                <a:schemeClr val="tx1"/>
              </a:solidFill>
            </a:rPr>
            <a:t>Consolidation</a:t>
          </a:r>
          <a:endParaRPr lang="en-US" b="1" dirty="0">
            <a:solidFill>
              <a:schemeClr val="tx1"/>
            </a:solidFill>
          </a:endParaRPr>
        </a:p>
      </dgm:t>
    </dgm:pt>
    <dgm:pt modelId="{26416FF7-AA45-43A2-A9A8-40A9C18787B4}" type="parTrans" cxnId="{02781BCC-B8D7-45DE-85F3-A41041AF2656}">
      <dgm:prSet/>
      <dgm:spPr/>
      <dgm:t>
        <a:bodyPr/>
        <a:lstStyle/>
        <a:p>
          <a:endParaRPr lang="en-US"/>
        </a:p>
      </dgm:t>
    </dgm:pt>
    <dgm:pt modelId="{5C32EACB-00D0-421E-BF8E-968163153B85}" type="sibTrans" cxnId="{02781BCC-B8D7-45DE-85F3-A41041AF2656}">
      <dgm:prSet/>
      <dgm:spPr/>
      <dgm:t>
        <a:bodyPr/>
        <a:lstStyle/>
        <a:p>
          <a:endParaRPr lang="en-US"/>
        </a:p>
      </dgm:t>
    </dgm:pt>
    <dgm:pt modelId="{99BC6BD6-CB5D-4E25-8B7E-19A25A95FFF2}">
      <dgm:prSet phldrT="[Text]" custT="1"/>
      <dgm:spPr/>
      <dgm:t>
        <a:bodyPr/>
        <a:lstStyle/>
        <a:p>
          <a:pPr marL="0">
            <a:spcAft>
              <a:spcPts val="0"/>
            </a:spcAft>
          </a:pPr>
          <a:r>
            <a:rPr lang="en-US" sz="1200" dirty="0" smtClean="0"/>
            <a:t>BV917B    HP P2000 G3 SAS 12x300GB SAS SFF Bundle   3.6TB’s </a:t>
          </a:r>
          <a:endParaRPr lang="en-US" sz="1200" b="0" dirty="0">
            <a:solidFill>
              <a:schemeClr val="tx1"/>
            </a:solidFill>
          </a:endParaRPr>
        </a:p>
      </dgm:t>
    </dgm:pt>
    <dgm:pt modelId="{FB93CFBB-6607-45AD-A819-CC3795CA1C71}" type="parTrans" cxnId="{2CB28A22-C24E-41A8-98F7-F9EFCFFAA7B6}">
      <dgm:prSet/>
      <dgm:spPr/>
      <dgm:t>
        <a:bodyPr/>
        <a:lstStyle/>
        <a:p>
          <a:endParaRPr lang="en-US"/>
        </a:p>
      </dgm:t>
    </dgm:pt>
    <dgm:pt modelId="{61378216-B7B9-4293-B5C3-107285974844}" type="sibTrans" cxnId="{2CB28A22-C24E-41A8-98F7-F9EFCFFAA7B6}">
      <dgm:prSet/>
      <dgm:spPr/>
      <dgm:t>
        <a:bodyPr/>
        <a:lstStyle/>
        <a:p>
          <a:endParaRPr lang="en-US"/>
        </a:p>
      </dgm:t>
    </dgm:pt>
    <dgm:pt modelId="{4AF1A772-7C2A-4DCC-9291-0D9978599A76}">
      <dgm:prSet phldrT="[Text]"/>
      <dgm:spPr/>
      <dgm:t>
        <a:bodyPr/>
        <a:lstStyle/>
        <a:p>
          <a:r>
            <a:rPr lang="en-US" b="1" dirty="0" smtClean="0">
              <a:solidFill>
                <a:schemeClr val="tx1"/>
              </a:solidFill>
            </a:rPr>
            <a:t>Installed Base </a:t>
          </a:r>
          <a:br>
            <a:rPr lang="en-US" b="1" dirty="0" smtClean="0">
              <a:solidFill>
                <a:schemeClr val="tx1"/>
              </a:solidFill>
            </a:rPr>
          </a:br>
          <a:r>
            <a:rPr lang="en-US" b="1" dirty="0" smtClean="0">
              <a:solidFill>
                <a:schemeClr val="tx1"/>
              </a:solidFill>
            </a:rPr>
            <a:t>Plays</a:t>
          </a:r>
          <a:endParaRPr lang="en-US" b="1" dirty="0">
            <a:solidFill>
              <a:schemeClr val="tx1"/>
            </a:solidFill>
          </a:endParaRPr>
        </a:p>
      </dgm:t>
    </dgm:pt>
    <dgm:pt modelId="{822059ED-2FD1-4260-92F4-0EEDCD3C6464}" type="parTrans" cxnId="{4175CBA0-6D94-472B-A74F-7060A211D8E5}">
      <dgm:prSet/>
      <dgm:spPr/>
      <dgm:t>
        <a:bodyPr/>
        <a:lstStyle/>
        <a:p>
          <a:endParaRPr lang="en-US"/>
        </a:p>
      </dgm:t>
    </dgm:pt>
    <dgm:pt modelId="{702A193A-BDA5-4B87-A67F-8FE9B95D3CC0}" type="sibTrans" cxnId="{4175CBA0-6D94-472B-A74F-7060A211D8E5}">
      <dgm:prSet/>
      <dgm:spPr/>
      <dgm:t>
        <a:bodyPr/>
        <a:lstStyle/>
        <a:p>
          <a:endParaRPr lang="en-US"/>
        </a:p>
      </dgm:t>
    </dgm:pt>
    <dgm:pt modelId="{2D123868-8ED4-417F-AA22-0F150BF7B5E2}">
      <dgm:prSet phldrT="[Text]" custT="1"/>
      <dgm:spPr/>
      <dgm:t>
        <a:bodyPr/>
        <a:lstStyle/>
        <a:p>
          <a:r>
            <a:rPr lang="en-US" sz="1400" b="0" dirty="0" smtClean="0">
              <a:solidFill>
                <a:schemeClr val="tx1"/>
              </a:solidFill>
            </a:rPr>
            <a:t>Pre P2000 vintage MSA customers – Tech Refresh to P2000 G3 unit</a:t>
          </a:r>
          <a:endParaRPr lang="en-US" sz="1400" b="0" dirty="0">
            <a:solidFill>
              <a:schemeClr val="tx1"/>
            </a:solidFill>
          </a:endParaRPr>
        </a:p>
      </dgm:t>
    </dgm:pt>
    <dgm:pt modelId="{06DE2524-045F-43DD-A8FB-3F373BD449BF}" type="parTrans" cxnId="{B6A3BF4D-BB67-4140-BCA5-ABC0D4C736BD}">
      <dgm:prSet/>
      <dgm:spPr/>
      <dgm:t>
        <a:bodyPr/>
        <a:lstStyle/>
        <a:p>
          <a:endParaRPr lang="en-US"/>
        </a:p>
      </dgm:t>
    </dgm:pt>
    <dgm:pt modelId="{CE8907D3-26AC-4243-B524-BEBAE70A6C61}" type="sibTrans" cxnId="{B6A3BF4D-BB67-4140-BCA5-ABC0D4C736BD}">
      <dgm:prSet/>
      <dgm:spPr/>
      <dgm:t>
        <a:bodyPr/>
        <a:lstStyle/>
        <a:p>
          <a:endParaRPr lang="en-US"/>
        </a:p>
      </dgm:t>
    </dgm:pt>
    <dgm:pt modelId="{0539D327-27D7-461E-9EDE-80C8D312C917}">
      <dgm:prSet phldrT="[Text]"/>
      <dgm:spPr/>
      <dgm:t>
        <a:bodyPr/>
        <a:lstStyle/>
        <a:p>
          <a:r>
            <a:rPr lang="en-US" b="1" dirty="0" smtClean="0">
              <a:solidFill>
                <a:schemeClr val="tx1"/>
              </a:solidFill>
            </a:rPr>
            <a:t>Entry Virtualization Environments</a:t>
          </a:r>
          <a:endParaRPr lang="en-US" dirty="0"/>
        </a:p>
      </dgm:t>
    </dgm:pt>
    <dgm:pt modelId="{5CC7DE21-C028-469C-961C-68FD7BE701C3}" type="sibTrans" cxnId="{B11A6E6E-1F5F-457A-ACAC-04C79497A131}">
      <dgm:prSet/>
      <dgm:spPr/>
      <dgm:t>
        <a:bodyPr/>
        <a:lstStyle/>
        <a:p>
          <a:endParaRPr lang="en-US"/>
        </a:p>
      </dgm:t>
    </dgm:pt>
    <dgm:pt modelId="{20630C01-6C24-4758-94CE-D68BBE7A2897}" type="parTrans" cxnId="{B11A6E6E-1F5F-457A-ACAC-04C79497A131}">
      <dgm:prSet/>
      <dgm:spPr/>
      <dgm:t>
        <a:bodyPr/>
        <a:lstStyle/>
        <a:p>
          <a:endParaRPr lang="en-US"/>
        </a:p>
      </dgm:t>
    </dgm:pt>
    <dgm:pt modelId="{5971BF73-C771-4F1C-8131-0BF0CF537EB2}">
      <dgm:prSet custT="1"/>
      <dgm:spPr/>
      <dgm:t>
        <a:bodyPr/>
        <a:lstStyle/>
        <a:p>
          <a:pPr marL="0">
            <a:spcAft>
              <a:spcPts val="0"/>
            </a:spcAft>
          </a:pPr>
          <a:r>
            <a:rPr lang="en-US" sz="1200" dirty="0" smtClean="0"/>
            <a:t>BV918B    HP P2000 G3 SAS 12x600GB SAS SFF Bundle   7.2TB’s </a:t>
          </a:r>
          <a:endParaRPr lang="en-US" sz="1200" dirty="0"/>
        </a:p>
      </dgm:t>
    </dgm:pt>
    <dgm:pt modelId="{0AFB3C48-8C54-47EB-953B-A0CCA5CFF684}" type="parTrans" cxnId="{23BAD485-4A2A-4D94-B7A0-BFC986680341}">
      <dgm:prSet/>
      <dgm:spPr/>
      <dgm:t>
        <a:bodyPr/>
        <a:lstStyle/>
        <a:p>
          <a:endParaRPr lang="en-US"/>
        </a:p>
      </dgm:t>
    </dgm:pt>
    <dgm:pt modelId="{BC4A26C6-E451-49AC-9D9C-09916997F46F}" type="sibTrans" cxnId="{23BAD485-4A2A-4D94-B7A0-BFC986680341}">
      <dgm:prSet/>
      <dgm:spPr/>
      <dgm:t>
        <a:bodyPr/>
        <a:lstStyle/>
        <a:p>
          <a:endParaRPr lang="en-US"/>
        </a:p>
      </dgm:t>
    </dgm:pt>
    <dgm:pt modelId="{F24E4CE8-DDF5-445F-9544-398FE981131F}">
      <dgm:prSet custT="1"/>
      <dgm:spPr/>
      <dgm:t>
        <a:bodyPr/>
        <a:lstStyle/>
        <a:p>
          <a:pPr marL="0">
            <a:spcAft>
              <a:spcPts val="0"/>
            </a:spcAft>
          </a:pPr>
          <a:r>
            <a:rPr lang="en-US" sz="1200" dirty="0" smtClean="0"/>
            <a:t>BV903B    HP P2000 G3 FC 24x600GB SAS SFF Bundle    14.4 TB’s</a:t>
          </a:r>
          <a:endParaRPr lang="en-US" sz="1200" dirty="0"/>
        </a:p>
      </dgm:t>
    </dgm:pt>
    <dgm:pt modelId="{B977DBAB-C900-46BB-9D58-17466C899159}" type="parTrans" cxnId="{B1F435CE-563F-4C36-904E-0F313F6495D0}">
      <dgm:prSet/>
      <dgm:spPr/>
      <dgm:t>
        <a:bodyPr/>
        <a:lstStyle/>
        <a:p>
          <a:endParaRPr lang="en-US"/>
        </a:p>
      </dgm:t>
    </dgm:pt>
    <dgm:pt modelId="{527EC653-60AF-4CF4-BDD9-3E91C593770A}" type="sibTrans" cxnId="{B1F435CE-563F-4C36-904E-0F313F6495D0}">
      <dgm:prSet/>
      <dgm:spPr/>
      <dgm:t>
        <a:bodyPr/>
        <a:lstStyle/>
        <a:p>
          <a:endParaRPr lang="en-US"/>
        </a:p>
      </dgm:t>
    </dgm:pt>
    <dgm:pt modelId="{14944059-2DC1-4DF3-AF3A-F99083F85E62}">
      <dgm:prSet phldrT="[Text]" custT="1"/>
      <dgm:spPr/>
      <dgm:t>
        <a:bodyPr/>
        <a:lstStyle/>
        <a:p>
          <a:pPr marL="0">
            <a:spcAft>
              <a:spcPts val="0"/>
            </a:spcAft>
          </a:pPr>
          <a:r>
            <a:rPr lang="en-US" sz="1200" dirty="0" smtClean="0"/>
            <a:t>BV914B  HP P2000 G3 FC 12x600GB SAS SFF Bundle 7.2TB’s </a:t>
          </a:r>
          <a:endParaRPr lang="en-US" sz="1200" dirty="0"/>
        </a:p>
      </dgm:t>
    </dgm:pt>
    <dgm:pt modelId="{C97BFFFD-B6E2-4589-BC5E-BA2AF3B242AB}" type="parTrans" cxnId="{CD4B63DE-BC3C-4727-AC82-1EE6ED099DC2}">
      <dgm:prSet/>
      <dgm:spPr/>
    </dgm:pt>
    <dgm:pt modelId="{7D96A5A6-6859-4D49-86FD-008FC2F6BAA0}" type="sibTrans" cxnId="{CD4B63DE-BC3C-4727-AC82-1EE6ED099DC2}">
      <dgm:prSet/>
      <dgm:spPr/>
    </dgm:pt>
    <dgm:pt modelId="{0341FC58-86AE-4D5A-8E78-2D717ED23611}">
      <dgm:prSet phldrT="[Text]" custT="1"/>
      <dgm:spPr/>
      <dgm:t>
        <a:bodyPr/>
        <a:lstStyle/>
        <a:p>
          <a:pPr marL="0">
            <a:spcAft>
              <a:spcPts val="0"/>
            </a:spcAft>
          </a:pPr>
          <a:r>
            <a:rPr lang="en-US" sz="1200" dirty="0" smtClean="0"/>
            <a:t>BV903B  HP P2000 G3 FC 24x600GB SAS SFF Bundle 14.4TB’s </a:t>
          </a:r>
          <a:endParaRPr lang="en-US" sz="1200" dirty="0"/>
        </a:p>
      </dgm:t>
    </dgm:pt>
    <dgm:pt modelId="{132DC9A0-9CBA-4661-85BD-1CC8F38B7526}" type="parTrans" cxnId="{EB2F7D40-5E29-4C9A-876A-E6BCE4CFA188}">
      <dgm:prSet/>
      <dgm:spPr/>
    </dgm:pt>
    <dgm:pt modelId="{107D5A8A-7B7D-4267-AD7D-A65326F1A144}" type="sibTrans" cxnId="{EB2F7D40-5E29-4C9A-876A-E6BCE4CFA188}">
      <dgm:prSet/>
      <dgm:spPr/>
    </dgm:pt>
    <dgm:pt modelId="{D57D5BBA-93BE-4D61-A769-43A763E66C84}">
      <dgm:prSet custT="1"/>
      <dgm:spPr/>
      <dgm:t>
        <a:bodyPr/>
        <a:lstStyle/>
        <a:p>
          <a:r>
            <a:rPr lang="en-US" sz="1400" b="0" dirty="0" smtClean="0">
              <a:solidFill>
                <a:schemeClr val="tx1"/>
              </a:solidFill>
            </a:rPr>
            <a:t>P2000 G1/G2/G3 units – Upgrade controllers, capacity</a:t>
          </a:r>
          <a:endParaRPr lang="en-US" sz="1400" b="0" dirty="0">
            <a:solidFill>
              <a:schemeClr val="tx1"/>
            </a:solidFill>
          </a:endParaRPr>
        </a:p>
      </dgm:t>
    </dgm:pt>
    <dgm:pt modelId="{33AE9806-43E0-4AF6-97DC-F9CE75D3E02C}" type="parTrans" cxnId="{830D7947-BE66-4D49-9D50-F7F49E263C37}">
      <dgm:prSet/>
      <dgm:spPr/>
      <dgm:t>
        <a:bodyPr/>
        <a:lstStyle/>
        <a:p>
          <a:endParaRPr lang="en-US"/>
        </a:p>
      </dgm:t>
    </dgm:pt>
    <dgm:pt modelId="{7BD31FA5-206E-4298-A030-75F53AAB236D}" type="sibTrans" cxnId="{830D7947-BE66-4D49-9D50-F7F49E263C37}">
      <dgm:prSet/>
      <dgm:spPr/>
      <dgm:t>
        <a:bodyPr/>
        <a:lstStyle/>
        <a:p>
          <a:endParaRPr lang="en-US"/>
        </a:p>
      </dgm:t>
    </dgm:pt>
    <dgm:pt modelId="{3ED70AD5-4639-4B27-A09E-9F90C683E61A}">
      <dgm:prSet phldrT="[Text]" custT="1"/>
      <dgm:spPr/>
      <dgm:t>
        <a:bodyPr/>
        <a:lstStyle/>
        <a:p>
          <a:pPr marL="0">
            <a:spcAft>
              <a:spcPts val="0"/>
            </a:spcAft>
          </a:pPr>
          <a:r>
            <a:rPr lang="en-US" sz="1200" dirty="0" smtClean="0"/>
            <a:t>QR517B  HP P2000 G3 FC 24x900GB SAS SFF Bundle 1.6TB’s </a:t>
          </a:r>
          <a:endParaRPr lang="en-US" sz="1200" dirty="0"/>
        </a:p>
      </dgm:t>
    </dgm:pt>
    <dgm:pt modelId="{7E21C7C4-2E0D-471F-ACC4-85966AB5A4AF}" type="sibTrans" cxnId="{84C25914-3606-46D8-8F4F-6045E54EB840}">
      <dgm:prSet/>
      <dgm:spPr/>
    </dgm:pt>
    <dgm:pt modelId="{88C156DD-82E2-499A-8C0B-06E5FFCD1E92}" type="parTrans" cxnId="{84C25914-3606-46D8-8F4F-6045E54EB840}">
      <dgm:prSet/>
      <dgm:spPr/>
    </dgm:pt>
    <dgm:pt modelId="{1941E244-7561-4909-9F5A-5824736A69BC}">
      <dgm:prSet phldrT="[Text]" custT="1"/>
      <dgm:spPr/>
      <dgm:t>
        <a:bodyPr/>
        <a:lstStyle/>
        <a:p>
          <a:pPr marL="0">
            <a:spcAft>
              <a:spcPts val="0"/>
            </a:spcAft>
          </a:pPr>
          <a:r>
            <a:rPr lang="en-US" sz="1200" dirty="0" smtClean="0"/>
            <a:t>BV903B  HP P2000 G3 FC 24x600GB SAS SFF Bundle14.4TB’s </a:t>
          </a:r>
          <a:endParaRPr lang="en-US" sz="1200" dirty="0"/>
        </a:p>
      </dgm:t>
    </dgm:pt>
    <dgm:pt modelId="{782993DF-12AE-4B1E-AA93-40074F374543}" type="sibTrans" cxnId="{1E74CA10-BB5D-402B-AC9B-BD8FA5BAEA6A}">
      <dgm:prSet/>
      <dgm:spPr/>
    </dgm:pt>
    <dgm:pt modelId="{157AE58F-6DAC-43B3-A2F2-5A5694F33815}" type="parTrans" cxnId="{1E74CA10-BB5D-402B-AC9B-BD8FA5BAEA6A}">
      <dgm:prSet/>
      <dgm:spPr/>
    </dgm:pt>
    <dgm:pt modelId="{FB76420B-6B38-4EC0-A335-F5C13A44C8F7}">
      <dgm:prSet phldrT="[Text]" custT="1"/>
      <dgm:spPr/>
      <dgm:t>
        <a:bodyPr/>
        <a:lstStyle/>
        <a:p>
          <a:pPr marL="0">
            <a:spcAft>
              <a:spcPts val="0"/>
            </a:spcAft>
          </a:pPr>
          <a:r>
            <a:rPr lang="en-US" sz="1200" dirty="0" smtClean="0"/>
            <a:t>BV920B  HP P2000 G3 </a:t>
          </a:r>
          <a:r>
            <a:rPr lang="en-US" sz="1200" dirty="0" err="1" smtClean="0"/>
            <a:t>iSCSI</a:t>
          </a:r>
          <a:r>
            <a:rPr lang="en-US" sz="1200" dirty="0" smtClean="0"/>
            <a:t> 12x600 SAS SFF Bundle 7.2TB’s </a:t>
          </a:r>
          <a:endParaRPr lang="en-US" sz="1200" dirty="0"/>
        </a:p>
      </dgm:t>
    </dgm:pt>
    <dgm:pt modelId="{7B5966EB-99E4-4CE8-97F0-7458AE6425B3}" type="sibTrans" cxnId="{0FA41AE4-639F-49E8-8B83-0D417808673C}">
      <dgm:prSet/>
      <dgm:spPr/>
      <dgm:t>
        <a:bodyPr/>
        <a:lstStyle/>
        <a:p>
          <a:endParaRPr lang="en-US"/>
        </a:p>
      </dgm:t>
    </dgm:pt>
    <dgm:pt modelId="{0AA76DD1-A641-45D3-B5B1-C27BE4501A42}" type="parTrans" cxnId="{0FA41AE4-639F-49E8-8B83-0D417808673C}">
      <dgm:prSet/>
      <dgm:spPr/>
      <dgm:t>
        <a:bodyPr/>
        <a:lstStyle/>
        <a:p>
          <a:endParaRPr lang="en-US"/>
        </a:p>
      </dgm:t>
    </dgm:pt>
    <dgm:pt modelId="{FEC20C88-07D3-47F6-8221-0506E16EE7FA}" type="pres">
      <dgm:prSet presAssocID="{E27B1B24-634A-40D5-B4A5-02A324F7BE5E}" presName="Name0" presStyleCnt="0">
        <dgm:presLayoutVars>
          <dgm:dir/>
          <dgm:animLvl val="lvl"/>
          <dgm:resizeHandles val="exact"/>
        </dgm:presLayoutVars>
      </dgm:prSet>
      <dgm:spPr/>
      <dgm:t>
        <a:bodyPr/>
        <a:lstStyle/>
        <a:p>
          <a:endParaRPr lang="en-US"/>
        </a:p>
      </dgm:t>
    </dgm:pt>
    <dgm:pt modelId="{5954C72A-DD8E-49EB-8EC0-90DA7A12E4FF}" type="pres">
      <dgm:prSet presAssocID="{4AF1A772-7C2A-4DCC-9291-0D9978599A76}" presName="linNode" presStyleCnt="0"/>
      <dgm:spPr/>
    </dgm:pt>
    <dgm:pt modelId="{3FB720CD-1776-4561-B5ED-CBB96A023F22}" type="pres">
      <dgm:prSet presAssocID="{4AF1A772-7C2A-4DCC-9291-0D9978599A76}" presName="parentText" presStyleLbl="node1" presStyleIdx="0" presStyleCnt="4">
        <dgm:presLayoutVars>
          <dgm:chMax val="1"/>
          <dgm:bulletEnabled val="1"/>
        </dgm:presLayoutVars>
      </dgm:prSet>
      <dgm:spPr/>
      <dgm:t>
        <a:bodyPr/>
        <a:lstStyle/>
        <a:p>
          <a:endParaRPr lang="en-US"/>
        </a:p>
      </dgm:t>
    </dgm:pt>
    <dgm:pt modelId="{1EE0C8BE-108A-40E4-BF19-6C75F6E4AC8C}" type="pres">
      <dgm:prSet presAssocID="{4AF1A772-7C2A-4DCC-9291-0D9978599A76}" presName="descendantText" presStyleLbl="alignAccFollowNode1" presStyleIdx="0" presStyleCnt="4">
        <dgm:presLayoutVars>
          <dgm:bulletEnabled val="1"/>
        </dgm:presLayoutVars>
      </dgm:prSet>
      <dgm:spPr/>
      <dgm:t>
        <a:bodyPr/>
        <a:lstStyle/>
        <a:p>
          <a:endParaRPr lang="en-US"/>
        </a:p>
      </dgm:t>
    </dgm:pt>
    <dgm:pt modelId="{EBA9C0B5-E5BA-4377-97B1-86AB293F11CD}" type="pres">
      <dgm:prSet presAssocID="{702A193A-BDA5-4B87-A67F-8FE9B95D3CC0}" presName="sp" presStyleCnt="0"/>
      <dgm:spPr/>
    </dgm:pt>
    <dgm:pt modelId="{C7EDAACF-3909-46C1-B287-6E74730421E8}" type="pres">
      <dgm:prSet presAssocID="{5EBADA99-E353-4E8B-BE03-692F5ABD09D6}" presName="linNode" presStyleCnt="0"/>
      <dgm:spPr/>
    </dgm:pt>
    <dgm:pt modelId="{944B793C-7DF4-48DE-A951-E2CC42860F86}" type="pres">
      <dgm:prSet presAssocID="{5EBADA99-E353-4E8B-BE03-692F5ABD09D6}" presName="parentText" presStyleLbl="node1" presStyleIdx="1" presStyleCnt="4">
        <dgm:presLayoutVars>
          <dgm:chMax val="1"/>
          <dgm:bulletEnabled val="1"/>
        </dgm:presLayoutVars>
      </dgm:prSet>
      <dgm:spPr/>
      <dgm:t>
        <a:bodyPr/>
        <a:lstStyle/>
        <a:p>
          <a:endParaRPr lang="en-US"/>
        </a:p>
      </dgm:t>
    </dgm:pt>
    <dgm:pt modelId="{48F63E85-E6B4-4939-B576-FAA042E83CE3}" type="pres">
      <dgm:prSet presAssocID="{5EBADA99-E353-4E8B-BE03-692F5ABD09D6}" presName="descendantText" presStyleLbl="alignAccFollowNode1" presStyleIdx="1" presStyleCnt="4" custLinFactNeighborX="-1223">
        <dgm:presLayoutVars>
          <dgm:bulletEnabled val="1"/>
        </dgm:presLayoutVars>
      </dgm:prSet>
      <dgm:spPr/>
      <dgm:t>
        <a:bodyPr/>
        <a:lstStyle/>
        <a:p>
          <a:endParaRPr lang="en-US"/>
        </a:p>
      </dgm:t>
    </dgm:pt>
    <dgm:pt modelId="{88EAF0E3-2E5B-4EF9-9626-A5A3B49A52E5}" type="pres">
      <dgm:prSet presAssocID="{5C32EACB-00D0-421E-BF8E-968163153B85}" presName="sp" presStyleCnt="0"/>
      <dgm:spPr/>
    </dgm:pt>
    <dgm:pt modelId="{16651535-F730-4D9B-8458-06B61C0016DB}" type="pres">
      <dgm:prSet presAssocID="{AA7D484F-A8A5-4886-9D66-DA9F41C7A0B7}" presName="linNode" presStyleCnt="0"/>
      <dgm:spPr/>
    </dgm:pt>
    <dgm:pt modelId="{A71F9CC4-7446-443C-B9AA-A7BE23871F01}" type="pres">
      <dgm:prSet presAssocID="{AA7D484F-A8A5-4886-9D66-DA9F41C7A0B7}" presName="parentText" presStyleLbl="node1" presStyleIdx="2" presStyleCnt="4">
        <dgm:presLayoutVars>
          <dgm:chMax val="1"/>
          <dgm:bulletEnabled val="1"/>
        </dgm:presLayoutVars>
      </dgm:prSet>
      <dgm:spPr/>
      <dgm:t>
        <a:bodyPr/>
        <a:lstStyle/>
        <a:p>
          <a:endParaRPr lang="en-US"/>
        </a:p>
      </dgm:t>
    </dgm:pt>
    <dgm:pt modelId="{EA5D2332-B489-4764-A882-A2E58BE4F1CC}" type="pres">
      <dgm:prSet presAssocID="{AA7D484F-A8A5-4886-9D66-DA9F41C7A0B7}" presName="descendantText" presStyleLbl="alignAccFollowNode1" presStyleIdx="2" presStyleCnt="4">
        <dgm:presLayoutVars>
          <dgm:bulletEnabled val="1"/>
        </dgm:presLayoutVars>
      </dgm:prSet>
      <dgm:spPr/>
      <dgm:t>
        <a:bodyPr/>
        <a:lstStyle/>
        <a:p>
          <a:endParaRPr lang="en-US"/>
        </a:p>
      </dgm:t>
    </dgm:pt>
    <dgm:pt modelId="{D222959A-7C98-4DE9-9B87-CBA4D098CB1C}" type="pres">
      <dgm:prSet presAssocID="{FBEB7A64-C525-4CDB-82B3-B057E62A2799}" presName="sp" presStyleCnt="0"/>
      <dgm:spPr/>
    </dgm:pt>
    <dgm:pt modelId="{0D65F97E-E3B3-4110-BCBD-6FA595AA1C66}" type="pres">
      <dgm:prSet presAssocID="{0539D327-27D7-461E-9EDE-80C8D312C917}" presName="linNode" presStyleCnt="0"/>
      <dgm:spPr/>
    </dgm:pt>
    <dgm:pt modelId="{FA527404-D588-4E87-B631-190006EDB7EC}" type="pres">
      <dgm:prSet presAssocID="{0539D327-27D7-461E-9EDE-80C8D312C917}" presName="parentText" presStyleLbl="node1" presStyleIdx="3" presStyleCnt="4">
        <dgm:presLayoutVars>
          <dgm:chMax val="1"/>
          <dgm:bulletEnabled val="1"/>
        </dgm:presLayoutVars>
      </dgm:prSet>
      <dgm:spPr/>
      <dgm:t>
        <a:bodyPr/>
        <a:lstStyle/>
        <a:p>
          <a:endParaRPr lang="en-US"/>
        </a:p>
      </dgm:t>
    </dgm:pt>
    <dgm:pt modelId="{69C85C67-CEF9-4999-944A-3C734CD9DEB8}" type="pres">
      <dgm:prSet presAssocID="{0539D327-27D7-461E-9EDE-80C8D312C917}" presName="descendantText" presStyleLbl="alignAccFollowNode1" presStyleIdx="3" presStyleCnt="4">
        <dgm:presLayoutVars>
          <dgm:bulletEnabled val="1"/>
        </dgm:presLayoutVars>
      </dgm:prSet>
      <dgm:spPr/>
      <dgm:t>
        <a:bodyPr/>
        <a:lstStyle/>
        <a:p>
          <a:endParaRPr lang="en-US"/>
        </a:p>
      </dgm:t>
    </dgm:pt>
  </dgm:ptLst>
  <dgm:cxnLst>
    <dgm:cxn modelId="{2CB28A22-C24E-41A8-98F7-F9EFCFFAA7B6}" srcId="{5EBADA99-E353-4E8B-BE03-692F5ABD09D6}" destId="{99BC6BD6-CB5D-4E25-8B7E-19A25A95FFF2}" srcOrd="0" destOrd="0" parTransId="{FB93CFBB-6607-45AD-A819-CC3795CA1C71}" sibTransId="{61378216-B7B9-4293-B5C3-107285974844}"/>
    <dgm:cxn modelId="{35C33286-C580-4A1C-8CEA-B7ACCE628052}" type="presOf" srcId="{14944059-2DC1-4DF3-AF3A-F99083F85E62}" destId="{EA5D2332-B489-4764-A882-A2E58BE4F1CC}" srcOrd="0" destOrd="1" presId="urn:microsoft.com/office/officeart/2005/8/layout/vList5"/>
    <dgm:cxn modelId="{84C25914-3606-46D8-8F4F-6045E54EB840}" srcId="{0539D327-27D7-461E-9EDE-80C8D312C917}" destId="{3ED70AD5-4639-4B27-A09E-9F90C683E61A}" srcOrd="2" destOrd="0" parTransId="{88C156DD-82E2-499A-8C0B-06E5FFCD1E92}" sibTransId="{7E21C7C4-2E0D-471F-ACC4-85966AB5A4AF}"/>
    <dgm:cxn modelId="{02781BCC-B8D7-45DE-85F3-A41041AF2656}" srcId="{E27B1B24-634A-40D5-B4A5-02A324F7BE5E}" destId="{5EBADA99-E353-4E8B-BE03-692F5ABD09D6}" srcOrd="1" destOrd="0" parTransId="{26416FF7-AA45-43A2-A9A8-40A9C18787B4}" sibTransId="{5C32EACB-00D0-421E-BF8E-968163153B85}"/>
    <dgm:cxn modelId="{CABAC422-E770-41EE-9E32-F2B74C98ED5D}" type="presOf" srcId="{0539D327-27D7-461E-9EDE-80C8D312C917}" destId="{FA527404-D588-4E87-B631-190006EDB7EC}" srcOrd="0" destOrd="0" presId="urn:microsoft.com/office/officeart/2005/8/layout/vList5"/>
    <dgm:cxn modelId="{6D3E1016-E1F6-4809-BA43-17D5B6204509}" type="presOf" srcId="{C7D77656-1F49-421D-A073-8573ED0ED866}" destId="{EA5D2332-B489-4764-A882-A2E58BE4F1CC}" srcOrd="0" destOrd="0" presId="urn:microsoft.com/office/officeart/2005/8/layout/vList5"/>
    <dgm:cxn modelId="{0FA41AE4-639F-49E8-8B83-0D417808673C}" srcId="{0539D327-27D7-461E-9EDE-80C8D312C917}" destId="{FB76420B-6B38-4EC0-A335-F5C13A44C8F7}" srcOrd="0" destOrd="0" parTransId="{0AA76DD1-A641-45D3-B5B1-C27BE4501A42}" sibTransId="{7B5966EB-99E4-4CE8-97F0-7458AE6425B3}"/>
    <dgm:cxn modelId="{B1F435CE-563F-4C36-904E-0F313F6495D0}" srcId="{5EBADA99-E353-4E8B-BE03-692F5ABD09D6}" destId="{F24E4CE8-DDF5-445F-9544-398FE981131F}" srcOrd="2" destOrd="0" parTransId="{B977DBAB-C900-46BB-9D58-17466C899159}" sibTransId="{527EC653-60AF-4CF4-BDD9-3E91C593770A}"/>
    <dgm:cxn modelId="{F6F40108-54D6-4241-8083-025E57B90F24}" type="presOf" srcId="{3ED70AD5-4639-4B27-A09E-9F90C683E61A}" destId="{69C85C67-CEF9-4999-944A-3C734CD9DEB8}" srcOrd="0" destOrd="2" presId="urn:microsoft.com/office/officeart/2005/8/layout/vList5"/>
    <dgm:cxn modelId="{60442EF4-303F-4865-85F1-1D650317BE53}" type="presOf" srcId="{F24E4CE8-DDF5-445F-9544-398FE981131F}" destId="{48F63E85-E6B4-4939-B576-FAA042E83CE3}" srcOrd="0" destOrd="2" presId="urn:microsoft.com/office/officeart/2005/8/layout/vList5"/>
    <dgm:cxn modelId="{CD4B63DE-BC3C-4727-AC82-1EE6ED099DC2}" srcId="{AA7D484F-A8A5-4886-9D66-DA9F41C7A0B7}" destId="{14944059-2DC1-4DF3-AF3A-F99083F85E62}" srcOrd="1" destOrd="0" parTransId="{C97BFFFD-B6E2-4589-BC5E-BA2AF3B242AB}" sibTransId="{7D96A5A6-6859-4D49-86FD-008FC2F6BAA0}"/>
    <dgm:cxn modelId="{4175CBA0-6D94-472B-A74F-7060A211D8E5}" srcId="{E27B1B24-634A-40D5-B4A5-02A324F7BE5E}" destId="{4AF1A772-7C2A-4DCC-9291-0D9978599A76}" srcOrd="0" destOrd="0" parTransId="{822059ED-2FD1-4260-92F4-0EEDCD3C6464}" sibTransId="{702A193A-BDA5-4B87-A67F-8FE9B95D3CC0}"/>
    <dgm:cxn modelId="{17A0F34C-D817-470E-B892-2D9BF7AF8323}" type="presOf" srcId="{AA7D484F-A8A5-4886-9D66-DA9F41C7A0B7}" destId="{A71F9CC4-7446-443C-B9AA-A7BE23871F01}" srcOrd="0" destOrd="0" presId="urn:microsoft.com/office/officeart/2005/8/layout/vList5"/>
    <dgm:cxn modelId="{23BAD485-4A2A-4D94-B7A0-BFC986680341}" srcId="{5EBADA99-E353-4E8B-BE03-692F5ABD09D6}" destId="{5971BF73-C771-4F1C-8131-0BF0CF537EB2}" srcOrd="1" destOrd="0" parTransId="{0AFB3C48-8C54-47EB-953B-A0CCA5CFF684}" sibTransId="{BC4A26C6-E451-49AC-9D9C-09916997F46F}"/>
    <dgm:cxn modelId="{EB2F7D40-5E29-4C9A-876A-E6BCE4CFA188}" srcId="{AA7D484F-A8A5-4886-9D66-DA9F41C7A0B7}" destId="{0341FC58-86AE-4D5A-8E78-2D717ED23611}" srcOrd="2" destOrd="0" parTransId="{132DC9A0-9CBA-4661-85BD-1CC8F38B7526}" sibTransId="{107D5A8A-7B7D-4267-AD7D-A65326F1A144}"/>
    <dgm:cxn modelId="{477B7283-DABE-4E34-A7F5-38278432D3AB}" type="presOf" srcId="{5EBADA99-E353-4E8B-BE03-692F5ABD09D6}" destId="{944B793C-7DF4-48DE-A951-E2CC42860F86}" srcOrd="0" destOrd="0" presId="urn:microsoft.com/office/officeart/2005/8/layout/vList5"/>
    <dgm:cxn modelId="{B11A6E6E-1F5F-457A-ACAC-04C79497A131}" srcId="{E27B1B24-634A-40D5-B4A5-02A324F7BE5E}" destId="{0539D327-27D7-461E-9EDE-80C8D312C917}" srcOrd="3" destOrd="0" parTransId="{20630C01-6C24-4758-94CE-D68BBE7A2897}" sibTransId="{5CC7DE21-C028-469C-961C-68FD7BE701C3}"/>
    <dgm:cxn modelId="{89D098CE-1627-4953-8E5D-60DB28654644}" type="presOf" srcId="{4AF1A772-7C2A-4DCC-9291-0D9978599A76}" destId="{3FB720CD-1776-4561-B5ED-CBB96A023F22}" srcOrd="0" destOrd="0" presId="urn:microsoft.com/office/officeart/2005/8/layout/vList5"/>
    <dgm:cxn modelId="{6C546F55-72E5-4935-9742-44443E79AEB2}" type="presOf" srcId="{5971BF73-C771-4F1C-8131-0BF0CF537EB2}" destId="{48F63E85-E6B4-4939-B576-FAA042E83CE3}" srcOrd="0" destOrd="1" presId="urn:microsoft.com/office/officeart/2005/8/layout/vList5"/>
    <dgm:cxn modelId="{870BB906-CEF2-4401-952B-AC780F1DEA75}" type="presOf" srcId="{99BC6BD6-CB5D-4E25-8B7E-19A25A95FFF2}" destId="{48F63E85-E6B4-4939-B576-FAA042E83CE3}" srcOrd="0" destOrd="0" presId="urn:microsoft.com/office/officeart/2005/8/layout/vList5"/>
    <dgm:cxn modelId="{1E74CA10-BB5D-402B-AC9B-BD8FA5BAEA6A}" srcId="{0539D327-27D7-461E-9EDE-80C8D312C917}" destId="{1941E244-7561-4909-9F5A-5824736A69BC}" srcOrd="1" destOrd="0" parTransId="{157AE58F-6DAC-43B3-A2F2-5A5694F33815}" sibTransId="{782993DF-12AE-4B1E-AA93-40074F374543}"/>
    <dgm:cxn modelId="{B15ED844-7BC5-4536-885E-B3D4C60BD102}" type="presOf" srcId="{E27B1B24-634A-40D5-B4A5-02A324F7BE5E}" destId="{FEC20C88-07D3-47F6-8221-0506E16EE7FA}" srcOrd="0" destOrd="0" presId="urn:microsoft.com/office/officeart/2005/8/layout/vList5"/>
    <dgm:cxn modelId="{AB3D0B7F-D39D-475D-9ED8-F474B3FEC8B0}" type="presOf" srcId="{D57D5BBA-93BE-4D61-A769-43A763E66C84}" destId="{1EE0C8BE-108A-40E4-BF19-6C75F6E4AC8C}" srcOrd="0" destOrd="1" presId="urn:microsoft.com/office/officeart/2005/8/layout/vList5"/>
    <dgm:cxn modelId="{50F102A4-F027-43B0-A4B6-B77207DDE1AE}" srcId="{E27B1B24-634A-40D5-B4A5-02A324F7BE5E}" destId="{AA7D484F-A8A5-4886-9D66-DA9F41C7A0B7}" srcOrd="2" destOrd="0" parTransId="{84D0DFF5-CCEE-472A-A075-1EA83E65AA4E}" sibTransId="{FBEB7A64-C525-4CDB-82B3-B057E62A2799}"/>
    <dgm:cxn modelId="{B6A3BF4D-BB67-4140-BCA5-ABC0D4C736BD}" srcId="{4AF1A772-7C2A-4DCC-9291-0D9978599A76}" destId="{2D123868-8ED4-417F-AA22-0F150BF7B5E2}" srcOrd="0" destOrd="0" parTransId="{06DE2524-045F-43DD-A8FB-3F373BD449BF}" sibTransId="{CE8907D3-26AC-4243-B524-BEBAE70A6C61}"/>
    <dgm:cxn modelId="{A355B2DB-2ED7-462E-931E-CA9E15C029C9}" type="presOf" srcId="{1941E244-7561-4909-9F5A-5824736A69BC}" destId="{69C85C67-CEF9-4999-944A-3C734CD9DEB8}" srcOrd="0" destOrd="1" presId="urn:microsoft.com/office/officeart/2005/8/layout/vList5"/>
    <dgm:cxn modelId="{830D7947-BE66-4D49-9D50-F7F49E263C37}" srcId="{4AF1A772-7C2A-4DCC-9291-0D9978599A76}" destId="{D57D5BBA-93BE-4D61-A769-43A763E66C84}" srcOrd="1" destOrd="0" parTransId="{33AE9806-43E0-4AF6-97DC-F9CE75D3E02C}" sibTransId="{7BD31FA5-206E-4298-A030-75F53AAB236D}"/>
    <dgm:cxn modelId="{A8509F7C-13F4-423D-99F5-B48057F4AAD5}" type="presOf" srcId="{FB76420B-6B38-4EC0-A335-F5C13A44C8F7}" destId="{69C85C67-CEF9-4999-944A-3C734CD9DEB8}" srcOrd="0" destOrd="0" presId="urn:microsoft.com/office/officeart/2005/8/layout/vList5"/>
    <dgm:cxn modelId="{9461E226-A939-4FBF-8FC4-95FEFC4BDEF7}" type="presOf" srcId="{2D123868-8ED4-417F-AA22-0F150BF7B5E2}" destId="{1EE0C8BE-108A-40E4-BF19-6C75F6E4AC8C}" srcOrd="0" destOrd="0" presId="urn:microsoft.com/office/officeart/2005/8/layout/vList5"/>
    <dgm:cxn modelId="{29863A30-6C4A-4092-8BD0-84A06DF4043C}" type="presOf" srcId="{0341FC58-86AE-4D5A-8E78-2D717ED23611}" destId="{EA5D2332-B489-4764-A882-A2E58BE4F1CC}" srcOrd="0" destOrd="2" presId="urn:microsoft.com/office/officeart/2005/8/layout/vList5"/>
    <dgm:cxn modelId="{D490C2CC-5EB3-4A80-8E1B-F8B4B96CBE85}" srcId="{AA7D484F-A8A5-4886-9D66-DA9F41C7A0B7}" destId="{C7D77656-1F49-421D-A073-8573ED0ED866}" srcOrd="0" destOrd="0" parTransId="{54519747-0545-498F-8CA6-5537CB8BA996}" sibTransId="{F880EE87-DD49-40CD-B6D1-850B78A3AAD7}"/>
    <dgm:cxn modelId="{AD7E3AB9-6691-4D61-AFC7-8DAC2E879CF5}" type="presParOf" srcId="{FEC20C88-07D3-47F6-8221-0506E16EE7FA}" destId="{5954C72A-DD8E-49EB-8EC0-90DA7A12E4FF}" srcOrd="0" destOrd="0" presId="urn:microsoft.com/office/officeart/2005/8/layout/vList5"/>
    <dgm:cxn modelId="{BEEB08DC-0AA6-4423-8E4A-3D6B84E0B9DC}" type="presParOf" srcId="{5954C72A-DD8E-49EB-8EC0-90DA7A12E4FF}" destId="{3FB720CD-1776-4561-B5ED-CBB96A023F22}" srcOrd="0" destOrd="0" presId="urn:microsoft.com/office/officeart/2005/8/layout/vList5"/>
    <dgm:cxn modelId="{3C7AFF6B-176F-4896-9E2C-21686F1180CA}" type="presParOf" srcId="{5954C72A-DD8E-49EB-8EC0-90DA7A12E4FF}" destId="{1EE0C8BE-108A-40E4-BF19-6C75F6E4AC8C}" srcOrd="1" destOrd="0" presId="urn:microsoft.com/office/officeart/2005/8/layout/vList5"/>
    <dgm:cxn modelId="{CD35B57E-ABA8-4F8B-8288-463DCF3E4ED1}" type="presParOf" srcId="{FEC20C88-07D3-47F6-8221-0506E16EE7FA}" destId="{EBA9C0B5-E5BA-4377-97B1-86AB293F11CD}" srcOrd="1" destOrd="0" presId="urn:microsoft.com/office/officeart/2005/8/layout/vList5"/>
    <dgm:cxn modelId="{3B0211FB-B940-4330-B7AF-18161B2A5E38}" type="presParOf" srcId="{FEC20C88-07D3-47F6-8221-0506E16EE7FA}" destId="{C7EDAACF-3909-46C1-B287-6E74730421E8}" srcOrd="2" destOrd="0" presId="urn:microsoft.com/office/officeart/2005/8/layout/vList5"/>
    <dgm:cxn modelId="{037FBA94-650E-4850-B303-ACC1E8D0EB5B}" type="presParOf" srcId="{C7EDAACF-3909-46C1-B287-6E74730421E8}" destId="{944B793C-7DF4-48DE-A951-E2CC42860F86}" srcOrd="0" destOrd="0" presId="urn:microsoft.com/office/officeart/2005/8/layout/vList5"/>
    <dgm:cxn modelId="{6402623C-F667-48F7-A30D-0A4B88B9CD3E}" type="presParOf" srcId="{C7EDAACF-3909-46C1-B287-6E74730421E8}" destId="{48F63E85-E6B4-4939-B576-FAA042E83CE3}" srcOrd="1" destOrd="0" presId="urn:microsoft.com/office/officeart/2005/8/layout/vList5"/>
    <dgm:cxn modelId="{246425B1-6A81-4F8C-8BA4-9A0B9F49C8FA}" type="presParOf" srcId="{FEC20C88-07D3-47F6-8221-0506E16EE7FA}" destId="{88EAF0E3-2E5B-4EF9-9626-A5A3B49A52E5}" srcOrd="3" destOrd="0" presId="urn:microsoft.com/office/officeart/2005/8/layout/vList5"/>
    <dgm:cxn modelId="{C977C6AC-725F-4FD1-8428-F36FC6B328F8}" type="presParOf" srcId="{FEC20C88-07D3-47F6-8221-0506E16EE7FA}" destId="{16651535-F730-4D9B-8458-06B61C0016DB}" srcOrd="4" destOrd="0" presId="urn:microsoft.com/office/officeart/2005/8/layout/vList5"/>
    <dgm:cxn modelId="{AD7FA0B0-9418-4541-B6FE-F13722F66B70}" type="presParOf" srcId="{16651535-F730-4D9B-8458-06B61C0016DB}" destId="{A71F9CC4-7446-443C-B9AA-A7BE23871F01}" srcOrd="0" destOrd="0" presId="urn:microsoft.com/office/officeart/2005/8/layout/vList5"/>
    <dgm:cxn modelId="{8CF3C350-810B-4521-9D7B-A9077179B1B3}" type="presParOf" srcId="{16651535-F730-4D9B-8458-06B61C0016DB}" destId="{EA5D2332-B489-4764-A882-A2E58BE4F1CC}" srcOrd="1" destOrd="0" presId="urn:microsoft.com/office/officeart/2005/8/layout/vList5"/>
    <dgm:cxn modelId="{ABFE41CC-71D3-4572-89E1-6E1E49C58AE6}" type="presParOf" srcId="{FEC20C88-07D3-47F6-8221-0506E16EE7FA}" destId="{D222959A-7C98-4DE9-9B87-CBA4D098CB1C}" srcOrd="5" destOrd="0" presId="urn:microsoft.com/office/officeart/2005/8/layout/vList5"/>
    <dgm:cxn modelId="{73B0FA2D-C403-4FD2-91AF-E81CB90F40E5}" type="presParOf" srcId="{FEC20C88-07D3-47F6-8221-0506E16EE7FA}" destId="{0D65F97E-E3B3-4110-BCBD-6FA595AA1C66}" srcOrd="6" destOrd="0" presId="urn:microsoft.com/office/officeart/2005/8/layout/vList5"/>
    <dgm:cxn modelId="{32697607-E473-4766-969E-45277C2DF54F}" type="presParOf" srcId="{0D65F97E-E3B3-4110-BCBD-6FA595AA1C66}" destId="{FA527404-D588-4E87-B631-190006EDB7EC}" srcOrd="0" destOrd="0" presId="urn:microsoft.com/office/officeart/2005/8/layout/vList5"/>
    <dgm:cxn modelId="{652CC9EF-8495-4460-A894-90F6095CCAB7}" type="presParOf" srcId="{0D65F97E-E3B3-4110-BCBD-6FA595AA1C66}" destId="{69C85C67-CEF9-4999-944A-3C734CD9DE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7B1B24-634A-40D5-B4A5-02A324F7BE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7D484F-A8A5-4886-9D66-DA9F41C7A0B7}">
      <dgm:prSet phldrT="[Text]"/>
      <dgm:spPr/>
      <dgm:t>
        <a:bodyPr/>
        <a:lstStyle/>
        <a:p>
          <a:r>
            <a:rPr lang="en-US" b="1" dirty="0" smtClean="0">
              <a:solidFill>
                <a:schemeClr val="tx1"/>
              </a:solidFill>
            </a:rPr>
            <a:t>Virtualization </a:t>
          </a:r>
          <a:br>
            <a:rPr lang="en-US" b="1" dirty="0" smtClean="0">
              <a:solidFill>
                <a:schemeClr val="tx1"/>
              </a:solidFill>
            </a:rPr>
          </a:br>
          <a:r>
            <a:rPr lang="en-US" b="1" dirty="0" smtClean="0">
              <a:solidFill>
                <a:schemeClr val="tx1"/>
              </a:solidFill>
            </a:rPr>
            <a:t>1</a:t>
          </a:r>
          <a:r>
            <a:rPr lang="en-US" b="1" baseline="30000" dirty="0" smtClean="0">
              <a:solidFill>
                <a:schemeClr val="tx1"/>
              </a:solidFill>
            </a:rPr>
            <a:t>st</a:t>
          </a:r>
          <a:r>
            <a:rPr lang="en-US" b="1" dirty="0" smtClean="0">
              <a:solidFill>
                <a:schemeClr val="tx1"/>
              </a:solidFill>
            </a:rPr>
            <a:t> Timers</a:t>
          </a:r>
          <a:endParaRPr lang="en-US" b="1" dirty="0">
            <a:solidFill>
              <a:schemeClr val="tx1"/>
            </a:solidFill>
          </a:endParaRPr>
        </a:p>
      </dgm:t>
    </dgm:pt>
    <dgm:pt modelId="{84D0DFF5-CCEE-472A-A075-1EA83E65AA4E}" type="parTrans" cxnId="{50F102A4-F027-43B0-A4B6-B77207DDE1AE}">
      <dgm:prSet/>
      <dgm:spPr/>
      <dgm:t>
        <a:bodyPr/>
        <a:lstStyle/>
        <a:p>
          <a:endParaRPr lang="en-US"/>
        </a:p>
      </dgm:t>
    </dgm:pt>
    <dgm:pt modelId="{FBEB7A64-C525-4CDB-82B3-B057E62A2799}" type="sibTrans" cxnId="{50F102A4-F027-43B0-A4B6-B77207DDE1AE}">
      <dgm:prSet/>
      <dgm:spPr/>
      <dgm:t>
        <a:bodyPr/>
        <a:lstStyle/>
        <a:p>
          <a:endParaRPr lang="en-US"/>
        </a:p>
      </dgm:t>
    </dgm:pt>
    <dgm:pt modelId="{FB76420B-6B38-4EC0-A335-F5C13A44C8F7}">
      <dgm:prSet phldrT="[Text]" custT="1"/>
      <dgm:spPr/>
      <dgm:t>
        <a:bodyPr/>
        <a:lstStyle/>
        <a:p>
          <a:pPr marL="0">
            <a:spcAft>
              <a:spcPts val="0"/>
            </a:spcAft>
          </a:pPr>
          <a:r>
            <a:rPr lang="en-US" sz="1200" dirty="0" smtClean="0"/>
            <a:t>QW952B  HP P2000 G3 </a:t>
          </a:r>
          <a:r>
            <a:rPr lang="en-US" sz="1200" dirty="0" err="1" smtClean="0"/>
            <a:t>iSCSI</a:t>
          </a:r>
          <a:r>
            <a:rPr lang="en-US" sz="1200" dirty="0" smtClean="0"/>
            <a:t> 12x300GB SAS SFF Bundle  3.6 TB’s </a:t>
          </a:r>
          <a:endParaRPr lang="en-US" sz="1200" dirty="0"/>
        </a:p>
      </dgm:t>
    </dgm:pt>
    <dgm:pt modelId="{0AA76DD1-A641-45D3-B5B1-C27BE4501A42}" type="parTrans" cxnId="{0FA41AE4-639F-49E8-8B83-0D417808673C}">
      <dgm:prSet/>
      <dgm:spPr/>
      <dgm:t>
        <a:bodyPr/>
        <a:lstStyle/>
        <a:p>
          <a:endParaRPr lang="en-US"/>
        </a:p>
      </dgm:t>
    </dgm:pt>
    <dgm:pt modelId="{7B5966EB-99E4-4CE8-97F0-7458AE6425B3}" type="sibTrans" cxnId="{0FA41AE4-639F-49E8-8B83-0D417808673C}">
      <dgm:prSet/>
      <dgm:spPr/>
      <dgm:t>
        <a:bodyPr/>
        <a:lstStyle/>
        <a:p>
          <a:endParaRPr lang="en-US"/>
        </a:p>
      </dgm:t>
    </dgm:pt>
    <dgm:pt modelId="{C7D77656-1F49-421D-A073-8573ED0ED866}">
      <dgm:prSet phldrT="[Text]" custT="1"/>
      <dgm:spPr/>
      <dgm:t>
        <a:bodyPr/>
        <a:lstStyle/>
        <a:p>
          <a:pPr marL="0">
            <a:spcAft>
              <a:spcPts val="0"/>
            </a:spcAft>
          </a:pPr>
          <a:r>
            <a:rPr lang="en-US" sz="1200" dirty="0" smtClean="0"/>
            <a:t>QW952B  HP P2000 G3 </a:t>
          </a:r>
          <a:r>
            <a:rPr lang="en-US" sz="1200" dirty="0" err="1" smtClean="0"/>
            <a:t>iSCSI</a:t>
          </a:r>
          <a:r>
            <a:rPr lang="en-US" sz="1200" dirty="0" smtClean="0"/>
            <a:t> 12x300GB SAS SFF Bundle 3.6 TB’s </a:t>
          </a:r>
          <a:endParaRPr lang="en-US" sz="1200" dirty="0"/>
        </a:p>
      </dgm:t>
    </dgm:pt>
    <dgm:pt modelId="{54519747-0545-498F-8CA6-5537CB8BA996}" type="parTrans" cxnId="{D490C2CC-5EB3-4A80-8E1B-F8B4B96CBE85}">
      <dgm:prSet/>
      <dgm:spPr/>
      <dgm:t>
        <a:bodyPr/>
        <a:lstStyle/>
        <a:p>
          <a:endParaRPr lang="en-US"/>
        </a:p>
      </dgm:t>
    </dgm:pt>
    <dgm:pt modelId="{F880EE87-DD49-40CD-B6D1-850B78A3AAD7}" type="sibTrans" cxnId="{D490C2CC-5EB3-4A80-8E1B-F8B4B96CBE85}">
      <dgm:prSet/>
      <dgm:spPr/>
      <dgm:t>
        <a:bodyPr/>
        <a:lstStyle/>
        <a:p>
          <a:endParaRPr lang="en-US"/>
        </a:p>
      </dgm:t>
    </dgm:pt>
    <dgm:pt modelId="{5EBADA99-E353-4E8B-BE03-692F5ABD09D6}">
      <dgm:prSet phldrT="[Text]"/>
      <dgm:spPr/>
      <dgm:t>
        <a:bodyPr/>
        <a:lstStyle/>
        <a:p>
          <a:r>
            <a:rPr lang="en-US" b="1" dirty="0" smtClean="0">
              <a:solidFill>
                <a:schemeClr val="tx1"/>
              </a:solidFill>
            </a:rPr>
            <a:t>Consolidation</a:t>
          </a:r>
          <a:endParaRPr lang="en-US" b="1" dirty="0">
            <a:solidFill>
              <a:schemeClr val="tx1"/>
            </a:solidFill>
          </a:endParaRPr>
        </a:p>
      </dgm:t>
    </dgm:pt>
    <dgm:pt modelId="{26416FF7-AA45-43A2-A9A8-40A9C18787B4}" type="parTrans" cxnId="{02781BCC-B8D7-45DE-85F3-A41041AF2656}">
      <dgm:prSet/>
      <dgm:spPr/>
      <dgm:t>
        <a:bodyPr/>
        <a:lstStyle/>
        <a:p>
          <a:endParaRPr lang="en-US"/>
        </a:p>
      </dgm:t>
    </dgm:pt>
    <dgm:pt modelId="{5C32EACB-00D0-421E-BF8E-968163153B85}" type="sibTrans" cxnId="{02781BCC-B8D7-45DE-85F3-A41041AF2656}">
      <dgm:prSet/>
      <dgm:spPr/>
      <dgm:t>
        <a:bodyPr/>
        <a:lstStyle/>
        <a:p>
          <a:endParaRPr lang="en-US"/>
        </a:p>
      </dgm:t>
    </dgm:pt>
    <dgm:pt modelId="{99BC6BD6-CB5D-4E25-8B7E-19A25A95FFF2}">
      <dgm:prSet phldrT="[Text]" custT="1"/>
      <dgm:spPr/>
      <dgm:t>
        <a:bodyPr/>
        <a:lstStyle/>
        <a:p>
          <a:pPr marL="0">
            <a:spcAft>
              <a:spcPts val="0"/>
            </a:spcAft>
          </a:pPr>
          <a:r>
            <a:rPr lang="en-US" sz="1200" dirty="0" smtClean="0"/>
            <a:t>QW951B  HP P2000 G3 SAS 12x300GB SAS SFF Bundle 3.6TB’s </a:t>
          </a:r>
          <a:endParaRPr lang="en-US" sz="1200" b="0" dirty="0">
            <a:solidFill>
              <a:schemeClr val="tx1"/>
            </a:solidFill>
          </a:endParaRPr>
        </a:p>
      </dgm:t>
    </dgm:pt>
    <dgm:pt modelId="{FB93CFBB-6607-45AD-A819-CC3795CA1C71}" type="parTrans" cxnId="{2CB28A22-C24E-41A8-98F7-F9EFCFFAA7B6}">
      <dgm:prSet/>
      <dgm:spPr/>
      <dgm:t>
        <a:bodyPr/>
        <a:lstStyle/>
        <a:p>
          <a:endParaRPr lang="en-US"/>
        </a:p>
      </dgm:t>
    </dgm:pt>
    <dgm:pt modelId="{61378216-B7B9-4293-B5C3-107285974844}" type="sibTrans" cxnId="{2CB28A22-C24E-41A8-98F7-F9EFCFFAA7B6}">
      <dgm:prSet/>
      <dgm:spPr/>
      <dgm:t>
        <a:bodyPr/>
        <a:lstStyle/>
        <a:p>
          <a:endParaRPr lang="en-US"/>
        </a:p>
      </dgm:t>
    </dgm:pt>
    <dgm:pt modelId="{4AF1A772-7C2A-4DCC-9291-0D9978599A76}">
      <dgm:prSet phldrT="[Text]"/>
      <dgm:spPr/>
      <dgm:t>
        <a:bodyPr/>
        <a:lstStyle/>
        <a:p>
          <a:r>
            <a:rPr lang="en-US" b="1" dirty="0" smtClean="0">
              <a:solidFill>
                <a:schemeClr val="tx1"/>
              </a:solidFill>
            </a:rPr>
            <a:t>Installed Base </a:t>
          </a:r>
          <a:br>
            <a:rPr lang="en-US" b="1" dirty="0" smtClean="0">
              <a:solidFill>
                <a:schemeClr val="tx1"/>
              </a:solidFill>
            </a:rPr>
          </a:br>
          <a:r>
            <a:rPr lang="en-US" b="1" dirty="0" smtClean="0">
              <a:solidFill>
                <a:schemeClr val="tx1"/>
              </a:solidFill>
            </a:rPr>
            <a:t>Plays</a:t>
          </a:r>
          <a:endParaRPr lang="en-US" b="1" dirty="0">
            <a:solidFill>
              <a:schemeClr val="tx1"/>
            </a:solidFill>
          </a:endParaRPr>
        </a:p>
      </dgm:t>
    </dgm:pt>
    <dgm:pt modelId="{822059ED-2FD1-4260-92F4-0EEDCD3C6464}" type="parTrans" cxnId="{4175CBA0-6D94-472B-A74F-7060A211D8E5}">
      <dgm:prSet/>
      <dgm:spPr/>
      <dgm:t>
        <a:bodyPr/>
        <a:lstStyle/>
        <a:p>
          <a:endParaRPr lang="en-US"/>
        </a:p>
      </dgm:t>
    </dgm:pt>
    <dgm:pt modelId="{702A193A-BDA5-4B87-A67F-8FE9B95D3CC0}" type="sibTrans" cxnId="{4175CBA0-6D94-472B-A74F-7060A211D8E5}">
      <dgm:prSet/>
      <dgm:spPr/>
      <dgm:t>
        <a:bodyPr/>
        <a:lstStyle/>
        <a:p>
          <a:endParaRPr lang="en-US"/>
        </a:p>
      </dgm:t>
    </dgm:pt>
    <dgm:pt modelId="{2D123868-8ED4-417F-AA22-0F150BF7B5E2}">
      <dgm:prSet phldrT="[Text]" custT="1"/>
      <dgm:spPr/>
      <dgm:t>
        <a:bodyPr/>
        <a:lstStyle/>
        <a:p>
          <a:r>
            <a:rPr lang="en-US" sz="1400" b="0" dirty="0" smtClean="0">
              <a:solidFill>
                <a:schemeClr val="tx1"/>
              </a:solidFill>
            </a:rPr>
            <a:t>Pre P2000 vintage MSA customers – Tech Refresh to P2000 G3 unit</a:t>
          </a:r>
          <a:endParaRPr lang="en-US" sz="1400" b="0" dirty="0">
            <a:solidFill>
              <a:schemeClr val="tx1"/>
            </a:solidFill>
          </a:endParaRPr>
        </a:p>
      </dgm:t>
    </dgm:pt>
    <dgm:pt modelId="{06DE2524-045F-43DD-A8FB-3F373BD449BF}" type="parTrans" cxnId="{B6A3BF4D-BB67-4140-BCA5-ABC0D4C736BD}">
      <dgm:prSet/>
      <dgm:spPr/>
      <dgm:t>
        <a:bodyPr/>
        <a:lstStyle/>
        <a:p>
          <a:endParaRPr lang="en-US"/>
        </a:p>
      </dgm:t>
    </dgm:pt>
    <dgm:pt modelId="{CE8907D3-26AC-4243-B524-BEBAE70A6C61}" type="sibTrans" cxnId="{B6A3BF4D-BB67-4140-BCA5-ABC0D4C736BD}">
      <dgm:prSet/>
      <dgm:spPr/>
      <dgm:t>
        <a:bodyPr/>
        <a:lstStyle/>
        <a:p>
          <a:endParaRPr lang="en-US"/>
        </a:p>
      </dgm:t>
    </dgm:pt>
    <dgm:pt modelId="{0539D327-27D7-461E-9EDE-80C8D312C917}">
      <dgm:prSet phldrT="[Text]"/>
      <dgm:spPr/>
      <dgm:t>
        <a:bodyPr/>
        <a:lstStyle/>
        <a:p>
          <a:r>
            <a:rPr lang="en-US" b="1" dirty="0" smtClean="0">
              <a:solidFill>
                <a:schemeClr val="tx1"/>
              </a:solidFill>
            </a:rPr>
            <a:t>Entry Virtualization Environments</a:t>
          </a:r>
          <a:endParaRPr lang="en-US" dirty="0"/>
        </a:p>
      </dgm:t>
    </dgm:pt>
    <dgm:pt modelId="{5CC7DE21-C028-469C-961C-68FD7BE701C3}" type="sibTrans" cxnId="{B11A6E6E-1F5F-457A-ACAC-04C79497A131}">
      <dgm:prSet/>
      <dgm:spPr/>
      <dgm:t>
        <a:bodyPr/>
        <a:lstStyle/>
        <a:p>
          <a:endParaRPr lang="en-US"/>
        </a:p>
      </dgm:t>
    </dgm:pt>
    <dgm:pt modelId="{20630C01-6C24-4758-94CE-D68BBE7A2897}" type="parTrans" cxnId="{B11A6E6E-1F5F-457A-ACAC-04C79497A131}">
      <dgm:prSet/>
      <dgm:spPr/>
      <dgm:t>
        <a:bodyPr/>
        <a:lstStyle/>
        <a:p>
          <a:endParaRPr lang="en-US"/>
        </a:p>
      </dgm:t>
    </dgm:pt>
    <dgm:pt modelId="{E902533E-9087-4784-AF11-E9EF68BBB8B2}">
      <dgm:prSet phldrT="[Text]" custT="1"/>
      <dgm:spPr/>
      <dgm:t>
        <a:bodyPr/>
        <a:lstStyle/>
        <a:p>
          <a:pPr marL="0">
            <a:spcAft>
              <a:spcPts val="0"/>
            </a:spcAft>
          </a:pPr>
          <a:r>
            <a:rPr lang="en-US" sz="1200" dirty="0" smtClean="0"/>
            <a:t>BV918B  HP P2000 G3 SAS 12x600GB SAS SFF Bundle 7.2TB’s </a:t>
          </a:r>
          <a:endParaRPr lang="en-US" sz="1200" b="0" dirty="0">
            <a:solidFill>
              <a:schemeClr val="tx1"/>
            </a:solidFill>
          </a:endParaRPr>
        </a:p>
      </dgm:t>
    </dgm:pt>
    <dgm:pt modelId="{94F992A0-B6EF-4133-B4F2-A2838CEA745F}" type="parTrans" cxnId="{01415A86-79CF-4280-90A9-C14216CA45AC}">
      <dgm:prSet/>
      <dgm:spPr/>
      <dgm:t>
        <a:bodyPr/>
        <a:lstStyle/>
        <a:p>
          <a:endParaRPr lang="en-US"/>
        </a:p>
      </dgm:t>
    </dgm:pt>
    <dgm:pt modelId="{3CBD7290-3EF2-4DE4-9B6D-E746F69F8F28}" type="sibTrans" cxnId="{01415A86-79CF-4280-90A9-C14216CA45AC}">
      <dgm:prSet/>
      <dgm:spPr/>
      <dgm:t>
        <a:bodyPr/>
        <a:lstStyle/>
        <a:p>
          <a:endParaRPr lang="en-US"/>
        </a:p>
      </dgm:t>
    </dgm:pt>
    <dgm:pt modelId="{C0879C33-330A-475A-920D-7321D49178C2}">
      <dgm:prSet custT="1"/>
      <dgm:spPr/>
      <dgm:t>
        <a:bodyPr/>
        <a:lstStyle/>
        <a:p>
          <a:r>
            <a:rPr lang="en-US" sz="1200" dirty="0" smtClean="0"/>
            <a:t>BK716B  HP </a:t>
          </a:r>
          <a:r>
            <a:rPr lang="en-US" sz="1200" dirty="0"/>
            <a:t>P4300 G2 7.2TB SAS Starter SAN  </a:t>
          </a:r>
        </a:p>
      </dgm:t>
    </dgm:pt>
    <dgm:pt modelId="{51A2F15C-7199-4EEA-A627-AA43FBEADBB6}" type="parTrans" cxnId="{1979931E-4BCB-458F-8F77-6BF8E9B3E277}">
      <dgm:prSet/>
      <dgm:spPr/>
      <dgm:t>
        <a:bodyPr/>
        <a:lstStyle/>
        <a:p>
          <a:endParaRPr lang="en-US"/>
        </a:p>
      </dgm:t>
    </dgm:pt>
    <dgm:pt modelId="{5DCD251C-4262-4426-B904-C7F4D417B873}" type="sibTrans" cxnId="{1979931E-4BCB-458F-8F77-6BF8E9B3E277}">
      <dgm:prSet/>
      <dgm:spPr/>
      <dgm:t>
        <a:bodyPr/>
        <a:lstStyle/>
        <a:p>
          <a:endParaRPr lang="en-US"/>
        </a:p>
      </dgm:t>
    </dgm:pt>
    <dgm:pt modelId="{BF4F2288-0439-4966-9854-75CE5684CF18}">
      <dgm:prSet custT="1"/>
      <dgm:spPr/>
      <dgm:t>
        <a:bodyPr/>
        <a:lstStyle/>
        <a:p>
          <a:r>
            <a:rPr lang="en-US" sz="1200" dirty="0" smtClean="0"/>
            <a:t>BV914B  HP </a:t>
          </a:r>
          <a:r>
            <a:rPr lang="en-US" sz="1200" dirty="0"/>
            <a:t>P2000 G3 FC 12x600GB SAS SFF </a:t>
          </a:r>
          <a:r>
            <a:rPr lang="en-US" sz="1200" dirty="0" smtClean="0"/>
            <a:t>Bundle  7.2 TB’s</a:t>
          </a:r>
          <a:endParaRPr lang="en-US" sz="1200" dirty="0"/>
        </a:p>
      </dgm:t>
    </dgm:pt>
    <dgm:pt modelId="{059F57C4-AD3F-4E3F-BA96-03A34C70EC8F}" type="parTrans" cxnId="{5FA830BF-40E5-45D3-A921-29DB9004919C}">
      <dgm:prSet/>
      <dgm:spPr/>
      <dgm:t>
        <a:bodyPr/>
        <a:lstStyle/>
        <a:p>
          <a:endParaRPr lang="en-US"/>
        </a:p>
      </dgm:t>
    </dgm:pt>
    <dgm:pt modelId="{F268FBB6-8B2F-4BC6-B93C-7B245CABBED8}" type="sibTrans" cxnId="{5FA830BF-40E5-45D3-A921-29DB9004919C}">
      <dgm:prSet/>
      <dgm:spPr/>
      <dgm:t>
        <a:bodyPr/>
        <a:lstStyle/>
        <a:p>
          <a:endParaRPr lang="en-US"/>
        </a:p>
      </dgm:t>
    </dgm:pt>
    <dgm:pt modelId="{A51D1584-A528-435C-B032-4E19D86E7BB1}">
      <dgm:prSet custT="1"/>
      <dgm:spPr/>
      <dgm:t>
        <a:bodyPr/>
        <a:lstStyle/>
        <a:p>
          <a:r>
            <a:rPr lang="en-US" sz="1200" dirty="0" smtClean="0"/>
            <a:t>BK716B  HP </a:t>
          </a:r>
          <a:r>
            <a:rPr lang="en-US" sz="1200" dirty="0"/>
            <a:t>P4300 G2 7.2TB SAS Starter SAN  </a:t>
          </a:r>
        </a:p>
      </dgm:t>
    </dgm:pt>
    <dgm:pt modelId="{1AF2B5AE-B4E1-47F9-B8EA-646B5FA818C3}" type="parTrans" cxnId="{01321FD3-7646-4CD7-9719-FCB9D19597D1}">
      <dgm:prSet/>
      <dgm:spPr/>
      <dgm:t>
        <a:bodyPr/>
        <a:lstStyle/>
        <a:p>
          <a:endParaRPr lang="en-US"/>
        </a:p>
      </dgm:t>
    </dgm:pt>
    <dgm:pt modelId="{DB1AAA4E-FC93-451B-9BA8-62C575FA51BA}" type="sibTrans" cxnId="{01321FD3-7646-4CD7-9719-FCB9D19597D1}">
      <dgm:prSet/>
      <dgm:spPr/>
      <dgm:t>
        <a:bodyPr/>
        <a:lstStyle/>
        <a:p>
          <a:endParaRPr lang="en-US"/>
        </a:p>
      </dgm:t>
    </dgm:pt>
    <dgm:pt modelId="{827A36C7-CF1F-4554-BFA7-8FFD8D9E0C7F}">
      <dgm:prSet custT="1"/>
      <dgm:spPr/>
      <dgm:t>
        <a:bodyPr/>
        <a:lstStyle/>
        <a:p>
          <a:r>
            <a:rPr lang="en-US" sz="1400" b="0" dirty="0" smtClean="0">
              <a:solidFill>
                <a:schemeClr val="tx1"/>
              </a:solidFill>
            </a:rPr>
            <a:t>P2000 G1/G2/G3 units – Upgrade controllers, capacity</a:t>
          </a:r>
          <a:endParaRPr lang="en-US" sz="1400" b="0" dirty="0">
            <a:solidFill>
              <a:schemeClr val="tx1"/>
            </a:solidFill>
          </a:endParaRPr>
        </a:p>
      </dgm:t>
    </dgm:pt>
    <dgm:pt modelId="{032B6EE5-22FC-4AC5-BB7D-5FB7D47F98C1}" type="parTrans" cxnId="{04791AB4-C97D-4B5E-99C2-29F4809D2236}">
      <dgm:prSet/>
      <dgm:spPr/>
      <dgm:t>
        <a:bodyPr/>
        <a:lstStyle/>
        <a:p>
          <a:endParaRPr lang="en-US"/>
        </a:p>
      </dgm:t>
    </dgm:pt>
    <dgm:pt modelId="{23C766C5-180B-4A5A-98A3-69A236BF0D12}" type="sibTrans" cxnId="{04791AB4-C97D-4B5E-99C2-29F4809D2236}">
      <dgm:prSet/>
      <dgm:spPr/>
      <dgm:t>
        <a:bodyPr/>
        <a:lstStyle/>
        <a:p>
          <a:endParaRPr lang="en-US"/>
        </a:p>
      </dgm:t>
    </dgm:pt>
    <dgm:pt modelId="{F43A13B3-E93C-48AC-B950-A9CAA36AA17E}">
      <dgm:prSet phldrT="[Text]" custT="1"/>
      <dgm:spPr/>
      <dgm:t>
        <a:bodyPr/>
        <a:lstStyle/>
        <a:p>
          <a:pPr marL="0">
            <a:spcAft>
              <a:spcPts val="0"/>
            </a:spcAft>
          </a:pPr>
          <a:r>
            <a:rPr lang="en-US" sz="1200" dirty="0" smtClean="0"/>
            <a:t>BV903B  HP P2000 G3 FC 24x600GB SAS SFF Bundle 14.4TB’s </a:t>
          </a:r>
          <a:endParaRPr lang="en-US" sz="1200" b="0" dirty="0">
            <a:solidFill>
              <a:schemeClr val="tx1"/>
            </a:solidFill>
          </a:endParaRPr>
        </a:p>
      </dgm:t>
    </dgm:pt>
    <dgm:pt modelId="{83CA492B-4B6C-45C3-BF9B-922699A12594}" type="sibTrans" cxnId="{17F3C3AF-1A46-4CD0-A78E-2DD4FFA3ECF7}">
      <dgm:prSet/>
      <dgm:spPr/>
      <dgm:t>
        <a:bodyPr/>
        <a:lstStyle/>
        <a:p>
          <a:endParaRPr lang="en-US"/>
        </a:p>
      </dgm:t>
    </dgm:pt>
    <dgm:pt modelId="{D8B2580D-271F-4EFB-9A3C-7C0AE6ADA9DE}" type="parTrans" cxnId="{17F3C3AF-1A46-4CD0-A78E-2DD4FFA3ECF7}">
      <dgm:prSet/>
      <dgm:spPr/>
      <dgm:t>
        <a:bodyPr/>
        <a:lstStyle/>
        <a:p>
          <a:endParaRPr lang="en-US"/>
        </a:p>
      </dgm:t>
    </dgm:pt>
    <dgm:pt modelId="{A83BE8E0-78A9-4321-8C07-42E19421A9A1}">
      <dgm:prSet custT="1"/>
      <dgm:spPr/>
      <dgm:t>
        <a:bodyPr/>
        <a:lstStyle/>
        <a:p>
          <a:r>
            <a:rPr lang="en-US" sz="1200" dirty="0" smtClean="0"/>
            <a:t>BV914B  HP </a:t>
          </a:r>
          <a:r>
            <a:rPr lang="en-US" sz="1200" dirty="0"/>
            <a:t>P2000 G3 FC 12x600GB SAS SFF Bundle </a:t>
          </a:r>
          <a:r>
            <a:rPr lang="en-US" sz="1200" dirty="0" smtClean="0"/>
            <a:t>7.2 </a:t>
          </a:r>
          <a:r>
            <a:rPr lang="en-US" sz="1200" dirty="0"/>
            <a:t>TB’s </a:t>
          </a:r>
        </a:p>
      </dgm:t>
    </dgm:pt>
    <dgm:pt modelId="{EA67F2C1-48F7-442B-921B-D296BC8D052A}" type="sibTrans" cxnId="{1D38FD0D-4A87-4A8E-8D94-B75C79881771}">
      <dgm:prSet/>
      <dgm:spPr/>
      <dgm:t>
        <a:bodyPr/>
        <a:lstStyle/>
        <a:p>
          <a:endParaRPr lang="en-US"/>
        </a:p>
      </dgm:t>
    </dgm:pt>
    <dgm:pt modelId="{01795097-39EB-44CC-BF90-2326CD2E9126}" type="parTrans" cxnId="{1D38FD0D-4A87-4A8E-8D94-B75C79881771}">
      <dgm:prSet/>
      <dgm:spPr/>
      <dgm:t>
        <a:bodyPr/>
        <a:lstStyle/>
        <a:p>
          <a:endParaRPr lang="en-US"/>
        </a:p>
      </dgm:t>
    </dgm:pt>
    <dgm:pt modelId="{FEC20C88-07D3-47F6-8221-0506E16EE7FA}" type="pres">
      <dgm:prSet presAssocID="{E27B1B24-634A-40D5-B4A5-02A324F7BE5E}" presName="Name0" presStyleCnt="0">
        <dgm:presLayoutVars>
          <dgm:dir/>
          <dgm:animLvl val="lvl"/>
          <dgm:resizeHandles val="exact"/>
        </dgm:presLayoutVars>
      </dgm:prSet>
      <dgm:spPr/>
      <dgm:t>
        <a:bodyPr/>
        <a:lstStyle/>
        <a:p>
          <a:endParaRPr lang="en-US"/>
        </a:p>
      </dgm:t>
    </dgm:pt>
    <dgm:pt modelId="{5954C72A-DD8E-49EB-8EC0-90DA7A12E4FF}" type="pres">
      <dgm:prSet presAssocID="{4AF1A772-7C2A-4DCC-9291-0D9978599A76}" presName="linNode" presStyleCnt="0"/>
      <dgm:spPr/>
    </dgm:pt>
    <dgm:pt modelId="{3FB720CD-1776-4561-B5ED-CBB96A023F22}" type="pres">
      <dgm:prSet presAssocID="{4AF1A772-7C2A-4DCC-9291-0D9978599A76}" presName="parentText" presStyleLbl="node1" presStyleIdx="0" presStyleCnt="4">
        <dgm:presLayoutVars>
          <dgm:chMax val="1"/>
          <dgm:bulletEnabled val="1"/>
        </dgm:presLayoutVars>
      </dgm:prSet>
      <dgm:spPr/>
      <dgm:t>
        <a:bodyPr/>
        <a:lstStyle/>
        <a:p>
          <a:endParaRPr lang="en-US"/>
        </a:p>
      </dgm:t>
    </dgm:pt>
    <dgm:pt modelId="{1EE0C8BE-108A-40E4-BF19-6C75F6E4AC8C}" type="pres">
      <dgm:prSet presAssocID="{4AF1A772-7C2A-4DCC-9291-0D9978599A76}" presName="descendantText" presStyleLbl="alignAccFollowNode1" presStyleIdx="0" presStyleCnt="4">
        <dgm:presLayoutVars>
          <dgm:bulletEnabled val="1"/>
        </dgm:presLayoutVars>
      </dgm:prSet>
      <dgm:spPr/>
      <dgm:t>
        <a:bodyPr/>
        <a:lstStyle/>
        <a:p>
          <a:endParaRPr lang="en-US"/>
        </a:p>
      </dgm:t>
    </dgm:pt>
    <dgm:pt modelId="{EBA9C0B5-E5BA-4377-97B1-86AB293F11CD}" type="pres">
      <dgm:prSet presAssocID="{702A193A-BDA5-4B87-A67F-8FE9B95D3CC0}" presName="sp" presStyleCnt="0"/>
      <dgm:spPr/>
    </dgm:pt>
    <dgm:pt modelId="{C7EDAACF-3909-46C1-B287-6E74730421E8}" type="pres">
      <dgm:prSet presAssocID="{5EBADA99-E353-4E8B-BE03-692F5ABD09D6}" presName="linNode" presStyleCnt="0"/>
      <dgm:spPr/>
    </dgm:pt>
    <dgm:pt modelId="{944B793C-7DF4-48DE-A951-E2CC42860F86}" type="pres">
      <dgm:prSet presAssocID="{5EBADA99-E353-4E8B-BE03-692F5ABD09D6}" presName="parentText" presStyleLbl="node1" presStyleIdx="1" presStyleCnt="4">
        <dgm:presLayoutVars>
          <dgm:chMax val="1"/>
          <dgm:bulletEnabled val="1"/>
        </dgm:presLayoutVars>
      </dgm:prSet>
      <dgm:spPr/>
      <dgm:t>
        <a:bodyPr/>
        <a:lstStyle/>
        <a:p>
          <a:endParaRPr lang="en-US"/>
        </a:p>
      </dgm:t>
    </dgm:pt>
    <dgm:pt modelId="{48F63E85-E6B4-4939-B576-FAA042E83CE3}" type="pres">
      <dgm:prSet presAssocID="{5EBADA99-E353-4E8B-BE03-692F5ABD09D6}" presName="descendantText" presStyleLbl="alignAccFollowNode1" presStyleIdx="1" presStyleCnt="4" custLinFactNeighborX="-1223">
        <dgm:presLayoutVars>
          <dgm:bulletEnabled val="1"/>
        </dgm:presLayoutVars>
      </dgm:prSet>
      <dgm:spPr/>
      <dgm:t>
        <a:bodyPr/>
        <a:lstStyle/>
        <a:p>
          <a:endParaRPr lang="en-US"/>
        </a:p>
      </dgm:t>
    </dgm:pt>
    <dgm:pt modelId="{88EAF0E3-2E5B-4EF9-9626-A5A3B49A52E5}" type="pres">
      <dgm:prSet presAssocID="{5C32EACB-00D0-421E-BF8E-968163153B85}" presName="sp" presStyleCnt="0"/>
      <dgm:spPr/>
    </dgm:pt>
    <dgm:pt modelId="{16651535-F730-4D9B-8458-06B61C0016DB}" type="pres">
      <dgm:prSet presAssocID="{AA7D484F-A8A5-4886-9D66-DA9F41C7A0B7}" presName="linNode" presStyleCnt="0"/>
      <dgm:spPr/>
    </dgm:pt>
    <dgm:pt modelId="{A71F9CC4-7446-443C-B9AA-A7BE23871F01}" type="pres">
      <dgm:prSet presAssocID="{AA7D484F-A8A5-4886-9D66-DA9F41C7A0B7}" presName="parentText" presStyleLbl="node1" presStyleIdx="2" presStyleCnt="4">
        <dgm:presLayoutVars>
          <dgm:chMax val="1"/>
          <dgm:bulletEnabled val="1"/>
        </dgm:presLayoutVars>
      </dgm:prSet>
      <dgm:spPr/>
      <dgm:t>
        <a:bodyPr/>
        <a:lstStyle/>
        <a:p>
          <a:endParaRPr lang="en-US"/>
        </a:p>
      </dgm:t>
    </dgm:pt>
    <dgm:pt modelId="{EA5D2332-B489-4764-A882-A2E58BE4F1CC}" type="pres">
      <dgm:prSet presAssocID="{AA7D484F-A8A5-4886-9D66-DA9F41C7A0B7}" presName="descendantText" presStyleLbl="alignAccFollowNode1" presStyleIdx="2" presStyleCnt="4">
        <dgm:presLayoutVars>
          <dgm:bulletEnabled val="1"/>
        </dgm:presLayoutVars>
      </dgm:prSet>
      <dgm:spPr/>
      <dgm:t>
        <a:bodyPr/>
        <a:lstStyle/>
        <a:p>
          <a:endParaRPr lang="en-US"/>
        </a:p>
      </dgm:t>
    </dgm:pt>
    <dgm:pt modelId="{D222959A-7C98-4DE9-9B87-CBA4D098CB1C}" type="pres">
      <dgm:prSet presAssocID="{FBEB7A64-C525-4CDB-82B3-B057E62A2799}" presName="sp" presStyleCnt="0"/>
      <dgm:spPr/>
    </dgm:pt>
    <dgm:pt modelId="{0D65F97E-E3B3-4110-BCBD-6FA595AA1C66}" type="pres">
      <dgm:prSet presAssocID="{0539D327-27D7-461E-9EDE-80C8D312C917}" presName="linNode" presStyleCnt="0"/>
      <dgm:spPr/>
    </dgm:pt>
    <dgm:pt modelId="{FA527404-D588-4E87-B631-190006EDB7EC}" type="pres">
      <dgm:prSet presAssocID="{0539D327-27D7-461E-9EDE-80C8D312C917}" presName="parentText" presStyleLbl="node1" presStyleIdx="3" presStyleCnt="4">
        <dgm:presLayoutVars>
          <dgm:chMax val="1"/>
          <dgm:bulletEnabled val="1"/>
        </dgm:presLayoutVars>
      </dgm:prSet>
      <dgm:spPr/>
      <dgm:t>
        <a:bodyPr/>
        <a:lstStyle/>
        <a:p>
          <a:endParaRPr lang="en-US"/>
        </a:p>
      </dgm:t>
    </dgm:pt>
    <dgm:pt modelId="{69C85C67-CEF9-4999-944A-3C734CD9DEB8}" type="pres">
      <dgm:prSet presAssocID="{0539D327-27D7-461E-9EDE-80C8D312C917}" presName="descendantText" presStyleLbl="alignAccFollowNode1" presStyleIdx="3" presStyleCnt="4">
        <dgm:presLayoutVars>
          <dgm:bulletEnabled val="1"/>
        </dgm:presLayoutVars>
      </dgm:prSet>
      <dgm:spPr/>
      <dgm:t>
        <a:bodyPr/>
        <a:lstStyle/>
        <a:p>
          <a:endParaRPr lang="en-US"/>
        </a:p>
      </dgm:t>
    </dgm:pt>
  </dgm:ptLst>
  <dgm:cxnLst>
    <dgm:cxn modelId="{02781BCC-B8D7-45DE-85F3-A41041AF2656}" srcId="{E27B1B24-634A-40D5-B4A5-02A324F7BE5E}" destId="{5EBADA99-E353-4E8B-BE03-692F5ABD09D6}" srcOrd="1" destOrd="0" parTransId="{26416FF7-AA45-43A2-A9A8-40A9C18787B4}" sibTransId="{5C32EACB-00D0-421E-BF8E-968163153B85}"/>
    <dgm:cxn modelId="{55232EFE-D097-4EC0-93CB-9ABAFB038C88}" type="presOf" srcId="{827A36C7-CF1F-4554-BFA7-8FFD8D9E0C7F}" destId="{1EE0C8BE-108A-40E4-BF19-6C75F6E4AC8C}" srcOrd="0" destOrd="1" presId="urn:microsoft.com/office/officeart/2005/8/layout/vList5"/>
    <dgm:cxn modelId="{27635D19-982F-4F50-BC72-97E376D33D45}" type="presOf" srcId="{99BC6BD6-CB5D-4E25-8B7E-19A25A95FFF2}" destId="{48F63E85-E6B4-4939-B576-FAA042E83CE3}" srcOrd="0" destOrd="0" presId="urn:microsoft.com/office/officeart/2005/8/layout/vList5"/>
    <dgm:cxn modelId="{01415A86-79CF-4280-90A9-C14216CA45AC}" srcId="{5EBADA99-E353-4E8B-BE03-692F5ABD09D6}" destId="{E902533E-9087-4784-AF11-E9EF68BBB8B2}" srcOrd="1" destOrd="0" parTransId="{94F992A0-B6EF-4133-B4F2-A2838CEA745F}" sibTransId="{3CBD7290-3EF2-4DE4-9B6D-E746F69F8F28}"/>
    <dgm:cxn modelId="{2A03D675-B330-45A5-9FBA-894E2DF604D3}" type="presOf" srcId="{A83BE8E0-78A9-4321-8C07-42E19421A9A1}" destId="{EA5D2332-B489-4764-A882-A2E58BE4F1CC}" srcOrd="0" destOrd="1" presId="urn:microsoft.com/office/officeart/2005/8/layout/vList5"/>
    <dgm:cxn modelId="{2CB28A22-C24E-41A8-98F7-F9EFCFFAA7B6}" srcId="{5EBADA99-E353-4E8B-BE03-692F5ABD09D6}" destId="{99BC6BD6-CB5D-4E25-8B7E-19A25A95FFF2}" srcOrd="0" destOrd="0" parTransId="{FB93CFBB-6607-45AD-A819-CC3795CA1C71}" sibTransId="{61378216-B7B9-4293-B5C3-107285974844}"/>
    <dgm:cxn modelId="{1979931E-4BCB-458F-8F77-6BF8E9B3E277}" srcId="{AA7D484F-A8A5-4886-9D66-DA9F41C7A0B7}" destId="{C0879C33-330A-475A-920D-7321D49178C2}" srcOrd="2" destOrd="0" parTransId="{51A2F15C-7199-4EEA-A627-AA43FBEADBB6}" sibTransId="{5DCD251C-4262-4426-B904-C7F4D417B873}"/>
    <dgm:cxn modelId="{1738A98D-2855-4C94-8EC0-D098B1A4891A}" type="presOf" srcId="{2D123868-8ED4-417F-AA22-0F150BF7B5E2}" destId="{1EE0C8BE-108A-40E4-BF19-6C75F6E4AC8C}" srcOrd="0" destOrd="0" presId="urn:microsoft.com/office/officeart/2005/8/layout/vList5"/>
    <dgm:cxn modelId="{B11A6E6E-1F5F-457A-ACAC-04C79497A131}" srcId="{E27B1B24-634A-40D5-B4A5-02A324F7BE5E}" destId="{0539D327-27D7-461E-9EDE-80C8D312C917}" srcOrd="3" destOrd="0" parTransId="{20630C01-6C24-4758-94CE-D68BBE7A2897}" sibTransId="{5CC7DE21-C028-469C-961C-68FD7BE701C3}"/>
    <dgm:cxn modelId="{2C11B1E1-9135-4DBA-9956-9465AD094B65}" type="presOf" srcId="{FB76420B-6B38-4EC0-A335-F5C13A44C8F7}" destId="{69C85C67-CEF9-4999-944A-3C734CD9DEB8}" srcOrd="0" destOrd="0" presId="urn:microsoft.com/office/officeart/2005/8/layout/vList5"/>
    <dgm:cxn modelId="{07BBEADC-EA74-4FFF-8246-F9404566FA74}" type="presOf" srcId="{0539D327-27D7-461E-9EDE-80C8D312C917}" destId="{FA527404-D588-4E87-B631-190006EDB7EC}" srcOrd="0" destOrd="0" presId="urn:microsoft.com/office/officeart/2005/8/layout/vList5"/>
    <dgm:cxn modelId="{12A78124-A418-479D-9799-B41CBE17C40A}" type="presOf" srcId="{A51D1584-A528-435C-B032-4E19D86E7BB1}" destId="{69C85C67-CEF9-4999-944A-3C734CD9DEB8}" srcOrd="0" destOrd="2" presId="urn:microsoft.com/office/officeart/2005/8/layout/vList5"/>
    <dgm:cxn modelId="{D0804990-7275-4611-B493-3DDD4F6DCE8C}" type="presOf" srcId="{C7D77656-1F49-421D-A073-8573ED0ED866}" destId="{EA5D2332-B489-4764-A882-A2E58BE4F1CC}" srcOrd="0" destOrd="0" presId="urn:microsoft.com/office/officeart/2005/8/layout/vList5"/>
    <dgm:cxn modelId="{01321FD3-7646-4CD7-9719-FCB9D19597D1}" srcId="{0539D327-27D7-461E-9EDE-80C8D312C917}" destId="{A51D1584-A528-435C-B032-4E19D86E7BB1}" srcOrd="2" destOrd="0" parTransId="{1AF2B5AE-B4E1-47F9-B8EA-646B5FA818C3}" sibTransId="{DB1AAA4E-FC93-451B-9BA8-62C575FA51BA}"/>
    <dgm:cxn modelId="{83C2B896-7E90-498E-B22C-084D7A8E26E3}" type="presOf" srcId="{E27B1B24-634A-40D5-B4A5-02A324F7BE5E}" destId="{FEC20C88-07D3-47F6-8221-0506E16EE7FA}" srcOrd="0" destOrd="0" presId="urn:microsoft.com/office/officeart/2005/8/layout/vList5"/>
    <dgm:cxn modelId="{9B7E054A-8AE9-483A-9E79-D290C07E42B8}" type="presOf" srcId="{4AF1A772-7C2A-4DCC-9291-0D9978599A76}" destId="{3FB720CD-1776-4561-B5ED-CBB96A023F22}" srcOrd="0" destOrd="0" presId="urn:microsoft.com/office/officeart/2005/8/layout/vList5"/>
    <dgm:cxn modelId="{17F3C3AF-1A46-4CD0-A78E-2DD4FFA3ECF7}" srcId="{5EBADA99-E353-4E8B-BE03-692F5ABD09D6}" destId="{F43A13B3-E93C-48AC-B950-A9CAA36AA17E}" srcOrd="2" destOrd="0" parTransId="{D8B2580D-271F-4EFB-9A3C-7C0AE6ADA9DE}" sibTransId="{83CA492B-4B6C-45C3-BF9B-922699A12594}"/>
    <dgm:cxn modelId="{B6A3BF4D-BB67-4140-BCA5-ABC0D4C736BD}" srcId="{4AF1A772-7C2A-4DCC-9291-0D9978599A76}" destId="{2D123868-8ED4-417F-AA22-0F150BF7B5E2}" srcOrd="0" destOrd="0" parTransId="{06DE2524-045F-43DD-A8FB-3F373BD449BF}" sibTransId="{CE8907D3-26AC-4243-B524-BEBAE70A6C61}"/>
    <dgm:cxn modelId="{0021FC5A-50B9-4997-8636-552161CD6F92}" type="presOf" srcId="{BF4F2288-0439-4966-9854-75CE5684CF18}" destId="{69C85C67-CEF9-4999-944A-3C734CD9DEB8}" srcOrd="0" destOrd="1" presId="urn:microsoft.com/office/officeart/2005/8/layout/vList5"/>
    <dgm:cxn modelId="{1149ECB7-ED92-4BDD-A5E7-E15DC3CBF6C1}" type="presOf" srcId="{5EBADA99-E353-4E8B-BE03-692F5ABD09D6}" destId="{944B793C-7DF4-48DE-A951-E2CC42860F86}" srcOrd="0" destOrd="0" presId="urn:microsoft.com/office/officeart/2005/8/layout/vList5"/>
    <dgm:cxn modelId="{82BAD751-2A87-4085-8070-0114B9C3D822}" type="presOf" srcId="{E902533E-9087-4784-AF11-E9EF68BBB8B2}" destId="{48F63E85-E6B4-4939-B576-FAA042E83CE3}" srcOrd="0" destOrd="1" presId="urn:microsoft.com/office/officeart/2005/8/layout/vList5"/>
    <dgm:cxn modelId="{50F102A4-F027-43B0-A4B6-B77207DDE1AE}" srcId="{E27B1B24-634A-40D5-B4A5-02A324F7BE5E}" destId="{AA7D484F-A8A5-4886-9D66-DA9F41C7A0B7}" srcOrd="2" destOrd="0" parTransId="{84D0DFF5-CCEE-472A-A075-1EA83E65AA4E}" sibTransId="{FBEB7A64-C525-4CDB-82B3-B057E62A2799}"/>
    <dgm:cxn modelId="{D490C2CC-5EB3-4A80-8E1B-F8B4B96CBE85}" srcId="{AA7D484F-A8A5-4886-9D66-DA9F41C7A0B7}" destId="{C7D77656-1F49-421D-A073-8573ED0ED866}" srcOrd="0" destOrd="0" parTransId="{54519747-0545-498F-8CA6-5537CB8BA996}" sibTransId="{F880EE87-DD49-40CD-B6D1-850B78A3AAD7}"/>
    <dgm:cxn modelId="{8E822372-5194-4C13-8C82-227881034874}" type="presOf" srcId="{AA7D484F-A8A5-4886-9D66-DA9F41C7A0B7}" destId="{A71F9CC4-7446-443C-B9AA-A7BE23871F01}" srcOrd="0" destOrd="0" presId="urn:microsoft.com/office/officeart/2005/8/layout/vList5"/>
    <dgm:cxn modelId="{04791AB4-C97D-4B5E-99C2-29F4809D2236}" srcId="{4AF1A772-7C2A-4DCC-9291-0D9978599A76}" destId="{827A36C7-CF1F-4554-BFA7-8FFD8D9E0C7F}" srcOrd="1" destOrd="0" parTransId="{032B6EE5-22FC-4AC5-BB7D-5FB7D47F98C1}" sibTransId="{23C766C5-180B-4A5A-98A3-69A236BF0D12}"/>
    <dgm:cxn modelId="{1D38FD0D-4A87-4A8E-8D94-B75C79881771}" srcId="{AA7D484F-A8A5-4886-9D66-DA9F41C7A0B7}" destId="{A83BE8E0-78A9-4321-8C07-42E19421A9A1}" srcOrd="1" destOrd="0" parTransId="{01795097-39EB-44CC-BF90-2326CD2E9126}" sibTransId="{EA67F2C1-48F7-442B-921B-D296BC8D052A}"/>
    <dgm:cxn modelId="{5FA830BF-40E5-45D3-A921-29DB9004919C}" srcId="{0539D327-27D7-461E-9EDE-80C8D312C917}" destId="{BF4F2288-0439-4966-9854-75CE5684CF18}" srcOrd="1" destOrd="0" parTransId="{059F57C4-AD3F-4E3F-BA96-03A34C70EC8F}" sibTransId="{F268FBB6-8B2F-4BC6-B93C-7B245CABBED8}"/>
    <dgm:cxn modelId="{0C215B1A-BA37-4723-B85D-249DD501E8D9}" type="presOf" srcId="{F43A13B3-E93C-48AC-B950-A9CAA36AA17E}" destId="{48F63E85-E6B4-4939-B576-FAA042E83CE3}" srcOrd="0" destOrd="2" presId="urn:microsoft.com/office/officeart/2005/8/layout/vList5"/>
    <dgm:cxn modelId="{0FA41AE4-639F-49E8-8B83-0D417808673C}" srcId="{0539D327-27D7-461E-9EDE-80C8D312C917}" destId="{FB76420B-6B38-4EC0-A335-F5C13A44C8F7}" srcOrd="0" destOrd="0" parTransId="{0AA76DD1-A641-45D3-B5B1-C27BE4501A42}" sibTransId="{7B5966EB-99E4-4CE8-97F0-7458AE6425B3}"/>
    <dgm:cxn modelId="{257D35C9-758E-4718-82EE-E269551702D9}" type="presOf" srcId="{C0879C33-330A-475A-920D-7321D49178C2}" destId="{EA5D2332-B489-4764-A882-A2E58BE4F1CC}" srcOrd="0" destOrd="2" presId="urn:microsoft.com/office/officeart/2005/8/layout/vList5"/>
    <dgm:cxn modelId="{4175CBA0-6D94-472B-A74F-7060A211D8E5}" srcId="{E27B1B24-634A-40D5-B4A5-02A324F7BE5E}" destId="{4AF1A772-7C2A-4DCC-9291-0D9978599A76}" srcOrd="0" destOrd="0" parTransId="{822059ED-2FD1-4260-92F4-0EEDCD3C6464}" sibTransId="{702A193A-BDA5-4B87-A67F-8FE9B95D3CC0}"/>
    <dgm:cxn modelId="{3C7C003A-C464-442C-A5C1-35712EB44032}" type="presParOf" srcId="{FEC20C88-07D3-47F6-8221-0506E16EE7FA}" destId="{5954C72A-DD8E-49EB-8EC0-90DA7A12E4FF}" srcOrd="0" destOrd="0" presId="urn:microsoft.com/office/officeart/2005/8/layout/vList5"/>
    <dgm:cxn modelId="{8DF0643C-67C9-41F4-BD91-9181D9FA2618}" type="presParOf" srcId="{5954C72A-DD8E-49EB-8EC0-90DA7A12E4FF}" destId="{3FB720CD-1776-4561-B5ED-CBB96A023F22}" srcOrd="0" destOrd="0" presId="urn:microsoft.com/office/officeart/2005/8/layout/vList5"/>
    <dgm:cxn modelId="{9A8F1A3A-9E85-4315-92AB-C6CF59C74A12}" type="presParOf" srcId="{5954C72A-DD8E-49EB-8EC0-90DA7A12E4FF}" destId="{1EE0C8BE-108A-40E4-BF19-6C75F6E4AC8C}" srcOrd="1" destOrd="0" presId="urn:microsoft.com/office/officeart/2005/8/layout/vList5"/>
    <dgm:cxn modelId="{35DB5BE5-2C33-41B0-8237-4961E3EF5866}" type="presParOf" srcId="{FEC20C88-07D3-47F6-8221-0506E16EE7FA}" destId="{EBA9C0B5-E5BA-4377-97B1-86AB293F11CD}" srcOrd="1" destOrd="0" presId="urn:microsoft.com/office/officeart/2005/8/layout/vList5"/>
    <dgm:cxn modelId="{ACCEEE1B-6FF3-494B-9394-B68DE3D563FC}" type="presParOf" srcId="{FEC20C88-07D3-47F6-8221-0506E16EE7FA}" destId="{C7EDAACF-3909-46C1-B287-6E74730421E8}" srcOrd="2" destOrd="0" presId="urn:microsoft.com/office/officeart/2005/8/layout/vList5"/>
    <dgm:cxn modelId="{429F03DA-8565-4726-8900-49D3B7133537}" type="presParOf" srcId="{C7EDAACF-3909-46C1-B287-6E74730421E8}" destId="{944B793C-7DF4-48DE-A951-E2CC42860F86}" srcOrd="0" destOrd="0" presId="urn:microsoft.com/office/officeart/2005/8/layout/vList5"/>
    <dgm:cxn modelId="{554A3F66-61C3-43F2-AF9D-6A41895FA763}" type="presParOf" srcId="{C7EDAACF-3909-46C1-B287-6E74730421E8}" destId="{48F63E85-E6B4-4939-B576-FAA042E83CE3}" srcOrd="1" destOrd="0" presId="urn:microsoft.com/office/officeart/2005/8/layout/vList5"/>
    <dgm:cxn modelId="{1BD3B22B-F1E2-451B-A1A6-C65E0C98D647}" type="presParOf" srcId="{FEC20C88-07D3-47F6-8221-0506E16EE7FA}" destId="{88EAF0E3-2E5B-4EF9-9626-A5A3B49A52E5}" srcOrd="3" destOrd="0" presId="urn:microsoft.com/office/officeart/2005/8/layout/vList5"/>
    <dgm:cxn modelId="{D4EA3E70-2EC8-4847-ADAB-BBD8EB4230B9}" type="presParOf" srcId="{FEC20C88-07D3-47F6-8221-0506E16EE7FA}" destId="{16651535-F730-4D9B-8458-06B61C0016DB}" srcOrd="4" destOrd="0" presId="urn:microsoft.com/office/officeart/2005/8/layout/vList5"/>
    <dgm:cxn modelId="{C6359A55-586D-4708-A41A-A27858C6DB11}" type="presParOf" srcId="{16651535-F730-4D9B-8458-06B61C0016DB}" destId="{A71F9CC4-7446-443C-B9AA-A7BE23871F01}" srcOrd="0" destOrd="0" presId="urn:microsoft.com/office/officeart/2005/8/layout/vList5"/>
    <dgm:cxn modelId="{4FAAAD4E-841B-4B82-BBA8-B65462C45124}" type="presParOf" srcId="{16651535-F730-4D9B-8458-06B61C0016DB}" destId="{EA5D2332-B489-4764-A882-A2E58BE4F1CC}" srcOrd="1" destOrd="0" presId="urn:microsoft.com/office/officeart/2005/8/layout/vList5"/>
    <dgm:cxn modelId="{E8572E91-52E6-45FC-8C03-120734A12A59}" type="presParOf" srcId="{FEC20C88-07D3-47F6-8221-0506E16EE7FA}" destId="{D222959A-7C98-4DE9-9B87-CBA4D098CB1C}" srcOrd="5" destOrd="0" presId="urn:microsoft.com/office/officeart/2005/8/layout/vList5"/>
    <dgm:cxn modelId="{34BC9368-41CD-4476-9502-BBAA0D1A40F1}" type="presParOf" srcId="{FEC20C88-07D3-47F6-8221-0506E16EE7FA}" destId="{0D65F97E-E3B3-4110-BCBD-6FA595AA1C66}" srcOrd="6" destOrd="0" presId="urn:microsoft.com/office/officeart/2005/8/layout/vList5"/>
    <dgm:cxn modelId="{5F500DD9-94C9-4CCD-98AF-100E59594704}" type="presParOf" srcId="{0D65F97E-E3B3-4110-BCBD-6FA595AA1C66}" destId="{FA527404-D588-4E87-B631-190006EDB7EC}" srcOrd="0" destOrd="0" presId="urn:microsoft.com/office/officeart/2005/8/layout/vList5"/>
    <dgm:cxn modelId="{E191BBAE-414D-4152-9E43-0F20E97C22E9}" type="presParOf" srcId="{0D65F97E-E3B3-4110-BCBD-6FA595AA1C66}" destId="{69C85C67-CEF9-4999-944A-3C734CD9DE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7B1B24-634A-40D5-B4A5-02A324F7BE5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A7D484F-A8A5-4886-9D66-DA9F41C7A0B7}">
      <dgm:prSet phldrT="[Text]"/>
      <dgm:spPr/>
      <dgm:t>
        <a:bodyPr/>
        <a:lstStyle/>
        <a:p>
          <a:r>
            <a:rPr lang="en-US" b="1" dirty="0" smtClean="0">
              <a:solidFill>
                <a:schemeClr val="tx1"/>
              </a:solidFill>
            </a:rPr>
            <a:t>Virtualization </a:t>
          </a:r>
          <a:br>
            <a:rPr lang="en-US" b="1" dirty="0" smtClean="0">
              <a:solidFill>
                <a:schemeClr val="tx1"/>
              </a:solidFill>
            </a:rPr>
          </a:br>
          <a:r>
            <a:rPr lang="en-US" b="1" dirty="0" smtClean="0">
              <a:solidFill>
                <a:schemeClr val="tx1"/>
              </a:solidFill>
            </a:rPr>
            <a:t>1</a:t>
          </a:r>
          <a:r>
            <a:rPr lang="en-US" b="1" baseline="30000" dirty="0" smtClean="0">
              <a:solidFill>
                <a:schemeClr val="tx1"/>
              </a:solidFill>
            </a:rPr>
            <a:t>st</a:t>
          </a:r>
          <a:r>
            <a:rPr lang="en-US" b="1" dirty="0" smtClean="0">
              <a:solidFill>
                <a:schemeClr val="tx1"/>
              </a:solidFill>
            </a:rPr>
            <a:t> Timers</a:t>
          </a:r>
          <a:endParaRPr lang="en-US" b="1" dirty="0">
            <a:solidFill>
              <a:schemeClr val="tx1"/>
            </a:solidFill>
          </a:endParaRPr>
        </a:p>
      </dgm:t>
    </dgm:pt>
    <dgm:pt modelId="{84D0DFF5-CCEE-472A-A075-1EA83E65AA4E}" type="parTrans" cxnId="{50F102A4-F027-43B0-A4B6-B77207DDE1AE}">
      <dgm:prSet/>
      <dgm:spPr/>
      <dgm:t>
        <a:bodyPr/>
        <a:lstStyle/>
        <a:p>
          <a:endParaRPr lang="en-US"/>
        </a:p>
      </dgm:t>
    </dgm:pt>
    <dgm:pt modelId="{FBEB7A64-C525-4CDB-82B3-B057E62A2799}" type="sibTrans" cxnId="{50F102A4-F027-43B0-A4B6-B77207DDE1AE}">
      <dgm:prSet/>
      <dgm:spPr/>
      <dgm:t>
        <a:bodyPr/>
        <a:lstStyle/>
        <a:p>
          <a:endParaRPr lang="en-US"/>
        </a:p>
      </dgm:t>
    </dgm:pt>
    <dgm:pt modelId="{FB76420B-6B38-4EC0-A335-F5C13A44C8F7}">
      <dgm:prSet phldrT="[Text]" custT="1"/>
      <dgm:spPr/>
      <dgm:t>
        <a:bodyPr/>
        <a:lstStyle/>
        <a:p>
          <a:pPr marL="0">
            <a:spcAft>
              <a:spcPts val="0"/>
            </a:spcAft>
          </a:pPr>
          <a:r>
            <a:rPr lang="en-US" sz="1050" dirty="0" smtClean="0"/>
            <a:t>BV920B  HP P2000 G3 </a:t>
          </a:r>
          <a:r>
            <a:rPr lang="en-US" sz="1050" dirty="0" err="1" smtClean="0"/>
            <a:t>iSCSI</a:t>
          </a:r>
          <a:r>
            <a:rPr lang="en-US" sz="1050" dirty="0" smtClean="0"/>
            <a:t> 12x600 SAS SFF Bundle 3.6TB’s </a:t>
          </a:r>
          <a:endParaRPr lang="en-US" sz="1050" dirty="0"/>
        </a:p>
      </dgm:t>
    </dgm:pt>
    <dgm:pt modelId="{0AA76DD1-A641-45D3-B5B1-C27BE4501A42}" type="parTrans" cxnId="{0FA41AE4-639F-49E8-8B83-0D417808673C}">
      <dgm:prSet/>
      <dgm:spPr/>
      <dgm:t>
        <a:bodyPr/>
        <a:lstStyle/>
        <a:p>
          <a:endParaRPr lang="en-US"/>
        </a:p>
      </dgm:t>
    </dgm:pt>
    <dgm:pt modelId="{7B5966EB-99E4-4CE8-97F0-7458AE6425B3}" type="sibTrans" cxnId="{0FA41AE4-639F-49E8-8B83-0D417808673C}">
      <dgm:prSet/>
      <dgm:spPr/>
      <dgm:t>
        <a:bodyPr/>
        <a:lstStyle/>
        <a:p>
          <a:endParaRPr lang="en-US"/>
        </a:p>
      </dgm:t>
    </dgm:pt>
    <dgm:pt modelId="{C7D77656-1F49-421D-A073-8573ED0ED866}">
      <dgm:prSet phldrT="[Text]" custT="1"/>
      <dgm:spPr/>
      <dgm:t>
        <a:bodyPr/>
        <a:lstStyle/>
        <a:p>
          <a:pPr marL="0">
            <a:spcAft>
              <a:spcPts val="0"/>
            </a:spcAft>
          </a:pPr>
          <a:r>
            <a:rPr lang="en-US" sz="1050" dirty="0" smtClean="0"/>
            <a:t>BV919B  HP P2000 G3 </a:t>
          </a:r>
          <a:r>
            <a:rPr lang="en-US" sz="1050" dirty="0" err="1" smtClean="0"/>
            <a:t>iSCSI</a:t>
          </a:r>
          <a:r>
            <a:rPr lang="en-US" sz="1050" dirty="0" smtClean="0"/>
            <a:t> 12x300 SAS SFF Bundle  3.6TB’s </a:t>
          </a:r>
          <a:endParaRPr lang="en-US" sz="1050" dirty="0"/>
        </a:p>
      </dgm:t>
    </dgm:pt>
    <dgm:pt modelId="{54519747-0545-498F-8CA6-5537CB8BA996}" type="parTrans" cxnId="{D490C2CC-5EB3-4A80-8E1B-F8B4B96CBE85}">
      <dgm:prSet/>
      <dgm:spPr/>
      <dgm:t>
        <a:bodyPr/>
        <a:lstStyle/>
        <a:p>
          <a:endParaRPr lang="en-US"/>
        </a:p>
      </dgm:t>
    </dgm:pt>
    <dgm:pt modelId="{F880EE87-DD49-40CD-B6D1-850B78A3AAD7}" type="sibTrans" cxnId="{D490C2CC-5EB3-4A80-8E1B-F8B4B96CBE85}">
      <dgm:prSet/>
      <dgm:spPr/>
      <dgm:t>
        <a:bodyPr/>
        <a:lstStyle/>
        <a:p>
          <a:endParaRPr lang="en-US"/>
        </a:p>
      </dgm:t>
    </dgm:pt>
    <dgm:pt modelId="{5EBADA99-E353-4E8B-BE03-692F5ABD09D6}">
      <dgm:prSet phldrT="[Text]"/>
      <dgm:spPr/>
      <dgm:t>
        <a:bodyPr/>
        <a:lstStyle/>
        <a:p>
          <a:r>
            <a:rPr lang="en-US" b="1" dirty="0" smtClean="0">
              <a:solidFill>
                <a:schemeClr val="tx1"/>
              </a:solidFill>
            </a:rPr>
            <a:t>Consolidation</a:t>
          </a:r>
          <a:endParaRPr lang="en-US" b="1" dirty="0">
            <a:solidFill>
              <a:schemeClr val="tx1"/>
            </a:solidFill>
          </a:endParaRPr>
        </a:p>
      </dgm:t>
    </dgm:pt>
    <dgm:pt modelId="{26416FF7-AA45-43A2-A9A8-40A9C18787B4}" type="parTrans" cxnId="{02781BCC-B8D7-45DE-85F3-A41041AF2656}">
      <dgm:prSet/>
      <dgm:spPr/>
      <dgm:t>
        <a:bodyPr/>
        <a:lstStyle/>
        <a:p>
          <a:endParaRPr lang="en-US"/>
        </a:p>
      </dgm:t>
    </dgm:pt>
    <dgm:pt modelId="{5C32EACB-00D0-421E-BF8E-968163153B85}" type="sibTrans" cxnId="{02781BCC-B8D7-45DE-85F3-A41041AF2656}">
      <dgm:prSet/>
      <dgm:spPr/>
      <dgm:t>
        <a:bodyPr/>
        <a:lstStyle/>
        <a:p>
          <a:endParaRPr lang="en-US"/>
        </a:p>
      </dgm:t>
    </dgm:pt>
    <dgm:pt modelId="{99BC6BD6-CB5D-4E25-8B7E-19A25A95FFF2}">
      <dgm:prSet phldrT="[Text]" custT="1"/>
      <dgm:spPr/>
      <dgm:t>
        <a:bodyPr/>
        <a:lstStyle/>
        <a:p>
          <a:pPr marL="0">
            <a:spcAft>
              <a:spcPts val="0"/>
            </a:spcAft>
          </a:pPr>
          <a:r>
            <a:rPr lang="en-US" sz="1050" dirty="0" smtClean="0"/>
            <a:t>BV917B  HP P2000 G3 SAS 12x300GB SAS SFF Bundle  3.6TB’s</a:t>
          </a:r>
          <a:endParaRPr lang="en-US" sz="1050" b="0" dirty="0">
            <a:solidFill>
              <a:schemeClr val="tx1"/>
            </a:solidFill>
          </a:endParaRPr>
        </a:p>
      </dgm:t>
    </dgm:pt>
    <dgm:pt modelId="{FB93CFBB-6607-45AD-A819-CC3795CA1C71}" type="parTrans" cxnId="{2CB28A22-C24E-41A8-98F7-F9EFCFFAA7B6}">
      <dgm:prSet/>
      <dgm:spPr/>
      <dgm:t>
        <a:bodyPr/>
        <a:lstStyle/>
        <a:p>
          <a:endParaRPr lang="en-US"/>
        </a:p>
      </dgm:t>
    </dgm:pt>
    <dgm:pt modelId="{61378216-B7B9-4293-B5C3-107285974844}" type="sibTrans" cxnId="{2CB28A22-C24E-41A8-98F7-F9EFCFFAA7B6}">
      <dgm:prSet/>
      <dgm:spPr/>
      <dgm:t>
        <a:bodyPr/>
        <a:lstStyle/>
        <a:p>
          <a:endParaRPr lang="en-US"/>
        </a:p>
      </dgm:t>
    </dgm:pt>
    <dgm:pt modelId="{4AF1A772-7C2A-4DCC-9291-0D9978599A76}">
      <dgm:prSet phldrT="[Text]"/>
      <dgm:spPr/>
      <dgm:t>
        <a:bodyPr/>
        <a:lstStyle/>
        <a:p>
          <a:r>
            <a:rPr lang="en-US" b="1" dirty="0" smtClean="0">
              <a:solidFill>
                <a:schemeClr val="tx1"/>
              </a:solidFill>
            </a:rPr>
            <a:t>Installed Base </a:t>
          </a:r>
          <a:br>
            <a:rPr lang="en-US" b="1" dirty="0" smtClean="0">
              <a:solidFill>
                <a:schemeClr val="tx1"/>
              </a:solidFill>
            </a:rPr>
          </a:br>
          <a:r>
            <a:rPr lang="en-US" b="1" dirty="0" smtClean="0">
              <a:solidFill>
                <a:schemeClr val="tx1"/>
              </a:solidFill>
            </a:rPr>
            <a:t>Plays</a:t>
          </a:r>
          <a:endParaRPr lang="en-US" b="1" dirty="0">
            <a:solidFill>
              <a:schemeClr val="tx1"/>
            </a:solidFill>
          </a:endParaRPr>
        </a:p>
      </dgm:t>
    </dgm:pt>
    <dgm:pt modelId="{822059ED-2FD1-4260-92F4-0EEDCD3C6464}" type="parTrans" cxnId="{4175CBA0-6D94-472B-A74F-7060A211D8E5}">
      <dgm:prSet/>
      <dgm:spPr/>
      <dgm:t>
        <a:bodyPr/>
        <a:lstStyle/>
        <a:p>
          <a:endParaRPr lang="en-US"/>
        </a:p>
      </dgm:t>
    </dgm:pt>
    <dgm:pt modelId="{702A193A-BDA5-4B87-A67F-8FE9B95D3CC0}" type="sibTrans" cxnId="{4175CBA0-6D94-472B-A74F-7060A211D8E5}">
      <dgm:prSet/>
      <dgm:spPr/>
      <dgm:t>
        <a:bodyPr/>
        <a:lstStyle/>
        <a:p>
          <a:endParaRPr lang="en-US"/>
        </a:p>
      </dgm:t>
    </dgm:pt>
    <dgm:pt modelId="{2D123868-8ED4-417F-AA22-0F150BF7B5E2}">
      <dgm:prSet phldrT="[Text]" custT="1"/>
      <dgm:spPr/>
      <dgm:t>
        <a:bodyPr/>
        <a:lstStyle/>
        <a:p>
          <a:r>
            <a:rPr lang="en-US" sz="1400" b="0" dirty="0" smtClean="0">
              <a:solidFill>
                <a:schemeClr val="tx1"/>
              </a:solidFill>
            </a:rPr>
            <a:t>Pre P2000 vintage MSA customers – Tech Refresh to P2000 G3 unit</a:t>
          </a:r>
          <a:endParaRPr lang="en-US" sz="1400" b="0" dirty="0">
            <a:solidFill>
              <a:schemeClr val="tx1"/>
            </a:solidFill>
          </a:endParaRPr>
        </a:p>
      </dgm:t>
    </dgm:pt>
    <dgm:pt modelId="{06DE2524-045F-43DD-A8FB-3F373BD449BF}" type="parTrans" cxnId="{B6A3BF4D-BB67-4140-BCA5-ABC0D4C736BD}">
      <dgm:prSet/>
      <dgm:spPr/>
      <dgm:t>
        <a:bodyPr/>
        <a:lstStyle/>
        <a:p>
          <a:endParaRPr lang="en-US"/>
        </a:p>
      </dgm:t>
    </dgm:pt>
    <dgm:pt modelId="{CE8907D3-26AC-4243-B524-BEBAE70A6C61}" type="sibTrans" cxnId="{B6A3BF4D-BB67-4140-BCA5-ABC0D4C736BD}">
      <dgm:prSet/>
      <dgm:spPr/>
      <dgm:t>
        <a:bodyPr/>
        <a:lstStyle/>
        <a:p>
          <a:endParaRPr lang="en-US"/>
        </a:p>
      </dgm:t>
    </dgm:pt>
    <dgm:pt modelId="{0539D327-27D7-461E-9EDE-80C8D312C917}">
      <dgm:prSet phldrT="[Text]"/>
      <dgm:spPr/>
      <dgm:t>
        <a:bodyPr/>
        <a:lstStyle/>
        <a:p>
          <a:r>
            <a:rPr lang="en-US" b="1" dirty="0" smtClean="0">
              <a:solidFill>
                <a:schemeClr val="tx1"/>
              </a:solidFill>
            </a:rPr>
            <a:t>Entry Virtualization Environments</a:t>
          </a:r>
          <a:endParaRPr lang="en-US" dirty="0"/>
        </a:p>
      </dgm:t>
    </dgm:pt>
    <dgm:pt modelId="{5CC7DE21-C028-469C-961C-68FD7BE701C3}" type="sibTrans" cxnId="{B11A6E6E-1F5F-457A-ACAC-04C79497A131}">
      <dgm:prSet/>
      <dgm:spPr/>
      <dgm:t>
        <a:bodyPr/>
        <a:lstStyle/>
        <a:p>
          <a:endParaRPr lang="en-US"/>
        </a:p>
      </dgm:t>
    </dgm:pt>
    <dgm:pt modelId="{20630C01-6C24-4758-94CE-D68BBE7A2897}" type="parTrans" cxnId="{B11A6E6E-1F5F-457A-ACAC-04C79497A131}">
      <dgm:prSet/>
      <dgm:spPr/>
      <dgm:t>
        <a:bodyPr/>
        <a:lstStyle/>
        <a:p>
          <a:endParaRPr lang="en-US"/>
        </a:p>
      </dgm:t>
    </dgm:pt>
    <dgm:pt modelId="{D57DCF43-2F6E-4CEA-8165-DC9A1C7C830C}">
      <dgm:prSet phldrT="[Text]" custT="1"/>
      <dgm:spPr/>
      <dgm:t>
        <a:bodyPr/>
        <a:lstStyle/>
        <a:p>
          <a:r>
            <a:rPr lang="en-US" sz="1050" dirty="0" smtClean="0"/>
            <a:t>BV918B  HP P2000 G3 SAS 12x600GB SAS SFF Bundle  7.2TB’s</a:t>
          </a:r>
        </a:p>
      </dgm:t>
    </dgm:pt>
    <dgm:pt modelId="{3493E754-BD53-43A2-85C9-31768AC33988}" type="parTrans" cxnId="{B6E07182-F438-410C-8E43-C135C57A2F73}">
      <dgm:prSet/>
      <dgm:spPr/>
      <dgm:t>
        <a:bodyPr/>
        <a:lstStyle/>
        <a:p>
          <a:endParaRPr lang="en-US"/>
        </a:p>
      </dgm:t>
    </dgm:pt>
    <dgm:pt modelId="{B8F4F55E-3BDD-473B-9E91-381C688431E5}" type="sibTrans" cxnId="{B6E07182-F438-410C-8E43-C135C57A2F73}">
      <dgm:prSet/>
      <dgm:spPr/>
      <dgm:t>
        <a:bodyPr/>
        <a:lstStyle/>
        <a:p>
          <a:endParaRPr lang="en-US"/>
        </a:p>
      </dgm:t>
    </dgm:pt>
    <dgm:pt modelId="{A5D2E85D-4E8F-4D64-B707-AED0B3082857}">
      <dgm:prSet phldrT="[Text]" custT="1"/>
      <dgm:spPr/>
      <dgm:t>
        <a:bodyPr/>
        <a:lstStyle/>
        <a:p>
          <a:r>
            <a:rPr lang="en-US" sz="1050" dirty="0" smtClean="0"/>
            <a:t>BV903B  HP P2000 G3 FC 24x600GB SAS SFF Bundle  14.4 TB’s</a:t>
          </a:r>
        </a:p>
      </dgm:t>
    </dgm:pt>
    <dgm:pt modelId="{6B140EB2-CA4F-448D-B9BD-FECF516530E9}" type="parTrans" cxnId="{522B18B5-1BE8-4417-88F3-3995C8663D7B}">
      <dgm:prSet/>
      <dgm:spPr/>
      <dgm:t>
        <a:bodyPr/>
        <a:lstStyle/>
        <a:p>
          <a:endParaRPr lang="en-US"/>
        </a:p>
      </dgm:t>
    </dgm:pt>
    <dgm:pt modelId="{A8B7F1AB-FD01-4E15-9D52-E296C412FEB6}" type="sibTrans" cxnId="{522B18B5-1BE8-4417-88F3-3995C8663D7B}">
      <dgm:prSet/>
      <dgm:spPr/>
      <dgm:t>
        <a:bodyPr/>
        <a:lstStyle/>
        <a:p>
          <a:endParaRPr lang="en-US"/>
        </a:p>
      </dgm:t>
    </dgm:pt>
    <dgm:pt modelId="{D85731D9-D93E-4AAF-8DE6-3EA027F17319}">
      <dgm:prSet custT="1"/>
      <dgm:spPr/>
      <dgm:t>
        <a:bodyPr/>
        <a:lstStyle/>
        <a:p>
          <a:r>
            <a:rPr lang="en-US" sz="1050" dirty="0" smtClean="0"/>
            <a:t>BV914B  HP </a:t>
          </a:r>
          <a:r>
            <a:rPr lang="en-US" sz="1050" dirty="0"/>
            <a:t>P2000 G3 FC 12x600GB SAS SFF Bundle </a:t>
          </a:r>
          <a:r>
            <a:rPr lang="en-US" sz="1050" dirty="0" smtClean="0"/>
            <a:t> 7.2TB’s </a:t>
          </a:r>
          <a:endParaRPr lang="en-US" sz="1050" dirty="0"/>
        </a:p>
      </dgm:t>
    </dgm:pt>
    <dgm:pt modelId="{034DD579-EF21-4A06-B57E-51FBB031959D}" type="parTrans" cxnId="{78CDBD4A-217B-4838-8D6C-99685D9C639D}">
      <dgm:prSet/>
      <dgm:spPr/>
      <dgm:t>
        <a:bodyPr/>
        <a:lstStyle/>
        <a:p>
          <a:endParaRPr lang="en-US"/>
        </a:p>
      </dgm:t>
    </dgm:pt>
    <dgm:pt modelId="{50D19B12-4852-412F-972B-786DDB0F9FE4}" type="sibTrans" cxnId="{78CDBD4A-217B-4838-8D6C-99685D9C639D}">
      <dgm:prSet/>
      <dgm:spPr/>
      <dgm:t>
        <a:bodyPr/>
        <a:lstStyle/>
        <a:p>
          <a:endParaRPr lang="en-US"/>
        </a:p>
      </dgm:t>
    </dgm:pt>
    <dgm:pt modelId="{DA86B4F6-DB47-4DE2-8F6E-1028E0A46F5F}">
      <dgm:prSet custT="1"/>
      <dgm:spPr/>
      <dgm:t>
        <a:bodyPr/>
        <a:lstStyle/>
        <a:p>
          <a:r>
            <a:rPr lang="en-US" sz="1050" dirty="0" smtClean="0"/>
            <a:t>BV903B  HP </a:t>
          </a:r>
          <a:r>
            <a:rPr lang="en-US" sz="1050" dirty="0"/>
            <a:t>P2000 G3 FC 24x600GB SAS SFF </a:t>
          </a:r>
          <a:r>
            <a:rPr lang="en-US" sz="1050" dirty="0" smtClean="0"/>
            <a:t>Bundle </a:t>
          </a:r>
          <a:r>
            <a:rPr lang="en-US" sz="1050" dirty="0"/>
            <a:t>14.4TB’s </a:t>
          </a:r>
        </a:p>
      </dgm:t>
    </dgm:pt>
    <dgm:pt modelId="{CEC5CB8F-76E1-4226-8C0D-91D4D15C0FE8}" type="parTrans" cxnId="{756B0A2E-1B95-467C-AC45-8F150380D203}">
      <dgm:prSet/>
      <dgm:spPr/>
      <dgm:t>
        <a:bodyPr/>
        <a:lstStyle/>
        <a:p>
          <a:endParaRPr lang="en-US"/>
        </a:p>
      </dgm:t>
    </dgm:pt>
    <dgm:pt modelId="{B5C6B69A-AF39-4729-9379-65ABFE38FE87}" type="sibTrans" cxnId="{756B0A2E-1B95-467C-AC45-8F150380D203}">
      <dgm:prSet/>
      <dgm:spPr/>
      <dgm:t>
        <a:bodyPr/>
        <a:lstStyle/>
        <a:p>
          <a:endParaRPr lang="en-US"/>
        </a:p>
      </dgm:t>
    </dgm:pt>
    <dgm:pt modelId="{6485717B-B576-4A93-AD3B-E9F39147C56D}">
      <dgm:prSet custT="1"/>
      <dgm:spPr/>
      <dgm:t>
        <a:bodyPr/>
        <a:lstStyle/>
        <a:p>
          <a:r>
            <a:rPr lang="en-US" sz="1050" dirty="0" smtClean="0"/>
            <a:t>BV903B  HP </a:t>
          </a:r>
          <a:r>
            <a:rPr lang="en-US" sz="1050" dirty="0"/>
            <a:t>P2000 G3 FC 24x600GB SAS SFF Bundle </a:t>
          </a:r>
          <a:r>
            <a:rPr lang="en-US" sz="1050" dirty="0" smtClean="0"/>
            <a:t>7.2TB’s </a:t>
          </a:r>
          <a:endParaRPr lang="en-US" sz="1050" dirty="0"/>
        </a:p>
      </dgm:t>
    </dgm:pt>
    <dgm:pt modelId="{042520EA-3431-42E1-961B-841663B6F8BF}" type="parTrans" cxnId="{78B587B8-E491-43F9-BD71-7DD8E7D4F55D}">
      <dgm:prSet/>
      <dgm:spPr/>
      <dgm:t>
        <a:bodyPr/>
        <a:lstStyle/>
        <a:p>
          <a:endParaRPr lang="en-US"/>
        </a:p>
      </dgm:t>
    </dgm:pt>
    <dgm:pt modelId="{2A7A6D6A-CA48-4837-89E0-A99126BB494C}" type="sibTrans" cxnId="{78B587B8-E491-43F9-BD71-7DD8E7D4F55D}">
      <dgm:prSet/>
      <dgm:spPr/>
      <dgm:t>
        <a:bodyPr/>
        <a:lstStyle/>
        <a:p>
          <a:endParaRPr lang="en-US"/>
        </a:p>
      </dgm:t>
    </dgm:pt>
    <dgm:pt modelId="{7F958F53-7209-430B-BD63-873356A9BE72}">
      <dgm:prSet custT="1"/>
      <dgm:spPr/>
      <dgm:t>
        <a:bodyPr/>
        <a:lstStyle/>
        <a:p>
          <a:r>
            <a:rPr lang="en-US" sz="1050" dirty="0" smtClean="0"/>
            <a:t>QR517B  HP </a:t>
          </a:r>
          <a:r>
            <a:rPr lang="en-US" sz="1050" dirty="0"/>
            <a:t>P2000 G3 FC 24x900GB SAS SFF Bundle </a:t>
          </a:r>
          <a:r>
            <a:rPr lang="en-US" sz="1050" dirty="0" smtClean="0"/>
            <a:t>14.4TB’s </a:t>
          </a:r>
          <a:endParaRPr lang="en-US" sz="1050" dirty="0"/>
        </a:p>
      </dgm:t>
    </dgm:pt>
    <dgm:pt modelId="{CBC299EA-9A3B-4FC1-A45E-D9A09C356932}" type="parTrans" cxnId="{6A6EFBBB-0F8C-4AA6-B993-4AD795550B4D}">
      <dgm:prSet/>
      <dgm:spPr/>
      <dgm:t>
        <a:bodyPr/>
        <a:lstStyle/>
        <a:p>
          <a:endParaRPr lang="en-US"/>
        </a:p>
      </dgm:t>
    </dgm:pt>
    <dgm:pt modelId="{21E431E8-7BC2-4574-85A4-AA9D034DB059}" type="sibTrans" cxnId="{6A6EFBBB-0F8C-4AA6-B993-4AD795550B4D}">
      <dgm:prSet/>
      <dgm:spPr/>
      <dgm:t>
        <a:bodyPr/>
        <a:lstStyle/>
        <a:p>
          <a:endParaRPr lang="en-US"/>
        </a:p>
      </dgm:t>
    </dgm:pt>
    <dgm:pt modelId="{657E7906-4137-463E-9B30-F3DD68C36A8D}">
      <dgm:prSet custT="1"/>
      <dgm:spPr/>
      <dgm:t>
        <a:bodyPr/>
        <a:lstStyle/>
        <a:p>
          <a:endParaRPr lang="en-US" sz="1050" dirty="0"/>
        </a:p>
      </dgm:t>
    </dgm:pt>
    <dgm:pt modelId="{B9BCD8F6-2552-470C-8A65-0F0B0DBB8219}" type="parTrans" cxnId="{C101336B-3499-4432-A7A1-8BDA5D3E4E7D}">
      <dgm:prSet/>
      <dgm:spPr/>
      <dgm:t>
        <a:bodyPr/>
        <a:lstStyle/>
        <a:p>
          <a:endParaRPr lang="en-US"/>
        </a:p>
      </dgm:t>
    </dgm:pt>
    <dgm:pt modelId="{553D9243-55EE-48FA-88CB-F84259419D83}" type="sibTrans" cxnId="{C101336B-3499-4432-A7A1-8BDA5D3E4E7D}">
      <dgm:prSet/>
      <dgm:spPr/>
      <dgm:t>
        <a:bodyPr/>
        <a:lstStyle/>
        <a:p>
          <a:endParaRPr lang="en-US"/>
        </a:p>
      </dgm:t>
    </dgm:pt>
    <dgm:pt modelId="{ED523947-B07B-4F5D-8C94-7730201723F6}">
      <dgm:prSet custT="1"/>
      <dgm:spPr/>
      <dgm:t>
        <a:bodyPr/>
        <a:lstStyle/>
        <a:p>
          <a:r>
            <a:rPr lang="en-US" sz="1400" b="0" dirty="0" smtClean="0">
              <a:solidFill>
                <a:schemeClr val="tx1"/>
              </a:solidFill>
            </a:rPr>
            <a:t>P2000 G1/G2/G3 units – Upgrade controllers, capacity</a:t>
          </a:r>
          <a:endParaRPr lang="en-US" sz="1400" b="0" dirty="0">
            <a:solidFill>
              <a:schemeClr val="tx1"/>
            </a:solidFill>
          </a:endParaRPr>
        </a:p>
      </dgm:t>
    </dgm:pt>
    <dgm:pt modelId="{2AE9266C-825B-4961-8DB9-1E46CCFB24F7}" type="parTrans" cxnId="{B5E74C3B-2C89-4BFB-B072-39744AD906D9}">
      <dgm:prSet/>
      <dgm:spPr/>
      <dgm:t>
        <a:bodyPr/>
        <a:lstStyle/>
        <a:p>
          <a:endParaRPr lang="en-US"/>
        </a:p>
      </dgm:t>
    </dgm:pt>
    <dgm:pt modelId="{61FB4176-4735-4128-8BDF-1F1AACDF6C1B}" type="sibTrans" cxnId="{B5E74C3B-2C89-4BFB-B072-39744AD906D9}">
      <dgm:prSet/>
      <dgm:spPr/>
      <dgm:t>
        <a:bodyPr/>
        <a:lstStyle/>
        <a:p>
          <a:endParaRPr lang="en-US"/>
        </a:p>
      </dgm:t>
    </dgm:pt>
    <dgm:pt modelId="{FEC20C88-07D3-47F6-8221-0506E16EE7FA}" type="pres">
      <dgm:prSet presAssocID="{E27B1B24-634A-40D5-B4A5-02A324F7BE5E}" presName="Name0" presStyleCnt="0">
        <dgm:presLayoutVars>
          <dgm:dir/>
          <dgm:animLvl val="lvl"/>
          <dgm:resizeHandles val="exact"/>
        </dgm:presLayoutVars>
      </dgm:prSet>
      <dgm:spPr/>
      <dgm:t>
        <a:bodyPr/>
        <a:lstStyle/>
        <a:p>
          <a:endParaRPr lang="en-US"/>
        </a:p>
      </dgm:t>
    </dgm:pt>
    <dgm:pt modelId="{5954C72A-DD8E-49EB-8EC0-90DA7A12E4FF}" type="pres">
      <dgm:prSet presAssocID="{4AF1A772-7C2A-4DCC-9291-0D9978599A76}" presName="linNode" presStyleCnt="0"/>
      <dgm:spPr/>
    </dgm:pt>
    <dgm:pt modelId="{3FB720CD-1776-4561-B5ED-CBB96A023F22}" type="pres">
      <dgm:prSet presAssocID="{4AF1A772-7C2A-4DCC-9291-0D9978599A76}" presName="parentText" presStyleLbl="node1" presStyleIdx="0" presStyleCnt="4">
        <dgm:presLayoutVars>
          <dgm:chMax val="1"/>
          <dgm:bulletEnabled val="1"/>
        </dgm:presLayoutVars>
      </dgm:prSet>
      <dgm:spPr/>
      <dgm:t>
        <a:bodyPr/>
        <a:lstStyle/>
        <a:p>
          <a:endParaRPr lang="en-US"/>
        </a:p>
      </dgm:t>
    </dgm:pt>
    <dgm:pt modelId="{1EE0C8BE-108A-40E4-BF19-6C75F6E4AC8C}" type="pres">
      <dgm:prSet presAssocID="{4AF1A772-7C2A-4DCC-9291-0D9978599A76}" presName="descendantText" presStyleLbl="alignAccFollowNode1" presStyleIdx="0" presStyleCnt="4">
        <dgm:presLayoutVars>
          <dgm:bulletEnabled val="1"/>
        </dgm:presLayoutVars>
      </dgm:prSet>
      <dgm:spPr/>
      <dgm:t>
        <a:bodyPr/>
        <a:lstStyle/>
        <a:p>
          <a:endParaRPr lang="en-US"/>
        </a:p>
      </dgm:t>
    </dgm:pt>
    <dgm:pt modelId="{EBA9C0B5-E5BA-4377-97B1-86AB293F11CD}" type="pres">
      <dgm:prSet presAssocID="{702A193A-BDA5-4B87-A67F-8FE9B95D3CC0}" presName="sp" presStyleCnt="0"/>
      <dgm:spPr/>
    </dgm:pt>
    <dgm:pt modelId="{C7EDAACF-3909-46C1-B287-6E74730421E8}" type="pres">
      <dgm:prSet presAssocID="{5EBADA99-E353-4E8B-BE03-692F5ABD09D6}" presName="linNode" presStyleCnt="0"/>
      <dgm:spPr/>
    </dgm:pt>
    <dgm:pt modelId="{944B793C-7DF4-48DE-A951-E2CC42860F86}" type="pres">
      <dgm:prSet presAssocID="{5EBADA99-E353-4E8B-BE03-692F5ABD09D6}" presName="parentText" presStyleLbl="node1" presStyleIdx="1" presStyleCnt="4">
        <dgm:presLayoutVars>
          <dgm:chMax val="1"/>
          <dgm:bulletEnabled val="1"/>
        </dgm:presLayoutVars>
      </dgm:prSet>
      <dgm:spPr/>
      <dgm:t>
        <a:bodyPr/>
        <a:lstStyle/>
        <a:p>
          <a:endParaRPr lang="en-US"/>
        </a:p>
      </dgm:t>
    </dgm:pt>
    <dgm:pt modelId="{48F63E85-E6B4-4939-B576-FAA042E83CE3}" type="pres">
      <dgm:prSet presAssocID="{5EBADA99-E353-4E8B-BE03-692F5ABD09D6}" presName="descendantText" presStyleLbl="alignAccFollowNode1" presStyleIdx="1" presStyleCnt="4" custLinFactNeighborX="-1223">
        <dgm:presLayoutVars>
          <dgm:bulletEnabled val="1"/>
        </dgm:presLayoutVars>
      </dgm:prSet>
      <dgm:spPr/>
      <dgm:t>
        <a:bodyPr/>
        <a:lstStyle/>
        <a:p>
          <a:endParaRPr lang="en-US"/>
        </a:p>
      </dgm:t>
    </dgm:pt>
    <dgm:pt modelId="{88EAF0E3-2E5B-4EF9-9626-A5A3B49A52E5}" type="pres">
      <dgm:prSet presAssocID="{5C32EACB-00D0-421E-BF8E-968163153B85}" presName="sp" presStyleCnt="0"/>
      <dgm:spPr/>
    </dgm:pt>
    <dgm:pt modelId="{16651535-F730-4D9B-8458-06B61C0016DB}" type="pres">
      <dgm:prSet presAssocID="{AA7D484F-A8A5-4886-9D66-DA9F41C7A0B7}" presName="linNode" presStyleCnt="0"/>
      <dgm:spPr/>
    </dgm:pt>
    <dgm:pt modelId="{A71F9CC4-7446-443C-B9AA-A7BE23871F01}" type="pres">
      <dgm:prSet presAssocID="{AA7D484F-A8A5-4886-9D66-DA9F41C7A0B7}" presName="parentText" presStyleLbl="node1" presStyleIdx="2" presStyleCnt="4">
        <dgm:presLayoutVars>
          <dgm:chMax val="1"/>
          <dgm:bulletEnabled val="1"/>
        </dgm:presLayoutVars>
      </dgm:prSet>
      <dgm:spPr/>
      <dgm:t>
        <a:bodyPr/>
        <a:lstStyle/>
        <a:p>
          <a:endParaRPr lang="en-US"/>
        </a:p>
      </dgm:t>
    </dgm:pt>
    <dgm:pt modelId="{EA5D2332-B489-4764-A882-A2E58BE4F1CC}" type="pres">
      <dgm:prSet presAssocID="{AA7D484F-A8A5-4886-9D66-DA9F41C7A0B7}" presName="descendantText" presStyleLbl="alignAccFollowNode1" presStyleIdx="2" presStyleCnt="4">
        <dgm:presLayoutVars>
          <dgm:bulletEnabled val="1"/>
        </dgm:presLayoutVars>
      </dgm:prSet>
      <dgm:spPr/>
      <dgm:t>
        <a:bodyPr/>
        <a:lstStyle/>
        <a:p>
          <a:endParaRPr lang="en-US"/>
        </a:p>
      </dgm:t>
    </dgm:pt>
    <dgm:pt modelId="{D222959A-7C98-4DE9-9B87-CBA4D098CB1C}" type="pres">
      <dgm:prSet presAssocID="{FBEB7A64-C525-4CDB-82B3-B057E62A2799}" presName="sp" presStyleCnt="0"/>
      <dgm:spPr/>
    </dgm:pt>
    <dgm:pt modelId="{0D65F97E-E3B3-4110-BCBD-6FA595AA1C66}" type="pres">
      <dgm:prSet presAssocID="{0539D327-27D7-461E-9EDE-80C8D312C917}" presName="linNode" presStyleCnt="0"/>
      <dgm:spPr/>
    </dgm:pt>
    <dgm:pt modelId="{FA527404-D588-4E87-B631-190006EDB7EC}" type="pres">
      <dgm:prSet presAssocID="{0539D327-27D7-461E-9EDE-80C8D312C917}" presName="parentText" presStyleLbl="node1" presStyleIdx="3" presStyleCnt="4">
        <dgm:presLayoutVars>
          <dgm:chMax val="1"/>
          <dgm:bulletEnabled val="1"/>
        </dgm:presLayoutVars>
      </dgm:prSet>
      <dgm:spPr/>
      <dgm:t>
        <a:bodyPr/>
        <a:lstStyle/>
        <a:p>
          <a:endParaRPr lang="en-US"/>
        </a:p>
      </dgm:t>
    </dgm:pt>
    <dgm:pt modelId="{69C85C67-CEF9-4999-944A-3C734CD9DEB8}" type="pres">
      <dgm:prSet presAssocID="{0539D327-27D7-461E-9EDE-80C8D312C917}" presName="descendantText" presStyleLbl="alignAccFollowNode1" presStyleIdx="3" presStyleCnt="4">
        <dgm:presLayoutVars>
          <dgm:bulletEnabled val="1"/>
        </dgm:presLayoutVars>
      </dgm:prSet>
      <dgm:spPr/>
      <dgm:t>
        <a:bodyPr/>
        <a:lstStyle/>
        <a:p>
          <a:endParaRPr lang="en-US"/>
        </a:p>
      </dgm:t>
    </dgm:pt>
  </dgm:ptLst>
  <dgm:cxnLst>
    <dgm:cxn modelId="{56395242-0FE2-47AC-AFFD-0AE0FE90EF59}" type="presOf" srcId="{6485717B-B576-4A93-AD3B-E9F39147C56D}" destId="{69C85C67-CEF9-4999-944A-3C734CD9DEB8}" srcOrd="0" destOrd="1" presId="urn:microsoft.com/office/officeart/2005/8/layout/vList5"/>
    <dgm:cxn modelId="{4175CBA0-6D94-472B-A74F-7060A211D8E5}" srcId="{E27B1B24-634A-40D5-B4A5-02A324F7BE5E}" destId="{4AF1A772-7C2A-4DCC-9291-0D9978599A76}" srcOrd="0" destOrd="0" parTransId="{822059ED-2FD1-4260-92F4-0EEDCD3C6464}" sibTransId="{702A193A-BDA5-4B87-A67F-8FE9B95D3CC0}"/>
    <dgm:cxn modelId="{EF231FCD-8897-44DD-ABAF-2529FA694DC8}" type="presOf" srcId="{2D123868-8ED4-417F-AA22-0F150BF7B5E2}" destId="{1EE0C8BE-108A-40E4-BF19-6C75F6E4AC8C}" srcOrd="0" destOrd="0" presId="urn:microsoft.com/office/officeart/2005/8/layout/vList5"/>
    <dgm:cxn modelId="{6A6EFBBB-0F8C-4AA6-B993-4AD795550B4D}" srcId="{0539D327-27D7-461E-9EDE-80C8D312C917}" destId="{7F958F53-7209-430B-BD63-873356A9BE72}" srcOrd="2" destOrd="0" parTransId="{CBC299EA-9A3B-4FC1-A45E-D9A09C356932}" sibTransId="{21E431E8-7BC2-4574-85A4-AA9D034DB059}"/>
    <dgm:cxn modelId="{B6A3BF4D-BB67-4140-BCA5-ABC0D4C736BD}" srcId="{4AF1A772-7C2A-4DCC-9291-0D9978599A76}" destId="{2D123868-8ED4-417F-AA22-0F150BF7B5E2}" srcOrd="0" destOrd="0" parTransId="{06DE2524-045F-43DD-A8FB-3F373BD449BF}" sibTransId="{CE8907D3-26AC-4243-B524-BEBAE70A6C61}"/>
    <dgm:cxn modelId="{2A346F67-DA38-4FAD-A79B-F5A98F367C45}" type="presOf" srcId="{99BC6BD6-CB5D-4E25-8B7E-19A25A95FFF2}" destId="{48F63E85-E6B4-4939-B576-FAA042E83CE3}" srcOrd="0" destOrd="0" presId="urn:microsoft.com/office/officeart/2005/8/layout/vList5"/>
    <dgm:cxn modelId="{50F102A4-F027-43B0-A4B6-B77207DDE1AE}" srcId="{E27B1B24-634A-40D5-B4A5-02A324F7BE5E}" destId="{AA7D484F-A8A5-4886-9D66-DA9F41C7A0B7}" srcOrd="2" destOrd="0" parTransId="{84D0DFF5-CCEE-472A-A075-1EA83E65AA4E}" sibTransId="{FBEB7A64-C525-4CDB-82B3-B057E62A2799}"/>
    <dgm:cxn modelId="{02781BCC-B8D7-45DE-85F3-A41041AF2656}" srcId="{E27B1B24-634A-40D5-B4A5-02A324F7BE5E}" destId="{5EBADA99-E353-4E8B-BE03-692F5ABD09D6}" srcOrd="1" destOrd="0" parTransId="{26416FF7-AA45-43A2-A9A8-40A9C18787B4}" sibTransId="{5C32EACB-00D0-421E-BF8E-968163153B85}"/>
    <dgm:cxn modelId="{C101336B-3499-4432-A7A1-8BDA5D3E4E7D}" srcId="{0539D327-27D7-461E-9EDE-80C8D312C917}" destId="{657E7906-4137-463E-9B30-F3DD68C36A8D}" srcOrd="3" destOrd="0" parTransId="{B9BCD8F6-2552-470C-8A65-0F0B0DBB8219}" sibTransId="{553D9243-55EE-48FA-88CB-F84259419D83}"/>
    <dgm:cxn modelId="{CB786547-2386-4922-B3E9-C8EF8860F566}" type="presOf" srcId="{ED523947-B07B-4F5D-8C94-7730201723F6}" destId="{1EE0C8BE-108A-40E4-BF19-6C75F6E4AC8C}" srcOrd="0" destOrd="1" presId="urn:microsoft.com/office/officeart/2005/8/layout/vList5"/>
    <dgm:cxn modelId="{EAA9917E-8094-427E-8065-5093CBF8C5CC}" type="presOf" srcId="{657E7906-4137-463E-9B30-F3DD68C36A8D}" destId="{69C85C67-CEF9-4999-944A-3C734CD9DEB8}" srcOrd="0" destOrd="3" presId="urn:microsoft.com/office/officeart/2005/8/layout/vList5"/>
    <dgm:cxn modelId="{EF76E4EE-EA8F-439A-BD19-4395221730D9}" type="presOf" srcId="{4AF1A772-7C2A-4DCC-9291-0D9978599A76}" destId="{3FB720CD-1776-4561-B5ED-CBB96A023F22}" srcOrd="0" destOrd="0" presId="urn:microsoft.com/office/officeart/2005/8/layout/vList5"/>
    <dgm:cxn modelId="{545B9064-D184-42BF-932B-41DB793D4464}" type="presOf" srcId="{7F958F53-7209-430B-BD63-873356A9BE72}" destId="{69C85C67-CEF9-4999-944A-3C734CD9DEB8}" srcOrd="0" destOrd="2" presId="urn:microsoft.com/office/officeart/2005/8/layout/vList5"/>
    <dgm:cxn modelId="{23A2C732-158C-4A91-BDAB-3CCFA7DBE525}" type="presOf" srcId="{DA86B4F6-DB47-4DE2-8F6E-1028E0A46F5F}" destId="{EA5D2332-B489-4764-A882-A2E58BE4F1CC}" srcOrd="0" destOrd="2" presId="urn:microsoft.com/office/officeart/2005/8/layout/vList5"/>
    <dgm:cxn modelId="{1A5CDC56-0C9C-4850-ACE5-7F23076852B9}" type="presOf" srcId="{D57DCF43-2F6E-4CEA-8165-DC9A1C7C830C}" destId="{48F63E85-E6B4-4939-B576-FAA042E83CE3}" srcOrd="0" destOrd="1" presId="urn:microsoft.com/office/officeart/2005/8/layout/vList5"/>
    <dgm:cxn modelId="{78B587B8-E491-43F9-BD71-7DD8E7D4F55D}" srcId="{0539D327-27D7-461E-9EDE-80C8D312C917}" destId="{6485717B-B576-4A93-AD3B-E9F39147C56D}" srcOrd="1" destOrd="0" parTransId="{042520EA-3431-42E1-961B-841663B6F8BF}" sibTransId="{2A7A6D6A-CA48-4837-89E0-A99126BB494C}"/>
    <dgm:cxn modelId="{80533A8F-932A-49EB-8C8B-1E3B8D23A639}" type="presOf" srcId="{5EBADA99-E353-4E8B-BE03-692F5ABD09D6}" destId="{944B793C-7DF4-48DE-A951-E2CC42860F86}" srcOrd="0" destOrd="0" presId="urn:microsoft.com/office/officeart/2005/8/layout/vList5"/>
    <dgm:cxn modelId="{0FA41AE4-639F-49E8-8B83-0D417808673C}" srcId="{0539D327-27D7-461E-9EDE-80C8D312C917}" destId="{FB76420B-6B38-4EC0-A335-F5C13A44C8F7}" srcOrd="0" destOrd="0" parTransId="{0AA76DD1-A641-45D3-B5B1-C27BE4501A42}" sibTransId="{7B5966EB-99E4-4CE8-97F0-7458AE6425B3}"/>
    <dgm:cxn modelId="{5C358B8B-803C-410A-905A-A4A795B3CDD4}" type="presOf" srcId="{FB76420B-6B38-4EC0-A335-F5C13A44C8F7}" destId="{69C85C67-CEF9-4999-944A-3C734CD9DEB8}" srcOrd="0" destOrd="0" presId="urn:microsoft.com/office/officeart/2005/8/layout/vList5"/>
    <dgm:cxn modelId="{B5E74C3B-2C89-4BFB-B072-39744AD906D9}" srcId="{4AF1A772-7C2A-4DCC-9291-0D9978599A76}" destId="{ED523947-B07B-4F5D-8C94-7730201723F6}" srcOrd="1" destOrd="0" parTransId="{2AE9266C-825B-4961-8DB9-1E46CCFB24F7}" sibTransId="{61FB4176-4735-4128-8BDF-1F1AACDF6C1B}"/>
    <dgm:cxn modelId="{78CDBD4A-217B-4838-8D6C-99685D9C639D}" srcId="{AA7D484F-A8A5-4886-9D66-DA9F41C7A0B7}" destId="{D85731D9-D93E-4AAF-8DE6-3EA027F17319}" srcOrd="1" destOrd="0" parTransId="{034DD579-EF21-4A06-B57E-51FBB031959D}" sibTransId="{50D19B12-4852-412F-972B-786DDB0F9FE4}"/>
    <dgm:cxn modelId="{D490C2CC-5EB3-4A80-8E1B-F8B4B96CBE85}" srcId="{AA7D484F-A8A5-4886-9D66-DA9F41C7A0B7}" destId="{C7D77656-1F49-421D-A073-8573ED0ED866}" srcOrd="0" destOrd="0" parTransId="{54519747-0545-498F-8CA6-5537CB8BA996}" sibTransId="{F880EE87-DD49-40CD-B6D1-850B78A3AAD7}"/>
    <dgm:cxn modelId="{2CB28A22-C24E-41A8-98F7-F9EFCFFAA7B6}" srcId="{5EBADA99-E353-4E8B-BE03-692F5ABD09D6}" destId="{99BC6BD6-CB5D-4E25-8B7E-19A25A95FFF2}" srcOrd="0" destOrd="0" parTransId="{FB93CFBB-6607-45AD-A819-CC3795CA1C71}" sibTransId="{61378216-B7B9-4293-B5C3-107285974844}"/>
    <dgm:cxn modelId="{B6E07182-F438-410C-8E43-C135C57A2F73}" srcId="{5EBADA99-E353-4E8B-BE03-692F5ABD09D6}" destId="{D57DCF43-2F6E-4CEA-8165-DC9A1C7C830C}" srcOrd="1" destOrd="0" parTransId="{3493E754-BD53-43A2-85C9-31768AC33988}" sibTransId="{B8F4F55E-3BDD-473B-9E91-381C688431E5}"/>
    <dgm:cxn modelId="{FDEB7F51-035B-4021-B98D-334929D345B6}" type="presOf" srcId="{D85731D9-D93E-4AAF-8DE6-3EA027F17319}" destId="{EA5D2332-B489-4764-A882-A2E58BE4F1CC}" srcOrd="0" destOrd="1" presId="urn:microsoft.com/office/officeart/2005/8/layout/vList5"/>
    <dgm:cxn modelId="{756B0A2E-1B95-467C-AC45-8F150380D203}" srcId="{AA7D484F-A8A5-4886-9D66-DA9F41C7A0B7}" destId="{DA86B4F6-DB47-4DE2-8F6E-1028E0A46F5F}" srcOrd="2" destOrd="0" parTransId="{CEC5CB8F-76E1-4226-8C0D-91D4D15C0FE8}" sibTransId="{B5C6B69A-AF39-4729-9379-65ABFE38FE87}"/>
    <dgm:cxn modelId="{24D834CF-9955-455E-99B2-7282A8406541}" type="presOf" srcId="{0539D327-27D7-461E-9EDE-80C8D312C917}" destId="{FA527404-D588-4E87-B631-190006EDB7EC}" srcOrd="0" destOrd="0" presId="urn:microsoft.com/office/officeart/2005/8/layout/vList5"/>
    <dgm:cxn modelId="{DBB42368-4A70-4AFC-B46B-EEE45AC9A6C1}" type="presOf" srcId="{A5D2E85D-4E8F-4D64-B707-AED0B3082857}" destId="{48F63E85-E6B4-4939-B576-FAA042E83CE3}" srcOrd="0" destOrd="2" presId="urn:microsoft.com/office/officeart/2005/8/layout/vList5"/>
    <dgm:cxn modelId="{522B18B5-1BE8-4417-88F3-3995C8663D7B}" srcId="{5EBADA99-E353-4E8B-BE03-692F5ABD09D6}" destId="{A5D2E85D-4E8F-4D64-B707-AED0B3082857}" srcOrd="2" destOrd="0" parTransId="{6B140EB2-CA4F-448D-B9BD-FECF516530E9}" sibTransId="{A8B7F1AB-FD01-4E15-9D52-E296C412FEB6}"/>
    <dgm:cxn modelId="{C927FF15-FDC6-4158-8369-2FD2B6116BE4}" type="presOf" srcId="{E27B1B24-634A-40D5-B4A5-02A324F7BE5E}" destId="{FEC20C88-07D3-47F6-8221-0506E16EE7FA}" srcOrd="0" destOrd="0" presId="urn:microsoft.com/office/officeart/2005/8/layout/vList5"/>
    <dgm:cxn modelId="{2895BFE5-C14E-4FE9-B346-B3EFA3F62E74}" type="presOf" srcId="{C7D77656-1F49-421D-A073-8573ED0ED866}" destId="{EA5D2332-B489-4764-A882-A2E58BE4F1CC}" srcOrd="0" destOrd="0" presId="urn:microsoft.com/office/officeart/2005/8/layout/vList5"/>
    <dgm:cxn modelId="{B11A6E6E-1F5F-457A-ACAC-04C79497A131}" srcId="{E27B1B24-634A-40D5-B4A5-02A324F7BE5E}" destId="{0539D327-27D7-461E-9EDE-80C8D312C917}" srcOrd="3" destOrd="0" parTransId="{20630C01-6C24-4758-94CE-D68BBE7A2897}" sibTransId="{5CC7DE21-C028-469C-961C-68FD7BE701C3}"/>
    <dgm:cxn modelId="{BF95E537-3844-46C0-AB39-6468745A4454}" type="presOf" srcId="{AA7D484F-A8A5-4886-9D66-DA9F41C7A0B7}" destId="{A71F9CC4-7446-443C-B9AA-A7BE23871F01}" srcOrd="0" destOrd="0" presId="urn:microsoft.com/office/officeart/2005/8/layout/vList5"/>
    <dgm:cxn modelId="{38A4CA40-3812-4B1F-BA7D-F5D0C39D52F2}" type="presParOf" srcId="{FEC20C88-07D3-47F6-8221-0506E16EE7FA}" destId="{5954C72A-DD8E-49EB-8EC0-90DA7A12E4FF}" srcOrd="0" destOrd="0" presId="urn:microsoft.com/office/officeart/2005/8/layout/vList5"/>
    <dgm:cxn modelId="{58AEB97F-75D6-4910-9041-A9A467D9F2C0}" type="presParOf" srcId="{5954C72A-DD8E-49EB-8EC0-90DA7A12E4FF}" destId="{3FB720CD-1776-4561-B5ED-CBB96A023F22}" srcOrd="0" destOrd="0" presId="urn:microsoft.com/office/officeart/2005/8/layout/vList5"/>
    <dgm:cxn modelId="{B2339100-289E-40C5-95C6-9493A6A93866}" type="presParOf" srcId="{5954C72A-DD8E-49EB-8EC0-90DA7A12E4FF}" destId="{1EE0C8BE-108A-40E4-BF19-6C75F6E4AC8C}" srcOrd="1" destOrd="0" presId="urn:microsoft.com/office/officeart/2005/8/layout/vList5"/>
    <dgm:cxn modelId="{AB8D79EA-9602-4652-A9E8-302FE2E1131C}" type="presParOf" srcId="{FEC20C88-07D3-47F6-8221-0506E16EE7FA}" destId="{EBA9C0B5-E5BA-4377-97B1-86AB293F11CD}" srcOrd="1" destOrd="0" presId="urn:microsoft.com/office/officeart/2005/8/layout/vList5"/>
    <dgm:cxn modelId="{76944636-5060-4A2F-9BAA-8AD0CBD1B409}" type="presParOf" srcId="{FEC20C88-07D3-47F6-8221-0506E16EE7FA}" destId="{C7EDAACF-3909-46C1-B287-6E74730421E8}" srcOrd="2" destOrd="0" presId="urn:microsoft.com/office/officeart/2005/8/layout/vList5"/>
    <dgm:cxn modelId="{C6175B71-D37D-4B20-917A-0439244ED5D5}" type="presParOf" srcId="{C7EDAACF-3909-46C1-B287-6E74730421E8}" destId="{944B793C-7DF4-48DE-A951-E2CC42860F86}" srcOrd="0" destOrd="0" presId="urn:microsoft.com/office/officeart/2005/8/layout/vList5"/>
    <dgm:cxn modelId="{9BE2D1B0-7CDD-4F6F-B58A-8777EED85BFA}" type="presParOf" srcId="{C7EDAACF-3909-46C1-B287-6E74730421E8}" destId="{48F63E85-E6B4-4939-B576-FAA042E83CE3}" srcOrd="1" destOrd="0" presId="urn:microsoft.com/office/officeart/2005/8/layout/vList5"/>
    <dgm:cxn modelId="{BB8A12B4-9111-4969-99ED-4DB395324A65}" type="presParOf" srcId="{FEC20C88-07D3-47F6-8221-0506E16EE7FA}" destId="{88EAF0E3-2E5B-4EF9-9626-A5A3B49A52E5}" srcOrd="3" destOrd="0" presId="urn:microsoft.com/office/officeart/2005/8/layout/vList5"/>
    <dgm:cxn modelId="{FD48B3EA-BA7D-48A1-8561-7FCCAEF47262}" type="presParOf" srcId="{FEC20C88-07D3-47F6-8221-0506E16EE7FA}" destId="{16651535-F730-4D9B-8458-06B61C0016DB}" srcOrd="4" destOrd="0" presId="urn:microsoft.com/office/officeart/2005/8/layout/vList5"/>
    <dgm:cxn modelId="{900A125F-435C-4099-94B3-8E74F10C8785}" type="presParOf" srcId="{16651535-F730-4D9B-8458-06B61C0016DB}" destId="{A71F9CC4-7446-443C-B9AA-A7BE23871F01}" srcOrd="0" destOrd="0" presId="urn:microsoft.com/office/officeart/2005/8/layout/vList5"/>
    <dgm:cxn modelId="{8E9B70B1-15A6-4DDE-8D55-C98FA346C2DF}" type="presParOf" srcId="{16651535-F730-4D9B-8458-06B61C0016DB}" destId="{EA5D2332-B489-4764-A882-A2E58BE4F1CC}" srcOrd="1" destOrd="0" presId="urn:microsoft.com/office/officeart/2005/8/layout/vList5"/>
    <dgm:cxn modelId="{5D6C4458-D335-4319-AE35-E2D95411E984}" type="presParOf" srcId="{FEC20C88-07D3-47F6-8221-0506E16EE7FA}" destId="{D222959A-7C98-4DE9-9B87-CBA4D098CB1C}" srcOrd="5" destOrd="0" presId="urn:microsoft.com/office/officeart/2005/8/layout/vList5"/>
    <dgm:cxn modelId="{D6D9EC76-376A-4671-89A5-797FC52CBE17}" type="presParOf" srcId="{FEC20C88-07D3-47F6-8221-0506E16EE7FA}" destId="{0D65F97E-E3B3-4110-BCBD-6FA595AA1C66}" srcOrd="6" destOrd="0" presId="urn:microsoft.com/office/officeart/2005/8/layout/vList5"/>
    <dgm:cxn modelId="{972F1D48-8FB1-4EDA-A82C-D42FC0707B17}" type="presParOf" srcId="{0D65F97E-E3B3-4110-BCBD-6FA595AA1C66}" destId="{FA527404-D588-4E87-B631-190006EDB7EC}" srcOrd="0" destOrd="0" presId="urn:microsoft.com/office/officeart/2005/8/layout/vList5"/>
    <dgm:cxn modelId="{501838B0-3A75-4822-93F5-843F4E13025C}" type="presParOf" srcId="{0D65F97E-E3B3-4110-BCBD-6FA595AA1C66}" destId="{69C85C67-CEF9-4999-944A-3C734CD9DEB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1/5/2018</a:t>
            </a:fld>
            <a:endParaRPr lang="en-GB" dirty="0">
              <a:latin typeface="HP Simplified"/>
              <a:cs typeface="HP Simplified"/>
            </a:endParaRPr>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1/5/2018</a:t>
            </a:fld>
            <a:endParaRPr lang="en-GB" dirty="0"/>
          </a:p>
        </p:txBody>
      </p:sp>
      <p:sp>
        <p:nvSpPr>
          <p:cNvPr id="4" name="Slide Image Placeholder 3"/>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78250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814553-16D6-4A52-8096-DD90DF7E63A8}"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4985AD-E18A-436B-9266-247C82D1A3E1}"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3884613" y="2"/>
            <a:ext cx="2971800" cy="465138"/>
          </a:xfrm>
          <a:prstGeom prst="rect">
            <a:avLst/>
          </a:prstGeom>
          <a:noFill/>
          <a:ln w="9525">
            <a:noFill/>
            <a:miter lim="800000"/>
            <a:headEnd/>
            <a:tailEnd/>
          </a:ln>
        </p:spPr>
        <p:txBody>
          <a:bodyPr/>
          <a:lstStyle/>
          <a:p>
            <a:pPr algn="r"/>
            <a:fld id="{7BA38BCD-FD8E-4063-B3FC-B4719CBD830A}" type="datetime1">
              <a:rPr lang="en-US" sz="1200">
                <a:latin typeface="Arial" charset="0"/>
              </a:rPr>
              <a:pPr algn="r"/>
              <a:t>1/5/2018</a:t>
            </a:fld>
            <a:endParaRPr lang="en-US" sz="1200" dirty="0">
              <a:latin typeface="Arial" charset="0"/>
            </a:endParaRPr>
          </a:p>
        </p:txBody>
      </p:sp>
      <p:sp>
        <p:nvSpPr>
          <p:cNvPr id="53251" name="Rectangle 6"/>
          <p:cNvSpPr txBox="1">
            <a:spLocks noGrp="1" noChangeArrowheads="1"/>
          </p:cNvSpPr>
          <p:nvPr/>
        </p:nvSpPr>
        <p:spPr bwMode="auto">
          <a:xfrm>
            <a:off x="0" y="8829675"/>
            <a:ext cx="2971800" cy="465138"/>
          </a:xfrm>
          <a:prstGeom prst="rect">
            <a:avLst/>
          </a:prstGeom>
          <a:noFill/>
          <a:ln w="9525">
            <a:noFill/>
            <a:miter lim="800000"/>
            <a:headEnd/>
            <a:tailEnd/>
          </a:ln>
        </p:spPr>
        <p:txBody>
          <a:bodyPr anchor="b"/>
          <a:lstStyle/>
          <a:p>
            <a:r>
              <a:rPr lang="en-US" sz="1200" dirty="0">
                <a:latin typeface="Arial" charset="0"/>
              </a:rPr>
              <a:t>HP template</a:t>
            </a:r>
          </a:p>
        </p:txBody>
      </p:sp>
      <p:sp>
        <p:nvSpPr>
          <p:cNvPr id="53252" name="Rectangle 7"/>
          <p:cNvSpPr txBox="1">
            <a:spLocks noGrp="1" noChangeArrowheads="1"/>
          </p:cNvSpPr>
          <p:nvPr/>
        </p:nvSpPr>
        <p:spPr bwMode="auto">
          <a:xfrm>
            <a:off x="3884613" y="8829675"/>
            <a:ext cx="2971800" cy="465138"/>
          </a:xfrm>
          <a:prstGeom prst="rect">
            <a:avLst/>
          </a:prstGeom>
          <a:noFill/>
          <a:ln w="9525">
            <a:noFill/>
            <a:miter lim="800000"/>
            <a:headEnd/>
            <a:tailEnd/>
          </a:ln>
        </p:spPr>
        <p:txBody>
          <a:bodyPr anchor="b"/>
          <a:lstStyle/>
          <a:p>
            <a:pPr algn="r"/>
            <a:fld id="{80209F77-6B0A-44D5-ADB4-16768C75F145}" type="slidenum">
              <a:rPr lang="en-US" sz="1200">
                <a:latin typeface="Arial" charset="0"/>
              </a:rPr>
              <a:pPr algn="r"/>
              <a:t>13</a:t>
            </a:fld>
            <a:endParaRPr lang="en-US" sz="1200" dirty="0">
              <a:latin typeface="Arial" charset="0"/>
            </a:endParaRPr>
          </a:p>
        </p:txBody>
      </p:sp>
      <p:sp>
        <p:nvSpPr>
          <p:cNvPr id="53253" name="Slide Image Placeholder 1"/>
          <p:cNvSpPr>
            <a:spLocks noGrp="1" noRot="1" noChangeAspect="1" noTextEdit="1"/>
          </p:cNvSpPr>
          <p:nvPr>
            <p:ph type="sldImg"/>
          </p:nvPr>
        </p:nvSpPr>
        <p:spPr>
          <a:xfrm>
            <a:off x="330200" y="696913"/>
            <a:ext cx="6197600" cy="3486150"/>
          </a:xfrm>
          <a:ln/>
        </p:spPr>
      </p:sp>
      <p:sp>
        <p:nvSpPr>
          <p:cNvPr id="53254" name="Notes Placeholder 2"/>
          <p:cNvSpPr>
            <a:spLocks noGrp="1"/>
          </p:cNvSpPr>
          <p:nvPr>
            <p:ph type="body" idx="1"/>
          </p:nvPr>
        </p:nvSpPr>
        <p:spPr>
          <a:xfrm>
            <a:off x="685800" y="4416425"/>
            <a:ext cx="5486400" cy="4183063"/>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p:txBody>
      </p:sp>
      <p:sp>
        <p:nvSpPr>
          <p:cNvPr id="7" name="Footer Placeholder 6"/>
          <p:cNvSpPr>
            <a:spLocks noGrp="1"/>
          </p:cNvSpPr>
          <p:nvPr>
            <p:ph type="ftr" sz="quarter" idx="10"/>
          </p:nvPr>
        </p:nvSpPr>
        <p:spPr/>
        <p:txBody>
          <a:bodyPr/>
          <a:lstStyle/>
          <a:p>
            <a:pPr>
              <a:defRP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3884613" y="2"/>
            <a:ext cx="2971800" cy="465138"/>
          </a:xfrm>
          <a:prstGeom prst="rect">
            <a:avLst/>
          </a:prstGeom>
          <a:noFill/>
          <a:ln w="9525">
            <a:noFill/>
            <a:miter lim="800000"/>
            <a:headEnd/>
            <a:tailEnd/>
          </a:ln>
        </p:spPr>
        <p:txBody>
          <a:bodyPr/>
          <a:lstStyle/>
          <a:p>
            <a:pPr algn="r"/>
            <a:fld id="{7BA38BCD-FD8E-4063-B3FC-B4719CBD830A}" type="datetime1">
              <a:rPr lang="en-US" sz="1200">
                <a:latin typeface="Arial" charset="0"/>
              </a:rPr>
              <a:pPr algn="r"/>
              <a:t>1/5/2018</a:t>
            </a:fld>
            <a:endParaRPr lang="en-US" sz="1200" dirty="0">
              <a:latin typeface="Arial" charset="0"/>
            </a:endParaRPr>
          </a:p>
        </p:txBody>
      </p:sp>
      <p:sp>
        <p:nvSpPr>
          <p:cNvPr id="53251" name="Rectangle 6"/>
          <p:cNvSpPr txBox="1">
            <a:spLocks noGrp="1" noChangeArrowheads="1"/>
          </p:cNvSpPr>
          <p:nvPr/>
        </p:nvSpPr>
        <p:spPr bwMode="auto">
          <a:xfrm>
            <a:off x="0" y="8829675"/>
            <a:ext cx="2971800" cy="465138"/>
          </a:xfrm>
          <a:prstGeom prst="rect">
            <a:avLst/>
          </a:prstGeom>
          <a:noFill/>
          <a:ln w="9525">
            <a:noFill/>
            <a:miter lim="800000"/>
            <a:headEnd/>
            <a:tailEnd/>
          </a:ln>
        </p:spPr>
        <p:txBody>
          <a:bodyPr anchor="b"/>
          <a:lstStyle/>
          <a:p>
            <a:r>
              <a:rPr lang="en-US" sz="1200" dirty="0">
                <a:latin typeface="Arial" charset="0"/>
              </a:rPr>
              <a:t>HP template</a:t>
            </a:r>
          </a:p>
        </p:txBody>
      </p:sp>
      <p:sp>
        <p:nvSpPr>
          <p:cNvPr id="53252" name="Rectangle 7"/>
          <p:cNvSpPr txBox="1">
            <a:spLocks noGrp="1" noChangeArrowheads="1"/>
          </p:cNvSpPr>
          <p:nvPr/>
        </p:nvSpPr>
        <p:spPr bwMode="auto">
          <a:xfrm>
            <a:off x="3884613" y="8829675"/>
            <a:ext cx="2971800" cy="465138"/>
          </a:xfrm>
          <a:prstGeom prst="rect">
            <a:avLst/>
          </a:prstGeom>
          <a:noFill/>
          <a:ln w="9525">
            <a:noFill/>
            <a:miter lim="800000"/>
            <a:headEnd/>
            <a:tailEnd/>
          </a:ln>
        </p:spPr>
        <p:txBody>
          <a:bodyPr anchor="b"/>
          <a:lstStyle/>
          <a:p>
            <a:pPr algn="r"/>
            <a:fld id="{80209F77-6B0A-44D5-ADB4-16768C75F145}" type="slidenum">
              <a:rPr lang="en-US" sz="1200">
                <a:latin typeface="Arial" charset="0"/>
              </a:rPr>
              <a:pPr algn="r"/>
              <a:t>14</a:t>
            </a:fld>
            <a:endParaRPr lang="en-US" sz="1200" dirty="0">
              <a:latin typeface="Arial" charset="0"/>
            </a:endParaRPr>
          </a:p>
        </p:txBody>
      </p:sp>
      <p:sp>
        <p:nvSpPr>
          <p:cNvPr id="53253" name="Slide Image Placeholder 1"/>
          <p:cNvSpPr>
            <a:spLocks noGrp="1" noRot="1" noChangeAspect="1" noTextEdit="1"/>
          </p:cNvSpPr>
          <p:nvPr>
            <p:ph type="sldImg"/>
          </p:nvPr>
        </p:nvSpPr>
        <p:spPr>
          <a:xfrm>
            <a:off x="330200" y="696913"/>
            <a:ext cx="6197600" cy="3486150"/>
          </a:xfrm>
          <a:ln/>
        </p:spPr>
      </p:sp>
      <p:sp>
        <p:nvSpPr>
          <p:cNvPr id="53254" name="Notes Placeholder 2"/>
          <p:cNvSpPr>
            <a:spLocks noGrp="1"/>
          </p:cNvSpPr>
          <p:nvPr>
            <p:ph type="body" idx="1"/>
          </p:nvPr>
        </p:nvSpPr>
        <p:spPr>
          <a:xfrm>
            <a:off x="685800" y="4416425"/>
            <a:ext cx="5486400" cy="4183063"/>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p:txBody>
      </p:sp>
      <p:sp>
        <p:nvSpPr>
          <p:cNvPr id="7" name="Footer Placeholder 6"/>
          <p:cNvSpPr>
            <a:spLocks noGrp="1"/>
          </p:cNvSpPr>
          <p:nvPr>
            <p:ph type="ftr" sz="quarter" idx="10"/>
          </p:nvPr>
        </p:nvSpPr>
        <p:spPr/>
        <p:txBody>
          <a:bodyPr/>
          <a:lstStyle/>
          <a:p>
            <a:pPr>
              <a:defRPr/>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3884613" y="2"/>
            <a:ext cx="2971800" cy="465138"/>
          </a:xfrm>
          <a:prstGeom prst="rect">
            <a:avLst/>
          </a:prstGeom>
          <a:noFill/>
          <a:ln w="9525">
            <a:noFill/>
            <a:miter lim="800000"/>
            <a:headEnd/>
            <a:tailEnd/>
          </a:ln>
        </p:spPr>
        <p:txBody>
          <a:bodyPr/>
          <a:lstStyle/>
          <a:p>
            <a:pPr algn="r"/>
            <a:fld id="{7BA38BCD-FD8E-4063-B3FC-B4719CBD830A}" type="datetime1">
              <a:rPr lang="en-US" sz="1200">
                <a:latin typeface="Arial" charset="0"/>
              </a:rPr>
              <a:pPr algn="r"/>
              <a:t>1/5/2018</a:t>
            </a:fld>
            <a:endParaRPr lang="en-US" sz="1200" dirty="0">
              <a:latin typeface="Arial" charset="0"/>
            </a:endParaRPr>
          </a:p>
        </p:txBody>
      </p:sp>
      <p:sp>
        <p:nvSpPr>
          <p:cNvPr id="53251" name="Rectangle 6"/>
          <p:cNvSpPr txBox="1">
            <a:spLocks noGrp="1" noChangeArrowheads="1"/>
          </p:cNvSpPr>
          <p:nvPr/>
        </p:nvSpPr>
        <p:spPr bwMode="auto">
          <a:xfrm>
            <a:off x="0" y="8829675"/>
            <a:ext cx="2971800" cy="465138"/>
          </a:xfrm>
          <a:prstGeom prst="rect">
            <a:avLst/>
          </a:prstGeom>
          <a:noFill/>
          <a:ln w="9525">
            <a:noFill/>
            <a:miter lim="800000"/>
            <a:headEnd/>
            <a:tailEnd/>
          </a:ln>
        </p:spPr>
        <p:txBody>
          <a:bodyPr anchor="b"/>
          <a:lstStyle/>
          <a:p>
            <a:r>
              <a:rPr lang="en-US" sz="1200" dirty="0">
                <a:latin typeface="Arial" charset="0"/>
              </a:rPr>
              <a:t>HP template</a:t>
            </a:r>
          </a:p>
        </p:txBody>
      </p:sp>
      <p:sp>
        <p:nvSpPr>
          <p:cNvPr id="53252" name="Rectangle 7"/>
          <p:cNvSpPr txBox="1">
            <a:spLocks noGrp="1" noChangeArrowheads="1"/>
          </p:cNvSpPr>
          <p:nvPr/>
        </p:nvSpPr>
        <p:spPr bwMode="auto">
          <a:xfrm>
            <a:off x="3884613" y="8829675"/>
            <a:ext cx="2971800" cy="465138"/>
          </a:xfrm>
          <a:prstGeom prst="rect">
            <a:avLst/>
          </a:prstGeom>
          <a:noFill/>
          <a:ln w="9525">
            <a:noFill/>
            <a:miter lim="800000"/>
            <a:headEnd/>
            <a:tailEnd/>
          </a:ln>
        </p:spPr>
        <p:txBody>
          <a:bodyPr anchor="b"/>
          <a:lstStyle/>
          <a:p>
            <a:pPr algn="r"/>
            <a:fld id="{80209F77-6B0A-44D5-ADB4-16768C75F145}" type="slidenum">
              <a:rPr lang="en-US" sz="1200">
                <a:latin typeface="Arial" charset="0"/>
              </a:rPr>
              <a:pPr algn="r"/>
              <a:t>15</a:t>
            </a:fld>
            <a:endParaRPr lang="en-US" sz="1200" dirty="0">
              <a:latin typeface="Arial" charset="0"/>
            </a:endParaRPr>
          </a:p>
        </p:txBody>
      </p:sp>
      <p:sp>
        <p:nvSpPr>
          <p:cNvPr id="53253" name="Slide Image Placeholder 1"/>
          <p:cNvSpPr>
            <a:spLocks noGrp="1" noRot="1" noChangeAspect="1" noTextEdit="1"/>
          </p:cNvSpPr>
          <p:nvPr>
            <p:ph type="sldImg"/>
          </p:nvPr>
        </p:nvSpPr>
        <p:spPr>
          <a:xfrm>
            <a:off x="330200" y="696913"/>
            <a:ext cx="6197600" cy="3486150"/>
          </a:xfrm>
          <a:ln/>
        </p:spPr>
      </p:sp>
      <p:sp>
        <p:nvSpPr>
          <p:cNvPr id="53254" name="Notes Placeholder 2"/>
          <p:cNvSpPr>
            <a:spLocks noGrp="1"/>
          </p:cNvSpPr>
          <p:nvPr>
            <p:ph type="body" idx="1"/>
          </p:nvPr>
        </p:nvSpPr>
        <p:spPr>
          <a:xfrm>
            <a:off x="685800" y="4416425"/>
            <a:ext cx="5486400" cy="4183063"/>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p:txBody>
      </p:sp>
      <p:sp>
        <p:nvSpPr>
          <p:cNvPr id="7" name="Footer Placeholder 6"/>
          <p:cNvSpPr>
            <a:spLocks noGrp="1"/>
          </p:cNvSpPr>
          <p:nvPr>
            <p:ph type="ftr" sz="quarter" idx="10"/>
          </p:nvPr>
        </p:nvSpPr>
        <p:spPr/>
        <p:txBody>
          <a:bodyPr/>
          <a:lstStyle/>
          <a:p>
            <a:pPr>
              <a:defRPr/>
            </a:pP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3884613" y="2"/>
            <a:ext cx="2971800" cy="465138"/>
          </a:xfrm>
          <a:prstGeom prst="rect">
            <a:avLst/>
          </a:prstGeom>
          <a:noFill/>
          <a:ln w="9525">
            <a:noFill/>
            <a:miter lim="800000"/>
            <a:headEnd/>
            <a:tailEnd/>
          </a:ln>
        </p:spPr>
        <p:txBody>
          <a:bodyPr/>
          <a:lstStyle/>
          <a:p>
            <a:pPr algn="r"/>
            <a:fld id="{7BA38BCD-FD8E-4063-B3FC-B4719CBD830A}" type="datetime1">
              <a:rPr lang="en-US" sz="1200">
                <a:latin typeface="Arial" charset="0"/>
              </a:rPr>
              <a:pPr algn="r"/>
              <a:t>1/5/2018</a:t>
            </a:fld>
            <a:endParaRPr lang="en-US" sz="1200" dirty="0">
              <a:latin typeface="Arial" charset="0"/>
            </a:endParaRPr>
          </a:p>
        </p:txBody>
      </p:sp>
      <p:sp>
        <p:nvSpPr>
          <p:cNvPr id="53251" name="Rectangle 6"/>
          <p:cNvSpPr txBox="1">
            <a:spLocks noGrp="1" noChangeArrowheads="1"/>
          </p:cNvSpPr>
          <p:nvPr/>
        </p:nvSpPr>
        <p:spPr bwMode="auto">
          <a:xfrm>
            <a:off x="0" y="8829675"/>
            <a:ext cx="2971800" cy="465138"/>
          </a:xfrm>
          <a:prstGeom prst="rect">
            <a:avLst/>
          </a:prstGeom>
          <a:noFill/>
          <a:ln w="9525">
            <a:noFill/>
            <a:miter lim="800000"/>
            <a:headEnd/>
            <a:tailEnd/>
          </a:ln>
        </p:spPr>
        <p:txBody>
          <a:bodyPr anchor="b"/>
          <a:lstStyle/>
          <a:p>
            <a:r>
              <a:rPr lang="en-US" sz="1200" dirty="0">
                <a:latin typeface="Arial" charset="0"/>
              </a:rPr>
              <a:t>HP template</a:t>
            </a:r>
          </a:p>
        </p:txBody>
      </p:sp>
      <p:sp>
        <p:nvSpPr>
          <p:cNvPr id="53252" name="Rectangle 7"/>
          <p:cNvSpPr txBox="1">
            <a:spLocks noGrp="1" noChangeArrowheads="1"/>
          </p:cNvSpPr>
          <p:nvPr/>
        </p:nvSpPr>
        <p:spPr bwMode="auto">
          <a:xfrm>
            <a:off x="3884613" y="8829675"/>
            <a:ext cx="2971800" cy="465138"/>
          </a:xfrm>
          <a:prstGeom prst="rect">
            <a:avLst/>
          </a:prstGeom>
          <a:noFill/>
          <a:ln w="9525">
            <a:noFill/>
            <a:miter lim="800000"/>
            <a:headEnd/>
            <a:tailEnd/>
          </a:ln>
        </p:spPr>
        <p:txBody>
          <a:bodyPr anchor="b"/>
          <a:lstStyle/>
          <a:p>
            <a:pPr algn="r"/>
            <a:fld id="{80209F77-6B0A-44D5-ADB4-16768C75F145}" type="slidenum">
              <a:rPr lang="en-US" sz="1200">
                <a:latin typeface="Arial" charset="0"/>
              </a:rPr>
              <a:pPr algn="r"/>
              <a:t>16</a:t>
            </a:fld>
            <a:endParaRPr lang="en-US" sz="1200" dirty="0">
              <a:latin typeface="Arial" charset="0"/>
            </a:endParaRPr>
          </a:p>
        </p:txBody>
      </p:sp>
      <p:sp>
        <p:nvSpPr>
          <p:cNvPr id="53253" name="Slide Image Placeholder 1"/>
          <p:cNvSpPr>
            <a:spLocks noGrp="1" noRot="1" noChangeAspect="1" noTextEdit="1"/>
          </p:cNvSpPr>
          <p:nvPr>
            <p:ph type="sldImg"/>
          </p:nvPr>
        </p:nvSpPr>
        <p:spPr>
          <a:xfrm>
            <a:off x="330200" y="696913"/>
            <a:ext cx="6197600" cy="3486150"/>
          </a:xfrm>
          <a:ln/>
        </p:spPr>
      </p:sp>
      <p:sp>
        <p:nvSpPr>
          <p:cNvPr id="53254" name="Notes Placeholder 2"/>
          <p:cNvSpPr>
            <a:spLocks noGrp="1"/>
          </p:cNvSpPr>
          <p:nvPr>
            <p:ph type="body" idx="1"/>
          </p:nvPr>
        </p:nvSpPr>
        <p:spPr>
          <a:xfrm>
            <a:off x="685800" y="4416425"/>
            <a:ext cx="5486400" cy="4183063"/>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p:txBody>
      </p:sp>
      <p:sp>
        <p:nvSpPr>
          <p:cNvPr id="7" name="Footer Placeholder 6"/>
          <p:cNvSpPr>
            <a:spLocks noGrp="1"/>
          </p:cNvSpPr>
          <p:nvPr>
            <p:ph type="ftr" sz="quarter" idx="10"/>
          </p:nvPr>
        </p:nvSpPr>
        <p:spPr/>
        <p:txBody>
          <a:bodyPr/>
          <a:lstStyle/>
          <a:p>
            <a:pPr>
              <a:defRPr/>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2</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23</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26</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We will plan to cover the why you need a SAN for virtualization in the solution guide.  For this presentation, that is a much deeper discussion than there is allotted time.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27</a:t>
            </a:fld>
            <a:endParaRPr lang="en-GB" dirty="0"/>
          </a:p>
        </p:txBody>
      </p:sp>
    </p:spTree>
    <p:extLst>
      <p:ext uri="{BB962C8B-B14F-4D97-AF65-F5344CB8AC3E}">
        <p14:creationId xmlns:p14="http://schemas.microsoft.com/office/powerpoint/2010/main" val="2945474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30</a:t>
            </a:fld>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36</a:t>
            </a:fld>
            <a:endParaRPr lang="en-GB"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37</a:t>
            </a:fld>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38</a:t>
            </a:fld>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30400" y="4304160"/>
            <a:ext cx="6465600" cy="4750680"/>
          </a:xfrm>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39</a:t>
            </a:fld>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3884613" y="2"/>
            <a:ext cx="2971800" cy="465138"/>
          </a:xfrm>
          <a:prstGeom prst="rect">
            <a:avLst/>
          </a:prstGeom>
          <a:noFill/>
          <a:ln w="9525">
            <a:noFill/>
            <a:miter lim="800000"/>
            <a:headEnd/>
            <a:tailEnd/>
          </a:ln>
        </p:spPr>
        <p:txBody>
          <a:bodyPr/>
          <a:lstStyle/>
          <a:p>
            <a:pPr algn="r"/>
            <a:fld id="{7BA38BCD-FD8E-4063-B3FC-B4719CBD830A}" type="datetime1">
              <a:rPr lang="en-US" sz="1200">
                <a:latin typeface="Arial" charset="0"/>
              </a:rPr>
              <a:pPr algn="r"/>
              <a:t>1/5/2018</a:t>
            </a:fld>
            <a:endParaRPr lang="en-US" sz="1200" dirty="0">
              <a:latin typeface="Arial" charset="0"/>
            </a:endParaRPr>
          </a:p>
        </p:txBody>
      </p:sp>
      <p:sp>
        <p:nvSpPr>
          <p:cNvPr id="53251" name="Rectangle 6"/>
          <p:cNvSpPr txBox="1">
            <a:spLocks noGrp="1" noChangeArrowheads="1"/>
          </p:cNvSpPr>
          <p:nvPr/>
        </p:nvSpPr>
        <p:spPr bwMode="auto">
          <a:xfrm>
            <a:off x="0" y="8829675"/>
            <a:ext cx="2971800" cy="465138"/>
          </a:xfrm>
          <a:prstGeom prst="rect">
            <a:avLst/>
          </a:prstGeom>
          <a:noFill/>
          <a:ln w="9525">
            <a:noFill/>
            <a:miter lim="800000"/>
            <a:headEnd/>
            <a:tailEnd/>
          </a:ln>
        </p:spPr>
        <p:txBody>
          <a:bodyPr anchor="b"/>
          <a:lstStyle/>
          <a:p>
            <a:r>
              <a:rPr lang="en-US" sz="1200" dirty="0">
                <a:latin typeface="Arial" charset="0"/>
              </a:rPr>
              <a:t>HP template</a:t>
            </a:r>
          </a:p>
        </p:txBody>
      </p:sp>
      <p:sp>
        <p:nvSpPr>
          <p:cNvPr id="53252" name="Rectangle 7"/>
          <p:cNvSpPr txBox="1">
            <a:spLocks noGrp="1" noChangeArrowheads="1"/>
          </p:cNvSpPr>
          <p:nvPr/>
        </p:nvSpPr>
        <p:spPr bwMode="auto">
          <a:xfrm>
            <a:off x="3884613" y="8829675"/>
            <a:ext cx="2971800" cy="465138"/>
          </a:xfrm>
          <a:prstGeom prst="rect">
            <a:avLst/>
          </a:prstGeom>
          <a:noFill/>
          <a:ln w="9525">
            <a:noFill/>
            <a:miter lim="800000"/>
            <a:headEnd/>
            <a:tailEnd/>
          </a:ln>
        </p:spPr>
        <p:txBody>
          <a:bodyPr anchor="b"/>
          <a:lstStyle/>
          <a:p>
            <a:pPr algn="r"/>
            <a:fld id="{80209F77-6B0A-44D5-ADB4-16768C75F145}" type="slidenum">
              <a:rPr lang="en-US" sz="1200">
                <a:latin typeface="Arial" charset="0"/>
              </a:rPr>
              <a:pPr algn="r"/>
              <a:t>42</a:t>
            </a:fld>
            <a:endParaRPr lang="en-US" sz="1200" dirty="0">
              <a:latin typeface="Arial" charset="0"/>
            </a:endParaRPr>
          </a:p>
        </p:txBody>
      </p:sp>
      <p:sp>
        <p:nvSpPr>
          <p:cNvPr id="53253" name="Slide Image Placeholder 1"/>
          <p:cNvSpPr>
            <a:spLocks noGrp="1" noRot="1" noChangeAspect="1" noTextEdit="1"/>
          </p:cNvSpPr>
          <p:nvPr>
            <p:ph type="sldImg"/>
          </p:nvPr>
        </p:nvSpPr>
        <p:spPr>
          <a:xfrm>
            <a:off x="330200" y="696913"/>
            <a:ext cx="6197600" cy="3486150"/>
          </a:xfrm>
          <a:ln/>
        </p:spPr>
      </p:sp>
      <p:sp>
        <p:nvSpPr>
          <p:cNvPr id="53254" name="Notes Placeholder 2"/>
          <p:cNvSpPr>
            <a:spLocks noGrp="1"/>
          </p:cNvSpPr>
          <p:nvPr>
            <p:ph type="body" idx="1"/>
          </p:nvPr>
        </p:nvSpPr>
        <p:spPr>
          <a:xfrm>
            <a:off x="685800" y="4416425"/>
            <a:ext cx="5486400" cy="4183063"/>
          </a:xfrm>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p:txBody>
      </p:sp>
      <p:sp>
        <p:nvSpPr>
          <p:cNvPr id="7" name="Footer Placeholder 6"/>
          <p:cNvSpPr>
            <a:spLocks noGrp="1"/>
          </p:cNvSpPr>
          <p:nvPr>
            <p:ph type="ftr" sz="quarter" idx="10"/>
          </p:nvPr>
        </p:nvSpPr>
        <p:spPr/>
        <p:txBody>
          <a:bodyPr/>
          <a:lstStyle/>
          <a:p>
            <a:pPr>
              <a:defRPr/>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xfrm>
            <a:off x="330200" y="696913"/>
            <a:ext cx="6197600" cy="3486150"/>
          </a:xfrm>
          <a:noFill/>
          <a:ln>
            <a:solidFill>
              <a:srgbClr val="000000"/>
            </a:solidFill>
            <a:miter lim="800000"/>
            <a:headEnd/>
            <a:tailEnd/>
          </a:ln>
        </p:spPr>
      </p:sp>
      <p:sp>
        <p:nvSpPr>
          <p:cNvPr id="3" name="Notes Placeholder 2"/>
          <p:cNvSpPr>
            <a:spLocks noGrp="1"/>
          </p:cNvSpPr>
          <p:nvPr>
            <p:ph type="body" idx="1"/>
          </p:nvPr>
        </p:nvSpPr>
        <p:spPr>
          <a:xfrm>
            <a:off x="330200" y="4415790"/>
            <a:ext cx="6197600" cy="4310610"/>
          </a:xfrm>
        </p:spPr>
        <p:txBody>
          <a:bodyPr>
            <a:normAutofit/>
          </a:bodyPr>
          <a:lstStyle/>
          <a:p>
            <a:pPr eaLnBrk="1" fontAlgn="auto" hangingPunct="1">
              <a:spcBef>
                <a:spcPts val="0"/>
              </a:spcBef>
              <a:spcAft>
                <a:spcPts val="0"/>
              </a:spcAft>
              <a:defRPr/>
            </a:pPr>
            <a:r>
              <a:rPr lang="en-US" sz="1100" kern="1200" dirty="0" smtClean="0">
                <a:solidFill>
                  <a:schemeClr val="tx1"/>
                </a:solidFill>
                <a:latin typeface="HP Simplified"/>
                <a:ea typeface="+mn-ea"/>
                <a:cs typeface="HP Simplified"/>
              </a:rPr>
              <a:t>Virtualization of IT resources delivers a wide range of benefits. It can help an IT organization increase agility, operate more efficiently, cut costs, simplify application deployment and management, improve availability, and establish a foundation for a cloud environment. Benefits like these have turned virtualization into a now-dominant computing paradigm. </a:t>
            </a:r>
          </a:p>
          <a:p>
            <a:pPr eaLnBrk="1" fontAlgn="auto" hangingPunct="1">
              <a:spcBef>
                <a:spcPts val="0"/>
              </a:spcBef>
              <a:spcAft>
                <a:spcPts val="0"/>
              </a:spcAft>
              <a:defRPr/>
            </a:pPr>
            <a:endParaRPr lang="en-GB" sz="1100" kern="1200" dirty="0" smtClean="0">
              <a:solidFill>
                <a:schemeClr val="tx1"/>
              </a:solidFill>
              <a:latin typeface="HP Simplified"/>
              <a:ea typeface="+mn-ea"/>
            </a:endParaRPr>
          </a:p>
          <a:p>
            <a:pPr eaLnBrk="1" fontAlgn="auto" hangingPunct="1">
              <a:spcBef>
                <a:spcPts val="0"/>
              </a:spcBef>
              <a:spcAft>
                <a:spcPts val="0"/>
              </a:spcAft>
              <a:defRPr/>
            </a:pPr>
            <a:r>
              <a:rPr lang="en-GB" sz="1100" kern="1200" dirty="0" smtClean="0">
                <a:solidFill>
                  <a:schemeClr val="tx1"/>
                </a:solidFill>
                <a:latin typeface="HP Simplified"/>
                <a:ea typeface="+mn-ea"/>
              </a:rPr>
              <a:t>It’s clear</a:t>
            </a:r>
            <a:r>
              <a:rPr lang="en-GB" sz="1100" kern="1200" baseline="0" dirty="0" smtClean="0">
                <a:solidFill>
                  <a:schemeClr val="tx1"/>
                </a:solidFill>
                <a:latin typeface="HP Simplified"/>
                <a:ea typeface="+mn-ea"/>
              </a:rPr>
              <a:t> to see from the statistics just how important virtualization has become and some of the directions it’s taking:</a:t>
            </a:r>
          </a:p>
          <a:p>
            <a:pPr eaLnBrk="1" fontAlgn="auto" hangingPunct="1">
              <a:spcBef>
                <a:spcPts val="0"/>
              </a:spcBef>
              <a:spcAft>
                <a:spcPts val="0"/>
              </a:spcAft>
              <a:defRPr/>
            </a:pPr>
            <a:endParaRPr lang="en-GB" sz="1100" kern="1200" baseline="0" dirty="0" smtClean="0">
              <a:solidFill>
                <a:schemeClr val="tx1"/>
              </a:solidFill>
              <a:latin typeface="HP Simplified"/>
              <a:ea typeface="+mn-ea"/>
            </a:endParaRPr>
          </a:p>
          <a:p>
            <a:pPr marL="171450" indent="-171450">
              <a:spcAft>
                <a:spcPts val="1200"/>
              </a:spcAft>
              <a:buClr>
                <a:schemeClr val="bg1"/>
              </a:buClr>
              <a:buSzPct val="80000"/>
              <a:buFont typeface="Arial" pitchFamily="34" charset="0"/>
              <a:buChar char="•"/>
              <a:defRPr/>
            </a:pPr>
            <a:r>
              <a:rPr lang="en-US" sz="1100" b="0" dirty="0" smtClean="0">
                <a:ln/>
              </a:rPr>
              <a:t>According to IDC, 80% of applications </a:t>
            </a:r>
            <a:r>
              <a:rPr lang="en-US" sz="1100" b="0" dirty="0" smtClean="0"/>
              <a:t>will be virtualized by 2015</a:t>
            </a:r>
            <a:r>
              <a:rPr lang="en-US" sz="1100" b="0" baseline="30000" dirty="0" smtClean="0"/>
              <a:t>1</a:t>
            </a:r>
          </a:p>
          <a:p>
            <a:pPr marL="171450" indent="-171450">
              <a:spcAft>
                <a:spcPts val="1200"/>
              </a:spcAft>
              <a:buClr>
                <a:schemeClr val="bg1"/>
              </a:buClr>
              <a:buSzPct val="80000"/>
              <a:buFont typeface="Arial" pitchFamily="34" charset="0"/>
              <a:buChar char="•"/>
              <a:defRPr/>
            </a:pPr>
            <a:r>
              <a:rPr lang="en-US" sz="1100" b="0" dirty="0" smtClean="0">
                <a:ln/>
              </a:rPr>
              <a:t>According to Gartner, VM density per core will </a:t>
            </a:r>
            <a:r>
              <a:rPr lang="en-US" sz="1100" b="0" dirty="0" smtClean="0"/>
              <a:t>rise to 8.4 in 2013</a:t>
            </a:r>
            <a:r>
              <a:rPr lang="en-US" sz="1100" b="0" baseline="30000" dirty="0" smtClean="0"/>
              <a:t>2</a:t>
            </a:r>
          </a:p>
          <a:p>
            <a:pPr marL="171450" indent="-171450">
              <a:spcAft>
                <a:spcPts val="1200"/>
              </a:spcAft>
              <a:buClr>
                <a:schemeClr val="bg1"/>
              </a:buClr>
              <a:buSzPct val="80000"/>
              <a:buFont typeface="Arial" pitchFamily="34" charset="0"/>
              <a:buChar char="•"/>
              <a:defRPr/>
            </a:pPr>
            <a:r>
              <a:rPr lang="en-US" sz="1100" b="0" dirty="0" smtClean="0"/>
              <a:t>According to IDC, 73% of customers are currently using or planning to use private cloud</a:t>
            </a:r>
            <a:r>
              <a:rPr lang="en-US" sz="1100" b="0" baseline="30000" dirty="0" smtClean="0"/>
              <a:t>3</a:t>
            </a:r>
          </a:p>
          <a:p>
            <a:pPr marL="171450" indent="-171450">
              <a:spcAft>
                <a:spcPts val="1200"/>
              </a:spcAft>
              <a:buClr>
                <a:schemeClr val="bg1"/>
              </a:buClr>
              <a:buSzPct val="80000"/>
              <a:buFont typeface="Arial" pitchFamily="34" charset="0"/>
              <a:buChar char="•"/>
              <a:defRPr/>
            </a:pPr>
            <a:r>
              <a:rPr lang="en-GB" sz="1100" b="0" dirty="0" smtClean="0"/>
              <a:t>And according to Enterprise Strategy</a:t>
            </a:r>
            <a:r>
              <a:rPr lang="en-GB" sz="1100" b="0" baseline="0" dirty="0" smtClean="0"/>
              <a:t> Group, </a:t>
            </a:r>
            <a:r>
              <a:rPr lang="en-GB" sz="1100" b="0" dirty="0" smtClean="0"/>
              <a:t>36% of customers currently prefer a fully integrated virtualized solution</a:t>
            </a:r>
            <a:r>
              <a:rPr lang="en-GB" sz="1100" b="0" baseline="30000" dirty="0" smtClean="0"/>
              <a:t>4</a:t>
            </a:r>
            <a:endParaRPr lang="en-US" sz="1100" b="0" baseline="30000" dirty="0" smtClean="0"/>
          </a:p>
          <a:p>
            <a:pPr eaLnBrk="1" fontAlgn="auto" hangingPunct="1">
              <a:spcBef>
                <a:spcPts val="0"/>
              </a:spcBef>
              <a:spcAft>
                <a:spcPts val="0"/>
              </a:spcAft>
              <a:defRPr/>
            </a:pPr>
            <a:endParaRPr lang="en-GB" sz="1100" dirty="0" smtClean="0"/>
          </a:p>
          <a:p>
            <a:pPr indent="-117475"/>
            <a:r>
              <a:rPr lang="en-US" sz="1100" dirty="0" smtClean="0">
                <a:solidFill>
                  <a:srgbClr val="858689"/>
                </a:solidFill>
              </a:rPr>
              <a:t>1. IDC, WW Server Virtualization Shipment Forecast, 2005–2013.</a:t>
            </a:r>
          </a:p>
          <a:p>
            <a:pPr indent="-117475"/>
            <a:r>
              <a:rPr lang="en-US" sz="1100" dirty="0" smtClean="0">
                <a:solidFill>
                  <a:srgbClr val="858689"/>
                </a:solidFill>
              </a:rPr>
              <a:t>2. Gartner, 2012</a:t>
            </a:r>
          </a:p>
          <a:p>
            <a:r>
              <a:rPr lang="de-CH" sz="1100" dirty="0" smtClean="0">
                <a:solidFill>
                  <a:schemeClr val="bg1">
                    <a:lumMod val="50000"/>
                  </a:schemeClr>
                </a:solidFill>
              </a:rPr>
              <a:t>3 </a:t>
            </a:r>
            <a:r>
              <a:rPr lang="en-US" sz="1100" dirty="0" smtClean="0">
                <a:solidFill>
                  <a:schemeClr val="bg1">
                    <a:lumMod val="50000"/>
                  </a:schemeClr>
                </a:solidFill>
              </a:rPr>
              <a:t>“Cloud Computing Attitudes” IDC, April 2010</a:t>
            </a:r>
          </a:p>
          <a:p>
            <a:pPr indent="-117475"/>
            <a:r>
              <a:rPr lang="en-GB" sz="1100" dirty="0" smtClean="0">
                <a:solidFill>
                  <a:schemeClr val="bg1">
                    <a:lumMod val="50000"/>
                  </a:schemeClr>
                </a:solidFill>
              </a:rPr>
              <a:t>4. Enterprise Strategy Group - </a:t>
            </a:r>
            <a:r>
              <a:rPr lang="en-US" sz="1100" dirty="0" smtClean="0">
                <a:solidFill>
                  <a:schemeClr val="bg1">
                    <a:lumMod val="50000"/>
                  </a:schemeClr>
                </a:solidFill>
              </a:rPr>
              <a:t>Virtual Computing Infrastructure  2012</a:t>
            </a:r>
          </a:p>
          <a:p>
            <a:pPr eaLnBrk="1" fontAlgn="auto" hangingPunct="1">
              <a:spcBef>
                <a:spcPts val="0"/>
              </a:spcBef>
              <a:spcAft>
                <a:spcPts val="0"/>
              </a:spcAft>
              <a:defRPr/>
            </a:pPr>
            <a:endParaRPr lang="en-US" sz="1100" dirty="0"/>
          </a:p>
        </p:txBody>
      </p:sp>
      <p:sp>
        <p:nvSpPr>
          <p:cNvPr id="110595"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fontAlgn="base">
              <a:spcBef>
                <a:spcPct val="0"/>
              </a:spcBef>
              <a:spcAft>
                <a:spcPct val="0"/>
              </a:spcAft>
            </a:pPr>
            <a:endParaRPr lang="de-DE" smtClean="0"/>
          </a:p>
        </p:txBody>
      </p:sp>
      <p:sp>
        <p:nvSpPr>
          <p:cNvPr id="110596" name="Date Placeholder 4"/>
          <p:cNvSpPr>
            <a:spLocks noGrp="1"/>
          </p:cNvSpPr>
          <p:nvPr>
            <p:ph type="dt" sz="quarter" idx="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EBF7C51-59B5-4C3D-9527-46DC06E5DEE9}" type="datetime3">
              <a:rPr lang="en-US" smtClean="0"/>
              <a:pPr fontAlgn="base">
                <a:spcBef>
                  <a:spcPct val="0"/>
                </a:spcBef>
                <a:spcAft>
                  <a:spcPct val="0"/>
                </a:spcAft>
              </a:pPr>
              <a:t>5 January 2018</a:t>
            </a:fld>
            <a:endParaRPr dirty="0" smtClean="0"/>
          </a:p>
        </p:txBody>
      </p:sp>
      <p:sp>
        <p:nvSpPr>
          <p:cNvPr id="110598"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522B0F-E967-4D43-A52D-3FD0B78B6D03}" type="slidenum">
              <a:rPr smtClean="0"/>
              <a:pPr fontAlgn="base">
                <a:spcBef>
                  <a:spcPct val="0"/>
                </a:spcBef>
                <a:spcAft>
                  <a:spcPct val="0"/>
                </a:spcAft>
              </a:pPr>
              <a:t>3</a:t>
            </a:fld>
            <a:endParaRPr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5424" y="696913"/>
            <a:ext cx="4547152" cy="34861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43</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7" name="Slide Image Placeholder 1"/>
          <p:cNvSpPr>
            <a:spLocks noGrp="1" noRot="1" noChangeAspect="1"/>
          </p:cNvSpPr>
          <p:nvPr>
            <p:ph type="sldImg"/>
          </p:nvPr>
        </p:nvSpPr>
        <p:spPr bwMode="auto">
          <a:noFill/>
          <a:ln>
            <a:solidFill>
              <a:srgbClr val="000000"/>
            </a:solidFill>
            <a:miter lim="800000"/>
            <a:headEnd/>
            <a:tailEnd/>
          </a:ln>
        </p:spPr>
      </p:sp>
      <p:sp>
        <p:nvSpPr>
          <p:cNvPr id="85913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8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buNone/>
            </a:pPr>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8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buNone/>
            </a:pPr>
            <a:r>
              <a:rPr lang="en-US" baseline="0" dirty="0" smtClean="0"/>
              <a:t>P2000 G3 Modular Smart Array represents the culmination of years of leadership from HP in the entry-level primary storage market segment.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smtClean="0"/>
              <a:t>Click to edit master </a:t>
            </a:r>
            <a:br>
              <a:rPr lang="en-US" dirty="0" smtClean="0"/>
            </a:br>
            <a:r>
              <a:rPr lang="en-US" dirty="0" smtClean="0"/>
              <a:t>title style</a:t>
            </a:r>
            <a:endParaRPr lang="en-US" dirty="0"/>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with content">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62141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Line, Subtitle and Content">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358775" y="659610"/>
            <a:ext cx="8370380" cy="294965"/>
          </a:xfrm>
          <a:prstGeom prst="rect">
            <a:avLst/>
          </a:prstGeom>
        </p:spPr>
        <p:txBody>
          <a:bodyPr/>
          <a:lstStyle>
            <a:lvl1pPr marL="0" indent="0">
              <a:lnSpc>
                <a:spcPct val="100000"/>
              </a:lnSpc>
              <a:buNone/>
              <a:defRPr lang="en-US" sz="2000" kern="1200" dirty="0" smtClean="0">
                <a:solidFill>
                  <a:srgbClr val="7B7B79"/>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Subtitle placeholder here</a:t>
            </a:r>
          </a:p>
        </p:txBody>
      </p:sp>
      <p:sp>
        <p:nvSpPr>
          <p:cNvPr id="15" name="Title 8"/>
          <p:cNvSpPr>
            <a:spLocks noGrp="1"/>
          </p:cNvSpPr>
          <p:nvPr>
            <p:ph type="title" hasCustomPrompt="1"/>
          </p:nvPr>
        </p:nvSpPr>
        <p:spPr>
          <a:xfrm>
            <a:off x="339725" y="315472"/>
            <a:ext cx="8375650" cy="329803"/>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
                <a:srgbClr val="000000"/>
              </a:buClr>
              <a:buSzTx/>
              <a:buFontTx/>
              <a:buNone/>
              <a:tabLst/>
              <a:defRPr sz="3300" baseline="0">
                <a:solidFill>
                  <a:srgbClr val="000000"/>
                </a:solidFill>
                <a:latin typeface="Futura Bk" pitchFamily="34" charset="0"/>
              </a:defRPr>
            </a:lvl1pPr>
          </a:lstStyle>
          <a:p>
            <a:r>
              <a:rPr lang="en-US" dirty="0" smtClean="0"/>
              <a:t>Single Line Title</a:t>
            </a:r>
            <a:endParaRPr lang="en-US" dirty="0"/>
          </a:p>
        </p:txBody>
      </p:sp>
      <p:sp>
        <p:nvSpPr>
          <p:cNvPr id="14" name="Text Placeholder 26"/>
          <p:cNvSpPr>
            <a:spLocks noGrp="1"/>
          </p:cNvSpPr>
          <p:nvPr>
            <p:ph type="body" sz="quarter" idx="10"/>
          </p:nvPr>
        </p:nvSpPr>
        <p:spPr>
          <a:xfrm>
            <a:off x="365760" y="1147572"/>
            <a:ext cx="8348472" cy="3449574"/>
          </a:xfrm>
          <a:prstGeom prst="rect">
            <a:avLst/>
          </a:prstGeom>
        </p:spPr>
        <p:txBody>
          <a:bodyPr>
            <a:normAutofit/>
          </a:bodyPr>
          <a:lstStyle>
            <a:lvl1pPr>
              <a:lnSpc>
                <a:spcPct val="110000"/>
              </a:lnSpc>
              <a:spcBef>
                <a:spcPts val="1000"/>
              </a:spcBef>
              <a:buClr>
                <a:srgbClr val="000000"/>
              </a:buClr>
              <a:defRPr>
                <a:solidFill>
                  <a:srgbClr val="000000"/>
                </a:solidFill>
              </a:defRPr>
            </a:lvl1pPr>
            <a:lvl2pPr marL="342900" indent="-114300">
              <a:lnSpc>
                <a:spcPct val="110000"/>
              </a:lnSpc>
              <a:spcBef>
                <a:spcPts val="500"/>
              </a:spcBef>
              <a:buClr>
                <a:srgbClr val="000000"/>
              </a:buClr>
              <a:buSzPct val="80000"/>
              <a:buFont typeface="Arial" pitchFamily="34" charset="0"/>
              <a:buChar char="•"/>
              <a:defRPr>
                <a:solidFill>
                  <a:srgbClr val="000000"/>
                </a:solidFill>
              </a:defRPr>
            </a:lvl2pPr>
            <a:lvl3pPr marL="571500" indent="-168275">
              <a:lnSpc>
                <a:spcPct val="110000"/>
              </a:lnSpc>
              <a:spcBef>
                <a:spcPts val="400"/>
              </a:spcBef>
              <a:buClr>
                <a:srgbClr val="000000"/>
              </a:buClr>
              <a:buFont typeface="Futura Bk" pitchFamily="34" charset="0"/>
              <a:buChar char="−"/>
              <a:defRPr sz="1200">
                <a:solidFill>
                  <a:srgbClr val="000000"/>
                </a:solidFill>
              </a:defRPr>
            </a:lvl3pPr>
            <a:lvl4pPr marL="800100" indent="-114300">
              <a:lnSpc>
                <a:spcPct val="110000"/>
              </a:lnSpc>
              <a:spcBef>
                <a:spcPts val="400"/>
              </a:spcBef>
              <a:buClr>
                <a:srgbClr val="000000"/>
              </a:buClr>
              <a:buSzPct val="80000"/>
              <a:buFont typeface="Arial" pitchFamily="34" charset="0"/>
              <a:buChar char="•"/>
              <a:defRPr sz="1200">
                <a:solidFill>
                  <a:srgbClr val="000000"/>
                </a:solidFill>
              </a:defRPr>
            </a:lvl4pPr>
            <a:lvl5pPr marL="1028700" indent="-174625">
              <a:lnSpc>
                <a:spcPct val="110000"/>
              </a:lnSpc>
              <a:spcBef>
                <a:spcPts val="400"/>
              </a:spcBef>
              <a:buClr>
                <a:srgbClr val="000000"/>
              </a:buClr>
              <a:buFont typeface="Futura Bk" pitchFamily="34" charset="0"/>
              <a:buChar char="−"/>
              <a:defRPr sz="12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1Line with Subtitle">
    <p:spTree>
      <p:nvGrpSpPr>
        <p:cNvPr id="1" name=""/>
        <p:cNvGrpSpPr/>
        <p:nvPr/>
      </p:nvGrpSpPr>
      <p:grpSpPr>
        <a:xfrm>
          <a:off x="0" y="0"/>
          <a:ext cx="0" cy="0"/>
          <a:chOff x="0" y="0"/>
          <a:chExt cx="0" cy="0"/>
        </a:xfrm>
      </p:grpSpPr>
      <p:sp>
        <p:nvSpPr>
          <p:cNvPr id="7" name="Text Placeholder 12"/>
          <p:cNvSpPr>
            <a:spLocks noGrp="1"/>
          </p:cNvSpPr>
          <p:nvPr>
            <p:ph type="body" sz="quarter" idx="14" hasCustomPrompt="1"/>
          </p:nvPr>
        </p:nvSpPr>
        <p:spPr>
          <a:xfrm>
            <a:off x="358775" y="759966"/>
            <a:ext cx="8370380" cy="294965"/>
          </a:xfrm>
          <a:prstGeom prst="rect">
            <a:avLst/>
          </a:prstGeom>
        </p:spPr>
        <p:txBody>
          <a:bodyPr>
            <a:noAutofit/>
          </a:bodyPr>
          <a:lstStyle>
            <a:lvl1pPr marL="0" indent="0">
              <a:lnSpc>
                <a:spcPct val="100000"/>
              </a:lnSpc>
              <a:buNone/>
              <a:defRPr lang="en-US" sz="2000" kern="1200" dirty="0" smtClean="0">
                <a:solidFill>
                  <a:srgbClr val="7B7B79"/>
                </a:solidFill>
                <a:latin typeface="Futura Bk" pitchFamily="34" charset="0"/>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dirty="0" smtClean="0"/>
              <a:t>Subtitle placeholder here</a:t>
            </a:r>
          </a:p>
        </p:txBody>
      </p:sp>
      <p:sp>
        <p:nvSpPr>
          <p:cNvPr id="11" name="Title 8"/>
          <p:cNvSpPr>
            <a:spLocks noGrp="1"/>
          </p:cNvSpPr>
          <p:nvPr>
            <p:ph type="title" hasCustomPrompt="1"/>
          </p:nvPr>
        </p:nvSpPr>
        <p:spPr>
          <a:xfrm>
            <a:off x="339725" y="304710"/>
            <a:ext cx="8375650" cy="469840"/>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2800" baseline="0">
                <a:solidFill>
                  <a:schemeClr val="tx1"/>
                </a:solidFill>
                <a:latin typeface="Futura Bk" pitchFamily="34" charset="0"/>
              </a:defRPr>
            </a:lvl1pPr>
          </a:lstStyle>
          <a:p>
            <a:r>
              <a:rPr lang="en-US" dirty="0" smtClean="0"/>
              <a:t>Single line title</a:t>
            </a:r>
            <a:endParaRPr lang="en-US" dirty="0"/>
          </a:p>
        </p:txBody>
      </p:sp>
    </p:spTree>
  </p:cSld>
  <p:clrMapOvr>
    <a:masterClrMapping/>
  </p:clrMapOvr>
  <p:transition>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Line Title with Subtitle Only">
    <p:spTree>
      <p:nvGrpSpPr>
        <p:cNvPr id="1" name=""/>
        <p:cNvGrpSpPr/>
        <p:nvPr/>
      </p:nvGrpSpPr>
      <p:grpSpPr>
        <a:xfrm>
          <a:off x="0" y="0"/>
          <a:ext cx="0" cy="0"/>
          <a:chOff x="0" y="0"/>
          <a:chExt cx="0" cy="0"/>
        </a:xfrm>
      </p:grpSpPr>
      <p:sp>
        <p:nvSpPr>
          <p:cNvPr id="4" name="Title 8"/>
          <p:cNvSpPr>
            <a:spLocks noGrp="1"/>
          </p:cNvSpPr>
          <p:nvPr>
            <p:ph type="title"/>
          </p:nvPr>
        </p:nvSpPr>
        <p:spPr>
          <a:xfrm>
            <a:off x="341313" y="253747"/>
            <a:ext cx="8503920" cy="656033"/>
          </a:xfrm>
          <a:prstGeom prst="rect">
            <a:avLst/>
          </a:prstGeom>
        </p:spPr>
        <p:txBody>
          <a:bodyPr anchorCtr="0"/>
          <a:lstStyle>
            <a:lvl1pPr marL="0" marR="0" indent="0" algn="l" defTabSz="914400" rtl="0" eaLnBrk="1" fontAlgn="auto" latinLnBrk="0" hangingPunct="1">
              <a:lnSpc>
                <a:spcPct val="100000"/>
              </a:lnSpc>
              <a:spcBef>
                <a:spcPct val="0"/>
              </a:spcBef>
              <a:spcAft>
                <a:spcPts val="0"/>
              </a:spcAft>
              <a:buClrTx/>
              <a:buSzTx/>
              <a:buFontTx/>
              <a:buNone/>
              <a:tabLst/>
              <a:defRPr sz="2800" baseline="0">
                <a:solidFill>
                  <a:srgbClr val="000000"/>
                </a:solidFill>
                <a:latin typeface="Futura Bk" pitchFamily="34" charset="0"/>
              </a:defRPr>
            </a:lvl1pPr>
          </a:lstStyle>
          <a:p>
            <a:r>
              <a:rPr lang="en-US" smtClean="0"/>
              <a:t>Click to edit Master title style</a:t>
            </a:r>
            <a:endParaRPr lang="en-US" dirty="0"/>
          </a:p>
        </p:txBody>
      </p:sp>
      <p:sp>
        <p:nvSpPr>
          <p:cNvPr id="5" name="Text Placeholder 12"/>
          <p:cNvSpPr>
            <a:spLocks noGrp="1"/>
          </p:cNvSpPr>
          <p:nvPr>
            <p:ph type="body" sz="quarter" idx="14"/>
          </p:nvPr>
        </p:nvSpPr>
        <p:spPr bwMode="gray">
          <a:xfrm>
            <a:off x="358775" y="909637"/>
            <a:ext cx="8503920" cy="294965"/>
          </a:xfrm>
          <a:prstGeom prst="rect">
            <a:avLst/>
          </a:prstGeom>
        </p:spPr>
        <p:txBody>
          <a:bodyPr/>
          <a:lstStyle>
            <a:lvl1pPr marL="0" indent="0">
              <a:lnSpc>
                <a:spcPct val="100000"/>
              </a:lnSpc>
              <a:spcBef>
                <a:spcPts val="0"/>
              </a:spcBef>
              <a:buNone/>
              <a:defRPr lang="en-US" sz="2000" kern="1200" dirty="0" smtClean="0">
                <a:solidFill>
                  <a:schemeClr val="bg2"/>
                </a:solidFill>
                <a:latin typeface="+mn-lt"/>
                <a:ea typeface="+mn-ea"/>
                <a:cs typeface="+mn-cs"/>
              </a:defRPr>
            </a:lvl1pPr>
            <a:lvl2pPr>
              <a:defRPr lang="en-US" sz="2000" kern="1200" dirty="0" smtClean="0">
                <a:solidFill>
                  <a:srgbClr val="FFFFFF"/>
                </a:solidFill>
                <a:latin typeface="Futura Bk" pitchFamily="34" charset="0"/>
                <a:ea typeface="+mn-ea"/>
                <a:cs typeface="+mn-cs"/>
              </a:defRPr>
            </a:lvl2pPr>
            <a:lvl3pPr>
              <a:defRPr lang="en-US" sz="2000" kern="1200" dirty="0" smtClean="0">
                <a:solidFill>
                  <a:srgbClr val="FFFFFF"/>
                </a:solidFill>
                <a:latin typeface="Futura Bk" pitchFamily="34" charset="0"/>
                <a:ea typeface="+mn-ea"/>
                <a:cs typeface="+mn-cs"/>
              </a:defRPr>
            </a:lvl3pPr>
            <a:lvl4pPr>
              <a:defRPr lang="en-US" sz="2000" kern="1200" dirty="0" smtClean="0">
                <a:solidFill>
                  <a:srgbClr val="FFFFFF"/>
                </a:solidFill>
                <a:latin typeface="Futura Bk" pitchFamily="34" charset="0"/>
                <a:ea typeface="+mn-ea"/>
                <a:cs typeface="+mn-cs"/>
              </a:defRPr>
            </a:lvl4pPr>
            <a:lvl5pPr>
              <a:defRPr lang="en-US" sz="2000" kern="1200" dirty="0" smtClean="0">
                <a:solidFill>
                  <a:srgbClr val="FFFFFF"/>
                </a:solidFill>
                <a:latin typeface="Futura Bk" pitchFamily="34" charset="0"/>
                <a:ea typeface="+mn-ea"/>
                <a:cs typeface="+mn-cs"/>
              </a:defRPr>
            </a:lvl5pPr>
          </a:lstStyle>
          <a:p>
            <a:pPr lvl="0"/>
            <a:r>
              <a:rPr lang="en-US" smtClean="0"/>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Line with Content">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339725" y="315470"/>
            <a:ext cx="8375650" cy="329803"/>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3300" baseline="0">
                <a:solidFill>
                  <a:srgbClr val="000000"/>
                </a:solidFill>
                <a:latin typeface="Futura Bk" pitchFamily="34" charset="0"/>
              </a:defRPr>
            </a:lvl1pPr>
          </a:lstStyle>
          <a:p>
            <a:r>
              <a:rPr lang="en-US" dirty="0" smtClean="0"/>
              <a:t>Single line title</a:t>
            </a:r>
            <a:endParaRPr lang="en-US" dirty="0"/>
          </a:p>
        </p:txBody>
      </p:sp>
      <p:sp>
        <p:nvSpPr>
          <p:cNvPr id="27" name="Text Placeholder 26"/>
          <p:cNvSpPr>
            <a:spLocks noGrp="1"/>
          </p:cNvSpPr>
          <p:nvPr>
            <p:ph type="body" sz="quarter" idx="10"/>
          </p:nvPr>
        </p:nvSpPr>
        <p:spPr>
          <a:xfrm>
            <a:off x="365760" y="857251"/>
            <a:ext cx="8348472" cy="3755231"/>
          </a:xfrm>
          <a:prstGeom prst="rect">
            <a:avLst/>
          </a:prstGeom>
        </p:spPr>
        <p:txBody>
          <a:bodyPr>
            <a:normAutofit/>
          </a:bodyPr>
          <a:lstStyle>
            <a:lvl1pPr>
              <a:lnSpc>
                <a:spcPct val="110000"/>
              </a:lnSpc>
              <a:spcBef>
                <a:spcPts val="1000"/>
              </a:spcBef>
              <a:buClr>
                <a:srgbClr val="000000"/>
              </a:buClr>
              <a:defRPr>
                <a:solidFill>
                  <a:srgbClr val="000000"/>
                </a:solidFill>
              </a:defRPr>
            </a:lvl1pPr>
            <a:lvl2pPr marL="342900" indent="-114300">
              <a:lnSpc>
                <a:spcPct val="110000"/>
              </a:lnSpc>
              <a:spcBef>
                <a:spcPts val="500"/>
              </a:spcBef>
              <a:buSzPct val="80000"/>
              <a:buFont typeface="Arial" pitchFamily="34" charset="0"/>
              <a:buChar char="•"/>
              <a:defRPr>
                <a:solidFill>
                  <a:srgbClr val="000000"/>
                </a:solidFill>
              </a:defRPr>
            </a:lvl2pPr>
            <a:lvl3pPr marL="571500" indent="-168275">
              <a:lnSpc>
                <a:spcPct val="110000"/>
              </a:lnSpc>
              <a:spcBef>
                <a:spcPts val="400"/>
              </a:spcBef>
              <a:buFont typeface="Futura Bk" pitchFamily="34" charset="0"/>
              <a:buChar char="−"/>
              <a:defRPr sz="1200">
                <a:solidFill>
                  <a:srgbClr val="000000"/>
                </a:solidFill>
              </a:defRPr>
            </a:lvl3pPr>
            <a:lvl4pPr marL="800100" indent="-114300">
              <a:lnSpc>
                <a:spcPct val="110000"/>
              </a:lnSpc>
              <a:spcBef>
                <a:spcPts val="400"/>
              </a:spcBef>
              <a:buSzPct val="80000"/>
              <a:buFont typeface="Arial" pitchFamily="34" charset="0"/>
              <a:buChar char="•"/>
              <a:defRPr sz="1200">
                <a:solidFill>
                  <a:srgbClr val="000000"/>
                </a:solidFill>
              </a:defRPr>
            </a:lvl4pPr>
            <a:lvl5pPr marL="1028700" indent="-174625">
              <a:lnSpc>
                <a:spcPct val="110000"/>
              </a:lnSpc>
              <a:spcBef>
                <a:spcPts val="400"/>
              </a:spcBef>
              <a:buFont typeface="Futura Bk" pitchFamily="34" charset="0"/>
              <a:buChar char="−"/>
              <a:defRPr sz="12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Line Only">
    <p:spTree>
      <p:nvGrpSpPr>
        <p:cNvPr id="1" name=""/>
        <p:cNvGrpSpPr/>
        <p:nvPr/>
      </p:nvGrpSpPr>
      <p:grpSpPr>
        <a:xfrm>
          <a:off x="0" y="0"/>
          <a:ext cx="0" cy="0"/>
          <a:chOff x="0" y="0"/>
          <a:chExt cx="0" cy="0"/>
        </a:xfrm>
      </p:grpSpPr>
      <p:sp>
        <p:nvSpPr>
          <p:cNvPr id="9" name="Title 8"/>
          <p:cNvSpPr>
            <a:spLocks noGrp="1"/>
          </p:cNvSpPr>
          <p:nvPr>
            <p:ph type="title"/>
          </p:nvPr>
        </p:nvSpPr>
        <p:spPr>
          <a:xfrm>
            <a:off x="339725" y="315469"/>
            <a:ext cx="8375650" cy="329803"/>
          </a:xfrm>
          <a:prstGeom prst="rect">
            <a:avLst/>
          </a:prstGeom>
        </p:spPr>
        <p:txBody>
          <a:bodyPr>
            <a:noAutofit/>
          </a:bodyPr>
          <a:lstStyle>
            <a:lvl1pPr marL="0" marR="0" indent="0" algn="l" defTabSz="914400" rtl="0" eaLnBrk="1" fontAlgn="auto" latinLnBrk="0" hangingPunct="1">
              <a:lnSpc>
                <a:spcPts val="3300"/>
              </a:lnSpc>
              <a:spcBef>
                <a:spcPct val="0"/>
              </a:spcBef>
              <a:spcAft>
                <a:spcPts val="0"/>
              </a:spcAft>
              <a:buClrTx/>
              <a:buSzTx/>
              <a:buFontTx/>
              <a:buNone/>
              <a:tabLst/>
              <a:defRPr sz="3300" baseline="0">
                <a:solidFill>
                  <a:srgbClr val="000000"/>
                </a:solidFill>
                <a:latin typeface="Futura Bk" pitchFamily="34" charset="0"/>
              </a:defRPr>
            </a:lvl1pPr>
          </a:lstStyle>
          <a:p>
            <a:r>
              <a:rPr lang="en-US" dirty="0" smtClean="0"/>
              <a:t>Click to edit Master title style</a:t>
            </a:r>
            <a:endParaRPr lang="en-US" dirty="0"/>
          </a:p>
        </p:txBody>
      </p:sp>
    </p:spTree>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438150" y="4912573"/>
            <a:ext cx="387350" cy="164268"/>
          </a:xfrm>
          <a:prstGeom prst="rect">
            <a:avLst/>
          </a:prstGeom>
        </p:spPr>
        <p:txBody>
          <a:bodyPr/>
          <a:lstStyle>
            <a:lvl1pPr>
              <a:defRPr/>
            </a:lvl1pPr>
          </a:lstStyle>
          <a:p>
            <a:pPr>
              <a:defRPr/>
            </a:pPr>
            <a:fld id="{FEDF4D1A-2BB5-4853-9DC8-C75A5DBD563D}" type="slidenum">
              <a:rPr lang="en-US"/>
              <a:pPr>
                <a:defRPr/>
              </a:pPr>
              <a:t>‹#›</a:t>
            </a:fld>
            <a:endParaRPr lang="en-US" dirty="0"/>
          </a:p>
        </p:txBody>
      </p:sp>
      <p:sp>
        <p:nvSpPr>
          <p:cNvPr id="3" name="Date Placeholder 2"/>
          <p:cNvSpPr>
            <a:spLocks noGrp="1"/>
          </p:cNvSpPr>
          <p:nvPr>
            <p:ph type="dt" sz="half" idx="11"/>
          </p:nvPr>
        </p:nvSpPr>
        <p:spPr>
          <a:xfrm>
            <a:off x="836613" y="4912573"/>
            <a:ext cx="1238250" cy="164268"/>
          </a:xfrm>
          <a:prstGeom prst="rect">
            <a:avLst/>
          </a:prstGeom>
        </p:spPr>
        <p:txBody>
          <a:bodyPr/>
          <a:lstStyle>
            <a:lvl1pPr>
              <a:defRPr/>
            </a:lvl1pPr>
          </a:lstStyle>
          <a:p>
            <a:pPr>
              <a:defRPr/>
            </a:pPr>
            <a:endParaRPr lang="en-US" dirty="0"/>
          </a:p>
        </p:txBody>
      </p:sp>
      <p:sp>
        <p:nvSpPr>
          <p:cNvPr id="4" name="Footer Placeholder 3"/>
          <p:cNvSpPr>
            <a:spLocks noGrp="1"/>
          </p:cNvSpPr>
          <p:nvPr>
            <p:ph type="ftr" sz="quarter" idx="12"/>
          </p:nvPr>
        </p:nvSpPr>
        <p:spPr>
          <a:xfrm>
            <a:off x="2097091" y="4912573"/>
            <a:ext cx="1227137" cy="164268"/>
          </a:xfrm>
          <a:prstGeom prst="rect">
            <a:avLst/>
          </a:prstGeom>
        </p:spPr>
        <p:txBody>
          <a:bodyPr/>
          <a:lstStyle>
            <a:lvl1pPr>
              <a:defRPr/>
            </a:lvl1pPr>
          </a:lstStyle>
          <a:p>
            <a:pPr>
              <a:defRPr/>
            </a:pP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595"/>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1653648"/>
            <a:ext cx="6400800" cy="131445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4400"/>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title slide ">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113588"/>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202694"/>
            <a:ext cx="7772400" cy="1125140"/>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HP Simplified"/>
                <a:cs typeface="HP Simplified"/>
              </a:rPr>
              <a:t>© Copyright 2012 Hewlett-Packard Development Company, L.P. </a:t>
            </a:r>
            <a:r>
              <a:rPr lang="en-US" sz="700" b="0" i="0" baseline="0" dirty="0" smtClean="0">
                <a:solidFill>
                  <a:schemeClr val="accent5"/>
                </a:solidFill>
                <a:latin typeface="HP Simplified"/>
                <a:cs typeface="HP Simplified"/>
              </a:rPr>
              <a:t> </a:t>
            </a:r>
            <a:r>
              <a:rPr lang="en-US" sz="700" b="0" i="0" dirty="0" smtClean="0">
                <a:solidFill>
                  <a:schemeClr val="accent5"/>
                </a:solidFill>
                <a:latin typeface="HP Simplified"/>
                <a:cs typeface="HP Simplified"/>
              </a:rPr>
              <a:t>The information contained herein is subject to change without notice.</a:t>
            </a: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2012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32330"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2012 Hewlett-Packard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4" name="Picture 3" descr="HP_Blue_RGB_150_SM.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34" r:id="rId3"/>
    <p:sldLayoutId id="2147483833" r:id="rId4"/>
    <p:sldLayoutId id="2147483837" r:id="rId5"/>
    <p:sldLayoutId id="2147483809" r:id="rId6"/>
    <p:sldLayoutId id="2147483839" r:id="rId7"/>
    <p:sldLayoutId id="2147483823" r:id="rId8"/>
    <p:sldLayoutId id="2147483824" r:id="rId9"/>
    <p:sldLayoutId id="2147483825" r:id="rId10"/>
    <p:sldLayoutId id="2147483840" r:id="rId11"/>
    <p:sldLayoutId id="2147483843" r:id="rId12"/>
    <p:sldLayoutId id="2147483845" r:id="rId13"/>
    <p:sldLayoutId id="2147483862" r:id="rId14"/>
    <p:sldLayoutId id="2147483863" r:id="rId15"/>
    <p:sldLayoutId id="2147483864" r:id="rId16"/>
    <p:sldLayoutId id="2147483865" r:id="rId17"/>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42155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735546"/>
            <a:ext cx="8229600" cy="405045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5989"/>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532A548F-CF34-4B50-B370-B3732F5B80E4}" type="datetimeFigureOut">
              <a:rPr lang="zh-CN" altLang="en-US" smtClean="0">
                <a:solidFill>
                  <a:prstClr val="black">
                    <a:tint val="75000"/>
                  </a:prstClr>
                </a:solidFill>
                <a:cs typeface="Arial" charset="0"/>
              </a:rPr>
              <a:pPr defTabSz="914400"/>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4865989"/>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4865989"/>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E6F7F160-E61C-4897-94C3-BDF1D09C6643}" type="slidenum">
              <a:rPr lang="zh-CN" altLang="en-US" smtClean="0">
                <a:solidFill>
                  <a:prstClr val="black">
                    <a:tint val="75000"/>
                  </a:prstClr>
                </a:solidFill>
                <a:cs typeface="Arial" charset="0"/>
              </a:rPr>
              <a:pPr defTabSz="914400"/>
              <a:t>‹#›</a:t>
            </a:fld>
            <a:endParaRPr lang="zh-CN" altLang="en-US">
              <a:solidFill>
                <a:prstClr val="black">
                  <a:tint val="75000"/>
                </a:prstClr>
              </a:solidFill>
              <a:cs typeface="Arial" charset="0"/>
            </a:endParaRPr>
          </a:p>
        </p:txBody>
      </p:sp>
      <p:cxnSp>
        <p:nvCxnSpPr>
          <p:cNvPr id="7" name="直接连接符 6"/>
          <p:cNvCxnSpPr/>
          <p:nvPr userDrawn="1"/>
        </p:nvCxnSpPr>
        <p:spPr>
          <a:xfrm>
            <a:off x="431632"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16.xml"/><Relationship Id="rId5" Type="http://schemas.openxmlformats.org/officeDocument/2006/relationships/image" Target="../media/image6.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jpeg"/><Relationship Id="rId2" Type="http://schemas.openxmlformats.org/officeDocument/2006/relationships/notesSlide" Target="../notesSlides/notesSlide13.xml"/><Relationship Id="rId1" Type="http://schemas.openxmlformats.org/officeDocument/2006/relationships/slideLayout" Target="../slideLayouts/slideLayout17.xml"/><Relationship Id="rId6" Type="http://schemas.openxmlformats.org/officeDocument/2006/relationships/image" Target="../media/image29.wmf"/><Relationship Id="rId5" Type="http://schemas.openxmlformats.org/officeDocument/2006/relationships/image" Target="../media/image28.jpe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wmf"/><Relationship Id="rId7"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29.wmf"/><Relationship Id="rId5" Type="http://schemas.openxmlformats.org/officeDocument/2006/relationships/image" Target="../media/image28.jpeg"/><Relationship Id="rId4" Type="http://schemas.openxmlformats.org/officeDocument/2006/relationships/image" Target="../media/image27.jpeg"/></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wmf"/><Relationship Id="rId7"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image" Target="../media/image29.wmf"/><Relationship Id="rId5" Type="http://schemas.openxmlformats.org/officeDocument/2006/relationships/image" Target="../media/image28.jpeg"/><Relationship Id="rId10" Type="http://schemas.openxmlformats.org/officeDocument/2006/relationships/image" Target="../media/image33.png"/><Relationship Id="rId4" Type="http://schemas.openxmlformats.org/officeDocument/2006/relationships/image" Target="../media/image27.jpeg"/><Relationship Id="rId9" Type="http://schemas.openxmlformats.org/officeDocument/2006/relationships/image" Target="../media/image32.jpeg"/></Relationships>
</file>

<file path=ppt/slides/_rels/slide16.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34.png"/><Relationship Id="rId7" Type="http://schemas.openxmlformats.org/officeDocument/2006/relationships/image" Target="../media/image29.wmf"/><Relationship Id="rId12"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28.jpeg"/><Relationship Id="rId11" Type="http://schemas.openxmlformats.org/officeDocument/2006/relationships/image" Target="../media/image31.png"/><Relationship Id="rId5" Type="http://schemas.openxmlformats.org/officeDocument/2006/relationships/image" Target="../media/image27.jpeg"/><Relationship Id="rId10" Type="http://schemas.openxmlformats.org/officeDocument/2006/relationships/image" Target="../media/image35.jpeg"/><Relationship Id="rId4" Type="http://schemas.openxmlformats.org/officeDocument/2006/relationships/image" Target="../media/image26.wmf"/><Relationship Id="rId9" Type="http://schemas.openxmlformats.org/officeDocument/2006/relationships/image" Target="../media/image3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34.png"/><Relationship Id="rId7" Type="http://schemas.openxmlformats.org/officeDocument/2006/relationships/image" Target="../media/image29.wmf"/><Relationship Id="rId12"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28.jpeg"/><Relationship Id="rId11" Type="http://schemas.openxmlformats.org/officeDocument/2006/relationships/image" Target="../media/image31.png"/><Relationship Id="rId5" Type="http://schemas.openxmlformats.org/officeDocument/2006/relationships/image" Target="../media/image27.jpeg"/><Relationship Id="rId10" Type="http://schemas.openxmlformats.org/officeDocument/2006/relationships/image" Target="../media/image35.jpeg"/><Relationship Id="rId4" Type="http://schemas.openxmlformats.org/officeDocument/2006/relationships/image" Target="../media/image26.wmf"/><Relationship Id="rId9" Type="http://schemas.openxmlformats.org/officeDocument/2006/relationships/image" Target="../media/image32.jpeg"/></Relationships>
</file>

<file path=ppt/slides/_rels/slide43.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MSA Storage Channel Training</a:t>
            </a:r>
            <a:endParaRPr lang="en-US" dirty="0"/>
          </a:p>
        </p:txBody>
      </p:sp>
      <p:sp>
        <p:nvSpPr>
          <p:cNvPr id="6" name="Subtitle 5"/>
          <p:cNvSpPr>
            <a:spLocks noGrp="1"/>
          </p:cNvSpPr>
          <p:nvPr>
            <p:ph type="subTitle" idx="1"/>
          </p:nvPr>
        </p:nvSpPr>
        <p:spPr/>
        <p:txBody>
          <a:bodyPr/>
          <a:lstStyle/>
          <a:p>
            <a:r>
              <a:rPr lang="en-US" dirty="0" smtClean="0"/>
              <a:t>HP Storage – MSA Sales Plays</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39726" y="315469"/>
            <a:ext cx="8575675" cy="329803"/>
          </a:xfrm>
        </p:spPr>
        <p:txBody>
          <a:bodyPr/>
          <a:lstStyle/>
          <a:p>
            <a:pPr eaLnBrk="1" hangingPunct="1"/>
            <a:r>
              <a:rPr lang="en-US" dirty="0" smtClean="0">
                <a:latin typeface="+mj-lt"/>
                <a:cs typeface="Arial" pitchFamily="34" charset="0"/>
              </a:rPr>
              <a:t>Architected for the Future: P2000 Leadership</a:t>
            </a:r>
          </a:p>
        </p:txBody>
      </p:sp>
      <p:sp>
        <p:nvSpPr>
          <p:cNvPr id="12292" name="TextBox 3"/>
          <p:cNvSpPr txBox="1">
            <a:spLocks noChangeArrowheads="1"/>
          </p:cNvSpPr>
          <p:nvPr/>
        </p:nvSpPr>
        <p:spPr bwMode="auto">
          <a:xfrm>
            <a:off x="5813424" y="1092633"/>
            <a:ext cx="2454276" cy="707882"/>
          </a:xfrm>
          <a:prstGeom prst="rect">
            <a:avLst/>
          </a:prstGeom>
          <a:noFill/>
          <a:ln w="9525">
            <a:noFill/>
            <a:miter lim="800000"/>
            <a:headEnd/>
            <a:tailEnd/>
          </a:ln>
        </p:spPr>
        <p:txBody>
          <a:bodyPr wrap="square" lIns="91435" tIns="45718" rIns="91435" bIns="45718">
            <a:spAutoFit/>
          </a:bodyPr>
          <a:lstStyle/>
          <a:p>
            <a:r>
              <a:rPr lang="en-US" sz="2000" b="1" dirty="0">
                <a:solidFill>
                  <a:srgbClr val="0099CC"/>
                </a:solidFill>
              </a:rPr>
              <a:t>Respond to </a:t>
            </a:r>
            <a:r>
              <a:rPr lang="en-US" sz="2000" b="1" dirty="0" smtClean="0">
                <a:solidFill>
                  <a:srgbClr val="0099CC"/>
                </a:solidFill>
              </a:rPr>
              <a:t>Changes = Improved ROI</a:t>
            </a:r>
            <a:endParaRPr lang="en-US" sz="2000" b="1" dirty="0">
              <a:solidFill>
                <a:srgbClr val="0099CC"/>
              </a:solidFill>
            </a:endParaRPr>
          </a:p>
        </p:txBody>
      </p:sp>
      <p:sp>
        <p:nvSpPr>
          <p:cNvPr id="12293" name="TextBox 4"/>
          <p:cNvSpPr txBox="1">
            <a:spLocks noChangeArrowheads="1"/>
          </p:cNvSpPr>
          <p:nvPr/>
        </p:nvSpPr>
        <p:spPr bwMode="auto">
          <a:xfrm>
            <a:off x="3124202" y="1092633"/>
            <a:ext cx="2492827" cy="707882"/>
          </a:xfrm>
          <a:prstGeom prst="rect">
            <a:avLst/>
          </a:prstGeom>
          <a:noFill/>
          <a:ln w="9525">
            <a:noFill/>
            <a:miter lim="800000"/>
            <a:headEnd/>
            <a:tailEnd/>
          </a:ln>
        </p:spPr>
        <p:txBody>
          <a:bodyPr wrap="square" lIns="91435" tIns="45718" rIns="91435" bIns="45718">
            <a:spAutoFit/>
          </a:bodyPr>
          <a:lstStyle/>
          <a:p>
            <a:r>
              <a:rPr lang="en-US" sz="2000" b="1" dirty="0" smtClean="0">
                <a:solidFill>
                  <a:schemeClr val="accent1"/>
                </a:solidFill>
              </a:rPr>
              <a:t>Entry-Level Budget </a:t>
            </a:r>
            <a:r>
              <a:rPr lang="en-US" sz="2000" b="1" dirty="0" smtClean="0">
                <a:solidFill>
                  <a:srgbClr val="0099CC"/>
                </a:solidFill>
              </a:rPr>
              <a:t>Mid-Range Features</a:t>
            </a:r>
            <a:endParaRPr lang="en-US" sz="2000" b="1" dirty="0">
              <a:solidFill>
                <a:srgbClr val="0099CC"/>
              </a:solidFill>
            </a:endParaRPr>
          </a:p>
        </p:txBody>
      </p:sp>
      <p:cxnSp>
        <p:nvCxnSpPr>
          <p:cNvPr id="6" name="Straight Connector 5"/>
          <p:cNvCxnSpPr/>
          <p:nvPr/>
        </p:nvCxnSpPr>
        <p:spPr>
          <a:xfrm rot="5400000" flipH="1" flipV="1">
            <a:off x="1685527" y="2512328"/>
            <a:ext cx="2769394" cy="0"/>
          </a:xfrm>
          <a:prstGeom prst="line">
            <a:avLst/>
          </a:prstGeom>
          <a:ln>
            <a:solidFill>
              <a:srgbClr val="FEF085"/>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4273152" y="2512328"/>
            <a:ext cx="2769394" cy="0"/>
          </a:xfrm>
          <a:prstGeom prst="line">
            <a:avLst/>
          </a:prstGeom>
          <a:ln>
            <a:solidFill>
              <a:srgbClr val="FEF085"/>
            </a:solidFill>
          </a:ln>
        </p:spPr>
        <p:style>
          <a:lnRef idx="1">
            <a:schemeClr val="accent1"/>
          </a:lnRef>
          <a:fillRef idx="0">
            <a:schemeClr val="accent1"/>
          </a:fillRef>
          <a:effectRef idx="0">
            <a:schemeClr val="accent1"/>
          </a:effectRef>
          <a:fontRef idx="minor">
            <a:schemeClr val="tx1"/>
          </a:fontRef>
        </p:style>
      </p:cxnSp>
      <p:sp>
        <p:nvSpPr>
          <p:cNvPr id="12296" name="TextBox 7"/>
          <p:cNvSpPr txBox="1">
            <a:spLocks noChangeArrowheads="1"/>
          </p:cNvSpPr>
          <p:nvPr/>
        </p:nvSpPr>
        <p:spPr bwMode="auto">
          <a:xfrm>
            <a:off x="545953" y="1079291"/>
            <a:ext cx="2587625" cy="707882"/>
          </a:xfrm>
          <a:prstGeom prst="rect">
            <a:avLst/>
          </a:prstGeom>
          <a:noFill/>
          <a:ln w="9525">
            <a:noFill/>
            <a:miter lim="800000"/>
            <a:headEnd/>
            <a:tailEnd/>
          </a:ln>
        </p:spPr>
        <p:txBody>
          <a:bodyPr lIns="91435" tIns="45718" rIns="91435" bIns="45718">
            <a:spAutoFit/>
          </a:bodyPr>
          <a:lstStyle/>
          <a:p>
            <a:r>
              <a:rPr lang="en-US" sz="2000" b="1" dirty="0" smtClean="0">
                <a:solidFill>
                  <a:schemeClr val="accent1"/>
                </a:solidFill>
              </a:rPr>
              <a:t>3 Generations of Market Leadership </a:t>
            </a:r>
            <a:endParaRPr lang="en-US" sz="2000" b="1" dirty="0">
              <a:solidFill>
                <a:schemeClr val="accent1"/>
              </a:solidFill>
            </a:endParaRPr>
          </a:p>
        </p:txBody>
      </p:sp>
      <p:sp>
        <p:nvSpPr>
          <p:cNvPr id="12297" name="TextBox 12"/>
          <p:cNvSpPr txBox="1">
            <a:spLocks noChangeArrowheads="1"/>
          </p:cNvSpPr>
          <p:nvPr/>
        </p:nvSpPr>
        <p:spPr bwMode="auto">
          <a:xfrm>
            <a:off x="617451" y="3044353"/>
            <a:ext cx="2428875" cy="1177756"/>
          </a:xfrm>
          <a:prstGeom prst="rect">
            <a:avLst/>
          </a:prstGeom>
          <a:noFill/>
          <a:ln w="9525">
            <a:noFill/>
            <a:miter lim="800000"/>
            <a:headEnd/>
            <a:tailEnd/>
          </a:ln>
        </p:spPr>
        <p:txBody>
          <a:bodyPr lIns="130046" tIns="65023" rIns="130046" bIns="65023">
            <a:spAutoFit/>
          </a:bodyPr>
          <a:lstStyle/>
          <a:p>
            <a:r>
              <a:rPr lang="en-US" sz="1700" dirty="0" smtClean="0">
                <a:solidFill>
                  <a:srgbClr val="424242"/>
                </a:solidFill>
              </a:rPr>
              <a:t>Integrate </a:t>
            </a:r>
            <a:r>
              <a:rPr lang="en-US" sz="1700" b="1" dirty="0" smtClean="0">
                <a:solidFill>
                  <a:schemeClr val="accent1"/>
                </a:solidFill>
              </a:rPr>
              <a:t>decades of leadership</a:t>
            </a:r>
            <a:r>
              <a:rPr lang="en-US" sz="1700" dirty="0" smtClean="0">
                <a:solidFill>
                  <a:srgbClr val="424242"/>
                </a:solidFill>
              </a:rPr>
              <a:t>, lessons-learned, </a:t>
            </a:r>
            <a:r>
              <a:rPr lang="en-US" sz="1700" b="1" dirty="0" smtClean="0">
                <a:solidFill>
                  <a:schemeClr val="accent1"/>
                </a:solidFill>
              </a:rPr>
              <a:t>HP  continues to lead</a:t>
            </a:r>
            <a:r>
              <a:rPr lang="en-US" sz="1700" dirty="0" smtClean="0">
                <a:solidFill>
                  <a:srgbClr val="424242"/>
                </a:solidFill>
              </a:rPr>
              <a:t> the industry</a:t>
            </a:r>
            <a:endParaRPr lang="en-US" sz="1700" dirty="0">
              <a:solidFill>
                <a:srgbClr val="424242"/>
              </a:solidFill>
            </a:endParaRPr>
          </a:p>
        </p:txBody>
      </p:sp>
      <p:sp>
        <p:nvSpPr>
          <p:cNvPr id="12298" name="TextBox 13"/>
          <p:cNvSpPr txBox="1">
            <a:spLocks noChangeArrowheads="1"/>
          </p:cNvSpPr>
          <p:nvPr/>
        </p:nvSpPr>
        <p:spPr bwMode="auto">
          <a:xfrm>
            <a:off x="3148014" y="3101159"/>
            <a:ext cx="2509837" cy="1177756"/>
          </a:xfrm>
          <a:prstGeom prst="rect">
            <a:avLst/>
          </a:prstGeom>
          <a:noFill/>
          <a:ln w="9525">
            <a:noFill/>
            <a:miter lim="800000"/>
            <a:headEnd/>
            <a:tailEnd/>
          </a:ln>
        </p:spPr>
        <p:txBody>
          <a:bodyPr lIns="130046" tIns="65023" rIns="130046" bIns="65023">
            <a:spAutoFit/>
          </a:bodyPr>
          <a:lstStyle/>
          <a:p>
            <a:r>
              <a:rPr lang="en-US" sz="1700" dirty="0">
                <a:solidFill>
                  <a:srgbClr val="424242"/>
                </a:solidFill>
              </a:rPr>
              <a:t>Deliver </a:t>
            </a:r>
            <a:r>
              <a:rPr lang="en-US" sz="1700" dirty="0" smtClean="0">
                <a:solidFill>
                  <a:srgbClr val="424242"/>
                </a:solidFill>
              </a:rPr>
              <a:t>an industry leading, </a:t>
            </a:r>
            <a:r>
              <a:rPr lang="en-US" sz="1700" b="1" dirty="0" smtClean="0">
                <a:solidFill>
                  <a:schemeClr val="accent1"/>
                </a:solidFill>
              </a:rPr>
              <a:t>scalable architecture </a:t>
            </a:r>
            <a:r>
              <a:rPr lang="en-US" sz="1700" dirty="0" smtClean="0">
                <a:solidFill>
                  <a:srgbClr val="424242"/>
                </a:solidFill>
              </a:rPr>
              <a:t>with attractive entry point</a:t>
            </a:r>
            <a:endParaRPr lang="en-US" sz="1700" dirty="0">
              <a:solidFill>
                <a:srgbClr val="424242"/>
              </a:solidFill>
            </a:endParaRPr>
          </a:p>
        </p:txBody>
      </p:sp>
      <p:sp>
        <p:nvSpPr>
          <p:cNvPr id="12299" name="TextBox 14"/>
          <p:cNvSpPr txBox="1">
            <a:spLocks noChangeArrowheads="1"/>
          </p:cNvSpPr>
          <p:nvPr/>
        </p:nvSpPr>
        <p:spPr bwMode="auto">
          <a:xfrm>
            <a:off x="5813424" y="3103540"/>
            <a:ext cx="2749551" cy="1177756"/>
          </a:xfrm>
          <a:prstGeom prst="rect">
            <a:avLst/>
          </a:prstGeom>
          <a:noFill/>
          <a:ln w="9525">
            <a:noFill/>
            <a:miter lim="800000"/>
            <a:headEnd/>
            <a:tailEnd/>
          </a:ln>
        </p:spPr>
        <p:txBody>
          <a:bodyPr wrap="square" lIns="130046" tIns="65023" rIns="130046" bIns="65023">
            <a:spAutoFit/>
          </a:bodyPr>
          <a:lstStyle/>
          <a:p>
            <a:r>
              <a:rPr lang="en-US" sz="1700" b="1" dirty="0" smtClean="0">
                <a:solidFill>
                  <a:schemeClr val="accent1"/>
                </a:solidFill>
              </a:rPr>
              <a:t>Scale and evolve </a:t>
            </a:r>
            <a:r>
              <a:rPr lang="en-US" sz="1700" dirty="0" smtClean="0">
                <a:solidFill>
                  <a:srgbClr val="424242"/>
                </a:solidFill>
              </a:rPr>
              <a:t>as your needs change.  Unmatched upgrade path: G1 to G3 </a:t>
            </a:r>
            <a:r>
              <a:rPr lang="en-US" sz="1700" b="1" dirty="0" smtClean="0">
                <a:solidFill>
                  <a:schemeClr val="accent1"/>
                </a:solidFill>
              </a:rPr>
              <a:t>Data-in-Place</a:t>
            </a:r>
            <a:r>
              <a:rPr lang="en-US" sz="1700" b="1" dirty="0" smtClean="0">
                <a:solidFill>
                  <a:srgbClr val="424242"/>
                </a:solidFill>
              </a:rPr>
              <a:t> </a:t>
            </a:r>
            <a:r>
              <a:rPr lang="en-US" sz="1700" dirty="0" smtClean="0">
                <a:solidFill>
                  <a:srgbClr val="424242"/>
                </a:solidFill>
              </a:rPr>
              <a:t>upgrades</a:t>
            </a:r>
            <a:endParaRPr lang="en-US" sz="1700" dirty="0">
              <a:solidFill>
                <a:srgbClr val="424242"/>
              </a:solidFill>
            </a:endParaRPr>
          </a:p>
        </p:txBody>
      </p:sp>
      <p:pic>
        <p:nvPicPr>
          <p:cNvPr id="18" name="Picture 3"/>
          <p:cNvPicPr>
            <a:picLocks noChangeAspect="1" noChangeArrowheads="1"/>
          </p:cNvPicPr>
          <p:nvPr/>
        </p:nvPicPr>
        <p:blipFill>
          <a:blip r:embed="rId3" cstate="print"/>
          <a:srcRect/>
          <a:stretch>
            <a:fillRect/>
          </a:stretch>
        </p:blipFill>
        <p:spPr bwMode="auto">
          <a:xfrm>
            <a:off x="3276600" y="1770743"/>
            <a:ext cx="1981200" cy="12407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6225990" y="1857829"/>
            <a:ext cx="1202617" cy="1094796"/>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667916" y="1886857"/>
            <a:ext cx="1999613" cy="1103086"/>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latin typeface="+mj-lt"/>
              </a:rPr>
              <a:t>Converged Infrastructure: P2000 Leadership</a:t>
            </a:r>
          </a:p>
        </p:txBody>
      </p:sp>
      <p:sp>
        <p:nvSpPr>
          <p:cNvPr id="13317" name="TextBox 4"/>
          <p:cNvSpPr txBox="1">
            <a:spLocks noChangeArrowheads="1"/>
          </p:cNvSpPr>
          <p:nvPr/>
        </p:nvSpPr>
        <p:spPr bwMode="auto">
          <a:xfrm>
            <a:off x="3384550" y="769446"/>
            <a:ext cx="2116138" cy="707882"/>
          </a:xfrm>
          <a:prstGeom prst="rect">
            <a:avLst/>
          </a:prstGeom>
          <a:noFill/>
          <a:ln w="9525">
            <a:noFill/>
            <a:miter lim="800000"/>
            <a:headEnd/>
            <a:tailEnd/>
          </a:ln>
        </p:spPr>
        <p:txBody>
          <a:bodyPr lIns="91435" tIns="45718" rIns="91435" bIns="45718">
            <a:spAutoFit/>
          </a:bodyPr>
          <a:lstStyle/>
          <a:p>
            <a:r>
              <a:rPr lang="en-US" sz="2000" b="1" dirty="0" smtClean="0">
                <a:solidFill>
                  <a:srgbClr val="0099CC"/>
                </a:solidFill>
              </a:rPr>
              <a:t>HA Infrastructure and DR Features</a:t>
            </a:r>
            <a:endParaRPr lang="en-US" sz="2000" b="1" dirty="0">
              <a:solidFill>
                <a:srgbClr val="0099CC"/>
              </a:solidFill>
            </a:endParaRPr>
          </a:p>
        </p:txBody>
      </p:sp>
      <p:cxnSp>
        <p:nvCxnSpPr>
          <p:cNvPr id="6" name="Straight Connector 5"/>
          <p:cNvCxnSpPr/>
          <p:nvPr/>
        </p:nvCxnSpPr>
        <p:spPr>
          <a:xfrm rot="5400000" flipH="1" flipV="1">
            <a:off x="1715295" y="2428875"/>
            <a:ext cx="2976563" cy="0"/>
          </a:xfrm>
          <a:prstGeom prst="line">
            <a:avLst/>
          </a:prstGeom>
          <a:ln>
            <a:solidFill>
              <a:srgbClr val="FEF085"/>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flipH="1" flipV="1">
            <a:off x="4297561" y="2434233"/>
            <a:ext cx="2987278" cy="0"/>
          </a:xfrm>
          <a:prstGeom prst="line">
            <a:avLst/>
          </a:prstGeom>
          <a:ln>
            <a:solidFill>
              <a:srgbClr val="FEF085"/>
            </a:solidFill>
          </a:ln>
        </p:spPr>
        <p:style>
          <a:lnRef idx="1">
            <a:schemeClr val="accent1"/>
          </a:lnRef>
          <a:fillRef idx="0">
            <a:schemeClr val="accent1"/>
          </a:fillRef>
          <a:effectRef idx="0">
            <a:schemeClr val="accent1"/>
          </a:effectRef>
          <a:fontRef idx="minor">
            <a:schemeClr val="tx1"/>
          </a:fontRef>
        </p:style>
      </p:cxnSp>
      <p:sp>
        <p:nvSpPr>
          <p:cNvPr id="13320" name="TextBox 7"/>
          <p:cNvSpPr txBox="1">
            <a:spLocks noChangeArrowheads="1"/>
          </p:cNvSpPr>
          <p:nvPr/>
        </p:nvSpPr>
        <p:spPr bwMode="auto">
          <a:xfrm>
            <a:off x="533407" y="799535"/>
            <a:ext cx="2587625" cy="400105"/>
          </a:xfrm>
          <a:prstGeom prst="rect">
            <a:avLst/>
          </a:prstGeom>
          <a:noFill/>
          <a:ln w="9525">
            <a:noFill/>
            <a:miter lim="800000"/>
            <a:headEnd/>
            <a:tailEnd/>
          </a:ln>
        </p:spPr>
        <p:txBody>
          <a:bodyPr lIns="91435" tIns="45718" rIns="91435" bIns="45718">
            <a:spAutoFit/>
          </a:bodyPr>
          <a:lstStyle/>
          <a:p>
            <a:r>
              <a:rPr lang="en-US" sz="2000" b="1" dirty="0" smtClean="0">
                <a:solidFill>
                  <a:srgbClr val="0099CC"/>
                </a:solidFill>
              </a:rPr>
              <a:t>Entry Shared Storage</a:t>
            </a:r>
            <a:endParaRPr lang="en-US" sz="2000" b="1" dirty="0">
              <a:solidFill>
                <a:srgbClr val="0099CC"/>
              </a:solidFill>
            </a:endParaRPr>
          </a:p>
        </p:txBody>
      </p:sp>
      <p:sp>
        <p:nvSpPr>
          <p:cNvPr id="13321" name="TextBox 12"/>
          <p:cNvSpPr txBox="1">
            <a:spLocks noChangeArrowheads="1"/>
          </p:cNvSpPr>
          <p:nvPr/>
        </p:nvSpPr>
        <p:spPr bwMode="auto">
          <a:xfrm>
            <a:off x="573767" y="2637265"/>
            <a:ext cx="2445203" cy="1777921"/>
          </a:xfrm>
          <a:prstGeom prst="rect">
            <a:avLst/>
          </a:prstGeom>
          <a:noFill/>
          <a:ln w="9525">
            <a:noFill/>
            <a:miter lim="800000"/>
            <a:headEnd/>
            <a:tailEnd/>
          </a:ln>
        </p:spPr>
        <p:txBody>
          <a:bodyPr wrap="square" lIns="130046" tIns="65023" rIns="130046" bIns="65023">
            <a:spAutoFit/>
          </a:bodyPr>
          <a:lstStyle/>
          <a:p>
            <a:r>
              <a:rPr lang="en-US" sz="1700" b="1" dirty="0" smtClean="0">
                <a:solidFill>
                  <a:schemeClr val="accent1"/>
                </a:solidFill>
              </a:rPr>
              <a:t>Consolidation</a:t>
            </a:r>
            <a:endParaRPr lang="en-US" sz="1700" b="1" dirty="0">
              <a:solidFill>
                <a:schemeClr val="accent1"/>
              </a:solidFill>
            </a:endParaRPr>
          </a:p>
          <a:p>
            <a:r>
              <a:rPr lang="en-US" sz="1500" dirty="0" smtClean="0">
                <a:solidFill>
                  <a:srgbClr val="424242"/>
                </a:solidFill>
              </a:rPr>
              <a:t>Storage </a:t>
            </a:r>
            <a:r>
              <a:rPr lang="en-US" sz="1500" dirty="0">
                <a:solidFill>
                  <a:srgbClr val="424242"/>
                </a:solidFill>
              </a:rPr>
              <a:t>can be used </a:t>
            </a:r>
            <a:br>
              <a:rPr lang="en-US" sz="1500" dirty="0">
                <a:solidFill>
                  <a:srgbClr val="424242"/>
                </a:solidFill>
              </a:rPr>
            </a:br>
            <a:r>
              <a:rPr lang="en-US" sz="1500" dirty="0">
                <a:solidFill>
                  <a:srgbClr val="424242"/>
                </a:solidFill>
              </a:rPr>
              <a:t>across many different applications and lines </a:t>
            </a:r>
            <a:br>
              <a:rPr lang="en-US" sz="1500" dirty="0">
                <a:solidFill>
                  <a:srgbClr val="424242"/>
                </a:solidFill>
              </a:rPr>
            </a:br>
            <a:r>
              <a:rPr lang="en-US" sz="1500" dirty="0">
                <a:solidFill>
                  <a:srgbClr val="424242"/>
                </a:solidFill>
              </a:rPr>
              <a:t>of </a:t>
            </a:r>
            <a:r>
              <a:rPr lang="en-US" sz="1500" dirty="0" smtClean="0">
                <a:solidFill>
                  <a:srgbClr val="424242"/>
                </a:solidFill>
              </a:rPr>
              <a:t>business.  Leverage SAS, FC and </a:t>
            </a:r>
            <a:r>
              <a:rPr lang="en-US" sz="1500" dirty="0" err="1" smtClean="0">
                <a:solidFill>
                  <a:srgbClr val="424242"/>
                </a:solidFill>
              </a:rPr>
              <a:t>iSCSI</a:t>
            </a:r>
            <a:r>
              <a:rPr lang="en-US" sz="1500" dirty="0" smtClean="0">
                <a:solidFill>
                  <a:srgbClr val="424242"/>
                </a:solidFill>
              </a:rPr>
              <a:t> infrastructures to meet your needs</a:t>
            </a:r>
            <a:endParaRPr lang="en-US" sz="1500" dirty="0">
              <a:solidFill>
                <a:srgbClr val="424242"/>
              </a:solidFill>
            </a:endParaRPr>
          </a:p>
        </p:txBody>
      </p:sp>
      <p:sp>
        <p:nvSpPr>
          <p:cNvPr id="13323" name="TextBox 14"/>
          <p:cNvSpPr txBox="1">
            <a:spLocks noChangeArrowheads="1"/>
          </p:cNvSpPr>
          <p:nvPr/>
        </p:nvSpPr>
        <p:spPr bwMode="auto">
          <a:xfrm>
            <a:off x="5946775" y="2933695"/>
            <a:ext cx="2824246" cy="1808698"/>
          </a:xfrm>
          <a:prstGeom prst="rect">
            <a:avLst/>
          </a:prstGeom>
          <a:noFill/>
          <a:ln w="9525">
            <a:noFill/>
            <a:miter lim="800000"/>
            <a:headEnd/>
            <a:tailEnd/>
          </a:ln>
        </p:spPr>
        <p:txBody>
          <a:bodyPr wrap="square" lIns="130046" tIns="65023" rIns="130046" bIns="65023">
            <a:spAutoFit/>
          </a:bodyPr>
          <a:lstStyle/>
          <a:p>
            <a:r>
              <a:rPr lang="en-US" sz="1700" b="1" dirty="0" smtClean="0">
                <a:solidFill>
                  <a:schemeClr val="accent1"/>
                </a:solidFill>
              </a:rPr>
              <a:t>Fully integrated with leading Hypervisors</a:t>
            </a:r>
          </a:p>
          <a:p>
            <a:r>
              <a:rPr lang="en-US" sz="1500" dirty="0" smtClean="0">
                <a:solidFill>
                  <a:srgbClr val="424242"/>
                </a:solidFill>
              </a:rPr>
              <a:t>VMware and Hyper-V</a:t>
            </a:r>
          </a:p>
          <a:p>
            <a:r>
              <a:rPr lang="en-US" sz="1500" b="1" dirty="0" smtClean="0">
                <a:solidFill>
                  <a:schemeClr val="accent1"/>
                </a:solidFill>
              </a:rPr>
              <a:t>Application Workhorse</a:t>
            </a:r>
          </a:p>
          <a:p>
            <a:r>
              <a:rPr lang="en-US" sz="1500" dirty="0" smtClean="0">
                <a:solidFill>
                  <a:srgbClr val="424242"/>
                </a:solidFill>
              </a:rPr>
              <a:t>Microsoft Business apps – </a:t>
            </a:r>
          </a:p>
          <a:p>
            <a:r>
              <a:rPr lang="en-US" sz="1500" dirty="0" smtClean="0">
                <a:solidFill>
                  <a:srgbClr val="424242"/>
                </a:solidFill>
              </a:rPr>
              <a:t>Exchange, SQL, SharePoint</a:t>
            </a:r>
          </a:p>
          <a:p>
            <a:r>
              <a:rPr lang="en-US" sz="1500" dirty="0" smtClean="0">
                <a:solidFill>
                  <a:srgbClr val="424242"/>
                </a:solidFill>
              </a:rPr>
              <a:t>SAP, Oracle</a:t>
            </a:r>
            <a:endParaRPr lang="en-US" sz="1500" dirty="0">
              <a:solidFill>
                <a:srgbClr val="424242"/>
              </a:solidFill>
            </a:endParaRPr>
          </a:p>
        </p:txBody>
      </p:sp>
      <p:pic>
        <p:nvPicPr>
          <p:cNvPr id="17" name="Picture 2" descr="http://techtickerblog.com/wp-content/uploads/2009/06/microsoft-logo.jpg"/>
          <p:cNvPicPr>
            <a:picLocks noChangeAspect="1" noChangeArrowheads="1"/>
          </p:cNvPicPr>
          <p:nvPr/>
        </p:nvPicPr>
        <p:blipFill>
          <a:blip r:embed="rId3" cstate="screen"/>
          <a:srcRect/>
          <a:stretch>
            <a:fillRect/>
          </a:stretch>
        </p:blipFill>
        <p:spPr bwMode="auto">
          <a:xfrm>
            <a:off x="6147059" y="1681374"/>
            <a:ext cx="1153627" cy="873140"/>
          </a:xfrm>
          <a:prstGeom prst="rect">
            <a:avLst/>
          </a:prstGeom>
          <a:noFill/>
        </p:spPr>
      </p:pic>
      <p:pic>
        <p:nvPicPr>
          <p:cNvPr id="18" name="Picture 12" descr="go_button.png"/>
          <p:cNvPicPr>
            <a:picLocks noChangeAspect="1"/>
          </p:cNvPicPr>
          <p:nvPr/>
        </p:nvPicPr>
        <p:blipFill>
          <a:blip r:embed="rId4" cstate="print"/>
          <a:srcRect/>
          <a:stretch>
            <a:fillRect/>
          </a:stretch>
        </p:blipFill>
        <p:spPr bwMode="auto">
          <a:xfrm>
            <a:off x="7298387" y="1962473"/>
            <a:ext cx="1150927" cy="882327"/>
          </a:xfrm>
          <a:prstGeom prst="rect">
            <a:avLst/>
          </a:prstGeom>
          <a:noFill/>
          <a:ln w="9525">
            <a:noFill/>
            <a:miter lim="800000"/>
            <a:headEnd/>
            <a:tailEnd/>
          </a:ln>
        </p:spPr>
      </p:pic>
      <p:pic>
        <p:nvPicPr>
          <p:cNvPr id="3074" name="Picture 2"/>
          <p:cNvPicPr>
            <a:picLocks noChangeAspect="1" noChangeArrowheads="1"/>
          </p:cNvPicPr>
          <p:nvPr/>
        </p:nvPicPr>
        <p:blipFill>
          <a:blip r:embed="rId5" cstate="print"/>
          <a:srcRect/>
          <a:stretch>
            <a:fillRect/>
          </a:stretch>
        </p:blipFill>
        <p:spPr bwMode="auto">
          <a:xfrm>
            <a:off x="457200" y="1204682"/>
            <a:ext cx="2547938" cy="1570314"/>
          </a:xfrm>
          <a:prstGeom prst="rect">
            <a:avLst/>
          </a:prstGeom>
          <a:noFill/>
          <a:ln w="9525">
            <a:noFill/>
            <a:miter lim="800000"/>
            <a:headEnd/>
            <a:tailEnd/>
          </a:ln>
        </p:spPr>
      </p:pic>
      <p:pic>
        <p:nvPicPr>
          <p:cNvPr id="3075" name="Picture 3"/>
          <p:cNvPicPr>
            <a:picLocks noChangeAspect="1" noChangeArrowheads="1"/>
          </p:cNvPicPr>
          <p:nvPr/>
        </p:nvPicPr>
        <p:blipFill>
          <a:blip r:embed="rId6" cstate="print"/>
          <a:srcRect/>
          <a:stretch>
            <a:fillRect/>
          </a:stretch>
        </p:blipFill>
        <p:spPr bwMode="auto">
          <a:xfrm>
            <a:off x="3352802" y="1516513"/>
            <a:ext cx="2130045" cy="1371827"/>
          </a:xfrm>
          <a:prstGeom prst="rect">
            <a:avLst/>
          </a:prstGeom>
          <a:noFill/>
          <a:ln w="9525">
            <a:noFill/>
            <a:miter lim="800000"/>
            <a:headEnd/>
            <a:tailEnd/>
          </a:ln>
        </p:spPr>
      </p:pic>
      <p:pic>
        <p:nvPicPr>
          <p:cNvPr id="16" name="Picture 4" descr="http://blog.frode.org/wp-content/uploads/2009/10/vmware-logo.jpg"/>
          <p:cNvPicPr>
            <a:picLocks noChangeAspect="1" noChangeArrowheads="1"/>
          </p:cNvPicPr>
          <p:nvPr/>
        </p:nvPicPr>
        <p:blipFill>
          <a:blip r:embed="rId7" cstate="screen"/>
          <a:srcRect/>
          <a:stretch>
            <a:fillRect/>
          </a:stretch>
        </p:blipFill>
        <p:spPr bwMode="auto">
          <a:xfrm>
            <a:off x="6739136" y="1364343"/>
            <a:ext cx="1693664" cy="609600"/>
          </a:xfrm>
          <a:prstGeom prst="rect">
            <a:avLst/>
          </a:prstGeom>
          <a:noFill/>
        </p:spPr>
      </p:pic>
      <p:sp>
        <p:nvSpPr>
          <p:cNvPr id="13316" name="TextBox 3"/>
          <p:cNvSpPr txBox="1">
            <a:spLocks noChangeArrowheads="1"/>
          </p:cNvSpPr>
          <p:nvPr/>
        </p:nvSpPr>
        <p:spPr bwMode="auto">
          <a:xfrm>
            <a:off x="5946777" y="799534"/>
            <a:ext cx="2663825" cy="707882"/>
          </a:xfrm>
          <a:prstGeom prst="rect">
            <a:avLst/>
          </a:prstGeom>
          <a:noFill/>
          <a:ln w="9525">
            <a:noFill/>
            <a:miter lim="800000"/>
            <a:headEnd/>
            <a:tailEnd/>
          </a:ln>
        </p:spPr>
        <p:txBody>
          <a:bodyPr wrap="square" lIns="91435" tIns="45718" rIns="91435" bIns="45718">
            <a:spAutoFit/>
          </a:bodyPr>
          <a:lstStyle/>
          <a:p>
            <a:r>
              <a:rPr lang="en-US" sz="2000" b="1" dirty="0" smtClean="0">
                <a:solidFill>
                  <a:srgbClr val="0099CC"/>
                </a:solidFill>
              </a:rPr>
              <a:t>Virtualization and Application Support</a:t>
            </a:r>
            <a:endParaRPr lang="en-US" sz="2000" b="1" dirty="0">
              <a:solidFill>
                <a:srgbClr val="0099CC"/>
              </a:solidFill>
            </a:endParaRPr>
          </a:p>
        </p:txBody>
      </p:sp>
      <p:sp>
        <p:nvSpPr>
          <p:cNvPr id="13322" name="TextBox 13"/>
          <p:cNvSpPr txBox="1">
            <a:spLocks noChangeArrowheads="1"/>
          </p:cNvSpPr>
          <p:nvPr/>
        </p:nvSpPr>
        <p:spPr bwMode="auto">
          <a:xfrm>
            <a:off x="3281365" y="2753376"/>
            <a:ext cx="2626141" cy="2008753"/>
          </a:xfrm>
          <a:prstGeom prst="rect">
            <a:avLst/>
          </a:prstGeom>
          <a:noFill/>
          <a:ln w="9525">
            <a:noFill/>
            <a:miter lim="800000"/>
            <a:headEnd/>
            <a:tailEnd/>
          </a:ln>
        </p:spPr>
        <p:txBody>
          <a:bodyPr wrap="square" lIns="130046" tIns="65023" rIns="130046" bIns="65023">
            <a:spAutoFit/>
          </a:bodyPr>
          <a:lstStyle/>
          <a:p>
            <a:r>
              <a:rPr lang="en-US" sz="1700" b="1" dirty="0" smtClean="0">
                <a:solidFill>
                  <a:schemeClr val="accent1"/>
                </a:solidFill>
              </a:rPr>
              <a:t>Connectivity  </a:t>
            </a:r>
            <a:endParaRPr lang="en-US" sz="1700" b="1" dirty="0">
              <a:solidFill>
                <a:schemeClr val="accent1"/>
              </a:solidFill>
            </a:endParaRPr>
          </a:p>
          <a:p>
            <a:r>
              <a:rPr lang="en-US" sz="1500" dirty="0" smtClean="0">
                <a:solidFill>
                  <a:srgbClr val="424242"/>
                </a:solidFill>
              </a:rPr>
              <a:t>Create HA Storage infrastructure to minimize single path failures</a:t>
            </a:r>
          </a:p>
          <a:p>
            <a:r>
              <a:rPr lang="en-US" sz="1500" b="1" dirty="0" smtClean="0">
                <a:solidFill>
                  <a:schemeClr val="accent1"/>
                </a:solidFill>
              </a:rPr>
              <a:t>DR Feature Support</a:t>
            </a:r>
          </a:p>
          <a:p>
            <a:r>
              <a:rPr lang="en-US" sz="1500" dirty="0" smtClean="0">
                <a:solidFill>
                  <a:srgbClr val="424242"/>
                </a:solidFill>
              </a:rPr>
              <a:t>Controller-based snapshots and remote replication (local or remote)</a:t>
            </a:r>
            <a:endParaRPr lang="en-US" sz="1500" dirty="0">
              <a:solidFill>
                <a:srgbClr val="424242"/>
              </a:solidFill>
            </a:endParaRP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inoytechnologies.com/wp-content/uploads/2012/05/HP-Proliant-Gen-8-Server.jpg"/>
          <p:cNvPicPr>
            <a:picLocks noChangeAspect="1" noChangeArrowheads="1"/>
          </p:cNvPicPr>
          <p:nvPr/>
        </p:nvPicPr>
        <p:blipFill>
          <a:blip r:embed="rId3"/>
          <a:srcRect/>
          <a:stretch>
            <a:fillRect/>
          </a:stretch>
        </p:blipFill>
        <p:spPr bwMode="auto">
          <a:xfrm>
            <a:off x="457319" y="834600"/>
            <a:ext cx="3136923" cy="2664940"/>
          </a:xfrm>
          <a:prstGeom prst="rect">
            <a:avLst/>
          </a:prstGeom>
          <a:noFill/>
        </p:spPr>
      </p:pic>
      <p:sp>
        <p:nvSpPr>
          <p:cNvPr id="3" name="Title 2"/>
          <p:cNvSpPr>
            <a:spLocks noGrp="1"/>
          </p:cNvSpPr>
          <p:nvPr>
            <p:ph type="title"/>
          </p:nvPr>
        </p:nvSpPr>
        <p:spPr>
          <a:xfrm>
            <a:off x="339724" y="315469"/>
            <a:ext cx="8556625" cy="329803"/>
          </a:xfrm>
        </p:spPr>
        <p:txBody>
          <a:bodyPr/>
          <a:lstStyle/>
          <a:p>
            <a:r>
              <a:rPr lang="en-US" sz="3200" dirty="0" smtClean="0">
                <a:solidFill>
                  <a:schemeClr val="tx1"/>
                </a:solidFill>
                <a:latin typeface="+mj-lt"/>
              </a:rPr>
              <a:t>HP Servers &amp; Storage: </a:t>
            </a:r>
            <a:r>
              <a:rPr lang="en-US" sz="2800" dirty="0" smtClean="0">
                <a:solidFill>
                  <a:schemeClr val="tx1"/>
                </a:solidFill>
                <a:latin typeface="+mj-lt"/>
              </a:rPr>
              <a:t/>
            </a:r>
            <a:br>
              <a:rPr lang="en-US" sz="2800" dirty="0" smtClean="0">
                <a:solidFill>
                  <a:schemeClr val="tx1"/>
                </a:solidFill>
                <a:latin typeface="+mj-lt"/>
              </a:rPr>
            </a:br>
            <a:r>
              <a:rPr lang="en-US" sz="2800" dirty="0" smtClean="0">
                <a:solidFill>
                  <a:schemeClr val="tx1"/>
                </a:solidFill>
                <a:latin typeface="+mj-lt"/>
              </a:rPr>
              <a:t>   </a:t>
            </a:r>
            <a:r>
              <a:rPr lang="en-US" sz="2800" dirty="0" smtClean="0">
                <a:solidFill>
                  <a:schemeClr val="accent1"/>
                </a:solidFill>
                <a:latin typeface="+mj-lt"/>
              </a:rPr>
              <a:t>Better Together </a:t>
            </a:r>
            <a:r>
              <a:rPr lang="en-US" sz="2800" dirty="0" smtClean="0">
                <a:solidFill>
                  <a:schemeClr val="tx1"/>
                </a:solidFill>
                <a:latin typeface="+mj-lt"/>
              </a:rPr>
              <a:t>for 15 years…and counting</a:t>
            </a:r>
            <a:endParaRPr lang="en-US" sz="2800" dirty="0">
              <a:solidFill>
                <a:schemeClr val="tx1"/>
              </a:solidFill>
              <a:latin typeface="+mj-lt"/>
            </a:endParaRPr>
          </a:p>
        </p:txBody>
      </p:sp>
      <p:grpSp>
        <p:nvGrpSpPr>
          <p:cNvPr id="2" name="Group 9"/>
          <p:cNvGrpSpPr>
            <a:grpSpLocks/>
          </p:cNvGrpSpPr>
          <p:nvPr/>
        </p:nvGrpSpPr>
        <p:grpSpPr bwMode="auto">
          <a:xfrm>
            <a:off x="5616450" y="1507742"/>
            <a:ext cx="2767294" cy="1204357"/>
            <a:chOff x="1200" y="720"/>
            <a:chExt cx="2688" cy="1283"/>
          </a:xfrm>
        </p:grpSpPr>
        <p:pic>
          <p:nvPicPr>
            <p:cNvPr id="6" name="Picture 10"/>
            <p:cNvPicPr>
              <a:picLocks noChangeAspect="1" noChangeArrowheads="1"/>
            </p:cNvPicPr>
            <p:nvPr/>
          </p:nvPicPr>
          <p:blipFill>
            <a:blip r:embed="rId4" cstate="print"/>
            <a:srcRect/>
            <a:stretch>
              <a:fillRect/>
            </a:stretch>
          </p:blipFill>
          <p:spPr bwMode="auto">
            <a:xfrm>
              <a:off x="1200" y="1278"/>
              <a:ext cx="2688" cy="725"/>
            </a:xfrm>
            <a:prstGeom prst="rect">
              <a:avLst/>
            </a:prstGeom>
            <a:noFill/>
            <a:ln w="9525">
              <a:noFill/>
              <a:miter lim="800000"/>
              <a:headEnd/>
              <a:tailEnd/>
            </a:ln>
          </p:spPr>
        </p:pic>
        <p:pic>
          <p:nvPicPr>
            <p:cNvPr id="7" name="Picture 11"/>
            <p:cNvPicPr>
              <a:picLocks noChangeAspect="1" noChangeArrowheads="1"/>
            </p:cNvPicPr>
            <p:nvPr/>
          </p:nvPicPr>
          <p:blipFill>
            <a:blip r:embed="rId5" cstate="print"/>
            <a:srcRect/>
            <a:stretch>
              <a:fillRect/>
            </a:stretch>
          </p:blipFill>
          <p:spPr bwMode="auto">
            <a:xfrm>
              <a:off x="1200" y="720"/>
              <a:ext cx="2688" cy="600"/>
            </a:xfrm>
            <a:prstGeom prst="rect">
              <a:avLst/>
            </a:prstGeom>
            <a:noFill/>
            <a:ln w="9525">
              <a:noFill/>
              <a:miter lim="800000"/>
              <a:headEnd/>
              <a:tailEnd/>
            </a:ln>
          </p:spPr>
        </p:pic>
      </p:grpSp>
      <p:sp>
        <p:nvSpPr>
          <p:cNvPr id="8" name="TextBox 7"/>
          <p:cNvSpPr txBox="1"/>
          <p:nvPr/>
        </p:nvSpPr>
        <p:spPr>
          <a:xfrm>
            <a:off x="4265930" y="1117340"/>
            <a:ext cx="507338" cy="1985159"/>
          </a:xfrm>
          <a:prstGeom prst="rect">
            <a:avLst/>
          </a:prstGeom>
          <a:noFill/>
        </p:spPr>
        <p:txBody>
          <a:bodyPr wrap="square" lIns="68589" tIns="34295" rIns="68589" bIns="34295" rtlCol="0">
            <a:spAutoFit/>
          </a:bodyPr>
          <a:lstStyle/>
          <a:p>
            <a:pPr algn="ctr"/>
            <a:r>
              <a:rPr lang="en-US" sz="12500" b="1" dirty="0" smtClean="0">
                <a:solidFill>
                  <a:srgbClr val="0096D6"/>
                </a:solidFill>
                <a:latin typeface="HP Simplified" pitchFamily="34" charset="0"/>
              </a:rPr>
              <a:t>+</a:t>
            </a:r>
            <a:endParaRPr lang="en-US" sz="12500" b="1" dirty="0">
              <a:solidFill>
                <a:srgbClr val="0096D6"/>
              </a:solidFill>
              <a:latin typeface="HP Simplified" pitchFamily="34" charset="0"/>
            </a:endParaRPr>
          </a:p>
        </p:txBody>
      </p:sp>
      <p:sp>
        <p:nvSpPr>
          <p:cNvPr id="20" name="TextBox 19"/>
          <p:cNvSpPr txBox="1"/>
          <p:nvPr/>
        </p:nvSpPr>
        <p:spPr>
          <a:xfrm>
            <a:off x="272144" y="2868262"/>
            <a:ext cx="8795657" cy="218521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chemeClr val="accent1"/>
                </a:solidFill>
                <a:latin typeface="+mj-lt"/>
              </a:rPr>
              <a:t>Gen8 Server innovations drive numerous refresh opportunities –  for Servers AND Storage!</a:t>
            </a:r>
          </a:p>
          <a:p>
            <a:pPr lvl="1">
              <a:buFont typeface="Arial" pitchFamily="34" charset="0"/>
              <a:buChar char="•"/>
            </a:pPr>
            <a:r>
              <a:rPr lang="en-US" sz="2400" dirty="0" smtClean="0">
                <a:solidFill>
                  <a:srgbClr val="000000"/>
                </a:solidFill>
                <a:latin typeface="+mj-lt"/>
              </a:rPr>
              <a:t> </a:t>
            </a:r>
            <a:r>
              <a:rPr lang="en-US" sz="1600" dirty="0" smtClean="0">
                <a:solidFill>
                  <a:srgbClr val="000000"/>
                </a:solidFill>
                <a:latin typeface="+mj-lt"/>
              </a:rPr>
              <a:t>DAS to SAN transitions – to support virtualization </a:t>
            </a:r>
          </a:p>
          <a:p>
            <a:pPr lvl="1">
              <a:buFont typeface="Arial" pitchFamily="34" charset="0"/>
              <a:buChar char="•"/>
            </a:pPr>
            <a:r>
              <a:rPr lang="en-US" sz="1600" dirty="0" smtClean="0">
                <a:solidFill>
                  <a:srgbClr val="000000"/>
                </a:solidFill>
                <a:latin typeface="+mj-lt"/>
              </a:rPr>
              <a:t> SAN refresh – to support newer server interconnects (8Gb FC, 10GbE </a:t>
            </a:r>
            <a:r>
              <a:rPr lang="en-US" sz="1600" dirty="0" err="1" smtClean="0">
                <a:solidFill>
                  <a:srgbClr val="000000"/>
                </a:solidFill>
                <a:latin typeface="+mj-lt"/>
              </a:rPr>
              <a:t>iSCSI</a:t>
            </a:r>
            <a:r>
              <a:rPr lang="en-US" sz="1600" dirty="0" smtClean="0">
                <a:solidFill>
                  <a:srgbClr val="000000"/>
                </a:solidFill>
                <a:latin typeface="+mj-lt"/>
              </a:rPr>
              <a:t> and 6Gb SAS)</a:t>
            </a:r>
          </a:p>
          <a:p>
            <a:pPr lvl="1">
              <a:buFont typeface="Arial" pitchFamily="34" charset="0"/>
              <a:buChar char="•"/>
            </a:pPr>
            <a:r>
              <a:rPr lang="en-US" sz="1600" dirty="0" smtClean="0">
                <a:solidFill>
                  <a:srgbClr val="000000"/>
                </a:solidFill>
                <a:latin typeface="+mj-lt"/>
              </a:rPr>
              <a:t> Improved HDD densities, performance, reliability </a:t>
            </a:r>
            <a:br>
              <a:rPr lang="en-US" sz="1600" dirty="0" smtClean="0">
                <a:solidFill>
                  <a:srgbClr val="000000"/>
                </a:solidFill>
                <a:latin typeface="+mj-lt"/>
              </a:rPr>
            </a:br>
            <a:r>
              <a:rPr lang="en-US" sz="1600" dirty="0" smtClean="0">
                <a:solidFill>
                  <a:srgbClr val="000000"/>
                </a:solidFill>
                <a:latin typeface="+mj-lt"/>
              </a:rPr>
              <a:t>   (LFF-&gt;SFF, higher capacities, SAS </a:t>
            </a:r>
            <a:r>
              <a:rPr lang="en-US" sz="1600" dirty="0" err="1" smtClean="0">
                <a:solidFill>
                  <a:srgbClr val="000000"/>
                </a:solidFill>
                <a:latin typeface="+mj-lt"/>
              </a:rPr>
              <a:t>vs</a:t>
            </a:r>
            <a:r>
              <a:rPr lang="en-US" sz="1600" dirty="0" smtClean="0">
                <a:solidFill>
                  <a:srgbClr val="000000"/>
                </a:solidFill>
                <a:latin typeface="+mj-lt"/>
              </a:rPr>
              <a:t> SATA or SCSI, 7200-15K rpm rotational speeds) </a:t>
            </a:r>
            <a:endParaRPr lang="en-US" sz="1600" dirty="0" smtClean="0">
              <a:solidFill>
                <a:schemeClr val="tx1"/>
              </a:solidFill>
              <a:latin typeface="+mj-lt"/>
            </a:endParaRPr>
          </a:p>
        </p:txBody>
      </p:sp>
    </p:spTree>
    <p:extLst>
      <p:ext uri="{BB962C8B-B14F-4D97-AF65-F5344CB8AC3E}">
        <p14:creationId xmlns:p14="http://schemas.microsoft.com/office/powerpoint/2010/main" val="1513096580"/>
      </p:ext>
    </p:extLst>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05415" y="621384"/>
            <a:ext cx="8943703" cy="4381540"/>
          </a:xfrm>
          <a:prstGeom prst="rect">
            <a:avLst/>
          </a:prstGeom>
          <a:solidFill>
            <a:srgbClr val="B2B2B2"/>
          </a:solidFill>
          <a:ln w="12700" algn="ctr">
            <a:noFill/>
            <a:miter lim="800000"/>
            <a:headEnd/>
            <a:tailEnd/>
          </a:ln>
          <a:effectLst>
            <a:prstShdw prst="shdw17" dist="17961" dir="2700000">
              <a:srgbClr val="6B6B6B"/>
            </a:prstShdw>
          </a:effectLst>
        </p:spPr>
        <p:txBody>
          <a:bodyPr wrap="none" lIns="0" tIns="0" rIns="0" bIns="0" anchor="ctr"/>
          <a:lstStyle/>
          <a:p>
            <a:endParaRPr lang="en-US" dirty="0"/>
          </a:p>
        </p:txBody>
      </p:sp>
      <p:sp>
        <p:nvSpPr>
          <p:cNvPr id="34822" name="Text Box 5"/>
          <p:cNvSpPr txBox="1">
            <a:spLocks noChangeArrowheads="1"/>
          </p:cNvSpPr>
          <p:nvPr/>
        </p:nvSpPr>
        <p:spPr bwMode="auto">
          <a:xfrm>
            <a:off x="203754" y="61377"/>
            <a:ext cx="8843653" cy="600164"/>
          </a:xfrm>
          <a:prstGeom prst="rect">
            <a:avLst/>
          </a:prstGeom>
          <a:noFill/>
          <a:ln w="19050" algn="ctr">
            <a:noFill/>
            <a:miter lim="800000"/>
            <a:headEnd/>
            <a:tailEnd/>
          </a:ln>
        </p:spPr>
        <p:txBody>
          <a:bodyPr wrap="square">
            <a:spAutoFit/>
          </a:bodyPr>
          <a:lstStyle/>
          <a:p>
            <a:r>
              <a:rPr lang="en-US" sz="3200" b="1" dirty="0" smtClean="0">
                <a:solidFill>
                  <a:srgbClr val="000000"/>
                </a:solidFill>
                <a:latin typeface="+mj-lt"/>
              </a:rPr>
              <a:t>P2000 G3 Platform </a:t>
            </a:r>
            <a:r>
              <a:rPr lang="en-US" sz="3300" b="1" i="1" dirty="0" smtClean="0">
                <a:solidFill>
                  <a:srgbClr val="C00000"/>
                </a:solidFill>
                <a:latin typeface="+mj-lt"/>
                <a:ea typeface="+mj-ea"/>
                <a:cs typeface="+mj-cs"/>
              </a:rPr>
              <a:t>– 4 Clicks to a </a:t>
            </a:r>
            <a:r>
              <a:rPr lang="en-US" sz="3300" b="1" i="1" dirty="0" err="1" smtClean="0">
                <a:solidFill>
                  <a:srgbClr val="C00000"/>
                </a:solidFill>
                <a:latin typeface="+mj-lt"/>
                <a:ea typeface="+mj-ea"/>
                <a:cs typeface="+mj-cs"/>
              </a:rPr>
              <a:t>Config</a:t>
            </a:r>
            <a:r>
              <a:rPr lang="en-US" sz="3300" b="1" i="1" dirty="0" smtClean="0">
                <a:solidFill>
                  <a:srgbClr val="C00000"/>
                </a:solidFill>
                <a:latin typeface="+mj-lt"/>
                <a:ea typeface="+mj-ea"/>
                <a:cs typeface="+mj-cs"/>
              </a:rPr>
              <a:t> (1/4)</a:t>
            </a:r>
            <a:endParaRPr lang="en-US" sz="3300" b="1" i="1" dirty="0">
              <a:solidFill>
                <a:srgbClr val="C00000"/>
              </a:solidFill>
              <a:latin typeface="+mj-lt"/>
              <a:ea typeface="+mj-ea"/>
              <a:cs typeface="+mj-cs"/>
            </a:endParaRPr>
          </a:p>
        </p:txBody>
      </p:sp>
      <p:grpSp>
        <p:nvGrpSpPr>
          <p:cNvPr id="2" name="Group 61"/>
          <p:cNvGrpSpPr/>
          <p:nvPr/>
        </p:nvGrpSpPr>
        <p:grpSpPr>
          <a:xfrm>
            <a:off x="214317" y="764869"/>
            <a:ext cx="8709025" cy="713185"/>
            <a:chOff x="214314" y="809813"/>
            <a:chExt cx="8709025" cy="951133"/>
          </a:xfrm>
        </p:grpSpPr>
        <p:sp>
          <p:nvSpPr>
            <p:cNvPr id="60" name="AutoShape 35"/>
            <p:cNvSpPr>
              <a:spLocks noChangeArrowheads="1"/>
            </p:cNvSpPr>
            <p:nvPr/>
          </p:nvSpPr>
          <p:spPr bwMode="auto">
            <a:xfrm>
              <a:off x="214314" y="809813"/>
              <a:ext cx="8709025" cy="951133"/>
            </a:xfrm>
            <a:prstGeom prst="roundRect">
              <a:avLst>
                <a:gd name="adj" fmla="val 26685"/>
              </a:avLst>
            </a:prstGeom>
            <a:solidFill>
              <a:schemeClr val="bg1"/>
            </a:solidFill>
            <a:ln w="12700">
              <a:solidFill>
                <a:schemeClr val="tx1"/>
              </a:solidFill>
              <a:round/>
              <a:headEnd/>
              <a:tailEnd/>
            </a:ln>
          </p:spPr>
          <p:txBody>
            <a:bodyPr wrap="none" anchor="ctr"/>
            <a:lstStyle/>
            <a:p>
              <a:endParaRPr lang="en-US" dirty="0">
                <a:latin typeface="Futura Bk" pitchFamily="34" charset="0"/>
              </a:endParaRPr>
            </a:p>
          </p:txBody>
        </p:sp>
        <p:pic>
          <p:nvPicPr>
            <p:cNvPr id="64" name="Picture 14"/>
            <p:cNvPicPr>
              <a:picLocks noChangeAspect="1" noChangeArrowheads="1"/>
            </p:cNvPicPr>
            <p:nvPr/>
          </p:nvPicPr>
          <p:blipFill>
            <a:blip r:embed="rId3" cstate="print"/>
            <a:srcRect/>
            <a:stretch>
              <a:fillRect/>
            </a:stretch>
          </p:blipFill>
          <p:spPr bwMode="auto">
            <a:xfrm>
              <a:off x="471249" y="1314754"/>
              <a:ext cx="1775561" cy="336628"/>
            </a:xfrm>
            <a:prstGeom prst="rect">
              <a:avLst/>
            </a:prstGeom>
            <a:noFill/>
            <a:ln w="19050">
              <a:solidFill>
                <a:schemeClr val="tx1"/>
              </a:solidFill>
              <a:miter lim="800000"/>
              <a:headEnd/>
              <a:tailEnd type="none" w="lg" len="sm"/>
            </a:ln>
          </p:spPr>
        </p:pic>
        <p:sp>
          <p:nvSpPr>
            <p:cNvPr id="66" name="WordArt 21"/>
            <p:cNvSpPr>
              <a:spLocks noChangeArrowheads="1" noChangeShapeType="1" noTextEdit="1"/>
            </p:cNvSpPr>
            <p:nvPr/>
          </p:nvSpPr>
          <p:spPr bwMode="auto">
            <a:xfrm>
              <a:off x="5511165" y="957942"/>
              <a:ext cx="1237978" cy="133459"/>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latin typeface="Arial"/>
                  <a:cs typeface="Arial"/>
                </a:rPr>
                <a:t>10GbE iSCSI</a:t>
              </a:r>
              <a:endParaRPr lang="en-US" sz="1400" kern="10" dirty="0">
                <a:ln w="9525">
                  <a:solidFill>
                    <a:srgbClr val="000000"/>
                  </a:solidFill>
                  <a:round/>
                  <a:headEnd/>
                  <a:tailEnd type="none" w="lg" len="sm"/>
                </a:ln>
                <a:latin typeface="Arial"/>
                <a:cs typeface="Arial"/>
              </a:endParaRPr>
            </a:p>
          </p:txBody>
        </p:sp>
        <p:sp>
          <p:nvSpPr>
            <p:cNvPr id="68" name="WordArt 15"/>
            <p:cNvSpPr>
              <a:spLocks noChangeArrowheads="1" noChangeShapeType="1" noTextEdit="1"/>
            </p:cNvSpPr>
            <p:nvPr/>
          </p:nvSpPr>
          <p:spPr bwMode="auto">
            <a:xfrm>
              <a:off x="461538" y="1097281"/>
              <a:ext cx="635731" cy="187304"/>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latin typeface="Arial"/>
                  <a:cs typeface="Arial"/>
                </a:rPr>
                <a:t>8Gb FC</a:t>
              </a:r>
            </a:p>
          </p:txBody>
        </p:sp>
        <p:sp>
          <p:nvSpPr>
            <p:cNvPr id="70" name="WordArt 18"/>
            <p:cNvSpPr>
              <a:spLocks noChangeArrowheads="1" noChangeShapeType="1" noTextEdit="1"/>
            </p:cNvSpPr>
            <p:nvPr/>
          </p:nvSpPr>
          <p:spPr bwMode="auto">
            <a:xfrm>
              <a:off x="4115307" y="1097367"/>
              <a:ext cx="668338" cy="171490"/>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latin typeface="Arial"/>
                  <a:cs typeface="Arial"/>
                </a:rPr>
                <a:t>6Gb SAS</a:t>
              </a:r>
            </a:p>
          </p:txBody>
        </p:sp>
        <p:sp>
          <p:nvSpPr>
            <p:cNvPr id="76" name="WordArt 15"/>
            <p:cNvSpPr>
              <a:spLocks noChangeArrowheads="1" noChangeShapeType="1" noTextEdit="1"/>
            </p:cNvSpPr>
            <p:nvPr/>
          </p:nvSpPr>
          <p:spPr bwMode="auto">
            <a:xfrm>
              <a:off x="1955726" y="936418"/>
              <a:ext cx="1433512" cy="195308"/>
            </a:xfrm>
            <a:prstGeom prst="rect">
              <a:avLst/>
            </a:prstGeom>
          </p:spPr>
          <p:txBody>
            <a:bodyPr wrap="none" fromWordArt="1">
              <a:prstTxWarp prst="textPlain">
                <a:avLst>
                  <a:gd name="adj" fmla="val 50000"/>
                </a:avLst>
              </a:prstTxWarp>
            </a:bodyPr>
            <a:lstStyle/>
            <a:p>
              <a:r>
                <a:rPr lang="en-US" sz="1200" kern="10" dirty="0">
                  <a:ln w="9525">
                    <a:solidFill>
                      <a:srgbClr val="000000"/>
                    </a:solidFill>
                    <a:round/>
                    <a:headEnd/>
                    <a:tailEnd type="none" w="lg" len="sm"/>
                  </a:ln>
                  <a:latin typeface="Arial"/>
                  <a:cs typeface="Arial"/>
                </a:rPr>
                <a:t>FC/1Gb iSCSI Combo </a:t>
              </a:r>
            </a:p>
          </p:txBody>
        </p:sp>
        <p:pic>
          <p:nvPicPr>
            <p:cNvPr id="56" name="Picture 6"/>
            <p:cNvPicPr>
              <a:picLocks noChangeAspect="1" noChangeArrowheads="1"/>
            </p:cNvPicPr>
            <p:nvPr/>
          </p:nvPicPr>
          <p:blipFill>
            <a:blip r:embed="rId3" cstate="print"/>
            <a:srcRect/>
            <a:stretch>
              <a:fillRect/>
            </a:stretch>
          </p:blipFill>
          <p:spPr bwMode="auto">
            <a:xfrm>
              <a:off x="1914938" y="1126121"/>
              <a:ext cx="1829751" cy="336917"/>
            </a:xfrm>
            <a:prstGeom prst="rect">
              <a:avLst/>
            </a:prstGeom>
            <a:noFill/>
            <a:ln w="19050">
              <a:solidFill>
                <a:schemeClr val="tx1"/>
              </a:solidFill>
              <a:miter lim="800000"/>
              <a:headEnd/>
              <a:tailEnd type="none" w="lg" len="sm"/>
            </a:ln>
          </p:spPr>
        </p:pic>
        <p:pic>
          <p:nvPicPr>
            <p:cNvPr id="57" name="Picture 7"/>
            <p:cNvPicPr>
              <a:picLocks noChangeAspect="1" noChangeArrowheads="1"/>
            </p:cNvPicPr>
            <p:nvPr/>
          </p:nvPicPr>
          <p:blipFill>
            <a:blip r:embed="rId4" cstate="print"/>
            <a:srcRect/>
            <a:stretch>
              <a:fillRect/>
            </a:stretch>
          </p:blipFill>
          <p:spPr bwMode="auto">
            <a:xfrm>
              <a:off x="2389184" y="1157051"/>
              <a:ext cx="304959" cy="138081"/>
            </a:xfrm>
            <a:prstGeom prst="rect">
              <a:avLst/>
            </a:prstGeom>
            <a:noFill/>
            <a:ln w="19050">
              <a:solidFill>
                <a:srgbClr val="FF9933"/>
              </a:solidFill>
              <a:miter lim="800000"/>
              <a:headEnd/>
              <a:tailEnd/>
            </a:ln>
          </p:spPr>
        </p:pic>
        <p:pic>
          <p:nvPicPr>
            <p:cNvPr id="51" name="Picture 46" descr="G3 SAS cntrl mockup 1sml"/>
            <p:cNvPicPr>
              <a:picLocks noChangeAspect="1" noChangeArrowheads="1"/>
            </p:cNvPicPr>
            <p:nvPr/>
          </p:nvPicPr>
          <p:blipFill>
            <a:blip r:embed="rId5" cstate="print"/>
            <a:srcRect/>
            <a:stretch>
              <a:fillRect/>
            </a:stretch>
          </p:blipFill>
          <p:spPr bwMode="auto">
            <a:xfrm>
              <a:off x="3682283" y="1296988"/>
              <a:ext cx="1801660" cy="354488"/>
            </a:xfrm>
            <a:prstGeom prst="rect">
              <a:avLst/>
            </a:prstGeom>
            <a:noFill/>
            <a:ln w="19050">
              <a:solidFill>
                <a:schemeClr val="tx1"/>
              </a:solidFill>
              <a:miter lim="800000"/>
              <a:headEnd/>
              <a:tailEnd/>
            </a:ln>
          </p:spPr>
        </p:pic>
        <p:pic>
          <p:nvPicPr>
            <p:cNvPr id="65" name="Picture 20"/>
            <p:cNvPicPr>
              <a:picLocks noChangeAspect="1" noChangeArrowheads="1"/>
            </p:cNvPicPr>
            <p:nvPr/>
          </p:nvPicPr>
          <p:blipFill>
            <a:blip r:embed="rId6" cstate="print"/>
            <a:srcRect/>
            <a:stretch>
              <a:fillRect/>
            </a:stretch>
          </p:blipFill>
          <p:spPr bwMode="auto">
            <a:xfrm>
              <a:off x="5271090" y="1123116"/>
              <a:ext cx="1741488" cy="347743"/>
            </a:xfrm>
            <a:prstGeom prst="rect">
              <a:avLst/>
            </a:prstGeom>
            <a:noFill/>
            <a:ln w="19050">
              <a:solidFill>
                <a:schemeClr val="tx1"/>
              </a:solidFill>
              <a:miter lim="800000"/>
              <a:headEnd/>
              <a:tailEnd type="none" w="lg" len="sm"/>
            </a:ln>
          </p:spPr>
        </p:pic>
        <p:pic>
          <p:nvPicPr>
            <p:cNvPr id="58" name="Picture 57" descr="F4 1Gb iSCSI sml.jpg"/>
            <p:cNvPicPr>
              <a:picLocks noChangeAspect="1"/>
            </p:cNvPicPr>
            <p:nvPr/>
          </p:nvPicPr>
          <p:blipFill>
            <a:blip r:embed="rId7" cstate="print"/>
            <a:stretch>
              <a:fillRect/>
            </a:stretch>
          </p:blipFill>
          <p:spPr>
            <a:xfrm>
              <a:off x="6911568" y="1323115"/>
              <a:ext cx="1767295" cy="367543"/>
            </a:xfrm>
            <a:prstGeom prst="rect">
              <a:avLst/>
            </a:prstGeom>
            <a:ln w="19050">
              <a:solidFill>
                <a:schemeClr val="tx1"/>
              </a:solidFill>
            </a:ln>
          </p:spPr>
        </p:pic>
        <p:sp>
          <p:nvSpPr>
            <p:cNvPr id="59" name="WordArt 21"/>
            <p:cNvSpPr>
              <a:spLocks noChangeArrowheads="1" noChangeShapeType="1" noTextEdit="1"/>
            </p:cNvSpPr>
            <p:nvPr/>
          </p:nvSpPr>
          <p:spPr bwMode="auto">
            <a:xfrm>
              <a:off x="7201401" y="1113469"/>
              <a:ext cx="1359898" cy="165756"/>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latin typeface="Arial"/>
                  <a:cs typeface="Arial"/>
                </a:rPr>
                <a:t>1GbE iSCSI</a:t>
              </a:r>
              <a:endParaRPr lang="en-US" sz="1400" kern="10" dirty="0">
                <a:ln w="9525">
                  <a:solidFill>
                    <a:srgbClr val="000000"/>
                  </a:solidFill>
                  <a:round/>
                  <a:headEnd/>
                  <a:tailEnd type="none" w="lg" len="sm"/>
                </a:ln>
                <a:latin typeface="Arial"/>
                <a:cs typeface="Arial"/>
              </a:endParaRPr>
            </a:p>
          </p:txBody>
        </p:sp>
      </p:grpSp>
      <p:sp>
        <p:nvSpPr>
          <p:cNvPr id="71" name="AutoShape 56"/>
          <p:cNvSpPr>
            <a:spLocks noChangeArrowheads="1"/>
          </p:cNvSpPr>
          <p:nvPr/>
        </p:nvSpPr>
        <p:spPr bwMode="auto">
          <a:xfrm>
            <a:off x="3265707" y="673842"/>
            <a:ext cx="2599781" cy="170260"/>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fontAlgn="auto">
              <a:spcBef>
                <a:spcPts val="0"/>
              </a:spcBef>
              <a:spcAft>
                <a:spcPts val="0"/>
              </a:spcAft>
              <a:defRPr/>
            </a:pPr>
            <a:r>
              <a:rPr lang="en-US" sz="1400" b="1" dirty="0">
                <a:solidFill>
                  <a:schemeClr val="bg1"/>
                </a:solidFill>
                <a:latin typeface="+mn-lt"/>
              </a:rPr>
              <a:t> </a:t>
            </a:r>
            <a:r>
              <a:rPr lang="en-US" sz="1400" b="1" dirty="0" smtClean="0">
                <a:solidFill>
                  <a:schemeClr val="bg1"/>
                </a:solidFill>
                <a:latin typeface="+mn-lt"/>
              </a:rPr>
              <a:t>FIVE Controllers </a:t>
            </a:r>
            <a:endParaRPr lang="en-US" sz="1400" b="1" dirty="0">
              <a:solidFill>
                <a:schemeClr val="bg1"/>
              </a:solidFill>
              <a:latin typeface="+mn-lt"/>
            </a:endParaRPr>
          </a:p>
        </p:txBody>
      </p:sp>
      <p:sp>
        <p:nvSpPr>
          <p:cNvPr id="63" name="Oval 62"/>
          <p:cNvSpPr/>
          <p:nvPr/>
        </p:nvSpPr>
        <p:spPr>
          <a:xfrm>
            <a:off x="3098803" y="608793"/>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endParaRPr lang="en-US" sz="1600" b="1" dirty="0">
              <a:solidFill>
                <a:schemeClr val="tx1"/>
              </a:solidFill>
            </a:endParaRPr>
          </a:p>
        </p:txBody>
      </p:sp>
      <p:sp>
        <p:nvSpPr>
          <p:cNvPr id="34843" name="AutoShape 35"/>
          <p:cNvSpPr>
            <a:spLocks noChangeArrowheads="1"/>
          </p:cNvSpPr>
          <p:nvPr/>
        </p:nvSpPr>
        <p:spPr bwMode="auto">
          <a:xfrm>
            <a:off x="2858988" y="1628711"/>
            <a:ext cx="6172200" cy="801291"/>
          </a:xfrm>
          <a:prstGeom prst="roundRect">
            <a:avLst>
              <a:gd name="adj" fmla="val 16403"/>
            </a:avLst>
          </a:prstGeom>
          <a:solidFill>
            <a:schemeClr val="bg1"/>
          </a:solidFill>
          <a:ln w="12700">
            <a:solidFill>
              <a:schemeClr val="tx1"/>
            </a:solidFill>
            <a:round/>
            <a:headEnd/>
            <a:tailEnd/>
          </a:ln>
        </p:spPr>
        <p:txBody>
          <a:bodyPr wrap="none" anchor="ctr"/>
          <a:lstStyle/>
          <a:p>
            <a:pPr algn="ctr"/>
            <a:r>
              <a:rPr lang="en-US" dirty="0" smtClean="0"/>
              <a:t> </a:t>
            </a:r>
            <a:r>
              <a:rPr lang="en-US" sz="2000" dirty="0" smtClean="0"/>
              <a:t>Choose a protocol to match your </a:t>
            </a:r>
          </a:p>
          <a:p>
            <a:pPr algn="ctr"/>
            <a:r>
              <a:rPr lang="en-US" sz="2000" dirty="0" smtClean="0"/>
              <a:t>environment</a:t>
            </a:r>
            <a:endParaRPr lang="en-US" sz="2000" dirty="0"/>
          </a:p>
        </p:txBody>
      </p:sp>
      <p:sp>
        <p:nvSpPr>
          <p:cNvPr id="22" name="Oval 21"/>
          <p:cNvSpPr/>
          <p:nvPr/>
        </p:nvSpPr>
        <p:spPr>
          <a:xfrm>
            <a:off x="3785677" y="1727087"/>
            <a:ext cx="393518" cy="294896"/>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a:t>
            </a:r>
            <a:endParaRPr lang="en-US" sz="2000" b="1" dirty="0">
              <a:solidFill>
                <a:schemeClr val="tx1"/>
              </a:solidFill>
            </a:endParaRPr>
          </a:p>
        </p:txBody>
      </p:sp>
      <p:sp>
        <p:nvSpPr>
          <p:cNvPr id="23" name="TextBox 22"/>
          <p:cNvSpPr txBox="1"/>
          <p:nvPr/>
        </p:nvSpPr>
        <p:spPr>
          <a:xfrm>
            <a:off x="128788" y="4642820"/>
            <a:ext cx="4964806" cy="338554"/>
          </a:xfrm>
          <a:prstGeom prst="rect">
            <a:avLst/>
          </a:prstGeom>
          <a:noFill/>
        </p:spPr>
        <p:txBody>
          <a:bodyPr wrap="square" rtlCol="0">
            <a:spAutoFit/>
          </a:bodyPr>
          <a:lstStyle/>
          <a:p>
            <a:pPr defTabSz="430213">
              <a:spcAft>
                <a:spcPts val="400"/>
              </a:spcAft>
              <a:buSzPct val="100000"/>
            </a:pPr>
            <a:r>
              <a:rPr lang="en-US" sz="1600" dirty="0" smtClean="0"/>
              <a:t>Printable Cheat Sheet included in Background Slides</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74981536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00297" y="621383"/>
            <a:ext cx="8943703" cy="4423577"/>
          </a:xfrm>
          <a:prstGeom prst="rect">
            <a:avLst/>
          </a:prstGeom>
          <a:solidFill>
            <a:srgbClr val="B2B2B2"/>
          </a:solidFill>
          <a:ln w="12700" algn="ctr">
            <a:noFill/>
            <a:miter lim="800000"/>
            <a:headEnd/>
            <a:tailEnd/>
          </a:ln>
          <a:effectLst>
            <a:prstShdw prst="shdw17" dist="17961" dir="2700000">
              <a:srgbClr val="6B6B6B"/>
            </a:prstShdw>
          </a:effectLst>
        </p:spPr>
        <p:txBody>
          <a:bodyPr wrap="none" lIns="0" tIns="0" rIns="0" bIns="0" anchor="ctr"/>
          <a:lstStyle/>
          <a:p>
            <a:endParaRPr lang="en-US" dirty="0"/>
          </a:p>
        </p:txBody>
      </p:sp>
      <p:sp>
        <p:nvSpPr>
          <p:cNvPr id="34822" name="Text Box 5"/>
          <p:cNvSpPr txBox="1">
            <a:spLocks noChangeArrowheads="1"/>
          </p:cNvSpPr>
          <p:nvPr/>
        </p:nvSpPr>
        <p:spPr bwMode="auto">
          <a:xfrm>
            <a:off x="203754" y="61377"/>
            <a:ext cx="8734183" cy="600164"/>
          </a:xfrm>
          <a:prstGeom prst="rect">
            <a:avLst/>
          </a:prstGeom>
          <a:noFill/>
          <a:ln w="19050" algn="ctr">
            <a:noFill/>
            <a:miter lim="800000"/>
            <a:headEnd/>
            <a:tailEnd/>
          </a:ln>
        </p:spPr>
        <p:txBody>
          <a:bodyPr wrap="square">
            <a:spAutoFit/>
          </a:bodyPr>
          <a:lstStyle/>
          <a:p>
            <a:r>
              <a:rPr lang="en-US" sz="3200" b="1" dirty="0" smtClean="0">
                <a:solidFill>
                  <a:srgbClr val="000000"/>
                </a:solidFill>
              </a:rPr>
              <a:t>P2000 G3 Platform  </a:t>
            </a:r>
            <a:r>
              <a:rPr lang="en-US" sz="3300" b="1" i="1" dirty="0" smtClean="0">
                <a:solidFill>
                  <a:srgbClr val="C00000"/>
                </a:solidFill>
              </a:rPr>
              <a:t>– 4 Clicks to a </a:t>
            </a:r>
            <a:r>
              <a:rPr lang="en-US" sz="3300" b="1" i="1" dirty="0" err="1" smtClean="0">
                <a:solidFill>
                  <a:srgbClr val="C00000"/>
                </a:solidFill>
              </a:rPr>
              <a:t>Config</a:t>
            </a:r>
            <a:r>
              <a:rPr lang="en-US" sz="3300" b="1" i="1" dirty="0" smtClean="0">
                <a:solidFill>
                  <a:srgbClr val="C00000"/>
                </a:solidFill>
              </a:rPr>
              <a:t> (2/4)</a:t>
            </a:r>
            <a:endParaRPr lang="en-US" sz="3300" b="1" i="1" dirty="0">
              <a:solidFill>
                <a:srgbClr val="C00000"/>
              </a:solidFill>
              <a:ea typeface="+mj-ea"/>
              <a:cs typeface="+mj-cs"/>
            </a:endParaRPr>
          </a:p>
        </p:txBody>
      </p:sp>
      <p:grpSp>
        <p:nvGrpSpPr>
          <p:cNvPr id="3" name="Group 61"/>
          <p:cNvGrpSpPr/>
          <p:nvPr/>
        </p:nvGrpSpPr>
        <p:grpSpPr>
          <a:xfrm>
            <a:off x="214317" y="764869"/>
            <a:ext cx="8709025" cy="713185"/>
            <a:chOff x="214314" y="809813"/>
            <a:chExt cx="8709025" cy="951133"/>
          </a:xfrm>
        </p:grpSpPr>
        <p:sp>
          <p:nvSpPr>
            <p:cNvPr id="60" name="AutoShape 35"/>
            <p:cNvSpPr>
              <a:spLocks noChangeArrowheads="1"/>
            </p:cNvSpPr>
            <p:nvPr/>
          </p:nvSpPr>
          <p:spPr bwMode="auto">
            <a:xfrm>
              <a:off x="214314" y="809813"/>
              <a:ext cx="8709025" cy="951133"/>
            </a:xfrm>
            <a:prstGeom prst="roundRect">
              <a:avLst>
                <a:gd name="adj" fmla="val 26685"/>
              </a:avLst>
            </a:prstGeom>
            <a:solidFill>
              <a:schemeClr val="bg1"/>
            </a:solidFill>
            <a:ln w="12700">
              <a:solidFill>
                <a:schemeClr val="tx1"/>
              </a:solidFill>
              <a:round/>
              <a:headEnd/>
              <a:tailEnd/>
            </a:ln>
          </p:spPr>
          <p:txBody>
            <a:bodyPr wrap="none" anchor="ctr"/>
            <a:lstStyle/>
            <a:p>
              <a:endParaRPr lang="en-US" dirty="0"/>
            </a:p>
          </p:txBody>
        </p:sp>
        <p:pic>
          <p:nvPicPr>
            <p:cNvPr id="64" name="Picture 14"/>
            <p:cNvPicPr>
              <a:picLocks noChangeAspect="1" noChangeArrowheads="1"/>
            </p:cNvPicPr>
            <p:nvPr/>
          </p:nvPicPr>
          <p:blipFill>
            <a:blip r:embed="rId3" cstate="print"/>
            <a:srcRect/>
            <a:stretch>
              <a:fillRect/>
            </a:stretch>
          </p:blipFill>
          <p:spPr bwMode="auto">
            <a:xfrm>
              <a:off x="471249" y="1314754"/>
              <a:ext cx="1775561" cy="336628"/>
            </a:xfrm>
            <a:prstGeom prst="rect">
              <a:avLst/>
            </a:prstGeom>
            <a:noFill/>
            <a:ln w="19050">
              <a:solidFill>
                <a:schemeClr val="tx1"/>
              </a:solidFill>
              <a:miter lim="800000"/>
              <a:headEnd/>
              <a:tailEnd type="none" w="lg" len="sm"/>
            </a:ln>
          </p:spPr>
        </p:pic>
        <p:sp>
          <p:nvSpPr>
            <p:cNvPr id="66" name="WordArt 21"/>
            <p:cNvSpPr>
              <a:spLocks noChangeArrowheads="1" noChangeShapeType="1" noTextEdit="1"/>
            </p:cNvSpPr>
            <p:nvPr/>
          </p:nvSpPr>
          <p:spPr bwMode="auto">
            <a:xfrm>
              <a:off x="5511165" y="957942"/>
              <a:ext cx="1237978" cy="133459"/>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cs typeface="Arial"/>
                </a:rPr>
                <a:t>10GbE iSCSI</a:t>
              </a:r>
              <a:endParaRPr lang="en-US" sz="1400" kern="10" dirty="0">
                <a:ln w="9525">
                  <a:solidFill>
                    <a:srgbClr val="000000"/>
                  </a:solidFill>
                  <a:round/>
                  <a:headEnd/>
                  <a:tailEnd type="none" w="lg" len="sm"/>
                </a:ln>
                <a:cs typeface="Arial"/>
              </a:endParaRPr>
            </a:p>
          </p:txBody>
        </p:sp>
        <p:sp>
          <p:nvSpPr>
            <p:cNvPr id="68" name="WordArt 15"/>
            <p:cNvSpPr>
              <a:spLocks noChangeArrowheads="1" noChangeShapeType="1" noTextEdit="1"/>
            </p:cNvSpPr>
            <p:nvPr/>
          </p:nvSpPr>
          <p:spPr bwMode="auto">
            <a:xfrm>
              <a:off x="461538" y="1097281"/>
              <a:ext cx="635731" cy="187304"/>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8Gb FC</a:t>
              </a:r>
            </a:p>
          </p:txBody>
        </p:sp>
        <p:sp>
          <p:nvSpPr>
            <p:cNvPr id="70" name="WordArt 18"/>
            <p:cNvSpPr>
              <a:spLocks noChangeArrowheads="1" noChangeShapeType="1" noTextEdit="1"/>
            </p:cNvSpPr>
            <p:nvPr/>
          </p:nvSpPr>
          <p:spPr bwMode="auto">
            <a:xfrm>
              <a:off x="4115307" y="1097367"/>
              <a:ext cx="668338" cy="171490"/>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6Gb SAS</a:t>
              </a:r>
            </a:p>
          </p:txBody>
        </p:sp>
        <p:sp>
          <p:nvSpPr>
            <p:cNvPr id="76" name="WordArt 15"/>
            <p:cNvSpPr>
              <a:spLocks noChangeArrowheads="1" noChangeShapeType="1" noTextEdit="1"/>
            </p:cNvSpPr>
            <p:nvPr/>
          </p:nvSpPr>
          <p:spPr bwMode="auto">
            <a:xfrm>
              <a:off x="1955726" y="936418"/>
              <a:ext cx="1433512" cy="195308"/>
            </a:xfrm>
            <a:prstGeom prst="rect">
              <a:avLst/>
            </a:prstGeom>
          </p:spPr>
          <p:txBody>
            <a:bodyPr wrap="none" fromWordArt="1">
              <a:prstTxWarp prst="textPlain">
                <a:avLst>
                  <a:gd name="adj" fmla="val 50000"/>
                </a:avLst>
              </a:prstTxWarp>
            </a:bodyPr>
            <a:lstStyle/>
            <a:p>
              <a:r>
                <a:rPr lang="en-US" sz="1200" kern="10" dirty="0">
                  <a:ln w="9525">
                    <a:solidFill>
                      <a:srgbClr val="000000"/>
                    </a:solidFill>
                    <a:round/>
                    <a:headEnd/>
                    <a:tailEnd type="none" w="lg" len="sm"/>
                  </a:ln>
                  <a:cs typeface="Arial"/>
                </a:rPr>
                <a:t>FC/1Gb iSCSI Combo </a:t>
              </a:r>
            </a:p>
          </p:txBody>
        </p:sp>
        <p:pic>
          <p:nvPicPr>
            <p:cNvPr id="56" name="Picture 6"/>
            <p:cNvPicPr>
              <a:picLocks noChangeAspect="1" noChangeArrowheads="1"/>
            </p:cNvPicPr>
            <p:nvPr/>
          </p:nvPicPr>
          <p:blipFill>
            <a:blip r:embed="rId3" cstate="print"/>
            <a:srcRect/>
            <a:stretch>
              <a:fillRect/>
            </a:stretch>
          </p:blipFill>
          <p:spPr bwMode="auto">
            <a:xfrm>
              <a:off x="1914938" y="1126121"/>
              <a:ext cx="1829751" cy="336917"/>
            </a:xfrm>
            <a:prstGeom prst="rect">
              <a:avLst/>
            </a:prstGeom>
            <a:noFill/>
            <a:ln w="19050">
              <a:solidFill>
                <a:schemeClr val="tx1"/>
              </a:solidFill>
              <a:miter lim="800000"/>
              <a:headEnd/>
              <a:tailEnd type="none" w="lg" len="sm"/>
            </a:ln>
          </p:spPr>
        </p:pic>
        <p:pic>
          <p:nvPicPr>
            <p:cNvPr id="57" name="Picture 7"/>
            <p:cNvPicPr>
              <a:picLocks noChangeAspect="1" noChangeArrowheads="1"/>
            </p:cNvPicPr>
            <p:nvPr/>
          </p:nvPicPr>
          <p:blipFill>
            <a:blip r:embed="rId4" cstate="print"/>
            <a:srcRect/>
            <a:stretch>
              <a:fillRect/>
            </a:stretch>
          </p:blipFill>
          <p:spPr bwMode="auto">
            <a:xfrm>
              <a:off x="2389184" y="1157051"/>
              <a:ext cx="304959" cy="138081"/>
            </a:xfrm>
            <a:prstGeom prst="rect">
              <a:avLst/>
            </a:prstGeom>
            <a:noFill/>
            <a:ln w="19050">
              <a:solidFill>
                <a:srgbClr val="FF9933"/>
              </a:solidFill>
              <a:miter lim="800000"/>
              <a:headEnd/>
              <a:tailEnd/>
            </a:ln>
          </p:spPr>
        </p:pic>
        <p:pic>
          <p:nvPicPr>
            <p:cNvPr id="51" name="Picture 46" descr="G3 SAS cntrl mockup 1sml"/>
            <p:cNvPicPr>
              <a:picLocks noChangeAspect="1" noChangeArrowheads="1"/>
            </p:cNvPicPr>
            <p:nvPr/>
          </p:nvPicPr>
          <p:blipFill>
            <a:blip r:embed="rId5" cstate="print"/>
            <a:srcRect/>
            <a:stretch>
              <a:fillRect/>
            </a:stretch>
          </p:blipFill>
          <p:spPr bwMode="auto">
            <a:xfrm>
              <a:off x="3682283" y="1296988"/>
              <a:ext cx="1801660" cy="354488"/>
            </a:xfrm>
            <a:prstGeom prst="rect">
              <a:avLst/>
            </a:prstGeom>
            <a:noFill/>
            <a:ln w="19050">
              <a:solidFill>
                <a:schemeClr val="tx1"/>
              </a:solidFill>
              <a:miter lim="800000"/>
              <a:headEnd/>
              <a:tailEnd/>
            </a:ln>
          </p:spPr>
        </p:pic>
        <p:pic>
          <p:nvPicPr>
            <p:cNvPr id="65" name="Picture 20"/>
            <p:cNvPicPr>
              <a:picLocks noChangeAspect="1" noChangeArrowheads="1"/>
            </p:cNvPicPr>
            <p:nvPr/>
          </p:nvPicPr>
          <p:blipFill>
            <a:blip r:embed="rId6" cstate="print"/>
            <a:srcRect/>
            <a:stretch>
              <a:fillRect/>
            </a:stretch>
          </p:blipFill>
          <p:spPr bwMode="auto">
            <a:xfrm>
              <a:off x="5271090" y="1123116"/>
              <a:ext cx="1741488" cy="347743"/>
            </a:xfrm>
            <a:prstGeom prst="rect">
              <a:avLst/>
            </a:prstGeom>
            <a:noFill/>
            <a:ln w="19050">
              <a:solidFill>
                <a:schemeClr val="tx1"/>
              </a:solidFill>
              <a:miter lim="800000"/>
              <a:headEnd/>
              <a:tailEnd type="none" w="lg" len="sm"/>
            </a:ln>
          </p:spPr>
        </p:pic>
        <p:pic>
          <p:nvPicPr>
            <p:cNvPr id="58" name="Picture 57" descr="F4 1Gb iSCSI sml.jpg"/>
            <p:cNvPicPr>
              <a:picLocks noChangeAspect="1"/>
            </p:cNvPicPr>
            <p:nvPr/>
          </p:nvPicPr>
          <p:blipFill>
            <a:blip r:embed="rId7" cstate="print"/>
            <a:stretch>
              <a:fillRect/>
            </a:stretch>
          </p:blipFill>
          <p:spPr>
            <a:xfrm>
              <a:off x="6911568" y="1323115"/>
              <a:ext cx="1767295" cy="367543"/>
            </a:xfrm>
            <a:prstGeom prst="rect">
              <a:avLst/>
            </a:prstGeom>
            <a:ln w="19050">
              <a:solidFill>
                <a:schemeClr val="tx1"/>
              </a:solidFill>
            </a:ln>
          </p:spPr>
        </p:pic>
        <p:sp>
          <p:nvSpPr>
            <p:cNvPr id="59" name="WordArt 21"/>
            <p:cNvSpPr>
              <a:spLocks noChangeArrowheads="1" noChangeShapeType="1" noTextEdit="1"/>
            </p:cNvSpPr>
            <p:nvPr/>
          </p:nvSpPr>
          <p:spPr bwMode="auto">
            <a:xfrm>
              <a:off x="7201401" y="1113469"/>
              <a:ext cx="1359898" cy="165756"/>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cs typeface="Arial"/>
                </a:rPr>
                <a:t>1GbE iSCSI</a:t>
              </a:r>
              <a:endParaRPr lang="en-US" sz="1400" kern="10" dirty="0">
                <a:ln w="9525">
                  <a:solidFill>
                    <a:srgbClr val="000000"/>
                  </a:solidFill>
                  <a:round/>
                  <a:headEnd/>
                  <a:tailEnd type="none" w="lg" len="sm"/>
                </a:ln>
                <a:cs typeface="Arial"/>
              </a:endParaRPr>
            </a:p>
          </p:txBody>
        </p:sp>
      </p:grpSp>
      <p:sp>
        <p:nvSpPr>
          <p:cNvPr id="71" name="AutoShape 56"/>
          <p:cNvSpPr>
            <a:spLocks noChangeArrowheads="1"/>
          </p:cNvSpPr>
          <p:nvPr/>
        </p:nvSpPr>
        <p:spPr bwMode="auto">
          <a:xfrm>
            <a:off x="3265707" y="673842"/>
            <a:ext cx="2599781" cy="170260"/>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fontAlgn="auto">
              <a:spcBef>
                <a:spcPts val="0"/>
              </a:spcBef>
              <a:spcAft>
                <a:spcPts val="0"/>
              </a:spcAft>
              <a:defRPr/>
            </a:pPr>
            <a:r>
              <a:rPr lang="en-US" sz="1400" b="1" dirty="0">
                <a:solidFill>
                  <a:schemeClr val="bg1"/>
                </a:solidFill>
              </a:rPr>
              <a:t> </a:t>
            </a:r>
            <a:r>
              <a:rPr lang="en-US" sz="1400" b="1" dirty="0" smtClean="0">
                <a:solidFill>
                  <a:schemeClr val="bg1"/>
                </a:solidFill>
              </a:rPr>
              <a:t>FIVE Controllers </a:t>
            </a:r>
            <a:endParaRPr lang="en-US" sz="1400" b="1" dirty="0">
              <a:solidFill>
                <a:schemeClr val="bg1"/>
              </a:solidFill>
            </a:endParaRPr>
          </a:p>
        </p:txBody>
      </p:sp>
      <p:sp>
        <p:nvSpPr>
          <p:cNvPr id="63" name="Oval 62"/>
          <p:cNvSpPr/>
          <p:nvPr/>
        </p:nvSpPr>
        <p:spPr>
          <a:xfrm>
            <a:off x="3098803" y="608793"/>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endParaRPr lang="en-US" sz="1600" b="1" dirty="0">
              <a:solidFill>
                <a:schemeClr val="tx1"/>
              </a:solidFill>
            </a:endParaRPr>
          </a:p>
        </p:txBody>
      </p:sp>
      <p:grpSp>
        <p:nvGrpSpPr>
          <p:cNvPr id="4" name="Group 9"/>
          <p:cNvGrpSpPr/>
          <p:nvPr/>
        </p:nvGrpSpPr>
        <p:grpSpPr>
          <a:xfrm>
            <a:off x="2858988" y="1609662"/>
            <a:ext cx="6172200" cy="871732"/>
            <a:chOff x="2743200" y="5405101"/>
            <a:chExt cx="6172200" cy="1162578"/>
          </a:xfrm>
        </p:grpSpPr>
        <p:sp>
          <p:nvSpPr>
            <p:cNvPr id="34843" name="AutoShape 35"/>
            <p:cNvSpPr>
              <a:spLocks noChangeArrowheads="1"/>
            </p:cNvSpPr>
            <p:nvPr/>
          </p:nvSpPr>
          <p:spPr bwMode="auto">
            <a:xfrm>
              <a:off x="2743200" y="5430507"/>
              <a:ext cx="6172200" cy="1068635"/>
            </a:xfrm>
            <a:prstGeom prst="roundRect">
              <a:avLst>
                <a:gd name="adj" fmla="val 16403"/>
              </a:avLst>
            </a:prstGeom>
            <a:solidFill>
              <a:schemeClr val="bg1"/>
            </a:solidFill>
            <a:ln w="12700">
              <a:solidFill>
                <a:schemeClr val="tx1"/>
              </a:solidFill>
              <a:round/>
              <a:headEnd/>
              <a:tailEnd/>
            </a:ln>
          </p:spPr>
          <p:txBody>
            <a:bodyPr wrap="none" anchor="ctr"/>
            <a:lstStyle/>
            <a:p>
              <a:endParaRPr lang="en-US" dirty="0"/>
            </a:p>
          </p:txBody>
        </p:sp>
        <p:grpSp>
          <p:nvGrpSpPr>
            <p:cNvPr id="5" name="Group 24"/>
            <p:cNvGrpSpPr>
              <a:grpSpLocks/>
            </p:cNvGrpSpPr>
            <p:nvPr/>
          </p:nvGrpSpPr>
          <p:grpSpPr bwMode="auto">
            <a:xfrm>
              <a:off x="3071813" y="5405101"/>
              <a:ext cx="1849438" cy="1119447"/>
              <a:chOff x="1920" y="2928"/>
              <a:chExt cx="1645" cy="995"/>
            </a:xfrm>
          </p:grpSpPr>
          <p:grpSp>
            <p:nvGrpSpPr>
              <p:cNvPr id="6" name="Group 9"/>
              <p:cNvGrpSpPr>
                <a:grpSpLocks/>
              </p:cNvGrpSpPr>
              <p:nvPr/>
            </p:nvGrpSpPr>
            <p:grpSpPr bwMode="auto">
              <a:xfrm>
                <a:off x="2287" y="2928"/>
                <a:ext cx="789" cy="733"/>
                <a:chOff x="3702" y="2964"/>
                <a:chExt cx="1254" cy="1254"/>
              </a:xfrm>
            </p:grpSpPr>
            <p:pic>
              <p:nvPicPr>
                <p:cNvPr id="34860" name="Picture 10" descr="146GB SFF sml2"/>
                <p:cNvPicPr>
                  <a:picLocks noChangeAspect="1" noChangeArrowheads="1"/>
                </p:cNvPicPr>
                <p:nvPr/>
              </p:nvPicPr>
              <p:blipFill>
                <a:blip r:embed="rId8" cstate="print"/>
                <a:srcRect/>
                <a:stretch>
                  <a:fillRect/>
                </a:stretch>
              </p:blipFill>
              <p:spPr bwMode="auto">
                <a:xfrm>
                  <a:off x="3756" y="3600"/>
                  <a:ext cx="1200" cy="618"/>
                </a:xfrm>
                <a:prstGeom prst="rect">
                  <a:avLst/>
                </a:prstGeom>
                <a:noFill/>
                <a:ln w="9525">
                  <a:noFill/>
                  <a:miter lim="800000"/>
                  <a:headEnd/>
                  <a:tailEnd/>
                </a:ln>
              </p:spPr>
            </p:pic>
            <p:pic>
              <p:nvPicPr>
                <p:cNvPr id="34861" name="Picture 11" descr="146GB SFF sml2"/>
                <p:cNvPicPr>
                  <a:picLocks noChangeAspect="1" noChangeArrowheads="1"/>
                </p:cNvPicPr>
                <p:nvPr/>
              </p:nvPicPr>
              <p:blipFill>
                <a:blip r:embed="rId8" cstate="print"/>
                <a:srcRect/>
                <a:stretch>
                  <a:fillRect/>
                </a:stretch>
              </p:blipFill>
              <p:spPr bwMode="auto">
                <a:xfrm>
                  <a:off x="3732" y="3384"/>
                  <a:ext cx="1200" cy="618"/>
                </a:xfrm>
                <a:prstGeom prst="rect">
                  <a:avLst/>
                </a:prstGeom>
                <a:noFill/>
                <a:ln w="9525">
                  <a:noFill/>
                  <a:miter lim="800000"/>
                  <a:headEnd/>
                  <a:tailEnd/>
                </a:ln>
              </p:spPr>
            </p:pic>
            <p:pic>
              <p:nvPicPr>
                <p:cNvPr id="34862" name="Picture 12" descr="146GB SFF sml2"/>
                <p:cNvPicPr>
                  <a:picLocks noChangeAspect="1" noChangeArrowheads="1"/>
                </p:cNvPicPr>
                <p:nvPr/>
              </p:nvPicPr>
              <p:blipFill>
                <a:blip r:embed="rId8" cstate="print"/>
                <a:srcRect/>
                <a:stretch>
                  <a:fillRect/>
                </a:stretch>
              </p:blipFill>
              <p:spPr bwMode="auto">
                <a:xfrm>
                  <a:off x="3726" y="3180"/>
                  <a:ext cx="1200" cy="618"/>
                </a:xfrm>
                <a:prstGeom prst="rect">
                  <a:avLst/>
                </a:prstGeom>
                <a:noFill/>
                <a:ln w="9525">
                  <a:noFill/>
                  <a:miter lim="800000"/>
                  <a:headEnd/>
                  <a:tailEnd/>
                </a:ln>
              </p:spPr>
            </p:pic>
            <p:pic>
              <p:nvPicPr>
                <p:cNvPr id="34863" name="Picture 13" descr="146GB SFF sml2"/>
                <p:cNvPicPr>
                  <a:picLocks noChangeAspect="1" noChangeArrowheads="1"/>
                </p:cNvPicPr>
                <p:nvPr/>
              </p:nvPicPr>
              <p:blipFill>
                <a:blip r:embed="rId8" cstate="print"/>
                <a:srcRect/>
                <a:stretch>
                  <a:fillRect/>
                </a:stretch>
              </p:blipFill>
              <p:spPr bwMode="auto">
                <a:xfrm>
                  <a:off x="3702" y="2964"/>
                  <a:ext cx="1200" cy="618"/>
                </a:xfrm>
                <a:prstGeom prst="rect">
                  <a:avLst/>
                </a:prstGeom>
                <a:noFill/>
                <a:ln w="9525">
                  <a:noFill/>
                  <a:miter lim="800000"/>
                  <a:headEnd/>
                  <a:tailEnd/>
                </a:ln>
              </p:spPr>
            </p:pic>
          </p:grpSp>
          <p:grpSp>
            <p:nvGrpSpPr>
              <p:cNvPr id="7" name="Group 18"/>
              <p:cNvGrpSpPr>
                <a:grpSpLocks/>
              </p:cNvGrpSpPr>
              <p:nvPr/>
            </p:nvGrpSpPr>
            <p:grpSpPr bwMode="auto">
              <a:xfrm>
                <a:off x="1920" y="3120"/>
                <a:ext cx="789" cy="733"/>
                <a:chOff x="3702" y="2964"/>
                <a:chExt cx="1254" cy="1254"/>
              </a:xfrm>
            </p:grpSpPr>
            <p:pic>
              <p:nvPicPr>
                <p:cNvPr id="34856" name="Picture 19" descr="146GB SFF sml2"/>
                <p:cNvPicPr>
                  <a:picLocks noChangeAspect="1" noChangeArrowheads="1"/>
                </p:cNvPicPr>
                <p:nvPr/>
              </p:nvPicPr>
              <p:blipFill>
                <a:blip r:embed="rId8" cstate="print"/>
                <a:srcRect/>
                <a:stretch>
                  <a:fillRect/>
                </a:stretch>
              </p:blipFill>
              <p:spPr bwMode="auto">
                <a:xfrm>
                  <a:off x="3756" y="3600"/>
                  <a:ext cx="1200" cy="618"/>
                </a:xfrm>
                <a:prstGeom prst="rect">
                  <a:avLst/>
                </a:prstGeom>
                <a:noFill/>
                <a:ln w="9525">
                  <a:noFill/>
                  <a:miter lim="800000"/>
                  <a:headEnd/>
                  <a:tailEnd/>
                </a:ln>
              </p:spPr>
            </p:pic>
            <p:pic>
              <p:nvPicPr>
                <p:cNvPr id="34857" name="Picture 20" descr="146GB SFF sml2"/>
                <p:cNvPicPr>
                  <a:picLocks noChangeAspect="1" noChangeArrowheads="1"/>
                </p:cNvPicPr>
                <p:nvPr/>
              </p:nvPicPr>
              <p:blipFill>
                <a:blip r:embed="rId8" cstate="print"/>
                <a:srcRect/>
                <a:stretch>
                  <a:fillRect/>
                </a:stretch>
              </p:blipFill>
              <p:spPr bwMode="auto">
                <a:xfrm>
                  <a:off x="3732" y="3384"/>
                  <a:ext cx="1200" cy="618"/>
                </a:xfrm>
                <a:prstGeom prst="rect">
                  <a:avLst/>
                </a:prstGeom>
                <a:noFill/>
                <a:ln w="9525">
                  <a:noFill/>
                  <a:miter lim="800000"/>
                  <a:headEnd/>
                  <a:tailEnd/>
                </a:ln>
              </p:spPr>
            </p:pic>
            <p:pic>
              <p:nvPicPr>
                <p:cNvPr id="34858" name="Picture 21" descr="146GB SFF sml2"/>
                <p:cNvPicPr>
                  <a:picLocks noChangeAspect="1" noChangeArrowheads="1"/>
                </p:cNvPicPr>
                <p:nvPr/>
              </p:nvPicPr>
              <p:blipFill>
                <a:blip r:embed="rId8" cstate="print"/>
                <a:srcRect/>
                <a:stretch>
                  <a:fillRect/>
                </a:stretch>
              </p:blipFill>
              <p:spPr bwMode="auto">
                <a:xfrm>
                  <a:off x="3726" y="3180"/>
                  <a:ext cx="1200" cy="618"/>
                </a:xfrm>
                <a:prstGeom prst="rect">
                  <a:avLst/>
                </a:prstGeom>
                <a:noFill/>
                <a:ln w="9525">
                  <a:noFill/>
                  <a:miter lim="800000"/>
                  <a:headEnd/>
                  <a:tailEnd/>
                </a:ln>
              </p:spPr>
            </p:pic>
            <p:pic>
              <p:nvPicPr>
                <p:cNvPr id="34859" name="Picture 22" descr="146GB SFF sml2"/>
                <p:cNvPicPr>
                  <a:picLocks noChangeAspect="1" noChangeArrowheads="1"/>
                </p:cNvPicPr>
                <p:nvPr/>
              </p:nvPicPr>
              <p:blipFill>
                <a:blip r:embed="rId8" cstate="print"/>
                <a:srcRect/>
                <a:stretch>
                  <a:fillRect/>
                </a:stretch>
              </p:blipFill>
              <p:spPr bwMode="auto">
                <a:xfrm>
                  <a:off x="3702" y="2964"/>
                  <a:ext cx="1200" cy="618"/>
                </a:xfrm>
                <a:prstGeom prst="rect">
                  <a:avLst/>
                </a:prstGeom>
                <a:noFill/>
                <a:ln w="9525">
                  <a:noFill/>
                  <a:miter lim="800000"/>
                  <a:headEnd/>
                  <a:tailEnd/>
                </a:ln>
              </p:spPr>
            </p:pic>
          </p:grpSp>
          <p:grpSp>
            <p:nvGrpSpPr>
              <p:cNvPr id="8" name="Group 23"/>
              <p:cNvGrpSpPr>
                <a:grpSpLocks/>
              </p:cNvGrpSpPr>
              <p:nvPr/>
            </p:nvGrpSpPr>
            <p:grpSpPr bwMode="auto">
              <a:xfrm>
                <a:off x="2775" y="3190"/>
                <a:ext cx="790" cy="733"/>
                <a:chOff x="3702" y="2964"/>
                <a:chExt cx="1254" cy="1254"/>
              </a:xfrm>
            </p:grpSpPr>
            <p:pic>
              <p:nvPicPr>
                <p:cNvPr id="34852" name="Picture 24" descr="146GB SFF sml2"/>
                <p:cNvPicPr>
                  <a:picLocks noChangeAspect="1" noChangeArrowheads="1"/>
                </p:cNvPicPr>
                <p:nvPr/>
              </p:nvPicPr>
              <p:blipFill>
                <a:blip r:embed="rId8" cstate="print"/>
                <a:srcRect/>
                <a:stretch>
                  <a:fillRect/>
                </a:stretch>
              </p:blipFill>
              <p:spPr bwMode="auto">
                <a:xfrm>
                  <a:off x="3756" y="3600"/>
                  <a:ext cx="1200" cy="618"/>
                </a:xfrm>
                <a:prstGeom prst="rect">
                  <a:avLst/>
                </a:prstGeom>
                <a:noFill/>
                <a:ln w="9525">
                  <a:noFill/>
                  <a:miter lim="800000"/>
                  <a:headEnd/>
                  <a:tailEnd/>
                </a:ln>
              </p:spPr>
            </p:pic>
            <p:pic>
              <p:nvPicPr>
                <p:cNvPr id="34853" name="Picture 25" descr="146GB SFF sml2"/>
                <p:cNvPicPr>
                  <a:picLocks noChangeAspect="1" noChangeArrowheads="1"/>
                </p:cNvPicPr>
                <p:nvPr/>
              </p:nvPicPr>
              <p:blipFill>
                <a:blip r:embed="rId8" cstate="print"/>
                <a:srcRect/>
                <a:stretch>
                  <a:fillRect/>
                </a:stretch>
              </p:blipFill>
              <p:spPr bwMode="auto">
                <a:xfrm>
                  <a:off x="3732" y="3384"/>
                  <a:ext cx="1200" cy="618"/>
                </a:xfrm>
                <a:prstGeom prst="rect">
                  <a:avLst/>
                </a:prstGeom>
                <a:noFill/>
                <a:ln w="9525">
                  <a:noFill/>
                  <a:miter lim="800000"/>
                  <a:headEnd/>
                  <a:tailEnd/>
                </a:ln>
              </p:spPr>
            </p:pic>
            <p:pic>
              <p:nvPicPr>
                <p:cNvPr id="34854" name="Picture 26" descr="146GB SFF sml2"/>
                <p:cNvPicPr>
                  <a:picLocks noChangeAspect="1" noChangeArrowheads="1"/>
                </p:cNvPicPr>
                <p:nvPr/>
              </p:nvPicPr>
              <p:blipFill>
                <a:blip r:embed="rId8" cstate="print"/>
                <a:srcRect/>
                <a:stretch>
                  <a:fillRect/>
                </a:stretch>
              </p:blipFill>
              <p:spPr bwMode="auto">
                <a:xfrm>
                  <a:off x="3726" y="3180"/>
                  <a:ext cx="1200" cy="618"/>
                </a:xfrm>
                <a:prstGeom prst="rect">
                  <a:avLst/>
                </a:prstGeom>
                <a:noFill/>
                <a:ln w="9525">
                  <a:noFill/>
                  <a:miter lim="800000"/>
                  <a:headEnd/>
                  <a:tailEnd/>
                </a:ln>
              </p:spPr>
            </p:pic>
            <p:pic>
              <p:nvPicPr>
                <p:cNvPr id="34855" name="Picture 27" descr="146GB SFF sml2"/>
                <p:cNvPicPr>
                  <a:picLocks noChangeAspect="1" noChangeArrowheads="1"/>
                </p:cNvPicPr>
                <p:nvPr/>
              </p:nvPicPr>
              <p:blipFill>
                <a:blip r:embed="rId8" cstate="print"/>
                <a:srcRect/>
                <a:stretch>
                  <a:fillRect/>
                </a:stretch>
              </p:blipFill>
              <p:spPr bwMode="auto">
                <a:xfrm>
                  <a:off x="3702" y="2964"/>
                  <a:ext cx="1200" cy="618"/>
                </a:xfrm>
                <a:prstGeom prst="rect">
                  <a:avLst/>
                </a:prstGeom>
                <a:noFill/>
                <a:ln w="9525">
                  <a:noFill/>
                  <a:miter lim="800000"/>
                  <a:headEnd/>
                  <a:tailEnd/>
                </a:ln>
              </p:spPr>
            </p:pic>
          </p:grpSp>
        </p:grpSp>
        <p:sp>
          <p:nvSpPr>
            <p:cNvPr id="79" name="Rounded Rectangle 78"/>
            <p:cNvSpPr/>
            <p:nvPr/>
          </p:nvSpPr>
          <p:spPr bwMode="auto">
            <a:xfrm>
              <a:off x="4919851" y="5777492"/>
              <a:ext cx="1700011" cy="79018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buFontTx/>
                <a:buChar char="•"/>
                <a:defRPr/>
              </a:pPr>
              <a:r>
                <a:rPr lang="en-US" sz="1200" dirty="0" smtClean="0">
                  <a:solidFill>
                    <a:schemeClr val="tx1"/>
                  </a:solidFill>
                </a:rPr>
                <a:t>LFF or SFF SAS drives</a:t>
              </a:r>
              <a:endParaRPr lang="en-US" sz="1200" dirty="0">
                <a:solidFill>
                  <a:schemeClr val="tx1"/>
                </a:solidFill>
              </a:endParaRPr>
            </a:p>
            <a:p>
              <a:pPr>
                <a:lnSpc>
                  <a:spcPct val="80000"/>
                </a:lnSpc>
                <a:buFontTx/>
                <a:buChar char="•"/>
                <a:defRPr/>
              </a:pPr>
              <a:r>
                <a:rPr lang="en-US" sz="1200" dirty="0">
                  <a:solidFill>
                    <a:schemeClr val="tx1"/>
                  </a:solidFill>
                </a:rPr>
                <a:t>MDL SAS drives*</a:t>
              </a:r>
            </a:p>
            <a:p>
              <a:pPr>
                <a:lnSpc>
                  <a:spcPct val="80000"/>
                </a:lnSpc>
                <a:buFontTx/>
                <a:buChar char="•"/>
                <a:defRPr/>
              </a:pPr>
              <a:r>
                <a:rPr lang="en-US" sz="1200" dirty="0">
                  <a:solidFill>
                    <a:schemeClr val="tx1"/>
                  </a:solidFill>
                </a:rPr>
                <a:t>MDL SATA drives</a:t>
              </a:r>
            </a:p>
          </p:txBody>
        </p:sp>
        <p:sp>
          <p:nvSpPr>
            <p:cNvPr id="80" name="Rounded Rectangle 79"/>
            <p:cNvSpPr/>
            <p:nvPr/>
          </p:nvSpPr>
          <p:spPr bwMode="auto">
            <a:xfrm>
              <a:off x="6774409" y="5736966"/>
              <a:ext cx="1972649"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defRPr/>
              </a:pPr>
              <a:r>
                <a:rPr lang="en-US" sz="1200" dirty="0">
                  <a:solidFill>
                    <a:schemeClr val="tx1"/>
                  </a:solidFill>
                  <a:cs typeface="Arial" charset="0"/>
                </a:rPr>
                <a:t>Up to 96 3.5” </a:t>
              </a:r>
              <a:r>
                <a:rPr lang="en-US" sz="1200" dirty="0" smtClean="0">
                  <a:solidFill>
                    <a:schemeClr val="tx1"/>
                  </a:solidFill>
                  <a:cs typeface="Arial" charset="0"/>
                </a:rPr>
                <a:t>LFF Drives</a:t>
              </a:r>
              <a:endParaRPr lang="en-US" sz="1200" dirty="0">
                <a:solidFill>
                  <a:schemeClr val="tx1"/>
                </a:solidFill>
                <a:cs typeface="Arial" charset="0"/>
              </a:endParaRPr>
            </a:p>
          </p:txBody>
        </p:sp>
        <p:sp>
          <p:nvSpPr>
            <p:cNvPr id="2" name="Rounded Rectangle 79"/>
            <p:cNvSpPr/>
            <p:nvPr/>
          </p:nvSpPr>
          <p:spPr bwMode="auto">
            <a:xfrm>
              <a:off x="6780850" y="6118054"/>
              <a:ext cx="2023758"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defRPr/>
              </a:pPr>
              <a:r>
                <a:rPr lang="en-US" sz="1200" dirty="0">
                  <a:solidFill>
                    <a:schemeClr val="tx1"/>
                  </a:solidFill>
                  <a:cs typeface="Arial" charset="0"/>
                </a:rPr>
                <a:t>Up to 149 2.5” </a:t>
              </a:r>
              <a:r>
                <a:rPr lang="en-US" sz="1200" dirty="0" smtClean="0">
                  <a:solidFill>
                    <a:schemeClr val="tx1"/>
                  </a:solidFill>
                  <a:cs typeface="Arial" charset="0"/>
                </a:rPr>
                <a:t>SFF Drives</a:t>
              </a:r>
              <a:endParaRPr lang="en-US" sz="1200" dirty="0">
                <a:solidFill>
                  <a:schemeClr val="tx1"/>
                </a:solidFill>
                <a:cs typeface="Arial" charset="0"/>
              </a:endParaRPr>
            </a:p>
          </p:txBody>
        </p:sp>
      </p:grpSp>
      <p:sp>
        <p:nvSpPr>
          <p:cNvPr id="1100809" name="AutoShape 9"/>
          <p:cNvSpPr>
            <a:spLocks noChangeArrowheads="1"/>
          </p:cNvSpPr>
          <p:nvPr/>
        </p:nvSpPr>
        <p:spPr bwMode="auto">
          <a:xfrm>
            <a:off x="2836436" y="2548160"/>
            <a:ext cx="6172200" cy="1085850"/>
          </a:xfrm>
          <a:prstGeom prst="roundRect">
            <a:avLst>
              <a:gd name="adj" fmla="val 16667"/>
            </a:avLst>
          </a:prstGeom>
          <a:solidFill>
            <a:schemeClr val="bg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marL="342900" indent="-342900">
              <a:buFont typeface="Arial" pitchFamily="34" charset="0"/>
              <a:buChar char="•"/>
              <a:defRPr/>
            </a:pPr>
            <a:r>
              <a:rPr lang="en-US" sz="2000" dirty="0" smtClean="0"/>
              <a:t>Performance or capacity?  </a:t>
            </a:r>
          </a:p>
          <a:p>
            <a:pPr marL="342900" indent="-342900">
              <a:buFont typeface="Arial" pitchFamily="34" charset="0"/>
              <a:buChar char="•"/>
              <a:defRPr/>
            </a:pPr>
            <a:r>
              <a:rPr lang="en-US" sz="2000" dirty="0" smtClean="0"/>
              <a:t>Mix and match MDL SAS and/or Enterprise SAS drives</a:t>
            </a:r>
          </a:p>
          <a:p>
            <a:pPr marL="342900" indent="-342900">
              <a:buFont typeface="Arial" pitchFamily="34" charset="0"/>
              <a:buChar char="•"/>
              <a:defRPr/>
            </a:pPr>
            <a:r>
              <a:rPr lang="en-US" sz="2000" dirty="0" smtClean="0"/>
              <a:t>LFF for capacity and/or SFF for performance </a:t>
            </a:r>
            <a:endParaRPr lang="en-US" sz="2000" dirty="0"/>
          </a:p>
        </p:txBody>
      </p:sp>
      <p:sp>
        <p:nvSpPr>
          <p:cNvPr id="67" name="AutoShape 14"/>
          <p:cNvSpPr>
            <a:spLocks noChangeArrowheads="1"/>
          </p:cNvSpPr>
          <p:nvPr/>
        </p:nvSpPr>
        <p:spPr bwMode="auto">
          <a:xfrm>
            <a:off x="6748530" y="1521077"/>
            <a:ext cx="2180183" cy="177403"/>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Match Disk Drives to Apps</a:t>
            </a:r>
            <a:endParaRPr lang="en-US" sz="1400" b="1" dirty="0">
              <a:solidFill>
                <a:schemeClr val="bg1"/>
              </a:solidFill>
            </a:endParaRPr>
          </a:p>
        </p:txBody>
      </p:sp>
      <p:sp>
        <p:nvSpPr>
          <p:cNvPr id="81" name="Oval 80"/>
          <p:cNvSpPr/>
          <p:nvPr/>
        </p:nvSpPr>
        <p:spPr>
          <a:xfrm>
            <a:off x="6506410" y="1533954"/>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endParaRPr lang="en-US" sz="1600" b="1" dirty="0">
              <a:solidFill>
                <a:schemeClr val="tx1"/>
              </a:solidFill>
            </a:endParaRPr>
          </a:p>
        </p:txBody>
      </p:sp>
      <p:sp>
        <p:nvSpPr>
          <p:cNvPr id="83" name="Rounded Rectangle 79"/>
          <p:cNvSpPr/>
          <p:nvPr/>
        </p:nvSpPr>
        <p:spPr bwMode="auto">
          <a:xfrm>
            <a:off x="5380162" y="1638300"/>
            <a:ext cx="982758" cy="26560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smtClean="0">
                <a:solidFill>
                  <a:schemeClr val="tx1"/>
                </a:solidFill>
                <a:cs typeface="Arial" charset="0"/>
              </a:rPr>
              <a:t>Applications</a:t>
            </a:r>
            <a:endParaRPr lang="en-US" sz="1200" dirty="0">
              <a:solidFill>
                <a:schemeClr val="tx1"/>
              </a:solidFill>
              <a:cs typeface="Arial" charset="0"/>
            </a:endParaRPr>
          </a:p>
        </p:txBody>
      </p:sp>
      <p:sp>
        <p:nvSpPr>
          <p:cNvPr id="46" name="Oval 45"/>
          <p:cNvSpPr/>
          <p:nvPr/>
        </p:nvSpPr>
        <p:spPr>
          <a:xfrm>
            <a:off x="2801588" y="2394691"/>
            <a:ext cx="353736" cy="309872"/>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endParaRPr lang="en-US" sz="1600" b="1" dirty="0">
              <a:solidFill>
                <a:schemeClr val="tx1"/>
              </a:solidFill>
            </a:endParaRPr>
          </a:p>
        </p:txBody>
      </p:sp>
      <p:sp>
        <p:nvSpPr>
          <p:cNvPr id="47" name="TextBox 46"/>
          <p:cNvSpPr txBox="1"/>
          <p:nvPr/>
        </p:nvSpPr>
        <p:spPr>
          <a:xfrm>
            <a:off x="128788" y="4642820"/>
            <a:ext cx="4964806" cy="338554"/>
          </a:xfrm>
          <a:prstGeom prst="rect">
            <a:avLst/>
          </a:prstGeom>
          <a:noFill/>
        </p:spPr>
        <p:txBody>
          <a:bodyPr wrap="square" rtlCol="0">
            <a:spAutoFit/>
          </a:bodyPr>
          <a:lstStyle/>
          <a:p>
            <a:pPr defTabSz="430213">
              <a:spcAft>
                <a:spcPts val="400"/>
              </a:spcAft>
              <a:buSzPct val="100000"/>
            </a:pPr>
            <a:r>
              <a:rPr lang="en-US" sz="1600" dirty="0" smtClean="0"/>
              <a:t>Printable Cheat Sheet included in Background Slides</a:t>
            </a:r>
            <a:endParaRPr lang="en-US" sz="1600" dirty="0" smtClean="0">
              <a:solidFill>
                <a:srgbClr val="000000"/>
              </a:solidFill>
              <a:latin typeface="HP Simplified" pitchFamily="34" charset="0"/>
              <a:cs typeface="HP Simplified" pitchFamily="34" charset="0"/>
            </a:endParaRPr>
          </a:p>
        </p:txBody>
      </p:sp>
    </p:spTree>
    <p:extLst>
      <p:ext uri="{BB962C8B-B14F-4D97-AF65-F5344CB8AC3E}">
        <p14:creationId xmlns:p14="http://schemas.microsoft.com/office/powerpoint/2010/main" val="115925539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05415" y="621383"/>
            <a:ext cx="8943703" cy="4465619"/>
          </a:xfrm>
          <a:prstGeom prst="rect">
            <a:avLst/>
          </a:prstGeom>
          <a:solidFill>
            <a:srgbClr val="B2B2B2"/>
          </a:solidFill>
          <a:ln w="12700" algn="ctr">
            <a:noFill/>
            <a:miter lim="800000"/>
            <a:headEnd/>
            <a:tailEnd/>
          </a:ln>
          <a:effectLst>
            <a:prstShdw prst="shdw17" dist="17961" dir="2700000">
              <a:srgbClr val="6B6B6B"/>
            </a:prstShdw>
          </a:effectLst>
        </p:spPr>
        <p:txBody>
          <a:bodyPr wrap="none" lIns="0" tIns="0" rIns="0" bIns="0" anchor="ctr"/>
          <a:lstStyle/>
          <a:p>
            <a:endParaRPr lang="en-US" dirty="0"/>
          </a:p>
        </p:txBody>
      </p:sp>
      <p:sp>
        <p:nvSpPr>
          <p:cNvPr id="34822" name="Text Box 5"/>
          <p:cNvSpPr txBox="1">
            <a:spLocks noChangeArrowheads="1"/>
          </p:cNvSpPr>
          <p:nvPr/>
        </p:nvSpPr>
        <p:spPr bwMode="auto">
          <a:xfrm>
            <a:off x="203755" y="61377"/>
            <a:ext cx="8701986" cy="600164"/>
          </a:xfrm>
          <a:prstGeom prst="rect">
            <a:avLst/>
          </a:prstGeom>
          <a:noFill/>
          <a:ln w="19050" algn="ctr">
            <a:noFill/>
            <a:miter lim="800000"/>
            <a:headEnd/>
            <a:tailEnd/>
          </a:ln>
        </p:spPr>
        <p:txBody>
          <a:bodyPr wrap="square">
            <a:spAutoFit/>
          </a:bodyPr>
          <a:lstStyle/>
          <a:p>
            <a:r>
              <a:rPr lang="en-US" sz="3200" b="1" dirty="0" smtClean="0">
                <a:solidFill>
                  <a:srgbClr val="000000"/>
                </a:solidFill>
              </a:rPr>
              <a:t>P2000 G3 Platform  </a:t>
            </a:r>
            <a:r>
              <a:rPr lang="en-US" sz="3300" b="1" i="1" dirty="0" smtClean="0">
                <a:solidFill>
                  <a:srgbClr val="C00000"/>
                </a:solidFill>
              </a:rPr>
              <a:t>– 4 Clicks to a </a:t>
            </a:r>
            <a:r>
              <a:rPr lang="en-US" sz="3300" b="1" i="1" dirty="0" err="1" smtClean="0">
                <a:solidFill>
                  <a:srgbClr val="C00000"/>
                </a:solidFill>
              </a:rPr>
              <a:t>Config</a:t>
            </a:r>
            <a:r>
              <a:rPr lang="en-US" sz="3300" b="1" i="1" dirty="0" smtClean="0">
                <a:solidFill>
                  <a:srgbClr val="C00000"/>
                </a:solidFill>
              </a:rPr>
              <a:t> (3/4)</a:t>
            </a:r>
            <a:endParaRPr lang="en-US" sz="3300" b="1" i="1" dirty="0">
              <a:solidFill>
                <a:srgbClr val="C00000"/>
              </a:solidFill>
              <a:ea typeface="+mj-ea"/>
              <a:cs typeface="+mj-cs"/>
            </a:endParaRPr>
          </a:p>
        </p:txBody>
      </p:sp>
      <p:grpSp>
        <p:nvGrpSpPr>
          <p:cNvPr id="3" name="Group 61"/>
          <p:cNvGrpSpPr/>
          <p:nvPr/>
        </p:nvGrpSpPr>
        <p:grpSpPr>
          <a:xfrm>
            <a:off x="214317" y="764869"/>
            <a:ext cx="8709025" cy="713185"/>
            <a:chOff x="214314" y="809813"/>
            <a:chExt cx="8709025" cy="951133"/>
          </a:xfrm>
        </p:grpSpPr>
        <p:sp>
          <p:nvSpPr>
            <p:cNvPr id="60" name="AutoShape 35"/>
            <p:cNvSpPr>
              <a:spLocks noChangeArrowheads="1"/>
            </p:cNvSpPr>
            <p:nvPr/>
          </p:nvSpPr>
          <p:spPr bwMode="auto">
            <a:xfrm>
              <a:off x="214314" y="809813"/>
              <a:ext cx="8709025" cy="951133"/>
            </a:xfrm>
            <a:prstGeom prst="roundRect">
              <a:avLst>
                <a:gd name="adj" fmla="val 26685"/>
              </a:avLst>
            </a:prstGeom>
            <a:solidFill>
              <a:schemeClr val="bg1"/>
            </a:solidFill>
            <a:ln w="12700">
              <a:solidFill>
                <a:schemeClr val="tx1"/>
              </a:solidFill>
              <a:round/>
              <a:headEnd/>
              <a:tailEnd/>
            </a:ln>
          </p:spPr>
          <p:txBody>
            <a:bodyPr wrap="none" anchor="ctr"/>
            <a:lstStyle/>
            <a:p>
              <a:endParaRPr lang="en-US" dirty="0"/>
            </a:p>
          </p:txBody>
        </p:sp>
        <p:pic>
          <p:nvPicPr>
            <p:cNvPr id="64" name="Picture 14"/>
            <p:cNvPicPr>
              <a:picLocks noChangeAspect="1" noChangeArrowheads="1"/>
            </p:cNvPicPr>
            <p:nvPr/>
          </p:nvPicPr>
          <p:blipFill>
            <a:blip r:embed="rId3" cstate="print"/>
            <a:srcRect/>
            <a:stretch>
              <a:fillRect/>
            </a:stretch>
          </p:blipFill>
          <p:spPr bwMode="auto">
            <a:xfrm>
              <a:off x="471249" y="1314754"/>
              <a:ext cx="1775561" cy="336628"/>
            </a:xfrm>
            <a:prstGeom prst="rect">
              <a:avLst/>
            </a:prstGeom>
            <a:noFill/>
            <a:ln w="19050">
              <a:solidFill>
                <a:schemeClr val="tx1"/>
              </a:solidFill>
              <a:miter lim="800000"/>
              <a:headEnd/>
              <a:tailEnd type="none" w="lg" len="sm"/>
            </a:ln>
          </p:spPr>
        </p:pic>
        <p:sp>
          <p:nvSpPr>
            <p:cNvPr id="66" name="WordArt 21"/>
            <p:cNvSpPr>
              <a:spLocks noChangeArrowheads="1" noChangeShapeType="1" noTextEdit="1"/>
            </p:cNvSpPr>
            <p:nvPr/>
          </p:nvSpPr>
          <p:spPr bwMode="auto">
            <a:xfrm>
              <a:off x="5511165" y="957942"/>
              <a:ext cx="1237978" cy="133459"/>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cs typeface="Arial"/>
                </a:rPr>
                <a:t>10GbE iSCSI</a:t>
              </a:r>
              <a:endParaRPr lang="en-US" sz="1400" kern="10" dirty="0">
                <a:ln w="9525">
                  <a:solidFill>
                    <a:srgbClr val="000000"/>
                  </a:solidFill>
                  <a:round/>
                  <a:headEnd/>
                  <a:tailEnd type="none" w="lg" len="sm"/>
                </a:ln>
                <a:cs typeface="Arial"/>
              </a:endParaRPr>
            </a:p>
          </p:txBody>
        </p:sp>
        <p:sp>
          <p:nvSpPr>
            <p:cNvPr id="68" name="WordArt 15"/>
            <p:cNvSpPr>
              <a:spLocks noChangeArrowheads="1" noChangeShapeType="1" noTextEdit="1"/>
            </p:cNvSpPr>
            <p:nvPr/>
          </p:nvSpPr>
          <p:spPr bwMode="auto">
            <a:xfrm>
              <a:off x="461538" y="1097281"/>
              <a:ext cx="635731" cy="187304"/>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8Gb FC</a:t>
              </a:r>
            </a:p>
          </p:txBody>
        </p:sp>
        <p:sp>
          <p:nvSpPr>
            <p:cNvPr id="70" name="WordArt 18"/>
            <p:cNvSpPr>
              <a:spLocks noChangeArrowheads="1" noChangeShapeType="1" noTextEdit="1"/>
            </p:cNvSpPr>
            <p:nvPr/>
          </p:nvSpPr>
          <p:spPr bwMode="auto">
            <a:xfrm>
              <a:off x="4115307" y="1097367"/>
              <a:ext cx="668338" cy="171490"/>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6Gb SAS</a:t>
              </a:r>
            </a:p>
          </p:txBody>
        </p:sp>
        <p:sp>
          <p:nvSpPr>
            <p:cNvPr id="76" name="WordArt 15"/>
            <p:cNvSpPr>
              <a:spLocks noChangeArrowheads="1" noChangeShapeType="1" noTextEdit="1"/>
            </p:cNvSpPr>
            <p:nvPr/>
          </p:nvSpPr>
          <p:spPr bwMode="auto">
            <a:xfrm>
              <a:off x="1955726" y="936418"/>
              <a:ext cx="1433512" cy="195308"/>
            </a:xfrm>
            <a:prstGeom prst="rect">
              <a:avLst/>
            </a:prstGeom>
          </p:spPr>
          <p:txBody>
            <a:bodyPr wrap="none" fromWordArt="1">
              <a:prstTxWarp prst="textPlain">
                <a:avLst>
                  <a:gd name="adj" fmla="val 50000"/>
                </a:avLst>
              </a:prstTxWarp>
            </a:bodyPr>
            <a:lstStyle/>
            <a:p>
              <a:r>
                <a:rPr lang="en-US" sz="1200" kern="10" dirty="0">
                  <a:ln w="9525">
                    <a:solidFill>
                      <a:srgbClr val="000000"/>
                    </a:solidFill>
                    <a:round/>
                    <a:headEnd/>
                    <a:tailEnd type="none" w="lg" len="sm"/>
                  </a:ln>
                  <a:cs typeface="Arial"/>
                </a:rPr>
                <a:t>FC/1Gb iSCSI Combo </a:t>
              </a:r>
            </a:p>
          </p:txBody>
        </p:sp>
        <p:pic>
          <p:nvPicPr>
            <p:cNvPr id="56" name="Picture 6"/>
            <p:cNvPicPr>
              <a:picLocks noChangeAspect="1" noChangeArrowheads="1"/>
            </p:cNvPicPr>
            <p:nvPr/>
          </p:nvPicPr>
          <p:blipFill>
            <a:blip r:embed="rId3" cstate="print"/>
            <a:srcRect/>
            <a:stretch>
              <a:fillRect/>
            </a:stretch>
          </p:blipFill>
          <p:spPr bwMode="auto">
            <a:xfrm>
              <a:off x="1914938" y="1126121"/>
              <a:ext cx="1829751" cy="336917"/>
            </a:xfrm>
            <a:prstGeom prst="rect">
              <a:avLst/>
            </a:prstGeom>
            <a:noFill/>
            <a:ln w="19050">
              <a:solidFill>
                <a:schemeClr val="tx1"/>
              </a:solidFill>
              <a:miter lim="800000"/>
              <a:headEnd/>
              <a:tailEnd type="none" w="lg" len="sm"/>
            </a:ln>
          </p:spPr>
        </p:pic>
        <p:pic>
          <p:nvPicPr>
            <p:cNvPr id="57" name="Picture 7"/>
            <p:cNvPicPr>
              <a:picLocks noChangeAspect="1" noChangeArrowheads="1"/>
            </p:cNvPicPr>
            <p:nvPr/>
          </p:nvPicPr>
          <p:blipFill>
            <a:blip r:embed="rId4" cstate="print"/>
            <a:srcRect/>
            <a:stretch>
              <a:fillRect/>
            </a:stretch>
          </p:blipFill>
          <p:spPr bwMode="auto">
            <a:xfrm>
              <a:off x="2389184" y="1157051"/>
              <a:ext cx="304959" cy="138081"/>
            </a:xfrm>
            <a:prstGeom prst="rect">
              <a:avLst/>
            </a:prstGeom>
            <a:noFill/>
            <a:ln w="19050">
              <a:solidFill>
                <a:srgbClr val="FF9933"/>
              </a:solidFill>
              <a:miter lim="800000"/>
              <a:headEnd/>
              <a:tailEnd/>
            </a:ln>
          </p:spPr>
        </p:pic>
        <p:pic>
          <p:nvPicPr>
            <p:cNvPr id="51" name="Picture 46" descr="G3 SAS cntrl mockup 1sml"/>
            <p:cNvPicPr>
              <a:picLocks noChangeAspect="1" noChangeArrowheads="1"/>
            </p:cNvPicPr>
            <p:nvPr/>
          </p:nvPicPr>
          <p:blipFill>
            <a:blip r:embed="rId5" cstate="print"/>
            <a:srcRect/>
            <a:stretch>
              <a:fillRect/>
            </a:stretch>
          </p:blipFill>
          <p:spPr bwMode="auto">
            <a:xfrm>
              <a:off x="3682283" y="1296988"/>
              <a:ext cx="1801660" cy="354488"/>
            </a:xfrm>
            <a:prstGeom prst="rect">
              <a:avLst/>
            </a:prstGeom>
            <a:noFill/>
            <a:ln w="19050">
              <a:solidFill>
                <a:schemeClr val="tx1"/>
              </a:solidFill>
              <a:miter lim="800000"/>
              <a:headEnd/>
              <a:tailEnd/>
            </a:ln>
          </p:spPr>
        </p:pic>
        <p:pic>
          <p:nvPicPr>
            <p:cNvPr id="65" name="Picture 20"/>
            <p:cNvPicPr>
              <a:picLocks noChangeAspect="1" noChangeArrowheads="1"/>
            </p:cNvPicPr>
            <p:nvPr/>
          </p:nvPicPr>
          <p:blipFill>
            <a:blip r:embed="rId6" cstate="print"/>
            <a:srcRect/>
            <a:stretch>
              <a:fillRect/>
            </a:stretch>
          </p:blipFill>
          <p:spPr bwMode="auto">
            <a:xfrm>
              <a:off x="5271090" y="1123116"/>
              <a:ext cx="1741488" cy="347743"/>
            </a:xfrm>
            <a:prstGeom prst="rect">
              <a:avLst/>
            </a:prstGeom>
            <a:noFill/>
            <a:ln w="19050">
              <a:solidFill>
                <a:schemeClr val="tx1"/>
              </a:solidFill>
              <a:miter lim="800000"/>
              <a:headEnd/>
              <a:tailEnd type="none" w="lg" len="sm"/>
            </a:ln>
          </p:spPr>
        </p:pic>
        <p:pic>
          <p:nvPicPr>
            <p:cNvPr id="58" name="Picture 57" descr="F4 1Gb iSCSI sml.jpg"/>
            <p:cNvPicPr>
              <a:picLocks noChangeAspect="1"/>
            </p:cNvPicPr>
            <p:nvPr/>
          </p:nvPicPr>
          <p:blipFill>
            <a:blip r:embed="rId7" cstate="print"/>
            <a:stretch>
              <a:fillRect/>
            </a:stretch>
          </p:blipFill>
          <p:spPr>
            <a:xfrm>
              <a:off x="6911568" y="1323115"/>
              <a:ext cx="1767295" cy="367543"/>
            </a:xfrm>
            <a:prstGeom prst="rect">
              <a:avLst/>
            </a:prstGeom>
            <a:ln w="19050">
              <a:solidFill>
                <a:schemeClr val="tx1"/>
              </a:solidFill>
            </a:ln>
          </p:spPr>
        </p:pic>
        <p:sp>
          <p:nvSpPr>
            <p:cNvPr id="59" name="WordArt 21"/>
            <p:cNvSpPr>
              <a:spLocks noChangeArrowheads="1" noChangeShapeType="1" noTextEdit="1"/>
            </p:cNvSpPr>
            <p:nvPr/>
          </p:nvSpPr>
          <p:spPr bwMode="auto">
            <a:xfrm>
              <a:off x="7201401" y="1113469"/>
              <a:ext cx="1359898" cy="165756"/>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cs typeface="Arial"/>
                </a:rPr>
                <a:t>1GbE iSCSI</a:t>
              </a:r>
              <a:endParaRPr lang="en-US" sz="1400" kern="10" dirty="0">
                <a:ln w="9525">
                  <a:solidFill>
                    <a:srgbClr val="000000"/>
                  </a:solidFill>
                  <a:round/>
                  <a:headEnd/>
                  <a:tailEnd type="none" w="lg" len="sm"/>
                </a:ln>
                <a:cs typeface="Arial"/>
              </a:endParaRPr>
            </a:p>
          </p:txBody>
        </p:sp>
      </p:grpSp>
      <p:sp>
        <p:nvSpPr>
          <p:cNvPr id="71" name="AutoShape 56"/>
          <p:cNvSpPr>
            <a:spLocks noChangeArrowheads="1"/>
          </p:cNvSpPr>
          <p:nvPr/>
        </p:nvSpPr>
        <p:spPr bwMode="auto">
          <a:xfrm>
            <a:off x="3265707" y="673842"/>
            <a:ext cx="2599781" cy="170260"/>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fontAlgn="auto">
              <a:spcBef>
                <a:spcPts val="0"/>
              </a:spcBef>
              <a:spcAft>
                <a:spcPts val="0"/>
              </a:spcAft>
              <a:defRPr/>
            </a:pPr>
            <a:r>
              <a:rPr lang="en-US" sz="1400" b="1" dirty="0">
                <a:solidFill>
                  <a:schemeClr val="bg1"/>
                </a:solidFill>
              </a:rPr>
              <a:t> </a:t>
            </a:r>
            <a:r>
              <a:rPr lang="en-US" sz="1400" b="1" dirty="0" smtClean="0">
                <a:solidFill>
                  <a:schemeClr val="bg1"/>
                </a:solidFill>
              </a:rPr>
              <a:t>FIVE Controllers </a:t>
            </a:r>
            <a:endParaRPr lang="en-US" sz="1400" b="1" dirty="0">
              <a:solidFill>
                <a:schemeClr val="bg1"/>
              </a:solidFill>
            </a:endParaRPr>
          </a:p>
        </p:txBody>
      </p:sp>
      <p:sp>
        <p:nvSpPr>
          <p:cNvPr id="63" name="Oval 62"/>
          <p:cNvSpPr/>
          <p:nvPr/>
        </p:nvSpPr>
        <p:spPr>
          <a:xfrm>
            <a:off x="3098803" y="608793"/>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endParaRPr lang="en-US" sz="1600" b="1" dirty="0">
              <a:solidFill>
                <a:schemeClr val="tx1"/>
              </a:solidFill>
            </a:endParaRPr>
          </a:p>
        </p:txBody>
      </p:sp>
      <p:sp>
        <p:nvSpPr>
          <p:cNvPr id="1100816" name="AutoShape 16"/>
          <p:cNvSpPr>
            <a:spLocks noChangeArrowheads="1"/>
          </p:cNvSpPr>
          <p:nvPr/>
        </p:nvSpPr>
        <p:spPr bwMode="auto">
          <a:xfrm>
            <a:off x="2831451" y="3867515"/>
            <a:ext cx="6172200" cy="1085850"/>
          </a:xfrm>
          <a:prstGeom prst="roundRect">
            <a:avLst>
              <a:gd name="adj" fmla="val 16667"/>
            </a:avLst>
          </a:prstGeom>
          <a:solidFill>
            <a:schemeClr val="bg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defRPr/>
            </a:pPr>
            <a:r>
              <a:rPr lang="en-US" sz="2000" dirty="0" smtClean="0"/>
              <a:t>   Choose the P2000 Base Chassis </a:t>
            </a:r>
          </a:p>
          <a:p>
            <a:pPr marL="342900" indent="-342900">
              <a:buFont typeface="Arial" pitchFamily="34" charset="0"/>
              <a:buChar char="•"/>
              <a:defRPr/>
            </a:pPr>
            <a:r>
              <a:rPr lang="en-US" dirty="0" smtClean="0"/>
              <a:t>  Match it to your primary drive requirement</a:t>
            </a:r>
          </a:p>
          <a:p>
            <a:pPr marL="342900" indent="-342900">
              <a:buFont typeface="Arial" pitchFamily="34" charset="0"/>
              <a:buChar char="•"/>
              <a:defRPr/>
            </a:pPr>
            <a:r>
              <a:rPr lang="en-US" dirty="0" smtClean="0"/>
              <a:t>  24 bay </a:t>
            </a:r>
            <a:r>
              <a:rPr lang="en-US" dirty="0"/>
              <a:t>S</a:t>
            </a:r>
            <a:r>
              <a:rPr lang="en-US" dirty="0" smtClean="0"/>
              <a:t>mall Form Factor     </a:t>
            </a:r>
            <a:r>
              <a:rPr lang="en-US" dirty="0" smtClean="0">
                <a:solidFill>
                  <a:srgbClr val="FF0000"/>
                </a:solidFill>
              </a:rPr>
              <a:t>or</a:t>
            </a:r>
            <a:r>
              <a:rPr lang="en-US" dirty="0" smtClean="0"/>
              <a:t>      12 bay Large </a:t>
            </a:r>
            <a:r>
              <a:rPr lang="en-US" dirty="0"/>
              <a:t>F</a:t>
            </a:r>
            <a:r>
              <a:rPr lang="en-US" dirty="0" smtClean="0"/>
              <a:t>orm Factor</a:t>
            </a:r>
          </a:p>
          <a:p>
            <a:pPr marL="342900" indent="-342900">
              <a:defRPr/>
            </a:pPr>
            <a:r>
              <a:rPr lang="en-US" dirty="0" smtClean="0"/>
              <a:t>   Note – Expansion Shelves can be mixed (SFF and/or LFF)</a:t>
            </a:r>
            <a:endParaRPr lang="en-US" dirty="0"/>
          </a:p>
        </p:txBody>
      </p:sp>
      <p:grpSp>
        <p:nvGrpSpPr>
          <p:cNvPr id="4" name="Group 9"/>
          <p:cNvGrpSpPr/>
          <p:nvPr/>
        </p:nvGrpSpPr>
        <p:grpSpPr>
          <a:xfrm>
            <a:off x="2858988" y="1609662"/>
            <a:ext cx="6172200" cy="871732"/>
            <a:chOff x="2743200" y="5405101"/>
            <a:chExt cx="6172200" cy="1162578"/>
          </a:xfrm>
        </p:grpSpPr>
        <p:sp>
          <p:nvSpPr>
            <p:cNvPr id="34843" name="AutoShape 35"/>
            <p:cNvSpPr>
              <a:spLocks noChangeArrowheads="1"/>
            </p:cNvSpPr>
            <p:nvPr/>
          </p:nvSpPr>
          <p:spPr bwMode="auto">
            <a:xfrm>
              <a:off x="2743200" y="5430507"/>
              <a:ext cx="6172200" cy="1068635"/>
            </a:xfrm>
            <a:prstGeom prst="roundRect">
              <a:avLst>
                <a:gd name="adj" fmla="val 16403"/>
              </a:avLst>
            </a:prstGeom>
            <a:solidFill>
              <a:schemeClr val="bg1"/>
            </a:solidFill>
            <a:ln w="12700">
              <a:solidFill>
                <a:schemeClr val="tx1"/>
              </a:solidFill>
              <a:round/>
              <a:headEnd/>
              <a:tailEnd/>
            </a:ln>
          </p:spPr>
          <p:txBody>
            <a:bodyPr wrap="none" anchor="ctr"/>
            <a:lstStyle/>
            <a:p>
              <a:endParaRPr lang="en-US" dirty="0"/>
            </a:p>
          </p:txBody>
        </p:sp>
        <p:grpSp>
          <p:nvGrpSpPr>
            <p:cNvPr id="5" name="Group 24"/>
            <p:cNvGrpSpPr>
              <a:grpSpLocks/>
            </p:cNvGrpSpPr>
            <p:nvPr/>
          </p:nvGrpSpPr>
          <p:grpSpPr bwMode="auto">
            <a:xfrm>
              <a:off x="3071813" y="5405101"/>
              <a:ext cx="1849438" cy="1119447"/>
              <a:chOff x="1920" y="2928"/>
              <a:chExt cx="1645" cy="995"/>
            </a:xfrm>
          </p:grpSpPr>
          <p:grpSp>
            <p:nvGrpSpPr>
              <p:cNvPr id="6" name="Group 9"/>
              <p:cNvGrpSpPr>
                <a:grpSpLocks/>
              </p:cNvGrpSpPr>
              <p:nvPr/>
            </p:nvGrpSpPr>
            <p:grpSpPr bwMode="auto">
              <a:xfrm>
                <a:off x="2287" y="2928"/>
                <a:ext cx="789" cy="733"/>
                <a:chOff x="3702" y="2964"/>
                <a:chExt cx="1254" cy="1254"/>
              </a:xfrm>
            </p:grpSpPr>
            <p:pic>
              <p:nvPicPr>
                <p:cNvPr id="34860" name="Picture 10" descr="146GB SFF sml2"/>
                <p:cNvPicPr>
                  <a:picLocks noChangeAspect="1" noChangeArrowheads="1"/>
                </p:cNvPicPr>
                <p:nvPr/>
              </p:nvPicPr>
              <p:blipFill>
                <a:blip r:embed="rId8" cstate="print"/>
                <a:srcRect/>
                <a:stretch>
                  <a:fillRect/>
                </a:stretch>
              </p:blipFill>
              <p:spPr bwMode="auto">
                <a:xfrm>
                  <a:off x="3756" y="3600"/>
                  <a:ext cx="1200" cy="618"/>
                </a:xfrm>
                <a:prstGeom prst="rect">
                  <a:avLst/>
                </a:prstGeom>
                <a:noFill/>
                <a:ln w="9525">
                  <a:noFill/>
                  <a:miter lim="800000"/>
                  <a:headEnd/>
                  <a:tailEnd/>
                </a:ln>
              </p:spPr>
            </p:pic>
            <p:pic>
              <p:nvPicPr>
                <p:cNvPr id="34861" name="Picture 11" descr="146GB SFF sml2"/>
                <p:cNvPicPr>
                  <a:picLocks noChangeAspect="1" noChangeArrowheads="1"/>
                </p:cNvPicPr>
                <p:nvPr/>
              </p:nvPicPr>
              <p:blipFill>
                <a:blip r:embed="rId8" cstate="print"/>
                <a:srcRect/>
                <a:stretch>
                  <a:fillRect/>
                </a:stretch>
              </p:blipFill>
              <p:spPr bwMode="auto">
                <a:xfrm>
                  <a:off x="3732" y="3384"/>
                  <a:ext cx="1200" cy="618"/>
                </a:xfrm>
                <a:prstGeom prst="rect">
                  <a:avLst/>
                </a:prstGeom>
                <a:noFill/>
                <a:ln w="9525">
                  <a:noFill/>
                  <a:miter lim="800000"/>
                  <a:headEnd/>
                  <a:tailEnd/>
                </a:ln>
              </p:spPr>
            </p:pic>
            <p:pic>
              <p:nvPicPr>
                <p:cNvPr id="34862" name="Picture 12" descr="146GB SFF sml2"/>
                <p:cNvPicPr>
                  <a:picLocks noChangeAspect="1" noChangeArrowheads="1"/>
                </p:cNvPicPr>
                <p:nvPr/>
              </p:nvPicPr>
              <p:blipFill>
                <a:blip r:embed="rId8" cstate="print"/>
                <a:srcRect/>
                <a:stretch>
                  <a:fillRect/>
                </a:stretch>
              </p:blipFill>
              <p:spPr bwMode="auto">
                <a:xfrm>
                  <a:off x="3726" y="3180"/>
                  <a:ext cx="1200" cy="618"/>
                </a:xfrm>
                <a:prstGeom prst="rect">
                  <a:avLst/>
                </a:prstGeom>
                <a:noFill/>
                <a:ln w="9525">
                  <a:noFill/>
                  <a:miter lim="800000"/>
                  <a:headEnd/>
                  <a:tailEnd/>
                </a:ln>
              </p:spPr>
            </p:pic>
            <p:pic>
              <p:nvPicPr>
                <p:cNvPr id="34863" name="Picture 13" descr="146GB SFF sml2"/>
                <p:cNvPicPr>
                  <a:picLocks noChangeAspect="1" noChangeArrowheads="1"/>
                </p:cNvPicPr>
                <p:nvPr/>
              </p:nvPicPr>
              <p:blipFill>
                <a:blip r:embed="rId8" cstate="print"/>
                <a:srcRect/>
                <a:stretch>
                  <a:fillRect/>
                </a:stretch>
              </p:blipFill>
              <p:spPr bwMode="auto">
                <a:xfrm>
                  <a:off x="3702" y="2964"/>
                  <a:ext cx="1200" cy="618"/>
                </a:xfrm>
                <a:prstGeom prst="rect">
                  <a:avLst/>
                </a:prstGeom>
                <a:noFill/>
                <a:ln w="9525">
                  <a:noFill/>
                  <a:miter lim="800000"/>
                  <a:headEnd/>
                  <a:tailEnd/>
                </a:ln>
              </p:spPr>
            </p:pic>
          </p:grpSp>
          <p:grpSp>
            <p:nvGrpSpPr>
              <p:cNvPr id="7" name="Group 18"/>
              <p:cNvGrpSpPr>
                <a:grpSpLocks/>
              </p:cNvGrpSpPr>
              <p:nvPr/>
            </p:nvGrpSpPr>
            <p:grpSpPr bwMode="auto">
              <a:xfrm>
                <a:off x="1920" y="3120"/>
                <a:ext cx="789" cy="733"/>
                <a:chOff x="3702" y="2964"/>
                <a:chExt cx="1254" cy="1254"/>
              </a:xfrm>
            </p:grpSpPr>
            <p:pic>
              <p:nvPicPr>
                <p:cNvPr id="34856" name="Picture 19" descr="146GB SFF sml2"/>
                <p:cNvPicPr>
                  <a:picLocks noChangeAspect="1" noChangeArrowheads="1"/>
                </p:cNvPicPr>
                <p:nvPr/>
              </p:nvPicPr>
              <p:blipFill>
                <a:blip r:embed="rId8" cstate="print"/>
                <a:srcRect/>
                <a:stretch>
                  <a:fillRect/>
                </a:stretch>
              </p:blipFill>
              <p:spPr bwMode="auto">
                <a:xfrm>
                  <a:off x="3756" y="3600"/>
                  <a:ext cx="1200" cy="618"/>
                </a:xfrm>
                <a:prstGeom prst="rect">
                  <a:avLst/>
                </a:prstGeom>
                <a:noFill/>
                <a:ln w="9525">
                  <a:noFill/>
                  <a:miter lim="800000"/>
                  <a:headEnd/>
                  <a:tailEnd/>
                </a:ln>
              </p:spPr>
            </p:pic>
            <p:pic>
              <p:nvPicPr>
                <p:cNvPr id="34857" name="Picture 20" descr="146GB SFF sml2"/>
                <p:cNvPicPr>
                  <a:picLocks noChangeAspect="1" noChangeArrowheads="1"/>
                </p:cNvPicPr>
                <p:nvPr/>
              </p:nvPicPr>
              <p:blipFill>
                <a:blip r:embed="rId8" cstate="print"/>
                <a:srcRect/>
                <a:stretch>
                  <a:fillRect/>
                </a:stretch>
              </p:blipFill>
              <p:spPr bwMode="auto">
                <a:xfrm>
                  <a:off x="3732" y="3384"/>
                  <a:ext cx="1200" cy="618"/>
                </a:xfrm>
                <a:prstGeom prst="rect">
                  <a:avLst/>
                </a:prstGeom>
                <a:noFill/>
                <a:ln w="9525">
                  <a:noFill/>
                  <a:miter lim="800000"/>
                  <a:headEnd/>
                  <a:tailEnd/>
                </a:ln>
              </p:spPr>
            </p:pic>
            <p:pic>
              <p:nvPicPr>
                <p:cNvPr id="34858" name="Picture 21" descr="146GB SFF sml2"/>
                <p:cNvPicPr>
                  <a:picLocks noChangeAspect="1" noChangeArrowheads="1"/>
                </p:cNvPicPr>
                <p:nvPr/>
              </p:nvPicPr>
              <p:blipFill>
                <a:blip r:embed="rId8" cstate="print"/>
                <a:srcRect/>
                <a:stretch>
                  <a:fillRect/>
                </a:stretch>
              </p:blipFill>
              <p:spPr bwMode="auto">
                <a:xfrm>
                  <a:off x="3726" y="3180"/>
                  <a:ext cx="1200" cy="618"/>
                </a:xfrm>
                <a:prstGeom prst="rect">
                  <a:avLst/>
                </a:prstGeom>
                <a:noFill/>
                <a:ln w="9525">
                  <a:noFill/>
                  <a:miter lim="800000"/>
                  <a:headEnd/>
                  <a:tailEnd/>
                </a:ln>
              </p:spPr>
            </p:pic>
            <p:pic>
              <p:nvPicPr>
                <p:cNvPr id="34859" name="Picture 22" descr="146GB SFF sml2"/>
                <p:cNvPicPr>
                  <a:picLocks noChangeAspect="1" noChangeArrowheads="1"/>
                </p:cNvPicPr>
                <p:nvPr/>
              </p:nvPicPr>
              <p:blipFill>
                <a:blip r:embed="rId8" cstate="print"/>
                <a:srcRect/>
                <a:stretch>
                  <a:fillRect/>
                </a:stretch>
              </p:blipFill>
              <p:spPr bwMode="auto">
                <a:xfrm>
                  <a:off x="3702" y="2964"/>
                  <a:ext cx="1200" cy="618"/>
                </a:xfrm>
                <a:prstGeom prst="rect">
                  <a:avLst/>
                </a:prstGeom>
                <a:noFill/>
                <a:ln w="9525">
                  <a:noFill/>
                  <a:miter lim="800000"/>
                  <a:headEnd/>
                  <a:tailEnd/>
                </a:ln>
              </p:spPr>
            </p:pic>
          </p:grpSp>
          <p:grpSp>
            <p:nvGrpSpPr>
              <p:cNvPr id="8" name="Group 23"/>
              <p:cNvGrpSpPr>
                <a:grpSpLocks/>
              </p:cNvGrpSpPr>
              <p:nvPr/>
            </p:nvGrpSpPr>
            <p:grpSpPr bwMode="auto">
              <a:xfrm>
                <a:off x="2775" y="3190"/>
                <a:ext cx="790" cy="733"/>
                <a:chOff x="3702" y="2964"/>
                <a:chExt cx="1254" cy="1254"/>
              </a:xfrm>
            </p:grpSpPr>
            <p:pic>
              <p:nvPicPr>
                <p:cNvPr id="34852" name="Picture 24" descr="146GB SFF sml2"/>
                <p:cNvPicPr>
                  <a:picLocks noChangeAspect="1" noChangeArrowheads="1"/>
                </p:cNvPicPr>
                <p:nvPr/>
              </p:nvPicPr>
              <p:blipFill>
                <a:blip r:embed="rId8" cstate="print"/>
                <a:srcRect/>
                <a:stretch>
                  <a:fillRect/>
                </a:stretch>
              </p:blipFill>
              <p:spPr bwMode="auto">
                <a:xfrm>
                  <a:off x="3756" y="3600"/>
                  <a:ext cx="1200" cy="618"/>
                </a:xfrm>
                <a:prstGeom prst="rect">
                  <a:avLst/>
                </a:prstGeom>
                <a:noFill/>
                <a:ln w="9525">
                  <a:noFill/>
                  <a:miter lim="800000"/>
                  <a:headEnd/>
                  <a:tailEnd/>
                </a:ln>
              </p:spPr>
            </p:pic>
            <p:pic>
              <p:nvPicPr>
                <p:cNvPr id="34853" name="Picture 25" descr="146GB SFF sml2"/>
                <p:cNvPicPr>
                  <a:picLocks noChangeAspect="1" noChangeArrowheads="1"/>
                </p:cNvPicPr>
                <p:nvPr/>
              </p:nvPicPr>
              <p:blipFill>
                <a:blip r:embed="rId8" cstate="print"/>
                <a:srcRect/>
                <a:stretch>
                  <a:fillRect/>
                </a:stretch>
              </p:blipFill>
              <p:spPr bwMode="auto">
                <a:xfrm>
                  <a:off x="3732" y="3384"/>
                  <a:ext cx="1200" cy="618"/>
                </a:xfrm>
                <a:prstGeom prst="rect">
                  <a:avLst/>
                </a:prstGeom>
                <a:noFill/>
                <a:ln w="9525">
                  <a:noFill/>
                  <a:miter lim="800000"/>
                  <a:headEnd/>
                  <a:tailEnd/>
                </a:ln>
              </p:spPr>
            </p:pic>
            <p:pic>
              <p:nvPicPr>
                <p:cNvPr id="34854" name="Picture 26" descr="146GB SFF sml2"/>
                <p:cNvPicPr>
                  <a:picLocks noChangeAspect="1" noChangeArrowheads="1"/>
                </p:cNvPicPr>
                <p:nvPr/>
              </p:nvPicPr>
              <p:blipFill>
                <a:blip r:embed="rId8" cstate="print"/>
                <a:srcRect/>
                <a:stretch>
                  <a:fillRect/>
                </a:stretch>
              </p:blipFill>
              <p:spPr bwMode="auto">
                <a:xfrm>
                  <a:off x="3726" y="3180"/>
                  <a:ext cx="1200" cy="618"/>
                </a:xfrm>
                <a:prstGeom prst="rect">
                  <a:avLst/>
                </a:prstGeom>
                <a:noFill/>
                <a:ln w="9525">
                  <a:noFill/>
                  <a:miter lim="800000"/>
                  <a:headEnd/>
                  <a:tailEnd/>
                </a:ln>
              </p:spPr>
            </p:pic>
            <p:pic>
              <p:nvPicPr>
                <p:cNvPr id="34855" name="Picture 27" descr="146GB SFF sml2"/>
                <p:cNvPicPr>
                  <a:picLocks noChangeAspect="1" noChangeArrowheads="1"/>
                </p:cNvPicPr>
                <p:nvPr/>
              </p:nvPicPr>
              <p:blipFill>
                <a:blip r:embed="rId8" cstate="print"/>
                <a:srcRect/>
                <a:stretch>
                  <a:fillRect/>
                </a:stretch>
              </p:blipFill>
              <p:spPr bwMode="auto">
                <a:xfrm>
                  <a:off x="3702" y="2964"/>
                  <a:ext cx="1200" cy="618"/>
                </a:xfrm>
                <a:prstGeom prst="rect">
                  <a:avLst/>
                </a:prstGeom>
                <a:noFill/>
                <a:ln w="9525">
                  <a:noFill/>
                  <a:miter lim="800000"/>
                  <a:headEnd/>
                  <a:tailEnd/>
                </a:ln>
              </p:spPr>
            </p:pic>
          </p:grpSp>
        </p:grpSp>
        <p:sp>
          <p:nvSpPr>
            <p:cNvPr id="79" name="Rounded Rectangle 78"/>
            <p:cNvSpPr/>
            <p:nvPr/>
          </p:nvSpPr>
          <p:spPr bwMode="auto">
            <a:xfrm>
              <a:off x="5010149" y="5777492"/>
              <a:ext cx="1629031" cy="79018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buFontTx/>
                <a:buChar char="•"/>
                <a:defRPr/>
              </a:pPr>
              <a:r>
                <a:rPr lang="en-US" sz="1200" dirty="0" smtClean="0">
                  <a:solidFill>
                    <a:schemeClr val="tx1"/>
                  </a:solidFill>
                </a:rPr>
                <a:t>LFF or SFF SAS </a:t>
              </a:r>
              <a:r>
                <a:rPr lang="en-US" sz="1200" dirty="0">
                  <a:solidFill>
                    <a:schemeClr val="tx1"/>
                  </a:solidFill>
                </a:rPr>
                <a:t>drives</a:t>
              </a:r>
            </a:p>
            <a:p>
              <a:pPr>
                <a:lnSpc>
                  <a:spcPct val="80000"/>
                </a:lnSpc>
                <a:buFontTx/>
                <a:buChar char="•"/>
                <a:defRPr/>
              </a:pPr>
              <a:r>
                <a:rPr lang="en-US" sz="1200" dirty="0">
                  <a:solidFill>
                    <a:schemeClr val="tx1"/>
                  </a:solidFill>
                </a:rPr>
                <a:t>MDL SAS drives*</a:t>
              </a:r>
            </a:p>
            <a:p>
              <a:pPr>
                <a:lnSpc>
                  <a:spcPct val="80000"/>
                </a:lnSpc>
                <a:buFontTx/>
                <a:buChar char="•"/>
                <a:defRPr/>
              </a:pPr>
              <a:r>
                <a:rPr lang="en-US" sz="1200" dirty="0">
                  <a:solidFill>
                    <a:schemeClr val="tx1"/>
                  </a:solidFill>
                </a:rPr>
                <a:t>MDL SATA drives</a:t>
              </a:r>
            </a:p>
          </p:txBody>
        </p:sp>
        <p:sp>
          <p:nvSpPr>
            <p:cNvPr id="80" name="Rounded Rectangle 79"/>
            <p:cNvSpPr/>
            <p:nvPr/>
          </p:nvSpPr>
          <p:spPr bwMode="auto">
            <a:xfrm>
              <a:off x="6748651" y="5736966"/>
              <a:ext cx="2021984"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defRPr/>
              </a:pPr>
              <a:r>
                <a:rPr lang="en-US" sz="1200" dirty="0">
                  <a:solidFill>
                    <a:schemeClr val="tx1"/>
                  </a:solidFill>
                  <a:cs typeface="Arial" charset="0"/>
                </a:rPr>
                <a:t>Up to 96 3.5” </a:t>
              </a:r>
              <a:r>
                <a:rPr lang="en-US" sz="1200" dirty="0" smtClean="0">
                  <a:solidFill>
                    <a:schemeClr val="tx1"/>
                  </a:solidFill>
                  <a:cs typeface="Arial" charset="0"/>
                </a:rPr>
                <a:t>LFF Drives</a:t>
              </a:r>
              <a:endParaRPr lang="en-US" sz="1200" dirty="0">
                <a:solidFill>
                  <a:schemeClr val="tx1"/>
                </a:solidFill>
                <a:cs typeface="Arial" charset="0"/>
              </a:endParaRPr>
            </a:p>
          </p:txBody>
        </p:sp>
        <p:sp>
          <p:nvSpPr>
            <p:cNvPr id="2" name="Rounded Rectangle 79"/>
            <p:cNvSpPr/>
            <p:nvPr/>
          </p:nvSpPr>
          <p:spPr bwMode="auto">
            <a:xfrm>
              <a:off x="6735773" y="6118054"/>
              <a:ext cx="2034861"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defRPr/>
              </a:pPr>
              <a:r>
                <a:rPr lang="en-US" sz="1200" dirty="0">
                  <a:solidFill>
                    <a:schemeClr val="tx1"/>
                  </a:solidFill>
                  <a:cs typeface="Arial" charset="0"/>
                </a:rPr>
                <a:t>Up to 149 2.5” </a:t>
              </a:r>
              <a:r>
                <a:rPr lang="en-US" sz="1200" dirty="0" smtClean="0">
                  <a:solidFill>
                    <a:schemeClr val="tx1"/>
                  </a:solidFill>
                  <a:cs typeface="Arial" charset="0"/>
                </a:rPr>
                <a:t>SFF Drives</a:t>
              </a:r>
              <a:endParaRPr lang="en-US" sz="1200" dirty="0">
                <a:solidFill>
                  <a:schemeClr val="tx1"/>
                </a:solidFill>
                <a:cs typeface="Arial" charset="0"/>
              </a:endParaRPr>
            </a:p>
          </p:txBody>
        </p:sp>
      </p:grpSp>
      <p:grpSp>
        <p:nvGrpSpPr>
          <p:cNvPr id="9" name="Group 8"/>
          <p:cNvGrpSpPr/>
          <p:nvPr/>
        </p:nvGrpSpPr>
        <p:grpSpPr>
          <a:xfrm>
            <a:off x="2836436" y="2462325"/>
            <a:ext cx="6307564" cy="1171681"/>
            <a:chOff x="-5700949" y="3313908"/>
            <a:chExt cx="6307564" cy="1562605"/>
          </a:xfrm>
        </p:grpSpPr>
        <p:grpSp>
          <p:nvGrpSpPr>
            <p:cNvPr id="10" name="Group 7"/>
            <p:cNvGrpSpPr/>
            <p:nvPr/>
          </p:nvGrpSpPr>
          <p:grpSpPr>
            <a:xfrm>
              <a:off x="-5700949" y="3313908"/>
              <a:ext cx="6307564" cy="1562605"/>
              <a:chOff x="2749550" y="1871954"/>
              <a:chExt cx="6307564" cy="1562605"/>
            </a:xfrm>
          </p:grpSpPr>
          <p:sp>
            <p:nvSpPr>
              <p:cNvPr id="1100809" name="AutoShape 9"/>
              <p:cNvSpPr>
                <a:spLocks noChangeArrowheads="1"/>
              </p:cNvSpPr>
              <p:nvPr/>
            </p:nvSpPr>
            <p:spPr bwMode="auto">
              <a:xfrm>
                <a:off x="2749550" y="1986424"/>
                <a:ext cx="6172200" cy="1448135"/>
              </a:xfrm>
              <a:prstGeom prst="roundRect">
                <a:avLst>
                  <a:gd name="adj" fmla="val 16667"/>
                </a:avLst>
              </a:prstGeom>
              <a:solidFill>
                <a:schemeClr val="bg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defRPr/>
                </a:pPr>
                <a:endParaRPr lang="en-US" dirty="0"/>
              </a:p>
            </p:txBody>
          </p:sp>
          <p:pic>
            <p:nvPicPr>
              <p:cNvPr id="34871" name="Picture 2" descr="MSA2212fc_frnt 60"/>
              <p:cNvPicPr preferRelativeResize="0">
                <a:picLocks noChangeAspect="1" noChangeArrowheads="1"/>
              </p:cNvPicPr>
              <p:nvPr/>
            </p:nvPicPr>
            <p:blipFill>
              <a:blip r:embed="rId9" cstate="print"/>
              <a:srcRect/>
              <a:stretch>
                <a:fillRect/>
              </a:stretch>
            </p:blipFill>
            <p:spPr bwMode="auto">
              <a:xfrm>
                <a:off x="2817606" y="2753367"/>
                <a:ext cx="3175000" cy="585923"/>
              </a:xfrm>
              <a:prstGeom prst="rect">
                <a:avLst/>
              </a:prstGeom>
              <a:noFill/>
              <a:ln w="9525">
                <a:noFill/>
                <a:miter lim="800000"/>
                <a:headEnd/>
                <a:tailEnd/>
              </a:ln>
            </p:spPr>
          </p:pic>
          <p:pic>
            <p:nvPicPr>
              <p:cNvPr id="34872" name="Picture 12"/>
              <p:cNvPicPr>
                <a:picLocks noChangeAspect="1" noChangeArrowheads="1"/>
              </p:cNvPicPr>
              <p:nvPr/>
            </p:nvPicPr>
            <p:blipFill>
              <a:blip r:embed="rId10" cstate="print"/>
              <a:srcRect/>
              <a:stretch>
                <a:fillRect/>
              </a:stretch>
            </p:blipFill>
            <p:spPr bwMode="auto">
              <a:xfrm>
                <a:off x="2824314" y="2062642"/>
                <a:ext cx="3165475" cy="597039"/>
              </a:xfrm>
              <a:prstGeom prst="rect">
                <a:avLst/>
              </a:prstGeom>
              <a:noFill/>
              <a:ln w="19050" algn="ctr">
                <a:noFill/>
                <a:miter lim="800000"/>
                <a:headEnd/>
                <a:tailEnd/>
              </a:ln>
            </p:spPr>
          </p:pic>
          <p:sp>
            <p:nvSpPr>
              <p:cNvPr id="73" name="Rounded Rectangle 72"/>
              <p:cNvSpPr>
                <a:spLocks noChangeArrowheads="1"/>
              </p:cNvSpPr>
              <p:nvPr/>
            </p:nvSpPr>
            <p:spPr bwMode="auto">
              <a:xfrm>
                <a:off x="6236640" y="2291296"/>
                <a:ext cx="2820473"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wrap="square">
                <a:spAutoFit/>
              </a:bodyPr>
              <a:lstStyle/>
              <a:p>
                <a:pPr>
                  <a:lnSpc>
                    <a:spcPct val="80000"/>
                  </a:lnSpc>
                  <a:defRPr/>
                </a:pPr>
                <a:r>
                  <a:rPr lang="en-US" sz="1200" dirty="0"/>
                  <a:t>P2000 G3 </a:t>
                </a:r>
                <a:r>
                  <a:rPr lang="en-US" sz="1200" dirty="0" smtClean="0"/>
                  <a:t>SFF Array – up to 24  2.5” HDDs</a:t>
                </a:r>
                <a:endParaRPr lang="en-US" sz="1200" dirty="0"/>
              </a:p>
            </p:txBody>
          </p:sp>
          <p:sp>
            <p:nvSpPr>
              <p:cNvPr id="74" name="Rounded Rectangle 73"/>
              <p:cNvSpPr>
                <a:spLocks noChangeArrowheads="1"/>
              </p:cNvSpPr>
              <p:nvPr/>
            </p:nvSpPr>
            <p:spPr bwMode="auto">
              <a:xfrm>
                <a:off x="6236641" y="2901036"/>
                <a:ext cx="2820473"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wrap="square">
                <a:spAutoFit/>
              </a:bodyPr>
              <a:lstStyle/>
              <a:p>
                <a:pPr>
                  <a:lnSpc>
                    <a:spcPct val="80000"/>
                  </a:lnSpc>
                  <a:defRPr/>
                </a:pPr>
                <a:r>
                  <a:rPr lang="en-US" sz="1200" dirty="0"/>
                  <a:t>P2000 G3 </a:t>
                </a:r>
                <a:r>
                  <a:rPr lang="en-US" sz="1200" dirty="0" smtClean="0"/>
                  <a:t>LFF Array –  up to 12  3.5” HDDs</a:t>
                </a:r>
                <a:endParaRPr lang="en-US" sz="1200" dirty="0"/>
              </a:p>
            </p:txBody>
          </p:sp>
          <p:sp>
            <p:nvSpPr>
              <p:cNvPr id="72" name="Oval 71"/>
              <p:cNvSpPr/>
              <p:nvPr/>
            </p:nvSpPr>
            <p:spPr>
              <a:xfrm>
                <a:off x="6451083" y="1871954"/>
                <a:ext cx="312057" cy="218394"/>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a:t>
                </a:r>
              </a:p>
            </p:txBody>
          </p:sp>
        </p:grpSp>
        <p:sp>
          <p:nvSpPr>
            <p:cNvPr id="61" name="AutoShape 14"/>
            <p:cNvSpPr>
              <a:spLocks noChangeArrowheads="1"/>
            </p:cNvSpPr>
            <p:nvPr/>
          </p:nvSpPr>
          <p:spPr bwMode="auto">
            <a:xfrm>
              <a:off x="-1674544" y="3318655"/>
              <a:ext cx="2057400" cy="236592"/>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Choose array enclosure</a:t>
              </a:r>
              <a:endParaRPr lang="en-US" sz="1400" b="1" dirty="0">
                <a:solidFill>
                  <a:schemeClr val="bg1"/>
                </a:solidFill>
              </a:endParaRPr>
            </a:p>
          </p:txBody>
        </p:sp>
      </p:grpSp>
      <p:sp>
        <p:nvSpPr>
          <p:cNvPr id="67" name="AutoShape 14"/>
          <p:cNvSpPr>
            <a:spLocks noChangeArrowheads="1"/>
          </p:cNvSpPr>
          <p:nvPr/>
        </p:nvSpPr>
        <p:spPr bwMode="auto">
          <a:xfrm>
            <a:off x="6800045" y="1521077"/>
            <a:ext cx="2128668" cy="177403"/>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SFF/LFF Disk Drives</a:t>
            </a:r>
            <a:endParaRPr lang="en-US" sz="1400" b="1" dirty="0">
              <a:solidFill>
                <a:schemeClr val="bg1"/>
              </a:solidFill>
            </a:endParaRPr>
          </a:p>
        </p:txBody>
      </p:sp>
      <p:sp>
        <p:nvSpPr>
          <p:cNvPr id="81" name="Oval 80"/>
          <p:cNvSpPr/>
          <p:nvPr/>
        </p:nvSpPr>
        <p:spPr>
          <a:xfrm>
            <a:off x="6487093" y="1533954"/>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endParaRPr lang="en-US" sz="1600" b="1" dirty="0">
              <a:solidFill>
                <a:schemeClr val="tx1"/>
              </a:solidFill>
            </a:endParaRPr>
          </a:p>
        </p:txBody>
      </p:sp>
      <p:sp>
        <p:nvSpPr>
          <p:cNvPr id="83" name="Rounded Rectangle 79"/>
          <p:cNvSpPr/>
          <p:nvPr/>
        </p:nvSpPr>
        <p:spPr bwMode="auto">
          <a:xfrm>
            <a:off x="5380162" y="1638300"/>
            <a:ext cx="982758" cy="26560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smtClean="0">
                <a:solidFill>
                  <a:schemeClr val="tx1"/>
                </a:solidFill>
                <a:cs typeface="Arial" charset="0"/>
              </a:rPr>
              <a:t>Applications</a:t>
            </a:r>
            <a:endParaRPr lang="en-US" sz="1200" dirty="0">
              <a:solidFill>
                <a:schemeClr val="tx1"/>
              </a:solidFill>
              <a:cs typeface="Arial" charset="0"/>
            </a:endParaRPr>
          </a:p>
        </p:txBody>
      </p:sp>
      <p:sp>
        <p:nvSpPr>
          <p:cNvPr id="62" name="Oval 61"/>
          <p:cNvSpPr/>
          <p:nvPr/>
        </p:nvSpPr>
        <p:spPr>
          <a:xfrm>
            <a:off x="2723676" y="3721994"/>
            <a:ext cx="312057" cy="296213"/>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3</a:t>
            </a:r>
          </a:p>
        </p:txBody>
      </p:sp>
      <p:sp>
        <p:nvSpPr>
          <p:cNvPr id="69" name="TextBox 68"/>
          <p:cNvSpPr txBox="1"/>
          <p:nvPr/>
        </p:nvSpPr>
        <p:spPr>
          <a:xfrm>
            <a:off x="7489065" y="2968580"/>
            <a:ext cx="426720" cy="338554"/>
          </a:xfrm>
          <a:prstGeom prst="rect">
            <a:avLst/>
          </a:prstGeom>
          <a:noFill/>
        </p:spPr>
        <p:txBody>
          <a:bodyPr wrap="none" rtlCol="0">
            <a:spAutoFit/>
          </a:bodyPr>
          <a:lstStyle/>
          <a:p>
            <a:pPr marL="0" defTabSz="430213">
              <a:spcAft>
                <a:spcPts val="400"/>
              </a:spcAft>
              <a:buSzPct val="100000"/>
            </a:pPr>
            <a:r>
              <a:rPr lang="en-US" sz="1600" dirty="0" smtClean="0">
                <a:solidFill>
                  <a:srgbClr val="FF0000"/>
                </a:solidFill>
                <a:latin typeface="HP Simplified" pitchFamily="34" charset="0"/>
                <a:cs typeface="HP Simplified" pitchFamily="34" charset="0"/>
              </a:rPr>
              <a:t>OR</a:t>
            </a:r>
          </a:p>
        </p:txBody>
      </p:sp>
    </p:spTree>
    <p:extLst>
      <p:ext uri="{BB962C8B-B14F-4D97-AF65-F5344CB8AC3E}">
        <p14:creationId xmlns:p14="http://schemas.microsoft.com/office/powerpoint/2010/main" val="157456012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05415" y="621384"/>
            <a:ext cx="8943703" cy="4434088"/>
          </a:xfrm>
          <a:prstGeom prst="rect">
            <a:avLst/>
          </a:prstGeom>
          <a:solidFill>
            <a:srgbClr val="B2B2B2"/>
          </a:solidFill>
          <a:ln w="12700" algn="ctr">
            <a:noFill/>
            <a:miter lim="800000"/>
            <a:headEnd/>
            <a:tailEnd/>
          </a:ln>
          <a:effectLst>
            <a:prstShdw prst="shdw17" dist="17961" dir="2700000">
              <a:srgbClr val="6B6B6B"/>
            </a:prstShdw>
          </a:effectLst>
        </p:spPr>
        <p:txBody>
          <a:bodyPr wrap="none" lIns="0" tIns="0" rIns="0" bIns="0" anchor="ctr"/>
          <a:lstStyle/>
          <a:p>
            <a:endParaRPr lang="en-US" dirty="0"/>
          </a:p>
        </p:txBody>
      </p:sp>
      <p:sp>
        <p:nvSpPr>
          <p:cNvPr id="34822" name="Text Box 5"/>
          <p:cNvSpPr txBox="1">
            <a:spLocks noChangeArrowheads="1"/>
          </p:cNvSpPr>
          <p:nvPr/>
        </p:nvSpPr>
        <p:spPr bwMode="auto">
          <a:xfrm>
            <a:off x="203754" y="61377"/>
            <a:ext cx="8843653" cy="600164"/>
          </a:xfrm>
          <a:prstGeom prst="rect">
            <a:avLst/>
          </a:prstGeom>
          <a:noFill/>
          <a:ln w="19050" algn="ctr">
            <a:noFill/>
            <a:miter lim="800000"/>
            <a:headEnd/>
            <a:tailEnd/>
          </a:ln>
        </p:spPr>
        <p:txBody>
          <a:bodyPr wrap="square">
            <a:spAutoFit/>
          </a:bodyPr>
          <a:lstStyle/>
          <a:p>
            <a:r>
              <a:rPr lang="en-US" sz="3200" b="1" dirty="0" smtClean="0">
                <a:solidFill>
                  <a:srgbClr val="000000"/>
                </a:solidFill>
              </a:rPr>
              <a:t>P2000 G3 Platform </a:t>
            </a:r>
            <a:r>
              <a:rPr lang="en-US" sz="3300" b="1" i="1" dirty="0" smtClean="0">
                <a:solidFill>
                  <a:srgbClr val="C00000"/>
                </a:solidFill>
                <a:ea typeface="+mj-ea"/>
                <a:cs typeface="+mj-cs"/>
              </a:rPr>
              <a:t>- </a:t>
            </a:r>
            <a:r>
              <a:rPr lang="en-US" sz="3300" b="1" i="1" dirty="0" smtClean="0">
                <a:solidFill>
                  <a:srgbClr val="C00000"/>
                </a:solidFill>
              </a:rPr>
              <a:t>4 Clicks to a </a:t>
            </a:r>
            <a:r>
              <a:rPr lang="en-US" sz="3300" b="1" i="1" dirty="0" err="1" smtClean="0">
                <a:solidFill>
                  <a:srgbClr val="C00000"/>
                </a:solidFill>
              </a:rPr>
              <a:t>Config</a:t>
            </a:r>
            <a:r>
              <a:rPr lang="en-US" sz="3300" b="1" i="1" dirty="0" smtClean="0">
                <a:solidFill>
                  <a:srgbClr val="C00000"/>
                </a:solidFill>
              </a:rPr>
              <a:t> (4/4)</a:t>
            </a:r>
            <a:endParaRPr lang="en-US" sz="3300" b="1" i="1" dirty="0">
              <a:solidFill>
                <a:srgbClr val="C00000"/>
              </a:solidFill>
              <a:ea typeface="+mj-ea"/>
              <a:cs typeface="+mj-cs"/>
            </a:endParaRPr>
          </a:p>
        </p:txBody>
      </p:sp>
      <p:pic>
        <p:nvPicPr>
          <p:cNvPr id="53" name="Picture 6"/>
          <p:cNvPicPr>
            <a:picLocks noChangeAspect="1" noChangeArrowheads="1"/>
          </p:cNvPicPr>
          <p:nvPr/>
        </p:nvPicPr>
        <p:blipFill>
          <a:blip r:embed="rId3" cstate="print"/>
          <a:srcRect/>
          <a:stretch>
            <a:fillRect/>
          </a:stretch>
        </p:blipFill>
        <p:spPr bwMode="auto">
          <a:xfrm>
            <a:off x="197544" y="2336852"/>
            <a:ext cx="2424279" cy="2681015"/>
          </a:xfrm>
          <a:prstGeom prst="rect">
            <a:avLst/>
          </a:prstGeom>
          <a:noFill/>
          <a:ln w="19050" algn="ctr">
            <a:solidFill>
              <a:schemeClr val="tx1"/>
            </a:solidFill>
            <a:miter lim="800000"/>
            <a:headEnd/>
            <a:tailEnd/>
          </a:ln>
        </p:spPr>
      </p:pic>
      <p:grpSp>
        <p:nvGrpSpPr>
          <p:cNvPr id="3" name="Group 61"/>
          <p:cNvGrpSpPr/>
          <p:nvPr/>
        </p:nvGrpSpPr>
        <p:grpSpPr>
          <a:xfrm>
            <a:off x="214317" y="764869"/>
            <a:ext cx="8709025" cy="713185"/>
            <a:chOff x="214314" y="809813"/>
            <a:chExt cx="8709025" cy="951133"/>
          </a:xfrm>
        </p:grpSpPr>
        <p:sp>
          <p:nvSpPr>
            <p:cNvPr id="60" name="AutoShape 35"/>
            <p:cNvSpPr>
              <a:spLocks noChangeArrowheads="1"/>
            </p:cNvSpPr>
            <p:nvPr/>
          </p:nvSpPr>
          <p:spPr bwMode="auto">
            <a:xfrm>
              <a:off x="214314" y="809813"/>
              <a:ext cx="8709025" cy="951133"/>
            </a:xfrm>
            <a:prstGeom prst="roundRect">
              <a:avLst>
                <a:gd name="adj" fmla="val 26685"/>
              </a:avLst>
            </a:prstGeom>
            <a:solidFill>
              <a:schemeClr val="bg1"/>
            </a:solidFill>
            <a:ln w="12700">
              <a:solidFill>
                <a:schemeClr val="tx1"/>
              </a:solidFill>
              <a:round/>
              <a:headEnd/>
              <a:tailEnd/>
            </a:ln>
          </p:spPr>
          <p:txBody>
            <a:bodyPr wrap="none" anchor="ctr"/>
            <a:lstStyle/>
            <a:p>
              <a:endParaRPr lang="en-US" dirty="0"/>
            </a:p>
          </p:txBody>
        </p:sp>
        <p:pic>
          <p:nvPicPr>
            <p:cNvPr id="64" name="Picture 14"/>
            <p:cNvPicPr>
              <a:picLocks noChangeAspect="1" noChangeArrowheads="1"/>
            </p:cNvPicPr>
            <p:nvPr/>
          </p:nvPicPr>
          <p:blipFill>
            <a:blip r:embed="rId4" cstate="print"/>
            <a:srcRect/>
            <a:stretch>
              <a:fillRect/>
            </a:stretch>
          </p:blipFill>
          <p:spPr bwMode="auto">
            <a:xfrm>
              <a:off x="471249" y="1314754"/>
              <a:ext cx="1775561" cy="336628"/>
            </a:xfrm>
            <a:prstGeom prst="rect">
              <a:avLst/>
            </a:prstGeom>
            <a:noFill/>
            <a:ln w="19050">
              <a:solidFill>
                <a:schemeClr val="tx1"/>
              </a:solidFill>
              <a:miter lim="800000"/>
              <a:headEnd/>
              <a:tailEnd type="none" w="lg" len="sm"/>
            </a:ln>
          </p:spPr>
        </p:pic>
        <p:sp>
          <p:nvSpPr>
            <p:cNvPr id="66" name="WordArt 21"/>
            <p:cNvSpPr>
              <a:spLocks noChangeArrowheads="1" noChangeShapeType="1" noTextEdit="1"/>
            </p:cNvSpPr>
            <p:nvPr/>
          </p:nvSpPr>
          <p:spPr bwMode="auto">
            <a:xfrm>
              <a:off x="5511165" y="957942"/>
              <a:ext cx="1237978" cy="133459"/>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cs typeface="Arial"/>
                </a:rPr>
                <a:t>10GbE iSCSI</a:t>
              </a:r>
              <a:endParaRPr lang="en-US" sz="1400" kern="10" dirty="0">
                <a:ln w="9525">
                  <a:solidFill>
                    <a:srgbClr val="000000"/>
                  </a:solidFill>
                  <a:round/>
                  <a:headEnd/>
                  <a:tailEnd type="none" w="lg" len="sm"/>
                </a:ln>
                <a:cs typeface="Arial"/>
              </a:endParaRPr>
            </a:p>
          </p:txBody>
        </p:sp>
        <p:sp>
          <p:nvSpPr>
            <p:cNvPr id="68" name="WordArt 15"/>
            <p:cNvSpPr>
              <a:spLocks noChangeArrowheads="1" noChangeShapeType="1" noTextEdit="1"/>
            </p:cNvSpPr>
            <p:nvPr/>
          </p:nvSpPr>
          <p:spPr bwMode="auto">
            <a:xfrm>
              <a:off x="461538" y="1097281"/>
              <a:ext cx="635731" cy="187304"/>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8Gb FC</a:t>
              </a:r>
            </a:p>
          </p:txBody>
        </p:sp>
        <p:sp>
          <p:nvSpPr>
            <p:cNvPr id="70" name="WordArt 18"/>
            <p:cNvSpPr>
              <a:spLocks noChangeArrowheads="1" noChangeShapeType="1" noTextEdit="1"/>
            </p:cNvSpPr>
            <p:nvPr/>
          </p:nvSpPr>
          <p:spPr bwMode="auto">
            <a:xfrm>
              <a:off x="4115307" y="1097367"/>
              <a:ext cx="668338" cy="171490"/>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6Gb SAS</a:t>
              </a:r>
            </a:p>
          </p:txBody>
        </p:sp>
        <p:sp>
          <p:nvSpPr>
            <p:cNvPr id="76" name="WordArt 15"/>
            <p:cNvSpPr>
              <a:spLocks noChangeArrowheads="1" noChangeShapeType="1" noTextEdit="1"/>
            </p:cNvSpPr>
            <p:nvPr/>
          </p:nvSpPr>
          <p:spPr bwMode="auto">
            <a:xfrm>
              <a:off x="1955726" y="936418"/>
              <a:ext cx="1433512" cy="195308"/>
            </a:xfrm>
            <a:prstGeom prst="rect">
              <a:avLst/>
            </a:prstGeom>
          </p:spPr>
          <p:txBody>
            <a:bodyPr wrap="none" fromWordArt="1">
              <a:prstTxWarp prst="textPlain">
                <a:avLst>
                  <a:gd name="adj" fmla="val 50000"/>
                </a:avLst>
              </a:prstTxWarp>
            </a:bodyPr>
            <a:lstStyle/>
            <a:p>
              <a:r>
                <a:rPr lang="en-US" sz="1200" kern="10" dirty="0">
                  <a:ln w="9525">
                    <a:solidFill>
                      <a:srgbClr val="000000"/>
                    </a:solidFill>
                    <a:round/>
                    <a:headEnd/>
                    <a:tailEnd type="none" w="lg" len="sm"/>
                  </a:ln>
                  <a:cs typeface="Arial"/>
                </a:rPr>
                <a:t>FC/1Gb iSCSI Combo </a:t>
              </a:r>
            </a:p>
          </p:txBody>
        </p:sp>
        <p:pic>
          <p:nvPicPr>
            <p:cNvPr id="56" name="Picture 6"/>
            <p:cNvPicPr>
              <a:picLocks noChangeAspect="1" noChangeArrowheads="1"/>
            </p:cNvPicPr>
            <p:nvPr/>
          </p:nvPicPr>
          <p:blipFill>
            <a:blip r:embed="rId4" cstate="print"/>
            <a:srcRect/>
            <a:stretch>
              <a:fillRect/>
            </a:stretch>
          </p:blipFill>
          <p:spPr bwMode="auto">
            <a:xfrm>
              <a:off x="1914938" y="1126121"/>
              <a:ext cx="1829751" cy="336917"/>
            </a:xfrm>
            <a:prstGeom prst="rect">
              <a:avLst/>
            </a:prstGeom>
            <a:noFill/>
            <a:ln w="19050">
              <a:solidFill>
                <a:schemeClr val="tx1"/>
              </a:solidFill>
              <a:miter lim="800000"/>
              <a:headEnd/>
              <a:tailEnd type="none" w="lg" len="sm"/>
            </a:ln>
          </p:spPr>
        </p:pic>
        <p:pic>
          <p:nvPicPr>
            <p:cNvPr id="57" name="Picture 7"/>
            <p:cNvPicPr>
              <a:picLocks noChangeAspect="1" noChangeArrowheads="1"/>
            </p:cNvPicPr>
            <p:nvPr/>
          </p:nvPicPr>
          <p:blipFill>
            <a:blip r:embed="rId5" cstate="print"/>
            <a:srcRect/>
            <a:stretch>
              <a:fillRect/>
            </a:stretch>
          </p:blipFill>
          <p:spPr bwMode="auto">
            <a:xfrm>
              <a:off x="2389184" y="1157051"/>
              <a:ext cx="304959" cy="138081"/>
            </a:xfrm>
            <a:prstGeom prst="rect">
              <a:avLst/>
            </a:prstGeom>
            <a:noFill/>
            <a:ln w="19050">
              <a:solidFill>
                <a:srgbClr val="FF9933"/>
              </a:solidFill>
              <a:miter lim="800000"/>
              <a:headEnd/>
              <a:tailEnd/>
            </a:ln>
          </p:spPr>
        </p:pic>
        <p:pic>
          <p:nvPicPr>
            <p:cNvPr id="51" name="Picture 46" descr="G3 SAS cntrl mockup 1sml"/>
            <p:cNvPicPr>
              <a:picLocks noChangeAspect="1" noChangeArrowheads="1"/>
            </p:cNvPicPr>
            <p:nvPr/>
          </p:nvPicPr>
          <p:blipFill>
            <a:blip r:embed="rId6" cstate="print"/>
            <a:srcRect/>
            <a:stretch>
              <a:fillRect/>
            </a:stretch>
          </p:blipFill>
          <p:spPr bwMode="auto">
            <a:xfrm>
              <a:off x="3682283" y="1296988"/>
              <a:ext cx="1801660" cy="354488"/>
            </a:xfrm>
            <a:prstGeom prst="rect">
              <a:avLst/>
            </a:prstGeom>
            <a:noFill/>
            <a:ln w="19050">
              <a:solidFill>
                <a:schemeClr val="tx1"/>
              </a:solidFill>
              <a:miter lim="800000"/>
              <a:headEnd/>
              <a:tailEnd/>
            </a:ln>
          </p:spPr>
        </p:pic>
        <p:pic>
          <p:nvPicPr>
            <p:cNvPr id="65" name="Picture 20"/>
            <p:cNvPicPr>
              <a:picLocks noChangeAspect="1" noChangeArrowheads="1"/>
            </p:cNvPicPr>
            <p:nvPr/>
          </p:nvPicPr>
          <p:blipFill>
            <a:blip r:embed="rId7" cstate="print"/>
            <a:srcRect/>
            <a:stretch>
              <a:fillRect/>
            </a:stretch>
          </p:blipFill>
          <p:spPr bwMode="auto">
            <a:xfrm>
              <a:off x="5271090" y="1123116"/>
              <a:ext cx="1741488" cy="347743"/>
            </a:xfrm>
            <a:prstGeom prst="rect">
              <a:avLst/>
            </a:prstGeom>
            <a:noFill/>
            <a:ln w="19050">
              <a:solidFill>
                <a:schemeClr val="tx1"/>
              </a:solidFill>
              <a:miter lim="800000"/>
              <a:headEnd/>
              <a:tailEnd type="none" w="lg" len="sm"/>
            </a:ln>
          </p:spPr>
        </p:pic>
        <p:pic>
          <p:nvPicPr>
            <p:cNvPr id="58" name="Picture 57" descr="F4 1Gb iSCSI sml.jpg"/>
            <p:cNvPicPr>
              <a:picLocks noChangeAspect="1"/>
            </p:cNvPicPr>
            <p:nvPr/>
          </p:nvPicPr>
          <p:blipFill>
            <a:blip r:embed="rId8" cstate="print"/>
            <a:stretch>
              <a:fillRect/>
            </a:stretch>
          </p:blipFill>
          <p:spPr>
            <a:xfrm>
              <a:off x="6911568" y="1323115"/>
              <a:ext cx="1767295" cy="367543"/>
            </a:xfrm>
            <a:prstGeom prst="rect">
              <a:avLst/>
            </a:prstGeom>
            <a:ln w="19050">
              <a:solidFill>
                <a:schemeClr val="tx1"/>
              </a:solidFill>
            </a:ln>
          </p:spPr>
        </p:pic>
        <p:sp>
          <p:nvSpPr>
            <p:cNvPr id="59" name="WordArt 21"/>
            <p:cNvSpPr>
              <a:spLocks noChangeArrowheads="1" noChangeShapeType="1" noTextEdit="1"/>
            </p:cNvSpPr>
            <p:nvPr/>
          </p:nvSpPr>
          <p:spPr bwMode="auto">
            <a:xfrm>
              <a:off x="7201401" y="1113469"/>
              <a:ext cx="1359898" cy="165756"/>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cs typeface="Arial"/>
                </a:rPr>
                <a:t>1GbE iSCSI</a:t>
              </a:r>
              <a:endParaRPr lang="en-US" sz="1400" kern="10" dirty="0">
                <a:ln w="9525">
                  <a:solidFill>
                    <a:srgbClr val="000000"/>
                  </a:solidFill>
                  <a:round/>
                  <a:headEnd/>
                  <a:tailEnd type="none" w="lg" len="sm"/>
                </a:ln>
                <a:cs typeface="Arial"/>
              </a:endParaRPr>
            </a:p>
          </p:txBody>
        </p:sp>
      </p:grpSp>
      <p:sp>
        <p:nvSpPr>
          <p:cNvPr id="71" name="AutoShape 56"/>
          <p:cNvSpPr>
            <a:spLocks noChangeArrowheads="1"/>
          </p:cNvSpPr>
          <p:nvPr/>
        </p:nvSpPr>
        <p:spPr bwMode="auto">
          <a:xfrm>
            <a:off x="3265707" y="673842"/>
            <a:ext cx="2599781" cy="170260"/>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fontAlgn="auto">
              <a:spcBef>
                <a:spcPts val="0"/>
              </a:spcBef>
              <a:spcAft>
                <a:spcPts val="0"/>
              </a:spcAft>
              <a:defRPr/>
            </a:pPr>
            <a:r>
              <a:rPr lang="en-US" sz="1400" b="1" dirty="0">
                <a:solidFill>
                  <a:schemeClr val="bg1"/>
                </a:solidFill>
              </a:rPr>
              <a:t> </a:t>
            </a:r>
            <a:r>
              <a:rPr lang="en-US" sz="1400" b="1" dirty="0" smtClean="0">
                <a:solidFill>
                  <a:schemeClr val="bg1"/>
                </a:solidFill>
              </a:rPr>
              <a:t>Controllers </a:t>
            </a:r>
            <a:endParaRPr lang="en-US" sz="1400" b="1" dirty="0">
              <a:solidFill>
                <a:schemeClr val="bg1"/>
              </a:solidFill>
            </a:endParaRPr>
          </a:p>
        </p:txBody>
      </p:sp>
      <p:sp>
        <p:nvSpPr>
          <p:cNvPr id="63" name="Oval 62"/>
          <p:cNvSpPr/>
          <p:nvPr/>
        </p:nvSpPr>
        <p:spPr>
          <a:xfrm>
            <a:off x="3098803" y="608793"/>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endParaRPr lang="en-US" sz="1600" b="1" dirty="0">
              <a:solidFill>
                <a:schemeClr val="tx1"/>
              </a:solidFill>
            </a:endParaRPr>
          </a:p>
        </p:txBody>
      </p:sp>
      <p:grpSp>
        <p:nvGrpSpPr>
          <p:cNvPr id="4" name="Group 10"/>
          <p:cNvGrpSpPr/>
          <p:nvPr/>
        </p:nvGrpSpPr>
        <p:grpSpPr>
          <a:xfrm>
            <a:off x="2831451" y="3783562"/>
            <a:ext cx="6172200" cy="1169805"/>
            <a:chOff x="2756807" y="4649057"/>
            <a:chExt cx="6172200" cy="1560100"/>
          </a:xfrm>
        </p:grpSpPr>
        <p:sp>
          <p:nvSpPr>
            <p:cNvPr id="1100816" name="AutoShape 16"/>
            <p:cNvSpPr>
              <a:spLocks noChangeArrowheads="1"/>
            </p:cNvSpPr>
            <p:nvPr/>
          </p:nvSpPr>
          <p:spPr bwMode="auto">
            <a:xfrm>
              <a:off x="2756807" y="4761022"/>
              <a:ext cx="6172200" cy="1448135"/>
            </a:xfrm>
            <a:prstGeom prst="roundRect">
              <a:avLst>
                <a:gd name="adj" fmla="val 16667"/>
              </a:avLst>
            </a:prstGeom>
            <a:solidFill>
              <a:schemeClr val="bg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defRPr/>
              </a:pPr>
              <a:endParaRPr lang="en-US" dirty="0"/>
            </a:p>
          </p:txBody>
        </p:sp>
        <p:pic>
          <p:nvPicPr>
            <p:cNvPr id="34865" name="Picture 2" descr="MSA2212fc_frnt 60"/>
            <p:cNvPicPr preferRelativeResize="0">
              <a:picLocks noChangeAspect="1" noChangeArrowheads="1"/>
            </p:cNvPicPr>
            <p:nvPr/>
          </p:nvPicPr>
          <p:blipFill>
            <a:blip r:embed="rId9" cstate="print"/>
            <a:srcRect/>
            <a:stretch>
              <a:fillRect/>
            </a:stretch>
          </p:blipFill>
          <p:spPr bwMode="auto">
            <a:xfrm>
              <a:off x="3066370" y="5529091"/>
              <a:ext cx="3175000" cy="587511"/>
            </a:xfrm>
            <a:prstGeom prst="rect">
              <a:avLst/>
            </a:prstGeom>
            <a:noFill/>
            <a:ln w="9525">
              <a:noFill/>
              <a:miter lim="800000"/>
              <a:headEnd/>
              <a:tailEnd/>
            </a:ln>
          </p:spPr>
        </p:pic>
        <p:pic>
          <p:nvPicPr>
            <p:cNvPr id="34866" name="Picture 11"/>
            <p:cNvPicPr>
              <a:picLocks noChangeAspect="1" noChangeArrowheads="1"/>
            </p:cNvPicPr>
            <p:nvPr/>
          </p:nvPicPr>
          <p:blipFill>
            <a:blip r:embed="rId10" cstate="print"/>
            <a:srcRect/>
            <a:stretch>
              <a:fillRect/>
            </a:stretch>
          </p:blipFill>
          <p:spPr bwMode="auto">
            <a:xfrm>
              <a:off x="3034622" y="4825664"/>
              <a:ext cx="3230563" cy="600214"/>
            </a:xfrm>
            <a:prstGeom prst="rect">
              <a:avLst/>
            </a:prstGeom>
            <a:noFill/>
            <a:ln w="19050" algn="ctr">
              <a:noFill/>
              <a:miter lim="800000"/>
              <a:headEnd/>
              <a:tailEnd/>
            </a:ln>
          </p:spPr>
        </p:pic>
        <p:sp>
          <p:nvSpPr>
            <p:cNvPr id="78" name="Rounded Rectangle 77"/>
            <p:cNvSpPr>
              <a:spLocks noChangeArrowheads="1"/>
            </p:cNvSpPr>
            <p:nvPr/>
          </p:nvSpPr>
          <p:spPr bwMode="auto">
            <a:xfrm>
              <a:off x="6639219" y="5646464"/>
              <a:ext cx="2217636"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wrap="square">
              <a:spAutoFit/>
            </a:bodyPr>
            <a:lstStyle/>
            <a:p>
              <a:pPr>
                <a:lnSpc>
                  <a:spcPct val="80000"/>
                </a:lnSpc>
                <a:defRPr/>
              </a:pPr>
              <a:r>
                <a:rPr lang="en-US" sz="1200" dirty="0"/>
                <a:t>P2000 3.5” </a:t>
              </a:r>
              <a:r>
                <a:rPr lang="en-US" sz="1200" dirty="0" smtClean="0"/>
                <a:t>LFF JBOD (max 7)</a:t>
              </a:r>
              <a:endParaRPr lang="en-US" sz="1200" dirty="0"/>
            </a:p>
          </p:txBody>
        </p:sp>
        <p:sp>
          <p:nvSpPr>
            <p:cNvPr id="82" name="Rounded Rectangle 81"/>
            <p:cNvSpPr/>
            <p:nvPr/>
          </p:nvSpPr>
          <p:spPr bwMode="auto">
            <a:xfrm>
              <a:off x="6623497" y="4976613"/>
              <a:ext cx="2226917"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defRPr/>
              </a:pPr>
              <a:r>
                <a:rPr lang="en-US" sz="1200" dirty="0">
                  <a:solidFill>
                    <a:schemeClr val="tx1"/>
                  </a:solidFill>
                  <a:cs typeface="Arial" charset="0"/>
                </a:rPr>
                <a:t>D2700 2.5” </a:t>
              </a:r>
              <a:r>
                <a:rPr lang="en-US" sz="1200" dirty="0" smtClean="0">
                  <a:solidFill>
                    <a:schemeClr val="tx1"/>
                  </a:solidFill>
                  <a:cs typeface="Arial" charset="0"/>
                </a:rPr>
                <a:t>SFF JBOD (max 5)</a:t>
              </a:r>
              <a:endParaRPr lang="en-US" sz="1200" dirty="0">
                <a:solidFill>
                  <a:schemeClr val="tx1"/>
                </a:solidFill>
                <a:cs typeface="Arial" charset="0"/>
              </a:endParaRPr>
            </a:p>
          </p:txBody>
        </p:sp>
        <p:sp>
          <p:nvSpPr>
            <p:cNvPr id="75" name="Oval 74"/>
            <p:cNvSpPr/>
            <p:nvPr/>
          </p:nvSpPr>
          <p:spPr>
            <a:xfrm>
              <a:off x="6309425" y="4649057"/>
              <a:ext cx="312057" cy="24422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4</a:t>
              </a:r>
              <a:endParaRPr lang="en-US" sz="1600" b="1" dirty="0">
                <a:solidFill>
                  <a:schemeClr val="tx1"/>
                </a:solidFill>
              </a:endParaRPr>
            </a:p>
          </p:txBody>
        </p:sp>
      </p:grpSp>
      <p:grpSp>
        <p:nvGrpSpPr>
          <p:cNvPr id="5" name="Group 9"/>
          <p:cNvGrpSpPr/>
          <p:nvPr/>
        </p:nvGrpSpPr>
        <p:grpSpPr>
          <a:xfrm>
            <a:off x="2858988" y="1609662"/>
            <a:ext cx="6172200" cy="871732"/>
            <a:chOff x="2743200" y="5405101"/>
            <a:chExt cx="6172200" cy="1162578"/>
          </a:xfrm>
        </p:grpSpPr>
        <p:sp>
          <p:nvSpPr>
            <p:cNvPr id="34843" name="AutoShape 35"/>
            <p:cNvSpPr>
              <a:spLocks noChangeArrowheads="1"/>
            </p:cNvSpPr>
            <p:nvPr/>
          </p:nvSpPr>
          <p:spPr bwMode="auto">
            <a:xfrm>
              <a:off x="2743200" y="5430507"/>
              <a:ext cx="6172200" cy="1068635"/>
            </a:xfrm>
            <a:prstGeom prst="roundRect">
              <a:avLst>
                <a:gd name="adj" fmla="val 16403"/>
              </a:avLst>
            </a:prstGeom>
            <a:solidFill>
              <a:schemeClr val="bg1"/>
            </a:solidFill>
            <a:ln w="12700">
              <a:solidFill>
                <a:schemeClr val="tx1"/>
              </a:solidFill>
              <a:round/>
              <a:headEnd/>
              <a:tailEnd/>
            </a:ln>
          </p:spPr>
          <p:txBody>
            <a:bodyPr wrap="none" anchor="ctr"/>
            <a:lstStyle/>
            <a:p>
              <a:endParaRPr lang="en-US" dirty="0"/>
            </a:p>
          </p:txBody>
        </p:sp>
        <p:grpSp>
          <p:nvGrpSpPr>
            <p:cNvPr id="6" name="Group 24"/>
            <p:cNvGrpSpPr>
              <a:grpSpLocks/>
            </p:cNvGrpSpPr>
            <p:nvPr/>
          </p:nvGrpSpPr>
          <p:grpSpPr bwMode="auto">
            <a:xfrm>
              <a:off x="3071813" y="5405101"/>
              <a:ext cx="1849438" cy="1119447"/>
              <a:chOff x="1920" y="2928"/>
              <a:chExt cx="1645" cy="995"/>
            </a:xfrm>
          </p:grpSpPr>
          <p:grpSp>
            <p:nvGrpSpPr>
              <p:cNvPr id="7" name="Group 9"/>
              <p:cNvGrpSpPr>
                <a:grpSpLocks/>
              </p:cNvGrpSpPr>
              <p:nvPr/>
            </p:nvGrpSpPr>
            <p:grpSpPr bwMode="auto">
              <a:xfrm>
                <a:off x="2287" y="2928"/>
                <a:ext cx="789" cy="733"/>
                <a:chOff x="3702" y="2964"/>
                <a:chExt cx="1254" cy="1254"/>
              </a:xfrm>
            </p:grpSpPr>
            <p:pic>
              <p:nvPicPr>
                <p:cNvPr id="34860" name="Picture 10" descr="146GB SFF sml2"/>
                <p:cNvPicPr>
                  <a:picLocks noChangeAspect="1" noChangeArrowheads="1"/>
                </p:cNvPicPr>
                <p:nvPr/>
              </p:nvPicPr>
              <p:blipFill>
                <a:blip r:embed="rId11" cstate="print"/>
                <a:srcRect/>
                <a:stretch>
                  <a:fillRect/>
                </a:stretch>
              </p:blipFill>
              <p:spPr bwMode="auto">
                <a:xfrm>
                  <a:off x="3756" y="3600"/>
                  <a:ext cx="1200" cy="618"/>
                </a:xfrm>
                <a:prstGeom prst="rect">
                  <a:avLst/>
                </a:prstGeom>
                <a:noFill/>
                <a:ln w="9525">
                  <a:noFill/>
                  <a:miter lim="800000"/>
                  <a:headEnd/>
                  <a:tailEnd/>
                </a:ln>
              </p:spPr>
            </p:pic>
            <p:pic>
              <p:nvPicPr>
                <p:cNvPr id="34861" name="Picture 11" descr="146GB SFF sml2"/>
                <p:cNvPicPr>
                  <a:picLocks noChangeAspect="1" noChangeArrowheads="1"/>
                </p:cNvPicPr>
                <p:nvPr/>
              </p:nvPicPr>
              <p:blipFill>
                <a:blip r:embed="rId11" cstate="print"/>
                <a:srcRect/>
                <a:stretch>
                  <a:fillRect/>
                </a:stretch>
              </p:blipFill>
              <p:spPr bwMode="auto">
                <a:xfrm>
                  <a:off x="3732" y="3384"/>
                  <a:ext cx="1200" cy="618"/>
                </a:xfrm>
                <a:prstGeom prst="rect">
                  <a:avLst/>
                </a:prstGeom>
                <a:noFill/>
                <a:ln w="9525">
                  <a:noFill/>
                  <a:miter lim="800000"/>
                  <a:headEnd/>
                  <a:tailEnd/>
                </a:ln>
              </p:spPr>
            </p:pic>
            <p:pic>
              <p:nvPicPr>
                <p:cNvPr id="34862" name="Picture 12" descr="146GB SFF sml2"/>
                <p:cNvPicPr>
                  <a:picLocks noChangeAspect="1" noChangeArrowheads="1"/>
                </p:cNvPicPr>
                <p:nvPr/>
              </p:nvPicPr>
              <p:blipFill>
                <a:blip r:embed="rId11" cstate="print"/>
                <a:srcRect/>
                <a:stretch>
                  <a:fillRect/>
                </a:stretch>
              </p:blipFill>
              <p:spPr bwMode="auto">
                <a:xfrm>
                  <a:off x="3726" y="3180"/>
                  <a:ext cx="1200" cy="618"/>
                </a:xfrm>
                <a:prstGeom prst="rect">
                  <a:avLst/>
                </a:prstGeom>
                <a:noFill/>
                <a:ln w="9525">
                  <a:noFill/>
                  <a:miter lim="800000"/>
                  <a:headEnd/>
                  <a:tailEnd/>
                </a:ln>
              </p:spPr>
            </p:pic>
            <p:pic>
              <p:nvPicPr>
                <p:cNvPr id="34863" name="Picture 13" descr="146GB SFF sml2"/>
                <p:cNvPicPr>
                  <a:picLocks noChangeAspect="1" noChangeArrowheads="1"/>
                </p:cNvPicPr>
                <p:nvPr/>
              </p:nvPicPr>
              <p:blipFill>
                <a:blip r:embed="rId11" cstate="print"/>
                <a:srcRect/>
                <a:stretch>
                  <a:fillRect/>
                </a:stretch>
              </p:blipFill>
              <p:spPr bwMode="auto">
                <a:xfrm>
                  <a:off x="3702" y="2964"/>
                  <a:ext cx="1200" cy="618"/>
                </a:xfrm>
                <a:prstGeom prst="rect">
                  <a:avLst/>
                </a:prstGeom>
                <a:noFill/>
                <a:ln w="9525">
                  <a:noFill/>
                  <a:miter lim="800000"/>
                  <a:headEnd/>
                  <a:tailEnd/>
                </a:ln>
              </p:spPr>
            </p:pic>
          </p:grpSp>
          <p:grpSp>
            <p:nvGrpSpPr>
              <p:cNvPr id="8" name="Group 18"/>
              <p:cNvGrpSpPr>
                <a:grpSpLocks/>
              </p:cNvGrpSpPr>
              <p:nvPr/>
            </p:nvGrpSpPr>
            <p:grpSpPr bwMode="auto">
              <a:xfrm>
                <a:off x="1920" y="3120"/>
                <a:ext cx="789" cy="733"/>
                <a:chOff x="3702" y="2964"/>
                <a:chExt cx="1254" cy="1254"/>
              </a:xfrm>
            </p:grpSpPr>
            <p:pic>
              <p:nvPicPr>
                <p:cNvPr id="34856" name="Picture 19" descr="146GB SFF sml2"/>
                <p:cNvPicPr>
                  <a:picLocks noChangeAspect="1" noChangeArrowheads="1"/>
                </p:cNvPicPr>
                <p:nvPr/>
              </p:nvPicPr>
              <p:blipFill>
                <a:blip r:embed="rId11" cstate="print"/>
                <a:srcRect/>
                <a:stretch>
                  <a:fillRect/>
                </a:stretch>
              </p:blipFill>
              <p:spPr bwMode="auto">
                <a:xfrm>
                  <a:off x="3756" y="3600"/>
                  <a:ext cx="1200" cy="618"/>
                </a:xfrm>
                <a:prstGeom prst="rect">
                  <a:avLst/>
                </a:prstGeom>
                <a:noFill/>
                <a:ln w="9525">
                  <a:noFill/>
                  <a:miter lim="800000"/>
                  <a:headEnd/>
                  <a:tailEnd/>
                </a:ln>
              </p:spPr>
            </p:pic>
            <p:pic>
              <p:nvPicPr>
                <p:cNvPr id="34857" name="Picture 20" descr="146GB SFF sml2"/>
                <p:cNvPicPr>
                  <a:picLocks noChangeAspect="1" noChangeArrowheads="1"/>
                </p:cNvPicPr>
                <p:nvPr/>
              </p:nvPicPr>
              <p:blipFill>
                <a:blip r:embed="rId11" cstate="print"/>
                <a:srcRect/>
                <a:stretch>
                  <a:fillRect/>
                </a:stretch>
              </p:blipFill>
              <p:spPr bwMode="auto">
                <a:xfrm>
                  <a:off x="3732" y="3384"/>
                  <a:ext cx="1200" cy="618"/>
                </a:xfrm>
                <a:prstGeom prst="rect">
                  <a:avLst/>
                </a:prstGeom>
                <a:noFill/>
                <a:ln w="9525">
                  <a:noFill/>
                  <a:miter lim="800000"/>
                  <a:headEnd/>
                  <a:tailEnd/>
                </a:ln>
              </p:spPr>
            </p:pic>
            <p:pic>
              <p:nvPicPr>
                <p:cNvPr id="34858" name="Picture 21" descr="146GB SFF sml2"/>
                <p:cNvPicPr>
                  <a:picLocks noChangeAspect="1" noChangeArrowheads="1"/>
                </p:cNvPicPr>
                <p:nvPr/>
              </p:nvPicPr>
              <p:blipFill>
                <a:blip r:embed="rId11" cstate="print"/>
                <a:srcRect/>
                <a:stretch>
                  <a:fillRect/>
                </a:stretch>
              </p:blipFill>
              <p:spPr bwMode="auto">
                <a:xfrm>
                  <a:off x="3726" y="3180"/>
                  <a:ext cx="1200" cy="618"/>
                </a:xfrm>
                <a:prstGeom prst="rect">
                  <a:avLst/>
                </a:prstGeom>
                <a:noFill/>
                <a:ln w="9525">
                  <a:noFill/>
                  <a:miter lim="800000"/>
                  <a:headEnd/>
                  <a:tailEnd/>
                </a:ln>
              </p:spPr>
            </p:pic>
            <p:pic>
              <p:nvPicPr>
                <p:cNvPr id="34859" name="Picture 22" descr="146GB SFF sml2"/>
                <p:cNvPicPr>
                  <a:picLocks noChangeAspect="1" noChangeArrowheads="1"/>
                </p:cNvPicPr>
                <p:nvPr/>
              </p:nvPicPr>
              <p:blipFill>
                <a:blip r:embed="rId11" cstate="print"/>
                <a:srcRect/>
                <a:stretch>
                  <a:fillRect/>
                </a:stretch>
              </p:blipFill>
              <p:spPr bwMode="auto">
                <a:xfrm>
                  <a:off x="3702" y="2964"/>
                  <a:ext cx="1200" cy="618"/>
                </a:xfrm>
                <a:prstGeom prst="rect">
                  <a:avLst/>
                </a:prstGeom>
                <a:noFill/>
                <a:ln w="9525">
                  <a:noFill/>
                  <a:miter lim="800000"/>
                  <a:headEnd/>
                  <a:tailEnd/>
                </a:ln>
              </p:spPr>
            </p:pic>
          </p:grpSp>
          <p:grpSp>
            <p:nvGrpSpPr>
              <p:cNvPr id="9" name="Group 23"/>
              <p:cNvGrpSpPr>
                <a:grpSpLocks/>
              </p:cNvGrpSpPr>
              <p:nvPr/>
            </p:nvGrpSpPr>
            <p:grpSpPr bwMode="auto">
              <a:xfrm>
                <a:off x="2775" y="3190"/>
                <a:ext cx="790" cy="733"/>
                <a:chOff x="3702" y="2964"/>
                <a:chExt cx="1254" cy="1254"/>
              </a:xfrm>
            </p:grpSpPr>
            <p:pic>
              <p:nvPicPr>
                <p:cNvPr id="34852" name="Picture 24" descr="146GB SFF sml2"/>
                <p:cNvPicPr>
                  <a:picLocks noChangeAspect="1" noChangeArrowheads="1"/>
                </p:cNvPicPr>
                <p:nvPr/>
              </p:nvPicPr>
              <p:blipFill>
                <a:blip r:embed="rId11" cstate="print"/>
                <a:srcRect/>
                <a:stretch>
                  <a:fillRect/>
                </a:stretch>
              </p:blipFill>
              <p:spPr bwMode="auto">
                <a:xfrm>
                  <a:off x="3756" y="3600"/>
                  <a:ext cx="1200" cy="618"/>
                </a:xfrm>
                <a:prstGeom prst="rect">
                  <a:avLst/>
                </a:prstGeom>
                <a:noFill/>
                <a:ln w="9525">
                  <a:noFill/>
                  <a:miter lim="800000"/>
                  <a:headEnd/>
                  <a:tailEnd/>
                </a:ln>
              </p:spPr>
            </p:pic>
            <p:pic>
              <p:nvPicPr>
                <p:cNvPr id="34853" name="Picture 25" descr="146GB SFF sml2"/>
                <p:cNvPicPr>
                  <a:picLocks noChangeAspect="1" noChangeArrowheads="1"/>
                </p:cNvPicPr>
                <p:nvPr/>
              </p:nvPicPr>
              <p:blipFill>
                <a:blip r:embed="rId11" cstate="print"/>
                <a:srcRect/>
                <a:stretch>
                  <a:fillRect/>
                </a:stretch>
              </p:blipFill>
              <p:spPr bwMode="auto">
                <a:xfrm>
                  <a:off x="3732" y="3384"/>
                  <a:ext cx="1200" cy="618"/>
                </a:xfrm>
                <a:prstGeom prst="rect">
                  <a:avLst/>
                </a:prstGeom>
                <a:noFill/>
                <a:ln w="9525">
                  <a:noFill/>
                  <a:miter lim="800000"/>
                  <a:headEnd/>
                  <a:tailEnd/>
                </a:ln>
              </p:spPr>
            </p:pic>
            <p:pic>
              <p:nvPicPr>
                <p:cNvPr id="34854" name="Picture 26" descr="146GB SFF sml2"/>
                <p:cNvPicPr>
                  <a:picLocks noChangeAspect="1" noChangeArrowheads="1"/>
                </p:cNvPicPr>
                <p:nvPr/>
              </p:nvPicPr>
              <p:blipFill>
                <a:blip r:embed="rId11" cstate="print"/>
                <a:srcRect/>
                <a:stretch>
                  <a:fillRect/>
                </a:stretch>
              </p:blipFill>
              <p:spPr bwMode="auto">
                <a:xfrm>
                  <a:off x="3726" y="3180"/>
                  <a:ext cx="1200" cy="618"/>
                </a:xfrm>
                <a:prstGeom prst="rect">
                  <a:avLst/>
                </a:prstGeom>
                <a:noFill/>
                <a:ln w="9525">
                  <a:noFill/>
                  <a:miter lim="800000"/>
                  <a:headEnd/>
                  <a:tailEnd/>
                </a:ln>
              </p:spPr>
            </p:pic>
            <p:pic>
              <p:nvPicPr>
                <p:cNvPr id="34855" name="Picture 27" descr="146GB SFF sml2"/>
                <p:cNvPicPr>
                  <a:picLocks noChangeAspect="1" noChangeArrowheads="1"/>
                </p:cNvPicPr>
                <p:nvPr/>
              </p:nvPicPr>
              <p:blipFill>
                <a:blip r:embed="rId11" cstate="print"/>
                <a:srcRect/>
                <a:stretch>
                  <a:fillRect/>
                </a:stretch>
              </p:blipFill>
              <p:spPr bwMode="auto">
                <a:xfrm>
                  <a:off x="3702" y="2964"/>
                  <a:ext cx="1200" cy="618"/>
                </a:xfrm>
                <a:prstGeom prst="rect">
                  <a:avLst/>
                </a:prstGeom>
                <a:noFill/>
                <a:ln w="9525">
                  <a:noFill/>
                  <a:miter lim="800000"/>
                  <a:headEnd/>
                  <a:tailEnd/>
                </a:ln>
              </p:spPr>
            </p:pic>
          </p:grpSp>
        </p:grpSp>
        <p:sp>
          <p:nvSpPr>
            <p:cNvPr id="79" name="Rounded Rectangle 78"/>
            <p:cNvSpPr/>
            <p:nvPr/>
          </p:nvSpPr>
          <p:spPr bwMode="auto">
            <a:xfrm>
              <a:off x="5010150" y="5777492"/>
              <a:ext cx="1557338" cy="79018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spAutoFit/>
            </a:bodyPr>
            <a:lstStyle/>
            <a:p>
              <a:pPr>
                <a:lnSpc>
                  <a:spcPct val="80000"/>
                </a:lnSpc>
                <a:buFontTx/>
                <a:buChar char="•"/>
                <a:defRPr/>
              </a:pPr>
              <a:r>
                <a:rPr lang="en-US" sz="1200" dirty="0">
                  <a:solidFill>
                    <a:schemeClr val="tx1"/>
                  </a:solidFill>
                </a:rPr>
                <a:t>SAS drives</a:t>
              </a:r>
            </a:p>
            <a:p>
              <a:pPr>
                <a:lnSpc>
                  <a:spcPct val="80000"/>
                </a:lnSpc>
                <a:buFontTx/>
                <a:buChar char="•"/>
                <a:defRPr/>
              </a:pPr>
              <a:r>
                <a:rPr lang="en-US" sz="1200" dirty="0">
                  <a:solidFill>
                    <a:schemeClr val="tx1"/>
                  </a:solidFill>
                </a:rPr>
                <a:t>MDL SAS drives*</a:t>
              </a:r>
            </a:p>
            <a:p>
              <a:pPr>
                <a:lnSpc>
                  <a:spcPct val="80000"/>
                </a:lnSpc>
                <a:buFontTx/>
                <a:buChar char="•"/>
                <a:defRPr/>
              </a:pPr>
              <a:r>
                <a:rPr lang="en-US" sz="1200" dirty="0">
                  <a:solidFill>
                    <a:schemeClr val="tx1"/>
                  </a:solidFill>
                </a:rPr>
                <a:t>MDL SATA drives</a:t>
              </a:r>
            </a:p>
          </p:txBody>
        </p:sp>
        <p:sp>
          <p:nvSpPr>
            <p:cNvPr id="80" name="Rounded Rectangle 79"/>
            <p:cNvSpPr/>
            <p:nvPr/>
          </p:nvSpPr>
          <p:spPr bwMode="auto">
            <a:xfrm>
              <a:off x="6861175" y="5736966"/>
              <a:ext cx="1448886"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a:solidFill>
                    <a:schemeClr val="tx1"/>
                  </a:solidFill>
                  <a:cs typeface="Arial" charset="0"/>
                </a:rPr>
                <a:t>Up to 96 3.5” Drives</a:t>
              </a:r>
            </a:p>
          </p:txBody>
        </p:sp>
        <p:sp>
          <p:nvSpPr>
            <p:cNvPr id="2" name="Rounded Rectangle 79"/>
            <p:cNvSpPr/>
            <p:nvPr/>
          </p:nvSpPr>
          <p:spPr bwMode="auto">
            <a:xfrm>
              <a:off x="6815140" y="6118054"/>
              <a:ext cx="1531431"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a:solidFill>
                    <a:schemeClr val="tx1"/>
                  </a:solidFill>
                  <a:cs typeface="Arial" charset="0"/>
                </a:rPr>
                <a:t>Up to 149 2.5” Drives</a:t>
              </a:r>
            </a:p>
          </p:txBody>
        </p:sp>
      </p:grpSp>
      <p:grpSp>
        <p:nvGrpSpPr>
          <p:cNvPr id="10" name="Group 8"/>
          <p:cNvGrpSpPr/>
          <p:nvPr/>
        </p:nvGrpSpPr>
        <p:grpSpPr>
          <a:xfrm>
            <a:off x="2836436" y="2462327"/>
            <a:ext cx="6172200" cy="1171682"/>
            <a:chOff x="-5700949" y="3313908"/>
            <a:chExt cx="6172200" cy="1562605"/>
          </a:xfrm>
        </p:grpSpPr>
        <p:grpSp>
          <p:nvGrpSpPr>
            <p:cNvPr id="11" name="Group 7"/>
            <p:cNvGrpSpPr/>
            <p:nvPr/>
          </p:nvGrpSpPr>
          <p:grpSpPr>
            <a:xfrm>
              <a:off x="-5700949" y="3313908"/>
              <a:ext cx="6172200" cy="1562605"/>
              <a:chOff x="2749550" y="1871954"/>
              <a:chExt cx="6172200" cy="1562605"/>
            </a:xfrm>
          </p:grpSpPr>
          <p:sp>
            <p:nvSpPr>
              <p:cNvPr id="1100809" name="AutoShape 9"/>
              <p:cNvSpPr>
                <a:spLocks noChangeArrowheads="1"/>
              </p:cNvSpPr>
              <p:nvPr/>
            </p:nvSpPr>
            <p:spPr bwMode="auto">
              <a:xfrm>
                <a:off x="2749550" y="1986424"/>
                <a:ext cx="6172200" cy="1448135"/>
              </a:xfrm>
              <a:prstGeom prst="roundRect">
                <a:avLst>
                  <a:gd name="adj" fmla="val 16667"/>
                </a:avLst>
              </a:prstGeom>
              <a:solidFill>
                <a:schemeClr val="bg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defRPr/>
                </a:pPr>
                <a:endParaRPr lang="en-US" dirty="0"/>
              </a:p>
            </p:txBody>
          </p:sp>
          <p:pic>
            <p:nvPicPr>
              <p:cNvPr id="34871" name="Picture 2" descr="MSA2212fc_frnt 60"/>
              <p:cNvPicPr preferRelativeResize="0">
                <a:picLocks noChangeAspect="1" noChangeArrowheads="1"/>
              </p:cNvPicPr>
              <p:nvPr/>
            </p:nvPicPr>
            <p:blipFill>
              <a:blip r:embed="rId9" cstate="print"/>
              <a:srcRect/>
              <a:stretch>
                <a:fillRect/>
              </a:stretch>
            </p:blipFill>
            <p:spPr bwMode="auto">
              <a:xfrm>
                <a:off x="3062288" y="2753364"/>
                <a:ext cx="3175000" cy="585923"/>
              </a:xfrm>
              <a:prstGeom prst="rect">
                <a:avLst/>
              </a:prstGeom>
              <a:noFill/>
              <a:ln w="9525">
                <a:noFill/>
                <a:miter lim="800000"/>
                <a:headEnd/>
                <a:tailEnd/>
              </a:ln>
            </p:spPr>
          </p:pic>
          <p:pic>
            <p:nvPicPr>
              <p:cNvPr id="34872" name="Picture 12"/>
              <p:cNvPicPr>
                <a:picLocks noChangeAspect="1" noChangeArrowheads="1"/>
              </p:cNvPicPr>
              <p:nvPr/>
            </p:nvPicPr>
            <p:blipFill>
              <a:blip r:embed="rId12" cstate="print"/>
              <a:srcRect/>
              <a:stretch>
                <a:fillRect/>
              </a:stretch>
            </p:blipFill>
            <p:spPr bwMode="auto">
              <a:xfrm>
                <a:off x="3043240" y="2062640"/>
                <a:ext cx="3165475" cy="597038"/>
              </a:xfrm>
              <a:prstGeom prst="rect">
                <a:avLst/>
              </a:prstGeom>
              <a:noFill/>
              <a:ln w="19050" algn="ctr">
                <a:noFill/>
                <a:miter lim="800000"/>
                <a:headEnd/>
                <a:tailEnd/>
              </a:ln>
            </p:spPr>
          </p:pic>
          <p:sp>
            <p:nvSpPr>
              <p:cNvPr id="73" name="Rounded Rectangle 72"/>
              <p:cNvSpPr>
                <a:spLocks noChangeArrowheads="1"/>
              </p:cNvSpPr>
              <p:nvPr/>
            </p:nvSpPr>
            <p:spPr bwMode="auto">
              <a:xfrm>
                <a:off x="6340475" y="2291293"/>
                <a:ext cx="2495550"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a:spAutoFit/>
              </a:bodyPr>
              <a:lstStyle/>
              <a:p>
                <a:pPr>
                  <a:lnSpc>
                    <a:spcPct val="80000"/>
                  </a:lnSpc>
                  <a:defRPr/>
                </a:pPr>
                <a:r>
                  <a:rPr lang="en-US" sz="1200" dirty="0"/>
                  <a:t>P2000 G3 Array 2.5” 24 Drives</a:t>
                </a:r>
              </a:p>
            </p:txBody>
          </p:sp>
          <p:sp>
            <p:nvSpPr>
              <p:cNvPr id="74" name="Rounded Rectangle 73"/>
              <p:cNvSpPr>
                <a:spLocks noChangeArrowheads="1"/>
              </p:cNvSpPr>
              <p:nvPr/>
            </p:nvSpPr>
            <p:spPr bwMode="auto">
              <a:xfrm>
                <a:off x="6340475" y="2901034"/>
                <a:ext cx="2495550"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a:spAutoFit/>
              </a:bodyPr>
              <a:lstStyle/>
              <a:p>
                <a:pPr>
                  <a:lnSpc>
                    <a:spcPct val="80000"/>
                  </a:lnSpc>
                  <a:defRPr/>
                </a:pPr>
                <a:r>
                  <a:rPr lang="en-US" sz="1200" dirty="0"/>
                  <a:t>P2000 G3 Array 3.5” 12 Drives</a:t>
                </a:r>
              </a:p>
            </p:txBody>
          </p:sp>
          <p:sp>
            <p:nvSpPr>
              <p:cNvPr id="72" name="Oval 71"/>
              <p:cNvSpPr/>
              <p:nvPr/>
            </p:nvSpPr>
            <p:spPr>
              <a:xfrm>
                <a:off x="6335181" y="1871954"/>
                <a:ext cx="312057" cy="218395"/>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a:t>
                </a:r>
              </a:p>
            </p:txBody>
          </p:sp>
        </p:grpSp>
        <p:sp>
          <p:nvSpPr>
            <p:cNvPr id="61" name="AutoShape 14"/>
            <p:cNvSpPr>
              <a:spLocks noChangeArrowheads="1"/>
            </p:cNvSpPr>
            <p:nvPr/>
          </p:nvSpPr>
          <p:spPr bwMode="auto">
            <a:xfrm>
              <a:off x="-1750219" y="3318654"/>
              <a:ext cx="2215165" cy="236592"/>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P2000 Base Array Enclosures</a:t>
              </a:r>
              <a:endParaRPr lang="en-US" sz="1400" b="1" dirty="0">
                <a:solidFill>
                  <a:schemeClr val="bg1"/>
                </a:solidFill>
              </a:endParaRPr>
            </a:p>
          </p:txBody>
        </p:sp>
      </p:grpSp>
      <p:sp>
        <p:nvSpPr>
          <p:cNvPr id="67" name="AutoShape 14"/>
          <p:cNvSpPr>
            <a:spLocks noChangeArrowheads="1"/>
          </p:cNvSpPr>
          <p:nvPr/>
        </p:nvSpPr>
        <p:spPr bwMode="auto">
          <a:xfrm>
            <a:off x="6871313" y="1521077"/>
            <a:ext cx="2057400" cy="177403"/>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SFF/LFF Disk Drives</a:t>
            </a:r>
            <a:endParaRPr lang="en-US" sz="1400" b="1" dirty="0">
              <a:solidFill>
                <a:schemeClr val="bg1"/>
              </a:solidFill>
            </a:endParaRPr>
          </a:p>
        </p:txBody>
      </p:sp>
      <p:sp>
        <p:nvSpPr>
          <p:cNvPr id="69" name="AutoShape 14"/>
          <p:cNvSpPr>
            <a:spLocks noChangeArrowheads="1"/>
          </p:cNvSpPr>
          <p:nvPr/>
        </p:nvSpPr>
        <p:spPr bwMode="auto">
          <a:xfrm>
            <a:off x="6742089" y="3767112"/>
            <a:ext cx="2234485" cy="177403"/>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Add expansion shelves</a:t>
            </a:r>
            <a:endParaRPr lang="en-US" sz="1400" b="1" dirty="0">
              <a:solidFill>
                <a:schemeClr val="bg1"/>
              </a:solidFill>
            </a:endParaRPr>
          </a:p>
        </p:txBody>
      </p:sp>
      <p:sp>
        <p:nvSpPr>
          <p:cNvPr id="81" name="Oval 80"/>
          <p:cNvSpPr/>
          <p:nvPr/>
        </p:nvSpPr>
        <p:spPr>
          <a:xfrm>
            <a:off x="6512849" y="1521076"/>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endParaRPr lang="en-US" sz="1600" b="1" dirty="0">
              <a:solidFill>
                <a:schemeClr val="tx1"/>
              </a:solidFill>
            </a:endParaRPr>
          </a:p>
        </p:txBody>
      </p:sp>
      <p:sp>
        <p:nvSpPr>
          <p:cNvPr id="83" name="Rounded Rectangle 79"/>
          <p:cNvSpPr/>
          <p:nvPr/>
        </p:nvSpPr>
        <p:spPr bwMode="auto">
          <a:xfrm>
            <a:off x="5380162" y="1644739"/>
            <a:ext cx="982758" cy="26560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smtClean="0">
                <a:solidFill>
                  <a:schemeClr val="tx1"/>
                </a:solidFill>
                <a:cs typeface="Arial" charset="0"/>
              </a:rPr>
              <a:t>Applications</a:t>
            </a:r>
            <a:endParaRPr lang="en-US" sz="1200" dirty="0">
              <a:solidFill>
                <a:schemeClr val="tx1"/>
              </a:solidFill>
              <a:cs typeface="Arial" charset="0"/>
            </a:endParaRPr>
          </a:p>
        </p:txBody>
      </p:sp>
      <p:sp>
        <p:nvSpPr>
          <p:cNvPr id="62" name="TextBox 61"/>
          <p:cNvSpPr txBox="1"/>
          <p:nvPr/>
        </p:nvSpPr>
        <p:spPr>
          <a:xfrm>
            <a:off x="144370" y="1513242"/>
            <a:ext cx="2734057" cy="984885"/>
          </a:xfrm>
          <a:prstGeom prst="rect">
            <a:avLst/>
          </a:prstGeom>
          <a:noFill/>
        </p:spPr>
        <p:txBody>
          <a:bodyPr wrap="square" rtlCol="0">
            <a:spAutoFit/>
          </a:bodyPr>
          <a:lstStyle/>
          <a:p>
            <a:r>
              <a:rPr lang="en-US" sz="1200" b="1" dirty="0" smtClean="0"/>
              <a:t>Expansion – Add up to </a:t>
            </a:r>
            <a:br>
              <a:rPr lang="en-US" sz="1200" b="1" dirty="0" smtClean="0"/>
            </a:br>
            <a:r>
              <a:rPr lang="en-US" sz="1100" b="1" dirty="0" smtClean="0"/>
              <a:t>max of seven additional LFF enclosures</a:t>
            </a:r>
            <a:endParaRPr lang="en-US" sz="1200" b="1" dirty="0" smtClean="0"/>
          </a:p>
          <a:p>
            <a:r>
              <a:rPr lang="en-US" sz="1200" b="1" dirty="0" smtClean="0">
                <a:solidFill>
                  <a:srgbClr val="FF0000"/>
                </a:solidFill>
              </a:rPr>
              <a:t>                     and/or </a:t>
            </a:r>
          </a:p>
          <a:p>
            <a:r>
              <a:rPr lang="en-US" sz="1100" b="1" dirty="0" smtClean="0"/>
              <a:t>max of five additional SFF enclosures</a:t>
            </a:r>
          </a:p>
          <a:p>
            <a:endParaRPr lang="en-US" sz="1200" dirty="0"/>
          </a:p>
        </p:txBody>
      </p:sp>
      <p:sp>
        <p:nvSpPr>
          <p:cNvPr id="77" name="Oval 76"/>
          <p:cNvSpPr/>
          <p:nvPr/>
        </p:nvSpPr>
        <p:spPr>
          <a:xfrm>
            <a:off x="2698565" y="3723462"/>
            <a:ext cx="360167" cy="346262"/>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4</a:t>
            </a:r>
            <a:endParaRPr lang="en-US" sz="2000" b="1" dirty="0">
              <a:solidFill>
                <a:schemeClr val="tx1"/>
              </a:solidFill>
            </a:endParaRPr>
          </a:p>
        </p:txBody>
      </p:sp>
      <p:sp>
        <p:nvSpPr>
          <p:cNvPr id="84" name="TextBox 83"/>
          <p:cNvSpPr txBox="1"/>
          <p:nvPr/>
        </p:nvSpPr>
        <p:spPr>
          <a:xfrm>
            <a:off x="7321633" y="4250027"/>
            <a:ext cx="853247" cy="338554"/>
          </a:xfrm>
          <a:prstGeom prst="rect">
            <a:avLst/>
          </a:prstGeom>
          <a:noFill/>
        </p:spPr>
        <p:txBody>
          <a:bodyPr wrap="none" rtlCol="0">
            <a:spAutoFit/>
          </a:bodyPr>
          <a:lstStyle/>
          <a:p>
            <a:pPr marL="0" defTabSz="430213">
              <a:spcAft>
                <a:spcPts val="400"/>
              </a:spcAft>
              <a:buSzPct val="100000"/>
            </a:pPr>
            <a:r>
              <a:rPr lang="en-US" sz="1600" dirty="0" smtClean="0">
                <a:solidFill>
                  <a:srgbClr val="FF0000"/>
                </a:solidFill>
                <a:latin typeface="HP Simplified" pitchFamily="34" charset="0"/>
                <a:cs typeface="HP Simplified" pitchFamily="34" charset="0"/>
              </a:rPr>
              <a:t>AND/OR</a:t>
            </a:r>
          </a:p>
        </p:txBody>
      </p:sp>
      <p:sp>
        <p:nvSpPr>
          <p:cNvPr id="85" name="TextBox 84"/>
          <p:cNvSpPr txBox="1"/>
          <p:nvPr/>
        </p:nvSpPr>
        <p:spPr>
          <a:xfrm>
            <a:off x="7489065" y="2968580"/>
            <a:ext cx="426720" cy="338554"/>
          </a:xfrm>
          <a:prstGeom prst="rect">
            <a:avLst/>
          </a:prstGeom>
          <a:noFill/>
        </p:spPr>
        <p:txBody>
          <a:bodyPr wrap="none" rtlCol="0">
            <a:spAutoFit/>
          </a:bodyPr>
          <a:lstStyle/>
          <a:p>
            <a:pPr marL="0" defTabSz="430213">
              <a:spcAft>
                <a:spcPts val="400"/>
              </a:spcAft>
              <a:buSzPct val="100000"/>
            </a:pPr>
            <a:r>
              <a:rPr lang="en-US" sz="1600" dirty="0" smtClean="0">
                <a:solidFill>
                  <a:srgbClr val="FF0000"/>
                </a:solidFill>
                <a:latin typeface="HP Simplified" pitchFamily="34" charset="0"/>
                <a:cs typeface="HP Simplified" pitchFamily="34" charset="0"/>
              </a:rPr>
              <a:t>OR</a:t>
            </a:r>
          </a:p>
        </p:txBody>
      </p:sp>
    </p:spTree>
    <p:extLst>
      <p:ext uri="{BB962C8B-B14F-4D97-AF65-F5344CB8AC3E}">
        <p14:creationId xmlns:p14="http://schemas.microsoft.com/office/powerpoint/2010/main" val="390013273"/>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Decision Tree</a:t>
            </a:r>
            <a:endParaRPr lang="en-US" dirty="0"/>
          </a:p>
        </p:txBody>
      </p:sp>
      <p:sp>
        <p:nvSpPr>
          <p:cNvPr id="3" name="Title 2"/>
          <p:cNvSpPr>
            <a:spLocks noGrp="1"/>
          </p:cNvSpPr>
          <p:nvPr>
            <p:ph type="title"/>
          </p:nvPr>
        </p:nvSpPr>
        <p:spPr/>
        <p:txBody>
          <a:bodyPr/>
          <a:lstStyle/>
          <a:p>
            <a:r>
              <a:rPr lang="en-US" dirty="0" smtClean="0"/>
              <a:t>Consolidation/Virtualization Sales Plays</a:t>
            </a:r>
            <a:endParaRPr lang="en-US" dirty="0"/>
          </a:p>
        </p:txBody>
      </p:sp>
      <p:sp>
        <p:nvSpPr>
          <p:cNvPr id="4" name="Content Placeholder 3"/>
          <p:cNvSpPr>
            <a:spLocks noGrp="1"/>
          </p:cNvSpPr>
          <p:nvPr>
            <p:ph sz="quarter" idx="10"/>
          </p:nvPr>
        </p:nvSpPr>
        <p:spPr/>
        <p:txBody>
          <a:bodyPr/>
          <a:lstStyle/>
          <a:p>
            <a:r>
              <a:rPr lang="en-US" dirty="0" smtClean="0"/>
              <a:t>MSA Friendly?</a:t>
            </a:r>
          </a:p>
          <a:p>
            <a:r>
              <a:rPr lang="en-US" dirty="0" smtClean="0"/>
              <a:t>Virtualization Stage ?’s</a:t>
            </a:r>
          </a:p>
          <a:p>
            <a:r>
              <a:rPr lang="en-US" dirty="0" smtClean="0"/>
              <a:t>	Sizing and Performance Stage?</a:t>
            </a:r>
          </a:p>
          <a:p>
            <a:r>
              <a:rPr lang="en-US" dirty="0" smtClean="0"/>
              <a:t>Consolidation Evolution?</a:t>
            </a:r>
          </a:p>
          <a:p>
            <a:r>
              <a:rPr lang="en-US" dirty="0" smtClean="0"/>
              <a:t>Offers/Plays </a:t>
            </a:r>
          </a:p>
          <a:p>
            <a:r>
              <a:rPr lang="en-US" dirty="0" smtClean="0"/>
              <a:t>	Installed Base</a:t>
            </a:r>
          </a:p>
          <a:p>
            <a:r>
              <a:rPr lang="en-US" dirty="0" smtClean="0"/>
              <a:t>	Not </a:t>
            </a:r>
            <a:r>
              <a:rPr lang="en-US" dirty="0" err="1" smtClean="0"/>
              <a:t>Virtualizing</a:t>
            </a:r>
            <a:r>
              <a:rPr lang="en-US" dirty="0" smtClean="0"/>
              <a:t> – Consolidation Only</a:t>
            </a:r>
          </a:p>
          <a:p>
            <a:r>
              <a:rPr lang="en-US" dirty="0" smtClean="0"/>
              <a:t>	Virtualization First-Timers (1</a:t>
            </a:r>
            <a:r>
              <a:rPr lang="en-US" baseline="30000" dirty="0" smtClean="0"/>
              <a:t>st</a:t>
            </a:r>
            <a:r>
              <a:rPr lang="en-US" dirty="0" smtClean="0"/>
              <a:t> POC Stage)</a:t>
            </a:r>
          </a:p>
          <a:p>
            <a:r>
              <a:rPr lang="en-US" dirty="0" smtClean="0"/>
              <a:t>	Entry Virtualization </a:t>
            </a:r>
          </a:p>
          <a:p>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730" y="156910"/>
            <a:ext cx="8684678" cy="464882"/>
          </a:xfrm>
        </p:spPr>
        <p:txBody>
          <a:bodyPr/>
          <a:lstStyle/>
          <a:p>
            <a:r>
              <a:rPr lang="en-US" sz="3200" dirty="0" smtClean="0"/>
              <a:t>Opening Question – Are you an HP MSA Customer?</a:t>
            </a:r>
            <a:endParaRPr lang="en-US" sz="3200" dirty="0"/>
          </a:p>
        </p:txBody>
      </p:sp>
      <p:sp>
        <p:nvSpPr>
          <p:cNvPr id="6" name="Text Placeholder 19"/>
          <p:cNvSpPr txBox="1">
            <a:spLocks/>
          </p:cNvSpPr>
          <p:nvPr/>
        </p:nvSpPr>
        <p:spPr>
          <a:xfrm>
            <a:off x="292938" y="633939"/>
            <a:ext cx="8370380" cy="294965"/>
          </a:xfrm>
          <a:prstGeom prst="rect">
            <a:avLst/>
          </a:prstGeom>
        </p:spPr>
        <p:txBody>
          <a:bodyPr/>
          <a:lstStyle/>
          <a:p>
            <a:pPr marL="0" marR="0" lvl="0" indent="0" algn="l" defTabSz="457200" rtl="0" eaLnBrk="1" fontAlgn="auto" latinLnBrk="0" hangingPunct="1">
              <a:lnSpc>
                <a:spcPct val="100000"/>
              </a:lnSpc>
              <a:spcBef>
                <a:spcPts val="0"/>
              </a:spcBef>
              <a:spcAft>
                <a:spcPts val="400"/>
              </a:spcAft>
              <a:buClrTx/>
              <a:buSzPct val="100000"/>
              <a:buFont typeface="Arial"/>
              <a:buNone/>
              <a:tabLst/>
              <a:defRPr/>
            </a:pPr>
            <a:r>
              <a:rPr kumimoji="0" lang="en-US" sz="2000" b="1" i="0" u="none" strike="noStrike" kern="1200" cap="none" spc="0" normalizeH="0" baseline="0" noProof="0" dirty="0" smtClean="0">
                <a:ln>
                  <a:noFill/>
                </a:ln>
                <a:solidFill>
                  <a:srgbClr val="0096D6"/>
                </a:solidFill>
                <a:effectLst/>
                <a:uLnTx/>
                <a:uFillTx/>
                <a:latin typeface="HP Simplified" pitchFamily="34" charset="0"/>
                <a:ea typeface="+mn-ea"/>
                <a:cs typeface="HP Simplified" pitchFamily="34" charset="0"/>
              </a:rPr>
              <a:t>Sales opportunities based on Familiarity with HP MSA</a:t>
            </a:r>
            <a:endParaRPr kumimoji="0" lang="en-US" sz="2000" b="1" i="0" u="none" strike="noStrike" kern="1200" cap="none" spc="0" normalizeH="0" baseline="0" noProof="0" dirty="0">
              <a:ln>
                <a:noFill/>
              </a:ln>
              <a:solidFill>
                <a:srgbClr val="0096D6"/>
              </a:solidFill>
              <a:effectLst/>
              <a:uLnTx/>
              <a:uFillTx/>
              <a:latin typeface="HP Simplified" pitchFamily="34" charset="0"/>
              <a:ea typeface="+mn-ea"/>
              <a:cs typeface="HP Simplified" pitchFamily="34" charset="0"/>
            </a:endParaRPr>
          </a:p>
        </p:txBody>
      </p:sp>
      <p:graphicFrame>
        <p:nvGraphicFramePr>
          <p:cNvPr id="7" name="Diagram 6"/>
          <p:cNvGraphicFramePr/>
          <p:nvPr/>
        </p:nvGraphicFramePr>
        <p:xfrm>
          <a:off x="404773" y="1059129"/>
          <a:ext cx="8552483" cy="3483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746983" y="2382599"/>
            <a:ext cx="2460032" cy="338554"/>
          </a:xfrm>
          <a:prstGeom prst="rect">
            <a:avLst/>
          </a:prstGeom>
          <a:noFill/>
        </p:spPr>
        <p:txBody>
          <a:bodyPr wrap="non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Installed Base Plays/Offers</a:t>
            </a:r>
          </a:p>
        </p:txBody>
      </p:sp>
      <p:sp>
        <p:nvSpPr>
          <p:cNvPr id="8" name="TextBox 7"/>
          <p:cNvSpPr txBox="1"/>
          <p:nvPr/>
        </p:nvSpPr>
        <p:spPr>
          <a:xfrm>
            <a:off x="912261" y="4170505"/>
            <a:ext cx="2022157" cy="338554"/>
          </a:xfrm>
          <a:prstGeom prst="rect">
            <a:avLst/>
          </a:prstGeom>
          <a:noFill/>
        </p:spPr>
        <p:txBody>
          <a:bodyPr wrap="non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Net-New Plays/Offers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731" y="47447"/>
            <a:ext cx="8367054" cy="464882"/>
          </a:xfrm>
        </p:spPr>
        <p:txBody>
          <a:bodyPr/>
          <a:lstStyle/>
          <a:p>
            <a:r>
              <a:rPr lang="en-US" sz="3200" dirty="0" smtClean="0"/>
              <a:t>MSA Installed Base Scenarios - Upgrade</a:t>
            </a:r>
            <a:endParaRPr lang="en-US" sz="3200" dirty="0"/>
          </a:p>
        </p:txBody>
      </p:sp>
      <p:sp>
        <p:nvSpPr>
          <p:cNvPr id="6" name="Text Placeholder 19"/>
          <p:cNvSpPr txBox="1">
            <a:spLocks/>
          </p:cNvSpPr>
          <p:nvPr/>
        </p:nvSpPr>
        <p:spPr>
          <a:xfrm>
            <a:off x="212501" y="524476"/>
            <a:ext cx="8764073" cy="294965"/>
          </a:xfrm>
          <a:prstGeom prst="rect">
            <a:avLst/>
          </a:prstGeom>
        </p:spPr>
        <p:txBody>
          <a:bodyPr/>
          <a:lstStyle/>
          <a:p>
            <a:pPr lvl="0">
              <a:spcAft>
                <a:spcPts val="400"/>
              </a:spcAft>
              <a:buSzPct val="100000"/>
            </a:pPr>
            <a:r>
              <a:rPr lang="en-US" sz="2000" b="1" dirty="0" smtClean="0">
                <a:solidFill>
                  <a:srgbClr val="0096D6"/>
                </a:solidFill>
                <a:latin typeface="HP Simplified" pitchFamily="34" charset="0"/>
                <a:cs typeface="HP Simplified" pitchFamily="34" charset="0"/>
              </a:rPr>
              <a:t>There are &gt;330,000 MSA units in the field – Many of them just running away</a:t>
            </a:r>
          </a:p>
        </p:txBody>
      </p:sp>
      <p:sp>
        <p:nvSpPr>
          <p:cNvPr id="5" name="TextBox 4"/>
          <p:cNvSpPr txBox="1"/>
          <p:nvPr/>
        </p:nvSpPr>
        <p:spPr>
          <a:xfrm>
            <a:off x="263347" y="951241"/>
            <a:ext cx="8880653" cy="3590727"/>
          </a:xfrm>
          <a:prstGeom prst="rect">
            <a:avLst/>
          </a:prstGeom>
          <a:noFill/>
        </p:spPr>
        <p:txBody>
          <a:bodyPr wrap="square" rtlCol="0">
            <a:spAutoFit/>
          </a:bodyPr>
          <a:lstStyle/>
          <a:p>
            <a:pPr lvl="0" defTabSz="430213">
              <a:spcAft>
                <a:spcPts val="400"/>
              </a:spcAft>
              <a:buSzPct val="100000"/>
            </a:pPr>
            <a:r>
              <a:rPr lang="en-US" sz="1600" b="1" dirty="0" smtClean="0">
                <a:solidFill>
                  <a:schemeClr val="accent1"/>
                </a:solidFill>
                <a:latin typeface="HP Simplified" pitchFamily="34" charset="0"/>
                <a:cs typeface="HP Simplified" pitchFamily="34" charset="0"/>
              </a:rPr>
              <a:t>Upgrading your existing MSA to get more features, more capacity and more reliability.  Options?</a:t>
            </a:r>
          </a:p>
          <a:p>
            <a:pPr marL="344488" indent="-117475" defTabSz="430213">
              <a:spcAft>
                <a:spcPts val="400"/>
              </a:spcAft>
              <a:buSzPct val="100000"/>
              <a:buFont typeface="Arial" pitchFamily="34" charset="0"/>
              <a:buChar char="•"/>
            </a:pPr>
            <a:r>
              <a:rPr lang="en-US" sz="1400" dirty="0" smtClean="0">
                <a:solidFill>
                  <a:srgbClr val="000000"/>
                </a:solidFill>
                <a:latin typeface="HP Simplified" pitchFamily="34" charset="0"/>
                <a:cs typeface="HP Simplified" pitchFamily="34" charset="0"/>
              </a:rPr>
              <a:t>MSA 500/1000/1500 units require a technology refresh and can not be upgraded to P2000 G3</a:t>
            </a:r>
          </a:p>
          <a:p>
            <a:pPr marL="801688" lvl="1" indent="-117475" defTabSz="430213">
              <a:spcAft>
                <a:spcPts val="400"/>
              </a:spcAft>
              <a:buSzPct val="100000"/>
              <a:buFont typeface="Arial" pitchFamily="34" charset="0"/>
              <a:buChar char="•"/>
            </a:pPr>
            <a:r>
              <a:rPr lang="en-US" sz="1200" dirty="0" smtClean="0">
                <a:solidFill>
                  <a:srgbClr val="000000"/>
                </a:solidFill>
                <a:latin typeface="HP Simplified" pitchFamily="34" charset="0"/>
                <a:cs typeface="HP Simplified" pitchFamily="34" charset="0"/>
              </a:rPr>
              <a:t>The advancements in </a:t>
            </a:r>
            <a:r>
              <a:rPr lang="en-US" sz="1200" dirty="0" err="1" smtClean="0">
                <a:solidFill>
                  <a:srgbClr val="000000"/>
                </a:solidFill>
                <a:latin typeface="HP Simplified" pitchFamily="34" charset="0"/>
                <a:cs typeface="HP Simplified" pitchFamily="34" charset="0"/>
              </a:rPr>
              <a:t>Fibre</a:t>
            </a:r>
            <a:r>
              <a:rPr lang="en-US" sz="1200" dirty="0" smtClean="0">
                <a:solidFill>
                  <a:srgbClr val="000000"/>
                </a:solidFill>
                <a:latin typeface="HP Simplified" pitchFamily="34" charset="0"/>
                <a:cs typeface="HP Simplified" pitchFamily="34" charset="0"/>
              </a:rPr>
              <a:t> Channel and </a:t>
            </a:r>
            <a:r>
              <a:rPr lang="en-US" sz="1200" dirty="0" err="1" smtClean="0">
                <a:solidFill>
                  <a:srgbClr val="000000"/>
                </a:solidFill>
                <a:latin typeface="HP Simplified" pitchFamily="34" charset="0"/>
                <a:cs typeface="HP Simplified" pitchFamily="34" charset="0"/>
              </a:rPr>
              <a:t>iSCSI</a:t>
            </a:r>
            <a:r>
              <a:rPr lang="en-US" sz="1200" dirty="0" smtClean="0">
                <a:solidFill>
                  <a:srgbClr val="000000"/>
                </a:solidFill>
                <a:latin typeface="HP Simplified" pitchFamily="34" charset="0"/>
                <a:cs typeface="HP Simplified" pitchFamily="34" charset="0"/>
              </a:rPr>
              <a:t> will lead to a dramatic performance boost across the board for older MSA units</a:t>
            </a:r>
          </a:p>
          <a:p>
            <a:pPr marL="801688" lvl="1" indent="-117475" defTabSz="430213">
              <a:spcAft>
                <a:spcPts val="400"/>
              </a:spcAft>
              <a:buSzPct val="100000"/>
              <a:buFont typeface="Arial" pitchFamily="34" charset="0"/>
              <a:buChar char="•"/>
            </a:pPr>
            <a:r>
              <a:rPr lang="en-US" sz="1200" dirty="0" smtClean="0">
                <a:solidFill>
                  <a:srgbClr val="000000"/>
                </a:solidFill>
                <a:latin typeface="HP Simplified" pitchFamily="34" charset="0"/>
                <a:cs typeface="HP Simplified" pitchFamily="34" charset="0"/>
              </a:rPr>
              <a:t>New P2000 G3 units allow many more interface options</a:t>
            </a:r>
          </a:p>
          <a:p>
            <a:pPr marL="801688" lvl="1" indent="-117475" defTabSz="430213">
              <a:spcAft>
                <a:spcPts val="400"/>
              </a:spcAft>
              <a:buSzPct val="100000"/>
              <a:buFont typeface="Arial" pitchFamily="34" charset="0"/>
              <a:buChar char="•"/>
            </a:pPr>
            <a:r>
              <a:rPr lang="en-US" sz="1200" dirty="0" smtClean="0">
                <a:solidFill>
                  <a:srgbClr val="000000"/>
                </a:solidFill>
                <a:latin typeface="HP Simplified" pitchFamily="34" charset="0"/>
                <a:cs typeface="HP Simplified" pitchFamily="34" charset="0"/>
              </a:rPr>
              <a:t>8Gb FC, 1GbE and 10GbE </a:t>
            </a:r>
            <a:r>
              <a:rPr lang="en-US" sz="1200" dirty="0" err="1" smtClean="0">
                <a:solidFill>
                  <a:srgbClr val="000000"/>
                </a:solidFill>
                <a:latin typeface="HP Simplified" pitchFamily="34" charset="0"/>
                <a:cs typeface="HP Simplified" pitchFamily="34" charset="0"/>
              </a:rPr>
              <a:t>iSCSI</a:t>
            </a:r>
            <a:r>
              <a:rPr lang="en-US" sz="1200" dirty="0" smtClean="0">
                <a:solidFill>
                  <a:srgbClr val="000000"/>
                </a:solidFill>
                <a:latin typeface="HP Simplified" pitchFamily="34" charset="0"/>
                <a:cs typeface="HP Simplified" pitchFamily="34" charset="0"/>
              </a:rPr>
              <a:t>, 6Gb SAS and an FC/</a:t>
            </a:r>
            <a:r>
              <a:rPr lang="en-US" sz="1200" dirty="0" err="1" smtClean="0">
                <a:solidFill>
                  <a:srgbClr val="000000"/>
                </a:solidFill>
                <a:latin typeface="HP Simplified" pitchFamily="34" charset="0"/>
                <a:cs typeface="HP Simplified" pitchFamily="34" charset="0"/>
              </a:rPr>
              <a:t>iSCSI</a:t>
            </a:r>
            <a:r>
              <a:rPr lang="en-US" sz="1200" dirty="0" smtClean="0">
                <a:solidFill>
                  <a:srgbClr val="000000"/>
                </a:solidFill>
                <a:latin typeface="HP Simplified" pitchFamily="34" charset="0"/>
                <a:cs typeface="HP Simplified" pitchFamily="34" charset="0"/>
              </a:rPr>
              <a:t> Combo controller</a:t>
            </a:r>
          </a:p>
          <a:p>
            <a:pPr marL="801688" lvl="1" indent="-117475" defTabSz="430213">
              <a:spcAft>
                <a:spcPts val="400"/>
              </a:spcAft>
              <a:buSzPct val="100000"/>
              <a:buFont typeface="Arial" pitchFamily="34" charset="0"/>
              <a:buChar char="•"/>
            </a:pPr>
            <a:r>
              <a:rPr lang="en-US" sz="1200" dirty="0" smtClean="0">
                <a:solidFill>
                  <a:srgbClr val="000000"/>
                </a:solidFill>
                <a:latin typeface="HP Simplified" pitchFamily="34" charset="0"/>
                <a:cs typeface="HP Simplified" pitchFamily="34" charset="0"/>
              </a:rPr>
              <a:t>Support for newer modern HDDs offer flexibility and options</a:t>
            </a:r>
          </a:p>
          <a:p>
            <a:pPr marL="1258888" lvl="2" indent="-117475" defTabSz="430213">
              <a:spcAft>
                <a:spcPts val="400"/>
              </a:spcAft>
              <a:buSzPct val="100000"/>
              <a:buFont typeface="Arial" pitchFamily="34" charset="0"/>
              <a:buChar char="•"/>
            </a:pPr>
            <a:r>
              <a:rPr lang="en-US" sz="1200" dirty="0" smtClean="0">
                <a:solidFill>
                  <a:srgbClr val="000000"/>
                </a:solidFill>
                <a:latin typeface="HP Simplified" pitchFamily="34" charset="0"/>
                <a:cs typeface="HP Simplified" pitchFamily="34" charset="0"/>
              </a:rPr>
              <a:t>LFF SAS-Midline for high capacity requirements</a:t>
            </a:r>
          </a:p>
          <a:p>
            <a:pPr marL="1258888" lvl="2" indent="-117475" defTabSz="430213">
              <a:spcAft>
                <a:spcPts val="400"/>
              </a:spcAft>
              <a:buSzPct val="100000"/>
              <a:buFont typeface="Arial" pitchFamily="34" charset="0"/>
              <a:buChar char="•"/>
            </a:pPr>
            <a:r>
              <a:rPr lang="en-US" sz="1200" dirty="0" smtClean="0">
                <a:solidFill>
                  <a:srgbClr val="000000"/>
                </a:solidFill>
                <a:latin typeface="HP Simplified" pitchFamily="34" charset="0"/>
                <a:cs typeface="HP Simplified" pitchFamily="34" charset="0"/>
              </a:rPr>
              <a:t>SFF Enterprise SAS drives to push performance</a:t>
            </a:r>
          </a:p>
          <a:p>
            <a:pPr marL="801688" lvl="1" indent="-117475" defTabSz="430213">
              <a:spcAft>
                <a:spcPts val="400"/>
              </a:spcAft>
              <a:buSzPct val="100000"/>
              <a:buFont typeface="Arial" pitchFamily="34" charset="0"/>
              <a:buChar char="•"/>
            </a:pPr>
            <a:r>
              <a:rPr lang="en-US" sz="1200" dirty="0" smtClean="0">
                <a:solidFill>
                  <a:srgbClr val="000000"/>
                </a:solidFill>
                <a:latin typeface="HP Simplified" pitchFamily="34" charset="0"/>
                <a:cs typeface="HP Simplified" pitchFamily="34" charset="0"/>
              </a:rPr>
              <a:t>New features (local and remote </a:t>
            </a:r>
            <a:r>
              <a:rPr lang="en-US" sz="1200" dirty="0" err="1" smtClean="0">
                <a:solidFill>
                  <a:srgbClr val="000000"/>
                </a:solidFill>
                <a:latin typeface="HP Simplified" pitchFamily="34" charset="0"/>
                <a:cs typeface="HP Simplified" pitchFamily="34" charset="0"/>
              </a:rPr>
              <a:t>sanps</a:t>
            </a:r>
            <a:r>
              <a:rPr lang="en-US" sz="1200" dirty="0" smtClean="0">
                <a:solidFill>
                  <a:srgbClr val="000000"/>
                </a:solidFill>
                <a:latin typeface="HP Simplified" pitchFamily="34" charset="0"/>
                <a:cs typeface="HP Simplified" pitchFamily="34" charset="0"/>
              </a:rPr>
              <a:t>) and hypervisor integration are available on P2000 G3</a:t>
            </a:r>
          </a:p>
          <a:p>
            <a:pPr marL="339725" lvl="0" indent="-112713" defTabSz="430213">
              <a:spcAft>
                <a:spcPts val="400"/>
              </a:spcAft>
              <a:buSzPct val="100000"/>
              <a:buFont typeface="Arial" pitchFamily="34" charset="0"/>
              <a:buChar char="•"/>
            </a:pPr>
            <a:r>
              <a:rPr lang="en-US" sz="1400" dirty="0" smtClean="0">
                <a:latin typeface="HP Simplified" pitchFamily="34" charset="0"/>
                <a:cs typeface="HP Simplified" pitchFamily="34" charset="0"/>
              </a:rPr>
              <a:t>P2000 G1, G2 units can be field upgraded to P2000 G3 to unlock the power of the latest generations </a:t>
            </a:r>
          </a:p>
          <a:p>
            <a:pPr marL="796925" lvl="1" indent="-112713" defTabSz="430213">
              <a:spcAft>
                <a:spcPts val="400"/>
              </a:spcAft>
              <a:buSzPct val="100000"/>
              <a:buFont typeface="Arial" pitchFamily="34" charset="0"/>
              <a:buChar char="•"/>
            </a:pPr>
            <a:r>
              <a:rPr lang="en-US" sz="1200" dirty="0" smtClean="0">
                <a:latin typeface="HP Simplified" pitchFamily="34" charset="0"/>
                <a:cs typeface="HP Simplified" pitchFamily="34" charset="0"/>
              </a:rPr>
              <a:t>Newer interfaces (8 </a:t>
            </a:r>
            <a:r>
              <a:rPr lang="en-US" sz="1200" dirty="0" err="1" smtClean="0">
                <a:latin typeface="HP Simplified" pitchFamily="34" charset="0"/>
                <a:cs typeface="HP Simplified" pitchFamily="34" charset="0"/>
              </a:rPr>
              <a:t>Gb</a:t>
            </a:r>
            <a:r>
              <a:rPr lang="en-US" sz="1200" dirty="0" smtClean="0">
                <a:latin typeface="HP Simplified" pitchFamily="34" charset="0"/>
                <a:cs typeface="HP Simplified" pitchFamily="34" charset="0"/>
              </a:rPr>
              <a:t> FC and 10 </a:t>
            </a:r>
            <a:r>
              <a:rPr lang="en-US" sz="1200" dirty="0" err="1" smtClean="0">
                <a:latin typeface="HP Simplified" pitchFamily="34" charset="0"/>
                <a:cs typeface="HP Simplified" pitchFamily="34" charset="0"/>
              </a:rPr>
              <a:t>GbE</a:t>
            </a:r>
            <a:r>
              <a:rPr lang="en-US" sz="1200" dirty="0" smtClean="0">
                <a:latin typeface="HP Simplified" pitchFamily="34" charset="0"/>
                <a:cs typeface="HP Simplified" pitchFamily="34" charset="0"/>
              </a:rPr>
              <a:t> </a:t>
            </a:r>
            <a:r>
              <a:rPr lang="en-US" sz="1200" dirty="0" err="1" smtClean="0">
                <a:latin typeface="HP Simplified" pitchFamily="34" charset="0"/>
                <a:cs typeface="HP Simplified" pitchFamily="34" charset="0"/>
              </a:rPr>
              <a:t>iSCSI</a:t>
            </a:r>
            <a:r>
              <a:rPr lang="en-US" sz="1200" dirty="0" smtClean="0">
                <a:latin typeface="HP Simplified" pitchFamily="34" charset="0"/>
                <a:cs typeface="HP Simplified" pitchFamily="34" charset="0"/>
              </a:rPr>
              <a:t>) offer excellent performance at nice price points</a:t>
            </a:r>
          </a:p>
          <a:p>
            <a:pPr marL="796925" lvl="1" indent="-112713" defTabSz="430213">
              <a:spcAft>
                <a:spcPts val="400"/>
              </a:spcAft>
              <a:buSzPct val="100000"/>
              <a:buFont typeface="Arial" pitchFamily="34" charset="0"/>
              <a:buChar char="•"/>
            </a:pPr>
            <a:r>
              <a:rPr lang="en-US" sz="1200" dirty="0" smtClean="0">
                <a:latin typeface="HP Simplified" pitchFamily="34" charset="0"/>
                <a:cs typeface="HP Simplified" pitchFamily="34" charset="0"/>
              </a:rPr>
              <a:t>Newer HDDs offer a big performance boost (3Gb-&gt;6Gb SAS, faster HDD RPMs and better reliability) </a:t>
            </a:r>
          </a:p>
          <a:p>
            <a:pPr marL="796925" lvl="1" indent="-112713" defTabSz="430213">
              <a:spcAft>
                <a:spcPts val="400"/>
              </a:spcAft>
              <a:buSzPct val="100000"/>
              <a:buFont typeface="Arial" pitchFamily="34" charset="0"/>
              <a:buChar char="•"/>
            </a:pPr>
            <a:r>
              <a:rPr lang="en-US" sz="1200" dirty="0" err="1" smtClean="0">
                <a:latin typeface="HP Simplified" pitchFamily="34" charset="0"/>
                <a:cs typeface="HP Simplified" pitchFamily="34" charset="0"/>
              </a:rPr>
              <a:t>BladeSystem</a:t>
            </a:r>
            <a:r>
              <a:rPr lang="en-US" sz="1200" dirty="0" smtClean="0">
                <a:latin typeface="HP Simplified" pitchFamily="34" charset="0"/>
                <a:cs typeface="HP Simplified" pitchFamily="34" charset="0"/>
              </a:rPr>
              <a:t>  can be connected with 6Gb Switched SAS offers great performance and value  </a:t>
            </a:r>
          </a:p>
          <a:p>
            <a:pPr marL="796925" lvl="1" indent="-112713" defTabSz="430213">
              <a:spcAft>
                <a:spcPts val="400"/>
              </a:spcAft>
              <a:buSzPct val="100000"/>
              <a:buFont typeface="Arial" pitchFamily="34" charset="0"/>
              <a:buChar char="•"/>
            </a:pPr>
            <a:r>
              <a:rPr lang="en-US" sz="1200" dirty="0" smtClean="0">
                <a:latin typeface="HP Simplified" pitchFamily="34" charset="0"/>
                <a:cs typeface="HP Simplified" pitchFamily="34" charset="0"/>
              </a:rPr>
              <a:t>Newer servers support newer and faster HBA’s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title"/>
          </p:nvPr>
        </p:nvSpPr>
        <p:spPr/>
        <p:txBody>
          <a:bodyPr/>
          <a:lstStyle/>
          <a:p>
            <a:r>
              <a:rPr lang="en-US" dirty="0" smtClean="0"/>
              <a:t>Consolidation/Virtualization Background</a:t>
            </a:r>
            <a:endParaRPr lang="en-US" dirty="0"/>
          </a:p>
        </p:txBody>
      </p:sp>
      <p:sp>
        <p:nvSpPr>
          <p:cNvPr id="4" name="Content Placeholder 3"/>
          <p:cNvSpPr>
            <a:spLocks noGrp="1"/>
          </p:cNvSpPr>
          <p:nvPr>
            <p:ph sz="quarter" idx="10"/>
          </p:nvPr>
        </p:nvSpPr>
        <p:spPr/>
        <p:txBody>
          <a:bodyPr/>
          <a:lstStyle/>
          <a:p>
            <a:r>
              <a:rPr lang="en-US" dirty="0" smtClean="0"/>
              <a:t>Opportunity Partner Perspective</a:t>
            </a:r>
          </a:p>
          <a:p>
            <a:r>
              <a:rPr lang="en-US" dirty="0" smtClean="0"/>
              <a:t>MSA P2000 G3 Product Refresher</a:t>
            </a:r>
          </a:p>
          <a:p>
            <a:r>
              <a:rPr lang="en-US" dirty="0" smtClean="0"/>
              <a:t>Sales Plays</a:t>
            </a:r>
          </a:p>
          <a:p>
            <a:r>
              <a:rPr lang="en-US" dirty="0" smtClean="0"/>
              <a:t>Aligning Needs to Offers</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525" y="4410075"/>
            <a:ext cx="9144000" cy="7334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a:p>
            <a:pPr algn="ctr"/>
            <a:r>
              <a:rPr lang="en-US" dirty="0" smtClean="0">
                <a:solidFill>
                  <a:schemeClr val="tx1"/>
                </a:solidFill>
              </a:rPr>
              <a:t>Refer to P2000 Upgrade Matrix for upgrade options </a:t>
            </a:r>
            <a:endParaRPr lang="en-US" dirty="0">
              <a:solidFill>
                <a:schemeClr val="tx1"/>
              </a:solidFill>
            </a:endParaRPr>
          </a:p>
        </p:txBody>
      </p:sp>
      <p:sp>
        <p:nvSpPr>
          <p:cNvPr id="2" name="Title 1"/>
          <p:cNvSpPr>
            <a:spLocks noGrp="1"/>
          </p:cNvSpPr>
          <p:nvPr>
            <p:ph type="title"/>
          </p:nvPr>
        </p:nvSpPr>
        <p:spPr>
          <a:xfrm>
            <a:off x="331470" y="181276"/>
            <a:ext cx="8117206" cy="430887"/>
          </a:xfrm>
        </p:spPr>
        <p:txBody>
          <a:bodyPr/>
          <a:lstStyle/>
          <a:p>
            <a:r>
              <a:rPr lang="en-US" dirty="0" smtClean="0"/>
              <a:t>Installed Base Upgrade Exploratory Questions</a:t>
            </a:r>
            <a:endParaRPr lang="en-US" dirty="0"/>
          </a:p>
        </p:txBody>
      </p:sp>
      <p:sp>
        <p:nvSpPr>
          <p:cNvPr id="3" name="Content Placeholder 2"/>
          <p:cNvSpPr>
            <a:spLocks noGrp="1"/>
          </p:cNvSpPr>
          <p:nvPr>
            <p:ph sz="quarter" idx="10"/>
          </p:nvPr>
        </p:nvSpPr>
        <p:spPr>
          <a:xfrm>
            <a:off x="336932" y="614099"/>
            <a:ext cx="8483217" cy="3219768"/>
          </a:xfrm>
        </p:spPr>
        <p:txBody>
          <a:bodyPr/>
          <a:lstStyle/>
          <a:p>
            <a:pPr>
              <a:spcAft>
                <a:spcPts val="0"/>
              </a:spcAft>
            </a:pPr>
            <a:r>
              <a:rPr lang="en-US" dirty="0" smtClean="0"/>
              <a:t>Prospect indicates that they are an MSA customer.  We want to: </a:t>
            </a:r>
          </a:p>
          <a:p>
            <a:pPr marL="285750" lvl="1" indent="-285750">
              <a:spcAft>
                <a:spcPts val="0"/>
              </a:spcAft>
              <a:buFont typeface="Arial" pitchFamily="34" charset="0"/>
              <a:buChar char="•"/>
            </a:pPr>
            <a:r>
              <a:rPr lang="en-US" dirty="0" smtClean="0"/>
              <a:t>Explore age of MSA unit to gauge upgrade options</a:t>
            </a:r>
          </a:p>
          <a:p>
            <a:pPr marL="285750" lvl="1" indent="-285750">
              <a:spcAft>
                <a:spcPts val="0"/>
              </a:spcAft>
              <a:buFont typeface="Arial" pitchFamily="34" charset="0"/>
              <a:buChar char="•"/>
            </a:pPr>
            <a:r>
              <a:rPr lang="en-US" dirty="0" smtClean="0"/>
              <a:t>Once the MSA specifics are understood, continue on with exploratory questions.  Consolidation and virtualization initiatives are relative in most all IT organizations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9395221"/>
              </p:ext>
            </p:extLst>
          </p:nvPr>
        </p:nvGraphicFramePr>
        <p:xfrm>
          <a:off x="294353" y="1703795"/>
          <a:ext cx="8640096" cy="3388360"/>
        </p:xfrm>
        <a:graphic>
          <a:graphicData uri="http://schemas.openxmlformats.org/drawingml/2006/table">
            <a:tbl>
              <a:tblPr firstRow="1" bandRow="1">
                <a:tableStyleId>{073A0DAA-6AF3-43AB-8588-CEC1D06C72B9}</a:tableStyleId>
              </a:tblPr>
              <a:tblGrid>
                <a:gridCol w="3896647"/>
                <a:gridCol w="4743449"/>
              </a:tblGrid>
              <a:tr h="370840">
                <a:tc>
                  <a:txBody>
                    <a:bodyPr/>
                    <a:lstStyle/>
                    <a:p>
                      <a:r>
                        <a:rPr lang="en-US" sz="1600" dirty="0" smtClean="0"/>
                        <a:t>What to ask</a:t>
                      </a:r>
                      <a:endParaRPr lang="en-US" sz="1600" dirty="0"/>
                    </a:p>
                  </a:txBody>
                  <a:tcPr/>
                </a:tc>
                <a:tc>
                  <a:txBody>
                    <a:bodyPr/>
                    <a:lstStyle/>
                    <a:p>
                      <a:r>
                        <a:rPr lang="en-US" sz="1600" dirty="0" smtClean="0"/>
                        <a:t>Why to ask </a:t>
                      </a:r>
                      <a:endParaRPr lang="en-US" sz="16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smtClean="0"/>
                        <a:t>Are you interested in upgrading any of your MSA hardware?  </a:t>
                      </a:r>
                      <a:endParaRPr lang="en-US" sz="1200" dirty="0" smtClean="0"/>
                    </a:p>
                  </a:txBody>
                  <a:tcPr/>
                </a:tc>
                <a:tc>
                  <a:txBody>
                    <a:bodyPr/>
                    <a:lstStyle/>
                    <a:p>
                      <a:r>
                        <a:rPr lang="en-US" sz="1200" dirty="0" smtClean="0"/>
                        <a:t>Many</a:t>
                      </a:r>
                      <a:r>
                        <a:rPr lang="en-US" sz="1200" baseline="0" dirty="0" smtClean="0"/>
                        <a:t> MSA customer are using older units for a specific task and do not want to upgrade it.  They may be interested in a new P2000 G3 array to support consolidation and/or virtualization initiatives </a:t>
                      </a:r>
                      <a:endParaRPr lang="en-US" sz="1200" dirty="0"/>
                    </a:p>
                  </a:txBody>
                  <a:tcPr/>
                </a:tc>
              </a:tr>
              <a:tr h="370840">
                <a:tc>
                  <a:txBody>
                    <a:bodyPr/>
                    <a:lstStyle/>
                    <a:p>
                      <a:r>
                        <a:rPr lang="en-US" sz="1200" dirty="0" smtClean="0"/>
                        <a:t>Can you give me the Model Number from</a:t>
                      </a:r>
                      <a:r>
                        <a:rPr lang="en-US" sz="1200" baseline="0" dirty="0" smtClean="0"/>
                        <a:t> any of your MSA equipment (array or JBODs)?</a:t>
                      </a:r>
                      <a:endParaRPr lang="en-US" sz="1200" dirty="0"/>
                    </a:p>
                  </a:txBody>
                  <a:tcPr/>
                </a:tc>
                <a:tc>
                  <a:txBody>
                    <a:bodyPr/>
                    <a:lstStyle/>
                    <a:p>
                      <a:r>
                        <a:rPr lang="en-US" sz="1200" dirty="0" smtClean="0"/>
                        <a:t>Asked to understand options (see the MSA Upgrade Matrix</a:t>
                      </a:r>
                      <a:endParaRPr lang="en-US" sz="1200" dirty="0"/>
                    </a:p>
                  </a:txBody>
                  <a:tcPr/>
                </a:tc>
              </a:tr>
              <a:tr h="370840">
                <a:tc>
                  <a:txBody>
                    <a:bodyPr/>
                    <a:lstStyle/>
                    <a:p>
                      <a:r>
                        <a:rPr lang="en-US" sz="1200" dirty="0" smtClean="0"/>
                        <a:t>What host</a:t>
                      </a:r>
                      <a:r>
                        <a:rPr lang="en-US" sz="1200" baseline="0" dirty="0" smtClean="0"/>
                        <a:t> connect interface does your MSA subsystem have?</a:t>
                      </a:r>
                      <a:endParaRPr lang="en-US" sz="1200" dirty="0"/>
                    </a:p>
                  </a:txBody>
                  <a:tcPr/>
                </a:tc>
                <a:tc>
                  <a:txBody>
                    <a:bodyPr/>
                    <a:lstStyle/>
                    <a:p>
                      <a:r>
                        <a:rPr lang="en-US" sz="1200" dirty="0" smtClean="0"/>
                        <a:t>Asked to understand options (see the MSA Upgrade Matrix</a:t>
                      </a:r>
                      <a:endParaRPr lang="en-US" sz="1200" dirty="0"/>
                    </a:p>
                  </a:txBody>
                  <a:tcPr/>
                </a:tc>
              </a:tr>
              <a:tr h="370840">
                <a:tc>
                  <a:txBody>
                    <a:bodyPr/>
                    <a:lstStyle/>
                    <a:p>
                      <a:r>
                        <a:rPr lang="en-US" sz="1200" dirty="0" smtClean="0"/>
                        <a:t>Do you know</a:t>
                      </a:r>
                      <a:r>
                        <a:rPr lang="en-US" sz="1200" baseline="0" dirty="0" smtClean="0"/>
                        <a:t> what vintage, capacities and interfaces the HDDs which are being used carry?</a:t>
                      </a:r>
                      <a:endParaRPr lang="en-US" sz="1200" dirty="0"/>
                    </a:p>
                  </a:txBody>
                  <a:tcPr/>
                </a:tc>
                <a:tc>
                  <a:txBody>
                    <a:bodyPr/>
                    <a:lstStyle/>
                    <a:p>
                      <a:r>
                        <a:rPr lang="en-US" sz="1200" dirty="0" smtClean="0"/>
                        <a:t>Asked to understand options (see the MSA Upgrade Matrix</a:t>
                      </a:r>
                      <a:endParaRPr lang="en-US" sz="1200" dirty="0"/>
                    </a:p>
                  </a:txBody>
                  <a:tcPr/>
                </a:tc>
              </a:tr>
              <a:tr h="370840">
                <a:tc>
                  <a:txBody>
                    <a:bodyPr/>
                    <a:lstStyle/>
                    <a:p>
                      <a:r>
                        <a:rPr lang="en-US" sz="1200" baseline="0" dirty="0" smtClean="0"/>
                        <a:t>Is this MSA sub-system being used now?  Comments on how?  Applications sharing the device?  Traditional or virtual?  Growth trends?  Issues?  Other comments?</a:t>
                      </a:r>
                      <a:endParaRPr lang="en-US" sz="1200" dirty="0"/>
                    </a:p>
                  </a:txBody>
                  <a:tcPr/>
                </a:tc>
                <a:tc>
                  <a:txBody>
                    <a:bodyPr/>
                    <a:lstStyle/>
                    <a:p>
                      <a:r>
                        <a:rPr lang="en-US" sz="1200" dirty="0" smtClean="0"/>
                        <a:t>Many</a:t>
                      </a:r>
                      <a:r>
                        <a:rPr lang="en-US" sz="1200" baseline="0" dirty="0" smtClean="0"/>
                        <a:t> MSA customers use the MSA in “set and forget” mode.  They get it setup and it runs for years without touching it.  Many times, you will find that this conversation will move to a “deal” on a new MSA P2000 G3 unit.</a:t>
                      </a:r>
                      <a:endParaRPr lang="en-US" sz="1200" dirty="0"/>
                    </a:p>
                  </a:txBody>
                  <a:tcPr/>
                </a:tc>
              </a:tr>
            </a:tbl>
          </a:graphicData>
        </a:graphic>
      </p:graphicFrame>
    </p:spTree>
    <p:extLst>
      <p:ext uri="{BB962C8B-B14F-4D97-AF65-F5344CB8AC3E}">
        <p14:creationId xmlns:p14="http://schemas.microsoft.com/office/powerpoint/2010/main" val="1529912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410075"/>
            <a:ext cx="9144000" cy="7334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36220" y="120764"/>
            <a:ext cx="8117206" cy="430887"/>
          </a:xfrm>
        </p:spPr>
        <p:txBody>
          <a:bodyPr/>
          <a:lstStyle/>
          <a:p>
            <a:r>
              <a:rPr lang="en-US" dirty="0" smtClean="0"/>
              <a:t>MSA Array and JBOD To/From Upgrade Matrix</a:t>
            </a:r>
            <a:endParaRPr lang="en-US" dirty="0"/>
          </a:p>
        </p:txBody>
      </p:sp>
      <p:pic>
        <p:nvPicPr>
          <p:cNvPr id="1028" name="Picture 4"/>
          <p:cNvPicPr>
            <a:picLocks noChangeAspect="1" noChangeArrowheads="1"/>
          </p:cNvPicPr>
          <p:nvPr/>
        </p:nvPicPr>
        <p:blipFill>
          <a:blip r:embed="rId2"/>
          <a:srcRect/>
          <a:stretch>
            <a:fillRect/>
          </a:stretch>
        </p:blipFill>
        <p:spPr bwMode="auto">
          <a:xfrm>
            <a:off x="0" y="663026"/>
            <a:ext cx="9139238" cy="44804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731" y="156910"/>
            <a:ext cx="8367054" cy="464882"/>
          </a:xfrm>
        </p:spPr>
        <p:txBody>
          <a:bodyPr/>
          <a:lstStyle/>
          <a:p>
            <a:r>
              <a:rPr lang="en-US" sz="3200" dirty="0" smtClean="0"/>
              <a:t>Describe your virtualization plans</a:t>
            </a:r>
            <a:endParaRPr lang="en-US" sz="3200" dirty="0"/>
          </a:p>
        </p:txBody>
      </p:sp>
      <p:sp>
        <p:nvSpPr>
          <p:cNvPr id="6" name="Text Placeholder 19"/>
          <p:cNvSpPr txBox="1">
            <a:spLocks/>
          </p:cNvSpPr>
          <p:nvPr/>
        </p:nvSpPr>
        <p:spPr>
          <a:xfrm>
            <a:off x="292938" y="556671"/>
            <a:ext cx="8370380" cy="294965"/>
          </a:xfrm>
          <a:prstGeom prst="rect">
            <a:avLst/>
          </a:prstGeom>
        </p:spPr>
        <p:txBody>
          <a:bodyPr/>
          <a:lstStyle/>
          <a:p>
            <a:pPr marL="0" marR="0" lvl="0" indent="0" algn="l" defTabSz="457200" rtl="0" eaLnBrk="1" fontAlgn="auto" latinLnBrk="0" hangingPunct="1">
              <a:lnSpc>
                <a:spcPct val="100000"/>
              </a:lnSpc>
              <a:spcBef>
                <a:spcPts val="0"/>
              </a:spcBef>
              <a:spcAft>
                <a:spcPts val="400"/>
              </a:spcAft>
              <a:buClrTx/>
              <a:buSzPct val="100000"/>
              <a:buFont typeface="Arial"/>
              <a:buNone/>
              <a:tabLst/>
              <a:defRPr/>
            </a:pPr>
            <a:r>
              <a:rPr kumimoji="0" lang="en-US" sz="2000" b="1" i="0" u="none" strike="noStrike" kern="1200" cap="none" spc="0" normalizeH="0" baseline="0" noProof="0" dirty="0" smtClean="0">
                <a:ln>
                  <a:noFill/>
                </a:ln>
                <a:solidFill>
                  <a:srgbClr val="0096D6"/>
                </a:solidFill>
                <a:effectLst/>
                <a:uLnTx/>
                <a:uFillTx/>
                <a:latin typeface="HP Simplified" pitchFamily="34" charset="0"/>
                <a:ea typeface="+mn-ea"/>
                <a:cs typeface="HP Simplified" pitchFamily="34" charset="0"/>
              </a:rPr>
              <a:t>Sales Scenarios based on virtualization maturity model</a:t>
            </a:r>
            <a:endParaRPr kumimoji="0" lang="en-US" sz="2000" b="1" i="0" u="none" strike="noStrike" kern="1200" cap="none" spc="0" normalizeH="0" baseline="0" noProof="0" dirty="0">
              <a:ln>
                <a:noFill/>
              </a:ln>
              <a:solidFill>
                <a:srgbClr val="0096D6"/>
              </a:solidFill>
              <a:effectLst/>
              <a:uLnTx/>
              <a:uFillTx/>
              <a:latin typeface="HP Simplified" pitchFamily="34" charset="0"/>
              <a:ea typeface="+mn-ea"/>
              <a:cs typeface="HP Simplified" pitchFamily="34" charset="0"/>
            </a:endParaRPr>
          </a:p>
        </p:txBody>
      </p:sp>
      <p:graphicFrame>
        <p:nvGraphicFramePr>
          <p:cNvPr id="7" name="Diagram 6"/>
          <p:cNvGraphicFramePr/>
          <p:nvPr/>
        </p:nvGraphicFramePr>
        <p:xfrm>
          <a:off x="404773" y="1059129"/>
          <a:ext cx="8655514" cy="3483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8642" y="895100"/>
            <a:ext cx="377026" cy="523220"/>
          </a:xfrm>
          <a:prstGeom prst="rect">
            <a:avLst/>
          </a:prstGeom>
          <a:noFill/>
        </p:spPr>
        <p:txBody>
          <a:bodyPr wrap="none" rtlCol="0">
            <a:spAutoFit/>
          </a:bodyPr>
          <a:lstStyle/>
          <a:p>
            <a:pPr marL="0" defTabSz="430213">
              <a:spcAft>
                <a:spcPts val="400"/>
              </a:spcAft>
              <a:buSzPct val="100000"/>
            </a:pPr>
            <a:r>
              <a:rPr lang="en-US" sz="2800" b="1" dirty="0" smtClean="0">
                <a:solidFill>
                  <a:srgbClr val="000000"/>
                </a:solidFill>
                <a:latin typeface="HP Simplified" pitchFamily="34" charset="0"/>
                <a:cs typeface="HP Simplified" pitchFamily="34" charset="0"/>
              </a:rPr>
              <a:t>1</a:t>
            </a:r>
            <a:endParaRPr lang="en-US" sz="1600" b="1" dirty="0" smtClean="0">
              <a:solidFill>
                <a:srgbClr val="000000"/>
              </a:solidFill>
              <a:latin typeface="HP Simplified" pitchFamily="34" charset="0"/>
              <a:cs typeface="HP Simplified" pitchFamily="34" charset="0"/>
            </a:endParaRPr>
          </a:p>
        </p:txBody>
      </p:sp>
      <p:sp>
        <p:nvSpPr>
          <p:cNvPr id="8" name="TextBox 7"/>
          <p:cNvSpPr txBox="1"/>
          <p:nvPr/>
        </p:nvSpPr>
        <p:spPr>
          <a:xfrm>
            <a:off x="30067" y="2077740"/>
            <a:ext cx="377026" cy="523220"/>
          </a:xfrm>
          <a:prstGeom prst="rect">
            <a:avLst/>
          </a:prstGeom>
          <a:noFill/>
        </p:spPr>
        <p:txBody>
          <a:bodyPr wrap="none" rtlCol="0">
            <a:spAutoFit/>
          </a:bodyPr>
          <a:lstStyle/>
          <a:p>
            <a:pPr marL="0" defTabSz="430213">
              <a:spcAft>
                <a:spcPts val="400"/>
              </a:spcAft>
              <a:buSzPct val="100000"/>
            </a:pPr>
            <a:r>
              <a:rPr lang="en-US" sz="2800" b="1" dirty="0" smtClean="0">
                <a:solidFill>
                  <a:srgbClr val="000000"/>
                </a:solidFill>
                <a:latin typeface="HP Simplified" pitchFamily="34" charset="0"/>
                <a:cs typeface="HP Simplified" pitchFamily="34" charset="0"/>
              </a:rPr>
              <a:t>2</a:t>
            </a:r>
            <a:endParaRPr lang="en-US" sz="1600" b="1" dirty="0" smtClean="0">
              <a:solidFill>
                <a:srgbClr val="000000"/>
              </a:solidFill>
              <a:latin typeface="HP Simplified" pitchFamily="34" charset="0"/>
              <a:cs typeface="HP Simplified" pitchFamily="34" charset="0"/>
            </a:endParaRPr>
          </a:p>
        </p:txBody>
      </p:sp>
      <p:sp>
        <p:nvSpPr>
          <p:cNvPr id="9" name="TextBox 8"/>
          <p:cNvSpPr txBox="1"/>
          <p:nvPr/>
        </p:nvSpPr>
        <p:spPr>
          <a:xfrm>
            <a:off x="15053" y="3215307"/>
            <a:ext cx="377026" cy="523220"/>
          </a:xfrm>
          <a:prstGeom prst="rect">
            <a:avLst/>
          </a:prstGeom>
          <a:noFill/>
        </p:spPr>
        <p:txBody>
          <a:bodyPr wrap="none" rtlCol="0">
            <a:spAutoFit/>
          </a:bodyPr>
          <a:lstStyle/>
          <a:p>
            <a:pPr marL="0" defTabSz="430213">
              <a:spcAft>
                <a:spcPts val="400"/>
              </a:spcAft>
              <a:buSzPct val="100000"/>
            </a:pPr>
            <a:r>
              <a:rPr lang="en-US" sz="2800" b="1" dirty="0" smtClean="0">
                <a:solidFill>
                  <a:srgbClr val="000000"/>
                </a:solidFill>
                <a:latin typeface="HP Simplified" pitchFamily="34" charset="0"/>
                <a:cs typeface="HP Simplified" pitchFamily="34" charset="0"/>
              </a:rPr>
              <a:t>3</a:t>
            </a:r>
            <a:endParaRPr lang="en-US" sz="1600" b="1" dirty="0" smtClean="0">
              <a:solidFill>
                <a:srgbClr val="000000"/>
              </a:solidFill>
              <a:latin typeface="HP Simplified" pitchFamily="34" charset="0"/>
              <a:cs typeface="HP Simplified"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731" y="47447"/>
            <a:ext cx="8367054" cy="464882"/>
          </a:xfrm>
        </p:spPr>
        <p:txBody>
          <a:bodyPr/>
          <a:lstStyle/>
          <a:p>
            <a:r>
              <a:rPr lang="en-US" sz="3200" dirty="0" smtClean="0"/>
              <a:t>Sales Scenario #1 - Consolidate</a:t>
            </a:r>
            <a:endParaRPr lang="en-US" sz="3200" dirty="0"/>
          </a:p>
        </p:txBody>
      </p:sp>
      <p:sp>
        <p:nvSpPr>
          <p:cNvPr id="6" name="Text Placeholder 19"/>
          <p:cNvSpPr txBox="1">
            <a:spLocks/>
          </p:cNvSpPr>
          <p:nvPr/>
        </p:nvSpPr>
        <p:spPr>
          <a:xfrm>
            <a:off x="212501" y="524476"/>
            <a:ext cx="8764073" cy="294965"/>
          </a:xfrm>
          <a:prstGeom prst="rect">
            <a:avLst/>
          </a:prstGeom>
        </p:spPr>
        <p:txBody>
          <a:bodyPr/>
          <a:lstStyle/>
          <a:p>
            <a:pPr lvl="0">
              <a:spcAft>
                <a:spcPts val="400"/>
              </a:spcAft>
              <a:buSzPct val="100000"/>
            </a:pPr>
            <a:r>
              <a:rPr lang="en-US" sz="2000" b="1" dirty="0" smtClean="0">
                <a:solidFill>
                  <a:srgbClr val="0096D6"/>
                </a:solidFill>
                <a:latin typeface="HP Simplified" pitchFamily="34" charset="0"/>
                <a:cs typeface="HP Simplified" pitchFamily="34" charset="0"/>
              </a:rPr>
              <a:t>Not </a:t>
            </a:r>
            <a:r>
              <a:rPr lang="en-US" sz="2000" b="1" dirty="0" err="1" smtClean="0">
                <a:solidFill>
                  <a:srgbClr val="0096D6"/>
                </a:solidFill>
                <a:latin typeface="HP Simplified" pitchFamily="34" charset="0"/>
                <a:cs typeface="HP Simplified" pitchFamily="34" charset="0"/>
              </a:rPr>
              <a:t>virtualizing</a:t>
            </a:r>
            <a:r>
              <a:rPr lang="en-US" sz="2000" b="1" dirty="0" smtClean="0">
                <a:solidFill>
                  <a:srgbClr val="0096D6"/>
                </a:solidFill>
                <a:latin typeface="HP Simplified" pitchFamily="34" charset="0"/>
                <a:cs typeface="HP Simplified" pitchFamily="34" charset="0"/>
              </a:rPr>
              <a:t> today – Consolidate now but future-proof me for virtualization</a:t>
            </a:r>
          </a:p>
        </p:txBody>
      </p:sp>
      <p:sp>
        <p:nvSpPr>
          <p:cNvPr id="5" name="TextBox 4"/>
          <p:cNvSpPr txBox="1"/>
          <p:nvPr/>
        </p:nvSpPr>
        <p:spPr>
          <a:xfrm>
            <a:off x="263347" y="951241"/>
            <a:ext cx="8880653" cy="3611245"/>
          </a:xfrm>
          <a:prstGeom prst="rect">
            <a:avLst/>
          </a:prstGeom>
          <a:noFill/>
        </p:spPr>
        <p:txBody>
          <a:bodyPr wrap="square" rtlCol="0">
            <a:spAutoFit/>
          </a:bodyPr>
          <a:lstStyle/>
          <a:p>
            <a:pPr lvl="0" defTabSz="430213">
              <a:spcAft>
                <a:spcPts val="400"/>
              </a:spcAft>
              <a:buSzPct val="100000"/>
            </a:pPr>
            <a:r>
              <a:rPr lang="en-US" sz="1600" b="1" dirty="0" smtClean="0">
                <a:solidFill>
                  <a:schemeClr val="accent1"/>
                </a:solidFill>
                <a:latin typeface="HP Simplified" pitchFamily="34" charset="0"/>
                <a:cs typeface="HP Simplified" pitchFamily="34" charset="0"/>
              </a:rPr>
              <a:t>Sales Play #1: Consolidation from physical server/DAS model to Shared Storage (SAN)</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Shared storage transitions will require planning – both sizing and deployment  plans</a:t>
            </a:r>
          </a:p>
          <a:p>
            <a:pPr marL="801688" lvl="1"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Align host interface choice and SAN infrastructure to performance and budget requirements</a:t>
            </a:r>
          </a:p>
          <a:p>
            <a:pPr marL="801688" lvl="1"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Configure P2000 to meet those needs, leverage interface and HDD flexibility</a:t>
            </a:r>
          </a:p>
          <a:p>
            <a:pPr marL="1258888" lvl="2"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LFF SAS-Midline for high capacity requirements</a:t>
            </a:r>
          </a:p>
          <a:p>
            <a:pPr marL="1258888" lvl="2"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SFF Enterprise SAS drives to push performance</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Position SAN features such as snapshots to boost DR/BC efficiencies</a:t>
            </a:r>
          </a:p>
          <a:p>
            <a:pPr lvl="0" defTabSz="430213">
              <a:spcAft>
                <a:spcPts val="400"/>
              </a:spcAft>
              <a:buSzPct val="100000"/>
            </a:pPr>
            <a:r>
              <a:rPr lang="en-US" sz="1600" b="1" dirty="0" smtClean="0">
                <a:solidFill>
                  <a:schemeClr val="accent1"/>
                </a:solidFill>
                <a:latin typeface="HP Simplified" pitchFamily="34" charset="0"/>
                <a:cs typeface="HP Simplified" pitchFamily="34" charset="0"/>
              </a:rPr>
              <a:t>Sales Play #2: </a:t>
            </a:r>
            <a:r>
              <a:rPr lang="en-US" sz="1600" b="1" dirty="0" smtClean="0">
                <a:solidFill>
                  <a:srgbClr val="0096D6"/>
                </a:solidFill>
              </a:rPr>
              <a:t>Using an older SAN, refresh and expand its capabilities</a:t>
            </a:r>
            <a:endParaRPr lang="en-US" sz="1600" b="1" dirty="0" smtClean="0">
              <a:solidFill>
                <a:schemeClr val="accent1"/>
              </a:solidFill>
              <a:latin typeface="HP Simplified" pitchFamily="34" charset="0"/>
              <a:cs typeface="HP Simplified" pitchFamily="34" charset="0"/>
            </a:endParaRPr>
          </a:p>
          <a:p>
            <a:pPr marL="339725" lvl="0" indent="-112713" defTabSz="430213">
              <a:spcAft>
                <a:spcPts val="400"/>
              </a:spcAft>
              <a:buSzPct val="100000"/>
              <a:buFont typeface="Arial" pitchFamily="34" charset="0"/>
              <a:buChar char="•"/>
            </a:pPr>
            <a:r>
              <a:rPr lang="en-US" sz="1600" dirty="0" smtClean="0">
                <a:latin typeface="HP Simplified" pitchFamily="34" charset="0"/>
                <a:cs typeface="HP Simplified" pitchFamily="34" charset="0"/>
              </a:rPr>
              <a:t>Newer interfaces (8 </a:t>
            </a:r>
            <a:r>
              <a:rPr lang="en-US" sz="1600" dirty="0" err="1" smtClean="0">
                <a:latin typeface="HP Simplified" pitchFamily="34" charset="0"/>
                <a:cs typeface="HP Simplified" pitchFamily="34" charset="0"/>
              </a:rPr>
              <a:t>Gb</a:t>
            </a:r>
            <a:r>
              <a:rPr lang="en-US" sz="1600" dirty="0" smtClean="0">
                <a:latin typeface="HP Simplified" pitchFamily="34" charset="0"/>
                <a:cs typeface="HP Simplified" pitchFamily="34" charset="0"/>
              </a:rPr>
              <a:t> FC and 10 </a:t>
            </a:r>
            <a:r>
              <a:rPr lang="en-US" sz="1600" dirty="0" err="1" smtClean="0">
                <a:latin typeface="HP Simplified" pitchFamily="34" charset="0"/>
                <a:cs typeface="HP Simplified" pitchFamily="34" charset="0"/>
              </a:rPr>
              <a:t>GbE</a:t>
            </a:r>
            <a:r>
              <a:rPr lang="en-US" sz="1600" dirty="0" smtClean="0">
                <a:latin typeface="HP Simplified" pitchFamily="34" charset="0"/>
                <a:cs typeface="HP Simplified" pitchFamily="34" charset="0"/>
              </a:rPr>
              <a:t> </a:t>
            </a:r>
            <a:r>
              <a:rPr lang="en-US" sz="1600" dirty="0" err="1" smtClean="0">
                <a:latin typeface="HP Simplified" pitchFamily="34" charset="0"/>
                <a:cs typeface="HP Simplified" pitchFamily="34" charset="0"/>
              </a:rPr>
              <a:t>iSCSI</a:t>
            </a:r>
            <a:r>
              <a:rPr lang="en-US" sz="1600" dirty="0" smtClean="0">
                <a:latin typeface="HP Simplified" pitchFamily="34" charset="0"/>
                <a:cs typeface="HP Simplified" pitchFamily="34" charset="0"/>
              </a:rPr>
              <a:t>) offer excellent performance at nice price points</a:t>
            </a:r>
          </a:p>
          <a:p>
            <a:pPr marL="339725" lvl="0" indent="-112713" defTabSz="430213">
              <a:spcAft>
                <a:spcPts val="400"/>
              </a:spcAft>
              <a:buSzPct val="100000"/>
              <a:buFont typeface="Arial" pitchFamily="34" charset="0"/>
              <a:buChar char="•"/>
            </a:pPr>
            <a:r>
              <a:rPr lang="en-US" sz="1600" dirty="0" smtClean="0">
                <a:latin typeface="HP Simplified" pitchFamily="34" charset="0"/>
                <a:cs typeface="HP Simplified" pitchFamily="34" charset="0"/>
              </a:rPr>
              <a:t>Newer HDDs offer a big performance boost (3Gb-&gt;6Gb SAS, faster HDD RPMs and better reliability) </a:t>
            </a:r>
          </a:p>
          <a:p>
            <a:pPr marL="339725" lvl="0" indent="-112713" defTabSz="430213">
              <a:spcAft>
                <a:spcPts val="400"/>
              </a:spcAft>
              <a:buSzPct val="100000"/>
              <a:buFont typeface="Arial" pitchFamily="34" charset="0"/>
              <a:buChar char="•"/>
            </a:pPr>
            <a:r>
              <a:rPr lang="en-US" sz="1600" dirty="0" err="1" smtClean="0">
                <a:latin typeface="HP Simplified" pitchFamily="34" charset="0"/>
                <a:cs typeface="HP Simplified" pitchFamily="34" charset="0"/>
              </a:rPr>
              <a:t>BladeSystem</a:t>
            </a:r>
            <a:r>
              <a:rPr lang="en-US" sz="1600" dirty="0" smtClean="0">
                <a:latin typeface="HP Simplified" pitchFamily="34" charset="0"/>
                <a:cs typeface="HP Simplified" pitchFamily="34" charset="0"/>
              </a:rPr>
              <a:t> connect with 6Gb Switched SAS offers great performance and value  </a:t>
            </a:r>
          </a:p>
          <a:p>
            <a:pPr marL="339725" indent="-112713" defTabSz="430213">
              <a:spcAft>
                <a:spcPts val="400"/>
              </a:spcAft>
              <a:buSzPct val="100000"/>
              <a:buFont typeface="Arial" pitchFamily="34" charset="0"/>
              <a:buChar char="•"/>
            </a:pPr>
            <a:r>
              <a:rPr lang="en-US" sz="1600" dirty="0" smtClean="0">
                <a:latin typeface="HP Simplified" pitchFamily="34" charset="0"/>
                <a:cs typeface="HP Simplified" pitchFamily="34" charset="0"/>
              </a:rPr>
              <a:t>Newer servers support newer and faster HBA’s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 y="181276"/>
            <a:ext cx="8117206" cy="430887"/>
          </a:xfrm>
        </p:spPr>
        <p:txBody>
          <a:bodyPr/>
          <a:lstStyle/>
          <a:p>
            <a:r>
              <a:rPr lang="en-US" dirty="0" smtClean="0"/>
              <a:t>Consolidate/Future-Proof –  Exploring Questions</a:t>
            </a:r>
            <a:endParaRPr lang="en-US" dirty="0"/>
          </a:p>
        </p:txBody>
      </p:sp>
      <p:sp>
        <p:nvSpPr>
          <p:cNvPr id="3" name="Content Placeholder 2"/>
          <p:cNvSpPr>
            <a:spLocks noGrp="1"/>
          </p:cNvSpPr>
          <p:nvPr>
            <p:ph sz="quarter" idx="10"/>
          </p:nvPr>
        </p:nvSpPr>
        <p:spPr>
          <a:xfrm>
            <a:off x="336933" y="614099"/>
            <a:ext cx="8117904" cy="3219768"/>
          </a:xfrm>
        </p:spPr>
        <p:txBody>
          <a:bodyPr/>
          <a:lstStyle/>
          <a:p>
            <a:pPr>
              <a:spcAft>
                <a:spcPts val="0"/>
              </a:spcAft>
            </a:pPr>
            <a:r>
              <a:rPr lang="en-US" dirty="0" smtClean="0"/>
              <a:t>Customer wants to consolidation from multiple physical servers/each with DAS storage to Shared Storage (SAN) model </a:t>
            </a:r>
          </a:p>
          <a:p>
            <a:pPr marL="285750" lvl="1" indent="-285750">
              <a:spcAft>
                <a:spcPts val="0"/>
              </a:spcAft>
              <a:buFont typeface="Arial" pitchFamily="34" charset="0"/>
              <a:buChar char="•"/>
            </a:pPr>
            <a:r>
              <a:rPr lang="en-US" dirty="0" smtClean="0"/>
              <a:t>Gather requirements, </a:t>
            </a:r>
            <a:r>
              <a:rPr lang="en-US" dirty="0" err="1" smtClean="0"/>
              <a:t>cust</a:t>
            </a:r>
            <a:r>
              <a:rPr lang="en-US" dirty="0" smtClean="0"/>
              <a:t> preferences, SAN experience – Gain Credibility, Be a trusted advisor </a:t>
            </a:r>
          </a:p>
          <a:p>
            <a:pPr marL="285750" lvl="1" indent="-285750">
              <a:spcAft>
                <a:spcPts val="0"/>
              </a:spcAft>
              <a:buFont typeface="Arial" pitchFamily="34" charset="0"/>
              <a:buChar cha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9395221"/>
              </p:ext>
            </p:extLst>
          </p:nvPr>
        </p:nvGraphicFramePr>
        <p:xfrm>
          <a:off x="294353" y="1637120"/>
          <a:ext cx="8640096" cy="4089400"/>
        </p:xfrm>
        <a:graphic>
          <a:graphicData uri="http://schemas.openxmlformats.org/drawingml/2006/table">
            <a:tbl>
              <a:tblPr firstRow="1" bandRow="1">
                <a:tableStyleId>{073A0DAA-6AF3-43AB-8588-CEC1D06C72B9}</a:tableStyleId>
              </a:tblPr>
              <a:tblGrid>
                <a:gridCol w="3896647"/>
                <a:gridCol w="4743449"/>
              </a:tblGrid>
              <a:tr h="370840">
                <a:tc>
                  <a:txBody>
                    <a:bodyPr/>
                    <a:lstStyle/>
                    <a:p>
                      <a:r>
                        <a:rPr lang="en-US" sz="1600" dirty="0" smtClean="0"/>
                        <a:t>What to ask</a:t>
                      </a:r>
                      <a:endParaRPr lang="en-US" sz="1600" dirty="0"/>
                    </a:p>
                  </a:txBody>
                  <a:tcPr/>
                </a:tc>
                <a:tc>
                  <a:txBody>
                    <a:bodyPr/>
                    <a:lstStyle/>
                    <a:p>
                      <a:r>
                        <a:rPr lang="en-US" sz="1600" dirty="0" smtClean="0"/>
                        <a:t>Why to ask </a:t>
                      </a:r>
                      <a:endParaRPr lang="en-US" sz="1600" dirty="0"/>
                    </a:p>
                  </a:txBody>
                  <a:tcPr/>
                </a:tc>
              </a:tr>
              <a:tr h="370840">
                <a:tc>
                  <a:txBody>
                    <a:bodyPr/>
                    <a:lstStyle/>
                    <a:p>
                      <a:r>
                        <a:rPr lang="en-US" sz="1300" dirty="0" smtClean="0"/>
                        <a:t>How</a:t>
                      </a:r>
                      <a:r>
                        <a:rPr lang="en-US" sz="1300" baseline="0" dirty="0" smtClean="0"/>
                        <a:t> many servers with DAS are targeted for the consolidation transition</a:t>
                      </a:r>
                      <a:r>
                        <a:rPr lang="en-US" sz="1300" dirty="0" smtClean="0"/>
                        <a:t>?  Do you plan to </a:t>
                      </a:r>
                      <a:r>
                        <a:rPr lang="en-US" sz="1300" dirty="0" err="1" smtClean="0"/>
                        <a:t>virtualize</a:t>
                      </a:r>
                      <a:r>
                        <a:rPr lang="en-US" sz="1300" baseline="0" dirty="0" smtClean="0"/>
                        <a:t> at some point?  When?</a:t>
                      </a:r>
                      <a:endParaRPr lang="en-US" sz="1300" dirty="0"/>
                    </a:p>
                  </a:txBody>
                  <a:tcPr/>
                </a:tc>
                <a:tc>
                  <a:txBody>
                    <a:bodyPr/>
                    <a:lstStyle/>
                    <a:p>
                      <a:r>
                        <a:rPr lang="en-US" sz="1000" dirty="0" smtClean="0"/>
                        <a:t>This will help define the required host connections and performance requirements.  The P2000 G3</a:t>
                      </a:r>
                      <a:r>
                        <a:rPr lang="en-US" sz="1000" baseline="0" dirty="0" smtClean="0"/>
                        <a:t> can support 32 redundant connections.  Typical consolidation efforts involve 4-10 servers.</a:t>
                      </a:r>
                      <a:r>
                        <a:rPr lang="en-US" sz="1000" dirty="0" smtClean="0"/>
                        <a:t>   If yes on </a:t>
                      </a:r>
                      <a:r>
                        <a:rPr lang="en-US" sz="1000" dirty="0" err="1" smtClean="0"/>
                        <a:t>virtualize</a:t>
                      </a:r>
                      <a:r>
                        <a:rPr lang="en-US" sz="1000" dirty="0" smtClean="0"/>
                        <a:t> question, you are looking for a timeframe.</a:t>
                      </a:r>
                      <a:r>
                        <a:rPr lang="en-US" sz="1000" baseline="0" dirty="0" smtClean="0"/>
                        <a:t>  I now,  </a:t>
                      </a:r>
                      <a:r>
                        <a:rPr lang="en-US" sz="1000" dirty="0" smtClean="0"/>
                        <a:t>go to next play.  If next</a:t>
                      </a:r>
                      <a:r>
                        <a:rPr lang="en-US" sz="1000" baseline="0" dirty="0" smtClean="0"/>
                        <a:t> year, we talk about future-proofing for </a:t>
                      </a:r>
                      <a:r>
                        <a:rPr lang="en-US" sz="1000" baseline="0" dirty="0" err="1" smtClean="0"/>
                        <a:t>virt</a:t>
                      </a:r>
                      <a:r>
                        <a:rPr lang="en-US" sz="1000" baseline="0" dirty="0" smtClean="0"/>
                        <a:t>.</a:t>
                      </a:r>
                      <a:endParaRPr lang="en-US" sz="1000" dirty="0"/>
                    </a:p>
                  </a:txBody>
                  <a:tcPr/>
                </a:tc>
              </a:tr>
              <a:tr h="370840">
                <a:tc>
                  <a:txBody>
                    <a:bodyPr/>
                    <a:lstStyle/>
                    <a:p>
                      <a:r>
                        <a:rPr lang="en-US" sz="1300" dirty="0" smtClean="0"/>
                        <a:t>Do you have a SAN interconnect preference?  </a:t>
                      </a:r>
                      <a:r>
                        <a:rPr lang="en-US" sz="1300" dirty="0" err="1" smtClean="0"/>
                        <a:t>Fibre</a:t>
                      </a:r>
                      <a:r>
                        <a:rPr lang="en-US" sz="1300" dirty="0" smtClean="0"/>
                        <a:t> Channel, </a:t>
                      </a:r>
                      <a:r>
                        <a:rPr lang="en-US" sz="1300" dirty="0" err="1" smtClean="0"/>
                        <a:t>iSCSI</a:t>
                      </a:r>
                      <a:r>
                        <a:rPr lang="en-US" sz="1300" dirty="0" smtClean="0"/>
                        <a:t> or SAS  Is</a:t>
                      </a:r>
                      <a:r>
                        <a:rPr lang="en-US" sz="1300" baseline="0" dirty="0" smtClean="0"/>
                        <a:t> there existing SAN infrastructure you want to reuse?</a:t>
                      </a:r>
                      <a:endParaRPr lang="en-US" sz="1300" dirty="0"/>
                    </a:p>
                  </a:txBody>
                  <a:tcPr/>
                </a:tc>
                <a:tc>
                  <a:txBody>
                    <a:bodyPr/>
                    <a:lstStyle/>
                    <a:p>
                      <a:r>
                        <a:rPr lang="en-US" sz="1000" dirty="0" smtClean="0"/>
                        <a:t>Looking for existing</a:t>
                      </a:r>
                      <a:r>
                        <a:rPr lang="en-US" sz="1000" baseline="0" dirty="0" smtClean="0"/>
                        <a:t> preference.  FC is common for high speed, IOPS intensive applications, </a:t>
                      </a:r>
                      <a:r>
                        <a:rPr lang="en-US" sz="1000" baseline="0" dirty="0" err="1" smtClean="0"/>
                        <a:t>iSCSI</a:t>
                      </a:r>
                      <a:r>
                        <a:rPr lang="en-US" sz="1000" baseline="0" dirty="0" smtClean="0"/>
                        <a:t> comes in two versions (1GbE/10GbE) – 1GbE allows SAN capabilities across very inexpensive TCP/IP infrastructure, 10GbE offers excellent performance on more expensive 10GbE links, 6Gb SAS is an excellent choice if long distances are not required and/or if a small number of hosts are involved.  </a:t>
                      </a:r>
                      <a:r>
                        <a:rPr lang="en-US" sz="1000" baseline="0" dirty="0" err="1" smtClean="0"/>
                        <a:t>BladeSystem</a:t>
                      </a:r>
                      <a:r>
                        <a:rPr lang="en-US" sz="1000" baseline="0" dirty="0" smtClean="0"/>
                        <a:t> offers a 6Gb Switched SAS option </a:t>
                      </a:r>
                      <a:endParaRPr lang="en-US" sz="1000" dirty="0"/>
                    </a:p>
                  </a:txBody>
                  <a:tcPr/>
                </a:tc>
              </a:tr>
              <a:tr h="370840">
                <a:tc>
                  <a:txBody>
                    <a:bodyPr/>
                    <a:lstStyle/>
                    <a:p>
                      <a:r>
                        <a:rPr lang="en-US" sz="1300" baseline="0" dirty="0" smtClean="0"/>
                        <a:t>Are the performance requirements for each application migrating to the SAN understood?  Also, probe on relative access characteristics of each.</a:t>
                      </a:r>
                      <a:endParaRPr lang="en-US" sz="1300" dirty="0"/>
                    </a:p>
                  </a:txBody>
                  <a:tcPr/>
                </a:tc>
                <a:tc>
                  <a:txBody>
                    <a:bodyPr/>
                    <a:lstStyle/>
                    <a:p>
                      <a:r>
                        <a:rPr lang="en-US" sz="1000" dirty="0" smtClean="0"/>
                        <a:t>This</a:t>
                      </a:r>
                      <a:r>
                        <a:rPr lang="en-US" sz="1000" baseline="0" dirty="0" smtClean="0"/>
                        <a:t> will help define the HDD type and RAID </a:t>
                      </a:r>
                      <a:r>
                        <a:rPr lang="en-US" sz="1000" baseline="0" dirty="0" err="1" smtClean="0"/>
                        <a:t>config</a:t>
                      </a:r>
                      <a:r>
                        <a:rPr lang="en-US" sz="1000" baseline="0" dirty="0" smtClean="0"/>
                        <a:t> of each of the volumes we will be creating on the SAN.  Applications with large capacities of infrequently changing data may be able to leverage new high  Capacity SAS-Midline drives (lower close/GB).  SFF </a:t>
                      </a:r>
                      <a:r>
                        <a:rPr lang="en-US" sz="1000" baseline="0" dirty="0" err="1" smtClean="0"/>
                        <a:t>Ent</a:t>
                      </a:r>
                      <a:r>
                        <a:rPr lang="en-US" sz="1000" baseline="0" dirty="0" smtClean="0"/>
                        <a:t> SAS is the trend for Performance requirements.  New RAID types facilitate many option in volume creation to meet IOPS requirements</a:t>
                      </a:r>
                      <a:endParaRPr lang="en-US" sz="10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What</a:t>
                      </a:r>
                      <a:r>
                        <a:rPr lang="en-US" sz="1300" baseline="0" dirty="0" smtClean="0"/>
                        <a:t> is the current backup strategy?  Will that change with the transition to SAN?  </a:t>
                      </a:r>
                      <a:endParaRPr lang="en-US" sz="1300" dirty="0" smtClean="0"/>
                    </a:p>
                  </a:txBody>
                  <a:tcPr/>
                </a:tc>
                <a:tc>
                  <a:txBody>
                    <a:bodyPr/>
                    <a:lstStyle/>
                    <a:p>
                      <a:r>
                        <a:rPr lang="en-US" sz="1000" dirty="0" smtClean="0"/>
                        <a:t>Backups are critical in a SAN environments.</a:t>
                      </a:r>
                      <a:r>
                        <a:rPr lang="en-US" sz="1000" baseline="0" dirty="0" smtClean="0"/>
                        <a:t>  The transition  typically offers an opportunity to leverage snapshots (disk-based copies) and potentially even new backup technologies Like HP’s </a:t>
                      </a:r>
                      <a:r>
                        <a:rPr lang="en-US" sz="1000" baseline="0" dirty="0" err="1" smtClean="0"/>
                        <a:t>StoreOnce</a:t>
                      </a:r>
                      <a:r>
                        <a:rPr lang="en-US" sz="1000" baseline="0" dirty="0" smtClean="0"/>
                        <a:t> which leverage </a:t>
                      </a:r>
                      <a:r>
                        <a:rPr lang="en-US" sz="1000" baseline="0" dirty="0" err="1" smtClean="0"/>
                        <a:t>deduplication</a:t>
                      </a:r>
                      <a:r>
                        <a:rPr lang="en-US" sz="1000" baseline="0" dirty="0" smtClean="0"/>
                        <a:t>.  </a:t>
                      </a:r>
                      <a:endParaRPr lang="en-US" sz="1000" dirty="0"/>
                    </a:p>
                  </a:txBody>
                  <a:tcPr/>
                </a:tc>
              </a:tr>
            </a:tbl>
          </a:graphicData>
        </a:graphic>
      </p:graphicFrame>
    </p:spTree>
    <p:extLst>
      <p:ext uri="{BB962C8B-B14F-4D97-AF65-F5344CB8AC3E}">
        <p14:creationId xmlns:p14="http://schemas.microsoft.com/office/powerpoint/2010/main" val="15299129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985" y="181276"/>
            <a:ext cx="8117206" cy="430887"/>
          </a:xfrm>
        </p:spPr>
        <p:txBody>
          <a:bodyPr/>
          <a:lstStyle/>
          <a:p>
            <a:r>
              <a:rPr lang="en-US" dirty="0" smtClean="0"/>
              <a:t>Consolidate/Future-Proof </a:t>
            </a:r>
            <a:r>
              <a:rPr lang="en-US" dirty="0" smtClean="0">
                <a:solidFill>
                  <a:schemeClr val="tx1"/>
                </a:solidFill>
              </a:rPr>
              <a:t>– with MSA P2000</a:t>
            </a:r>
            <a:endParaRPr lang="en-US" dirty="0">
              <a:solidFill>
                <a:schemeClr val="tx1"/>
              </a:solidFill>
            </a:endParaRPr>
          </a:p>
        </p:txBody>
      </p:sp>
      <p:sp>
        <p:nvSpPr>
          <p:cNvPr id="3" name="Content Placeholder 2"/>
          <p:cNvSpPr>
            <a:spLocks noGrp="1"/>
          </p:cNvSpPr>
          <p:nvPr>
            <p:ph sz="quarter" idx="10"/>
          </p:nvPr>
        </p:nvSpPr>
        <p:spPr>
          <a:xfrm>
            <a:off x="369206" y="710917"/>
            <a:ext cx="8117904" cy="3219768"/>
          </a:xfrm>
        </p:spPr>
        <p:txBody>
          <a:bodyPr/>
          <a:lstStyle/>
          <a:p>
            <a:r>
              <a:rPr lang="en-US" dirty="0" smtClean="0"/>
              <a:t>Key P2000 G3 Product Attributes for Consolidation  </a:t>
            </a:r>
          </a:p>
          <a:p>
            <a:pPr marL="285750" lvl="1" indent="-285750">
              <a:buFont typeface="Arial" pitchFamily="34" charset="0"/>
              <a:buChar char="•"/>
            </a:pPr>
            <a:endParaRPr lang="en-US" dirty="0" smtClean="0"/>
          </a:p>
          <a:p>
            <a:pPr marL="285750" lvl="1" indent="-285750">
              <a:buFont typeface="Arial"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23018769"/>
              </p:ext>
            </p:extLst>
          </p:nvPr>
        </p:nvGraphicFramePr>
        <p:xfrm>
          <a:off x="171450" y="1179960"/>
          <a:ext cx="8820150" cy="5059680"/>
        </p:xfrm>
        <a:graphic>
          <a:graphicData uri="http://schemas.openxmlformats.org/drawingml/2006/table">
            <a:tbl>
              <a:tblPr firstRow="1" bandRow="1">
                <a:tableStyleId>{073A0DAA-6AF3-43AB-8588-CEC1D06C72B9}</a:tableStyleId>
              </a:tblPr>
              <a:tblGrid>
                <a:gridCol w="2095500"/>
                <a:gridCol w="3400425"/>
                <a:gridCol w="3324225"/>
              </a:tblGrid>
              <a:tr h="131003">
                <a:tc>
                  <a:txBody>
                    <a:bodyPr/>
                    <a:lstStyle/>
                    <a:p>
                      <a:r>
                        <a:rPr lang="en-US" sz="1600" dirty="0" smtClean="0"/>
                        <a:t>Feature/Attribute</a:t>
                      </a:r>
                      <a:endParaRPr lang="en-US" sz="1600" dirty="0"/>
                    </a:p>
                  </a:txBody>
                  <a:tcPr/>
                </a:tc>
                <a:tc>
                  <a:txBody>
                    <a:bodyPr/>
                    <a:lstStyle/>
                    <a:p>
                      <a:r>
                        <a:rPr lang="en-US" sz="1600" dirty="0" smtClean="0"/>
                        <a:t>Why it’s a good fit</a:t>
                      </a:r>
                      <a:endParaRPr lang="en-US" sz="1600" dirty="0"/>
                    </a:p>
                  </a:txBody>
                  <a:tcPr/>
                </a:tc>
                <a:tc>
                  <a:txBody>
                    <a:bodyPr/>
                    <a:lstStyle/>
                    <a:p>
                      <a:r>
                        <a:rPr lang="en-US" sz="1600" dirty="0" smtClean="0"/>
                        <a:t>Considerations</a:t>
                      </a:r>
                      <a:endParaRPr lang="en-US" sz="1600" dirty="0"/>
                    </a:p>
                  </a:txBody>
                  <a:tcPr/>
                </a:tc>
              </a:tr>
              <a:tr h="131003">
                <a:tc>
                  <a:txBody>
                    <a:bodyPr/>
                    <a:lstStyle/>
                    <a:p>
                      <a:pPr marL="117475" indent="-117475">
                        <a:buFont typeface="Arial" pitchFamily="34" charset="0"/>
                        <a:buChar char="•"/>
                      </a:pPr>
                      <a:r>
                        <a:rPr lang="en-US" sz="1300" dirty="0" smtClean="0"/>
                        <a:t>Granular</a:t>
                      </a:r>
                      <a:r>
                        <a:rPr lang="en-US" sz="1300" baseline="0" dirty="0" smtClean="0"/>
                        <a:t> Scalability</a:t>
                      </a:r>
                      <a:endParaRPr lang="en-US" sz="1300" dirty="0" smtClean="0"/>
                    </a:p>
                  </a:txBody>
                  <a:tcPr/>
                </a:tc>
                <a:tc>
                  <a:txBody>
                    <a:bodyPr/>
                    <a:lstStyle/>
                    <a:p>
                      <a:pPr>
                        <a:buFont typeface="Arial" pitchFamily="34" charset="0"/>
                        <a:buChar char="•"/>
                      </a:pPr>
                      <a:r>
                        <a:rPr lang="en-US" sz="1200" dirty="0" smtClean="0">
                          <a:solidFill>
                            <a:schemeClr val="tx1"/>
                          </a:solidFill>
                        </a:rPr>
                        <a:t>  Expansion</a:t>
                      </a:r>
                      <a:r>
                        <a:rPr lang="en-US" sz="1200" baseline="0" dirty="0" smtClean="0">
                          <a:solidFill>
                            <a:schemeClr val="tx1"/>
                          </a:solidFill>
                        </a:rPr>
                        <a:t> of the system can be done in very small increments to closely match needs</a:t>
                      </a:r>
                    </a:p>
                    <a:p>
                      <a:pPr>
                        <a:buFont typeface="Arial" pitchFamily="34" charset="0"/>
                        <a:buChar char="•"/>
                      </a:pPr>
                      <a:r>
                        <a:rPr lang="en-US" sz="1200" baseline="0" dirty="0" smtClean="0">
                          <a:solidFill>
                            <a:schemeClr val="tx1"/>
                          </a:solidFill>
                        </a:rPr>
                        <a:t> Match HDD attributes to application needs</a:t>
                      </a:r>
                      <a:br>
                        <a:rPr lang="en-US" sz="1200" baseline="0" dirty="0" smtClean="0">
                          <a:solidFill>
                            <a:schemeClr val="tx1"/>
                          </a:solidFill>
                        </a:rPr>
                      </a:br>
                      <a:r>
                        <a:rPr lang="en-US" sz="1200" baseline="0" dirty="0" smtClean="0">
                          <a:solidFill>
                            <a:schemeClr val="tx1"/>
                          </a:solidFill>
                        </a:rPr>
                        <a:t>SAS-midline for $/GB or </a:t>
                      </a:r>
                      <a:r>
                        <a:rPr lang="en-US" sz="1200" baseline="0" dirty="0" err="1" smtClean="0">
                          <a:solidFill>
                            <a:schemeClr val="tx1"/>
                          </a:solidFill>
                        </a:rPr>
                        <a:t>Ent</a:t>
                      </a:r>
                      <a:r>
                        <a:rPr lang="en-US" sz="1200" baseline="0" dirty="0" smtClean="0">
                          <a:solidFill>
                            <a:schemeClr val="tx1"/>
                          </a:solidFill>
                        </a:rPr>
                        <a:t>-SAS for performance</a:t>
                      </a:r>
                    </a:p>
                  </a:txBody>
                  <a:tcPr/>
                </a:tc>
                <a:tc>
                  <a:txBody>
                    <a:bodyPr/>
                    <a:lstStyle/>
                    <a:p>
                      <a:pPr marL="117475" indent="-117475">
                        <a:buFont typeface="Arial" pitchFamily="34" charset="0"/>
                        <a:buChar char="•"/>
                      </a:pPr>
                      <a:r>
                        <a:rPr lang="en-US" sz="1200" strike="noStrike" dirty="0" smtClean="0">
                          <a:solidFill>
                            <a:schemeClr val="tx1"/>
                          </a:solidFill>
                        </a:rPr>
                        <a:t>P2000 allows customers to mix-match SFF and LFF HDDs</a:t>
                      </a:r>
                      <a:r>
                        <a:rPr lang="en-US" sz="1200" strike="noStrike" baseline="0" dirty="0" smtClean="0">
                          <a:solidFill>
                            <a:schemeClr val="tx1"/>
                          </a:solidFill>
                        </a:rPr>
                        <a:t> by offering both LFF/SFF base units and expansion shelves</a:t>
                      </a:r>
                    </a:p>
                    <a:p>
                      <a:pPr marL="117475" indent="-117475">
                        <a:buFont typeface="Arial" pitchFamily="34" charset="0"/>
                        <a:buChar char="•"/>
                      </a:pPr>
                      <a:r>
                        <a:rPr lang="en-US" sz="1200" strike="noStrike" baseline="0" dirty="0" smtClean="0">
                          <a:solidFill>
                            <a:schemeClr val="tx1"/>
                          </a:solidFill>
                        </a:rPr>
                        <a:t>Add one or more HP’s supported HDDs </a:t>
                      </a:r>
                      <a:endParaRPr lang="en-US" sz="1200" strike="noStrike" dirty="0">
                        <a:solidFill>
                          <a:schemeClr val="tx1"/>
                        </a:solidFill>
                      </a:endParaRPr>
                    </a:p>
                  </a:txBody>
                  <a:tcPr/>
                </a:tc>
              </a:tr>
              <a:tr h="131003">
                <a:tc>
                  <a:txBody>
                    <a:bodyPr/>
                    <a:lstStyle/>
                    <a:p>
                      <a:pPr marL="117475" indent="-117475">
                        <a:buFont typeface="Arial" pitchFamily="34" charset="0"/>
                        <a:buChar char="•"/>
                      </a:pPr>
                      <a:r>
                        <a:rPr lang="en-US" sz="1300" dirty="0" smtClean="0">
                          <a:solidFill>
                            <a:schemeClr val="tx1"/>
                          </a:solidFill>
                        </a:rPr>
                        <a:t>Host</a:t>
                      </a:r>
                      <a:r>
                        <a:rPr lang="en-US" sz="1300" baseline="0" dirty="0" smtClean="0">
                          <a:solidFill>
                            <a:schemeClr val="tx1"/>
                          </a:solidFill>
                        </a:rPr>
                        <a:t> Interface/SAN Choices</a:t>
                      </a:r>
                      <a:endParaRPr lang="en-US" sz="1300" dirty="0" smtClean="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  Avoids religious discussions about FC/</a:t>
                      </a:r>
                      <a:r>
                        <a:rPr lang="en-US" sz="1200" baseline="0" dirty="0" err="1" smtClean="0"/>
                        <a:t>iSCSI</a:t>
                      </a:r>
                      <a:r>
                        <a:rPr lang="en-US" sz="1200" baseline="0" dirty="0" smtClean="0"/>
                        <a:t> </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  Differentiated Combo controller offers FC for local SAN and </a:t>
                      </a:r>
                      <a:r>
                        <a:rPr lang="en-US" sz="1200" baseline="0" dirty="0" err="1" smtClean="0"/>
                        <a:t>iSCSI</a:t>
                      </a:r>
                      <a:r>
                        <a:rPr lang="en-US" sz="1200" baseline="0" dirty="0" smtClean="0"/>
                        <a:t> for remote DR capability</a:t>
                      </a: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t> SAS offers high performance, inexpensive interface for certain scenarios</a:t>
                      </a:r>
                    </a:p>
                  </a:txBody>
                  <a:tcPr/>
                </a:tc>
                <a:tc>
                  <a:txBody>
                    <a:bodyPr/>
                    <a:lstStyle/>
                    <a:p>
                      <a:pPr>
                        <a:buFont typeface="Arial" pitchFamily="34" charset="0"/>
                        <a:buChar char="•"/>
                      </a:pPr>
                      <a:r>
                        <a:rPr lang="en-US" sz="1200" dirty="0" smtClean="0"/>
                        <a:t>  Ask for preference and proceed</a:t>
                      </a:r>
                    </a:p>
                    <a:p>
                      <a:pPr>
                        <a:buFont typeface="Arial" pitchFamily="34" charset="0"/>
                        <a:buChar char="•"/>
                      </a:pPr>
                      <a:r>
                        <a:rPr lang="en-US" sz="1200" dirty="0" smtClean="0"/>
                        <a:t> </a:t>
                      </a:r>
                      <a:r>
                        <a:rPr lang="en-US" sz="1200" baseline="0" dirty="0" smtClean="0"/>
                        <a:t> If no preference, guide based on distance and performance requirements</a:t>
                      </a:r>
                      <a:endParaRPr lang="en-US" sz="1200" dirty="0"/>
                    </a:p>
                  </a:txBody>
                  <a:tcPr/>
                </a:tc>
              </a:tr>
              <a:tr h="131003">
                <a:tc>
                  <a:txBody>
                    <a:bodyPr/>
                    <a:lstStyle/>
                    <a:p>
                      <a:pPr marL="117475" indent="-117475">
                        <a:buFont typeface="Arial" pitchFamily="34" charset="0"/>
                        <a:buChar char="•"/>
                      </a:pPr>
                      <a:r>
                        <a:rPr lang="en-US" sz="1300" dirty="0" smtClean="0"/>
                        <a:t>One HP – Better Together</a:t>
                      </a:r>
                    </a:p>
                  </a:txBody>
                  <a:tcPr/>
                </a:tc>
                <a:tc>
                  <a:txBody>
                    <a:bodyPr/>
                    <a:lstStyle/>
                    <a:p>
                      <a:pPr marL="117475" indent="-117475">
                        <a:buFont typeface="Arial" pitchFamily="34" charset="0"/>
                        <a:buChar char="•"/>
                      </a:pPr>
                      <a:r>
                        <a:rPr lang="en-US" sz="1200" baseline="0" dirty="0" smtClean="0"/>
                        <a:t>P2000 Management is similar to Smart Array</a:t>
                      </a:r>
                    </a:p>
                  </a:txBody>
                  <a:tcPr/>
                </a:tc>
                <a:tc>
                  <a:txBody>
                    <a:bodyPr/>
                    <a:lstStyle/>
                    <a:p>
                      <a:pPr marL="117475" indent="-117475">
                        <a:buFont typeface="Arial" pitchFamily="34" charset="0"/>
                        <a:buChar char="•"/>
                      </a:pPr>
                      <a:r>
                        <a:rPr lang="en-US" sz="1200" dirty="0" smtClean="0"/>
                        <a:t>Cuts</a:t>
                      </a:r>
                      <a:r>
                        <a:rPr lang="en-US" sz="1200" baseline="0" dirty="0" smtClean="0"/>
                        <a:t> the learning curve time down</a:t>
                      </a:r>
                      <a:r>
                        <a:rPr lang="en-US" sz="1200" dirty="0" smtClean="0"/>
                        <a:t> </a:t>
                      </a:r>
                      <a:endParaRPr lang="en-US" sz="1200" dirty="0"/>
                    </a:p>
                  </a:txBody>
                  <a:tcPr/>
                </a:tc>
              </a:tr>
              <a:tr h="131003">
                <a:tc>
                  <a:txBody>
                    <a:bodyPr/>
                    <a:lstStyle/>
                    <a:p>
                      <a:pPr marL="117475" indent="-117475">
                        <a:buFont typeface="Arial" pitchFamily="34" charset="0"/>
                        <a:buChar char="•"/>
                      </a:pPr>
                      <a:r>
                        <a:rPr lang="en-US" sz="1300" dirty="0" smtClean="0"/>
                        <a:t>Investment Protection</a:t>
                      </a:r>
                    </a:p>
                  </a:txBody>
                  <a:tcPr/>
                </a:tc>
                <a:tc>
                  <a:txBody>
                    <a:bodyPr/>
                    <a:lstStyle/>
                    <a:p>
                      <a:pPr marL="117475" indent="-117475">
                        <a:buFont typeface="Arial" pitchFamily="34" charset="0"/>
                        <a:buChar char="•"/>
                      </a:pPr>
                      <a:r>
                        <a:rPr lang="en-US" sz="1200" baseline="0" dirty="0" smtClean="0"/>
                        <a:t>Customers moving to consolidation need to leverage and grow the device to save money across more years</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  Upgradeability is</a:t>
                      </a:r>
                      <a:r>
                        <a:rPr lang="en-US" sz="1200" baseline="0" dirty="0" smtClean="0"/>
                        <a:t> key.  P2000 data-in-place upgrades are unheard of in the entry level</a:t>
                      </a:r>
                      <a:endParaRPr lang="en-US" sz="1200" dirty="0" smtClean="0"/>
                    </a:p>
                    <a:p>
                      <a:pPr marL="117475" indent="-117475">
                        <a:buFont typeface="Arial" pitchFamily="34" charset="0"/>
                        <a:buChar char="•"/>
                      </a:pPr>
                      <a:r>
                        <a:rPr lang="en-US" sz="1200" dirty="0" smtClean="0"/>
                        <a:t>P2000 allows G1-G2-&gt;G3 AND allows</a:t>
                      </a:r>
                      <a:r>
                        <a:rPr lang="en-US" sz="1200" baseline="0" dirty="0" smtClean="0"/>
                        <a:t> users to switch interfaces (FC-&gt;</a:t>
                      </a:r>
                      <a:r>
                        <a:rPr lang="en-US" sz="1200" baseline="0" dirty="0" err="1" smtClean="0"/>
                        <a:t>iSCSI</a:t>
                      </a:r>
                      <a:r>
                        <a:rPr lang="en-US" sz="1200" baseline="0" dirty="0" smtClean="0"/>
                        <a:t>, etc)</a:t>
                      </a:r>
                      <a:r>
                        <a:rPr lang="en-US" sz="1200" dirty="0" smtClean="0"/>
                        <a:t> </a:t>
                      </a:r>
                      <a:endParaRPr lang="en-US" sz="1200" dirty="0"/>
                    </a:p>
                  </a:txBody>
                  <a:tcPr/>
                </a:tc>
              </a:tr>
              <a:tr h="131003">
                <a:tc>
                  <a:txBody>
                    <a:bodyPr/>
                    <a:lstStyle/>
                    <a:p>
                      <a:pPr marL="117475" indent="-117475">
                        <a:buFont typeface="Arial" pitchFamily="34" charset="0"/>
                        <a:buChar char="•"/>
                      </a:pPr>
                      <a:r>
                        <a:rPr lang="en-US" sz="1300" dirty="0" smtClean="0"/>
                        <a:t>Hypervisor</a:t>
                      </a:r>
                      <a:r>
                        <a:rPr lang="en-US" sz="1300" baseline="0" dirty="0" smtClean="0"/>
                        <a:t> Integration</a:t>
                      </a:r>
                      <a:endParaRPr lang="en-US" sz="1300" dirty="0" smtClean="0"/>
                    </a:p>
                  </a:txBody>
                  <a:tcPr/>
                </a:tc>
                <a:tc>
                  <a:txBody>
                    <a:bodyPr/>
                    <a:lstStyle/>
                    <a:p>
                      <a:pPr marL="117475" indent="-117475">
                        <a:buFont typeface="Arial" pitchFamily="34" charset="0"/>
                        <a:buChar char="•"/>
                      </a:pPr>
                      <a:r>
                        <a:rPr lang="en-US" sz="1200" baseline="0" dirty="0" smtClean="0"/>
                        <a:t>When it is time to </a:t>
                      </a:r>
                      <a:r>
                        <a:rPr lang="en-US" sz="1200" baseline="0" dirty="0" err="1" smtClean="0"/>
                        <a:t>Virtualize</a:t>
                      </a:r>
                      <a:r>
                        <a:rPr lang="en-US" sz="1200" baseline="0" dirty="0" smtClean="0"/>
                        <a:t>, you are set</a:t>
                      </a:r>
                    </a:p>
                  </a:txBody>
                  <a:tcPr/>
                </a:tc>
                <a:tc>
                  <a:txBody>
                    <a:bodyPr/>
                    <a:lstStyle/>
                    <a:p>
                      <a:pPr marL="117475" indent="-117475">
                        <a:buFont typeface="Arial" pitchFamily="34" charset="0"/>
                        <a:buChar char="•"/>
                      </a:pPr>
                      <a:r>
                        <a:rPr lang="en-US" sz="1200" dirty="0" smtClean="0"/>
                        <a:t>Features in P2000</a:t>
                      </a:r>
                      <a:r>
                        <a:rPr lang="en-US" sz="1200" baseline="0" dirty="0" smtClean="0"/>
                        <a:t> G3 make this a great entry-level virtualization platform</a:t>
                      </a:r>
                      <a:endParaRPr lang="en-US" sz="1200" dirty="0"/>
                    </a:p>
                  </a:txBody>
                  <a:tcPr/>
                </a:tc>
              </a:tr>
            </a:tbl>
          </a:graphicData>
        </a:graphic>
      </p:graphicFrame>
    </p:spTree>
    <p:extLst>
      <p:ext uri="{BB962C8B-B14F-4D97-AF65-F5344CB8AC3E}">
        <p14:creationId xmlns:p14="http://schemas.microsoft.com/office/powerpoint/2010/main" val="287132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731" y="156910"/>
            <a:ext cx="8367054" cy="464882"/>
          </a:xfrm>
        </p:spPr>
        <p:txBody>
          <a:bodyPr/>
          <a:lstStyle/>
          <a:p>
            <a:r>
              <a:rPr lang="en-US" sz="3200" dirty="0" smtClean="0"/>
              <a:t>Sales Scenario #2 – Begin to </a:t>
            </a:r>
            <a:r>
              <a:rPr lang="en-US" sz="3200" dirty="0" err="1" smtClean="0"/>
              <a:t>Virtualize</a:t>
            </a:r>
            <a:r>
              <a:rPr lang="en-US" sz="3200" dirty="0" smtClean="0"/>
              <a:t> </a:t>
            </a:r>
            <a:endParaRPr lang="en-US" sz="3200" dirty="0"/>
          </a:p>
        </p:txBody>
      </p:sp>
      <p:sp>
        <p:nvSpPr>
          <p:cNvPr id="6" name="Text Placeholder 19"/>
          <p:cNvSpPr txBox="1">
            <a:spLocks/>
          </p:cNvSpPr>
          <p:nvPr/>
        </p:nvSpPr>
        <p:spPr>
          <a:xfrm>
            <a:off x="292938" y="633939"/>
            <a:ext cx="8370380" cy="294965"/>
          </a:xfrm>
          <a:prstGeom prst="rect">
            <a:avLst/>
          </a:prstGeom>
        </p:spPr>
        <p:txBody>
          <a:bodyPr/>
          <a:lstStyle/>
          <a:p>
            <a:pPr lvl="0">
              <a:spcAft>
                <a:spcPts val="400"/>
              </a:spcAft>
              <a:buSzPct val="100000"/>
            </a:pPr>
            <a:r>
              <a:rPr lang="en-US" sz="2000" b="1" dirty="0" smtClean="0">
                <a:solidFill>
                  <a:srgbClr val="0096D6"/>
                </a:solidFill>
                <a:latin typeface="HP Simplified" pitchFamily="34" charset="0"/>
                <a:cs typeface="HP Simplified" pitchFamily="34" charset="0"/>
              </a:rPr>
              <a:t>Modernize Storage for Virtualization Beginners (1</a:t>
            </a:r>
            <a:r>
              <a:rPr lang="en-US" sz="2000" b="1" baseline="30000" dirty="0" smtClean="0">
                <a:solidFill>
                  <a:srgbClr val="0096D6"/>
                </a:solidFill>
                <a:latin typeface="HP Simplified" pitchFamily="34" charset="0"/>
                <a:cs typeface="HP Simplified" pitchFamily="34" charset="0"/>
              </a:rPr>
              <a:t>st</a:t>
            </a:r>
            <a:r>
              <a:rPr lang="en-US" sz="2000" b="1" dirty="0" smtClean="0">
                <a:solidFill>
                  <a:srgbClr val="0096D6"/>
                </a:solidFill>
                <a:latin typeface="HP Simplified" pitchFamily="34" charset="0"/>
                <a:cs typeface="HP Simplified" pitchFamily="34" charset="0"/>
              </a:rPr>
              <a:t> Timers)</a:t>
            </a:r>
          </a:p>
        </p:txBody>
      </p:sp>
      <p:sp>
        <p:nvSpPr>
          <p:cNvPr id="5" name="TextBox 4"/>
          <p:cNvSpPr txBox="1"/>
          <p:nvPr/>
        </p:nvSpPr>
        <p:spPr>
          <a:xfrm>
            <a:off x="263346" y="1060704"/>
            <a:ext cx="8603757" cy="4206280"/>
          </a:xfrm>
          <a:prstGeom prst="rect">
            <a:avLst/>
          </a:prstGeom>
          <a:noFill/>
        </p:spPr>
        <p:txBody>
          <a:bodyPr wrap="square" rtlCol="0">
            <a:spAutoFit/>
          </a:bodyPr>
          <a:lstStyle/>
          <a:p>
            <a:pPr defTabSz="430213">
              <a:spcAft>
                <a:spcPts val="400"/>
              </a:spcAft>
              <a:buSzPct val="100000"/>
            </a:pPr>
            <a:r>
              <a:rPr lang="en-US" sz="1600" b="1" dirty="0" smtClean="0">
                <a:solidFill>
                  <a:schemeClr val="accent1"/>
                </a:solidFill>
                <a:latin typeface="HP Simplified" pitchFamily="34" charset="0"/>
                <a:cs typeface="HP Simplified" pitchFamily="34" charset="0"/>
              </a:rPr>
              <a:t>Sales Play #1: DAS to SAN migration – for customers new to virtualization</a:t>
            </a:r>
          </a:p>
          <a:p>
            <a:pPr marL="344488" indent="-117475" defTabSz="430213">
              <a:spcAft>
                <a:spcPts val="400"/>
              </a:spcAft>
              <a:buSzPct val="100000"/>
              <a:buFont typeface="Arial" pitchFamily="34" charset="0"/>
              <a:buChar char="•"/>
            </a:pPr>
            <a:r>
              <a:rPr lang="en-US" sz="1600" u="sng" dirty="0" smtClean="0">
                <a:solidFill>
                  <a:srgbClr val="000000"/>
                </a:solidFill>
                <a:latin typeface="HP Simplified" pitchFamily="34" charset="0"/>
                <a:cs typeface="HP Simplified" pitchFamily="34" charset="0"/>
              </a:rPr>
              <a:t>Virtualization requires a SAN </a:t>
            </a:r>
            <a:r>
              <a:rPr lang="en-US" sz="1600" dirty="0" smtClean="0">
                <a:solidFill>
                  <a:srgbClr val="000000"/>
                </a:solidFill>
                <a:latin typeface="HP Simplified" pitchFamily="34" charset="0"/>
                <a:cs typeface="HP Simplified" pitchFamily="34" charset="0"/>
              </a:rPr>
              <a:t>for Availability and to support advanced features, almost a must</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For Clients not familiar with SANs, storage </a:t>
            </a:r>
            <a:r>
              <a:rPr lang="en-US" sz="1600" u="sng" dirty="0" smtClean="0">
                <a:solidFill>
                  <a:srgbClr val="000000"/>
                </a:solidFill>
                <a:latin typeface="HP Simplified" pitchFamily="34" charset="0"/>
                <a:cs typeface="HP Simplified" pitchFamily="34" charset="0"/>
              </a:rPr>
              <a:t>must be easy to configure &amp; manage</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1</a:t>
            </a:r>
            <a:r>
              <a:rPr lang="en-US" sz="1600" baseline="30000" dirty="0" smtClean="0">
                <a:solidFill>
                  <a:srgbClr val="000000"/>
                </a:solidFill>
                <a:latin typeface="HP Simplified" pitchFamily="34" charset="0"/>
                <a:cs typeface="HP Simplified" pitchFamily="34" charset="0"/>
              </a:rPr>
              <a:t>st</a:t>
            </a:r>
            <a:r>
              <a:rPr lang="en-US" sz="1600" dirty="0" smtClean="0">
                <a:solidFill>
                  <a:srgbClr val="000000"/>
                </a:solidFill>
                <a:latin typeface="HP Simplified" pitchFamily="34" charset="0"/>
                <a:cs typeface="HP Simplified" pitchFamily="34" charset="0"/>
              </a:rPr>
              <a:t> Timers typically lack experience with virtualization, </a:t>
            </a:r>
            <a:r>
              <a:rPr lang="en-US" sz="1600" u="sng" dirty="0" smtClean="0">
                <a:solidFill>
                  <a:srgbClr val="000000"/>
                </a:solidFill>
                <a:latin typeface="HP Simplified" pitchFamily="34" charset="0"/>
                <a:cs typeface="HP Simplified" pitchFamily="34" charset="0"/>
              </a:rPr>
              <a:t>storage must integrate </a:t>
            </a:r>
            <a:r>
              <a:rPr lang="en-US" sz="1600" dirty="0" smtClean="0">
                <a:solidFill>
                  <a:srgbClr val="000000"/>
                </a:solidFill>
                <a:latin typeface="HP Simplified" pitchFamily="34" charset="0"/>
                <a:cs typeface="HP Simplified" pitchFamily="34" charset="0"/>
              </a:rPr>
              <a:t>with hypervisors</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Clients typically need </a:t>
            </a:r>
            <a:r>
              <a:rPr lang="en-US" sz="1600" u="sng" dirty="0" smtClean="0">
                <a:solidFill>
                  <a:srgbClr val="000000"/>
                </a:solidFill>
                <a:latin typeface="HP Simplified" pitchFamily="34" charset="0"/>
                <a:cs typeface="HP Simplified" pitchFamily="34" charset="0"/>
              </a:rPr>
              <a:t>help understanding their workloads and sizing </a:t>
            </a:r>
            <a:r>
              <a:rPr lang="en-US" sz="1600" dirty="0" smtClean="0">
                <a:solidFill>
                  <a:srgbClr val="000000"/>
                </a:solidFill>
                <a:latin typeface="HP Simplified" pitchFamily="34" charset="0"/>
                <a:cs typeface="HP Simplified" pitchFamily="34" charset="0"/>
              </a:rPr>
              <a:t>requirements</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Most customers will </a:t>
            </a:r>
            <a:r>
              <a:rPr lang="en-US" sz="1600" u="sng" dirty="0" smtClean="0">
                <a:solidFill>
                  <a:srgbClr val="000000"/>
                </a:solidFill>
                <a:latin typeface="HP Simplified" pitchFamily="34" charset="0"/>
                <a:cs typeface="HP Simplified" pitchFamily="34" charset="0"/>
              </a:rPr>
              <a:t>start with a Proof of Concept</a:t>
            </a:r>
            <a:r>
              <a:rPr lang="en-US" sz="1600" dirty="0" smtClean="0">
                <a:solidFill>
                  <a:srgbClr val="000000"/>
                </a:solidFill>
                <a:latin typeface="HP Simplified" pitchFamily="34" charset="0"/>
                <a:cs typeface="HP Simplified" pitchFamily="34" charset="0"/>
              </a:rPr>
              <a:t> (POC) and a single or limited # of applications</a:t>
            </a:r>
          </a:p>
          <a:p>
            <a:pPr marL="0" defTabSz="430213">
              <a:spcAft>
                <a:spcPts val="400"/>
              </a:spcAft>
              <a:buSzPct val="100000"/>
            </a:pPr>
            <a:endParaRPr lang="en-US" sz="1600" dirty="0" smtClean="0">
              <a:solidFill>
                <a:srgbClr val="000000"/>
              </a:solidFill>
              <a:latin typeface="HP Simplified" pitchFamily="34" charset="0"/>
              <a:cs typeface="HP Simplified" pitchFamily="34" charset="0"/>
            </a:endParaRPr>
          </a:p>
          <a:p>
            <a:pPr marL="0" defTabSz="430213">
              <a:spcAft>
                <a:spcPts val="400"/>
              </a:spcAft>
              <a:buSzPct val="100000"/>
            </a:pPr>
            <a:r>
              <a:rPr lang="en-US" sz="1600" b="1" dirty="0" smtClean="0">
                <a:solidFill>
                  <a:schemeClr val="accent1"/>
                </a:solidFill>
                <a:latin typeface="HP Simplified" pitchFamily="34" charset="0"/>
                <a:cs typeface="HP Simplified" pitchFamily="34" charset="0"/>
              </a:rPr>
              <a:t>Sales Play #2: Upgrade existing MSA to support virtualization initiatives</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Existing MSA Customers will want to upgrade to G3 controllers before moving to POC</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Clients typically need </a:t>
            </a:r>
            <a:r>
              <a:rPr lang="en-US" sz="1600" u="sng" dirty="0" smtClean="0">
                <a:solidFill>
                  <a:srgbClr val="000000"/>
                </a:solidFill>
                <a:latin typeface="HP Simplified" pitchFamily="34" charset="0"/>
                <a:cs typeface="HP Simplified" pitchFamily="34" charset="0"/>
              </a:rPr>
              <a:t>help understanding their workloads and sizing </a:t>
            </a:r>
            <a:r>
              <a:rPr lang="en-US" sz="1600" dirty="0" smtClean="0">
                <a:solidFill>
                  <a:srgbClr val="000000"/>
                </a:solidFill>
                <a:latin typeface="HP Simplified" pitchFamily="34" charset="0"/>
                <a:cs typeface="HP Simplified" pitchFamily="34" charset="0"/>
              </a:rPr>
              <a:t>requirements</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Most customers will </a:t>
            </a:r>
            <a:r>
              <a:rPr lang="en-US" sz="1600" u="sng" dirty="0" smtClean="0">
                <a:solidFill>
                  <a:srgbClr val="000000"/>
                </a:solidFill>
                <a:latin typeface="HP Simplified" pitchFamily="34" charset="0"/>
                <a:cs typeface="HP Simplified" pitchFamily="34" charset="0"/>
              </a:rPr>
              <a:t>start with a Proof of Concept</a:t>
            </a:r>
            <a:r>
              <a:rPr lang="en-US" sz="1600" dirty="0" smtClean="0">
                <a:solidFill>
                  <a:srgbClr val="000000"/>
                </a:solidFill>
                <a:latin typeface="HP Simplified" pitchFamily="34" charset="0"/>
                <a:cs typeface="HP Simplified" pitchFamily="34" charset="0"/>
              </a:rPr>
              <a:t> (POC) and a single or limited applications</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Clients </a:t>
            </a:r>
            <a:r>
              <a:rPr lang="en-US" sz="1600" u="sng" dirty="0" smtClean="0">
                <a:solidFill>
                  <a:srgbClr val="000000"/>
                </a:solidFill>
                <a:latin typeface="HP Simplified" pitchFamily="34" charset="0"/>
                <a:cs typeface="HP Simplified" pitchFamily="34" charset="0"/>
              </a:rPr>
              <a:t>may want to add storage capacity</a:t>
            </a:r>
            <a:r>
              <a:rPr lang="en-US" sz="1600" dirty="0" smtClean="0">
                <a:solidFill>
                  <a:srgbClr val="000000"/>
                </a:solidFill>
                <a:latin typeface="HP Simplified" pitchFamily="34" charset="0"/>
                <a:cs typeface="HP Simplified" pitchFamily="34" charset="0"/>
              </a:rPr>
              <a:t> specifically for POC.  Modern, high performance HDDs</a:t>
            </a:r>
          </a:p>
          <a:p>
            <a:pPr marL="344488" indent="-117475" defTabSz="430213">
              <a:spcAft>
                <a:spcPts val="400"/>
              </a:spcAft>
              <a:buSzPct val="100000"/>
              <a:buFont typeface="Arial" pitchFamily="34" charset="0"/>
              <a:buChar char="•"/>
            </a:pPr>
            <a:endParaRPr lang="en-US" sz="1600" dirty="0" smtClean="0">
              <a:solidFill>
                <a:srgbClr val="000000"/>
              </a:solidFill>
              <a:latin typeface="HP Simplified" pitchFamily="34" charset="0"/>
              <a:cs typeface="HP Simplified" pitchFamily="34" charset="0"/>
            </a:endParaRPr>
          </a:p>
          <a:p>
            <a:pPr marL="344488" indent="-117475" defTabSz="430213">
              <a:spcAft>
                <a:spcPts val="400"/>
              </a:spcAft>
              <a:buSzPct val="100000"/>
              <a:buFont typeface="Arial" pitchFamily="34" charset="0"/>
              <a:buChar char="•"/>
            </a:pPr>
            <a:endParaRPr lang="en-US" sz="1600" dirty="0" smtClean="0">
              <a:solidFill>
                <a:srgbClr val="000000"/>
              </a:solidFill>
              <a:latin typeface="HP Simplified" pitchFamily="34" charset="0"/>
              <a:cs typeface="HP Simplified"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 y="138245"/>
            <a:ext cx="8690610" cy="430887"/>
          </a:xfrm>
        </p:spPr>
        <p:txBody>
          <a:bodyPr/>
          <a:lstStyle/>
          <a:p>
            <a:r>
              <a:rPr lang="en-US" dirty="0" smtClean="0"/>
              <a:t>Virtualization Beginners with DAS–  Exploring Questions</a:t>
            </a:r>
            <a:endParaRPr lang="en-US" dirty="0"/>
          </a:p>
        </p:txBody>
      </p:sp>
      <p:sp>
        <p:nvSpPr>
          <p:cNvPr id="3" name="Content Placeholder 2"/>
          <p:cNvSpPr>
            <a:spLocks noGrp="1"/>
          </p:cNvSpPr>
          <p:nvPr>
            <p:ph sz="quarter" idx="10"/>
          </p:nvPr>
        </p:nvSpPr>
        <p:spPr>
          <a:xfrm>
            <a:off x="347691" y="575166"/>
            <a:ext cx="8117904" cy="1386984"/>
          </a:xfrm>
        </p:spPr>
        <p:txBody>
          <a:bodyPr/>
          <a:lstStyle/>
          <a:p>
            <a:pPr>
              <a:spcAft>
                <a:spcPts val="0"/>
              </a:spcAft>
            </a:pPr>
            <a:r>
              <a:rPr lang="en-US" dirty="0" smtClean="0"/>
              <a:t>Need to move to Shared Storage for first Virtualization Project </a:t>
            </a:r>
          </a:p>
          <a:p>
            <a:pPr>
              <a:spcAft>
                <a:spcPts val="0"/>
              </a:spcAft>
            </a:pPr>
            <a:r>
              <a:rPr lang="en-US" sz="1400" dirty="0" smtClean="0"/>
              <a:t>Sales Play #1- DAS to SAN Migration</a:t>
            </a:r>
          </a:p>
          <a:p>
            <a:pPr marL="285750" lvl="1" indent="-285750">
              <a:spcAft>
                <a:spcPts val="0"/>
              </a:spcAft>
              <a:buFont typeface="Arial" pitchFamily="34" charset="0"/>
              <a:buChar char="•"/>
            </a:pPr>
            <a:r>
              <a:rPr lang="en-US" dirty="0" smtClean="0"/>
              <a:t>Currently have DAS or limited file sharing </a:t>
            </a:r>
          </a:p>
          <a:p>
            <a:pPr marL="285750" lvl="1" indent="-285750">
              <a:spcAft>
                <a:spcPts val="0"/>
              </a:spcAft>
              <a:buFont typeface="Arial" pitchFamily="34" charset="0"/>
              <a:buChar char="•"/>
            </a:pPr>
            <a:r>
              <a:rPr lang="en-US" dirty="0" smtClean="0"/>
              <a:t>Need to transition to storage that meets server virtualization requirements</a:t>
            </a:r>
          </a:p>
          <a:p>
            <a:pPr marL="285750" lvl="1" indent="-285750">
              <a:spcAft>
                <a:spcPts val="0"/>
              </a:spcAft>
              <a:buFont typeface="Arial" pitchFamily="34" charset="0"/>
              <a:buChar char="•"/>
            </a:pPr>
            <a:r>
              <a:rPr lang="en-US" dirty="0" smtClean="0"/>
              <a:t>Need to address storage systems, networking, and server HBA’s</a:t>
            </a:r>
          </a:p>
          <a:p>
            <a:pPr marL="285750" lvl="1" indent="-285750">
              <a:spcAft>
                <a:spcPts val="0"/>
              </a:spcAft>
              <a:buFont typeface="Arial" pitchFamily="34" charset="0"/>
              <a:buChar char="•"/>
            </a:pPr>
            <a:endParaRPr lang="en-US" dirty="0" smtClean="0"/>
          </a:p>
          <a:p>
            <a:pPr marL="285750" lvl="1" indent="-285750">
              <a:spcAft>
                <a:spcPts val="0"/>
              </a:spcAft>
              <a:buFont typeface="Arial" pitchFamily="34" charset="0"/>
              <a:buChar char="•"/>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34233580"/>
              </p:ext>
            </p:extLst>
          </p:nvPr>
        </p:nvGraphicFramePr>
        <p:xfrm>
          <a:off x="367707" y="1904441"/>
          <a:ext cx="8306213" cy="3276600"/>
        </p:xfrm>
        <a:graphic>
          <a:graphicData uri="http://schemas.openxmlformats.org/drawingml/2006/table">
            <a:tbl>
              <a:tblPr firstRow="1" bandRow="1">
                <a:tableStyleId>{073A0DAA-6AF3-43AB-8588-CEC1D06C72B9}</a:tableStyleId>
              </a:tblPr>
              <a:tblGrid>
                <a:gridCol w="4061585"/>
                <a:gridCol w="4244628"/>
              </a:tblGrid>
              <a:tr h="131717">
                <a:tc>
                  <a:txBody>
                    <a:bodyPr/>
                    <a:lstStyle/>
                    <a:p>
                      <a:r>
                        <a:rPr lang="en-US" sz="1600" dirty="0" smtClean="0"/>
                        <a:t>What to ask</a:t>
                      </a:r>
                      <a:endParaRPr lang="en-US" sz="1600" dirty="0"/>
                    </a:p>
                  </a:txBody>
                  <a:tcPr/>
                </a:tc>
                <a:tc>
                  <a:txBody>
                    <a:bodyPr/>
                    <a:lstStyle/>
                    <a:p>
                      <a:r>
                        <a:rPr lang="en-US" sz="1600" dirty="0" smtClean="0"/>
                        <a:t>Why to ask</a:t>
                      </a:r>
                      <a:endParaRPr lang="en-US" sz="1600" dirty="0"/>
                    </a:p>
                  </a:txBody>
                  <a:tcPr/>
                </a:tc>
              </a:tr>
              <a:tr h="515416">
                <a:tc>
                  <a:txBody>
                    <a:bodyPr/>
                    <a:lstStyle/>
                    <a:p>
                      <a:r>
                        <a:rPr lang="en-US" sz="1300" dirty="0" smtClean="0"/>
                        <a:t>Have you done any sizing or performance modeling on this first virtualization project?   How many servers are targeted in POC?  Which Application(s)?</a:t>
                      </a:r>
                      <a:endParaRPr lang="en-US" sz="1300" dirty="0"/>
                    </a:p>
                  </a:txBody>
                  <a:tcPr/>
                </a:tc>
                <a:tc>
                  <a:txBody>
                    <a:bodyPr/>
                    <a:lstStyle/>
                    <a:p>
                      <a:r>
                        <a:rPr lang="en-US" sz="1300" dirty="0" smtClean="0"/>
                        <a:t>Existing HW may need refreshed to support objectives of POC.  Help develop a plan for a successful POC project.  Check App compatibility </a:t>
                      </a:r>
                      <a:endParaRPr lang="en-US" sz="1300" dirty="0"/>
                    </a:p>
                  </a:txBody>
                  <a:tcPr/>
                </a:tc>
              </a:tr>
              <a:tr h="493820">
                <a:tc>
                  <a:txBody>
                    <a:bodyPr/>
                    <a:lstStyle/>
                    <a:p>
                      <a:r>
                        <a:rPr lang="en-US" sz="1300" dirty="0" smtClean="0"/>
                        <a:t>Have you selected a hypervisor</a:t>
                      </a:r>
                      <a:r>
                        <a:rPr lang="en-US" sz="1300" baseline="0" dirty="0" smtClean="0"/>
                        <a:t>?</a:t>
                      </a:r>
                      <a:endParaRPr lang="en-US" sz="1300" dirty="0"/>
                    </a:p>
                  </a:txBody>
                  <a:tcPr/>
                </a:tc>
                <a:tc>
                  <a:txBody>
                    <a:bodyPr/>
                    <a:lstStyle/>
                    <a:p>
                      <a:r>
                        <a:rPr lang="en-US" sz="1300" dirty="0" smtClean="0"/>
                        <a:t>Key</a:t>
                      </a:r>
                      <a:r>
                        <a:rPr lang="en-US" sz="1300" baseline="0" dirty="0" smtClean="0"/>
                        <a:t> in understanding requirements, compatibility and features which can be leveraged for POC and next phase</a:t>
                      </a:r>
                      <a:endParaRPr lang="en-US" sz="1300" dirty="0"/>
                    </a:p>
                  </a:txBody>
                  <a:tcPr/>
                </a:tc>
              </a:tr>
              <a:tr h="515416">
                <a:tc>
                  <a:txBody>
                    <a:bodyPr/>
                    <a:lstStyle/>
                    <a:p>
                      <a:r>
                        <a:rPr lang="en-US" sz="1300" dirty="0" smtClean="0"/>
                        <a:t>Have</a:t>
                      </a:r>
                      <a:r>
                        <a:rPr lang="en-US" sz="1300" baseline="0" dirty="0" smtClean="0"/>
                        <a:t> you considered a backup and DR/BC strategy for the POC?</a:t>
                      </a:r>
                      <a:endParaRPr lang="en-US" sz="1300" dirty="0"/>
                    </a:p>
                  </a:txBody>
                  <a:tcPr/>
                </a:tc>
                <a:tc>
                  <a:txBody>
                    <a:bodyPr/>
                    <a:lstStyle/>
                    <a:p>
                      <a:r>
                        <a:rPr lang="en-US" sz="1300" dirty="0" smtClean="0"/>
                        <a:t>Specific features</a:t>
                      </a:r>
                      <a:r>
                        <a:rPr lang="en-US" sz="1300" baseline="0" dirty="0" smtClean="0"/>
                        <a:t> like VMware SRM, Microsoft Live Migration may require advanced shared storage solutions</a:t>
                      </a:r>
                      <a:endParaRPr lang="en-US" sz="1300" dirty="0"/>
                    </a:p>
                  </a:txBody>
                  <a:tcPr/>
                </a:tc>
              </a:tr>
              <a:tr h="515416">
                <a:tc>
                  <a:txBody>
                    <a:bodyPr/>
                    <a:lstStyle/>
                    <a:p>
                      <a:r>
                        <a:rPr lang="en-US" sz="1300" dirty="0" smtClean="0"/>
                        <a:t>Assuming</a:t>
                      </a:r>
                      <a:r>
                        <a:rPr lang="en-US" sz="1300" baseline="0" dirty="0" smtClean="0"/>
                        <a:t> the POC is successful, do you have a plan for the second/third wave of apps/servers? </a:t>
                      </a:r>
                      <a:endParaRPr lang="en-US" sz="1300" dirty="0"/>
                    </a:p>
                  </a:txBody>
                  <a:tcPr/>
                </a:tc>
                <a:tc>
                  <a:txBody>
                    <a:bodyPr/>
                    <a:lstStyle/>
                    <a:p>
                      <a:r>
                        <a:rPr lang="en-US" sz="1300" dirty="0" smtClean="0"/>
                        <a:t>Exploring this area will at least plant the planning seed for the hardware and features which will be required after POC</a:t>
                      </a:r>
                      <a:endParaRPr lang="en-US" sz="1300" dirty="0"/>
                    </a:p>
                  </a:txBody>
                  <a:tcPr/>
                </a:tc>
              </a:tr>
            </a:tbl>
          </a:graphicData>
        </a:graphic>
      </p:graphicFrame>
    </p:spTree>
    <p:extLst>
      <p:ext uri="{BB962C8B-B14F-4D97-AF65-F5344CB8AC3E}">
        <p14:creationId xmlns:p14="http://schemas.microsoft.com/office/powerpoint/2010/main" val="2594449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lvl="0"/>
            <a:r>
              <a:rPr lang="en-US" sz="2000" b="1" dirty="0" smtClean="0">
                <a:solidFill>
                  <a:srgbClr val="0096D6"/>
                </a:solidFill>
              </a:rPr>
              <a:t>Explore existing SAN and POC project with Virtualization First-Timers   </a:t>
            </a:r>
          </a:p>
          <a:p>
            <a:endParaRPr lang="en-US" sz="2000" dirty="0"/>
          </a:p>
        </p:txBody>
      </p:sp>
      <p:sp>
        <p:nvSpPr>
          <p:cNvPr id="3" name="Title 2"/>
          <p:cNvSpPr>
            <a:spLocks noGrp="1"/>
          </p:cNvSpPr>
          <p:nvPr>
            <p:ph type="title"/>
          </p:nvPr>
        </p:nvSpPr>
        <p:spPr>
          <a:xfrm>
            <a:off x="219075" y="235064"/>
            <a:ext cx="8924925" cy="430887"/>
          </a:xfrm>
        </p:spPr>
        <p:txBody>
          <a:bodyPr/>
          <a:lstStyle/>
          <a:p>
            <a:pPr lvl="0"/>
            <a:r>
              <a:rPr lang="en-US" dirty="0" smtClean="0"/>
              <a:t>Virtualization Beginners with SAN –  Exploring Questions</a:t>
            </a:r>
            <a:br>
              <a:rPr lang="en-US" dirty="0" smtClean="0"/>
            </a:br>
            <a:endParaRPr lang="en-US" dirty="0"/>
          </a:p>
        </p:txBody>
      </p:sp>
      <p:graphicFrame>
        <p:nvGraphicFramePr>
          <p:cNvPr id="5" name="Table 4"/>
          <p:cNvGraphicFramePr>
            <a:graphicFrameLocks noGrp="1"/>
          </p:cNvGraphicFramePr>
          <p:nvPr/>
        </p:nvGraphicFramePr>
        <p:xfrm>
          <a:off x="219074" y="1166983"/>
          <a:ext cx="8715376" cy="4577080"/>
        </p:xfrm>
        <a:graphic>
          <a:graphicData uri="http://schemas.openxmlformats.org/drawingml/2006/table">
            <a:tbl>
              <a:tblPr firstRow="1" bandRow="1">
                <a:tableStyleId>{073A0DAA-6AF3-43AB-8588-CEC1D06C72B9}</a:tableStyleId>
              </a:tblPr>
              <a:tblGrid>
                <a:gridCol w="3962401"/>
                <a:gridCol w="4752975"/>
              </a:tblGrid>
              <a:tr h="370840">
                <a:tc>
                  <a:txBody>
                    <a:bodyPr/>
                    <a:lstStyle/>
                    <a:p>
                      <a:r>
                        <a:rPr lang="en-US" dirty="0" smtClean="0"/>
                        <a:t>What to ask</a:t>
                      </a:r>
                      <a:endParaRPr lang="en-US" dirty="0"/>
                    </a:p>
                  </a:txBody>
                  <a:tcPr/>
                </a:tc>
                <a:tc>
                  <a:txBody>
                    <a:bodyPr/>
                    <a:lstStyle/>
                    <a:p>
                      <a:r>
                        <a:rPr lang="en-US" dirty="0" smtClean="0"/>
                        <a:t>Why to ask</a:t>
                      </a:r>
                      <a:endParaRPr lang="en-US" dirty="0"/>
                    </a:p>
                  </a:txBody>
                  <a:tcPr/>
                </a:tc>
              </a:tr>
              <a:tr h="370840">
                <a:tc>
                  <a:txBody>
                    <a:bodyPr/>
                    <a:lstStyle/>
                    <a:p>
                      <a:r>
                        <a:rPr lang="en-US" sz="1400" dirty="0" smtClean="0"/>
                        <a:t>Do you currently have a SAN that you plan to use with virtualization?</a:t>
                      </a:r>
                      <a:endParaRPr lang="en-US" sz="1400" dirty="0"/>
                    </a:p>
                  </a:txBody>
                  <a:tcPr/>
                </a:tc>
                <a:tc>
                  <a:txBody>
                    <a:bodyPr/>
                    <a:lstStyle/>
                    <a:p>
                      <a:pPr>
                        <a:buFont typeface="Arial" pitchFamily="34" charset="0"/>
                        <a:buChar char="•"/>
                      </a:pPr>
                      <a:r>
                        <a:rPr lang="en-US" sz="1400" dirty="0" smtClean="0"/>
                        <a:t> Need to understand the existing SAN parameters.  How old? What interfaces, expandability, hypervisor compatibility, etc?</a:t>
                      </a:r>
                      <a:r>
                        <a:rPr lang="en-US" sz="1400" baseline="0" dirty="0" smtClean="0"/>
                        <a:t> Many older SANs are not worth upgrading to move to virtualization, more cost effective to buy a new entry SAN.  MSA P2000 versions can be upgraded</a:t>
                      </a:r>
                    </a:p>
                    <a:p>
                      <a:pPr>
                        <a:buFont typeface="Arial" pitchFamily="34" charset="0"/>
                        <a:buChar char="•"/>
                      </a:pPr>
                      <a:r>
                        <a:rPr lang="en-US" sz="1400" baseline="0" dirty="0" smtClean="0"/>
                        <a:t> Some virtualization features require integration with array controllers</a:t>
                      </a:r>
                      <a:endParaRPr lang="en-US" sz="1400" dirty="0"/>
                    </a:p>
                  </a:txBody>
                  <a:tcPr/>
                </a:tc>
              </a:tr>
              <a:tr h="370840">
                <a:tc>
                  <a:txBody>
                    <a:bodyPr/>
                    <a:lstStyle/>
                    <a:p>
                      <a:r>
                        <a:rPr lang="en-US" sz="1400" dirty="0" smtClean="0"/>
                        <a:t>What are</a:t>
                      </a:r>
                      <a:r>
                        <a:rPr lang="en-US" sz="1400" baseline="0" dirty="0" smtClean="0"/>
                        <a:t> your top concerns with storage for use with virtualization?</a:t>
                      </a:r>
                      <a:endParaRPr lang="en-US" sz="1400" dirty="0"/>
                    </a:p>
                  </a:txBody>
                  <a:tcPr/>
                </a:tc>
                <a:tc>
                  <a:txBody>
                    <a:bodyPr/>
                    <a:lstStyle/>
                    <a:p>
                      <a:r>
                        <a:rPr lang="en-US" sz="1400" dirty="0" smtClean="0"/>
                        <a:t>Cost often plays a factor</a:t>
                      </a:r>
                      <a:r>
                        <a:rPr lang="en-US" sz="1400" baseline="0" dirty="0" smtClean="0"/>
                        <a:t> in storage decisions, availability and performance are also major concerns, a balance must be achieved to meet all these</a:t>
                      </a:r>
                      <a:endParaRPr lang="en-US" sz="1400" dirty="0"/>
                    </a:p>
                  </a:txBody>
                  <a:tcPr/>
                </a:tc>
              </a:tr>
              <a:tr h="370840">
                <a:tc>
                  <a:txBody>
                    <a:bodyPr/>
                    <a:lstStyle/>
                    <a:p>
                      <a:r>
                        <a:rPr lang="en-US" sz="1400" dirty="0" smtClean="0"/>
                        <a:t>What features do you plan to use with virtualization?</a:t>
                      </a:r>
                      <a:endParaRPr lang="en-US" sz="1400" dirty="0"/>
                    </a:p>
                  </a:txBody>
                  <a:tcPr/>
                </a:tc>
                <a:tc>
                  <a:txBody>
                    <a:bodyPr/>
                    <a:lstStyle/>
                    <a:p>
                      <a:r>
                        <a:rPr lang="en-US" sz="1400" dirty="0" smtClean="0"/>
                        <a:t>Specific features</a:t>
                      </a:r>
                      <a:r>
                        <a:rPr lang="en-US" sz="1400" baseline="0" dirty="0" smtClean="0"/>
                        <a:t> like VMware SRM, VAAI and Microsoft Live Migration require advanced shared storage solutions</a:t>
                      </a:r>
                      <a:endParaRPr lang="en-US" sz="1400" dirty="0"/>
                    </a:p>
                  </a:txBody>
                  <a:tcPr/>
                </a:tc>
              </a:tr>
              <a:tr h="370840">
                <a:tc>
                  <a:txBody>
                    <a:bodyPr/>
                    <a:lstStyle/>
                    <a:p>
                      <a:r>
                        <a:rPr lang="en-US" sz="1400" dirty="0" smtClean="0"/>
                        <a:t>How</a:t>
                      </a:r>
                      <a:r>
                        <a:rPr lang="en-US" sz="1400" baseline="0" dirty="0" smtClean="0"/>
                        <a:t> will virtualization affect your backup and DR/BC strategy?</a:t>
                      </a:r>
                      <a:endParaRPr lang="en-US" sz="1400" dirty="0"/>
                    </a:p>
                  </a:txBody>
                  <a:tcPr/>
                </a:tc>
                <a:tc>
                  <a:txBody>
                    <a:bodyPr/>
                    <a:lstStyle/>
                    <a:p>
                      <a:r>
                        <a:rPr lang="en-US" sz="1400" dirty="0" smtClean="0"/>
                        <a:t>Many customers don’t think about optimizing and adapting</a:t>
                      </a:r>
                      <a:r>
                        <a:rPr lang="en-US" sz="1400" baseline="0" dirty="0" smtClean="0"/>
                        <a:t> </a:t>
                      </a:r>
                      <a:r>
                        <a:rPr lang="en-US" sz="1400" dirty="0" smtClean="0"/>
                        <a:t>backup &amp; DR/BC strategies to</a:t>
                      </a:r>
                      <a:r>
                        <a:rPr lang="en-US" sz="1400" baseline="0" dirty="0" smtClean="0"/>
                        <a:t> support virtualization</a:t>
                      </a:r>
                      <a:endParaRPr lang="en-US" sz="1400" dirty="0"/>
                    </a:p>
                  </a:txBody>
                  <a:tcPr/>
                </a:tc>
              </a:tr>
            </a:tbl>
          </a:graphicData>
        </a:graphic>
      </p:graphicFrame>
      <p:sp>
        <p:nvSpPr>
          <p:cNvPr id="7" name="Title 1"/>
          <p:cNvSpPr txBox="1">
            <a:spLocks/>
          </p:cNvSpPr>
          <p:nvPr/>
        </p:nvSpPr>
        <p:spPr bwMode="black">
          <a:xfrm>
            <a:off x="148590" y="138245"/>
            <a:ext cx="8690610" cy="430887"/>
          </a:xfrm>
          <a:prstGeom prst="rect">
            <a:avLst/>
          </a:prstGeom>
          <a:ln>
            <a:noFill/>
          </a:ln>
        </p:spPr>
        <p:txBody>
          <a:bodyPr vert="horz" wrap="square" lIns="0" tIns="0" rIns="0" bIns="0" rtlCol="0" anchor="t" anchorCtr="0">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000000"/>
              </a:solidFill>
              <a:effectLst/>
              <a:uLnTx/>
              <a:uFillTx/>
              <a:latin typeface="HP Simplified" pitchFamily="34" charset="0"/>
              <a:ea typeface="+mj-ea"/>
              <a:cs typeface="HP Simplified"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 y="78243"/>
            <a:ext cx="8117206" cy="430887"/>
          </a:xfrm>
        </p:spPr>
        <p:txBody>
          <a:bodyPr/>
          <a:lstStyle/>
          <a:p>
            <a:r>
              <a:rPr lang="en-US" dirty="0" smtClean="0"/>
              <a:t>Virtualization Beginners </a:t>
            </a:r>
            <a:r>
              <a:rPr lang="en-US" dirty="0" smtClean="0">
                <a:solidFill>
                  <a:schemeClr val="tx1"/>
                </a:solidFill>
              </a:rPr>
              <a:t>– HP P2000 G3</a:t>
            </a:r>
            <a:endParaRPr lang="en-US" dirty="0">
              <a:solidFill>
                <a:schemeClr val="tx1"/>
              </a:solidFill>
            </a:endParaRPr>
          </a:p>
        </p:txBody>
      </p:sp>
      <p:sp>
        <p:nvSpPr>
          <p:cNvPr id="3" name="Content Placeholder 2"/>
          <p:cNvSpPr>
            <a:spLocks noGrp="1"/>
          </p:cNvSpPr>
          <p:nvPr>
            <p:ph sz="quarter" idx="10"/>
          </p:nvPr>
        </p:nvSpPr>
        <p:spPr>
          <a:xfrm>
            <a:off x="369206" y="479750"/>
            <a:ext cx="8117904" cy="3219768"/>
          </a:xfrm>
        </p:spPr>
        <p:txBody>
          <a:bodyPr/>
          <a:lstStyle/>
          <a:p>
            <a:r>
              <a:rPr lang="en-US" dirty="0" smtClean="0"/>
              <a:t>HP P2000 Considerations when moving from DAS to SAN for VM POC</a:t>
            </a:r>
          </a:p>
          <a:p>
            <a:pPr lvl="1" indent="-285750">
              <a:spcAft>
                <a:spcPts val="0"/>
              </a:spcAft>
            </a:pPr>
            <a:r>
              <a:rPr lang="en-US" dirty="0" smtClean="0"/>
              <a:t>Other Potential Solution Components:</a:t>
            </a:r>
          </a:p>
          <a:p>
            <a:pPr lvl="1" indent="-285750">
              <a:spcAft>
                <a:spcPts val="0"/>
              </a:spcAft>
              <a:buFont typeface="Arial" pitchFamily="34" charset="0"/>
              <a:buChar char="•"/>
            </a:pPr>
            <a:r>
              <a:rPr lang="en-US" dirty="0" smtClean="0"/>
              <a:t>New Gen 8 HP </a:t>
            </a:r>
            <a:r>
              <a:rPr lang="en-US" dirty="0" err="1" smtClean="0"/>
              <a:t>ProLiant</a:t>
            </a:r>
            <a:r>
              <a:rPr lang="en-US" dirty="0" smtClean="0"/>
              <a:t> or </a:t>
            </a:r>
            <a:r>
              <a:rPr lang="en-US" dirty="0" err="1" smtClean="0"/>
              <a:t>BladeSystems</a:t>
            </a:r>
            <a:r>
              <a:rPr lang="en-US" dirty="0" smtClean="0"/>
              <a:t> Servers</a:t>
            </a:r>
          </a:p>
          <a:p>
            <a:pPr lvl="1" indent="-285750">
              <a:spcAft>
                <a:spcPts val="0"/>
              </a:spcAft>
              <a:buFont typeface="Arial" pitchFamily="34" charset="0"/>
              <a:buChar char="•"/>
            </a:pPr>
            <a:r>
              <a:rPr lang="en-US" dirty="0" smtClean="0"/>
              <a:t>SAN Network Infrastructure – HP </a:t>
            </a:r>
            <a:r>
              <a:rPr lang="en-US" dirty="0" err="1" smtClean="0"/>
              <a:t>ProCurve</a:t>
            </a:r>
            <a:r>
              <a:rPr lang="en-US" dirty="0" smtClean="0"/>
              <a:t> SAN or </a:t>
            </a:r>
            <a:r>
              <a:rPr lang="en-US" dirty="0" err="1" smtClean="0"/>
              <a:t>iSCSI</a:t>
            </a:r>
            <a:r>
              <a:rPr lang="en-US" dirty="0" smtClean="0"/>
              <a:t> </a:t>
            </a:r>
          </a:p>
          <a:p>
            <a:pPr lvl="1" indent="-285750">
              <a:spcAft>
                <a:spcPts val="0"/>
              </a:spcAft>
              <a:buFont typeface="Arial" pitchFamily="34" charset="0"/>
              <a:buChar char="•"/>
            </a:pPr>
            <a:endParaRPr lang="en-US" dirty="0" smtClean="0"/>
          </a:p>
          <a:p>
            <a:pPr lvl="1" indent="-285750">
              <a:spcAft>
                <a:spcPts val="0"/>
              </a:spcAft>
              <a:buFont typeface="Arial" pitchFamily="34" charset="0"/>
              <a:buChar cha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83695288"/>
              </p:ext>
            </p:extLst>
          </p:nvPr>
        </p:nvGraphicFramePr>
        <p:xfrm>
          <a:off x="329743" y="1581756"/>
          <a:ext cx="8576132" cy="3901440"/>
        </p:xfrm>
        <a:graphic>
          <a:graphicData uri="http://schemas.openxmlformats.org/drawingml/2006/table">
            <a:tbl>
              <a:tblPr firstRow="1" bandRow="1">
                <a:tableStyleId>{073A0DAA-6AF3-43AB-8588-CEC1D06C72B9}</a:tableStyleId>
              </a:tblPr>
              <a:tblGrid>
                <a:gridCol w="1391670"/>
                <a:gridCol w="3794884"/>
                <a:gridCol w="3389578"/>
              </a:tblGrid>
              <a:tr h="131003">
                <a:tc>
                  <a:txBody>
                    <a:bodyPr/>
                    <a:lstStyle/>
                    <a:p>
                      <a:r>
                        <a:rPr lang="en-US" sz="1600" dirty="0" smtClean="0"/>
                        <a:t>P2000 </a:t>
                      </a:r>
                      <a:endParaRPr lang="en-US" sz="1600" dirty="0"/>
                    </a:p>
                  </a:txBody>
                  <a:tcPr/>
                </a:tc>
                <a:tc>
                  <a:txBody>
                    <a:bodyPr/>
                    <a:lstStyle/>
                    <a:p>
                      <a:r>
                        <a:rPr lang="en-US" sz="1600" dirty="0" smtClean="0"/>
                        <a:t>Why it’s a good fit</a:t>
                      </a:r>
                      <a:endParaRPr lang="en-US" sz="1600" dirty="0"/>
                    </a:p>
                  </a:txBody>
                  <a:tcPr/>
                </a:tc>
                <a:tc>
                  <a:txBody>
                    <a:bodyPr/>
                    <a:lstStyle/>
                    <a:p>
                      <a:r>
                        <a:rPr lang="en-US" sz="1600" dirty="0" smtClean="0"/>
                        <a:t>Considerations</a:t>
                      </a:r>
                      <a:endParaRPr lang="en-US" sz="1600" dirty="0"/>
                    </a:p>
                  </a:txBody>
                  <a:tcPr/>
                </a:tc>
              </a:tr>
              <a:tr h="131003">
                <a:tc>
                  <a:txBody>
                    <a:bodyPr/>
                    <a:lstStyle/>
                    <a:p>
                      <a:pPr>
                        <a:buFont typeface="Arial" pitchFamily="34" charset="0"/>
                        <a:buChar char="•"/>
                      </a:pPr>
                      <a:r>
                        <a:rPr lang="en-US" sz="1300" dirty="0" smtClean="0">
                          <a:solidFill>
                            <a:schemeClr val="tx1"/>
                          </a:solidFill>
                        </a:rPr>
                        <a:t> Choose from 3 Host</a:t>
                      </a:r>
                      <a:r>
                        <a:rPr lang="en-US" sz="1300" baseline="0" dirty="0" smtClean="0">
                          <a:solidFill>
                            <a:schemeClr val="tx1"/>
                          </a:solidFill>
                        </a:rPr>
                        <a:t> Interfaces</a:t>
                      </a:r>
                      <a:br>
                        <a:rPr lang="en-US" sz="1300" baseline="0" dirty="0" smtClean="0">
                          <a:solidFill>
                            <a:schemeClr val="tx1"/>
                          </a:solidFill>
                        </a:rPr>
                      </a:br>
                      <a:r>
                        <a:rPr lang="en-US" sz="1300" baseline="0" dirty="0" smtClean="0">
                          <a:solidFill>
                            <a:schemeClr val="tx1"/>
                          </a:solidFill>
                        </a:rPr>
                        <a:t> for SAN</a:t>
                      </a:r>
                      <a:endParaRPr lang="en-US" sz="1300" dirty="0" smtClean="0">
                        <a:solidFill>
                          <a:schemeClr val="tx1"/>
                        </a:solidFill>
                      </a:endParaRPr>
                    </a:p>
                  </a:txBody>
                  <a:tcPr/>
                </a:tc>
                <a:tc>
                  <a:txBody>
                    <a:bodyPr/>
                    <a:lstStyle/>
                    <a:p>
                      <a:pPr>
                        <a:buFont typeface="Arial" pitchFamily="34" charset="0"/>
                        <a:buChar char="•"/>
                      </a:pPr>
                      <a:r>
                        <a:rPr lang="en-US" sz="1200" dirty="0" smtClean="0">
                          <a:solidFill>
                            <a:schemeClr val="tx1"/>
                          </a:solidFill>
                        </a:rPr>
                        <a:t> Very affordable entry-level SAN</a:t>
                      </a:r>
                    </a:p>
                    <a:p>
                      <a:pPr>
                        <a:buFont typeface="Arial" pitchFamily="34" charset="0"/>
                        <a:buChar char="•"/>
                      </a:pPr>
                      <a:r>
                        <a:rPr lang="en-US" sz="1200" dirty="0" smtClean="0">
                          <a:solidFill>
                            <a:schemeClr val="tx1"/>
                          </a:solidFill>
                        </a:rPr>
                        <a:t> Multi-protocol</a:t>
                      </a:r>
                      <a:r>
                        <a:rPr lang="en-US" sz="1200" baseline="0" dirty="0" smtClean="0">
                          <a:solidFill>
                            <a:schemeClr val="tx1"/>
                          </a:solidFill>
                        </a:rPr>
                        <a:t> support FC &amp; </a:t>
                      </a:r>
                      <a:r>
                        <a:rPr lang="en-US" sz="1200" baseline="0" dirty="0" err="1" smtClean="0">
                          <a:solidFill>
                            <a:schemeClr val="tx1"/>
                          </a:solidFill>
                        </a:rPr>
                        <a:t>iSCSI</a:t>
                      </a:r>
                      <a:endParaRPr lang="en-US" sz="1200" baseline="0" dirty="0" smtClean="0">
                        <a:solidFill>
                          <a:schemeClr val="tx1"/>
                        </a:solidFill>
                      </a:endParaRPr>
                    </a:p>
                    <a:p>
                      <a:pPr>
                        <a:buFont typeface="Arial" pitchFamily="34" charset="0"/>
                        <a:buChar char="•"/>
                      </a:pPr>
                      <a:r>
                        <a:rPr lang="en-US" sz="1200" baseline="0" dirty="0" smtClean="0">
                          <a:solidFill>
                            <a:schemeClr val="tx1"/>
                          </a:solidFill>
                        </a:rPr>
                        <a:t> SAS offers excellent performance in local environments</a:t>
                      </a:r>
                      <a:endParaRPr lang="en-US" sz="1200" dirty="0" smtClean="0">
                        <a:solidFill>
                          <a:schemeClr val="tx1"/>
                        </a:solidFill>
                      </a:endParaRPr>
                    </a:p>
                  </a:txBody>
                  <a:tcPr/>
                </a:tc>
                <a:tc>
                  <a:txBody>
                    <a:bodyPr/>
                    <a:lstStyle/>
                    <a:p>
                      <a:pPr marL="119063" indent="-65088">
                        <a:buFont typeface="Arial" pitchFamily="34" charset="0"/>
                        <a:buChar char="•"/>
                      </a:pPr>
                      <a:r>
                        <a:rPr lang="en-US" sz="1100" dirty="0" smtClean="0">
                          <a:solidFill>
                            <a:schemeClr val="tx1"/>
                          </a:solidFill>
                        </a:rPr>
                        <a:t> 8Gb</a:t>
                      </a:r>
                      <a:r>
                        <a:rPr lang="en-US" sz="1100" baseline="0" dirty="0" smtClean="0">
                          <a:solidFill>
                            <a:schemeClr val="tx1"/>
                          </a:solidFill>
                        </a:rPr>
                        <a:t> FC is very affordable and good for campus implementations</a:t>
                      </a:r>
                    </a:p>
                    <a:p>
                      <a:pPr marL="119063" indent="-65088">
                        <a:buFont typeface="Arial" pitchFamily="34" charset="0"/>
                        <a:buChar char="•"/>
                      </a:pPr>
                      <a:r>
                        <a:rPr lang="en-US" sz="1100" baseline="0" dirty="0" err="1" smtClean="0">
                          <a:solidFill>
                            <a:schemeClr val="tx1"/>
                          </a:solidFill>
                        </a:rPr>
                        <a:t>iSCSI</a:t>
                      </a:r>
                      <a:r>
                        <a:rPr lang="en-US" sz="1100" baseline="0" dirty="0" smtClean="0">
                          <a:solidFill>
                            <a:schemeClr val="tx1"/>
                          </a:solidFill>
                        </a:rPr>
                        <a:t> can offer nice distance and cost balance (VMs may need 10GbE for performance)</a:t>
                      </a:r>
                      <a:endParaRPr lang="en-US" sz="1100" dirty="0">
                        <a:solidFill>
                          <a:schemeClr val="tx1"/>
                        </a:solidFill>
                      </a:endParaRPr>
                    </a:p>
                  </a:txBody>
                  <a:tcPr/>
                </a:tc>
              </a:tr>
              <a:tr h="131003">
                <a:tc>
                  <a:txBody>
                    <a:bodyPr/>
                    <a:lstStyle/>
                    <a:p>
                      <a:pPr>
                        <a:buFont typeface="Arial" pitchFamily="34" charset="0"/>
                        <a:buChar char="•"/>
                      </a:pPr>
                      <a:r>
                        <a:rPr lang="en-US" sz="1300" dirty="0" smtClean="0">
                          <a:solidFill>
                            <a:schemeClr val="tx1"/>
                          </a:solidFill>
                        </a:rPr>
                        <a:t> HDD Considerations</a:t>
                      </a:r>
                    </a:p>
                  </a:txBody>
                  <a:tcPr/>
                </a:tc>
                <a:tc>
                  <a:txBody>
                    <a:bodyPr/>
                    <a:lstStyle/>
                    <a:p>
                      <a:pPr>
                        <a:buFont typeface="Arial" pitchFamily="34" charset="0"/>
                        <a:buChar char="•"/>
                      </a:pPr>
                      <a:r>
                        <a:rPr lang="en-US" sz="1200" dirty="0" smtClean="0">
                          <a:solidFill>
                            <a:schemeClr val="tx1"/>
                          </a:solidFill>
                        </a:rPr>
                        <a:t> Match HDD</a:t>
                      </a:r>
                      <a:r>
                        <a:rPr lang="en-US" sz="1200" baseline="0" dirty="0" smtClean="0">
                          <a:solidFill>
                            <a:schemeClr val="tx1"/>
                          </a:solidFill>
                        </a:rPr>
                        <a:t> type and RAID set selections to performance requirements</a:t>
                      </a:r>
                      <a:endParaRPr lang="en-US" sz="1200" dirty="0">
                        <a:solidFill>
                          <a:schemeClr val="tx1"/>
                        </a:solidFill>
                      </a:endParaRPr>
                    </a:p>
                  </a:txBody>
                  <a:tcPr/>
                </a:tc>
                <a:tc>
                  <a:txBody>
                    <a:bodyPr/>
                    <a:lstStyle/>
                    <a:p>
                      <a:pPr>
                        <a:buFont typeface="Arial" pitchFamily="34" charset="0"/>
                        <a:buChar char="•"/>
                      </a:pPr>
                      <a:r>
                        <a:rPr lang="en-US" sz="1100" dirty="0" smtClean="0">
                          <a:solidFill>
                            <a:schemeClr val="tx1"/>
                          </a:solidFill>
                        </a:rPr>
                        <a:t> SFF SAS HDDs offer solid performance and RAID</a:t>
                      </a:r>
                      <a:r>
                        <a:rPr lang="en-US" sz="1100" baseline="0" dirty="0" smtClean="0">
                          <a:solidFill>
                            <a:schemeClr val="tx1"/>
                          </a:solidFill>
                        </a:rPr>
                        <a:t> options – great for virtualization use cases</a:t>
                      </a:r>
                    </a:p>
                    <a:p>
                      <a:pPr>
                        <a:buFont typeface="Arial" pitchFamily="34" charset="0"/>
                        <a:buChar char="•"/>
                      </a:pPr>
                      <a:r>
                        <a:rPr lang="en-US" sz="1100" baseline="0" dirty="0" smtClean="0">
                          <a:solidFill>
                            <a:schemeClr val="tx1"/>
                          </a:solidFill>
                        </a:rPr>
                        <a:t> </a:t>
                      </a:r>
                      <a:r>
                        <a:rPr lang="en-US" sz="1100" dirty="0" smtClean="0">
                          <a:solidFill>
                            <a:schemeClr val="tx1"/>
                          </a:solidFill>
                        </a:rPr>
                        <a:t>LFF</a:t>
                      </a:r>
                      <a:r>
                        <a:rPr lang="en-US" sz="1100" baseline="0" dirty="0" smtClean="0">
                          <a:solidFill>
                            <a:schemeClr val="tx1"/>
                          </a:solidFill>
                        </a:rPr>
                        <a:t> HDDs offer </a:t>
                      </a:r>
                      <a:r>
                        <a:rPr lang="en-US" sz="1100" baseline="0" dirty="0" err="1" smtClean="0">
                          <a:solidFill>
                            <a:schemeClr val="tx1"/>
                          </a:solidFill>
                        </a:rPr>
                        <a:t>Ent</a:t>
                      </a:r>
                      <a:r>
                        <a:rPr lang="en-US" sz="1100" baseline="0" dirty="0" smtClean="0">
                          <a:solidFill>
                            <a:schemeClr val="tx1"/>
                          </a:solidFill>
                        </a:rPr>
                        <a:t> 15k RPM and new high capacity 7200 RPM versions</a:t>
                      </a:r>
                      <a:endParaRPr lang="en-US" sz="1100" dirty="0" smtClean="0">
                        <a:solidFill>
                          <a:schemeClr val="tx1"/>
                        </a:solidFill>
                      </a:endParaRPr>
                    </a:p>
                  </a:txBody>
                  <a:tcPr/>
                </a:tc>
              </a:tr>
              <a:tr h="131003">
                <a:tc>
                  <a:txBody>
                    <a:bodyPr/>
                    <a:lstStyle/>
                    <a:p>
                      <a:pPr>
                        <a:buFont typeface="Arial" pitchFamily="34" charset="0"/>
                        <a:buChar char="•"/>
                      </a:pPr>
                      <a:r>
                        <a:rPr lang="en-US" sz="1300" dirty="0" smtClean="0">
                          <a:solidFill>
                            <a:schemeClr val="tx1"/>
                          </a:solidFill>
                        </a:rPr>
                        <a:t> G3</a:t>
                      </a:r>
                      <a:r>
                        <a:rPr lang="en-US" sz="1300" baseline="0" dirty="0" smtClean="0">
                          <a:solidFill>
                            <a:schemeClr val="tx1"/>
                          </a:solidFill>
                        </a:rPr>
                        <a:t> Hypervisor Integration</a:t>
                      </a:r>
                      <a:endParaRPr lang="en-US" sz="1300" dirty="0" smtClean="0">
                        <a:solidFill>
                          <a:schemeClr val="tx1"/>
                        </a:solidFill>
                      </a:endParaRPr>
                    </a:p>
                  </a:txBody>
                  <a:tcPr/>
                </a:tc>
                <a:tc>
                  <a:txBody>
                    <a:bodyPr/>
                    <a:lstStyle/>
                    <a:p>
                      <a:pPr>
                        <a:buFont typeface="Arial" pitchFamily="34" charset="0"/>
                        <a:buChar char="•"/>
                      </a:pPr>
                      <a:r>
                        <a:rPr lang="en-US" sz="1200" dirty="0" smtClean="0">
                          <a:solidFill>
                            <a:schemeClr val="tx1"/>
                          </a:solidFill>
                        </a:rPr>
                        <a:t> P2000 carries hypervisor support and feature integration for VMware or Hyper-V</a:t>
                      </a:r>
                      <a:r>
                        <a:rPr lang="en-US" sz="1200" baseline="0" dirty="0" smtClean="0">
                          <a:solidFill>
                            <a:schemeClr val="tx1"/>
                          </a:solidFill>
                        </a:rPr>
                        <a:t> </a:t>
                      </a:r>
                      <a:endParaRPr lang="en-US" sz="1200" dirty="0">
                        <a:solidFill>
                          <a:schemeClr val="tx1"/>
                        </a:solidFill>
                      </a:endParaRPr>
                    </a:p>
                  </a:txBody>
                  <a:tcPr/>
                </a:tc>
                <a:tc>
                  <a:txBody>
                    <a:bodyPr/>
                    <a:lstStyle/>
                    <a:p>
                      <a:pPr>
                        <a:buFont typeface="Arial" pitchFamily="34" charset="0"/>
                        <a:buChar char="•"/>
                      </a:pPr>
                      <a:r>
                        <a:rPr lang="en-US" sz="1100" dirty="0" smtClean="0">
                          <a:solidFill>
                            <a:schemeClr val="tx1"/>
                          </a:solidFill>
                        </a:rPr>
                        <a:t> </a:t>
                      </a:r>
                      <a:r>
                        <a:rPr lang="en-US" sz="1100" baseline="0" dirty="0" smtClean="0">
                          <a:solidFill>
                            <a:schemeClr val="tx1"/>
                          </a:solidFill>
                        </a:rPr>
                        <a:t> VM Setup and Maintenance is simplified through hypervisor integration</a:t>
                      </a:r>
                    </a:p>
                    <a:p>
                      <a:pPr>
                        <a:buFont typeface="Arial" pitchFamily="34" charset="0"/>
                        <a:buChar char="•"/>
                      </a:pPr>
                      <a:r>
                        <a:rPr lang="en-US" sz="1100" baseline="0" dirty="0" smtClean="0">
                          <a:solidFill>
                            <a:schemeClr val="tx1"/>
                          </a:solidFill>
                        </a:rPr>
                        <a:t> Management through HP’s Insight Control Manager plug-in for VMware  is key – and free</a:t>
                      </a:r>
                      <a:endParaRPr lang="en-US" sz="1100" dirty="0">
                        <a:solidFill>
                          <a:schemeClr val="tx1"/>
                        </a:solidFill>
                      </a:endParaRPr>
                    </a:p>
                  </a:txBody>
                  <a:tcPr/>
                </a:tc>
              </a:tr>
              <a:tr h="131003">
                <a:tc>
                  <a:txBody>
                    <a:bodyPr/>
                    <a:lstStyle/>
                    <a:p>
                      <a:pPr>
                        <a:buFont typeface="Arial" pitchFamily="34" charset="0"/>
                        <a:buChar char="•"/>
                      </a:pPr>
                      <a:r>
                        <a:rPr lang="en-US" sz="1300" dirty="0" smtClean="0">
                          <a:solidFill>
                            <a:schemeClr val="tx1"/>
                          </a:solidFill>
                        </a:rPr>
                        <a:t> G3</a:t>
                      </a:r>
                      <a:r>
                        <a:rPr lang="en-US" sz="1300" baseline="0" dirty="0" smtClean="0">
                          <a:solidFill>
                            <a:schemeClr val="tx1"/>
                          </a:solidFill>
                        </a:rPr>
                        <a:t> HA/DR/BC Features</a:t>
                      </a:r>
                      <a:endParaRPr lang="en-US" sz="1300" dirty="0" smtClean="0">
                        <a:solidFill>
                          <a:schemeClr val="tx1"/>
                        </a:solidFill>
                      </a:endParaRPr>
                    </a:p>
                  </a:txBody>
                  <a:tcPr/>
                </a:tc>
                <a:tc>
                  <a:txBody>
                    <a:bodyPr/>
                    <a:lstStyle/>
                    <a:p>
                      <a:pPr>
                        <a:buFont typeface="Arial" pitchFamily="34" charset="0"/>
                        <a:buChar char="•"/>
                      </a:pPr>
                      <a:r>
                        <a:rPr lang="en-US" sz="1200" dirty="0" smtClean="0">
                          <a:solidFill>
                            <a:schemeClr val="tx1"/>
                          </a:solidFill>
                        </a:rPr>
                        <a:t> Both</a:t>
                      </a:r>
                      <a:r>
                        <a:rPr lang="en-US" sz="1200" baseline="0" dirty="0" smtClean="0">
                          <a:solidFill>
                            <a:schemeClr val="tx1"/>
                          </a:solidFill>
                        </a:rPr>
                        <a:t> hypervisor platforms have support for snapshot management of virtual machine images</a:t>
                      </a:r>
                      <a:endParaRPr lang="en-US" sz="1200"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solidFill>
                            <a:schemeClr val="tx1"/>
                          </a:solidFill>
                        </a:rPr>
                        <a:t> Backup DR/BC are sometimes tackled as a second phase of the POC</a:t>
                      </a:r>
                    </a:p>
                  </a:txBody>
                  <a:tcPr/>
                </a:tc>
                <a:tc>
                  <a:txBody>
                    <a:bodyPr/>
                    <a:lstStyle/>
                    <a:p>
                      <a:pPr marL="114300" indent="-114300">
                        <a:buFont typeface="Arial" pitchFamily="34" charset="0"/>
                        <a:buChar char="•"/>
                      </a:pPr>
                      <a:r>
                        <a:rPr lang="en-US" sz="1100" dirty="0" smtClean="0">
                          <a:solidFill>
                            <a:schemeClr val="tx1"/>
                          </a:solidFill>
                        </a:rPr>
                        <a:t>Investigate DR/BC features</a:t>
                      </a:r>
                      <a:r>
                        <a:rPr lang="en-US" sz="1100" baseline="0" dirty="0" smtClean="0">
                          <a:solidFill>
                            <a:schemeClr val="tx1"/>
                          </a:solidFill>
                        </a:rPr>
                        <a:t> like SRM </a:t>
                      </a:r>
                    </a:p>
                    <a:p>
                      <a:pPr marL="114300" indent="-114300">
                        <a:buFont typeface="Arial" pitchFamily="34" charset="0"/>
                        <a:buChar char="•"/>
                      </a:pPr>
                      <a:r>
                        <a:rPr lang="en-US" sz="1100" baseline="0" dirty="0" smtClean="0">
                          <a:solidFill>
                            <a:schemeClr val="tx1"/>
                          </a:solidFill>
                        </a:rPr>
                        <a:t>Develop an implementation plan which parallels the VM POC and next phases</a:t>
                      </a:r>
                      <a:endParaRPr lang="en-US" sz="1100" dirty="0">
                        <a:solidFill>
                          <a:schemeClr val="tx1"/>
                        </a:solidFill>
                      </a:endParaRPr>
                    </a:p>
                  </a:txBody>
                  <a:tcPr/>
                </a:tc>
              </a:tr>
            </a:tbl>
          </a:graphicData>
        </a:graphic>
      </p:graphicFrame>
      <p:pic>
        <p:nvPicPr>
          <p:cNvPr id="6" name="Picture 11"/>
          <p:cNvPicPr>
            <a:picLocks noChangeAspect="1" noChangeArrowheads="1"/>
          </p:cNvPicPr>
          <p:nvPr/>
        </p:nvPicPr>
        <p:blipFill>
          <a:blip r:embed="rId2" cstate="print"/>
          <a:srcRect r="65653"/>
          <a:stretch>
            <a:fillRect/>
          </a:stretch>
        </p:blipFill>
        <p:spPr bwMode="auto">
          <a:xfrm>
            <a:off x="7020448" y="187851"/>
            <a:ext cx="2123552" cy="981815"/>
          </a:xfrm>
          <a:prstGeom prst="rect">
            <a:avLst/>
          </a:prstGeom>
          <a:noFill/>
          <a:ln w="9525">
            <a:noFill/>
            <a:miter lim="800000"/>
            <a:headEnd/>
            <a:tailEnd/>
          </a:ln>
        </p:spPr>
      </p:pic>
    </p:spTree>
    <p:extLst>
      <p:ext uri="{BB962C8B-B14F-4D97-AF65-F5344CB8AC3E}">
        <p14:creationId xmlns:p14="http://schemas.microsoft.com/office/powerpoint/2010/main" val="3971996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6" name="Title 1"/>
          <p:cNvSpPr>
            <a:spLocks noGrp="1"/>
          </p:cNvSpPr>
          <p:nvPr>
            <p:ph type="title"/>
          </p:nvPr>
        </p:nvSpPr>
        <p:spPr>
          <a:xfrm>
            <a:off x="209551" y="235064"/>
            <a:ext cx="8791574" cy="430887"/>
          </a:xfrm>
          <a:noFill/>
        </p:spPr>
        <p:txBody>
          <a:bodyPr/>
          <a:lstStyle/>
          <a:p>
            <a:pPr fontAlgn="base">
              <a:spcAft>
                <a:spcPct val="0"/>
              </a:spcAft>
            </a:pPr>
            <a:r>
              <a:rPr dirty="0" smtClean="0">
                <a:latin typeface="+mn-lt"/>
              </a:rPr>
              <a:t>Virtualization growth continues to shape IT - </a:t>
            </a:r>
            <a:r>
              <a:rPr dirty="0" smtClean="0">
                <a:solidFill>
                  <a:schemeClr val="tx1"/>
                </a:solidFill>
                <a:latin typeface="+mn-lt"/>
              </a:rPr>
              <a:t>Opportunity</a:t>
            </a:r>
          </a:p>
        </p:txBody>
      </p:sp>
      <p:sp>
        <p:nvSpPr>
          <p:cNvPr id="32" name="TextBox 31"/>
          <p:cNvSpPr txBox="1"/>
          <p:nvPr/>
        </p:nvSpPr>
        <p:spPr bwMode="auto">
          <a:xfrm>
            <a:off x="4373563" y="1032865"/>
            <a:ext cx="519112" cy="2426305"/>
          </a:xfrm>
          <a:prstGeom prst="rect">
            <a:avLst/>
          </a:prstGeom>
          <a:noFill/>
        </p:spPr>
        <p:txBody>
          <a:bodyPr anchor="b">
            <a:spAutoFit/>
          </a:bodyPr>
          <a:lstStyle/>
          <a:p>
            <a:pPr algn="r" fontAlgn="auto">
              <a:lnSpc>
                <a:spcPts val="2100"/>
              </a:lnSpc>
              <a:spcBef>
                <a:spcPts val="0"/>
              </a:spcBef>
              <a:spcAft>
                <a:spcPts val="200"/>
              </a:spcAft>
              <a:defRPr/>
            </a:pPr>
            <a:r>
              <a:rPr lang="en-US" sz="900" dirty="0">
                <a:solidFill>
                  <a:schemeClr val="bg1"/>
                </a:solidFill>
                <a:latin typeface="+mj-lt"/>
              </a:rPr>
              <a:t>17.5</a:t>
            </a:r>
          </a:p>
          <a:p>
            <a:pPr algn="r" fontAlgn="auto">
              <a:lnSpc>
                <a:spcPts val="2100"/>
              </a:lnSpc>
              <a:spcBef>
                <a:spcPts val="0"/>
              </a:spcBef>
              <a:spcAft>
                <a:spcPts val="200"/>
              </a:spcAft>
              <a:defRPr/>
            </a:pPr>
            <a:r>
              <a:rPr lang="en-US" sz="900" dirty="0">
                <a:solidFill>
                  <a:schemeClr val="bg1"/>
                </a:solidFill>
                <a:latin typeface="+mj-lt"/>
              </a:rPr>
              <a:t>15.0</a:t>
            </a:r>
          </a:p>
          <a:p>
            <a:pPr algn="r" fontAlgn="auto">
              <a:lnSpc>
                <a:spcPts val="2100"/>
              </a:lnSpc>
              <a:spcBef>
                <a:spcPts val="0"/>
              </a:spcBef>
              <a:spcAft>
                <a:spcPts val="200"/>
              </a:spcAft>
              <a:defRPr/>
            </a:pPr>
            <a:r>
              <a:rPr lang="en-US" sz="900" dirty="0">
                <a:solidFill>
                  <a:schemeClr val="bg1"/>
                </a:solidFill>
                <a:latin typeface="+mj-lt"/>
              </a:rPr>
              <a:t>12.5</a:t>
            </a:r>
          </a:p>
          <a:p>
            <a:pPr algn="r" fontAlgn="auto">
              <a:lnSpc>
                <a:spcPts val="2100"/>
              </a:lnSpc>
              <a:spcBef>
                <a:spcPts val="0"/>
              </a:spcBef>
              <a:spcAft>
                <a:spcPts val="200"/>
              </a:spcAft>
              <a:defRPr/>
            </a:pPr>
            <a:r>
              <a:rPr lang="en-US" sz="900" dirty="0">
                <a:solidFill>
                  <a:schemeClr val="bg1"/>
                </a:solidFill>
                <a:latin typeface="+mj-lt"/>
              </a:rPr>
              <a:t>10.0</a:t>
            </a:r>
          </a:p>
          <a:p>
            <a:pPr algn="r" fontAlgn="auto">
              <a:lnSpc>
                <a:spcPts val="2100"/>
              </a:lnSpc>
              <a:spcBef>
                <a:spcPts val="0"/>
              </a:spcBef>
              <a:spcAft>
                <a:spcPts val="200"/>
              </a:spcAft>
              <a:defRPr/>
            </a:pPr>
            <a:r>
              <a:rPr lang="en-US" sz="900" dirty="0">
                <a:solidFill>
                  <a:schemeClr val="bg1"/>
                </a:solidFill>
                <a:latin typeface="+mj-lt"/>
              </a:rPr>
              <a:t>7.5</a:t>
            </a:r>
          </a:p>
          <a:p>
            <a:pPr algn="r" fontAlgn="auto">
              <a:lnSpc>
                <a:spcPts val="2100"/>
              </a:lnSpc>
              <a:spcBef>
                <a:spcPts val="0"/>
              </a:spcBef>
              <a:spcAft>
                <a:spcPts val="200"/>
              </a:spcAft>
              <a:defRPr/>
            </a:pPr>
            <a:r>
              <a:rPr lang="en-US" sz="900" dirty="0">
                <a:solidFill>
                  <a:schemeClr val="bg1"/>
                </a:solidFill>
                <a:latin typeface="+mj-lt"/>
              </a:rPr>
              <a:t>5.0</a:t>
            </a:r>
          </a:p>
          <a:p>
            <a:pPr algn="r" fontAlgn="auto">
              <a:lnSpc>
                <a:spcPts val="2100"/>
              </a:lnSpc>
              <a:spcBef>
                <a:spcPts val="0"/>
              </a:spcBef>
              <a:spcAft>
                <a:spcPts val="200"/>
              </a:spcAft>
              <a:defRPr/>
            </a:pPr>
            <a:r>
              <a:rPr lang="en-US" sz="900" dirty="0">
                <a:solidFill>
                  <a:schemeClr val="bg1"/>
                </a:solidFill>
                <a:latin typeface="+mj-lt"/>
              </a:rPr>
              <a:t>2.5</a:t>
            </a:r>
          </a:p>
          <a:p>
            <a:pPr algn="r" fontAlgn="auto">
              <a:lnSpc>
                <a:spcPts val="2100"/>
              </a:lnSpc>
              <a:spcBef>
                <a:spcPts val="0"/>
              </a:spcBef>
              <a:spcAft>
                <a:spcPts val="200"/>
              </a:spcAft>
              <a:defRPr/>
            </a:pPr>
            <a:r>
              <a:rPr lang="en-US" sz="900" dirty="0">
                <a:solidFill>
                  <a:schemeClr val="bg1"/>
                </a:solidFill>
                <a:latin typeface="+mj-lt"/>
              </a:rPr>
              <a:t>0</a:t>
            </a:r>
          </a:p>
        </p:txBody>
      </p:sp>
      <p:sp>
        <p:nvSpPr>
          <p:cNvPr id="44" name="TextBox 43"/>
          <p:cNvSpPr txBox="1"/>
          <p:nvPr/>
        </p:nvSpPr>
        <p:spPr bwMode="auto">
          <a:xfrm rot="16200000">
            <a:off x="4122745" y="2054232"/>
            <a:ext cx="596900" cy="238125"/>
          </a:xfrm>
          <a:prstGeom prst="rect">
            <a:avLst/>
          </a:prstGeom>
          <a:noFill/>
        </p:spPr>
        <p:txBody>
          <a:bodyPr>
            <a:spAutoFit/>
          </a:bodyPr>
          <a:lstStyle/>
          <a:p>
            <a:pPr fontAlgn="auto">
              <a:spcBef>
                <a:spcPts val="0"/>
              </a:spcBef>
              <a:spcAft>
                <a:spcPct val="40000"/>
              </a:spcAft>
              <a:defRPr/>
            </a:pPr>
            <a:r>
              <a:rPr lang="en-US" sz="900" dirty="0">
                <a:solidFill>
                  <a:schemeClr val="bg1"/>
                </a:solidFill>
                <a:latin typeface="+mj-lt"/>
              </a:rPr>
              <a:t>Millions</a:t>
            </a:r>
          </a:p>
        </p:txBody>
      </p:sp>
      <p:sp>
        <p:nvSpPr>
          <p:cNvPr id="34" name="Rectangle 33"/>
          <p:cNvSpPr/>
          <p:nvPr/>
        </p:nvSpPr>
        <p:spPr>
          <a:xfrm>
            <a:off x="82259" y="1362394"/>
            <a:ext cx="4985578" cy="2903359"/>
          </a:xfrm>
          <a:prstGeom prst="rect">
            <a:avLst/>
          </a:prstGeom>
        </p:spPr>
        <p:txBody>
          <a:bodyPr wrap="square" anchor="ctr">
            <a:spAutoFit/>
          </a:bodyPr>
          <a:lstStyle/>
          <a:p>
            <a:pPr marL="171450" indent="-171450">
              <a:spcAft>
                <a:spcPts val="1200"/>
              </a:spcAft>
              <a:buClr>
                <a:schemeClr val="bg1"/>
              </a:buClr>
              <a:buSzPct val="80000"/>
              <a:buFont typeface="Arial" pitchFamily="34" charset="0"/>
              <a:buChar char="•"/>
              <a:defRPr/>
            </a:pPr>
            <a:r>
              <a:rPr lang="en-US" b="1" dirty="0" smtClean="0">
                <a:ln/>
              </a:rPr>
              <a:t>80% of applications </a:t>
            </a:r>
            <a:r>
              <a:rPr lang="en-US" dirty="0" smtClean="0"/>
              <a:t>will be virtualized by 2015</a:t>
            </a:r>
            <a:r>
              <a:rPr lang="en-US" sz="1600" baseline="30000" dirty="0" smtClean="0"/>
              <a:t>1</a:t>
            </a:r>
            <a:endParaRPr lang="en-US" baseline="30000" dirty="0" smtClean="0"/>
          </a:p>
          <a:p>
            <a:pPr marL="171450" indent="-171450">
              <a:spcAft>
                <a:spcPts val="1200"/>
              </a:spcAft>
              <a:buClr>
                <a:schemeClr val="bg1"/>
              </a:buClr>
              <a:buSzPct val="80000"/>
              <a:buFont typeface="Arial" pitchFamily="34" charset="0"/>
              <a:buChar char="•"/>
              <a:defRPr/>
            </a:pPr>
            <a:r>
              <a:rPr lang="en-US" b="1" dirty="0" smtClean="0"/>
              <a:t>SMB </a:t>
            </a:r>
            <a:r>
              <a:rPr lang="en-US" dirty="0" smtClean="0"/>
              <a:t>adoption rate is the fastest growing virtualization adoption segment  -  </a:t>
            </a:r>
            <a:r>
              <a:rPr lang="en-US" b="1" dirty="0" smtClean="0"/>
              <a:t>21% to 50% </a:t>
            </a:r>
            <a:r>
              <a:rPr lang="en-US" dirty="0" smtClean="0"/>
              <a:t>higher than </a:t>
            </a:r>
            <a:r>
              <a:rPr lang="en-US" b="1" dirty="0" smtClean="0"/>
              <a:t>enterprise</a:t>
            </a:r>
            <a:r>
              <a:rPr lang="en-US" baseline="30000" dirty="0" smtClean="0"/>
              <a:t>3</a:t>
            </a:r>
          </a:p>
          <a:p>
            <a:pPr lvl="0">
              <a:spcAft>
                <a:spcPts val="400"/>
              </a:spcAft>
              <a:buSzPct val="100000"/>
              <a:defRPr/>
            </a:pPr>
            <a:r>
              <a:rPr lang="en-US" b="1" dirty="0" smtClean="0">
                <a:solidFill>
                  <a:srgbClr val="0096D6"/>
                </a:solidFill>
                <a:latin typeface="HP Simplified" pitchFamily="34" charset="0"/>
                <a:cs typeface="HP Simplified" pitchFamily="34" charset="0"/>
              </a:rPr>
              <a:t>    Customers adopting/expanding virtualization</a:t>
            </a:r>
            <a:br>
              <a:rPr lang="en-US" b="1" dirty="0" smtClean="0">
                <a:solidFill>
                  <a:srgbClr val="0096D6"/>
                </a:solidFill>
                <a:latin typeface="HP Simplified" pitchFamily="34" charset="0"/>
                <a:cs typeface="HP Simplified" pitchFamily="34" charset="0"/>
              </a:rPr>
            </a:br>
            <a:r>
              <a:rPr lang="en-US" b="1" dirty="0" smtClean="0">
                <a:solidFill>
                  <a:srgbClr val="0096D6"/>
                </a:solidFill>
                <a:latin typeface="HP Simplified" pitchFamily="34" charset="0"/>
                <a:cs typeface="HP Simplified" pitchFamily="34" charset="0"/>
              </a:rPr>
              <a:t>          – Once journey starts…it builds</a:t>
            </a:r>
          </a:p>
          <a:p>
            <a:pPr lvl="0">
              <a:spcAft>
                <a:spcPts val="400"/>
              </a:spcAft>
              <a:buSzPct val="100000"/>
              <a:defRPr/>
            </a:pPr>
            <a:r>
              <a:rPr lang="en-US" b="1" dirty="0" smtClean="0">
                <a:solidFill>
                  <a:srgbClr val="0096D6"/>
                </a:solidFill>
                <a:latin typeface="HP Simplified" pitchFamily="34" charset="0"/>
                <a:cs typeface="HP Simplified" pitchFamily="34" charset="0"/>
              </a:rPr>
              <a:t>    SMB challenges are the same as enterprise</a:t>
            </a:r>
            <a:br>
              <a:rPr lang="en-US" b="1" dirty="0" smtClean="0">
                <a:solidFill>
                  <a:srgbClr val="0096D6"/>
                </a:solidFill>
                <a:latin typeface="HP Simplified" pitchFamily="34" charset="0"/>
                <a:cs typeface="HP Simplified" pitchFamily="34" charset="0"/>
              </a:rPr>
            </a:br>
            <a:r>
              <a:rPr lang="en-US" b="1" dirty="0" smtClean="0">
                <a:solidFill>
                  <a:srgbClr val="0096D6"/>
                </a:solidFill>
                <a:latin typeface="HP Simplified" pitchFamily="34" charset="0"/>
                <a:cs typeface="HP Simplified" pitchFamily="34" charset="0"/>
              </a:rPr>
              <a:t>     just different in size</a:t>
            </a:r>
          </a:p>
          <a:p>
            <a:pPr marL="171450" indent="-171450" fontAlgn="auto">
              <a:spcBef>
                <a:spcPts val="0"/>
              </a:spcBef>
              <a:spcAft>
                <a:spcPts val="1200"/>
              </a:spcAft>
              <a:buClr>
                <a:schemeClr val="bg1"/>
              </a:buClr>
              <a:buSzPct val="80000"/>
              <a:buFont typeface="Arial" pitchFamily="34" charset="0"/>
              <a:buChar char="•"/>
              <a:defRPr/>
            </a:pPr>
            <a:endParaRPr lang="en-US" baseline="30000" dirty="0" smtClean="0">
              <a:solidFill>
                <a:schemeClr val="bg1"/>
              </a:solidFill>
            </a:endParaRPr>
          </a:p>
        </p:txBody>
      </p:sp>
      <p:sp>
        <p:nvSpPr>
          <p:cNvPr id="28" name="TextBox 14"/>
          <p:cNvSpPr txBox="1">
            <a:spLocks noChangeArrowheads="1"/>
          </p:cNvSpPr>
          <p:nvPr/>
        </p:nvSpPr>
        <p:spPr bwMode="auto">
          <a:xfrm>
            <a:off x="313509" y="4156476"/>
            <a:ext cx="5665787" cy="800219"/>
          </a:xfrm>
          <a:prstGeom prst="rect">
            <a:avLst/>
          </a:prstGeom>
          <a:noFill/>
          <a:ln w="9525">
            <a:noFill/>
            <a:miter lim="800000"/>
            <a:headEnd/>
            <a:tailEnd/>
          </a:ln>
        </p:spPr>
        <p:txBody>
          <a:bodyPr>
            <a:spAutoFit/>
          </a:bodyPr>
          <a:lstStyle/>
          <a:p>
            <a:pPr indent="-117475"/>
            <a:r>
              <a:rPr lang="en-US" sz="800" dirty="0" smtClean="0">
                <a:solidFill>
                  <a:srgbClr val="858689"/>
                </a:solidFill>
              </a:rPr>
              <a:t>1. IDC, WW Server Virtualization Shipment Forecast, 2005–2013.</a:t>
            </a:r>
          </a:p>
          <a:p>
            <a:pPr indent="-117475"/>
            <a:r>
              <a:rPr lang="en-US" sz="800" dirty="0" smtClean="0">
                <a:solidFill>
                  <a:srgbClr val="858689"/>
                </a:solidFill>
              </a:rPr>
              <a:t>2. Gartner, 2012</a:t>
            </a:r>
            <a:endParaRPr lang="en-US" sz="800" dirty="0">
              <a:solidFill>
                <a:srgbClr val="858689"/>
              </a:solidFill>
            </a:endParaRPr>
          </a:p>
          <a:p>
            <a:r>
              <a:rPr lang="de-CH" sz="700" dirty="0" smtClean="0">
                <a:solidFill>
                  <a:schemeClr val="bg1">
                    <a:lumMod val="50000"/>
                  </a:schemeClr>
                </a:solidFill>
              </a:rPr>
              <a:t>3 </a:t>
            </a:r>
            <a:r>
              <a:rPr lang="en-US" sz="700" dirty="0" err="1" smtClean="0">
                <a:solidFill>
                  <a:schemeClr val="bg1">
                    <a:lumMod val="50000"/>
                  </a:schemeClr>
                </a:solidFill>
              </a:rPr>
              <a:t>Acronis</a:t>
            </a:r>
            <a:r>
              <a:rPr lang="en-US" sz="700" dirty="0" smtClean="0">
                <a:solidFill>
                  <a:schemeClr val="bg1">
                    <a:lumMod val="50000"/>
                  </a:schemeClr>
                </a:solidFill>
              </a:rPr>
              <a:t> Global Disaster Recovery Index 2012 survey of SMB IT managers in 18 countries</a:t>
            </a:r>
          </a:p>
          <a:p>
            <a:pPr indent="-117475"/>
            <a:r>
              <a:rPr lang="en-GB" sz="700" dirty="0" smtClean="0">
                <a:solidFill>
                  <a:schemeClr val="bg1">
                    <a:lumMod val="50000"/>
                  </a:schemeClr>
                </a:solidFill>
              </a:rPr>
              <a:t>4. Enterprise Strategy Group - </a:t>
            </a:r>
            <a:r>
              <a:rPr lang="en-US" sz="700" dirty="0" smtClean="0">
                <a:solidFill>
                  <a:schemeClr val="bg1">
                    <a:lumMod val="50000"/>
                  </a:schemeClr>
                </a:solidFill>
              </a:rPr>
              <a:t>Virtual Computing Infrastructure  2012</a:t>
            </a:r>
          </a:p>
          <a:p>
            <a:pPr indent="-117475"/>
            <a:endParaRPr lang="en-US" sz="800" dirty="0" smtClean="0">
              <a:solidFill>
                <a:srgbClr val="FF0000"/>
              </a:solidFill>
            </a:endParaRPr>
          </a:p>
          <a:p>
            <a:pPr indent="-117475"/>
            <a:endParaRPr lang="en-US" sz="800" dirty="0">
              <a:solidFill>
                <a:srgbClr val="858689"/>
              </a:solidFill>
            </a:endParaRPr>
          </a:p>
        </p:txBody>
      </p:sp>
      <p:sp>
        <p:nvSpPr>
          <p:cNvPr id="30" name="Subtitle 23"/>
          <p:cNvSpPr txBox="1">
            <a:spLocks/>
          </p:cNvSpPr>
          <p:nvPr/>
        </p:nvSpPr>
        <p:spPr bwMode="black">
          <a:xfrm>
            <a:off x="331470" y="764090"/>
            <a:ext cx="8117206" cy="276999"/>
          </a:xfrm>
          <a:prstGeom prst="rect">
            <a:avLst/>
          </a:prstGeom>
        </p:spPr>
        <p:txBody>
          <a:bodyPr vert="horz" wrap="square" lIns="0" tIns="0" rIns="0" bIns="0" rtlCol="0" anchor="t">
            <a:noAutofit/>
          </a:bodyPr>
          <a:lstStyle/>
          <a:p>
            <a:pPr marL="0" marR="0" lvl="0" indent="0" algn="l" defTabSz="457200" rtl="0" eaLnBrk="1" fontAlgn="auto" latinLnBrk="0" hangingPunct="1">
              <a:lnSpc>
                <a:spcPct val="100000"/>
              </a:lnSpc>
              <a:spcBef>
                <a:spcPts val="0"/>
              </a:spcBef>
              <a:spcAft>
                <a:spcPts val="400"/>
              </a:spcAft>
              <a:buClrTx/>
              <a:buSzPct val="100000"/>
              <a:buFont typeface="Arial"/>
              <a:buNone/>
              <a:tabLst/>
              <a:defRPr/>
            </a:pPr>
            <a:r>
              <a:rPr kumimoji="0" lang="en-US" sz="2000" b="1" i="0" u="none" strike="noStrike" kern="1200" cap="none" spc="0" normalizeH="0" baseline="0" noProof="0" dirty="0" smtClean="0">
                <a:ln>
                  <a:noFill/>
                </a:ln>
                <a:solidFill>
                  <a:srgbClr val="0096D6"/>
                </a:solidFill>
                <a:effectLst/>
                <a:uLnTx/>
                <a:uFillTx/>
                <a:latin typeface="HP Simplified" pitchFamily="34" charset="0"/>
                <a:ea typeface="+mn-ea"/>
                <a:cs typeface="HP Simplified" pitchFamily="34" charset="0"/>
              </a:rPr>
              <a:t>Companies are adopting or expanding </a:t>
            </a:r>
            <a:r>
              <a:rPr kumimoji="0" lang="en-US" sz="2000" b="1" i="0" u="none" strike="noStrike" kern="1200" cap="none" spc="0" normalizeH="0" baseline="0" noProof="0" dirty="0" smtClean="0">
                <a:ln>
                  <a:noFill/>
                </a:ln>
                <a:solidFill>
                  <a:schemeClr val="accent1"/>
                </a:solidFill>
                <a:effectLst/>
                <a:uLnTx/>
                <a:uFillTx/>
                <a:latin typeface="HP Simplified" pitchFamily="34" charset="0"/>
                <a:ea typeface="+mn-ea"/>
                <a:cs typeface="HP Simplified" pitchFamily="34" charset="0"/>
              </a:rPr>
              <a:t>virtualization- regardless of size</a:t>
            </a:r>
            <a:endParaRPr kumimoji="0" lang="en-US" sz="2000" b="1" i="0" u="none" strike="noStrike" kern="1200" cap="none" spc="0" normalizeH="0" baseline="0" noProof="0" dirty="0">
              <a:ln>
                <a:noFill/>
              </a:ln>
              <a:solidFill>
                <a:schemeClr val="accent1"/>
              </a:solidFill>
              <a:effectLst/>
              <a:uLnTx/>
              <a:uFillTx/>
              <a:latin typeface="HP Simplified" pitchFamily="34" charset="0"/>
              <a:ea typeface="+mn-ea"/>
              <a:cs typeface="HP Simplified" pitchFamily="34" charset="0"/>
            </a:endParaRPr>
          </a:p>
        </p:txBody>
      </p:sp>
      <p:pic>
        <p:nvPicPr>
          <p:cNvPr id="1027" name="Picture 3"/>
          <p:cNvPicPr>
            <a:picLocks noChangeAspect="1" noChangeArrowheads="1"/>
          </p:cNvPicPr>
          <p:nvPr/>
        </p:nvPicPr>
        <p:blipFill>
          <a:blip r:embed="rId3"/>
          <a:srcRect/>
          <a:stretch>
            <a:fillRect/>
          </a:stretch>
        </p:blipFill>
        <p:spPr bwMode="auto">
          <a:xfrm>
            <a:off x="5043287" y="1109997"/>
            <a:ext cx="4036980" cy="2508965"/>
          </a:xfrm>
          <a:prstGeom prst="rect">
            <a:avLst/>
          </a:prstGeom>
          <a:noFill/>
          <a:ln w="9525">
            <a:noFill/>
            <a:miter lim="800000"/>
            <a:headEnd/>
            <a:tailEnd/>
          </a:ln>
        </p:spPr>
      </p:pic>
    </p:spTree>
    <p:extLst>
      <p:ext uri="{BB962C8B-B14F-4D97-AF65-F5344CB8AC3E}">
        <p14:creationId xmlns:p14="http://schemas.microsoft.com/office/powerpoint/2010/main" val="1851153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 calcmode="lin" valueType="num">
                                      <p:cBhvr additive="base">
                                        <p:cTn id="7"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anim calcmode="lin" valueType="num">
                                      <p:cBhvr additive="base">
                                        <p:cTn id="11" dur="500" fill="hold"/>
                                        <p:tgtEl>
                                          <p:spTgt spid="3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
                                            <p:txEl>
                                              <p:pRg st="2" end="2"/>
                                            </p:txEl>
                                          </p:spTgt>
                                        </p:tgtEl>
                                        <p:attrNameLst>
                                          <p:attrName>style.visibility</p:attrName>
                                        </p:attrNameLst>
                                      </p:cBhvr>
                                      <p:to>
                                        <p:strVal val="visible"/>
                                      </p:to>
                                    </p:set>
                                    <p:anim calcmode="lin" valueType="num">
                                      <p:cBhvr additive="base">
                                        <p:cTn id="15" dur="500" fill="hold"/>
                                        <p:tgtEl>
                                          <p:spTgt spid="34">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4">
                                            <p:txEl>
                                              <p:pRg st="3" end="3"/>
                                            </p:txEl>
                                          </p:spTgt>
                                        </p:tgtEl>
                                        <p:attrNameLst>
                                          <p:attrName>style.visibility</p:attrName>
                                        </p:attrNameLst>
                                      </p:cBhvr>
                                      <p:to>
                                        <p:strVal val="visible"/>
                                      </p:to>
                                    </p:set>
                                    <p:anim calcmode="lin" valueType="num">
                                      <p:cBhvr additive="base">
                                        <p:cTn id="19" dur="500" fill="hold"/>
                                        <p:tgtEl>
                                          <p:spTgt spid="3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2731" y="156910"/>
            <a:ext cx="8367054" cy="464882"/>
          </a:xfrm>
        </p:spPr>
        <p:txBody>
          <a:bodyPr/>
          <a:lstStyle/>
          <a:p>
            <a:r>
              <a:rPr lang="en-US" sz="3200" dirty="0" smtClean="0"/>
              <a:t>Sales Scenario #3</a:t>
            </a:r>
            <a:endParaRPr lang="en-US" sz="3200" dirty="0"/>
          </a:p>
        </p:txBody>
      </p:sp>
      <p:sp>
        <p:nvSpPr>
          <p:cNvPr id="6" name="Text Placeholder 19"/>
          <p:cNvSpPr txBox="1">
            <a:spLocks/>
          </p:cNvSpPr>
          <p:nvPr/>
        </p:nvSpPr>
        <p:spPr>
          <a:xfrm>
            <a:off x="292938" y="633939"/>
            <a:ext cx="8370380" cy="294965"/>
          </a:xfrm>
          <a:prstGeom prst="rect">
            <a:avLst/>
          </a:prstGeom>
        </p:spPr>
        <p:txBody>
          <a:bodyPr/>
          <a:lstStyle/>
          <a:p>
            <a:pPr lvl="0">
              <a:spcAft>
                <a:spcPts val="400"/>
              </a:spcAft>
              <a:buSzPct val="100000"/>
            </a:pPr>
            <a:r>
              <a:rPr lang="en-US" sz="2000" b="1" dirty="0" smtClean="0">
                <a:solidFill>
                  <a:srgbClr val="0096D6"/>
                </a:solidFill>
                <a:latin typeface="HP Simplified" pitchFamily="34" charset="0"/>
                <a:cs typeface="HP Simplified" pitchFamily="34" charset="0"/>
              </a:rPr>
              <a:t>Entry Virtualization Environments</a:t>
            </a:r>
          </a:p>
        </p:txBody>
      </p:sp>
      <p:sp>
        <p:nvSpPr>
          <p:cNvPr id="5" name="TextBox 4"/>
          <p:cNvSpPr txBox="1"/>
          <p:nvPr/>
        </p:nvSpPr>
        <p:spPr>
          <a:xfrm>
            <a:off x="263347" y="1060704"/>
            <a:ext cx="8547278" cy="3016210"/>
          </a:xfrm>
          <a:prstGeom prst="rect">
            <a:avLst/>
          </a:prstGeom>
          <a:noFill/>
        </p:spPr>
        <p:txBody>
          <a:bodyPr wrap="square" rtlCol="0">
            <a:spAutoFit/>
          </a:bodyPr>
          <a:lstStyle/>
          <a:p>
            <a:pPr lvl="0" defTabSz="430213">
              <a:spcAft>
                <a:spcPts val="400"/>
              </a:spcAft>
              <a:buSzPct val="100000"/>
            </a:pPr>
            <a:r>
              <a:rPr lang="en-US" sz="1600" b="1" dirty="0" smtClean="0">
                <a:solidFill>
                  <a:schemeClr val="accent1"/>
                </a:solidFill>
                <a:latin typeface="HP Simplified" pitchFamily="34" charset="0"/>
                <a:cs typeface="HP Simplified" pitchFamily="34" charset="0"/>
              </a:rPr>
              <a:t>Sales Play #1: Expand V</a:t>
            </a:r>
            <a:r>
              <a:rPr lang="en-US" sz="1600" b="1" dirty="0" smtClean="0">
                <a:solidFill>
                  <a:srgbClr val="0096D6"/>
                </a:solidFill>
              </a:rPr>
              <a:t>irtualization initiative looking to  lower costs and become more efficient</a:t>
            </a:r>
            <a:endParaRPr lang="en-US" sz="1600" b="1" dirty="0" smtClean="0">
              <a:solidFill>
                <a:schemeClr val="accent1"/>
              </a:solidFill>
              <a:latin typeface="HP Simplified" pitchFamily="34" charset="0"/>
              <a:cs typeface="HP Simplified" pitchFamily="34" charset="0"/>
            </a:endParaRPr>
          </a:p>
          <a:p>
            <a:pPr marL="339725" lvl="0" indent="-112713" defTabSz="430213">
              <a:spcAft>
                <a:spcPts val="400"/>
              </a:spcAft>
              <a:buSzPct val="100000"/>
              <a:buFont typeface="Arial" pitchFamily="34" charset="0"/>
              <a:buChar char="•"/>
            </a:pPr>
            <a:r>
              <a:rPr lang="en-US" sz="1600" dirty="0" smtClean="0">
                <a:latin typeface="HP Simplified" pitchFamily="34" charset="0"/>
                <a:cs typeface="HP Simplified" pitchFamily="34" charset="0"/>
              </a:rPr>
              <a:t>Virtualization POC finished.  </a:t>
            </a:r>
            <a:r>
              <a:rPr lang="en-US" sz="1600" u="sng" dirty="0" smtClean="0">
                <a:latin typeface="HP Simplified" pitchFamily="34" charset="0"/>
                <a:cs typeface="HP Simplified" pitchFamily="34" charset="0"/>
              </a:rPr>
              <a:t>Address </a:t>
            </a:r>
            <a:r>
              <a:rPr lang="en-US" sz="1600" u="sng" dirty="0" err="1" smtClean="0">
                <a:latin typeface="HP Simplified" pitchFamily="34" charset="0"/>
                <a:cs typeface="HP Simplified" pitchFamily="34" charset="0"/>
              </a:rPr>
              <a:t>learnings</a:t>
            </a:r>
            <a:r>
              <a:rPr lang="en-US" sz="1600" u="sng" dirty="0" smtClean="0">
                <a:latin typeface="HP Simplified" pitchFamily="34" charset="0"/>
                <a:cs typeface="HP Simplified" pitchFamily="34" charset="0"/>
              </a:rPr>
              <a:t>. Continue </a:t>
            </a:r>
            <a:r>
              <a:rPr lang="en-US" sz="1600" dirty="0" smtClean="0">
                <a:latin typeface="HP Simplified" pitchFamily="34" charset="0"/>
                <a:cs typeface="HP Simplified" pitchFamily="34" charset="0"/>
              </a:rPr>
              <a:t>to Phase 2</a:t>
            </a:r>
          </a:p>
          <a:p>
            <a:pPr marL="339725" lvl="0" indent="-112713" defTabSz="430213">
              <a:spcAft>
                <a:spcPts val="400"/>
              </a:spcAft>
              <a:buSzPct val="100000"/>
              <a:buFont typeface="Arial" pitchFamily="34" charset="0"/>
              <a:buChar char="•"/>
            </a:pPr>
            <a:r>
              <a:rPr lang="en-US" sz="1600" dirty="0" smtClean="0">
                <a:latin typeface="HP Simplified" pitchFamily="34" charset="0"/>
                <a:cs typeface="HP Simplified" pitchFamily="34" charset="0"/>
              </a:rPr>
              <a:t>Looking to drive better resource utilization, higher VM efficiencies, and all apps virtualized</a:t>
            </a:r>
          </a:p>
          <a:p>
            <a:pPr marL="339725" lvl="0" indent="-112713" defTabSz="430213">
              <a:spcAft>
                <a:spcPts val="400"/>
              </a:spcAft>
              <a:buSzPct val="100000"/>
              <a:buFont typeface="Arial" pitchFamily="34" charset="0"/>
              <a:buChar char="•"/>
            </a:pPr>
            <a:r>
              <a:rPr lang="en-US" sz="1600" dirty="0" smtClean="0">
                <a:latin typeface="HP Simplified" pitchFamily="34" charset="0"/>
                <a:cs typeface="HP Simplified" pitchFamily="34" charset="0"/>
              </a:rPr>
              <a:t>More VMs will consume </a:t>
            </a:r>
            <a:r>
              <a:rPr lang="en-US" sz="1600" u="sng" dirty="0" smtClean="0">
                <a:latin typeface="HP Simplified" pitchFamily="34" charset="0"/>
                <a:cs typeface="HP Simplified" pitchFamily="34" charset="0"/>
              </a:rPr>
              <a:t>more storage capacity </a:t>
            </a:r>
            <a:r>
              <a:rPr lang="en-US" sz="1600" dirty="0" smtClean="0">
                <a:latin typeface="HP Simplified" pitchFamily="34" charset="0"/>
                <a:cs typeface="HP Simplified" pitchFamily="34" charset="0"/>
              </a:rPr>
              <a:t>and performance – </a:t>
            </a:r>
            <a:r>
              <a:rPr lang="en-US" sz="1600" u="sng" dirty="0" smtClean="0">
                <a:latin typeface="HP Simplified" pitchFamily="34" charset="0"/>
                <a:cs typeface="HP Simplified" pitchFamily="34" charset="0"/>
              </a:rPr>
              <a:t>Planning is key</a:t>
            </a:r>
          </a:p>
          <a:p>
            <a:pPr marL="339725" lvl="0" indent="-112713" defTabSz="430213">
              <a:spcAft>
                <a:spcPts val="400"/>
              </a:spcAft>
              <a:buSzPct val="100000"/>
              <a:buFont typeface="Arial" pitchFamily="34" charset="0"/>
              <a:buChar char="•"/>
            </a:pPr>
            <a:r>
              <a:rPr lang="en-US" sz="1600" dirty="0" smtClean="0">
                <a:latin typeface="HP Simplified" pitchFamily="34" charset="0"/>
                <a:cs typeface="HP Simplified" pitchFamily="34" charset="0"/>
              </a:rPr>
              <a:t>Next Phase may require SAN capacity upgrades or </a:t>
            </a:r>
            <a:r>
              <a:rPr lang="en-US" sz="1600" u="sng" dirty="0" smtClean="0">
                <a:latin typeface="HP Simplified" pitchFamily="34" charset="0"/>
                <a:cs typeface="HP Simplified" pitchFamily="34" charset="0"/>
              </a:rPr>
              <a:t>optimization of SAN volumes</a:t>
            </a:r>
          </a:p>
          <a:p>
            <a:pPr marL="339725" lvl="0" indent="-112713" defTabSz="430213">
              <a:spcAft>
                <a:spcPts val="400"/>
              </a:spcAft>
              <a:buSzPct val="100000"/>
              <a:buFont typeface="Arial" pitchFamily="34" charset="0"/>
              <a:buChar char="•"/>
            </a:pPr>
            <a:r>
              <a:rPr lang="en-US" sz="1600" u="sng" dirty="0" smtClean="0">
                <a:latin typeface="HP Simplified" pitchFamily="34" charset="0"/>
                <a:cs typeface="HP Simplified" pitchFamily="34" charset="0"/>
              </a:rPr>
              <a:t>Planning is easier </a:t>
            </a:r>
            <a:r>
              <a:rPr lang="en-US" sz="1600" dirty="0" smtClean="0">
                <a:latin typeface="HP Simplified" pitchFamily="34" charset="0"/>
                <a:cs typeface="HP Simplified" pitchFamily="34" charset="0"/>
              </a:rPr>
              <a:t>as the unknowns and surprise elements of POC are now better understood</a:t>
            </a:r>
          </a:p>
          <a:p>
            <a:pPr lvl="0" defTabSz="430213">
              <a:spcAft>
                <a:spcPts val="400"/>
              </a:spcAft>
              <a:buSzPct val="100000"/>
            </a:pPr>
            <a:r>
              <a:rPr lang="en-US" sz="1600" b="1" dirty="0" smtClean="0">
                <a:solidFill>
                  <a:schemeClr val="accent1"/>
                </a:solidFill>
                <a:latin typeface="HP Simplified" pitchFamily="34" charset="0"/>
                <a:cs typeface="HP Simplified" pitchFamily="34" charset="0"/>
              </a:rPr>
              <a:t>Sales Play #2: </a:t>
            </a:r>
            <a:r>
              <a:rPr lang="en-US" sz="1600" b="1" dirty="0" smtClean="0">
                <a:solidFill>
                  <a:srgbClr val="0096D6"/>
                </a:solidFill>
              </a:rPr>
              <a:t>Virtualization customers wanting to improve DR/BC</a:t>
            </a:r>
            <a:endParaRPr lang="en-US" sz="1600" b="1" dirty="0" smtClean="0">
              <a:solidFill>
                <a:schemeClr val="accent1"/>
              </a:solidFill>
              <a:latin typeface="HP Simplified" pitchFamily="34" charset="0"/>
              <a:cs typeface="HP Simplified" pitchFamily="34" charset="0"/>
            </a:endParaRP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Virtualization opens the door </a:t>
            </a:r>
            <a:r>
              <a:rPr lang="en-US" sz="1600" u="sng" dirty="0" smtClean="0">
                <a:solidFill>
                  <a:srgbClr val="000000"/>
                </a:solidFill>
                <a:latin typeface="HP Simplified" pitchFamily="34" charset="0"/>
                <a:cs typeface="HP Simplified" pitchFamily="34" charset="0"/>
              </a:rPr>
              <a:t>for improving and optimizing DR/BC</a:t>
            </a:r>
            <a:r>
              <a:rPr lang="en-US" sz="1600" dirty="0" smtClean="0">
                <a:solidFill>
                  <a:srgbClr val="000000"/>
                </a:solidFill>
                <a:latin typeface="HP Simplified" pitchFamily="34" charset="0"/>
                <a:cs typeface="HP Simplified" pitchFamily="34" charset="0"/>
              </a:rPr>
              <a:t> methods</a:t>
            </a:r>
          </a:p>
          <a:p>
            <a:pPr marL="344488" indent="-117475" defTabSz="430213">
              <a:spcAft>
                <a:spcPts val="400"/>
              </a:spcAft>
              <a:buSzPct val="100000"/>
              <a:buFont typeface="Arial" pitchFamily="34" charset="0"/>
              <a:buChar char="•"/>
            </a:pPr>
            <a:r>
              <a:rPr lang="en-US" sz="1600" dirty="0" smtClean="0">
                <a:solidFill>
                  <a:srgbClr val="000000"/>
                </a:solidFill>
                <a:latin typeface="HP Simplified" pitchFamily="34" charset="0"/>
                <a:cs typeface="HP Simplified" pitchFamily="34" charset="0"/>
              </a:rPr>
              <a:t>Virtualization can </a:t>
            </a:r>
            <a:r>
              <a:rPr lang="en-US" sz="1600" u="sng" dirty="0" smtClean="0">
                <a:solidFill>
                  <a:srgbClr val="000000"/>
                </a:solidFill>
                <a:latin typeface="HP Simplified" pitchFamily="34" charset="0"/>
                <a:cs typeface="HP Simplified" pitchFamily="34" charset="0"/>
              </a:rPr>
              <a:t>drive the cost of DR/BC down </a:t>
            </a:r>
            <a:r>
              <a:rPr lang="en-US" sz="1600" dirty="0" smtClean="0">
                <a:solidFill>
                  <a:srgbClr val="000000"/>
                </a:solidFill>
                <a:latin typeface="HP Simplified" pitchFamily="34" charset="0"/>
                <a:cs typeface="HP Simplified" pitchFamily="34" charset="0"/>
              </a:rPr>
              <a:t>and the efficiency up</a:t>
            </a:r>
          </a:p>
          <a:p>
            <a:pPr marL="339725" indent="-112713" defTabSz="430213">
              <a:spcAft>
                <a:spcPts val="400"/>
              </a:spcAft>
              <a:buSzPct val="100000"/>
              <a:buFont typeface="Arial" pitchFamily="34" charset="0"/>
              <a:buChar char="•"/>
            </a:pPr>
            <a:endParaRPr lang="en-US" sz="1600" dirty="0" smtClean="0">
              <a:latin typeface="HP Simplified" pitchFamily="34" charset="0"/>
              <a:cs typeface="HP Simplified"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39763473"/>
              </p:ext>
            </p:extLst>
          </p:nvPr>
        </p:nvGraphicFramePr>
        <p:xfrm>
          <a:off x="258971" y="1482473"/>
          <a:ext cx="8304116" cy="3510280"/>
        </p:xfrm>
        <a:graphic>
          <a:graphicData uri="http://schemas.openxmlformats.org/drawingml/2006/table">
            <a:tbl>
              <a:tblPr firstRow="1" bandRow="1">
                <a:tableStyleId>{073A0DAA-6AF3-43AB-8588-CEC1D06C72B9}</a:tableStyleId>
              </a:tblPr>
              <a:tblGrid>
                <a:gridCol w="4152058"/>
                <a:gridCol w="4152058"/>
              </a:tblGrid>
              <a:tr h="370840">
                <a:tc>
                  <a:txBody>
                    <a:bodyPr/>
                    <a:lstStyle/>
                    <a:p>
                      <a:r>
                        <a:rPr lang="en-US" sz="1600" dirty="0" smtClean="0"/>
                        <a:t>What to ask</a:t>
                      </a:r>
                      <a:endParaRPr lang="en-US" sz="1600" dirty="0"/>
                    </a:p>
                  </a:txBody>
                  <a:tcPr/>
                </a:tc>
                <a:tc>
                  <a:txBody>
                    <a:bodyPr/>
                    <a:lstStyle/>
                    <a:p>
                      <a:r>
                        <a:rPr lang="en-US" sz="1600" dirty="0" smtClean="0"/>
                        <a:t>Why to ask </a:t>
                      </a:r>
                      <a:endParaRPr lang="en-US" sz="1600" dirty="0"/>
                    </a:p>
                  </a:txBody>
                  <a:tcPr/>
                </a:tc>
              </a:tr>
              <a:tr h="370840">
                <a:tc>
                  <a:txBody>
                    <a:bodyPr/>
                    <a:lstStyle/>
                    <a:p>
                      <a:r>
                        <a:rPr lang="en-US" sz="1300" dirty="0" smtClean="0"/>
                        <a:t>How long have you been virtualized,</a:t>
                      </a:r>
                      <a:r>
                        <a:rPr lang="en-US" sz="1300" baseline="0" dirty="0" smtClean="0"/>
                        <a:t> what is your percentage and VM density?</a:t>
                      </a:r>
                      <a:endParaRPr lang="en-US" sz="1300" dirty="0"/>
                    </a:p>
                  </a:txBody>
                  <a:tcPr/>
                </a:tc>
                <a:tc>
                  <a:txBody>
                    <a:bodyPr/>
                    <a:lstStyle/>
                    <a:p>
                      <a:r>
                        <a:rPr lang="en-US" sz="1300" dirty="0" smtClean="0"/>
                        <a:t>This will determine their maturity level with virtualization and how far they have gotten</a:t>
                      </a:r>
                      <a:r>
                        <a:rPr lang="en-US" sz="1300" baseline="0" dirty="0" smtClean="0"/>
                        <a:t> with it</a:t>
                      </a:r>
                      <a:endParaRPr lang="en-US" sz="1300" dirty="0"/>
                    </a:p>
                  </a:txBody>
                  <a:tcPr/>
                </a:tc>
              </a:tr>
              <a:tr h="370840">
                <a:tc>
                  <a:txBody>
                    <a:bodyPr/>
                    <a:lstStyle/>
                    <a:p>
                      <a:r>
                        <a:rPr lang="en-US" sz="1300" dirty="0" smtClean="0"/>
                        <a:t>What types of applications have you virtualized?</a:t>
                      </a:r>
                      <a:endParaRPr lang="en-US" sz="1300" dirty="0"/>
                    </a:p>
                  </a:txBody>
                  <a:tcPr/>
                </a:tc>
                <a:tc>
                  <a:txBody>
                    <a:bodyPr/>
                    <a:lstStyle/>
                    <a:p>
                      <a:r>
                        <a:rPr lang="en-US" sz="1300" dirty="0" smtClean="0"/>
                        <a:t>Most beginners </a:t>
                      </a:r>
                      <a:r>
                        <a:rPr lang="en-US" sz="1300" dirty="0" err="1" smtClean="0"/>
                        <a:t>virtualize</a:t>
                      </a:r>
                      <a:r>
                        <a:rPr lang="en-US" sz="1300" baseline="0" dirty="0" smtClean="0"/>
                        <a:t> the easy stuff like non-critical apps, dev/test servers, file/print servers because they lack confidence in their current infrastructure’s performance and availability</a:t>
                      </a:r>
                      <a:endParaRPr lang="en-US" sz="1300" dirty="0"/>
                    </a:p>
                  </a:txBody>
                  <a:tcPr/>
                </a:tc>
              </a:tr>
              <a:tr h="370840">
                <a:tc>
                  <a:txBody>
                    <a:bodyPr/>
                    <a:lstStyle/>
                    <a:p>
                      <a:r>
                        <a:rPr lang="en-US" sz="1300" dirty="0" smtClean="0"/>
                        <a:t>What obstacles and challenges have you encountered with virtualization?</a:t>
                      </a:r>
                      <a:endParaRPr lang="en-US" sz="1300" dirty="0"/>
                    </a:p>
                  </a:txBody>
                  <a:tcPr/>
                </a:tc>
                <a:tc>
                  <a:txBody>
                    <a:bodyPr/>
                    <a:lstStyle/>
                    <a:p>
                      <a:r>
                        <a:rPr lang="en-US" sz="1300" dirty="0" smtClean="0"/>
                        <a:t>Knowing a customers challenges can help us better position HP storage to overcome those</a:t>
                      </a:r>
                      <a:r>
                        <a:rPr lang="en-US" sz="1300" baseline="0" dirty="0" smtClean="0"/>
                        <a:t> challenges and eliminate any obstacles</a:t>
                      </a:r>
                      <a:endParaRPr lang="en-US" sz="1300" dirty="0"/>
                    </a:p>
                  </a:txBody>
                  <a:tcPr/>
                </a:tc>
              </a:tr>
              <a:tr h="370840">
                <a:tc>
                  <a:txBody>
                    <a:bodyPr/>
                    <a:lstStyle/>
                    <a:p>
                      <a:r>
                        <a:rPr lang="en-US" sz="1300" dirty="0" smtClean="0"/>
                        <a:t>Based on your experiences to date what concerns do you have about the next steps?</a:t>
                      </a:r>
                      <a:endParaRPr lang="en-US" sz="1300" dirty="0"/>
                    </a:p>
                  </a:txBody>
                  <a:tcPr/>
                </a:tc>
                <a:tc>
                  <a:txBody>
                    <a:bodyPr/>
                    <a:lstStyle/>
                    <a:p>
                      <a:r>
                        <a:rPr lang="en-US" sz="1300" dirty="0" smtClean="0"/>
                        <a:t>Customers often</a:t>
                      </a:r>
                      <a:r>
                        <a:rPr lang="en-US" sz="1300" baseline="0" dirty="0" smtClean="0"/>
                        <a:t> get stuck with virtualization and need help to continue on, often times their current infrastructure is the cause of this</a:t>
                      </a:r>
                      <a:endParaRPr lang="en-US" sz="1300" dirty="0"/>
                    </a:p>
                  </a:txBody>
                  <a:tcPr/>
                </a:tc>
              </a:tr>
            </a:tbl>
          </a:graphicData>
        </a:graphic>
      </p:graphicFrame>
      <p:sp>
        <p:nvSpPr>
          <p:cNvPr id="2" name="Title 1"/>
          <p:cNvSpPr>
            <a:spLocks noGrp="1"/>
          </p:cNvSpPr>
          <p:nvPr>
            <p:ph type="title"/>
          </p:nvPr>
        </p:nvSpPr>
        <p:spPr/>
        <p:txBody>
          <a:bodyPr/>
          <a:lstStyle/>
          <a:p>
            <a:r>
              <a:rPr lang="en-US" dirty="0" smtClean="0"/>
              <a:t>Virtualization Beginners –  Exploring Questions</a:t>
            </a:r>
            <a:endParaRPr lang="en-US" dirty="0"/>
          </a:p>
        </p:txBody>
      </p:sp>
      <p:sp>
        <p:nvSpPr>
          <p:cNvPr id="3" name="Content Placeholder 2"/>
          <p:cNvSpPr>
            <a:spLocks noGrp="1"/>
          </p:cNvSpPr>
          <p:nvPr>
            <p:ph sz="quarter" idx="10"/>
          </p:nvPr>
        </p:nvSpPr>
        <p:spPr>
          <a:xfrm>
            <a:off x="412236" y="646997"/>
            <a:ext cx="8117904" cy="3219768"/>
          </a:xfrm>
        </p:spPr>
        <p:txBody>
          <a:bodyPr/>
          <a:lstStyle/>
          <a:p>
            <a:pPr>
              <a:spcAft>
                <a:spcPts val="0"/>
              </a:spcAft>
            </a:pPr>
            <a:r>
              <a:rPr lang="en-US" dirty="0" smtClean="0"/>
              <a:t>Need to Upgrade SAN to Expand Virtualization</a:t>
            </a:r>
          </a:p>
          <a:p>
            <a:pPr marL="285750" lvl="1" indent="-285750">
              <a:spcAft>
                <a:spcPts val="0"/>
              </a:spcAft>
              <a:buFont typeface="Arial" pitchFamily="34" charset="0"/>
              <a:buChar char="•"/>
            </a:pPr>
            <a:r>
              <a:rPr lang="en-US" dirty="0" smtClean="0"/>
              <a:t>Legacy storage that is not optimized for virtualization </a:t>
            </a:r>
          </a:p>
          <a:p>
            <a:pPr marL="285750" lvl="1" indent="-285750">
              <a:spcAft>
                <a:spcPts val="0"/>
              </a:spcAft>
              <a:buFont typeface="Arial" pitchFamily="34" charset="0"/>
              <a:buChar char="•"/>
            </a:pPr>
            <a:r>
              <a:rPr lang="en-US" dirty="0" smtClean="0"/>
              <a:t>Need upgrade to meet demands for increased number of virtual machines</a:t>
            </a:r>
          </a:p>
          <a:p>
            <a:pPr marL="285750" lvl="1" indent="-285750">
              <a:spcAft>
                <a:spcPts val="0"/>
              </a:spcAft>
              <a:buFont typeface="Arial" pitchFamily="34" charset="0"/>
              <a:buChar char="•"/>
            </a:pPr>
            <a:endParaRPr lang="en-US" dirty="0" smtClean="0"/>
          </a:p>
          <a:p>
            <a:pPr marL="285750" lvl="1" indent="-285750">
              <a:spcAft>
                <a:spcPts val="0"/>
              </a:spcAft>
              <a:buFont typeface="Arial" pitchFamily="34" charset="0"/>
              <a:buChar char="•"/>
            </a:pPr>
            <a:endParaRPr lang="en-US" dirty="0"/>
          </a:p>
        </p:txBody>
      </p:sp>
    </p:spTree>
    <p:extLst>
      <p:ext uri="{BB962C8B-B14F-4D97-AF65-F5344CB8AC3E}">
        <p14:creationId xmlns:p14="http://schemas.microsoft.com/office/powerpoint/2010/main" val="3451058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 y="138246"/>
            <a:ext cx="8117206" cy="430887"/>
          </a:xfrm>
        </p:spPr>
        <p:txBody>
          <a:bodyPr/>
          <a:lstStyle/>
          <a:p>
            <a:r>
              <a:rPr lang="en-US" dirty="0" smtClean="0"/>
              <a:t>Entry-Level Virtualization –  Exploring Questions</a:t>
            </a:r>
            <a:endParaRPr lang="en-US" dirty="0"/>
          </a:p>
        </p:txBody>
      </p:sp>
      <p:sp>
        <p:nvSpPr>
          <p:cNvPr id="3" name="Content Placeholder 2"/>
          <p:cNvSpPr>
            <a:spLocks noGrp="1"/>
          </p:cNvSpPr>
          <p:nvPr>
            <p:ph sz="quarter" idx="10"/>
          </p:nvPr>
        </p:nvSpPr>
        <p:spPr>
          <a:xfrm>
            <a:off x="326176" y="538794"/>
            <a:ext cx="8360624" cy="3219768"/>
          </a:xfrm>
        </p:spPr>
        <p:txBody>
          <a:bodyPr/>
          <a:lstStyle/>
          <a:p>
            <a:pPr>
              <a:spcAft>
                <a:spcPts val="0"/>
              </a:spcAft>
            </a:pPr>
            <a:r>
              <a:rPr lang="en-US" dirty="0" smtClean="0"/>
              <a:t>Customers have done a virtualization POC.  It is time to </a:t>
            </a:r>
            <a:r>
              <a:rPr lang="en-US" dirty="0" err="1" smtClean="0"/>
              <a:t>Virtualize</a:t>
            </a:r>
            <a:r>
              <a:rPr lang="en-US" dirty="0" smtClean="0"/>
              <a:t> more servers/apps </a:t>
            </a:r>
          </a:p>
          <a:p>
            <a:pPr marL="285750" lvl="1" indent="-285750">
              <a:spcAft>
                <a:spcPts val="0"/>
              </a:spcAft>
              <a:buFont typeface="Arial" pitchFamily="34" charset="0"/>
              <a:buChar char="•"/>
            </a:pPr>
            <a:r>
              <a:rPr lang="en-US" dirty="0" smtClean="0"/>
              <a:t>Planning for the transition should include capacity and performance planning</a:t>
            </a:r>
          </a:p>
          <a:p>
            <a:pPr marL="285750" lvl="1" indent="-285750">
              <a:spcAft>
                <a:spcPts val="0"/>
              </a:spcAft>
              <a:buFont typeface="Arial" pitchFamily="34" charset="0"/>
              <a:buChar char="•"/>
            </a:pPr>
            <a:r>
              <a:rPr lang="en-US" dirty="0" smtClean="0"/>
              <a:t>It is a good time to optimize storage and increase efficiency, improves ROI and TCO</a:t>
            </a:r>
          </a:p>
          <a:p>
            <a:pPr marL="285750" lvl="1" indent="-285750">
              <a:spcAft>
                <a:spcPts val="0"/>
              </a:spcAft>
              <a:buFont typeface="Arial" pitchFamily="34" charset="0"/>
              <a:buChar char="•"/>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19864091"/>
              </p:ext>
            </p:extLst>
          </p:nvPr>
        </p:nvGraphicFramePr>
        <p:xfrm>
          <a:off x="260201" y="1420956"/>
          <a:ext cx="8759973" cy="3088640"/>
        </p:xfrm>
        <a:graphic>
          <a:graphicData uri="http://schemas.openxmlformats.org/drawingml/2006/table">
            <a:tbl>
              <a:tblPr firstRow="1" bandRow="1">
                <a:tableStyleId>{073A0DAA-6AF3-43AB-8588-CEC1D06C72B9}</a:tableStyleId>
              </a:tblPr>
              <a:tblGrid>
                <a:gridCol w="4624821"/>
                <a:gridCol w="4135152"/>
              </a:tblGrid>
              <a:tr h="370840">
                <a:tc>
                  <a:txBody>
                    <a:bodyPr/>
                    <a:lstStyle/>
                    <a:p>
                      <a:r>
                        <a:rPr lang="en-US" sz="1600" dirty="0" smtClean="0"/>
                        <a:t>What to ask</a:t>
                      </a:r>
                      <a:endParaRPr lang="en-US" sz="1600" dirty="0"/>
                    </a:p>
                  </a:txBody>
                  <a:tcPr/>
                </a:tc>
                <a:tc>
                  <a:txBody>
                    <a:bodyPr/>
                    <a:lstStyle/>
                    <a:p>
                      <a:r>
                        <a:rPr lang="en-US" sz="1600" dirty="0" smtClean="0"/>
                        <a:t>Why to ask </a:t>
                      </a:r>
                      <a:endParaRPr lang="en-US" sz="1600" dirty="0"/>
                    </a:p>
                  </a:txBody>
                  <a:tcPr/>
                </a:tc>
              </a:tr>
              <a:tr h="370840">
                <a:tc>
                  <a:txBody>
                    <a:bodyPr/>
                    <a:lstStyle/>
                    <a:p>
                      <a:r>
                        <a:rPr lang="en-US" sz="1300" dirty="0" smtClean="0"/>
                        <a:t>Is your host compute</a:t>
                      </a:r>
                      <a:r>
                        <a:rPr lang="en-US" sz="1300" baseline="0" dirty="0" smtClean="0"/>
                        <a:t> platform up to date and ready to scale ?</a:t>
                      </a:r>
                      <a:endParaRPr lang="en-US" sz="1300" dirty="0"/>
                    </a:p>
                  </a:txBody>
                  <a:tcPr/>
                </a:tc>
                <a:tc>
                  <a:txBody>
                    <a:bodyPr/>
                    <a:lstStyle/>
                    <a:p>
                      <a:r>
                        <a:rPr lang="en-US" sz="1300" dirty="0" smtClean="0"/>
                        <a:t>Fast growing virtual environments</a:t>
                      </a:r>
                      <a:r>
                        <a:rPr lang="en-US" sz="1300" baseline="0" dirty="0" smtClean="0"/>
                        <a:t> can quickly consume compute and storage resources.  Often, this is a good time to make sure Server platform is refreshed </a:t>
                      </a:r>
                      <a:endParaRPr lang="en-US" sz="1300" dirty="0"/>
                    </a:p>
                  </a:txBody>
                  <a:tcPr/>
                </a:tc>
              </a:tr>
              <a:tr h="370840">
                <a:tc>
                  <a:txBody>
                    <a:bodyPr/>
                    <a:lstStyle/>
                    <a:p>
                      <a:r>
                        <a:rPr lang="en-US" sz="1300" dirty="0" smtClean="0"/>
                        <a:t>What were your key </a:t>
                      </a:r>
                      <a:r>
                        <a:rPr lang="en-US" sz="1300" dirty="0" err="1" smtClean="0"/>
                        <a:t>learnings</a:t>
                      </a:r>
                      <a:r>
                        <a:rPr lang="en-US" sz="1300" dirty="0" smtClean="0"/>
                        <a:t> during the POC?</a:t>
                      </a:r>
                      <a:endParaRPr lang="en-US" sz="1300" dirty="0"/>
                    </a:p>
                  </a:txBody>
                  <a:tcPr/>
                </a:tc>
                <a:tc>
                  <a:txBody>
                    <a:bodyPr/>
                    <a:lstStyle/>
                    <a:p>
                      <a:r>
                        <a:rPr lang="en-US" sz="1300" dirty="0" smtClean="0"/>
                        <a:t>Help</a:t>
                      </a:r>
                      <a:r>
                        <a:rPr lang="en-US" sz="1300" baseline="0" dirty="0" smtClean="0"/>
                        <a:t> address the problems or concern areas from POC</a:t>
                      </a:r>
                      <a:endParaRPr lang="en-US" sz="1300" dirty="0"/>
                    </a:p>
                  </a:txBody>
                  <a:tcPr/>
                </a:tc>
              </a:tr>
              <a:tr h="370840">
                <a:tc>
                  <a:txBody>
                    <a:bodyPr/>
                    <a:lstStyle/>
                    <a:p>
                      <a:r>
                        <a:rPr lang="en-US" sz="1300" dirty="0" smtClean="0"/>
                        <a:t>How many more apps are you planning to </a:t>
                      </a:r>
                      <a:r>
                        <a:rPr lang="en-US" sz="1300" dirty="0" err="1" smtClean="0"/>
                        <a:t>virtualize</a:t>
                      </a:r>
                      <a:r>
                        <a:rPr lang="en-US" sz="1300" dirty="0" smtClean="0"/>
                        <a:t>?</a:t>
                      </a:r>
                      <a:endParaRPr lang="en-US" sz="1300" dirty="0"/>
                    </a:p>
                  </a:txBody>
                  <a:tcPr/>
                </a:tc>
                <a:tc>
                  <a:txBody>
                    <a:bodyPr/>
                    <a:lstStyle/>
                    <a:p>
                      <a:r>
                        <a:rPr lang="en-US" sz="1300" dirty="0" smtClean="0"/>
                        <a:t>Customers often try to go from POC (1</a:t>
                      </a:r>
                      <a:r>
                        <a:rPr lang="en-US" sz="1300" baseline="0" dirty="0" smtClean="0"/>
                        <a:t> or 2 apps) to everything too fast.  Help with the plan/process</a:t>
                      </a:r>
                      <a:endParaRPr lang="en-US" sz="1300" dirty="0"/>
                    </a:p>
                  </a:txBody>
                  <a:tcPr/>
                </a:tc>
              </a:tr>
              <a:tr h="370840">
                <a:tc>
                  <a:txBody>
                    <a:bodyPr/>
                    <a:lstStyle/>
                    <a:p>
                      <a:r>
                        <a:rPr lang="en-US" sz="1300" dirty="0" smtClean="0"/>
                        <a:t>Have you</a:t>
                      </a:r>
                      <a:r>
                        <a:rPr lang="en-US" sz="1300" baseline="0" dirty="0" smtClean="0"/>
                        <a:t> studied the capacity and performance requirements for each of the apps you plan to </a:t>
                      </a:r>
                      <a:r>
                        <a:rPr lang="en-US" sz="1300" baseline="0" dirty="0" err="1" smtClean="0"/>
                        <a:t>virtualize</a:t>
                      </a:r>
                      <a:r>
                        <a:rPr lang="en-US" sz="1300" baseline="0" dirty="0" smtClean="0"/>
                        <a:t> in this stage?</a:t>
                      </a:r>
                      <a:endParaRPr lang="en-US" sz="1300" dirty="0"/>
                    </a:p>
                  </a:txBody>
                  <a:tcPr/>
                </a:tc>
                <a:tc>
                  <a:txBody>
                    <a:bodyPr/>
                    <a:lstStyle/>
                    <a:p>
                      <a:r>
                        <a:rPr lang="en-US" sz="1300" dirty="0" smtClean="0"/>
                        <a:t>You are gauging the project</a:t>
                      </a:r>
                      <a:r>
                        <a:rPr lang="en-US" sz="1300" baseline="0" dirty="0" smtClean="0"/>
                        <a:t> size, scope and looking for opportunities to add value by helping develop the full plan</a:t>
                      </a:r>
                      <a:endParaRPr lang="en-US" sz="1300" dirty="0"/>
                    </a:p>
                  </a:txBody>
                  <a:tcPr/>
                </a:tc>
              </a:tr>
              <a:tr h="370840">
                <a:tc>
                  <a:txBody>
                    <a:bodyPr/>
                    <a:lstStyle/>
                    <a:p>
                      <a:r>
                        <a:rPr lang="en-US" sz="1300" dirty="0" smtClean="0"/>
                        <a:t>What is your current VM density and VM</a:t>
                      </a:r>
                      <a:r>
                        <a:rPr lang="en-US" sz="1300" baseline="0" dirty="0" smtClean="0"/>
                        <a:t> capacity footprint?  Opportunity for consulting services for partners</a:t>
                      </a:r>
                      <a:endParaRPr lang="en-US" sz="1300" dirty="0"/>
                    </a:p>
                  </a:txBody>
                  <a:tcPr/>
                </a:tc>
                <a:tc>
                  <a:txBody>
                    <a:bodyPr/>
                    <a:lstStyle/>
                    <a:p>
                      <a:r>
                        <a:rPr lang="en-US" sz="1300" dirty="0" smtClean="0"/>
                        <a:t>VM density</a:t>
                      </a:r>
                      <a:r>
                        <a:rPr lang="en-US" sz="1300" baseline="0" dirty="0" smtClean="0"/>
                        <a:t> (# VMs/host) is the measuring stick to how efficiently they are using resources, VM capacity is the amount of disk that VMs consume on storage</a:t>
                      </a:r>
                      <a:endParaRPr lang="en-US" sz="1300" dirty="0"/>
                    </a:p>
                  </a:txBody>
                  <a:tcPr/>
                </a:tc>
              </a:tr>
            </a:tbl>
          </a:graphicData>
        </a:graphic>
      </p:graphicFrame>
    </p:spTree>
    <p:extLst>
      <p:ext uri="{BB962C8B-B14F-4D97-AF65-F5344CB8AC3E}">
        <p14:creationId xmlns:p14="http://schemas.microsoft.com/office/powerpoint/2010/main" val="2950185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 y="181276"/>
            <a:ext cx="8117206" cy="430887"/>
          </a:xfrm>
        </p:spPr>
        <p:txBody>
          <a:bodyPr/>
          <a:lstStyle/>
          <a:p>
            <a:r>
              <a:rPr lang="en-US" dirty="0" smtClean="0"/>
              <a:t>Entry-Level Virtualization –  Exploring Questions</a:t>
            </a:r>
            <a:endParaRPr lang="en-US" dirty="0"/>
          </a:p>
        </p:txBody>
      </p:sp>
      <p:sp>
        <p:nvSpPr>
          <p:cNvPr id="3" name="Content Placeholder 2"/>
          <p:cNvSpPr>
            <a:spLocks noGrp="1"/>
          </p:cNvSpPr>
          <p:nvPr>
            <p:ph sz="quarter" idx="10"/>
          </p:nvPr>
        </p:nvSpPr>
        <p:spPr>
          <a:xfrm>
            <a:off x="336933" y="614099"/>
            <a:ext cx="8530842" cy="3219768"/>
          </a:xfrm>
        </p:spPr>
        <p:txBody>
          <a:bodyPr/>
          <a:lstStyle/>
          <a:p>
            <a:pPr>
              <a:spcAft>
                <a:spcPts val="0"/>
              </a:spcAft>
            </a:pPr>
            <a:r>
              <a:rPr lang="en-US" dirty="0" smtClean="0"/>
              <a:t>Customers want/need to improve Business Continuance / Disaster Recovery</a:t>
            </a:r>
          </a:p>
          <a:p>
            <a:pPr marL="285750" lvl="1" indent="-285750">
              <a:spcAft>
                <a:spcPts val="0"/>
              </a:spcAft>
              <a:buFont typeface="Arial" pitchFamily="34" charset="0"/>
              <a:buChar char="•"/>
            </a:pPr>
            <a:r>
              <a:rPr lang="en-US" dirty="0" smtClean="0"/>
              <a:t>Each VM needs to have DR/BC plan built into its transition plan </a:t>
            </a:r>
          </a:p>
          <a:p>
            <a:pPr marL="285750" lvl="1" indent="-285750">
              <a:spcAft>
                <a:spcPts val="0"/>
              </a:spcAft>
              <a:buFont typeface="Arial" pitchFamily="34" charset="0"/>
              <a:buChar char="•"/>
            </a:pPr>
            <a:r>
              <a:rPr lang="en-US" dirty="0" smtClean="0"/>
              <a:t>Features in hypervisor, SAN and Backup SW make this seamless. DR/BC POC is good suggestion </a:t>
            </a:r>
          </a:p>
          <a:p>
            <a:pPr marL="285750" lvl="1" indent="-285750">
              <a:spcAft>
                <a:spcPts val="0"/>
              </a:spcAft>
              <a:buFont typeface="Arial" pitchFamily="34" charset="0"/>
              <a:buChar char="•"/>
            </a:pPr>
            <a:r>
              <a:rPr lang="en-US" dirty="0" smtClean="0"/>
              <a:t>Can introduce new BC/DR or simplify with less expensive solution </a:t>
            </a:r>
          </a:p>
          <a:p>
            <a:pPr marL="285750" lvl="1" indent="-285750">
              <a:spcAft>
                <a:spcPts val="0"/>
              </a:spcAft>
              <a:buFont typeface="Arial" pitchFamily="34" charset="0"/>
              <a:buChar cha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9395221"/>
              </p:ext>
            </p:extLst>
          </p:nvPr>
        </p:nvGraphicFramePr>
        <p:xfrm>
          <a:off x="351505" y="1713320"/>
          <a:ext cx="8093248" cy="3114040"/>
        </p:xfrm>
        <a:graphic>
          <a:graphicData uri="http://schemas.openxmlformats.org/drawingml/2006/table">
            <a:tbl>
              <a:tblPr firstRow="1" bandRow="1">
                <a:tableStyleId>{073A0DAA-6AF3-43AB-8588-CEC1D06C72B9}</a:tableStyleId>
              </a:tblPr>
              <a:tblGrid>
                <a:gridCol w="4046624"/>
                <a:gridCol w="4046624"/>
              </a:tblGrid>
              <a:tr h="370840">
                <a:tc>
                  <a:txBody>
                    <a:bodyPr/>
                    <a:lstStyle/>
                    <a:p>
                      <a:r>
                        <a:rPr lang="en-US" sz="1600" dirty="0" smtClean="0"/>
                        <a:t>What to ask</a:t>
                      </a:r>
                      <a:endParaRPr lang="en-US" sz="1600" dirty="0"/>
                    </a:p>
                  </a:txBody>
                  <a:tcPr/>
                </a:tc>
                <a:tc>
                  <a:txBody>
                    <a:bodyPr/>
                    <a:lstStyle/>
                    <a:p>
                      <a:r>
                        <a:rPr lang="en-US" sz="1600" dirty="0" smtClean="0"/>
                        <a:t>Why to ask </a:t>
                      </a:r>
                      <a:endParaRPr lang="en-US" sz="1600" dirty="0"/>
                    </a:p>
                  </a:txBody>
                  <a:tcPr/>
                </a:tc>
              </a:tr>
              <a:tr h="370840">
                <a:tc>
                  <a:txBody>
                    <a:bodyPr/>
                    <a:lstStyle/>
                    <a:p>
                      <a:r>
                        <a:rPr lang="en-US" sz="1300" dirty="0" smtClean="0"/>
                        <a:t>Do you currently have a BC/DR plan in place?</a:t>
                      </a:r>
                      <a:endParaRPr lang="en-US" sz="1300" dirty="0"/>
                    </a:p>
                  </a:txBody>
                  <a:tcPr/>
                </a:tc>
                <a:tc>
                  <a:txBody>
                    <a:bodyPr/>
                    <a:lstStyle/>
                    <a:p>
                      <a:r>
                        <a:rPr lang="en-US" sz="1300" dirty="0" smtClean="0"/>
                        <a:t>Many customers do not have a BC/DR plan beyond backups due to high cost and complications, virtualization is an enabler that can change this</a:t>
                      </a:r>
                      <a:endParaRPr lang="en-US" sz="1300" dirty="0"/>
                    </a:p>
                  </a:txBody>
                  <a:tcPr/>
                </a:tc>
              </a:tr>
              <a:tr h="370840">
                <a:tc>
                  <a:txBody>
                    <a:bodyPr/>
                    <a:lstStyle/>
                    <a:p>
                      <a:r>
                        <a:rPr lang="en-US" sz="1300" dirty="0" smtClean="0"/>
                        <a:t>Have you changed your</a:t>
                      </a:r>
                      <a:r>
                        <a:rPr lang="en-US" sz="1300" baseline="0" dirty="0" smtClean="0"/>
                        <a:t> BC/DR methods since implementing virtualization?</a:t>
                      </a:r>
                      <a:endParaRPr lang="en-US" sz="1300" dirty="0"/>
                    </a:p>
                  </a:txBody>
                  <a:tcPr/>
                </a:tc>
                <a:tc>
                  <a:txBody>
                    <a:bodyPr/>
                    <a:lstStyle/>
                    <a:p>
                      <a:r>
                        <a:rPr lang="en-US" sz="1300" dirty="0" smtClean="0"/>
                        <a:t>Legacy backup methods do not work</a:t>
                      </a:r>
                      <a:r>
                        <a:rPr lang="en-US" sz="1300" baseline="0" dirty="0" smtClean="0"/>
                        <a:t> well in virtual environments and are very inefficient, disk to disk backup is very popular in virtual environments</a:t>
                      </a:r>
                      <a:endParaRPr lang="en-US" sz="1300" dirty="0"/>
                    </a:p>
                  </a:txBody>
                  <a:tcPr/>
                </a:tc>
              </a:tr>
              <a:tr h="370840">
                <a:tc>
                  <a:txBody>
                    <a:bodyPr/>
                    <a:lstStyle/>
                    <a:p>
                      <a:r>
                        <a:rPr lang="en-US" sz="1300" dirty="0" smtClean="0"/>
                        <a:t>How</a:t>
                      </a:r>
                      <a:r>
                        <a:rPr lang="en-US" sz="1300" baseline="0" dirty="0" smtClean="0"/>
                        <a:t> long can you afford to have your virtual environment unavailable?</a:t>
                      </a:r>
                      <a:endParaRPr lang="en-US" sz="1300" dirty="0"/>
                    </a:p>
                  </a:txBody>
                  <a:tcPr/>
                </a:tc>
                <a:tc>
                  <a:txBody>
                    <a:bodyPr/>
                    <a:lstStyle/>
                    <a:p>
                      <a:r>
                        <a:rPr lang="en-US" sz="1300" dirty="0" smtClean="0"/>
                        <a:t>This will drive the solution needed</a:t>
                      </a:r>
                      <a:r>
                        <a:rPr lang="en-US" sz="1300" baseline="0" dirty="0" smtClean="0"/>
                        <a:t> and determine if they need a replicated backups, stretched cluster (</a:t>
                      </a:r>
                      <a:r>
                        <a:rPr lang="en-US" sz="1300" baseline="0" dirty="0" err="1" smtClean="0"/>
                        <a:t>vMSC</a:t>
                      </a:r>
                      <a:r>
                        <a:rPr lang="en-US" sz="1300" baseline="0" dirty="0" smtClean="0"/>
                        <a:t>) or storage replication (SRM)</a:t>
                      </a:r>
                      <a:endParaRPr lang="en-US" sz="1300"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t>How much capacity and retention do your current backups  have?</a:t>
                      </a:r>
                    </a:p>
                  </a:txBody>
                  <a:tcPr/>
                </a:tc>
                <a:tc>
                  <a:txBody>
                    <a:bodyPr/>
                    <a:lstStyle/>
                    <a:p>
                      <a:r>
                        <a:rPr lang="en-US" sz="1300" dirty="0" smtClean="0"/>
                        <a:t>Backups are money</a:t>
                      </a:r>
                      <a:r>
                        <a:rPr lang="en-US" sz="1300" baseline="0" dirty="0" smtClean="0"/>
                        <a:t> pits, virtualization makes this worse due to VM sprawl, highly efficient de-dupe is required to drive down costs and backup windows</a:t>
                      </a:r>
                      <a:endParaRPr lang="en-US" sz="1300" dirty="0"/>
                    </a:p>
                  </a:txBody>
                  <a:tcPr/>
                </a:tc>
              </a:tr>
            </a:tbl>
          </a:graphicData>
        </a:graphic>
      </p:graphicFrame>
    </p:spTree>
    <p:extLst>
      <p:ext uri="{BB962C8B-B14F-4D97-AF65-F5344CB8AC3E}">
        <p14:creationId xmlns:p14="http://schemas.microsoft.com/office/powerpoint/2010/main" val="15299129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470" y="144918"/>
            <a:ext cx="8117206" cy="430887"/>
          </a:xfrm>
        </p:spPr>
        <p:txBody>
          <a:bodyPr/>
          <a:lstStyle/>
          <a:p>
            <a:r>
              <a:rPr lang="en-US" dirty="0" smtClean="0"/>
              <a:t>Entry Virtualization </a:t>
            </a:r>
            <a:r>
              <a:rPr lang="en-US" dirty="0" smtClean="0">
                <a:solidFill>
                  <a:schemeClr val="tx1"/>
                </a:solidFill>
              </a:rPr>
              <a:t>– HP P2000 G3</a:t>
            </a:r>
            <a:endParaRPr lang="en-US" dirty="0">
              <a:solidFill>
                <a:schemeClr val="tx1"/>
              </a:solidFill>
            </a:endParaRPr>
          </a:p>
        </p:txBody>
      </p:sp>
      <p:sp>
        <p:nvSpPr>
          <p:cNvPr id="3" name="Content Placeholder 2"/>
          <p:cNvSpPr>
            <a:spLocks noGrp="1"/>
          </p:cNvSpPr>
          <p:nvPr>
            <p:ph sz="quarter" idx="10"/>
          </p:nvPr>
        </p:nvSpPr>
        <p:spPr>
          <a:xfrm>
            <a:off x="369206" y="565475"/>
            <a:ext cx="8117904" cy="3219768"/>
          </a:xfrm>
        </p:spPr>
        <p:txBody>
          <a:bodyPr/>
          <a:lstStyle/>
          <a:p>
            <a:pPr>
              <a:spcAft>
                <a:spcPts val="0"/>
              </a:spcAft>
            </a:pPr>
            <a:r>
              <a:rPr lang="en-US" dirty="0" smtClean="0"/>
              <a:t>HP P2000 features can simplify the transition to a virtual world</a:t>
            </a:r>
          </a:p>
          <a:p>
            <a:pPr lvl="1" indent="-285750">
              <a:spcAft>
                <a:spcPts val="0"/>
              </a:spcAft>
            </a:pPr>
            <a:r>
              <a:rPr lang="en-US" dirty="0" smtClean="0"/>
              <a:t>Other Potential Solution Components:</a:t>
            </a:r>
          </a:p>
          <a:p>
            <a:pPr lvl="1" indent="-285750">
              <a:spcAft>
                <a:spcPts val="0"/>
              </a:spcAft>
              <a:buFont typeface="Arial" pitchFamily="34" charset="0"/>
              <a:buChar char="•"/>
            </a:pPr>
            <a:r>
              <a:rPr lang="en-US" dirty="0" smtClean="0"/>
              <a:t>New Gen 8 HP </a:t>
            </a:r>
            <a:r>
              <a:rPr lang="en-US" dirty="0" err="1" smtClean="0"/>
              <a:t>ProLiant</a:t>
            </a:r>
            <a:r>
              <a:rPr lang="en-US" dirty="0" smtClean="0"/>
              <a:t> or </a:t>
            </a:r>
            <a:r>
              <a:rPr lang="en-US" dirty="0" err="1" smtClean="0"/>
              <a:t>BladeSystems</a:t>
            </a:r>
            <a:r>
              <a:rPr lang="en-US" dirty="0" smtClean="0"/>
              <a:t> Servers</a:t>
            </a:r>
          </a:p>
          <a:p>
            <a:pPr lvl="1" indent="-285750">
              <a:spcAft>
                <a:spcPts val="0"/>
              </a:spcAft>
              <a:buFont typeface="Arial" pitchFamily="34" charset="0"/>
              <a:buChar char="•"/>
            </a:pPr>
            <a:r>
              <a:rPr lang="en-US" dirty="0" smtClean="0"/>
              <a:t>SAN Network Infrastructure – HP </a:t>
            </a:r>
            <a:r>
              <a:rPr lang="en-US" dirty="0" err="1" smtClean="0"/>
              <a:t>ProCurve</a:t>
            </a:r>
            <a:r>
              <a:rPr lang="en-US" dirty="0" smtClean="0"/>
              <a:t> SAN or </a:t>
            </a:r>
            <a:r>
              <a:rPr lang="en-US" dirty="0" err="1" smtClean="0"/>
              <a:t>iSCSI</a:t>
            </a:r>
            <a:r>
              <a:rPr lang="en-US" dirty="0" smtClean="0"/>
              <a:t> </a:t>
            </a:r>
          </a:p>
          <a:p>
            <a:pPr lvl="1" indent="-285750">
              <a:spcAft>
                <a:spcPts val="0"/>
              </a:spcAft>
              <a:buFont typeface="Arial" pitchFamily="34" charset="0"/>
              <a:buChar char="•"/>
            </a:pPr>
            <a:endParaRPr lang="en-US" dirty="0" smtClean="0"/>
          </a:p>
          <a:p>
            <a:pPr lvl="1" indent="-285750">
              <a:spcAft>
                <a:spcPts val="0"/>
              </a:spcAft>
              <a:buFont typeface="Arial" pitchFamily="34" charset="0"/>
              <a:buChar char="•"/>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83695288"/>
              </p:ext>
            </p:extLst>
          </p:nvPr>
        </p:nvGraphicFramePr>
        <p:xfrm>
          <a:off x="329743" y="1686531"/>
          <a:ext cx="8576132" cy="2621280"/>
        </p:xfrm>
        <a:graphic>
          <a:graphicData uri="http://schemas.openxmlformats.org/drawingml/2006/table">
            <a:tbl>
              <a:tblPr firstRow="1" bandRow="1">
                <a:tableStyleId>{073A0DAA-6AF3-43AB-8588-CEC1D06C72B9}</a:tableStyleId>
              </a:tblPr>
              <a:tblGrid>
                <a:gridCol w="1622882"/>
                <a:gridCol w="3563672"/>
                <a:gridCol w="3389578"/>
              </a:tblGrid>
              <a:tr h="131003">
                <a:tc>
                  <a:txBody>
                    <a:bodyPr/>
                    <a:lstStyle/>
                    <a:p>
                      <a:r>
                        <a:rPr lang="en-US" sz="1600" dirty="0" smtClean="0"/>
                        <a:t>P2000 </a:t>
                      </a:r>
                      <a:endParaRPr lang="en-US" sz="1600" dirty="0"/>
                    </a:p>
                  </a:txBody>
                  <a:tcPr/>
                </a:tc>
                <a:tc>
                  <a:txBody>
                    <a:bodyPr/>
                    <a:lstStyle/>
                    <a:p>
                      <a:r>
                        <a:rPr lang="en-US" sz="1600" dirty="0" smtClean="0"/>
                        <a:t>Why it’s a good fit</a:t>
                      </a:r>
                      <a:endParaRPr lang="en-US" sz="1600" dirty="0"/>
                    </a:p>
                  </a:txBody>
                  <a:tcPr/>
                </a:tc>
                <a:tc>
                  <a:txBody>
                    <a:bodyPr/>
                    <a:lstStyle/>
                    <a:p>
                      <a:r>
                        <a:rPr lang="en-US" sz="1600" dirty="0" smtClean="0"/>
                        <a:t>Considerations</a:t>
                      </a:r>
                      <a:endParaRPr lang="en-US" sz="1600" dirty="0"/>
                    </a:p>
                  </a:txBody>
                  <a:tcPr/>
                </a:tc>
              </a:tr>
              <a:tr h="131003">
                <a:tc>
                  <a:txBody>
                    <a:bodyPr/>
                    <a:lstStyle/>
                    <a:p>
                      <a:pPr>
                        <a:buFont typeface="Arial" pitchFamily="34" charset="0"/>
                        <a:buChar char="•"/>
                      </a:pPr>
                      <a:r>
                        <a:rPr lang="en-US" sz="1300" dirty="0" smtClean="0">
                          <a:solidFill>
                            <a:schemeClr val="tx1"/>
                          </a:solidFill>
                        </a:rPr>
                        <a:t> G3</a:t>
                      </a:r>
                      <a:r>
                        <a:rPr lang="en-US" sz="1300" baseline="0" dirty="0" smtClean="0">
                          <a:solidFill>
                            <a:schemeClr val="tx1"/>
                          </a:solidFill>
                        </a:rPr>
                        <a:t> Hypervisor Integration</a:t>
                      </a:r>
                      <a:endParaRPr lang="en-US" sz="1300" dirty="0" smtClean="0">
                        <a:solidFill>
                          <a:schemeClr val="tx1"/>
                        </a:solidFill>
                      </a:endParaRPr>
                    </a:p>
                  </a:txBody>
                  <a:tcPr/>
                </a:tc>
                <a:tc>
                  <a:txBody>
                    <a:bodyPr/>
                    <a:lstStyle/>
                    <a:p>
                      <a:pPr>
                        <a:buFont typeface="Arial" pitchFamily="34" charset="0"/>
                        <a:buChar char="•"/>
                      </a:pPr>
                      <a:r>
                        <a:rPr lang="en-US" sz="1200" dirty="0" smtClean="0">
                          <a:solidFill>
                            <a:schemeClr val="tx1"/>
                          </a:solidFill>
                        </a:rPr>
                        <a:t> P2000 carries hypervisor support and feature integration for VMware or Hyper-V</a:t>
                      </a:r>
                      <a:r>
                        <a:rPr lang="en-US" sz="1200" baseline="0" dirty="0" smtClean="0">
                          <a:solidFill>
                            <a:schemeClr val="tx1"/>
                          </a:solidFill>
                        </a:rPr>
                        <a:t> </a:t>
                      </a:r>
                      <a:endParaRPr lang="en-US" sz="1200" dirty="0">
                        <a:solidFill>
                          <a:schemeClr val="tx1"/>
                        </a:solidFill>
                      </a:endParaRPr>
                    </a:p>
                  </a:txBody>
                  <a:tcPr/>
                </a:tc>
                <a:tc>
                  <a:txBody>
                    <a:bodyPr/>
                    <a:lstStyle/>
                    <a:p>
                      <a:pPr>
                        <a:buFont typeface="Arial" pitchFamily="34" charset="0"/>
                        <a:buChar char="•"/>
                      </a:pPr>
                      <a:r>
                        <a:rPr lang="en-US" sz="1200" dirty="0" smtClean="0">
                          <a:solidFill>
                            <a:schemeClr val="tx1"/>
                          </a:solidFill>
                        </a:rPr>
                        <a:t> </a:t>
                      </a:r>
                      <a:r>
                        <a:rPr lang="en-US" sz="1200" baseline="0" dirty="0" smtClean="0">
                          <a:solidFill>
                            <a:schemeClr val="tx1"/>
                          </a:solidFill>
                        </a:rPr>
                        <a:t> VM Setup and Maintenance is simplified through hypervisor integration</a:t>
                      </a:r>
                      <a:endParaRPr lang="en-US" sz="1200" dirty="0">
                        <a:solidFill>
                          <a:schemeClr val="tx1"/>
                        </a:solidFill>
                      </a:endParaRPr>
                    </a:p>
                  </a:txBody>
                  <a:tcPr/>
                </a:tc>
              </a:tr>
              <a:tr h="131003">
                <a:tc>
                  <a:txBody>
                    <a:bodyPr/>
                    <a:lstStyle/>
                    <a:p>
                      <a:pPr>
                        <a:buFont typeface="Arial" pitchFamily="34" charset="0"/>
                        <a:buChar char="•"/>
                      </a:pPr>
                      <a:r>
                        <a:rPr lang="en-US" sz="1300" dirty="0" smtClean="0">
                          <a:solidFill>
                            <a:schemeClr val="tx1"/>
                          </a:solidFill>
                        </a:rPr>
                        <a:t> G3 Virtualization Management Tools </a:t>
                      </a:r>
                    </a:p>
                  </a:txBody>
                  <a:tcPr/>
                </a:tc>
                <a:tc>
                  <a:txBody>
                    <a:bodyPr/>
                    <a:lstStyle/>
                    <a:p>
                      <a:pPr>
                        <a:buFont typeface="Arial" pitchFamily="34" charset="0"/>
                        <a:buChar char="•"/>
                      </a:pPr>
                      <a:r>
                        <a:rPr lang="en-US" sz="1200" dirty="0" smtClean="0">
                          <a:solidFill>
                            <a:schemeClr val="tx1"/>
                          </a:solidFill>
                        </a:rPr>
                        <a:t> More</a:t>
                      </a:r>
                      <a:r>
                        <a:rPr lang="en-US" sz="1200" baseline="0" dirty="0" smtClean="0">
                          <a:solidFill>
                            <a:schemeClr val="tx1"/>
                          </a:solidFill>
                        </a:rPr>
                        <a:t> management can be done at the hypervisor level, saving time, simplifying resource allocation</a:t>
                      </a:r>
                      <a:endParaRPr lang="en-US" sz="1200" dirty="0">
                        <a:solidFill>
                          <a:schemeClr val="tx1"/>
                        </a:solidFill>
                      </a:endParaRPr>
                    </a:p>
                  </a:txBody>
                  <a:tcPr/>
                </a:tc>
                <a:tc>
                  <a:txBody>
                    <a:bodyPr/>
                    <a:lstStyle/>
                    <a:p>
                      <a:pPr>
                        <a:buFont typeface="Arial" pitchFamily="34" charset="0"/>
                        <a:buChar char="•"/>
                      </a:pPr>
                      <a:r>
                        <a:rPr lang="en-US" sz="1200" dirty="0" smtClean="0">
                          <a:solidFill>
                            <a:schemeClr val="tx1"/>
                          </a:solidFill>
                        </a:rPr>
                        <a:t> Leverage available plug-ins and add-ons for VMware and/or Hyper-V.  Insight Control </a:t>
                      </a:r>
                    </a:p>
                  </a:txBody>
                  <a:tcPr/>
                </a:tc>
              </a:tr>
              <a:tr h="131003">
                <a:tc>
                  <a:txBody>
                    <a:bodyPr/>
                    <a:lstStyle/>
                    <a:p>
                      <a:pPr>
                        <a:buFont typeface="Arial" pitchFamily="34" charset="0"/>
                        <a:buChar char="•"/>
                      </a:pPr>
                      <a:r>
                        <a:rPr lang="en-US" sz="1300" dirty="0" smtClean="0">
                          <a:solidFill>
                            <a:schemeClr val="tx1"/>
                          </a:solidFill>
                        </a:rPr>
                        <a:t>G3</a:t>
                      </a:r>
                      <a:r>
                        <a:rPr lang="en-US" sz="1300" baseline="0" dirty="0" smtClean="0">
                          <a:solidFill>
                            <a:schemeClr val="tx1"/>
                          </a:solidFill>
                        </a:rPr>
                        <a:t> Hypervisor Efficiency Features </a:t>
                      </a:r>
                      <a:endParaRPr lang="en-US" sz="1300" dirty="0" smtClean="0">
                        <a:solidFill>
                          <a:schemeClr val="tx1"/>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solidFill>
                            <a:schemeClr val="tx1"/>
                          </a:solidFill>
                        </a:rPr>
                        <a:t>Many new hypervisor features facilitate easier day to day tasks and boost VM performance </a:t>
                      </a:r>
                    </a:p>
                  </a:txBody>
                  <a:tcPr/>
                </a:tc>
                <a:tc>
                  <a:txBody>
                    <a:bodyPr/>
                    <a:lstStyle/>
                    <a:p>
                      <a:pPr marL="114300" indent="-114300">
                        <a:buFont typeface="Arial" pitchFamily="34" charset="0"/>
                        <a:buChar char="•"/>
                      </a:pPr>
                      <a:r>
                        <a:rPr lang="en-US" sz="1200" dirty="0" smtClean="0">
                          <a:solidFill>
                            <a:schemeClr val="tx1"/>
                          </a:solidFill>
                        </a:rPr>
                        <a:t>Features like</a:t>
                      </a:r>
                      <a:r>
                        <a:rPr lang="en-US" sz="1200" baseline="0" dirty="0" smtClean="0">
                          <a:solidFill>
                            <a:schemeClr val="tx1"/>
                          </a:solidFill>
                        </a:rPr>
                        <a:t> VAAI, VASA can boost performance and simplify management tasks</a:t>
                      </a:r>
                      <a:endParaRPr lang="en-US" sz="1200" dirty="0">
                        <a:solidFill>
                          <a:schemeClr val="tx1"/>
                        </a:solidFill>
                      </a:endParaRPr>
                    </a:p>
                  </a:txBody>
                  <a:tcPr/>
                </a:tc>
              </a:tr>
              <a:tr h="131003">
                <a:tc>
                  <a:txBody>
                    <a:bodyPr/>
                    <a:lstStyle/>
                    <a:p>
                      <a:pPr>
                        <a:buFont typeface="Arial" pitchFamily="34" charset="0"/>
                        <a:buChar char="•"/>
                      </a:pPr>
                      <a:r>
                        <a:rPr lang="en-US" sz="1300" dirty="0" smtClean="0">
                          <a:solidFill>
                            <a:schemeClr val="tx1"/>
                          </a:solidFill>
                        </a:rPr>
                        <a:t> G3</a:t>
                      </a:r>
                      <a:r>
                        <a:rPr lang="en-US" sz="1300" baseline="0" dirty="0" smtClean="0">
                          <a:solidFill>
                            <a:schemeClr val="tx1"/>
                          </a:solidFill>
                        </a:rPr>
                        <a:t> HA/DR/BC Features</a:t>
                      </a:r>
                      <a:endParaRPr lang="en-US" sz="1300" dirty="0" smtClean="0">
                        <a:solidFill>
                          <a:schemeClr val="tx1"/>
                        </a:solidFill>
                      </a:endParaRPr>
                    </a:p>
                  </a:txBody>
                  <a:tcPr/>
                </a:tc>
                <a:tc>
                  <a:txBody>
                    <a:bodyPr/>
                    <a:lstStyle/>
                    <a:p>
                      <a:pPr>
                        <a:buFont typeface="Arial" pitchFamily="34" charset="0"/>
                        <a:buChar char="•"/>
                      </a:pPr>
                      <a:r>
                        <a:rPr lang="en-US" sz="1200" dirty="0" smtClean="0">
                          <a:solidFill>
                            <a:schemeClr val="tx1"/>
                          </a:solidFill>
                        </a:rPr>
                        <a:t> Both</a:t>
                      </a:r>
                      <a:r>
                        <a:rPr lang="en-US" sz="1200" baseline="0" dirty="0" smtClean="0">
                          <a:solidFill>
                            <a:schemeClr val="tx1"/>
                          </a:solidFill>
                        </a:rPr>
                        <a:t> hypervisor platforms have support for snapshot management of virtual machine images</a:t>
                      </a:r>
                      <a:endParaRPr lang="en-US" sz="1200" dirty="0" smtClean="0">
                        <a:solidFill>
                          <a:schemeClr val="tx1"/>
                        </a:solidFill>
                      </a:endParaRPr>
                    </a:p>
                    <a:p>
                      <a:pPr marL="0" marR="0"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smtClean="0">
                          <a:solidFill>
                            <a:schemeClr val="tx1"/>
                          </a:solidFill>
                        </a:rPr>
                        <a:t> Backup DR/BC are sometimes tackled as a second phase of the POC</a:t>
                      </a:r>
                    </a:p>
                  </a:txBody>
                  <a:tcPr/>
                </a:tc>
                <a:tc>
                  <a:txBody>
                    <a:bodyPr/>
                    <a:lstStyle/>
                    <a:p>
                      <a:pPr marL="114300" indent="-114300">
                        <a:buFont typeface="Arial" pitchFamily="34" charset="0"/>
                        <a:buChar char="•"/>
                      </a:pPr>
                      <a:r>
                        <a:rPr lang="en-US" sz="1200" dirty="0" smtClean="0">
                          <a:solidFill>
                            <a:schemeClr val="tx1"/>
                          </a:solidFill>
                        </a:rPr>
                        <a:t>Investigate DR/BC features</a:t>
                      </a:r>
                      <a:r>
                        <a:rPr lang="en-US" sz="1200" baseline="0" dirty="0" smtClean="0">
                          <a:solidFill>
                            <a:schemeClr val="tx1"/>
                          </a:solidFill>
                        </a:rPr>
                        <a:t> like SRM </a:t>
                      </a:r>
                    </a:p>
                    <a:p>
                      <a:pPr marL="114300" indent="-114300">
                        <a:buFont typeface="Arial" pitchFamily="34" charset="0"/>
                        <a:buChar char="•"/>
                      </a:pPr>
                      <a:r>
                        <a:rPr lang="en-US" sz="1200" baseline="0" dirty="0" smtClean="0">
                          <a:solidFill>
                            <a:schemeClr val="tx1"/>
                          </a:solidFill>
                        </a:rPr>
                        <a:t>Develop an implementation plan which parallels the VM POC and next phases</a:t>
                      </a:r>
                      <a:endParaRPr lang="en-US" sz="1200" dirty="0">
                        <a:solidFill>
                          <a:schemeClr val="tx1"/>
                        </a:solidFill>
                      </a:endParaRPr>
                    </a:p>
                  </a:txBody>
                  <a:tcPr/>
                </a:tc>
              </a:tr>
            </a:tbl>
          </a:graphicData>
        </a:graphic>
      </p:graphicFrame>
      <p:pic>
        <p:nvPicPr>
          <p:cNvPr id="6" name="Picture 11"/>
          <p:cNvPicPr>
            <a:picLocks noChangeAspect="1" noChangeArrowheads="1"/>
          </p:cNvPicPr>
          <p:nvPr/>
        </p:nvPicPr>
        <p:blipFill>
          <a:blip r:embed="rId2" cstate="print"/>
          <a:srcRect r="65653"/>
          <a:stretch>
            <a:fillRect/>
          </a:stretch>
        </p:blipFill>
        <p:spPr bwMode="auto">
          <a:xfrm>
            <a:off x="7020448" y="202849"/>
            <a:ext cx="2123552" cy="981815"/>
          </a:xfrm>
          <a:prstGeom prst="rect">
            <a:avLst/>
          </a:prstGeom>
          <a:noFill/>
          <a:ln w="9525">
            <a:noFill/>
            <a:miter lim="800000"/>
            <a:headEnd/>
            <a:tailEnd/>
          </a:ln>
        </p:spPr>
      </p:pic>
    </p:spTree>
    <p:extLst>
      <p:ext uri="{BB962C8B-B14F-4D97-AF65-F5344CB8AC3E}">
        <p14:creationId xmlns:p14="http://schemas.microsoft.com/office/powerpoint/2010/main" val="39719968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1470" y="149339"/>
            <a:ext cx="8117206" cy="430887"/>
          </a:xfrm>
        </p:spPr>
        <p:txBody>
          <a:bodyPr/>
          <a:lstStyle/>
          <a:p>
            <a:r>
              <a:rPr lang="en-US" sz="3200" dirty="0" smtClean="0"/>
              <a:t>Aligning Consolidation/Virtualization </a:t>
            </a:r>
            <a:br>
              <a:rPr lang="en-US" sz="3200" dirty="0" smtClean="0"/>
            </a:br>
            <a:r>
              <a:rPr lang="en-US" sz="3200" dirty="0" smtClean="0"/>
              <a:t>   	Sales Plays with HP Offers</a:t>
            </a:r>
            <a:endParaRPr lang="en-US" sz="3200" dirty="0"/>
          </a:p>
        </p:txBody>
      </p:sp>
      <p:sp>
        <p:nvSpPr>
          <p:cNvPr id="4" name="Content Placeholder 3"/>
          <p:cNvSpPr>
            <a:spLocks noGrp="1"/>
          </p:cNvSpPr>
          <p:nvPr>
            <p:ph sz="quarter" idx="10"/>
          </p:nvPr>
        </p:nvSpPr>
        <p:spPr>
          <a:xfrm>
            <a:off x="329184" y="1407796"/>
            <a:ext cx="8119872" cy="3228975"/>
          </a:xfrm>
        </p:spPr>
        <p:txBody>
          <a:bodyPr/>
          <a:lstStyle/>
          <a:p>
            <a:r>
              <a:rPr lang="en-US" dirty="0" smtClean="0"/>
              <a:t>Offers/Plays </a:t>
            </a:r>
          </a:p>
          <a:p>
            <a:r>
              <a:rPr lang="en-US" dirty="0" smtClean="0"/>
              <a:t>	Installed Base</a:t>
            </a:r>
          </a:p>
          <a:p>
            <a:r>
              <a:rPr lang="en-US" dirty="0" smtClean="0"/>
              <a:t>	Not </a:t>
            </a:r>
            <a:r>
              <a:rPr lang="en-US" dirty="0" err="1" smtClean="0"/>
              <a:t>Virtualizing</a:t>
            </a:r>
            <a:r>
              <a:rPr lang="en-US" dirty="0" smtClean="0"/>
              <a:t> – Consolidation Only</a:t>
            </a:r>
          </a:p>
          <a:p>
            <a:r>
              <a:rPr lang="en-US" dirty="0" smtClean="0"/>
              <a:t>	Virtualization First-Timers (1</a:t>
            </a:r>
            <a:r>
              <a:rPr lang="en-US" baseline="30000" dirty="0" smtClean="0"/>
              <a:t>st</a:t>
            </a:r>
            <a:r>
              <a:rPr lang="en-US" dirty="0" smtClean="0"/>
              <a:t> POC Stage)</a:t>
            </a:r>
          </a:p>
          <a:p>
            <a:r>
              <a:rPr lang="en-US" dirty="0" smtClean="0"/>
              <a:t>	Entry Virtualization </a:t>
            </a:r>
          </a:p>
          <a:p>
            <a:r>
              <a:rPr lang="en-US" dirty="0" smtClean="0"/>
              <a:t>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143875" y="4295775"/>
            <a:ext cx="1000125" cy="847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2731" y="156910"/>
            <a:ext cx="8367054" cy="464882"/>
          </a:xfrm>
        </p:spPr>
        <p:txBody>
          <a:bodyPr/>
          <a:lstStyle/>
          <a:p>
            <a:r>
              <a:rPr lang="en-US" sz="3200" dirty="0" smtClean="0"/>
              <a:t>General Offer Descriptions</a:t>
            </a:r>
            <a:endParaRPr lang="en-US" sz="3200" dirty="0"/>
          </a:p>
        </p:txBody>
      </p:sp>
      <p:sp>
        <p:nvSpPr>
          <p:cNvPr id="6" name="Text Placeholder 19"/>
          <p:cNvSpPr txBox="1">
            <a:spLocks/>
          </p:cNvSpPr>
          <p:nvPr/>
        </p:nvSpPr>
        <p:spPr>
          <a:xfrm>
            <a:off x="311988" y="613821"/>
            <a:ext cx="8370380" cy="294965"/>
          </a:xfrm>
          <a:prstGeom prst="rect">
            <a:avLst/>
          </a:prstGeom>
        </p:spPr>
        <p:txBody>
          <a:bodyPr/>
          <a:lstStyle/>
          <a:p>
            <a:pPr marL="0" marR="0" lvl="0" indent="0" algn="l" defTabSz="457200" rtl="0" eaLnBrk="1" fontAlgn="auto" latinLnBrk="0" hangingPunct="1">
              <a:lnSpc>
                <a:spcPct val="100000"/>
              </a:lnSpc>
              <a:spcBef>
                <a:spcPts val="0"/>
              </a:spcBef>
              <a:spcAft>
                <a:spcPts val="400"/>
              </a:spcAft>
              <a:buClrTx/>
              <a:buSzPct val="100000"/>
              <a:buFont typeface="Arial"/>
              <a:buNone/>
              <a:tabLst/>
              <a:defRPr/>
            </a:pPr>
            <a:r>
              <a:rPr kumimoji="0" lang="en-US" sz="2000" b="1" i="0" u="none" strike="noStrike" kern="1200" cap="none" spc="0" normalizeH="0" baseline="0" noProof="0" dirty="0" smtClean="0">
                <a:ln>
                  <a:noFill/>
                </a:ln>
                <a:solidFill>
                  <a:srgbClr val="0096D6"/>
                </a:solidFill>
                <a:effectLst/>
                <a:uLnTx/>
                <a:uFillTx/>
                <a:latin typeface="HP Simplified" pitchFamily="34" charset="0"/>
                <a:ea typeface="+mn-ea"/>
                <a:cs typeface="HP Simplified" pitchFamily="34" charset="0"/>
              </a:rPr>
              <a:t>Sales Scenarios based on virtualization maturity model</a:t>
            </a:r>
            <a:endParaRPr kumimoji="0" lang="en-US" sz="2000" b="1" i="0" u="none" strike="noStrike" kern="1200" cap="none" spc="0" normalizeH="0" baseline="0" noProof="0" dirty="0">
              <a:ln>
                <a:noFill/>
              </a:ln>
              <a:solidFill>
                <a:srgbClr val="0096D6"/>
              </a:solidFill>
              <a:effectLst/>
              <a:uLnTx/>
              <a:uFillTx/>
              <a:latin typeface="HP Simplified" pitchFamily="34" charset="0"/>
              <a:ea typeface="+mn-ea"/>
              <a:cs typeface="HP Simplified" pitchFamily="34" charset="0"/>
            </a:endParaRPr>
          </a:p>
        </p:txBody>
      </p:sp>
      <p:graphicFrame>
        <p:nvGraphicFramePr>
          <p:cNvPr id="7" name="Diagram 6"/>
          <p:cNvGraphicFramePr/>
          <p:nvPr/>
        </p:nvGraphicFramePr>
        <p:xfrm>
          <a:off x="404773" y="1221054"/>
          <a:ext cx="8655514" cy="3770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4248150" y="847725"/>
            <a:ext cx="3063339" cy="523220"/>
          </a:xfrm>
          <a:prstGeom prst="rect">
            <a:avLst/>
          </a:prstGeom>
          <a:noFill/>
        </p:spPr>
        <p:txBody>
          <a:bodyPr wrap="none" rtlCol="0">
            <a:spAutoFit/>
          </a:bodyPr>
          <a:lstStyle/>
          <a:p>
            <a:pPr marL="0" defTabSz="430213">
              <a:spcAft>
                <a:spcPts val="400"/>
              </a:spcAft>
              <a:buSzPct val="100000"/>
            </a:pPr>
            <a:r>
              <a:rPr lang="en-US" sz="2800" dirty="0" smtClean="0">
                <a:solidFill>
                  <a:srgbClr val="000000"/>
                </a:solidFill>
                <a:latin typeface="HP Simplified" pitchFamily="34" charset="0"/>
                <a:cs typeface="HP Simplified" pitchFamily="34" charset="0"/>
              </a:rPr>
              <a:t>Demand Gen Offers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143875" y="4295775"/>
            <a:ext cx="1000125" cy="847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2731" y="156910"/>
            <a:ext cx="8367054" cy="464882"/>
          </a:xfrm>
        </p:spPr>
        <p:txBody>
          <a:bodyPr/>
          <a:lstStyle/>
          <a:p>
            <a:r>
              <a:rPr lang="en-US" sz="3200" dirty="0" smtClean="0"/>
              <a:t>Regional Offers  - AMS</a:t>
            </a:r>
            <a:endParaRPr lang="en-US" sz="3200" dirty="0"/>
          </a:p>
        </p:txBody>
      </p:sp>
      <p:graphicFrame>
        <p:nvGraphicFramePr>
          <p:cNvPr id="7" name="Diagram 6"/>
          <p:cNvGraphicFramePr/>
          <p:nvPr/>
        </p:nvGraphicFramePr>
        <p:xfrm>
          <a:off x="404773" y="657225"/>
          <a:ext cx="8655514" cy="43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p:cNvGrpSpPr/>
          <p:nvPr/>
        </p:nvGrpSpPr>
        <p:grpSpPr>
          <a:xfrm>
            <a:off x="983362" y="2707324"/>
            <a:ext cx="8041176" cy="1980009"/>
            <a:chOff x="1097787" y="2628900"/>
            <a:chExt cx="8041176" cy="1980009"/>
          </a:xfrm>
        </p:grpSpPr>
        <p:sp>
          <p:nvSpPr>
            <p:cNvPr id="12" name="TextBox 11"/>
            <p:cNvSpPr txBox="1"/>
            <p:nvPr/>
          </p:nvSpPr>
          <p:spPr>
            <a:xfrm>
              <a:off x="1097787" y="2762250"/>
              <a:ext cx="8041176" cy="1846659"/>
            </a:xfrm>
            <a:prstGeom prst="rect">
              <a:avLst/>
            </a:prstGeom>
            <a:solidFill>
              <a:schemeClr val="bg1"/>
            </a:solidFill>
            <a:ln w="25400">
              <a:solidFill>
                <a:schemeClr val="tx1"/>
              </a:solidFill>
            </a:ln>
          </p:spPr>
          <p:txBody>
            <a:bodyPr wrap="none" rtlCol="0">
              <a:spAutoFit/>
            </a:bodyPr>
            <a:lstStyle/>
            <a:p>
              <a:r>
                <a:rPr lang="en-US" b="1" dirty="0" smtClean="0"/>
                <a:t>Consolidation is simple with HP P2000 G3 arrays </a:t>
              </a:r>
              <a:r>
                <a:rPr lang="en-US" sz="1600" dirty="0" smtClean="0"/>
                <a:t/>
              </a:r>
              <a:br>
                <a:rPr lang="en-US" sz="1600" dirty="0" smtClean="0"/>
              </a:br>
              <a:r>
                <a:rPr lang="en-US" sz="1600" dirty="0" smtClean="0"/>
                <a:t>Leverage the latest host interfaces and move to shared storage </a:t>
              </a:r>
            </a:p>
            <a:p>
              <a:pPr lvl="1"/>
              <a:r>
                <a:rPr lang="en-US" sz="1600" dirty="0" smtClean="0"/>
                <a:t>• HP’s 6Gb SAS P2000 models are:</a:t>
              </a:r>
            </a:p>
            <a:p>
              <a:pPr lvl="1"/>
              <a:r>
                <a:rPr lang="en-US" sz="1600" dirty="0" smtClean="0"/>
                <a:t>	Lightning fast   -    Inexpensive to implement   -  Doesn’t require SAN infrastructure </a:t>
              </a:r>
            </a:p>
            <a:p>
              <a:pPr lvl="1">
                <a:buFont typeface="Arial" pitchFamily="34" charset="0"/>
                <a:buChar char="•"/>
              </a:pPr>
              <a:r>
                <a:rPr lang="en-US" sz="1600" dirty="0" smtClean="0"/>
                <a:t> HP’s 8Gb </a:t>
              </a:r>
              <a:r>
                <a:rPr lang="en-US" sz="1600" dirty="0" err="1" smtClean="0"/>
                <a:t>Fibre</a:t>
              </a:r>
              <a:r>
                <a:rPr lang="en-US" sz="1600" dirty="0" smtClean="0"/>
                <a:t> Channel P2000 models are:</a:t>
              </a:r>
            </a:p>
            <a:p>
              <a:pPr lvl="1"/>
              <a:r>
                <a:rPr lang="en-US" sz="1600" dirty="0" smtClean="0"/>
                <a:t>	Not just for the enterprise.  Build an affordable 8Gb FC SAN </a:t>
              </a:r>
            </a:p>
            <a:p>
              <a:pPr lvl="0"/>
              <a:r>
                <a:rPr lang="en-US" sz="1600" dirty="0" smtClean="0"/>
                <a:t>Future Proof your infrastructure for virtualization later</a:t>
              </a:r>
            </a:p>
          </p:txBody>
        </p:sp>
        <p:sp>
          <p:nvSpPr>
            <p:cNvPr id="14" name="Down Arrow 13"/>
            <p:cNvSpPr/>
            <p:nvPr/>
          </p:nvSpPr>
          <p:spPr>
            <a:xfrm rot="10800000">
              <a:off x="6953250" y="2628900"/>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999379" y="2145349"/>
            <a:ext cx="8030196" cy="2019300"/>
            <a:chOff x="3240912" y="-247650"/>
            <a:chExt cx="8030196" cy="2019300"/>
          </a:xfrm>
        </p:grpSpPr>
        <p:sp>
          <p:nvSpPr>
            <p:cNvPr id="17" name="TextBox 16"/>
            <p:cNvSpPr txBox="1"/>
            <p:nvPr/>
          </p:nvSpPr>
          <p:spPr>
            <a:xfrm>
              <a:off x="3240912" y="-247650"/>
              <a:ext cx="8030196" cy="1600438"/>
            </a:xfrm>
            <a:prstGeom prst="rect">
              <a:avLst/>
            </a:prstGeom>
            <a:solidFill>
              <a:schemeClr val="bg1"/>
            </a:solidFill>
            <a:ln w="25400">
              <a:solidFill>
                <a:schemeClr val="tx1"/>
              </a:solidFill>
            </a:ln>
          </p:spPr>
          <p:txBody>
            <a:bodyPr wrap="square" rtlCol="0">
              <a:spAutoFit/>
            </a:bodyPr>
            <a:lstStyle/>
            <a:p>
              <a:r>
                <a:rPr lang="en-US" b="1" dirty="0" smtClean="0"/>
                <a:t>Continue your virtualization journey with a modern HP P2000 G3 array </a:t>
              </a:r>
              <a:r>
                <a:rPr lang="en-US" sz="1600" dirty="0" smtClean="0"/>
                <a:t/>
              </a:r>
              <a:br>
                <a:rPr lang="en-US" sz="1600" dirty="0" smtClean="0"/>
              </a:br>
              <a:r>
                <a:rPr lang="en-US" sz="1600" dirty="0" smtClean="0"/>
                <a:t> Leverage the P2000’s hypervisor integration and speed up your VM deployment process </a:t>
              </a:r>
            </a:p>
            <a:p>
              <a:pPr lvl="1"/>
              <a:r>
                <a:rPr lang="en-US" sz="1600" dirty="0" smtClean="0"/>
                <a:t>• 1GbE </a:t>
              </a:r>
              <a:r>
                <a:rPr lang="en-US" sz="1600" dirty="0" err="1" smtClean="0"/>
                <a:t>iSCSI</a:t>
              </a:r>
              <a:r>
                <a:rPr lang="en-US" sz="1600" dirty="0" smtClean="0"/>
                <a:t> P2000 G3 models provide:</a:t>
              </a:r>
            </a:p>
            <a:p>
              <a:pPr lvl="1"/>
              <a:r>
                <a:rPr lang="en-US" sz="1600" dirty="0" smtClean="0"/>
                <a:t>	Solid performance  - Use TCP/IP network infrastructure – several DR options </a:t>
              </a:r>
            </a:p>
            <a:p>
              <a:pPr lvl="1">
                <a:buFont typeface="Arial" pitchFamily="34" charset="0"/>
                <a:buChar char="•"/>
              </a:pPr>
              <a:r>
                <a:rPr lang="en-US" sz="1600" dirty="0" smtClean="0"/>
                <a:t>The latest 8Gb </a:t>
              </a:r>
              <a:r>
                <a:rPr lang="en-US" sz="1600" dirty="0" err="1" smtClean="0"/>
                <a:t>Fibre</a:t>
              </a:r>
              <a:r>
                <a:rPr lang="en-US" sz="1600" dirty="0" smtClean="0"/>
                <a:t> Channel P2000 G3 models offer:</a:t>
              </a:r>
            </a:p>
            <a:p>
              <a:pPr lvl="1"/>
              <a:r>
                <a:rPr lang="en-US" sz="1600" dirty="0" smtClean="0"/>
                <a:t>	Excellent performance - Cost effective connectivity into existing 4Gb/8Gb SANs</a:t>
              </a:r>
            </a:p>
          </p:txBody>
        </p:sp>
        <p:sp>
          <p:nvSpPr>
            <p:cNvPr id="18" name="Down Arrow 17"/>
            <p:cNvSpPr/>
            <p:nvPr/>
          </p:nvSpPr>
          <p:spPr>
            <a:xfrm>
              <a:off x="6019800" y="1285875"/>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009525" y="902336"/>
            <a:ext cx="8020050" cy="2257425"/>
            <a:chOff x="1057275" y="2381250"/>
            <a:chExt cx="8020050" cy="2257425"/>
          </a:xfrm>
        </p:grpSpPr>
        <p:sp>
          <p:nvSpPr>
            <p:cNvPr id="20" name="TextBox 19"/>
            <p:cNvSpPr txBox="1"/>
            <p:nvPr/>
          </p:nvSpPr>
          <p:spPr>
            <a:xfrm>
              <a:off x="1057275" y="2381250"/>
              <a:ext cx="8020050" cy="1846659"/>
            </a:xfrm>
            <a:prstGeom prst="rect">
              <a:avLst/>
            </a:prstGeom>
            <a:solidFill>
              <a:schemeClr val="bg1"/>
            </a:solidFill>
            <a:ln w="25400">
              <a:solidFill>
                <a:schemeClr val="tx1"/>
              </a:solidFill>
            </a:ln>
          </p:spPr>
          <p:txBody>
            <a:bodyPr wrap="square" rtlCol="0">
              <a:spAutoFit/>
            </a:bodyPr>
            <a:lstStyle/>
            <a:p>
              <a:r>
                <a:rPr lang="en-US" b="1" dirty="0" smtClean="0"/>
                <a:t>Get your virtualization journey started today! </a:t>
              </a:r>
            </a:p>
            <a:p>
              <a:r>
                <a:rPr lang="en-US" sz="1600" dirty="0" smtClean="0"/>
                <a:t>Virtualization requires a modern SAN for availability.    The P2000’s latest </a:t>
              </a:r>
              <a:r>
                <a:rPr lang="en-US" sz="1600" dirty="0" err="1" smtClean="0"/>
                <a:t>iSCSI</a:t>
              </a:r>
              <a:r>
                <a:rPr lang="en-US" sz="1600" dirty="0" smtClean="0"/>
                <a:t> and </a:t>
              </a:r>
              <a:br>
                <a:rPr lang="en-US" sz="1600" dirty="0" smtClean="0"/>
              </a:br>
              <a:r>
                <a:rPr lang="en-US" sz="1600" dirty="0" smtClean="0"/>
                <a:t>FC models are a great starting point…and they are a more affordable than ever!   </a:t>
              </a:r>
            </a:p>
            <a:p>
              <a:pPr lvl="1"/>
              <a:r>
                <a:rPr lang="en-US" sz="1600" dirty="0" smtClean="0"/>
                <a:t>• 1GbE </a:t>
              </a:r>
              <a:r>
                <a:rPr lang="en-US" sz="1600" dirty="0" err="1" smtClean="0"/>
                <a:t>iSCSI</a:t>
              </a:r>
              <a:r>
                <a:rPr lang="en-US" sz="1600" dirty="0" smtClean="0"/>
                <a:t> P2000 G3 models provide:</a:t>
              </a:r>
            </a:p>
            <a:p>
              <a:pPr lvl="1"/>
              <a:r>
                <a:rPr lang="en-US" sz="1600" dirty="0" smtClean="0"/>
                <a:t>	Solid performance  - Use TCP/IP network infrastructure – several DR options </a:t>
              </a:r>
            </a:p>
            <a:p>
              <a:pPr lvl="1">
                <a:buFont typeface="Arial" pitchFamily="34" charset="0"/>
                <a:buChar char="•"/>
              </a:pPr>
              <a:r>
                <a:rPr lang="en-US" sz="1600" dirty="0" smtClean="0"/>
                <a:t>The latest 8Gb </a:t>
              </a:r>
              <a:r>
                <a:rPr lang="en-US" sz="1600" dirty="0" err="1" smtClean="0"/>
                <a:t>Fibre</a:t>
              </a:r>
              <a:r>
                <a:rPr lang="en-US" sz="1600" dirty="0" smtClean="0"/>
                <a:t> Channel P2000 G3 models offer:</a:t>
              </a:r>
            </a:p>
            <a:p>
              <a:pPr lvl="1"/>
              <a:r>
                <a:rPr lang="en-US" sz="1600" dirty="0" smtClean="0"/>
                <a:t>	Excellent performance - Cost effective connectivity into existing 4Gb/8Gb SANs</a:t>
              </a:r>
            </a:p>
          </p:txBody>
        </p:sp>
        <p:sp>
          <p:nvSpPr>
            <p:cNvPr id="21" name="Down Arrow 20"/>
            <p:cNvSpPr/>
            <p:nvPr/>
          </p:nvSpPr>
          <p:spPr>
            <a:xfrm>
              <a:off x="6953250" y="4152900"/>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TextBox 22"/>
          <p:cNvSpPr txBox="1"/>
          <p:nvPr/>
        </p:nvSpPr>
        <p:spPr>
          <a:xfrm>
            <a:off x="4467225" y="266700"/>
            <a:ext cx="3558603" cy="338554"/>
          </a:xfrm>
          <a:prstGeom prst="rect">
            <a:avLst/>
          </a:prstGeom>
          <a:noFill/>
        </p:spPr>
        <p:txBody>
          <a:bodyPr wrap="non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Slide “builds” – View in Slide Show Mode</a:t>
            </a:r>
          </a:p>
        </p:txBody>
      </p:sp>
      <p:grpSp>
        <p:nvGrpSpPr>
          <p:cNvPr id="22" name="Group 18"/>
          <p:cNvGrpSpPr/>
          <p:nvPr/>
        </p:nvGrpSpPr>
        <p:grpSpPr>
          <a:xfrm>
            <a:off x="47500" y="1310705"/>
            <a:ext cx="9010650" cy="3780190"/>
            <a:chOff x="917800" y="2104144"/>
            <a:chExt cx="8246704" cy="2151032"/>
          </a:xfrm>
        </p:grpSpPr>
        <p:sp>
          <p:nvSpPr>
            <p:cNvPr id="24" name="TextBox 23"/>
            <p:cNvSpPr txBox="1"/>
            <p:nvPr/>
          </p:nvSpPr>
          <p:spPr>
            <a:xfrm>
              <a:off x="917800" y="2381250"/>
              <a:ext cx="8246704" cy="1873926"/>
            </a:xfrm>
            <a:prstGeom prst="rect">
              <a:avLst/>
            </a:prstGeom>
            <a:solidFill>
              <a:schemeClr val="bg1"/>
            </a:solidFill>
            <a:ln w="25400">
              <a:solidFill>
                <a:schemeClr val="tx1"/>
              </a:solidFill>
            </a:ln>
          </p:spPr>
          <p:txBody>
            <a:bodyPr wrap="square" rtlCol="0">
              <a:spAutoFit/>
            </a:bodyPr>
            <a:lstStyle/>
            <a:p>
              <a:r>
                <a:rPr lang="en-US" b="1" dirty="0" smtClean="0"/>
                <a:t>Tech Refresh Options  - Options focus on several popular P2000 G3 array configurations</a:t>
              </a:r>
            </a:p>
            <a:p>
              <a:pPr lvl="1">
                <a:buFont typeface="Arial" pitchFamily="34" charset="0"/>
                <a:buChar char="•"/>
              </a:pPr>
              <a:r>
                <a:rPr lang="en-US" sz="1200" dirty="0" smtClean="0"/>
                <a:t>BV919B	HP P2000 G3 </a:t>
              </a:r>
              <a:r>
                <a:rPr lang="en-US" sz="1200" dirty="0" err="1" smtClean="0"/>
                <a:t>iSCSI</a:t>
              </a:r>
              <a:r>
                <a:rPr lang="en-US" sz="1200" dirty="0" smtClean="0"/>
                <a:t> 12x300GB SAS SFF Bundle  3.6TB’s </a:t>
              </a:r>
            </a:p>
            <a:p>
              <a:pPr lvl="1">
                <a:buFont typeface="Arial" pitchFamily="34" charset="0"/>
                <a:buChar char="•"/>
              </a:pPr>
              <a:r>
                <a:rPr lang="en-US" sz="1200" dirty="0" smtClean="0"/>
                <a:t>BV914B	HP P2000 G3 FC 12x600GB SAS SFF Bundle  7.2TB’s </a:t>
              </a:r>
            </a:p>
            <a:p>
              <a:pPr lvl="1">
                <a:buFont typeface="Arial" pitchFamily="34" charset="0"/>
                <a:buChar char="•"/>
              </a:pPr>
              <a:r>
                <a:rPr lang="en-US" sz="1200" dirty="0" smtClean="0"/>
                <a:t>BV903B	HP P2000 G3 FC 24x600GB SAS SFF Bundle 14.4TB’s </a:t>
              </a:r>
            </a:p>
            <a:p>
              <a:pPr lvl="1"/>
              <a:endParaRPr lang="en-US" sz="1600" dirty="0" smtClean="0"/>
            </a:p>
            <a:p>
              <a:r>
                <a:rPr lang="en-US" b="1" dirty="0" smtClean="0"/>
                <a:t>P2000 G1/G2/G3 controller upgrades and capacity upgrades</a:t>
              </a:r>
            </a:p>
            <a:p>
              <a:pPr lvl="1">
                <a:buFont typeface="Arial" pitchFamily="34" charset="0"/>
                <a:buChar char="•"/>
              </a:pPr>
              <a:r>
                <a:rPr lang="en-US" sz="1200" dirty="0" smtClean="0"/>
                <a:t>Controller Upgrades for:  8Gb FC, 1Gbe/10GbE </a:t>
              </a:r>
              <a:r>
                <a:rPr lang="en-US" sz="1200" dirty="0" err="1" smtClean="0"/>
                <a:t>iSCSI</a:t>
              </a:r>
              <a:r>
                <a:rPr lang="en-US" sz="1200" dirty="0" smtClean="0"/>
                <a:t> and 6Gb SAS controllers</a:t>
              </a:r>
            </a:p>
            <a:p>
              <a:pPr lvl="1">
                <a:buFont typeface="Arial" pitchFamily="34" charset="0"/>
                <a:buChar char="•"/>
              </a:pPr>
              <a:r>
                <a:rPr lang="en-US" sz="1200" dirty="0" smtClean="0"/>
                <a:t>Users can couple controller upgrades with 6TB or 15TB Capacity expansion chassis</a:t>
              </a:r>
            </a:p>
            <a:p>
              <a:pPr lvl="2">
                <a:buFont typeface="Arial" pitchFamily="34" charset="0"/>
                <a:buChar char="•"/>
              </a:pPr>
              <a:r>
                <a:rPr lang="en-US" sz="1200" dirty="0" smtClean="0"/>
                <a:t>Controllers</a:t>
              </a:r>
            </a:p>
            <a:p>
              <a:pPr lvl="3">
                <a:buFont typeface="Arial" pitchFamily="34" charset="0"/>
                <a:buChar char="•"/>
              </a:pPr>
              <a:r>
                <a:rPr lang="en-US" sz="1200" dirty="0" smtClean="0"/>
                <a:t>Two   AP836B		HP P2000 G3 MSA </a:t>
              </a:r>
              <a:r>
                <a:rPr lang="en-US" sz="1200" dirty="0" err="1" smtClean="0"/>
                <a:t>Fibre</a:t>
              </a:r>
              <a:r>
                <a:rPr lang="en-US" sz="1200" dirty="0" smtClean="0"/>
                <a:t> Channel Controller   </a:t>
              </a:r>
            </a:p>
            <a:p>
              <a:pPr lvl="3">
                <a:buFont typeface="Arial" pitchFamily="34" charset="0"/>
                <a:buChar char="•"/>
              </a:pPr>
              <a:r>
                <a:rPr lang="en-US" sz="1200" dirty="0" smtClean="0"/>
                <a:t>Two   AW595B	HP P2000 G3 10GbE </a:t>
              </a:r>
              <a:r>
                <a:rPr lang="en-US" sz="1200" dirty="0" err="1" smtClean="0"/>
                <a:t>iSCSI</a:t>
              </a:r>
              <a:r>
                <a:rPr lang="en-US" sz="1200" dirty="0" smtClean="0"/>
                <a:t> MSA Controller </a:t>
              </a:r>
            </a:p>
            <a:p>
              <a:pPr lvl="3">
                <a:buFont typeface="Arial" pitchFamily="34" charset="0"/>
                <a:buChar char="•"/>
              </a:pPr>
              <a:r>
                <a:rPr lang="en-US" sz="1200" dirty="0" smtClean="0"/>
                <a:t>Two   BK829B		HP P2000 G3 </a:t>
              </a:r>
              <a:r>
                <a:rPr lang="en-US" sz="1200" dirty="0" err="1" smtClean="0"/>
                <a:t>iSCSI</a:t>
              </a:r>
              <a:r>
                <a:rPr lang="en-US" sz="1200" dirty="0" smtClean="0"/>
                <a:t> MSA Controller </a:t>
              </a:r>
            </a:p>
            <a:p>
              <a:pPr lvl="3">
                <a:buFont typeface="Arial" pitchFamily="34" charset="0"/>
                <a:buChar char="•"/>
              </a:pPr>
              <a:r>
                <a:rPr lang="en-US" sz="1200" dirty="0" smtClean="0"/>
                <a:t>Two   AW592B	HP P2000 G3 SAS MSA Controller </a:t>
              </a:r>
            </a:p>
            <a:p>
              <a:pPr lvl="2">
                <a:buFont typeface="Arial" pitchFamily="34" charset="0"/>
                <a:buChar char="•"/>
              </a:pPr>
              <a:r>
                <a:rPr lang="en-US" sz="1200" dirty="0" smtClean="0"/>
                <a:t>Add 6TB Capacity Expansion to any controller upgrade - (HP D2700 w/10 600GB 10K SFF HDD Bundle - BK783A)  </a:t>
              </a:r>
            </a:p>
            <a:p>
              <a:pPr lvl="2">
                <a:buFont typeface="Arial" pitchFamily="34" charset="0"/>
                <a:buChar char="•"/>
              </a:pPr>
              <a:r>
                <a:rPr lang="en-US" sz="1200" dirty="0" smtClean="0"/>
                <a:t>Add 15TB Capacity Expansion to any controller upgrade - (HP D2700 w/25 600GB 10K SFF HDD Bundle - BK768A)</a:t>
              </a:r>
            </a:p>
            <a:p>
              <a:pPr lvl="2">
                <a:buFont typeface="Arial" pitchFamily="34" charset="0"/>
                <a:buChar char="•"/>
              </a:pPr>
              <a:endParaRPr lang="en-US" sz="1200" dirty="0" smtClean="0"/>
            </a:p>
          </p:txBody>
        </p:sp>
        <p:sp>
          <p:nvSpPr>
            <p:cNvPr id="25" name="Down Arrow 24"/>
            <p:cNvSpPr/>
            <p:nvPr/>
          </p:nvSpPr>
          <p:spPr>
            <a:xfrm rot="10800000">
              <a:off x="7877299" y="2104144"/>
              <a:ext cx="1019175" cy="3231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2"/>
                                        </p:tgtEl>
                                        <p:attrNameLst>
                                          <p:attrName>ppt_x</p:attrName>
                                        </p:attrNameLst>
                                      </p:cBhvr>
                                      <p:tavLst>
                                        <p:tav tm="0">
                                          <p:val>
                                            <p:strVal val="ppt_x"/>
                                          </p:val>
                                        </p:tav>
                                        <p:tav tm="100000">
                                          <p:val>
                                            <p:strVal val="ppt_x"/>
                                          </p:val>
                                        </p:tav>
                                      </p:tavLst>
                                    </p:anim>
                                    <p:anim calcmode="lin" valueType="num">
                                      <p:cBhvr additive="base">
                                        <p:cTn id="13" dur="500"/>
                                        <p:tgtEl>
                                          <p:spTgt spid="22"/>
                                        </p:tgtEl>
                                        <p:attrNameLst>
                                          <p:attrName>ppt_y</p:attrName>
                                        </p:attrNameLst>
                                      </p:cBhvr>
                                      <p:tavLst>
                                        <p:tav tm="0">
                                          <p:val>
                                            <p:strVal val="ppt_y"/>
                                          </p:val>
                                        </p:tav>
                                        <p:tav tm="100000">
                                          <p:val>
                                            <p:strVal val="1+ppt_h/2"/>
                                          </p:val>
                                        </p:tav>
                                      </p:tavLst>
                                    </p:anim>
                                    <p:set>
                                      <p:cBhvr>
                                        <p:cTn id="14" dur="1" fill="hold">
                                          <p:stCondLst>
                                            <p:cond delay="499"/>
                                          </p:stCondLst>
                                        </p:cTn>
                                        <p:tgtEl>
                                          <p:spTgt spid="2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5"/>
                                        </p:tgtEl>
                                        <p:attrNameLst>
                                          <p:attrName>ppt_x</p:attrName>
                                        </p:attrNameLst>
                                      </p:cBhvr>
                                      <p:tavLst>
                                        <p:tav tm="0">
                                          <p:val>
                                            <p:strVal val="ppt_x"/>
                                          </p:val>
                                        </p:tav>
                                        <p:tav tm="100000">
                                          <p:val>
                                            <p:strVal val="ppt_x"/>
                                          </p:val>
                                        </p:tav>
                                      </p:tavLst>
                                    </p:anim>
                                    <p:anim calcmode="lin" valueType="num">
                                      <p:cBhvr additive="base">
                                        <p:cTn id="25" dur="500"/>
                                        <p:tgtEl>
                                          <p:spTgt spid="15"/>
                                        </p:tgtEl>
                                        <p:attrNameLst>
                                          <p:attrName>ppt_y</p:attrName>
                                        </p:attrNameLst>
                                      </p:cBhvr>
                                      <p:tavLst>
                                        <p:tav tm="0">
                                          <p:val>
                                            <p:strVal val="ppt_y"/>
                                          </p:val>
                                        </p:tav>
                                        <p:tav tm="100000">
                                          <p:val>
                                            <p:strVal val="1+ppt_h/2"/>
                                          </p:val>
                                        </p:tav>
                                      </p:tavLst>
                                    </p:anim>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19"/>
                                        </p:tgtEl>
                                        <p:attrNameLst>
                                          <p:attrName>ppt_x</p:attrName>
                                        </p:attrNameLst>
                                      </p:cBhvr>
                                      <p:tavLst>
                                        <p:tav tm="0">
                                          <p:val>
                                            <p:strVal val="ppt_x"/>
                                          </p:val>
                                        </p:tav>
                                        <p:tav tm="100000">
                                          <p:val>
                                            <p:strVal val="ppt_x"/>
                                          </p:val>
                                        </p:tav>
                                      </p:tavLst>
                                    </p:anim>
                                    <p:anim calcmode="lin" valueType="num">
                                      <p:cBhvr additive="base">
                                        <p:cTn id="37" dur="500"/>
                                        <p:tgtEl>
                                          <p:spTgt spid="19"/>
                                        </p:tgtEl>
                                        <p:attrNameLst>
                                          <p:attrName>ppt_y</p:attrName>
                                        </p:attrNameLst>
                                      </p:cBhvr>
                                      <p:tavLst>
                                        <p:tav tm="0">
                                          <p:val>
                                            <p:strVal val="ppt_y"/>
                                          </p:val>
                                        </p:tav>
                                        <p:tav tm="100000">
                                          <p:val>
                                            <p:strVal val="1+ppt_h/2"/>
                                          </p:val>
                                        </p:tav>
                                      </p:tavLst>
                                    </p:anim>
                                    <p:set>
                                      <p:cBhvr>
                                        <p:cTn id="38" dur="1" fill="hold">
                                          <p:stCondLst>
                                            <p:cond delay="499"/>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6"/>
                                        </p:tgtEl>
                                        <p:attrNameLst>
                                          <p:attrName>ppt_x</p:attrName>
                                        </p:attrNameLst>
                                      </p:cBhvr>
                                      <p:tavLst>
                                        <p:tav tm="0">
                                          <p:val>
                                            <p:strVal val="ppt_x"/>
                                          </p:val>
                                        </p:tav>
                                        <p:tav tm="100000">
                                          <p:val>
                                            <p:strVal val="ppt_x"/>
                                          </p:val>
                                        </p:tav>
                                      </p:tavLst>
                                    </p:anim>
                                    <p:anim calcmode="lin" valueType="num">
                                      <p:cBhvr additive="base">
                                        <p:cTn id="49" dur="500"/>
                                        <p:tgtEl>
                                          <p:spTgt spid="16"/>
                                        </p:tgtEl>
                                        <p:attrNameLst>
                                          <p:attrName>ppt_y</p:attrName>
                                        </p:attrNameLst>
                                      </p:cBhvr>
                                      <p:tavLst>
                                        <p:tav tm="0">
                                          <p:val>
                                            <p:strVal val="ppt_y"/>
                                          </p:val>
                                        </p:tav>
                                        <p:tav tm="100000">
                                          <p:val>
                                            <p:strVal val="1+ppt_h/2"/>
                                          </p:val>
                                        </p:tav>
                                      </p:tavLst>
                                    </p:anim>
                                    <p:set>
                                      <p:cBhvr>
                                        <p:cTn id="5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584475" y="4295775"/>
            <a:ext cx="1000125" cy="847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2731" y="156910"/>
            <a:ext cx="8367054" cy="464882"/>
          </a:xfrm>
        </p:spPr>
        <p:txBody>
          <a:bodyPr/>
          <a:lstStyle/>
          <a:p>
            <a:r>
              <a:rPr lang="en-US" sz="3200" dirty="0" smtClean="0"/>
              <a:t>Regional Offers  - EMEA</a:t>
            </a:r>
            <a:endParaRPr lang="en-US" sz="3200" dirty="0"/>
          </a:p>
        </p:txBody>
      </p:sp>
      <p:graphicFrame>
        <p:nvGraphicFramePr>
          <p:cNvPr id="7" name="Diagram 6"/>
          <p:cNvGraphicFramePr/>
          <p:nvPr/>
        </p:nvGraphicFramePr>
        <p:xfrm>
          <a:off x="404773" y="657225"/>
          <a:ext cx="8655514" cy="43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4"/>
          <p:cNvGrpSpPr/>
          <p:nvPr/>
        </p:nvGrpSpPr>
        <p:grpSpPr>
          <a:xfrm>
            <a:off x="1012288" y="2650424"/>
            <a:ext cx="8041176" cy="1980009"/>
            <a:chOff x="1097787" y="2628900"/>
            <a:chExt cx="8041176" cy="1980009"/>
          </a:xfrm>
        </p:grpSpPr>
        <p:sp>
          <p:nvSpPr>
            <p:cNvPr id="12" name="TextBox 11"/>
            <p:cNvSpPr txBox="1"/>
            <p:nvPr/>
          </p:nvSpPr>
          <p:spPr>
            <a:xfrm>
              <a:off x="1097787" y="2762250"/>
              <a:ext cx="8041176" cy="1846659"/>
            </a:xfrm>
            <a:prstGeom prst="rect">
              <a:avLst/>
            </a:prstGeom>
            <a:solidFill>
              <a:schemeClr val="bg1"/>
            </a:solidFill>
            <a:ln w="25400">
              <a:solidFill>
                <a:schemeClr val="tx1"/>
              </a:solidFill>
            </a:ln>
          </p:spPr>
          <p:txBody>
            <a:bodyPr wrap="none" rtlCol="0">
              <a:spAutoFit/>
            </a:bodyPr>
            <a:lstStyle/>
            <a:p>
              <a:r>
                <a:rPr lang="en-US" b="1" dirty="0" smtClean="0"/>
                <a:t>Consolidation is simple with HP P2000 G3 arrays </a:t>
              </a:r>
              <a:r>
                <a:rPr lang="en-US" sz="1600" dirty="0" smtClean="0"/>
                <a:t/>
              </a:r>
              <a:br>
                <a:rPr lang="en-US" sz="1600" dirty="0" smtClean="0"/>
              </a:br>
              <a:r>
                <a:rPr lang="en-US" sz="1600" dirty="0" smtClean="0"/>
                <a:t>Leverage the latest host interfaces and move to shared storage </a:t>
              </a:r>
            </a:p>
            <a:p>
              <a:pPr lvl="1"/>
              <a:r>
                <a:rPr lang="en-US" sz="1600" dirty="0" smtClean="0"/>
                <a:t>• HP’s 6Gb SAS P2000 models are:</a:t>
              </a:r>
            </a:p>
            <a:p>
              <a:pPr lvl="1"/>
              <a:r>
                <a:rPr lang="en-US" sz="1600" dirty="0" smtClean="0"/>
                <a:t>	Lightning fast   -    Inexpensive to implement   -  Doesn’t require SAN infrastructure </a:t>
              </a:r>
            </a:p>
            <a:p>
              <a:pPr lvl="1">
                <a:buFont typeface="Arial" pitchFamily="34" charset="0"/>
                <a:buChar char="•"/>
              </a:pPr>
              <a:r>
                <a:rPr lang="en-US" sz="1600" dirty="0" smtClean="0"/>
                <a:t> HP’s 8Gb </a:t>
              </a:r>
              <a:r>
                <a:rPr lang="en-US" sz="1600" dirty="0" err="1" smtClean="0"/>
                <a:t>Fibre</a:t>
              </a:r>
              <a:r>
                <a:rPr lang="en-US" sz="1600" dirty="0" smtClean="0"/>
                <a:t> Channel P2000 models are:</a:t>
              </a:r>
            </a:p>
            <a:p>
              <a:pPr lvl="1"/>
              <a:r>
                <a:rPr lang="en-US" sz="1600" dirty="0" smtClean="0"/>
                <a:t>	Not just for the enterprise.  Build an affordable 8Gb FC SAN </a:t>
              </a:r>
            </a:p>
            <a:p>
              <a:pPr lvl="0"/>
              <a:r>
                <a:rPr lang="en-US" sz="1600" dirty="0" smtClean="0"/>
                <a:t>Future Proof your infrastructure for virtualization later</a:t>
              </a:r>
            </a:p>
          </p:txBody>
        </p:sp>
        <p:sp>
          <p:nvSpPr>
            <p:cNvPr id="14" name="Down Arrow 13"/>
            <p:cNvSpPr/>
            <p:nvPr/>
          </p:nvSpPr>
          <p:spPr>
            <a:xfrm rot="10800000">
              <a:off x="6953250" y="2628900"/>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5"/>
          <p:cNvGrpSpPr/>
          <p:nvPr/>
        </p:nvGrpSpPr>
        <p:grpSpPr>
          <a:xfrm>
            <a:off x="1028305" y="2088449"/>
            <a:ext cx="8030196" cy="2019300"/>
            <a:chOff x="3240912" y="-247650"/>
            <a:chExt cx="8030196" cy="2019300"/>
          </a:xfrm>
        </p:grpSpPr>
        <p:sp>
          <p:nvSpPr>
            <p:cNvPr id="17" name="TextBox 16"/>
            <p:cNvSpPr txBox="1"/>
            <p:nvPr/>
          </p:nvSpPr>
          <p:spPr>
            <a:xfrm>
              <a:off x="3240912" y="-247650"/>
              <a:ext cx="8030196" cy="1600438"/>
            </a:xfrm>
            <a:prstGeom prst="rect">
              <a:avLst/>
            </a:prstGeom>
            <a:solidFill>
              <a:schemeClr val="bg1"/>
            </a:solidFill>
            <a:ln w="25400">
              <a:solidFill>
                <a:schemeClr val="tx1"/>
              </a:solidFill>
            </a:ln>
          </p:spPr>
          <p:txBody>
            <a:bodyPr wrap="square" rtlCol="0">
              <a:spAutoFit/>
            </a:bodyPr>
            <a:lstStyle/>
            <a:p>
              <a:r>
                <a:rPr lang="en-US" b="1" dirty="0" smtClean="0"/>
                <a:t>Continue your virtualization journey with a modern HP P2000 G3 array </a:t>
              </a:r>
              <a:r>
                <a:rPr lang="en-US" sz="1600" dirty="0" smtClean="0"/>
                <a:t/>
              </a:r>
              <a:br>
                <a:rPr lang="en-US" sz="1600" dirty="0" smtClean="0"/>
              </a:br>
              <a:r>
                <a:rPr lang="en-US" sz="1600" dirty="0" smtClean="0"/>
                <a:t> Leverage the P2000’s hypervisor integration and speed up your VM deployment process </a:t>
              </a:r>
            </a:p>
            <a:p>
              <a:pPr lvl="1"/>
              <a:r>
                <a:rPr lang="en-US" sz="1600" dirty="0" smtClean="0"/>
                <a:t>• 1GbE </a:t>
              </a:r>
              <a:r>
                <a:rPr lang="en-US" sz="1600" dirty="0" err="1" smtClean="0"/>
                <a:t>iSCSI</a:t>
              </a:r>
              <a:r>
                <a:rPr lang="en-US" sz="1600" dirty="0" smtClean="0"/>
                <a:t> P2000 G3 models provide:</a:t>
              </a:r>
            </a:p>
            <a:p>
              <a:pPr lvl="1"/>
              <a:r>
                <a:rPr lang="en-US" sz="1600" dirty="0" smtClean="0"/>
                <a:t>	Solid performance  - Use TCP/IP network infrastructure – several DR options </a:t>
              </a:r>
            </a:p>
            <a:p>
              <a:pPr lvl="1">
                <a:buFont typeface="Arial" pitchFamily="34" charset="0"/>
                <a:buChar char="•"/>
              </a:pPr>
              <a:r>
                <a:rPr lang="en-US" sz="1600" dirty="0" smtClean="0"/>
                <a:t>The latest 8Gb </a:t>
              </a:r>
              <a:r>
                <a:rPr lang="en-US" sz="1600" dirty="0" err="1" smtClean="0"/>
                <a:t>Fibre</a:t>
              </a:r>
              <a:r>
                <a:rPr lang="en-US" sz="1600" dirty="0" smtClean="0"/>
                <a:t> Channel P2000 G3 models offer:</a:t>
              </a:r>
            </a:p>
            <a:p>
              <a:pPr lvl="1"/>
              <a:r>
                <a:rPr lang="en-US" sz="1600" dirty="0" smtClean="0"/>
                <a:t>	Excellent performance - Cost effective connectivity into existing 4Gb/8Gb SANs</a:t>
              </a:r>
            </a:p>
          </p:txBody>
        </p:sp>
        <p:sp>
          <p:nvSpPr>
            <p:cNvPr id="18" name="Down Arrow 17"/>
            <p:cNvSpPr/>
            <p:nvPr/>
          </p:nvSpPr>
          <p:spPr>
            <a:xfrm>
              <a:off x="6019800" y="1285875"/>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18"/>
          <p:cNvGrpSpPr/>
          <p:nvPr/>
        </p:nvGrpSpPr>
        <p:grpSpPr>
          <a:xfrm>
            <a:off x="1038451" y="845436"/>
            <a:ext cx="8020050" cy="2257425"/>
            <a:chOff x="1057275" y="2381250"/>
            <a:chExt cx="8020050" cy="2257425"/>
          </a:xfrm>
        </p:grpSpPr>
        <p:sp>
          <p:nvSpPr>
            <p:cNvPr id="20" name="TextBox 19"/>
            <p:cNvSpPr txBox="1"/>
            <p:nvPr/>
          </p:nvSpPr>
          <p:spPr>
            <a:xfrm>
              <a:off x="1057275" y="2381250"/>
              <a:ext cx="8020050" cy="1846659"/>
            </a:xfrm>
            <a:prstGeom prst="rect">
              <a:avLst/>
            </a:prstGeom>
            <a:solidFill>
              <a:schemeClr val="bg1"/>
            </a:solidFill>
            <a:ln w="25400">
              <a:solidFill>
                <a:schemeClr val="tx1"/>
              </a:solidFill>
            </a:ln>
          </p:spPr>
          <p:txBody>
            <a:bodyPr wrap="square" rtlCol="0">
              <a:spAutoFit/>
            </a:bodyPr>
            <a:lstStyle/>
            <a:p>
              <a:r>
                <a:rPr lang="en-US" b="1" dirty="0" smtClean="0"/>
                <a:t>Get your virtualization journey started today! </a:t>
              </a:r>
            </a:p>
            <a:p>
              <a:r>
                <a:rPr lang="en-US" sz="1600" dirty="0" smtClean="0"/>
                <a:t>Virtualization requires a modern SAN for availability.    The P2000’s latest </a:t>
              </a:r>
              <a:r>
                <a:rPr lang="en-US" sz="1600" dirty="0" err="1" smtClean="0"/>
                <a:t>iSCSI</a:t>
              </a:r>
              <a:r>
                <a:rPr lang="en-US" sz="1600" dirty="0" smtClean="0"/>
                <a:t> and </a:t>
              </a:r>
              <a:br>
                <a:rPr lang="en-US" sz="1600" dirty="0" smtClean="0"/>
              </a:br>
              <a:r>
                <a:rPr lang="en-US" sz="1600" dirty="0" smtClean="0"/>
                <a:t>FC models are a great starting point…and they are a more affordable than ever!   </a:t>
              </a:r>
            </a:p>
            <a:p>
              <a:pPr lvl="1"/>
              <a:r>
                <a:rPr lang="en-US" sz="1600" dirty="0" smtClean="0"/>
                <a:t>• 1GbE </a:t>
              </a:r>
              <a:r>
                <a:rPr lang="en-US" sz="1600" dirty="0" err="1" smtClean="0"/>
                <a:t>iSCSI</a:t>
              </a:r>
              <a:r>
                <a:rPr lang="en-US" sz="1600" dirty="0" smtClean="0"/>
                <a:t> P2000 G3 models provide:</a:t>
              </a:r>
            </a:p>
            <a:p>
              <a:pPr lvl="1"/>
              <a:r>
                <a:rPr lang="en-US" sz="1600" dirty="0" smtClean="0"/>
                <a:t>	Solid performance  - Use TCP/IP network infrastructure – several DR options </a:t>
              </a:r>
            </a:p>
            <a:p>
              <a:pPr lvl="1">
                <a:buFont typeface="Arial" pitchFamily="34" charset="0"/>
                <a:buChar char="•"/>
              </a:pPr>
              <a:r>
                <a:rPr lang="en-US" sz="1600" dirty="0" smtClean="0"/>
                <a:t>The latest 8Gb </a:t>
              </a:r>
              <a:r>
                <a:rPr lang="en-US" sz="1600" dirty="0" err="1" smtClean="0"/>
                <a:t>Fibre</a:t>
              </a:r>
              <a:r>
                <a:rPr lang="en-US" sz="1600" dirty="0" smtClean="0"/>
                <a:t> Channel P2000 G3 models offer:</a:t>
              </a:r>
            </a:p>
            <a:p>
              <a:pPr lvl="1"/>
              <a:r>
                <a:rPr lang="en-US" sz="1600" dirty="0" smtClean="0"/>
                <a:t>	Excellent performance - Cost effective connectivity into existing 4Gb/8Gb SANs</a:t>
              </a:r>
            </a:p>
          </p:txBody>
        </p:sp>
        <p:sp>
          <p:nvSpPr>
            <p:cNvPr id="21" name="Down Arrow 20"/>
            <p:cNvSpPr/>
            <p:nvPr/>
          </p:nvSpPr>
          <p:spPr>
            <a:xfrm>
              <a:off x="6953250" y="4152900"/>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TextBox 22"/>
          <p:cNvSpPr txBox="1"/>
          <p:nvPr/>
        </p:nvSpPr>
        <p:spPr>
          <a:xfrm>
            <a:off x="4467225" y="266700"/>
            <a:ext cx="3558603" cy="338554"/>
          </a:xfrm>
          <a:prstGeom prst="rect">
            <a:avLst/>
          </a:prstGeom>
          <a:noFill/>
        </p:spPr>
        <p:txBody>
          <a:bodyPr wrap="non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Slide “builds” – View in Slide Show Mode</a:t>
            </a:r>
          </a:p>
        </p:txBody>
      </p:sp>
      <p:grpSp>
        <p:nvGrpSpPr>
          <p:cNvPr id="16" name="Group 18"/>
          <p:cNvGrpSpPr/>
          <p:nvPr/>
        </p:nvGrpSpPr>
        <p:grpSpPr>
          <a:xfrm>
            <a:off x="57376" y="1215705"/>
            <a:ext cx="9010650" cy="3718636"/>
            <a:chOff x="917800" y="2104144"/>
            <a:chExt cx="8246704" cy="2116006"/>
          </a:xfrm>
        </p:grpSpPr>
        <p:sp>
          <p:nvSpPr>
            <p:cNvPr id="19" name="TextBox 18"/>
            <p:cNvSpPr txBox="1"/>
            <p:nvPr/>
          </p:nvSpPr>
          <p:spPr>
            <a:xfrm>
              <a:off x="917800" y="2381250"/>
              <a:ext cx="8246704" cy="1838900"/>
            </a:xfrm>
            <a:prstGeom prst="rect">
              <a:avLst/>
            </a:prstGeom>
            <a:solidFill>
              <a:schemeClr val="bg1"/>
            </a:solidFill>
            <a:ln w="25400">
              <a:solidFill>
                <a:schemeClr val="tx1"/>
              </a:solidFill>
            </a:ln>
          </p:spPr>
          <p:txBody>
            <a:bodyPr wrap="square" rtlCol="0">
              <a:spAutoFit/>
            </a:bodyPr>
            <a:lstStyle/>
            <a:p>
              <a:r>
                <a:rPr lang="en-US" b="1" dirty="0" smtClean="0"/>
                <a:t>Tech Refresh Options  - Options focus on several popular P2000 G3 array configurations</a:t>
              </a:r>
            </a:p>
            <a:p>
              <a:pPr lvl="1">
                <a:buFont typeface="Arial" pitchFamily="34" charset="0"/>
                <a:buChar char="•"/>
              </a:pPr>
              <a:r>
                <a:rPr lang="en-US" sz="1200" dirty="0" smtClean="0"/>
                <a:t>BV919B	HP P2000 G3 </a:t>
              </a:r>
              <a:r>
                <a:rPr lang="en-US" sz="1200" dirty="0" err="1" smtClean="0"/>
                <a:t>iSCSI</a:t>
              </a:r>
              <a:r>
                <a:rPr lang="en-US" sz="1200" dirty="0" smtClean="0"/>
                <a:t> 12x300GB SAS SFF Bundle  3.6TB’s </a:t>
              </a:r>
            </a:p>
            <a:p>
              <a:pPr lvl="1">
                <a:buFont typeface="Arial" pitchFamily="34" charset="0"/>
                <a:buChar char="•"/>
              </a:pPr>
              <a:r>
                <a:rPr lang="en-US" sz="1200" dirty="0" smtClean="0"/>
                <a:t>BV914B	HP P2000 G3 FC 12x600GB SAS SFF Bundle  7.2TB’s </a:t>
              </a:r>
            </a:p>
            <a:p>
              <a:pPr lvl="1">
                <a:buFont typeface="Arial" pitchFamily="34" charset="0"/>
                <a:buChar char="•"/>
              </a:pPr>
              <a:r>
                <a:rPr lang="en-US" sz="1200" dirty="0" smtClean="0"/>
                <a:t>BV903B	HP P2000 G3 FC 24x600GB SAS SFF Bundle 14.4TB’s </a:t>
              </a:r>
            </a:p>
            <a:p>
              <a:pPr lvl="1"/>
              <a:r>
                <a:rPr lang="en-US" sz="1200" dirty="0" smtClean="0"/>
                <a:t>  </a:t>
              </a:r>
              <a:endParaRPr lang="en-US" sz="1600" dirty="0" smtClean="0"/>
            </a:p>
            <a:p>
              <a:r>
                <a:rPr lang="en-US" b="1" dirty="0" smtClean="0"/>
                <a:t>P2000 G1/G2/G3 controller upgrades and capacity upgrades</a:t>
              </a:r>
            </a:p>
            <a:p>
              <a:pPr lvl="1">
                <a:buFont typeface="Arial" pitchFamily="34" charset="0"/>
                <a:buChar char="•"/>
              </a:pPr>
              <a:r>
                <a:rPr lang="en-US" sz="1200" dirty="0" smtClean="0"/>
                <a:t>Controller Upgrades for:  8Gb FC, 1Gbe/10GbE </a:t>
              </a:r>
              <a:r>
                <a:rPr lang="en-US" sz="1200" dirty="0" err="1" smtClean="0"/>
                <a:t>iSCSI</a:t>
              </a:r>
              <a:r>
                <a:rPr lang="en-US" sz="1200" dirty="0" smtClean="0"/>
                <a:t> and 6Gb SAS controllers</a:t>
              </a:r>
            </a:p>
            <a:p>
              <a:pPr lvl="1">
                <a:buFont typeface="Arial" pitchFamily="34" charset="0"/>
                <a:buChar char="•"/>
              </a:pPr>
              <a:r>
                <a:rPr lang="en-US" sz="1200" dirty="0" smtClean="0"/>
                <a:t>Users can couple controller upgrades with 6TB or 15TB Capacity expansion chassis</a:t>
              </a:r>
            </a:p>
            <a:p>
              <a:pPr lvl="2">
                <a:buFont typeface="Arial" pitchFamily="34" charset="0"/>
                <a:buChar char="•"/>
              </a:pPr>
              <a:r>
                <a:rPr lang="en-US" sz="1200" dirty="0" smtClean="0"/>
                <a:t>Controllers</a:t>
              </a:r>
            </a:p>
            <a:p>
              <a:pPr lvl="3">
                <a:buFont typeface="Arial" pitchFamily="34" charset="0"/>
                <a:buChar char="•"/>
              </a:pPr>
              <a:r>
                <a:rPr lang="en-US" sz="1200" dirty="0" smtClean="0"/>
                <a:t>Two   AP836B		HP P2000 G3 MSA </a:t>
              </a:r>
              <a:r>
                <a:rPr lang="en-US" sz="1200" dirty="0" err="1" smtClean="0"/>
                <a:t>Fibre</a:t>
              </a:r>
              <a:r>
                <a:rPr lang="en-US" sz="1200" dirty="0" smtClean="0"/>
                <a:t> Channel Controller </a:t>
              </a:r>
            </a:p>
            <a:p>
              <a:pPr lvl="3">
                <a:buFont typeface="Arial" pitchFamily="34" charset="0"/>
                <a:buChar char="•"/>
              </a:pPr>
              <a:r>
                <a:rPr lang="en-US" sz="1200" dirty="0" smtClean="0"/>
                <a:t>Two   AW595B	HP P2000 G3 10GbE </a:t>
              </a:r>
              <a:r>
                <a:rPr lang="en-US" sz="1200" dirty="0" err="1" smtClean="0"/>
                <a:t>iSCSI</a:t>
              </a:r>
              <a:r>
                <a:rPr lang="en-US" sz="1200" dirty="0" smtClean="0"/>
                <a:t> MSA Controller  </a:t>
              </a:r>
            </a:p>
            <a:p>
              <a:pPr lvl="3">
                <a:buFont typeface="Arial" pitchFamily="34" charset="0"/>
                <a:buChar char="•"/>
              </a:pPr>
              <a:r>
                <a:rPr lang="en-US" sz="1200" dirty="0" smtClean="0"/>
                <a:t>Two   BK829B		HP P2000 G3 </a:t>
              </a:r>
              <a:r>
                <a:rPr lang="en-US" sz="1200" dirty="0" err="1" smtClean="0"/>
                <a:t>iSCSI</a:t>
              </a:r>
              <a:r>
                <a:rPr lang="en-US" sz="1200" dirty="0" smtClean="0"/>
                <a:t> MSA Controller </a:t>
              </a:r>
            </a:p>
            <a:p>
              <a:pPr lvl="3">
                <a:buFont typeface="Arial" pitchFamily="34" charset="0"/>
                <a:buChar char="•"/>
              </a:pPr>
              <a:r>
                <a:rPr lang="en-US" sz="1200" dirty="0" smtClean="0"/>
                <a:t>Two   AW592B	HP P2000 G3 SAS MSA Controller  </a:t>
              </a:r>
            </a:p>
            <a:p>
              <a:pPr lvl="2">
                <a:buFont typeface="Arial" pitchFamily="34" charset="0"/>
                <a:buChar char="•"/>
              </a:pPr>
              <a:r>
                <a:rPr lang="en-US" sz="1200" dirty="0" smtClean="0"/>
                <a:t>Add 6TB Capacity Expansion to any controller upgrade - (HP D2700 w/10 600GB 10K SFF HDD Bundle - BK783A)  </a:t>
              </a:r>
            </a:p>
            <a:p>
              <a:pPr lvl="2">
                <a:buFont typeface="Arial" pitchFamily="34" charset="0"/>
                <a:buChar char="•"/>
              </a:pPr>
              <a:r>
                <a:rPr lang="en-US" sz="1200" dirty="0" smtClean="0"/>
                <a:t>Add 15TB Capacity Expansion to any controller upgrade - (HP D2700 w/25 600GB 10K SFF HDD Bundle - BK768A) </a:t>
              </a:r>
            </a:p>
            <a:p>
              <a:pPr lvl="2">
                <a:buFont typeface="Arial" pitchFamily="34" charset="0"/>
                <a:buChar char="•"/>
              </a:pPr>
              <a:endParaRPr lang="en-US" sz="1200" dirty="0" smtClean="0"/>
            </a:p>
          </p:txBody>
        </p:sp>
        <p:sp>
          <p:nvSpPr>
            <p:cNvPr id="22" name="Down Arrow 21"/>
            <p:cNvSpPr/>
            <p:nvPr/>
          </p:nvSpPr>
          <p:spPr>
            <a:xfrm rot="10800000">
              <a:off x="7877299" y="2104144"/>
              <a:ext cx="1019175" cy="3231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1+ppt_h/2"/>
                                          </p:val>
                                        </p:tav>
                                      </p:tavLst>
                                    </p:anim>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ppt_x"/>
                                          </p:val>
                                        </p:tav>
                                      </p:tavLst>
                                    </p:anim>
                                    <p:anim calcmode="lin" valueType="num">
                                      <p:cBhvr additive="base">
                                        <p:cTn id="37" dur="500"/>
                                        <p:tgtEl>
                                          <p:spTgt spid="5"/>
                                        </p:tgtEl>
                                        <p:attrNameLst>
                                          <p:attrName>ppt_y</p:attrName>
                                        </p:attrNameLst>
                                      </p:cBhvr>
                                      <p:tavLst>
                                        <p:tav tm="0">
                                          <p:val>
                                            <p:strVal val="ppt_y"/>
                                          </p:val>
                                        </p:tav>
                                        <p:tav tm="100000">
                                          <p:val>
                                            <p:strVal val="1+ppt_h/2"/>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4"/>
                                        </p:tgtEl>
                                        <p:attrNameLst>
                                          <p:attrName>ppt_x</p:attrName>
                                        </p:attrNameLst>
                                      </p:cBhvr>
                                      <p:tavLst>
                                        <p:tav tm="0">
                                          <p:val>
                                            <p:strVal val="ppt_x"/>
                                          </p:val>
                                        </p:tav>
                                        <p:tav tm="100000">
                                          <p:val>
                                            <p:strVal val="ppt_x"/>
                                          </p:val>
                                        </p:tav>
                                      </p:tavLst>
                                    </p:anim>
                                    <p:anim calcmode="lin" valueType="num">
                                      <p:cBhvr additive="base">
                                        <p:cTn id="49" dur="500"/>
                                        <p:tgtEl>
                                          <p:spTgt spid="4"/>
                                        </p:tgtEl>
                                        <p:attrNameLst>
                                          <p:attrName>ppt_y</p:attrName>
                                        </p:attrNameLst>
                                      </p:cBhvr>
                                      <p:tavLst>
                                        <p:tav tm="0">
                                          <p:val>
                                            <p:strVal val="ppt_y"/>
                                          </p:val>
                                        </p:tav>
                                        <p:tav tm="100000">
                                          <p:val>
                                            <p:strVal val="1+ppt_h/2"/>
                                          </p:val>
                                        </p:tav>
                                      </p:tavLst>
                                    </p:anim>
                                    <p:set>
                                      <p:cBhvr>
                                        <p:cTn id="5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143875" y="4295775"/>
            <a:ext cx="1000125" cy="847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2731" y="156910"/>
            <a:ext cx="8367054" cy="464882"/>
          </a:xfrm>
        </p:spPr>
        <p:txBody>
          <a:bodyPr/>
          <a:lstStyle/>
          <a:p>
            <a:r>
              <a:rPr lang="en-US" sz="3200" dirty="0" smtClean="0"/>
              <a:t>Regional Offers  - APJ</a:t>
            </a:r>
            <a:endParaRPr lang="en-US" sz="3200" dirty="0"/>
          </a:p>
        </p:txBody>
      </p:sp>
      <p:graphicFrame>
        <p:nvGraphicFramePr>
          <p:cNvPr id="7" name="Diagram 6"/>
          <p:cNvGraphicFramePr/>
          <p:nvPr/>
        </p:nvGraphicFramePr>
        <p:xfrm>
          <a:off x="404773" y="657225"/>
          <a:ext cx="8655514" cy="43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 name="Group 14"/>
          <p:cNvGrpSpPr/>
          <p:nvPr/>
        </p:nvGrpSpPr>
        <p:grpSpPr>
          <a:xfrm>
            <a:off x="1050162" y="2686050"/>
            <a:ext cx="8041176" cy="1980009"/>
            <a:chOff x="1097787" y="2628900"/>
            <a:chExt cx="8041176" cy="1980009"/>
          </a:xfrm>
        </p:grpSpPr>
        <p:sp>
          <p:nvSpPr>
            <p:cNvPr id="12" name="TextBox 11"/>
            <p:cNvSpPr txBox="1"/>
            <p:nvPr/>
          </p:nvSpPr>
          <p:spPr>
            <a:xfrm>
              <a:off x="1097787" y="2762250"/>
              <a:ext cx="8041176" cy="1846659"/>
            </a:xfrm>
            <a:prstGeom prst="rect">
              <a:avLst/>
            </a:prstGeom>
            <a:solidFill>
              <a:schemeClr val="bg1"/>
            </a:solidFill>
            <a:ln w="25400">
              <a:solidFill>
                <a:schemeClr val="tx1"/>
              </a:solidFill>
            </a:ln>
          </p:spPr>
          <p:txBody>
            <a:bodyPr wrap="none" rtlCol="0">
              <a:spAutoFit/>
            </a:bodyPr>
            <a:lstStyle/>
            <a:p>
              <a:r>
                <a:rPr lang="en-US" b="1" dirty="0" smtClean="0"/>
                <a:t>Consolidation is simple with HP P2000 G3 arrays </a:t>
              </a:r>
              <a:r>
                <a:rPr lang="en-US" sz="1600" dirty="0" smtClean="0"/>
                <a:t/>
              </a:r>
              <a:br>
                <a:rPr lang="en-US" sz="1600" dirty="0" smtClean="0"/>
              </a:br>
              <a:r>
                <a:rPr lang="en-US" sz="1600" dirty="0" smtClean="0"/>
                <a:t>Leverage the latest host interfaces and move to shared storage </a:t>
              </a:r>
            </a:p>
            <a:p>
              <a:pPr lvl="1"/>
              <a:r>
                <a:rPr lang="en-US" sz="1600" dirty="0" smtClean="0"/>
                <a:t>• HP’s 6Gb SAS P2000 models are:</a:t>
              </a:r>
            </a:p>
            <a:p>
              <a:pPr lvl="1"/>
              <a:r>
                <a:rPr lang="en-US" sz="1600" dirty="0" smtClean="0"/>
                <a:t>	Lightning fast   -    Inexpensive to implement   -  Doesn’t require SAN infrastructure </a:t>
              </a:r>
            </a:p>
            <a:p>
              <a:pPr lvl="1">
                <a:buFont typeface="Arial" pitchFamily="34" charset="0"/>
                <a:buChar char="•"/>
              </a:pPr>
              <a:r>
                <a:rPr lang="en-US" sz="1600" dirty="0" smtClean="0"/>
                <a:t> HP’s 8Gb </a:t>
              </a:r>
              <a:r>
                <a:rPr lang="en-US" sz="1600" dirty="0" err="1" smtClean="0"/>
                <a:t>Fibre</a:t>
              </a:r>
              <a:r>
                <a:rPr lang="en-US" sz="1600" dirty="0" smtClean="0"/>
                <a:t> Channel P2000 models are:</a:t>
              </a:r>
            </a:p>
            <a:p>
              <a:pPr lvl="1"/>
              <a:r>
                <a:rPr lang="en-US" sz="1600" dirty="0" smtClean="0"/>
                <a:t>	Not just for the enterprise.  Build an affordable 8Gb FC SAN </a:t>
              </a:r>
            </a:p>
            <a:p>
              <a:pPr lvl="0"/>
              <a:r>
                <a:rPr lang="en-US" sz="1600" dirty="0" smtClean="0"/>
                <a:t>Future Proof your infrastructure for virtualization later</a:t>
              </a:r>
            </a:p>
          </p:txBody>
        </p:sp>
        <p:sp>
          <p:nvSpPr>
            <p:cNvPr id="14" name="Down Arrow 13"/>
            <p:cNvSpPr/>
            <p:nvPr/>
          </p:nvSpPr>
          <p:spPr>
            <a:xfrm rot="10800000">
              <a:off x="6953250" y="2628900"/>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15"/>
          <p:cNvGrpSpPr/>
          <p:nvPr/>
        </p:nvGrpSpPr>
        <p:grpSpPr>
          <a:xfrm>
            <a:off x="1066179" y="2124075"/>
            <a:ext cx="8030196" cy="2019300"/>
            <a:chOff x="3240912" y="-247650"/>
            <a:chExt cx="8030196" cy="2019300"/>
          </a:xfrm>
        </p:grpSpPr>
        <p:sp>
          <p:nvSpPr>
            <p:cNvPr id="17" name="TextBox 16"/>
            <p:cNvSpPr txBox="1"/>
            <p:nvPr/>
          </p:nvSpPr>
          <p:spPr>
            <a:xfrm>
              <a:off x="3240912" y="-247650"/>
              <a:ext cx="8030196" cy="1600438"/>
            </a:xfrm>
            <a:prstGeom prst="rect">
              <a:avLst/>
            </a:prstGeom>
            <a:solidFill>
              <a:schemeClr val="bg1"/>
            </a:solidFill>
            <a:ln w="25400">
              <a:solidFill>
                <a:schemeClr val="tx1"/>
              </a:solidFill>
            </a:ln>
          </p:spPr>
          <p:txBody>
            <a:bodyPr wrap="square" rtlCol="0">
              <a:spAutoFit/>
            </a:bodyPr>
            <a:lstStyle/>
            <a:p>
              <a:r>
                <a:rPr lang="en-US" b="1" dirty="0" smtClean="0"/>
                <a:t>Continue your virtualization journey with a modern HP P2000 G3 array </a:t>
              </a:r>
              <a:r>
                <a:rPr lang="en-US" sz="1600" dirty="0" smtClean="0"/>
                <a:t/>
              </a:r>
              <a:br>
                <a:rPr lang="en-US" sz="1600" dirty="0" smtClean="0"/>
              </a:br>
              <a:r>
                <a:rPr lang="en-US" sz="1600" dirty="0" smtClean="0"/>
                <a:t> Leverage the P2000’s hypervisor integration and speed up your VM deployment process </a:t>
              </a:r>
            </a:p>
            <a:p>
              <a:pPr lvl="1"/>
              <a:r>
                <a:rPr lang="en-US" sz="1600" dirty="0" smtClean="0"/>
                <a:t>• 1GbE </a:t>
              </a:r>
              <a:r>
                <a:rPr lang="en-US" sz="1600" dirty="0" err="1" smtClean="0"/>
                <a:t>iSCSI</a:t>
              </a:r>
              <a:r>
                <a:rPr lang="en-US" sz="1600" dirty="0" smtClean="0"/>
                <a:t> P2000 G3 models provide:</a:t>
              </a:r>
            </a:p>
            <a:p>
              <a:pPr lvl="1"/>
              <a:r>
                <a:rPr lang="en-US" sz="1600" dirty="0" smtClean="0"/>
                <a:t>	Solid performance  - Use TCP/IP network infrastructure – several DR options </a:t>
              </a:r>
            </a:p>
            <a:p>
              <a:pPr lvl="1">
                <a:buFont typeface="Arial" pitchFamily="34" charset="0"/>
                <a:buChar char="•"/>
              </a:pPr>
              <a:r>
                <a:rPr lang="en-US" sz="1600" dirty="0" smtClean="0"/>
                <a:t>The latest 8Gb </a:t>
              </a:r>
              <a:r>
                <a:rPr lang="en-US" sz="1600" dirty="0" err="1" smtClean="0"/>
                <a:t>Fibre</a:t>
              </a:r>
              <a:r>
                <a:rPr lang="en-US" sz="1600" dirty="0" smtClean="0"/>
                <a:t> Channel P2000 G3 models offer:</a:t>
              </a:r>
            </a:p>
            <a:p>
              <a:pPr lvl="1"/>
              <a:r>
                <a:rPr lang="en-US" sz="1600" dirty="0" smtClean="0"/>
                <a:t>	Excellent performance - Cost effective connectivity into existing 4Gb/8Gb SANs</a:t>
              </a:r>
            </a:p>
          </p:txBody>
        </p:sp>
        <p:sp>
          <p:nvSpPr>
            <p:cNvPr id="18" name="Down Arrow 17"/>
            <p:cNvSpPr/>
            <p:nvPr/>
          </p:nvSpPr>
          <p:spPr>
            <a:xfrm>
              <a:off x="6019800" y="1285875"/>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18"/>
          <p:cNvGrpSpPr/>
          <p:nvPr/>
        </p:nvGrpSpPr>
        <p:grpSpPr>
          <a:xfrm>
            <a:off x="1076325" y="881062"/>
            <a:ext cx="8020050" cy="2257425"/>
            <a:chOff x="1057275" y="2381250"/>
            <a:chExt cx="8020050" cy="2257425"/>
          </a:xfrm>
        </p:grpSpPr>
        <p:sp>
          <p:nvSpPr>
            <p:cNvPr id="20" name="TextBox 19"/>
            <p:cNvSpPr txBox="1"/>
            <p:nvPr/>
          </p:nvSpPr>
          <p:spPr>
            <a:xfrm>
              <a:off x="1057275" y="2381250"/>
              <a:ext cx="8020050" cy="1846659"/>
            </a:xfrm>
            <a:prstGeom prst="rect">
              <a:avLst/>
            </a:prstGeom>
            <a:solidFill>
              <a:schemeClr val="bg1"/>
            </a:solidFill>
            <a:ln w="25400">
              <a:solidFill>
                <a:schemeClr val="tx1"/>
              </a:solidFill>
            </a:ln>
          </p:spPr>
          <p:txBody>
            <a:bodyPr wrap="square" rtlCol="0">
              <a:spAutoFit/>
            </a:bodyPr>
            <a:lstStyle/>
            <a:p>
              <a:r>
                <a:rPr lang="en-US" b="1" dirty="0" smtClean="0"/>
                <a:t>Get your virtualization journey started today! </a:t>
              </a:r>
            </a:p>
            <a:p>
              <a:r>
                <a:rPr lang="en-US" sz="1600" dirty="0" smtClean="0"/>
                <a:t>Virtualization requires a modern SAN for availability.    The P2000’s latest </a:t>
              </a:r>
              <a:r>
                <a:rPr lang="en-US" sz="1600" dirty="0" err="1" smtClean="0"/>
                <a:t>iSCSI</a:t>
              </a:r>
              <a:r>
                <a:rPr lang="en-US" sz="1600" dirty="0" smtClean="0"/>
                <a:t> and </a:t>
              </a:r>
              <a:br>
                <a:rPr lang="en-US" sz="1600" dirty="0" smtClean="0"/>
              </a:br>
              <a:r>
                <a:rPr lang="en-US" sz="1600" dirty="0" smtClean="0"/>
                <a:t>FC models are a great starting point…and they are a more affordable than ever!   </a:t>
              </a:r>
            </a:p>
            <a:p>
              <a:pPr lvl="1"/>
              <a:r>
                <a:rPr lang="en-US" sz="1600" dirty="0" smtClean="0"/>
                <a:t>• 1GbE </a:t>
              </a:r>
              <a:r>
                <a:rPr lang="en-US" sz="1600" dirty="0" err="1" smtClean="0"/>
                <a:t>iSCSI</a:t>
              </a:r>
              <a:r>
                <a:rPr lang="en-US" sz="1600" dirty="0" smtClean="0"/>
                <a:t> P2000 G3 models provide:</a:t>
              </a:r>
            </a:p>
            <a:p>
              <a:pPr lvl="1"/>
              <a:r>
                <a:rPr lang="en-US" sz="1600" dirty="0" smtClean="0"/>
                <a:t>	Solid performance  - Use TCP/IP network infrastructure – several DR options </a:t>
              </a:r>
            </a:p>
            <a:p>
              <a:pPr lvl="1">
                <a:buFont typeface="Arial" pitchFamily="34" charset="0"/>
                <a:buChar char="•"/>
              </a:pPr>
              <a:r>
                <a:rPr lang="en-US" sz="1600" dirty="0" smtClean="0"/>
                <a:t>The latest 8Gb </a:t>
              </a:r>
              <a:r>
                <a:rPr lang="en-US" sz="1600" dirty="0" err="1" smtClean="0"/>
                <a:t>Fibre</a:t>
              </a:r>
              <a:r>
                <a:rPr lang="en-US" sz="1600" dirty="0" smtClean="0"/>
                <a:t> Channel P2000 G3 models offer:</a:t>
              </a:r>
            </a:p>
            <a:p>
              <a:pPr lvl="1"/>
              <a:r>
                <a:rPr lang="en-US" sz="1600" dirty="0" smtClean="0"/>
                <a:t>	Excellent performance - Cost effective connectivity into existing 4Gb/8Gb SANs</a:t>
              </a:r>
            </a:p>
          </p:txBody>
        </p:sp>
        <p:sp>
          <p:nvSpPr>
            <p:cNvPr id="21" name="Down Arrow 20"/>
            <p:cNvSpPr/>
            <p:nvPr/>
          </p:nvSpPr>
          <p:spPr>
            <a:xfrm>
              <a:off x="6953250" y="4152900"/>
              <a:ext cx="1019175" cy="4857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3" name="TextBox 22"/>
          <p:cNvSpPr txBox="1"/>
          <p:nvPr/>
        </p:nvSpPr>
        <p:spPr>
          <a:xfrm>
            <a:off x="4467225" y="266700"/>
            <a:ext cx="3558603" cy="338554"/>
          </a:xfrm>
          <a:prstGeom prst="rect">
            <a:avLst/>
          </a:prstGeom>
          <a:noFill/>
        </p:spPr>
        <p:txBody>
          <a:bodyPr wrap="non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Slide “builds” – View in Slide Show Mode</a:t>
            </a:r>
          </a:p>
        </p:txBody>
      </p:sp>
      <p:grpSp>
        <p:nvGrpSpPr>
          <p:cNvPr id="16" name="Group 18"/>
          <p:cNvGrpSpPr/>
          <p:nvPr/>
        </p:nvGrpSpPr>
        <p:grpSpPr>
          <a:xfrm>
            <a:off x="76200" y="1213231"/>
            <a:ext cx="9010650" cy="3780190"/>
            <a:chOff x="917800" y="2104144"/>
            <a:chExt cx="8246704" cy="2151032"/>
          </a:xfrm>
        </p:grpSpPr>
        <p:sp>
          <p:nvSpPr>
            <p:cNvPr id="19" name="TextBox 18"/>
            <p:cNvSpPr txBox="1"/>
            <p:nvPr/>
          </p:nvSpPr>
          <p:spPr>
            <a:xfrm>
              <a:off x="917800" y="2381250"/>
              <a:ext cx="8246704" cy="1873926"/>
            </a:xfrm>
            <a:prstGeom prst="rect">
              <a:avLst/>
            </a:prstGeom>
            <a:solidFill>
              <a:schemeClr val="bg1"/>
            </a:solidFill>
            <a:ln w="25400">
              <a:solidFill>
                <a:schemeClr val="tx1"/>
              </a:solidFill>
            </a:ln>
          </p:spPr>
          <p:txBody>
            <a:bodyPr wrap="square" rtlCol="0">
              <a:spAutoFit/>
            </a:bodyPr>
            <a:lstStyle/>
            <a:p>
              <a:r>
                <a:rPr lang="en-US" b="1" dirty="0" smtClean="0"/>
                <a:t>Tech Refresh Options  - Options focus on several popular P2000 G3 array configurations</a:t>
              </a:r>
            </a:p>
            <a:p>
              <a:pPr lvl="1">
                <a:buFont typeface="Arial" pitchFamily="34" charset="0"/>
                <a:buChar char="•"/>
              </a:pPr>
              <a:r>
                <a:rPr lang="en-US" sz="1200" dirty="0" smtClean="0"/>
                <a:t>BV919B	HP P2000 G3 </a:t>
              </a:r>
              <a:r>
                <a:rPr lang="en-US" sz="1200" dirty="0" err="1" smtClean="0"/>
                <a:t>iSCSI</a:t>
              </a:r>
              <a:r>
                <a:rPr lang="en-US" sz="1200" dirty="0" smtClean="0"/>
                <a:t> 12x300GB SAS SFF Bundle  3.6TB’s  </a:t>
              </a:r>
            </a:p>
            <a:p>
              <a:pPr lvl="1">
                <a:buFont typeface="Arial" pitchFamily="34" charset="0"/>
                <a:buChar char="•"/>
              </a:pPr>
              <a:r>
                <a:rPr lang="en-US" sz="1200" dirty="0" smtClean="0"/>
                <a:t>BV914B	HP P2000 G3 FC 12x600GB SAS SFF Bundle  7.2TB’s </a:t>
              </a:r>
            </a:p>
            <a:p>
              <a:pPr lvl="1">
                <a:buFont typeface="Arial" pitchFamily="34" charset="0"/>
                <a:buChar char="•"/>
              </a:pPr>
              <a:r>
                <a:rPr lang="en-US" sz="1200" dirty="0" smtClean="0"/>
                <a:t>BV903B	HP P2000 G3 FC 24x600GB SAS SFF Bundle 14.4TB’s  </a:t>
              </a:r>
            </a:p>
            <a:p>
              <a:pPr lvl="1">
                <a:buFont typeface="Arial" pitchFamily="34" charset="0"/>
                <a:buChar char="•"/>
              </a:pPr>
              <a:endParaRPr lang="en-US" sz="1600" dirty="0" smtClean="0"/>
            </a:p>
            <a:p>
              <a:r>
                <a:rPr lang="en-US" b="1" dirty="0" smtClean="0"/>
                <a:t>P2000 G1/G2/G3 controller upgrades and capacity upgrades</a:t>
              </a:r>
            </a:p>
            <a:p>
              <a:pPr lvl="1">
                <a:buFont typeface="Arial" pitchFamily="34" charset="0"/>
                <a:buChar char="•"/>
              </a:pPr>
              <a:r>
                <a:rPr lang="en-US" sz="1200" dirty="0" smtClean="0"/>
                <a:t>Controller Upgrades for:  8Gb FC, 1Gbe/10GbE </a:t>
              </a:r>
              <a:r>
                <a:rPr lang="en-US" sz="1200" dirty="0" err="1" smtClean="0"/>
                <a:t>iSCSI</a:t>
              </a:r>
              <a:r>
                <a:rPr lang="en-US" sz="1200" dirty="0" smtClean="0"/>
                <a:t> and 6Gb SAS controllers</a:t>
              </a:r>
            </a:p>
            <a:p>
              <a:pPr lvl="1">
                <a:buFont typeface="Arial" pitchFamily="34" charset="0"/>
                <a:buChar char="•"/>
              </a:pPr>
              <a:r>
                <a:rPr lang="en-US" sz="1200" dirty="0" smtClean="0"/>
                <a:t>Users can couple controller upgrades with 6TB or 15TB Capacity expansion chassis</a:t>
              </a:r>
            </a:p>
            <a:p>
              <a:pPr lvl="2">
                <a:buFont typeface="Arial" pitchFamily="34" charset="0"/>
                <a:buChar char="•"/>
              </a:pPr>
              <a:r>
                <a:rPr lang="en-US" sz="1200" dirty="0" smtClean="0"/>
                <a:t>Controllers</a:t>
              </a:r>
            </a:p>
            <a:p>
              <a:pPr lvl="3">
                <a:buFont typeface="Arial" pitchFamily="34" charset="0"/>
                <a:buChar char="•"/>
              </a:pPr>
              <a:r>
                <a:rPr lang="en-US" sz="1200" dirty="0" smtClean="0"/>
                <a:t>Two   AP836B		HP P2000 G3 MSA </a:t>
              </a:r>
              <a:r>
                <a:rPr lang="en-US" sz="1200" dirty="0" err="1" smtClean="0"/>
                <a:t>Fibre</a:t>
              </a:r>
              <a:r>
                <a:rPr lang="en-US" sz="1200" dirty="0" smtClean="0"/>
                <a:t> Channel Controller </a:t>
              </a:r>
            </a:p>
            <a:p>
              <a:pPr lvl="3">
                <a:buFont typeface="Arial" pitchFamily="34" charset="0"/>
                <a:buChar char="•"/>
              </a:pPr>
              <a:r>
                <a:rPr lang="en-US" sz="1200" dirty="0" smtClean="0"/>
                <a:t>Two   AW595B	HP P2000 G3 10GbE </a:t>
              </a:r>
              <a:r>
                <a:rPr lang="en-US" sz="1200" dirty="0" err="1" smtClean="0"/>
                <a:t>iSCSI</a:t>
              </a:r>
              <a:r>
                <a:rPr lang="en-US" sz="1200" dirty="0" smtClean="0"/>
                <a:t> MSA Controller </a:t>
              </a:r>
            </a:p>
            <a:p>
              <a:pPr lvl="3">
                <a:buFont typeface="Arial" pitchFamily="34" charset="0"/>
                <a:buChar char="•"/>
              </a:pPr>
              <a:r>
                <a:rPr lang="en-US" sz="1200" dirty="0" smtClean="0"/>
                <a:t>Two   BK829B		HP P2000 G3 </a:t>
              </a:r>
              <a:r>
                <a:rPr lang="en-US" sz="1200" dirty="0" err="1" smtClean="0"/>
                <a:t>iSCSI</a:t>
              </a:r>
              <a:r>
                <a:rPr lang="en-US" sz="1200" dirty="0" smtClean="0"/>
                <a:t> MSA Controller </a:t>
              </a:r>
            </a:p>
            <a:p>
              <a:pPr lvl="3">
                <a:buFont typeface="Arial" pitchFamily="34" charset="0"/>
                <a:buChar char="•"/>
              </a:pPr>
              <a:r>
                <a:rPr lang="en-US" sz="1200" dirty="0" smtClean="0"/>
                <a:t>Two   AW592B	HP P2000 G3 SAS MSA Controller </a:t>
              </a:r>
            </a:p>
            <a:p>
              <a:pPr lvl="2">
                <a:buFont typeface="Arial" pitchFamily="34" charset="0"/>
                <a:buChar char="•"/>
              </a:pPr>
              <a:r>
                <a:rPr lang="en-US" sz="1200" dirty="0" smtClean="0"/>
                <a:t>Add 7.5TB Capacity Expansion to any controller upgrade - (HP D2700 w/25 300GB 10K SFF HDD Bundle – AW525A)  </a:t>
              </a:r>
            </a:p>
            <a:p>
              <a:pPr lvl="2">
                <a:buFont typeface="Arial" pitchFamily="34" charset="0"/>
                <a:buChar char="•"/>
              </a:pPr>
              <a:r>
                <a:rPr lang="en-US" sz="1200" dirty="0" smtClean="0"/>
                <a:t>Add 15TB Capacity Expansion to any controller upgrade - (HP D2700 w/25 600GB 10K SFF HDD Bundle - BK768A) </a:t>
              </a:r>
            </a:p>
            <a:p>
              <a:pPr lvl="2"/>
              <a:r>
                <a:rPr lang="en-US" sz="1200" dirty="0" smtClean="0"/>
                <a:t> </a:t>
              </a:r>
            </a:p>
          </p:txBody>
        </p:sp>
        <p:sp>
          <p:nvSpPr>
            <p:cNvPr id="22" name="Down Arrow 21"/>
            <p:cNvSpPr/>
            <p:nvPr/>
          </p:nvSpPr>
          <p:spPr>
            <a:xfrm rot="10800000">
              <a:off x="7877299" y="2104144"/>
              <a:ext cx="1019175" cy="323175"/>
            </a:xfrm>
            <a:prstGeom prst="downArrow">
              <a:avLst>
                <a:gd name="adj1" fmla="val 50000"/>
                <a:gd name="adj2" fmla="val 63725"/>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6"/>
                                        </p:tgtEl>
                                        <p:attrNameLst>
                                          <p:attrName>ppt_x</p:attrName>
                                        </p:attrNameLst>
                                      </p:cBhvr>
                                      <p:tavLst>
                                        <p:tav tm="0">
                                          <p:val>
                                            <p:strVal val="ppt_x"/>
                                          </p:val>
                                        </p:tav>
                                        <p:tav tm="100000">
                                          <p:val>
                                            <p:strVal val="ppt_x"/>
                                          </p:val>
                                        </p:tav>
                                      </p:tavLst>
                                    </p:anim>
                                    <p:anim calcmode="lin" valueType="num">
                                      <p:cBhvr additive="base">
                                        <p:cTn id="13" dur="500"/>
                                        <p:tgtEl>
                                          <p:spTgt spid="16"/>
                                        </p:tgtEl>
                                        <p:attrNameLst>
                                          <p:attrName>ppt_y</p:attrName>
                                        </p:attrNameLst>
                                      </p:cBhvr>
                                      <p:tavLst>
                                        <p:tav tm="0">
                                          <p:val>
                                            <p:strVal val="ppt_y"/>
                                          </p:val>
                                        </p:tav>
                                        <p:tav tm="100000">
                                          <p:val>
                                            <p:strVal val="1+ppt_h/2"/>
                                          </p:val>
                                        </p:tav>
                                      </p:tavLst>
                                    </p:anim>
                                    <p:set>
                                      <p:cBhvr>
                                        <p:cTn id="14" dur="1" fill="hold">
                                          <p:stCondLst>
                                            <p:cond delay="499"/>
                                          </p:stCondLst>
                                        </p:cTn>
                                        <p:tgtEl>
                                          <p:spTgt spid="1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2"/>
                                        </p:tgtEl>
                                        <p:attrNameLst>
                                          <p:attrName>ppt_x</p:attrName>
                                        </p:attrNameLst>
                                      </p:cBhvr>
                                      <p:tavLst>
                                        <p:tav tm="0">
                                          <p:val>
                                            <p:strVal val="ppt_x"/>
                                          </p:val>
                                        </p:tav>
                                        <p:tav tm="100000">
                                          <p:val>
                                            <p:strVal val="ppt_x"/>
                                          </p:val>
                                        </p:tav>
                                      </p:tavLst>
                                    </p:anim>
                                    <p:anim calcmode="lin" valueType="num">
                                      <p:cBhvr additive="base">
                                        <p:cTn id="25" dur="500"/>
                                        <p:tgtEl>
                                          <p:spTgt spid="2"/>
                                        </p:tgtEl>
                                        <p:attrNameLst>
                                          <p:attrName>ppt_y</p:attrName>
                                        </p:attrNameLst>
                                      </p:cBhvr>
                                      <p:tavLst>
                                        <p:tav tm="0">
                                          <p:val>
                                            <p:strVal val="ppt_y"/>
                                          </p:val>
                                        </p:tav>
                                        <p:tav tm="100000">
                                          <p:val>
                                            <p:strVal val="1+ppt_h/2"/>
                                          </p:val>
                                        </p:tav>
                                      </p:tavLst>
                                    </p:anim>
                                    <p:set>
                                      <p:cBhvr>
                                        <p:cTn id="26" dur="1" fill="hold">
                                          <p:stCondLst>
                                            <p:cond delay="499"/>
                                          </p:stCondLst>
                                        </p:cTn>
                                        <p:tgtEl>
                                          <p:spTgt spid="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nodeType="clickEffect">
                                  <p:stCondLst>
                                    <p:cond delay="0"/>
                                  </p:stCondLst>
                                  <p:childTnLst>
                                    <p:anim calcmode="lin" valueType="num">
                                      <p:cBhvr additive="base">
                                        <p:cTn id="36" dur="500"/>
                                        <p:tgtEl>
                                          <p:spTgt spid="5"/>
                                        </p:tgtEl>
                                        <p:attrNameLst>
                                          <p:attrName>ppt_x</p:attrName>
                                        </p:attrNameLst>
                                      </p:cBhvr>
                                      <p:tavLst>
                                        <p:tav tm="0">
                                          <p:val>
                                            <p:strVal val="ppt_x"/>
                                          </p:val>
                                        </p:tav>
                                        <p:tav tm="100000">
                                          <p:val>
                                            <p:strVal val="ppt_x"/>
                                          </p:val>
                                        </p:tav>
                                      </p:tavLst>
                                    </p:anim>
                                    <p:anim calcmode="lin" valueType="num">
                                      <p:cBhvr additive="base">
                                        <p:cTn id="37" dur="500"/>
                                        <p:tgtEl>
                                          <p:spTgt spid="5"/>
                                        </p:tgtEl>
                                        <p:attrNameLst>
                                          <p:attrName>ppt_y</p:attrName>
                                        </p:attrNameLst>
                                      </p:cBhvr>
                                      <p:tavLst>
                                        <p:tav tm="0">
                                          <p:val>
                                            <p:strVal val="ppt_y"/>
                                          </p:val>
                                        </p:tav>
                                        <p:tav tm="100000">
                                          <p:val>
                                            <p:strVal val="1+ppt_h/2"/>
                                          </p:val>
                                        </p:tav>
                                      </p:tavLst>
                                    </p:anim>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4"/>
                                        </p:tgtEl>
                                        <p:attrNameLst>
                                          <p:attrName>ppt_x</p:attrName>
                                        </p:attrNameLst>
                                      </p:cBhvr>
                                      <p:tavLst>
                                        <p:tav tm="0">
                                          <p:val>
                                            <p:strVal val="ppt_x"/>
                                          </p:val>
                                        </p:tav>
                                        <p:tav tm="100000">
                                          <p:val>
                                            <p:strVal val="ppt_x"/>
                                          </p:val>
                                        </p:tav>
                                      </p:tavLst>
                                    </p:anim>
                                    <p:anim calcmode="lin" valueType="num">
                                      <p:cBhvr additive="base">
                                        <p:cTn id="49" dur="500"/>
                                        <p:tgtEl>
                                          <p:spTgt spid="4"/>
                                        </p:tgtEl>
                                        <p:attrNameLst>
                                          <p:attrName>ppt_y</p:attrName>
                                        </p:attrNameLst>
                                      </p:cBhvr>
                                      <p:tavLst>
                                        <p:tav tm="0">
                                          <p:val>
                                            <p:strVal val="ppt_y"/>
                                          </p:val>
                                        </p:tav>
                                        <p:tav tm="100000">
                                          <p:val>
                                            <p:strVal val="1+ppt_h/2"/>
                                          </p:val>
                                        </p:tav>
                                      </p:tavLst>
                                    </p:anim>
                                    <p:set>
                                      <p:cBhvr>
                                        <p:cTn id="5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4"/>
          </p:nvPr>
        </p:nvSpPr>
        <p:spPr>
          <a:xfrm>
            <a:off x="360581" y="4197974"/>
            <a:ext cx="7216241" cy="295275"/>
          </a:xfrm>
        </p:spPr>
        <p:txBody>
          <a:bodyPr rtlCol="0">
            <a:noAutofit/>
          </a:bodyPr>
          <a:lstStyle/>
          <a:p>
            <a:pPr fontAlgn="auto">
              <a:spcAft>
                <a:spcPts val="0"/>
              </a:spcAft>
              <a:buFont typeface="Arial" pitchFamily="34" charset="0"/>
              <a:buNone/>
              <a:defRPr/>
            </a:pPr>
            <a:r>
              <a:rPr sz="1800" dirty="0" smtClean="0">
                <a:solidFill>
                  <a:schemeClr val="tx1"/>
                </a:solidFill>
                <a:latin typeface="HP Simplified" pitchFamily="34" charset="0"/>
              </a:rPr>
              <a:t>These benefits apply to customers of all sizes (Enterprise to SMB)</a:t>
            </a:r>
            <a:endParaRPr sz="1800" dirty="0">
              <a:solidFill>
                <a:schemeClr val="tx1"/>
              </a:solidFill>
              <a:latin typeface="HP Simplified" pitchFamily="34" charset="0"/>
            </a:endParaRPr>
          </a:p>
        </p:txBody>
      </p:sp>
      <p:sp>
        <p:nvSpPr>
          <p:cNvPr id="858114" name="Title 3"/>
          <p:cNvSpPr>
            <a:spLocks noGrp="1"/>
          </p:cNvSpPr>
          <p:nvPr>
            <p:ph type="title"/>
          </p:nvPr>
        </p:nvSpPr>
        <p:spPr>
          <a:xfrm>
            <a:off x="367048" y="141663"/>
            <a:ext cx="8673921" cy="329803"/>
          </a:xfrm>
        </p:spPr>
        <p:txBody>
          <a:bodyPr/>
          <a:lstStyle/>
          <a:p>
            <a:pPr fontAlgn="base">
              <a:spcAft>
                <a:spcPct val="0"/>
              </a:spcAft>
            </a:pPr>
            <a:r>
              <a:rPr lang="en-US" sz="3000" dirty="0" smtClean="0">
                <a:latin typeface="HP Simplified" pitchFamily="34" charset="0"/>
              </a:rPr>
              <a:t>Why </a:t>
            </a:r>
            <a:r>
              <a:rPr lang="en-US" sz="3000" dirty="0" err="1" smtClean="0">
                <a:latin typeface="HP Simplified" pitchFamily="34" charset="0"/>
              </a:rPr>
              <a:t>Virtualize</a:t>
            </a:r>
            <a:r>
              <a:rPr lang="en-US" sz="3000" dirty="0" smtClean="0">
                <a:latin typeface="HP Simplified" pitchFamily="34" charset="0"/>
              </a:rPr>
              <a:t>?</a:t>
            </a:r>
            <a:br>
              <a:rPr lang="en-US" sz="3000" dirty="0" smtClean="0">
                <a:latin typeface="HP Simplified" pitchFamily="34" charset="0"/>
              </a:rPr>
            </a:br>
            <a:r>
              <a:rPr lang="en-US" sz="2000" dirty="0" smtClean="0">
                <a:latin typeface="HP Simplified" pitchFamily="34" charset="0"/>
              </a:rPr>
              <a:t>Customer reported benefits of server virtualization</a:t>
            </a:r>
          </a:p>
        </p:txBody>
      </p:sp>
      <p:sp>
        <p:nvSpPr>
          <p:cNvPr id="5" name="Text Placeholder 4"/>
          <p:cNvSpPr>
            <a:spLocks noGrp="1"/>
          </p:cNvSpPr>
          <p:nvPr>
            <p:ph type="body" sz="quarter" idx="4294967295"/>
          </p:nvPr>
        </p:nvSpPr>
        <p:spPr>
          <a:xfrm>
            <a:off x="925318" y="1108930"/>
            <a:ext cx="7496485" cy="2927195"/>
          </a:xfrm>
          <a:prstGeom prst="rect">
            <a:avLst/>
          </a:prstGeom>
        </p:spPr>
        <p:txBody>
          <a:bodyPr rtlCol="0">
            <a:normAutofit/>
          </a:bodyPr>
          <a:lstStyle/>
          <a:p>
            <a:pPr lvl="1">
              <a:spcBef>
                <a:spcPts val="1200"/>
              </a:spcBef>
              <a:buFont typeface="Arial" pitchFamily="34" charset="0"/>
              <a:buChar char="•"/>
              <a:defRPr/>
            </a:pPr>
            <a:r>
              <a:rPr lang="en-US" sz="2200" b="1" dirty="0" smtClean="0">
                <a:solidFill>
                  <a:schemeClr val="tx1"/>
                </a:solidFill>
              </a:rPr>
              <a:t> </a:t>
            </a:r>
            <a:r>
              <a:rPr lang="en-US" sz="1900" b="1" dirty="0" smtClean="0">
                <a:solidFill>
                  <a:schemeClr val="tx1"/>
                </a:solidFill>
              </a:rPr>
              <a:t>63% have </a:t>
            </a:r>
            <a:r>
              <a:rPr lang="en-US" sz="1900" b="1" dirty="0" smtClean="0">
                <a:solidFill>
                  <a:schemeClr val="accent1"/>
                </a:solidFill>
              </a:rPr>
              <a:t>reduced IT capital costs</a:t>
            </a:r>
          </a:p>
          <a:p>
            <a:pPr lvl="1">
              <a:spcBef>
                <a:spcPts val="1200"/>
              </a:spcBef>
              <a:buFont typeface="Arial" pitchFamily="34" charset="0"/>
              <a:buChar char="•"/>
              <a:defRPr/>
            </a:pPr>
            <a:r>
              <a:rPr lang="en-US" sz="1900" b="1" dirty="0" smtClean="0">
                <a:solidFill>
                  <a:schemeClr val="tx1"/>
                </a:solidFill>
              </a:rPr>
              <a:t> 58% have </a:t>
            </a:r>
            <a:r>
              <a:rPr lang="en-US" sz="1900" b="1" dirty="0" smtClean="0">
                <a:solidFill>
                  <a:schemeClr val="accent1"/>
                </a:solidFill>
              </a:rPr>
              <a:t>improved disaster recovery </a:t>
            </a:r>
            <a:r>
              <a:rPr lang="en-US" sz="1900" b="1" dirty="0" smtClean="0">
                <a:solidFill>
                  <a:schemeClr val="tx1"/>
                </a:solidFill>
              </a:rPr>
              <a:t>capabilities</a:t>
            </a:r>
          </a:p>
          <a:p>
            <a:pPr lvl="1">
              <a:spcBef>
                <a:spcPts val="1200"/>
              </a:spcBef>
              <a:buFont typeface="Arial" pitchFamily="34" charset="0"/>
              <a:buChar char="•"/>
              <a:defRPr/>
            </a:pPr>
            <a:r>
              <a:rPr lang="en-US" sz="1900" b="1" dirty="0" smtClean="0">
                <a:solidFill>
                  <a:schemeClr val="tx1"/>
                </a:solidFill>
              </a:rPr>
              <a:t> 57% have </a:t>
            </a:r>
            <a:r>
              <a:rPr lang="en-US" sz="1900" b="1" dirty="0" smtClean="0">
                <a:solidFill>
                  <a:schemeClr val="accent1"/>
                </a:solidFill>
              </a:rPr>
              <a:t>reduced IT operational costs</a:t>
            </a:r>
          </a:p>
          <a:p>
            <a:pPr lvl="1">
              <a:spcBef>
                <a:spcPts val="1200"/>
              </a:spcBef>
              <a:buFont typeface="Arial" pitchFamily="34" charset="0"/>
              <a:buChar char="•"/>
              <a:defRPr/>
            </a:pPr>
            <a:r>
              <a:rPr lang="en-US" sz="1900" b="1" dirty="0" smtClean="0">
                <a:solidFill>
                  <a:schemeClr val="tx1"/>
                </a:solidFill>
              </a:rPr>
              <a:t> 57% have </a:t>
            </a:r>
            <a:r>
              <a:rPr lang="en-US" sz="1900" b="1" dirty="0" smtClean="0">
                <a:solidFill>
                  <a:schemeClr val="accent1"/>
                </a:solidFill>
              </a:rPr>
              <a:t>improved server utilization </a:t>
            </a:r>
            <a:r>
              <a:rPr lang="en-US" sz="1900" b="1" dirty="0" smtClean="0">
                <a:solidFill>
                  <a:schemeClr val="tx1"/>
                </a:solidFill>
              </a:rPr>
              <a:t>and resource optimization </a:t>
            </a:r>
          </a:p>
          <a:p>
            <a:pPr lvl="1">
              <a:spcBef>
                <a:spcPts val="1200"/>
              </a:spcBef>
              <a:buFont typeface="Arial" pitchFamily="34" charset="0"/>
              <a:buChar char="•"/>
              <a:defRPr/>
            </a:pPr>
            <a:r>
              <a:rPr lang="en-US" sz="1900" b="1" dirty="0" smtClean="0">
                <a:solidFill>
                  <a:schemeClr val="tx1"/>
                </a:solidFill>
              </a:rPr>
              <a:t> 56% have </a:t>
            </a:r>
            <a:r>
              <a:rPr lang="en-US" sz="1900" b="1" dirty="0" smtClean="0">
                <a:solidFill>
                  <a:schemeClr val="accent1"/>
                </a:solidFill>
              </a:rPr>
              <a:t>reduced the time to provision new servers</a:t>
            </a:r>
          </a:p>
          <a:p>
            <a:pPr lvl="1">
              <a:spcBef>
                <a:spcPts val="1200"/>
              </a:spcBef>
              <a:buFont typeface="Arial" pitchFamily="34" charset="0"/>
              <a:buChar char="•"/>
              <a:defRPr/>
            </a:pPr>
            <a:r>
              <a:rPr lang="en-US" sz="1900" b="1" dirty="0" smtClean="0">
                <a:solidFill>
                  <a:schemeClr val="tx1"/>
                </a:solidFill>
              </a:rPr>
              <a:t> 53% have </a:t>
            </a:r>
            <a:r>
              <a:rPr lang="en-US" sz="1900" b="1" dirty="0" smtClean="0">
                <a:solidFill>
                  <a:schemeClr val="accent1"/>
                </a:solidFill>
              </a:rPr>
              <a:t>improved application availability</a:t>
            </a:r>
            <a:endParaRPr lang="en-US" sz="1900" b="1" dirty="0">
              <a:solidFill>
                <a:schemeClr val="accent1"/>
              </a:solidFill>
            </a:endParaRPr>
          </a:p>
        </p:txBody>
      </p:sp>
      <p:sp>
        <p:nvSpPr>
          <p:cNvPr id="858116" name="Text Box 21"/>
          <p:cNvSpPr txBox="1">
            <a:spLocks noChangeArrowheads="1"/>
          </p:cNvSpPr>
          <p:nvPr/>
        </p:nvSpPr>
        <p:spPr bwMode="auto">
          <a:xfrm>
            <a:off x="361485" y="4512221"/>
            <a:ext cx="5537047" cy="246221"/>
          </a:xfrm>
          <a:prstGeom prst="rect">
            <a:avLst/>
          </a:prstGeom>
          <a:noFill/>
          <a:ln w="9525">
            <a:noFill/>
            <a:miter lim="800000"/>
            <a:headEnd/>
            <a:tailEnd/>
          </a:ln>
        </p:spPr>
        <p:txBody>
          <a:bodyPr wrap="square">
            <a:spAutoFit/>
          </a:bodyPr>
          <a:lstStyle/>
          <a:p>
            <a:r>
              <a:rPr lang="en-US" sz="1000" dirty="0">
                <a:latin typeface="HP Simplified" pitchFamily="34" charset="0"/>
              </a:rPr>
              <a:t>Source: Enterprise Strategy Group  "The Evolution of Server Virtualization" November 2010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1859" y="1301674"/>
            <a:ext cx="3258713" cy="923330"/>
          </a:xfrm>
          <a:prstGeom prst="rect">
            <a:avLst/>
          </a:prstGeom>
          <a:noFill/>
        </p:spPr>
        <p:txBody>
          <a:bodyPr wrap="none" rtlCol="0">
            <a:spAutoFit/>
          </a:bodyPr>
          <a:lstStyle/>
          <a:p>
            <a:pPr marL="0" algn="ctr" defTabSz="430213">
              <a:spcAft>
                <a:spcPts val="400"/>
              </a:spcAft>
              <a:buSzPct val="100000"/>
            </a:pPr>
            <a:r>
              <a:rPr lang="en-US" sz="5400" b="1" dirty="0" smtClean="0">
                <a:solidFill>
                  <a:srgbClr val="1199FF"/>
                </a:solidFill>
                <a:latin typeface="HP Simplified" pitchFamily="34" charset="0"/>
                <a:cs typeface="HP Simplified" pitchFamily="34" charset="0"/>
              </a:rPr>
              <a:t>Thank You</a:t>
            </a:r>
          </a:p>
        </p:txBody>
      </p:sp>
    </p:spTree>
  </p:cSld>
  <p:clrMapOvr>
    <a:masterClrMapping/>
  </p:clrMapOvr>
  <p:transition>
    <p:fade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2598" y="1301674"/>
            <a:ext cx="3477235" cy="2359620"/>
          </a:xfrm>
          <a:prstGeom prst="rect">
            <a:avLst/>
          </a:prstGeom>
          <a:noFill/>
        </p:spPr>
        <p:txBody>
          <a:bodyPr wrap="none" rtlCol="0">
            <a:spAutoFit/>
          </a:bodyPr>
          <a:lstStyle/>
          <a:p>
            <a:pPr marL="0" algn="ctr" defTabSz="430213">
              <a:spcAft>
                <a:spcPts val="400"/>
              </a:spcAft>
              <a:buSzPct val="100000"/>
            </a:pPr>
            <a:r>
              <a:rPr lang="en-US" sz="7200" b="1" dirty="0" smtClean="0">
                <a:solidFill>
                  <a:srgbClr val="1199FF"/>
                </a:solidFill>
                <a:latin typeface="HP Simplified" pitchFamily="34" charset="0"/>
                <a:cs typeface="HP Simplified" pitchFamily="34" charset="0"/>
              </a:rPr>
              <a:t>Back Up </a:t>
            </a:r>
          </a:p>
          <a:p>
            <a:pPr marL="0" algn="ctr" defTabSz="430213">
              <a:spcAft>
                <a:spcPts val="400"/>
              </a:spcAft>
              <a:buSzPct val="100000"/>
            </a:pPr>
            <a:r>
              <a:rPr lang="en-US" sz="7200" b="1" dirty="0" smtClean="0">
                <a:solidFill>
                  <a:srgbClr val="1199FF"/>
                </a:solidFill>
                <a:latin typeface="HP Simplified" pitchFamily="34" charset="0"/>
                <a:cs typeface="HP Simplified" pitchFamily="34" charset="0"/>
              </a:rPr>
              <a:t>Slides</a:t>
            </a:r>
          </a:p>
        </p:txBody>
      </p:sp>
    </p:spTree>
  </p:cSld>
  <p:clrMapOvr>
    <a:masterClrMapping/>
  </p:clrMapOvr>
  <p:transition>
    <p:fade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05415" y="621384"/>
            <a:ext cx="8943703" cy="4434088"/>
          </a:xfrm>
          <a:prstGeom prst="rect">
            <a:avLst/>
          </a:prstGeom>
          <a:solidFill>
            <a:srgbClr val="B2B2B2"/>
          </a:solidFill>
          <a:ln w="12700" algn="ctr">
            <a:noFill/>
            <a:miter lim="800000"/>
            <a:headEnd/>
            <a:tailEnd/>
          </a:ln>
          <a:effectLst>
            <a:prstShdw prst="shdw17" dist="17961" dir="2700000">
              <a:srgbClr val="6B6B6B"/>
            </a:prstShdw>
          </a:effectLst>
        </p:spPr>
        <p:txBody>
          <a:bodyPr wrap="none" lIns="0" tIns="0" rIns="0" bIns="0" anchor="ctr"/>
          <a:lstStyle/>
          <a:p>
            <a:endParaRPr lang="en-US" dirty="0"/>
          </a:p>
        </p:txBody>
      </p:sp>
      <p:sp>
        <p:nvSpPr>
          <p:cNvPr id="34822" name="Text Box 5"/>
          <p:cNvSpPr txBox="1">
            <a:spLocks noChangeArrowheads="1"/>
          </p:cNvSpPr>
          <p:nvPr/>
        </p:nvSpPr>
        <p:spPr bwMode="auto">
          <a:xfrm>
            <a:off x="203754" y="61377"/>
            <a:ext cx="8843653" cy="600164"/>
          </a:xfrm>
          <a:prstGeom prst="rect">
            <a:avLst/>
          </a:prstGeom>
          <a:noFill/>
          <a:ln w="19050" algn="ctr">
            <a:noFill/>
            <a:miter lim="800000"/>
            <a:headEnd/>
            <a:tailEnd/>
          </a:ln>
        </p:spPr>
        <p:txBody>
          <a:bodyPr wrap="square">
            <a:spAutoFit/>
          </a:bodyPr>
          <a:lstStyle/>
          <a:p>
            <a:r>
              <a:rPr lang="en-US" sz="3200" b="1" dirty="0" smtClean="0">
                <a:solidFill>
                  <a:srgbClr val="000000"/>
                </a:solidFill>
              </a:rPr>
              <a:t>P2000 G3 Platform </a:t>
            </a:r>
            <a:r>
              <a:rPr lang="en-US" sz="3300" b="1" i="1" dirty="0" smtClean="0">
                <a:solidFill>
                  <a:srgbClr val="C00000"/>
                </a:solidFill>
                <a:ea typeface="+mj-ea"/>
                <a:cs typeface="+mj-cs"/>
              </a:rPr>
              <a:t>– </a:t>
            </a:r>
            <a:r>
              <a:rPr lang="en-US" sz="3300" b="1" i="1" dirty="0" smtClean="0">
                <a:solidFill>
                  <a:srgbClr val="C00000"/>
                </a:solidFill>
              </a:rPr>
              <a:t>4 Clicks to a </a:t>
            </a:r>
            <a:r>
              <a:rPr lang="en-US" sz="3300" b="1" i="1" dirty="0" err="1" smtClean="0">
                <a:solidFill>
                  <a:srgbClr val="C00000"/>
                </a:solidFill>
              </a:rPr>
              <a:t>Config</a:t>
            </a:r>
            <a:endParaRPr lang="en-US" sz="3300" b="1" i="1" dirty="0">
              <a:solidFill>
                <a:srgbClr val="C00000"/>
              </a:solidFill>
              <a:ea typeface="+mj-ea"/>
              <a:cs typeface="+mj-cs"/>
            </a:endParaRPr>
          </a:p>
        </p:txBody>
      </p:sp>
      <p:pic>
        <p:nvPicPr>
          <p:cNvPr id="53" name="Picture 6"/>
          <p:cNvPicPr>
            <a:picLocks noChangeAspect="1" noChangeArrowheads="1"/>
          </p:cNvPicPr>
          <p:nvPr/>
        </p:nvPicPr>
        <p:blipFill>
          <a:blip r:embed="rId3" cstate="print"/>
          <a:srcRect/>
          <a:stretch>
            <a:fillRect/>
          </a:stretch>
        </p:blipFill>
        <p:spPr bwMode="auto">
          <a:xfrm>
            <a:off x="197544" y="2336852"/>
            <a:ext cx="2424279" cy="2681015"/>
          </a:xfrm>
          <a:prstGeom prst="rect">
            <a:avLst/>
          </a:prstGeom>
          <a:noFill/>
          <a:ln w="19050" algn="ctr">
            <a:solidFill>
              <a:schemeClr val="tx1"/>
            </a:solidFill>
            <a:miter lim="800000"/>
            <a:headEnd/>
            <a:tailEnd/>
          </a:ln>
        </p:spPr>
      </p:pic>
      <p:grpSp>
        <p:nvGrpSpPr>
          <p:cNvPr id="3" name="Group 61"/>
          <p:cNvGrpSpPr/>
          <p:nvPr/>
        </p:nvGrpSpPr>
        <p:grpSpPr>
          <a:xfrm>
            <a:off x="214317" y="764869"/>
            <a:ext cx="8709025" cy="713185"/>
            <a:chOff x="214314" y="809813"/>
            <a:chExt cx="8709025" cy="951133"/>
          </a:xfrm>
        </p:grpSpPr>
        <p:sp>
          <p:nvSpPr>
            <p:cNvPr id="60" name="AutoShape 35"/>
            <p:cNvSpPr>
              <a:spLocks noChangeArrowheads="1"/>
            </p:cNvSpPr>
            <p:nvPr/>
          </p:nvSpPr>
          <p:spPr bwMode="auto">
            <a:xfrm>
              <a:off x="214314" y="809813"/>
              <a:ext cx="8709025" cy="951133"/>
            </a:xfrm>
            <a:prstGeom prst="roundRect">
              <a:avLst>
                <a:gd name="adj" fmla="val 26685"/>
              </a:avLst>
            </a:prstGeom>
            <a:solidFill>
              <a:schemeClr val="bg1"/>
            </a:solidFill>
            <a:ln w="12700">
              <a:solidFill>
                <a:schemeClr val="tx1"/>
              </a:solidFill>
              <a:round/>
              <a:headEnd/>
              <a:tailEnd/>
            </a:ln>
          </p:spPr>
          <p:txBody>
            <a:bodyPr wrap="none" anchor="ctr"/>
            <a:lstStyle/>
            <a:p>
              <a:endParaRPr lang="en-US" dirty="0"/>
            </a:p>
          </p:txBody>
        </p:sp>
        <p:pic>
          <p:nvPicPr>
            <p:cNvPr id="64" name="Picture 14"/>
            <p:cNvPicPr>
              <a:picLocks noChangeAspect="1" noChangeArrowheads="1"/>
            </p:cNvPicPr>
            <p:nvPr/>
          </p:nvPicPr>
          <p:blipFill>
            <a:blip r:embed="rId4" cstate="print"/>
            <a:srcRect/>
            <a:stretch>
              <a:fillRect/>
            </a:stretch>
          </p:blipFill>
          <p:spPr bwMode="auto">
            <a:xfrm>
              <a:off x="471249" y="1314754"/>
              <a:ext cx="1775561" cy="336628"/>
            </a:xfrm>
            <a:prstGeom prst="rect">
              <a:avLst/>
            </a:prstGeom>
            <a:noFill/>
            <a:ln w="19050">
              <a:solidFill>
                <a:schemeClr val="tx1"/>
              </a:solidFill>
              <a:miter lim="800000"/>
              <a:headEnd/>
              <a:tailEnd type="none" w="lg" len="sm"/>
            </a:ln>
          </p:spPr>
        </p:pic>
        <p:sp>
          <p:nvSpPr>
            <p:cNvPr id="66" name="WordArt 21"/>
            <p:cNvSpPr>
              <a:spLocks noChangeArrowheads="1" noChangeShapeType="1" noTextEdit="1"/>
            </p:cNvSpPr>
            <p:nvPr/>
          </p:nvSpPr>
          <p:spPr bwMode="auto">
            <a:xfrm>
              <a:off x="5511165" y="957942"/>
              <a:ext cx="1237978" cy="133459"/>
            </a:xfrm>
            <a:prstGeom prst="rect">
              <a:avLst/>
            </a:prstGeom>
          </p:spPr>
          <p:txBody>
            <a:bodyPr wrap="none" fromWordArt="1">
              <a:prstTxWarp prst="textPlain">
                <a:avLst>
                  <a:gd name="adj" fmla="val 50000"/>
                </a:avLst>
              </a:prstTxWarp>
            </a:bodyPr>
            <a:lstStyle/>
            <a:p>
              <a:r>
                <a:rPr lang="en-US" sz="1400" kern="10" dirty="0" smtClean="0">
                  <a:ln w="9525">
                    <a:solidFill>
                      <a:srgbClr val="000000"/>
                    </a:solidFill>
                    <a:round/>
                    <a:headEnd/>
                    <a:tailEnd type="none" w="lg" len="sm"/>
                  </a:ln>
                  <a:cs typeface="Arial"/>
                </a:rPr>
                <a:t>10GbE iSCSI</a:t>
              </a:r>
              <a:endParaRPr lang="en-US" sz="1400" kern="10" dirty="0">
                <a:ln w="9525">
                  <a:solidFill>
                    <a:srgbClr val="000000"/>
                  </a:solidFill>
                  <a:round/>
                  <a:headEnd/>
                  <a:tailEnd type="none" w="lg" len="sm"/>
                </a:ln>
                <a:cs typeface="Arial"/>
              </a:endParaRPr>
            </a:p>
          </p:txBody>
        </p:sp>
        <p:sp>
          <p:nvSpPr>
            <p:cNvPr id="68" name="WordArt 15"/>
            <p:cNvSpPr>
              <a:spLocks noChangeArrowheads="1" noChangeShapeType="1" noTextEdit="1"/>
            </p:cNvSpPr>
            <p:nvPr/>
          </p:nvSpPr>
          <p:spPr bwMode="auto">
            <a:xfrm>
              <a:off x="461538" y="1097281"/>
              <a:ext cx="635731" cy="187304"/>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8Gb FC</a:t>
              </a:r>
            </a:p>
          </p:txBody>
        </p:sp>
        <p:sp>
          <p:nvSpPr>
            <p:cNvPr id="70" name="WordArt 18"/>
            <p:cNvSpPr>
              <a:spLocks noChangeArrowheads="1" noChangeShapeType="1" noTextEdit="1"/>
            </p:cNvSpPr>
            <p:nvPr/>
          </p:nvSpPr>
          <p:spPr bwMode="auto">
            <a:xfrm>
              <a:off x="4115307" y="1097367"/>
              <a:ext cx="668338" cy="171490"/>
            </a:xfrm>
            <a:prstGeom prst="rect">
              <a:avLst/>
            </a:prstGeom>
          </p:spPr>
          <p:txBody>
            <a:bodyPr wrap="none" fromWordArt="1">
              <a:prstTxWarp prst="textPlain">
                <a:avLst>
                  <a:gd name="adj" fmla="val 50000"/>
                </a:avLst>
              </a:prstTxWarp>
            </a:bodyPr>
            <a:lstStyle/>
            <a:p>
              <a:r>
                <a:rPr lang="en-US" sz="1400" kern="10" dirty="0">
                  <a:ln w="9525">
                    <a:solidFill>
                      <a:srgbClr val="000000"/>
                    </a:solidFill>
                    <a:round/>
                    <a:headEnd/>
                    <a:tailEnd type="none" w="lg" len="sm"/>
                  </a:ln>
                  <a:cs typeface="Arial"/>
                </a:rPr>
                <a:t>6Gb SAS</a:t>
              </a:r>
            </a:p>
          </p:txBody>
        </p:sp>
        <p:sp>
          <p:nvSpPr>
            <p:cNvPr id="76" name="WordArt 15"/>
            <p:cNvSpPr>
              <a:spLocks noChangeArrowheads="1" noChangeShapeType="1" noTextEdit="1"/>
            </p:cNvSpPr>
            <p:nvPr/>
          </p:nvSpPr>
          <p:spPr bwMode="auto">
            <a:xfrm>
              <a:off x="1955726" y="936418"/>
              <a:ext cx="1433512" cy="195308"/>
            </a:xfrm>
            <a:prstGeom prst="rect">
              <a:avLst/>
            </a:prstGeom>
          </p:spPr>
          <p:txBody>
            <a:bodyPr wrap="none" fromWordArt="1">
              <a:prstTxWarp prst="textPlain">
                <a:avLst>
                  <a:gd name="adj" fmla="val 50000"/>
                </a:avLst>
              </a:prstTxWarp>
            </a:bodyPr>
            <a:lstStyle/>
            <a:p>
              <a:r>
                <a:rPr lang="en-US" sz="1200" kern="10" dirty="0">
                  <a:ln w="9525">
                    <a:solidFill>
                      <a:srgbClr val="000000"/>
                    </a:solidFill>
                    <a:round/>
                    <a:headEnd/>
                    <a:tailEnd type="none" w="lg" len="sm"/>
                  </a:ln>
                  <a:cs typeface="Arial"/>
                </a:rPr>
                <a:t>FC/1Gb iSCSI Combo </a:t>
              </a:r>
            </a:p>
          </p:txBody>
        </p:sp>
        <p:pic>
          <p:nvPicPr>
            <p:cNvPr id="56" name="Picture 6"/>
            <p:cNvPicPr>
              <a:picLocks noChangeAspect="1" noChangeArrowheads="1"/>
            </p:cNvPicPr>
            <p:nvPr/>
          </p:nvPicPr>
          <p:blipFill>
            <a:blip r:embed="rId4" cstate="print"/>
            <a:srcRect/>
            <a:stretch>
              <a:fillRect/>
            </a:stretch>
          </p:blipFill>
          <p:spPr bwMode="auto">
            <a:xfrm>
              <a:off x="1914938" y="1126121"/>
              <a:ext cx="1829751" cy="336917"/>
            </a:xfrm>
            <a:prstGeom prst="rect">
              <a:avLst/>
            </a:prstGeom>
            <a:noFill/>
            <a:ln w="19050">
              <a:solidFill>
                <a:schemeClr val="tx1"/>
              </a:solidFill>
              <a:miter lim="800000"/>
              <a:headEnd/>
              <a:tailEnd type="none" w="lg" len="sm"/>
            </a:ln>
          </p:spPr>
        </p:pic>
        <p:pic>
          <p:nvPicPr>
            <p:cNvPr id="57" name="Picture 7"/>
            <p:cNvPicPr>
              <a:picLocks noChangeAspect="1" noChangeArrowheads="1"/>
            </p:cNvPicPr>
            <p:nvPr/>
          </p:nvPicPr>
          <p:blipFill>
            <a:blip r:embed="rId5" cstate="print"/>
            <a:srcRect/>
            <a:stretch>
              <a:fillRect/>
            </a:stretch>
          </p:blipFill>
          <p:spPr bwMode="auto">
            <a:xfrm>
              <a:off x="2389184" y="1157051"/>
              <a:ext cx="304959" cy="138081"/>
            </a:xfrm>
            <a:prstGeom prst="rect">
              <a:avLst/>
            </a:prstGeom>
            <a:noFill/>
            <a:ln w="19050">
              <a:solidFill>
                <a:srgbClr val="FF9933"/>
              </a:solidFill>
              <a:miter lim="800000"/>
              <a:headEnd/>
              <a:tailEnd/>
            </a:ln>
          </p:spPr>
        </p:pic>
        <p:pic>
          <p:nvPicPr>
            <p:cNvPr id="51" name="Picture 46" descr="G3 SAS cntrl mockup 1sml"/>
            <p:cNvPicPr>
              <a:picLocks noChangeAspect="1" noChangeArrowheads="1"/>
            </p:cNvPicPr>
            <p:nvPr/>
          </p:nvPicPr>
          <p:blipFill>
            <a:blip r:embed="rId6" cstate="print"/>
            <a:srcRect/>
            <a:stretch>
              <a:fillRect/>
            </a:stretch>
          </p:blipFill>
          <p:spPr bwMode="auto">
            <a:xfrm>
              <a:off x="3682283" y="1296988"/>
              <a:ext cx="1801660" cy="354488"/>
            </a:xfrm>
            <a:prstGeom prst="rect">
              <a:avLst/>
            </a:prstGeom>
            <a:noFill/>
            <a:ln w="19050">
              <a:solidFill>
                <a:schemeClr val="tx1"/>
              </a:solidFill>
              <a:miter lim="800000"/>
              <a:headEnd/>
              <a:tailEnd/>
            </a:ln>
          </p:spPr>
        </p:pic>
        <p:pic>
          <p:nvPicPr>
            <p:cNvPr id="65" name="Picture 20"/>
            <p:cNvPicPr>
              <a:picLocks noChangeAspect="1" noChangeArrowheads="1"/>
            </p:cNvPicPr>
            <p:nvPr/>
          </p:nvPicPr>
          <p:blipFill>
            <a:blip r:embed="rId7" cstate="print"/>
            <a:srcRect/>
            <a:stretch>
              <a:fillRect/>
            </a:stretch>
          </p:blipFill>
          <p:spPr bwMode="auto">
            <a:xfrm>
              <a:off x="5271090" y="1123116"/>
              <a:ext cx="1741488" cy="347743"/>
            </a:xfrm>
            <a:prstGeom prst="rect">
              <a:avLst/>
            </a:prstGeom>
            <a:noFill/>
            <a:ln w="19050">
              <a:solidFill>
                <a:schemeClr val="tx1"/>
              </a:solidFill>
              <a:miter lim="800000"/>
              <a:headEnd/>
              <a:tailEnd type="none" w="lg" len="sm"/>
            </a:ln>
          </p:spPr>
        </p:pic>
        <p:pic>
          <p:nvPicPr>
            <p:cNvPr id="58" name="Picture 57" descr="F4 1Gb iSCSI sml.jpg"/>
            <p:cNvPicPr>
              <a:picLocks noChangeAspect="1"/>
            </p:cNvPicPr>
            <p:nvPr/>
          </p:nvPicPr>
          <p:blipFill>
            <a:blip r:embed="rId8" cstate="print"/>
            <a:stretch>
              <a:fillRect/>
            </a:stretch>
          </p:blipFill>
          <p:spPr>
            <a:xfrm>
              <a:off x="6911568" y="1323115"/>
              <a:ext cx="1767295" cy="367543"/>
            </a:xfrm>
            <a:prstGeom prst="rect">
              <a:avLst/>
            </a:prstGeom>
            <a:ln w="19050">
              <a:solidFill>
                <a:schemeClr val="tx1"/>
              </a:solidFill>
            </a:ln>
          </p:spPr>
        </p:pic>
        <p:sp>
          <p:nvSpPr>
            <p:cNvPr id="59" name="WordArt 21"/>
            <p:cNvSpPr>
              <a:spLocks noChangeArrowheads="1" noChangeShapeType="1" noTextEdit="1"/>
            </p:cNvSpPr>
            <p:nvPr/>
          </p:nvSpPr>
          <p:spPr bwMode="auto">
            <a:xfrm>
              <a:off x="7201401" y="1113469"/>
              <a:ext cx="1359898" cy="165756"/>
            </a:xfrm>
            <a:prstGeom prst="rect">
              <a:avLst/>
            </a:prstGeom>
          </p:spPr>
          <p:txBody>
            <a:bodyPr wrap="none" fromWordArt="1">
              <a:prstTxWarp prst="textPlain">
                <a:avLst>
                  <a:gd name="adj" fmla="val 50000"/>
                </a:avLst>
              </a:prstTxWarp>
            </a:bodyPr>
            <a:lstStyle/>
            <a:p>
              <a:r>
                <a:rPr lang="en-US" sz="900" kern="10" dirty="0" smtClean="0">
                  <a:ln w="9525">
                    <a:solidFill>
                      <a:srgbClr val="000000"/>
                    </a:solidFill>
                    <a:round/>
                    <a:headEnd/>
                    <a:tailEnd type="none" w="lg" len="sm"/>
                  </a:ln>
                  <a:cs typeface="Arial"/>
                </a:rPr>
                <a:t>1GbE iSCSI</a:t>
              </a:r>
              <a:endParaRPr lang="en-US" sz="900" kern="10" dirty="0">
                <a:ln w="9525">
                  <a:solidFill>
                    <a:srgbClr val="000000"/>
                  </a:solidFill>
                  <a:round/>
                  <a:headEnd/>
                  <a:tailEnd type="none" w="lg" len="sm"/>
                </a:ln>
                <a:cs typeface="Arial"/>
              </a:endParaRPr>
            </a:p>
          </p:txBody>
        </p:sp>
      </p:grpSp>
      <p:sp>
        <p:nvSpPr>
          <p:cNvPr id="71" name="AutoShape 56"/>
          <p:cNvSpPr>
            <a:spLocks noChangeArrowheads="1"/>
          </p:cNvSpPr>
          <p:nvPr/>
        </p:nvSpPr>
        <p:spPr bwMode="auto">
          <a:xfrm>
            <a:off x="3265707" y="673842"/>
            <a:ext cx="2599781" cy="170260"/>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fontAlgn="auto">
              <a:spcBef>
                <a:spcPts val="0"/>
              </a:spcBef>
              <a:spcAft>
                <a:spcPts val="0"/>
              </a:spcAft>
              <a:defRPr/>
            </a:pPr>
            <a:r>
              <a:rPr lang="en-US" sz="1400" b="1" dirty="0">
                <a:solidFill>
                  <a:schemeClr val="bg1"/>
                </a:solidFill>
              </a:rPr>
              <a:t> </a:t>
            </a:r>
            <a:r>
              <a:rPr lang="en-US" sz="1400" b="1" dirty="0" smtClean="0">
                <a:solidFill>
                  <a:schemeClr val="bg1"/>
                </a:solidFill>
              </a:rPr>
              <a:t>Five Controller Choices </a:t>
            </a:r>
            <a:endParaRPr lang="en-US" sz="1400" b="1" dirty="0">
              <a:solidFill>
                <a:schemeClr val="bg1"/>
              </a:solidFill>
            </a:endParaRPr>
          </a:p>
        </p:txBody>
      </p:sp>
      <p:sp>
        <p:nvSpPr>
          <p:cNvPr id="63" name="Oval 62"/>
          <p:cNvSpPr/>
          <p:nvPr/>
        </p:nvSpPr>
        <p:spPr>
          <a:xfrm>
            <a:off x="3098803" y="608793"/>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1</a:t>
            </a:r>
            <a:endParaRPr lang="en-US" sz="1600" b="1" dirty="0">
              <a:solidFill>
                <a:schemeClr val="tx1"/>
              </a:solidFill>
            </a:endParaRPr>
          </a:p>
        </p:txBody>
      </p:sp>
      <p:grpSp>
        <p:nvGrpSpPr>
          <p:cNvPr id="4" name="Group 10"/>
          <p:cNvGrpSpPr/>
          <p:nvPr/>
        </p:nvGrpSpPr>
        <p:grpSpPr>
          <a:xfrm>
            <a:off x="2831451" y="3812137"/>
            <a:ext cx="6172200" cy="1169805"/>
            <a:chOff x="2756807" y="4649057"/>
            <a:chExt cx="6172200" cy="1560100"/>
          </a:xfrm>
        </p:grpSpPr>
        <p:sp>
          <p:nvSpPr>
            <p:cNvPr id="1100816" name="AutoShape 16"/>
            <p:cNvSpPr>
              <a:spLocks noChangeArrowheads="1"/>
            </p:cNvSpPr>
            <p:nvPr/>
          </p:nvSpPr>
          <p:spPr bwMode="auto">
            <a:xfrm>
              <a:off x="2756807" y="4761022"/>
              <a:ext cx="6172200" cy="1448135"/>
            </a:xfrm>
            <a:prstGeom prst="roundRect">
              <a:avLst>
                <a:gd name="adj" fmla="val 16667"/>
              </a:avLst>
            </a:prstGeom>
            <a:solidFill>
              <a:schemeClr val="bg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defRPr/>
              </a:pPr>
              <a:endParaRPr lang="en-US" dirty="0"/>
            </a:p>
          </p:txBody>
        </p:sp>
        <p:pic>
          <p:nvPicPr>
            <p:cNvPr id="34865" name="Picture 2" descr="MSA2212fc_frnt 60"/>
            <p:cNvPicPr preferRelativeResize="0">
              <a:picLocks noChangeAspect="1" noChangeArrowheads="1"/>
            </p:cNvPicPr>
            <p:nvPr/>
          </p:nvPicPr>
          <p:blipFill>
            <a:blip r:embed="rId9" cstate="print"/>
            <a:srcRect/>
            <a:stretch>
              <a:fillRect/>
            </a:stretch>
          </p:blipFill>
          <p:spPr bwMode="auto">
            <a:xfrm>
              <a:off x="3066370" y="5529091"/>
              <a:ext cx="3175000" cy="587511"/>
            </a:xfrm>
            <a:prstGeom prst="rect">
              <a:avLst/>
            </a:prstGeom>
            <a:noFill/>
            <a:ln w="9525">
              <a:noFill/>
              <a:miter lim="800000"/>
              <a:headEnd/>
              <a:tailEnd/>
            </a:ln>
          </p:spPr>
        </p:pic>
        <p:pic>
          <p:nvPicPr>
            <p:cNvPr id="34866" name="Picture 11"/>
            <p:cNvPicPr>
              <a:picLocks noChangeAspect="1" noChangeArrowheads="1"/>
            </p:cNvPicPr>
            <p:nvPr/>
          </p:nvPicPr>
          <p:blipFill>
            <a:blip r:embed="rId10" cstate="print"/>
            <a:srcRect/>
            <a:stretch>
              <a:fillRect/>
            </a:stretch>
          </p:blipFill>
          <p:spPr bwMode="auto">
            <a:xfrm>
              <a:off x="3034622" y="4825664"/>
              <a:ext cx="3230563" cy="600214"/>
            </a:xfrm>
            <a:prstGeom prst="rect">
              <a:avLst/>
            </a:prstGeom>
            <a:noFill/>
            <a:ln w="19050" algn="ctr">
              <a:noFill/>
              <a:miter lim="800000"/>
              <a:headEnd/>
              <a:tailEnd/>
            </a:ln>
          </p:spPr>
        </p:pic>
        <p:sp>
          <p:nvSpPr>
            <p:cNvPr id="78" name="Rounded Rectangle 77"/>
            <p:cNvSpPr>
              <a:spLocks noChangeArrowheads="1"/>
            </p:cNvSpPr>
            <p:nvPr/>
          </p:nvSpPr>
          <p:spPr bwMode="auto">
            <a:xfrm>
              <a:off x="6639219" y="5646464"/>
              <a:ext cx="2217636"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wrap="square">
              <a:spAutoFit/>
            </a:bodyPr>
            <a:lstStyle/>
            <a:p>
              <a:pPr>
                <a:lnSpc>
                  <a:spcPct val="80000"/>
                </a:lnSpc>
                <a:defRPr/>
              </a:pPr>
              <a:r>
                <a:rPr lang="en-US" sz="1200" dirty="0"/>
                <a:t>P2000 3.5” </a:t>
              </a:r>
              <a:r>
                <a:rPr lang="en-US" sz="1200" dirty="0" smtClean="0"/>
                <a:t>LFF JBOD (max 7)</a:t>
              </a:r>
              <a:endParaRPr lang="en-US" sz="1200" dirty="0"/>
            </a:p>
          </p:txBody>
        </p:sp>
        <p:sp>
          <p:nvSpPr>
            <p:cNvPr id="82" name="Rounded Rectangle 81"/>
            <p:cNvSpPr/>
            <p:nvPr/>
          </p:nvSpPr>
          <p:spPr bwMode="auto">
            <a:xfrm>
              <a:off x="6623497" y="4963910"/>
              <a:ext cx="2226917"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80000"/>
                </a:lnSpc>
                <a:defRPr/>
              </a:pPr>
              <a:r>
                <a:rPr lang="en-US" sz="1200" dirty="0">
                  <a:solidFill>
                    <a:schemeClr val="tx1"/>
                  </a:solidFill>
                  <a:cs typeface="Arial" charset="0"/>
                </a:rPr>
                <a:t>D2700 2.5” </a:t>
              </a:r>
              <a:r>
                <a:rPr lang="en-US" sz="1200" dirty="0" smtClean="0">
                  <a:solidFill>
                    <a:schemeClr val="tx1"/>
                  </a:solidFill>
                  <a:cs typeface="Arial" charset="0"/>
                </a:rPr>
                <a:t>SFF JBOD (max 5)</a:t>
              </a:r>
              <a:endParaRPr lang="en-US" sz="1200" dirty="0">
                <a:solidFill>
                  <a:schemeClr val="tx1"/>
                </a:solidFill>
                <a:cs typeface="Arial" charset="0"/>
              </a:endParaRPr>
            </a:p>
          </p:txBody>
        </p:sp>
        <p:sp>
          <p:nvSpPr>
            <p:cNvPr id="75" name="Oval 74"/>
            <p:cNvSpPr/>
            <p:nvPr/>
          </p:nvSpPr>
          <p:spPr>
            <a:xfrm>
              <a:off x="6309425" y="4649057"/>
              <a:ext cx="312057" cy="24422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4</a:t>
              </a:r>
              <a:endParaRPr lang="en-US" sz="1600" b="1" dirty="0">
                <a:solidFill>
                  <a:schemeClr val="tx1"/>
                </a:solidFill>
              </a:endParaRPr>
            </a:p>
          </p:txBody>
        </p:sp>
      </p:grpSp>
      <p:grpSp>
        <p:nvGrpSpPr>
          <p:cNvPr id="5" name="Group 9"/>
          <p:cNvGrpSpPr/>
          <p:nvPr/>
        </p:nvGrpSpPr>
        <p:grpSpPr>
          <a:xfrm>
            <a:off x="2858988" y="1609662"/>
            <a:ext cx="6172200" cy="871732"/>
            <a:chOff x="2743200" y="5405101"/>
            <a:chExt cx="6172200" cy="1162578"/>
          </a:xfrm>
        </p:grpSpPr>
        <p:sp>
          <p:nvSpPr>
            <p:cNvPr id="34843" name="AutoShape 35"/>
            <p:cNvSpPr>
              <a:spLocks noChangeArrowheads="1"/>
            </p:cNvSpPr>
            <p:nvPr/>
          </p:nvSpPr>
          <p:spPr bwMode="auto">
            <a:xfrm>
              <a:off x="2743200" y="5430507"/>
              <a:ext cx="6172200" cy="1068635"/>
            </a:xfrm>
            <a:prstGeom prst="roundRect">
              <a:avLst>
                <a:gd name="adj" fmla="val 16403"/>
              </a:avLst>
            </a:prstGeom>
            <a:solidFill>
              <a:schemeClr val="bg1"/>
            </a:solidFill>
            <a:ln w="12700">
              <a:solidFill>
                <a:schemeClr val="tx1"/>
              </a:solidFill>
              <a:round/>
              <a:headEnd/>
              <a:tailEnd/>
            </a:ln>
          </p:spPr>
          <p:txBody>
            <a:bodyPr wrap="none" anchor="ctr"/>
            <a:lstStyle/>
            <a:p>
              <a:endParaRPr lang="en-US" dirty="0"/>
            </a:p>
          </p:txBody>
        </p:sp>
        <p:grpSp>
          <p:nvGrpSpPr>
            <p:cNvPr id="6" name="Group 24"/>
            <p:cNvGrpSpPr>
              <a:grpSpLocks/>
            </p:cNvGrpSpPr>
            <p:nvPr/>
          </p:nvGrpSpPr>
          <p:grpSpPr bwMode="auto">
            <a:xfrm>
              <a:off x="3071813" y="5405101"/>
              <a:ext cx="1849438" cy="1119447"/>
              <a:chOff x="1920" y="2928"/>
              <a:chExt cx="1645" cy="995"/>
            </a:xfrm>
          </p:grpSpPr>
          <p:grpSp>
            <p:nvGrpSpPr>
              <p:cNvPr id="7" name="Group 9"/>
              <p:cNvGrpSpPr>
                <a:grpSpLocks/>
              </p:cNvGrpSpPr>
              <p:nvPr/>
            </p:nvGrpSpPr>
            <p:grpSpPr bwMode="auto">
              <a:xfrm>
                <a:off x="2287" y="2928"/>
                <a:ext cx="789" cy="733"/>
                <a:chOff x="3702" y="2964"/>
                <a:chExt cx="1254" cy="1254"/>
              </a:xfrm>
            </p:grpSpPr>
            <p:pic>
              <p:nvPicPr>
                <p:cNvPr id="34860" name="Picture 10" descr="146GB SFF sml2"/>
                <p:cNvPicPr>
                  <a:picLocks noChangeAspect="1" noChangeArrowheads="1"/>
                </p:cNvPicPr>
                <p:nvPr/>
              </p:nvPicPr>
              <p:blipFill>
                <a:blip r:embed="rId11" cstate="print"/>
                <a:srcRect/>
                <a:stretch>
                  <a:fillRect/>
                </a:stretch>
              </p:blipFill>
              <p:spPr bwMode="auto">
                <a:xfrm>
                  <a:off x="3756" y="3600"/>
                  <a:ext cx="1200" cy="618"/>
                </a:xfrm>
                <a:prstGeom prst="rect">
                  <a:avLst/>
                </a:prstGeom>
                <a:noFill/>
                <a:ln w="9525">
                  <a:noFill/>
                  <a:miter lim="800000"/>
                  <a:headEnd/>
                  <a:tailEnd/>
                </a:ln>
              </p:spPr>
            </p:pic>
            <p:pic>
              <p:nvPicPr>
                <p:cNvPr id="34861" name="Picture 11" descr="146GB SFF sml2"/>
                <p:cNvPicPr>
                  <a:picLocks noChangeAspect="1" noChangeArrowheads="1"/>
                </p:cNvPicPr>
                <p:nvPr/>
              </p:nvPicPr>
              <p:blipFill>
                <a:blip r:embed="rId11" cstate="print"/>
                <a:srcRect/>
                <a:stretch>
                  <a:fillRect/>
                </a:stretch>
              </p:blipFill>
              <p:spPr bwMode="auto">
                <a:xfrm>
                  <a:off x="3732" y="3384"/>
                  <a:ext cx="1200" cy="618"/>
                </a:xfrm>
                <a:prstGeom prst="rect">
                  <a:avLst/>
                </a:prstGeom>
                <a:noFill/>
                <a:ln w="9525">
                  <a:noFill/>
                  <a:miter lim="800000"/>
                  <a:headEnd/>
                  <a:tailEnd/>
                </a:ln>
              </p:spPr>
            </p:pic>
            <p:pic>
              <p:nvPicPr>
                <p:cNvPr id="34862" name="Picture 12" descr="146GB SFF sml2"/>
                <p:cNvPicPr>
                  <a:picLocks noChangeAspect="1" noChangeArrowheads="1"/>
                </p:cNvPicPr>
                <p:nvPr/>
              </p:nvPicPr>
              <p:blipFill>
                <a:blip r:embed="rId11" cstate="print"/>
                <a:srcRect/>
                <a:stretch>
                  <a:fillRect/>
                </a:stretch>
              </p:blipFill>
              <p:spPr bwMode="auto">
                <a:xfrm>
                  <a:off x="3726" y="3180"/>
                  <a:ext cx="1200" cy="618"/>
                </a:xfrm>
                <a:prstGeom prst="rect">
                  <a:avLst/>
                </a:prstGeom>
                <a:noFill/>
                <a:ln w="9525">
                  <a:noFill/>
                  <a:miter lim="800000"/>
                  <a:headEnd/>
                  <a:tailEnd/>
                </a:ln>
              </p:spPr>
            </p:pic>
            <p:pic>
              <p:nvPicPr>
                <p:cNvPr id="34863" name="Picture 13" descr="146GB SFF sml2"/>
                <p:cNvPicPr>
                  <a:picLocks noChangeAspect="1" noChangeArrowheads="1"/>
                </p:cNvPicPr>
                <p:nvPr/>
              </p:nvPicPr>
              <p:blipFill>
                <a:blip r:embed="rId11" cstate="print"/>
                <a:srcRect/>
                <a:stretch>
                  <a:fillRect/>
                </a:stretch>
              </p:blipFill>
              <p:spPr bwMode="auto">
                <a:xfrm>
                  <a:off x="3702" y="2964"/>
                  <a:ext cx="1200" cy="618"/>
                </a:xfrm>
                <a:prstGeom prst="rect">
                  <a:avLst/>
                </a:prstGeom>
                <a:noFill/>
                <a:ln w="9525">
                  <a:noFill/>
                  <a:miter lim="800000"/>
                  <a:headEnd/>
                  <a:tailEnd/>
                </a:ln>
              </p:spPr>
            </p:pic>
          </p:grpSp>
          <p:grpSp>
            <p:nvGrpSpPr>
              <p:cNvPr id="8" name="Group 18"/>
              <p:cNvGrpSpPr>
                <a:grpSpLocks/>
              </p:cNvGrpSpPr>
              <p:nvPr/>
            </p:nvGrpSpPr>
            <p:grpSpPr bwMode="auto">
              <a:xfrm>
                <a:off x="1920" y="3120"/>
                <a:ext cx="789" cy="733"/>
                <a:chOff x="3702" y="2964"/>
                <a:chExt cx="1254" cy="1254"/>
              </a:xfrm>
            </p:grpSpPr>
            <p:pic>
              <p:nvPicPr>
                <p:cNvPr id="34856" name="Picture 19" descr="146GB SFF sml2"/>
                <p:cNvPicPr>
                  <a:picLocks noChangeAspect="1" noChangeArrowheads="1"/>
                </p:cNvPicPr>
                <p:nvPr/>
              </p:nvPicPr>
              <p:blipFill>
                <a:blip r:embed="rId11" cstate="print"/>
                <a:srcRect/>
                <a:stretch>
                  <a:fillRect/>
                </a:stretch>
              </p:blipFill>
              <p:spPr bwMode="auto">
                <a:xfrm>
                  <a:off x="3756" y="3600"/>
                  <a:ext cx="1200" cy="618"/>
                </a:xfrm>
                <a:prstGeom prst="rect">
                  <a:avLst/>
                </a:prstGeom>
                <a:noFill/>
                <a:ln w="9525">
                  <a:noFill/>
                  <a:miter lim="800000"/>
                  <a:headEnd/>
                  <a:tailEnd/>
                </a:ln>
              </p:spPr>
            </p:pic>
            <p:pic>
              <p:nvPicPr>
                <p:cNvPr id="34857" name="Picture 20" descr="146GB SFF sml2"/>
                <p:cNvPicPr>
                  <a:picLocks noChangeAspect="1" noChangeArrowheads="1"/>
                </p:cNvPicPr>
                <p:nvPr/>
              </p:nvPicPr>
              <p:blipFill>
                <a:blip r:embed="rId11" cstate="print"/>
                <a:srcRect/>
                <a:stretch>
                  <a:fillRect/>
                </a:stretch>
              </p:blipFill>
              <p:spPr bwMode="auto">
                <a:xfrm>
                  <a:off x="3732" y="3384"/>
                  <a:ext cx="1200" cy="618"/>
                </a:xfrm>
                <a:prstGeom prst="rect">
                  <a:avLst/>
                </a:prstGeom>
                <a:noFill/>
                <a:ln w="9525">
                  <a:noFill/>
                  <a:miter lim="800000"/>
                  <a:headEnd/>
                  <a:tailEnd/>
                </a:ln>
              </p:spPr>
            </p:pic>
            <p:pic>
              <p:nvPicPr>
                <p:cNvPr id="34858" name="Picture 21" descr="146GB SFF sml2"/>
                <p:cNvPicPr>
                  <a:picLocks noChangeAspect="1" noChangeArrowheads="1"/>
                </p:cNvPicPr>
                <p:nvPr/>
              </p:nvPicPr>
              <p:blipFill>
                <a:blip r:embed="rId11" cstate="print"/>
                <a:srcRect/>
                <a:stretch>
                  <a:fillRect/>
                </a:stretch>
              </p:blipFill>
              <p:spPr bwMode="auto">
                <a:xfrm>
                  <a:off x="3726" y="3180"/>
                  <a:ext cx="1200" cy="618"/>
                </a:xfrm>
                <a:prstGeom prst="rect">
                  <a:avLst/>
                </a:prstGeom>
                <a:noFill/>
                <a:ln w="9525">
                  <a:noFill/>
                  <a:miter lim="800000"/>
                  <a:headEnd/>
                  <a:tailEnd/>
                </a:ln>
              </p:spPr>
            </p:pic>
            <p:pic>
              <p:nvPicPr>
                <p:cNvPr id="34859" name="Picture 22" descr="146GB SFF sml2"/>
                <p:cNvPicPr>
                  <a:picLocks noChangeAspect="1" noChangeArrowheads="1"/>
                </p:cNvPicPr>
                <p:nvPr/>
              </p:nvPicPr>
              <p:blipFill>
                <a:blip r:embed="rId11" cstate="print"/>
                <a:srcRect/>
                <a:stretch>
                  <a:fillRect/>
                </a:stretch>
              </p:blipFill>
              <p:spPr bwMode="auto">
                <a:xfrm>
                  <a:off x="3702" y="2964"/>
                  <a:ext cx="1200" cy="618"/>
                </a:xfrm>
                <a:prstGeom prst="rect">
                  <a:avLst/>
                </a:prstGeom>
                <a:noFill/>
                <a:ln w="9525">
                  <a:noFill/>
                  <a:miter lim="800000"/>
                  <a:headEnd/>
                  <a:tailEnd/>
                </a:ln>
              </p:spPr>
            </p:pic>
          </p:grpSp>
          <p:grpSp>
            <p:nvGrpSpPr>
              <p:cNvPr id="9" name="Group 23"/>
              <p:cNvGrpSpPr>
                <a:grpSpLocks/>
              </p:cNvGrpSpPr>
              <p:nvPr/>
            </p:nvGrpSpPr>
            <p:grpSpPr bwMode="auto">
              <a:xfrm>
                <a:off x="2775" y="3190"/>
                <a:ext cx="790" cy="733"/>
                <a:chOff x="3702" y="2964"/>
                <a:chExt cx="1254" cy="1254"/>
              </a:xfrm>
            </p:grpSpPr>
            <p:pic>
              <p:nvPicPr>
                <p:cNvPr id="34852" name="Picture 24" descr="146GB SFF sml2"/>
                <p:cNvPicPr>
                  <a:picLocks noChangeAspect="1" noChangeArrowheads="1"/>
                </p:cNvPicPr>
                <p:nvPr/>
              </p:nvPicPr>
              <p:blipFill>
                <a:blip r:embed="rId11" cstate="print"/>
                <a:srcRect/>
                <a:stretch>
                  <a:fillRect/>
                </a:stretch>
              </p:blipFill>
              <p:spPr bwMode="auto">
                <a:xfrm>
                  <a:off x="3756" y="3600"/>
                  <a:ext cx="1200" cy="618"/>
                </a:xfrm>
                <a:prstGeom prst="rect">
                  <a:avLst/>
                </a:prstGeom>
                <a:noFill/>
                <a:ln w="9525">
                  <a:noFill/>
                  <a:miter lim="800000"/>
                  <a:headEnd/>
                  <a:tailEnd/>
                </a:ln>
              </p:spPr>
            </p:pic>
            <p:pic>
              <p:nvPicPr>
                <p:cNvPr id="34853" name="Picture 25" descr="146GB SFF sml2"/>
                <p:cNvPicPr>
                  <a:picLocks noChangeAspect="1" noChangeArrowheads="1"/>
                </p:cNvPicPr>
                <p:nvPr/>
              </p:nvPicPr>
              <p:blipFill>
                <a:blip r:embed="rId11" cstate="print"/>
                <a:srcRect/>
                <a:stretch>
                  <a:fillRect/>
                </a:stretch>
              </p:blipFill>
              <p:spPr bwMode="auto">
                <a:xfrm>
                  <a:off x="3732" y="3384"/>
                  <a:ext cx="1200" cy="618"/>
                </a:xfrm>
                <a:prstGeom prst="rect">
                  <a:avLst/>
                </a:prstGeom>
                <a:noFill/>
                <a:ln w="9525">
                  <a:noFill/>
                  <a:miter lim="800000"/>
                  <a:headEnd/>
                  <a:tailEnd/>
                </a:ln>
              </p:spPr>
            </p:pic>
            <p:pic>
              <p:nvPicPr>
                <p:cNvPr id="34854" name="Picture 26" descr="146GB SFF sml2"/>
                <p:cNvPicPr>
                  <a:picLocks noChangeAspect="1" noChangeArrowheads="1"/>
                </p:cNvPicPr>
                <p:nvPr/>
              </p:nvPicPr>
              <p:blipFill>
                <a:blip r:embed="rId11" cstate="print"/>
                <a:srcRect/>
                <a:stretch>
                  <a:fillRect/>
                </a:stretch>
              </p:blipFill>
              <p:spPr bwMode="auto">
                <a:xfrm>
                  <a:off x="3726" y="3180"/>
                  <a:ext cx="1200" cy="618"/>
                </a:xfrm>
                <a:prstGeom prst="rect">
                  <a:avLst/>
                </a:prstGeom>
                <a:noFill/>
                <a:ln w="9525">
                  <a:noFill/>
                  <a:miter lim="800000"/>
                  <a:headEnd/>
                  <a:tailEnd/>
                </a:ln>
              </p:spPr>
            </p:pic>
            <p:pic>
              <p:nvPicPr>
                <p:cNvPr id="34855" name="Picture 27" descr="146GB SFF sml2"/>
                <p:cNvPicPr>
                  <a:picLocks noChangeAspect="1" noChangeArrowheads="1"/>
                </p:cNvPicPr>
                <p:nvPr/>
              </p:nvPicPr>
              <p:blipFill>
                <a:blip r:embed="rId11" cstate="print"/>
                <a:srcRect/>
                <a:stretch>
                  <a:fillRect/>
                </a:stretch>
              </p:blipFill>
              <p:spPr bwMode="auto">
                <a:xfrm>
                  <a:off x="3702" y="2964"/>
                  <a:ext cx="1200" cy="618"/>
                </a:xfrm>
                <a:prstGeom prst="rect">
                  <a:avLst/>
                </a:prstGeom>
                <a:noFill/>
                <a:ln w="9525">
                  <a:noFill/>
                  <a:miter lim="800000"/>
                  <a:headEnd/>
                  <a:tailEnd/>
                </a:ln>
              </p:spPr>
            </p:pic>
          </p:grpSp>
        </p:grpSp>
        <p:sp>
          <p:nvSpPr>
            <p:cNvPr id="79" name="Rounded Rectangle 78"/>
            <p:cNvSpPr/>
            <p:nvPr/>
          </p:nvSpPr>
          <p:spPr bwMode="auto">
            <a:xfrm>
              <a:off x="5010150" y="5777492"/>
              <a:ext cx="1557338" cy="79018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spAutoFit/>
            </a:bodyPr>
            <a:lstStyle/>
            <a:p>
              <a:pPr>
                <a:lnSpc>
                  <a:spcPct val="80000"/>
                </a:lnSpc>
                <a:buFontTx/>
                <a:buChar char="•"/>
                <a:defRPr/>
              </a:pPr>
              <a:r>
                <a:rPr lang="en-US" sz="1200" dirty="0">
                  <a:solidFill>
                    <a:schemeClr val="tx1"/>
                  </a:solidFill>
                </a:rPr>
                <a:t>SAS drives</a:t>
              </a:r>
            </a:p>
            <a:p>
              <a:pPr>
                <a:lnSpc>
                  <a:spcPct val="80000"/>
                </a:lnSpc>
                <a:buFontTx/>
                <a:buChar char="•"/>
                <a:defRPr/>
              </a:pPr>
              <a:r>
                <a:rPr lang="en-US" sz="1200" dirty="0">
                  <a:solidFill>
                    <a:schemeClr val="tx1"/>
                  </a:solidFill>
                </a:rPr>
                <a:t>MDL SAS drives*</a:t>
              </a:r>
            </a:p>
            <a:p>
              <a:pPr>
                <a:lnSpc>
                  <a:spcPct val="80000"/>
                </a:lnSpc>
                <a:buFontTx/>
                <a:buChar char="•"/>
                <a:defRPr/>
              </a:pPr>
              <a:r>
                <a:rPr lang="en-US" sz="1200" dirty="0">
                  <a:solidFill>
                    <a:schemeClr val="tx1"/>
                  </a:solidFill>
                </a:rPr>
                <a:t>MDL SATA drives</a:t>
              </a:r>
            </a:p>
          </p:txBody>
        </p:sp>
        <p:sp>
          <p:nvSpPr>
            <p:cNvPr id="80" name="Rounded Rectangle 79"/>
            <p:cNvSpPr/>
            <p:nvPr/>
          </p:nvSpPr>
          <p:spPr bwMode="auto">
            <a:xfrm>
              <a:off x="6861175" y="5736966"/>
              <a:ext cx="1448886"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a:solidFill>
                    <a:schemeClr val="tx1"/>
                  </a:solidFill>
                  <a:cs typeface="Arial" charset="0"/>
                </a:rPr>
                <a:t>Up to 96 3.5” Drives</a:t>
              </a:r>
            </a:p>
          </p:txBody>
        </p:sp>
        <p:sp>
          <p:nvSpPr>
            <p:cNvPr id="2" name="Rounded Rectangle 79"/>
            <p:cNvSpPr/>
            <p:nvPr/>
          </p:nvSpPr>
          <p:spPr bwMode="auto">
            <a:xfrm>
              <a:off x="6815140" y="6118054"/>
              <a:ext cx="1531431" cy="354222"/>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a:solidFill>
                    <a:schemeClr val="tx1"/>
                  </a:solidFill>
                  <a:cs typeface="Arial" charset="0"/>
                </a:rPr>
                <a:t>Up to 149 2.5” Drives</a:t>
              </a:r>
            </a:p>
          </p:txBody>
        </p:sp>
      </p:grpSp>
      <p:grpSp>
        <p:nvGrpSpPr>
          <p:cNvPr id="10" name="Group 8"/>
          <p:cNvGrpSpPr/>
          <p:nvPr/>
        </p:nvGrpSpPr>
        <p:grpSpPr>
          <a:xfrm>
            <a:off x="2836436" y="2462327"/>
            <a:ext cx="6172200" cy="1171682"/>
            <a:chOff x="-5700949" y="3313908"/>
            <a:chExt cx="6172200" cy="1562605"/>
          </a:xfrm>
        </p:grpSpPr>
        <p:grpSp>
          <p:nvGrpSpPr>
            <p:cNvPr id="11" name="Group 7"/>
            <p:cNvGrpSpPr/>
            <p:nvPr/>
          </p:nvGrpSpPr>
          <p:grpSpPr>
            <a:xfrm>
              <a:off x="-5700949" y="3313908"/>
              <a:ext cx="6172200" cy="1562605"/>
              <a:chOff x="2749550" y="1871954"/>
              <a:chExt cx="6172200" cy="1562605"/>
            </a:xfrm>
          </p:grpSpPr>
          <p:sp>
            <p:nvSpPr>
              <p:cNvPr id="1100809" name="AutoShape 9"/>
              <p:cNvSpPr>
                <a:spLocks noChangeArrowheads="1"/>
              </p:cNvSpPr>
              <p:nvPr/>
            </p:nvSpPr>
            <p:spPr bwMode="auto">
              <a:xfrm>
                <a:off x="2749550" y="1986424"/>
                <a:ext cx="6172200" cy="1448135"/>
              </a:xfrm>
              <a:prstGeom prst="roundRect">
                <a:avLst>
                  <a:gd name="adj" fmla="val 16667"/>
                </a:avLst>
              </a:prstGeom>
              <a:solidFill>
                <a:schemeClr val="bg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defRPr/>
                </a:pPr>
                <a:endParaRPr lang="en-US" dirty="0"/>
              </a:p>
            </p:txBody>
          </p:sp>
          <p:pic>
            <p:nvPicPr>
              <p:cNvPr id="34871" name="Picture 2" descr="MSA2212fc_frnt 60"/>
              <p:cNvPicPr preferRelativeResize="0">
                <a:picLocks noChangeAspect="1" noChangeArrowheads="1"/>
              </p:cNvPicPr>
              <p:nvPr/>
            </p:nvPicPr>
            <p:blipFill>
              <a:blip r:embed="rId9" cstate="print"/>
              <a:srcRect/>
              <a:stretch>
                <a:fillRect/>
              </a:stretch>
            </p:blipFill>
            <p:spPr bwMode="auto">
              <a:xfrm>
                <a:off x="3062288" y="2753364"/>
                <a:ext cx="3175000" cy="585923"/>
              </a:xfrm>
              <a:prstGeom prst="rect">
                <a:avLst/>
              </a:prstGeom>
              <a:noFill/>
              <a:ln w="9525">
                <a:noFill/>
                <a:miter lim="800000"/>
                <a:headEnd/>
                <a:tailEnd/>
              </a:ln>
            </p:spPr>
          </p:pic>
          <p:pic>
            <p:nvPicPr>
              <p:cNvPr id="34872" name="Picture 12"/>
              <p:cNvPicPr>
                <a:picLocks noChangeAspect="1" noChangeArrowheads="1"/>
              </p:cNvPicPr>
              <p:nvPr/>
            </p:nvPicPr>
            <p:blipFill>
              <a:blip r:embed="rId12" cstate="print"/>
              <a:srcRect/>
              <a:stretch>
                <a:fillRect/>
              </a:stretch>
            </p:blipFill>
            <p:spPr bwMode="auto">
              <a:xfrm>
                <a:off x="3043240" y="2062640"/>
                <a:ext cx="3165475" cy="597038"/>
              </a:xfrm>
              <a:prstGeom prst="rect">
                <a:avLst/>
              </a:prstGeom>
              <a:noFill/>
              <a:ln w="19050" algn="ctr">
                <a:noFill/>
                <a:miter lim="800000"/>
                <a:headEnd/>
                <a:tailEnd/>
              </a:ln>
            </p:spPr>
          </p:pic>
          <p:sp>
            <p:nvSpPr>
              <p:cNvPr id="73" name="Rounded Rectangle 72"/>
              <p:cNvSpPr>
                <a:spLocks noChangeArrowheads="1"/>
              </p:cNvSpPr>
              <p:nvPr/>
            </p:nvSpPr>
            <p:spPr bwMode="auto">
              <a:xfrm>
                <a:off x="6340475" y="2291293"/>
                <a:ext cx="2495550"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a:spAutoFit/>
              </a:bodyPr>
              <a:lstStyle/>
              <a:p>
                <a:pPr>
                  <a:lnSpc>
                    <a:spcPct val="80000"/>
                  </a:lnSpc>
                  <a:defRPr/>
                </a:pPr>
                <a:r>
                  <a:rPr lang="en-US" sz="1200" dirty="0"/>
                  <a:t>P2000 G3 Array 2.5” 24 Drives</a:t>
                </a:r>
              </a:p>
            </p:txBody>
          </p:sp>
          <p:sp>
            <p:nvSpPr>
              <p:cNvPr id="74" name="Rounded Rectangle 73"/>
              <p:cNvSpPr>
                <a:spLocks noChangeArrowheads="1"/>
              </p:cNvSpPr>
              <p:nvPr/>
            </p:nvSpPr>
            <p:spPr bwMode="auto">
              <a:xfrm>
                <a:off x="6340475" y="2926440"/>
                <a:ext cx="2495550" cy="354222"/>
              </a:xfrm>
              <a:prstGeom prst="roundRect">
                <a:avLst>
                  <a:gd name="adj" fmla="val 16667"/>
                </a:avLst>
              </a:prstGeom>
              <a:gradFill rotWithShape="1">
                <a:gsLst>
                  <a:gs pos="0">
                    <a:srgbClr val="99C1FF"/>
                  </a:gs>
                  <a:gs pos="35001">
                    <a:srgbClr val="B9D3FE"/>
                  </a:gs>
                  <a:gs pos="100000">
                    <a:srgbClr val="E3EEFF"/>
                  </a:gs>
                </a:gsLst>
                <a:lin ang="16200000" scaled="1"/>
              </a:gradFill>
              <a:ln w="9525" algn="ctr">
                <a:solidFill>
                  <a:srgbClr val="006FB4"/>
                </a:solidFill>
                <a:round/>
                <a:headEnd/>
                <a:tailEnd/>
              </a:ln>
              <a:effectLst>
                <a:outerShdw dist="20000" dir="5400000" rotWithShape="0">
                  <a:srgbClr val="000000">
                    <a:alpha val="37999"/>
                  </a:srgbClr>
                </a:outerShdw>
              </a:effectLst>
            </p:spPr>
            <p:txBody>
              <a:bodyPr>
                <a:spAutoFit/>
              </a:bodyPr>
              <a:lstStyle/>
              <a:p>
                <a:pPr>
                  <a:lnSpc>
                    <a:spcPct val="80000"/>
                  </a:lnSpc>
                  <a:defRPr/>
                </a:pPr>
                <a:r>
                  <a:rPr lang="en-US" sz="1200" dirty="0"/>
                  <a:t>P2000 G3 Array 3.5” 12 Drives</a:t>
                </a:r>
              </a:p>
            </p:txBody>
          </p:sp>
          <p:sp>
            <p:nvSpPr>
              <p:cNvPr id="72" name="Oval 71"/>
              <p:cNvSpPr/>
              <p:nvPr/>
            </p:nvSpPr>
            <p:spPr>
              <a:xfrm>
                <a:off x="6335181" y="1871954"/>
                <a:ext cx="312057" cy="218395"/>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3</a:t>
                </a:r>
              </a:p>
            </p:txBody>
          </p:sp>
        </p:grpSp>
        <p:sp>
          <p:nvSpPr>
            <p:cNvPr id="61" name="AutoShape 14"/>
            <p:cNvSpPr>
              <a:spLocks noChangeArrowheads="1"/>
            </p:cNvSpPr>
            <p:nvPr/>
          </p:nvSpPr>
          <p:spPr bwMode="auto">
            <a:xfrm>
              <a:off x="-1750219" y="3318654"/>
              <a:ext cx="2215165" cy="236592"/>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P2000 Base Array Enclosures</a:t>
              </a:r>
              <a:endParaRPr lang="en-US" sz="1400" b="1" dirty="0">
                <a:solidFill>
                  <a:schemeClr val="bg1"/>
                </a:solidFill>
              </a:endParaRPr>
            </a:p>
          </p:txBody>
        </p:sp>
      </p:grpSp>
      <p:sp>
        <p:nvSpPr>
          <p:cNvPr id="67" name="AutoShape 14"/>
          <p:cNvSpPr>
            <a:spLocks noChangeArrowheads="1"/>
          </p:cNvSpPr>
          <p:nvPr/>
        </p:nvSpPr>
        <p:spPr bwMode="auto">
          <a:xfrm>
            <a:off x="6871313" y="1521077"/>
            <a:ext cx="2057400" cy="177403"/>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SFF/LFF Disk Drives</a:t>
            </a:r>
            <a:endParaRPr lang="en-US" sz="1400" b="1" dirty="0">
              <a:solidFill>
                <a:schemeClr val="bg1"/>
              </a:solidFill>
            </a:endParaRPr>
          </a:p>
        </p:txBody>
      </p:sp>
      <p:sp>
        <p:nvSpPr>
          <p:cNvPr id="69" name="AutoShape 14"/>
          <p:cNvSpPr>
            <a:spLocks noChangeArrowheads="1"/>
          </p:cNvSpPr>
          <p:nvPr/>
        </p:nvSpPr>
        <p:spPr bwMode="auto">
          <a:xfrm>
            <a:off x="6742089" y="3767112"/>
            <a:ext cx="2234485" cy="177403"/>
          </a:xfrm>
          <a:prstGeom prst="roundRect">
            <a:avLst>
              <a:gd name="adj" fmla="val 16667"/>
            </a:avLst>
          </a:prstGeom>
          <a:solidFill>
            <a:schemeClr val="tx1"/>
          </a:solidFill>
          <a:ln w="3175" algn="ctr">
            <a:solidFill>
              <a:schemeClr val="tx1"/>
            </a:solidFill>
            <a:round/>
            <a:headEnd/>
            <a:tailEnd/>
          </a:ln>
          <a:effectLst>
            <a:prstShdw prst="shdw17" dist="17961" dir="2700000">
              <a:schemeClr val="tx1">
                <a:gamma/>
                <a:shade val="60000"/>
                <a:invGamma/>
              </a:schemeClr>
            </a:prstShdw>
          </a:effectLst>
        </p:spPr>
        <p:txBody>
          <a:bodyPr wrap="none" lIns="0" tIns="0" rIns="0" bIns="0" anchor="ctr"/>
          <a:lstStyle/>
          <a:p>
            <a:pPr algn="ctr">
              <a:defRPr/>
            </a:pPr>
            <a:r>
              <a:rPr lang="en-US" sz="1400" b="1" dirty="0" smtClean="0">
                <a:solidFill>
                  <a:schemeClr val="bg1"/>
                </a:solidFill>
              </a:rPr>
              <a:t>Add expansion shelves</a:t>
            </a:r>
            <a:endParaRPr lang="en-US" sz="1400" b="1" dirty="0">
              <a:solidFill>
                <a:schemeClr val="bg1"/>
              </a:solidFill>
            </a:endParaRPr>
          </a:p>
        </p:txBody>
      </p:sp>
      <p:sp>
        <p:nvSpPr>
          <p:cNvPr id="81" name="Oval 80"/>
          <p:cNvSpPr/>
          <p:nvPr/>
        </p:nvSpPr>
        <p:spPr>
          <a:xfrm>
            <a:off x="6512849" y="1521076"/>
            <a:ext cx="312057" cy="163758"/>
          </a:xfrm>
          <a:prstGeom prst="ellipse">
            <a:avLst/>
          </a:prstGeom>
          <a:solidFill>
            <a:srgbClr val="FF9933"/>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2</a:t>
            </a:r>
            <a:endParaRPr lang="en-US" sz="1600" b="1" dirty="0">
              <a:solidFill>
                <a:schemeClr val="tx1"/>
              </a:solidFill>
            </a:endParaRPr>
          </a:p>
        </p:txBody>
      </p:sp>
      <p:sp>
        <p:nvSpPr>
          <p:cNvPr id="83" name="Rounded Rectangle 79"/>
          <p:cNvSpPr/>
          <p:nvPr/>
        </p:nvSpPr>
        <p:spPr bwMode="auto">
          <a:xfrm>
            <a:off x="5380162" y="1631861"/>
            <a:ext cx="982758" cy="26560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defRPr/>
            </a:pPr>
            <a:r>
              <a:rPr lang="en-US" sz="1200" dirty="0" smtClean="0">
                <a:solidFill>
                  <a:schemeClr val="tx1"/>
                </a:solidFill>
                <a:cs typeface="Arial" charset="0"/>
              </a:rPr>
              <a:t>Applications</a:t>
            </a:r>
            <a:endParaRPr lang="en-US" sz="1200" dirty="0">
              <a:solidFill>
                <a:schemeClr val="tx1"/>
              </a:solidFill>
              <a:cs typeface="Arial" charset="0"/>
            </a:endParaRPr>
          </a:p>
        </p:txBody>
      </p:sp>
      <p:sp>
        <p:nvSpPr>
          <p:cNvPr id="62" name="TextBox 61"/>
          <p:cNvSpPr txBox="1"/>
          <p:nvPr/>
        </p:nvSpPr>
        <p:spPr>
          <a:xfrm>
            <a:off x="144370" y="1513242"/>
            <a:ext cx="2734057" cy="984885"/>
          </a:xfrm>
          <a:prstGeom prst="rect">
            <a:avLst/>
          </a:prstGeom>
          <a:noFill/>
        </p:spPr>
        <p:txBody>
          <a:bodyPr wrap="square" rtlCol="0">
            <a:spAutoFit/>
          </a:bodyPr>
          <a:lstStyle/>
          <a:p>
            <a:r>
              <a:rPr lang="en-US" sz="1200" b="1" dirty="0" smtClean="0"/>
              <a:t>Expansion – Add up to </a:t>
            </a:r>
            <a:br>
              <a:rPr lang="en-US" sz="1200" b="1" dirty="0" smtClean="0"/>
            </a:br>
            <a:r>
              <a:rPr lang="en-US" sz="1100" b="1" dirty="0" smtClean="0"/>
              <a:t>max of seven additional LFF enclosures</a:t>
            </a:r>
            <a:endParaRPr lang="en-US" sz="1200" b="1" dirty="0" smtClean="0"/>
          </a:p>
          <a:p>
            <a:r>
              <a:rPr lang="en-US" sz="1200" b="1" dirty="0" smtClean="0">
                <a:solidFill>
                  <a:srgbClr val="FF0000"/>
                </a:solidFill>
              </a:rPr>
              <a:t>                                and/or </a:t>
            </a:r>
          </a:p>
          <a:p>
            <a:r>
              <a:rPr lang="en-US" sz="1100" b="1" dirty="0" smtClean="0"/>
              <a:t>max of five additional SFF enclosures</a:t>
            </a:r>
          </a:p>
          <a:p>
            <a:endParaRPr lang="en-US" sz="1200" dirty="0"/>
          </a:p>
        </p:txBody>
      </p:sp>
      <p:sp>
        <p:nvSpPr>
          <p:cNvPr id="84" name="TextBox 83"/>
          <p:cNvSpPr txBox="1"/>
          <p:nvPr/>
        </p:nvSpPr>
        <p:spPr>
          <a:xfrm>
            <a:off x="7321633" y="4278602"/>
            <a:ext cx="853247" cy="338554"/>
          </a:xfrm>
          <a:prstGeom prst="rect">
            <a:avLst/>
          </a:prstGeom>
          <a:noFill/>
        </p:spPr>
        <p:txBody>
          <a:bodyPr wrap="none" rtlCol="0">
            <a:spAutoFit/>
          </a:bodyPr>
          <a:lstStyle/>
          <a:p>
            <a:pPr marL="0" defTabSz="430213">
              <a:spcAft>
                <a:spcPts val="400"/>
              </a:spcAft>
              <a:buSzPct val="100000"/>
            </a:pPr>
            <a:r>
              <a:rPr lang="en-US" sz="1600" dirty="0" smtClean="0">
                <a:solidFill>
                  <a:srgbClr val="FF0000"/>
                </a:solidFill>
                <a:latin typeface="HP Simplified" pitchFamily="34" charset="0"/>
                <a:cs typeface="HP Simplified" pitchFamily="34" charset="0"/>
              </a:rPr>
              <a:t>AND/OR</a:t>
            </a:r>
          </a:p>
        </p:txBody>
      </p:sp>
      <p:sp>
        <p:nvSpPr>
          <p:cNvPr id="85" name="TextBox 84"/>
          <p:cNvSpPr txBox="1"/>
          <p:nvPr/>
        </p:nvSpPr>
        <p:spPr>
          <a:xfrm>
            <a:off x="7566338" y="0"/>
            <a:ext cx="1402115" cy="584775"/>
          </a:xfrm>
          <a:prstGeom prst="rect">
            <a:avLst/>
          </a:prstGeom>
          <a:noFill/>
        </p:spPr>
        <p:txBody>
          <a:bodyPr wrap="none" rtlCol="0">
            <a:spAutoFit/>
          </a:bodyPr>
          <a:lstStyle/>
          <a:p>
            <a:pPr marL="0" defTabSz="430213">
              <a:spcAft>
                <a:spcPts val="400"/>
              </a:spcAft>
              <a:buSzPct val="100000"/>
            </a:pPr>
            <a:r>
              <a:rPr lang="en-US" sz="1600" dirty="0" smtClean="0">
                <a:solidFill>
                  <a:srgbClr val="000000"/>
                </a:solidFill>
                <a:latin typeface="HP Simplified" pitchFamily="34" charset="0"/>
                <a:cs typeface="HP Simplified" pitchFamily="34" charset="0"/>
              </a:rPr>
              <a:t>Printable  MSA</a:t>
            </a:r>
            <a:br>
              <a:rPr lang="en-US" sz="1600" dirty="0" smtClean="0">
                <a:solidFill>
                  <a:srgbClr val="000000"/>
                </a:solidFill>
                <a:latin typeface="HP Simplified" pitchFamily="34" charset="0"/>
                <a:cs typeface="HP Simplified" pitchFamily="34" charset="0"/>
              </a:rPr>
            </a:br>
            <a:r>
              <a:rPr lang="en-US" sz="1600" dirty="0" smtClean="0">
                <a:solidFill>
                  <a:srgbClr val="000000"/>
                </a:solidFill>
                <a:latin typeface="HP Simplified" pitchFamily="34" charset="0"/>
                <a:cs typeface="HP Simplified" pitchFamily="34" charset="0"/>
              </a:rPr>
              <a:t>Cheat Sheet</a:t>
            </a:r>
          </a:p>
        </p:txBody>
      </p:sp>
      <p:sp>
        <p:nvSpPr>
          <p:cNvPr id="86" name="TextBox 85"/>
          <p:cNvSpPr txBox="1"/>
          <p:nvPr/>
        </p:nvSpPr>
        <p:spPr>
          <a:xfrm>
            <a:off x="7551290" y="2995007"/>
            <a:ext cx="426720" cy="338554"/>
          </a:xfrm>
          <a:prstGeom prst="rect">
            <a:avLst/>
          </a:prstGeom>
          <a:noFill/>
        </p:spPr>
        <p:txBody>
          <a:bodyPr wrap="none" rtlCol="0">
            <a:spAutoFit/>
          </a:bodyPr>
          <a:lstStyle/>
          <a:p>
            <a:pPr marL="0" defTabSz="430213">
              <a:spcAft>
                <a:spcPts val="400"/>
              </a:spcAft>
              <a:buSzPct val="100000"/>
            </a:pPr>
            <a:r>
              <a:rPr lang="en-US" sz="1600" dirty="0" smtClean="0">
                <a:solidFill>
                  <a:srgbClr val="FF0000"/>
                </a:solidFill>
                <a:latin typeface="HP Simplified" pitchFamily="34" charset="0"/>
                <a:cs typeface="HP Simplified" pitchFamily="34" charset="0"/>
              </a:rPr>
              <a:t>OR</a:t>
            </a:r>
          </a:p>
        </p:txBody>
      </p:sp>
    </p:spTree>
    <p:extLst>
      <p:ext uri="{BB962C8B-B14F-4D97-AF65-F5344CB8AC3E}">
        <p14:creationId xmlns:p14="http://schemas.microsoft.com/office/powerpoint/2010/main" val="390013273"/>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2787774"/>
            <a:ext cx="8568952" cy="756084"/>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defTabSz="91440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defTabSz="91440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2832156"/>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3160568"/>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4" y="2190877"/>
            <a:ext cx="7293984" cy="507831"/>
          </a:xfrm>
          <a:prstGeom prst="rect">
            <a:avLst/>
          </a:prstGeom>
        </p:spPr>
        <p:txBody>
          <a:bodyPr wrap="none">
            <a:spAutoFit/>
          </a:bodyPr>
          <a:lstStyle/>
          <a:p>
            <a:pPr defTabSz="914400"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3489852"/>
            <a:ext cx="1440000"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defTabSz="914400"/>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defTabSz="914400"/>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r>
              <a:rPr lang="en-US" sz="2000" b="1" dirty="0" smtClean="0">
                <a:solidFill>
                  <a:srgbClr val="0096D6"/>
                </a:solidFill>
              </a:rPr>
              <a:t>Why resellers should care</a:t>
            </a:r>
            <a:endParaRPr lang="en-US" sz="2000" b="1" dirty="0">
              <a:solidFill>
                <a:srgbClr val="0096D6"/>
              </a:solidFill>
            </a:endParaRPr>
          </a:p>
        </p:txBody>
      </p:sp>
      <p:sp>
        <p:nvSpPr>
          <p:cNvPr id="5" name="Title 4"/>
          <p:cNvSpPr>
            <a:spLocks noGrp="1"/>
          </p:cNvSpPr>
          <p:nvPr>
            <p:ph type="title"/>
          </p:nvPr>
        </p:nvSpPr>
        <p:spPr/>
        <p:txBody>
          <a:bodyPr/>
          <a:lstStyle/>
          <a:p>
            <a:r>
              <a:rPr lang="en-US" sz="3200" dirty="0" smtClean="0"/>
              <a:t>Virtualization and storage opportunity</a:t>
            </a:r>
            <a:endParaRPr lang="en-US" sz="3200" dirty="0"/>
          </a:p>
        </p:txBody>
      </p:sp>
      <p:sp>
        <p:nvSpPr>
          <p:cNvPr id="7" name="Content Placeholder 6"/>
          <p:cNvSpPr>
            <a:spLocks noGrp="1"/>
          </p:cNvSpPr>
          <p:nvPr>
            <p:ph sz="quarter" idx="10"/>
          </p:nvPr>
        </p:nvSpPr>
        <p:spPr/>
        <p:txBody>
          <a:bodyPr/>
          <a:lstStyle/>
          <a:p>
            <a:r>
              <a:rPr lang="en-US" sz="1800" dirty="0" smtClean="0"/>
              <a:t>Virtualization drives lots of hardware and services </a:t>
            </a:r>
          </a:p>
          <a:p>
            <a:pPr lvl="1"/>
            <a:r>
              <a:rPr lang="en-US" sz="1600" dirty="0" smtClean="0"/>
              <a:t>For every </a:t>
            </a:r>
            <a:r>
              <a:rPr lang="en-US" sz="1600" dirty="0" smtClean="0">
                <a:solidFill>
                  <a:schemeClr val="accent1"/>
                </a:solidFill>
              </a:rPr>
              <a:t>$1 of VMware </a:t>
            </a:r>
            <a:r>
              <a:rPr lang="en-US" sz="1600" dirty="0" smtClean="0"/>
              <a:t>licenses sold there are </a:t>
            </a:r>
            <a:r>
              <a:rPr lang="en-US" sz="1600" dirty="0" smtClean="0">
                <a:solidFill>
                  <a:schemeClr val="accent1"/>
                </a:solidFill>
              </a:rPr>
              <a:t>$15 of hardware and services </a:t>
            </a:r>
            <a:r>
              <a:rPr lang="en-US" sz="1600" dirty="0" smtClean="0"/>
              <a:t>sold ¹</a:t>
            </a:r>
          </a:p>
          <a:p>
            <a:r>
              <a:rPr lang="en-US" sz="1800" dirty="0" smtClean="0"/>
              <a:t>As a company's </a:t>
            </a:r>
            <a:r>
              <a:rPr lang="en-US" sz="1800" dirty="0" smtClean="0">
                <a:solidFill>
                  <a:schemeClr val="accent1"/>
                </a:solidFill>
              </a:rPr>
              <a:t>virtualization adoption evolves</a:t>
            </a:r>
            <a:r>
              <a:rPr lang="en-US" sz="1800" dirty="0" smtClean="0"/>
              <a:t>, it </a:t>
            </a:r>
            <a:r>
              <a:rPr lang="en-US" sz="1800" dirty="0" smtClean="0">
                <a:solidFill>
                  <a:schemeClr val="accent1"/>
                </a:solidFill>
              </a:rPr>
              <a:t>creates new sales opportunities</a:t>
            </a:r>
          </a:p>
          <a:p>
            <a:pPr lvl="1"/>
            <a:r>
              <a:rPr lang="en-US" sz="1600" dirty="0" smtClean="0"/>
              <a:t>Today's project may be POC or  test/dev applications - tomorrow customer may do tier 1 applications - next they may tackle disaster recovery, next year maybe VDI </a:t>
            </a:r>
          </a:p>
          <a:p>
            <a:r>
              <a:rPr lang="en-US" sz="1800" dirty="0" smtClean="0"/>
              <a:t>Where there is x86 virtualization, there is storage</a:t>
            </a:r>
          </a:p>
          <a:p>
            <a:pPr lvl="1"/>
            <a:r>
              <a:rPr lang="en-US" sz="1600" dirty="0" smtClean="0">
                <a:solidFill>
                  <a:schemeClr val="accent1"/>
                </a:solidFill>
              </a:rPr>
              <a:t>41% of all external storage </a:t>
            </a:r>
            <a:r>
              <a:rPr lang="en-US" sz="1600" dirty="0" smtClean="0"/>
              <a:t>in 2010 was </a:t>
            </a:r>
            <a:r>
              <a:rPr lang="en-US" sz="1600" dirty="0" smtClean="0">
                <a:solidFill>
                  <a:schemeClr val="accent1"/>
                </a:solidFill>
              </a:rPr>
              <a:t>deployed in virtualized x86 environments </a:t>
            </a:r>
            <a:r>
              <a:rPr lang="en-US" sz="1600" dirty="0" smtClean="0"/>
              <a:t>growing to 50% by 2014</a:t>
            </a:r>
            <a:r>
              <a:rPr lang="en-US" sz="1600" dirty="0" smtClean="0">
                <a:latin typeface="Futura Bk"/>
              </a:rPr>
              <a:t>²</a:t>
            </a:r>
            <a:endParaRPr lang="en-US" sz="1600" dirty="0" smtClean="0"/>
          </a:p>
          <a:p>
            <a:r>
              <a:rPr lang="en-US" sz="1800" dirty="0" smtClean="0"/>
              <a:t>Virtualization drives more SAN purchases – Start at entry </a:t>
            </a:r>
            <a:r>
              <a:rPr lang="en-US" sz="1800" dirty="0" err="1" smtClean="0"/>
              <a:t>Virt</a:t>
            </a:r>
            <a:r>
              <a:rPr lang="en-US" sz="1800" dirty="0" smtClean="0"/>
              <a:t>/SAN and grow</a:t>
            </a:r>
          </a:p>
          <a:p>
            <a:pPr lvl="1"/>
            <a:r>
              <a:rPr lang="en-US" sz="1800" dirty="0" smtClean="0"/>
              <a:t>Customers deploying </a:t>
            </a:r>
            <a:r>
              <a:rPr lang="en-US" sz="1800" dirty="0" smtClean="0">
                <a:solidFill>
                  <a:schemeClr val="accent1"/>
                </a:solidFill>
              </a:rPr>
              <a:t>virtualization increased </a:t>
            </a:r>
            <a:r>
              <a:rPr lang="en-US" sz="1800" dirty="0" smtClean="0"/>
              <a:t>their </a:t>
            </a:r>
            <a:r>
              <a:rPr lang="en-US" sz="1800" dirty="0" smtClean="0">
                <a:solidFill>
                  <a:schemeClr val="accent1"/>
                </a:solidFill>
              </a:rPr>
              <a:t>use of SAN storage by 35%³</a:t>
            </a:r>
          </a:p>
          <a:p>
            <a:endParaRPr lang="en-US" dirty="0"/>
          </a:p>
        </p:txBody>
      </p:sp>
      <p:sp>
        <p:nvSpPr>
          <p:cNvPr id="10" name="TextBox 9"/>
          <p:cNvSpPr txBox="1"/>
          <p:nvPr/>
        </p:nvSpPr>
        <p:spPr>
          <a:xfrm>
            <a:off x="374629" y="4194914"/>
            <a:ext cx="3167855" cy="610424"/>
          </a:xfrm>
          <a:prstGeom prst="rect">
            <a:avLst/>
          </a:prstGeom>
          <a:noFill/>
        </p:spPr>
        <p:txBody>
          <a:bodyPr wrap="none" rtlCol="0">
            <a:spAutoFit/>
          </a:bodyPr>
          <a:lstStyle/>
          <a:p>
            <a:pPr defTabSz="430213">
              <a:spcAft>
                <a:spcPts val="400"/>
              </a:spcAft>
              <a:buSzPct val="100000"/>
            </a:pPr>
            <a:r>
              <a:rPr lang="en-US" sz="900" dirty="0" smtClean="0"/>
              <a:t>¹VMware 2011 channel partner survey                  </a:t>
            </a:r>
          </a:p>
          <a:p>
            <a:pPr defTabSz="430213">
              <a:spcAft>
                <a:spcPts val="400"/>
              </a:spcAft>
              <a:buSzPct val="100000"/>
            </a:pPr>
            <a:r>
              <a:rPr lang="en-US" sz="900" dirty="0" smtClean="0">
                <a:latin typeface="Futura Bk"/>
              </a:rPr>
              <a:t>²</a:t>
            </a:r>
            <a:r>
              <a:rPr lang="en-US" sz="900" dirty="0" smtClean="0"/>
              <a:t>IDC</a:t>
            </a:r>
          </a:p>
          <a:p>
            <a:pPr defTabSz="430213">
              <a:spcAft>
                <a:spcPts val="400"/>
              </a:spcAft>
              <a:buSzPct val="100000"/>
            </a:pPr>
            <a:r>
              <a:rPr lang="en-US" sz="900" dirty="0" smtClean="0"/>
              <a:t>³ESG Research: 2010 Server Virtualization Survey August 2010</a:t>
            </a:r>
            <a:endParaRPr lang="en-US" sz="900" dirty="0" smtClean="0">
              <a:solidFill>
                <a:srgbClr val="000000"/>
              </a:solidFill>
              <a:latin typeface="HP Simplified" pitchFamily="34" charset="0"/>
              <a:cs typeface="HP Simplifie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p:cNvSpPr>
            <a:spLocks noGrp="1"/>
          </p:cNvSpPr>
          <p:nvPr>
            <p:ph type="subTitle" idx="1"/>
          </p:nvPr>
        </p:nvSpPr>
        <p:spPr>
          <a:xfrm>
            <a:off x="331470" y="789490"/>
            <a:ext cx="8117206" cy="276999"/>
          </a:xfrm>
        </p:spPr>
        <p:txBody>
          <a:bodyPr/>
          <a:lstStyle/>
          <a:p>
            <a:r>
              <a:rPr lang="en-US" sz="2000" b="1" dirty="0" smtClean="0">
                <a:solidFill>
                  <a:srgbClr val="0096D6"/>
                </a:solidFill>
              </a:rPr>
              <a:t>A Full Spectrum of products, virtualization integration, and solutions</a:t>
            </a:r>
            <a:endParaRPr lang="en-US" sz="2000" b="1" dirty="0">
              <a:solidFill>
                <a:srgbClr val="0096D6"/>
              </a:solidFill>
            </a:endParaRPr>
          </a:p>
        </p:txBody>
      </p:sp>
      <p:sp>
        <p:nvSpPr>
          <p:cNvPr id="24580" name="Title 5"/>
          <p:cNvSpPr>
            <a:spLocks noGrp="1"/>
          </p:cNvSpPr>
          <p:nvPr>
            <p:ph type="title"/>
          </p:nvPr>
        </p:nvSpPr>
        <p:spPr/>
        <p:txBody>
          <a:bodyPr/>
          <a:lstStyle/>
          <a:p>
            <a:r>
              <a:rPr lang="en-GB" sz="3200" dirty="0" smtClean="0"/>
              <a:t>Why HP Solutions for virtualization</a:t>
            </a:r>
            <a:endParaRPr lang="en-US" sz="3200" dirty="0" smtClean="0"/>
          </a:p>
        </p:txBody>
      </p:sp>
      <p:sp>
        <p:nvSpPr>
          <p:cNvPr id="5" name="Subtitle 4"/>
          <p:cNvSpPr>
            <a:spLocks noGrp="1"/>
          </p:cNvSpPr>
          <p:nvPr>
            <p:ph sz="quarter" idx="10"/>
          </p:nvPr>
        </p:nvSpPr>
        <p:spPr>
          <a:xfrm>
            <a:off x="289169" y="1188721"/>
            <a:ext cx="8534399" cy="3228975"/>
          </a:xfrm>
        </p:spPr>
        <p:txBody>
          <a:bodyPr/>
          <a:lstStyle/>
          <a:p>
            <a:pPr lvl="1">
              <a:buNone/>
            </a:pPr>
            <a:r>
              <a:rPr lang="en-US" sz="1500" dirty="0" smtClean="0"/>
              <a:t>Experience and brand recognition - more virtualization software runs on HP servers than any other brand</a:t>
            </a:r>
            <a:endParaRPr lang="en-US" sz="1500" dirty="0"/>
          </a:p>
        </p:txBody>
      </p:sp>
      <p:grpSp>
        <p:nvGrpSpPr>
          <p:cNvPr id="2" name="Group 24"/>
          <p:cNvGrpSpPr/>
          <p:nvPr/>
        </p:nvGrpSpPr>
        <p:grpSpPr>
          <a:xfrm>
            <a:off x="251670" y="1778114"/>
            <a:ext cx="2910979" cy="1900446"/>
            <a:chOff x="259117" y="1608139"/>
            <a:chExt cx="2630026" cy="1900446"/>
          </a:xfrm>
        </p:grpSpPr>
        <p:sp>
          <p:nvSpPr>
            <p:cNvPr id="26" name="Pentagon 25"/>
            <p:cNvSpPr/>
            <p:nvPr/>
          </p:nvSpPr>
          <p:spPr>
            <a:xfrm>
              <a:off x="259117" y="1608139"/>
              <a:ext cx="2630026" cy="376238"/>
            </a:xfrm>
            <a:prstGeom prst="homePlate">
              <a:avLst>
                <a:gd name="adj" fmla="val 33048"/>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400"/>
                </a:spcAft>
                <a:defRPr/>
              </a:pPr>
              <a:r>
                <a:rPr lang="en-GB" sz="1200" b="1" dirty="0" smtClean="0">
                  <a:cs typeface="Arial"/>
                </a:rPr>
                <a:t>Products you need to win</a:t>
              </a:r>
              <a:endParaRPr lang="en-GB" sz="1200" b="1" dirty="0">
                <a:cs typeface="Arial"/>
              </a:endParaRPr>
            </a:p>
          </p:txBody>
        </p:sp>
        <p:sp>
          <p:nvSpPr>
            <p:cNvPr id="27" name="TextBox 4"/>
            <p:cNvSpPr txBox="1">
              <a:spLocks noChangeArrowheads="1"/>
            </p:cNvSpPr>
            <p:nvPr/>
          </p:nvSpPr>
          <p:spPr bwMode="auto">
            <a:xfrm>
              <a:off x="328823" y="2108202"/>
              <a:ext cx="238921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3038" indent="-17303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Aft>
                  <a:spcPts val="600"/>
                </a:spcAft>
                <a:buFont typeface="Arial" pitchFamily="34" charset="0"/>
                <a:buChar char="•"/>
              </a:pPr>
              <a:r>
                <a:rPr lang="en-GB" sz="1100" dirty="0" smtClean="0">
                  <a:latin typeface="+mn-lt"/>
                  <a:cs typeface="Arial"/>
                </a:rPr>
                <a:t>Entry - HP MSA P2000</a:t>
              </a:r>
            </a:p>
            <a:p>
              <a:pPr eaLnBrk="1" hangingPunct="1">
                <a:spcAft>
                  <a:spcPts val="600"/>
                </a:spcAft>
                <a:buFont typeface="Arial" pitchFamily="34" charset="0"/>
                <a:buChar char="•"/>
              </a:pPr>
              <a:r>
                <a:rPr lang="en-GB" sz="1100" dirty="0" smtClean="0">
                  <a:latin typeface="+mn-lt"/>
                  <a:cs typeface="Arial"/>
                </a:rPr>
                <a:t>Mid-range - HP </a:t>
              </a:r>
              <a:r>
                <a:rPr lang="en-GB" sz="1100" dirty="0" err="1" smtClean="0">
                  <a:latin typeface="+mn-lt"/>
                  <a:cs typeface="Arial"/>
                </a:rPr>
                <a:t>StoreVirtual</a:t>
              </a:r>
              <a:r>
                <a:rPr lang="en-GB" sz="1100" dirty="0" smtClean="0">
                  <a:latin typeface="+mn-lt"/>
                  <a:cs typeface="Arial"/>
                </a:rPr>
                <a:t> 4000</a:t>
              </a:r>
            </a:p>
            <a:p>
              <a:pPr eaLnBrk="1" hangingPunct="1">
                <a:spcAft>
                  <a:spcPts val="600"/>
                </a:spcAft>
                <a:buFont typeface="Arial" pitchFamily="34" charset="0"/>
                <a:buChar char="•"/>
              </a:pPr>
              <a:r>
                <a:rPr lang="en-GB" sz="1100" dirty="0" smtClean="0">
                  <a:latin typeface="+mn-lt"/>
                  <a:cs typeface="Arial"/>
                </a:rPr>
                <a:t>Backup/Recovery - HP </a:t>
              </a:r>
              <a:r>
                <a:rPr lang="en-GB" sz="1100" dirty="0" err="1" smtClean="0">
                  <a:latin typeface="+mn-lt"/>
                  <a:cs typeface="Arial"/>
                </a:rPr>
                <a:t>StoreOnce</a:t>
              </a:r>
              <a:endParaRPr lang="en-GB" sz="1100" dirty="0">
                <a:latin typeface="+mn-lt"/>
                <a:cs typeface="Arial"/>
              </a:endParaRPr>
            </a:p>
            <a:p>
              <a:pPr eaLnBrk="1" hangingPunct="1">
                <a:spcAft>
                  <a:spcPts val="600"/>
                </a:spcAft>
                <a:buFont typeface="Arial" pitchFamily="34" charset="0"/>
                <a:buChar char="•"/>
              </a:pPr>
              <a:r>
                <a:rPr lang="en-GB" sz="1100" dirty="0" smtClean="0">
                  <a:latin typeface="+mn-lt"/>
                  <a:cs typeface="Arial"/>
                </a:rPr>
                <a:t>HP </a:t>
              </a:r>
              <a:r>
                <a:rPr lang="en-GB" sz="1100" dirty="0" err="1" smtClean="0">
                  <a:latin typeface="+mn-lt"/>
                  <a:cs typeface="Arial"/>
                </a:rPr>
                <a:t>StoreVirtual</a:t>
              </a:r>
              <a:r>
                <a:rPr lang="en-GB" sz="1100" dirty="0" smtClean="0">
                  <a:latin typeface="+mn-lt"/>
                  <a:cs typeface="Arial"/>
                </a:rPr>
                <a:t> P4000, P4800</a:t>
              </a:r>
            </a:p>
            <a:p>
              <a:pPr eaLnBrk="1" hangingPunct="1">
                <a:spcAft>
                  <a:spcPts val="600"/>
                </a:spcAft>
                <a:buFont typeface="Arial" pitchFamily="34" charset="0"/>
                <a:buChar char="•"/>
              </a:pPr>
              <a:r>
                <a:rPr lang="en-GB" sz="1100" dirty="0" smtClean="0">
                  <a:latin typeface="+mn-lt"/>
                  <a:cs typeface="Arial"/>
                </a:rPr>
                <a:t>Cloud, Enterprise Consolidation - HP 3PAR</a:t>
              </a:r>
            </a:p>
            <a:p>
              <a:pPr eaLnBrk="1" hangingPunct="1">
                <a:spcAft>
                  <a:spcPts val="600"/>
                </a:spcAft>
                <a:buFont typeface="Arial" pitchFamily="34" charset="0"/>
                <a:buChar char="•"/>
              </a:pPr>
              <a:endParaRPr lang="en-GB" sz="1100" dirty="0" smtClean="0">
                <a:latin typeface="+mn-lt"/>
                <a:cs typeface="Arial"/>
              </a:endParaRPr>
            </a:p>
          </p:txBody>
        </p:sp>
      </p:grpSp>
      <p:grpSp>
        <p:nvGrpSpPr>
          <p:cNvPr id="3" name="Group 27"/>
          <p:cNvGrpSpPr/>
          <p:nvPr/>
        </p:nvGrpSpPr>
        <p:grpSpPr>
          <a:xfrm>
            <a:off x="3309624" y="1778114"/>
            <a:ext cx="2720239" cy="2577555"/>
            <a:chOff x="3010818" y="1608139"/>
            <a:chExt cx="2720239" cy="2577555"/>
          </a:xfrm>
        </p:grpSpPr>
        <p:sp>
          <p:nvSpPr>
            <p:cNvPr id="29" name="Pentagon 28"/>
            <p:cNvSpPr/>
            <p:nvPr/>
          </p:nvSpPr>
          <p:spPr>
            <a:xfrm>
              <a:off x="3010818" y="1608139"/>
              <a:ext cx="2720239" cy="376238"/>
            </a:xfrm>
            <a:prstGeom prst="homePlate">
              <a:avLst>
                <a:gd name="adj" fmla="val 33048"/>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400"/>
                </a:spcAft>
                <a:defRPr/>
              </a:pPr>
              <a:r>
                <a:rPr lang="en-GB" sz="1200" b="1" dirty="0" smtClean="0">
                  <a:solidFill>
                    <a:schemeClr val="bg1"/>
                  </a:solidFill>
                  <a:cs typeface="Arial"/>
                </a:rPr>
                <a:t>Complete  integration to reduce risk and increase automation/efficiency</a:t>
              </a:r>
              <a:endParaRPr lang="en-US" sz="1200" b="1" dirty="0">
                <a:solidFill>
                  <a:schemeClr val="bg1"/>
                </a:solidFill>
                <a:cs typeface="Arial"/>
              </a:endParaRPr>
            </a:p>
          </p:txBody>
        </p:sp>
        <p:sp>
          <p:nvSpPr>
            <p:cNvPr id="30" name="TextBox 41"/>
            <p:cNvSpPr txBox="1">
              <a:spLocks noChangeArrowheads="1"/>
            </p:cNvSpPr>
            <p:nvPr/>
          </p:nvSpPr>
          <p:spPr bwMode="auto">
            <a:xfrm>
              <a:off x="3010819" y="2108202"/>
              <a:ext cx="2269054"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3038" indent="-173038"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spcAft>
                  <a:spcPts val="600"/>
                </a:spcAft>
                <a:buFont typeface="Arial" pitchFamily="34" charset="0"/>
                <a:buChar char="•"/>
              </a:pPr>
              <a:r>
                <a:rPr lang="en-GB" sz="1100" dirty="0" smtClean="0">
                  <a:cs typeface="Arial"/>
                </a:rPr>
                <a:t>VMware vSphere, VMware View, VMware </a:t>
              </a:r>
              <a:r>
                <a:rPr lang="en-GB" sz="1100" dirty="0" err="1" smtClean="0">
                  <a:cs typeface="Arial"/>
                </a:rPr>
                <a:t>vCloud</a:t>
              </a:r>
              <a:endParaRPr lang="en-GB" sz="1100" dirty="0" smtClean="0">
                <a:cs typeface="Arial"/>
              </a:endParaRPr>
            </a:p>
            <a:p>
              <a:pPr eaLnBrk="1" hangingPunct="1">
                <a:spcAft>
                  <a:spcPts val="600"/>
                </a:spcAft>
                <a:buFont typeface="Arial" pitchFamily="34" charset="0"/>
                <a:buChar char="•"/>
              </a:pPr>
              <a:r>
                <a:rPr lang="en-GB" sz="1100" dirty="0" smtClean="0">
                  <a:cs typeface="Arial"/>
                </a:rPr>
                <a:t>Microsoft Hyper-V, Microsoft Windows Server 2008 R2 and 2012</a:t>
              </a:r>
            </a:p>
            <a:p>
              <a:pPr eaLnBrk="1" hangingPunct="1">
                <a:spcAft>
                  <a:spcPts val="600"/>
                </a:spcAft>
                <a:buFont typeface="Arial" pitchFamily="34" charset="0"/>
                <a:buChar char="•"/>
              </a:pPr>
              <a:r>
                <a:rPr lang="en-GB" sz="1100" dirty="0" smtClean="0">
                  <a:cs typeface="Arial"/>
                </a:rPr>
                <a:t>Citrix </a:t>
              </a:r>
              <a:r>
                <a:rPr lang="en-GB" sz="1100" dirty="0" err="1" smtClean="0">
                  <a:cs typeface="Arial"/>
                </a:rPr>
                <a:t>XenServer</a:t>
              </a:r>
              <a:r>
                <a:rPr lang="en-GB" sz="1100" dirty="0" smtClean="0">
                  <a:cs typeface="Arial"/>
                </a:rPr>
                <a:t>, </a:t>
              </a:r>
              <a:r>
                <a:rPr lang="en-GB" sz="1100" dirty="0" err="1" smtClean="0">
                  <a:cs typeface="Arial"/>
                </a:rPr>
                <a:t>XenDesktop</a:t>
              </a:r>
              <a:endParaRPr lang="en-GB" sz="1100" dirty="0" smtClean="0">
                <a:cs typeface="Arial"/>
              </a:endParaRPr>
            </a:p>
            <a:p>
              <a:pPr eaLnBrk="1" hangingPunct="1">
                <a:spcAft>
                  <a:spcPts val="600"/>
                </a:spcAft>
                <a:buFont typeface="Arial" pitchFamily="34" charset="0"/>
                <a:buChar char="•"/>
              </a:pPr>
              <a:r>
                <a:rPr lang="en-GB" sz="1100" dirty="0" smtClean="0">
                  <a:cs typeface="Arial"/>
                </a:rPr>
                <a:t>HP servers, networking, management software</a:t>
              </a:r>
            </a:p>
            <a:p>
              <a:pPr eaLnBrk="1" hangingPunct="1">
                <a:spcAft>
                  <a:spcPts val="600"/>
                </a:spcAft>
                <a:buFont typeface="Arial" pitchFamily="34" charset="0"/>
                <a:buChar char="•"/>
              </a:pPr>
              <a:endParaRPr lang="en-GB" sz="1100" dirty="0" smtClean="0">
                <a:latin typeface="+mn-lt"/>
                <a:cs typeface="Arial"/>
              </a:endParaRPr>
            </a:p>
            <a:p>
              <a:pPr eaLnBrk="1" hangingPunct="1">
                <a:spcAft>
                  <a:spcPts val="600"/>
                </a:spcAft>
                <a:buFont typeface="Arial" pitchFamily="34" charset="0"/>
                <a:buChar char="•"/>
              </a:pPr>
              <a:endParaRPr lang="en-GB" sz="1100" dirty="0">
                <a:latin typeface="+mn-lt"/>
                <a:cs typeface="Arial"/>
              </a:endParaRPr>
            </a:p>
          </p:txBody>
        </p:sp>
      </p:grpSp>
      <p:grpSp>
        <p:nvGrpSpPr>
          <p:cNvPr id="4" name="Group 30"/>
          <p:cNvGrpSpPr/>
          <p:nvPr/>
        </p:nvGrpSpPr>
        <p:grpSpPr>
          <a:xfrm>
            <a:off x="6132457" y="1778114"/>
            <a:ext cx="2761374" cy="1654225"/>
            <a:chOff x="5761956" y="1608139"/>
            <a:chExt cx="2560320" cy="1654225"/>
          </a:xfrm>
        </p:grpSpPr>
        <p:sp>
          <p:nvSpPr>
            <p:cNvPr id="32" name="Pentagon 31"/>
            <p:cNvSpPr/>
            <p:nvPr/>
          </p:nvSpPr>
          <p:spPr>
            <a:xfrm>
              <a:off x="5761956" y="1608139"/>
              <a:ext cx="2560320" cy="376238"/>
            </a:xfrm>
            <a:prstGeom prst="homePlate">
              <a:avLst>
                <a:gd name="adj" fmla="val 33048"/>
              </a:avLst>
            </a:prstGeom>
            <a:solidFill>
              <a:srgbClr val="87898B"/>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400"/>
                </a:spcAft>
                <a:defRPr/>
              </a:pPr>
              <a:r>
                <a:rPr lang="en-GB" sz="1200" b="1" dirty="0" smtClean="0">
                  <a:cs typeface="Arial"/>
                </a:rPr>
                <a:t>Complete solutions  to increase deal size and margins</a:t>
              </a:r>
              <a:endParaRPr lang="en-GB" sz="1200" b="1" dirty="0">
                <a:cs typeface="Arial"/>
              </a:endParaRPr>
            </a:p>
          </p:txBody>
        </p:sp>
        <p:sp>
          <p:nvSpPr>
            <p:cNvPr id="33" name="TextBox 43"/>
            <p:cNvSpPr txBox="1">
              <a:spLocks noChangeArrowheads="1"/>
            </p:cNvSpPr>
            <p:nvPr/>
          </p:nvSpPr>
          <p:spPr bwMode="auto">
            <a:xfrm>
              <a:off x="5761956" y="2108202"/>
              <a:ext cx="2551176"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en-US"/>
              </a:defPPr>
              <a:lvl1pPr marL="173038" indent="-173038">
                <a:spcBef>
                  <a:spcPts val="1200"/>
                </a:spcBef>
                <a:spcAft>
                  <a:spcPts val="400"/>
                </a:spcAft>
                <a:buFont typeface="Arial" pitchFamily="34" charset="0"/>
                <a:buChar char="•"/>
                <a:defRPr sz="1600">
                  <a:latin typeface="HP Simplified"/>
                  <a:cs typeface="HP Simplified"/>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pPr>
                <a:spcBef>
                  <a:spcPts val="0"/>
                </a:spcBef>
                <a:spcAft>
                  <a:spcPts val="600"/>
                </a:spcAft>
              </a:pPr>
              <a:r>
                <a:rPr lang="en-US" sz="1100" dirty="0" smtClean="0">
                  <a:latin typeface="+mn-lt"/>
                  <a:cs typeface="Arial"/>
                </a:rPr>
                <a:t>HP </a:t>
              </a:r>
              <a:r>
                <a:rPr lang="en-US" sz="1100" dirty="0" err="1" smtClean="0">
                  <a:latin typeface="+mn-lt"/>
                  <a:cs typeface="Arial"/>
                </a:rPr>
                <a:t>VirtualSystem</a:t>
              </a:r>
              <a:endParaRPr lang="en-US" sz="1100" dirty="0">
                <a:latin typeface="+mn-lt"/>
                <a:cs typeface="Arial"/>
              </a:endParaRPr>
            </a:p>
            <a:p>
              <a:pPr>
                <a:spcBef>
                  <a:spcPts val="0"/>
                </a:spcBef>
                <a:spcAft>
                  <a:spcPts val="600"/>
                </a:spcAft>
              </a:pPr>
              <a:r>
                <a:rPr lang="en-US" sz="1100" dirty="0" smtClean="0">
                  <a:latin typeface="+mn-lt"/>
                  <a:cs typeface="Arial"/>
                </a:rPr>
                <a:t>Reference Architectures</a:t>
              </a:r>
              <a:endParaRPr lang="en-US" sz="1100" dirty="0">
                <a:latin typeface="+mn-lt"/>
                <a:cs typeface="Arial"/>
              </a:endParaRPr>
            </a:p>
            <a:p>
              <a:pPr>
                <a:spcBef>
                  <a:spcPts val="0"/>
                </a:spcBef>
                <a:spcAft>
                  <a:spcPts val="600"/>
                </a:spcAft>
              </a:pPr>
              <a:r>
                <a:rPr lang="en-US" sz="1100" dirty="0" smtClean="0">
                  <a:latin typeface="+mn-lt"/>
                  <a:cs typeface="Arial"/>
                </a:rPr>
                <a:t>Smart Bundles</a:t>
              </a:r>
            </a:p>
            <a:p>
              <a:pPr>
                <a:spcBef>
                  <a:spcPts val="0"/>
                </a:spcBef>
                <a:spcAft>
                  <a:spcPts val="600"/>
                </a:spcAft>
              </a:pPr>
              <a:r>
                <a:rPr lang="en-US" sz="1100" dirty="0" smtClean="0">
                  <a:cs typeface="Arial"/>
                </a:rPr>
                <a:t>Partner and/or HP delivered services</a:t>
              </a:r>
            </a:p>
            <a:p>
              <a:pPr>
                <a:spcBef>
                  <a:spcPts val="0"/>
                </a:spcBef>
                <a:spcAft>
                  <a:spcPts val="600"/>
                </a:spcAft>
              </a:pPr>
              <a:endParaRPr lang="en-US" sz="1100" dirty="0">
                <a:latin typeface="+mn-lt"/>
                <a:cs typeface="Arial"/>
              </a:endParaRPr>
            </a:p>
          </p:txBody>
        </p:sp>
      </p:grpSp>
      <p:sp>
        <p:nvSpPr>
          <p:cNvPr id="35" name="Pentagon 34"/>
          <p:cNvSpPr/>
          <p:nvPr/>
        </p:nvSpPr>
        <p:spPr>
          <a:xfrm>
            <a:off x="328825" y="4118752"/>
            <a:ext cx="8151813" cy="377825"/>
          </a:xfrm>
          <a:prstGeom prst="homePlate">
            <a:avLst>
              <a:gd name="adj" fmla="val 3304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GB" b="1" dirty="0" smtClean="0">
                <a:cs typeface="Arial"/>
              </a:rPr>
              <a:t>Get the most out of virtualization with HP Storage – From Entry to Enterprise</a:t>
            </a:r>
            <a:endParaRPr lang="en-GB" b="1" dirty="0">
              <a:cs typeface="Arial"/>
            </a:endParaRPr>
          </a:p>
        </p:txBody>
      </p:sp>
    </p:spTree>
    <p:extLst>
      <p:ext uri="{BB962C8B-B14F-4D97-AF65-F5344CB8AC3E}">
        <p14:creationId xmlns:p14="http://schemas.microsoft.com/office/powerpoint/2010/main" val="1334094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9184" y="1238550"/>
            <a:ext cx="6858000" cy="1206484"/>
          </a:xfrm>
        </p:spPr>
        <p:txBody>
          <a:bodyPr/>
          <a:lstStyle/>
          <a:p>
            <a:r>
              <a:rPr lang="en-US" dirty="0" smtClean="0">
                <a:solidFill>
                  <a:schemeClr val="tx1"/>
                </a:solidFill>
              </a:rPr>
              <a:t>HP’s MSA Storage </a:t>
            </a:r>
            <a:br>
              <a:rPr lang="en-US" dirty="0" smtClean="0">
                <a:solidFill>
                  <a:schemeClr val="tx1"/>
                </a:solidFill>
              </a:rPr>
            </a:br>
            <a:r>
              <a:rPr lang="en-US" dirty="0" smtClean="0">
                <a:solidFill>
                  <a:schemeClr val="tx1"/>
                </a:solidFill>
              </a:rPr>
              <a:t>P2000 G3 Product Family</a:t>
            </a:r>
            <a:endParaRPr lang="en-US" dirty="0">
              <a:solidFill>
                <a:schemeClr val="tx1"/>
              </a:solidFill>
            </a:endParaRPr>
          </a:p>
        </p:txBody>
      </p:sp>
      <p:sp>
        <p:nvSpPr>
          <p:cNvPr id="6" name="Subtitle 5"/>
          <p:cNvSpPr>
            <a:spLocks noGrp="1"/>
          </p:cNvSpPr>
          <p:nvPr>
            <p:ph type="subTitle" idx="1"/>
          </p:nvPr>
        </p:nvSpPr>
        <p:spPr>
          <a:xfrm>
            <a:off x="329184" y="2605428"/>
            <a:ext cx="6858000" cy="914400"/>
          </a:xfrm>
        </p:spPr>
        <p:txBody>
          <a:bodyPr/>
          <a:lstStyle/>
          <a:p>
            <a:r>
              <a:rPr lang="en-US" sz="3200" dirty="0" smtClean="0">
                <a:solidFill>
                  <a:schemeClr val="tx1"/>
                </a:solidFill>
              </a:rPr>
              <a:t>Quick Family Overview</a:t>
            </a:r>
          </a:p>
          <a:p>
            <a:endParaRPr lang="en-US" dirty="0" smtClean="0">
              <a:solidFill>
                <a:schemeClr val="tx1"/>
              </a:solidFill>
            </a:endParaRPr>
          </a:p>
          <a:p>
            <a:endParaRPr lang="en-US" dirty="0" smtClean="0">
              <a:solidFill>
                <a:schemeClr val="tx1"/>
              </a:solidFill>
            </a:endParaRPr>
          </a:p>
        </p:txBody>
      </p:sp>
      <p:pic>
        <p:nvPicPr>
          <p:cNvPr id="4" name="Picture 11"/>
          <p:cNvPicPr>
            <a:picLocks noChangeAspect="1" noChangeArrowheads="1"/>
          </p:cNvPicPr>
          <p:nvPr/>
        </p:nvPicPr>
        <p:blipFill>
          <a:blip r:embed="rId3" cstate="print"/>
          <a:srcRect r="57827"/>
          <a:stretch>
            <a:fillRect/>
          </a:stretch>
        </p:blipFill>
        <p:spPr bwMode="auto">
          <a:xfrm>
            <a:off x="5448841" y="190500"/>
            <a:ext cx="3695159" cy="1391390"/>
          </a:xfrm>
          <a:prstGeom prst="rect">
            <a:avLst/>
          </a:prstGeom>
          <a:noFill/>
          <a:ln w="9525">
            <a:noFill/>
            <a:miter lim="800000"/>
            <a:headEnd/>
            <a:tailEnd/>
          </a:ln>
        </p:spPr>
      </p:pic>
      <p:pic>
        <p:nvPicPr>
          <p:cNvPr id="7" name="Picture 10"/>
          <p:cNvPicPr>
            <a:picLocks noChangeAspect="1" noChangeArrowheads="1"/>
          </p:cNvPicPr>
          <p:nvPr/>
        </p:nvPicPr>
        <p:blipFill>
          <a:blip r:embed="rId4" cstate="print"/>
          <a:srcRect r="58361"/>
          <a:stretch>
            <a:fillRect/>
          </a:stretch>
        </p:blipFill>
        <p:spPr bwMode="auto">
          <a:xfrm>
            <a:off x="5476146" y="2686050"/>
            <a:ext cx="3667854" cy="1690255"/>
          </a:xfrm>
          <a:prstGeom prst="rect">
            <a:avLst/>
          </a:prstGeom>
          <a:noFill/>
          <a:ln w="9525">
            <a:noFill/>
            <a:miter lim="800000"/>
            <a:headEnd/>
            <a:tailEnd/>
          </a:ln>
        </p:spPr>
      </p:pic>
    </p:spTree>
    <p:extLst>
      <p:ext uri="{BB962C8B-B14F-4D97-AF65-F5344CB8AC3E}">
        <p14:creationId xmlns:p14="http://schemas.microsoft.com/office/powerpoint/2010/main" val="2633726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p:cNvSpPr>
            <a:spLocks noGrp="1"/>
          </p:cNvSpPr>
          <p:nvPr>
            <p:ph type="title"/>
          </p:nvPr>
        </p:nvSpPr>
        <p:spPr>
          <a:xfrm>
            <a:off x="339725" y="300956"/>
            <a:ext cx="8375650" cy="329803"/>
          </a:xfrm>
        </p:spPr>
        <p:txBody>
          <a:bodyPr/>
          <a:lstStyle/>
          <a:p>
            <a:r>
              <a:rPr lang="en-US" sz="3600" dirty="0" smtClean="0">
                <a:latin typeface="+mj-lt"/>
              </a:rPr>
              <a:t>P2000 G3  -  State of the Union</a:t>
            </a:r>
            <a:endParaRPr lang="en-US" sz="3600" dirty="0">
              <a:latin typeface="+mj-lt"/>
            </a:endParaRPr>
          </a:p>
        </p:txBody>
      </p:sp>
      <p:sp>
        <p:nvSpPr>
          <p:cNvPr id="29" name="TextBox 28"/>
          <p:cNvSpPr txBox="1"/>
          <p:nvPr/>
        </p:nvSpPr>
        <p:spPr>
          <a:xfrm>
            <a:off x="319308" y="1332019"/>
            <a:ext cx="8055436" cy="310854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smtClean="0">
                <a:solidFill>
                  <a:srgbClr val="00B0F0"/>
                </a:solidFill>
                <a:latin typeface="+mj-lt"/>
              </a:rPr>
              <a:t>Industry Leading Entry-Level Smart Array Architecture</a:t>
            </a:r>
          </a:p>
          <a:p>
            <a:pPr lvl="1">
              <a:buFont typeface="Arial" pitchFamily="34" charset="0"/>
              <a:buChar char="•"/>
            </a:pPr>
            <a:r>
              <a:rPr lang="en-US" sz="2400" dirty="0" smtClean="0">
                <a:solidFill>
                  <a:srgbClr val="000000"/>
                </a:solidFill>
                <a:latin typeface="+mj-lt"/>
              </a:rPr>
              <a:t> </a:t>
            </a:r>
            <a:r>
              <a:rPr lang="en-US" sz="2000" dirty="0" smtClean="0">
                <a:solidFill>
                  <a:srgbClr val="000000"/>
                </a:solidFill>
                <a:latin typeface="+mj-lt"/>
              </a:rPr>
              <a:t>5 Controllers provide support for latest storage interfaces</a:t>
            </a:r>
            <a:br>
              <a:rPr lang="en-US" sz="2000" dirty="0" smtClean="0">
                <a:solidFill>
                  <a:srgbClr val="000000"/>
                </a:solidFill>
                <a:latin typeface="+mj-lt"/>
              </a:rPr>
            </a:br>
            <a:r>
              <a:rPr lang="en-US" sz="2000" dirty="0" smtClean="0">
                <a:solidFill>
                  <a:srgbClr val="000000"/>
                </a:solidFill>
                <a:latin typeface="+mj-lt"/>
              </a:rPr>
              <a:t>    6Gb SAS, 1GbE and 10GbE iSCSI, 8Gb FC, Combo (8Gb/1GbE)</a:t>
            </a:r>
          </a:p>
          <a:p>
            <a:pPr lvl="1">
              <a:buFont typeface="Arial" pitchFamily="34" charset="0"/>
              <a:buChar char="•"/>
            </a:pPr>
            <a:r>
              <a:rPr lang="en-US" sz="2000" dirty="0" smtClean="0">
                <a:solidFill>
                  <a:srgbClr val="000000"/>
                </a:solidFill>
                <a:latin typeface="+mj-lt"/>
              </a:rPr>
              <a:t> Wide range HDD support – LFF/SFF,  7.2k to 15k today</a:t>
            </a:r>
          </a:p>
          <a:p>
            <a:pPr lvl="1">
              <a:buFont typeface="Arial" pitchFamily="34" charset="0"/>
              <a:buChar char="•"/>
            </a:pPr>
            <a:r>
              <a:rPr lang="en-US" sz="2000" dirty="0" smtClean="0">
                <a:solidFill>
                  <a:srgbClr val="000000"/>
                </a:solidFill>
                <a:latin typeface="+mj-lt"/>
              </a:rPr>
              <a:t> Dual Controller design, “Data in Place" Upgrades</a:t>
            </a:r>
            <a:endParaRPr lang="en-US" sz="2400" dirty="0" smtClean="0">
              <a:solidFill>
                <a:srgbClr val="000000"/>
              </a:solidFill>
              <a:latin typeface="+mj-lt"/>
            </a:endParaRPr>
          </a:p>
          <a:p>
            <a:r>
              <a:rPr lang="en-US" sz="2400" b="1" dirty="0" smtClean="0">
                <a:solidFill>
                  <a:srgbClr val="00B0F0"/>
                </a:solidFill>
                <a:latin typeface="+mj-lt"/>
              </a:rPr>
              <a:t>Enhanced integration to support simplicity/management</a:t>
            </a:r>
          </a:p>
          <a:p>
            <a:pPr lvl="1">
              <a:buFont typeface="Arial" pitchFamily="34" charset="0"/>
              <a:buChar char="•"/>
            </a:pPr>
            <a:r>
              <a:rPr lang="en-US" sz="2400" dirty="0" smtClean="0">
                <a:solidFill>
                  <a:srgbClr val="000000"/>
                </a:solidFill>
                <a:latin typeface="+mj-lt"/>
              </a:rPr>
              <a:t> </a:t>
            </a:r>
            <a:r>
              <a:rPr lang="en-US" sz="2000" dirty="0" smtClean="0">
                <a:solidFill>
                  <a:srgbClr val="000000"/>
                </a:solidFill>
                <a:latin typeface="+mj-lt"/>
              </a:rPr>
              <a:t>Tight integration with server platforms (HP and others)</a:t>
            </a:r>
          </a:p>
          <a:p>
            <a:pPr lvl="1">
              <a:buFont typeface="Arial" pitchFamily="34" charset="0"/>
              <a:buChar char="•"/>
            </a:pPr>
            <a:r>
              <a:rPr lang="en-US" sz="2000" dirty="0" smtClean="0">
                <a:solidFill>
                  <a:srgbClr val="000000"/>
                </a:solidFill>
                <a:latin typeface="+mj-lt"/>
              </a:rPr>
              <a:t> Virtualization Platforms – VMware, Hyper-V</a:t>
            </a:r>
            <a:endParaRPr lang="en-US" sz="2000" strike="sngStrike" dirty="0" smtClean="0">
              <a:solidFill>
                <a:srgbClr val="FF0000"/>
              </a:solidFill>
              <a:latin typeface="+mj-lt"/>
            </a:endParaRPr>
          </a:p>
          <a:p>
            <a:pPr lvl="1">
              <a:buFont typeface="Arial" pitchFamily="34" charset="0"/>
              <a:buChar char="•"/>
            </a:pPr>
            <a:r>
              <a:rPr lang="en-US" sz="2000" dirty="0" smtClean="0">
                <a:solidFill>
                  <a:srgbClr val="000000"/>
                </a:solidFill>
                <a:latin typeface="+mj-lt"/>
              </a:rPr>
              <a:t> Management Platforms – Web-based SMU interface, SMI-S</a:t>
            </a:r>
            <a:r>
              <a:rPr lang="en-US" sz="2000" dirty="0" smtClean="0">
                <a:solidFill>
                  <a:schemeClr val="tx1"/>
                </a:solidFill>
                <a:latin typeface="+mj-lt"/>
              </a:rPr>
              <a:t>  1.5</a:t>
            </a:r>
          </a:p>
        </p:txBody>
      </p:sp>
      <p:pic>
        <p:nvPicPr>
          <p:cNvPr id="38" name="Picture 10"/>
          <p:cNvPicPr>
            <a:picLocks noChangeAspect="1" noChangeArrowheads="1"/>
          </p:cNvPicPr>
          <p:nvPr/>
        </p:nvPicPr>
        <p:blipFill>
          <a:blip r:embed="rId3" cstate="print"/>
          <a:srcRect/>
          <a:stretch>
            <a:fillRect/>
          </a:stretch>
        </p:blipFill>
        <p:spPr bwMode="auto">
          <a:xfrm>
            <a:off x="4747227" y="843851"/>
            <a:ext cx="2822575" cy="541604"/>
          </a:xfrm>
          <a:prstGeom prst="rect">
            <a:avLst/>
          </a:prstGeom>
          <a:noFill/>
          <a:ln w="9525">
            <a:noFill/>
            <a:miter lim="800000"/>
            <a:headEnd/>
            <a:tailEnd/>
          </a:ln>
        </p:spPr>
      </p:pic>
      <p:pic>
        <p:nvPicPr>
          <p:cNvPr id="39" name="Picture 11"/>
          <p:cNvPicPr>
            <a:picLocks noChangeAspect="1" noChangeArrowheads="1"/>
          </p:cNvPicPr>
          <p:nvPr/>
        </p:nvPicPr>
        <p:blipFill>
          <a:blip r:embed="rId4" cstate="print"/>
          <a:srcRect/>
          <a:stretch>
            <a:fillRect/>
          </a:stretch>
        </p:blipFill>
        <p:spPr bwMode="auto">
          <a:xfrm>
            <a:off x="741300" y="847916"/>
            <a:ext cx="2822575" cy="44822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Slide Number Placeholder 3"/>
          <p:cNvSpPr txBox="1">
            <a:spLocks noGrp="1"/>
          </p:cNvSpPr>
          <p:nvPr/>
        </p:nvSpPr>
        <p:spPr bwMode="auto">
          <a:xfrm>
            <a:off x="438150" y="4942768"/>
            <a:ext cx="387350" cy="164306"/>
          </a:xfrm>
          <a:prstGeom prst="rect">
            <a:avLst/>
          </a:prstGeom>
          <a:noFill/>
          <a:ln w="9525">
            <a:noFill/>
            <a:miter lim="800000"/>
            <a:headEnd/>
            <a:tailEnd/>
          </a:ln>
        </p:spPr>
        <p:txBody>
          <a:bodyPr anchor="b"/>
          <a:lstStyle/>
          <a:p>
            <a:pPr eaLnBrk="0" hangingPunct="0"/>
            <a:fld id="{63D03619-0686-447E-AB65-BB52F0AF75DC}" type="slidenum">
              <a:rPr lang="en-US" sz="900">
                <a:solidFill>
                  <a:prstClr val="white"/>
                </a:solidFill>
                <a:latin typeface="+mj-lt"/>
                <a:cs typeface="Arial" pitchFamily="34" charset="0"/>
              </a:rPr>
              <a:pPr eaLnBrk="0" hangingPunct="0"/>
              <a:t>9</a:t>
            </a:fld>
            <a:endParaRPr lang="en-US" sz="900" dirty="0">
              <a:solidFill>
                <a:prstClr val="white"/>
              </a:solidFill>
              <a:latin typeface="+mj-lt"/>
              <a:cs typeface="Arial" pitchFamily="34" charset="0"/>
            </a:endParaRPr>
          </a:p>
        </p:txBody>
      </p:sp>
      <p:sp>
        <p:nvSpPr>
          <p:cNvPr id="57" name="Title 56"/>
          <p:cNvSpPr>
            <a:spLocks noGrp="1"/>
          </p:cNvSpPr>
          <p:nvPr>
            <p:ph type="title"/>
          </p:nvPr>
        </p:nvSpPr>
        <p:spPr>
          <a:xfrm>
            <a:off x="339725" y="184844"/>
            <a:ext cx="8375650" cy="329803"/>
          </a:xfrm>
        </p:spPr>
        <p:txBody>
          <a:bodyPr/>
          <a:lstStyle/>
          <a:p>
            <a:r>
              <a:rPr lang="en-US" dirty="0" smtClean="0">
                <a:latin typeface="+mj-lt"/>
              </a:rPr>
              <a:t>P2000 G3  -  Building on a Winning Platform</a:t>
            </a:r>
            <a:endParaRPr lang="en-US" dirty="0">
              <a:latin typeface="+mj-lt"/>
            </a:endParaRPr>
          </a:p>
        </p:txBody>
      </p:sp>
      <p:sp>
        <p:nvSpPr>
          <p:cNvPr id="7" name="Rectangle 6"/>
          <p:cNvSpPr/>
          <p:nvPr/>
        </p:nvSpPr>
        <p:spPr>
          <a:xfrm rot="10800000" flipH="1">
            <a:off x="4594868" y="2776788"/>
            <a:ext cx="1322611" cy="1156585"/>
          </a:xfrm>
          <a:prstGeom prst="rect">
            <a:avLst/>
          </a:prstGeom>
          <a:gradFill flip="none" rotWithShape="1">
            <a:gsLst>
              <a:gs pos="0">
                <a:schemeClr val="tx2">
                  <a:alpha val="80000"/>
                </a:schemeClr>
              </a:gs>
              <a:gs pos="100000">
                <a:schemeClr val="tx2">
                  <a:alpha val="0"/>
                </a:schemeClr>
              </a:gs>
            </a:gsLst>
            <a:lin ang="0" scaled="1"/>
            <a:tileRect/>
          </a:gradFill>
          <a:ln w="6350" cap="flat" cmpd="sng" algn="ctr">
            <a:gradFill flip="none" rotWithShape="1">
              <a:gsLst>
                <a:gs pos="0">
                  <a:srgbClr val="FF9900"/>
                </a:gs>
                <a:gs pos="100000">
                  <a:schemeClr val="accent1">
                    <a:lumMod val="60000"/>
                    <a:lumOff val="40000"/>
                    <a:alpha val="0"/>
                  </a:schemeClr>
                </a:gs>
              </a:gsLst>
              <a:lin ang="0" scaled="1"/>
              <a:tileRect/>
            </a:gra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sz="1600" dirty="0">
              <a:solidFill>
                <a:srgbClr val="FFFFFF"/>
              </a:solidFill>
              <a:latin typeface="+mj-lt"/>
              <a:cs typeface="ＭＳ Ｐゴシック" pitchFamily="-107" charset="-128"/>
            </a:endParaRPr>
          </a:p>
        </p:txBody>
      </p:sp>
      <p:sp>
        <p:nvSpPr>
          <p:cNvPr id="8" name="Rectangle 7"/>
          <p:cNvSpPr/>
          <p:nvPr/>
        </p:nvSpPr>
        <p:spPr>
          <a:xfrm flipH="1">
            <a:off x="3172994" y="1562288"/>
            <a:ext cx="1360344" cy="1156670"/>
          </a:xfrm>
          <a:prstGeom prst="rect">
            <a:avLst/>
          </a:prstGeom>
          <a:gradFill flip="none" rotWithShape="1">
            <a:gsLst>
              <a:gs pos="0">
                <a:schemeClr val="tx2">
                  <a:alpha val="80000"/>
                </a:schemeClr>
              </a:gs>
              <a:gs pos="100000">
                <a:schemeClr val="tx2">
                  <a:alpha val="0"/>
                </a:schemeClr>
              </a:gs>
            </a:gsLst>
            <a:lin ang="0" scaled="1"/>
            <a:tileRect/>
          </a:gradFill>
          <a:ln w="6350" cap="flat" cmpd="sng" algn="ctr">
            <a:gradFill flip="none" rotWithShape="1">
              <a:gsLst>
                <a:gs pos="0">
                  <a:srgbClr val="FF9900"/>
                </a:gs>
                <a:gs pos="100000">
                  <a:schemeClr val="accent1">
                    <a:lumMod val="60000"/>
                    <a:lumOff val="40000"/>
                    <a:alpha val="0"/>
                  </a:schemeClr>
                </a:gs>
              </a:gsLst>
              <a:lin ang="0" scaled="1"/>
              <a:tileRect/>
            </a:gra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sz="1600" dirty="0">
              <a:solidFill>
                <a:srgbClr val="FFFFFF"/>
              </a:solidFill>
              <a:latin typeface="+mj-lt"/>
              <a:cs typeface="ＭＳ Ｐゴシック" pitchFamily="-107" charset="-128"/>
            </a:endParaRPr>
          </a:p>
        </p:txBody>
      </p:sp>
      <p:sp>
        <p:nvSpPr>
          <p:cNvPr id="9" name="Rectangle 8"/>
          <p:cNvSpPr/>
          <p:nvPr/>
        </p:nvSpPr>
        <p:spPr>
          <a:xfrm rot="10800000" flipH="1">
            <a:off x="4594868" y="1562285"/>
            <a:ext cx="1322611" cy="1156585"/>
          </a:xfrm>
          <a:prstGeom prst="rect">
            <a:avLst/>
          </a:prstGeom>
          <a:gradFill flip="none" rotWithShape="1">
            <a:gsLst>
              <a:gs pos="0">
                <a:schemeClr val="tx2">
                  <a:alpha val="80000"/>
                </a:schemeClr>
              </a:gs>
              <a:gs pos="100000">
                <a:schemeClr val="tx2">
                  <a:alpha val="0"/>
                </a:schemeClr>
              </a:gs>
            </a:gsLst>
            <a:lin ang="0" scaled="1"/>
            <a:tileRect/>
          </a:gradFill>
          <a:ln w="6350" cap="flat" cmpd="sng" algn="ctr">
            <a:gradFill flip="none" rotWithShape="1">
              <a:gsLst>
                <a:gs pos="0">
                  <a:srgbClr val="FF9900"/>
                </a:gs>
                <a:gs pos="100000">
                  <a:schemeClr val="accent1">
                    <a:lumMod val="60000"/>
                    <a:lumOff val="40000"/>
                    <a:alpha val="0"/>
                  </a:schemeClr>
                </a:gs>
              </a:gsLst>
              <a:lin ang="0" scaled="1"/>
              <a:tileRect/>
            </a:gra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sz="1600" dirty="0">
              <a:solidFill>
                <a:srgbClr val="FFFFFF"/>
              </a:solidFill>
              <a:latin typeface="+mj-lt"/>
              <a:cs typeface="ＭＳ Ｐゴシック" pitchFamily="-107" charset="-128"/>
            </a:endParaRPr>
          </a:p>
        </p:txBody>
      </p:sp>
      <p:sp>
        <p:nvSpPr>
          <p:cNvPr id="10" name="Rectangle 5"/>
          <p:cNvSpPr>
            <a:spLocks noChangeArrowheads="1"/>
          </p:cNvSpPr>
          <p:nvPr/>
        </p:nvSpPr>
        <p:spPr bwMode="auto">
          <a:xfrm>
            <a:off x="141894" y="1003034"/>
            <a:ext cx="5025192" cy="1569660"/>
          </a:xfrm>
          <a:prstGeom prst="rect">
            <a:avLst/>
          </a:prstGeom>
          <a:noFill/>
          <a:ln w="9525">
            <a:noFill/>
            <a:miter lim="800000"/>
            <a:headEnd/>
            <a:tailEnd/>
          </a:ln>
          <a:effectLst>
            <a:prstShdw prst="shdw17" dist="17961" dir="2700000">
              <a:srgbClr val="00446C"/>
            </a:prstShdw>
          </a:effectLst>
        </p:spPr>
        <p:txBody>
          <a:bodyPr wrap="square">
            <a:spAutoFit/>
          </a:bodyPr>
          <a:lstStyle/>
          <a:p>
            <a:pPr indent="3175">
              <a:spcBef>
                <a:spcPts val="475"/>
              </a:spcBef>
              <a:spcAft>
                <a:spcPts val="600"/>
              </a:spcAft>
              <a:buSzPct val="100000"/>
            </a:pPr>
            <a:r>
              <a:rPr lang="en-US" sz="2400" dirty="0" smtClean="0">
                <a:solidFill>
                  <a:srgbClr val="00B0F0"/>
                </a:solidFill>
                <a:latin typeface="+mj-lt"/>
                <a:cs typeface="Arial" pitchFamily="34" charset="0"/>
              </a:rPr>
              <a:t>State of the Art Flexible Architecture</a:t>
            </a:r>
            <a:r>
              <a:rPr lang="en-US" sz="1600" dirty="0">
                <a:solidFill>
                  <a:prstClr val="white"/>
                </a:solidFill>
                <a:latin typeface="+mj-lt"/>
                <a:cs typeface="Arial" pitchFamily="34" charset="0"/>
              </a:rPr>
              <a:t/>
            </a:r>
            <a:br>
              <a:rPr lang="en-US" sz="1600" dirty="0">
                <a:solidFill>
                  <a:prstClr val="white"/>
                </a:solidFill>
                <a:latin typeface="+mj-lt"/>
                <a:cs typeface="Arial" pitchFamily="34" charset="0"/>
              </a:rPr>
            </a:br>
            <a:r>
              <a:rPr lang="en-US" dirty="0" smtClean="0">
                <a:solidFill>
                  <a:srgbClr val="000000"/>
                </a:solidFill>
                <a:latin typeface="+mj-lt"/>
                <a:cs typeface="Arial" pitchFamily="34" charset="0"/>
              </a:rPr>
              <a:t>P2000 G3 MSA has </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shaped the Low-End </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SAN Segment  since </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its introduction</a:t>
            </a:r>
          </a:p>
        </p:txBody>
      </p:sp>
      <p:sp>
        <p:nvSpPr>
          <p:cNvPr id="11" name="Rectangle 5"/>
          <p:cNvSpPr>
            <a:spLocks noChangeArrowheads="1"/>
          </p:cNvSpPr>
          <p:nvPr/>
        </p:nvSpPr>
        <p:spPr bwMode="auto">
          <a:xfrm>
            <a:off x="5370286" y="996665"/>
            <a:ext cx="3701140" cy="1661993"/>
          </a:xfrm>
          <a:prstGeom prst="rect">
            <a:avLst/>
          </a:prstGeom>
          <a:noFill/>
          <a:ln w="9525">
            <a:noFill/>
            <a:miter lim="800000"/>
            <a:headEnd/>
            <a:tailEnd/>
          </a:ln>
          <a:effectLst>
            <a:prstShdw prst="shdw17" dist="17961" dir="2700000">
              <a:srgbClr val="00446C"/>
            </a:prstShdw>
          </a:effectLst>
        </p:spPr>
        <p:txBody>
          <a:bodyPr wrap="square">
            <a:spAutoFit/>
          </a:bodyPr>
          <a:lstStyle/>
          <a:p>
            <a:pPr indent="3175">
              <a:spcBef>
                <a:spcPts val="475"/>
              </a:spcBef>
              <a:spcAft>
                <a:spcPts val="600"/>
              </a:spcAft>
              <a:buSzPct val="100000"/>
            </a:pPr>
            <a:r>
              <a:rPr lang="en-US" sz="2400" dirty="0" smtClean="0">
                <a:solidFill>
                  <a:srgbClr val="00B0F0"/>
                </a:solidFill>
                <a:latin typeface="+mj-lt"/>
                <a:cs typeface="Arial" pitchFamily="34" charset="0"/>
              </a:rPr>
              <a:t>Mid-Range Features –            </a:t>
            </a:r>
            <a:br>
              <a:rPr lang="en-US" sz="2400" dirty="0" smtClean="0">
                <a:solidFill>
                  <a:srgbClr val="00B0F0"/>
                </a:solidFill>
                <a:latin typeface="+mj-lt"/>
                <a:cs typeface="Arial" pitchFamily="34" charset="0"/>
              </a:rPr>
            </a:br>
            <a:r>
              <a:rPr lang="en-US" sz="2400" dirty="0" smtClean="0">
                <a:solidFill>
                  <a:srgbClr val="00B0F0"/>
                </a:solidFill>
                <a:latin typeface="+mj-lt"/>
                <a:cs typeface="Arial" pitchFamily="34" charset="0"/>
              </a:rPr>
              <a:t>               Entry-Level Budget</a:t>
            </a:r>
            <a:r>
              <a:rPr lang="en-US" sz="1600" dirty="0" smtClean="0">
                <a:solidFill>
                  <a:prstClr val="white"/>
                </a:solidFill>
                <a:latin typeface="+mj-lt"/>
                <a:cs typeface="Arial" pitchFamily="34" charset="0"/>
              </a:rPr>
              <a:t/>
            </a:r>
            <a:br>
              <a:rPr lang="en-US" sz="1600" dirty="0" smtClean="0">
                <a:solidFill>
                  <a:prstClr val="white"/>
                </a:solidFill>
                <a:latin typeface="+mj-lt"/>
                <a:cs typeface="Arial" pitchFamily="34" charset="0"/>
              </a:rPr>
            </a:br>
            <a:r>
              <a:rPr lang="en-US" sz="1600" dirty="0" smtClean="0">
                <a:solidFill>
                  <a:prstClr val="white"/>
                </a:solidFill>
                <a:latin typeface="+mj-lt"/>
                <a:cs typeface="Arial" pitchFamily="34" charset="0"/>
              </a:rPr>
              <a:t>                       </a:t>
            </a:r>
            <a:r>
              <a:rPr lang="en-US" dirty="0" smtClean="0">
                <a:solidFill>
                  <a:srgbClr val="000000"/>
                </a:solidFill>
                <a:latin typeface="+mj-lt"/>
                <a:cs typeface="Arial" pitchFamily="34" charset="0"/>
              </a:rPr>
              <a:t>P2000 continues to deliver</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                    new functionality</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 		Robust list of std features </a:t>
            </a:r>
            <a:endParaRPr lang="en-US" dirty="0">
              <a:solidFill>
                <a:srgbClr val="000000"/>
              </a:solidFill>
              <a:latin typeface="+mj-lt"/>
              <a:cs typeface="Arial" pitchFamily="34" charset="0"/>
            </a:endParaRPr>
          </a:p>
        </p:txBody>
      </p:sp>
      <p:sp>
        <p:nvSpPr>
          <p:cNvPr id="12" name="Rectangle 66"/>
          <p:cNvSpPr>
            <a:spLocks noChangeArrowheads="1"/>
          </p:cNvSpPr>
          <p:nvPr/>
        </p:nvSpPr>
        <p:spPr bwMode="auto">
          <a:xfrm>
            <a:off x="196514" y="2845700"/>
            <a:ext cx="3315943" cy="1846659"/>
          </a:xfrm>
          <a:prstGeom prst="rect">
            <a:avLst/>
          </a:prstGeom>
          <a:noFill/>
          <a:ln w="9525">
            <a:noFill/>
            <a:miter lim="800000"/>
            <a:headEnd/>
            <a:tailEnd/>
          </a:ln>
          <a:effectLst>
            <a:prstShdw prst="shdw17" dist="17961" dir="2700000">
              <a:srgbClr val="00446C"/>
            </a:prstShdw>
          </a:effectLst>
        </p:spPr>
        <p:txBody>
          <a:bodyPr wrap="square">
            <a:spAutoFit/>
          </a:bodyPr>
          <a:lstStyle/>
          <a:p>
            <a:pPr indent="3175">
              <a:spcBef>
                <a:spcPts val="475"/>
              </a:spcBef>
              <a:spcAft>
                <a:spcPts val="600"/>
              </a:spcAft>
              <a:buSzPct val="100000"/>
            </a:pPr>
            <a:r>
              <a:rPr lang="en-US" sz="2400" dirty="0" smtClean="0">
                <a:solidFill>
                  <a:srgbClr val="00B0F0"/>
                </a:solidFill>
                <a:latin typeface="+mj-lt"/>
                <a:cs typeface="Arial" pitchFamily="34" charset="0"/>
              </a:rPr>
              <a:t>HA/DR Bundled-in</a:t>
            </a:r>
            <a:r>
              <a:rPr lang="en-US" sz="1600" dirty="0">
                <a:solidFill>
                  <a:prstClr val="white"/>
                </a:solidFill>
                <a:latin typeface="+mj-lt"/>
                <a:cs typeface="Arial" pitchFamily="34" charset="0"/>
              </a:rPr>
              <a:t/>
            </a:r>
            <a:br>
              <a:rPr lang="en-US" sz="1600" dirty="0">
                <a:solidFill>
                  <a:prstClr val="white"/>
                </a:solidFill>
                <a:latin typeface="+mj-lt"/>
                <a:cs typeface="Arial" pitchFamily="34" charset="0"/>
              </a:rPr>
            </a:br>
            <a:r>
              <a:rPr lang="en-US" dirty="0" smtClean="0">
                <a:solidFill>
                  <a:srgbClr val="000000"/>
                </a:solidFill>
                <a:latin typeface="+mj-lt"/>
                <a:cs typeface="Arial" pitchFamily="34" charset="0"/>
              </a:rPr>
              <a:t>Controller-based snapshots</a:t>
            </a:r>
            <a:r>
              <a:rPr lang="en-US" dirty="0">
                <a:solidFill>
                  <a:srgbClr val="000000"/>
                </a:solidFill>
                <a:latin typeface="+mj-lt"/>
                <a:cs typeface="Arial" pitchFamily="34" charset="0"/>
              </a:rPr>
              <a:t/>
            </a:r>
            <a:br>
              <a:rPr lang="en-US" dirty="0">
                <a:solidFill>
                  <a:srgbClr val="000000"/>
                </a:solidFill>
                <a:latin typeface="+mj-lt"/>
                <a:cs typeface="Arial" pitchFamily="34" charset="0"/>
              </a:rPr>
            </a:br>
            <a:r>
              <a:rPr lang="en-US" dirty="0" smtClean="0">
                <a:solidFill>
                  <a:srgbClr val="000000"/>
                </a:solidFill>
                <a:latin typeface="+mj-lt"/>
                <a:cs typeface="Arial" pitchFamily="34" charset="0"/>
              </a:rPr>
              <a:t>Local  Snapshots </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       (64 std, 512 opt)</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Volume Copy (std)</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Remote  Replication (opt)</a:t>
            </a:r>
          </a:p>
        </p:txBody>
      </p:sp>
      <p:sp>
        <p:nvSpPr>
          <p:cNvPr id="13" name="Rectangle 5"/>
          <p:cNvSpPr>
            <a:spLocks noChangeArrowheads="1"/>
          </p:cNvSpPr>
          <p:nvPr/>
        </p:nvSpPr>
        <p:spPr bwMode="auto">
          <a:xfrm>
            <a:off x="5834745" y="2800861"/>
            <a:ext cx="3381831" cy="1938992"/>
          </a:xfrm>
          <a:prstGeom prst="rect">
            <a:avLst/>
          </a:prstGeom>
          <a:noFill/>
          <a:ln w="9525">
            <a:noFill/>
            <a:miter lim="800000"/>
            <a:headEnd/>
            <a:tailEnd/>
          </a:ln>
          <a:effectLst>
            <a:prstShdw prst="shdw17" dist="17961" dir="2700000">
              <a:srgbClr val="00446C"/>
            </a:prstShdw>
          </a:effectLst>
        </p:spPr>
        <p:txBody>
          <a:bodyPr wrap="square">
            <a:spAutoFit/>
          </a:bodyPr>
          <a:lstStyle/>
          <a:p>
            <a:pPr indent="3175">
              <a:spcBef>
                <a:spcPts val="475"/>
              </a:spcBef>
              <a:spcAft>
                <a:spcPts val="600"/>
              </a:spcAft>
              <a:buSzPct val="100000"/>
            </a:pPr>
            <a:r>
              <a:rPr lang="en-US" sz="2400" dirty="0" smtClean="0">
                <a:solidFill>
                  <a:srgbClr val="00B0F0"/>
                </a:solidFill>
                <a:latin typeface="+mj-lt"/>
                <a:cs typeface="Arial" pitchFamily="34" charset="0"/>
              </a:rPr>
              <a:t>Hypervisor Integration  </a:t>
            </a:r>
            <a:br>
              <a:rPr lang="en-US" sz="2400" dirty="0" smtClean="0">
                <a:solidFill>
                  <a:srgbClr val="00B0F0"/>
                </a:solidFill>
                <a:latin typeface="+mj-lt"/>
                <a:cs typeface="Arial" pitchFamily="34" charset="0"/>
              </a:rPr>
            </a:br>
            <a:r>
              <a:rPr lang="en-US" sz="2400" dirty="0" smtClean="0">
                <a:solidFill>
                  <a:srgbClr val="00B0F0"/>
                </a:solidFill>
                <a:latin typeface="+mj-lt"/>
                <a:cs typeface="Arial" pitchFamily="34" charset="0"/>
              </a:rPr>
              <a:t>   &amp; Management Tools</a:t>
            </a:r>
            <a:r>
              <a:rPr lang="en-US" sz="2000" dirty="0" smtClean="0">
                <a:solidFill>
                  <a:srgbClr val="00B0F0"/>
                </a:solidFill>
                <a:latin typeface="+mj-lt"/>
                <a:cs typeface="Arial" pitchFamily="34" charset="0"/>
              </a:rPr>
              <a:t/>
            </a:r>
            <a:br>
              <a:rPr lang="en-US" sz="2000" dirty="0" smtClean="0">
                <a:solidFill>
                  <a:srgbClr val="00B0F0"/>
                </a:solidFill>
                <a:latin typeface="+mj-lt"/>
                <a:cs typeface="Arial" pitchFamily="34" charset="0"/>
              </a:rPr>
            </a:br>
            <a:r>
              <a:rPr lang="en-US" dirty="0" smtClean="0">
                <a:solidFill>
                  <a:srgbClr val="00B0F0"/>
                </a:solidFill>
                <a:latin typeface="+mj-lt"/>
                <a:cs typeface="Arial" pitchFamily="34" charset="0"/>
              </a:rPr>
              <a:t>      </a:t>
            </a:r>
            <a:r>
              <a:rPr lang="en-US" dirty="0" smtClean="0">
                <a:latin typeface="+mj-lt"/>
                <a:cs typeface="Arial" pitchFamily="34" charset="0"/>
              </a:rPr>
              <a:t>Widespread interoperability</a:t>
            </a:r>
            <a:br>
              <a:rPr lang="en-US" dirty="0" smtClean="0">
                <a:latin typeface="+mj-lt"/>
                <a:cs typeface="Arial" pitchFamily="34" charset="0"/>
              </a:rPr>
            </a:br>
            <a:r>
              <a:rPr lang="en-US" dirty="0" smtClean="0">
                <a:latin typeface="+mj-lt"/>
                <a:cs typeface="Arial" pitchFamily="34" charset="0"/>
              </a:rPr>
              <a:t>    </a:t>
            </a:r>
            <a:r>
              <a:rPr lang="en-US" dirty="0" smtClean="0">
                <a:solidFill>
                  <a:srgbClr val="00B0F0"/>
                </a:solidFill>
                <a:cs typeface="Arial" pitchFamily="34" charset="0"/>
              </a:rPr>
              <a:t>  </a:t>
            </a:r>
            <a:r>
              <a:rPr lang="en-US" dirty="0" smtClean="0">
                <a:solidFill>
                  <a:srgbClr val="000000"/>
                </a:solidFill>
                <a:latin typeface="+mj-lt"/>
                <a:cs typeface="Arial" pitchFamily="34" charset="0"/>
              </a:rPr>
              <a:t>Fleet management toolset</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      Heavy investments in </a:t>
            </a:r>
            <a:br>
              <a:rPr lang="en-US" dirty="0" smtClean="0">
                <a:solidFill>
                  <a:srgbClr val="000000"/>
                </a:solidFill>
                <a:latin typeface="+mj-lt"/>
                <a:cs typeface="Arial" pitchFamily="34" charset="0"/>
              </a:rPr>
            </a:br>
            <a:r>
              <a:rPr lang="en-US" dirty="0" smtClean="0">
                <a:solidFill>
                  <a:srgbClr val="000000"/>
                </a:solidFill>
                <a:latin typeface="+mj-lt"/>
                <a:cs typeface="Arial" pitchFamily="34" charset="0"/>
              </a:rPr>
              <a:t>      hypervisor  integration</a:t>
            </a:r>
            <a:endParaRPr lang="en-US" dirty="0">
              <a:solidFill>
                <a:srgbClr val="000000"/>
              </a:solidFill>
              <a:latin typeface="+mj-lt"/>
              <a:cs typeface="Arial" pitchFamily="34" charset="0"/>
            </a:endParaRPr>
          </a:p>
        </p:txBody>
      </p:sp>
      <p:pic>
        <p:nvPicPr>
          <p:cNvPr id="14" name="Picture 5" descr="C:\Documents and Settings\jrozenbe\My Documents\Work Files\HP\Virtualized_Storage_graphics\_phaze_2\review1\app_int_2.png"/>
          <p:cNvPicPr>
            <a:picLocks noChangeAspect="1" noChangeArrowheads="1"/>
          </p:cNvPicPr>
          <p:nvPr/>
        </p:nvPicPr>
        <p:blipFill>
          <a:blip r:embed="rId3" cstate="email"/>
          <a:srcRect/>
          <a:stretch>
            <a:fillRect/>
          </a:stretch>
        </p:blipFill>
        <p:spPr bwMode="auto">
          <a:xfrm>
            <a:off x="4847914" y="2933507"/>
            <a:ext cx="754330" cy="904666"/>
          </a:xfrm>
          <a:prstGeom prst="rect">
            <a:avLst/>
          </a:prstGeom>
          <a:noFill/>
          <a:ln w="9525">
            <a:noFill/>
            <a:miter lim="800000"/>
            <a:headEnd/>
            <a:tailEnd/>
          </a:ln>
        </p:spPr>
      </p:pic>
      <p:grpSp>
        <p:nvGrpSpPr>
          <p:cNvPr id="2" name="Group 39"/>
          <p:cNvGrpSpPr>
            <a:grpSpLocks/>
          </p:cNvGrpSpPr>
          <p:nvPr/>
        </p:nvGrpSpPr>
        <p:grpSpPr bwMode="auto">
          <a:xfrm>
            <a:off x="3164114" y="2776033"/>
            <a:ext cx="1359492" cy="1157340"/>
            <a:chOff x="3865830" y="2759889"/>
            <a:chExt cx="1539252" cy="1024931"/>
          </a:xfrm>
        </p:grpSpPr>
        <p:sp>
          <p:nvSpPr>
            <p:cNvPr id="16" name="Rectangle 15"/>
            <p:cNvSpPr/>
            <p:nvPr/>
          </p:nvSpPr>
          <p:spPr>
            <a:xfrm flipH="1">
              <a:off x="3865830" y="2759889"/>
              <a:ext cx="1539252" cy="1024931"/>
            </a:xfrm>
            <a:prstGeom prst="rect">
              <a:avLst/>
            </a:prstGeom>
            <a:gradFill flip="none" rotWithShape="1">
              <a:gsLst>
                <a:gs pos="0">
                  <a:schemeClr val="tx2">
                    <a:alpha val="80000"/>
                  </a:schemeClr>
                </a:gs>
                <a:gs pos="100000">
                  <a:schemeClr val="tx2">
                    <a:alpha val="0"/>
                  </a:schemeClr>
                </a:gs>
              </a:gsLst>
              <a:lin ang="0" scaled="1"/>
              <a:tileRect/>
            </a:gradFill>
            <a:ln w="6350" cap="flat" cmpd="sng" algn="ctr">
              <a:gradFill flip="none" rotWithShape="1">
                <a:gsLst>
                  <a:gs pos="0">
                    <a:srgbClr val="FF9900"/>
                  </a:gs>
                  <a:gs pos="100000">
                    <a:schemeClr val="accent1">
                      <a:lumMod val="60000"/>
                      <a:lumOff val="40000"/>
                      <a:alpha val="0"/>
                    </a:schemeClr>
                  </a:gs>
                </a:gsLst>
                <a:lin ang="0" scaled="1"/>
                <a:tileRect/>
              </a:gra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spcBef>
                  <a:spcPct val="50000"/>
                </a:spcBef>
                <a:defRPr/>
              </a:pPr>
              <a:endParaRPr lang="en-US" sz="1600" dirty="0">
                <a:solidFill>
                  <a:srgbClr val="FFFFFF"/>
                </a:solidFill>
                <a:latin typeface="+mj-lt"/>
                <a:cs typeface="ＭＳ Ｐゴシック" pitchFamily="-107" charset="-128"/>
              </a:endParaRPr>
            </a:p>
          </p:txBody>
        </p:sp>
        <p:grpSp>
          <p:nvGrpSpPr>
            <p:cNvPr id="3" name="Group 73"/>
            <p:cNvGrpSpPr>
              <a:grpSpLocks/>
            </p:cNvGrpSpPr>
            <p:nvPr/>
          </p:nvGrpSpPr>
          <p:grpSpPr bwMode="auto">
            <a:xfrm>
              <a:off x="3995827" y="2844817"/>
              <a:ext cx="1142745" cy="864102"/>
              <a:chOff x="4269095" y="3693856"/>
              <a:chExt cx="1209675" cy="914712"/>
            </a:xfrm>
          </p:grpSpPr>
          <p:pic>
            <p:nvPicPr>
              <p:cNvPr id="18" name="Picture 6" descr="C:\Documents and Settings\jrozenbe\My Documents\Work Files\HP\Virtualized_Storage_graphics\_phaze_2\review1\virt_2.png"/>
              <p:cNvPicPr>
                <a:picLocks noChangeAspect="1" noChangeArrowheads="1"/>
              </p:cNvPicPr>
              <p:nvPr/>
            </p:nvPicPr>
            <p:blipFill>
              <a:blip r:embed="rId4" cstate="email"/>
              <a:srcRect/>
              <a:stretch>
                <a:fillRect/>
              </a:stretch>
            </p:blipFill>
            <p:spPr bwMode="auto">
              <a:xfrm>
                <a:off x="4269095" y="3693856"/>
                <a:ext cx="1209675" cy="896938"/>
              </a:xfrm>
              <a:prstGeom prst="rect">
                <a:avLst/>
              </a:prstGeom>
              <a:noFill/>
              <a:ln w="9525">
                <a:noFill/>
                <a:miter lim="800000"/>
                <a:headEnd/>
                <a:tailEnd/>
              </a:ln>
            </p:spPr>
          </p:pic>
          <p:pic>
            <p:nvPicPr>
              <p:cNvPr id="19" name="Picture 4" descr="C:\Documents and Settings\jrozenbe\My Documents\Work Files\HP\Virtualized_Storage_graphics\_phaze_2\review1\capacity_2.png"/>
              <p:cNvPicPr>
                <a:picLocks noChangeAspect="1" noChangeArrowheads="1"/>
              </p:cNvPicPr>
              <p:nvPr/>
            </p:nvPicPr>
            <p:blipFill>
              <a:blip r:embed="rId5" cstate="email"/>
              <a:srcRect/>
              <a:stretch>
                <a:fillRect/>
              </a:stretch>
            </p:blipFill>
            <p:spPr bwMode="auto">
              <a:xfrm>
                <a:off x="4334420" y="4335303"/>
                <a:ext cx="99474" cy="173247"/>
              </a:xfrm>
              <a:prstGeom prst="can">
                <a:avLst>
                  <a:gd name="adj" fmla="val 47234"/>
                </a:avLst>
              </a:prstGeom>
              <a:noFill/>
              <a:ln w="9525">
                <a:noFill/>
                <a:miter lim="800000"/>
                <a:headEnd/>
                <a:tailEnd/>
              </a:ln>
            </p:spPr>
          </p:pic>
          <p:pic>
            <p:nvPicPr>
              <p:cNvPr id="20" name="Picture 4" descr="C:\Documents and Settings\jrozenbe\My Documents\Work Files\HP\Virtualized_Storage_graphics\_phaze_2\review1\capacity_2.png"/>
              <p:cNvPicPr>
                <a:picLocks noChangeAspect="1" noChangeArrowheads="1"/>
              </p:cNvPicPr>
              <p:nvPr/>
            </p:nvPicPr>
            <p:blipFill>
              <a:blip r:embed="rId5" cstate="email"/>
              <a:srcRect/>
              <a:stretch>
                <a:fillRect/>
              </a:stretch>
            </p:blipFill>
            <p:spPr bwMode="auto">
              <a:xfrm>
                <a:off x="4529678" y="4435321"/>
                <a:ext cx="99474" cy="173247"/>
              </a:xfrm>
              <a:prstGeom prst="can">
                <a:avLst>
                  <a:gd name="adj" fmla="val 47234"/>
                </a:avLst>
              </a:prstGeom>
              <a:noFill/>
              <a:ln w="9525">
                <a:noFill/>
                <a:miter lim="800000"/>
                <a:headEnd/>
                <a:tailEnd/>
              </a:ln>
            </p:spPr>
          </p:pic>
          <p:pic>
            <p:nvPicPr>
              <p:cNvPr id="21" name="Picture 4" descr="C:\Documents and Settings\jrozenbe\My Documents\Work Files\HP\Virtualized_Storage_graphics\_phaze_2\review1\capacity_2.png"/>
              <p:cNvPicPr>
                <a:picLocks noChangeAspect="1" noChangeArrowheads="1"/>
              </p:cNvPicPr>
              <p:nvPr/>
            </p:nvPicPr>
            <p:blipFill>
              <a:blip r:embed="rId5" cstate="email"/>
              <a:srcRect/>
              <a:stretch>
                <a:fillRect/>
              </a:stretch>
            </p:blipFill>
            <p:spPr bwMode="auto">
              <a:xfrm>
                <a:off x="4689221" y="4337716"/>
                <a:ext cx="99474" cy="173247"/>
              </a:xfrm>
              <a:prstGeom prst="can">
                <a:avLst>
                  <a:gd name="adj" fmla="val 47234"/>
                </a:avLst>
              </a:prstGeom>
              <a:noFill/>
              <a:ln w="9525">
                <a:noFill/>
                <a:miter lim="800000"/>
                <a:headEnd/>
                <a:tailEnd/>
              </a:ln>
            </p:spPr>
          </p:pic>
          <p:pic>
            <p:nvPicPr>
              <p:cNvPr id="22" name="Picture 4" descr="C:\Documents and Settings\jrozenbe\My Documents\Work Files\HP\Virtualized_Storage_graphics\_phaze_2\review1\capacity_2.png"/>
              <p:cNvPicPr>
                <a:picLocks noChangeAspect="1" noChangeArrowheads="1"/>
              </p:cNvPicPr>
              <p:nvPr/>
            </p:nvPicPr>
            <p:blipFill>
              <a:blip r:embed="rId6" cstate="email"/>
              <a:srcRect/>
              <a:stretch>
                <a:fillRect/>
              </a:stretch>
            </p:blipFill>
            <p:spPr bwMode="auto">
              <a:xfrm>
                <a:off x="5179758" y="3878108"/>
                <a:ext cx="256636" cy="319862"/>
              </a:xfrm>
              <a:prstGeom prst="can">
                <a:avLst>
                  <a:gd name="adj" fmla="val 35841"/>
                </a:avLst>
              </a:prstGeom>
              <a:noFill/>
              <a:ln w="9525">
                <a:noFill/>
                <a:miter lim="800000"/>
                <a:headEnd/>
                <a:tailEnd/>
              </a:ln>
            </p:spPr>
          </p:pic>
        </p:grpSp>
      </p:grpSp>
      <p:pic>
        <p:nvPicPr>
          <p:cNvPr id="23" name="Picture 2" descr="C:\Documents and Settings\jrozenbe\My Documents\Work Files\HP\Virtualized_Storage_graphics\_phaze_2\review1\converg_1.png"/>
          <p:cNvPicPr>
            <a:picLocks noChangeAspect="1" noChangeArrowheads="1"/>
          </p:cNvPicPr>
          <p:nvPr/>
        </p:nvPicPr>
        <p:blipFill>
          <a:blip r:embed="rId7" cstate="email"/>
          <a:srcRect/>
          <a:stretch>
            <a:fillRect/>
          </a:stretch>
        </p:blipFill>
        <p:spPr bwMode="auto">
          <a:xfrm>
            <a:off x="3203890" y="1787976"/>
            <a:ext cx="1130805" cy="872485"/>
          </a:xfrm>
          <a:prstGeom prst="rect">
            <a:avLst/>
          </a:prstGeom>
          <a:noFill/>
          <a:ln w="9525">
            <a:noFill/>
            <a:miter lim="800000"/>
            <a:headEnd/>
            <a:tailEnd/>
          </a:ln>
        </p:spPr>
      </p:pic>
      <p:grpSp>
        <p:nvGrpSpPr>
          <p:cNvPr id="4" name="Group 37"/>
          <p:cNvGrpSpPr>
            <a:grpSpLocks/>
          </p:cNvGrpSpPr>
          <p:nvPr/>
        </p:nvGrpSpPr>
        <p:grpSpPr bwMode="auto">
          <a:xfrm>
            <a:off x="4751073" y="1915906"/>
            <a:ext cx="1141726" cy="711193"/>
            <a:chOff x="3902831" y="4170519"/>
            <a:chExt cx="1328737" cy="630080"/>
          </a:xfrm>
        </p:grpSpPr>
        <p:pic>
          <p:nvPicPr>
            <p:cNvPr id="25" name="Picture 4" descr="C:\Documents and Settings\jrozenbe\My Documents\Work Files\HP\Virtualized_Storage_graphics\_phaze_2\review1\capacity_2.png"/>
            <p:cNvPicPr>
              <a:picLocks noChangeAspect="1" noChangeArrowheads="1"/>
            </p:cNvPicPr>
            <p:nvPr/>
          </p:nvPicPr>
          <p:blipFill>
            <a:blip r:embed="rId8" cstate="email"/>
            <a:srcRect/>
            <a:stretch>
              <a:fillRect/>
            </a:stretch>
          </p:blipFill>
          <p:spPr bwMode="auto">
            <a:xfrm>
              <a:off x="3902831" y="4170519"/>
              <a:ext cx="1328737" cy="565150"/>
            </a:xfrm>
            <a:prstGeom prst="rect">
              <a:avLst/>
            </a:prstGeom>
            <a:noFill/>
            <a:ln w="9525">
              <a:noFill/>
              <a:miter lim="800000"/>
              <a:headEnd/>
              <a:tailEnd/>
            </a:ln>
          </p:spPr>
        </p:pic>
        <p:pic>
          <p:nvPicPr>
            <p:cNvPr id="26" name="Picture 4" descr="C:\Documents and Settings\jrozenbe\My Documents\Work Files\HP\Virtualized_Storage_graphics\_phaze_2\review1\capacity_2.png"/>
            <p:cNvPicPr>
              <a:picLocks noChangeAspect="1" noChangeArrowheads="1"/>
            </p:cNvPicPr>
            <p:nvPr/>
          </p:nvPicPr>
          <p:blipFill>
            <a:blip r:embed="rId9" cstate="email"/>
            <a:srcRect/>
            <a:stretch>
              <a:fillRect/>
            </a:stretch>
          </p:blipFill>
          <p:spPr bwMode="auto">
            <a:xfrm>
              <a:off x="3902831" y="4271960"/>
              <a:ext cx="133388" cy="273206"/>
            </a:xfrm>
            <a:prstGeom prst="rect">
              <a:avLst/>
            </a:prstGeom>
            <a:noFill/>
            <a:ln w="9525">
              <a:noFill/>
              <a:miter lim="800000"/>
              <a:headEnd/>
              <a:tailEnd/>
            </a:ln>
          </p:spPr>
        </p:pic>
        <p:pic>
          <p:nvPicPr>
            <p:cNvPr id="27" name="Picture 4" descr="C:\Documents and Settings\jrozenbe\My Documents\Work Files\HP\Virtualized_Storage_graphics\_phaze_2\review1\capacity_2.png"/>
            <p:cNvPicPr>
              <a:picLocks noChangeAspect="1" noChangeArrowheads="1"/>
            </p:cNvPicPr>
            <p:nvPr/>
          </p:nvPicPr>
          <p:blipFill>
            <a:blip r:embed="rId10" cstate="email"/>
            <a:srcRect/>
            <a:stretch>
              <a:fillRect/>
            </a:stretch>
          </p:blipFill>
          <p:spPr bwMode="auto">
            <a:xfrm>
              <a:off x="4319588" y="4515800"/>
              <a:ext cx="130969" cy="263369"/>
            </a:xfrm>
            <a:prstGeom prst="rect">
              <a:avLst/>
            </a:prstGeom>
            <a:noFill/>
            <a:ln w="9525">
              <a:noFill/>
              <a:miter lim="800000"/>
              <a:headEnd/>
              <a:tailEnd/>
            </a:ln>
          </p:spPr>
        </p:pic>
        <p:pic>
          <p:nvPicPr>
            <p:cNvPr id="28" name="Picture 4" descr="C:\Documents and Settings\jrozenbe\My Documents\Work Files\HP\Virtualized_Storage_graphics\_phaze_2\review1\capacity_2.png"/>
            <p:cNvPicPr>
              <a:picLocks noChangeAspect="1" noChangeArrowheads="1"/>
            </p:cNvPicPr>
            <p:nvPr/>
          </p:nvPicPr>
          <p:blipFill>
            <a:blip r:embed="rId11" cstate="email"/>
            <a:srcRect/>
            <a:stretch>
              <a:fillRect/>
            </a:stretch>
          </p:blipFill>
          <p:spPr bwMode="auto">
            <a:xfrm>
              <a:off x="4069557" y="4539612"/>
              <a:ext cx="133311" cy="260987"/>
            </a:xfrm>
            <a:prstGeom prst="rect">
              <a:avLst/>
            </a:prstGeom>
            <a:noFill/>
            <a:ln w="9525">
              <a:noFill/>
              <a:miter lim="800000"/>
              <a:headEnd/>
              <a:tailEnd/>
            </a:ln>
          </p:spPr>
        </p:pic>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HP_PPT_Standard_template_16x9">
  <a:themeElements>
    <a:clrScheme name="Custom 171">
      <a:dk1>
        <a:sysClr val="windowText" lastClr="000000"/>
      </a:dk1>
      <a:lt1>
        <a:sysClr val="window" lastClr="FFFFFF"/>
      </a:lt1>
      <a:dk2>
        <a:srgbClr val="000000"/>
      </a:dk2>
      <a:lt2>
        <a:srgbClr val="FFFFFF"/>
      </a:lt2>
      <a:accent1>
        <a:srgbClr val="0096D6"/>
      </a:accent1>
      <a:accent2>
        <a:srgbClr val="F05332"/>
      </a:accent2>
      <a:accent3>
        <a:srgbClr val="822980"/>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A29AAB7374094E98BFF0CE0D04D6A3" ma:contentTypeVersion="0" ma:contentTypeDescription="Create a new document." ma:contentTypeScope="" ma:versionID="be63b6508e196ebfb506ae23ca927ca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B74129-E4E7-4EA1-91FA-088C78C150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0CC97B6-ACC8-4634-A9CB-03438DB7D22C}">
  <ds:schemaRefs>
    <ds:schemaRef ds:uri="http://schemas.microsoft.com/sharepoint/v3/contenttype/forms"/>
  </ds:schemaRefs>
</ds:datastoreItem>
</file>

<file path=customXml/itemProps3.xml><?xml version="1.0" encoding="utf-8"?>
<ds:datastoreItem xmlns:ds="http://schemas.openxmlformats.org/officeDocument/2006/customXml" ds:itemID="{F86EDFE2-0A39-4808-BDF1-A71AFBBEC5C8}">
  <ds:schemaRefs>
    <ds:schemaRef ds:uri="http://www.w3.org/XML/1998/namespac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HP_PPT_Standard_template_16x9</Template>
  <TotalTime>10952</TotalTime>
  <Words>5245</Words>
  <Application>Microsoft Office PowerPoint</Application>
  <PresentationFormat>全屏显示(16:9)</PresentationFormat>
  <Paragraphs>750</Paragraphs>
  <Slides>43</Slides>
  <Notes>30</Notes>
  <HiddenSlides>0</HiddenSlides>
  <MMClips>0</MMClips>
  <ScaleCrop>false</ScaleCrop>
  <HeadingPairs>
    <vt:vector size="4" baseType="variant">
      <vt:variant>
        <vt:lpstr>主题</vt:lpstr>
      </vt:variant>
      <vt:variant>
        <vt:i4>2</vt:i4>
      </vt:variant>
      <vt:variant>
        <vt:lpstr>幻灯片标题</vt:lpstr>
      </vt:variant>
      <vt:variant>
        <vt:i4>43</vt:i4>
      </vt:variant>
    </vt:vector>
  </HeadingPairs>
  <TitlesOfParts>
    <vt:vector size="45" baseType="lpstr">
      <vt:lpstr>HP_PPT_Standard_template_16x9</vt:lpstr>
      <vt:lpstr>Default Theme</vt:lpstr>
      <vt:lpstr>MSA Storage Channel Training</vt:lpstr>
      <vt:lpstr>Consolidation/Virtualization Background</vt:lpstr>
      <vt:lpstr>Virtualization growth continues to shape IT - Opportunity</vt:lpstr>
      <vt:lpstr>Why Virtualize? Customer reported benefits of server virtualization</vt:lpstr>
      <vt:lpstr>Virtualization and storage opportunity</vt:lpstr>
      <vt:lpstr>Why HP Solutions for virtualization</vt:lpstr>
      <vt:lpstr>HP’s MSA Storage  P2000 G3 Product Family</vt:lpstr>
      <vt:lpstr>P2000 G3  -  State of the Union</vt:lpstr>
      <vt:lpstr>P2000 G3  -  Building on a Winning Platform</vt:lpstr>
      <vt:lpstr>Architected for the Future: P2000 Leadership</vt:lpstr>
      <vt:lpstr>Converged Infrastructure: P2000 Leadership</vt:lpstr>
      <vt:lpstr>HP Servers &amp; Storage:     Better Together for 15 years…and counting</vt:lpstr>
      <vt:lpstr>PowerPoint 演示文稿</vt:lpstr>
      <vt:lpstr>PowerPoint 演示文稿</vt:lpstr>
      <vt:lpstr>PowerPoint 演示文稿</vt:lpstr>
      <vt:lpstr>PowerPoint 演示文稿</vt:lpstr>
      <vt:lpstr>Consolidation/Virtualization Sales Plays</vt:lpstr>
      <vt:lpstr>Opening Question – Are you an HP MSA Customer?</vt:lpstr>
      <vt:lpstr>MSA Installed Base Scenarios - Upgrade</vt:lpstr>
      <vt:lpstr>Installed Base Upgrade Exploratory Questions</vt:lpstr>
      <vt:lpstr>MSA Array and JBOD To/From Upgrade Matrix</vt:lpstr>
      <vt:lpstr>Describe your virtualization plans</vt:lpstr>
      <vt:lpstr>Sales Scenario #1 - Consolidate</vt:lpstr>
      <vt:lpstr>Consolidate/Future-Proof –  Exploring Questions</vt:lpstr>
      <vt:lpstr>Consolidate/Future-Proof – with MSA P2000</vt:lpstr>
      <vt:lpstr>Sales Scenario #2 – Begin to Virtualize </vt:lpstr>
      <vt:lpstr>Virtualization Beginners with DAS–  Exploring Questions</vt:lpstr>
      <vt:lpstr>Virtualization Beginners with SAN –  Exploring Questions </vt:lpstr>
      <vt:lpstr>Virtualization Beginners – HP P2000 G3</vt:lpstr>
      <vt:lpstr>Sales Scenario #3</vt:lpstr>
      <vt:lpstr>Virtualization Beginners –  Exploring Questions</vt:lpstr>
      <vt:lpstr>Entry-Level Virtualization –  Exploring Questions</vt:lpstr>
      <vt:lpstr>Entry-Level Virtualization –  Exploring Questions</vt:lpstr>
      <vt:lpstr>Entry Virtualization – HP P2000 G3</vt:lpstr>
      <vt:lpstr>Aligning Consolidation/Virtualization      Sales Plays with HP Offers</vt:lpstr>
      <vt:lpstr>General Offer Descriptions</vt:lpstr>
      <vt:lpstr>Regional Offers  - AMS</vt:lpstr>
      <vt:lpstr>Regional Offers  - EMEA</vt:lpstr>
      <vt:lpstr>Regional Offers  - APJ</vt:lpstr>
      <vt:lpstr>PowerPoint 演示文稿</vt:lpstr>
      <vt:lpstr>PowerPoint 演示文稿</vt:lpstr>
      <vt:lpstr>PowerPoint 演示文稿</vt:lpstr>
      <vt:lpstr>声明：</vt:lpstr>
    </vt:vector>
  </TitlesOfParts>
  <Company>HP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Partner Sales Enablement</dc:title>
  <dc:creator>Phil Riccio</dc:creator>
  <cp:lastModifiedBy>Microsoft</cp:lastModifiedBy>
  <cp:revision>836</cp:revision>
  <cp:lastPrinted>2012-04-13T15:38:33Z</cp:lastPrinted>
  <dcterms:created xsi:type="dcterms:W3CDTF">2012-07-09T14:43:30Z</dcterms:created>
  <dcterms:modified xsi:type="dcterms:W3CDTF">2018-01-05T05:19:15Z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0x010100CCA29AAB7374094E98BFF0CE0D04D6A3</vt:lpwstr>
  </property>
</Properties>
</file>