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9" r:id="rId4"/>
    <p:sldMasterId id="2147483651" r:id="rId5"/>
    <p:sldMasterId id="2147483746" r:id="rId6"/>
  </p:sldMasterIdLst>
  <p:notesMasterIdLst>
    <p:notesMasterId r:id="rId24"/>
  </p:notesMasterIdLst>
  <p:handoutMasterIdLst>
    <p:handoutMasterId r:id="rId25"/>
  </p:handoutMasterIdLst>
  <p:sldIdLst>
    <p:sldId id="471" r:id="rId7"/>
    <p:sldId id="553" r:id="rId8"/>
    <p:sldId id="531" r:id="rId9"/>
    <p:sldId id="532" r:id="rId10"/>
    <p:sldId id="550" r:id="rId11"/>
    <p:sldId id="535" r:id="rId12"/>
    <p:sldId id="536" r:id="rId13"/>
    <p:sldId id="537" r:id="rId14"/>
    <p:sldId id="538" r:id="rId15"/>
    <p:sldId id="539" r:id="rId16"/>
    <p:sldId id="540" r:id="rId17"/>
    <p:sldId id="541" r:id="rId18"/>
    <p:sldId id="552" r:id="rId19"/>
    <p:sldId id="543" r:id="rId20"/>
    <p:sldId id="544" r:id="rId21"/>
    <p:sldId id="548" r:id="rId22"/>
    <p:sldId id="554" r:id="rId23"/>
  </p:sldIdLst>
  <p:sldSz cx="10058400" cy="7772400"/>
  <p:notesSz cx="7010400" cy="9296400"/>
  <p:defaultTextStyle>
    <a:defPPr>
      <a:defRPr lang="en-GB"/>
    </a:defPPr>
    <a:lvl1pPr algn="ctr" rtl="0" eaLnBrk="0" fontAlgn="base" hangingPunct="0">
      <a:spcBef>
        <a:spcPct val="50000"/>
      </a:spcBef>
      <a:spcAft>
        <a:spcPct val="0"/>
      </a:spcAft>
      <a:defRPr sz="1100" b="1" kern="1200">
        <a:solidFill>
          <a:schemeClr val="tx1"/>
        </a:solidFill>
        <a:latin typeface="Arial" charset="0"/>
        <a:ea typeface="ＭＳ Ｐゴシック" charset="0"/>
        <a:cs typeface="ＭＳ Ｐゴシック" charset="0"/>
      </a:defRPr>
    </a:lvl1pPr>
    <a:lvl2pPr marL="457146" algn="ctr" rtl="0" eaLnBrk="0" fontAlgn="base" hangingPunct="0">
      <a:spcBef>
        <a:spcPct val="50000"/>
      </a:spcBef>
      <a:spcAft>
        <a:spcPct val="0"/>
      </a:spcAft>
      <a:defRPr sz="1100" b="1" kern="1200">
        <a:solidFill>
          <a:schemeClr val="tx1"/>
        </a:solidFill>
        <a:latin typeface="Arial" charset="0"/>
        <a:ea typeface="ＭＳ Ｐゴシック" charset="0"/>
        <a:cs typeface="ＭＳ Ｐゴシック" charset="0"/>
      </a:defRPr>
    </a:lvl2pPr>
    <a:lvl3pPr marL="914294" algn="ctr" rtl="0" eaLnBrk="0" fontAlgn="base" hangingPunct="0">
      <a:spcBef>
        <a:spcPct val="50000"/>
      </a:spcBef>
      <a:spcAft>
        <a:spcPct val="0"/>
      </a:spcAft>
      <a:defRPr sz="1100" b="1" kern="1200">
        <a:solidFill>
          <a:schemeClr val="tx1"/>
        </a:solidFill>
        <a:latin typeface="Arial" charset="0"/>
        <a:ea typeface="ＭＳ Ｐゴシック" charset="0"/>
        <a:cs typeface="ＭＳ Ｐゴシック" charset="0"/>
      </a:defRPr>
    </a:lvl3pPr>
    <a:lvl4pPr marL="1371440" algn="ctr" rtl="0" eaLnBrk="0" fontAlgn="base" hangingPunct="0">
      <a:spcBef>
        <a:spcPct val="50000"/>
      </a:spcBef>
      <a:spcAft>
        <a:spcPct val="0"/>
      </a:spcAft>
      <a:defRPr sz="1100" b="1" kern="1200">
        <a:solidFill>
          <a:schemeClr val="tx1"/>
        </a:solidFill>
        <a:latin typeface="Arial" charset="0"/>
        <a:ea typeface="ＭＳ Ｐゴシック" charset="0"/>
        <a:cs typeface="ＭＳ Ｐゴシック" charset="0"/>
      </a:defRPr>
    </a:lvl4pPr>
    <a:lvl5pPr marL="1828586" algn="ctr" rtl="0" eaLnBrk="0" fontAlgn="base" hangingPunct="0">
      <a:spcBef>
        <a:spcPct val="50000"/>
      </a:spcBef>
      <a:spcAft>
        <a:spcPct val="0"/>
      </a:spcAft>
      <a:defRPr sz="1100" b="1" kern="1200">
        <a:solidFill>
          <a:schemeClr val="tx1"/>
        </a:solidFill>
        <a:latin typeface="Arial" charset="0"/>
        <a:ea typeface="ＭＳ Ｐゴシック" charset="0"/>
        <a:cs typeface="ＭＳ Ｐゴシック" charset="0"/>
      </a:defRPr>
    </a:lvl5pPr>
    <a:lvl6pPr marL="2285732" algn="l" defTabSz="457146" rtl="0" eaLnBrk="1" latinLnBrk="0" hangingPunct="1">
      <a:defRPr sz="1100" b="1" kern="1200">
        <a:solidFill>
          <a:schemeClr val="tx1"/>
        </a:solidFill>
        <a:latin typeface="Arial" charset="0"/>
        <a:ea typeface="ＭＳ Ｐゴシック" charset="0"/>
        <a:cs typeface="ＭＳ Ｐゴシック" charset="0"/>
      </a:defRPr>
    </a:lvl6pPr>
    <a:lvl7pPr marL="2742880" algn="l" defTabSz="457146" rtl="0" eaLnBrk="1" latinLnBrk="0" hangingPunct="1">
      <a:defRPr sz="1100" b="1" kern="1200">
        <a:solidFill>
          <a:schemeClr val="tx1"/>
        </a:solidFill>
        <a:latin typeface="Arial" charset="0"/>
        <a:ea typeface="ＭＳ Ｐゴシック" charset="0"/>
        <a:cs typeface="ＭＳ Ｐゴシック" charset="0"/>
      </a:defRPr>
    </a:lvl7pPr>
    <a:lvl8pPr marL="3200026" algn="l" defTabSz="457146" rtl="0" eaLnBrk="1" latinLnBrk="0" hangingPunct="1">
      <a:defRPr sz="1100" b="1" kern="1200">
        <a:solidFill>
          <a:schemeClr val="tx1"/>
        </a:solidFill>
        <a:latin typeface="Arial" charset="0"/>
        <a:ea typeface="ＭＳ Ｐゴシック" charset="0"/>
        <a:cs typeface="ＭＳ Ｐゴシック" charset="0"/>
      </a:defRPr>
    </a:lvl8pPr>
    <a:lvl9pPr marL="3657172" algn="l" defTabSz="457146" rtl="0" eaLnBrk="1" latinLnBrk="0" hangingPunct="1">
      <a:defRPr sz="1100" b="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2E2E3"/>
    <a:srgbClr val="88ABD5"/>
    <a:srgbClr val="C3D5EA"/>
    <a:srgbClr val="F3C086"/>
    <a:srgbClr val="54301A"/>
    <a:srgbClr val="E8810D"/>
    <a:srgbClr val="6D6E71"/>
    <a:srgbClr val="A9978C"/>
    <a:srgbClr val="B6B6B8"/>
    <a:srgbClr val="DB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38" autoAdjust="0"/>
    <p:restoredTop sz="94385" autoAdjust="0"/>
  </p:normalViewPr>
  <p:slideViewPr>
    <p:cSldViewPr snapToGrid="0">
      <p:cViewPr varScale="1">
        <p:scale>
          <a:sx n="54" d="100"/>
          <a:sy n="54" d="100"/>
        </p:scale>
        <p:origin x="-1836" y="-60"/>
      </p:cViewPr>
      <p:guideLst>
        <p:guide orient="horz" pos="3875"/>
        <p:guide orient="horz" pos="1403"/>
        <p:guide orient="horz" pos="704"/>
        <p:guide orient="horz" pos="4642"/>
        <p:guide orient="horz" pos="1211"/>
        <p:guide orient="horz" pos="649"/>
        <p:guide orient="horz" pos="1149"/>
        <p:guide orient="horz" pos="3682"/>
        <p:guide orient="horz" pos="779"/>
        <p:guide pos="3169"/>
        <p:guide pos="290"/>
        <p:guide pos="5630"/>
        <p:guide pos="400"/>
        <p:guide pos="4860"/>
        <p:guide pos="1450"/>
        <p:guide pos="60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p:cViewPr>
        <p:scale>
          <a:sx n="200" d="100"/>
          <a:sy n="200" d="100"/>
        </p:scale>
        <p:origin x="-1816" y="-8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305435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0" tIns="0" rIns="0" bIns="0" numCol="1" anchor="ctr" anchorCtr="0" compatLnSpc="1">
            <a:prstTxWarp prst="textNoShape">
              <a:avLst/>
            </a:prstTxWarp>
          </a:bodyPr>
          <a:lstStyle>
            <a:lvl1pPr algn="l" defTabSz="906463">
              <a:defRPr sz="1300" b="0">
                <a:cs typeface="+mn-cs"/>
              </a:defRPr>
            </a:lvl1pPr>
          </a:lstStyle>
          <a:p>
            <a:pPr>
              <a:defRPr/>
            </a:pPr>
            <a:endParaRPr lang="en-GB"/>
          </a:p>
        </p:txBody>
      </p:sp>
      <p:sp>
        <p:nvSpPr>
          <p:cNvPr id="218115" name="Rectangle 3"/>
          <p:cNvSpPr>
            <a:spLocks noGrp="1" noChangeArrowheads="1"/>
          </p:cNvSpPr>
          <p:nvPr>
            <p:ph type="dt" sz="quarter" idx="1"/>
          </p:nvPr>
        </p:nvSpPr>
        <p:spPr bwMode="auto">
          <a:xfrm>
            <a:off x="3971925" y="0"/>
            <a:ext cx="30575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0" tIns="0" rIns="0" bIns="0" numCol="1" anchor="ctr" anchorCtr="0" compatLnSpc="1">
            <a:prstTxWarp prst="textNoShape">
              <a:avLst/>
            </a:prstTxWarp>
          </a:bodyPr>
          <a:lstStyle>
            <a:lvl1pPr algn="r" defTabSz="906463">
              <a:defRPr sz="1300" b="0">
                <a:cs typeface="+mn-cs"/>
              </a:defRPr>
            </a:lvl1pPr>
          </a:lstStyle>
          <a:p>
            <a:pPr>
              <a:defRPr/>
            </a:pPr>
            <a:endParaRPr lang="en-GB"/>
          </a:p>
        </p:txBody>
      </p:sp>
      <p:sp>
        <p:nvSpPr>
          <p:cNvPr id="218116" name="Rectangle 4"/>
          <p:cNvSpPr>
            <a:spLocks noGrp="1" noChangeArrowheads="1"/>
          </p:cNvSpPr>
          <p:nvPr>
            <p:ph type="ftr" sz="quarter" idx="2"/>
          </p:nvPr>
        </p:nvSpPr>
        <p:spPr bwMode="auto">
          <a:xfrm>
            <a:off x="0" y="8851900"/>
            <a:ext cx="3054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0" tIns="0" rIns="0" bIns="0" numCol="1" anchor="b" anchorCtr="0" compatLnSpc="1">
            <a:prstTxWarp prst="textNoShape">
              <a:avLst/>
            </a:prstTxWarp>
          </a:bodyPr>
          <a:lstStyle>
            <a:lvl1pPr algn="l" defTabSz="906463">
              <a:defRPr sz="1300" b="0">
                <a:cs typeface="+mn-cs"/>
              </a:defRPr>
            </a:lvl1pPr>
          </a:lstStyle>
          <a:p>
            <a:pPr>
              <a:defRPr/>
            </a:pPr>
            <a:endParaRPr lang="en-GB"/>
          </a:p>
        </p:txBody>
      </p:sp>
      <p:sp>
        <p:nvSpPr>
          <p:cNvPr id="218117" name="Rectangle 5"/>
          <p:cNvSpPr>
            <a:spLocks noGrp="1" noChangeArrowheads="1"/>
          </p:cNvSpPr>
          <p:nvPr>
            <p:ph type="sldNum" sz="quarter" idx="3"/>
          </p:nvPr>
        </p:nvSpPr>
        <p:spPr bwMode="auto">
          <a:xfrm>
            <a:off x="3971925" y="8851900"/>
            <a:ext cx="30575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0" tIns="0" rIns="0" bIns="0" numCol="1" anchor="b" anchorCtr="0" compatLnSpc="1">
            <a:prstTxWarp prst="textNoShape">
              <a:avLst/>
            </a:prstTxWarp>
          </a:bodyPr>
          <a:lstStyle>
            <a:lvl1pPr algn="r" defTabSz="906463">
              <a:defRPr sz="1300" b="0">
                <a:cs typeface="+mn-cs"/>
              </a:defRPr>
            </a:lvl1pPr>
          </a:lstStyle>
          <a:p>
            <a:pPr>
              <a:defRPr/>
            </a:pPr>
            <a:fld id="{BB65EEA0-F806-374D-8D80-26DD817DEB0F}" type="slidenum">
              <a:rPr lang="en-GB"/>
              <a:pPr>
                <a:defRPr/>
              </a:pPr>
              <a:t>‹#›</a:t>
            </a:fld>
            <a:endParaRPr lang="en-GB"/>
          </a:p>
        </p:txBody>
      </p:sp>
    </p:spTree>
    <p:extLst>
      <p:ext uri="{BB962C8B-B14F-4D97-AF65-F5344CB8AC3E}">
        <p14:creationId xmlns:p14="http://schemas.microsoft.com/office/powerpoint/2010/main" val="29943311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l" defTabSz="919163">
              <a:spcBef>
                <a:spcPct val="0"/>
              </a:spcBef>
              <a:defRPr sz="1300" b="0">
                <a:cs typeface="+mn-cs"/>
              </a:defRPr>
            </a:lvl1pPr>
          </a:lstStyle>
          <a:p>
            <a:pPr>
              <a:defRPr/>
            </a:pPr>
            <a:endParaRPr lang="en-GB"/>
          </a:p>
        </p:txBody>
      </p:sp>
      <p:sp>
        <p:nvSpPr>
          <p:cNvPr id="13315" name="Rectangle 3"/>
          <p:cNvSpPr>
            <a:spLocks noGrp="1" noChangeArrowheads="1"/>
          </p:cNvSpPr>
          <p:nvPr>
            <p:ph type="dt" idx="1"/>
          </p:nvPr>
        </p:nvSpPr>
        <p:spPr bwMode="auto">
          <a:xfrm>
            <a:off x="3971925"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defTabSz="919163">
              <a:spcBef>
                <a:spcPct val="0"/>
              </a:spcBef>
              <a:defRPr sz="1300" b="0">
                <a:cs typeface="+mn-cs"/>
              </a:defRPr>
            </a:lvl1pPr>
          </a:lstStyle>
          <a:p>
            <a:pPr>
              <a:defRPr/>
            </a:pPr>
            <a:endParaRPr lang="en-GB"/>
          </a:p>
        </p:txBody>
      </p:sp>
      <p:sp>
        <p:nvSpPr>
          <p:cNvPr id="13316" name="Rectangle 4"/>
          <p:cNvSpPr>
            <a:spLocks noGrp="1" noRot="1" noChangeAspect="1" noChangeArrowheads="1" noTextEdit="1"/>
          </p:cNvSpPr>
          <p:nvPr>
            <p:ph type="sldImg" idx="2"/>
          </p:nvPr>
        </p:nvSpPr>
        <p:spPr bwMode="auto">
          <a:xfrm>
            <a:off x="1257300" y="700088"/>
            <a:ext cx="4506913" cy="34829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936625" y="4414838"/>
            <a:ext cx="513715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GB" noProof="0" dirty="0" smtClean="0"/>
              <a:t>Click to edit Master text styles</a:t>
            </a:r>
          </a:p>
          <a:p>
            <a:pPr lvl="1"/>
            <a:r>
              <a:rPr lang="en-GB" noProof="0" dirty="0" smtClean="0"/>
              <a:t>Second level</a:t>
            </a:r>
          </a:p>
          <a:p>
            <a:pPr lvl="2"/>
            <a:r>
              <a:rPr lang="en-GB" noProof="0" dirty="0" smtClean="0"/>
              <a:t>Third level</a:t>
            </a:r>
          </a:p>
        </p:txBody>
      </p:sp>
      <p:sp>
        <p:nvSpPr>
          <p:cNvPr id="13318" name="Rectangle 6"/>
          <p:cNvSpPr>
            <a:spLocks noGrp="1" noChangeArrowheads="1"/>
          </p:cNvSpPr>
          <p:nvPr>
            <p:ph type="ftr" sz="quarter" idx="4"/>
          </p:nvPr>
        </p:nvSpPr>
        <p:spPr bwMode="auto">
          <a:xfrm>
            <a:off x="0" y="883285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gn="l" defTabSz="919163">
              <a:spcBef>
                <a:spcPct val="0"/>
              </a:spcBef>
              <a:defRPr sz="1300" b="0">
                <a:cs typeface="+mn-cs"/>
              </a:defRPr>
            </a:lvl1pPr>
          </a:lstStyle>
          <a:p>
            <a:pPr>
              <a:defRPr/>
            </a:pPr>
            <a:endParaRPr lang="en-GB"/>
          </a:p>
        </p:txBody>
      </p:sp>
      <p:sp>
        <p:nvSpPr>
          <p:cNvPr id="13319" name="Rectangle 7"/>
          <p:cNvSpPr>
            <a:spLocks noGrp="1" noChangeArrowheads="1"/>
          </p:cNvSpPr>
          <p:nvPr>
            <p:ph type="sldNum" sz="quarter" idx="5"/>
          </p:nvPr>
        </p:nvSpPr>
        <p:spPr bwMode="auto">
          <a:xfrm>
            <a:off x="3971925" y="883285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gn="r" defTabSz="919163">
              <a:spcBef>
                <a:spcPct val="0"/>
              </a:spcBef>
              <a:defRPr sz="1300" b="0">
                <a:cs typeface="+mn-cs"/>
              </a:defRPr>
            </a:lvl1pPr>
          </a:lstStyle>
          <a:p>
            <a:pPr>
              <a:defRPr/>
            </a:pPr>
            <a:fld id="{0A5360C5-2178-A347-BF43-E08DAD5F9647}" type="slidenum">
              <a:rPr lang="en-GB"/>
              <a:pPr>
                <a:defRPr/>
              </a:pPr>
              <a:t>‹#›</a:t>
            </a:fld>
            <a:endParaRPr lang="en-GB"/>
          </a:p>
        </p:txBody>
      </p:sp>
    </p:spTree>
    <p:extLst>
      <p:ext uri="{BB962C8B-B14F-4D97-AF65-F5344CB8AC3E}">
        <p14:creationId xmlns:p14="http://schemas.microsoft.com/office/powerpoint/2010/main" val="1393975207"/>
      </p:ext>
    </p:extLst>
  </p:cSld>
  <p:clrMap bg1="lt1" tx1="dk1" bg2="lt2" tx2="dk2" accent1="accent1" accent2="accent2" accent3="accent3" accent4="accent4" accent5="accent5" accent6="accent6" hlink="hlink" folHlink="folHlink"/>
  <p:hf hdr="0" ftr="0" dt="0"/>
  <p:notesStyle>
    <a:lvl1pPr marL="174625" indent="-174625" algn="l" rtl="0" eaLnBrk="0" fontAlgn="base" hangingPunct="0">
      <a:spcBef>
        <a:spcPct val="30000"/>
      </a:spcBef>
      <a:spcAft>
        <a:spcPts val="300"/>
      </a:spcAft>
      <a:buFont typeface="Wingdings" charset="2"/>
      <a:buChar char="§"/>
      <a:defRPr sz="1000" kern="1200">
        <a:solidFill>
          <a:schemeClr val="tx1"/>
        </a:solidFill>
        <a:latin typeface="Arial" charset="0"/>
        <a:ea typeface="ＭＳ Ｐゴシック" charset="0"/>
        <a:cs typeface="ＭＳ Ｐゴシック" charset="0"/>
      </a:defRPr>
    </a:lvl1pPr>
    <a:lvl2pPr marL="339725" indent="-165100" algn="l" rtl="0" eaLnBrk="0" fontAlgn="base" hangingPunct="0">
      <a:spcBef>
        <a:spcPct val="30000"/>
      </a:spcBef>
      <a:spcAft>
        <a:spcPts val="300"/>
      </a:spcAft>
      <a:buFont typeface="Lucida Grande"/>
      <a:buChar char="-"/>
      <a:defRPr sz="1000" kern="1200">
        <a:solidFill>
          <a:schemeClr val="tx1"/>
        </a:solidFill>
        <a:latin typeface="Arial" charset="0"/>
        <a:ea typeface="ＭＳ Ｐゴシック" charset="0"/>
        <a:cs typeface="+mn-cs"/>
      </a:defRPr>
    </a:lvl2pPr>
    <a:lvl3pPr marL="512763" indent="-173038" algn="l" rtl="0" eaLnBrk="0" fontAlgn="base" hangingPunct="0">
      <a:spcBef>
        <a:spcPct val="30000"/>
      </a:spcBef>
      <a:spcAft>
        <a:spcPts val="300"/>
      </a:spcAft>
      <a:buFont typeface="Wingdings" charset="2"/>
      <a:buChar char="§"/>
      <a:defRPr sz="1000" kern="1200">
        <a:solidFill>
          <a:schemeClr val="tx1"/>
        </a:solidFill>
        <a:latin typeface="Arial" charset="0"/>
        <a:ea typeface="ＭＳ Ｐゴシック" charset="0"/>
        <a:cs typeface="+mn-cs"/>
      </a:defRPr>
    </a:lvl3pPr>
    <a:lvl4pPr marL="174625" indent="-174625" algn="l" rtl="0" eaLnBrk="0" fontAlgn="base" hangingPunct="0">
      <a:spcBef>
        <a:spcPct val="30000"/>
      </a:spcBef>
      <a:spcAft>
        <a:spcPct val="0"/>
      </a:spcAft>
      <a:buFont typeface="Wingdings" charset="2"/>
      <a:buChar char="§"/>
      <a:defRPr sz="1000" kern="1200">
        <a:solidFill>
          <a:schemeClr val="tx1"/>
        </a:solidFill>
        <a:latin typeface="Arial" charset="0"/>
        <a:ea typeface="ＭＳ Ｐゴシック" charset="0"/>
        <a:cs typeface="+mn-cs"/>
      </a:defRPr>
    </a:lvl4pPr>
    <a:lvl5pPr marL="174625" indent="-174625" algn="l" rtl="0" eaLnBrk="0" fontAlgn="base" hangingPunct="0">
      <a:spcBef>
        <a:spcPct val="30000"/>
      </a:spcBef>
      <a:spcAft>
        <a:spcPct val="0"/>
      </a:spcAft>
      <a:buFont typeface="Wingdings" charset="2"/>
      <a:buChar char="§"/>
      <a:defRPr sz="1000" kern="1200">
        <a:solidFill>
          <a:schemeClr val="tx1"/>
        </a:solidFill>
        <a:latin typeface="Arial" charset="0"/>
        <a:ea typeface="ＭＳ Ｐゴシック" charset="0"/>
        <a:cs typeface="+mn-cs"/>
      </a:defRPr>
    </a:lvl5pPr>
    <a:lvl6pPr marL="2285732" algn="l" defTabSz="457146" rtl="0" eaLnBrk="1" latinLnBrk="0" hangingPunct="1">
      <a:defRPr sz="1200" kern="1200">
        <a:solidFill>
          <a:schemeClr val="tx1"/>
        </a:solidFill>
        <a:latin typeface="+mn-lt"/>
        <a:ea typeface="+mn-ea"/>
        <a:cs typeface="+mn-cs"/>
      </a:defRPr>
    </a:lvl6pPr>
    <a:lvl7pPr marL="2742880" algn="l" defTabSz="457146" rtl="0" eaLnBrk="1" latinLnBrk="0" hangingPunct="1">
      <a:defRPr sz="1200" kern="1200">
        <a:solidFill>
          <a:schemeClr val="tx1"/>
        </a:solidFill>
        <a:latin typeface="+mn-lt"/>
        <a:ea typeface="+mn-ea"/>
        <a:cs typeface="+mn-cs"/>
      </a:defRPr>
    </a:lvl7pPr>
    <a:lvl8pPr marL="3200026" algn="l" defTabSz="457146" rtl="0" eaLnBrk="1" latinLnBrk="0" hangingPunct="1">
      <a:defRPr sz="1200" kern="1200">
        <a:solidFill>
          <a:schemeClr val="tx1"/>
        </a:solidFill>
        <a:latin typeface="+mn-lt"/>
        <a:ea typeface="+mn-ea"/>
        <a:cs typeface="+mn-cs"/>
      </a:defRPr>
    </a:lvl8pPr>
    <a:lvl9pPr marL="3657172" algn="l" defTabSz="45714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00088"/>
            <a:ext cx="4506913" cy="3482975"/>
          </a:xfrm>
        </p:spPr>
      </p:sp>
      <p:sp>
        <p:nvSpPr>
          <p:cNvPr id="3" name="Notes Placeholder 2"/>
          <p:cNvSpPr>
            <a:spLocks noGrp="1"/>
          </p:cNvSpPr>
          <p:nvPr>
            <p:ph type="body" idx="1"/>
          </p:nvPr>
        </p:nvSpPr>
        <p:spPr/>
        <p:txBody>
          <a:bodyPr/>
          <a:lstStyle/>
          <a:p>
            <a:pPr marL="228600" indent="-171450" eaLnBrk="1" hangingPunct="1">
              <a:spcBef>
                <a:spcPct val="0"/>
              </a:spcBef>
              <a:buFont typeface="Wingdings" pitchFamily="2" charset="2"/>
              <a:buChar char="§"/>
              <a:defRPr/>
            </a:pPr>
            <a:r>
              <a:rPr lang="en-US" sz="1000" dirty="0" smtClean="0">
                <a:latin typeface="Arial" charset="0"/>
              </a:rPr>
              <a:t>Economic indicators always have been important road signs for economists and market analysts.  </a:t>
            </a:r>
          </a:p>
          <a:p>
            <a:pPr marL="228600" indent="-171450" eaLnBrk="1" hangingPunct="1">
              <a:spcBef>
                <a:spcPct val="0"/>
              </a:spcBef>
              <a:buFont typeface="Wingdings" pitchFamily="2" charset="2"/>
              <a:buChar char="§"/>
              <a:defRPr/>
            </a:pPr>
            <a:r>
              <a:rPr lang="en-US" sz="1000" dirty="0" smtClean="0">
                <a:latin typeface="Arial" charset="0"/>
              </a:rPr>
              <a:t>But in the last few years, they also have become far more important to portfolio managers, financial planners, advisors, and their clients.  </a:t>
            </a:r>
          </a:p>
          <a:p>
            <a:pPr marL="228600" indent="-171450" eaLnBrk="1" hangingPunct="1">
              <a:spcBef>
                <a:spcPct val="0"/>
              </a:spcBef>
              <a:buFont typeface="Wingdings" pitchFamily="2" charset="2"/>
              <a:buChar char="§"/>
              <a:defRPr/>
            </a:pPr>
            <a:r>
              <a:rPr lang="en-US" sz="1000" dirty="0" smtClean="0">
                <a:latin typeface="Arial" charset="0"/>
              </a:rPr>
              <a:t>Why?  Because good news has never been more anticipated by so many.  Even the slightest sign of improvement can signal the beginning of a turnaround, or a change in direction for the economy.</a:t>
            </a:r>
          </a:p>
          <a:p>
            <a:pPr eaLnBrk="1" hangingPunct="1">
              <a:spcBef>
                <a:spcPct val="0"/>
              </a:spcBef>
              <a:buFont typeface="Wingdings" pitchFamily="2" charset="2"/>
              <a:buChar char="§"/>
              <a:defRPr/>
            </a:pPr>
            <a:endParaRPr lang="en-US" sz="1000" dirty="0" smtClean="0">
              <a:latin typeface="Arial" charset="0"/>
            </a:endParaRPr>
          </a:p>
          <a:p>
            <a:pPr eaLnBrk="1" hangingPunct="1">
              <a:spcBef>
                <a:spcPct val="0"/>
              </a:spcBef>
              <a:buFont typeface="Wingdings" pitchFamily="2" charset="2"/>
              <a:buChar char="§"/>
              <a:defRPr/>
            </a:pPr>
            <a:endParaRPr lang="en-US" sz="1000" dirty="0" smtClean="0">
              <a:latin typeface="Arial" charset="0"/>
            </a:endParaRP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0</a:t>
            </a:fld>
            <a:endParaRPr lang="en-GB"/>
          </a:p>
        </p:txBody>
      </p:sp>
    </p:spTree>
    <p:extLst>
      <p:ext uri="{BB962C8B-B14F-4D97-AF65-F5344CB8AC3E}">
        <p14:creationId xmlns:p14="http://schemas.microsoft.com/office/powerpoint/2010/main" val="926644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sz="1000" dirty="0" smtClean="0">
                <a:latin typeface="Arial" charset="0"/>
              </a:rPr>
              <a:t>Consumer sentiment is a </a:t>
            </a:r>
            <a:r>
              <a:rPr lang="en-US" sz="1000" b="1" dirty="0" smtClean="0">
                <a:latin typeface="Arial" charset="0"/>
              </a:rPr>
              <a:t>lagging economic indicator </a:t>
            </a:r>
            <a:r>
              <a:rPr lang="en-US" sz="1000" dirty="0" smtClean="0">
                <a:latin typeface="Arial" charset="0"/>
              </a:rPr>
              <a:t>– and gives economists and analysts a sense for how consumers are feeling overall about the health of the economy and how likely they are to increase spending. It’s one of the most important indicators, because consumer spending is an essential component of any economy.</a:t>
            </a:r>
          </a:p>
          <a:p>
            <a:pPr marL="171450" indent="-171450">
              <a:buFont typeface="Wingdings" pitchFamily="2" charset="2"/>
              <a:buChar char="§"/>
            </a:pPr>
            <a:r>
              <a:rPr lang="en-US" sz="1000" dirty="0" smtClean="0">
                <a:latin typeface="Arial" charset="0"/>
              </a:rPr>
              <a:t>You can track sentiment against other indicators – like unemployment, sales of homes, cars and trucks, or the stock market. </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9</a:t>
            </a:fld>
            <a:endParaRPr lang="en-GB"/>
          </a:p>
        </p:txBody>
      </p:sp>
    </p:spTree>
    <p:extLst>
      <p:ext uri="{BB962C8B-B14F-4D97-AF65-F5344CB8AC3E}">
        <p14:creationId xmlns:p14="http://schemas.microsoft.com/office/powerpoint/2010/main" val="704487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36625" y="4414838"/>
            <a:ext cx="5089336" cy="4181475"/>
          </a:xfrm>
        </p:spPr>
        <p:txBody>
          <a:bodyPr/>
          <a:lstStyle/>
          <a:p>
            <a:pPr marL="171450" indent="-171450" eaLnBrk="1" hangingPunct="1">
              <a:lnSpc>
                <a:spcPct val="90000"/>
              </a:lnSpc>
              <a:spcBef>
                <a:spcPct val="0"/>
              </a:spcBef>
              <a:buFont typeface="Wingdings" pitchFamily="2" charset="2"/>
              <a:buChar char="§"/>
              <a:defRPr/>
            </a:pPr>
            <a:r>
              <a:rPr lang="en-US" sz="1000" dirty="0" smtClean="0">
                <a:latin typeface="Arial" charset="0"/>
              </a:rPr>
              <a:t>Now let’s take a look at two indicators – housing starts and light vehicle sales – that continue to garner a lot of attention.  They are considered to be “</a:t>
            </a:r>
            <a:r>
              <a:rPr lang="en-US" sz="1000" b="1" dirty="0" smtClean="0">
                <a:latin typeface="Arial" charset="0"/>
              </a:rPr>
              <a:t>turnaround indicators.”</a:t>
            </a:r>
            <a:endParaRPr lang="en-US" sz="1000" dirty="0" smtClean="0">
              <a:latin typeface="Arial" charset="0"/>
            </a:endParaRPr>
          </a:p>
          <a:p>
            <a:pPr marL="171450" indent="-171450" eaLnBrk="1" hangingPunct="1">
              <a:lnSpc>
                <a:spcPct val="90000"/>
              </a:lnSpc>
              <a:spcBef>
                <a:spcPct val="0"/>
              </a:spcBef>
              <a:buFont typeface="Wingdings" pitchFamily="2" charset="2"/>
              <a:buChar char="§"/>
              <a:defRPr/>
            </a:pPr>
            <a:r>
              <a:rPr lang="en-US" sz="1000" dirty="0" smtClean="0">
                <a:latin typeface="Arial" charset="0"/>
              </a:rPr>
              <a:t>The graph in the upper left corner represents </a:t>
            </a:r>
            <a:r>
              <a:rPr lang="en-US" sz="1000" b="1" dirty="0" smtClean="0">
                <a:latin typeface="Arial" charset="0"/>
              </a:rPr>
              <a:t>Light Vehicle Sales </a:t>
            </a:r>
            <a:r>
              <a:rPr lang="en-US" sz="1000" dirty="0" smtClean="0">
                <a:latin typeface="Arial" charset="0"/>
              </a:rPr>
              <a:t>and</a:t>
            </a:r>
            <a:r>
              <a:rPr lang="en-US" sz="1000" b="1" dirty="0" smtClean="0">
                <a:latin typeface="Arial" charset="0"/>
              </a:rPr>
              <a:t> </a:t>
            </a:r>
            <a:r>
              <a:rPr lang="en-US" sz="1000" dirty="0" smtClean="0">
                <a:latin typeface="Arial" charset="0"/>
              </a:rPr>
              <a:t>includes the sales and leases of all domestic and imported new automobiles and light-weight trucks – and includes sales to consumers and businesses</a:t>
            </a:r>
          </a:p>
          <a:p>
            <a:pPr marL="171450" indent="-171450" eaLnBrk="1" hangingPunct="1">
              <a:lnSpc>
                <a:spcPct val="90000"/>
              </a:lnSpc>
              <a:spcBef>
                <a:spcPct val="0"/>
              </a:spcBef>
              <a:buFont typeface="Wingdings" pitchFamily="2" charset="2"/>
              <a:buChar char="§"/>
              <a:defRPr/>
            </a:pPr>
            <a:r>
              <a:rPr lang="en-US" sz="1000" dirty="0" smtClean="0">
                <a:latin typeface="Arial" charset="0"/>
              </a:rPr>
              <a:t>While a relatively small component of the overall economy, changes in the lightweight vehicle sector often account for a large part of quarter-to-quarter changes in the rate of growth of GDP – because automobiles, both domestic and foreign, are a large component of the monthly consumption figures that go directly into the quarterly GDP calculations. The Light Vehicle Sales report is an important turnaround indicator because of the psychological and financial impacts of continued efforts to sustain U.S. automakers.  Like housing, any sign of improvement in this area could significantly help consumer confidence.</a:t>
            </a:r>
          </a:p>
          <a:p>
            <a:pPr marL="171450" indent="-171450" eaLnBrk="1" hangingPunct="1">
              <a:lnSpc>
                <a:spcPct val="90000"/>
              </a:lnSpc>
              <a:spcBef>
                <a:spcPct val="0"/>
              </a:spcBef>
              <a:buFont typeface="Wingdings" pitchFamily="2" charset="2"/>
              <a:buChar char="§"/>
              <a:defRPr/>
            </a:pPr>
            <a:r>
              <a:rPr lang="en-US" sz="1000" b="1" dirty="0" smtClean="0">
                <a:latin typeface="Arial" charset="0"/>
              </a:rPr>
              <a:t>Housing starts, </a:t>
            </a:r>
            <a:r>
              <a:rPr lang="en-US" sz="1000" dirty="0" smtClean="0">
                <a:latin typeface="Arial" charset="0"/>
              </a:rPr>
              <a:t>the chart on the lower left, is considered a critical indicator of economic strength.  Specifically, the Housing Starts report documents the number of new homes started during the previous month – including single family homes, 2-4 unit apartment buildings and buildings with five or more units.  </a:t>
            </a:r>
          </a:p>
          <a:p>
            <a:pPr marL="171450" indent="-171450" eaLnBrk="1" hangingPunct="1">
              <a:lnSpc>
                <a:spcPct val="90000"/>
              </a:lnSpc>
              <a:spcBef>
                <a:spcPct val="0"/>
              </a:spcBef>
              <a:buFont typeface="Wingdings" pitchFamily="2" charset="2"/>
              <a:buChar char="§"/>
              <a:defRPr/>
            </a:pPr>
            <a:r>
              <a:rPr lang="en-US" sz="1000" dirty="0" smtClean="0">
                <a:latin typeface="Arial" charset="0"/>
              </a:rPr>
              <a:t>Falling home sales and prices wreaked havoc on the mortgage-backed securities markets during the real estate crisis of 2008-2009. Any improvement  in these numbers, which appear to be at an all-time low, is often viewed as an early sign of stabilization.</a:t>
            </a:r>
          </a:p>
          <a:p>
            <a:pPr marL="171450" indent="-171450" eaLnBrk="1" hangingPunct="1">
              <a:lnSpc>
                <a:spcPct val="90000"/>
              </a:lnSpc>
              <a:spcBef>
                <a:spcPct val="0"/>
              </a:spcBef>
              <a:buFont typeface="Wingdings" pitchFamily="2" charset="2"/>
              <a:buChar char="§"/>
              <a:defRPr/>
            </a:pPr>
            <a:r>
              <a:rPr lang="en-US" sz="1000" dirty="0" smtClean="0">
                <a:latin typeface="Arial" charset="0"/>
              </a:rPr>
              <a:t>The other two charts  on the right side of the page  are also important as they track business activity in terms of inventory and capital goods orders – if inventories are low and demand increases, factories have to ramp up production; meanwhile, if companies are investing in new equipment – that’s a good sign that business is picking up.</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10</a:t>
            </a:fld>
            <a:endParaRPr lang="en-GB"/>
          </a:p>
        </p:txBody>
      </p:sp>
    </p:spTree>
    <p:extLst>
      <p:ext uri="{BB962C8B-B14F-4D97-AF65-F5344CB8AC3E}">
        <p14:creationId xmlns:p14="http://schemas.microsoft.com/office/powerpoint/2010/main" val="2510944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defRPr/>
            </a:pPr>
            <a:r>
              <a:rPr lang="en-US" sz="1000" dirty="0" smtClean="0">
                <a:latin typeface="Arial" charset="0"/>
              </a:rPr>
              <a:t>The Consumer Price Index, or CPI, is another important economic indicator. Many other indicators derive most of their value from the predictive ability of the CPI, and it is widely anticipated and watched.</a:t>
            </a:r>
          </a:p>
          <a:p>
            <a:pPr marL="171450" indent="-171450">
              <a:buFont typeface="Wingdings" pitchFamily="2" charset="2"/>
              <a:buChar char="§"/>
              <a:defRPr/>
            </a:pPr>
            <a:r>
              <a:rPr lang="en-US" sz="1000" dirty="0" smtClean="0">
                <a:latin typeface="Arial" charset="0"/>
              </a:rPr>
              <a:t>CPI plays a role in many key financial decisions, including Federal Reserve interest rate policy and the hedging decisions of major banks and corporations. Individual investors can also benefit from watching the CPI when making hedging and allocation decisions. </a:t>
            </a:r>
          </a:p>
          <a:p>
            <a:pPr marL="171450" indent="-171450">
              <a:buFont typeface="Wingdings" pitchFamily="2" charset="2"/>
              <a:buChar char="§"/>
              <a:defRPr/>
            </a:pPr>
            <a:r>
              <a:rPr lang="en-US" sz="1000" dirty="0" smtClean="0">
                <a:latin typeface="Arial" charset="0"/>
              </a:rPr>
              <a:t>But CPI is also an important statistic to</a:t>
            </a:r>
          </a:p>
          <a:p>
            <a:pPr marL="171450" indent="-171450">
              <a:buFont typeface="Wingdings" pitchFamily="2" charset="2"/>
              <a:buChar char="§"/>
              <a:defRPr/>
            </a:pPr>
            <a:r>
              <a:rPr lang="en-US" sz="1000" dirty="0" smtClean="0">
                <a:latin typeface="Arial" charset="0"/>
              </a:rPr>
              <a:t>This report often moves both equity and fixed-income markets, on the day of the release and on an ongoing basis. It may even set a new course in the markets for upcoming months. Analysts will be more sure of their convictions about what the Fed will do at the next Federal Open Market Committee meeting after digesting the Consumer Price Index.</a:t>
            </a:r>
          </a:p>
          <a:p>
            <a:pPr marL="171450" indent="-171450">
              <a:buFont typeface="Wingdings" pitchFamily="2" charset="2"/>
              <a:buChar char="§"/>
              <a:defRPr/>
            </a:pPr>
            <a:r>
              <a:rPr lang="en-US" sz="1000" dirty="0" smtClean="0">
                <a:latin typeface="Arial" charset="0"/>
              </a:rPr>
              <a:t>The CPI report also is used to make adjustments to many cash flow mechanisms, like pensions, Medicare, cost of living adjustments to insurance policies, etc. As a result, most investors will find that the CPI affects them personally in some way. Fixed-income investors should always be aware of the rate of inflation against which they judge their investments; it is imperative to keep current yields ahead of inflation, or real wealth will fall. </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11</a:t>
            </a:fld>
            <a:endParaRPr lang="en-GB"/>
          </a:p>
        </p:txBody>
      </p:sp>
    </p:spTree>
    <p:extLst>
      <p:ext uri="{BB962C8B-B14F-4D97-AF65-F5344CB8AC3E}">
        <p14:creationId xmlns:p14="http://schemas.microsoft.com/office/powerpoint/2010/main" val="570475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sz="1000" dirty="0" smtClean="0">
                <a:latin typeface="Arial" charset="0"/>
              </a:rPr>
              <a:t>Let’s take a brief detour and talk about CPI for a minute – and why it matters as an economic indicator to consumers and investors.</a:t>
            </a:r>
          </a:p>
          <a:p>
            <a:pPr marL="171450" indent="-171450">
              <a:buFont typeface="Wingdings" pitchFamily="2" charset="2"/>
              <a:buChar char="§"/>
            </a:pPr>
            <a:r>
              <a:rPr lang="en-US" sz="1000" dirty="0" smtClean="0">
                <a:latin typeface="Arial" charset="0"/>
              </a:rPr>
              <a:t>If you are accustomed to buying a non-fat latte on a routine basis, you’ve noticed over the years that the price continues to inch up…and up…and up. In fact, the price has risen nearly every year since 2000 – and in some regions of the country the price increases are even more pronounced than in others. </a:t>
            </a:r>
          </a:p>
          <a:p>
            <a:pPr marL="171450" indent="-171450">
              <a:buFont typeface="Wingdings" pitchFamily="2" charset="2"/>
              <a:buChar char="§"/>
            </a:pPr>
            <a:r>
              <a:rPr lang="en-US" sz="1000" dirty="0" smtClean="0">
                <a:latin typeface="Arial" charset="0"/>
              </a:rPr>
              <a:t>Typically the price increases are due to increasing </a:t>
            </a:r>
            <a:r>
              <a:rPr lang="en-US" sz="1000" i="1" dirty="0" smtClean="0">
                <a:latin typeface="Arial" charset="0"/>
              </a:rPr>
              <a:t>supply chain </a:t>
            </a:r>
            <a:r>
              <a:rPr lang="en-US" sz="1000" dirty="0" smtClean="0">
                <a:latin typeface="Arial" charset="0"/>
              </a:rPr>
              <a:t>costs. For example, weather can wreak havoc on the coffee bean harvest and influence the supply/demand balance; other times it’s because of the increase in the cost of fuel – which gets passed on to consumers in the form of a couple of pennies per cup.  Sometimes the price increases are regional due to the cost of local milk expenses or minimum wage increases in various states. </a:t>
            </a:r>
          </a:p>
          <a:p>
            <a:pPr marL="171450" indent="-171450">
              <a:buFont typeface="Wingdings" pitchFamily="2" charset="2"/>
              <a:buChar char="§"/>
            </a:pPr>
            <a:r>
              <a:rPr lang="en-US" sz="1000" dirty="0" smtClean="0">
                <a:latin typeface="Arial" charset="0"/>
              </a:rPr>
              <a:t>You could think of a Starbucks non-fat latte as an economic indicator with a high correlation to inflation. As a stockholder, you’d be glad to see the company responding to increased costs to produce their product by increasing their price – but as a consumer, you might decide to buy fewer latters each month. If you’re a stock analyst, you’re looking at these variables when you decide to buy, sell or add to your Starbucks position. </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12</a:t>
            </a:fld>
            <a:endParaRPr lang="en-GB"/>
          </a:p>
        </p:txBody>
      </p:sp>
    </p:spTree>
    <p:extLst>
      <p:ext uri="{BB962C8B-B14F-4D97-AF65-F5344CB8AC3E}">
        <p14:creationId xmlns:p14="http://schemas.microsoft.com/office/powerpoint/2010/main" val="570475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spcBef>
                <a:spcPct val="0"/>
              </a:spcBef>
              <a:buFont typeface="Wingdings" pitchFamily="2" charset="2"/>
              <a:buChar char="§"/>
            </a:pPr>
            <a:r>
              <a:rPr lang="en-US" sz="1000" dirty="0" smtClean="0">
                <a:latin typeface="Arial" charset="0"/>
              </a:rPr>
              <a:t>The condition and direction of the U.S. economy is a major driver of interest rates and bond prices. </a:t>
            </a:r>
          </a:p>
          <a:p>
            <a:pPr marL="171450" indent="-171450" eaLnBrk="1" hangingPunct="1">
              <a:spcBef>
                <a:spcPct val="0"/>
              </a:spcBef>
              <a:buFont typeface="Wingdings" pitchFamily="2" charset="2"/>
              <a:buChar char="§"/>
            </a:pPr>
            <a:r>
              <a:rPr lang="en-US" sz="1000" dirty="0" smtClean="0">
                <a:latin typeface="Arial" charset="0"/>
              </a:rPr>
              <a:t>In this illustration from our </a:t>
            </a:r>
            <a:r>
              <a:rPr lang="en-US" sz="1000" i="1" dirty="0" smtClean="0">
                <a:latin typeface="Arial" charset="0"/>
              </a:rPr>
              <a:t>Guide to the Markets</a:t>
            </a:r>
            <a:r>
              <a:rPr lang="en-US" sz="1000" dirty="0" smtClean="0">
                <a:latin typeface="Arial" charset="0"/>
              </a:rPr>
              <a:t>, we observe the relationship between interest rates and inflation. While the Stock Market typically reacts negatively when interest rates rise, the Bond Market can have mixed reactions.  </a:t>
            </a:r>
          </a:p>
          <a:p>
            <a:pPr marL="171450" indent="-171450" eaLnBrk="1" hangingPunct="1">
              <a:spcBef>
                <a:spcPct val="0"/>
              </a:spcBef>
              <a:buFont typeface="Wingdings" pitchFamily="2" charset="2"/>
              <a:buChar char="§"/>
            </a:pPr>
            <a:r>
              <a:rPr lang="en-US" sz="1000" dirty="0" smtClean="0">
                <a:latin typeface="Arial" charset="0"/>
              </a:rPr>
              <a:t>Even though no one knows what the future holds, bond traders profit when their expectations for the economy are correct. Bond market participants follow economic indicators closely, looking for signs of change that might affect future supply and demand so they can position themselves accordingly. When these indicators exceed or fall short of market expectations, bond prices can respond quickly and sharply.</a:t>
            </a:r>
          </a:p>
          <a:p>
            <a:pPr marL="171450" indent="-171450" eaLnBrk="1" hangingPunct="1">
              <a:spcBef>
                <a:spcPct val="0"/>
              </a:spcBef>
              <a:buFont typeface="Wingdings" pitchFamily="2" charset="2"/>
              <a:buChar char="§"/>
            </a:pPr>
            <a:r>
              <a:rPr lang="en-US" sz="1000" dirty="0" smtClean="0">
                <a:latin typeface="Arial" charset="0"/>
              </a:rPr>
              <a:t>Bonds are influenced by fears of inflation and expected total return.  When interest rates rise, bond yields may increase, which can mean more income for bond investors.  However, for current bond holders, the value of their bonds may fall, which could adversely affect their total return.  </a:t>
            </a:r>
          </a:p>
          <a:p>
            <a:pPr marL="171450" indent="-171450" eaLnBrk="1" hangingPunct="1">
              <a:spcBef>
                <a:spcPct val="0"/>
              </a:spcBef>
              <a:buFont typeface="Wingdings" pitchFamily="2" charset="2"/>
              <a:buChar char="§"/>
            </a:pPr>
            <a:r>
              <a:rPr lang="en-US" sz="1000" dirty="0" smtClean="0">
                <a:latin typeface="Arial" charset="0"/>
              </a:rPr>
              <a:t>Earlier we talked about the nominal GDP vs. real GDP, which is adjusted for inflation. In this illustration, we consider nominal and real interest rates; today’s </a:t>
            </a:r>
            <a:r>
              <a:rPr lang="en-US" sz="1000" b="1" dirty="0" smtClean="0">
                <a:latin typeface="Arial" charset="0"/>
              </a:rPr>
              <a:t>inflation rate exceeds</a:t>
            </a:r>
            <a:r>
              <a:rPr lang="en-US" sz="1000" dirty="0" smtClean="0">
                <a:latin typeface="Arial" charset="0"/>
              </a:rPr>
              <a:t> the rate you would receive on a 6-month CD; in other words, an investor would lose money, or, purchasing power,  if these rates persist. </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13</a:t>
            </a:fld>
            <a:endParaRPr lang="en-GB"/>
          </a:p>
        </p:txBody>
      </p:sp>
    </p:spTree>
    <p:extLst>
      <p:ext uri="{BB962C8B-B14F-4D97-AF65-F5344CB8AC3E}">
        <p14:creationId xmlns:p14="http://schemas.microsoft.com/office/powerpoint/2010/main" val="440285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defRPr/>
            </a:pPr>
            <a:r>
              <a:rPr lang="en-US" sz="1000" dirty="0" smtClean="0"/>
              <a:t>To summarize our discussion today, an economic indicator is any statistic that "indicates" how the economy is performing today and how it may be trending for the future. </a:t>
            </a:r>
          </a:p>
          <a:p>
            <a:pPr marL="171450" indent="-171450">
              <a:buFont typeface="Wingdings" pitchFamily="2" charset="2"/>
              <a:buChar char="§"/>
              <a:defRPr/>
            </a:pPr>
            <a:r>
              <a:rPr lang="en-US" sz="1000" dirty="0" smtClean="0"/>
              <a:t>Individually, none of the indicators we discussed today is a panacea –  and no single report or data point is a trend. But together, and many of these indicators are interrelated, they shed light on what’s going on in the economy, and enable investors to make better, more informed decisions.</a:t>
            </a:r>
          </a:p>
          <a:p>
            <a:pPr marL="171450" indent="-171450">
              <a:buFont typeface="Wingdings" pitchFamily="2" charset="2"/>
              <a:buChar char="§"/>
              <a:defRPr/>
            </a:pPr>
            <a:r>
              <a:rPr lang="en-US" sz="1000" dirty="0" smtClean="0"/>
              <a:t>Economic indicators have the power to move financial markets and directly affect interest rates. One day, U.S. stocks are down because the Federal Reserve announces that economic growth has slowed in recent months. The next day, stocks are up because Apple announces its quarterly earnings beating analyst expectations – but bond prices are down because interest rates are up slightly. The following week both stock and bond prices are up because a report comes out that says the housing market is improving.</a:t>
            </a:r>
          </a:p>
          <a:p>
            <a:pPr marL="171450" indent="-171450">
              <a:buFont typeface="Wingdings" pitchFamily="2" charset="2"/>
              <a:buChar char="§"/>
              <a:defRPr/>
            </a:pPr>
            <a:r>
              <a:rPr lang="en-US" sz="1000" dirty="0" smtClean="0"/>
              <a:t>The more you know about economic indicators, the more confident you will become in understanding the economy and the world markets.</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14</a:t>
            </a:fld>
            <a:endParaRPr lang="en-GB"/>
          </a:p>
        </p:txBody>
      </p:sp>
    </p:spTree>
    <p:extLst>
      <p:ext uri="{BB962C8B-B14F-4D97-AF65-F5344CB8AC3E}">
        <p14:creationId xmlns:p14="http://schemas.microsoft.com/office/powerpoint/2010/main" val="465592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15</a:t>
            </a:fld>
            <a:endParaRPr lang="en-GB"/>
          </a:p>
        </p:txBody>
      </p:sp>
    </p:spTree>
    <p:extLst>
      <p:ext uri="{BB962C8B-B14F-4D97-AF65-F5344CB8AC3E}">
        <p14:creationId xmlns:p14="http://schemas.microsoft.com/office/powerpoint/2010/main" val="264570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696913"/>
            <a:ext cx="4511675" cy="34861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16</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spcBef>
                <a:spcPct val="0"/>
              </a:spcBef>
              <a:buFont typeface="Wingdings" pitchFamily="2" charset="2"/>
              <a:buChar char="§"/>
              <a:defRPr/>
            </a:pPr>
            <a:r>
              <a:rPr lang="en-US" sz="1000" dirty="0" smtClean="0">
                <a:latin typeface="Arial" charset="0"/>
              </a:rPr>
              <a:t>There are literally hundreds of economic indicators that help us try to make sense of  the economy.  Some are snapshots of current data, while others track trends that may potentially signal early signs of an economic or market </a:t>
            </a:r>
            <a:r>
              <a:rPr lang="en-US" sz="1000" i="1" dirty="0" smtClean="0">
                <a:latin typeface="Arial" charset="0"/>
              </a:rPr>
              <a:t>turnaround.</a:t>
            </a:r>
            <a:endParaRPr lang="en-US" sz="1000" dirty="0" smtClean="0">
              <a:latin typeface="Arial" charset="0"/>
            </a:endParaRPr>
          </a:p>
          <a:p>
            <a:pPr marL="171450" indent="-171450" eaLnBrk="1" hangingPunct="1">
              <a:spcBef>
                <a:spcPct val="0"/>
              </a:spcBef>
              <a:buFont typeface="Wingdings" pitchFamily="2" charset="2"/>
              <a:buChar char="§"/>
              <a:defRPr/>
            </a:pPr>
            <a:r>
              <a:rPr lang="en-US" sz="1000" dirty="0" smtClean="0">
                <a:latin typeface="Arial" charset="0"/>
              </a:rPr>
              <a:t>The idea of estimating our national income and productivity originated in the 1930s when the lack of reliable economic data frustrated the efforts of Presidents Hoover and Roosevelt. </a:t>
            </a:r>
          </a:p>
          <a:p>
            <a:pPr marL="171450" indent="-171450" eaLnBrk="1" hangingPunct="1">
              <a:spcBef>
                <a:spcPct val="0"/>
              </a:spcBef>
              <a:buFont typeface="Wingdings" pitchFamily="2" charset="2"/>
              <a:buChar char="§"/>
              <a:defRPr/>
            </a:pPr>
            <a:r>
              <a:rPr lang="en-US" sz="1000" dirty="0" smtClean="0">
                <a:latin typeface="Arial" charset="0"/>
              </a:rPr>
              <a:t>Over the years, as the economy has changed, our economic statistics have improved and accounting methods have had to adapt to maintain their relevance. </a:t>
            </a:r>
          </a:p>
          <a:p>
            <a:pPr marL="171450" indent="-171450" eaLnBrk="1" hangingPunct="1">
              <a:spcBef>
                <a:spcPct val="0"/>
              </a:spcBef>
              <a:buFont typeface="Wingdings" pitchFamily="2" charset="2"/>
              <a:buChar char="§"/>
              <a:defRPr/>
            </a:pPr>
            <a:r>
              <a:rPr lang="en-US" sz="1000" dirty="0" smtClean="0">
                <a:latin typeface="Arial" charset="0"/>
              </a:rPr>
              <a:t>Today, I’d like to review some of the most important ones. Our quarterly </a:t>
            </a:r>
            <a:r>
              <a:rPr lang="en-US" sz="1000" i="1" dirty="0" smtClean="0">
                <a:latin typeface="Arial" charset="0"/>
              </a:rPr>
              <a:t>Guide to the Markets </a:t>
            </a:r>
            <a:r>
              <a:rPr lang="en-US" sz="1000" dirty="0" smtClean="0">
                <a:latin typeface="Arial" charset="0"/>
              </a:rPr>
              <a:t>tracks many of these indicators and I’ll be using examples of charts and graphs from the most recent issue to explain them and their relevance to investing.  </a:t>
            </a:r>
            <a:endParaRPr lang="en-US" i="1" dirty="0" smtClean="0">
              <a:latin typeface="Arial" charset="0"/>
            </a:endParaRPr>
          </a:p>
          <a:p>
            <a:pPr marL="0" indent="0" eaLnBrk="1" hangingPunct="1">
              <a:spcBef>
                <a:spcPct val="0"/>
              </a:spcBef>
              <a:buNone/>
              <a:defRPr/>
            </a:pPr>
            <a:endParaRPr lang="en-US" dirty="0" smtClean="0">
              <a:latin typeface="Arial" charset="0"/>
            </a:endParaRP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1</a:t>
            </a:fld>
            <a:endParaRPr lang="en-GB"/>
          </a:p>
        </p:txBody>
      </p:sp>
    </p:spTree>
    <p:extLst>
      <p:ext uri="{BB962C8B-B14F-4D97-AF65-F5344CB8AC3E}">
        <p14:creationId xmlns:p14="http://schemas.microsoft.com/office/powerpoint/2010/main" val="1469970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14300" eaLnBrk="1" hangingPunct="1">
              <a:buFont typeface="Wingdings" pitchFamily="2" charset="2"/>
              <a:buChar char="§"/>
              <a:defRPr/>
            </a:pPr>
            <a:r>
              <a:rPr lang="en-US" sz="1000" dirty="0" smtClean="0">
                <a:cs typeface="Arial" pitchFamily="34" charset="0"/>
              </a:rPr>
              <a:t>But first, let’s take a minute and define economic indicators.  </a:t>
            </a:r>
            <a:r>
              <a:rPr lang="en-US" sz="1000" dirty="0" smtClean="0">
                <a:solidFill>
                  <a:srgbClr val="FF0000"/>
                </a:solidFill>
                <a:cs typeface="Arial" pitchFamily="34" charset="0"/>
              </a:rPr>
              <a:t>[solicit audience participation: </a:t>
            </a:r>
            <a:r>
              <a:rPr lang="en-US" sz="1000" i="1" dirty="0" smtClean="0">
                <a:solidFill>
                  <a:srgbClr val="FF0000"/>
                </a:solidFill>
                <a:cs typeface="Arial" pitchFamily="34" charset="0"/>
              </a:rPr>
              <a:t>anyone care to help me out?</a:t>
            </a:r>
            <a:r>
              <a:rPr lang="en-US" sz="1000" dirty="0" smtClean="0">
                <a:solidFill>
                  <a:srgbClr val="FF0000"/>
                </a:solidFill>
                <a:cs typeface="Arial" pitchFamily="34" charset="0"/>
              </a:rPr>
              <a:t>]</a:t>
            </a:r>
          </a:p>
          <a:p>
            <a:pPr marL="171450" indent="-114300" eaLnBrk="1" hangingPunct="1">
              <a:buFont typeface="Wingdings" pitchFamily="2" charset="2"/>
              <a:buChar char="§"/>
              <a:defRPr/>
            </a:pPr>
            <a:r>
              <a:rPr lang="en-US" sz="1000" dirty="0" smtClean="0">
                <a:cs typeface="Arial" pitchFamily="34" charset="0"/>
              </a:rPr>
              <a:t>An economic indicator is nothing more than an observation, typically a piece of economic data, that is used by economists and others to assess the health of the economy and to forecast or interpret investment opportunities and possibilities.  </a:t>
            </a:r>
          </a:p>
          <a:p>
            <a:pPr marL="171450" indent="-114300" eaLnBrk="1" hangingPunct="1">
              <a:buFont typeface="Wingdings" pitchFamily="2" charset="2"/>
              <a:buChar char="§"/>
              <a:defRPr/>
            </a:pPr>
            <a:r>
              <a:rPr lang="en-US" sz="1000" dirty="0" smtClean="0">
                <a:cs typeface="Arial" pitchFamily="34" charset="0"/>
              </a:rPr>
              <a:t>Economic indicators can potentially be anything an investor chooses – some people watch the sale of thoroughbred horses; others pay close attention to the sale of expensive jeans; or follow the daily moves of the Standard &amp; Poor’s 500 Index; maybe you’ve even heard of the Super Bowl Indicator that theorizes if the NFC wins the Super Bowl, it’s a good year for stocks.  </a:t>
            </a:r>
          </a:p>
          <a:p>
            <a:pPr marL="171450" indent="-114300" eaLnBrk="1" hangingPunct="1">
              <a:buFont typeface="Wingdings" pitchFamily="2" charset="2"/>
              <a:buChar char="§"/>
              <a:defRPr/>
            </a:pPr>
            <a:r>
              <a:rPr lang="en-US" sz="1000" dirty="0" smtClean="0">
                <a:cs typeface="Arial" pitchFamily="34" charset="0"/>
              </a:rPr>
              <a:t>Let’s face it, if there were a crystal ball – or a single indicator that could predict market direction or opportunities, we’d all be doing something else.  Even Alan Greenspan once said that being Fed chairman taught him “to mumble with great incoherence.”</a:t>
            </a:r>
          </a:p>
          <a:p>
            <a:pPr marL="171450" indent="-114300" eaLnBrk="1" hangingPunct="1">
              <a:buFont typeface="Wingdings" pitchFamily="2" charset="2"/>
              <a:buChar char="§"/>
              <a:defRPr/>
            </a:pPr>
            <a:r>
              <a:rPr lang="en-US" sz="1000" dirty="0" smtClean="0">
                <a:latin typeface="Arial" charset="0"/>
              </a:rPr>
              <a:t>Most economists pay attention to widely followed data released by government and non-profit organizations. These would include statistical reports that you hear quoted regularly such as the Consumer Price Index, Gross Domestic Product or the price of crude oil.  Individually, they might not tell you much – but together, you can get a pretty good sense of what’s going on in the economy.</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2</a:t>
            </a:fld>
            <a:endParaRPr lang="en-GB"/>
          </a:p>
        </p:txBody>
      </p:sp>
    </p:spTree>
    <p:extLst>
      <p:ext uri="{BB962C8B-B14F-4D97-AF65-F5344CB8AC3E}">
        <p14:creationId xmlns:p14="http://schemas.microsoft.com/office/powerpoint/2010/main" val="1233642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1" indent="-171450" eaLnBrk="1" hangingPunct="1">
              <a:spcBef>
                <a:spcPct val="0"/>
              </a:spcBef>
              <a:buFont typeface="Wingdings" pitchFamily="2" charset="2"/>
              <a:buChar char="§"/>
            </a:pPr>
            <a:r>
              <a:rPr lang="en-US" sz="1100" dirty="0" smtClean="0">
                <a:latin typeface="Arial" charset="0"/>
                <a:cs typeface="Arial" charset="0"/>
              </a:rPr>
              <a:t>A </a:t>
            </a:r>
            <a:r>
              <a:rPr lang="en-US" sz="1100" b="1" dirty="0" smtClean="0">
                <a:latin typeface="Arial" charset="0"/>
                <a:cs typeface="Arial" charset="0"/>
              </a:rPr>
              <a:t>leading indicator </a:t>
            </a:r>
            <a:r>
              <a:rPr lang="en-US" sz="1100" dirty="0" smtClean="0">
                <a:latin typeface="Arial" charset="0"/>
                <a:cs typeface="Arial" charset="0"/>
              </a:rPr>
              <a:t>can help predict future economic activity – a good example is the </a:t>
            </a:r>
            <a:r>
              <a:rPr lang="en-US" sz="1100" b="1" dirty="0" smtClean="0">
                <a:latin typeface="Arial" charset="0"/>
                <a:cs typeface="Arial" charset="0"/>
              </a:rPr>
              <a:t>Consumer Sentiment Index</a:t>
            </a:r>
            <a:r>
              <a:rPr lang="en-US" sz="1100" dirty="0" smtClean="0">
                <a:latin typeface="Arial" charset="0"/>
                <a:cs typeface="Arial" charset="0"/>
              </a:rPr>
              <a:t>, which we’ll discuss momentarily; The stock market itself, represented by the Standard &amp; Poor’s 500 Index is a leading indicator, as are bond yields, as traders and investors infer certain things and speculate trends in the economy.</a:t>
            </a:r>
          </a:p>
          <a:p>
            <a:pPr marL="285750" lvl="1" indent="-171450" eaLnBrk="1" hangingPunct="1">
              <a:spcBef>
                <a:spcPct val="0"/>
              </a:spcBef>
              <a:buFont typeface="Wingdings" pitchFamily="2" charset="2"/>
              <a:buChar char="§"/>
            </a:pPr>
            <a:r>
              <a:rPr lang="en-US" sz="1100" dirty="0" smtClean="0">
                <a:latin typeface="Arial" charset="0"/>
                <a:cs typeface="Arial" charset="0"/>
              </a:rPr>
              <a:t>Changes in the economy usually occur before they present themselves in what are called </a:t>
            </a:r>
            <a:r>
              <a:rPr lang="en-US" sz="1100" b="1" dirty="0" smtClean="0">
                <a:latin typeface="Arial" charset="0"/>
                <a:cs typeface="Arial" charset="0"/>
              </a:rPr>
              <a:t>lagging indicators; </a:t>
            </a:r>
            <a:r>
              <a:rPr lang="en-US" sz="1100" dirty="0" smtClean="0">
                <a:latin typeface="Arial" charset="0"/>
                <a:cs typeface="Arial" charset="0"/>
              </a:rPr>
              <a:t>these road signs typically confirm trends – and a good example would be unemployment claims.</a:t>
            </a:r>
          </a:p>
          <a:p>
            <a:pPr marL="285750" lvl="1" indent="-171450" eaLnBrk="1" hangingPunct="1">
              <a:spcBef>
                <a:spcPct val="0"/>
              </a:spcBef>
              <a:buFont typeface="Wingdings" pitchFamily="2" charset="2"/>
              <a:buChar char="§"/>
            </a:pPr>
            <a:r>
              <a:rPr lang="en-US" sz="1100" b="1" dirty="0" smtClean="0">
                <a:latin typeface="Arial" charset="0"/>
                <a:cs typeface="Arial" charset="0"/>
              </a:rPr>
              <a:t>Coincident indicators </a:t>
            </a:r>
            <a:r>
              <a:rPr lang="en-US" sz="1100" dirty="0" smtClean="0">
                <a:latin typeface="Arial" charset="0"/>
                <a:cs typeface="Arial" charset="0"/>
              </a:rPr>
              <a:t>report current economic variables; examples would include the Gross Domestic Product (GDP) report and the Personal Income and Outlays report (specifically the personal income statistics).</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3</a:t>
            </a:fld>
            <a:endParaRPr lang="en-GB"/>
          </a:p>
        </p:txBody>
      </p:sp>
    </p:spTree>
    <p:extLst>
      <p:ext uri="{BB962C8B-B14F-4D97-AF65-F5344CB8AC3E}">
        <p14:creationId xmlns:p14="http://schemas.microsoft.com/office/powerpoint/2010/main" val="3570944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buFont typeface="Wingdings" pitchFamily="2" charset="2"/>
              <a:buChar char="§"/>
              <a:defRPr/>
            </a:pPr>
            <a:r>
              <a:rPr lang="en-US" sz="1100" dirty="0" smtClean="0">
                <a:latin typeface="Arial" charset="0"/>
              </a:rPr>
              <a:t>There are several measures of economic growth.  You can look at Consumer Spending reports, Corporate Profits, or even the esoteric Baltic Dry Index – which tracks the shipping rates to move raw materials like iron ore, grains, coal, and cement by sea.  Each of those would give you a sense for how the economy is faring.</a:t>
            </a:r>
          </a:p>
          <a:p>
            <a:pPr marL="228600" indent="-228600" eaLnBrk="1" hangingPunct="1">
              <a:buFont typeface="Wingdings" pitchFamily="2" charset="2"/>
              <a:buChar char="§"/>
              <a:defRPr/>
            </a:pPr>
            <a:r>
              <a:rPr lang="en-US" sz="1100" dirty="0" smtClean="0">
                <a:latin typeface="Arial" charset="0"/>
              </a:rPr>
              <a:t>But the </a:t>
            </a:r>
            <a:r>
              <a:rPr lang="en-US" sz="1100" b="1" dirty="0" smtClean="0">
                <a:latin typeface="Arial" charset="0"/>
              </a:rPr>
              <a:t>Gross Domestic Product report </a:t>
            </a:r>
            <a:r>
              <a:rPr lang="en-US" sz="1100" dirty="0" smtClean="0">
                <a:latin typeface="Arial" charset="0"/>
              </a:rPr>
              <a:t>is the most comprehensive, and perhaps the single most important indicator used to assess the growth of the economy.</a:t>
            </a:r>
          </a:p>
          <a:p>
            <a:pPr marL="228600" indent="-228600" eaLnBrk="1" hangingPunct="1">
              <a:buFont typeface="Wingdings" pitchFamily="2" charset="2"/>
              <a:buChar char="§"/>
              <a:defRPr/>
            </a:pPr>
            <a:r>
              <a:rPr lang="en-US" sz="1100" dirty="0" smtClean="0">
                <a:latin typeface="Arial" charset="0"/>
              </a:rPr>
              <a:t>Gross Domestic Product, or GDP, for short, expresses in a single number the value of all goods and services made, sold and exported during the reporting period. It is published quarterly by the U.S. Department of Commerce, Bureau of Economic Analysis – and is updated monthly. And, in case you were wondering, economic growth in other countries is measured the same way, today. </a:t>
            </a:r>
          </a:p>
          <a:p>
            <a:pPr marL="228600" indent="-228600" eaLnBrk="1" hangingPunct="1">
              <a:buFont typeface="Wingdings" pitchFamily="2" charset="2"/>
              <a:buChar char="§"/>
              <a:defRPr/>
            </a:pPr>
            <a:r>
              <a:rPr lang="en-US" sz="1100" dirty="0" smtClean="0">
                <a:latin typeface="Arial" charset="0"/>
              </a:rPr>
              <a:t>We look at GDP two ways – with and without the impact of inflation; and each view has a name. You may have heard the terms "</a:t>
            </a:r>
            <a:r>
              <a:rPr lang="en-US" sz="1100" b="1" dirty="0" smtClean="0">
                <a:latin typeface="Arial" charset="0"/>
              </a:rPr>
              <a:t>real" GDP growth</a:t>
            </a:r>
            <a:r>
              <a:rPr lang="en-US" sz="1100" dirty="0" smtClean="0">
                <a:latin typeface="Arial" charset="0"/>
              </a:rPr>
              <a:t> or </a:t>
            </a:r>
            <a:r>
              <a:rPr lang="en-US" sz="1100" b="1" dirty="0" smtClean="0">
                <a:latin typeface="Arial" charset="0"/>
              </a:rPr>
              <a:t>"nominal" GDP growth</a:t>
            </a:r>
            <a:r>
              <a:rPr lang="en-US" sz="1100" dirty="0" smtClean="0">
                <a:latin typeface="Arial" charset="0"/>
              </a:rPr>
              <a:t> and wondered what the difference was. </a:t>
            </a:r>
          </a:p>
          <a:p>
            <a:pPr lvl="1" eaLnBrk="1" hangingPunct="1">
              <a:buFont typeface="Wingdings" pitchFamily="2" charset="2"/>
              <a:buNone/>
              <a:defRPr/>
            </a:pPr>
            <a:r>
              <a:rPr lang="en-US" sz="1100" dirty="0" smtClean="0">
                <a:latin typeface="Arial" charset="0"/>
              </a:rPr>
              <a:t>-- </a:t>
            </a:r>
            <a:r>
              <a:rPr lang="en-US" sz="1100" b="1" dirty="0" smtClean="0">
                <a:latin typeface="Arial" charset="0"/>
              </a:rPr>
              <a:t>Nominal</a:t>
            </a:r>
            <a:r>
              <a:rPr lang="en-US" sz="1100" dirty="0" smtClean="0">
                <a:latin typeface="Arial" charset="0"/>
              </a:rPr>
              <a:t> GDP measures the value of all the goods and services produced expressed in current prices. </a:t>
            </a:r>
          </a:p>
          <a:p>
            <a:pPr lvl="1" eaLnBrk="1" hangingPunct="1">
              <a:buFont typeface="Wingdings" pitchFamily="2" charset="2"/>
              <a:buNone/>
              <a:defRPr/>
            </a:pPr>
            <a:r>
              <a:rPr lang="en-US" sz="1100" dirty="0" smtClean="0">
                <a:latin typeface="Arial" charset="0"/>
              </a:rPr>
              <a:t>-- </a:t>
            </a:r>
            <a:r>
              <a:rPr lang="en-US" sz="1100" b="1" dirty="0" smtClean="0">
                <a:latin typeface="Arial" charset="0"/>
              </a:rPr>
              <a:t>Real</a:t>
            </a:r>
            <a:r>
              <a:rPr lang="en-US" sz="1100" dirty="0" smtClean="0">
                <a:latin typeface="Arial" charset="0"/>
              </a:rPr>
              <a:t> GDP, on the other hand, is adjusted for the rate of price inflation</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4</a:t>
            </a:fld>
            <a:endParaRPr lang="en-GB"/>
          </a:p>
        </p:txBody>
      </p:sp>
    </p:spTree>
    <p:extLst>
      <p:ext uri="{BB962C8B-B14F-4D97-AF65-F5344CB8AC3E}">
        <p14:creationId xmlns:p14="http://schemas.microsoft.com/office/powerpoint/2010/main" val="1233642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spcBef>
                <a:spcPct val="0"/>
              </a:spcBef>
              <a:buFont typeface="Wingdings" pitchFamily="2" charset="2"/>
              <a:buChar char="§"/>
              <a:defRPr/>
            </a:pPr>
            <a:r>
              <a:rPr lang="en-US" sz="1100" dirty="0" smtClean="0">
                <a:cs typeface="Arial" pitchFamily="34" charset="0"/>
              </a:rPr>
              <a:t>This is an illustration from our quarterly </a:t>
            </a:r>
            <a:r>
              <a:rPr lang="en-US" sz="1100" i="1" dirty="0" smtClean="0">
                <a:cs typeface="Arial" pitchFamily="34" charset="0"/>
              </a:rPr>
              <a:t>Guide to the Markets </a:t>
            </a:r>
            <a:r>
              <a:rPr lang="en-US" sz="1100" dirty="0" smtClean="0">
                <a:cs typeface="Arial" pitchFamily="34" charset="0"/>
              </a:rPr>
              <a:t>publication that tracks GDP over several years – each bar representing the economy’s quarterly productivity. </a:t>
            </a:r>
          </a:p>
          <a:p>
            <a:pPr marL="228600" indent="-228600" eaLnBrk="1" hangingPunct="1">
              <a:spcBef>
                <a:spcPct val="0"/>
              </a:spcBef>
              <a:buFont typeface="Wingdings" pitchFamily="2" charset="2"/>
              <a:buChar char="§"/>
              <a:defRPr/>
            </a:pPr>
            <a:r>
              <a:rPr lang="en-US" sz="1100" dirty="0" smtClean="0">
                <a:cs typeface="Arial" pitchFamily="34" charset="0"/>
              </a:rPr>
              <a:t>How do we use this GDP information? First of all, whether we’re looking at the U.S. or any other country, GDP gives us a way to measure whether a single nation’s economy is growing or shrinking.  As you can see in the bar chart on the left, economic activity ebbs and flows, year in and year out, with seasonal, business and economic cycles. The cluster of bars on the right shows how the U.S. economy emerged from the recession after 2009.</a:t>
            </a:r>
          </a:p>
          <a:p>
            <a:pPr marL="685800" lvl="1" indent="-228600" eaLnBrk="1" hangingPunct="1">
              <a:spcBef>
                <a:spcPct val="0"/>
              </a:spcBef>
              <a:buFont typeface="Arial" pitchFamily="34" charset="0"/>
              <a:buChar char="−"/>
              <a:defRPr/>
            </a:pPr>
            <a:r>
              <a:rPr lang="en-US" sz="1100" dirty="0" smtClean="0">
                <a:cs typeface="Arial" pitchFamily="34" charset="0"/>
              </a:rPr>
              <a:t>Rising GDP indicates economic growth. Falling GDP indicates retrenchment.</a:t>
            </a:r>
          </a:p>
          <a:p>
            <a:pPr marL="685800" lvl="1" indent="-228600" eaLnBrk="1" hangingPunct="1">
              <a:spcBef>
                <a:spcPct val="0"/>
              </a:spcBef>
              <a:buFont typeface="Arial" pitchFamily="34" charset="0"/>
              <a:buChar char="−"/>
              <a:defRPr/>
            </a:pPr>
            <a:r>
              <a:rPr lang="en-US" sz="1100" dirty="0" smtClean="0">
                <a:cs typeface="Arial" pitchFamily="34" charset="0"/>
              </a:rPr>
              <a:t>Negative GDP growth for two or more consecutive quarters defines a recession</a:t>
            </a:r>
          </a:p>
          <a:p>
            <a:pPr marL="228600" indent="-228600" eaLnBrk="1" hangingPunct="1">
              <a:spcBef>
                <a:spcPct val="0"/>
              </a:spcBef>
              <a:buFont typeface="Wingdings" pitchFamily="2" charset="2"/>
              <a:buChar char="§"/>
              <a:defRPr/>
            </a:pPr>
            <a:r>
              <a:rPr lang="en-US" sz="1100" dirty="0" smtClean="0">
                <a:cs typeface="Arial" pitchFamily="34" charset="0"/>
              </a:rPr>
              <a:t>Professionals read these trends carefully to forecast recession or expansion, or to compare one economy to another to make a geographic allocation choice.</a:t>
            </a:r>
          </a:p>
          <a:p>
            <a:pPr marL="228600" indent="-228600" eaLnBrk="1" hangingPunct="1">
              <a:spcBef>
                <a:spcPct val="0"/>
              </a:spcBef>
              <a:buFont typeface="Wingdings" pitchFamily="2" charset="2"/>
              <a:buChar char="§"/>
              <a:defRPr/>
            </a:pPr>
            <a:r>
              <a:rPr lang="en-US" sz="1100" dirty="0" smtClean="0">
                <a:cs typeface="Arial" pitchFamily="34" charset="0"/>
              </a:rPr>
              <a:t>We like to look at the visual map to see where real GDP has been over five, 10 years or longer.  Our analysts and economists may infer certain conclusions from such information.</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5</a:t>
            </a:fld>
            <a:endParaRPr lang="en-GB"/>
          </a:p>
        </p:txBody>
      </p:sp>
    </p:spTree>
    <p:extLst>
      <p:ext uri="{BB962C8B-B14F-4D97-AF65-F5344CB8AC3E}">
        <p14:creationId xmlns:p14="http://schemas.microsoft.com/office/powerpoint/2010/main" val="1233642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 typeface="Wingdings" pitchFamily="2" charset="2"/>
              <a:buChar char="§"/>
              <a:defRPr/>
            </a:pPr>
            <a:r>
              <a:rPr lang="en-US" sz="1100" dirty="0" smtClean="0">
                <a:latin typeface="Arial" charset="0"/>
              </a:rPr>
              <a:t>Turning our attention to the chart on the right…this illustration shows the composition of GDP – housing, consumption, business and government expenses, investment and net exports.  And while GDP is not a </a:t>
            </a:r>
            <a:r>
              <a:rPr lang="en-US" sz="1100" i="1" dirty="0" smtClean="0">
                <a:latin typeface="Arial" charset="0"/>
              </a:rPr>
              <a:t>perfect</a:t>
            </a:r>
            <a:r>
              <a:rPr lang="en-US" sz="1100" dirty="0" smtClean="0">
                <a:latin typeface="Arial" charset="0"/>
              </a:rPr>
              <a:t> number, it is an extremely reliable proxy for economic growth.</a:t>
            </a:r>
          </a:p>
          <a:p>
            <a:pPr marL="171450" indent="-171450" eaLnBrk="1" hangingPunct="1">
              <a:buFont typeface="Wingdings" pitchFamily="2" charset="2"/>
              <a:buChar char="§"/>
              <a:defRPr/>
            </a:pPr>
            <a:r>
              <a:rPr lang="en-US" sz="1100" dirty="0" smtClean="0">
                <a:latin typeface="Arial" charset="0"/>
              </a:rPr>
              <a:t>This chart is published every quarter in our </a:t>
            </a:r>
            <a:r>
              <a:rPr lang="en-US" sz="1100" i="1" dirty="0" smtClean="0">
                <a:latin typeface="Arial" charset="0"/>
              </a:rPr>
              <a:t>Guide to the Markets</a:t>
            </a:r>
            <a:r>
              <a:rPr lang="en-US" sz="1100" dirty="0" smtClean="0">
                <a:latin typeface="Arial" charset="0"/>
              </a:rPr>
              <a:t>, and it’s worthwhile to watch how elements shift, ever so slightly, from quarter to quarter. Economists drill down and study many of the individual factors that make up each of these categories to better understand the economy.</a:t>
            </a:r>
          </a:p>
          <a:p>
            <a:pPr marL="171450" indent="-171450" eaLnBrk="1" hangingPunct="1">
              <a:buFont typeface="Wingdings" pitchFamily="2" charset="2"/>
              <a:buChar char="§"/>
              <a:defRPr/>
            </a:pPr>
            <a:r>
              <a:rPr lang="en-US" sz="1100" dirty="0" smtClean="0">
                <a:latin typeface="Arial" charset="0"/>
              </a:rPr>
              <a:t>Consumption is the largest component of GDP and seeks to measure what people are buying – these would include:</a:t>
            </a:r>
          </a:p>
          <a:p>
            <a:pPr marL="628650" lvl="1" indent="-171450" eaLnBrk="1" hangingPunct="1">
              <a:buFont typeface="Arial" pitchFamily="34" charset="0"/>
              <a:buChar char="−"/>
              <a:defRPr/>
            </a:pPr>
            <a:r>
              <a:rPr lang="en-US" sz="1100" dirty="0" smtClean="0">
                <a:latin typeface="Arial" charset="0"/>
              </a:rPr>
              <a:t>Durable goods: big-ticket items</a:t>
            </a:r>
          </a:p>
          <a:p>
            <a:pPr marL="628650" lvl="1" indent="-171450" eaLnBrk="1" hangingPunct="1">
              <a:buFont typeface="Arial" pitchFamily="34" charset="0"/>
              <a:buChar char="−"/>
              <a:defRPr/>
            </a:pPr>
            <a:r>
              <a:rPr lang="en-US" sz="1100" dirty="0" smtClean="0">
                <a:latin typeface="Arial" charset="0"/>
              </a:rPr>
              <a:t>Nondurable goods: food, clothes</a:t>
            </a:r>
          </a:p>
          <a:p>
            <a:pPr marL="628650" lvl="1" indent="-171450" eaLnBrk="1" hangingPunct="1">
              <a:buFont typeface="Arial" pitchFamily="34" charset="0"/>
              <a:buChar char="−"/>
              <a:defRPr/>
            </a:pPr>
            <a:r>
              <a:rPr lang="en-US" sz="1100" dirty="0" smtClean="0">
                <a:latin typeface="Arial" charset="0"/>
              </a:rPr>
              <a:t>Services: haircuts, medical care, insurance</a:t>
            </a:r>
          </a:p>
          <a:p>
            <a:pPr marL="171450" indent="-171450" eaLnBrk="1" hangingPunct="1">
              <a:buFont typeface="Wingdings" pitchFamily="2" charset="2"/>
              <a:buChar char="§"/>
              <a:defRPr/>
            </a:pPr>
            <a:r>
              <a:rPr lang="en-US" sz="1100" dirty="0" smtClean="0">
                <a:latin typeface="Arial" charset="0"/>
              </a:rPr>
              <a:t>Investment and government spending typically comprise about a third of the nation’s GDP. What government spends is a significant piece of  the pie and includes expenses related to education, defense and police protection.</a:t>
            </a:r>
          </a:p>
          <a:p>
            <a:pPr marL="171450" indent="-171450" eaLnBrk="1" hangingPunct="1">
              <a:buFont typeface="Wingdings" pitchFamily="2" charset="2"/>
              <a:buChar char="§"/>
              <a:defRPr/>
            </a:pPr>
            <a:r>
              <a:rPr lang="en-US" sz="1100" dirty="0" smtClean="0">
                <a:latin typeface="Arial" charset="0"/>
              </a:rPr>
              <a:t>Of course, Washington and policy makers also pay close attention to GDP movements, and may trigger monetary policies to slow or accelerate economic growth.</a:t>
            </a:r>
          </a:p>
          <a:p>
            <a:pPr marL="171450" indent="-171450" eaLnBrk="1" hangingPunct="1">
              <a:lnSpc>
                <a:spcPct val="90000"/>
              </a:lnSpc>
            </a:pPr>
            <a:endParaRPr lang="en-US" dirty="0" smtClean="0"/>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6</a:t>
            </a:fld>
            <a:endParaRPr lang="en-GB"/>
          </a:p>
        </p:txBody>
      </p:sp>
    </p:spTree>
    <p:extLst>
      <p:ext uri="{BB962C8B-B14F-4D97-AF65-F5344CB8AC3E}">
        <p14:creationId xmlns:p14="http://schemas.microsoft.com/office/powerpoint/2010/main" val="54299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1" indent="-171450" eaLnBrk="1" hangingPunct="1">
              <a:spcBef>
                <a:spcPct val="0"/>
              </a:spcBef>
              <a:buFont typeface="Wingdings" pitchFamily="2" charset="2"/>
              <a:buChar char="§"/>
              <a:defRPr/>
            </a:pPr>
            <a:r>
              <a:rPr lang="en-US" sz="1000" dirty="0" smtClean="0">
                <a:cs typeface="Arial" pitchFamily="34" charset="0"/>
              </a:rPr>
              <a:t>An important measure of any economy is the number of jobs it produces.</a:t>
            </a:r>
          </a:p>
          <a:p>
            <a:pPr marL="228600" lvl="1" indent="-171450" eaLnBrk="1" hangingPunct="1">
              <a:spcBef>
                <a:spcPct val="0"/>
              </a:spcBef>
              <a:buFont typeface="Wingdings" pitchFamily="2" charset="2"/>
              <a:buChar char="§"/>
              <a:defRPr/>
            </a:pPr>
            <a:r>
              <a:rPr lang="en-US" sz="1000" dirty="0" smtClean="0">
                <a:cs typeface="Arial" pitchFamily="34" charset="0"/>
              </a:rPr>
              <a:t>To assess the </a:t>
            </a:r>
            <a:r>
              <a:rPr lang="en-US" sz="1000" b="1" dirty="0" smtClean="0">
                <a:cs typeface="Arial" pitchFamily="34" charset="0"/>
              </a:rPr>
              <a:t>employment</a:t>
            </a:r>
            <a:r>
              <a:rPr lang="en-US" sz="1000" dirty="0" smtClean="0">
                <a:cs typeface="Arial" pitchFamily="34" charset="0"/>
              </a:rPr>
              <a:t> picture we primarily look at three key indicators published by the U.S. Labor Department.  These include: jobless claims, civilian unemployment and non-farm payroll. The department’s Bureau of Labor Statistics is the principal fact-finding agency for the Federal Government in the broad field of labor economics and statistics.</a:t>
            </a:r>
          </a:p>
          <a:p>
            <a:pPr marL="228600" lvl="1" indent="-171450" eaLnBrk="1" hangingPunct="1">
              <a:spcBef>
                <a:spcPct val="0"/>
              </a:spcBef>
              <a:buFont typeface="Wingdings" pitchFamily="2" charset="2"/>
              <a:buChar char="§"/>
              <a:defRPr/>
            </a:pPr>
            <a:r>
              <a:rPr lang="en-US" sz="1000" dirty="0" smtClean="0">
                <a:cs typeface="Arial" pitchFamily="34" charset="0"/>
              </a:rPr>
              <a:t>Earlier we talked about the difference between leading and lagging indicators.  Jobless Claims is a leading indicator; this valuable, real time report is published weekly and includes the number of Americans who filed for unemployment benefits in the past week.  Each state submits weekly unemployment information to a centralized database on Thursdays and the national figure is published on Fridays. </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7</a:t>
            </a:fld>
            <a:endParaRPr lang="en-GB"/>
          </a:p>
        </p:txBody>
      </p:sp>
    </p:spTree>
    <p:extLst>
      <p:ext uri="{BB962C8B-B14F-4D97-AF65-F5344CB8AC3E}">
        <p14:creationId xmlns:p14="http://schemas.microsoft.com/office/powerpoint/2010/main" val="2872406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1" indent="-228600" eaLnBrk="1" hangingPunct="1">
              <a:spcBef>
                <a:spcPct val="0"/>
              </a:spcBef>
              <a:buFont typeface="Wingdings" pitchFamily="2" charset="2"/>
              <a:buChar char="§"/>
            </a:pPr>
            <a:r>
              <a:rPr lang="en-US" sz="1100" dirty="0" smtClean="0">
                <a:latin typeface="Arial" charset="0"/>
              </a:rPr>
              <a:t>This illustration from our </a:t>
            </a:r>
            <a:r>
              <a:rPr lang="en-US" sz="1100" i="1" dirty="0" smtClean="0">
                <a:latin typeface="Arial" charset="0"/>
              </a:rPr>
              <a:t>Guide to the Markets </a:t>
            </a:r>
            <a:r>
              <a:rPr lang="en-US" sz="1100" dirty="0" smtClean="0">
                <a:latin typeface="Arial" charset="0"/>
              </a:rPr>
              <a:t>publication shows the Civilian unemployment rate since 1960, on the left, and monthly non-farm payroll gains and losses since 2001, on the right. We use this information to get a sense for the big unemployment picture – are companies hiring; what has changed from the prior period; how do the unemployment figures look relative to a longer-term average? </a:t>
            </a:r>
          </a:p>
          <a:p>
            <a:pPr marL="228600" lvl="1" indent="-228600" eaLnBrk="1" hangingPunct="1">
              <a:spcBef>
                <a:spcPct val="0"/>
              </a:spcBef>
              <a:buFont typeface="Wingdings" pitchFamily="2" charset="2"/>
              <a:buChar char="§"/>
            </a:pPr>
            <a:r>
              <a:rPr lang="en-US" sz="1100" dirty="0" smtClean="0">
                <a:latin typeface="Arial" charset="0"/>
              </a:rPr>
              <a:t>The Civilian Unemployment rate, measures the number of unemployed Americans as a percentage of the civilian labor force, that is, all workers excluding armed forces personnel. The statistics are derived from a monthly survey of approximately 60,000 households that is conducted by the Census Bureau for the Bureau of Labor Statistics.  </a:t>
            </a:r>
          </a:p>
          <a:p>
            <a:pPr marL="228600" lvl="1" indent="-228600" eaLnBrk="1" hangingPunct="1">
              <a:spcBef>
                <a:spcPct val="0"/>
              </a:spcBef>
              <a:buFont typeface="Wingdings" pitchFamily="2" charset="2"/>
              <a:buChar char="§"/>
            </a:pPr>
            <a:r>
              <a:rPr lang="en-US" sz="1100" dirty="0" smtClean="0">
                <a:latin typeface="Arial" charset="0"/>
              </a:rPr>
              <a:t>The non-farm payroll report is derived from corporate payrolls, which accounts for about 80% of all U.S. workers. The statistic is reported on the first Friday of the month, and is used to assist government policy makers and economists determine the current state of the economy and predict future levels of economic activity. It excludes employees of government, private household, non-profit organizations that provide assistance to individuals and farm employees. </a:t>
            </a:r>
          </a:p>
          <a:p>
            <a:pPr marL="228600" lvl="1" indent="-228600" eaLnBrk="1" hangingPunct="1">
              <a:spcBef>
                <a:spcPct val="0"/>
              </a:spcBef>
              <a:buFont typeface="Wingdings" pitchFamily="2" charset="2"/>
              <a:buChar char="§"/>
            </a:pPr>
            <a:r>
              <a:rPr lang="en-US" sz="1100" dirty="0" smtClean="0">
                <a:latin typeface="Arial" charset="0"/>
              </a:rPr>
              <a:t>It’s true what they say about a picture being worth a thousand words, isn’t it? Look at the employment figures for the 2007 – 2010 period. An increase in unemployment or jobless claims could mean the economy is suffering; a decrease could mean that the economy is picking up. Negative numbers can lead to rising inflation and interest rates. </a:t>
            </a:r>
          </a:p>
          <a:p>
            <a:pPr marL="228600" lvl="1" indent="-228600" eaLnBrk="1" hangingPunct="1">
              <a:spcBef>
                <a:spcPct val="0"/>
              </a:spcBef>
              <a:buFont typeface="Wingdings" pitchFamily="2" charset="2"/>
              <a:buChar char="§"/>
            </a:pPr>
            <a:r>
              <a:rPr lang="en-US" sz="1100" dirty="0" smtClean="0">
                <a:latin typeface="Arial" charset="0"/>
              </a:rPr>
              <a:t>Job market information and household earnings are closely linked to and heavily influence consumer spending.  When consumers feel confident about their jobs and household income, spending tends to rise – and, as you’ll recall from a previous slide, spending accounts for more than 2/3’s of the economy’s total output.  </a:t>
            </a:r>
          </a:p>
        </p:txBody>
      </p:sp>
      <p:sp>
        <p:nvSpPr>
          <p:cNvPr id="4" name="Slide Number Placeholder 3"/>
          <p:cNvSpPr>
            <a:spLocks noGrp="1"/>
          </p:cNvSpPr>
          <p:nvPr>
            <p:ph type="sldNum" sz="quarter" idx="10"/>
          </p:nvPr>
        </p:nvSpPr>
        <p:spPr/>
        <p:txBody>
          <a:bodyPr/>
          <a:lstStyle/>
          <a:p>
            <a:pPr>
              <a:defRPr/>
            </a:pPr>
            <a:fld id="{0A5360C5-2178-A347-BF43-E08DAD5F9647}" type="slidenum">
              <a:rPr lang="en-GB" smtClean="0"/>
              <a:pPr>
                <a:defRPr/>
              </a:pPr>
              <a:t>8</a:t>
            </a:fld>
            <a:endParaRPr lang="en-GB"/>
          </a:p>
        </p:txBody>
      </p:sp>
    </p:spTree>
    <p:extLst>
      <p:ext uri="{BB962C8B-B14F-4D97-AF65-F5344CB8AC3E}">
        <p14:creationId xmlns:p14="http://schemas.microsoft.com/office/powerpoint/2010/main" val="3599294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461963" y="6891339"/>
            <a:ext cx="9137651" cy="69850"/>
          </a:xfrm>
          <a:prstGeom prst="rect">
            <a:avLst/>
          </a:prstGeom>
          <a:solidFill>
            <a:srgbClr val="E8810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defRPr/>
            </a:pPr>
            <a:endParaRPr lang="en-US">
              <a:cs typeface="+mn-cs"/>
            </a:endParaRPr>
          </a:p>
        </p:txBody>
      </p:sp>
      <p:pic>
        <p:nvPicPr>
          <p:cNvPr id="5" name="Picture 45" descr="Logo2008_JPM_AM_B_RGB"/>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23264" y="7096125"/>
            <a:ext cx="1371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sz="quarter"/>
          </p:nvPr>
        </p:nvSpPr>
        <p:spPr>
          <a:xfrm>
            <a:off x="3314700" y="2100264"/>
            <a:ext cx="3427413" cy="1614487"/>
          </a:xfrm>
        </p:spPr>
        <p:txBody>
          <a:bodyPr bIns="45715" anchorCtr="1"/>
          <a:lstStyle>
            <a:lvl1pPr algn="ctr" defTabSz="912706">
              <a:lnSpc>
                <a:spcPct val="115000"/>
              </a:lnSpc>
              <a:buClr>
                <a:schemeClr val="tx1"/>
              </a:buClr>
              <a:buSzPct val="115000"/>
              <a:buFont typeface="Wingdings" charset="0"/>
              <a:buNone/>
              <a:tabLst>
                <a:tab pos="4690515" algn="l"/>
                <a:tab pos="8688959" algn="r"/>
              </a:tabLst>
              <a:defRPr>
                <a:solidFill>
                  <a:schemeClr val="accent1"/>
                </a:solidFill>
              </a:defRPr>
            </a:lvl1pPr>
          </a:lstStyle>
          <a:p>
            <a:pPr lvl="0"/>
            <a:r>
              <a:rPr lang="en-GB" noProof="0" smtClean="0"/>
              <a:t>Click to edit Master </a:t>
            </a:r>
            <a:br>
              <a:rPr lang="en-GB" noProof="0" smtClean="0"/>
            </a:br>
            <a:r>
              <a:rPr lang="en-GB" noProof="0" smtClean="0"/>
              <a:t>title style</a:t>
            </a:r>
          </a:p>
        </p:txBody>
      </p:sp>
      <p:sp>
        <p:nvSpPr>
          <p:cNvPr id="7206" name="Rectangle 38"/>
          <p:cNvSpPr>
            <a:spLocks noGrp="1" noChangeArrowheads="1"/>
          </p:cNvSpPr>
          <p:nvPr>
            <p:ph type="subTitle" sz="quarter" idx="1"/>
          </p:nvPr>
        </p:nvSpPr>
        <p:spPr>
          <a:xfrm>
            <a:off x="3300414" y="3708401"/>
            <a:ext cx="3427412" cy="962025"/>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7245" tIns="18286" rIns="97245"/>
          <a:lstStyle>
            <a:lvl1pPr marL="0" indent="0" algn="ctr" defTabSz="912706">
              <a:lnSpc>
                <a:spcPct val="115000"/>
              </a:lnSpc>
              <a:spcBef>
                <a:spcPct val="0"/>
              </a:spcBef>
              <a:buFont typeface="Wingdings" charset="0"/>
              <a:buNone/>
              <a:tabLst>
                <a:tab pos="4084160" algn="r"/>
                <a:tab pos="4690515" algn="l"/>
                <a:tab pos="8688959" algn="r"/>
              </a:tabLst>
              <a:defRPr sz="1600"/>
            </a:lvl1pPr>
          </a:lstStyle>
          <a:p>
            <a:pPr lvl="0"/>
            <a:r>
              <a:rPr lang="en-GB" noProof="0" smtClean="0"/>
              <a:t>Click to edit Master subtitle style</a:t>
            </a:r>
          </a:p>
        </p:txBody>
      </p:sp>
    </p:spTree>
    <p:extLst>
      <p:ext uri="{BB962C8B-B14F-4D97-AF65-F5344CB8AC3E}">
        <p14:creationId xmlns:p14="http://schemas.microsoft.com/office/powerpoint/2010/main" val="174095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14"/>
          <p:cNvSpPr>
            <a:spLocks noGrp="1" noChangeArrowheads="1"/>
          </p:cNvSpPr>
          <p:nvPr>
            <p:ph type="sldNum" sz="quarter" idx="10"/>
          </p:nvPr>
        </p:nvSpPr>
        <p:spPr>
          <a:ln/>
        </p:spPr>
        <p:txBody>
          <a:bodyPr/>
          <a:lstStyle>
            <a:lvl1pPr>
              <a:defRPr/>
            </a:lvl1pPr>
          </a:lstStyle>
          <a:p>
            <a:pPr>
              <a:defRPr/>
            </a:pPr>
            <a:fld id="{4372495A-0889-754B-8B21-565557A2D91D}" type="slidenum">
              <a:rPr lang="en-GB"/>
              <a:pPr>
                <a:defRPr/>
              </a:pPr>
              <a:t>‹#›</a:t>
            </a:fld>
            <a:endParaRPr lang="en-GB"/>
          </a:p>
        </p:txBody>
      </p:sp>
    </p:spTree>
    <p:extLst>
      <p:ext uri="{BB962C8B-B14F-4D97-AF65-F5344CB8AC3E}">
        <p14:creationId xmlns:p14="http://schemas.microsoft.com/office/powerpoint/2010/main" val="419491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3613" y="477838"/>
            <a:ext cx="2284412"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477838"/>
            <a:ext cx="670242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14"/>
          <p:cNvSpPr>
            <a:spLocks noGrp="1" noChangeArrowheads="1"/>
          </p:cNvSpPr>
          <p:nvPr>
            <p:ph type="sldNum" sz="quarter" idx="10"/>
          </p:nvPr>
        </p:nvSpPr>
        <p:spPr>
          <a:ln/>
        </p:spPr>
        <p:txBody>
          <a:bodyPr/>
          <a:lstStyle>
            <a:lvl1pPr>
              <a:defRPr/>
            </a:lvl1pPr>
          </a:lstStyle>
          <a:p>
            <a:pPr>
              <a:defRPr/>
            </a:pPr>
            <a:fld id="{F826C848-E563-FB49-BF92-A2B352D049AF}" type="slidenum">
              <a:rPr lang="en-GB"/>
              <a:pPr>
                <a:defRPr/>
              </a:pPr>
              <a:t>‹#›</a:t>
            </a:fld>
            <a:endParaRPr lang="en-GB"/>
          </a:p>
        </p:txBody>
      </p:sp>
    </p:spTree>
    <p:extLst>
      <p:ext uri="{BB962C8B-B14F-4D97-AF65-F5344CB8AC3E}">
        <p14:creationId xmlns:p14="http://schemas.microsoft.com/office/powerpoint/2010/main" val="1438274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8789" y="477839"/>
            <a:ext cx="9139237" cy="620712"/>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61964" y="1827214"/>
            <a:ext cx="9134475" cy="4289425"/>
          </a:xfrm>
        </p:spPr>
        <p:txBody>
          <a:bodyPr/>
          <a:lstStyle/>
          <a:p>
            <a:pPr lvl="0"/>
            <a:endParaRPr lang="en-US" noProof="0" smtClean="0"/>
          </a:p>
        </p:txBody>
      </p:sp>
      <p:sp>
        <p:nvSpPr>
          <p:cNvPr id="4" name="Rectangle 614"/>
          <p:cNvSpPr>
            <a:spLocks noGrp="1" noChangeArrowheads="1"/>
          </p:cNvSpPr>
          <p:nvPr>
            <p:ph type="sldNum" sz="quarter" idx="10"/>
          </p:nvPr>
        </p:nvSpPr>
        <p:spPr>
          <a:ln/>
        </p:spPr>
        <p:txBody>
          <a:bodyPr/>
          <a:lstStyle>
            <a:lvl1pPr>
              <a:defRPr/>
            </a:lvl1pPr>
          </a:lstStyle>
          <a:p>
            <a:pPr>
              <a:defRPr/>
            </a:pPr>
            <a:fld id="{8DDBDA8D-0B41-4542-B142-52C922E01F20}" type="slidenum">
              <a:rPr lang="en-GB"/>
              <a:pPr>
                <a:defRPr/>
              </a:pPr>
              <a:t>‹#›</a:t>
            </a:fld>
            <a:endParaRPr lang="en-GB"/>
          </a:p>
        </p:txBody>
      </p:sp>
    </p:spTree>
    <p:extLst>
      <p:ext uri="{BB962C8B-B14F-4D97-AF65-F5344CB8AC3E}">
        <p14:creationId xmlns:p14="http://schemas.microsoft.com/office/powerpoint/2010/main" val="1549141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4" y="2414589"/>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6" y="4403726"/>
            <a:ext cx="7042151" cy="1987550"/>
          </a:xfrm>
          <a:prstGeom prst="rect">
            <a:avLst/>
          </a:prstGeom>
        </p:spPr>
        <p:txBody>
          <a:bodyPr vert="horz" lIns="91429" tIns="45715" rIns="91429" bIns="45715"/>
          <a:lstStyle>
            <a:lvl1pPr marL="0" indent="0" algn="ctr">
              <a:buNone/>
              <a:defRPr/>
            </a:lvl1pPr>
            <a:lvl2pPr marL="457146" indent="0" algn="ctr">
              <a:buNone/>
              <a:defRPr/>
            </a:lvl2pPr>
            <a:lvl3pPr marL="914294" indent="0" algn="ctr">
              <a:buNone/>
              <a:defRPr/>
            </a:lvl3pPr>
            <a:lvl4pPr marL="1371440" indent="0" algn="ctr">
              <a:buNone/>
              <a:defRPr/>
            </a:lvl4pPr>
            <a:lvl5pPr marL="1828586" indent="0" algn="ctr">
              <a:buNone/>
              <a:defRPr/>
            </a:lvl5pPr>
            <a:lvl6pPr marL="2285732" indent="0" algn="ctr">
              <a:buNone/>
              <a:defRPr/>
            </a:lvl6pPr>
            <a:lvl7pPr marL="2742880" indent="0" algn="ctr">
              <a:buNone/>
              <a:defRPr/>
            </a:lvl7pPr>
            <a:lvl8pPr marL="3200026" indent="0" algn="ctr">
              <a:buNone/>
              <a:defRPr/>
            </a:lvl8pPr>
            <a:lvl9pPr marL="3657172" indent="0" algn="ctr">
              <a:buNone/>
              <a:defRPr/>
            </a:lvl9pPr>
          </a:lstStyle>
          <a:p>
            <a:r>
              <a:rPr lang="en-US" smtClean="0"/>
              <a:t>Click to edit Master subtitle style</a:t>
            </a:r>
            <a:endParaRPr lang="en-US"/>
          </a:p>
        </p:txBody>
      </p:sp>
      <p:sp>
        <p:nvSpPr>
          <p:cNvPr id="4" name="Rectangle 55"/>
          <p:cNvSpPr>
            <a:spLocks noGrp="1" noChangeArrowheads="1"/>
          </p:cNvSpPr>
          <p:nvPr>
            <p:ph type="sldNum" sz="quarter" idx="10"/>
          </p:nvPr>
        </p:nvSpPr>
        <p:spPr>
          <a:ln/>
        </p:spPr>
        <p:txBody>
          <a:bodyPr/>
          <a:lstStyle>
            <a:lvl1pPr>
              <a:defRPr/>
            </a:lvl1pPr>
          </a:lstStyle>
          <a:p>
            <a:pPr>
              <a:defRPr/>
            </a:pPr>
            <a:fld id="{E058D53A-DAA4-F54B-939F-3EDDA2062F2F}" type="slidenum">
              <a:rPr lang="en-GB"/>
              <a:pPr>
                <a:defRPr/>
              </a:pPr>
              <a:t>‹#›</a:t>
            </a:fld>
            <a:endParaRPr lang="en-GB"/>
          </a:p>
        </p:txBody>
      </p:sp>
    </p:spTree>
    <p:extLst>
      <p:ext uri="{BB962C8B-B14F-4D97-AF65-F5344CB8AC3E}">
        <p14:creationId xmlns:p14="http://schemas.microsoft.com/office/powerpoint/2010/main" val="1322750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3239" y="1812926"/>
            <a:ext cx="9051925" cy="5130799"/>
          </a:xfrm>
          <a:prstGeom prst="rect">
            <a:avLst/>
          </a:prstGeom>
        </p:spPr>
        <p:txBody>
          <a:bodyPr vert="horz" lIns="91429" tIns="45715" rIns="91429" bIns="457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5"/>
          <p:cNvSpPr>
            <a:spLocks noGrp="1" noChangeArrowheads="1"/>
          </p:cNvSpPr>
          <p:nvPr>
            <p:ph type="sldNum" sz="quarter" idx="10"/>
          </p:nvPr>
        </p:nvSpPr>
        <p:spPr>
          <a:ln/>
        </p:spPr>
        <p:txBody>
          <a:bodyPr/>
          <a:lstStyle>
            <a:lvl1pPr>
              <a:defRPr/>
            </a:lvl1pPr>
          </a:lstStyle>
          <a:p>
            <a:pPr>
              <a:defRPr/>
            </a:pPr>
            <a:fld id="{DCD2FB93-B3DF-044D-B29B-2E2DC5B3B029}" type="slidenum">
              <a:rPr lang="en-GB"/>
              <a:pPr>
                <a:defRPr/>
              </a:pPr>
              <a:t>‹#›</a:t>
            </a:fld>
            <a:endParaRPr lang="en-GB"/>
          </a:p>
        </p:txBody>
      </p:sp>
    </p:spTree>
    <p:extLst>
      <p:ext uri="{BB962C8B-B14F-4D97-AF65-F5344CB8AC3E}">
        <p14:creationId xmlns:p14="http://schemas.microsoft.com/office/powerpoint/2010/main" val="2051082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9"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9" y="3294063"/>
            <a:ext cx="8548687" cy="1700212"/>
          </a:xfrm>
          <a:prstGeom prst="rect">
            <a:avLst/>
          </a:prstGeom>
        </p:spPr>
        <p:txBody>
          <a:bodyPr vert="horz" lIns="91429" tIns="45715" rIns="91429" bIns="45715" anchor="b"/>
          <a:lstStyle>
            <a:lvl1pPr marL="0" indent="0">
              <a:buNone/>
              <a:defRPr sz="2000"/>
            </a:lvl1pPr>
            <a:lvl2pPr marL="457146" indent="0">
              <a:buNone/>
              <a:defRPr sz="1800"/>
            </a:lvl2pPr>
            <a:lvl3pPr marL="914294" indent="0">
              <a:buNone/>
              <a:defRPr sz="1600"/>
            </a:lvl3pPr>
            <a:lvl4pPr marL="1371440" indent="0">
              <a:buNone/>
              <a:defRPr sz="1400"/>
            </a:lvl4pPr>
            <a:lvl5pPr marL="1828586" indent="0">
              <a:buNone/>
              <a:defRPr sz="1400"/>
            </a:lvl5pPr>
            <a:lvl6pPr marL="2285732" indent="0">
              <a:buNone/>
              <a:defRPr sz="1400"/>
            </a:lvl6pPr>
            <a:lvl7pPr marL="2742880" indent="0">
              <a:buNone/>
              <a:defRPr sz="1400"/>
            </a:lvl7pPr>
            <a:lvl8pPr marL="3200026" indent="0">
              <a:buNone/>
              <a:defRPr sz="1400"/>
            </a:lvl8pPr>
            <a:lvl9pPr marL="3657172" indent="0">
              <a:buNone/>
              <a:defRPr sz="1400"/>
            </a:lvl9pPr>
          </a:lstStyle>
          <a:p>
            <a:pPr lvl="0"/>
            <a:r>
              <a:rPr lang="en-US" smtClean="0"/>
              <a:t>Click to edit Master text styles</a:t>
            </a:r>
          </a:p>
        </p:txBody>
      </p:sp>
      <p:sp>
        <p:nvSpPr>
          <p:cNvPr id="4" name="Rectangle 55"/>
          <p:cNvSpPr>
            <a:spLocks noGrp="1" noChangeArrowheads="1"/>
          </p:cNvSpPr>
          <p:nvPr>
            <p:ph type="sldNum" sz="quarter" idx="10"/>
          </p:nvPr>
        </p:nvSpPr>
        <p:spPr>
          <a:ln/>
        </p:spPr>
        <p:txBody>
          <a:bodyPr/>
          <a:lstStyle>
            <a:lvl1pPr>
              <a:defRPr/>
            </a:lvl1pPr>
          </a:lstStyle>
          <a:p>
            <a:pPr>
              <a:defRPr/>
            </a:pPr>
            <a:fld id="{ABF0D13F-C60E-0C44-AFE5-447C7307ABF4}" type="slidenum">
              <a:rPr lang="en-GB"/>
              <a:pPr>
                <a:defRPr/>
              </a:pPr>
              <a:t>‹#›</a:t>
            </a:fld>
            <a:endParaRPr lang="en-GB"/>
          </a:p>
        </p:txBody>
      </p:sp>
    </p:spTree>
    <p:extLst>
      <p:ext uri="{BB962C8B-B14F-4D97-AF65-F5344CB8AC3E}">
        <p14:creationId xmlns:p14="http://schemas.microsoft.com/office/powerpoint/2010/main" val="3540059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2926"/>
            <a:ext cx="4449762" cy="5130799"/>
          </a:xfrm>
          <a:prstGeom prst="rect">
            <a:avLst/>
          </a:prstGeom>
        </p:spPr>
        <p:txBody>
          <a:bodyPr vert="horz" lIns="91429" tIns="45715" rIns="91429" bIns="45715"/>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1" y="1812926"/>
            <a:ext cx="4449763" cy="5130799"/>
          </a:xfrm>
          <a:prstGeom prst="rect">
            <a:avLst/>
          </a:prstGeom>
        </p:spPr>
        <p:txBody>
          <a:bodyPr vert="horz" lIns="91429" tIns="45715" rIns="91429" bIns="45715"/>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5"/>
          <p:cNvSpPr>
            <a:spLocks noGrp="1" noChangeArrowheads="1"/>
          </p:cNvSpPr>
          <p:nvPr>
            <p:ph type="sldNum" sz="quarter" idx="10"/>
          </p:nvPr>
        </p:nvSpPr>
        <p:spPr>
          <a:ln/>
        </p:spPr>
        <p:txBody>
          <a:bodyPr/>
          <a:lstStyle>
            <a:lvl1pPr>
              <a:defRPr/>
            </a:lvl1pPr>
          </a:lstStyle>
          <a:p>
            <a:pPr>
              <a:defRPr/>
            </a:pPr>
            <a:fld id="{4292250A-34A9-AC4E-A1CE-D0784AA25D7D}" type="slidenum">
              <a:rPr lang="en-GB"/>
              <a:pPr>
                <a:defRPr/>
              </a:pPr>
              <a:t>‹#›</a:t>
            </a:fld>
            <a:endParaRPr lang="en-GB"/>
          </a:p>
        </p:txBody>
      </p:sp>
    </p:spTree>
    <p:extLst>
      <p:ext uri="{BB962C8B-B14F-4D97-AF65-F5344CB8AC3E}">
        <p14:creationId xmlns:p14="http://schemas.microsoft.com/office/powerpoint/2010/main" val="3831460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9"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7"/>
          </a:xfrm>
          <a:prstGeom prst="rect">
            <a:avLst/>
          </a:prstGeom>
        </p:spPr>
        <p:txBody>
          <a:bodyPr vert="horz" lIns="91429" tIns="45715" rIns="91429" bIns="45715" anchor="b"/>
          <a:lstStyle>
            <a:lvl1pPr marL="0" indent="0">
              <a:buNone/>
              <a:defRPr sz="2500" b="1"/>
            </a:lvl1pPr>
            <a:lvl2pPr marL="457146" indent="0">
              <a:buNone/>
              <a:defRPr sz="2000" b="1"/>
            </a:lvl2pPr>
            <a:lvl3pPr marL="914294" indent="0">
              <a:buNone/>
              <a:defRPr sz="1800" b="1"/>
            </a:lvl3pPr>
            <a:lvl4pPr marL="1371440" indent="0">
              <a:buNone/>
              <a:defRPr sz="1600" b="1"/>
            </a:lvl4pPr>
            <a:lvl5pPr marL="1828586" indent="0">
              <a:buNone/>
              <a:defRPr sz="1600" b="1"/>
            </a:lvl5pPr>
            <a:lvl6pPr marL="2285732" indent="0">
              <a:buNone/>
              <a:defRPr sz="1600" b="1"/>
            </a:lvl6pPr>
            <a:lvl7pPr marL="2742880"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9"/>
            <a:ext cx="4443412" cy="4478337"/>
          </a:xfrm>
          <a:prstGeom prst="rect">
            <a:avLst/>
          </a:prstGeom>
        </p:spPr>
        <p:txBody>
          <a:bodyPr vert="horz" lIns="91429" tIns="45715" rIns="91429" bIns="45715"/>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4" y="1739900"/>
            <a:ext cx="4445000" cy="725487"/>
          </a:xfrm>
          <a:prstGeom prst="rect">
            <a:avLst/>
          </a:prstGeom>
        </p:spPr>
        <p:txBody>
          <a:bodyPr vert="horz" lIns="91429" tIns="45715" rIns="91429" bIns="45715" anchor="b"/>
          <a:lstStyle>
            <a:lvl1pPr marL="0" indent="0">
              <a:buNone/>
              <a:defRPr sz="2500" b="1"/>
            </a:lvl1pPr>
            <a:lvl2pPr marL="457146" indent="0">
              <a:buNone/>
              <a:defRPr sz="2000" b="1"/>
            </a:lvl2pPr>
            <a:lvl3pPr marL="914294" indent="0">
              <a:buNone/>
              <a:defRPr sz="1800" b="1"/>
            </a:lvl3pPr>
            <a:lvl4pPr marL="1371440" indent="0">
              <a:buNone/>
              <a:defRPr sz="1600" b="1"/>
            </a:lvl4pPr>
            <a:lvl5pPr marL="1828586" indent="0">
              <a:buNone/>
              <a:defRPr sz="1600" b="1"/>
            </a:lvl5pPr>
            <a:lvl6pPr marL="2285732" indent="0">
              <a:buNone/>
              <a:defRPr sz="1600" b="1"/>
            </a:lvl6pPr>
            <a:lvl7pPr marL="2742880"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4" y="2465389"/>
            <a:ext cx="4445000" cy="4478337"/>
          </a:xfrm>
          <a:prstGeom prst="rect">
            <a:avLst/>
          </a:prstGeom>
        </p:spPr>
        <p:txBody>
          <a:bodyPr vert="horz" lIns="91429" tIns="45715" rIns="91429" bIns="45715"/>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5"/>
          <p:cNvSpPr>
            <a:spLocks noGrp="1" noChangeArrowheads="1"/>
          </p:cNvSpPr>
          <p:nvPr>
            <p:ph type="sldNum" sz="quarter" idx="10"/>
          </p:nvPr>
        </p:nvSpPr>
        <p:spPr>
          <a:ln/>
        </p:spPr>
        <p:txBody>
          <a:bodyPr/>
          <a:lstStyle>
            <a:lvl1pPr>
              <a:defRPr/>
            </a:lvl1pPr>
          </a:lstStyle>
          <a:p>
            <a:pPr>
              <a:defRPr/>
            </a:pPr>
            <a:fld id="{078C3C8A-779F-8F4E-83EA-511741CC1B45}" type="slidenum">
              <a:rPr lang="en-GB"/>
              <a:pPr>
                <a:defRPr/>
              </a:pPr>
              <a:t>‹#›</a:t>
            </a:fld>
            <a:endParaRPr lang="en-GB"/>
          </a:p>
        </p:txBody>
      </p:sp>
    </p:spTree>
    <p:extLst>
      <p:ext uri="{BB962C8B-B14F-4D97-AF65-F5344CB8AC3E}">
        <p14:creationId xmlns:p14="http://schemas.microsoft.com/office/powerpoint/2010/main" val="2035560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5"/>
          <p:cNvSpPr>
            <a:spLocks noGrp="1" noChangeArrowheads="1"/>
          </p:cNvSpPr>
          <p:nvPr>
            <p:ph type="sldNum" sz="quarter" idx="10"/>
          </p:nvPr>
        </p:nvSpPr>
        <p:spPr>
          <a:ln/>
        </p:spPr>
        <p:txBody>
          <a:bodyPr/>
          <a:lstStyle>
            <a:lvl1pPr>
              <a:defRPr/>
            </a:lvl1pPr>
          </a:lstStyle>
          <a:p>
            <a:pPr>
              <a:defRPr/>
            </a:pPr>
            <a:fld id="{C6BFD74E-E14A-384D-9F9D-E68B0909E657}" type="slidenum">
              <a:rPr lang="en-GB"/>
              <a:pPr>
                <a:defRPr/>
              </a:pPr>
              <a:t>‹#›</a:t>
            </a:fld>
            <a:endParaRPr lang="en-GB"/>
          </a:p>
        </p:txBody>
      </p:sp>
    </p:spTree>
    <p:extLst>
      <p:ext uri="{BB962C8B-B14F-4D97-AF65-F5344CB8AC3E}">
        <p14:creationId xmlns:p14="http://schemas.microsoft.com/office/powerpoint/2010/main" val="321983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5"/>
          <p:cNvSpPr>
            <a:spLocks noGrp="1" noChangeArrowheads="1"/>
          </p:cNvSpPr>
          <p:nvPr>
            <p:ph type="sldNum" sz="quarter" idx="10"/>
          </p:nvPr>
        </p:nvSpPr>
        <p:spPr>
          <a:ln/>
        </p:spPr>
        <p:txBody>
          <a:bodyPr/>
          <a:lstStyle>
            <a:lvl1pPr>
              <a:defRPr/>
            </a:lvl1pPr>
          </a:lstStyle>
          <a:p>
            <a:pPr>
              <a:defRPr/>
            </a:pPr>
            <a:fld id="{70AD31B7-C8CF-754D-A3C5-3A0583F9EA5B}" type="slidenum">
              <a:rPr lang="en-GB"/>
              <a:pPr>
                <a:defRPr/>
              </a:pPr>
              <a:t>‹#›</a:t>
            </a:fld>
            <a:endParaRPr lang="en-GB"/>
          </a:p>
        </p:txBody>
      </p:sp>
    </p:spTree>
    <p:extLst>
      <p:ext uri="{BB962C8B-B14F-4D97-AF65-F5344CB8AC3E}">
        <p14:creationId xmlns:p14="http://schemas.microsoft.com/office/powerpoint/2010/main" val="85285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14"/>
          <p:cNvSpPr>
            <a:spLocks noGrp="1" noChangeArrowheads="1"/>
          </p:cNvSpPr>
          <p:nvPr>
            <p:ph type="sldNum" sz="quarter" idx="10"/>
          </p:nvPr>
        </p:nvSpPr>
        <p:spPr>
          <a:ln/>
        </p:spPr>
        <p:txBody>
          <a:bodyPr/>
          <a:lstStyle>
            <a:lvl1pPr>
              <a:defRPr/>
            </a:lvl1pPr>
          </a:lstStyle>
          <a:p>
            <a:pPr>
              <a:defRPr/>
            </a:pPr>
            <a:fld id="{03DFA5FD-FA81-1741-BE25-078F2E650128}" type="slidenum">
              <a:rPr lang="en-GB"/>
              <a:pPr>
                <a:defRPr/>
              </a:pPr>
              <a:t>‹#›</a:t>
            </a:fld>
            <a:endParaRPr lang="en-GB"/>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656178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9"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a:prstGeom prst="rect">
            <a:avLst/>
          </a:prstGeom>
        </p:spPr>
        <p:txBody>
          <a:bodyPr vert="horz" lIns="91429" tIns="45715" rIns="91429" bIns="45715"/>
          <a:lstStyle>
            <a:lvl1pPr>
              <a:defRPr sz="3200"/>
            </a:lvl1pPr>
            <a:lvl2pPr>
              <a:defRPr sz="2800"/>
            </a:lvl2pPr>
            <a:lvl3pPr>
              <a:defRPr sz="25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9" y="1627189"/>
            <a:ext cx="3308350" cy="5316537"/>
          </a:xfrm>
          <a:prstGeom prst="rect">
            <a:avLst/>
          </a:prstGeom>
        </p:spPr>
        <p:txBody>
          <a:bodyPr vert="horz" lIns="91429" tIns="45715" rIns="91429" bIns="45715"/>
          <a:lstStyle>
            <a:lvl1pPr marL="0" indent="0">
              <a:buNone/>
              <a:defRPr sz="1400"/>
            </a:lvl1pPr>
            <a:lvl2pPr marL="457146" indent="0">
              <a:buNone/>
              <a:defRPr sz="1200"/>
            </a:lvl2pPr>
            <a:lvl3pPr marL="914294" indent="0">
              <a:buNone/>
              <a:defRPr sz="1000"/>
            </a:lvl3pPr>
            <a:lvl4pPr marL="1371440" indent="0">
              <a:buNone/>
              <a:defRPr sz="900"/>
            </a:lvl4pPr>
            <a:lvl5pPr marL="1828586" indent="0">
              <a:buNone/>
              <a:defRPr sz="900"/>
            </a:lvl5pPr>
            <a:lvl6pPr marL="2285732" indent="0">
              <a:buNone/>
              <a:defRPr sz="900"/>
            </a:lvl6pPr>
            <a:lvl7pPr marL="2742880"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Rectangle 55"/>
          <p:cNvSpPr>
            <a:spLocks noGrp="1" noChangeArrowheads="1"/>
          </p:cNvSpPr>
          <p:nvPr>
            <p:ph type="sldNum" sz="quarter" idx="10"/>
          </p:nvPr>
        </p:nvSpPr>
        <p:spPr>
          <a:ln/>
        </p:spPr>
        <p:txBody>
          <a:bodyPr/>
          <a:lstStyle>
            <a:lvl1pPr>
              <a:defRPr/>
            </a:lvl1pPr>
          </a:lstStyle>
          <a:p>
            <a:pPr>
              <a:defRPr/>
            </a:pPr>
            <a:fld id="{8414FB00-F8B8-3946-B5AA-85892350C95F}" type="slidenum">
              <a:rPr lang="en-GB"/>
              <a:pPr>
                <a:defRPr/>
              </a:pPr>
              <a:t>‹#›</a:t>
            </a:fld>
            <a:endParaRPr lang="en-GB"/>
          </a:p>
        </p:txBody>
      </p:sp>
    </p:spTree>
    <p:extLst>
      <p:ext uri="{BB962C8B-B14F-4D97-AF65-F5344CB8AC3E}">
        <p14:creationId xmlns:p14="http://schemas.microsoft.com/office/powerpoint/2010/main" val="1481880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6" y="5440364"/>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6" y="693738"/>
            <a:ext cx="6035675" cy="4664075"/>
          </a:xfrm>
          <a:prstGeom prst="rect">
            <a:avLst/>
          </a:prstGeom>
        </p:spPr>
        <p:txBody>
          <a:bodyPr vert="horz" lIns="91429" tIns="45715" rIns="91429" bIns="45715"/>
          <a:lstStyle>
            <a:lvl1pPr marL="0" indent="0">
              <a:buNone/>
              <a:defRPr sz="3200"/>
            </a:lvl1pPr>
            <a:lvl2pPr marL="457146" indent="0">
              <a:buNone/>
              <a:defRPr sz="2800"/>
            </a:lvl2pPr>
            <a:lvl3pPr marL="914294" indent="0">
              <a:buNone/>
              <a:defRPr sz="2500"/>
            </a:lvl3pPr>
            <a:lvl4pPr marL="1371440" indent="0">
              <a:buNone/>
              <a:defRPr sz="2000"/>
            </a:lvl4pPr>
            <a:lvl5pPr marL="1828586" indent="0">
              <a:buNone/>
              <a:defRPr sz="2000"/>
            </a:lvl5pPr>
            <a:lvl6pPr marL="2285732" indent="0">
              <a:buNone/>
              <a:defRPr sz="2000"/>
            </a:lvl6pPr>
            <a:lvl7pPr marL="2742880" indent="0">
              <a:buNone/>
              <a:defRPr sz="2000"/>
            </a:lvl7pPr>
            <a:lvl8pPr marL="3200026" indent="0">
              <a:buNone/>
              <a:defRPr sz="2000"/>
            </a:lvl8pPr>
            <a:lvl9pPr marL="3657172" indent="0">
              <a:buNone/>
              <a:defRPr sz="2000"/>
            </a:lvl9pPr>
          </a:lstStyle>
          <a:p>
            <a:pPr lvl="0"/>
            <a:endParaRPr lang="en-US" noProof="0" smtClean="0"/>
          </a:p>
        </p:txBody>
      </p:sp>
      <p:sp>
        <p:nvSpPr>
          <p:cNvPr id="4" name="Text Placeholder 3"/>
          <p:cNvSpPr>
            <a:spLocks noGrp="1"/>
          </p:cNvSpPr>
          <p:nvPr>
            <p:ph type="body" sz="half" idx="2"/>
          </p:nvPr>
        </p:nvSpPr>
        <p:spPr>
          <a:xfrm>
            <a:off x="1971676" y="6083300"/>
            <a:ext cx="6035675" cy="911225"/>
          </a:xfrm>
          <a:prstGeom prst="rect">
            <a:avLst/>
          </a:prstGeom>
        </p:spPr>
        <p:txBody>
          <a:bodyPr vert="horz" lIns="91429" tIns="45715" rIns="91429" bIns="45715"/>
          <a:lstStyle>
            <a:lvl1pPr marL="0" indent="0">
              <a:buNone/>
              <a:defRPr sz="1400"/>
            </a:lvl1pPr>
            <a:lvl2pPr marL="457146" indent="0">
              <a:buNone/>
              <a:defRPr sz="1200"/>
            </a:lvl2pPr>
            <a:lvl3pPr marL="914294" indent="0">
              <a:buNone/>
              <a:defRPr sz="1000"/>
            </a:lvl3pPr>
            <a:lvl4pPr marL="1371440" indent="0">
              <a:buNone/>
              <a:defRPr sz="900"/>
            </a:lvl4pPr>
            <a:lvl5pPr marL="1828586" indent="0">
              <a:buNone/>
              <a:defRPr sz="900"/>
            </a:lvl5pPr>
            <a:lvl6pPr marL="2285732" indent="0">
              <a:buNone/>
              <a:defRPr sz="900"/>
            </a:lvl6pPr>
            <a:lvl7pPr marL="2742880"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Rectangle 55"/>
          <p:cNvSpPr>
            <a:spLocks noGrp="1" noChangeArrowheads="1"/>
          </p:cNvSpPr>
          <p:nvPr>
            <p:ph type="sldNum" sz="quarter" idx="10"/>
          </p:nvPr>
        </p:nvSpPr>
        <p:spPr>
          <a:ln/>
        </p:spPr>
        <p:txBody>
          <a:bodyPr/>
          <a:lstStyle>
            <a:lvl1pPr>
              <a:defRPr/>
            </a:lvl1pPr>
          </a:lstStyle>
          <a:p>
            <a:pPr>
              <a:defRPr/>
            </a:pPr>
            <a:fld id="{5302C722-AD3C-AB47-851C-7DBC2747FFE1}" type="slidenum">
              <a:rPr lang="en-GB"/>
              <a:pPr>
                <a:defRPr/>
              </a:pPr>
              <a:t>‹#›</a:t>
            </a:fld>
            <a:endParaRPr lang="en-GB"/>
          </a:p>
        </p:txBody>
      </p:sp>
    </p:spTree>
    <p:extLst>
      <p:ext uri="{BB962C8B-B14F-4D97-AF65-F5344CB8AC3E}">
        <p14:creationId xmlns:p14="http://schemas.microsoft.com/office/powerpoint/2010/main" val="2475874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03239" y="1812926"/>
            <a:ext cx="9051925" cy="5130799"/>
          </a:xfrm>
          <a:prstGeom prst="rect">
            <a:avLst/>
          </a:prstGeom>
        </p:spPr>
        <p:txBody>
          <a:bodyPr vert="eaVert" lIns="91429" tIns="45715" rIns="91429" bIns="457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5"/>
          <p:cNvSpPr>
            <a:spLocks noGrp="1" noChangeArrowheads="1"/>
          </p:cNvSpPr>
          <p:nvPr>
            <p:ph type="sldNum" sz="quarter" idx="10"/>
          </p:nvPr>
        </p:nvSpPr>
        <p:spPr>
          <a:ln/>
        </p:spPr>
        <p:txBody>
          <a:bodyPr/>
          <a:lstStyle>
            <a:lvl1pPr>
              <a:defRPr/>
            </a:lvl1pPr>
          </a:lstStyle>
          <a:p>
            <a:pPr>
              <a:defRPr/>
            </a:pPr>
            <a:fld id="{CF44A513-82B9-DA43-95D7-19017503AE5B}" type="slidenum">
              <a:rPr lang="en-GB"/>
              <a:pPr>
                <a:defRPr/>
              </a:pPr>
              <a:t>‹#›</a:t>
            </a:fld>
            <a:endParaRPr lang="en-GB"/>
          </a:p>
        </p:txBody>
      </p:sp>
    </p:spTree>
    <p:extLst>
      <p:ext uri="{BB962C8B-B14F-4D97-AF65-F5344CB8AC3E}">
        <p14:creationId xmlns:p14="http://schemas.microsoft.com/office/powerpoint/2010/main" val="3381744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23138" y="1812926"/>
            <a:ext cx="2273300" cy="51307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812926"/>
            <a:ext cx="6667500" cy="5130799"/>
          </a:xfrm>
          <a:prstGeom prst="rect">
            <a:avLst/>
          </a:prstGeom>
        </p:spPr>
        <p:txBody>
          <a:bodyPr vert="eaVert" lIns="91429" tIns="45715" rIns="91429" bIns="457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5"/>
          <p:cNvSpPr>
            <a:spLocks noGrp="1" noChangeArrowheads="1"/>
          </p:cNvSpPr>
          <p:nvPr>
            <p:ph type="sldNum" sz="quarter" idx="10"/>
          </p:nvPr>
        </p:nvSpPr>
        <p:spPr>
          <a:ln/>
        </p:spPr>
        <p:txBody>
          <a:bodyPr/>
          <a:lstStyle>
            <a:lvl1pPr>
              <a:defRPr/>
            </a:lvl1pPr>
          </a:lstStyle>
          <a:p>
            <a:pPr>
              <a:defRPr/>
            </a:pPr>
            <a:fld id="{EF6EF7A2-7810-F641-BB1E-DFDB9B153FD0}" type="slidenum">
              <a:rPr lang="en-GB"/>
              <a:pPr>
                <a:defRPr/>
              </a:pPr>
              <a:t>‹#›</a:t>
            </a:fld>
            <a:endParaRPr lang="en-GB"/>
          </a:p>
        </p:txBody>
      </p:sp>
    </p:spTree>
    <p:extLst>
      <p:ext uri="{BB962C8B-B14F-4D97-AF65-F5344CB8AC3E}">
        <p14:creationId xmlns:p14="http://schemas.microsoft.com/office/powerpoint/2010/main" val="11274153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93507" y="1764367"/>
            <a:ext cx="8549640" cy="655627"/>
          </a:xfrm>
        </p:spPr>
        <p:txBody>
          <a:bodyPr>
            <a:noAutofit/>
          </a:bodyPr>
          <a:lstStyle>
            <a:lvl1pPr algn="l">
              <a:defRPr sz="40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02210" y="2498846"/>
            <a:ext cx="7040880" cy="1986280"/>
          </a:xfrm>
        </p:spPr>
        <p:txBody>
          <a:bodyPr/>
          <a:lstStyle>
            <a:lvl1pPr marL="0" indent="0" algn="l">
              <a:buNone/>
              <a:defRPr>
                <a:solidFill>
                  <a:schemeClr val="bg1">
                    <a:lumMod val="75000"/>
                  </a:schemeClr>
                </a:solidFill>
              </a:defRPr>
            </a:lvl1pPr>
            <a:lvl2pPr marL="570586" indent="0" algn="ctr">
              <a:buNone/>
              <a:defRPr>
                <a:solidFill>
                  <a:schemeClr val="tx1">
                    <a:tint val="75000"/>
                  </a:schemeClr>
                </a:solidFill>
              </a:defRPr>
            </a:lvl2pPr>
            <a:lvl3pPr marL="1141171" indent="0" algn="ctr">
              <a:buNone/>
              <a:defRPr>
                <a:solidFill>
                  <a:schemeClr val="tx1">
                    <a:tint val="75000"/>
                  </a:schemeClr>
                </a:solidFill>
              </a:defRPr>
            </a:lvl3pPr>
            <a:lvl4pPr marL="1711757" indent="0" algn="ctr">
              <a:buNone/>
              <a:defRPr>
                <a:solidFill>
                  <a:schemeClr val="tx1">
                    <a:tint val="75000"/>
                  </a:schemeClr>
                </a:solidFill>
              </a:defRPr>
            </a:lvl4pPr>
            <a:lvl5pPr marL="2282342" indent="0" algn="ctr">
              <a:buNone/>
              <a:defRPr>
                <a:solidFill>
                  <a:schemeClr val="tx1">
                    <a:tint val="75000"/>
                  </a:schemeClr>
                </a:solidFill>
              </a:defRPr>
            </a:lvl5pPr>
            <a:lvl6pPr marL="2852928" indent="0" algn="ctr">
              <a:buNone/>
              <a:defRPr>
                <a:solidFill>
                  <a:schemeClr val="tx1">
                    <a:tint val="75000"/>
                  </a:schemeClr>
                </a:solidFill>
              </a:defRPr>
            </a:lvl6pPr>
            <a:lvl7pPr marL="3423514" indent="0" algn="ctr">
              <a:buNone/>
              <a:defRPr>
                <a:solidFill>
                  <a:schemeClr val="tx1">
                    <a:tint val="75000"/>
                  </a:schemeClr>
                </a:solidFill>
              </a:defRPr>
            </a:lvl7pPr>
            <a:lvl8pPr marL="3994099" indent="0" algn="ctr">
              <a:buNone/>
              <a:defRPr>
                <a:solidFill>
                  <a:schemeClr val="tx1">
                    <a:tint val="75000"/>
                  </a:schemeClr>
                </a:solidFill>
              </a:defRPr>
            </a:lvl8pPr>
            <a:lvl9pPr marL="4564685"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32018" y="7325534"/>
            <a:ext cx="4474668" cy="326436"/>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defTabSz="1141171" eaLnBrk="1" fontAlgn="auto" hangingPunct="1">
                <a:spcBef>
                  <a:spcPts val="0"/>
                </a:spcBef>
                <a:spcAft>
                  <a:spcPts val="0"/>
                </a:spcAft>
              </a:pPr>
              <a:r>
                <a:rPr lang="zh-CN" altLang="en-US" sz="1700" dirty="0" smtClean="0">
                  <a:solidFill>
                    <a:prstClr val="white"/>
                  </a:solidFill>
                  <a:latin typeface="微软雅黑" pitchFamily="34" charset="-122"/>
                </a:rPr>
                <a:t>世界</a:t>
              </a:r>
              <a:r>
                <a:rPr lang="en-US" altLang="zh-CN" sz="1700" dirty="0" smtClean="0">
                  <a:solidFill>
                    <a:prstClr val="white"/>
                  </a:solidFill>
                  <a:latin typeface="微软雅黑" pitchFamily="34" charset="-122"/>
                </a:rPr>
                <a:t>500</a:t>
              </a:r>
              <a:r>
                <a:rPr lang="zh-CN" altLang="en-US" sz="1700" dirty="0" smtClean="0">
                  <a:solidFill>
                    <a:prstClr val="white"/>
                  </a:solidFill>
                  <a:latin typeface="微软雅黑" pitchFamily="34" charset="-122"/>
                </a:rPr>
                <a:t>强研究中心</a:t>
              </a:r>
              <a:endParaRPr lang="zh-CN" altLang="en-US" sz="1700"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defTabSz="1141171" eaLnBrk="1" fontAlgn="auto" hangingPunct="1">
                <a:spcBef>
                  <a:spcPts val="0"/>
                </a:spcBef>
                <a:spcAft>
                  <a:spcPts val="0"/>
                </a:spcAft>
              </a:pPr>
              <a:r>
                <a:rPr lang="en-US" altLang="zh-CN" sz="1500" dirty="0" smtClean="0">
                  <a:solidFill>
                    <a:prstClr val="white"/>
                  </a:solidFill>
                  <a:latin typeface="微软雅黑" pitchFamily="34" charset="-122"/>
                </a:rPr>
                <a:t>zhao-biao.com</a:t>
              </a:r>
              <a:endParaRPr lang="zh-CN" altLang="en-US" sz="1500" dirty="0">
                <a:solidFill>
                  <a:prstClr val="white"/>
                </a:solidFill>
                <a:latin typeface="微软雅黑" pitchFamily="34" charset="-122"/>
              </a:endParaRPr>
            </a:p>
          </p:txBody>
        </p:sp>
      </p:grpSp>
      <p:sp>
        <p:nvSpPr>
          <p:cNvPr id="11" name="矩形 10"/>
          <p:cNvSpPr/>
          <p:nvPr/>
        </p:nvSpPr>
        <p:spPr>
          <a:xfrm>
            <a:off x="4785965" y="7340426"/>
            <a:ext cx="4949921" cy="326436"/>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14117" tIns="114117" rIns="114117" bIns="114117" rtlCol="0" anchor="ctr"/>
          <a:lstStyle/>
          <a:p>
            <a:pPr defTabSz="1141171" eaLnBrk="1" fontAlgn="auto" hangingPunct="1">
              <a:spcBef>
                <a:spcPts val="0"/>
              </a:spcBef>
              <a:spcAft>
                <a:spcPts val="0"/>
              </a:spcAft>
            </a:pPr>
            <a:r>
              <a:rPr lang="zh-CN" altLang="en-US" sz="1700" dirty="0" smtClean="0">
                <a:solidFill>
                  <a:prstClr val="white"/>
                </a:solidFill>
                <a:latin typeface="微软雅黑" pitchFamily="34" charset="-122"/>
              </a:rPr>
              <a:t>找表网：专注于海外</a:t>
            </a:r>
            <a:r>
              <a:rPr lang="zh-CN" altLang="en-US" sz="1700" dirty="0">
                <a:solidFill>
                  <a:prstClr val="white"/>
                </a:solidFill>
                <a:latin typeface="微软雅黑" pitchFamily="34" charset="-122"/>
              </a:rPr>
              <a:t>知名</a:t>
            </a:r>
            <a:r>
              <a:rPr lang="zh-CN" altLang="en-US" sz="1700" dirty="0" smtClean="0">
                <a:solidFill>
                  <a:prstClr val="white"/>
                </a:solidFill>
                <a:latin typeface="微软雅黑" pitchFamily="34" charset="-122"/>
              </a:rPr>
              <a:t>上市公司公开资料研究</a:t>
            </a:r>
            <a:endParaRPr lang="zh-CN" altLang="en-US" sz="1700" dirty="0">
              <a:solidFill>
                <a:prstClr val="white"/>
              </a:solidFill>
              <a:latin typeface="微软雅黑" pitchFamily="34" charset="-122"/>
            </a:endParaRPr>
          </a:p>
        </p:txBody>
      </p:sp>
      <p:cxnSp>
        <p:nvCxnSpPr>
          <p:cNvPr id="14" name="直接连接符 13"/>
          <p:cNvCxnSpPr/>
          <p:nvPr userDrawn="1"/>
        </p:nvCxnSpPr>
        <p:spPr>
          <a:xfrm>
            <a:off x="474795" y="1029883"/>
            <a:ext cx="914851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4017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6802784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4544" y="4994488"/>
            <a:ext cx="8549640" cy="154368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4544" y="3294275"/>
            <a:ext cx="8549640" cy="1700212"/>
          </a:xfrm>
        </p:spPr>
        <p:txBody>
          <a:bodyPr anchor="b"/>
          <a:lstStyle>
            <a:lvl1pPr marL="0" indent="0">
              <a:buNone/>
              <a:defRPr sz="2500">
                <a:solidFill>
                  <a:schemeClr val="tx1">
                    <a:tint val="75000"/>
                  </a:schemeClr>
                </a:solidFill>
              </a:defRPr>
            </a:lvl1pPr>
            <a:lvl2pPr marL="570586" indent="0">
              <a:buNone/>
              <a:defRPr sz="2200">
                <a:solidFill>
                  <a:schemeClr val="tx1">
                    <a:tint val="75000"/>
                  </a:schemeClr>
                </a:solidFill>
              </a:defRPr>
            </a:lvl2pPr>
            <a:lvl3pPr marL="1141171" indent="0">
              <a:buNone/>
              <a:defRPr sz="2000">
                <a:solidFill>
                  <a:schemeClr val="tx1">
                    <a:tint val="75000"/>
                  </a:schemeClr>
                </a:solidFill>
              </a:defRPr>
            </a:lvl3pPr>
            <a:lvl4pPr marL="1711757" indent="0">
              <a:buNone/>
              <a:defRPr sz="1700">
                <a:solidFill>
                  <a:schemeClr val="tx1">
                    <a:tint val="75000"/>
                  </a:schemeClr>
                </a:solidFill>
              </a:defRPr>
            </a:lvl4pPr>
            <a:lvl5pPr marL="2282342" indent="0">
              <a:buNone/>
              <a:defRPr sz="1700">
                <a:solidFill>
                  <a:schemeClr val="tx1">
                    <a:tint val="75000"/>
                  </a:schemeClr>
                </a:solidFill>
              </a:defRPr>
            </a:lvl5pPr>
            <a:lvl6pPr marL="2852928" indent="0">
              <a:buNone/>
              <a:defRPr sz="1700">
                <a:solidFill>
                  <a:schemeClr val="tx1">
                    <a:tint val="75000"/>
                  </a:schemeClr>
                </a:solidFill>
              </a:defRPr>
            </a:lvl6pPr>
            <a:lvl7pPr marL="3423514" indent="0">
              <a:buNone/>
              <a:defRPr sz="1700">
                <a:solidFill>
                  <a:schemeClr val="tx1">
                    <a:tint val="75000"/>
                  </a:schemeClr>
                </a:solidFill>
              </a:defRPr>
            </a:lvl7pPr>
            <a:lvl8pPr marL="3994099" indent="0">
              <a:buNone/>
              <a:defRPr sz="1700">
                <a:solidFill>
                  <a:schemeClr val="tx1">
                    <a:tint val="75000"/>
                  </a:schemeClr>
                </a:solidFill>
              </a:defRPr>
            </a:lvl8pPr>
            <a:lvl9pPr marL="4564685"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941011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94544" y="1682755"/>
            <a:ext cx="8549640" cy="1543685"/>
          </a:xfrm>
        </p:spPr>
        <p:txBody>
          <a:bodyPr anchor="b"/>
          <a:lstStyle>
            <a:lvl1pPr algn="l">
              <a:defRPr sz="5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94544" y="3328515"/>
            <a:ext cx="8549640" cy="1700212"/>
          </a:xfrm>
        </p:spPr>
        <p:txBody>
          <a:bodyPr anchor="t"/>
          <a:lstStyle>
            <a:lvl1pPr marL="0" indent="0">
              <a:buNone/>
              <a:defRPr sz="2500">
                <a:solidFill>
                  <a:schemeClr val="bg1"/>
                </a:solidFill>
              </a:defRPr>
            </a:lvl1pPr>
            <a:lvl2pPr marL="570586" indent="0">
              <a:buNone/>
              <a:defRPr sz="2200">
                <a:solidFill>
                  <a:schemeClr val="tx1">
                    <a:tint val="75000"/>
                  </a:schemeClr>
                </a:solidFill>
              </a:defRPr>
            </a:lvl2pPr>
            <a:lvl3pPr marL="1141171" indent="0">
              <a:buNone/>
              <a:defRPr sz="2000">
                <a:solidFill>
                  <a:schemeClr val="tx1">
                    <a:tint val="75000"/>
                  </a:schemeClr>
                </a:solidFill>
              </a:defRPr>
            </a:lvl3pPr>
            <a:lvl4pPr marL="1711757" indent="0">
              <a:buNone/>
              <a:defRPr sz="1700">
                <a:solidFill>
                  <a:schemeClr val="tx1">
                    <a:tint val="75000"/>
                  </a:schemeClr>
                </a:solidFill>
              </a:defRPr>
            </a:lvl4pPr>
            <a:lvl5pPr marL="2282342" indent="0">
              <a:buNone/>
              <a:defRPr sz="1700">
                <a:solidFill>
                  <a:schemeClr val="tx1">
                    <a:tint val="75000"/>
                  </a:schemeClr>
                </a:solidFill>
              </a:defRPr>
            </a:lvl5pPr>
            <a:lvl6pPr marL="2852928" indent="0">
              <a:buNone/>
              <a:defRPr sz="1700">
                <a:solidFill>
                  <a:schemeClr val="tx1">
                    <a:tint val="75000"/>
                  </a:schemeClr>
                </a:solidFill>
              </a:defRPr>
            </a:lvl6pPr>
            <a:lvl7pPr marL="3423514" indent="0">
              <a:buNone/>
              <a:defRPr sz="1700">
                <a:solidFill>
                  <a:schemeClr val="tx1">
                    <a:tint val="75000"/>
                  </a:schemeClr>
                </a:solidFill>
              </a:defRPr>
            </a:lvl7pPr>
            <a:lvl8pPr marL="3994099" indent="0">
              <a:buNone/>
              <a:defRPr sz="1700">
                <a:solidFill>
                  <a:schemeClr val="tx1">
                    <a:tint val="75000"/>
                  </a:schemeClr>
                </a:solidFill>
              </a:defRPr>
            </a:lvl8pPr>
            <a:lvl9pPr marL="4564685" indent="0">
              <a:buNone/>
              <a:defRPr sz="17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74795" y="1029883"/>
            <a:ext cx="914851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2064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2920" y="1813562"/>
            <a:ext cx="4442460" cy="5129424"/>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13020" y="1813562"/>
            <a:ext cx="4442460" cy="5129424"/>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180809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2920" y="1739795"/>
            <a:ext cx="4444207" cy="725064"/>
          </a:xfrm>
        </p:spPr>
        <p:txBody>
          <a:bodyPr anchor="b"/>
          <a:lstStyle>
            <a:lvl1pPr marL="0" indent="0">
              <a:buNone/>
              <a:defRPr sz="3000" b="1"/>
            </a:lvl1pPr>
            <a:lvl2pPr marL="570586" indent="0">
              <a:buNone/>
              <a:defRPr sz="2500" b="1"/>
            </a:lvl2pPr>
            <a:lvl3pPr marL="1141171" indent="0">
              <a:buNone/>
              <a:defRPr sz="2200" b="1"/>
            </a:lvl3pPr>
            <a:lvl4pPr marL="1711757" indent="0">
              <a:buNone/>
              <a:defRPr sz="2000" b="1"/>
            </a:lvl4pPr>
            <a:lvl5pPr marL="2282342" indent="0">
              <a:buNone/>
              <a:defRPr sz="2000" b="1"/>
            </a:lvl5pPr>
            <a:lvl6pPr marL="2852928" indent="0">
              <a:buNone/>
              <a:defRPr sz="2000" b="1"/>
            </a:lvl6pPr>
            <a:lvl7pPr marL="3423514" indent="0">
              <a:buNone/>
              <a:defRPr sz="2000" b="1"/>
            </a:lvl7pPr>
            <a:lvl8pPr marL="3994099" indent="0">
              <a:buNone/>
              <a:defRPr sz="2000" b="1"/>
            </a:lvl8pPr>
            <a:lvl9pPr marL="4564685"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502920" y="2464858"/>
            <a:ext cx="4444207" cy="4478126"/>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09529" y="1739795"/>
            <a:ext cx="4445953" cy="725064"/>
          </a:xfrm>
        </p:spPr>
        <p:txBody>
          <a:bodyPr anchor="b"/>
          <a:lstStyle>
            <a:lvl1pPr marL="0" indent="0">
              <a:buNone/>
              <a:defRPr sz="3000" b="1"/>
            </a:lvl1pPr>
            <a:lvl2pPr marL="570586" indent="0">
              <a:buNone/>
              <a:defRPr sz="2500" b="1"/>
            </a:lvl2pPr>
            <a:lvl3pPr marL="1141171" indent="0">
              <a:buNone/>
              <a:defRPr sz="2200" b="1"/>
            </a:lvl3pPr>
            <a:lvl4pPr marL="1711757" indent="0">
              <a:buNone/>
              <a:defRPr sz="2000" b="1"/>
            </a:lvl4pPr>
            <a:lvl5pPr marL="2282342" indent="0">
              <a:buNone/>
              <a:defRPr sz="2000" b="1"/>
            </a:lvl5pPr>
            <a:lvl6pPr marL="2852928" indent="0">
              <a:buNone/>
              <a:defRPr sz="2000" b="1"/>
            </a:lvl6pPr>
            <a:lvl7pPr marL="3423514" indent="0">
              <a:buNone/>
              <a:defRPr sz="2000" b="1"/>
            </a:lvl7pPr>
            <a:lvl8pPr marL="3994099" indent="0">
              <a:buNone/>
              <a:defRPr sz="2000" b="1"/>
            </a:lvl8pPr>
            <a:lvl9pPr marL="4564685"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5109529" y="2464858"/>
            <a:ext cx="4445953" cy="4478126"/>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3527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9"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9" y="3294063"/>
            <a:ext cx="8548687" cy="1700212"/>
          </a:xfrm>
        </p:spPr>
        <p:txBody>
          <a:bodyPr anchor="b"/>
          <a:lstStyle>
            <a:lvl1pPr marL="0" indent="0">
              <a:buNone/>
              <a:defRPr sz="2000"/>
            </a:lvl1pPr>
            <a:lvl2pPr marL="457146" indent="0">
              <a:buNone/>
              <a:defRPr sz="1800"/>
            </a:lvl2pPr>
            <a:lvl3pPr marL="914294" indent="0">
              <a:buNone/>
              <a:defRPr sz="1600"/>
            </a:lvl3pPr>
            <a:lvl4pPr marL="1371440" indent="0">
              <a:buNone/>
              <a:defRPr sz="1400"/>
            </a:lvl4pPr>
            <a:lvl5pPr marL="1828586" indent="0">
              <a:buNone/>
              <a:defRPr sz="1400"/>
            </a:lvl5pPr>
            <a:lvl6pPr marL="2285732" indent="0">
              <a:buNone/>
              <a:defRPr sz="1400"/>
            </a:lvl6pPr>
            <a:lvl7pPr marL="2742880" indent="0">
              <a:buNone/>
              <a:defRPr sz="1400"/>
            </a:lvl7pPr>
            <a:lvl8pPr marL="3200026" indent="0">
              <a:buNone/>
              <a:defRPr sz="1400"/>
            </a:lvl8pPr>
            <a:lvl9pPr marL="3657172" indent="0">
              <a:buNone/>
              <a:defRPr sz="1400"/>
            </a:lvl9pPr>
          </a:lstStyle>
          <a:p>
            <a:pPr lvl="0"/>
            <a:r>
              <a:rPr lang="en-US" smtClean="0"/>
              <a:t>Click to edit Master text styles</a:t>
            </a:r>
          </a:p>
        </p:txBody>
      </p:sp>
      <p:sp>
        <p:nvSpPr>
          <p:cNvPr id="4" name="Rectangle 614"/>
          <p:cNvSpPr>
            <a:spLocks noGrp="1" noChangeArrowheads="1"/>
          </p:cNvSpPr>
          <p:nvPr>
            <p:ph type="sldNum" sz="quarter" idx="10"/>
          </p:nvPr>
        </p:nvSpPr>
        <p:spPr>
          <a:ln/>
        </p:spPr>
        <p:txBody>
          <a:bodyPr/>
          <a:lstStyle>
            <a:lvl1pPr>
              <a:defRPr/>
            </a:lvl1pPr>
          </a:lstStyle>
          <a:p>
            <a:pPr>
              <a:defRPr/>
            </a:pPr>
            <a:fld id="{5BCB1041-D91B-6A4B-B349-B28D0E95969F}" type="slidenum">
              <a:rPr lang="en-GB"/>
              <a:pPr>
                <a:defRPr/>
              </a:pPr>
              <a:t>‹#›</a:t>
            </a:fld>
            <a:endParaRPr lang="en-GB"/>
          </a:p>
        </p:txBody>
      </p:sp>
    </p:spTree>
    <p:extLst>
      <p:ext uri="{BB962C8B-B14F-4D97-AF65-F5344CB8AC3E}">
        <p14:creationId xmlns:p14="http://schemas.microsoft.com/office/powerpoint/2010/main" val="29558250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61067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8197597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2922" y="309456"/>
            <a:ext cx="3309144" cy="1316991"/>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32555" y="309458"/>
            <a:ext cx="5622925" cy="6633528"/>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2922" y="1626449"/>
            <a:ext cx="3309144" cy="5316538"/>
          </a:xfrm>
        </p:spPr>
        <p:txBody>
          <a:bodyPr/>
          <a:lstStyle>
            <a:lvl1pPr marL="0" indent="0">
              <a:buNone/>
              <a:defRPr sz="1700"/>
            </a:lvl1pPr>
            <a:lvl2pPr marL="570586" indent="0">
              <a:buNone/>
              <a:defRPr sz="1500"/>
            </a:lvl2pPr>
            <a:lvl3pPr marL="1141171" indent="0">
              <a:buNone/>
              <a:defRPr sz="1200"/>
            </a:lvl3pPr>
            <a:lvl4pPr marL="1711757" indent="0">
              <a:buNone/>
              <a:defRPr sz="1100"/>
            </a:lvl4pPr>
            <a:lvl5pPr marL="2282342" indent="0">
              <a:buNone/>
              <a:defRPr sz="1100"/>
            </a:lvl5pPr>
            <a:lvl6pPr marL="2852928" indent="0">
              <a:buNone/>
              <a:defRPr sz="1100"/>
            </a:lvl6pPr>
            <a:lvl7pPr marL="3423514" indent="0">
              <a:buNone/>
              <a:defRPr sz="1100"/>
            </a:lvl7pPr>
            <a:lvl8pPr marL="3994099" indent="0">
              <a:buNone/>
              <a:defRPr sz="1100"/>
            </a:lvl8pPr>
            <a:lvl9pPr marL="456468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767410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1517" y="5440680"/>
            <a:ext cx="6035040" cy="642304"/>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1517" y="694478"/>
            <a:ext cx="6035040" cy="4663440"/>
          </a:xfrm>
        </p:spPr>
        <p:txBody>
          <a:bodyPr/>
          <a:lstStyle>
            <a:lvl1pPr marL="0" indent="0">
              <a:buNone/>
              <a:defRPr sz="4000"/>
            </a:lvl1pPr>
            <a:lvl2pPr marL="570586" indent="0">
              <a:buNone/>
              <a:defRPr sz="3500"/>
            </a:lvl2pPr>
            <a:lvl3pPr marL="1141171" indent="0">
              <a:buNone/>
              <a:defRPr sz="3000"/>
            </a:lvl3pPr>
            <a:lvl4pPr marL="1711757" indent="0">
              <a:buNone/>
              <a:defRPr sz="2500"/>
            </a:lvl4pPr>
            <a:lvl5pPr marL="2282342" indent="0">
              <a:buNone/>
              <a:defRPr sz="2500"/>
            </a:lvl5pPr>
            <a:lvl6pPr marL="2852928" indent="0">
              <a:buNone/>
              <a:defRPr sz="2500"/>
            </a:lvl6pPr>
            <a:lvl7pPr marL="3423514" indent="0">
              <a:buNone/>
              <a:defRPr sz="2500"/>
            </a:lvl7pPr>
            <a:lvl8pPr marL="3994099" indent="0">
              <a:buNone/>
              <a:defRPr sz="2500"/>
            </a:lvl8pPr>
            <a:lvl9pPr marL="4564685" indent="0">
              <a:buNone/>
              <a:defRPr sz="2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71517" y="6082983"/>
            <a:ext cx="6035040" cy="912178"/>
          </a:xfrm>
        </p:spPr>
        <p:txBody>
          <a:bodyPr/>
          <a:lstStyle>
            <a:lvl1pPr marL="0" indent="0">
              <a:buNone/>
              <a:defRPr sz="1700"/>
            </a:lvl1pPr>
            <a:lvl2pPr marL="570586" indent="0">
              <a:buNone/>
              <a:defRPr sz="1500"/>
            </a:lvl2pPr>
            <a:lvl3pPr marL="1141171" indent="0">
              <a:buNone/>
              <a:defRPr sz="1200"/>
            </a:lvl3pPr>
            <a:lvl4pPr marL="1711757" indent="0">
              <a:buNone/>
              <a:defRPr sz="1100"/>
            </a:lvl4pPr>
            <a:lvl5pPr marL="2282342" indent="0">
              <a:buNone/>
              <a:defRPr sz="1100"/>
            </a:lvl5pPr>
            <a:lvl6pPr marL="2852928" indent="0">
              <a:buNone/>
              <a:defRPr sz="1100"/>
            </a:lvl6pPr>
            <a:lvl7pPr marL="3423514" indent="0">
              <a:buNone/>
              <a:defRPr sz="1100"/>
            </a:lvl7pPr>
            <a:lvl8pPr marL="3994099" indent="0">
              <a:buNone/>
              <a:defRPr sz="1100"/>
            </a:lvl8pPr>
            <a:lvl9pPr marL="456468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6257648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2782473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92340" y="311257"/>
            <a:ext cx="2263140" cy="663172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2920" y="311257"/>
            <a:ext cx="6621780" cy="6631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1171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1964" y="1827214"/>
            <a:ext cx="4491037" cy="4289425"/>
          </a:xfrm>
        </p:spPr>
        <p:txBody>
          <a:bodyPr/>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827214"/>
            <a:ext cx="4491038" cy="4289425"/>
          </a:xfrm>
        </p:spPr>
        <p:txBody>
          <a:bodyPr/>
          <a:lstStyle>
            <a:lvl1pPr>
              <a:defRPr sz="2800"/>
            </a:lvl1pPr>
            <a:lvl2pPr>
              <a:defRPr sz="25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14"/>
          <p:cNvSpPr>
            <a:spLocks noGrp="1" noChangeArrowheads="1"/>
          </p:cNvSpPr>
          <p:nvPr>
            <p:ph type="sldNum" sz="quarter" idx="10"/>
          </p:nvPr>
        </p:nvSpPr>
        <p:spPr>
          <a:ln/>
        </p:spPr>
        <p:txBody>
          <a:bodyPr/>
          <a:lstStyle>
            <a:lvl1pPr>
              <a:defRPr/>
            </a:lvl1pPr>
          </a:lstStyle>
          <a:p>
            <a:pPr>
              <a:defRPr/>
            </a:pPr>
            <a:fld id="{FD1F585A-9C56-C74B-A7C9-1A87C4F00800}" type="slidenum">
              <a:rPr lang="en-GB"/>
              <a:pPr>
                <a:defRPr/>
              </a:pPr>
              <a:t>‹#›</a:t>
            </a:fld>
            <a:endParaRPr lang="en-GB"/>
          </a:p>
        </p:txBody>
      </p:sp>
    </p:spTree>
    <p:extLst>
      <p:ext uri="{BB962C8B-B14F-4D97-AF65-F5344CB8AC3E}">
        <p14:creationId xmlns:p14="http://schemas.microsoft.com/office/powerpoint/2010/main" val="899886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9"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7"/>
          </a:xfrm>
        </p:spPr>
        <p:txBody>
          <a:bodyPr anchor="b"/>
          <a:lstStyle>
            <a:lvl1pPr marL="0" indent="0">
              <a:buNone/>
              <a:defRPr sz="2500" b="1"/>
            </a:lvl1pPr>
            <a:lvl2pPr marL="457146" indent="0">
              <a:buNone/>
              <a:defRPr sz="2000" b="1"/>
            </a:lvl2pPr>
            <a:lvl3pPr marL="914294" indent="0">
              <a:buNone/>
              <a:defRPr sz="1800" b="1"/>
            </a:lvl3pPr>
            <a:lvl4pPr marL="1371440" indent="0">
              <a:buNone/>
              <a:defRPr sz="1600" b="1"/>
            </a:lvl4pPr>
            <a:lvl5pPr marL="1828586" indent="0">
              <a:buNone/>
              <a:defRPr sz="1600" b="1"/>
            </a:lvl5pPr>
            <a:lvl6pPr marL="2285732" indent="0">
              <a:buNone/>
              <a:defRPr sz="1600" b="1"/>
            </a:lvl6pPr>
            <a:lvl7pPr marL="2742880"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9"/>
            <a:ext cx="4443412" cy="4478337"/>
          </a:xfrm>
        </p:spPr>
        <p:txBody>
          <a:bodyPr/>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4" y="1739900"/>
            <a:ext cx="4445000" cy="725487"/>
          </a:xfrm>
        </p:spPr>
        <p:txBody>
          <a:bodyPr anchor="b"/>
          <a:lstStyle>
            <a:lvl1pPr marL="0" indent="0">
              <a:buNone/>
              <a:defRPr sz="2500" b="1"/>
            </a:lvl1pPr>
            <a:lvl2pPr marL="457146" indent="0">
              <a:buNone/>
              <a:defRPr sz="2000" b="1"/>
            </a:lvl2pPr>
            <a:lvl3pPr marL="914294" indent="0">
              <a:buNone/>
              <a:defRPr sz="1800" b="1"/>
            </a:lvl3pPr>
            <a:lvl4pPr marL="1371440" indent="0">
              <a:buNone/>
              <a:defRPr sz="1600" b="1"/>
            </a:lvl4pPr>
            <a:lvl5pPr marL="1828586" indent="0">
              <a:buNone/>
              <a:defRPr sz="1600" b="1"/>
            </a:lvl5pPr>
            <a:lvl6pPr marL="2285732" indent="0">
              <a:buNone/>
              <a:defRPr sz="1600" b="1"/>
            </a:lvl6pPr>
            <a:lvl7pPr marL="2742880"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4" y="2465389"/>
            <a:ext cx="4445000" cy="4478337"/>
          </a:xfrm>
        </p:spPr>
        <p:txBody>
          <a:bodyPr/>
          <a:lstStyle>
            <a:lvl1pPr>
              <a:defRPr sz="25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14"/>
          <p:cNvSpPr>
            <a:spLocks noGrp="1" noChangeArrowheads="1"/>
          </p:cNvSpPr>
          <p:nvPr>
            <p:ph type="sldNum" sz="quarter" idx="10"/>
          </p:nvPr>
        </p:nvSpPr>
        <p:spPr>
          <a:ln/>
        </p:spPr>
        <p:txBody>
          <a:bodyPr/>
          <a:lstStyle>
            <a:lvl1pPr>
              <a:defRPr/>
            </a:lvl1pPr>
          </a:lstStyle>
          <a:p>
            <a:pPr>
              <a:defRPr/>
            </a:pPr>
            <a:fld id="{D12B565A-A0BF-AE4F-82D5-9DB4BD83C067}" type="slidenum">
              <a:rPr lang="en-GB"/>
              <a:pPr>
                <a:defRPr/>
              </a:pPr>
              <a:t>‹#›</a:t>
            </a:fld>
            <a:endParaRPr lang="en-GB"/>
          </a:p>
        </p:txBody>
      </p:sp>
    </p:spTree>
    <p:extLst>
      <p:ext uri="{BB962C8B-B14F-4D97-AF65-F5344CB8AC3E}">
        <p14:creationId xmlns:p14="http://schemas.microsoft.com/office/powerpoint/2010/main" val="85814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14"/>
          <p:cNvSpPr>
            <a:spLocks noGrp="1" noChangeArrowheads="1"/>
          </p:cNvSpPr>
          <p:nvPr>
            <p:ph type="sldNum" sz="quarter" idx="10"/>
          </p:nvPr>
        </p:nvSpPr>
        <p:spPr>
          <a:ln/>
        </p:spPr>
        <p:txBody>
          <a:bodyPr/>
          <a:lstStyle>
            <a:lvl1pPr>
              <a:defRPr/>
            </a:lvl1pPr>
          </a:lstStyle>
          <a:p>
            <a:pPr>
              <a:defRPr/>
            </a:pPr>
            <a:fld id="{3B96E1C9-F42C-BC43-89F9-5652BBE4D211}" type="slidenum">
              <a:rPr lang="en-GB"/>
              <a:pPr>
                <a:defRPr/>
              </a:pPr>
              <a:t>‹#›</a:t>
            </a:fld>
            <a:endParaRPr lang="en-GB"/>
          </a:p>
        </p:txBody>
      </p:sp>
    </p:spTree>
    <p:extLst>
      <p:ext uri="{BB962C8B-B14F-4D97-AF65-F5344CB8AC3E}">
        <p14:creationId xmlns:p14="http://schemas.microsoft.com/office/powerpoint/2010/main" val="3874075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14"/>
          <p:cNvSpPr>
            <a:spLocks noGrp="1" noChangeArrowheads="1"/>
          </p:cNvSpPr>
          <p:nvPr>
            <p:ph type="sldNum" sz="quarter" idx="10"/>
          </p:nvPr>
        </p:nvSpPr>
        <p:spPr>
          <a:ln/>
        </p:spPr>
        <p:txBody>
          <a:bodyPr/>
          <a:lstStyle>
            <a:lvl1pPr>
              <a:defRPr/>
            </a:lvl1pPr>
          </a:lstStyle>
          <a:p>
            <a:pPr>
              <a:defRPr/>
            </a:pPr>
            <a:fld id="{37956E18-19DC-CF49-A2E8-C22AE4295CEC}" type="slidenum">
              <a:rPr lang="en-GB"/>
              <a:pPr>
                <a:defRPr/>
              </a:pPr>
              <a:t>‹#›</a:t>
            </a:fld>
            <a:endParaRPr lang="en-GB"/>
          </a:p>
        </p:txBody>
      </p:sp>
    </p:spTree>
    <p:extLst>
      <p:ext uri="{BB962C8B-B14F-4D97-AF65-F5344CB8AC3E}">
        <p14:creationId xmlns:p14="http://schemas.microsoft.com/office/powerpoint/2010/main" val="382658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9" y="309563"/>
            <a:ext cx="3308350" cy="1317625"/>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5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9" y="1627189"/>
            <a:ext cx="3308350" cy="5316537"/>
          </a:xfrm>
        </p:spPr>
        <p:txBody>
          <a:bodyPr/>
          <a:lstStyle>
            <a:lvl1pPr marL="0" indent="0">
              <a:buNone/>
              <a:defRPr sz="1400"/>
            </a:lvl1pPr>
            <a:lvl2pPr marL="457146" indent="0">
              <a:buNone/>
              <a:defRPr sz="1200"/>
            </a:lvl2pPr>
            <a:lvl3pPr marL="914294" indent="0">
              <a:buNone/>
              <a:defRPr sz="1000"/>
            </a:lvl3pPr>
            <a:lvl4pPr marL="1371440" indent="0">
              <a:buNone/>
              <a:defRPr sz="900"/>
            </a:lvl4pPr>
            <a:lvl5pPr marL="1828586" indent="0">
              <a:buNone/>
              <a:defRPr sz="900"/>
            </a:lvl5pPr>
            <a:lvl6pPr marL="2285732" indent="0">
              <a:buNone/>
              <a:defRPr sz="900"/>
            </a:lvl6pPr>
            <a:lvl7pPr marL="2742880"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Rectangle 614"/>
          <p:cNvSpPr>
            <a:spLocks noGrp="1" noChangeArrowheads="1"/>
          </p:cNvSpPr>
          <p:nvPr>
            <p:ph type="sldNum" sz="quarter" idx="10"/>
          </p:nvPr>
        </p:nvSpPr>
        <p:spPr>
          <a:ln/>
        </p:spPr>
        <p:txBody>
          <a:bodyPr/>
          <a:lstStyle>
            <a:lvl1pPr>
              <a:defRPr/>
            </a:lvl1pPr>
          </a:lstStyle>
          <a:p>
            <a:pPr>
              <a:defRPr/>
            </a:pPr>
            <a:fld id="{E2528348-E35D-B94E-9ECE-FCC8BE767AD2}" type="slidenum">
              <a:rPr lang="en-GB"/>
              <a:pPr>
                <a:defRPr/>
              </a:pPr>
              <a:t>‹#›</a:t>
            </a:fld>
            <a:endParaRPr lang="en-GB"/>
          </a:p>
        </p:txBody>
      </p:sp>
    </p:spTree>
    <p:extLst>
      <p:ext uri="{BB962C8B-B14F-4D97-AF65-F5344CB8AC3E}">
        <p14:creationId xmlns:p14="http://schemas.microsoft.com/office/powerpoint/2010/main" val="25534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6" y="5440364"/>
            <a:ext cx="6035675" cy="642937"/>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6" y="693738"/>
            <a:ext cx="6035675" cy="4664075"/>
          </a:xfrm>
        </p:spPr>
        <p:txBody>
          <a:bodyPr/>
          <a:lstStyle>
            <a:lvl1pPr marL="0" indent="0">
              <a:buNone/>
              <a:defRPr sz="3200"/>
            </a:lvl1pPr>
            <a:lvl2pPr marL="457146" indent="0">
              <a:buNone/>
              <a:defRPr sz="2800"/>
            </a:lvl2pPr>
            <a:lvl3pPr marL="914294" indent="0">
              <a:buNone/>
              <a:defRPr sz="2500"/>
            </a:lvl3pPr>
            <a:lvl4pPr marL="1371440" indent="0">
              <a:buNone/>
              <a:defRPr sz="2000"/>
            </a:lvl4pPr>
            <a:lvl5pPr marL="1828586" indent="0">
              <a:buNone/>
              <a:defRPr sz="2000"/>
            </a:lvl5pPr>
            <a:lvl6pPr marL="2285732" indent="0">
              <a:buNone/>
              <a:defRPr sz="2000"/>
            </a:lvl6pPr>
            <a:lvl7pPr marL="2742880" indent="0">
              <a:buNone/>
              <a:defRPr sz="2000"/>
            </a:lvl7pPr>
            <a:lvl8pPr marL="3200026" indent="0">
              <a:buNone/>
              <a:defRPr sz="2000"/>
            </a:lvl8pPr>
            <a:lvl9pPr marL="3657172" indent="0">
              <a:buNone/>
              <a:defRPr sz="2000"/>
            </a:lvl9pPr>
          </a:lstStyle>
          <a:p>
            <a:pPr lvl="0"/>
            <a:endParaRPr lang="en-US" noProof="0" smtClean="0"/>
          </a:p>
        </p:txBody>
      </p:sp>
      <p:sp>
        <p:nvSpPr>
          <p:cNvPr id="4" name="Text Placeholder 3"/>
          <p:cNvSpPr>
            <a:spLocks noGrp="1"/>
          </p:cNvSpPr>
          <p:nvPr>
            <p:ph type="body" sz="half" idx="2"/>
          </p:nvPr>
        </p:nvSpPr>
        <p:spPr>
          <a:xfrm>
            <a:off x="1971676" y="6083300"/>
            <a:ext cx="6035675" cy="911225"/>
          </a:xfrm>
        </p:spPr>
        <p:txBody>
          <a:bodyPr/>
          <a:lstStyle>
            <a:lvl1pPr marL="0" indent="0">
              <a:buNone/>
              <a:defRPr sz="1400"/>
            </a:lvl1pPr>
            <a:lvl2pPr marL="457146" indent="0">
              <a:buNone/>
              <a:defRPr sz="1200"/>
            </a:lvl2pPr>
            <a:lvl3pPr marL="914294" indent="0">
              <a:buNone/>
              <a:defRPr sz="1000"/>
            </a:lvl3pPr>
            <a:lvl4pPr marL="1371440" indent="0">
              <a:buNone/>
              <a:defRPr sz="900"/>
            </a:lvl4pPr>
            <a:lvl5pPr marL="1828586" indent="0">
              <a:buNone/>
              <a:defRPr sz="900"/>
            </a:lvl5pPr>
            <a:lvl6pPr marL="2285732" indent="0">
              <a:buNone/>
              <a:defRPr sz="900"/>
            </a:lvl6pPr>
            <a:lvl7pPr marL="2742880"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Rectangle 614"/>
          <p:cNvSpPr>
            <a:spLocks noGrp="1" noChangeArrowheads="1"/>
          </p:cNvSpPr>
          <p:nvPr>
            <p:ph type="sldNum" sz="quarter" idx="10"/>
          </p:nvPr>
        </p:nvSpPr>
        <p:spPr>
          <a:ln/>
        </p:spPr>
        <p:txBody>
          <a:bodyPr/>
          <a:lstStyle>
            <a:lvl1pPr>
              <a:defRPr/>
            </a:lvl1pPr>
          </a:lstStyle>
          <a:p>
            <a:pPr>
              <a:defRPr/>
            </a:pPr>
            <a:fld id="{3276CB96-4CCE-AE44-990F-10721BCEDC27}" type="slidenum">
              <a:rPr lang="en-GB"/>
              <a:pPr>
                <a:defRPr/>
              </a:pPr>
              <a:t>‹#›</a:t>
            </a:fld>
            <a:endParaRPr lang="en-GB"/>
          </a:p>
        </p:txBody>
      </p:sp>
    </p:spTree>
    <p:extLst>
      <p:ext uri="{BB962C8B-B14F-4D97-AF65-F5344CB8AC3E}">
        <p14:creationId xmlns:p14="http://schemas.microsoft.com/office/powerpoint/2010/main" val="7457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EFFFF"/>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bwMode="auto">
          <a:xfrm>
            <a:off x="458789" y="477839"/>
            <a:ext cx="9139237"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p>
            <a:pPr lvl="0"/>
            <a:r>
              <a:rPr lang="en-GB"/>
              <a:t>Two Line Titles</a:t>
            </a:r>
            <a:br>
              <a:rPr lang="en-GB"/>
            </a:br>
            <a:r>
              <a:rPr lang="en-GB"/>
              <a:t>One Line Titles</a:t>
            </a:r>
          </a:p>
        </p:txBody>
      </p:sp>
      <p:sp>
        <p:nvSpPr>
          <p:cNvPr id="6149" name="Rectangle 5"/>
          <p:cNvSpPr>
            <a:spLocks noGrp="1" noChangeArrowheads="1"/>
          </p:cNvSpPr>
          <p:nvPr>
            <p:ph type="body" idx="1"/>
          </p:nvPr>
        </p:nvSpPr>
        <p:spPr bwMode="auto">
          <a:xfrm>
            <a:off x="461964" y="1827214"/>
            <a:ext cx="9134475" cy="4289425"/>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8900000" algn="ctr" rotWithShape="0">
                    <a:srgbClr val="4B734F">
                      <a:alpha val="74998"/>
                    </a:srgb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0"/>
            <a:r>
              <a:rPr lang="en-GB" dirty="0"/>
              <a:t>Second level, etc.</a:t>
            </a:r>
          </a:p>
        </p:txBody>
      </p:sp>
      <p:sp>
        <p:nvSpPr>
          <p:cNvPr id="6758" name="Rectangle 614"/>
          <p:cNvSpPr>
            <a:spLocks noGrp="1" noChangeArrowheads="1"/>
          </p:cNvSpPr>
          <p:nvPr>
            <p:ph type="sldNum" sz="quarter" idx="4"/>
          </p:nvPr>
        </p:nvSpPr>
        <p:spPr bwMode="auto">
          <a:xfrm>
            <a:off x="4941129" y="7424839"/>
            <a:ext cx="15709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0" tIns="0" rIns="0" bIns="0" numCol="1" anchor="b" anchorCtr="0" compatLnSpc="1">
            <a:prstTxWarp prst="textNoShape">
              <a:avLst/>
            </a:prstTxWarp>
            <a:spAutoFit/>
          </a:bodyPr>
          <a:lstStyle>
            <a:lvl1pPr defTabSz="912706">
              <a:spcBef>
                <a:spcPct val="0"/>
              </a:spcBef>
              <a:defRPr sz="1000" b="0">
                <a:solidFill>
                  <a:srgbClr val="6D6E71"/>
                </a:solidFill>
                <a:cs typeface="+mn-cs"/>
              </a:defRPr>
            </a:lvl1pPr>
          </a:lstStyle>
          <a:p>
            <a:pPr>
              <a:defRPr/>
            </a:pPr>
            <a:fld id="{5B371D8D-C2BC-AC47-B8D0-BF3DCB9F25D6}" type="slidenum">
              <a:rPr lang="en-GB"/>
              <a:pPr>
                <a:defRPr/>
              </a:pPr>
              <a:t>‹#›</a:t>
            </a:fld>
            <a:endParaRPr lang="en-GB"/>
          </a:p>
        </p:txBody>
      </p:sp>
      <p:sp>
        <p:nvSpPr>
          <p:cNvPr id="6826" name="Rectangle 682"/>
          <p:cNvSpPr>
            <a:spLocks noChangeArrowheads="1"/>
          </p:cNvSpPr>
          <p:nvPr/>
        </p:nvSpPr>
        <p:spPr bwMode="auto">
          <a:xfrm>
            <a:off x="461963" y="6891339"/>
            <a:ext cx="9137651" cy="69850"/>
          </a:xfrm>
          <a:prstGeom prst="rect">
            <a:avLst/>
          </a:prstGeom>
          <a:solidFill>
            <a:srgbClr val="E8810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defRPr/>
            </a:pPr>
            <a:endParaRPr lang="en-US">
              <a:cs typeface="+mn-cs"/>
            </a:endParaRPr>
          </a:p>
        </p:txBody>
      </p:sp>
      <p:sp>
        <p:nvSpPr>
          <p:cNvPr id="6829" name="Line 685"/>
          <p:cNvSpPr>
            <a:spLocks noChangeShapeType="1"/>
          </p:cNvSpPr>
          <p:nvPr/>
        </p:nvSpPr>
        <p:spPr bwMode="auto">
          <a:xfrm>
            <a:off x="460376" y="1141413"/>
            <a:ext cx="9137651" cy="0"/>
          </a:xfrm>
          <a:prstGeom prst="line">
            <a:avLst/>
          </a:prstGeom>
          <a:noFill/>
          <a:ln w="12700">
            <a:solidFill>
              <a:srgbClr val="E8810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defRPr/>
            </a:pPr>
            <a:endParaRPr lang="en-US">
              <a:cs typeface="+mn-cs"/>
            </a:endParaRPr>
          </a:p>
        </p:txBody>
      </p:sp>
      <p:pic>
        <p:nvPicPr>
          <p:cNvPr id="1031" name="Picture 690" descr="Logo2008_JPM_AM_B_RGB"/>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8323264" y="7096125"/>
            <a:ext cx="1371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458789" y="6432504"/>
            <a:ext cx="3185160" cy="413808"/>
          </a:xfrm>
          <a:prstGeom prst="rect">
            <a:avLst/>
          </a:prstGeom>
        </p:spPr>
        <p:txBody>
          <a:bodyPr vert="horz" lIns="0" tIns="0" rIns="0" bIns="0" rtlCol="0" anchor="b" anchorCtr="0"/>
          <a:lstStyle>
            <a:lvl1pPr algn="l">
              <a:defRPr sz="800" b="0">
                <a:solidFill>
                  <a:srgbClr val="000000"/>
                </a:solidFill>
                <a:latin typeface="Arial Narrow"/>
                <a:cs typeface="Arial Narrow"/>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iming>
    <p:tnLst>
      <p:par>
        <p:cTn id="1" dur="indefinite" restart="never" nodeType="tmRoot"/>
      </p:par>
    </p:tnLst>
  </p:timing>
  <p:hf hdr="0" dt="0"/>
  <p:txStyles>
    <p:titleStyle>
      <a:lvl1pPr algn="l" defTabSz="722229" rtl="0" eaLnBrk="0" fontAlgn="base" hangingPunct="0">
        <a:spcBef>
          <a:spcPct val="0"/>
        </a:spcBef>
        <a:spcAft>
          <a:spcPct val="0"/>
        </a:spcAft>
        <a:defRPr sz="2000" b="1">
          <a:solidFill>
            <a:srgbClr val="6D6E71"/>
          </a:solidFill>
          <a:latin typeface="+mj-lt"/>
          <a:ea typeface="+mj-ea"/>
          <a:cs typeface="ＭＳ Ｐゴシック" charset="0"/>
        </a:defRPr>
      </a:lvl1pPr>
      <a:lvl2pPr algn="l" defTabSz="722229" rtl="0" eaLnBrk="0" fontAlgn="base" hangingPunct="0">
        <a:spcBef>
          <a:spcPct val="0"/>
        </a:spcBef>
        <a:spcAft>
          <a:spcPct val="0"/>
        </a:spcAft>
        <a:defRPr sz="2000" b="1">
          <a:solidFill>
            <a:srgbClr val="6D6E71"/>
          </a:solidFill>
          <a:latin typeface="Arial" charset="0"/>
          <a:ea typeface="ＭＳ Ｐゴシック" charset="0"/>
          <a:cs typeface="ＭＳ Ｐゴシック" charset="0"/>
        </a:defRPr>
      </a:lvl2pPr>
      <a:lvl3pPr algn="l" defTabSz="722229" rtl="0" eaLnBrk="0" fontAlgn="base" hangingPunct="0">
        <a:spcBef>
          <a:spcPct val="0"/>
        </a:spcBef>
        <a:spcAft>
          <a:spcPct val="0"/>
        </a:spcAft>
        <a:defRPr sz="2000" b="1">
          <a:solidFill>
            <a:srgbClr val="6D6E71"/>
          </a:solidFill>
          <a:latin typeface="Arial" charset="0"/>
          <a:ea typeface="ＭＳ Ｐゴシック" charset="0"/>
          <a:cs typeface="ＭＳ Ｐゴシック" charset="0"/>
        </a:defRPr>
      </a:lvl3pPr>
      <a:lvl4pPr algn="l" defTabSz="722229" rtl="0" eaLnBrk="0" fontAlgn="base" hangingPunct="0">
        <a:spcBef>
          <a:spcPct val="0"/>
        </a:spcBef>
        <a:spcAft>
          <a:spcPct val="0"/>
        </a:spcAft>
        <a:defRPr sz="2000" b="1">
          <a:solidFill>
            <a:srgbClr val="6D6E71"/>
          </a:solidFill>
          <a:latin typeface="Arial" charset="0"/>
          <a:ea typeface="ＭＳ Ｐゴシック" charset="0"/>
          <a:cs typeface="ＭＳ Ｐゴシック" charset="0"/>
        </a:defRPr>
      </a:lvl4pPr>
      <a:lvl5pPr algn="l" defTabSz="722229" rtl="0" eaLnBrk="0" fontAlgn="base" hangingPunct="0">
        <a:spcBef>
          <a:spcPct val="0"/>
        </a:spcBef>
        <a:spcAft>
          <a:spcPct val="0"/>
        </a:spcAft>
        <a:defRPr sz="2000" b="1">
          <a:solidFill>
            <a:srgbClr val="6D6E71"/>
          </a:solidFill>
          <a:latin typeface="Arial" charset="0"/>
          <a:ea typeface="ＭＳ Ｐゴシック" charset="0"/>
          <a:cs typeface="ＭＳ Ｐゴシック" charset="0"/>
        </a:defRPr>
      </a:lvl5pPr>
      <a:lvl6pPr marL="457146" algn="l" defTabSz="722229" rtl="0" eaLnBrk="0" fontAlgn="base" hangingPunct="0">
        <a:spcBef>
          <a:spcPct val="0"/>
        </a:spcBef>
        <a:spcAft>
          <a:spcPct val="0"/>
        </a:spcAft>
        <a:defRPr sz="2000" b="1">
          <a:solidFill>
            <a:srgbClr val="6D6E71"/>
          </a:solidFill>
          <a:latin typeface="Arial" charset="0"/>
          <a:ea typeface="ＭＳ Ｐゴシック" charset="0"/>
        </a:defRPr>
      </a:lvl6pPr>
      <a:lvl7pPr marL="914294" algn="l" defTabSz="722229" rtl="0" eaLnBrk="0" fontAlgn="base" hangingPunct="0">
        <a:spcBef>
          <a:spcPct val="0"/>
        </a:spcBef>
        <a:spcAft>
          <a:spcPct val="0"/>
        </a:spcAft>
        <a:defRPr sz="2000" b="1">
          <a:solidFill>
            <a:srgbClr val="6D6E71"/>
          </a:solidFill>
          <a:latin typeface="Arial" charset="0"/>
          <a:ea typeface="ＭＳ Ｐゴシック" charset="0"/>
        </a:defRPr>
      </a:lvl7pPr>
      <a:lvl8pPr marL="1371440" algn="l" defTabSz="722229" rtl="0" eaLnBrk="0" fontAlgn="base" hangingPunct="0">
        <a:spcBef>
          <a:spcPct val="0"/>
        </a:spcBef>
        <a:spcAft>
          <a:spcPct val="0"/>
        </a:spcAft>
        <a:defRPr sz="2000" b="1">
          <a:solidFill>
            <a:srgbClr val="6D6E71"/>
          </a:solidFill>
          <a:latin typeface="Arial" charset="0"/>
          <a:ea typeface="ＭＳ Ｐゴシック" charset="0"/>
        </a:defRPr>
      </a:lvl8pPr>
      <a:lvl9pPr marL="1828586" algn="l" defTabSz="722229" rtl="0" eaLnBrk="0" fontAlgn="base" hangingPunct="0">
        <a:spcBef>
          <a:spcPct val="0"/>
        </a:spcBef>
        <a:spcAft>
          <a:spcPct val="0"/>
        </a:spcAft>
        <a:defRPr sz="2000" b="1">
          <a:solidFill>
            <a:srgbClr val="6D6E71"/>
          </a:solidFill>
          <a:latin typeface="Arial" charset="0"/>
          <a:ea typeface="ＭＳ Ｐゴシック" charset="0"/>
        </a:defRPr>
      </a:lvl9pPr>
    </p:titleStyle>
    <p:bodyStyle>
      <a:lvl1pPr marL="228574" indent="-228574" algn="l" defTabSz="722229" rtl="0" eaLnBrk="0" fontAlgn="base" hangingPunct="0">
        <a:spcBef>
          <a:spcPct val="115000"/>
        </a:spcBef>
        <a:spcAft>
          <a:spcPct val="0"/>
        </a:spcAft>
        <a:buClr>
          <a:srgbClr val="6D6E71"/>
        </a:buClr>
        <a:buSzPct val="75000"/>
        <a:buFont typeface="Wingdings" charset="0"/>
        <a:buChar char="n"/>
        <a:defRPr sz="1400">
          <a:solidFill>
            <a:schemeClr val="tx1"/>
          </a:solidFill>
          <a:latin typeface="+mn-lt"/>
          <a:ea typeface="+mn-ea"/>
          <a:cs typeface="ＭＳ Ｐゴシック" charset="0"/>
        </a:defRPr>
      </a:lvl1pPr>
      <a:lvl2pPr marL="404765" indent="-174604" algn="l" defTabSz="722229" rtl="0" eaLnBrk="0" fontAlgn="base" hangingPunct="0">
        <a:spcBef>
          <a:spcPct val="35000"/>
        </a:spcBef>
        <a:spcAft>
          <a:spcPct val="0"/>
        </a:spcAft>
        <a:buClr>
          <a:srgbClr val="6D6E71"/>
        </a:buClr>
        <a:buSzPct val="75000"/>
        <a:buFont typeface="Arial" charset="0"/>
        <a:buChar char="–"/>
        <a:defRPr sz="1300">
          <a:solidFill>
            <a:schemeClr val="tx1"/>
          </a:solidFill>
          <a:latin typeface="+mn-lt"/>
          <a:ea typeface="+mn-ea"/>
        </a:defRPr>
      </a:lvl2pPr>
      <a:lvl3pPr marL="569846" indent="-163494" algn="l" defTabSz="722229" rtl="0" eaLnBrk="0" fontAlgn="base" hangingPunct="0">
        <a:spcBef>
          <a:spcPct val="35000"/>
        </a:spcBef>
        <a:spcAft>
          <a:spcPct val="0"/>
        </a:spcAft>
        <a:buClr>
          <a:srgbClr val="6D6E71"/>
        </a:buClr>
        <a:buSzPct val="75000"/>
        <a:buFont typeface="Wingdings" charset="0"/>
        <a:buChar char="§"/>
        <a:defRPr sz="1300">
          <a:solidFill>
            <a:schemeClr val="tx1"/>
          </a:solidFill>
          <a:latin typeface="+mn-lt"/>
          <a:ea typeface="+mn-ea"/>
        </a:defRPr>
      </a:lvl3pPr>
      <a:lvl4pPr marL="746038" indent="-173017" algn="l" defTabSz="722229" rtl="0" eaLnBrk="0" fontAlgn="base" hangingPunct="0">
        <a:spcBef>
          <a:spcPct val="35000"/>
        </a:spcBef>
        <a:spcAft>
          <a:spcPct val="0"/>
        </a:spcAft>
        <a:buClr>
          <a:srgbClr val="6D6E71"/>
        </a:buClr>
        <a:buSzPct val="75000"/>
        <a:buFont typeface="Arial" charset="0"/>
        <a:buChar char="-"/>
        <a:defRPr sz="1300">
          <a:solidFill>
            <a:schemeClr val="tx1"/>
          </a:solidFill>
          <a:latin typeface="+mn-lt"/>
          <a:ea typeface="+mn-ea"/>
        </a:defRPr>
      </a:lvl4pPr>
      <a:lvl5pPr marL="912706" indent="-165081" algn="l" defTabSz="722229" rtl="0" eaLnBrk="0" fontAlgn="base" hangingPunct="0">
        <a:spcBef>
          <a:spcPct val="35000"/>
        </a:spcBef>
        <a:spcAft>
          <a:spcPct val="0"/>
        </a:spcAft>
        <a:buClr>
          <a:srgbClr val="6D6E71"/>
        </a:buClr>
        <a:buSzPct val="75000"/>
        <a:buFont typeface="Wingdings" charset="0"/>
        <a:buChar char="§"/>
        <a:defRPr sz="1300">
          <a:solidFill>
            <a:schemeClr val="tx1"/>
          </a:solidFill>
          <a:latin typeface="+mn-lt"/>
          <a:ea typeface="+mn-ea"/>
        </a:defRPr>
      </a:lvl5pPr>
      <a:lvl6pPr marL="1369853" indent="-165081" algn="l" defTabSz="722229" rtl="0" eaLnBrk="0" fontAlgn="base" hangingPunct="0">
        <a:spcBef>
          <a:spcPct val="35000"/>
        </a:spcBef>
        <a:spcAft>
          <a:spcPct val="0"/>
        </a:spcAft>
        <a:buClr>
          <a:srgbClr val="6D6E71"/>
        </a:buClr>
        <a:buSzPct val="75000"/>
        <a:buFont typeface="Wingdings" charset="0"/>
        <a:buChar char="§"/>
        <a:defRPr sz="1300">
          <a:solidFill>
            <a:schemeClr val="tx1"/>
          </a:solidFill>
          <a:latin typeface="+mn-lt"/>
          <a:ea typeface="+mn-ea"/>
        </a:defRPr>
      </a:lvl6pPr>
      <a:lvl7pPr marL="1826999" indent="-165081" algn="l" defTabSz="722229" rtl="0" eaLnBrk="0" fontAlgn="base" hangingPunct="0">
        <a:spcBef>
          <a:spcPct val="35000"/>
        </a:spcBef>
        <a:spcAft>
          <a:spcPct val="0"/>
        </a:spcAft>
        <a:buClr>
          <a:srgbClr val="6D6E71"/>
        </a:buClr>
        <a:buSzPct val="75000"/>
        <a:buFont typeface="Wingdings" charset="0"/>
        <a:buChar char="§"/>
        <a:defRPr sz="1300">
          <a:solidFill>
            <a:schemeClr val="tx1"/>
          </a:solidFill>
          <a:latin typeface="+mn-lt"/>
          <a:ea typeface="+mn-ea"/>
        </a:defRPr>
      </a:lvl7pPr>
      <a:lvl8pPr marL="2284146" indent="-165081" algn="l" defTabSz="722229" rtl="0" eaLnBrk="0" fontAlgn="base" hangingPunct="0">
        <a:spcBef>
          <a:spcPct val="35000"/>
        </a:spcBef>
        <a:spcAft>
          <a:spcPct val="0"/>
        </a:spcAft>
        <a:buClr>
          <a:srgbClr val="6D6E71"/>
        </a:buClr>
        <a:buSzPct val="75000"/>
        <a:buFont typeface="Wingdings" charset="0"/>
        <a:buChar char="§"/>
        <a:defRPr sz="1300">
          <a:solidFill>
            <a:schemeClr val="tx1"/>
          </a:solidFill>
          <a:latin typeface="+mn-lt"/>
          <a:ea typeface="+mn-ea"/>
        </a:defRPr>
      </a:lvl8pPr>
      <a:lvl9pPr marL="2741293" indent="-165081" algn="l" defTabSz="722229" rtl="0" eaLnBrk="0" fontAlgn="base" hangingPunct="0">
        <a:spcBef>
          <a:spcPct val="35000"/>
        </a:spcBef>
        <a:spcAft>
          <a:spcPct val="0"/>
        </a:spcAft>
        <a:buClr>
          <a:srgbClr val="6D6E71"/>
        </a:buClr>
        <a:buSzPct val="75000"/>
        <a:buFont typeface="Wingdings" charset="0"/>
        <a:buChar char="§"/>
        <a:defRPr sz="1300">
          <a:solidFill>
            <a:schemeClr val="tx1"/>
          </a:solidFill>
          <a:latin typeface="+mn-lt"/>
          <a:ea typeface="+mn-ea"/>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4"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2" algn="l" defTabSz="457146" rtl="0" eaLnBrk="1" latinLnBrk="0" hangingPunct="1">
        <a:defRPr sz="1800" kern="1200">
          <a:solidFill>
            <a:schemeClr val="tx1"/>
          </a:solidFill>
          <a:latin typeface="+mn-lt"/>
          <a:ea typeface="+mn-ea"/>
          <a:cs typeface="+mn-cs"/>
        </a:defRPr>
      </a:lvl6pPr>
      <a:lvl7pPr marL="2742880"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EFFFF"/>
        </a:solidFill>
        <a:effectLst/>
      </p:bgPr>
    </p:bg>
    <p:spTree>
      <p:nvGrpSpPr>
        <p:cNvPr id="1" name=""/>
        <p:cNvGrpSpPr/>
        <p:nvPr/>
      </p:nvGrpSpPr>
      <p:grpSpPr>
        <a:xfrm>
          <a:off x="0" y="0"/>
          <a:ext cx="0" cy="0"/>
          <a:chOff x="0" y="0"/>
          <a:chExt cx="0" cy="0"/>
        </a:xfrm>
      </p:grpSpPr>
      <p:sp>
        <p:nvSpPr>
          <p:cNvPr id="382010" name="Rectangle 58"/>
          <p:cNvSpPr>
            <a:spLocks noChangeArrowheads="1"/>
          </p:cNvSpPr>
          <p:nvPr/>
        </p:nvSpPr>
        <p:spPr bwMode="auto">
          <a:xfrm>
            <a:off x="461964" y="2836863"/>
            <a:ext cx="9134475" cy="1376362"/>
          </a:xfrm>
          <a:prstGeom prst="rect">
            <a:avLst/>
          </a:prstGeom>
          <a:solidFill>
            <a:srgbClr val="6D6E71"/>
          </a:solidFill>
          <a:ln>
            <a:noFill/>
          </a:ln>
          <a:effectLst/>
          <a:extLst>
            <a:ext uri="{91240B29-F687-4F45-9708-019B960494DF}">
              <a14:hiddenLine xmlns:a14="http://schemas.microsoft.com/office/drawing/2010/main" w="3175">
                <a:solidFill>
                  <a:srgbClr val="54301A"/>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defRPr/>
            </a:pPr>
            <a:endParaRPr lang="en-US">
              <a:cs typeface="+mn-cs"/>
            </a:endParaRPr>
          </a:p>
        </p:txBody>
      </p:sp>
      <p:sp>
        <p:nvSpPr>
          <p:cNvPr id="381956" name="Rectangle 4"/>
          <p:cNvSpPr>
            <a:spLocks noGrp="1" noChangeArrowheads="1"/>
          </p:cNvSpPr>
          <p:nvPr>
            <p:ph type="title"/>
          </p:nvPr>
        </p:nvSpPr>
        <p:spPr bwMode="auto">
          <a:xfrm>
            <a:off x="635000" y="2901951"/>
            <a:ext cx="8961438" cy="122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GB"/>
              <a:t>One Line Titles</a:t>
            </a:r>
            <a:br>
              <a:rPr lang="en-GB"/>
            </a:br>
            <a:r>
              <a:rPr lang="en-GB"/>
              <a:t>Two Line Titles</a:t>
            </a:r>
          </a:p>
        </p:txBody>
      </p:sp>
      <p:sp>
        <p:nvSpPr>
          <p:cNvPr id="382007" name="Rectangle 55"/>
          <p:cNvSpPr>
            <a:spLocks noGrp="1" noChangeArrowheads="1"/>
          </p:cNvSpPr>
          <p:nvPr>
            <p:ph type="sldNum" sz="quarter" idx="4"/>
          </p:nvPr>
        </p:nvSpPr>
        <p:spPr bwMode="auto">
          <a:xfrm>
            <a:off x="4944304" y="7424839"/>
            <a:ext cx="15709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0" tIns="0" rIns="0" bIns="0" numCol="1" anchor="b" anchorCtr="0" compatLnSpc="1">
            <a:prstTxWarp prst="textNoShape">
              <a:avLst/>
            </a:prstTxWarp>
            <a:spAutoFit/>
          </a:bodyPr>
          <a:lstStyle>
            <a:lvl1pPr defTabSz="912706">
              <a:spcBef>
                <a:spcPct val="0"/>
              </a:spcBef>
              <a:defRPr sz="1000" b="0">
                <a:solidFill>
                  <a:srgbClr val="6D6E71"/>
                </a:solidFill>
                <a:cs typeface="+mn-cs"/>
              </a:defRPr>
            </a:lvl1pPr>
          </a:lstStyle>
          <a:p>
            <a:pPr>
              <a:defRPr/>
            </a:pPr>
            <a:fld id="{D44EB5A6-4690-164B-9274-52271DD473F9}" type="slidenum">
              <a:rPr lang="en-GB"/>
              <a:pPr>
                <a:defRPr/>
              </a:pPr>
              <a:t>‹#›</a:t>
            </a:fld>
            <a:endParaRPr lang="en-GB"/>
          </a:p>
        </p:txBody>
      </p:sp>
      <p:pic>
        <p:nvPicPr>
          <p:cNvPr id="14341" name="Picture 62" descr="Logo2008_JPM_AM_B_RGB"/>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8323264" y="7096125"/>
            <a:ext cx="1371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iming>
    <p:tnLst>
      <p:par>
        <p:cTn id="1" dur="indefinite" restart="never" nodeType="tmRoot"/>
      </p:par>
    </p:tnLst>
  </p:timing>
  <p:hf hdr="0" dt="0"/>
  <p:txStyles>
    <p:titleStyle>
      <a:lvl1pPr algn="l" defTabSz="722229" rtl="0" eaLnBrk="0" fontAlgn="base" hangingPunct="0">
        <a:lnSpc>
          <a:spcPts val="2599"/>
        </a:lnSpc>
        <a:spcBef>
          <a:spcPct val="0"/>
        </a:spcBef>
        <a:spcAft>
          <a:spcPct val="0"/>
        </a:spcAft>
        <a:defRPr sz="2000" b="1">
          <a:solidFill>
            <a:srgbClr val="FEFFFF"/>
          </a:solidFill>
          <a:latin typeface="+mj-lt"/>
          <a:ea typeface="+mj-ea"/>
          <a:cs typeface="ＭＳ Ｐゴシック" charset="0"/>
        </a:defRPr>
      </a:lvl1pPr>
      <a:lvl2pPr algn="l" defTabSz="722229" rtl="0" eaLnBrk="0" fontAlgn="base" hangingPunct="0">
        <a:lnSpc>
          <a:spcPts val="2599"/>
        </a:lnSpc>
        <a:spcBef>
          <a:spcPct val="0"/>
        </a:spcBef>
        <a:spcAft>
          <a:spcPct val="0"/>
        </a:spcAft>
        <a:defRPr sz="2000" b="1">
          <a:solidFill>
            <a:srgbClr val="FEFFFF"/>
          </a:solidFill>
          <a:latin typeface="Arial" charset="0"/>
          <a:ea typeface="ＭＳ Ｐゴシック" charset="0"/>
          <a:cs typeface="ＭＳ Ｐゴシック" charset="0"/>
        </a:defRPr>
      </a:lvl2pPr>
      <a:lvl3pPr algn="l" defTabSz="722229" rtl="0" eaLnBrk="0" fontAlgn="base" hangingPunct="0">
        <a:lnSpc>
          <a:spcPts val="2599"/>
        </a:lnSpc>
        <a:spcBef>
          <a:spcPct val="0"/>
        </a:spcBef>
        <a:spcAft>
          <a:spcPct val="0"/>
        </a:spcAft>
        <a:defRPr sz="2000" b="1">
          <a:solidFill>
            <a:srgbClr val="FEFFFF"/>
          </a:solidFill>
          <a:latin typeface="Arial" charset="0"/>
          <a:ea typeface="ＭＳ Ｐゴシック" charset="0"/>
          <a:cs typeface="ＭＳ Ｐゴシック" charset="0"/>
        </a:defRPr>
      </a:lvl3pPr>
      <a:lvl4pPr algn="l" defTabSz="722229" rtl="0" eaLnBrk="0" fontAlgn="base" hangingPunct="0">
        <a:lnSpc>
          <a:spcPts val="2599"/>
        </a:lnSpc>
        <a:spcBef>
          <a:spcPct val="0"/>
        </a:spcBef>
        <a:spcAft>
          <a:spcPct val="0"/>
        </a:spcAft>
        <a:defRPr sz="2000" b="1">
          <a:solidFill>
            <a:srgbClr val="FEFFFF"/>
          </a:solidFill>
          <a:latin typeface="Arial" charset="0"/>
          <a:ea typeface="ＭＳ Ｐゴシック" charset="0"/>
          <a:cs typeface="ＭＳ Ｐゴシック" charset="0"/>
        </a:defRPr>
      </a:lvl4pPr>
      <a:lvl5pPr algn="l" defTabSz="722229" rtl="0" eaLnBrk="0" fontAlgn="base" hangingPunct="0">
        <a:lnSpc>
          <a:spcPts val="2599"/>
        </a:lnSpc>
        <a:spcBef>
          <a:spcPct val="0"/>
        </a:spcBef>
        <a:spcAft>
          <a:spcPct val="0"/>
        </a:spcAft>
        <a:defRPr sz="2000" b="1">
          <a:solidFill>
            <a:srgbClr val="FEFFFF"/>
          </a:solidFill>
          <a:latin typeface="Arial" charset="0"/>
          <a:ea typeface="ＭＳ Ｐゴシック" charset="0"/>
          <a:cs typeface="ＭＳ Ｐゴシック" charset="0"/>
        </a:defRPr>
      </a:lvl5pPr>
      <a:lvl6pPr marL="457146" algn="l" defTabSz="722229" rtl="0" eaLnBrk="0" fontAlgn="base" hangingPunct="0">
        <a:lnSpc>
          <a:spcPts val="2599"/>
        </a:lnSpc>
        <a:spcBef>
          <a:spcPct val="0"/>
        </a:spcBef>
        <a:spcAft>
          <a:spcPct val="0"/>
        </a:spcAft>
        <a:defRPr sz="2000" b="1">
          <a:solidFill>
            <a:srgbClr val="FEFFFF"/>
          </a:solidFill>
          <a:latin typeface="Arial" charset="0"/>
          <a:ea typeface="ＭＳ Ｐゴシック" charset="0"/>
        </a:defRPr>
      </a:lvl6pPr>
      <a:lvl7pPr marL="914294" algn="l" defTabSz="722229" rtl="0" eaLnBrk="0" fontAlgn="base" hangingPunct="0">
        <a:lnSpc>
          <a:spcPts val="2599"/>
        </a:lnSpc>
        <a:spcBef>
          <a:spcPct val="0"/>
        </a:spcBef>
        <a:spcAft>
          <a:spcPct val="0"/>
        </a:spcAft>
        <a:defRPr sz="2000" b="1">
          <a:solidFill>
            <a:srgbClr val="FEFFFF"/>
          </a:solidFill>
          <a:latin typeface="Arial" charset="0"/>
          <a:ea typeface="ＭＳ Ｐゴシック" charset="0"/>
        </a:defRPr>
      </a:lvl7pPr>
      <a:lvl8pPr marL="1371440" algn="l" defTabSz="722229" rtl="0" eaLnBrk="0" fontAlgn="base" hangingPunct="0">
        <a:lnSpc>
          <a:spcPts val="2599"/>
        </a:lnSpc>
        <a:spcBef>
          <a:spcPct val="0"/>
        </a:spcBef>
        <a:spcAft>
          <a:spcPct val="0"/>
        </a:spcAft>
        <a:defRPr sz="2000" b="1">
          <a:solidFill>
            <a:srgbClr val="FEFFFF"/>
          </a:solidFill>
          <a:latin typeface="Arial" charset="0"/>
          <a:ea typeface="ＭＳ Ｐゴシック" charset="0"/>
        </a:defRPr>
      </a:lvl8pPr>
      <a:lvl9pPr marL="1828586" algn="l" defTabSz="722229" rtl="0" eaLnBrk="0" fontAlgn="base" hangingPunct="0">
        <a:lnSpc>
          <a:spcPts val="2599"/>
        </a:lnSpc>
        <a:spcBef>
          <a:spcPct val="0"/>
        </a:spcBef>
        <a:spcAft>
          <a:spcPct val="0"/>
        </a:spcAft>
        <a:defRPr sz="2000" b="1">
          <a:solidFill>
            <a:srgbClr val="FEFFFF"/>
          </a:solidFill>
          <a:latin typeface="Arial" charset="0"/>
          <a:ea typeface="ＭＳ Ｐゴシック" charset="0"/>
        </a:defRPr>
      </a:lvl9pPr>
    </p:titleStyle>
    <p:bodyStyle>
      <a:lvl1pPr marL="342859" indent="-342859" algn="l" defTabSz="722229" rtl="0" eaLnBrk="0" fontAlgn="base" hangingPunct="0">
        <a:spcBef>
          <a:spcPct val="115000"/>
        </a:spcBef>
        <a:spcAft>
          <a:spcPct val="0"/>
        </a:spcAft>
        <a:buClr>
          <a:schemeClr val="accent1"/>
        </a:buClr>
        <a:buFont typeface="Wingdings" charset="0"/>
        <a:buChar char="n"/>
        <a:defRPr sz="1600">
          <a:solidFill>
            <a:schemeClr val="tx1"/>
          </a:solidFill>
          <a:latin typeface="+mn-lt"/>
          <a:ea typeface="+mn-ea"/>
          <a:cs typeface="ＭＳ Ｐゴシック" charset="0"/>
        </a:defRPr>
      </a:lvl1pPr>
      <a:lvl2pPr marL="519052" indent="-174604" algn="l" defTabSz="722229" rtl="0" eaLnBrk="0" fontAlgn="base" hangingPunct="0">
        <a:lnSpc>
          <a:spcPct val="105000"/>
        </a:lnSpc>
        <a:spcBef>
          <a:spcPct val="50000"/>
        </a:spcBef>
        <a:spcAft>
          <a:spcPct val="0"/>
        </a:spcAft>
        <a:buClr>
          <a:schemeClr val="accent1"/>
        </a:buClr>
        <a:buFont typeface="Arial" charset="0"/>
        <a:buChar char="–"/>
        <a:defRPr sz="1400">
          <a:solidFill>
            <a:schemeClr val="tx1"/>
          </a:solidFill>
          <a:latin typeface="+mn-lt"/>
          <a:ea typeface="+mn-ea"/>
        </a:defRPr>
      </a:lvl2pPr>
      <a:lvl3pPr marL="685720" indent="-165081" algn="l" defTabSz="722229" rtl="0" eaLnBrk="0" fontAlgn="base" hangingPunct="0">
        <a:lnSpc>
          <a:spcPct val="108000"/>
        </a:lnSpc>
        <a:spcBef>
          <a:spcPct val="20000"/>
        </a:spcBef>
        <a:spcAft>
          <a:spcPct val="0"/>
        </a:spcAft>
        <a:buClr>
          <a:schemeClr val="accent1"/>
        </a:buClr>
        <a:buSzPct val="110000"/>
        <a:buFont typeface="Wingdings" charset="0"/>
        <a:buChar char="§"/>
        <a:defRPr sz="1400">
          <a:solidFill>
            <a:schemeClr val="tx1"/>
          </a:solidFill>
          <a:latin typeface="+mn-lt"/>
          <a:ea typeface="+mn-ea"/>
        </a:defRPr>
      </a:lvl3pPr>
      <a:lvl4pPr marL="860324" indent="-173017" algn="l" defTabSz="722229" rtl="0" eaLnBrk="0" fontAlgn="base" hangingPunct="0">
        <a:lnSpc>
          <a:spcPct val="108000"/>
        </a:lnSpc>
        <a:spcBef>
          <a:spcPct val="20000"/>
        </a:spcBef>
        <a:spcAft>
          <a:spcPct val="0"/>
        </a:spcAft>
        <a:buClr>
          <a:schemeClr val="accent1"/>
        </a:buClr>
        <a:buSzPct val="110000"/>
        <a:buFont typeface="Arial" charset="0"/>
        <a:buChar char="-"/>
        <a:defRPr sz="1400">
          <a:solidFill>
            <a:schemeClr val="tx1"/>
          </a:solidFill>
          <a:latin typeface="+mn-lt"/>
          <a:ea typeface="+mn-ea"/>
        </a:defRPr>
      </a:lvl4pPr>
      <a:lvl5pPr marL="1028579" indent="-168255" algn="l" defTabSz="722229" rtl="0" eaLnBrk="0" fontAlgn="base" hangingPunct="0">
        <a:lnSpc>
          <a:spcPct val="108000"/>
        </a:lnSpc>
        <a:spcBef>
          <a:spcPct val="20000"/>
        </a:spcBef>
        <a:spcAft>
          <a:spcPct val="0"/>
        </a:spcAft>
        <a:buClr>
          <a:schemeClr val="accent1"/>
        </a:buClr>
        <a:buFont typeface="Wingdings" charset="0"/>
        <a:buChar char="§"/>
        <a:defRPr sz="1400">
          <a:solidFill>
            <a:schemeClr val="tx1"/>
          </a:solidFill>
          <a:latin typeface="+mn-lt"/>
          <a:ea typeface="+mn-ea"/>
        </a:defRPr>
      </a:lvl5pPr>
      <a:lvl6pPr marL="1485727" indent="-168255" algn="l" defTabSz="722229" rtl="0" eaLnBrk="0" fontAlgn="base" hangingPunct="0">
        <a:lnSpc>
          <a:spcPct val="108000"/>
        </a:lnSpc>
        <a:spcBef>
          <a:spcPct val="20000"/>
        </a:spcBef>
        <a:spcAft>
          <a:spcPct val="0"/>
        </a:spcAft>
        <a:buClr>
          <a:schemeClr val="accent1"/>
        </a:buClr>
        <a:buFont typeface="Wingdings" charset="0"/>
        <a:buChar char="§"/>
        <a:defRPr sz="1400">
          <a:solidFill>
            <a:schemeClr val="tx1"/>
          </a:solidFill>
          <a:latin typeface="+mn-lt"/>
          <a:ea typeface="+mn-ea"/>
        </a:defRPr>
      </a:lvl6pPr>
      <a:lvl7pPr marL="1942873" indent="-168255" algn="l" defTabSz="722229" rtl="0" eaLnBrk="0" fontAlgn="base" hangingPunct="0">
        <a:lnSpc>
          <a:spcPct val="108000"/>
        </a:lnSpc>
        <a:spcBef>
          <a:spcPct val="20000"/>
        </a:spcBef>
        <a:spcAft>
          <a:spcPct val="0"/>
        </a:spcAft>
        <a:buClr>
          <a:schemeClr val="accent1"/>
        </a:buClr>
        <a:buFont typeface="Wingdings" charset="0"/>
        <a:buChar char="§"/>
        <a:defRPr sz="1400">
          <a:solidFill>
            <a:schemeClr val="tx1"/>
          </a:solidFill>
          <a:latin typeface="+mn-lt"/>
          <a:ea typeface="+mn-ea"/>
        </a:defRPr>
      </a:lvl7pPr>
      <a:lvl8pPr marL="2400019" indent="-168255" algn="l" defTabSz="722229" rtl="0" eaLnBrk="0" fontAlgn="base" hangingPunct="0">
        <a:lnSpc>
          <a:spcPct val="108000"/>
        </a:lnSpc>
        <a:spcBef>
          <a:spcPct val="20000"/>
        </a:spcBef>
        <a:spcAft>
          <a:spcPct val="0"/>
        </a:spcAft>
        <a:buClr>
          <a:schemeClr val="accent1"/>
        </a:buClr>
        <a:buFont typeface="Wingdings" charset="0"/>
        <a:buChar char="§"/>
        <a:defRPr sz="1400">
          <a:solidFill>
            <a:schemeClr val="tx1"/>
          </a:solidFill>
          <a:latin typeface="+mn-lt"/>
          <a:ea typeface="+mn-ea"/>
        </a:defRPr>
      </a:lvl8pPr>
      <a:lvl9pPr marL="2857166" indent="-168255" algn="l" defTabSz="722229" rtl="0" eaLnBrk="0" fontAlgn="base" hangingPunct="0">
        <a:lnSpc>
          <a:spcPct val="108000"/>
        </a:lnSpc>
        <a:spcBef>
          <a:spcPct val="20000"/>
        </a:spcBef>
        <a:spcAft>
          <a:spcPct val="0"/>
        </a:spcAft>
        <a:buClr>
          <a:schemeClr val="accent1"/>
        </a:buClr>
        <a:buFont typeface="Wingdings" charset="0"/>
        <a:buChar char="§"/>
        <a:defRPr sz="1400">
          <a:solidFill>
            <a:schemeClr val="tx1"/>
          </a:solidFill>
          <a:latin typeface="+mn-lt"/>
          <a:ea typeface="+mn-ea"/>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4"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2" algn="l" defTabSz="457146" rtl="0" eaLnBrk="1" latinLnBrk="0" hangingPunct="1">
        <a:defRPr sz="1800" kern="1200">
          <a:solidFill>
            <a:schemeClr val="tx1"/>
          </a:solidFill>
          <a:latin typeface="+mn-lt"/>
          <a:ea typeface="+mn-ea"/>
          <a:cs typeface="+mn-cs"/>
        </a:defRPr>
      </a:lvl6pPr>
      <a:lvl7pPr marL="2742880"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920" y="311256"/>
            <a:ext cx="9052560" cy="637018"/>
          </a:xfrm>
          <a:prstGeom prst="rect">
            <a:avLst/>
          </a:prstGeom>
        </p:spPr>
        <p:txBody>
          <a:bodyPr vert="horz" lIns="114117" tIns="57059" rIns="114117" bIns="5705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2920" y="1111492"/>
            <a:ext cx="9052560" cy="6120680"/>
          </a:xfrm>
          <a:prstGeom prst="rect">
            <a:avLst/>
          </a:prstGeom>
        </p:spPr>
        <p:txBody>
          <a:bodyPr vert="horz" lIns="114117" tIns="57059" rIns="114117" bIns="5705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02920" y="7353050"/>
            <a:ext cx="2346960" cy="413809"/>
          </a:xfrm>
          <a:prstGeom prst="rect">
            <a:avLst/>
          </a:prstGeom>
        </p:spPr>
        <p:txBody>
          <a:bodyPr vert="horz" lIns="114117" tIns="57059" rIns="114117" bIns="57059" rtlCol="0" anchor="ctr"/>
          <a:lstStyle>
            <a:lvl1pPr algn="l">
              <a:defRPr sz="1500">
                <a:solidFill>
                  <a:schemeClr val="tx1">
                    <a:tint val="75000"/>
                  </a:schemeClr>
                </a:solidFill>
              </a:defRPr>
            </a:lvl1pPr>
          </a:lstStyle>
          <a:p>
            <a:pPr defTabSz="1141171" eaLnBrk="1" fontAlgn="auto" hangingPunct="1">
              <a:spcBef>
                <a:spcPts val="0"/>
              </a:spcBef>
              <a:spcAft>
                <a:spcPts val="0"/>
              </a:spcAft>
            </a:pPr>
            <a:fld id="{532A548F-CF34-4B50-B370-B3732F5B80E4}" type="datetimeFigureOut">
              <a:rPr lang="zh-CN" altLang="en-US" b="0" smtClean="0">
                <a:solidFill>
                  <a:prstClr val="black">
                    <a:tint val="75000"/>
                  </a:prstClr>
                </a:solidFill>
                <a:latin typeface="Verdana"/>
                <a:ea typeface="微软雅黑"/>
                <a:cs typeface="Arial" charset="0"/>
              </a:rPr>
              <a:pPr defTabSz="1141171" eaLnBrk="1" fontAlgn="auto" hangingPunct="1">
                <a:spcBef>
                  <a:spcPts val="0"/>
                </a:spcBef>
                <a:spcAft>
                  <a:spcPts val="0"/>
                </a:spcAft>
              </a:pPr>
              <a:t>2018/1/5</a:t>
            </a:fld>
            <a:endParaRPr lang="zh-CN" altLang="en-US" b="0">
              <a:solidFill>
                <a:prstClr val="black">
                  <a:tint val="75000"/>
                </a:prstClr>
              </a:solidFill>
              <a:latin typeface="Verdana"/>
              <a:ea typeface="微软雅黑"/>
              <a:cs typeface="Arial" charset="0"/>
            </a:endParaRPr>
          </a:p>
        </p:txBody>
      </p:sp>
      <p:sp>
        <p:nvSpPr>
          <p:cNvPr id="5" name="页脚占位符 4"/>
          <p:cNvSpPr>
            <a:spLocks noGrp="1"/>
          </p:cNvSpPr>
          <p:nvPr>
            <p:ph type="ftr" sz="quarter" idx="3"/>
          </p:nvPr>
        </p:nvSpPr>
        <p:spPr>
          <a:xfrm>
            <a:off x="3436620" y="7353050"/>
            <a:ext cx="3185160" cy="413809"/>
          </a:xfrm>
          <a:prstGeom prst="rect">
            <a:avLst/>
          </a:prstGeom>
        </p:spPr>
        <p:txBody>
          <a:bodyPr vert="horz" lIns="114117" tIns="57059" rIns="114117" bIns="57059" rtlCol="0" anchor="ctr"/>
          <a:lstStyle>
            <a:lvl1pPr algn="ctr">
              <a:defRPr sz="1500">
                <a:solidFill>
                  <a:schemeClr val="tx1">
                    <a:tint val="75000"/>
                  </a:schemeClr>
                </a:solidFill>
              </a:defRPr>
            </a:lvl1pPr>
          </a:lstStyle>
          <a:p>
            <a:pPr defTabSz="1141171" eaLnBrk="1" fontAlgn="auto" hangingPunct="1">
              <a:spcBef>
                <a:spcPts val="0"/>
              </a:spcBef>
              <a:spcAft>
                <a:spcPts val="0"/>
              </a:spcAft>
            </a:pPr>
            <a:endParaRPr lang="zh-CN" altLang="en-US" b="0">
              <a:solidFill>
                <a:prstClr val="black">
                  <a:tint val="75000"/>
                </a:prstClr>
              </a:solidFill>
              <a:latin typeface="Verdana"/>
              <a:ea typeface="微软雅黑"/>
              <a:cs typeface="Arial" charset="0"/>
            </a:endParaRPr>
          </a:p>
        </p:txBody>
      </p:sp>
      <p:sp>
        <p:nvSpPr>
          <p:cNvPr id="6" name="灯片编号占位符 5"/>
          <p:cNvSpPr>
            <a:spLocks noGrp="1"/>
          </p:cNvSpPr>
          <p:nvPr>
            <p:ph type="sldNum" sz="quarter" idx="4"/>
          </p:nvPr>
        </p:nvSpPr>
        <p:spPr>
          <a:xfrm>
            <a:off x="7208520" y="7353050"/>
            <a:ext cx="2346960" cy="413809"/>
          </a:xfrm>
          <a:prstGeom prst="rect">
            <a:avLst/>
          </a:prstGeom>
        </p:spPr>
        <p:txBody>
          <a:bodyPr vert="horz" lIns="114117" tIns="57059" rIns="114117" bIns="57059" rtlCol="0" anchor="ctr"/>
          <a:lstStyle>
            <a:lvl1pPr algn="r">
              <a:defRPr sz="1500">
                <a:solidFill>
                  <a:schemeClr val="tx1">
                    <a:tint val="75000"/>
                  </a:schemeClr>
                </a:solidFill>
              </a:defRPr>
            </a:lvl1pPr>
          </a:lstStyle>
          <a:p>
            <a:pPr defTabSz="1141171" eaLnBrk="1" fontAlgn="auto" hangingPunct="1">
              <a:spcBef>
                <a:spcPts val="0"/>
              </a:spcBef>
              <a:spcAft>
                <a:spcPts val="0"/>
              </a:spcAft>
            </a:pPr>
            <a:fld id="{E6F7F160-E61C-4897-94C3-BDF1D09C6643}" type="slidenum">
              <a:rPr lang="zh-CN" altLang="en-US" b="0" smtClean="0">
                <a:solidFill>
                  <a:prstClr val="black">
                    <a:tint val="75000"/>
                  </a:prstClr>
                </a:solidFill>
                <a:latin typeface="Verdana"/>
                <a:ea typeface="微软雅黑"/>
                <a:cs typeface="Arial" charset="0"/>
              </a:rPr>
              <a:pPr defTabSz="1141171" eaLnBrk="1" fontAlgn="auto" hangingPunct="1">
                <a:spcBef>
                  <a:spcPts val="0"/>
                </a:spcBef>
                <a:spcAft>
                  <a:spcPts val="0"/>
                </a:spcAft>
              </a:pPr>
              <a:t>‹#›</a:t>
            </a:fld>
            <a:endParaRPr lang="zh-CN" altLang="en-US" b="0">
              <a:solidFill>
                <a:prstClr val="black">
                  <a:tint val="75000"/>
                </a:prstClr>
              </a:solidFill>
              <a:latin typeface="Verdana"/>
              <a:ea typeface="微软雅黑"/>
              <a:cs typeface="Arial" charset="0"/>
            </a:endParaRPr>
          </a:p>
        </p:txBody>
      </p:sp>
      <p:cxnSp>
        <p:nvCxnSpPr>
          <p:cNvPr id="7" name="直接连接符 6"/>
          <p:cNvCxnSpPr/>
          <p:nvPr userDrawn="1"/>
        </p:nvCxnSpPr>
        <p:spPr>
          <a:xfrm>
            <a:off x="474795" y="1029883"/>
            <a:ext cx="914851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59780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txStyles>
    <p:titleStyle>
      <a:lvl1pPr algn="l" defTabSz="1141171" rtl="0" eaLnBrk="1" latinLnBrk="0" hangingPunct="1">
        <a:spcBef>
          <a:spcPct val="0"/>
        </a:spcBef>
        <a:buNone/>
        <a:defRPr sz="3000" b="1" kern="1200">
          <a:solidFill>
            <a:schemeClr val="tx1">
              <a:lumMod val="65000"/>
              <a:lumOff val="35000"/>
            </a:schemeClr>
          </a:solidFill>
          <a:latin typeface="+mj-lt"/>
          <a:ea typeface="+mj-ea"/>
          <a:cs typeface="+mj-cs"/>
        </a:defRPr>
      </a:lvl1pPr>
    </p:titleStyle>
    <p:bodyStyle>
      <a:lvl1pPr marL="0" indent="0" algn="l" defTabSz="1141171" rtl="0" eaLnBrk="1" latinLnBrk="0" hangingPunct="1">
        <a:spcBef>
          <a:spcPct val="20000"/>
        </a:spcBef>
        <a:buFont typeface="Arial" pitchFamily="34" charset="0"/>
        <a:buNone/>
        <a:defRPr sz="2200" kern="1200">
          <a:solidFill>
            <a:schemeClr val="tx1"/>
          </a:solidFill>
          <a:latin typeface="+mn-lt"/>
          <a:ea typeface="+mn-ea"/>
          <a:cs typeface="+mn-cs"/>
        </a:defRPr>
      </a:lvl1pPr>
      <a:lvl2pPr marL="570586" indent="0" algn="l" defTabSz="1141171" rtl="0" eaLnBrk="1" latinLnBrk="0" hangingPunct="1">
        <a:spcBef>
          <a:spcPct val="20000"/>
        </a:spcBef>
        <a:buFont typeface="Arial" pitchFamily="34" charset="0"/>
        <a:buNone/>
        <a:defRPr sz="2000" kern="1200">
          <a:solidFill>
            <a:schemeClr val="tx1"/>
          </a:solidFill>
          <a:latin typeface="+mn-lt"/>
          <a:ea typeface="+mn-ea"/>
          <a:cs typeface="+mn-cs"/>
        </a:defRPr>
      </a:lvl2pPr>
      <a:lvl3pPr marL="1141171" indent="0" algn="l" defTabSz="1141171" rtl="0" eaLnBrk="1" latinLnBrk="0" hangingPunct="1">
        <a:spcBef>
          <a:spcPct val="20000"/>
        </a:spcBef>
        <a:buFont typeface="Arial" pitchFamily="34" charset="0"/>
        <a:buNone/>
        <a:defRPr sz="1700" kern="1200">
          <a:solidFill>
            <a:schemeClr val="tx1"/>
          </a:solidFill>
          <a:latin typeface="+mn-lt"/>
          <a:ea typeface="+mn-ea"/>
          <a:cs typeface="+mn-cs"/>
        </a:defRPr>
      </a:lvl3pPr>
      <a:lvl4pPr marL="1711757" indent="0" algn="l" defTabSz="1141171" rtl="0" eaLnBrk="1" latinLnBrk="0" hangingPunct="1">
        <a:spcBef>
          <a:spcPct val="20000"/>
        </a:spcBef>
        <a:buFont typeface="Arial" pitchFamily="34" charset="0"/>
        <a:buNone/>
        <a:defRPr sz="1500" kern="1200">
          <a:solidFill>
            <a:schemeClr val="tx1"/>
          </a:solidFill>
          <a:latin typeface="+mn-lt"/>
          <a:ea typeface="+mn-ea"/>
          <a:cs typeface="+mn-cs"/>
        </a:defRPr>
      </a:lvl4pPr>
      <a:lvl5pPr marL="2282342" indent="0" algn="l" defTabSz="1141171" rtl="0" eaLnBrk="1" latinLnBrk="0" hangingPunct="1">
        <a:spcBef>
          <a:spcPct val="20000"/>
        </a:spcBef>
        <a:buFont typeface="Arial" pitchFamily="34" charset="0"/>
        <a:buNone/>
        <a:defRPr sz="1500" kern="1200">
          <a:solidFill>
            <a:schemeClr val="tx1"/>
          </a:solidFill>
          <a:latin typeface="+mn-lt"/>
          <a:ea typeface="+mn-ea"/>
          <a:cs typeface="+mn-cs"/>
        </a:defRPr>
      </a:lvl5pPr>
      <a:lvl6pPr marL="3138221"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08806"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79392"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49978"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41171" rtl="0" eaLnBrk="1" latinLnBrk="0" hangingPunct="1">
        <a:defRPr sz="2200" kern="1200">
          <a:solidFill>
            <a:schemeClr val="tx1"/>
          </a:solidFill>
          <a:latin typeface="+mn-lt"/>
          <a:ea typeface="+mn-ea"/>
          <a:cs typeface="+mn-cs"/>
        </a:defRPr>
      </a:lvl1pPr>
      <a:lvl2pPr marL="570586" algn="l" defTabSz="1141171" rtl="0" eaLnBrk="1" latinLnBrk="0" hangingPunct="1">
        <a:defRPr sz="2200" kern="1200">
          <a:solidFill>
            <a:schemeClr val="tx1"/>
          </a:solidFill>
          <a:latin typeface="+mn-lt"/>
          <a:ea typeface="+mn-ea"/>
          <a:cs typeface="+mn-cs"/>
        </a:defRPr>
      </a:lvl2pPr>
      <a:lvl3pPr marL="1141171" algn="l" defTabSz="1141171" rtl="0" eaLnBrk="1" latinLnBrk="0" hangingPunct="1">
        <a:defRPr sz="2200" kern="1200">
          <a:solidFill>
            <a:schemeClr val="tx1"/>
          </a:solidFill>
          <a:latin typeface="+mn-lt"/>
          <a:ea typeface="+mn-ea"/>
          <a:cs typeface="+mn-cs"/>
        </a:defRPr>
      </a:lvl3pPr>
      <a:lvl4pPr marL="1711757" algn="l" defTabSz="1141171" rtl="0" eaLnBrk="1" latinLnBrk="0" hangingPunct="1">
        <a:defRPr sz="2200" kern="1200">
          <a:solidFill>
            <a:schemeClr val="tx1"/>
          </a:solidFill>
          <a:latin typeface="+mn-lt"/>
          <a:ea typeface="+mn-ea"/>
          <a:cs typeface="+mn-cs"/>
        </a:defRPr>
      </a:lvl4pPr>
      <a:lvl5pPr marL="2282342" algn="l" defTabSz="1141171" rtl="0" eaLnBrk="1" latinLnBrk="0" hangingPunct="1">
        <a:defRPr sz="2200" kern="1200">
          <a:solidFill>
            <a:schemeClr val="tx1"/>
          </a:solidFill>
          <a:latin typeface="+mn-lt"/>
          <a:ea typeface="+mn-ea"/>
          <a:cs typeface="+mn-cs"/>
        </a:defRPr>
      </a:lvl5pPr>
      <a:lvl6pPr marL="2852928" algn="l" defTabSz="1141171" rtl="0" eaLnBrk="1" latinLnBrk="0" hangingPunct="1">
        <a:defRPr sz="2200" kern="1200">
          <a:solidFill>
            <a:schemeClr val="tx1"/>
          </a:solidFill>
          <a:latin typeface="+mn-lt"/>
          <a:ea typeface="+mn-ea"/>
          <a:cs typeface="+mn-cs"/>
        </a:defRPr>
      </a:lvl6pPr>
      <a:lvl7pPr marL="3423514" algn="l" defTabSz="1141171" rtl="0" eaLnBrk="1" latinLnBrk="0" hangingPunct="1">
        <a:defRPr sz="2200" kern="1200">
          <a:solidFill>
            <a:schemeClr val="tx1"/>
          </a:solidFill>
          <a:latin typeface="+mn-lt"/>
          <a:ea typeface="+mn-ea"/>
          <a:cs typeface="+mn-cs"/>
        </a:defRPr>
      </a:lvl7pPr>
      <a:lvl8pPr marL="3994099" algn="l" defTabSz="1141171" rtl="0" eaLnBrk="1" latinLnBrk="0" hangingPunct="1">
        <a:defRPr sz="2200" kern="1200">
          <a:solidFill>
            <a:schemeClr val="tx1"/>
          </a:solidFill>
          <a:latin typeface="+mn-lt"/>
          <a:ea typeface="+mn-ea"/>
          <a:cs typeface="+mn-cs"/>
        </a:defRPr>
      </a:lvl8pPr>
      <a:lvl9pPr marL="4564685" algn="l" defTabSz="1141171"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Text Box 2"/>
          <p:cNvSpPr txBox="1">
            <a:spLocks noChangeArrowheads="1"/>
          </p:cNvSpPr>
          <p:nvPr/>
        </p:nvSpPr>
        <p:spPr bwMode="auto">
          <a:xfrm>
            <a:off x="1536700" y="1865314"/>
            <a:ext cx="127001" cy="35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486" tIns="63486" rIns="63486" bIns="63486">
            <a:spAutoFit/>
          </a:bodyPr>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defRPr/>
            </a:pPr>
            <a:endParaRPr lang="en-US" sz="1400" b="0">
              <a:cs typeface="+mn-cs"/>
            </a:endParaRPr>
          </a:p>
        </p:txBody>
      </p:sp>
      <p:sp>
        <p:nvSpPr>
          <p:cNvPr id="551942" name="Text Box 6"/>
          <p:cNvSpPr txBox="1">
            <a:spLocks noChangeArrowheads="1"/>
          </p:cNvSpPr>
          <p:nvPr/>
        </p:nvSpPr>
        <p:spPr bwMode="auto">
          <a:xfrm>
            <a:off x="458789" y="2608263"/>
            <a:ext cx="9140825" cy="717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15000"/>
              </a:lnSpc>
              <a:spcBef>
                <a:spcPct val="35000"/>
              </a:spcBef>
            </a:pPr>
            <a:r>
              <a:rPr lang="en-US" sz="2000" dirty="0">
                <a:solidFill>
                  <a:schemeClr val="accent1"/>
                </a:solidFill>
              </a:rPr>
              <a:t>A guide to economic indicators and their impact on investing</a:t>
            </a:r>
          </a:p>
          <a:p>
            <a:pPr>
              <a:lnSpc>
                <a:spcPct val="115000"/>
              </a:lnSpc>
              <a:spcBef>
                <a:spcPct val="35000"/>
              </a:spcBef>
            </a:pPr>
            <a:r>
              <a:rPr lang="en-US" sz="1600" b="0" dirty="0">
                <a:solidFill>
                  <a:srgbClr val="000000"/>
                </a:solidFill>
              </a:rPr>
              <a:t>J.P. Morgan Investment Academy Series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Gauging likely consumer spending</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9</a:t>
            </a:fld>
            <a:endParaRPr lang="en-GB"/>
          </a:p>
        </p:txBody>
      </p:sp>
      <p:sp>
        <p:nvSpPr>
          <p:cNvPr id="5" name="Footer Placeholder 4"/>
          <p:cNvSpPr>
            <a:spLocks noGrp="1"/>
          </p:cNvSpPr>
          <p:nvPr>
            <p:ph type="ftr" sz="quarter" idx="11"/>
          </p:nvPr>
        </p:nvSpPr>
        <p:spPr>
          <a:xfrm>
            <a:off x="458789" y="6547062"/>
            <a:ext cx="2367446" cy="299250"/>
          </a:xfrm>
        </p:spPr>
        <p:txBody>
          <a:bodyPr/>
          <a:lstStyle/>
          <a:p>
            <a:endParaRPr lang="en-US" dirty="0"/>
          </a:p>
        </p:txBody>
      </p:sp>
      <p:sp>
        <p:nvSpPr>
          <p:cNvPr id="6" name="Text Box 8"/>
          <p:cNvSpPr txBox="1">
            <a:spLocks noChangeArrowheads="1"/>
          </p:cNvSpPr>
          <p:nvPr/>
        </p:nvSpPr>
        <p:spPr bwMode="auto">
          <a:xfrm>
            <a:off x="458787" y="1236664"/>
            <a:ext cx="765863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Consumer Sentiment is a lagging indicator that shows how consumers feel about the health of the economy.</a:t>
            </a:r>
          </a:p>
        </p:txBody>
      </p:sp>
      <p:pic>
        <p:nvPicPr>
          <p:cNvPr id="7" name="Picture 7"/>
          <p:cNvPicPr>
            <a:picLocks noGrp="1" noChangeAspect="1" noChangeArrowheads="1"/>
          </p:cNvPicPr>
          <p:nvPr>
            <p:ph idx="1"/>
          </p:nvPr>
        </p:nvPicPr>
        <p:blipFill rotWithShape="1">
          <a:blip r:embed="rId3" cstate="email">
            <a:extLst>
              <a:ext uri="{28A0092B-C50C-407E-A947-70E740481C1C}">
                <a14:useLocalDpi xmlns:a14="http://schemas.microsoft.com/office/drawing/2010/main"/>
              </a:ext>
            </a:extLst>
          </a:blip>
          <a:srcRect l="169" r="1"/>
          <a:stretch/>
        </p:blipFill>
        <p:spPr>
          <a:xfrm>
            <a:off x="1877893" y="1869179"/>
            <a:ext cx="6283445" cy="4423465"/>
          </a:xfrm>
          <a:noFill/>
          <a:ln w="3175" cmpd="sng">
            <a:noFill/>
          </a:ln>
        </p:spPr>
      </p:pic>
      <p:sp>
        <p:nvSpPr>
          <p:cNvPr id="8" name="Rectangle 7"/>
          <p:cNvSpPr/>
          <p:nvPr/>
        </p:nvSpPr>
        <p:spPr bwMode="auto">
          <a:xfrm>
            <a:off x="1878013" y="1827213"/>
            <a:ext cx="6307137" cy="4459287"/>
          </a:xfrm>
          <a:prstGeom prst="rect">
            <a:avLst/>
          </a:prstGeom>
          <a:noFill/>
          <a:ln w="3175" cmpd="sng">
            <a:solidFill>
              <a:srgbClr val="B6B6B8"/>
            </a:solid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2461099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a potential turnaround </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10</a:t>
            </a:fld>
            <a:endParaRPr lang="en-GB"/>
          </a:p>
        </p:txBody>
      </p:sp>
      <p:sp>
        <p:nvSpPr>
          <p:cNvPr id="5" name="Footer Placeholder 4"/>
          <p:cNvSpPr>
            <a:spLocks noGrp="1"/>
          </p:cNvSpPr>
          <p:nvPr>
            <p:ph type="ftr" sz="quarter" idx="11"/>
          </p:nvPr>
        </p:nvSpPr>
        <p:spPr/>
        <p:txBody>
          <a:bodyPr/>
          <a:lstStyle/>
          <a:p>
            <a:endParaRPr lang="en-US" dirty="0"/>
          </a:p>
        </p:txBody>
      </p:sp>
      <p:sp>
        <p:nvSpPr>
          <p:cNvPr id="6" name="Text Box 8"/>
          <p:cNvSpPr txBox="1">
            <a:spLocks noChangeArrowheads="1"/>
          </p:cNvSpPr>
          <p:nvPr/>
        </p:nvSpPr>
        <p:spPr bwMode="auto">
          <a:xfrm>
            <a:off x="458787" y="1236664"/>
            <a:ext cx="8533891"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Increased housing starts and light vehicle sales may signal economic stabilization. </a:t>
            </a:r>
          </a:p>
        </p:txBody>
      </p:sp>
      <p:pic>
        <p:nvPicPr>
          <p:cNvPr id="8" name="Picture 12"/>
          <p:cNvPicPr>
            <a:picLocks noGrp="1" noChangeAspect="1" noChangeArrowheads="1"/>
          </p:cNvPicPr>
          <p:nvPr>
            <p:ph idx="1"/>
          </p:nvPr>
        </p:nvPicPr>
        <p:blipFill>
          <a:blip r:embed="rId3" cstate="email">
            <a:extLst>
              <a:ext uri="{28A0092B-C50C-407E-A947-70E740481C1C}">
                <a14:useLocalDpi xmlns:a14="http://schemas.microsoft.com/office/drawing/2010/main"/>
              </a:ext>
            </a:extLst>
          </a:blip>
          <a:srcRect/>
          <a:stretch>
            <a:fillRect/>
          </a:stretch>
        </p:blipFill>
        <p:spPr>
          <a:xfrm>
            <a:off x="1874838" y="1903412"/>
            <a:ext cx="6211706" cy="4322579"/>
          </a:xfrm>
          <a:ln w="3175" cmpd="sng">
            <a:noFill/>
          </a:ln>
        </p:spPr>
      </p:pic>
      <p:sp>
        <p:nvSpPr>
          <p:cNvPr id="7" name="Rectangle 6"/>
          <p:cNvSpPr/>
          <p:nvPr/>
        </p:nvSpPr>
        <p:spPr bwMode="auto">
          <a:xfrm>
            <a:off x="1878013" y="1827213"/>
            <a:ext cx="6307137" cy="4459287"/>
          </a:xfrm>
          <a:prstGeom prst="rect">
            <a:avLst/>
          </a:prstGeom>
          <a:noFill/>
          <a:ln w="3175" cmpd="sng">
            <a:solidFill>
              <a:srgbClr val="B6B6B8"/>
            </a:solid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pic>
        <p:nvPicPr>
          <p:cNvPr id="9" name="Picture 8" descr="Turnaround icon.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44228" y="412750"/>
            <a:ext cx="644271" cy="617538"/>
          </a:xfrm>
          <a:prstGeom prst="rect">
            <a:avLst/>
          </a:prstGeom>
        </p:spPr>
      </p:pic>
    </p:spTree>
    <p:extLst>
      <p:ext uri="{BB962C8B-B14F-4D97-AF65-F5344CB8AC3E}">
        <p14:creationId xmlns:p14="http://schemas.microsoft.com/office/powerpoint/2010/main" val="3765633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inflation with the consumer price index (CPI)</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11</a:t>
            </a:fld>
            <a:endParaRPr lang="en-GB"/>
          </a:p>
        </p:txBody>
      </p:sp>
      <p:sp>
        <p:nvSpPr>
          <p:cNvPr id="5" name="Footer Placeholder 4"/>
          <p:cNvSpPr>
            <a:spLocks noGrp="1"/>
          </p:cNvSpPr>
          <p:nvPr>
            <p:ph type="ftr" sz="quarter" idx="11"/>
          </p:nvPr>
        </p:nvSpPr>
        <p:spPr>
          <a:xfrm>
            <a:off x="458789" y="6611106"/>
            <a:ext cx="2411622" cy="235205"/>
          </a:xfrm>
        </p:spPr>
        <p:txBody>
          <a:bodyPr/>
          <a:lstStyle/>
          <a:p>
            <a:endParaRPr lang="en-US" dirty="0"/>
          </a:p>
        </p:txBody>
      </p:sp>
      <p:sp>
        <p:nvSpPr>
          <p:cNvPr id="6" name="Text Box 8"/>
          <p:cNvSpPr txBox="1">
            <a:spLocks noChangeArrowheads="1"/>
          </p:cNvSpPr>
          <p:nvPr/>
        </p:nvSpPr>
        <p:spPr bwMode="auto">
          <a:xfrm>
            <a:off x="458787" y="1236664"/>
            <a:ext cx="8533891"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CPI is one of the most widely anticipated and watched economic indicators.</a:t>
            </a:r>
          </a:p>
        </p:txBody>
      </p:sp>
      <p:pic>
        <p:nvPicPr>
          <p:cNvPr id="7" name="Content Placeholder 6"/>
          <p:cNvPicPr>
            <a:picLocks noGrp="1" noChangeAspect="1" noChangeArrowheads="1"/>
          </p:cNvPicPr>
          <p:nvPr>
            <p:ph idx="1"/>
          </p:nvPr>
        </p:nvPicPr>
        <p:blipFill>
          <a:blip r:embed="rId3" cstate="email">
            <a:extLst>
              <a:ext uri="{28A0092B-C50C-407E-A947-70E740481C1C}">
                <a14:useLocalDpi xmlns:a14="http://schemas.microsoft.com/office/drawing/2010/main"/>
              </a:ext>
            </a:extLst>
          </a:blip>
          <a:srcRect/>
          <a:stretch>
            <a:fillRect/>
          </a:stretch>
        </p:blipFill>
        <p:spPr>
          <a:xfrm>
            <a:off x="1874838" y="1888466"/>
            <a:ext cx="6282722" cy="4380572"/>
          </a:xfrm>
          <a:noFill/>
          <a:ln w="3175" cmpd="sng">
            <a:noFill/>
          </a:ln>
        </p:spPr>
      </p:pic>
      <p:sp>
        <p:nvSpPr>
          <p:cNvPr id="8" name="Rectangle 7"/>
          <p:cNvSpPr/>
          <p:nvPr/>
        </p:nvSpPr>
        <p:spPr bwMode="auto">
          <a:xfrm>
            <a:off x="1878013" y="1827213"/>
            <a:ext cx="6307137" cy="4459287"/>
          </a:xfrm>
          <a:prstGeom prst="rect">
            <a:avLst/>
          </a:prstGeom>
          <a:noFill/>
          <a:ln w="3175" cmpd="sng">
            <a:solidFill>
              <a:srgbClr val="B6B6B8"/>
            </a:solid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309144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301875" y="2531023"/>
            <a:ext cx="5413375" cy="3739321"/>
          </a:xfrm>
          <a:prstGeom prst="rect">
            <a:avLst/>
          </a:prstGeom>
          <a:solidFill>
            <a:srgbClr val="E2E2E3"/>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2" name="Title 1"/>
          <p:cNvSpPr>
            <a:spLocks noGrp="1"/>
          </p:cNvSpPr>
          <p:nvPr>
            <p:ph type="title"/>
          </p:nvPr>
        </p:nvSpPr>
        <p:spPr/>
        <p:txBody>
          <a:bodyPr/>
          <a:lstStyle/>
          <a:p>
            <a:r>
              <a:rPr lang="en-US" dirty="0"/>
              <a:t>Understanding why CPI matters</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12</a:t>
            </a:fld>
            <a:endParaRPr lang="en-GB"/>
          </a:p>
        </p:txBody>
      </p:sp>
      <p:sp>
        <p:nvSpPr>
          <p:cNvPr id="5" name="Footer Placeholder 4"/>
          <p:cNvSpPr>
            <a:spLocks noGrp="1"/>
          </p:cNvSpPr>
          <p:nvPr>
            <p:ph type="ftr" sz="quarter" idx="11"/>
          </p:nvPr>
        </p:nvSpPr>
        <p:spPr/>
        <p:txBody>
          <a:bodyPr/>
          <a:lstStyle/>
          <a:p>
            <a:r>
              <a:rPr lang="en-US" dirty="0"/>
              <a:t>Source: </a:t>
            </a:r>
            <a:r>
              <a:rPr lang="en-US" dirty="0" smtClean="0"/>
              <a:t>Starbucks</a:t>
            </a:r>
            <a:endParaRPr lang="en-US" dirty="0"/>
          </a:p>
        </p:txBody>
      </p:sp>
      <p:sp>
        <p:nvSpPr>
          <p:cNvPr id="6" name="Text Box 8"/>
          <p:cNvSpPr txBox="1">
            <a:spLocks noChangeArrowheads="1"/>
          </p:cNvSpPr>
          <p:nvPr/>
        </p:nvSpPr>
        <p:spPr bwMode="auto">
          <a:xfrm>
            <a:off x="458787" y="1236664"/>
            <a:ext cx="8533891"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Rising prices can affect investors and consumers differently. </a:t>
            </a:r>
          </a:p>
        </p:txBody>
      </p:sp>
      <p:sp>
        <p:nvSpPr>
          <p:cNvPr id="3" name="Content Placeholder 2"/>
          <p:cNvSpPr>
            <a:spLocks noGrp="1"/>
          </p:cNvSpPr>
          <p:nvPr>
            <p:ph idx="1"/>
          </p:nvPr>
        </p:nvSpPr>
        <p:spPr>
          <a:xfrm>
            <a:off x="461965" y="1827214"/>
            <a:ext cx="4568824" cy="4289425"/>
          </a:xfrm>
        </p:spPr>
        <p:txBody>
          <a:bodyPr/>
          <a:lstStyle/>
          <a:p>
            <a:pPr marL="237744" indent="-228600">
              <a:spcBef>
                <a:spcPts val="1932"/>
              </a:spcBef>
            </a:pPr>
            <a:r>
              <a:rPr lang="en-US" dirty="0"/>
              <a:t>Starbucks price increases, in average price per drink, since 2000 at company-owned U.S. </a:t>
            </a:r>
            <a:r>
              <a:rPr lang="en-US" dirty="0" smtClean="0"/>
              <a:t>stores.</a:t>
            </a:r>
            <a:endParaRPr lang="en-US" dirty="0"/>
          </a:p>
          <a:p>
            <a:endParaRPr lang="en-US" dirty="0"/>
          </a:p>
        </p:txBody>
      </p:sp>
      <p:pic>
        <p:nvPicPr>
          <p:cNvPr id="8" name="Picture 7" descr="Coffee cha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65400" y="2890682"/>
            <a:ext cx="4924290" cy="3141121"/>
          </a:xfrm>
          <a:prstGeom prst="rect">
            <a:avLst/>
          </a:prstGeom>
        </p:spPr>
      </p:pic>
    </p:spTree>
    <p:extLst>
      <p:ext uri="{BB962C8B-B14F-4D97-AF65-F5344CB8AC3E}">
        <p14:creationId xmlns:p14="http://schemas.microsoft.com/office/powerpoint/2010/main" val="3986062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the impact of interest rates on inflation</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13</a:t>
            </a:fld>
            <a:endParaRPr lang="en-GB"/>
          </a:p>
        </p:txBody>
      </p:sp>
      <p:sp>
        <p:nvSpPr>
          <p:cNvPr id="5" name="Footer Placeholder 4"/>
          <p:cNvSpPr>
            <a:spLocks noGrp="1"/>
          </p:cNvSpPr>
          <p:nvPr>
            <p:ph type="ftr" sz="quarter" idx="11"/>
          </p:nvPr>
        </p:nvSpPr>
        <p:spPr/>
        <p:txBody>
          <a:bodyPr/>
          <a:lstStyle/>
          <a:p>
            <a:endParaRPr lang="en-US" dirty="0"/>
          </a:p>
        </p:txBody>
      </p:sp>
      <p:sp>
        <p:nvSpPr>
          <p:cNvPr id="6" name="Text Box 8"/>
          <p:cNvSpPr txBox="1">
            <a:spLocks noChangeArrowheads="1"/>
          </p:cNvSpPr>
          <p:nvPr/>
        </p:nvSpPr>
        <p:spPr bwMode="auto">
          <a:xfrm>
            <a:off x="458787" y="1236664"/>
            <a:ext cx="761935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While the stock market typically reacts negatively to rising interest rates, the bond market can have mixed reactions.</a:t>
            </a:r>
          </a:p>
        </p:txBody>
      </p:sp>
      <p:pic>
        <p:nvPicPr>
          <p:cNvPr id="7" name="Picture 13"/>
          <p:cNvPicPr>
            <a:picLocks noGrp="1" noChangeAspect="1" noChangeArrowheads="1"/>
          </p:cNvPicPr>
          <p:nvPr>
            <p:ph idx="1"/>
          </p:nvPr>
        </p:nvPicPr>
        <p:blipFill rotWithShape="1">
          <a:blip r:embed="rId3" cstate="email">
            <a:extLst>
              <a:ext uri="{28A0092B-C50C-407E-A947-70E740481C1C}">
                <a14:useLocalDpi xmlns:a14="http://schemas.microsoft.com/office/drawing/2010/main"/>
              </a:ext>
            </a:extLst>
          </a:blip>
          <a:srcRect/>
          <a:stretch/>
        </p:blipFill>
        <p:spPr>
          <a:xfrm>
            <a:off x="1878013" y="1922463"/>
            <a:ext cx="6286500" cy="4364368"/>
          </a:xfrm>
          <a:noFill/>
          <a:ln w="3175" cmpd="sng">
            <a:noFill/>
          </a:ln>
        </p:spPr>
      </p:pic>
      <p:sp>
        <p:nvSpPr>
          <p:cNvPr id="8" name="Rectangle 7"/>
          <p:cNvSpPr/>
          <p:nvPr/>
        </p:nvSpPr>
        <p:spPr bwMode="auto">
          <a:xfrm>
            <a:off x="1878013" y="1827213"/>
            <a:ext cx="6307137" cy="4459287"/>
          </a:xfrm>
          <a:prstGeom prst="rect">
            <a:avLst/>
          </a:prstGeom>
          <a:noFill/>
          <a:ln w="3175" cmpd="sng">
            <a:solidFill>
              <a:srgbClr val="B6B6B8"/>
            </a:solid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pic>
        <p:nvPicPr>
          <p:cNvPr id="10" name="Picture 9" descr="Turnaround icon.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44228" y="412750"/>
            <a:ext cx="644271" cy="617538"/>
          </a:xfrm>
          <a:prstGeom prst="rect">
            <a:avLst/>
          </a:prstGeom>
        </p:spPr>
      </p:pic>
    </p:spTree>
    <p:extLst>
      <p:ext uri="{BB962C8B-B14F-4D97-AF65-F5344CB8AC3E}">
        <p14:creationId xmlns:p14="http://schemas.microsoft.com/office/powerpoint/2010/main" val="443536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Summarizing our discussion</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14</a:t>
            </a:fld>
            <a:endParaRPr lang="en-GB"/>
          </a:p>
        </p:txBody>
      </p:sp>
      <p:sp>
        <p:nvSpPr>
          <p:cNvPr id="5" name="Footer Placeholder 4"/>
          <p:cNvSpPr>
            <a:spLocks noGrp="1"/>
          </p:cNvSpPr>
          <p:nvPr>
            <p:ph type="ftr" sz="quarter" idx="11"/>
          </p:nvPr>
        </p:nvSpPr>
        <p:spPr>
          <a:xfrm>
            <a:off x="458788" y="6432504"/>
            <a:ext cx="7179853" cy="413808"/>
          </a:xfrm>
        </p:spPr>
        <p:txBody>
          <a:bodyPr/>
          <a:lstStyle/>
          <a:p>
            <a:endParaRPr lang="en-US" dirty="0"/>
          </a:p>
        </p:txBody>
      </p:sp>
      <p:sp>
        <p:nvSpPr>
          <p:cNvPr id="6" name="Text Box 8"/>
          <p:cNvSpPr txBox="1">
            <a:spLocks noChangeArrowheads="1"/>
          </p:cNvSpPr>
          <p:nvPr/>
        </p:nvSpPr>
        <p:spPr bwMode="auto">
          <a:xfrm>
            <a:off x="458788" y="1236664"/>
            <a:ext cx="769461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Greater knowledge of economic indicators leads to a better understanding of the economy and world markets.</a:t>
            </a:r>
          </a:p>
        </p:txBody>
      </p:sp>
      <p:pic>
        <p:nvPicPr>
          <p:cNvPr id="7" name="Content Placeholder 6"/>
          <p:cNvPicPr>
            <a:picLocks noGrp="1" noChangeAspect="1" noChangeArrowheads="1"/>
          </p:cNvPicPr>
          <p:nvPr>
            <p:ph idx="1"/>
          </p:nvPr>
        </p:nvPicPr>
        <p:blipFill>
          <a:blip r:embed="rId3" cstate="email">
            <a:extLst>
              <a:ext uri="{28A0092B-C50C-407E-A947-70E740481C1C}">
                <a14:useLocalDpi xmlns:a14="http://schemas.microsoft.com/office/drawing/2010/main"/>
              </a:ext>
            </a:extLst>
          </a:blip>
          <a:srcRect/>
          <a:stretch>
            <a:fillRect/>
          </a:stretch>
        </p:blipFill>
        <p:spPr>
          <a:xfrm>
            <a:off x="1878013" y="1917700"/>
            <a:ext cx="6286500" cy="4377867"/>
          </a:xfrm>
          <a:noFill/>
          <a:ln w="3175" cmpd="sng">
            <a:noFill/>
          </a:ln>
        </p:spPr>
      </p:pic>
      <p:sp>
        <p:nvSpPr>
          <p:cNvPr id="8" name="Rectangle 7"/>
          <p:cNvSpPr/>
          <p:nvPr/>
        </p:nvSpPr>
        <p:spPr bwMode="auto">
          <a:xfrm>
            <a:off x="1878013" y="1827213"/>
            <a:ext cx="6307137" cy="4459287"/>
          </a:xfrm>
          <a:prstGeom prst="rect">
            <a:avLst/>
          </a:prstGeom>
          <a:noFill/>
          <a:ln w="3175" cmpd="sng">
            <a:solidFill>
              <a:srgbClr val="B6B6B8"/>
            </a:solid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1743074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Disclosure</a:t>
            </a:r>
            <a:endParaRPr lang="en-US" dirty="0"/>
          </a:p>
        </p:txBody>
      </p:sp>
      <p:sp>
        <p:nvSpPr>
          <p:cNvPr id="3" name="Content Placeholder 2"/>
          <p:cNvSpPr>
            <a:spLocks noGrp="1"/>
          </p:cNvSpPr>
          <p:nvPr>
            <p:ph idx="1"/>
          </p:nvPr>
        </p:nvSpPr>
        <p:spPr>
          <a:xfrm>
            <a:off x="461965" y="1827213"/>
            <a:ext cx="8589142" cy="4289425"/>
          </a:xfrm>
        </p:spPr>
        <p:txBody>
          <a:bodyPr/>
          <a:lstStyle/>
          <a:p>
            <a:pPr marL="0" indent="0">
              <a:buNone/>
            </a:pPr>
            <a:r>
              <a:rPr lang="en-US" sz="800" dirty="0">
                <a:latin typeface="Arial Narrow"/>
                <a:cs typeface="Arial Narrow"/>
              </a:rPr>
              <a:t>The above commentary is intended solely to report on various investment views held by J.P. Morgan Asset Management. Opinions and estimates </a:t>
            </a:r>
            <a:r>
              <a:rPr lang="en-US" sz="800" dirty="0" smtClean="0">
                <a:latin typeface="Arial Narrow"/>
                <a:cs typeface="Arial Narrow"/>
              </a:rPr>
              <a:t>offered </a:t>
            </a:r>
            <a:r>
              <a:rPr lang="en-US" sz="800" dirty="0">
                <a:latin typeface="Arial Narrow"/>
                <a:cs typeface="Arial Narrow"/>
              </a:rPr>
              <a:t>constitute our judgment and are subject to change without notice, as are statements of financial market trends, which are based on current </a:t>
            </a:r>
            <a:r>
              <a:rPr lang="en-US" sz="800" dirty="0" smtClean="0">
                <a:latin typeface="Arial Narrow"/>
                <a:cs typeface="Arial Narrow"/>
              </a:rPr>
              <a:t>market </a:t>
            </a:r>
            <a:r>
              <a:rPr lang="en-US" sz="800" dirty="0">
                <a:latin typeface="Arial Narrow"/>
                <a:cs typeface="Arial Narrow"/>
              </a:rPr>
              <a:t>conditions. We believe the information provided here is reliable, but do not warrant its accuracy or completeness. This material is not </a:t>
            </a:r>
            <a:r>
              <a:rPr lang="en-US" sz="800" dirty="0" smtClean="0">
                <a:latin typeface="Arial Narrow"/>
                <a:cs typeface="Arial Narrow"/>
              </a:rPr>
              <a:t>intended </a:t>
            </a:r>
            <a:r>
              <a:rPr lang="en-US" sz="800" dirty="0">
                <a:latin typeface="Arial Narrow"/>
                <a:cs typeface="Arial Narrow"/>
              </a:rPr>
              <a:t>as an offer or solicitation for the purchase or sale of any financial </a:t>
            </a:r>
            <a:r>
              <a:rPr lang="en-US" sz="800" dirty="0" smtClean="0">
                <a:latin typeface="Arial Narrow"/>
                <a:cs typeface="Arial Narrow"/>
              </a:rPr>
              <a:t>instrument. The </a:t>
            </a:r>
            <a:r>
              <a:rPr lang="en-US" sz="800" dirty="0">
                <a:latin typeface="Arial Narrow"/>
                <a:cs typeface="Arial Narrow"/>
              </a:rPr>
              <a:t>views and strategies described may not be suitable for all investors. This material has been prepared for informational purposes only and is not intended to provide, and should not be relied on for, accounting, legal or tax </a:t>
            </a:r>
            <a:r>
              <a:rPr lang="en-US" sz="800" dirty="0" smtClean="0">
                <a:latin typeface="Arial Narrow"/>
                <a:cs typeface="Arial Narrow"/>
              </a:rPr>
              <a:t>advice. References </a:t>
            </a:r>
            <a:r>
              <a:rPr lang="en-US" sz="800" dirty="0">
                <a:latin typeface="Arial Narrow"/>
                <a:cs typeface="Arial Narrow"/>
              </a:rPr>
              <a:t>to future returns are not promises or even estimates of actual returns a client portfolio may achieve. </a:t>
            </a:r>
            <a:br>
              <a:rPr lang="en-US" sz="800" dirty="0">
                <a:latin typeface="Arial Narrow"/>
                <a:cs typeface="Arial Narrow"/>
              </a:rPr>
            </a:br>
            <a:r>
              <a:rPr lang="en-US" sz="800" dirty="0">
                <a:latin typeface="Arial Narrow"/>
                <a:cs typeface="Arial Narrow"/>
              </a:rPr>
              <a:t>Any forecasts contained herein are for illustrative purposes only and are not to be relied upon as advice or interpreted as a recommendation</a:t>
            </a:r>
            <a:r>
              <a:rPr lang="en-US" sz="800" dirty="0" smtClean="0">
                <a:latin typeface="Arial Narrow"/>
                <a:cs typeface="Arial Narrow"/>
              </a:rPr>
              <a:t>.</a:t>
            </a:r>
            <a:endParaRPr lang="en-US" sz="800" dirty="0">
              <a:latin typeface="Arial Narrow"/>
              <a:cs typeface="Arial Narrow"/>
            </a:endParaRPr>
          </a:p>
          <a:p>
            <a:pPr marL="0" indent="0">
              <a:buNone/>
            </a:pPr>
            <a:r>
              <a:rPr lang="en-US" sz="800" dirty="0">
                <a:latin typeface="Arial Narrow"/>
                <a:cs typeface="Arial Narrow"/>
              </a:rPr>
              <a:t>J.P</a:t>
            </a:r>
            <a:r>
              <a:rPr lang="en-US" sz="800" dirty="0">
                <a:latin typeface="Arial Narrow"/>
              </a:rPr>
              <a:t>. Morgan Asset Management is the marketing name for the asset management  businesses of JPMorgan Chase &amp; Co. Those businesses include, but are not limited </a:t>
            </a:r>
            <a:r>
              <a:rPr lang="en-US" sz="800" dirty="0" smtClean="0">
                <a:latin typeface="Arial Narrow"/>
              </a:rPr>
              <a:t>to</a:t>
            </a:r>
            <a:r>
              <a:rPr lang="en-US" sz="800" dirty="0">
                <a:latin typeface="Arial Narrow"/>
              </a:rPr>
              <a:t>, J.P. Morgan Investment Management Inc., Security Capital Research &amp; </a:t>
            </a:r>
            <a:r>
              <a:rPr lang="en-US" sz="800" dirty="0" smtClean="0">
                <a:latin typeface="Arial Narrow"/>
              </a:rPr>
              <a:t>Management </a:t>
            </a:r>
            <a:r>
              <a:rPr lang="en-US" sz="800" dirty="0">
                <a:latin typeface="Arial Narrow"/>
              </a:rPr>
              <a:t>Incorporated and J.P. Morgan Alternative Asset Management</a:t>
            </a:r>
            <a:r>
              <a:rPr lang="en-US" sz="800" dirty="0" smtClean="0">
                <a:latin typeface="Arial Narrow"/>
              </a:rPr>
              <a:t>, Inc</a:t>
            </a:r>
            <a:r>
              <a:rPr lang="en-US" sz="800" dirty="0">
                <a:latin typeface="Arial Narrow"/>
              </a:rPr>
              <a:t>.</a:t>
            </a:r>
          </a:p>
          <a:p>
            <a:pPr marL="0" indent="0">
              <a:buNone/>
            </a:pPr>
            <a:r>
              <a:rPr lang="en-US" sz="800" dirty="0">
                <a:latin typeface="Arial Narrow"/>
              </a:rPr>
              <a:t>© J.P. Morgan Chase &amp; Co., </a:t>
            </a:r>
            <a:r>
              <a:rPr lang="en-US" sz="800" dirty="0" smtClean="0">
                <a:latin typeface="Arial Narrow"/>
              </a:rPr>
              <a:t>December 2012</a:t>
            </a:r>
            <a:endParaRPr lang="en-US" sz="800" dirty="0">
              <a:latin typeface="Arial Narrow"/>
            </a:endParaRP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15</a:t>
            </a:fld>
            <a:endParaRPr lang="en-GB"/>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81205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502920" y="1111492"/>
            <a:ext cx="9052560" cy="4243671"/>
          </a:xfrm>
        </p:spPr>
        <p:txBody>
          <a:bodyPr/>
          <a:lstStyle/>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662872" y="4279702"/>
            <a:ext cx="4147191"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algn="l" defTabSz="1141054" eaLnBrk="1" fontAlgn="auto" hangingPunct="1">
              <a:spcBef>
                <a:spcPts val="0"/>
              </a:spcBef>
              <a:spcAft>
                <a:spcPts val="0"/>
              </a:spcAft>
            </a:pPr>
            <a:r>
              <a:rPr lang="en-US" altLang="zh-CN" sz="2000" dirty="0">
                <a:solidFill>
                  <a:prstClr val="white"/>
                </a:solidFill>
                <a:latin typeface="微软雅黑"/>
                <a:cs typeface="Segoe UI" pitchFamily="34" charset="0"/>
              </a:rPr>
              <a:t>https://www.chuanke.com</a:t>
            </a:r>
            <a:endParaRPr lang="zh-CN" altLang="en-US" sz="2000" dirty="0">
              <a:solidFill>
                <a:prstClr val="white"/>
              </a:solidFill>
              <a:latin typeface="微软雅黑"/>
              <a:cs typeface="Segoe UI" pitchFamily="34" charset="0"/>
            </a:endParaRPr>
          </a:p>
        </p:txBody>
      </p:sp>
      <p:sp>
        <p:nvSpPr>
          <p:cNvPr id="17" name="圆角矩形 16">
            <a:hlinkClick r:id="rId3"/>
          </p:cNvPr>
          <p:cNvSpPr/>
          <p:nvPr/>
        </p:nvSpPr>
        <p:spPr>
          <a:xfrm>
            <a:off x="5662872" y="4775969"/>
            <a:ext cx="4147191"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algn="l" defTabSz="1141054" eaLnBrk="1" fontAlgn="auto" hangingPunct="1">
              <a:spcBef>
                <a:spcPts val="0"/>
              </a:spcBef>
              <a:spcAft>
                <a:spcPts val="0"/>
              </a:spcAft>
            </a:pPr>
            <a:r>
              <a:rPr lang="en-US" altLang="zh-CN" sz="2000" dirty="0">
                <a:solidFill>
                  <a:prstClr val="white"/>
                </a:solidFill>
                <a:latin typeface="微软雅黑"/>
                <a:cs typeface="Segoe UI" pitchFamily="34" charset="0"/>
              </a:rPr>
              <a:t>https://study.163.com</a:t>
            </a:r>
            <a:endParaRPr lang="zh-CN" altLang="en-US" sz="2000" dirty="0">
              <a:solidFill>
                <a:prstClr val="white"/>
              </a:solidFill>
              <a:latin typeface="微软雅黑"/>
              <a:cs typeface="Segoe UI" pitchFamily="34" charset="0"/>
            </a:endParaRPr>
          </a:p>
        </p:txBody>
      </p:sp>
      <p:sp>
        <p:nvSpPr>
          <p:cNvPr id="2" name="矩形 1"/>
          <p:cNvSpPr/>
          <p:nvPr/>
        </p:nvSpPr>
        <p:spPr>
          <a:xfrm>
            <a:off x="958489" y="3310659"/>
            <a:ext cx="8920320" cy="623054"/>
          </a:xfrm>
          <a:prstGeom prst="rect">
            <a:avLst/>
          </a:prstGeom>
        </p:spPr>
        <p:txBody>
          <a:bodyPr wrap="none" lIns="114106" tIns="57054" rIns="114106" bIns="57054">
            <a:spAutoFit/>
          </a:bodyPr>
          <a:lstStyle/>
          <a:p>
            <a:pPr algn="l" defTabSz="1141054" eaLnBrk="1" hangingPunct="1">
              <a:lnSpc>
                <a:spcPct val="150000"/>
              </a:lnSpc>
              <a:spcBef>
                <a:spcPct val="0"/>
              </a:spcBef>
            </a:pPr>
            <a:r>
              <a:rPr lang="zh-CN" altLang="en-US" sz="2200" b="0" dirty="0">
                <a:solidFill>
                  <a:srgbClr val="4F81BD">
                    <a:lumMod val="75000"/>
                  </a:srgbClr>
                </a:solidFill>
                <a:latin typeface="微软雅黑"/>
                <a:ea typeface="微软雅黑"/>
                <a:cs typeface="Segoe UI" pitchFamily="34" charset="0"/>
              </a:rPr>
              <a:t>学习世界五百强和咨询公司</a:t>
            </a:r>
            <a:r>
              <a:rPr lang="en-US" altLang="zh-CN" sz="2200" b="0" dirty="0">
                <a:solidFill>
                  <a:srgbClr val="4F81BD">
                    <a:lumMod val="75000"/>
                  </a:srgbClr>
                </a:solidFill>
                <a:latin typeface="微软雅黑"/>
                <a:ea typeface="微软雅黑"/>
                <a:cs typeface="Segoe UI" pitchFamily="34" charset="0"/>
              </a:rPr>
              <a:t>PPT</a:t>
            </a:r>
            <a:r>
              <a:rPr lang="zh-CN" altLang="en-US" sz="2200" b="0" dirty="0">
                <a:solidFill>
                  <a:srgbClr val="4F81BD">
                    <a:lumMod val="75000"/>
                  </a:srgbClr>
                </a:solidFill>
                <a:latin typeface="微软雅黑"/>
                <a:ea typeface="微软雅黑"/>
                <a:cs typeface="Segoe UI" pitchFamily="34" charset="0"/>
              </a:rPr>
              <a:t>课程请访问如下网站搜索：“司马懿”</a:t>
            </a:r>
          </a:p>
        </p:txBody>
      </p:sp>
      <p:sp>
        <p:nvSpPr>
          <p:cNvPr id="19" name="圆角矩形 18">
            <a:hlinkClick r:id="rId3"/>
          </p:cNvPr>
          <p:cNvSpPr/>
          <p:nvPr/>
        </p:nvSpPr>
        <p:spPr>
          <a:xfrm>
            <a:off x="5662872" y="5273554"/>
            <a:ext cx="4147191"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algn="l" defTabSz="1141054" eaLnBrk="1" fontAlgn="auto" hangingPunct="1">
              <a:spcBef>
                <a:spcPts val="0"/>
              </a:spcBef>
              <a:spcAft>
                <a:spcPts val="0"/>
              </a:spcAft>
            </a:pPr>
            <a:r>
              <a:rPr lang="en-US" altLang="zh-CN" sz="2000" dirty="0">
                <a:solidFill>
                  <a:prstClr val="white"/>
                </a:solidFill>
                <a:latin typeface="微软雅黑"/>
                <a:cs typeface="Segoe UI" pitchFamily="34" charset="0"/>
              </a:rPr>
              <a:t>https://www.zhiu.com</a:t>
            </a:r>
            <a:endParaRPr lang="zh-CN" altLang="en-US" sz="2000" dirty="0">
              <a:solidFill>
                <a:prstClr val="white"/>
              </a:solidFill>
              <a:latin typeface="微软雅黑"/>
              <a:cs typeface="Segoe UI" pitchFamily="34" charset="0"/>
            </a:endParaRPr>
          </a:p>
        </p:txBody>
      </p:sp>
      <p:sp>
        <p:nvSpPr>
          <p:cNvPr id="12" name="圆角矩形 11">
            <a:hlinkClick r:id="rId3"/>
          </p:cNvPr>
          <p:cNvSpPr/>
          <p:nvPr/>
        </p:nvSpPr>
        <p:spPr>
          <a:xfrm>
            <a:off x="590813" y="4279702"/>
            <a:ext cx="4977649"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algn="l" defTabSz="1141054" eaLnBrk="1" fontAlgn="auto" hangingPunct="1">
              <a:spcBef>
                <a:spcPts val="0"/>
              </a:spcBef>
              <a:spcAft>
                <a:spcPts val="0"/>
              </a:spcAft>
            </a:pPr>
            <a:r>
              <a:rPr lang="zh-CN" altLang="en-US" sz="2000" dirty="0">
                <a:solidFill>
                  <a:prstClr val="white"/>
                </a:solidFill>
                <a:latin typeface="微软雅黑"/>
                <a:cs typeface="Segoe UI" pitchFamily="34" charset="0"/>
              </a:rPr>
              <a:t>百度传课：司马懿</a:t>
            </a:r>
            <a:r>
              <a:rPr lang="en-US" altLang="zh-CN" sz="2000" dirty="0">
                <a:solidFill>
                  <a:prstClr val="white"/>
                </a:solidFill>
                <a:latin typeface="微软雅黑"/>
                <a:cs typeface="Segoe UI" pitchFamily="34" charset="0"/>
              </a:rPr>
              <a:t>PPT</a:t>
            </a:r>
            <a:r>
              <a:rPr lang="zh-CN" altLang="en-US" sz="2000" dirty="0">
                <a:solidFill>
                  <a:prstClr val="white"/>
                </a:solidFill>
                <a:latin typeface="微软雅黑"/>
                <a:cs typeface="Segoe UI" pitchFamily="34" charset="0"/>
              </a:rPr>
              <a:t>学校</a:t>
            </a:r>
          </a:p>
        </p:txBody>
      </p:sp>
      <p:sp>
        <p:nvSpPr>
          <p:cNvPr id="13" name="圆角矩形 12">
            <a:hlinkClick r:id="rId3"/>
          </p:cNvPr>
          <p:cNvSpPr/>
          <p:nvPr/>
        </p:nvSpPr>
        <p:spPr>
          <a:xfrm>
            <a:off x="590813" y="4775969"/>
            <a:ext cx="4977649"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algn="l" defTabSz="1141054" eaLnBrk="1" fontAlgn="auto" hangingPunct="1">
              <a:spcBef>
                <a:spcPts val="0"/>
              </a:spcBef>
              <a:spcAft>
                <a:spcPts val="0"/>
              </a:spcAft>
            </a:pPr>
            <a:r>
              <a:rPr lang="zh-CN" altLang="en-US" sz="2000" dirty="0">
                <a:solidFill>
                  <a:prstClr val="white"/>
                </a:solidFill>
                <a:latin typeface="微软雅黑"/>
                <a:cs typeface="Segoe UI" pitchFamily="34" charset="0"/>
              </a:rPr>
              <a:t>网易学堂：司马懿</a:t>
            </a:r>
            <a:r>
              <a:rPr lang="en-US" altLang="zh-CN" sz="2000" dirty="0">
                <a:solidFill>
                  <a:prstClr val="white"/>
                </a:solidFill>
                <a:latin typeface="微软雅黑"/>
                <a:cs typeface="Segoe UI" pitchFamily="34" charset="0"/>
              </a:rPr>
              <a:t>PPT</a:t>
            </a:r>
            <a:r>
              <a:rPr lang="zh-CN" altLang="en-US" sz="2000" dirty="0">
                <a:solidFill>
                  <a:prstClr val="white"/>
                </a:solidFill>
                <a:latin typeface="微软雅黑"/>
                <a:cs typeface="Segoe UI" pitchFamily="34" charset="0"/>
              </a:rPr>
              <a:t>学校</a:t>
            </a:r>
          </a:p>
        </p:txBody>
      </p:sp>
      <p:sp>
        <p:nvSpPr>
          <p:cNvPr id="14" name="圆角矩形 13">
            <a:hlinkClick r:id="rId3"/>
          </p:cNvPr>
          <p:cNvSpPr/>
          <p:nvPr/>
        </p:nvSpPr>
        <p:spPr>
          <a:xfrm>
            <a:off x="590813" y="5273554"/>
            <a:ext cx="4977649"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algn="l" defTabSz="1141054" eaLnBrk="1" fontAlgn="auto" hangingPunct="1">
              <a:spcBef>
                <a:spcPts val="0"/>
              </a:spcBef>
              <a:spcAft>
                <a:spcPts val="0"/>
              </a:spcAft>
            </a:pPr>
            <a:r>
              <a:rPr lang="zh-CN" altLang="en-US" sz="2000" dirty="0">
                <a:solidFill>
                  <a:prstClr val="white"/>
                </a:solidFill>
                <a:latin typeface="微软雅黑"/>
                <a:cs typeface="Segoe UI" pitchFamily="34" charset="0"/>
              </a:rPr>
              <a:t>知乎：       司马懿</a:t>
            </a:r>
            <a:r>
              <a:rPr lang="en-US" altLang="zh-CN" sz="2000" dirty="0">
                <a:solidFill>
                  <a:prstClr val="white"/>
                </a:solidFill>
                <a:latin typeface="微软雅黑"/>
                <a:cs typeface="Segoe UI" pitchFamily="34" charset="0"/>
              </a:rPr>
              <a:t>PPT</a:t>
            </a:r>
            <a:r>
              <a:rPr lang="zh-CN" altLang="en-US" sz="2000"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3971187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ndicator_icons_triangle.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98600" y="2501936"/>
            <a:ext cx="7050376" cy="2116942"/>
          </a:xfrm>
          <a:prstGeom prst="rect">
            <a:avLst/>
          </a:prstGeom>
        </p:spPr>
      </p:pic>
      <p:sp>
        <p:nvSpPr>
          <p:cNvPr id="2" name="Title 1"/>
          <p:cNvSpPr>
            <a:spLocks noGrp="1"/>
          </p:cNvSpPr>
          <p:nvPr>
            <p:ph type="title"/>
          </p:nvPr>
        </p:nvSpPr>
        <p:spPr/>
        <p:txBody>
          <a:bodyPr/>
          <a:lstStyle/>
          <a:p>
            <a:r>
              <a:rPr lang="en-US" dirty="0"/>
              <a:t>Reading the signs</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1</a:t>
            </a:fld>
            <a:endParaRPr lang="en-GB"/>
          </a:p>
        </p:txBody>
      </p:sp>
      <p:sp>
        <p:nvSpPr>
          <p:cNvPr id="5" name="Footer Placeholder 4"/>
          <p:cNvSpPr>
            <a:spLocks noGrp="1"/>
          </p:cNvSpPr>
          <p:nvPr>
            <p:ph type="ftr" sz="quarter" idx="11"/>
          </p:nvPr>
        </p:nvSpPr>
        <p:spPr/>
        <p:txBody>
          <a:bodyPr/>
          <a:lstStyle/>
          <a:p>
            <a:endParaRPr lang="en-US" dirty="0"/>
          </a:p>
        </p:txBody>
      </p:sp>
      <p:sp>
        <p:nvSpPr>
          <p:cNvPr id="6" name="Text Box 8"/>
          <p:cNvSpPr txBox="1">
            <a:spLocks noChangeArrowheads="1"/>
          </p:cNvSpPr>
          <p:nvPr/>
        </p:nvSpPr>
        <p:spPr bwMode="auto">
          <a:xfrm>
            <a:off x="458788" y="1236664"/>
            <a:ext cx="776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rPr>
              <a:t>Economic indicators are the road signs of market trends and conditions ahead. </a:t>
            </a:r>
          </a:p>
        </p:txBody>
      </p:sp>
      <p:sp>
        <p:nvSpPr>
          <p:cNvPr id="12" name="TextBox 17"/>
          <p:cNvSpPr txBox="1">
            <a:spLocks noChangeArrowheads="1"/>
          </p:cNvSpPr>
          <p:nvPr/>
        </p:nvSpPr>
        <p:spPr bwMode="auto">
          <a:xfrm>
            <a:off x="1547042" y="4689991"/>
            <a:ext cx="2170065" cy="313932"/>
          </a:xfrm>
          <a:prstGeom prst="rect">
            <a:avLst/>
          </a:prstGeom>
          <a:noFill/>
          <a:ln w="9525">
            <a:noFill/>
            <a:miter lim="800000"/>
            <a:headEnd/>
            <a:tailEnd/>
          </a:ln>
        </p:spPr>
        <p:txBody>
          <a:bodyPr wrap="square" lIns="182880" tIns="64008" rIns="91440" bIns="64008" anchor="ctr">
            <a:prstTxWarp prst="textNoShape">
              <a:avLst/>
            </a:prstTxWarp>
            <a:spAutoFit/>
          </a:bodyPr>
          <a:lstStyle/>
          <a:p>
            <a:pPr>
              <a:spcBef>
                <a:spcPts val="0"/>
              </a:spcBef>
            </a:pPr>
            <a:r>
              <a:rPr lang="en-US" sz="1200" dirty="0">
                <a:solidFill>
                  <a:srgbClr val="54301A"/>
                </a:solidFill>
                <a:latin typeface="+mn-lt"/>
              </a:rPr>
              <a:t>Economic </a:t>
            </a:r>
            <a:r>
              <a:rPr lang="en-US" sz="1200" dirty="0" smtClean="0">
                <a:solidFill>
                  <a:srgbClr val="54301A"/>
                </a:solidFill>
                <a:latin typeface="+mn-lt"/>
              </a:rPr>
              <a:t>growth</a:t>
            </a:r>
            <a:endParaRPr lang="en-US" sz="1200" dirty="0">
              <a:solidFill>
                <a:srgbClr val="54301A"/>
              </a:solidFill>
              <a:latin typeface="+mn-lt"/>
            </a:endParaRPr>
          </a:p>
        </p:txBody>
      </p:sp>
      <p:sp>
        <p:nvSpPr>
          <p:cNvPr id="15" name="TextBox 17"/>
          <p:cNvSpPr txBox="1">
            <a:spLocks noChangeArrowheads="1"/>
          </p:cNvSpPr>
          <p:nvPr/>
        </p:nvSpPr>
        <p:spPr bwMode="auto">
          <a:xfrm>
            <a:off x="3945755" y="4689991"/>
            <a:ext cx="2170065" cy="313932"/>
          </a:xfrm>
          <a:prstGeom prst="rect">
            <a:avLst/>
          </a:prstGeom>
          <a:noFill/>
          <a:ln w="9525">
            <a:noFill/>
            <a:miter lim="800000"/>
            <a:headEnd/>
            <a:tailEnd/>
          </a:ln>
        </p:spPr>
        <p:txBody>
          <a:bodyPr wrap="square" lIns="182880" tIns="64008" rIns="91440" bIns="64008" anchor="ctr">
            <a:prstTxWarp prst="textNoShape">
              <a:avLst/>
            </a:prstTxWarp>
            <a:spAutoFit/>
          </a:bodyPr>
          <a:lstStyle/>
          <a:p>
            <a:pPr>
              <a:spcBef>
                <a:spcPts val="0"/>
              </a:spcBef>
            </a:pPr>
            <a:r>
              <a:rPr lang="en-US" sz="1200" dirty="0">
                <a:solidFill>
                  <a:srgbClr val="E8810D"/>
                </a:solidFill>
                <a:latin typeface="+mn-lt"/>
              </a:rPr>
              <a:t>Jobs</a:t>
            </a:r>
          </a:p>
        </p:txBody>
      </p:sp>
      <p:sp>
        <p:nvSpPr>
          <p:cNvPr id="16" name="TextBox 17"/>
          <p:cNvSpPr txBox="1">
            <a:spLocks noChangeArrowheads="1"/>
          </p:cNvSpPr>
          <p:nvPr/>
        </p:nvSpPr>
        <p:spPr bwMode="auto">
          <a:xfrm>
            <a:off x="6331767" y="4689991"/>
            <a:ext cx="2170065" cy="313932"/>
          </a:xfrm>
          <a:prstGeom prst="rect">
            <a:avLst/>
          </a:prstGeom>
          <a:noFill/>
          <a:ln w="9525">
            <a:noFill/>
            <a:miter lim="800000"/>
            <a:headEnd/>
            <a:tailEnd/>
          </a:ln>
        </p:spPr>
        <p:txBody>
          <a:bodyPr wrap="square" lIns="182880" tIns="64008" rIns="91440" bIns="64008" anchor="ctr">
            <a:prstTxWarp prst="textNoShape">
              <a:avLst/>
            </a:prstTxWarp>
            <a:spAutoFit/>
          </a:bodyPr>
          <a:lstStyle/>
          <a:p>
            <a:pPr>
              <a:spcBef>
                <a:spcPts val="0"/>
              </a:spcBef>
            </a:pPr>
            <a:r>
              <a:rPr lang="en-US" sz="1200" dirty="0">
                <a:solidFill>
                  <a:srgbClr val="6D6E71"/>
                </a:solidFill>
              </a:rPr>
              <a:t>Turnaround indicators</a:t>
            </a:r>
          </a:p>
        </p:txBody>
      </p:sp>
    </p:spTree>
    <p:extLst>
      <p:ext uri="{BB962C8B-B14F-4D97-AF65-F5344CB8AC3E}">
        <p14:creationId xmlns:p14="http://schemas.microsoft.com/office/powerpoint/2010/main" val="1630276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term “economic indicator”</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2</a:t>
            </a:fld>
            <a:endParaRPr lang="en-GB"/>
          </a:p>
        </p:txBody>
      </p:sp>
      <p:sp>
        <p:nvSpPr>
          <p:cNvPr id="5" name="Footer Placeholder 4"/>
          <p:cNvSpPr>
            <a:spLocks noGrp="1"/>
          </p:cNvSpPr>
          <p:nvPr>
            <p:ph type="ftr" sz="quarter" idx="11"/>
          </p:nvPr>
        </p:nvSpPr>
        <p:spPr/>
        <p:txBody>
          <a:bodyPr/>
          <a:lstStyle/>
          <a:p>
            <a:endParaRPr lang="en-US" dirty="0"/>
          </a:p>
        </p:txBody>
      </p:sp>
      <p:sp>
        <p:nvSpPr>
          <p:cNvPr id="6" name="Text Box 8"/>
          <p:cNvSpPr txBox="1">
            <a:spLocks noChangeArrowheads="1"/>
          </p:cNvSpPr>
          <p:nvPr/>
        </p:nvSpPr>
        <p:spPr bwMode="auto">
          <a:xfrm>
            <a:off x="458787" y="1236664"/>
            <a:ext cx="832635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Economists and investors use a wide range of indicators to forecast or interpret the market. </a:t>
            </a:r>
          </a:p>
        </p:txBody>
      </p:sp>
      <p:sp>
        <p:nvSpPr>
          <p:cNvPr id="15" name="Oval 14"/>
          <p:cNvSpPr/>
          <p:nvPr/>
        </p:nvSpPr>
        <p:spPr bwMode="auto">
          <a:xfrm>
            <a:off x="3309530" y="2581915"/>
            <a:ext cx="3442515" cy="3442515"/>
          </a:xfrm>
          <a:prstGeom prst="ellipse">
            <a:avLst/>
          </a:prstGeom>
          <a:noFill/>
          <a:ln w="101600" cmpd="sng">
            <a:solidFill>
              <a:srgbClr val="E2E2E3"/>
            </a:solid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14" name="Oval 13"/>
          <p:cNvSpPr/>
          <p:nvPr/>
        </p:nvSpPr>
        <p:spPr bwMode="auto">
          <a:xfrm>
            <a:off x="5757113" y="4183703"/>
            <a:ext cx="1561410" cy="1561410"/>
          </a:xfrm>
          <a:prstGeom prst="ellipse">
            <a:avLst/>
          </a:prstGeom>
          <a:solidFill>
            <a:srgbClr val="E8810D"/>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16" name="TextBox 15"/>
          <p:cNvSpPr txBox="1"/>
          <p:nvPr/>
        </p:nvSpPr>
        <p:spPr>
          <a:xfrm>
            <a:off x="4284220" y="3837654"/>
            <a:ext cx="1493135" cy="738664"/>
          </a:xfrm>
          <a:prstGeom prst="rect">
            <a:avLst/>
          </a:prstGeom>
          <a:noFill/>
        </p:spPr>
        <p:txBody>
          <a:bodyPr wrap="square" rtlCol="0">
            <a:spAutoFit/>
          </a:bodyPr>
          <a:lstStyle/>
          <a:p>
            <a:r>
              <a:rPr lang="en-US" sz="1400" dirty="0" smtClean="0"/>
              <a:t>Key </a:t>
            </a:r>
            <a:br>
              <a:rPr lang="en-US" sz="1400" dirty="0" smtClean="0"/>
            </a:br>
            <a:r>
              <a:rPr lang="en-US" sz="1400" dirty="0" smtClean="0"/>
              <a:t>economic </a:t>
            </a:r>
            <a:r>
              <a:rPr lang="en-US" sz="1400" dirty="0"/>
              <a:t>indicators</a:t>
            </a:r>
          </a:p>
        </p:txBody>
      </p:sp>
      <p:sp>
        <p:nvSpPr>
          <p:cNvPr id="19" name="TextBox 18"/>
          <p:cNvSpPr txBox="1"/>
          <p:nvPr/>
        </p:nvSpPr>
        <p:spPr>
          <a:xfrm>
            <a:off x="5797995" y="4748450"/>
            <a:ext cx="1493135" cy="461665"/>
          </a:xfrm>
          <a:prstGeom prst="rect">
            <a:avLst/>
          </a:prstGeom>
          <a:noFill/>
        </p:spPr>
        <p:txBody>
          <a:bodyPr wrap="square" rtlCol="0">
            <a:spAutoFit/>
          </a:bodyPr>
          <a:lstStyle/>
          <a:p>
            <a:r>
              <a:rPr lang="en-US" sz="1200" dirty="0">
                <a:solidFill>
                  <a:schemeClr val="bg1"/>
                </a:solidFill>
              </a:rPr>
              <a:t>Price of </a:t>
            </a:r>
            <a:r>
              <a:rPr lang="en-US" sz="1200" dirty="0" smtClean="0">
                <a:solidFill>
                  <a:schemeClr val="bg1"/>
                </a:solidFill>
              </a:rPr>
              <a:t/>
            </a:r>
            <a:br>
              <a:rPr lang="en-US" sz="1200" dirty="0" smtClean="0">
                <a:solidFill>
                  <a:schemeClr val="bg1"/>
                </a:solidFill>
              </a:rPr>
            </a:br>
            <a:r>
              <a:rPr lang="en-US" sz="1200" dirty="0" smtClean="0">
                <a:solidFill>
                  <a:schemeClr val="bg1"/>
                </a:solidFill>
              </a:rPr>
              <a:t>crude oil</a:t>
            </a:r>
            <a:endParaRPr lang="en-US" sz="1200" dirty="0">
              <a:solidFill>
                <a:schemeClr val="bg1"/>
              </a:solidFill>
            </a:endParaRPr>
          </a:p>
        </p:txBody>
      </p:sp>
      <p:sp>
        <p:nvSpPr>
          <p:cNvPr id="21" name="Oval 20"/>
          <p:cNvSpPr/>
          <p:nvPr/>
        </p:nvSpPr>
        <p:spPr bwMode="auto">
          <a:xfrm>
            <a:off x="2805949" y="4183703"/>
            <a:ext cx="1561410" cy="1561410"/>
          </a:xfrm>
          <a:prstGeom prst="ellipse">
            <a:avLst/>
          </a:prstGeom>
          <a:solidFill>
            <a:srgbClr val="6D6E71"/>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18" name="TextBox 17"/>
          <p:cNvSpPr txBox="1"/>
          <p:nvPr/>
        </p:nvSpPr>
        <p:spPr>
          <a:xfrm>
            <a:off x="2828554" y="4629976"/>
            <a:ext cx="1493135" cy="646331"/>
          </a:xfrm>
          <a:prstGeom prst="rect">
            <a:avLst/>
          </a:prstGeom>
          <a:noFill/>
        </p:spPr>
        <p:txBody>
          <a:bodyPr wrap="square" rtlCol="0">
            <a:spAutoFit/>
          </a:bodyPr>
          <a:lstStyle/>
          <a:p>
            <a:r>
              <a:rPr lang="en-US" sz="1200" dirty="0">
                <a:solidFill>
                  <a:srgbClr val="FFFFFF"/>
                </a:solidFill>
              </a:rPr>
              <a:t>Gross </a:t>
            </a:r>
            <a:r>
              <a:rPr lang="en-US" sz="1200" dirty="0" smtClean="0">
                <a:solidFill>
                  <a:srgbClr val="FFFFFF"/>
                </a:solidFill>
              </a:rPr>
              <a:t/>
            </a:r>
            <a:br>
              <a:rPr lang="en-US" sz="1200" dirty="0" smtClean="0">
                <a:solidFill>
                  <a:srgbClr val="FFFFFF"/>
                </a:solidFill>
              </a:rPr>
            </a:br>
            <a:r>
              <a:rPr lang="en-US" sz="1200" dirty="0" smtClean="0">
                <a:solidFill>
                  <a:srgbClr val="FFFFFF"/>
                </a:solidFill>
              </a:rPr>
              <a:t>domestic </a:t>
            </a:r>
            <a:br>
              <a:rPr lang="en-US" sz="1200" dirty="0" smtClean="0">
                <a:solidFill>
                  <a:srgbClr val="FFFFFF"/>
                </a:solidFill>
              </a:rPr>
            </a:br>
            <a:r>
              <a:rPr lang="en-US" sz="1200" dirty="0" smtClean="0">
                <a:solidFill>
                  <a:srgbClr val="FFFFFF"/>
                </a:solidFill>
              </a:rPr>
              <a:t>product</a:t>
            </a:r>
            <a:endParaRPr lang="en-US" sz="1200" dirty="0">
              <a:solidFill>
                <a:srgbClr val="FFFFFF"/>
              </a:solidFill>
            </a:endParaRPr>
          </a:p>
        </p:txBody>
      </p:sp>
      <p:sp>
        <p:nvSpPr>
          <p:cNvPr id="22" name="Oval 21"/>
          <p:cNvSpPr/>
          <p:nvPr/>
        </p:nvSpPr>
        <p:spPr bwMode="auto">
          <a:xfrm>
            <a:off x="4250083" y="1889179"/>
            <a:ext cx="1561410" cy="1561410"/>
          </a:xfrm>
          <a:prstGeom prst="ellipse">
            <a:avLst/>
          </a:prstGeom>
          <a:solidFill>
            <a:srgbClr val="88ABD5"/>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17" name="TextBox 16"/>
          <p:cNvSpPr txBox="1"/>
          <p:nvPr/>
        </p:nvSpPr>
        <p:spPr>
          <a:xfrm>
            <a:off x="4466963" y="2419435"/>
            <a:ext cx="1127649" cy="461665"/>
          </a:xfrm>
          <a:prstGeom prst="rect">
            <a:avLst/>
          </a:prstGeom>
          <a:noFill/>
        </p:spPr>
        <p:txBody>
          <a:bodyPr wrap="square" rtlCol="0">
            <a:spAutoFit/>
          </a:bodyPr>
          <a:lstStyle/>
          <a:p>
            <a:r>
              <a:rPr lang="en-US" sz="1200" dirty="0">
                <a:solidFill>
                  <a:srgbClr val="FFFFFF"/>
                </a:solidFill>
              </a:rPr>
              <a:t>Consumer </a:t>
            </a:r>
            <a:r>
              <a:rPr lang="en-US" sz="1200" dirty="0" smtClean="0">
                <a:solidFill>
                  <a:srgbClr val="FFFFFF"/>
                </a:solidFill>
              </a:rPr>
              <a:t>price index</a:t>
            </a:r>
            <a:endParaRPr lang="en-US" sz="1200" dirty="0">
              <a:solidFill>
                <a:srgbClr val="FFFFFF"/>
              </a:solidFill>
            </a:endParaRPr>
          </a:p>
        </p:txBody>
      </p:sp>
    </p:spTree>
    <p:extLst>
      <p:ext uri="{BB962C8B-B14F-4D97-AF65-F5344CB8AC3E}">
        <p14:creationId xmlns:p14="http://schemas.microsoft.com/office/powerpoint/2010/main" val="3162063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Leading, lagging and coincident indicators</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3</a:t>
            </a:fld>
            <a:endParaRPr lang="en-GB"/>
          </a:p>
        </p:txBody>
      </p:sp>
      <p:sp>
        <p:nvSpPr>
          <p:cNvPr id="5" name="Footer Placeholder 4"/>
          <p:cNvSpPr>
            <a:spLocks noGrp="1"/>
          </p:cNvSpPr>
          <p:nvPr>
            <p:ph type="ftr" sz="quarter" idx="11"/>
          </p:nvPr>
        </p:nvSpPr>
        <p:spPr>
          <a:xfrm>
            <a:off x="458789" y="6588124"/>
            <a:ext cx="447144" cy="258187"/>
          </a:xfrm>
        </p:spPr>
        <p:txBody>
          <a:bodyPr/>
          <a:lstStyle/>
          <a:p>
            <a:endParaRPr lang="en-US" dirty="0"/>
          </a:p>
        </p:txBody>
      </p:sp>
      <p:sp>
        <p:nvSpPr>
          <p:cNvPr id="6" name="Text Box 8"/>
          <p:cNvSpPr txBox="1">
            <a:spLocks noChangeArrowheads="1"/>
          </p:cNvSpPr>
          <p:nvPr/>
        </p:nvSpPr>
        <p:spPr bwMode="auto">
          <a:xfrm>
            <a:off x="458788" y="1236664"/>
            <a:ext cx="776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Each indicator plays a different role in understanding the economy.</a:t>
            </a:r>
          </a:p>
        </p:txBody>
      </p:sp>
      <p:sp>
        <p:nvSpPr>
          <p:cNvPr id="14" name="Content Placeholder 13"/>
          <p:cNvSpPr>
            <a:spLocks noGrp="1"/>
          </p:cNvSpPr>
          <p:nvPr>
            <p:ph idx="1"/>
          </p:nvPr>
        </p:nvSpPr>
        <p:spPr>
          <a:xfrm>
            <a:off x="461964" y="1827214"/>
            <a:ext cx="6213474" cy="4289425"/>
          </a:xfrm>
        </p:spPr>
        <p:txBody>
          <a:bodyPr/>
          <a:lstStyle/>
          <a:p>
            <a:r>
              <a:rPr lang="en-US" dirty="0"/>
              <a:t>Leading indicators</a:t>
            </a:r>
          </a:p>
          <a:p>
            <a:pPr lvl="1"/>
            <a:r>
              <a:rPr lang="en-US" dirty="0"/>
              <a:t>Help to predict what the economy or a particular market will do in the future.</a:t>
            </a:r>
          </a:p>
          <a:p>
            <a:r>
              <a:rPr lang="en-US" dirty="0"/>
              <a:t>Lagging indicators</a:t>
            </a:r>
          </a:p>
          <a:p>
            <a:pPr lvl="1"/>
            <a:r>
              <a:rPr lang="en-US" dirty="0"/>
              <a:t>Confirm the trends or patterns that leading indicators predict. </a:t>
            </a:r>
            <a:r>
              <a:rPr lang="en-US" dirty="0" smtClean="0"/>
              <a:t/>
            </a:r>
            <a:br>
              <a:rPr lang="en-US" dirty="0" smtClean="0"/>
            </a:br>
            <a:r>
              <a:rPr lang="en-US" dirty="0" smtClean="0"/>
              <a:t>The </a:t>
            </a:r>
            <a:r>
              <a:rPr lang="en-US" dirty="0"/>
              <a:t>unemployment rate, for example, is a lagging indicator.</a:t>
            </a:r>
          </a:p>
          <a:p>
            <a:r>
              <a:rPr lang="en-US" dirty="0"/>
              <a:t>Coincident indicators</a:t>
            </a:r>
          </a:p>
          <a:p>
            <a:pPr lvl="1"/>
            <a:r>
              <a:rPr lang="en-US" dirty="0"/>
              <a:t>Mirror what the data </a:t>
            </a:r>
            <a:r>
              <a:rPr lang="en-US" dirty="0" smtClean="0"/>
              <a:t>are </a:t>
            </a:r>
            <a:r>
              <a:rPr lang="en-US" dirty="0"/>
              <a:t>saying </a:t>
            </a:r>
            <a:r>
              <a:rPr lang="en-US" dirty="0" smtClean="0"/>
              <a:t>— </a:t>
            </a:r>
            <a:r>
              <a:rPr lang="en-US" i="1" dirty="0"/>
              <a:t>what’s happening right now</a:t>
            </a:r>
            <a:r>
              <a:rPr lang="en-US" dirty="0"/>
              <a:t>.</a:t>
            </a:r>
          </a:p>
          <a:p>
            <a:endParaRPr lang="en-US" dirty="0"/>
          </a:p>
        </p:txBody>
      </p:sp>
    </p:spTree>
    <p:extLst>
      <p:ext uri="{BB962C8B-B14F-4D97-AF65-F5344CB8AC3E}">
        <p14:creationId xmlns:p14="http://schemas.microsoft.com/office/powerpoint/2010/main" val="2148632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the Gross Domestic Product (GDP)</a:t>
            </a:r>
          </a:p>
        </p:txBody>
      </p:sp>
      <p:sp>
        <p:nvSpPr>
          <p:cNvPr id="8" name="Content Placeholder 7"/>
          <p:cNvSpPr>
            <a:spLocks noGrp="1"/>
          </p:cNvSpPr>
          <p:nvPr>
            <p:ph idx="1"/>
          </p:nvPr>
        </p:nvSpPr>
        <p:spPr>
          <a:xfrm>
            <a:off x="461965" y="1827214"/>
            <a:ext cx="5639194" cy="4289425"/>
          </a:xfrm>
        </p:spPr>
        <p:txBody>
          <a:bodyPr/>
          <a:lstStyle/>
          <a:p>
            <a:r>
              <a:rPr lang="en-US" dirty="0" smtClean="0"/>
              <a:t>Single </a:t>
            </a:r>
            <a:r>
              <a:rPr lang="en-US" dirty="0"/>
              <a:t>most important indicator used to assess economic growth</a:t>
            </a:r>
          </a:p>
          <a:p>
            <a:r>
              <a:rPr lang="en-US" dirty="0" smtClean="0"/>
              <a:t>Nominal </a:t>
            </a:r>
            <a:r>
              <a:rPr lang="en-US" dirty="0"/>
              <a:t>GDP vs. Real GDP</a:t>
            </a:r>
          </a:p>
          <a:p>
            <a:pPr lvl="1"/>
            <a:r>
              <a:rPr lang="en-US" dirty="0" smtClean="0"/>
              <a:t>Nominal </a:t>
            </a:r>
            <a:r>
              <a:rPr lang="en-US" dirty="0"/>
              <a:t>GDP expresses value in current prices</a:t>
            </a:r>
          </a:p>
          <a:p>
            <a:pPr lvl="1"/>
            <a:r>
              <a:rPr lang="en-US" dirty="0" smtClean="0"/>
              <a:t>Real </a:t>
            </a:r>
            <a:r>
              <a:rPr lang="en-US" dirty="0"/>
              <a:t>GDP is adjusted for price inflation</a:t>
            </a:r>
          </a:p>
          <a:p>
            <a:pPr marL="411480" lvl="1" indent="-173736"/>
            <a:r>
              <a:rPr lang="en-US" dirty="0" smtClean="0"/>
              <a:t>Calculating </a:t>
            </a:r>
            <a:r>
              <a:rPr lang="en-US" dirty="0"/>
              <a:t>real GDP growth enables economists to determine if production increased or decreased, regardless of changes in the purchasing power of the currency</a:t>
            </a:r>
          </a:p>
          <a:p>
            <a:r>
              <a:rPr lang="en-US" dirty="0" smtClean="0"/>
              <a:t>Published </a:t>
            </a:r>
            <a:r>
              <a:rPr lang="en-US" dirty="0"/>
              <a:t>quarterly by the U.S. Dept. of Commerce, Bureau of Economic </a:t>
            </a:r>
            <a:r>
              <a:rPr lang="en-US" dirty="0" smtClean="0"/>
              <a:t>Analysis</a:t>
            </a:r>
            <a:endParaRPr lang="en-US" dirty="0"/>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4</a:t>
            </a:fld>
            <a:endParaRPr lang="en-GB"/>
          </a:p>
        </p:txBody>
      </p:sp>
      <p:sp>
        <p:nvSpPr>
          <p:cNvPr id="5" name="Footer Placeholder 4"/>
          <p:cNvSpPr>
            <a:spLocks noGrp="1"/>
          </p:cNvSpPr>
          <p:nvPr>
            <p:ph type="ftr" sz="quarter" idx="11"/>
          </p:nvPr>
        </p:nvSpPr>
        <p:spPr/>
        <p:txBody>
          <a:bodyPr/>
          <a:lstStyle/>
          <a:p>
            <a:endParaRPr lang="en-US" dirty="0"/>
          </a:p>
        </p:txBody>
      </p:sp>
      <p:sp>
        <p:nvSpPr>
          <p:cNvPr id="6" name="Text Box 8"/>
          <p:cNvSpPr txBox="1">
            <a:spLocks noChangeArrowheads="1"/>
          </p:cNvSpPr>
          <p:nvPr/>
        </p:nvSpPr>
        <p:spPr bwMode="auto">
          <a:xfrm>
            <a:off x="458788" y="1236664"/>
            <a:ext cx="776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The GDP expresses the value of all goods and services made, sold and exported during the reporting period.</a:t>
            </a:r>
          </a:p>
        </p:txBody>
      </p:sp>
      <p:pic>
        <p:nvPicPr>
          <p:cNvPr id="3" name="Picture 2" descr="Growth ico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38833" y="412750"/>
            <a:ext cx="649667" cy="622710"/>
          </a:xfrm>
          <a:prstGeom prst="rect">
            <a:avLst/>
          </a:prstGeom>
        </p:spPr>
      </p:pic>
    </p:spTree>
    <p:extLst>
      <p:ext uri="{BB962C8B-B14F-4D97-AF65-F5344CB8AC3E}">
        <p14:creationId xmlns:p14="http://schemas.microsoft.com/office/powerpoint/2010/main" val="3488946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GDP as a forecast tool</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5</a:t>
            </a:fld>
            <a:endParaRPr lang="en-GB"/>
          </a:p>
        </p:txBody>
      </p:sp>
      <p:sp>
        <p:nvSpPr>
          <p:cNvPr id="5" name="Footer Placeholder 4"/>
          <p:cNvSpPr>
            <a:spLocks noGrp="1"/>
          </p:cNvSpPr>
          <p:nvPr>
            <p:ph type="ftr" sz="quarter" idx="11"/>
          </p:nvPr>
        </p:nvSpPr>
        <p:spPr>
          <a:xfrm>
            <a:off x="458788" y="6432504"/>
            <a:ext cx="5479052" cy="413808"/>
          </a:xfrm>
        </p:spPr>
        <p:txBody>
          <a:bodyPr/>
          <a:lstStyle/>
          <a:p>
            <a:r>
              <a:rPr lang="en-US" dirty="0"/>
              <a:t>Source: BEA, JPMorgan Asset Management.</a:t>
            </a:r>
          </a:p>
          <a:p>
            <a:r>
              <a:rPr lang="en-US" dirty="0"/>
              <a:t>Data reflects most recently available as of 9/30/12. </a:t>
            </a:r>
            <a:r>
              <a:rPr lang="en-US" dirty="0" smtClean="0"/>
              <a:t>GDP </a:t>
            </a:r>
            <a:r>
              <a:rPr lang="en-US" dirty="0"/>
              <a:t>values shown in legend are % change vs. prior quarter annualized and reflect 2Q12 </a:t>
            </a:r>
            <a:r>
              <a:rPr lang="en-US" dirty="0" smtClean="0"/>
              <a:t>GDP.</a:t>
            </a:r>
            <a:endParaRPr lang="en-US" dirty="0"/>
          </a:p>
        </p:txBody>
      </p:sp>
      <p:sp>
        <p:nvSpPr>
          <p:cNvPr id="6" name="Text Box 8"/>
          <p:cNvSpPr txBox="1">
            <a:spLocks noChangeArrowheads="1"/>
          </p:cNvSpPr>
          <p:nvPr/>
        </p:nvSpPr>
        <p:spPr bwMode="auto">
          <a:xfrm>
            <a:off x="458788" y="1236664"/>
            <a:ext cx="8418004"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While rising GDP indicates economic growth, falling GDP indicates potential recession.</a:t>
            </a:r>
          </a:p>
        </p:txBody>
      </p:sp>
      <p:pic>
        <p:nvPicPr>
          <p:cNvPr id="8" name="Picture 9"/>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1186" b="-1"/>
          <a:stretch/>
        </p:blipFill>
        <p:spPr bwMode="auto">
          <a:xfrm>
            <a:off x="1876363" y="1830388"/>
            <a:ext cx="6281751" cy="4442669"/>
          </a:xfrm>
          <a:prstGeom prst="rect">
            <a:avLst/>
          </a:prstGeom>
          <a:noFill/>
          <a:ln w="3175" cmpd="sng">
            <a:noFill/>
            <a:miter lim="800000"/>
            <a:headEnd/>
            <a:tailEnd/>
          </a:ln>
          <a:effectLst/>
        </p:spPr>
      </p:pic>
      <p:sp>
        <p:nvSpPr>
          <p:cNvPr id="9" name="TextBox 1"/>
          <p:cNvSpPr txBox="1">
            <a:spLocks noChangeArrowheads="1"/>
          </p:cNvSpPr>
          <p:nvPr/>
        </p:nvSpPr>
        <p:spPr bwMode="auto">
          <a:xfrm>
            <a:off x="5192664" y="2473665"/>
            <a:ext cx="2822562" cy="2976403"/>
          </a:xfrm>
          <a:prstGeom prst="rect">
            <a:avLst/>
          </a:prstGeom>
          <a:solidFill>
            <a:srgbClr val="C0C0C0">
              <a:alpha val="70000"/>
            </a:srgbClr>
          </a:solidFill>
          <a:ln w="9525">
            <a:noFill/>
            <a:miter lim="800000"/>
            <a:headEnd/>
            <a:tailEnd/>
          </a:ln>
        </p:spPr>
        <p:txBody>
          <a:bodyPr wrap="square">
            <a:no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10" name="Rectangle 9"/>
          <p:cNvSpPr/>
          <p:nvPr/>
        </p:nvSpPr>
        <p:spPr bwMode="auto">
          <a:xfrm>
            <a:off x="1878013" y="1827213"/>
            <a:ext cx="6307137" cy="4459287"/>
          </a:xfrm>
          <a:prstGeom prst="rect">
            <a:avLst/>
          </a:prstGeom>
          <a:noFill/>
          <a:ln w="3175" cmpd="sng">
            <a:solidFill>
              <a:srgbClr val="B6B6B8"/>
            </a:solid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pic>
        <p:nvPicPr>
          <p:cNvPr id="12" name="Picture 11" descr="Growth icon.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38833" y="412750"/>
            <a:ext cx="649667" cy="622710"/>
          </a:xfrm>
          <a:prstGeom prst="rect">
            <a:avLst/>
          </a:prstGeom>
        </p:spPr>
      </p:pic>
    </p:spTree>
    <p:extLst>
      <p:ext uri="{BB962C8B-B14F-4D97-AF65-F5344CB8AC3E}">
        <p14:creationId xmlns:p14="http://schemas.microsoft.com/office/powerpoint/2010/main" val="1998997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Drilling down to the components of GDP</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6</a:t>
            </a:fld>
            <a:endParaRPr lang="en-GB"/>
          </a:p>
        </p:txBody>
      </p:sp>
      <p:sp>
        <p:nvSpPr>
          <p:cNvPr id="5" name="Footer Placeholder 4"/>
          <p:cNvSpPr>
            <a:spLocks noGrp="1"/>
          </p:cNvSpPr>
          <p:nvPr>
            <p:ph type="ftr" sz="quarter" idx="11"/>
          </p:nvPr>
        </p:nvSpPr>
        <p:spPr>
          <a:xfrm>
            <a:off x="458789" y="6432504"/>
            <a:ext cx="588920" cy="413808"/>
          </a:xfrm>
        </p:spPr>
        <p:txBody>
          <a:bodyPr/>
          <a:lstStyle/>
          <a:p>
            <a:endParaRPr lang="en-US" dirty="0"/>
          </a:p>
        </p:txBody>
      </p:sp>
      <p:sp>
        <p:nvSpPr>
          <p:cNvPr id="6" name="Text Box 8"/>
          <p:cNvSpPr txBox="1">
            <a:spLocks noChangeArrowheads="1"/>
          </p:cNvSpPr>
          <p:nvPr/>
        </p:nvSpPr>
        <p:spPr bwMode="auto">
          <a:xfrm>
            <a:off x="458788" y="1236664"/>
            <a:ext cx="776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Economists study the shifting categories of GDP to better understand the economy.</a:t>
            </a:r>
          </a:p>
        </p:txBody>
      </p:sp>
      <p:sp>
        <p:nvSpPr>
          <p:cNvPr id="30" name="Right Arrow 27"/>
          <p:cNvSpPr/>
          <p:nvPr/>
        </p:nvSpPr>
        <p:spPr bwMode="auto">
          <a:xfrm>
            <a:off x="6903515" y="2047368"/>
            <a:ext cx="188908" cy="441961"/>
          </a:xfrm>
          <a:custGeom>
            <a:avLst/>
            <a:gdLst>
              <a:gd name="connsiteX0" fmla="*/ 0 w 384926"/>
              <a:gd name="connsiteY0" fmla="*/ 79890 h 319561"/>
              <a:gd name="connsiteX1" fmla="*/ 225146 w 384926"/>
              <a:gd name="connsiteY1" fmla="*/ 79890 h 319561"/>
              <a:gd name="connsiteX2" fmla="*/ 225146 w 384926"/>
              <a:gd name="connsiteY2" fmla="*/ 0 h 319561"/>
              <a:gd name="connsiteX3" fmla="*/ 384926 w 384926"/>
              <a:gd name="connsiteY3" fmla="*/ 159781 h 319561"/>
              <a:gd name="connsiteX4" fmla="*/ 225146 w 384926"/>
              <a:gd name="connsiteY4" fmla="*/ 319561 h 319561"/>
              <a:gd name="connsiteX5" fmla="*/ 225146 w 384926"/>
              <a:gd name="connsiteY5" fmla="*/ 239671 h 319561"/>
              <a:gd name="connsiteX6" fmla="*/ 0 w 384926"/>
              <a:gd name="connsiteY6" fmla="*/ 239671 h 319561"/>
              <a:gd name="connsiteX7" fmla="*/ 0 w 384926"/>
              <a:gd name="connsiteY7" fmla="*/ 79890 h 319561"/>
              <a:gd name="connsiteX0" fmla="*/ 0 w 384926"/>
              <a:gd name="connsiteY0" fmla="*/ 79890 h 319561"/>
              <a:gd name="connsiteX1" fmla="*/ 225146 w 384926"/>
              <a:gd name="connsiteY1" fmla="*/ 79890 h 319561"/>
              <a:gd name="connsiteX2" fmla="*/ 225146 w 384926"/>
              <a:gd name="connsiteY2" fmla="*/ 0 h 319561"/>
              <a:gd name="connsiteX3" fmla="*/ 384926 w 384926"/>
              <a:gd name="connsiteY3" fmla="*/ 159781 h 319561"/>
              <a:gd name="connsiteX4" fmla="*/ 225146 w 384926"/>
              <a:gd name="connsiteY4" fmla="*/ 319561 h 319561"/>
              <a:gd name="connsiteX5" fmla="*/ 225146 w 384926"/>
              <a:gd name="connsiteY5" fmla="*/ 239671 h 319561"/>
              <a:gd name="connsiteX6" fmla="*/ 0 w 384926"/>
              <a:gd name="connsiteY6" fmla="*/ 79890 h 319561"/>
              <a:gd name="connsiteX0" fmla="*/ 0 w 159780"/>
              <a:gd name="connsiteY0" fmla="*/ 239671 h 319561"/>
              <a:gd name="connsiteX1" fmla="*/ 0 w 159780"/>
              <a:gd name="connsiteY1" fmla="*/ 79890 h 319561"/>
              <a:gd name="connsiteX2" fmla="*/ 0 w 159780"/>
              <a:gd name="connsiteY2" fmla="*/ 0 h 319561"/>
              <a:gd name="connsiteX3" fmla="*/ 159780 w 159780"/>
              <a:gd name="connsiteY3" fmla="*/ 159781 h 319561"/>
              <a:gd name="connsiteX4" fmla="*/ 0 w 159780"/>
              <a:gd name="connsiteY4" fmla="*/ 319561 h 319561"/>
              <a:gd name="connsiteX5" fmla="*/ 0 w 159780"/>
              <a:gd name="connsiteY5" fmla="*/ 239671 h 319561"/>
              <a:gd name="connsiteX0" fmla="*/ 80433 w 159780"/>
              <a:gd name="connsiteY0" fmla="*/ 155004 h 319561"/>
              <a:gd name="connsiteX1" fmla="*/ 0 w 159780"/>
              <a:gd name="connsiteY1" fmla="*/ 79890 h 319561"/>
              <a:gd name="connsiteX2" fmla="*/ 0 w 159780"/>
              <a:gd name="connsiteY2" fmla="*/ 0 h 319561"/>
              <a:gd name="connsiteX3" fmla="*/ 159780 w 159780"/>
              <a:gd name="connsiteY3" fmla="*/ 159781 h 319561"/>
              <a:gd name="connsiteX4" fmla="*/ 0 w 159780"/>
              <a:gd name="connsiteY4" fmla="*/ 319561 h 319561"/>
              <a:gd name="connsiteX5" fmla="*/ 80433 w 159780"/>
              <a:gd name="connsiteY5" fmla="*/ 155004 h 319561"/>
              <a:gd name="connsiteX0" fmla="*/ 0 w 159780"/>
              <a:gd name="connsiteY0" fmla="*/ 319561 h 319561"/>
              <a:gd name="connsiteX1" fmla="*/ 0 w 159780"/>
              <a:gd name="connsiteY1" fmla="*/ 79890 h 319561"/>
              <a:gd name="connsiteX2" fmla="*/ 0 w 159780"/>
              <a:gd name="connsiteY2" fmla="*/ 0 h 319561"/>
              <a:gd name="connsiteX3" fmla="*/ 159780 w 159780"/>
              <a:gd name="connsiteY3" fmla="*/ 159781 h 319561"/>
              <a:gd name="connsiteX4" fmla="*/ 0 w 159780"/>
              <a:gd name="connsiteY4" fmla="*/ 319561 h 319561"/>
              <a:gd name="connsiteX0" fmla="*/ 0 w 159780"/>
              <a:gd name="connsiteY0" fmla="*/ 319561 h 319561"/>
              <a:gd name="connsiteX1" fmla="*/ 0 w 159780"/>
              <a:gd name="connsiteY1" fmla="*/ 0 h 319561"/>
              <a:gd name="connsiteX2" fmla="*/ 159780 w 159780"/>
              <a:gd name="connsiteY2" fmla="*/ 159781 h 319561"/>
              <a:gd name="connsiteX3" fmla="*/ 0 w 159780"/>
              <a:gd name="connsiteY3" fmla="*/ 319561 h 319561"/>
              <a:gd name="connsiteX0" fmla="*/ 6060 w 165840"/>
              <a:gd name="connsiteY0" fmla="*/ 319561 h 319561"/>
              <a:gd name="connsiteX1" fmla="*/ 0 w 165840"/>
              <a:gd name="connsiteY1" fmla="*/ 157247 h 319561"/>
              <a:gd name="connsiteX2" fmla="*/ 6060 w 165840"/>
              <a:gd name="connsiteY2" fmla="*/ 0 h 319561"/>
              <a:gd name="connsiteX3" fmla="*/ 165840 w 165840"/>
              <a:gd name="connsiteY3" fmla="*/ 159781 h 319561"/>
              <a:gd name="connsiteX4" fmla="*/ 6060 w 165840"/>
              <a:gd name="connsiteY4" fmla="*/ 319561 h 319561"/>
              <a:gd name="connsiteX0" fmla="*/ 6060 w 165840"/>
              <a:gd name="connsiteY0" fmla="*/ 319561 h 319561"/>
              <a:gd name="connsiteX1" fmla="*/ 0 w 165840"/>
              <a:gd name="connsiteY1" fmla="*/ 157247 h 319561"/>
              <a:gd name="connsiteX2" fmla="*/ 6060 w 165840"/>
              <a:gd name="connsiteY2" fmla="*/ 0 h 319561"/>
              <a:gd name="connsiteX3" fmla="*/ 165840 w 165840"/>
              <a:gd name="connsiteY3" fmla="*/ 159781 h 319561"/>
              <a:gd name="connsiteX4" fmla="*/ 6060 w 165840"/>
              <a:gd name="connsiteY4" fmla="*/ 319561 h 319561"/>
              <a:gd name="connsiteX0" fmla="*/ 0 w 159780"/>
              <a:gd name="connsiteY0" fmla="*/ 319561 h 319561"/>
              <a:gd name="connsiteX1" fmla="*/ 80171 w 159780"/>
              <a:gd name="connsiteY1" fmla="*/ 157247 h 319561"/>
              <a:gd name="connsiteX2" fmla="*/ 0 w 159780"/>
              <a:gd name="connsiteY2" fmla="*/ 0 h 319561"/>
              <a:gd name="connsiteX3" fmla="*/ 159780 w 159780"/>
              <a:gd name="connsiteY3" fmla="*/ 159781 h 319561"/>
              <a:gd name="connsiteX4" fmla="*/ 0 w 159780"/>
              <a:gd name="connsiteY4" fmla="*/ 319561 h 319561"/>
              <a:gd name="connsiteX0" fmla="*/ 80171 w 159780"/>
              <a:gd name="connsiteY0" fmla="*/ 157247 h 319561"/>
              <a:gd name="connsiteX1" fmla="*/ 0 w 159780"/>
              <a:gd name="connsiteY1" fmla="*/ 0 h 319561"/>
              <a:gd name="connsiteX2" fmla="*/ 159780 w 159780"/>
              <a:gd name="connsiteY2" fmla="*/ 159781 h 319561"/>
              <a:gd name="connsiteX3" fmla="*/ 0 w 159780"/>
              <a:gd name="connsiteY3" fmla="*/ 319561 h 319561"/>
              <a:gd name="connsiteX4" fmla="*/ 119251 w 159780"/>
              <a:gd name="connsiteY4" fmla="*/ 200934 h 319561"/>
              <a:gd name="connsiteX0" fmla="*/ 0 w 159780"/>
              <a:gd name="connsiteY0" fmla="*/ 0 h 319561"/>
              <a:gd name="connsiteX1" fmla="*/ 159780 w 159780"/>
              <a:gd name="connsiteY1" fmla="*/ 159781 h 319561"/>
              <a:gd name="connsiteX2" fmla="*/ 0 w 159780"/>
              <a:gd name="connsiteY2" fmla="*/ 319561 h 319561"/>
              <a:gd name="connsiteX3" fmla="*/ 119251 w 159780"/>
              <a:gd name="connsiteY3" fmla="*/ 200934 h 319561"/>
              <a:gd name="connsiteX0" fmla="*/ 0 w 159780"/>
              <a:gd name="connsiteY0" fmla="*/ 0 h 319561"/>
              <a:gd name="connsiteX1" fmla="*/ 159780 w 159780"/>
              <a:gd name="connsiteY1" fmla="*/ 159781 h 319561"/>
              <a:gd name="connsiteX2" fmla="*/ 0 w 159780"/>
              <a:gd name="connsiteY2" fmla="*/ 319561 h 319561"/>
            </a:gdLst>
            <a:ahLst/>
            <a:cxnLst>
              <a:cxn ang="0">
                <a:pos x="connsiteX0" y="connsiteY0"/>
              </a:cxn>
              <a:cxn ang="0">
                <a:pos x="connsiteX1" y="connsiteY1"/>
              </a:cxn>
              <a:cxn ang="0">
                <a:pos x="connsiteX2" y="connsiteY2"/>
              </a:cxn>
            </a:cxnLst>
            <a:rect l="l" t="t" r="r" b="b"/>
            <a:pathLst>
              <a:path w="159780" h="319561">
                <a:moveTo>
                  <a:pt x="0" y="0"/>
                </a:moveTo>
                <a:lnTo>
                  <a:pt x="159780" y="159781"/>
                </a:lnTo>
                <a:lnTo>
                  <a:pt x="0" y="319561"/>
                </a:lnTo>
              </a:path>
            </a:pathLst>
          </a:custGeom>
          <a:noFill/>
          <a:ln w="38100"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kern="1200" cap="none" normalizeH="0" baseline="0" smtClean="0">
              <a:ln>
                <a:noFill/>
              </a:ln>
              <a:solidFill>
                <a:schemeClr val="tx1"/>
              </a:solidFill>
              <a:effectLst/>
              <a:latin typeface="Arial" charset="0"/>
            </a:endParaRPr>
          </a:p>
        </p:txBody>
      </p:sp>
      <p:sp>
        <p:nvSpPr>
          <p:cNvPr id="31" name="Right Arrow 27"/>
          <p:cNvSpPr/>
          <p:nvPr/>
        </p:nvSpPr>
        <p:spPr bwMode="auto">
          <a:xfrm>
            <a:off x="6903515" y="2646621"/>
            <a:ext cx="188908" cy="441961"/>
          </a:xfrm>
          <a:custGeom>
            <a:avLst/>
            <a:gdLst>
              <a:gd name="connsiteX0" fmla="*/ 0 w 384926"/>
              <a:gd name="connsiteY0" fmla="*/ 79890 h 319561"/>
              <a:gd name="connsiteX1" fmla="*/ 225146 w 384926"/>
              <a:gd name="connsiteY1" fmla="*/ 79890 h 319561"/>
              <a:gd name="connsiteX2" fmla="*/ 225146 w 384926"/>
              <a:gd name="connsiteY2" fmla="*/ 0 h 319561"/>
              <a:gd name="connsiteX3" fmla="*/ 384926 w 384926"/>
              <a:gd name="connsiteY3" fmla="*/ 159781 h 319561"/>
              <a:gd name="connsiteX4" fmla="*/ 225146 w 384926"/>
              <a:gd name="connsiteY4" fmla="*/ 319561 h 319561"/>
              <a:gd name="connsiteX5" fmla="*/ 225146 w 384926"/>
              <a:gd name="connsiteY5" fmla="*/ 239671 h 319561"/>
              <a:gd name="connsiteX6" fmla="*/ 0 w 384926"/>
              <a:gd name="connsiteY6" fmla="*/ 239671 h 319561"/>
              <a:gd name="connsiteX7" fmla="*/ 0 w 384926"/>
              <a:gd name="connsiteY7" fmla="*/ 79890 h 319561"/>
              <a:gd name="connsiteX0" fmla="*/ 0 w 384926"/>
              <a:gd name="connsiteY0" fmla="*/ 79890 h 319561"/>
              <a:gd name="connsiteX1" fmla="*/ 225146 w 384926"/>
              <a:gd name="connsiteY1" fmla="*/ 79890 h 319561"/>
              <a:gd name="connsiteX2" fmla="*/ 225146 w 384926"/>
              <a:gd name="connsiteY2" fmla="*/ 0 h 319561"/>
              <a:gd name="connsiteX3" fmla="*/ 384926 w 384926"/>
              <a:gd name="connsiteY3" fmla="*/ 159781 h 319561"/>
              <a:gd name="connsiteX4" fmla="*/ 225146 w 384926"/>
              <a:gd name="connsiteY4" fmla="*/ 319561 h 319561"/>
              <a:gd name="connsiteX5" fmla="*/ 225146 w 384926"/>
              <a:gd name="connsiteY5" fmla="*/ 239671 h 319561"/>
              <a:gd name="connsiteX6" fmla="*/ 0 w 384926"/>
              <a:gd name="connsiteY6" fmla="*/ 79890 h 319561"/>
              <a:gd name="connsiteX0" fmla="*/ 0 w 159780"/>
              <a:gd name="connsiteY0" fmla="*/ 239671 h 319561"/>
              <a:gd name="connsiteX1" fmla="*/ 0 w 159780"/>
              <a:gd name="connsiteY1" fmla="*/ 79890 h 319561"/>
              <a:gd name="connsiteX2" fmla="*/ 0 w 159780"/>
              <a:gd name="connsiteY2" fmla="*/ 0 h 319561"/>
              <a:gd name="connsiteX3" fmla="*/ 159780 w 159780"/>
              <a:gd name="connsiteY3" fmla="*/ 159781 h 319561"/>
              <a:gd name="connsiteX4" fmla="*/ 0 w 159780"/>
              <a:gd name="connsiteY4" fmla="*/ 319561 h 319561"/>
              <a:gd name="connsiteX5" fmla="*/ 0 w 159780"/>
              <a:gd name="connsiteY5" fmla="*/ 239671 h 319561"/>
              <a:gd name="connsiteX0" fmla="*/ 80433 w 159780"/>
              <a:gd name="connsiteY0" fmla="*/ 155004 h 319561"/>
              <a:gd name="connsiteX1" fmla="*/ 0 w 159780"/>
              <a:gd name="connsiteY1" fmla="*/ 79890 h 319561"/>
              <a:gd name="connsiteX2" fmla="*/ 0 w 159780"/>
              <a:gd name="connsiteY2" fmla="*/ 0 h 319561"/>
              <a:gd name="connsiteX3" fmla="*/ 159780 w 159780"/>
              <a:gd name="connsiteY3" fmla="*/ 159781 h 319561"/>
              <a:gd name="connsiteX4" fmla="*/ 0 w 159780"/>
              <a:gd name="connsiteY4" fmla="*/ 319561 h 319561"/>
              <a:gd name="connsiteX5" fmla="*/ 80433 w 159780"/>
              <a:gd name="connsiteY5" fmla="*/ 155004 h 319561"/>
              <a:gd name="connsiteX0" fmla="*/ 0 w 159780"/>
              <a:gd name="connsiteY0" fmla="*/ 319561 h 319561"/>
              <a:gd name="connsiteX1" fmla="*/ 0 w 159780"/>
              <a:gd name="connsiteY1" fmla="*/ 79890 h 319561"/>
              <a:gd name="connsiteX2" fmla="*/ 0 w 159780"/>
              <a:gd name="connsiteY2" fmla="*/ 0 h 319561"/>
              <a:gd name="connsiteX3" fmla="*/ 159780 w 159780"/>
              <a:gd name="connsiteY3" fmla="*/ 159781 h 319561"/>
              <a:gd name="connsiteX4" fmla="*/ 0 w 159780"/>
              <a:gd name="connsiteY4" fmla="*/ 319561 h 319561"/>
              <a:gd name="connsiteX0" fmla="*/ 0 w 159780"/>
              <a:gd name="connsiteY0" fmla="*/ 319561 h 319561"/>
              <a:gd name="connsiteX1" fmla="*/ 0 w 159780"/>
              <a:gd name="connsiteY1" fmla="*/ 0 h 319561"/>
              <a:gd name="connsiteX2" fmla="*/ 159780 w 159780"/>
              <a:gd name="connsiteY2" fmla="*/ 159781 h 319561"/>
              <a:gd name="connsiteX3" fmla="*/ 0 w 159780"/>
              <a:gd name="connsiteY3" fmla="*/ 319561 h 319561"/>
              <a:gd name="connsiteX0" fmla="*/ 6060 w 165840"/>
              <a:gd name="connsiteY0" fmla="*/ 319561 h 319561"/>
              <a:gd name="connsiteX1" fmla="*/ 0 w 165840"/>
              <a:gd name="connsiteY1" fmla="*/ 157247 h 319561"/>
              <a:gd name="connsiteX2" fmla="*/ 6060 w 165840"/>
              <a:gd name="connsiteY2" fmla="*/ 0 h 319561"/>
              <a:gd name="connsiteX3" fmla="*/ 165840 w 165840"/>
              <a:gd name="connsiteY3" fmla="*/ 159781 h 319561"/>
              <a:gd name="connsiteX4" fmla="*/ 6060 w 165840"/>
              <a:gd name="connsiteY4" fmla="*/ 319561 h 319561"/>
              <a:gd name="connsiteX0" fmla="*/ 6060 w 165840"/>
              <a:gd name="connsiteY0" fmla="*/ 319561 h 319561"/>
              <a:gd name="connsiteX1" fmla="*/ 0 w 165840"/>
              <a:gd name="connsiteY1" fmla="*/ 157247 h 319561"/>
              <a:gd name="connsiteX2" fmla="*/ 6060 w 165840"/>
              <a:gd name="connsiteY2" fmla="*/ 0 h 319561"/>
              <a:gd name="connsiteX3" fmla="*/ 165840 w 165840"/>
              <a:gd name="connsiteY3" fmla="*/ 159781 h 319561"/>
              <a:gd name="connsiteX4" fmla="*/ 6060 w 165840"/>
              <a:gd name="connsiteY4" fmla="*/ 319561 h 319561"/>
              <a:gd name="connsiteX0" fmla="*/ 0 w 159780"/>
              <a:gd name="connsiteY0" fmla="*/ 319561 h 319561"/>
              <a:gd name="connsiteX1" fmla="*/ 80171 w 159780"/>
              <a:gd name="connsiteY1" fmla="*/ 157247 h 319561"/>
              <a:gd name="connsiteX2" fmla="*/ 0 w 159780"/>
              <a:gd name="connsiteY2" fmla="*/ 0 h 319561"/>
              <a:gd name="connsiteX3" fmla="*/ 159780 w 159780"/>
              <a:gd name="connsiteY3" fmla="*/ 159781 h 319561"/>
              <a:gd name="connsiteX4" fmla="*/ 0 w 159780"/>
              <a:gd name="connsiteY4" fmla="*/ 319561 h 319561"/>
              <a:gd name="connsiteX0" fmla="*/ 80171 w 159780"/>
              <a:gd name="connsiteY0" fmla="*/ 157247 h 319561"/>
              <a:gd name="connsiteX1" fmla="*/ 0 w 159780"/>
              <a:gd name="connsiteY1" fmla="*/ 0 h 319561"/>
              <a:gd name="connsiteX2" fmla="*/ 159780 w 159780"/>
              <a:gd name="connsiteY2" fmla="*/ 159781 h 319561"/>
              <a:gd name="connsiteX3" fmla="*/ 0 w 159780"/>
              <a:gd name="connsiteY3" fmla="*/ 319561 h 319561"/>
              <a:gd name="connsiteX4" fmla="*/ 119251 w 159780"/>
              <a:gd name="connsiteY4" fmla="*/ 200934 h 319561"/>
              <a:gd name="connsiteX0" fmla="*/ 0 w 159780"/>
              <a:gd name="connsiteY0" fmla="*/ 0 h 319561"/>
              <a:gd name="connsiteX1" fmla="*/ 159780 w 159780"/>
              <a:gd name="connsiteY1" fmla="*/ 159781 h 319561"/>
              <a:gd name="connsiteX2" fmla="*/ 0 w 159780"/>
              <a:gd name="connsiteY2" fmla="*/ 319561 h 319561"/>
              <a:gd name="connsiteX3" fmla="*/ 119251 w 159780"/>
              <a:gd name="connsiteY3" fmla="*/ 200934 h 319561"/>
              <a:gd name="connsiteX0" fmla="*/ 0 w 159780"/>
              <a:gd name="connsiteY0" fmla="*/ 0 h 319561"/>
              <a:gd name="connsiteX1" fmla="*/ 159780 w 159780"/>
              <a:gd name="connsiteY1" fmla="*/ 159781 h 319561"/>
              <a:gd name="connsiteX2" fmla="*/ 0 w 159780"/>
              <a:gd name="connsiteY2" fmla="*/ 319561 h 319561"/>
            </a:gdLst>
            <a:ahLst/>
            <a:cxnLst>
              <a:cxn ang="0">
                <a:pos x="connsiteX0" y="connsiteY0"/>
              </a:cxn>
              <a:cxn ang="0">
                <a:pos x="connsiteX1" y="connsiteY1"/>
              </a:cxn>
              <a:cxn ang="0">
                <a:pos x="connsiteX2" y="connsiteY2"/>
              </a:cxn>
            </a:cxnLst>
            <a:rect l="l" t="t" r="r" b="b"/>
            <a:pathLst>
              <a:path w="159780" h="319561">
                <a:moveTo>
                  <a:pt x="0" y="0"/>
                </a:moveTo>
                <a:lnTo>
                  <a:pt x="159780" y="159781"/>
                </a:lnTo>
                <a:lnTo>
                  <a:pt x="0" y="319561"/>
                </a:lnTo>
              </a:path>
            </a:pathLst>
          </a:custGeom>
          <a:noFill/>
          <a:ln w="38100"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kern="1200" cap="none" normalizeH="0" baseline="0" smtClean="0">
              <a:ln>
                <a:noFill/>
              </a:ln>
              <a:solidFill>
                <a:schemeClr val="tx1"/>
              </a:solidFill>
              <a:effectLst/>
              <a:latin typeface="Arial" charset="0"/>
            </a:endParaRPr>
          </a:p>
        </p:txBody>
      </p:sp>
      <p:pic>
        <p:nvPicPr>
          <p:cNvPr id="15" name="Picture 9"/>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1186" b="-1"/>
          <a:stretch/>
        </p:blipFill>
        <p:spPr bwMode="auto">
          <a:xfrm>
            <a:off x="1876363" y="1830388"/>
            <a:ext cx="6281800" cy="4442703"/>
          </a:xfrm>
          <a:prstGeom prst="rect">
            <a:avLst/>
          </a:prstGeom>
          <a:noFill/>
          <a:ln w="3175" cmpd="sng">
            <a:noFill/>
            <a:miter lim="800000"/>
            <a:headEnd/>
            <a:tailEnd/>
          </a:ln>
          <a:effectLst/>
        </p:spPr>
      </p:pic>
      <p:sp>
        <p:nvSpPr>
          <p:cNvPr id="16" name="TextBox 1"/>
          <p:cNvSpPr txBox="1">
            <a:spLocks noChangeArrowheads="1"/>
          </p:cNvSpPr>
          <p:nvPr/>
        </p:nvSpPr>
        <p:spPr bwMode="auto">
          <a:xfrm>
            <a:off x="2333627" y="2483560"/>
            <a:ext cx="2825882" cy="2976427"/>
          </a:xfrm>
          <a:prstGeom prst="rect">
            <a:avLst/>
          </a:prstGeom>
          <a:solidFill>
            <a:srgbClr val="C0C0C0">
              <a:alpha val="70000"/>
            </a:srgbClr>
          </a:solidFill>
          <a:ln w="9525">
            <a:noFill/>
            <a:miter lim="800000"/>
            <a:headEnd/>
            <a:tailEnd/>
          </a:ln>
        </p:spPr>
        <p:txBody>
          <a:bodyPr wrap="square">
            <a:no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10" name="Rectangle 9"/>
          <p:cNvSpPr/>
          <p:nvPr/>
        </p:nvSpPr>
        <p:spPr bwMode="auto">
          <a:xfrm>
            <a:off x="1878013" y="1827213"/>
            <a:ext cx="6307137" cy="4459287"/>
          </a:xfrm>
          <a:prstGeom prst="rect">
            <a:avLst/>
          </a:prstGeom>
          <a:noFill/>
          <a:ln w="3175" cmpd="sng">
            <a:solidFill>
              <a:srgbClr val="B6B6B8"/>
            </a:solid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pic>
        <p:nvPicPr>
          <p:cNvPr id="14" name="Picture 13" descr="Growth icon.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38833" y="412750"/>
            <a:ext cx="649667" cy="622710"/>
          </a:xfrm>
          <a:prstGeom prst="rect">
            <a:avLst/>
          </a:prstGeom>
        </p:spPr>
      </p:pic>
    </p:spTree>
    <p:extLst>
      <p:ext uri="{BB962C8B-B14F-4D97-AF65-F5344CB8AC3E}">
        <p14:creationId xmlns:p14="http://schemas.microsoft.com/office/powerpoint/2010/main" val="4081417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the outlook for jobs</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7</a:t>
            </a:fld>
            <a:endParaRPr lang="en-GB"/>
          </a:p>
        </p:txBody>
      </p:sp>
      <p:sp>
        <p:nvSpPr>
          <p:cNvPr id="5" name="Footer Placeholder 4"/>
          <p:cNvSpPr>
            <a:spLocks noGrp="1"/>
          </p:cNvSpPr>
          <p:nvPr>
            <p:ph type="ftr" sz="quarter" idx="11"/>
          </p:nvPr>
        </p:nvSpPr>
        <p:spPr/>
        <p:txBody>
          <a:bodyPr/>
          <a:lstStyle/>
          <a:p>
            <a:endParaRPr lang="en-US" dirty="0"/>
          </a:p>
        </p:txBody>
      </p:sp>
      <p:sp>
        <p:nvSpPr>
          <p:cNvPr id="6" name="Text Box 8"/>
          <p:cNvSpPr txBox="1">
            <a:spLocks noChangeArrowheads="1"/>
          </p:cNvSpPr>
          <p:nvPr/>
        </p:nvSpPr>
        <p:spPr bwMode="auto">
          <a:xfrm>
            <a:off x="458787" y="1236664"/>
            <a:ext cx="8533891"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Jobless Claims is a leading economic indicator for assessing unemployment.</a:t>
            </a:r>
          </a:p>
        </p:txBody>
      </p:sp>
      <p:pic>
        <p:nvPicPr>
          <p:cNvPr id="7" name="Picture 8"/>
          <p:cNvPicPr>
            <a:picLocks noGrp="1" noChangeAspect="1" noChangeArrowheads="1"/>
          </p:cNvPicPr>
          <p:nvPr>
            <p:ph idx="1"/>
          </p:nvPr>
        </p:nvPicPr>
        <p:blipFill>
          <a:blip r:embed="rId3" cstate="email">
            <a:extLst>
              <a:ext uri="{28A0092B-C50C-407E-A947-70E740481C1C}">
                <a14:useLocalDpi xmlns:a14="http://schemas.microsoft.com/office/drawing/2010/main"/>
              </a:ext>
            </a:extLst>
          </a:blip>
          <a:srcRect/>
          <a:stretch>
            <a:fillRect/>
          </a:stretch>
        </p:blipFill>
        <p:spPr>
          <a:xfrm>
            <a:off x="1877294" y="1925561"/>
            <a:ext cx="6308995" cy="4362450"/>
          </a:xfrm>
          <a:ln w="3175" cmpd="sng">
            <a:noFill/>
          </a:ln>
        </p:spPr>
      </p:pic>
      <p:sp>
        <p:nvSpPr>
          <p:cNvPr id="3" name="Rectangle 2"/>
          <p:cNvSpPr/>
          <p:nvPr/>
        </p:nvSpPr>
        <p:spPr bwMode="auto">
          <a:xfrm>
            <a:off x="1878013" y="1827213"/>
            <a:ext cx="6307137" cy="4459287"/>
          </a:xfrm>
          <a:prstGeom prst="rect">
            <a:avLst/>
          </a:prstGeom>
          <a:noFill/>
          <a:ln w="3175" cmpd="sng">
            <a:solidFill>
              <a:srgbClr val="B6B6B8"/>
            </a:solid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pic>
        <p:nvPicPr>
          <p:cNvPr id="8" name="Picture 7" descr="Jobs icon.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37625" y="406421"/>
            <a:ext cx="650874" cy="623866"/>
          </a:xfrm>
          <a:prstGeom prst="rect">
            <a:avLst/>
          </a:prstGeom>
        </p:spPr>
      </p:pic>
    </p:spTree>
    <p:extLst>
      <p:ext uri="{BB962C8B-B14F-4D97-AF65-F5344CB8AC3E}">
        <p14:creationId xmlns:p14="http://schemas.microsoft.com/office/powerpoint/2010/main" val="54432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the larger unemployment picture</a:t>
            </a:r>
          </a:p>
        </p:txBody>
      </p:sp>
      <p:sp>
        <p:nvSpPr>
          <p:cNvPr id="4" name="Slide Number Placeholder 3"/>
          <p:cNvSpPr>
            <a:spLocks noGrp="1"/>
          </p:cNvSpPr>
          <p:nvPr>
            <p:ph type="sldNum" sz="quarter" idx="10"/>
          </p:nvPr>
        </p:nvSpPr>
        <p:spPr/>
        <p:txBody>
          <a:bodyPr/>
          <a:lstStyle/>
          <a:p>
            <a:pPr>
              <a:defRPr/>
            </a:pPr>
            <a:fld id="{03DFA5FD-FA81-1741-BE25-078F2E650128}" type="slidenum">
              <a:rPr lang="en-GB" smtClean="0"/>
              <a:pPr>
                <a:defRPr/>
              </a:pPr>
              <a:t>8</a:t>
            </a:fld>
            <a:endParaRPr lang="en-GB"/>
          </a:p>
        </p:txBody>
      </p:sp>
      <p:sp>
        <p:nvSpPr>
          <p:cNvPr id="5" name="Footer Placeholder 4"/>
          <p:cNvSpPr>
            <a:spLocks noGrp="1"/>
          </p:cNvSpPr>
          <p:nvPr>
            <p:ph type="ftr" sz="quarter" idx="11"/>
          </p:nvPr>
        </p:nvSpPr>
        <p:spPr/>
        <p:txBody>
          <a:bodyPr/>
          <a:lstStyle/>
          <a:p>
            <a:endParaRPr lang="en-US" dirty="0"/>
          </a:p>
        </p:txBody>
      </p:sp>
      <p:sp>
        <p:nvSpPr>
          <p:cNvPr id="6" name="Text Box 8"/>
          <p:cNvSpPr txBox="1">
            <a:spLocks noChangeArrowheads="1"/>
          </p:cNvSpPr>
          <p:nvPr/>
        </p:nvSpPr>
        <p:spPr bwMode="auto">
          <a:xfrm>
            <a:off x="458787" y="1236664"/>
            <a:ext cx="8533891"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cs typeface="+mn-cs"/>
              </a:rPr>
              <a:t>Consumer confidence and spending are closely linked to job market information. </a:t>
            </a:r>
          </a:p>
        </p:txBody>
      </p:sp>
      <p:pic>
        <p:nvPicPr>
          <p:cNvPr id="7" name="Picture 10"/>
          <p:cNvPicPr>
            <a:picLocks noGrp="1" noChangeAspect="1" noChangeArrowheads="1"/>
          </p:cNvPicPr>
          <p:nvPr>
            <p:ph idx="1"/>
          </p:nvPr>
        </p:nvPicPr>
        <p:blipFill>
          <a:blip r:embed="rId3" cstate="email">
            <a:extLst>
              <a:ext uri="{28A0092B-C50C-407E-A947-70E740481C1C}">
                <a14:useLocalDpi xmlns:a14="http://schemas.microsoft.com/office/drawing/2010/main"/>
              </a:ext>
            </a:extLst>
          </a:blip>
          <a:srcRect/>
          <a:stretch>
            <a:fillRect/>
          </a:stretch>
        </p:blipFill>
        <p:spPr>
          <a:xfrm>
            <a:off x="1874837" y="1881442"/>
            <a:ext cx="6254753" cy="4387595"/>
          </a:xfrm>
          <a:noFill/>
          <a:ln w="3175" cmpd="sng">
            <a:noFill/>
          </a:ln>
        </p:spPr>
      </p:pic>
      <p:sp>
        <p:nvSpPr>
          <p:cNvPr id="8" name="Rectangle 7"/>
          <p:cNvSpPr/>
          <p:nvPr/>
        </p:nvSpPr>
        <p:spPr bwMode="auto">
          <a:xfrm>
            <a:off x="1878013" y="1827213"/>
            <a:ext cx="6307137" cy="4459287"/>
          </a:xfrm>
          <a:prstGeom prst="rect">
            <a:avLst/>
          </a:prstGeom>
          <a:noFill/>
          <a:ln w="3175" cmpd="sng">
            <a:solidFill>
              <a:srgbClr val="B6B6B8"/>
            </a:solid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pic>
        <p:nvPicPr>
          <p:cNvPr id="10" name="Picture 9" descr="Jobs icon.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37625" y="406421"/>
            <a:ext cx="650874" cy="623866"/>
          </a:xfrm>
          <a:prstGeom prst="rect">
            <a:avLst/>
          </a:prstGeom>
        </p:spPr>
      </p:pic>
    </p:spTree>
    <p:extLst>
      <p:ext uri="{BB962C8B-B14F-4D97-AF65-F5344CB8AC3E}">
        <p14:creationId xmlns:p14="http://schemas.microsoft.com/office/powerpoint/2010/main" val="3062924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JPMAM Print Template 0109">
  <a:themeElements>
    <a:clrScheme name="JPMAM Print Template 0109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fontScheme name="JPMAM Print Template 0109">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lang="en-GB" sz="1100" b="1"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lang="en-GB" sz="1100" b="1"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JPMAM Print Template 0109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break">
  <a:themeElements>
    <a:clrScheme name="section break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fontScheme name="section brea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lang="en-GB" sz="1100" b="1"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lang="en-GB" sz="1100" b="1"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section break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279c20c3caf3300dae6b438536eb8c56">
  <xsd:schema xmlns:xsd="http://www.w3.org/2001/XMLSchema" xmlns:p="http://schemas.microsoft.com/office/2006/metadata/properties" targetNamespace="http://schemas.microsoft.com/office/2006/metadata/properties" ma:root="true" ma:fieldsID="0d2e1ca116041f9e11471c52c4c9d6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2F9D46-0A5E-429B-A2A6-E1A2099BB330}">
  <ds:schemaRefs>
    <ds:schemaRef ds:uri="http://purl.org/dc/dcmitype/"/>
    <ds:schemaRef ds:uri="http://www.w3.org/XML/1998/namespace"/>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63F4223A-DBEE-4899-9A9B-F53BF1028A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3ACF3DE-8A70-43C5-A4EC-1802E8B9F9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10557</TotalTime>
  <Words>3634</Words>
  <Application>Microsoft Office PowerPoint</Application>
  <PresentationFormat>自定义</PresentationFormat>
  <Paragraphs>187</Paragraphs>
  <Slides>17</Slides>
  <Notes>17</Notes>
  <HiddenSlides>0</HiddenSlides>
  <MMClips>0</MMClips>
  <ScaleCrop>false</ScaleCrop>
  <HeadingPairs>
    <vt:vector size="4" baseType="variant">
      <vt:variant>
        <vt:lpstr>主题</vt:lpstr>
      </vt:variant>
      <vt:variant>
        <vt:i4>3</vt:i4>
      </vt:variant>
      <vt:variant>
        <vt:lpstr>幻灯片标题</vt:lpstr>
      </vt:variant>
      <vt:variant>
        <vt:i4>17</vt:i4>
      </vt:variant>
    </vt:vector>
  </HeadingPairs>
  <TitlesOfParts>
    <vt:vector size="20" baseType="lpstr">
      <vt:lpstr>JPMAM Print Template 0109</vt:lpstr>
      <vt:lpstr>section break</vt:lpstr>
      <vt:lpstr>Default Theme</vt:lpstr>
      <vt:lpstr>PowerPoint 演示文稿</vt:lpstr>
      <vt:lpstr>Reading the signs</vt:lpstr>
      <vt:lpstr>Defining the term “economic indicator”</vt:lpstr>
      <vt:lpstr>Leading, lagging and coincident indicators</vt:lpstr>
      <vt:lpstr>Measuring the Gross Domestic Product (GDP)</vt:lpstr>
      <vt:lpstr>Using GDP as a forecast tool</vt:lpstr>
      <vt:lpstr>Drilling down to the components of GDP</vt:lpstr>
      <vt:lpstr>Analyzing the outlook for jobs</vt:lpstr>
      <vt:lpstr>Assessing the larger unemployment picture</vt:lpstr>
      <vt:lpstr>Gauging likely consumer spending</vt:lpstr>
      <vt:lpstr>Tracking a potential turnaround </vt:lpstr>
      <vt:lpstr>Measuring inflation with the consumer price index (CPI)</vt:lpstr>
      <vt:lpstr>Understanding why CPI matters</vt:lpstr>
      <vt:lpstr>Assessing the impact of interest rates on inflation</vt:lpstr>
      <vt:lpstr>Summarizing our discussion</vt:lpstr>
      <vt:lpstr>Disclosure</vt:lpstr>
      <vt:lpstr>声明：</vt:lpstr>
    </vt:vector>
  </TitlesOfParts>
  <Company>J.P. Morgan Chase &amp;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 Company (Client) Name Date</dc:title>
  <dc:creator>I060031</dc:creator>
  <cp:lastModifiedBy>Microsoft</cp:lastModifiedBy>
  <cp:revision>439</cp:revision>
  <cp:lastPrinted>2012-12-20T16:27:35Z</cp:lastPrinted>
  <dcterms:created xsi:type="dcterms:W3CDTF">2009-01-07T16:34:32Z</dcterms:created>
  <dcterms:modified xsi:type="dcterms:W3CDTF">2018-01-05T05:23:50Z</dcterms:modified>
</cp:coreProperties>
</file>