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9" r:id="rId4"/>
    <p:sldMasterId id="2147483651" r:id="rId5"/>
    <p:sldMasterId id="2147483675" r:id="rId6"/>
  </p:sldMasterIdLst>
  <p:notesMasterIdLst>
    <p:notesMasterId r:id="rId28"/>
  </p:notesMasterIdLst>
  <p:handoutMasterIdLst>
    <p:handoutMasterId r:id="rId29"/>
  </p:handoutMasterIdLst>
  <p:sldIdLst>
    <p:sldId id="479" r:id="rId7"/>
    <p:sldId id="500" r:id="rId8"/>
    <p:sldId id="519" r:id="rId9"/>
    <p:sldId id="499" r:id="rId10"/>
    <p:sldId id="507" r:id="rId11"/>
    <p:sldId id="518" r:id="rId12"/>
    <p:sldId id="510" r:id="rId13"/>
    <p:sldId id="395" r:id="rId14"/>
    <p:sldId id="501" r:id="rId15"/>
    <p:sldId id="512" r:id="rId16"/>
    <p:sldId id="511" r:id="rId17"/>
    <p:sldId id="520" r:id="rId18"/>
    <p:sldId id="521" r:id="rId19"/>
    <p:sldId id="513" r:id="rId20"/>
    <p:sldId id="514" r:id="rId21"/>
    <p:sldId id="515" r:id="rId22"/>
    <p:sldId id="522" r:id="rId23"/>
    <p:sldId id="523" r:id="rId24"/>
    <p:sldId id="524" r:id="rId25"/>
    <p:sldId id="493" r:id="rId26"/>
    <p:sldId id="525" r:id="rId27"/>
  </p:sldIdLst>
  <p:sldSz cx="10058400" cy="7772400"/>
  <p:notesSz cx="7315200" cy="9601200"/>
  <p:defaultTextStyle>
    <a:defPPr>
      <a:defRPr lang="en-GB"/>
    </a:defPPr>
    <a:lvl1pPr algn="l" rtl="0" fontAlgn="base">
      <a:spcBef>
        <a:spcPct val="0"/>
      </a:spcBef>
      <a:spcAft>
        <a:spcPct val="0"/>
      </a:spcAft>
      <a:defRPr sz="1100" b="1" kern="1200">
        <a:solidFill>
          <a:schemeClr val="tx1"/>
        </a:solidFill>
        <a:latin typeface="Arial" pitchFamily="-123" charset="0"/>
        <a:ea typeface="MS PGothic" charset="0"/>
        <a:cs typeface="MS PGothic" charset="0"/>
      </a:defRPr>
    </a:lvl1pPr>
    <a:lvl2pPr marL="457200" algn="l" rtl="0" fontAlgn="base">
      <a:spcBef>
        <a:spcPct val="0"/>
      </a:spcBef>
      <a:spcAft>
        <a:spcPct val="0"/>
      </a:spcAft>
      <a:defRPr sz="1100" b="1" kern="1200">
        <a:solidFill>
          <a:schemeClr val="tx1"/>
        </a:solidFill>
        <a:latin typeface="Arial" pitchFamily="-123" charset="0"/>
        <a:ea typeface="MS PGothic" charset="0"/>
        <a:cs typeface="MS PGothic" charset="0"/>
      </a:defRPr>
    </a:lvl2pPr>
    <a:lvl3pPr marL="914400" algn="l" rtl="0" fontAlgn="base">
      <a:spcBef>
        <a:spcPct val="0"/>
      </a:spcBef>
      <a:spcAft>
        <a:spcPct val="0"/>
      </a:spcAft>
      <a:defRPr sz="1100" b="1" kern="1200">
        <a:solidFill>
          <a:schemeClr val="tx1"/>
        </a:solidFill>
        <a:latin typeface="Arial" pitchFamily="-123" charset="0"/>
        <a:ea typeface="MS PGothic" charset="0"/>
        <a:cs typeface="MS PGothic" charset="0"/>
      </a:defRPr>
    </a:lvl3pPr>
    <a:lvl4pPr marL="1371600" algn="l" rtl="0" fontAlgn="base">
      <a:spcBef>
        <a:spcPct val="0"/>
      </a:spcBef>
      <a:spcAft>
        <a:spcPct val="0"/>
      </a:spcAft>
      <a:defRPr sz="1100" b="1" kern="1200">
        <a:solidFill>
          <a:schemeClr val="tx1"/>
        </a:solidFill>
        <a:latin typeface="Arial" pitchFamily="-123" charset="0"/>
        <a:ea typeface="MS PGothic" charset="0"/>
        <a:cs typeface="MS PGothic" charset="0"/>
      </a:defRPr>
    </a:lvl4pPr>
    <a:lvl5pPr marL="1828800" algn="l" rtl="0" fontAlgn="base">
      <a:spcBef>
        <a:spcPct val="0"/>
      </a:spcBef>
      <a:spcAft>
        <a:spcPct val="0"/>
      </a:spcAft>
      <a:defRPr sz="1100" b="1" kern="1200">
        <a:solidFill>
          <a:schemeClr val="tx1"/>
        </a:solidFill>
        <a:latin typeface="Arial" pitchFamily="-123" charset="0"/>
        <a:ea typeface="MS PGothic" charset="0"/>
        <a:cs typeface="MS PGothic" charset="0"/>
      </a:defRPr>
    </a:lvl5pPr>
    <a:lvl6pPr marL="2286000" algn="l" defTabSz="457200" rtl="0" eaLnBrk="1" latinLnBrk="0" hangingPunct="1">
      <a:defRPr sz="1100" b="1" kern="1200">
        <a:solidFill>
          <a:schemeClr val="tx1"/>
        </a:solidFill>
        <a:latin typeface="Arial" pitchFamily="-123" charset="0"/>
        <a:ea typeface="MS PGothic" charset="0"/>
        <a:cs typeface="MS PGothic" charset="0"/>
      </a:defRPr>
    </a:lvl6pPr>
    <a:lvl7pPr marL="2743200" algn="l" defTabSz="457200" rtl="0" eaLnBrk="1" latinLnBrk="0" hangingPunct="1">
      <a:defRPr sz="1100" b="1" kern="1200">
        <a:solidFill>
          <a:schemeClr val="tx1"/>
        </a:solidFill>
        <a:latin typeface="Arial" pitchFamily="-123" charset="0"/>
        <a:ea typeface="MS PGothic" charset="0"/>
        <a:cs typeface="MS PGothic" charset="0"/>
      </a:defRPr>
    </a:lvl7pPr>
    <a:lvl8pPr marL="3200400" algn="l" defTabSz="457200" rtl="0" eaLnBrk="1" latinLnBrk="0" hangingPunct="1">
      <a:defRPr sz="1100" b="1" kern="1200">
        <a:solidFill>
          <a:schemeClr val="tx1"/>
        </a:solidFill>
        <a:latin typeface="Arial" pitchFamily="-123" charset="0"/>
        <a:ea typeface="MS PGothic" charset="0"/>
        <a:cs typeface="MS PGothic" charset="0"/>
      </a:defRPr>
    </a:lvl8pPr>
    <a:lvl9pPr marL="3657600" algn="l" defTabSz="457200" rtl="0" eaLnBrk="1" latinLnBrk="0" hangingPunct="1">
      <a:defRPr sz="1100" b="1" kern="1200">
        <a:solidFill>
          <a:schemeClr val="tx1"/>
        </a:solidFill>
        <a:latin typeface="Arial" pitchFamily="-123"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F"/>
    <a:srgbClr val="E8810D"/>
    <a:srgbClr val="000000"/>
    <a:srgbClr val="A9B287"/>
    <a:srgbClr val="D5AF7E"/>
    <a:srgbClr val="E9E794"/>
    <a:srgbClr val="A9978B"/>
    <a:srgbClr val="EBC88F"/>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7383" autoAdjust="0"/>
  </p:normalViewPr>
  <p:slideViewPr>
    <p:cSldViewPr snapToGrid="0">
      <p:cViewPr varScale="1">
        <p:scale>
          <a:sx n="56" d="100"/>
          <a:sy n="56" d="100"/>
        </p:scale>
        <p:origin x="-1380" y="-56"/>
      </p:cViewPr>
      <p:guideLst>
        <p:guide orient="horz" pos="4150"/>
        <p:guide orient="horz" pos="3314"/>
        <p:guide orient="horz" pos="1643"/>
        <p:guide orient="horz" pos="692"/>
        <p:guide orient="horz" pos="2450"/>
        <p:guide orient="horz" pos="1151"/>
        <p:guide orient="horz" pos="779"/>
        <p:guide orient="horz" pos="1323"/>
        <p:guide pos="3168"/>
        <p:guide pos="289"/>
        <p:guide pos="400"/>
        <p:guide pos="3051"/>
        <p:guide pos="3286"/>
        <p:guide pos="6335"/>
        <p:guide pos="6047"/>
        <p:guide pos="661"/>
      </p:guideLst>
    </p:cSldViewPr>
  </p:slideViewPr>
  <p:outlineViewPr>
    <p:cViewPr>
      <p:scale>
        <a:sx n="35" d="100"/>
        <a:sy n="3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30" d="100"/>
          <a:sy n="130" d="100"/>
        </p:scale>
        <p:origin x="-2628" y="108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3187148" cy="47383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l" defTabSz="940274" eaLnBrk="0" hangingPunct="0">
              <a:spcBef>
                <a:spcPct val="50000"/>
              </a:spcBef>
              <a:defRPr sz="1300" b="0">
                <a:latin typeface="Arial" pitchFamily="34" charset="0"/>
                <a:ea typeface="+mn-ea"/>
                <a:cs typeface="+mn-cs"/>
              </a:defRPr>
            </a:lvl1pPr>
          </a:lstStyle>
          <a:p>
            <a:pPr>
              <a:defRPr/>
            </a:pPr>
            <a:endParaRPr lang="en-GB"/>
          </a:p>
        </p:txBody>
      </p:sp>
      <p:sp>
        <p:nvSpPr>
          <p:cNvPr id="218115" name="Rectangle 3"/>
          <p:cNvSpPr>
            <a:spLocks noGrp="1" noChangeArrowheads="1"/>
          </p:cNvSpPr>
          <p:nvPr>
            <p:ph type="dt" sz="quarter" idx="1"/>
          </p:nvPr>
        </p:nvSpPr>
        <p:spPr bwMode="auto">
          <a:xfrm>
            <a:off x="4144618" y="0"/>
            <a:ext cx="3190461" cy="47383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940274" eaLnBrk="0" hangingPunct="0">
              <a:spcBef>
                <a:spcPct val="50000"/>
              </a:spcBef>
              <a:defRPr sz="1300" b="0">
                <a:latin typeface="Arial" pitchFamily="34" charset="0"/>
                <a:ea typeface="+mn-ea"/>
                <a:cs typeface="+mn-cs"/>
              </a:defRPr>
            </a:lvl1pPr>
          </a:lstStyle>
          <a:p>
            <a:pPr>
              <a:defRPr/>
            </a:pPr>
            <a:endParaRPr lang="en-GB"/>
          </a:p>
        </p:txBody>
      </p:sp>
      <p:sp>
        <p:nvSpPr>
          <p:cNvPr id="218116" name="Rectangle 4"/>
          <p:cNvSpPr>
            <a:spLocks noGrp="1" noChangeArrowheads="1"/>
          </p:cNvSpPr>
          <p:nvPr>
            <p:ph type="ftr" sz="quarter" idx="2"/>
          </p:nvPr>
        </p:nvSpPr>
        <p:spPr bwMode="auto">
          <a:xfrm>
            <a:off x="0" y="9142127"/>
            <a:ext cx="3187148" cy="475469"/>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l" defTabSz="940274" eaLnBrk="0" hangingPunct="0">
              <a:spcBef>
                <a:spcPct val="50000"/>
              </a:spcBef>
              <a:defRPr sz="1300" b="0">
                <a:latin typeface="Arial" pitchFamily="34" charset="0"/>
                <a:ea typeface="+mn-ea"/>
                <a:cs typeface="+mn-cs"/>
              </a:defRPr>
            </a:lvl1pPr>
          </a:lstStyle>
          <a:p>
            <a:pPr>
              <a:defRPr/>
            </a:pPr>
            <a:endParaRPr lang="en-GB"/>
          </a:p>
        </p:txBody>
      </p:sp>
      <p:sp>
        <p:nvSpPr>
          <p:cNvPr id="218117" name="Rectangle 5"/>
          <p:cNvSpPr>
            <a:spLocks noGrp="1" noChangeArrowheads="1"/>
          </p:cNvSpPr>
          <p:nvPr>
            <p:ph type="sldNum" sz="quarter" idx="3"/>
          </p:nvPr>
        </p:nvSpPr>
        <p:spPr bwMode="auto">
          <a:xfrm>
            <a:off x="4144618" y="9142127"/>
            <a:ext cx="3190461" cy="475469"/>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defTabSz="940274" eaLnBrk="0" hangingPunct="0">
              <a:spcBef>
                <a:spcPct val="50000"/>
              </a:spcBef>
              <a:defRPr sz="1300" b="0">
                <a:latin typeface="Arial" charset="0"/>
                <a:ea typeface="ＭＳ Ｐゴシック" pitchFamily="28" charset="-128"/>
                <a:cs typeface="+mn-cs"/>
              </a:defRPr>
            </a:lvl1pPr>
          </a:lstStyle>
          <a:p>
            <a:pPr>
              <a:defRPr/>
            </a:pPr>
            <a:fld id="{049D97E0-4E3D-4230-B3D5-717E904FDD88}" type="slidenum">
              <a:rPr lang="en-GB"/>
              <a:pPr>
                <a:defRPr/>
              </a:pPr>
              <a:t>‹#›</a:t>
            </a:fld>
            <a:endParaRPr lang="en-GB"/>
          </a:p>
        </p:txBody>
      </p:sp>
    </p:spTree>
    <p:extLst>
      <p:ext uri="{BB962C8B-B14F-4D97-AF65-F5344CB8AC3E}">
        <p14:creationId xmlns:p14="http://schemas.microsoft.com/office/powerpoint/2010/main" val="3120310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70583" cy="47874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953448" eaLnBrk="0" hangingPunct="0">
              <a:spcBef>
                <a:spcPct val="0"/>
              </a:spcBef>
              <a:defRPr sz="1300" b="0">
                <a:latin typeface="Arial" pitchFamily="34" charset="0"/>
                <a:ea typeface="+mn-ea"/>
                <a:cs typeface="+mn-cs"/>
              </a:defRPr>
            </a:lvl1pPr>
          </a:lstStyle>
          <a:p>
            <a:pPr>
              <a:defRPr/>
            </a:pPr>
            <a:endParaRPr lang="en-GB"/>
          </a:p>
        </p:txBody>
      </p:sp>
      <p:sp>
        <p:nvSpPr>
          <p:cNvPr id="13315" name="Rectangle 3"/>
          <p:cNvSpPr>
            <a:spLocks noGrp="1" noChangeArrowheads="1"/>
          </p:cNvSpPr>
          <p:nvPr>
            <p:ph type="dt" idx="1"/>
          </p:nvPr>
        </p:nvSpPr>
        <p:spPr bwMode="auto">
          <a:xfrm>
            <a:off x="4144618" y="0"/>
            <a:ext cx="3170583" cy="47874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53448" eaLnBrk="0" hangingPunct="0">
              <a:spcBef>
                <a:spcPct val="0"/>
              </a:spcBef>
              <a:defRPr sz="1300" b="0">
                <a:latin typeface="Arial" pitchFamily="34" charset="0"/>
                <a:ea typeface="+mn-ea"/>
                <a:cs typeface="+mn-cs"/>
              </a:defRPr>
            </a:lvl1pPr>
          </a:lstStyle>
          <a:p>
            <a:pPr>
              <a:defRPr/>
            </a:pPr>
            <a:endParaRPr lang="en-GB"/>
          </a:p>
        </p:txBody>
      </p:sp>
      <p:sp>
        <p:nvSpPr>
          <p:cNvPr id="25604" name="Rectangle 4"/>
          <p:cNvSpPr>
            <a:spLocks noGrp="1" noRot="1" noChangeAspect="1" noChangeArrowheads="1" noTextEdit="1"/>
          </p:cNvSpPr>
          <p:nvPr>
            <p:ph type="sldImg" idx="2"/>
          </p:nvPr>
        </p:nvSpPr>
        <p:spPr bwMode="auto">
          <a:xfrm>
            <a:off x="1335088" y="722313"/>
            <a:ext cx="4656137" cy="3597275"/>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77348" y="4559587"/>
            <a:ext cx="5360504" cy="431857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notes</a:t>
            </a:r>
          </a:p>
        </p:txBody>
      </p:sp>
      <p:sp>
        <p:nvSpPr>
          <p:cNvPr id="13318" name="Rectangle 6"/>
          <p:cNvSpPr>
            <a:spLocks noGrp="1" noChangeArrowheads="1"/>
          </p:cNvSpPr>
          <p:nvPr>
            <p:ph type="ftr" sz="quarter" idx="4"/>
          </p:nvPr>
        </p:nvSpPr>
        <p:spPr bwMode="auto">
          <a:xfrm>
            <a:off x="0" y="9122452"/>
            <a:ext cx="3170583" cy="47874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53448" eaLnBrk="0" hangingPunct="0">
              <a:spcBef>
                <a:spcPct val="0"/>
              </a:spcBef>
              <a:defRPr sz="1300" b="0">
                <a:latin typeface="Arial" pitchFamily="34" charset="0"/>
                <a:ea typeface="+mn-ea"/>
                <a:cs typeface="+mn-cs"/>
              </a:defRPr>
            </a:lvl1pPr>
          </a:lstStyle>
          <a:p>
            <a:pPr>
              <a:defRPr/>
            </a:pPr>
            <a:endParaRPr lang="en-GB"/>
          </a:p>
        </p:txBody>
      </p:sp>
      <p:sp>
        <p:nvSpPr>
          <p:cNvPr id="13319" name="Rectangle 7"/>
          <p:cNvSpPr>
            <a:spLocks noGrp="1" noChangeArrowheads="1"/>
          </p:cNvSpPr>
          <p:nvPr>
            <p:ph type="sldNum" sz="quarter" idx="5"/>
          </p:nvPr>
        </p:nvSpPr>
        <p:spPr bwMode="auto">
          <a:xfrm>
            <a:off x="4144618" y="9122452"/>
            <a:ext cx="3170583" cy="47874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53448" eaLnBrk="0" hangingPunct="0">
              <a:defRPr sz="1300" b="0">
                <a:latin typeface="Arial" charset="0"/>
                <a:ea typeface="ＭＳ Ｐゴシック" pitchFamily="28" charset="-128"/>
                <a:cs typeface="+mn-cs"/>
              </a:defRPr>
            </a:lvl1pPr>
          </a:lstStyle>
          <a:p>
            <a:pPr>
              <a:defRPr/>
            </a:pPr>
            <a:fld id="{DBC66881-3A32-4D1D-ADED-11BC157C8A49}" type="slidenum">
              <a:rPr lang="en-GB"/>
              <a:pPr>
                <a:defRPr/>
              </a:pPr>
              <a:t>‹#›</a:t>
            </a:fld>
            <a:endParaRPr lang="en-GB"/>
          </a:p>
        </p:txBody>
      </p:sp>
    </p:spTree>
    <p:extLst>
      <p:ext uri="{BB962C8B-B14F-4D97-AF65-F5344CB8AC3E}">
        <p14:creationId xmlns:p14="http://schemas.microsoft.com/office/powerpoint/2010/main" val="2373724057"/>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ts val="600"/>
      </a:spcAft>
      <a:defRPr sz="1200" kern="1200">
        <a:solidFill>
          <a:schemeClr val="tx1"/>
        </a:solidFill>
        <a:latin typeface="Arial" pitchFamily="34"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48DC86EC-565B-49A2-9630-B476736E0034}" type="slidenum">
              <a:rPr lang="en-GB" smtClean="0">
                <a:latin typeface="Arial" pitchFamily="-123" charset="0"/>
                <a:ea typeface="MS PGothic" charset="0"/>
                <a:cs typeface="MS PGothic" charset="0"/>
              </a:rPr>
              <a:pPr/>
              <a:t>0</a:t>
            </a:fld>
            <a:endParaRPr lang="en-GB" smtClean="0">
              <a:latin typeface="Arial" pitchFamily="-123" charset="0"/>
              <a:ea typeface="MS PGothic" charset="0"/>
              <a:cs typeface="MS PGothic"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a:defRPr/>
            </a:pPr>
            <a:r>
              <a:rPr lang="en-US" dirty="0" smtClean="0">
                <a:latin typeface="Arial" charset="0"/>
              </a:rPr>
              <a:t>Thank you for joining us today for another installment of our Investment Academy series. </a:t>
            </a:r>
          </a:p>
          <a:p>
            <a:pPr>
              <a:defRPr/>
            </a:pPr>
            <a:r>
              <a:rPr lang="en-US" dirty="0" smtClean="0">
                <a:latin typeface="Arial" charset="0"/>
              </a:rPr>
              <a:t>I’m __________name/title________ and today we’re going to discuss one of the more interesting market-related subjects; one that always seems to capture the imaginations of both beginners and veterans:  valuing equities.  That is, how portfolio managers evaluate and choose stocks. </a:t>
            </a:r>
          </a:p>
          <a:p>
            <a:pPr>
              <a:defRPr/>
            </a:pPr>
            <a:endParaRPr lang="en-US" dirty="0" smtClean="0">
              <a:latin typeface="Arial" pitchFamily="-123" charset="0"/>
              <a:ea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noChangeArrowheads="1"/>
          </p:cNvSpPr>
          <p:nvPr/>
        </p:nvSpPr>
        <p:spPr bwMode="auto">
          <a:xfrm>
            <a:off x="4144618" y="9122452"/>
            <a:ext cx="3170583" cy="478748"/>
          </a:xfrm>
          <a:prstGeom prst="rect">
            <a:avLst/>
          </a:prstGeom>
          <a:noFill/>
          <a:ln w="9525">
            <a:noFill/>
            <a:miter lim="800000"/>
            <a:headEnd/>
            <a:tailEnd/>
          </a:ln>
        </p:spPr>
        <p:txBody>
          <a:bodyPr lIns="0" tIns="0" rIns="0" bIns="0" anchor="b">
            <a:prstTxWarp prst="textNoShape">
              <a:avLst/>
            </a:prstTxWarp>
          </a:bodyPr>
          <a:lstStyle/>
          <a:p>
            <a:pPr algn="r" defTabSz="953448" eaLnBrk="0" hangingPunct="0"/>
            <a:fld id="{2C6FE88D-F158-4855-96A6-3C3F45096E14}" type="slidenum">
              <a:rPr lang="en-GB" sz="1300"/>
              <a:pPr algn="r" defTabSz="953448" eaLnBrk="0" hangingPunct="0"/>
              <a:t>9</a:t>
            </a:fld>
            <a:endParaRPr lang="en-GB" sz="1300" dirty="0"/>
          </a:p>
        </p:txBody>
      </p:sp>
      <p:sp>
        <p:nvSpPr>
          <p:cNvPr id="49154" name="Rectangle 2"/>
          <p:cNvSpPr>
            <a:spLocks noGrp="1" noRot="1" noChangeAspect="1" noChangeArrowheads="1" noTextEdit="1"/>
          </p:cNvSpPr>
          <p:nvPr>
            <p:ph type="sldImg"/>
          </p:nvPr>
        </p:nvSpPr>
        <p:spPr>
          <a:xfrm>
            <a:off x="1336675" y="722313"/>
            <a:ext cx="4654550" cy="3597275"/>
          </a:xfrm>
          <a:ln/>
        </p:spPr>
      </p:sp>
      <p:sp>
        <p:nvSpPr>
          <p:cNvPr id="49155" name="Rectangle 3"/>
          <p:cNvSpPr>
            <a:spLocks noGrp="1" noChangeArrowheads="1"/>
          </p:cNvSpPr>
          <p:nvPr>
            <p:ph type="body" idx="1"/>
          </p:nvPr>
        </p:nvSpPr>
        <p:spPr>
          <a:xfrm>
            <a:off x="975693" y="4559587"/>
            <a:ext cx="5363817" cy="4318573"/>
          </a:xfrm>
          <a:noFill/>
          <a:ln/>
        </p:spPr>
        <p:txBody>
          <a:bodyPr/>
          <a:lstStyle/>
          <a:p>
            <a:pPr eaLnBrk="1" hangingPunct="1"/>
            <a:r>
              <a:rPr lang="en-US" dirty="0" smtClean="0">
                <a:latin typeface="Arial" pitchFamily="-123" charset="0"/>
                <a:ea typeface="MS PGothic" charset="0"/>
              </a:rPr>
              <a:t>At J.P. Morgan Asset Management, for example, we employ several time-honored processes throughout our global organization to value and invest in stocks.</a:t>
            </a:r>
          </a:p>
          <a:p>
            <a:pPr eaLnBrk="1" hangingPunct="1"/>
            <a:r>
              <a:rPr lang="en-US" dirty="0" smtClean="0">
                <a:latin typeface="Arial" pitchFamily="-123" charset="0"/>
                <a:ea typeface="MS PGothic" charset="0"/>
              </a:rPr>
              <a:t>In fact…let’s take a look at a couple of these processes, and by way of example, I can demonstrate just how the portfolio managers might consider a stock for a portfolio.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925B3F7-91A1-4EB5-A243-D1004D7F0331}" type="slidenum">
              <a:rPr lang="en-US" smtClean="0">
                <a:latin typeface="Arial" pitchFamily="-123" charset="0"/>
                <a:ea typeface="MS PGothic" charset="0"/>
                <a:cs typeface="MS PGothic" charset="0"/>
              </a:rPr>
              <a:pPr/>
              <a:t>10</a:t>
            </a:fld>
            <a:endParaRPr lang="en-US" smtClean="0">
              <a:latin typeface="Arial" pitchFamily="-123" charset="0"/>
              <a:ea typeface="MS PGothic" charset="0"/>
              <a:cs typeface="MS PGothic" charset="0"/>
            </a:endParaRPr>
          </a:p>
        </p:txBody>
      </p:sp>
      <p:sp>
        <p:nvSpPr>
          <p:cNvPr id="51202" name="Rectangle 2"/>
          <p:cNvSpPr>
            <a:spLocks noChangeArrowheads="1"/>
          </p:cNvSpPr>
          <p:nvPr/>
        </p:nvSpPr>
        <p:spPr bwMode="auto">
          <a:xfrm>
            <a:off x="4141304" y="-3279"/>
            <a:ext cx="3173896" cy="480388"/>
          </a:xfrm>
          <a:prstGeom prst="rect">
            <a:avLst/>
          </a:prstGeom>
          <a:noFill/>
          <a:ln w="12700">
            <a:noFill/>
            <a:miter lim="800000"/>
            <a:headEnd/>
            <a:tailEnd/>
          </a:ln>
        </p:spPr>
        <p:txBody>
          <a:bodyPr wrap="none" lIns="94851" tIns="47425" rIns="94851" bIns="47425" anchor="ctr">
            <a:prstTxWarp prst="textNoShape">
              <a:avLst/>
            </a:prstTxWarp>
          </a:bodyPr>
          <a:lstStyle/>
          <a:p>
            <a:endParaRPr lang="en-US"/>
          </a:p>
        </p:txBody>
      </p:sp>
      <p:sp>
        <p:nvSpPr>
          <p:cNvPr id="51203" name="Rectangle 3"/>
          <p:cNvSpPr>
            <a:spLocks noChangeArrowheads="1"/>
          </p:cNvSpPr>
          <p:nvPr/>
        </p:nvSpPr>
        <p:spPr bwMode="auto">
          <a:xfrm>
            <a:off x="4141304" y="9119173"/>
            <a:ext cx="3173896" cy="483668"/>
          </a:xfrm>
          <a:prstGeom prst="rect">
            <a:avLst/>
          </a:prstGeom>
          <a:noFill/>
          <a:ln w="12700">
            <a:noFill/>
            <a:miter lim="800000"/>
            <a:headEnd/>
            <a:tailEnd/>
          </a:ln>
        </p:spPr>
        <p:txBody>
          <a:bodyPr lIns="20213" tIns="0" rIns="20213" bIns="0" anchor="b">
            <a:prstTxWarp prst="textNoShape">
              <a:avLst/>
            </a:prstTxWarp>
          </a:bodyPr>
          <a:lstStyle/>
          <a:p>
            <a:pPr algn="r" defTabSz="1350305"/>
            <a:r>
              <a:rPr lang="en-US" sz="800" b="0" i="1" dirty="0"/>
              <a:t>10</a:t>
            </a:r>
          </a:p>
        </p:txBody>
      </p:sp>
      <p:sp>
        <p:nvSpPr>
          <p:cNvPr id="51204" name="Rectangle 4"/>
          <p:cNvSpPr>
            <a:spLocks noChangeArrowheads="1"/>
          </p:cNvSpPr>
          <p:nvPr/>
        </p:nvSpPr>
        <p:spPr bwMode="auto">
          <a:xfrm>
            <a:off x="0" y="9119173"/>
            <a:ext cx="3168927" cy="483668"/>
          </a:xfrm>
          <a:prstGeom prst="rect">
            <a:avLst/>
          </a:prstGeom>
          <a:noFill/>
          <a:ln w="12700">
            <a:noFill/>
            <a:miter lim="800000"/>
            <a:headEnd/>
            <a:tailEnd/>
          </a:ln>
        </p:spPr>
        <p:txBody>
          <a:bodyPr wrap="none" lIns="94851" tIns="47425" rIns="94851" bIns="47425" anchor="ctr">
            <a:prstTxWarp prst="textNoShape">
              <a:avLst/>
            </a:prstTxWarp>
          </a:bodyPr>
          <a:lstStyle/>
          <a:p>
            <a:endParaRPr lang="en-US"/>
          </a:p>
        </p:txBody>
      </p:sp>
      <p:sp>
        <p:nvSpPr>
          <p:cNvPr id="51205" name="Rectangle 5"/>
          <p:cNvSpPr>
            <a:spLocks noChangeArrowheads="1"/>
          </p:cNvSpPr>
          <p:nvPr/>
        </p:nvSpPr>
        <p:spPr bwMode="auto">
          <a:xfrm>
            <a:off x="0" y="-3279"/>
            <a:ext cx="3168927" cy="480388"/>
          </a:xfrm>
          <a:prstGeom prst="rect">
            <a:avLst/>
          </a:prstGeom>
          <a:noFill/>
          <a:ln w="12700">
            <a:noFill/>
            <a:miter lim="800000"/>
            <a:headEnd/>
            <a:tailEnd/>
          </a:ln>
        </p:spPr>
        <p:txBody>
          <a:bodyPr wrap="none" lIns="94851" tIns="47425" rIns="94851" bIns="47425" anchor="ctr">
            <a:prstTxWarp prst="textNoShape">
              <a:avLst/>
            </a:prstTxWarp>
          </a:bodyPr>
          <a:lstStyle/>
          <a:p>
            <a:endParaRPr lang="en-US"/>
          </a:p>
        </p:txBody>
      </p:sp>
      <p:sp>
        <p:nvSpPr>
          <p:cNvPr id="51206" name="Rectangle 6"/>
          <p:cNvSpPr>
            <a:spLocks noGrp="1" noRot="1" noChangeAspect="1" noChangeArrowheads="1" noTextEdit="1"/>
          </p:cNvSpPr>
          <p:nvPr>
            <p:ph type="sldImg"/>
          </p:nvPr>
        </p:nvSpPr>
        <p:spPr>
          <a:xfrm>
            <a:off x="1365250" y="727075"/>
            <a:ext cx="4600575" cy="3554413"/>
          </a:xfrm>
          <a:ln w="12700" cap="flat">
            <a:solidFill>
              <a:schemeClr val="tx1"/>
            </a:solidFill>
          </a:ln>
        </p:spPr>
      </p:sp>
      <p:sp>
        <p:nvSpPr>
          <p:cNvPr id="51207" name="Rectangle 7"/>
          <p:cNvSpPr>
            <a:spLocks noGrp="1" noChangeArrowheads="1"/>
          </p:cNvSpPr>
          <p:nvPr>
            <p:ph type="body" idx="1"/>
          </p:nvPr>
        </p:nvSpPr>
        <p:spPr>
          <a:xfrm>
            <a:off x="922684" y="4512039"/>
            <a:ext cx="5368786" cy="4643203"/>
          </a:xfrm>
          <a:noFill/>
          <a:ln/>
        </p:spPr>
        <p:txBody>
          <a:bodyPr lIns="101052" tIns="43794" rIns="101052" bIns="43794"/>
          <a:lstStyle/>
          <a:p>
            <a:pPr defTabSz="912279" eaLnBrk="1" hangingPunct="1"/>
            <a:r>
              <a:rPr lang="en-US" dirty="0" smtClean="0">
                <a:latin typeface="Arial" pitchFamily="-123" charset="0"/>
                <a:ea typeface="MS PGothic" charset="0"/>
              </a:rPr>
              <a:t>Our </a:t>
            </a:r>
            <a:r>
              <a:rPr lang="en-US" u="sng" dirty="0" smtClean="0">
                <a:latin typeface="Arial" pitchFamily="-123" charset="0"/>
                <a:ea typeface="MS PGothic" charset="0"/>
              </a:rPr>
              <a:t>research-driven </a:t>
            </a:r>
            <a:r>
              <a:rPr lang="en-US" dirty="0" smtClean="0">
                <a:latin typeface="Arial" pitchFamily="-123" charset="0"/>
                <a:ea typeface="MS PGothic" charset="0"/>
              </a:rPr>
              <a:t>strategies rely on fundamental research that is carried out by career research analysts.</a:t>
            </a:r>
          </a:p>
          <a:p>
            <a:pPr defTabSz="912279"/>
            <a:r>
              <a:rPr lang="en-US" dirty="0" smtClean="0">
                <a:latin typeface="Arial" pitchFamily="-123" charset="0"/>
                <a:ea typeface="MS PGothic" charset="0"/>
              </a:rPr>
              <a:t>Our analysts’ insights comprise the information that is fed into our proprietary </a:t>
            </a:r>
            <a:r>
              <a:rPr lang="en-US" b="1" dirty="0" smtClean="0">
                <a:latin typeface="Arial" pitchFamily="-123" charset="0"/>
                <a:ea typeface="MS PGothic" charset="0"/>
              </a:rPr>
              <a:t>dividend discount model</a:t>
            </a:r>
            <a:r>
              <a:rPr lang="en-US" dirty="0" smtClean="0">
                <a:latin typeface="Arial" pitchFamily="-123" charset="0"/>
                <a:ea typeface="MS PGothic" charset="0"/>
              </a:rPr>
              <a:t>.  The theory behind this tool is that the value of a stock is worth all of the future cash flows expected to be generated by the firm, discounted by an appropriate risk-adjusted rate. We can use dividends as a measure of the cash flows returned to the shareholder. </a:t>
            </a:r>
          </a:p>
          <a:p>
            <a:pPr defTabSz="912279"/>
            <a:r>
              <a:rPr lang="en-US" dirty="0" smtClean="0">
                <a:latin typeface="Arial" pitchFamily="-123" charset="0"/>
                <a:ea typeface="MS PGothic" charset="0"/>
              </a:rPr>
              <a:t>In this example, a healthcare analyst would have incorporated his or her observations, creating a ranking of stocks in the healthcare sector from the least attractive – Eli Lily in this hypothetical example – to the most attractive, Bayer Corporation.  </a:t>
            </a:r>
          </a:p>
          <a:p>
            <a:pPr defTabSz="912279"/>
            <a:r>
              <a:rPr lang="en-US" dirty="0" smtClean="0">
                <a:latin typeface="Arial" pitchFamily="-123" charset="0"/>
                <a:ea typeface="MS PGothic" charset="0"/>
              </a:rPr>
              <a:t>Then the portfolio manager and the analyst would delve deeper into the fundamentals of those stocks in the top two quintiles to hand-select the ones that offer the best long-term prospects.</a:t>
            </a:r>
          </a:p>
          <a:p>
            <a:pPr defTabSz="912279"/>
            <a:endParaRPr lang="en-US" dirty="0" smtClean="0">
              <a:latin typeface="Arial" pitchFamily="-123" charset="0"/>
              <a:ea typeface="MS PGothic" charset="0"/>
            </a:endParaRPr>
          </a:p>
          <a:p>
            <a:pPr defTabSz="912279" eaLnBrk="1" hangingPunct="1"/>
            <a:endParaRPr lang="en-US" dirty="0" smtClean="0">
              <a:latin typeface="Arial" pitchFamily="-123" charset="0"/>
              <a:ea typeface="MS PGothic"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xfrm>
            <a:off x="967409" y="4569425"/>
            <a:ext cx="5801139" cy="4362840"/>
          </a:xfrm>
          <a:noFill/>
          <a:ln/>
        </p:spPr>
        <p:txBody>
          <a:bodyPr/>
          <a:lstStyle/>
          <a:p>
            <a:pPr>
              <a:spcBef>
                <a:spcPts val="415"/>
              </a:spcBef>
              <a:spcAft>
                <a:spcPts val="415"/>
              </a:spcAft>
            </a:pPr>
            <a:r>
              <a:rPr lang="en-US" dirty="0" smtClean="0">
                <a:latin typeface="Arial" pitchFamily="-123" charset="0"/>
                <a:ea typeface="MS PGothic" charset="0"/>
              </a:rPr>
              <a:t>Staying with the healthcare theme, let’s look at a stock selection decision through the lens of our </a:t>
            </a:r>
            <a:r>
              <a:rPr lang="en-US" u="sng" dirty="0" smtClean="0">
                <a:latin typeface="Arial" pitchFamily="-123" charset="0"/>
                <a:ea typeface="MS PGothic" charset="0"/>
              </a:rPr>
              <a:t>manager-driven engine </a:t>
            </a:r>
            <a:r>
              <a:rPr lang="en-US" dirty="0" smtClean="0">
                <a:latin typeface="Arial" pitchFamily="-123" charset="0"/>
                <a:ea typeface="MS PGothic" charset="0"/>
              </a:rPr>
              <a:t>for our Large Cap Growth strategy. </a:t>
            </a:r>
          </a:p>
          <a:p>
            <a:pPr>
              <a:spcBef>
                <a:spcPts val="415"/>
              </a:spcBef>
              <a:spcAft>
                <a:spcPts val="415"/>
              </a:spcAft>
            </a:pPr>
            <a:r>
              <a:rPr lang="en-US" dirty="0" smtClean="0">
                <a:latin typeface="Arial" pitchFamily="-123" charset="0"/>
                <a:ea typeface="MS PGothic" charset="0"/>
              </a:rPr>
              <a:t>From a universe of 1000 stocks, the team wants to own 60-90 of the most attractive growth stocks. In this case, the management team is less concerned about the sector, and is focused solely on individual stocks.  The team would be looking at growth stocks – companies that are growing  faster than average. These tend to be found in new and more dynamic sectors of the economy, like telecommunications, health care, and biotechnology. Their prices also tend to be volatile, and they conserve capital to fuel future growth – so you won’t typically find dividend payments from these companies.</a:t>
            </a:r>
          </a:p>
          <a:p>
            <a:pPr>
              <a:spcBef>
                <a:spcPts val="415"/>
              </a:spcBef>
              <a:spcAft>
                <a:spcPts val="415"/>
              </a:spcAft>
            </a:pPr>
            <a:r>
              <a:rPr lang="en-US" dirty="0" smtClean="0">
                <a:latin typeface="Arial" pitchFamily="-123" charset="0"/>
                <a:ea typeface="MS PGothic" charset="0"/>
              </a:rPr>
              <a:t>They will look for companies with higher price/earnings ratios than the market average.  Here we show performance of a potential healthcare company called XOMA Corporation compared to the S&amp;P 500 that might meet the team’s criteria.  </a:t>
            </a:r>
          </a:p>
          <a:p>
            <a:pPr>
              <a:spcBef>
                <a:spcPts val="415"/>
              </a:spcBef>
              <a:spcAft>
                <a:spcPts val="415"/>
              </a:spcAft>
            </a:pPr>
            <a:r>
              <a:rPr lang="en-US" dirty="0" smtClean="0">
                <a:latin typeface="Arial" pitchFamily="-123" charset="0"/>
                <a:ea typeface="MS PGothic" charset="0"/>
              </a:rPr>
              <a:t>The team is looking for potential for above-average, long-term price appreciation – which is typically assessed by fundamental research, such as meetings with management, competitors and suppliers. Specifically, they look for companies with potential to deliver significantly higher growth than market expectations over 3 to 5 years – those that have large defined markets, good price momentum and demonstrate potential to continue executing well. </a:t>
            </a:r>
          </a:p>
        </p:txBody>
      </p:sp>
      <p:sp>
        <p:nvSpPr>
          <p:cNvPr id="53251" name="Slide Number Placeholder 3"/>
          <p:cNvSpPr>
            <a:spLocks noGrp="1"/>
          </p:cNvSpPr>
          <p:nvPr>
            <p:ph type="sldNum" sz="quarter" idx="5"/>
          </p:nvPr>
        </p:nvSpPr>
        <p:spPr>
          <a:noFill/>
        </p:spPr>
        <p:txBody>
          <a:bodyPr/>
          <a:lstStyle/>
          <a:p>
            <a:fld id="{7C8D4BF1-87AC-4780-884D-16649445B571}" type="slidenum">
              <a:rPr lang="en-GB" smtClean="0">
                <a:latin typeface="Arial" pitchFamily="-123" charset="0"/>
                <a:ea typeface="MS PGothic" charset="0"/>
                <a:cs typeface="MS PGothic" charset="0"/>
              </a:rPr>
              <a:pPr/>
              <a:t>11</a:t>
            </a:fld>
            <a:endParaRPr lang="en-GB" smtClean="0">
              <a:latin typeface="Arial" pitchFamily="-123" charset="0"/>
              <a:ea typeface="MS PGothic" charset="0"/>
              <a:cs typeface="MS PGothic"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977348" y="4559587"/>
            <a:ext cx="5671930" cy="4318573"/>
          </a:xfrm>
        </p:spPr>
        <p:txBody>
          <a:bodyPr>
            <a:noAutofit/>
          </a:bodyPr>
          <a:lstStyle/>
          <a:p>
            <a:pPr>
              <a:defRPr/>
            </a:pPr>
            <a:r>
              <a:rPr lang="en-US" dirty="0" smtClean="0">
                <a:ea typeface="ＭＳ Ｐゴシック" pitchFamily="28" charset="-128"/>
                <a:cs typeface="+mn-cs"/>
              </a:rPr>
              <a:t>In another stock valuation approach, this example represents a growth strategy driven by our </a:t>
            </a:r>
            <a:r>
              <a:rPr lang="en-US" u="sng" dirty="0" smtClean="0">
                <a:ea typeface="ＭＳ Ｐゴシック" pitchFamily="28" charset="-128"/>
                <a:cs typeface="+mn-cs"/>
              </a:rPr>
              <a:t>behavioral investment engine</a:t>
            </a:r>
            <a:r>
              <a:rPr lang="en-US" dirty="0" smtClean="0">
                <a:ea typeface="ＭＳ Ｐゴシック" pitchFamily="28" charset="-128"/>
                <a:cs typeface="+mn-cs"/>
              </a:rPr>
              <a:t>.  The team starts with quantitative analysis that looks at both value and momentum factors.  They’re looking to capitalize on market inefficiencies generated by irrational investor behavior. </a:t>
            </a:r>
          </a:p>
          <a:p>
            <a:pPr eaLnBrk="1" hangingPunct="1">
              <a:lnSpc>
                <a:spcPct val="90000"/>
              </a:lnSpc>
              <a:defRPr/>
            </a:pPr>
            <a:r>
              <a:rPr lang="en-GB" dirty="0" smtClean="0">
                <a:ea typeface="ＭＳ Ｐゴシック" pitchFamily="28" charset="-128"/>
                <a:cs typeface="+mn-cs"/>
              </a:rPr>
              <a:t>On the left, the blue line is the fundamental value of a stock over the long term, while the grey line represents how stock prices move around that fair value.  We want to buy Value stocks, benefit from rising prices (momentum) and sell once when they become over-value growth stocks.  Investors typically </a:t>
            </a:r>
            <a:r>
              <a:rPr lang="en-GB" b="1" dirty="0" smtClean="0">
                <a:ea typeface="ＭＳ Ｐゴシック" pitchFamily="28" charset="-128"/>
                <a:cs typeface="+mn-cs"/>
              </a:rPr>
              <a:t>under-react to good news</a:t>
            </a:r>
            <a:r>
              <a:rPr lang="en-GB" dirty="0" smtClean="0">
                <a:ea typeface="ＭＳ Ｐゴシック" pitchFamily="28" charset="-128"/>
                <a:cs typeface="+mn-cs"/>
              </a:rPr>
              <a:t> about a stock because they are conservative when incorporating new information like earnings upgrades.  This can lead to an upward trending stock price, or </a:t>
            </a:r>
            <a:r>
              <a:rPr lang="en-GB" i="1" dirty="0" smtClean="0">
                <a:ea typeface="ＭＳ Ｐゴシック" pitchFamily="28" charset="-128"/>
                <a:cs typeface="+mn-cs"/>
              </a:rPr>
              <a:t>momentum</a:t>
            </a:r>
            <a:r>
              <a:rPr lang="en-GB" dirty="0" smtClean="0">
                <a:ea typeface="ＭＳ Ｐゴシック" pitchFamily="28" charset="-128"/>
                <a:cs typeface="+mn-cs"/>
              </a:rPr>
              <a:t>, as investors slowly update their views.</a:t>
            </a:r>
          </a:p>
          <a:p>
            <a:pPr eaLnBrk="1" hangingPunct="1">
              <a:lnSpc>
                <a:spcPct val="90000"/>
              </a:lnSpc>
              <a:defRPr/>
            </a:pPr>
            <a:r>
              <a:rPr lang="en-GB" dirty="0" smtClean="0">
                <a:ea typeface="ＭＳ Ｐゴシック" pitchFamily="28" charset="-128"/>
                <a:cs typeface="+mn-cs"/>
              </a:rPr>
              <a:t>Eventually this may lead investors to bid up a stock price beyond its fair value because they are </a:t>
            </a:r>
            <a:r>
              <a:rPr lang="en-GB" b="1" dirty="0" smtClean="0">
                <a:ea typeface="ＭＳ Ｐゴシック" pitchFamily="28" charset="-128"/>
                <a:cs typeface="+mn-cs"/>
              </a:rPr>
              <a:t>over-confident</a:t>
            </a:r>
            <a:r>
              <a:rPr lang="en-GB" dirty="0" smtClean="0">
                <a:ea typeface="ＭＳ Ｐゴシック" pitchFamily="28" charset="-128"/>
                <a:cs typeface="+mn-cs"/>
              </a:rPr>
              <a:t> in their own analysis and because they equate good stock performance with high future growth.  Ultimately these expectations are not met and these </a:t>
            </a:r>
            <a:r>
              <a:rPr lang="en-GB" b="1" dirty="0" smtClean="0">
                <a:ea typeface="ＭＳ Ｐゴシック" pitchFamily="28" charset="-128"/>
                <a:cs typeface="+mn-cs"/>
              </a:rPr>
              <a:t>glamour stocks underperform</a:t>
            </a:r>
            <a:r>
              <a:rPr lang="en-GB" dirty="0" smtClean="0">
                <a:ea typeface="ＭＳ Ｐゴシック" pitchFamily="28" charset="-128"/>
                <a:cs typeface="+mn-cs"/>
              </a:rPr>
              <a:t>.   Similarly, </a:t>
            </a:r>
            <a:r>
              <a:rPr lang="en-GB" b="1" dirty="0" smtClean="0">
                <a:ea typeface="ＭＳ Ｐゴシック" pitchFamily="28" charset="-128"/>
                <a:cs typeface="+mn-cs"/>
              </a:rPr>
              <a:t>over-reaction to bad news</a:t>
            </a:r>
            <a:r>
              <a:rPr lang="en-GB" dirty="0" smtClean="0">
                <a:ea typeface="ＭＳ Ｐゴシック" pitchFamily="28" charset="-128"/>
                <a:cs typeface="+mn-cs"/>
              </a:rPr>
              <a:t> can lead to a stock being punished excessively.  Many of these value stocks subsequently perform well.</a:t>
            </a:r>
          </a:p>
          <a:p>
            <a:pPr eaLnBrk="1" hangingPunct="1">
              <a:lnSpc>
                <a:spcPct val="90000"/>
              </a:lnSpc>
              <a:defRPr/>
            </a:pPr>
            <a:r>
              <a:rPr lang="en-US" dirty="0" smtClean="0">
                <a:ea typeface="ＭＳ Ｐゴシック" pitchFamily="28" charset="-128"/>
                <a:cs typeface="+mn-cs"/>
              </a:rPr>
              <a:t>By combining sophisticated quantitative models with qualitative judgments they rank stocks according to certain desirable characteristics and single out companies with earnings momentum – that is, an increase in earnings per share from one reporting period to the next – earnings growth potential and price momentum. In this healthcare example, the team would want to buy Amgen when other investors have shunned the company and sell it when demand pushes the price up beyond rational expectations. </a:t>
            </a:r>
          </a:p>
        </p:txBody>
      </p:sp>
      <p:sp>
        <p:nvSpPr>
          <p:cNvPr id="55299" name="Slide Number Placeholder 3"/>
          <p:cNvSpPr>
            <a:spLocks noGrp="1"/>
          </p:cNvSpPr>
          <p:nvPr>
            <p:ph type="sldNum" sz="quarter" idx="5"/>
          </p:nvPr>
        </p:nvSpPr>
        <p:spPr>
          <a:noFill/>
        </p:spPr>
        <p:txBody>
          <a:bodyPr/>
          <a:lstStyle/>
          <a:p>
            <a:fld id="{5009400B-790C-4917-B3D5-2B6BC34C5569}" type="slidenum">
              <a:rPr lang="en-GB" smtClean="0">
                <a:latin typeface="Arial" pitchFamily="-123" charset="0"/>
                <a:ea typeface="MS PGothic" charset="0"/>
                <a:cs typeface="MS PGothic" charset="0"/>
              </a:rPr>
              <a:pPr/>
              <a:t>12</a:t>
            </a:fld>
            <a:endParaRPr lang="en-GB" smtClean="0">
              <a:latin typeface="Arial" pitchFamily="-123" charset="0"/>
              <a:ea typeface="MS PGothic" charset="0"/>
              <a:cs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xfrm>
            <a:off x="977348" y="4559587"/>
            <a:ext cx="5360504" cy="4697308"/>
          </a:xfrm>
          <a:noFill/>
          <a:ln/>
        </p:spPr>
        <p:txBody>
          <a:bodyPr/>
          <a:lstStyle/>
          <a:p>
            <a:pPr>
              <a:lnSpc>
                <a:spcPct val="90000"/>
              </a:lnSpc>
            </a:pPr>
            <a:r>
              <a:rPr lang="en-US" sz="1100" dirty="0" smtClean="0">
                <a:latin typeface="Arial" pitchFamily="-123" charset="0"/>
                <a:ea typeface="MS PGothic" charset="0"/>
              </a:rPr>
              <a:t>Most car buyers would probably have a list of four or five key factors that would influence their ultimate purchase decision – say, price, performance, fuel efficiency, safety, or resale value, for example.  </a:t>
            </a:r>
          </a:p>
          <a:p>
            <a:pPr>
              <a:lnSpc>
                <a:spcPct val="90000"/>
              </a:lnSpc>
            </a:pPr>
            <a:r>
              <a:rPr lang="en-US" sz="1100" dirty="0" smtClean="0">
                <a:latin typeface="Arial" pitchFamily="-123" charset="0"/>
                <a:ea typeface="MS PGothic" charset="0"/>
              </a:rPr>
              <a:t>Similarly, most stock selection methods – whether they’re quantitative or qualitative – would typically consider  a variety of factors, such as return on equity, earnings per share, price-earnings ratio, price-to-cash-flow and dividend yield. Allow me to briefly review these:</a:t>
            </a:r>
          </a:p>
          <a:p>
            <a:pPr lvl="1">
              <a:lnSpc>
                <a:spcPct val="90000"/>
              </a:lnSpc>
            </a:pPr>
            <a:r>
              <a:rPr lang="en-US" sz="1000" b="1" dirty="0" smtClean="0">
                <a:latin typeface="Arial" pitchFamily="-123" charset="0"/>
                <a:ea typeface="MS PGothic" charset="0"/>
              </a:rPr>
              <a:t>Return on equity </a:t>
            </a:r>
            <a:r>
              <a:rPr lang="en-US" sz="1000" dirty="0" smtClean="0">
                <a:latin typeface="Arial" pitchFamily="-123" charset="0"/>
                <a:ea typeface="MS PGothic" charset="0"/>
              </a:rPr>
              <a:t>(ROE) </a:t>
            </a:r>
            <a:r>
              <a:rPr lang="en-US" sz="1000" dirty="0" smtClean="0">
                <a:latin typeface="Arial" pitchFamily="-123" charset="0"/>
                <a:ea typeface="Arial" pitchFamily="-123" charset="0"/>
                <a:cs typeface="Arial" pitchFamily="-123" charset="0"/>
              </a:rPr>
              <a:t>is the price of a stock divided by the current year’s earnings per share. That’s an important metric </a:t>
            </a:r>
            <a:r>
              <a:rPr lang="en-US" sz="1000" dirty="0" smtClean="0">
                <a:latin typeface="Arial" pitchFamily="-123" charset="0"/>
                <a:ea typeface="MS PGothic" charset="0"/>
              </a:rPr>
              <a:t>because it has a direct impact on a company’s growth, profits, and dividends. It shows how successful the company is at managing its assets, operations, and capital. Stable or increasing ROEs are good indicators; falling ROEs are a red flag and probably should be avoided.</a:t>
            </a:r>
          </a:p>
          <a:p>
            <a:pPr lvl="1">
              <a:lnSpc>
                <a:spcPct val="90000"/>
              </a:lnSpc>
            </a:pPr>
            <a:r>
              <a:rPr lang="en-US" sz="1000" b="1" dirty="0" smtClean="0">
                <a:latin typeface="Arial" pitchFamily="-123" charset="0"/>
                <a:ea typeface="MS PGothic" charset="0"/>
              </a:rPr>
              <a:t>Earnings Per Share </a:t>
            </a:r>
            <a:r>
              <a:rPr lang="en-US" sz="1000" dirty="0" smtClean="0">
                <a:latin typeface="Arial" pitchFamily="-123" charset="0"/>
                <a:ea typeface="MS PGothic" charset="0"/>
              </a:rPr>
              <a:t>(EPS):  Probably the most common measure – it takes into account the company’s net profits (after taxes and minus any dividends to preferred shareholders) divided by the number of outstanding common shares of stock.  EPS is a common measure that makes it easier to compare one company to another, especially within the same sector.</a:t>
            </a:r>
          </a:p>
          <a:p>
            <a:pPr lvl="1">
              <a:lnSpc>
                <a:spcPct val="90000"/>
              </a:lnSpc>
            </a:pPr>
            <a:r>
              <a:rPr lang="en-US" sz="1000" b="1" dirty="0" smtClean="0">
                <a:latin typeface="Arial" pitchFamily="-123" charset="0"/>
                <a:ea typeface="MS PGothic" charset="0"/>
              </a:rPr>
              <a:t>Price-Earnings Ratio </a:t>
            </a:r>
            <a:r>
              <a:rPr lang="en-US" sz="1000" dirty="0" smtClean="0">
                <a:latin typeface="Arial" pitchFamily="-123" charset="0"/>
                <a:ea typeface="MS PGothic" charset="0"/>
              </a:rPr>
              <a:t>(P/E ratio) is another important metric that tells an analyst or an investor how the market values a stock. Generally, the lower the P/E ratio, the better the stock buy; the higher the P/E ratio, the more the market is willing to pay for each dollar of annual earnings. A high P/E ratio may be okay for some portfolios if other factors point to the potential for a company’s earnings to grow.</a:t>
            </a:r>
          </a:p>
          <a:p>
            <a:pPr lvl="1">
              <a:lnSpc>
                <a:spcPct val="90000"/>
              </a:lnSpc>
            </a:pPr>
            <a:r>
              <a:rPr lang="en-US" sz="1000" b="1" dirty="0" smtClean="0">
                <a:latin typeface="Arial" pitchFamily="-123" charset="0"/>
                <a:ea typeface="MS PGothic" charset="0"/>
              </a:rPr>
              <a:t>Price to cash flow:  </a:t>
            </a:r>
            <a:r>
              <a:rPr lang="en-US" sz="1000" dirty="0" smtClean="0">
                <a:latin typeface="Arial" pitchFamily="-123" charset="0"/>
                <a:ea typeface="MS PGothic" charset="0"/>
              </a:rPr>
              <a:t>Increasingly more common, this variable may be more reliable because cash flows are more stable than earnings.</a:t>
            </a:r>
          </a:p>
          <a:p>
            <a:pPr lvl="1">
              <a:lnSpc>
                <a:spcPct val="90000"/>
              </a:lnSpc>
            </a:pPr>
            <a:r>
              <a:rPr lang="en-US" sz="1000" b="1" dirty="0" smtClean="0">
                <a:latin typeface="Arial" pitchFamily="-123" charset="0"/>
                <a:ea typeface="MS PGothic" charset="0"/>
              </a:rPr>
              <a:t>Dividend yield:  </a:t>
            </a:r>
            <a:r>
              <a:rPr lang="en-US" sz="1000" dirty="0" smtClean="0">
                <a:latin typeface="Arial" pitchFamily="-123" charset="0"/>
                <a:ea typeface="MS PGothic" charset="0"/>
              </a:rPr>
              <a:t>Amount of the dividend a company pays (not all companies pay a dividend) expressed as a percentage of the stock’s price.</a:t>
            </a:r>
          </a:p>
          <a:p>
            <a:pPr>
              <a:lnSpc>
                <a:spcPct val="90000"/>
              </a:lnSpc>
            </a:pPr>
            <a:r>
              <a:rPr lang="en-US" sz="1100" dirty="0" smtClean="0">
                <a:latin typeface="Arial" pitchFamily="-123" charset="0"/>
                <a:ea typeface="MS PGothic" charset="0"/>
              </a:rPr>
              <a:t>In the case of a quantitative model, these factors – along with several others – may be given a certain weighting; qualitative judgments also tend to rank these in terms of importance, as well. </a:t>
            </a:r>
          </a:p>
        </p:txBody>
      </p:sp>
      <p:sp>
        <p:nvSpPr>
          <p:cNvPr id="57347" name="Slide Number Placeholder 3"/>
          <p:cNvSpPr>
            <a:spLocks noGrp="1"/>
          </p:cNvSpPr>
          <p:nvPr>
            <p:ph type="sldNum" sz="quarter" idx="5"/>
          </p:nvPr>
        </p:nvSpPr>
        <p:spPr>
          <a:noFill/>
        </p:spPr>
        <p:txBody>
          <a:bodyPr/>
          <a:lstStyle/>
          <a:p>
            <a:fld id="{8B70B750-90F9-4BFF-B14E-8B3800183107}" type="slidenum">
              <a:rPr lang="en-GB" smtClean="0">
                <a:latin typeface="Arial" pitchFamily="-123" charset="0"/>
                <a:ea typeface="MS PGothic" charset="0"/>
                <a:cs typeface="MS PGothic" charset="0"/>
              </a:rPr>
              <a:pPr/>
              <a:t>13</a:t>
            </a:fld>
            <a:endParaRPr lang="en-GB" smtClean="0">
              <a:latin typeface="Arial" pitchFamily="-123" charset="0"/>
              <a:ea typeface="MS PGothic" charset="0"/>
              <a:cs typeface="MS PGothic"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p:spPr>
        <p:txBody>
          <a:bodyPr/>
          <a:lstStyle/>
          <a:p>
            <a:r>
              <a:rPr lang="en-US" sz="1100" dirty="0" smtClean="0">
                <a:latin typeface="Arial" pitchFamily="-123" charset="0"/>
                <a:ea typeface="MS PGothic" charset="0"/>
              </a:rPr>
              <a:t>When researching stocks, a company’s annual report and financial statements are public documents, so the average investor has equal access to these materials. </a:t>
            </a:r>
          </a:p>
          <a:p>
            <a:r>
              <a:rPr lang="en-US" sz="1100" dirty="0" smtClean="0">
                <a:latin typeface="Arial" pitchFamily="-123" charset="0"/>
                <a:ea typeface="MS PGothic" charset="0"/>
              </a:rPr>
              <a:t>But institutional investors enjoy a higher level of access to company management and sophisticated analytics  that would be difficult, if not impossible, to replicate for the individual investor.</a:t>
            </a:r>
          </a:p>
          <a:p>
            <a:r>
              <a:rPr lang="en-US" sz="1100" dirty="0" smtClean="0">
                <a:latin typeface="Arial" pitchFamily="-123" charset="0"/>
                <a:ea typeface="MS PGothic" charset="0"/>
              </a:rPr>
              <a:t>Analysts also attend industry-specific conferences and meetings, affording them access to far greater understanding of industry trends, competitive forces, technological advancements and legal or legislative obstacles and challenges that may impact an industry or a sector.  For example, if you’re a healthcare analyst today, you’re probably looking at the sector with through the </a:t>
            </a:r>
            <a:r>
              <a:rPr lang="en-US" sz="1100" dirty="0" err="1" smtClean="0">
                <a:latin typeface="Arial" pitchFamily="-123" charset="0"/>
                <a:ea typeface="MS PGothic" charset="0"/>
              </a:rPr>
              <a:t>Obamacare</a:t>
            </a:r>
            <a:r>
              <a:rPr lang="en-US" sz="1100" dirty="0" smtClean="0">
                <a:latin typeface="Arial" pitchFamily="-123" charset="0"/>
                <a:ea typeface="MS PGothic" charset="0"/>
              </a:rPr>
              <a:t> lens and asking how different companies have and will respond to major changes in the future.</a:t>
            </a:r>
          </a:p>
          <a:p>
            <a:endParaRPr lang="en-US" sz="1100" dirty="0" smtClean="0">
              <a:latin typeface="Arial" pitchFamily="-123" charset="0"/>
              <a:ea typeface="MS PGothic" charset="0"/>
            </a:endParaRPr>
          </a:p>
          <a:p>
            <a:endParaRPr lang="en-US" sz="1100" dirty="0" smtClean="0">
              <a:latin typeface="Arial" pitchFamily="-123" charset="0"/>
              <a:ea typeface="MS PGothic" charset="0"/>
            </a:endParaRPr>
          </a:p>
        </p:txBody>
      </p:sp>
      <p:sp>
        <p:nvSpPr>
          <p:cNvPr id="59395" name="Slide Number Placeholder 3"/>
          <p:cNvSpPr>
            <a:spLocks noGrp="1"/>
          </p:cNvSpPr>
          <p:nvPr>
            <p:ph type="sldNum" sz="quarter" idx="5"/>
          </p:nvPr>
        </p:nvSpPr>
        <p:spPr>
          <a:noFill/>
        </p:spPr>
        <p:txBody>
          <a:bodyPr/>
          <a:lstStyle/>
          <a:p>
            <a:fld id="{5B9199F5-E151-4F6E-8B10-20FBD0D22C45}" type="slidenum">
              <a:rPr lang="en-GB" smtClean="0">
                <a:latin typeface="Arial" pitchFamily="-123" charset="0"/>
                <a:ea typeface="MS PGothic" charset="0"/>
                <a:cs typeface="MS PGothic" charset="0"/>
              </a:rPr>
              <a:pPr/>
              <a:t>14</a:t>
            </a:fld>
            <a:endParaRPr lang="en-GB" smtClean="0">
              <a:latin typeface="Arial" pitchFamily="-123" charset="0"/>
              <a:ea typeface="MS PGothic" charset="0"/>
              <a:cs typeface="MS PGothic"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pPr>
              <a:spcBef>
                <a:spcPts val="415"/>
              </a:spcBef>
              <a:spcAft>
                <a:spcPts val="415"/>
              </a:spcAft>
            </a:pPr>
            <a:r>
              <a:rPr lang="en-US" dirty="0" smtClean="0">
                <a:latin typeface="Arial" pitchFamily="-123" charset="0"/>
                <a:ea typeface="MS PGothic" charset="0"/>
              </a:rPr>
              <a:t>Career analysts are a lot like avid car collectors.  They look under the hood of every company they track, searching for that single sparkplug that may hold the promise of a long-term payoff.  And their research coverage on the companies continues indefinitely.  A stock may not meet the manager’s criteria now, but it may at some point in the future.  Analysts also pay special attention to stocks that are owned in a portfolio – or on a “watch list.”  </a:t>
            </a:r>
          </a:p>
          <a:p>
            <a:pPr>
              <a:spcBef>
                <a:spcPts val="415"/>
              </a:spcBef>
              <a:spcAft>
                <a:spcPts val="415"/>
              </a:spcAft>
            </a:pPr>
            <a:r>
              <a:rPr lang="en-US" dirty="0" smtClean="0">
                <a:latin typeface="Arial" pitchFamily="-123" charset="0"/>
                <a:ea typeface="MS PGothic" charset="0"/>
              </a:rPr>
              <a:t>In addition to the measures we’ve discussed – they read financial, trade and business journals, and carefully follow materials the company publishes – speeches, press releases, website announcements.  An analyst wants to know everything that’s happening with a company he or she is covering – did the company launch a new product on time, did it deliver as promised, how are sales going.  They also watch a company’s cash position very carefully. </a:t>
            </a:r>
          </a:p>
          <a:p>
            <a:pPr>
              <a:spcBef>
                <a:spcPts val="415"/>
              </a:spcBef>
              <a:spcAft>
                <a:spcPts val="415"/>
              </a:spcAft>
            </a:pPr>
            <a:r>
              <a:rPr lang="en-US" dirty="0" smtClean="0">
                <a:latin typeface="Arial" pitchFamily="-123" charset="0"/>
                <a:ea typeface="MS PGothic" charset="0"/>
              </a:rPr>
              <a:t>When earnings reports are published – and the results differ from what analysts expect – positive or negative – it can cause a substantial movement in a stock’s price.  Analysts carefully track these announcements and may recommend a buy, hold or sell decision based on an assessment of such announcements.</a:t>
            </a:r>
          </a:p>
          <a:p>
            <a:endParaRPr lang="en-US" dirty="0" smtClean="0">
              <a:latin typeface="Arial" pitchFamily="-123" charset="0"/>
              <a:ea typeface="MS PGothic" charset="0"/>
            </a:endParaRPr>
          </a:p>
        </p:txBody>
      </p:sp>
      <p:sp>
        <p:nvSpPr>
          <p:cNvPr id="61443" name="Slide Number Placeholder 3"/>
          <p:cNvSpPr>
            <a:spLocks noGrp="1"/>
          </p:cNvSpPr>
          <p:nvPr>
            <p:ph type="sldNum" sz="quarter" idx="5"/>
          </p:nvPr>
        </p:nvSpPr>
        <p:spPr>
          <a:noFill/>
        </p:spPr>
        <p:txBody>
          <a:bodyPr/>
          <a:lstStyle/>
          <a:p>
            <a:fld id="{F2400507-94C2-4093-927D-EDEDA5CB13E1}" type="slidenum">
              <a:rPr lang="en-GB" smtClean="0">
                <a:latin typeface="Arial" pitchFamily="-123" charset="0"/>
                <a:ea typeface="MS PGothic" charset="0"/>
                <a:cs typeface="MS PGothic" charset="0"/>
              </a:rPr>
              <a:pPr/>
              <a:t>15</a:t>
            </a:fld>
            <a:endParaRPr lang="en-GB" smtClean="0">
              <a:latin typeface="Arial" pitchFamily="-123" charset="0"/>
              <a:ea typeface="MS PGothic" charset="0"/>
              <a:cs typeface="MS PGothic"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844826" y="4471051"/>
            <a:ext cx="5993296" cy="4156257"/>
          </a:xfrm>
          <a:ln/>
        </p:spPr>
        <p:txBody>
          <a:bodyPr>
            <a:noAutofit/>
          </a:bodyPr>
          <a:lstStyle/>
          <a:p>
            <a:pPr>
              <a:spcBef>
                <a:spcPts val="311"/>
              </a:spcBef>
              <a:defRPr/>
            </a:pPr>
            <a:r>
              <a:rPr lang="en-US" sz="1100" dirty="0" smtClean="0">
                <a:ea typeface="ＭＳ Ｐゴシック" pitchFamily="28" charset="-128"/>
                <a:cs typeface="+mn-cs"/>
              </a:rPr>
              <a:t>As a way of concluding my presentation. I’d like to share a couple of slides from our </a:t>
            </a:r>
            <a:r>
              <a:rPr lang="en-US" sz="1100" i="1" dirty="0" smtClean="0">
                <a:ea typeface="ＭＳ Ｐゴシック" pitchFamily="28" charset="-128"/>
                <a:cs typeface="+mn-cs"/>
              </a:rPr>
              <a:t>Guide to the Markets </a:t>
            </a:r>
            <a:r>
              <a:rPr lang="en-US" sz="1100" dirty="0" smtClean="0">
                <a:ea typeface="ＭＳ Ｐゴシック" pitchFamily="28" charset="-128"/>
                <a:cs typeface="+mn-cs"/>
              </a:rPr>
              <a:t>that put today’s discussion in perspective with the current market climate.  </a:t>
            </a:r>
          </a:p>
          <a:p>
            <a:pPr>
              <a:spcBef>
                <a:spcPts val="311"/>
              </a:spcBef>
              <a:defRPr/>
            </a:pPr>
            <a:r>
              <a:rPr lang="en-US" sz="1100" dirty="0" smtClean="0">
                <a:ea typeface="ＭＳ Ｐゴシック" pitchFamily="28" charset="-128"/>
                <a:cs typeface="+mn-cs"/>
              </a:rPr>
              <a:t>At the height of the financial collapse fear led many investors to sell their stock holdings.  They didn’t discriminate between companies that were run better than others, and consequently liquidated positions in quality stocks.  That caused stock prices to deteriorate rapidly across the board. Our strategists note that, as the markets bottomed out and all stocks looked cheap,  many got back into the market without regard for individual company fundamentals.  The chart on the top of slide 16 illustrates the effect this behavior has had on the stock market by looking at the average correlation of large cap stock prices since 1926. Note how prices rise and fall sharply as investors bid prices up, then sell out of their equity positions. The chart on the bottom shows how volatile the stock market is during these periods.</a:t>
            </a:r>
          </a:p>
          <a:p>
            <a:pPr>
              <a:spcBef>
                <a:spcPts val="311"/>
              </a:spcBef>
              <a:defRPr/>
            </a:pPr>
            <a:r>
              <a:rPr lang="en-US" sz="1100" dirty="0" smtClean="0"/>
              <a:t>Breaking down price into earnings and multiples can provide some context for what is reasonable to expect from equity markets going forward. The right side of  slide 8 provides a simple matrix to estimate where the market is headed based on assumptions of earnings growth and multiples. If, for example, you assume 5% earnings growth over the next 24 months along with modest multiple expansion toward the mean, investors still stand to earn a reasonable price return in the future. Coupled with a consistent dividend yield of approximately 2% per year, the prospects for U.S. equity investors still look bright even though momentum is likely to slow.</a:t>
            </a:r>
            <a:endParaRPr lang="en-US" sz="1100" dirty="0" smtClean="0">
              <a:ea typeface="ＭＳ Ｐゴシック" pitchFamily="28" charset="-128"/>
              <a:cs typeface="+mn-cs"/>
            </a:endParaRPr>
          </a:p>
          <a:p>
            <a:pPr>
              <a:spcBef>
                <a:spcPts val="311"/>
              </a:spcBef>
              <a:defRPr/>
            </a:pPr>
            <a:r>
              <a:rPr lang="en-US" sz="1100" dirty="0" smtClean="0">
                <a:ea typeface="ＭＳ Ｐゴシック" pitchFamily="28" charset="-128"/>
                <a:cs typeface="+mn-cs"/>
              </a:rPr>
              <a:t>Our strategists believe that we are entering a </a:t>
            </a:r>
            <a:r>
              <a:rPr lang="en-US" sz="1100" i="1" dirty="0" smtClean="0">
                <a:ea typeface="ＭＳ Ｐゴシック" pitchFamily="28" charset="-128"/>
                <a:cs typeface="+mn-cs"/>
              </a:rPr>
              <a:t>stock picker’s market</a:t>
            </a:r>
            <a:r>
              <a:rPr lang="en-US" sz="1100" dirty="0" smtClean="0">
                <a:ea typeface="ＭＳ Ｐゴシック" pitchFamily="28" charset="-128"/>
                <a:cs typeface="+mn-cs"/>
              </a:rPr>
              <a:t>, in which the quality of research may matter more than ever. They advise investors to consider hiring experienced managers that employ a disciplined stock selection process based on quality research, as historically, this approach tends to be the best way of exploiting market inefficiencies.</a:t>
            </a:r>
          </a:p>
          <a:p>
            <a:pPr>
              <a:spcBef>
                <a:spcPts val="311"/>
              </a:spcBef>
              <a:defRPr/>
            </a:pPr>
            <a:endParaRPr lang="en-US" sz="1100" dirty="0" smtClean="0">
              <a:ea typeface="ＭＳ Ｐゴシック" pitchFamily="28" charset="-128"/>
              <a:cs typeface="+mn-cs"/>
            </a:endParaRPr>
          </a:p>
        </p:txBody>
      </p:sp>
      <p:sp>
        <p:nvSpPr>
          <p:cNvPr id="63491" name="Slide Number Placeholder 3"/>
          <p:cNvSpPr>
            <a:spLocks noGrp="1"/>
          </p:cNvSpPr>
          <p:nvPr>
            <p:ph type="sldNum" sz="quarter" idx="5"/>
          </p:nvPr>
        </p:nvSpPr>
        <p:spPr>
          <a:noFill/>
        </p:spPr>
        <p:txBody>
          <a:bodyPr/>
          <a:lstStyle/>
          <a:p>
            <a:fld id="{AFB2758E-2F77-4BDB-80A4-D97074D39695}" type="slidenum">
              <a:rPr lang="en-GB" smtClean="0">
                <a:latin typeface="Arial" pitchFamily="-123" charset="0"/>
                <a:ea typeface="MS PGothic" charset="0"/>
                <a:cs typeface="MS PGothic" charset="0"/>
              </a:rPr>
              <a:pPr/>
              <a:t>16</a:t>
            </a:fld>
            <a:endParaRPr lang="en-GB" smtClean="0">
              <a:latin typeface="Arial" pitchFamily="-123" charset="0"/>
              <a:ea typeface="MS PGothic" charset="0"/>
              <a:cs typeface="MS PGothic"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itchFamily="-123" charset="0"/>
                <a:ea typeface="MS PGothic" charset="0"/>
              </a:rPr>
              <a:t>To summarize our discussion today, when evaluating investment ideas, research really matters because a stock’s price, alone, may not be its true value.</a:t>
            </a:r>
          </a:p>
          <a:p>
            <a:r>
              <a:rPr lang="en-US" dirty="0" smtClean="0">
                <a:latin typeface="Arial" pitchFamily="-123" charset="0"/>
                <a:ea typeface="MS PGothic" charset="0"/>
              </a:rPr>
              <a:t>With more than 50,000 stocks worldwide, analysts and portfolio managers often start by narrowing their search by factors such as geography, market capitalization and/or industry sector.</a:t>
            </a:r>
          </a:p>
          <a:p>
            <a:r>
              <a:rPr lang="en-US" dirty="0" smtClean="0">
                <a:latin typeface="Arial" pitchFamily="-123" charset="0"/>
                <a:ea typeface="MS PGothic" charset="0"/>
              </a:rPr>
              <a:t>We also learned today that there is no </a:t>
            </a:r>
            <a:r>
              <a:rPr lang="en-US" i="1" dirty="0" smtClean="0">
                <a:latin typeface="Arial" pitchFamily="-123" charset="0"/>
                <a:ea typeface="MS PGothic" charset="0"/>
              </a:rPr>
              <a:t>single</a:t>
            </a:r>
            <a:r>
              <a:rPr lang="en-US" dirty="0" smtClean="0">
                <a:latin typeface="Arial" pitchFamily="-123" charset="0"/>
                <a:ea typeface="MS PGothic" charset="0"/>
              </a:rPr>
              <a:t> way to evaluate and choose stocks – rather, there are hundreds of methods. Most organizations use a combination of qualitative and quantitative techniques and models in the stock selection process. </a:t>
            </a:r>
          </a:p>
          <a:p>
            <a:r>
              <a:rPr lang="en-US" dirty="0" smtClean="0">
                <a:latin typeface="Arial" pitchFamily="-123" charset="0"/>
                <a:ea typeface="MS PGothic" charset="0"/>
              </a:rPr>
              <a:t>Some of the most important variables investors assess when evaluating a stock are </a:t>
            </a:r>
            <a:r>
              <a:rPr lang="en-US" dirty="0" smtClean="0">
                <a:ea typeface="MS PGothic" charset="0"/>
              </a:rPr>
              <a:t>return on equity;  earnings per share; price-earnings ratio; price to cash flow and dividend yield. </a:t>
            </a:r>
          </a:p>
          <a:p>
            <a:r>
              <a:rPr lang="en-US" dirty="0" smtClean="0">
                <a:ea typeface="MS PGothic" charset="0"/>
              </a:rPr>
              <a:t>Additionally, analysts </a:t>
            </a:r>
            <a:r>
              <a:rPr lang="en-US" dirty="0" smtClean="0">
                <a:latin typeface="Arial" pitchFamily="-123" charset="0"/>
                <a:ea typeface="MS PGothic" charset="0"/>
              </a:rPr>
              <a:t>read financial, trade and business journals, and carefully follow company speeches, press releases and website announcements. Analysts want to know everything that’s happening with a company he or she is covering – did the company launch a new product on time, did it deliver as promised, how are sales going. They also watch a company’s cash position very carefully. </a:t>
            </a:r>
            <a:endParaRPr lang="en-US" dirty="0" smtClean="0">
              <a:ea typeface="MS PGothic" charset="0"/>
            </a:endParaRPr>
          </a:p>
        </p:txBody>
      </p:sp>
      <p:sp>
        <p:nvSpPr>
          <p:cNvPr id="4" name="Slide Number Placeholder 3"/>
          <p:cNvSpPr>
            <a:spLocks noGrp="1"/>
          </p:cNvSpPr>
          <p:nvPr>
            <p:ph type="sldNum" sz="quarter" idx="10"/>
          </p:nvPr>
        </p:nvSpPr>
        <p:spPr/>
        <p:txBody>
          <a:bodyPr/>
          <a:lstStyle/>
          <a:p>
            <a:pPr>
              <a:defRPr/>
            </a:pPr>
            <a:fld id="{DBC66881-3A32-4D1D-ADED-11BC157C8A49}" type="slidenum">
              <a:rPr lang="en-GB" smtClean="0"/>
              <a:pPr>
                <a:defRPr/>
              </a:pPr>
              <a:t>17</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 you for your time today and the opportunity to share our views on </a:t>
            </a:r>
            <a:r>
              <a:rPr lang="en-US" dirty="0" smtClean="0">
                <a:latin typeface="Arial" charset="0"/>
              </a:rPr>
              <a:t>valuing equities – and how portfolio managers evaluate and choose stocks. </a:t>
            </a:r>
            <a:r>
              <a:rPr lang="en-US" dirty="0" smtClean="0"/>
              <a:t>We look forward to bringing you more insights from our Investment Academy series.</a:t>
            </a:r>
          </a:p>
          <a:p>
            <a:r>
              <a:rPr lang="en-US" dirty="0" smtClean="0"/>
              <a:t>It’s a vast, global marketplace that’s constantly changing and an exciting time to be an investor.</a:t>
            </a:r>
          </a:p>
          <a:p>
            <a:endParaRPr lang="en-US" dirty="0"/>
          </a:p>
        </p:txBody>
      </p:sp>
      <p:sp>
        <p:nvSpPr>
          <p:cNvPr id="4" name="Slide Number Placeholder 3"/>
          <p:cNvSpPr>
            <a:spLocks noGrp="1"/>
          </p:cNvSpPr>
          <p:nvPr>
            <p:ph type="sldNum" sz="quarter" idx="10"/>
          </p:nvPr>
        </p:nvSpPr>
        <p:spPr/>
        <p:txBody>
          <a:bodyPr/>
          <a:lstStyle/>
          <a:p>
            <a:pPr>
              <a:defRPr/>
            </a:pPr>
            <a:fld id="{DBC66881-3A32-4D1D-ADED-11BC157C8A49}" type="slidenum">
              <a:rPr lang="en-GB" smtClean="0"/>
              <a:pPr>
                <a:defRPr/>
              </a:pPr>
              <a:t>18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ln/>
        </p:spPr>
        <p:txBody>
          <a:bodyPr>
            <a:normAutofit/>
          </a:bodyPr>
          <a:lstStyle/>
          <a:p>
            <a:pPr>
              <a:defRPr/>
            </a:pPr>
            <a:r>
              <a:rPr lang="en-US" dirty="0" smtClean="0">
                <a:latin typeface="Arial" charset="0"/>
                <a:cs typeface="+mn-cs"/>
              </a:rPr>
              <a:t>Before we get started, think for a minute about the last time you bought a car. </a:t>
            </a:r>
          </a:p>
          <a:p>
            <a:pPr>
              <a:defRPr/>
            </a:pPr>
            <a:r>
              <a:rPr lang="en-US" dirty="0" smtClean="0">
                <a:latin typeface="Arial" charset="0"/>
                <a:cs typeface="+mn-cs"/>
              </a:rPr>
              <a:t>More than likely your hunt started with research; reading consumer reports or car magazines; taking a test drive; talking to others. You probably thought through some of the mechanics of buying versus leasing or the advantages of buying a new car over a used car. With the price of gasoline on the rise, maybe fuel efficiency was high on your wish list.</a:t>
            </a:r>
            <a:r>
              <a:rPr lang="en-US" dirty="0" smtClean="0">
                <a:cs typeface="+mn-cs"/>
              </a:rPr>
              <a:t> You might have considered a luxury automobile, an SUV or a mid-sized car that would comfortably seat four or five passengers. </a:t>
            </a:r>
            <a:endParaRPr lang="en-US" dirty="0" smtClean="0">
              <a:latin typeface="Arial" charset="0"/>
              <a:cs typeface="+mn-cs"/>
            </a:endParaRPr>
          </a:p>
          <a:p>
            <a:pPr>
              <a:defRPr/>
            </a:pPr>
            <a:r>
              <a:rPr lang="en-US" dirty="0" smtClean="0">
                <a:latin typeface="Arial" charset="0"/>
                <a:cs typeface="+mn-cs"/>
              </a:rPr>
              <a:t>In a way, the methodical process you might employ when considering the purchase of a car is similar to what a portfolio manager does when choosing stocks for a portfolio.  Are you looking for a bargain or are you willing to pay a premium for just the right model and performance features?  Is it a long-term investment, or just a short-term solution.</a:t>
            </a:r>
          </a:p>
          <a:p>
            <a:pPr>
              <a:defRPr/>
            </a:pPr>
            <a:endParaRPr lang="en-US" dirty="0" smtClean="0">
              <a:latin typeface="Arial" charset="0"/>
              <a:cs typeface="+mn-cs"/>
            </a:endParaRPr>
          </a:p>
        </p:txBody>
      </p:sp>
      <p:sp>
        <p:nvSpPr>
          <p:cNvPr id="30723" name="Slide Number Placeholder 3"/>
          <p:cNvSpPr>
            <a:spLocks noGrp="1"/>
          </p:cNvSpPr>
          <p:nvPr>
            <p:ph type="sldNum" sz="quarter" idx="5"/>
          </p:nvPr>
        </p:nvSpPr>
        <p:spPr>
          <a:noFill/>
        </p:spPr>
        <p:txBody>
          <a:bodyPr/>
          <a:lstStyle/>
          <a:p>
            <a:fld id="{3689427E-F140-43FE-A7BF-AC86F418013B}" type="slidenum">
              <a:rPr lang="en-GB" smtClean="0">
                <a:latin typeface="Arial" pitchFamily="-123" charset="0"/>
                <a:ea typeface="MS PGothic" charset="0"/>
                <a:cs typeface="MS PGothic" charset="0"/>
              </a:rPr>
              <a:pPr/>
              <a:t>1</a:t>
            </a:fld>
            <a:endParaRPr lang="en-GB" smtClean="0">
              <a:latin typeface="Arial" pitchFamily="-123" charset="0"/>
              <a:ea typeface="MS PGothic" charset="0"/>
              <a:cs typeface="MS PGothic"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D308F243-7938-48D6-BFEC-680357A6B6E0}" type="slidenum">
              <a:rPr lang="en-GB" smtClean="0">
                <a:latin typeface="Arial" pitchFamily="-123" charset="0"/>
                <a:ea typeface="MS PGothic" charset="0"/>
                <a:cs typeface="MS PGothic" charset="0"/>
              </a:rPr>
              <a:pPr/>
              <a:t>19</a:t>
            </a:fld>
            <a:endParaRPr lang="en-GB" smtClean="0">
              <a:latin typeface="Arial" pitchFamily="-123" charset="0"/>
              <a:ea typeface="MS PGothic" charset="0"/>
              <a:cs typeface="MS PGothic"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latin typeface="Arial" pitchFamily="-123" charset="0"/>
              <a:ea typeface="MS PGothic"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684" y="719763"/>
            <a:ext cx="4707835" cy="3600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20</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p:spPr>
        <p:txBody>
          <a:bodyPr/>
          <a:lstStyle/>
          <a:p>
            <a:r>
              <a:rPr lang="en-US" dirty="0" smtClean="0">
                <a:latin typeface="Arial" pitchFamily="-123" charset="0"/>
                <a:ea typeface="MS PGothic" charset="0"/>
              </a:rPr>
              <a:t>The evolution of the automotive industry and stock market investing actually have a lot in common. </a:t>
            </a:r>
          </a:p>
          <a:p>
            <a:r>
              <a:rPr lang="en-US" dirty="0" smtClean="0">
                <a:latin typeface="Arial" pitchFamily="-123" charset="0"/>
                <a:ea typeface="MS PGothic" charset="0"/>
              </a:rPr>
              <a:t>At the beginning of the 20</a:t>
            </a:r>
            <a:r>
              <a:rPr lang="en-US" baseline="30000" dirty="0" smtClean="0">
                <a:latin typeface="Arial" pitchFamily="-123" charset="0"/>
                <a:ea typeface="MS PGothic" charset="0"/>
              </a:rPr>
              <a:t>th</a:t>
            </a:r>
            <a:r>
              <a:rPr lang="en-US" dirty="0" smtClean="0">
                <a:latin typeface="Arial" pitchFamily="-123" charset="0"/>
                <a:ea typeface="MS PGothic" charset="0"/>
              </a:rPr>
              <a:t> century, the automobile was marketed as a toy for the privileged class – the same minority that most likely would have owned stocks at the time.</a:t>
            </a:r>
          </a:p>
          <a:p>
            <a:endParaRPr lang="en-US" dirty="0" smtClean="0">
              <a:latin typeface="Arial" pitchFamily="-123" charset="0"/>
              <a:ea typeface="MS PGothic" charset="0"/>
            </a:endParaRPr>
          </a:p>
          <a:p>
            <a:endParaRPr lang="en-US" dirty="0" smtClean="0">
              <a:latin typeface="Arial" pitchFamily="-123" charset="0"/>
              <a:ea typeface="MS PGothic" charset="0"/>
            </a:endParaRPr>
          </a:p>
          <a:p>
            <a:endParaRPr lang="en-US" dirty="0" smtClean="0">
              <a:latin typeface="Arial" pitchFamily="-123" charset="0"/>
              <a:ea typeface="MS PGothic" charset="0"/>
            </a:endParaRPr>
          </a:p>
          <a:p>
            <a:endParaRPr lang="en-US" dirty="0" smtClean="0">
              <a:latin typeface="Arial" pitchFamily="-123" charset="0"/>
              <a:ea typeface="MS PGothic" charset="0"/>
            </a:endParaRPr>
          </a:p>
          <a:p>
            <a:endParaRPr lang="en-US" dirty="0" smtClean="0">
              <a:latin typeface="Arial" pitchFamily="-123" charset="0"/>
              <a:ea typeface="MS PGothic" charset="0"/>
            </a:endParaRPr>
          </a:p>
          <a:p>
            <a:endParaRPr lang="en-US" dirty="0" smtClean="0">
              <a:latin typeface="Arial" pitchFamily="-123" charset="0"/>
              <a:ea typeface="MS PGothic" charset="0"/>
            </a:endParaRPr>
          </a:p>
          <a:p>
            <a:r>
              <a:rPr lang="en-US" dirty="0" smtClean="0">
                <a:latin typeface="Arial" pitchFamily="-123" charset="0"/>
                <a:ea typeface="MS PGothic" charset="0"/>
              </a:rPr>
              <a:t>  </a:t>
            </a:r>
          </a:p>
        </p:txBody>
      </p:sp>
      <p:sp>
        <p:nvSpPr>
          <p:cNvPr id="32771" name="Slide Number Placeholder 3"/>
          <p:cNvSpPr>
            <a:spLocks noGrp="1"/>
          </p:cNvSpPr>
          <p:nvPr>
            <p:ph type="sldNum" sz="quarter" idx="5"/>
          </p:nvPr>
        </p:nvSpPr>
        <p:spPr>
          <a:noFill/>
        </p:spPr>
        <p:txBody>
          <a:bodyPr/>
          <a:lstStyle/>
          <a:p>
            <a:fld id="{B980C6D5-F75A-4F98-920B-E72F2A484A93}" type="slidenum">
              <a:rPr lang="en-GB" smtClean="0">
                <a:latin typeface="Arial" pitchFamily="-123" charset="0"/>
                <a:ea typeface="MS PGothic" charset="0"/>
                <a:cs typeface="MS PGothic" charset="0"/>
              </a:rPr>
              <a:pPr/>
              <a:t>2</a:t>
            </a:fld>
            <a:endParaRPr lang="en-GB" smtClean="0">
              <a:latin typeface="Arial" pitchFamily="-123" charset="0"/>
              <a:ea typeface="MS PGothic" charset="0"/>
              <a:cs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xfrm>
            <a:off x="1202635" y="4559587"/>
            <a:ext cx="5135217" cy="4318573"/>
          </a:xfrm>
          <a:noFill/>
          <a:ln/>
        </p:spPr>
        <p:txBody>
          <a:bodyPr/>
          <a:lstStyle/>
          <a:p>
            <a:r>
              <a:rPr lang="en-US" dirty="0" smtClean="0">
                <a:latin typeface="Arial" pitchFamily="-123" charset="0"/>
                <a:ea typeface="MS PGothic" charset="0"/>
              </a:rPr>
              <a:t>Like car ownership in post-War America, stock market investing became mainstream later in the 20</a:t>
            </a:r>
            <a:r>
              <a:rPr lang="en-US" baseline="30000" dirty="0" smtClean="0">
                <a:latin typeface="Arial" pitchFamily="-123" charset="0"/>
                <a:ea typeface="MS PGothic" charset="0"/>
              </a:rPr>
              <a:t>th</a:t>
            </a:r>
            <a:r>
              <a:rPr lang="en-US" dirty="0" smtClean="0">
                <a:latin typeface="Arial" pitchFamily="-123" charset="0"/>
                <a:ea typeface="MS PGothic" charset="0"/>
              </a:rPr>
              <a:t> century thanks to the growing popularity of mutual funds, enabled by technology and fostered by the introduction of individual retirement accounts in the 1980s.  </a:t>
            </a:r>
          </a:p>
          <a:p>
            <a:r>
              <a:rPr lang="en-US" dirty="0" smtClean="0">
                <a:latin typeface="Arial" pitchFamily="-123" charset="0"/>
                <a:ea typeface="MS PGothic" charset="0"/>
              </a:rPr>
              <a:t>In Jerry Markham’s book, </a:t>
            </a:r>
            <a:r>
              <a:rPr lang="en-US" i="1" dirty="0" smtClean="0">
                <a:latin typeface="Arial" pitchFamily="-123" charset="0"/>
                <a:ea typeface="MS PGothic" charset="0"/>
              </a:rPr>
              <a:t>The Financial History of the United States,</a:t>
            </a:r>
            <a:r>
              <a:rPr lang="en-US" dirty="0" smtClean="0">
                <a:latin typeface="Arial" pitchFamily="-123" charset="0"/>
                <a:ea typeface="MS PGothic" charset="0"/>
              </a:rPr>
              <a:t> his research shows that only 4.2% of the U.S. population owned  stocks in 1949.  By the end of 2012, the Investment Company Institute reports that nearly half of all U.S. households own equities in the form of mutual funds, exchange traded funds.</a:t>
            </a:r>
          </a:p>
          <a:p>
            <a:r>
              <a:rPr lang="en-US" dirty="0" smtClean="0">
                <a:latin typeface="Arial" pitchFamily="-123" charset="0"/>
                <a:ea typeface="MS PGothic" charset="0"/>
              </a:rPr>
              <a:t>Investment choices in the 1950s also were limited. The idea of mutual funds was just being formulated, the concept of overseas investing was non-existent, and prices were difficult to obtain except through a stockbroker.</a:t>
            </a:r>
          </a:p>
          <a:p>
            <a:r>
              <a:rPr lang="en-US" dirty="0" smtClean="0">
                <a:latin typeface="Arial" pitchFamily="-123" charset="0"/>
                <a:ea typeface="MS PGothic" charset="0"/>
              </a:rPr>
              <a:t>Today there are thousands of stocks available for purchase in the U.S. alone.</a:t>
            </a:r>
          </a:p>
          <a:p>
            <a:endParaRPr lang="en-US" dirty="0" smtClean="0">
              <a:latin typeface="Arial" pitchFamily="-123" charset="0"/>
              <a:ea typeface="MS PGothic" charset="0"/>
            </a:endParaRPr>
          </a:p>
          <a:p>
            <a:endParaRPr lang="en-US" dirty="0" smtClean="0">
              <a:latin typeface="Arial" pitchFamily="-123" charset="0"/>
              <a:ea typeface="MS PGothic" charset="0"/>
            </a:endParaRPr>
          </a:p>
          <a:p>
            <a:pPr>
              <a:buFont typeface="Wingdings" pitchFamily="-123" charset="2"/>
              <a:buChar char="§"/>
            </a:pPr>
            <a:endParaRPr lang="en-US" dirty="0" smtClean="0">
              <a:latin typeface="Arial" pitchFamily="-123" charset="0"/>
              <a:ea typeface="MS PGothic" charset="0"/>
            </a:endParaRPr>
          </a:p>
        </p:txBody>
      </p:sp>
      <p:sp>
        <p:nvSpPr>
          <p:cNvPr id="34819" name="Slide Number Placeholder 3"/>
          <p:cNvSpPr>
            <a:spLocks noGrp="1"/>
          </p:cNvSpPr>
          <p:nvPr>
            <p:ph type="sldNum" sz="quarter" idx="5"/>
          </p:nvPr>
        </p:nvSpPr>
        <p:spPr>
          <a:noFill/>
        </p:spPr>
        <p:txBody>
          <a:bodyPr/>
          <a:lstStyle/>
          <a:p>
            <a:fld id="{50367281-7548-4B6E-A297-242254A95BBD}" type="slidenum">
              <a:rPr lang="en-GB" smtClean="0">
                <a:latin typeface="Arial" pitchFamily="-123" charset="0"/>
                <a:ea typeface="MS PGothic" charset="0"/>
                <a:cs typeface="MS PGothic" charset="0"/>
              </a:rPr>
              <a:pPr/>
              <a:t>3</a:t>
            </a:fld>
            <a:endParaRPr lang="en-GB" smtClean="0">
              <a:latin typeface="Arial" pitchFamily="-123" charset="0"/>
              <a:ea typeface="MS PGothic"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786C687E-6D05-4C54-AD10-50238EA085D7}" type="slidenum">
              <a:rPr lang="en-US" smtClean="0">
                <a:latin typeface="Arial" pitchFamily="-123" charset="0"/>
                <a:ea typeface="MS PGothic" charset="0"/>
                <a:cs typeface="MS PGothic" charset="0"/>
              </a:rPr>
              <a:pPr/>
              <a:t>4</a:t>
            </a:fld>
            <a:endParaRPr lang="en-US" smtClean="0">
              <a:latin typeface="Arial" pitchFamily="-123" charset="0"/>
              <a:ea typeface="MS PGothic" charset="0"/>
              <a:cs typeface="MS PGothic"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77348" y="4559587"/>
            <a:ext cx="5360504" cy="4431701"/>
          </a:xfrm>
          <a:noFill/>
          <a:ln/>
        </p:spPr>
        <p:txBody>
          <a:bodyPr/>
          <a:lstStyle/>
          <a:p>
            <a:r>
              <a:rPr lang="en-US" dirty="0" smtClean="0">
                <a:latin typeface="Arial" pitchFamily="-123" charset="0"/>
                <a:ea typeface="MS PGothic" charset="0"/>
              </a:rPr>
              <a:t>And when you consider both developed and the fast-growing emerging markets outside the United States…the number and type of choices is staggering. In a way, the global automotive industry – with automakers like Ssangyong , Vauxhall Corsa, Peugeot Citroen, Hyundai, Skoda, and Perodua – is a microcosm of the broad and growing equity markets.</a:t>
            </a:r>
          </a:p>
          <a:p>
            <a:pPr eaLnBrk="1" hangingPunct="1"/>
            <a:r>
              <a:rPr lang="en-US" dirty="0" smtClean="0">
                <a:latin typeface="Arial" pitchFamily="-123" charset="0"/>
                <a:ea typeface="MS PGothic" charset="0"/>
              </a:rPr>
              <a:t>While the U.S. dominated the world’s stock market opportunity for most of the 20</a:t>
            </a:r>
            <a:r>
              <a:rPr lang="en-US" baseline="30000" dirty="0" smtClean="0">
                <a:latin typeface="Arial" pitchFamily="-123" charset="0"/>
                <a:ea typeface="MS PGothic" charset="0"/>
              </a:rPr>
              <a:t>th</a:t>
            </a:r>
            <a:r>
              <a:rPr lang="en-US" dirty="0" smtClean="0">
                <a:latin typeface="Arial" pitchFamily="-123" charset="0"/>
                <a:ea typeface="MS PGothic" charset="0"/>
              </a:rPr>
              <a:t> century, this slide from our popular </a:t>
            </a:r>
            <a:r>
              <a:rPr lang="en-US" i="1" dirty="0" smtClean="0">
                <a:latin typeface="Arial" pitchFamily="-123" charset="0"/>
                <a:ea typeface="MS PGothic" charset="0"/>
              </a:rPr>
              <a:t>Guide to the Markets </a:t>
            </a:r>
            <a:r>
              <a:rPr lang="en-US" dirty="0" smtClean="0">
                <a:latin typeface="Arial" pitchFamily="-123" charset="0"/>
                <a:ea typeface="MS PGothic" charset="0"/>
              </a:rPr>
              <a:t>shows that U.S. markets constitute less than half  of the opportunity in 2013, as measured by the MSCI All Country World Index. Market capitalization, as you’ll recall, is the total market value of a company's outstanding shares.  </a:t>
            </a:r>
          </a:p>
          <a:p>
            <a:pPr eaLnBrk="1" hangingPunct="1"/>
            <a:r>
              <a:rPr lang="en-US" dirty="0" smtClean="0">
                <a:latin typeface="Arial" pitchFamily="-123" charset="0"/>
                <a:ea typeface="MS PGothic" charset="0"/>
              </a:rPr>
              <a:t>When an investor considers the greater opportunity set worldwide, the universe of stocks exceeds 50,000, according to the World Federation of Exchanges, an association of regulated exchanges around the world.</a:t>
            </a:r>
          </a:p>
          <a:p>
            <a:pPr eaLnBrk="1" hangingPunct="1"/>
            <a:r>
              <a:rPr lang="en-US" dirty="0" smtClean="0">
                <a:latin typeface="Arial" pitchFamily="-123" charset="0"/>
                <a:ea typeface="MS PGothic" charset="0"/>
              </a:rPr>
              <a:t>With so many opportunities, how do money managers select stocks for their portfolios?</a:t>
            </a:r>
          </a:p>
          <a:p>
            <a:pPr eaLnBrk="1" hangingPunct="1"/>
            <a:endParaRPr lang="en-US" dirty="0" smtClean="0">
              <a:latin typeface="Arial" pitchFamily="-123" charset="0"/>
              <a:ea typeface="MS PGothic" charset="0"/>
            </a:endParaRPr>
          </a:p>
          <a:p>
            <a:pPr eaLnBrk="1" hangingPunct="1"/>
            <a:endParaRPr lang="en-US" dirty="0" smtClean="0">
              <a:latin typeface="Arial" pitchFamily="-123" charset="0"/>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xfrm>
            <a:off x="977348" y="4559587"/>
            <a:ext cx="5602357" cy="4318573"/>
          </a:xfrm>
          <a:noFill/>
          <a:ln/>
        </p:spPr>
        <p:txBody>
          <a:bodyPr/>
          <a:lstStyle/>
          <a:p>
            <a:r>
              <a:rPr lang="en-US" sz="1100" dirty="0" smtClean="0">
                <a:latin typeface="Arial" pitchFamily="-123" charset="0"/>
                <a:ea typeface="MS PGothic" charset="0"/>
              </a:rPr>
              <a:t>Thinking back to our automotive metaphor, one of the first things portfolio managers do is narrow the universe of choices available to them.  </a:t>
            </a:r>
          </a:p>
          <a:p>
            <a:r>
              <a:rPr lang="en-US" sz="1100" dirty="0" smtClean="0">
                <a:latin typeface="Arial" pitchFamily="-123" charset="0"/>
                <a:ea typeface="Arial" pitchFamily="-123" charset="0"/>
                <a:cs typeface="Arial" pitchFamily="-123" charset="0"/>
              </a:rPr>
              <a:t>As an industry, we conveniently classify companies into groups that share characteristics. We do the same thing with cars –grouping them by types – light trucks, sports cars, sedans, SUVs. One of the most common ways to quickly segment a universe of stocks is to decide whether you want to look at U.S. domestic stocks, international stocks, or a combination. A manager could narrow the stock universe by geography, depending on the portfolio’s objectives. </a:t>
            </a:r>
          </a:p>
          <a:p>
            <a:r>
              <a:rPr lang="en-US" sz="1100" dirty="0" smtClean="0">
                <a:latin typeface="Arial" pitchFamily="-123" charset="0"/>
                <a:ea typeface="Arial" pitchFamily="-123" charset="0"/>
                <a:cs typeface="Arial" pitchFamily="-123" charset="0"/>
              </a:rPr>
              <a:t>Another screen portfolio managers use is market capitalization.  A “stock screen” is </a:t>
            </a:r>
            <a:r>
              <a:rPr lang="en-US" sz="1100" dirty="0" smtClean="0">
                <a:latin typeface="Arial" pitchFamily="-123" charset="0"/>
                <a:ea typeface="MS PGothic" charset="0"/>
              </a:rPr>
              <a:t>industry lingo for the criteria you establish to sift through large amounts of information, and reduce the number of companies to a more manageable amount.</a:t>
            </a:r>
          </a:p>
          <a:p>
            <a:r>
              <a:rPr lang="en-US" sz="1100" dirty="0" smtClean="0">
                <a:latin typeface="Arial" pitchFamily="-123" charset="0"/>
                <a:ea typeface="Arial" pitchFamily="-123" charset="0"/>
                <a:cs typeface="Arial" pitchFamily="-123" charset="0"/>
              </a:rPr>
              <a:t>As we assessed a value for the world’s stock markets earlier, m</a:t>
            </a:r>
            <a:r>
              <a:rPr lang="en-US" sz="1100" dirty="0" smtClean="0">
                <a:latin typeface="Arial" pitchFamily="-123" charset="0"/>
                <a:ea typeface="MS PGothic" charset="0"/>
              </a:rPr>
              <a:t>arket capitalization at the stock level – or </a:t>
            </a:r>
            <a:r>
              <a:rPr lang="en-US" sz="1100" i="1" dirty="0" smtClean="0">
                <a:latin typeface="Arial" pitchFamily="-123" charset="0"/>
                <a:ea typeface="MS PGothic" charset="0"/>
              </a:rPr>
              <a:t>market cap </a:t>
            </a:r>
            <a:r>
              <a:rPr lang="en-US" sz="1100" dirty="0" smtClean="0">
                <a:latin typeface="Arial" pitchFamily="-123" charset="0"/>
                <a:ea typeface="MS PGothic" charset="0"/>
              </a:rPr>
              <a:t>as it is more commonly known – is a technical term that helps gauge what a company is worth.  The industry commonly divides companies into </a:t>
            </a:r>
            <a:r>
              <a:rPr lang="en-US" sz="1100" dirty="0" smtClean="0">
                <a:latin typeface="Arial" pitchFamily="-123" charset="0"/>
                <a:ea typeface="Arial" pitchFamily="-123" charset="0"/>
                <a:cs typeface="Arial" pitchFamily="-123" charset="0"/>
              </a:rPr>
              <a:t>large-, medium- and small-cap groups – as well as sub-groups, on both ends of the spectrum such as “mega cap” and “micro cap”. </a:t>
            </a:r>
          </a:p>
          <a:p>
            <a:r>
              <a:rPr lang="en-US" sz="1100" dirty="0" smtClean="0">
                <a:latin typeface="Arial" pitchFamily="-123" charset="0"/>
                <a:ea typeface="Arial" pitchFamily="-123" charset="0"/>
                <a:cs typeface="Arial" pitchFamily="-123" charset="0"/>
              </a:rPr>
              <a:t>Does size matter?  In short, yes; a company’s size can be a major factor for investors when deciding which stocks to buy. Volatility is often dictated by size.  Historically, large cap stocks have experienced slower growth with lower risk, while small cap stocks have experienced higher growth potential, but with higher risk.  So investors can gauge the appreciation- versus the risk-potential of a stock by looking at market capitalization.  Size also influences the amount of information available on the company. Larger companies tend to have more information available about them – and tend to be followed more closely by more analysts than small companies.</a:t>
            </a:r>
            <a:endParaRPr lang="en-US" sz="1100" dirty="0" smtClean="0">
              <a:latin typeface="Arial" pitchFamily="-123" charset="0"/>
              <a:ea typeface="MS PGothic" charset="0"/>
            </a:endParaRPr>
          </a:p>
          <a:p>
            <a:pPr marL="0" lvl="1">
              <a:buFont typeface="Wingdings" pitchFamily="-123" charset="2"/>
              <a:buChar char="§"/>
            </a:pPr>
            <a:endParaRPr lang="en-US" sz="1100" dirty="0" smtClean="0">
              <a:latin typeface="Arial" pitchFamily="-123" charset="0"/>
              <a:ea typeface="MS PGothic" charset="0"/>
            </a:endParaRPr>
          </a:p>
          <a:p>
            <a:endParaRPr lang="en-US" sz="1100" dirty="0" smtClean="0">
              <a:latin typeface="Arial" pitchFamily="-123" charset="0"/>
              <a:ea typeface="MS PGothic" charset="0"/>
            </a:endParaRPr>
          </a:p>
          <a:p>
            <a:pPr eaLnBrk="1" hangingPunct="1">
              <a:spcBef>
                <a:spcPct val="0"/>
              </a:spcBef>
              <a:buFont typeface="Wingdings" pitchFamily="-123" charset="2"/>
              <a:buChar char="§"/>
            </a:pPr>
            <a:endParaRPr lang="en-US" sz="1100" dirty="0" smtClean="0">
              <a:latin typeface="Calibri" pitchFamily="-123" charset="0"/>
              <a:ea typeface="MS PGothic" charset="0"/>
            </a:endParaRPr>
          </a:p>
        </p:txBody>
      </p:sp>
      <p:sp>
        <p:nvSpPr>
          <p:cNvPr id="40963" name="Slide Number Placeholder 3"/>
          <p:cNvSpPr>
            <a:spLocks noGrp="1"/>
          </p:cNvSpPr>
          <p:nvPr>
            <p:ph type="sldNum" sz="quarter" idx="5"/>
          </p:nvPr>
        </p:nvSpPr>
        <p:spPr>
          <a:noFill/>
        </p:spPr>
        <p:txBody>
          <a:bodyPr/>
          <a:lstStyle/>
          <a:p>
            <a:fld id="{D38EEE37-15F8-4D7E-995A-CAD1140170E7}" type="slidenum">
              <a:rPr lang="en-US" smtClean="0">
                <a:latin typeface="Arial" pitchFamily="-123" charset="0"/>
                <a:ea typeface="MS PGothic" charset="0"/>
                <a:cs typeface="MS PGothic" charset="0"/>
              </a:rPr>
              <a:pPr/>
              <a:t>5</a:t>
            </a:fld>
            <a:endParaRPr lang="en-US" smtClean="0">
              <a:latin typeface="Arial" pitchFamily="-123" charset="0"/>
              <a:ea typeface="MS PGothic" charset="0"/>
              <a:cs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C4391281-389B-4D79-AF51-F49024D69166}" type="slidenum">
              <a:rPr lang="en-US" smtClean="0">
                <a:latin typeface="Arial" pitchFamily="-123" charset="0"/>
                <a:ea typeface="MS PGothic" charset="0"/>
                <a:cs typeface="MS PGothic" charset="0"/>
              </a:rPr>
              <a:pPr/>
              <a:t>6</a:t>
            </a:fld>
            <a:endParaRPr lang="en-US" smtClean="0">
              <a:latin typeface="Arial" pitchFamily="-123" charset="0"/>
              <a:ea typeface="MS PGothic" charset="0"/>
              <a:cs typeface="MS PGothic" charset="0"/>
            </a:endParaRPr>
          </a:p>
        </p:txBody>
      </p:sp>
      <p:sp>
        <p:nvSpPr>
          <p:cNvPr id="43010" name="Rectangle 2"/>
          <p:cNvSpPr>
            <a:spLocks noGrp="1" noRot="1" noChangeAspect="1" noChangeArrowheads="1" noTextEdit="1"/>
          </p:cNvSpPr>
          <p:nvPr>
            <p:ph type="sldImg"/>
          </p:nvPr>
        </p:nvSpPr>
        <p:spPr>
          <a:xfrm>
            <a:off x="1336675" y="720725"/>
            <a:ext cx="4656138" cy="3598863"/>
          </a:xfrm>
          <a:ln/>
        </p:spPr>
      </p:sp>
      <p:sp>
        <p:nvSpPr>
          <p:cNvPr id="43011" name="Rectangle 3"/>
          <p:cNvSpPr>
            <a:spLocks noGrp="1" noChangeArrowheads="1"/>
          </p:cNvSpPr>
          <p:nvPr>
            <p:ph type="body" idx="1"/>
          </p:nvPr>
        </p:nvSpPr>
        <p:spPr>
          <a:noFill/>
          <a:ln/>
        </p:spPr>
        <p:txBody>
          <a:bodyPr/>
          <a:lstStyle/>
          <a:p>
            <a:pPr eaLnBrk="1" hangingPunct="1"/>
            <a:r>
              <a:rPr lang="en-US" sz="1100" dirty="0" smtClean="0">
                <a:latin typeface="Arial" pitchFamily="-123" charset="0"/>
                <a:ea typeface="MS PGothic" charset="0"/>
              </a:rPr>
              <a:t>Stocks are also categorized by various industry sectors.  One obvious reason is that companies within the same industries tend to face similar business challenges – whether it’s supply and demand, labor issues, materials and manufacturing or legal issues.  Analysts and portfolio managers often view  companies together in a peer-to-peer setting that enables them to compare companies that are thriving to those that may be struggling. </a:t>
            </a:r>
          </a:p>
          <a:p>
            <a:pPr eaLnBrk="1" hangingPunct="1"/>
            <a:r>
              <a:rPr lang="en-US" sz="1100" dirty="0" smtClean="0">
                <a:latin typeface="Arial" pitchFamily="-123" charset="0"/>
                <a:ea typeface="MS PGothic" charset="0"/>
              </a:rPr>
              <a:t>In this slide we demonstrate how our global research analysts are organized around various sectors.  Specialization enables them to drill down further within a particular industry to better understand the mechanics and the players in a given field.  </a:t>
            </a:r>
          </a:p>
          <a:p>
            <a:pPr eaLnBrk="1" hangingPunct="1"/>
            <a:r>
              <a:rPr lang="en-US" sz="1100" dirty="0" smtClean="0">
                <a:latin typeface="Arial" pitchFamily="-123" charset="0"/>
                <a:ea typeface="MS PGothic" charset="0"/>
              </a:rPr>
              <a:t>In our case, each analyst covers 30-35 companies, and makes somewhere in the neighborhood of 5,000 company contacts a year.  In addition to meetings with a company’s senior management, they reach out to suppliers, competitors and customers to form a holistic view on companies. Their research may focus on any number of areas – such as:</a:t>
            </a:r>
          </a:p>
          <a:p>
            <a:pPr marL="395211" lvl="1" indent="-171258" eaLnBrk="1" hangingPunct="1">
              <a:lnSpc>
                <a:spcPts val="1245"/>
              </a:lnSpc>
              <a:spcBef>
                <a:spcPts val="415"/>
              </a:spcBef>
              <a:buFont typeface="Wingdings" pitchFamily="-123" charset="2"/>
              <a:buChar char="§"/>
            </a:pPr>
            <a:r>
              <a:rPr lang="en-US" sz="1000" dirty="0" smtClean="0">
                <a:latin typeface="Arial" pitchFamily="-123" charset="0"/>
                <a:ea typeface="MS PGothic" charset="0"/>
              </a:rPr>
              <a:t>Assessing a company’s business philosophy; it’s business model; and its competitive landscape</a:t>
            </a:r>
          </a:p>
          <a:p>
            <a:pPr marL="395211" lvl="1" indent="-171258" eaLnBrk="1" hangingPunct="1">
              <a:lnSpc>
                <a:spcPts val="1245"/>
              </a:lnSpc>
              <a:spcBef>
                <a:spcPts val="415"/>
              </a:spcBef>
              <a:buFont typeface="Wingdings" pitchFamily="-123" charset="2"/>
              <a:buChar char="§"/>
            </a:pPr>
            <a:r>
              <a:rPr lang="en-US" sz="1000" dirty="0" smtClean="0">
                <a:latin typeface="Arial" pitchFamily="-123" charset="0"/>
                <a:ea typeface="MS PGothic" charset="0"/>
              </a:rPr>
              <a:t>Measuring the quality and integrity of management </a:t>
            </a:r>
          </a:p>
          <a:p>
            <a:pPr marL="395211" lvl="1" indent="-171258" eaLnBrk="1" hangingPunct="1">
              <a:lnSpc>
                <a:spcPts val="1245"/>
              </a:lnSpc>
              <a:spcBef>
                <a:spcPts val="415"/>
              </a:spcBef>
              <a:buFont typeface="Wingdings" pitchFamily="-123" charset="2"/>
              <a:buChar char="§"/>
            </a:pPr>
            <a:r>
              <a:rPr lang="en-US" sz="1000" dirty="0" smtClean="0">
                <a:latin typeface="Arial" pitchFamily="-123" charset="0"/>
                <a:ea typeface="MS PGothic" charset="0"/>
              </a:rPr>
              <a:t>Validating market news and consensus forecasts </a:t>
            </a:r>
          </a:p>
          <a:p>
            <a:pPr marL="395211" lvl="1" indent="-171258" eaLnBrk="1" hangingPunct="1">
              <a:lnSpc>
                <a:spcPts val="1245"/>
              </a:lnSpc>
              <a:spcBef>
                <a:spcPts val="415"/>
              </a:spcBef>
              <a:buFont typeface="Wingdings" pitchFamily="-123" charset="2"/>
              <a:buChar char="§"/>
            </a:pPr>
            <a:r>
              <a:rPr lang="en-US" sz="1000" dirty="0" smtClean="0">
                <a:latin typeface="Arial" pitchFamily="-123" charset="0"/>
                <a:ea typeface="MS PGothic" charset="0"/>
              </a:rPr>
              <a:t>Identifying risk factors  </a:t>
            </a:r>
          </a:p>
          <a:p>
            <a:pPr marL="395211" lvl="1" indent="-171258" eaLnBrk="1" hangingPunct="1">
              <a:lnSpc>
                <a:spcPts val="1245"/>
              </a:lnSpc>
              <a:spcBef>
                <a:spcPts val="415"/>
              </a:spcBef>
              <a:buFont typeface="Wingdings" pitchFamily="-123" charset="2"/>
              <a:buChar char="§"/>
            </a:pPr>
            <a:r>
              <a:rPr lang="en-US" sz="1000" dirty="0" smtClean="0">
                <a:latin typeface="Arial" pitchFamily="-123" charset="0"/>
                <a:ea typeface="MS PGothic" charset="0"/>
              </a:rPr>
              <a:t>Exploring future investments, capital expenditures, use of free cash flow, etc</a:t>
            </a:r>
          </a:p>
          <a:p>
            <a:pPr marL="395211" lvl="1" indent="-171258" eaLnBrk="1" hangingPunct="1">
              <a:lnSpc>
                <a:spcPts val="1245"/>
              </a:lnSpc>
              <a:spcBef>
                <a:spcPts val="415"/>
              </a:spcBef>
              <a:buFont typeface="Wingdings" pitchFamily="-123" charset="2"/>
              <a:buChar char="§"/>
            </a:pPr>
            <a:r>
              <a:rPr lang="en-US" sz="1000" dirty="0" smtClean="0">
                <a:latin typeface="Arial" pitchFamily="-123" charset="0"/>
                <a:ea typeface="MS PGothic" charset="0"/>
              </a:rPr>
              <a:t>Analyzing and forecasting earnings, cash flow and growth potential</a:t>
            </a:r>
            <a:r>
              <a:rPr lang="en-US" sz="1300" dirty="0" smtClean="0">
                <a:latin typeface="Arial" pitchFamily="-123" charset="0"/>
                <a:ea typeface="MS PGothic" charset="0"/>
              </a:rPr>
              <a:t>  </a:t>
            </a:r>
            <a:endParaRPr lang="en-US" sz="1300" b="1" dirty="0" smtClean="0">
              <a:latin typeface="Arial" pitchFamily="-123" charset="0"/>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5CDBB744-368B-4DB4-96F1-5ACF03008DDA}" type="slidenum">
              <a:rPr lang="en-GB" smtClean="0">
                <a:latin typeface="Arial" pitchFamily="-123" charset="0"/>
                <a:ea typeface="MS PGothic" charset="0"/>
                <a:cs typeface="MS PGothic" charset="0"/>
              </a:rPr>
              <a:pPr/>
              <a:t>7</a:t>
            </a:fld>
            <a:endParaRPr lang="en-GB" smtClean="0">
              <a:latin typeface="Arial" pitchFamily="-123" charset="0"/>
              <a:ea typeface="MS PGothic" charset="0"/>
              <a:cs typeface="MS PGothic"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dirty="0" smtClean="0">
                <a:latin typeface="Arial" pitchFamily="-123" charset="0"/>
                <a:ea typeface="MS PGothic" charset="0"/>
              </a:rPr>
              <a:t>So let’s take a few minutes to talk about some of the basic methods professional investors use to select stocks.</a:t>
            </a:r>
          </a:p>
          <a:p>
            <a:pPr eaLnBrk="1" hangingPunct="1"/>
            <a:r>
              <a:rPr lang="en-US" dirty="0" smtClean="0">
                <a:latin typeface="Arial" pitchFamily="-123" charset="0"/>
                <a:ea typeface="MS PGothic" charset="0"/>
              </a:rPr>
              <a:t>Before we do that, though, I’d like to start with a quote from Warren Buffet’s 2008 letter to Berkshire Hathaway shareholders.  You’ll recall that 2008 was a very challenging year for all investors, characterized by the global financial crisis that witnessed a real estate market collapse, severe stock market declines and failures of several financial institutions.  Mr. Buffet wrote: “</a:t>
            </a:r>
            <a:r>
              <a:rPr lang="en-US" i="1" dirty="0" smtClean="0">
                <a:latin typeface="Arial" pitchFamily="-123" charset="0"/>
                <a:ea typeface="MS PGothic" charset="0"/>
              </a:rPr>
              <a:t>Long ago, Ben Graham taught me that ‘Price is what you pay; value is what you get.’ Whether we’re talking about socks or stocks, I like buying quality merchandise when it is marked down.”</a:t>
            </a:r>
          </a:p>
          <a:p>
            <a:pPr eaLnBrk="1" hangingPunct="1"/>
            <a:r>
              <a:rPr lang="en-US" dirty="0" smtClean="0">
                <a:latin typeface="Arial" pitchFamily="-123" charset="0"/>
                <a:ea typeface="MS PGothic" charset="0"/>
              </a:rPr>
              <a:t>No matter what the market cycle</a:t>
            </a:r>
            <a:r>
              <a:rPr lang="en-US" b="1" dirty="0" smtClean="0">
                <a:latin typeface="Arial" pitchFamily="-123" charset="0"/>
                <a:ea typeface="MS PGothic" charset="0"/>
              </a:rPr>
              <a:t>, a stock’s </a:t>
            </a:r>
            <a:r>
              <a:rPr lang="en-US" b="1" i="1" dirty="0" smtClean="0">
                <a:latin typeface="Arial" pitchFamily="-123" charset="0"/>
                <a:ea typeface="MS PGothic" charset="0"/>
              </a:rPr>
              <a:t>price</a:t>
            </a:r>
            <a:r>
              <a:rPr lang="en-US" b="1" dirty="0" smtClean="0">
                <a:latin typeface="Arial" pitchFamily="-123" charset="0"/>
                <a:ea typeface="MS PGothic" charset="0"/>
              </a:rPr>
              <a:t> may not be its true </a:t>
            </a:r>
            <a:r>
              <a:rPr lang="en-US" b="1" i="1" dirty="0" smtClean="0">
                <a:latin typeface="Arial" pitchFamily="-123" charset="0"/>
                <a:ea typeface="MS PGothic" charset="0"/>
              </a:rPr>
              <a:t>value </a:t>
            </a:r>
            <a:r>
              <a:rPr lang="en-US" i="1" dirty="0" smtClean="0">
                <a:latin typeface="Arial" pitchFamily="-123" charset="0"/>
                <a:ea typeface="MS PGothic" charset="0"/>
              </a:rPr>
              <a:t>–</a:t>
            </a:r>
            <a:r>
              <a:rPr lang="en-US" b="1" i="1" dirty="0" smtClean="0">
                <a:latin typeface="Arial" pitchFamily="-123" charset="0"/>
                <a:ea typeface="MS PGothic" charset="0"/>
              </a:rPr>
              <a:t> </a:t>
            </a:r>
            <a:r>
              <a:rPr lang="en-US" dirty="0" smtClean="0">
                <a:latin typeface="Arial" pitchFamily="-123" charset="0"/>
                <a:ea typeface="MS PGothic" charset="0"/>
              </a:rPr>
              <a:t>truly understanding the long-term value of an investment is what drives innovation – and there are almost as many styles and approaches to evaluating stocks as there are investors. </a:t>
            </a:r>
          </a:p>
          <a:p>
            <a:pPr eaLnBrk="1" hangingPunct="1"/>
            <a:endParaRPr lang="en-US" dirty="0" smtClean="0">
              <a:latin typeface="Arial" pitchFamily="-123" charset="0"/>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p:spPr>
        <p:txBody>
          <a:bodyPr/>
          <a:lstStyle/>
          <a:p>
            <a:pPr>
              <a:lnSpc>
                <a:spcPct val="90000"/>
              </a:lnSpc>
            </a:pPr>
            <a:r>
              <a:rPr lang="en-US" dirty="0" smtClean="0">
                <a:latin typeface="Arial" pitchFamily="-123" charset="0"/>
                <a:ea typeface="MS PGothic" charset="0"/>
              </a:rPr>
              <a:t>Here we’ve listed some of the most common methods for evaluating stocks.  The point is that there is no single way to choose stocks – there are hundreds of methods.  No two organizations follow the same process; and some combine several methods.  </a:t>
            </a:r>
          </a:p>
          <a:p>
            <a:pPr>
              <a:lnSpc>
                <a:spcPct val="90000"/>
              </a:lnSpc>
            </a:pPr>
            <a:r>
              <a:rPr lang="en-US" dirty="0" smtClean="0">
                <a:latin typeface="Arial" pitchFamily="-123" charset="0"/>
                <a:ea typeface="MS PGothic" charset="0"/>
              </a:rPr>
              <a:t>At one end of the spectrum is </a:t>
            </a:r>
            <a:r>
              <a:rPr lang="en-US" b="1" dirty="0" smtClean="0">
                <a:latin typeface="Arial" pitchFamily="-123" charset="0"/>
                <a:ea typeface="MS PGothic" charset="0"/>
              </a:rPr>
              <a:t>fundamental</a:t>
            </a:r>
            <a:r>
              <a:rPr lang="en-US" dirty="0" smtClean="0">
                <a:latin typeface="Arial" pitchFamily="-123" charset="0"/>
                <a:ea typeface="MS PGothic" charset="0"/>
              </a:rPr>
              <a:t> analysis – which attempts to measure the </a:t>
            </a:r>
            <a:r>
              <a:rPr lang="en-US" i="1" dirty="0" smtClean="0">
                <a:latin typeface="Arial" pitchFamily="-123" charset="0"/>
                <a:ea typeface="MS PGothic" charset="0"/>
              </a:rPr>
              <a:t>intrinsic</a:t>
            </a:r>
            <a:r>
              <a:rPr lang="en-US" dirty="0" smtClean="0">
                <a:latin typeface="Arial" pitchFamily="-123" charset="0"/>
                <a:ea typeface="MS PGothic" charset="0"/>
              </a:rPr>
              <a:t> value of a company by looking at both financial and qualitative factors.  The theory is that if the </a:t>
            </a:r>
            <a:r>
              <a:rPr lang="en-US" i="1" dirty="0" smtClean="0">
                <a:latin typeface="Arial" pitchFamily="-123" charset="0"/>
                <a:ea typeface="MS PGothic" charset="0"/>
              </a:rPr>
              <a:t>true</a:t>
            </a:r>
            <a:r>
              <a:rPr lang="en-US" dirty="0" smtClean="0">
                <a:latin typeface="Arial" pitchFamily="-123" charset="0"/>
                <a:ea typeface="MS PGothic" charset="0"/>
              </a:rPr>
              <a:t> value is greater than the stock price – that’s a good stock to buy.  The most famous fundamental investor is probably Warren Buffet.  </a:t>
            </a:r>
          </a:p>
          <a:p>
            <a:pPr>
              <a:lnSpc>
                <a:spcPct val="90000"/>
              </a:lnSpc>
            </a:pPr>
            <a:r>
              <a:rPr lang="en-US" dirty="0" smtClean="0">
                <a:latin typeface="Arial" pitchFamily="-123" charset="0"/>
                <a:ea typeface="MS PGothic" charset="0"/>
              </a:rPr>
              <a:t>At the other end of the spectrum is </a:t>
            </a:r>
            <a:r>
              <a:rPr lang="en-US" b="1" dirty="0" smtClean="0">
                <a:latin typeface="Arial" pitchFamily="-123" charset="0"/>
                <a:ea typeface="MS PGothic" charset="0"/>
              </a:rPr>
              <a:t>technical analysis, </a:t>
            </a:r>
            <a:r>
              <a:rPr lang="en-US" dirty="0" smtClean="0">
                <a:latin typeface="Arial" pitchFamily="-123" charset="0"/>
                <a:ea typeface="MS PGothic" charset="0"/>
              </a:rPr>
              <a:t>which looks at historical performance to anticipate future potential for a stock.  Most technical analysis is conducted by sophisticated algorithms and proprietary computer models.</a:t>
            </a:r>
          </a:p>
          <a:p>
            <a:pPr>
              <a:lnSpc>
                <a:spcPct val="90000"/>
              </a:lnSpc>
            </a:pPr>
            <a:r>
              <a:rPr lang="en-US" b="1" dirty="0" smtClean="0">
                <a:latin typeface="Arial" pitchFamily="-123" charset="0"/>
                <a:ea typeface="MS PGothic" charset="0"/>
              </a:rPr>
              <a:t>Qualitative analysis </a:t>
            </a:r>
            <a:r>
              <a:rPr lang="en-US" dirty="0" smtClean="0">
                <a:latin typeface="Arial" pitchFamily="-123" charset="0"/>
                <a:ea typeface="MS PGothic" charset="0"/>
              </a:rPr>
              <a:t>is more concerned with who’s running the company; what kind of business it is; and why it’s successful.  </a:t>
            </a:r>
            <a:r>
              <a:rPr lang="en-US" b="1" dirty="0" smtClean="0">
                <a:latin typeface="Arial" pitchFamily="-123" charset="0"/>
                <a:ea typeface="MS PGothic" charset="0"/>
              </a:rPr>
              <a:t>Dogs of the Dow </a:t>
            </a:r>
            <a:r>
              <a:rPr lang="en-US" dirty="0" smtClean="0">
                <a:latin typeface="Arial" pitchFamily="-123" charset="0"/>
                <a:ea typeface="MS PGothic" charset="0"/>
              </a:rPr>
              <a:t>are 10 of the 30 companies in the Dow Jones Industrial Average that have the highest dividend yield.  One of the other approaches I’d like to mention is a </a:t>
            </a:r>
            <a:r>
              <a:rPr lang="en-US" b="1" dirty="0" smtClean="0">
                <a:latin typeface="Arial" pitchFamily="-123" charset="0"/>
                <a:ea typeface="MS PGothic" charset="0"/>
              </a:rPr>
              <a:t>behavioral</a:t>
            </a:r>
            <a:r>
              <a:rPr lang="en-US" dirty="0" smtClean="0">
                <a:latin typeface="Arial" pitchFamily="-123" charset="0"/>
                <a:ea typeface="MS PGothic" charset="0"/>
              </a:rPr>
              <a:t> strategy.  This approach – which J.P. Morgan helped to pioneer in Europe more than 20 years ago – stems from the theory that irrational investors create potential opportunities.  Portfolio managers look for stocks that have been overlooked or mispriced by irrational investor behavior.</a:t>
            </a:r>
          </a:p>
          <a:p>
            <a:pPr>
              <a:lnSpc>
                <a:spcPct val="90000"/>
              </a:lnSpc>
            </a:pPr>
            <a:r>
              <a:rPr lang="en-US" dirty="0" smtClean="0">
                <a:latin typeface="Arial" pitchFamily="-123" charset="0"/>
                <a:ea typeface="MS PGothic" charset="0"/>
              </a:rPr>
              <a:t> </a:t>
            </a:r>
          </a:p>
        </p:txBody>
      </p:sp>
      <p:sp>
        <p:nvSpPr>
          <p:cNvPr id="47107" name="Slide Number Placeholder 3"/>
          <p:cNvSpPr>
            <a:spLocks noGrp="1"/>
          </p:cNvSpPr>
          <p:nvPr>
            <p:ph type="sldNum" sz="quarter" idx="5"/>
          </p:nvPr>
        </p:nvSpPr>
        <p:spPr>
          <a:noFill/>
        </p:spPr>
        <p:txBody>
          <a:bodyPr/>
          <a:lstStyle/>
          <a:p>
            <a:fld id="{EFD143EA-8C7D-4B9D-9E5E-5333FEC229AF}" type="slidenum">
              <a:rPr lang="en-GB" smtClean="0">
                <a:latin typeface="Arial" pitchFamily="-123" charset="0"/>
                <a:ea typeface="MS PGothic" charset="0"/>
                <a:cs typeface="MS PGothic" charset="0"/>
              </a:rPr>
              <a:pPr/>
              <a:t>8</a:t>
            </a:fld>
            <a:endParaRPr lang="en-GB" smtClean="0">
              <a:latin typeface="Arial" pitchFamily="-123" charset="0"/>
              <a:ea typeface="MS PGothic" charset="0"/>
              <a:cs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461963" y="6891338"/>
            <a:ext cx="9137650" cy="69850"/>
          </a:xfrm>
          <a:prstGeom prst="rect">
            <a:avLst/>
          </a:prstGeom>
          <a:solidFill>
            <a:srgbClr val="E8810D"/>
          </a:solidFill>
          <a:ln w="9525">
            <a:noFill/>
            <a:miter lim="800000"/>
            <a:headEnd/>
            <a:tailEnd/>
          </a:ln>
          <a:effectLst/>
        </p:spPr>
        <p:txBody>
          <a:bodyPr wrap="none" lIns="0" tIns="0" rIns="0" bIns="0" anchor="ctr"/>
          <a:lstStyle/>
          <a:p>
            <a:pPr algn="ctr" eaLnBrk="0" hangingPunct="0">
              <a:spcBef>
                <a:spcPct val="50000"/>
              </a:spcBef>
              <a:defRPr/>
            </a:pPr>
            <a:endParaRPr lang="en-US">
              <a:latin typeface="Arial" pitchFamily="34" charset="0"/>
              <a:ea typeface="+mn-ea"/>
              <a:cs typeface="+mn-cs"/>
            </a:endParaRPr>
          </a:p>
        </p:txBody>
      </p:sp>
      <p:pic>
        <p:nvPicPr>
          <p:cNvPr id="5" name="Picture 45" descr="Logo2008_JPM_AM_B_RGB"/>
          <p:cNvPicPr>
            <a:picLocks noChangeAspect="1" noChangeArrowheads="1"/>
          </p:cNvPicPr>
          <p:nvPr/>
        </p:nvPicPr>
        <p:blipFill>
          <a:blip r:embed="rId2" cstate="print"/>
          <a:srcRect/>
          <a:stretch>
            <a:fillRect/>
          </a:stretch>
        </p:blipFill>
        <p:spPr bwMode="auto">
          <a:xfrm>
            <a:off x="8323263" y="7096125"/>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63"/>
            <a:ext cx="3427413" cy="1614487"/>
          </a:xfrm>
        </p:spPr>
        <p:txBody>
          <a:bodyPr bIns="45720" anchorCtr="1"/>
          <a:lstStyle>
            <a:lvl1pPr algn="ctr" defTabSz="912813">
              <a:lnSpc>
                <a:spcPct val="115000"/>
              </a:lnSpc>
              <a:buClr>
                <a:schemeClr val="tx1"/>
              </a:buClr>
              <a:buSzPct val="115000"/>
              <a:buFont typeface="Wingdings" pitchFamily="2" charset="2"/>
              <a:buNone/>
              <a:tabLst>
                <a:tab pos="4691063" algn="l"/>
                <a:tab pos="8689975" algn="r"/>
              </a:tabLst>
              <a:defRPr>
                <a:solidFill>
                  <a:schemeClr val="accent1"/>
                </a:solidFill>
              </a:defRPr>
            </a:lvl1pPr>
          </a:lstStyle>
          <a:p>
            <a:r>
              <a:rPr lang="en-GB"/>
              <a:t>Click to edit Master title style</a:t>
            </a:r>
          </a:p>
        </p:txBody>
      </p:sp>
      <p:sp>
        <p:nvSpPr>
          <p:cNvPr id="7206" name="Rectangle 38"/>
          <p:cNvSpPr>
            <a:spLocks noGrp="1" noChangeArrowheads="1"/>
          </p:cNvSpPr>
          <p:nvPr>
            <p:ph type="subTitle" sz="quarter" idx="1"/>
          </p:nvPr>
        </p:nvSpPr>
        <p:spPr>
          <a:xfrm>
            <a:off x="3300413" y="3708400"/>
            <a:ext cx="3427412" cy="962025"/>
          </a:xfrm>
        </p:spPr>
        <p:txBody>
          <a:bodyPr lIns="97256" tIns="18288" rIns="97256"/>
          <a:lstStyle>
            <a:lvl1pPr marL="0" indent="0" algn="ctr" defTabSz="912813">
              <a:lnSpc>
                <a:spcPct val="115000"/>
              </a:lnSpc>
              <a:spcBef>
                <a:spcPct val="0"/>
              </a:spcBef>
              <a:buFont typeface="Wingdings" pitchFamily="2" charset="2"/>
              <a:buNone/>
              <a:tabLst>
                <a:tab pos="4084638" algn="r"/>
                <a:tab pos="4691063" algn="l"/>
                <a:tab pos="8689975" algn="r"/>
              </a:tabLst>
              <a:defRPr sz="1600"/>
            </a:lvl1pPr>
          </a:lstStyle>
          <a:p>
            <a:r>
              <a:rPr lang="en-GB"/>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06F83D34-0697-4C1B-A91E-2CC325D9A89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3613" y="477838"/>
            <a:ext cx="2284412"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477838"/>
            <a:ext cx="67024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0C1C999C-5FCF-4720-A11C-03CEC8907D42}"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6425301F-F4DF-479E-94C6-A8F6943F854D}"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3238" y="1812925"/>
            <a:ext cx="9051925" cy="5130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8851C161-7CE3-4D57-9AA0-F8739C585A32}"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5"/>
          <p:cNvSpPr>
            <a:spLocks noGrp="1" noChangeArrowheads="1"/>
          </p:cNvSpPr>
          <p:nvPr>
            <p:ph type="sldNum" sz="quarter" idx="10"/>
          </p:nvPr>
        </p:nvSpPr>
        <p:spPr>
          <a:ln/>
        </p:spPr>
        <p:txBody>
          <a:bodyPr/>
          <a:lstStyle>
            <a:lvl1pPr>
              <a:defRPr/>
            </a:lvl1pPr>
          </a:lstStyle>
          <a:p>
            <a:pPr>
              <a:defRPr/>
            </a:pPr>
            <a:fld id="{C780D3C8-7F9D-43C4-AA11-7A829A7D58A3}"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2925"/>
            <a:ext cx="4449762" cy="5130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12925"/>
            <a:ext cx="4449763" cy="5130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5"/>
          <p:cNvSpPr>
            <a:spLocks noGrp="1" noChangeArrowheads="1"/>
          </p:cNvSpPr>
          <p:nvPr>
            <p:ph type="sldNum" sz="quarter" idx="10"/>
          </p:nvPr>
        </p:nvSpPr>
        <p:spPr>
          <a:ln/>
        </p:spPr>
        <p:txBody>
          <a:bodyPr/>
          <a:lstStyle>
            <a:lvl1pPr>
              <a:defRPr/>
            </a:lvl1pPr>
          </a:lstStyle>
          <a:p>
            <a:pPr>
              <a:defRPr/>
            </a:pPr>
            <a:fld id="{CD4398F1-E451-43BE-A3C9-D07468D0C8BA}"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5"/>
          <p:cNvSpPr>
            <a:spLocks noGrp="1" noChangeArrowheads="1"/>
          </p:cNvSpPr>
          <p:nvPr>
            <p:ph type="sldNum" sz="quarter" idx="10"/>
          </p:nvPr>
        </p:nvSpPr>
        <p:spPr>
          <a:ln/>
        </p:spPr>
        <p:txBody>
          <a:bodyPr/>
          <a:lstStyle>
            <a:lvl1pPr>
              <a:defRPr/>
            </a:lvl1pPr>
          </a:lstStyle>
          <a:p>
            <a:pPr>
              <a:defRPr/>
            </a:pPr>
            <a:fld id="{AA304FA0-FEB3-41BE-B544-4AE09AE4DE89}"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5"/>
          <p:cNvSpPr>
            <a:spLocks noGrp="1" noChangeArrowheads="1"/>
          </p:cNvSpPr>
          <p:nvPr>
            <p:ph type="sldNum" sz="quarter" idx="10"/>
          </p:nvPr>
        </p:nvSpPr>
        <p:spPr>
          <a:ln/>
        </p:spPr>
        <p:txBody>
          <a:bodyPr/>
          <a:lstStyle>
            <a:lvl1pPr>
              <a:defRPr/>
            </a:lvl1pPr>
          </a:lstStyle>
          <a:p>
            <a:pPr>
              <a:defRPr/>
            </a:pPr>
            <a:fld id="{AFF0D7DB-61A9-4D5C-BDD0-AAE402DBBC6B}"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5"/>
          <p:cNvSpPr>
            <a:spLocks noGrp="1" noChangeArrowheads="1"/>
          </p:cNvSpPr>
          <p:nvPr>
            <p:ph type="sldNum" sz="quarter" idx="10"/>
          </p:nvPr>
        </p:nvSpPr>
        <p:spPr>
          <a:ln/>
        </p:spPr>
        <p:txBody>
          <a:bodyPr/>
          <a:lstStyle>
            <a:lvl1pPr>
              <a:defRPr/>
            </a:lvl1pPr>
          </a:lstStyle>
          <a:p>
            <a:pPr>
              <a:defRPr/>
            </a:pPr>
            <a:fld id="{79257EA1-9BD9-4778-8921-419A8AF93DDB}"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5"/>
          <p:cNvSpPr>
            <a:spLocks noGrp="1" noChangeArrowheads="1"/>
          </p:cNvSpPr>
          <p:nvPr>
            <p:ph type="sldNum" sz="quarter" idx="10"/>
          </p:nvPr>
        </p:nvSpPr>
        <p:spPr>
          <a:ln/>
        </p:spPr>
        <p:txBody>
          <a:bodyPr/>
          <a:lstStyle>
            <a:lvl1pPr>
              <a:defRPr/>
            </a:lvl1pPr>
          </a:lstStyle>
          <a:p>
            <a:pPr>
              <a:defRPr/>
            </a:pPr>
            <a:fld id="{CAF1FBD6-7793-4F5F-89D7-3FC2D3FBAA4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D7A7C4C8-F59D-49F0-9B5E-59195A94AE36}"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5"/>
          <p:cNvSpPr>
            <a:spLocks noGrp="1" noChangeArrowheads="1"/>
          </p:cNvSpPr>
          <p:nvPr>
            <p:ph type="sldNum" sz="quarter" idx="10"/>
          </p:nvPr>
        </p:nvSpPr>
        <p:spPr>
          <a:ln/>
        </p:spPr>
        <p:txBody>
          <a:bodyPr/>
          <a:lstStyle>
            <a:lvl1pPr>
              <a:defRPr/>
            </a:lvl1pPr>
          </a:lstStyle>
          <a:p>
            <a:pPr>
              <a:defRPr/>
            </a:pPr>
            <a:fld id="{02850470-FA8F-4704-B2F8-AB82C873FBBE}"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2925"/>
            <a:ext cx="9051925" cy="5130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C06E4C11-A4E2-45BF-B25D-1D613DA0FED9}"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3138" y="1812925"/>
            <a:ext cx="2273300" cy="513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2925"/>
            <a:ext cx="6667500" cy="5130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28BDE246-88D6-498F-A2B4-20E692ED5039}"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507" y="1764367"/>
            <a:ext cx="8549640" cy="655627"/>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210" y="2498846"/>
            <a:ext cx="7040880" cy="1986280"/>
          </a:xfrm>
        </p:spPr>
        <p:txBody>
          <a:bodyPr/>
          <a:lstStyle>
            <a:lvl1pPr marL="0" indent="0" algn="l">
              <a:buNone/>
              <a:defRPr>
                <a:solidFill>
                  <a:schemeClr val="bg1">
                    <a:lumMod val="75000"/>
                  </a:schemeClr>
                </a:solidFill>
              </a:defRPr>
            </a:lvl1pPr>
            <a:lvl2pPr marL="570586" indent="0" algn="ctr">
              <a:buNone/>
              <a:defRPr>
                <a:solidFill>
                  <a:schemeClr val="tx1">
                    <a:tint val="75000"/>
                  </a:schemeClr>
                </a:solidFill>
              </a:defRPr>
            </a:lvl2pPr>
            <a:lvl3pPr marL="1141171" indent="0" algn="ctr">
              <a:buNone/>
              <a:defRPr>
                <a:solidFill>
                  <a:schemeClr val="tx1">
                    <a:tint val="75000"/>
                  </a:schemeClr>
                </a:solidFill>
              </a:defRPr>
            </a:lvl3pPr>
            <a:lvl4pPr marL="1711757" indent="0" algn="ctr">
              <a:buNone/>
              <a:defRPr>
                <a:solidFill>
                  <a:schemeClr val="tx1">
                    <a:tint val="75000"/>
                  </a:schemeClr>
                </a:solidFill>
              </a:defRPr>
            </a:lvl4pPr>
            <a:lvl5pPr marL="2282342" indent="0" algn="ctr">
              <a:buNone/>
              <a:defRPr>
                <a:solidFill>
                  <a:schemeClr val="tx1">
                    <a:tint val="75000"/>
                  </a:schemeClr>
                </a:solidFill>
              </a:defRPr>
            </a:lvl5pPr>
            <a:lvl6pPr marL="2852928" indent="0" algn="ctr">
              <a:buNone/>
              <a:defRPr>
                <a:solidFill>
                  <a:schemeClr val="tx1">
                    <a:tint val="75000"/>
                  </a:schemeClr>
                </a:solidFill>
              </a:defRPr>
            </a:lvl6pPr>
            <a:lvl7pPr marL="3423514" indent="0" algn="ctr">
              <a:buNone/>
              <a:defRPr>
                <a:solidFill>
                  <a:schemeClr val="tx1">
                    <a:tint val="75000"/>
                  </a:schemeClr>
                </a:solidFill>
              </a:defRPr>
            </a:lvl7pPr>
            <a:lvl8pPr marL="3994099" indent="0" algn="ctr">
              <a:buNone/>
              <a:defRPr>
                <a:solidFill>
                  <a:schemeClr val="tx1">
                    <a:tint val="75000"/>
                  </a:schemeClr>
                </a:solidFill>
              </a:defRPr>
            </a:lvl8pPr>
            <a:lvl9pPr marL="4564685"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18" y="7325534"/>
            <a:ext cx="4474668" cy="326436"/>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fontAlgn="auto">
                <a:spcBef>
                  <a:spcPts val="0"/>
                </a:spcBef>
                <a:spcAft>
                  <a:spcPts val="0"/>
                </a:spcAft>
              </a:pPr>
              <a:r>
                <a:rPr lang="zh-CN" altLang="en-US" sz="1700" dirty="0" smtClean="0">
                  <a:solidFill>
                    <a:prstClr val="white"/>
                  </a:solidFill>
                  <a:latin typeface="微软雅黑" pitchFamily="34" charset="-122"/>
                </a:rPr>
                <a:t>世界</a:t>
              </a:r>
              <a:r>
                <a:rPr lang="en-US" altLang="zh-CN" sz="1700" dirty="0" smtClean="0">
                  <a:solidFill>
                    <a:prstClr val="white"/>
                  </a:solidFill>
                  <a:latin typeface="微软雅黑" pitchFamily="34" charset="-122"/>
                </a:rPr>
                <a:t>500</a:t>
              </a:r>
              <a:r>
                <a:rPr lang="zh-CN" altLang="en-US" sz="1700" dirty="0" smtClean="0">
                  <a:solidFill>
                    <a:prstClr val="white"/>
                  </a:solidFill>
                  <a:latin typeface="微软雅黑" pitchFamily="34" charset="-122"/>
                </a:rPr>
                <a:t>强研究中心</a:t>
              </a:r>
              <a:endParaRPr lang="zh-CN" altLang="en-US" sz="17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fontAlgn="auto">
                <a:spcBef>
                  <a:spcPts val="0"/>
                </a:spcBef>
                <a:spcAft>
                  <a:spcPts val="0"/>
                </a:spcAft>
              </a:pPr>
              <a:r>
                <a:rPr lang="en-US" altLang="zh-CN" sz="1500" dirty="0" smtClean="0">
                  <a:solidFill>
                    <a:prstClr val="white"/>
                  </a:solidFill>
                  <a:latin typeface="微软雅黑" pitchFamily="34" charset="-122"/>
                </a:rPr>
                <a:t>zhao-biao.com</a:t>
              </a:r>
              <a:endParaRPr lang="zh-CN" altLang="en-US" sz="1500" dirty="0">
                <a:solidFill>
                  <a:prstClr val="white"/>
                </a:solidFill>
                <a:latin typeface="微软雅黑" pitchFamily="34" charset="-122"/>
              </a:endParaRPr>
            </a:p>
          </p:txBody>
        </p:sp>
      </p:grpSp>
      <p:sp>
        <p:nvSpPr>
          <p:cNvPr id="11" name="矩形 10"/>
          <p:cNvSpPr/>
          <p:nvPr/>
        </p:nvSpPr>
        <p:spPr>
          <a:xfrm>
            <a:off x="4785965" y="7340426"/>
            <a:ext cx="4949921" cy="326436"/>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17" tIns="114117" rIns="114117" bIns="114117" rtlCol="0" anchor="ctr"/>
          <a:lstStyle/>
          <a:p>
            <a:pPr algn="ctr" defTabSz="1141171" fontAlgn="auto">
              <a:spcBef>
                <a:spcPts val="0"/>
              </a:spcBef>
              <a:spcAft>
                <a:spcPts val="0"/>
              </a:spcAft>
            </a:pPr>
            <a:r>
              <a:rPr lang="zh-CN" altLang="en-US" sz="1700" dirty="0" smtClean="0">
                <a:solidFill>
                  <a:prstClr val="white"/>
                </a:solidFill>
                <a:latin typeface="微软雅黑" pitchFamily="34" charset="-122"/>
              </a:rPr>
              <a:t>找表网：专注于海外</a:t>
            </a:r>
            <a:r>
              <a:rPr lang="zh-CN" altLang="en-US" sz="1700" dirty="0">
                <a:solidFill>
                  <a:prstClr val="white"/>
                </a:solidFill>
                <a:latin typeface="微软雅黑" pitchFamily="34" charset="-122"/>
              </a:rPr>
              <a:t>知名</a:t>
            </a:r>
            <a:r>
              <a:rPr lang="zh-CN" altLang="en-US" sz="1700" dirty="0" smtClean="0">
                <a:solidFill>
                  <a:prstClr val="white"/>
                </a:solidFill>
                <a:latin typeface="微软雅黑" pitchFamily="34" charset="-122"/>
              </a:rPr>
              <a:t>上市公司公开资料研究</a:t>
            </a:r>
            <a:endParaRPr lang="zh-CN" altLang="en-US" sz="1700" dirty="0">
              <a:solidFill>
                <a:prstClr val="white"/>
              </a:solidFill>
              <a:latin typeface="微软雅黑" pitchFamily="34" charset="-122"/>
            </a:endParaRPr>
          </a:p>
        </p:txBody>
      </p:sp>
      <p:cxnSp>
        <p:nvCxnSpPr>
          <p:cNvPr id="14" name="直接连接符 13"/>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544" y="4994488"/>
            <a:ext cx="8549640" cy="15436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544" y="3294275"/>
            <a:ext cx="8549640" cy="1700212"/>
          </a:xfrm>
        </p:spPr>
        <p:txBody>
          <a:bodyPr anchor="b"/>
          <a:lstStyle>
            <a:lvl1pPr marL="0" indent="0">
              <a:buNone/>
              <a:defRPr sz="2500">
                <a:solidFill>
                  <a:schemeClr val="tx1">
                    <a:tint val="75000"/>
                  </a:schemeClr>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544" y="1682755"/>
            <a:ext cx="8549640" cy="1543685"/>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544" y="3328515"/>
            <a:ext cx="8549640" cy="1700212"/>
          </a:xfrm>
        </p:spPr>
        <p:txBody>
          <a:bodyPr anchor="t"/>
          <a:lstStyle>
            <a:lvl1pPr marL="0" indent="0">
              <a:buNone/>
              <a:defRPr sz="2500">
                <a:solidFill>
                  <a:schemeClr val="bg1"/>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29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0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739795"/>
            <a:ext cx="4444207"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2920" y="2464858"/>
            <a:ext cx="4444207"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09529" y="1739795"/>
            <a:ext cx="4445953"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09529" y="2464858"/>
            <a:ext cx="4445953"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14"/>
          <p:cNvSpPr>
            <a:spLocks noGrp="1" noChangeArrowheads="1"/>
          </p:cNvSpPr>
          <p:nvPr>
            <p:ph type="sldNum" sz="quarter" idx="10"/>
          </p:nvPr>
        </p:nvSpPr>
        <p:spPr>
          <a:ln/>
        </p:spPr>
        <p:txBody>
          <a:bodyPr/>
          <a:lstStyle>
            <a:lvl1pPr>
              <a:defRPr/>
            </a:lvl1pPr>
          </a:lstStyle>
          <a:p>
            <a:pPr>
              <a:defRPr/>
            </a:pPr>
            <a:fld id="{9ECEB1A3-7382-4F6A-8626-00C2AD3473A8}"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2922" y="309456"/>
            <a:ext cx="3309144" cy="1316991"/>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2555" y="309458"/>
            <a:ext cx="5622925" cy="663352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2922" y="1626449"/>
            <a:ext cx="3309144" cy="531653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517" y="5440680"/>
            <a:ext cx="6035040" cy="642304"/>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517" y="694478"/>
            <a:ext cx="6035040" cy="4663440"/>
          </a:xfrm>
        </p:spPr>
        <p:txBody>
          <a:bodyPr/>
          <a:lstStyle>
            <a:lvl1pPr marL="0" indent="0">
              <a:buNone/>
              <a:defRPr sz="4000"/>
            </a:lvl1pPr>
            <a:lvl2pPr marL="570586" indent="0">
              <a:buNone/>
              <a:defRPr sz="3500"/>
            </a:lvl2pPr>
            <a:lvl3pPr marL="1141171" indent="0">
              <a:buNone/>
              <a:defRPr sz="3000"/>
            </a:lvl3pPr>
            <a:lvl4pPr marL="1711757" indent="0">
              <a:buNone/>
              <a:defRPr sz="2500"/>
            </a:lvl4pPr>
            <a:lvl5pPr marL="2282342" indent="0">
              <a:buNone/>
              <a:defRPr sz="2500"/>
            </a:lvl5pPr>
            <a:lvl6pPr marL="2852928" indent="0">
              <a:buNone/>
              <a:defRPr sz="2500"/>
            </a:lvl6pPr>
            <a:lvl7pPr marL="3423514" indent="0">
              <a:buNone/>
              <a:defRPr sz="2500"/>
            </a:lvl7pPr>
            <a:lvl8pPr marL="3994099" indent="0">
              <a:buNone/>
              <a:defRPr sz="2500"/>
            </a:lvl8pPr>
            <a:lvl9pPr marL="4564685"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517" y="6082983"/>
            <a:ext cx="6035040" cy="91217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2340" y="311257"/>
            <a:ext cx="2263140" cy="663172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2920" y="311257"/>
            <a:ext cx="6621780" cy="6631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1963" y="1827213"/>
            <a:ext cx="4491037" cy="428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27213"/>
            <a:ext cx="4491038" cy="428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14"/>
          <p:cNvSpPr>
            <a:spLocks noGrp="1" noChangeArrowheads="1"/>
          </p:cNvSpPr>
          <p:nvPr>
            <p:ph type="sldNum" sz="quarter" idx="10"/>
          </p:nvPr>
        </p:nvSpPr>
        <p:spPr>
          <a:ln/>
        </p:spPr>
        <p:txBody>
          <a:bodyPr/>
          <a:lstStyle>
            <a:lvl1pPr>
              <a:defRPr/>
            </a:lvl1pPr>
          </a:lstStyle>
          <a:p>
            <a:pPr>
              <a:defRPr/>
            </a:pPr>
            <a:fld id="{733FE605-78AD-40C1-AC22-AB245AF24967}"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14"/>
          <p:cNvSpPr>
            <a:spLocks noGrp="1" noChangeArrowheads="1"/>
          </p:cNvSpPr>
          <p:nvPr>
            <p:ph type="sldNum" sz="quarter" idx="10"/>
          </p:nvPr>
        </p:nvSpPr>
        <p:spPr>
          <a:ln/>
        </p:spPr>
        <p:txBody>
          <a:bodyPr/>
          <a:lstStyle>
            <a:lvl1pPr>
              <a:defRPr/>
            </a:lvl1pPr>
          </a:lstStyle>
          <a:p>
            <a:pPr>
              <a:defRPr/>
            </a:pPr>
            <a:fld id="{5B646DC0-7844-4E07-B90F-AE960085220B}"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14"/>
          <p:cNvSpPr>
            <a:spLocks noGrp="1" noChangeArrowheads="1"/>
          </p:cNvSpPr>
          <p:nvPr>
            <p:ph type="sldNum" sz="quarter" idx="10"/>
          </p:nvPr>
        </p:nvSpPr>
        <p:spPr>
          <a:ln/>
        </p:spPr>
        <p:txBody>
          <a:bodyPr/>
          <a:lstStyle>
            <a:lvl1pPr>
              <a:defRPr/>
            </a:lvl1pPr>
          </a:lstStyle>
          <a:p>
            <a:pPr>
              <a:defRPr/>
            </a:pPr>
            <a:fld id="{52501F1A-5311-4844-B3F4-E3BFC03C526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46504570-85BF-4065-BA92-A65130544D8E}"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14"/>
          <p:cNvSpPr>
            <a:spLocks noGrp="1" noChangeArrowheads="1"/>
          </p:cNvSpPr>
          <p:nvPr>
            <p:ph type="sldNum" sz="quarter" idx="10"/>
          </p:nvPr>
        </p:nvSpPr>
        <p:spPr>
          <a:ln/>
        </p:spPr>
        <p:txBody>
          <a:bodyPr/>
          <a:lstStyle>
            <a:lvl1pPr>
              <a:defRPr/>
            </a:lvl1pPr>
          </a:lstStyle>
          <a:p>
            <a:pPr>
              <a:defRPr/>
            </a:pPr>
            <a:fld id="{87E6A2A9-C8E3-4773-AAD4-C1766BA4459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14"/>
          <p:cNvSpPr>
            <a:spLocks noGrp="1" noChangeArrowheads="1"/>
          </p:cNvSpPr>
          <p:nvPr>
            <p:ph type="sldNum" sz="quarter" idx="10"/>
          </p:nvPr>
        </p:nvSpPr>
        <p:spPr>
          <a:ln/>
        </p:spPr>
        <p:txBody>
          <a:bodyPr/>
          <a:lstStyle>
            <a:lvl1pPr>
              <a:defRPr/>
            </a:lvl1pPr>
          </a:lstStyle>
          <a:p>
            <a:pPr>
              <a:defRPr/>
            </a:pPr>
            <a:fld id="{2E4C0409-72C4-4725-962E-DE69978ED35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8788" y="477838"/>
            <a:ext cx="9139237" cy="6207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a:t>Click to edit Master title style</a:t>
            </a:r>
          </a:p>
        </p:txBody>
      </p:sp>
      <p:sp>
        <p:nvSpPr>
          <p:cNvPr id="1027" name="Rectangle 5"/>
          <p:cNvSpPr>
            <a:spLocks noGrp="1" noChangeArrowheads="1"/>
          </p:cNvSpPr>
          <p:nvPr>
            <p:ph type="body" idx="1"/>
          </p:nvPr>
        </p:nvSpPr>
        <p:spPr bwMode="auto">
          <a:xfrm>
            <a:off x="461963" y="1827213"/>
            <a:ext cx="9134475" cy="4289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758" name="Rectangle 614"/>
          <p:cNvSpPr>
            <a:spLocks noGrp="1" noChangeArrowheads="1"/>
          </p:cNvSpPr>
          <p:nvPr>
            <p:ph type="sldNum" sz="quarter" idx="4"/>
          </p:nvPr>
        </p:nvSpPr>
        <p:spPr bwMode="auto">
          <a:xfrm>
            <a:off x="4941888" y="7426325"/>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defRPr sz="1000" b="0">
                <a:solidFill>
                  <a:srgbClr val="6D6E71"/>
                </a:solidFill>
                <a:latin typeface="Arial" charset="0"/>
                <a:ea typeface="ＭＳ Ｐゴシック" pitchFamily="28" charset="-128"/>
                <a:cs typeface="+mn-cs"/>
              </a:defRPr>
            </a:lvl1pPr>
          </a:lstStyle>
          <a:p>
            <a:pPr>
              <a:defRPr/>
            </a:pPr>
            <a:fld id="{DC5883A5-D18C-46EB-AE0A-AD4430C638CD}" type="slidenum">
              <a:rPr lang="en-GB"/>
              <a:pPr>
                <a:defRPr/>
              </a:pPr>
              <a:t>‹#›</a:t>
            </a:fld>
            <a:endParaRPr lang="en-GB"/>
          </a:p>
        </p:txBody>
      </p:sp>
      <p:sp>
        <p:nvSpPr>
          <p:cNvPr id="6826" name="Rectangle 682"/>
          <p:cNvSpPr>
            <a:spLocks noChangeArrowheads="1"/>
          </p:cNvSpPr>
          <p:nvPr/>
        </p:nvSpPr>
        <p:spPr bwMode="auto">
          <a:xfrm>
            <a:off x="461963" y="6891338"/>
            <a:ext cx="9137650" cy="69850"/>
          </a:xfrm>
          <a:prstGeom prst="rect">
            <a:avLst/>
          </a:prstGeom>
          <a:solidFill>
            <a:srgbClr val="E8810D"/>
          </a:solidFill>
          <a:ln w="9525">
            <a:noFill/>
            <a:miter lim="800000"/>
            <a:headEnd/>
            <a:tailEnd/>
          </a:ln>
          <a:effectLst/>
        </p:spPr>
        <p:txBody>
          <a:bodyPr wrap="none" lIns="0" tIns="0" rIns="0" bIns="0" anchor="ctr"/>
          <a:lstStyle/>
          <a:p>
            <a:pPr algn="ctr" eaLnBrk="0" hangingPunct="0">
              <a:spcBef>
                <a:spcPct val="50000"/>
              </a:spcBef>
              <a:defRPr/>
            </a:pPr>
            <a:endParaRPr lang="en-US">
              <a:latin typeface="Arial" pitchFamily="34" charset="0"/>
              <a:ea typeface="+mn-ea"/>
              <a:cs typeface="+mn-cs"/>
            </a:endParaRPr>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lgn="ctr" eaLnBrk="0" hangingPunct="0">
              <a:spcBef>
                <a:spcPct val="50000"/>
              </a:spcBef>
              <a:defRPr/>
            </a:pPr>
            <a:endParaRPr lang="en-US">
              <a:latin typeface="Arial" pitchFamily="34" charset="0"/>
              <a:ea typeface="+mn-ea"/>
              <a:cs typeface="+mn-cs"/>
            </a:endParaRPr>
          </a:p>
        </p:txBody>
      </p:sp>
      <p:pic>
        <p:nvPicPr>
          <p:cNvPr id="1031" name="Picture 690" descr="Logo2008_JPM_AM_B_RGB"/>
          <p:cNvPicPr>
            <a:picLocks noChangeAspect="1" noChangeArrowheads="1"/>
          </p:cNvPicPr>
          <p:nvPr/>
        </p:nvPicPr>
        <p:blipFill>
          <a:blip r:embed="rId13" cstate="print"/>
          <a:srcRect/>
          <a:stretch>
            <a:fillRect/>
          </a:stretch>
        </p:blipFill>
        <p:spPr bwMode="auto">
          <a:xfrm>
            <a:off x="8323263" y="7096125"/>
            <a:ext cx="1371600"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Lst>
  <p:timing>
    <p:tnLst>
      <p:par>
        <p:cTn id="1" dur="indefinite" restart="never" nodeType="tmRoot"/>
      </p:par>
    </p:tnLst>
  </p:timing>
  <p:hf hdr="0" ftr="0" dt="0"/>
  <p:txStyles>
    <p:titleStyle>
      <a:lvl1pPr algn="l" defTabSz="722313" rtl="0" eaLnBrk="0" fontAlgn="base" hangingPunct="0">
        <a:spcBef>
          <a:spcPct val="0"/>
        </a:spcBef>
        <a:spcAft>
          <a:spcPct val="0"/>
        </a:spcAft>
        <a:defRPr sz="2000" b="1">
          <a:solidFill>
            <a:srgbClr val="6D6E71"/>
          </a:solidFill>
          <a:latin typeface="+mj-lt"/>
          <a:ea typeface="MS PGothic" pitchFamily="34" charset="-128"/>
          <a:cs typeface="MS PGothic" charset="0"/>
        </a:defRPr>
      </a:lvl1pPr>
      <a:lvl2pPr algn="l" defTabSz="722313" rtl="0" eaLnBrk="0" fontAlgn="base" hangingPunct="0">
        <a:spcBef>
          <a:spcPct val="0"/>
        </a:spcBef>
        <a:spcAft>
          <a:spcPct val="0"/>
        </a:spcAft>
        <a:defRPr sz="2000" b="1">
          <a:solidFill>
            <a:srgbClr val="6D6E71"/>
          </a:solidFill>
          <a:latin typeface="Arial" pitchFamily="34" charset="0"/>
          <a:ea typeface="MS PGothic" pitchFamily="34" charset="-128"/>
          <a:cs typeface="MS PGothic" charset="0"/>
        </a:defRPr>
      </a:lvl2pPr>
      <a:lvl3pPr algn="l" defTabSz="722313" rtl="0" eaLnBrk="0" fontAlgn="base" hangingPunct="0">
        <a:spcBef>
          <a:spcPct val="0"/>
        </a:spcBef>
        <a:spcAft>
          <a:spcPct val="0"/>
        </a:spcAft>
        <a:defRPr sz="2000" b="1">
          <a:solidFill>
            <a:srgbClr val="6D6E71"/>
          </a:solidFill>
          <a:latin typeface="Arial" pitchFamily="34" charset="0"/>
          <a:ea typeface="MS PGothic" pitchFamily="34" charset="-128"/>
          <a:cs typeface="MS PGothic" charset="0"/>
        </a:defRPr>
      </a:lvl3pPr>
      <a:lvl4pPr algn="l" defTabSz="722313" rtl="0" eaLnBrk="0" fontAlgn="base" hangingPunct="0">
        <a:spcBef>
          <a:spcPct val="0"/>
        </a:spcBef>
        <a:spcAft>
          <a:spcPct val="0"/>
        </a:spcAft>
        <a:defRPr sz="2000" b="1">
          <a:solidFill>
            <a:srgbClr val="6D6E71"/>
          </a:solidFill>
          <a:latin typeface="Arial" pitchFamily="34" charset="0"/>
          <a:ea typeface="MS PGothic" pitchFamily="34" charset="-128"/>
          <a:cs typeface="MS PGothic" charset="0"/>
        </a:defRPr>
      </a:lvl4pPr>
      <a:lvl5pPr algn="l" defTabSz="722313" rtl="0" eaLnBrk="0" fontAlgn="base" hangingPunct="0">
        <a:spcBef>
          <a:spcPct val="0"/>
        </a:spcBef>
        <a:spcAft>
          <a:spcPct val="0"/>
        </a:spcAft>
        <a:defRPr sz="2000" b="1">
          <a:solidFill>
            <a:srgbClr val="6D6E71"/>
          </a:solidFill>
          <a:latin typeface="Arial" pitchFamily="34" charset="0"/>
          <a:ea typeface="MS PGothic" pitchFamily="34" charset="-128"/>
          <a:cs typeface="MS PGothic" charset="0"/>
        </a:defRPr>
      </a:lvl5pPr>
      <a:lvl6pPr marL="457200" algn="l" defTabSz="722313" rtl="0" eaLnBrk="0" fontAlgn="base" hangingPunct="0">
        <a:spcBef>
          <a:spcPct val="0"/>
        </a:spcBef>
        <a:spcAft>
          <a:spcPct val="0"/>
        </a:spcAft>
        <a:defRPr sz="2000" b="1">
          <a:solidFill>
            <a:srgbClr val="6D6E71"/>
          </a:solidFill>
          <a:latin typeface="Arial" pitchFamily="34" charset="0"/>
        </a:defRPr>
      </a:lvl6pPr>
      <a:lvl7pPr marL="914400" algn="l" defTabSz="722313" rtl="0" eaLnBrk="0" fontAlgn="base" hangingPunct="0">
        <a:spcBef>
          <a:spcPct val="0"/>
        </a:spcBef>
        <a:spcAft>
          <a:spcPct val="0"/>
        </a:spcAft>
        <a:defRPr sz="2000" b="1">
          <a:solidFill>
            <a:srgbClr val="6D6E71"/>
          </a:solidFill>
          <a:latin typeface="Arial" pitchFamily="34" charset="0"/>
        </a:defRPr>
      </a:lvl7pPr>
      <a:lvl8pPr marL="1371600" algn="l" defTabSz="722313" rtl="0" eaLnBrk="0" fontAlgn="base" hangingPunct="0">
        <a:spcBef>
          <a:spcPct val="0"/>
        </a:spcBef>
        <a:spcAft>
          <a:spcPct val="0"/>
        </a:spcAft>
        <a:defRPr sz="2000" b="1">
          <a:solidFill>
            <a:srgbClr val="6D6E71"/>
          </a:solidFill>
          <a:latin typeface="Arial" pitchFamily="34" charset="0"/>
        </a:defRPr>
      </a:lvl8pPr>
      <a:lvl9pPr marL="1828800" algn="l" defTabSz="722313" rtl="0" eaLnBrk="0" fontAlgn="base" hangingPunct="0">
        <a:spcBef>
          <a:spcPct val="0"/>
        </a:spcBef>
        <a:spcAft>
          <a:spcPct val="0"/>
        </a:spcAft>
        <a:defRPr sz="2000" b="1">
          <a:solidFill>
            <a:srgbClr val="6D6E71"/>
          </a:solidFill>
          <a:latin typeface="Arial" pitchFamily="34" charset="0"/>
        </a:defRPr>
      </a:lvl9pPr>
    </p:titleStyle>
    <p:bodyStyle>
      <a:lvl1pPr marL="228600" indent="-228600" algn="l" defTabSz="722313" rtl="0" eaLnBrk="0" fontAlgn="base" hangingPunct="0">
        <a:spcBef>
          <a:spcPct val="115000"/>
        </a:spcBef>
        <a:spcAft>
          <a:spcPct val="0"/>
        </a:spcAft>
        <a:buClr>
          <a:srgbClr val="6D6E71"/>
        </a:buClr>
        <a:buSzPct val="75000"/>
        <a:buFont typeface="Wingdings" pitchFamily="-123" charset="2"/>
        <a:buChar char="n"/>
        <a:defRPr sz="1400">
          <a:solidFill>
            <a:schemeClr val="tx1"/>
          </a:solidFill>
          <a:latin typeface="+mn-lt"/>
          <a:ea typeface="MS PGothic" pitchFamily="34" charset="-128"/>
          <a:cs typeface="MS PGothic" charset="0"/>
        </a:defRPr>
      </a:lvl1pPr>
      <a:lvl2pPr marL="404813" indent="-174625" algn="l" defTabSz="722313" rtl="0" eaLnBrk="0" fontAlgn="base" hangingPunct="0">
        <a:spcBef>
          <a:spcPct val="35000"/>
        </a:spcBef>
        <a:spcAft>
          <a:spcPct val="0"/>
        </a:spcAft>
        <a:buClr>
          <a:srgbClr val="6D6E71"/>
        </a:buClr>
        <a:buSzPct val="75000"/>
        <a:buFont typeface="Arial" pitchFamily="-123" charset="0"/>
        <a:buChar char="–"/>
        <a:defRPr sz="1300">
          <a:solidFill>
            <a:schemeClr val="tx1"/>
          </a:solidFill>
          <a:latin typeface="+mn-lt"/>
          <a:ea typeface="MS PGothic" pitchFamily="34" charset="-128"/>
          <a:cs typeface="MS PGothic" charset="0"/>
        </a:defRPr>
      </a:lvl2pPr>
      <a:lvl3pPr marL="569913" indent="-163513" algn="l" defTabSz="722313" rtl="0" eaLnBrk="0" fontAlgn="base" hangingPunct="0">
        <a:spcBef>
          <a:spcPct val="35000"/>
        </a:spcBef>
        <a:spcAft>
          <a:spcPct val="0"/>
        </a:spcAft>
        <a:buClr>
          <a:srgbClr val="6D6E71"/>
        </a:buClr>
        <a:buSzPct val="75000"/>
        <a:buFont typeface="Wingdings" pitchFamily="-123" charset="2"/>
        <a:buChar char="§"/>
        <a:defRPr sz="1300">
          <a:solidFill>
            <a:schemeClr val="tx1"/>
          </a:solidFill>
          <a:latin typeface="+mn-lt"/>
          <a:ea typeface="MS PGothic" pitchFamily="34" charset="-128"/>
          <a:cs typeface="MS PGothic" charset="0"/>
        </a:defRPr>
      </a:lvl3pPr>
      <a:lvl4pPr marL="746125" indent="-173038" algn="l" defTabSz="722313" rtl="0" eaLnBrk="0" fontAlgn="base" hangingPunct="0">
        <a:spcBef>
          <a:spcPct val="35000"/>
        </a:spcBef>
        <a:spcAft>
          <a:spcPct val="0"/>
        </a:spcAft>
        <a:buClr>
          <a:srgbClr val="6D6E71"/>
        </a:buClr>
        <a:buSzPct val="75000"/>
        <a:buFont typeface="Arial" pitchFamily="-123" charset="0"/>
        <a:buChar char="-"/>
        <a:defRPr sz="1300">
          <a:solidFill>
            <a:schemeClr val="tx1"/>
          </a:solidFill>
          <a:latin typeface="+mn-lt"/>
          <a:ea typeface="MS PGothic" pitchFamily="34" charset="-128"/>
          <a:cs typeface="MS PGothic" charset="0"/>
        </a:defRPr>
      </a:lvl4pPr>
      <a:lvl5pPr marL="912813" indent="-165100" algn="l" defTabSz="722313" rtl="0" eaLnBrk="0" fontAlgn="base" hangingPunct="0">
        <a:spcBef>
          <a:spcPct val="35000"/>
        </a:spcBef>
        <a:spcAft>
          <a:spcPct val="0"/>
        </a:spcAft>
        <a:buClr>
          <a:srgbClr val="6D6E71"/>
        </a:buClr>
        <a:buSzPct val="75000"/>
        <a:buFont typeface="Wingdings" pitchFamily="-123" charset="2"/>
        <a:buChar char="§"/>
        <a:defRPr sz="1300">
          <a:solidFill>
            <a:schemeClr val="tx1"/>
          </a:solidFill>
          <a:latin typeface="+mn-lt"/>
          <a:ea typeface="MS PGothic" pitchFamily="34" charset="-128"/>
          <a:cs typeface="MS PGothic" charset="0"/>
        </a:defRPr>
      </a:lvl5pPr>
      <a:lvl6pPr marL="13700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6pPr>
      <a:lvl7pPr marL="18272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7pPr>
      <a:lvl8pPr marL="22844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8pPr>
      <a:lvl9pPr marL="27416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82010" name="Rectangle 58"/>
          <p:cNvSpPr>
            <a:spLocks noChangeArrowheads="1"/>
          </p:cNvSpPr>
          <p:nvPr/>
        </p:nvSpPr>
        <p:spPr bwMode="auto">
          <a:xfrm>
            <a:off x="461963" y="2836863"/>
            <a:ext cx="9134475" cy="1376362"/>
          </a:xfrm>
          <a:prstGeom prst="rect">
            <a:avLst/>
          </a:prstGeom>
          <a:solidFill>
            <a:srgbClr val="6D6E71"/>
          </a:solidFill>
          <a:ln w="3175" algn="ctr">
            <a:noFill/>
            <a:miter lim="800000"/>
            <a:headEnd/>
            <a:tailEnd/>
          </a:ln>
          <a:effectLst/>
        </p:spPr>
        <p:txBody>
          <a:bodyPr wrap="none" lIns="0" tIns="0" rIns="0" bIns="0" anchor="ctr"/>
          <a:lstStyle/>
          <a:p>
            <a:pPr algn="ctr" eaLnBrk="0" hangingPunct="0">
              <a:spcBef>
                <a:spcPct val="50000"/>
              </a:spcBef>
              <a:defRPr/>
            </a:pPr>
            <a:endParaRPr lang="en-US">
              <a:latin typeface="Arial" pitchFamily="34" charset="0"/>
              <a:ea typeface="+mn-ea"/>
              <a:cs typeface="+mn-cs"/>
            </a:endParaRPr>
          </a:p>
        </p:txBody>
      </p:sp>
      <p:sp>
        <p:nvSpPr>
          <p:cNvPr id="13315" name="Rectangle 4"/>
          <p:cNvSpPr>
            <a:spLocks noGrp="1" noChangeArrowheads="1"/>
          </p:cNvSpPr>
          <p:nvPr>
            <p:ph type="title"/>
          </p:nvPr>
        </p:nvSpPr>
        <p:spPr bwMode="auto">
          <a:xfrm>
            <a:off x="635000" y="2901950"/>
            <a:ext cx="8961438" cy="122713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a:t>Click to edit Master title style</a:t>
            </a:r>
          </a:p>
        </p:txBody>
      </p:sp>
      <p:sp>
        <p:nvSpPr>
          <p:cNvPr id="382007" name="Rectangle 55"/>
          <p:cNvSpPr>
            <a:spLocks noGrp="1" noChangeArrowheads="1"/>
          </p:cNvSpPr>
          <p:nvPr>
            <p:ph type="sldNum" sz="quarter" idx="4"/>
          </p:nvPr>
        </p:nvSpPr>
        <p:spPr bwMode="auto">
          <a:xfrm>
            <a:off x="4945063" y="7426325"/>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defRPr sz="1000" b="0">
                <a:solidFill>
                  <a:srgbClr val="6D6E71"/>
                </a:solidFill>
                <a:latin typeface="Arial" charset="0"/>
                <a:ea typeface="ＭＳ Ｐゴシック" pitchFamily="28" charset="-128"/>
                <a:cs typeface="+mn-cs"/>
              </a:defRPr>
            </a:lvl1pPr>
          </a:lstStyle>
          <a:p>
            <a:pPr>
              <a:defRPr/>
            </a:pPr>
            <a:fld id="{6060035B-4CDF-4A4F-81F1-D9908052F914}" type="slidenum">
              <a:rPr lang="en-GB"/>
              <a:pPr>
                <a:defRPr/>
              </a:pPr>
              <a:t>‹#›</a:t>
            </a:fld>
            <a:endParaRPr lang="en-GB"/>
          </a:p>
        </p:txBody>
      </p:sp>
      <p:pic>
        <p:nvPicPr>
          <p:cNvPr id="13317" name="Picture 62" descr="Logo2008_JPM_AM_B_RGB"/>
          <p:cNvPicPr>
            <a:picLocks noChangeAspect="1" noChangeArrowheads="1"/>
          </p:cNvPicPr>
          <p:nvPr/>
        </p:nvPicPr>
        <p:blipFill>
          <a:blip r:embed="rId13" cstate="print"/>
          <a:srcRect/>
          <a:stretch>
            <a:fillRect/>
          </a:stretch>
        </p:blipFill>
        <p:spPr bwMode="auto">
          <a:xfrm>
            <a:off x="8323263" y="7096125"/>
            <a:ext cx="1371600"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Lst>
  <p:timing>
    <p:tnLst>
      <p:par>
        <p:cTn id="1" dur="indefinite" restart="never" nodeType="tmRoot"/>
      </p:par>
    </p:tnLst>
  </p:timing>
  <p:hf hdr="0" ftr="0" dt="0"/>
  <p:txStyles>
    <p:titleStyle>
      <a:lvl1pPr algn="l" defTabSz="722313" rtl="0" eaLnBrk="0" fontAlgn="base" hangingPunct="0">
        <a:lnSpc>
          <a:spcPts val="2600"/>
        </a:lnSpc>
        <a:spcBef>
          <a:spcPct val="0"/>
        </a:spcBef>
        <a:spcAft>
          <a:spcPct val="0"/>
        </a:spcAft>
        <a:defRPr sz="2000" b="1">
          <a:solidFill>
            <a:srgbClr val="FEFFFF"/>
          </a:solidFill>
          <a:latin typeface="+mj-lt"/>
          <a:ea typeface="MS PGothic" pitchFamily="34" charset="-128"/>
          <a:cs typeface="MS PGothic" charset="0"/>
        </a:defRPr>
      </a:lvl1pPr>
      <a:lvl2pPr algn="l" defTabSz="722313" rtl="0" eaLnBrk="0" fontAlgn="base" hangingPunct="0">
        <a:lnSpc>
          <a:spcPts val="2600"/>
        </a:lnSpc>
        <a:spcBef>
          <a:spcPct val="0"/>
        </a:spcBef>
        <a:spcAft>
          <a:spcPct val="0"/>
        </a:spcAft>
        <a:defRPr sz="2000" b="1">
          <a:solidFill>
            <a:srgbClr val="FEFFFF"/>
          </a:solidFill>
          <a:latin typeface="Arial" pitchFamily="34" charset="0"/>
          <a:ea typeface="MS PGothic" pitchFamily="34" charset="-128"/>
          <a:cs typeface="MS PGothic" charset="0"/>
        </a:defRPr>
      </a:lvl2pPr>
      <a:lvl3pPr algn="l" defTabSz="722313" rtl="0" eaLnBrk="0" fontAlgn="base" hangingPunct="0">
        <a:lnSpc>
          <a:spcPts val="2600"/>
        </a:lnSpc>
        <a:spcBef>
          <a:spcPct val="0"/>
        </a:spcBef>
        <a:spcAft>
          <a:spcPct val="0"/>
        </a:spcAft>
        <a:defRPr sz="2000" b="1">
          <a:solidFill>
            <a:srgbClr val="FEFFFF"/>
          </a:solidFill>
          <a:latin typeface="Arial" pitchFamily="34" charset="0"/>
          <a:ea typeface="MS PGothic" pitchFamily="34" charset="-128"/>
          <a:cs typeface="MS PGothic" charset="0"/>
        </a:defRPr>
      </a:lvl3pPr>
      <a:lvl4pPr algn="l" defTabSz="722313" rtl="0" eaLnBrk="0" fontAlgn="base" hangingPunct="0">
        <a:lnSpc>
          <a:spcPts val="2600"/>
        </a:lnSpc>
        <a:spcBef>
          <a:spcPct val="0"/>
        </a:spcBef>
        <a:spcAft>
          <a:spcPct val="0"/>
        </a:spcAft>
        <a:defRPr sz="2000" b="1">
          <a:solidFill>
            <a:srgbClr val="FEFFFF"/>
          </a:solidFill>
          <a:latin typeface="Arial" pitchFamily="34" charset="0"/>
          <a:ea typeface="MS PGothic" pitchFamily="34" charset="-128"/>
          <a:cs typeface="MS PGothic" charset="0"/>
        </a:defRPr>
      </a:lvl4pPr>
      <a:lvl5pPr algn="l" defTabSz="722313" rtl="0" eaLnBrk="0" fontAlgn="base" hangingPunct="0">
        <a:lnSpc>
          <a:spcPts val="2600"/>
        </a:lnSpc>
        <a:spcBef>
          <a:spcPct val="0"/>
        </a:spcBef>
        <a:spcAft>
          <a:spcPct val="0"/>
        </a:spcAft>
        <a:defRPr sz="2000" b="1">
          <a:solidFill>
            <a:srgbClr val="FEFFFF"/>
          </a:solidFill>
          <a:latin typeface="Arial" pitchFamily="34" charset="0"/>
          <a:ea typeface="MS PGothic" pitchFamily="34" charset="-128"/>
          <a:cs typeface="MS PGothic" charset="0"/>
        </a:defRPr>
      </a:lvl5pPr>
      <a:lvl6pPr marL="457200" algn="l" defTabSz="722313" rtl="0" eaLnBrk="0" fontAlgn="base" hangingPunct="0">
        <a:lnSpc>
          <a:spcPts val="2600"/>
        </a:lnSpc>
        <a:spcBef>
          <a:spcPct val="0"/>
        </a:spcBef>
        <a:spcAft>
          <a:spcPct val="0"/>
        </a:spcAft>
        <a:defRPr sz="2000" b="1">
          <a:solidFill>
            <a:srgbClr val="FEFFFF"/>
          </a:solidFill>
          <a:latin typeface="Arial" pitchFamily="34" charset="0"/>
        </a:defRPr>
      </a:lvl6pPr>
      <a:lvl7pPr marL="914400" algn="l" defTabSz="722313" rtl="0" eaLnBrk="0" fontAlgn="base" hangingPunct="0">
        <a:lnSpc>
          <a:spcPts val="2600"/>
        </a:lnSpc>
        <a:spcBef>
          <a:spcPct val="0"/>
        </a:spcBef>
        <a:spcAft>
          <a:spcPct val="0"/>
        </a:spcAft>
        <a:defRPr sz="2000" b="1">
          <a:solidFill>
            <a:srgbClr val="FEFFFF"/>
          </a:solidFill>
          <a:latin typeface="Arial" pitchFamily="34" charset="0"/>
        </a:defRPr>
      </a:lvl7pPr>
      <a:lvl8pPr marL="1371600" algn="l" defTabSz="722313" rtl="0" eaLnBrk="0" fontAlgn="base" hangingPunct="0">
        <a:lnSpc>
          <a:spcPts val="2600"/>
        </a:lnSpc>
        <a:spcBef>
          <a:spcPct val="0"/>
        </a:spcBef>
        <a:spcAft>
          <a:spcPct val="0"/>
        </a:spcAft>
        <a:defRPr sz="2000" b="1">
          <a:solidFill>
            <a:srgbClr val="FEFFFF"/>
          </a:solidFill>
          <a:latin typeface="Arial" pitchFamily="34" charset="0"/>
        </a:defRPr>
      </a:lvl8pPr>
      <a:lvl9pPr marL="1828800" algn="l" defTabSz="722313" rtl="0" eaLnBrk="0" fontAlgn="base" hangingPunct="0">
        <a:lnSpc>
          <a:spcPts val="2600"/>
        </a:lnSpc>
        <a:spcBef>
          <a:spcPct val="0"/>
        </a:spcBef>
        <a:spcAft>
          <a:spcPct val="0"/>
        </a:spcAft>
        <a:defRPr sz="2000" b="1">
          <a:solidFill>
            <a:srgbClr val="FEFFFF"/>
          </a:solidFill>
          <a:latin typeface="Arial" pitchFamily="34" charset="0"/>
        </a:defRPr>
      </a:lvl9pPr>
    </p:titleStyle>
    <p:bodyStyle>
      <a:lvl1pPr marL="342900" indent="-342900" algn="l" defTabSz="722313" rtl="0" eaLnBrk="0" fontAlgn="base" hangingPunct="0">
        <a:spcBef>
          <a:spcPct val="115000"/>
        </a:spcBef>
        <a:spcAft>
          <a:spcPct val="0"/>
        </a:spcAft>
        <a:buClr>
          <a:schemeClr val="accent1"/>
        </a:buClr>
        <a:buFont typeface="Wingdings" pitchFamily="-123" charset="2"/>
        <a:buChar char="n"/>
        <a:defRPr sz="1600">
          <a:solidFill>
            <a:schemeClr val="tx1"/>
          </a:solidFill>
          <a:latin typeface="+mn-lt"/>
          <a:ea typeface="MS PGothic" pitchFamily="34" charset="-128"/>
          <a:cs typeface="MS PGothic" charset="0"/>
        </a:defRPr>
      </a:lvl1pPr>
      <a:lvl2pPr marL="519113" indent="-174625" algn="l" defTabSz="722313" rtl="0" eaLnBrk="0" fontAlgn="base" hangingPunct="0">
        <a:lnSpc>
          <a:spcPct val="105000"/>
        </a:lnSpc>
        <a:spcBef>
          <a:spcPct val="50000"/>
        </a:spcBef>
        <a:spcAft>
          <a:spcPct val="0"/>
        </a:spcAft>
        <a:buClr>
          <a:schemeClr val="accent1"/>
        </a:buClr>
        <a:buFont typeface="Arial" pitchFamily="-123" charset="0"/>
        <a:buChar char="–"/>
        <a:defRPr sz="1400">
          <a:solidFill>
            <a:schemeClr val="tx1"/>
          </a:solidFill>
          <a:latin typeface="+mn-lt"/>
          <a:ea typeface="MS PGothic" pitchFamily="34" charset="-128"/>
          <a:cs typeface="MS PGothic" charset="0"/>
        </a:defRPr>
      </a:lvl2pPr>
      <a:lvl3pPr marL="685800" indent="-165100" algn="l" defTabSz="722313" rtl="0" eaLnBrk="0" fontAlgn="base" hangingPunct="0">
        <a:lnSpc>
          <a:spcPct val="108000"/>
        </a:lnSpc>
        <a:spcBef>
          <a:spcPct val="20000"/>
        </a:spcBef>
        <a:spcAft>
          <a:spcPct val="0"/>
        </a:spcAft>
        <a:buClr>
          <a:schemeClr val="accent1"/>
        </a:buClr>
        <a:buSzPct val="110000"/>
        <a:buFont typeface="Wingdings" pitchFamily="-123" charset="2"/>
        <a:buChar char="§"/>
        <a:defRPr sz="1400">
          <a:solidFill>
            <a:schemeClr val="tx1"/>
          </a:solidFill>
          <a:latin typeface="+mn-lt"/>
          <a:ea typeface="MS PGothic" pitchFamily="34" charset="-128"/>
          <a:cs typeface="MS PGothic" charset="0"/>
        </a:defRPr>
      </a:lvl3pPr>
      <a:lvl4pPr marL="860425" indent="-173038" algn="l" defTabSz="722313" rtl="0" eaLnBrk="0" fontAlgn="base" hangingPunct="0">
        <a:lnSpc>
          <a:spcPct val="108000"/>
        </a:lnSpc>
        <a:spcBef>
          <a:spcPct val="20000"/>
        </a:spcBef>
        <a:spcAft>
          <a:spcPct val="0"/>
        </a:spcAft>
        <a:buClr>
          <a:schemeClr val="accent1"/>
        </a:buClr>
        <a:buSzPct val="110000"/>
        <a:buFont typeface="Arial" pitchFamily="-123" charset="0"/>
        <a:buChar char="-"/>
        <a:defRPr sz="1400">
          <a:solidFill>
            <a:schemeClr val="tx1"/>
          </a:solidFill>
          <a:latin typeface="+mn-lt"/>
          <a:ea typeface="MS PGothic" pitchFamily="34" charset="-128"/>
          <a:cs typeface="MS PGothic" charset="0"/>
        </a:defRPr>
      </a:lvl4pPr>
      <a:lvl5pPr marL="1028700" indent="-168275" algn="l" defTabSz="722313" rtl="0" eaLnBrk="0" fontAlgn="base" hangingPunct="0">
        <a:lnSpc>
          <a:spcPct val="108000"/>
        </a:lnSpc>
        <a:spcBef>
          <a:spcPct val="20000"/>
        </a:spcBef>
        <a:spcAft>
          <a:spcPct val="0"/>
        </a:spcAft>
        <a:buClr>
          <a:schemeClr val="accent1"/>
        </a:buClr>
        <a:buFont typeface="Wingdings" pitchFamily="-123" charset="2"/>
        <a:buChar char="§"/>
        <a:defRPr sz="1400">
          <a:solidFill>
            <a:schemeClr val="tx1"/>
          </a:solidFill>
          <a:latin typeface="+mn-lt"/>
          <a:ea typeface="MS PGothic" pitchFamily="34" charset="-128"/>
          <a:cs typeface="MS PGothic" charset="0"/>
        </a:defRPr>
      </a:lvl5pPr>
      <a:lvl6pPr marL="1485900" indent="-168275" algn="l" defTabSz="722313" rtl="0" eaLnBrk="0" fontAlgn="base" hangingPunct="0">
        <a:lnSpc>
          <a:spcPct val="108000"/>
        </a:lnSpc>
        <a:spcBef>
          <a:spcPct val="20000"/>
        </a:spcBef>
        <a:spcAft>
          <a:spcPct val="0"/>
        </a:spcAft>
        <a:buClr>
          <a:schemeClr val="accent1"/>
        </a:buClr>
        <a:buFont typeface="Wingdings" pitchFamily="2" charset="2"/>
        <a:buChar char="§"/>
        <a:defRPr sz="1400">
          <a:solidFill>
            <a:schemeClr val="tx1"/>
          </a:solidFill>
          <a:latin typeface="+mn-lt"/>
        </a:defRPr>
      </a:lvl6pPr>
      <a:lvl7pPr marL="1943100" indent="-168275" algn="l" defTabSz="722313" rtl="0" eaLnBrk="0" fontAlgn="base" hangingPunct="0">
        <a:lnSpc>
          <a:spcPct val="108000"/>
        </a:lnSpc>
        <a:spcBef>
          <a:spcPct val="20000"/>
        </a:spcBef>
        <a:spcAft>
          <a:spcPct val="0"/>
        </a:spcAft>
        <a:buClr>
          <a:schemeClr val="accent1"/>
        </a:buClr>
        <a:buFont typeface="Wingdings" pitchFamily="2" charset="2"/>
        <a:buChar char="§"/>
        <a:defRPr sz="1400">
          <a:solidFill>
            <a:schemeClr val="tx1"/>
          </a:solidFill>
          <a:latin typeface="+mn-lt"/>
        </a:defRPr>
      </a:lvl7pPr>
      <a:lvl8pPr marL="2400300" indent="-168275" algn="l" defTabSz="722313" rtl="0" eaLnBrk="0" fontAlgn="base" hangingPunct="0">
        <a:lnSpc>
          <a:spcPct val="108000"/>
        </a:lnSpc>
        <a:spcBef>
          <a:spcPct val="20000"/>
        </a:spcBef>
        <a:spcAft>
          <a:spcPct val="0"/>
        </a:spcAft>
        <a:buClr>
          <a:schemeClr val="accent1"/>
        </a:buClr>
        <a:buFont typeface="Wingdings" pitchFamily="2" charset="2"/>
        <a:buChar char="§"/>
        <a:defRPr sz="1400">
          <a:solidFill>
            <a:schemeClr val="tx1"/>
          </a:solidFill>
          <a:latin typeface="+mn-lt"/>
        </a:defRPr>
      </a:lvl8pPr>
      <a:lvl9pPr marL="2857500" indent="-168275" algn="l" defTabSz="722313" rtl="0" eaLnBrk="0" fontAlgn="base" hangingPunct="0">
        <a:lnSpc>
          <a:spcPct val="108000"/>
        </a:lnSpc>
        <a:spcBef>
          <a:spcPct val="20000"/>
        </a:spcBef>
        <a:spcAft>
          <a:spcPct val="0"/>
        </a:spcAft>
        <a:buClr>
          <a:schemeClr val="accent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920" y="311256"/>
            <a:ext cx="9052560" cy="637018"/>
          </a:xfrm>
          <a:prstGeom prst="rect">
            <a:avLst/>
          </a:prstGeom>
        </p:spPr>
        <p:txBody>
          <a:bodyPr vert="horz" lIns="114117" tIns="57059" rIns="114117" bIns="5705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111492"/>
            <a:ext cx="9052560" cy="6120680"/>
          </a:xfrm>
          <a:prstGeom prst="rect">
            <a:avLst/>
          </a:prstGeom>
        </p:spPr>
        <p:txBody>
          <a:bodyPr vert="horz" lIns="114117" tIns="57059" rIns="114117" bIns="5705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20" y="7353050"/>
            <a:ext cx="2346960" cy="413809"/>
          </a:xfrm>
          <a:prstGeom prst="rect">
            <a:avLst/>
          </a:prstGeom>
        </p:spPr>
        <p:txBody>
          <a:bodyPr vert="horz" lIns="114117" tIns="57059" rIns="114117" bIns="57059" rtlCol="0" anchor="ctr"/>
          <a:lstStyle>
            <a:lvl1pPr algn="l">
              <a:defRPr sz="1500">
                <a:solidFill>
                  <a:schemeClr val="tx1">
                    <a:tint val="75000"/>
                  </a:schemeClr>
                </a:solidFill>
              </a:defRPr>
            </a:lvl1pPr>
          </a:lstStyle>
          <a:p>
            <a:pPr defTabSz="1141171" fontAlgn="auto">
              <a:spcBef>
                <a:spcPts val="0"/>
              </a:spcBef>
              <a:spcAft>
                <a:spcPts val="0"/>
              </a:spcAft>
            </a:pPr>
            <a:fld id="{532A548F-CF34-4B50-B370-B3732F5B80E4}" type="datetimeFigureOut">
              <a:rPr lang="zh-CN" altLang="en-US" b="0" smtClean="0">
                <a:solidFill>
                  <a:prstClr val="black">
                    <a:tint val="75000"/>
                  </a:prstClr>
                </a:solidFill>
                <a:latin typeface="Verdana"/>
                <a:ea typeface="微软雅黑"/>
                <a:cs typeface="Arial" charset="0"/>
              </a:rPr>
              <a:pPr defTabSz="1141171" fontAlgn="auto">
                <a:spcBef>
                  <a:spcPts val="0"/>
                </a:spcBef>
                <a:spcAft>
                  <a:spcPts val="0"/>
                </a:spcAft>
              </a:pPr>
              <a:t>2018/1/5</a:t>
            </a:fld>
            <a:endParaRPr lang="zh-CN" altLang="en-US" b="0">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436620" y="7353050"/>
            <a:ext cx="3185160" cy="413809"/>
          </a:xfrm>
          <a:prstGeom prst="rect">
            <a:avLst/>
          </a:prstGeom>
        </p:spPr>
        <p:txBody>
          <a:bodyPr vert="horz" lIns="114117" tIns="57059" rIns="114117" bIns="57059" rtlCol="0" anchor="ctr"/>
          <a:lstStyle>
            <a:lvl1pPr algn="ctr">
              <a:defRPr sz="1500">
                <a:solidFill>
                  <a:schemeClr val="tx1">
                    <a:tint val="75000"/>
                  </a:schemeClr>
                </a:solidFill>
              </a:defRPr>
            </a:lvl1pPr>
          </a:lstStyle>
          <a:p>
            <a:pPr defTabSz="1141171" fontAlgn="auto">
              <a:spcBef>
                <a:spcPts val="0"/>
              </a:spcBef>
              <a:spcAft>
                <a:spcPts val="0"/>
              </a:spcAft>
            </a:pPr>
            <a:endParaRPr lang="zh-CN" altLang="en-US" b="0">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7208520" y="7353050"/>
            <a:ext cx="2346960" cy="413809"/>
          </a:xfrm>
          <a:prstGeom prst="rect">
            <a:avLst/>
          </a:prstGeom>
        </p:spPr>
        <p:txBody>
          <a:bodyPr vert="horz" lIns="114117" tIns="57059" rIns="114117" bIns="57059" rtlCol="0" anchor="ctr"/>
          <a:lstStyle>
            <a:lvl1pPr algn="r">
              <a:defRPr sz="1500">
                <a:solidFill>
                  <a:schemeClr val="tx1">
                    <a:tint val="75000"/>
                  </a:schemeClr>
                </a:solidFill>
              </a:defRPr>
            </a:lvl1pPr>
          </a:lstStyle>
          <a:p>
            <a:pPr defTabSz="1141171" fontAlgn="auto">
              <a:spcBef>
                <a:spcPts val="0"/>
              </a:spcBef>
              <a:spcAft>
                <a:spcPts val="0"/>
              </a:spcAft>
            </a:pPr>
            <a:fld id="{E6F7F160-E61C-4897-94C3-BDF1D09C6643}" type="slidenum">
              <a:rPr lang="zh-CN" altLang="en-US" b="0" smtClean="0">
                <a:solidFill>
                  <a:prstClr val="black">
                    <a:tint val="75000"/>
                  </a:prstClr>
                </a:solidFill>
                <a:latin typeface="Verdana"/>
                <a:ea typeface="微软雅黑"/>
                <a:cs typeface="Arial" charset="0"/>
              </a:rPr>
              <a:pPr defTabSz="1141171" fontAlgn="auto">
                <a:spcBef>
                  <a:spcPts val="0"/>
                </a:spcBef>
                <a:spcAft>
                  <a:spcPts val="0"/>
                </a:spcAft>
              </a:pPr>
              <a:t>‹#›</a:t>
            </a:fld>
            <a:endParaRPr lang="zh-CN" altLang="en-US" b="0">
              <a:solidFill>
                <a:prstClr val="black">
                  <a:tint val="75000"/>
                </a:prstClr>
              </a:solidFill>
              <a:latin typeface="Verdana"/>
              <a:ea typeface="微软雅黑"/>
              <a:cs typeface="Arial" charset="0"/>
            </a:endParaRPr>
          </a:p>
        </p:txBody>
      </p:sp>
      <p:cxnSp>
        <p:nvCxnSpPr>
          <p:cNvPr id="7" name="直接连接符 6"/>
          <p:cNvCxnSpPr/>
          <p:nvPr userDrawn="1"/>
        </p:nvCxnSpPr>
        <p:spPr>
          <a:xfrm>
            <a:off x="474795" y="1029883"/>
            <a:ext cx="914851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1141171"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171" rtl="0" eaLnBrk="1" latinLnBrk="0" hangingPunct="1">
        <a:spcBef>
          <a:spcPct val="20000"/>
        </a:spcBef>
        <a:buFont typeface="Arial" pitchFamily="34" charset="0"/>
        <a:buNone/>
        <a:defRPr sz="2200" kern="1200">
          <a:solidFill>
            <a:schemeClr val="tx1"/>
          </a:solidFill>
          <a:latin typeface="+mn-lt"/>
          <a:ea typeface="+mn-ea"/>
          <a:cs typeface="+mn-cs"/>
        </a:defRPr>
      </a:lvl1pPr>
      <a:lvl2pPr marL="570586" indent="0" algn="l" defTabSz="1141171" rtl="0" eaLnBrk="1" latinLnBrk="0" hangingPunct="1">
        <a:spcBef>
          <a:spcPct val="20000"/>
        </a:spcBef>
        <a:buFont typeface="Arial" pitchFamily="34" charset="0"/>
        <a:buNone/>
        <a:defRPr sz="2000" kern="1200">
          <a:solidFill>
            <a:schemeClr val="tx1"/>
          </a:solidFill>
          <a:latin typeface="+mn-lt"/>
          <a:ea typeface="+mn-ea"/>
          <a:cs typeface="+mn-cs"/>
        </a:defRPr>
      </a:lvl2pPr>
      <a:lvl3pPr marL="1141171" indent="0" algn="l" defTabSz="1141171" rtl="0" eaLnBrk="1" latinLnBrk="0" hangingPunct="1">
        <a:spcBef>
          <a:spcPct val="20000"/>
        </a:spcBef>
        <a:buFont typeface="Arial" pitchFamily="34" charset="0"/>
        <a:buNone/>
        <a:defRPr sz="1700" kern="1200">
          <a:solidFill>
            <a:schemeClr val="tx1"/>
          </a:solidFill>
          <a:latin typeface="+mn-lt"/>
          <a:ea typeface="+mn-ea"/>
          <a:cs typeface="+mn-cs"/>
        </a:defRPr>
      </a:lvl3pPr>
      <a:lvl4pPr marL="1711757"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4pPr>
      <a:lvl5pPr marL="2282342"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5pPr>
      <a:lvl6pPr marL="3138221"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8806"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392"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9978"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171" rtl="0" eaLnBrk="1" latinLnBrk="0" hangingPunct="1">
        <a:defRPr sz="2200" kern="1200">
          <a:solidFill>
            <a:schemeClr val="tx1"/>
          </a:solidFill>
          <a:latin typeface="+mn-lt"/>
          <a:ea typeface="+mn-ea"/>
          <a:cs typeface="+mn-cs"/>
        </a:defRPr>
      </a:lvl1pPr>
      <a:lvl2pPr marL="570586" algn="l" defTabSz="1141171" rtl="0" eaLnBrk="1" latinLnBrk="0" hangingPunct="1">
        <a:defRPr sz="2200" kern="1200">
          <a:solidFill>
            <a:schemeClr val="tx1"/>
          </a:solidFill>
          <a:latin typeface="+mn-lt"/>
          <a:ea typeface="+mn-ea"/>
          <a:cs typeface="+mn-cs"/>
        </a:defRPr>
      </a:lvl2pPr>
      <a:lvl3pPr marL="1141171" algn="l" defTabSz="1141171" rtl="0" eaLnBrk="1" latinLnBrk="0" hangingPunct="1">
        <a:defRPr sz="2200" kern="1200">
          <a:solidFill>
            <a:schemeClr val="tx1"/>
          </a:solidFill>
          <a:latin typeface="+mn-lt"/>
          <a:ea typeface="+mn-ea"/>
          <a:cs typeface="+mn-cs"/>
        </a:defRPr>
      </a:lvl3pPr>
      <a:lvl4pPr marL="1711757" algn="l" defTabSz="1141171" rtl="0" eaLnBrk="1" latinLnBrk="0" hangingPunct="1">
        <a:defRPr sz="2200" kern="1200">
          <a:solidFill>
            <a:schemeClr val="tx1"/>
          </a:solidFill>
          <a:latin typeface="+mn-lt"/>
          <a:ea typeface="+mn-ea"/>
          <a:cs typeface="+mn-cs"/>
        </a:defRPr>
      </a:lvl4pPr>
      <a:lvl5pPr marL="2282342" algn="l" defTabSz="1141171" rtl="0" eaLnBrk="1" latinLnBrk="0" hangingPunct="1">
        <a:defRPr sz="2200" kern="1200">
          <a:solidFill>
            <a:schemeClr val="tx1"/>
          </a:solidFill>
          <a:latin typeface="+mn-lt"/>
          <a:ea typeface="+mn-ea"/>
          <a:cs typeface="+mn-cs"/>
        </a:defRPr>
      </a:lvl5pPr>
      <a:lvl6pPr marL="2852928" algn="l" defTabSz="1141171" rtl="0" eaLnBrk="1" latinLnBrk="0" hangingPunct="1">
        <a:defRPr sz="2200" kern="1200">
          <a:solidFill>
            <a:schemeClr val="tx1"/>
          </a:solidFill>
          <a:latin typeface="+mn-lt"/>
          <a:ea typeface="+mn-ea"/>
          <a:cs typeface="+mn-cs"/>
        </a:defRPr>
      </a:lvl6pPr>
      <a:lvl7pPr marL="3423514" algn="l" defTabSz="1141171" rtl="0" eaLnBrk="1" latinLnBrk="0" hangingPunct="1">
        <a:defRPr sz="2200" kern="1200">
          <a:solidFill>
            <a:schemeClr val="tx1"/>
          </a:solidFill>
          <a:latin typeface="+mn-lt"/>
          <a:ea typeface="+mn-ea"/>
          <a:cs typeface="+mn-cs"/>
        </a:defRPr>
      </a:lvl7pPr>
      <a:lvl8pPr marL="3994099" algn="l" defTabSz="1141171" rtl="0" eaLnBrk="1" latinLnBrk="0" hangingPunct="1">
        <a:defRPr sz="2200" kern="1200">
          <a:solidFill>
            <a:schemeClr val="tx1"/>
          </a:solidFill>
          <a:latin typeface="+mn-lt"/>
          <a:ea typeface="+mn-ea"/>
          <a:cs typeface="+mn-cs"/>
        </a:defRPr>
      </a:lvl8pPr>
      <a:lvl9pPr marL="4564685" algn="l" defTabSz="1141171"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1536700" y="1865313"/>
            <a:ext cx="127000" cy="339725"/>
          </a:xfrm>
          <a:prstGeom prst="rect">
            <a:avLst/>
          </a:prstGeom>
          <a:noFill/>
          <a:ln w="9525">
            <a:noFill/>
            <a:miter lim="800000"/>
            <a:headEnd/>
            <a:tailEnd/>
          </a:ln>
        </p:spPr>
        <p:txBody>
          <a:bodyPr lIns="63493" tIns="63493" rIns="63493" bIns="63493">
            <a:prstTxWarp prst="textNoShape">
              <a:avLst/>
            </a:prstTxWarp>
            <a:spAutoFit/>
          </a:bodyPr>
          <a:lstStyle/>
          <a:p>
            <a:pPr algn="ctr" defTabSz="912813" eaLnBrk="0" hangingPunct="0">
              <a:spcBef>
                <a:spcPct val="50000"/>
              </a:spcBef>
            </a:pPr>
            <a:endParaRPr lang="en-US" sz="1400" b="0"/>
          </a:p>
        </p:txBody>
      </p:sp>
      <p:sp>
        <p:nvSpPr>
          <p:cNvPr id="27650" name="Text Box 8"/>
          <p:cNvSpPr txBox="1">
            <a:spLocks noChangeArrowheads="1"/>
          </p:cNvSpPr>
          <p:nvPr/>
        </p:nvSpPr>
        <p:spPr bwMode="auto">
          <a:xfrm>
            <a:off x="458788" y="2608263"/>
            <a:ext cx="9140825" cy="717550"/>
          </a:xfrm>
          <a:prstGeom prst="rect">
            <a:avLst/>
          </a:prstGeom>
          <a:noFill/>
          <a:ln w="9525">
            <a:noFill/>
            <a:miter lim="800000"/>
            <a:headEnd/>
            <a:tailEnd/>
          </a:ln>
        </p:spPr>
        <p:txBody>
          <a:bodyPr lIns="0" tIns="0" rIns="0" bIns="0">
            <a:prstTxWarp prst="textNoShape">
              <a:avLst/>
            </a:prstTxWarp>
            <a:spAutoFit/>
          </a:bodyPr>
          <a:lstStyle/>
          <a:p>
            <a:pPr defTabSz="912813" eaLnBrk="0" hangingPunct="0">
              <a:lnSpc>
                <a:spcPct val="115000"/>
              </a:lnSpc>
              <a:spcBef>
                <a:spcPct val="35000"/>
              </a:spcBef>
            </a:pPr>
            <a:r>
              <a:rPr lang="en-US" sz="2000" dirty="0">
                <a:solidFill>
                  <a:schemeClr val="accent1"/>
                </a:solidFill>
              </a:rPr>
              <a:t>Equity valuations:  </a:t>
            </a:r>
            <a:r>
              <a:rPr lang="en-US" sz="2000" dirty="0" smtClean="0">
                <a:solidFill>
                  <a:schemeClr val="accent1"/>
                </a:solidFill>
              </a:rPr>
              <a:t>The </a:t>
            </a:r>
            <a:r>
              <a:rPr lang="en-US" sz="2000" dirty="0">
                <a:solidFill>
                  <a:schemeClr val="accent1"/>
                </a:solidFill>
              </a:rPr>
              <a:t>art and science of picking stocks</a:t>
            </a:r>
          </a:p>
          <a:p>
            <a:pPr defTabSz="912813" eaLnBrk="0" hangingPunct="0">
              <a:lnSpc>
                <a:spcPct val="115000"/>
              </a:lnSpc>
              <a:spcBef>
                <a:spcPct val="35000"/>
              </a:spcBef>
            </a:pPr>
            <a:r>
              <a:rPr lang="en-US" sz="1600" b="0" dirty="0">
                <a:solidFill>
                  <a:srgbClr val="000000"/>
                </a:solidFill>
              </a:rPr>
              <a:t>J.P. Morgan </a:t>
            </a:r>
            <a:r>
              <a:rPr lang="en-US" sz="1600" b="0" dirty="0" smtClean="0">
                <a:solidFill>
                  <a:srgbClr val="000000"/>
                </a:solidFill>
              </a:rPr>
              <a:t>Investment Academy Series</a:t>
            </a:r>
            <a:endParaRPr lang="en-US" sz="1600" b="0" dirty="0">
              <a:solidFill>
                <a:srgbClr val="000000"/>
              </a:solidFill>
            </a:endParaRPr>
          </a:p>
        </p:txBody>
      </p:sp>
      <p:grpSp>
        <p:nvGrpSpPr>
          <p:cNvPr id="27651" name="Group 15"/>
          <p:cNvGrpSpPr>
            <a:grpSpLocks/>
          </p:cNvGrpSpPr>
          <p:nvPr/>
        </p:nvGrpSpPr>
        <p:grpSpPr bwMode="auto">
          <a:xfrm>
            <a:off x="427038" y="7275513"/>
            <a:ext cx="1984375" cy="241300"/>
            <a:chOff x="269" y="4583"/>
            <a:chExt cx="1250" cy="152"/>
          </a:xfrm>
        </p:grpSpPr>
        <p:pic>
          <p:nvPicPr>
            <p:cNvPr id="27653" name="Picture 16" descr="IPR"/>
            <p:cNvPicPr>
              <a:picLocks noChangeAspect="1" noChangeArrowheads="1"/>
            </p:cNvPicPr>
            <p:nvPr/>
          </p:nvPicPr>
          <p:blipFill>
            <a:blip r:embed="rId3" cstate="print"/>
            <a:srcRect l="4762" t="55051" r="66675" b="30028"/>
            <a:stretch>
              <a:fillRect/>
            </a:stretch>
          </p:blipFill>
          <p:spPr bwMode="auto">
            <a:xfrm>
              <a:off x="269" y="4583"/>
              <a:ext cx="1220" cy="152"/>
            </a:xfrm>
            <a:prstGeom prst="rect">
              <a:avLst/>
            </a:prstGeom>
            <a:noFill/>
            <a:ln w="9525">
              <a:noFill/>
              <a:miter lim="800000"/>
              <a:headEnd/>
              <a:tailEnd/>
            </a:ln>
          </p:spPr>
        </p:pic>
        <p:sp>
          <p:nvSpPr>
            <p:cNvPr id="27654" name="Text Box 17"/>
            <p:cNvSpPr txBox="1">
              <a:spLocks noChangeArrowheads="1"/>
            </p:cNvSpPr>
            <p:nvPr/>
          </p:nvSpPr>
          <p:spPr bwMode="auto">
            <a:xfrm>
              <a:off x="1459" y="4603"/>
              <a:ext cx="60" cy="48"/>
            </a:xfrm>
            <a:prstGeom prst="rect">
              <a:avLst/>
            </a:prstGeom>
            <a:noFill/>
            <a:ln w="9525">
              <a:noFill/>
              <a:miter lim="800000"/>
              <a:headEnd/>
              <a:tailEnd/>
            </a:ln>
          </p:spPr>
          <p:txBody>
            <a:bodyPr wrap="none" lIns="0" tIns="0" rIns="0" bIns="0">
              <a:prstTxWarp prst="textNoShape">
                <a:avLst/>
              </a:prstTxWarp>
              <a:spAutoFit/>
            </a:bodyPr>
            <a:lstStyle/>
            <a:p>
              <a:pPr algn="ctr" defTabSz="912813" eaLnBrk="0" hangingPunct="0">
                <a:spcBef>
                  <a:spcPct val="50000"/>
                </a:spcBef>
              </a:pPr>
              <a:r>
                <a:rPr lang="en-US" sz="500" b="0">
                  <a:solidFill>
                    <a:schemeClr val="accent1"/>
                  </a:solidFill>
                </a:rPr>
                <a:t>SM</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txBox="1">
            <a:spLocks noGrp="1"/>
          </p:cNvSpPr>
          <p:nvPr/>
        </p:nvSpPr>
        <p:spPr bwMode="auto">
          <a:xfrm>
            <a:off x="4951413" y="7426325"/>
            <a:ext cx="141287" cy="152400"/>
          </a:xfrm>
          <a:prstGeom prst="rect">
            <a:avLst/>
          </a:prstGeom>
          <a:noFill/>
          <a:ln w="9525">
            <a:noFill/>
            <a:miter lim="800000"/>
            <a:headEnd/>
            <a:tailEnd/>
          </a:ln>
        </p:spPr>
        <p:txBody>
          <a:bodyPr wrap="none" lIns="0" tIns="0" rIns="0" bIns="0" anchor="b">
            <a:prstTxWarp prst="textNoShape">
              <a:avLst/>
            </a:prstTxWarp>
            <a:spAutoFit/>
          </a:bodyPr>
          <a:lstStyle/>
          <a:p>
            <a:pPr algn="ctr" defTabSz="912813" eaLnBrk="0" hangingPunct="0"/>
            <a:fld id="{B022755E-E184-4EDA-ABDC-66ECFE6C9AD5}" type="slidenum">
              <a:rPr lang="en-GB" sz="1000" b="0">
                <a:solidFill>
                  <a:srgbClr val="6D6E71"/>
                </a:solidFill>
              </a:rPr>
              <a:pPr algn="ctr" defTabSz="912813" eaLnBrk="0" hangingPunct="0"/>
              <a:t>9</a:t>
            </a:fld>
            <a:endParaRPr lang="en-GB" sz="1000" b="0" dirty="0">
              <a:solidFill>
                <a:srgbClr val="6D6E71"/>
              </a:solidFill>
            </a:endParaRPr>
          </a:p>
        </p:txBody>
      </p:sp>
      <p:sp>
        <p:nvSpPr>
          <p:cNvPr id="48130" name="Rectangle 2"/>
          <p:cNvSpPr>
            <a:spLocks noGrp="1" noChangeArrowheads="1"/>
          </p:cNvSpPr>
          <p:nvPr>
            <p:ph type="title" idx="4294967295"/>
          </p:nvPr>
        </p:nvSpPr>
        <p:spPr/>
        <p:txBody>
          <a:bodyPr/>
          <a:lstStyle/>
          <a:p>
            <a:pPr defTabSz="768350"/>
            <a:r>
              <a:rPr lang="en-US" smtClean="0">
                <a:ea typeface="MS PGothic" charset="0"/>
              </a:rPr>
              <a:t>Methods we use draw on deep firm research</a:t>
            </a:r>
          </a:p>
        </p:txBody>
      </p:sp>
      <p:sp>
        <p:nvSpPr>
          <p:cNvPr id="48131" name="Rectangle 7"/>
          <p:cNvSpPr>
            <a:spLocks noChangeArrowheads="1"/>
          </p:cNvSpPr>
          <p:nvPr/>
        </p:nvSpPr>
        <p:spPr bwMode="auto">
          <a:xfrm>
            <a:off x="1151437" y="3363913"/>
            <a:ext cx="975094" cy="215444"/>
          </a:xfrm>
          <a:prstGeom prst="rect">
            <a:avLst/>
          </a:prstGeom>
          <a:noFill/>
          <a:ln w="9525">
            <a:noFill/>
            <a:miter lim="800000"/>
            <a:headEnd/>
            <a:tailEnd/>
          </a:ln>
        </p:spPr>
        <p:txBody>
          <a:bodyPr wrap="square" lIns="0" tIns="0" rIns="0" bIns="0">
            <a:prstTxWarp prst="textNoShape">
              <a:avLst/>
            </a:prstTxWarp>
            <a:spAutoFit/>
          </a:bodyPr>
          <a:lstStyle/>
          <a:p>
            <a:pPr algn="ctr" defTabSz="1019175" eaLnBrk="0" hangingPunct="0"/>
            <a:r>
              <a:rPr lang="en-US" sz="1400" dirty="0">
                <a:solidFill>
                  <a:srgbClr val="6D6E71"/>
                </a:solidFill>
              </a:rPr>
              <a:t>Research</a:t>
            </a:r>
            <a:endParaRPr lang="en-US" sz="1400" dirty="0"/>
          </a:p>
        </p:txBody>
      </p:sp>
      <p:sp>
        <p:nvSpPr>
          <p:cNvPr id="48132" name="Text Box 10"/>
          <p:cNvSpPr txBox="1">
            <a:spLocks noChangeArrowheads="1"/>
          </p:cNvSpPr>
          <p:nvPr/>
        </p:nvSpPr>
        <p:spPr bwMode="auto">
          <a:xfrm>
            <a:off x="765562" y="3649033"/>
            <a:ext cx="1818168" cy="1020910"/>
          </a:xfrm>
          <a:prstGeom prst="rect">
            <a:avLst/>
          </a:prstGeom>
          <a:noFill/>
          <a:ln w="9525">
            <a:noFill/>
            <a:miter lim="800000"/>
            <a:headEnd/>
            <a:tailEnd/>
          </a:ln>
        </p:spPr>
        <p:txBody>
          <a:bodyPr wrap="square" lIns="0" tIns="0" rIns="101835" bIns="50917">
            <a:prstTxWarp prst="textNoShape">
              <a:avLst/>
            </a:prstTxWarp>
            <a:spAutoFit/>
          </a:bodyPr>
          <a:lstStyle/>
          <a:p>
            <a:pPr algn="ctr">
              <a:spcBef>
                <a:spcPct val="50000"/>
              </a:spcBef>
              <a:buClr>
                <a:schemeClr val="accent1"/>
              </a:buClr>
              <a:buFont typeface="Wingdings" pitchFamily="-123" charset="2"/>
              <a:buNone/>
            </a:pPr>
            <a:r>
              <a:rPr lang="en-US" sz="900" dirty="0" smtClean="0">
                <a:solidFill>
                  <a:schemeClr val="accent1"/>
                </a:solidFill>
              </a:rPr>
              <a:t>Portfolio managers </a:t>
            </a:r>
            <a:r>
              <a:rPr lang="en-US" sz="900" dirty="0">
                <a:solidFill>
                  <a:schemeClr val="accent1"/>
                </a:solidFill>
              </a:rPr>
              <a:t>leverage centralized teams of fundamental, </a:t>
            </a:r>
            <a:br>
              <a:rPr lang="en-US" sz="900" dirty="0">
                <a:solidFill>
                  <a:schemeClr val="accent1"/>
                </a:solidFill>
              </a:rPr>
            </a:br>
            <a:r>
              <a:rPr lang="en-US" sz="900" dirty="0">
                <a:solidFill>
                  <a:schemeClr val="accent1"/>
                </a:solidFill>
              </a:rPr>
              <a:t>bottom-up sector specialists who generate DDM rankings for their entire large-cap sector </a:t>
            </a:r>
            <a:r>
              <a:rPr lang="en-US" sz="900" dirty="0" smtClean="0">
                <a:solidFill>
                  <a:schemeClr val="accent1"/>
                </a:solidFill>
              </a:rPr>
              <a:t>coverage</a:t>
            </a:r>
            <a:endParaRPr lang="en-US" sz="1000" dirty="0">
              <a:solidFill>
                <a:schemeClr val="accent1"/>
              </a:solidFill>
            </a:endParaRPr>
          </a:p>
        </p:txBody>
      </p:sp>
      <p:sp>
        <p:nvSpPr>
          <p:cNvPr id="48133" name="Text Box 11"/>
          <p:cNvSpPr txBox="1">
            <a:spLocks noChangeArrowheads="1"/>
          </p:cNvSpPr>
          <p:nvPr/>
        </p:nvSpPr>
        <p:spPr bwMode="auto">
          <a:xfrm>
            <a:off x="3189779" y="3668713"/>
            <a:ext cx="1360967" cy="882411"/>
          </a:xfrm>
          <a:prstGeom prst="rect">
            <a:avLst/>
          </a:prstGeom>
          <a:noFill/>
          <a:ln w="9525">
            <a:noFill/>
            <a:miter lim="800000"/>
            <a:headEnd/>
            <a:tailEnd/>
          </a:ln>
        </p:spPr>
        <p:txBody>
          <a:bodyPr wrap="square" lIns="0" tIns="0" rIns="101835" bIns="50917">
            <a:prstTxWarp prst="textNoShape">
              <a:avLst/>
            </a:prstTxWarp>
            <a:spAutoFit/>
          </a:bodyPr>
          <a:lstStyle/>
          <a:p>
            <a:pPr algn="ctr">
              <a:spcBef>
                <a:spcPct val="50000"/>
              </a:spcBef>
              <a:buClr>
                <a:schemeClr val="accent1"/>
              </a:buClr>
              <a:buFont typeface="Wingdings" pitchFamily="-123" charset="2"/>
              <a:buNone/>
            </a:pPr>
            <a:r>
              <a:rPr lang="en-US" sz="900" dirty="0">
                <a:solidFill>
                  <a:schemeClr val="accent1"/>
                </a:solidFill>
              </a:rPr>
              <a:t>Each </a:t>
            </a:r>
            <a:r>
              <a:rPr lang="en-US" sz="900" dirty="0" smtClean="0">
                <a:solidFill>
                  <a:schemeClr val="accent1"/>
                </a:solidFill>
              </a:rPr>
              <a:t>portfolio manager </a:t>
            </a:r>
            <a:r>
              <a:rPr lang="en-US" sz="900" dirty="0">
                <a:solidFill>
                  <a:schemeClr val="accent1"/>
                </a:solidFill>
              </a:rPr>
              <a:t>leverages a dedicated team of fundamental bottom-up analysts aligned by  market cap and </a:t>
            </a:r>
            <a:r>
              <a:rPr lang="en-US" sz="900" dirty="0" smtClean="0">
                <a:solidFill>
                  <a:schemeClr val="accent1"/>
                </a:solidFill>
              </a:rPr>
              <a:t>sector</a:t>
            </a:r>
            <a:endParaRPr lang="en-US" sz="1000" dirty="0">
              <a:solidFill>
                <a:schemeClr val="accent1"/>
              </a:solidFill>
            </a:endParaRPr>
          </a:p>
        </p:txBody>
      </p:sp>
      <p:sp>
        <p:nvSpPr>
          <p:cNvPr id="48134" name="Text Box 12"/>
          <p:cNvSpPr txBox="1">
            <a:spLocks noChangeArrowheads="1"/>
          </p:cNvSpPr>
          <p:nvPr/>
        </p:nvSpPr>
        <p:spPr bwMode="auto">
          <a:xfrm>
            <a:off x="5118943" y="3668713"/>
            <a:ext cx="1663700" cy="974744"/>
          </a:xfrm>
          <a:prstGeom prst="rect">
            <a:avLst/>
          </a:prstGeom>
          <a:noFill/>
          <a:ln w="9525">
            <a:noFill/>
            <a:miter lim="800000"/>
            <a:headEnd/>
            <a:tailEnd/>
          </a:ln>
        </p:spPr>
        <p:txBody>
          <a:bodyPr lIns="0" tIns="0" rIns="101835" bIns="50917">
            <a:prstTxWarp prst="textNoShape">
              <a:avLst/>
            </a:prstTxWarp>
            <a:spAutoFit/>
          </a:bodyPr>
          <a:lstStyle/>
          <a:p>
            <a:pPr algn="ctr" eaLnBrk="0" hangingPunct="0">
              <a:spcBef>
                <a:spcPct val="25000"/>
              </a:spcBef>
              <a:buClr>
                <a:schemeClr val="accent1"/>
              </a:buClr>
              <a:buFont typeface="Wingdings" pitchFamily="-123" charset="2"/>
              <a:buNone/>
            </a:pPr>
            <a:r>
              <a:rPr lang="en-US" sz="900" dirty="0" smtClean="0">
                <a:solidFill>
                  <a:schemeClr val="accent1"/>
                </a:solidFill>
              </a:rPr>
              <a:t>Portfolio management </a:t>
            </a:r>
            <a:r>
              <a:rPr lang="en-US" sz="900" dirty="0">
                <a:solidFill>
                  <a:schemeClr val="accent1"/>
                </a:solidFill>
              </a:rPr>
              <a:t>teams seek to identify and capitalize on market anomalies created by irrational investor </a:t>
            </a:r>
            <a:r>
              <a:rPr lang="en-US" sz="900" dirty="0" smtClean="0">
                <a:solidFill>
                  <a:schemeClr val="accent1"/>
                </a:solidFill>
              </a:rPr>
              <a:t>behavior</a:t>
            </a:r>
            <a:endParaRPr lang="en-US" sz="1000" dirty="0">
              <a:solidFill>
                <a:schemeClr val="accent1"/>
              </a:solidFill>
            </a:endParaRPr>
          </a:p>
          <a:p>
            <a:pPr algn="ctr">
              <a:spcBef>
                <a:spcPct val="50000"/>
              </a:spcBef>
              <a:buClr>
                <a:schemeClr val="accent1"/>
              </a:buClr>
              <a:buFont typeface="Wingdings" pitchFamily="-123" charset="2"/>
              <a:buNone/>
            </a:pPr>
            <a:endParaRPr lang="en-US" sz="1000" dirty="0">
              <a:solidFill>
                <a:schemeClr val="accent1"/>
              </a:solidFill>
            </a:endParaRPr>
          </a:p>
        </p:txBody>
      </p:sp>
      <p:sp>
        <p:nvSpPr>
          <p:cNvPr id="48135" name="Text Box 13"/>
          <p:cNvSpPr txBox="1">
            <a:spLocks noChangeArrowheads="1"/>
          </p:cNvSpPr>
          <p:nvPr/>
        </p:nvSpPr>
        <p:spPr bwMode="auto">
          <a:xfrm>
            <a:off x="7136241" y="3659188"/>
            <a:ext cx="1774825" cy="743912"/>
          </a:xfrm>
          <a:prstGeom prst="rect">
            <a:avLst/>
          </a:prstGeom>
          <a:noFill/>
          <a:ln w="9525">
            <a:noFill/>
            <a:miter lim="800000"/>
            <a:headEnd/>
            <a:tailEnd/>
          </a:ln>
        </p:spPr>
        <p:txBody>
          <a:bodyPr lIns="0" tIns="0" rIns="101835" bIns="50917">
            <a:prstTxWarp prst="textNoShape">
              <a:avLst/>
            </a:prstTxWarp>
            <a:spAutoFit/>
          </a:bodyPr>
          <a:lstStyle/>
          <a:p>
            <a:pPr algn="ctr" eaLnBrk="0" hangingPunct="0">
              <a:spcBef>
                <a:spcPct val="25000"/>
              </a:spcBef>
            </a:pPr>
            <a:r>
              <a:rPr lang="en-US" sz="900" dirty="0">
                <a:solidFill>
                  <a:schemeClr val="accent1"/>
                </a:solidFill>
              </a:rPr>
              <a:t>Utilize a rigorous quantitative process to rank stocks primarily through 15 </a:t>
            </a:r>
            <a:r>
              <a:rPr lang="en-US" sz="900" dirty="0" smtClean="0">
                <a:solidFill>
                  <a:schemeClr val="accent1"/>
                </a:solidFill>
              </a:rPr>
              <a:t>to </a:t>
            </a:r>
            <a:r>
              <a:rPr lang="en-US" sz="900" dirty="0">
                <a:solidFill>
                  <a:schemeClr val="accent1"/>
                </a:solidFill>
              </a:rPr>
              <a:t>20 fundamentals and valuation </a:t>
            </a:r>
            <a:r>
              <a:rPr lang="en-US" sz="900" dirty="0" smtClean="0">
                <a:solidFill>
                  <a:schemeClr val="accent1"/>
                </a:solidFill>
              </a:rPr>
              <a:t>metrics</a:t>
            </a:r>
            <a:endParaRPr lang="en-US" sz="900" dirty="0">
              <a:solidFill>
                <a:schemeClr val="accent1"/>
              </a:solidFill>
            </a:endParaRPr>
          </a:p>
        </p:txBody>
      </p:sp>
      <p:pic>
        <p:nvPicPr>
          <p:cNvPr id="48136" name="Picture 47" descr="Manager_ICON.jpg"/>
          <p:cNvPicPr>
            <a:picLocks noChangeAspect="1"/>
          </p:cNvPicPr>
          <p:nvPr/>
        </p:nvPicPr>
        <p:blipFill>
          <a:blip r:embed="rId3" cstate="print"/>
          <a:srcRect/>
          <a:stretch>
            <a:fillRect/>
          </a:stretch>
        </p:blipFill>
        <p:spPr bwMode="auto">
          <a:xfrm>
            <a:off x="3298430" y="2271713"/>
            <a:ext cx="1023937" cy="1027112"/>
          </a:xfrm>
          <a:prstGeom prst="rect">
            <a:avLst/>
          </a:prstGeom>
          <a:noFill/>
          <a:ln w="9525">
            <a:noFill/>
            <a:miter lim="800000"/>
            <a:headEnd/>
            <a:tailEnd/>
          </a:ln>
        </p:spPr>
      </p:pic>
      <p:pic>
        <p:nvPicPr>
          <p:cNvPr id="48137" name="Picture 48" descr="Behavioral_icon.jpg"/>
          <p:cNvPicPr>
            <a:picLocks noChangeAspect="1"/>
          </p:cNvPicPr>
          <p:nvPr/>
        </p:nvPicPr>
        <p:blipFill>
          <a:blip r:embed="rId4" cstate="print"/>
          <a:srcRect/>
          <a:stretch>
            <a:fillRect/>
          </a:stretch>
        </p:blipFill>
        <p:spPr bwMode="auto">
          <a:xfrm>
            <a:off x="5368893" y="2270125"/>
            <a:ext cx="1023937" cy="1027113"/>
          </a:xfrm>
          <a:prstGeom prst="rect">
            <a:avLst/>
          </a:prstGeom>
          <a:noFill/>
          <a:ln w="9525">
            <a:noFill/>
            <a:miter lim="800000"/>
            <a:headEnd/>
            <a:tailEnd/>
          </a:ln>
        </p:spPr>
      </p:pic>
      <p:pic>
        <p:nvPicPr>
          <p:cNvPr id="48138" name="Picture 36" descr="Quantitative_Icon.jpg"/>
          <p:cNvPicPr>
            <a:picLocks noChangeAspect="1"/>
          </p:cNvPicPr>
          <p:nvPr/>
        </p:nvPicPr>
        <p:blipFill>
          <a:blip r:embed="rId5" cstate="print"/>
          <a:srcRect/>
          <a:stretch>
            <a:fillRect/>
          </a:stretch>
        </p:blipFill>
        <p:spPr bwMode="auto">
          <a:xfrm>
            <a:off x="1126036" y="2266950"/>
            <a:ext cx="1027113" cy="1025525"/>
          </a:xfrm>
          <a:prstGeom prst="rect">
            <a:avLst/>
          </a:prstGeom>
          <a:noFill/>
          <a:ln w="9525">
            <a:noFill/>
            <a:miter lim="800000"/>
            <a:headEnd/>
            <a:tailEnd/>
          </a:ln>
        </p:spPr>
      </p:pic>
      <p:pic>
        <p:nvPicPr>
          <p:cNvPr id="48139" name="Picture 37" descr="QUANTITATIVE_ICON.jpg"/>
          <p:cNvPicPr>
            <a:picLocks noChangeAspect="1"/>
          </p:cNvPicPr>
          <p:nvPr/>
        </p:nvPicPr>
        <p:blipFill>
          <a:blip r:embed="rId6" cstate="print"/>
          <a:srcRect/>
          <a:stretch>
            <a:fillRect/>
          </a:stretch>
        </p:blipFill>
        <p:spPr bwMode="auto">
          <a:xfrm>
            <a:off x="7483475" y="2262188"/>
            <a:ext cx="1023938" cy="1027112"/>
          </a:xfrm>
          <a:prstGeom prst="rect">
            <a:avLst/>
          </a:prstGeom>
          <a:noFill/>
          <a:ln w="9525">
            <a:noFill/>
            <a:miter lim="800000"/>
            <a:headEnd/>
            <a:tailEnd/>
          </a:ln>
        </p:spPr>
      </p:pic>
      <p:sp>
        <p:nvSpPr>
          <p:cNvPr id="48140"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
        <p:nvSpPr>
          <p:cNvPr id="48141" name="Rectangle 7"/>
          <p:cNvSpPr>
            <a:spLocks noChangeArrowheads="1"/>
          </p:cNvSpPr>
          <p:nvPr/>
        </p:nvSpPr>
        <p:spPr bwMode="auto">
          <a:xfrm>
            <a:off x="3309542" y="3362326"/>
            <a:ext cx="1049817" cy="215444"/>
          </a:xfrm>
          <a:prstGeom prst="rect">
            <a:avLst/>
          </a:prstGeom>
          <a:noFill/>
          <a:ln w="9525">
            <a:noFill/>
            <a:miter lim="800000"/>
            <a:headEnd/>
            <a:tailEnd/>
          </a:ln>
        </p:spPr>
        <p:txBody>
          <a:bodyPr wrap="square" lIns="0" tIns="0" rIns="0" bIns="0">
            <a:prstTxWarp prst="textNoShape">
              <a:avLst/>
            </a:prstTxWarp>
            <a:spAutoFit/>
          </a:bodyPr>
          <a:lstStyle/>
          <a:p>
            <a:pPr algn="ctr" defTabSz="1019175" eaLnBrk="0" hangingPunct="0"/>
            <a:r>
              <a:rPr lang="en-US" sz="1400" dirty="0">
                <a:solidFill>
                  <a:srgbClr val="6D6E71"/>
                </a:solidFill>
              </a:rPr>
              <a:t>Manager</a:t>
            </a:r>
          </a:p>
        </p:txBody>
      </p:sp>
      <p:sp>
        <p:nvSpPr>
          <p:cNvPr id="48142" name="Rectangle 7"/>
          <p:cNvSpPr>
            <a:spLocks noChangeArrowheads="1"/>
          </p:cNvSpPr>
          <p:nvPr/>
        </p:nvSpPr>
        <p:spPr bwMode="auto">
          <a:xfrm>
            <a:off x="5389531" y="3362325"/>
            <a:ext cx="1000642" cy="215444"/>
          </a:xfrm>
          <a:prstGeom prst="rect">
            <a:avLst/>
          </a:prstGeom>
          <a:noFill/>
          <a:ln w="9525">
            <a:noFill/>
            <a:miter lim="800000"/>
            <a:headEnd/>
            <a:tailEnd/>
          </a:ln>
        </p:spPr>
        <p:txBody>
          <a:bodyPr wrap="square" lIns="0" tIns="0" rIns="0" bIns="0">
            <a:prstTxWarp prst="textNoShape">
              <a:avLst/>
            </a:prstTxWarp>
            <a:spAutoFit/>
          </a:bodyPr>
          <a:lstStyle/>
          <a:p>
            <a:pPr algn="ctr" defTabSz="1019175" eaLnBrk="0" hangingPunct="0"/>
            <a:r>
              <a:rPr lang="en-US" sz="1400" dirty="0">
                <a:solidFill>
                  <a:srgbClr val="6D6E71"/>
                </a:solidFill>
              </a:rPr>
              <a:t>Behavioral</a:t>
            </a:r>
          </a:p>
        </p:txBody>
      </p:sp>
      <p:sp>
        <p:nvSpPr>
          <p:cNvPr id="48143" name="Rectangle 7"/>
          <p:cNvSpPr>
            <a:spLocks noChangeArrowheads="1"/>
          </p:cNvSpPr>
          <p:nvPr/>
        </p:nvSpPr>
        <p:spPr bwMode="auto">
          <a:xfrm>
            <a:off x="7493001" y="3362325"/>
            <a:ext cx="1087474" cy="220847"/>
          </a:xfrm>
          <a:prstGeom prst="rect">
            <a:avLst/>
          </a:prstGeom>
          <a:noFill/>
          <a:ln w="9525">
            <a:noFill/>
            <a:miter lim="800000"/>
            <a:headEnd/>
            <a:tailEnd/>
          </a:ln>
        </p:spPr>
        <p:txBody>
          <a:bodyPr wrap="square" lIns="0" tIns="0" rIns="0" bIns="0">
            <a:prstTxWarp prst="textNoShape">
              <a:avLst/>
            </a:prstTxWarp>
            <a:spAutoFit/>
          </a:bodyPr>
          <a:lstStyle/>
          <a:p>
            <a:pPr algn="ctr" defTabSz="1019175" eaLnBrk="0" hangingPunct="0"/>
            <a:r>
              <a:rPr lang="en-US" sz="1400" dirty="0">
                <a:solidFill>
                  <a:srgbClr val="6D6E71"/>
                </a:solidFill>
              </a:rPr>
              <a:t>Quantitative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0"/>
          </p:nvPr>
        </p:nvSpPr>
        <p:spPr>
          <a:xfrm>
            <a:off x="4949825" y="7426325"/>
            <a:ext cx="141288" cy="152400"/>
          </a:xfrm>
          <a:noFill/>
        </p:spPr>
        <p:txBody>
          <a:bodyPr/>
          <a:lstStyle/>
          <a:p>
            <a:pPr defTabSz="912813"/>
            <a:fld id="{ACF24DB1-EF47-4D7A-A711-F1E22573618F}" type="slidenum">
              <a:rPr lang="en-US" smtClean="0">
                <a:latin typeface="Arial" pitchFamily="-123" charset="0"/>
                <a:ea typeface="MS PGothic" charset="0"/>
                <a:cs typeface="MS PGothic" charset="0"/>
              </a:rPr>
              <a:pPr defTabSz="912813"/>
              <a:t>10</a:t>
            </a:fld>
            <a:endParaRPr lang="en-US" smtClean="0">
              <a:latin typeface="Arial" pitchFamily="-123" charset="0"/>
              <a:ea typeface="MS PGothic" charset="0"/>
              <a:cs typeface="MS PGothic" charset="0"/>
            </a:endParaRPr>
          </a:p>
        </p:txBody>
      </p:sp>
      <p:sp>
        <p:nvSpPr>
          <p:cNvPr id="50178" name="Text Box 2"/>
          <p:cNvSpPr txBox="1">
            <a:spLocks noChangeArrowheads="1"/>
          </p:cNvSpPr>
          <p:nvPr/>
        </p:nvSpPr>
        <p:spPr bwMode="auto">
          <a:xfrm>
            <a:off x="479425" y="6630988"/>
            <a:ext cx="9144000" cy="209288"/>
          </a:xfrm>
          <a:prstGeom prst="rect">
            <a:avLst/>
          </a:prstGeom>
          <a:noFill/>
          <a:ln w="9525">
            <a:noFill/>
            <a:miter lim="800000"/>
            <a:headEnd/>
            <a:tailEnd/>
          </a:ln>
        </p:spPr>
        <p:txBody>
          <a:bodyPr lIns="0" tIns="0" rIns="0" bIns="0">
            <a:prstTxWarp prst="textNoShape">
              <a:avLst/>
            </a:prstTxWarp>
            <a:spAutoFit/>
          </a:bodyPr>
          <a:lstStyle/>
          <a:p>
            <a:pPr defTabSz="973138">
              <a:lnSpc>
                <a:spcPct val="85000"/>
              </a:lnSpc>
              <a:spcBef>
                <a:spcPct val="25000"/>
              </a:spcBef>
            </a:pPr>
            <a:r>
              <a:rPr lang="en-US" sz="800" b="0" dirty="0">
                <a:solidFill>
                  <a:srgbClr val="000000"/>
                </a:solidFill>
              </a:rPr>
              <a:t>The information on this page is for illustrative purposes only. The inclusion of the securities mentioned above is not to be interpreted as recommendations to buy or sell. An IRR establishes relative valuations among companies only. Ranking shown is of </a:t>
            </a:r>
            <a:r>
              <a:rPr lang="en-US" sz="800" b="0" dirty="0" smtClean="0">
                <a:solidFill>
                  <a:srgbClr val="000000"/>
                </a:solidFill>
              </a:rPr>
              <a:t>active IRRs, </a:t>
            </a:r>
            <a:r>
              <a:rPr lang="en-US" sz="800" b="0" dirty="0">
                <a:solidFill>
                  <a:srgbClr val="000000"/>
                </a:solidFill>
              </a:rPr>
              <a:t>which represent IRRs including +/- adjustment. Quintiles are 20% by number of names, not capitalization. As of March </a:t>
            </a:r>
            <a:r>
              <a:rPr lang="en-US" sz="800" b="0" dirty="0" smtClean="0">
                <a:solidFill>
                  <a:srgbClr val="000000"/>
                </a:solidFill>
              </a:rPr>
              <a:t>2010.</a:t>
            </a:r>
            <a:endParaRPr lang="en-US" sz="800" b="0" dirty="0">
              <a:solidFill>
                <a:srgbClr val="000000"/>
              </a:solidFill>
            </a:endParaRPr>
          </a:p>
        </p:txBody>
      </p:sp>
      <p:sp>
        <p:nvSpPr>
          <p:cNvPr id="50179" name="Rectangle 3"/>
          <p:cNvSpPr>
            <a:spLocks noGrp="1" noChangeArrowheads="1"/>
          </p:cNvSpPr>
          <p:nvPr>
            <p:ph type="title"/>
          </p:nvPr>
        </p:nvSpPr>
        <p:spPr>
          <a:xfrm>
            <a:off x="457200" y="793750"/>
            <a:ext cx="9144000" cy="304800"/>
          </a:xfrm>
        </p:spPr>
        <p:txBody>
          <a:bodyPr anchor="t">
            <a:spAutoFit/>
          </a:bodyPr>
          <a:lstStyle/>
          <a:p>
            <a:pPr defTabSz="914400" eaLnBrk="1" hangingPunct="1"/>
            <a:r>
              <a:rPr lang="en-GB" dirty="0" smtClean="0">
                <a:ea typeface="MS PGothic" charset="0"/>
              </a:rPr>
              <a:t>Research engine:  How our dividend discount model works </a:t>
            </a:r>
            <a:endParaRPr lang="en-US" dirty="0" smtClean="0">
              <a:ea typeface="MS PGothic" charset="0"/>
            </a:endParaRPr>
          </a:p>
        </p:txBody>
      </p:sp>
      <p:sp>
        <p:nvSpPr>
          <p:cNvPr id="50180" name="Rectangle 4"/>
          <p:cNvSpPr>
            <a:spLocks noChangeArrowheads="1"/>
          </p:cNvSpPr>
          <p:nvPr/>
        </p:nvSpPr>
        <p:spPr bwMode="auto">
          <a:xfrm>
            <a:off x="6172200" y="2768600"/>
            <a:ext cx="3076575" cy="3081338"/>
          </a:xfrm>
          <a:prstGeom prst="rect">
            <a:avLst/>
          </a:prstGeom>
          <a:noFill/>
          <a:ln w="9525">
            <a:noFill/>
            <a:miter lim="800000"/>
            <a:headEnd/>
            <a:tailEnd/>
          </a:ln>
        </p:spPr>
        <p:txBody>
          <a:bodyPr wrap="none" lIns="0" tIns="0" rIns="0" bIns="0" anchor="ctr">
            <a:prstTxWarp prst="textNoShape">
              <a:avLst/>
            </a:prstTxWarp>
          </a:bodyPr>
          <a:lstStyle/>
          <a:p>
            <a:pPr defTabSz="912813"/>
            <a:endParaRPr lang="en-US" sz="1400" b="0"/>
          </a:p>
        </p:txBody>
      </p:sp>
      <p:sp>
        <p:nvSpPr>
          <p:cNvPr id="50181" name="Text Box 5"/>
          <p:cNvSpPr txBox="1">
            <a:spLocks noChangeArrowheads="1"/>
          </p:cNvSpPr>
          <p:nvPr/>
        </p:nvSpPr>
        <p:spPr bwMode="auto">
          <a:xfrm>
            <a:off x="5089525" y="1443038"/>
            <a:ext cx="4341813" cy="369332"/>
          </a:xfrm>
          <a:prstGeom prst="rect">
            <a:avLst/>
          </a:prstGeom>
          <a:noFill/>
          <a:ln w="9525">
            <a:noFill/>
            <a:miter lim="800000"/>
            <a:headEnd/>
            <a:tailEnd/>
          </a:ln>
        </p:spPr>
        <p:txBody>
          <a:bodyPr lIns="0" tIns="0" rIns="0" bIns="0">
            <a:prstTxWarp prst="textNoShape">
              <a:avLst/>
            </a:prstTxWarp>
            <a:spAutoFit/>
          </a:bodyPr>
          <a:lstStyle/>
          <a:p>
            <a:pPr defTabSz="912813"/>
            <a:r>
              <a:rPr lang="en-US" sz="1200" dirty="0">
                <a:solidFill>
                  <a:srgbClr val="000000"/>
                </a:solidFill>
              </a:rPr>
              <a:t>Healthcare </a:t>
            </a:r>
            <a:r>
              <a:rPr lang="en-US" sz="1200" dirty="0" smtClean="0">
                <a:solidFill>
                  <a:srgbClr val="000000"/>
                </a:solidFill>
              </a:rPr>
              <a:t>sector: </a:t>
            </a:r>
            <a:r>
              <a:rPr lang="en-US" sz="1200" dirty="0">
                <a:solidFill>
                  <a:srgbClr val="000000"/>
                </a:solidFill>
              </a:rPr>
              <a:t/>
            </a:r>
            <a:br>
              <a:rPr lang="en-US" sz="1200" dirty="0">
                <a:solidFill>
                  <a:srgbClr val="000000"/>
                </a:solidFill>
              </a:rPr>
            </a:br>
            <a:r>
              <a:rPr lang="en-US" sz="1200" dirty="0">
                <a:solidFill>
                  <a:srgbClr val="000000"/>
                </a:solidFill>
              </a:rPr>
              <a:t>J.P</a:t>
            </a:r>
            <a:r>
              <a:rPr lang="en-US" sz="1200" dirty="0" smtClean="0">
                <a:solidFill>
                  <a:srgbClr val="000000"/>
                </a:solidFill>
              </a:rPr>
              <a:t>. Morgan’s </a:t>
            </a:r>
            <a:r>
              <a:rPr lang="en-US" sz="1200" dirty="0">
                <a:solidFill>
                  <a:srgbClr val="000000"/>
                </a:solidFill>
              </a:rPr>
              <a:t>security ranking by long-term value</a:t>
            </a:r>
          </a:p>
        </p:txBody>
      </p:sp>
      <p:sp>
        <p:nvSpPr>
          <p:cNvPr id="50182" name="Line 6"/>
          <p:cNvSpPr>
            <a:spLocks noChangeShapeType="1"/>
          </p:cNvSpPr>
          <p:nvPr/>
        </p:nvSpPr>
        <p:spPr bwMode="auto">
          <a:xfrm>
            <a:off x="5267325" y="2692400"/>
            <a:ext cx="3813175" cy="0"/>
          </a:xfrm>
          <a:prstGeom prst="line">
            <a:avLst/>
          </a:prstGeom>
          <a:noFill/>
          <a:ln w="12700">
            <a:solidFill>
              <a:schemeClr val="accent1"/>
            </a:solidFill>
            <a:round/>
            <a:headEnd type="none" w="sm" len="sm"/>
            <a:tailEnd type="none" w="sm" len="sm"/>
          </a:ln>
        </p:spPr>
        <p:txBody>
          <a:bodyPr wrap="none" anchor="ctr">
            <a:prstTxWarp prst="textNoShape">
              <a:avLst/>
            </a:prstTxWarp>
          </a:bodyPr>
          <a:lstStyle/>
          <a:p>
            <a:endParaRPr lang="en-US"/>
          </a:p>
        </p:txBody>
      </p:sp>
      <p:sp>
        <p:nvSpPr>
          <p:cNvPr id="50183" name="Rectangle 7"/>
          <p:cNvSpPr>
            <a:spLocks noChangeArrowheads="1"/>
          </p:cNvSpPr>
          <p:nvPr/>
        </p:nvSpPr>
        <p:spPr bwMode="auto">
          <a:xfrm>
            <a:off x="5176838" y="3652838"/>
            <a:ext cx="1047750" cy="592137"/>
          </a:xfrm>
          <a:prstGeom prst="rect">
            <a:avLst/>
          </a:prstGeom>
          <a:noFill/>
          <a:ln w="12700">
            <a:noFill/>
            <a:miter lim="800000"/>
            <a:headEnd/>
            <a:tailEnd/>
          </a:ln>
        </p:spPr>
        <p:txBody>
          <a:bodyPr lIns="95276" tIns="46802" rIns="95276" bIns="46802" anchor="ctr">
            <a:prstTxWarp prst="textNoShape">
              <a:avLst/>
            </a:prstTxWarp>
          </a:bodyPr>
          <a:lstStyle/>
          <a:p>
            <a:pPr defTabSz="803275">
              <a:tabLst>
                <a:tab pos="1566863" algn="l"/>
                <a:tab pos="3132138" algn="l"/>
                <a:tab pos="4819650" algn="l"/>
                <a:tab pos="6257925" algn="l"/>
                <a:tab pos="7588250" algn="l"/>
              </a:tabLst>
            </a:pPr>
            <a:r>
              <a:rPr lang="en-US" sz="1300"/>
              <a:t>Quintile 3</a:t>
            </a:r>
          </a:p>
        </p:txBody>
      </p:sp>
      <p:sp>
        <p:nvSpPr>
          <p:cNvPr id="50184" name="Rectangle 8"/>
          <p:cNvSpPr>
            <a:spLocks noChangeArrowheads="1"/>
          </p:cNvSpPr>
          <p:nvPr/>
        </p:nvSpPr>
        <p:spPr bwMode="auto">
          <a:xfrm>
            <a:off x="5089525" y="1944688"/>
            <a:ext cx="4006850" cy="745349"/>
          </a:xfrm>
          <a:prstGeom prst="rect">
            <a:avLst/>
          </a:prstGeom>
          <a:solidFill>
            <a:srgbClr val="C3D5EB"/>
          </a:solidFill>
          <a:ln w="3175">
            <a:noFill/>
            <a:miter lim="800000"/>
            <a:headEnd/>
            <a:tailEnd/>
          </a:ln>
        </p:spPr>
        <p:txBody>
          <a:bodyPr wrap="none" lIns="0" tIns="0" rIns="0" bIns="0" anchor="ctr">
            <a:prstTxWarp prst="textNoShape">
              <a:avLst/>
            </a:prstTxWarp>
          </a:bodyPr>
          <a:lstStyle/>
          <a:p>
            <a:pPr defTabSz="912813"/>
            <a:endParaRPr lang="en-US" sz="1400"/>
          </a:p>
        </p:txBody>
      </p:sp>
      <p:sp>
        <p:nvSpPr>
          <p:cNvPr id="50185" name="Rectangle 9"/>
          <p:cNvSpPr>
            <a:spLocks noChangeArrowheads="1"/>
          </p:cNvSpPr>
          <p:nvPr/>
        </p:nvSpPr>
        <p:spPr bwMode="auto">
          <a:xfrm>
            <a:off x="5165725" y="2757488"/>
            <a:ext cx="1062038" cy="590550"/>
          </a:xfrm>
          <a:prstGeom prst="rect">
            <a:avLst/>
          </a:prstGeom>
          <a:noFill/>
          <a:ln w="12700">
            <a:noFill/>
            <a:miter lim="800000"/>
            <a:headEnd/>
            <a:tailEnd/>
          </a:ln>
        </p:spPr>
        <p:txBody>
          <a:bodyPr lIns="95276" tIns="46802" rIns="95276" bIns="46802" anchor="ctr">
            <a:prstTxWarp prst="textNoShape">
              <a:avLst/>
            </a:prstTxWarp>
          </a:bodyPr>
          <a:lstStyle/>
          <a:p>
            <a:pPr defTabSz="803275">
              <a:tabLst>
                <a:tab pos="1566863" algn="l"/>
                <a:tab pos="3132138" algn="l"/>
                <a:tab pos="4819650" algn="l"/>
                <a:tab pos="6257925" algn="l"/>
                <a:tab pos="7588250" algn="l"/>
              </a:tabLst>
            </a:pPr>
            <a:r>
              <a:rPr lang="en-US" sz="1300"/>
              <a:t>Quintile 2</a:t>
            </a:r>
          </a:p>
        </p:txBody>
      </p:sp>
      <p:sp>
        <p:nvSpPr>
          <p:cNvPr id="50186" name="Rectangle 10"/>
          <p:cNvSpPr>
            <a:spLocks noChangeArrowheads="1"/>
          </p:cNvSpPr>
          <p:nvPr/>
        </p:nvSpPr>
        <p:spPr bwMode="auto">
          <a:xfrm>
            <a:off x="5172075" y="2012950"/>
            <a:ext cx="1063625" cy="593725"/>
          </a:xfrm>
          <a:prstGeom prst="rect">
            <a:avLst/>
          </a:prstGeom>
          <a:noFill/>
          <a:ln w="12700">
            <a:noFill/>
            <a:miter lim="800000"/>
            <a:headEnd/>
            <a:tailEnd/>
          </a:ln>
        </p:spPr>
        <p:txBody>
          <a:bodyPr lIns="95276" tIns="46802" rIns="95276" bIns="46802" anchor="ctr">
            <a:prstTxWarp prst="textNoShape">
              <a:avLst/>
            </a:prstTxWarp>
          </a:bodyPr>
          <a:lstStyle/>
          <a:p>
            <a:pPr defTabSz="803275">
              <a:lnSpc>
                <a:spcPct val="95000"/>
              </a:lnSpc>
              <a:tabLst>
                <a:tab pos="1566863" algn="l"/>
                <a:tab pos="3132138" algn="l"/>
                <a:tab pos="4819650" algn="l"/>
                <a:tab pos="6257925" algn="l"/>
                <a:tab pos="7588250" algn="l"/>
              </a:tabLst>
            </a:pPr>
            <a:r>
              <a:rPr lang="en-US" sz="1300"/>
              <a:t>Quintile 1</a:t>
            </a:r>
          </a:p>
          <a:p>
            <a:pPr defTabSz="803275">
              <a:lnSpc>
                <a:spcPct val="95000"/>
              </a:lnSpc>
              <a:tabLst>
                <a:tab pos="1566863" algn="l"/>
                <a:tab pos="3132138" algn="l"/>
                <a:tab pos="4819650" algn="l"/>
                <a:tab pos="6257925" algn="l"/>
                <a:tab pos="7588250" algn="l"/>
              </a:tabLst>
            </a:pPr>
            <a:r>
              <a:rPr lang="en-US" sz="1200" b="0" i="1"/>
              <a:t>Cheap</a:t>
            </a:r>
          </a:p>
        </p:txBody>
      </p:sp>
      <p:sp>
        <p:nvSpPr>
          <p:cNvPr id="50187" name="Line 11"/>
          <p:cNvSpPr>
            <a:spLocks noChangeShapeType="1"/>
          </p:cNvSpPr>
          <p:nvPr/>
        </p:nvSpPr>
        <p:spPr bwMode="auto">
          <a:xfrm>
            <a:off x="5089525" y="2690813"/>
            <a:ext cx="4003675" cy="0"/>
          </a:xfrm>
          <a:prstGeom prst="line">
            <a:avLst/>
          </a:prstGeom>
          <a:noFill/>
          <a:ln w="3175">
            <a:solidFill>
              <a:schemeClr val="tx1"/>
            </a:solidFill>
            <a:round/>
            <a:headEnd type="none" w="sm" len="sm"/>
            <a:tailEnd type="none" w="sm" len="sm"/>
          </a:ln>
        </p:spPr>
        <p:txBody>
          <a:bodyPr wrap="none" anchor="ctr">
            <a:prstTxWarp prst="textNoShape">
              <a:avLst/>
            </a:prstTxWarp>
          </a:bodyPr>
          <a:lstStyle/>
          <a:p>
            <a:endParaRPr lang="en-US"/>
          </a:p>
        </p:txBody>
      </p:sp>
      <p:sp>
        <p:nvSpPr>
          <p:cNvPr id="50188" name="Rectangle 12"/>
          <p:cNvSpPr>
            <a:spLocks noChangeArrowheads="1"/>
          </p:cNvSpPr>
          <p:nvPr/>
        </p:nvSpPr>
        <p:spPr bwMode="auto">
          <a:xfrm>
            <a:off x="5089525" y="5291138"/>
            <a:ext cx="4006850" cy="714375"/>
          </a:xfrm>
          <a:prstGeom prst="rect">
            <a:avLst/>
          </a:prstGeom>
          <a:solidFill>
            <a:schemeClr val="accent1">
              <a:alpha val="50195"/>
            </a:schemeClr>
          </a:solidFill>
          <a:ln w="3175">
            <a:solidFill>
              <a:schemeClr val="tx1">
                <a:alpha val="0"/>
              </a:schemeClr>
            </a:solidFill>
            <a:miter lim="800000"/>
            <a:headEnd/>
            <a:tailEnd/>
          </a:ln>
        </p:spPr>
        <p:txBody>
          <a:bodyPr wrap="none" lIns="0" tIns="0" rIns="0" bIns="0" anchor="ctr">
            <a:prstTxWarp prst="textNoShape">
              <a:avLst/>
            </a:prstTxWarp>
          </a:bodyPr>
          <a:lstStyle/>
          <a:p>
            <a:pPr defTabSz="912813"/>
            <a:endParaRPr lang="en-US" sz="1400"/>
          </a:p>
        </p:txBody>
      </p:sp>
      <p:sp>
        <p:nvSpPr>
          <p:cNvPr id="50189" name="Rectangle 13"/>
          <p:cNvSpPr>
            <a:spLocks noChangeArrowheads="1"/>
          </p:cNvSpPr>
          <p:nvPr/>
        </p:nvSpPr>
        <p:spPr bwMode="auto">
          <a:xfrm>
            <a:off x="5194300" y="5341938"/>
            <a:ext cx="1023938" cy="592137"/>
          </a:xfrm>
          <a:prstGeom prst="rect">
            <a:avLst/>
          </a:prstGeom>
          <a:noFill/>
          <a:ln w="12700">
            <a:noFill/>
            <a:miter lim="800000"/>
            <a:headEnd/>
            <a:tailEnd/>
          </a:ln>
        </p:spPr>
        <p:txBody>
          <a:bodyPr lIns="95276" tIns="46802" rIns="95276" bIns="46802" anchor="ctr">
            <a:prstTxWarp prst="textNoShape">
              <a:avLst/>
            </a:prstTxWarp>
          </a:bodyPr>
          <a:lstStyle/>
          <a:p>
            <a:pPr defTabSz="803275">
              <a:lnSpc>
                <a:spcPct val="95000"/>
              </a:lnSpc>
              <a:tabLst>
                <a:tab pos="1566863" algn="l"/>
                <a:tab pos="3132138" algn="l"/>
                <a:tab pos="4819650" algn="l"/>
                <a:tab pos="6257925" algn="l"/>
                <a:tab pos="7588250" algn="l"/>
              </a:tabLst>
            </a:pPr>
            <a:r>
              <a:rPr lang="en-US" sz="1300"/>
              <a:t>Quintile 5</a:t>
            </a:r>
          </a:p>
          <a:p>
            <a:pPr defTabSz="803275">
              <a:lnSpc>
                <a:spcPct val="95000"/>
              </a:lnSpc>
              <a:tabLst>
                <a:tab pos="1566863" algn="l"/>
                <a:tab pos="3132138" algn="l"/>
                <a:tab pos="4819650" algn="l"/>
                <a:tab pos="6257925" algn="l"/>
                <a:tab pos="7588250" algn="l"/>
              </a:tabLst>
            </a:pPr>
            <a:r>
              <a:rPr lang="en-US" sz="1200" b="0" i="1"/>
              <a:t>Expensive</a:t>
            </a:r>
          </a:p>
        </p:txBody>
      </p:sp>
      <p:sp>
        <p:nvSpPr>
          <p:cNvPr id="50190" name="Rectangle 14"/>
          <p:cNvSpPr>
            <a:spLocks noChangeArrowheads="1"/>
          </p:cNvSpPr>
          <p:nvPr/>
        </p:nvSpPr>
        <p:spPr bwMode="auto">
          <a:xfrm>
            <a:off x="6899275" y="2105025"/>
            <a:ext cx="1381125" cy="422275"/>
          </a:xfrm>
          <a:prstGeom prst="rect">
            <a:avLst/>
          </a:prstGeom>
          <a:noFill/>
          <a:ln w="12700">
            <a:noFill/>
            <a:miter lim="800000"/>
            <a:headEnd/>
            <a:tailEnd/>
          </a:ln>
        </p:spPr>
        <p:txBody>
          <a:bodyPr lIns="60175" tIns="31760" rIns="60175" bIns="31760">
            <a:prstTxWarp prst="textNoShape">
              <a:avLst/>
            </a:prstTxWarp>
            <a:spAutoFit/>
          </a:bodyPr>
          <a:lstStyle/>
          <a:p>
            <a:pPr marL="117475" defTabSz="320675">
              <a:lnSpc>
                <a:spcPct val="105000"/>
              </a:lnSpc>
              <a:spcBef>
                <a:spcPct val="25000"/>
              </a:spcBef>
              <a:tabLst>
                <a:tab pos="2286000" algn="dec"/>
              </a:tabLst>
            </a:pPr>
            <a:r>
              <a:rPr lang="en-US" sz="1000" b="0">
                <a:solidFill>
                  <a:srgbClr val="000000"/>
                </a:solidFill>
              </a:rPr>
              <a:t>Bayer</a:t>
            </a:r>
          </a:p>
          <a:p>
            <a:pPr marL="117475" defTabSz="320675">
              <a:lnSpc>
                <a:spcPct val="105000"/>
              </a:lnSpc>
              <a:spcBef>
                <a:spcPct val="25000"/>
              </a:spcBef>
              <a:tabLst>
                <a:tab pos="2286000" algn="dec"/>
              </a:tabLst>
            </a:pPr>
            <a:r>
              <a:rPr lang="en-US" sz="1000" b="0">
                <a:solidFill>
                  <a:srgbClr val="000000"/>
                </a:solidFill>
              </a:rPr>
              <a:t>Astellas</a:t>
            </a:r>
          </a:p>
        </p:txBody>
      </p:sp>
      <p:sp>
        <p:nvSpPr>
          <p:cNvPr id="50191" name="Line 15"/>
          <p:cNvSpPr>
            <a:spLocks noChangeShapeType="1"/>
          </p:cNvSpPr>
          <p:nvPr/>
        </p:nvSpPr>
        <p:spPr bwMode="auto">
          <a:xfrm>
            <a:off x="8636000" y="2562225"/>
            <a:ext cx="0" cy="2909888"/>
          </a:xfrm>
          <a:prstGeom prst="line">
            <a:avLst/>
          </a:prstGeom>
          <a:noFill/>
          <a:ln w="9525">
            <a:solidFill>
              <a:schemeClr val="tx1"/>
            </a:solidFill>
            <a:prstDash val="sysDot"/>
            <a:round/>
            <a:headEnd/>
            <a:tailEnd type="triangle" w="med" len="med"/>
          </a:ln>
        </p:spPr>
        <p:txBody>
          <a:bodyPr wrap="none" lIns="0" tIns="0" rIns="0" bIns="0" anchor="ctr">
            <a:prstTxWarp prst="textNoShape">
              <a:avLst/>
            </a:prstTxWarp>
          </a:bodyPr>
          <a:lstStyle/>
          <a:p>
            <a:endParaRPr lang="en-US"/>
          </a:p>
        </p:txBody>
      </p:sp>
      <p:sp>
        <p:nvSpPr>
          <p:cNvPr id="50192" name="Line 16"/>
          <p:cNvSpPr>
            <a:spLocks noChangeShapeType="1"/>
          </p:cNvSpPr>
          <p:nvPr/>
        </p:nvSpPr>
        <p:spPr bwMode="auto">
          <a:xfrm>
            <a:off x="6546850" y="2562225"/>
            <a:ext cx="0" cy="2909888"/>
          </a:xfrm>
          <a:prstGeom prst="line">
            <a:avLst/>
          </a:prstGeom>
          <a:noFill/>
          <a:ln w="9525">
            <a:solidFill>
              <a:schemeClr val="tx1"/>
            </a:solidFill>
            <a:prstDash val="sysDot"/>
            <a:round/>
            <a:headEnd/>
            <a:tailEnd type="triangle" w="med" len="med"/>
          </a:ln>
        </p:spPr>
        <p:txBody>
          <a:bodyPr wrap="none" lIns="0" tIns="0" rIns="0" bIns="0" anchor="ctr">
            <a:prstTxWarp prst="textNoShape">
              <a:avLst/>
            </a:prstTxWarp>
          </a:bodyPr>
          <a:lstStyle/>
          <a:p>
            <a:endParaRPr lang="en-US"/>
          </a:p>
        </p:txBody>
      </p:sp>
      <p:sp>
        <p:nvSpPr>
          <p:cNvPr id="50193" name="Text Box 17"/>
          <p:cNvSpPr txBox="1">
            <a:spLocks noChangeArrowheads="1"/>
          </p:cNvSpPr>
          <p:nvPr/>
        </p:nvSpPr>
        <p:spPr bwMode="auto">
          <a:xfrm>
            <a:off x="506413" y="3676650"/>
            <a:ext cx="3627437" cy="425450"/>
          </a:xfrm>
          <a:prstGeom prst="rect">
            <a:avLst/>
          </a:prstGeom>
          <a:noFill/>
          <a:ln w="9525">
            <a:noFill/>
            <a:miter lim="800000"/>
            <a:headEnd/>
            <a:tailEnd/>
          </a:ln>
        </p:spPr>
        <p:txBody>
          <a:bodyPr lIns="0" tIns="0" rIns="0" bIns="0" anchor="ctr">
            <a:prstTxWarp prst="textNoShape">
              <a:avLst/>
            </a:prstTxWarp>
            <a:spAutoFit/>
          </a:bodyPr>
          <a:lstStyle/>
          <a:p>
            <a:pPr defTabSz="912813">
              <a:spcBef>
                <a:spcPct val="30000"/>
              </a:spcBef>
            </a:pPr>
            <a:r>
              <a:rPr lang="en-US" sz="1400" b="0"/>
              <a:t>Based on our research analysis, the long-term value of stocks are determined</a:t>
            </a:r>
          </a:p>
        </p:txBody>
      </p:sp>
      <p:sp>
        <p:nvSpPr>
          <p:cNvPr id="50194" name="Text Box 18"/>
          <p:cNvSpPr txBox="1">
            <a:spLocks noChangeArrowheads="1"/>
          </p:cNvSpPr>
          <p:nvPr/>
        </p:nvSpPr>
        <p:spPr bwMode="auto">
          <a:xfrm>
            <a:off x="504825" y="5092700"/>
            <a:ext cx="3429000" cy="425450"/>
          </a:xfrm>
          <a:prstGeom prst="rect">
            <a:avLst/>
          </a:prstGeom>
          <a:noFill/>
          <a:ln w="9525">
            <a:noFill/>
            <a:miter lim="800000"/>
            <a:headEnd/>
            <a:tailEnd/>
          </a:ln>
        </p:spPr>
        <p:txBody>
          <a:bodyPr lIns="0" tIns="0" rIns="0" bIns="0" anchor="ctr">
            <a:prstTxWarp prst="textNoShape">
              <a:avLst/>
            </a:prstTxWarp>
            <a:spAutoFit/>
          </a:bodyPr>
          <a:lstStyle/>
          <a:p>
            <a:pPr defTabSz="912813"/>
            <a:r>
              <a:rPr lang="en-GB" sz="1400" b="0"/>
              <a:t>Stocks are ranked in order of attractiveness by Internal Rate of Return</a:t>
            </a:r>
            <a:endParaRPr lang="en-US" sz="1400" b="0"/>
          </a:p>
        </p:txBody>
      </p:sp>
      <p:sp>
        <p:nvSpPr>
          <p:cNvPr id="50195" name="Text Box 19"/>
          <p:cNvSpPr txBox="1">
            <a:spLocks noChangeArrowheads="1"/>
          </p:cNvSpPr>
          <p:nvPr/>
        </p:nvSpPr>
        <p:spPr bwMode="auto">
          <a:xfrm>
            <a:off x="506413" y="2146300"/>
            <a:ext cx="3563937" cy="425450"/>
          </a:xfrm>
          <a:prstGeom prst="rect">
            <a:avLst/>
          </a:prstGeom>
          <a:noFill/>
          <a:ln w="9525">
            <a:noFill/>
            <a:miter lim="800000"/>
            <a:headEnd/>
            <a:tailEnd/>
          </a:ln>
        </p:spPr>
        <p:txBody>
          <a:bodyPr lIns="0" tIns="0" rIns="0" bIns="0" anchor="ctr">
            <a:prstTxWarp prst="textNoShape">
              <a:avLst/>
            </a:prstTxWarp>
            <a:spAutoFit/>
          </a:bodyPr>
          <a:lstStyle/>
          <a:p>
            <a:pPr defTabSz="912813"/>
            <a:r>
              <a:rPr lang="en-US" sz="1400" b="0"/>
              <a:t>Research analyst insights are inputs to our proprietary Dividend Discount Model (DDM)</a:t>
            </a:r>
          </a:p>
        </p:txBody>
      </p:sp>
      <p:sp>
        <p:nvSpPr>
          <p:cNvPr id="50196" name="Rectangle 20"/>
          <p:cNvSpPr>
            <a:spLocks noChangeArrowheads="1"/>
          </p:cNvSpPr>
          <p:nvPr/>
        </p:nvSpPr>
        <p:spPr bwMode="auto">
          <a:xfrm>
            <a:off x="5170488" y="4448175"/>
            <a:ext cx="1076325" cy="590550"/>
          </a:xfrm>
          <a:prstGeom prst="rect">
            <a:avLst/>
          </a:prstGeom>
          <a:noFill/>
          <a:ln w="12700">
            <a:noFill/>
            <a:miter lim="800000"/>
            <a:headEnd/>
            <a:tailEnd/>
          </a:ln>
        </p:spPr>
        <p:txBody>
          <a:bodyPr lIns="95276" tIns="46802" rIns="95276" bIns="46802" anchor="ctr">
            <a:prstTxWarp prst="textNoShape">
              <a:avLst/>
            </a:prstTxWarp>
          </a:bodyPr>
          <a:lstStyle/>
          <a:p>
            <a:pPr defTabSz="803275">
              <a:tabLst>
                <a:tab pos="1566863" algn="l"/>
                <a:tab pos="3132138" algn="l"/>
                <a:tab pos="4819650" algn="l"/>
                <a:tab pos="6257925" algn="l"/>
                <a:tab pos="7588250" algn="l"/>
              </a:tabLst>
            </a:pPr>
            <a:r>
              <a:rPr lang="en-US" sz="1300"/>
              <a:t>Quintile 4</a:t>
            </a:r>
          </a:p>
        </p:txBody>
      </p:sp>
      <p:sp>
        <p:nvSpPr>
          <p:cNvPr id="50197" name="Rectangle 21"/>
          <p:cNvSpPr>
            <a:spLocks noChangeArrowheads="1"/>
          </p:cNvSpPr>
          <p:nvPr/>
        </p:nvSpPr>
        <p:spPr bwMode="auto">
          <a:xfrm>
            <a:off x="5072063" y="1301750"/>
            <a:ext cx="4365625" cy="4824413"/>
          </a:xfrm>
          <a:prstGeom prst="rect">
            <a:avLst/>
          </a:prstGeom>
          <a:noFill/>
          <a:ln w="9525">
            <a:noFill/>
            <a:miter lim="800000"/>
            <a:headEnd/>
            <a:tailEnd/>
          </a:ln>
        </p:spPr>
        <p:txBody>
          <a:bodyPr wrap="none" lIns="0" tIns="0" rIns="0" bIns="0" anchor="ctr">
            <a:prstTxWarp prst="textNoShape">
              <a:avLst/>
            </a:prstTxWarp>
          </a:bodyPr>
          <a:lstStyle/>
          <a:p>
            <a:pPr defTabSz="912813"/>
            <a:endParaRPr lang="en-US">
              <a:latin typeface="Helvetica" pitchFamily="-123" charset="0"/>
            </a:endParaRPr>
          </a:p>
        </p:txBody>
      </p:sp>
      <p:sp>
        <p:nvSpPr>
          <p:cNvPr id="50198" name="Rectangle 22"/>
          <p:cNvSpPr>
            <a:spLocks noChangeArrowheads="1"/>
          </p:cNvSpPr>
          <p:nvPr/>
        </p:nvSpPr>
        <p:spPr bwMode="auto">
          <a:xfrm>
            <a:off x="6896100" y="2868613"/>
            <a:ext cx="1381125" cy="422275"/>
          </a:xfrm>
          <a:prstGeom prst="rect">
            <a:avLst/>
          </a:prstGeom>
          <a:noFill/>
          <a:ln w="12700">
            <a:noFill/>
            <a:miter lim="800000"/>
            <a:headEnd/>
            <a:tailEnd/>
          </a:ln>
        </p:spPr>
        <p:txBody>
          <a:bodyPr lIns="60175" tIns="31760" rIns="60175" bIns="31760">
            <a:prstTxWarp prst="textNoShape">
              <a:avLst/>
            </a:prstTxWarp>
            <a:spAutoFit/>
          </a:bodyPr>
          <a:lstStyle/>
          <a:p>
            <a:pPr marL="117475" defTabSz="320675">
              <a:lnSpc>
                <a:spcPct val="105000"/>
              </a:lnSpc>
              <a:spcBef>
                <a:spcPct val="25000"/>
              </a:spcBef>
              <a:tabLst>
                <a:tab pos="2286000" algn="dec"/>
              </a:tabLst>
            </a:pPr>
            <a:r>
              <a:rPr lang="en-US" sz="1000" b="0">
                <a:solidFill>
                  <a:srgbClr val="000000"/>
                </a:solidFill>
              </a:rPr>
              <a:t>Sanofi-Aventis</a:t>
            </a:r>
          </a:p>
          <a:p>
            <a:pPr marL="117475" defTabSz="320675">
              <a:lnSpc>
                <a:spcPct val="105000"/>
              </a:lnSpc>
              <a:spcBef>
                <a:spcPct val="25000"/>
              </a:spcBef>
              <a:tabLst>
                <a:tab pos="2286000" algn="dec"/>
              </a:tabLst>
            </a:pPr>
            <a:r>
              <a:rPr lang="en-US" sz="1000" b="0">
                <a:solidFill>
                  <a:srgbClr val="000000"/>
                </a:solidFill>
              </a:rPr>
              <a:t>Shire</a:t>
            </a:r>
          </a:p>
        </p:txBody>
      </p:sp>
      <p:sp>
        <p:nvSpPr>
          <p:cNvPr id="50199" name="Rectangle 23"/>
          <p:cNvSpPr>
            <a:spLocks noChangeArrowheads="1"/>
          </p:cNvSpPr>
          <p:nvPr/>
        </p:nvSpPr>
        <p:spPr bwMode="auto">
          <a:xfrm>
            <a:off x="6904038" y="3721100"/>
            <a:ext cx="1731962" cy="422275"/>
          </a:xfrm>
          <a:prstGeom prst="rect">
            <a:avLst/>
          </a:prstGeom>
          <a:noFill/>
          <a:ln w="12700">
            <a:noFill/>
            <a:miter lim="800000"/>
            <a:headEnd/>
            <a:tailEnd/>
          </a:ln>
        </p:spPr>
        <p:txBody>
          <a:bodyPr lIns="60175" tIns="31760" rIns="60175" bIns="31760">
            <a:prstTxWarp prst="textNoShape">
              <a:avLst/>
            </a:prstTxWarp>
            <a:spAutoFit/>
          </a:bodyPr>
          <a:lstStyle/>
          <a:p>
            <a:pPr marL="117475" defTabSz="320675">
              <a:lnSpc>
                <a:spcPct val="105000"/>
              </a:lnSpc>
              <a:spcBef>
                <a:spcPct val="25000"/>
              </a:spcBef>
              <a:tabLst>
                <a:tab pos="2286000" algn="dec"/>
              </a:tabLst>
            </a:pPr>
            <a:r>
              <a:rPr lang="en-US" sz="1000" b="0">
                <a:solidFill>
                  <a:srgbClr val="000000"/>
                </a:solidFill>
              </a:rPr>
              <a:t>Olympus</a:t>
            </a:r>
          </a:p>
          <a:p>
            <a:pPr marL="117475" defTabSz="320675">
              <a:lnSpc>
                <a:spcPct val="105000"/>
              </a:lnSpc>
              <a:spcBef>
                <a:spcPct val="25000"/>
              </a:spcBef>
              <a:tabLst>
                <a:tab pos="2286000" algn="dec"/>
              </a:tabLst>
            </a:pPr>
            <a:r>
              <a:rPr lang="en-US" sz="1000" b="0">
                <a:solidFill>
                  <a:srgbClr val="000000"/>
                </a:solidFill>
              </a:rPr>
              <a:t>Teva</a:t>
            </a:r>
          </a:p>
        </p:txBody>
      </p:sp>
      <p:sp>
        <p:nvSpPr>
          <p:cNvPr id="50200" name="Rectangle 24"/>
          <p:cNvSpPr>
            <a:spLocks noChangeArrowheads="1"/>
          </p:cNvSpPr>
          <p:nvPr/>
        </p:nvSpPr>
        <p:spPr bwMode="auto">
          <a:xfrm>
            <a:off x="6900863" y="4529138"/>
            <a:ext cx="1381125" cy="422275"/>
          </a:xfrm>
          <a:prstGeom prst="rect">
            <a:avLst/>
          </a:prstGeom>
          <a:noFill/>
          <a:ln w="12700">
            <a:noFill/>
            <a:miter lim="800000"/>
            <a:headEnd/>
            <a:tailEnd/>
          </a:ln>
        </p:spPr>
        <p:txBody>
          <a:bodyPr lIns="60175" tIns="31760" rIns="60175" bIns="31760">
            <a:prstTxWarp prst="textNoShape">
              <a:avLst/>
            </a:prstTxWarp>
            <a:spAutoFit/>
          </a:bodyPr>
          <a:lstStyle/>
          <a:p>
            <a:pPr marL="117475" defTabSz="320675">
              <a:lnSpc>
                <a:spcPct val="105000"/>
              </a:lnSpc>
              <a:spcBef>
                <a:spcPct val="25000"/>
              </a:spcBef>
              <a:tabLst>
                <a:tab pos="2286000" algn="dec"/>
              </a:tabLst>
            </a:pPr>
            <a:r>
              <a:rPr lang="en-US" sz="1000" b="0">
                <a:solidFill>
                  <a:srgbClr val="000000"/>
                </a:solidFill>
              </a:rPr>
              <a:t>Johnson &amp; Johnson</a:t>
            </a:r>
          </a:p>
          <a:p>
            <a:pPr marL="117475" defTabSz="320675">
              <a:lnSpc>
                <a:spcPct val="105000"/>
              </a:lnSpc>
              <a:spcBef>
                <a:spcPct val="25000"/>
              </a:spcBef>
              <a:tabLst>
                <a:tab pos="2286000" algn="dec"/>
              </a:tabLst>
            </a:pPr>
            <a:r>
              <a:rPr lang="en-US" sz="1000" b="0">
                <a:solidFill>
                  <a:srgbClr val="000000"/>
                </a:solidFill>
              </a:rPr>
              <a:t>Amgen</a:t>
            </a:r>
          </a:p>
        </p:txBody>
      </p:sp>
      <p:sp>
        <p:nvSpPr>
          <p:cNvPr id="50201" name="Rectangle 25"/>
          <p:cNvSpPr>
            <a:spLocks noChangeArrowheads="1"/>
          </p:cNvSpPr>
          <p:nvPr/>
        </p:nvSpPr>
        <p:spPr bwMode="auto">
          <a:xfrm>
            <a:off x="6897688" y="5414963"/>
            <a:ext cx="1381125" cy="422275"/>
          </a:xfrm>
          <a:prstGeom prst="rect">
            <a:avLst/>
          </a:prstGeom>
          <a:noFill/>
          <a:ln w="12700">
            <a:noFill/>
            <a:miter lim="800000"/>
            <a:headEnd/>
            <a:tailEnd/>
          </a:ln>
        </p:spPr>
        <p:txBody>
          <a:bodyPr lIns="60175" tIns="31760" rIns="60175" bIns="31760">
            <a:prstTxWarp prst="textNoShape">
              <a:avLst/>
            </a:prstTxWarp>
            <a:spAutoFit/>
          </a:bodyPr>
          <a:lstStyle/>
          <a:p>
            <a:pPr marL="117475" defTabSz="320675">
              <a:lnSpc>
                <a:spcPct val="105000"/>
              </a:lnSpc>
              <a:spcBef>
                <a:spcPct val="25000"/>
              </a:spcBef>
              <a:tabLst>
                <a:tab pos="2286000" algn="dec"/>
              </a:tabLst>
            </a:pPr>
            <a:r>
              <a:rPr lang="en-US" sz="1000" b="0">
                <a:solidFill>
                  <a:srgbClr val="000000"/>
                </a:solidFill>
              </a:rPr>
              <a:t>Eli Lilly</a:t>
            </a:r>
          </a:p>
          <a:p>
            <a:pPr marL="117475" defTabSz="320675">
              <a:lnSpc>
                <a:spcPct val="105000"/>
              </a:lnSpc>
              <a:spcBef>
                <a:spcPct val="25000"/>
              </a:spcBef>
              <a:tabLst>
                <a:tab pos="2286000" algn="dec"/>
              </a:tabLst>
            </a:pPr>
            <a:r>
              <a:rPr lang="en-US" sz="1000" b="0">
                <a:solidFill>
                  <a:srgbClr val="000000"/>
                </a:solidFill>
              </a:rPr>
              <a:t>Daiichi Sankyo</a:t>
            </a:r>
          </a:p>
        </p:txBody>
      </p:sp>
      <p:sp>
        <p:nvSpPr>
          <p:cNvPr id="50202"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503238" y="311150"/>
            <a:ext cx="9051925" cy="755650"/>
          </a:xfrm>
        </p:spPr>
        <p:txBody>
          <a:bodyPr/>
          <a:lstStyle/>
          <a:p>
            <a:r>
              <a:rPr lang="en-US" dirty="0" smtClean="0">
                <a:ea typeface="MS PGothic" charset="0"/>
              </a:rPr>
              <a:t>Manager-driven engine: Fundamental research, one stock at a time</a:t>
            </a:r>
          </a:p>
        </p:txBody>
      </p:sp>
      <p:sp>
        <p:nvSpPr>
          <p:cNvPr id="52226" name="Text Placeholder 5"/>
          <p:cNvSpPr>
            <a:spLocks noGrp="1"/>
          </p:cNvSpPr>
          <p:nvPr>
            <p:ph type="body" idx="1"/>
          </p:nvPr>
        </p:nvSpPr>
        <p:spPr>
          <a:xfrm>
            <a:off x="503238" y="1192757"/>
            <a:ext cx="4443412" cy="725488"/>
          </a:xfrm>
        </p:spPr>
        <p:txBody>
          <a:bodyPr/>
          <a:lstStyle/>
          <a:p>
            <a:r>
              <a:rPr lang="en-US" sz="1800" dirty="0" smtClean="0">
                <a:ea typeface="MS PGothic" charset="0"/>
              </a:rPr>
              <a:t>Investment process</a:t>
            </a:r>
          </a:p>
        </p:txBody>
      </p:sp>
      <p:sp>
        <p:nvSpPr>
          <p:cNvPr id="52228" name="Slide Number Placeholder 3"/>
          <p:cNvSpPr>
            <a:spLocks noGrp="1"/>
          </p:cNvSpPr>
          <p:nvPr>
            <p:ph type="sldNum" sz="quarter" idx="10"/>
          </p:nvPr>
        </p:nvSpPr>
        <p:spPr>
          <a:xfrm>
            <a:off x="4949825" y="7426325"/>
            <a:ext cx="141288" cy="152400"/>
          </a:xfrm>
          <a:noFill/>
        </p:spPr>
        <p:txBody>
          <a:bodyPr/>
          <a:lstStyle/>
          <a:p>
            <a:fld id="{B8FEAE72-FC09-4C34-957C-F034BFEFDF04}" type="slidenum">
              <a:rPr lang="en-GB" smtClean="0">
                <a:latin typeface="Arial" pitchFamily="-123" charset="0"/>
                <a:ea typeface="MS PGothic" charset="0"/>
                <a:cs typeface="MS PGothic" charset="0"/>
              </a:rPr>
              <a:pPr/>
              <a:t>11</a:t>
            </a:fld>
            <a:endParaRPr lang="en-GB" smtClean="0">
              <a:latin typeface="Arial" pitchFamily="-123" charset="0"/>
              <a:ea typeface="MS PGothic" charset="0"/>
              <a:cs typeface="MS PGothic" charset="0"/>
            </a:endParaRPr>
          </a:p>
        </p:txBody>
      </p:sp>
      <p:sp>
        <p:nvSpPr>
          <p:cNvPr id="52229" name="Rectangle 7"/>
          <p:cNvSpPr>
            <a:spLocks noChangeArrowheads="1"/>
          </p:cNvSpPr>
          <p:nvPr/>
        </p:nvSpPr>
        <p:spPr bwMode="auto">
          <a:xfrm>
            <a:off x="457200" y="1953170"/>
            <a:ext cx="4038600" cy="954107"/>
          </a:xfrm>
          <a:prstGeom prst="rect">
            <a:avLst/>
          </a:prstGeom>
          <a:noFill/>
          <a:ln w="9525">
            <a:noFill/>
            <a:miter lim="800000"/>
            <a:headEnd/>
            <a:tailEnd/>
          </a:ln>
        </p:spPr>
        <p:txBody>
          <a:bodyPr>
            <a:prstTxWarp prst="textNoShape">
              <a:avLst/>
            </a:prstTxWarp>
            <a:spAutoFit/>
          </a:bodyPr>
          <a:lstStyle/>
          <a:p>
            <a:pPr eaLnBrk="0" hangingPunct="0"/>
            <a:r>
              <a:rPr lang="en-US" altLang="ja-JP" sz="1400" b="0" dirty="0">
                <a:ea typeface="Arial" pitchFamily="-123" charset="0"/>
                <a:cs typeface="Arial" pitchFamily="-123" charset="0"/>
              </a:rPr>
              <a:t>The team narrows the investment universe utilizing proprietary quantitative screens, followed by deep fundamental research and strong emphasis on risk </a:t>
            </a:r>
            <a:r>
              <a:rPr lang="en-US" altLang="ja-JP" sz="1400" b="0" dirty="0" smtClean="0">
                <a:ea typeface="Arial" pitchFamily="-123" charset="0"/>
                <a:cs typeface="Arial" pitchFamily="-123" charset="0"/>
              </a:rPr>
              <a:t>controls</a:t>
            </a:r>
            <a:endParaRPr lang="en-US" altLang="ja-JP" sz="1400" b="0" dirty="0"/>
          </a:p>
        </p:txBody>
      </p:sp>
      <p:pic>
        <p:nvPicPr>
          <p:cNvPr id="52231" name="Picture 1033" descr="pg_13"/>
          <p:cNvPicPr>
            <a:picLocks noChangeAspect="1" noChangeArrowheads="1"/>
          </p:cNvPicPr>
          <p:nvPr/>
        </p:nvPicPr>
        <p:blipFill>
          <a:blip r:embed="rId3" cstate="print"/>
          <a:srcRect/>
          <a:stretch>
            <a:fillRect/>
          </a:stretch>
        </p:blipFill>
        <p:spPr bwMode="auto">
          <a:xfrm>
            <a:off x="451575" y="2938139"/>
            <a:ext cx="4512437" cy="2058408"/>
          </a:xfrm>
          <a:prstGeom prst="rect">
            <a:avLst/>
          </a:prstGeom>
          <a:noFill/>
          <a:ln w="9525">
            <a:noFill/>
            <a:miter lim="800000"/>
            <a:headEnd/>
            <a:tailEnd/>
          </a:ln>
        </p:spPr>
      </p:pic>
      <p:sp>
        <p:nvSpPr>
          <p:cNvPr id="52232" name="Rectangle 196"/>
          <p:cNvSpPr>
            <a:spLocks noChangeArrowheads="1"/>
          </p:cNvSpPr>
          <p:nvPr/>
        </p:nvSpPr>
        <p:spPr bwMode="auto">
          <a:xfrm>
            <a:off x="386871" y="6677323"/>
            <a:ext cx="9228137" cy="214313"/>
          </a:xfrm>
          <a:prstGeom prst="rect">
            <a:avLst/>
          </a:prstGeom>
          <a:noFill/>
          <a:ln w="9525">
            <a:noFill/>
            <a:miter lim="800000"/>
            <a:headEnd/>
            <a:tailEnd/>
          </a:ln>
        </p:spPr>
        <p:txBody>
          <a:bodyPr>
            <a:prstTxWarp prst="textNoShape">
              <a:avLst/>
            </a:prstTxWarp>
            <a:spAutoFit/>
          </a:bodyPr>
          <a:lstStyle/>
          <a:p>
            <a:pPr defTabSz="858838"/>
            <a:r>
              <a:rPr lang="en-US" sz="800" b="0" dirty="0"/>
              <a:t>The company above is shown for illustrative purposes only. Its inclusion in this presentation should not be interpreted as </a:t>
            </a:r>
            <a:r>
              <a:rPr lang="en-US" sz="800" b="0" dirty="0" smtClean="0"/>
              <a:t>a recommendation </a:t>
            </a:r>
            <a:r>
              <a:rPr lang="en-US" sz="800" b="0" dirty="0"/>
              <a:t>to buy or sell. </a:t>
            </a:r>
          </a:p>
        </p:txBody>
      </p:sp>
      <p:sp>
        <p:nvSpPr>
          <p:cNvPr id="10" name="TextBox 9"/>
          <p:cNvSpPr txBox="1"/>
          <p:nvPr/>
        </p:nvSpPr>
        <p:spPr>
          <a:xfrm>
            <a:off x="5740595" y="2015873"/>
            <a:ext cx="1729512" cy="461665"/>
          </a:xfrm>
          <a:prstGeom prst="rect">
            <a:avLst/>
          </a:prstGeom>
          <a:noFill/>
        </p:spPr>
        <p:txBody>
          <a:bodyPr wrap="none" rtlCol="0">
            <a:spAutoFit/>
          </a:bodyPr>
          <a:lstStyle/>
          <a:p>
            <a:r>
              <a:rPr lang="en-US" sz="1200" dirty="0" smtClean="0"/>
              <a:t>XOMA Corporation</a:t>
            </a:r>
          </a:p>
          <a:p>
            <a:r>
              <a:rPr lang="en-US" sz="1200" dirty="0" smtClean="0"/>
              <a:t>July 2011 – July 2013</a:t>
            </a:r>
            <a:endParaRPr lang="en-US" sz="1200" dirty="0"/>
          </a:p>
        </p:txBody>
      </p:sp>
      <p:sp>
        <p:nvSpPr>
          <p:cNvPr id="52227" name="Text Placeholder 6"/>
          <p:cNvSpPr>
            <a:spLocks noGrp="1"/>
          </p:cNvSpPr>
          <p:nvPr>
            <p:ph type="body" sz="quarter" idx="3"/>
          </p:nvPr>
        </p:nvSpPr>
        <p:spPr>
          <a:xfrm>
            <a:off x="4698753" y="1230971"/>
            <a:ext cx="4913334" cy="725487"/>
          </a:xfrm>
        </p:spPr>
        <p:txBody>
          <a:bodyPr/>
          <a:lstStyle/>
          <a:p>
            <a:pPr algn="r"/>
            <a:r>
              <a:rPr lang="en-US" sz="1700" b="0" dirty="0" smtClean="0">
                <a:solidFill>
                  <a:srgbClr val="E8810D"/>
                </a:solidFill>
                <a:ea typeface="MS PGothic" charset="0"/>
              </a:rPr>
              <a:t>Searching for higher-than-average growth</a:t>
            </a:r>
          </a:p>
        </p:txBody>
      </p:sp>
      <p:pic>
        <p:nvPicPr>
          <p:cNvPr id="3075" name="Picture 3"/>
          <p:cNvPicPr>
            <a:picLocks noChangeAspect="1" noChangeArrowheads="1"/>
          </p:cNvPicPr>
          <p:nvPr/>
        </p:nvPicPr>
        <p:blipFill>
          <a:blip r:embed="rId4" cstate="print"/>
          <a:srcRect l="31915" t="41151" r="24514" b="13297"/>
          <a:stretch>
            <a:fillRect/>
          </a:stretch>
        </p:blipFill>
        <p:spPr bwMode="auto">
          <a:xfrm>
            <a:off x="5963056" y="2587557"/>
            <a:ext cx="3424135" cy="201362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0850" y="211138"/>
            <a:ext cx="9051925" cy="903287"/>
          </a:xfrm>
        </p:spPr>
        <p:txBody>
          <a:bodyPr/>
          <a:lstStyle/>
          <a:p>
            <a:r>
              <a:rPr lang="en-US" dirty="0" smtClean="0">
                <a:ea typeface="MS PGothic" charset="0"/>
              </a:rPr>
              <a:t>Behavioral investment engine: Capitalizing on persistent market inefficiencies driven by investor irrationality</a:t>
            </a:r>
          </a:p>
        </p:txBody>
      </p:sp>
      <p:sp>
        <p:nvSpPr>
          <p:cNvPr id="54275" name="Slide Number Placeholder 3"/>
          <p:cNvSpPr>
            <a:spLocks noGrp="1"/>
          </p:cNvSpPr>
          <p:nvPr>
            <p:ph type="sldNum" sz="quarter" idx="10"/>
          </p:nvPr>
        </p:nvSpPr>
        <p:spPr>
          <a:xfrm>
            <a:off x="4949825" y="7426325"/>
            <a:ext cx="141288" cy="152400"/>
          </a:xfrm>
          <a:noFill/>
        </p:spPr>
        <p:txBody>
          <a:bodyPr/>
          <a:lstStyle/>
          <a:p>
            <a:fld id="{EC030F96-6820-471A-823C-56CE82235F79}" type="slidenum">
              <a:rPr lang="en-GB" smtClean="0">
                <a:latin typeface="Arial" pitchFamily="-123" charset="0"/>
                <a:ea typeface="MS PGothic" charset="0"/>
                <a:cs typeface="MS PGothic" charset="0"/>
              </a:rPr>
              <a:pPr/>
              <a:t>12</a:t>
            </a:fld>
            <a:endParaRPr lang="en-GB" smtClean="0">
              <a:latin typeface="Arial" pitchFamily="-123" charset="0"/>
              <a:ea typeface="MS PGothic" charset="0"/>
              <a:cs typeface="MS PGothic" charset="0"/>
            </a:endParaRPr>
          </a:p>
        </p:txBody>
      </p:sp>
      <p:grpSp>
        <p:nvGrpSpPr>
          <p:cNvPr id="54278" name="Group 161"/>
          <p:cNvGrpSpPr>
            <a:grpSpLocks/>
          </p:cNvGrpSpPr>
          <p:nvPr/>
        </p:nvGrpSpPr>
        <p:grpSpPr bwMode="auto">
          <a:xfrm>
            <a:off x="2353082" y="2165120"/>
            <a:ext cx="2400300" cy="1741488"/>
            <a:chOff x="1874382" y="2889603"/>
            <a:chExt cx="2422762" cy="1634143"/>
          </a:xfrm>
        </p:grpSpPr>
        <p:sp>
          <p:nvSpPr>
            <p:cNvPr id="54298" name="Line 19"/>
            <p:cNvSpPr>
              <a:spLocks noChangeShapeType="1"/>
            </p:cNvSpPr>
            <p:nvPr/>
          </p:nvSpPr>
          <p:spPr bwMode="auto">
            <a:xfrm rot="-2256552">
              <a:off x="1989972" y="4355471"/>
              <a:ext cx="0" cy="168275"/>
            </a:xfrm>
            <a:prstGeom prst="line">
              <a:avLst/>
            </a:prstGeom>
            <a:noFill/>
            <a:ln w="19050">
              <a:solidFill>
                <a:schemeClr val="folHlink"/>
              </a:solidFill>
              <a:round/>
              <a:headEnd/>
              <a:tailEnd/>
            </a:ln>
          </p:spPr>
          <p:txBody>
            <a:bodyPr wrap="none" lIns="0" tIns="0" rIns="0" bIns="0" anchor="ctr">
              <a:prstTxWarp prst="textNoShape">
                <a:avLst/>
              </a:prstTxWarp>
            </a:bodyPr>
            <a:lstStyle/>
            <a:p>
              <a:endParaRPr lang="en-US"/>
            </a:p>
          </p:txBody>
        </p:sp>
        <p:sp>
          <p:nvSpPr>
            <p:cNvPr id="54299" name="Line 20"/>
            <p:cNvSpPr>
              <a:spLocks noChangeShapeType="1"/>
            </p:cNvSpPr>
            <p:nvPr/>
          </p:nvSpPr>
          <p:spPr bwMode="auto">
            <a:xfrm rot="-2256552">
              <a:off x="2535756" y="3881338"/>
              <a:ext cx="0" cy="168275"/>
            </a:xfrm>
            <a:prstGeom prst="line">
              <a:avLst/>
            </a:prstGeom>
            <a:noFill/>
            <a:ln w="19050">
              <a:solidFill>
                <a:schemeClr val="folHlink"/>
              </a:solidFill>
              <a:round/>
              <a:headEnd/>
              <a:tailEnd/>
            </a:ln>
          </p:spPr>
          <p:txBody>
            <a:bodyPr wrap="none" lIns="0" tIns="0" rIns="0" bIns="0" anchor="ctr">
              <a:prstTxWarp prst="textNoShape">
                <a:avLst/>
              </a:prstTxWarp>
            </a:bodyPr>
            <a:lstStyle/>
            <a:p>
              <a:endParaRPr lang="en-US"/>
            </a:p>
          </p:txBody>
        </p:sp>
        <p:sp>
          <p:nvSpPr>
            <p:cNvPr id="54300" name="Line 21"/>
            <p:cNvSpPr>
              <a:spLocks noChangeShapeType="1"/>
            </p:cNvSpPr>
            <p:nvPr/>
          </p:nvSpPr>
          <p:spPr bwMode="auto">
            <a:xfrm rot="19343448" flipV="1">
              <a:off x="1874382" y="4171419"/>
              <a:ext cx="744763" cy="50988"/>
            </a:xfrm>
            <a:prstGeom prst="line">
              <a:avLst/>
            </a:prstGeom>
            <a:noFill/>
            <a:ln w="19050">
              <a:solidFill>
                <a:schemeClr val="folHlink"/>
              </a:solidFill>
              <a:round/>
              <a:headEnd/>
              <a:tailEnd/>
            </a:ln>
          </p:spPr>
          <p:txBody>
            <a:bodyPr wrap="none" lIns="0" tIns="0" rIns="0" bIns="0" anchor="ctr">
              <a:prstTxWarp prst="textNoShape">
                <a:avLst/>
              </a:prstTxWarp>
            </a:bodyPr>
            <a:lstStyle/>
            <a:p>
              <a:endParaRPr lang="en-US"/>
            </a:p>
          </p:txBody>
        </p:sp>
        <p:sp>
          <p:nvSpPr>
            <p:cNvPr id="54301" name="Line 24"/>
            <p:cNvSpPr>
              <a:spLocks noChangeShapeType="1"/>
            </p:cNvSpPr>
            <p:nvPr/>
          </p:nvSpPr>
          <p:spPr bwMode="auto">
            <a:xfrm rot="1847991" flipH="1">
              <a:off x="4247657" y="3249094"/>
              <a:ext cx="0" cy="142875"/>
            </a:xfrm>
            <a:prstGeom prst="line">
              <a:avLst/>
            </a:prstGeom>
            <a:noFill/>
            <a:ln w="19050">
              <a:solidFill>
                <a:schemeClr val="folHlink"/>
              </a:solidFill>
              <a:round/>
              <a:headEnd/>
              <a:tailEnd/>
            </a:ln>
          </p:spPr>
          <p:txBody>
            <a:bodyPr wrap="none" lIns="0" tIns="0" rIns="0" bIns="0" anchor="ctr">
              <a:prstTxWarp prst="textNoShape">
                <a:avLst/>
              </a:prstTxWarp>
            </a:bodyPr>
            <a:lstStyle/>
            <a:p>
              <a:endParaRPr lang="en-US"/>
            </a:p>
          </p:txBody>
        </p:sp>
        <p:sp>
          <p:nvSpPr>
            <p:cNvPr id="54302" name="Line 25"/>
            <p:cNvSpPr>
              <a:spLocks noChangeShapeType="1"/>
            </p:cNvSpPr>
            <p:nvPr/>
          </p:nvSpPr>
          <p:spPr bwMode="auto">
            <a:xfrm rot="1847991" flipH="1">
              <a:off x="3644602" y="2889603"/>
              <a:ext cx="0" cy="142875"/>
            </a:xfrm>
            <a:prstGeom prst="line">
              <a:avLst/>
            </a:prstGeom>
            <a:noFill/>
            <a:ln w="19050">
              <a:solidFill>
                <a:schemeClr val="folHlink"/>
              </a:solidFill>
              <a:round/>
              <a:headEnd/>
              <a:tailEnd/>
            </a:ln>
          </p:spPr>
          <p:txBody>
            <a:bodyPr wrap="none" lIns="0" tIns="0" rIns="0" bIns="0" anchor="ctr">
              <a:prstTxWarp prst="textNoShape">
                <a:avLst/>
              </a:prstTxWarp>
            </a:bodyPr>
            <a:lstStyle/>
            <a:p>
              <a:endParaRPr lang="en-US"/>
            </a:p>
          </p:txBody>
        </p:sp>
        <p:sp>
          <p:nvSpPr>
            <p:cNvPr id="54303" name="Line 26"/>
            <p:cNvSpPr>
              <a:spLocks noChangeShapeType="1"/>
            </p:cNvSpPr>
            <p:nvPr/>
          </p:nvSpPr>
          <p:spPr bwMode="auto">
            <a:xfrm rot="1847991" flipH="1">
              <a:off x="3592294" y="3140443"/>
              <a:ext cx="704850" cy="0"/>
            </a:xfrm>
            <a:prstGeom prst="line">
              <a:avLst/>
            </a:prstGeom>
            <a:noFill/>
            <a:ln w="19050">
              <a:solidFill>
                <a:schemeClr val="folHlink"/>
              </a:solidFill>
              <a:round/>
              <a:headEnd/>
              <a:tailEnd/>
            </a:ln>
          </p:spPr>
          <p:txBody>
            <a:bodyPr wrap="none" lIns="0" tIns="0" rIns="0" bIns="0" anchor="ctr">
              <a:prstTxWarp prst="textNoShape">
                <a:avLst/>
              </a:prstTxWarp>
            </a:bodyPr>
            <a:lstStyle/>
            <a:p>
              <a:endParaRPr lang="en-US"/>
            </a:p>
          </p:txBody>
        </p:sp>
      </p:grpSp>
      <p:grpSp>
        <p:nvGrpSpPr>
          <p:cNvPr id="54279" name="Group 9"/>
          <p:cNvGrpSpPr>
            <a:grpSpLocks/>
          </p:cNvGrpSpPr>
          <p:nvPr/>
        </p:nvGrpSpPr>
        <p:grpSpPr bwMode="auto">
          <a:xfrm>
            <a:off x="1325970" y="1907945"/>
            <a:ext cx="3522662" cy="2219325"/>
            <a:chOff x="647" y="1567"/>
            <a:chExt cx="2190" cy="1275"/>
          </a:xfrm>
        </p:grpSpPr>
        <p:sp>
          <p:nvSpPr>
            <p:cNvPr id="54296" name="Line 10"/>
            <p:cNvSpPr>
              <a:spLocks noChangeShapeType="1"/>
            </p:cNvSpPr>
            <p:nvPr/>
          </p:nvSpPr>
          <p:spPr bwMode="auto">
            <a:xfrm flipV="1">
              <a:off x="647" y="1851"/>
              <a:ext cx="2139" cy="703"/>
            </a:xfrm>
            <a:prstGeom prst="line">
              <a:avLst/>
            </a:prstGeom>
            <a:noFill/>
            <a:ln w="19050">
              <a:solidFill>
                <a:schemeClr val="accent2"/>
              </a:solidFill>
              <a:round/>
              <a:headEnd/>
              <a:tailEnd/>
            </a:ln>
          </p:spPr>
          <p:txBody>
            <a:bodyPr wrap="none" lIns="0" tIns="0" rIns="0" bIns="0" anchor="ctr">
              <a:prstTxWarp prst="textNoShape">
                <a:avLst/>
              </a:prstTxWarp>
            </a:bodyPr>
            <a:lstStyle/>
            <a:p>
              <a:endParaRPr lang="en-US"/>
            </a:p>
          </p:txBody>
        </p:sp>
        <p:sp>
          <p:nvSpPr>
            <p:cNvPr id="54297" name="Freeform 11"/>
            <p:cNvSpPr>
              <a:spLocks/>
            </p:cNvSpPr>
            <p:nvPr/>
          </p:nvSpPr>
          <p:spPr bwMode="auto">
            <a:xfrm>
              <a:off x="647" y="1567"/>
              <a:ext cx="2190" cy="1275"/>
            </a:xfrm>
            <a:custGeom>
              <a:avLst/>
              <a:gdLst>
                <a:gd name="T0" fmla="*/ 0 w 2190"/>
                <a:gd name="T1" fmla="*/ 779 h 1275"/>
                <a:gd name="T2" fmla="*/ 1001 w 2190"/>
                <a:gd name="T3" fmla="*/ 657 h 1275"/>
                <a:gd name="T4" fmla="*/ 1992 w 2190"/>
                <a:gd name="T5" fmla="*/ 473 h 1275"/>
                <a:gd name="T6" fmla="*/ 2190 w 2190"/>
                <a:gd name="T7" fmla="*/ 506 h 1275"/>
                <a:gd name="T8" fmla="*/ 0 60000 65536"/>
                <a:gd name="T9" fmla="*/ 0 60000 65536"/>
                <a:gd name="T10" fmla="*/ 0 60000 65536"/>
                <a:gd name="T11" fmla="*/ 0 60000 65536"/>
                <a:gd name="T12" fmla="*/ 0 w 2190"/>
                <a:gd name="T13" fmla="*/ 0 h 1275"/>
                <a:gd name="T14" fmla="*/ 2190 w 2190"/>
                <a:gd name="T15" fmla="*/ 1275 h 1275"/>
              </a:gdLst>
              <a:ahLst/>
              <a:cxnLst>
                <a:cxn ang="T8">
                  <a:pos x="T0" y="T1"/>
                </a:cxn>
                <a:cxn ang="T9">
                  <a:pos x="T2" y="T3"/>
                </a:cxn>
                <a:cxn ang="T10">
                  <a:pos x="T4" y="T5"/>
                </a:cxn>
                <a:cxn ang="T11">
                  <a:pos x="T6" y="T7"/>
                </a:cxn>
              </a:cxnLst>
              <a:rect l="T12" t="T13" r="T14" b="T15"/>
              <a:pathLst>
                <a:path w="2190" h="1275">
                  <a:moveTo>
                    <a:pt x="0" y="779"/>
                  </a:moveTo>
                  <a:cubicBezTo>
                    <a:pt x="264" y="1275"/>
                    <a:pt x="802" y="1077"/>
                    <a:pt x="1001" y="657"/>
                  </a:cubicBezTo>
                  <a:cubicBezTo>
                    <a:pt x="1205" y="215"/>
                    <a:pt x="1671" y="0"/>
                    <a:pt x="1992" y="473"/>
                  </a:cubicBezTo>
                  <a:cubicBezTo>
                    <a:pt x="2030" y="515"/>
                    <a:pt x="2087" y="534"/>
                    <a:pt x="2190" y="506"/>
                  </a:cubicBezTo>
                </a:path>
              </a:pathLst>
            </a:custGeom>
            <a:noFill/>
            <a:ln w="28575">
              <a:solidFill>
                <a:schemeClr val="accent1"/>
              </a:solidFill>
              <a:round/>
              <a:headEnd/>
              <a:tailEnd/>
            </a:ln>
          </p:spPr>
          <p:txBody>
            <a:bodyPr wrap="none" lIns="0" tIns="0" rIns="0" bIns="0" anchor="ctr">
              <a:prstTxWarp prst="textNoShape">
                <a:avLst/>
              </a:prstTxWarp>
            </a:bodyPr>
            <a:lstStyle/>
            <a:p>
              <a:endParaRPr lang="en-US"/>
            </a:p>
          </p:txBody>
        </p:sp>
      </p:grpSp>
      <p:sp>
        <p:nvSpPr>
          <p:cNvPr id="54280" name="Text Box 4"/>
          <p:cNvSpPr txBox="1">
            <a:spLocks noChangeArrowheads="1"/>
          </p:cNvSpPr>
          <p:nvPr/>
        </p:nvSpPr>
        <p:spPr bwMode="auto">
          <a:xfrm>
            <a:off x="2095907" y="3331933"/>
            <a:ext cx="454025" cy="295275"/>
          </a:xfrm>
          <a:prstGeom prst="rect">
            <a:avLst/>
          </a:prstGeom>
          <a:noFill/>
          <a:ln w="9525">
            <a:noFill/>
            <a:miter lim="800000"/>
            <a:headEnd/>
            <a:tailEnd/>
          </a:ln>
        </p:spPr>
        <p:txBody>
          <a:bodyPr lIns="63493" tIns="63493" rIns="63493" bIns="63493">
            <a:prstTxWarp prst="textNoShape">
              <a:avLst/>
            </a:prstTxWarp>
            <a:spAutoFit/>
          </a:bodyPr>
          <a:lstStyle/>
          <a:p>
            <a:r>
              <a:rPr lang="en-GB">
                <a:solidFill>
                  <a:schemeClr val="accent1"/>
                </a:solidFill>
              </a:rPr>
              <a:t>BUY</a:t>
            </a:r>
          </a:p>
        </p:txBody>
      </p:sp>
      <p:sp>
        <p:nvSpPr>
          <p:cNvPr id="54281" name="Text Box 4"/>
          <p:cNvSpPr txBox="1">
            <a:spLocks noChangeArrowheads="1"/>
          </p:cNvSpPr>
          <p:nvPr/>
        </p:nvSpPr>
        <p:spPr bwMode="auto">
          <a:xfrm>
            <a:off x="3551645" y="2298470"/>
            <a:ext cx="525462" cy="295275"/>
          </a:xfrm>
          <a:prstGeom prst="rect">
            <a:avLst/>
          </a:prstGeom>
          <a:noFill/>
          <a:ln w="9525">
            <a:noFill/>
            <a:miter lim="800000"/>
            <a:headEnd/>
            <a:tailEnd/>
          </a:ln>
        </p:spPr>
        <p:txBody>
          <a:bodyPr lIns="63493" tIns="63493" rIns="63493" bIns="63493">
            <a:prstTxWarp prst="textNoShape">
              <a:avLst/>
            </a:prstTxWarp>
            <a:spAutoFit/>
          </a:bodyPr>
          <a:lstStyle/>
          <a:p>
            <a:r>
              <a:rPr lang="en-GB">
                <a:solidFill>
                  <a:schemeClr val="accent1"/>
                </a:solidFill>
              </a:rPr>
              <a:t>SELL</a:t>
            </a:r>
          </a:p>
        </p:txBody>
      </p:sp>
      <p:sp>
        <p:nvSpPr>
          <p:cNvPr id="54282" name="Text Box 4"/>
          <p:cNvSpPr txBox="1">
            <a:spLocks noChangeArrowheads="1"/>
          </p:cNvSpPr>
          <p:nvPr/>
        </p:nvSpPr>
        <p:spPr bwMode="auto">
          <a:xfrm>
            <a:off x="3326220" y="2855981"/>
            <a:ext cx="1131887" cy="431800"/>
          </a:xfrm>
          <a:prstGeom prst="rect">
            <a:avLst/>
          </a:prstGeom>
          <a:noFill/>
          <a:ln w="9525">
            <a:noFill/>
            <a:miter lim="800000"/>
            <a:headEnd/>
            <a:tailEnd/>
          </a:ln>
        </p:spPr>
        <p:txBody>
          <a:bodyPr lIns="63493" tIns="63493" rIns="63493" bIns="63493">
            <a:prstTxWarp prst="textNoShape">
              <a:avLst/>
            </a:prstTxWarp>
            <a:spAutoFit/>
          </a:bodyPr>
          <a:lstStyle/>
          <a:p>
            <a:r>
              <a:rPr lang="en-GB" sz="1000" dirty="0">
                <a:solidFill>
                  <a:schemeClr val="accent2"/>
                </a:solidFill>
              </a:rPr>
              <a:t>Fundamental Value</a:t>
            </a:r>
          </a:p>
        </p:txBody>
      </p:sp>
      <p:sp>
        <p:nvSpPr>
          <p:cNvPr id="54283" name="Text Box 4"/>
          <p:cNvSpPr txBox="1">
            <a:spLocks noChangeArrowheads="1"/>
          </p:cNvSpPr>
          <p:nvPr/>
        </p:nvSpPr>
        <p:spPr bwMode="auto">
          <a:xfrm>
            <a:off x="4435882" y="2793770"/>
            <a:ext cx="585788" cy="431800"/>
          </a:xfrm>
          <a:prstGeom prst="rect">
            <a:avLst/>
          </a:prstGeom>
          <a:noFill/>
          <a:ln w="9525">
            <a:noFill/>
            <a:miter lim="800000"/>
            <a:headEnd/>
            <a:tailEnd/>
          </a:ln>
        </p:spPr>
        <p:txBody>
          <a:bodyPr lIns="63493" tIns="63493" rIns="63493" bIns="63493">
            <a:prstTxWarp prst="textNoShape">
              <a:avLst/>
            </a:prstTxWarp>
            <a:spAutoFit/>
          </a:bodyPr>
          <a:lstStyle/>
          <a:p>
            <a:r>
              <a:rPr lang="en-GB" sz="1000">
                <a:solidFill>
                  <a:schemeClr val="accent1"/>
                </a:solidFill>
              </a:rPr>
              <a:t>Stock Price</a:t>
            </a:r>
          </a:p>
        </p:txBody>
      </p:sp>
      <p:sp>
        <p:nvSpPr>
          <p:cNvPr id="54284" name="Text Box 4"/>
          <p:cNvSpPr txBox="1">
            <a:spLocks noChangeArrowheads="1"/>
          </p:cNvSpPr>
          <p:nvPr/>
        </p:nvSpPr>
        <p:spPr bwMode="auto">
          <a:xfrm>
            <a:off x="4297770" y="3955820"/>
            <a:ext cx="699532" cy="297503"/>
          </a:xfrm>
          <a:prstGeom prst="rect">
            <a:avLst/>
          </a:prstGeom>
          <a:noFill/>
          <a:ln w="9525">
            <a:noFill/>
            <a:miter lim="800000"/>
            <a:headEnd/>
            <a:tailEnd/>
          </a:ln>
        </p:spPr>
        <p:txBody>
          <a:bodyPr wrap="square" lIns="63493" tIns="63493" rIns="63493" bIns="63493">
            <a:prstTxWarp prst="textNoShape">
              <a:avLst/>
            </a:prstTxWarp>
            <a:spAutoFit/>
          </a:bodyPr>
          <a:lstStyle/>
          <a:p>
            <a:r>
              <a:rPr lang="en-GB" dirty="0">
                <a:solidFill>
                  <a:schemeClr val="accent1"/>
                </a:solidFill>
              </a:rPr>
              <a:t>&lt;2 </a:t>
            </a:r>
            <a:r>
              <a:rPr lang="en-GB" dirty="0" smtClean="0">
                <a:solidFill>
                  <a:schemeClr val="accent1"/>
                </a:solidFill>
              </a:rPr>
              <a:t>years</a:t>
            </a:r>
            <a:endParaRPr lang="en-GB" dirty="0">
              <a:solidFill>
                <a:schemeClr val="accent1"/>
              </a:solidFill>
            </a:endParaRPr>
          </a:p>
        </p:txBody>
      </p:sp>
      <p:sp>
        <p:nvSpPr>
          <p:cNvPr id="54285" name="Text Box 4"/>
          <p:cNvSpPr txBox="1">
            <a:spLocks noChangeArrowheads="1"/>
          </p:cNvSpPr>
          <p:nvPr/>
        </p:nvSpPr>
        <p:spPr bwMode="auto">
          <a:xfrm>
            <a:off x="1103720" y="3774845"/>
            <a:ext cx="1444625" cy="431800"/>
          </a:xfrm>
          <a:prstGeom prst="rect">
            <a:avLst/>
          </a:prstGeom>
          <a:noFill/>
          <a:ln w="9525">
            <a:noFill/>
            <a:miter lim="800000"/>
            <a:headEnd/>
            <a:tailEnd/>
          </a:ln>
        </p:spPr>
        <p:txBody>
          <a:bodyPr lIns="63493" tIns="63493" rIns="63493" bIns="63493">
            <a:prstTxWarp prst="textNoShape">
              <a:avLst/>
            </a:prstTxWarp>
            <a:spAutoFit/>
          </a:bodyPr>
          <a:lstStyle/>
          <a:p>
            <a:r>
              <a:rPr lang="en-GB" sz="1000" b="0" dirty="0">
                <a:solidFill>
                  <a:schemeClr val="accent1"/>
                </a:solidFill>
              </a:rPr>
              <a:t>Good </a:t>
            </a:r>
            <a:r>
              <a:rPr lang="en-GB" sz="1000" b="0" dirty="0" smtClean="0">
                <a:solidFill>
                  <a:schemeClr val="accent1"/>
                </a:solidFill>
              </a:rPr>
              <a:t>news</a:t>
            </a:r>
            <a:endParaRPr lang="en-GB" sz="1000" b="0" dirty="0">
              <a:solidFill>
                <a:schemeClr val="accent1"/>
              </a:solidFill>
            </a:endParaRPr>
          </a:p>
          <a:p>
            <a:r>
              <a:rPr lang="en-GB" sz="1000" b="0" dirty="0">
                <a:solidFill>
                  <a:schemeClr val="accent1"/>
                </a:solidFill>
              </a:rPr>
              <a:t>e</a:t>
            </a:r>
            <a:r>
              <a:rPr lang="en-GB" sz="1000" b="0" dirty="0" smtClean="0">
                <a:solidFill>
                  <a:schemeClr val="accent1"/>
                </a:solidFill>
              </a:rPr>
              <a:t>arnings </a:t>
            </a:r>
            <a:r>
              <a:rPr lang="en-GB" sz="1000" b="0" dirty="0">
                <a:solidFill>
                  <a:schemeClr val="accent1"/>
                </a:solidFill>
              </a:rPr>
              <a:t>u</a:t>
            </a:r>
            <a:r>
              <a:rPr lang="en-GB" sz="1000" b="0" dirty="0" smtClean="0">
                <a:solidFill>
                  <a:schemeClr val="accent1"/>
                </a:solidFill>
              </a:rPr>
              <a:t>pgrades</a:t>
            </a:r>
            <a:endParaRPr lang="en-GB" sz="1000" b="0" dirty="0">
              <a:solidFill>
                <a:schemeClr val="accent1"/>
              </a:solidFill>
            </a:endParaRPr>
          </a:p>
        </p:txBody>
      </p:sp>
      <p:sp>
        <p:nvSpPr>
          <p:cNvPr id="54286" name="Text Box 4"/>
          <p:cNvSpPr txBox="1">
            <a:spLocks noChangeArrowheads="1"/>
          </p:cNvSpPr>
          <p:nvPr/>
        </p:nvSpPr>
        <p:spPr bwMode="auto">
          <a:xfrm>
            <a:off x="3491320" y="1650770"/>
            <a:ext cx="1444625" cy="431800"/>
          </a:xfrm>
          <a:prstGeom prst="rect">
            <a:avLst/>
          </a:prstGeom>
          <a:noFill/>
          <a:ln w="9525">
            <a:noFill/>
            <a:miter lim="800000"/>
            <a:headEnd/>
            <a:tailEnd/>
          </a:ln>
        </p:spPr>
        <p:txBody>
          <a:bodyPr lIns="63493" tIns="63493" rIns="63493" bIns="63493">
            <a:prstTxWarp prst="textNoShape">
              <a:avLst/>
            </a:prstTxWarp>
            <a:spAutoFit/>
          </a:bodyPr>
          <a:lstStyle/>
          <a:p>
            <a:r>
              <a:rPr lang="en-GB" sz="1000" b="0" dirty="0">
                <a:solidFill>
                  <a:schemeClr val="accent1"/>
                </a:solidFill>
              </a:rPr>
              <a:t>Bad </a:t>
            </a:r>
            <a:r>
              <a:rPr lang="en-GB" sz="1000" b="0" dirty="0" smtClean="0">
                <a:solidFill>
                  <a:schemeClr val="accent1"/>
                </a:solidFill>
              </a:rPr>
              <a:t>news</a:t>
            </a:r>
            <a:endParaRPr lang="en-GB" sz="1000" b="0" dirty="0">
              <a:solidFill>
                <a:schemeClr val="accent1"/>
              </a:solidFill>
            </a:endParaRPr>
          </a:p>
          <a:p>
            <a:r>
              <a:rPr lang="en-GB" sz="1000" b="0" dirty="0">
                <a:solidFill>
                  <a:schemeClr val="accent1"/>
                </a:solidFill>
              </a:rPr>
              <a:t>e</a:t>
            </a:r>
            <a:r>
              <a:rPr lang="en-GB" sz="1000" b="0" dirty="0" smtClean="0">
                <a:solidFill>
                  <a:schemeClr val="accent1"/>
                </a:solidFill>
              </a:rPr>
              <a:t>arnings </a:t>
            </a:r>
            <a:r>
              <a:rPr lang="en-GB" sz="1000" b="0" dirty="0">
                <a:solidFill>
                  <a:schemeClr val="accent1"/>
                </a:solidFill>
              </a:rPr>
              <a:t>m</a:t>
            </a:r>
            <a:r>
              <a:rPr lang="en-GB" sz="1000" b="0" dirty="0" smtClean="0">
                <a:solidFill>
                  <a:schemeClr val="accent1"/>
                </a:solidFill>
              </a:rPr>
              <a:t>isses</a:t>
            </a:r>
            <a:endParaRPr lang="en-GB" sz="1000" b="0" dirty="0">
              <a:solidFill>
                <a:schemeClr val="accent1"/>
              </a:solidFill>
            </a:endParaRPr>
          </a:p>
        </p:txBody>
      </p:sp>
      <p:sp>
        <p:nvSpPr>
          <p:cNvPr id="54287" name="Line 26"/>
          <p:cNvSpPr>
            <a:spLocks noChangeShapeType="1"/>
          </p:cNvSpPr>
          <p:nvPr/>
        </p:nvSpPr>
        <p:spPr bwMode="auto">
          <a:xfrm rot="1847991" flipH="1">
            <a:off x="8008938" y="4859338"/>
            <a:ext cx="0" cy="0"/>
          </a:xfrm>
          <a:prstGeom prst="line">
            <a:avLst/>
          </a:prstGeom>
          <a:noFill/>
          <a:ln w="19050">
            <a:solidFill>
              <a:schemeClr val="folHlink"/>
            </a:solidFill>
            <a:round/>
            <a:headEnd/>
            <a:tailEnd/>
          </a:ln>
        </p:spPr>
        <p:txBody>
          <a:bodyPr wrap="none" lIns="0" tIns="0" rIns="0" bIns="0" anchor="ctr">
            <a:prstTxWarp prst="textNoShape">
              <a:avLst/>
            </a:prstTxWarp>
          </a:bodyPr>
          <a:lstStyle/>
          <a:p>
            <a:endParaRPr lang="en-US"/>
          </a:p>
        </p:txBody>
      </p:sp>
      <p:sp>
        <p:nvSpPr>
          <p:cNvPr id="54288" name="Line 27"/>
          <p:cNvSpPr>
            <a:spLocks noChangeShapeType="1"/>
          </p:cNvSpPr>
          <p:nvPr/>
        </p:nvSpPr>
        <p:spPr bwMode="auto">
          <a:xfrm flipV="1">
            <a:off x="3997732" y="2449283"/>
            <a:ext cx="268288" cy="9525"/>
          </a:xfrm>
          <a:prstGeom prst="line">
            <a:avLst/>
          </a:prstGeom>
          <a:noFill/>
          <a:ln w="9525">
            <a:solidFill>
              <a:schemeClr val="tx1"/>
            </a:solidFill>
            <a:round/>
            <a:headEnd/>
            <a:tailEnd type="triangle" w="sm" len="med"/>
          </a:ln>
        </p:spPr>
        <p:txBody>
          <a:bodyPr wrap="none" lIns="0" tIns="0" rIns="0" bIns="0" anchor="ctr">
            <a:prstTxWarp prst="textNoShape">
              <a:avLst/>
            </a:prstTxWarp>
          </a:bodyPr>
          <a:lstStyle/>
          <a:p>
            <a:endParaRPr lang="en-US"/>
          </a:p>
        </p:txBody>
      </p:sp>
      <p:sp>
        <p:nvSpPr>
          <p:cNvPr id="54289" name="Oval 28"/>
          <p:cNvSpPr>
            <a:spLocks noChangeArrowheads="1"/>
          </p:cNvSpPr>
          <p:nvPr/>
        </p:nvSpPr>
        <p:spPr bwMode="auto">
          <a:xfrm>
            <a:off x="881470" y="3692295"/>
            <a:ext cx="247650" cy="234950"/>
          </a:xfrm>
          <a:prstGeom prst="ellipse">
            <a:avLst/>
          </a:prstGeom>
          <a:solidFill>
            <a:schemeClr val="accent1"/>
          </a:solidFill>
          <a:ln w="9525">
            <a:noFill/>
            <a:round/>
            <a:headEnd/>
            <a:tailEnd/>
          </a:ln>
        </p:spPr>
        <p:txBody>
          <a:bodyPr wrap="none" lIns="0" tIns="0" rIns="0" bIns="0" anchor="ctr" anchorCtr="1">
            <a:prstTxWarp prst="textNoShape">
              <a:avLst/>
            </a:prstTxWarp>
          </a:bodyPr>
          <a:lstStyle/>
          <a:p>
            <a:pPr defTabSz="858838"/>
            <a:r>
              <a:rPr lang="en-GB">
                <a:solidFill>
                  <a:schemeClr val="bg1"/>
                </a:solidFill>
              </a:rPr>
              <a:t>A</a:t>
            </a:r>
          </a:p>
        </p:txBody>
      </p:sp>
      <p:sp>
        <p:nvSpPr>
          <p:cNvPr id="54290" name="Oval 29"/>
          <p:cNvSpPr>
            <a:spLocks noChangeArrowheads="1"/>
          </p:cNvSpPr>
          <p:nvPr/>
        </p:nvSpPr>
        <p:spPr bwMode="auto">
          <a:xfrm>
            <a:off x="3200807" y="1842858"/>
            <a:ext cx="247650" cy="238125"/>
          </a:xfrm>
          <a:prstGeom prst="ellipse">
            <a:avLst/>
          </a:prstGeom>
          <a:solidFill>
            <a:schemeClr val="accent1"/>
          </a:solidFill>
          <a:ln w="9525">
            <a:noFill/>
            <a:round/>
            <a:headEnd/>
            <a:tailEnd/>
          </a:ln>
        </p:spPr>
        <p:txBody>
          <a:bodyPr wrap="none" lIns="0" tIns="0" rIns="0" bIns="0" anchor="ctr" anchorCtr="1">
            <a:prstTxWarp prst="textNoShape">
              <a:avLst/>
            </a:prstTxWarp>
          </a:bodyPr>
          <a:lstStyle/>
          <a:p>
            <a:pPr defTabSz="858838"/>
            <a:r>
              <a:rPr lang="en-GB">
                <a:solidFill>
                  <a:schemeClr val="bg1"/>
                </a:solidFill>
              </a:rPr>
              <a:t>B</a:t>
            </a:r>
          </a:p>
        </p:txBody>
      </p:sp>
      <p:sp>
        <p:nvSpPr>
          <p:cNvPr id="54291" name="Rectangle 196"/>
          <p:cNvSpPr>
            <a:spLocks noChangeArrowheads="1"/>
          </p:cNvSpPr>
          <p:nvPr/>
        </p:nvSpPr>
        <p:spPr bwMode="auto">
          <a:xfrm>
            <a:off x="376238" y="6613525"/>
            <a:ext cx="9228137" cy="214313"/>
          </a:xfrm>
          <a:prstGeom prst="rect">
            <a:avLst/>
          </a:prstGeom>
          <a:noFill/>
          <a:ln w="9525">
            <a:noFill/>
            <a:miter lim="800000"/>
            <a:headEnd/>
            <a:tailEnd/>
          </a:ln>
        </p:spPr>
        <p:txBody>
          <a:bodyPr>
            <a:prstTxWarp prst="textNoShape">
              <a:avLst/>
            </a:prstTxWarp>
            <a:spAutoFit/>
          </a:bodyPr>
          <a:lstStyle/>
          <a:p>
            <a:pPr defTabSz="858838"/>
            <a:r>
              <a:rPr lang="en-US" sz="800" b="0" dirty="0"/>
              <a:t>The company above is shown for illustrative purposes only. Its inclusion in this presentation should not be interpreted as </a:t>
            </a:r>
            <a:r>
              <a:rPr lang="en-US" sz="800" b="0" dirty="0" smtClean="0"/>
              <a:t>a recommendation </a:t>
            </a:r>
            <a:r>
              <a:rPr lang="en-US" sz="800" b="0" dirty="0"/>
              <a:t>to buy or sell. </a:t>
            </a:r>
          </a:p>
        </p:txBody>
      </p:sp>
      <p:sp>
        <p:nvSpPr>
          <p:cNvPr id="54292" name="Rectangle 11"/>
          <p:cNvSpPr>
            <a:spLocks noChangeArrowheads="1"/>
          </p:cNvSpPr>
          <p:nvPr/>
        </p:nvSpPr>
        <p:spPr bwMode="auto">
          <a:xfrm>
            <a:off x="728663" y="4637088"/>
            <a:ext cx="5170487" cy="1738312"/>
          </a:xfrm>
          <a:prstGeom prst="rect">
            <a:avLst/>
          </a:prstGeom>
          <a:noFill/>
          <a:ln w="9525">
            <a:noFill/>
            <a:miter lim="800000"/>
            <a:headEnd/>
            <a:tailEnd/>
          </a:ln>
        </p:spPr>
        <p:txBody>
          <a:bodyPr>
            <a:prstTxWarp prst="textNoShape">
              <a:avLst/>
            </a:prstTxWarp>
            <a:spAutoFit/>
          </a:bodyPr>
          <a:lstStyle/>
          <a:p>
            <a:pPr marL="173038" indent="-173038" defTabSz="858838"/>
            <a:r>
              <a:rPr lang="en-GB" sz="1000" dirty="0"/>
              <a:t>Investors under-react to good news about a company because they</a:t>
            </a:r>
          </a:p>
          <a:p>
            <a:pPr marL="173038" indent="-173038" defTabSz="858838">
              <a:spcAft>
                <a:spcPct val="30000"/>
              </a:spcAft>
            </a:pPr>
            <a:r>
              <a:rPr lang="en-GB" sz="1000" dirty="0"/>
              <a:t>are conservative</a:t>
            </a:r>
          </a:p>
          <a:p>
            <a:pPr marL="173038" indent="-173038" defTabSz="858838">
              <a:buClr>
                <a:schemeClr val="accent1"/>
              </a:buClr>
              <a:buSzPct val="75000"/>
              <a:buFont typeface="Wingdings" pitchFamily="-123" charset="2"/>
              <a:buChar char="n"/>
            </a:pPr>
            <a:r>
              <a:rPr lang="en-GB" sz="1000" b="0" dirty="0"/>
              <a:t>The stock </a:t>
            </a:r>
            <a:r>
              <a:rPr lang="en-GB" sz="1000" dirty="0"/>
              <a:t>price trends up (momentum)</a:t>
            </a:r>
            <a:r>
              <a:rPr lang="en-GB" sz="1000" b="0" dirty="0"/>
              <a:t> as investors slowly update their </a:t>
            </a:r>
            <a:r>
              <a:rPr lang="en-GB" sz="1000" b="0" dirty="0" smtClean="0"/>
              <a:t>views.</a:t>
            </a:r>
            <a:endParaRPr lang="en-GB" sz="1000" b="0" dirty="0"/>
          </a:p>
          <a:p>
            <a:pPr marL="173038" indent="-173038" defTabSz="858838">
              <a:spcAft>
                <a:spcPct val="50000"/>
              </a:spcAft>
              <a:buClr>
                <a:schemeClr val="accent1"/>
              </a:buClr>
              <a:buSzPct val="75000"/>
              <a:buFont typeface="Wingdings" pitchFamily="-123" charset="2"/>
              <a:buChar char="n"/>
            </a:pPr>
            <a:r>
              <a:rPr lang="en-GB" sz="1000" b="0" dirty="0"/>
              <a:t>Investors eventually bid the stock above fair value as they become over-confident </a:t>
            </a:r>
            <a:br>
              <a:rPr lang="en-GB" sz="1000" b="0" dirty="0"/>
            </a:br>
            <a:r>
              <a:rPr lang="en-GB" sz="1000" b="0" dirty="0"/>
              <a:t>in their own analysis. </a:t>
            </a:r>
            <a:r>
              <a:rPr lang="en-GB" sz="1000" b="0" dirty="0" smtClean="0"/>
              <a:t>They </a:t>
            </a:r>
            <a:r>
              <a:rPr lang="en-GB" sz="1000" b="0" dirty="0"/>
              <a:t>extrapolate, assuming a good stock is representative of a good company.</a:t>
            </a:r>
          </a:p>
          <a:p>
            <a:pPr marL="173038" indent="-173038" defTabSz="858838">
              <a:spcAft>
                <a:spcPct val="30000"/>
              </a:spcAft>
            </a:pPr>
            <a:r>
              <a:rPr lang="en-GB" sz="1000" dirty="0"/>
              <a:t>High expectations are not met and this growth stock underperforms</a:t>
            </a:r>
          </a:p>
          <a:p>
            <a:pPr marL="173038" indent="-173038" defTabSz="858838">
              <a:spcAft>
                <a:spcPct val="50000"/>
              </a:spcAft>
              <a:buClr>
                <a:schemeClr val="accent1"/>
              </a:buClr>
              <a:buSzPct val="75000"/>
              <a:buFont typeface="Wingdings" pitchFamily="-123" charset="2"/>
              <a:buChar char="n"/>
            </a:pPr>
            <a:r>
              <a:rPr lang="en-GB" sz="1000" b="0" dirty="0"/>
              <a:t>Over-reaction to missed expectations can lead to a stock being excessively punished.</a:t>
            </a:r>
          </a:p>
          <a:p>
            <a:pPr marL="173038" indent="-173038" defTabSz="858838">
              <a:spcAft>
                <a:spcPct val="20000"/>
              </a:spcAft>
            </a:pPr>
            <a:r>
              <a:rPr lang="en-GB" sz="1000" dirty="0"/>
              <a:t>These value stocks subsequently outperform</a:t>
            </a:r>
            <a:endParaRPr lang="en-GB" sz="1000" b="0" dirty="0"/>
          </a:p>
        </p:txBody>
      </p:sp>
      <p:sp>
        <p:nvSpPr>
          <p:cNvPr id="54293" name="Oval 28"/>
          <p:cNvSpPr>
            <a:spLocks noChangeArrowheads="1"/>
          </p:cNvSpPr>
          <p:nvPr/>
        </p:nvSpPr>
        <p:spPr bwMode="auto">
          <a:xfrm>
            <a:off x="496888" y="4630738"/>
            <a:ext cx="247650" cy="234950"/>
          </a:xfrm>
          <a:prstGeom prst="ellipse">
            <a:avLst/>
          </a:prstGeom>
          <a:solidFill>
            <a:schemeClr val="accent1"/>
          </a:solidFill>
          <a:ln w="9525">
            <a:noFill/>
            <a:round/>
            <a:headEnd/>
            <a:tailEnd/>
          </a:ln>
        </p:spPr>
        <p:txBody>
          <a:bodyPr wrap="none" lIns="0" tIns="0" rIns="0" bIns="0" anchor="ctr" anchorCtr="1">
            <a:prstTxWarp prst="textNoShape">
              <a:avLst/>
            </a:prstTxWarp>
          </a:bodyPr>
          <a:lstStyle/>
          <a:p>
            <a:pPr defTabSz="858838"/>
            <a:r>
              <a:rPr lang="en-GB">
                <a:solidFill>
                  <a:schemeClr val="bg1"/>
                </a:solidFill>
              </a:rPr>
              <a:t>A</a:t>
            </a:r>
          </a:p>
        </p:txBody>
      </p:sp>
      <p:sp>
        <p:nvSpPr>
          <p:cNvPr id="54294" name="Oval 28"/>
          <p:cNvSpPr>
            <a:spLocks noChangeArrowheads="1"/>
          </p:cNvSpPr>
          <p:nvPr/>
        </p:nvSpPr>
        <p:spPr bwMode="auto">
          <a:xfrm>
            <a:off x="492125" y="6099175"/>
            <a:ext cx="247650" cy="234950"/>
          </a:xfrm>
          <a:prstGeom prst="ellipse">
            <a:avLst/>
          </a:prstGeom>
          <a:solidFill>
            <a:schemeClr val="accent1"/>
          </a:solidFill>
          <a:ln w="9525">
            <a:noFill/>
            <a:round/>
            <a:headEnd/>
            <a:tailEnd/>
          </a:ln>
        </p:spPr>
        <p:txBody>
          <a:bodyPr wrap="none" lIns="0" tIns="0" rIns="0" bIns="0" anchor="ctr" anchorCtr="1">
            <a:prstTxWarp prst="textNoShape">
              <a:avLst/>
            </a:prstTxWarp>
          </a:bodyPr>
          <a:lstStyle/>
          <a:p>
            <a:pPr defTabSz="858838"/>
            <a:r>
              <a:rPr lang="en-GB">
                <a:solidFill>
                  <a:schemeClr val="bg1"/>
                </a:solidFill>
              </a:rPr>
              <a:t>A</a:t>
            </a:r>
          </a:p>
        </p:txBody>
      </p:sp>
      <p:sp>
        <p:nvSpPr>
          <p:cNvPr id="54295" name="Oval 28"/>
          <p:cNvSpPr>
            <a:spLocks noChangeArrowheads="1"/>
          </p:cNvSpPr>
          <p:nvPr/>
        </p:nvSpPr>
        <p:spPr bwMode="auto">
          <a:xfrm>
            <a:off x="492125" y="5675313"/>
            <a:ext cx="247650" cy="234950"/>
          </a:xfrm>
          <a:prstGeom prst="ellipse">
            <a:avLst/>
          </a:prstGeom>
          <a:solidFill>
            <a:schemeClr val="accent1"/>
          </a:solidFill>
          <a:ln w="9525">
            <a:noFill/>
            <a:round/>
            <a:headEnd/>
            <a:tailEnd/>
          </a:ln>
        </p:spPr>
        <p:txBody>
          <a:bodyPr wrap="none" lIns="0" tIns="0" rIns="0" bIns="0" anchor="ctr" anchorCtr="1">
            <a:prstTxWarp prst="textNoShape">
              <a:avLst/>
            </a:prstTxWarp>
          </a:bodyPr>
          <a:lstStyle/>
          <a:p>
            <a:pPr defTabSz="858838"/>
            <a:r>
              <a:rPr lang="en-GB">
                <a:solidFill>
                  <a:schemeClr val="bg1"/>
                </a:solidFill>
              </a:rPr>
              <a:t>B</a:t>
            </a:r>
          </a:p>
        </p:txBody>
      </p:sp>
      <p:pic>
        <p:nvPicPr>
          <p:cNvPr id="2051" name="Picture 3"/>
          <p:cNvPicPr>
            <a:picLocks noChangeAspect="1" noChangeArrowheads="1"/>
          </p:cNvPicPr>
          <p:nvPr/>
        </p:nvPicPr>
        <p:blipFill>
          <a:blip r:embed="rId3" cstate="print"/>
          <a:srcRect l="32609" t="28213" r="25109" b="25024"/>
          <a:stretch>
            <a:fillRect/>
          </a:stretch>
        </p:blipFill>
        <p:spPr bwMode="auto">
          <a:xfrm>
            <a:off x="5575852" y="1371600"/>
            <a:ext cx="3866322" cy="2405270"/>
          </a:xfrm>
          <a:prstGeom prst="rect">
            <a:avLst/>
          </a:prstGeom>
          <a:noFill/>
          <a:ln w="9525">
            <a:noFill/>
            <a:miter lim="800000"/>
            <a:headEnd/>
            <a:tailEnd/>
          </a:ln>
        </p:spPr>
      </p:pic>
      <p:sp>
        <p:nvSpPr>
          <p:cNvPr id="54276" name="Oval 5"/>
          <p:cNvSpPr>
            <a:spLocks noChangeArrowheads="1"/>
          </p:cNvSpPr>
          <p:nvPr/>
        </p:nvSpPr>
        <p:spPr bwMode="auto">
          <a:xfrm>
            <a:off x="5583843" y="2493144"/>
            <a:ext cx="377825" cy="384175"/>
          </a:xfrm>
          <a:prstGeom prst="ellipse">
            <a:avLst/>
          </a:prstGeom>
          <a:noFill/>
          <a:ln w="9525">
            <a:solidFill>
              <a:srgbClr val="FF0000"/>
            </a:solidFill>
            <a:round/>
            <a:headEnd/>
            <a:tailEnd/>
          </a:ln>
        </p:spPr>
        <p:txBody>
          <a:bodyPr wrap="none" lIns="0" tIns="0" rIns="0" bIns="0" anchor="ctr">
            <a:prstTxWarp prst="textNoShape">
              <a:avLst/>
            </a:prstTxWarp>
          </a:bodyPr>
          <a:lstStyle/>
          <a:p>
            <a:pPr algn="ctr" defTabSz="912813" eaLnBrk="0" hangingPunct="0">
              <a:spcBef>
                <a:spcPct val="50000"/>
              </a:spcBef>
            </a:pPr>
            <a:endParaRPr lang="en-US"/>
          </a:p>
        </p:txBody>
      </p:sp>
      <p:cxnSp>
        <p:nvCxnSpPr>
          <p:cNvPr id="54277" name="Straight Connector 7"/>
          <p:cNvCxnSpPr>
            <a:cxnSpLocks noChangeShapeType="1"/>
          </p:cNvCxnSpPr>
          <p:nvPr/>
        </p:nvCxnSpPr>
        <p:spPr bwMode="auto">
          <a:xfrm flipV="1">
            <a:off x="5888406" y="1570383"/>
            <a:ext cx="2818272" cy="1021403"/>
          </a:xfrm>
          <a:prstGeom prst="line">
            <a:avLst/>
          </a:prstGeom>
          <a:noFill/>
          <a:ln w="9525">
            <a:solidFill>
              <a:srgbClr val="FF0000"/>
            </a:solidFill>
            <a:prstDash val="dash"/>
            <a:round/>
            <a:headEnd/>
            <a:tailEnd/>
          </a:ln>
        </p:spPr>
      </p:cxnSp>
      <p:sp>
        <p:nvSpPr>
          <p:cNvPr id="40" name="TextBox 39"/>
          <p:cNvSpPr txBox="1"/>
          <p:nvPr/>
        </p:nvSpPr>
        <p:spPr>
          <a:xfrm>
            <a:off x="5565912" y="1272209"/>
            <a:ext cx="1550505" cy="538609"/>
          </a:xfrm>
          <a:prstGeom prst="rect">
            <a:avLst/>
          </a:prstGeom>
          <a:solidFill>
            <a:srgbClr val="FEFFFF"/>
          </a:solidFill>
        </p:spPr>
        <p:txBody>
          <a:bodyPr wrap="square" rtlCol="0">
            <a:spAutoFit/>
          </a:bodyPr>
          <a:lstStyle/>
          <a:p>
            <a:r>
              <a:rPr lang="en-US" sz="1000" dirty="0" smtClean="0"/>
              <a:t>Amgen Inc.</a:t>
            </a:r>
          </a:p>
          <a:p>
            <a:r>
              <a:rPr lang="en-US" sz="1000" dirty="0" smtClean="0"/>
              <a:t>AMGN</a:t>
            </a:r>
          </a:p>
          <a:p>
            <a:r>
              <a:rPr lang="en-US" sz="900" b="0" dirty="0" smtClean="0"/>
              <a:t>July 2011 – July 2013</a:t>
            </a:r>
            <a:endParaRPr lang="en-US" sz="9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smtClean="0">
                <a:ea typeface="MS PGothic" charset="0"/>
              </a:rPr>
              <a:t>Valuing a stock: Key measures</a:t>
            </a:r>
          </a:p>
        </p:txBody>
      </p:sp>
      <p:sp>
        <p:nvSpPr>
          <p:cNvPr id="56322" name="Content Placeholder 2"/>
          <p:cNvSpPr>
            <a:spLocks noGrp="1"/>
          </p:cNvSpPr>
          <p:nvPr>
            <p:ph idx="1"/>
          </p:nvPr>
        </p:nvSpPr>
        <p:spPr/>
        <p:txBody>
          <a:bodyPr/>
          <a:lstStyle/>
          <a:p>
            <a:r>
              <a:rPr lang="en-US" dirty="0" smtClean="0">
                <a:ea typeface="MS PGothic" charset="0"/>
              </a:rPr>
              <a:t>Return on equity (ROE)</a:t>
            </a:r>
          </a:p>
          <a:p>
            <a:r>
              <a:rPr lang="en-US" dirty="0" smtClean="0">
                <a:ea typeface="MS PGothic" charset="0"/>
              </a:rPr>
              <a:t>Earnings per share (EPS)</a:t>
            </a:r>
          </a:p>
          <a:p>
            <a:r>
              <a:rPr lang="en-US" dirty="0" smtClean="0">
                <a:ea typeface="MS PGothic" charset="0"/>
              </a:rPr>
              <a:t>Price-earnings ratio (P/E ratio)</a:t>
            </a:r>
          </a:p>
          <a:p>
            <a:r>
              <a:rPr lang="en-US" dirty="0" smtClean="0">
                <a:ea typeface="MS PGothic" charset="0"/>
              </a:rPr>
              <a:t>Price to cash flow</a:t>
            </a:r>
          </a:p>
          <a:p>
            <a:r>
              <a:rPr lang="en-US" dirty="0" smtClean="0">
                <a:ea typeface="MS PGothic" charset="0"/>
              </a:rPr>
              <a:t>Dividend yield</a:t>
            </a:r>
          </a:p>
        </p:txBody>
      </p:sp>
      <p:sp>
        <p:nvSpPr>
          <p:cNvPr id="56323" name="Slide Number Placeholder 3"/>
          <p:cNvSpPr>
            <a:spLocks noGrp="1"/>
          </p:cNvSpPr>
          <p:nvPr>
            <p:ph type="sldNum" sz="quarter" idx="10"/>
          </p:nvPr>
        </p:nvSpPr>
        <p:spPr>
          <a:xfrm>
            <a:off x="4949825" y="7426325"/>
            <a:ext cx="141288" cy="152400"/>
          </a:xfrm>
          <a:noFill/>
        </p:spPr>
        <p:txBody>
          <a:bodyPr/>
          <a:lstStyle/>
          <a:p>
            <a:fld id="{7B102DFD-B087-4A6F-9DC2-B7AA94A3D34F}" type="slidenum">
              <a:rPr lang="en-GB" smtClean="0">
                <a:latin typeface="Arial" pitchFamily="-123" charset="0"/>
                <a:ea typeface="MS PGothic" charset="0"/>
                <a:cs typeface="MS PGothic" charset="0"/>
              </a:rPr>
              <a:pPr/>
              <a:t>13</a:t>
            </a:fld>
            <a:endParaRPr lang="en-GB" smtClean="0">
              <a:latin typeface="Arial" pitchFamily="-123" charset="0"/>
              <a:ea typeface="MS PGothic" charset="0"/>
              <a:cs typeface="MS PGothic" charset="0"/>
            </a:endParaRPr>
          </a:p>
        </p:txBody>
      </p:sp>
      <p:sp>
        <p:nvSpPr>
          <p:cNvPr id="56324"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427038" y="264484"/>
            <a:ext cx="9051925" cy="863600"/>
          </a:xfrm>
        </p:spPr>
        <p:txBody>
          <a:bodyPr/>
          <a:lstStyle/>
          <a:p>
            <a:r>
              <a:rPr lang="en-US" dirty="0" smtClean="0">
                <a:ea typeface="MS PGothic" charset="0"/>
              </a:rPr>
              <a:t>Sources of company information</a:t>
            </a:r>
          </a:p>
        </p:txBody>
      </p:sp>
      <p:sp>
        <p:nvSpPr>
          <p:cNvPr id="58370" name="Content Placeholder 2"/>
          <p:cNvSpPr>
            <a:spLocks noGrp="1"/>
          </p:cNvSpPr>
          <p:nvPr>
            <p:ph sz="half" idx="2"/>
          </p:nvPr>
        </p:nvSpPr>
        <p:spPr>
          <a:xfrm>
            <a:off x="465138" y="1836738"/>
            <a:ext cx="4443412" cy="4478337"/>
          </a:xfrm>
        </p:spPr>
        <p:txBody>
          <a:bodyPr/>
          <a:lstStyle/>
          <a:p>
            <a:r>
              <a:rPr lang="en-US" sz="1600" smtClean="0">
                <a:ea typeface="MS PGothic" charset="0"/>
              </a:rPr>
              <a:t>Company website</a:t>
            </a:r>
          </a:p>
          <a:p>
            <a:r>
              <a:rPr lang="en-US" sz="1600" smtClean="0">
                <a:ea typeface="MS PGothic" charset="0"/>
              </a:rPr>
              <a:t>Form 10-k</a:t>
            </a:r>
          </a:p>
          <a:p>
            <a:r>
              <a:rPr lang="en-US" sz="1600" smtClean="0">
                <a:ea typeface="MS PGothic" charset="0"/>
              </a:rPr>
              <a:t>Analyst reports</a:t>
            </a:r>
          </a:p>
          <a:p>
            <a:r>
              <a:rPr lang="en-US" sz="1600" smtClean="0">
                <a:ea typeface="MS PGothic" charset="0"/>
              </a:rPr>
              <a:t>Subscription services (e.g., ValueLine, Morningstar) </a:t>
            </a:r>
          </a:p>
          <a:p>
            <a:r>
              <a:rPr lang="en-US" sz="1600" smtClean="0">
                <a:ea typeface="MS PGothic" charset="0"/>
              </a:rPr>
              <a:t>Securities and Exchange Commission – online Edgar system</a:t>
            </a:r>
          </a:p>
          <a:p>
            <a:r>
              <a:rPr lang="en-US" sz="1600" smtClean="0">
                <a:ea typeface="MS PGothic" charset="0"/>
              </a:rPr>
              <a:t>Business and financial journals </a:t>
            </a:r>
          </a:p>
          <a:p>
            <a:r>
              <a:rPr lang="en-US" sz="1600" smtClean="0">
                <a:ea typeface="MS PGothic" charset="0"/>
              </a:rPr>
              <a:t>Conferences</a:t>
            </a:r>
          </a:p>
          <a:p>
            <a:endParaRPr lang="en-US" sz="1600" smtClean="0">
              <a:ea typeface="MS PGothic" charset="0"/>
            </a:endParaRPr>
          </a:p>
          <a:p>
            <a:endParaRPr lang="en-US" sz="1600" smtClean="0">
              <a:ea typeface="MS PGothic" charset="0"/>
            </a:endParaRPr>
          </a:p>
        </p:txBody>
      </p:sp>
      <p:sp>
        <p:nvSpPr>
          <p:cNvPr id="58371" name="Slide Number Placeholder 3"/>
          <p:cNvSpPr>
            <a:spLocks noGrp="1"/>
          </p:cNvSpPr>
          <p:nvPr>
            <p:ph type="sldNum" sz="quarter" idx="10"/>
          </p:nvPr>
        </p:nvSpPr>
        <p:spPr>
          <a:xfrm>
            <a:off x="4949825" y="7426325"/>
            <a:ext cx="141288" cy="152400"/>
          </a:xfrm>
          <a:noFill/>
        </p:spPr>
        <p:txBody>
          <a:bodyPr/>
          <a:lstStyle/>
          <a:p>
            <a:fld id="{C3A5233C-30CA-4AE2-A89F-FA690ED65B67}" type="slidenum">
              <a:rPr lang="en-GB" smtClean="0">
                <a:latin typeface="Arial" pitchFamily="-123" charset="0"/>
                <a:ea typeface="MS PGothic" charset="0"/>
                <a:cs typeface="MS PGothic" charset="0"/>
              </a:rPr>
              <a:pPr/>
              <a:t>14</a:t>
            </a:fld>
            <a:endParaRPr lang="en-GB" smtClean="0">
              <a:latin typeface="Arial" pitchFamily="-123" charset="0"/>
              <a:ea typeface="MS PGothic" charset="0"/>
              <a:cs typeface="MS PGothic" charset="0"/>
            </a:endParaRPr>
          </a:p>
        </p:txBody>
      </p:sp>
      <p:sp>
        <p:nvSpPr>
          <p:cNvPr id="58372"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dirty="0" smtClean="0">
                <a:ea typeface="MS PGothic" charset="0"/>
              </a:rPr>
              <a:t>What to look for</a:t>
            </a:r>
          </a:p>
        </p:txBody>
      </p:sp>
      <p:sp>
        <p:nvSpPr>
          <p:cNvPr id="60418" name="Content Placeholder 2"/>
          <p:cNvSpPr>
            <a:spLocks noGrp="1"/>
          </p:cNvSpPr>
          <p:nvPr>
            <p:ph idx="1"/>
          </p:nvPr>
        </p:nvSpPr>
        <p:spPr>
          <a:xfrm>
            <a:off x="461963" y="1638300"/>
            <a:ext cx="9134475" cy="4289425"/>
          </a:xfrm>
        </p:spPr>
        <p:txBody>
          <a:bodyPr/>
          <a:lstStyle/>
          <a:p>
            <a:r>
              <a:rPr lang="en-US" dirty="0" smtClean="0">
                <a:ea typeface="MS PGothic" charset="0"/>
              </a:rPr>
              <a:t>From a company’s income statement:</a:t>
            </a:r>
          </a:p>
          <a:p>
            <a:pPr lvl="1"/>
            <a:r>
              <a:rPr lang="en-US" sz="1400" dirty="0" smtClean="0">
                <a:ea typeface="MS PGothic" charset="0"/>
              </a:rPr>
              <a:t>Earnings growth</a:t>
            </a:r>
          </a:p>
          <a:p>
            <a:pPr lvl="1"/>
            <a:r>
              <a:rPr lang="en-US" sz="1400" dirty="0" smtClean="0">
                <a:ea typeface="MS PGothic" charset="0"/>
              </a:rPr>
              <a:t>Earnings surprise</a:t>
            </a:r>
          </a:p>
          <a:p>
            <a:pPr lvl="1"/>
            <a:r>
              <a:rPr lang="en-US" sz="1400" dirty="0" smtClean="0">
                <a:ea typeface="MS PGothic" charset="0"/>
              </a:rPr>
              <a:t>Stable or increasing margins</a:t>
            </a:r>
          </a:p>
          <a:p>
            <a:r>
              <a:rPr lang="en-US" dirty="0" smtClean="0">
                <a:ea typeface="MS PGothic" charset="0"/>
              </a:rPr>
              <a:t>From a company’s balance sheet:</a:t>
            </a:r>
          </a:p>
          <a:p>
            <a:pPr lvl="1"/>
            <a:r>
              <a:rPr lang="en-US" sz="1400" dirty="0" smtClean="0">
                <a:ea typeface="MS PGothic" charset="0"/>
              </a:rPr>
              <a:t>Debt</a:t>
            </a:r>
          </a:p>
          <a:p>
            <a:pPr lvl="1"/>
            <a:r>
              <a:rPr lang="en-US" sz="1400" dirty="0" smtClean="0">
                <a:ea typeface="MS PGothic" charset="0"/>
              </a:rPr>
              <a:t>Cash (relative to annual sales) </a:t>
            </a:r>
          </a:p>
          <a:p>
            <a:pPr lvl="1"/>
            <a:r>
              <a:rPr lang="en-US" sz="1400" dirty="0" smtClean="0">
                <a:ea typeface="MS PGothic" charset="0"/>
              </a:rPr>
              <a:t>Return on equity (higher is better)</a:t>
            </a:r>
          </a:p>
          <a:p>
            <a:pPr lvl="1"/>
            <a:r>
              <a:rPr lang="en-US" sz="1400" dirty="0" smtClean="0">
                <a:ea typeface="MS PGothic" charset="0"/>
              </a:rPr>
              <a:t>Receivables and inventory (shouldn’t rise faster than sales)</a:t>
            </a:r>
          </a:p>
          <a:p>
            <a:r>
              <a:rPr lang="en-US" dirty="0" smtClean="0">
                <a:ea typeface="MS PGothic" charset="0"/>
              </a:rPr>
              <a:t>From the cash flow statement:</a:t>
            </a:r>
          </a:p>
          <a:p>
            <a:pPr lvl="1"/>
            <a:r>
              <a:rPr lang="en-US" sz="1400" dirty="0" smtClean="0">
                <a:ea typeface="MS PGothic" charset="0"/>
              </a:rPr>
              <a:t>Cash flow</a:t>
            </a:r>
          </a:p>
          <a:p>
            <a:r>
              <a:rPr lang="en-US" dirty="0" smtClean="0">
                <a:ea typeface="MS PGothic" charset="0"/>
              </a:rPr>
              <a:t>From the management’s discussion and analysis:</a:t>
            </a:r>
          </a:p>
          <a:p>
            <a:pPr lvl="1"/>
            <a:r>
              <a:rPr lang="en-US" sz="1400" dirty="0" smtClean="0">
                <a:ea typeface="MS PGothic" charset="0"/>
              </a:rPr>
              <a:t>What is the outlook for the future?</a:t>
            </a:r>
          </a:p>
          <a:p>
            <a:pPr lvl="1"/>
            <a:r>
              <a:rPr lang="en-US" sz="1400" dirty="0" smtClean="0">
                <a:ea typeface="MS PGothic" charset="0"/>
              </a:rPr>
              <a:t>Are there any potential threats and uncertainties they expect to encounter?</a:t>
            </a:r>
          </a:p>
          <a:p>
            <a:endParaRPr lang="en-US" dirty="0" smtClean="0">
              <a:ea typeface="MS PGothic" charset="0"/>
            </a:endParaRPr>
          </a:p>
        </p:txBody>
      </p:sp>
      <p:sp>
        <p:nvSpPr>
          <p:cNvPr id="60419" name="Slide Number Placeholder 3"/>
          <p:cNvSpPr>
            <a:spLocks noGrp="1"/>
          </p:cNvSpPr>
          <p:nvPr>
            <p:ph type="sldNum" sz="quarter" idx="10"/>
          </p:nvPr>
        </p:nvSpPr>
        <p:spPr>
          <a:xfrm>
            <a:off x="4949825" y="7426325"/>
            <a:ext cx="141288" cy="152400"/>
          </a:xfrm>
          <a:noFill/>
        </p:spPr>
        <p:txBody>
          <a:bodyPr/>
          <a:lstStyle/>
          <a:p>
            <a:fld id="{96D4A5E5-48F3-4CAF-8C2E-043727451A8E}" type="slidenum">
              <a:rPr lang="en-GB" smtClean="0">
                <a:latin typeface="Arial" pitchFamily="-123" charset="0"/>
                <a:ea typeface="MS PGothic" charset="0"/>
                <a:cs typeface="MS PGothic" charset="0"/>
              </a:rPr>
              <a:pPr/>
              <a:t>15</a:t>
            </a:fld>
            <a:endParaRPr lang="en-GB" smtClean="0">
              <a:latin typeface="Arial" pitchFamily="-123" charset="0"/>
              <a:ea typeface="MS PGothic" charset="0"/>
              <a:cs typeface="MS PGothic" charset="0"/>
            </a:endParaRPr>
          </a:p>
        </p:txBody>
      </p:sp>
      <p:sp>
        <p:nvSpPr>
          <p:cNvPr id="60420"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Back to fundamentals: A stock picker’s market</a:t>
            </a:r>
            <a:endParaRPr lang="en-US" dirty="0" smtClean="0"/>
          </a:p>
        </p:txBody>
      </p:sp>
      <p:pic>
        <p:nvPicPr>
          <p:cNvPr id="4099" name="Picture 3"/>
          <p:cNvPicPr>
            <a:picLocks noGrp="1" noChangeAspect="1" noChangeArrowheads="1"/>
          </p:cNvPicPr>
          <p:nvPr>
            <p:ph sz="half" idx="2"/>
          </p:nvPr>
        </p:nvPicPr>
        <p:blipFill>
          <a:blip r:embed="rId3" cstate="print"/>
          <a:srcRect/>
          <a:stretch>
            <a:fillRect/>
          </a:stretch>
        </p:blipFill>
        <p:spPr>
          <a:xfrm>
            <a:off x="5105400" y="2420340"/>
            <a:ext cx="4491038" cy="3103170"/>
          </a:xfrm>
        </p:spPr>
      </p:pic>
      <p:sp>
        <p:nvSpPr>
          <p:cNvPr id="62466" name="Slide Number Placeholder 3"/>
          <p:cNvSpPr>
            <a:spLocks noGrp="1"/>
          </p:cNvSpPr>
          <p:nvPr>
            <p:ph type="sldNum" sz="quarter" idx="10"/>
          </p:nvPr>
        </p:nvSpPr>
        <p:spPr/>
        <p:txBody>
          <a:bodyPr/>
          <a:lstStyle/>
          <a:p>
            <a:fld id="{7028A1EB-005D-4E52-B560-32C42C62E3C0}" type="slidenum">
              <a:rPr lang="en-GB" smtClean="0"/>
              <a:pPr/>
              <a:t>16</a:t>
            </a:fld>
            <a:endParaRPr lang="en-GB" smtClean="0"/>
          </a:p>
        </p:txBody>
      </p:sp>
      <p:sp>
        <p:nvSpPr>
          <p:cNvPr id="62469" name="Rectangle 196"/>
          <p:cNvSpPr>
            <a:spLocks noChangeArrowheads="1"/>
          </p:cNvSpPr>
          <p:nvPr/>
        </p:nvSpPr>
        <p:spPr bwMode="auto">
          <a:xfrm>
            <a:off x="376238" y="6613525"/>
            <a:ext cx="9228137" cy="214313"/>
          </a:xfrm>
          <a:prstGeom prst="rect">
            <a:avLst/>
          </a:prstGeom>
          <a:noFill/>
          <a:ln w="9525">
            <a:noFill/>
            <a:miter lim="800000"/>
            <a:headEnd/>
            <a:tailEnd/>
          </a:ln>
        </p:spPr>
        <p:txBody>
          <a:bodyPr>
            <a:prstTxWarp prst="textNoShape">
              <a:avLst/>
            </a:prstTxWarp>
            <a:spAutoFit/>
          </a:bodyPr>
          <a:lstStyle/>
          <a:p>
            <a:pPr defTabSz="858838"/>
            <a:r>
              <a:rPr lang="en-US" sz="800" b="0" dirty="0" smtClean="0"/>
              <a:t>Source: Guide to the Markets, July 2013.</a:t>
            </a:r>
            <a:endParaRPr lang="en-US" sz="800" b="0" dirty="0"/>
          </a:p>
        </p:txBody>
      </p:sp>
      <p:pic>
        <p:nvPicPr>
          <p:cNvPr id="4100" name="Picture 4"/>
          <p:cNvPicPr>
            <a:picLocks noGrp="1" noChangeAspect="1" noChangeArrowheads="1"/>
          </p:cNvPicPr>
          <p:nvPr>
            <p:ph sz="half" idx="1"/>
          </p:nvPr>
        </p:nvPicPr>
        <p:blipFill>
          <a:blip r:embed="rId4" cstate="print"/>
          <a:srcRect/>
          <a:stretch>
            <a:fillRect/>
          </a:stretch>
        </p:blipFill>
        <p:spPr bwMode="auto">
          <a:xfrm>
            <a:off x="461963" y="2400810"/>
            <a:ext cx="4491037" cy="314223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idx="1"/>
          </p:nvPr>
        </p:nvSpPr>
        <p:spPr/>
        <p:txBody>
          <a:bodyPr/>
          <a:lstStyle/>
          <a:p>
            <a:r>
              <a:rPr lang="en-US" dirty="0" smtClean="0">
                <a:latin typeface="Arial" pitchFamily="-123" charset="0"/>
                <a:ea typeface="ＭＳ Ｐゴシック" pitchFamily="-123" charset="-128"/>
                <a:cs typeface="ＭＳ Ｐゴシック" pitchFamily="-123" charset="-128"/>
              </a:rPr>
              <a:t>Research matters</a:t>
            </a:r>
          </a:p>
          <a:p>
            <a:r>
              <a:rPr lang="en-US" dirty="0" smtClean="0">
                <a:latin typeface="Arial" pitchFamily="-123" charset="0"/>
                <a:ea typeface="MS PGothic" charset="0"/>
              </a:rPr>
              <a:t>When evaluating a company for investment, </a:t>
            </a:r>
            <a:r>
              <a:rPr lang="en-US" b="1" dirty="0" smtClean="0">
                <a:latin typeface="Arial" pitchFamily="-123" charset="0"/>
                <a:ea typeface="MS PGothic" charset="0"/>
              </a:rPr>
              <a:t>a stock’s </a:t>
            </a:r>
            <a:r>
              <a:rPr lang="en-US" b="1" i="1" dirty="0" smtClean="0">
                <a:latin typeface="Arial" pitchFamily="-123" charset="0"/>
                <a:ea typeface="MS PGothic" charset="0"/>
              </a:rPr>
              <a:t>price</a:t>
            </a:r>
            <a:r>
              <a:rPr lang="en-US" b="1" dirty="0" smtClean="0">
                <a:latin typeface="Arial" pitchFamily="-123" charset="0"/>
                <a:ea typeface="MS PGothic" charset="0"/>
              </a:rPr>
              <a:t> may not be its true </a:t>
            </a:r>
            <a:r>
              <a:rPr lang="en-US" b="1" i="1" dirty="0" smtClean="0">
                <a:latin typeface="Arial" pitchFamily="-123" charset="0"/>
                <a:ea typeface="MS PGothic" charset="0"/>
              </a:rPr>
              <a:t>value</a:t>
            </a:r>
          </a:p>
          <a:p>
            <a:r>
              <a:rPr lang="en-US" dirty="0" smtClean="0">
                <a:latin typeface="Arial" pitchFamily="-123" charset="0"/>
                <a:ea typeface="MS PGothic" charset="0"/>
              </a:rPr>
              <a:t>In a global universe of 50,000+ stocks, analysts narrow their search</a:t>
            </a:r>
          </a:p>
          <a:p>
            <a:r>
              <a:rPr lang="en-US" dirty="0" smtClean="0">
                <a:latin typeface="Arial" pitchFamily="-123" charset="0"/>
                <a:ea typeface="MS PGothic" charset="0"/>
              </a:rPr>
              <a:t>Analysts and portfolio managers employ various methods, strategies and models to select stocks </a:t>
            </a:r>
          </a:p>
          <a:p>
            <a:r>
              <a:rPr lang="en-US" dirty="0" smtClean="0">
                <a:latin typeface="Arial" pitchFamily="-123" charset="0"/>
                <a:ea typeface="MS PGothic" charset="0"/>
              </a:rPr>
              <a:t>Important equity valuation measures:</a:t>
            </a:r>
          </a:p>
          <a:p>
            <a:pPr lvl="1"/>
            <a:r>
              <a:rPr lang="en-US" dirty="0" smtClean="0">
                <a:latin typeface="Arial" pitchFamily="-123" charset="0"/>
                <a:ea typeface="MS PGothic" charset="0"/>
              </a:rPr>
              <a:t> Return on equity (ROE)</a:t>
            </a:r>
          </a:p>
          <a:p>
            <a:pPr lvl="1"/>
            <a:r>
              <a:rPr lang="en-US" dirty="0" smtClean="0">
                <a:latin typeface="Arial" pitchFamily="-123" charset="0"/>
                <a:ea typeface="MS PGothic" charset="0"/>
              </a:rPr>
              <a:t>Earnings per share (EPS)</a:t>
            </a:r>
          </a:p>
          <a:p>
            <a:pPr lvl="1"/>
            <a:r>
              <a:rPr lang="en-US" dirty="0" smtClean="0">
                <a:latin typeface="Arial" pitchFamily="-123" charset="0"/>
                <a:ea typeface="MS PGothic" charset="0"/>
              </a:rPr>
              <a:t>Price-earnings ratio (P/E ratio)</a:t>
            </a:r>
          </a:p>
          <a:p>
            <a:pPr lvl="1"/>
            <a:r>
              <a:rPr lang="en-US" dirty="0" smtClean="0">
                <a:latin typeface="Arial" pitchFamily="-123" charset="0"/>
                <a:ea typeface="MS PGothic" charset="0"/>
              </a:rPr>
              <a:t>Price to cash flow</a:t>
            </a:r>
          </a:p>
          <a:p>
            <a:pPr lvl="1"/>
            <a:r>
              <a:rPr lang="en-US" dirty="0" smtClean="0">
                <a:latin typeface="Arial" pitchFamily="-123" charset="0"/>
                <a:ea typeface="MS PGothic" charset="0"/>
              </a:rPr>
              <a:t>Dividend yield</a:t>
            </a:r>
          </a:p>
          <a:p>
            <a:pPr lvl="1"/>
            <a:endParaRPr lang="en-US" dirty="0" smtClean="0">
              <a:latin typeface="Arial" pitchFamily="-123" charset="0"/>
              <a:ea typeface="MS PGothic" charset="0"/>
            </a:endParaRPr>
          </a:p>
          <a:p>
            <a:pPr lvl="1"/>
            <a:endParaRPr lang="en-US" dirty="0" smtClean="0">
              <a:latin typeface="Arial" pitchFamily="-123" charset="0"/>
              <a:ea typeface="MS PGothic" charset="0"/>
            </a:endParaRPr>
          </a:p>
          <a:p>
            <a:endParaRPr lang="en-US" dirty="0" smtClean="0">
              <a:latin typeface="Arial" pitchFamily="-123" charset="0"/>
              <a:ea typeface="MS PGothic" charset="0"/>
            </a:endParaRPr>
          </a:p>
          <a:p>
            <a:endParaRPr lang="en-US" dirty="0"/>
          </a:p>
        </p:txBody>
      </p:sp>
      <p:sp>
        <p:nvSpPr>
          <p:cNvPr id="5" name="Slide Number Placeholder 4"/>
          <p:cNvSpPr>
            <a:spLocks noGrp="1"/>
          </p:cNvSpPr>
          <p:nvPr>
            <p:ph type="sldNum" sz="quarter" idx="10"/>
          </p:nvPr>
        </p:nvSpPr>
        <p:spPr/>
        <p:txBody>
          <a:bodyPr/>
          <a:lstStyle/>
          <a:p>
            <a:pPr>
              <a:defRPr/>
            </a:pPr>
            <a:fld id="{733FE605-78AD-40C1-AC22-AB245AF24967}" type="slidenum">
              <a:rPr lang="en-GB" smtClean="0"/>
              <a:pPr>
                <a:defRPr/>
              </a:pPr>
              <a:t>17</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0"/>
          </p:nvPr>
        </p:nvSpPr>
        <p:spPr/>
        <p:txBody>
          <a:bodyPr/>
          <a:lstStyle/>
          <a:p>
            <a:pPr>
              <a:defRPr/>
            </a:pPr>
            <a:fld id="{D7A7C4C8-F59D-49F0-9B5E-59195A94AE36}" type="slidenum">
              <a:rPr lang="en-GB" smtClean="0"/>
              <a:pPr>
                <a:defRPr/>
              </a:pPr>
              <a:t>18</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mtClean="0">
                <a:ea typeface="MS PGothic" charset="0"/>
              </a:rPr>
              <a:t>Introduction</a:t>
            </a:r>
          </a:p>
        </p:txBody>
      </p:sp>
      <p:sp>
        <p:nvSpPr>
          <p:cNvPr id="29698" name="Slide Number Placeholder 3"/>
          <p:cNvSpPr>
            <a:spLocks noGrp="1"/>
          </p:cNvSpPr>
          <p:nvPr>
            <p:ph type="sldNum" sz="quarter" idx="10"/>
          </p:nvPr>
        </p:nvSpPr>
        <p:spPr>
          <a:xfrm>
            <a:off x="4984750" y="7426325"/>
            <a:ext cx="69850" cy="152400"/>
          </a:xfrm>
          <a:noFill/>
        </p:spPr>
        <p:txBody>
          <a:bodyPr/>
          <a:lstStyle/>
          <a:p>
            <a:fld id="{7BE50BEA-6495-4FF3-A437-82D4CFF2DBFE}" type="slidenum">
              <a:rPr lang="en-GB" smtClean="0">
                <a:latin typeface="Arial" pitchFamily="-123" charset="0"/>
                <a:ea typeface="MS PGothic" charset="0"/>
                <a:cs typeface="MS PGothic" charset="0"/>
              </a:rPr>
              <a:pPr/>
              <a:t>1</a:t>
            </a:fld>
            <a:endParaRPr lang="en-GB" smtClean="0">
              <a:latin typeface="Arial" pitchFamily="-123" charset="0"/>
              <a:ea typeface="MS PGothic" charset="0"/>
              <a:cs typeface="MS PGothic" charset="0"/>
            </a:endParaRPr>
          </a:p>
        </p:txBody>
      </p:sp>
      <p:sp>
        <p:nvSpPr>
          <p:cNvPr id="29699"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pic>
        <p:nvPicPr>
          <p:cNvPr id="6" name="Picture 1030" descr="iStock_000000750486Large"/>
          <p:cNvPicPr>
            <a:picLocks noChangeAspect="1" noChangeArrowheads="1"/>
          </p:cNvPicPr>
          <p:nvPr/>
        </p:nvPicPr>
        <p:blipFill>
          <a:blip r:embed="rId3" cstate="print"/>
          <a:srcRect/>
          <a:stretch>
            <a:fillRect/>
          </a:stretch>
        </p:blipFill>
        <p:spPr bwMode="auto">
          <a:xfrm>
            <a:off x="1819275" y="1757363"/>
            <a:ext cx="6397625" cy="4254500"/>
          </a:xfrm>
          <a:prstGeom prst="rect">
            <a:avLst/>
          </a:prstGeom>
          <a:noFill/>
          <a:ln w="76200">
            <a:solidFill>
              <a:schemeClr val="bg1"/>
            </a:solidFill>
            <a:miter lim="800000"/>
            <a:headEnd/>
            <a:tailEnd/>
          </a:ln>
          <a:effectLst>
            <a:outerShdw blurRad="63500" dist="38099" dir="2700000" algn="ctr"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0"/>
          </p:nvPr>
        </p:nvSpPr>
        <p:spPr>
          <a:xfrm>
            <a:off x="4949825" y="7426325"/>
            <a:ext cx="141288" cy="152400"/>
          </a:xfrm>
          <a:noFill/>
        </p:spPr>
        <p:txBody>
          <a:bodyPr/>
          <a:lstStyle/>
          <a:p>
            <a:pPr defTabSz="912813"/>
            <a:fld id="{B81FC4E1-76CB-465B-98D4-A648E455F9A9}" type="slidenum">
              <a:rPr lang="en-GB" smtClean="0">
                <a:latin typeface="Arial" pitchFamily="-123" charset="0"/>
                <a:ea typeface="MS PGothic" charset="0"/>
                <a:cs typeface="MS PGothic" charset="0"/>
              </a:rPr>
              <a:pPr defTabSz="912813"/>
              <a:t>19</a:t>
            </a:fld>
            <a:endParaRPr lang="en-GB" smtClean="0">
              <a:latin typeface="Arial" pitchFamily="-123" charset="0"/>
              <a:ea typeface="MS PGothic" charset="0"/>
              <a:cs typeface="MS PGothic" charset="0"/>
            </a:endParaRPr>
          </a:p>
        </p:txBody>
      </p:sp>
      <p:sp>
        <p:nvSpPr>
          <p:cNvPr id="66562" name="Rectangle 2"/>
          <p:cNvSpPr>
            <a:spLocks noGrp="1" noChangeArrowheads="1"/>
          </p:cNvSpPr>
          <p:nvPr>
            <p:ph type="title"/>
          </p:nvPr>
        </p:nvSpPr>
        <p:spPr/>
        <p:txBody>
          <a:bodyPr/>
          <a:lstStyle/>
          <a:p>
            <a:pPr defTabSz="768350"/>
            <a:r>
              <a:rPr lang="en-US" smtClean="0">
                <a:ea typeface="MS PGothic" charset="0"/>
              </a:rPr>
              <a:t>Disclosure</a:t>
            </a:r>
          </a:p>
        </p:txBody>
      </p:sp>
      <p:sp>
        <p:nvSpPr>
          <p:cNvPr id="66563"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
        <p:nvSpPr>
          <p:cNvPr id="66564" name="TextBox 4"/>
          <p:cNvSpPr txBox="1">
            <a:spLocks noChangeArrowheads="1"/>
          </p:cNvSpPr>
          <p:nvPr/>
        </p:nvSpPr>
        <p:spPr bwMode="auto">
          <a:xfrm>
            <a:off x="382588" y="1346200"/>
            <a:ext cx="8437562" cy="2139047"/>
          </a:xfrm>
          <a:prstGeom prst="rect">
            <a:avLst/>
          </a:prstGeom>
          <a:noFill/>
          <a:ln w="9525">
            <a:noFill/>
            <a:miter lim="800000"/>
            <a:headEnd/>
            <a:tailEnd/>
          </a:ln>
        </p:spPr>
        <p:txBody>
          <a:bodyPr>
            <a:prstTxWarp prst="textNoShape">
              <a:avLst/>
            </a:prstTxWarp>
            <a:spAutoFit/>
          </a:bodyPr>
          <a:lstStyle/>
          <a:p>
            <a:pPr lvl="0" defTabSz="722229" eaLnBrk="0" hangingPunct="0">
              <a:spcBef>
                <a:spcPct val="115000"/>
              </a:spcBef>
              <a:buClr>
                <a:srgbClr val="6D6E71"/>
              </a:buClr>
              <a:buSzPct val="75000"/>
            </a:pPr>
            <a:r>
              <a:rPr lang="en-US" sz="1000" b="0" kern="0" dirty="0" smtClean="0">
                <a:solidFill>
                  <a:srgbClr val="000000"/>
                </a:solidFill>
                <a:latin typeface="+mn-lt"/>
                <a:ea typeface="ＭＳ Ｐゴシック"/>
              </a:rPr>
              <a:t>The above commentary is intended solely to report on various investment views held by J.P. Morgan Asset Management. Opinions and estimates offered constitute our judgment and are subject to change without notice, as are statements of financial market trends, which are based on current market conditions. We believe the information provided here is reliable, but do not warrant its accuracy or completeness. This material is not intended as an offer or solicitation for the purchase or sale of any financial instrument. The views and strategies described may not be suitable for all investors. This material has been prepared for informational purposes only and is not intended to provide, and should not be relied on for, accounting, legal or tax advice. References to future returns are not promises or even estimates of actual returns a client portfolio may achieve. </a:t>
            </a:r>
            <a:br>
              <a:rPr lang="en-US" sz="1000" b="0" kern="0" dirty="0" smtClean="0">
                <a:solidFill>
                  <a:srgbClr val="000000"/>
                </a:solidFill>
                <a:latin typeface="+mn-lt"/>
                <a:ea typeface="ＭＳ Ｐゴシック"/>
              </a:rPr>
            </a:br>
            <a:r>
              <a:rPr lang="en-US" sz="1000" b="0" kern="0" dirty="0" smtClean="0">
                <a:solidFill>
                  <a:srgbClr val="000000"/>
                </a:solidFill>
                <a:latin typeface="+mn-lt"/>
                <a:ea typeface="ＭＳ Ｐゴシック"/>
              </a:rPr>
              <a:t>Any forecasts contained herein are for illustrative purposes only and are not to be relied upon as advice or interpreted as a recommendation.</a:t>
            </a:r>
          </a:p>
          <a:p>
            <a:pPr lvl="0" defTabSz="722229" eaLnBrk="0" hangingPunct="0">
              <a:spcBef>
                <a:spcPct val="115000"/>
              </a:spcBef>
              <a:buClr>
                <a:srgbClr val="6D6E71"/>
              </a:buClr>
              <a:buSzPct val="75000"/>
            </a:pPr>
            <a:r>
              <a:rPr lang="en-US" sz="1000" b="0" kern="0" dirty="0" smtClean="0">
                <a:solidFill>
                  <a:srgbClr val="000000"/>
                </a:solidFill>
                <a:latin typeface="+mn-lt"/>
                <a:ea typeface="ＭＳ Ｐゴシック"/>
              </a:rPr>
              <a:t>J.P. Morgan Asset Management is the marketing name for the asset management businesses of JPMorgan Chase &amp; Co. Those businesses include, but are not limited to, J.P. Morgan Investment Management Inc., Security Capital Research &amp; Management Incorporated and J.P. Morgan Alternative Asset Management, Inc.</a:t>
            </a:r>
          </a:p>
          <a:p>
            <a:pPr lvl="0" defTabSz="722229" eaLnBrk="0" hangingPunct="0">
              <a:spcBef>
                <a:spcPct val="115000"/>
              </a:spcBef>
              <a:buClr>
                <a:srgbClr val="6D6E71"/>
              </a:buClr>
              <a:buSzPct val="75000"/>
            </a:pPr>
            <a:r>
              <a:rPr lang="en-US" sz="1000" b="0" kern="0" dirty="0" smtClean="0">
                <a:solidFill>
                  <a:srgbClr val="000000"/>
                </a:solidFill>
                <a:latin typeface="+mn-lt"/>
                <a:ea typeface="ＭＳ Ｐゴシック"/>
              </a:rPr>
              <a:t>© J.P. Morgan Chase &amp; Co., July 2013</a:t>
            </a:r>
            <a:endParaRPr lang="en-US" sz="100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2920" y="1111492"/>
            <a:ext cx="9052560" cy="4243671"/>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2872" y="4279702"/>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en-US" altLang="zh-CN" sz="2000" dirty="0">
                <a:solidFill>
                  <a:prstClr val="white"/>
                </a:solidFill>
                <a:latin typeface="微软雅黑"/>
                <a:cs typeface="Segoe UI" pitchFamily="34" charset="0"/>
              </a:rPr>
              <a:t>https://www.chuanke.com</a:t>
            </a:r>
            <a:endParaRPr lang="zh-CN" altLang="en-US" sz="2000" dirty="0">
              <a:solidFill>
                <a:prstClr val="white"/>
              </a:solidFill>
              <a:latin typeface="微软雅黑"/>
              <a:cs typeface="Segoe UI" pitchFamily="34" charset="0"/>
            </a:endParaRPr>
          </a:p>
        </p:txBody>
      </p:sp>
      <p:sp>
        <p:nvSpPr>
          <p:cNvPr id="17" name="圆角矩形 16">
            <a:hlinkClick r:id="rId3"/>
          </p:cNvPr>
          <p:cNvSpPr/>
          <p:nvPr/>
        </p:nvSpPr>
        <p:spPr>
          <a:xfrm>
            <a:off x="5662872" y="4775969"/>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en-US" altLang="zh-CN" sz="2000" dirty="0">
                <a:solidFill>
                  <a:prstClr val="white"/>
                </a:solidFill>
                <a:latin typeface="微软雅黑"/>
                <a:cs typeface="Segoe UI" pitchFamily="34" charset="0"/>
              </a:rPr>
              <a:t>https://study.163.com</a:t>
            </a:r>
            <a:endParaRPr lang="zh-CN" altLang="en-US" sz="2000" dirty="0">
              <a:solidFill>
                <a:prstClr val="white"/>
              </a:solidFill>
              <a:latin typeface="微软雅黑"/>
              <a:cs typeface="Segoe UI" pitchFamily="34" charset="0"/>
            </a:endParaRPr>
          </a:p>
        </p:txBody>
      </p:sp>
      <p:sp>
        <p:nvSpPr>
          <p:cNvPr id="2" name="矩形 1"/>
          <p:cNvSpPr/>
          <p:nvPr/>
        </p:nvSpPr>
        <p:spPr>
          <a:xfrm>
            <a:off x="958489" y="3310659"/>
            <a:ext cx="8920320" cy="623054"/>
          </a:xfrm>
          <a:prstGeom prst="rect">
            <a:avLst/>
          </a:prstGeom>
        </p:spPr>
        <p:txBody>
          <a:bodyPr wrap="none" lIns="114106" tIns="57054" rIns="114106" bIns="57054">
            <a:spAutoFit/>
          </a:bodyPr>
          <a:lstStyle/>
          <a:p>
            <a:pPr defTabSz="1141054">
              <a:lnSpc>
                <a:spcPct val="150000"/>
              </a:lnSpc>
            </a:pPr>
            <a:r>
              <a:rPr lang="zh-CN" altLang="en-US" sz="2200" b="0" dirty="0">
                <a:solidFill>
                  <a:srgbClr val="4F81BD">
                    <a:lumMod val="75000"/>
                  </a:srgbClr>
                </a:solidFill>
                <a:latin typeface="微软雅黑"/>
                <a:ea typeface="微软雅黑"/>
                <a:cs typeface="Segoe UI" pitchFamily="34" charset="0"/>
              </a:rPr>
              <a:t>学习世界五百强和咨询公司</a:t>
            </a:r>
            <a:r>
              <a:rPr lang="en-US" altLang="zh-CN" sz="2200" b="0" dirty="0">
                <a:solidFill>
                  <a:srgbClr val="4F81BD">
                    <a:lumMod val="75000"/>
                  </a:srgbClr>
                </a:solidFill>
                <a:latin typeface="微软雅黑"/>
                <a:ea typeface="微软雅黑"/>
                <a:cs typeface="Segoe UI" pitchFamily="34" charset="0"/>
              </a:rPr>
              <a:t>PPT</a:t>
            </a:r>
            <a:r>
              <a:rPr lang="zh-CN" altLang="en-US" sz="2200" b="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662872" y="5273554"/>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en-US" altLang="zh-CN" sz="2000" dirty="0">
                <a:solidFill>
                  <a:prstClr val="white"/>
                </a:solidFill>
                <a:latin typeface="微软雅黑"/>
                <a:cs typeface="Segoe UI" pitchFamily="34" charset="0"/>
              </a:rPr>
              <a:t>https://www.zhiu.com</a:t>
            </a:r>
            <a:endParaRPr lang="zh-CN" altLang="en-US" sz="2000" dirty="0">
              <a:solidFill>
                <a:prstClr val="white"/>
              </a:solidFill>
              <a:latin typeface="微软雅黑"/>
              <a:cs typeface="Segoe UI" pitchFamily="34" charset="0"/>
            </a:endParaRPr>
          </a:p>
        </p:txBody>
      </p:sp>
      <p:sp>
        <p:nvSpPr>
          <p:cNvPr id="12" name="圆角矩形 11">
            <a:hlinkClick r:id="rId3"/>
          </p:cNvPr>
          <p:cNvSpPr/>
          <p:nvPr/>
        </p:nvSpPr>
        <p:spPr>
          <a:xfrm>
            <a:off x="590813" y="4279702"/>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zh-CN" altLang="en-US" sz="2000" dirty="0">
                <a:solidFill>
                  <a:prstClr val="white"/>
                </a:solidFill>
                <a:latin typeface="微软雅黑"/>
                <a:cs typeface="Segoe UI" pitchFamily="34" charset="0"/>
              </a:rPr>
              <a:t>百度传课：司马懿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3" name="圆角矩形 12">
            <a:hlinkClick r:id="rId3"/>
          </p:cNvPr>
          <p:cNvSpPr/>
          <p:nvPr/>
        </p:nvSpPr>
        <p:spPr>
          <a:xfrm>
            <a:off x="590813" y="4775969"/>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zh-CN" altLang="en-US" sz="2000" dirty="0">
                <a:solidFill>
                  <a:prstClr val="white"/>
                </a:solidFill>
                <a:latin typeface="微软雅黑"/>
                <a:cs typeface="Segoe UI" pitchFamily="34" charset="0"/>
              </a:rPr>
              <a:t>网易学堂：司马懿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4" name="圆角矩形 13">
            <a:hlinkClick r:id="rId3"/>
          </p:cNvPr>
          <p:cNvSpPr/>
          <p:nvPr/>
        </p:nvSpPr>
        <p:spPr>
          <a:xfrm>
            <a:off x="590813" y="5273554"/>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zh-CN" altLang="en-US" sz="2000" dirty="0">
                <a:solidFill>
                  <a:prstClr val="white"/>
                </a:solidFill>
                <a:latin typeface="微软雅黑"/>
                <a:cs typeface="Segoe UI" pitchFamily="34" charset="0"/>
              </a:rPr>
              <a:t>知乎：       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5"/>
          <p:cNvSpPr>
            <a:spLocks noGrp="1"/>
          </p:cNvSpPr>
          <p:nvPr>
            <p:ph type="title"/>
          </p:nvPr>
        </p:nvSpPr>
        <p:spPr>
          <a:xfrm>
            <a:off x="503238" y="311150"/>
            <a:ext cx="9051925" cy="763588"/>
          </a:xfrm>
        </p:spPr>
        <p:txBody>
          <a:bodyPr/>
          <a:lstStyle/>
          <a:p>
            <a:r>
              <a:rPr lang="en-US" smtClean="0">
                <a:ea typeface="MS PGothic" charset="0"/>
              </a:rPr>
              <a:t>A history that captivates</a:t>
            </a:r>
          </a:p>
        </p:txBody>
      </p:sp>
      <p:sp>
        <p:nvSpPr>
          <p:cNvPr id="31746" name="Slide Number Placeholder 4"/>
          <p:cNvSpPr>
            <a:spLocks noGrp="1"/>
          </p:cNvSpPr>
          <p:nvPr>
            <p:ph type="sldNum" sz="quarter" idx="10"/>
          </p:nvPr>
        </p:nvSpPr>
        <p:spPr>
          <a:xfrm>
            <a:off x="4984750" y="7426325"/>
            <a:ext cx="69850" cy="152400"/>
          </a:xfrm>
          <a:noFill/>
        </p:spPr>
        <p:txBody>
          <a:bodyPr/>
          <a:lstStyle/>
          <a:p>
            <a:fld id="{77B96200-5218-4BC7-B0B7-8A07B7D6E701}" type="slidenum">
              <a:rPr lang="en-GB" smtClean="0">
                <a:latin typeface="Arial" pitchFamily="-123" charset="0"/>
                <a:ea typeface="MS PGothic" charset="0"/>
                <a:cs typeface="MS PGothic" charset="0"/>
              </a:rPr>
              <a:pPr/>
              <a:t>2</a:t>
            </a:fld>
            <a:endParaRPr lang="en-GB" smtClean="0">
              <a:latin typeface="Arial" pitchFamily="-123" charset="0"/>
              <a:ea typeface="MS PGothic" charset="0"/>
              <a:cs typeface="MS PGothic" charset="0"/>
            </a:endParaRPr>
          </a:p>
        </p:txBody>
      </p:sp>
      <p:sp>
        <p:nvSpPr>
          <p:cNvPr id="31747"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pic>
        <p:nvPicPr>
          <p:cNvPr id="9" name="Picture 1035" descr="tickertape"/>
          <p:cNvPicPr>
            <a:picLocks noChangeAspect="1" noChangeArrowheads="1"/>
          </p:cNvPicPr>
          <p:nvPr/>
        </p:nvPicPr>
        <p:blipFill>
          <a:blip r:embed="rId3" cstate="print"/>
          <a:srcRect/>
          <a:stretch>
            <a:fillRect/>
          </a:stretch>
        </p:blipFill>
        <p:spPr bwMode="auto">
          <a:xfrm>
            <a:off x="1372494" y="1485900"/>
            <a:ext cx="3200400" cy="4800600"/>
          </a:xfrm>
          <a:prstGeom prst="rect">
            <a:avLst/>
          </a:prstGeom>
          <a:noFill/>
          <a:ln w="76200">
            <a:solidFill>
              <a:schemeClr val="bg1"/>
            </a:solidFill>
            <a:miter lim="800000"/>
            <a:headEnd/>
            <a:tailEnd/>
          </a:ln>
          <a:effectLst>
            <a:outerShdw blurRad="63500" dist="38099" dir="2700000" algn="ctr" rotWithShape="0">
              <a:srgbClr val="000000">
                <a:alpha val="50000"/>
              </a:srgbClr>
            </a:outerShdw>
          </a:effectLst>
        </p:spPr>
      </p:pic>
      <p:pic>
        <p:nvPicPr>
          <p:cNvPr id="10" name="Picture 1037" descr="tickertape"/>
          <p:cNvPicPr>
            <a:picLocks noChangeAspect="1" noChangeArrowheads="1"/>
          </p:cNvPicPr>
          <p:nvPr/>
        </p:nvPicPr>
        <p:blipFill>
          <a:blip r:embed="rId4" cstate="print"/>
          <a:srcRect/>
          <a:stretch>
            <a:fillRect/>
          </a:stretch>
        </p:blipFill>
        <p:spPr bwMode="auto">
          <a:xfrm>
            <a:off x="5323782" y="1485900"/>
            <a:ext cx="3200400" cy="4800600"/>
          </a:xfrm>
          <a:prstGeom prst="rect">
            <a:avLst/>
          </a:prstGeom>
          <a:noFill/>
          <a:ln w="76200">
            <a:solidFill>
              <a:schemeClr val="bg1"/>
            </a:solidFill>
            <a:miter lim="800000"/>
            <a:headEnd/>
            <a:tailEnd/>
          </a:ln>
          <a:effectLst>
            <a:outerShdw blurRad="63500" dist="38099" dir="2700000" algn="ctr"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dirty="0" smtClean="0">
                <a:ea typeface="MS PGothic" charset="0"/>
              </a:rPr>
              <a:t>Stock investing: An expanding universe</a:t>
            </a:r>
          </a:p>
        </p:txBody>
      </p:sp>
      <p:sp>
        <p:nvSpPr>
          <p:cNvPr id="33794" name="Slide Number Placeholder 3"/>
          <p:cNvSpPr>
            <a:spLocks noGrp="1"/>
          </p:cNvSpPr>
          <p:nvPr>
            <p:ph type="sldNum" sz="quarter" idx="10"/>
          </p:nvPr>
        </p:nvSpPr>
        <p:spPr>
          <a:xfrm>
            <a:off x="4984750" y="7426325"/>
            <a:ext cx="69850" cy="152400"/>
          </a:xfrm>
          <a:noFill/>
        </p:spPr>
        <p:txBody>
          <a:bodyPr/>
          <a:lstStyle/>
          <a:p>
            <a:fld id="{E2FE6F1F-549F-4750-9603-879391BB1D5C}" type="slidenum">
              <a:rPr lang="en-GB" smtClean="0">
                <a:latin typeface="Arial" pitchFamily="-123" charset="0"/>
                <a:ea typeface="MS PGothic" charset="0"/>
                <a:cs typeface="MS PGothic" charset="0"/>
              </a:rPr>
              <a:pPr/>
              <a:t>3</a:t>
            </a:fld>
            <a:endParaRPr lang="en-GB" smtClean="0">
              <a:latin typeface="Arial" pitchFamily="-123" charset="0"/>
              <a:ea typeface="MS PGothic" charset="0"/>
              <a:cs typeface="MS PGothic" charset="0"/>
            </a:endParaRPr>
          </a:p>
        </p:txBody>
      </p:sp>
      <p:sp>
        <p:nvSpPr>
          <p:cNvPr id="33796"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pic>
        <p:nvPicPr>
          <p:cNvPr id="7" name="Picture 1031" descr="iStock_000008512009Medium"/>
          <p:cNvPicPr>
            <a:picLocks noChangeAspect="1" noChangeArrowheads="1"/>
          </p:cNvPicPr>
          <p:nvPr/>
        </p:nvPicPr>
        <p:blipFill>
          <a:blip r:embed="rId3" cstate="print"/>
          <a:srcRect/>
          <a:stretch>
            <a:fillRect/>
          </a:stretch>
        </p:blipFill>
        <p:spPr bwMode="auto">
          <a:xfrm>
            <a:off x="1827213" y="1485900"/>
            <a:ext cx="6402387" cy="4800600"/>
          </a:xfrm>
          <a:prstGeom prst="rect">
            <a:avLst/>
          </a:prstGeom>
          <a:noFill/>
          <a:ln w="76200">
            <a:solidFill>
              <a:schemeClr val="bg1"/>
            </a:solidFill>
            <a:miter lim="800000"/>
            <a:headEnd/>
            <a:tailEnd/>
          </a:ln>
          <a:effectLst>
            <a:outerShdw blurRad="63500" dist="38099" dir="2700000" algn="ctr"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mtClean="0">
                <a:ea typeface="MS PGothic" charset="0"/>
              </a:rPr>
              <a:t>A global marketplace</a:t>
            </a:r>
          </a:p>
        </p:txBody>
      </p:sp>
      <p:sp>
        <p:nvSpPr>
          <p:cNvPr id="35842" name="Slide Number Placeholder 3"/>
          <p:cNvSpPr>
            <a:spLocks noGrp="1"/>
          </p:cNvSpPr>
          <p:nvPr>
            <p:ph type="sldNum" sz="quarter" idx="10"/>
          </p:nvPr>
        </p:nvSpPr>
        <p:spPr>
          <a:noFill/>
        </p:spPr>
        <p:txBody>
          <a:bodyPr/>
          <a:lstStyle/>
          <a:p>
            <a:pPr defTabSz="912813"/>
            <a:fld id="{6BE3AFA5-54AE-457F-9138-952CBE376632}" type="slidenum">
              <a:rPr lang="en-US" smtClean="0">
                <a:latin typeface="Arial" pitchFamily="-123" charset="0"/>
                <a:ea typeface="MS PGothic" charset="0"/>
                <a:cs typeface="MS PGothic" charset="0"/>
              </a:rPr>
              <a:pPr defTabSz="912813"/>
              <a:t>4</a:t>
            </a:fld>
            <a:endParaRPr lang="en-US" dirty="0" smtClean="0">
              <a:latin typeface="Arial" pitchFamily="-123" charset="0"/>
              <a:ea typeface="MS PGothic" charset="0"/>
              <a:cs typeface="MS PGothic" charset="0"/>
            </a:endParaRPr>
          </a:p>
        </p:txBody>
      </p:sp>
      <p:sp>
        <p:nvSpPr>
          <p:cNvPr id="35846"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pic>
        <p:nvPicPr>
          <p:cNvPr id="10" name="Picture 3"/>
          <p:cNvPicPr>
            <a:picLocks noGrp="1" noChangeAspect="1" noChangeArrowheads="1"/>
          </p:cNvPicPr>
          <p:nvPr>
            <p:ph idx="1"/>
          </p:nvPr>
        </p:nvPicPr>
        <p:blipFill>
          <a:blip r:embed="rId3" cstate="print"/>
          <a:srcRect/>
          <a:stretch>
            <a:fillRect/>
          </a:stretch>
        </p:blipFill>
        <p:spPr bwMode="auto">
          <a:xfrm>
            <a:off x="1940098" y="1827213"/>
            <a:ext cx="6178205" cy="428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smtClean="0">
                <a:ea typeface="MS PGothic" charset="0"/>
              </a:rPr>
              <a:t>Narrowing the universe</a:t>
            </a:r>
          </a:p>
        </p:txBody>
      </p:sp>
      <p:sp>
        <p:nvSpPr>
          <p:cNvPr id="39941" name="Rectangle 1033"/>
          <p:cNvSpPr>
            <a:spLocks noChangeArrowheads="1"/>
          </p:cNvSpPr>
          <p:nvPr/>
        </p:nvSpPr>
        <p:spPr bwMode="auto">
          <a:xfrm>
            <a:off x="5334000" y="2076450"/>
            <a:ext cx="3976688" cy="3213100"/>
          </a:xfrm>
          <a:prstGeom prst="rect">
            <a:avLst/>
          </a:prstGeom>
          <a:noFill/>
          <a:ln w="50800">
            <a:noFill/>
            <a:miter lim="800000"/>
            <a:headEnd/>
            <a:tailEnd/>
          </a:ln>
        </p:spPr>
        <p:txBody>
          <a:bodyPr wrap="none" anchor="ctr">
            <a:prstTxWarp prst="textNoShape">
              <a:avLst/>
            </a:prstTxWarp>
          </a:bodyPr>
          <a:lstStyle/>
          <a:p>
            <a:endParaRPr lang="en-US"/>
          </a:p>
        </p:txBody>
      </p:sp>
      <p:sp>
        <p:nvSpPr>
          <p:cNvPr id="39942"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
        <p:nvSpPr>
          <p:cNvPr id="9" name="Content Placeholder 2"/>
          <p:cNvSpPr>
            <a:spLocks noGrp="1"/>
          </p:cNvSpPr>
          <p:nvPr>
            <p:ph sz="half" idx="1"/>
          </p:nvPr>
        </p:nvSpPr>
        <p:spPr>
          <a:xfrm>
            <a:off x="529299" y="1979613"/>
            <a:ext cx="4491037" cy="4289425"/>
          </a:xfrm>
        </p:spPr>
        <p:txBody>
          <a:bodyPr/>
          <a:lstStyle/>
          <a:p>
            <a:r>
              <a:rPr lang="en-US" sz="1800" dirty="0" smtClean="0">
                <a:ea typeface="MS PGothic" charset="0"/>
              </a:rPr>
              <a:t>Geography</a:t>
            </a:r>
          </a:p>
          <a:p>
            <a:pPr marL="228600" lvl="1" indent="-228600">
              <a:spcBef>
                <a:spcPct val="115000"/>
              </a:spcBef>
              <a:buFont typeface="Wingdings" pitchFamily="-123" charset="2"/>
              <a:buChar char="n"/>
            </a:pPr>
            <a:r>
              <a:rPr lang="en-US" sz="1800" dirty="0" smtClean="0">
                <a:ea typeface="MS PGothic" charset="0"/>
              </a:rPr>
              <a:t>Size:</a:t>
            </a:r>
            <a:r>
              <a:rPr lang="en-US" sz="2000" dirty="0" smtClean="0">
                <a:ea typeface="MS PGothic" charset="0"/>
              </a:rPr>
              <a:t> </a:t>
            </a:r>
            <a:r>
              <a:rPr lang="en-US" sz="1800" dirty="0" smtClean="0">
                <a:ea typeface="MS PGothic" charset="0"/>
              </a:rPr>
              <a:t>large, medium, small</a:t>
            </a:r>
          </a:p>
          <a:p>
            <a:pPr marL="393700" lvl="2" indent="-228600"/>
            <a:r>
              <a:rPr lang="en-US" sz="1600" dirty="0" smtClean="0">
                <a:ea typeface="MS PGothic" charset="0"/>
              </a:rPr>
              <a:t>Large cap companies tend to grow slower</a:t>
            </a:r>
          </a:p>
          <a:p>
            <a:pPr marL="393700" lvl="2" indent="-228600"/>
            <a:r>
              <a:rPr lang="en-US" sz="1600" dirty="0" smtClean="0">
                <a:ea typeface="MS PGothic" charset="0"/>
              </a:rPr>
              <a:t>Smaller companies tend to be more volatile</a:t>
            </a:r>
          </a:p>
          <a:p>
            <a:pPr marL="393700" lvl="2" indent="-228600"/>
            <a:r>
              <a:rPr lang="en-US" sz="1600" dirty="0" smtClean="0">
                <a:ea typeface="MS PGothic" charset="0"/>
              </a:rPr>
              <a:t>Larger companies are traded more frequently and more information is available about them</a:t>
            </a:r>
          </a:p>
          <a:p>
            <a:r>
              <a:rPr lang="en-US" sz="1800" dirty="0" smtClean="0">
                <a:ea typeface="MS PGothic" charset="0"/>
              </a:rPr>
              <a:t>Industry/sector</a:t>
            </a:r>
            <a:endParaRPr lang="en-US" sz="2000" dirty="0" smtClean="0">
              <a:ea typeface="MS PGothic" charset="0"/>
            </a:endParaRPr>
          </a:p>
        </p:txBody>
      </p:sp>
      <p:sp>
        <p:nvSpPr>
          <p:cNvPr id="10" name="Slide Number Placeholder 3"/>
          <p:cNvSpPr>
            <a:spLocks noGrp="1"/>
          </p:cNvSpPr>
          <p:nvPr>
            <p:ph type="sldNum" sz="quarter" idx="10"/>
          </p:nvPr>
        </p:nvSpPr>
        <p:spPr>
          <a:xfrm>
            <a:off x="4984750" y="7426325"/>
            <a:ext cx="69850" cy="152400"/>
          </a:xfrm>
          <a:noFill/>
        </p:spPr>
        <p:txBody>
          <a:bodyPr/>
          <a:lstStyle/>
          <a:p>
            <a:pPr defTabSz="912813"/>
            <a:fld id="{6BE3AFA5-54AE-457F-9138-952CBE376632}" type="slidenum">
              <a:rPr lang="en-US" smtClean="0">
                <a:latin typeface="Arial" pitchFamily="-123" charset="0"/>
                <a:ea typeface="MS PGothic" charset="0"/>
                <a:cs typeface="MS PGothic" charset="0"/>
              </a:rPr>
              <a:pPr defTabSz="912813"/>
              <a:t>5</a:t>
            </a:fld>
            <a:endParaRPr lang="en-US" dirty="0" smtClean="0">
              <a:latin typeface="Arial" pitchFamily="-123" charset="0"/>
              <a:ea typeface="MS PGothic" charset="0"/>
              <a:cs typeface="MS PGothic"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2"/>
          <p:cNvSpPr>
            <a:spLocks noGrp="1"/>
          </p:cNvSpPr>
          <p:nvPr>
            <p:ph type="sldNum" sz="quarter" idx="10"/>
          </p:nvPr>
        </p:nvSpPr>
        <p:spPr>
          <a:xfrm>
            <a:off x="4984750" y="7426325"/>
            <a:ext cx="69850" cy="152400"/>
          </a:xfrm>
          <a:noFill/>
        </p:spPr>
        <p:txBody>
          <a:bodyPr/>
          <a:lstStyle/>
          <a:p>
            <a:pPr defTabSz="912813"/>
            <a:fld id="{12B364AC-C9F1-4210-B328-C1E8D51340D9}" type="slidenum">
              <a:rPr lang="en-US" smtClean="0">
                <a:latin typeface="Arial" pitchFamily="-123" charset="0"/>
                <a:ea typeface="MS PGothic" charset="0"/>
                <a:cs typeface="MS PGothic" charset="0"/>
              </a:rPr>
              <a:pPr defTabSz="912813"/>
              <a:t>6</a:t>
            </a:fld>
            <a:endParaRPr lang="en-US" smtClean="0">
              <a:latin typeface="Arial" pitchFamily="-123" charset="0"/>
              <a:ea typeface="MS PGothic" charset="0"/>
              <a:cs typeface="MS PGothic" charset="0"/>
            </a:endParaRPr>
          </a:p>
        </p:txBody>
      </p:sp>
      <p:sp>
        <p:nvSpPr>
          <p:cNvPr id="41986" name="Rectangle 2"/>
          <p:cNvSpPr>
            <a:spLocks noGrp="1" noChangeArrowheads="1"/>
          </p:cNvSpPr>
          <p:nvPr>
            <p:ph type="title"/>
          </p:nvPr>
        </p:nvSpPr>
        <p:spPr>
          <a:xfrm>
            <a:off x="457200" y="793750"/>
            <a:ext cx="9144000" cy="307975"/>
          </a:xfrm>
        </p:spPr>
        <p:txBody>
          <a:bodyPr anchor="t">
            <a:spAutoFit/>
          </a:bodyPr>
          <a:lstStyle/>
          <a:p>
            <a:pPr defTabSz="647700" eaLnBrk="1" hangingPunct="1"/>
            <a:r>
              <a:rPr lang="en-GB" smtClean="0">
                <a:ea typeface="MS PGothic" charset="0"/>
              </a:rPr>
              <a:t>Many firms, including J.P. Morgan, organize research by sector </a:t>
            </a:r>
          </a:p>
        </p:txBody>
      </p:sp>
      <p:sp>
        <p:nvSpPr>
          <p:cNvPr id="41987" name="Text Box 3"/>
          <p:cNvSpPr txBox="1">
            <a:spLocks noChangeArrowheads="1"/>
          </p:cNvSpPr>
          <p:nvPr/>
        </p:nvSpPr>
        <p:spPr bwMode="auto">
          <a:xfrm>
            <a:off x="457200" y="1225550"/>
            <a:ext cx="9144000" cy="244475"/>
          </a:xfrm>
          <a:prstGeom prst="rect">
            <a:avLst/>
          </a:prstGeom>
          <a:noFill/>
          <a:ln w="9525">
            <a:noFill/>
            <a:miter lim="800000"/>
            <a:headEnd/>
            <a:tailEnd/>
          </a:ln>
        </p:spPr>
        <p:txBody>
          <a:bodyPr lIns="0" tIns="0" rIns="0" bIns="0">
            <a:prstTxWarp prst="textNoShape">
              <a:avLst/>
            </a:prstTxWarp>
            <a:spAutoFit/>
          </a:bodyPr>
          <a:lstStyle/>
          <a:p>
            <a:pPr marL="228600" indent="-228600" defTabSz="912813"/>
            <a:r>
              <a:rPr lang="en-GB" sz="1600" b="0" dirty="0">
                <a:solidFill>
                  <a:srgbClr val="000000"/>
                </a:solidFill>
              </a:rPr>
              <a:t>Research analysts</a:t>
            </a:r>
          </a:p>
        </p:txBody>
      </p:sp>
      <p:sp>
        <p:nvSpPr>
          <p:cNvPr id="42050" name="Rectangle 77"/>
          <p:cNvSpPr>
            <a:spLocks noChangeArrowheads="1"/>
          </p:cNvSpPr>
          <p:nvPr/>
        </p:nvSpPr>
        <p:spPr bwMode="auto">
          <a:xfrm>
            <a:off x="352425" y="1712913"/>
            <a:ext cx="9393238" cy="4125912"/>
          </a:xfrm>
          <a:prstGeom prst="rect">
            <a:avLst/>
          </a:prstGeom>
          <a:noFill/>
          <a:ln w="9525">
            <a:noFill/>
            <a:miter lim="800000"/>
            <a:headEnd/>
            <a:tailEnd/>
          </a:ln>
        </p:spPr>
        <p:txBody>
          <a:bodyPr wrap="none" lIns="0" tIns="0" rIns="0" bIns="0" anchor="ctr">
            <a:prstTxWarp prst="textNoShape">
              <a:avLst/>
            </a:prstTxWarp>
          </a:bodyPr>
          <a:lstStyle/>
          <a:p>
            <a:pPr defTabSz="912813"/>
            <a:endParaRPr lang="en-US">
              <a:latin typeface="Helvetica" pitchFamily="-123" charset="0"/>
            </a:endParaRPr>
          </a:p>
        </p:txBody>
      </p:sp>
      <p:sp>
        <p:nvSpPr>
          <p:cNvPr id="42052"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
        <p:nvSpPr>
          <p:cNvPr id="70" name="Slide Number Placeholder 2"/>
          <p:cNvSpPr txBox="1">
            <a:spLocks/>
          </p:cNvSpPr>
          <p:nvPr/>
        </p:nvSpPr>
        <p:spPr bwMode="auto">
          <a:xfrm>
            <a:off x="4941888" y="7426325"/>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C5BE770E-9D8D-4823-8E6E-B083C5686FEF}" type="slidenum">
              <a:rPr kumimoji="0" lang="en-US" sz="1000" b="0" i="0" u="none" strike="noStrike" kern="1200" cap="none" spc="0" normalizeH="0" baseline="0" noProof="0" smtClean="0">
                <a:ln>
                  <a:noFill/>
                </a:ln>
                <a:solidFill>
                  <a:srgbClr val="6D6E71"/>
                </a:solidFill>
                <a:effectLst/>
                <a:uLnTx/>
                <a:uFillTx/>
                <a:latin typeface="Arial" charset="0"/>
                <a:ea typeface="ＭＳ Ｐゴシック" pitchFamily="28"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6</a:t>
            </a:fld>
            <a:endParaRPr kumimoji="0" lang="en-US" sz="1000" b="0" i="0" u="none" strike="noStrike" kern="1200" cap="none" spc="0" normalizeH="0" baseline="0" noProof="0">
              <a:ln>
                <a:noFill/>
              </a:ln>
              <a:solidFill>
                <a:srgbClr val="6D6E71"/>
              </a:solidFill>
              <a:effectLst/>
              <a:uLnTx/>
              <a:uFillTx/>
              <a:latin typeface="Arial" charset="0"/>
              <a:ea typeface="ＭＳ Ｐゴシック" pitchFamily="28" charset="-128"/>
              <a:cs typeface="+mn-cs"/>
            </a:endParaRPr>
          </a:p>
        </p:txBody>
      </p:sp>
      <p:pic>
        <p:nvPicPr>
          <p:cNvPr id="72" name="Picture 6" descr="Financial"/>
          <p:cNvPicPr preferRelativeResize="0">
            <a:picLocks noChangeAspect="1" noChangeArrowheads="1"/>
          </p:cNvPicPr>
          <p:nvPr/>
        </p:nvPicPr>
        <p:blipFill>
          <a:blip r:embed="rId3" cstate="print">
            <a:lum bright="12000" contrast="-12000"/>
          </a:blip>
          <a:srcRect l="4051" t="5087" r="2774" b="4150"/>
          <a:stretch>
            <a:fillRect/>
          </a:stretch>
        </p:blipFill>
        <p:spPr bwMode="auto">
          <a:xfrm>
            <a:off x="2085975" y="2284413"/>
            <a:ext cx="711200" cy="639762"/>
          </a:xfrm>
          <a:prstGeom prst="rect">
            <a:avLst/>
          </a:prstGeom>
          <a:noFill/>
          <a:effectLst/>
        </p:spPr>
      </p:pic>
      <p:sp>
        <p:nvSpPr>
          <p:cNvPr id="73" name="Text Box 7"/>
          <p:cNvSpPr txBox="1">
            <a:spLocks noChangeArrowheads="1"/>
          </p:cNvSpPr>
          <p:nvPr/>
        </p:nvSpPr>
        <p:spPr bwMode="auto">
          <a:xfrm>
            <a:off x="1146175" y="1828800"/>
            <a:ext cx="958850" cy="369332"/>
          </a:xfrm>
          <a:prstGeom prst="rect">
            <a:avLst/>
          </a:prstGeom>
          <a:noFill/>
          <a:ln w="9525">
            <a:noFill/>
            <a:miter lim="800000"/>
            <a:headEnd/>
            <a:tailEnd/>
          </a:ln>
          <a:effectLst/>
        </p:spPr>
        <p:txBody>
          <a:bodyPr lIns="0" tIns="0" rIns="0" bIns="0">
            <a:spAutoFit/>
          </a:bodyPr>
          <a:lstStyle/>
          <a:p>
            <a:pPr algn="ctr" defTabSz="973138">
              <a:spcBef>
                <a:spcPct val="20000"/>
              </a:spcBef>
            </a:pPr>
            <a:r>
              <a:rPr lang="en-GB" sz="1200" dirty="0">
                <a:latin typeface="Arial" pitchFamily="34" charset="0"/>
              </a:rPr>
              <a:t>Financials </a:t>
            </a:r>
            <a:br>
              <a:rPr lang="en-GB" sz="1200" dirty="0">
                <a:latin typeface="Arial" pitchFamily="34" charset="0"/>
              </a:rPr>
            </a:br>
            <a:r>
              <a:rPr lang="en-GB" sz="1200" dirty="0" smtClean="0">
                <a:latin typeface="Arial" pitchFamily="34" charset="0"/>
              </a:rPr>
              <a:t>and </a:t>
            </a:r>
            <a:r>
              <a:rPr lang="en-GB" sz="1200" dirty="0">
                <a:latin typeface="Arial" pitchFamily="34" charset="0"/>
              </a:rPr>
              <a:t>property</a:t>
            </a:r>
          </a:p>
        </p:txBody>
      </p:sp>
      <p:pic>
        <p:nvPicPr>
          <p:cNvPr id="74" name="Picture 8" descr="Discretionary"/>
          <p:cNvPicPr preferRelativeResize="0">
            <a:picLocks noChangeAspect="1" noChangeArrowheads="1"/>
          </p:cNvPicPr>
          <p:nvPr/>
        </p:nvPicPr>
        <p:blipFill>
          <a:blip r:embed="rId4" cstate="print">
            <a:lum bright="6000"/>
          </a:blip>
          <a:srcRect l="3421" t="5624" r="2628" b="5855"/>
          <a:stretch>
            <a:fillRect/>
          </a:stretch>
        </p:blipFill>
        <p:spPr bwMode="auto">
          <a:xfrm>
            <a:off x="2913063" y="2284413"/>
            <a:ext cx="706437" cy="639762"/>
          </a:xfrm>
          <a:prstGeom prst="rect">
            <a:avLst/>
          </a:prstGeom>
          <a:noFill/>
          <a:effectLst/>
        </p:spPr>
      </p:pic>
      <p:sp>
        <p:nvSpPr>
          <p:cNvPr id="75" name="Text Box 9"/>
          <p:cNvSpPr txBox="1">
            <a:spLocks noChangeArrowheads="1"/>
          </p:cNvSpPr>
          <p:nvPr/>
        </p:nvSpPr>
        <p:spPr bwMode="auto">
          <a:xfrm>
            <a:off x="2219325" y="1998663"/>
            <a:ext cx="431800" cy="182562"/>
          </a:xfrm>
          <a:prstGeom prst="rect">
            <a:avLst/>
          </a:prstGeom>
          <a:noFill/>
          <a:ln w="9525">
            <a:noFill/>
            <a:miter lim="800000"/>
            <a:headEnd/>
            <a:tailEnd/>
          </a:ln>
          <a:effectLst/>
        </p:spPr>
        <p:txBody>
          <a:bodyPr wrap="none" lIns="0" tIns="0" rIns="0" bIns="0">
            <a:spAutoFit/>
          </a:bodyPr>
          <a:lstStyle/>
          <a:p>
            <a:pPr defTabSz="973138">
              <a:spcBef>
                <a:spcPct val="20000"/>
              </a:spcBef>
            </a:pPr>
            <a:r>
              <a:rPr lang="en-GB" sz="1200">
                <a:latin typeface="Arial" pitchFamily="34" charset="0"/>
              </a:rPr>
              <a:t>Media</a:t>
            </a:r>
          </a:p>
        </p:txBody>
      </p:sp>
      <p:pic>
        <p:nvPicPr>
          <p:cNvPr id="76" name="Picture 10" descr="staples"/>
          <p:cNvPicPr preferRelativeResize="0">
            <a:picLocks noChangeAspect="1" noChangeArrowheads="1"/>
          </p:cNvPicPr>
          <p:nvPr/>
        </p:nvPicPr>
        <p:blipFill>
          <a:blip r:embed="rId5" cstate="print"/>
          <a:srcRect l="4128" t="5258" r="2895" b="4243"/>
          <a:stretch>
            <a:fillRect/>
          </a:stretch>
        </p:blipFill>
        <p:spPr bwMode="auto">
          <a:xfrm>
            <a:off x="8702675" y="2287588"/>
            <a:ext cx="720725" cy="639762"/>
          </a:xfrm>
          <a:prstGeom prst="rect">
            <a:avLst/>
          </a:prstGeom>
          <a:noFill/>
          <a:effectLst/>
        </p:spPr>
      </p:pic>
      <p:sp>
        <p:nvSpPr>
          <p:cNvPr id="77" name="Text Box 11"/>
          <p:cNvSpPr txBox="1">
            <a:spLocks noChangeArrowheads="1"/>
          </p:cNvSpPr>
          <p:nvPr/>
        </p:nvSpPr>
        <p:spPr bwMode="auto">
          <a:xfrm>
            <a:off x="2913063" y="1998663"/>
            <a:ext cx="752475" cy="182562"/>
          </a:xfrm>
          <a:prstGeom prst="rect">
            <a:avLst/>
          </a:prstGeom>
          <a:noFill/>
          <a:ln w="9525">
            <a:noFill/>
            <a:miter lim="800000"/>
            <a:headEnd/>
            <a:tailEnd/>
          </a:ln>
          <a:effectLst/>
        </p:spPr>
        <p:txBody>
          <a:bodyPr wrap="none" lIns="0" tIns="0" rIns="0" bIns="0">
            <a:spAutoFit/>
          </a:bodyPr>
          <a:lstStyle/>
          <a:p>
            <a:pPr defTabSz="973138">
              <a:spcBef>
                <a:spcPct val="20000"/>
              </a:spcBef>
            </a:pPr>
            <a:r>
              <a:rPr lang="en-GB" sz="1200">
                <a:latin typeface="Arial" pitchFamily="34" charset="0"/>
              </a:rPr>
              <a:t>Consumer</a:t>
            </a:r>
          </a:p>
        </p:txBody>
      </p:sp>
      <p:pic>
        <p:nvPicPr>
          <p:cNvPr id="78" name="Picture 12" descr="energy"/>
          <p:cNvPicPr preferRelativeResize="0">
            <a:picLocks noChangeAspect="1" noChangeArrowheads="1"/>
          </p:cNvPicPr>
          <p:nvPr/>
        </p:nvPicPr>
        <p:blipFill>
          <a:blip r:embed="rId6" cstate="print"/>
          <a:srcRect l="4373" t="5853" r="3407" b="5074"/>
          <a:stretch>
            <a:fillRect/>
          </a:stretch>
        </p:blipFill>
        <p:spPr bwMode="auto">
          <a:xfrm>
            <a:off x="3729038" y="2279650"/>
            <a:ext cx="709612" cy="644525"/>
          </a:xfrm>
          <a:prstGeom prst="rect">
            <a:avLst/>
          </a:prstGeom>
          <a:noFill/>
          <a:effectLst/>
        </p:spPr>
      </p:pic>
      <p:sp>
        <p:nvSpPr>
          <p:cNvPr id="79" name="Text Box 13"/>
          <p:cNvSpPr txBox="1">
            <a:spLocks noChangeArrowheads="1"/>
          </p:cNvSpPr>
          <p:nvPr/>
        </p:nvSpPr>
        <p:spPr bwMode="auto">
          <a:xfrm>
            <a:off x="3835368" y="1998663"/>
            <a:ext cx="515937" cy="182562"/>
          </a:xfrm>
          <a:prstGeom prst="rect">
            <a:avLst/>
          </a:prstGeom>
          <a:noFill/>
          <a:ln w="9525">
            <a:noFill/>
            <a:miter lim="800000"/>
            <a:headEnd/>
            <a:tailEnd/>
          </a:ln>
          <a:effectLst/>
        </p:spPr>
        <p:txBody>
          <a:bodyPr wrap="none" lIns="0" tIns="0" rIns="0" bIns="0">
            <a:spAutoFit/>
          </a:bodyPr>
          <a:lstStyle/>
          <a:p>
            <a:pPr algn="l" defTabSz="973138">
              <a:spcBef>
                <a:spcPct val="20000"/>
              </a:spcBef>
            </a:pPr>
            <a:r>
              <a:rPr lang="en-GB" sz="1200" dirty="0">
                <a:latin typeface="Arial" pitchFamily="34" charset="0"/>
              </a:rPr>
              <a:t>Energy</a:t>
            </a:r>
          </a:p>
        </p:txBody>
      </p:sp>
      <p:pic>
        <p:nvPicPr>
          <p:cNvPr id="80" name="Picture 14" descr="Healthcare"/>
          <p:cNvPicPr preferRelativeResize="0">
            <a:picLocks noChangeAspect="1" noChangeArrowheads="1"/>
          </p:cNvPicPr>
          <p:nvPr/>
        </p:nvPicPr>
        <p:blipFill>
          <a:blip r:embed="rId7" cstate="print">
            <a:lum bright="18000" contrast="-6000"/>
          </a:blip>
          <a:srcRect l="3448" t="5928" r="2171" b="4845"/>
          <a:stretch>
            <a:fillRect/>
          </a:stretch>
        </p:blipFill>
        <p:spPr bwMode="auto">
          <a:xfrm>
            <a:off x="4541838" y="2279650"/>
            <a:ext cx="720725" cy="644525"/>
          </a:xfrm>
          <a:prstGeom prst="rect">
            <a:avLst/>
          </a:prstGeom>
          <a:noFill/>
          <a:effectLst/>
        </p:spPr>
      </p:pic>
      <p:sp>
        <p:nvSpPr>
          <p:cNvPr id="81" name="Text Box 15"/>
          <p:cNvSpPr txBox="1">
            <a:spLocks noChangeArrowheads="1"/>
          </p:cNvSpPr>
          <p:nvPr/>
        </p:nvSpPr>
        <p:spPr bwMode="auto">
          <a:xfrm>
            <a:off x="4508500" y="1998663"/>
            <a:ext cx="776288" cy="182562"/>
          </a:xfrm>
          <a:prstGeom prst="rect">
            <a:avLst/>
          </a:prstGeom>
          <a:noFill/>
          <a:ln w="9525">
            <a:noFill/>
            <a:miter lim="800000"/>
            <a:headEnd/>
            <a:tailEnd/>
          </a:ln>
          <a:effectLst/>
        </p:spPr>
        <p:txBody>
          <a:bodyPr wrap="none" lIns="0" tIns="0" rIns="0" bIns="0">
            <a:spAutoFit/>
          </a:bodyPr>
          <a:lstStyle/>
          <a:p>
            <a:pPr defTabSz="973138">
              <a:spcBef>
                <a:spcPct val="20000"/>
              </a:spcBef>
            </a:pPr>
            <a:r>
              <a:rPr lang="en-GB" sz="1200">
                <a:latin typeface="Arial" pitchFamily="34" charset="0"/>
              </a:rPr>
              <a:t>Healthcare</a:t>
            </a:r>
          </a:p>
        </p:txBody>
      </p:sp>
      <p:sp>
        <p:nvSpPr>
          <p:cNvPr id="82" name="Text Box 16"/>
          <p:cNvSpPr txBox="1">
            <a:spLocks noChangeArrowheads="1"/>
          </p:cNvSpPr>
          <p:nvPr/>
        </p:nvSpPr>
        <p:spPr bwMode="auto">
          <a:xfrm>
            <a:off x="7951788" y="1998663"/>
            <a:ext cx="550862" cy="182562"/>
          </a:xfrm>
          <a:prstGeom prst="rect">
            <a:avLst/>
          </a:prstGeom>
          <a:noFill/>
          <a:ln w="9525">
            <a:noFill/>
            <a:miter lim="800000"/>
            <a:headEnd/>
            <a:tailEnd/>
          </a:ln>
          <a:effectLst/>
        </p:spPr>
        <p:txBody>
          <a:bodyPr wrap="none" lIns="0" tIns="0" rIns="0" bIns="0">
            <a:spAutoFit/>
          </a:bodyPr>
          <a:lstStyle/>
          <a:p>
            <a:pPr defTabSz="973138">
              <a:spcBef>
                <a:spcPct val="20000"/>
              </a:spcBef>
            </a:pPr>
            <a:r>
              <a:rPr lang="en-GB" sz="1200">
                <a:latin typeface="Arial" pitchFamily="34" charset="0"/>
              </a:rPr>
              <a:t>Utilities</a:t>
            </a:r>
          </a:p>
        </p:txBody>
      </p:sp>
      <p:pic>
        <p:nvPicPr>
          <p:cNvPr id="83" name="Picture 17" descr="technology"/>
          <p:cNvPicPr preferRelativeResize="0">
            <a:picLocks noChangeAspect="1" noChangeArrowheads="1"/>
          </p:cNvPicPr>
          <p:nvPr/>
        </p:nvPicPr>
        <p:blipFill>
          <a:blip r:embed="rId8" cstate="print"/>
          <a:srcRect l="4214" t="6084" r="3041" b="4842"/>
          <a:stretch>
            <a:fillRect/>
          </a:stretch>
        </p:blipFill>
        <p:spPr bwMode="auto">
          <a:xfrm>
            <a:off x="6194425" y="2279650"/>
            <a:ext cx="714375" cy="644525"/>
          </a:xfrm>
          <a:prstGeom prst="rect">
            <a:avLst/>
          </a:prstGeom>
          <a:noFill/>
          <a:effectLst/>
        </p:spPr>
      </p:pic>
      <p:sp>
        <p:nvSpPr>
          <p:cNvPr id="84" name="Text Box 18"/>
          <p:cNvSpPr txBox="1">
            <a:spLocks noChangeArrowheads="1"/>
          </p:cNvSpPr>
          <p:nvPr/>
        </p:nvSpPr>
        <p:spPr bwMode="auto">
          <a:xfrm>
            <a:off x="6127750" y="1998663"/>
            <a:ext cx="857250" cy="182562"/>
          </a:xfrm>
          <a:prstGeom prst="rect">
            <a:avLst/>
          </a:prstGeom>
          <a:noFill/>
          <a:ln w="9525">
            <a:noFill/>
            <a:miter lim="800000"/>
            <a:headEnd/>
            <a:tailEnd/>
          </a:ln>
          <a:effectLst/>
        </p:spPr>
        <p:txBody>
          <a:bodyPr wrap="none" lIns="0" tIns="0" rIns="0" bIns="0">
            <a:spAutoFit/>
          </a:bodyPr>
          <a:lstStyle/>
          <a:p>
            <a:pPr defTabSz="973138">
              <a:spcBef>
                <a:spcPct val="20000"/>
              </a:spcBef>
            </a:pPr>
            <a:r>
              <a:rPr lang="en-GB" sz="1200">
                <a:latin typeface="Arial" pitchFamily="34" charset="0"/>
              </a:rPr>
              <a:t>Technology</a:t>
            </a:r>
          </a:p>
        </p:txBody>
      </p:sp>
      <p:sp>
        <p:nvSpPr>
          <p:cNvPr id="85" name="Text Box 19"/>
          <p:cNvSpPr txBox="1">
            <a:spLocks noChangeArrowheads="1"/>
          </p:cNvSpPr>
          <p:nvPr/>
        </p:nvSpPr>
        <p:spPr bwMode="auto">
          <a:xfrm>
            <a:off x="7040563" y="1998663"/>
            <a:ext cx="701675" cy="182562"/>
          </a:xfrm>
          <a:prstGeom prst="rect">
            <a:avLst/>
          </a:prstGeom>
          <a:noFill/>
          <a:ln w="9525">
            <a:noFill/>
            <a:miter lim="800000"/>
            <a:headEnd/>
            <a:tailEnd/>
          </a:ln>
          <a:effectLst/>
        </p:spPr>
        <p:txBody>
          <a:bodyPr wrap="none" lIns="0" tIns="0" rIns="0" bIns="0">
            <a:spAutoFit/>
          </a:bodyPr>
          <a:lstStyle/>
          <a:p>
            <a:pPr defTabSz="973138">
              <a:spcBef>
                <a:spcPct val="20000"/>
              </a:spcBef>
            </a:pPr>
            <a:r>
              <a:rPr lang="en-GB" sz="1200">
                <a:latin typeface="Arial" pitchFamily="34" charset="0"/>
              </a:rPr>
              <a:t>Telecoms</a:t>
            </a:r>
          </a:p>
        </p:txBody>
      </p:sp>
      <p:sp>
        <p:nvSpPr>
          <p:cNvPr id="86" name="Text Box 20"/>
          <p:cNvSpPr txBox="1">
            <a:spLocks noChangeArrowheads="1"/>
          </p:cNvSpPr>
          <p:nvPr/>
        </p:nvSpPr>
        <p:spPr bwMode="auto">
          <a:xfrm>
            <a:off x="5403636" y="1998663"/>
            <a:ext cx="976313" cy="182562"/>
          </a:xfrm>
          <a:prstGeom prst="rect">
            <a:avLst/>
          </a:prstGeom>
          <a:noFill/>
          <a:ln w="9525">
            <a:noFill/>
            <a:miter lim="800000"/>
            <a:headEnd/>
            <a:tailEnd/>
          </a:ln>
          <a:effectLst/>
        </p:spPr>
        <p:txBody>
          <a:bodyPr lIns="0" tIns="0" rIns="0" bIns="0">
            <a:spAutoFit/>
          </a:bodyPr>
          <a:lstStyle/>
          <a:p>
            <a:pPr defTabSz="973138">
              <a:spcBef>
                <a:spcPct val="20000"/>
              </a:spcBef>
            </a:pPr>
            <a:r>
              <a:rPr lang="en-GB" sz="1200" dirty="0">
                <a:latin typeface="Arial" pitchFamily="34" charset="0"/>
              </a:rPr>
              <a:t>Cyclicals</a:t>
            </a:r>
          </a:p>
        </p:txBody>
      </p:sp>
      <p:pic>
        <p:nvPicPr>
          <p:cNvPr id="87" name="Picture 21" descr="materials"/>
          <p:cNvPicPr preferRelativeResize="0">
            <a:picLocks noChangeAspect="1" noChangeArrowheads="1"/>
          </p:cNvPicPr>
          <p:nvPr/>
        </p:nvPicPr>
        <p:blipFill>
          <a:blip r:embed="rId9" cstate="print"/>
          <a:srcRect l="4799" t="5386" r="4980" b="3432"/>
          <a:stretch>
            <a:fillRect/>
          </a:stretch>
        </p:blipFill>
        <p:spPr bwMode="auto">
          <a:xfrm>
            <a:off x="5367338" y="2276475"/>
            <a:ext cx="708025" cy="647700"/>
          </a:xfrm>
          <a:prstGeom prst="rect">
            <a:avLst/>
          </a:prstGeom>
          <a:noFill/>
          <a:effectLst/>
        </p:spPr>
      </p:pic>
      <p:pic>
        <p:nvPicPr>
          <p:cNvPr id="88" name="Picture 22" descr="telecoms"/>
          <p:cNvPicPr preferRelativeResize="0">
            <a:picLocks noChangeAspect="1" noChangeArrowheads="1"/>
          </p:cNvPicPr>
          <p:nvPr/>
        </p:nvPicPr>
        <p:blipFill>
          <a:blip r:embed="rId10" cstate="print">
            <a:lum bright="6000"/>
          </a:blip>
          <a:srcRect l="4738" t="5148" r="2895" b="4211"/>
          <a:stretch>
            <a:fillRect/>
          </a:stretch>
        </p:blipFill>
        <p:spPr bwMode="auto">
          <a:xfrm>
            <a:off x="7029450" y="2284413"/>
            <a:ext cx="735013" cy="639762"/>
          </a:xfrm>
          <a:prstGeom prst="rect">
            <a:avLst/>
          </a:prstGeom>
          <a:noFill/>
          <a:effectLst/>
        </p:spPr>
      </p:pic>
      <p:pic>
        <p:nvPicPr>
          <p:cNvPr id="89" name="Picture 23" descr="utilites"/>
          <p:cNvPicPr preferRelativeResize="0">
            <a:picLocks noChangeAspect="1" noChangeArrowheads="1"/>
          </p:cNvPicPr>
          <p:nvPr/>
        </p:nvPicPr>
        <p:blipFill>
          <a:blip r:embed="rId11" cstate="print"/>
          <a:srcRect l="4932" t="4929" r="2895" b="4628"/>
          <a:stretch>
            <a:fillRect/>
          </a:stretch>
        </p:blipFill>
        <p:spPr bwMode="auto">
          <a:xfrm>
            <a:off x="7874000" y="2281238"/>
            <a:ext cx="717550" cy="642937"/>
          </a:xfrm>
          <a:prstGeom prst="rect">
            <a:avLst/>
          </a:prstGeom>
          <a:noFill/>
          <a:effectLst/>
        </p:spPr>
      </p:pic>
      <p:sp>
        <p:nvSpPr>
          <p:cNvPr id="111" name="Text Box 45"/>
          <p:cNvSpPr txBox="1">
            <a:spLocks noChangeArrowheads="1"/>
          </p:cNvSpPr>
          <p:nvPr/>
        </p:nvSpPr>
        <p:spPr bwMode="auto">
          <a:xfrm>
            <a:off x="2886075" y="4681538"/>
            <a:ext cx="877888" cy="214312"/>
          </a:xfrm>
          <a:prstGeom prst="rect">
            <a:avLst/>
          </a:prstGeom>
          <a:noFill/>
          <a:ln w="9525">
            <a:noFill/>
            <a:miter lim="800000"/>
            <a:headEnd/>
            <a:tailEnd/>
          </a:ln>
          <a:effectLst/>
        </p:spPr>
        <p:txBody>
          <a:bodyPr lIns="0" tIns="0" rIns="0" bIns="0"/>
          <a:lstStyle/>
          <a:p>
            <a:pPr algn="l" defTabSz="973138">
              <a:buClr>
                <a:schemeClr val="accent1"/>
              </a:buClr>
            </a:pPr>
            <a:endParaRPr lang="en-GB" sz="800" b="0">
              <a:latin typeface="Arial" pitchFamily="34" charset="0"/>
            </a:endParaRPr>
          </a:p>
        </p:txBody>
      </p:sp>
      <p:sp>
        <p:nvSpPr>
          <p:cNvPr id="125" name="Text Box 59"/>
          <p:cNvSpPr txBox="1">
            <a:spLocks noChangeArrowheads="1"/>
          </p:cNvSpPr>
          <p:nvPr/>
        </p:nvSpPr>
        <p:spPr bwMode="auto">
          <a:xfrm>
            <a:off x="8592030" y="1828800"/>
            <a:ext cx="900112" cy="369332"/>
          </a:xfrm>
          <a:prstGeom prst="rect">
            <a:avLst/>
          </a:prstGeom>
          <a:noFill/>
          <a:ln w="9525">
            <a:noFill/>
            <a:miter lim="800000"/>
            <a:headEnd/>
            <a:tailEnd/>
          </a:ln>
          <a:effectLst/>
        </p:spPr>
        <p:txBody>
          <a:bodyPr lIns="0" tIns="0" rIns="0" bIns="0">
            <a:spAutoFit/>
          </a:bodyPr>
          <a:lstStyle/>
          <a:p>
            <a:pPr algn="ctr" defTabSz="973138">
              <a:spcBef>
                <a:spcPct val="20000"/>
              </a:spcBef>
            </a:pPr>
            <a:r>
              <a:rPr lang="en-GB" sz="1200" dirty="0">
                <a:latin typeface="Arial" pitchFamily="34" charset="0"/>
              </a:rPr>
              <a:t>Transport services</a:t>
            </a:r>
          </a:p>
        </p:txBody>
      </p:sp>
      <p:pic>
        <p:nvPicPr>
          <p:cNvPr id="129" name="Picture 63" descr="Insurance2"/>
          <p:cNvPicPr preferRelativeResize="0">
            <a:picLocks noChangeAspect="1" noChangeArrowheads="1"/>
          </p:cNvPicPr>
          <p:nvPr/>
        </p:nvPicPr>
        <p:blipFill>
          <a:blip r:embed="rId12" cstate="print"/>
          <a:srcRect/>
          <a:stretch>
            <a:fillRect/>
          </a:stretch>
        </p:blipFill>
        <p:spPr bwMode="auto">
          <a:xfrm>
            <a:off x="1257300" y="2284413"/>
            <a:ext cx="709613" cy="639762"/>
          </a:xfrm>
          <a:prstGeom prst="rect">
            <a:avLst/>
          </a:prstGeom>
          <a:noFill/>
        </p:spPr>
      </p:pic>
      <p:sp>
        <p:nvSpPr>
          <p:cNvPr id="130" name="Text Box 64"/>
          <p:cNvSpPr txBox="1">
            <a:spLocks noChangeArrowheads="1"/>
          </p:cNvSpPr>
          <p:nvPr/>
        </p:nvSpPr>
        <p:spPr bwMode="auto">
          <a:xfrm>
            <a:off x="1106488" y="4733925"/>
            <a:ext cx="849312" cy="287338"/>
          </a:xfrm>
          <a:prstGeom prst="rect">
            <a:avLst/>
          </a:prstGeom>
          <a:noFill/>
          <a:ln w="9525">
            <a:noFill/>
            <a:miter lim="800000"/>
            <a:headEnd/>
            <a:tailEnd/>
          </a:ln>
          <a:effectLst/>
        </p:spPr>
        <p:txBody>
          <a:bodyPr lIns="0" tIns="0" rIns="0" bIns="0"/>
          <a:lstStyle/>
          <a:p>
            <a:pPr algn="l" defTabSz="973138">
              <a:lnSpc>
                <a:spcPct val="80000"/>
              </a:lnSpc>
              <a:buClr>
                <a:schemeClr val="accent1"/>
              </a:buClr>
            </a:pPr>
            <a:endParaRPr lang="en-GB" sz="900" dirty="0">
              <a:latin typeface="Arial" pitchFamily="34" charset="0"/>
            </a:endParaRPr>
          </a:p>
        </p:txBody>
      </p:sp>
      <p:sp>
        <p:nvSpPr>
          <p:cNvPr id="144" name="Rectangle 78"/>
          <p:cNvSpPr>
            <a:spLocks noChangeArrowheads="1"/>
          </p:cNvSpPr>
          <p:nvPr/>
        </p:nvSpPr>
        <p:spPr bwMode="auto">
          <a:xfrm>
            <a:off x="263525" y="1712913"/>
            <a:ext cx="9555163" cy="4125912"/>
          </a:xfrm>
          <a:prstGeom prst="rect">
            <a:avLst/>
          </a:prstGeom>
          <a:noFill/>
          <a:ln w="9525" algn="ctr">
            <a:solidFill>
              <a:srgbClr val="E0E6F4"/>
            </a:solidFill>
            <a:miter lim="800000"/>
            <a:headEnd/>
            <a:tailEnd/>
          </a:ln>
          <a:effectLst/>
        </p:spPr>
        <p:txBody>
          <a:bodyPr wrap="none" lIns="0" tIns="0" rIns="0" bIns="0" anchor="ctr"/>
          <a:lstStyle/>
          <a:p>
            <a:pPr defTabSz="912813"/>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2"/>
          <p:cNvSpPr>
            <a:spLocks noGrp="1"/>
          </p:cNvSpPr>
          <p:nvPr>
            <p:ph type="sldNum" sz="quarter" idx="10"/>
          </p:nvPr>
        </p:nvSpPr>
        <p:spPr>
          <a:xfrm>
            <a:off x="4987925" y="7426325"/>
            <a:ext cx="69850" cy="152400"/>
          </a:xfrm>
          <a:noFill/>
        </p:spPr>
        <p:txBody>
          <a:bodyPr/>
          <a:lstStyle/>
          <a:p>
            <a:pPr defTabSz="912813"/>
            <a:fld id="{403ACEAE-1769-41CD-9D76-FD63AA6C1D41}" type="slidenum">
              <a:rPr lang="en-GB" smtClean="0">
                <a:latin typeface="Arial" pitchFamily="-123" charset="0"/>
                <a:ea typeface="MS PGothic" charset="0"/>
                <a:cs typeface="MS PGothic" charset="0"/>
              </a:rPr>
              <a:pPr defTabSz="912813"/>
              <a:t>7</a:t>
            </a:fld>
            <a:endParaRPr lang="en-GB" smtClean="0">
              <a:latin typeface="Arial" pitchFamily="-123" charset="0"/>
              <a:ea typeface="MS PGothic" charset="0"/>
              <a:cs typeface="MS PGothic" charset="0"/>
            </a:endParaRPr>
          </a:p>
        </p:txBody>
      </p:sp>
      <p:sp>
        <p:nvSpPr>
          <p:cNvPr id="44034" name="Rectangle 14"/>
          <p:cNvSpPr>
            <a:spLocks noGrp="1" noChangeArrowheads="1"/>
          </p:cNvSpPr>
          <p:nvPr>
            <p:ph type="title"/>
          </p:nvPr>
        </p:nvSpPr>
        <p:spPr/>
        <p:txBody>
          <a:bodyPr/>
          <a:lstStyle/>
          <a:p>
            <a:r>
              <a:rPr lang="en-GB" smtClean="0">
                <a:ea typeface="MS PGothic" charset="0"/>
              </a:rPr>
              <a:t>Stock picking strategies</a:t>
            </a:r>
          </a:p>
        </p:txBody>
      </p:sp>
      <p:sp>
        <p:nvSpPr>
          <p:cNvPr id="4" name="TextBox 3"/>
          <p:cNvSpPr txBox="1"/>
          <p:nvPr/>
        </p:nvSpPr>
        <p:spPr>
          <a:xfrm>
            <a:off x="1322961" y="4455267"/>
            <a:ext cx="7470843" cy="1107996"/>
          </a:xfrm>
          <a:prstGeom prst="rect">
            <a:avLst/>
          </a:prstGeom>
          <a:noFill/>
        </p:spPr>
        <p:txBody>
          <a:bodyPr wrap="square" rtlCol="0">
            <a:spAutoFit/>
          </a:bodyPr>
          <a:lstStyle/>
          <a:p>
            <a:r>
              <a:rPr lang="en-US" sz="1400" b="0" dirty="0" smtClean="0"/>
              <a:t>“</a:t>
            </a:r>
            <a:r>
              <a:rPr lang="en-US" sz="1400" b="0" i="1" dirty="0" smtClean="0"/>
              <a:t>Long ago, Ben Graham taught me that ‘Price is what you pay; value is what you get.’ Whether we’re talking about socks or stocks, I like buying quality merchandise when it is marked down.”</a:t>
            </a:r>
          </a:p>
          <a:p>
            <a:endParaRPr lang="en-US" sz="1400" b="0" i="1" dirty="0" smtClean="0"/>
          </a:p>
          <a:p>
            <a:pPr algn="r"/>
            <a:r>
              <a:rPr lang="en-US" sz="1000" b="0" dirty="0" smtClean="0"/>
              <a:t>WARREN BUFFET</a:t>
            </a:r>
            <a:endParaRPr lang="en-US" sz="1000"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4"/>
          <p:cNvSpPr>
            <a:spLocks noGrp="1"/>
          </p:cNvSpPr>
          <p:nvPr>
            <p:ph type="title"/>
          </p:nvPr>
        </p:nvSpPr>
        <p:spPr/>
        <p:txBody>
          <a:bodyPr/>
          <a:lstStyle/>
          <a:p>
            <a:r>
              <a:rPr lang="en-US" smtClean="0">
                <a:ea typeface="MS PGothic" charset="0"/>
              </a:rPr>
              <a:t>Stock picking strategies</a:t>
            </a:r>
          </a:p>
        </p:txBody>
      </p:sp>
      <p:sp>
        <p:nvSpPr>
          <p:cNvPr id="46082" name="Content Placeholder 2"/>
          <p:cNvSpPr>
            <a:spLocks noGrp="1"/>
          </p:cNvSpPr>
          <p:nvPr>
            <p:ph sz="half" idx="1"/>
          </p:nvPr>
        </p:nvSpPr>
        <p:spPr/>
        <p:txBody>
          <a:bodyPr/>
          <a:lstStyle/>
          <a:p>
            <a:r>
              <a:rPr lang="en-US" sz="1400" dirty="0" smtClean="0">
                <a:ea typeface="MS PGothic" charset="0"/>
              </a:rPr>
              <a:t>Fundamental analysis</a:t>
            </a:r>
          </a:p>
          <a:p>
            <a:r>
              <a:rPr lang="en-US" sz="1400" dirty="0" smtClean="0">
                <a:ea typeface="MS PGothic" charset="0"/>
              </a:rPr>
              <a:t>Qualitative analysis</a:t>
            </a:r>
          </a:p>
          <a:p>
            <a:r>
              <a:rPr lang="en-US" sz="1400" dirty="0" smtClean="0">
                <a:ea typeface="MS PGothic" charset="0"/>
              </a:rPr>
              <a:t>Value investing</a:t>
            </a:r>
          </a:p>
          <a:p>
            <a:r>
              <a:rPr lang="en-US" sz="1400" dirty="0" smtClean="0">
                <a:ea typeface="MS PGothic" charset="0"/>
              </a:rPr>
              <a:t>Growth/income investing</a:t>
            </a:r>
          </a:p>
          <a:p>
            <a:r>
              <a:rPr lang="en-US" sz="1400" dirty="0" smtClean="0">
                <a:ea typeface="MS PGothic" charset="0"/>
              </a:rPr>
              <a:t>GARP investing</a:t>
            </a:r>
          </a:p>
          <a:p>
            <a:r>
              <a:rPr lang="en-US" sz="1400" dirty="0" smtClean="0">
                <a:ea typeface="MS PGothic" charset="0"/>
              </a:rPr>
              <a:t>Behavioral investing</a:t>
            </a:r>
          </a:p>
        </p:txBody>
      </p:sp>
      <p:sp>
        <p:nvSpPr>
          <p:cNvPr id="46083" name="Content Placeholder 5"/>
          <p:cNvSpPr>
            <a:spLocks noGrp="1"/>
          </p:cNvSpPr>
          <p:nvPr>
            <p:ph sz="half" idx="2"/>
          </p:nvPr>
        </p:nvSpPr>
        <p:spPr>
          <a:xfrm>
            <a:off x="4033838" y="1827213"/>
            <a:ext cx="4491037" cy="4289425"/>
          </a:xfrm>
        </p:spPr>
        <p:txBody>
          <a:bodyPr/>
          <a:lstStyle/>
          <a:p>
            <a:r>
              <a:rPr lang="en-US" sz="1400" dirty="0" smtClean="0">
                <a:ea typeface="MS PGothic" charset="0"/>
              </a:rPr>
              <a:t>CAN SLIM: </a:t>
            </a:r>
          </a:p>
          <a:p>
            <a:pPr lvl="1"/>
            <a:r>
              <a:rPr lang="en-US" sz="1000" b="1" dirty="0" smtClean="0">
                <a:ea typeface="MS PGothic" charset="0"/>
              </a:rPr>
              <a:t>C = Current quarterly earnings per share</a:t>
            </a:r>
          </a:p>
          <a:p>
            <a:pPr lvl="1"/>
            <a:r>
              <a:rPr lang="en-US" sz="1000" b="1" dirty="0" smtClean="0">
                <a:ea typeface="MS PGothic" charset="0"/>
              </a:rPr>
              <a:t>A = Annual earnings per share</a:t>
            </a:r>
            <a:endParaRPr lang="en-US" sz="1000" dirty="0" smtClean="0">
              <a:ea typeface="MS PGothic" charset="0"/>
            </a:endParaRPr>
          </a:p>
          <a:p>
            <a:pPr lvl="1"/>
            <a:r>
              <a:rPr lang="en-US" sz="1000" b="1" dirty="0" smtClean="0">
                <a:ea typeface="MS PGothic" charset="0"/>
              </a:rPr>
              <a:t>N = New </a:t>
            </a:r>
            <a:r>
              <a:rPr lang="en-US" sz="1000" dirty="0" smtClean="0">
                <a:ea typeface="MS PGothic" charset="0"/>
              </a:rPr>
              <a:t>– product, managements, industry innovations</a:t>
            </a:r>
          </a:p>
          <a:p>
            <a:pPr lvl="1"/>
            <a:r>
              <a:rPr lang="en-US" sz="1000" b="1" dirty="0" smtClean="0">
                <a:ea typeface="MS PGothic" charset="0"/>
              </a:rPr>
              <a:t>S = Supply and demand; Shares outstanding</a:t>
            </a:r>
            <a:r>
              <a:rPr lang="en-US" sz="1000" dirty="0" smtClean="0">
                <a:ea typeface="MS PGothic" charset="0"/>
              </a:rPr>
              <a:t> - This should be a small                </a:t>
            </a:r>
            <a:br>
              <a:rPr lang="en-US" sz="1000" dirty="0" smtClean="0">
                <a:ea typeface="MS PGothic" charset="0"/>
              </a:rPr>
            </a:br>
            <a:r>
              <a:rPr lang="en-US" sz="1000" dirty="0" smtClean="0">
                <a:ea typeface="MS PGothic" charset="0"/>
              </a:rPr>
              <a:t>       and reasonable number</a:t>
            </a:r>
          </a:p>
          <a:p>
            <a:pPr lvl="1"/>
            <a:r>
              <a:rPr lang="en-US" sz="1000" b="1" dirty="0" smtClean="0">
                <a:ea typeface="MS PGothic" charset="0"/>
              </a:rPr>
              <a:t>L = Leaders</a:t>
            </a:r>
            <a:r>
              <a:rPr lang="en-US" sz="1000" dirty="0" smtClean="0">
                <a:ea typeface="MS PGothic" charset="0"/>
              </a:rPr>
              <a:t> – or laggards</a:t>
            </a:r>
          </a:p>
          <a:p>
            <a:pPr lvl="1"/>
            <a:r>
              <a:rPr lang="en-US" sz="1000" b="1" dirty="0" smtClean="0">
                <a:ea typeface="MS PGothic" charset="0"/>
              </a:rPr>
              <a:t>I = Institutional sponsorship</a:t>
            </a:r>
            <a:endParaRPr lang="en-US" sz="1000" dirty="0" smtClean="0">
              <a:ea typeface="MS PGothic" charset="0"/>
            </a:endParaRPr>
          </a:p>
          <a:p>
            <a:pPr lvl="1"/>
            <a:r>
              <a:rPr lang="en-US" sz="1000" b="1" dirty="0" smtClean="0">
                <a:ea typeface="MS PGothic" charset="0"/>
              </a:rPr>
              <a:t>M = Market direction</a:t>
            </a:r>
          </a:p>
          <a:p>
            <a:r>
              <a:rPr lang="en-US" sz="1400" dirty="0" smtClean="0">
                <a:ea typeface="MS PGothic" charset="0"/>
              </a:rPr>
              <a:t>Dogs of the Dow</a:t>
            </a:r>
          </a:p>
          <a:p>
            <a:r>
              <a:rPr lang="en-US" sz="1400" dirty="0" smtClean="0">
                <a:ea typeface="MS PGothic" charset="0"/>
              </a:rPr>
              <a:t>Technical analysis</a:t>
            </a:r>
          </a:p>
          <a:p>
            <a:endParaRPr lang="en-US" sz="1400" dirty="0" smtClean="0">
              <a:ea typeface="MS PGothic" charset="0"/>
            </a:endParaRPr>
          </a:p>
        </p:txBody>
      </p:sp>
      <p:sp>
        <p:nvSpPr>
          <p:cNvPr id="46084" name="Slide Number Placeholder 3"/>
          <p:cNvSpPr>
            <a:spLocks noGrp="1"/>
          </p:cNvSpPr>
          <p:nvPr>
            <p:ph type="sldNum" sz="quarter" idx="10"/>
          </p:nvPr>
        </p:nvSpPr>
        <p:spPr>
          <a:xfrm>
            <a:off x="4984750" y="7426325"/>
            <a:ext cx="69850" cy="152400"/>
          </a:xfrm>
          <a:noFill/>
        </p:spPr>
        <p:txBody>
          <a:bodyPr/>
          <a:lstStyle/>
          <a:p>
            <a:fld id="{65D9E505-CDE6-4C40-A1CE-007D9502D1F4}" type="slidenum">
              <a:rPr lang="en-GB" smtClean="0">
                <a:latin typeface="Arial" pitchFamily="-123" charset="0"/>
                <a:ea typeface="MS PGothic" charset="0"/>
                <a:cs typeface="MS PGothic" charset="0"/>
              </a:rPr>
              <a:pPr/>
              <a:t>8</a:t>
            </a:fld>
            <a:endParaRPr lang="en-GB" smtClean="0">
              <a:latin typeface="Arial" pitchFamily="-123" charset="0"/>
              <a:ea typeface="MS PGothic" charset="0"/>
              <a:cs typeface="MS PGothic" charset="0"/>
            </a:endParaRPr>
          </a:p>
        </p:txBody>
      </p:sp>
      <p:sp>
        <p:nvSpPr>
          <p:cNvPr id="46085" name="Text Box 17"/>
          <p:cNvSpPr txBox="1">
            <a:spLocks noChangeArrowheads="1"/>
          </p:cNvSpPr>
          <p:nvPr/>
        </p:nvSpPr>
        <p:spPr bwMode="auto">
          <a:xfrm>
            <a:off x="473075" y="7072313"/>
            <a:ext cx="4489450" cy="219075"/>
          </a:xfrm>
          <a:prstGeom prst="rect">
            <a:avLst/>
          </a:prstGeom>
          <a:noFill/>
          <a:ln w="9525">
            <a:solidFill>
              <a:schemeClr val="tx1"/>
            </a:solidFill>
            <a:miter lim="800000"/>
            <a:headEnd/>
            <a:tailEnd/>
          </a:ln>
        </p:spPr>
        <p:txBody>
          <a:bodyPr>
            <a:prstTxWarp prst="textNoShape">
              <a:avLst/>
            </a:prstTxWarp>
          </a:bodyPr>
          <a:lstStyle/>
          <a:p>
            <a:pPr algn="ctr">
              <a:spcBef>
                <a:spcPct val="10000"/>
              </a:spcBef>
            </a:pPr>
            <a:r>
              <a:rPr lang="en-US" sz="900" b="0"/>
              <a:t>FOR INSTITUTIONAL USE ONLY / NOT FOR PUBLIC DISTRIBUTION</a:t>
            </a:r>
          </a:p>
        </p:txBody>
      </p:sp>
    </p:spTree>
  </p:cSld>
  <p:clrMapOvr>
    <a:masterClrMapping/>
  </p:clrMapOvr>
</p:sld>
</file>

<file path=ppt/theme/theme1.xml><?xml version="1.0" encoding="utf-8"?>
<a:theme xmlns:a="http://schemas.openxmlformats.org/drawingml/2006/main" name="JPMAM Print Template 0109">
  <a:themeElements>
    <a:clrScheme name="JPMAM Print Template 0109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fontScheme name="JPMAM Print Template 01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JPMAM Print Template 0109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break">
  <a:themeElements>
    <a:clrScheme name="section break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fontScheme name="section brea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section break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4C4FD7-58AB-4EE3-8CA3-131FB30F9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A594D11-3DCD-4FCF-A140-83278A638F58}">
  <ds:schemaRefs>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50BCB84A-4577-4B52-87B8-4C2D2337FD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17265</TotalTime>
  <Words>4807</Words>
  <Application>Microsoft Office PowerPoint</Application>
  <PresentationFormat>自定义</PresentationFormat>
  <Paragraphs>312</Paragraphs>
  <Slides>21</Slides>
  <Notes>21</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JPMAM Print Template 0109</vt:lpstr>
      <vt:lpstr>section break</vt:lpstr>
      <vt:lpstr>Default Theme</vt:lpstr>
      <vt:lpstr>PowerPoint 演示文稿</vt:lpstr>
      <vt:lpstr>Introduction</vt:lpstr>
      <vt:lpstr>A history that captivates</vt:lpstr>
      <vt:lpstr>Stock investing: An expanding universe</vt:lpstr>
      <vt:lpstr>A global marketplace</vt:lpstr>
      <vt:lpstr>Narrowing the universe</vt:lpstr>
      <vt:lpstr>Many firms, including J.P. Morgan, organize research by sector </vt:lpstr>
      <vt:lpstr>Stock picking strategies</vt:lpstr>
      <vt:lpstr>Stock picking strategies</vt:lpstr>
      <vt:lpstr>Methods we use draw on deep firm research</vt:lpstr>
      <vt:lpstr>Research engine:  How our dividend discount model works </vt:lpstr>
      <vt:lpstr>Manager-driven engine: Fundamental research, one stock at a time</vt:lpstr>
      <vt:lpstr>Behavioral investment engine: Capitalizing on persistent market inefficiencies driven by investor irrationality</vt:lpstr>
      <vt:lpstr>Valuing a stock: Key measures</vt:lpstr>
      <vt:lpstr>Sources of company information</vt:lpstr>
      <vt:lpstr>What to look for</vt:lpstr>
      <vt:lpstr>Back to fundamentals: A stock picker’s market</vt:lpstr>
      <vt:lpstr>Summary</vt:lpstr>
      <vt:lpstr>Thank you</vt:lpstr>
      <vt:lpstr>Disclosure</vt:lpstr>
      <vt:lpstr>声明：</vt:lpstr>
    </vt:vector>
  </TitlesOfParts>
  <Company>J.P. 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 Company (Client) Name Date</dc:title>
  <dc:creator>I060031</dc:creator>
  <cp:lastModifiedBy>Microsoft</cp:lastModifiedBy>
  <cp:revision>1202</cp:revision>
  <cp:lastPrinted>2001-03-20T21:43:34Z</cp:lastPrinted>
  <dcterms:created xsi:type="dcterms:W3CDTF">2011-01-07T18:32:55Z</dcterms:created>
  <dcterms:modified xsi:type="dcterms:W3CDTF">2018-01-05T05:24:51Z</dcterms:modified>
</cp:coreProperties>
</file>