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tags/tag1.xml" ContentType="application/vnd.openxmlformats-officedocument.presentationml.tags+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tags/tag2.xml" ContentType="application/vnd.openxmlformats-officedocument.presentationml.tags+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6" r:id="rId2"/>
    <p:sldMasterId id="2147483657" r:id="rId3"/>
    <p:sldMasterId id="2147483655" r:id="rId4"/>
    <p:sldMasterId id="2147483651" r:id="rId5"/>
    <p:sldMasterId id="2147483652" r:id="rId6"/>
    <p:sldMasterId id="2147483653" r:id="rId7"/>
    <p:sldMasterId id="2147483654" r:id="rId8"/>
    <p:sldMasterId id="2147483658" r:id="rId9"/>
    <p:sldMasterId id="2147483963" r:id="rId10"/>
  </p:sldMasterIdLst>
  <p:notesMasterIdLst>
    <p:notesMasterId r:id="rId44"/>
  </p:notesMasterIdLst>
  <p:handoutMasterIdLst>
    <p:handoutMasterId r:id="rId45"/>
  </p:handoutMasterIdLst>
  <p:sldIdLst>
    <p:sldId id="538" r:id="rId11"/>
    <p:sldId id="540" r:id="rId12"/>
    <p:sldId id="541" r:id="rId13"/>
    <p:sldId id="486" r:id="rId14"/>
    <p:sldId id="488" r:id="rId15"/>
    <p:sldId id="489" r:id="rId16"/>
    <p:sldId id="495" r:id="rId17"/>
    <p:sldId id="496" r:id="rId18"/>
    <p:sldId id="487" r:id="rId19"/>
    <p:sldId id="301" r:id="rId20"/>
    <p:sldId id="497" r:id="rId21"/>
    <p:sldId id="498" r:id="rId22"/>
    <p:sldId id="499" r:id="rId23"/>
    <p:sldId id="527" r:id="rId24"/>
    <p:sldId id="519" r:id="rId25"/>
    <p:sldId id="530" r:id="rId26"/>
    <p:sldId id="523" r:id="rId27"/>
    <p:sldId id="524" r:id="rId28"/>
    <p:sldId id="532" r:id="rId29"/>
    <p:sldId id="528" r:id="rId30"/>
    <p:sldId id="531" r:id="rId31"/>
    <p:sldId id="463" r:id="rId32"/>
    <p:sldId id="457" r:id="rId33"/>
    <p:sldId id="466" r:id="rId34"/>
    <p:sldId id="469" r:id="rId35"/>
    <p:sldId id="492" r:id="rId36"/>
    <p:sldId id="493" r:id="rId37"/>
    <p:sldId id="539" r:id="rId38"/>
    <p:sldId id="534" r:id="rId39"/>
    <p:sldId id="535" r:id="rId40"/>
    <p:sldId id="536" r:id="rId41"/>
    <p:sldId id="354" r:id="rId42"/>
    <p:sldId id="542" r:id="rId43"/>
  </p:sldIdLst>
  <p:sldSz cx="9144000" cy="6858000" type="screen4x3"/>
  <p:notesSz cx="6797675" cy="9874250"/>
  <p:defaultTextStyle>
    <a:defPPr>
      <a:defRPr lang="en-US"/>
    </a:defPPr>
    <a:lvl1pPr algn="l" rtl="0" fontAlgn="base">
      <a:spcBef>
        <a:spcPct val="0"/>
      </a:spcBef>
      <a:spcAft>
        <a:spcPct val="0"/>
      </a:spcAft>
      <a:defRPr sz="7200" kern="1200">
        <a:solidFill>
          <a:schemeClr val="tx1"/>
        </a:solidFill>
        <a:latin typeface="Arial" charset="0"/>
        <a:ea typeface="+mn-ea"/>
        <a:cs typeface="+mn-cs"/>
      </a:defRPr>
    </a:lvl1pPr>
    <a:lvl2pPr marL="457200" algn="l" rtl="0" fontAlgn="base">
      <a:spcBef>
        <a:spcPct val="0"/>
      </a:spcBef>
      <a:spcAft>
        <a:spcPct val="0"/>
      </a:spcAft>
      <a:defRPr sz="7200" kern="1200">
        <a:solidFill>
          <a:schemeClr val="tx1"/>
        </a:solidFill>
        <a:latin typeface="Arial" charset="0"/>
        <a:ea typeface="+mn-ea"/>
        <a:cs typeface="+mn-cs"/>
      </a:defRPr>
    </a:lvl2pPr>
    <a:lvl3pPr marL="914400" algn="l" rtl="0" fontAlgn="base">
      <a:spcBef>
        <a:spcPct val="0"/>
      </a:spcBef>
      <a:spcAft>
        <a:spcPct val="0"/>
      </a:spcAft>
      <a:defRPr sz="7200" kern="1200">
        <a:solidFill>
          <a:schemeClr val="tx1"/>
        </a:solidFill>
        <a:latin typeface="Arial" charset="0"/>
        <a:ea typeface="+mn-ea"/>
        <a:cs typeface="+mn-cs"/>
      </a:defRPr>
    </a:lvl3pPr>
    <a:lvl4pPr marL="1371600" algn="l" rtl="0" fontAlgn="base">
      <a:spcBef>
        <a:spcPct val="0"/>
      </a:spcBef>
      <a:spcAft>
        <a:spcPct val="0"/>
      </a:spcAft>
      <a:defRPr sz="7200" kern="1200">
        <a:solidFill>
          <a:schemeClr val="tx1"/>
        </a:solidFill>
        <a:latin typeface="Arial" charset="0"/>
        <a:ea typeface="+mn-ea"/>
        <a:cs typeface="+mn-cs"/>
      </a:defRPr>
    </a:lvl4pPr>
    <a:lvl5pPr marL="1828800" algn="l" rtl="0" fontAlgn="base">
      <a:spcBef>
        <a:spcPct val="0"/>
      </a:spcBef>
      <a:spcAft>
        <a:spcPct val="0"/>
      </a:spcAft>
      <a:defRPr sz="7200" kern="1200">
        <a:solidFill>
          <a:schemeClr val="tx1"/>
        </a:solidFill>
        <a:latin typeface="Arial" charset="0"/>
        <a:ea typeface="+mn-ea"/>
        <a:cs typeface="+mn-cs"/>
      </a:defRPr>
    </a:lvl5pPr>
    <a:lvl6pPr marL="2286000" algn="l" defTabSz="914400" rtl="0" eaLnBrk="1" latinLnBrk="0" hangingPunct="1">
      <a:defRPr sz="7200" kern="1200">
        <a:solidFill>
          <a:schemeClr val="tx1"/>
        </a:solidFill>
        <a:latin typeface="Arial" charset="0"/>
        <a:ea typeface="+mn-ea"/>
        <a:cs typeface="+mn-cs"/>
      </a:defRPr>
    </a:lvl6pPr>
    <a:lvl7pPr marL="2743200" algn="l" defTabSz="914400" rtl="0" eaLnBrk="1" latinLnBrk="0" hangingPunct="1">
      <a:defRPr sz="7200" kern="1200">
        <a:solidFill>
          <a:schemeClr val="tx1"/>
        </a:solidFill>
        <a:latin typeface="Arial" charset="0"/>
        <a:ea typeface="+mn-ea"/>
        <a:cs typeface="+mn-cs"/>
      </a:defRPr>
    </a:lvl7pPr>
    <a:lvl8pPr marL="3200400" algn="l" defTabSz="914400" rtl="0" eaLnBrk="1" latinLnBrk="0" hangingPunct="1">
      <a:defRPr sz="7200" kern="1200">
        <a:solidFill>
          <a:schemeClr val="tx1"/>
        </a:solidFill>
        <a:latin typeface="Arial" charset="0"/>
        <a:ea typeface="+mn-ea"/>
        <a:cs typeface="+mn-cs"/>
      </a:defRPr>
    </a:lvl8pPr>
    <a:lvl9pPr marL="3657600" algn="l" defTabSz="914400" rtl="0" eaLnBrk="1" latinLnBrk="0" hangingPunct="1">
      <a:defRPr sz="7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99CC"/>
    <a:srgbClr val="009999"/>
    <a:srgbClr val="6666FF"/>
    <a:srgbClr val="000000"/>
    <a:srgbClr val="549CB5"/>
    <a:srgbClr val="9CD100"/>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79" autoAdjust="0"/>
    <p:restoredTop sz="94563" autoAdjust="0"/>
  </p:normalViewPr>
  <p:slideViewPr>
    <p:cSldViewPr>
      <p:cViewPr varScale="1">
        <p:scale>
          <a:sx n="61" d="100"/>
          <a:sy n="61" d="100"/>
        </p:scale>
        <p:origin x="-1532" y="-68"/>
      </p:cViewPr>
      <p:guideLst>
        <p:guide orient="horz" pos="1344"/>
        <p:guide orient="horz" pos="3339"/>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theme" Target="theme/theme1.xml"/><Relationship Id="rId8" Type="http://schemas.openxmlformats.org/officeDocument/2006/relationships/slideMaster" Target="slideMasters/slideMaster8.xml"/></Relationships>
</file>

<file path=ppt/_rels/viewProps.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9.xml"/><Relationship Id="rId1" Type="http://schemas.openxmlformats.org/officeDocument/2006/relationships/slide" Target="slides/slide4.xml"/><Relationship Id="rId4"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2409" tIns="46205" rIns="92409" bIns="46205" numCol="1" anchor="t" anchorCtr="0" compatLnSpc="1">
            <a:prstTxWarp prst="textNoShape">
              <a:avLst/>
            </a:prstTxWarp>
          </a:bodyPr>
          <a:lstStyle>
            <a:lvl1pPr defTabSz="923925">
              <a:defRPr sz="1200"/>
            </a:lvl1pPr>
          </a:lstStyle>
          <a:p>
            <a:endParaRPr lang="en-GB" altLang="zh-CN"/>
          </a:p>
        </p:txBody>
      </p:sp>
      <p:sp>
        <p:nvSpPr>
          <p:cNvPr id="122883"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2409" tIns="46205" rIns="92409" bIns="46205" numCol="1" anchor="t" anchorCtr="0" compatLnSpc="1">
            <a:prstTxWarp prst="textNoShape">
              <a:avLst/>
            </a:prstTxWarp>
          </a:bodyPr>
          <a:lstStyle>
            <a:lvl1pPr algn="r" defTabSz="923925">
              <a:defRPr sz="1200"/>
            </a:lvl1pPr>
          </a:lstStyle>
          <a:p>
            <a:endParaRPr lang="en-GB" altLang="zh-CN"/>
          </a:p>
        </p:txBody>
      </p:sp>
      <p:sp>
        <p:nvSpPr>
          <p:cNvPr id="122884"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2409" tIns="46205" rIns="92409" bIns="46205" numCol="1" anchor="b" anchorCtr="0" compatLnSpc="1">
            <a:prstTxWarp prst="textNoShape">
              <a:avLst/>
            </a:prstTxWarp>
          </a:bodyPr>
          <a:lstStyle>
            <a:lvl1pPr defTabSz="923925">
              <a:defRPr sz="1200"/>
            </a:lvl1pPr>
          </a:lstStyle>
          <a:p>
            <a:endParaRPr lang="en-GB" altLang="zh-CN"/>
          </a:p>
        </p:txBody>
      </p:sp>
      <p:sp>
        <p:nvSpPr>
          <p:cNvPr id="122885"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2409" tIns="46205" rIns="92409" bIns="46205" numCol="1" anchor="b" anchorCtr="0" compatLnSpc="1">
            <a:prstTxWarp prst="textNoShape">
              <a:avLst/>
            </a:prstTxWarp>
          </a:bodyPr>
          <a:lstStyle>
            <a:lvl1pPr algn="r" defTabSz="923925">
              <a:defRPr sz="1200"/>
            </a:lvl1pPr>
          </a:lstStyle>
          <a:p>
            <a:fld id="{020B835A-823A-4E1C-B262-55E663369CFB}" type="slidenum">
              <a:rPr lang="en-GB" altLang="zh-CN"/>
              <a:pPr/>
              <a:t>‹#›</a:t>
            </a:fld>
            <a:endParaRPr lang="en-GB" altLang="zh-CN"/>
          </a:p>
        </p:txBody>
      </p:sp>
    </p:spTree>
    <p:extLst>
      <p:ext uri="{BB962C8B-B14F-4D97-AF65-F5344CB8AC3E}">
        <p14:creationId xmlns:p14="http://schemas.microsoft.com/office/powerpoint/2010/main" val="11351437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2409" tIns="46205" rIns="92409" bIns="46205" numCol="1" anchor="t" anchorCtr="0" compatLnSpc="1">
            <a:prstTxWarp prst="textNoShape">
              <a:avLst/>
            </a:prstTxWarp>
          </a:bodyPr>
          <a:lstStyle>
            <a:lvl1pPr defTabSz="923925">
              <a:defRPr sz="1200"/>
            </a:lvl1pPr>
          </a:lstStyle>
          <a:p>
            <a:endParaRPr lang="zh-CN" altLang="zh-CN"/>
          </a:p>
        </p:txBody>
      </p:sp>
      <p:sp>
        <p:nvSpPr>
          <p:cNvPr id="4099"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2409" tIns="46205" rIns="92409" bIns="46205" numCol="1" anchor="t" anchorCtr="0" compatLnSpc="1">
            <a:prstTxWarp prst="textNoShape">
              <a:avLst/>
            </a:prstTxWarp>
          </a:bodyPr>
          <a:lstStyle>
            <a:lvl1pPr algn="r" defTabSz="923925">
              <a:defRPr sz="1200"/>
            </a:lvl1pPr>
          </a:lstStyle>
          <a:p>
            <a:endParaRPr lang="zh-CN" altLang="zh-CN"/>
          </a:p>
        </p:txBody>
      </p:sp>
      <p:sp>
        <p:nvSpPr>
          <p:cNvPr id="41988"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1038" y="4689475"/>
            <a:ext cx="5435600" cy="4443413"/>
          </a:xfrm>
          <a:prstGeom prst="rect">
            <a:avLst/>
          </a:prstGeom>
          <a:noFill/>
          <a:ln w="9525">
            <a:noFill/>
            <a:miter lim="800000"/>
            <a:headEnd/>
            <a:tailEnd/>
          </a:ln>
          <a:effectLst/>
        </p:spPr>
        <p:txBody>
          <a:bodyPr vert="horz" wrap="square" lIns="92409" tIns="46205" rIns="92409" bIns="4620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2409" tIns="46205" rIns="92409" bIns="46205" numCol="1" anchor="b" anchorCtr="0" compatLnSpc="1">
            <a:prstTxWarp prst="textNoShape">
              <a:avLst/>
            </a:prstTxWarp>
          </a:bodyPr>
          <a:lstStyle>
            <a:lvl1pPr defTabSz="923925">
              <a:defRPr sz="1200"/>
            </a:lvl1pPr>
          </a:lstStyle>
          <a:p>
            <a:endParaRPr lang="zh-CN" altLang="zh-CN"/>
          </a:p>
        </p:txBody>
      </p:sp>
      <p:sp>
        <p:nvSpPr>
          <p:cNvPr id="4103"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2409" tIns="46205" rIns="92409" bIns="46205" numCol="1" anchor="b" anchorCtr="0" compatLnSpc="1">
            <a:prstTxWarp prst="textNoShape">
              <a:avLst/>
            </a:prstTxWarp>
          </a:bodyPr>
          <a:lstStyle>
            <a:lvl1pPr algn="r" defTabSz="923925">
              <a:defRPr sz="1200"/>
            </a:lvl1pPr>
          </a:lstStyle>
          <a:p>
            <a:fld id="{56ABF834-F988-4BD8-AF1A-F8EF28D48AA2}" type="slidenum">
              <a:rPr lang="en-US" altLang="zh-CN"/>
              <a:pPr/>
              <a:t>‹#›</a:t>
            </a:fld>
            <a:endParaRPr lang="en-US" altLang="zh-CN"/>
          </a:p>
        </p:txBody>
      </p:sp>
    </p:spTree>
    <p:extLst>
      <p:ext uri="{BB962C8B-B14F-4D97-AF65-F5344CB8AC3E}">
        <p14:creationId xmlns:p14="http://schemas.microsoft.com/office/powerpoint/2010/main" val="30904875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7200">
                <a:solidFill>
                  <a:schemeClr val="tx1"/>
                </a:solidFill>
                <a:latin typeface="Arial" charset="0"/>
              </a:defRPr>
            </a:lvl1pPr>
            <a:lvl2pPr marL="742950" indent="-285750" defTabSz="923925" eaLnBrk="0" hangingPunct="0">
              <a:defRPr sz="7200">
                <a:solidFill>
                  <a:schemeClr val="tx1"/>
                </a:solidFill>
                <a:latin typeface="Arial" charset="0"/>
              </a:defRPr>
            </a:lvl2pPr>
            <a:lvl3pPr marL="1143000" indent="-228600" defTabSz="923925" eaLnBrk="0" hangingPunct="0">
              <a:defRPr sz="7200">
                <a:solidFill>
                  <a:schemeClr val="tx1"/>
                </a:solidFill>
                <a:latin typeface="Arial" charset="0"/>
              </a:defRPr>
            </a:lvl3pPr>
            <a:lvl4pPr marL="1600200" indent="-228600" defTabSz="923925" eaLnBrk="0" hangingPunct="0">
              <a:defRPr sz="7200">
                <a:solidFill>
                  <a:schemeClr val="tx1"/>
                </a:solidFill>
                <a:latin typeface="Arial" charset="0"/>
              </a:defRPr>
            </a:lvl4pPr>
            <a:lvl5pPr marL="2057400" indent="-228600" defTabSz="923925" eaLnBrk="0" hangingPunct="0">
              <a:defRPr sz="7200">
                <a:solidFill>
                  <a:schemeClr val="tx1"/>
                </a:solidFill>
                <a:latin typeface="Arial" charset="0"/>
              </a:defRPr>
            </a:lvl5pPr>
            <a:lvl6pPr marL="2514600" indent="-228600" defTabSz="923925" eaLnBrk="0" fontAlgn="base" hangingPunct="0">
              <a:spcBef>
                <a:spcPct val="0"/>
              </a:spcBef>
              <a:spcAft>
                <a:spcPct val="0"/>
              </a:spcAft>
              <a:defRPr sz="7200">
                <a:solidFill>
                  <a:schemeClr val="tx1"/>
                </a:solidFill>
                <a:latin typeface="Arial" charset="0"/>
              </a:defRPr>
            </a:lvl6pPr>
            <a:lvl7pPr marL="2971800" indent="-228600" defTabSz="923925" eaLnBrk="0" fontAlgn="base" hangingPunct="0">
              <a:spcBef>
                <a:spcPct val="0"/>
              </a:spcBef>
              <a:spcAft>
                <a:spcPct val="0"/>
              </a:spcAft>
              <a:defRPr sz="7200">
                <a:solidFill>
                  <a:schemeClr val="tx1"/>
                </a:solidFill>
                <a:latin typeface="Arial" charset="0"/>
              </a:defRPr>
            </a:lvl7pPr>
            <a:lvl8pPr marL="3429000" indent="-228600" defTabSz="923925" eaLnBrk="0" fontAlgn="base" hangingPunct="0">
              <a:spcBef>
                <a:spcPct val="0"/>
              </a:spcBef>
              <a:spcAft>
                <a:spcPct val="0"/>
              </a:spcAft>
              <a:defRPr sz="7200">
                <a:solidFill>
                  <a:schemeClr val="tx1"/>
                </a:solidFill>
                <a:latin typeface="Arial" charset="0"/>
              </a:defRPr>
            </a:lvl8pPr>
            <a:lvl9pPr marL="3886200" indent="-228600" defTabSz="923925" eaLnBrk="0" fontAlgn="base" hangingPunct="0">
              <a:spcBef>
                <a:spcPct val="0"/>
              </a:spcBef>
              <a:spcAft>
                <a:spcPct val="0"/>
              </a:spcAft>
              <a:defRPr sz="7200">
                <a:solidFill>
                  <a:schemeClr val="tx1"/>
                </a:solidFill>
                <a:latin typeface="Arial" charset="0"/>
              </a:defRPr>
            </a:lvl9pPr>
          </a:lstStyle>
          <a:p>
            <a:pPr eaLnBrk="1" hangingPunct="1"/>
            <a:fld id="{B6C1A41A-1F92-4B06-BCFE-52A60E3AB72A}" type="slidenum">
              <a:rPr lang="en-US" altLang="zh-CN" sz="1200"/>
              <a:pPr eaLnBrk="1" hangingPunct="1"/>
              <a:t>4</a:t>
            </a:fld>
            <a:endParaRPr lang="en-US" altLang="zh-CN"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681038" y="4687888"/>
            <a:ext cx="5435600" cy="444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7200">
                <a:solidFill>
                  <a:schemeClr val="tx1"/>
                </a:solidFill>
                <a:latin typeface="Arial" charset="0"/>
              </a:defRPr>
            </a:lvl1pPr>
            <a:lvl2pPr marL="742950" indent="-285750" defTabSz="923925" eaLnBrk="0" hangingPunct="0">
              <a:defRPr sz="7200">
                <a:solidFill>
                  <a:schemeClr val="tx1"/>
                </a:solidFill>
                <a:latin typeface="Arial" charset="0"/>
              </a:defRPr>
            </a:lvl2pPr>
            <a:lvl3pPr marL="1143000" indent="-228600" defTabSz="923925" eaLnBrk="0" hangingPunct="0">
              <a:defRPr sz="7200">
                <a:solidFill>
                  <a:schemeClr val="tx1"/>
                </a:solidFill>
                <a:latin typeface="Arial" charset="0"/>
              </a:defRPr>
            </a:lvl3pPr>
            <a:lvl4pPr marL="1600200" indent="-228600" defTabSz="923925" eaLnBrk="0" hangingPunct="0">
              <a:defRPr sz="7200">
                <a:solidFill>
                  <a:schemeClr val="tx1"/>
                </a:solidFill>
                <a:latin typeface="Arial" charset="0"/>
              </a:defRPr>
            </a:lvl4pPr>
            <a:lvl5pPr marL="2057400" indent="-228600" defTabSz="923925" eaLnBrk="0" hangingPunct="0">
              <a:defRPr sz="7200">
                <a:solidFill>
                  <a:schemeClr val="tx1"/>
                </a:solidFill>
                <a:latin typeface="Arial" charset="0"/>
              </a:defRPr>
            </a:lvl5pPr>
            <a:lvl6pPr marL="2514600" indent="-228600" defTabSz="923925" eaLnBrk="0" fontAlgn="base" hangingPunct="0">
              <a:spcBef>
                <a:spcPct val="0"/>
              </a:spcBef>
              <a:spcAft>
                <a:spcPct val="0"/>
              </a:spcAft>
              <a:defRPr sz="7200">
                <a:solidFill>
                  <a:schemeClr val="tx1"/>
                </a:solidFill>
                <a:latin typeface="Arial" charset="0"/>
              </a:defRPr>
            </a:lvl6pPr>
            <a:lvl7pPr marL="2971800" indent="-228600" defTabSz="923925" eaLnBrk="0" fontAlgn="base" hangingPunct="0">
              <a:spcBef>
                <a:spcPct val="0"/>
              </a:spcBef>
              <a:spcAft>
                <a:spcPct val="0"/>
              </a:spcAft>
              <a:defRPr sz="7200">
                <a:solidFill>
                  <a:schemeClr val="tx1"/>
                </a:solidFill>
                <a:latin typeface="Arial" charset="0"/>
              </a:defRPr>
            </a:lvl7pPr>
            <a:lvl8pPr marL="3429000" indent="-228600" defTabSz="923925" eaLnBrk="0" fontAlgn="base" hangingPunct="0">
              <a:spcBef>
                <a:spcPct val="0"/>
              </a:spcBef>
              <a:spcAft>
                <a:spcPct val="0"/>
              </a:spcAft>
              <a:defRPr sz="7200">
                <a:solidFill>
                  <a:schemeClr val="tx1"/>
                </a:solidFill>
                <a:latin typeface="Arial" charset="0"/>
              </a:defRPr>
            </a:lvl8pPr>
            <a:lvl9pPr marL="3886200" indent="-228600" defTabSz="923925" eaLnBrk="0" fontAlgn="base" hangingPunct="0">
              <a:spcBef>
                <a:spcPct val="0"/>
              </a:spcBef>
              <a:spcAft>
                <a:spcPct val="0"/>
              </a:spcAft>
              <a:defRPr sz="7200">
                <a:solidFill>
                  <a:schemeClr val="tx1"/>
                </a:solidFill>
                <a:latin typeface="Arial" charset="0"/>
              </a:defRPr>
            </a:lvl9pPr>
          </a:lstStyle>
          <a:p>
            <a:pPr eaLnBrk="1" hangingPunct="1"/>
            <a:fld id="{5B4E931F-593B-4A2D-8777-A9385F865BB8}" type="slidenum">
              <a:rPr lang="en-US" altLang="zh-CN" sz="1200"/>
              <a:pPr eaLnBrk="1" hangingPunct="1"/>
              <a:t>9</a:t>
            </a:fld>
            <a:endParaRPr lang="en-US" altLang="zh-CN"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681038" y="4687888"/>
            <a:ext cx="5435600" cy="444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7200">
                <a:solidFill>
                  <a:schemeClr val="tx1"/>
                </a:solidFill>
                <a:latin typeface="Arial" charset="0"/>
              </a:defRPr>
            </a:lvl1pPr>
            <a:lvl2pPr marL="742950" indent="-285750" defTabSz="923925" eaLnBrk="0" hangingPunct="0">
              <a:defRPr sz="7200">
                <a:solidFill>
                  <a:schemeClr val="tx1"/>
                </a:solidFill>
                <a:latin typeface="Arial" charset="0"/>
              </a:defRPr>
            </a:lvl2pPr>
            <a:lvl3pPr marL="1143000" indent="-228600" defTabSz="923925" eaLnBrk="0" hangingPunct="0">
              <a:defRPr sz="7200">
                <a:solidFill>
                  <a:schemeClr val="tx1"/>
                </a:solidFill>
                <a:latin typeface="Arial" charset="0"/>
              </a:defRPr>
            </a:lvl3pPr>
            <a:lvl4pPr marL="1600200" indent="-228600" defTabSz="923925" eaLnBrk="0" hangingPunct="0">
              <a:defRPr sz="7200">
                <a:solidFill>
                  <a:schemeClr val="tx1"/>
                </a:solidFill>
                <a:latin typeface="Arial" charset="0"/>
              </a:defRPr>
            </a:lvl4pPr>
            <a:lvl5pPr marL="2057400" indent="-228600" defTabSz="923925" eaLnBrk="0" hangingPunct="0">
              <a:defRPr sz="7200">
                <a:solidFill>
                  <a:schemeClr val="tx1"/>
                </a:solidFill>
                <a:latin typeface="Arial" charset="0"/>
              </a:defRPr>
            </a:lvl5pPr>
            <a:lvl6pPr marL="2514600" indent="-228600" defTabSz="923925" eaLnBrk="0" fontAlgn="base" hangingPunct="0">
              <a:spcBef>
                <a:spcPct val="0"/>
              </a:spcBef>
              <a:spcAft>
                <a:spcPct val="0"/>
              </a:spcAft>
              <a:defRPr sz="7200">
                <a:solidFill>
                  <a:schemeClr val="tx1"/>
                </a:solidFill>
                <a:latin typeface="Arial" charset="0"/>
              </a:defRPr>
            </a:lvl6pPr>
            <a:lvl7pPr marL="2971800" indent="-228600" defTabSz="923925" eaLnBrk="0" fontAlgn="base" hangingPunct="0">
              <a:spcBef>
                <a:spcPct val="0"/>
              </a:spcBef>
              <a:spcAft>
                <a:spcPct val="0"/>
              </a:spcAft>
              <a:defRPr sz="7200">
                <a:solidFill>
                  <a:schemeClr val="tx1"/>
                </a:solidFill>
                <a:latin typeface="Arial" charset="0"/>
              </a:defRPr>
            </a:lvl7pPr>
            <a:lvl8pPr marL="3429000" indent="-228600" defTabSz="923925" eaLnBrk="0" fontAlgn="base" hangingPunct="0">
              <a:spcBef>
                <a:spcPct val="0"/>
              </a:spcBef>
              <a:spcAft>
                <a:spcPct val="0"/>
              </a:spcAft>
              <a:defRPr sz="7200">
                <a:solidFill>
                  <a:schemeClr val="tx1"/>
                </a:solidFill>
                <a:latin typeface="Arial" charset="0"/>
              </a:defRPr>
            </a:lvl8pPr>
            <a:lvl9pPr marL="3886200" indent="-228600" defTabSz="923925" eaLnBrk="0" fontAlgn="base" hangingPunct="0">
              <a:spcBef>
                <a:spcPct val="0"/>
              </a:spcBef>
              <a:spcAft>
                <a:spcPct val="0"/>
              </a:spcAft>
              <a:defRPr sz="7200">
                <a:solidFill>
                  <a:schemeClr val="tx1"/>
                </a:solidFill>
                <a:latin typeface="Arial" charset="0"/>
              </a:defRPr>
            </a:lvl9pPr>
          </a:lstStyle>
          <a:p>
            <a:pPr eaLnBrk="1" hangingPunct="1"/>
            <a:fld id="{7A2981EC-F55E-40F9-B2EF-46D0E8965E2E}" type="slidenum">
              <a:rPr lang="en-US" altLang="zh-CN" sz="1200"/>
              <a:pPr eaLnBrk="1" hangingPunct="1"/>
              <a:t>13</a:t>
            </a:fld>
            <a:endParaRPr lang="en-US" altLang="zh-CN"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681038" y="4687888"/>
            <a:ext cx="5435600" cy="444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7200">
                <a:solidFill>
                  <a:schemeClr val="tx1"/>
                </a:solidFill>
                <a:latin typeface="Arial" charset="0"/>
              </a:defRPr>
            </a:lvl1pPr>
            <a:lvl2pPr marL="742950" indent="-285750" defTabSz="923925" eaLnBrk="0" hangingPunct="0">
              <a:defRPr sz="7200">
                <a:solidFill>
                  <a:schemeClr val="tx1"/>
                </a:solidFill>
                <a:latin typeface="Arial" charset="0"/>
              </a:defRPr>
            </a:lvl2pPr>
            <a:lvl3pPr marL="1143000" indent="-228600" defTabSz="923925" eaLnBrk="0" hangingPunct="0">
              <a:defRPr sz="7200">
                <a:solidFill>
                  <a:schemeClr val="tx1"/>
                </a:solidFill>
                <a:latin typeface="Arial" charset="0"/>
              </a:defRPr>
            </a:lvl3pPr>
            <a:lvl4pPr marL="1600200" indent="-228600" defTabSz="923925" eaLnBrk="0" hangingPunct="0">
              <a:defRPr sz="7200">
                <a:solidFill>
                  <a:schemeClr val="tx1"/>
                </a:solidFill>
                <a:latin typeface="Arial" charset="0"/>
              </a:defRPr>
            </a:lvl4pPr>
            <a:lvl5pPr marL="2057400" indent="-228600" defTabSz="923925" eaLnBrk="0" hangingPunct="0">
              <a:defRPr sz="7200">
                <a:solidFill>
                  <a:schemeClr val="tx1"/>
                </a:solidFill>
                <a:latin typeface="Arial" charset="0"/>
              </a:defRPr>
            </a:lvl5pPr>
            <a:lvl6pPr marL="2514600" indent="-228600" defTabSz="923925" eaLnBrk="0" fontAlgn="base" hangingPunct="0">
              <a:spcBef>
                <a:spcPct val="0"/>
              </a:spcBef>
              <a:spcAft>
                <a:spcPct val="0"/>
              </a:spcAft>
              <a:defRPr sz="7200">
                <a:solidFill>
                  <a:schemeClr val="tx1"/>
                </a:solidFill>
                <a:latin typeface="Arial" charset="0"/>
              </a:defRPr>
            </a:lvl6pPr>
            <a:lvl7pPr marL="2971800" indent="-228600" defTabSz="923925" eaLnBrk="0" fontAlgn="base" hangingPunct="0">
              <a:spcBef>
                <a:spcPct val="0"/>
              </a:spcBef>
              <a:spcAft>
                <a:spcPct val="0"/>
              </a:spcAft>
              <a:defRPr sz="7200">
                <a:solidFill>
                  <a:schemeClr val="tx1"/>
                </a:solidFill>
                <a:latin typeface="Arial" charset="0"/>
              </a:defRPr>
            </a:lvl7pPr>
            <a:lvl8pPr marL="3429000" indent="-228600" defTabSz="923925" eaLnBrk="0" fontAlgn="base" hangingPunct="0">
              <a:spcBef>
                <a:spcPct val="0"/>
              </a:spcBef>
              <a:spcAft>
                <a:spcPct val="0"/>
              </a:spcAft>
              <a:defRPr sz="7200">
                <a:solidFill>
                  <a:schemeClr val="tx1"/>
                </a:solidFill>
                <a:latin typeface="Arial" charset="0"/>
              </a:defRPr>
            </a:lvl8pPr>
            <a:lvl9pPr marL="3886200" indent="-228600" defTabSz="923925" eaLnBrk="0" fontAlgn="base" hangingPunct="0">
              <a:spcBef>
                <a:spcPct val="0"/>
              </a:spcBef>
              <a:spcAft>
                <a:spcPct val="0"/>
              </a:spcAft>
              <a:defRPr sz="7200">
                <a:solidFill>
                  <a:schemeClr val="tx1"/>
                </a:solidFill>
                <a:latin typeface="Arial" charset="0"/>
              </a:defRPr>
            </a:lvl9pPr>
          </a:lstStyle>
          <a:p>
            <a:pPr eaLnBrk="1" hangingPunct="1"/>
            <a:fld id="{A0E339A1-3757-4DEC-92BC-AFAF2FD05678}" type="slidenum">
              <a:rPr lang="en-US" altLang="zh-CN" sz="1200"/>
              <a:pPr eaLnBrk="1" hangingPunct="1"/>
              <a:t>26</a:t>
            </a:fld>
            <a:endParaRPr lang="en-US" altLang="zh-CN"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681038" y="4687888"/>
            <a:ext cx="5435600" cy="444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eaLnBrk="0" hangingPunct="0">
              <a:defRPr sz="7200">
                <a:solidFill>
                  <a:schemeClr val="tx1"/>
                </a:solidFill>
                <a:latin typeface="Arial" charset="0"/>
              </a:defRPr>
            </a:lvl1pPr>
            <a:lvl2pPr marL="742950" indent="-285750" defTabSz="923925" eaLnBrk="0" hangingPunct="0">
              <a:defRPr sz="7200">
                <a:solidFill>
                  <a:schemeClr val="tx1"/>
                </a:solidFill>
                <a:latin typeface="Arial" charset="0"/>
              </a:defRPr>
            </a:lvl2pPr>
            <a:lvl3pPr marL="1143000" indent="-228600" defTabSz="923925" eaLnBrk="0" hangingPunct="0">
              <a:defRPr sz="7200">
                <a:solidFill>
                  <a:schemeClr val="tx1"/>
                </a:solidFill>
                <a:latin typeface="Arial" charset="0"/>
              </a:defRPr>
            </a:lvl3pPr>
            <a:lvl4pPr marL="1600200" indent="-228600" defTabSz="923925" eaLnBrk="0" hangingPunct="0">
              <a:defRPr sz="7200">
                <a:solidFill>
                  <a:schemeClr val="tx1"/>
                </a:solidFill>
                <a:latin typeface="Arial" charset="0"/>
              </a:defRPr>
            </a:lvl4pPr>
            <a:lvl5pPr marL="2057400" indent="-228600" defTabSz="923925" eaLnBrk="0" hangingPunct="0">
              <a:defRPr sz="7200">
                <a:solidFill>
                  <a:schemeClr val="tx1"/>
                </a:solidFill>
                <a:latin typeface="Arial" charset="0"/>
              </a:defRPr>
            </a:lvl5pPr>
            <a:lvl6pPr marL="2514600" indent="-228600" defTabSz="923925" eaLnBrk="0" fontAlgn="base" hangingPunct="0">
              <a:spcBef>
                <a:spcPct val="0"/>
              </a:spcBef>
              <a:spcAft>
                <a:spcPct val="0"/>
              </a:spcAft>
              <a:defRPr sz="7200">
                <a:solidFill>
                  <a:schemeClr val="tx1"/>
                </a:solidFill>
                <a:latin typeface="Arial" charset="0"/>
              </a:defRPr>
            </a:lvl6pPr>
            <a:lvl7pPr marL="2971800" indent="-228600" defTabSz="923925" eaLnBrk="0" fontAlgn="base" hangingPunct="0">
              <a:spcBef>
                <a:spcPct val="0"/>
              </a:spcBef>
              <a:spcAft>
                <a:spcPct val="0"/>
              </a:spcAft>
              <a:defRPr sz="7200">
                <a:solidFill>
                  <a:schemeClr val="tx1"/>
                </a:solidFill>
                <a:latin typeface="Arial" charset="0"/>
              </a:defRPr>
            </a:lvl7pPr>
            <a:lvl8pPr marL="3429000" indent="-228600" defTabSz="923925" eaLnBrk="0" fontAlgn="base" hangingPunct="0">
              <a:spcBef>
                <a:spcPct val="0"/>
              </a:spcBef>
              <a:spcAft>
                <a:spcPct val="0"/>
              </a:spcAft>
              <a:defRPr sz="7200">
                <a:solidFill>
                  <a:schemeClr val="tx1"/>
                </a:solidFill>
                <a:latin typeface="Arial" charset="0"/>
              </a:defRPr>
            </a:lvl8pPr>
            <a:lvl9pPr marL="3886200" indent="-228600" defTabSz="923925" eaLnBrk="0" fontAlgn="base" hangingPunct="0">
              <a:spcBef>
                <a:spcPct val="0"/>
              </a:spcBef>
              <a:spcAft>
                <a:spcPct val="0"/>
              </a:spcAft>
              <a:defRPr sz="7200">
                <a:solidFill>
                  <a:schemeClr val="tx1"/>
                </a:solidFill>
                <a:latin typeface="Arial" charset="0"/>
              </a:defRPr>
            </a:lvl9pPr>
          </a:lstStyle>
          <a:p>
            <a:pPr eaLnBrk="1" hangingPunct="1"/>
            <a:fld id="{1493F805-1AED-493B-A3DE-FF61689D24F3}" type="slidenum">
              <a:rPr lang="en-US" altLang="zh-CN" sz="1200"/>
              <a:pPr eaLnBrk="1" hangingPunct="1"/>
              <a:t>32</a:t>
            </a:fld>
            <a:endParaRPr lang="en-US" altLang="zh-CN" sz="1200"/>
          </a:p>
        </p:txBody>
      </p:sp>
      <p:sp>
        <p:nvSpPr>
          <p:cNvPr id="47107" name="Rectangle 2"/>
          <p:cNvSpPr>
            <a:spLocks noGrp="1" noRot="1" noChangeAspect="1" noChangeArrowheads="1" noTextEdit="1"/>
          </p:cNvSpPr>
          <p:nvPr>
            <p:ph type="sldImg"/>
          </p:nvPr>
        </p:nvSpPr>
        <p:spPr>
          <a:xfrm>
            <a:off x="930275" y="741363"/>
            <a:ext cx="4937125" cy="3702050"/>
          </a:xfrm>
          <a:ln/>
        </p:spPr>
      </p:sp>
      <p:sp>
        <p:nvSpPr>
          <p:cNvPr id="47108" name="Rectangle 3"/>
          <p:cNvSpPr>
            <a:spLocks noGrp="1" noChangeArrowheads="1"/>
          </p:cNvSpPr>
          <p:nvPr>
            <p:ph type="body" idx="1"/>
          </p:nvPr>
        </p:nvSpPr>
        <p:spPr>
          <a:xfrm>
            <a:off x="679450" y="4689475"/>
            <a:ext cx="5438775" cy="4443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11452" y="740232"/>
            <a:ext cx="4374772" cy="3702844"/>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33</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DEL_Strapline_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6491288"/>
            <a:ext cx="32639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EL_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3" y="374650"/>
            <a:ext cx="1800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775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8F984BA9-E3CE-4A75-B0BE-E58130143B7C}" type="slidenum">
              <a:rPr lang="en-GB" altLang="zh-CN"/>
              <a:pPr/>
              <a:t>‹#›</a:t>
            </a:fld>
            <a:endParaRPr lang="en-GB" altLang="zh-CN"/>
          </a:p>
        </p:txBody>
      </p:sp>
    </p:spTree>
    <p:extLst>
      <p:ext uri="{BB962C8B-B14F-4D97-AF65-F5344CB8AC3E}">
        <p14:creationId xmlns:p14="http://schemas.microsoft.com/office/powerpoint/2010/main" val="205069764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774802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252241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358775"/>
            <a:ext cx="2120900"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9725" y="358775"/>
            <a:ext cx="6210300"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F9FD011D-9376-4F41-A808-2BCE8A60C75D}" type="slidenum">
              <a:rPr lang="en-GB" altLang="zh-CN"/>
              <a:pPr/>
              <a:t>‹#›</a:t>
            </a:fld>
            <a:endParaRPr lang="en-GB" altLang="zh-CN"/>
          </a:p>
        </p:txBody>
      </p:sp>
    </p:spTree>
    <p:extLst>
      <p:ext uri="{BB962C8B-B14F-4D97-AF65-F5344CB8AC3E}">
        <p14:creationId xmlns:p14="http://schemas.microsoft.com/office/powerpoint/2010/main" val="211035864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39725" y="358775"/>
            <a:ext cx="8483600" cy="6191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8300" y="1308100"/>
            <a:ext cx="4121150" cy="500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1850" y="1308100"/>
            <a:ext cx="4121150" cy="242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1850" y="3887788"/>
            <a:ext cx="4121150" cy="2428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0"/>
          <p:cNvSpPr>
            <a:spLocks noGrp="1" noChangeArrowheads="1"/>
          </p:cNvSpPr>
          <p:nvPr>
            <p:ph type="sldNum" sz="quarter" idx="10"/>
          </p:nvPr>
        </p:nvSpPr>
        <p:spPr>
          <a:ln/>
        </p:spPr>
        <p:txBody>
          <a:bodyPr/>
          <a:lstStyle>
            <a:lvl1pPr>
              <a:defRPr/>
            </a:lvl1pPr>
          </a:lstStyle>
          <a:p>
            <a:fld id="{F30D86C3-7387-427F-9619-18939275F2F5}" type="slidenum">
              <a:rPr lang="en-GB" altLang="zh-CN"/>
              <a:pPr/>
              <a:t>‹#›</a:t>
            </a:fld>
            <a:endParaRPr lang="en-GB" altLang="zh-CN"/>
          </a:p>
        </p:txBody>
      </p:sp>
    </p:spTree>
    <p:extLst>
      <p:ext uri="{BB962C8B-B14F-4D97-AF65-F5344CB8AC3E}">
        <p14:creationId xmlns:p14="http://schemas.microsoft.com/office/powerpoint/2010/main" val="2443400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39725" y="358775"/>
            <a:ext cx="8483600" cy="6191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8300" y="1308100"/>
            <a:ext cx="4121150" cy="500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1850" y="1308100"/>
            <a:ext cx="4121150" cy="5008563"/>
          </a:xfrm>
        </p:spPr>
        <p:txBody>
          <a:bodyPr/>
          <a:lstStyle/>
          <a:p>
            <a:pPr lvl="0"/>
            <a:endParaRPr lang="en-US" noProof="0" smtClean="0"/>
          </a:p>
        </p:txBody>
      </p:sp>
      <p:sp>
        <p:nvSpPr>
          <p:cNvPr id="5" name="Rectangle 10"/>
          <p:cNvSpPr>
            <a:spLocks noGrp="1" noChangeArrowheads="1"/>
          </p:cNvSpPr>
          <p:nvPr>
            <p:ph type="sldNum" sz="quarter" idx="10"/>
          </p:nvPr>
        </p:nvSpPr>
        <p:spPr>
          <a:ln/>
        </p:spPr>
        <p:txBody>
          <a:bodyPr/>
          <a:lstStyle>
            <a:lvl1pPr>
              <a:defRPr/>
            </a:lvl1pPr>
          </a:lstStyle>
          <a:p>
            <a:fld id="{201365CA-6935-4915-A82F-28F8A6978C4B}" type="slidenum">
              <a:rPr lang="en-GB" altLang="zh-CN"/>
              <a:pPr/>
              <a:t>‹#›</a:t>
            </a:fld>
            <a:endParaRPr lang="en-GB" altLang="zh-CN"/>
          </a:p>
        </p:txBody>
      </p:sp>
    </p:spTree>
    <p:extLst>
      <p:ext uri="{BB962C8B-B14F-4D97-AF65-F5344CB8AC3E}">
        <p14:creationId xmlns:p14="http://schemas.microsoft.com/office/powerpoint/2010/main" val="3548758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A1B2A079-B8DB-4E2F-9DB8-3C4DE4FE687A}" type="slidenum">
              <a:rPr lang="en-US" altLang="zh-CN"/>
              <a:pPr/>
              <a:t>‹#›</a:t>
            </a:fld>
            <a:endParaRPr lang="en-US" altLang="zh-CN"/>
          </a:p>
        </p:txBody>
      </p:sp>
    </p:spTree>
    <p:extLst>
      <p:ext uri="{BB962C8B-B14F-4D97-AF65-F5344CB8AC3E}">
        <p14:creationId xmlns:p14="http://schemas.microsoft.com/office/powerpoint/2010/main" val="3495871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0BE56120-FB38-4EEC-B8D6-93BE5BE7C707}" type="slidenum">
              <a:rPr lang="en-US" altLang="zh-CN"/>
              <a:pPr/>
              <a:t>‹#›</a:t>
            </a:fld>
            <a:endParaRPr lang="en-US" altLang="zh-CN"/>
          </a:p>
        </p:txBody>
      </p:sp>
    </p:spTree>
    <p:extLst>
      <p:ext uri="{BB962C8B-B14F-4D97-AF65-F5344CB8AC3E}">
        <p14:creationId xmlns:p14="http://schemas.microsoft.com/office/powerpoint/2010/main" val="2314044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DC987BFF-91F2-4574-90D4-B9DA89475940}" type="slidenum">
              <a:rPr lang="en-US" altLang="zh-CN"/>
              <a:pPr/>
              <a:t>‹#›</a:t>
            </a:fld>
            <a:endParaRPr lang="en-US" altLang="zh-CN"/>
          </a:p>
        </p:txBody>
      </p:sp>
    </p:spTree>
    <p:extLst>
      <p:ext uri="{BB962C8B-B14F-4D97-AF65-F5344CB8AC3E}">
        <p14:creationId xmlns:p14="http://schemas.microsoft.com/office/powerpoint/2010/main" val="2841533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ED8F131F-85CA-4340-937D-309CF80A1B4E}" type="slidenum">
              <a:rPr lang="en-US" altLang="zh-CN"/>
              <a:pPr/>
              <a:t>‹#›</a:t>
            </a:fld>
            <a:endParaRPr lang="en-US" altLang="zh-CN"/>
          </a:p>
        </p:txBody>
      </p:sp>
    </p:spTree>
    <p:extLst>
      <p:ext uri="{BB962C8B-B14F-4D97-AF65-F5344CB8AC3E}">
        <p14:creationId xmlns:p14="http://schemas.microsoft.com/office/powerpoint/2010/main" val="4180866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zh-CN" altLang="zh-CN"/>
          </a:p>
        </p:txBody>
      </p:sp>
      <p:sp>
        <p:nvSpPr>
          <p:cNvPr id="8" name="Rectangle 5"/>
          <p:cNvSpPr>
            <a:spLocks noGrp="1" noChangeArrowheads="1"/>
          </p:cNvSpPr>
          <p:nvPr>
            <p:ph type="ftr" sz="quarter" idx="11"/>
          </p:nvPr>
        </p:nvSpPr>
        <p:spPr>
          <a:ln/>
        </p:spPr>
        <p:txBody>
          <a:bodyPr/>
          <a:lstStyle>
            <a:lvl1pPr>
              <a:defRPr/>
            </a:lvl1pPr>
          </a:lstStyle>
          <a:p>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7E8B1F2B-4BBE-4AF9-89F5-867281FE0C61}" type="slidenum">
              <a:rPr lang="en-US" altLang="zh-CN"/>
              <a:pPr/>
              <a:t>‹#›</a:t>
            </a:fld>
            <a:endParaRPr lang="en-US" altLang="zh-CN"/>
          </a:p>
        </p:txBody>
      </p:sp>
    </p:spTree>
    <p:extLst>
      <p:ext uri="{BB962C8B-B14F-4D97-AF65-F5344CB8AC3E}">
        <p14:creationId xmlns:p14="http://schemas.microsoft.com/office/powerpoint/2010/main" val="5608154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zh-CN" altLang="zh-CN"/>
          </a:p>
        </p:txBody>
      </p:sp>
      <p:sp>
        <p:nvSpPr>
          <p:cNvPr id="4" name="Rectangle 5"/>
          <p:cNvSpPr>
            <a:spLocks noGrp="1" noChangeArrowheads="1"/>
          </p:cNvSpPr>
          <p:nvPr>
            <p:ph type="ftr" sz="quarter" idx="11"/>
          </p:nvPr>
        </p:nvSpPr>
        <p:spPr>
          <a:ln/>
        </p:spPr>
        <p:txBody>
          <a:bodyPr/>
          <a:lstStyle>
            <a:lvl1pPr>
              <a:defRPr/>
            </a:lvl1pPr>
          </a:lstStyle>
          <a:p>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326FABB0-2148-403C-A08D-3E4F47199EB3}" type="slidenum">
              <a:rPr lang="en-US" altLang="zh-CN"/>
              <a:pPr/>
              <a:t>‹#›</a:t>
            </a:fld>
            <a:endParaRPr lang="en-US" altLang="zh-CN"/>
          </a:p>
        </p:txBody>
      </p:sp>
    </p:spTree>
    <p:extLst>
      <p:ext uri="{BB962C8B-B14F-4D97-AF65-F5344CB8AC3E}">
        <p14:creationId xmlns:p14="http://schemas.microsoft.com/office/powerpoint/2010/main" val="227773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5E184A86-AED5-4760-91F3-E26D08E9FCB5}" type="slidenum">
              <a:rPr lang="en-GB" altLang="zh-CN"/>
              <a:pPr/>
              <a:t>‹#›</a:t>
            </a:fld>
            <a:endParaRPr lang="en-GB" altLang="zh-CN"/>
          </a:p>
        </p:txBody>
      </p:sp>
    </p:spTree>
    <p:extLst>
      <p:ext uri="{BB962C8B-B14F-4D97-AF65-F5344CB8AC3E}">
        <p14:creationId xmlns:p14="http://schemas.microsoft.com/office/powerpoint/2010/main" val="2810273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zh-CN" altLang="zh-CN"/>
          </a:p>
        </p:txBody>
      </p:sp>
      <p:sp>
        <p:nvSpPr>
          <p:cNvPr id="3" name="Rectangle 5"/>
          <p:cNvSpPr>
            <a:spLocks noGrp="1" noChangeArrowheads="1"/>
          </p:cNvSpPr>
          <p:nvPr>
            <p:ph type="ftr" sz="quarter" idx="11"/>
          </p:nvPr>
        </p:nvSpPr>
        <p:spPr>
          <a:ln/>
        </p:spPr>
        <p:txBody>
          <a:bodyPr/>
          <a:lstStyle>
            <a:lvl1pPr>
              <a:defRPr/>
            </a:lvl1pPr>
          </a:lstStyle>
          <a:p>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89FE93AE-FC5B-4AF4-8562-94B7164992DD}" type="slidenum">
              <a:rPr lang="en-US" altLang="zh-CN"/>
              <a:pPr/>
              <a:t>‹#›</a:t>
            </a:fld>
            <a:endParaRPr lang="en-US" altLang="zh-CN"/>
          </a:p>
        </p:txBody>
      </p:sp>
    </p:spTree>
    <p:extLst>
      <p:ext uri="{BB962C8B-B14F-4D97-AF65-F5344CB8AC3E}">
        <p14:creationId xmlns:p14="http://schemas.microsoft.com/office/powerpoint/2010/main" val="87014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77626D67-3449-47BD-A88F-BCD9D227A5DD}" type="slidenum">
              <a:rPr lang="en-US" altLang="zh-CN"/>
              <a:pPr/>
              <a:t>‹#›</a:t>
            </a:fld>
            <a:endParaRPr lang="en-US" altLang="zh-CN"/>
          </a:p>
        </p:txBody>
      </p:sp>
    </p:spTree>
    <p:extLst>
      <p:ext uri="{BB962C8B-B14F-4D97-AF65-F5344CB8AC3E}">
        <p14:creationId xmlns:p14="http://schemas.microsoft.com/office/powerpoint/2010/main" val="16343515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B7F27450-22F5-47DE-A802-A913B9FB6B54}" type="slidenum">
              <a:rPr lang="en-US" altLang="zh-CN"/>
              <a:pPr/>
              <a:t>‹#›</a:t>
            </a:fld>
            <a:endParaRPr lang="en-US" altLang="zh-CN"/>
          </a:p>
        </p:txBody>
      </p:sp>
    </p:spTree>
    <p:extLst>
      <p:ext uri="{BB962C8B-B14F-4D97-AF65-F5344CB8AC3E}">
        <p14:creationId xmlns:p14="http://schemas.microsoft.com/office/powerpoint/2010/main" val="24672212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55710CD9-C05F-4C4A-B7C5-AE4CF790DEB4}" type="slidenum">
              <a:rPr lang="en-US" altLang="zh-CN"/>
              <a:pPr/>
              <a:t>‹#›</a:t>
            </a:fld>
            <a:endParaRPr lang="en-US" altLang="zh-CN"/>
          </a:p>
        </p:txBody>
      </p:sp>
    </p:spTree>
    <p:extLst>
      <p:ext uri="{BB962C8B-B14F-4D97-AF65-F5344CB8AC3E}">
        <p14:creationId xmlns:p14="http://schemas.microsoft.com/office/powerpoint/2010/main" val="37436165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EB990DBD-9000-4B75-B670-144D5C411EB6}" type="slidenum">
              <a:rPr lang="en-US" altLang="zh-CN"/>
              <a:pPr/>
              <a:t>‹#›</a:t>
            </a:fld>
            <a:endParaRPr lang="en-US" altLang="zh-CN"/>
          </a:p>
        </p:txBody>
      </p:sp>
    </p:spTree>
    <p:extLst>
      <p:ext uri="{BB962C8B-B14F-4D97-AF65-F5344CB8AC3E}">
        <p14:creationId xmlns:p14="http://schemas.microsoft.com/office/powerpoint/2010/main" val="20039229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5C578D86-E79D-4847-AAC5-C74F1C3C7191}" type="slidenum">
              <a:rPr lang="en-US" altLang="zh-CN"/>
              <a:pPr/>
              <a:t>‹#›</a:t>
            </a:fld>
            <a:endParaRPr lang="en-US" altLang="zh-CN"/>
          </a:p>
        </p:txBody>
      </p:sp>
    </p:spTree>
    <p:extLst>
      <p:ext uri="{BB962C8B-B14F-4D97-AF65-F5344CB8AC3E}">
        <p14:creationId xmlns:p14="http://schemas.microsoft.com/office/powerpoint/2010/main" val="1009117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0D608D3B-AE5B-4E51-A535-52A514F2FC79}" type="slidenum">
              <a:rPr lang="en-US" altLang="zh-CN"/>
              <a:pPr/>
              <a:t>‹#›</a:t>
            </a:fld>
            <a:endParaRPr lang="en-US" altLang="zh-CN"/>
          </a:p>
        </p:txBody>
      </p:sp>
    </p:spTree>
    <p:extLst>
      <p:ext uri="{BB962C8B-B14F-4D97-AF65-F5344CB8AC3E}">
        <p14:creationId xmlns:p14="http://schemas.microsoft.com/office/powerpoint/2010/main" val="26466745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C6FC47E3-B8B6-4601-89D7-8D70B5C70E43}" type="slidenum">
              <a:rPr lang="en-US" altLang="zh-CN"/>
              <a:pPr/>
              <a:t>‹#›</a:t>
            </a:fld>
            <a:endParaRPr lang="en-US" altLang="zh-CN"/>
          </a:p>
        </p:txBody>
      </p:sp>
    </p:spTree>
    <p:extLst>
      <p:ext uri="{BB962C8B-B14F-4D97-AF65-F5344CB8AC3E}">
        <p14:creationId xmlns:p14="http://schemas.microsoft.com/office/powerpoint/2010/main" val="9341920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6C4D2EBB-5468-47C3-98FD-AF98B351E3BA}" type="slidenum">
              <a:rPr lang="en-US" altLang="zh-CN"/>
              <a:pPr/>
              <a:t>‹#›</a:t>
            </a:fld>
            <a:endParaRPr lang="en-US" altLang="zh-CN"/>
          </a:p>
        </p:txBody>
      </p:sp>
    </p:spTree>
    <p:extLst>
      <p:ext uri="{BB962C8B-B14F-4D97-AF65-F5344CB8AC3E}">
        <p14:creationId xmlns:p14="http://schemas.microsoft.com/office/powerpoint/2010/main" val="13179458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zh-CN" altLang="zh-CN"/>
          </a:p>
        </p:txBody>
      </p:sp>
      <p:sp>
        <p:nvSpPr>
          <p:cNvPr id="8" name="Rectangle 5"/>
          <p:cNvSpPr>
            <a:spLocks noGrp="1" noChangeArrowheads="1"/>
          </p:cNvSpPr>
          <p:nvPr>
            <p:ph type="ftr" sz="quarter" idx="11"/>
          </p:nvPr>
        </p:nvSpPr>
        <p:spPr>
          <a:ln/>
        </p:spPr>
        <p:txBody>
          <a:bodyPr/>
          <a:lstStyle>
            <a:lvl1pPr>
              <a:defRPr/>
            </a:lvl1pPr>
          </a:lstStyle>
          <a:p>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EC0F8044-27A2-4345-9835-89F03721A1BD}" type="slidenum">
              <a:rPr lang="en-US" altLang="zh-CN"/>
              <a:pPr/>
              <a:t>‹#›</a:t>
            </a:fld>
            <a:endParaRPr lang="en-US" altLang="zh-CN"/>
          </a:p>
        </p:txBody>
      </p:sp>
    </p:spTree>
    <p:extLst>
      <p:ext uri="{BB962C8B-B14F-4D97-AF65-F5344CB8AC3E}">
        <p14:creationId xmlns:p14="http://schemas.microsoft.com/office/powerpoint/2010/main" val="3395380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E0AB49E5-33E4-4A33-BC76-C9C1F644C808}" type="slidenum">
              <a:rPr lang="en-GB" altLang="zh-CN"/>
              <a:pPr/>
              <a:t>‹#›</a:t>
            </a:fld>
            <a:endParaRPr lang="en-GB" altLang="zh-CN"/>
          </a:p>
        </p:txBody>
      </p:sp>
    </p:spTree>
    <p:extLst>
      <p:ext uri="{BB962C8B-B14F-4D97-AF65-F5344CB8AC3E}">
        <p14:creationId xmlns:p14="http://schemas.microsoft.com/office/powerpoint/2010/main" val="9948796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zh-CN" altLang="zh-CN"/>
          </a:p>
        </p:txBody>
      </p:sp>
      <p:sp>
        <p:nvSpPr>
          <p:cNvPr id="4" name="Rectangle 5"/>
          <p:cNvSpPr>
            <a:spLocks noGrp="1" noChangeArrowheads="1"/>
          </p:cNvSpPr>
          <p:nvPr>
            <p:ph type="ftr" sz="quarter" idx="11"/>
          </p:nvPr>
        </p:nvSpPr>
        <p:spPr>
          <a:ln/>
        </p:spPr>
        <p:txBody>
          <a:bodyPr/>
          <a:lstStyle>
            <a:lvl1pPr>
              <a:defRPr/>
            </a:lvl1pPr>
          </a:lstStyle>
          <a:p>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DAC60881-9AD4-4BC1-AF77-F9EA80383BD3}" type="slidenum">
              <a:rPr lang="en-US" altLang="zh-CN"/>
              <a:pPr/>
              <a:t>‹#›</a:t>
            </a:fld>
            <a:endParaRPr lang="en-US" altLang="zh-CN"/>
          </a:p>
        </p:txBody>
      </p:sp>
    </p:spTree>
    <p:extLst>
      <p:ext uri="{BB962C8B-B14F-4D97-AF65-F5344CB8AC3E}">
        <p14:creationId xmlns:p14="http://schemas.microsoft.com/office/powerpoint/2010/main" val="8884797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zh-CN" altLang="zh-CN"/>
          </a:p>
        </p:txBody>
      </p:sp>
      <p:sp>
        <p:nvSpPr>
          <p:cNvPr id="3" name="Rectangle 5"/>
          <p:cNvSpPr>
            <a:spLocks noGrp="1" noChangeArrowheads="1"/>
          </p:cNvSpPr>
          <p:nvPr>
            <p:ph type="ftr" sz="quarter" idx="11"/>
          </p:nvPr>
        </p:nvSpPr>
        <p:spPr>
          <a:ln/>
        </p:spPr>
        <p:txBody>
          <a:bodyPr/>
          <a:lstStyle>
            <a:lvl1pPr>
              <a:defRPr/>
            </a:lvl1pPr>
          </a:lstStyle>
          <a:p>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D393FFE0-EBD3-410F-974E-32E22441A520}" type="slidenum">
              <a:rPr lang="en-US" altLang="zh-CN"/>
              <a:pPr/>
              <a:t>‹#›</a:t>
            </a:fld>
            <a:endParaRPr lang="en-US" altLang="zh-CN"/>
          </a:p>
        </p:txBody>
      </p:sp>
    </p:spTree>
    <p:extLst>
      <p:ext uri="{BB962C8B-B14F-4D97-AF65-F5344CB8AC3E}">
        <p14:creationId xmlns:p14="http://schemas.microsoft.com/office/powerpoint/2010/main" val="26399357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3BDDDF69-B4B8-45F0-AA04-BA7E5F7A427C}" type="slidenum">
              <a:rPr lang="en-US" altLang="zh-CN"/>
              <a:pPr/>
              <a:t>‹#›</a:t>
            </a:fld>
            <a:endParaRPr lang="en-US" altLang="zh-CN"/>
          </a:p>
        </p:txBody>
      </p:sp>
    </p:spTree>
    <p:extLst>
      <p:ext uri="{BB962C8B-B14F-4D97-AF65-F5344CB8AC3E}">
        <p14:creationId xmlns:p14="http://schemas.microsoft.com/office/powerpoint/2010/main" val="798386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EFC40933-C28A-4960-86C2-CDD4326E21AC}" type="slidenum">
              <a:rPr lang="en-US" altLang="zh-CN"/>
              <a:pPr/>
              <a:t>‹#›</a:t>
            </a:fld>
            <a:endParaRPr lang="en-US" altLang="zh-CN"/>
          </a:p>
        </p:txBody>
      </p:sp>
    </p:spTree>
    <p:extLst>
      <p:ext uri="{BB962C8B-B14F-4D97-AF65-F5344CB8AC3E}">
        <p14:creationId xmlns:p14="http://schemas.microsoft.com/office/powerpoint/2010/main" val="8223385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3E8539BB-0B42-4CD4-B45A-E99E263E27E7}" type="slidenum">
              <a:rPr lang="en-US" altLang="zh-CN"/>
              <a:pPr/>
              <a:t>‹#›</a:t>
            </a:fld>
            <a:endParaRPr lang="en-US" altLang="zh-CN"/>
          </a:p>
        </p:txBody>
      </p:sp>
    </p:spTree>
    <p:extLst>
      <p:ext uri="{BB962C8B-B14F-4D97-AF65-F5344CB8AC3E}">
        <p14:creationId xmlns:p14="http://schemas.microsoft.com/office/powerpoint/2010/main" val="4078814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09A522AD-0C52-4C84-8A32-3935A529FF4A}" type="slidenum">
              <a:rPr lang="en-US" altLang="zh-CN"/>
              <a:pPr/>
              <a:t>‹#›</a:t>
            </a:fld>
            <a:endParaRPr lang="en-US" altLang="zh-CN"/>
          </a:p>
        </p:txBody>
      </p:sp>
    </p:spTree>
    <p:extLst>
      <p:ext uri="{BB962C8B-B14F-4D97-AF65-F5344CB8AC3E}">
        <p14:creationId xmlns:p14="http://schemas.microsoft.com/office/powerpoint/2010/main" val="1568344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65B8260B-3194-484C-845A-25ED803CC5CD}" type="slidenum">
              <a:rPr lang="en-US" altLang="zh-CN"/>
              <a:pPr/>
              <a:t>‹#›</a:t>
            </a:fld>
            <a:endParaRPr lang="en-US" altLang="zh-CN"/>
          </a:p>
        </p:txBody>
      </p:sp>
    </p:spTree>
    <p:extLst>
      <p:ext uri="{BB962C8B-B14F-4D97-AF65-F5344CB8AC3E}">
        <p14:creationId xmlns:p14="http://schemas.microsoft.com/office/powerpoint/2010/main" val="29936431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0831BCC0-FD48-4FB3-B4B0-F94DE2400906}" type="slidenum">
              <a:rPr lang="en-US" altLang="zh-CN"/>
              <a:pPr/>
              <a:t>‹#›</a:t>
            </a:fld>
            <a:endParaRPr lang="en-US" altLang="zh-CN"/>
          </a:p>
        </p:txBody>
      </p:sp>
    </p:spTree>
    <p:extLst>
      <p:ext uri="{BB962C8B-B14F-4D97-AF65-F5344CB8AC3E}">
        <p14:creationId xmlns:p14="http://schemas.microsoft.com/office/powerpoint/2010/main" val="2484320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E1AB5724-B5A8-49F5-8A6E-DA575D2442BD}" type="slidenum">
              <a:rPr lang="en-US" altLang="zh-CN"/>
              <a:pPr/>
              <a:t>‹#›</a:t>
            </a:fld>
            <a:endParaRPr lang="en-US" altLang="zh-CN"/>
          </a:p>
        </p:txBody>
      </p:sp>
    </p:spTree>
    <p:extLst>
      <p:ext uri="{BB962C8B-B14F-4D97-AF65-F5344CB8AC3E}">
        <p14:creationId xmlns:p14="http://schemas.microsoft.com/office/powerpoint/2010/main" val="36236435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B4381873-45CC-4882-9045-D40B94A39723}" type="slidenum">
              <a:rPr lang="en-US" altLang="zh-CN"/>
              <a:pPr/>
              <a:t>‹#›</a:t>
            </a:fld>
            <a:endParaRPr lang="en-US" altLang="zh-CN"/>
          </a:p>
        </p:txBody>
      </p:sp>
    </p:spTree>
    <p:extLst>
      <p:ext uri="{BB962C8B-B14F-4D97-AF65-F5344CB8AC3E}">
        <p14:creationId xmlns:p14="http://schemas.microsoft.com/office/powerpoint/2010/main" val="401943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8300" y="1308100"/>
            <a:ext cx="412115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308100"/>
            <a:ext cx="412115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fld id="{C590D8BC-69D6-494A-A842-AFEDA02203AA}" type="slidenum">
              <a:rPr lang="en-GB" altLang="zh-CN"/>
              <a:pPr/>
              <a:t>‹#›</a:t>
            </a:fld>
            <a:endParaRPr lang="en-GB" altLang="zh-CN"/>
          </a:p>
        </p:txBody>
      </p:sp>
    </p:spTree>
    <p:extLst>
      <p:ext uri="{BB962C8B-B14F-4D97-AF65-F5344CB8AC3E}">
        <p14:creationId xmlns:p14="http://schemas.microsoft.com/office/powerpoint/2010/main" val="22643635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zh-CN" altLang="zh-CN"/>
          </a:p>
        </p:txBody>
      </p:sp>
      <p:sp>
        <p:nvSpPr>
          <p:cNvPr id="8" name="Rectangle 5"/>
          <p:cNvSpPr>
            <a:spLocks noGrp="1" noChangeArrowheads="1"/>
          </p:cNvSpPr>
          <p:nvPr>
            <p:ph type="ftr" sz="quarter" idx="11"/>
          </p:nvPr>
        </p:nvSpPr>
        <p:spPr>
          <a:ln/>
        </p:spPr>
        <p:txBody>
          <a:bodyPr/>
          <a:lstStyle>
            <a:lvl1pPr>
              <a:defRPr/>
            </a:lvl1pPr>
          </a:lstStyle>
          <a:p>
            <a:endParaRPr lang="zh-CN" altLang="zh-CN"/>
          </a:p>
        </p:txBody>
      </p:sp>
      <p:sp>
        <p:nvSpPr>
          <p:cNvPr id="9" name="Rectangle 6"/>
          <p:cNvSpPr>
            <a:spLocks noGrp="1" noChangeArrowheads="1"/>
          </p:cNvSpPr>
          <p:nvPr>
            <p:ph type="sldNum" sz="quarter" idx="12"/>
          </p:nvPr>
        </p:nvSpPr>
        <p:spPr>
          <a:ln/>
        </p:spPr>
        <p:txBody>
          <a:bodyPr/>
          <a:lstStyle>
            <a:lvl1pPr>
              <a:defRPr/>
            </a:lvl1pPr>
          </a:lstStyle>
          <a:p>
            <a:fld id="{84F23DCE-39A6-4ED7-90BA-FB8D15287105}" type="slidenum">
              <a:rPr lang="en-US" altLang="zh-CN"/>
              <a:pPr/>
              <a:t>‹#›</a:t>
            </a:fld>
            <a:endParaRPr lang="en-US" altLang="zh-CN"/>
          </a:p>
        </p:txBody>
      </p:sp>
    </p:spTree>
    <p:extLst>
      <p:ext uri="{BB962C8B-B14F-4D97-AF65-F5344CB8AC3E}">
        <p14:creationId xmlns:p14="http://schemas.microsoft.com/office/powerpoint/2010/main" val="36023362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zh-CN" altLang="zh-CN"/>
          </a:p>
        </p:txBody>
      </p:sp>
      <p:sp>
        <p:nvSpPr>
          <p:cNvPr id="4" name="Rectangle 5"/>
          <p:cNvSpPr>
            <a:spLocks noGrp="1" noChangeArrowheads="1"/>
          </p:cNvSpPr>
          <p:nvPr>
            <p:ph type="ftr" sz="quarter" idx="11"/>
          </p:nvPr>
        </p:nvSpPr>
        <p:spPr>
          <a:ln/>
        </p:spPr>
        <p:txBody>
          <a:bodyPr/>
          <a:lstStyle>
            <a:lvl1pPr>
              <a:defRPr/>
            </a:lvl1pPr>
          </a:lstStyle>
          <a:p>
            <a:endParaRPr lang="zh-CN" altLang="zh-CN"/>
          </a:p>
        </p:txBody>
      </p:sp>
      <p:sp>
        <p:nvSpPr>
          <p:cNvPr id="5" name="Rectangle 6"/>
          <p:cNvSpPr>
            <a:spLocks noGrp="1" noChangeArrowheads="1"/>
          </p:cNvSpPr>
          <p:nvPr>
            <p:ph type="sldNum" sz="quarter" idx="12"/>
          </p:nvPr>
        </p:nvSpPr>
        <p:spPr>
          <a:ln/>
        </p:spPr>
        <p:txBody>
          <a:bodyPr/>
          <a:lstStyle>
            <a:lvl1pPr>
              <a:defRPr/>
            </a:lvl1pPr>
          </a:lstStyle>
          <a:p>
            <a:fld id="{1A3E25EC-FE47-4C79-8758-A4F137305A9A}" type="slidenum">
              <a:rPr lang="en-US" altLang="zh-CN"/>
              <a:pPr/>
              <a:t>‹#›</a:t>
            </a:fld>
            <a:endParaRPr lang="en-US" altLang="zh-CN"/>
          </a:p>
        </p:txBody>
      </p:sp>
    </p:spTree>
    <p:extLst>
      <p:ext uri="{BB962C8B-B14F-4D97-AF65-F5344CB8AC3E}">
        <p14:creationId xmlns:p14="http://schemas.microsoft.com/office/powerpoint/2010/main" val="22252037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zh-CN" altLang="zh-CN"/>
          </a:p>
        </p:txBody>
      </p:sp>
      <p:sp>
        <p:nvSpPr>
          <p:cNvPr id="3" name="Rectangle 5"/>
          <p:cNvSpPr>
            <a:spLocks noGrp="1" noChangeArrowheads="1"/>
          </p:cNvSpPr>
          <p:nvPr>
            <p:ph type="ftr" sz="quarter" idx="11"/>
          </p:nvPr>
        </p:nvSpPr>
        <p:spPr>
          <a:ln/>
        </p:spPr>
        <p:txBody>
          <a:bodyPr/>
          <a:lstStyle>
            <a:lvl1pPr>
              <a:defRPr/>
            </a:lvl1pPr>
          </a:lstStyle>
          <a:p>
            <a:endParaRPr lang="zh-CN" altLang="zh-CN"/>
          </a:p>
        </p:txBody>
      </p:sp>
      <p:sp>
        <p:nvSpPr>
          <p:cNvPr id="4" name="Rectangle 6"/>
          <p:cNvSpPr>
            <a:spLocks noGrp="1" noChangeArrowheads="1"/>
          </p:cNvSpPr>
          <p:nvPr>
            <p:ph type="sldNum" sz="quarter" idx="12"/>
          </p:nvPr>
        </p:nvSpPr>
        <p:spPr>
          <a:ln/>
        </p:spPr>
        <p:txBody>
          <a:bodyPr/>
          <a:lstStyle>
            <a:lvl1pPr>
              <a:defRPr/>
            </a:lvl1pPr>
          </a:lstStyle>
          <a:p>
            <a:fld id="{99C2F8AD-3018-4052-ADDC-DB626B89E00E}" type="slidenum">
              <a:rPr lang="en-US" altLang="zh-CN"/>
              <a:pPr/>
              <a:t>‹#›</a:t>
            </a:fld>
            <a:endParaRPr lang="en-US" altLang="zh-CN"/>
          </a:p>
        </p:txBody>
      </p:sp>
    </p:spTree>
    <p:extLst>
      <p:ext uri="{BB962C8B-B14F-4D97-AF65-F5344CB8AC3E}">
        <p14:creationId xmlns:p14="http://schemas.microsoft.com/office/powerpoint/2010/main" val="695700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6FE288E2-C897-4B6D-BE5F-C001E42863A1}" type="slidenum">
              <a:rPr lang="en-US" altLang="zh-CN"/>
              <a:pPr/>
              <a:t>‹#›</a:t>
            </a:fld>
            <a:endParaRPr lang="en-US" altLang="zh-CN"/>
          </a:p>
        </p:txBody>
      </p:sp>
    </p:spTree>
    <p:extLst>
      <p:ext uri="{BB962C8B-B14F-4D97-AF65-F5344CB8AC3E}">
        <p14:creationId xmlns:p14="http://schemas.microsoft.com/office/powerpoint/2010/main" val="3049883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zh-CN" altLang="zh-CN"/>
          </a:p>
        </p:txBody>
      </p:sp>
      <p:sp>
        <p:nvSpPr>
          <p:cNvPr id="6" name="Rectangle 5"/>
          <p:cNvSpPr>
            <a:spLocks noGrp="1" noChangeArrowheads="1"/>
          </p:cNvSpPr>
          <p:nvPr>
            <p:ph type="ftr" sz="quarter" idx="11"/>
          </p:nvPr>
        </p:nvSpPr>
        <p:spPr>
          <a:ln/>
        </p:spPr>
        <p:txBody>
          <a:bodyPr/>
          <a:lstStyle>
            <a:lvl1pPr>
              <a:defRPr/>
            </a:lvl1pPr>
          </a:lstStyle>
          <a:p>
            <a:endParaRPr lang="zh-CN" altLang="zh-CN"/>
          </a:p>
        </p:txBody>
      </p:sp>
      <p:sp>
        <p:nvSpPr>
          <p:cNvPr id="7" name="Rectangle 6"/>
          <p:cNvSpPr>
            <a:spLocks noGrp="1" noChangeArrowheads="1"/>
          </p:cNvSpPr>
          <p:nvPr>
            <p:ph type="sldNum" sz="quarter" idx="12"/>
          </p:nvPr>
        </p:nvSpPr>
        <p:spPr>
          <a:ln/>
        </p:spPr>
        <p:txBody>
          <a:bodyPr/>
          <a:lstStyle>
            <a:lvl1pPr>
              <a:defRPr/>
            </a:lvl1pPr>
          </a:lstStyle>
          <a:p>
            <a:fld id="{065C7225-716B-4D46-9E35-E862919926D6}" type="slidenum">
              <a:rPr lang="en-US" altLang="zh-CN"/>
              <a:pPr/>
              <a:t>‹#›</a:t>
            </a:fld>
            <a:endParaRPr lang="en-US" altLang="zh-CN"/>
          </a:p>
        </p:txBody>
      </p:sp>
    </p:spTree>
    <p:extLst>
      <p:ext uri="{BB962C8B-B14F-4D97-AF65-F5344CB8AC3E}">
        <p14:creationId xmlns:p14="http://schemas.microsoft.com/office/powerpoint/2010/main" val="27003087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5A52B492-0F13-4097-BA17-AC3796BBC276}" type="slidenum">
              <a:rPr lang="en-US" altLang="zh-CN"/>
              <a:pPr/>
              <a:t>‹#›</a:t>
            </a:fld>
            <a:endParaRPr lang="en-US" altLang="zh-CN"/>
          </a:p>
        </p:txBody>
      </p:sp>
    </p:spTree>
    <p:extLst>
      <p:ext uri="{BB962C8B-B14F-4D97-AF65-F5344CB8AC3E}">
        <p14:creationId xmlns:p14="http://schemas.microsoft.com/office/powerpoint/2010/main" val="25651164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zh-CN" altLang="zh-CN"/>
          </a:p>
        </p:txBody>
      </p:sp>
      <p:sp>
        <p:nvSpPr>
          <p:cNvPr id="5" name="Rectangle 5"/>
          <p:cNvSpPr>
            <a:spLocks noGrp="1" noChangeArrowheads="1"/>
          </p:cNvSpPr>
          <p:nvPr>
            <p:ph type="ftr" sz="quarter" idx="11"/>
          </p:nvPr>
        </p:nvSpPr>
        <p:spPr>
          <a:ln/>
        </p:spPr>
        <p:txBody>
          <a:bodyPr/>
          <a:lstStyle>
            <a:lvl1pPr>
              <a:defRPr/>
            </a:lvl1pPr>
          </a:lstStyle>
          <a:p>
            <a:endParaRPr lang="zh-CN" altLang="zh-CN"/>
          </a:p>
        </p:txBody>
      </p:sp>
      <p:sp>
        <p:nvSpPr>
          <p:cNvPr id="6" name="Rectangle 6"/>
          <p:cNvSpPr>
            <a:spLocks noGrp="1" noChangeArrowheads="1"/>
          </p:cNvSpPr>
          <p:nvPr>
            <p:ph type="sldNum" sz="quarter" idx="12"/>
          </p:nvPr>
        </p:nvSpPr>
        <p:spPr>
          <a:ln/>
        </p:spPr>
        <p:txBody>
          <a:bodyPr/>
          <a:lstStyle>
            <a:lvl1pPr>
              <a:defRPr/>
            </a:lvl1pPr>
          </a:lstStyle>
          <a:p>
            <a:fld id="{AC848D22-FEA3-4C65-BEF3-8F663BDEB2D6}" type="slidenum">
              <a:rPr lang="en-US" altLang="zh-CN"/>
              <a:pPr/>
              <a:t>‹#›</a:t>
            </a:fld>
            <a:endParaRPr lang="en-US" altLang="zh-CN"/>
          </a:p>
        </p:txBody>
      </p:sp>
    </p:spTree>
    <p:extLst>
      <p:ext uri="{BB962C8B-B14F-4D97-AF65-F5344CB8AC3E}">
        <p14:creationId xmlns:p14="http://schemas.microsoft.com/office/powerpoint/2010/main" val="38841023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0983701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93627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162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fld id="{4FADBC8A-5779-46E1-A224-95FAD26BE28B}" type="slidenum">
              <a:rPr lang="en-GB" altLang="zh-CN"/>
              <a:pPr/>
              <a:t>‹#›</a:t>
            </a:fld>
            <a:endParaRPr lang="en-GB" altLang="zh-CN"/>
          </a:p>
        </p:txBody>
      </p:sp>
    </p:spTree>
    <p:extLst>
      <p:ext uri="{BB962C8B-B14F-4D97-AF65-F5344CB8AC3E}">
        <p14:creationId xmlns:p14="http://schemas.microsoft.com/office/powerpoint/2010/main" val="9337974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09288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17315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240991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95608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809283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67533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36236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01337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324074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222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fld id="{F1C87AF8-5763-4892-B217-EF6D403AB939}" type="slidenum">
              <a:rPr lang="en-GB" altLang="zh-CN"/>
              <a:pPr/>
              <a:t>‹#›</a:t>
            </a:fld>
            <a:endParaRPr lang="en-GB" altLang="zh-CN"/>
          </a:p>
        </p:txBody>
      </p:sp>
    </p:spTree>
    <p:extLst>
      <p:ext uri="{BB962C8B-B14F-4D97-AF65-F5344CB8AC3E}">
        <p14:creationId xmlns:p14="http://schemas.microsoft.com/office/powerpoint/2010/main" val="40574203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752232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6875" y="1154113"/>
            <a:ext cx="1927225"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 y="1154113"/>
            <a:ext cx="1928813"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75429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632001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799171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9747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956592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909106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23261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4313" y="304800"/>
            <a:ext cx="2085975" cy="5984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07113" cy="5984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486908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306835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085E0291-0E29-40A0-979D-6ADDC380E659}" type="slidenum">
              <a:rPr lang="en-GB" altLang="zh-CN"/>
              <a:pPr/>
              <a:t>‹#›</a:t>
            </a:fld>
            <a:endParaRPr lang="en-GB" altLang="zh-CN"/>
          </a:p>
        </p:txBody>
      </p:sp>
    </p:spTree>
    <p:extLst>
      <p:ext uri="{BB962C8B-B14F-4D97-AF65-F5344CB8AC3E}">
        <p14:creationId xmlns:p14="http://schemas.microsoft.com/office/powerpoint/2010/main" val="2980350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225822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22549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9575" y="1308100"/>
            <a:ext cx="4086225"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8100"/>
            <a:ext cx="4086225"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071517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568168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691774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7628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939607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989495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21431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3213" y="247650"/>
            <a:ext cx="2081212" cy="6069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9575" y="247650"/>
            <a:ext cx="6091238" cy="6069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793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A1B04092-0466-42CF-ADE0-59CF95853088}" type="slidenum">
              <a:rPr lang="en-GB" altLang="zh-CN"/>
              <a:pPr/>
              <a:t>‹#›</a:t>
            </a:fld>
            <a:endParaRPr lang="en-GB" altLang="zh-CN"/>
          </a:p>
        </p:txBody>
      </p:sp>
    </p:spTree>
    <p:extLst>
      <p:ext uri="{BB962C8B-B14F-4D97-AF65-F5344CB8AC3E}">
        <p14:creationId xmlns:p14="http://schemas.microsoft.com/office/powerpoint/2010/main" val="190149241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2821988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5237984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068744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9575" y="1308100"/>
            <a:ext cx="4086225"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08100"/>
            <a:ext cx="4086225"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81799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912681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21784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76088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097350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601472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547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02AC467-3D6C-48BB-B2D1-12841D1325D1}" type="slidenum">
              <a:rPr lang="en-GB" altLang="zh-CN"/>
              <a:pPr/>
              <a:t>‹#›</a:t>
            </a:fld>
            <a:endParaRPr lang="en-GB" altLang="zh-CN"/>
          </a:p>
        </p:txBody>
      </p:sp>
    </p:spTree>
    <p:extLst>
      <p:ext uri="{BB962C8B-B14F-4D97-AF65-F5344CB8AC3E}">
        <p14:creationId xmlns:p14="http://schemas.microsoft.com/office/powerpoint/2010/main" val="27149027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3213" y="247650"/>
            <a:ext cx="2081212" cy="6069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9575" y="247650"/>
            <a:ext cx="6091238" cy="6069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418153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6510000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22327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819238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81829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630263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68252659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729072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711943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175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theme" Target="../theme/theme10.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3.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ags" Target="../tags/tag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tags" Target="../tags/tag2.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image" Target="../media/image4.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122238" y="6635750"/>
            <a:ext cx="2087562" cy="122238"/>
          </a:xfrm>
          <a:prstGeom prst="rect">
            <a:avLst/>
          </a:prstGeom>
          <a:noFill/>
          <a:ln w="9525">
            <a:noFill/>
            <a:miter lim="800000"/>
            <a:headEnd/>
            <a:tailEnd/>
          </a:ln>
          <a:effectLst/>
        </p:spPr>
        <p:txBody>
          <a:bodyPr lIns="0" tIns="0" rIns="0" bIns="0">
            <a:spAutoFit/>
          </a:bodyPr>
          <a:lstStyle/>
          <a:p>
            <a:pPr eaLnBrk="0" hangingPunct="0">
              <a:spcBef>
                <a:spcPct val="50000"/>
              </a:spcBef>
              <a:defRPr/>
            </a:pPr>
            <a:r>
              <a:rPr lang="en-GB" sz="800">
                <a:latin typeface="Verdana" pitchFamily="34" charset="0"/>
              </a:rPr>
              <a:t>©2008 Deloitte. All rights reserved</a:t>
            </a:r>
          </a:p>
        </p:txBody>
      </p:sp>
      <p:sp>
        <p:nvSpPr>
          <p:cNvPr id="16387" name="Rectangle 4"/>
          <p:cNvSpPr>
            <a:spLocks noGrp="1" noChangeArrowheads="1"/>
          </p:cNvSpPr>
          <p:nvPr>
            <p:ph type="title"/>
          </p:nvPr>
        </p:nvSpPr>
        <p:spPr bwMode="auto">
          <a:xfrm>
            <a:off x="339725" y="358775"/>
            <a:ext cx="8483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bodyPr>
          <a:lstStyle/>
          <a:p>
            <a:pPr lvl="0"/>
            <a:r>
              <a:rPr lang="en-GB" altLang="en-GB" smtClean="0"/>
              <a:t>Click to edit Master title style</a:t>
            </a:r>
          </a:p>
        </p:txBody>
      </p:sp>
      <p:sp>
        <p:nvSpPr>
          <p:cNvPr id="16388" name="Rectangle 5"/>
          <p:cNvSpPr>
            <a:spLocks noGrp="1" noChangeArrowheads="1"/>
          </p:cNvSpPr>
          <p:nvPr>
            <p:ph type="body" idx="1"/>
          </p:nvPr>
        </p:nvSpPr>
        <p:spPr bwMode="auto">
          <a:xfrm>
            <a:off x="368300" y="1308100"/>
            <a:ext cx="839470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p:txBody>
      </p:sp>
      <p:sp>
        <p:nvSpPr>
          <p:cNvPr id="6152" name="Line 8"/>
          <p:cNvSpPr>
            <a:spLocks noChangeShapeType="1"/>
          </p:cNvSpPr>
          <p:nvPr userDrawn="1"/>
        </p:nvSpPr>
        <p:spPr bwMode="auto">
          <a:xfrm>
            <a:off x="323850" y="836613"/>
            <a:ext cx="8496300" cy="0"/>
          </a:xfrm>
          <a:prstGeom prst="line">
            <a:avLst/>
          </a:prstGeom>
          <a:noFill/>
          <a:ln w="25400">
            <a:solidFill>
              <a:schemeClr val="tx1"/>
            </a:solidFill>
            <a:round/>
            <a:headEnd/>
            <a:tailEnd/>
          </a:ln>
          <a:effectLst/>
        </p:spPr>
        <p:txBody>
          <a:bodyPr/>
          <a:lstStyle/>
          <a:p>
            <a:pPr>
              <a:defRPr/>
            </a:pPr>
            <a:endParaRPr lang="en-US"/>
          </a:p>
        </p:txBody>
      </p:sp>
      <p:sp>
        <p:nvSpPr>
          <p:cNvPr id="6154" name="Rectangle 10"/>
          <p:cNvSpPr>
            <a:spLocks noGrp="1" noChangeArrowheads="1"/>
          </p:cNvSpPr>
          <p:nvPr>
            <p:ph type="sldNum" sz="quarter" idx="4"/>
          </p:nvPr>
        </p:nvSpPr>
        <p:spPr bwMode="auto">
          <a:xfrm>
            <a:off x="6924675" y="642461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9D31BB1-4E08-4355-8CA8-474303CC1428}" type="slidenum">
              <a:rPr lang="en-GB" altLang="zh-CN"/>
              <a:pPr/>
              <a:t>‹#›</a:t>
            </a:fld>
            <a:endParaRPr lang="en-GB" altLang="zh-CN"/>
          </a:p>
        </p:txBody>
      </p:sp>
    </p:spTree>
  </p:cSld>
  <p:clrMap bg1="lt1" tx1="dk1" bg2="lt2" tx2="dk2" accent1="accent1" accent2="accent2" accent3="accent3" accent4="accent4" accent5="accent5" accent6="accent6" hlink="hlink" folHlink="folHlink"/>
  <p:sldLayoutIdLst>
    <p:sldLayoutId id="2147483962"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Lst>
  <p:hf hdr="0" ftr="0" dt="0"/>
  <p:txStyles>
    <p:titleStyle>
      <a:lvl1pPr algn="l" rtl="0" eaLnBrk="0" fontAlgn="base" hangingPunct="0">
        <a:lnSpc>
          <a:spcPts val="2100"/>
        </a:lnSpc>
        <a:spcBef>
          <a:spcPct val="0"/>
        </a:spcBef>
        <a:spcAft>
          <a:spcPct val="0"/>
        </a:spcAft>
        <a:defRPr sz="2000">
          <a:solidFill>
            <a:schemeClr val="tx1"/>
          </a:solidFill>
          <a:latin typeface="+mj-lt"/>
          <a:ea typeface="+mj-ea"/>
          <a:cs typeface="+mj-cs"/>
        </a:defRPr>
      </a:lvl1pPr>
      <a:lvl2pPr algn="l" rtl="0" eaLnBrk="0" fontAlgn="base" hangingPunct="0">
        <a:lnSpc>
          <a:spcPts val="2100"/>
        </a:lnSpc>
        <a:spcBef>
          <a:spcPct val="0"/>
        </a:spcBef>
        <a:spcAft>
          <a:spcPct val="0"/>
        </a:spcAft>
        <a:defRPr sz="2000">
          <a:solidFill>
            <a:schemeClr val="tx1"/>
          </a:solidFill>
          <a:latin typeface="Verdana" pitchFamily="34" charset="0"/>
        </a:defRPr>
      </a:lvl2pPr>
      <a:lvl3pPr algn="l" rtl="0" eaLnBrk="0" fontAlgn="base" hangingPunct="0">
        <a:lnSpc>
          <a:spcPts val="2100"/>
        </a:lnSpc>
        <a:spcBef>
          <a:spcPct val="0"/>
        </a:spcBef>
        <a:spcAft>
          <a:spcPct val="0"/>
        </a:spcAft>
        <a:defRPr sz="2000">
          <a:solidFill>
            <a:schemeClr val="tx1"/>
          </a:solidFill>
          <a:latin typeface="Verdana" pitchFamily="34" charset="0"/>
        </a:defRPr>
      </a:lvl3pPr>
      <a:lvl4pPr algn="l" rtl="0" eaLnBrk="0" fontAlgn="base" hangingPunct="0">
        <a:lnSpc>
          <a:spcPts val="2100"/>
        </a:lnSpc>
        <a:spcBef>
          <a:spcPct val="0"/>
        </a:spcBef>
        <a:spcAft>
          <a:spcPct val="0"/>
        </a:spcAft>
        <a:defRPr sz="2000">
          <a:solidFill>
            <a:schemeClr val="tx1"/>
          </a:solidFill>
          <a:latin typeface="Verdana" pitchFamily="34" charset="0"/>
        </a:defRPr>
      </a:lvl4pPr>
      <a:lvl5pPr algn="l" rtl="0" eaLnBrk="0" fontAlgn="base" hangingPunct="0">
        <a:lnSpc>
          <a:spcPts val="2100"/>
        </a:lnSpc>
        <a:spcBef>
          <a:spcPct val="0"/>
        </a:spcBef>
        <a:spcAft>
          <a:spcPct val="0"/>
        </a:spcAft>
        <a:defRPr sz="2000">
          <a:solidFill>
            <a:schemeClr val="tx1"/>
          </a:solidFill>
          <a:latin typeface="Verdana" pitchFamily="34" charset="0"/>
        </a:defRPr>
      </a:lvl5pPr>
      <a:lvl6pPr marL="457200" algn="l" rtl="0" fontAlgn="base">
        <a:lnSpc>
          <a:spcPts val="2100"/>
        </a:lnSpc>
        <a:spcBef>
          <a:spcPct val="0"/>
        </a:spcBef>
        <a:spcAft>
          <a:spcPct val="0"/>
        </a:spcAft>
        <a:defRPr sz="2000">
          <a:solidFill>
            <a:schemeClr val="tx1"/>
          </a:solidFill>
          <a:latin typeface="Verdana" pitchFamily="34" charset="0"/>
        </a:defRPr>
      </a:lvl6pPr>
      <a:lvl7pPr marL="914400" algn="l" rtl="0" fontAlgn="base">
        <a:lnSpc>
          <a:spcPts val="2100"/>
        </a:lnSpc>
        <a:spcBef>
          <a:spcPct val="0"/>
        </a:spcBef>
        <a:spcAft>
          <a:spcPct val="0"/>
        </a:spcAft>
        <a:defRPr sz="2000">
          <a:solidFill>
            <a:schemeClr val="tx1"/>
          </a:solidFill>
          <a:latin typeface="Verdana" pitchFamily="34" charset="0"/>
        </a:defRPr>
      </a:lvl7pPr>
      <a:lvl8pPr marL="1371600" algn="l" rtl="0" fontAlgn="base">
        <a:lnSpc>
          <a:spcPts val="2100"/>
        </a:lnSpc>
        <a:spcBef>
          <a:spcPct val="0"/>
        </a:spcBef>
        <a:spcAft>
          <a:spcPct val="0"/>
        </a:spcAft>
        <a:defRPr sz="2000">
          <a:solidFill>
            <a:schemeClr val="tx1"/>
          </a:solidFill>
          <a:latin typeface="Verdana" pitchFamily="34" charset="0"/>
        </a:defRPr>
      </a:lvl8pPr>
      <a:lvl9pPr marL="1828800" algn="l" rtl="0" fontAlgn="base">
        <a:lnSpc>
          <a:spcPts val="2100"/>
        </a:lnSpc>
        <a:spcBef>
          <a:spcPct val="0"/>
        </a:spcBef>
        <a:spcAft>
          <a:spcPct val="0"/>
        </a:spcAft>
        <a:defRPr sz="2000">
          <a:solidFill>
            <a:schemeClr val="tx1"/>
          </a:solidFill>
          <a:latin typeface="Verdana" pitchFamily="34" charset="0"/>
        </a:defRPr>
      </a:lvl9pPr>
    </p:titleStyle>
    <p:bodyStyle>
      <a:lvl1pPr marL="190500" indent="-190500" algn="l" rtl="0" eaLnBrk="0" fontAlgn="base" hangingPunct="0">
        <a:lnSpc>
          <a:spcPct val="102000"/>
        </a:lnSpc>
        <a:spcBef>
          <a:spcPct val="0"/>
        </a:spcBef>
        <a:spcAft>
          <a:spcPct val="37000"/>
        </a:spcAft>
        <a:buChar char="•"/>
        <a:tabLst>
          <a:tab pos="5715000" algn="l"/>
        </a:tabLst>
        <a:defRPr sz="1600">
          <a:solidFill>
            <a:schemeClr val="tx1"/>
          </a:solidFill>
          <a:latin typeface="+mn-lt"/>
          <a:ea typeface="+mn-ea"/>
          <a:cs typeface="+mn-cs"/>
        </a:defRPr>
      </a:lvl1pPr>
      <a:lvl2pPr marL="382588" indent="-190500" algn="l" rtl="0" eaLnBrk="0" fontAlgn="base" hangingPunct="0">
        <a:lnSpc>
          <a:spcPct val="94000"/>
        </a:lnSpc>
        <a:spcBef>
          <a:spcPct val="0"/>
        </a:spcBef>
        <a:spcAft>
          <a:spcPct val="36000"/>
        </a:spcAft>
        <a:buChar char="–"/>
        <a:tabLst>
          <a:tab pos="5715000" algn="l"/>
        </a:tabLst>
        <a:defRPr sz="1400">
          <a:solidFill>
            <a:schemeClr val="tx1"/>
          </a:solidFill>
          <a:latin typeface="+mn-lt"/>
        </a:defRPr>
      </a:lvl2pPr>
      <a:lvl3pPr marL="574675" indent="-190500" algn="l" rtl="0" eaLnBrk="0" fontAlgn="base" hangingPunct="0">
        <a:lnSpc>
          <a:spcPct val="95000"/>
        </a:lnSpc>
        <a:spcBef>
          <a:spcPct val="0"/>
        </a:spcBef>
        <a:spcAft>
          <a:spcPct val="30000"/>
        </a:spcAft>
        <a:buChar char="–"/>
        <a:tabLst>
          <a:tab pos="5715000" algn="l"/>
        </a:tabLst>
        <a:defRPr sz="1200">
          <a:solidFill>
            <a:schemeClr val="tx1"/>
          </a:solidFill>
          <a:latin typeface="+mn-lt"/>
        </a:defRPr>
      </a:lvl3pPr>
      <a:lvl4pPr marL="771525" indent="-195263" algn="l" rtl="0" eaLnBrk="0" fontAlgn="base" hangingPunct="0">
        <a:lnSpc>
          <a:spcPct val="97000"/>
        </a:lnSpc>
        <a:spcBef>
          <a:spcPct val="0"/>
        </a:spcBef>
        <a:spcAft>
          <a:spcPct val="28000"/>
        </a:spcAft>
        <a:buChar char="–"/>
        <a:tabLst>
          <a:tab pos="5715000" algn="l"/>
        </a:tabLst>
        <a:defRPr sz="1000">
          <a:solidFill>
            <a:schemeClr val="tx1"/>
          </a:solidFill>
          <a:latin typeface="+mn-lt"/>
        </a:defRPr>
      </a:lvl4pPr>
      <a:lvl5pPr marL="960438" indent="-187325" algn="l" rtl="0" eaLnBrk="0" fontAlgn="base" hangingPunct="0">
        <a:spcBef>
          <a:spcPct val="0"/>
        </a:spcBef>
        <a:spcAft>
          <a:spcPct val="0"/>
        </a:spcAft>
        <a:buSzPct val="100000"/>
        <a:buFont typeface="Arial" charset="0"/>
        <a:buChar char="–"/>
        <a:tabLst>
          <a:tab pos="5715000" algn="l"/>
        </a:tabLst>
        <a:defRPr>
          <a:solidFill>
            <a:schemeClr val="tx1"/>
          </a:solidFill>
          <a:latin typeface="+mn-lt"/>
        </a:defRPr>
      </a:lvl5pPr>
      <a:lvl6pPr marL="1417638" indent="-187325" algn="l" rtl="0" fontAlgn="base">
        <a:spcBef>
          <a:spcPct val="0"/>
        </a:spcBef>
        <a:spcAft>
          <a:spcPct val="0"/>
        </a:spcAft>
        <a:buSzPct val="100000"/>
        <a:buFont typeface="Arial" charset="0"/>
        <a:buChar char="–"/>
        <a:tabLst>
          <a:tab pos="5715000" algn="l"/>
        </a:tabLst>
        <a:defRPr>
          <a:solidFill>
            <a:schemeClr val="tx1"/>
          </a:solidFill>
          <a:latin typeface="+mn-lt"/>
        </a:defRPr>
      </a:lvl6pPr>
      <a:lvl7pPr marL="1874838" indent="-187325" algn="l" rtl="0" fontAlgn="base">
        <a:spcBef>
          <a:spcPct val="0"/>
        </a:spcBef>
        <a:spcAft>
          <a:spcPct val="0"/>
        </a:spcAft>
        <a:buSzPct val="100000"/>
        <a:buFont typeface="Arial" charset="0"/>
        <a:buChar char="–"/>
        <a:tabLst>
          <a:tab pos="5715000" algn="l"/>
        </a:tabLst>
        <a:defRPr>
          <a:solidFill>
            <a:schemeClr val="tx1"/>
          </a:solidFill>
          <a:latin typeface="+mn-lt"/>
        </a:defRPr>
      </a:lvl7pPr>
      <a:lvl8pPr marL="2332038" indent="-187325" algn="l" rtl="0" fontAlgn="base">
        <a:spcBef>
          <a:spcPct val="0"/>
        </a:spcBef>
        <a:spcAft>
          <a:spcPct val="0"/>
        </a:spcAft>
        <a:buSzPct val="100000"/>
        <a:buFont typeface="Arial" charset="0"/>
        <a:buChar char="–"/>
        <a:tabLst>
          <a:tab pos="5715000" algn="l"/>
        </a:tabLst>
        <a:defRPr>
          <a:solidFill>
            <a:schemeClr val="tx1"/>
          </a:solidFill>
          <a:latin typeface="+mn-lt"/>
        </a:defRPr>
      </a:lvl8pPr>
      <a:lvl9pPr marL="2789238" indent="-187325" algn="l" rtl="0" fontAlgn="base">
        <a:spcBef>
          <a:spcPct val="0"/>
        </a:spcBef>
        <a:spcAft>
          <a:spcPct val="0"/>
        </a:spcAft>
        <a:buSzPct val="100000"/>
        <a:buFont typeface="Arial" charset="0"/>
        <a:buChar char="–"/>
        <a:tabLst>
          <a:tab pos="5715000" algn="l"/>
        </a:tabLs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defTabSz="1024087"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defTabSz="1024087"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741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294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zh-CN" altLang="zh-CN"/>
          </a:p>
        </p:txBody>
      </p:sp>
      <p:sp>
        <p:nvSpPr>
          <p:cNvPr id="5294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zh-CN" altLang="zh-CN"/>
          </a:p>
        </p:txBody>
      </p:sp>
      <p:sp>
        <p:nvSpPr>
          <p:cNvPr id="5294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31608597-B8EB-4F33-A854-DAA51A214EE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843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304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zh-CN" altLang="zh-CN"/>
          </a:p>
        </p:txBody>
      </p:sp>
      <p:sp>
        <p:nvSpPr>
          <p:cNvPr id="5304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zh-CN" altLang="zh-CN"/>
          </a:p>
        </p:txBody>
      </p:sp>
      <p:sp>
        <p:nvSpPr>
          <p:cNvPr id="53043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CEF93672-759A-4957-BBEE-375F4481DC3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945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283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zh-CN" altLang="zh-CN"/>
          </a:p>
        </p:txBody>
      </p:sp>
      <p:sp>
        <p:nvSpPr>
          <p:cNvPr id="5283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zh-CN" altLang="zh-CN"/>
          </a:p>
        </p:txBody>
      </p:sp>
      <p:sp>
        <p:nvSpPr>
          <p:cNvPr id="5283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B0E6B5DE-1F22-498A-A227-EBF5CFDA50A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bwMode="gray">
          <a:xfrm>
            <a:off x="304800" y="304800"/>
            <a:ext cx="83454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zh-CN" smtClean="0"/>
              <a:t>Click to Edit Master Title Style</a:t>
            </a:r>
          </a:p>
        </p:txBody>
      </p:sp>
      <p:sp>
        <p:nvSpPr>
          <p:cNvPr id="20483" name="Rectangle 4"/>
          <p:cNvSpPr>
            <a:spLocks noGrp="1" noChangeArrowheads="1"/>
          </p:cNvSpPr>
          <p:nvPr>
            <p:ph type="body" idx="1"/>
          </p:nvPr>
        </p:nvSpPr>
        <p:spPr bwMode="gray">
          <a:xfrm>
            <a:off x="396875" y="1154113"/>
            <a:ext cx="4008438"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5125"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lnSpc>
                <a:spcPct val="106000"/>
              </a:lnSpc>
              <a:buClr>
                <a:schemeClr val="tx1"/>
              </a:buClr>
              <a:buSzPct val="65000"/>
              <a:buFont typeface="Wingdings" pitchFamily="2" charset="2"/>
              <a:buNone/>
              <a:defRPr/>
            </a:pPr>
            <a:r>
              <a:rPr lang="en-US" sz="900">
                <a:solidFill>
                  <a:srgbClr val="000000"/>
                </a:solidFill>
                <a:latin typeface="Arial" pitchFamily="34" charset="0"/>
              </a:rPr>
              <a:t>- </a:t>
            </a:r>
            <a:fld id="{01D0390C-B7B5-4CCC-A05F-6072C4BA3CE6}" type="slidenum">
              <a:rPr lang="en-US" sz="900">
                <a:solidFill>
                  <a:srgbClr val="000000"/>
                </a:solidFill>
                <a:latin typeface="Arial" pitchFamily="34" charset="0"/>
              </a:rPr>
              <a:pPr algn="ctr" eaLnBrk="0" hangingPunct="0">
                <a:lnSpc>
                  <a:spcPct val="106000"/>
                </a:lnSpc>
                <a:buClr>
                  <a:schemeClr val="tx1"/>
                </a:buClr>
                <a:buSzPct val="65000"/>
                <a:buFont typeface="Wingdings" pitchFamily="2" charset="2"/>
                <a:buNone/>
                <a:defRPr/>
              </a:pPr>
              <a:t>‹#›</a:t>
            </a:fld>
            <a:r>
              <a:rPr lang="en-US" sz="900">
                <a:solidFill>
                  <a:srgbClr val="000000"/>
                </a:solidFill>
                <a:latin typeface="Arial" pitchFamily="34" charset="0"/>
              </a:rPr>
              <a:t> -</a:t>
            </a:r>
          </a:p>
        </p:txBody>
      </p:sp>
      <p:pic>
        <p:nvPicPr>
          <p:cNvPr id="20485" name="Picture 6" descr="DEL_CO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gray">
          <a:xfrm>
            <a:off x="395288" y="6645275"/>
            <a:ext cx="6905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Line 7"/>
          <p:cNvSpPr>
            <a:spLocks noChangeShapeType="1"/>
          </p:cNvSpPr>
          <p:nvPr/>
        </p:nvSpPr>
        <p:spPr bwMode="gray">
          <a:xfrm>
            <a:off x="469900" y="992188"/>
            <a:ext cx="8504238" cy="0"/>
          </a:xfrm>
          <a:prstGeom prst="line">
            <a:avLst/>
          </a:prstGeom>
          <a:noFill/>
          <a:ln w="12700">
            <a:noFill/>
            <a:round/>
            <a:headEnd/>
            <a:tailEnd/>
          </a:ln>
          <a:effectLst/>
        </p:spPr>
        <p:txBody>
          <a:bodyPr lIns="73152" tIns="73152" rIns="73152" bIns="73152" anchor="ctr" anchorCtr="1"/>
          <a:lstStyle/>
          <a:p>
            <a:pPr>
              <a:defRPr/>
            </a:pPr>
            <a:endParaRPr lang="en-US" sz="10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rtl="0" eaLnBrk="0" fontAlgn="base" hangingPunct="0">
        <a:lnSpc>
          <a:spcPct val="106000"/>
        </a:lnSpc>
        <a:spcBef>
          <a:spcPct val="0"/>
        </a:spcBef>
        <a:spcAft>
          <a:spcPct val="0"/>
        </a:spcAft>
        <a:defRPr sz="1600" b="1">
          <a:solidFill>
            <a:schemeClr val="tx1"/>
          </a:solidFill>
          <a:latin typeface="+mj-lt"/>
          <a:ea typeface="+mj-ea"/>
          <a:cs typeface="+mj-cs"/>
        </a:defRPr>
      </a:lvl1pPr>
      <a:lvl2pPr algn="l" rtl="0" eaLnBrk="0" fontAlgn="base" hangingPunct="0">
        <a:lnSpc>
          <a:spcPct val="106000"/>
        </a:lnSpc>
        <a:spcBef>
          <a:spcPct val="0"/>
        </a:spcBef>
        <a:spcAft>
          <a:spcPct val="0"/>
        </a:spcAft>
        <a:defRPr sz="1600" b="1">
          <a:solidFill>
            <a:schemeClr val="tx1"/>
          </a:solidFill>
          <a:latin typeface="Arial" charset="0"/>
        </a:defRPr>
      </a:lvl2pPr>
      <a:lvl3pPr algn="l" rtl="0" eaLnBrk="0" fontAlgn="base" hangingPunct="0">
        <a:lnSpc>
          <a:spcPct val="106000"/>
        </a:lnSpc>
        <a:spcBef>
          <a:spcPct val="0"/>
        </a:spcBef>
        <a:spcAft>
          <a:spcPct val="0"/>
        </a:spcAft>
        <a:defRPr sz="1600" b="1">
          <a:solidFill>
            <a:schemeClr val="tx1"/>
          </a:solidFill>
          <a:latin typeface="Arial" charset="0"/>
        </a:defRPr>
      </a:lvl3pPr>
      <a:lvl4pPr algn="l" rtl="0" eaLnBrk="0" fontAlgn="base" hangingPunct="0">
        <a:lnSpc>
          <a:spcPct val="106000"/>
        </a:lnSpc>
        <a:spcBef>
          <a:spcPct val="0"/>
        </a:spcBef>
        <a:spcAft>
          <a:spcPct val="0"/>
        </a:spcAft>
        <a:defRPr sz="1600" b="1">
          <a:solidFill>
            <a:schemeClr val="tx1"/>
          </a:solidFill>
          <a:latin typeface="Arial" charset="0"/>
        </a:defRPr>
      </a:lvl4pPr>
      <a:lvl5pPr algn="l" rtl="0" eaLnBrk="0" fontAlgn="base" hangingPunct="0">
        <a:lnSpc>
          <a:spcPct val="106000"/>
        </a:lnSpc>
        <a:spcBef>
          <a:spcPct val="0"/>
        </a:spcBef>
        <a:spcAft>
          <a:spcPct val="0"/>
        </a:spcAft>
        <a:defRPr sz="1600" b="1">
          <a:solidFill>
            <a:schemeClr val="tx1"/>
          </a:solidFill>
          <a:latin typeface="Arial" charset="0"/>
        </a:defRPr>
      </a:lvl5pPr>
      <a:lvl6pPr marL="457200" algn="l" rtl="0" fontAlgn="base">
        <a:lnSpc>
          <a:spcPct val="106000"/>
        </a:lnSpc>
        <a:spcBef>
          <a:spcPct val="0"/>
        </a:spcBef>
        <a:spcAft>
          <a:spcPct val="0"/>
        </a:spcAft>
        <a:defRPr sz="1600" b="1">
          <a:solidFill>
            <a:schemeClr val="tx1"/>
          </a:solidFill>
          <a:latin typeface="Arial" charset="0"/>
        </a:defRPr>
      </a:lvl6pPr>
      <a:lvl7pPr marL="914400" algn="l" rtl="0" fontAlgn="base">
        <a:lnSpc>
          <a:spcPct val="106000"/>
        </a:lnSpc>
        <a:spcBef>
          <a:spcPct val="0"/>
        </a:spcBef>
        <a:spcAft>
          <a:spcPct val="0"/>
        </a:spcAft>
        <a:defRPr sz="1600" b="1">
          <a:solidFill>
            <a:schemeClr val="tx1"/>
          </a:solidFill>
          <a:latin typeface="Arial" charset="0"/>
        </a:defRPr>
      </a:lvl7pPr>
      <a:lvl8pPr marL="1371600" algn="l" rtl="0" fontAlgn="base">
        <a:lnSpc>
          <a:spcPct val="106000"/>
        </a:lnSpc>
        <a:spcBef>
          <a:spcPct val="0"/>
        </a:spcBef>
        <a:spcAft>
          <a:spcPct val="0"/>
        </a:spcAft>
        <a:defRPr sz="1600" b="1">
          <a:solidFill>
            <a:schemeClr val="tx1"/>
          </a:solidFill>
          <a:latin typeface="Arial" charset="0"/>
        </a:defRPr>
      </a:lvl8pPr>
      <a:lvl9pPr marL="1828800" algn="l" rtl="0" fontAlgn="base">
        <a:lnSpc>
          <a:spcPct val="106000"/>
        </a:lnSpc>
        <a:spcBef>
          <a:spcPct val="0"/>
        </a:spcBef>
        <a:spcAft>
          <a:spcPct val="0"/>
        </a:spcAft>
        <a:defRPr sz="1600" b="1">
          <a:solidFill>
            <a:schemeClr val="tx1"/>
          </a:solidFill>
          <a:latin typeface="Arial" charset="0"/>
        </a:defRPr>
      </a:lvl9pPr>
    </p:titleStyle>
    <p:bodyStyle>
      <a:lvl1pPr marL="342900" indent="-342900" algn="l" rtl="0" eaLnBrk="0" fontAlgn="base" hangingPunct="0">
        <a:lnSpc>
          <a:spcPct val="106000"/>
        </a:lnSpc>
        <a:spcBef>
          <a:spcPct val="80000"/>
        </a:spcBef>
        <a:spcAft>
          <a:spcPct val="0"/>
        </a:spcAft>
        <a:buClr>
          <a:schemeClr val="tx1"/>
        </a:buClr>
        <a:buSzPct val="80000"/>
        <a:buFont typeface="Wingdings" pitchFamily="2" charset="2"/>
        <a:buChar char="•"/>
        <a:defRPr sz="1100">
          <a:solidFill>
            <a:schemeClr val="tx1"/>
          </a:solidFill>
          <a:latin typeface="+mn-lt"/>
          <a:ea typeface="+mn-ea"/>
          <a:cs typeface="+mn-cs"/>
        </a:defRPr>
      </a:lvl1pPr>
      <a:lvl2pPr marL="169863" indent="-168275" algn="l" rtl="0" eaLnBrk="0" fontAlgn="base" hangingPunct="0">
        <a:lnSpc>
          <a:spcPct val="106000"/>
        </a:lnSpc>
        <a:spcBef>
          <a:spcPct val="80000"/>
        </a:spcBef>
        <a:spcAft>
          <a:spcPct val="0"/>
        </a:spcAft>
        <a:buClr>
          <a:schemeClr val="tx1"/>
        </a:buClr>
        <a:buFont typeface="Wingdings 2" pitchFamily="18" charset="2"/>
        <a:buChar char="¡"/>
        <a:defRPr sz="1100">
          <a:solidFill>
            <a:schemeClr val="tx1"/>
          </a:solidFill>
          <a:latin typeface="+mn-lt"/>
        </a:defRPr>
      </a:lvl2pPr>
      <a:lvl3pPr marL="344488" indent="-173038" algn="l" rtl="0" eaLnBrk="0" fontAlgn="base" hangingPunct="0">
        <a:lnSpc>
          <a:spcPct val="106000"/>
        </a:lnSpc>
        <a:spcBef>
          <a:spcPct val="40000"/>
        </a:spcBef>
        <a:spcAft>
          <a:spcPct val="0"/>
        </a:spcAft>
        <a:buClr>
          <a:schemeClr val="tx1"/>
        </a:buClr>
        <a:buFont typeface="Arial" charset="0"/>
        <a:buChar char="–"/>
        <a:defRPr sz="1000">
          <a:solidFill>
            <a:schemeClr val="tx1"/>
          </a:solidFill>
          <a:latin typeface="+mn-lt"/>
        </a:defRPr>
      </a:lvl3pPr>
      <a:lvl4pPr marL="517525" indent="-171450" algn="l" rtl="0" eaLnBrk="0" fontAlgn="base" hangingPunct="0">
        <a:lnSpc>
          <a:spcPct val="106000"/>
        </a:lnSpc>
        <a:spcBef>
          <a:spcPct val="20000"/>
        </a:spcBef>
        <a:spcAft>
          <a:spcPct val="0"/>
        </a:spcAft>
        <a:buClr>
          <a:schemeClr val="tx1"/>
        </a:buClr>
        <a:buChar char="•"/>
        <a:defRPr sz="1000">
          <a:solidFill>
            <a:schemeClr val="tx1"/>
          </a:solidFill>
          <a:latin typeface="+mn-lt"/>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fontAlgn="base">
        <a:spcBef>
          <a:spcPct val="20000"/>
        </a:spcBef>
        <a:spcAft>
          <a:spcPct val="0"/>
        </a:spcAft>
        <a:buClr>
          <a:schemeClr val="tx1"/>
        </a:buClr>
        <a:buChar char="–"/>
        <a:defRPr sz="1200">
          <a:solidFill>
            <a:schemeClr val="tx1"/>
          </a:solidFill>
          <a:latin typeface="+mn-lt"/>
        </a:defRPr>
      </a:lvl6pPr>
      <a:lvl7pPr marL="2360613" indent="-236538" algn="l" rtl="0" fontAlgn="base">
        <a:spcBef>
          <a:spcPct val="20000"/>
        </a:spcBef>
        <a:spcAft>
          <a:spcPct val="0"/>
        </a:spcAft>
        <a:buClr>
          <a:schemeClr val="tx1"/>
        </a:buClr>
        <a:buChar char="–"/>
        <a:defRPr sz="1200">
          <a:solidFill>
            <a:schemeClr val="tx1"/>
          </a:solidFill>
          <a:latin typeface="+mn-lt"/>
        </a:defRPr>
      </a:lvl7pPr>
      <a:lvl8pPr marL="2817813" indent="-236538" algn="l" rtl="0" fontAlgn="base">
        <a:spcBef>
          <a:spcPct val="20000"/>
        </a:spcBef>
        <a:spcAft>
          <a:spcPct val="0"/>
        </a:spcAft>
        <a:buClr>
          <a:schemeClr val="tx1"/>
        </a:buClr>
        <a:buChar char="–"/>
        <a:defRPr sz="1200">
          <a:solidFill>
            <a:schemeClr val="tx1"/>
          </a:solidFill>
          <a:latin typeface="+mn-lt"/>
        </a:defRPr>
      </a:lvl8pPr>
      <a:lvl9pPr marL="3275013" indent="-236538" algn="l" rtl="0" fontAlgn="base">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409575" y="247650"/>
            <a:ext cx="83248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GB" smtClean="0"/>
              <a:t>Click to edit Master title style</a:t>
            </a:r>
          </a:p>
        </p:txBody>
      </p:sp>
      <p:sp>
        <p:nvSpPr>
          <p:cNvPr id="21507" name="Rectangle 3"/>
          <p:cNvSpPr>
            <a:spLocks noGrp="1" noChangeArrowheads="1"/>
          </p:cNvSpPr>
          <p:nvPr>
            <p:ph type="body" idx="1"/>
          </p:nvPr>
        </p:nvSpPr>
        <p:spPr bwMode="auto">
          <a:xfrm>
            <a:off x="409575" y="1308100"/>
            <a:ext cx="832485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p:txBody>
      </p:sp>
      <p:pic>
        <p:nvPicPr>
          <p:cNvPr id="21508" name="Picture 51" descr="DEL_COL"/>
          <p:cNvPicPr>
            <a:picLocks noChangeAspect="1" noChangeArrowheads="1"/>
          </p:cNvPicPr>
          <p:nvPr userDrawn="1">
            <p:custDataLst>
              <p:tags r:id="rId13"/>
            </p:custDataLst>
          </p:nvPr>
        </p:nvPicPr>
        <p:blipFill>
          <a:blip r:embed="rId14" cstate="print">
            <a:extLst>
              <a:ext uri="{28A0092B-C50C-407E-A947-70E740481C1C}">
                <a14:useLocalDpi xmlns:a14="http://schemas.microsoft.com/office/drawing/2010/main" val="0"/>
              </a:ext>
            </a:extLst>
          </a:blip>
          <a:srcRect/>
          <a:stretch>
            <a:fillRect/>
          </a:stretch>
        </p:blipFill>
        <p:spPr bwMode="gray">
          <a:xfrm>
            <a:off x="398463" y="6623050"/>
            <a:ext cx="638175"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l" rtl="0" eaLnBrk="0" fontAlgn="base" hangingPunct="0">
        <a:lnSpc>
          <a:spcPts val="1600"/>
        </a:lnSpc>
        <a:spcBef>
          <a:spcPct val="65000"/>
        </a:spcBef>
        <a:spcAft>
          <a:spcPct val="0"/>
        </a:spcAft>
        <a:defRPr sz="1600" b="1">
          <a:solidFill>
            <a:srgbClr val="091D5D"/>
          </a:solidFill>
          <a:latin typeface="+mj-lt"/>
          <a:ea typeface="+mj-ea"/>
          <a:cs typeface="+mj-cs"/>
        </a:defRPr>
      </a:lvl1pPr>
      <a:lvl2pPr algn="l" rtl="0" eaLnBrk="0" fontAlgn="base" hangingPunct="0">
        <a:lnSpc>
          <a:spcPts val="1600"/>
        </a:lnSpc>
        <a:spcBef>
          <a:spcPct val="65000"/>
        </a:spcBef>
        <a:spcAft>
          <a:spcPct val="0"/>
        </a:spcAft>
        <a:defRPr sz="1600" b="1">
          <a:solidFill>
            <a:srgbClr val="091D5D"/>
          </a:solidFill>
          <a:latin typeface="Verdana" pitchFamily="34" charset="0"/>
          <a:cs typeface="Arial" charset="0"/>
        </a:defRPr>
      </a:lvl2pPr>
      <a:lvl3pPr algn="l" rtl="0" eaLnBrk="0" fontAlgn="base" hangingPunct="0">
        <a:lnSpc>
          <a:spcPts val="1600"/>
        </a:lnSpc>
        <a:spcBef>
          <a:spcPct val="65000"/>
        </a:spcBef>
        <a:spcAft>
          <a:spcPct val="0"/>
        </a:spcAft>
        <a:defRPr sz="1600" b="1">
          <a:solidFill>
            <a:srgbClr val="091D5D"/>
          </a:solidFill>
          <a:latin typeface="Verdana" pitchFamily="34" charset="0"/>
          <a:cs typeface="Arial" charset="0"/>
        </a:defRPr>
      </a:lvl3pPr>
      <a:lvl4pPr algn="l" rtl="0" eaLnBrk="0" fontAlgn="base" hangingPunct="0">
        <a:lnSpc>
          <a:spcPts val="1600"/>
        </a:lnSpc>
        <a:spcBef>
          <a:spcPct val="65000"/>
        </a:spcBef>
        <a:spcAft>
          <a:spcPct val="0"/>
        </a:spcAft>
        <a:defRPr sz="1600" b="1">
          <a:solidFill>
            <a:srgbClr val="091D5D"/>
          </a:solidFill>
          <a:latin typeface="Verdana" pitchFamily="34" charset="0"/>
          <a:cs typeface="Arial" charset="0"/>
        </a:defRPr>
      </a:lvl4pPr>
      <a:lvl5pPr algn="l" rtl="0" eaLnBrk="0" fontAlgn="base" hangingPunct="0">
        <a:lnSpc>
          <a:spcPts val="1600"/>
        </a:lnSpc>
        <a:spcBef>
          <a:spcPct val="65000"/>
        </a:spcBef>
        <a:spcAft>
          <a:spcPct val="0"/>
        </a:spcAft>
        <a:defRPr sz="1600" b="1">
          <a:solidFill>
            <a:srgbClr val="091D5D"/>
          </a:solidFill>
          <a:latin typeface="Verdana" pitchFamily="34" charset="0"/>
          <a:cs typeface="Arial" charset="0"/>
        </a:defRPr>
      </a:lvl5pPr>
      <a:lvl6pPr marL="457200" algn="l" rtl="0" fontAlgn="base">
        <a:lnSpc>
          <a:spcPts val="1600"/>
        </a:lnSpc>
        <a:spcBef>
          <a:spcPct val="65000"/>
        </a:spcBef>
        <a:spcAft>
          <a:spcPct val="0"/>
        </a:spcAft>
        <a:defRPr sz="1600" b="1">
          <a:solidFill>
            <a:srgbClr val="091D5D"/>
          </a:solidFill>
          <a:latin typeface="Verdana" pitchFamily="34" charset="0"/>
          <a:cs typeface="Arial" charset="0"/>
        </a:defRPr>
      </a:lvl6pPr>
      <a:lvl7pPr marL="914400" algn="l" rtl="0" fontAlgn="base">
        <a:lnSpc>
          <a:spcPts val="1600"/>
        </a:lnSpc>
        <a:spcBef>
          <a:spcPct val="65000"/>
        </a:spcBef>
        <a:spcAft>
          <a:spcPct val="0"/>
        </a:spcAft>
        <a:defRPr sz="1600" b="1">
          <a:solidFill>
            <a:srgbClr val="091D5D"/>
          </a:solidFill>
          <a:latin typeface="Verdana" pitchFamily="34" charset="0"/>
          <a:cs typeface="Arial" charset="0"/>
        </a:defRPr>
      </a:lvl7pPr>
      <a:lvl8pPr marL="1371600" algn="l" rtl="0" fontAlgn="base">
        <a:lnSpc>
          <a:spcPts val="1600"/>
        </a:lnSpc>
        <a:spcBef>
          <a:spcPct val="65000"/>
        </a:spcBef>
        <a:spcAft>
          <a:spcPct val="0"/>
        </a:spcAft>
        <a:defRPr sz="1600" b="1">
          <a:solidFill>
            <a:srgbClr val="091D5D"/>
          </a:solidFill>
          <a:latin typeface="Verdana" pitchFamily="34" charset="0"/>
          <a:cs typeface="Arial" charset="0"/>
        </a:defRPr>
      </a:lvl8pPr>
      <a:lvl9pPr marL="1828800" algn="l" rtl="0" fontAlgn="base">
        <a:lnSpc>
          <a:spcPts val="1600"/>
        </a:lnSpc>
        <a:spcBef>
          <a:spcPct val="65000"/>
        </a:spcBef>
        <a:spcAft>
          <a:spcPct val="0"/>
        </a:spcAft>
        <a:defRPr sz="1600" b="1">
          <a:solidFill>
            <a:srgbClr val="091D5D"/>
          </a:solidFill>
          <a:latin typeface="Verdana" pitchFamily="34" charset="0"/>
          <a:cs typeface="Arial" charset="0"/>
        </a:defRPr>
      </a:lvl9pPr>
    </p:titleStyle>
    <p:bodyStyle>
      <a:lvl1pPr marL="190500" indent="-190500" algn="l" rtl="0" eaLnBrk="0" fontAlgn="base" hangingPunct="0">
        <a:lnSpc>
          <a:spcPct val="102000"/>
        </a:lnSpc>
        <a:spcBef>
          <a:spcPct val="0"/>
        </a:spcBef>
        <a:spcAft>
          <a:spcPct val="37000"/>
        </a:spcAft>
        <a:buFont typeface="Wingdings" pitchFamily="2" charset="2"/>
        <a:buChar char="§"/>
        <a:tabLst>
          <a:tab pos="5715000" algn="l"/>
        </a:tabLst>
        <a:defRPr sz="3200">
          <a:solidFill>
            <a:srgbClr val="091D5D"/>
          </a:solidFill>
          <a:latin typeface="+mn-lt"/>
          <a:ea typeface="+mn-ea"/>
          <a:cs typeface="+mn-cs"/>
        </a:defRPr>
      </a:lvl1pPr>
      <a:lvl2pPr marL="382588" indent="-190500" algn="l" rtl="0" eaLnBrk="0" fontAlgn="base" hangingPunct="0">
        <a:lnSpc>
          <a:spcPct val="94000"/>
        </a:lnSpc>
        <a:spcBef>
          <a:spcPct val="0"/>
        </a:spcBef>
        <a:spcAft>
          <a:spcPct val="36000"/>
        </a:spcAft>
        <a:buChar char="–"/>
        <a:tabLst>
          <a:tab pos="5715000" algn="l"/>
        </a:tabLst>
        <a:defRPr sz="1600">
          <a:solidFill>
            <a:srgbClr val="091D5D"/>
          </a:solidFill>
          <a:latin typeface="+mn-lt"/>
          <a:cs typeface="+mn-cs"/>
        </a:defRPr>
      </a:lvl2pPr>
      <a:lvl3pPr marL="574675" indent="-190500" algn="l" rtl="0" eaLnBrk="0" fontAlgn="base" hangingPunct="0">
        <a:lnSpc>
          <a:spcPct val="95000"/>
        </a:lnSpc>
        <a:spcBef>
          <a:spcPct val="0"/>
        </a:spcBef>
        <a:spcAft>
          <a:spcPct val="30000"/>
        </a:spcAft>
        <a:buChar char="–"/>
        <a:tabLst>
          <a:tab pos="5715000" algn="l"/>
        </a:tabLst>
        <a:defRPr sz="1400">
          <a:solidFill>
            <a:srgbClr val="091D5D"/>
          </a:solidFill>
          <a:latin typeface="+mn-lt"/>
          <a:cs typeface="+mn-cs"/>
        </a:defRPr>
      </a:lvl3pPr>
      <a:lvl4pPr marL="771525" indent="-195263" algn="l" rtl="0" eaLnBrk="0" fontAlgn="base" hangingPunct="0">
        <a:lnSpc>
          <a:spcPct val="97000"/>
        </a:lnSpc>
        <a:spcBef>
          <a:spcPct val="0"/>
        </a:spcBef>
        <a:spcAft>
          <a:spcPct val="28000"/>
        </a:spcAft>
        <a:buChar char="–"/>
        <a:tabLst>
          <a:tab pos="5715000" algn="l"/>
        </a:tabLst>
        <a:defRPr sz="1200">
          <a:solidFill>
            <a:srgbClr val="091D5D"/>
          </a:solidFill>
          <a:latin typeface="+mn-lt"/>
          <a:cs typeface="+mn-cs"/>
        </a:defRPr>
      </a:lvl4pPr>
      <a:lvl5pPr marL="960438" indent="-187325" algn="l" rtl="0" eaLnBrk="0" fontAlgn="base" hangingPunct="0">
        <a:lnSpc>
          <a:spcPts val="1600"/>
        </a:lnSpc>
        <a:spcBef>
          <a:spcPct val="0"/>
        </a:spcBef>
        <a:spcAft>
          <a:spcPct val="0"/>
        </a:spcAft>
        <a:buChar char="–"/>
        <a:tabLst>
          <a:tab pos="5715000" algn="l"/>
        </a:tabLst>
        <a:defRPr sz="1200">
          <a:solidFill>
            <a:schemeClr val="tx1"/>
          </a:solidFill>
          <a:latin typeface="+mn-lt"/>
          <a:cs typeface="+mn-cs"/>
        </a:defRPr>
      </a:lvl5pPr>
      <a:lvl6pPr marL="1417638" indent="-187325" algn="l" rtl="0" fontAlgn="base">
        <a:lnSpc>
          <a:spcPts val="1600"/>
        </a:lnSpc>
        <a:spcBef>
          <a:spcPct val="0"/>
        </a:spcBef>
        <a:spcAft>
          <a:spcPct val="0"/>
        </a:spcAft>
        <a:buChar char="–"/>
        <a:tabLst>
          <a:tab pos="5715000" algn="l"/>
        </a:tabLst>
        <a:defRPr sz="1200">
          <a:solidFill>
            <a:schemeClr val="tx1"/>
          </a:solidFill>
          <a:latin typeface="+mn-lt"/>
          <a:cs typeface="+mn-cs"/>
        </a:defRPr>
      </a:lvl6pPr>
      <a:lvl7pPr marL="1874838" indent="-187325" algn="l" rtl="0" fontAlgn="base">
        <a:lnSpc>
          <a:spcPts val="1600"/>
        </a:lnSpc>
        <a:spcBef>
          <a:spcPct val="0"/>
        </a:spcBef>
        <a:spcAft>
          <a:spcPct val="0"/>
        </a:spcAft>
        <a:buChar char="–"/>
        <a:tabLst>
          <a:tab pos="5715000" algn="l"/>
        </a:tabLst>
        <a:defRPr sz="1200">
          <a:solidFill>
            <a:schemeClr val="tx1"/>
          </a:solidFill>
          <a:latin typeface="+mn-lt"/>
          <a:cs typeface="+mn-cs"/>
        </a:defRPr>
      </a:lvl7pPr>
      <a:lvl8pPr marL="2332038" indent="-187325" algn="l" rtl="0" fontAlgn="base">
        <a:lnSpc>
          <a:spcPts val="1600"/>
        </a:lnSpc>
        <a:spcBef>
          <a:spcPct val="0"/>
        </a:spcBef>
        <a:spcAft>
          <a:spcPct val="0"/>
        </a:spcAft>
        <a:buChar char="–"/>
        <a:tabLst>
          <a:tab pos="5715000" algn="l"/>
        </a:tabLst>
        <a:defRPr sz="1200">
          <a:solidFill>
            <a:schemeClr val="tx1"/>
          </a:solidFill>
          <a:latin typeface="+mn-lt"/>
          <a:cs typeface="+mn-cs"/>
        </a:defRPr>
      </a:lvl8pPr>
      <a:lvl9pPr marL="2789238" indent="-187325" algn="l" rtl="0" fontAlgn="base">
        <a:lnSpc>
          <a:spcPts val="1600"/>
        </a:lnSpc>
        <a:spcBef>
          <a:spcPct val="0"/>
        </a:spcBef>
        <a:spcAft>
          <a:spcPct val="0"/>
        </a:spcAft>
        <a:buChar char="–"/>
        <a:tabLst>
          <a:tab pos="5715000" algn="l"/>
        </a:tabLst>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409575" y="247650"/>
            <a:ext cx="83248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GB" smtClean="0"/>
              <a:t>Click to edit Master title style</a:t>
            </a:r>
          </a:p>
        </p:txBody>
      </p:sp>
      <p:sp>
        <p:nvSpPr>
          <p:cNvPr id="22531" name="Rectangle 3"/>
          <p:cNvSpPr>
            <a:spLocks noGrp="1" noChangeArrowheads="1"/>
          </p:cNvSpPr>
          <p:nvPr>
            <p:ph type="body" idx="1"/>
          </p:nvPr>
        </p:nvSpPr>
        <p:spPr bwMode="auto">
          <a:xfrm>
            <a:off x="409575" y="1308100"/>
            <a:ext cx="8324850"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p:txBody>
      </p:sp>
      <p:pic>
        <p:nvPicPr>
          <p:cNvPr id="22532" name="Picture 51" descr="DEL_COL"/>
          <p:cNvPicPr>
            <a:picLocks noChangeAspect="1" noChangeArrowheads="1"/>
          </p:cNvPicPr>
          <p:nvPr userDrawn="1">
            <p:custDataLst>
              <p:tags r:id="rId13"/>
            </p:custDataLst>
          </p:nvPr>
        </p:nvPicPr>
        <p:blipFill>
          <a:blip r:embed="rId14" cstate="print">
            <a:extLst>
              <a:ext uri="{28A0092B-C50C-407E-A947-70E740481C1C}">
                <a14:useLocalDpi xmlns:a14="http://schemas.microsoft.com/office/drawing/2010/main" val="0"/>
              </a:ext>
            </a:extLst>
          </a:blip>
          <a:srcRect/>
          <a:stretch>
            <a:fillRect/>
          </a:stretch>
        </p:blipFill>
        <p:spPr bwMode="gray">
          <a:xfrm>
            <a:off x="398463" y="6623050"/>
            <a:ext cx="638175"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l" rtl="0" eaLnBrk="0" fontAlgn="base" hangingPunct="0">
        <a:lnSpc>
          <a:spcPts val="1600"/>
        </a:lnSpc>
        <a:spcBef>
          <a:spcPct val="65000"/>
        </a:spcBef>
        <a:spcAft>
          <a:spcPct val="0"/>
        </a:spcAft>
        <a:defRPr sz="1600" b="1">
          <a:solidFill>
            <a:srgbClr val="091D5D"/>
          </a:solidFill>
          <a:latin typeface="+mj-lt"/>
          <a:ea typeface="+mj-ea"/>
          <a:cs typeface="+mj-cs"/>
        </a:defRPr>
      </a:lvl1pPr>
      <a:lvl2pPr algn="l" rtl="0" eaLnBrk="0" fontAlgn="base" hangingPunct="0">
        <a:lnSpc>
          <a:spcPts val="1600"/>
        </a:lnSpc>
        <a:spcBef>
          <a:spcPct val="65000"/>
        </a:spcBef>
        <a:spcAft>
          <a:spcPct val="0"/>
        </a:spcAft>
        <a:defRPr sz="1600" b="1">
          <a:solidFill>
            <a:srgbClr val="091D5D"/>
          </a:solidFill>
          <a:latin typeface="Verdana" pitchFamily="34" charset="0"/>
          <a:cs typeface="Arial" charset="0"/>
        </a:defRPr>
      </a:lvl2pPr>
      <a:lvl3pPr algn="l" rtl="0" eaLnBrk="0" fontAlgn="base" hangingPunct="0">
        <a:lnSpc>
          <a:spcPts val="1600"/>
        </a:lnSpc>
        <a:spcBef>
          <a:spcPct val="65000"/>
        </a:spcBef>
        <a:spcAft>
          <a:spcPct val="0"/>
        </a:spcAft>
        <a:defRPr sz="1600" b="1">
          <a:solidFill>
            <a:srgbClr val="091D5D"/>
          </a:solidFill>
          <a:latin typeface="Verdana" pitchFamily="34" charset="0"/>
          <a:cs typeface="Arial" charset="0"/>
        </a:defRPr>
      </a:lvl3pPr>
      <a:lvl4pPr algn="l" rtl="0" eaLnBrk="0" fontAlgn="base" hangingPunct="0">
        <a:lnSpc>
          <a:spcPts val="1600"/>
        </a:lnSpc>
        <a:spcBef>
          <a:spcPct val="65000"/>
        </a:spcBef>
        <a:spcAft>
          <a:spcPct val="0"/>
        </a:spcAft>
        <a:defRPr sz="1600" b="1">
          <a:solidFill>
            <a:srgbClr val="091D5D"/>
          </a:solidFill>
          <a:latin typeface="Verdana" pitchFamily="34" charset="0"/>
          <a:cs typeface="Arial" charset="0"/>
        </a:defRPr>
      </a:lvl4pPr>
      <a:lvl5pPr algn="l" rtl="0" eaLnBrk="0" fontAlgn="base" hangingPunct="0">
        <a:lnSpc>
          <a:spcPts val="1600"/>
        </a:lnSpc>
        <a:spcBef>
          <a:spcPct val="65000"/>
        </a:spcBef>
        <a:spcAft>
          <a:spcPct val="0"/>
        </a:spcAft>
        <a:defRPr sz="1600" b="1">
          <a:solidFill>
            <a:srgbClr val="091D5D"/>
          </a:solidFill>
          <a:latin typeface="Verdana" pitchFamily="34" charset="0"/>
          <a:cs typeface="Arial" charset="0"/>
        </a:defRPr>
      </a:lvl5pPr>
      <a:lvl6pPr marL="457200" algn="l" rtl="0" eaLnBrk="0" fontAlgn="base" hangingPunct="0">
        <a:lnSpc>
          <a:spcPts val="1600"/>
        </a:lnSpc>
        <a:spcBef>
          <a:spcPct val="65000"/>
        </a:spcBef>
        <a:spcAft>
          <a:spcPct val="0"/>
        </a:spcAft>
        <a:defRPr sz="1600" b="1">
          <a:solidFill>
            <a:srgbClr val="091D5D"/>
          </a:solidFill>
          <a:latin typeface="Verdana" pitchFamily="34" charset="0"/>
          <a:cs typeface="Arial" charset="0"/>
        </a:defRPr>
      </a:lvl6pPr>
      <a:lvl7pPr marL="914400" algn="l" rtl="0" eaLnBrk="0" fontAlgn="base" hangingPunct="0">
        <a:lnSpc>
          <a:spcPts val="1600"/>
        </a:lnSpc>
        <a:spcBef>
          <a:spcPct val="65000"/>
        </a:spcBef>
        <a:spcAft>
          <a:spcPct val="0"/>
        </a:spcAft>
        <a:defRPr sz="1600" b="1">
          <a:solidFill>
            <a:srgbClr val="091D5D"/>
          </a:solidFill>
          <a:latin typeface="Verdana" pitchFamily="34" charset="0"/>
          <a:cs typeface="Arial" charset="0"/>
        </a:defRPr>
      </a:lvl7pPr>
      <a:lvl8pPr marL="1371600" algn="l" rtl="0" eaLnBrk="0" fontAlgn="base" hangingPunct="0">
        <a:lnSpc>
          <a:spcPts val="1600"/>
        </a:lnSpc>
        <a:spcBef>
          <a:spcPct val="65000"/>
        </a:spcBef>
        <a:spcAft>
          <a:spcPct val="0"/>
        </a:spcAft>
        <a:defRPr sz="1600" b="1">
          <a:solidFill>
            <a:srgbClr val="091D5D"/>
          </a:solidFill>
          <a:latin typeface="Verdana" pitchFamily="34" charset="0"/>
          <a:cs typeface="Arial" charset="0"/>
        </a:defRPr>
      </a:lvl8pPr>
      <a:lvl9pPr marL="1828800" algn="l" rtl="0" eaLnBrk="0" fontAlgn="base" hangingPunct="0">
        <a:lnSpc>
          <a:spcPts val="1600"/>
        </a:lnSpc>
        <a:spcBef>
          <a:spcPct val="65000"/>
        </a:spcBef>
        <a:spcAft>
          <a:spcPct val="0"/>
        </a:spcAft>
        <a:defRPr sz="1600" b="1">
          <a:solidFill>
            <a:srgbClr val="091D5D"/>
          </a:solidFill>
          <a:latin typeface="Verdana" pitchFamily="34" charset="0"/>
          <a:cs typeface="Arial" charset="0"/>
        </a:defRPr>
      </a:lvl9pPr>
    </p:titleStyle>
    <p:bodyStyle>
      <a:lvl1pPr marL="190500" indent="-190500" algn="l" rtl="0" eaLnBrk="0" fontAlgn="base" hangingPunct="0">
        <a:lnSpc>
          <a:spcPct val="102000"/>
        </a:lnSpc>
        <a:spcBef>
          <a:spcPct val="0"/>
        </a:spcBef>
        <a:spcAft>
          <a:spcPct val="37000"/>
        </a:spcAft>
        <a:buFont typeface="Wingdings" pitchFamily="2" charset="2"/>
        <a:buChar char="§"/>
        <a:tabLst>
          <a:tab pos="5715000" algn="l"/>
        </a:tabLst>
        <a:defRPr sz="3200">
          <a:solidFill>
            <a:srgbClr val="091D5D"/>
          </a:solidFill>
          <a:latin typeface="+mn-lt"/>
          <a:ea typeface="+mn-ea"/>
          <a:cs typeface="+mn-cs"/>
        </a:defRPr>
      </a:lvl1pPr>
      <a:lvl2pPr marL="382588" indent="-190500" algn="l" rtl="0" eaLnBrk="0" fontAlgn="base" hangingPunct="0">
        <a:lnSpc>
          <a:spcPct val="94000"/>
        </a:lnSpc>
        <a:spcBef>
          <a:spcPct val="0"/>
        </a:spcBef>
        <a:spcAft>
          <a:spcPct val="36000"/>
        </a:spcAft>
        <a:buChar char="–"/>
        <a:tabLst>
          <a:tab pos="5715000" algn="l"/>
        </a:tabLst>
        <a:defRPr sz="1600">
          <a:solidFill>
            <a:srgbClr val="091D5D"/>
          </a:solidFill>
          <a:latin typeface="+mn-lt"/>
          <a:cs typeface="+mn-cs"/>
        </a:defRPr>
      </a:lvl2pPr>
      <a:lvl3pPr marL="574675" indent="-190500" algn="l" rtl="0" eaLnBrk="0" fontAlgn="base" hangingPunct="0">
        <a:lnSpc>
          <a:spcPct val="95000"/>
        </a:lnSpc>
        <a:spcBef>
          <a:spcPct val="0"/>
        </a:spcBef>
        <a:spcAft>
          <a:spcPct val="30000"/>
        </a:spcAft>
        <a:buChar char="–"/>
        <a:tabLst>
          <a:tab pos="5715000" algn="l"/>
        </a:tabLst>
        <a:defRPr sz="1400">
          <a:solidFill>
            <a:srgbClr val="091D5D"/>
          </a:solidFill>
          <a:latin typeface="+mn-lt"/>
          <a:cs typeface="+mn-cs"/>
        </a:defRPr>
      </a:lvl3pPr>
      <a:lvl4pPr marL="771525" indent="-195263" algn="l" rtl="0" eaLnBrk="0" fontAlgn="base" hangingPunct="0">
        <a:lnSpc>
          <a:spcPct val="97000"/>
        </a:lnSpc>
        <a:spcBef>
          <a:spcPct val="0"/>
        </a:spcBef>
        <a:spcAft>
          <a:spcPct val="28000"/>
        </a:spcAft>
        <a:buChar char="–"/>
        <a:tabLst>
          <a:tab pos="5715000" algn="l"/>
        </a:tabLst>
        <a:defRPr sz="1200">
          <a:solidFill>
            <a:srgbClr val="091D5D"/>
          </a:solidFill>
          <a:latin typeface="+mn-lt"/>
          <a:cs typeface="+mn-cs"/>
        </a:defRPr>
      </a:lvl4pPr>
      <a:lvl5pPr marL="960438" indent="-187325" algn="l" rtl="0" eaLnBrk="0" fontAlgn="base" hangingPunct="0">
        <a:lnSpc>
          <a:spcPts val="1600"/>
        </a:lnSpc>
        <a:spcBef>
          <a:spcPct val="0"/>
        </a:spcBef>
        <a:spcAft>
          <a:spcPct val="0"/>
        </a:spcAft>
        <a:buChar char="–"/>
        <a:tabLst>
          <a:tab pos="5715000" algn="l"/>
        </a:tabLst>
        <a:defRPr sz="1200">
          <a:solidFill>
            <a:schemeClr val="tx1"/>
          </a:solidFill>
          <a:latin typeface="+mn-lt"/>
          <a:cs typeface="+mn-cs"/>
        </a:defRPr>
      </a:lvl5pPr>
      <a:lvl6pPr marL="1417638" indent="-187325" algn="l" rtl="0" eaLnBrk="0" fontAlgn="base" hangingPunct="0">
        <a:lnSpc>
          <a:spcPts val="1600"/>
        </a:lnSpc>
        <a:spcBef>
          <a:spcPct val="0"/>
        </a:spcBef>
        <a:spcAft>
          <a:spcPct val="0"/>
        </a:spcAft>
        <a:buChar char="–"/>
        <a:tabLst>
          <a:tab pos="5715000" algn="l"/>
        </a:tabLst>
        <a:defRPr sz="1200">
          <a:solidFill>
            <a:schemeClr val="tx1"/>
          </a:solidFill>
          <a:latin typeface="+mn-lt"/>
          <a:cs typeface="+mn-cs"/>
        </a:defRPr>
      </a:lvl6pPr>
      <a:lvl7pPr marL="1874838" indent="-187325" algn="l" rtl="0" eaLnBrk="0" fontAlgn="base" hangingPunct="0">
        <a:lnSpc>
          <a:spcPts val="1600"/>
        </a:lnSpc>
        <a:spcBef>
          <a:spcPct val="0"/>
        </a:spcBef>
        <a:spcAft>
          <a:spcPct val="0"/>
        </a:spcAft>
        <a:buChar char="–"/>
        <a:tabLst>
          <a:tab pos="5715000" algn="l"/>
        </a:tabLst>
        <a:defRPr sz="1200">
          <a:solidFill>
            <a:schemeClr val="tx1"/>
          </a:solidFill>
          <a:latin typeface="+mn-lt"/>
          <a:cs typeface="+mn-cs"/>
        </a:defRPr>
      </a:lvl7pPr>
      <a:lvl8pPr marL="2332038" indent="-187325" algn="l" rtl="0" eaLnBrk="0" fontAlgn="base" hangingPunct="0">
        <a:lnSpc>
          <a:spcPts val="1600"/>
        </a:lnSpc>
        <a:spcBef>
          <a:spcPct val="0"/>
        </a:spcBef>
        <a:spcAft>
          <a:spcPct val="0"/>
        </a:spcAft>
        <a:buChar char="–"/>
        <a:tabLst>
          <a:tab pos="5715000" algn="l"/>
        </a:tabLst>
        <a:defRPr sz="1200">
          <a:solidFill>
            <a:schemeClr val="tx1"/>
          </a:solidFill>
          <a:latin typeface="+mn-lt"/>
          <a:cs typeface="+mn-cs"/>
        </a:defRPr>
      </a:lvl8pPr>
      <a:lvl9pPr marL="2789238" indent="-187325" algn="l" rtl="0" eaLnBrk="0" fontAlgn="base" hangingPunct="0">
        <a:lnSpc>
          <a:spcPts val="1600"/>
        </a:lnSpc>
        <a:spcBef>
          <a:spcPct val="0"/>
        </a:spcBef>
        <a:spcAft>
          <a:spcPct val="0"/>
        </a:spcAft>
        <a:buChar char="–"/>
        <a:tabLst>
          <a:tab pos="5715000" algn="l"/>
        </a:tabLst>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9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8.bin"/><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7.emf"/><Relationship Id="rId5" Type="http://schemas.openxmlformats.org/officeDocument/2006/relationships/oleObject" Target="../embeddings/oleObject10.bin"/><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22.emf"/><Relationship Id="rId5" Type="http://schemas.openxmlformats.org/officeDocument/2006/relationships/oleObject" Target="../embeddings/oleObject15.bin"/><Relationship Id="rId4" Type="http://schemas.openxmlformats.org/officeDocument/2006/relationships/image" Target="../media/image2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24.emf"/><Relationship Id="rId5" Type="http://schemas.openxmlformats.org/officeDocument/2006/relationships/oleObject" Target="../embeddings/oleObject17.bin"/><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image" Target="../media/image26.emf"/><Relationship Id="rId5" Type="http://schemas.openxmlformats.org/officeDocument/2006/relationships/oleObject" Target="../embeddings/oleObject19.bin"/><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Microsoft_Excel_97-2003____11.xls"/><Relationship Id="rId13" Type="http://schemas.openxmlformats.org/officeDocument/2006/relationships/image" Target="../media/image35.png"/><Relationship Id="rId3" Type="http://schemas.openxmlformats.org/officeDocument/2006/relationships/image" Target="../media/image28.png"/><Relationship Id="rId7" Type="http://schemas.openxmlformats.org/officeDocument/2006/relationships/oleObject" Target="../embeddings/oleObject20.bin"/><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slideLayout" Target="../slideLayouts/slideLayout2.xml"/><Relationship Id="rId16" Type="http://schemas.openxmlformats.org/officeDocument/2006/relationships/image" Target="../media/image38.jpeg"/><Relationship Id="rId1" Type="http://schemas.openxmlformats.org/officeDocument/2006/relationships/vmlDrawing" Target="../drawings/vmlDrawing15.vml"/><Relationship Id="rId6" Type="http://schemas.openxmlformats.org/officeDocument/2006/relationships/image" Target="../media/image31.wmf"/><Relationship Id="rId11" Type="http://schemas.openxmlformats.org/officeDocument/2006/relationships/image" Target="../media/image33.emf"/><Relationship Id="rId5" Type="http://schemas.openxmlformats.org/officeDocument/2006/relationships/image" Target="../media/image30.png"/><Relationship Id="rId15" Type="http://schemas.openxmlformats.org/officeDocument/2006/relationships/image" Target="../media/image37.jpeg"/><Relationship Id="rId10" Type="http://schemas.openxmlformats.org/officeDocument/2006/relationships/image" Target="../media/image32.emf"/><Relationship Id="rId4" Type="http://schemas.openxmlformats.org/officeDocument/2006/relationships/image" Target="../media/image29.png"/><Relationship Id="rId9" Type="http://schemas.openxmlformats.org/officeDocument/2006/relationships/image" Target="../media/image27.emf"/><Relationship Id="rId14" Type="http://schemas.openxmlformats.org/officeDocument/2006/relationships/image" Target="../media/image36.emf"/></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53.xml"/><Relationship Id="rId4" Type="http://schemas.openxmlformats.org/officeDocument/2006/relationships/image" Target="../media/image41.jpeg"/></Relationships>
</file>

<file path=ppt/slides/_rels/slide33.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6.xml"/><Relationship Id="rId1" Type="http://schemas.openxmlformats.org/officeDocument/2006/relationships/slideLayout" Target="../slideLayouts/slideLayout10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ppt-cover-funds-admini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15938"/>
            <a:ext cx="8458200" cy="634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descr="DEL_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3" y="374650"/>
            <a:ext cx="18002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4"/>
          <p:cNvSpPr>
            <a:spLocks noChangeArrowheads="1"/>
          </p:cNvSpPr>
          <p:nvPr/>
        </p:nvSpPr>
        <p:spPr bwMode="auto">
          <a:xfrm>
            <a:off x="357188" y="1484313"/>
            <a:ext cx="8383587"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lnSpc>
                <a:spcPct val="90000"/>
              </a:lnSpc>
            </a:pPr>
            <a:r>
              <a:rPr lang="en-GB" altLang="zh-CN" sz="5400" dirty="0">
                <a:solidFill>
                  <a:schemeClr val="accent2"/>
                </a:solidFill>
                <a:latin typeface="Times New Roman" pitchFamily="18" charset="0"/>
              </a:rPr>
              <a:t>Fund Administration in Europe</a:t>
            </a:r>
            <a:r>
              <a:rPr lang="en-GB" altLang="zh-CN" sz="6600" dirty="0">
                <a:solidFill>
                  <a:srgbClr val="9CD100"/>
                </a:solidFill>
                <a:latin typeface="Arial Rounded MT Bold" pitchFamily="-48" charset="0"/>
              </a:rPr>
              <a:t>.</a:t>
            </a:r>
            <a:br>
              <a:rPr lang="en-GB" altLang="zh-CN" sz="6600" dirty="0">
                <a:solidFill>
                  <a:srgbClr val="9CD100"/>
                </a:solidFill>
                <a:latin typeface="Arial Rounded MT Bold" pitchFamily="-48" charset="0"/>
              </a:rPr>
            </a:br>
            <a:r>
              <a:rPr lang="en-GB" altLang="zh-CN" sz="2400" dirty="0">
                <a:solidFill>
                  <a:srgbClr val="9CD100"/>
                </a:solidFill>
                <a:latin typeface="Arial Rounded MT Bold" pitchFamily="-48" charset="0"/>
              </a:rPr>
              <a:t/>
            </a:r>
            <a:br>
              <a:rPr lang="en-GB" altLang="zh-CN" sz="2400" dirty="0">
                <a:solidFill>
                  <a:srgbClr val="9CD100"/>
                </a:solidFill>
                <a:latin typeface="Arial Rounded MT Bold" pitchFamily="-48" charset="0"/>
              </a:rPr>
            </a:br>
            <a:endParaRPr lang="en-GB" altLang="zh-CN" sz="2800" dirty="0">
              <a:solidFill>
                <a:schemeClr val="accent2"/>
              </a:solidFill>
              <a:latin typeface="Arial Rounded MT Bold" pitchFamily="-48" charset="0"/>
            </a:endParaRPr>
          </a:p>
        </p:txBody>
      </p:sp>
      <p:pic>
        <p:nvPicPr>
          <p:cNvPr id="24581" name="Picture 5" descr="DEL_Strapline_UK_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413" y="6461125"/>
            <a:ext cx="32273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 Box 6"/>
          <p:cNvSpPr txBox="1">
            <a:spLocks noChangeArrowheads="1"/>
          </p:cNvSpPr>
          <p:nvPr/>
        </p:nvSpPr>
        <p:spPr bwMode="auto">
          <a:xfrm>
            <a:off x="323850" y="4652963"/>
            <a:ext cx="3602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800">
                <a:solidFill>
                  <a:schemeClr val="accent2"/>
                </a:solidFill>
              </a:rPr>
              <a:t>Deloitte &amp; Touche House</a:t>
            </a:r>
          </a:p>
          <a:p>
            <a:pPr eaLnBrk="1" hangingPunct="1"/>
            <a:r>
              <a:rPr lang="en-IE" altLang="zh-CN" sz="1800">
                <a:solidFill>
                  <a:schemeClr val="accent2"/>
                </a:solidFill>
              </a:rPr>
              <a:t>Thursday, 4 December 2008</a:t>
            </a:r>
            <a:endParaRPr lang="en-US" altLang="zh-CN" sz="1800">
              <a:solidFill>
                <a:schemeClr val="accent2"/>
              </a:solidFill>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A6B62D35-2F1A-4EA3-A286-C139EAE30621}" type="slidenum">
              <a:rPr lang="en-GB" altLang="zh-CN" sz="1400"/>
              <a:pPr eaLnBrk="1" hangingPunct="1"/>
              <a:t>10</a:t>
            </a:fld>
            <a:endParaRPr lang="en-GB" altLang="zh-CN" sz="1400"/>
          </a:p>
        </p:txBody>
      </p:sp>
      <p:sp>
        <p:nvSpPr>
          <p:cNvPr id="4100" name="Rectangle 2"/>
          <p:cNvSpPr>
            <a:spLocks noGrp="1" noChangeArrowheads="1"/>
          </p:cNvSpPr>
          <p:nvPr>
            <p:ph type="title"/>
          </p:nvPr>
        </p:nvSpPr>
        <p:spPr/>
        <p:txBody>
          <a:bodyPr/>
          <a:lstStyle/>
          <a:p>
            <a:pPr eaLnBrk="1" hangingPunct="1"/>
            <a:r>
              <a:rPr lang="en-IE" altLang="zh-CN" b="1" smtClean="0"/>
              <a:t>What a difference a year makes …	</a:t>
            </a:r>
            <a:endParaRPr lang="en-GB" altLang="zh-CN" b="1" smtClean="0"/>
          </a:p>
        </p:txBody>
      </p:sp>
      <p:sp>
        <p:nvSpPr>
          <p:cNvPr id="4101" name="Rectangle 3"/>
          <p:cNvSpPr>
            <a:spLocks noGrp="1" noChangeArrowheads="1"/>
          </p:cNvSpPr>
          <p:nvPr>
            <p:ph type="body" sz="half" idx="1"/>
          </p:nvPr>
        </p:nvSpPr>
        <p:spPr>
          <a:xfrm>
            <a:off x="368300" y="1308100"/>
            <a:ext cx="8524875" cy="5008563"/>
          </a:xfrm>
        </p:spPr>
        <p:txBody>
          <a:bodyPr/>
          <a:lstStyle/>
          <a:p>
            <a:pPr eaLnBrk="1" hangingPunct="1">
              <a:lnSpc>
                <a:spcPct val="92000"/>
              </a:lnSpc>
            </a:pPr>
            <a:r>
              <a:rPr lang="en-IE" altLang="zh-CN" sz="1400" smtClean="0"/>
              <a:t>In October 2007 we asked administrators in Ireland “Do you believe the credit crunch will have a material impact on your business in the short term and long term”.  Responses were as follows:-</a:t>
            </a:r>
          </a:p>
          <a:p>
            <a:pPr eaLnBrk="1" hangingPunct="1">
              <a:lnSpc>
                <a:spcPct val="92000"/>
              </a:lnSpc>
            </a:pPr>
            <a:endParaRPr lang="en-IE" altLang="zh-CN" sz="1400" smtClean="0"/>
          </a:p>
          <a:p>
            <a:pPr eaLnBrk="1" hangingPunct="1">
              <a:lnSpc>
                <a:spcPct val="92000"/>
              </a:lnSpc>
            </a:pPr>
            <a:endParaRPr lang="en-IE" altLang="zh-CN" sz="1400" smtClean="0"/>
          </a:p>
          <a:p>
            <a:pPr eaLnBrk="1" hangingPunct="1">
              <a:lnSpc>
                <a:spcPct val="92000"/>
              </a:lnSpc>
            </a:pPr>
            <a:endParaRPr lang="en-IE" altLang="zh-CN" sz="1400" smtClean="0"/>
          </a:p>
          <a:p>
            <a:pPr eaLnBrk="1" hangingPunct="1">
              <a:lnSpc>
                <a:spcPct val="92000"/>
              </a:lnSpc>
            </a:pPr>
            <a:endParaRPr lang="en-IE" altLang="zh-CN" sz="1400" smtClean="0"/>
          </a:p>
          <a:p>
            <a:pPr eaLnBrk="1" hangingPunct="1">
              <a:lnSpc>
                <a:spcPct val="92000"/>
              </a:lnSpc>
            </a:pPr>
            <a:endParaRPr lang="en-IE" altLang="zh-CN" sz="1400" smtClean="0"/>
          </a:p>
          <a:p>
            <a:pPr eaLnBrk="1" hangingPunct="1">
              <a:lnSpc>
                <a:spcPct val="92000"/>
              </a:lnSpc>
            </a:pPr>
            <a:endParaRPr lang="en-IE" altLang="zh-CN" sz="1400" smtClean="0"/>
          </a:p>
          <a:p>
            <a:pPr eaLnBrk="1" hangingPunct="1">
              <a:lnSpc>
                <a:spcPct val="92000"/>
              </a:lnSpc>
            </a:pPr>
            <a:endParaRPr lang="en-IE" altLang="zh-CN" sz="1400" smtClean="0"/>
          </a:p>
          <a:p>
            <a:pPr eaLnBrk="1" hangingPunct="1">
              <a:lnSpc>
                <a:spcPct val="92000"/>
              </a:lnSpc>
            </a:pPr>
            <a:endParaRPr lang="en-IE" altLang="zh-CN" sz="1400" smtClean="0"/>
          </a:p>
          <a:p>
            <a:pPr eaLnBrk="1" hangingPunct="1">
              <a:lnSpc>
                <a:spcPct val="92000"/>
              </a:lnSpc>
            </a:pPr>
            <a:endParaRPr lang="en-IE" altLang="zh-CN" sz="1400" smtClean="0"/>
          </a:p>
          <a:p>
            <a:pPr eaLnBrk="1" hangingPunct="1">
              <a:lnSpc>
                <a:spcPct val="92000"/>
              </a:lnSpc>
            </a:pPr>
            <a:endParaRPr lang="en-IE" altLang="zh-CN" sz="1400" smtClean="0"/>
          </a:p>
          <a:p>
            <a:pPr eaLnBrk="1" hangingPunct="1">
              <a:lnSpc>
                <a:spcPct val="92000"/>
              </a:lnSpc>
            </a:pPr>
            <a:endParaRPr lang="en-IE" altLang="zh-CN" sz="1400" smtClean="0"/>
          </a:p>
          <a:p>
            <a:pPr eaLnBrk="1" hangingPunct="1">
              <a:lnSpc>
                <a:spcPct val="92000"/>
              </a:lnSpc>
            </a:pPr>
            <a:endParaRPr lang="en-IE" altLang="zh-CN" sz="1400" smtClean="0"/>
          </a:p>
          <a:p>
            <a:pPr eaLnBrk="1" hangingPunct="1">
              <a:lnSpc>
                <a:spcPct val="92000"/>
              </a:lnSpc>
            </a:pPr>
            <a:r>
              <a:rPr lang="en-IE" altLang="zh-CN" sz="1400" smtClean="0"/>
              <a:t>12 months on it is clear that the impact of the credit crunch has indeed been significant.  The administrators who responded in 2007 were not alone in their prediction last year, and the pace and impact of the credit crunch has been far more severe than most could have anticipated</a:t>
            </a:r>
          </a:p>
        </p:txBody>
      </p:sp>
      <p:graphicFrame>
        <p:nvGraphicFramePr>
          <p:cNvPr id="4098" name="Object 36"/>
          <p:cNvGraphicFramePr>
            <a:graphicFrameLocks noChangeAspect="1"/>
          </p:cNvGraphicFramePr>
          <p:nvPr/>
        </p:nvGraphicFramePr>
        <p:xfrm>
          <a:off x="1187450" y="1844675"/>
          <a:ext cx="4106863" cy="3195638"/>
        </p:xfrm>
        <a:graphic>
          <a:graphicData uri="http://schemas.openxmlformats.org/presentationml/2006/ole">
            <mc:AlternateContent xmlns:mc="http://schemas.openxmlformats.org/markup-compatibility/2006">
              <mc:Choice xmlns:v="urn:schemas-microsoft-com:vml" Requires="v">
                <p:oleObj spid="_x0000_s4104" name="Chart" r:id="rId3" imgW="8183880" imgH="4221480" progId="MSGraph.Chart.8">
                  <p:embed followColorScheme="full"/>
                </p:oleObj>
              </mc:Choice>
              <mc:Fallback>
                <p:oleObj name="Chart" r:id="rId3" imgW="8183880" imgH="4221480" progId="MSGraph.Chart.8">
                  <p:embed followColorScheme="full"/>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844675"/>
                        <a:ext cx="4106863" cy="319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DFA725FF-4D0B-4533-8807-802E41A1D426}" type="slidenum">
              <a:rPr lang="en-GB" altLang="zh-CN" sz="1400"/>
              <a:pPr eaLnBrk="1" hangingPunct="1"/>
              <a:t>11</a:t>
            </a:fld>
            <a:endParaRPr lang="en-GB" altLang="zh-CN" sz="1400"/>
          </a:p>
        </p:txBody>
      </p:sp>
      <p:sp>
        <p:nvSpPr>
          <p:cNvPr id="5124" name="Rectangle 2"/>
          <p:cNvSpPr>
            <a:spLocks noGrp="1" noChangeArrowheads="1"/>
          </p:cNvSpPr>
          <p:nvPr>
            <p:ph type="title"/>
          </p:nvPr>
        </p:nvSpPr>
        <p:spPr/>
        <p:txBody>
          <a:bodyPr/>
          <a:lstStyle/>
          <a:p>
            <a:pPr eaLnBrk="1" hangingPunct="1"/>
            <a:r>
              <a:rPr lang="en-IE" altLang="zh-CN" b="1" smtClean="0"/>
              <a:t>Direct Impact</a:t>
            </a:r>
            <a:endParaRPr lang="en-US" altLang="zh-CN" b="1" smtClean="0">
              <a:ea typeface="宋体" charset="-122"/>
            </a:endParaRPr>
          </a:p>
        </p:txBody>
      </p:sp>
      <p:sp>
        <p:nvSpPr>
          <p:cNvPr id="5125" name="Rectangle 3"/>
          <p:cNvSpPr>
            <a:spLocks noGrp="1" noChangeArrowheads="1"/>
          </p:cNvSpPr>
          <p:nvPr>
            <p:ph type="body" sz="half" idx="1"/>
          </p:nvPr>
        </p:nvSpPr>
        <p:spPr/>
        <p:txBody>
          <a:bodyPr/>
          <a:lstStyle/>
          <a:p>
            <a:pPr eaLnBrk="1" hangingPunct="1"/>
            <a:r>
              <a:rPr lang="en-IE" altLang="zh-CN" sz="1400" smtClean="0"/>
              <a:t>We asked participants how the impact of the credit crunch has been felt</a:t>
            </a:r>
          </a:p>
          <a:p>
            <a:pPr eaLnBrk="1" hangingPunct="1"/>
            <a:r>
              <a:rPr lang="en-IE" altLang="zh-CN" sz="1400" smtClean="0"/>
              <a:t>By a clear margin the most significant  impact has been the reduction in AUA which impacts directly on fees earned</a:t>
            </a:r>
          </a:p>
          <a:p>
            <a:pPr eaLnBrk="1" hangingPunct="1"/>
            <a:r>
              <a:rPr lang="en-IE" altLang="zh-CN" sz="1400" smtClean="0"/>
              <a:t>This is also impacted by the No. 4 issue of a reduction in new funds launching</a:t>
            </a:r>
          </a:p>
          <a:p>
            <a:pPr eaLnBrk="1" hangingPunct="1"/>
            <a:r>
              <a:rPr lang="en-IE" altLang="zh-CN" sz="1400" smtClean="0"/>
              <a:t>There has been a move towards liquid investments in money market funds which typically earn lower basis point fees</a:t>
            </a:r>
          </a:p>
          <a:p>
            <a:pPr eaLnBrk="1" hangingPunct="1"/>
            <a:r>
              <a:rPr lang="en-IE" altLang="zh-CN" sz="1400" smtClean="0"/>
              <a:t>Margins already under pressure due to rising costs are now being squeezed even further</a:t>
            </a:r>
          </a:p>
          <a:p>
            <a:pPr eaLnBrk="1" hangingPunct="1"/>
            <a:r>
              <a:rPr lang="en-IE" altLang="zh-CN" sz="1400" smtClean="0"/>
              <a:t>Managing liquidity issues (redemption gates, lock ups, sidepockets) is the number 2 issue.  This can be very time consuming</a:t>
            </a:r>
          </a:p>
          <a:p>
            <a:pPr eaLnBrk="1" hangingPunct="1"/>
            <a:r>
              <a:rPr lang="en-IE" altLang="zh-CN" sz="1400" smtClean="0"/>
              <a:t>The approach to investment valuation is also a significant issue</a:t>
            </a:r>
            <a:endParaRPr lang="en-US" altLang="zh-CN" sz="1400" smtClean="0">
              <a:ea typeface="宋体" charset="-122"/>
            </a:endParaRPr>
          </a:p>
        </p:txBody>
      </p:sp>
      <p:sp>
        <p:nvSpPr>
          <p:cNvPr id="5126" name="Rectangle 15"/>
          <p:cNvSpPr>
            <a:spLocks noGrp="1" noChangeArrowheads="1" noTextEdit="1"/>
          </p:cNvSpPr>
          <p:nvPr>
            <p:ph type="chart" sz="half" idx="2"/>
          </p:nvPr>
        </p:nvSpPr>
        <p:spPr/>
      </p:sp>
      <p:graphicFrame>
        <p:nvGraphicFramePr>
          <p:cNvPr id="5122" name="Object 16"/>
          <p:cNvGraphicFramePr>
            <a:graphicFrameLocks noChangeAspect="1"/>
          </p:cNvGraphicFramePr>
          <p:nvPr/>
        </p:nvGraphicFramePr>
        <p:xfrm>
          <a:off x="4630738" y="2201863"/>
          <a:ext cx="4130675" cy="3098800"/>
        </p:xfrm>
        <a:graphic>
          <a:graphicData uri="http://schemas.openxmlformats.org/presentationml/2006/ole">
            <mc:AlternateContent xmlns:mc="http://schemas.openxmlformats.org/markup-compatibility/2006">
              <mc:Choice xmlns:v="urn:schemas-microsoft-com:vml" Requires="v">
                <p:oleObj spid="_x0000_s5133" name="Chart" r:id="rId3" imgW="10027920" imgH="6126480" progId="MSGraph.Chart.8">
                  <p:embed followColorScheme="full"/>
                </p:oleObj>
              </mc:Choice>
              <mc:Fallback>
                <p:oleObj name="Chart" r:id="rId3" imgW="10027920" imgH="6126480" progId="MSGraph.Chart.8">
                  <p:embed followColorScheme="full"/>
                  <p:pic>
                    <p:nvPicPr>
                      <p:cNvPr id="0" name="Object 16"/>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2201863"/>
                        <a:ext cx="4130675" cy="309880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7" name="Text Box 17"/>
          <p:cNvSpPr txBox="1">
            <a:spLocks noChangeArrowheads="1"/>
          </p:cNvSpPr>
          <p:nvPr/>
        </p:nvSpPr>
        <p:spPr bwMode="auto">
          <a:xfrm>
            <a:off x="5076825" y="2060575"/>
            <a:ext cx="56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b="1"/>
              <a:t>No.1</a:t>
            </a:r>
            <a:endParaRPr lang="en-US" altLang="zh-CN" sz="1400" b="1">
              <a:ea typeface="宋体" charset="-122"/>
            </a:endParaRPr>
          </a:p>
        </p:txBody>
      </p:sp>
      <p:sp>
        <p:nvSpPr>
          <p:cNvPr id="5128" name="Text Box 18"/>
          <p:cNvSpPr txBox="1">
            <a:spLocks noChangeArrowheads="1"/>
          </p:cNvSpPr>
          <p:nvPr/>
        </p:nvSpPr>
        <p:spPr bwMode="auto">
          <a:xfrm>
            <a:off x="6011863" y="2349500"/>
            <a:ext cx="56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b="1"/>
              <a:t>No.2</a:t>
            </a:r>
            <a:endParaRPr lang="en-US" altLang="zh-CN" sz="1400" b="1">
              <a:ea typeface="宋体" charset="-122"/>
            </a:endParaRPr>
          </a:p>
        </p:txBody>
      </p:sp>
      <p:sp>
        <p:nvSpPr>
          <p:cNvPr id="5129" name="Text Box 19"/>
          <p:cNvSpPr txBox="1">
            <a:spLocks noChangeArrowheads="1"/>
          </p:cNvSpPr>
          <p:nvPr/>
        </p:nvSpPr>
        <p:spPr bwMode="auto">
          <a:xfrm>
            <a:off x="7019925" y="2852738"/>
            <a:ext cx="56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b="1"/>
              <a:t>No.3</a:t>
            </a:r>
            <a:endParaRPr lang="en-US" altLang="zh-CN" sz="1400" b="1">
              <a:ea typeface="宋体" charset="-122"/>
            </a:endParaRPr>
          </a:p>
        </p:txBody>
      </p:sp>
      <p:sp>
        <p:nvSpPr>
          <p:cNvPr id="5130" name="Text Box 20"/>
          <p:cNvSpPr txBox="1">
            <a:spLocks noChangeArrowheads="1"/>
          </p:cNvSpPr>
          <p:nvPr/>
        </p:nvSpPr>
        <p:spPr bwMode="auto">
          <a:xfrm>
            <a:off x="7956550" y="2924175"/>
            <a:ext cx="56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b="1"/>
              <a:t>No.4</a:t>
            </a:r>
            <a:endParaRPr lang="en-US" altLang="zh-CN" sz="1400" b="1">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9E0E0F6D-137B-4FBC-A3A1-F3F573602F47}" type="slidenum">
              <a:rPr lang="en-GB" altLang="zh-CN" sz="1400"/>
              <a:pPr eaLnBrk="1" hangingPunct="1"/>
              <a:t>12</a:t>
            </a:fld>
            <a:endParaRPr lang="en-GB" altLang="zh-CN" sz="1400"/>
          </a:p>
        </p:txBody>
      </p:sp>
      <p:sp>
        <p:nvSpPr>
          <p:cNvPr id="6148" name="Rectangle 2"/>
          <p:cNvSpPr>
            <a:spLocks noGrp="1" noChangeArrowheads="1"/>
          </p:cNvSpPr>
          <p:nvPr>
            <p:ph type="title"/>
          </p:nvPr>
        </p:nvSpPr>
        <p:spPr/>
        <p:txBody>
          <a:bodyPr/>
          <a:lstStyle/>
          <a:p>
            <a:pPr eaLnBrk="1" hangingPunct="1"/>
            <a:r>
              <a:rPr lang="en-US" altLang="zh-CN" b="1" smtClean="0">
                <a:ea typeface="宋体" charset="-122"/>
              </a:rPr>
              <a:t>Reduction in New Hires</a:t>
            </a:r>
          </a:p>
        </p:txBody>
      </p:sp>
      <p:sp>
        <p:nvSpPr>
          <p:cNvPr id="6149" name="Rectangle 3"/>
          <p:cNvSpPr>
            <a:spLocks noGrp="1" noChangeArrowheads="1"/>
          </p:cNvSpPr>
          <p:nvPr>
            <p:ph type="body" sz="half" idx="1"/>
          </p:nvPr>
        </p:nvSpPr>
        <p:spPr>
          <a:xfrm>
            <a:off x="395288" y="1125538"/>
            <a:ext cx="4176712" cy="5335587"/>
          </a:xfrm>
        </p:spPr>
        <p:txBody>
          <a:bodyPr/>
          <a:lstStyle/>
          <a:p>
            <a:pPr eaLnBrk="1" hangingPunct="1">
              <a:lnSpc>
                <a:spcPct val="92000"/>
              </a:lnSpc>
            </a:pPr>
            <a:r>
              <a:rPr lang="en-IE" altLang="zh-CN" smtClean="0"/>
              <a:t>83% of respondents noted that their head count plans had changed</a:t>
            </a:r>
          </a:p>
          <a:p>
            <a:pPr eaLnBrk="1" hangingPunct="1">
              <a:lnSpc>
                <a:spcPct val="92000"/>
              </a:lnSpc>
            </a:pPr>
            <a:endParaRPr lang="en-IE" altLang="zh-CN" smtClean="0"/>
          </a:p>
          <a:p>
            <a:pPr eaLnBrk="1" hangingPunct="1">
              <a:lnSpc>
                <a:spcPct val="92000"/>
              </a:lnSpc>
            </a:pPr>
            <a:r>
              <a:rPr lang="en-IE" altLang="zh-CN" smtClean="0"/>
              <a:t>For an industry that has traditionally been a heavy recruiter of graduates and experienced resources, these statistics will be of concern in the wider community as a recessionary period is entered</a:t>
            </a:r>
          </a:p>
          <a:p>
            <a:pPr eaLnBrk="1" hangingPunct="1">
              <a:lnSpc>
                <a:spcPct val="92000"/>
              </a:lnSpc>
            </a:pPr>
            <a:endParaRPr lang="en-IE" altLang="zh-CN" smtClean="0"/>
          </a:p>
          <a:p>
            <a:pPr eaLnBrk="1" hangingPunct="1">
              <a:lnSpc>
                <a:spcPct val="92000"/>
              </a:lnSpc>
            </a:pPr>
            <a:r>
              <a:rPr lang="en-IE" altLang="zh-CN" smtClean="0"/>
              <a:t>Not only is there a significant decrease in expected hires, 14 of the 63 respondents stated that they were looking at redundancy and redeployment programmes.  This is spread across all jurisdictions</a:t>
            </a:r>
          </a:p>
          <a:p>
            <a:pPr eaLnBrk="1" hangingPunct="1">
              <a:lnSpc>
                <a:spcPct val="92000"/>
              </a:lnSpc>
            </a:pPr>
            <a:endParaRPr lang="en-IE" altLang="zh-CN" smtClean="0"/>
          </a:p>
          <a:p>
            <a:pPr eaLnBrk="1" hangingPunct="1">
              <a:lnSpc>
                <a:spcPct val="92000"/>
              </a:lnSpc>
            </a:pPr>
            <a:r>
              <a:rPr lang="en-IE" altLang="zh-CN" smtClean="0"/>
              <a:t>It is clear that industry will have to find different ways to service clients without adding head count</a:t>
            </a:r>
            <a:endParaRPr lang="en-US" altLang="zh-CN" sz="1400" smtClean="0">
              <a:ea typeface="宋体" charset="-122"/>
            </a:endParaRPr>
          </a:p>
        </p:txBody>
      </p:sp>
      <p:graphicFrame>
        <p:nvGraphicFramePr>
          <p:cNvPr id="6146" name="Object 4"/>
          <p:cNvGraphicFramePr>
            <a:graphicFrameLocks noChangeAspect="1"/>
          </p:cNvGraphicFramePr>
          <p:nvPr/>
        </p:nvGraphicFramePr>
        <p:xfrm>
          <a:off x="3787775" y="1341438"/>
          <a:ext cx="5356225" cy="4629150"/>
        </p:xfrm>
        <a:graphic>
          <a:graphicData uri="http://schemas.openxmlformats.org/presentationml/2006/ole">
            <mc:AlternateContent xmlns:mc="http://schemas.openxmlformats.org/markup-compatibility/2006">
              <mc:Choice xmlns:v="urn:schemas-microsoft-com:vml" Requires="v">
                <p:oleObj spid="_x0000_s6154" name="Chart" r:id="rId3" imgW="6918960" imgH="5958840" progId="MSGraph.Chart.8">
                  <p:embed followColorScheme="full"/>
                </p:oleObj>
              </mc:Choice>
              <mc:Fallback>
                <p:oleObj name="Chart" r:id="rId3" imgW="6918960" imgH="5958840"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775" y="1341438"/>
                        <a:ext cx="5356225" cy="4629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Text Box 5"/>
          <p:cNvSpPr txBox="1">
            <a:spLocks noChangeArrowheads="1"/>
          </p:cNvSpPr>
          <p:nvPr/>
        </p:nvSpPr>
        <p:spPr bwMode="auto">
          <a:xfrm>
            <a:off x="6732588" y="4652963"/>
            <a:ext cx="779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83.1%</a:t>
            </a:r>
            <a:endParaRPr lang="en-US" altLang="zh-CN" sz="1400">
              <a:latin typeface="Verdana" pitchFamily="34" charset="0"/>
              <a:ea typeface="宋体" charset="-122"/>
            </a:endParaRPr>
          </a:p>
        </p:txBody>
      </p:sp>
      <p:sp>
        <p:nvSpPr>
          <p:cNvPr id="6151" name="Text Box 6"/>
          <p:cNvSpPr txBox="1">
            <a:spLocks noChangeArrowheads="1"/>
          </p:cNvSpPr>
          <p:nvPr/>
        </p:nvSpPr>
        <p:spPr bwMode="auto">
          <a:xfrm>
            <a:off x="5724525" y="3357563"/>
            <a:ext cx="77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16.9%</a:t>
            </a:r>
            <a:endParaRPr lang="en-US" altLang="zh-CN" sz="1400">
              <a:latin typeface="Verdana" pitchFamily="34" charset="0"/>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20EDB747-D0FF-40BA-BE0D-01C98169DE3B}" type="slidenum">
              <a:rPr lang="en-GB" altLang="zh-CN" sz="1400"/>
              <a:pPr eaLnBrk="1" hangingPunct="1"/>
              <a:t>13</a:t>
            </a:fld>
            <a:endParaRPr lang="en-GB" altLang="zh-CN" sz="1400"/>
          </a:p>
        </p:txBody>
      </p:sp>
      <p:sp>
        <p:nvSpPr>
          <p:cNvPr id="30723" name="Rectangle 2"/>
          <p:cNvSpPr>
            <a:spLocks noGrp="1" noChangeArrowheads="1"/>
          </p:cNvSpPr>
          <p:nvPr>
            <p:ph type="title"/>
          </p:nvPr>
        </p:nvSpPr>
        <p:spPr>
          <a:xfrm>
            <a:off x="369888" y="333375"/>
            <a:ext cx="8437562" cy="581025"/>
          </a:xfrm>
        </p:spPr>
        <p:txBody>
          <a:bodyPr/>
          <a:lstStyle/>
          <a:p>
            <a:pPr eaLnBrk="1" hangingPunct="1"/>
            <a:r>
              <a:rPr lang="nl-NL" altLang="zh-CN" b="1" smtClean="0"/>
              <a:t>Contents</a:t>
            </a:r>
          </a:p>
        </p:txBody>
      </p:sp>
      <p:sp>
        <p:nvSpPr>
          <p:cNvPr id="533507" name="AutoShape 3"/>
          <p:cNvSpPr>
            <a:spLocks noChangeArrowheads="1"/>
          </p:cNvSpPr>
          <p:nvPr/>
        </p:nvSpPr>
        <p:spPr bwMode="auto">
          <a:xfrm>
            <a:off x="1763713" y="2852738"/>
            <a:ext cx="6553200" cy="647700"/>
          </a:xfrm>
          <a:prstGeom prst="roundRect">
            <a:avLst>
              <a:gd name="adj" fmla="val 16667"/>
            </a:avLst>
          </a:prstGeom>
          <a:solidFill>
            <a:schemeClr val="bg1"/>
          </a:solidFill>
          <a:ln w="6350" algn="ctr">
            <a:noFill/>
            <a:round/>
            <a:headEnd/>
            <a:tailEnd/>
          </a:ln>
          <a:effectLst>
            <a:outerShdw dist="17961" dir="2700000" algn="ctr" rotWithShape="0">
              <a:srgbClr val="808080"/>
            </a:outerShdw>
          </a:effectLst>
        </p:spPr>
        <p:txBody>
          <a:bodyPr wrap="none"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0725" name="Rectangle 4"/>
          <p:cNvSpPr>
            <a:spLocks noGrp="1" noChangeArrowheads="1"/>
          </p:cNvSpPr>
          <p:nvPr>
            <p:ph type="body" idx="1"/>
          </p:nvPr>
        </p:nvSpPr>
        <p:spPr>
          <a:xfrm>
            <a:off x="1547813" y="1412875"/>
            <a:ext cx="6696075" cy="4679950"/>
          </a:xfrm>
          <a:noFill/>
        </p:spPr>
        <p:txBody>
          <a:bodyPr lIns="92075" tIns="46038" rIns="92075" bIns="46038"/>
          <a:lstStyle/>
          <a:p>
            <a:pPr marL="1328738" lvl="1" indent="-844550" eaLnBrk="1" hangingPunct="1">
              <a:buFontTx/>
              <a:buNone/>
            </a:pPr>
            <a:endParaRPr lang="en-US" altLang="zh-CN" sz="1600" smtClean="0">
              <a:ea typeface="宋体" charset="-122"/>
            </a:endParaRPr>
          </a:p>
          <a:p>
            <a:pPr marL="1328738" lvl="1" indent="-844550" eaLnBrk="1" hangingPunct="1">
              <a:buFontTx/>
              <a:buChar char="•"/>
            </a:pPr>
            <a:r>
              <a:rPr lang="en-US" altLang="zh-CN" sz="1600" smtClean="0">
                <a:ea typeface="宋体" charset="-122"/>
              </a:rPr>
              <a:t>About the Survey</a:t>
            </a:r>
          </a:p>
          <a:p>
            <a:pPr marL="1328738" lvl="1" indent="-844550" eaLnBrk="1" hangingPunct="1">
              <a:buFontTx/>
              <a:buChar char="•"/>
            </a:pPr>
            <a:endParaRPr lang="en-US" altLang="zh-CN" sz="1600" smtClean="0">
              <a:ea typeface="宋体" charset="-122"/>
            </a:endParaRPr>
          </a:p>
          <a:p>
            <a:pPr marL="1328738" lvl="1" indent="-844550" eaLnBrk="1" hangingPunct="1">
              <a:buFontTx/>
              <a:buChar char="•"/>
            </a:pPr>
            <a:r>
              <a:rPr lang="en-IE" altLang="zh-CN" sz="1600" smtClean="0"/>
              <a:t>The Credit Crunch </a:t>
            </a:r>
          </a:p>
          <a:p>
            <a:pPr marL="1328738" lvl="1" indent="-844550" eaLnBrk="1" hangingPunct="1">
              <a:buFontTx/>
              <a:buChar char="•"/>
            </a:pPr>
            <a:endParaRPr lang="en-IE" altLang="zh-CN" sz="1600" smtClean="0"/>
          </a:p>
          <a:p>
            <a:pPr marL="1328738" lvl="1" indent="-844550" eaLnBrk="1" hangingPunct="1">
              <a:buFontTx/>
              <a:buChar char="•"/>
            </a:pPr>
            <a:r>
              <a:rPr lang="en-IE" altLang="zh-CN" sz="1600" smtClean="0"/>
              <a:t>Future Marketplace</a:t>
            </a:r>
          </a:p>
          <a:p>
            <a:pPr marL="1328738" lvl="1" indent="-844550" eaLnBrk="1" hangingPunct="1">
              <a:buFontTx/>
              <a:buChar char="•"/>
            </a:pPr>
            <a:endParaRPr lang="en-US" altLang="zh-CN" sz="1600" smtClean="0">
              <a:ea typeface="宋体" charset="-122"/>
            </a:endParaRPr>
          </a:p>
          <a:p>
            <a:pPr marL="1328738" lvl="1" indent="-844550" eaLnBrk="1" hangingPunct="1">
              <a:buFontTx/>
              <a:buChar char="•"/>
            </a:pPr>
            <a:r>
              <a:rPr lang="en-IE" altLang="zh-CN" sz="1600" smtClean="0"/>
              <a:t>Challenges &amp; Issues</a:t>
            </a:r>
            <a:endParaRPr lang="en-US" altLang="zh-CN" sz="1600" smtClean="0">
              <a:ea typeface="宋体" charset="-122"/>
            </a:endParaRPr>
          </a:p>
          <a:p>
            <a:pPr marL="1328738" lvl="1" indent="-844550" eaLnBrk="1" hangingPunct="1">
              <a:buFontTx/>
              <a:buChar char="•"/>
            </a:pPr>
            <a:endParaRPr lang="en-US" altLang="zh-CN" sz="1600" smtClean="0">
              <a:ea typeface="宋体" charset="-122"/>
            </a:endParaRPr>
          </a:p>
          <a:p>
            <a:pPr marL="1328738" lvl="1" indent="-844550" eaLnBrk="1" hangingPunct="1">
              <a:buFontTx/>
              <a:buChar char="•"/>
            </a:pPr>
            <a:r>
              <a:rPr lang="en-US" altLang="zh-CN" sz="1600" smtClean="0">
                <a:ea typeface="宋体" charset="-122"/>
              </a:rPr>
              <a:t>Final Thoughts</a:t>
            </a:r>
          </a:p>
          <a:p>
            <a:pPr marL="1851025" lvl="2" indent="-342900" eaLnBrk="1" hangingPunct="1">
              <a:buFontTx/>
              <a:buNone/>
            </a:pPr>
            <a:endParaRPr lang="en-US" altLang="zh-CN" sz="1400" smtClean="0">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7F7C9406-3764-40CD-B499-BF8671E0A722}" type="slidenum">
              <a:rPr lang="en-GB" altLang="zh-CN" sz="1400"/>
              <a:pPr eaLnBrk="1" hangingPunct="1"/>
              <a:t>14</a:t>
            </a:fld>
            <a:endParaRPr lang="en-GB" altLang="zh-CN" sz="1400"/>
          </a:p>
        </p:txBody>
      </p:sp>
      <p:sp>
        <p:nvSpPr>
          <p:cNvPr id="31747" name="Rectangle 4"/>
          <p:cNvSpPr>
            <a:spLocks noChangeArrowheads="1"/>
          </p:cNvSpPr>
          <p:nvPr/>
        </p:nvSpPr>
        <p:spPr bwMode="auto">
          <a:xfrm>
            <a:off x="339725" y="358775"/>
            <a:ext cx="8483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00" tIns="46800" rIns="93600" bIns="4680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lnSpc>
                <a:spcPts val="2100"/>
              </a:lnSpc>
            </a:pPr>
            <a:r>
              <a:rPr lang="en-IE" altLang="zh-CN" sz="2000" b="1">
                <a:latin typeface="Verdana" pitchFamily="34" charset="0"/>
              </a:rPr>
              <a:t>The Future Marketplace</a:t>
            </a:r>
            <a:endParaRPr lang="en-US" altLang="zh-CN" sz="2000" b="1">
              <a:latin typeface="Verdana" pitchFamily="34" charset="0"/>
              <a:ea typeface="宋体" charset="-122"/>
            </a:endParaRPr>
          </a:p>
        </p:txBody>
      </p:sp>
      <p:grpSp>
        <p:nvGrpSpPr>
          <p:cNvPr id="31748" name="Group 5"/>
          <p:cNvGrpSpPr>
            <a:grpSpLocks/>
          </p:cNvGrpSpPr>
          <p:nvPr/>
        </p:nvGrpSpPr>
        <p:grpSpPr bwMode="auto">
          <a:xfrm>
            <a:off x="149225" y="1355725"/>
            <a:ext cx="8805863" cy="4814888"/>
            <a:chOff x="355" y="800"/>
            <a:chExt cx="5547" cy="3033"/>
          </a:xfrm>
        </p:grpSpPr>
        <p:sp>
          <p:nvSpPr>
            <p:cNvPr id="31749" name="Rectangle 6"/>
            <p:cNvSpPr>
              <a:spLocks noChangeArrowheads="1"/>
            </p:cNvSpPr>
            <p:nvPr/>
          </p:nvSpPr>
          <p:spPr bwMode="auto">
            <a:xfrm>
              <a:off x="652" y="1063"/>
              <a:ext cx="1095" cy="471"/>
            </a:xfrm>
            <a:prstGeom prst="rect">
              <a:avLst/>
            </a:prstGeom>
            <a:solidFill>
              <a:srgbClr val="091D5D"/>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hangingPunct="1"/>
              <a:r>
                <a:rPr lang="en-GB" altLang="zh-CN" sz="1200" b="1">
                  <a:solidFill>
                    <a:srgbClr val="FFFFFF"/>
                  </a:solidFill>
                  <a:latin typeface="Verdana" pitchFamily="34" charset="0"/>
                  <a:ea typeface="ＭＳ Ｐゴシック" pitchFamily="52" charset="-128"/>
                  <a:cs typeface="Arial" charset="0"/>
                </a:rPr>
                <a:t>Economic and Regulatory Environment</a:t>
              </a:r>
              <a:endParaRPr lang="en-GB" altLang="ja-JP" sz="1200" b="1">
                <a:solidFill>
                  <a:srgbClr val="FFFFFF"/>
                </a:solidFill>
                <a:latin typeface="Verdana" pitchFamily="34" charset="0"/>
                <a:ea typeface="ＭＳ Ｐゴシック" pitchFamily="52" charset="-128"/>
                <a:cs typeface="Arial" charset="0"/>
              </a:endParaRPr>
            </a:p>
          </p:txBody>
        </p:sp>
        <p:sp>
          <p:nvSpPr>
            <p:cNvPr id="31750" name="Rectangle 7"/>
            <p:cNvSpPr>
              <a:spLocks noChangeArrowheads="1"/>
            </p:cNvSpPr>
            <p:nvPr/>
          </p:nvSpPr>
          <p:spPr bwMode="auto">
            <a:xfrm>
              <a:off x="644" y="1607"/>
              <a:ext cx="1112" cy="2226"/>
            </a:xfrm>
            <a:prstGeom prst="rect">
              <a:avLst/>
            </a:prstGeom>
            <a:solidFill>
              <a:srgbClr val="8099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tIns="91440" bIns="9144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hangingPunct="1">
                <a:buFont typeface="Wingdings" pitchFamily="2" charset="2"/>
                <a:buChar char="§"/>
              </a:pPr>
              <a:r>
                <a:rPr lang="en-GB" altLang="ja-JP" sz="1100">
                  <a:solidFill>
                    <a:srgbClr val="FFFFFF"/>
                  </a:solidFill>
                  <a:latin typeface="Verdana" pitchFamily="34" charset="0"/>
                  <a:ea typeface="ＭＳ Ｐゴシック" pitchFamily="52" charset="-128"/>
                  <a:cs typeface="Arial" charset="0"/>
                </a:rPr>
                <a:t>Recession</a:t>
              </a:r>
            </a:p>
            <a:p>
              <a:pPr algn="ctr" eaLnBrk="1" hangingPunct="1">
                <a:buFont typeface="Wingdings" pitchFamily="2" charset="2"/>
                <a:buChar char="§"/>
              </a:pPr>
              <a:endParaRPr lang="en-GB" altLang="ja-JP"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ja-JP" sz="1100">
                  <a:solidFill>
                    <a:srgbClr val="FFFFFF"/>
                  </a:solidFill>
                  <a:latin typeface="Verdana" pitchFamily="34" charset="0"/>
                  <a:ea typeface="ＭＳ Ｐゴシック" pitchFamily="52" charset="-128"/>
                  <a:cs typeface="Arial" charset="0"/>
                </a:rPr>
                <a:t>Continued Market Volatility</a:t>
              </a:r>
            </a:p>
            <a:p>
              <a:pPr algn="ctr" eaLnBrk="1" hangingPunct="1">
                <a:buFont typeface="Wingdings" pitchFamily="2" charset="2"/>
                <a:buChar char="§"/>
              </a:pPr>
              <a:endParaRPr lang="en-GB" altLang="ja-JP"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ja-JP" sz="1100">
                  <a:solidFill>
                    <a:srgbClr val="FFFFFF"/>
                  </a:solidFill>
                  <a:latin typeface="Verdana" pitchFamily="34" charset="0"/>
                  <a:ea typeface="ＭＳ Ｐゴシック" pitchFamily="52" charset="-128"/>
                  <a:cs typeface="Arial" charset="0"/>
                </a:rPr>
                <a:t>Falling </a:t>
              </a:r>
              <a:r>
                <a:rPr lang="en-GB" altLang="zh-CN" sz="1100">
                  <a:solidFill>
                    <a:srgbClr val="FFFFFF"/>
                  </a:solidFill>
                  <a:latin typeface="Verdana" pitchFamily="34" charset="0"/>
                  <a:ea typeface="ＭＳ Ｐゴシック" pitchFamily="52" charset="-128"/>
                  <a:cs typeface="Arial" charset="0"/>
                </a:rPr>
                <a:t>Assets – 30% Redemptions?</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Future of Regulation?</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US Election</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UK Review of Offshore Centres</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 </a:t>
              </a:r>
              <a:r>
                <a:rPr lang="en-GB" altLang="ja-JP" sz="1100">
                  <a:solidFill>
                    <a:srgbClr val="FFFFFF"/>
                  </a:solidFill>
                  <a:latin typeface="Verdana" pitchFamily="34" charset="0"/>
                  <a:ea typeface="ＭＳ Ｐゴシック" pitchFamily="52" charset="-128"/>
                  <a:cs typeface="Arial" charset="0"/>
                </a:rPr>
                <a:t> Increase in </a:t>
              </a:r>
              <a:br>
                <a:rPr lang="en-GB" altLang="ja-JP" sz="1100">
                  <a:solidFill>
                    <a:srgbClr val="FFFFFF"/>
                  </a:solidFill>
                  <a:latin typeface="Verdana" pitchFamily="34" charset="0"/>
                  <a:ea typeface="ＭＳ Ｐゴシック" pitchFamily="52" charset="-128"/>
                  <a:cs typeface="Arial" charset="0"/>
                </a:rPr>
              </a:br>
              <a:r>
                <a:rPr lang="en-GB" altLang="ja-JP" sz="1100">
                  <a:solidFill>
                    <a:srgbClr val="FFFFFF"/>
                  </a:solidFill>
                  <a:latin typeface="Verdana" pitchFamily="34" charset="0"/>
                  <a:ea typeface="ＭＳ Ｐゴシック" pitchFamily="52" charset="-128"/>
                  <a:cs typeface="Arial" charset="0"/>
                </a:rPr>
                <a:t>  Operating Costs</a:t>
              </a:r>
            </a:p>
            <a:p>
              <a:pPr algn="ctr" eaLnBrk="1" hangingPunct="1">
                <a:buFont typeface="Wingdings" pitchFamily="2" charset="2"/>
                <a:buChar char="§"/>
              </a:pPr>
              <a:endParaRPr lang="en-GB" altLang="ja-JP"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ja-JP" sz="1100">
                  <a:solidFill>
                    <a:srgbClr val="FFFFFF"/>
                  </a:solidFill>
                  <a:latin typeface="Verdana" pitchFamily="34" charset="0"/>
                  <a:ea typeface="ＭＳ Ｐゴシック" pitchFamily="52" charset="-128"/>
                  <a:cs typeface="Arial" charset="0"/>
                </a:rPr>
                <a:t>Highly Competitive Market across Europe</a:t>
              </a:r>
            </a:p>
          </p:txBody>
        </p:sp>
        <p:sp>
          <p:nvSpPr>
            <p:cNvPr id="31751" name="Rectangle 8"/>
            <p:cNvSpPr>
              <a:spLocks noChangeArrowheads="1"/>
            </p:cNvSpPr>
            <p:nvPr/>
          </p:nvSpPr>
          <p:spPr bwMode="auto">
            <a:xfrm>
              <a:off x="2115" y="1063"/>
              <a:ext cx="1095" cy="470"/>
            </a:xfrm>
            <a:prstGeom prst="rect">
              <a:avLst/>
            </a:prstGeom>
            <a:solidFill>
              <a:srgbClr val="091D5D"/>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hangingPunct="1"/>
              <a:r>
                <a:rPr lang="en-GB" altLang="zh-CN" sz="1200" b="1">
                  <a:solidFill>
                    <a:srgbClr val="FFFFFF"/>
                  </a:solidFill>
                  <a:latin typeface="Verdana" pitchFamily="34" charset="0"/>
                  <a:cs typeface="Arial" charset="0"/>
                </a:rPr>
                <a:t>Products and Asset Class</a:t>
              </a:r>
              <a:endParaRPr lang="en-GB" altLang="ja-JP" sz="1200" b="1">
                <a:solidFill>
                  <a:srgbClr val="FFFFFF"/>
                </a:solidFill>
                <a:latin typeface="Verdana" pitchFamily="34" charset="0"/>
                <a:ea typeface="ＭＳ Ｐゴシック" pitchFamily="52" charset="-128"/>
                <a:cs typeface="Arial" charset="0"/>
              </a:endParaRPr>
            </a:p>
          </p:txBody>
        </p:sp>
        <p:sp>
          <p:nvSpPr>
            <p:cNvPr id="31752" name="Rectangle 9"/>
            <p:cNvSpPr>
              <a:spLocks noChangeArrowheads="1"/>
            </p:cNvSpPr>
            <p:nvPr/>
          </p:nvSpPr>
          <p:spPr bwMode="auto">
            <a:xfrm>
              <a:off x="2116" y="1607"/>
              <a:ext cx="1112" cy="2226"/>
            </a:xfrm>
            <a:prstGeom prst="rect">
              <a:avLst/>
            </a:prstGeom>
            <a:solidFill>
              <a:srgbClr val="8099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tIns="91440" bIns="9144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Cash is King</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Reduced Appetite for Risk?</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Use of Leverage</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Complex Products </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Liquidity Management</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Gates and Sidepockets</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Fund of Funds</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PE and Property</a:t>
              </a:r>
            </a:p>
            <a:p>
              <a:pPr algn="ctr" eaLnBrk="1" hangingPunct="1">
                <a:buFont typeface="Wingdings" pitchFamily="2" charset="2"/>
                <a:buNone/>
              </a:pPr>
              <a:endParaRPr lang="en-GB" altLang="ja-JP"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None/>
              </a:pPr>
              <a:endParaRPr lang="en-GB" altLang="ja-JP" sz="1100">
                <a:solidFill>
                  <a:srgbClr val="FFFFFF"/>
                </a:solidFill>
                <a:latin typeface="Verdana" pitchFamily="34" charset="0"/>
                <a:ea typeface="ＭＳ Ｐゴシック" pitchFamily="52" charset="-128"/>
                <a:cs typeface="Arial" charset="0"/>
              </a:endParaRPr>
            </a:p>
          </p:txBody>
        </p:sp>
        <p:sp>
          <p:nvSpPr>
            <p:cNvPr id="31753" name="AutoShape 10"/>
            <p:cNvSpPr>
              <a:spLocks noChangeArrowheads="1"/>
            </p:cNvSpPr>
            <p:nvPr/>
          </p:nvSpPr>
          <p:spPr bwMode="auto">
            <a:xfrm>
              <a:off x="3757" y="1071"/>
              <a:ext cx="249" cy="2688"/>
            </a:xfrm>
            <a:prstGeom prst="homePlate">
              <a:avLst>
                <a:gd name="adj" fmla="val 100000"/>
              </a:avLst>
            </a:prstGeom>
            <a:solidFill>
              <a:srgbClr val="969696"/>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endParaRPr lang="zh-CN" altLang="zh-CN" sz="1400">
                <a:cs typeface="Arial" charset="0"/>
              </a:endParaRPr>
            </a:p>
          </p:txBody>
        </p:sp>
        <p:grpSp>
          <p:nvGrpSpPr>
            <p:cNvPr id="31754" name="Group 11"/>
            <p:cNvGrpSpPr>
              <a:grpSpLocks/>
            </p:cNvGrpSpPr>
            <p:nvPr/>
          </p:nvGrpSpPr>
          <p:grpSpPr bwMode="auto">
            <a:xfrm>
              <a:off x="355" y="816"/>
              <a:ext cx="3276" cy="192"/>
              <a:chOff x="576" y="720"/>
              <a:chExt cx="3024" cy="192"/>
            </a:xfrm>
          </p:grpSpPr>
          <p:sp>
            <p:nvSpPr>
              <p:cNvPr id="31761" name="Line 12"/>
              <p:cNvSpPr>
                <a:spLocks noChangeShapeType="1"/>
              </p:cNvSpPr>
              <p:nvPr/>
            </p:nvSpPr>
            <p:spPr bwMode="gray">
              <a:xfrm>
                <a:off x="576" y="816"/>
                <a:ext cx="3024" cy="0"/>
              </a:xfrm>
              <a:prstGeom prst="line">
                <a:avLst/>
              </a:prstGeom>
              <a:noFill/>
              <a:ln w="12700" cap="rnd">
                <a:solidFill>
                  <a:srgbClr val="003399"/>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62" name="Text Box 13"/>
              <p:cNvSpPr txBox="1">
                <a:spLocks noChangeArrowheads="1"/>
              </p:cNvSpPr>
              <p:nvPr/>
            </p:nvSpPr>
            <p:spPr bwMode="auto">
              <a:xfrm>
                <a:off x="1376" y="720"/>
                <a:ext cx="143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nchorCtr="1">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r>
                  <a:rPr lang="en-GB" altLang="ja-JP" sz="1400" b="1">
                    <a:solidFill>
                      <a:srgbClr val="000000"/>
                    </a:solidFill>
                    <a:latin typeface="Verdana" pitchFamily="34" charset="0"/>
                    <a:ea typeface="ＭＳ Ｐゴシック" pitchFamily="52" charset="-128"/>
                    <a:cs typeface="Arial" charset="0"/>
                  </a:rPr>
                  <a:t>Changing Environment</a:t>
                </a:r>
              </a:p>
            </p:txBody>
          </p:sp>
        </p:grpSp>
        <p:grpSp>
          <p:nvGrpSpPr>
            <p:cNvPr id="31755" name="Group 14"/>
            <p:cNvGrpSpPr>
              <a:grpSpLocks/>
            </p:cNvGrpSpPr>
            <p:nvPr/>
          </p:nvGrpSpPr>
          <p:grpSpPr bwMode="auto">
            <a:xfrm>
              <a:off x="4151" y="800"/>
              <a:ext cx="1699" cy="192"/>
              <a:chOff x="576" y="720"/>
              <a:chExt cx="3024" cy="192"/>
            </a:xfrm>
          </p:grpSpPr>
          <p:sp>
            <p:nvSpPr>
              <p:cNvPr id="31759" name="Line 15"/>
              <p:cNvSpPr>
                <a:spLocks noChangeShapeType="1"/>
              </p:cNvSpPr>
              <p:nvPr/>
            </p:nvSpPr>
            <p:spPr bwMode="gray">
              <a:xfrm>
                <a:off x="576" y="816"/>
                <a:ext cx="3024" cy="0"/>
              </a:xfrm>
              <a:prstGeom prst="line">
                <a:avLst/>
              </a:prstGeom>
              <a:noFill/>
              <a:ln w="12700" cap="rnd">
                <a:solidFill>
                  <a:srgbClr val="003399"/>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1760" name="Text Box 16"/>
              <p:cNvSpPr txBox="1">
                <a:spLocks noChangeArrowheads="1"/>
              </p:cNvSpPr>
              <p:nvPr/>
            </p:nvSpPr>
            <p:spPr bwMode="auto">
              <a:xfrm>
                <a:off x="1290" y="720"/>
                <a:ext cx="1607"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nchorCtr="1">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r>
                  <a:rPr lang="en-GB" altLang="ja-JP" sz="1400" b="1">
                    <a:solidFill>
                      <a:srgbClr val="000000"/>
                    </a:solidFill>
                    <a:latin typeface="Verdana" pitchFamily="34" charset="0"/>
                    <a:ea typeface="ＭＳ Ｐゴシック" pitchFamily="52" charset="-128"/>
                    <a:cs typeface="Arial" charset="0"/>
                  </a:rPr>
                  <a:t>Implications</a:t>
                </a:r>
              </a:p>
            </p:txBody>
          </p:sp>
        </p:grpSp>
        <p:sp>
          <p:nvSpPr>
            <p:cNvPr id="31756" name="Rectangle 17"/>
            <p:cNvSpPr>
              <a:spLocks noChangeArrowheads="1"/>
            </p:cNvSpPr>
            <p:nvPr/>
          </p:nvSpPr>
          <p:spPr bwMode="auto">
            <a:xfrm>
              <a:off x="4151" y="1063"/>
              <a:ext cx="1699" cy="2038"/>
            </a:xfrm>
            <a:prstGeom prst="rect">
              <a:avLst/>
            </a:prstGeom>
            <a:solidFill>
              <a:srgbClr val="DFD7BB"/>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tIns="91440" bIns="91440"/>
            <a:lstStyle>
              <a:lvl1pPr marL="342900" indent="-342900" eaLnBrk="0" hangingPunct="0">
                <a:defRPr sz="7200">
                  <a:solidFill>
                    <a:schemeClr val="tx1"/>
                  </a:solidFill>
                  <a:latin typeface="Arial" charset="0"/>
                </a:defRPr>
              </a:lvl1pPr>
              <a:lvl2pPr indent="-195263"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lvl="1" eaLnBrk="1" hangingPunct="1">
                <a:buFontTx/>
                <a:buChar char="o"/>
              </a:pPr>
              <a:r>
                <a:rPr lang="en-GB" altLang="ja-JP" sz="1200">
                  <a:solidFill>
                    <a:srgbClr val="000000"/>
                  </a:solidFill>
                  <a:latin typeface="Verdana" pitchFamily="34" charset="0"/>
                  <a:ea typeface="ＭＳ Ｐゴシック" pitchFamily="52" charset="-128"/>
                  <a:cs typeface="Arial" charset="0"/>
                </a:rPr>
                <a:t>Large flow of Funds into conservative asset classes</a:t>
              </a: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a:p>
              <a:pPr lvl="1" eaLnBrk="1" hangingPunct="1">
                <a:buFontTx/>
                <a:buChar char="o"/>
              </a:pPr>
              <a:r>
                <a:rPr lang="en-GB" altLang="ja-JP" sz="1200">
                  <a:solidFill>
                    <a:srgbClr val="000000"/>
                  </a:solidFill>
                  <a:latin typeface="Verdana" pitchFamily="34" charset="0"/>
                  <a:ea typeface="ＭＳ Ｐゴシック" pitchFamily="52" charset="-128"/>
                  <a:cs typeface="Arial" charset="0"/>
                </a:rPr>
                <a:t>Reducing popularity of Alternative Asset Classes</a:t>
              </a: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a:p>
              <a:pPr lvl="1" eaLnBrk="1" hangingPunct="1">
                <a:buFontTx/>
                <a:buChar char="o"/>
              </a:pPr>
              <a:r>
                <a:rPr lang="en-GB" altLang="ja-JP" sz="1200">
                  <a:solidFill>
                    <a:srgbClr val="000000"/>
                  </a:solidFill>
                  <a:latin typeface="Verdana" pitchFamily="34" charset="0"/>
                  <a:ea typeface="ＭＳ Ｐゴシック" pitchFamily="52" charset="-128"/>
                  <a:cs typeface="Arial" charset="0"/>
                </a:rPr>
                <a:t>Need to align Service Capability with Client Demands</a:t>
              </a: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a:p>
              <a:pPr lvl="1" eaLnBrk="1" hangingPunct="1">
                <a:buFontTx/>
                <a:buChar char="o"/>
              </a:pPr>
              <a:r>
                <a:rPr lang="en-GB" altLang="ja-JP" sz="1200">
                  <a:solidFill>
                    <a:srgbClr val="000000"/>
                  </a:solidFill>
                  <a:latin typeface="Verdana" pitchFamily="34" charset="0"/>
                  <a:ea typeface="ＭＳ Ｐゴシック" pitchFamily="52" charset="-128"/>
                  <a:cs typeface="Arial" charset="0"/>
                </a:rPr>
                <a:t>Pressure on Fees</a:t>
              </a: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a:p>
              <a:pPr lvl="1" eaLnBrk="1" hangingPunct="1">
                <a:buFontTx/>
                <a:buChar char="o"/>
              </a:pPr>
              <a:r>
                <a:rPr lang="en-GB" altLang="ja-JP" sz="1200">
                  <a:solidFill>
                    <a:srgbClr val="000000"/>
                  </a:solidFill>
                  <a:latin typeface="Verdana" pitchFamily="34" charset="0"/>
                  <a:ea typeface="ＭＳ Ｐゴシック" pitchFamily="52" charset="-128"/>
                  <a:cs typeface="Arial" charset="0"/>
                </a:rPr>
                <a:t>Pressure on Margins</a:t>
              </a: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a:p>
              <a:pPr lvl="1" eaLnBrk="1" hangingPunct="1">
                <a:buFontTx/>
                <a:buChar char="o"/>
              </a:pPr>
              <a:r>
                <a:rPr lang="en-GB" altLang="ja-JP" sz="1200">
                  <a:solidFill>
                    <a:srgbClr val="000000"/>
                  </a:solidFill>
                  <a:latin typeface="Verdana" pitchFamily="34" charset="0"/>
                  <a:ea typeface="ＭＳ Ｐゴシック" pitchFamily="52" charset="-128"/>
                  <a:cs typeface="Arial" charset="0"/>
                </a:rPr>
                <a:t>Regulation</a:t>
              </a: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p:txBody>
        </p:sp>
        <p:sp>
          <p:nvSpPr>
            <p:cNvPr id="31757" name="AutoShape 18"/>
            <p:cNvSpPr>
              <a:spLocks noChangeArrowheads="1"/>
            </p:cNvSpPr>
            <p:nvPr/>
          </p:nvSpPr>
          <p:spPr bwMode="auto">
            <a:xfrm rot="5400000">
              <a:off x="4900" y="2411"/>
              <a:ext cx="249" cy="1755"/>
            </a:xfrm>
            <a:prstGeom prst="homePlate">
              <a:avLst>
                <a:gd name="adj" fmla="val 100000"/>
              </a:avLst>
            </a:prstGeom>
            <a:solidFill>
              <a:srgbClr val="969696"/>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rot="10800000" vert="eaVert"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endParaRPr lang="zh-CN" altLang="zh-CN" sz="1400">
                <a:cs typeface="Arial" charset="0"/>
              </a:endParaRPr>
            </a:p>
          </p:txBody>
        </p:sp>
        <p:sp>
          <p:nvSpPr>
            <p:cNvPr id="31758" name="Rectangle 19"/>
            <p:cNvSpPr>
              <a:spLocks noChangeArrowheads="1"/>
            </p:cNvSpPr>
            <p:nvPr/>
          </p:nvSpPr>
          <p:spPr bwMode="auto">
            <a:xfrm>
              <a:off x="4178" y="3456"/>
              <a:ext cx="1699" cy="329"/>
            </a:xfrm>
            <a:prstGeom prst="rect">
              <a:avLst/>
            </a:prstGeom>
            <a:solidFill>
              <a:srgbClr val="003366"/>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hangingPunct="1">
                <a:buFont typeface="Wingdings" pitchFamily="2" charset="2"/>
                <a:buNone/>
              </a:pPr>
              <a:r>
                <a:rPr lang="en-GB" altLang="ja-JP" sz="1400" b="1">
                  <a:solidFill>
                    <a:srgbClr val="FFFFFF"/>
                  </a:solidFill>
                  <a:latin typeface="Verdana" pitchFamily="34" charset="0"/>
                  <a:ea typeface="ＭＳ Ｐゴシック" pitchFamily="52" charset="-128"/>
                  <a:cs typeface="Arial" charset="0"/>
                </a:rPr>
                <a:t>NEED TO ADAPT</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3FD2E652-FCB9-4332-B556-58D5E9B2FFD4}" type="slidenum">
              <a:rPr lang="en-GB" altLang="zh-CN" sz="1400"/>
              <a:pPr eaLnBrk="1" hangingPunct="1"/>
              <a:t>15</a:t>
            </a:fld>
            <a:endParaRPr lang="en-GB" altLang="zh-CN" sz="1400"/>
          </a:p>
        </p:txBody>
      </p:sp>
      <p:sp>
        <p:nvSpPr>
          <p:cNvPr id="7173" name="Rectangle 4"/>
          <p:cNvSpPr>
            <a:spLocks noChangeArrowheads="1"/>
          </p:cNvSpPr>
          <p:nvPr/>
        </p:nvSpPr>
        <p:spPr bwMode="auto">
          <a:xfrm>
            <a:off x="339725" y="358775"/>
            <a:ext cx="8483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00" tIns="46800" rIns="93600" bIns="4680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lnSpc>
                <a:spcPts val="2100"/>
              </a:lnSpc>
            </a:pPr>
            <a:r>
              <a:rPr lang="en-IE" altLang="zh-CN" sz="2000" b="1">
                <a:latin typeface="Verdana" pitchFamily="34" charset="0"/>
              </a:rPr>
              <a:t>Outlook for Growth</a:t>
            </a:r>
            <a:endParaRPr lang="en-US" altLang="zh-CN" sz="2000" b="1">
              <a:latin typeface="Verdana" pitchFamily="34" charset="0"/>
              <a:ea typeface="宋体" charset="-122"/>
            </a:endParaRPr>
          </a:p>
        </p:txBody>
      </p:sp>
      <p:sp>
        <p:nvSpPr>
          <p:cNvPr id="7174" name="Rectangle 5"/>
          <p:cNvSpPr>
            <a:spLocks noChangeArrowheads="1"/>
          </p:cNvSpPr>
          <p:nvPr/>
        </p:nvSpPr>
        <p:spPr bwMode="auto">
          <a:xfrm>
            <a:off x="395288" y="1125538"/>
            <a:ext cx="4176712"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marL="190500" indent="-190500" eaLnBrk="0" hangingPunct="0">
              <a:tabLst>
                <a:tab pos="5715000" algn="l"/>
              </a:tabLst>
              <a:defRPr sz="7200">
                <a:solidFill>
                  <a:schemeClr val="tx1"/>
                </a:solidFill>
                <a:latin typeface="Arial" charset="0"/>
              </a:defRPr>
            </a:lvl1pPr>
            <a:lvl2pPr marL="742950" indent="-285750" eaLnBrk="0" hangingPunct="0">
              <a:tabLst>
                <a:tab pos="5715000" algn="l"/>
              </a:tabLst>
              <a:defRPr sz="7200">
                <a:solidFill>
                  <a:schemeClr val="tx1"/>
                </a:solidFill>
                <a:latin typeface="Arial" charset="0"/>
              </a:defRPr>
            </a:lvl2pPr>
            <a:lvl3pPr marL="1143000" indent="-228600" eaLnBrk="0" hangingPunct="0">
              <a:tabLst>
                <a:tab pos="5715000" algn="l"/>
              </a:tabLst>
              <a:defRPr sz="7200">
                <a:solidFill>
                  <a:schemeClr val="tx1"/>
                </a:solidFill>
                <a:latin typeface="Arial" charset="0"/>
              </a:defRPr>
            </a:lvl3pPr>
            <a:lvl4pPr marL="1600200" indent="-228600" eaLnBrk="0" hangingPunct="0">
              <a:tabLst>
                <a:tab pos="5715000" algn="l"/>
              </a:tabLst>
              <a:defRPr sz="7200">
                <a:solidFill>
                  <a:schemeClr val="tx1"/>
                </a:solidFill>
                <a:latin typeface="Arial" charset="0"/>
              </a:defRPr>
            </a:lvl4pPr>
            <a:lvl5pPr marL="2057400" indent="-228600" eaLnBrk="0" hangingPunct="0">
              <a:tabLst>
                <a:tab pos="5715000" algn="l"/>
              </a:tabLst>
              <a:defRPr sz="7200">
                <a:solidFill>
                  <a:schemeClr val="tx1"/>
                </a:solidFill>
                <a:latin typeface="Arial" charset="0"/>
              </a:defRPr>
            </a:lvl5pPr>
            <a:lvl6pPr marL="2514600" indent="-228600" eaLnBrk="0" fontAlgn="base" hangingPunct="0">
              <a:spcBef>
                <a:spcPct val="0"/>
              </a:spcBef>
              <a:spcAft>
                <a:spcPct val="0"/>
              </a:spcAft>
              <a:tabLst>
                <a:tab pos="5715000" algn="l"/>
              </a:tabLst>
              <a:defRPr sz="7200">
                <a:solidFill>
                  <a:schemeClr val="tx1"/>
                </a:solidFill>
                <a:latin typeface="Arial" charset="0"/>
              </a:defRPr>
            </a:lvl6pPr>
            <a:lvl7pPr marL="2971800" indent="-228600" eaLnBrk="0" fontAlgn="base" hangingPunct="0">
              <a:spcBef>
                <a:spcPct val="0"/>
              </a:spcBef>
              <a:spcAft>
                <a:spcPct val="0"/>
              </a:spcAft>
              <a:tabLst>
                <a:tab pos="5715000" algn="l"/>
              </a:tabLst>
              <a:defRPr sz="7200">
                <a:solidFill>
                  <a:schemeClr val="tx1"/>
                </a:solidFill>
                <a:latin typeface="Arial" charset="0"/>
              </a:defRPr>
            </a:lvl7pPr>
            <a:lvl8pPr marL="3429000" indent="-228600" eaLnBrk="0" fontAlgn="base" hangingPunct="0">
              <a:spcBef>
                <a:spcPct val="0"/>
              </a:spcBef>
              <a:spcAft>
                <a:spcPct val="0"/>
              </a:spcAft>
              <a:tabLst>
                <a:tab pos="5715000" algn="l"/>
              </a:tabLst>
              <a:defRPr sz="7200">
                <a:solidFill>
                  <a:schemeClr val="tx1"/>
                </a:solidFill>
                <a:latin typeface="Arial" charset="0"/>
              </a:defRPr>
            </a:lvl8pPr>
            <a:lvl9pPr marL="3886200" indent="-228600" eaLnBrk="0" fontAlgn="base" hangingPunct="0">
              <a:spcBef>
                <a:spcPct val="0"/>
              </a:spcBef>
              <a:spcAft>
                <a:spcPct val="0"/>
              </a:spcAft>
              <a:tabLst>
                <a:tab pos="5715000" algn="l"/>
              </a:tabLst>
              <a:defRPr sz="7200">
                <a:solidFill>
                  <a:schemeClr val="tx1"/>
                </a:solidFill>
                <a:latin typeface="Arial" charset="0"/>
              </a:defRPr>
            </a:lvl9pPr>
          </a:lstStyle>
          <a:p>
            <a:pPr eaLnBrk="1" hangingPunct="1">
              <a:lnSpc>
                <a:spcPct val="102000"/>
              </a:lnSpc>
              <a:spcAft>
                <a:spcPct val="37000"/>
              </a:spcAft>
              <a:buFontTx/>
              <a:buChar char="•"/>
            </a:pPr>
            <a:r>
              <a:rPr lang="en-IE" altLang="zh-CN" sz="1600">
                <a:latin typeface="Verdana" pitchFamily="34" charset="0"/>
              </a:rPr>
              <a:t>In 2008, 65% of respondents expect their revenue to fall or grow by less than 10%</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r>
              <a:rPr lang="en-IE" altLang="zh-CN" sz="1600">
                <a:latin typeface="Verdana" pitchFamily="34" charset="0"/>
              </a:rPr>
              <a:t>In 2009 this increases to 70%</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r>
              <a:rPr lang="en-IE" altLang="zh-CN" sz="1600">
                <a:latin typeface="Verdana" pitchFamily="34" charset="0"/>
              </a:rPr>
              <a:t>This compares with the predictions of the 2007 Ireland survey where 75% expected growth greater than 20% in 2008 and 2009</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r>
              <a:rPr lang="en-IE" altLang="zh-CN" sz="1600">
                <a:latin typeface="Verdana" pitchFamily="34" charset="0"/>
              </a:rPr>
              <a:t>However, 72% of respondents expect revenue growth in 2008 and 76% expect growth in 2009 which shows a certain resilience in the industry in the face of significant challenges</a:t>
            </a:r>
            <a:endParaRPr lang="en-US" altLang="zh-CN" sz="1400">
              <a:latin typeface="Verdana" pitchFamily="34" charset="0"/>
              <a:ea typeface="宋体" charset="-122"/>
            </a:endParaRPr>
          </a:p>
        </p:txBody>
      </p:sp>
      <p:graphicFrame>
        <p:nvGraphicFramePr>
          <p:cNvPr id="7170" name="Object 6"/>
          <p:cNvGraphicFramePr>
            <a:graphicFrameLocks noChangeAspect="1"/>
          </p:cNvGraphicFramePr>
          <p:nvPr/>
        </p:nvGraphicFramePr>
        <p:xfrm>
          <a:off x="4859338" y="836613"/>
          <a:ext cx="3760787" cy="3419475"/>
        </p:xfrm>
        <a:graphic>
          <a:graphicData uri="http://schemas.openxmlformats.org/presentationml/2006/ole">
            <mc:AlternateContent xmlns:mc="http://schemas.openxmlformats.org/markup-compatibility/2006">
              <mc:Choice xmlns:v="urn:schemas-microsoft-com:vml" Requires="v">
                <p:oleObj spid="_x0000_s7187" name="Chart" r:id="rId3" imgW="6181725" imgH="5619750" progId="MSGraph.Chart.8">
                  <p:embed followColorScheme="full"/>
                </p:oleObj>
              </mc:Choice>
              <mc:Fallback>
                <p:oleObj name="Chart" r:id="rId3" imgW="6181725" imgH="5619750" progId="MSGraph.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836613"/>
                        <a:ext cx="3760787" cy="3419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Text Box 7"/>
          <p:cNvSpPr txBox="1">
            <a:spLocks noChangeArrowheads="1"/>
          </p:cNvSpPr>
          <p:nvPr/>
        </p:nvSpPr>
        <p:spPr bwMode="auto">
          <a:xfrm>
            <a:off x="6804025" y="2276475"/>
            <a:ext cx="77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37.1%</a:t>
            </a:r>
            <a:endParaRPr lang="en-US" altLang="zh-CN" sz="1400">
              <a:latin typeface="Verdana" pitchFamily="34" charset="0"/>
              <a:ea typeface="宋体" charset="-122"/>
            </a:endParaRPr>
          </a:p>
        </p:txBody>
      </p:sp>
      <p:sp>
        <p:nvSpPr>
          <p:cNvPr id="7176" name="Text Box 8"/>
          <p:cNvSpPr txBox="1">
            <a:spLocks noChangeArrowheads="1"/>
          </p:cNvSpPr>
          <p:nvPr/>
        </p:nvSpPr>
        <p:spPr bwMode="auto">
          <a:xfrm>
            <a:off x="6300788" y="2997200"/>
            <a:ext cx="779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28.6%</a:t>
            </a:r>
            <a:endParaRPr lang="en-US" altLang="zh-CN" sz="1400">
              <a:latin typeface="Verdana" pitchFamily="34" charset="0"/>
              <a:ea typeface="宋体" charset="-122"/>
            </a:endParaRPr>
          </a:p>
        </p:txBody>
      </p:sp>
      <p:sp>
        <p:nvSpPr>
          <p:cNvPr id="7177" name="Text Box 9"/>
          <p:cNvSpPr txBox="1">
            <a:spLocks noChangeArrowheads="1"/>
          </p:cNvSpPr>
          <p:nvPr/>
        </p:nvSpPr>
        <p:spPr bwMode="auto">
          <a:xfrm>
            <a:off x="5724525" y="2349500"/>
            <a:ext cx="77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21.4%</a:t>
            </a:r>
            <a:endParaRPr lang="en-US" altLang="zh-CN" sz="1400">
              <a:latin typeface="Verdana" pitchFamily="34" charset="0"/>
              <a:ea typeface="宋体" charset="-122"/>
            </a:endParaRPr>
          </a:p>
        </p:txBody>
      </p:sp>
      <p:sp>
        <p:nvSpPr>
          <p:cNvPr id="7178" name="Text Box 10"/>
          <p:cNvSpPr txBox="1">
            <a:spLocks noChangeArrowheads="1"/>
          </p:cNvSpPr>
          <p:nvPr/>
        </p:nvSpPr>
        <p:spPr bwMode="auto">
          <a:xfrm>
            <a:off x="5940425" y="1773238"/>
            <a:ext cx="77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12.9%</a:t>
            </a:r>
            <a:endParaRPr lang="en-US" altLang="zh-CN" sz="1400">
              <a:latin typeface="Verdana" pitchFamily="34" charset="0"/>
              <a:ea typeface="宋体" charset="-122"/>
            </a:endParaRPr>
          </a:p>
        </p:txBody>
      </p:sp>
      <p:graphicFrame>
        <p:nvGraphicFramePr>
          <p:cNvPr id="7171" name="Object 11"/>
          <p:cNvGraphicFramePr>
            <a:graphicFrameLocks noChangeAspect="1"/>
          </p:cNvGraphicFramePr>
          <p:nvPr/>
        </p:nvGraphicFramePr>
        <p:xfrm>
          <a:off x="4848225" y="3652838"/>
          <a:ext cx="3760788" cy="3419475"/>
        </p:xfrm>
        <a:graphic>
          <a:graphicData uri="http://schemas.openxmlformats.org/presentationml/2006/ole">
            <mc:AlternateContent xmlns:mc="http://schemas.openxmlformats.org/markup-compatibility/2006">
              <mc:Choice xmlns:v="urn:schemas-microsoft-com:vml" Requires="v">
                <p:oleObj spid="_x0000_s7188" name="Chart" r:id="rId5" imgW="6181725" imgH="5619750" progId="MSGraph.Chart.8">
                  <p:embed followColorScheme="full"/>
                </p:oleObj>
              </mc:Choice>
              <mc:Fallback>
                <p:oleObj name="Chart" r:id="rId5" imgW="6181725" imgH="5619750" progId="MSGraph.Chart.8">
                  <p:embed followColorScheme="full"/>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8225" y="3652838"/>
                        <a:ext cx="3760788" cy="3419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9" name="Text Box 12"/>
          <p:cNvSpPr txBox="1">
            <a:spLocks noChangeArrowheads="1"/>
          </p:cNvSpPr>
          <p:nvPr/>
        </p:nvSpPr>
        <p:spPr bwMode="auto">
          <a:xfrm>
            <a:off x="6834188" y="5300663"/>
            <a:ext cx="779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46.5%</a:t>
            </a:r>
            <a:endParaRPr lang="en-US" altLang="zh-CN" sz="1400">
              <a:latin typeface="Verdana" pitchFamily="34" charset="0"/>
              <a:ea typeface="宋体" charset="-122"/>
            </a:endParaRPr>
          </a:p>
        </p:txBody>
      </p:sp>
      <p:sp>
        <p:nvSpPr>
          <p:cNvPr id="7180" name="Text Box 13"/>
          <p:cNvSpPr txBox="1">
            <a:spLocks noChangeArrowheads="1"/>
          </p:cNvSpPr>
          <p:nvPr/>
        </p:nvSpPr>
        <p:spPr bwMode="auto">
          <a:xfrm>
            <a:off x="5969000" y="5661025"/>
            <a:ext cx="77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23.9%</a:t>
            </a:r>
            <a:endParaRPr lang="en-US" altLang="zh-CN" sz="1400">
              <a:latin typeface="Verdana" pitchFamily="34" charset="0"/>
              <a:ea typeface="宋体" charset="-122"/>
            </a:endParaRPr>
          </a:p>
        </p:txBody>
      </p:sp>
      <p:sp>
        <p:nvSpPr>
          <p:cNvPr id="7181" name="Text Box 14"/>
          <p:cNvSpPr txBox="1">
            <a:spLocks noChangeArrowheads="1"/>
          </p:cNvSpPr>
          <p:nvPr/>
        </p:nvSpPr>
        <p:spPr bwMode="auto">
          <a:xfrm>
            <a:off x="5753100" y="5084763"/>
            <a:ext cx="77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16.9%</a:t>
            </a:r>
            <a:endParaRPr lang="en-US" altLang="zh-CN" sz="1400">
              <a:latin typeface="Verdana" pitchFamily="34" charset="0"/>
              <a:ea typeface="宋体" charset="-122"/>
            </a:endParaRPr>
          </a:p>
        </p:txBody>
      </p:sp>
      <p:sp>
        <p:nvSpPr>
          <p:cNvPr id="7182" name="Text Box 15"/>
          <p:cNvSpPr txBox="1">
            <a:spLocks noChangeArrowheads="1"/>
          </p:cNvSpPr>
          <p:nvPr/>
        </p:nvSpPr>
        <p:spPr bwMode="auto">
          <a:xfrm>
            <a:off x="6084888" y="4581525"/>
            <a:ext cx="779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12.7%</a:t>
            </a:r>
            <a:endParaRPr lang="en-US" altLang="zh-CN" sz="1400">
              <a:latin typeface="Verdana" pitchFamily="34" charset="0"/>
              <a:ea typeface="宋体"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07C7773D-B554-463A-A9F2-AFA778D9156F}" type="slidenum">
              <a:rPr lang="en-GB" altLang="zh-CN" sz="1400"/>
              <a:pPr eaLnBrk="1" hangingPunct="1"/>
              <a:t>16</a:t>
            </a:fld>
            <a:endParaRPr lang="en-GB" altLang="zh-CN" sz="1400"/>
          </a:p>
        </p:txBody>
      </p:sp>
      <p:graphicFrame>
        <p:nvGraphicFramePr>
          <p:cNvPr id="8194" name="Object 4"/>
          <p:cNvGraphicFramePr>
            <a:graphicFrameLocks noChangeAspect="1"/>
          </p:cNvGraphicFramePr>
          <p:nvPr/>
        </p:nvGraphicFramePr>
        <p:xfrm>
          <a:off x="4859338" y="3716338"/>
          <a:ext cx="3876675" cy="2670175"/>
        </p:xfrm>
        <a:graphic>
          <a:graphicData uri="http://schemas.openxmlformats.org/presentationml/2006/ole">
            <mc:AlternateContent xmlns:mc="http://schemas.openxmlformats.org/markup-compatibility/2006">
              <mc:Choice xmlns:v="urn:schemas-microsoft-com:vml" Requires="v">
                <p:oleObj spid="_x0000_s8209" name="Chart" r:id="rId3" imgW="6200775" imgH="4276725" progId="MSGraph.Chart.8">
                  <p:embed followColorScheme="full"/>
                </p:oleObj>
              </mc:Choice>
              <mc:Fallback>
                <p:oleObj name="Chart" r:id="rId3" imgW="6200775" imgH="4276725"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716338"/>
                        <a:ext cx="3876675" cy="2670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Rectangle 5"/>
          <p:cNvSpPr>
            <a:spLocks noChangeArrowheads="1"/>
          </p:cNvSpPr>
          <p:nvPr/>
        </p:nvSpPr>
        <p:spPr bwMode="auto">
          <a:xfrm>
            <a:off x="339725" y="358775"/>
            <a:ext cx="8483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00" tIns="46800" rIns="93600" bIns="4680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lnSpc>
                <a:spcPts val="2100"/>
              </a:lnSpc>
            </a:pPr>
            <a:r>
              <a:rPr lang="en-IE" altLang="zh-CN" sz="2000" b="1">
                <a:latin typeface="Verdana" pitchFamily="34" charset="0"/>
              </a:rPr>
              <a:t>Business Confidence</a:t>
            </a:r>
            <a:endParaRPr lang="en-US" altLang="zh-CN" sz="2000" b="1">
              <a:latin typeface="Verdana" pitchFamily="34" charset="0"/>
              <a:ea typeface="宋体" charset="-122"/>
            </a:endParaRPr>
          </a:p>
        </p:txBody>
      </p:sp>
      <p:sp>
        <p:nvSpPr>
          <p:cNvPr id="8198" name="Rectangle 6"/>
          <p:cNvSpPr>
            <a:spLocks noChangeArrowheads="1"/>
          </p:cNvSpPr>
          <p:nvPr/>
        </p:nvSpPr>
        <p:spPr bwMode="auto">
          <a:xfrm>
            <a:off x="395288" y="1125538"/>
            <a:ext cx="4176712"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marL="190500" indent="-190500" eaLnBrk="0" hangingPunct="0">
              <a:tabLst>
                <a:tab pos="5715000" algn="l"/>
              </a:tabLst>
              <a:defRPr sz="7200">
                <a:solidFill>
                  <a:schemeClr val="tx1"/>
                </a:solidFill>
                <a:latin typeface="Arial" charset="0"/>
              </a:defRPr>
            </a:lvl1pPr>
            <a:lvl2pPr marL="742950" indent="-285750" eaLnBrk="0" hangingPunct="0">
              <a:tabLst>
                <a:tab pos="5715000" algn="l"/>
              </a:tabLst>
              <a:defRPr sz="7200">
                <a:solidFill>
                  <a:schemeClr val="tx1"/>
                </a:solidFill>
                <a:latin typeface="Arial" charset="0"/>
              </a:defRPr>
            </a:lvl2pPr>
            <a:lvl3pPr marL="1143000" indent="-228600" eaLnBrk="0" hangingPunct="0">
              <a:tabLst>
                <a:tab pos="5715000" algn="l"/>
              </a:tabLst>
              <a:defRPr sz="7200">
                <a:solidFill>
                  <a:schemeClr val="tx1"/>
                </a:solidFill>
                <a:latin typeface="Arial" charset="0"/>
              </a:defRPr>
            </a:lvl3pPr>
            <a:lvl4pPr marL="1600200" indent="-228600" eaLnBrk="0" hangingPunct="0">
              <a:tabLst>
                <a:tab pos="5715000" algn="l"/>
              </a:tabLst>
              <a:defRPr sz="7200">
                <a:solidFill>
                  <a:schemeClr val="tx1"/>
                </a:solidFill>
                <a:latin typeface="Arial" charset="0"/>
              </a:defRPr>
            </a:lvl4pPr>
            <a:lvl5pPr marL="2057400" indent="-228600" eaLnBrk="0" hangingPunct="0">
              <a:tabLst>
                <a:tab pos="5715000" algn="l"/>
              </a:tabLst>
              <a:defRPr sz="7200">
                <a:solidFill>
                  <a:schemeClr val="tx1"/>
                </a:solidFill>
                <a:latin typeface="Arial" charset="0"/>
              </a:defRPr>
            </a:lvl5pPr>
            <a:lvl6pPr marL="2514600" indent="-228600" eaLnBrk="0" fontAlgn="base" hangingPunct="0">
              <a:spcBef>
                <a:spcPct val="0"/>
              </a:spcBef>
              <a:spcAft>
                <a:spcPct val="0"/>
              </a:spcAft>
              <a:tabLst>
                <a:tab pos="5715000" algn="l"/>
              </a:tabLst>
              <a:defRPr sz="7200">
                <a:solidFill>
                  <a:schemeClr val="tx1"/>
                </a:solidFill>
                <a:latin typeface="Arial" charset="0"/>
              </a:defRPr>
            </a:lvl6pPr>
            <a:lvl7pPr marL="2971800" indent="-228600" eaLnBrk="0" fontAlgn="base" hangingPunct="0">
              <a:spcBef>
                <a:spcPct val="0"/>
              </a:spcBef>
              <a:spcAft>
                <a:spcPct val="0"/>
              </a:spcAft>
              <a:tabLst>
                <a:tab pos="5715000" algn="l"/>
              </a:tabLst>
              <a:defRPr sz="7200">
                <a:solidFill>
                  <a:schemeClr val="tx1"/>
                </a:solidFill>
                <a:latin typeface="Arial" charset="0"/>
              </a:defRPr>
            </a:lvl7pPr>
            <a:lvl8pPr marL="3429000" indent="-228600" eaLnBrk="0" fontAlgn="base" hangingPunct="0">
              <a:spcBef>
                <a:spcPct val="0"/>
              </a:spcBef>
              <a:spcAft>
                <a:spcPct val="0"/>
              </a:spcAft>
              <a:tabLst>
                <a:tab pos="5715000" algn="l"/>
              </a:tabLst>
              <a:defRPr sz="7200">
                <a:solidFill>
                  <a:schemeClr val="tx1"/>
                </a:solidFill>
                <a:latin typeface="Arial" charset="0"/>
              </a:defRPr>
            </a:lvl8pPr>
            <a:lvl9pPr marL="3886200" indent="-228600" eaLnBrk="0" fontAlgn="base" hangingPunct="0">
              <a:spcBef>
                <a:spcPct val="0"/>
              </a:spcBef>
              <a:spcAft>
                <a:spcPct val="0"/>
              </a:spcAft>
              <a:tabLst>
                <a:tab pos="5715000" algn="l"/>
              </a:tabLst>
              <a:defRPr sz="7200">
                <a:solidFill>
                  <a:schemeClr val="tx1"/>
                </a:solidFill>
                <a:latin typeface="Arial" charset="0"/>
              </a:defRPr>
            </a:lvl9pPr>
          </a:lstStyle>
          <a:p>
            <a:pPr eaLnBrk="1" hangingPunct="1">
              <a:lnSpc>
                <a:spcPct val="102000"/>
              </a:lnSpc>
              <a:spcAft>
                <a:spcPct val="37000"/>
              </a:spcAft>
              <a:buFontTx/>
              <a:buChar char="•"/>
            </a:pPr>
            <a:r>
              <a:rPr lang="en-IE" altLang="zh-CN" sz="1600">
                <a:latin typeface="Verdana" pitchFamily="34" charset="0"/>
              </a:rPr>
              <a:t>We asked respondents whether they were positive or negative over their outlook for their business over the short and longer term</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r>
              <a:rPr lang="en-IE" altLang="zh-CN" sz="1600">
                <a:latin typeface="Verdana" pitchFamily="34" charset="0"/>
              </a:rPr>
              <a:t>In the short term 44% of respondents had a pessimistic view</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r>
              <a:rPr lang="en-IE" altLang="zh-CN" sz="1600">
                <a:latin typeface="Verdana" pitchFamily="34" charset="0"/>
              </a:rPr>
              <a:t>On a 2 year view however 83% of respondents have an optimistic view</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r>
              <a:rPr lang="en-IE" altLang="zh-CN" sz="1600">
                <a:latin typeface="Verdana" pitchFamily="34" charset="0"/>
              </a:rPr>
              <a:t>This timeframe is consistent with most commentators   </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endParaRPr lang="en-US" altLang="zh-CN" sz="1400">
              <a:latin typeface="Verdana" pitchFamily="34" charset="0"/>
              <a:ea typeface="宋体" charset="-122"/>
            </a:endParaRPr>
          </a:p>
        </p:txBody>
      </p:sp>
      <p:graphicFrame>
        <p:nvGraphicFramePr>
          <p:cNvPr id="8195" name="Object 7"/>
          <p:cNvGraphicFramePr>
            <a:graphicFrameLocks noChangeAspect="1"/>
          </p:cNvGraphicFramePr>
          <p:nvPr/>
        </p:nvGraphicFramePr>
        <p:xfrm>
          <a:off x="4945063" y="892175"/>
          <a:ext cx="3887787" cy="3535363"/>
        </p:xfrm>
        <a:graphic>
          <a:graphicData uri="http://schemas.openxmlformats.org/presentationml/2006/ole">
            <mc:AlternateContent xmlns:mc="http://schemas.openxmlformats.org/markup-compatibility/2006">
              <mc:Choice xmlns:v="urn:schemas-microsoft-com:vml" Requires="v">
                <p:oleObj spid="_x0000_s8210" name="Chart" r:id="rId5" imgW="6181725" imgH="5619750" progId="MSGraph.Chart.8">
                  <p:embed followColorScheme="full"/>
                </p:oleObj>
              </mc:Choice>
              <mc:Fallback>
                <p:oleObj name="Chart" r:id="rId5" imgW="6181725" imgH="5619750" progId="MSGraph.Chart.8">
                  <p:embed followColorScheme="full"/>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5063" y="892175"/>
                        <a:ext cx="3887787" cy="3535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Text Box 8"/>
          <p:cNvSpPr txBox="1">
            <a:spLocks noChangeArrowheads="1"/>
          </p:cNvSpPr>
          <p:nvPr/>
        </p:nvSpPr>
        <p:spPr bwMode="auto">
          <a:xfrm>
            <a:off x="7062788" y="2133600"/>
            <a:ext cx="779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43.7%</a:t>
            </a:r>
            <a:endParaRPr lang="en-US" altLang="zh-CN" sz="1400">
              <a:latin typeface="Verdana" pitchFamily="34" charset="0"/>
              <a:ea typeface="宋体" charset="-122"/>
            </a:endParaRPr>
          </a:p>
        </p:txBody>
      </p:sp>
      <p:sp>
        <p:nvSpPr>
          <p:cNvPr id="8200" name="Text Box 9"/>
          <p:cNvSpPr txBox="1">
            <a:spLocks noChangeArrowheads="1"/>
          </p:cNvSpPr>
          <p:nvPr/>
        </p:nvSpPr>
        <p:spPr bwMode="auto">
          <a:xfrm>
            <a:off x="6084888" y="2636838"/>
            <a:ext cx="779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31.0%</a:t>
            </a:r>
            <a:endParaRPr lang="en-US" altLang="zh-CN" sz="1400">
              <a:latin typeface="Verdana" pitchFamily="34" charset="0"/>
              <a:ea typeface="宋体" charset="-122"/>
            </a:endParaRPr>
          </a:p>
        </p:txBody>
      </p:sp>
      <p:sp>
        <p:nvSpPr>
          <p:cNvPr id="8201" name="Text Box 10"/>
          <p:cNvSpPr txBox="1">
            <a:spLocks noChangeArrowheads="1"/>
          </p:cNvSpPr>
          <p:nvPr/>
        </p:nvSpPr>
        <p:spPr bwMode="auto">
          <a:xfrm>
            <a:off x="6126163" y="1714500"/>
            <a:ext cx="779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25.4%</a:t>
            </a:r>
            <a:endParaRPr lang="en-US" altLang="zh-CN" sz="1400">
              <a:latin typeface="Verdana" pitchFamily="34" charset="0"/>
              <a:ea typeface="宋体" charset="-122"/>
            </a:endParaRPr>
          </a:p>
        </p:txBody>
      </p:sp>
      <p:sp>
        <p:nvSpPr>
          <p:cNvPr id="8202" name="Text Box 11"/>
          <p:cNvSpPr txBox="1">
            <a:spLocks noChangeArrowheads="1"/>
          </p:cNvSpPr>
          <p:nvPr/>
        </p:nvSpPr>
        <p:spPr bwMode="auto">
          <a:xfrm>
            <a:off x="6991350" y="4941888"/>
            <a:ext cx="77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83.1%</a:t>
            </a:r>
            <a:endParaRPr lang="en-US" altLang="zh-CN" sz="1400">
              <a:latin typeface="Verdana" pitchFamily="34" charset="0"/>
              <a:ea typeface="宋体" charset="-122"/>
            </a:endParaRPr>
          </a:p>
        </p:txBody>
      </p:sp>
      <p:sp>
        <p:nvSpPr>
          <p:cNvPr id="8203" name="Text Box 12"/>
          <p:cNvSpPr txBox="1">
            <a:spLocks noChangeArrowheads="1"/>
          </p:cNvSpPr>
          <p:nvPr/>
        </p:nvSpPr>
        <p:spPr bwMode="auto">
          <a:xfrm>
            <a:off x="6056313" y="4652963"/>
            <a:ext cx="779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15.5%</a:t>
            </a:r>
            <a:endParaRPr lang="en-US" altLang="zh-CN" sz="1400">
              <a:latin typeface="Verdana" pitchFamily="34" charset="0"/>
              <a:ea typeface="宋体" charset="-122"/>
            </a:endParaRPr>
          </a:p>
        </p:txBody>
      </p:sp>
      <p:sp>
        <p:nvSpPr>
          <p:cNvPr id="8204" name="Text Box 13"/>
          <p:cNvSpPr txBox="1">
            <a:spLocks noChangeArrowheads="1"/>
          </p:cNvSpPr>
          <p:nvPr/>
        </p:nvSpPr>
        <p:spPr bwMode="auto">
          <a:xfrm>
            <a:off x="6588125" y="4292600"/>
            <a:ext cx="666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1.4%</a:t>
            </a:r>
            <a:endParaRPr lang="en-US" altLang="zh-CN" sz="1400">
              <a:latin typeface="Verdana" pitchFamily="34" charset="0"/>
              <a:ea typeface="宋体"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9C52C4CD-C89E-466D-A8C7-0F84EE34AD91}" type="slidenum">
              <a:rPr lang="en-GB" altLang="zh-CN" sz="1400"/>
              <a:pPr eaLnBrk="1" hangingPunct="1"/>
              <a:t>17</a:t>
            </a:fld>
            <a:endParaRPr lang="en-GB" altLang="zh-CN" sz="1400"/>
          </a:p>
        </p:txBody>
      </p:sp>
      <p:sp>
        <p:nvSpPr>
          <p:cNvPr id="32771" name="Rectangle 4"/>
          <p:cNvSpPr>
            <a:spLocks noChangeArrowheads="1"/>
          </p:cNvSpPr>
          <p:nvPr/>
        </p:nvSpPr>
        <p:spPr bwMode="auto">
          <a:xfrm>
            <a:off x="369888" y="333375"/>
            <a:ext cx="84375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00" tIns="46800" rIns="93600" bIns="4680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lnSpc>
                <a:spcPts val="2100"/>
              </a:lnSpc>
            </a:pPr>
            <a:r>
              <a:rPr lang="nl-NL" altLang="zh-CN" sz="2000" b="1">
                <a:latin typeface="Verdana" pitchFamily="34" charset="0"/>
              </a:rPr>
              <a:t>Contents</a:t>
            </a:r>
          </a:p>
        </p:txBody>
      </p:sp>
      <p:sp>
        <p:nvSpPr>
          <p:cNvPr id="566277" name="AutoShape 5"/>
          <p:cNvSpPr>
            <a:spLocks noChangeArrowheads="1"/>
          </p:cNvSpPr>
          <p:nvPr/>
        </p:nvSpPr>
        <p:spPr bwMode="auto">
          <a:xfrm>
            <a:off x="1763713" y="3475038"/>
            <a:ext cx="6553200" cy="647700"/>
          </a:xfrm>
          <a:prstGeom prst="roundRect">
            <a:avLst>
              <a:gd name="adj" fmla="val 16667"/>
            </a:avLst>
          </a:prstGeom>
          <a:solidFill>
            <a:schemeClr val="bg1"/>
          </a:solidFill>
          <a:ln w="6350" algn="ctr">
            <a:noFill/>
            <a:round/>
            <a:headEnd/>
            <a:tailEnd/>
          </a:ln>
          <a:effectLst>
            <a:outerShdw dist="17961" dir="2700000" algn="ctr" rotWithShape="0">
              <a:srgbClr val="808080"/>
            </a:outerShdw>
          </a:effectLst>
        </p:spPr>
        <p:txBody>
          <a:bodyPr wrap="none"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2773" name="Rectangle 6"/>
          <p:cNvSpPr>
            <a:spLocks noChangeArrowheads="1"/>
          </p:cNvSpPr>
          <p:nvPr/>
        </p:nvSpPr>
        <p:spPr bwMode="auto">
          <a:xfrm>
            <a:off x="1547813" y="1412875"/>
            <a:ext cx="669607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lstStyle>
            <a:lvl1pPr marL="342900" indent="-342900" eaLnBrk="0" hangingPunct="0">
              <a:tabLst>
                <a:tab pos="5715000" algn="l"/>
              </a:tabLst>
              <a:defRPr sz="7200">
                <a:solidFill>
                  <a:schemeClr val="tx1"/>
                </a:solidFill>
                <a:latin typeface="Arial" charset="0"/>
              </a:defRPr>
            </a:lvl1pPr>
            <a:lvl2pPr marL="1328738" indent="-844550" eaLnBrk="0" hangingPunct="0">
              <a:tabLst>
                <a:tab pos="5715000" algn="l"/>
              </a:tabLst>
              <a:defRPr sz="7200">
                <a:solidFill>
                  <a:schemeClr val="tx1"/>
                </a:solidFill>
                <a:latin typeface="Arial" charset="0"/>
              </a:defRPr>
            </a:lvl2pPr>
            <a:lvl3pPr marL="1851025" indent="-342900" eaLnBrk="0" hangingPunct="0">
              <a:tabLst>
                <a:tab pos="5715000" algn="l"/>
              </a:tabLst>
              <a:defRPr sz="7200">
                <a:solidFill>
                  <a:schemeClr val="tx1"/>
                </a:solidFill>
                <a:latin typeface="Arial" charset="0"/>
              </a:defRPr>
            </a:lvl3pPr>
            <a:lvl4pPr marL="1600200" indent="-228600" eaLnBrk="0" hangingPunct="0">
              <a:tabLst>
                <a:tab pos="5715000" algn="l"/>
              </a:tabLst>
              <a:defRPr sz="7200">
                <a:solidFill>
                  <a:schemeClr val="tx1"/>
                </a:solidFill>
                <a:latin typeface="Arial" charset="0"/>
              </a:defRPr>
            </a:lvl4pPr>
            <a:lvl5pPr marL="2057400" indent="-228600" eaLnBrk="0" hangingPunct="0">
              <a:tabLst>
                <a:tab pos="5715000" algn="l"/>
              </a:tabLst>
              <a:defRPr sz="7200">
                <a:solidFill>
                  <a:schemeClr val="tx1"/>
                </a:solidFill>
                <a:latin typeface="Arial" charset="0"/>
              </a:defRPr>
            </a:lvl5pPr>
            <a:lvl6pPr marL="2514600" indent="-228600" eaLnBrk="0" fontAlgn="base" hangingPunct="0">
              <a:spcBef>
                <a:spcPct val="0"/>
              </a:spcBef>
              <a:spcAft>
                <a:spcPct val="0"/>
              </a:spcAft>
              <a:tabLst>
                <a:tab pos="5715000" algn="l"/>
              </a:tabLst>
              <a:defRPr sz="7200">
                <a:solidFill>
                  <a:schemeClr val="tx1"/>
                </a:solidFill>
                <a:latin typeface="Arial" charset="0"/>
              </a:defRPr>
            </a:lvl6pPr>
            <a:lvl7pPr marL="2971800" indent="-228600" eaLnBrk="0" fontAlgn="base" hangingPunct="0">
              <a:spcBef>
                <a:spcPct val="0"/>
              </a:spcBef>
              <a:spcAft>
                <a:spcPct val="0"/>
              </a:spcAft>
              <a:tabLst>
                <a:tab pos="5715000" algn="l"/>
              </a:tabLst>
              <a:defRPr sz="7200">
                <a:solidFill>
                  <a:schemeClr val="tx1"/>
                </a:solidFill>
                <a:latin typeface="Arial" charset="0"/>
              </a:defRPr>
            </a:lvl7pPr>
            <a:lvl8pPr marL="3429000" indent="-228600" eaLnBrk="0" fontAlgn="base" hangingPunct="0">
              <a:spcBef>
                <a:spcPct val="0"/>
              </a:spcBef>
              <a:spcAft>
                <a:spcPct val="0"/>
              </a:spcAft>
              <a:tabLst>
                <a:tab pos="5715000" algn="l"/>
              </a:tabLst>
              <a:defRPr sz="7200">
                <a:solidFill>
                  <a:schemeClr val="tx1"/>
                </a:solidFill>
                <a:latin typeface="Arial" charset="0"/>
              </a:defRPr>
            </a:lvl8pPr>
            <a:lvl9pPr marL="3886200" indent="-228600" eaLnBrk="0" fontAlgn="base" hangingPunct="0">
              <a:spcBef>
                <a:spcPct val="0"/>
              </a:spcBef>
              <a:spcAft>
                <a:spcPct val="0"/>
              </a:spcAft>
              <a:tabLst>
                <a:tab pos="5715000" algn="l"/>
              </a:tabLst>
              <a:defRPr sz="7200">
                <a:solidFill>
                  <a:schemeClr val="tx1"/>
                </a:solidFill>
                <a:latin typeface="Arial" charset="0"/>
              </a:defRPr>
            </a:lvl9pPr>
          </a:lstStyle>
          <a:p>
            <a:pPr lvl="1" eaLnBrk="1" hangingPunct="1">
              <a:lnSpc>
                <a:spcPct val="94000"/>
              </a:lnSpc>
              <a:spcAft>
                <a:spcPct val="36000"/>
              </a:spcAft>
            </a:pPr>
            <a:endParaRPr lang="en-US" altLang="zh-CN" sz="1600">
              <a:latin typeface="Verdana" pitchFamily="34" charset="0"/>
              <a:ea typeface="宋体" charset="-122"/>
            </a:endParaRPr>
          </a:p>
          <a:p>
            <a:pPr lvl="1" eaLnBrk="1" hangingPunct="1">
              <a:lnSpc>
                <a:spcPct val="94000"/>
              </a:lnSpc>
              <a:spcAft>
                <a:spcPct val="36000"/>
              </a:spcAft>
              <a:buFontTx/>
              <a:buChar char="•"/>
            </a:pPr>
            <a:r>
              <a:rPr lang="en-US" altLang="zh-CN" sz="1600">
                <a:latin typeface="Verdana" pitchFamily="34" charset="0"/>
                <a:ea typeface="宋体" charset="-122"/>
              </a:rPr>
              <a:t>About the Survey</a:t>
            </a:r>
          </a:p>
          <a:p>
            <a:pPr lvl="1" eaLnBrk="1" hangingPunct="1">
              <a:lnSpc>
                <a:spcPct val="94000"/>
              </a:lnSpc>
              <a:spcAft>
                <a:spcPct val="36000"/>
              </a:spcAft>
              <a:buFontTx/>
              <a:buChar char="•"/>
            </a:pPr>
            <a:endParaRPr lang="en-US" altLang="zh-CN" sz="1600">
              <a:latin typeface="Verdana" pitchFamily="34" charset="0"/>
              <a:ea typeface="宋体" charset="-122"/>
            </a:endParaRPr>
          </a:p>
          <a:p>
            <a:pPr lvl="1" eaLnBrk="1" hangingPunct="1">
              <a:lnSpc>
                <a:spcPct val="94000"/>
              </a:lnSpc>
              <a:spcAft>
                <a:spcPct val="36000"/>
              </a:spcAft>
              <a:buFontTx/>
              <a:buChar char="•"/>
            </a:pPr>
            <a:r>
              <a:rPr lang="en-IE" altLang="zh-CN" sz="1600">
                <a:latin typeface="Verdana" pitchFamily="34" charset="0"/>
              </a:rPr>
              <a:t>The Credit Crunch </a:t>
            </a:r>
          </a:p>
          <a:p>
            <a:pPr lvl="1" eaLnBrk="1" hangingPunct="1">
              <a:lnSpc>
                <a:spcPct val="94000"/>
              </a:lnSpc>
              <a:spcAft>
                <a:spcPct val="36000"/>
              </a:spcAft>
              <a:buFontTx/>
              <a:buChar char="•"/>
            </a:pPr>
            <a:endParaRPr lang="en-IE" altLang="zh-CN" sz="1600">
              <a:latin typeface="Verdana" pitchFamily="34" charset="0"/>
            </a:endParaRPr>
          </a:p>
          <a:p>
            <a:pPr lvl="1" eaLnBrk="1" hangingPunct="1">
              <a:lnSpc>
                <a:spcPct val="94000"/>
              </a:lnSpc>
              <a:spcAft>
                <a:spcPct val="36000"/>
              </a:spcAft>
              <a:buFontTx/>
              <a:buChar char="•"/>
            </a:pPr>
            <a:r>
              <a:rPr lang="en-IE" altLang="zh-CN" sz="1600">
                <a:latin typeface="Verdana" pitchFamily="34" charset="0"/>
              </a:rPr>
              <a:t>Future Marketplace</a:t>
            </a:r>
            <a:endParaRPr lang="en-US" altLang="zh-CN" sz="1600">
              <a:latin typeface="Verdana" pitchFamily="34" charset="0"/>
              <a:ea typeface="宋体" charset="-122"/>
            </a:endParaRPr>
          </a:p>
          <a:p>
            <a:pPr lvl="1" eaLnBrk="1" hangingPunct="1">
              <a:lnSpc>
                <a:spcPct val="94000"/>
              </a:lnSpc>
              <a:spcAft>
                <a:spcPct val="36000"/>
              </a:spcAft>
              <a:buFontTx/>
              <a:buChar char="•"/>
            </a:pPr>
            <a:endParaRPr lang="en-US" altLang="zh-CN" sz="1600">
              <a:latin typeface="Verdana" pitchFamily="34" charset="0"/>
              <a:ea typeface="宋体" charset="-122"/>
            </a:endParaRPr>
          </a:p>
          <a:p>
            <a:pPr lvl="1" eaLnBrk="1" hangingPunct="1">
              <a:lnSpc>
                <a:spcPct val="94000"/>
              </a:lnSpc>
              <a:spcAft>
                <a:spcPct val="36000"/>
              </a:spcAft>
              <a:buFontTx/>
              <a:buChar char="•"/>
            </a:pPr>
            <a:r>
              <a:rPr lang="en-US" altLang="zh-CN" sz="1600">
                <a:latin typeface="Verdana" pitchFamily="34" charset="0"/>
                <a:ea typeface="宋体" charset="-122"/>
              </a:rPr>
              <a:t>Challenges &amp; Issues</a:t>
            </a:r>
          </a:p>
          <a:p>
            <a:pPr lvl="1" eaLnBrk="1" hangingPunct="1">
              <a:lnSpc>
                <a:spcPct val="94000"/>
              </a:lnSpc>
              <a:spcAft>
                <a:spcPct val="36000"/>
              </a:spcAft>
              <a:buFontTx/>
              <a:buChar char="•"/>
            </a:pPr>
            <a:endParaRPr lang="en-US" altLang="zh-CN" sz="1600">
              <a:latin typeface="Verdana" pitchFamily="34" charset="0"/>
              <a:ea typeface="宋体" charset="-122"/>
            </a:endParaRPr>
          </a:p>
          <a:p>
            <a:pPr lvl="1" eaLnBrk="1" hangingPunct="1">
              <a:lnSpc>
                <a:spcPct val="94000"/>
              </a:lnSpc>
              <a:spcAft>
                <a:spcPct val="36000"/>
              </a:spcAft>
              <a:buFontTx/>
              <a:buChar char="•"/>
            </a:pPr>
            <a:r>
              <a:rPr lang="en-US" altLang="zh-CN" sz="1600">
                <a:latin typeface="Verdana" pitchFamily="34" charset="0"/>
                <a:ea typeface="宋体" charset="-122"/>
              </a:rPr>
              <a:t>Final Thoughts</a:t>
            </a:r>
          </a:p>
          <a:p>
            <a:pPr lvl="2" eaLnBrk="1" hangingPunct="1">
              <a:lnSpc>
                <a:spcPct val="95000"/>
              </a:lnSpc>
              <a:spcAft>
                <a:spcPct val="30000"/>
              </a:spcAft>
            </a:pPr>
            <a:endParaRPr lang="en-US" altLang="zh-CN" sz="1400">
              <a:latin typeface="Verdana" pitchFamily="34" charset="0"/>
              <a:ea typeface="宋体"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86FCBADF-26C5-48E9-928E-8671BAE2E0B4}" type="slidenum">
              <a:rPr lang="en-GB" altLang="zh-CN" sz="1400"/>
              <a:pPr eaLnBrk="1" hangingPunct="1"/>
              <a:t>18</a:t>
            </a:fld>
            <a:endParaRPr lang="en-GB" altLang="zh-CN" sz="1400"/>
          </a:p>
        </p:txBody>
      </p:sp>
      <p:sp>
        <p:nvSpPr>
          <p:cNvPr id="9220" name="Rectangle 4"/>
          <p:cNvSpPr>
            <a:spLocks noChangeArrowheads="1"/>
          </p:cNvSpPr>
          <p:nvPr/>
        </p:nvSpPr>
        <p:spPr bwMode="auto">
          <a:xfrm>
            <a:off x="339725" y="358775"/>
            <a:ext cx="8483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00" tIns="46800" rIns="93600" bIns="4680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lnSpc>
                <a:spcPts val="2100"/>
              </a:lnSpc>
            </a:pPr>
            <a:r>
              <a:rPr lang="en-IE" altLang="zh-CN" sz="2000" b="1">
                <a:latin typeface="Verdana" pitchFamily="34" charset="0"/>
              </a:rPr>
              <a:t>Update on key issues arising from 2007 Ireland survey</a:t>
            </a:r>
            <a:br>
              <a:rPr lang="en-IE" altLang="zh-CN" sz="2000" b="1">
                <a:latin typeface="Verdana" pitchFamily="34" charset="0"/>
              </a:rPr>
            </a:br>
            <a:endParaRPr lang="en-US" altLang="zh-CN" sz="2000" b="1">
              <a:latin typeface="Verdana" pitchFamily="34" charset="0"/>
              <a:ea typeface="宋体" charset="-122"/>
            </a:endParaRPr>
          </a:p>
        </p:txBody>
      </p:sp>
      <p:sp>
        <p:nvSpPr>
          <p:cNvPr id="9221" name="Rectangle 5"/>
          <p:cNvSpPr>
            <a:spLocks noChangeArrowheads="1"/>
          </p:cNvSpPr>
          <p:nvPr/>
        </p:nvSpPr>
        <p:spPr bwMode="auto">
          <a:xfrm>
            <a:off x="395288" y="1125538"/>
            <a:ext cx="4176712"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marL="190500" indent="-190500" eaLnBrk="0" hangingPunct="0">
              <a:tabLst>
                <a:tab pos="5715000" algn="l"/>
              </a:tabLst>
              <a:defRPr sz="7200">
                <a:solidFill>
                  <a:schemeClr val="tx1"/>
                </a:solidFill>
                <a:latin typeface="Arial" charset="0"/>
              </a:defRPr>
            </a:lvl1pPr>
            <a:lvl2pPr marL="742950" indent="-285750" eaLnBrk="0" hangingPunct="0">
              <a:tabLst>
                <a:tab pos="5715000" algn="l"/>
              </a:tabLst>
              <a:defRPr sz="7200">
                <a:solidFill>
                  <a:schemeClr val="tx1"/>
                </a:solidFill>
                <a:latin typeface="Arial" charset="0"/>
              </a:defRPr>
            </a:lvl2pPr>
            <a:lvl3pPr marL="1143000" indent="-228600" eaLnBrk="0" hangingPunct="0">
              <a:tabLst>
                <a:tab pos="5715000" algn="l"/>
              </a:tabLst>
              <a:defRPr sz="7200">
                <a:solidFill>
                  <a:schemeClr val="tx1"/>
                </a:solidFill>
                <a:latin typeface="Arial" charset="0"/>
              </a:defRPr>
            </a:lvl3pPr>
            <a:lvl4pPr marL="1600200" indent="-228600" eaLnBrk="0" hangingPunct="0">
              <a:tabLst>
                <a:tab pos="5715000" algn="l"/>
              </a:tabLst>
              <a:defRPr sz="7200">
                <a:solidFill>
                  <a:schemeClr val="tx1"/>
                </a:solidFill>
                <a:latin typeface="Arial" charset="0"/>
              </a:defRPr>
            </a:lvl4pPr>
            <a:lvl5pPr marL="2057400" indent="-228600" eaLnBrk="0" hangingPunct="0">
              <a:tabLst>
                <a:tab pos="5715000" algn="l"/>
              </a:tabLst>
              <a:defRPr sz="7200">
                <a:solidFill>
                  <a:schemeClr val="tx1"/>
                </a:solidFill>
                <a:latin typeface="Arial" charset="0"/>
              </a:defRPr>
            </a:lvl5pPr>
            <a:lvl6pPr marL="2514600" indent="-228600" eaLnBrk="0" fontAlgn="base" hangingPunct="0">
              <a:spcBef>
                <a:spcPct val="0"/>
              </a:spcBef>
              <a:spcAft>
                <a:spcPct val="0"/>
              </a:spcAft>
              <a:tabLst>
                <a:tab pos="5715000" algn="l"/>
              </a:tabLst>
              <a:defRPr sz="7200">
                <a:solidFill>
                  <a:schemeClr val="tx1"/>
                </a:solidFill>
                <a:latin typeface="Arial" charset="0"/>
              </a:defRPr>
            </a:lvl6pPr>
            <a:lvl7pPr marL="2971800" indent="-228600" eaLnBrk="0" fontAlgn="base" hangingPunct="0">
              <a:spcBef>
                <a:spcPct val="0"/>
              </a:spcBef>
              <a:spcAft>
                <a:spcPct val="0"/>
              </a:spcAft>
              <a:tabLst>
                <a:tab pos="5715000" algn="l"/>
              </a:tabLst>
              <a:defRPr sz="7200">
                <a:solidFill>
                  <a:schemeClr val="tx1"/>
                </a:solidFill>
                <a:latin typeface="Arial" charset="0"/>
              </a:defRPr>
            </a:lvl7pPr>
            <a:lvl8pPr marL="3429000" indent="-228600" eaLnBrk="0" fontAlgn="base" hangingPunct="0">
              <a:spcBef>
                <a:spcPct val="0"/>
              </a:spcBef>
              <a:spcAft>
                <a:spcPct val="0"/>
              </a:spcAft>
              <a:tabLst>
                <a:tab pos="5715000" algn="l"/>
              </a:tabLst>
              <a:defRPr sz="7200">
                <a:solidFill>
                  <a:schemeClr val="tx1"/>
                </a:solidFill>
                <a:latin typeface="Arial" charset="0"/>
              </a:defRPr>
            </a:lvl8pPr>
            <a:lvl9pPr marL="3886200" indent="-228600" eaLnBrk="0" fontAlgn="base" hangingPunct="0">
              <a:spcBef>
                <a:spcPct val="0"/>
              </a:spcBef>
              <a:spcAft>
                <a:spcPct val="0"/>
              </a:spcAft>
              <a:tabLst>
                <a:tab pos="5715000" algn="l"/>
              </a:tabLst>
              <a:defRPr sz="7200">
                <a:solidFill>
                  <a:schemeClr val="tx1"/>
                </a:solidFill>
                <a:latin typeface="Arial" charset="0"/>
              </a:defRPr>
            </a:lvl9pPr>
          </a:lstStyle>
          <a:p>
            <a:pPr eaLnBrk="1" hangingPunct="1">
              <a:lnSpc>
                <a:spcPct val="102000"/>
              </a:lnSpc>
              <a:spcAft>
                <a:spcPct val="37000"/>
              </a:spcAft>
              <a:buFontTx/>
              <a:buChar char="•"/>
            </a:pPr>
            <a:r>
              <a:rPr lang="en-IE" altLang="zh-CN" sz="1600">
                <a:latin typeface="Verdana" pitchFamily="34" charset="0"/>
              </a:rPr>
              <a:t>We asked respondents to consider whether the key findings from the 2007 Ireland survey were likely to be more or less of an issue in 2008  </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r>
              <a:rPr lang="en-IE" altLang="zh-CN" sz="1600">
                <a:latin typeface="Verdana" pitchFamily="34" charset="0"/>
              </a:rPr>
              <a:t>84% of respondents said that cost containment would be more of an issue</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r>
              <a:rPr lang="en-IE" altLang="zh-CN" sz="1600">
                <a:latin typeface="Verdana" pitchFamily="34" charset="0"/>
              </a:rPr>
              <a:t>67% felt that maintaining service quality was more of an issue</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r>
              <a:rPr lang="en-IE" altLang="zh-CN" sz="1600">
                <a:latin typeface="Verdana" pitchFamily="34" charset="0"/>
              </a:rPr>
              <a:t>Only 29% felt that managing internal expansion will be more significant</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r>
              <a:rPr lang="en-IE" altLang="zh-CN" sz="1600">
                <a:latin typeface="Verdana" pitchFamily="34" charset="0"/>
              </a:rPr>
              <a:t>IT enhancements remains a key issue to keep pace with the industry</a:t>
            </a:r>
            <a:endParaRPr lang="en-US" altLang="zh-CN" sz="1400">
              <a:latin typeface="Verdana" pitchFamily="34" charset="0"/>
              <a:ea typeface="宋体" charset="-122"/>
            </a:endParaRPr>
          </a:p>
        </p:txBody>
      </p:sp>
      <p:graphicFrame>
        <p:nvGraphicFramePr>
          <p:cNvPr id="9218" name="Object 6"/>
          <p:cNvGraphicFramePr>
            <a:graphicFrameLocks noChangeAspect="1"/>
          </p:cNvGraphicFramePr>
          <p:nvPr/>
        </p:nvGraphicFramePr>
        <p:xfrm>
          <a:off x="4572000" y="2133600"/>
          <a:ext cx="4321175" cy="3167063"/>
        </p:xfrm>
        <a:graphic>
          <a:graphicData uri="http://schemas.openxmlformats.org/presentationml/2006/ole">
            <mc:AlternateContent xmlns:mc="http://schemas.openxmlformats.org/markup-compatibility/2006">
              <mc:Choice xmlns:v="urn:schemas-microsoft-com:vml" Requires="v">
                <p:oleObj spid="_x0000_s9224" name="Chart" r:id="rId3" imgW="8325002" imgH="5048402" progId="MSGraph.Chart.8">
                  <p:embed followColorScheme="full"/>
                </p:oleObj>
              </mc:Choice>
              <mc:Fallback>
                <p:oleObj name="Chart" r:id="rId3" imgW="8325002" imgH="5048402" progId="MSGraph.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133600"/>
                        <a:ext cx="4321175" cy="316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17D548CF-C5C6-47E9-B588-C41AEF2C552E}" type="slidenum">
              <a:rPr lang="en-GB" altLang="zh-CN" sz="1400"/>
              <a:pPr eaLnBrk="1" hangingPunct="1"/>
              <a:t>19</a:t>
            </a:fld>
            <a:endParaRPr lang="en-GB" altLang="zh-CN" sz="1400"/>
          </a:p>
        </p:txBody>
      </p:sp>
      <p:sp>
        <p:nvSpPr>
          <p:cNvPr id="33795" name="Freeform 4"/>
          <p:cNvSpPr>
            <a:spLocks/>
          </p:cNvSpPr>
          <p:nvPr/>
        </p:nvSpPr>
        <p:spPr bwMode="blackWhite">
          <a:xfrm>
            <a:off x="3189288" y="2371725"/>
            <a:ext cx="2976562" cy="2686050"/>
          </a:xfrm>
          <a:custGeom>
            <a:avLst/>
            <a:gdLst>
              <a:gd name="T0" fmla="*/ 0 w 1749"/>
              <a:gd name="T1" fmla="*/ 0 h 1710"/>
              <a:gd name="T2" fmla="*/ 0 w 1749"/>
              <a:gd name="T3" fmla="*/ 552918 h 1710"/>
              <a:gd name="T4" fmla="*/ 508858 w 1749"/>
              <a:gd name="T5" fmla="*/ 1339883 h 1710"/>
              <a:gd name="T6" fmla="*/ 0 w 1749"/>
              <a:gd name="T7" fmla="*/ 2148840 h 1710"/>
              <a:gd name="T8" fmla="*/ 0 w 1749"/>
              <a:gd name="T9" fmla="*/ 2682908 h 1710"/>
              <a:gd name="T10" fmla="*/ 2974860 w 1749"/>
              <a:gd name="T11" fmla="*/ 2686050 h 1710"/>
              <a:gd name="T12" fmla="*/ 2976562 w 1749"/>
              <a:gd name="T13" fmla="*/ 0 h 1710"/>
              <a:gd name="T14" fmla="*/ 0 w 1749"/>
              <a:gd name="T15" fmla="*/ 0 h 1710"/>
              <a:gd name="T16" fmla="*/ 0 60000 65536"/>
              <a:gd name="T17" fmla="*/ 0 60000 65536"/>
              <a:gd name="T18" fmla="*/ 0 60000 65536"/>
              <a:gd name="T19" fmla="*/ 0 60000 65536"/>
              <a:gd name="T20" fmla="*/ 0 60000 65536"/>
              <a:gd name="T21" fmla="*/ 0 60000 65536"/>
              <a:gd name="T22" fmla="*/ 0 60000 65536"/>
              <a:gd name="T23" fmla="*/ 0 60000 65536"/>
              <a:gd name="T24" fmla="*/ 0 w 1749"/>
              <a:gd name="T25" fmla="*/ 0 h 1710"/>
              <a:gd name="T26" fmla="*/ 1749 w 1749"/>
              <a:gd name="T27" fmla="*/ 1710 h 17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49" h="1710">
                <a:moveTo>
                  <a:pt x="0" y="0"/>
                </a:moveTo>
                <a:lnTo>
                  <a:pt x="0" y="352"/>
                </a:lnTo>
                <a:lnTo>
                  <a:pt x="299" y="853"/>
                </a:lnTo>
                <a:lnTo>
                  <a:pt x="0" y="1368"/>
                </a:lnTo>
                <a:lnTo>
                  <a:pt x="0" y="1708"/>
                </a:lnTo>
                <a:lnTo>
                  <a:pt x="1748" y="1710"/>
                </a:lnTo>
                <a:lnTo>
                  <a:pt x="1749" y="0"/>
                </a:lnTo>
                <a:lnTo>
                  <a:pt x="0" y="0"/>
                </a:lnTo>
              </a:path>
            </a:pathLst>
          </a:custGeom>
          <a:solidFill>
            <a:schemeClr val="bg1"/>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3796" name="AutoShape 5"/>
          <p:cNvSpPr>
            <a:spLocks noChangeArrowheads="1"/>
          </p:cNvSpPr>
          <p:nvPr/>
        </p:nvSpPr>
        <p:spPr bwMode="blackWhite">
          <a:xfrm>
            <a:off x="2635250" y="2925763"/>
            <a:ext cx="1092200" cy="1622425"/>
          </a:xfrm>
          <a:prstGeom prst="rightArrow">
            <a:avLst>
              <a:gd name="adj1" fmla="val 48481"/>
              <a:gd name="adj2" fmla="val 49389"/>
            </a:avLst>
          </a:prstGeom>
          <a:solidFill>
            <a:schemeClr val="tx1"/>
          </a:solidFill>
          <a:ln w="12700">
            <a:solidFill>
              <a:srgbClr val="FFFFFF"/>
            </a:solidFill>
            <a:miter lim="800000"/>
            <a:headEnd type="none" w="sm" len="sm"/>
            <a:tailEnd type="none" w="sm" len="sm"/>
          </a:ln>
        </p:spPr>
        <p:txBody>
          <a:bodyPr lIns="0" tIns="0" rIns="0" bIns="0" anchor="ctr">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3797" name="AutoShape 6"/>
          <p:cNvSpPr>
            <a:spLocks noChangeArrowheads="1"/>
          </p:cNvSpPr>
          <p:nvPr/>
        </p:nvSpPr>
        <p:spPr bwMode="blackWhite">
          <a:xfrm flipH="1">
            <a:off x="5622925" y="2925763"/>
            <a:ext cx="1092200" cy="1622425"/>
          </a:xfrm>
          <a:prstGeom prst="rightArrow">
            <a:avLst>
              <a:gd name="adj1" fmla="val 48481"/>
              <a:gd name="adj2" fmla="val 49389"/>
            </a:avLst>
          </a:prstGeom>
          <a:solidFill>
            <a:schemeClr val="tx1"/>
          </a:solidFill>
          <a:ln w="12700">
            <a:solidFill>
              <a:srgbClr val="FFFFFF"/>
            </a:solidFill>
            <a:miter lim="800000"/>
            <a:headEnd type="none" w="sm" len="sm"/>
            <a:tailEnd type="none" w="sm" len="sm"/>
          </a:ln>
        </p:spPr>
        <p:txBody>
          <a:bodyPr lIns="0" tIns="0" rIns="0" bIns="0" anchor="ctr">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3798" name="AutoShape 7"/>
          <p:cNvSpPr>
            <a:spLocks noChangeArrowheads="1"/>
          </p:cNvSpPr>
          <p:nvPr/>
        </p:nvSpPr>
        <p:spPr bwMode="blackWhite">
          <a:xfrm rot="16200000" flipH="1">
            <a:off x="4164807" y="1467644"/>
            <a:ext cx="984250" cy="1798637"/>
          </a:xfrm>
          <a:prstGeom prst="rightArrow">
            <a:avLst>
              <a:gd name="adj1" fmla="val 48481"/>
              <a:gd name="adj2" fmla="val 49389"/>
            </a:avLst>
          </a:prstGeom>
          <a:solidFill>
            <a:schemeClr val="tx1"/>
          </a:solidFill>
          <a:ln w="12700">
            <a:solidFill>
              <a:srgbClr val="FFFFFF"/>
            </a:solidFill>
            <a:miter lim="800000"/>
            <a:headEnd type="none" w="sm" len="sm"/>
            <a:tailEnd type="none" w="sm" len="sm"/>
          </a:ln>
        </p:spPr>
        <p:txBody>
          <a:bodyPr lIns="0" tIns="0" rIns="0" bIns="0" anchor="ctr">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3799" name="AutoShape 8"/>
          <p:cNvSpPr>
            <a:spLocks noChangeArrowheads="1"/>
          </p:cNvSpPr>
          <p:nvPr/>
        </p:nvSpPr>
        <p:spPr bwMode="blackWhite">
          <a:xfrm rot="5400000" flipH="1" flipV="1">
            <a:off x="4164807" y="4164806"/>
            <a:ext cx="984250" cy="1798637"/>
          </a:xfrm>
          <a:prstGeom prst="rightArrow">
            <a:avLst>
              <a:gd name="adj1" fmla="val 48481"/>
              <a:gd name="adj2" fmla="val 49389"/>
            </a:avLst>
          </a:prstGeom>
          <a:solidFill>
            <a:schemeClr val="tx1"/>
          </a:solidFill>
          <a:ln w="12700">
            <a:solidFill>
              <a:srgbClr val="FFFFFF"/>
            </a:solidFill>
            <a:miter lim="800000"/>
            <a:headEnd type="none" w="sm" len="sm"/>
            <a:tailEnd type="none" w="sm" len="sm"/>
          </a:ln>
        </p:spPr>
        <p:txBody>
          <a:bodyPr lIns="0" tIns="0" rIns="0" bIns="0" anchor="ctr">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3800" name="Rectangle 9"/>
          <p:cNvSpPr>
            <a:spLocks noChangeArrowheads="1"/>
          </p:cNvSpPr>
          <p:nvPr/>
        </p:nvSpPr>
        <p:spPr bwMode="auto">
          <a:xfrm>
            <a:off x="3873500" y="1557338"/>
            <a:ext cx="1512888"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chorCtr="1">
            <a:spAutoFit/>
          </a:bodyPr>
          <a:lstStyle>
            <a:lvl1pPr defTabSz="787400" eaLnBrk="0" hangingPunct="0">
              <a:defRPr sz="7200">
                <a:solidFill>
                  <a:schemeClr val="tx1"/>
                </a:solidFill>
                <a:latin typeface="Arial" charset="0"/>
              </a:defRPr>
            </a:lvl1pPr>
            <a:lvl2pPr marL="742950" indent="-285750" defTabSz="787400" eaLnBrk="0" hangingPunct="0">
              <a:defRPr sz="7200">
                <a:solidFill>
                  <a:schemeClr val="tx1"/>
                </a:solidFill>
                <a:latin typeface="Arial" charset="0"/>
              </a:defRPr>
            </a:lvl2pPr>
            <a:lvl3pPr marL="1143000" indent="-228600" defTabSz="787400" eaLnBrk="0" hangingPunct="0">
              <a:defRPr sz="7200">
                <a:solidFill>
                  <a:schemeClr val="tx1"/>
                </a:solidFill>
                <a:latin typeface="Arial" charset="0"/>
              </a:defRPr>
            </a:lvl3pPr>
            <a:lvl4pPr marL="1600200" indent="-228600" defTabSz="787400" eaLnBrk="0" hangingPunct="0">
              <a:defRPr sz="7200">
                <a:solidFill>
                  <a:schemeClr val="tx1"/>
                </a:solidFill>
                <a:latin typeface="Arial" charset="0"/>
              </a:defRPr>
            </a:lvl4pPr>
            <a:lvl5pPr marL="2057400" indent="-228600" defTabSz="787400" eaLnBrk="0" hangingPunct="0">
              <a:defRPr sz="7200">
                <a:solidFill>
                  <a:schemeClr val="tx1"/>
                </a:solidFill>
                <a:latin typeface="Arial" charset="0"/>
              </a:defRPr>
            </a:lvl5pPr>
            <a:lvl6pPr marL="2514600" indent="-228600" defTabSz="787400" eaLnBrk="0" fontAlgn="base" hangingPunct="0">
              <a:spcBef>
                <a:spcPct val="0"/>
              </a:spcBef>
              <a:spcAft>
                <a:spcPct val="0"/>
              </a:spcAft>
              <a:defRPr sz="7200">
                <a:solidFill>
                  <a:schemeClr val="tx1"/>
                </a:solidFill>
                <a:latin typeface="Arial" charset="0"/>
              </a:defRPr>
            </a:lvl6pPr>
            <a:lvl7pPr marL="2971800" indent="-228600" defTabSz="787400" eaLnBrk="0" fontAlgn="base" hangingPunct="0">
              <a:spcBef>
                <a:spcPct val="0"/>
              </a:spcBef>
              <a:spcAft>
                <a:spcPct val="0"/>
              </a:spcAft>
              <a:defRPr sz="7200">
                <a:solidFill>
                  <a:schemeClr val="tx1"/>
                </a:solidFill>
                <a:latin typeface="Arial" charset="0"/>
              </a:defRPr>
            </a:lvl7pPr>
            <a:lvl8pPr marL="3429000" indent="-228600" defTabSz="787400" eaLnBrk="0" fontAlgn="base" hangingPunct="0">
              <a:spcBef>
                <a:spcPct val="0"/>
              </a:spcBef>
              <a:spcAft>
                <a:spcPct val="0"/>
              </a:spcAft>
              <a:defRPr sz="7200">
                <a:solidFill>
                  <a:schemeClr val="tx1"/>
                </a:solidFill>
                <a:latin typeface="Arial" charset="0"/>
              </a:defRPr>
            </a:lvl8pPr>
            <a:lvl9pPr marL="3886200" indent="-228600" defTabSz="787400" eaLnBrk="0" fontAlgn="base" hangingPunct="0">
              <a:spcBef>
                <a:spcPct val="0"/>
              </a:spcBef>
              <a:spcAft>
                <a:spcPct val="0"/>
              </a:spcAft>
              <a:defRPr sz="7200">
                <a:solidFill>
                  <a:schemeClr val="tx1"/>
                </a:solidFill>
                <a:latin typeface="Arial" charset="0"/>
              </a:defRPr>
            </a:lvl9pPr>
          </a:lstStyle>
          <a:p>
            <a:pPr eaLnBrk="1" hangingPunct="1">
              <a:lnSpc>
                <a:spcPct val="95000"/>
              </a:lnSpc>
              <a:spcAft>
                <a:spcPct val="37000"/>
              </a:spcAft>
            </a:pPr>
            <a:r>
              <a:rPr lang="de-DE" altLang="zh-CN" sz="1400">
                <a:solidFill>
                  <a:srgbClr val="091D5D"/>
                </a:solidFill>
                <a:latin typeface="Verdana" pitchFamily="34" charset="0"/>
              </a:rPr>
              <a:t>Market Forces</a:t>
            </a:r>
          </a:p>
        </p:txBody>
      </p:sp>
      <p:sp>
        <p:nvSpPr>
          <p:cNvPr id="33801" name="Rectangle 10"/>
          <p:cNvSpPr>
            <a:spLocks noChangeArrowheads="1"/>
          </p:cNvSpPr>
          <p:nvPr/>
        </p:nvSpPr>
        <p:spPr bwMode="auto">
          <a:xfrm>
            <a:off x="849313" y="3611563"/>
            <a:ext cx="1671637"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787400" eaLnBrk="0" hangingPunct="0">
              <a:defRPr sz="7200">
                <a:solidFill>
                  <a:schemeClr val="tx1"/>
                </a:solidFill>
                <a:latin typeface="Arial" charset="0"/>
              </a:defRPr>
            </a:lvl1pPr>
            <a:lvl2pPr marL="742950" indent="-285750" defTabSz="787400" eaLnBrk="0" hangingPunct="0">
              <a:defRPr sz="7200">
                <a:solidFill>
                  <a:schemeClr val="tx1"/>
                </a:solidFill>
                <a:latin typeface="Arial" charset="0"/>
              </a:defRPr>
            </a:lvl2pPr>
            <a:lvl3pPr marL="1143000" indent="-228600" defTabSz="787400" eaLnBrk="0" hangingPunct="0">
              <a:defRPr sz="7200">
                <a:solidFill>
                  <a:schemeClr val="tx1"/>
                </a:solidFill>
                <a:latin typeface="Arial" charset="0"/>
              </a:defRPr>
            </a:lvl3pPr>
            <a:lvl4pPr marL="1600200" indent="-228600" defTabSz="787400" eaLnBrk="0" hangingPunct="0">
              <a:defRPr sz="7200">
                <a:solidFill>
                  <a:schemeClr val="tx1"/>
                </a:solidFill>
                <a:latin typeface="Arial" charset="0"/>
              </a:defRPr>
            </a:lvl4pPr>
            <a:lvl5pPr marL="2057400" indent="-228600" defTabSz="787400" eaLnBrk="0" hangingPunct="0">
              <a:defRPr sz="7200">
                <a:solidFill>
                  <a:schemeClr val="tx1"/>
                </a:solidFill>
                <a:latin typeface="Arial" charset="0"/>
              </a:defRPr>
            </a:lvl5pPr>
            <a:lvl6pPr marL="2514600" indent="-228600" defTabSz="787400" eaLnBrk="0" fontAlgn="base" hangingPunct="0">
              <a:spcBef>
                <a:spcPct val="0"/>
              </a:spcBef>
              <a:spcAft>
                <a:spcPct val="0"/>
              </a:spcAft>
              <a:defRPr sz="7200">
                <a:solidFill>
                  <a:schemeClr val="tx1"/>
                </a:solidFill>
                <a:latin typeface="Arial" charset="0"/>
              </a:defRPr>
            </a:lvl6pPr>
            <a:lvl7pPr marL="2971800" indent="-228600" defTabSz="787400" eaLnBrk="0" fontAlgn="base" hangingPunct="0">
              <a:spcBef>
                <a:spcPct val="0"/>
              </a:spcBef>
              <a:spcAft>
                <a:spcPct val="0"/>
              </a:spcAft>
              <a:defRPr sz="7200">
                <a:solidFill>
                  <a:schemeClr val="tx1"/>
                </a:solidFill>
                <a:latin typeface="Arial" charset="0"/>
              </a:defRPr>
            </a:lvl7pPr>
            <a:lvl8pPr marL="3429000" indent="-228600" defTabSz="787400" eaLnBrk="0" fontAlgn="base" hangingPunct="0">
              <a:spcBef>
                <a:spcPct val="0"/>
              </a:spcBef>
              <a:spcAft>
                <a:spcPct val="0"/>
              </a:spcAft>
              <a:defRPr sz="7200">
                <a:solidFill>
                  <a:schemeClr val="tx1"/>
                </a:solidFill>
                <a:latin typeface="Arial" charset="0"/>
              </a:defRPr>
            </a:lvl8pPr>
            <a:lvl9pPr marL="3886200" indent="-228600" defTabSz="787400" eaLnBrk="0" fontAlgn="base" hangingPunct="0">
              <a:spcBef>
                <a:spcPct val="0"/>
              </a:spcBef>
              <a:spcAft>
                <a:spcPct val="0"/>
              </a:spcAft>
              <a:defRPr sz="7200">
                <a:solidFill>
                  <a:schemeClr val="tx1"/>
                </a:solidFill>
                <a:latin typeface="Arial" charset="0"/>
              </a:defRPr>
            </a:lvl9pPr>
          </a:lstStyle>
          <a:p>
            <a:pPr eaLnBrk="1" hangingPunct="1">
              <a:lnSpc>
                <a:spcPct val="95000"/>
              </a:lnSpc>
              <a:spcAft>
                <a:spcPct val="37000"/>
              </a:spcAft>
            </a:pPr>
            <a:r>
              <a:rPr lang="de-DE" altLang="zh-CN" sz="1400">
                <a:solidFill>
                  <a:srgbClr val="091D5D"/>
                </a:solidFill>
                <a:latin typeface="Verdana" pitchFamily="34" charset="0"/>
              </a:rPr>
              <a:t>Reduced Income</a:t>
            </a:r>
          </a:p>
        </p:txBody>
      </p:sp>
      <p:sp>
        <p:nvSpPr>
          <p:cNvPr id="33802" name="Rectangle 11"/>
          <p:cNvSpPr>
            <a:spLocks noChangeArrowheads="1"/>
          </p:cNvSpPr>
          <p:nvPr/>
        </p:nvSpPr>
        <p:spPr bwMode="auto">
          <a:xfrm>
            <a:off x="3873500" y="3471863"/>
            <a:ext cx="16478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defTabSz="787400" eaLnBrk="0" hangingPunct="0">
              <a:defRPr sz="7200">
                <a:solidFill>
                  <a:schemeClr val="tx1"/>
                </a:solidFill>
                <a:latin typeface="Arial" charset="0"/>
              </a:defRPr>
            </a:lvl1pPr>
            <a:lvl2pPr marL="742950" indent="-285750" defTabSz="787400" eaLnBrk="0" hangingPunct="0">
              <a:defRPr sz="7200">
                <a:solidFill>
                  <a:schemeClr val="tx1"/>
                </a:solidFill>
                <a:latin typeface="Arial" charset="0"/>
              </a:defRPr>
            </a:lvl2pPr>
            <a:lvl3pPr marL="1143000" indent="-228600" defTabSz="787400" eaLnBrk="0" hangingPunct="0">
              <a:defRPr sz="7200">
                <a:solidFill>
                  <a:schemeClr val="tx1"/>
                </a:solidFill>
                <a:latin typeface="Arial" charset="0"/>
              </a:defRPr>
            </a:lvl3pPr>
            <a:lvl4pPr marL="1600200" indent="-228600" defTabSz="787400" eaLnBrk="0" hangingPunct="0">
              <a:defRPr sz="7200">
                <a:solidFill>
                  <a:schemeClr val="tx1"/>
                </a:solidFill>
                <a:latin typeface="Arial" charset="0"/>
              </a:defRPr>
            </a:lvl4pPr>
            <a:lvl5pPr marL="2057400" indent="-228600" defTabSz="787400" eaLnBrk="0" hangingPunct="0">
              <a:defRPr sz="7200">
                <a:solidFill>
                  <a:schemeClr val="tx1"/>
                </a:solidFill>
                <a:latin typeface="Arial" charset="0"/>
              </a:defRPr>
            </a:lvl5pPr>
            <a:lvl6pPr marL="2514600" indent="-228600" defTabSz="787400" eaLnBrk="0" fontAlgn="base" hangingPunct="0">
              <a:spcBef>
                <a:spcPct val="0"/>
              </a:spcBef>
              <a:spcAft>
                <a:spcPct val="0"/>
              </a:spcAft>
              <a:defRPr sz="7200">
                <a:solidFill>
                  <a:schemeClr val="tx1"/>
                </a:solidFill>
                <a:latin typeface="Arial" charset="0"/>
              </a:defRPr>
            </a:lvl6pPr>
            <a:lvl7pPr marL="2971800" indent="-228600" defTabSz="787400" eaLnBrk="0" fontAlgn="base" hangingPunct="0">
              <a:spcBef>
                <a:spcPct val="0"/>
              </a:spcBef>
              <a:spcAft>
                <a:spcPct val="0"/>
              </a:spcAft>
              <a:defRPr sz="7200">
                <a:solidFill>
                  <a:schemeClr val="tx1"/>
                </a:solidFill>
                <a:latin typeface="Arial" charset="0"/>
              </a:defRPr>
            </a:lvl7pPr>
            <a:lvl8pPr marL="3429000" indent="-228600" defTabSz="787400" eaLnBrk="0" fontAlgn="base" hangingPunct="0">
              <a:spcBef>
                <a:spcPct val="0"/>
              </a:spcBef>
              <a:spcAft>
                <a:spcPct val="0"/>
              </a:spcAft>
              <a:defRPr sz="7200">
                <a:solidFill>
                  <a:schemeClr val="tx1"/>
                </a:solidFill>
                <a:latin typeface="Arial" charset="0"/>
              </a:defRPr>
            </a:lvl8pPr>
            <a:lvl9pPr marL="3886200" indent="-228600" defTabSz="787400" eaLnBrk="0" fontAlgn="base" hangingPunct="0">
              <a:spcBef>
                <a:spcPct val="0"/>
              </a:spcBef>
              <a:spcAft>
                <a:spcPct val="0"/>
              </a:spcAft>
              <a:defRPr sz="7200">
                <a:solidFill>
                  <a:schemeClr val="tx1"/>
                </a:solidFill>
                <a:latin typeface="Arial" charset="0"/>
              </a:defRPr>
            </a:lvl9pPr>
          </a:lstStyle>
          <a:p>
            <a:pPr algn="ctr" eaLnBrk="1" hangingPunct="1">
              <a:lnSpc>
                <a:spcPct val="95000"/>
              </a:lnSpc>
              <a:spcAft>
                <a:spcPct val="37000"/>
              </a:spcAft>
            </a:pPr>
            <a:r>
              <a:rPr lang="de-DE" altLang="zh-CN" sz="1400">
                <a:solidFill>
                  <a:srgbClr val="091D5D"/>
                </a:solidFill>
                <a:latin typeface="Verdana" pitchFamily="34" charset="0"/>
              </a:rPr>
              <a:t>Margin</a:t>
            </a:r>
          </a:p>
          <a:p>
            <a:pPr algn="ctr" eaLnBrk="1" hangingPunct="1">
              <a:lnSpc>
                <a:spcPct val="95000"/>
              </a:lnSpc>
              <a:spcAft>
                <a:spcPct val="37000"/>
              </a:spcAft>
            </a:pPr>
            <a:r>
              <a:rPr lang="de-DE" altLang="zh-CN" sz="1400">
                <a:solidFill>
                  <a:srgbClr val="091D5D"/>
                </a:solidFill>
                <a:latin typeface="Verdana" pitchFamily="34" charset="0"/>
              </a:rPr>
              <a:t>Pressures</a:t>
            </a:r>
          </a:p>
        </p:txBody>
      </p:sp>
      <p:sp>
        <p:nvSpPr>
          <p:cNvPr id="33803" name="Rectangle 12"/>
          <p:cNvSpPr>
            <a:spLocks noChangeArrowheads="1"/>
          </p:cNvSpPr>
          <p:nvPr/>
        </p:nvSpPr>
        <p:spPr bwMode="auto">
          <a:xfrm>
            <a:off x="6883400" y="3613150"/>
            <a:ext cx="224631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787400" eaLnBrk="0" hangingPunct="0">
              <a:defRPr sz="7200">
                <a:solidFill>
                  <a:schemeClr val="tx1"/>
                </a:solidFill>
                <a:latin typeface="Arial" charset="0"/>
              </a:defRPr>
            </a:lvl1pPr>
            <a:lvl2pPr marL="742950" indent="-285750" defTabSz="787400" eaLnBrk="0" hangingPunct="0">
              <a:defRPr sz="7200">
                <a:solidFill>
                  <a:schemeClr val="tx1"/>
                </a:solidFill>
                <a:latin typeface="Arial" charset="0"/>
              </a:defRPr>
            </a:lvl2pPr>
            <a:lvl3pPr marL="1143000" indent="-228600" defTabSz="787400" eaLnBrk="0" hangingPunct="0">
              <a:defRPr sz="7200">
                <a:solidFill>
                  <a:schemeClr val="tx1"/>
                </a:solidFill>
                <a:latin typeface="Arial" charset="0"/>
              </a:defRPr>
            </a:lvl3pPr>
            <a:lvl4pPr marL="1600200" indent="-228600" defTabSz="787400" eaLnBrk="0" hangingPunct="0">
              <a:defRPr sz="7200">
                <a:solidFill>
                  <a:schemeClr val="tx1"/>
                </a:solidFill>
                <a:latin typeface="Arial" charset="0"/>
              </a:defRPr>
            </a:lvl4pPr>
            <a:lvl5pPr marL="2057400" indent="-228600" defTabSz="787400" eaLnBrk="0" hangingPunct="0">
              <a:defRPr sz="7200">
                <a:solidFill>
                  <a:schemeClr val="tx1"/>
                </a:solidFill>
                <a:latin typeface="Arial" charset="0"/>
              </a:defRPr>
            </a:lvl5pPr>
            <a:lvl6pPr marL="2514600" indent="-228600" defTabSz="787400" eaLnBrk="0" fontAlgn="base" hangingPunct="0">
              <a:spcBef>
                <a:spcPct val="0"/>
              </a:spcBef>
              <a:spcAft>
                <a:spcPct val="0"/>
              </a:spcAft>
              <a:defRPr sz="7200">
                <a:solidFill>
                  <a:schemeClr val="tx1"/>
                </a:solidFill>
                <a:latin typeface="Arial" charset="0"/>
              </a:defRPr>
            </a:lvl6pPr>
            <a:lvl7pPr marL="2971800" indent="-228600" defTabSz="787400" eaLnBrk="0" fontAlgn="base" hangingPunct="0">
              <a:spcBef>
                <a:spcPct val="0"/>
              </a:spcBef>
              <a:spcAft>
                <a:spcPct val="0"/>
              </a:spcAft>
              <a:defRPr sz="7200">
                <a:solidFill>
                  <a:schemeClr val="tx1"/>
                </a:solidFill>
                <a:latin typeface="Arial" charset="0"/>
              </a:defRPr>
            </a:lvl7pPr>
            <a:lvl8pPr marL="3429000" indent="-228600" defTabSz="787400" eaLnBrk="0" fontAlgn="base" hangingPunct="0">
              <a:spcBef>
                <a:spcPct val="0"/>
              </a:spcBef>
              <a:spcAft>
                <a:spcPct val="0"/>
              </a:spcAft>
              <a:defRPr sz="7200">
                <a:solidFill>
                  <a:schemeClr val="tx1"/>
                </a:solidFill>
                <a:latin typeface="Arial" charset="0"/>
              </a:defRPr>
            </a:lvl8pPr>
            <a:lvl9pPr marL="3886200" indent="-228600" defTabSz="787400" eaLnBrk="0" fontAlgn="base" hangingPunct="0">
              <a:spcBef>
                <a:spcPct val="0"/>
              </a:spcBef>
              <a:spcAft>
                <a:spcPct val="0"/>
              </a:spcAft>
              <a:defRPr sz="7200">
                <a:solidFill>
                  <a:schemeClr val="tx1"/>
                </a:solidFill>
                <a:latin typeface="Arial" charset="0"/>
              </a:defRPr>
            </a:lvl9pPr>
          </a:lstStyle>
          <a:p>
            <a:pPr eaLnBrk="1" hangingPunct="1">
              <a:lnSpc>
                <a:spcPct val="95000"/>
              </a:lnSpc>
              <a:spcAft>
                <a:spcPct val="37000"/>
              </a:spcAft>
            </a:pPr>
            <a:r>
              <a:rPr lang="de-DE" altLang="zh-CN" sz="1400">
                <a:solidFill>
                  <a:srgbClr val="091D5D"/>
                </a:solidFill>
                <a:latin typeface="Verdana" pitchFamily="34" charset="0"/>
              </a:rPr>
              <a:t>High Fixed Costs</a:t>
            </a:r>
          </a:p>
        </p:txBody>
      </p:sp>
      <p:sp>
        <p:nvSpPr>
          <p:cNvPr id="33804" name="Rectangle 13"/>
          <p:cNvSpPr>
            <a:spLocks noChangeArrowheads="1"/>
          </p:cNvSpPr>
          <p:nvPr/>
        </p:nvSpPr>
        <p:spPr bwMode="auto">
          <a:xfrm>
            <a:off x="3513138" y="5688013"/>
            <a:ext cx="22320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defTabSz="787400" eaLnBrk="0" hangingPunct="0">
              <a:defRPr sz="7200">
                <a:solidFill>
                  <a:schemeClr val="tx1"/>
                </a:solidFill>
                <a:latin typeface="Arial" charset="0"/>
              </a:defRPr>
            </a:lvl1pPr>
            <a:lvl2pPr marL="742950" indent="-285750" defTabSz="787400" eaLnBrk="0" hangingPunct="0">
              <a:defRPr sz="7200">
                <a:solidFill>
                  <a:schemeClr val="tx1"/>
                </a:solidFill>
                <a:latin typeface="Arial" charset="0"/>
              </a:defRPr>
            </a:lvl2pPr>
            <a:lvl3pPr marL="1143000" indent="-228600" defTabSz="787400" eaLnBrk="0" hangingPunct="0">
              <a:defRPr sz="7200">
                <a:solidFill>
                  <a:schemeClr val="tx1"/>
                </a:solidFill>
                <a:latin typeface="Arial" charset="0"/>
              </a:defRPr>
            </a:lvl3pPr>
            <a:lvl4pPr marL="1600200" indent="-228600" defTabSz="787400" eaLnBrk="0" hangingPunct="0">
              <a:defRPr sz="7200">
                <a:solidFill>
                  <a:schemeClr val="tx1"/>
                </a:solidFill>
                <a:latin typeface="Arial" charset="0"/>
              </a:defRPr>
            </a:lvl4pPr>
            <a:lvl5pPr marL="2057400" indent="-228600" defTabSz="787400" eaLnBrk="0" hangingPunct="0">
              <a:defRPr sz="7200">
                <a:solidFill>
                  <a:schemeClr val="tx1"/>
                </a:solidFill>
                <a:latin typeface="Arial" charset="0"/>
              </a:defRPr>
            </a:lvl5pPr>
            <a:lvl6pPr marL="2514600" indent="-228600" defTabSz="787400" eaLnBrk="0" fontAlgn="base" hangingPunct="0">
              <a:spcBef>
                <a:spcPct val="0"/>
              </a:spcBef>
              <a:spcAft>
                <a:spcPct val="0"/>
              </a:spcAft>
              <a:defRPr sz="7200">
                <a:solidFill>
                  <a:schemeClr val="tx1"/>
                </a:solidFill>
                <a:latin typeface="Arial" charset="0"/>
              </a:defRPr>
            </a:lvl6pPr>
            <a:lvl7pPr marL="2971800" indent="-228600" defTabSz="787400" eaLnBrk="0" fontAlgn="base" hangingPunct="0">
              <a:spcBef>
                <a:spcPct val="0"/>
              </a:spcBef>
              <a:spcAft>
                <a:spcPct val="0"/>
              </a:spcAft>
              <a:defRPr sz="7200">
                <a:solidFill>
                  <a:schemeClr val="tx1"/>
                </a:solidFill>
                <a:latin typeface="Arial" charset="0"/>
              </a:defRPr>
            </a:lvl7pPr>
            <a:lvl8pPr marL="3429000" indent="-228600" defTabSz="787400" eaLnBrk="0" fontAlgn="base" hangingPunct="0">
              <a:spcBef>
                <a:spcPct val="0"/>
              </a:spcBef>
              <a:spcAft>
                <a:spcPct val="0"/>
              </a:spcAft>
              <a:defRPr sz="7200">
                <a:solidFill>
                  <a:schemeClr val="tx1"/>
                </a:solidFill>
                <a:latin typeface="Arial" charset="0"/>
              </a:defRPr>
            </a:lvl8pPr>
            <a:lvl9pPr marL="3886200" indent="-228600" defTabSz="787400" eaLnBrk="0" fontAlgn="base" hangingPunct="0">
              <a:spcBef>
                <a:spcPct val="0"/>
              </a:spcBef>
              <a:spcAft>
                <a:spcPct val="0"/>
              </a:spcAft>
              <a:defRPr sz="7200">
                <a:solidFill>
                  <a:schemeClr val="tx1"/>
                </a:solidFill>
                <a:latin typeface="Arial" charset="0"/>
              </a:defRPr>
            </a:lvl9pPr>
          </a:lstStyle>
          <a:p>
            <a:pPr eaLnBrk="1" hangingPunct="1">
              <a:lnSpc>
                <a:spcPct val="95000"/>
              </a:lnSpc>
              <a:spcAft>
                <a:spcPct val="37000"/>
              </a:spcAft>
            </a:pPr>
            <a:r>
              <a:rPr lang="de-DE" altLang="zh-CN" sz="1400">
                <a:solidFill>
                  <a:srgbClr val="091D5D"/>
                </a:solidFill>
                <a:latin typeface="Verdana" pitchFamily="34" charset="0"/>
              </a:rPr>
              <a:t>Maintain Service Quality</a:t>
            </a:r>
          </a:p>
        </p:txBody>
      </p:sp>
      <p:sp>
        <p:nvSpPr>
          <p:cNvPr id="33805" name="Rectangle 14"/>
          <p:cNvSpPr>
            <a:spLocks noChangeArrowheads="1"/>
          </p:cNvSpPr>
          <p:nvPr/>
        </p:nvSpPr>
        <p:spPr bwMode="auto">
          <a:xfrm>
            <a:off x="368300" y="360363"/>
            <a:ext cx="919003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00" tIns="46800" rIns="93600" bIns="46800"/>
          <a:lstStyle>
            <a:lvl1pPr defTabSz="769938" eaLnBrk="0" hangingPunct="0">
              <a:defRPr sz="7200">
                <a:solidFill>
                  <a:schemeClr val="tx1"/>
                </a:solidFill>
                <a:latin typeface="Arial" charset="0"/>
              </a:defRPr>
            </a:lvl1pPr>
            <a:lvl2pPr marL="742950" indent="-285750" defTabSz="769938" eaLnBrk="0" hangingPunct="0">
              <a:defRPr sz="7200">
                <a:solidFill>
                  <a:schemeClr val="tx1"/>
                </a:solidFill>
                <a:latin typeface="Arial" charset="0"/>
              </a:defRPr>
            </a:lvl2pPr>
            <a:lvl3pPr marL="1143000" indent="-228600" defTabSz="769938" eaLnBrk="0" hangingPunct="0">
              <a:defRPr sz="7200">
                <a:solidFill>
                  <a:schemeClr val="tx1"/>
                </a:solidFill>
                <a:latin typeface="Arial" charset="0"/>
              </a:defRPr>
            </a:lvl3pPr>
            <a:lvl4pPr marL="1600200" indent="-228600" defTabSz="769938" eaLnBrk="0" hangingPunct="0">
              <a:defRPr sz="7200">
                <a:solidFill>
                  <a:schemeClr val="tx1"/>
                </a:solidFill>
                <a:latin typeface="Arial" charset="0"/>
              </a:defRPr>
            </a:lvl4pPr>
            <a:lvl5pPr marL="2057400" indent="-228600" defTabSz="769938" eaLnBrk="0" hangingPunct="0">
              <a:defRPr sz="7200">
                <a:solidFill>
                  <a:schemeClr val="tx1"/>
                </a:solidFill>
                <a:latin typeface="Arial" charset="0"/>
              </a:defRPr>
            </a:lvl5pPr>
            <a:lvl6pPr marL="2514600" indent="-228600" defTabSz="769938" eaLnBrk="0" fontAlgn="base" hangingPunct="0">
              <a:spcBef>
                <a:spcPct val="0"/>
              </a:spcBef>
              <a:spcAft>
                <a:spcPct val="0"/>
              </a:spcAft>
              <a:defRPr sz="7200">
                <a:solidFill>
                  <a:schemeClr val="tx1"/>
                </a:solidFill>
                <a:latin typeface="Arial" charset="0"/>
              </a:defRPr>
            </a:lvl6pPr>
            <a:lvl7pPr marL="2971800" indent="-228600" defTabSz="769938" eaLnBrk="0" fontAlgn="base" hangingPunct="0">
              <a:spcBef>
                <a:spcPct val="0"/>
              </a:spcBef>
              <a:spcAft>
                <a:spcPct val="0"/>
              </a:spcAft>
              <a:defRPr sz="7200">
                <a:solidFill>
                  <a:schemeClr val="tx1"/>
                </a:solidFill>
                <a:latin typeface="Arial" charset="0"/>
              </a:defRPr>
            </a:lvl7pPr>
            <a:lvl8pPr marL="3429000" indent="-228600" defTabSz="769938" eaLnBrk="0" fontAlgn="base" hangingPunct="0">
              <a:spcBef>
                <a:spcPct val="0"/>
              </a:spcBef>
              <a:spcAft>
                <a:spcPct val="0"/>
              </a:spcAft>
              <a:defRPr sz="7200">
                <a:solidFill>
                  <a:schemeClr val="tx1"/>
                </a:solidFill>
                <a:latin typeface="Arial" charset="0"/>
              </a:defRPr>
            </a:lvl8pPr>
            <a:lvl9pPr marL="3886200" indent="-228600" defTabSz="769938" eaLnBrk="0" fontAlgn="base" hangingPunct="0">
              <a:spcBef>
                <a:spcPct val="0"/>
              </a:spcBef>
              <a:spcAft>
                <a:spcPct val="0"/>
              </a:spcAft>
              <a:defRPr sz="7200">
                <a:solidFill>
                  <a:schemeClr val="tx1"/>
                </a:solidFill>
                <a:latin typeface="Arial" charset="0"/>
              </a:defRPr>
            </a:lvl9pPr>
          </a:lstStyle>
          <a:p>
            <a:pPr eaLnBrk="1" hangingPunct="1">
              <a:lnSpc>
                <a:spcPts val="2100"/>
              </a:lnSpc>
            </a:pPr>
            <a:r>
              <a:rPr lang="de-DE" altLang="zh-CN" sz="2000">
                <a:latin typeface="Verdana" pitchFamily="34" charset="0"/>
              </a:rPr>
              <a:t>Margin Pressure – Key Issues arising 2008</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ppt-cover-funds-administrationDIVI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ChangeArrowheads="1"/>
          </p:cNvSpPr>
          <p:nvPr/>
        </p:nvSpPr>
        <p:spPr bwMode="auto">
          <a:xfrm>
            <a:off x="357188" y="981075"/>
            <a:ext cx="8383587"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lnSpc>
                <a:spcPct val="90000"/>
              </a:lnSpc>
            </a:pPr>
            <a:r>
              <a:rPr lang="en-GB" altLang="zh-CN" sz="5400">
                <a:solidFill>
                  <a:schemeClr val="bg1"/>
                </a:solidFill>
                <a:latin typeface="Times New Roman" pitchFamily="18" charset="0"/>
              </a:rPr>
              <a:t>Agenda</a:t>
            </a:r>
            <a:r>
              <a:rPr lang="en-GB" altLang="zh-CN" sz="6600">
                <a:solidFill>
                  <a:srgbClr val="9CD100"/>
                </a:solidFill>
                <a:latin typeface="Arial Rounded MT Bold" pitchFamily="-48" charset="0"/>
              </a:rPr>
              <a:t>.</a:t>
            </a:r>
            <a:r>
              <a:rPr lang="en-GB" altLang="zh-CN" sz="4000">
                <a:solidFill>
                  <a:srgbClr val="9CD100"/>
                </a:solidFill>
                <a:latin typeface="Arial Rounded MT Bold" pitchFamily="-48" charset="0"/>
              </a:rPr>
              <a:t/>
            </a:r>
            <a:br>
              <a:rPr lang="en-GB" altLang="zh-CN" sz="4000">
                <a:solidFill>
                  <a:srgbClr val="9CD100"/>
                </a:solidFill>
                <a:latin typeface="Arial Rounded MT Bold" pitchFamily="-48" charset="0"/>
              </a:rPr>
            </a:br>
            <a:r>
              <a:rPr lang="en-GB" altLang="zh-CN" sz="4000">
                <a:solidFill>
                  <a:srgbClr val="9CD100"/>
                </a:solidFill>
                <a:latin typeface="Arial Rounded MT Bold" pitchFamily="-48" charset="0"/>
              </a:rPr>
              <a:t/>
            </a:r>
            <a:br>
              <a:rPr lang="en-GB" altLang="zh-CN" sz="4000">
                <a:solidFill>
                  <a:srgbClr val="9CD100"/>
                </a:solidFill>
                <a:latin typeface="Arial Rounded MT Bold" pitchFamily="-48" charset="0"/>
              </a:rPr>
            </a:br>
            <a:r>
              <a:rPr lang="en-GB" altLang="zh-CN" sz="2800" b="1">
                <a:solidFill>
                  <a:schemeClr val="bg1"/>
                </a:solidFill>
                <a:latin typeface="Arial Rounded MT Bold" pitchFamily="-48" charset="0"/>
              </a:rPr>
              <a:t>Introduction</a:t>
            </a:r>
            <a:r>
              <a:rPr lang="en-GB" altLang="zh-CN" sz="2800">
                <a:solidFill>
                  <a:schemeClr val="bg1"/>
                </a:solidFill>
                <a:latin typeface="Arial Rounded MT Bold" pitchFamily="-48" charset="0"/>
              </a:rPr>
              <a:t/>
            </a:r>
            <a:br>
              <a:rPr lang="en-GB" altLang="zh-CN" sz="2800">
                <a:solidFill>
                  <a:schemeClr val="bg1"/>
                </a:solidFill>
                <a:latin typeface="Arial Rounded MT Bold" pitchFamily="-48" charset="0"/>
              </a:rPr>
            </a:br>
            <a:r>
              <a:rPr lang="en-GB" altLang="zh-CN" sz="2400">
                <a:solidFill>
                  <a:schemeClr val="bg1"/>
                </a:solidFill>
                <a:latin typeface="Arial Rounded MT Bold" pitchFamily="-48" charset="0"/>
              </a:rPr>
              <a:t>Ronan Nolan – Head of Investment Management Practice</a:t>
            </a:r>
            <a:br>
              <a:rPr lang="en-GB" altLang="zh-CN" sz="2400">
                <a:solidFill>
                  <a:schemeClr val="bg1"/>
                </a:solidFill>
                <a:latin typeface="Arial Rounded MT Bold" pitchFamily="-48" charset="0"/>
              </a:rPr>
            </a:br>
            <a:r>
              <a:rPr lang="en-GB" altLang="zh-CN" sz="2800">
                <a:solidFill>
                  <a:schemeClr val="bg1"/>
                </a:solidFill>
                <a:latin typeface="Arial Rounded MT Bold" pitchFamily="-48" charset="0"/>
              </a:rPr>
              <a:t/>
            </a:r>
            <a:br>
              <a:rPr lang="en-GB" altLang="zh-CN" sz="2800">
                <a:solidFill>
                  <a:schemeClr val="bg1"/>
                </a:solidFill>
                <a:latin typeface="Arial Rounded MT Bold" pitchFamily="-48" charset="0"/>
              </a:rPr>
            </a:br>
            <a:r>
              <a:rPr lang="en-GB" altLang="zh-CN" sz="2800" b="1">
                <a:solidFill>
                  <a:schemeClr val="bg1"/>
                </a:solidFill>
                <a:latin typeface="Arial Rounded MT Bold" pitchFamily="-48" charset="0"/>
              </a:rPr>
              <a:t>2008 Survey Results</a:t>
            </a:r>
            <a:br>
              <a:rPr lang="en-GB" altLang="zh-CN" sz="2800" b="1">
                <a:solidFill>
                  <a:schemeClr val="bg1"/>
                </a:solidFill>
                <a:latin typeface="Arial Rounded MT Bold" pitchFamily="-48" charset="0"/>
              </a:rPr>
            </a:br>
            <a:r>
              <a:rPr lang="en-GB" altLang="zh-CN" sz="2400">
                <a:solidFill>
                  <a:schemeClr val="bg1"/>
                </a:solidFill>
                <a:latin typeface="Arial Rounded MT Bold" pitchFamily="-48" charset="0"/>
              </a:rPr>
              <a:t>Brian Forrester – Partner, Investment Management </a:t>
            </a:r>
            <a:r>
              <a:rPr lang="en-GB" altLang="zh-CN" sz="2800">
                <a:solidFill>
                  <a:schemeClr val="bg1"/>
                </a:solidFill>
                <a:latin typeface="Arial Rounded MT Bold" pitchFamily="-48" charset="0"/>
              </a:rPr>
              <a:t/>
            </a:r>
            <a:br>
              <a:rPr lang="en-GB" altLang="zh-CN" sz="2800">
                <a:solidFill>
                  <a:schemeClr val="bg1"/>
                </a:solidFill>
                <a:latin typeface="Arial Rounded MT Bold" pitchFamily="-48" charset="0"/>
              </a:rPr>
            </a:br>
            <a:r>
              <a:rPr lang="en-GB" altLang="zh-CN" sz="2800">
                <a:solidFill>
                  <a:schemeClr val="bg1"/>
                </a:solidFill>
                <a:latin typeface="Arial Rounded MT Bold" pitchFamily="-48" charset="0"/>
              </a:rPr>
              <a:t/>
            </a:r>
            <a:br>
              <a:rPr lang="en-GB" altLang="zh-CN" sz="2800">
                <a:solidFill>
                  <a:schemeClr val="bg1"/>
                </a:solidFill>
                <a:latin typeface="Arial Rounded MT Bold" pitchFamily="-48" charset="0"/>
              </a:rPr>
            </a:br>
            <a:r>
              <a:rPr lang="en-GB" altLang="zh-CN" sz="2800" b="1">
                <a:solidFill>
                  <a:schemeClr val="bg1"/>
                </a:solidFill>
                <a:latin typeface="Arial Rounded MT Bold" pitchFamily="-48" charset="0"/>
              </a:rPr>
              <a:t>Managing in a Downturn</a:t>
            </a:r>
            <a:br>
              <a:rPr lang="en-GB" altLang="zh-CN" sz="2800" b="1">
                <a:solidFill>
                  <a:schemeClr val="bg1"/>
                </a:solidFill>
                <a:latin typeface="Arial Rounded MT Bold" pitchFamily="-48" charset="0"/>
              </a:rPr>
            </a:br>
            <a:r>
              <a:rPr lang="en-GB" altLang="zh-CN" sz="2400">
                <a:solidFill>
                  <a:schemeClr val="bg1"/>
                </a:solidFill>
                <a:latin typeface="Arial Rounded MT Bold" pitchFamily="-48" charset="0"/>
              </a:rPr>
              <a:t>Derek Moriarty – Partner</a:t>
            </a:r>
            <a:r>
              <a:rPr lang="en-GB" altLang="zh-CN" sz="3600">
                <a:solidFill>
                  <a:schemeClr val="bg1"/>
                </a:solidFill>
                <a:latin typeface="Arial Rounded MT Bold" pitchFamily="-48" charset="0"/>
              </a:rPr>
              <a:t>,</a:t>
            </a:r>
            <a:r>
              <a:rPr lang="en-GB" altLang="zh-CN" sz="2400">
                <a:solidFill>
                  <a:schemeClr val="bg1"/>
                </a:solidFill>
                <a:latin typeface="Arial Rounded MT Bold" pitchFamily="-48" charset="0"/>
              </a:rPr>
              <a:t> Financial Services</a:t>
            </a:r>
            <a:r>
              <a:rPr lang="en-GB" altLang="zh-CN" sz="3600">
                <a:solidFill>
                  <a:schemeClr val="bg1"/>
                </a:solidFill>
                <a:latin typeface="Arial Rounded MT Bold" pitchFamily="-48" charset="0"/>
              </a:rPr>
              <a:t> </a:t>
            </a:r>
            <a:br>
              <a:rPr lang="en-GB" altLang="zh-CN" sz="3600">
                <a:solidFill>
                  <a:schemeClr val="bg1"/>
                </a:solidFill>
                <a:latin typeface="Arial Rounded MT Bold" pitchFamily="-48" charset="0"/>
              </a:rPr>
            </a:br>
            <a:r>
              <a:rPr lang="en-GB" altLang="zh-CN" sz="3600">
                <a:solidFill>
                  <a:schemeClr val="bg1"/>
                </a:solidFill>
                <a:latin typeface="Arial Rounded MT Bold" pitchFamily="-48" charset="0"/>
              </a:rPr>
              <a:t/>
            </a:r>
            <a:br>
              <a:rPr lang="en-GB" altLang="zh-CN" sz="3600">
                <a:solidFill>
                  <a:schemeClr val="bg1"/>
                </a:solidFill>
                <a:latin typeface="Arial Rounded MT Bold" pitchFamily="-48" charset="0"/>
              </a:rPr>
            </a:br>
            <a:r>
              <a:rPr lang="en-GB" altLang="zh-CN" sz="2800" b="1">
                <a:solidFill>
                  <a:schemeClr val="bg1"/>
                </a:solidFill>
                <a:latin typeface="Arial Rounded MT Bold" pitchFamily="-48" charset="0"/>
              </a:rPr>
              <a:t>Q&amp;A</a:t>
            </a:r>
            <a:r>
              <a:rPr lang="en-GB" altLang="zh-CN" sz="3600" b="1">
                <a:solidFill>
                  <a:schemeClr val="bg1"/>
                </a:solidFill>
                <a:latin typeface="Arial Rounded MT Bold" pitchFamily="-48" charset="0"/>
              </a:rPr>
              <a:t/>
            </a:r>
            <a:br>
              <a:rPr lang="en-GB" altLang="zh-CN" sz="3600" b="1">
                <a:solidFill>
                  <a:schemeClr val="bg1"/>
                </a:solidFill>
                <a:latin typeface="Arial Rounded MT Bold" pitchFamily="-48" charset="0"/>
              </a:rPr>
            </a:br>
            <a:endParaRPr lang="en-GB" altLang="zh-CN" sz="3600" b="1">
              <a:solidFill>
                <a:schemeClr val="bg1"/>
              </a:solidFill>
              <a:latin typeface="Arial Rounded MT Bold" pitchFamily="-4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D4EFBB91-55DC-4127-8F37-7B5952AE9DAA}" type="slidenum">
              <a:rPr lang="en-GB" altLang="zh-CN" sz="1400"/>
              <a:pPr eaLnBrk="1" hangingPunct="1"/>
              <a:t>20</a:t>
            </a:fld>
            <a:endParaRPr lang="en-GB" altLang="zh-CN" sz="1400"/>
          </a:p>
        </p:txBody>
      </p:sp>
      <p:sp>
        <p:nvSpPr>
          <p:cNvPr id="34819" name="Rectangle 8"/>
          <p:cNvSpPr>
            <a:spLocks noGrp="1" noChangeArrowheads="1"/>
          </p:cNvSpPr>
          <p:nvPr>
            <p:ph type="title"/>
          </p:nvPr>
        </p:nvSpPr>
        <p:spPr/>
        <p:txBody>
          <a:bodyPr/>
          <a:lstStyle/>
          <a:p>
            <a:pPr eaLnBrk="1" hangingPunct="1"/>
            <a:r>
              <a:rPr lang="en-IE" altLang="zh-CN" b="1" smtClean="0"/>
              <a:t>The Need for Change</a:t>
            </a:r>
            <a:endParaRPr lang="en-US" altLang="zh-CN" b="1" smtClean="0">
              <a:ea typeface="宋体" charset="-122"/>
            </a:endParaRPr>
          </a:p>
        </p:txBody>
      </p:sp>
      <p:sp>
        <p:nvSpPr>
          <p:cNvPr id="34820" name="Rectangle 9"/>
          <p:cNvSpPr>
            <a:spLocks noGrp="1" noChangeArrowheads="1"/>
          </p:cNvSpPr>
          <p:nvPr>
            <p:ph type="body" sz="half" idx="1"/>
          </p:nvPr>
        </p:nvSpPr>
        <p:spPr>
          <a:xfrm>
            <a:off x="368300" y="1308100"/>
            <a:ext cx="4348163" cy="5008563"/>
          </a:xfrm>
        </p:spPr>
        <p:txBody>
          <a:bodyPr/>
          <a:lstStyle/>
          <a:p>
            <a:pPr eaLnBrk="1" hangingPunct="1">
              <a:lnSpc>
                <a:spcPct val="92000"/>
              </a:lnSpc>
            </a:pPr>
            <a:r>
              <a:rPr lang="en-IE" altLang="zh-CN" sz="1400" smtClean="0"/>
              <a:t>The landscape is changing and businesses need to move with the times</a:t>
            </a:r>
          </a:p>
          <a:p>
            <a:pPr eaLnBrk="1" hangingPunct="1">
              <a:lnSpc>
                <a:spcPct val="92000"/>
              </a:lnSpc>
            </a:pPr>
            <a:endParaRPr lang="en-IE" altLang="zh-CN" sz="1400" smtClean="0"/>
          </a:p>
          <a:p>
            <a:pPr eaLnBrk="1" hangingPunct="1">
              <a:lnSpc>
                <a:spcPct val="92000"/>
              </a:lnSpc>
            </a:pPr>
            <a:r>
              <a:rPr lang="en-IE" altLang="zh-CN" sz="1400" smtClean="0"/>
              <a:t>Re-evaluate service offerings and align operations with client needs</a:t>
            </a:r>
          </a:p>
          <a:p>
            <a:pPr eaLnBrk="1" hangingPunct="1">
              <a:lnSpc>
                <a:spcPct val="92000"/>
              </a:lnSpc>
            </a:pPr>
            <a:endParaRPr lang="en-IE" altLang="zh-CN" sz="1400" smtClean="0"/>
          </a:p>
          <a:p>
            <a:pPr eaLnBrk="1" hangingPunct="1">
              <a:lnSpc>
                <a:spcPct val="92000"/>
              </a:lnSpc>
            </a:pPr>
            <a:r>
              <a:rPr lang="en-IE" altLang="zh-CN" sz="1400" smtClean="0"/>
              <a:t>Review individual client margins.  Assets don’t always equal profit</a:t>
            </a:r>
          </a:p>
          <a:p>
            <a:pPr eaLnBrk="1" hangingPunct="1">
              <a:lnSpc>
                <a:spcPct val="92000"/>
              </a:lnSpc>
            </a:pPr>
            <a:endParaRPr lang="en-IE" altLang="zh-CN" sz="1400" smtClean="0"/>
          </a:p>
          <a:p>
            <a:pPr eaLnBrk="1" hangingPunct="1">
              <a:lnSpc>
                <a:spcPct val="92000"/>
              </a:lnSpc>
            </a:pPr>
            <a:r>
              <a:rPr lang="en-IE" altLang="zh-CN" sz="1400" smtClean="0"/>
              <a:t>Strategic client de-selection </a:t>
            </a:r>
          </a:p>
          <a:p>
            <a:pPr eaLnBrk="1" hangingPunct="1">
              <a:lnSpc>
                <a:spcPct val="92000"/>
              </a:lnSpc>
            </a:pPr>
            <a:endParaRPr lang="en-IE" altLang="zh-CN" sz="1400" smtClean="0"/>
          </a:p>
          <a:p>
            <a:pPr eaLnBrk="1" hangingPunct="1">
              <a:lnSpc>
                <a:spcPct val="92000"/>
              </a:lnSpc>
            </a:pPr>
            <a:r>
              <a:rPr lang="en-IE" altLang="zh-CN" sz="1400" smtClean="0"/>
              <a:t>Resources</a:t>
            </a:r>
          </a:p>
          <a:p>
            <a:pPr eaLnBrk="1" hangingPunct="1">
              <a:lnSpc>
                <a:spcPct val="92000"/>
              </a:lnSpc>
            </a:pPr>
            <a:endParaRPr lang="en-IE" altLang="zh-CN" sz="1400" smtClean="0"/>
          </a:p>
          <a:p>
            <a:pPr eaLnBrk="1" hangingPunct="1">
              <a:lnSpc>
                <a:spcPct val="92000"/>
              </a:lnSpc>
            </a:pPr>
            <a:r>
              <a:rPr lang="en-IE" altLang="zh-CN" sz="1400" smtClean="0"/>
              <a:t>Productivity Improvement – opportunity to implement changes on the long finger</a:t>
            </a:r>
          </a:p>
          <a:p>
            <a:pPr lvl="1" eaLnBrk="1" hangingPunct="1">
              <a:lnSpc>
                <a:spcPct val="84000"/>
              </a:lnSpc>
            </a:pPr>
            <a:r>
              <a:rPr lang="en-IE" altLang="zh-CN" sz="1200" smtClean="0"/>
              <a:t>71% already implemented process standardisation</a:t>
            </a:r>
          </a:p>
          <a:p>
            <a:pPr lvl="1" eaLnBrk="1" hangingPunct="1">
              <a:lnSpc>
                <a:spcPct val="84000"/>
              </a:lnSpc>
            </a:pPr>
            <a:r>
              <a:rPr lang="en-IE" altLang="zh-CN" sz="1200" smtClean="0"/>
              <a:t>46% in the process of implementing improved work practices</a:t>
            </a:r>
          </a:p>
          <a:p>
            <a:pPr lvl="1" eaLnBrk="1" hangingPunct="1">
              <a:lnSpc>
                <a:spcPct val="84000"/>
              </a:lnSpc>
            </a:pPr>
            <a:endParaRPr lang="en-IE" altLang="zh-CN" sz="1200" smtClean="0"/>
          </a:p>
          <a:p>
            <a:pPr eaLnBrk="1" hangingPunct="1">
              <a:lnSpc>
                <a:spcPct val="92000"/>
              </a:lnSpc>
            </a:pPr>
            <a:r>
              <a:rPr lang="en-IE" altLang="zh-CN" sz="1400" smtClean="0"/>
              <a:t>They say you should invest in a downturn…..</a:t>
            </a:r>
            <a:endParaRPr lang="en-US" altLang="zh-CN" sz="1400" smtClean="0">
              <a:ea typeface="宋体" charset="-122"/>
            </a:endParaRPr>
          </a:p>
        </p:txBody>
      </p:sp>
      <p:grpSp>
        <p:nvGrpSpPr>
          <p:cNvPr id="34821" name="Group 11"/>
          <p:cNvGrpSpPr>
            <a:grpSpLocks/>
          </p:cNvGrpSpPr>
          <p:nvPr/>
        </p:nvGrpSpPr>
        <p:grpSpPr bwMode="auto">
          <a:xfrm>
            <a:off x="4859338" y="1484313"/>
            <a:ext cx="3708400" cy="4494212"/>
            <a:chOff x="1580" y="624"/>
            <a:chExt cx="2962" cy="3637"/>
          </a:xfrm>
        </p:grpSpPr>
        <p:sp>
          <p:nvSpPr>
            <p:cNvPr id="34822" name="Freeform 12"/>
            <p:cNvSpPr>
              <a:spLocks/>
            </p:cNvSpPr>
            <p:nvPr/>
          </p:nvSpPr>
          <p:spPr bwMode="auto">
            <a:xfrm>
              <a:off x="1580" y="3171"/>
              <a:ext cx="345" cy="492"/>
            </a:xfrm>
            <a:custGeom>
              <a:avLst/>
              <a:gdLst>
                <a:gd name="T0" fmla="*/ 200 w 344"/>
                <a:gd name="T1" fmla="*/ 0 h 492"/>
                <a:gd name="T2" fmla="*/ 219 w 344"/>
                <a:gd name="T3" fmla="*/ 43 h 492"/>
                <a:gd name="T4" fmla="*/ 237 w 344"/>
                <a:gd name="T5" fmla="*/ 43 h 492"/>
                <a:gd name="T6" fmla="*/ 289 w 344"/>
                <a:gd name="T7" fmla="*/ 52 h 492"/>
                <a:gd name="T8" fmla="*/ 314 w 344"/>
                <a:gd name="T9" fmla="*/ 63 h 492"/>
                <a:gd name="T10" fmla="*/ 334 w 344"/>
                <a:gd name="T11" fmla="*/ 100 h 492"/>
                <a:gd name="T12" fmla="*/ 341 w 344"/>
                <a:gd name="T13" fmla="*/ 115 h 492"/>
                <a:gd name="T14" fmla="*/ 280 w 344"/>
                <a:gd name="T15" fmla="*/ 143 h 492"/>
                <a:gd name="T16" fmla="*/ 262 w 344"/>
                <a:gd name="T17" fmla="*/ 188 h 492"/>
                <a:gd name="T18" fmla="*/ 244 w 344"/>
                <a:gd name="T19" fmla="*/ 229 h 492"/>
                <a:gd name="T20" fmla="*/ 232 w 344"/>
                <a:gd name="T21" fmla="*/ 263 h 492"/>
                <a:gd name="T22" fmla="*/ 203 w 344"/>
                <a:gd name="T23" fmla="*/ 254 h 492"/>
                <a:gd name="T24" fmla="*/ 198 w 344"/>
                <a:gd name="T25" fmla="*/ 288 h 492"/>
                <a:gd name="T26" fmla="*/ 200 w 344"/>
                <a:gd name="T27" fmla="*/ 322 h 492"/>
                <a:gd name="T28" fmla="*/ 175 w 344"/>
                <a:gd name="T29" fmla="*/ 354 h 492"/>
                <a:gd name="T30" fmla="*/ 170 w 344"/>
                <a:gd name="T31" fmla="*/ 397 h 492"/>
                <a:gd name="T32" fmla="*/ 175 w 344"/>
                <a:gd name="T33" fmla="*/ 425 h 492"/>
                <a:gd name="T34" fmla="*/ 131 w 344"/>
                <a:gd name="T35" fmla="*/ 447 h 492"/>
                <a:gd name="T36" fmla="*/ 129 w 344"/>
                <a:gd name="T37" fmla="*/ 486 h 492"/>
                <a:gd name="T38" fmla="*/ 68 w 344"/>
                <a:gd name="T39" fmla="*/ 491 h 492"/>
                <a:gd name="T40" fmla="*/ 22 w 344"/>
                <a:gd name="T41" fmla="*/ 456 h 492"/>
                <a:gd name="T42" fmla="*/ 0 w 344"/>
                <a:gd name="T43" fmla="*/ 445 h 492"/>
                <a:gd name="T44" fmla="*/ 24 w 344"/>
                <a:gd name="T45" fmla="*/ 406 h 492"/>
                <a:gd name="T46" fmla="*/ 54 w 344"/>
                <a:gd name="T47" fmla="*/ 354 h 492"/>
                <a:gd name="T48" fmla="*/ 49 w 344"/>
                <a:gd name="T49" fmla="*/ 325 h 492"/>
                <a:gd name="T50" fmla="*/ 34 w 344"/>
                <a:gd name="T51" fmla="*/ 304 h 492"/>
                <a:gd name="T52" fmla="*/ 59 w 344"/>
                <a:gd name="T53" fmla="*/ 284 h 492"/>
                <a:gd name="T54" fmla="*/ 24 w 344"/>
                <a:gd name="T55" fmla="*/ 288 h 492"/>
                <a:gd name="T56" fmla="*/ 34 w 344"/>
                <a:gd name="T57" fmla="*/ 254 h 492"/>
                <a:gd name="T58" fmla="*/ 47 w 344"/>
                <a:gd name="T59" fmla="*/ 225 h 492"/>
                <a:gd name="T60" fmla="*/ 59 w 344"/>
                <a:gd name="T61" fmla="*/ 209 h 492"/>
                <a:gd name="T62" fmla="*/ 93 w 344"/>
                <a:gd name="T63" fmla="*/ 188 h 492"/>
                <a:gd name="T64" fmla="*/ 138 w 344"/>
                <a:gd name="T65" fmla="*/ 129 h 492"/>
                <a:gd name="T66" fmla="*/ 154 w 344"/>
                <a:gd name="T67" fmla="*/ 88 h 492"/>
                <a:gd name="T68" fmla="*/ 165 w 344"/>
                <a:gd name="T69" fmla="*/ 43 h 4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4"/>
                <a:gd name="T106" fmla="*/ 0 h 492"/>
                <a:gd name="T107" fmla="*/ 344 w 344"/>
                <a:gd name="T108" fmla="*/ 492 h 4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4" h="492">
                  <a:moveTo>
                    <a:pt x="174" y="4"/>
                  </a:moveTo>
                  <a:lnTo>
                    <a:pt x="199" y="0"/>
                  </a:lnTo>
                  <a:lnTo>
                    <a:pt x="215" y="20"/>
                  </a:lnTo>
                  <a:lnTo>
                    <a:pt x="218" y="43"/>
                  </a:lnTo>
                  <a:lnTo>
                    <a:pt x="224" y="47"/>
                  </a:lnTo>
                  <a:lnTo>
                    <a:pt x="236" y="43"/>
                  </a:lnTo>
                  <a:lnTo>
                    <a:pt x="277" y="59"/>
                  </a:lnTo>
                  <a:lnTo>
                    <a:pt x="288" y="52"/>
                  </a:lnTo>
                  <a:lnTo>
                    <a:pt x="304" y="50"/>
                  </a:lnTo>
                  <a:lnTo>
                    <a:pt x="313" y="63"/>
                  </a:lnTo>
                  <a:lnTo>
                    <a:pt x="322" y="86"/>
                  </a:lnTo>
                  <a:lnTo>
                    <a:pt x="333" y="100"/>
                  </a:lnTo>
                  <a:lnTo>
                    <a:pt x="343" y="109"/>
                  </a:lnTo>
                  <a:lnTo>
                    <a:pt x="340" y="115"/>
                  </a:lnTo>
                  <a:lnTo>
                    <a:pt x="311" y="125"/>
                  </a:lnTo>
                  <a:lnTo>
                    <a:pt x="279" y="143"/>
                  </a:lnTo>
                  <a:lnTo>
                    <a:pt x="279" y="172"/>
                  </a:lnTo>
                  <a:lnTo>
                    <a:pt x="261" y="188"/>
                  </a:lnTo>
                  <a:lnTo>
                    <a:pt x="245" y="202"/>
                  </a:lnTo>
                  <a:lnTo>
                    <a:pt x="243" y="229"/>
                  </a:lnTo>
                  <a:lnTo>
                    <a:pt x="243" y="250"/>
                  </a:lnTo>
                  <a:lnTo>
                    <a:pt x="231" y="263"/>
                  </a:lnTo>
                  <a:lnTo>
                    <a:pt x="220" y="250"/>
                  </a:lnTo>
                  <a:lnTo>
                    <a:pt x="202" y="254"/>
                  </a:lnTo>
                  <a:lnTo>
                    <a:pt x="199" y="263"/>
                  </a:lnTo>
                  <a:lnTo>
                    <a:pt x="197" y="288"/>
                  </a:lnTo>
                  <a:lnTo>
                    <a:pt x="204" y="297"/>
                  </a:lnTo>
                  <a:lnTo>
                    <a:pt x="199" y="322"/>
                  </a:lnTo>
                  <a:lnTo>
                    <a:pt x="188" y="334"/>
                  </a:lnTo>
                  <a:lnTo>
                    <a:pt x="174" y="354"/>
                  </a:lnTo>
                  <a:lnTo>
                    <a:pt x="168" y="370"/>
                  </a:lnTo>
                  <a:lnTo>
                    <a:pt x="170" y="397"/>
                  </a:lnTo>
                  <a:lnTo>
                    <a:pt x="183" y="415"/>
                  </a:lnTo>
                  <a:lnTo>
                    <a:pt x="174" y="425"/>
                  </a:lnTo>
                  <a:lnTo>
                    <a:pt x="143" y="436"/>
                  </a:lnTo>
                  <a:lnTo>
                    <a:pt x="131" y="447"/>
                  </a:lnTo>
                  <a:lnTo>
                    <a:pt x="129" y="461"/>
                  </a:lnTo>
                  <a:lnTo>
                    <a:pt x="129" y="486"/>
                  </a:lnTo>
                  <a:lnTo>
                    <a:pt x="93" y="486"/>
                  </a:lnTo>
                  <a:lnTo>
                    <a:pt x="68" y="491"/>
                  </a:lnTo>
                  <a:lnTo>
                    <a:pt x="38" y="456"/>
                  </a:lnTo>
                  <a:lnTo>
                    <a:pt x="22" y="456"/>
                  </a:lnTo>
                  <a:lnTo>
                    <a:pt x="9" y="456"/>
                  </a:lnTo>
                  <a:lnTo>
                    <a:pt x="0" y="445"/>
                  </a:lnTo>
                  <a:lnTo>
                    <a:pt x="9" y="431"/>
                  </a:lnTo>
                  <a:lnTo>
                    <a:pt x="24" y="406"/>
                  </a:lnTo>
                  <a:lnTo>
                    <a:pt x="34" y="381"/>
                  </a:lnTo>
                  <a:lnTo>
                    <a:pt x="54" y="354"/>
                  </a:lnTo>
                  <a:lnTo>
                    <a:pt x="59" y="336"/>
                  </a:lnTo>
                  <a:lnTo>
                    <a:pt x="49" y="325"/>
                  </a:lnTo>
                  <a:lnTo>
                    <a:pt x="38" y="311"/>
                  </a:lnTo>
                  <a:lnTo>
                    <a:pt x="34" y="304"/>
                  </a:lnTo>
                  <a:lnTo>
                    <a:pt x="49" y="300"/>
                  </a:lnTo>
                  <a:lnTo>
                    <a:pt x="59" y="284"/>
                  </a:lnTo>
                  <a:lnTo>
                    <a:pt x="43" y="279"/>
                  </a:lnTo>
                  <a:lnTo>
                    <a:pt x="24" y="288"/>
                  </a:lnTo>
                  <a:lnTo>
                    <a:pt x="24" y="265"/>
                  </a:lnTo>
                  <a:lnTo>
                    <a:pt x="34" y="254"/>
                  </a:lnTo>
                  <a:lnTo>
                    <a:pt x="43" y="240"/>
                  </a:lnTo>
                  <a:lnTo>
                    <a:pt x="47" y="225"/>
                  </a:lnTo>
                  <a:lnTo>
                    <a:pt x="49" y="213"/>
                  </a:lnTo>
                  <a:lnTo>
                    <a:pt x="59" y="209"/>
                  </a:lnTo>
                  <a:lnTo>
                    <a:pt x="70" y="218"/>
                  </a:lnTo>
                  <a:lnTo>
                    <a:pt x="93" y="188"/>
                  </a:lnTo>
                  <a:lnTo>
                    <a:pt x="104" y="168"/>
                  </a:lnTo>
                  <a:lnTo>
                    <a:pt x="138" y="129"/>
                  </a:lnTo>
                  <a:lnTo>
                    <a:pt x="138" y="113"/>
                  </a:lnTo>
                  <a:lnTo>
                    <a:pt x="154" y="88"/>
                  </a:lnTo>
                  <a:lnTo>
                    <a:pt x="159" y="59"/>
                  </a:lnTo>
                  <a:lnTo>
                    <a:pt x="165" y="43"/>
                  </a:lnTo>
                  <a:lnTo>
                    <a:pt x="174" y="4"/>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23" name="Freeform 13"/>
            <p:cNvSpPr>
              <a:spLocks/>
            </p:cNvSpPr>
            <p:nvPr/>
          </p:nvSpPr>
          <p:spPr bwMode="auto">
            <a:xfrm>
              <a:off x="1710" y="3019"/>
              <a:ext cx="911" cy="805"/>
            </a:xfrm>
            <a:custGeom>
              <a:avLst/>
              <a:gdLst>
                <a:gd name="T0" fmla="*/ 40 w 911"/>
                <a:gd name="T1" fmla="*/ 145 h 805"/>
                <a:gd name="T2" fmla="*/ 70 w 911"/>
                <a:gd name="T3" fmla="*/ 86 h 805"/>
                <a:gd name="T4" fmla="*/ 63 w 911"/>
                <a:gd name="T5" fmla="*/ 65 h 805"/>
                <a:gd name="T6" fmla="*/ 50 w 911"/>
                <a:gd name="T7" fmla="*/ 45 h 805"/>
                <a:gd name="T8" fmla="*/ 100 w 911"/>
                <a:gd name="T9" fmla="*/ 20 h 805"/>
                <a:gd name="T10" fmla="*/ 136 w 911"/>
                <a:gd name="T11" fmla="*/ 11 h 805"/>
                <a:gd name="T12" fmla="*/ 175 w 911"/>
                <a:gd name="T13" fmla="*/ 4 h 805"/>
                <a:gd name="T14" fmla="*/ 250 w 911"/>
                <a:gd name="T15" fmla="*/ 63 h 805"/>
                <a:gd name="T16" fmla="*/ 302 w 911"/>
                <a:gd name="T17" fmla="*/ 65 h 805"/>
                <a:gd name="T18" fmla="*/ 448 w 911"/>
                <a:gd name="T19" fmla="*/ 134 h 805"/>
                <a:gd name="T20" fmla="*/ 509 w 911"/>
                <a:gd name="T21" fmla="*/ 147 h 805"/>
                <a:gd name="T22" fmla="*/ 552 w 911"/>
                <a:gd name="T23" fmla="*/ 181 h 805"/>
                <a:gd name="T24" fmla="*/ 593 w 911"/>
                <a:gd name="T25" fmla="*/ 186 h 805"/>
                <a:gd name="T26" fmla="*/ 593 w 911"/>
                <a:gd name="T27" fmla="*/ 206 h 805"/>
                <a:gd name="T28" fmla="*/ 662 w 911"/>
                <a:gd name="T29" fmla="*/ 270 h 805"/>
                <a:gd name="T30" fmla="*/ 714 w 911"/>
                <a:gd name="T31" fmla="*/ 295 h 805"/>
                <a:gd name="T32" fmla="*/ 798 w 911"/>
                <a:gd name="T33" fmla="*/ 317 h 805"/>
                <a:gd name="T34" fmla="*/ 814 w 911"/>
                <a:gd name="T35" fmla="*/ 347 h 805"/>
                <a:gd name="T36" fmla="*/ 846 w 911"/>
                <a:gd name="T37" fmla="*/ 361 h 805"/>
                <a:gd name="T38" fmla="*/ 880 w 911"/>
                <a:gd name="T39" fmla="*/ 361 h 805"/>
                <a:gd name="T40" fmla="*/ 903 w 911"/>
                <a:gd name="T41" fmla="*/ 361 h 805"/>
                <a:gd name="T42" fmla="*/ 910 w 911"/>
                <a:gd name="T43" fmla="*/ 397 h 805"/>
                <a:gd name="T44" fmla="*/ 830 w 911"/>
                <a:gd name="T45" fmla="*/ 458 h 805"/>
                <a:gd name="T46" fmla="*/ 718 w 911"/>
                <a:gd name="T47" fmla="*/ 481 h 805"/>
                <a:gd name="T48" fmla="*/ 689 w 911"/>
                <a:gd name="T49" fmla="*/ 511 h 805"/>
                <a:gd name="T50" fmla="*/ 657 w 911"/>
                <a:gd name="T51" fmla="*/ 522 h 805"/>
                <a:gd name="T52" fmla="*/ 623 w 911"/>
                <a:gd name="T53" fmla="*/ 558 h 805"/>
                <a:gd name="T54" fmla="*/ 584 w 911"/>
                <a:gd name="T55" fmla="*/ 585 h 805"/>
                <a:gd name="T56" fmla="*/ 598 w 911"/>
                <a:gd name="T57" fmla="*/ 629 h 805"/>
                <a:gd name="T58" fmla="*/ 602 w 911"/>
                <a:gd name="T59" fmla="*/ 663 h 805"/>
                <a:gd name="T60" fmla="*/ 582 w 911"/>
                <a:gd name="T61" fmla="*/ 676 h 805"/>
                <a:gd name="T62" fmla="*/ 523 w 911"/>
                <a:gd name="T63" fmla="*/ 726 h 805"/>
                <a:gd name="T64" fmla="*/ 502 w 911"/>
                <a:gd name="T65" fmla="*/ 747 h 805"/>
                <a:gd name="T66" fmla="*/ 466 w 911"/>
                <a:gd name="T67" fmla="*/ 758 h 805"/>
                <a:gd name="T68" fmla="*/ 427 w 911"/>
                <a:gd name="T69" fmla="*/ 767 h 805"/>
                <a:gd name="T70" fmla="*/ 407 w 911"/>
                <a:gd name="T71" fmla="*/ 792 h 805"/>
                <a:gd name="T72" fmla="*/ 373 w 911"/>
                <a:gd name="T73" fmla="*/ 799 h 805"/>
                <a:gd name="T74" fmla="*/ 307 w 911"/>
                <a:gd name="T75" fmla="*/ 792 h 805"/>
                <a:gd name="T76" fmla="*/ 202 w 911"/>
                <a:gd name="T77" fmla="*/ 758 h 805"/>
                <a:gd name="T78" fmla="*/ 154 w 911"/>
                <a:gd name="T79" fmla="*/ 779 h 805"/>
                <a:gd name="T80" fmla="*/ 106 w 911"/>
                <a:gd name="T81" fmla="*/ 797 h 805"/>
                <a:gd name="T82" fmla="*/ 50 w 911"/>
                <a:gd name="T83" fmla="*/ 756 h 805"/>
                <a:gd name="T84" fmla="*/ 29 w 911"/>
                <a:gd name="T85" fmla="*/ 658 h 805"/>
                <a:gd name="T86" fmla="*/ 0 w 911"/>
                <a:gd name="T87" fmla="*/ 626 h 805"/>
                <a:gd name="T88" fmla="*/ 13 w 911"/>
                <a:gd name="T89" fmla="*/ 588 h 805"/>
                <a:gd name="T90" fmla="*/ 54 w 911"/>
                <a:gd name="T91" fmla="*/ 567 h 805"/>
                <a:gd name="T92" fmla="*/ 36 w 911"/>
                <a:gd name="T93" fmla="*/ 522 h 805"/>
                <a:gd name="T94" fmla="*/ 75 w 911"/>
                <a:gd name="T95" fmla="*/ 472 h 805"/>
                <a:gd name="T96" fmla="*/ 65 w 911"/>
                <a:gd name="T97" fmla="*/ 436 h 805"/>
                <a:gd name="T98" fmla="*/ 79 w 911"/>
                <a:gd name="T99" fmla="*/ 402 h 805"/>
                <a:gd name="T100" fmla="*/ 100 w 911"/>
                <a:gd name="T101" fmla="*/ 415 h 805"/>
                <a:gd name="T102" fmla="*/ 116 w 911"/>
                <a:gd name="T103" fmla="*/ 352 h 805"/>
                <a:gd name="T104" fmla="*/ 150 w 911"/>
                <a:gd name="T105" fmla="*/ 306 h 805"/>
                <a:gd name="T106" fmla="*/ 182 w 911"/>
                <a:gd name="T107" fmla="*/ 274 h 805"/>
                <a:gd name="T108" fmla="*/ 216 w 911"/>
                <a:gd name="T109" fmla="*/ 261 h 805"/>
                <a:gd name="T110" fmla="*/ 179 w 911"/>
                <a:gd name="T111" fmla="*/ 206 h 805"/>
                <a:gd name="T112" fmla="*/ 145 w 911"/>
                <a:gd name="T113" fmla="*/ 211 h 805"/>
                <a:gd name="T114" fmla="*/ 104 w 911"/>
                <a:gd name="T115" fmla="*/ 195 h 805"/>
                <a:gd name="T116" fmla="*/ 88 w 911"/>
                <a:gd name="T117" fmla="*/ 190 h 805"/>
                <a:gd name="T118" fmla="*/ 75 w 911"/>
                <a:gd name="T119" fmla="*/ 156 h 805"/>
                <a:gd name="T120" fmla="*/ 45 w 911"/>
                <a:gd name="T121" fmla="*/ 156 h 80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11"/>
                <a:gd name="T184" fmla="*/ 0 h 805"/>
                <a:gd name="T185" fmla="*/ 911 w 911"/>
                <a:gd name="T186" fmla="*/ 805 h 80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11" h="805">
                  <a:moveTo>
                    <a:pt x="45" y="156"/>
                  </a:moveTo>
                  <a:lnTo>
                    <a:pt x="40" y="145"/>
                  </a:lnTo>
                  <a:lnTo>
                    <a:pt x="45" y="129"/>
                  </a:lnTo>
                  <a:lnTo>
                    <a:pt x="70" y="86"/>
                  </a:lnTo>
                  <a:lnTo>
                    <a:pt x="59" y="77"/>
                  </a:lnTo>
                  <a:lnTo>
                    <a:pt x="63" y="65"/>
                  </a:lnTo>
                  <a:lnTo>
                    <a:pt x="50" y="63"/>
                  </a:lnTo>
                  <a:lnTo>
                    <a:pt x="50" y="45"/>
                  </a:lnTo>
                  <a:lnTo>
                    <a:pt x="59" y="34"/>
                  </a:lnTo>
                  <a:lnTo>
                    <a:pt x="100" y="20"/>
                  </a:lnTo>
                  <a:lnTo>
                    <a:pt x="134" y="24"/>
                  </a:lnTo>
                  <a:lnTo>
                    <a:pt x="136" y="11"/>
                  </a:lnTo>
                  <a:lnTo>
                    <a:pt x="161" y="0"/>
                  </a:lnTo>
                  <a:lnTo>
                    <a:pt x="175" y="4"/>
                  </a:lnTo>
                  <a:lnTo>
                    <a:pt x="202" y="40"/>
                  </a:lnTo>
                  <a:lnTo>
                    <a:pt x="250" y="63"/>
                  </a:lnTo>
                  <a:lnTo>
                    <a:pt x="291" y="63"/>
                  </a:lnTo>
                  <a:lnTo>
                    <a:pt x="302" y="65"/>
                  </a:lnTo>
                  <a:lnTo>
                    <a:pt x="416" y="129"/>
                  </a:lnTo>
                  <a:lnTo>
                    <a:pt x="448" y="134"/>
                  </a:lnTo>
                  <a:lnTo>
                    <a:pt x="473" y="156"/>
                  </a:lnTo>
                  <a:lnTo>
                    <a:pt x="509" y="147"/>
                  </a:lnTo>
                  <a:lnTo>
                    <a:pt x="532" y="161"/>
                  </a:lnTo>
                  <a:lnTo>
                    <a:pt x="552" y="181"/>
                  </a:lnTo>
                  <a:lnTo>
                    <a:pt x="577" y="181"/>
                  </a:lnTo>
                  <a:lnTo>
                    <a:pt x="593" y="186"/>
                  </a:lnTo>
                  <a:lnTo>
                    <a:pt x="602" y="195"/>
                  </a:lnTo>
                  <a:lnTo>
                    <a:pt x="593" y="206"/>
                  </a:lnTo>
                  <a:lnTo>
                    <a:pt x="593" y="222"/>
                  </a:lnTo>
                  <a:lnTo>
                    <a:pt x="662" y="270"/>
                  </a:lnTo>
                  <a:lnTo>
                    <a:pt x="698" y="299"/>
                  </a:lnTo>
                  <a:lnTo>
                    <a:pt x="714" y="295"/>
                  </a:lnTo>
                  <a:lnTo>
                    <a:pt x="734" y="290"/>
                  </a:lnTo>
                  <a:lnTo>
                    <a:pt x="798" y="317"/>
                  </a:lnTo>
                  <a:lnTo>
                    <a:pt x="805" y="340"/>
                  </a:lnTo>
                  <a:lnTo>
                    <a:pt x="814" y="347"/>
                  </a:lnTo>
                  <a:lnTo>
                    <a:pt x="834" y="352"/>
                  </a:lnTo>
                  <a:lnTo>
                    <a:pt x="846" y="361"/>
                  </a:lnTo>
                  <a:lnTo>
                    <a:pt x="864" y="361"/>
                  </a:lnTo>
                  <a:lnTo>
                    <a:pt x="880" y="361"/>
                  </a:lnTo>
                  <a:lnTo>
                    <a:pt x="898" y="365"/>
                  </a:lnTo>
                  <a:lnTo>
                    <a:pt x="903" y="361"/>
                  </a:lnTo>
                  <a:lnTo>
                    <a:pt x="910" y="377"/>
                  </a:lnTo>
                  <a:lnTo>
                    <a:pt x="910" y="397"/>
                  </a:lnTo>
                  <a:lnTo>
                    <a:pt x="898" y="411"/>
                  </a:lnTo>
                  <a:lnTo>
                    <a:pt x="830" y="458"/>
                  </a:lnTo>
                  <a:lnTo>
                    <a:pt x="803" y="458"/>
                  </a:lnTo>
                  <a:lnTo>
                    <a:pt x="718" y="481"/>
                  </a:lnTo>
                  <a:lnTo>
                    <a:pt x="689" y="486"/>
                  </a:lnTo>
                  <a:lnTo>
                    <a:pt x="689" y="511"/>
                  </a:lnTo>
                  <a:lnTo>
                    <a:pt x="673" y="511"/>
                  </a:lnTo>
                  <a:lnTo>
                    <a:pt x="657" y="522"/>
                  </a:lnTo>
                  <a:lnTo>
                    <a:pt x="639" y="542"/>
                  </a:lnTo>
                  <a:lnTo>
                    <a:pt x="623" y="558"/>
                  </a:lnTo>
                  <a:lnTo>
                    <a:pt x="602" y="563"/>
                  </a:lnTo>
                  <a:lnTo>
                    <a:pt x="584" y="585"/>
                  </a:lnTo>
                  <a:lnTo>
                    <a:pt x="584" y="613"/>
                  </a:lnTo>
                  <a:lnTo>
                    <a:pt x="598" y="629"/>
                  </a:lnTo>
                  <a:lnTo>
                    <a:pt x="602" y="642"/>
                  </a:lnTo>
                  <a:lnTo>
                    <a:pt x="602" y="663"/>
                  </a:lnTo>
                  <a:lnTo>
                    <a:pt x="598" y="672"/>
                  </a:lnTo>
                  <a:lnTo>
                    <a:pt x="582" y="676"/>
                  </a:lnTo>
                  <a:lnTo>
                    <a:pt x="557" y="697"/>
                  </a:lnTo>
                  <a:lnTo>
                    <a:pt x="523" y="726"/>
                  </a:lnTo>
                  <a:lnTo>
                    <a:pt x="509" y="738"/>
                  </a:lnTo>
                  <a:lnTo>
                    <a:pt x="502" y="747"/>
                  </a:lnTo>
                  <a:lnTo>
                    <a:pt x="502" y="758"/>
                  </a:lnTo>
                  <a:lnTo>
                    <a:pt x="466" y="758"/>
                  </a:lnTo>
                  <a:lnTo>
                    <a:pt x="443" y="763"/>
                  </a:lnTo>
                  <a:lnTo>
                    <a:pt x="427" y="767"/>
                  </a:lnTo>
                  <a:lnTo>
                    <a:pt x="420" y="774"/>
                  </a:lnTo>
                  <a:lnTo>
                    <a:pt x="407" y="792"/>
                  </a:lnTo>
                  <a:lnTo>
                    <a:pt x="386" y="799"/>
                  </a:lnTo>
                  <a:lnTo>
                    <a:pt x="373" y="799"/>
                  </a:lnTo>
                  <a:lnTo>
                    <a:pt x="348" y="797"/>
                  </a:lnTo>
                  <a:lnTo>
                    <a:pt x="307" y="792"/>
                  </a:lnTo>
                  <a:lnTo>
                    <a:pt x="232" y="763"/>
                  </a:lnTo>
                  <a:lnTo>
                    <a:pt x="202" y="758"/>
                  </a:lnTo>
                  <a:lnTo>
                    <a:pt x="175" y="767"/>
                  </a:lnTo>
                  <a:lnTo>
                    <a:pt x="154" y="779"/>
                  </a:lnTo>
                  <a:lnTo>
                    <a:pt x="129" y="783"/>
                  </a:lnTo>
                  <a:lnTo>
                    <a:pt x="106" y="797"/>
                  </a:lnTo>
                  <a:lnTo>
                    <a:pt x="95" y="804"/>
                  </a:lnTo>
                  <a:lnTo>
                    <a:pt x="50" y="756"/>
                  </a:lnTo>
                  <a:lnTo>
                    <a:pt x="50" y="683"/>
                  </a:lnTo>
                  <a:lnTo>
                    <a:pt x="29" y="658"/>
                  </a:lnTo>
                  <a:lnTo>
                    <a:pt x="4" y="638"/>
                  </a:lnTo>
                  <a:lnTo>
                    <a:pt x="0" y="626"/>
                  </a:lnTo>
                  <a:lnTo>
                    <a:pt x="0" y="601"/>
                  </a:lnTo>
                  <a:lnTo>
                    <a:pt x="13" y="588"/>
                  </a:lnTo>
                  <a:lnTo>
                    <a:pt x="45" y="576"/>
                  </a:lnTo>
                  <a:lnTo>
                    <a:pt x="54" y="567"/>
                  </a:lnTo>
                  <a:lnTo>
                    <a:pt x="40" y="551"/>
                  </a:lnTo>
                  <a:lnTo>
                    <a:pt x="36" y="522"/>
                  </a:lnTo>
                  <a:lnTo>
                    <a:pt x="50" y="497"/>
                  </a:lnTo>
                  <a:lnTo>
                    <a:pt x="75" y="472"/>
                  </a:lnTo>
                  <a:lnTo>
                    <a:pt x="75" y="451"/>
                  </a:lnTo>
                  <a:lnTo>
                    <a:pt x="65" y="436"/>
                  </a:lnTo>
                  <a:lnTo>
                    <a:pt x="75" y="406"/>
                  </a:lnTo>
                  <a:lnTo>
                    <a:pt x="79" y="402"/>
                  </a:lnTo>
                  <a:lnTo>
                    <a:pt x="91" y="402"/>
                  </a:lnTo>
                  <a:lnTo>
                    <a:pt x="100" y="415"/>
                  </a:lnTo>
                  <a:lnTo>
                    <a:pt x="111" y="397"/>
                  </a:lnTo>
                  <a:lnTo>
                    <a:pt x="116" y="352"/>
                  </a:lnTo>
                  <a:lnTo>
                    <a:pt x="150" y="322"/>
                  </a:lnTo>
                  <a:lnTo>
                    <a:pt x="150" y="306"/>
                  </a:lnTo>
                  <a:lnTo>
                    <a:pt x="150" y="295"/>
                  </a:lnTo>
                  <a:lnTo>
                    <a:pt x="182" y="274"/>
                  </a:lnTo>
                  <a:lnTo>
                    <a:pt x="207" y="270"/>
                  </a:lnTo>
                  <a:lnTo>
                    <a:pt x="216" y="261"/>
                  </a:lnTo>
                  <a:lnTo>
                    <a:pt x="195" y="240"/>
                  </a:lnTo>
                  <a:lnTo>
                    <a:pt x="179" y="206"/>
                  </a:lnTo>
                  <a:lnTo>
                    <a:pt x="170" y="199"/>
                  </a:lnTo>
                  <a:lnTo>
                    <a:pt x="145" y="211"/>
                  </a:lnTo>
                  <a:lnTo>
                    <a:pt x="129" y="204"/>
                  </a:lnTo>
                  <a:lnTo>
                    <a:pt x="104" y="195"/>
                  </a:lnTo>
                  <a:lnTo>
                    <a:pt x="95" y="199"/>
                  </a:lnTo>
                  <a:lnTo>
                    <a:pt x="88" y="190"/>
                  </a:lnTo>
                  <a:lnTo>
                    <a:pt x="88" y="174"/>
                  </a:lnTo>
                  <a:lnTo>
                    <a:pt x="75" y="156"/>
                  </a:lnTo>
                  <a:lnTo>
                    <a:pt x="65" y="152"/>
                  </a:lnTo>
                  <a:lnTo>
                    <a:pt x="45" y="156"/>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24" name="Freeform 14"/>
            <p:cNvSpPr>
              <a:spLocks/>
            </p:cNvSpPr>
            <p:nvPr/>
          </p:nvSpPr>
          <p:spPr bwMode="auto">
            <a:xfrm>
              <a:off x="2404" y="3687"/>
              <a:ext cx="36" cy="38"/>
            </a:xfrm>
            <a:custGeom>
              <a:avLst/>
              <a:gdLst>
                <a:gd name="T0" fmla="*/ 35 w 36"/>
                <a:gd name="T1" fmla="*/ 0 h 38"/>
                <a:gd name="T2" fmla="*/ 18 w 36"/>
                <a:gd name="T3" fmla="*/ 0 h 38"/>
                <a:gd name="T4" fmla="*/ 0 w 36"/>
                <a:gd name="T5" fmla="*/ 23 h 38"/>
                <a:gd name="T6" fmla="*/ 9 w 36"/>
                <a:gd name="T7" fmla="*/ 37 h 38"/>
                <a:gd name="T8" fmla="*/ 25 w 36"/>
                <a:gd name="T9" fmla="*/ 37 h 38"/>
                <a:gd name="T10" fmla="*/ 35 w 36"/>
                <a:gd name="T11" fmla="*/ 0 h 38"/>
                <a:gd name="T12" fmla="*/ 0 60000 65536"/>
                <a:gd name="T13" fmla="*/ 0 60000 65536"/>
                <a:gd name="T14" fmla="*/ 0 60000 65536"/>
                <a:gd name="T15" fmla="*/ 0 60000 65536"/>
                <a:gd name="T16" fmla="*/ 0 60000 65536"/>
                <a:gd name="T17" fmla="*/ 0 60000 65536"/>
                <a:gd name="T18" fmla="*/ 0 w 36"/>
                <a:gd name="T19" fmla="*/ 0 h 38"/>
                <a:gd name="T20" fmla="*/ 36 w 36"/>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36" h="38">
                  <a:moveTo>
                    <a:pt x="35" y="0"/>
                  </a:moveTo>
                  <a:lnTo>
                    <a:pt x="18" y="0"/>
                  </a:lnTo>
                  <a:lnTo>
                    <a:pt x="0" y="23"/>
                  </a:lnTo>
                  <a:lnTo>
                    <a:pt x="9" y="37"/>
                  </a:lnTo>
                  <a:lnTo>
                    <a:pt x="25" y="37"/>
                  </a:lnTo>
                  <a:lnTo>
                    <a:pt x="35"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25" name="Freeform 15"/>
            <p:cNvSpPr>
              <a:spLocks/>
            </p:cNvSpPr>
            <p:nvPr/>
          </p:nvSpPr>
          <p:spPr bwMode="auto">
            <a:xfrm>
              <a:off x="2502" y="3626"/>
              <a:ext cx="81" cy="62"/>
            </a:xfrm>
            <a:custGeom>
              <a:avLst/>
              <a:gdLst>
                <a:gd name="T0" fmla="*/ 59 w 80"/>
                <a:gd name="T1" fmla="*/ 0 h 62"/>
                <a:gd name="T2" fmla="*/ 50 w 80"/>
                <a:gd name="T3" fmla="*/ 6 h 62"/>
                <a:gd name="T4" fmla="*/ 18 w 80"/>
                <a:gd name="T5" fmla="*/ 11 h 62"/>
                <a:gd name="T6" fmla="*/ 0 w 80"/>
                <a:gd name="T7" fmla="*/ 31 h 62"/>
                <a:gd name="T8" fmla="*/ 24 w 80"/>
                <a:gd name="T9" fmla="*/ 49 h 62"/>
                <a:gd name="T10" fmla="*/ 38 w 80"/>
                <a:gd name="T11" fmla="*/ 61 h 62"/>
                <a:gd name="T12" fmla="*/ 64 w 80"/>
                <a:gd name="T13" fmla="*/ 56 h 62"/>
                <a:gd name="T14" fmla="*/ 80 w 80"/>
                <a:gd name="T15" fmla="*/ 49 h 62"/>
                <a:gd name="T16" fmla="*/ 75 w 80"/>
                <a:gd name="T17" fmla="*/ 31 h 62"/>
                <a:gd name="T18" fmla="*/ 64 w 80"/>
                <a:gd name="T19" fmla="*/ 20 h 62"/>
                <a:gd name="T20" fmla="*/ 59 w 80"/>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62"/>
                <a:gd name="T35" fmla="*/ 80 w 80"/>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62">
                  <a:moveTo>
                    <a:pt x="58" y="0"/>
                  </a:moveTo>
                  <a:lnTo>
                    <a:pt x="49" y="6"/>
                  </a:lnTo>
                  <a:lnTo>
                    <a:pt x="18" y="11"/>
                  </a:lnTo>
                  <a:lnTo>
                    <a:pt x="0" y="31"/>
                  </a:lnTo>
                  <a:lnTo>
                    <a:pt x="24" y="49"/>
                  </a:lnTo>
                  <a:lnTo>
                    <a:pt x="38" y="61"/>
                  </a:lnTo>
                  <a:lnTo>
                    <a:pt x="63" y="56"/>
                  </a:lnTo>
                  <a:lnTo>
                    <a:pt x="79" y="49"/>
                  </a:lnTo>
                  <a:lnTo>
                    <a:pt x="74" y="31"/>
                  </a:lnTo>
                  <a:lnTo>
                    <a:pt x="63" y="20"/>
                  </a:lnTo>
                  <a:lnTo>
                    <a:pt x="58"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26" name="Freeform 16"/>
            <p:cNvSpPr>
              <a:spLocks/>
            </p:cNvSpPr>
            <p:nvPr/>
          </p:nvSpPr>
          <p:spPr bwMode="auto">
            <a:xfrm>
              <a:off x="2627" y="3629"/>
              <a:ext cx="39" cy="37"/>
            </a:xfrm>
            <a:custGeom>
              <a:avLst/>
              <a:gdLst>
                <a:gd name="T0" fmla="*/ 24 w 38"/>
                <a:gd name="T1" fmla="*/ 0 h 37"/>
                <a:gd name="T2" fmla="*/ 0 w 38"/>
                <a:gd name="T3" fmla="*/ 9 h 37"/>
                <a:gd name="T4" fmla="*/ 21 w 38"/>
                <a:gd name="T5" fmla="*/ 21 h 37"/>
                <a:gd name="T6" fmla="*/ 38 w 38"/>
                <a:gd name="T7" fmla="*/ 36 h 37"/>
                <a:gd name="T8" fmla="*/ 24 w 38"/>
                <a:gd name="T9" fmla="*/ 0 h 37"/>
                <a:gd name="T10" fmla="*/ 0 60000 65536"/>
                <a:gd name="T11" fmla="*/ 0 60000 65536"/>
                <a:gd name="T12" fmla="*/ 0 60000 65536"/>
                <a:gd name="T13" fmla="*/ 0 60000 65536"/>
                <a:gd name="T14" fmla="*/ 0 60000 65536"/>
                <a:gd name="T15" fmla="*/ 0 w 38"/>
                <a:gd name="T16" fmla="*/ 0 h 37"/>
                <a:gd name="T17" fmla="*/ 38 w 38"/>
                <a:gd name="T18" fmla="*/ 37 h 37"/>
              </a:gdLst>
              <a:ahLst/>
              <a:cxnLst>
                <a:cxn ang="T10">
                  <a:pos x="T0" y="T1"/>
                </a:cxn>
                <a:cxn ang="T11">
                  <a:pos x="T2" y="T3"/>
                </a:cxn>
                <a:cxn ang="T12">
                  <a:pos x="T4" y="T5"/>
                </a:cxn>
                <a:cxn ang="T13">
                  <a:pos x="T6" y="T7"/>
                </a:cxn>
                <a:cxn ang="T14">
                  <a:pos x="T8" y="T9"/>
                </a:cxn>
              </a:cxnLst>
              <a:rect l="T15" t="T16" r="T17" b="T18"/>
              <a:pathLst>
                <a:path w="38" h="37">
                  <a:moveTo>
                    <a:pt x="23" y="0"/>
                  </a:moveTo>
                  <a:lnTo>
                    <a:pt x="0" y="9"/>
                  </a:lnTo>
                  <a:lnTo>
                    <a:pt x="20" y="21"/>
                  </a:lnTo>
                  <a:lnTo>
                    <a:pt x="37" y="36"/>
                  </a:lnTo>
                  <a:lnTo>
                    <a:pt x="23"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27" name="Freeform 17"/>
            <p:cNvSpPr>
              <a:spLocks/>
            </p:cNvSpPr>
            <p:nvPr/>
          </p:nvSpPr>
          <p:spPr bwMode="auto">
            <a:xfrm>
              <a:off x="2956" y="3596"/>
              <a:ext cx="135" cy="217"/>
            </a:xfrm>
            <a:custGeom>
              <a:avLst/>
              <a:gdLst>
                <a:gd name="T0" fmla="*/ 79 w 136"/>
                <a:gd name="T1" fmla="*/ 0 h 217"/>
                <a:gd name="T2" fmla="*/ 59 w 136"/>
                <a:gd name="T3" fmla="*/ 11 h 217"/>
                <a:gd name="T4" fmla="*/ 43 w 136"/>
                <a:gd name="T5" fmla="*/ 25 h 217"/>
                <a:gd name="T6" fmla="*/ 25 w 136"/>
                <a:gd name="T7" fmla="*/ 29 h 217"/>
                <a:gd name="T8" fmla="*/ 0 w 136"/>
                <a:gd name="T9" fmla="*/ 25 h 217"/>
                <a:gd name="T10" fmla="*/ 4 w 136"/>
                <a:gd name="T11" fmla="*/ 50 h 217"/>
                <a:gd name="T12" fmla="*/ 18 w 136"/>
                <a:gd name="T13" fmla="*/ 65 h 217"/>
                <a:gd name="T14" fmla="*/ 13 w 136"/>
                <a:gd name="T15" fmla="*/ 106 h 217"/>
                <a:gd name="T16" fmla="*/ 13 w 136"/>
                <a:gd name="T17" fmla="*/ 127 h 217"/>
                <a:gd name="T18" fmla="*/ 18 w 136"/>
                <a:gd name="T19" fmla="*/ 145 h 217"/>
                <a:gd name="T20" fmla="*/ 4 w 136"/>
                <a:gd name="T21" fmla="*/ 179 h 217"/>
                <a:gd name="T22" fmla="*/ 9 w 136"/>
                <a:gd name="T23" fmla="*/ 202 h 217"/>
                <a:gd name="T24" fmla="*/ 25 w 136"/>
                <a:gd name="T25" fmla="*/ 216 h 217"/>
                <a:gd name="T26" fmla="*/ 50 w 136"/>
                <a:gd name="T27" fmla="*/ 197 h 217"/>
                <a:gd name="T28" fmla="*/ 59 w 136"/>
                <a:gd name="T29" fmla="*/ 193 h 217"/>
                <a:gd name="T30" fmla="*/ 83 w 136"/>
                <a:gd name="T31" fmla="*/ 197 h 217"/>
                <a:gd name="T32" fmla="*/ 99 w 136"/>
                <a:gd name="T33" fmla="*/ 181 h 217"/>
                <a:gd name="T34" fmla="*/ 99 w 136"/>
                <a:gd name="T35" fmla="*/ 165 h 217"/>
                <a:gd name="T36" fmla="*/ 120 w 136"/>
                <a:gd name="T37" fmla="*/ 131 h 217"/>
                <a:gd name="T38" fmla="*/ 129 w 136"/>
                <a:gd name="T39" fmla="*/ 111 h 217"/>
                <a:gd name="T40" fmla="*/ 120 w 136"/>
                <a:gd name="T41" fmla="*/ 90 h 217"/>
                <a:gd name="T42" fmla="*/ 134 w 136"/>
                <a:gd name="T43" fmla="*/ 65 h 217"/>
                <a:gd name="T44" fmla="*/ 124 w 136"/>
                <a:gd name="T45" fmla="*/ 29 h 217"/>
                <a:gd name="T46" fmla="*/ 120 w 136"/>
                <a:gd name="T47" fmla="*/ 6 h 217"/>
                <a:gd name="T48" fmla="*/ 79 w 136"/>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6"/>
                <a:gd name="T76" fmla="*/ 0 h 217"/>
                <a:gd name="T77" fmla="*/ 136 w 136"/>
                <a:gd name="T78" fmla="*/ 217 h 2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6" h="217">
                  <a:moveTo>
                    <a:pt x="80" y="0"/>
                  </a:moveTo>
                  <a:lnTo>
                    <a:pt x="59" y="11"/>
                  </a:lnTo>
                  <a:lnTo>
                    <a:pt x="43" y="25"/>
                  </a:lnTo>
                  <a:lnTo>
                    <a:pt x="25" y="29"/>
                  </a:lnTo>
                  <a:lnTo>
                    <a:pt x="0" y="25"/>
                  </a:lnTo>
                  <a:lnTo>
                    <a:pt x="4" y="50"/>
                  </a:lnTo>
                  <a:lnTo>
                    <a:pt x="18" y="65"/>
                  </a:lnTo>
                  <a:lnTo>
                    <a:pt x="13" y="106"/>
                  </a:lnTo>
                  <a:lnTo>
                    <a:pt x="13" y="127"/>
                  </a:lnTo>
                  <a:lnTo>
                    <a:pt x="18" y="145"/>
                  </a:lnTo>
                  <a:lnTo>
                    <a:pt x="4" y="179"/>
                  </a:lnTo>
                  <a:lnTo>
                    <a:pt x="9" y="202"/>
                  </a:lnTo>
                  <a:lnTo>
                    <a:pt x="25" y="216"/>
                  </a:lnTo>
                  <a:lnTo>
                    <a:pt x="50" y="197"/>
                  </a:lnTo>
                  <a:lnTo>
                    <a:pt x="59" y="193"/>
                  </a:lnTo>
                  <a:lnTo>
                    <a:pt x="84" y="197"/>
                  </a:lnTo>
                  <a:lnTo>
                    <a:pt x="100" y="181"/>
                  </a:lnTo>
                  <a:lnTo>
                    <a:pt x="100" y="165"/>
                  </a:lnTo>
                  <a:lnTo>
                    <a:pt x="121" y="131"/>
                  </a:lnTo>
                  <a:lnTo>
                    <a:pt x="130" y="111"/>
                  </a:lnTo>
                  <a:lnTo>
                    <a:pt x="121" y="90"/>
                  </a:lnTo>
                  <a:lnTo>
                    <a:pt x="135" y="65"/>
                  </a:lnTo>
                  <a:lnTo>
                    <a:pt x="125" y="29"/>
                  </a:lnTo>
                  <a:lnTo>
                    <a:pt x="121" y="6"/>
                  </a:lnTo>
                  <a:lnTo>
                    <a:pt x="80"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28" name="Freeform 18"/>
            <p:cNvSpPr>
              <a:spLocks/>
            </p:cNvSpPr>
            <p:nvPr/>
          </p:nvSpPr>
          <p:spPr bwMode="auto">
            <a:xfrm>
              <a:off x="3260" y="3934"/>
              <a:ext cx="247" cy="153"/>
            </a:xfrm>
            <a:custGeom>
              <a:avLst/>
              <a:gdLst>
                <a:gd name="T0" fmla="*/ 234 w 246"/>
                <a:gd name="T1" fmla="*/ 0 h 153"/>
                <a:gd name="T2" fmla="*/ 246 w 246"/>
                <a:gd name="T3" fmla="*/ 11 h 153"/>
                <a:gd name="T4" fmla="*/ 239 w 246"/>
                <a:gd name="T5" fmla="*/ 24 h 153"/>
                <a:gd name="T6" fmla="*/ 229 w 246"/>
                <a:gd name="T7" fmla="*/ 45 h 153"/>
                <a:gd name="T8" fmla="*/ 216 w 246"/>
                <a:gd name="T9" fmla="*/ 56 h 153"/>
                <a:gd name="T10" fmla="*/ 220 w 246"/>
                <a:gd name="T11" fmla="*/ 95 h 153"/>
                <a:gd name="T12" fmla="*/ 229 w 246"/>
                <a:gd name="T13" fmla="*/ 122 h 153"/>
                <a:gd name="T14" fmla="*/ 207 w 246"/>
                <a:gd name="T15" fmla="*/ 136 h 153"/>
                <a:gd name="T16" fmla="*/ 204 w 246"/>
                <a:gd name="T17" fmla="*/ 147 h 153"/>
                <a:gd name="T18" fmla="*/ 186 w 246"/>
                <a:gd name="T19" fmla="*/ 152 h 153"/>
                <a:gd name="T20" fmla="*/ 161 w 246"/>
                <a:gd name="T21" fmla="*/ 127 h 153"/>
                <a:gd name="T22" fmla="*/ 145 w 246"/>
                <a:gd name="T23" fmla="*/ 127 h 153"/>
                <a:gd name="T24" fmla="*/ 131 w 246"/>
                <a:gd name="T25" fmla="*/ 106 h 153"/>
                <a:gd name="T26" fmla="*/ 105 w 246"/>
                <a:gd name="T27" fmla="*/ 95 h 153"/>
                <a:gd name="T28" fmla="*/ 89 w 246"/>
                <a:gd name="T29" fmla="*/ 90 h 153"/>
                <a:gd name="T30" fmla="*/ 73 w 246"/>
                <a:gd name="T31" fmla="*/ 81 h 153"/>
                <a:gd name="T32" fmla="*/ 54 w 246"/>
                <a:gd name="T33" fmla="*/ 70 h 153"/>
                <a:gd name="T34" fmla="*/ 25 w 246"/>
                <a:gd name="T35" fmla="*/ 49 h 153"/>
                <a:gd name="T36" fmla="*/ 13 w 246"/>
                <a:gd name="T37" fmla="*/ 45 h 153"/>
                <a:gd name="T38" fmla="*/ 0 w 246"/>
                <a:gd name="T39" fmla="*/ 31 h 153"/>
                <a:gd name="T40" fmla="*/ 0 w 246"/>
                <a:gd name="T41" fmla="*/ 15 h 153"/>
                <a:gd name="T42" fmla="*/ 4 w 246"/>
                <a:gd name="T43" fmla="*/ 4 h 153"/>
                <a:gd name="T44" fmla="*/ 29 w 246"/>
                <a:gd name="T45" fmla="*/ 6 h 153"/>
                <a:gd name="T46" fmla="*/ 68 w 246"/>
                <a:gd name="T47" fmla="*/ 6 h 153"/>
                <a:gd name="T48" fmla="*/ 77 w 246"/>
                <a:gd name="T49" fmla="*/ 20 h 153"/>
                <a:gd name="T50" fmla="*/ 119 w 246"/>
                <a:gd name="T51" fmla="*/ 20 h 153"/>
                <a:gd name="T52" fmla="*/ 149 w 246"/>
                <a:gd name="T53" fmla="*/ 20 h 153"/>
                <a:gd name="T54" fmla="*/ 186 w 246"/>
                <a:gd name="T55" fmla="*/ 11 h 153"/>
                <a:gd name="T56" fmla="*/ 234 w 246"/>
                <a:gd name="T57" fmla="*/ 0 h 15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6"/>
                <a:gd name="T88" fmla="*/ 0 h 153"/>
                <a:gd name="T89" fmla="*/ 246 w 246"/>
                <a:gd name="T90" fmla="*/ 153 h 15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6" h="153">
                  <a:moveTo>
                    <a:pt x="233" y="0"/>
                  </a:moveTo>
                  <a:lnTo>
                    <a:pt x="245" y="11"/>
                  </a:lnTo>
                  <a:lnTo>
                    <a:pt x="238" y="24"/>
                  </a:lnTo>
                  <a:lnTo>
                    <a:pt x="228" y="45"/>
                  </a:lnTo>
                  <a:lnTo>
                    <a:pt x="215" y="56"/>
                  </a:lnTo>
                  <a:lnTo>
                    <a:pt x="219" y="95"/>
                  </a:lnTo>
                  <a:lnTo>
                    <a:pt x="228" y="122"/>
                  </a:lnTo>
                  <a:lnTo>
                    <a:pt x="206" y="136"/>
                  </a:lnTo>
                  <a:lnTo>
                    <a:pt x="203" y="147"/>
                  </a:lnTo>
                  <a:lnTo>
                    <a:pt x="185" y="152"/>
                  </a:lnTo>
                  <a:lnTo>
                    <a:pt x="160" y="127"/>
                  </a:lnTo>
                  <a:lnTo>
                    <a:pt x="144" y="127"/>
                  </a:lnTo>
                  <a:lnTo>
                    <a:pt x="130" y="106"/>
                  </a:lnTo>
                  <a:lnTo>
                    <a:pt x="105" y="95"/>
                  </a:lnTo>
                  <a:lnTo>
                    <a:pt x="89" y="90"/>
                  </a:lnTo>
                  <a:lnTo>
                    <a:pt x="73" y="81"/>
                  </a:lnTo>
                  <a:lnTo>
                    <a:pt x="54" y="70"/>
                  </a:lnTo>
                  <a:lnTo>
                    <a:pt x="25" y="49"/>
                  </a:lnTo>
                  <a:lnTo>
                    <a:pt x="13" y="45"/>
                  </a:lnTo>
                  <a:lnTo>
                    <a:pt x="0" y="31"/>
                  </a:lnTo>
                  <a:lnTo>
                    <a:pt x="0" y="15"/>
                  </a:lnTo>
                  <a:lnTo>
                    <a:pt x="4" y="4"/>
                  </a:lnTo>
                  <a:lnTo>
                    <a:pt x="29" y="6"/>
                  </a:lnTo>
                  <a:lnTo>
                    <a:pt x="68" y="6"/>
                  </a:lnTo>
                  <a:lnTo>
                    <a:pt x="77" y="20"/>
                  </a:lnTo>
                  <a:lnTo>
                    <a:pt x="119" y="20"/>
                  </a:lnTo>
                  <a:lnTo>
                    <a:pt x="148" y="20"/>
                  </a:lnTo>
                  <a:lnTo>
                    <a:pt x="185" y="11"/>
                  </a:lnTo>
                  <a:lnTo>
                    <a:pt x="233"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29" name="Freeform 19"/>
            <p:cNvSpPr>
              <a:spLocks/>
            </p:cNvSpPr>
            <p:nvPr/>
          </p:nvSpPr>
          <p:spPr bwMode="auto">
            <a:xfrm>
              <a:off x="2928" y="3045"/>
              <a:ext cx="825" cy="930"/>
            </a:xfrm>
            <a:custGeom>
              <a:avLst/>
              <a:gdLst>
                <a:gd name="T0" fmla="*/ 628 w 825"/>
                <a:gd name="T1" fmla="*/ 917 h 930"/>
                <a:gd name="T2" fmla="*/ 678 w 825"/>
                <a:gd name="T3" fmla="*/ 829 h 930"/>
                <a:gd name="T4" fmla="*/ 699 w 825"/>
                <a:gd name="T5" fmla="*/ 801 h 930"/>
                <a:gd name="T6" fmla="*/ 683 w 825"/>
                <a:gd name="T7" fmla="*/ 758 h 930"/>
                <a:gd name="T8" fmla="*/ 662 w 825"/>
                <a:gd name="T9" fmla="*/ 754 h 930"/>
                <a:gd name="T10" fmla="*/ 678 w 825"/>
                <a:gd name="T11" fmla="*/ 722 h 930"/>
                <a:gd name="T12" fmla="*/ 703 w 825"/>
                <a:gd name="T13" fmla="*/ 676 h 930"/>
                <a:gd name="T14" fmla="*/ 783 w 825"/>
                <a:gd name="T15" fmla="*/ 731 h 930"/>
                <a:gd name="T16" fmla="*/ 814 w 825"/>
                <a:gd name="T17" fmla="*/ 731 h 930"/>
                <a:gd name="T18" fmla="*/ 789 w 825"/>
                <a:gd name="T19" fmla="*/ 667 h 930"/>
                <a:gd name="T20" fmla="*/ 764 w 825"/>
                <a:gd name="T21" fmla="*/ 663 h 930"/>
                <a:gd name="T22" fmla="*/ 678 w 825"/>
                <a:gd name="T23" fmla="*/ 592 h 930"/>
                <a:gd name="T24" fmla="*/ 624 w 825"/>
                <a:gd name="T25" fmla="*/ 556 h 930"/>
                <a:gd name="T26" fmla="*/ 628 w 825"/>
                <a:gd name="T27" fmla="*/ 531 h 930"/>
                <a:gd name="T28" fmla="*/ 547 w 825"/>
                <a:gd name="T29" fmla="*/ 492 h 930"/>
                <a:gd name="T30" fmla="*/ 508 w 825"/>
                <a:gd name="T31" fmla="*/ 461 h 930"/>
                <a:gd name="T32" fmla="*/ 422 w 825"/>
                <a:gd name="T33" fmla="*/ 327 h 930"/>
                <a:gd name="T34" fmla="*/ 406 w 825"/>
                <a:gd name="T35" fmla="*/ 222 h 930"/>
                <a:gd name="T36" fmla="*/ 381 w 825"/>
                <a:gd name="T37" fmla="*/ 181 h 930"/>
                <a:gd name="T38" fmla="*/ 451 w 825"/>
                <a:gd name="T39" fmla="*/ 149 h 930"/>
                <a:gd name="T40" fmla="*/ 483 w 825"/>
                <a:gd name="T41" fmla="*/ 77 h 930"/>
                <a:gd name="T42" fmla="*/ 410 w 825"/>
                <a:gd name="T43" fmla="*/ 45 h 930"/>
                <a:gd name="T44" fmla="*/ 397 w 825"/>
                <a:gd name="T45" fmla="*/ 15 h 930"/>
                <a:gd name="T46" fmla="*/ 292 w 825"/>
                <a:gd name="T47" fmla="*/ 4 h 930"/>
                <a:gd name="T48" fmla="*/ 245 w 825"/>
                <a:gd name="T49" fmla="*/ 56 h 930"/>
                <a:gd name="T50" fmla="*/ 202 w 825"/>
                <a:gd name="T51" fmla="*/ 52 h 930"/>
                <a:gd name="T52" fmla="*/ 147 w 825"/>
                <a:gd name="T53" fmla="*/ 70 h 930"/>
                <a:gd name="T54" fmla="*/ 127 w 825"/>
                <a:gd name="T55" fmla="*/ 34 h 930"/>
                <a:gd name="T56" fmla="*/ 97 w 825"/>
                <a:gd name="T57" fmla="*/ 65 h 930"/>
                <a:gd name="T58" fmla="*/ 22 w 825"/>
                <a:gd name="T59" fmla="*/ 95 h 930"/>
                <a:gd name="T60" fmla="*/ 6 w 825"/>
                <a:gd name="T61" fmla="*/ 152 h 930"/>
                <a:gd name="T62" fmla="*/ 0 w 825"/>
                <a:gd name="T63" fmla="*/ 211 h 930"/>
                <a:gd name="T64" fmla="*/ 31 w 825"/>
                <a:gd name="T65" fmla="*/ 231 h 930"/>
                <a:gd name="T66" fmla="*/ 56 w 825"/>
                <a:gd name="T67" fmla="*/ 277 h 930"/>
                <a:gd name="T68" fmla="*/ 136 w 825"/>
                <a:gd name="T69" fmla="*/ 236 h 930"/>
                <a:gd name="T70" fmla="*/ 211 w 825"/>
                <a:gd name="T71" fmla="*/ 302 h 930"/>
                <a:gd name="T72" fmla="*/ 245 w 825"/>
                <a:gd name="T73" fmla="*/ 392 h 930"/>
                <a:gd name="T74" fmla="*/ 301 w 825"/>
                <a:gd name="T75" fmla="*/ 442 h 930"/>
                <a:gd name="T76" fmla="*/ 376 w 825"/>
                <a:gd name="T77" fmla="*/ 536 h 930"/>
                <a:gd name="T78" fmla="*/ 492 w 825"/>
                <a:gd name="T79" fmla="*/ 622 h 930"/>
                <a:gd name="T80" fmla="*/ 528 w 825"/>
                <a:gd name="T81" fmla="*/ 647 h 930"/>
                <a:gd name="T82" fmla="*/ 558 w 825"/>
                <a:gd name="T83" fmla="*/ 706 h 930"/>
                <a:gd name="T84" fmla="*/ 603 w 825"/>
                <a:gd name="T85" fmla="*/ 722 h 930"/>
                <a:gd name="T86" fmla="*/ 621 w 825"/>
                <a:gd name="T87" fmla="*/ 797 h 930"/>
                <a:gd name="T88" fmla="*/ 608 w 825"/>
                <a:gd name="T89" fmla="*/ 851 h 930"/>
                <a:gd name="T90" fmla="*/ 594 w 825"/>
                <a:gd name="T91" fmla="*/ 917 h 9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25"/>
                <a:gd name="T139" fmla="*/ 0 h 930"/>
                <a:gd name="T140" fmla="*/ 825 w 825"/>
                <a:gd name="T141" fmla="*/ 930 h 9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25" h="930">
                  <a:moveTo>
                    <a:pt x="594" y="917"/>
                  </a:moveTo>
                  <a:lnTo>
                    <a:pt x="608" y="929"/>
                  </a:lnTo>
                  <a:lnTo>
                    <a:pt x="628" y="917"/>
                  </a:lnTo>
                  <a:lnTo>
                    <a:pt x="653" y="883"/>
                  </a:lnTo>
                  <a:lnTo>
                    <a:pt x="665" y="833"/>
                  </a:lnTo>
                  <a:lnTo>
                    <a:pt x="678" y="829"/>
                  </a:lnTo>
                  <a:lnTo>
                    <a:pt x="687" y="838"/>
                  </a:lnTo>
                  <a:lnTo>
                    <a:pt x="703" y="822"/>
                  </a:lnTo>
                  <a:lnTo>
                    <a:pt x="699" y="801"/>
                  </a:lnTo>
                  <a:lnTo>
                    <a:pt x="708" y="783"/>
                  </a:lnTo>
                  <a:lnTo>
                    <a:pt x="703" y="776"/>
                  </a:lnTo>
                  <a:lnTo>
                    <a:pt x="683" y="758"/>
                  </a:lnTo>
                  <a:lnTo>
                    <a:pt x="674" y="758"/>
                  </a:lnTo>
                  <a:lnTo>
                    <a:pt x="678" y="749"/>
                  </a:lnTo>
                  <a:lnTo>
                    <a:pt x="662" y="754"/>
                  </a:lnTo>
                  <a:lnTo>
                    <a:pt x="653" y="747"/>
                  </a:lnTo>
                  <a:lnTo>
                    <a:pt x="653" y="738"/>
                  </a:lnTo>
                  <a:lnTo>
                    <a:pt x="678" y="722"/>
                  </a:lnTo>
                  <a:lnTo>
                    <a:pt x="690" y="706"/>
                  </a:lnTo>
                  <a:lnTo>
                    <a:pt x="690" y="679"/>
                  </a:lnTo>
                  <a:lnTo>
                    <a:pt x="703" y="676"/>
                  </a:lnTo>
                  <a:lnTo>
                    <a:pt x="744" y="697"/>
                  </a:lnTo>
                  <a:lnTo>
                    <a:pt x="760" y="701"/>
                  </a:lnTo>
                  <a:lnTo>
                    <a:pt x="783" y="731"/>
                  </a:lnTo>
                  <a:lnTo>
                    <a:pt x="789" y="747"/>
                  </a:lnTo>
                  <a:lnTo>
                    <a:pt x="803" y="747"/>
                  </a:lnTo>
                  <a:lnTo>
                    <a:pt x="814" y="731"/>
                  </a:lnTo>
                  <a:lnTo>
                    <a:pt x="824" y="713"/>
                  </a:lnTo>
                  <a:lnTo>
                    <a:pt x="808" y="683"/>
                  </a:lnTo>
                  <a:lnTo>
                    <a:pt x="789" y="667"/>
                  </a:lnTo>
                  <a:lnTo>
                    <a:pt x="774" y="667"/>
                  </a:lnTo>
                  <a:lnTo>
                    <a:pt x="774" y="663"/>
                  </a:lnTo>
                  <a:lnTo>
                    <a:pt x="764" y="663"/>
                  </a:lnTo>
                  <a:lnTo>
                    <a:pt x="724" y="622"/>
                  </a:lnTo>
                  <a:lnTo>
                    <a:pt x="703" y="626"/>
                  </a:lnTo>
                  <a:lnTo>
                    <a:pt x="678" y="592"/>
                  </a:lnTo>
                  <a:lnTo>
                    <a:pt x="662" y="588"/>
                  </a:lnTo>
                  <a:lnTo>
                    <a:pt x="637" y="565"/>
                  </a:lnTo>
                  <a:lnTo>
                    <a:pt x="624" y="556"/>
                  </a:lnTo>
                  <a:lnTo>
                    <a:pt x="633" y="547"/>
                  </a:lnTo>
                  <a:lnTo>
                    <a:pt x="646" y="542"/>
                  </a:lnTo>
                  <a:lnTo>
                    <a:pt x="628" y="531"/>
                  </a:lnTo>
                  <a:lnTo>
                    <a:pt x="608" y="538"/>
                  </a:lnTo>
                  <a:lnTo>
                    <a:pt x="592" y="531"/>
                  </a:lnTo>
                  <a:lnTo>
                    <a:pt x="547" y="492"/>
                  </a:lnTo>
                  <a:lnTo>
                    <a:pt x="542" y="476"/>
                  </a:lnTo>
                  <a:lnTo>
                    <a:pt x="524" y="472"/>
                  </a:lnTo>
                  <a:lnTo>
                    <a:pt x="508" y="461"/>
                  </a:lnTo>
                  <a:lnTo>
                    <a:pt x="467" y="367"/>
                  </a:lnTo>
                  <a:lnTo>
                    <a:pt x="453" y="356"/>
                  </a:lnTo>
                  <a:lnTo>
                    <a:pt x="422" y="327"/>
                  </a:lnTo>
                  <a:lnTo>
                    <a:pt x="383" y="270"/>
                  </a:lnTo>
                  <a:lnTo>
                    <a:pt x="383" y="236"/>
                  </a:lnTo>
                  <a:lnTo>
                    <a:pt x="406" y="222"/>
                  </a:lnTo>
                  <a:lnTo>
                    <a:pt x="406" y="206"/>
                  </a:lnTo>
                  <a:lnTo>
                    <a:pt x="388" y="190"/>
                  </a:lnTo>
                  <a:lnTo>
                    <a:pt x="381" y="181"/>
                  </a:lnTo>
                  <a:lnTo>
                    <a:pt x="383" y="170"/>
                  </a:lnTo>
                  <a:lnTo>
                    <a:pt x="401" y="161"/>
                  </a:lnTo>
                  <a:lnTo>
                    <a:pt x="451" y="149"/>
                  </a:lnTo>
                  <a:lnTo>
                    <a:pt x="472" y="136"/>
                  </a:lnTo>
                  <a:lnTo>
                    <a:pt x="488" y="120"/>
                  </a:lnTo>
                  <a:lnTo>
                    <a:pt x="483" y="77"/>
                  </a:lnTo>
                  <a:lnTo>
                    <a:pt x="488" y="61"/>
                  </a:lnTo>
                  <a:lnTo>
                    <a:pt x="463" y="56"/>
                  </a:lnTo>
                  <a:lnTo>
                    <a:pt x="410" y="45"/>
                  </a:lnTo>
                  <a:lnTo>
                    <a:pt x="401" y="34"/>
                  </a:lnTo>
                  <a:lnTo>
                    <a:pt x="397" y="29"/>
                  </a:lnTo>
                  <a:lnTo>
                    <a:pt x="397" y="15"/>
                  </a:lnTo>
                  <a:lnTo>
                    <a:pt x="392" y="4"/>
                  </a:lnTo>
                  <a:lnTo>
                    <a:pt x="363" y="0"/>
                  </a:lnTo>
                  <a:lnTo>
                    <a:pt x="292" y="4"/>
                  </a:lnTo>
                  <a:lnTo>
                    <a:pt x="286" y="20"/>
                  </a:lnTo>
                  <a:lnTo>
                    <a:pt x="258" y="24"/>
                  </a:lnTo>
                  <a:lnTo>
                    <a:pt x="245" y="56"/>
                  </a:lnTo>
                  <a:lnTo>
                    <a:pt x="245" y="70"/>
                  </a:lnTo>
                  <a:lnTo>
                    <a:pt x="226" y="56"/>
                  </a:lnTo>
                  <a:lnTo>
                    <a:pt x="202" y="52"/>
                  </a:lnTo>
                  <a:lnTo>
                    <a:pt x="186" y="61"/>
                  </a:lnTo>
                  <a:lnTo>
                    <a:pt x="172" y="86"/>
                  </a:lnTo>
                  <a:lnTo>
                    <a:pt x="147" y="70"/>
                  </a:lnTo>
                  <a:lnTo>
                    <a:pt x="152" y="45"/>
                  </a:lnTo>
                  <a:lnTo>
                    <a:pt x="145" y="29"/>
                  </a:lnTo>
                  <a:lnTo>
                    <a:pt x="127" y="34"/>
                  </a:lnTo>
                  <a:lnTo>
                    <a:pt x="122" y="52"/>
                  </a:lnTo>
                  <a:lnTo>
                    <a:pt x="111" y="65"/>
                  </a:lnTo>
                  <a:lnTo>
                    <a:pt x="97" y="65"/>
                  </a:lnTo>
                  <a:lnTo>
                    <a:pt x="40" y="56"/>
                  </a:lnTo>
                  <a:lnTo>
                    <a:pt x="20" y="74"/>
                  </a:lnTo>
                  <a:lnTo>
                    <a:pt x="22" y="95"/>
                  </a:lnTo>
                  <a:lnTo>
                    <a:pt x="27" y="111"/>
                  </a:lnTo>
                  <a:lnTo>
                    <a:pt x="0" y="136"/>
                  </a:lnTo>
                  <a:lnTo>
                    <a:pt x="6" y="152"/>
                  </a:lnTo>
                  <a:lnTo>
                    <a:pt x="15" y="161"/>
                  </a:lnTo>
                  <a:lnTo>
                    <a:pt x="0" y="181"/>
                  </a:lnTo>
                  <a:lnTo>
                    <a:pt x="0" y="211"/>
                  </a:lnTo>
                  <a:lnTo>
                    <a:pt x="6" y="222"/>
                  </a:lnTo>
                  <a:lnTo>
                    <a:pt x="22" y="222"/>
                  </a:lnTo>
                  <a:lnTo>
                    <a:pt x="31" y="231"/>
                  </a:lnTo>
                  <a:lnTo>
                    <a:pt x="40" y="252"/>
                  </a:lnTo>
                  <a:lnTo>
                    <a:pt x="40" y="274"/>
                  </a:lnTo>
                  <a:lnTo>
                    <a:pt x="56" y="277"/>
                  </a:lnTo>
                  <a:lnTo>
                    <a:pt x="70" y="274"/>
                  </a:lnTo>
                  <a:lnTo>
                    <a:pt x="115" y="227"/>
                  </a:lnTo>
                  <a:lnTo>
                    <a:pt x="136" y="236"/>
                  </a:lnTo>
                  <a:lnTo>
                    <a:pt x="177" y="256"/>
                  </a:lnTo>
                  <a:lnTo>
                    <a:pt x="206" y="277"/>
                  </a:lnTo>
                  <a:lnTo>
                    <a:pt x="211" y="302"/>
                  </a:lnTo>
                  <a:lnTo>
                    <a:pt x="226" y="320"/>
                  </a:lnTo>
                  <a:lnTo>
                    <a:pt x="236" y="349"/>
                  </a:lnTo>
                  <a:lnTo>
                    <a:pt x="245" y="392"/>
                  </a:lnTo>
                  <a:lnTo>
                    <a:pt x="256" y="415"/>
                  </a:lnTo>
                  <a:lnTo>
                    <a:pt x="272" y="431"/>
                  </a:lnTo>
                  <a:lnTo>
                    <a:pt x="301" y="442"/>
                  </a:lnTo>
                  <a:lnTo>
                    <a:pt x="326" y="486"/>
                  </a:lnTo>
                  <a:lnTo>
                    <a:pt x="351" y="517"/>
                  </a:lnTo>
                  <a:lnTo>
                    <a:pt x="376" y="536"/>
                  </a:lnTo>
                  <a:lnTo>
                    <a:pt x="422" y="588"/>
                  </a:lnTo>
                  <a:lnTo>
                    <a:pt x="453" y="588"/>
                  </a:lnTo>
                  <a:lnTo>
                    <a:pt x="492" y="622"/>
                  </a:lnTo>
                  <a:lnTo>
                    <a:pt x="492" y="656"/>
                  </a:lnTo>
                  <a:lnTo>
                    <a:pt x="503" y="663"/>
                  </a:lnTo>
                  <a:lnTo>
                    <a:pt x="528" y="647"/>
                  </a:lnTo>
                  <a:lnTo>
                    <a:pt x="533" y="663"/>
                  </a:lnTo>
                  <a:lnTo>
                    <a:pt x="533" y="683"/>
                  </a:lnTo>
                  <a:lnTo>
                    <a:pt x="558" y="706"/>
                  </a:lnTo>
                  <a:lnTo>
                    <a:pt x="567" y="717"/>
                  </a:lnTo>
                  <a:lnTo>
                    <a:pt x="599" y="708"/>
                  </a:lnTo>
                  <a:lnTo>
                    <a:pt x="603" y="722"/>
                  </a:lnTo>
                  <a:lnTo>
                    <a:pt x="599" y="749"/>
                  </a:lnTo>
                  <a:lnTo>
                    <a:pt x="617" y="776"/>
                  </a:lnTo>
                  <a:lnTo>
                    <a:pt x="621" y="797"/>
                  </a:lnTo>
                  <a:lnTo>
                    <a:pt x="628" y="817"/>
                  </a:lnTo>
                  <a:lnTo>
                    <a:pt x="624" y="833"/>
                  </a:lnTo>
                  <a:lnTo>
                    <a:pt x="608" y="851"/>
                  </a:lnTo>
                  <a:lnTo>
                    <a:pt x="603" y="872"/>
                  </a:lnTo>
                  <a:lnTo>
                    <a:pt x="592" y="894"/>
                  </a:lnTo>
                  <a:lnTo>
                    <a:pt x="594" y="917"/>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30" name="Freeform 20"/>
            <p:cNvSpPr>
              <a:spLocks/>
            </p:cNvSpPr>
            <p:nvPr/>
          </p:nvSpPr>
          <p:spPr bwMode="auto">
            <a:xfrm>
              <a:off x="2886" y="2912"/>
              <a:ext cx="335" cy="220"/>
            </a:xfrm>
            <a:custGeom>
              <a:avLst/>
              <a:gdLst>
                <a:gd name="T0" fmla="*/ 176 w 334"/>
                <a:gd name="T1" fmla="*/ 41 h 220"/>
                <a:gd name="T2" fmla="*/ 157 w 334"/>
                <a:gd name="T3" fmla="*/ 27 h 220"/>
                <a:gd name="T4" fmla="*/ 159 w 334"/>
                <a:gd name="T5" fmla="*/ 22 h 220"/>
                <a:gd name="T6" fmla="*/ 150 w 334"/>
                <a:gd name="T7" fmla="*/ 13 h 220"/>
                <a:gd name="T8" fmla="*/ 141 w 334"/>
                <a:gd name="T9" fmla="*/ 0 h 220"/>
                <a:gd name="T10" fmla="*/ 130 w 334"/>
                <a:gd name="T11" fmla="*/ 13 h 220"/>
                <a:gd name="T12" fmla="*/ 125 w 334"/>
                <a:gd name="T13" fmla="*/ 9 h 220"/>
                <a:gd name="T14" fmla="*/ 111 w 334"/>
                <a:gd name="T15" fmla="*/ 20 h 220"/>
                <a:gd name="T16" fmla="*/ 111 w 334"/>
                <a:gd name="T17" fmla="*/ 25 h 220"/>
                <a:gd name="T18" fmla="*/ 98 w 334"/>
                <a:gd name="T19" fmla="*/ 31 h 220"/>
                <a:gd name="T20" fmla="*/ 59 w 334"/>
                <a:gd name="T21" fmla="*/ 61 h 220"/>
                <a:gd name="T22" fmla="*/ 50 w 334"/>
                <a:gd name="T23" fmla="*/ 73 h 220"/>
                <a:gd name="T24" fmla="*/ 50 w 334"/>
                <a:gd name="T25" fmla="*/ 88 h 220"/>
                <a:gd name="T26" fmla="*/ 36 w 334"/>
                <a:gd name="T27" fmla="*/ 93 h 220"/>
                <a:gd name="T28" fmla="*/ 9 w 334"/>
                <a:gd name="T29" fmla="*/ 120 h 220"/>
                <a:gd name="T30" fmla="*/ 9 w 334"/>
                <a:gd name="T31" fmla="*/ 132 h 220"/>
                <a:gd name="T32" fmla="*/ 0 w 334"/>
                <a:gd name="T33" fmla="*/ 143 h 220"/>
                <a:gd name="T34" fmla="*/ 4 w 334"/>
                <a:gd name="T35" fmla="*/ 159 h 220"/>
                <a:gd name="T36" fmla="*/ 15 w 334"/>
                <a:gd name="T37" fmla="*/ 150 h 220"/>
                <a:gd name="T38" fmla="*/ 29 w 334"/>
                <a:gd name="T39" fmla="*/ 136 h 220"/>
                <a:gd name="T40" fmla="*/ 47 w 334"/>
                <a:gd name="T41" fmla="*/ 134 h 220"/>
                <a:gd name="T42" fmla="*/ 59 w 334"/>
                <a:gd name="T43" fmla="*/ 136 h 220"/>
                <a:gd name="T44" fmla="*/ 63 w 334"/>
                <a:gd name="T45" fmla="*/ 159 h 220"/>
                <a:gd name="T46" fmla="*/ 61 w 334"/>
                <a:gd name="T47" fmla="*/ 173 h 220"/>
                <a:gd name="T48" fmla="*/ 70 w 334"/>
                <a:gd name="T49" fmla="*/ 182 h 220"/>
                <a:gd name="T50" fmla="*/ 79 w 334"/>
                <a:gd name="T51" fmla="*/ 189 h 220"/>
                <a:gd name="T52" fmla="*/ 102 w 334"/>
                <a:gd name="T53" fmla="*/ 191 h 220"/>
                <a:gd name="T54" fmla="*/ 148 w 334"/>
                <a:gd name="T55" fmla="*/ 198 h 220"/>
                <a:gd name="T56" fmla="*/ 157 w 334"/>
                <a:gd name="T57" fmla="*/ 191 h 220"/>
                <a:gd name="T58" fmla="*/ 164 w 334"/>
                <a:gd name="T59" fmla="*/ 182 h 220"/>
                <a:gd name="T60" fmla="*/ 169 w 334"/>
                <a:gd name="T61" fmla="*/ 164 h 220"/>
                <a:gd name="T62" fmla="*/ 188 w 334"/>
                <a:gd name="T63" fmla="*/ 164 h 220"/>
                <a:gd name="T64" fmla="*/ 192 w 334"/>
                <a:gd name="T65" fmla="*/ 175 h 220"/>
                <a:gd name="T66" fmla="*/ 192 w 334"/>
                <a:gd name="T67" fmla="*/ 203 h 220"/>
                <a:gd name="T68" fmla="*/ 213 w 334"/>
                <a:gd name="T69" fmla="*/ 219 h 220"/>
                <a:gd name="T70" fmla="*/ 229 w 334"/>
                <a:gd name="T71" fmla="*/ 193 h 220"/>
                <a:gd name="T72" fmla="*/ 247 w 334"/>
                <a:gd name="T73" fmla="*/ 184 h 220"/>
                <a:gd name="T74" fmla="*/ 265 w 334"/>
                <a:gd name="T75" fmla="*/ 187 h 220"/>
                <a:gd name="T76" fmla="*/ 281 w 334"/>
                <a:gd name="T77" fmla="*/ 196 h 220"/>
                <a:gd name="T78" fmla="*/ 286 w 334"/>
                <a:gd name="T79" fmla="*/ 203 h 220"/>
                <a:gd name="T80" fmla="*/ 290 w 334"/>
                <a:gd name="T81" fmla="*/ 180 h 220"/>
                <a:gd name="T82" fmla="*/ 302 w 334"/>
                <a:gd name="T83" fmla="*/ 157 h 220"/>
                <a:gd name="T84" fmla="*/ 327 w 334"/>
                <a:gd name="T85" fmla="*/ 152 h 220"/>
                <a:gd name="T86" fmla="*/ 334 w 334"/>
                <a:gd name="T87" fmla="*/ 136 h 220"/>
                <a:gd name="T88" fmla="*/ 327 w 334"/>
                <a:gd name="T89" fmla="*/ 123 h 220"/>
                <a:gd name="T90" fmla="*/ 315 w 334"/>
                <a:gd name="T91" fmla="*/ 116 h 220"/>
                <a:gd name="T92" fmla="*/ 283 w 334"/>
                <a:gd name="T93" fmla="*/ 111 h 220"/>
                <a:gd name="T94" fmla="*/ 283 w 334"/>
                <a:gd name="T95" fmla="*/ 95 h 220"/>
                <a:gd name="T96" fmla="*/ 283 w 334"/>
                <a:gd name="T97" fmla="*/ 79 h 220"/>
                <a:gd name="T98" fmla="*/ 283 w 334"/>
                <a:gd name="T99" fmla="*/ 66 h 220"/>
                <a:gd name="T100" fmla="*/ 263 w 334"/>
                <a:gd name="T101" fmla="*/ 57 h 220"/>
                <a:gd name="T102" fmla="*/ 254 w 334"/>
                <a:gd name="T103" fmla="*/ 61 h 220"/>
                <a:gd name="T104" fmla="*/ 235 w 334"/>
                <a:gd name="T105" fmla="*/ 47 h 220"/>
                <a:gd name="T106" fmla="*/ 233 w 334"/>
                <a:gd name="T107" fmla="*/ 38 h 220"/>
                <a:gd name="T108" fmla="*/ 226 w 334"/>
                <a:gd name="T109" fmla="*/ 29 h 220"/>
                <a:gd name="T110" fmla="*/ 226 w 334"/>
                <a:gd name="T111" fmla="*/ 25 h 220"/>
                <a:gd name="T112" fmla="*/ 210 w 334"/>
                <a:gd name="T113" fmla="*/ 20 h 220"/>
                <a:gd name="T114" fmla="*/ 203 w 334"/>
                <a:gd name="T115" fmla="*/ 27 h 220"/>
                <a:gd name="T116" fmla="*/ 190 w 334"/>
                <a:gd name="T117" fmla="*/ 36 h 220"/>
                <a:gd name="T118" fmla="*/ 176 w 334"/>
                <a:gd name="T119" fmla="*/ 41 h 22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34"/>
                <a:gd name="T181" fmla="*/ 0 h 220"/>
                <a:gd name="T182" fmla="*/ 334 w 334"/>
                <a:gd name="T183" fmla="*/ 220 h 22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34" h="220">
                  <a:moveTo>
                    <a:pt x="175" y="41"/>
                  </a:moveTo>
                  <a:lnTo>
                    <a:pt x="157" y="27"/>
                  </a:lnTo>
                  <a:lnTo>
                    <a:pt x="159" y="22"/>
                  </a:lnTo>
                  <a:lnTo>
                    <a:pt x="150" y="13"/>
                  </a:lnTo>
                  <a:lnTo>
                    <a:pt x="141" y="0"/>
                  </a:lnTo>
                  <a:lnTo>
                    <a:pt x="130" y="13"/>
                  </a:lnTo>
                  <a:lnTo>
                    <a:pt x="125" y="9"/>
                  </a:lnTo>
                  <a:lnTo>
                    <a:pt x="111" y="20"/>
                  </a:lnTo>
                  <a:lnTo>
                    <a:pt x="111" y="25"/>
                  </a:lnTo>
                  <a:lnTo>
                    <a:pt x="98" y="31"/>
                  </a:lnTo>
                  <a:lnTo>
                    <a:pt x="59" y="61"/>
                  </a:lnTo>
                  <a:lnTo>
                    <a:pt x="50" y="73"/>
                  </a:lnTo>
                  <a:lnTo>
                    <a:pt x="50" y="88"/>
                  </a:lnTo>
                  <a:lnTo>
                    <a:pt x="36" y="93"/>
                  </a:lnTo>
                  <a:lnTo>
                    <a:pt x="9" y="120"/>
                  </a:lnTo>
                  <a:lnTo>
                    <a:pt x="9" y="132"/>
                  </a:lnTo>
                  <a:lnTo>
                    <a:pt x="0" y="143"/>
                  </a:lnTo>
                  <a:lnTo>
                    <a:pt x="4" y="159"/>
                  </a:lnTo>
                  <a:lnTo>
                    <a:pt x="15" y="150"/>
                  </a:lnTo>
                  <a:lnTo>
                    <a:pt x="29" y="136"/>
                  </a:lnTo>
                  <a:lnTo>
                    <a:pt x="47" y="134"/>
                  </a:lnTo>
                  <a:lnTo>
                    <a:pt x="59" y="136"/>
                  </a:lnTo>
                  <a:lnTo>
                    <a:pt x="63" y="159"/>
                  </a:lnTo>
                  <a:lnTo>
                    <a:pt x="61" y="173"/>
                  </a:lnTo>
                  <a:lnTo>
                    <a:pt x="70" y="182"/>
                  </a:lnTo>
                  <a:lnTo>
                    <a:pt x="79" y="189"/>
                  </a:lnTo>
                  <a:lnTo>
                    <a:pt x="102" y="191"/>
                  </a:lnTo>
                  <a:lnTo>
                    <a:pt x="148" y="198"/>
                  </a:lnTo>
                  <a:lnTo>
                    <a:pt x="157" y="191"/>
                  </a:lnTo>
                  <a:lnTo>
                    <a:pt x="164" y="182"/>
                  </a:lnTo>
                  <a:lnTo>
                    <a:pt x="168" y="164"/>
                  </a:lnTo>
                  <a:lnTo>
                    <a:pt x="187" y="164"/>
                  </a:lnTo>
                  <a:lnTo>
                    <a:pt x="191" y="175"/>
                  </a:lnTo>
                  <a:lnTo>
                    <a:pt x="191" y="203"/>
                  </a:lnTo>
                  <a:lnTo>
                    <a:pt x="212" y="219"/>
                  </a:lnTo>
                  <a:lnTo>
                    <a:pt x="228" y="193"/>
                  </a:lnTo>
                  <a:lnTo>
                    <a:pt x="246" y="184"/>
                  </a:lnTo>
                  <a:lnTo>
                    <a:pt x="264" y="187"/>
                  </a:lnTo>
                  <a:lnTo>
                    <a:pt x="280" y="196"/>
                  </a:lnTo>
                  <a:lnTo>
                    <a:pt x="285" y="203"/>
                  </a:lnTo>
                  <a:lnTo>
                    <a:pt x="289" y="180"/>
                  </a:lnTo>
                  <a:lnTo>
                    <a:pt x="301" y="157"/>
                  </a:lnTo>
                  <a:lnTo>
                    <a:pt x="326" y="152"/>
                  </a:lnTo>
                  <a:lnTo>
                    <a:pt x="333" y="136"/>
                  </a:lnTo>
                  <a:lnTo>
                    <a:pt x="326" y="123"/>
                  </a:lnTo>
                  <a:lnTo>
                    <a:pt x="314" y="116"/>
                  </a:lnTo>
                  <a:lnTo>
                    <a:pt x="282" y="111"/>
                  </a:lnTo>
                  <a:lnTo>
                    <a:pt x="282" y="95"/>
                  </a:lnTo>
                  <a:lnTo>
                    <a:pt x="282" y="79"/>
                  </a:lnTo>
                  <a:lnTo>
                    <a:pt x="282" y="66"/>
                  </a:lnTo>
                  <a:lnTo>
                    <a:pt x="262" y="57"/>
                  </a:lnTo>
                  <a:lnTo>
                    <a:pt x="253" y="61"/>
                  </a:lnTo>
                  <a:lnTo>
                    <a:pt x="234" y="47"/>
                  </a:lnTo>
                  <a:lnTo>
                    <a:pt x="232" y="38"/>
                  </a:lnTo>
                  <a:lnTo>
                    <a:pt x="225" y="29"/>
                  </a:lnTo>
                  <a:lnTo>
                    <a:pt x="225" y="25"/>
                  </a:lnTo>
                  <a:lnTo>
                    <a:pt x="209" y="20"/>
                  </a:lnTo>
                  <a:lnTo>
                    <a:pt x="202" y="27"/>
                  </a:lnTo>
                  <a:lnTo>
                    <a:pt x="189" y="36"/>
                  </a:lnTo>
                  <a:lnTo>
                    <a:pt x="175" y="41"/>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31" name="Freeform 21"/>
            <p:cNvSpPr>
              <a:spLocks/>
            </p:cNvSpPr>
            <p:nvPr/>
          </p:nvSpPr>
          <p:spPr bwMode="auto">
            <a:xfrm>
              <a:off x="3152" y="2888"/>
              <a:ext cx="507" cy="232"/>
            </a:xfrm>
            <a:custGeom>
              <a:avLst/>
              <a:gdLst>
                <a:gd name="T0" fmla="*/ 22 w 507"/>
                <a:gd name="T1" fmla="*/ 81 h 232"/>
                <a:gd name="T2" fmla="*/ 40 w 507"/>
                <a:gd name="T3" fmla="*/ 92 h 232"/>
                <a:gd name="T4" fmla="*/ 70 w 507"/>
                <a:gd name="T5" fmla="*/ 90 h 232"/>
                <a:gd name="T6" fmla="*/ 99 w 507"/>
                <a:gd name="T7" fmla="*/ 88 h 232"/>
                <a:gd name="T8" fmla="*/ 131 w 507"/>
                <a:gd name="T9" fmla="*/ 99 h 232"/>
                <a:gd name="T10" fmla="*/ 154 w 507"/>
                <a:gd name="T11" fmla="*/ 95 h 232"/>
                <a:gd name="T12" fmla="*/ 192 w 507"/>
                <a:gd name="T13" fmla="*/ 90 h 232"/>
                <a:gd name="T14" fmla="*/ 233 w 507"/>
                <a:gd name="T15" fmla="*/ 113 h 232"/>
                <a:gd name="T16" fmla="*/ 254 w 507"/>
                <a:gd name="T17" fmla="*/ 90 h 232"/>
                <a:gd name="T18" fmla="*/ 238 w 507"/>
                <a:gd name="T19" fmla="*/ 45 h 232"/>
                <a:gd name="T20" fmla="*/ 306 w 507"/>
                <a:gd name="T21" fmla="*/ 6 h 232"/>
                <a:gd name="T22" fmla="*/ 326 w 507"/>
                <a:gd name="T23" fmla="*/ 22 h 232"/>
                <a:gd name="T24" fmla="*/ 376 w 507"/>
                <a:gd name="T25" fmla="*/ 2 h 232"/>
                <a:gd name="T26" fmla="*/ 431 w 507"/>
                <a:gd name="T27" fmla="*/ 20 h 232"/>
                <a:gd name="T28" fmla="*/ 465 w 507"/>
                <a:gd name="T29" fmla="*/ 9 h 232"/>
                <a:gd name="T30" fmla="*/ 494 w 507"/>
                <a:gd name="T31" fmla="*/ 58 h 232"/>
                <a:gd name="T32" fmla="*/ 503 w 507"/>
                <a:gd name="T33" fmla="*/ 92 h 232"/>
                <a:gd name="T34" fmla="*/ 478 w 507"/>
                <a:gd name="T35" fmla="*/ 113 h 232"/>
                <a:gd name="T36" fmla="*/ 483 w 507"/>
                <a:gd name="T37" fmla="*/ 133 h 232"/>
                <a:gd name="T38" fmla="*/ 474 w 507"/>
                <a:gd name="T39" fmla="*/ 165 h 232"/>
                <a:gd name="T40" fmla="*/ 447 w 507"/>
                <a:gd name="T41" fmla="*/ 192 h 232"/>
                <a:gd name="T42" fmla="*/ 426 w 507"/>
                <a:gd name="T43" fmla="*/ 210 h 232"/>
                <a:gd name="T44" fmla="*/ 369 w 507"/>
                <a:gd name="T45" fmla="*/ 215 h 232"/>
                <a:gd name="T46" fmla="*/ 324 w 507"/>
                <a:gd name="T47" fmla="*/ 231 h 232"/>
                <a:gd name="T48" fmla="*/ 247 w 507"/>
                <a:gd name="T49" fmla="*/ 215 h 232"/>
                <a:gd name="T50" fmla="*/ 172 w 507"/>
                <a:gd name="T51" fmla="*/ 185 h 232"/>
                <a:gd name="T52" fmla="*/ 167 w 507"/>
                <a:gd name="T53" fmla="*/ 158 h 232"/>
                <a:gd name="T54" fmla="*/ 120 w 507"/>
                <a:gd name="T55" fmla="*/ 156 h 232"/>
                <a:gd name="T56" fmla="*/ 58 w 507"/>
                <a:gd name="T57" fmla="*/ 147 h 232"/>
                <a:gd name="T58" fmla="*/ 31 w 507"/>
                <a:gd name="T59" fmla="*/ 138 h 232"/>
                <a:gd name="T60" fmla="*/ 15 w 507"/>
                <a:gd name="T61" fmla="*/ 117 h 232"/>
                <a:gd name="T62" fmla="*/ 0 w 507"/>
                <a:gd name="T63" fmla="*/ 83 h 2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07"/>
                <a:gd name="T97" fmla="*/ 0 h 232"/>
                <a:gd name="T98" fmla="*/ 507 w 507"/>
                <a:gd name="T99" fmla="*/ 232 h 23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07" h="232">
                  <a:moveTo>
                    <a:pt x="0" y="83"/>
                  </a:moveTo>
                  <a:lnTo>
                    <a:pt x="22" y="81"/>
                  </a:lnTo>
                  <a:lnTo>
                    <a:pt x="29" y="79"/>
                  </a:lnTo>
                  <a:lnTo>
                    <a:pt x="40" y="92"/>
                  </a:lnTo>
                  <a:lnTo>
                    <a:pt x="54" y="88"/>
                  </a:lnTo>
                  <a:lnTo>
                    <a:pt x="70" y="90"/>
                  </a:lnTo>
                  <a:lnTo>
                    <a:pt x="81" y="97"/>
                  </a:lnTo>
                  <a:lnTo>
                    <a:pt x="99" y="88"/>
                  </a:lnTo>
                  <a:lnTo>
                    <a:pt x="122" y="88"/>
                  </a:lnTo>
                  <a:lnTo>
                    <a:pt x="131" y="99"/>
                  </a:lnTo>
                  <a:lnTo>
                    <a:pt x="147" y="101"/>
                  </a:lnTo>
                  <a:lnTo>
                    <a:pt x="154" y="95"/>
                  </a:lnTo>
                  <a:lnTo>
                    <a:pt x="181" y="90"/>
                  </a:lnTo>
                  <a:lnTo>
                    <a:pt x="192" y="90"/>
                  </a:lnTo>
                  <a:lnTo>
                    <a:pt x="211" y="97"/>
                  </a:lnTo>
                  <a:lnTo>
                    <a:pt x="233" y="113"/>
                  </a:lnTo>
                  <a:lnTo>
                    <a:pt x="251" y="106"/>
                  </a:lnTo>
                  <a:lnTo>
                    <a:pt x="254" y="90"/>
                  </a:lnTo>
                  <a:lnTo>
                    <a:pt x="242" y="72"/>
                  </a:lnTo>
                  <a:lnTo>
                    <a:pt x="238" y="45"/>
                  </a:lnTo>
                  <a:lnTo>
                    <a:pt x="294" y="6"/>
                  </a:lnTo>
                  <a:lnTo>
                    <a:pt x="306" y="6"/>
                  </a:lnTo>
                  <a:lnTo>
                    <a:pt x="308" y="20"/>
                  </a:lnTo>
                  <a:lnTo>
                    <a:pt x="326" y="22"/>
                  </a:lnTo>
                  <a:lnTo>
                    <a:pt x="360" y="18"/>
                  </a:lnTo>
                  <a:lnTo>
                    <a:pt x="376" y="2"/>
                  </a:lnTo>
                  <a:lnTo>
                    <a:pt x="422" y="0"/>
                  </a:lnTo>
                  <a:lnTo>
                    <a:pt x="431" y="20"/>
                  </a:lnTo>
                  <a:lnTo>
                    <a:pt x="449" y="20"/>
                  </a:lnTo>
                  <a:lnTo>
                    <a:pt x="465" y="9"/>
                  </a:lnTo>
                  <a:lnTo>
                    <a:pt x="494" y="27"/>
                  </a:lnTo>
                  <a:lnTo>
                    <a:pt x="494" y="58"/>
                  </a:lnTo>
                  <a:lnTo>
                    <a:pt x="506" y="72"/>
                  </a:lnTo>
                  <a:lnTo>
                    <a:pt x="503" y="92"/>
                  </a:lnTo>
                  <a:lnTo>
                    <a:pt x="494" y="113"/>
                  </a:lnTo>
                  <a:lnTo>
                    <a:pt x="478" y="113"/>
                  </a:lnTo>
                  <a:lnTo>
                    <a:pt x="474" y="117"/>
                  </a:lnTo>
                  <a:lnTo>
                    <a:pt x="483" y="133"/>
                  </a:lnTo>
                  <a:lnTo>
                    <a:pt x="483" y="151"/>
                  </a:lnTo>
                  <a:lnTo>
                    <a:pt x="474" y="165"/>
                  </a:lnTo>
                  <a:lnTo>
                    <a:pt x="449" y="178"/>
                  </a:lnTo>
                  <a:lnTo>
                    <a:pt x="447" y="192"/>
                  </a:lnTo>
                  <a:lnTo>
                    <a:pt x="447" y="206"/>
                  </a:lnTo>
                  <a:lnTo>
                    <a:pt x="426" y="210"/>
                  </a:lnTo>
                  <a:lnTo>
                    <a:pt x="388" y="208"/>
                  </a:lnTo>
                  <a:lnTo>
                    <a:pt x="369" y="215"/>
                  </a:lnTo>
                  <a:lnTo>
                    <a:pt x="338" y="215"/>
                  </a:lnTo>
                  <a:lnTo>
                    <a:pt x="324" y="231"/>
                  </a:lnTo>
                  <a:lnTo>
                    <a:pt x="272" y="212"/>
                  </a:lnTo>
                  <a:lnTo>
                    <a:pt x="247" y="215"/>
                  </a:lnTo>
                  <a:lnTo>
                    <a:pt x="181" y="201"/>
                  </a:lnTo>
                  <a:lnTo>
                    <a:pt x="172" y="185"/>
                  </a:lnTo>
                  <a:lnTo>
                    <a:pt x="172" y="167"/>
                  </a:lnTo>
                  <a:lnTo>
                    <a:pt x="167" y="158"/>
                  </a:lnTo>
                  <a:lnTo>
                    <a:pt x="161" y="154"/>
                  </a:lnTo>
                  <a:lnTo>
                    <a:pt x="120" y="156"/>
                  </a:lnTo>
                  <a:lnTo>
                    <a:pt x="63" y="160"/>
                  </a:lnTo>
                  <a:lnTo>
                    <a:pt x="58" y="147"/>
                  </a:lnTo>
                  <a:lnTo>
                    <a:pt x="47" y="142"/>
                  </a:lnTo>
                  <a:lnTo>
                    <a:pt x="31" y="138"/>
                  </a:lnTo>
                  <a:lnTo>
                    <a:pt x="15" y="133"/>
                  </a:lnTo>
                  <a:lnTo>
                    <a:pt x="15" y="117"/>
                  </a:lnTo>
                  <a:lnTo>
                    <a:pt x="15" y="95"/>
                  </a:lnTo>
                  <a:lnTo>
                    <a:pt x="0" y="83"/>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32" name="Freeform 22"/>
            <p:cNvSpPr>
              <a:spLocks/>
            </p:cNvSpPr>
            <p:nvPr/>
          </p:nvSpPr>
          <p:spPr bwMode="auto">
            <a:xfrm>
              <a:off x="3597" y="2917"/>
              <a:ext cx="475" cy="286"/>
            </a:xfrm>
            <a:custGeom>
              <a:avLst/>
              <a:gdLst>
                <a:gd name="T0" fmla="*/ 2 w 474"/>
                <a:gd name="T1" fmla="*/ 180 h 286"/>
                <a:gd name="T2" fmla="*/ 18 w 474"/>
                <a:gd name="T3" fmla="*/ 193 h 286"/>
                <a:gd name="T4" fmla="*/ 15 w 474"/>
                <a:gd name="T5" fmla="*/ 200 h 286"/>
                <a:gd name="T6" fmla="*/ 20 w 474"/>
                <a:gd name="T7" fmla="*/ 212 h 286"/>
                <a:gd name="T8" fmla="*/ 31 w 474"/>
                <a:gd name="T9" fmla="*/ 212 h 286"/>
                <a:gd name="T10" fmla="*/ 79 w 474"/>
                <a:gd name="T11" fmla="*/ 257 h 286"/>
                <a:gd name="T12" fmla="*/ 93 w 474"/>
                <a:gd name="T13" fmla="*/ 259 h 286"/>
                <a:gd name="T14" fmla="*/ 131 w 474"/>
                <a:gd name="T15" fmla="*/ 285 h 286"/>
                <a:gd name="T16" fmla="*/ 152 w 474"/>
                <a:gd name="T17" fmla="*/ 271 h 286"/>
                <a:gd name="T18" fmla="*/ 179 w 474"/>
                <a:gd name="T19" fmla="*/ 273 h 286"/>
                <a:gd name="T20" fmla="*/ 188 w 474"/>
                <a:gd name="T21" fmla="*/ 278 h 286"/>
                <a:gd name="T22" fmla="*/ 209 w 474"/>
                <a:gd name="T23" fmla="*/ 271 h 286"/>
                <a:gd name="T24" fmla="*/ 251 w 474"/>
                <a:gd name="T25" fmla="*/ 253 h 286"/>
                <a:gd name="T26" fmla="*/ 298 w 474"/>
                <a:gd name="T27" fmla="*/ 246 h 286"/>
                <a:gd name="T28" fmla="*/ 319 w 474"/>
                <a:gd name="T29" fmla="*/ 250 h 286"/>
                <a:gd name="T30" fmla="*/ 326 w 474"/>
                <a:gd name="T31" fmla="*/ 259 h 286"/>
                <a:gd name="T32" fmla="*/ 342 w 474"/>
                <a:gd name="T33" fmla="*/ 241 h 286"/>
                <a:gd name="T34" fmla="*/ 364 w 474"/>
                <a:gd name="T35" fmla="*/ 234 h 286"/>
                <a:gd name="T36" fmla="*/ 385 w 474"/>
                <a:gd name="T37" fmla="*/ 230 h 286"/>
                <a:gd name="T38" fmla="*/ 423 w 474"/>
                <a:gd name="T39" fmla="*/ 193 h 286"/>
                <a:gd name="T40" fmla="*/ 433 w 474"/>
                <a:gd name="T41" fmla="*/ 171 h 286"/>
                <a:gd name="T42" fmla="*/ 437 w 474"/>
                <a:gd name="T43" fmla="*/ 127 h 286"/>
                <a:gd name="T44" fmla="*/ 442 w 474"/>
                <a:gd name="T45" fmla="*/ 91 h 286"/>
                <a:gd name="T46" fmla="*/ 458 w 474"/>
                <a:gd name="T47" fmla="*/ 91 h 286"/>
                <a:gd name="T48" fmla="*/ 467 w 474"/>
                <a:gd name="T49" fmla="*/ 77 h 286"/>
                <a:gd name="T50" fmla="*/ 474 w 474"/>
                <a:gd name="T51" fmla="*/ 66 h 286"/>
                <a:gd name="T52" fmla="*/ 460 w 474"/>
                <a:gd name="T53" fmla="*/ 57 h 286"/>
                <a:gd name="T54" fmla="*/ 453 w 474"/>
                <a:gd name="T55" fmla="*/ 61 h 286"/>
                <a:gd name="T56" fmla="*/ 430 w 474"/>
                <a:gd name="T57" fmla="*/ 57 h 286"/>
                <a:gd name="T58" fmla="*/ 419 w 474"/>
                <a:gd name="T59" fmla="*/ 38 h 286"/>
                <a:gd name="T60" fmla="*/ 405 w 474"/>
                <a:gd name="T61" fmla="*/ 18 h 286"/>
                <a:gd name="T62" fmla="*/ 392 w 474"/>
                <a:gd name="T63" fmla="*/ 18 h 286"/>
                <a:gd name="T64" fmla="*/ 369 w 474"/>
                <a:gd name="T65" fmla="*/ 0 h 286"/>
                <a:gd name="T66" fmla="*/ 358 w 474"/>
                <a:gd name="T67" fmla="*/ 2 h 286"/>
                <a:gd name="T68" fmla="*/ 310 w 474"/>
                <a:gd name="T69" fmla="*/ 9 h 286"/>
                <a:gd name="T70" fmla="*/ 303 w 474"/>
                <a:gd name="T71" fmla="*/ 20 h 286"/>
                <a:gd name="T72" fmla="*/ 289 w 474"/>
                <a:gd name="T73" fmla="*/ 36 h 286"/>
                <a:gd name="T74" fmla="*/ 273 w 474"/>
                <a:gd name="T75" fmla="*/ 45 h 286"/>
                <a:gd name="T76" fmla="*/ 257 w 474"/>
                <a:gd name="T77" fmla="*/ 50 h 286"/>
                <a:gd name="T78" fmla="*/ 246 w 474"/>
                <a:gd name="T79" fmla="*/ 45 h 286"/>
                <a:gd name="T80" fmla="*/ 234 w 474"/>
                <a:gd name="T81" fmla="*/ 38 h 286"/>
                <a:gd name="T82" fmla="*/ 227 w 474"/>
                <a:gd name="T83" fmla="*/ 36 h 286"/>
                <a:gd name="T84" fmla="*/ 213 w 474"/>
                <a:gd name="T85" fmla="*/ 43 h 286"/>
                <a:gd name="T86" fmla="*/ 193 w 474"/>
                <a:gd name="T87" fmla="*/ 54 h 286"/>
                <a:gd name="T88" fmla="*/ 154 w 474"/>
                <a:gd name="T89" fmla="*/ 70 h 286"/>
                <a:gd name="T90" fmla="*/ 136 w 474"/>
                <a:gd name="T91" fmla="*/ 72 h 286"/>
                <a:gd name="T92" fmla="*/ 93 w 474"/>
                <a:gd name="T93" fmla="*/ 70 h 286"/>
                <a:gd name="T94" fmla="*/ 88 w 474"/>
                <a:gd name="T95" fmla="*/ 68 h 286"/>
                <a:gd name="T96" fmla="*/ 77 w 474"/>
                <a:gd name="T97" fmla="*/ 52 h 286"/>
                <a:gd name="T98" fmla="*/ 63 w 474"/>
                <a:gd name="T99" fmla="*/ 43 h 286"/>
                <a:gd name="T100" fmla="*/ 59 w 474"/>
                <a:gd name="T101" fmla="*/ 50 h 286"/>
                <a:gd name="T102" fmla="*/ 56 w 474"/>
                <a:gd name="T103" fmla="*/ 66 h 286"/>
                <a:gd name="T104" fmla="*/ 50 w 474"/>
                <a:gd name="T105" fmla="*/ 84 h 286"/>
                <a:gd name="T106" fmla="*/ 34 w 474"/>
                <a:gd name="T107" fmla="*/ 84 h 286"/>
                <a:gd name="T108" fmla="*/ 29 w 474"/>
                <a:gd name="T109" fmla="*/ 88 h 286"/>
                <a:gd name="T110" fmla="*/ 38 w 474"/>
                <a:gd name="T111" fmla="*/ 104 h 286"/>
                <a:gd name="T112" fmla="*/ 36 w 474"/>
                <a:gd name="T113" fmla="*/ 120 h 286"/>
                <a:gd name="T114" fmla="*/ 25 w 474"/>
                <a:gd name="T115" fmla="*/ 136 h 286"/>
                <a:gd name="T116" fmla="*/ 18 w 474"/>
                <a:gd name="T117" fmla="*/ 143 h 286"/>
                <a:gd name="T118" fmla="*/ 4 w 474"/>
                <a:gd name="T119" fmla="*/ 150 h 286"/>
                <a:gd name="T120" fmla="*/ 0 w 474"/>
                <a:gd name="T121" fmla="*/ 164 h 286"/>
                <a:gd name="T122" fmla="*/ 2 w 474"/>
                <a:gd name="T123" fmla="*/ 180 h 2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4"/>
                <a:gd name="T187" fmla="*/ 0 h 286"/>
                <a:gd name="T188" fmla="*/ 474 w 474"/>
                <a:gd name="T189" fmla="*/ 286 h 2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4" h="286">
                  <a:moveTo>
                    <a:pt x="2" y="180"/>
                  </a:moveTo>
                  <a:lnTo>
                    <a:pt x="18" y="193"/>
                  </a:lnTo>
                  <a:lnTo>
                    <a:pt x="15" y="200"/>
                  </a:lnTo>
                  <a:lnTo>
                    <a:pt x="20" y="212"/>
                  </a:lnTo>
                  <a:lnTo>
                    <a:pt x="31" y="212"/>
                  </a:lnTo>
                  <a:lnTo>
                    <a:pt x="79" y="257"/>
                  </a:lnTo>
                  <a:lnTo>
                    <a:pt x="93" y="259"/>
                  </a:lnTo>
                  <a:lnTo>
                    <a:pt x="131" y="285"/>
                  </a:lnTo>
                  <a:lnTo>
                    <a:pt x="152" y="271"/>
                  </a:lnTo>
                  <a:lnTo>
                    <a:pt x="179" y="273"/>
                  </a:lnTo>
                  <a:lnTo>
                    <a:pt x="188" y="278"/>
                  </a:lnTo>
                  <a:lnTo>
                    <a:pt x="209" y="271"/>
                  </a:lnTo>
                  <a:lnTo>
                    <a:pt x="250" y="253"/>
                  </a:lnTo>
                  <a:lnTo>
                    <a:pt x="297" y="246"/>
                  </a:lnTo>
                  <a:lnTo>
                    <a:pt x="318" y="250"/>
                  </a:lnTo>
                  <a:lnTo>
                    <a:pt x="325" y="259"/>
                  </a:lnTo>
                  <a:lnTo>
                    <a:pt x="341" y="241"/>
                  </a:lnTo>
                  <a:lnTo>
                    <a:pt x="363" y="234"/>
                  </a:lnTo>
                  <a:lnTo>
                    <a:pt x="384" y="230"/>
                  </a:lnTo>
                  <a:lnTo>
                    <a:pt x="422" y="193"/>
                  </a:lnTo>
                  <a:lnTo>
                    <a:pt x="432" y="171"/>
                  </a:lnTo>
                  <a:lnTo>
                    <a:pt x="436" y="127"/>
                  </a:lnTo>
                  <a:lnTo>
                    <a:pt x="441" y="91"/>
                  </a:lnTo>
                  <a:lnTo>
                    <a:pt x="457" y="91"/>
                  </a:lnTo>
                  <a:lnTo>
                    <a:pt x="466" y="77"/>
                  </a:lnTo>
                  <a:lnTo>
                    <a:pt x="473" y="66"/>
                  </a:lnTo>
                  <a:lnTo>
                    <a:pt x="459" y="57"/>
                  </a:lnTo>
                  <a:lnTo>
                    <a:pt x="452" y="61"/>
                  </a:lnTo>
                  <a:lnTo>
                    <a:pt x="429" y="57"/>
                  </a:lnTo>
                  <a:lnTo>
                    <a:pt x="418" y="38"/>
                  </a:lnTo>
                  <a:lnTo>
                    <a:pt x="404" y="18"/>
                  </a:lnTo>
                  <a:lnTo>
                    <a:pt x="391" y="18"/>
                  </a:lnTo>
                  <a:lnTo>
                    <a:pt x="368" y="0"/>
                  </a:lnTo>
                  <a:lnTo>
                    <a:pt x="357" y="2"/>
                  </a:lnTo>
                  <a:lnTo>
                    <a:pt x="309" y="9"/>
                  </a:lnTo>
                  <a:lnTo>
                    <a:pt x="302" y="20"/>
                  </a:lnTo>
                  <a:lnTo>
                    <a:pt x="288" y="36"/>
                  </a:lnTo>
                  <a:lnTo>
                    <a:pt x="272" y="45"/>
                  </a:lnTo>
                  <a:lnTo>
                    <a:pt x="256" y="50"/>
                  </a:lnTo>
                  <a:lnTo>
                    <a:pt x="245" y="45"/>
                  </a:lnTo>
                  <a:lnTo>
                    <a:pt x="234" y="38"/>
                  </a:lnTo>
                  <a:lnTo>
                    <a:pt x="227" y="36"/>
                  </a:lnTo>
                  <a:lnTo>
                    <a:pt x="213" y="43"/>
                  </a:lnTo>
                  <a:lnTo>
                    <a:pt x="193" y="54"/>
                  </a:lnTo>
                  <a:lnTo>
                    <a:pt x="154" y="70"/>
                  </a:lnTo>
                  <a:lnTo>
                    <a:pt x="136" y="72"/>
                  </a:lnTo>
                  <a:lnTo>
                    <a:pt x="93" y="70"/>
                  </a:lnTo>
                  <a:lnTo>
                    <a:pt x="88" y="68"/>
                  </a:lnTo>
                  <a:lnTo>
                    <a:pt x="77" y="52"/>
                  </a:lnTo>
                  <a:lnTo>
                    <a:pt x="63" y="43"/>
                  </a:lnTo>
                  <a:lnTo>
                    <a:pt x="59" y="50"/>
                  </a:lnTo>
                  <a:lnTo>
                    <a:pt x="56" y="66"/>
                  </a:lnTo>
                  <a:lnTo>
                    <a:pt x="50" y="84"/>
                  </a:lnTo>
                  <a:lnTo>
                    <a:pt x="34" y="84"/>
                  </a:lnTo>
                  <a:lnTo>
                    <a:pt x="29" y="88"/>
                  </a:lnTo>
                  <a:lnTo>
                    <a:pt x="38" y="104"/>
                  </a:lnTo>
                  <a:lnTo>
                    <a:pt x="36" y="120"/>
                  </a:lnTo>
                  <a:lnTo>
                    <a:pt x="25" y="136"/>
                  </a:lnTo>
                  <a:lnTo>
                    <a:pt x="18" y="143"/>
                  </a:lnTo>
                  <a:lnTo>
                    <a:pt x="4" y="150"/>
                  </a:lnTo>
                  <a:lnTo>
                    <a:pt x="0" y="164"/>
                  </a:lnTo>
                  <a:lnTo>
                    <a:pt x="2" y="18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33" name="Freeform 23"/>
            <p:cNvSpPr>
              <a:spLocks/>
            </p:cNvSpPr>
            <p:nvPr/>
          </p:nvSpPr>
          <p:spPr bwMode="auto">
            <a:xfrm>
              <a:off x="3394" y="3097"/>
              <a:ext cx="224" cy="130"/>
            </a:xfrm>
            <a:custGeom>
              <a:avLst/>
              <a:gdLst>
                <a:gd name="T0" fmla="*/ 20 w 224"/>
                <a:gd name="T1" fmla="*/ 70 h 130"/>
                <a:gd name="T2" fmla="*/ 40 w 224"/>
                <a:gd name="T3" fmla="*/ 92 h 130"/>
                <a:gd name="T4" fmla="*/ 34 w 224"/>
                <a:gd name="T5" fmla="*/ 104 h 130"/>
                <a:gd name="T6" fmla="*/ 25 w 224"/>
                <a:gd name="T7" fmla="*/ 110 h 130"/>
                <a:gd name="T8" fmla="*/ 13 w 224"/>
                <a:gd name="T9" fmla="*/ 113 h 130"/>
                <a:gd name="T10" fmla="*/ 0 w 224"/>
                <a:gd name="T11" fmla="*/ 115 h 130"/>
                <a:gd name="T12" fmla="*/ 22 w 224"/>
                <a:gd name="T13" fmla="*/ 126 h 130"/>
                <a:gd name="T14" fmla="*/ 31 w 224"/>
                <a:gd name="T15" fmla="*/ 129 h 130"/>
                <a:gd name="T16" fmla="*/ 59 w 224"/>
                <a:gd name="T17" fmla="*/ 110 h 130"/>
                <a:gd name="T18" fmla="*/ 120 w 224"/>
                <a:gd name="T19" fmla="*/ 126 h 130"/>
                <a:gd name="T20" fmla="*/ 161 w 224"/>
                <a:gd name="T21" fmla="*/ 81 h 130"/>
                <a:gd name="T22" fmla="*/ 170 w 224"/>
                <a:gd name="T23" fmla="*/ 63 h 130"/>
                <a:gd name="T24" fmla="*/ 177 w 224"/>
                <a:gd name="T25" fmla="*/ 58 h 130"/>
                <a:gd name="T26" fmla="*/ 200 w 224"/>
                <a:gd name="T27" fmla="*/ 61 h 130"/>
                <a:gd name="T28" fmla="*/ 223 w 224"/>
                <a:gd name="T29" fmla="*/ 33 h 130"/>
                <a:gd name="T30" fmla="*/ 220 w 224"/>
                <a:gd name="T31" fmla="*/ 15 h 130"/>
                <a:gd name="T32" fmla="*/ 204 w 224"/>
                <a:gd name="T33" fmla="*/ 0 h 130"/>
                <a:gd name="T34" fmla="*/ 193 w 224"/>
                <a:gd name="T35" fmla="*/ 2 h 130"/>
                <a:gd name="T36" fmla="*/ 184 w 224"/>
                <a:gd name="T37" fmla="*/ 4 h 130"/>
                <a:gd name="T38" fmla="*/ 163 w 224"/>
                <a:gd name="T39" fmla="*/ 0 h 130"/>
                <a:gd name="T40" fmla="*/ 143 w 224"/>
                <a:gd name="T41" fmla="*/ 2 h 130"/>
                <a:gd name="T42" fmla="*/ 122 w 224"/>
                <a:gd name="T43" fmla="*/ 6 h 130"/>
                <a:gd name="T44" fmla="*/ 95 w 224"/>
                <a:gd name="T45" fmla="*/ 4 h 130"/>
                <a:gd name="T46" fmla="*/ 81 w 224"/>
                <a:gd name="T47" fmla="*/ 22 h 130"/>
                <a:gd name="T48" fmla="*/ 34 w 224"/>
                <a:gd name="T49" fmla="*/ 6 h 130"/>
                <a:gd name="T50" fmla="*/ 18 w 224"/>
                <a:gd name="T51" fmla="*/ 6 h 130"/>
                <a:gd name="T52" fmla="*/ 18 w 224"/>
                <a:gd name="T53" fmla="*/ 36 h 130"/>
                <a:gd name="T54" fmla="*/ 20 w 224"/>
                <a:gd name="T55" fmla="*/ 70 h 1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4"/>
                <a:gd name="T85" fmla="*/ 0 h 130"/>
                <a:gd name="T86" fmla="*/ 224 w 224"/>
                <a:gd name="T87" fmla="*/ 130 h 1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4" h="130">
                  <a:moveTo>
                    <a:pt x="20" y="70"/>
                  </a:moveTo>
                  <a:lnTo>
                    <a:pt x="40" y="92"/>
                  </a:lnTo>
                  <a:lnTo>
                    <a:pt x="34" y="104"/>
                  </a:lnTo>
                  <a:lnTo>
                    <a:pt x="25" y="110"/>
                  </a:lnTo>
                  <a:lnTo>
                    <a:pt x="13" y="113"/>
                  </a:lnTo>
                  <a:lnTo>
                    <a:pt x="0" y="115"/>
                  </a:lnTo>
                  <a:lnTo>
                    <a:pt x="22" y="126"/>
                  </a:lnTo>
                  <a:lnTo>
                    <a:pt x="31" y="129"/>
                  </a:lnTo>
                  <a:lnTo>
                    <a:pt x="59" y="110"/>
                  </a:lnTo>
                  <a:lnTo>
                    <a:pt x="120" y="126"/>
                  </a:lnTo>
                  <a:lnTo>
                    <a:pt x="161" y="81"/>
                  </a:lnTo>
                  <a:lnTo>
                    <a:pt x="170" y="63"/>
                  </a:lnTo>
                  <a:lnTo>
                    <a:pt x="177" y="58"/>
                  </a:lnTo>
                  <a:lnTo>
                    <a:pt x="200" y="61"/>
                  </a:lnTo>
                  <a:lnTo>
                    <a:pt x="223" y="33"/>
                  </a:lnTo>
                  <a:lnTo>
                    <a:pt x="220" y="15"/>
                  </a:lnTo>
                  <a:lnTo>
                    <a:pt x="204" y="0"/>
                  </a:lnTo>
                  <a:lnTo>
                    <a:pt x="193" y="2"/>
                  </a:lnTo>
                  <a:lnTo>
                    <a:pt x="184" y="4"/>
                  </a:lnTo>
                  <a:lnTo>
                    <a:pt x="163" y="0"/>
                  </a:lnTo>
                  <a:lnTo>
                    <a:pt x="143" y="2"/>
                  </a:lnTo>
                  <a:lnTo>
                    <a:pt x="122" y="6"/>
                  </a:lnTo>
                  <a:lnTo>
                    <a:pt x="95" y="4"/>
                  </a:lnTo>
                  <a:lnTo>
                    <a:pt x="81" y="22"/>
                  </a:lnTo>
                  <a:lnTo>
                    <a:pt x="34" y="6"/>
                  </a:lnTo>
                  <a:lnTo>
                    <a:pt x="18" y="6"/>
                  </a:lnTo>
                  <a:lnTo>
                    <a:pt x="18" y="36"/>
                  </a:lnTo>
                  <a:lnTo>
                    <a:pt x="20" y="7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34" name="Freeform 24"/>
            <p:cNvSpPr>
              <a:spLocks/>
            </p:cNvSpPr>
            <p:nvPr/>
          </p:nvSpPr>
          <p:spPr bwMode="auto">
            <a:xfrm>
              <a:off x="4050" y="3331"/>
              <a:ext cx="430" cy="316"/>
            </a:xfrm>
            <a:custGeom>
              <a:avLst/>
              <a:gdLst>
                <a:gd name="T0" fmla="*/ 9 w 430"/>
                <a:gd name="T1" fmla="*/ 45 h 316"/>
                <a:gd name="T2" fmla="*/ 2 w 430"/>
                <a:gd name="T3" fmla="*/ 65 h 316"/>
                <a:gd name="T4" fmla="*/ 31 w 430"/>
                <a:gd name="T5" fmla="*/ 92 h 316"/>
                <a:gd name="T6" fmla="*/ 34 w 430"/>
                <a:gd name="T7" fmla="*/ 129 h 316"/>
                <a:gd name="T8" fmla="*/ 6 w 430"/>
                <a:gd name="T9" fmla="*/ 151 h 316"/>
                <a:gd name="T10" fmla="*/ 11 w 430"/>
                <a:gd name="T11" fmla="*/ 179 h 316"/>
                <a:gd name="T12" fmla="*/ 6 w 430"/>
                <a:gd name="T13" fmla="*/ 210 h 316"/>
                <a:gd name="T14" fmla="*/ 11 w 430"/>
                <a:gd name="T15" fmla="*/ 235 h 316"/>
                <a:gd name="T16" fmla="*/ 34 w 430"/>
                <a:gd name="T17" fmla="*/ 249 h 316"/>
                <a:gd name="T18" fmla="*/ 34 w 430"/>
                <a:gd name="T19" fmla="*/ 287 h 316"/>
                <a:gd name="T20" fmla="*/ 49 w 430"/>
                <a:gd name="T21" fmla="*/ 315 h 316"/>
                <a:gd name="T22" fmla="*/ 122 w 430"/>
                <a:gd name="T23" fmla="*/ 296 h 316"/>
                <a:gd name="T24" fmla="*/ 165 w 430"/>
                <a:gd name="T25" fmla="*/ 265 h 316"/>
                <a:gd name="T26" fmla="*/ 199 w 430"/>
                <a:gd name="T27" fmla="*/ 285 h 316"/>
                <a:gd name="T28" fmla="*/ 231 w 430"/>
                <a:gd name="T29" fmla="*/ 294 h 316"/>
                <a:gd name="T30" fmla="*/ 270 w 430"/>
                <a:gd name="T31" fmla="*/ 281 h 316"/>
                <a:gd name="T32" fmla="*/ 272 w 430"/>
                <a:gd name="T33" fmla="*/ 247 h 316"/>
                <a:gd name="T34" fmla="*/ 301 w 430"/>
                <a:gd name="T35" fmla="*/ 247 h 316"/>
                <a:gd name="T36" fmla="*/ 317 w 430"/>
                <a:gd name="T37" fmla="*/ 237 h 316"/>
                <a:gd name="T38" fmla="*/ 374 w 430"/>
                <a:gd name="T39" fmla="*/ 219 h 316"/>
                <a:gd name="T40" fmla="*/ 394 w 430"/>
                <a:gd name="T41" fmla="*/ 197 h 316"/>
                <a:gd name="T42" fmla="*/ 365 w 430"/>
                <a:gd name="T43" fmla="*/ 165 h 316"/>
                <a:gd name="T44" fmla="*/ 379 w 430"/>
                <a:gd name="T45" fmla="*/ 140 h 316"/>
                <a:gd name="T46" fmla="*/ 390 w 430"/>
                <a:gd name="T47" fmla="*/ 124 h 316"/>
                <a:gd name="T48" fmla="*/ 397 w 430"/>
                <a:gd name="T49" fmla="*/ 92 h 316"/>
                <a:gd name="T50" fmla="*/ 406 w 430"/>
                <a:gd name="T51" fmla="*/ 58 h 316"/>
                <a:gd name="T52" fmla="*/ 429 w 430"/>
                <a:gd name="T53" fmla="*/ 45 h 316"/>
                <a:gd name="T54" fmla="*/ 415 w 430"/>
                <a:gd name="T55" fmla="*/ 11 h 316"/>
                <a:gd name="T56" fmla="*/ 358 w 430"/>
                <a:gd name="T57" fmla="*/ 2 h 316"/>
                <a:gd name="T58" fmla="*/ 297 w 430"/>
                <a:gd name="T59" fmla="*/ 6 h 316"/>
                <a:gd name="T60" fmla="*/ 238 w 430"/>
                <a:gd name="T61" fmla="*/ 36 h 316"/>
                <a:gd name="T62" fmla="*/ 192 w 430"/>
                <a:gd name="T63" fmla="*/ 56 h 316"/>
                <a:gd name="T64" fmla="*/ 131 w 430"/>
                <a:gd name="T65" fmla="*/ 61 h 316"/>
                <a:gd name="T66" fmla="*/ 93 w 430"/>
                <a:gd name="T67" fmla="*/ 58 h 316"/>
                <a:gd name="T68" fmla="*/ 45 w 430"/>
                <a:gd name="T69" fmla="*/ 43 h 316"/>
                <a:gd name="T70" fmla="*/ 11 w 430"/>
                <a:gd name="T71" fmla="*/ 38 h 3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0"/>
                <a:gd name="T109" fmla="*/ 0 h 316"/>
                <a:gd name="T110" fmla="*/ 430 w 430"/>
                <a:gd name="T111" fmla="*/ 316 h 31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0" h="316">
                  <a:moveTo>
                    <a:pt x="11" y="38"/>
                  </a:moveTo>
                  <a:lnTo>
                    <a:pt x="9" y="45"/>
                  </a:lnTo>
                  <a:lnTo>
                    <a:pt x="0" y="52"/>
                  </a:lnTo>
                  <a:lnTo>
                    <a:pt x="2" y="65"/>
                  </a:lnTo>
                  <a:lnTo>
                    <a:pt x="13" y="90"/>
                  </a:lnTo>
                  <a:lnTo>
                    <a:pt x="31" y="92"/>
                  </a:lnTo>
                  <a:lnTo>
                    <a:pt x="34" y="101"/>
                  </a:lnTo>
                  <a:lnTo>
                    <a:pt x="34" y="129"/>
                  </a:lnTo>
                  <a:lnTo>
                    <a:pt x="27" y="138"/>
                  </a:lnTo>
                  <a:lnTo>
                    <a:pt x="6" y="151"/>
                  </a:lnTo>
                  <a:lnTo>
                    <a:pt x="4" y="158"/>
                  </a:lnTo>
                  <a:lnTo>
                    <a:pt x="11" y="179"/>
                  </a:lnTo>
                  <a:lnTo>
                    <a:pt x="11" y="194"/>
                  </a:lnTo>
                  <a:lnTo>
                    <a:pt x="6" y="210"/>
                  </a:lnTo>
                  <a:lnTo>
                    <a:pt x="0" y="219"/>
                  </a:lnTo>
                  <a:lnTo>
                    <a:pt x="11" y="235"/>
                  </a:lnTo>
                  <a:lnTo>
                    <a:pt x="18" y="233"/>
                  </a:lnTo>
                  <a:lnTo>
                    <a:pt x="34" y="249"/>
                  </a:lnTo>
                  <a:lnTo>
                    <a:pt x="34" y="265"/>
                  </a:lnTo>
                  <a:lnTo>
                    <a:pt x="34" y="287"/>
                  </a:lnTo>
                  <a:lnTo>
                    <a:pt x="34" y="296"/>
                  </a:lnTo>
                  <a:lnTo>
                    <a:pt x="49" y="315"/>
                  </a:lnTo>
                  <a:lnTo>
                    <a:pt x="83" y="308"/>
                  </a:lnTo>
                  <a:lnTo>
                    <a:pt x="122" y="296"/>
                  </a:lnTo>
                  <a:lnTo>
                    <a:pt x="152" y="278"/>
                  </a:lnTo>
                  <a:lnTo>
                    <a:pt x="165" y="265"/>
                  </a:lnTo>
                  <a:lnTo>
                    <a:pt x="183" y="292"/>
                  </a:lnTo>
                  <a:lnTo>
                    <a:pt x="199" y="285"/>
                  </a:lnTo>
                  <a:lnTo>
                    <a:pt x="220" y="292"/>
                  </a:lnTo>
                  <a:lnTo>
                    <a:pt x="231" y="294"/>
                  </a:lnTo>
                  <a:lnTo>
                    <a:pt x="256" y="285"/>
                  </a:lnTo>
                  <a:lnTo>
                    <a:pt x="270" y="281"/>
                  </a:lnTo>
                  <a:lnTo>
                    <a:pt x="270" y="267"/>
                  </a:lnTo>
                  <a:lnTo>
                    <a:pt x="272" y="247"/>
                  </a:lnTo>
                  <a:lnTo>
                    <a:pt x="286" y="240"/>
                  </a:lnTo>
                  <a:lnTo>
                    <a:pt x="301" y="247"/>
                  </a:lnTo>
                  <a:lnTo>
                    <a:pt x="304" y="256"/>
                  </a:lnTo>
                  <a:lnTo>
                    <a:pt x="317" y="237"/>
                  </a:lnTo>
                  <a:lnTo>
                    <a:pt x="347" y="224"/>
                  </a:lnTo>
                  <a:lnTo>
                    <a:pt x="374" y="219"/>
                  </a:lnTo>
                  <a:lnTo>
                    <a:pt x="399" y="219"/>
                  </a:lnTo>
                  <a:lnTo>
                    <a:pt x="394" y="197"/>
                  </a:lnTo>
                  <a:lnTo>
                    <a:pt x="392" y="185"/>
                  </a:lnTo>
                  <a:lnTo>
                    <a:pt x="365" y="165"/>
                  </a:lnTo>
                  <a:lnTo>
                    <a:pt x="365" y="160"/>
                  </a:lnTo>
                  <a:lnTo>
                    <a:pt x="379" y="140"/>
                  </a:lnTo>
                  <a:lnTo>
                    <a:pt x="394" y="135"/>
                  </a:lnTo>
                  <a:lnTo>
                    <a:pt x="390" y="124"/>
                  </a:lnTo>
                  <a:lnTo>
                    <a:pt x="397" y="104"/>
                  </a:lnTo>
                  <a:lnTo>
                    <a:pt x="397" y="92"/>
                  </a:lnTo>
                  <a:lnTo>
                    <a:pt x="401" y="67"/>
                  </a:lnTo>
                  <a:lnTo>
                    <a:pt x="406" y="58"/>
                  </a:lnTo>
                  <a:lnTo>
                    <a:pt x="419" y="61"/>
                  </a:lnTo>
                  <a:lnTo>
                    <a:pt x="429" y="45"/>
                  </a:lnTo>
                  <a:lnTo>
                    <a:pt x="419" y="29"/>
                  </a:lnTo>
                  <a:lnTo>
                    <a:pt x="415" y="11"/>
                  </a:lnTo>
                  <a:lnTo>
                    <a:pt x="406" y="13"/>
                  </a:lnTo>
                  <a:lnTo>
                    <a:pt x="358" y="2"/>
                  </a:lnTo>
                  <a:lnTo>
                    <a:pt x="326" y="0"/>
                  </a:lnTo>
                  <a:lnTo>
                    <a:pt x="297" y="6"/>
                  </a:lnTo>
                  <a:lnTo>
                    <a:pt x="270" y="20"/>
                  </a:lnTo>
                  <a:lnTo>
                    <a:pt x="238" y="36"/>
                  </a:lnTo>
                  <a:lnTo>
                    <a:pt x="215" y="54"/>
                  </a:lnTo>
                  <a:lnTo>
                    <a:pt x="192" y="56"/>
                  </a:lnTo>
                  <a:lnTo>
                    <a:pt x="161" y="52"/>
                  </a:lnTo>
                  <a:lnTo>
                    <a:pt x="131" y="61"/>
                  </a:lnTo>
                  <a:lnTo>
                    <a:pt x="113" y="65"/>
                  </a:lnTo>
                  <a:lnTo>
                    <a:pt x="93" y="58"/>
                  </a:lnTo>
                  <a:lnTo>
                    <a:pt x="63" y="47"/>
                  </a:lnTo>
                  <a:lnTo>
                    <a:pt x="45" y="43"/>
                  </a:lnTo>
                  <a:lnTo>
                    <a:pt x="22" y="38"/>
                  </a:lnTo>
                  <a:lnTo>
                    <a:pt x="11" y="38"/>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35" name="Freeform 25"/>
            <p:cNvSpPr>
              <a:spLocks/>
            </p:cNvSpPr>
            <p:nvPr/>
          </p:nvSpPr>
          <p:spPr bwMode="auto">
            <a:xfrm>
              <a:off x="3801" y="3528"/>
              <a:ext cx="168" cy="279"/>
            </a:xfrm>
            <a:custGeom>
              <a:avLst/>
              <a:gdLst>
                <a:gd name="T0" fmla="*/ 13 w 168"/>
                <a:gd name="T1" fmla="*/ 61 h 279"/>
                <a:gd name="T2" fmla="*/ 22 w 168"/>
                <a:gd name="T3" fmla="*/ 70 h 279"/>
                <a:gd name="T4" fmla="*/ 22 w 168"/>
                <a:gd name="T5" fmla="*/ 82 h 279"/>
                <a:gd name="T6" fmla="*/ 20 w 168"/>
                <a:gd name="T7" fmla="*/ 91 h 279"/>
                <a:gd name="T8" fmla="*/ 16 w 168"/>
                <a:gd name="T9" fmla="*/ 100 h 279"/>
                <a:gd name="T10" fmla="*/ 16 w 168"/>
                <a:gd name="T11" fmla="*/ 127 h 279"/>
                <a:gd name="T12" fmla="*/ 18 w 168"/>
                <a:gd name="T13" fmla="*/ 139 h 279"/>
                <a:gd name="T14" fmla="*/ 4 w 168"/>
                <a:gd name="T15" fmla="*/ 161 h 279"/>
                <a:gd name="T16" fmla="*/ 9 w 168"/>
                <a:gd name="T17" fmla="*/ 166 h 279"/>
                <a:gd name="T18" fmla="*/ 0 w 168"/>
                <a:gd name="T19" fmla="*/ 177 h 279"/>
                <a:gd name="T20" fmla="*/ 6 w 168"/>
                <a:gd name="T21" fmla="*/ 189 h 279"/>
                <a:gd name="T22" fmla="*/ 9 w 168"/>
                <a:gd name="T23" fmla="*/ 198 h 279"/>
                <a:gd name="T24" fmla="*/ 13 w 168"/>
                <a:gd name="T25" fmla="*/ 186 h 279"/>
                <a:gd name="T26" fmla="*/ 25 w 168"/>
                <a:gd name="T27" fmla="*/ 202 h 279"/>
                <a:gd name="T28" fmla="*/ 22 w 168"/>
                <a:gd name="T29" fmla="*/ 216 h 279"/>
                <a:gd name="T30" fmla="*/ 18 w 168"/>
                <a:gd name="T31" fmla="*/ 223 h 279"/>
                <a:gd name="T32" fmla="*/ 25 w 168"/>
                <a:gd name="T33" fmla="*/ 236 h 279"/>
                <a:gd name="T34" fmla="*/ 34 w 168"/>
                <a:gd name="T35" fmla="*/ 241 h 279"/>
                <a:gd name="T36" fmla="*/ 52 w 168"/>
                <a:gd name="T37" fmla="*/ 250 h 279"/>
                <a:gd name="T38" fmla="*/ 66 w 168"/>
                <a:gd name="T39" fmla="*/ 262 h 279"/>
                <a:gd name="T40" fmla="*/ 68 w 168"/>
                <a:gd name="T41" fmla="*/ 271 h 279"/>
                <a:gd name="T42" fmla="*/ 86 w 168"/>
                <a:gd name="T43" fmla="*/ 278 h 279"/>
                <a:gd name="T44" fmla="*/ 100 w 168"/>
                <a:gd name="T45" fmla="*/ 271 h 279"/>
                <a:gd name="T46" fmla="*/ 118 w 168"/>
                <a:gd name="T47" fmla="*/ 259 h 279"/>
                <a:gd name="T48" fmla="*/ 128 w 168"/>
                <a:gd name="T49" fmla="*/ 243 h 279"/>
                <a:gd name="T50" fmla="*/ 134 w 168"/>
                <a:gd name="T51" fmla="*/ 232 h 279"/>
                <a:gd name="T52" fmla="*/ 150 w 168"/>
                <a:gd name="T53" fmla="*/ 205 h 279"/>
                <a:gd name="T54" fmla="*/ 155 w 168"/>
                <a:gd name="T55" fmla="*/ 184 h 279"/>
                <a:gd name="T56" fmla="*/ 157 w 168"/>
                <a:gd name="T57" fmla="*/ 166 h 279"/>
                <a:gd name="T58" fmla="*/ 167 w 168"/>
                <a:gd name="T59" fmla="*/ 152 h 279"/>
                <a:gd name="T60" fmla="*/ 150 w 168"/>
                <a:gd name="T61" fmla="*/ 148 h 279"/>
                <a:gd name="T62" fmla="*/ 144 w 168"/>
                <a:gd name="T63" fmla="*/ 141 h 279"/>
                <a:gd name="T64" fmla="*/ 134 w 168"/>
                <a:gd name="T65" fmla="*/ 143 h 279"/>
                <a:gd name="T66" fmla="*/ 121 w 168"/>
                <a:gd name="T67" fmla="*/ 136 h 279"/>
                <a:gd name="T68" fmla="*/ 116 w 168"/>
                <a:gd name="T69" fmla="*/ 116 h 279"/>
                <a:gd name="T70" fmla="*/ 112 w 168"/>
                <a:gd name="T71" fmla="*/ 102 h 279"/>
                <a:gd name="T72" fmla="*/ 121 w 168"/>
                <a:gd name="T73" fmla="*/ 88 h 279"/>
                <a:gd name="T74" fmla="*/ 121 w 168"/>
                <a:gd name="T75" fmla="*/ 45 h 279"/>
                <a:gd name="T76" fmla="*/ 121 w 168"/>
                <a:gd name="T77" fmla="*/ 29 h 279"/>
                <a:gd name="T78" fmla="*/ 112 w 168"/>
                <a:gd name="T79" fmla="*/ 20 h 279"/>
                <a:gd name="T80" fmla="*/ 98 w 168"/>
                <a:gd name="T81" fmla="*/ 20 h 279"/>
                <a:gd name="T82" fmla="*/ 89 w 168"/>
                <a:gd name="T83" fmla="*/ 15 h 279"/>
                <a:gd name="T84" fmla="*/ 80 w 168"/>
                <a:gd name="T85" fmla="*/ 2 h 279"/>
                <a:gd name="T86" fmla="*/ 68 w 168"/>
                <a:gd name="T87" fmla="*/ 0 h 279"/>
                <a:gd name="T88" fmla="*/ 64 w 168"/>
                <a:gd name="T89" fmla="*/ 6 h 279"/>
                <a:gd name="T90" fmla="*/ 64 w 168"/>
                <a:gd name="T91" fmla="*/ 2 h 279"/>
                <a:gd name="T92" fmla="*/ 45 w 168"/>
                <a:gd name="T93" fmla="*/ 4 h 279"/>
                <a:gd name="T94" fmla="*/ 36 w 168"/>
                <a:gd name="T95" fmla="*/ 0 h 279"/>
                <a:gd name="T96" fmla="*/ 25 w 168"/>
                <a:gd name="T97" fmla="*/ 6 h 279"/>
                <a:gd name="T98" fmla="*/ 22 w 168"/>
                <a:gd name="T99" fmla="*/ 31 h 279"/>
                <a:gd name="T100" fmla="*/ 18 w 168"/>
                <a:gd name="T101" fmla="*/ 47 h 279"/>
                <a:gd name="T102" fmla="*/ 13 w 168"/>
                <a:gd name="T103" fmla="*/ 61 h 2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8"/>
                <a:gd name="T157" fmla="*/ 0 h 279"/>
                <a:gd name="T158" fmla="*/ 168 w 168"/>
                <a:gd name="T159" fmla="*/ 279 h 2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8" h="279">
                  <a:moveTo>
                    <a:pt x="13" y="61"/>
                  </a:moveTo>
                  <a:lnTo>
                    <a:pt x="22" y="70"/>
                  </a:lnTo>
                  <a:lnTo>
                    <a:pt x="22" y="82"/>
                  </a:lnTo>
                  <a:lnTo>
                    <a:pt x="20" y="91"/>
                  </a:lnTo>
                  <a:lnTo>
                    <a:pt x="16" y="100"/>
                  </a:lnTo>
                  <a:lnTo>
                    <a:pt x="16" y="127"/>
                  </a:lnTo>
                  <a:lnTo>
                    <a:pt x="18" y="139"/>
                  </a:lnTo>
                  <a:lnTo>
                    <a:pt x="4" y="161"/>
                  </a:lnTo>
                  <a:lnTo>
                    <a:pt x="9" y="166"/>
                  </a:lnTo>
                  <a:lnTo>
                    <a:pt x="0" y="177"/>
                  </a:lnTo>
                  <a:lnTo>
                    <a:pt x="6" y="189"/>
                  </a:lnTo>
                  <a:lnTo>
                    <a:pt x="9" y="198"/>
                  </a:lnTo>
                  <a:lnTo>
                    <a:pt x="13" y="186"/>
                  </a:lnTo>
                  <a:lnTo>
                    <a:pt x="25" y="202"/>
                  </a:lnTo>
                  <a:lnTo>
                    <a:pt x="22" y="216"/>
                  </a:lnTo>
                  <a:lnTo>
                    <a:pt x="18" y="223"/>
                  </a:lnTo>
                  <a:lnTo>
                    <a:pt x="25" y="236"/>
                  </a:lnTo>
                  <a:lnTo>
                    <a:pt x="34" y="241"/>
                  </a:lnTo>
                  <a:lnTo>
                    <a:pt x="52" y="250"/>
                  </a:lnTo>
                  <a:lnTo>
                    <a:pt x="66" y="262"/>
                  </a:lnTo>
                  <a:lnTo>
                    <a:pt x="68" y="271"/>
                  </a:lnTo>
                  <a:lnTo>
                    <a:pt x="86" y="278"/>
                  </a:lnTo>
                  <a:lnTo>
                    <a:pt x="100" y="271"/>
                  </a:lnTo>
                  <a:lnTo>
                    <a:pt x="118" y="259"/>
                  </a:lnTo>
                  <a:lnTo>
                    <a:pt x="128" y="243"/>
                  </a:lnTo>
                  <a:lnTo>
                    <a:pt x="134" y="232"/>
                  </a:lnTo>
                  <a:lnTo>
                    <a:pt x="150" y="205"/>
                  </a:lnTo>
                  <a:lnTo>
                    <a:pt x="155" y="184"/>
                  </a:lnTo>
                  <a:lnTo>
                    <a:pt x="157" y="166"/>
                  </a:lnTo>
                  <a:lnTo>
                    <a:pt x="167" y="152"/>
                  </a:lnTo>
                  <a:lnTo>
                    <a:pt x="150" y="148"/>
                  </a:lnTo>
                  <a:lnTo>
                    <a:pt x="144" y="141"/>
                  </a:lnTo>
                  <a:lnTo>
                    <a:pt x="134" y="143"/>
                  </a:lnTo>
                  <a:lnTo>
                    <a:pt x="121" y="136"/>
                  </a:lnTo>
                  <a:lnTo>
                    <a:pt x="116" y="116"/>
                  </a:lnTo>
                  <a:lnTo>
                    <a:pt x="112" y="102"/>
                  </a:lnTo>
                  <a:lnTo>
                    <a:pt x="121" y="88"/>
                  </a:lnTo>
                  <a:lnTo>
                    <a:pt x="121" y="45"/>
                  </a:lnTo>
                  <a:lnTo>
                    <a:pt x="121" y="29"/>
                  </a:lnTo>
                  <a:lnTo>
                    <a:pt x="112" y="20"/>
                  </a:lnTo>
                  <a:lnTo>
                    <a:pt x="98" y="20"/>
                  </a:lnTo>
                  <a:lnTo>
                    <a:pt x="89" y="15"/>
                  </a:lnTo>
                  <a:lnTo>
                    <a:pt x="80" y="2"/>
                  </a:lnTo>
                  <a:lnTo>
                    <a:pt x="68" y="0"/>
                  </a:lnTo>
                  <a:lnTo>
                    <a:pt x="64" y="6"/>
                  </a:lnTo>
                  <a:lnTo>
                    <a:pt x="64" y="2"/>
                  </a:lnTo>
                  <a:lnTo>
                    <a:pt x="45" y="4"/>
                  </a:lnTo>
                  <a:lnTo>
                    <a:pt x="36" y="0"/>
                  </a:lnTo>
                  <a:lnTo>
                    <a:pt x="25" y="6"/>
                  </a:lnTo>
                  <a:lnTo>
                    <a:pt x="22" y="31"/>
                  </a:lnTo>
                  <a:lnTo>
                    <a:pt x="18" y="47"/>
                  </a:lnTo>
                  <a:lnTo>
                    <a:pt x="13" y="61"/>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36" name="Freeform 26"/>
            <p:cNvSpPr>
              <a:spLocks/>
            </p:cNvSpPr>
            <p:nvPr/>
          </p:nvSpPr>
          <p:spPr bwMode="auto">
            <a:xfrm>
              <a:off x="3926" y="2945"/>
              <a:ext cx="616" cy="450"/>
            </a:xfrm>
            <a:custGeom>
              <a:avLst/>
              <a:gdLst>
                <a:gd name="T0" fmla="*/ 136 w 616"/>
                <a:gd name="T1" fmla="*/ 52 h 450"/>
                <a:gd name="T2" fmla="*/ 113 w 616"/>
                <a:gd name="T3" fmla="*/ 63 h 450"/>
                <a:gd name="T4" fmla="*/ 106 w 616"/>
                <a:gd name="T5" fmla="*/ 145 h 450"/>
                <a:gd name="T6" fmla="*/ 68 w 616"/>
                <a:gd name="T7" fmla="*/ 188 h 450"/>
                <a:gd name="T8" fmla="*/ 20 w 616"/>
                <a:gd name="T9" fmla="*/ 210 h 450"/>
                <a:gd name="T10" fmla="*/ 0 w 616"/>
                <a:gd name="T11" fmla="*/ 240 h 450"/>
                <a:gd name="T12" fmla="*/ 18 w 616"/>
                <a:gd name="T13" fmla="*/ 265 h 450"/>
                <a:gd name="T14" fmla="*/ 18 w 616"/>
                <a:gd name="T15" fmla="*/ 287 h 450"/>
                <a:gd name="T16" fmla="*/ 45 w 616"/>
                <a:gd name="T17" fmla="*/ 294 h 450"/>
                <a:gd name="T18" fmla="*/ 56 w 616"/>
                <a:gd name="T19" fmla="*/ 328 h 450"/>
                <a:gd name="T20" fmla="*/ 65 w 616"/>
                <a:gd name="T21" fmla="*/ 362 h 450"/>
                <a:gd name="T22" fmla="*/ 83 w 616"/>
                <a:gd name="T23" fmla="*/ 362 h 450"/>
                <a:gd name="T24" fmla="*/ 115 w 616"/>
                <a:gd name="T25" fmla="*/ 365 h 450"/>
                <a:gd name="T26" fmla="*/ 115 w 616"/>
                <a:gd name="T27" fmla="*/ 383 h 450"/>
                <a:gd name="T28" fmla="*/ 136 w 616"/>
                <a:gd name="T29" fmla="*/ 399 h 450"/>
                <a:gd name="T30" fmla="*/ 136 w 616"/>
                <a:gd name="T31" fmla="*/ 421 h 450"/>
                <a:gd name="T32" fmla="*/ 179 w 616"/>
                <a:gd name="T33" fmla="*/ 433 h 450"/>
                <a:gd name="T34" fmla="*/ 238 w 616"/>
                <a:gd name="T35" fmla="*/ 449 h 450"/>
                <a:gd name="T36" fmla="*/ 281 w 616"/>
                <a:gd name="T37" fmla="*/ 437 h 450"/>
                <a:gd name="T38" fmla="*/ 331 w 616"/>
                <a:gd name="T39" fmla="*/ 442 h 450"/>
                <a:gd name="T40" fmla="*/ 360 w 616"/>
                <a:gd name="T41" fmla="*/ 424 h 450"/>
                <a:gd name="T42" fmla="*/ 444 w 616"/>
                <a:gd name="T43" fmla="*/ 385 h 450"/>
                <a:gd name="T44" fmla="*/ 492 w 616"/>
                <a:gd name="T45" fmla="*/ 390 h 450"/>
                <a:gd name="T46" fmla="*/ 528 w 616"/>
                <a:gd name="T47" fmla="*/ 396 h 450"/>
                <a:gd name="T48" fmla="*/ 551 w 616"/>
                <a:gd name="T49" fmla="*/ 378 h 450"/>
                <a:gd name="T50" fmla="*/ 553 w 616"/>
                <a:gd name="T51" fmla="*/ 315 h 450"/>
                <a:gd name="T52" fmla="*/ 574 w 616"/>
                <a:gd name="T53" fmla="*/ 294 h 450"/>
                <a:gd name="T54" fmla="*/ 594 w 616"/>
                <a:gd name="T55" fmla="*/ 294 h 450"/>
                <a:gd name="T56" fmla="*/ 599 w 616"/>
                <a:gd name="T57" fmla="*/ 276 h 450"/>
                <a:gd name="T58" fmla="*/ 615 w 616"/>
                <a:gd name="T59" fmla="*/ 263 h 450"/>
                <a:gd name="T60" fmla="*/ 583 w 616"/>
                <a:gd name="T61" fmla="*/ 251 h 450"/>
                <a:gd name="T62" fmla="*/ 544 w 616"/>
                <a:gd name="T63" fmla="*/ 260 h 450"/>
                <a:gd name="T64" fmla="*/ 510 w 616"/>
                <a:gd name="T65" fmla="*/ 251 h 450"/>
                <a:gd name="T66" fmla="*/ 503 w 616"/>
                <a:gd name="T67" fmla="*/ 222 h 450"/>
                <a:gd name="T68" fmla="*/ 492 w 616"/>
                <a:gd name="T69" fmla="*/ 195 h 450"/>
                <a:gd name="T70" fmla="*/ 485 w 616"/>
                <a:gd name="T71" fmla="*/ 165 h 450"/>
                <a:gd name="T72" fmla="*/ 487 w 616"/>
                <a:gd name="T73" fmla="*/ 138 h 450"/>
                <a:gd name="T74" fmla="*/ 460 w 616"/>
                <a:gd name="T75" fmla="*/ 97 h 450"/>
                <a:gd name="T76" fmla="*/ 451 w 616"/>
                <a:gd name="T77" fmla="*/ 68 h 450"/>
                <a:gd name="T78" fmla="*/ 424 w 616"/>
                <a:gd name="T79" fmla="*/ 45 h 450"/>
                <a:gd name="T80" fmla="*/ 406 w 616"/>
                <a:gd name="T81" fmla="*/ 9 h 450"/>
                <a:gd name="T82" fmla="*/ 388 w 616"/>
                <a:gd name="T83" fmla="*/ 0 h 450"/>
                <a:gd name="T84" fmla="*/ 367 w 616"/>
                <a:gd name="T85" fmla="*/ 13 h 450"/>
                <a:gd name="T86" fmla="*/ 342 w 616"/>
                <a:gd name="T87" fmla="*/ 15 h 450"/>
                <a:gd name="T88" fmla="*/ 319 w 616"/>
                <a:gd name="T89" fmla="*/ 29 h 450"/>
                <a:gd name="T90" fmla="*/ 288 w 616"/>
                <a:gd name="T91" fmla="*/ 34 h 450"/>
                <a:gd name="T92" fmla="*/ 260 w 616"/>
                <a:gd name="T93" fmla="*/ 13 h 450"/>
                <a:gd name="T94" fmla="*/ 226 w 616"/>
                <a:gd name="T95" fmla="*/ 27 h 450"/>
                <a:gd name="T96" fmla="*/ 201 w 616"/>
                <a:gd name="T97" fmla="*/ 24 h 450"/>
                <a:gd name="T98" fmla="*/ 167 w 616"/>
                <a:gd name="T99" fmla="*/ 22 h 450"/>
                <a:gd name="T100" fmla="*/ 149 w 616"/>
                <a:gd name="T101" fmla="*/ 31 h 450"/>
                <a:gd name="T102" fmla="*/ 142 w 616"/>
                <a:gd name="T103" fmla="*/ 34 h 4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16"/>
                <a:gd name="T157" fmla="*/ 0 h 450"/>
                <a:gd name="T158" fmla="*/ 616 w 616"/>
                <a:gd name="T159" fmla="*/ 450 h 4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16" h="450">
                  <a:moveTo>
                    <a:pt x="147" y="38"/>
                  </a:moveTo>
                  <a:lnTo>
                    <a:pt x="136" y="52"/>
                  </a:lnTo>
                  <a:lnTo>
                    <a:pt x="129" y="61"/>
                  </a:lnTo>
                  <a:lnTo>
                    <a:pt x="113" y="63"/>
                  </a:lnTo>
                  <a:lnTo>
                    <a:pt x="106" y="133"/>
                  </a:lnTo>
                  <a:lnTo>
                    <a:pt x="106" y="145"/>
                  </a:lnTo>
                  <a:lnTo>
                    <a:pt x="88" y="172"/>
                  </a:lnTo>
                  <a:lnTo>
                    <a:pt x="68" y="188"/>
                  </a:lnTo>
                  <a:lnTo>
                    <a:pt x="56" y="204"/>
                  </a:lnTo>
                  <a:lnTo>
                    <a:pt x="20" y="210"/>
                  </a:lnTo>
                  <a:lnTo>
                    <a:pt x="2" y="226"/>
                  </a:lnTo>
                  <a:lnTo>
                    <a:pt x="0" y="240"/>
                  </a:lnTo>
                  <a:lnTo>
                    <a:pt x="11" y="249"/>
                  </a:lnTo>
                  <a:lnTo>
                    <a:pt x="18" y="265"/>
                  </a:lnTo>
                  <a:lnTo>
                    <a:pt x="15" y="274"/>
                  </a:lnTo>
                  <a:lnTo>
                    <a:pt x="18" y="287"/>
                  </a:lnTo>
                  <a:lnTo>
                    <a:pt x="29" y="294"/>
                  </a:lnTo>
                  <a:lnTo>
                    <a:pt x="45" y="294"/>
                  </a:lnTo>
                  <a:lnTo>
                    <a:pt x="52" y="306"/>
                  </a:lnTo>
                  <a:lnTo>
                    <a:pt x="56" y="328"/>
                  </a:lnTo>
                  <a:lnTo>
                    <a:pt x="59" y="346"/>
                  </a:lnTo>
                  <a:lnTo>
                    <a:pt x="65" y="362"/>
                  </a:lnTo>
                  <a:lnTo>
                    <a:pt x="77" y="367"/>
                  </a:lnTo>
                  <a:lnTo>
                    <a:pt x="83" y="362"/>
                  </a:lnTo>
                  <a:lnTo>
                    <a:pt x="99" y="351"/>
                  </a:lnTo>
                  <a:lnTo>
                    <a:pt x="115" y="365"/>
                  </a:lnTo>
                  <a:lnTo>
                    <a:pt x="113" y="376"/>
                  </a:lnTo>
                  <a:lnTo>
                    <a:pt x="115" y="383"/>
                  </a:lnTo>
                  <a:lnTo>
                    <a:pt x="124" y="385"/>
                  </a:lnTo>
                  <a:lnTo>
                    <a:pt x="136" y="399"/>
                  </a:lnTo>
                  <a:lnTo>
                    <a:pt x="133" y="414"/>
                  </a:lnTo>
                  <a:lnTo>
                    <a:pt x="136" y="421"/>
                  </a:lnTo>
                  <a:lnTo>
                    <a:pt x="154" y="421"/>
                  </a:lnTo>
                  <a:lnTo>
                    <a:pt x="179" y="433"/>
                  </a:lnTo>
                  <a:lnTo>
                    <a:pt x="220" y="449"/>
                  </a:lnTo>
                  <a:lnTo>
                    <a:pt x="238" y="449"/>
                  </a:lnTo>
                  <a:lnTo>
                    <a:pt x="260" y="444"/>
                  </a:lnTo>
                  <a:lnTo>
                    <a:pt x="281" y="437"/>
                  </a:lnTo>
                  <a:lnTo>
                    <a:pt x="315" y="442"/>
                  </a:lnTo>
                  <a:lnTo>
                    <a:pt x="331" y="442"/>
                  </a:lnTo>
                  <a:lnTo>
                    <a:pt x="340" y="439"/>
                  </a:lnTo>
                  <a:lnTo>
                    <a:pt x="360" y="424"/>
                  </a:lnTo>
                  <a:lnTo>
                    <a:pt x="408" y="396"/>
                  </a:lnTo>
                  <a:lnTo>
                    <a:pt x="444" y="385"/>
                  </a:lnTo>
                  <a:lnTo>
                    <a:pt x="462" y="385"/>
                  </a:lnTo>
                  <a:lnTo>
                    <a:pt x="492" y="390"/>
                  </a:lnTo>
                  <a:lnTo>
                    <a:pt x="517" y="392"/>
                  </a:lnTo>
                  <a:lnTo>
                    <a:pt x="528" y="396"/>
                  </a:lnTo>
                  <a:lnTo>
                    <a:pt x="546" y="394"/>
                  </a:lnTo>
                  <a:lnTo>
                    <a:pt x="551" y="378"/>
                  </a:lnTo>
                  <a:lnTo>
                    <a:pt x="551" y="346"/>
                  </a:lnTo>
                  <a:lnTo>
                    <a:pt x="553" y="315"/>
                  </a:lnTo>
                  <a:lnTo>
                    <a:pt x="562" y="297"/>
                  </a:lnTo>
                  <a:lnTo>
                    <a:pt x="574" y="294"/>
                  </a:lnTo>
                  <a:lnTo>
                    <a:pt x="585" y="299"/>
                  </a:lnTo>
                  <a:lnTo>
                    <a:pt x="594" y="294"/>
                  </a:lnTo>
                  <a:lnTo>
                    <a:pt x="601" y="285"/>
                  </a:lnTo>
                  <a:lnTo>
                    <a:pt x="599" y="276"/>
                  </a:lnTo>
                  <a:lnTo>
                    <a:pt x="612" y="274"/>
                  </a:lnTo>
                  <a:lnTo>
                    <a:pt x="615" y="263"/>
                  </a:lnTo>
                  <a:lnTo>
                    <a:pt x="601" y="256"/>
                  </a:lnTo>
                  <a:lnTo>
                    <a:pt x="583" y="251"/>
                  </a:lnTo>
                  <a:lnTo>
                    <a:pt x="567" y="256"/>
                  </a:lnTo>
                  <a:lnTo>
                    <a:pt x="544" y="260"/>
                  </a:lnTo>
                  <a:lnTo>
                    <a:pt x="524" y="260"/>
                  </a:lnTo>
                  <a:lnTo>
                    <a:pt x="510" y="251"/>
                  </a:lnTo>
                  <a:lnTo>
                    <a:pt x="503" y="240"/>
                  </a:lnTo>
                  <a:lnTo>
                    <a:pt x="503" y="222"/>
                  </a:lnTo>
                  <a:lnTo>
                    <a:pt x="501" y="206"/>
                  </a:lnTo>
                  <a:lnTo>
                    <a:pt x="492" y="195"/>
                  </a:lnTo>
                  <a:lnTo>
                    <a:pt x="485" y="181"/>
                  </a:lnTo>
                  <a:lnTo>
                    <a:pt x="485" y="165"/>
                  </a:lnTo>
                  <a:lnTo>
                    <a:pt x="487" y="147"/>
                  </a:lnTo>
                  <a:lnTo>
                    <a:pt x="487" y="138"/>
                  </a:lnTo>
                  <a:lnTo>
                    <a:pt x="476" y="113"/>
                  </a:lnTo>
                  <a:lnTo>
                    <a:pt x="460" y="97"/>
                  </a:lnTo>
                  <a:lnTo>
                    <a:pt x="453" y="79"/>
                  </a:lnTo>
                  <a:lnTo>
                    <a:pt x="451" y="68"/>
                  </a:lnTo>
                  <a:lnTo>
                    <a:pt x="449" y="63"/>
                  </a:lnTo>
                  <a:lnTo>
                    <a:pt x="424" y="45"/>
                  </a:lnTo>
                  <a:lnTo>
                    <a:pt x="417" y="31"/>
                  </a:lnTo>
                  <a:lnTo>
                    <a:pt x="406" y="9"/>
                  </a:lnTo>
                  <a:lnTo>
                    <a:pt x="397" y="2"/>
                  </a:lnTo>
                  <a:lnTo>
                    <a:pt x="388" y="0"/>
                  </a:lnTo>
                  <a:lnTo>
                    <a:pt x="376" y="4"/>
                  </a:lnTo>
                  <a:lnTo>
                    <a:pt x="367" y="13"/>
                  </a:lnTo>
                  <a:lnTo>
                    <a:pt x="360" y="15"/>
                  </a:lnTo>
                  <a:lnTo>
                    <a:pt x="342" y="15"/>
                  </a:lnTo>
                  <a:lnTo>
                    <a:pt x="329" y="18"/>
                  </a:lnTo>
                  <a:lnTo>
                    <a:pt x="319" y="29"/>
                  </a:lnTo>
                  <a:lnTo>
                    <a:pt x="304" y="34"/>
                  </a:lnTo>
                  <a:lnTo>
                    <a:pt x="288" y="34"/>
                  </a:lnTo>
                  <a:lnTo>
                    <a:pt x="279" y="24"/>
                  </a:lnTo>
                  <a:lnTo>
                    <a:pt x="260" y="13"/>
                  </a:lnTo>
                  <a:lnTo>
                    <a:pt x="247" y="18"/>
                  </a:lnTo>
                  <a:lnTo>
                    <a:pt x="226" y="27"/>
                  </a:lnTo>
                  <a:lnTo>
                    <a:pt x="213" y="29"/>
                  </a:lnTo>
                  <a:lnTo>
                    <a:pt x="201" y="24"/>
                  </a:lnTo>
                  <a:lnTo>
                    <a:pt x="186" y="15"/>
                  </a:lnTo>
                  <a:lnTo>
                    <a:pt x="167" y="22"/>
                  </a:lnTo>
                  <a:lnTo>
                    <a:pt x="154" y="29"/>
                  </a:lnTo>
                  <a:lnTo>
                    <a:pt x="149" y="31"/>
                  </a:lnTo>
                  <a:lnTo>
                    <a:pt x="147" y="34"/>
                  </a:lnTo>
                  <a:lnTo>
                    <a:pt x="142" y="34"/>
                  </a:lnTo>
                  <a:lnTo>
                    <a:pt x="147" y="38"/>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37" name="Freeform 27"/>
            <p:cNvSpPr>
              <a:spLocks/>
            </p:cNvSpPr>
            <p:nvPr/>
          </p:nvSpPr>
          <p:spPr bwMode="auto">
            <a:xfrm>
              <a:off x="2777" y="2513"/>
              <a:ext cx="232" cy="208"/>
            </a:xfrm>
            <a:custGeom>
              <a:avLst/>
              <a:gdLst>
                <a:gd name="T0" fmla="*/ 0 w 233"/>
                <a:gd name="T1" fmla="*/ 38 h 208"/>
                <a:gd name="T2" fmla="*/ 4 w 233"/>
                <a:gd name="T3" fmla="*/ 29 h 208"/>
                <a:gd name="T4" fmla="*/ 2 w 233"/>
                <a:gd name="T5" fmla="*/ 20 h 208"/>
                <a:gd name="T6" fmla="*/ 38 w 233"/>
                <a:gd name="T7" fmla="*/ 0 h 208"/>
                <a:gd name="T8" fmla="*/ 40 w 233"/>
                <a:gd name="T9" fmla="*/ 6 h 208"/>
                <a:gd name="T10" fmla="*/ 67 w 233"/>
                <a:gd name="T11" fmla="*/ 2 h 208"/>
                <a:gd name="T12" fmla="*/ 85 w 233"/>
                <a:gd name="T13" fmla="*/ 4 h 208"/>
                <a:gd name="T14" fmla="*/ 78 w 233"/>
                <a:gd name="T15" fmla="*/ 13 h 208"/>
                <a:gd name="T16" fmla="*/ 83 w 233"/>
                <a:gd name="T17" fmla="*/ 27 h 208"/>
                <a:gd name="T18" fmla="*/ 99 w 233"/>
                <a:gd name="T19" fmla="*/ 34 h 208"/>
                <a:gd name="T20" fmla="*/ 116 w 233"/>
                <a:gd name="T21" fmla="*/ 31 h 208"/>
                <a:gd name="T22" fmla="*/ 129 w 233"/>
                <a:gd name="T23" fmla="*/ 22 h 208"/>
                <a:gd name="T24" fmla="*/ 152 w 233"/>
                <a:gd name="T25" fmla="*/ 20 h 208"/>
                <a:gd name="T26" fmla="*/ 158 w 233"/>
                <a:gd name="T27" fmla="*/ 29 h 208"/>
                <a:gd name="T28" fmla="*/ 170 w 233"/>
                <a:gd name="T29" fmla="*/ 36 h 208"/>
                <a:gd name="T30" fmla="*/ 190 w 233"/>
                <a:gd name="T31" fmla="*/ 38 h 208"/>
                <a:gd name="T32" fmla="*/ 185 w 233"/>
                <a:gd name="T33" fmla="*/ 52 h 208"/>
                <a:gd name="T34" fmla="*/ 188 w 233"/>
                <a:gd name="T35" fmla="*/ 84 h 208"/>
                <a:gd name="T36" fmla="*/ 190 w 233"/>
                <a:gd name="T37" fmla="*/ 104 h 208"/>
                <a:gd name="T38" fmla="*/ 212 w 233"/>
                <a:gd name="T39" fmla="*/ 102 h 208"/>
                <a:gd name="T40" fmla="*/ 219 w 233"/>
                <a:gd name="T41" fmla="*/ 116 h 208"/>
                <a:gd name="T42" fmla="*/ 219 w 233"/>
                <a:gd name="T43" fmla="*/ 125 h 208"/>
                <a:gd name="T44" fmla="*/ 231 w 233"/>
                <a:gd name="T45" fmla="*/ 141 h 208"/>
                <a:gd name="T46" fmla="*/ 217 w 233"/>
                <a:gd name="T47" fmla="*/ 152 h 208"/>
                <a:gd name="T48" fmla="*/ 206 w 233"/>
                <a:gd name="T49" fmla="*/ 161 h 208"/>
                <a:gd name="T50" fmla="*/ 192 w 233"/>
                <a:gd name="T51" fmla="*/ 161 h 208"/>
                <a:gd name="T52" fmla="*/ 176 w 233"/>
                <a:gd name="T53" fmla="*/ 166 h 208"/>
                <a:gd name="T54" fmla="*/ 176 w 233"/>
                <a:gd name="T55" fmla="*/ 184 h 208"/>
                <a:gd name="T56" fmla="*/ 170 w 233"/>
                <a:gd name="T57" fmla="*/ 195 h 208"/>
                <a:gd name="T58" fmla="*/ 154 w 233"/>
                <a:gd name="T59" fmla="*/ 207 h 208"/>
                <a:gd name="T60" fmla="*/ 125 w 233"/>
                <a:gd name="T61" fmla="*/ 186 h 208"/>
                <a:gd name="T62" fmla="*/ 118 w 233"/>
                <a:gd name="T63" fmla="*/ 168 h 208"/>
                <a:gd name="T64" fmla="*/ 92 w 233"/>
                <a:gd name="T65" fmla="*/ 161 h 208"/>
                <a:gd name="T66" fmla="*/ 83 w 233"/>
                <a:gd name="T67" fmla="*/ 136 h 208"/>
                <a:gd name="T68" fmla="*/ 67 w 233"/>
                <a:gd name="T69" fmla="*/ 122 h 208"/>
                <a:gd name="T70" fmla="*/ 60 w 233"/>
                <a:gd name="T71" fmla="*/ 104 h 208"/>
                <a:gd name="T72" fmla="*/ 45 w 233"/>
                <a:gd name="T73" fmla="*/ 86 h 208"/>
                <a:gd name="T74" fmla="*/ 36 w 233"/>
                <a:gd name="T75" fmla="*/ 68 h 208"/>
                <a:gd name="T76" fmla="*/ 15 w 233"/>
                <a:gd name="T77" fmla="*/ 54 h 208"/>
                <a:gd name="T78" fmla="*/ 0 w 233"/>
                <a:gd name="T79" fmla="*/ 38 h 2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33"/>
                <a:gd name="T121" fmla="*/ 0 h 208"/>
                <a:gd name="T122" fmla="*/ 233 w 233"/>
                <a:gd name="T123" fmla="*/ 208 h 20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33" h="208">
                  <a:moveTo>
                    <a:pt x="0" y="38"/>
                  </a:moveTo>
                  <a:lnTo>
                    <a:pt x="4" y="29"/>
                  </a:lnTo>
                  <a:lnTo>
                    <a:pt x="2" y="20"/>
                  </a:lnTo>
                  <a:lnTo>
                    <a:pt x="38" y="0"/>
                  </a:lnTo>
                  <a:lnTo>
                    <a:pt x="40" y="6"/>
                  </a:lnTo>
                  <a:lnTo>
                    <a:pt x="67" y="2"/>
                  </a:lnTo>
                  <a:lnTo>
                    <a:pt x="85" y="4"/>
                  </a:lnTo>
                  <a:lnTo>
                    <a:pt x="78" y="13"/>
                  </a:lnTo>
                  <a:lnTo>
                    <a:pt x="83" y="27"/>
                  </a:lnTo>
                  <a:lnTo>
                    <a:pt x="99" y="34"/>
                  </a:lnTo>
                  <a:lnTo>
                    <a:pt x="117" y="31"/>
                  </a:lnTo>
                  <a:lnTo>
                    <a:pt x="130" y="22"/>
                  </a:lnTo>
                  <a:lnTo>
                    <a:pt x="153" y="20"/>
                  </a:lnTo>
                  <a:lnTo>
                    <a:pt x="159" y="29"/>
                  </a:lnTo>
                  <a:lnTo>
                    <a:pt x="171" y="36"/>
                  </a:lnTo>
                  <a:lnTo>
                    <a:pt x="191" y="38"/>
                  </a:lnTo>
                  <a:lnTo>
                    <a:pt x="186" y="52"/>
                  </a:lnTo>
                  <a:lnTo>
                    <a:pt x="189" y="84"/>
                  </a:lnTo>
                  <a:lnTo>
                    <a:pt x="191" y="104"/>
                  </a:lnTo>
                  <a:lnTo>
                    <a:pt x="213" y="102"/>
                  </a:lnTo>
                  <a:lnTo>
                    <a:pt x="220" y="116"/>
                  </a:lnTo>
                  <a:lnTo>
                    <a:pt x="220" y="125"/>
                  </a:lnTo>
                  <a:lnTo>
                    <a:pt x="232" y="141"/>
                  </a:lnTo>
                  <a:lnTo>
                    <a:pt x="218" y="152"/>
                  </a:lnTo>
                  <a:lnTo>
                    <a:pt x="207" y="161"/>
                  </a:lnTo>
                  <a:lnTo>
                    <a:pt x="193" y="161"/>
                  </a:lnTo>
                  <a:lnTo>
                    <a:pt x="177" y="166"/>
                  </a:lnTo>
                  <a:lnTo>
                    <a:pt x="177" y="184"/>
                  </a:lnTo>
                  <a:lnTo>
                    <a:pt x="171" y="195"/>
                  </a:lnTo>
                  <a:lnTo>
                    <a:pt x="155" y="207"/>
                  </a:lnTo>
                  <a:lnTo>
                    <a:pt x="126" y="186"/>
                  </a:lnTo>
                  <a:lnTo>
                    <a:pt x="119" y="168"/>
                  </a:lnTo>
                  <a:lnTo>
                    <a:pt x="92" y="161"/>
                  </a:lnTo>
                  <a:lnTo>
                    <a:pt x="83" y="136"/>
                  </a:lnTo>
                  <a:lnTo>
                    <a:pt x="67" y="122"/>
                  </a:lnTo>
                  <a:lnTo>
                    <a:pt x="60" y="104"/>
                  </a:lnTo>
                  <a:lnTo>
                    <a:pt x="45" y="86"/>
                  </a:lnTo>
                  <a:lnTo>
                    <a:pt x="36" y="68"/>
                  </a:lnTo>
                  <a:lnTo>
                    <a:pt x="15" y="54"/>
                  </a:lnTo>
                  <a:lnTo>
                    <a:pt x="0" y="38"/>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38" name="Freeform 28"/>
            <p:cNvSpPr>
              <a:spLocks/>
            </p:cNvSpPr>
            <p:nvPr/>
          </p:nvSpPr>
          <p:spPr bwMode="auto">
            <a:xfrm>
              <a:off x="2935" y="2673"/>
              <a:ext cx="63" cy="82"/>
            </a:xfrm>
            <a:custGeom>
              <a:avLst/>
              <a:gdLst>
                <a:gd name="T0" fmla="*/ 44 w 63"/>
                <a:gd name="T1" fmla="*/ 81 h 82"/>
                <a:gd name="T2" fmla="*/ 48 w 63"/>
                <a:gd name="T3" fmla="*/ 55 h 82"/>
                <a:gd name="T4" fmla="*/ 62 w 63"/>
                <a:gd name="T5" fmla="*/ 43 h 82"/>
                <a:gd name="T6" fmla="*/ 62 w 63"/>
                <a:gd name="T7" fmla="*/ 32 h 82"/>
                <a:gd name="T8" fmla="*/ 55 w 63"/>
                <a:gd name="T9" fmla="*/ 23 h 82"/>
                <a:gd name="T10" fmla="*/ 46 w 63"/>
                <a:gd name="T11" fmla="*/ 11 h 82"/>
                <a:gd name="T12" fmla="*/ 42 w 63"/>
                <a:gd name="T13" fmla="*/ 0 h 82"/>
                <a:gd name="T14" fmla="*/ 28 w 63"/>
                <a:gd name="T15" fmla="*/ 0 h 82"/>
                <a:gd name="T16" fmla="*/ 17 w 63"/>
                <a:gd name="T17" fmla="*/ 4 h 82"/>
                <a:gd name="T18" fmla="*/ 17 w 63"/>
                <a:gd name="T19" fmla="*/ 23 h 82"/>
                <a:gd name="T20" fmla="*/ 8 w 63"/>
                <a:gd name="T21" fmla="*/ 37 h 82"/>
                <a:gd name="T22" fmla="*/ 0 w 63"/>
                <a:gd name="T23" fmla="*/ 41 h 82"/>
                <a:gd name="T24" fmla="*/ 4 w 63"/>
                <a:gd name="T25" fmla="*/ 53 h 82"/>
                <a:gd name="T26" fmla="*/ 17 w 63"/>
                <a:gd name="T27" fmla="*/ 57 h 82"/>
                <a:gd name="T28" fmla="*/ 31 w 63"/>
                <a:gd name="T29" fmla="*/ 60 h 82"/>
                <a:gd name="T30" fmla="*/ 37 w 63"/>
                <a:gd name="T31" fmla="*/ 69 h 82"/>
                <a:gd name="T32" fmla="*/ 44 w 63"/>
                <a:gd name="T33" fmla="*/ 81 h 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82"/>
                <a:gd name="T53" fmla="*/ 63 w 63"/>
                <a:gd name="T54" fmla="*/ 82 h 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82">
                  <a:moveTo>
                    <a:pt x="44" y="81"/>
                  </a:moveTo>
                  <a:lnTo>
                    <a:pt x="48" y="55"/>
                  </a:lnTo>
                  <a:lnTo>
                    <a:pt x="62" y="43"/>
                  </a:lnTo>
                  <a:lnTo>
                    <a:pt x="62" y="32"/>
                  </a:lnTo>
                  <a:lnTo>
                    <a:pt x="55" y="23"/>
                  </a:lnTo>
                  <a:lnTo>
                    <a:pt x="46" y="11"/>
                  </a:lnTo>
                  <a:lnTo>
                    <a:pt x="42" y="0"/>
                  </a:lnTo>
                  <a:lnTo>
                    <a:pt x="28" y="0"/>
                  </a:lnTo>
                  <a:lnTo>
                    <a:pt x="17" y="4"/>
                  </a:lnTo>
                  <a:lnTo>
                    <a:pt x="17" y="23"/>
                  </a:lnTo>
                  <a:lnTo>
                    <a:pt x="8" y="37"/>
                  </a:lnTo>
                  <a:lnTo>
                    <a:pt x="0" y="41"/>
                  </a:lnTo>
                  <a:lnTo>
                    <a:pt x="4" y="53"/>
                  </a:lnTo>
                  <a:lnTo>
                    <a:pt x="17" y="57"/>
                  </a:lnTo>
                  <a:lnTo>
                    <a:pt x="31" y="60"/>
                  </a:lnTo>
                  <a:lnTo>
                    <a:pt x="37" y="69"/>
                  </a:lnTo>
                  <a:lnTo>
                    <a:pt x="44" y="81"/>
                  </a:lnTo>
                </a:path>
              </a:pathLst>
            </a:custGeom>
            <a:solidFill>
              <a:srgbClr val="DED3B6"/>
            </a:solidFill>
            <a:ln w="9525">
              <a:solidFill>
                <a:srgbClr val="091D5D"/>
              </a:solidFill>
              <a:round/>
              <a:headEnd/>
              <a:tailEnd/>
            </a:ln>
          </p:spPr>
          <p:txBody>
            <a:bodyPr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39" name="Freeform 29"/>
            <p:cNvSpPr>
              <a:spLocks/>
            </p:cNvSpPr>
            <p:nvPr/>
          </p:nvSpPr>
          <p:spPr bwMode="auto">
            <a:xfrm>
              <a:off x="2856" y="2363"/>
              <a:ext cx="240" cy="255"/>
            </a:xfrm>
            <a:custGeom>
              <a:avLst/>
              <a:gdLst>
                <a:gd name="T0" fmla="*/ 97 w 240"/>
                <a:gd name="T1" fmla="*/ 6 h 255"/>
                <a:gd name="T2" fmla="*/ 75 w 240"/>
                <a:gd name="T3" fmla="*/ 36 h 255"/>
                <a:gd name="T4" fmla="*/ 75 w 240"/>
                <a:gd name="T5" fmla="*/ 45 h 255"/>
                <a:gd name="T6" fmla="*/ 59 w 240"/>
                <a:gd name="T7" fmla="*/ 58 h 255"/>
                <a:gd name="T8" fmla="*/ 61 w 240"/>
                <a:gd name="T9" fmla="*/ 63 h 255"/>
                <a:gd name="T10" fmla="*/ 56 w 240"/>
                <a:gd name="T11" fmla="*/ 72 h 255"/>
                <a:gd name="T12" fmla="*/ 43 w 240"/>
                <a:gd name="T13" fmla="*/ 88 h 255"/>
                <a:gd name="T14" fmla="*/ 27 w 240"/>
                <a:gd name="T15" fmla="*/ 104 h 255"/>
                <a:gd name="T16" fmla="*/ 20 w 240"/>
                <a:gd name="T17" fmla="*/ 113 h 255"/>
                <a:gd name="T18" fmla="*/ 27 w 240"/>
                <a:gd name="T19" fmla="*/ 120 h 255"/>
                <a:gd name="T20" fmla="*/ 22 w 240"/>
                <a:gd name="T21" fmla="*/ 133 h 255"/>
                <a:gd name="T22" fmla="*/ 15 w 240"/>
                <a:gd name="T23" fmla="*/ 142 h 255"/>
                <a:gd name="T24" fmla="*/ 9 w 240"/>
                <a:gd name="T25" fmla="*/ 147 h 255"/>
                <a:gd name="T26" fmla="*/ 0 w 240"/>
                <a:gd name="T27" fmla="*/ 161 h 255"/>
                <a:gd name="T28" fmla="*/ 0 w 240"/>
                <a:gd name="T29" fmla="*/ 172 h 255"/>
                <a:gd name="T30" fmla="*/ 11 w 240"/>
                <a:gd name="T31" fmla="*/ 179 h 255"/>
                <a:gd name="T32" fmla="*/ 38 w 240"/>
                <a:gd name="T33" fmla="*/ 179 h 255"/>
                <a:gd name="T34" fmla="*/ 54 w 240"/>
                <a:gd name="T35" fmla="*/ 170 h 255"/>
                <a:gd name="T36" fmla="*/ 70 w 240"/>
                <a:gd name="T37" fmla="*/ 167 h 255"/>
                <a:gd name="T38" fmla="*/ 81 w 240"/>
                <a:gd name="T39" fmla="*/ 179 h 255"/>
                <a:gd name="T40" fmla="*/ 93 w 240"/>
                <a:gd name="T41" fmla="*/ 185 h 255"/>
                <a:gd name="T42" fmla="*/ 111 w 240"/>
                <a:gd name="T43" fmla="*/ 188 h 255"/>
                <a:gd name="T44" fmla="*/ 106 w 240"/>
                <a:gd name="T45" fmla="*/ 206 h 255"/>
                <a:gd name="T46" fmla="*/ 111 w 240"/>
                <a:gd name="T47" fmla="*/ 254 h 255"/>
                <a:gd name="T48" fmla="*/ 127 w 240"/>
                <a:gd name="T49" fmla="*/ 251 h 255"/>
                <a:gd name="T50" fmla="*/ 136 w 240"/>
                <a:gd name="T51" fmla="*/ 251 h 255"/>
                <a:gd name="T52" fmla="*/ 138 w 240"/>
                <a:gd name="T53" fmla="*/ 238 h 255"/>
                <a:gd name="T54" fmla="*/ 141 w 240"/>
                <a:gd name="T55" fmla="*/ 208 h 255"/>
                <a:gd name="T56" fmla="*/ 152 w 240"/>
                <a:gd name="T57" fmla="*/ 195 h 255"/>
                <a:gd name="T58" fmla="*/ 152 w 240"/>
                <a:gd name="T59" fmla="*/ 170 h 255"/>
                <a:gd name="T60" fmla="*/ 161 w 240"/>
                <a:gd name="T61" fmla="*/ 156 h 255"/>
                <a:gd name="T62" fmla="*/ 179 w 240"/>
                <a:gd name="T63" fmla="*/ 147 h 255"/>
                <a:gd name="T64" fmla="*/ 213 w 240"/>
                <a:gd name="T65" fmla="*/ 108 h 255"/>
                <a:gd name="T66" fmla="*/ 218 w 240"/>
                <a:gd name="T67" fmla="*/ 92 h 255"/>
                <a:gd name="T68" fmla="*/ 213 w 240"/>
                <a:gd name="T69" fmla="*/ 65 h 255"/>
                <a:gd name="T70" fmla="*/ 236 w 240"/>
                <a:gd name="T71" fmla="*/ 47 h 255"/>
                <a:gd name="T72" fmla="*/ 239 w 240"/>
                <a:gd name="T73" fmla="*/ 18 h 255"/>
                <a:gd name="T74" fmla="*/ 223 w 240"/>
                <a:gd name="T75" fmla="*/ 4 h 255"/>
                <a:gd name="T76" fmla="*/ 213 w 240"/>
                <a:gd name="T77" fmla="*/ 2 h 255"/>
                <a:gd name="T78" fmla="*/ 193 w 240"/>
                <a:gd name="T79" fmla="*/ 0 h 255"/>
                <a:gd name="T80" fmla="*/ 152 w 240"/>
                <a:gd name="T81" fmla="*/ 0 h 255"/>
                <a:gd name="T82" fmla="*/ 141 w 240"/>
                <a:gd name="T83" fmla="*/ 9 h 255"/>
                <a:gd name="T84" fmla="*/ 129 w 240"/>
                <a:gd name="T85" fmla="*/ 22 h 255"/>
                <a:gd name="T86" fmla="*/ 132 w 240"/>
                <a:gd name="T87" fmla="*/ 34 h 255"/>
                <a:gd name="T88" fmla="*/ 147 w 240"/>
                <a:gd name="T89" fmla="*/ 43 h 255"/>
                <a:gd name="T90" fmla="*/ 157 w 240"/>
                <a:gd name="T91" fmla="*/ 54 h 255"/>
                <a:gd name="T92" fmla="*/ 157 w 240"/>
                <a:gd name="T93" fmla="*/ 72 h 255"/>
                <a:gd name="T94" fmla="*/ 141 w 240"/>
                <a:gd name="T95" fmla="*/ 83 h 255"/>
                <a:gd name="T96" fmla="*/ 122 w 240"/>
                <a:gd name="T97" fmla="*/ 88 h 255"/>
                <a:gd name="T98" fmla="*/ 111 w 240"/>
                <a:gd name="T99" fmla="*/ 90 h 255"/>
                <a:gd name="T100" fmla="*/ 104 w 240"/>
                <a:gd name="T101" fmla="*/ 79 h 255"/>
                <a:gd name="T102" fmla="*/ 100 w 240"/>
                <a:gd name="T103" fmla="*/ 65 h 255"/>
                <a:gd name="T104" fmla="*/ 109 w 240"/>
                <a:gd name="T105" fmla="*/ 52 h 255"/>
                <a:gd name="T106" fmla="*/ 106 w 240"/>
                <a:gd name="T107" fmla="*/ 38 h 255"/>
                <a:gd name="T108" fmla="*/ 104 w 240"/>
                <a:gd name="T109" fmla="*/ 24 h 255"/>
                <a:gd name="T110" fmla="*/ 97 w 240"/>
                <a:gd name="T111" fmla="*/ 6 h 25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40"/>
                <a:gd name="T169" fmla="*/ 0 h 255"/>
                <a:gd name="T170" fmla="*/ 240 w 240"/>
                <a:gd name="T171" fmla="*/ 255 h 25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40" h="255">
                  <a:moveTo>
                    <a:pt x="97" y="6"/>
                  </a:moveTo>
                  <a:lnTo>
                    <a:pt x="75" y="36"/>
                  </a:lnTo>
                  <a:lnTo>
                    <a:pt x="75" y="45"/>
                  </a:lnTo>
                  <a:lnTo>
                    <a:pt x="59" y="58"/>
                  </a:lnTo>
                  <a:lnTo>
                    <a:pt x="61" y="63"/>
                  </a:lnTo>
                  <a:lnTo>
                    <a:pt x="56" y="72"/>
                  </a:lnTo>
                  <a:lnTo>
                    <a:pt x="43" y="88"/>
                  </a:lnTo>
                  <a:lnTo>
                    <a:pt x="27" y="104"/>
                  </a:lnTo>
                  <a:lnTo>
                    <a:pt x="20" y="113"/>
                  </a:lnTo>
                  <a:lnTo>
                    <a:pt x="27" y="120"/>
                  </a:lnTo>
                  <a:lnTo>
                    <a:pt x="22" y="133"/>
                  </a:lnTo>
                  <a:lnTo>
                    <a:pt x="15" y="142"/>
                  </a:lnTo>
                  <a:lnTo>
                    <a:pt x="9" y="147"/>
                  </a:lnTo>
                  <a:lnTo>
                    <a:pt x="0" y="161"/>
                  </a:lnTo>
                  <a:lnTo>
                    <a:pt x="0" y="172"/>
                  </a:lnTo>
                  <a:lnTo>
                    <a:pt x="11" y="179"/>
                  </a:lnTo>
                  <a:lnTo>
                    <a:pt x="38" y="179"/>
                  </a:lnTo>
                  <a:lnTo>
                    <a:pt x="54" y="170"/>
                  </a:lnTo>
                  <a:lnTo>
                    <a:pt x="70" y="167"/>
                  </a:lnTo>
                  <a:lnTo>
                    <a:pt x="81" y="179"/>
                  </a:lnTo>
                  <a:lnTo>
                    <a:pt x="93" y="185"/>
                  </a:lnTo>
                  <a:lnTo>
                    <a:pt x="111" y="188"/>
                  </a:lnTo>
                  <a:lnTo>
                    <a:pt x="106" y="206"/>
                  </a:lnTo>
                  <a:lnTo>
                    <a:pt x="111" y="254"/>
                  </a:lnTo>
                  <a:lnTo>
                    <a:pt x="127" y="251"/>
                  </a:lnTo>
                  <a:lnTo>
                    <a:pt x="136" y="251"/>
                  </a:lnTo>
                  <a:lnTo>
                    <a:pt x="138" y="238"/>
                  </a:lnTo>
                  <a:lnTo>
                    <a:pt x="141" y="208"/>
                  </a:lnTo>
                  <a:lnTo>
                    <a:pt x="152" y="195"/>
                  </a:lnTo>
                  <a:lnTo>
                    <a:pt x="152" y="170"/>
                  </a:lnTo>
                  <a:lnTo>
                    <a:pt x="161" y="156"/>
                  </a:lnTo>
                  <a:lnTo>
                    <a:pt x="179" y="147"/>
                  </a:lnTo>
                  <a:lnTo>
                    <a:pt x="213" y="108"/>
                  </a:lnTo>
                  <a:lnTo>
                    <a:pt x="218" y="92"/>
                  </a:lnTo>
                  <a:lnTo>
                    <a:pt x="213" y="65"/>
                  </a:lnTo>
                  <a:lnTo>
                    <a:pt x="236" y="47"/>
                  </a:lnTo>
                  <a:lnTo>
                    <a:pt x="239" y="18"/>
                  </a:lnTo>
                  <a:lnTo>
                    <a:pt x="223" y="4"/>
                  </a:lnTo>
                  <a:lnTo>
                    <a:pt x="213" y="2"/>
                  </a:lnTo>
                  <a:lnTo>
                    <a:pt x="193" y="0"/>
                  </a:lnTo>
                  <a:lnTo>
                    <a:pt x="152" y="0"/>
                  </a:lnTo>
                  <a:lnTo>
                    <a:pt x="141" y="9"/>
                  </a:lnTo>
                  <a:lnTo>
                    <a:pt x="129" y="22"/>
                  </a:lnTo>
                  <a:lnTo>
                    <a:pt x="132" y="34"/>
                  </a:lnTo>
                  <a:lnTo>
                    <a:pt x="147" y="43"/>
                  </a:lnTo>
                  <a:lnTo>
                    <a:pt x="157" y="54"/>
                  </a:lnTo>
                  <a:lnTo>
                    <a:pt x="157" y="72"/>
                  </a:lnTo>
                  <a:lnTo>
                    <a:pt x="141" y="83"/>
                  </a:lnTo>
                  <a:lnTo>
                    <a:pt x="122" y="88"/>
                  </a:lnTo>
                  <a:lnTo>
                    <a:pt x="111" y="90"/>
                  </a:lnTo>
                  <a:lnTo>
                    <a:pt x="104" y="79"/>
                  </a:lnTo>
                  <a:lnTo>
                    <a:pt x="100" y="65"/>
                  </a:lnTo>
                  <a:lnTo>
                    <a:pt x="109" y="52"/>
                  </a:lnTo>
                  <a:lnTo>
                    <a:pt x="106" y="38"/>
                  </a:lnTo>
                  <a:lnTo>
                    <a:pt x="104" y="24"/>
                  </a:lnTo>
                  <a:lnTo>
                    <a:pt x="97" y="6"/>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40" name="Freeform 30"/>
            <p:cNvSpPr>
              <a:spLocks/>
            </p:cNvSpPr>
            <p:nvPr/>
          </p:nvSpPr>
          <p:spPr bwMode="auto">
            <a:xfrm>
              <a:off x="2038" y="1960"/>
              <a:ext cx="341" cy="314"/>
            </a:xfrm>
            <a:custGeom>
              <a:avLst/>
              <a:gdLst>
                <a:gd name="T0" fmla="*/ 120 w 340"/>
                <a:gd name="T1" fmla="*/ 130 h 314"/>
                <a:gd name="T2" fmla="*/ 118 w 340"/>
                <a:gd name="T3" fmla="*/ 157 h 314"/>
                <a:gd name="T4" fmla="*/ 95 w 340"/>
                <a:gd name="T5" fmla="*/ 153 h 314"/>
                <a:gd name="T6" fmla="*/ 70 w 340"/>
                <a:gd name="T7" fmla="*/ 189 h 314"/>
                <a:gd name="T8" fmla="*/ 36 w 340"/>
                <a:gd name="T9" fmla="*/ 214 h 314"/>
                <a:gd name="T10" fmla="*/ 13 w 340"/>
                <a:gd name="T11" fmla="*/ 219 h 314"/>
                <a:gd name="T12" fmla="*/ 6 w 340"/>
                <a:gd name="T13" fmla="*/ 228 h 314"/>
                <a:gd name="T14" fmla="*/ 13 w 340"/>
                <a:gd name="T15" fmla="*/ 251 h 314"/>
                <a:gd name="T16" fmla="*/ 4 w 340"/>
                <a:gd name="T17" fmla="*/ 278 h 314"/>
                <a:gd name="T18" fmla="*/ 18 w 340"/>
                <a:gd name="T19" fmla="*/ 278 h 314"/>
                <a:gd name="T20" fmla="*/ 34 w 340"/>
                <a:gd name="T21" fmla="*/ 276 h 314"/>
                <a:gd name="T22" fmla="*/ 27 w 340"/>
                <a:gd name="T23" fmla="*/ 297 h 314"/>
                <a:gd name="T24" fmla="*/ 61 w 340"/>
                <a:gd name="T25" fmla="*/ 303 h 314"/>
                <a:gd name="T26" fmla="*/ 91 w 340"/>
                <a:gd name="T27" fmla="*/ 313 h 314"/>
                <a:gd name="T28" fmla="*/ 120 w 340"/>
                <a:gd name="T29" fmla="*/ 297 h 314"/>
                <a:gd name="T30" fmla="*/ 210 w 340"/>
                <a:gd name="T31" fmla="*/ 303 h 314"/>
                <a:gd name="T32" fmla="*/ 255 w 340"/>
                <a:gd name="T33" fmla="*/ 274 h 314"/>
                <a:gd name="T34" fmla="*/ 280 w 340"/>
                <a:gd name="T35" fmla="*/ 251 h 314"/>
                <a:gd name="T36" fmla="*/ 301 w 340"/>
                <a:gd name="T37" fmla="*/ 219 h 314"/>
                <a:gd name="T38" fmla="*/ 312 w 340"/>
                <a:gd name="T39" fmla="*/ 153 h 314"/>
                <a:gd name="T40" fmla="*/ 324 w 340"/>
                <a:gd name="T41" fmla="*/ 121 h 314"/>
                <a:gd name="T42" fmla="*/ 308 w 340"/>
                <a:gd name="T43" fmla="*/ 86 h 314"/>
                <a:gd name="T44" fmla="*/ 283 w 340"/>
                <a:gd name="T45" fmla="*/ 79 h 314"/>
                <a:gd name="T46" fmla="*/ 269 w 340"/>
                <a:gd name="T47" fmla="*/ 47 h 314"/>
                <a:gd name="T48" fmla="*/ 305 w 340"/>
                <a:gd name="T49" fmla="*/ 0 h 314"/>
                <a:gd name="T50" fmla="*/ 251 w 340"/>
                <a:gd name="T51" fmla="*/ 4 h 314"/>
                <a:gd name="T52" fmla="*/ 226 w 340"/>
                <a:gd name="T53" fmla="*/ 22 h 314"/>
                <a:gd name="T54" fmla="*/ 203 w 340"/>
                <a:gd name="T55" fmla="*/ 25 h 314"/>
                <a:gd name="T56" fmla="*/ 230 w 340"/>
                <a:gd name="T57" fmla="*/ 50 h 314"/>
                <a:gd name="T58" fmla="*/ 178 w 340"/>
                <a:gd name="T59" fmla="*/ 57 h 314"/>
                <a:gd name="T60" fmla="*/ 127 w 340"/>
                <a:gd name="T61" fmla="*/ 36 h 314"/>
                <a:gd name="T62" fmla="*/ 111 w 340"/>
                <a:gd name="T63" fmla="*/ 61 h 314"/>
                <a:gd name="T64" fmla="*/ 111 w 340"/>
                <a:gd name="T65" fmla="*/ 75 h 314"/>
                <a:gd name="T66" fmla="*/ 97 w 340"/>
                <a:gd name="T67" fmla="*/ 100 h 314"/>
                <a:gd name="T68" fmla="*/ 81 w 340"/>
                <a:gd name="T69" fmla="*/ 125 h 314"/>
                <a:gd name="T70" fmla="*/ 100 w 340"/>
                <a:gd name="T71" fmla="*/ 141 h 3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40"/>
                <a:gd name="T109" fmla="*/ 0 h 314"/>
                <a:gd name="T110" fmla="*/ 340 w 340"/>
                <a:gd name="T111" fmla="*/ 314 h 3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40" h="314">
                  <a:moveTo>
                    <a:pt x="125" y="118"/>
                  </a:moveTo>
                  <a:lnTo>
                    <a:pt x="120" y="130"/>
                  </a:lnTo>
                  <a:lnTo>
                    <a:pt x="125" y="146"/>
                  </a:lnTo>
                  <a:lnTo>
                    <a:pt x="118" y="157"/>
                  </a:lnTo>
                  <a:lnTo>
                    <a:pt x="109" y="150"/>
                  </a:lnTo>
                  <a:lnTo>
                    <a:pt x="95" y="153"/>
                  </a:lnTo>
                  <a:lnTo>
                    <a:pt x="95" y="164"/>
                  </a:lnTo>
                  <a:lnTo>
                    <a:pt x="70" y="189"/>
                  </a:lnTo>
                  <a:lnTo>
                    <a:pt x="56" y="194"/>
                  </a:lnTo>
                  <a:lnTo>
                    <a:pt x="36" y="214"/>
                  </a:lnTo>
                  <a:lnTo>
                    <a:pt x="25" y="221"/>
                  </a:lnTo>
                  <a:lnTo>
                    <a:pt x="13" y="219"/>
                  </a:lnTo>
                  <a:lnTo>
                    <a:pt x="11" y="223"/>
                  </a:lnTo>
                  <a:lnTo>
                    <a:pt x="6" y="228"/>
                  </a:lnTo>
                  <a:lnTo>
                    <a:pt x="13" y="235"/>
                  </a:lnTo>
                  <a:lnTo>
                    <a:pt x="13" y="251"/>
                  </a:lnTo>
                  <a:lnTo>
                    <a:pt x="0" y="265"/>
                  </a:lnTo>
                  <a:lnTo>
                    <a:pt x="4" y="278"/>
                  </a:lnTo>
                  <a:lnTo>
                    <a:pt x="18" y="278"/>
                  </a:lnTo>
                  <a:lnTo>
                    <a:pt x="25" y="267"/>
                  </a:lnTo>
                  <a:lnTo>
                    <a:pt x="34" y="276"/>
                  </a:lnTo>
                  <a:lnTo>
                    <a:pt x="22" y="285"/>
                  </a:lnTo>
                  <a:lnTo>
                    <a:pt x="27" y="297"/>
                  </a:lnTo>
                  <a:lnTo>
                    <a:pt x="34" y="299"/>
                  </a:lnTo>
                  <a:lnTo>
                    <a:pt x="61" y="303"/>
                  </a:lnTo>
                  <a:lnTo>
                    <a:pt x="65" y="306"/>
                  </a:lnTo>
                  <a:lnTo>
                    <a:pt x="91" y="313"/>
                  </a:lnTo>
                  <a:lnTo>
                    <a:pt x="100" y="308"/>
                  </a:lnTo>
                  <a:lnTo>
                    <a:pt x="120" y="297"/>
                  </a:lnTo>
                  <a:lnTo>
                    <a:pt x="152" y="303"/>
                  </a:lnTo>
                  <a:lnTo>
                    <a:pt x="209" y="303"/>
                  </a:lnTo>
                  <a:lnTo>
                    <a:pt x="241" y="297"/>
                  </a:lnTo>
                  <a:lnTo>
                    <a:pt x="254" y="274"/>
                  </a:lnTo>
                  <a:lnTo>
                    <a:pt x="273" y="265"/>
                  </a:lnTo>
                  <a:lnTo>
                    <a:pt x="279" y="251"/>
                  </a:lnTo>
                  <a:lnTo>
                    <a:pt x="286" y="233"/>
                  </a:lnTo>
                  <a:lnTo>
                    <a:pt x="300" y="219"/>
                  </a:lnTo>
                  <a:lnTo>
                    <a:pt x="313" y="189"/>
                  </a:lnTo>
                  <a:lnTo>
                    <a:pt x="311" y="153"/>
                  </a:lnTo>
                  <a:lnTo>
                    <a:pt x="339" y="134"/>
                  </a:lnTo>
                  <a:lnTo>
                    <a:pt x="323" y="121"/>
                  </a:lnTo>
                  <a:lnTo>
                    <a:pt x="318" y="95"/>
                  </a:lnTo>
                  <a:lnTo>
                    <a:pt x="307" y="86"/>
                  </a:lnTo>
                  <a:lnTo>
                    <a:pt x="293" y="86"/>
                  </a:lnTo>
                  <a:lnTo>
                    <a:pt x="282" y="79"/>
                  </a:lnTo>
                  <a:lnTo>
                    <a:pt x="259" y="52"/>
                  </a:lnTo>
                  <a:lnTo>
                    <a:pt x="268" y="47"/>
                  </a:lnTo>
                  <a:lnTo>
                    <a:pt x="309" y="11"/>
                  </a:lnTo>
                  <a:lnTo>
                    <a:pt x="304" y="0"/>
                  </a:lnTo>
                  <a:lnTo>
                    <a:pt x="291" y="2"/>
                  </a:lnTo>
                  <a:lnTo>
                    <a:pt x="250" y="4"/>
                  </a:lnTo>
                  <a:lnTo>
                    <a:pt x="236" y="15"/>
                  </a:lnTo>
                  <a:lnTo>
                    <a:pt x="225" y="22"/>
                  </a:lnTo>
                  <a:lnTo>
                    <a:pt x="211" y="20"/>
                  </a:lnTo>
                  <a:lnTo>
                    <a:pt x="202" y="25"/>
                  </a:lnTo>
                  <a:lnTo>
                    <a:pt x="209" y="36"/>
                  </a:lnTo>
                  <a:lnTo>
                    <a:pt x="229" y="50"/>
                  </a:lnTo>
                  <a:lnTo>
                    <a:pt x="213" y="52"/>
                  </a:lnTo>
                  <a:lnTo>
                    <a:pt x="177" y="57"/>
                  </a:lnTo>
                  <a:lnTo>
                    <a:pt x="152" y="47"/>
                  </a:lnTo>
                  <a:lnTo>
                    <a:pt x="127" y="36"/>
                  </a:lnTo>
                  <a:lnTo>
                    <a:pt x="118" y="43"/>
                  </a:lnTo>
                  <a:lnTo>
                    <a:pt x="111" y="61"/>
                  </a:lnTo>
                  <a:lnTo>
                    <a:pt x="113" y="70"/>
                  </a:lnTo>
                  <a:lnTo>
                    <a:pt x="111" y="75"/>
                  </a:lnTo>
                  <a:lnTo>
                    <a:pt x="95" y="82"/>
                  </a:lnTo>
                  <a:lnTo>
                    <a:pt x="97" y="100"/>
                  </a:lnTo>
                  <a:lnTo>
                    <a:pt x="95" y="105"/>
                  </a:lnTo>
                  <a:lnTo>
                    <a:pt x="81" y="125"/>
                  </a:lnTo>
                  <a:lnTo>
                    <a:pt x="93" y="143"/>
                  </a:lnTo>
                  <a:lnTo>
                    <a:pt x="100" y="141"/>
                  </a:lnTo>
                  <a:lnTo>
                    <a:pt x="125" y="118"/>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grpSp>
          <p:nvGrpSpPr>
            <p:cNvPr id="34841" name="Group 31"/>
            <p:cNvGrpSpPr>
              <a:grpSpLocks/>
            </p:cNvGrpSpPr>
            <p:nvPr/>
          </p:nvGrpSpPr>
          <p:grpSpPr bwMode="auto">
            <a:xfrm>
              <a:off x="3191" y="1983"/>
              <a:ext cx="404" cy="308"/>
              <a:chOff x="3001" y="2038"/>
              <a:chExt cx="404" cy="308"/>
            </a:xfrm>
          </p:grpSpPr>
          <p:sp>
            <p:nvSpPr>
              <p:cNvPr id="34896" name="Freeform 32"/>
              <p:cNvSpPr>
                <a:spLocks/>
              </p:cNvSpPr>
              <p:nvPr/>
            </p:nvSpPr>
            <p:spPr bwMode="auto">
              <a:xfrm>
                <a:off x="3001" y="2099"/>
                <a:ext cx="164" cy="204"/>
              </a:xfrm>
              <a:custGeom>
                <a:avLst/>
                <a:gdLst>
                  <a:gd name="T0" fmla="*/ 13 w 164"/>
                  <a:gd name="T1" fmla="*/ 173 h 204"/>
                  <a:gd name="T2" fmla="*/ 22 w 164"/>
                  <a:gd name="T3" fmla="*/ 189 h 204"/>
                  <a:gd name="T4" fmla="*/ 40 w 164"/>
                  <a:gd name="T5" fmla="*/ 189 h 204"/>
                  <a:gd name="T6" fmla="*/ 56 w 164"/>
                  <a:gd name="T7" fmla="*/ 193 h 204"/>
                  <a:gd name="T8" fmla="*/ 67 w 164"/>
                  <a:gd name="T9" fmla="*/ 203 h 204"/>
                  <a:gd name="T10" fmla="*/ 81 w 164"/>
                  <a:gd name="T11" fmla="*/ 203 h 204"/>
                  <a:gd name="T12" fmla="*/ 72 w 164"/>
                  <a:gd name="T13" fmla="*/ 191 h 204"/>
                  <a:gd name="T14" fmla="*/ 79 w 164"/>
                  <a:gd name="T15" fmla="*/ 173 h 204"/>
                  <a:gd name="T16" fmla="*/ 88 w 164"/>
                  <a:gd name="T17" fmla="*/ 155 h 204"/>
                  <a:gd name="T18" fmla="*/ 92 w 164"/>
                  <a:gd name="T19" fmla="*/ 132 h 204"/>
                  <a:gd name="T20" fmla="*/ 110 w 164"/>
                  <a:gd name="T21" fmla="*/ 120 h 204"/>
                  <a:gd name="T22" fmla="*/ 126 w 164"/>
                  <a:gd name="T23" fmla="*/ 111 h 204"/>
                  <a:gd name="T24" fmla="*/ 126 w 164"/>
                  <a:gd name="T25" fmla="*/ 98 h 204"/>
                  <a:gd name="T26" fmla="*/ 126 w 164"/>
                  <a:gd name="T27" fmla="*/ 77 h 204"/>
                  <a:gd name="T28" fmla="*/ 129 w 164"/>
                  <a:gd name="T29" fmla="*/ 68 h 204"/>
                  <a:gd name="T30" fmla="*/ 144 w 164"/>
                  <a:gd name="T31" fmla="*/ 66 h 204"/>
                  <a:gd name="T32" fmla="*/ 149 w 164"/>
                  <a:gd name="T33" fmla="*/ 70 h 204"/>
                  <a:gd name="T34" fmla="*/ 163 w 164"/>
                  <a:gd name="T35" fmla="*/ 57 h 204"/>
                  <a:gd name="T36" fmla="*/ 158 w 164"/>
                  <a:gd name="T37" fmla="*/ 45 h 204"/>
                  <a:gd name="T38" fmla="*/ 149 w 164"/>
                  <a:gd name="T39" fmla="*/ 43 h 204"/>
                  <a:gd name="T40" fmla="*/ 135 w 164"/>
                  <a:gd name="T41" fmla="*/ 43 h 204"/>
                  <a:gd name="T42" fmla="*/ 129 w 164"/>
                  <a:gd name="T43" fmla="*/ 43 h 204"/>
                  <a:gd name="T44" fmla="*/ 126 w 164"/>
                  <a:gd name="T45" fmla="*/ 22 h 204"/>
                  <a:gd name="T46" fmla="*/ 126 w 164"/>
                  <a:gd name="T47" fmla="*/ 4 h 204"/>
                  <a:gd name="T48" fmla="*/ 117 w 164"/>
                  <a:gd name="T49" fmla="*/ 0 h 204"/>
                  <a:gd name="T50" fmla="*/ 113 w 164"/>
                  <a:gd name="T51" fmla="*/ 6 h 204"/>
                  <a:gd name="T52" fmla="*/ 88 w 164"/>
                  <a:gd name="T53" fmla="*/ 2 h 204"/>
                  <a:gd name="T54" fmla="*/ 81 w 164"/>
                  <a:gd name="T55" fmla="*/ 9 h 204"/>
                  <a:gd name="T56" fmla="*/ 88 w 164"/>
                  <a:gd name="T57" fmla="*/ 25 h 204"/>
                  <a:gd name="T58" fmla="*/ 86 w 164"/>
                  <a:gd name="T59" fmla="*/ 43 h 204"/>
                  <a:gd name="T60" fmla="*/ 74 w 164"/>
                  <a:gd name="T61" fmla="*/ 29 h 204"/>
                  <a:gd name="T62" fmla="*/ 70 w 164"/>
                  <a:gd name="T63" fmla="*/ 20 h 204"/>
                  <a:gd name="T64" fmla="*/ 56 w 164"/>
                  <a:gd name="T65" fmla="*/ 22 h 204"/>
                  <a:gd name="T66" fmla="*/ 52 w 164"/>
                  <a:gd name="T67" fmla="*/ 31 h 204"/>
                  <a:gd name="T68" fmla="*/ 47 w 164"/>
                  <a:gd name="T69" fmla="*/ 36 h 204"/>
                  <a:gd name="T70" fmla="*/ 47 w 164"/>
                  <a:gd name="T71" fmla="*/ 50 h 204"/>
                  <a:gd name="T72" fmla="*/ 45 w 164"/>
                  <a:gd name="T73" fmla="*/ 50 h 204"/>
                  <a:gd name="T74" fmla="*/ 31 w 164"/>
                  <a:gd name="T75" fmla="*/ 29 h 204"/>
                  <a:gd name="T76" fmla="*/ 24 w 164"/>
                  <a:gd name="T77" fmla="*/ 22 h 204"/>
                  <a:gd name="T78" fmla="*/ 18 w 164"/>
                  <a:gd name="T79" fmla="*/ 27 h 204"/>
                  <a:gd name="T80" fmla="*/ 20 w 164"/>
                  <a:gd name="T81" fmla="*/ 38 h 204"/>
                  <a:gd name="T82" fmla="*/ 20 w 164"/>
                  <a:gd name="T83" fmla="*/ 45 h 204"/>
                  <a:gd name="T84" fmla="*/ 9 w 164"/>
                  <a:gd name="T85" fmla="*/ 50 h 204"/>
                  <a:gd name="T86" fmla="*/ 9 w 164"/>
                  <a:gd name="T87" fmla="*/ 63 h 204"/>
                  <a:gd name="T88" fmla="*/ 18 w 164"/>
                  <a:gd name="T89" fmla="*/ 77 h 204"/>
                  <a:gd name="T90" fmla="*/ 18 w 164"/>
                  <a:gd name="T91" fmla="*/ 88 h 204"/>
                  <a:gd name="T92" fmla="*/ 13 w 164"/>
                  <a:gd name="T93" fmla="*/ 98 h 204"/>
                  <a:gd name="T94" fmla="*/ 0 w 164"/>
                  <a:gd name="T95" fmla="*/ 109 h 204"/>
                  <a:gd name="T96" fmla="*/ 2 w 164"/>
                  <a:gd name="T97" fmla="*/ 120 h 204"/>
                  <a:gd name="T98" fmla="*/ 15 w 164"/>
                  <a:gd name="T99" fmla="*/ 130 h 204"/>
                  <a:gd name="T100" fmla="*/ 20 w 164"/>
                  <a:gd name="T101" fmla="*/ 139 h 204"/>
                  <a:gd name="T102" fmla="*/ 18 w 164"/>
                  <a:gd name="T103" fmla="*/ 161 h 204"/>
                  <a:gd name="T104" fmla="*/ 13 w 164"/>
                  <a:gd name="T105" fmla="*/ 173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4"/>
                  <a:gd name="T160" fmla="*/ 0 h 204"/>
                  <a:gd name="T161" fmla="*/ 164 w 16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4" h="204">
                    <a:moveTo>
                      <a:pt x="13" y="173"/>
                    </a:moveTo>
                    <a:lnTo>
                      <a:pt x="22" y="189"/>
                    </a:lnTo>
                    <a:lnTo>
                      <a:pt x="40" y="189"/>
                    </a:lnTo>
                    <a:lnTo>
                      <a:pt x="56" y="193"/>
                    </a:lnTo>
                    <a:lnTo>
                      <a:pt x="67" y="203"/>
                    </a:lnTo>
                    <a:lnTo>
                      <a:pt x="81" y="203"/>
                    </a:lnTo>
                    <a:lnTo>
                      <a:pt x="72" y="191"/>
                    </a:lnTo>
                    <a:lnTo>
                      <a:pt x="79" y="173"/>
                    </a:lnTo>
                    <a:lnTo>
                      <a:pt x="88" y="155"/>
                    </a:lnTo>
                    <a:lnTo>
                      <a:pt x="92" y="132"/>
                    </a:lnTo>
                    <a:lnTo>
                      <a:pt x="110" y="120"/>
                    </a:lnTo>
                    <a:lnTo>
                      <a:pt x="126" y="111"/>
                    </a:lnTo>
                    <a:lnTo>
                      <a:pt x="126" y="98"/>
                    </a:lnTo>
                    <a:lnTo>
                      <a:pt x="126" y="77"/>
                    </a:lnTo>
                    <a:lnTo>
                      <a:pt x="129" y="68"/>
                    </a:lnTo>
                    <a:lnTo>
                      <a:pt x="144" y="66"/>
                    </a:lnTo>
                    <a:lnTo>
                      <a:pt x="149" y="70"/>
                    </a:lnTo>
                    <a:lnTo>
                      <a:pt x="163" y="57"/>
                    </a:lnTo>
                    <a:lnTo>
                      <a:pt x="158" y="45"/>
                    </a:lnTo>
                    <a:lnTo>
                      <a:pt x="149" y="43"/>
                    </a:lnTo>
                    <a:lnTo>
                      <a:pt x="135" y="43"/>
                    </a:lnTo>
                    <a:lnTo>
                      <a:pt x="129" y="43"/>
                    </a:lnTo>
                    <a:lnTo>
                      <a:pt x="126" y="22"/>
                    </a:lnTo>
                    <a:lnTo>
                      <a:pt x="126" y="4"/>
                    </a:lnTo>
                    <a:lnTo>
                      <a:pt x="117" y="0"/>
                    </a:lnTo>
                    <a:lnTo>
                      <a:pt x="113" y="6"/>
                    </a:lnTo>
                    <a:lnTo>
                      <a:pt x="88" y="2"/>
                    </a:lnTo>
                    <a:lnTo>
                      <a:pt x="81" y="9"/>
                    </a:lnTo>
                    <a:lnTo>
                      <a:pt x="88" y="25"/>
                    </a:lnTo>
                    <a:lnTo>
                      <a:pt x="86" y="43"/>
                    </a:lnTo>
                    <a:lnTo>
                      <a:pt x="74" y="29"/>
                    </a:lnTo>
                    <a:lnTo>
                      <a:pt x="70" y="20"/>
                    </a:lnTo>
                    <a:lnTo>
                      <a:pt x="56" y="22"/>
                    </a:lnTo>
                    <a:lnTo>
                      <a:pt x="52" y="31"/>
                    </a:lnTo>
                    <a:lnTo>
                      <a:pt x="47" y="36"/>
                    </a:lnTo>
                    <a:lnTo>
                      <a:pt x="47" y="50"/>
                    </a:lnTo>
                    <a:lnTo>
                      <a:pt x="45" y="50"/>
                    </a:lnTo>
                    <a:lnTo>
                      <a:pt x="31" y="29"/>
                    </a:lnTo>
                    <a:lnTo>
                      <a:pt x="24" y="22"/>
                    </a:lnTo>
                    <a:lnTo>
                      <a:pt x="18" y="27"/>
                    </a:lnTo>
                    <a:lnTo>
                      <a:pt x="20" y="38"/>
                    </a:lnTo>
                    <a:lnTo>
                      <a:pt x="20" y="45"/>
                    </a:lnTo>
                    <a:lnTo>
                      <a:pt x="9" y="50"/>
                    </a:lnTo>
                    <a:lnTo>
                      <a:pt x="9" y="63"/>
                    </a:lnTo>
                    <a:lnTo>
                      <a:pt x="18" y="77"/>
                    </a:lnTo>
                    <a:lnTo>
                      <a:pt x="18" y="88"/>
                    </a:lnTo>
                    <a:lnTo>
                      <a:pt x="13" y="98"/>
                    </a:lnTo>
                    <a:lnTo>
                      <a:pt x="0" y="109"/>
                    </a:lnTo>
                    <a:lnTo>
                      <a:pt x="2" y="120"/>
                    </a:lnTo>
                    <a:lnTo>
                      <a:pt x="15" y="130"/>
                    </a:lnTo>
                    <a:lnTo>
                      <a:pt x="20" y="139"/>
                    </a:lnTo>
                    <a:lnTo>
                      <a:pt x="18" y="161"/>
                    </a:lnTo>
                    <a:lnTo>
                      <a:pt x="13" y="173"/>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97" name="Freeform 33"/>
              <p:cNvSpPr>
                <a:spLocks/>
              </p:cNvSpPr>
              <p:nvPr/>
            </p:nvSpPr>
            <p:spPr bwMode="auto">
              <a:xfrm>
                <a:off x="3035" y="2038"/>
                <a:ext cx="124" cy="78"/>
              </a:xfrm>
              <a:custGeom>
                <a:avLst/>
                <a:gdLst>
                  <a:gd name="T0" fmla="*/ 0 w 124"/>
                  <a:gd name="T1" fmla="*/ 74 h 78"/>
                  <a:gd name="T2" fmla="*/ 11 w 124"/>
                  <a:gd name="T3" fmla="*/ 77 h 78"/>
                  <a:gd name="T4" fmla="*/ 22 w 124"/>
                  <a:gd name="T5" fmla="*/ 67 h 78"/>
                  <a:gd name="T6" fmla="*/ 34 w 124"/>
                  <a:gd name="T7" fmla="*/ 52 h 78"/>
                  <a:gd name="T8" fmla="*/ 68 w 124"/>
                  <a:gd name="T9" fmla="*/ 52 h 78"/>
                  <a:gd name="T10" fmla="*/ 97 w 124"/>
                  <a:gd name="T11" fmla="*/ 47 h 78"/>
                  <a:gd name="T12" fmla="*/ 113 w 124"/>
                  <a:gd name="T13" fmla="*/ 33 h 78"/>
                  <a:gd name="T14" fmla="*/ 120 w 124"/>
                  <a:gd name="T15" fmla="*/ 18 h 78"/>
                  <a:gd name="T16" fmla="*/ 123 w 124"/>
                  <a:gd name="T17" fmla="*/ 0 h 78"/>
                  <a:gd name="T18" fmla="*/ 100 w 124"/>
                  <a:gd name="T19" fmla="*/ 11 h 78"/>
                  <a:gd name="T20" fmla="*/ 59 w 124"/>
                  <a:gd name="T21" fmla="*/ 29 h 78"/>
                  <a:gd name="T22" fmla="*/ 47 w 124"/>
                  <a:gd name="T23" fmla="*/ 31 h 78"/>
                  <a:gd name="T24" fmla="*/ 34 w 124"/>
                  <a:gd name="T25" fmla="*/ 40 h 78"/>
                  <a:gd name="T26" fmla="*/ 11 w 124"/>
                  <a:gd name="T27" fmla="*/ 45 h 78"/>
                  <a:gd name="T28" fmla="*/ 0 w 124"/>
                  <a:gd name="T29" fmla="*/ 49 h 78"/>
                  <a:gd name="T30" fmla="*/ 0 w 124"/>
                  <a:gd name="T31" fmla="*/ 74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4"/>
                  <a:gd name="T49" fmla="*/ 0 h 78"/>
                  <a:gd name="T50" fmla="*/ 124 w 124"/>
                  <a:gd name="T51" fmla="*/ 78 h 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4" h="78">
                    <a:moveTo>
                      <a:pt x="0" y="74"/>
                    </a:moveTo>
                    <a:lnTo>
                      <a:pt x="11" y="77"/>
                    </a:lnTo>
                    <a:lnTo>
                      <a:pt x="22" y="67"/>
                    </a:lnTo>
                    <a:lnTo>
                      <a:pt x="34" y="52"/>
                    </a:lnTo>
                    <a:lnTo>
                      <a:pt x="68" y="52"/>
                    </a:lnTo>
                    <a:lnTo>
                      <a:pt x="97" y="47"/>
                    </a:lnTo>
                    <a:lnTo>
                      <a:pt x="113" y="33"/>
                    </a:lnTo>
                    <a:lnTo>
                      <a:pt x="120" y="18"/>
                    </a:lnTo>
                    <a:lnTo>
                      <a:pt x="123" y="0"/>
                    </a:lnTo>
                    <a:lnTo>
                      <a:pt x="100" y="11"/>
                    </a:lnTo>
                    <a:lnTo>
                      <a:pt x="59" y="29"/>
                    </a:lnTo>
                    <a:lnTo>
                      <a:pt x="47" y="31"/>
                    </a:lnTo>
                    <a:lnTo>
                      <a:pt x="34" y="40"/>
                    </a:lnTo>
                    <a:lnTo>
                      <a:pt x="11" y="45"/>
                    </a:lnTo>
                    <a:lnTo>
                      <a:pt x="0" y="49"/>
                    </a:lnTo>
                    <a:lnTo>
                      <a:pt x="0" y="74"/>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98" name="Freeform 34"/>
              <p:cNvSpPr>
                <a:spLocks/>
              </p:cNvSpPr>
              <p:nvPr/>
            </p:nvSpPr>
            <p:spPr bwMode="auto">
              <a:xfrm>
                <a:off x="3098" y="2227"/>
                <a:ext cx="54" cy="64"/>
              </a:xfrm>
              <a:custGeom>
                <a:avLst/>
                <a:gdLst>
                  <a:gd name="T0" fmla="*/ 16 w 54"/>
                  <a:gd name="T1" fmla="*/ 0 h 64"/>
                  <a:gd name="T2" fmla="*/ 50 w 54"/>
                  <a:gd name="T3" fmla="*/ 22 h 64"/>
                  <a:gd name="T4" fmla="*/ 53 w 54"/>
                  <a:gd name="T5" fmla="*/ 31 h 64"/>
                  <a:gd name="T6" fmla="*/ 41 w 54"/>
                  <a:gd name="T7" fmla="*/ 45 h 64"/>
                  <a:gd name="T8" fmla="*/ 29 w 54"/>
                  <a:gd name="T9" fmla="*/ 54 h 64"/>
                  <a:gd name="T10" fmla="*/ 32 w 54"/>
                  <a:gd name="T11" fmla="*/ 63 h 64"/>
                  <a:gd name="T12" fmla="*/ 16 w 54"/>
                  <a:gd name="T13" fmla="*/ 60 h 64"/>
                  <a:gd name="T14" fmla="*/ 2 w 54"/>
                  <a:gd name="T15" fmla="*/ 45 h 64"/>
                  <a:gd name="T16" fmla="*/ 0 w 54"/>
                  <a:gd name="T17" fmla="*/ 31 h 64"/>
                  <a:gd name="T18" fmla="*/ 6 w 54"/>
                  <a:gd name="T19" fmla="*/ 18 h 64"/>
                  <a:gd name="T20" fmla="*/ 16 w 54"/>
                  <a:gd name="T21" fmla="*/ 0 h 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64"/>
                  <a:gd name="T35" fmla="*/ 54 w 54"/>
                  <a:gd name="T36" fmla="*/ 64 h 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64">
                    <a:moveTo>
                      <a:pt x="16" y="0"/>
                    </a:moveTo>
                    <a:lnTo>
                      <a:pt x="50" y="22"/>
                    </a:lnTo>
                    <a:lnTo>
                      <a:pt x="53" y="31"/>
                    </a:lnTo>
                    <a:lnTo>
                      <a:pt x="41" y="45"/>
                    </a:lnTo>
                    <a:lnTo>
                      <a:pt x="29" y="54"/>
                    </a:lnTo>
                    <a:lnTo>
                      <a:pt x="32" y="63"/>
                    </a:lnTo>
                    <a:lnTo>
                      <a:pt x="16" y="60"/>
                    </a:lnTo>
                    <a:lnTo>
                      <a:pt x="2" y="45"/>
                    </a:lnTo>
                    <a:lnTo>
                      <a:pt x="0" y="31"/>
                    </a:lnTo>
                    <a:lnTo>
                      <a:pt x="6" y="18"/>
                    </a:lnTo>
                    <a:lnTo>
                      <a:pt x="16"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99" name="Freeform 35"/>
              <p:cNvSpPr>
                <a:spLocks/>
              </p:cNvSpPr>
              <p:nvPr/>
            </p:nvSpPr>
            <p:spPr bwMode="auto">
              <a:xfrm>
                <a:off x="3164" y="2208"/>
                <a:ext cx="78" cy="95"/>
              </a:xfrm>
              <a:custGeom>
                <a:avLst/>
                <a:gdLst>
                  <a:gd name="T0" fmla="*/ 72 w 78"/>
                  <a:gd name="T1" fmla="*/ 0 h 95"/>
                  <a:gd name="T2" fmla="*/ 77 w 78"/>
                  <a:gd name="T3" fmla="*/ 4 h 95"/>
                  <a:gd name="T4" fmla="*/ 72 w 78"/>
                  <a:gd name="T5" fmla="*/ 9 h 95"/>
                  <a:gd name="T6" fmla="*/ 77 w 78"/>
                  <a:gd name="T7" fmla="*/ 18 h 95"/>
                  <a:gd name="T8" fmla="*/ 70 w 78"/>
                  <a:gd name="T9" fmla="*/ 32 h 95"/>
                  <a:gd name="T10" fmla="*/ 61 w 78"/>
                  <a:gd name="T11" fmla="*/ 41 h 95"/>
                  <a:gd name="T12" fmla="*/ 63 w 78"/>
                  <a:gd name="T13" fmla="*/ 52 h 95"/>
                  <a:gd name="T14" fmla="*/ 61 w 78"/>
                  <a:gd name="T15" fmla="*/ 61 h 95"/>
                  <a:gd name="T16" fmla="*/ 63 w 78"/>
                  <a:gd name="T17" fmla="*/ 71 h 95"/>
                  <a:gd name="T18" fmla="*/ 49 w 78"/>
                  <a:gd name="T19" fmla="*/ 94 h 95"/>
                  <a:gd name="T20" fmla="*/ 18 w 78"/>
                  <a:gd name="T21" fmla="*/ 71 h 95"/>
                  <a:gd name="T22" fmla="*/ 0 w 78"/>
                  <a:gd name="T23" fmla="*/ 59 h 95"/>
                  <a:gd name="T24" fmla="*/ 9 w 78"/>
                  <a:gd name="T25" fmla="*/ 52 h 95"/>
                  <a:gd name="T26" fmla="*/ 9 w 78"/>
                  <a:gd name="T27" fmla="*/ 36 h 95"/>
                  <a:gd name="T28" fmla="*/ 29 w 78"/>
                  <a:gd name="T29" fmla="*/ 22 h 95"/>
                  <a:gd name="T30" fmla="*/ 40 w 78"/>
                  <a:gd name="T31" fmla="*/ 27 h 95"/>
                  <a:gd name="T32" fmla="*/ 49 w 78"/>
                  <a:gd name="T33" fmla="*/ 22 h 95"/>
                  <a:gd name="T34" fmla="*/ 65 w 78"/>
                  <a:gd name="T35" fmla="*/ 11 h 95"/>
                  <a:gd name="T36" fmla="*/ 72 w 78"/>
                  <a:gd name="T37" fmla="*/ 0 h 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8"/>
                  <a:gd name="T58" fmla="*/ 0 h 95"/>
                  <a:gd name="T59" fmla="*/ 78 w 78"/>
                  <a:gd name="T60" fmla="*/ 95 h 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8" h="95">
                    <a:moveTo>
                      <a:pt x="72" y="0"/>
                    </a:moveTo>
                    <a:lnTo>
                      <a:pt x="77" y="4"/>
                    </a:lnTo>
                    <a:lnTo>
                      <a:pt x="72" y="9"/>
                    </a:lnTo>
                    <a:lnTo>
                      <a:pt x="77" y="18"/>
                    </a:lnTo>
                    <a:lnTo>
                      <a:pt x="70" y="32"/>
                    </a:lnTo>
                    <a:lnTo>
                      <a:pt x="61" y="41"/>
                    </a:lnTo>
                    <a:lnTo>
                      <a:pt x="63" y="52"/>
                    </a:lnTo>
                    <a:lnTo>
                      <a:pt x="61" y="61"/>
                    </a:lnTo>
                    <a:lnTo>
                      <a:pt x="63" y="71"/>
                    </a:lnTo>
                    <a:lnTo>
                      <a:pt x="49" y="94"/>
                    </a:lnTo>
                    <a:lnTo>
                      <a:pt x="18" y="71"/>
                    </a:lnTo>
                    <a:lnTo>
                      <a:pt x="0" y="59"/>
                    </a:lnTo>
                    <a:lnTo>
                      <a:pt x="9" y="52"/>
                    </a:lnTo>
                    <a:lnTo>
                      <a:pt x="9" y="36"/>
                    </a:lnTo>
                    <a:lnTo>
                      <a:pt x="29" y="22"/>
                    </a:lnTo>
                    <a:lnTo>
                      <a:pt x="40" y="27"/>
                    </a:lnTo>
                    <a:lnTo>
                      <a:pt x="49" y="22"/>
                    </a:lnTo>
                    <a:lnTo>
                      <a:pt x="65" y="11"/>
                    </a:lnTo>
                    <a:lnTo>
                      <a:pt x="72"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900" name="Freeform 36"/>
              <p:cNvSpPr>
                <a:spLocks/>
              </p:cNvSpPr>
              <p:nvPr/>
            </p:nvSpPr>
            <p:spPr bwMode="auto">
              <a:xfrm>
                <a:off x="3153" y="2303"/>
                <a:ext cx="38" cy="43"/>
              </a:xfrm>
              <a:custGeom>
                <a:avLst/>
                <a:gdLst>
                  <a:gd name="T0" fmla="*/ 0 w 38"/>
                  <a:gd name="T1" fmla="*/ 0 h 43"/>
                  <a:gd name="T2" fmla="*/ 26 w 38"/>
                  <a:gd name="T3" fmla="*/ 7 h 43"/>
                  <a:gd name="T4" fmla="*/ 34 w 38"/>
                  <a:gd name="T5" fmla="*/ 18 h 43"/>
                  <a:gd name="T6" fmla="*/ 37 w 38"/>
                  <a:gd name="T7" fmla="*/ 32 h 43"/>
                  <a:gd name="T8" fmla="*/ 26 w 38"/>
                  <a:gd name="T9" fmla="*/ 42 h 43"/>
                  <a:gd name="T10" fmla="*/ 7 w 38"/>
                  <a:gd name="T11" fmla="*/ 35 h 43"/>
                  <a:gd name="T12" fmla="*/ 2 w 38"/>
                  <a:gd name="T13" fmla="*/ 23 h 43"/>
                  <a:gd name="T14" fmla="*/ 0 w 38"/>
                  <a:gd name="T15" fmla="*/ 0 h 43"/>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43"/>
                  <a:gd name="T26" fmla="*/ 38 w 38"/>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43">
                    <a:moveTo>
                      <a:pt x="0" y="0"/>
                    </a:moveTo>
                    <a:lnTo>
                      <a:pt x="26" y="7"/>
                    </a:lnTo>
                    <a:lnTo>
                      <a:pt x="34" y="18"/>
                    </a:lnTo>
                    <a:lnTo>
                      <a:pt x="37" y="32"/>
                    </a:lnTo>
                    <a:lnTo>
                      <a:pt x="26" y="42"/>
                    </a:lnTo>
                    <a:lnTo>
                      <a:pt x="7" y="35"/>
                    </a:lnTo>
                    <a:lnTo>
                      <a:pt x="2" y="23"/>
                    </a:lnTo>
                    <a:lnTo>
                      <a:pt x="0"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901" name="Freeform 37"/>
              <p:cNvSpPr>
                <a:spLocks/>
              </p:cNvSpPr>
              <p:nvPr/>
            </p:nvSpPr>
            <p:spPr bwMode="auto">
              <a:xfrm>
                <a:off x="3369" y="2295"/>
                <a:ext cx="36" cy="36"/>
              </a:xfrm>
              <a:custGeom>
                <a:avLst/>
                <a:gdLst>
                  <a:gd name="T0" fmla="*/ 13 w 36"/>
                  <a:gd name="T1" fmla="*/ 0 h 36"/>
                  <a:gd name="T2" fmla="*/ 0 w 36"/>
                  <a:gd name="T3" fmla="*/ 7 h 36"/>
                  <a:gd name="T4" fmla="*/ 0 w 36"/>
                  <a:gd name="T5" fmla="*/ 25 h 36"/>
                  <a:gd name="T6" fmla="*/ 26 w 36"/>
                  <a:gd name="T7" fmla="*/ 35 h 36"/>
                  <a:gd name="T8" fmla="*/ 35 w 36"/>
                  <a:gd name="T9" fmla="*/ 20 h 36"/>
                  <a:gd name="T10" fmla="*/ 13 w 36"/>
                  <a:gd name="T11" fmla="*/ 0 h 36"/>
                  <a:gd name="T12" fmla="*/ 0 60000 65536"/>
                  <a:gd name="T13" fmla="*/ 0 60000 65536"/>
                  <a:gd name="T14" fmla="*/ 0 60000 65536"/>
                  <a:gd name="T15" fmla="*/ 0 60000 65536"/>
                  <a:gd name="T16" fmla="*/ 0 60000 65536"/>
                  <a:gd name="T17" fmla="*/ 0 60000 65536"/>
                  <a:gd name="T18" fmla="*/ 0 w 36"/>
                  <a:gd name="T19" fmla="*/ 0 h 36"/>
                  <a:gd name="T20" fmla="*/ 36 w 36"/>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36" h="36">
                    <a:moveTo>
                      <a:pt x="13" y="0"/>
                    </a:moveTo>
                    <a:lnTo>
                      <a:pt x="0" y="7"/>
                    </a:lnTo>
                    <a:lnTo>
                      <a:pt x="0" y="25"/>
                    </a:lnTo>
                    <a:lnTo>
                      <a:pt x="26" y="35"/>
                    </a:lnTo>
                    <a:lnTo>
                      <a:pt x="35" y="20"/>
                    </a:lnTo>
                    <a:lnTo>
                      <a:pt x="13"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grpSp>
        <p:sp>
          <p:nvSpPr>
            <p:cNvPr id="34842" name="Freeform 38"/>
            <p:cNvSpPr>
              <a:spLocks/>
            </p:cNvSpPr>
            <p:nvPr/>
          </p:nvSpPr>
          <p:spPr bwMode="auto">
            <a:xfrm>
              <a:off x="3464" y="2303"/>
              <a:ext cx="36" cy="39"/>
            </a:xfrm>
            <a:custGeom>
              <a:avLst/>
              <a:gdLst>
                <a:gd name="T0" fmla="*/ 2 w 36"/>
                <a:gd name="T1" fmla="*/ 0 h 39"/>
                <a:gd name="T2" fmla="*/ 0 w 36"/>
                <a:gd name="T3" fmla="*/ 6 h 39"/>
                <a:gd name="T4" fmla="*/ 2 w 36"/>
                <a:gd name="T5" fmla="*/ 27 h 39"/>
                <a:gd name="T6" fmla="*/ 20 w 36"/>
                <a:gd name="T7" fmla="*/ 38 h 39"/>
                <a:gd name="T8" fmla="*/ 35 w 36"/>
                <a:gd name="T9" fmla="*/ 24 h 39"/>
                <a:gd name="T10" fmla="*/ 2 w 36"/>
                <a:gd name="T11" fmla="*/ 0 h 39"/>
                <a:gd name="T12" fmla="*/ 0 60000 65536"/>
                <a:gd name="T13" fmla="*/ 0 60000 65536"/>
                <a:gd name="T14" fmla="*/ 0 60000 65536"/>
                <a:gd name="T15" fmla="*/ 0 60000 65536"/>
                <a:gd name="T16" fmla="*/ 0 60000 65536"/>
                <a:gd name="T17" fmla="*/ 0 60000 65536"/>
                <a:gd name="T18" fmla="*/ 0 w 36"/>
                <a:gd name="T19" fmla="*/ 0 h 39"/>
                <a:gd name="T20" fmla="*/ 36 w 36"/>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36" h="39">
                  <a:moveTo>
                    <a:pt x="2" y="0"/>
                  </a:moveTo>
                  <a:lnTo>
                    <a:pt x="0" y="6"/>
                  </a:lnTo>
                  <a:lnTo>
                    <a:pt x="2" y="27"/>
                  </a:lnTo>
                  <a:lnTo>
                    <a:pt x="20" y="38"/>
                  </a:lnTo>
                  <a:lnTo>
                    <a:pt x="35" y="24"/>
                  </a:lnTo>
                  <a:lnTo>
                    <a:pt x="2"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43" name="Freeform 39"/>
            <p:cNvSpPr>
              <a:spLocks/>
            </p:cNvSpPr>
            <p:nvPr/>
          </p:nvSpPr>
          <p:spPr bwMode="auto">
            <a:xfrm>
              <a:off x="2979" y="2230"/>
              <a:ext cx="572" cy="770"/>
            </a:xfrm>
            <a:custGeom>
              <a:avLst/>
              <a:gdLst>
                <a:gd name="T0" fmla="*/ 224 w 573"/>
                <a:gd name="T1" fmla="*/ 18 h 770"/>
                <a:gd name="T2" fmla="*/ 231 w 573"/>
                <a:gd name="T3" fmla="*/ 54 h 770"/>
                <a:gd name="T4" fmla="*/ 226 w 573"/>
                <a:gd name="T5" fmla="*/ 81 h 770"/>
                <a:gd name="T6" fmla="*/ 258 w 573"/>
                <a:gd name="T7" fmla="*/ 120 h 770"/>
                <a:gd name="T8" fmla="*/ 211 w 573"/>
                <a:gd name="T9" fmla="*/ 106 h 770"/>
                <a:gd name="T10" fmla="*/ 177 w 573"/>
                <a:gd name="T11" fmla="*/ 136 h 770"/>
                <a:gd name="T12" fmla="*/ 152 w 573"/>
                <a:gd name="T13" fmla="*/ 111 h 770"/>
                <a:gd name="T14" fmla="*/ 106 w 573"/>
                <a:gd name="T15" fmla="*/ 136 h 770"/>
                <a:gd name="T16" fmla="*/ 115 w 573"/>
                <a:gd name="T17" fmla="*/ 175 h 770"/>
                <a:gd name="T18" fmla="*/ 90 w 573"/>
                <a:gd name="T19" fmla="*/ 197 h 770"/>
                <a:gd name="T20" fmla="*/ 95 w 573"/>
                <a:gd name="T21" fmla="*/ 234 h 770"/>
                <a:gd name="T22" fmla="*/ 63 w 573"/>
                <a:gd name="T23" fmla="*/ 273 h 770"/>
                <a:gd name="T24" fmla="*/ 31 w 573"/>
                <a:gd name="T25" fmla="*/ 304 h 770"/>
                <a:gd name="T26" fmla="*/ 22 w 573"/>
                <a:gd name="T27" fmla="*/ 366 h 770"/>
                <a:gd name="T28" fmla="*/ 18 w 573"/>
                <a:gd name="T29" fmla="*/ 393 h 770"/>
                <a:gd name="T30" fmla="*/ 2 w 573"/>
                <a:gd name="T31" fmla="*/ 448 h 770"/>
                <a:gd name="T32" fmla="*/ 22 w 573"/>
                <a:gd name="T33" fmla="*/ 475 h 770"/>
                <a:gd name="T34" fmla="*/ 0 w 573"/>
                <a:gd name="T35" fmla="*/ 509 h 770"/>
                <a:gd name="T36" fmla="*/ 31 w 573"/>
                <a:gd name="T37" fmla="*/ 548 h 770"/>
                <a:gd name="T38" fmla="*/ 90 w 573"/>
                <a:gd name="T39" fmla="*/ 555 h 770"/>
                <a:gd name="T40" fmla="*/ 99 w 573"/>
                <a:gd name="T41" fmla="*/ 582 h 770"/>
                <a:gd name="T42" fmla="*/ 72 w 573"/>
                <a:gd name="T43" fmla="*/ 621 h 770"/>
                <a:gd name="T44" fmla="*/ 49 w 573"/>
                <a:gd name="T45" fmla="*/ 682 h 770"/>
                <a:gd name="T46" fmla="*/ 81 w 573"/>
                <a:gd name="T47" fmla="*/ 718 h 770"/>
                <a:gd name="T48" fmla="*/ 111 w 573"/>
                <a:gd name="T49" fmla="*/ 705 h 770"/>
                <a:gd name="T50" fmla="*/ 138 w 573"/>
                <a:gd name="T51" fmla="*/ 716 h 770"/>
                <a:gd name="T52" fmla="*/ 165 w 573"/>
                <a:gd name="T53" fmla="*/ 741 h 770"/>
                <a:gd name="T54" fmla="*/ 220 w 573"/>
                <a:gd name="T55" fmla="*/ 748 h 770"/>
                <a:gd name="T56" fmla="*/ 256 w 573"/>
                <a:gd name="T57" fmla="*/ 755 h 770"/>
                <a:gd name="T58" fmla="*/ 307 w 573"/>
                <a:gd name="T59" fmla="*/ 755 h 770"/>
                <a:gd name="T60" fmla="*/ 344 w 573"/>
                <a:gd name="T61" fmla="*/ 750 h 770"/>
                <a:gd name="T62" fmla="*/ 380 w 573"/>
                <a:gd name="T63" fmla="*/ 750 h 770"/>
                <a:gd name="T64" fmla="*/ 425 w 573"/>
                <a:gd name="T65" fmla="*/ 762 h 770"/>
                <a:gd name="T66" fmla="*/ 416 w 573"/>
                <a:gd name="T67" fmla="*/ 728 h 770"/>
                <a:gd name="T68" fmla="*/ 482 w 573"/>
                <a:gd name="T69" fmla="*/ 666 h 770"/>
                <a:gd name="T70" fmla="*/ 448 w 573"/>
                <a:gd name="T71" fmla="*/ 637 h 770"/>
                <a:gd name="T72" fmla="*/ 387 w 573"/>
                <a:gd name="T73" fmla="*/ 573 h 770"/>
                <a:gd name="T74" fmla="*/ 371 w 573"/>
                <a:gd name="T75" fmla="*/ 516 h 770"/>
                <a:gd name="T76" fmla="*/ 391 w 573"/>
                <a:gd name="T77" fmla="*/ 502 h 770"/>
                <a:gd name="T78" fmla="*/ 516 w 573"/>
                <a:gd name="T79" fmla="*/ 448 h 770"/>
                <a:gd name="T80" fmla="*/ 561 w 573"/>
                <a:gd name="T81" fmla="*/ 445 h 770"/>
                <a:gd name="T82" fmla="*/ 571 w 573"/>
                <a:gd name="T83" fmla="*/ 407 h 770"/>
                <a:gd name="T84" fmla="*/ 559 w 573"/>
                <a:gd name="T85" fmla="*/ 336 h 770"/>
                <a:gd name="T86" fmla="*/ 548 w 573"/>
                <a:gd name="T87" fmla="*/ 286 h 770"/>
                <a:gd name="T88" fmla="*/ 534 w 573"/>
                <a:gd name="T89" fmla="*/ 232 h 770"/>
                <a:gd name="T90" fmla="*/ 511 w 573"/>
                <a:gd name="T91" fmla="*/ 145 h 770"/>
                <a:gd name="T92" fmla="*/ 462 w 573"/>
                <a:gd name="T93" fmla="*/ 95 h 770"/>
                <a:gd name="T94" fmla="*/ 423 w 573"/>
                <a:gd name="T95" fmla="*/ 93 h 770"/>
                <a:gd name="T96" fmla="*/ 355 w 573"/>
                <a:gd name="T97" fmla="*/ 118 h 770"/>
                <a:gd name="T98" fmla="*/ 350 w 573"/>
                <a:gd name="T99" fmla="*/ 97 h 770"/>
                <a:gd name="T100" fmla="*/ 316 w 573"/>
                <a:gd name="T101" fmla="*/ 65 h 770"/>
                <a:gd name="T102" fmla="*/ 289 w 573"/>
                <a:gd name="T103" fmla="*/ 18 h 770"/>
                <a:gd name="T104" fmla="*/ 251 w 573"/>
                <a:gd name="T105" fmla="*/ 2 h 77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3"/>
                <a:gd name="T160" fmla="*/ 0 h 770"/>
                <a:gd name="T161" fmla="*/ 573 w 573"/>
                <a:gd name="T162" fmla="*/ 770 h 77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3" h="770">
                  <a:moveTo>
                    <a:pt x="236" y="0"/>
                  </a:moveTo>
                  <a:lnTo>
                    <a:pt x="224" y="9"/>
                  </a:lnTo>
                  <a:lnTo>
                    <a:pt x="224" y="18"/>
                  </a:lnTo>
                  <a:lnTo>
                    <a:pt x="226" y="25"/>
                  </a:lnTo>
                  <a:lnTo>
                    <a:pt x="229" y="36"/>
                  </a:lnTo>
                  <a:lnTo>
                    <a:pt x="231" y="54"/>
                  </a:lnTo>
                  <a:lnTo>
                    <a:pt x="224" y="61"/>
                  </a:lnTo>
                  <a:lnTo>
                    <a:pt x="224" y="70"/>
                  </a:lnTo>
                  <a:lnTo>
                    <a:pt x="226" y="81"/>
                  </a:lnTo>
                  <a:lnTo>
                    <a:pt x="242" y="95"/>
                  </a:lnTo>
                  <a:lnTo>
                    <a:pt x="254" y="97"/>
                  </a:lnTo>
                  <a:lnTo>
                    <a:pt x="258" y="120"/>
                  </a:lnTo>
                  <a:lnTo>
                    <a:pt x="233" y="113"/>
                  </a:lnTo>
                  <a:lnTo>
                    <a:pt x="222" y="102"/>
                  </a:lnTo>
                  <a:lnTo>
                    <a:pt x="211" y="106"/>
                  </a:lnTo>
                  <a:lnTo>
                    <a:pt x="192" y="131"/>
                  </a:lnTo>
                  <a:lnTo>
                    <a:pt x="186" y="138"/>
                  </a:lnTo>
                  <a:lnTo>
                    <a:pt x="177" y="136"/>
                  </a:lnTo>
                  <a:lnTo>
                    <a:pt x="174" y="127"/>
                  </a:lnTo>
                  <a:lnTo>
                    <a:pt x="167" y="118"/>
                  </a:lnTo>
                  <a:lnTo>
                    <a:pt x="152" y="111"/>
                  </a:lnTo>
                  <a:lnTo>
                    <a:pt x="127" y="111"/>
                  </a:lnTo>
                  <a:lnTo>
                    <a:pt x="120" y="122"/>
                  </a:lnTo>
                  <a:lnTo>
                    <a:pt x="106" y="136"/>
                  </a:lnTo>
                  <a:lnTo>
                    <a:pt x="118" y="147"/>
                  </a:lnTo>
                  <a:lnTo>
                    <a:pt x="118" y="166"/>
                  </a:lnTo>
                  <a:lnTo>
                    <a:pt x="115" y="175"/>
                  </a:lnTo>
                  <a:lnTo>
                    <a:pt x="111" y="184"/>
                  </a:lnTo>
                  <a:lnTo>
                    <a:pt x="95" y="195"/>
                  </a:lnTo>
                  <a:lnTo>
                    <a:pt x="90" y="197"/>
                  </a:lnTo>
                  <a:lnTo>
                    <a:pt x="93" y="211"/>
                  </a:lnTo>
                  <a:lnTo>
                    <a:pt x="99" y="222"/>
                  </a:lnTo>
                  <a:lnTo>
                    <a:pt x="95" y="234"/>
                  </a:lnTo>
                  <a:lnTo>
                    <a:pt x="86" y="247"/>
                  </a:lnTo>
                  <a:lnTo>
                    <a:pt x="72" y="263"/>
                  </a:lnTo>
                  <a:lnTo>
                    <a:pt x="63" y="273"/>
                  </a:lnTo>
                  <a:lnTo>
                    <a:pt x="49" y="284"/>
                  </a:lnTo>
                  <a:lnTo>
                    <a:pt x="38" y="288"/>
                  </a:lnTo>
                  <a:lnTo>
                    <a:pt x="31" y="304"/>
                  </a:lnTo>
                  <a:lnTo>
                    <a:pt x="29" y="329"/>
                  </a:lnTo>
                  <a:lnTo>
                    <a:pt x="22" y="343"/>
                  </a:lnTo>
                  <a:lnTo>
                    <a:pt x="22" y="366"/>
                  </a:lnTo>
                  <a:lnTo>
                    <a:pt x="13" y="375"/>
                  </a:lnTo>
                  <a:lnTo>
                    <a:pt x="11" y="382"/>
                  </a:lnTo>
                  <a:lnTo>
                    <a:pt x="18" y="393"/>
                  </a:lnTo>
                  <a:lnTo>
                    <a:pt x="22" y="409"/>
                  </a:lnTo>
                  <a:lnTo>
                    <a:pt x="31" y="423"/>
                  </a:lnTo>
                  <a:lnTo>
                    <a:pt x="2" y="448"/>
                  </a:lnTo>
                  <a:lnTo>
                    <a:pt x="9" y="464"/>
                  </a:lnTo>
                  <a:lnTo>
                    <a:pt x="20" y="473"/>
                  </a:lnTo>
                  <a:lnTo>
                    <a:pt x="22" y="475"/>
                  </a:lnTo>
                  <a:lnTo>
                    <a:pt x="22" y="484"/>
                  </a:lnTo>
                  <a:lnTo>
                    <a:pt x="6" y="495"/>
                  </a:lnTo>
                  <a:lnTo>
                    <a:pt x="0" y="509"/>
                  </a:lnTo>
                  <a:lnTo>
                    <a:pt x="6" y="530"/>
                  </a:lnTo>
                  <a:lnTo>
                    <a:pt x="15" y="541"/>
                  </a:lnTo>
                  <a:lnTo>
                    <a:pt x="31" y="548"/>
                  </a:lnTo>
                  <a:lnTo>
                    <a:pt x="52" y="552"/>
                  </a:lnTo>
                  <a:lnTo>
                    <a:pt x="72" y="552"/>
                  </a:lnTo>
                  <a:lnTo>
                    <a:pt x="90" y="555"/>
                  </a:lnTo>
                  <a:lnTo>
                    <a:pt x="102" y="564"/>
                  </a:lnTo>
                  <a:lnTo>
                    <a:pt x="115" y="575"/>
                  </a:lnTo>
                  <a:lnTo>
                    <a:pt x="99" y="582"/>
                  </a:lnTo>
                  <a:lnTo>
                    <a:pt x="88" y="596"/>
                  </a:lnTo>
                  <a:lnTo>
                    <a:pt x="74" y="607"/>
                  </a:lnTo>
                  <a:lnTo>
                    <a:pt x="72" y="621"/>
                  </a:lnTo>
                  <a:lnTo>
                    <a:pt x="65" y="650"/>
                  </a:lnTo>
                  <a:lnTo>
                    <a:pt x="56" y="671"/>
                  </a:lnTo>
                  <a:lnTo>
                    <a:pt x="49" y="682"/>
                  </a:lnTo>
                  <a:lnTo>
                    <a:pt x="65" y="705"/>
                  </a:lnTo>
                  <a:lnTo>
                    <a:pt x="70" y="712"/>
                  </a:lnTo>
                  <a:lnTo>
                    <a:pt x="81" y="718"/>
                  </a:lnTo>
                  <a:lnTo>
                    <a:pt x="90" y="718"/>
                  </a:lnTo>
                  <a:lnTo>
                    <a:pt x="104" y="712"/>
                  </a:lnTo>
                  <a:lnTo>
                    <a:pt x="111" y="705"/>
                  </a:lnTo>
                  <a:lnTo>
                    <a:pt x="113" y="703"/>
                  </a:lnTo>
                  <a:lnTo>
                    <a:pt x="131" y="705"/>
                  </a:lnTo>
                  <a:lnTo>
                    <a:pt x="138" y="716"/>
                  </a:lnTo>
                  <a:lnTo>
                    <a:pt x="145" y="728"/>
                  </a:lnTo>
                  <a:lnTo>
                    <a:pt x="154" y="739"/>
                  </a:lnTo>
                  <a:lnTo>
                    <a:pt x="165" y="741"/>
                  </a:lnTo>
                  <a:lnTo>
                    <a:pt x="190" y="739"/>
                  </a:lnTo>
                  <a:lnTo>
                    <a:pt x="202" y="737"/>
                  </a:lnTo>
                  <a:lnTo>
                    <a:pt x="220" y="748"/>
                  </a:lnTo>
                  <a:lnTo>
                    <a:pt x="231" y="743"/>
                  </a:lnTo>
                  <a:lnTo>
                    <a:pt x="245" y="746"/>
                  </a:lnTo>
                  <a:lnTo>
                    <a:pt x="256" y="755"/>
                  </a:lnTo>
                  <a:lnTo>
                    <a:pt x="276" y="746"/>
                  </a:lnTo>
                  <a:lnTo>
                    <a:pt x="295" y="746"/>
                  </a:lnTo>
                  <a:lnTo>
                    <a:pt x="308" y="755"/>
                  </a:lnTo>
                  <a:lnTo>
                    <a:pt x="320" y="759"/>
                  </a:lnTo>
                  <a:lnTo>
                    <a:pt x="331" y="750"/>
                  </a:lnTo>
                  <a:lnTo>
                    <a:pt x="345" y="750"/>
                  </a:lnTo>
                  <a:lnTo>
                    <a:pt x="365" y="746"/>
                  </a:lnTo>
                  <a:lnTo>
                    <a:pt x="379" y="755"/>
                  </a:lnTo>
                  <a:lnTo>
                    <a:pt x="381" y="750"/>
                  </a:lnTo>
                  <a:lnTo>
                    <a:pt x="397" y="762"/>
                  </a:lnTo>
                  <a:lnTo>
                    <a:pt x="410" y="769"/>
                  </a:lnTo>
                  <a:lnTo>
                    <a:pt x="426" y="762"/>
                  </a:lnTo>
                  <a:lnTo>
                    <a:pt x="429" y="750"/>
                  </a:lnTo>
                  <a:lnTo>
                    <a:pt x="419" y="737"/>
                  </a:lnTo>
                  <a:lnTo>
                    <a:pt x="417" y="728"/>
                  </a:lnTo>
                  <a:lnTo>
                    <a:pt x="410" y="705"/>
                  </a:lnTo>
                  <a:lnTo>
                    <a:pt x="467" y="666"/>
                  </a:lnTo>
                  <a:lnTo>
                    <a:pt x="483" y="666"/>
                  </a:lnTo>
                  <a:lnTo>
                    <a:pt x="485" y="659"/>
                  </a:lnTo>
                  <a:lnTo>
                    <a:pt x="465" y="652"/>
                  </a:lnTo>
                  <a:lnTo>
                    <a:pt x="449" y="637"/>
                  </a:lnTo>
                  <a:lnTo>
                    <a:pt x="413" y="602"/>
                  </a:lnTo>
                  <a:lnTo>
                    <a:pt x="408" y="577"/>
                  </a:lnTo>
                  <a:lnTo>
                    <a:pt x="388" y="573"/>
                  </a:lnTo>
                  <a:lnTo>
                    <a:pt x="385" y="548"/>
                  </a:lnTo>
                  <a:lnTo>
                    <a:pt x="381" y="527"/>
                  </a:lnTo>
                  <a:lnTo>
                    <a:pt x="372" y="516"/>
                  </a:lnTo>
                  <a:lnTo>
                    <a:pt x="376" y="507"/>
                  </a:lnTo>
                  <a:lnTo>
                    <a:pt x="381" y="502"/>
                  </a:lnTo>
                  <a:lnTo>
                    <a:pt x="392" y="502"/>
                  </a:lnTo>
                  <a:lnTo>
                    <a:pt x="429" y="493"/>
                  </a:lnTo>
                  <a:lnTo>
                    <a:pt x="501" y="455"/>
                  </a:lnTo>
                  <a:lnTo>
                    <a:pt x="517" y="448"/>
                  </a:lnTo>
                  <a:lnTo>
                    <a:pt x="533" y="439"/>
                  </a:lnTo>
                  <a:lnTo>
                    <a:pt x="544" y="452"/>
                  </a:lnTo>
                  <a:lnTo>
                    <a:pt x="562" y="445"/>
                  </a:lnTo>
                  <a:lnTo>
                    <a:pt x="567" y="427"/>
                  </a:lnTo>
                  <a:lnTo>
                    <a:pt x="565" y="418"/>
                  </a:lnTo>
                  <a:lnTo>
                    <a:pt x="572" y="407"/>
                  </a:lnTo>
                  <a:lnTo>
                    <a:pt x="562" y="393"/>
                  </a:lnTo>
                  <a:lnTo>
                    <a:pt x="553" y="370"/>
                  </a:lnTo>
                  <a:lnTo>
                    <a:pt x="560" y="336"/>
                  </a:lnTo>
                  <a:lnTo>
                    <a:pt x="549" y="320"/>
                  </a:lnTo>
                  <a:lnTo>
                    <a:pt x="544" y="302"/>
                  </a:lnTo>
                  <a:lnTo>
                    <a:pt x="549" y="286"/>
                  </a:lnTo>
                  <a:lnTo>
                    <a:pt x="547" y="273"/>
                  </a:lnTo>
                  <a:lnTo>
                    <a:pt x="522" y="247"/>
                  </a:lnTo>
                  <a:lnTo>
                    <a:pt x="535" y="232"/>
                  </a:lnTo>
                  <a:lnTo>
                    <a:pt x="535" y="204"/>
                  </a:lnTo>
                  <a:lnTo>
                    <a:pt x="537" y="172"/>
                  </a:lnTo>
                  <a:lnTo>
                    <a:pt x="512" y="145"/>
                  </a:lnTo>
                  <a:lnTo>
                    <a:pt x="499" y="129"/>
                  </a:lnTo>
                  <a:lnTo>
                    <a:pt x="485" y="113"/>
                  </a:lnTo>
                  <a:lnTo>
                    <a:pt x="463" y="95"/>
                  </a:lnTo>
                  <a:lnTo>
                    <a:pt x="447" y="86"/>
                  </a:lnTo>
                  <a:lnTo>
                    <a:pt x="438" y="84"/>
                  </a:lnTo>
                  <a:lnTo>
                    <a:pt x="424" y="93"/>
                  </a:lnTo>
                  <a:lnTo>
                    <a:pt x="413" y="100"/>
                  </a:lnTo>
                  <a:lnTo>
                    <a:pt x="379" y="125"/>
                  </a:lnTo>
                  <a:lnTo>
                    <a:pt x="356" y="118"/>
                  </a:lnTo>
                  <a:lnTo>
                    <a:pt x="347" y="118"/>
                  </a:lnTo>
                  <a:lnTo>
                    <a:pt x="347" y="109"/>
                  </a:lnTo>
                  <a:lnTo>
                    <a:pt x="351" y="97"/>
                  </a:lnTo>
                  <a:lnTo>
                    <a:pt x="356" y="88"/>
                  </a:lnTo>
                  <a:lnTo>
                    <a:pt x="326" y="68"/>
                  </a:lnTo>
                  <a:lnTo>
                    <a:pt x="317" y="65"/>
                  </a:lnTo>
                  <a:lnTo>
                    <a:pt x="301" y="54"/>
                  </a:lnTo>
                  <a:lnTo>
                    <a:pt x="297" y="31"/>
                  </a:lnTo>
                  <a:lnTo>
                    <a:pt x="290" y="18"/>
                  </a:lnTo>
                  <a:lnTo>
                    <a:pt x="279" y="18"/>
                  </a:lnTo>
                  <a:lnTo>
                    <a:pt x="267" y="4"/>
                  </a:lnTo>
                  <a:lnTo>
                    <a:pt x="251" y="2"/>
                  </a:lnTo>
                  <a:lnTo>
                    <a:pt x="236"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44" name="Freeform 40"/>
            <p:cNvSpPr>
              <a:spLocks/>
            </p:cNvSpPr>
            <p:nvPr/>
          </p:nvSpPr>
          <p:spPr bwMode="auto">
            <a:xfrm>
              <a:off x="3499" y="2292"/>
              <a:ext cx="623" cy="583"/>
            </a:xfrm>
            <a:custGeom>
              <a:avLst/>
              <a:gdLst>
                <a:gd name="T0" fmla="*/ 13 w 623"/>
                <a:gd name="T1" fmla="*/ 145 h 583"/>
                <a:gd name="T2" fmla="*/ 0 w 623"/>
                <a:gd name="T3" fmla="*/ 186 h 583"/>
                <a:gd name="T4" fmla="*/ 27 w 623"/>
                <a:gd name="T5" fmla="*/ 222 h 583"/>
                <a:gd name="T6" fmla="*/ 22 w 623"/>
                <a:gd name="T7" fmla="*/ 254 h 583"/>
                <a:gd name="T8" fmla="*/ 34 w 623"/>
                <a:gd name="T9" fmla="*/ 279 h 583"/>
                <a:gd name="T10" fmla="*/ 43 w 623"/>
                <a:gd name="T11" fmla="*/ 334 h 583"/>
                <a:gd name="T12" fmla="*/ 45 w 623"/>
                <a:gd name="T13" fmla="*/ 352 h 583"/>
                <a:gd name="T14" fmla="*/ 38 w 623"/>
                <a:gd name="T15" fmla="*/ 372 h 583"/>
                <a:gd name="T16" fmla="*/ 54 w 623"/>
                <a:gd name="T17" fmla="*/ 381 h 583"/>
                <a:gd name="T18" fmla="*/ 72 w 623"/>
                <a:gd name="T19" fmla="*/ 395 h 583"/>
                <a:gd name="T20" fmla="*/ 88 w 623"/>
                <a:gd name="T21" fmla="*/ 425 h 583"/>
                <a:gd name="T22" fmla="*/ 107 w 623"/>
                <a:gd name="T23" fmla="*/ 447 h 583"/>
                <a:gd name="T24" fmla="*/ 143 w 623"/>
                <a:gd name="T25" fmla="*/ 456 h 583"/>
                <a:gd name="T26" fmla="*/ 166 w 623"/>
                <a:gd name="T27" fmla="*/ 454 h 583"/>
                <a:gd name="T28" fmla="*/ 202 w 623"/>
                <a:gd name="T29" fmla="*/ 488 h 583"/>
                <a:gd name="T30" fmla="*/ 246 w 623"/>
                <a:gd name="T31" fmla="*/ 506 h 583"/>
                <a:gd name="T32" fmla="*/ 280 w 623"/>
                <a:gd name="T33" fmla="*/ 500 h 583"/>
                <a:gd name="T34" fmla="*/ 314 w 623"/>
                <a:gd name="T35" fmla="*/ 522 h 583"/>
                <a:gd name="T36" fmla="*/ 330 w 623"/>
                <a:gd name="T37" fmla="*/ 525 h 583"/>
                <a:gd name="T38" fmla="*/ 355 w 623"/>
                <a:gd name="T39" fmla="*/ 536 h 583"/>
                <a:gd name="T40" fmla="*/ 385 w 623"/>
                <a:gd name="T41" fmla="*/ 559 h 583"/>
                <a:gd name="T42" fmla="*/ 407 w 623"/>
                <a:gd name="T43" fmla="*/ 563 h 583"/>
                <a:gd name="T44" fmla="*/ 428 w 623"/>
                <a:gd name="T45" fmla="*/ 550 h 583"/>
                <a:gd name="T46" fmla="*/ 544 w 623"/>
                <a:gd name="T47" fmla="*/ 582 h 583"/>
                <a:gd name="T48" fmla="*/ 549 w 623"/>
                <a:gd name="T49" fmla="*/ 550 h 583"/>
                <a:gd name="T50" fmla="*/ 603 w 623"/>
                <a:gd name="T51" fmla="*/ 456 h 583"/>
                <a:gd name="T52" fmla="*/ 622 w 623"/>
                <a:gd name="T53" fmla="*/ 418 h 583"/>
                <a:gd name="T54" fmla="*/ 599 w 623"/>
                <a:gd name="T55" fmla="*/ 363 h 583"/>
                <a:gd name="T56" fmla="*/ 569 w 623"/>
                <a:gd name="T57" fmla="*/ 322 h 583"/>
                <a:gd name="T58" fmla="*/ 569 w 623"/>
                <a:gd name="T59" fmla="*/ 284 h 583"/>
                <a:gd name="T60" fmla="*/ 567 w 623"/>
                <a:gd name="T61" fmla="*/ 254 h 583"/>
                <a:gd name="T62" fmla="*/ 567 w 623"/>
                <a:gd name="T63" fmla="*/ 234 h 583"/>
                <a:gd name="T64" fmla="*/ 590 w 623"/>
                <a:gd name="T65" fmla="*/ 204 h 583"/>
                <a:gd name="T66" fmla="*/ 578 w 623"/>
                <a:gd name="T67" fmla="*/ 143 h 583"/>
                <a:gd name="T68" fmla="*/ 571 w 623"/>
                <a:gd name="T69" fmla="*/ 102 h 583"/>
                <a:gd name="T70" fmla="*/ 544 w 623"/>
                <a:gd name="T71" fmla="*/ 65 h 583"/>
                <a:gd name="T72" fmla="*/ 471 w 623"/>
                <a:gd name="T73" fmla="*/ 63 h 583"/>
                <a:gd name="T74" fmla="*/ 389 w 623"/>
                <a:gd name="T75" fmla="*/ 56 h 583"/>
                <a:gd name="T76" fmla="*/ 344 w 623"/>
                <a:gd name="T77" fmla="*/ 43 h 583"/>
                <a:gd name="T78" fmla="*/ 318 w 623"/>
                <a:gd name="T79" fmla="*/ 59 h 583"/>
                <a:gd name="T80" fmla="*/ 291 w 623"/>
                <a:gd name="T81" fmla="*/ 40 h 583"/>
                <a:gd name="T82" fmla="*/ 271 w 623"/>
                <a:gd name="T83" fmla="*/ 36 h 583"/>
                <a:gd name="T84" fmla="*/ 246 w 623"/>
                <a:gd name="T85" fmla="*/ 2 h 583"/>
                <a:gd name="T86" fmla="*/ 207 w 623"/>
                <a:gd name="T87" fmla="*/ 6 h 583"/>
                <a:gd name="T88" fmla="*/ 168 w 623"/>
                <a:gd name="T89" fmla="*/ 22 h 583"/>
                <a:gd name="T90" fmla="*/ 111 w 623"/>
                <a:gd name="T91" fmla="*/ 47 h 583"/>
                <a:gd name="T92" fmla="*/ 59 w 623"/>
                <a:gd name="T93" fmla="*/ 70 h 583"/>
                <a:gd name="T94" fmla="*/ 27 w 623"/>
                <a:gd name="T95" fmla="*/ 102 h 5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23"/>
                <a:gd name="T145" fmla="*/ 0 h 583"/>
                <a:gd name="T146" fmla="*/ 623 w 623"/>
                <a:gd name="T147" fmla="*/ 583 h 5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23" h="583">
                  <a:moveTo>
                    <a:pt x="15" y="109"/>
                  </a:moveTo>
                  <a:lnTo>
                    <a:pt x="13" y="145"/>
                  </a:lnTo>
                  <a:lnTo>
                    <a:pt x="13" y="168"/>
                  </a:lnTo>
                  <a:lnTo>
                    <a:pt x="0" y="186"/>
                  </a:lnTo>
                  <a:lnTo>
                    <a:pt x="25" y="213"/>
                  </a:lnTo>
                  <a:lnTo>
                    <a:pt x="27" y="222"/>
                  </a:lnTo>
                  <a:lnTo>
                    <a:pt x="22" y="240"/>
                  </a:lnTo>
                  <a:lnTo>
                    <a:pt x="22" y="254"/>
                  </a:lnTo>
                  <a:lnTo>
                    <a:pt x="36" y="270"/>
                  </a:lnTo>
                  <a:lnTo>
                    <a:pt x="34" y="279"/>
                  </a:lnTo>
                  <a:lnTo>
                    <a:pt x="31" y="311"/>
                  </a:lnTo>
                  <a:lnTo>
                    <a:pt x="43" y="334"/>
                  </a:lnTo>
                  <a:lnTo>
                    <a:pt x="50" y="345"/>
                  </a:lnTo>
                  <a:lnTo>
                    <a:pt x="45" y="352"/>
                  </a:lnTo>
                  <a:lnTo>
                    <a:pt x="45" y="366"/>
                  </a:lnTo>
                  <a:lnTo>
                    <a:pt x="38" y="372"/>
                  </a:lnTo>
                  <a:lnTo>
                    <a:pt x="38" y="379"/>
                  </a:lnTo>
                  <a:lnTo>
                    <a:pt x="54" y="381"/>
                  </a:lnTo>
                  <a:lnTo>
                    <a:pt x="68" y="386"/>
                  </a:lnTo>
                  <a:lnTo>
                    <a:pt x="72" y="395"/>
                  </a:lnTo>
                  <a:lnTo>
                    <a:pt x="72" y="409"/>
                  </a:lnTo>
                  <a:lnTo>
                    <a:pt x="88" y="425"/>
                  </a:lnTo>
                  <a:lnTo>
                    <a:pt x="102" y="431"/>
                  </a:lnTo>
                  <a:lnTo>
                    <a:pt x="107" y="447"/>
                  </a:lnTo>
                  <a:lnTo>
                    <a:pt x="125" y="472"/>
                  </a:lnTo>
                  <a:lnTo>
                    <a:pt x="143" y="456"/>
                  </a:lnTo>
                  <a:lnTo>
                    <a:pt x="157" y="452"/>
                  </a:lnTo>
                  <a:lnTo>
                    <a:pt x="166" y="454"/>
                  </a:lnTo>
                  <a:lnTo>
                    <a:pt x="195" y="486"/>
                  </a:lnTo>
                  <a:lnTo>
                    <a:pt x="202" y="488"/>
                  </a:lnTo>
                  <a:lnTo>
                    <a:pt x="239" y="504"/>
                  </a:lnTo>
                  <a:lnTo>
                    <a:pt x="246" y="506"/>
                  </a:lnTo>
                  <a:lnTo>
                    <a:pt x="262" y="502"/>
                  </a:lnTo>
                  <a:lnTo>
                    <a:pt x="280" y="500"/>
                  </a:lnTo>
                  <a:lnTo>
                    <a:pt x="293" y="506"/>
                  </a:lnTo>
                  <a:lnTo>
                    <a:pt x="314" y="522"/>
                  </a:lnTo>
                  <a:lnTo>
                    <a:pt x="321" y="531"/>
                  </a:lnTo>
                  <a:lnTo>
                    <a:pt x="330" y="525"/>
                  </a:lnTo>
                  <a:lnTo>
                    <a:pt x="339" y="522"/>
                  </a:lnTo>
                  <a:lnTo>
                    <a:pt x="355" y="536"/>
                  </a:lnTo>
                  <a:lnTo>
                    <a:pt x="371" y="550"/>
                  </a:lnTo>
                  <a:lnTo>
                    <a:pt x="385" y="559"/>
                  </a:lnTo>
                  <a:lnTo>
                    <a:pt x="400" y="566"/>
                  </a:lnTo>
                  <a:lnTo>
                    <a:pt x="407" y="563"/>
                  </a:lnTo>
                  <a:lnTo>
                    <a:pt x="416" y="554"/>
                  </a:lnTo>
                  <a:lnTo>
                    <a:pt x="428" y="550"/>
                  </a:lnTo>
                  <a:lnTo>
                    <a:pt x="448" y="556"/>
                  </a:lnTo>
                  <a:lnTo>
                    <a:pt x="544" y="582"/>
                  </a:lnTo>
                  <a:lnTo>
                    <a:pt x="558" y="568"/>
                  </a:lnTo>
                  <a:lnTo>
                    <a:pt x="549" y="550"/>
                  </a:lnTo>
                  <a:lnTo>
                    <a:pt x="537" y="518"/>
                  </a:lnTo>
                  <a:lnTo>
                    <a:pt x="603" y="456"/>
                  </a:lnTo>
                  <a:lnTo>
                    <a:pt x="617" y="443"/>
                  </a:lnTo>
                  <a:lnTo>
                    <a:pt x="622" y="418"/>
                  </a:lnTo>
                  <a:lnTo>
                    <a:pt x="610" y="388"/>
                  </a:lnTo>
                  <a:lnTo>
                    <a:pt x="599" y="363"/>
                  </a:lnTo>
                  <a:lnTo>
                    <a:pt x="580" y="334"/>
                  </a:lnTo>
                  <a:lnTo>
                    <a:pt x="569" y="322"/>
                  </a:lnTo>
                  <a:lnTo>
                    <a:pt x="567" y="304"/>
                  </a:lnTo>
                  <a:lnTo>
                    <a:pt x="569" y="284"/>
                  </a:lnTo>
                  <a:lnTo>
                    <a:pt x="574" y="265"/>
                  </a:lnTo>
                  <a:lnTo>
                    <a:pt x="567" y="254"/>
                  </a:lnTo>
                  <a:lnTo>
                    <a:pt x="558" y="245"/>
                  </a:lnTo>
                  <a:lnTo>
                    <a:pt x="567" y="234"/>
                  </a:lnTo>
                  <a:lnTo>
                    <a:pt x="583" y="209"/>
                  </a:lnTo>
                  <a:lnTo>
                    <a:pt x="590" y="204"/>
                  </a:lnTo>
                  <a:lnTo>
                    <a:pt x="585" y="163"/>
                  </a:lnTo>
                  <a:lnTo>
                    <a:pt x="578" y="143"/>
                  </a:lnTo>
                  <a:lnTo>
                    <a:pt x="571" y="122"/>
                  </a:lnTo>
                  <a:lnTo>
                    <a:pt x="571" y="102"/>
                  </a:lnTo>
                  <a:lnTo>
                    <a:pt x="560" y="84"/>
                  </a:lnTo>
                  <a:lnTo>
                    <a:pt x="544" y="65"/>
                  </a:lnTo>
                  <a:lnTo>
                    <a:pt x="526" y="63"/>
                  </a:lnTo>
                  <a:lnTo>
                    <a:pt x="471" y="63"/>
                  </a:lnTo>
                  <a:lnTo>
                    <a:pt x="442" y="61"/>
                  </a:lnTo>
                  <a:lnTo>
                    <a:pt x="389" y="56"/>
                  </a:lnTo>
                  <a:lnTo>
                    <a:pt x="366" y="45"/>
                  </a:lnTo>
                  <a:lnTo>
                    <a:pt x="344" y="43"/>
                  </a:lnTo>
                  <a:lnTo>
                    <a:pt x="332" y="47"/>
                  </a:lnTo>
                  <a:lnTo>
                    <a:pt x="318" y="59"/>
                  </a:lnTo>
                  <a:lnTo>
                    <a:pt x="305" y="54"/>
                  </a:lnTo>
                  <a:lnTo>
                    <a:pt x="291" y="40"/>
                  </a:lnTo>
                  <a:lnTo>
                    <a:pt x="277" y="40"/>
                  </a:lnTo>
                  <a:lnTo>
                    <a:pt x="271" y="36"/>
                  </a:lnTo>
                  <a:lnTo>
                    <a:pt x="266" y="18"/>
                  </a:lnTo>
                  <a:lnTo>
                    <a:pt x="246" y="2"/>
                  </a:lnTo>
                  <a:lnTo>
                    <a:pt x="232" y="0"/>
                  </a:lnTo>
                  <a:lnTo>
                    <a:pt x="207" y="6"/>
                  </a:lnTo>
                  <a:lnTo>
                    <a:pt x="186" y="13"/>
                  </a:lnTo>
                  <a:lnTo>
                    <a:pt x="168" y="22"/>
                  </a:lnTo>
                  <a:lnTo>
                    <a:pt x="141" y="38"/>
                  </a:lnTo>
                  <a:lnTo>
                    <a:pt x="111" y="47"/>
                  </a:lnTo>
                  <a:lnTo>
                    <a:pt x="86" y="59"/>
                  </a:lnTo>
                  <a:lnTo>
                    <a:pt x="59" y="70"/>
                  </a:lnTo>
                  <a:lnTo>
                    <a:pt x="45" y="88"/>
                  </a:lnTo>
                  <a:lnTo>
                    <a:pt x="27" y="102"/>
                  </a:lnTo>
                  <a:lnTo>
                    <a:pt x="15" y="109"/>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45" name="Freeform 41"/>
            <p:cNvSpPr>
              <a:spLocks/>
            </p:cNvSpPr>
            <p:nvPr/>
          </p:nvSpPr>
          <p:spPr bwMode="auto">
            <a:xfrm>
              <a:off x="3916" y="2146"/>
              <a:ext cx="324" cy="253"/>
            </a:xfrm>
            <a:custGeom>
              <a:avLst/>
              <a:gdLst>
                <a:gd name="T0" fmla="*/ 2 w 324"/>
                <a:gd name="T1" fmla="*/ 24 h 253"/>
                <a:gd name="T2" fmla="*/ 0 w 324"/>
                <a:gd name="T3" fmla="*/ 34 h 253"/>
                <a:gd name="T4" fmla="*/ 4 w 324"/>
                <a:gd name="T5" fmla="*/ 65 h 253"/>
                <a:gd name="T6" fmla="*/ 20 w 324"/>
                <a:gd name="T7" fmla="*/ 108 h 253"/>
                <a:gd name="T8" fmla="*/ 31 w 324"/>
                <a:gd name="T9" fmla="*/ 120 h 253"/>
                <a:gd name="T10" fmla="*/ 61 w 324"/>
                <a:gd name="T11" fmla="*/ 131 h 253"/>
                <a:gd name="T12" fmla="*/ 72 w 324"/>
                <a:gd name="T13" fmla="*/ 136 h 253"/>
                <a:gd name="T14" fmla="*/ 75 w 324"/>
                <a:gd name="T15" fmla="*/ 149 h 253"/>
                <a:gd name="T16" fmla="*/ 75 w 324"/>
                <a:gd name="T17" fmla="*/ 174 h 253"/>
                <a:gd name="T18" fmla="*/ 104 w 324"/>
                <a:gd name="T19" fmla="*/ 204 h 253"/>
                <a:gd name="T20" fmla="*/ 122 w 324"/>
                <a:gd name="T21" fmla="*/ 213 h 253"/>
                <a:gd name="T22" fmla="*/ 131 w 324"/>
                <a:gd name="T23" fmla="*/ 217 h 253"/>
                <a:gd name="T24" fmla="*/ 156 w 324"/>
                <a:gd name="T25" fmla="*/ 247 h 253"/>
                <a:gd name="T26" fmla="*/ 163 w 324"/>
                <a:gd name="T27" fmla="*/ 242 h 253"/>
                <a:gd name="T28" fmla="*/ 181 w 324"/>
                <a:gd name="T29" fmla="*/ 240 h 253"/>
                <a:gd name="T30" fmla="*/ 200 w 324"/>
                <a:gd name="T31" fmla="*/ 252 h 253"/>
                <a:gd name="T32" fmla="*/ 216 w 324"/>
                <a:gd name="T33" fmla="*/ 245 h 253"/>
                <a:gd name="T34" fmla="*/ 234 w 324"/>
                <a:gd name="T35" fmla="*/ 220 h 253"/>
                <a:gd name="T36" fmla="*/ 250 w 324"/>
                <a:gd name="T37" fmla="*/ 213 h 253"/>
                <a:gd name="T38" fmla="*/ 263 w 324"/>
                <a:gd name="T39" fmla="*/ 217 h 253"/>
                <a:gd name="T40" fmla="*/ 272 w 324"/>
                <a:gd name="T41" fmla="*/ 215 h 253"/>
                <a:gd name="T42" fmla="*/ 275 w 324"/>
                <a:gd name="T43" fmla="*/ 206 h 253"/>
                <a:gd name="T44" fmla="*/ 277 w 324"/>
                <a:gd name="T45" fmla="*/ 158 h 253"/>
                <a:gd name="T46" fmla="*/ 286 w 324"/>
                <a:gd name="T47" fmla="*/ 145 h 253"/>
                <a:gd name="T48" fmla="*/ 286 w 324"/>
                <a:gd name="T49" fmla="*/ 122 h 253"/>
                <a:gd name="T50" fmla="*/ 288 w 324"/>
                <a:gd name="T51" fmla="*/ 115 h 253"/>
                <a:gd name="T52" fmla="*/ 307 w 324"/>
                <a:gd name="T53" fmla="*/ 102 h 253"/>
                <a:gd name="T54" fmla="*/ 323 w 324"/>
                <a:gd name="T55" fmla="*/ 102 h 253"/>
                <a:gd name="T56" fmla="*/ 323 w 324"/>
                <a:gd name="T57" fmla="*/ 77 h 253"/>
                <a:gd name="T58" fmla="*/ 318 w 324"/>
                <a:gd name="T59" fmla="*/ 59 h 253"/>
                <a:gd name="T60" fmla="*/ 307 w 324"/>
                <a:gd name="T61" fmla="*/ 52 h 253"/>
                <a:gd name="T62" fmla="*/ 300 w 324"/>
                <a:gd name="T63" fmla="*/ 54 h 253"/>
                <a:gd name="T64" fmla="*/ 279 w 324"/>
                <a:gd name="T65" fmla="*/ 34 h 253"/>
                <a:gd name="T66" fmla="*/ 266 w 324"/>
                <a:gd name="T67" fmla="*/ 20 h 253"/>
                <a:gd name="T68" fmla="*/ 252 w 324"/>
                <a:gd name="T69" fmla="*/ 20 h 253"/>
                <a:gd name="T70" fmla="*/ 222 w 324"/>
                <a:gd name="T71" fmla="*/ 20 h 253"/>
                <a:gd name="T72" fmla="*/ 218 w 324"/>
                <a:gd name="T73" fmla="*/ 15 h 253"/>
                <a:gd name="T74" fmla="*/ 211 w 324"/>
                <a:gd name="T75" fmla="*/ 2 h 253"/>
                <a:gd name="T76" fmla="*/ 202 w 324"/>
                <a:gd name="T77" fmla="*/ 0 h 253"/>
                <a:gd name="T78" fmla="*/ 177 w 324"/>
                <a:gd name="T79" fmla="*/ 0 h 253"/>
                <a:gd name="T80" fmla="*/ 166 w 324"/>
                <a:gd name="T81" fmla="*/ 11 h 253"/>
                <a:gd name="T82" fmla="*/ 156 w 324"/>
                <a:gd name="T83" fmla="*/ 9 h 253"/>
                <a:gd name="T84" fmla="*/ 141 w 324"/>
                <a:gd name="T85" fmla="*/ 6 h 253"/>
                <a:gd name="T86" fmla="*/ 131 w 324"/>
                <a:gd name="T87" fmla="*/ 4 h 253"/>
                <a:gd name="T88" fmla="*/ 120 w 324"/>
                <a:gd name="T89" fmla="*/ 6 h 253"/>
                <a:gd name="T90" fmla="*/ 111 w 324"/>
                <a:gd name="T91" fmla="*/ 13 h 253"/>
                <a:gd name="T92" fmla="*/ 93 w 324"/>
                <a:gd name="T93" fmla="*/ 6 h 253"/>
                <a:gd name="T94" fmla="*/ 59 w 324"/>
                <a:gd name="T95" fmla="*/ 2 h 253"/>
                <a:gd name="T96" fmla="*/ 50 w 324"/>
                <a:gd name="T97" fmla="*/ 0 h 253"/>
                <a:gd name="T98" fmla="*/ 40 w 324"/>
                <a:gd name="T99" fmla="*/ 6 h 253"/>
                <a:gd name="T100" fmla="*/ 22 w 324"/>
                <a:gd name="T101" fmla="*/ 18 h 253"/>
                <a:gd name="T102" fmla="*/ 2 w 324"/>
                <a:gd name="T103" fmla="*/ 24 h 2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24"/>
                <a:gd name="T157" fmla="*/ 0 h 253"/>
                <a:gd name="T158" fmla="*/ 324 w 324"/>
                <a:gd name="T159" fmla="*/ 253 h 25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24" h="253">
                  <a:moveTo>
                    <a:pt x="2" y="24"/>
                  </a:moveTo>
                  <a:lnTo>
                    <a:pt x="0" y="34"/>
                  </a:lnTo>
                  <a:lnTo>
                    <a:pt x="4" y="65"/>
                  </a:lnTo>
                  <a:lnTo>
                    <a:pt x="20" y="108"/>
                  </a:lnTo>
                  <a:lnTo>
                    <a:pt x="31" y="120"/>
                  </a:lnTo>
                  <a:lnTo>
                    <a:pt x="61" y="131"/>
                  </a:lnTo>
                  <a:lnTo>
                    <a:pt x="72" y="136"/>
                  </a:lnTo>
                  <a:lnTo>
                    <a:pt x="75" y="149"/>
                  </a:lnTo>
                  <a:lnTo>
                    <a:pt x="75" y="174"/>
                  </a:lnTo>
                  <a:lnTo>
                    <a:pt x="104" y="204"/>
                  </a:lnTo>
                  <a:lnTo>
                    <a:pt x="122" y="213"/>
                  </a:lnTo>
                  <a:lnTo>
                    <a:pt x="131" y="217"/>
                  </a:lnTo>
                  <a:lnTo>
                    <a:pt x="156" y="247"/>
                  </a:lnTo>
                  <a:lnTo>
                    <a:pt x="163" y="242"/>
                  </a:lnTo>
                  <a:lnTo>
                    <a:pt x="181" y="240"/>
                  </a:lnTo>
                  <a:lnTo>
                    <a:pt x="200" y="252"/>
                  </a:lnTo>
                  <a:lnTo>
                    <a:pt x="216" y="245"/>
                  </a:lnTo>
                  <a:lnTo>
                    <a:pt x="234" y="220"/>
                  </a:lnTo>
                  <a:lnTo>
                    <a:pt x="250" y="213"/>
                  </a:lnTo>
                  <a:lnTo>
                    <a:pt x="263" y="217"/>
                  </a:lnTo>
                  <a:lnTo>
                    <a:pt x="272" y="215"/>
                  </a:lnTo>
                  <a:lnTo>
                    <a:pt x="275" y="206"/>
                  </a:lnTo>
                  <a:lnTo>
                    <a:pt x="277" y="158"/>
                  </a:lnTo>
                  <a:lnTo>
                    <a:pt x="286" y="145"/>
                  </a:lnTo>
                  <a:lnTo>
                    <a:pt x="286" y="122"/>
                  </a:lnTo>
                  <a:lnTo>
                    <a:pt x="288" y="115"/>
                  </a:lnTo>
                  <a:lnTo>
                    <a:pt x="307" y="102"/>
                  </a:lnTo>
                  <a:lnTo>
                    <a:pt x="323" y="102"/>
                  </a:lnTo>
                  <a:lnTo>
                    <a:pt x="323" y="77"/>
                  </a:lnTo>
                  <a:lnTo>
                    <a:pt x="318" y="59"/>
                  </a:lnTo>
                  <a:lnTo>
                    <a:pt x="307" y="52"/>
                  </a:lnTo>
                  <a:lnTo>
                    <a:pt x="300" y="54"/>
                  </a:lnTo>
                  <a:lnTo>
                    <a:pt x="279" y="34"/>
                  </a:lnTo>
                  <a:lnTo>
                    <a:pt x="266" y="20"/>
                  </a:lnTo>
                  <a:lnTo>
                    <a:pt x="252" y="20"/>
                  </a:lnTo>
                  <a:lnTo>
                    <a:pt x="222" y="20"/>
                  </a:lnTo>
                  <a:lnTo>
                    <a:pt x="218" y="15"/>
                  </a:lnTo>
                  <a:lnTo>
                    <a:pt x="211" y="2"/>
                  </a:lnTo>
                  <a:lnTo>
                    <a:pt x="202" y="0"/>
                  </a:lnTo>
                  <a:lnTo>
                    <a:pt x="177" y="0"/>
                  </a:lnTo>
                  <a:lnTo>
                    <a:pt x="166" y="11"/>
                  </a:lnTo>
                  <a:lnTo>
                    <a:pt x="156" y="9"/>
                  </a:lnTo>
                  <a:lnTo>
                    <a:pt x="141" y="6"/>
                  </a:lnTo>
                  <a:lnTo>
                    <a:pt x="131" y="4"/>
                  </a:lnTo>
                  <a:lnTo>
                    <a:pt x="120" y="6"/>
                  </a:lnTo>
                  <a:lnTo>
                    <a:pt x="111" y="13"/>
                  </a:lnTo>
                  <a:lnTo>
                    <a:pt x="93" y="6"/>
                  </a:lnTo>
                  <a:lnTo>
                    <a:pt x="59" y="2"/>
                  </a:lnTo>
                  <a:lnTo>
                    <a:pt x="50" y="0"/>
                  </a:lnTo>
                  <a:lnTo>
                    <a:pt x="40" y="6"/>
                  </a:lnTo>
                  <a:lnTo>
                    <a:pt x="22" y="18"/>
                  </a:lnTo>
                  <a:lnTo>
                    <a:pt x="2" y="24"/>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46" name="Freeform 42"/>
            <p:cNvSpPr>
              <a:spLocks/>
            </p:cNvSpPr>
            <p:nvPr/>
          </p:nvSpPr>
          <p:spPr bwMode="auto">
            <a:xfrm>
              <a:off x="3956" y="1877"/>
              <a:ext cx="49" cy="40"/>
            </a:xfrm>
            <a:custGeom>
              <a:avLst/>
              <a:gdLst>
                <a:gd name="T0" fmla="*/ 27 w 49"/>
                <a:gd name="T1" fmla="*/ 0 h 40"/>
                <a:gd name="T2" fmla="*/ 6 w 49"/>
                <a:gd name="T3" fmla="*/ 13 h 40"/>
                <a:gd name="T4" fmla="*/ 0 w 49"/>
                <a:gd name="T5" fmla="*/ 21 h 40"/>
                <a:gd name="T6" fmla="*/ 13 w 49"/>
                <a:gd name="T7" fmla="*/ 26 h 40"/>
                <a:gd name="T8" fmla="*/ 25 w 49"/>
                <a:gd name="T9" fmla="*/ 39 h 40"/>
                <a:gd name="T10" fmla="*/ 36 w 49"/>
                <a:gd name="T11" fmla="*/ 30 h 40"/>
                <a:gd name="T12" fmla="*/ 48 w 49"/>
                <a:gd name="T13" fmla="*/ 21 h 40"/>
                <a:gd name="T14" fmla="*/ 38 w 49"/>
                <a:gd name="T15" fmla="*/ 10 h 40"/>
                <a:gd name="T16" fmla="*/ 27 w 49"/>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40"/>
                <a:gd name="T29" fmla="*/ 49 w 49"/>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40">
                  <a:moveTo>
                    <a:pt x="27" y="0"/>
                  </a:moveTo>
                  <a:lnTo>
                    <a:pt x="6" y="13"/>
                  </a:lnTo>
                  <a:lnTo>
                    <a:pt x="0" y="21"/>
                  </a:lnTo>
                  <a:lnTo>
                    <a:pt x="13" y="26"/>
                  </a:lnTo>
                  <a:lnTo>
                    <a:pt x="25" y="39"/>
                  </a:lnTo>
                  <a:lnTo>
                    <a:pt x="36" y="30"/>
                  </a:lnTo>
                  <a:lnTo>
                    <a:pt x="48" y="21"/>
                  </a:lnTo>
                  <a:lnTo>
                    <a:pt x="38" y="10"/>
                  </a:lnTo>
                  <a:lnTo>
                    <a:pt x="27"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47" name="Freeform 43"/>
            <p:cNvSpPr>
              <a:spLocks/>
            </p:cNvSpPr>
            <p:nvPr/>
          </p:nvSpPr>
          <p:spPr bwMode="auto">
            <a:xfrm>
              <a:off x="3942" y="1923"/>
              <a:ext cx="72" cy="77"/>
            </a:xfrm>
            <a:custGeom>
              <a:avLst/>
              <a:gdLst>
                <a:gd name="T0" fmla="*/ 59 w 73"/>
                <a:gd name="T1" fmla="*/ 0 h 77"/>
                <a:gd name="T2" fmla="*/ 36 w 73"/>
                <a:gd name="T3" fmla="*/ 4 h 77"/>
                <a:gd name="T4" fmla="*/ 27 w 73"/>
                <a:gd name="T5" fmla="*/ 0 h 77"/>
                <a:gd name="T6" fmla="*/ 13 w 73"/>
                <a:gd name="T7" fmla="*/ 18 h 77"/>
                <a:gd name="T8" fmla="*/ 6 w 73"/>
                <a:gd name="T9" fmla="*/ 16 h 77"/>
                <a:gd name="T10" fmla="*/ 0 w 73"/>
                <a:gd name="T11" fmla="*/ 27 h 77"/>
                <a:gd name="T12" fmla="*/ 9 w 73"/>
                <a:gd name="T13" fmla="*/ 34 h 77"/>
                <a:gd name="T14" fmla="*/ 9 w 73"/>
                <a:gd name="T15" fmla="*/ 66 h 77"/>
                <a:gd name="T16" fmla="*/ 15 w 73"/>
                <a:gd name="T17" fmla="*/ 76 h 77"/>
                <a:gd name="T18" fmla="*/ 50 w 73"/>
                <a:gd name="T19" fmla="*/ 34 h 77"/>
                <a:gd name="T20" fmla="*/ 64 w 73"/>
                <a:gd name="T21" fmla="*/ 34 h 77"/>
                <a:gd name="T22" fmla="*/ 71 w 73"/>
                <a:gd name="T23" fmla="*/ 23 h 77"/>
                <a:gd name="T24" fmla="*/ 68 w 73"/>
                <a:gd name="T25" fmla="*/ 18 h 77"/>
                <a:gd name="T26" fmla="*/ 59 w 73"/>
                <a:gd name="T27" fmla="*/ 0 h 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
                <a:gd name="T43" fmla="*/ 0 h 77"/>
                <a:gd name="T44" fmla="*/ 73 w 73"/>
                <a:gd name="T45" fmla="*/ 77 h 7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 h="77">
                  <a:moveTo>
                    <a:pt x="60" y="0"/>
                  </a:moveTo>
                  <a:lnTo>
                    <a:pt x="36" y="4"/>
                  </a:lnTo>
                  <a:lnTo>
                    <a:pt x="27" y="0"/>
                  </a:lnTo>
                  <a:lnTo>
                    <a:pt x="13" y="18"/>
                  </a:lnTo>
                  <a:lnTo>
                    <a:pt x="6" y="16"/>
                  </a:lnTo>
                  <a:lnTo>
                    <a:pt x="0" y="27"/>
                  </a:lnTo>
                  <a:lnTo>
                    <a:pt x="9" y="34"/>
                  </a:lnTo>
                  <a:lnTo>
                    <a:pt x="9" y="66"/>
                  </a:lnTo>
                  <a:lnTo>
                    <a:pt x="15" y="76"/>
                  </a:lnTo>
                  <a:lnTo>
                    <a:pt x="51" y="34"/>
                  </a:lnTo>
                  <a:lnTo>
                    <a:pt x="65" y="34"/>
                  </a:lnTo>
                  <a:lnTo>
                    <a:pt x="72" y="23"/>
                  </a:lnTo>
                  <a:lnTo>
                    <a:pt x="69" y="18"/>
                  </a:lnTo>
                  <a:lnTo>
                    <a:pt x="60"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48" name="Freeform 44"/>
            <p:cNvSpPr>
              <a:spLocks/>
            </p:cNvSpPr>
            <p:nvPr/>
          </p:nvSpPr>
          <p:spPr bwMode="auto">
            <a:xfrm>
              <a:off x="4025" y="1805"/>
              <a:ext cx="241" cy="214"/>
            </a:xfrm>
            <a:custGeom>
              <a:avLst/>
              <a:gdLst>
                <a:gd name="T0" fmla="*/ 230 w 242"/>
                <a:gd name="T1" fmla="*/ 201 h 214"/>
                <a:gd name="T2" fmla="*/ 228 w 242"/>
                <a:gd name="T3" fmla="*/ 188 h 214"/>
                <a:gd name="T4" fmla="*/ 237 w 242"/>
                <a:gd name="T5" fmla="*/ 176 h 214"/>
                <a:gd name="T6" fmla="*/ 237 w 242"/>
                <a:gd name="T7" fmla="*/ 160 h 214"/>
                <a:gd name="T8" fmla="*/ 219 w 242"/>
                <a:gd name="T9" fmla="*/ 149 h 214"/>
                <a:gd name="T10" fmla="*/ 214 w 242"/>
                <a:gd name="T11" fmla="*/ 142 h 214"/>
                <a:gd name="T12" fmla="*/ 210 w 242"/>
                <a:gd name="T13" fmla="*/ 122 h 214"/>
                <a:gd name="T14" fmla="*/ 199 w 242"/>
                <a:gd name="T15" fmla="*/ 104 h 214"/>
                <a:gd name="T16" fmla="*/ 189 w 242"/>
                <a:gd name="T17" fmla="*/ 88 h 214"/>
                <a:gd name="T18" fmla="*/ 189 w 242"/>
                <a:gd name="T19" fmla="*/ 77 h 214"/>
                <a:gd name="T20" fmla="*/ 196 w 242"/>
                <a:gd name="T21" fmla="*/ 67 h 214"/>
                <a:gd name="T22" fmla="*/ 221 w 242"/>
                <a:gd name="T23" fmla="*/ 70 h 214"/>
                <a:gd name="T24" fmla="*/ 233 w 242"/>
                <a:gd name="T25" fmla="*/ 58 h 214"/>
                <a:gd name="T26" fmla="*/ 240 w 242"/>
                <a:gd name="T27" fmla="*/ 27 h 214"/>
                <a:gd name="T28" fmla="*/ 237 w 242"/>
                <a:gd name="T29" fmla="*/ 15 h 214"/>
                <a:gd name="T30" fmla="*/ 224 w 242"/>
                <a:gd name="T31" fmla="*/ 13 h 214"/>
                <a:gd name="T32" fmla="*/ 201 w 242"/>
                <a:gd name="T33" fmla="*/ 15 h 214"/>
                <a:gd name="T34" fmla="*/ 171 w 242"/>
                <a:gd name="T35" fmla="*/ 15 h 214"/>
                <a:gd name="T36" fmla="*/ 146 w 242"/>
                <a:gd name="T37" fmla="*/ 6 h 214"/>
                <a:gd name="T38" fmla="*/ 130 w 242"/>
                <a:gd name="T39" fmla="*/ 2 h 214"/>
                <a:gd name="T40" fmla="*/ 115 w 242"/>
                <a:gd name="T41" fmla="*/ 0 h 214"/>
                <a:gd name="T42" fmla="*/ 102 w 242"/>
                <a:gd name="T43" fmla="*/ 18 h 214"/>
                <a:gd name="T44" fmla="*/ 86 w 242"/>
                <a:gd name="T45" fmla="*/ 31 h 214"/>
                <a:gd name="T46" fmla="*/ 61 w 242"/>
                <a:gd name="T47" fmla="*/ 29 h 214"/>
                <a:gd name="T48" fmla="*/ 45 w 242"/>
                <a:gd name="T49" fmla="*/ 38 h 214"/>
                <a:gd name="T50" fmla="*/ 22 w 242"/>
                <a:gd name="T51" fmla="*/ 61 h 214"/>
                <a:gd name="T52" fmla="*/ 4 w 242"/>
                <a:gd name="T53" fmla="*/ 77 h 214"/>
                <a:gd name="T54" fmla="*/ 0 w 242"/>
                <a:gd name="T55" fmla="*/ 86 h 214"/>
                <a:gd name="T56" fmla="*/ 11 w 242"/>
                <a:gd name="T57" fmla="*/ 106 h 214"/>
                <a:gd name="T58" fmla="*/ 22 w 242"/>
                <a:gd name="T59" fmla="*/ 131 h 214"/>
                <a:gd name="T60" fmla="*/ 34 w 242"/>
                <a:gd name="T61" fmla="*/ 145 h 214"/>
                <a:gd name="T62" fmla="*/ 45 w 242"/>
                <a:gd name="T63" fmla="*/ 140 h 214"/>
                <a:gd name="T64" fmla="*/ 68 w 242"/>
                <a:gd name="T65" fmla="*/ 133 h 214"/>
                <a:gd name="T66" fmla="*/ 65 w 242"/>
                <a:gd name="T67" fmla="*/ 151 h 214"/>
                <a:gd name="T68" fmla="*/ 59 w 242"/>
                <a:gd name="T69" fmla="*/ 176 h 214"/>
                <a:gd name="T70" fmla="*/ 61 w 242"/>
                <a:gd name="T71" fmla="*/ 181 h 214"/>
                <a:gd name="T72" fmla="*/ 70 w 242"/>
                <a:gd name="T73" fmla="*/ 181 h 214"/>
                <a:gd name="T74" fmla="*/ 86 w 242"/>
                <a:gd name="T75" fmla="*/ 176 h 214"/>
                <a:gd name="T76" fmla="*/ 115 w 242"/>
                <a:gd name="T77" fmla="*/ 181 h 214"/>
                <a:gd name="T78" fmla="*/ 124 w 242"/>
                <a:gd name="T79" fmla="*/ 192 h 214"/>
                <a:gd name="T80" fmla="*/ 142 w 242"/>
                <a:gd name="T81" fmla="*/ 199 h 214"/>
                <a:gd name="T82" fmla="*/ 158 w 242"/>
                <a:gd name="T83" fmla="*/ 213 h 214"/>
                <a:gd name="T84" fmla="*/ 167 w 242"/>
                <a:gd name="T85" fmla="*/ 210 h 214"/>
                <a:gd name="T86" fmla="*/ 187 w 242"/>
                <a:gd name="T87" fmla="*/ 201 h 214"/>
                <a:gd name="T88" fmla="*/ 205 w 242"/>
                <a:gd name="T89" fmla="*/ 199 h 214"/>
                <a:gd name="T90" fmla="*/ 230 w 242"/>
                <a:gd name="T91" fmla="*/ 201 h 21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2"/>
                <a:gd name="T139" fmla="*/ 0 h 214"/>
                <a:gd name="T140" fmla="*/ 242 w 242"/>
                <a:gd name="T141" fmla="*/ 214 h 21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2" h="214">
                  <a:moveTo>
                    <a:pt x="231" y="201"/>
                  </a:moveTo>
                  <a:lnTo>
                    <a:pt x="229" y="188"/>
                  </a:lnTo>
                  <a:lnTo>
                    <a:pt x="238" y="176"/>
                  </a:lnTo>
                  <a:lnTo>
                    <a:pt x="238" y="160"/>
                  </a:lnTo>
                  <a:lnTo>
                    <a:pt x="220" y="149"/>
                  </a:lnTo>
                  <a:lnTo>
                    <a:pt x="215" y="142"/>
                  </a:lnTo>
                  <a:lnTo>
                    <a:pt x="211" y="122"/>
                  </a:lnTo>
                  <a:lnTo>
                    <a:pt x="200" y="104"/>
                  </a:lnTo>
                  <a:lnTo>
                    <a:pt x="190" y="88"/>
                  </a:lnTo>
                  <a:lnTo>
                    <a:pt x="190" y="77"/>
                  </a:lnTo>
                  <a:lnTo>
                    <a:pt x="197" y="67"/>
                  </a:lnTo>
                  <a:lnTo>
                    <a:pt x="222" y="70"/>
                  </a:lnTo>
                  <a:lnTo>
                    <a:pt x="234" y="58"/>
                  </a:lnTo>
                  <a:lnTo>
                    <a:pt x="241" y="27"/>
                  </a:lnTo>
                  <a:lnTo>
                    <a:pt x="238" y="15"/>
                  </a:lnTo>
                  <a:lnTo>
                    <a:pt x="225" y="13"/>
                  </a:lnTo>
                  <a:lnTo>
                    <a:pt x="202" y="15"/>
                  </a:lnTo>
                  <a:lnTo>
                    <a:pt x="172" y="15"/>
                  </a:lnTo>
                  <a:lnTo>
                    <a:pt x="147" y="6"/>
                  </a:lnTo>
                  <a:lnTo>
                    <a:pt x="131" y="2"/>
                  </a:lnTo>
                  <a:lnTo>
                    <a:pt x="115" y="0"/>
                  </a:lnTo>
                  <a:lnTo>
                    <a:pt x="102" y="18"/>
                  </a:lnTo>
                  <a:lnTo>
                    <a:pt x="86" y="31"/>
                  </a:lnTo>
                  <a:lnTo>
                    <a:pt x="61" y="29"/>
                  </a:lnTo>
                  <a:lnTo>
                    <a:pt x="45" y="38"/>
                  </a:lnTo>
                  <a:lnTo>
                    <a:pt x="22" y="61"/>
                  </a:lnTo>
                  <a:lnTo>
                    <a:pt x="4" y="77"/>
                  </a:lnTo>
                  <a:lnTo>
                    <a:pt x="0" y="86"/>
                  </a:lnTo>
                  <a:lnTo>
                    <a:pt x="11" y="106"/>
                  </a:lnTo>
                  <a:lnTo>
                    <a:pt x="22" y="131"/>
                  </a:lnTo>
                  <a:lnTo>
                    <a:pt x="34" y="145"/>
                  </a:lnTo>
                  <a:lnTo>
                    <a:pt x="45" y="140"/>
                  </a:lnTo>
                  <a:lnTo>
                    <a:pt x="68" y="133"/>
                  </a:lnTo>
                  <a:lnTo>
                    <a:pt x="65" y="151"/>
                  </a:lnTo>
                  <a:lnTo>
                    <a:pt x="59" y="176"/>
                  </a:lnTo>
                  <a:lnTo>
                    <a:pt x="61" y="181"/>
                  </a:lnTo>
                  <a:lnTo>
                    <a:pt x="70" y="181"/>
                  </a:lnTo>
                  <a:lnTo>
                    <a:pt x="86" y="176"/>
                  </a:lnTo>
                  <a:lnTo>
                    <a:pt x="115" y="181"/>
                  </a:lnTo>
                  <a:lnTo>
                    <a:pt x="125" y="192"/>
                  </a:lnTo>
                  <a:lnTo>
                    <a:pt x="143" y="199"/>
                  </a:lnTo>
                  <a:lnTo>
                    <a:pt x="159" y="213"/>
                  </a:lnTo>
                  <a:lnTo>
                    <a:pt x="168" y="210"/>
                  </a:lnTo>
                  <a:lnTo>
                    <a:pt x="188" y="201"/>
                  </a:lnTo>
                  <a:lnTo>
                    <a:pt x="206" y="199"/>
                  </a:lnTo>
                  <a:lnTo>
                    <a:pt x="231" y="201"/>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49" name="Freeform 45"/>
            <p:cNvSpPr>
              <a:spLocks/>
            </p:cNvSpPr>
            <p:nvPr/>
          </p:nvSpPr>
          <p:spPr bwMode="auto">
            <a:xfrm>
              <a:off x="3842" y="1742"/>
              <a:ext cx="36" cy="37"/>
            </a:xfrm>
            <a:custGeom>
              <a:avLst/>
              <a:gdLst>
                <a:gd name="T0" fmla="*/ 30 w 36"/>
                <a:gd name="T1" fmla="*/ 0 h 37"/>
                <a:gd name="T2" fmla="*/ 17 w 36"/>
                <a:gd name="T3" fmla="*/ 8 h 37"/>
                <a:gd name="T4" fmla="*/ 0 w 36"/>
                <a:gd name="T5" fmla="*/ 22 h 37"/>
                <a:gd name="T6" fmla="*/ 2 w 36"/>
                <a:gd name="T7" fmla="*/ 36 h 37"/>
                <a:gd name="T8" fmla="*/ 12 w 36"/>
                <a:gd name="T9" fmla="*/ 36 h 37"/>
                <a:gd name="T10" fmla="*/ 35 w 36"/>
                <a:gd name="T11" fmla="*/ 16 h 37"/>
                <a:gd name="T12" fmla="*/ 30 w 36"/>
                <a:gd name="T13" fmla="*/ 0 h 37"/>
                <a:gd name="T14" fmla="*/ 0 60000 65536"/>
                <a:gd name="T15" fmla="*/ 0 60000 65536"/>
                <a:gd name="T16" fmla="*/ 0 60000 65536"/>
                <a:gd name="T17" fmla="*/ 0 60000 65536"/>
                <a:gd name="T18" fmla="*/ 0 60000 65536"/>
                <a:gd name="T19" fmla="*/ 0 60000 65536"/>
                <a:gd name="T20" fmla="*/ 0 60000 65536"/>
                <a:gd name="T21" fmla="*/ 0 w 36"/>
                <a:gd name="T22" fmla="*/ 0 h 37"/>
                <a:gd name="T23" fmla="*/ 36 w 3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37">
                  <a:moveTo>
                    <a:pt x="30" y="0"/>
                  </a:moveTo>
                  <a:lnTo>
                    <a:pt x="17" y="8"/>
                  </a:lnTo>
                  <a:lnTo>
                    <a:pt x="0" y="22"/>
                  </a:lnTo>
                  <a:lnTo>
                    <a:pt x="2" y="36"/>
                  </a:lnTo>
                  <a:lnTo>
                    <a:pt x="12" y="36"/>
                  </a:lnTo>
                  <a:lnTo>
                    <a:pt x="35" y="16"/>
                  </a:lnTo>
                  <a:lnTo>
                    <a:pt x="30"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50" name="Freeform 46"/>
            <p:cNvSpPr>
              <a:spLocks/>
            </p:cNvSpPr>
            <p:nvPr/>
          </p:nvSpPr>
          <p:spPr bwMode="auto">
            <a:xfrm>
              <a:off x="3873" y="790"/>
              <a:ext cx="491" cy="1014"/>
            </a:xfrm>
            <a:custGeom>
              <a:avLst/>
              <a:gdLst>
                <a:gd name="T0" fmla="*/ 133 w 491"/>
                <a:gd name="T1" fmla="*/ 978 h 1014"/>
                <a:gd name="T2" fmla="*/ 104 w 491"/>
                <a:gd name="T3" fmla="*/ 953 h 1014"/>
                <a:gd name="T4" fmla="*/ 65 w 491"/>
                <a:gd name="T5" fmla="*/ 947 h 1014"/>
                <a:gd name="T6" fmla="*/ 65 w 491"/>
                <a:gd name="T7" fmla="*/ 867 h 1014"/>
                <a:gd name="T8" fmla="*/ 49 w 491"/>
                <a:gd name="T9" fmla="*/ 813 h 1014"/>
                <a:gd name="T10" fmla="*/ 45 w 491"/>
                <a:gd name="T11" fmla="*/ 772 h 1014"/>
                <a:gd name="T12" fmla="*/ 34 w 491"/>
                <a:gd name="T13" fmla="*/ 733 h 1014"/>
                <a:gd name="T14" fmla="*/ 58 w 491"/>
                <a:gd name="T15" fmla="*/ 697 h 1014"/>
                <a:gd name="T16" fmla="*/ 70 w 491"/>
                <a:gd name="T17" fmla="*/ 663 h 1014"/>
                <a:gd name="T18" fmla="*/ 120 w 491"/>
                <a:gd name="T19" fmla="*/ 622 h 1014"/>
                <a:gd name="T20" fmla="*/ 154 w 491"/>
                <a:gd name="T21" fmla="*/ 572 h 1014"/>
                <a:gd name="T22" fmla="*/ 179 w 491"/>
                <a:gd name="T23" fmla="*/ 531 h 1014"/>
                <a:gd name="T24" fmla="*/ 199 w 491"/>
                <a:gd name="T25" fmla="*/ 501 h 1014"/>
                <a:gd name="T26" fmla="*/ 201 w 491"/>
                <a:gd name="T27" fmla="*/ 472 h 1014"/>
                <a:gd name="T28" fmla="*/ 195 w 491"/>
                <a:gd name="T29" fmla="*/ 445 h 1014"/>
                <a:gd name="T30" fmla="*/ 170 w 491"/>
                <a:gd name="T31" fmla="*/ 431 h 1014"/>
                <a:gd name="T32" fmla="*/ 133 w 491"/>
                <a:gd name="T33" fmla="*/ 352 h 1014"/>
                <a:gd name="T34" fmla="*/ 136 w 491"/>
                <a:gd name="T35" fmla="*/ 286 h 1014"/>
                <a:gd name="T36" fmla="*/ 120 w 491"/>
                <a:gd name="T37" fmla="*/ 220 h 1014"/>
                <a:gd name="T38" fmla="*/ 90 w 491"/>
                <a:gd name="T39" fmla="*/ 177 h 1014"/>
                <a:gd name="T40" fmla="*/ 34 w 491"/>
                <a:gd name="T41" fmla="*/ 145 h 1014"/>
                <a:gd name="T42" fmla="*/ 13 w 491"/>
                <a:gd name="T43" fmla="*/ 111 h 1014"/>
                <a:gd name="T44" fmla="*/ 18 w 491"/>
                <a:gd name="T45" fmla="*/ 86 h 1014"/>
                <a:gd name="T46" fmla="*/ 54 w 491"/>
                <a:gd name="T47" fmla="*/ 106 h 1014"/>
                <a:gd name="T48" fmla="*/ 120 w 491"/>
                <a:gd name="T49" fmla="*/ 124 h 1014"/>
                <a:gd name="T50" fmla="*/ 145 w 491"/>
                <a:gd name="T51" fmla="*/ 140 h 1014"/>
                <a:gd name="T52" fmla="*/ 179 w 491"/>
                <a:gd name="T53" fmla="*/ 111 h 1014"/>
                <a:gd name="T54" fmla="*/ 199 w 491"/>
                <a:gd name="T55" fmla="*/ 86 h 1014"/>
                <a:gd name="T56" fmla="*/ 195 w 491"/>
                <a:gd name="T57" fmla="*/ 40 h 1014"/>
                <a:gd name="T58" fmla="*/ 229 w 491"/>
                <a:gd name="T59" fmla="*/ 20 h 1014"/>
                <a:gd name="T60" fmla="*/ 272 w 491"/>
                <a:gd name="T61" fmla="*/ 29 h 1014"/>
                <a:gd name="T62" fmla="*/ 272 w 491"/>
                <a:gd name="T63" fmla="*/ 65 h 1014"/>
                <a:gd name="T64" fmla="*/ 235 w 491"/>
                <a:gd name="T65" fmla="*/ 104 h 1014"/>
                <a:gd name="T66" fmla="*/ 276 w 491"/>
                <a:gd name="T67" fmla="*/ 95 h 1014"/>
                <a:gd name="T68" fmla="*/ 281 w 491"/>
                <a:gd name="T69" fmla="*/ 34 h 1014"/>
                <a:gd name="T70" fmla="*/ 306 w 491"/>
                <a:gd name="T71" fmla="*/ 70 h 1014"/>
                <a:gd name="T72" fmla="*/ 299 w 491"/>
                <a:gd name="T73" fmla="*/ 129 h 1014"/>
                <a:gd name="T74" fmla="*/ 331 w 491"/>
                <a:gd name="T75" fmla="*/ 177 h 1014"/>
                <a:gd name="T76" fmla="*/ 351 w 491"/>
                <a:gd name="T77" fmla="*/ 224 h 1014"/>
                <a:gd name="T78" fmla="*/ 356 w 491"/>
                <a:gd name="T79" fmla="*/ 295 h 1014"/>
                <a:gd name="T80" fmla="*/ 390 w 491"/>
                <a:gd name="T81" fmla="*/ 392 h 1014"/>
                <a:gd name="T82" fmla="*/ 401 w 491"/>
                <a:gd name="T83" fmla="*/ 501 h 1014"/>
                <a:gd name="T84" fmla="*/ 419 w 491"/>
                <a:gd name="T85" fmla="*/ 581 h 1014"/>
                <a:gd name="T86" fmla="*/ 467 w 491"/>
                <a:gd name="T87" fmla="*/ 633 h 1014"/>
                <a:gd name="T88" fmla="*/ 490 w 491"/>
                <a:gd name="T89" fmla="*/ 676 h 1014"/>
                <a:gd name="T90" fmla="*/ 465 w 491"/>
                <a:gd name="T91" fmla="*/ 763 h 1014"/>
                <a:gd name="T92" fmla="*/ 451 w 491"/>
                <a:gd name="T93" fmla="*/ 808 h 1014"/>
                <a:gd name="T94" fmla="*/ 426 w 491"/>
                <a:gd name="T95" fmla="*/ 835 h 1014"/>
                <a:gd name="T96" fmla="*/ 365 w 491"/>
                <a:gd name="T97" fmla="*/ 897 h 1014"/>
                <a:gd name="T98" fmla="*/ 335 w 491"/>
                <a:gd name="T99" fmla="*/ 924 h 1014"/>
                <a:gd name="T100" fmla="*/ 299 w 491"/>
                <a:gd name="T101" fmla="*/ 942 h 1014"/>
                <a:gd name="T102" fmla="*/ 240 w 491"/>
                <a:gd name="T103" fmla="*/ 958 h 1014"/>
                <a:gd name="T104" fmla="*/ 183 w 491"/>
                <a:gd name="T105" fmla="*/ 983 h 1014"/>
                <a:gd name="T106" fmla="*/ 136 w 491"/>
                <a:gd name="T107" fmla="*/ 1013 h 10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1014"/>
                <a:gd name="T164" fmla="*/ 491 w 491"/>
                <a:gd name="T165" fmla="*/ 1014 h 101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1014">
                  <a:moveTo>
                    <a:pt x="136" y="1013"/>
                  </a:moveTo>
                  <a:lnTo>
                    <a:pt x="133" y="978"/>
                  </a:lnTo>
                  <a:lnTo>
                    <a:pt x="115" y="963"/>
                  </a:lnTo>
                  <a:lnTo>
                    <a:pt x="104" y="953"/>
                  </a:lnTo>
                  <a:lnTo>
                    <a:pt x="83" y="947"/>
                  </a:lnTo>
                  <a:lnTo>
                    <a:pt x="65" y="947"/>
                  </a:lnTo>
                  <a:lnTo>
                    <a:pt x="58" y="928"/>
                  </a:lnTo>
                  <a:lnTo>
                    <a:pt x="65" y="867"/>
                  </a:lnTo>
                  <a:lnTo>
                    <a:pt x="63" y="831"/>
                  </a:lnTo>
                  <a:lnTo>
                    <a:pt x="49" y="813"/>
                  </a:lnTo>
                  <a:lnTo>
                    <a:pt x="40" y="806"/>
                  </a:lnTo>
                  <a:lnTo>
                    <a:pt x="45" y="772"/>
                  </a:lnTo>
                  <a:lnTo>
                    <a:pt x="40" y="751"/>
                  </a:lnTo>
                  <a:lnTo>
                    <a:pt x="34" y="733"/>
                  </a:lnTo>
                  <a:lnTo>
                    <a:pt x="45" y="697"/>
                  </a:lnTo>
                  <a:lnTo>
                    <a:pt x="58" y="697"/>
                  </a:lnTo>
                  <a:lnTo>
                    <a:pt x="65" y="690"/>
                  </a:lnTo>
                  <a:lnTo>
                    <a:pt x="70" y="663"/>
                  </a:lnTo>
                  <a:lnTo>
                    <a:pt x="95" y="642"/>
                  </a:lnTo>
                  <a:lnTo>
                    <a:pt x="120" y="622"/>
                  </a:lnTo>
                  <a:lnTo>
                    <a:pt x="124" y="597"/>
                  </a:lnTo>
                  <a:lnTo>
                    <a:pt x="154" y="572"/>
                  </a:lnTo>
                  <a:lnTo>
                    <a:pt x="183" y="542"/>
                  </a:lnTo>
                  <a:lnTo>
                    <a:pt x="179" y="531"/>
                  </a:lnTo>
                  <a:lnTo>
                    <a:pt x="179" y="515"/>
                  </a:lnTo>
                  <a:lnTo>
                    <a:pt x="199" y="501"/>
                  </a:lnTo>
                  <a:lnTo>
                    <a:pt x="206" y="497"/>
                  </a:lnTo>
                  <a:lnTo>
                    <a:pt x="201" y="472"/>
                  </a:lnTo>
                  <a:lnTo>
                    <a:pt x="201" y="449"/>
                  </a:lnTo>
                  <a:lnTo>
                    <a:pt x="195" y="445"/>
                  </a:lnTo>
                  <a:lnTo>
                    <a:pt x="183" y="449"/>
                  </a:lnTo>
                  <a:lnTo>
                    <a:pt x="170" y="431"/>
                  </a:lnTo>
                  <a:lnTo>
                    <a:pt x="158" y="386"/>
                  </a:lnTo>
                  <a:lnTo>
                    <a:pt x="133" y="352"/>
                  </a:lnTo>
                  <a:lnTo>
                    <a:pt x="140" y="306"/>
                  </a:lnTo>
                  <a:lnTo>
                    <a:pt x="136" y="286"/>
                  </a:lnTo>
                  <a:lnTo>
                    <a:pt x="108" y="256"/>
                  </a:lnTo>
                  <a:lnTo>
                    <a:pt x="120" y="220"/>
                  </a:lnTo>
                  <a:lnTo>
                    <a:pt x="111" y="199"/>
                  </a:lnTo>
                  <a:lnTo>
                    <a:pt x="90" y="177"/>
                  </a:lnTo>
                  <a:lnTo>
                    <a:pt x="79" y="190"/>
                  </a:lnTo>
                  <a:lnTo>
                    <a:pt x="34" y="145"/>
                  </a:lnTo>
                  <a:lnTo>
                    <a:pt x="22" y="129"/>
                  </a:lnTo>
                  <a:lnTo>
                    <a:pt x="13" y="111"/>
                  </a:lnTo>
                  <a:lnTo>
                    <a:pt x="0" y="104"/>
                  </a:lnTo>
                  <a:lnTo>
                    <a:pt x="18" y="86"/>
                  </a:lnTo>
                  <a:lnTo>
                    <a:pt x="40" y="86"/>
                  </a:lnTo>
                  <a:lnTo>
                    <a:pt x="54" y="106"/>
                  </a:lnTo>
                  <a:lnTo>
                    <a:pt x="88" y="145"/>
                  </a:lnTo>
                  <a:lnTo>
                    <a:pt x="120" y="124"/>
                  </a:lnTo>
                  <a:lnTo>
                    <a:pt x="140" y="129"/>
                  </a:lnTo>
                  <a:lnTo>
                    <a:pt x="145" y="140"/>
                  </a:lnTo>
                  <a:lnTo>
                    <a:pt x="170" y="145"/>
                  </a:lnTo>
                  <a:lnTo>
                    <a:pt x="179" y="111"/>
                  </a:lnTo>
                  <a:lnTo>
                    <a:pt x="190" y="99"/>
                  </a:lnTo>
                  <a:lnTo>
                    <a:pt x="199" y="86"/>
                  </a:lnTo>
                  <a:lnTo>
                    <a:pt x="199" y="74"/>
                  </a:lnTo>
                  <a:lnTo>
                    <a:pt x="195" y="40"/>
                  </a:lnTo>
                  <a:lnTo>
                    <a:pt x="215" y="20"/>
                  </a:lnTo>
                  <a:lnTo>
                    <a:pt x="229" y="20"/>
                  </a:lnTo>
                  <a:lnTo>
                    <a:pt x="249" y="0"/>
                  </a:lnTo>
                  <a:lnTo>
                    <a:pt x="272" y="29"/>
                  </a:lnTo>
                  <a:lnTo>
                    <a:pt x="281" y="40"/>
                  </a:lnTo>
                  <a:lnTo>
                    <a:pt x="272" y="65"/>
                  </a:lnTo>
                  <a:lnTo>
                    <a:pt x="254" y="81"/>
                  </a:lnTo>
                  <a:lnTo>
                    <a:pt x="235" y="104"/>
                  </a:lnTo>
                  <a:lnTo>
                    <a:pt x="240" y="124"/>
                  </a:lnTo>
                  <a:lnTo>
                    <a:pt x="276" y="95"/>
                  </a:lnTo>
                  <a:lnTo>
                    <a:pt x="276" y="70"/>
                  </a:lnTo>
                  <a:lnTo>
                    <a:pt x="281" y="34"/>
                  </a:lnTo>
                  <a:lnTo>
                    <a:pt x="294" y="24"/>
                  </a:lnTo>
                  <a:lnTo>
                    <a:pt x="306" y="70"/>
                  </a:lnTo>
                  <a:lnTo>
                    <a:pt x="306" y="111"/>
                  </a:lnTo>
                  <a:lnTo>
                    <a:pt x="299" y="129"/>
                  </a:lnTo>
                  <a:lnTo>
                    <a:pt x="299" y="154"/>
                  </a:lnTo>
                  <a:lnTo>
                    <a:pt x="331" y="177"/>
                  </a:lnTo>
                  <a:lnTo>
                    <a:pt x="331" y="195"/>
                  </a:lnTo>
                  <a:lnTo>
                    <a:pt x="351" y="224"/>
                  </a:lnTo>
                  <a:lnTo>
                    <a:pt x="360" y="245"/>
                  </a:lnTo>
                  <a:lnTo>
                    <a:pt x="356" y="295"/>
                  </a:lnTo>
                  <a:lnTo>
                    <a:pt x="369" y="349"/>
                  </a:lnTo>
                  <a:lnTo>
                    <a:pt x="390" y="392"/>
                  </a:lnTo>
                  <a:lnTo>
                    <a:pt x="385" y="461"/>
                  </a:lnTo>
                  <a:lnTo>
                    <a:pt x="401" y="501"/>
                  </a:lnTo>
                  <a:lnTo>
                    <a:pt x="410" y="520"/>
                  </a:lnTo>
                  <a:lnTo>
                    <a:pt x="419" y="581"/>
                  </a:lnTo>
                  <a:lnTo>
                    <a:pt x="426" y="606"/>
                  </a:lnTo>
                  <a:lnTo>
                    <a:pt x="467" y="633"/>
                  </a:lnTo>
                  <a:lnTo>
                    <a:pt x="490" y="660"/>
                  </a:lnTo>
                  <a:lnTo>
                    <a:pt x="490" y="676"/>
                  </a:lnTo>
                  <a:lnTo>
                    <a:pt x="471" y="756"/>
                  </a:lnTo>
                  <a:lnTo>
                    <a:pt x="465" y="763"/>
                  </a:lnTo>
                  <a:lnTo>
                    <a:pt x="471" y="779"/>
                  </a:lnTo>
                  <a:lnTo>
                    <a:pt x="451" y="808"/>
                  </a:lnTo>
                  <a:lnTo>
                    <a:pt x="426" y="822"/>
                  </a:lnTo>
                  <a:lnTo>
                    <a:pt x="426" y="835"/>
                  </a:lnTo>
                  <a:lnTo>
                    <a:pt x="390" y="883"/>
                  </a:lnTo>
                  <a:lnTo>
                    <a:pt x="365" y="897"/>
                  </a:lnTo>
                  <a:lnTo>
                    <a:pt x="360" y="924"/>
                  </a:lnTo>
                  <a:lnTo>
                    <a:pt x="335" y="924"/>
                  </a:lnTo>
                  <a:lnTo>
                    <a:pt x="324" y="933"/>
                  </a:lnTo>
                  <a:lnTo>
                    <a:pt x="299" y="942"/>
                  </a:lnTo>
                  <a:lnTo>
                    <a:pt x="265" y="938"/>
                  </a:lnTo>
                  <a:lnTo>
                    <a:pt x="240" y="958"/>
                  </a:lnTo>
                  <a:lnTo>
                    <a:pt x="210" y="976"/>
                  </a:lnTo>
                  <a:lnTo>
                    <a:pt x="183" y="983"/>
                  </a:lnTo>
                  <a:lnTo>
                    <a:pt x="161" y="999"/>
                  </a:lnTo>
                  <a:lnTo>
                    <a:pt x="136" y="1013"/>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51" name="Freeform 47"/>
            <p:cNvSpPr>
              <a:spLocks/>
            </p:cNvSpPr>
            <p:nvPr/>
          </p:nvSpPr>
          <p:spPr bwMode="auto">
            <a:xfrm>
              <a:off x="3350" y="2667"/>
              <a:ext cx="693" cy="324"/>
            </a:xfrm>
            <a:custGeom>
              <a:avLst/>
              <a:gdLst>
                <a:gd name="T0" fmla="*/ 109 w 694"/>
                <a:gd name="T1" fmla="*/ 225 h 324"/>
                <a:gd name="T2" fmla="*/ 40 w 694"/>
                <a:gd name="T3" fmla="*/ 168 h 324"/>
                <a:gd name="T4" fmla="*/ 13 w 694"/>
                <a:gd name="T5" fmla="*/ 138 h 324"/>
                <a:gd name="T6" fmla="*/ 6 w 694"/>
                <a:gd name="T7" fmla="*/ 93 h 324"/>
                <a:gd name="T8" fmla="*/ 4 w 694"/>
                <a:gd name="T9" fmla="*/ 65 h 324"/>
                <a:gd name="T10" fmla="*/ 52 w 694"/>
                <a:gd name="T11" fmla="*/ 59 h 324"/>
                <a:gd name="T12" fmla="*/ 161 w 694"/>
                <a:gd name="T13" fmla="*/ 0 h 324"/>
                <a:gd name="T14" fmla="*/ 193 w 694"/>
                <a:gd name="T15" fmla="*/ 6 h 324"/>
                <a:gd name="T16" fmla="*/ 222 w 694"/>
                <a:gd name="T17" fmla="*/ 15 h 324"/>
                <a:gd name="T18" fmla="*/ 254 w 694"/>
                <a:gd name="T19" fmla="*/ 59 h 324"/>
                <a:gd name="T20" fmla="*/ 268 w 694"/>
                <a:gd name="T21" fmla="*/ 90 h 324"/>
                <a:gd name="T22" fmla="*/ 284 w 694"/>
                <a:gd name="T23" fmla="*/ 90 h 324"/>
                <a:gd name="T24" fmla="*/ 315 w 694"/>
                <a:gd name="T25" fmla="*/ 79 h 324"/>
                <a:gd name="T26" fmla="*/ 351 w 694"/>
                <a:gd name="T27" fmla="*/ 111 h 324"/>
                <a:gd name="T28" fmla="*/ 396 w 694"/>
                <a:gd name="T29" fmla="*/ 134 h 324"/>
                <a:gd name="T30" fmla="*/ 437 w 694"/>
                <a:gd name="T31" fmla="*/ 127 h 324"/>
                <a:gd name="T32" fmla="*/ 469 w 694"/>
                <a:gd name="T33" fmla="*/ 159 h 324"/>
                <a:gd name="T34" fmla="*/ 496 w 694"/>
                <a:gd name="T35" fmla="*/ 152 h 324"/>
                <a:gd name="T36" fmla="*/ 544 w 694"/>
                <a:gd name="T37" fmla="*/ 188 h 324"/>
                <a:gd name="T38" fmla="*/ 564 w 694"/>
                <a:gd name="T39" fmla="*/ 179 h 324"/>
                <a:gd name="T40" fmla="*/ 612 w 694"/>
                <a:gd name="T41" fmla="*/ 184 h 324"/>
                <a:gd name="T42" fmla="*/ 692 w 694"/>
                <a:gd name="T43" fmla="*/ 204 h 324"/>
                <a:gd name="T44" fmla="*/ 655 w 694"/>
                <a:gd name="T45" fmla="*/ 243 h 324"/>
                <a:gd name="T46" fmla="*/ 653 w 694"/>
                <a:gd name="T47" fmla="*/ 268 h 324"/>
                <a:gd name="T48" fmla="*/ 619 w 694"/>
                <a:gd name="T49" fmla="*/ 254 h 324"/>
                <a:gd name="T50" fmla="*/ 557 w 694"/>
                <a:gd name="T51" fmla="*/ 261 h 324"/>
                <a:gd name="T52" fmla="*/ 535 w 694"/>
                <a:gd name="T53" fmla="*/ 286 h 324"/>
                <a:gd name="T54" fmla="*/ 498 w 694"/>
                <a:gd name="T55" fmla="*/ 300 h 324"/>
                <a:gd name="T56" fmla="*/ 471 w 694"/>
                <a:gd name="T57" fmla="*/ 288 h 324"/>
                <a:gd name="T58" fmla="*/ 405 w 694"/>
                <a:gd name="T59" fmla="*/ 320 h 324"/>
                <a:gd name="T60" fmla="*/ 351 w 694"/>
                <a:gd name="T61" fmla="*/ 320 h 324"/>
                <a:gd name="T62" fmla="*/ 327 w 694"/>
                <a:gd name="T63" fmla="*/ 304 h 324"/>
                <a:gd name="T64" fmla="*/ 309 w 694"/>
                <a:gd name="T65" fmla="*/ 291 h 324"/>
                <a:gd name="T66" fmla="*/ 297 w 694"/>
                <a:gd name="T67" fmla="*/ 268 h 324"/>
                <a:gd name="T68" fmla="*/ 268 w 694"/>
                <a:gd name="T69" fmla="*/ 229 h 324"/>
                <a:gd name="T70" fmla="*/ 234 w 694"/>
                <a:gd name="T71" fmla="*/ 243 h 324"/>
                <a:gd name="T72" fmla="*/ 181 w 694"/>
                <a:gd name="T73" fmla="*/ 222 h 324"/>
                <a:gd name="T74" fmla="*/ 161 w 694"/>
                <a:gd name="T75" fmla="*/ 241 h 324"/>
                <a:gd name="T76" fmla="*/ 127 w 694"/>
                <a:gd name="T77" fmla="*/ 243 h 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94"/>
                <a:gd name="T118" fmla="*/ 0 h 324"/>
                <a:gd name="T119" fmla="*/ 694 w 694"/>
                <a:gd name="T120" fmla="*/ 324 h 3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94" h="324">
                  <a:moveTo>
                    <a:pt x="111" y="238"/>
                  </a:moveTo>
                  <a:lnTo>
                    <a:pt x="109" y="225"/>
                  </a:lnTo>
                  <a:lnTo>
                    <a:pt x="93" y="216"/>
                  </a:lnTo>
                  <a:lnTo>
                    <a:pt x="40" y="168"/>
                  </a:lnTo>
                  <a:lnTo>
                    <a:pt x="38" y="141"/>
                  </a:lnTo>
                  <a:lnTo>
                    <a:pt x="13" y="138"/>
                  </a:lnTo>
                  <a:lnTo>
                    <a:pt x="15" y="116"/>
                  </a:lnTo>
                  <a:lnTo>
                    <a:pt x="6" y="93"/>
                  </a:lnTo>
                  <a:lnTo>
                    <a:pt x="0" y="79"/>
                  </a:lnTo>
                  <a:lnTo>
                    <a:pt x="4" y="65"/>
                  </a:lnTo>
                  <a:lnTo>
                    <a:pt x="22" y="65"/>
                  </a:lnTo>
                  <a:lnTo>
                    <a:pt x="52" y="59"/>
                  </a:lnTo>
                  <a:lnTo>
                    <a:pt x="143" y="13"/>
                  </a:lnTo>
                  <a:lnTo>
                    <a:pt x="161" y="0"/>
                  </a:lnTo>
                  <a:lnTo>
                    <a:pt x="172" y="15"/>
                  </a:lnTo>
                  <a:lnTo>
                    <a:pt x="193" y="6"/>
                  </a:lnTo>
                  <a:lnTo>
                    <a:pt x="211" y="9"/>
                  </a:lnTo>
                  <a:lnTo>
                    <a:pt x="222" y="15"/>
                  </a:lnTo>
                  <a:lnTo>
                    <a:pt x="222" y="38"/>
                  </a:lnTo>
                  <a:lnTo>
                    <a:pt x="254" y="59"/>
                  </a:lnTo>
                  <a:lnTo>
                    <a:pt x="256" y="72"/>
                  </a:lnTo>
                  <a:lnTo>
                    <a:pt x="268" y="90"/>
                  </a:lnTo>
                  <a:lnTo>
                    <a:pt x="277" y="97"/>
                  </a:lnTo>
                  <a:lnTo>
                    <a:pt x="284" y="90"/>
                  </a:lnTo>
                  <a:lnTo>
                    <a:pt x="306" y="77"/>
                  </a:lnTo>
                  <a:lnTo>
                    <a:pt x="315" y="79"/>
                  </a:lnTo>
                  <a:lnTo>
                    <a:pt x="345" y="113"/>
                  </a:lnTo>
                  <a:lnTo>
                    <a:pt x="352" y="111"/>
                  </a:lnTo>
                  <a:lnTo>
                    <a:pt x="383" y="129"/>
                  </a:lnTo>
                  <a:lnTo>
                    <a:pt x="397" y="134"/>
                  </a:lnTo>
                  <a:lnTo>
                    <a:pt x="418" y="127"/>
                  </a:lnTo>
                  <a:lnTo>
                    <a:pt x="438" y="127"/>
                  </a:lnTo>
                  <a:lnTo>
                    <a:pt x="463" y="145"/>
                  </a:lnTo>
                  <a:lnTo>
                    <a:pt x="470" y="159"/>
                  </a:lnTo>
                  <a:lnTo>
                    <a:pt x="483" y="147"/>
                  </a:lnTo>
                  <a:lnTo>
                    <a:pt x="497" y="152"/>
                  </a:lnTo>
                  <a:lnTo>
                    <a:pt x="520" y="177"/>
                  </a:lnTo>
                  <a:lnTo>
                    <a:pt x="545" y="188"/>
                  </a:lnTo>
                  <a:lnTo>
                    <a:pt x="554" y="191"/>
                  </a:lnTo>
                  <a:lnTo>
                    <a:pt x="565" y="179"/>
                  </a:lnTo>
                  <a:lnTo>
                    <a:pt x="579" y="175"/>
                  </a:lnTo>
                  <a:lnTo>
                    <a:pt x="613" y="184"/>
                  </a:lnTo>
                  <a:lnTo>
                    <a:pt x="656" y="193"/>
                  </a:lnTo>
                  <a:lnTo>
                    <a:pt x="693" y="204"/>
                  </a:lnTo>
                  <a:lnTo>
                    <a:pt x="681" y="218"/>
                  </a:lnTo>
                  <a:lnTo>
                    <a:pt x="656" y="243"/>
                  </a:lnTo>
                  <a:lnTo>
                    <a:pt x="652" y="250"/>
                  </a:lnTo>
                  <a:lnTo>
                    <a:pt x="654" y="268"/>
                  </a:lnTo>
                  <a:lnTo>
                    <a:pt x="636" y="268"/>
                  </a:lnTo>
                  <a:lnTo>
                    <a:pt x="620" y="254"/>
                  </a:lnTo>
                  <a:lnTo>
                    <a:pt x="604" y="250"/>
                  </a:lnTo>
                  <a:lnTo>
                    <a:pt x="558" y="261"/>
                  </a:lnTo>
                  <a:lnTo>
                    <a:pt x="549" y="270"/>
                  </a:lnTo>
                  <a:lnTo>
                    <a:pt x="536" y="286"/>
                  </a:lnTo>
                  <a:lnTo>
                    <a:pt x="513" y="300"/>
                  </a:lnTo>
                  <a:lnTo>
                    <a:pt x="499" y="300"/>
                  </a:lnTo>
                  <a:lnTo>
                    <a:pt x="483" y="288"/>
                  </a:lnTo>
                  <a:lnTo>
                    <a:pt x="472" y="288"/>
                  </a:lnTo>
                  <a:lnTo>
                    <a:pt x="427" y="309"/>
                  </a:lnTo>
                  <a:lnTo>
                    <a:pt x="406" y="320"/>
                  </a:lnTo>
                  <a:lnTo>
                    <a:pt x="388" y="323"/>
                  </a:lnTo>
                  <a:lnTo>
                    <a:pt x="352" y="320"/>
                  </a:lnTo>
                  <a:lnTo>
                    <a:pt x="338" y="320"/>
                  </a:lnTo>
                  <a:lnTo>
                    <a:pt x="327" y="304"/>
                  </a:lnTo>
                  <a:lnTo>
                    <a:pt x="320" y="297"/>
                  </a:lnTo>
                  <a:lnTo>
                    <a:pt x="309" y="291"/>
                  </a:lnTo>
                  <a:lnTo>
                    <a:pt x="302" y="284"/>
                  </a:lnTo>
                  <a:lnTo>
                    <a:pt x="297" y="268"/>
                  </a:lnTo>
                  <a:lnTo>
                    <a:pt x="297" y="247"/>
                  </a:lnTo>
                  <a:lnTo>
                    <a:pt x="268" y="229"/>
                  </a:lnTo>
                  <a:lnTo>
                    <a:pt x="249" y="238"/>
                  </a:lnTo>
                  <a:lnTo>
                    <a:pt x="234" y="243"/>
                  </a:lnTo>
                  <a:lnTo>
                    <a:pt x="222" y="220"/>
                  </a:lnTo>
                  <a:lnTo>
                    <a:pt x="181" y="222"/>
                  </a:lnTo>
                  <a:lnTo>
                    <a:pt x="170" y="232"/>
                  </a:lnTo>
                  <a:lnTo>
                    <a:pt x="161" y="241"/>
                  </a:lnTo>
                  <a:lnTo>
                    <a:pt x="145" y="241"/>
                  </a:lnTo>
                  <a:lnTo>
                    <a:pt x="127" y="243"/>
                  </a:lnTo>
                  <a:lnTo>
                    <a:pt x="111" y="238"/>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52" name="Freeform 48"/>
            <p:cNvSpPr>
              <a:spLocks/>
            </p:cNvSpPr>
            <p:nvPr/>
          </p:nvSpPr>
          <p:spPr bwMode="auto">
            <a:xfrm>
              <a:off x="3394" y="3126"/>
              <a:ext cx="412" cy="376"/>
            </a:xfrm>
            <a:custGeom>
              <a:avLst/>
              <a:gdLst>
                <a:gd name="T0" fmla="*/ 9 w 411"/>
                <a:gd name="T1" fmla="*/ 115 h 376"/>
                <a:gd name="T2" fmla="*/ 25 w 411"/>
                <a:gd name="T3" fmla="*/ 145 h 376"/>
                <a:gd name="T4" fmla="*/ 45 w 411"/>
                <a:gd name="T5" fmla="*/ 140 h 376"/>
                <a:gd name="T6" fmla="*/ 63 w 411"/>
                <a:gd name="T7" fmla="*/ 111 h 376"/>
                <a:gd name="T8" fmla="*/ 93 w 411"/>
                <a:gd name="T9" fmla="*/ 125 h 376"/>
                <a:gd name="T10" fmla="*/ 100 w 411"/>
                <a:gd name="T11" fmla="*/ 152 h 376"/>
                <a:gd name="T12" fmla="*/ 113 w 411"/>
                <a:gd name="T13" fmla="*/ 188 h 376"/>
                <a:gd name="T14" fmla="*/ 129 w 411"/>
                <a:gd name="T15" fmla="*/ 211 h 376"/>
                <a:gd name="T16" fmla="*/ 118 w 411"/>
                <a:gd name="T17" fmla="*/ 222 h 376"/>
                <a:gd name="T18" fmla="*/ 182 w 411"/>
                <a:gd name="T19" fmla="*/ 290 h 376"/>
                <a:gd name="T20" fmla="*/ 210 w 411"/>
                <a:gd name="T21" fmla="*/ 295 h 376"/>
                <a:gd name="T22" fmla="*/ 258 w 411"/>
                <a:gd name="T23" fmla="*/ 327 h 376"/>
                <a:gd name="T24" fmla="*/ 269 w 411"/>
                <a:gd name="T25" fmla="*/ 352 h 376"/>
                <a:gd name="T26" fmla="*/ 281 w 411"/>
                <a:gd name="T27" fmla="*/ 350 h 376"/>
                <a:gd name="T28" fmla="*/ 308 w 411"/>
                <a:gd name="T29" fmla="*/ 365 h 376"/>
                <a:gd name="T30" fmla="*/ 319 w 411"/>
                <a:gd name="T31" fmla="*/ 361 h 376"/>
                <a:gd name="T32" fmla="*/ 326 w 411"/>
                <a:gd name="T33" fmla="*/ 338 h 376"/>
                <a:gd name="T34" fmla="*/ 306 w 411"/>
                <a:gd name="T35" fmla="*/ 309 h 376"/>
                <a:gd name="T36" fmla="*/ 258 w 411"/>
                <a:gd name="T37" fmla="*/ 261 h 376"/>
                <a:gd name="T38" fmla="*/ 240 w 411"/>
                <a:gd name="T39" fmla="*/ 256 h 376"/>
                <a:gd name="T40" fmla="*/ 224 w 411"/>
                <a:gd name="T41" fmla="*/ 243 h 376"/>
                <a:gd name="T42" fmla="*/ 210 w 411"/>
                <a:gd name="T43" fmla="*/ 220 h 376"/>
                <a:gd name="T44" fmla="*/ 189 w 411"/>
                <a:gd name="T45" fmla="*/ 186 h 376"/>
                <a:gd name="T46" fmla="*/ 154 w 411"/>
                <a:gd name="T47" fmla="*/ 140 h 376"/>
                <a:gd name="T48" fmla="*/ 173 w 411"/>
                <a:gd name="T49" fmla="*/ 134 h 376"/>
                <a:gd name="T50" fmla="*/ 251 w 411"/>
                <a:gd name="T51" fmla="*/ 115 h 376"/>
                <a:gd name="T52" fmla="*/ 285 w 411"/>
                <a:gd name="T53" fmla="*/ 136 h 376"/>
                <a:gd name="T54" fmla="*/ 301 w 411"/>
                <a:gd name="T55" fmla="*/ 136 h 376"/>
                <a:gd name="T56" fmla="*/ 333 w 411"/>
                <a:gd name="T57" fmla="*/ 138 h 376"/>
                <a:gd name="T58" fmla="*/ 376 w 411"/>
                <a:gd name="T59" fmla="*/ 136 h 376"/>
                <a:gd name="T60" fmla="*/ 404 w 411"/>
                <a:gd name="T61" fmla="*/ 152 h 376"/>
                <a:gd name="T62" fmla="*/ 411 w 411"/>
                <a:gd name="T63" fmla="*/ 125 h 376"/>
                <a:gd name="T64" fmla="*/ 390 w 411"/>
                <a:gd name="T65" fmla="*/ 102 h 376"/>
                <a:gd name="T66" fmla="*/ 388 w 411"/>
                <a:gd name="T67" fmla="*/ 77 h 376"/>
                <a:gd name="T68" fmla="*/ 372 w 411"/>
                <a:gd name="T69" fmla="*/ 61 h 376"/>
                <a:gd name="T70" fmla="*/ 351 w 411"/>
                <a:gd name="T71" fmla="*/ 65 h 376"/>
                <a:gd name="T72" fmla="*/ 331 w 411"/>
                <a:gd name="T73" fmla="*/ 72 h 376"/>
                <a:gd name="T74" fmla="*/ 299 w 411"/>
                <a:gd name="T75" fmla="*/ 47 h 376"/>
                <a:gd name="T76" fmla="*/ 272 w 411"/>
                <a:gd name="T77" fmla="*/ 38 h 376"/>
                <a:gd name="T78" fmla="*/ 224 w 411"/>
                <a:gd name="T79" fmla="*/ 0 h 376"/>
                <a:gd name="T80" fmla="*/ 177 w 411"/>
                <a:gd name="T81" fmla="*/ 27 h 376"/>
                <a:gd name="T82" fmla="*/ 164 w 411"/>
                <a:gd name="T83" fmla="*/ 50 h 376"/>
                <a:gd name="T84" fmla="*/ 91 w 411"/>
                <a:gd name="T85" fmla="*/ 90 h 376"/>
                <a:gd name="T86" fmla="*/ 45 w 411"/>
                <a:gd name="T87" fmla="*/ 90 h 376"/>
                <a:gd name="T88" fmla="*/ 0 w 411"/>
                <a:gd name="T89" fmla="*/ 90 h 3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1"/>
                <a:gd name="T136" fmla="*/ 0 h 376"/>
                <a:gd name="T137" fmla="*/ 411 w 411"/>
                <a:gd name="T138" fmla="*/ 376 h 37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1" h="376">
                  <a:moveTo>
                    <a:pt x="0" y="90"/>
                  </a:moveTo>
                  <a:lnTo>
                    <a:pt x="9" y="115"/>
                  </a:lnTo>
                  <a:lnTo>
                    <a:pt x="18" y="134"/>
                  </a:lnTo>
                  <a:lnTo>
                    <a:pt x="25" y="145"/>
                  </a:lnTo>
                  <a:lnTo>
                    <a:pt x="34" y="147"/>
                  </a:lnTo>
                  <a:lnTo>
                    <a:pt x="45" y="140"/>
                  </a:lnTo>
                  <a:lnTo>
                    <a:pt x="52" y="129"/>
                  </a:lnTo>
                  <a:lnTo>
                    <a:pt x="63" y="111"/>
                  </a:lnTo>
                  <a:lnTo>
                    <a:pt x="77" y="120"/>
                  </a:lnTo>
                  <a:lnTo>
                    <a:pt x="93" y="125"/>
                  </a:lnTo>
                  <a:lnTo>
                    <a:pt x="102" y="131"/>
                  </a:lnTo>
                  <a:lnTo>
                    <a:pt x="100" y="152"/>
                  </a:lnTo>
                  <a:lnTo>
                    <a:pt x="100" y="165"/>
                  </a:lnTo>
                  <a:lnTo>
                    <a:pt x="113" y="188"/>
                  </a:lnTo>
                  <a:lnTo>
                    <a:pt x="132" y="206"/>
                  </a:lnTo>
                  <a:lnTo>
                    <a:pt x="129" y="211"/>
                  </a:lnTo>
                  <a:lnTo>
                    <a:pt x="109" y="211"/>
                  </a:lnTo>
                  <a:lnTo>
                    <a:pt x="118" y="222"/>
                  </a:lnTo>
                  <a:lnTo>
                    <a:pt x="175" y="286"/>
                  </a:lnTo>
                  <a:lnTo>
                    <a:pt x="182" y="290"/>
                  </a:lnTo>
                  <a:lnTo>
                    <a:pt x="198" y="290"/>
                  </a:lnTo>
                  <a:lnTo>
                    <a:pt x="209" y="295"/>
                  </a:lnTo>
                  <a:lnTo>
                    <a:pt x="234" y="306"/>
                  </a:lnTo>
                  <a:lnTo>
                    <a:pt x="257" y="327"/>
                  </a:lnTo>
                  <a:lnTo>
                    <a:pt x="261" y="336"/>
                  </a:lnTo>
                  <a:lnTo>
                    <a:pt x="268" y="352"/>
                  </a:lnTo>
                  <a:lnTo>
                    <a:pt x="275" y="350"/>
                  </a:lnTo>
                  <a:lnTo>
                    <a:pt x="280" y="350"/>
                  </a:lnTo>
                  <a:lnTo>
                    <a:pt x="298" y="356"/>
                  </a:lnTo>
                  <a:lnTo>
                    <a:pt x="307" y="365"/>
                  </a:lnTo>
                  <a:lnTo>
                    <a:pt x="316" y="375"/>
                  </a:lnTo>
                  <a:lnTo>
                    <a:pt x="318" y="361"/>
                  </a:lnTo>
                  <a:lnTo>
                    <a:pt x="318" y="350"/>
                  </a:lnTo>
                  <a:lnTo>
                    <a:pt x="325" y="338"/>
                  </a:lnTo>
                  <a:lnTo>
                    <a:pt x="321" y="327"/>
                  </a:lnTo>
                  <a:lnTo>
                    <a:pt x="305" y="309"/>
                  </a:lnTo>
                  <a:lnTo>
                    <a:pt x="275" y="275"/>
                  </a:lnTo>
                  <a:lnTo>
                    <a:pt x="257" y="261"/>
                  </a:lnTo>
                  <a:lnTo>
                    <a:pt x="250" y="254"/>
                  </a:lnTo>
                  <a:lnTo>
                    <a:pt x="239" y="256"/>
                  </a:lnTo>
                  <a:lnTo>
                    <a:pt x="225" y="243"/>
                  </a:lnTo>
                  <a:lnTo>
                    <a:pt x="223" y="243"/>
                  </a:lnTo>
                  <a:lnTo>
                    <a:pt x="214" y="236"/>
                  </a:lnTo>
                  <a:lnTo>
                    <a:pt x="209" y="220"/>
                  </a:lnTo>
                  <a:lnTo>
                    <a:pt x="205" y="206"/>
                  </a:lnTo>
                  <a:lnTo>
                    <a:pt x="189" y="186"/>
                  </a:lnTo>
                  <a:lnTo>
                    <a:pt x="157" y="150"/>
                  </a:lnTo>
                  <a:lnTo>
                    <a:pt x="154" y="140"/>
                  </a:lnTo>
                  <a:lnTo>
                    <a:pt x="157" y="136"/>
                  </a:lnTo>
                  <a:lnTo>
                    <a:pt x="173" y="134"/>
                  </a:lnTo>
                  <a:lnTo>
                    <a:pt x="218" y="147"/>
                  </a:lnTo>
                  <a:lnTo>
                    <a:pt x="250" y="115"/>
                  </a:lnTo>
                  <a:lnTo>
                    <a:pt x="275" y="136"/>
                  </a:lnTo>
                  <a:lnTo>
                    <a:pt x="284" y="136"/>
                  </a:lnTo>
                  <a:lnTo>
                    <a:pt x="291" y="145"/>
                  </a:lnTo>
                  <a:lnTo>
                    <a:pt x="300" y="136"/>
                  </a:lnTo>
                  <a:lnTo>
                    <a:pt x="316" y="136"/>
                  </a:lnTo>
                  <a:lnTo>
                    <a:pt x="332" y="138"/>
                  </a:lnTo>
                  <a:lnTo>
                    <a:pt x="353" y="129"/>
                  </a:lnTo>
                  <a:lnTo>
                    <a:pt x="375" y="136"/>
                  </a:lnTo>
                  <a:lnTo>
                    <a:pt x="387" y="147"/>
                  </a:lnTo>
                  <a:lnTo>
                    <a:pt x="403" y="152"/>
                  </a:lnTo>
                  <a:lnTo>
                    <a:pt x="403" y="140"/>
                  </a:lnTo>
                  <a:lnTo>
                    <a:pt x="410" y="125"/>
                  </a:lnTo>
                  <a:lnTo>
                    <a:pt x="403" y="115"/>
                  </a:lnTo>
                  <a:lnTo>
                    <a:pt x="389" y="102"/>
                  </a:lnTo>
                  <a:lnTo>
                    <a:pt x="387" y="88"/>
                  </a:lnTo>
                  <a:lnTo>
                    <a:pt x="387" y="77"/>
                  </a:lnTo>
                  <a:lnTo>
                    <a:pt x="389" y="65"/>
                  </a:lnTo>
                  <a:lnTo>
                    <a:pt x="371" y="61"/>
                  </a:lnTo>
                  <a:lnTo>
                    <a:pt x="362" y="59"/>
                  </a:lnTo>
                  <a:lnTo>
                    <a:pt x="350" y="65"/>
                  </a:lnTo>
                  <a:lnTo>
                    <a:pt x="339" y="72"/>
                  </a:lnTo>
                  <a:lnTo>
                    <a:pt x="330" y="72"/>
                  </a:lnTo>
                  <a:lnTo>
                    <a:pt x="312" y="56"/>
                  </a:lnTo>
                  <a:lnTo>
                    <a:pt x="298" y="47"/>
                  </a:lnTo>
                  <a:lnTo>
                    <a:pt x="282" y="50"/>
                  </a:lnTo>
                  <a:lnTo>
                    <a:pt x="271" y="38"/>
                  </a:lnTo>
                  <a:lnTo>
                    <a:pt x="236" y="2"/>
                  </a:lnTo>
                  <a:lnTo>
                    <a:pt x="223" y="0"/>
                  </a:lnTo>
                  <a:lnTo>
                    <a:pt x="200" y="29"/>
                  </a:lnTo>
                  <a:lnTo>
                    <a:pt x="177" y="27"/>
                  </a:lnTo>
                  <a:lnTo>
                    <a:pt x="166" y="38"/>
                  </a:lnTo>
                  <a:lnTo>
                    <a:pt x="164" y="50"/>
                  </a:lnTo>
                  <a:lnTo>
                    <a:pt x="118" y="97"/>
                  </a:lnTo>
                  <a:lnTo>
                    <a:pt x="91" y="90"/>
                  </a:lnTo>
                  <a:lnTo>
                    <a:pt x="61" y="84"/>
                  </a:lnTo>
                  <a:lnTo>
                    <a:pt x="45" y="90"/>
                  </a:lnTo>
                  <a:lnTo>
                    <a:pt x="27" y="97"/>
                  </a:lnTo>
                  <a:lnTo>
                    <a:pt x="0" y="9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53" name="Freeform 49"/>
            <p:cNvSpPr>
              <a:spLocks/>
            </p:cNvSpPr>
            <p:nvPr/>
          </p:nvSpPr>
          <p:spPr bwMode="auto">
            <a:xfrm>
              <a:off x="3887" y="3934"/>
              <a:ext cx="40" cy="36"/>
            </a:xfrm>
            <a:custGeom>
              <a:avLst/>
              <a:gdLst>
                <a:gd name="T0" fmla="*/ 28 w 39"/>
                <a:gd name="T1" fmla="*/ 0 h 36"/>
                <a:gd name="T2" fmla="*/ 39 w 39"/>
                <a:gd name="T3" fmla="*/ 8 h 36"/>
                <a:gd name="T4" fmla="*/ 35 w 39"/>
                <a:gd name="T5" fmla="*/ 23 h 36"/>
                <a:gd name="T6" fmla="*/ 39 w 39"/>
                <a:gd name="T7" fmla="*/ 32 h 36"/>
                <a:gd name="T8" fmla="*/ 28 w 39"/>
                <a:gd name="T9" fmla="*/ 35 h 36"/>
                <a:gd name="T10" fmla="*/ 10 w 39"/>
                <a:gd name="T11" fmla="*/ 32 h 36"/>
                <a:gd name="T12" fmla="*/ 0 w 39"/>
                <a:gd name="T13" fmla="*/ 20 h 36"/>
                <a:gd name="T14" fmla="*/ 28 w 39"/>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39"/>
                <a:gd name="T25" fmla="*/ 0 h 36"/>
                <a:gd name="T26" fmla="*/ 39 w 39"/>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 h="36">
                  <a:moveTo>
                    <a:pt x="27" y="0"/>
                  </a:moveTo>
                  <a:lnTo>
                    <a:pt x="38" y="8"/>
                  </a:lnTo>
                  <a:lnTo>
                    <a:pt x="34" y="23"/>
                  </a:lnTo>
                  <a:lnTo>
                    <a:pt x="38" y="32"/>
                  </a:lnTo>
                  <a:lnTo>
                    <a:pt x="27" y="35"/>
                  </a:lnTo>
                  <a:lnTo>
                    <a:pt x="10" y="32"/>
                  </a:lnTo>
                  <a:lnTo>
                    <a:pt x="0" y="20"/>
                  </a:lnTo>
                  <a:lnTo>
                    <a:pt x="27"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54" name="Freeform 50"/>
            <p:cNvSpPr>
              <a:spLocks/>
            </p:cNvSpPr>
            <p:nvPr/>
          </p:nvSpPr>
          <p:spPr bwMode="auto">
            <a:xfrm>
              <a:off x="3942" y="3945"/>
              <a:ext cx="207" cy="181"/>
            </a:xfrm>
            <a:custGeom>
              <a:avLst/>
              <a:gdLst>
                <a:gd name="T0" fmla="*/ 29 w 207"/>
                <a:gd name="T1" fmla="*/ 6 h 181"/>
                <a:gd name="T2" fmla="*/ 18 w 207"/>
                <a:gd name="T3" fmla="*/ 11 h 181"/>
                <a:gd name="T4" fmla="*/ 22 w 207"/>
                <a:gd name="T5" fmla="*/ 22 h 181"/>
                <a:gd name="T6" fmla="*/ 11 w 207"/>
                <a:gd name="T7" fmla="*/ 33 h 181"/>
                <a:gd name="T8" fmla="*/ 4 w 207"/>
                <a:gd name="T9" fmla="*/ 33 h 181"/>
                <a:gd name="T10" fmla="*/ 0 w 207"/>
                <a:gd name="T11" fmla="*/ 38 h 181"/>
                <a:gd name="T12" fmla="*/ 2 w 207"/>
                <a:gd name="T13" fmla="*/ 51 h 181"/>
                <a:gd name="T14" fmla="*/ 36 w 207"/>
                <a:gd name="T15" fmla="*/ 63 h 181"/>
                <a:gd name="T16" fmla="*/ 43 w 207"/>
                <a:gd name="T17" fmla="*/ 90 h 181"/>
                <a:gd name="T18" fmla="*/ 52 w 207"/>
                <a:gd name="T19" fmla="*/ 126 h 181"/>
                <a:gd name="T20" fmla="*/ 66 w 207"/>
                <a:gd name="T21" fmla="*/ 144 h 181"/>
                <a:gd name="T22" fmla="*/ 80 w 207"/>
                <a:gd name="T23" fmla="*/ 132 h 181"/>
                <a:gd name="T24" fmla="*/ 100 w 207"/>
                <a:gd name="T25" fmla="*/ 155 h 181"/>
                <a:gd name="T26" fmla="*/ 119 w 207"/>
                <a:gd name="T27" fmla="*/ 180 h 181"/>
                <a:gd name="T28" fmla="*/ 125 w 207"/>
                <a:gd name="T29" fmla="*/ 162 h 181"/>
                <a:gd name="T30" fmla="*/ 121 w 207"/>
                <a:gd name="T31" fmla="*/ 148 h 181"/>
                <a:gd name="T32" fmla="*/ 128 w 207"/>
                <a:gd name="T33" fmla="*/ 144 h 181"/>
                <a:gd name="T34" fmla="*/ 157 w 207"/>
                <a:gd name="T35" fmla="*/ 166 h 181"/>
                <a:gd name="T36" fmla="*/ 167 w 207"/>
                <a:gd name="T37" fmla="*/ 159 h 181"/>
                <a:gd name="T38" fmla="*/ 169 w 207"/>
                <a:gd name="T39" fmla="*/ 150 h 181"/>
                <a:gd name="T40" fmla="*/ 155 w 207"/>
                <a:gd name="T41" fmla="*/ 123 h 181"/>
                <a:gd name="T42" fmla="*/ 155 w 207"/>
                <a:gd name="T43" fmla="*/ 117 h 181"/>
                <a:gd name="T44" fmla="*/ 141 w 207"/>
                <a:gd name="T45" fmla="*/ 94 h 181"/>
                <a:gd name="T46" fmla="*/ 135 w 207"/>
                <a:gd name="T47" fmla="*/ 76 h 181"/>
                <a:gd name="T48" fmla="*/ 141 w 207"/>
                <a:gd name="T49" fmla="*/ 76 h 181"/>
                <a:gd name="T50" fmla="*/ 157 w 207"/>
                <a:gd name="T51" fmla="*/ 78 h 181"/>
                <a:gd name="T52" fmla="*/ 178 w 207"/>
                <a:gd name="T53" fmla="*/ 96 h 181"/>
                <a:gd name="T54" fmla="*/ 187 w 207"/>
                <a:gd name="T55" fmla="*/ 83 h 181"/>
                <a:gd name="T56" fmla="*/ 203 w 207"/>
                <a:gd name="T57" fmla="*/ 85 h 181"/>
                <a:gd name="T58" fmla="*/ 206 w 207"/>
                <a:gd name="T59" fmla="*/ 81 h 181"/>
                <a:gd name="T60" fmla="*/ 185 w 207"/>
                <a:gd name="T61" fmla="*/ 56 h 181"/>
                <a:gd name="T62" fmla="*/ 169 w 207"/>
                <a:gd name="T63" fmla="*/ 58 h 181"/>
                <a:gd name="T64" fmla="*/ 164 w 207"/>
                <a:gd name="T65" fmla="*/ 49 h 181"/>
                <a:gd name="T66" fmla="*/ 155 w 207"/>
                <a:gd name="T67" fmla="*/ 29 h 181"/>
                <a:gd name="T68" fmla="*/ 146 w 207"/>
                <a:gd name="T69" fmla="*/ 36 h 181"/>
                <a:gd name="T70" fmla="*/ 125 w 207"/>
                <a:gd name="T71" fmla="*/ 29 h 181"/>
                <a:gd name="T72" fmla="*/ 112 w 207"/>
                <a:gd name="T73" fmla="*/ 6 h 181"/>
                <a:gd name="T74" fmla="*/ 86 w 207"/>
                <a:gd name="T75" fmla="*/ 9 h 181"/>
                <a:gd name="T76" fmla="*/ 68 w 207"/>
                <a:gd name="T77" fmla="*/ 11 h 181"/>
                <a:gd name="T78" fmla="*/ 54 w 207"/>
                <a:gd name="T79" fmla="*/ 0 h 181"/>
                <a:gd name="T80" fmla="*/ 45 w 207"/>
                <a:gd name="T81" fmla="*/ 6 h 181"/>
                <a:gd name="T82" fmla="*/ 29 w 207"/>
                <a:gd name="T83" fmla="*/ 6 h 1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7"/>
                <a:gd name="T127" fmla="*/ 0 h 181"/>
                <a:gd name="T128" fmla="*/ 207 w 207"/>
                <a:gd name="T129" fmla="*/ 181 h 18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7" h="181">
                  <a:moveTo>
                    <a:pt x="29" y="6"/>
                  </a:moveTo>
                  <a:lnTo>
                    <a:pt x="18" y="11"/>
                  </a:lnTo>
                  <a:lnTo>
                    <a:pt x="22" y="22"/>
                  </a:lnTo>
                  <a:lnTo>
                    <a:pt x="11" y="33"/>
                  </a:lnTo>
                  <a:lnTo>
                    <a:pt x="4" y="33"/>
                  </a:lnTo>
                  <a:lnTo>
                    <a:pt x="0" y="38"/>
                  </a:lnTo>
                  <a:lnTo>
                    <a:pt x="2" y="51"/>
                  </a:lnTo>
                  <a:lnTo>
                    <a:pt x="36" y="63"/>
                  </a:lnTo>
                  <a:lnTo>
                    <a:pt x="43" y="90"/>
                  </a:lnTo>
                  <a:lnTo>
                    <a:pt x="52" y="126"/>
                  </a:lnTo>
                  <a:lnTo>
                    <a:pt x="66" y="144"/>
                  </a:lnTo>
                  <a:lnTo>
                    <a:pt x="80" y="132"/>
                  </a:lnTo>
                  <a:lnTo>
                    <a:pt x="100" y="155"/>
                  </a:lnTo>
                  <a:lnTo>
                    <a:pt x="119" y="180"/>
                  </a:lnTo>
                  <a:lnTo>
                    <a:pt x="125" y="162"/>
                  </a:lnTo>
                  <a:lnTo>
                    <a:pt x="121" y="148"/>
                  </a:lnTo>
                  <a:lnTo>
                    <a:pt x="128" y="144"/>
                  </a:lnTo>
                  <a:lnTo>
                    <a:pt x="157" y="166"/>
                  </a:lnTo>
                  <a:lnTo>
                    <a:pt x="167" y="159"/>
                  </a:lnTo>
                  <a:lnTo>
                    <a:pt x="169" y="150"/>
                  </a:lnTo>
                  <a:lnTo>
                    <a:pt x="155" y="123"/>
                  </a:lnTo>
                  <a:lnTo>
                    <a:pt x="155" y="117"/>
                  </a:lnTo>
                  <a:lnTo>
                    <a:pt x="141" y="94"/>
                  </a:lnTo>
                  <a:lnTo>
                    <a:pt x="135" y="76"/>
                  </a:lnTo>
                  <a:lnTo>
                    <a:pt x="141" y="76"/>
                  </a:lnTo>
                  <a:lnTo>
                    <a:pt x="157" y="78"/>
                  </a:lnTo>
                  <a:lnTo>
                    <a:pt x="178" y="96"/>
                  </a:lnTo>
                  <a:lnTo>
                    <a:pt x="187" y="83"/>
                  </a:lnTo>
                  <a:lnTo>
                    <a:pt x="203" y="85"/>
                  </a:lnTo>
                  <a:lnTo>
                    <a:pt x="206" y="81"/>
                  </a:lnTo>
                  <a:lnTo>
                    <a:pt x="185" y="56"/>
                  </a:lnTo>
                  <a:lnTo>
                    <a:pt x="169" y="58"/>
                  </a:lnTo>
                  <a:lnTo>
                    <a:pt x="164" y="49"/>
                  </a:lnTo>
                  <a:lnTo>
                    <a:pt x="155" y="29"/>
                  </a:lnTo>
                  <a:lnTo>
                    <a:pt x="146" y="36"/>
                  </a:lnTo>
                  <a:lnTo>
                    <a:pt x="125" y="29"/>
                  </a:lnTo>
                  <a:lnTo>
                    <a:pt x="112" y="6"/>
                  </a:lnTo>
                  <a:lnTo>
                    <a:pt x="86" y="9"/>
                  </a:lnTo>
                  <a:lnTo>
                    <a:pt x="68" y="11"/>
                  </a:lnTo>
                  <a:lnTo>
                    <a:pt x="54" y="0"/>
                  </a:lnTo>
                  <a:lnTo>
                    <a:pt x="45" y="6"/>
                  </a:lnTo>
                  <a:lnTo>
                    <a:pt x="29" y="6"/>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55" name="Freeform 51"/>
            <p:cNvSpPr>
              <a:spLocks/>
            </p:cNvSpPr>
            <p:nvPr/>
          </p:nvSpPr>
          <p:spPr bwMode="auto">
            <a:xfrm>
              <a:off x="3873" y="3573"/>
              <a:ext cx="484" cy="436"/>
            </a:xfrm>
            <a:custGeom>
              <a:avLst/>
              <a:gdLst>
                <a:gd name="T0" fmla="*/ 88 w 483"/>
                <a:gd name="T1" fmla="*/ 116 h 436"/>
                <a:gd name="T2" fmla="*/ 61 w 483"/>
                <a:gd name="T3" fmla="*/ 189 h 436"/>
                <a:gd name="T4" fmla="*/ 50 w 483"/>
                <a:gd name="T5" fmla="*/ 204 h 436"/>
                <a:gd name="T6" fmla="*/ 27 w 483"/>
                <a:gd name="T7" fmla="*/ 225 h 436"/>
                <a:gd name="T8" fmla="*/ 0 w 483"/>
                <a:gd name="T9" fmla="*/ 230 h 436"/>
                <a:gd name="T10" fmla="*/ 34 w 483"/>
                <a:gd name="T11" fmla="*/ 291 h 436"/>
                <a:gd name="T12" fmla="*/ 63 w 483"/>
                <a:gd name="T13" fmla="*/ 291 h 436"/>
                <a:gd name="T14" fmla="*/ 54 w 483"/>
                <a:gd name="T15" fmla="*/ 312 h 436"/>
                <a:gd name="T16" fmla="*/ 63 w 483"/>
                <a:gd name="T17" fmla="*/ 346 h 436"/>
                <a:gd name="T18" fmla="*/ 86 w 483"/>
                <a:gd name="T19" fmla="*/ 371 h 436"/>
                <a:gd name="T20" fmla="*/ 102 w 483"/>
                <a:gd name="T21" fmla="*/ 357 h 436"/>
                <a:gd name="T22" fmla="*/ 120 w 483"/>
                <a:gd name="T23" fmla="*/ 357 h 436"/>
                <a:gd name="T24" fmla="*/ 179 w 483"/>
                <a:gd name="T25" fmla="*/ 364 h 436"/>
                <a:gd name="T26" fmla="*/ 213 w 483"/>
                <a:gd name="T27" fmla="*/ 382 h 436"/>
                <a:gd name="T28" fmla="*/ 231 w 483"/>
                <a:gd name="T29" fmla="*/ 407 h 436"/>
                <a:gd name="T30" fmla="*/ 257 w 483"/>
                <a:gd name="T31" fmla="*/ 396 h 436"/>
                <a:gd name="T32" fmla="*/ 303 w 483"/>
                <a:gd name="T33" fmla="*/ 435 h 436"/>
                <a:gd name="T34" fmla="*/ 312 w 483"/>
                <a:gd name="T35" fmla="*/ 412 h 436"/>
                <a:gd name="T36" fmla="*/ 310 w 483"/>
                <a:gd name="T37" fmla="*/ 378 h 436"/>
                <a:gd name="T38" fmla="*/ 292 w 483"/>
                <a:gd name="T39" fmla="*/ 362 h 436"/>
                <a:gd name="T40" fmla="*/ 241 w 483"/>
                <a:gd name="T41" fmla="*/ 332 h 436"/>
                <a:gd name="T42" fmla="*/ 211 w 483"/>
                <a:gd name="T43" fmla="*/ 321 h 436"/>
                <a:gd name="T44" fmla="*/ 200 w 483"/>
                <a:gd name="T45" fmla="*/ 307 h 436"/>
                <a:gd name="T46" fmla="*/ 218 w 483"/>
                <a:gd name="T47" fmla="*/ 289 h 436"/>
                <a:gd name="T48" fmla="*/ 204 w 483"/>
                <a:gd name="T49" fmla="*/ 266 h 436"/>
                <a:gd name="T50" fmla="*/ 227 w 483"/>
                <a:gd name="T51" fmla="*/ 275 h 436"/>
                <a:gd name="T52" fmla="*/ 241 w 483"/>
                <a:gd name="T53" fmla="*/ 268 h 436"/>
                <a:gd name="T54" fmla="*/ 213 w 483"/>
                <a:gd name="T55" fmla="*/ 227 h 436"/>
                <a:gd name="T56" fmla="*/ 190 w 483"/>
                <a:gd name="T57" fmla="*/ 179 h 436"/>
                <a:gd name="T58" fmla="*/ 186 w 483"/>
                <a:gd name="T59" fmla="*/ 150 h 436"/>
                <a:gd name="T60" fmla="*/ 197 w 483"/>
                <a:gd name="T61" fmla="*/ 132 h 436"/>
                <a:gd name="T62" fmla="*/ 206 w 483"/>
                <a:gd name="T63" fmla="*/ 157 h 436"/>
                <a:gd name="T64" fmla="*/ 213 w 483"/>
                <a:gd name="T65" fmla="*/ 166 h 436"/>
                <a:gd name="T66" fmla="*/ 255 w 483"/>
                <a:gd name="T67" fmla="*/ 198 h 436"/>
                <a:gd name="T68" fmla="*/ 260 w 483"/>
                <a:gd name="T69" fmla="*/ 175 h 436"/>
                <a:gd name="T70" fmla="*/ 289 w 483"/>
                <a:gd name="T71" fmla="*/ 198 h 436"/>
                <a:gd name="T72" fmla="*/ 276 w 483"/>
                <a:gd name="T73" fmla="*/ 170 h 436"/>
                <a:gd name="T74" fmla="*/ 289 w 483"/>
                <a:gd name="T75" fmla="*/ 159 h 436"/>
                <a:gd name="T76" fmla="*/ 323 w 483"/>
                <a:gd name="T77" fmla="*/ 166 h 436"/>
                <a:gd name="T78" fmla="*/ 307 w 483"/>
                <a:gd name="T79" fmla="*/ 145 h 436"/>
                <a:gd name="T80" fmla="*/ 276 w 483"/>
                <a:gd name="T81" fmla="*/ 127 h 436"/>
                <a:gd name="T82" fmla="*/ 278 w 483"/>
                <a:gd name="T83" fmla="*/ 111 h 436"/>
                <a:gd name="T84" fmla="*/ 335 w 483"/>
                <a:gd name="T85" fmla="*/ 97 h 436"/>
                <a:gd name="T86" fmla="*/ 392 w 483"/>
                <a:gd name="T87" fmla="*/ 93 h 436"/>
                <a:gd name="T88" fmla="*/ 423 w 483"/>
                <a:gd name="T89" fmla="*/ 97 h 436"/>
                <a:gd name="T90" fmla="*/ 455 w 483"/>
                <a:gd name="T91" fmla="*/ 86 h 436"/>
                <a:gd name="T92" fmla="*/ 480 w 483"/>
                <a:gd name="T93" fmla="*/ 54 h 436"/>
                <a:gd name="T94" fmla="*/ 480 w 483"/>
                <a:gd name="T95" fmla="*/ 6 h 436"/>
                <a:gd name="T96" fmla="*/ 457 w 483"/>
                <a:gd name="T97" fmla="*/ 0 h 436"/>
                <a:gd name="T98" fmla="*/ 451 w 483"/>
                <a:gd name="T99" fmla="*/ 22 h 436"/>
                <a:gd name="T100" fmla="*/ 435 w 483"/>
                <a:gd name="T101" fmla="*/ 40 h 436"/>
                <a:gd name="T102" fmla="*/ 417 w 483"/>
                <a:gd name="T103" fmla="*/ 52 h 436"/>
                <a:gd name="T104" fmla="*/ 378 w 483"/>
                <a:gd name="T105" fmla="*/ 38 h 436"/>
                <a:gd name="T106" fmla="*/ 344 w 483"/>
                <a:gd name="T107" fmla="*/ 22 h 436"/>
                <a:gd name="T108" fmla="*/ 303 w 483"/>
                <a:gd name="T109" fmla="*/ 52 h 436"/>
                <a:gd name="T110" fmla="*/ 260 w 483"/>
                <a:gd name="T111" fmla="*/ 63 h 436"/>
                <a:gd name="T112" fmla="*/ 227 w 483"/>
                <a:gd name="T113" fmla="*/ 68 h 436"/>
                <a:gd name="T114" fmla="*/ 204 w 483"/>
                <a:gd name="T115" fmla="*/ 88 h 436"/>
                <a:gd name="T116" fmla="*/ 172 w 483"/>
                <a:gd name="T117" fmla="*/ 93 h 436"/>
                <a:gd name="T118" fmla="*/ 140 w 483"/>
                <a:gd name="T119" fmla="*/ 109 h 436"/>
                <a:gd name="T120" fmla="*/ 109 w 483"/>
                <a:gd name="T121" fmla="*/ 109 h 4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83"/>
                <a:gd name="T184" fmla="*/ 0 h 436"/>
                <a:gd name="T185" fmla="*/ 483 w 483"/>
                <a:gd name="T186" fmla="*/ 436 h 4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83" h="436">
                  <a:moveTo>
                    <a:pt x="97" y="107"/>
                  </a:moveTo>
                  <a:lnTo>
                    <a:pt x="88" y="116"/>
                  </a:lnTo>
                  <a:lnTo>
                    <a:pt x="77" y="152"/>
                  </a:lnTo>
                  <a:lnTo>
                    <a:pt x="61" y="189"/>
                  </a:lnTo>
                  <a:lnTo>
                    <a:pt x="56" y="193"/>
                  </a:lnTo>
                  <a:lnTo>
                    <a:pt x="50" y="204"/>
                  </a:lnTo>
                  <a:lnTo>
                    <a:pt x="40" y="216"/>
                  </a:lnTo>
                  <a:lnTo>
                    <a:pt x="27" y="225"/>
                  </a:lnTo>
                  <a:lnTo>
                    <a:pt x="15" y="230"/>
                  </a:lnTo>
                  <a:lnTo>
                    <a:pt x="0" y="230"/>
                  </a:lnTo>
                  <a:lnTo>
                    <a:pt x="20" y="271"/>
                  </a:lnTo>
                  <a:lnTo>
                    <a:pt x="34" y="291"/>
                  </a:lnTo>
                  <a:lnTo>
                    <a:pt x="50" y="291"/>
                  </a:lnTo>
                  <a:lnTo>
                    <a:pt x="63" y="291"/>
                  </a:lnTo>
                  <a:lnTo>
                    <a:pt x="68" y="302"/>
                  </a:lnTo>
                  <a:lnTo>
                    <a:pt x="54" y="312"/>
                  </a:lnTo>
                  <a:lnTo>
                    <a:pt x="54" y="325"/>
                  </a:lnTo>
                  <a:lnTo>
                    <a:pt x="63" y="346"/>
                  </a:lnTo>
                  <a:lnTo>
                    <a:pt x="77" y="362"/>
                  </a:lnTo>
                  <a:lnTo>
                    <a:pt x="86" y="371"/>
                  </a:lnTo>
                  <a:lnTo>
                    <a:pt x="90" y="357"/>
                  </a:lnTo>
                  <a:lnTo>
                    <a:pt x="102" y="357"/>
                  </a:lnTo>
                  <a:lnTo>
                    <a:pt x="115" y="368"/>
                  </a:lnTo>
                  <a:lnTo>
                    <a:pt x="120" y="357"/>
                  </a:lnTo>
                  <a:lnTo>
                    <a:pt x="143" y="359"/>
                  </a:lnTo>
                  <a:lnTo>
                    <a:pt x="179" y="364"/>
                  </a:lnTo>
                  <a:lnTo>
                    <a:pt x="202" y="373"/>
                  </a:lnTo>
                  <a:lnTo>
                    <a:pt x="213" y="382"/>
                  </a:lnTo>
                  <a:lnTo>
                    <a:pt x="225" y="398"/>
                  </a:lnTo>
                  <a:lnTo>
                    <a:pt x="231" y="407"/>
                  </a:lnTo>
                  <a:lnTo>
                    <a:pt x="243" y="398"/>
                  </a:lnTo>
                  <a:lnTo>
                    <a:pt x="256" y="396"/>
                  </a:lnTo>
                  <a:lnTo>
                    <a:pt x="277" y="412"/>
                  </a:lnTo>
                  <a:lnTo>
                    <a:pt x="302" y="435"/>
                  </a:lnTo>
                  <a:lnTo>
                    <a:pt x="309" y="430"/>
                  </a:lnTo>
                  <a:lnTo>
                    <a:pt x="311" y="412"/>
                  </a:lnTo>
                  <a:lnTo>
                    <a:pt x="311" y="394"/>
                  </a:lnTo>
                  <a:lnTo>
                    <a:pt x="309" y="378"/>
                  </a:lnTo>
                  <a:lnTo>
                    <a:pt x="297" y="357"/>
                  </a:lnTo>
                  <a:lnTo>
                    <a:pt x="291" y="362"/>
                  </a:lnTo>
                  <a:lnTo>
                    <a:pt x="270" y="355"/>
                  </a:lnTo>
                  <a:lnTo>
                    <a:pt x="241" y="332"/>
                  </a:lnTo>
                  <a:lnTo>
                    <a:pt x="231" y="323"/>
                  </a:lnTo>
                  <a:lnTo>
                    <a:pt x="211" y="321"/>
                  </a:lnTo>
                  <a:lnTo>
                    <a:pt x="200" y="314"/>
                  </a:lnTo>
                  <a:lnTo>
                    <a:pt x="200" y="307"/>
                  </a:lnTo>
                  <a:lnTo>
                    <a:pt x="213" y="293"/>
                  </a:lnTo>
                  <a:lnTo>
                    <a:pt x="218" y="289"/>
                  </a:lnTo>
                  <a:lnTo>
                    <a:pt x="209" y="280"/>
                  </a:lnTo>
                  <a:lnTo>
                    <a:pt x="204" y="266"/>
                  </a:lnTo>
                  <a:lnTo>
                    <a:pt x="209" y="259"/>
                  </a:lnTo>
                  <a:lnTo>
                    <a:pt x="227" y="275"/>
                  </a:lnTo>
                  <a:lnTo>
                    <a:pt x="241" y="282"/>
                  </a:lnTo>
                  <a:lnTo>
                    <a:pt x="241" y="268"/>
                  </a:lnTo>
                  <a:lnTo>
                    <a:pt x="231" y="250"/>
                  </a:lnTo>
                  <a:lnTo>
                    <a:pt x="213" y="227"/>
                  </a:lnTo>
                  <a:lnTo>
                    <a:pt x="193" y="195"/>
                  </a:lnTo>
                  <a:lnTo>
                    <a:pt x="190" y="179"/>
                  </a:lnTo>
                  <a:lnTo>
                    <a:pt x="188" y="166"/>
                  </a:lnTo>
                  <a:lnTo>
                    <a:pt x="186" y="150"/>
                  </a:lnTo>
                  <a:lnTo>
                    <a:pt x="184" y="136"/>
                  </a:lnTo>
                  <a:lnTo>
                    <a:pt x="197" y="132"/>
                  </a:lnTo>
                  <a:lnTo>
                    <a:pt x="195" y="141"/>
                  </a:lnTo>
                  <a:lnTo>
                    <a:pt x="206" y="157"/>
                  </a:lnTo>
                  <a:lnTo>
                    <a:pt x="215" y="157"/>
                  </a:lnTo>
                  <a:lnTo>
                    <a:pt x="213" y="166"/>
                  </a:lnTo>
                  <a:lnTo>
                    <a:pt x="254" y="204"/>
                  </a:lnTo>
                  <a:lnTo>
                    <a:pt x="254" y="198"/>
                  </a:lnTo>
                  <a:lnTo>
                    <a:pt x="247" y="179"/>
                  </a:lnTo>
                  <a:lnTo>
                    <a:pt x="259" y="175"/>
                  </a:lnTo>
                  <a:lnTo>
                    <a:pt x="277" y="184"/>
                  </a:lnTo>
                  <a:lnTo>
                    <a:pt x="288" y="198"/>
                  </a:lnTo>
                  <a:lnTo>
                    <a:pt x="291" y="189"/>
                  </a:lnTo>
                  <a:lnTo>
                    <a:pt x="275" y="170"/>
                  </a:lnTo>
                  <a:lnTo>
                    <a:pt x="277" y="163"/>
                  </a:lnTo>
                  <a:lnTo>
                    <a:pt x="288" y="159"/>
                  </a:lnTo>
                  <a:lnTo>
                    <a:pt x="316" y="170"/>
                  </a:lnTo>
                  <a:lnTo>
                    <a:pt x="322" y="166"/>
                  </a:lnTo>
                  <a:lnTo>
                    <a:pt x="320" y="154"/>
                  </a:lnTo>
                  <a:lnTo>
                    <a:pt x="306" y="145"/>
                  </a:lnTo>
                  <a:lnTo>
                    <a:pt x="288" y="136"/>
                  </a:lnTo>
                  <a:lnTo>
                    <a:pt x="275" y="127"/>
                  </a:lnTo>
                  <a:lnTo>
                    <a:pt x="272" y="120"/>
                  </a:lnTo>
                  <a:lnTo>
                    <a:pt x="277" y="111"/>
                  </a:lnTo>
                  <a:lnTo>
                    <a:pt x="304" y="107"/>
                  </a:lnTo>
                  <a:lnTo>
                    <a:pt x="334" y="97"/>
                  </a:lnTo>
                  <a:lnTo>
                    <a:pt x="354" y="100"/>
                  </a:lnTo>
                  <a:lnTo>
                    <a:pt x="391" y="93"/>
                  </a:lnTo>
                  <a:lnTo>
                    <a:pt x="397" y="88"/>
                  </a:lnTo>
                  <a:lnTo>
                    <a:pt x="422" y="97"/>
                  </a:lnTo>
                  <a:lnTo>
                    <a:pt x="443" y="109"/>
                  </a:lnTo>
                  <a:lnTo>
                    <a:pt x="454" y="86"/>
                  </a:lnTo>
                  <a:lnTo>
                    <a:pt x="472" y="61"/>
                  </a:lnTo>
                  <a:lnTo>
                    <a:pt x="479" y="54"/>
                  </a:lnTo>
                  <a:lnTo>
                    <a:pt x="482" y="11"/>
                  </a:lnTo>
                  <a:lnTo>
                    <a:pt x="479" y="6"/>
                  </a:lnTo>
                  <a:lnTo>
                    <a:pt x="468" y="0"/>
                  </a:lnTo>
                  <a:lnTo>
                    <a:pt x="456" y="0"/>
                  </a:lnTo>
                  <a:lnTo>
                    <a:pt x="450" y="6"/>
                  </a:lnTo>
                  <a:lnTo>
                    <a:pt x="450" y="22"/>
                  </a:lnTo>
                  <a:lnTo>
                    <a:pt x="452" y="36"/>
                  </a:lnTo>
                  <a:lnTo>
                    <a:pt x="434" y="40"/>
                  </a:lnTo>
                  <a:lnTo>
                    <a:pt x="422" y="50"/>
                  </a:lnTo>
                  <a:lnTo>
                    <a:pt x="416" y="52"/>
                  </a:lnTo>
                  <a:lnTo>
                    <a:pt x="388" y="45"/>
                  </a:lnTo>
                  <a:lnTo>
                    <a:pt x="377" y="38"/>
                  </a:lnTo>
                  <a:lnTo>
                    <a:pt x="363" y="47"/>
                  </a:lnTo>
                  <a:lnTo>
                    <a:pt x="343" y="22"/>
                  </a:lnTo>
                  <a:lnTo>
                    <a:pt x="320" y="40"/>
                  </a:lnTo>
                  <a:lnTo>
                    <a:pt x="302" y="52"/>
                  </a:lnTo>
                  <a:lnTo>
                    <a:pt x="286" y="59"/>
                  </a:lnTo>
                  <a:lnTo>
                    <a:pt x="259" y="63"/>
                  </a:lnTo>
                  <a:lnTo>
                    <a:pt x="241" y="68"/>
                  </a:lnTo>
                  <a:lnTo>
                    <a:pt x="227" y="68"/>
                  </a:lnTo>
                  <a:lnTo>
                    <a:pt x="220" y="70"/>
                  </a:lnTo>
                  <a:lnTo>
                    <a:pt x="204" y="88"/>
                  </a:lnTo>
                  <a:lnTo>
                    <a:pt x="193" y="88"/>
                  </a:lnTo>
                  <a:lnTo>
                    <a:pt x="172" y="93"/>
                  </a:lnTo>
                  <a:lnTo>
                    <a:pt x="152" y="91"/>
                  </a:lnTo>
                  <a:lnTo>
                    <a:pt x="140" y="109"/>
                  </a:lnTo>
                  <a:lnTo>
                    <a:pt x="125" y="111"/>
                  </a:lnTo>
                  <a:lnTo>
                    <a:pt x="109" y="109"/>
                  </a:lnTo>
                  <a:lnTo>
                    <a:pt x="97" y="107"/>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56" name="Freeform 52"/>
            <p:cNvSpPr>
              <a:spLocks/>
            </p:cNvSpPr>
            <p:nvPr/>
          </p:nvSpPr>
          <p:spPr bwMode="auto">
            <a:xfrm>
              <a:off x="4114" y="3872"/>
              <a:ext cx="118" cy="98"/>
            </a:xfrm>
            <a:custGeom>
              <a:avLst/>
              <a:gdLst>
                <a:gd name="T0" fmla="*/ 9 w 118"/>
                <a:gd name="T1" fmla="*/ 0 h 98"/>
                <a:gd name="T2" fmla="*/ 0 w 118"/>
                <a:gd name="T3" fmla="*/ 6 h 98"/>
                <a:gd name="T4" fmla="*/ 11 w 118"/>
                <a:gd name="T5" fmla="*/ 29 h 98"/>
                <a:gd name="T6" fmla="*/ 27 w 118"/>
                <a:gd name="T7" fmla="*/ 33 h 98"/>
                <a:gd name="T8" fmla="*/ 42 w 118"/>
                <a:gd name="T9" fmla="*/ 51 h 98"/>
                <a:gd name="T10" fmla="*/ 56 w 118"/>
                <a:gd name="T11" fmla="*/ 58 h 98"/>
                <a:gd name="T12" fmla="*/ 81 w 118"/>
                <a:gd name="T13" fmla="*/ 76 h 98"/>
                <a:gd name="T14" fmla="*/ 94 w 118"/>
                <a:gd name="T15" fmla="*/ 83 h 98"/>
                <a:gd name="T16" fmla="*/ 112 w 118"/>
                <a:gd name="T17" fmla="*/ 97 h 98"/>
                <a:gd name="T18" fmla="*/ 117 w 118"/>
                <a:gd name="T19" fmla="*/ 90 h 98"/>
                <a:gd name="T20" fmla="*/ 81 w 118"/>
                <a:gd name="T21" fmla="*/ 60 h 98"/>
                <a:gd name="T22" fmla="*/ 78 w 118"/>
                <a:gd name="T23" fmla="*/ 49 h 98"/>
                <a:gd name="T24" fmla="*/ 74 w 118"/>
                <a:gd name="T25" fmla="*/ 36 h 98"/>
                <a:gd name="T26" fmla="*/ 58 w 118"/>
                <a:gd name="T27" fmla="*/ 22 h 98"/>
                <a:gd name="T28" fmla="*/ 54 w 118"/>
                <a:gd name="T29" fmla="*/ 24 h 98"/>
                <a:gd name="T30" fmla="*/ 33 w 118"/>
                <a:gd name="T31" fmla="*/ 9 h 98"/>
                <a:gd name="T32" fmla="*/ 24 w 118"/>
                <a:gd name="T33" fmla="*/ 4 h 98"/>
                <a:gd name="T34" fmla="*/ 9 w 118"/>
                <a:gd name="T35" fmla="*/ 0 h 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8"/>
                <a:gd name="T55" fmla="*/ 0 h 98"/>
                <a:gd name="T56" fmla="*/ 118 w 118"/>
                <a:gd name="T57" fmla="*/ 98 h 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8" h="98">
                  <a:moveTo>
                    <a:pt x="9" y="0"/>
                  </a:moveTo>
                  <a:lnTo>
                    <a:pt x="0" y="6"/>
                  </a:lnTo>
                  <a:lnTo>
                    <a:pt x="11" y="29"/>
                  </a:lnTo>
                  <a:lnTo>
                    <a:pt x="27" y="33"/>
                  </a:lnTo>
                  <a:lnTo>
                    <a:pt x="42" y="51"/>
                  </a:lnTo>
                  <a:lnTo>
                    <a:pt x="56" y="58"/>
                  </a:lnTo>
                  <a:lnTo>
                    <a:pt x="81" y="76"/>
                  </a:lnTo>
                  <a:lnTo>
                    <a:pt x="94" y="83"/>
                  </a:lnTo>
                  <a:lnTo>
                    <a:pt x="112" y="97"/>
                  </a:lnTo>
                  <a:lnTo>
                    <a:pt x="117" y="90"/>
                  </a:lnTo>
                  <a:lnTo>
                    <a:pt x="81" y="60"/>
                  </a:lnTo>
                  <a:lnTo>
                    <a:pt x="78" y="49"/>
                  </a:lnTo>
                  <a:lnTo>
                    <a:pt x="74" y="36"/>
                  </a:lnTo>
                  <a:lnTo>
                    <a:pt x="58" y="22"/>
                  </a:lnTo>
                  <a:lnTo>
                    <a:pt x="54" y="24"/>
                  </a:lnTo>
                  <a:lnTo>
                    <a:pt x="33" y="9"/>
                  </a:lnTo>
                  <a:lnTo>
                    <a:pt x="24" y="4"/>
                  </a:lnTo>
                  <a:lnTo>
                    <a:pt x="9"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57" name="Freeform 53"/>
            <p:cNvSpPr>
              <a:spLocks/>
            </p:cNvSpPr>
            <p:nvPr/>
          </p:nvSpPr>
          <p:spPr bwMode="auto">
            <a:xfrm>
              <a:off x="4245" y="4199"/>
              <a:ext cx="226" cy="62"/>
            </a:xfrm>
            <a:custGeom>
              <a:avLst/>
              <a:gdLst>
                <a:gd name="T0" fmla="*/ 47 w 226"/>
                <a:gd name="T1" fmla="*/ 13 h 62"/>
                <a:gd name="T2" fmla="*/ 63 w 226"/>
                <a:gd name="T3" fmla="*/ 4 h 62"/>
                <a:gd name="T4" fmla="*/ 72 w 226"/>
                <a:gd name="T5" fmla="*/ 13 h 62"/>
                <a:gd name="T6" fmla="*/ 77 w 226"/>
                <a:gd name="T7" fmla="*/ 15 h 62"/>
                <a:gd name="T8" fmla="*/ 90 w 226"/>
                <a:gd name="T9" fmla="*/ 9 h 62"/>
                <a:gd name="T10" fmla="*/ 97 w 226"/>
                <a:gd name="T11" fmla="*/ 4 h 62"/>
                <a:gd name="T12" fmla="*/ 134 w 226"/>
                <a:gd name="T13" fmla="*/ 9 h 62"/>
                <a:gd name="T14" fmla="*/ 168 w 226"/>
                <a:gd name="T15" fmla="*/ 6 h 62"/>
                <a:gd name="T16" fmla="*/ 179 w 226"/>
                <a:gd name="T17" fmla="*/ 18 h 62"/>
                <a:gd name="T18" fmla="*/ 179 w 226"/>
                <a:gd name="T19" fmla="*/ 22 h 62"/>
                <a:gd name="T20" fmla="*/ 204 w 226"/>
                <a:gd name="T21" fmla="*/ 20 h 62"/>
                <a:gd name="T22" fmla="*/ 218 w 226"/>
                <a:gd name="T23" fmla="*/ 22 h 62"/>
                <a:gd name="T24" fmla="*/ 225 w 226"/>
                <a:gd name="T25" fmla="*/ 29 h 62"/>
                <a:gd name="T26" fmla="*/ 218 w 226"/>
                <a:gd name="T27" fmla="*/ 38 h 62"/>
                <a:gd name="T28" fmla="*/ 195 w 226"/>
                <a:gd name="T29" fmla="*/ 38 h 62"/>
                <a:gd name="T30" fmla="*/ 181 w 226"/>
                <a:gd name="T31" fmla="*/ 45 h 62"/>
                <a:gd name="T32" fmla="*/ 156 w 226"/>
                <a:gd name="T33" fmla="*/ 45 h 62"/>
                <a:gd name="T34" fmla="*/ 131 w 226"/>
                <a:gd name="T35" fmla="*/ 56 h 62"/>
                <a:gd name="T36" fmla="*/ 111 w 226"/>
                <a:gd name="T37" fmla="*/ 61 h 62"/>
                <a:gd name="T38" fmla="*/ 93 w 226"/>
                <a:gd name="T39" fmla="*/ 49 h 62"/>
                <a:gd name="T40" fmla="*/ 72 w 226"/>
                <a:gd name="T41" fmla="*/ 38 h 62"/>
                <a:gd name="T42" fmla="*/ 50 w 226"/>
                <a:gd name="T43" fmla="*/ 38 h 62"/>
                <a:gd name="T44" fmla="*/ 20 w 226"/>
                <a:gd name="T45" fmla="*/ 31 h 62"/>
                <a:gd name="T46" fmla="*/ 9 w 226"/>
                <a:gd name="T47" fmla="*/ 22 h 62"/>
                <a:gd name="T48" fmla="*/ 0 w 226"/>
                <a:gd name="T49" fmla="*/ 6 h 62"/>
                <a:gd name="T50" fmla="*/ 4 w 226"/>
                <a:gd name="T51" fmla="*/ 0 h 62"/>
                <a:gd name="T52" fmla="*/ 29 w 226"/>
                <a:gd name="T53" fmla="*/ 4 h 62"/>
                <a:gd name="T54" fmla="*/ 47 w 226"/>
                <a:gd name="T55" fmla="*/ 13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6"/>
                <a:gd name="T85" fmla="*/ 0 h 62"/>
                <a:gd name="T86" fmla="*/ 226 w 2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6" h="62">
                  <a:moveTo>
                    <a:pt x="47" y="13"/>
                  </a:moveTo>
                  <a:lnTo>
                    <a:pt x="63" y="4"/>
                  </a:lnTo>
                  <a:lnTo>
                    <a:pt x="72" y="13"/>
                  </a:lnTo>
                  <a:lnTo>
                    <a:pt x="77" y="15"/>
                  </a:lnTo>
                  <a:lnTo>
                    <a:pt x="90" y="9"/>
                  </a:lnTo>
                  <a:lnTo>
                    <a:pt x="97" y="4"/>
                  </a:lnTo>
                  <a:lnTo>
                    <a:pt x="134" y="9"/>
                  </a:lnTo>
                  <a:lnTo>
                    <a:pt x="168" y="6"/>
                  </a:lnTo>
                  <a:lnTo>
                    <a:pt x="179" y="18"/>
                  </a:lnTo>
                  <a:lnTo>
                    <a:pt x="179" y="22"/>
                  </a:lnTo>
                  <a:lnTo>
                    <a:pt x="204" y="20"/>
                  </a:lnTo>
                  <a:lnTo>
                    <a:pt x="218" y="22"/>
                  </a:lnTo>
                  <a:lnTo>
                    <a:pt x="225" y="29"/>
                  </a:lnTo>
                  <a:lnTo>
                    <a:pt x="218" y="38"/>
                  </a:lnTo>
                  <a:lnTo>
                    <a:pt x="195" y="38"/>
                  </a:lnTo>
                  <a:lnTo>
                    <a:pt x="181" y="45"/>
                  </a:lnTo>
                  <a:lnTo>
                    <a:pt x="156" y="45"/>
                  </a:lnTo>
                  <a:lnTo>
                    <a:pt x="131" y="56"/>
                  </a:lnTo>
                  <a:lnTo>
                    <a:pt x="111" y="61"/>
                  </a:lnTo>
                  <a:lnTo>
                    <a:pt x="93" y="49"/>
                  </a:lnTo>
                  <a:lnTo>
                    <a:pt x="72" y="38"/>
                  </a:lnTo>
                  <a:lnTo>
                    <a:pt x="50" y="38"/>
                  </a:lnTo>
                  <a:lnTo>
                    <a:pt x="20" y="31"/>
                  </a:lnTo>
                  <a:lnTo>
                    <a:pt x="9" y="22"/>
                  </a:lnTo>
                  <a:lnTo>
                    <a:pt x="0" y="6"/>
                  </a:lnTo>
                  <a:lnTo>
                    <a:pt x="4" y="0"/>
                  </a:lnTo>
                  <a:lnTo>
                    <a:pt x="29" y="4"/>
                  </a:lnTo>
                  <a:lnTo>
                    <a:pt x="47" y="13"/>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58" name="Freeform 54"/>
            <p:cNvSpPr>
              <a:spLocks/>
            </p:cNvSpPr>
            <p:nvPr/>
          </p:nvSpPr>
          <p:spPr bwMode="auto">
            <a:xfrm>
              <a:off x="4244" y="3755"/>
              <a:ext cx="38" cy="37"/>
            </a:xfrm>
            <a:custGeom>
              <a:avLst/>
              <a:gdLst>
                <a:gd name="T0" fmla="*/ 37 w 38"/>
                <a:gd name="T1" fmla="*/ 0 h 37"/>
                <a:gd name="T2" fmla="*/ 14 w 38"/>
                <a:gd name="T3" fmla="*/ 0 h 37"/>
                <a:gd name="T4" fmla="*/ 2 w 38"/>
                <a:gd name="T5" fmla="*/ 7 h 37"/>
                <a:gd name="T6" fmla="*/ 0 w 38"/>
                <a:gd name="T7" fmla="*/ 20 h 37"/>
                <a:gd name="T8" fmla="*/ 0 w 38"/>
                <a:gd name="T9" fmla="*/ 33 h 37"/>
                <a:gd name="T10" fmla="*/ 12 w 38"/>
                <a:gd name="T11" fmla="*/ 36 h 37"/>
                <a:gd name="T12" fmla="*/ 32 w 38"/>
                <a:gd name="T13" fmla="*/ 23 h 37"/>
                <a:gd name="T14" fmla="*/ 37 w 38"/>
                <a:gd name="T15" fmla="*/ 0 h 37"/>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37"/>
                <a:gd name="T26" fmla="*/ 38 w 38"/>
                <a:gd name="T27" fmla="*/ 37 h 3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37">
                  <a:moveTo>
                    <a:pt x="37" y="0"/>
                  </a:moveTo>
                  <a:lnTo>
                    <a:pt x="14" y="0"/>
                  </a:lnTo>
                  <a:lnTo>
                    <a:pt x="2" y="7"/>
                  </a:lnTo>
                  <a:lnTo>
                    <a:pt x="0" y="20"/>
                  </a:lnTo>
                  <a:lnTo>
                    <a:pt x="0" y="33"/>
                  </a:lnTo>
                  <a:lnTo>
                    <a:pt x="12" y="36"/>
                  </a:lnTo>
                  <a:lnTo>
                    <a:pt x="32" y="23"/>
                  </a:lnTo>
                  <a:lnTo>
                    <a:pt x="37"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59" name="Freeform 55"/>
            <p:cNvSpPr>
              <a:spLocks/>
            </p:cNvSpPr>
            <p:nvPr/>
          </p:nvSpPr>
          <p:spPr bwMode="auto">
            <a:xfrm>
              <a:off x="4481" y="4105"/>
              <a:ext cx="49" cy="43"/>
            </a:xfrm>
            <a:custGeom>
              <a:avLst/>
              <a:gdLst>
                <a:gd name="T0" fmla="*/ 48 w 50"/>
                <a:gd name="T1" fmla="*/ 0 h 43"/>
                <a:gd name="T2" fmla="*/ 48 w 50"/>
                <a:gd name="T3" fmla="*/ 14 h 43"/>
                <a:gd name="T4" fmla="*/ 18 w 50"/>
                <a:gd name="T5" fmla="*/ 35 h 43"/>
                <a:gd name="T6" fmla="*/ 4 w 50"/>
                <a:gd name="T7" fmla="*/ 42 h 43"/>
                <a:gd name="T8" fmla="*/ 0 w 50"/>
                <a:gd name="T9" fmla="*/ 39 h 43"/>
                <a:gd name="T10" fmla="*/ 4 w 50"/>
                <a:gd name="T11" fmla="*/ 23 h 43"/>
                <a:gd name="T12" fmla="*/ 25 w 50"/>
                <a:gd name="T13" fmla="*/ 7 h 43"/>
                <a:gd name="T14" fmla="*/ 48 w 50"/>
                <a:gd name="T15" fmla="*/ 0 h 43"/>
                <a:gd name="T16" fmla="*/ 0 60000 65536"/>
                <a:gd name="T17" fmla="*/ 0 60000 65536"/>
                <a:gd name="T18" fmla="*/ 0 60000 65536"/>
                <a:gd name="T19" fmla="*/ 0 60000 65536"/>
                <a:gd name="T20" fmla="*/ 0 60000 65536"/>
                <a:gd name="T21" fmla="*/ 0 60000 65536"/>
                <a:gd name="T22" fmla="*/ 0 60000 65536"/>
                <a:gd name="T23" fmla="*/ 0 60000 65536"/>
                <a:gd name="T24" fmla="*/ 0 w 50"/>
                <a:gd name="T25" fmla="*/ 0 h 43"/>
                <a:gd name="T26" fmla="*/ 50 w 50"/>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0" h="43">
                  <a:moveTo>
                    <a:pt x="49" y="0"/>
                  </a:moveTo>
                  <a:lnTo>
                    <a:pt x="49" y="14"/>
                  </a:lnTo>
                  <a:lnTo>
                    <a:pt x="18" y="35"/>
                  </a:lnTo>
                  <a:lnTo>
                    <a:pt x="4" y="42"/>
                  </a:lnTo>
                  <a:lnTo>
                    <a:pt x="0" y="39"/>
                  </a:lnTo>
                  <a:lnTo>
                    <a:pt x="4" y="23"/>
                  </a:lnTo>
                  <a:lnTo>
                    <a:pt x="25" y="7"/>
                  </a:lnTo>
                  <a:lnTo>
                    <a:pt x="49"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60" name="Freeform 56"/>
            <p:cNvSpPr>
              <a:spLocks/>
            </p:cNvSpPr>
            <p:nvPr/>
          </p:nvSpPr>
          <p:spPr bwMode="auto">
            <a:xfrm>
              <a:off x="4311" y="3811"/>
              <a:ext cx="58" cy="41"/>
            </a:xfrm>
            <a:custGeom>
              <a:avLst/>
              <a:gdLst>
                <a:gd name="T0" fmla="*/ 30 w 58"/>
                <a:gd name="T1" fmla="*/ 0 h 41"/>
                <a:gd name="T2" fmla="*/ 57 w 58"/>
                <a:gd name="T3" fmla="*/ 28 h 41"/>
                <a:gd name="T4" fmla="*/ 52 w 58"/>
                <a:gd name="T5" fmla="*/ 35 h 41"/>
                <a:gd name="T6" fmla="*/ 37 w 58"/>
                <a:gd name="T7" fmla="*/ 40 h 41"/>
                <a:gd name="T8" fmla="*/ 35 w 58"/>
                <a:gd name="T9" fmla="*/ 31 h 41"/>
                <a:gd name="T10" fmla="*/ 30 w 58"/>
                <a:gd name="T11" fmla="*/ 26 h 41"/>
                <a:gd name="T12" fmla="*/ 21 w 58"/>
                <a:gd name="T13" fmla="*/ 31 h 41"/>
                <a:gd name="T14" fmla="*/ 10 w 58"/>
                <a:gd name="T15" fmla="*/ 24 h 41"/>
                <a:gd name="T16" fmla="*/ 6 w 58"/>
                <a:gd name="T17" fmla="*/ 17 h 41"/>
                <a:gd name="T18" fmla="*/ 13 w 58"/>
                <a:gd name="T19" fmla="*/ 13 h 41"/>
                <a:gd name="T20" fmla="*/ 2 w 58"/>
                <a:gd name="T21" fmla="*/ 20 h 41"/>
                <a:gd name="T22" fmla="*/ 0 w 58"/>
                <a:gd name="T23" fmla="*/ 13 h 41"/>
                <a:gd name="T24" fmla="*/ 15 w 58"/>
                <a:gd name="T25" fmla="*/ 6 h 41"/>
                <a:gd name="T26" fmla="*/ 30 w 58"/>
                <a:gd name="T27" fmla="*/ 0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8"/>
                <a:gd name="T43" fmla="*/ 0 h 41"/>
                <a:gd name="T44" fmla="*/ 58 w 58"/>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8" h="41">
                  <a:moveTo>
                    <a:pt x="30" y="0"/>
                  </a:moveTo>
                  <a:lnTo>
                    <a:pt x="57" y="28"/>
                  </a:lnTo>
                  <a:lnTo>
                    <a:pt x="52" y="35"/>
                  </a:lnTo>
                  <a:lnTo>
                    <a:pt x="37" y="40"/>
                  </a:lnTo>
                  <a:lnTo>
                    <a:pt x="35" y="31"/>
                  </a:lnTo>
                  <a:lnTo>
                    <a:pt x="30" y="26"/>
                  </a:lnTo>
                  <a:lnTo>
                    <a:pt x="21" y="31"/>
                  </a:lnTo>
                  <a:lnTo>
                    <a:pt x="10" y="24"/>
                  </a:lnTo>
                  <a:lnTo>
                    <a:pt x="6" y="17"/>
                  </a:lnTo>
                  <a:lnTo>
                    <a:pt x="13" y="13"/>
                  </a:lnTo>
                  <a:lnTo>
                    <a:pt x="2" y="20"/>
                  </a:lnTo>
                  <a:lnTo>
                    <a:pt x="0" y="13"/>
                  </a:lnTo>
                  <a:lnTo>
                    <a:pt x="15" y="6"/>
                  </a:lnTo>
                  <a:lnTo>
                    <a:pt x="30"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61" name="Freeform 57"/>
            <p:cNvSpPr>
              <a:spLocks/>
            </p:cNvSpPr>
            <p:nvPr/>
          </p:nvSpPr>
          <p:spPr bwMode="auto">
            <a:xfrm>
              <a:off x="3017" y="3426"/>
              <a:ext cx="76" cy="137"/>
            </a:xfrm>
            <a:custGeom>
              <a:avLst/>
              <a:gdLst>
                <a:gd name="T0" fmla="*/ 75 w 77"/>
                <a:gd name="T1" fmla="*/ 0 h 137"/>
                <a:gd name="T2" fmla="*/ 50 w 77"/>
                <a:gd name="T3" fmla="*/ 29 h 137"/>
                <a:gd name="T4" fmla="*/ 22 w 77"/>
                <a:gd name="T5" fmla="*/ 29 h 137"/>
                <a:gd name="T6" fmla="*/ 0 w 77"/>
                <a:gd name="T7" fmla="*/ 45 h 137"/>
                <a:gd name="T8" fmla="*/ 4 w 77"/>
                <a:gd name="T9" fmla="*/ 70 h 137"/>
                <a:gd name="T10" fmla="*/ 4 w 77"/>
                <a:gd name="T11" fmla="*/ 108 h 137"/>
                <a:gd name="T12" fmla="*/ 22 w 77"/>
                <a:gd name="T13" fmla="*/ 136 h 137"/>
                <a:gd name="T14" fmla="*/ 41 w 77"/>
                <a:gd name="T15" fmla="*/ 129 h 137"/>
                <a:gd name="T16" fmla="*/ 45 w 77"/>
                <a:gd name="T17" fmla="*/ 113 h 137"/>
                <a:gd name="T18" fmla="*/ 66 w 77"/>
                <a:gd name="T19" fmla="*/ 74 h 137"/>
                <a:gd name="T20" fmla="*/ 66 w 77"/>
                <a:gd name="T21" fmla="*/ 52 h 137"/>
                <a:gd name="T22" fmla="*/ 75 w 77"/>
                <a:gd name="T23" fmla="*/ 0 h 1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7"/>
                <a:gd name="T37" fmla="*/ 0 h 137"/>
                <a:gd name="T38" fmla="*/ 77 w 77"/>
                <a:gd name="T39" fmla="*/ 137 h 1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7" h="137">
                  <a:moveTo>
                    <a:pt x="76" y="0"/>
                  </a:moveTo>
                  <a:lnTo>
                    <a:pt x="51" y="29"/>
                  </a:lnTo>
                  <a:lnTo>
                    <a:pt x="22" y="29"/>
                  </a:lnTo>
                  <a:lnTo>
                    <a:pt x="0" y="45"/>
                  </a:lnTo>
                  <a:lnTo>
                    <a:pt x="4" y="70"/>
                  </a:lnTo>
                  <a:lnTo>
                    <a:pt x="4" y="108"/>
                  </a:lnTo>
                  <a:lnTo>
                    <a:pt x="22" y="136"/>
                  </a:lnTo>
                  <a:lnTo>
                    <a:pt x="42" y="129"/>
                  </a:lnTo>
                  <a:lnTo>
                    <a:pt x="46" y="113"/>
                  </a:lnTo>
                  <a:lnTo>
                    <a:pt x="67" y="74"/>
                  </a:lnTo>
                  <a:lnTo>
                    <a:pt x="67" y="52"/>
                  </a:lnTo>
                  <a:lnTo>
                    <a:pt x="76"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62" name="Freeform 58"/>
            <p:cNvSpPr>
              <a:spLocks/>
            </p:cNvSpPr>
            <p:nvPr/>
          </p:nvSpPr>
          <p:spPr bwMode="auto">
            <a:xfrm>
              <a:off x="2240" y="2547"/>
              <a:ext cx="853" cy="837"/>
            </a:xfrm>
            <a:custGeom>
              <a:avLst/>
              <a:gdLst>
                <a:gd name="T0" fmla="*/ 11 w 853"/>
                <a:gd name="T1" fmla="*/ 161 h 837"/>
                <a:gd name="T2" fmla="*/ 13 w 853"/>
                <a:gd name="T3" fmla="*/ 195 h 837"/>
                <a:gd name="T4" fmla="*/ 81 w 853"/>
                <a:gd name="T5" fmla="*/ 247 h 837"/>
                <a:gd name="T6" fmla="*/ 135 w 853"/>
                <a:gd name="T7" fmla="*/ 279 h 837"/>
                <a:gd name="T8" fmla="*/ 131 w 853"/>
                <a:gd name="T9" fmla="*/ 324 h 837"/>
                <a:gd name="T10" fmla="*/ 160 w 853"/>
                <a:gd name="T11" fmla="*/ 390 h 837"/>
                <a:gd name="T12" fmla="*/ 176 w 853"/>
                <a:gd name="T13" fmla="*/ 481 h 837"/>
                <a:gd name="T14" fmla="*/ 147 w 853"/>
                <a:gd name="T15" fmla="*/ 481 h 837"/>
                <a:gd name="T16" fmla="*/ 129 w 853"/>
                <a:gd name="T17" fmla="*/ 527 h 837"/>
                <a:gd name="T18" fmla="*/ 108 w 853"/>
                <a:gd name="T19" fmla="*/ 572 h 837"/>
                <a:gd name="T20" fmla="*/ 63 w 853"/>
                <a:gd name="T21" fmla="*/ 654 h 837"/>
                <a:gd name="T22" fmla="*/ 65 w 853"/>
                <a:gd name="T23" fmla="*/ 692 h 837"/>
                <a:gd name="T24" fmla="*/ 179 w 853"/>
                <a:gd name="T25" fmla="*/ 767 h 837"/>
                <a:gd name="T26" fmla="*/ 276 w 853"/>
                <a:gd name="T27" fmla="*/ 813 h 837"/>
                <a:gd name="T28" fmla="*/ 362 w 853"/>
                <a:gd name="T29" fmla="*/ 836 h 837"/>
                <a:gd name="T30" fmla="*/ 392 w 853"/>
                <a:gd name="T31" fmla="*/ 772 h 837"/>
                <a:gd name="T32" fmla="*/ 469 w 853"/>
                <a:gd name="T33" fmla="*/ 745 h 837"/>
                <a:gd name="T34" fmla="*/ 525 w 853"/>
                <a:gd name="T35" fmla="*/ 772 h 837"/>
                <a:gd name="T36" fmla="*/ 602 w 853"/>
                <a:gd name="T37" fmla="*/ 813 h 837"/>
                <a:gd name="T38" fmla="*/ 672 w 853"/>
                <a:gd name="T39" fmla="*/ 797 h 837"/>
                <a:gd name="T40" fmla="*/ 725 w 853"/>
                <a:gd name="T41" fmla="*/ 742 h 837"/>
                <a:gd name="T42" fmla="*/ 693 w 853"/>
                <a:gd name="T43" fmla="*/ 720 h 837"/>
                <a:gd name="T44" fmla="*/ 688 w 853"/>
                <a:gd name="T45" fmla="*/ 642 h 837"/>
                <a:gd name="T46" fmla="*/ 706 w 853"/>
                <a:gd name="T47" fmla="*/ 572 h 837"/>
                <a:gd name="T48" fmla="*/ 706 w 853"/>
                <a:gd name="T49" fmla="*/ 508 h 837"/>
                <a:gd name="T50" fmla="*/ 670 w 853"/>
                <a:gd name="T51" fmla="*/ 511 h 837"/>
                <a:gd name="T52" fmla="*/ 654 w 853"/>
                <a:gd name="T53" fmla="*/ 499 h 837"/>
                <a:gd name="T54" fmla="*/ 693 w 853"/>
                <a:gd name="T55" fmla="*/ 454 h 837"/>
                <a:gd name="T56" fmla="*/ 754 w 853"/>
                <a:gd name="T57" fmla="*/ 395 h 837"/>
                <a:gd name="T58" fmla="*/ 784 w 853"/>
                <a:gd name="T59" fmla="*/ 368 h 837"/>
                <a:gd name="T60" fmla="*/ 808 w 853"/>
                <a:gd name="T61" fmla="*/ 311 h 837"/>
                <a:gd name="T62" fmla="*/ 852 w 853"/>
                <a:gd name="T63" fmla="*/ 261 h 837"/>
                <a:gd name="T64" fmla="*/ 802 w 853"/>
                <a:gd name="T65" fmla="*/ 238 h 837"/>
                <a:gd name="T66" fmla="*/ 743 w 853"/>
                <a:gd name="T67" fmla="*/ 218 h 837"/>
                <a:gd name="T68" fmla="*/ 702 w 853"/>
                <a:gd name="T69" fmla="*/ 181 h 837"/>
                <a:gd name="T70" fmla="*/ 648 w 853"/>
                <a:gd name="T71" fmla="*/ 134 h 837"/>
                <a:gd name="T72" fmla="*/ 600 w 853"/>
                <a:gd name="T73" fmla="*/ 84 h 837"/>
                <a:gd name="T74" fmla="*/ 566 w 853"/>
                <a:gd name="T75" fmla="*/ 34 h 837"/>
                <a:gd name="T76" fmla="*/ 493 w 853"/>
                <a:gd name="T77" fmla="*/ 2 h 837"/>
                <a:gd name="T78" fmla="*/ 462 w 853"/>
                <a:gd name="T79" fmla="*/ 38 h 837"/>
                <a:gd name="T80" fmla="*/ 353 w 853"/>
                <a:gd name="T81" fmla="*/ 97 h 837"/>
                <a:gd name="T82" fmla="*/ 294 w 853"/>
                <a:gd name="T83" fmla="*/ 115 h 837"/>
                <a:gd name="T84" fmla="*/ 244 w 853"/>
                <a:gd name="T85" fmla="*/ 86 h 837"/>
                <a:gd name="T86" fmla="*/ 219 w 853"/>
                <a:gd name="T87" fmla="*/ 63 h 837"/>
                <a:gd name="T88" fmla="*/ 226 w 853"/>
                <a:gd name="T89" fmla="*/ 93 h 837"/>
                <a:gd name="T90" fmla="*/ 219 w 853"/>
                <a:gd name="T91" fmla="*/ 127 h 837"/>
                <a:gd name="T92" fmla="*/ 203 w 853"/>
                <a:gd name="T93" fmla="*/ 154 h 837"/>
                <a:gd name="T94" fmla="*/ 156 w 853"/>
                <a:gd name="T95" fmla="*/ 140 h 837"/>
                <a:gd name="T96" fmla="*/ 104 w 853"/>
                <a:gd name="T97" fmla="*/ 106 h 837"/>
                <a:gd name="T98" fmla="*/ 65 w 853"/>
                <a:gd name="T99" fmla="*/ 120 h 8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53"/>
                <a:gd name="T151" fmla="*/ 0 h 837"/>
                <a:gd name="T152" fmla="*/ 853 w 853"/>
                <a:gd name="T153" fmla="*/ 837 h 8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53" h="837">
                  <a:moveTo>
                    <a:pt x="13" y="118"/>
                  </a:moveTo>
                  <a:lnTo>
                    <a:pt x="22" y="138"/>
                  </a:lnTo>
                  <a:lnTo>
                    <a:pt x="13" y="156"/>
                  </a:lnTo>
                  <a:lnTo>
                    <a:pt x="11" y="161"/>
                  </a:lnTo>
                  <a:lnTo>
                    <a:pt x="0" y="159"/>
                  </a:lnTo>
                  <a:lnTo>
                    <a:pt x="4" y="168"/>
                  </a:lnTo>
                  <a:lnTo>
                    <a:pt x="4" y="177"/>
                  </a:lnTo>
                  <a:lnTo>
                    <a:pt x="13" y="195"/>
                  </a:lnTo>
                  <a:lnTo>
                    <a:pt x="33" y="188"/>
                  </a:lnTo>
                  <a:lnTo>
                    <a:pt x="56" y="215"/>
                  </a:lnTo>
                  <a:lnTo>
                    <a:pt x="67" y="233"/>
                  </a:lnTo>
                  <a:lnTo>
                    <a:pt x="81" y="247"/>
                  </a:lnTo>
                  <a:lnTo>
                    <a:pt x="101" y="247"/>
                  </a:lnTo>
                  <a:lnTo>
                    <a:pt x="108" y="263"/>
                  </a:lnTo>
                  <a:lnTo>
                    <a:pt x="126" y="277"/>
                  </a:lnTo>
                  <a:lnTo>
                    <a:pt x="135" y="279"/>
                  </a:lnTo>
                  <a:lnTo>
                    <a:pt x="138" y="286"/>
                  </a:lnTo>
                  <a:lnTo>
                    <a:pt x="133" y="302"/>
                  </a:lnTo>
                  <a:lnTo>
                    <a:pt x="133" y="313"/>
                  </a:lnTo>
                  <a:lnTo>
                    <a:pt x="131" y="324"/>
                  </a:lnTo>
                  <a:lnTo>
                    <a:pt x="126" y="347"/>
                  </a:lnTo>
                  <a:lnTo>
                    <a:pt x="142" y="368"/>
                  </a:lnTo>
                  <a:lnTo>
                    <a:pt x="160" y="381"/>
                  </a:lnTo>
                  <a:lnTo>
                    <a:pt x="160" y="390"/>
                  </a:lnTo>
                  <a:lnTo>
                    <a:pt x="158" y="427"/>
                  </a:lnTo>
                  <a:lnTo>
                    <a:pt x="154" y="456"/>
                  </a:lnTo>
                  <a:lnTo>
                    <a:pt x="158" y="467"/>
                  </a:lnTo>
                  <a:lnTo>
                    <a:pt x="176" y="481"/>
                  </a:lnTo>
                  <a:lnTo>
                    <a:pt x="176" y="506"/>
                  </a:lnTo>
                  <a:lnTo>
                    <a:pt x="176" y="522"/>
                  </a:lnTo>
                  <a:lnTo>
                    <a:pt x="156" y="497"/>
                  </a:lnTo>
                  <a:lnTo>
                    <a:pt x="147" y="481"/>
                  </a:lnTo>
                  <a:lnTo>
                    <a:pt x="140" y="486"/>
                  </a:lnTo>
                  <a:lnTo>
                    <a:pt x="145" y="497"/>
                  </a:lnTo>
                  <a:lnTo>
                    <a:pt x="138" y="513"/>
                  </a:lnTo>
                  <a:lnTo>
                    <a:pt x="129" y="527"/>
                  </a:lnTo>
                  <a:lnTo>
                    <a:pt x="122" y="538"/>
                  </a:lnTo>
                  <a:lnTo>
                    <a:pt x="131" y="547"/>
                  </a:lnTo>
                  <a:lnTo>
                    <a:pt x="124" y="558"/>
                  </a:lnTo>
                  <a:lnTo>
                    <a:pt x="108" y="572"/>
                  </a:lnTo>
                  <a:lnTo>
                    <a:pt x="106" y="586"/>
                  </a:lnTo>
                  <a:lnTo>
                    <a:pt x="99" y="599"/>
                  </a:lnTo>
                  <a:lnTo>
                    <a:pt x="77" y="627"/>
                  </a:lnTo>
                  <a:lnTo>
                    <a:pt x="63" y="654"/>
                  </a:lnTo>
                  <a:lnTo>
                    <a:pt x="63" y="658"/>
                  </a:lnTo>
                  <a:lnTo>
                    <a:pt x="70" y="665"/>
                  </a:lnTo>
                  <a:lnTo>
                    <a:pt x="61" y="679"/>
                  </a:lnTo>
                  <a:lnTo>
                    <a:pt x="65" y="692"/>
                  </a:lnTo>
                  <a:lnTo>
                    <a:pt x="77" y="711"/>
                  </a:lnTo>
                  <a:lnTo>
                    <a:pt x="131" y="740"/>
                  </a:lnTo>
                  <a:lnTo>
                    <a:pt x="167" y="772"/>
                  </a:lnTo>
                  <a:lnTo>
                    <a:pt x="179" y="767"/>
                  </a:lnTo>
                  <a:lnTo>
                    <a:pt x="199" y="761"/>
                  </a:lnTo>
                  <a:lnTo>
                    <a:pt x="262" y="788"/>
                  </a:lnTo>
                  <a:lnTo>
                    <a:pt x="271" y="797"/>
                  </a:lnTo>
                  <a:lnTo>
                    <a:pt x="276" y="813"/>
                  </a:lnTo>
                  <a:lnTo>
                    <a:pt x="287" y="820"/>
                  </a:lnTo>
                  <a:lnTo>
                    <a:pt x="301" y="822"/>
                  </a:lnTo>
                  <a:lnTo>
                    <a:pt x="324" y="833"/>
                  </a:lnTo>
                  <a:lnTo>
                    <a:pt x="362" y="836"/>
                  </a:lnTo>
                  <a:lnTo>
                    <a:pt x="373" y="822"/>
                  </a:lnTo>
                  <a:lnTo>
                    <a:pt x="376" y="804"/>
                  </a:lnTo>
                  <a:lnTo>
                    <a:pt x="376" y="786"/>
                  </a:lnTo>
                  <a:lnTo>
                    <a:pt x="392" y="772"/>
                  </a:lnTo>
                  <a:lnTo>
                    <a:pt x="423" y="756"/>
                  </a:lnTo>
                  <a:lnTo>
                    <a:pt x="439" y="754"/>
                  </a:lnTo>
                  <a:lnTo>
                    <a:pt x="455" y="745"/>
                  </a:lnTo>
                  <a:lnTo>
                    <a:pt x="469" y="745"/>
                  </a:lnTo>
                  <a:lnTo>
                    <a:pt x="487" y="756"/>
                  </a:lnTo>
                  <a:lnTo>
                    <a:pt x="498" y="770"/>
                  </a:lnTo>
                  <a:lnTo>
                    <a:pt x="514" y="770"/>
                  </a:lnTo>
                  <a:lnTo>
                    <a:pt x="525" y="772"/>
                  </a:lnTo>
                  <a:lnTo>
                    <a:pt x="550" y="774"/>
                  </a:lnTo>
                  <a:lnTo>
                    <a:pt x="566" y="797"/>
                  </a:lnTo>
                  <a:lnTo>
                    <a:pt x="582" y="806"/>
                  </a:lnTo>
                  <a:lnTo>
                    <a:pt x="602" y="813"/>
                  </a:lnTo>
                  <a:lnTo>
                    <a:pt x="620" y="824"/>
                  </a:lnTo>
                  <a:lnTo>
                    <a:pt x="629" y="826"/>
                  </a:lnTo>
                  <a:lnTo>
                    <a:pt x="657" y="799"/>
                  </a:lnTo>
                  <a:lnTo>
                    <a:pt x="672" y="797"/>
                  </a:lnTo>
                  <a:lnTo>
                    <a:pt x="686" y="786"/>
                  </a:lnTo>
                  <a:lnTo>
                    <a:pt x="702" y="772"/>
                  </a:lnTo>
                  <a:lnTo>
                    <a:pt x="727" y="772"/>
                  </a:lnTo>
                  <a:lnTo>
                    <a:pt x="725" y="742"/>
                  </a:lnTo>
                  <a:lnTo>
                    <a:pt x="720" y="733"/>
                  </a:lnTo>
                  <a:lnTo>
                    <a:pt x="709" y="720"/>
                  </a:lnTo>
                  <a:lnTo>
                    <a:pt x="702" y="722"/>
                  </a:lnTo>
                  <a:lnTo>
                    <a:pt x="693" y="720"/>
                  </a:lnTo>
                  <a:lnTo>
                    <a:pt x="686" y="706"/>
                  </a:lnTo>
                  <a:lnTo>
                    <a:pt x="684" y="679"/>
                  </a:lnTo>
                  <a:lnTo>
                    <a:pt x="700" y="658"/>
                  </a:lnTo>
                  <a:lnTo>
                    <a:pt x="688" y="642"/>
                  </a:lnTo>
                  <a:lnTo>
                    <a:pt x="688" y="636"/>
                  </a:lnTo>
                  <a:lnTo>
                    <a:pt x="711" y="613"/>
                  </a:lnTo>
                  <a:lnTo>
                    <a:pt x="711" y="604"/>
                  </a:lnTo>
                  <a:lnTo>
                    <a:pt x="706" y="572"/>
                  </a:lnTo>
                  <a:lnTo>
                    <a:pt x="722" y="558"/>
                  </a:lnTo>
                  <a:lnTo>
                    <a:pt x="709" y="542"/>
                  </a:lnTo>
                  <a:lnTo>
                    <a:pt x="709" y="529"/>
                  </a:lnTo>
                  <a:lnTo>
                    <a:pt x="706" y="508"/>
                  </a:lnTo>
                  <a:lnTo>
                    <a:pt x="702" y="502"/>
                  </a:lnTo>
                  <a:lnTo>
                    <a:pt x="688" y="502"/>
                  </a:lnTo>
                  <a:lnTo>
                    <a:pt x="675" y="506"/>
                  </a:lnTo>
                  <a:lnTo>
                    <a:pt x="670" y="511"/>
                  </a:lnTo>
                  <a:lnTo>
                    <a:pt x="661" y="517"/>
                  </a:lnTo>
                  <a:lnTo>
                    <a:pt x="650" y="522"/>
                  </a:lnTo>
                  <a:lnTo>
                    <a:pt x="645" y="511"/>
                  </a:lnTo>
                  <a:lnTo>
                    <a:pt x="654" y="499"/>
                  </a:lnTo>
                  <a:lnTo>
                    <a:pt x="659" y="490"/>
                  </a:lnTo>
                  <a:lnTo>
                    <a:pt x="659" y="481"/>
                  </a:lnTo>
                  <a:lnTo>
                    <a:pt x="682" y="458"/>
                  </a:lnTo>
                  <a:lnTo>
                    <a:pt x="693" y="454"/>
                  </a:lnTo>
                  <a:lnTo>
                    <a:pt x="695" y="438"/>
                  </a:lnTo>
                  <a:lnTo>
                    <a:pt x="706" y="422"/>
                  </a:lnTo>
                  <a:lnTo>
                    <a:pt x="743" y="395"/>
                  </a:lnTo>
                  <a:lnTo>
                    <a:pt x="754" y="395"/>
                  </a:lnTo>
                  <a:lnTo>
                    <a:pt x="759" y="386"/>
                  </a:lnTo>
                  <a:lnTo>
                    <a:pt x="770" y="374"/>
                  </a:lnTo>
                  <a:lnTo>
                    <a:pt x="779" y="374"/>
                  </a:lnTo>
                  <a:lnTo>
                    <a:pt x="784" y="368"/>
                  </a:lnTo>
                  <a:lnTo>
                    <a:pt x="790" y="363"/>
                  </a:lnTo>
                  <a:lnTo>
                    <a:pt x="799" y="347"/>
                  </a:lnTo>
                  <a:lnTo>
                    <a:pt x="806" y="324"/>
                  </a:lnTo>
                  <a:lnTo>
                    <a:pt x="808" y="311"/>
                  </a:lnTo>
                  <a:lnTo>
                    <a:pt x="808" y="299"/>
                  </a:lnTo>
                  <a:lnTo>
                    <a:pt x="822" y="281"/>
                  </a:lnTo>
                  <a:lnTo>
                    <a:pt x="840" y="272"/>
                  </a:lnTo>
                  <a:lnTo>
                    <a:pt x="852" y="261"/>
                  </a:lnTo>
                  <a:lnTo>
                    <a:pt x="852" y="256"/>
                  </a:lnTo>
                  <a:lnTo>
                    <a:pt x="833" y="245"/>
                  </a:lnTo>
                  <a:lnTo>
                    <a:pt x="827" y="240"/>
                  </a:lnTo>
                  <a:lnTo>
                    <a:pt x="802" y="238"/>
                  </a:lnTo>
                  <a:lnTo>
                    <a:pt x="774" y="233"/>
                  </a:lnTo>
                  <a:lnTo>
                    <a:pt x="763" y="233"/>
                  </a:lnTo>
                  <a:lnTo>
                    <a:pt x="754" y="229"/>
                  </a:lnTo>
                  <a:lnTo>
                    <a:pt x="743" y="218"/>
                  </a:lnTo>
                  <a:lnTo>
                    <a:pt x="734" y="202"/>
                  </a:lnTo>
                  <a:lnTo>
                    <a:pt x="727" y="190"/>
                  </a:lnTo>
                  <a:lnTo>
                    <a:pt x="716" y="186"/>
                  </a:lnTo>
                  <a:lnTo>
                    <a:pt x="702" y="181"/>
                  </a:lnTo>
                  <a:lnTo>
                    <a:pt x="697" y="179"/>
                  </a:lnTo>
                  <a:lnTo>
                    <a:pt x="682" y="165"/>
                  </a:lnTo>
                  <a:lnTo>
                    <a:pt x="659" y="149"/>
                  </a:lnTo>
                  <a:lnTo>
                    <a:pt x="648" y="134"/>
                  </a:lnTo>
                  <a:lnTo>
                    <a:pt x="632" y="129"/>
                  </a:lnTo>
                  <a:lnTo>
                    <a:pt x="625" y="122"/>
                  </a:lnTo>
                  <a:lnTo>
                    <a:pt x="618" y="106"/>
                  </a:lnTo>
                  <a:lnTo>
                    <a:pt x="600" y="84"/>
                  </a:lnTo>
                  <a:lnTo>
                    <a:pt x="595" y="70"/>
                  </a:lnTo>
                  <a:lnTo>
                    <a:pt x="582" y="56"/>
                  </a:lnTo>
                  <a:lnTo>
                    <a:pt x="575" y="43"/>
                  </a:lnTo>
                  <a:lnTo>
                    <a:pt x="566" y="34"/>
                  </a:lnTo>
                  <a:lnTo>
                    <a:pt x="552" y="22"/>
                  </a:lnTo>
                  <a:lnTo>
                    <a:pt x="537" y="6"/>
                  </a:lnTo>
                  <a:lnTo>
                    <a:pt x="525" y="0"/>
                  </a:lnTo>
                  <a:lnTo>
                    <a:pt x="493" y="2"/>
                  </a:lnTo>
                  <a:lnTo>
                    <a:pt x="482" y="2"/>
                  </a:lnTo>
                  <a:lnTo>
                    <a:pt x="464" y="13"/>
                  </a:lnTo>
                  <a:lnTo>
                    <a:pt x="475" y="24"/>
                  </a:lnTo>
                  <a:lnTo>
                    <a:pt x="462" y="38"/>
                  </a:lnTo>
                  <a:lnTo>
                    <a:pt x="432" y="79"/>
                  </a:lnTo>
                  <a:lnTo>
                    <a:pt x="416" y="86"/>
                  </a:lnTo>
                  <a:lnTo>
                    <a:pt x="373" y="90"/>
                  </a:lnTo>
                  <a:lnTo>
                    <a:pt x="353" y="97"/>
                  </a:lnTo>
                  <a:lnTo>
                    <a:pt x="344" y="106"/>
                  </a:lnTo>
                  <a:lnTo>
                    <a:pt x="339" y="115"/>
                  </a:lnTo>
                  <a:lnTo>
                    <a:pt x="321" y="111"/>
                  </a:lnTo>
                  <a:lnTo>
                    <a:pt x="294" y="115"/>
                  </a:lnTo>
                  <a:lnTo>
                    <a:pt x="278" y="113"/>
                  </a:lnTo>
                  <a:lnTo>
                    <a:pt x="265" y="104"/>
                  </a:lnTo>
                  <a:lnTo>
                    <a:pt x="253" y="90"/>
                  </a:lnTo>
                  <a:lnTo>
                    <a:pt x="244" y="86"/>
                  </a:lnTo>
                  <a:lnTo>
                    <a:pt x="251" y="77"/>
                  </a:lnTo>
                  <a:lnTo>
                    <a:pt x="240" y="65"/>
                  </a:lnTo>
                  <a:lnTo>
                    <a:pt x="228" y="63"/>
                  </a:lnTo>
                  <a:lnTo>
                    <a:pt x="219" y="63"/>
                  </a:lnTo>
                  <a:lnTo>
                    <a:pt x="219" y="65"/>
                  </a:lnTo>
                  <a:lnTo>
                    <a:pt x="226" y="74"/>
                  </a:lnTo>
                  <a:lnTo>
                    <a:pt x="222" y="81"/>
                  </a:lnTo>
                  <a:lnTo>
                    <a:pt x="226" y="93"/>
                  </a:lnTo>
                  <a:lnTo>
                    <a:pt x="228" y="106"/>
                  </a:lnTo>
                  <a:lnTo>
                    <a:pt x="228" y="118"/>
                  </a:lnTo>
                  <a:lnTo>
                    <a:pt x="226" y="120"/>
                  </a:lnTo>
                  <a:lnTo>
                    <a:pt x="219" y="127"/>
                  </a:lnTo>
                  <a:lnTo>
                    <a:pt x="217" y="136"/>
                  </a:lnTo>
                  <a:lnTo>
                    <a:pt x="217" y="147"/>
                  </a:lnTo>
                  <a:lnTo>
                    <a:pt x="215" y="156"/>
                  </a:lnTo>
                  <a:lnTo>
                    <a:pt x="203" y="154"/>
                  </a:lnTo>
                  <a:lnTo>
                    <a:pt x="188" y="145"/>
                  </a:lnTo>
                  <a:lnTo>
                    <a:pt x="179" y="154"/>
                  </a:lnTo>
                  <a:lnTo>
                    <a:pt x="165" y="143"/>
                  </a:lnTo>
                  <a:lnTo>
                    <a:pt x="156" y="140"/>
                  </a:lnTo>
                  <a:lnTo>
                    <a:pt x="147" y="149"/>
                  </a:lnTo>
                  <a:lnTo>
                    <a:pt x="138" y="147"/>
                  </a:lnTo>
                  <a:lnTo>
                    <a:pt x="138" y="140"/>
                  </a:lnTo>
                  <a:lnTo>
                    <a:pt x="104" y="106"/>
                  </a:lnTo>
                  <a:lnTo>
                    <a:pt x="95" y="106"/>
                  </a:lnTo>
                  <a:lnTo>
                    <a:pt x="88" y="111"/>
                  </a:lnTo>
                  <a:lnTo>
                    <a:pt x="74" y="118"/>
                  </a:lnTo>
                  <a:lnTo>
                    <a:pt x="65" y="120"/>
                  </a:lnTo>
                  <a:lnTo>
                    <a:pt x="54" y="109"/>
                  </a:lnTo>
                  <a:lnTo>
                    <a:pt x="31" y="109"/>
                  </a:lnTo>
                  <a:lnTo>
                    <a:pt x="13" y="118"/>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63" name="Freeform 59"/>
            <p:cNvSpPr>
              <a:spLocks/>
            </p:cNvSpPr>
            <p:nvPr/>
          </p:nvSpPr>
          <p:spPr bwMode="auto">
            <a:xfrm>
              <a:off x="3904" y="1983"/>
              <a:ext cx="414" cy="220"/>
            </a:xfrm>
            <a:custGeom>
              <a:avLst/>
              <a:gdLst>
                <a:gd name="T0" fmla="*/ 102 w 415"/>
                <a:gd name="T1" fmla="*/ 73 h 220"/>
                <a:gd name="T2" fmla="*/ 93 w 415"/>
                <a:gd name="T3" fmla="*/ 43 h 220"/>
                <a:gd name="T4" fmla="*/ 65 w 415"/>
                <a:gd name="T5" fmla="*/ 29 h 220"/>
                <a:gd name="T6" fmla="*/ 36 w 415"/>
                <a:gd name="T7" fmla="*/ 52 h 220"/>
                <a:gd name="T8" fmla="*/ 18 w 415"/>
                <a:gd name="T9" fmla="*/ 100 h 220"/>
                <a:gd name="T10" fmla="*/ 13 w 415"/>
                <a:gd name="T11" fmla="*/ 116 h 220"/>
                <a:gd name="T12" fmla="*/ 0 w 415"/>
                <a:gd name="T13" fmla="*/ 134 h 220"/>
                <a:gd name="T14" fmla="*/ 4 w 415"/>
                <a:gd name="T15" fmla="*/ 168 h 220"/>
                <a:gd name="T16" fmla="*/ 15 w 415"/>
                <a:gd name="T17" fmla="*/ 189 h 220"/>
                <a:gd name="T18" fmla="*/ 54 w 415"/>
                <a:gd name="T19" fmla="*/ 171 h 220"/>
                <a:gd name="T20" fmla="*/ 77 w 415"/>
                <a:gd name="T21" fmla="*/ 168 h 220"/>
                <a:gd name="T22" fmla="*/ 109 w 415"/>
                <a:gd name="T23" fmla="*/ 175 h 220"/>
                <a:gd name="T24" fmla="*/ 141 w 415"/>
                <a:gd name="T25" fmla="*/ 168 h 220"/>
                <a:gd name="T26" fmla="*/ 161 w 415"/>
                <a:gd name="T27" fmla="*/ 173 h 220"/>
                <a:gd name="T28" fmla="*/ 188 w 415"/>
                <a:gd name="T29" fmla="*/ 168 h 220"/>
                <a:gd name="T30" fmla="*/ 219 w 415"/>
                <a:gd name="T31" fmla="*/ 166 h 220"/>
                <a:gd name="T32" fmla="*/ 249 w 415"/>
                <a:gd name="T33" fmla="*/ 187 h 220"/>
                <a:gd name="T34" fmla="*/ 292 w 415"/>
                <a:gd name="T35" fmla="*/ 205 h 220"/>
                <a:gd name="T36" fmla="*/ 317 w 415"/>
                <a:gd name="T37" fmla="*/ 219 h 220"/>
                <a:gd name="T38" fmla="*/ 353 w 415"/>
                <a:gd name="T39" fmla="*/ 209 h 220"/>
                <a:gd name="T40" fmla="*/ 372 w 415"/>
                <a:gd name="T41" fmla="*/ 189 h 220"/>
                <a:gd name="T42" fmla="*/ 406 w 415"/>
                <a:gd name="T43" fmla="*/ 150 h 220"/>
                <a:gd name="T44" fmla="*/ 408 w 415"/>
                <a:gd name="T45" fmla="*/ 102 h 220"/>
                <a:gd name="T46" fmla="*/ 381 w 415"/>
                <a:gd name="T47" fmla="*/ 77 h 220"/>
                <a:gd name="T48" fmla="*/ 365 w 415"/>
                <a:gd name="T49" fmla="*/ 36 h 220"/>
                <a:gd name="T50" fmla="*/ 337 w 415"/>
                <a:gd name="T51" fmla="*/ 22 h 220"/>
                <a:gd name="T52" fmla="*/ 290 w 415"/>
                <a:gd name="T53" fmla="*/ 34 h 220"/>
                <a:gd name="T54" fmla="*/ 262 w 415"/>
                <a:gd name="T55" fmla="*/ 22 h 220"/>
                <a:gd name="T56" fmla="*/ 237 w 415"/>
                <a:gd name="T57" fmla="*/ 4 h 220"/>
                <a:gd name="T58" fmla="*/ 212 w 415"/>
                <a:gd name="T59" fmla="*/ 0 h 220"/>
                <a:gd name="T60" fmla="*/ 186 w 415"/>
                <a:gd name="T61" fmla="*/ 4 h 220"/>
                <a:gd name="T62" fmla="*/ 172 w 415"/>
                <a:gd name="T63" fmla="*/ 22 h 220"/>
                <a:gd name="T64" fmla="*/ 177 w 415"/>
                <a:gd name="T65" fmla="*/ 68 h 220"/>
                <a:gd name="T66" fmla="*/ 161 w 415"/>
                <a:gd name="T67" fmla="*/ 95 h 220"/>
                <a:gd name="T68" fmla="*/ 143 w 415"/>
                <a:gd name="T69" fmla="*/ 95 h 2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15"/>
                <a:gd name="T106" fmla="*/ 0 h 220"/>
                <a:gd name="T107" fmla="*/ 415 w 415"/>
                <a:gd name="T108" fmla="*/ 220 h 2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15" h="220">
                  <a:moveTo>
                    <a:pt x="122" y="86"/>
                  </a:moveTo>
                  <a:lnTo>
                    <a:pt x="102" y="73"/>
                  </a:lnTo>
                  <a:lnTo>
                    <a:pt x="97" y="59"/>
                  </a:lnTo>
                  <a:lnTo>
                    <a:pt x="93" y="43"/>
                  </a:lnTo>
                  <a:lnTo>
                    <a:pt x="81" y="29"/>
                  </a:lnTo>
                  <a:lnTo>
                    <a:pt x="65" y="29"/>
                  </a:lnTo>
                  <a:lnTo>
                    <a:pt x="54" y="36"/>
                  </a:lnTo>
                  <a:lnTo>
                    <a:pt x="36" y="52"/>
                  </a:lnTo>
                  <a:lnTo>
                    <a:pt x="15" y="91"/>
                  </a:lnTo>
                  <a:lnTo>
                    <a:pt x="18" y="100"/>
                  </a:lnTo>
                  <a:lnTo>
                    <a:pt x="18" y="111"/>
                  </a:lnTo>
                  <a:lnTo>
                    <a:pt x="13" y="116"/>
                  </a:lnTo>
                  <a:lnTo>
                    <a:pt x="6" y="125"/>
                  </a:lnTo>
                  <a:lnTo>
                    <a:pt x="0" y="134"/>
                  </a:lnTo>
                  <a:lnTo>
                    <a:pt x="4" y="143"/>
                  </a:lnTo>
                  <a:lnTo>
                    <a:pt x="4" y="168"/>
                  </a:lnTo>
                  <a:lnTo>
                    <a:pt x="6" y="187"/>
                  </a:lnTo>
                  <a:lnTo>
                    <a:pt x="15" y="189"/>
                  </a:lnTo>
                  <a:lnTo>
                    <a:pt x="34" y="184"/>
                  </a:lnTo>
                  <a:lnTo>
                    <a:pt x="54" y="171"/>
                  </a:lnTo>
                  <a:lnTo>
                    <a:pt x="63" y="164"/>
                  </a:lnTo>
                  <a:lnTo>
                    <a:pt x="77" y="168"/>
                  </a:lnTo>
                  <a:lnTo>
                    <a:pt x="95" y="171"/>
                  </a:lnTo>
                  <a:lnTo>
                    <a:pt x="109" y="175"/>
                  </a:lnTo>
                  <a:lnTo>
                    <a:pt x="120" y="180"/>
                  </a:lnTo>
                  <a:lnTo>
                    <a:pt x="141" y="168"/>
                  </a:lnTo>
                  <a:lnTo>
                    <a:pt x="152" y="168"/>
                  </a:lnTo>
                  <a:lnTo>
                    <a:pt x="161" y="173"/>
                  </a:lnTo>
                  <a:lnTo>
                    <a:pt x="175" y="177"/>
                  </a:lnTo>
                  <a:lnTo>
                    <a:pt x="188" y="168"/>
                  </a:lnTo>
                  <a:lnTo>
                    <a:pt x="207" y="164"/>
                  </a:lnTo>
                  <a:lnTo>
                    <a:pt x="220" y="166"/>
                  </a:lnTo>
                  <a:lnTo>
                    <a:pt x="229" y="184"/>
                  </a:lnTo>
                  <a:lnTo>
                    <a:pt x="250" y="187"/>
                  </a:lnTo>
                  <a:lnTo>
                    <a:pt x="275" y="184"/>
                  </a:lnTo>
                  <a:lnTo>
                    <a:pt x="293" y="205"/>
                  </a:lnTo>
                  <a:lnTo>
                    <a:pt x="304" y="216"/>
                  </a:lnTo>
                  <a:lnTo>
                    <a:pt x="318" y="219"/>
                  </a:lnTo>
                  <a:lnTo>
                    <a:pt x="336" y="212"/>
                  </a:lnTo>
                  <a:lnTo>
                    <a:pt x="354" y="209"/>
                  </a:lnTo>
                  <a:lnTo>
                    <a:pt x="366" y="198"/>
                  </a:lnTo>
                  <a:lnTo>
                    <a:pt x="373" y="189"/>
                  </a:lnTo>
                  <a:lnTo>
                    <a:pt x="395" y="164"/>
                  </a:lnTo>
                  <a:lnTo>
                    <a:pt x="407" y="150"/>
                  </a:lnTo>
                  <a:lnTo>
                    <a:pt x="414" y="132"/>
                  </a:lnTo>
                  <a:lnTo>
                    <a:pt x="409" y="102"/>
                  </a:lnTo>
                  <a:lnTo>
                    <a:pt x="400" y="95"/>
                  </a:lnTo>
                  <a:lnTo>
                    <a:pt x="382" y="77"/>
                  </a:lnTo>
                  <a:lnTo>
                    <a:pt x="373" y="59"/>
                  </a:lnTo>
                  <a:lnTo>
                    <a:pt x="366" y="36"/>
                  </a:lnTo>
                  <a:lnTo>
                    <a:pt x="348" y="22"/>
                  </a:lnTo>
                  <a:lnTo>
                    <a:pt x="338" y="22"/>
                  </a:lnTo>
                  <a:lnTo>
                    <a:pt x="304" y="22"/>
                  </a:lnTo>
                  <a:lnTo>
                    <a:pt x="291" y="34"/>
                  </a:lnTo>
                  <a:lnTo>
                    <a:pt x="279" y="36"/>
                  </a:lnTo>
                  <a:lnTo>
                    <a:pt x="263" y="22"/>
                  </a:lnTo>
                  <a:lnTo>
                    <a:pt x="247" y="15"/>
                  </a:lnTo>
                  <a:lnTo>
                    <a:pt x="238" y="4"/>
                  </a:lnTo>
                  <a:lnTo>
                    <a:pt x="232" y="2"/>
                  </a:lnTo>
                  <a:lnTo>
                    <a:pt x="213" y="0"/>
                  </a:lnTo>
                  <a:lnTo>
                    <a:pt x="200" y="4"/>
                  </a:lnTo>
                  <a:lnTo>
                    <a:pt x="186" y="4"/>
                  </a:lnTo>
                  <a:lnTo>
                    <a:pt x="179" y="11"/>
                  </a:lnTo>
                  <a:lnTo>
                    <a:pt x="172" y="22"/>
                  </a:lnTo>
                  <a:lnTo>
                    <a:pt x="172" y="43"/>
                  </a:lnTo>
                  <a:lnTo>
                    <a:pt x="177" y="68"/>
                  </a:lnTo>
                  <a:lnTo>
                    <a:pt x="177" y="79"/>
                  </a:lnTo>
                  <a:lnTo>
                    <a:pt x="161" y="95"/>
                  </a:lnTo>
                  <a:lnTo>
                    <a:pt x="152" y="104"/>
                  </a:lnTo>
                  <a:lnTo>
                    <a:pt x="143" y="95"/>
                  </a:lnTo>
                  <a:lnTo>
                    <a:pt x="122" y="86"/>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64" name="Freeform 60"/>
            <p:cNvSpPr>
              <a:spLocks/>
            </p:cNvSpPr>
            <p:nvPr/>
          </p:nvSpPr>
          <p:spPr bwMode="auto">
            <a:xfrm>
              <a:off x="2249" y="1704"/>
              <a:ext cx="504" cy="836"/>
            </a:xfrm>
            <a:custGeom>
              <a:avLst/>
              <a:gdLst>
                <a:gd name="T0" fmla="*/ 163 w 504"/>
                <a:gd name="T1" fmla="*/ 576 h 836"/>
                <a:gd name="T2" fmla="*/ 108 w 504"/>
                <a:gd name="T3" fmla="*/ 614 h 836"/>
                <a:gd name="T4" fmla="*/ 92 w 504"/>
                <a:gd name="T5" fmla="*/ 648 h 836"/>
                <a:gd name="T6" fmla="*/ 126 w 504"/>
                <a:gd name="T7" fmla="*/ 669 h 836"/>
                <a:gd name="T8" fmla="*/ 151 w 504"/>
                <a:gd name="T9" fmla="*/ 680 h 836"/>
                <a:gd name="T10" fmla="*/ 201 w 504"/>
                <a:gd name="T11" fmla="*/ 692 h 836"/>
                <a:gd name="T12" fmla="*/ 169 w 504"/>
                <a:gd name="T13" fmla="*/ 728 h 836"/>
                <a:gd name="T14" fmla="*/ 97 w 504"/>
                <a:gd name="T15" fmla="*/ 707 h 836"/>
                <a:gd name="T16" fmla="*/ 45 w 504"/>
                <a:gd name="T17" fmla="*/ 751 h 836"/>
                <a:gd name="T18" fmla="*/ 2 w 504"/>
                <a:gd name="T19" fmla="*/ 773 h 836"/>
                <a:gd name="T20" fmla="*/ 24 w 504"/>
                <a:gd name="T21" fmla="*/ 791 h 836"/>
                <a:gd name="T22" fmla="*/ 65 w 504"/>
                <a:gd name="T23" fmla="*/ 785 h 836"/>
                <a:gd name="T24" fmla="*/ 122 w 504"/>
                <a:gd name="T25" fmla="*/ 810 h 836"/>
                <a:gd name="T26" fmla="*/ 165 w 504"/>
                <a:gd name="T27" fmla="*/ 771 h 836"/>
                <a:gd name="T28" fmla="*/ 203 w 504"/>
                <a:gd name="T29" fmla="*/ 794 h 836"/>
                <a:gd name="T30" fmla="*/ 256 w 504"/>
                <a:gd name="T31" fmla="*/ 803 h 836"/>
                <a:gd name="T32" fmla="*/ 294 w 504"/>
                <a:gd name="T33" fmla="*/ 798 h 836"/>
                <a:gd name="T34" fmla="*/ 351 w 504"/>
                <a:gd name="T35" fmla="*/ 821 h 836"/>
                <a:gd name="T36" fmla="*/ 396 w 504"/>
                <a:gd name="T37" fmla="*/ 825 h 836"/>
                <a:gd name="T38" fmla="*/ 444 w 504"/>
                <a:gd name="T39" fmla="*/ 810 h 836"/>
                <a:gd name="T40" fmla="*/ 423 w 504"/>
                <a:gd name="T41" fmla="*/ 771 h 836"/>
                <a:gd name="T42" fmla="*/ 425 w 504"/>
                <a:gd name="T43" fmla="*/ 746 h 836"/>
                <a:gd name="T44" fmla="*/ 487 w 504"/>
                <a:gd name="T45" fmla="*/ 707 h 836"/>
                <a:gd name="T46" fmla="*/ 503 w 504"/>
                <a:gd name="T47" fmla="*/ 653 h 836"/>
                <a:gd name="T48" fmla="*/ 459 w 504"/>
                <a:gd name="T49" fmla="*/ 623 h 836"/>
                <a:gd name="T50" fmla="*/ 428 w 504"/>
                <a:gd name="T51" fmla="*/ 621 h 836"/>
                <a:gd name="T52" fmla="*/ 439 w 504"/>
                <a:gd name="T53" fmla="*/ 571 h 836"/>
                <a:gd name="T54" fmla="*/ 439 w 504"/>
                <a:gd name="T55" fmla="*/ 501 h 836"/>
                <a:gd name="T56" fmla="*/ 394 w 504"/>
                <a:gd name="T57" fmla="*/ 417 h 836"/>
                <a:gd name="T58" fmla="*/ 394 w 504"/>
                <a:gd name="T59" fmla="*/ 353 h 836"/>
                <a:gd name="T60" fmla="*/ 378 w 504"/>
                <a:gd name="T61" fmla="*/ 304 h 836"/>
                <a:gd name="T62" fmla="*/ 330 w 504"/>
                <a:gd name="T63" fmla="*/ 276 h 836"/>
                <a:gd name="T64" fmla="*/ 326 w 504"/>
                <a:gd name="T65" fmla="*/ 256 h 836"/>
                <a:gd name="T66" fmla="*/ 367 w 504"/>
                <a:gd name="T67" fmla="*/ 263 h 836"/>
                <a:gd name="T68" fmla="*/ 432 w 504"/>
                <a:gd name="T69" fmla="*/ 183 h 836"/>
                <a:gd name="T70" fmla="*/ 428 w 504"/>
                <a:gd name="T71" fmla="*/ 133 h 836"/>
                <a:gd name="T72" fmla="*/ 367 w 504"/>
                <a:gd name="T73" fmla="*/ 108 h 836"/>
                <a:gd name="T74" fmla="*/ 335 w 504"/>
                <a:gd name="T75" fmla="*/ 111 h 836"/>
                <a:gd name="T76" fmla="*/ 353 w 504"/>
                <a:gd name="T77" fmla="*/ 81 h 836"/>
                <a:gd name="T78" fmla="*/ 419 w 504"/>
                <a:gd name="T79" fmla="*/ 40 h 836"/>
                <a:gd name="T80" fmla="*/ 376 w 504"/>
                <a:gd name="T81" fmla="*/ 13 h 836"/>
                <a:gd name="T82" fmla="*/ 308 w 504"/>
                <a:gd name="T83" fmla="*/ 24 h 836"/>
                <a:gd name="T84" fmla="*/ 278 w 504"/>
                <a:gd name="T85" fmla="*/ 54 h 836"/>
                <a:gd name="T86" fmla="*/ 256 w 504"/>
                <a:gd name="T87" fmla="*/ 93 h 836"/>
                <a:gd name="T88" fmla="*/ 203 w 504"/>
                <a:gd name="T89" fmla="*/ 161 h 836"/>
                <a:gd name="T90" fmla="*/ 237 w 504"/>
                <a:gd name="T91" fmla="*/ 172 h 836"/>
                <a:gd name="T92" fmla="*/ 188 w 504"/>
                <a:gd name="T93" fmla="*/ 256 h 836"/>
                <a:gd name="T94" fmla="*/ 206 w 504"/>
                <a:gd name="T95" fmla="*/ 270 h 836"/>
                <a:gd name="T96" fmla="*/ 235 w 504"/>
                <a:gd name="T97" fmla="*/ 288 h 836"/>
                <a:gd name="T98" fmla="*/ 201 w 504"/>
                <a:gd name="T99" fmla="*/ 338 h 836"/>
                <a:gd name="T100" fmla="*/ 251 w 504"/>
                <a:gd name="T101" fmla="*/ 369 h 836"/>
                <a:gd name="T102" fmla="*/ 280 w 504"/>
                <a:gd name="T103" fmla="*/ 381 h 836"/>
                <a:gd name="T104" fmla="*/ 271 w 504"/>
                <a:gd name="T105" fmla="*/ 453 h 836"/>
                <a:gd name="T106" fmla="*/ 269 w 504"/>
                <a:gd name="T107" fmla="*/ 503 h 836"/>
                <a:gd name="T108" fmla="*/ 246 w 504"/>
                <a:gd name="T109" fmla="*/ 526 h 8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04"/>
                <a:gd name="T166" fmla="*/ 0 h 836"/>
                <a:gd name="T167" fmla="*/ 504 w 504"/>
                <a:gd name="T168" fmla="*/ 836 h 8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04" h="836">
                  <a:moveTo>
                    <a:pt x="149" y="535"/>
                  </a:moveTo>
                  <a:lnTo>
                    <a:pt x="174" y="555"/>
                  </a:lnTo>
                  <a:lnTo>
                    <a:pt x="163" y="576"/>
                  </a:lnTo>
                  <a:lnTo>
                    <a:pt x="149" y="594"/>
                  </a:lnTo>
                  <a:lnTo>
                    <a:pt x="126" y="605"/>
                  </a:lnTo>
                  <a:lnTo>
                    <a:pt x="108" y="614"/>
                  </a:lnTo>
                  <a:lnTo>
                    <a:pt x="88" y="617"/>
                  </a:lnTo>
                  <a:lnTo>
                    <a:pt x="79" y="623"/>
                  </a:lnTo>
                  <a:lnTo>
                    <a:pt x="92" y="648"/>
                  </a:lnTo>
                  <a:lnTo>
                    <a:pt x="115" y="648"/>
                  </a:lnTo>
                  <a:lnTo>
                    <a:pt x="126" y="651"/>
                  </a:lnTo>
                  <a:lnTo>
                    <a:pt x="126" y="669"/>
                  </a:lnTo>
                  <a:lnTo>
                    <a:pt x="138" y="669"/>
                  </a:lnTo>
                  <a:lnTo>
                    <a:pt x="147" y="664"/>
                  </a:lnTo>
                  <a:lnTo>
                    <a:pt x="151" y="680"/>
                  </a:lnTo>
                  <a:lnTo>
                    <a:pt x="165" y="696"/>
                  </a:lnTo>
                  <a:lnTo>
                    <a:pt x="185" y="696"/>
                  </a:lnTo>
                  <a:lnTo>
                    <a:pt x="201" y="692"/>
                  </a:lnTo>
                  <a:lnTo>
                    <a:pt x="212" y="696"/>
                  </a:lnTo>
                  <a:lnTo>
                    <a:pt x="181" y="721"/>
                  </a:lnTo>
                  <a:lnTo>
                    <a:pt x="169" y="728"/>
                  </a:lnTo>
                  <a:lnTo>
                    <a:pt x="151" y="721"/>
                  </a:lnTo>
                  <a:lnTo>
                    <a:pt x="115" y="707"/>
                  </a:lnTo>
                  <a:lnTo>
                    <a:pt x="97" y="707"/>
                  </a:lnTo>
                  <a:lnTo>
                    <a:pt x="79" y="721"/>
                  </a:lnTo>
                  <a:lnTo>
                    <a:pt x="56" y="741"/>
                  </a:lnTo>
                  <a:lnTo>
                    <a:pt x="45" y="751"/>
                  </a:lnTo>
                  <a:lnTo>
                    <a:pt x="31" y="755"/>
                  </a:lnTo>
                  <a:lnTo>
                    <a:pt x="13" y="764"/>
                  </a:lnTo>
                  <a:lnTo>
                    <a:pt x="2" y="773"/>
                  </a:lnTo>
                  <a:lnTo>
                    <a:pt x="0" y="780"/>
                  </a:lnTo>
                  <a:lnTo>
                    <a:pt x="13" y="782"/>
                  </a:lnTo>
                  <a:lnTo>
                    <a:pt x="24" y="791"/>
                  </a:lnTo>
                  <a:lnTo>
                    <a:pt x="38" y="798"/>
                  </a:lnTo>
                  <a:lnTo>
                    <a:pt x="52" y="791"/>
                  </a:lnTo>
                  <a:lnTo>
                    <a:pt x="65" y="785"/>
                  </a:lnTo>
                  <a:lnTo>
                    <a:pt x="79" y="787"/>
                  </a:lnTo>
                  <a:lnTo>
                    <a:pt x="101" y="800"/>
                  </a:lnTo>
                  <a:lnTo>
                    <a:pt x="122" y="810"/>
                  </a:lnTo>
                  <a:lnTo>
                    <a:pt x="135" y="800"/>
                  </a:lnTo>
                  <a:lnTo>
                    <a:pt x="142" y="785"/>
                  </a:lnTo>
                  <a:lnTo>
                    <a:pt x="165" y="771"/>
                  </a:lnTo>
                  <a:lnTo>
                    <a:pt x="178" y="771"/>
                  </a:lnTo>
                  <a:lnTo>
                    <a:pt x="192" y="785"/>
                  </a:lnTo>
                  <a:lnTo>
                    <a:pt x="203" y="794"/>
                  </a:lnTo>
                  <a:lnTo>
                    <a:pt x="219" y="794"/>
                  </a:lnTo>
                  <a:lnTo>
                    <a:pt x="242" y="796"/>
                  </a:lnTo>
                  <a:lnTo>
                    <a:pt x="256" y="803"/>
                  </a:lnTo>
                  <a:lnTo>
                    <a:pt x="271" y="791"/>
                  </a:lnTo>
                  <a:lnTo>
                    <a:pt x="283" y="791"/>
                  </a:lnTo>
                  <a:lnTo>
                    <a:pt x="294" y="798"/>
                  </a:lnTo>
                  <a:lnTo>
                    <a:pt x="310" y="814"/>
                  </a:lnTo>
                  <a:lnTo>
                    <a:pt x="328" y="816"/>
                  </a:lnTo>
                  <a:lnTo>
                    <a:pt x="351" y="821"/>
                  </a:lnTo>
                  <a:lnTo>
                    <a:pt x="364" y="830"/>
                  </a:lnTo>
                  <a:lnTo>
                    <a:pt x="382" y="835"/>
                  </a:lnTo>
                  <a:lnTo>
                    <a:pt x="396" y="825"/>
                  </a:lnTo>
                  <a:lnTo>
                    <a:pt x="416" y="814"/>
                  </a:lnTo>
                  <a:lnTo>
                    <a:pt x="428" y="812"/>
                  </a:lnTo>
                  <a:lnTo>
                    <a:pt x="444" y="810"/>
                  </a:lnTo>
                  <a:lnTo>
                    <a:pt x="457" y="796"/>
                  </a:lnTo>
                  <a:lnTo>
                    <a:pt x="446" y="785"/>
                  </a:lnTo>
                  <a:lnTo>
                    <a:pt x="423" y="771"/>
                  </a:lnTo>
                  <a:lnTo>
                    <a:pt x="416" y="764"/>
                  </a:lnTo>
                  <a:lnTo>
                    <a:pt x="416" y="755"/>
                  </a:lnTo>
                  <a:lnTo>
                    <a:pt x="425" y="746"/>
                  </a:lnTo>
                  <a:lnTo>
                    <a:pt x="444" y="744"/>
                  </a:lnTo>
                  <a:lnTo>
                    <a:pt x="459" y="737"/>
                  </a:lnTo>
                  <a:lnTo>
                    <a:pt x="487" y="707"/>
                  </a:lnTo>
                  <a:lnTo>
                    <a:pt x="498" y="694"/>
                  </a:lnTo>
                  <a:lnTo>
                    <a:pt x="503" y="669"/>
                  </a:lnTo>
                  <a:lnTo>
                    <a:pt x="503" y="653"/>
                  </a:lnTo>
                  <a:lnTo>
                    <a:pt x="491" y="644"/>
                  </a:lnTo>
                  <a:lnTo>
                    <a:pt x="473" y="630"/>
                  </a:lnTo>
                  <a:lnTo>
                    <a:pt x="459" y="623"/>
                  </a:lnTo>
                  <a:lnTo>
                    <a:pt x="444" y="626"/>
                  </a:lnTo>
                  <a:lnTo>
                    <a:pt x="432" y="633"/>
                  </a:lnTo>
                  <a:lnTo>
                    <a:pt x="428" y="621"/>
                  </a:lnTo>
                  <a:lnTo>
                    <a:pt x="437" y="605"/>
                  </a:lnTo>
                  <a:lnTo>
                    <a:pt x="441" y="594"/>
                  </a:lnTo>
                  <a:lnTo>
                    <a:pt x="439" y="571"/>
                  </a:lnTo>
                  <a:lnTo>
                    <a:pt x="437" y="540"/>
                  </a:lnTo>
                  <a:lnTo>
                    <a:pt x="444" y="515"/>
                  </a:lnTo>
                  <a:lnTo>
                    <a:pt x="439" y="501"/>
                  </a:lnTo>
                  <a:lnTo>
                    <a:pt x="428" y="481"/>
                  </a:lnTo>
                  <a:lnTo>
                    <a:pt x="403" y="437"/>
                  </a:lnTo>
                  <a:lnTo>
                    <a:pt x="394" y="417"/>
                  </a:lnTo>
                  <a:lnTo>
                    <a:pt x="389" y="392"/>
                  </a:lnTo>
                  <a:lnTo>
                    <a:pt x="387" y="378"/>
                  </a:lnTo>
                  <a:lnTo>
                    <a:pt x="394" y="353"/>
                  </a:lnTo>
                  <a:lnTo>
                    <a:pt x="394" y="335"/>
                  </a:lnTo>
                  <a:lnTo>
                    <a:pt x="389" y="315"/>
                  </a:lnTo>
                  <a:lnTo>
                    <a:pt x="378" y="304"/>
                  </a:lnTo>
                  <a:lnTo>
                    <a:pt x="360" y="285"/>
                  </a:lnTo>
                  <a:lnTo>
                    <a:pt x="346" y="279"/>
                  </a:lnTo>
                  <a:lnTo>
                    <a:pt x="330" y="276"/>
                  </a:lnTo>
                  <a:lnTo>
                    <a:pt x="321" y="274"/>
                  </a:lnTo>
                  <a:lnTo>
                    <a:pt x="321" y="265"/>
                  </a:lnTo>
                  <a:lnTo>
                    <a:pt x="326" y="256"/>
                  </a:lnTo>
                  <a:lnTo>
                    <a:pt x="344" y="254"/>
                  </a:lnTo>
                  <a:lnTo>
                    <a:pt x="357" y="260"/>
                  </a:lnTo>
                  <a:lnTo>
                    <a:pt x="367" y="263"/>
                  </a:lnTo>
                  <a:lnTo>
                    <a:pt x="373" y="251"/>
                  </a:lnTo>
                  <a:lnTo>
                    <a:pt x="371" y="240"/>
                  </a:lnTo>
                  <a:lnTo>
                    <a:pt x="432" y="183"/>
                  </a:lnTo>
                  <a:lnTo>
                    <a:pt x="444" y="172"/>
                  </a:lnTo>
                  <a:lnTo>
                    <a:pt x="444" y="147"/>
                  </a:lnTo>
                  <a:lnTo>
                    <a:pt x="428" y="133"/>
                  </a:lnTo>
                  <a:lnTo>
                    <a:pt x="412" y="131"/>
                  </a:lnTo>
                  <a:lnTo>
                    <a:pt x="396" y="108"/>
                  </a:lnTo>
                  <a:lnTo>
                    <a:pt x="367" y="108"/>
                  </a:lnTo>
                  <a:lnTo>
                    <a:pt x="342" y="113"/>
                  </a:lnTo>
                  <a:lnTo>
                    <a:pt x="335" y="111"/>
                  </a:lnTo>
                  <a:lnTo>
                    <a:pt x="328" y="102"/>
                  </a:lnTo>
                  <a:lnTo>
                    <a:pt x="342" y="93"/>
                  </a:lnTo>
                  <a:lnTo>
                    <a:pt x="353" y="81"/>
                  </a:lnTo>
                  <a:lnTo>
                    <a:pt x="378" y="58"/>
                  </a:lnTo>
                  <a:lnTo>
                    <a:pt x="398" y="56"/>
                  </a:lnTo>
                  <a:lnTo>
                    <a:pt x="419" y="40"/>
                  </a:lnTo>
                  <a:lnTo>
                    <a:pt x="437" y="27"/>
                  </a:lnTo>
                  <a:lnTo>
                    <a:pt x="394" y="15"/>
                  </a:lnTo>
                  <a:lnTo>
                    <a:pt x="376" y="13"/>
                  </a:lnTo>
                  <a:lnTo>
                    <a:pt x="355" y="11"/>
                  </a:lnTo>
                  <a:lnTo>
                    <a:pt x="330" y="0"/>
                  </a:lnTo>
                  <a:lnTo>
                    <a:pt x="308" y="24"/>
                  </a:lnTo>
                  <a:lnTo>
                    <a:pt x="310" y="36"/>
                  </a:lnTo>
                  <a:lnTo>
                    <a:pt x="296" y="40"/>
                  </a:lnTo>
                  <a:lnTo>
                    <a:pt x="278" y="54"/>
                  </a:lnTo>
                  <a:lnTo>
                    <a:pt x="258" y="61"/>
                  </a:lnTo>
                  <a:lnTo>
                    <a:pt x="258" y="79"/>
                  </a:lnTo>
                  <a:lnTo>
                    <a:pt x="256" y="93"/>
                  </a:lnTo>
                  <a:lnTo>
                    <a:pt x="240" y="115"/>
                  </a:lnTo>
                  <a:lnTo>
                    <a:pt x="212" y="145"/>
                  </a:lnTo>
                  <a:lnTo>
                    <a:pt x="203" y="161"/>
                  </a:lnTo>
                  <a:lnTo>
                    <a:pt x="208" y="170"/>
                  </a:lnTo>
                  <a:lnTo>
                    <a:pt x="235" y="167"/>
                  </a:lnTo>
                  <a:lnTo>
                    <a:pt x="237" y="172"/>
                  </a:lnTo>
                  <a:lnTo>
                    <a:pt x="237" y="183"/>
                  </a:lnTo>
                  <a:lnTo>
                    <a:pt x="201" y="231"/>
                  </a:lnTo>
                  <a:lnTo>
                    <a:pt x="188" y="256"/>
                  </a:lnTo>
                  <a:lnTo>
                    <a:pt x="178" y="279"/>
                  </a:lnTo>
                  <a:lnTo>
                    <a:pt x="188" y="290"/>
                  </a:lnTo>
                  <a:lnTo>
                    <a:pt x="206" y="270"/>
                  </a:lnTo>
                  <a:lnTo>
                    <a:pt x="222" y="245"/>
                  </a:lnTo>
                  <a:lnTo>
                    <a:pt x="233" y="251"/>
                  </a:lnTo>
                  <a:lnTo>
                    <a:pt x="235" y="288"/>
                  </a:lnTo>
                  <a:lnTo>
                    <a:pt x="237" y="310"/>
                  </a:lnTo>
                  <a:lnTo>
                    <a:pt x="215" y="322"/>
                  </a:lnTo>
                  <a:lnTo>
                    <a:pt x="201" y="338"/>
                  </a:lnTo>
                  <a:lnTo>
                    <a:pt x="197" y="349"/>
                  </a:lnTo>
                  <a:lnTo>
                    <a:pt x="224" y="374"/>
                  </a:lnTo>
                  <a:lnTo>
                    <a:pt x="251" y="369"/>
                  </a:lnTo>
                  <a:lnTo>
                    <a:pt x="256" y="385"/>
                  </a:lnTo>
                  <a:lnTo>
                    <a:pt x="283" y="367"/>
                  </a:lnTo>
                  <a:lnTo>
                    <a:pt x="280" y="381"/>
                  </a:lnTo>
                  <a:lnTo>
                    <a:pt x="258" y="408"/>
                  </a:lnTo>
                  <a:lnTo>
                    <a:pt x="269" y="437"/>
                  </a:lnTo>
                  <a:lnTo>
                    <a:pt x="271" y="453"/>
                  </a:lnTo>
                  <a:lnTo>
                    <a:pt x="294" y="456"/>
                  </a:lnTo>
                  <a:lnTo>
                    <a:pt x="294" y="469"/>
                  </a:lnTo>
                  <a:lnTo>
                    <a:pt x="269" y="503"/>
                  </a:lnTo>
                  <a:lnTo>
                    <a:pt x="258" y="499"/>
                  </a:lnTo>
                  <a:lnTo>
                    <a:pt x="249" y="508"/>
                  </a:lnTo>
                  <a:lnTo>
                    <a:pt x="246" y="526"/>
                  </a:lnTo>
                  <a:lnTo>
                    <a:pt x="219" y="510"/>
                  </a:lnTo>
                  <a:lnTo>
                    <a:pt x="149" y="535"/>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65" name="Freeform 61"/>
            <p:cNvSpPr>
              <a:spLocks/>
            </p:cNvSpPr>
            <p:nvPr/>
          </p:nvSpPr>
          <p:spPr bwMode="auto">
            <a:xfrm>
              <a:off x="2430" y="2108"/>
              <a:ext cx="42" cy="38"/>
            </a:xfrm>
            <a:custGeom>
              <a:avLst/>
              <a:gdLst>
                <a:gd name="T0" fmla="*/ 22 w 42"/>
                <a:gd name="T1" fmla="*/ 0 h 38"/>
                <a:gd name="T2" fmla="*/ 38 w 42"/>
                <a:gd name="T3" fmla="*/ 2 h 38"/>
                <a:gd name="T4" fmla="*/ 41 w 42"/>
                <a:gd name="T5" fmla="*/ 17 h 38"/>
                <a:gd name="T6" fmla="*/ 22 w 42"/>
                <a:gd name="T7" fmla="*/ 31 h 38"/>
                <a:gd name="T8" fmla="*/ 2 w 42"/>
                <a:gd name="T9" fmla="*/ 37 h 38"/>
                <a:gd name="T10" fmla="*/ 0 w 42"/>
                <a:gd name="T11" fmla="*/ 19 h 38"/>
                <a:gd name="T12" fmla="*/ 22 w 42"/>
                <a:gd name="T13" fmla="*/ 0 h 38"/>
                <a:gd name="T14" fmla="*/ 0 60000 65536"/>
                <a:gd name="T15" fmla="*/ 0 60000 65536"/>
                <a:gd name="T16" fmla="*/ 0 60000 65536"/>
                <a:gd name="T17" fmla="*/ 0 60000 65536"/>
                <a:gd name="T18" fmla="*/ 0 60000 65536"/>
                <a:gd name="T19" fmla="*/ 0 60000 65536"/>
                <a:gd name="T20" fmla="*/ 0 60000 65536"/>
                <a:gd name="T21" fmla="*/ 0 w 42"/>
                <a:gd name="T22" fmla="*/ 0 h 38"/>
                <a:gd name="T23" fmla="*/ 42 w 4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38">
                  <a:moveTo>
                    <a:pt x="22" y="0"/>
                  </a:moveTo>
                  <a:lnTo>
                    <a:pt x="38" y="2"/>
                  </a:lnTo>
                  <a:lnTo>
                    <a:pt x="41" y="17"/>
                  </a:lnTo>
                  <a:lnTo>
                    <a:pt x="22" y="31"/>
                  </a:lnTo>
                  <a:lnTo>
                    <a:pt x="2" y="37"/>
                  </a:lnTo>
                  <a:lnTo>
                    <a:pt x="0" y="19"/>
                  </a:lnTo>
                  <a:lnTo>
                    <a:pt x="22"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66" name="Freeform 62"/>
            <p:cNvSpPr>
              <a:spLocks/>
            </p:cNvSpPr>
            <p:nvPr/>
          </p:nvSpPr>
          <p:spPr bwMode="auto">
            <a:xfrm>
              <a:off x="2400" y="1912"/>
              <a:ext cx="43" cy="38"/>
            </a:xfrm>
            <a:custGeom>
              <a:avLst/>
              <a:gdLst>
                <a:gd name="T0" fmla="*/ 35 w 43"/>
                <a:gd name="T1" fmla="*/ 0 h 38"/>
                <a:gd name="T2" fmla="*/ 42 w 43"/>
                <a:gd name="T3" fmla="*/ 17 h 38"/>
                <a:gd name="T4" fmla="*/ 22 w 43"/>
                <a:gd name="T5" fmla="*/ 31 h 38"/>
                <a:gd name="T6" fmla="*/ 4 w 43"/>
                <a:gd name="T7" fmla="*/ 37 h 38"/>
                <a:gd name="T8" fmla="*/ 0 w 43"/>
                <a:gd name="T9" fmla="*/ 19 h 38"/>
                <a:gd name="T10" fmla="*/ 8 w 43"/>
                <a:gd name="T11" fmla="*/ 5 h 38"/>
                <a:gd name="T12" fmla="*/ 35 w 43"/>
                <a:gd name="T13" fmla="*/ 0 h 38"/>
                <a:gd name="T14" fmla="*/ 0 60000 65536"/>
                <a:gd name="T15" fmla="*/ 0 60000 65536"/>
                <a:gd name="T16" fmla="*/ 0 60000 65536"/>
                <a:gd name="T17" fmla="*/ 0 60000 65536"/>
                <a:gd name="T18" fmla="*/ 0 60000 65536"/>
                <a:gd name="T19" fmla="*/ 0 60000 65536"/>
                <a:gd name="T20" fmla="*/ 0 60000 65536"/>
                <a:gd name="T21" fmla="*/ 0 w 43"/>
                <a:gd name="T22" fmla="*/ 0 h 38"/>
                <a:gd name="T23" fmla="*/ 43 w 4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38">
                  <a:moveTo>
                    <a:pt x="35" y="0"/>
                  </a:moveTo>
                  <a:lnTo>
                    <a:pt x="42" y="17"/>
                  </a:lnTo>
                  <a:lnTo>
                    <a:pt x="22" y="31"/>
                  </a:lnTo>
                  <a:lnTo>
                    <a:pt x="4" y="37"/>
                  </a:lnTo>
                  <a:lnTo>
                    <a:pt x="0" y="19"/>
                  </a:lnTo>
                  <a:lnTo>
                    <a:pt x="8" y="5"/>
                  </a:lnTo>
                  <a:lnTo>
                    <a:pt x="35"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67" name="Freeform 63"/>
            <p:cNvSpPr>
              <a:spLocks/>
            </p:cNvSpPr>
            <p:nvPr/>
          </p:nvSpPr>
          <p:spPr bwMode="auto">
            <a:xfrm>
              <a:off x="2464" y="1760"/>
              <a:ext cx="36" cy="58"/>
            </a:xfrm>
            <a:custGeom>
              <a:avLst/>
              <a:gdLst>
                <a:gd name="T0" fmla="*/ 14 w 36"/>
                <a:gd name="T1" fmla="*/ 57 h 58"/>
                <a:gd name="T2" fmla="*/ 35 w 36"/>
                <a:gd name="T3" fmla="*/ 43 h 58"/>
                <a:gd name="T4" fmla="*/ 28 w 36"/>
                <a:gd name="T5" fmla="*/ 25 h 58"/>
                <a:gd name="T6" fmla="*/ 21 w 36"/>
                <a:gd name="T7" fmla="*/ 13 h 58"/>
                <a:gd name="T8" fmla="*/ 14 w 36"/>
                <a:gd name="T9" fmla="*/ 0 h 58"/>
                <a:gd name="T10" fmla="*/ 0 w 36"/>
                <a:gd name="T11" fmla="*/ 6 h 58"/>
                <a:gd name="T12" fmla="*/ 7 w 36"/>
                <a:gd name="T13" fmla="*/ 27 h 58"/>
                <a:gd name="T14" fmla="*/ 14 w 36"/>
                <a:gd name="T15" fmla="*/ 57 h 5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58"/>
                <a:gd name="T26" fmla="*/ 36 w 36"/>
                <a:gd name="T27" fmla="*/ 58 h 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58">
                  <a:moveTo>
                    <a:pt x="14" y="57"/>
                  </a:moveTo>
                  <a:lnTo>
                    <a:pt x="35" y="43"/>
                  </a:lnTo>
                  <a:lnTo>
                    <a:pt x="28" y="25"/>
                  </a:lnTo>
                  <a:lnTo>
                    <a:pt x="21" y="13"/>
                  </a:lnTo>
                  <a:lnTo>
                    <a:pt x="14" y="0"/>
                  </a:lnTo>
                  <a:lnTo>
                    <a:pt x="0" y="6"/>
                  </a:lnTo>
                  <a:lnTo>
                    <a:pt x="7" y="27"/>
                  </a:lnTo>
                  <a:lnTo>
                    <a:pt x="14" y="57"/>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68" name="Freeform 64"/>
            <p:cNvSpPr>
              <a:spLocks/>
            </p:cNvSpPr>
            <p:nvPr/>
          </p:nvSpPr>
          <p:spPr bwMode="auto">
            <a:xfrm>
              <a:off x="2297" y="1988"/>
              <a:ext cx="109" cy="109"/>
            </a:xfrm>
            <a:custGeom>
              <a:avLst/>
              <a:gdLst>
                <a:gd name="T0" fmla="*/ 38 w 109"/>
                <a:gd name="T1" fmla="*/ 0 h 109"/>
                <a:gd name="T2" fmla="*/ 63 w 109"/>
                <a:gd name="T3" fmla="*/ 0 h 109"/>
                <a:gd name="T4" fmla="*/ 81 w 109"/>
                <a:gd name="T5" fmla="*/ 4 h 109"/>
                <a:gd name="T6" fmla="*/ 94 w 109"/>
                <a:gd name="T7" fmla="*/ 22 h 109"/>
                <a:gd name="T8" fmla="*/ 105 w 109"/>
                <a:gd name="T9" fmla="*/ 49 h 109"/>
                <a:gd name="T10" fmla="*/ 108 w 109"/>
                <a:gd name="T11" fmla="*/ 74 h 109"/>
                <a:gd name="T12" fmla="*/ 96 w 109"/>
                <a:gd name="T13" fmla="*/ 87 h 109"/>
                <a:gd name="T14" fmla="*/ 92 w 109"/>
                <a:gd name="T15" fmla="*/ 103 h 109"/>
                <a:gd name="T16" fmla="*/ 78 w 109"/>
                <a:gd name="T17" fmla="*/ 108 h 109"/>
                <a:gd name="T18" fmla="*/ 67 w 109"/>
                <a:gd name="T19" fmla="*/ 94 h 109"/>
                <a:gd name="T20" fmla="*/ 56 w 109"/>
                <a:gd name="T21" fmla="*/ 67 h 109"/>
                <a:gd name="T22" fmla="*/ 49 w 109"/>
                <a:gd name="T23" fmla="*/ 58 h 109"/>
                <a:gd name="T24" fmla="*/ 27 w 109"/>
                <a:gd name="T25" fmla="*/ 56 h 109"/>
                <a:gd name="T26" fmla="*/ 0 w 109"/>
                <a:gd name="T27" fmla="*/ 29 h 109"/>
                <a:gd name="T28" fmla="*/ 38 w 109"/>
                <a:gd name="T29" fmla="*/ 0 h 1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09"/>
                <a:gd name="T47" fmla="*/ 109 w 109"/>
                <a:gd name="T48" fmla="*/ 109 h 10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09">
                  <a:moveTo>
                    <a:pt x="38" y="0"/>
                  </a:moveTo>
                  <a:lnTo>
                    <a:pt x="63" y="0"/>
                  </a:lnTo>
                  <a:lnTo>
                    <a:pt x="81" y="4"/>
                  </a:lnTo>
                  <a:lnTo>
                    <a:pt x="94" y="22"/>
                  </a:lnTo>
                  <a:lnTo>
                    <a:pt x="105" y="49"/>
                  </a:lnTo>
                  <a:lnTo>
                    <a:pt x="108" y="74"/>
                  </a:lnTo>
                  <a:lnTo>
                    <a:pt x="96" y="87"/>
                  </a:lnTo>
                  <a:lnTo>
                    <a:pt x="92" y="103"/>
                  </a:lnTo>
                  <a:lnTo>
                    <a:pt x="78" y="108"/>
                  </a:lnTo>
                  <a:lnTo>
                    <a:pt x="67" y="94"/>
                  </a:lnTo>
                  <a:lnTo>
                    <a:pt x="56" y="67"/>
                  </a:lnTo>
                  <a:lnTo>
                    <a:pt x="49" y="58"/>
                  </a:lnTo>
                  <a:lnTo>
                    <a:pt x="27" y="56"/>
                  </a:lnTo>
                  <a:lnTo>
                    <a:pt x="0" y="29"/>
                  </a:lnTo>
                  <a:lnTo>
                    <a:pt x="38"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69" name="Freeform 65"/>
            <p:cNvSpPr>
              <a:spLocks/>
            </p:cNvSpPr>
            <p:nvPr/>
          </p:nvSpPr>
          <p:spPr bwMode="auto">
            <a:xfrm>
              <a:off x="2457" y="1693"/>
              <a:ext cx="58" cy="43"/>
            </a:xfrm>
            <a:custGeom>
              <a:avLst/>
              <a:gdLst>
                <a:gd name="T0" fmla="*/ 50 w 58"/>
                <a:gd name="T1" fmla="*/ 0 h 43"/>
                <a:gd name="T2" fmla="*/ 57 w 58"/>
                <a:gd name="T3" fmla="*/ 9 h 43"/>
                <a:gd name="T4" fmla="*/ 34 w 58"/>
                <a:gd name="T5" fmla="*/ 21 h 43"/>
                <a:gd name="T6" fmla="*/ 13 w 58"/>
                <a:gd name="T7" fmla="*/ 42 h 43"/>
                <a:gd name="T8" fmla="*/ 2 w 58"/>
                <a:gd name="T9" fmla="*/ 37 h 43"/>
                <a:gd name="T10" fmla="*/ 0 w 58"/>
                <a:gd name="T11" fmla="*/ 14 h 43"/>
                <a:gd name="T12" fmla="*/ 0 w 58"/>
                <a:gd name="T13" fmla="*/ 7 h 43"/>
                <a:gd name="T14" fmla="*/ 34 w 58"/>
                <a:gd name="T15" fmla="*/ 0 h 43"/>
                <a:gd name="T16" fmla="*/ 50 w 58"/>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43"/>
                <a:gd name="T29" fmla="*/ 58 w 58"/>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43">
                  <a:moveTo>
                    <a:pt x="50" y="0"/>
                  </a:moveTo>
                  <a:lnTo>
                    <a:pt x="57" y="9"/>
                  </a:lnTo>
                  <a:lnTo>
                    <a:pt x="34" y="21"/>
                  </a:lnTo>
                  <a:lnTo>
                    <a:pt x="13" y="42"/>
                  </a:lnTo>
                  <a:lnTo>
                    <a:pt x="2" y="37"/>
                  </a:lnTo>
                  <a:lnTo>
                    <a:pt x="0" y="14"/>
                  </a:lnTo>
                  <a:lnTo>
                    <a:pt x="0" y="7"/>
                  </a:lnTo>
                  <a:lnTo>
                    <a:pt x="34" y="0"/>
                  </a:lnTo>
                  <a:lnTo>
                    <a:pt x="50"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70" name="Freeform 66"/>
            <p:cNvSpPr>
              <a:spLocks/>
            </p:cNvSpPr>
            <p:nvPr/>
          </p:nvSpPr>
          <p:spPr bwMode="auto">
            <a:xfrm>
              <a:off x="2110" y="624"/>
              <a:ext cx="416" cy="363"/>
            </a:xfrm>
            <a:custGeom>
              <a:avLst/>
              <a:gdLst>
                <a:gd name="T0" fmla="*/ 20 w 416"/>
                <a:gd name="T1" fmla="*/ 97 h 363"/>
                <a:gd name="T2" fmla="*/ 49 w 416"/>
                <a:gd name="T3" fmla="*/ 127 h 363"/>
                <a:gd name="T4" fmla="*/ 65 w 416"/>
                <a:gd name="T5" fmla="*/ 177 h 363"/>
                <a:gd name="T6" fmla="*/ 38 w 416"/>
                <a:gd name="T7" fmla="*/ 211 h 363"/>
                <a:gd name="T8" fmla="*/ 0 w 416"/>
                <a:gd name="T9" fmla="*/ 209 h 363"/>
                <a:gd name="T10" fmla="*/ 54 w 416"/>
                <a:gd name="T11" fmla="*/ 257 h 363"/>
                <a:gd name="T12" fmla="*/ 74 w 416"/>
                <a:gd name="T13" fmla="*/ 316 h 363"/>
                <a:gd name="T14" fmla="*/ 126 w 416"/>
                <a:gd name="T15" fmla="*/ 341 h 363"/>
                <a:gd name="T16" fmla="*/ 158 w 416"/>
                <a:gd name="T17" fmla="*/ 355 h 363"/>
                <a:gd name="T18" fmla="*/ 213 w 416"/>
                <a:gd name="T19" fmla="*/ 355 h 363"/>
                <a:gd name="T20" fmla="*/ 258 w 416"/>
                <a:gd name="T21" fmla="*/ 357 h 363"/>
                <a:gd name="T22" fmla="*/ 288 w 416"/>
                <a:gd name="T23" fmla="*/ 341 h 363"/>
                <a:gd name="T24" fmla="*/ 312 w 416"/>
                <a:gd name="T25" fmla="*/ 357 h 363"/>
                <a:gd name="T26" fmla="*/ 340 w 416"/>
                <a:gd name="T27" fmla="*/ 339 h 363"/>
                <a:gd name="T28" fmla="*/ 380 w 416"/>
                <a:gd name="T29" fmla="*/ 323 h 363"/>
                <a:gd name="T30" fmla="*/ 392 w 416"/>
                <a:gd name="T31" fmla="*/ 298 h 363"/>
                <a:gd name="T32" fmla="*/ 415 w 416"/>
                <a:gd name="T33" fmla="*/ 268 h 363"/>
                <a:gd name="T34" fmla="*/ 396 w 416"/>
                <a:gd name="T35" fmla="*/ 245 h 363"/>
                <a:gd name="T36" fmla="*/ 410 w 416"/>
                <a:gd name="T37" fmla="*/ 186 h 363"/>
                <a:gd name="T38" fmla="*/ 387 w 416"/>
                <a:gd name="T39" fmla="*/ 170 h 363"/>
                <a:gd name="T40" fmla="*/ 383 w 416"/>
                <a:gd name="T41" fmla="*/ 161 h 363"/>
                <a:gd name="T42" fmla="*/ 369 w 416"/>
                <a:gd name="T43" fmla="*/ 141 h 363"/>
                <a:gd name="T44" fmla="*/ 337 w 416"/>
                <a:gd name="T45" fmla="*/ 163 h 363"/>
                <a:gd name="T46" fmla="*/ 317 w 416"/>
                <a:gd name="T47" fmla="*/ 154 h 363"/>
                <a:gd name="T48" fmla="*/ 283 w 416"/>
                <a:gd name="T49" fmla="*/ 141 h 363"/>
                <a:gd name="T50" fmla="*/ 265 w 416"/>
                <a:gd name="T51" fmla="*/ 138 h 363"/>
                <a:gd name="T52" fmla="*/ 256 w 416"/>
                <a:gd name="T53" fmla="*/ 122 h 363"/>
                <a:gd name="T54" fmla="*/ 219 w 416"/>
                <a:gd name="T55" fmla="*/ 125 h 363"/>
                <a:gd name="T56" fmla="*/ 213 w 416"/>
                <a:gd name="T57" fmla="*/ 107 h 363"/>
                <a:gd name="T58" fmla="*/ 195 w 416"/>
                <a:gd name="T59" fmla="*/ 116 h 363"/>
                <a:gd name="T60" fmla="*/ 183 w 416"/>
                <a:gd name="T61" fmla="*/ 116 h 363"/>
                <a:gd name="T62" fmla="*/ 158 w 416"/>
                <a:gd name="T63" fmla="*/ 129 h 363"/>
                <a:gd name="T64" fmla="*/ 151 w 416"/>
                <a:gd name="T65" fmla="*/ 91 h 363"/>
                <a:gd name="T66" fmla="*/ 170 w 416"/>
                <a:gd name="T67" fmla="*/ 66 h 363"/>
                <a:gd name="T68" fmla="*/ 170 w 416"/>
                <a:gd name="T69" fmla="*/ 22 h 363"/>
                <a:gd name="T70" fmla="*/ 158 w 416"/>
                <a:gd name="T71" fmla="*/ 0 h 363"/>
                <a:gd name="T72" fmla="*/ 145 w 416"/>
                <a:gd name="T73" fmla="*/ 29 h 363"/>
                <a:gd name="T74" fmla="*/ 129 w 416"/>
                <a:gd name="T75" fmla="*/ 31 h 363"/>
                <a:gd name="T76" fmla="*/ 124 w 416"/>
                <a:gd name="T77" fmla="*/ 6 h 363"/>
                <a:gd name="T78" fmla="*/ 99 w 416"/>
                <a:gd name="T79" fmla="*/ 20 h 363"/>
                <a:gd name="T80" fmla="*/ 97 w 416"/>
                <a:gd name="T81" fmla="*/ 40 h 363"/>
                <a:gd name="T82" fmla="*/ 79 w 416"/>
                <a:gd name="T83" fmla="*/ 27 h 363"/>
                <a:gd name="T84" fmla="*/ 63 w 416"/>
                <a:gd name="T85" fmla="*/ 40 h 363"/>
                <a:gd name="T86" fmla="*/ 88 w 416"/>
                <a:gd name="T87" fmla="*/ 59 h 363"/>
                <a:gd name="T88" fmla="*/ 113 w 416"/>
                <a:gd name="T89" fmla="*/ 81 h 363"/>
                <a:gd name="T90" fmla="*/ 97 w 416"/>
                <a:gd name="T91" fmla="*/ 95 h 363"/>
                <a:gd name="T92" fmla="*/ 106 w 416"/>
                <a:gd name="T93" fmla="*/ 120 h 363"/>
                <a:gd name="T94" fmla="*/ 86 w 416"/>
                <a:gd name="T95" fmla="*/ 127 h 363"/>
                <a:gd name="T96" fmla="*/ 49 w 416"/>
                <a:gd name="T97" fmla="*/ 93 h 36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16"/>
                <a:gd name="T148" fmla="*/ 0 h 363"/>
                <a:gd name="T149" fmla="*/ 416 w 416"/>
                <a:gd name="T150" fmla="*/ 363 h 36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16" h="363">
                  <a:moveTo>
                    <a:pt x="31" y="84"/>
                  </a:moveTo>
                  <a:lnTo>
                    <a:pt x="20" y="97"/>
                  </a:lnTo>
                  <a:lnTo>
                    <a:pt x="34" y="122"/>
                  </a:lnTo>
                  <a:lnTo>
                    <a:pt x="49" y="127"/>
                  </a:lnTo>
                  <a:lnTo>
                    <a:pt x="65" y="138"/>
                  </a:lnTo>
                  <a:lnTo>
                    <a:pt x="65" y="177"/>
                  </a:lnTo>
                  <a:lnTo>
                    <a:pt x="52" y="204"/>
                  </a:lnTo>
                  <a:lnTo>
                    <a:pt x="38" y="211"/>
                  </a:lnTo>
                  <a:lnTo>
                    <a:pt x="4" y="204"/>
                  </a:lnTo>
                  <a:lnTo>
                    <a:pt x="0" y="209"/>
                  </a:lnTo>
                  <a:lnTo>
                    <a:pt x="40" y="250"/>
                  </a:lnTo>
                  <a:lnTo>
                    <a:pt x="54" y="257"/>
                  </a:lnTo>
                  <a:lnTo>
                    <a:pt x="61" y="286"/>
                  </a:lnTo>
                  <a:lnTo>
                    <a:pt x="74" y="316"/>
                  </a:lnTo>
                  <a:lnTo>
                    <a:pt x="99" y="336"/>
                  </a:lnTo>
                  <a:lnTo>
                    <a:pt x="126" y="341"/>
                  </a:lnTo>
                  <a:lnTo>
                    <a:pt x="142" y="355"/>
                  </a:lnTo>
                  <a:lnTo>
                    <a:pt x="158" y="355"/>
                  </a:lnTo>
                  <a:lnTo>
                    <a:pt x="176" y="346"/>
                  </a:lnTo>
                  <a:lnTo>
                    <a:pt x="213" y="355"/>
                  </a:lnTo>
                  <a:lnTo>
                    <a:pt x="233" y="362"/>
                  </a:lnTo>
                  <a:lnTo>
                    <a:pt x="258" y="357"/>
                  </a:lnTo>
                  <a:lnTo>
                    <a:pt x="274" y="355"/>
                  </a:lnTo>
                  <a:lnTo>
                    <a:pt x="288" y="341"/>
                  </a:lnTo>
                  <a:lnTo>
                    <a:pt x="299" y="346"/>
                  </a:lnTo>
                  <a:lnTo>
                    <a:pt x="312" y="357"/>
                  </a:lnTo>
                  <a:lnTo>
                    <a:pt x="328" y="350"/>
                  </a:lnTo>
                  <a:lnTo>
                    <a:pt x="340" y="339"/>
                  </a:lnTo>
                  <a:lnTo>
                    <a:pt x="349" y="330"/>
                  </a:lnTo>
                  <a:lnTo>
                    <a:pt x="380" y="323"/>
                  </a:lnTo>
                  <a:lnTo>
                    <a:pt x="387" y="314"/>
                  </a:lnTo>
                  <a:lnTo>
                    <a:pt x="392" y="298"/>
                  </a:lnTo>
                  <a:lnTo>
                    <a:pt x="412" y="282"/>
                  </a:lnTo>
                  <a:lnTo>
                    <a:pt x="415" y="268"/>
                  </a:lnTo>
                  <a:lnTo>
                    <a:pt x="408" y="259"/>
                  </a:lnTo>
                  <a:lnTo>
                    <a:pt x="396" y="245"/>
                  </a:lnTo>
                  <a:lnTo>
                    <a:pt x="394" y="193"/>
                  </a:lnTo>
                  <a:lnTo>
                    <a:pt x="410" y="186"/>
                  </a:lnTo>
                  <a:lnTo>
                    <a:pt x="401" y="170"/>
                  </a:lnTo>
                  <a:lnTo>
                    <a:pt x="387" y="170"/>
                  </a:lnTo>
                  <a:lnTo>
                    <a:pt x="378" y="170"/>
                  </a:lnTo>
                  <a:lnTo>
                    <a:pt x="383" y="161"/>
                  </a:lnTo>
                  <a:lnTo>
                    <a:pt x="378" y="145"/>
                  </a:lnTo>
                  <a:lnTo>
                    <a:pt x="369" y="141"/>
                  </a:lnTo>
                  <a:lnTo>
                    <a:pt x="351" y="150"/>
                  </a:lnTo>
                  <a:lnTo>
                    <a:pt x="337" y="163"/>
                  </a:lnTo>
                  <a:lnTo>
                    <a:pt x="328" y="161"/>
                  </a:lnTo>
                  <a:lnTo>
                    <a:pt x="317" y="154"/>
                  </a:lnTo>
                  <a:lnTo>
                    <a:pt x="301" y="145"/>
                  </a:lnTo>
                  <a:lnTo>
                    <a:pt x="283" y="141"/>
                  </a:lnTo>
                  <a:lnTo>
                    <a:pt x="274" y="145"/>
                  </a:lnTo>
                  <a:lnTo>
                    <a:pt x="265" y="138"/>
                  </a:lnTo>
                  <a:lnTo>
                    <a:pt x="265" y="125"/>
                  </a:lnTo>
                  <a:lnTo>
                    <a:pt x="256" y="122"/>
                  </a:lnTo>
                  <a:lnTo>
                    <a:pt x="238" y="127"/>
                  </a:lnTo>
                  <a:lnTo>
                    <a:pt x="219" y="125"/>
                  </a:lnTo>
                  <a:lnTo>
                    <a:pt x="219" y="116"/>
                  </a:lnTo>
                  <a:lnTo>
                    <a:pt x="213" y="107"/>
                  </a:lnTo>
                  <a:lnTo>
                    <a:pt x="201" y="104"/>
                  </a:lnTo>
                  <a:lnTo>
                    <a:pt x="195" y="116"/>
                  </a:lnTo>
                  <a:lnTo>
                    <a:pt x="190" y="120"/>
                  </a:lnTo>
                  <a:lnTo>
                    <a:pt x="183" y="116"/>
                  </a:lnTo>
                  <a:lnTo>
                    <a:pt x="170" y="118"/>
                  </a:lnTo>
                  <a:lnTo>
                    <a:pt x="158" y="129"/>
                  </a:lnTo>
                  <a:lnTo>
                    <a:pt x="149" y="120"/>
                  </a:lnTo>
                  <a:lnTo>
                    <a:pt x="151" y="91"/>
                  </a:lnTo>
                  <a:lnTo>
                    <a:pt x="161" y="75"/>
                  </a:lnTo>
                  <a:lnTo>
                    <a:pt x="170" y="66"/>
                  </a:lnTo>
                  <a:lnTo>
                    <a:pt x="167" y="45"/>
                  </a:lnTo>
                  <a:lnTo>
                    <a:pt x="170" y="22"/>
                  </a:lnTo>
                  <a:lnTo>
                    <a:pt x="165" y="0"/>
                  </a:lnTo>
                  <a:lnTo>
                    <a:pt x="158" y="0"/>
                  </a:lnTo>
                  <a:lnTo>
                    <a:pt x="149" y="9"/>
                  </a:lnTo>
                  <a:lnTo>
                    <a:pt x="145" y="29"/>
                  </a:lnTo>
                  <a:lnTo>
                    <a:pt x="138" y="45"/>
                  </a:lnTo>
                  <a:lnTo>
                    <a:pt x="129" y="31"/>
                  </a:lnTo>
                  <a:lnTo>
                    <a:pt x="136" y="15"/>
                  </a:lnTo>
                  <a:lnTo>
                    <a:pt x="124" y="6"/>
                  </a:lnTo>
                  <a:lnTo>
                    <a:pt x="106" y="9"/>
                  </a:lnTo>
                  <a:lnTo>
                    <a:pt x="99" y="20"/>
                  </a:lnTo>
                  <a:lnTo>
                    <a:pt x="104" y="29"/>
                  </a:lnTo>
                  <a:lnTo>
                    <a:pt x="97" y="40"/>
                  </a:lnTo>
                  <a:lnTo>
                    <a:pt x="90" y="36"/>
                  </a:lnTo>
                  <a:lnTo>
                    <a:pt x="79" y="27"/>
                  </a:lnTo>
                  <a:lnTo>
                    <a:pt x="70" y="29"/>
                  </a:lnTo>
                  <a:lnTo>
                    <a:pt x="63" y="40"/>
                  </a:lnTo>
                  <a:lnTo>
                    <a:pt x="72" y="56"/>
                  </a:lnTo>
                  <a:lnTo>
                    <a:pt x="88" y="59"/>
                  </a:lnTo>
                  <a:lnTo>
                    <a:pt x="106" y="77"/>
                  </a:lnTo>
                  <a:lnTo>
                    <a:pt x="113" y="81"/>
                  </a:lnTo>
                  <a:lnTo>
                    <a:pt x="113" y="93"/>
                  </a:lnTo>
                  <a:lnTo>
                    <a:pt x="97" y="95"/>
                  </a:lnTo>
                  <a:lnTo>
                    <a:pt x="99" y="111"/>
                  </a:lnTo>
                  <a:lnTo>
                    <a:pt x="106" y="120"/>
                  </a:lnTo>
                  <a:lnTo>
                    <a:pt x="99" y="129"/>
                  </a:lnTo>
                  <a:lnTo>
                    <a:pt x="86" y="127"/>
                  </a:lnTo>
                  <a:lnTo>
                    <a:pt x="65" y="107"/>
                  </a:lnTo>
                  <a:lnTo>
                    <a:pt x="49" y="93"/>
                  </a:lnTo>
                  <a:lnTo>
                    <a:pt x="31" y="84"/>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grpSp>
          <p:nvGrpSpPr>
            <p:cNvPr id="34871" name="Group 67"/>
            <p:cNvGrpSpPr>
              <a:grpSpLocks/>
            </p:cNvGrpSpPr>
            <p:nvPr/>
          </p:nvGrpSpPr>
          <p:grpSpPr bwMode="auto">
            <a:xfrm>
              <a:off x="3405" y="899"/>
              <a:ext cx="626" cy="1332"/>
              <a:chOff x="3324" y="947"/>
              <a:chExt cx="626" cy="1332"/>
            </a:xfrm>
          </p:grpSpPr>
          <p:sp>
            <p:nvSpPr>
              <p:cNvPr id="34891" name="Freeform 68"/>
              <p:cNvSpPr>
                <a:spLocks/>
              </p:cNvSpPr>
              <p:nvPr/>
            </p:nvSpPr>
            <p:spPr bwMode="auto">
              <a:xfrm>
                <a:off x="3573" y="2099"/>
                <a:ext cx="42" cy="103"/>
              </a:xfrm>
              <a:custGeom>
                <a:avLst/>
                <a:gdLst>
                  <a:gd name="T0" fmla="*/ 41 w 42"/>
                  <a:gd name="T1" fmla="*/ 0 h 103"/>
                  <a:gd name="T2" fmla="*/ 38 w 42"/>
                  <a:gd name="T3" fmla="*/ 34 h 103"/>
                  <a:gd name="T4" fmla="*/ 27 w 42"/>
                  <a:gd name="T5" fmla="*/ 61 h 103"/>
                  <a:gd name="T6" fmla="*/ 6 w 42"/>
                  <a:gd name="T7" fmla="*/ 77 h 103"/>
                  <a:gd name="T8" fmla="*/ 11 w 42"/>
                  <a:gd name="T9" fmla="*/ 95 h 103"/>
                  <a:gd name="T10" fmla="*/ 4 w 42"/>
                  <a:gd name="T11" fmla="*/ 102 h 103"/>
                  <a:gd name="T12" fmla="*/ 0 w 42"/>
                  <a:gd name="T13" fmla="*/ 79 h 103"/>
                  <a:gd name="T14" fmla="*/ 6 w 42"/>
                  <a:gd name="T15" fmla="*/ 63 h 103"/>
                  <a:gd name="T16" fmla="*/ 11 w 42"/>
                  <a:gd name="T17" fmla="*/ 43 h 103"/>
                  <a:gd name="T18" fmla="*/ 41 w 42"/>
                  <a:gd name="T19" fmla="*/ 0 h 1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103"/>
                  <a:gd name="T32" fmla="*/ 42 w 42"/>
                  <a:gd name="T33" fmla="*/ 103 h 1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103">
                    <a:moveTo>
                      <a:pt x="41" y="0"/>
                    </a:moveTo>
                    <a:lnTo>
                      <a:pt x="38" y="34"/>
                    </a:lnTo>
                    <a:lnTo>
                      <a:pt x="27" y="61"/>
                    </a:lnTo>
                    <a:lnTo>
                      <a:pt x="6" y="77"/>
                    </a:lnTo>
                    <a:lnTo>
                      <a:pt x="11" y="95"/>
                    </a:lnTo>
                    <a:lnTo>
                      <a:pt x="4" y="102"/>
                    </a:lnTo>
                    <a:lnTo>
                      <a:pt x="0" y="79"/>
                    </a:lnTo>
                    <a:lnTo>
                      <a:pt x="6" y="63"/>
                    </a:lnTo>
                    <a:lnTo>
                      <a:pt x="11" y="43"/>
                    </a:lnTo>
                    <a:lnTo>
                      <a:pt x="41"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92" name="Freeform 69"/>
              <p:cNvSpPr>
                <a:spLocks/>
              </p:cNvSpPr>
              <p:nvPr/>
            </p:nvSpPr>
            <p:spPr bwMode="auto">
              <a:xfrm>
                <a:off x="3666" y="2053"/>
                <a:ext cx="58" cy="81"/>
              </a:xfrm>
              <a:custGeom>
                <a:avLst/>
                <a:gdLst>
                  <a:gd name="T0" fmla="*/ 45 w 58"/>
                  <a:gd name="T1" fmla="*/ 0 h 81"/>
                  <a:gd name="T2" fmla="*/ 57 w 58"/>
                  <a:gd name="T3" fmla="*/ 0 h 81"/>
                  <a:gd name="T4" fmla="*/ 43 w 58"/>
                  <a:gd name="T5" fmla="*/ 15 h 81"/>
                  <a:gd name="T6" fmla="*/ 41 w 58"/>
                  <a:gd name="T7" fmla="*/ 26 h 81"/>
                  <a:gd name="T8" fmla="*/ 45 w 58"/>
                  <a:gd name="T9" fmla="*/ 44 h 81"/>
                  <a:gd name="T10" fmla="*/ 29 w 58"/>
                  <a:gd name="T11" fmla="*/ 60 h 81"/>
                  <a:gd name="T12" fmla="*/ 11 w 58"/>
                  <a:gd name="T13" fmla="*/ 80 h 81"/>
                  <a:gd name="T14" fmla="*/ 6 w 58"/>
                  <a:gd name="T15" fmla="*/ 60 h 81"/>
                  <a:gd name="T16" fmla="*/ 0 w 58"/>
                  <a:gd name="T17" fmla="*/ 53 h 81"/>
                  <a:gd name="T18" fmla="*/ 0 w 58"/>
                  <a:gd name="T19" fmla="*/ 37 h 81"/>
                  <a:gd name="T20" fmla="*/ 18 w 58"/>
                  <a:gd name="T21" fmla="*/ 22 h 81"/>
                  <a:gd name="T22" fmla="*/ 45 w 58"/>
                  <a:gd name="T23" fmla="*/ 0 h 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81"/>
                  <a:gd name="T38" fmla="*/ 58 w 58"/>
                  <a:gd name="T39" fmla="*/ 81 h 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81">
                    <a:moveTo>
                      <a:pt x="45" y="0"/>
                    </a:moveTo>
                    <a:lnTo>
                      <a:pt x="57" y="0"/>
                    </a:lnTo>
                    <a:lnTo>
                      <a:pt x="43" y="15"/>
                    </a:lnTo>
                    <a:lnTo>
                      <a:pt x="41" y="26"/>
                    </a:lnTo>
                    <a:lnTo>
                      <a:pt x="45" y="44"/>
                    </a:lnTo>
                    <a:lnTo>
                      <a:pt x="29" y="60"/>
                    </a:lnTo>
                    <a:lnTo>
                      <a:pt x="11" y="80"/>
                    </a:lnTo>
                    <a:lnTo>
                      <a:pt x="6" y="60"/>
                    </a:lnTo>
                    <a:lnTo>
                      <a:pt x="0" y="53"/>
                    </a:lnTo>
                    <a:lnTo>
                      <a:pt x="0" y="37"/>
                    </a:lnTo>
                    <a:lnTo>
                      <a:pt x="18" y="22"/>
                    </a:lnTo>
                    <a:lnTo>
                      <a:pt x="45"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grpSp>
            <p:nvGrpSpPr>
              <p:cNvPr id="34893" name="Group 70"/>
              <p:cNvGrpSpPr>
                <a:grpSpLocks/>
              </p:cNvGrpSpPr>
              <p:nvPr/>
            </p:nvGrpSpPr>
            <p:grpSpPr bwMode="auto">
              <a:xfrm>
                <a:off x="3324" y="947"/>
                <a:ext cx="626" cy="1332"/>
                <a:chOff x="3324" y="947"/>
                <a:chExt cx="626" cy="1332"/>
              </a:xfrm>
            </p:grpSpPr>
            <p:sp>
              <p:nvSpPr>
                <p:cNvPr id="34894" name="Freeform 71"/>
                <p:cNvSpPr>
                  <a:spLocks/>
                </p:cNvSpPr>
                <p:nvPr/>
              </p:nvSpPr>
              <p:spPr bwMode="auto">
                <a:xfrm>
                  <a:off x="3324" y="947"/>
                  <a:ext cx="626" cy="1332"/>
                </a:xfrm>
                <a:custGeom>
                  <a:avLst/>
                  <a:gdLst>
                    <a:gd name="T0" fmla="*/ 492 w 626"/>
                    <a:gd name="T1" fmla="*/ 24 h 1332"/>
                    <a:gd name="T2" fmla="*/ 577 w 626"/>
                    <a:gd name="T3" fmla="*/ 81 h 1332"/>
                    <a:gd name="T4" fmla="*/ 583 w 626"/>
                    <a:gd name="T5" fmla="*/ 131 h 1332"/>
                    <a:gd name="T6" fmla="*/ 604 w 626"/>
                    <a:gd name="T7" fmla="*/ 177 h 1332"/>
                    <a:gd name="T8" fmla="*/ 599 w 626"/>
                    <a:gd name="T9" fmla="*/ 236 h 1332"/>
                    <a:gd name="T10" fmla="*/ 618 w 626"/>
                    <a:gd name="T11" fmla="*/ 277 h 1332"/>
                    <a:gd name="T12" fmla="*/ 613 w 626"/>
                    <a:gd name="T13" fmla="*/ 311 h 1332"/>
                    <a:gd name="T14" fmla="*/ 538 w 626"/>
                    <a:gd name="T15" fmla="*/ 317 h 1332"/>
                    <a:gd name="T16" fmla="*/ 504 w 626"/>
                    <a:gd name="T17" fmla="*/ 367 h 1332"/>
                    <a:gd name="T18" fmla="*/ 494 w 626"/>
                    <a:gd name="T19" fmla="*/ 406 h 1332"/>
                    <a:gd name="T20" fmla="*/ 499 w 626"/>
                    <a:gd name="T21" fmla="*/ 458 h 1332"/>
                    <a:gd name="T22" fmla="*/ 476 w 626"/>
                    <a:gd name="T23" fmla="*/ 508 h 1332"/>
                    <a:gd name="T24" fmla="*/ 406 w 626"/>
                    <a:gd name="T25" fmla="*/ 551 h 1332"/>
                    <a:gd name="T26" fmla="*/ 378 w 626"/>
                    <a:gd name="T27" fmla="*/ 576 h 1332"/>
                    <a:gd name="T28" fmla="*/ 346 w 626"/>
                    <a:gd name="T29" fmla="*/ 638 h 1332"/>
                    <a:gd name="T30" fmla="*/ 335 w 626"/>
                    <a:gd name="T31" fmla="*/ 688 h 1332"/>
                    <a:gd name="T32" fmla="*/ 305 w 626"/>
                    <a:gd name="T33" fmla="*/ 754 h 1332"/>
                    <a:gd name="T34" fmla="*/ 348 w 626"/>
                    <a:gd name="T35" fmla="*/ 842 h 1332"/>
                    <a:gd name="T36" fmla="*/ 383 w 626"/>
                    <a:gd name="T37" fmla="*/ 908 h 1332"/>
                    <a:gd name="T38" fmla="*/ 346 w 626"/>
                    <a:gd name="T39" fmla="*/ 933 h 1332"/>
                    <a:gd name="T40" fmla="*/ 312 w 626"/>
                    <a:gd name="T41" fmla="*/ 938 h 1332"/>
                    <a:gd name="T42" fmla="*/ 241 w 626"/>
                    <a:gd name="T43" fmla="*/ 942 h 1332"/>
                    <a:gd name="T44" fmla="*/ 307 w 626"/>
                    <a:gd name="T45" fmla="*/ 958 h 1332"/>
                    <a:gd name="T46" fmla="*/ 346 w 626"/>
                    <a:gd name="T47" fmla="*/ 978 h 1332"/>
                    <a:gd name="T48" fmla="*/ 321 w 626"/>
                    <a:gd name="T49" fmla="*/ 994 h 1332"/>
                    <a:gd name="T50" fmla="*/ 278 w 626"/>
                    <a:gd name="T51" fmla="*/ 1033 h 1332"/>
                    <a:gd name="T52" fmla="*/ 266 w 626"/>
                    <a:gd name="T53" fmla="*/ 1069 h 1332"/>
                    <a:gd name="T54" fmla="*/ 250 w 626"/>
                    <a:gd name="T55" fmla="*/ 1156 h 1332"/>
                    <a:gd name="T56" fmla="*/ 230 w 626"/>
                    <a:gd name="T57" fmla="*/ 1215 h 1332"/>
                    <a:gd name="T58" fmla="*/ 177 w 626"/>
                    <a:gd name="T59" fmla="*/ 1260 h 1332"/>
                    <a:gd name="T60" fmla="*/ 130 w 626"/>
                    <a:gd name="T61" fmla="*/ 1276 h 1332"/>
                    <a:gd name="T62" fmla="*/ 120 w 626"/>
                    <a:gd name="T63" fmla="*/ 1319 h 1332"/>
                    <a:gd name="T64" fmla="*/ 70 w 626"/>
                    <a:gd name="T65" fmla="*/ 1331 h 1332"/>
                    <a:gd name="T66" fmla="*/ 50 w 626"/>
                    <a:gd name="T67" fmla="*/ 1310 h 1332"/>
                    <a:gd name="T68" fmla="*/ 29 w 626"/>
                    <a:gd name="T69" fmla="*/ 1235 h 1332"/>
                    <a:gd name="T70" fmla="*/ 45 w 626"/>
                    <a:gd name="T71" fmla="*/ 1219 h 1332"/>
                    <a:gd name="T72" fmla="*/ 50 w 626"/>
                    <a:gd name="T73" fmla="*/ 1194 h 1332"/>
                    <a:gd name="T74" fmla="*/ 29 w 626"/>
                    <a:gd name="T75" fmla="*/ 1126 h 1332"/>
                    <a:gd name="T76" fmla="*/ 11 w 626"/>
                    <a:gd name="T77" fmla="*/ 1074 h 1332"/>
                    <a:gd name="T78" fmla="*/ 0 w 626"/>
                    <a:gd name="T79" fmla="*/ 990 h 1332"/>
                    <a:gd name="T80" fmla="*/ 20 w 626"/>
                    <a:gd name="T81" fmla="*/ 958 h 1332"/>
                    <a:gd name="T82" fmla="*/ 36 w 626"/>
                    <a:gd name="T83" fmla="*/ 874 h 1332"/>
                    <a:gd name="T84" fmla="*/ 79 w 626"/>
                    <a:gd name="T85" fmla="*/ 824 h 1332"/>
                    <a:gd name="T86" fmla="*/ 66 w 626"/>
                    <a:gd name="T87" fmla="*/ 738 h 1332"/>
                    <a:gd name="T88" fmla="*/ 84 w 626"/>
                    <a:gd name="T89" fmla="*/ 697 h 1332"/>
                    <a:gd name="T90" fmla="*/ 75 w 626"/>
                    <a:gd name="T91" fmla="*/ 622 h 1332"/>
                    <a:gd name="T92" fmla="*/ 91 w 626"/>
                    <a:gd name="T93" fmla="*/ 533 h 1332"/>
                    <a:gd name="T94" fmla="*/ 145 w 626"/>
                    <a:gd name="T95" fmla="*/ 476 h 1332"/>
                    <a:gd name="T96" fmla="*/ 196 w 626"/>
                    <a:gd name="T97" fmla="*/ 458 h 1332"/>
                    <a:gd name="T98" fmla="*/ 175 w 626"/>
                    <a:gd name="T99" fmla="*/ 406 h 1332"/>
                    <a:gd name="T100" fmla="*/ 196 w 626"/>
                    <a:gd name="T101" fmla="*/ 361 h 1332"/>
                    <a:gd name="T102" fmla="*/ 207 w 626"/>
                    <a:gd name="T103" fmla="*/ 293 h 1332"/>
                    <a:gd name="T104" fmla="*/ 262 w 626"/>
                    <a:gd name="T105" fmla="*/ 252 h 1332"/>
                    <a:gd name="T106" fmla="*/ 287 w 626"/>
                    <a:gd name="T107" fmla="*/ 199 h 1332"/>
                    <a:gd name="T108" fmla="*/ 328 w 626"/>
                    <a:gd name="T109" fmla="*/ 115 h 1332"/>
                    <a:gd name="T110" fmla="*/ 374 w 626"/>
                    <a:gd name="T111" fmla="*/ 77 h 1332"/>
                    <a:gd name="T112" fmla="*/ 415 w 626"/>
                    <a:gd name="T113" fmla="*/ 47 h 1332"/>
                    <a:gd name="T114" fmla="*/ 467 w 626"/>
                    <a:gd name="T115" fmla="*/ 0 h 133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26"/>
                    <a:gd name="T175" fmla="*/ 0 h 1332"/>
                    <a:gd name="T176" fmla="*/ 626 w 626"/>
                    <a:gd name="T177" fmla="*/ 1332 h 133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lnTo>
                        <a:pt x="472" y="0"/>
                      </a:lnTo>
                    </a:path>
                  </a:pathLst>
                </a:custGeom>
                <a:solidFill>
                  <a:srgbClr val="DED3B6"/>
                </a:solidFill>
                <a:ln w="9525"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95" name="Freeform 72"/>
                <p:cNvSpPr>
                  <a:spLocks/>
                </p:cNvSpPr>
                <p:nvPr/>
              </p:nvSpPr>
              <p:spPr bwMode="auto">
                <a:xfrm>
                  <a:off x="3324" y="947"/>
                  <a:ext cx="626" cy="1332"/>
                </a:xfrm>
                <a:custGeom>
                  <a:avLst/>
                  <a:gdLst>
                    <a:gd name="T0" fmla="*/ 492 w 626"/>
                    <a:gd name="T1" fmla="*/ 24 h 1332"/>
                    <a:gd name="T2" fmla="*/ 577 w 626"/>
                    <a:gd name="T3" fmla="*/ 81 h 1332"/>
                    <a:gd name="T4" fmla="*/ 583 w 626"/>
                    <a:gd name="T5" fmla="*/ 131 h 1332"/>
                    <a:gd name="T6" fmla="*/ 604 w 626"/>
                    <a:gd name="T7" fmla="*/ 177 h 1332"/>
                    <a:gd name="T8" fmla="*/ 599 w 626"/>
                    <a:gd name="T9" fmla="*/ 236 h 1332"/>
                    <a:gd name="T10" fmla="*/ 618 w 626"/>
                    <a:gd name="T11" fmla="*/ 277 h 1332"/>
                    <a:gd name="T12" fmla="*/ 613 w 626"/>
                    <a:gd name="T13" fmla="*/ 311 h 1332"/>
                    <a:gd name="T14" fmla="*/ 538 w 626"/>
                    <a:gd name="T15" fmla="*/ 317 h 1332"/>
                    <a:gd name="T16" fmla="*/ 504 w 626"/>
                    <a:gd name="T17" fmla="*/ 367 h 1332"/>
                    <a:gd name="T18" fmla="*/ 494 w 626"/>
                    <a:gd name="T19" fmla="*/ 406 h 1332"/>
                    <a:gd name="T20" fmla="*/ 499 w 626"/>
                    <a:gd name="T21" fmla="*/ 458 h 1332"/>
                    <a:gd name="T22" fmla="*/ 476 w 626"/>
                    <a:gd name="T23" fmla="*/ 508 h 1332"/>
                    <a:gd name="T24" fmla="*/ 406 w 626"/>
                    <a:gd name="T25" fmla="*/ 551 h 1332"/>
                    <a:gd name="T26" fmla="*/ 378 w 626"/>
                    <a:gd name="T27" fmla="*/ 576 h 1332"/>
                    <a:gd name="T28" fmla="*/ 346 w 626"/>
                    <a:gd name="T29" fmla="*/ 638 h 1332"/>
                    <a:gd name="T30" fmla="*/ 335 w 626"/>
                    <a:gd name="T31" fmla="*/ 688 h 1332"/>
                    <a:gd name="T32" fmla="*/ 305 w 626"/>
                    <a:gd name="T33" fmla="*/ 754 h 1332"/>
                    <a:gd name="T34" fmla="*/ 348 w 626"/>
                    <a:gd name="T35" fmla="*/ 842 h 1332"/>
                    <a:gd name="T36" fmla="*/ 383 w 626"/>
                    <a:gd name="T37" fmla="*/ 908 h 1332"/>
                    <a:gd name="T38" fmla="*/ 346 w 626"/>
                    <a:gd name="T39" fmla="*/ 933 h 1332"/>
                    <a:gd name="T40" fmla="*/ 312 w 626"/>
                    <a:gd name="T41" fmla="*/ 938 h 1332"/>
                    <a:gd name="T42" fmla="*/ 241 w 626"/>
                    <a:gd name="T43" fmla="*/ 942 h 1332"/>
                    <a:gd name="T44" fmla="*/ 307 w 626"/>
                    <a:gd name="T45" fmla="*/ 958 h 1332"/>
                    <a:gd name="T46" fmla="*/ 346 w 626"/>
                    <a:gd name="T47" fmla="*/ 978 h 1332"/>
                    <a:gd name="T48" fmla="*/ 321 w 626"/>
                    <a:gd name="T49" fmla="*/ 994 h 1332"/>
                    <a:gd name="T50" fmla="*/ 278 w 626"/>
                    <a:gd name="T51" fmla="*/ 1033 h 1332"/>
                    <a:gd name="T52" fmla="*/ 266 w 626"/>
                    <a:gd name="T53" fmla="*/ 1069 h 1332"/>
                    <a:gd name="T54" fmla="*/ 250 w 626"/>
                    <a:gd name="T55" fmla="*/ 1156 h 1332"/>
                    <a:gd name="T56" fmla="*/ 230 w 626"/>
                    <a:gd name="T57" fmla="*/ 1215 h 1332"/>
                    <a:gd name="T58" fmla="*/ 177 w 626"/>
                    <a:gd name="T59" fmla="*/ 1260 h 1332"/>
                    <a:gd name="T60" fmla="*/ 130 w 626"/>
                    <a:gd name="T61" fmla="*/ 1276 h 1332"/>
                    <a:gd name="T62" fmla="*/ 120 w 626"/>
                    <a:gd name="T63" fmla="*/ 1319 h 1332"/>
                    <a:gd name="T64" fmla="*/ 70 w 626"/>
                    <a:gd name="T65" fmla="*/ 1331 h 1332"/>
                    <a:gd name="T66" fmla="*/ 50 w 626"/>
                    <a:gd name="T67" fmla="*/ 1310 h 1332"/>
                    <a:gd name="T68" fmla="*/ 29 w 626"/>
                    <a:gd name="T69" fmla="*/ 1235 h 1332"/>
                    <a:gd name="T70" fmla="*/ 45 w 626"/>
                    <a:gd name="T71" fmla="*/ 1219 h 1332"/>
                    <a:gd name="T72" fmla="*/ 50 w 626"/>
                    <a:gd name="T73" fmla="*/ 1194 h 1332"/>
                    <a:gd name="T74" fmla="*/ 29 w 626"/>
                    <a:gd name="T75" fmla="*/ 1126 h 1332"/>
                    <a:gd name="T76" fmla="*/ 11 w 626"/>
                    <a:gd name="T77" fmla="*/ 1074 h 1332"/>
                    <a:gd name="T78" fmla="*/ 0 w 626"/>
                    <a:gd name="T79" fmla="*/ 990 h 1332"/>
                    <a:gd name="T80" fmla="*/ 20 w 626"/>
                    <a:gd name="T81" fmla="*/ 958 h 1332"/>
                    <a:gd name="T82" fmla="*/ 36 w 626"/>
                    <a:gd name="T83" fmla="*/ 874 h 1332"/>
                    <a:gd name="T84" fmla="*/ 79 w 626"/>
                    <a:gd name="T85" fmla="*/ 824 h 1332"/>
                    <a:gd name="T86" fmla="*/ 66 w 626"/>
                    <a:gd name="T87" fmla="*/ 738 h 1332"/>
                    <a:gd name="T88" fmla="*/ 84 w 626"/>
                    <a:gd name="T89" fmla="*/ 697 h 1332"/>
                    <a:gd name="T90" fmla="*/ 75 w 626"/>
                    <a:gd name="T91" fmla="*/ 622 h 1332"/>
                    <a:gd name="T92" fmla="*/ 91 w 626"/>
                    <a:gd name="T93" fmla="*/ 533 h 1332"/>
                    <a:gd name="T94" fmla="*/ 145 w 626"/>
                    <a:gd name="T95" fmla="*/ 476 h 1332"/>
                    <a:gd name="T96" fmla="*/ 196 w 626"/>
                    <a:gd name="T97" fmla="*/ 458 h 1332"/>
                    <a:gd name="T98" fmla="*/ 175 w 626"/>
                    <a:gd name="T99" fmla="*/ 406 h 1332"/>
                    <a:gd name="T100" fmla="*/ 196 w 626"/>
                    <a:gd name="T101" fmla="*/ 361 h 1332"/>
                    <a:gd name="T102" fmla="*/ 207 w 626"/>
                    <a:gd name="T103" fmla="*/ 293 h 1332"/>
                    <a:gd name="T104" fmla="*/ 262 w 626"/>
                    <a:gd name="T105" fmla="*/ 252 h 1332"/>
                    <a:gd name="T106" fmla="*/ 287 w 626"/>
                    <a:gd name="T107" fmla="*/ 199 h 1332"/>
                    <a:gd name="T108" fmla="*/ 328 w 626"/>
                    <a:gd name="T109" fmla="*/ 115 h 1332"/>
                    <a:gd name="T110" fmla="*/ 374 w 626"/>
                    <a:gd name="T111" fmla="*/ 77 h 1332"/>
                    <a:gd name="T112" fmla="*/ 415 w 626"/>
                    <a:gd name="T113" fmla="*/ 47 h 1332"/>
                    <a:gd name="T114" fmla="*/ 467 w 626"/>
                    <a:gd name="T115" fmla="*/ 0 h 133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26"/>
                    <a:gd name="T175" fmla="*/ 0 h 1332"/>
                    <a:gd name="T176" fmla="*/ 626 w 626"/>
                    <a:gd name="T177" fmla="*/ 1332 h 1332"/>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26" h="1332">
                      <a:moveTo>
                        <a:pt x="472" y="0"/>
                      </a:moveTo>
                      <a:lnTo>
                        <a:pt x="479" y="4"/>
                      </a:lnTo>
                      <a:lnTo>
                        <a:pt x="492" y="24"/>
                      </a:lnTo>
                      <a:lnTo>
                        <a:pt x="547" y="77"/>
                      </a:lnTo>
                      <a:lnTo>
                        <a:pt x="554" y="65"/>
                      </a:lnTo>
                      <a:lnTo>
                        <a:pt x="577" y="81"/>
                      </a:lnTo>
                      <a:lnTo>
                        <a:pt x="583" y="99"/>
                      </a:lnTo>
                      <a:lnTo>
                        <a:pt x="583" y="111"/>
                      </a:lnTo>
                      <a:lnTo>
                        <a:pt x="583" y="131"/>
                      </a:lnTo>
                      <a:lnTo>
                        <a:pt x="577" y="145"/>
                      </a:lnTo>
                      <a:lnTo>
                        <a:pt x="590" y="161"/>
                      </a:lnTo>
                      <a:lnTo>
                        <a:pt x="604" y="177"/>
                      </a:lnTo>
                      <a:lnTo>
                        <a:pt x="604" y="190"/>
                      </a:lnTo>
                      <a:lnTo>
                        <a:pt x="604" y="211"/>
                      </a:lnTo>
                      <a:lnTo>
                        <a:pt x="599" y="236"/>
                      </a:lnTo>
                      <a:lnTo>
                        <a:pt x="590" y="245"/>
                      </a:lnTo>
                      <a:lnTo>
                        <a:pt x="604" y="256"/>
                      </a:lnTo>
                      <a:lnTo>
                        <a:pt x="618" y="277"/>
                      </a:lnTo>
                      <a:lnTo>
                        <a:pt x="625" y="297"/>
                      </a:lnTo>
                      <a:lnTo>
                        <a:pt x="625" y="306"/>
                      </a:lnTo>
                      <a:lnTo>
                        <a:pt x="613" y="311"/>
                      </a:lnTo>
                      <a:lnTo>
                        <a:pt x="558" y="311"/>
                      </a:lnTo>
                      <a:lnTo>
                        <a:pt x="547" y="311"/>
                      </a:lnTo>
                      <a:lnTo>
                        <a:pt x="538" y="317"/>
                      </a:lnTo>
                      <a:lnTo>
                        <a:pt x="538" y="336"/>
                      </a:lnTo>
                      <a:lnTo>
                        <a:pt x="529" y="347"/>
                      </a:lnTo>
                      <a:lnTo>
                        <a:pt x="504" y="367"/>
                      </a:lnTo>
                      <a:lnTo>
                        <a:pt x="508" y="386"/>
                      </a:lnTo>
                      <a:lnTo>
                        <a:pt x="504" y="397"/>
                      </a:lnTo>
                      <a:lnTo>
                        <a:pt x="494" y="406"/>
                      </a:lnTo>
                      <a:lnTo>
                        <a:pt x="504" y="431"/>
                      </a:lnTo>
                      <a:lnTo>
                        <a:pt x="508" y="447"/>
                      </a:lnTo>
                      <a:lnTo>
                        <a:pt x="499" y="458"/>
                      </a:lnTo>
                      <a:lnTo>
                        <a:pt x="483" y="472"/>
                      </a:lnTo>
                      <a:lnTo>
                        <a:pt x="479" y="488"/>
                      </a:lnTo>
                      <a:lnTo>
                        <a:pt x="476" y="508"/>
                      </a:lnTo>
                      <a:lnTo>
                        <a:pt x="447" y="522"/>
                      </a:lnTo>
                      <a:lnTo>
                        <a:pt x="428" y="533"/>
                      </a:lnTo>
                      <a:lnTo>
                        <a:pt x="406" y="551"/>
                      </a:lnTo>
                      <a:lnTo>
                        <a:pt x="408" y="563"/>
                      </a:lnTo>
                      <a:lnTo>
                        <a:pt x="387" y="567"/>
                      </a:lnTo>
                      <a:lnTo>
                        <a:pt x="378" y="576"/>
                      </a:lnTo>
                      <a:lnTo>
                        <a:pt x="358" y="604"/>
                      </a:lnTo>
                      <a:lnTo>
                        <a:pt x="342" y="617"/>
                      </a:lnTo>
                      <a:lnTo>
                        <a:pt x="346" y="638"/>
                      </a:lnTo>
                      <a:lnTo>
                        <a:pt x="335" y="647"/>
                      </a:lnTo>
                      <a:lnTo>
                        <a:pt x="326" y="656"/>
                      </a:lnTo>
                      <a:lnTo>
                        <a:pt x="335" y="688"/>
                      </a:lnTo>
                      <a:lnTo>
                        <a:pt x="330" y="708"/>
                      </a:lnTo>
                      <a:lnTo>
                        <a:pt x="307" y="722"/>
                      </a:lnTo>
                      <a:lnTo>
                        <a:pt x="305" y="754"/>
                      </a:lnTo>
                      <a:lnTo>
                        <a:pt x="307" y="797"/>
                      </a:lnTo>
                      <a:lnTo>
                        <a:pt x="317" y="815"/>
                      </a:lnTo>
                      <a:lnTo>
                        <a:pt x="348" y="842"/>
                      </a:lnTo>
                      <a:lnTo>
                        <a:pt x="362" y="867"/>
                      </a:lnTo>
                      <a:lnTo>
                        <a:pt x="376" y="890"/>
                      </a:lnTo>
                      <a:lnTo>
                        <a:pt x="383" y="908"/>
                      </a:lnTo>
                      <a:lnTo>
                        <a:pt x="376" y="924"/>
                      </a:lnTo>
                      <a:lnTo>
                        <a:pt x="358" y="938"/>
                      </a:lnTo>
                      <a:lnTo>
                        <a:pt x="346" y="933"/>
                      </a:lnTo>
                      <a:lnTo>
                        <a:pt x="335" y="919"/>
                      </a:lnTo>
                      <a:lnTo>
                        <a:pt x="317" y="924"/>
                      </a:lnTo>
                      <a:lnTo>
                        <a:pt x="312" y="938"/>
                      </a:lnTo>
                      <a:lnTo>
                        <a:pt x="287" y="938"/>
                      </a:lnTo>
                      <a:lnTo>
                        <a:pt x="250" y="933"/>
                      </a:lnTo>
                      <a:lnTo>
                        <a:pt x="241" y="942"/>
                      </a:lnTo>
                      <a:lnTo>
                        <a:pt x="266" y="953"/>
                      </a:lnTo>
                      <a:lnTo>
                        <a:pt x="301" y="942"/>
                      </a:lnTo>
                      <a:lnTo>
                        <a:pt x="307" y="958"/>
                      </a:lnTo>
                      <a:lnTo>
                        <a:pt x="335" y="963"/>
                      </a:lnTo>
                      <a:lnTo>
                        <a:pt x="353" y="969"/>
                      </a:lnTo>
                      <a:lnTo>
                        <a:pt x="346" y="978"/>
                      </a:lnTo>
                      <a:lnTo>
                        <a:pt x="321" y="974"/>
                      </a:lnTo>
                      <a:lnTo>
                        <a:pt x="317" y="983"/>
                      </a:lnTo>
                      <a:lnTo>
                        <a:pt x="321" y="994"/>
                      </a:lnTo>
                      <a:lnTo>
                        <a:pt x="307" y="1013"/>
                      </a:lnTo>
                      <a:lnTo>
                        <a:pt x="287" y="1028"/>
                      </a:lnTo>
                      <a:lnTo>
                        <a:pt x="278" y="1033"/>
                      </a:lnTo>
                      <a:lnTo>
                        <a:pt x="271" y="1037"/>
                      </a:lnTo>
                      <a:lnTo>
                        <a:pt x="276" y="1056"/>
                      </a:lnTo>
                      <a:lnTo>
                        <a:pt x="266" y="1069"/>
                      </a:lnTo>
                      <a:lnTo>
                        <a:pt x="253" y="1094"/>
                      </a:lnTo>
                      <a:lnTo>
                        <a:pt x="257" y="1119"/>
                      </a:lnTo>
                      <a:lnTo>
                        <a:pt x="250" y="1156"/>
                      </a:lnTo>
                      <a:lnTo>
                        <a:pt x="241" y="1174"/>
                      </a:lnTo>
                      <a:lnTo>
                        <a:pt x="241" y="1196"/>
                      </a:lnTo>
                      <a:lnTo>
                        <a:pt x="230" y="1215"/>
                      </a:lnTo>
                      <a:lnTo>
                        <a:pt x="212" y="1244"/>
                      </a:lnTo>
                      <a:lnTo>
                        <a:pt x="207" y="1265"/>
                      </a:lnTo>
                      <a:lnTo>
                        <a:pt x="177" y="1260"/>
                      </a:lnTo>
                      <a:lnTo>
                        <a:pt x="150" y="1260"/>
                      </a:lnTo>
                      <a:lnTo>
                        <a:pt x="145" y="1271"/>
                      </a:lnTo>
                      <a:lnTo>
                        <a:pt x="130" y="1276"/>
                      </a:lnTo>
                      <a:lnTo>
                        <a:pt x="120" y="1281"/>
                      </a:lnTo>
                      <a:lnTo>
                        <a:pt x="125" y="1296"/>
                      </a:lnTo>
                      <a:lnTo>
                        <a:pt x="120" y="1319"/>
                      </a:lnTo>
                      <a:lnTo>
                        <a:pt x="100" y="1331"/>
                      </a:lnTo>
                      <a:lnTo>
                        <a:pt x="88" y="1319"/>
                      </a:lnTo>
                      <a:lnTo>
                        <a:pt x="70" y="1331"/>
                      </a:lnTo>
                      <a:lnTo>
                        <a:pt x="50" y="1331"/>
                      </a:lnTo>
                      <a:lnTo>
                        <a:pt x="41" y="1319"/>
                      </a:lnTo>
                      <a:lnTo>
                        <a:pt x="50" y="1310"/>
                      </a:lnTo>
                      <a:lnTo>
                        <a:pt x="54" y="1285"/>
                      </a:lnTo>
                      <a:lnTo>
                        <a:pt x="36" y="1253"/>
                      </a:lnTo>
                      <a:lnTo>
                        <a:pt x="29" y="1235"/>
                      </a:lnTo>
                      <a:lnTo>
                        <a:pt x="34" y="1226"/>
                      </a:lnTo>
                      <a:lnTo>
                        <a:pt x="41" y="1226"/>
                      </a:lnTo>
                      <a:lnTo>
                        <a:pt x="45" y="1219"/>
                      </a:lnTo>
                      <a:lnTo>
                        <a:pt x="50" y="1210"/>
                      </a:lnTo>
                      <a:lnTo>
                        <a:pt x="54" y="1201"/>
                      </a:lnTo>
                      <a:lnTo>
                        <a:pt x="50" y="1194"/>
                      </a:lnTo>
                      <a:lnTo>
                        <a:pt x="41" y="1178"/>
                      </a:lnTo>
                      <a:lnTo>
                        <a:pt x="25" y="1153"/>
                      </a:lnTo>
                      <a:lnTo>
                        <a:pt x="29" y="1126"/>
                      </a:lnTo>
                      <a:lnTo>
                        <a:pt x="15" y="1108"/>
                      </a:lnTo>
                      <a:lnTo>
                        <a:pt x="4" y="1094"/>
                      </a:lnTo>
                      <a:lnTo>
                        <a:pt x="11" y="1074"/>
                      </a:lnTo>
                      <a:lnTo>
                        <a:pt x="20" y="1033"/>
                      </a:lnTo>
                      <a:lnTo>
                        <a:pt x="4" y="1013"/>
                      </a:lnTo>
                      <a:lnTo>
                        <a:pt x="0" y="990"/>
                      </a:lnTo>
                      <a:lnTo>
                        <a:pt x="0" y="978"/>
                      </a:lnTo>
                      <a:lnTo>
                        <a:pt x="9" y="953"/>
                      </a:lnTo>
                      <a:lnTo>
                        <a:pt x="20" y="958"/>
                      </a:lnTo>
                      <a:lnTo>
                        <a:pt x="34" y="924"/>
                      </a:lnTo>
                      <a:lnTo>
                        <a:pt x="34" y="888"/>
                      </a:lnTo>
                      <a:lnTo>
                        <a:pt x="36" y="874"/>
                      </a:lnTo>
                      <a:lnTo>
                        <a:pt x="54" y="863"/>
                      </a:lnTo>
                      <a:lnTo>
                        <a:pt x="79" y="844"/>
                      </a:lnTo>
                      <a:lnTo>
                        <a:pt x="79" y="824"/>
                      </a:lnTo>
                      <a:lnTo>
                        <a:pt x="75" y="763"/>
                      </a:lnTo>
                      <a:lnTo>
                        <a:pt x="66" y="754"/>
                      </a:lnTo>
                      <a:lnTo>
                        <a:pt x="66" y="738"/>
                      </a:lnTo>
                      <a:lnTo>
                        <a:pt x="88" y="729"/>
                      </a:lnTo>
                      <a:lnTo>
                        <a:pt x="95" y="722"/>
                      </a:lnTo>
                      <a:lnTo>
                        <a:pt x="84" y="697"/>
                      </a:lnTo>
                      <a:lnTo>
                        <a:pt x="66" y="672"/>
                      </a:lnTo>
                      <a:lnTo>
                        <a:pt x="70" y="642"/>
                      </a:lnTo>
                      <a:lnTo>
                        <a:pt x="75" y="622"/>
                      </a:lnTo>
                      <a:lnTo>
                        <a:pt x="91" y="583"/>
                      </a:lnTo>
                      <a:lnTo>
                        <a:pt x="91" y="567"/>
                      </a:lnTo>
                      <a:lnTo>
                        <a:pt x="91" y="533"/>
                      </a:lnTo>
                      <a:lnTo>
                        <a:pt x="104" y="506"/>
                      </a:lnTo>
                      <a:lnTo>
                        <a:pt x="125" y="488"/>
                      </a:lnTo>
                      <a:lnTo>
                        <a:pt x="145" y="476"/>
                      </a:lnTo>
                      <a:lnTo>
                        <a:pt x="166" y="481"/>
                      </a:lnTo>
                      <a:lnTo>
                        <a:pt x="187" y="488"/>
                      </a:lnTo>
                      <a:lnTo>
                        <a:pt x="196" y="458"/>
                      </a:lnTo>
                      <a:lnTo>
                        <a:pt x="187" y="433"/>
                      </a:lnTo>
                      <a:lnTo>
                        <a:pt x="177" y="417"/>
                      </a:lnTo>
                      <a:lnTo>
                        <a:pt x="175" y="406"/>
                      </a:lnTo>
                      <a:lnTo>
                        <a:pt x="177" y="392"/>
                      </a:lnTo>
                      <a:lnTo>
                        <a:pt x="191" y="388"/>
                      </a:lnTo>
                      <a:lnTo>
                        <a:pt x="196" y="361"/>
                      </a:lnTo>
                      <a:lnTo>
                        <a:pt x="205" y="336"/>
                      </a:lnTo>
                      <a:lnTo>
                        <a:pt x="207" y="315"/>
                      </a:lnTo>
                      <a:lnTo>
                        <a:pt x="207" y="293"/>
                      </a:lnTo>
                      <a:lnTo>
                        <a:pt x="221" y="274"/>
                      </a:lnTo>
                      <a:lnTo>
                        <a:pt x="246" y="256"/>
                      </a:lnTo>
                      <a:lnTo>
                        <a:pt x="262" y="252"/>
                      </a:lnTo>
                      <a:lnTo>
                        <a:pt x="262" y="231"/>
                      </a:lnTo>
                      <a:lnTo>
                        <a:pt x="271" y="218"/>
                      </a:lnTo>
                      <a:lnTo>
                        <a:pt x="287" y="199"/>
                      </a:lnTo>
                      <a:lnTo>
                        <a:pt x="305" y="186"/>
                      </a:lnTo>
                      <a:lnTo>
                        <a:pt x="296" y="149"/>
                      </a:lnTo>
                      <a:lnTo>
                        <a:pt x="328" y="115"/>
                      </a:lnTo>
                      <a:lnTo>
                        <a:pt x="335" y="102"/>
                      </a:lnTo>
                      <a:lnTo>
                        <a:pt x="358" y="97"/>
                      </a:lnTo>
                      <a:lnTo>
                        <a:pt x="374" y="77"/>
                      </a:lnTo>
                      <a:lnTo>
                        <a:pt x="374" y="65"/>
                      </a:lnTo>
                      <a:lnTo>
                        <a:pt x="387" y="49"/>
                      </a:lnTo>
                      <a:lnTo>
                        <a:pt x="415" y="47"/>
                      </a:lnTo>
                      <a:lnTo>
                        <a:pt x="447" y="47"/>
                      </a:lnTo>
                      <a:lnTo>
                        <a:pt x="472" y="24"/>
                      </a:lnTo>
                      <a:lnTo>
                        <a:pt x="467" y="0"/>
                      </a:lnTo>
                    </a:path>
                  </a:pathLst>
                </a:custGeom>
                <a:solidFill>
                  <a:srgbClr val="DED3B6"/>
                </a:solidFill>
                <a:ln w="12700" cap="rnd">
                  <a:solidFill>
                    <a:srgbClr val="091D5D"/>
                  </a:solidFill>
                  <a:round/>
                  <a:headEnd type="none" w="sm" len="sm"/>
                  <a:tailEnd type="none" w="sm" len="sm"/>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grpSp>
        </p:grpSp>
        <p:sp>
          <p:nvSpPr>
            <p:cNvPr id="34872" name="Freeform 73"/>
            <p:cNvSpPr>
              <a:spLocks/>
            </p:cNvSpPr>
            <p:nvPr/>
          </p:nvSpPr>
          <p:spPr bwMode="auto">
            <a:xfrm>
              <a:off x="3550" y="3162"/>
              <a:ext cx="546" cy="524"/>
            </a:xfrm>
            <a:custGeom>
              <a:avLst/>
              <a:gdLst>
                <a:gd name="T0" fmla="*/ 272 w 545"/>
                <a:gd name="T1" fmla="*/ 407 h 524"/>
                <a:gd name="T2" fmla="*/ 288 w 545"/>
                <a:gd name="T3" fmla="*/ 366 h 524"/>
                <a:gd name="T4" fmla="*/ 320 w 545"/>
                <a:gd name="T5" fmla="*/ 366 h 524"/>
                <a:gd name="T6" fmla="*/ 341 w 545"/>
                <a:gd name="T7" fmla="*/ 384 h 524"/>
                <a:gd name="T8" fmla="*/ 370 w 545"/>
                <a:gd name="T9" fmla="*/ 395 h 524"/>
                <a:gd name="T10" fmla="*/ 363 w 545"/>
                <a:gd name="T11" fmla="*/ 472 h 524"/>
                <a:gd name="T12" fmla="*/ 386 w 545"/>
                <a:gd name="T13" fmla="*/ 509 h 524"/>
                <a:gd name="T14" fmla="*/ 402 w 545"/>
                <a:gd name="T15" fmla="*/ 516 h 524"/>
                <a:gd name="T16" fmla="*/ 433 w 545"/>
                <a:gd name="T17" fmla="*/ 523 h 524"/>
                <a:gd name="T18" fmla="*/ 474 w 545"/>
                <a:gd name="T19" fmla="*/ 500 h 524"/>
                <a:gd name="T20" fmla="*/ 531 w 545"/>
                <a:gd name="T21" fmla="*/ 497 h 524"/>
                <a:gd name="T22" fmla="*/ 533 w 545"/>
                <a:gd name="T23" fmla="*/ 468 h 524"/>
                <a:gd name="T24" fmla="*/ 520 w 545"/>
                <a:gd name="T25" fmla="*/ 407 h 524"/>
                <a:gd name="T26" fmla="*/ 501 w 545"/>
                <a:gd name="T27" fmla="*/ 388 h 524"/>
                <a:gd name="T28" fmla="*/ 508 w 545"/>
                <a:gd name="T29" fmla="*/ 345 h 524"/>
                <a:gd name="T30" fmla="*/ 531 w 545"/>
                <a:gd name="T31" fmla="*/ 302 h 524"/>
                <a:gd name="T32" fmla="*/ 531 w 545"/>
                <a:gd name="T33" fmla="*/ 261 h 524"/>
                <a:gd name="T34" fmla="*/ 501 w 545"/>
                <a:gd name="T35" fmla="*/ 231 h 524"/>
                <a:gd name="T36" fmla="*/ 511 w 545"/>
                <a:gd name="T37" fmla="*/ 204 h 524"/>
                <a:gd name="T38" fmla="*/ 508 w 545"/>
                <a:gd name="T39" fmla="*/ 186 h 524"/>
                <a:gd name="T40" fmla="*/ 488 w 545"/>
                <a:gd name="T41" fmla="*/ 163 h 524"/>
                <a:gd name="T42" fmla="*/ 474 w 545"/>
                <a:gd name="T43" fmla="*/ 134 h 524"/>
                <a:gd name="T44" fmla="*/ 440 w 545"/>
                <a:gd name="T45" fmla="*/ 147 h 524"/>
                <a:gd name="T46" fmla="*/ 433 w 545"/>
                <a:gd name="T47" fmla="*/ 109 h 524"/>
                <a:gd name="T48" fmla="*/ 399 w 545"/>
                <a:gd name="T49" fmla="*/ 75 h 524"/>
                <a:gd name="T50" fmla="*/ 390 w 545"/>
                <a:gd name="T51" fmla="*/ 43 h 524"/>
                <a:gd name="T52" fmla="*/ 375 w 545"/>
                <a:gd name="T53" fmla="*/ 22 h 524"/>
                <a:gd name="T54" fmla="*/ 361 w 545"/>
                <a:gd name="T55" fmla="*/ 4 h 524"/>
                <a:gd name="T56" fmla="*/ 302 w 545"/>
                <a:gd name="T57" fmla="*/ 4 h 524"/>
                <a:gd name="T58" fmla="*/ 233 w 545"/>
                <a:gd name="T59" fmla="*/ 65 h 524"/>
                <a:gd name="T60" fmla="*/ 249 w 545"/>
                <a:gd name="T61" fmla="*/ 104 h 524"/>
                <a:gd name="T62" fmla="*/ 231 w 545"/>
                <a:gd name="T63" fmla="*/ 113 h 524"/>
                <a:gd name="T64" fmla="*/ 199 w 545"/>
                <a:gd name="T65" fmla="*/ 93 h 524"/>
                <a:gd name="T66" fmla="*/ 147 w 545"/>
                <a:gd name="T67" fmla="*/ 100 h 524"/>
                <a:gd name="T68" fmla="*/ 131 w 545"/>
                <a:gd name="T69" fmla="*/ 100 h 524"/>
                <a:gd name="T70" fmla="*/ 95 w 545"/>
                <a:gd name="T71" fmla="*/ 79 h 524"/>
                <a:gd name="T72" fmla="*/ 20 w 545"/>
                <a:gd name="T73" fmla="*/ 97 h 524"/>
                <a:gd name="T74" fmla="*/ 0 w 545"/>
                <a:gd name="T75" fmla="*/ 113 h 524"/>
                <a:gd name="T76" fmla="*/ 58 w 545"/>
                <a:gd name="T77" fmla="*/ 197 h 524"/>
                <a:gd name="T78" fmla="*/ 99 w 545"/>
                <a:gd name="T79" fmla="*/ 218 h 524"/>
                <a:gd name="T80" fmla="*/ 170 w 545"/>
                <a:gd name="T81" fmla="*/ 304 h 524"/>
                <a:gd name="T82" fmla="*/ 160 w 545"/>
                <a:gd name="T83" fmla="*/ 336 h 5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5"/>
                <a:gd name="T127" fmla="*/ 0 h 524"/>
                <a:gd name="T128" fmla="*/ 545 w 545"/>
                <a:gd name="T129" fmla="*/ 524 h 5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5" h="524">
                  <a:moveTo>
                    <a:pt x="262" y="427"/>
                  </a:moveTo>
                  <a:lnTo>
                    <a:pt x="272" y="407"/>
                  </a:lnTo>
                  <a:lnTo>
                    <a:pt x="278" y="372"/>
                  </a:lnTo>
                  <a:lnTo>
                    <a:pt x="287" y="366"/>
                  </a:lnTo>
                  <a:lnTo>
                    <a:pt x="315" y="370"/>
                  </a:lnTo>
                  <a:lnTo>
                    <a:pt x="319" y="366"/>
                  </a:lnTo>
                  <a:lnTo>
                    <a:pt x="333" y="368"/>
                  </a:lnTo>
                  <a:lnTo>
                    <a:pt x="340" y="384"/>
                  </a:lnTo>
                  <a:lnTo>
                    <a:pt x="362" y="388"/>
                  </a:lnTo>
                  <a:lnTo>
                    <a:pt x="369" y="395"/>
                  </a:lnTo>
                  <a:lnTo>
                    <a:pt x="369" y="457"/>
                  </a:lnTo>
                  <a:lnTo>
                    <a:pt x="362" y="472"/>
                  </a:lnTo>
                  <a:lnTo>
                    <a:pt x="371" y="500"/>
                  </a:lnTo>
                  <a:lnTo>
                    <a:pt x="385" y="509"/>
                  </a:lnTo>
                  <a:lnTo>
                    <a:pt x="394" y="507"/>
                  </a:lnTo>
                  <a:lnTo>
                    <a:pt x="401" y="516"/>
                  </a:lnTo>
                  <a:lnTo>
                    <a:pt x="423" y="520"/>
                  </a:lnTo>
                  <a:lnTo>
                    <a:pt x="432" y="523"/>
                  </a:lnTo>
                  <a:lnTo>
                    <a:pt x="460" y="523"/>
                  </a:lnTo>
                  <a:lnTo>
                    <a:pt x="473" y="500"/>
                  </a:lnTo>
                  <a:lnTo>
                    <a:pt x="494" y="504"/>
                  </a:lnTo>
                  <a:lnTo>
                    <a:pt x="530" y="497"/>
                  </a:lnTo>
                  <a:lnTo>
                    <a:pt x="544" y="477"/>
                  </a:lnTo>
                  <a:lnTo>
                    <a:pt x="532" y="468"/>
                  </a:lnTo>
                  <a:lnTo>
                    <a:pt x="532" y="422"/>
                  </a:lnTo>
                  <a:lnTo>
                    <a:pt x="519" y="407"/>
                  </a:lnTo>
                  <a:lnTo>
                    <a:pt x="507" y="407"/>
                  </a:lnTo>
                  <a:lnTo>
                    <a:pt x="500" y="388"/>
                  </a:lnTo>
                  <a:lnTo>
                    <a:pt x="510" y="370"/>
                  </a:lnTo>
                  <a:lnTo>
                    <a:pt x="507" y="345"/>
                  </a:lnTo>
                  <a:lnTo>
                    <a:pt x="505" y="325"/>
                  </a:lnTo>
                  <a:lnTo>
                    <a:pt x="530" y="302"/>
                  </a:lnTo>
                  <a:lnTo>
                    <a:pt x="534" y="275"/>
                  </a:lnTo>
                  <a:lnTo>
                    <a:pt x="530" y="261"/>
                  </a:lnTo>
                  <a:lnTo>
                    <a:pt x="510" y="259"/>
                  </a:lnTo>
                  <a:lnTo>
                    <a:pt x="500" y="231"/>
                  </a:lnTo>
                  <a:lnTo>
                    <a:pt x="500" y="220"/>
                  </a:lnTo>
                  <a:lnTo>
                    <a:pt x="510" y="204"/>
                  </a:lnTo>
                  <a:lnTo>
                    <a:pt x="505" y="200"/>
                  </a:lnTo>
                  <a:lnTo>
                    <a:pt x="507" y="186"/>
                  </a:lnTo>
                  <a:lnTo>
                    <a:pt x="510" y="177"/>
                  </a:lnTo>
                  <a:lnTo>
                    <a:pt x="487" y="163"/>
                  </a:lnTo>
                  <a:lnTo>
                    <a:pt x="487" y="147"/>
                  </a:lnTo>
                  <a:lnTo>
                    <a:pt x="473" y="134"/>
                  </a:lnTo>
                  <a:lnTo>
                    <a:pt x="453" y="147"/>
                  </a:lnTo>
                  <a:lnTo>
                    <a:pt x="439" y="147"/>
                  </a:lnTo>
                  <a:lnTo>
                    <a:pt x="432" y="134"/>
                  </a:lnTo>
                  <a:lnTo>
                    <a:pt x="432" y="109"/>
                  </a:lnTo>
                  <a:lnTo>
                    <a:pt x="421" y="77"/>
                  </a:lnTo>
                  <a:lnTo>
                    <a:pt x="398" y="75"/>
                  </a:lnTo>
                  <a:lnTo>
                    <a:pt x="389" y="68"/>
                  </a:lnTo>
                  <a:lnTo>
                    <a:pt x="389" y="43"/>
                  </a:lnTo>
                  <a:lnTo>
                    <a:pt x="380" y="27"/>
                  </a:lnTo>
                  <a:lnTo>
                    <a:pt x="374" y="22"/>
                  </a:lnTo>
                  <a:lnTo>
                    <a:pt x="369" y="9"/>
                  </a:lnTo>
                  <a:lnTo>
                    <a:pt x="360" y="4"/>
                  </a:lnTo>
                  <a:lnTo>
                    <a:pt x="340" y="0"/>
                  </a:lnTo>
                  <a:lnTo>
                    <a:pt x="301" y="4"/>
                  </a:lnTo>
                  <a:lnTo>
                    <a:pt x="233" y="31"/>
                  </a:lnTo>
                  <a:lnTo>
                    <a:pt x="233" y="65"/>
                  </a:lnTo>
                  <a:lnTo>
                    <a:pt x="253" y="88"/>
                  </a:lnTo>
                  <a:lnTo>
                    <a:pt x="249" y="104"/>
                  </a:lnTo>
                  <a:lnTo>
                    <a:pt x="247" y="113"/>
                  </a:lnTo>
                  <a:lnTo>
                    <a:pt x="231" y="113"/>
                  </a:lnTo>
                  <a:lnTo>
                    <a:pt x="219" y="102"/>
                  </a:lnTo>
                  <a:lnTo>
                    <a:pt x="199" y="93"/>
                  </a:lnTo>
                  <a:lnTo>
                    <a:pt x="176" y="104"/>
                  </a:lnTo>
                  <a:lnTo>
                    <a:pt x="147" y="100"/>
                  </a:lnTo>
                  <a:lnTo>
                    <a:pt x="133" y="109"/>
                  </a:lnTo>
                  <a:lnTo>
                    <a:pt x="131" y="100"/>
                  </a:lnTo>
                  <a:lnTo>
                    <a:pt x="115" y="100"/>
                  </a:lnTo>
                  <a:lnTo>
                    <a:pt x="95" y="79"/>
                  </a:lnTo>
                  <a:lnTo>
                    <a:pt x="63" y="113"/>
                  </a:lnTo>
                  <a:lnTo>
                    <a:pt x="20" y="97"/>
                  </a:lnTo>
                  <a:lnTo>
                    <a:pt x="0" y="100"/>
                  </a:lnTo>
                  <a:lnTo>
                    <a:pt x="0" y="113"/>
                  </a:lnTo>
                  <a:lnTo>
                    <a:pt x="49" y="165"/>
                  </a:lnTo>
                  <a:lnTo>
                    <a:pt x="58" y="197"/>
                  </a:lnTo>
                  <a:lnTo>
                    <a:pt x="81" y="220"/>
                  </a:lnTo>
                  <a:lnTo>
                    <a:pt x="99" y="218"/>
                  </a:lnTo>
                  <a:lnTo>
                    <a:pt x="165" y="293"/>
                  </a:lnTo>
                  <a:lnTo>
                    <a:pt x="170" y="304"/>
                  </a:lnTo>
                  <a:lnTo>
                    <a:pt x="165" y="311"/>
                  </a:lnTo>
                  <a:lnTo>
                    <a:pt x="160" y="336"/>
                  </a:lnTo>
                  <a:lnTo>
                    <a:pt x="262" y="427"/>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73" name="Freeform 74"/>
            <p:cNvSpPr>
              <a:spLocks/>
            </p:cNvSpPr>
            <p:nvPr/>
          </p:nvSpPr>
          <p:spPr bwMode="auto">
            <a:xfrm>
              <a:off x="3103" y="684"/>
              <a:ext cx="1137" cy="1245"/>
            </a:xfrm>
            <a:custGeom>
              <a:avLst/>
              <a:gdLst>
                <a:gd name="T0" fmla="*/ 332 w 1136"/>
                <a:gd name="T1" fmla="*/ 1137 h 1245"/>
                <a:gd name="T2" fmla="*/ 377 w 1136"/>
                <a:gd name="T3" fmla="*/ 1066 h 1245"/>
                <a:gd name="T4" fmla="*/ 366 w 1136"/>
                <a:gd name="T5" fmla="*/ 969 h 1245"/>
                <a:gd name="T6" fmla="*/ 375 w 1136"/>
                <a:gd name="T7" fmla="*/ 887 h 1245"/>
                <a:gd name="T8" fmla="*/ 393 w 1136"/>
                <a:gd name="T9" fmla="*/ 771 h 1245"/>
                <a:gd name="T10" fmla="*/ 452 w 1136"/>
                <a:gd name="T11" fmla="*/ 692 h 1245"/>
                <a:gd name="T12" fmla="*/ 482 w 1136"/>
                <a:gd name="T13" fmla="*/ 631 h 1245"/>
                <a:gd name="T14" fmla="*/ 502 w 1136"/>
                <a:gd name="T15" fmla="*/ 569 h 1245"/>
                <a:gd name="T16" fmla="*/ 564 w 1136"/>
                <a:gd name="T17" fmla="*/ 465 h 1245"/>
                <a:gd name="T18" fmla="*/ 599 w 1136"/>
                <a:gd name="T19" fmla="*/ 381 h 1245"/>
                <a:gd name="T20" fmla="*/ 678 w 1136"/>
                <a:gd name="T21" fmla="*/ 299 h 1245"/>
                <a:gd name="T22" fmla="*/ 740 w 1136"/>
                <a:gd name="T23" fmla="*/ 270 h 1245"/>
                <a:gd name="T24" fmla="*/ 783 w 1136"/>
                <a:gd name="T25" fmla="*/ 195 h 1245"/>
                <a:gd name="T26" fmla="*/ 881 w 1136"/>
                <a:gd name="T27" fmla="*/ 236 h 1245"/>
                <a:gd name="T28" fmla="*/ 935 w 1136"/>
                <a:gd name="T29" fmla="*/ 249 h 1245"/>
                <a:gd name="T30" fmla="*/ 965 w 1136"/>
                <a:gd name="T31" fmla="*/ 149 h 1245"/>
                <a:gd name="T32" fmla="*/ 1047 w 1136"/>
                <a:gd name="T33" fmla="*/ 140 h 1245"/>
                <a:gd name="T34" fmla="*/ 1076 w 1136"/>
                <a:gd name="T35" fmla="*/ 179 h 1245"/>
                <a:gd name="T36" fmla="*/ 1101 w 1136"/>
                <a:gd name="T37" fmla="*/ 129 h 1245"/>
                <a:gd name="T38" fmla="*/ 1131 w 1136"/>
                <a:gd name="T39" fmla="*/ 70 h 1245"/>
                <a:gd name="T40" fmla="*/ 1076 w 1136"/>
                <a:gd name="T41" fmla="*/ 22 h 1245"/>
                <a:gd name="T42" fmla="*/ 1029 w 1136"/>
                <a:gd name="T43" fmla="*/ 24 h 1245"/>
                <a:gd name="T44" fmla="*/ 999 w 1136"/>
                <a:gd name="T45" fmla="*/ 22 h 1245"/>
                <a:gd name="T46" fmla="*/ 958 w 1136"/>
                <a:gd name="T47" fmla="*/ 49 h 1245"/>
                <a:gd name="T48" fmla="*/ 940 w 1136"/>
                <a:gd name="T49" fmla="*/ 34 h 1245"/>
                <a:gd name="T50" fmla="*/ 878 w 1136"/>
                <a:gd name="T51" fmla="*/ 108 h 1245"/>
                <a:gd name="T52" fmla="*/ 815 w 1136"/>
                <a:gd name="T53" fmla="*/ 129 h 1245"/>
                <a:gd name="T54" fmla="*/ 749 w 1136"/>
                <a:gd name="T55" fmla="*/ 149 h 1245"/>
                <a:gd name="T56" fmla="*/ 669 w 1136"/>
                <a:gd name="T57" fmla="*/ 165 h 1245"/>
                <a:gd name="T58" fmla="*/ 660 w 1136"/>
                <a:gd name="T59" fmla="*/ 229 h 1245"/>
                <a:gd name="T60" fmla="*/ 653 w 1136"/>
                <a:gd name="T61" fmla="*/ 281 h 1245"/>
                <a:gd name="T62" fmla="*/ 587 w 1136"/>
                <a:gd name="T63" fmla="*/ 295 h 1245"/>
                <a:gd name="T64" fmla="*/ 564 w 1136"/>
                <a:gd name="T65" fmla="*/ 340 h 1245"/>
                <a:gd name="T66" fmla="*/ 516 w 1136"/>
                <a:gd name="T67" fmla="*/ 406 h 1245"/>
                <a:gd name="T68" fmla="*/ 466 w 1136"/>
                <a:gd name="T69" fmla="*/ 490 h 1245"/>
                <a:gd name="T70" fmla="*/ 423 w 1136"/>
                <a:gd name="T71" fmla="*/ 572 h 1245"/>
                <a:gd name="T72" fmla="*/ 398 w 1136"/>
                <a:gd name="T73" fmla="*/ 622 h 1245"/>
                <a:gd name="T74" fmla="*/ 318 w 1136"/>
                <a:gd name="T75" fmla="*/ 692 h 1245"/>
                <a:gd name="T76" fmla="*/ 366 w 1136"/>
                <a:gd name="T77" fmla="*/ 701 h 1245"/>
                <a:gd name="T78" fmla="*/ 295 w 1136"/>
                <a:gd name="T79" fmla="*/ 715 h 1245"/>
                <a:gd name="T80" fmla="*/ 229 w 1136"/>
                <a:gd name="T81" fmla="*/ 755 h 1245"/>
                <a:gd name="T82" fmla="*/ 172 w 1136"/>
                <a:gd name="T83" fmla="*/ 758 h 1245"/>
                <a:gd name="T84" fmla="*/ 127 w 1136"/>
                <a:gd name="T85" fmla="*/ 789 h 1245"/>
                <a:gd name="T86" fmla="*/ 97 w 1136"/>
                <a:gd name="T87" fmla="*/ 821 h 1245"/>
                <a:gd name="T88" fmla="*/ 38 w 1136"/>
                <a:gd name="T89" fmla="*/ 860 h 1245"/>
                <a:gd name="T90" fmla="*/ 22 w 1136"/>
                <a:gd name="T91" fmla="*/ 996 h 1245"/>
                <a:gd name="T92" fmla="*/ 45 w 1136"/>
                <a:gd name="T93" fmla="*/ 1028 h 1245"/>
                <a:gd name="T94" fmla="*/ 22 w 1136"/>
                <a:gd name="T95" fmla="*/ 1089 h 1245"/>
                <a:gd name="T96" fmla="*/ 36 w 1136"/>
                <a:gd name="T97" fmla="*/ 1123 h 1245"/>
                <a:gd name="T98" fmla="*/ 0 w 1136"/>
                <a:gd name="T99" fmla="*/ 1155 h 1245"/>
                <a:gd name="T100" fmla="*/ 95 w 1136"/>
                <a:gd name="T101" fmla="*/ 1244 h 1245"/>
                <a:gd name="T102" fmla="*/ 234 w 1136"/>
                <a:gd name="T103" fmla="*/ 1141 h 1245"/>
                <a:gd name="T104" fmla="*/ 284 w 1136"/>
                <a:gd name="T105" fmla="*/ 1085 h 1245"/>
                <a:gd name="T106" fmla="*/ 295 w 1136"/>
                <a:gd name="T107" fmla="*/ 1171 h 12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36"/>
                <a:gd name="T163" fmla="*/ 0 h 1245"/>
                <a:gd name="T164" fmla="*/ 1136 w 1136"/>
                <a:gd name="T165" fmla="*/ 1245 h 12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lnTo>
                    <a:pt x="304" y="1171"/>
                  </a:lnTo>
                </a:path>
              </a:pathLst>
            </a:custGeom>
            <a:solidFill>
              <a:srgbClr val="DED3B6"/>
            </a:solidFill>
            <a:ln w="9525"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74" name="Freeform 75"/>
            <p:cNvSpPr>
              <a:spLocks/>
            </p:cNvSpPr>
            <p:nvPr/>
          </p:nvSpPr>
          <p:spPr bwMode="auto">
            <a:xfrm>
              <a:off x="3103" y="684"/>
              <a:ext cx="1137" cy="1245"/>
            </a:xfrm>
            <a:custGeom>
              <a:avLst/>
              <a:gdLst>
                <a:gd name="T0" fmla="*/ 332 w 1136"/>
                <a:gd name="T1" fmla="*/ 1137 h 1245"/>
                <a:gd name="T2" fmla="*/ 377 w 1136"/>
                <a:gd name="T3" fmla="*/ 1066 h 1245"/>
                <a:gd name="T4" fmla="*/ 366 w 1136"/>
                <a:gd name="T5" fmla="*/ 969 h 1245"/>
                <a:gd name="T6" fmla="*/ 375 w 1136"/>
                <a:gd name="T7" fmla="*/ 887 h 1245"/>
                <a:gd name="T8" fmla="*/ 393 w 1136"/>
                <a:gd name="T9" fmla="*/ 771 h 1245"/>
                <a:gd name="T10" fmla="*/ 452 w 1136"/>
                <a:gd name="T11" fmla="*/ 692 h 1245"/>
                <a:gd name="T12" fmla="*/ 482 w 1136"/>
                <a:gd name="T13" fmla="*/ 631 h 1245"/>
                <a:gd name="T14" fmla="*/ 502 w 1136"/>
                <a:gd name="T15" fmla="*/ 569 h 1245"/>
                <a:gd name="T16" fmla="*/ 564 w 1136"/>
                <a:gd name="T17" fmla="*/ 465 h 1245"/>
                <a:gd name="T18" fmla="*/ 599 w 1136"/>
                <a:gd name="T19" fmla="*/ 381 h 1245"/>
                <a:gd name="T20" fmla="*/ 678 w 1136"/>
                <a:gd name="T21" fmla="*/ 299 h 1245"/>
                <a:gd name="T22" fmla="*/ 740 w 1136"/>
                <a:gd name="T23" fmla="*/ 270 h 1245"/>
                <a:gd name="T24" fmla="*/ 783 w 1136"/>
                <a:gd name="T25" fmla="*/ 195 h 1245"/>
                <a:gd name="T26" fmla="*/ 881 w 1136"/>
                <a:gd name="T27" fmla="*/ 236 h 1245"/>
                <a:gd name="T28" fmla="*/ 935 w 1136"/>
                <a:gd name="T29" fmla="*/ 249 h 1245"/>
                <a:gd name="T30" fmla="*/ 965 w 1136"/>
                <a:gd name="T31" fmla="*/ 149 h 1245"/>
                <a:gd name="T32" fmla="*/ 1047 w 1136"/>
                <a:gd name="T33" fmla="*/ 140 h 1245"/>
                <a:gd name="T34" fmla="*/ 1076 w 1136"/>
                <a:gd name="T35" fmla="*/ 179 h 1245"/>
                <a:gd name="T36" fmla="*/ 1101 w 1136"/>
                <a:gd name="T37" fmla="*/ 129 h 1245"/>
                <a:gd name="T38" fmla="*/ 1131 w 1136"/>
                <a:gd name="T39" fmla="*/ 70 h 1245"/>
                <a:gd name="T40" fmla="*/ 1076 w 1136"/>
                <a:gd name="T41" fmla="*/ 22 h 1245"/>
                <a:gd name="T42" fmla="*/ 1029 w 1136"/>
                <a:gd name="T43" fmla="*/ 24 h 1245"/>
                <a:gd name="T44" fmla="*/ 999 w 1136"/>
                <a:gd name="T45" fmla="*/ 22 h 1245"/>
                <a:gd name="T46" fmla="*/ 958 w 1136"/>
                <a:gd name="T47" fmla="*/ 49 h 1245"/>
                <a:gd name="T48" fmla="*/ 940 w 1136"/>
                <a:gd name="T49" fmla="*/ 34 h 1245"/>
                <a:gd name="T50" fmla="*/ 878 w 1136"/>
                <a:gd name="T51" fmla="*/ 108 h 1245"/>
                <a:gd name="T52" fmla="*/ 815 w 1136"/>
                <a:gd name="T53" fmla="*/ 129 h 1245"/>
                <a:gd name="T54" fmla="*/ 749 w 1136"/>
                <a:gd name="T55" fmla="*/ 149 h 1245"/>
                <a:gd name="T56" fmla="*/ 669 w 1136"/>
                <a:gd name="T57" fmla="*/ 165 h 1245"/>
                <a:gd name="T58" fmla="*/ 660 w 1136"/>
                <a:gd name="T59" fmla="*/ 229 h 1245"/>
                <a:gd name="T60" fmla="*/ 653 w 1136"/>
                <a:gd name="T61" fmla="*/ 281 h 1245"/>
                <a:gd name="T62" fmla="*/ 587 w 1136"/>
                <a:gd name="T63" fmla="*/ 295 h 1245"/>
                <a:gd name="T64" fmla="*/ 564 w 1136"/>
                <a:gd name="T65" fmla="*/ 340 h 1245"/>
                <a:gd name="T66" fmla="*/ 516 w 1136"/>
                <a:gd name="T67" fmla="*/ 406 h 1245"/>
                <a:gd name="T68" fmla="*/ 466 w 1136"/>
                <a:gd name="T69" fmla="*/ 490 h 1245"/>
                <a:gd name="T70" fmla="*/ 423 w 1136"/>
                <a:gd name="T71" fmla="*/ 572 h 1245"/>
                <a:gd name="T72" fmla="*/ 398 w 1136"/>
                <a:gd name="T73" fmla="*/ 622 h 1245"/>
                <a:gd name="T74" fmla="*/ 318 w 1136"/>
                <a:gd name="T75" fmla="*/ 692 h 1245"/>
                <a:gd name="T76" fmla="*/ 366 w 1136"/>
                <a:gd name="T77" fmla="*/ 701 h 1245"/>
                <a:gd name="T78" fmla="*/ 295 w 1136"/>
                <a:gd name="T79" fmla="*/ 715 h 1245"/>
                <a:gd name="T80" fmla="*/ 229 w 1136"/>
                <a:gd name="T81" fmla="*/ 755 h 1245"/>
                <a:gd name="T82" fmla="*/ 172 w 1136"/>
                <a:gd name="T83" fmla="*/ 758 h 1245"/>
                <a:gd name="T84" fmla="*/ 127 w 1136"/>
                <a:gd name="T85" fmla="*/ 789 h 1245"/>
                <a:gd name="T86" fmla="*/ 97 w 1136"/>
                <a:gd name="T87" fmla="*/ 821 h 1245"/>
                <a:gd name="T88" fmla="*/ 38 w 1136"/>
                <a:gd name="T89" fmla="*/ 860 h 1245"/>
                <a:gd name="T90" fmla="*/ 22 w 1136"/>
                <a:gd name="T91" fmla="*/ 996 h 1245"/>
                <a:gd name="T92" fmla="*/ 45 w 1136"/>
                <a:gd name="T93" fmla="*/ 1028 h 1245"/>
                <a:gd name="T94" fmla="*/ 22 w 1136"/>
                <a:gd name="T95" fmla="*/ 1089 h 1245"/>
                <a:gd name="T96" fmla="*/ 36 w 1136"/>
                <a:gd name="T97" fmla="*/ 1123 h 1245"/>
                <a:gd name="T98" fmla="*/ 0 w 1136"/>
                <a:gd name="T99" fmla="*/ 1155 h 1245"/>
                <a:gd name="T100" fmla="*/ 95 w 1136"/>
                <a:gd name="T101" fmla="*/ 1244 h 1245"/>
                <a:gd name="T102" fmla="*/ 234 w 1136"/>
                <a:gd name="T103" fmla="*/ 1141 h 1245"/>
                <a:gd name="T104" fmla="*/ 284 w 1136"/>
                <a:gd name="T105" fmla="*/ 1085 h 1245"/>
                <a:gd name="T106" fmla="*/ 295 w 1136"/>
                <a:gd name="T107" fmla="*/ 1171 h 12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36"/>
                <a:gd name="T163" fmla="*/ 0 h 1245"/>
                <a:gd name="T164" fmla="*/ 1136 w 1136"/>
                <a:gd name="T165" fmla="*/ 1245 h 12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36" h="1245">
                  <a:moveTo>
                    <a:pt x="304" y="1171"/>
                  </a:moveTo>
                  <a:lnTo>
                    <a:pt x="307" y="1169"/>
                  </a:lnTo>
                  <a:lnTo>
                    <a:pt x="318" y="1166"/>
                  </a:lnTo>
                  <a:lnTo>
                    <a:pt x="327" y="1153"/>
                  </a:lnTo>
                  <a:lnTo>
                    <a:pt x="332" y="1137"/>
                  </a:lnTo>
                  <a:lnTo>
                    <a:pt x="336" y="1128"/>
                  </a:lnTo>
                  <a:lnTo>
                    <a:pt x="332" y="1103"/>
                  </a:lnTo>
                  <a:lnTo>
                    <a:pt x="336" y="1087"/>
                  </a:lnTo>
                  <a:lnTo>
                    <a:pt x="348" y="1078"/>
                  </a:lnTo>
                  <a:lnTo>
                    <a:pt x="377" y="1066"/>
                  </a:lnTo>
                  <a:lnTo>
                    <a:pt x="382" y="1053"/>
                  </a:lnTo>
                  <a:lnTo>
                    <a:pt x="377" y="1012"/>
                  </a:lnTo>
                  <a:lnTo>
                    <a:pt x="375" y="1003"/>
                  </a:lnTo>
                  <a:lnTo>
                    <a:pt x="375" y="978"/>
                  </a:lnTo>
                  <a:lnTo>
                    <a:pt x="366" y="969"/>
                  </a:lnTo>
                  <a:lnTo>
                    <a:pt x="370" y="951"/>
                  </a:lnTo>
                  <a:lnTo>
                    <a:pt x="377" y="951"/>
                  </a:lnTo>
                  <a:lnTo>
                    <a:pt x="398" y="937"/>
                  </a:lnTo>
                  <a:lnTo>
                    <a:pt x="382" y="898"/>
                  </a:lnTo>
                  <a:lnTo>
                    <a:pt x="375" y="887"/>
                  </a:lnTo>
                  <a:lnTo>
                    <a:pt x="375" y="883"/>
                  </a:lnTo>
                  <a:lnTo>
                    <a:pt x="375" y="851"/>
                  </a:lnTo>
                  <a:lnTo>
                    <a:pt x="386" y="826"/>
                  </a:lnTo>
                  <a:lnTo>
                    <a:pt x="391" y="799"/>
                  </a:lnTo>
                  <a:lnTo>
                    <a:pt x="393" y="771"/>
                  </a:lnTo>
                  <a:lnTo>
                    <a:pt x="391" y="746"/>
                  </a:lnTo>
                  <a:lnTo>
                    <a:pt x="398" y="728"/>
                  </a:lnTo>
                  <a:lnTo>
                    <a:pt x="402" y="717"/>
                  </a:lnTo>
                  <a:lnTo>
                    <a:pt x="427" y="701"/>
                  </a:lnTo>
                  <a:lnTo>
                    <a:pt x="452" y="692"/>
                  </a:lnTo>
                  <a:lnTo>
                    <a:pt x="475" y="701"/>
                  </a:lnTo>
                  <a:lnTo>
                    <a:pt x="482" y="705"/>
                  </a:lnTo>
                  <a:lnTo>
                    <a:pt x="493" y="687"/>
                  </a:lnTo>
                  <a:lnTo>
                    <a:pt x="493" y="667"/>
                  </a:lnTo>
                  <a:lnTo>
                    <a:pt x="482" y="631"/>
                  </a:lnTo>
                  <a:lnTo>
                    <a:pt x="477" y="615"/>
                  </a:lnTo>
                  <a:lnTo>
                    <a:pt x="482" y="606"/>
                  </a:lnTo>
                  <a:lnTo>
                    <a:pt x="489" y="606"/>
                  </a:lnTo>
                  <a:lnTo>
                    <a:pt x="498" y="592"/>
                  </a:lnTo>
                  <a:lnTo>
                    <a:pt x="502" y="569"/>
                  </a:lnTo>
                  <a:lnTo>
                    <a:pt x="507" y="535"/>
                  </a:lnTo>
                  <a:lnTo>
                    <a:pt x="511" y="501"/>
                  </a:lnTo>
                  <a:lnTo>
                    <a:pt x="523" y="490"/>
                  </a:lnTo>
                  <a:lnTo>
                    <a:pt x="548" y="474"/>
                  </a:lnTo>
                  <a:lnTo>
                    <a:pt x="564" y="465"/>
                  </a:lnTo>
                  <a:lnTo>
                    <a:pt x="568" y="440"/>
                  </a:lnTo>
                  <a:lnTo>
                    <a:pt x="577" y="422"/>
                  </a:lnTo>
                  <a:lnTo>
                    <a:pt x="598" y="406"/>
                  </a:lnTo>
                  <a:lnTo>
                    <a:pt x="602" y="394"/>
                  </a:lnTo>
                  <a:lnTo>
                    <a:pt x="598" y="381"/>
                  </a:lnTo>
                  <a:lnTo>
                    <a:pt x="598" y="365"/>
                  </a:lnTo>
                  <a:lnTo>
                    <a:pt x="616" y="351"/>
                  </a:lnTo>
                  <a:lnTo>
                    <a:pt x="636" y="315"/>
                  </a:lnTo>
                  <a:lnTo>
                    <a:pt x="652" y="320"/>
                  </a:lnTo>
                  <a:lnTo>
                    <a:pt x="677" y="299"/>
                  </a:lnTo>
                  <a:lnTo>
                    <a:pt x="673" y="281"/>
                  </a:lnTo>
                  <a:lnTo>
                    <a:pt x="689" y="265"/>
                  </a:lnTo>
                  <a:lnTo>
                    <a:pt x="698" y="270"/>
                  </a:lnTo>
                  <a:lnTo>
                    <a:pt x="716" y="265"/>
                  </a:lnTo>
                  <a:lnTo>
                    <a:pt x="739" y="270"/>
                  </a:lnTo>
                  <a:lnTo>
                    <a:pt x="773" y="240"/>
                  </a:lnTo>
                  <a:lnTo>
                    <a:pt x="768" y="224"/>
                  </a:lnTo>
                  <a:lnTo>
                    <a:pt x="773" y="215"/>
                  </a:lnTo>
                  <a:lnTo>
                    <a:pt x="764" y="211"/>
                  </a:lnTo>
                  <a:lnTo>
                    <a:pt x="782" y="195"/>
                  </a:lnTo>
                  <a:lnTo>
                    <a:pt x="805" y="190"/>
                  </a:lnTo>
                  <a:lnTo>
                    <a:pt x="823" y="215"/>
                  </a:lnTo>
                  <a:lnTo>
                    <a:pt x="852" y="249"/>
                  </a:lnTo>
                  <a:lnTo>
                    <a:pt x="864" y="249"/>
                  </a:lnTo>
                  <a:lnTo>
                    <a:pt x="880" y="236"/>
                  </a:lnTo>
                  <a:lnTo>
                    <a:pt x="893" y="233"/>
                  </a:lnTo>
                  <a:lnTo>
                    <a:pt x="900" y="236"/>
                  </a:lnTo>
                  <a:lnTo>
                    <a:pt x="914" y="249"/>
                  </a:lnTo>
                  <a:lnTo>
                    <a:pt x="930" y="254"/>
                  </a:lnTo>
                  <a:lnTo>
                    <a:pt x="934" y="249"/>
                  </a:lnTo>
                  <a:lnTo>
                    <a:pt x="943" y="233"/>
                  </a:lnTo>
                  <a:lnTo>
                    <a:pt x="948" y="224"/>
                  </a:lnTo>
                  <a:lnTo>
                    <a:pt x="964" y="195"/>
                  </a:lnTo>
                  <a:lnTo>
                    <a:pt x="968" y="190"/>
                  </a:lnTo>
                  <a:lnTo>
                    <a:pt x="964" y="149"/>
                  </a:lnTo>
                  <a:lnTo>
                    <a:pt x="984" y="129"/>
                  </a:lnTo>
                  <a:lnTo>
                    <a:pt x="993" y="133"/>
                  </a:lnTo>
                  <a:lnTo>
                    <a:pt x="1018" y="108"/>
                  </a:lnTo>
                  <a:lnTo>
                    <a:pt x="1039" y="133"/>
                  </a:lnTo>
                  <a:lnTo>
                    <a:pt x="1046" y="140"/>
                  </a:lnTo>
                  <a:lnTo>
                    <a:pt x="1059" y="136"/>
                  </a:lnTo>
                  <a:lnTo>
                    <a:pt x="1069" y="149"/>
                  </a:lnTo>
                  <a:lnTo>
                    <a:pt x="1069" y="158"/>
                  </a:lnTo>
                  <a:lnTo>
                    <a:pt x="1075" y="165"/>
                  </a:lnTo>
                  <a:lnTo>
                    <a:pt x="1075" y="179"/>
                  </a:lnTo>
                  <a:lnTo>
                    <a:pt x="1089" y="163"/>
                  </a:lnTo>
                  <a:lnTo>
                    <a:pt x="1109" y="145"/>
                  </a:lnTo>
                  <a:lnTo>
                    <a:pt x="1121" y="120"/>
                  </a:lnTo>
                  <a:lnTo>
                    <a:pt x="1114" y="115"/>
                  </a:lnTo>
                  <a:lnTo>
                    <a:pt x="1100" y="129"/>
                  </a:lnTo>
                  <a:lnTo>
                    <a:pt x="1098" y="108"/>
                  </a:lnTo>
                  <a:lnTo>
                    <a:pt x="1089" y="104"/>
                  </a:lnTo>
                  <a:lnTo>
                    <a:pt x="1084" y="93"/>
                  </a:lnTo>
                  <a:lnTo>
                    <a:pt x="1119" y="65"/>
                  </a:lnTo>
                  <a:lnTo>
                    <a:pt x="1130" y="70"/>
                  </a:lnTo>
                  <a:lnTo>
                    <a:pt x="1135" y="54"/>
                  </a:lnTo>
                  <a:lnTo>
                    <a:pt x="1125" y="49"/>
                  </a:lnTo>
                  <a:lnTo>
                    <a:pt x="1105" y="40"/>
                  </a:lnTo>
                  <a:lnTo>
                    <a:pt x="1094" y="36"/>
                  </a:lnTo>
                  <a:lnTo>
                    <a:pt x="1075" y="22"/>
                  </a:lnTo>
                  <a:lnTo>
                    <a:pt x="1059" y="18"/>
                  </a:lnTo>
                  <a:lnTo>
                    <a:pt x="1041" y="34"/>
                  </a:lnTo>
                  <a:lnTo>
                    <a:pt x="1034" y="45"/>
                  </a:lnTo>
                  <a:lnTo>
                    <a:pt x="1018" y="34"/>
                  </a:lnTo>
                  <a:lnTo>
                    <a:pt x="1028" y="24"/>
                  </a:lnTo>
                  <a:lnTo>
                    <a:pt x="1030" y="4"/>
                  </a:lnTo>
                  <a:lnTo>
                    <a:pt x="1028" y="0"/>
                  </a:lnTo>
                  <a:lnTo>
                    <a:pt x="1005" y="0"/>
                  </a:lnTo>
                  <a:lnTo>
                    <a:pt x="1000" y="9"/>
                  </a:lnTo>
                  <a:lnTo>
                    <a:pt x="998" y="22"/>
                  </a:lnTo>
                  <a:lnTo>
                    <a:pt x="1000" y="34"/>
                  </a:lnTo>
                  <a:lnTo>
                    <a:pt x="984" y="49"/>
                  </a:lnTo>
                  <a:lnTo>
                    <a:pt x="971" y="24"/>
                  </a:lnTo>
                  <a:lnTo>
                    <a:pt x="959" y="29"/>
                  </a:lnTo>
                  <a:lnTo>
                    <a:pt x="957" y="49"/>
                  </a:lnTo>
                  <a:lnTo>
                    <a:pt x="948" y="79"/>
                  </a:lnTo>
                  <a:lnTo>
                    <a:pt x="928" y="99"/>
                  </a:lnTo>
                  <a:lnTo>
                    <a:pt x="914" y="74"/>
                  </a:lnTo>
                  <a:lnTo>
                    <a:pt x="934" y="59"/>
                  </a:lnTo>
                  <a:lnTo>
                    <a:pt x="939" y="34"/>
                  </a:lnTo>
                  <a:lnTo>
                    <a:pt x="928" y="34"/>
                  </a:lnTo>
                  <a:lnTo>
                    <a:pt x="905" y="34"/>
                  </a:lnTo>
                  <a:lnTo>
                    <a:pt x="889" y="59"/>
                  </a:lnTo>
                  <a:lnTo>
                    <a:pt x="868" y="93"/>
                  </a:lnTo>
                  <a:lnTo>
                    <a:pt x="877" y="108"/>
                  </a:lnTo>
                  <a:lnTo>
                    <a:pt x="864" y="115"/>
                  </a:lnTo>
                  <a:lnTo>
                    <a:pt x="848" y="104"/>
                  </a:lnTo>
                  <a:lnTo>
                    <a:pt x="830" y="111"/>
                  </a:lnTo>
                  <a:lnTo>
                    <a:pt x="834" y="129"/>
                  </a:lnTo>
                  <a:lnTo>
                    <a:pt x="814" y="129"/>
                  </a:lnTo>
                  <a:lnTo>
                    <a:pt x="800" y="133"/>
                  </a:lnTo>
                  <a:lnTo>
                    <a:pt x="786" y="154"/>
                  </a:lnTo>
                  <a:lnTo>
                    <a:pt x="764" y="149"/>
                  </a:lnTo>
                  <a:lnTo>
                    <a:pt x="764" y="163"/>
                  </a:lnTo>
                  <a:lnTo>
                    <a:pt x="748" y="149"/>
                  </a:lnTo>
                  <a:lnTo>
                    <a:pt x="727" y="158"/>
                  </a:lnTo>
                  <a:lnTo>
                    <a:pt x="723" y="174"/>
                  </a:lnTo>
                  <a:lnTo>
                    <a:pt x="707" y="179"/>
                  </a:lnTo>
                  <a:lnTo>
                    <a:pt x="693" y="163"/>
                  </a:lnTo>
                  <a:lnTo>
                    <a:pt x="668" y="165"/>
                  </a:lnTo>
                  <a:lnTo>
                    <a:pt x="643" y="174"/>
                  </a:lnTo>
                  <a:lnTo>
                    <a:pt x="643" y="199"/>
                  </a:lnTo>
                  <a:lnTo>
                    <a:pt x="659" y="204"/>
                  </a:lnTo>
                  <a:lnTo>
                    <a:pt x="659" y="211"/>
                  </a:lnTo>
                  <a:lnTo>
                    <a:pt x="659" y="229"/>
                  </a:lnTo>
                  <a:lnTo>
                    <a:pt x="648" y="224"/>
                  </a:lnTo>
                  <a:lnTo>
                    <a:pt x="632" y="233"/>
                  </a:lnTo>
                  <a:lnTo>
                    <a:pt x="636" y="249"/>
                  </a:lnTo>
                  <a:lnTo>
                    <a:pt x="652" y="263"/>
                  </a:lnTo>
                  <a:lnTo>
                    <a:pt x="652" y="281"/>
                  </a:lnTo>
                  <a:lnTo>
                    <a:pt x="636" y="274"/>
                  </a:lnTo>
                  <a:lnTo>
                    <a:pt x="623" y="276"/>
                  </a:lnTo>
                  <a:lnTo>
                    <a:pt x="623" y="295"/>
                  </a:lnTo>
                  <a:lnTo>
                    <a:pt x="602" y="295"/>
                  </a:lnTo>
                  <a:lnTo>
                    <a:pt x="586" y="295"/>
                  </a:lnTo>
                  <a:lnTo>
                    <a:pt x="582" y="306"/>
                  </a:lnTo>
                  <a:lnTo>
                    <a:pt x="577" y="315"/>
                  </a:lnTo>
                  <a:lnTo>
                    <a:pt x="564" y="320"/>
                  </a:lnTo>
                  <a:lnTo>
                    <a:pt x="559" y="329"/>
                  </a:lnTo>
                  <a:lnTo>
                    <a:pt x="564" y="340"/>
                  </a:lnTo>
                  <a:lnTo>
                    <a:pt x="541" y="347"/>
                  </a:lnTo>
                  <a:lnTo>
                    <a:pt x="557" y="365"/>
                  </a:lnTo>
                  <a:lnTo>
                    <a:pt x="559" y="374"/>
                  </a:lnTo>
                  <a:lnTo>
                    <a:pt x="545" y="385"/>
                  </a:lnTo>
                  <a:lnTo>
                    <a:pt x="516" y="406"/>
                  </a:lnTo>
                  <a:lnTo>
                    <a:pt x="493" y="422"/>
                  </a:lnTo>
                  <a:lnTo>
                    <a:pt x="482" y="447"/>
                  </a:lnTo>
                  <a:lnTo>
                    <a:pt x="461" y="465"/>
                  </a:lnTo>
                  <a:lnTo>
                    <a:pt x="461" y="476"/>
                  </a:lnTo>
                  <a:lnTo>
                    <a:pt x="466" y="490"/>
                  </a:lnTo>
                  <a:lnTo>
                    <a:pt x="448" y="501"/>
                  </a:lnTo>
                  <a:lnTo>
                    <a:pt x="452" y="517"/>
                  </a:lnTo>
                  <a:lnTo>
                    <a:pt x="436" y="547"/>
                  </a:lnTo>
                  <a:lnTo>
                    <a:pt x="423" y="551"/>
                  </a:lnTo>
                  <a:lnTo>
                    <a:pt x="423" y="572"/>
                  </a:lnTo>
                  <a:lnTo>
                    <a:pt x="432" y="585"/>
                  </a:lnTo>
                  <a:lnTo>
                    <a:pt x="418" y="597"/>
                  </a:lnTo>
                  <a:lnTo>
                    <a:pt x="411" y="587"/>
                  </a:lnTo>
                  <a:lnTo>
                    <a:pt x="393" y="597"/>
                  </a:lnTo>
                  <a:lnTo>
                    <a:pt x="398" y="622"/>
                  </a:lnTo>
                  <a:lnTo>
                    <a:pt x="382" y="631"/>
                  </a:lnTo>
                  <a:lnTo>
                    <a:pt x="357" y="635"/>
                  </a:lnTo>
                  <a:lnTo>
                    <a:pt x="341" y="656"/>
                  </a:lnTo>
                  <a:lnTo>
                    <a:pt x="336" y="676"/>
                  </a:lnTo>
                  <a:lnTo>
                    <a:pt x="318" y="692"/>
                  </a:lnTo>
                  <a:lnTo>
                    <a:pt x="318" y="705"/>
                  </a:lnTo>
                  <a:lnTo>
                    <a:pt x="341" y="687"/>
                  </a:lnTo>
                  <a:lnTo>
                    <a:pt x="366" y="671"/>
                  </a:lnTo>
                  <a:lnTo>
                    <a:pt x="375" y="676"/>
                  </a:lnTo>
                  <a:lnTo>
                    <a:pt x="366" y="701"/>
                  </a:lnTo>
                  <a:lnTo>
                    <a:pt x="345" y="715"/>
                  </a:lnTo>
                  <a:lnTo>
                    <a:pt x="322" y="710"/>
                  </a:lnTo>
                  <a:lnTo>
                    <a:pt x="327" y="726"/>
                  </a:lnTo>
                  <a:lnTo>
                    <a:pt x="300" y="737"/>
                  </a:lnTo>
                  <a:lnTo>
                    <a:pt x="295" y="715"/>
                  </a:lnTo>
                  <a:lnTo>
                    <a:pt x="282" y="705"/>
                  </a:lnTo>
                  <a:lnTo>
                    <a:pt x="266" y="728"/>
                  </a:lnTo>
                  <a:lnTo>
                    <a:pt x="247" y="728"/>
                  </a:lnTo>
                  <a:lnTo>
                    <a:pt x="232" y="733"/>
                  </a:lnTo>
                  <a:lnTo>
                    <a:pt x="229" y="755"/>
                  </a:lnTo>
                  <a:lnTo>
                    <a:pt x="220" y="758"/>
                  </a:lnTo>
                  <a:lnTo>
                    <a:pt x="220" y="769"/>
                  </a:lnTo>
                  <a:lnTo>
                    <a:pt x="209" y="765"/>
                  </a:lnTo>
                  <a:lnTo>
                    <a:pt x="195" y="755"/>
                  </a:lnTo>
                  <a:lnTo>
                    <a:pt x="172" y="758"/>
                  </a:lnTo>
                  <a:lnTo>
                    <a:pt x="172" y="771"/>
                  </a:lnTo>
                  <a:lnTo>
                    <a:pt x="175" y="783"/>
                  </a:lnTo>
                  <a:lnTo>
                    <a:pt x="166" y="785"/>
                  </a:lnTo>
                  <a:lnTo>
                    <a:pt x="145" y="776"/>
                  </a:lnTo>
                  <a:lnTo>
                    <a:pt x="127" y="789"/>
                  </a:lnTo>
                  <a:lnTo>
                    <a:pt x="131" y="801"/>
                  </a:lnTo>
                  <a:lnTo>
                    <a:pt x="129" y="810"/>
                  </a:lnTo>
                  <a:lnTo>
                    <a:pt x="109" y="801"/>
                  </a:lnTo>
                  <a:lnTo>
                    <a:pt x="104" y="812"/>
                  </a:lnTo>
                  <a:lnTo>
                    <a:pt x="97" y="821"/>
                  </a:lnTo>
                  <a:lnTo>
                    <a:pt x="75" y="817"/>
                  </a:lnTo>
                  <a:lnTo>
                    <a:pt x="63" y="819"/>
                  </a:lnTo>
                  <a:lnTo>
                    <a:pt x="61" y="835"/>
                  </a:lnTo>
                  <a:lnTo>
                    <a:pt x="52" y="839"/>
                  </a:lnTo>
                  <a:lnTo>
                    <a:pt x="38" y="860"/>
                  </a:lnTo>
                  <a:lnTo>
                    <a:pt x="40" y="883"/>
                  </a:lnTo>
                  <a:lnTo>
                    <a:pt x="36" y="917"/>
                  </a:lnTo>
                  <a:lnTo>
                    <a:pt x="31" y="951"/>
                  </a:lnTo>
                  <a:lnTo>
                    <a:pt x="27" y="980"/>
                  </a:lnTo>
                  <a:lnTo>
                    <a:pt x="22" y="996"/>
                  </a:lnTo>
                  <a:lnTo>
                    <a:pt x="34" y="1012"/>
                  </a:lnTo>
                  <a:lnTo>
                    <a:pt x="52" y="998"/>
                  </a:lnTo>
                  <a:lnTo>
                    <a:pt x="63" y="1005"/>
                  </a:lnTo>
                  <a:lnTo>
                    <a:pt x="63" y="1019"/>
                  </a:lnTo>
                  <a:lnTo>
                    <a:pt x="45" y="1028"/>
                  </a:lnTo>
                  <a:lnTo>
                    <a:pt x="43" y="1048"/>
                  </a:lnTo>
                  <a:lnTo>
                    <a:pt x="38" y="1060"/>
                  </a:lnTo>
                  <a:lnTo>
                    <a:pt x="20" y="1057"/>
                  </a:lnTo>
                  <a:lnTo>
                    <a:pt x="13" y="1082"/>
                  </a:lnTo>
                  <a:lnTo>
                    <a:pt x="22" y="1089"/>
                  </a:lnTo>
                  <a:lnTo>
                    <a:pt x="38" y="1085"/>
                  </a:lnTo>
                  <a:lnTo>
                    <a:pt x="47" y="1096"/>
                  </a:lnTo>
                  <a:lnTo>
                    <a:pt x="50" y="1100"/>
                  </a:lnTo>
                  <a:lnTo>
                    <a:pt x="36" y="1110"/>
                  </a:lnTo>
                  <a:lnTo>
                    <a:pt x="36" y="1123"/>
                  </a:lnTo>
                  <a:lnTo>
                    <a:pt x="20" y="1128"/>
                  </a:lnTo>
                  <a:lnTo>
                    <a:pt x="9" y="1119"/>
                  </a:lnTo>
                  <a:lnTo>
                    <a:pt x="11" y="1139"/>
                  </a:lnTo>
                  <a:lnTo>
                    <a:pt x="9" y="1155"/>
                  </a:lnTo>
                  <a:lnTo>
                    <a:pt x="0" y="1155"/>
                  </a:lnTo>
                  <a:lnTo>
                    <a:pt x="25" y="1180"/>
                  </a:lnTo>
                  <a:lnTo>
                    <a:pt x="36" y="1194"/>
                  </a:lnTo>
                  <a:lnTo>
                    <a:pt x="43" y="1214"/>
                  </a:lnTo>
                  <a:lnTo>
                    <a:pt x="68" y="1230"/>
                  </a:lnTo>
                  <a:lnTo>
                    <a:pt x="95" y="1244"/>
                  </a:lnTo>
                  <a:lnTo>
                    <a:pt x="120" y="1244"/>
                  </a:lnTo>
                  <a:lnTo>
                    <a:pt x="156" y="1219"/>
                  </a:lnTo>
                  <a:lnTo>
                    <a:pt x="195" y="1191"/>
                  </a:lnTo>
                  <a:lnTo>
                    <a:pt x="229" y="1146"/>
                  </a:lnTo>
                  <a:lnTo>
                    <a:pt x="234" y="1141"/>
                  </a:lnTo>
                  <a:lnTo>
                    <a:pt x="243" y="1157"/>
                  </a:lnTo>
                  <a:lnTo>
                    <a:pt x="259" y="1146"/>
                  </a:lnTo>
                  <a:lnTo>
                    <a:pt x="266" y="1130"/>
                  </a:lnTo>
                  <a:lnTo>
                    <a:pt x="268" y="1110"/>
                  </a:lnTo>
                  <a:lnTo>
                    <a:pt x="284" y="1085"/>
                  </a:lnTo>
                  <a:lnTo>
                    <a:pt x="277" y="1112"/>
                  </a:lnTo>
                  <a:lnTo>
                    <a:pt x="286" y="1116"/>
                  </a:lnTo>
                  <a:lnTo>
                    <a:pt x="282" y="1130"/>
                  </a:lnTo>
                  <a:lnTo>
                    <a:pt x="286" y="1153"/>
                  </a:lnTo>
                  <a:lnTo>
                    <a:pt x="295" y="1171"/>
                  </a:lnTo>
                  <a:lnTo>
                    <a:pt x="304" y="1166"/>
                  </a:lnTo>
                </a:path>
              </a:pathLst>
            </a:custGeom>
            <a:solidFill>
              <a:srgbClr val="DED3B6"/>
            </a:solidFill>
            <a:ln w="12700" cap="rnd">
              <a:solidFill>
                <a:srgbClr val="091D5D"/>
              </a:solidFill>
              <a:round/>
              <a:headEnd type="none" w="sm" len="sm"/>
              <a:tailEnd type="none" w="sm" len="sm"/>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75" name="Freeform 76"/>
            <p:cNvSpPr>
              <a:spLocks/>
            </p:cNvSpPr>
            <p:nvPr/>
          </p:nvSpPr>
          <p:spPr bwMode="auto">
            <a:xfrm>
              <a:off x="3673" y="902"/>
              <a:ext cx="36" cy="47"/>
            </a:xfrm>
            <a:custGeom>
              <a:avLst/>
              <a:gdLst>
                <a:gd name="T0" fmla="*/ 35 w 36"/>
                <a:gd name="T1" fmla="*/ 6 h 47"/>
                <a:gd name="T2" fmla="*/ 30 w 36"/>
                <a:gd name="T3" fmla="*/ 18 h 47"/>
                <a:gd name="T4" fmla="*/ 35 w 36"/>
                <a:gd name="T5" fmla="*/ 39 h 47"/>
                <a:gd name="T6" fmla="*/ 9 w 36"/>
                <a:gd name="T7" fmla="*/ 46 h 47"/>
                <a:gd name="T8" fmla="*/ 0 w 36"/>
                <a:gd name="T9" fmla="*/ 34 h 47"/>
                <a:gd name="T10" fmla="*/ 0 w 36"/>
                <a:gd name="T11" fmla="*/ 18 h 47"/>
                <a:gd name="T12" fmla="*/ 7 w 36"/>
                <a:gd name="T13" fmla="*/ 0 h 47"/>
                <a:gd name="T14" fmla="*/ 35 w 36"/>
                <a:gd name="T15" fmla="*/ 6 h 47"/>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47"/>
                <a:gd name="T26" fmla="*/ 36 w 36"/>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47">
                  <a:moveTo>
                    <a:pt x="35" y="6"/>
                  </a:moveTo>
                  <a:lnTo>
                    <a:pt x="30" y="18"/>
                  </a:lnTo>
                  <a:lnTo>
                    <a:pt x="35" y="39"/>
                  </a:lnTo>
                  <a:lnTo>
                    <a:pt x="9" y="46"/>
                  </a:lnTo>
                  <a:lnTo>
                    <a:pt x="0" y="34"/>
                  </a:lnTo>
                  <a:lnTo>
                    <a:pt x="0" y="18"/>
                  </a:lnTo>
                  <a:lnTo>
                    <a:pt x="7" y="0"/>
                  </a:lnTo>
                  <a:lnTo>
                    <a:pt x="35" y="6"/>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76" name="Freeform 77"/>
            <p:cNvSpPr>
              <a:spLocks/>
            </p:cNvSpPr>
            <p:nvPr/>
          </p:nvSpPr>
          <p:spPr bwMode="auto">
            <a:xfrm>
              <a:off x="3618" y="933"/>
              <a:ext cx="37" cy="38"/>
            </a:xfrm>
            <a:custGeom>
              <a:avLst/>
              <a:gdLst>
                <a:gd name="T0" fmla="*/ 30 w 38"/>
                <a:gd name="T1" fmla="*/ 0 h 38"/>
                <a:gd name="T2" fmla="*/ 36 w 38"/>
                <a:gd name="T3" fmla="*/ 25 h 38"/>
                <a:gd name="T4" fmla="*/ 7 w 38"/>
                <a:gd name="T5" fmla="*/ 37 h 38"/>
                <a:gd name="T6" fmla="*/ 0 w 38"/>
                <a:gd name="T7" fmla="*/ 11 h 38"/>
                <a:gd name="T8" fmla="*/ 30 w 38"/>
                <a:gd name="T9" fmla="*/ 0 h 38"/>
                <a:gd name="T10" fmla="*/ 0 60000 65536"/>
                <a:gd name="T11" fmla="*/ 0 60000 65536"/>
                <a:gd name="T12" fmla="*/ 0 60000 65536"/>
                <a:gd name="T13" fmla="*/ 0 60000 65536"/>
                <a:gd name="T14" fmla="*/ 0 60000 65536"/>
                <a:gd name="T15" fmla="*/ 0 w 38"/>
                <a:gd name="T16" fmla="*/ 0 h 38"/>
                <a:gd name="T17" fmla="*/ 38 w 38"/>
                <a:gd name="T18" fmla="*/ 38 h 38"/>
              </a:gdLst>
              <a:ahLst/>
              <a:cxnLst>
                <a:cxn ang="T10">
                  <a:pos x="T0" y="T1"/>
                </a:cxn>
                <a:cxn ang="T11">
                  <a:pos x="T2" y="T3"/>
                </a:cxn>
                <a:cxn ang="T12">
                  <a:pos x="T4" y="T5"/>
                </a:cxn>
                <a:cxn ang="T13">
                  <a:pos x="T6" y="T7"/>
                </a:cxn>
                <a:cxn ang="T14">
                  <a:pos x="T8" y="T9"/>
                </a:cxn>
              </a:cxnLst>
              <a:rect l="T15" t="T16" r="T17" b="T18"/>
              <a:pathLst>
                <a:path w="38" h="38">
                  <a:moveTo>
                    <a:pt x="31" y="0"/>
                  </a:moveTo>
                  <a:lnTo>
                    <a:pt x="37" y="25"/>
                  </a:lnTo>
                  <a:lnTo>
                    <a:pt x="7" y="37"/>
                  </a:lnTo>
                  <a:lnTo>
                    <a:pt x="0" y="11"/>
                  </a:lnTo>
                  <a:lnTo>
                    <a:pt x="31"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77" name="Freeform 78"/>
            <p:cNvSpPr>
              <a:spLocks/>
            </p:cNvSpPr>
            <p:nvPr/>
          </p:nvSpPr>
          <p:spPr bwMode="auto">
            <a:xfrm>
              <a:off x="3629" y="881"/>
              <a:ext cx="38" cy="36"/>
            </a:xfrm>
            <a:custGeom>
              <a:avLst/>
              <a:gdLst>
                <a:gd name="T0" fmla="*/ 0 w 39"/>
                <a:gd name="T1" fmla="*/ 22 h 36"/>
                <a:gd name="T2" fmla="*/ 27 w 39"/>
                <a:gd name="T3" fmla="*/ 35 h 36"/>
                <a:gd name="T4" fmla="*/ 37 w 39"/>
                <a:gd name="T5" fmla="*/ 7 h 36"/>
                <a:gd name="T6" fmla="*/ 20 w 39"/>
                <a:gd name="T7" fmla="*/ 0 h 36"/>
                <a:gd name="T8" fmla="*/ 9 w 39"/>
                <a:gd name="T9" fmla="*/ 7 h 36"/>
                <a:gd name="T10" fmla="*/ 0 w 39"/>
                <a:gd name="T11" fmla="*/ 15 h 36"/>
                <a:gd name="T12" fmla="*/ 0 w 39"/>
                <a:gd name="T13" fmla="*/ 22 h 36"/>
                <a:gd name="T14" fmla="*/ 0 60000 65536"/>
                <a:gd name="T15" fmla="*/ 0 60000 65536"/>
                <a:gd name="T16" fmla="*/ 0 60000 65536"/>
                <a:gd name="T17" fmla="*/ 0 60000 65536"/>
                <a:gd name="T18" fmla="*/ 0 60000 65536"/>
                <a:gd name="T19" fmla="*/ 0 60000 65536"/>
                <a:gd name="T20" fmla="*/ 0 60000 65536"/>
                <a:gd name="T21" fmla="*/ 0 w 39"/>
                <a:gd name="T22" fmla="*/ 0 h 36"/>
                <a:gd name="T23" fmla="*/ 39 w 3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36">
                  <a:moveTo>
                    <a:pt x="0" y="22"/>
                  </a:moveTo>
                  <a:lnTo>
                    <a:pt x="28" y="35"/>
                  </a:lnTo>
                  <a:lnTo>
                    <a:pt x="38" y="7"/>
                  </a:lnTo>
                  <a:lnTo>
                    <a:pt x="21" y="0"/>
                  </a:lnTo>
                  <a:lnTo>
                    <a:pt x="9" y="7"/>
                  </a:lnTo>
                  <a:lnTo>
                    <a:pt x="0" y="15"/>
                  </a:lnTo>
                  <a:lnTo>
                    <a:pt x="0" y="22"/>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78" name="Freeform 79"/>
            <p:cNvSpPr>
              <a:spLocks/>
            </p:cNvSpPr>
            <p:nvPr/>
          </p:nvSpPr>
          <p:spPr bwMode="auto">
            <a:xfrm>
              <a:off x="3673" y="855"/>
              <a:ext cx="36" cy="38"/>
            </a:xfrm>
            <a:custGeom>
              <a:avLst/>
              <a:gdLst>
                <a:gd name="T0" fmla="*/ 0 w 36"/>
                <a:gd name="T1" fmla="*/ 37 h 38"/>
                <a:gd name="T2" fmla="*/ 26 w 36"/>
                <a:gd name="T3" fmla="*/ 0 h 38"/>
                <a:gd name="T4" fmla="*/ 35 w 36"/>
                <a:gd name="T5" fmla="*/ 15 h 38"/>
                <a:gd name="T6" fmla="*/ 0 w 36"/>
                <a:gd name="T7" fmla="*/ 37 h 38"/>
                <a:gd name="T8" fmla="*/ 0 60000 65536"/>
                <a:gd name="T9" fmla="*/ 0 60000 65536"/>
                <a:gd name="T10" fmla="*/ 0 60000 65536"/>
                <a:gd name="T11" fmla="*/ 0 60000 65536"/>
                <a:gd name="T12" fmla="*/ 0 w 36"/>
                <a:gd name="T13" fmla="*/ 0 h 38"/>
                <a:gd name="T14" fmla="*/ 36 w 36"/>
                <a:gd name="T15" fmla="*/ 38 h 38"/>
              </a:gdLst>
              <a:ahLst/>
              <a:cxnLst>
                <a:cxn ang="T8">
                  <a:pos x="T0" y="T1"/>
                </a:cxn>
                <a:cxn ang="T9">
                  <a:pos x="T2" y="T3"/>
                </a:cxn>
                <a:cxn ang="T10">
                  <a:pos x="T4" y="T5"/>
                </a:cxn>
                <a:cxn ang="T11">
                  <a:pos x="T6" y="T7"/>
                </a:cxn>
              </a:cxnLst>
              <a:rect l="T12" t="T13" r="T14" b="T15"/>
              <a:pathLst>
                <a:path w="36" h="38">
                  <a:moveTo>
                    <a:pt x="0" y="37"/>
                  </a:moveTo>
                  <a:lnTo>
                    <a:pt x="26" y="0"/>
                  </a:lnTo>
                  <a:lnTo>
                    <a:pt x="35" y="15"/>
                  </a:lnTo>
                  <a:lnTo>
                    <a:pt x="0" y="37"/>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79" name="Freeform 80"/>
            <p:cNvSpPr>
              <a:spLocks/>
            </p:cNvSpPr>
            <p:nvPr/>
          </p:nvSpPr>
          <p:spPr bwMode="auto">
            <a:xfrm>
              <a:off x="3574" y="942"/>
              <a:ext cx="39" cy="37"/>
            </a:xfrm>
            <a:custGeom>
              <a:avLst/>
              <a:gdLst>
                <a:gd name="T0" fmla="*/ 29 w 38"/>
                <a:gd name="T1" fmla="*/ 0 h 37"/>
                <a:gd name="T2" fmla="*/ 38 w 38"/>
                <a:gd name="T3" fmla="*/ 28 h 37"/>
                <a:gd name="T4" fmla="*/ 0 w 38"/>
                <a:gd name="T5" fmla="*/ 36 h 37"/>
                <a:gd name="T6" fmla="*/ 29 w 38"/>
                <a:gd name="T7" fmla="*/ 0 h 37"/>
                <a:gd name="T8" fmla="*/ 0 60000 65536"/>
                <a:gd name="T9" fmla="*/ 0 60000 65536"/>
                <a:gd name="T10" fmla="*/ 0 60000 65536"/>
                <a:gd name="T11" fmla="*/ 0 60000 65536"/>
                <a:gd name="T12" fmla="*/ 0 w 38"/>
                <a:gd name="T13" fmla="*/ 0 h 37"/>
                <a:gd name="T14" fmla="*/ 38 w 38"/>
                <a:gd name="T15" fmla="*/ 37 h 37"/>
              </a:gdLst>
              <a:ahLst/>
              <a:cxnLst>
                <a:cxn ang="T8">
                  <a:pos x="T0" y="T1"/>
                </a:cxn>
                <a:cxn ang="T9">
                  <a:pos x="T2" y="T3"/>
                </a:cxn>
                <a:cxn ang="T10">
                  <a:pos x="T4" y="T5"/>
                </a:cxn>
                <a:cxn ang="T11">
                  <a:pos x="T6" y="T7"/>
                </a:cxn>
              </a:cxnLst>
              <a:rect l="T12" t="T13" r="T14" b="T15"/>
              <a:pathLst>
                <a:path w="38" h="37">
                  <a:moveTo>
                    <a:pt x="28" y="0"/>
                  </a:moveTo>
                  <a:lnTo>
                    <a:pt x="37" y="28"/>
                  </a:lnTo>
                  <a:lnTo>
                    <a:pt x="0" y="36"/>
                  </a:lnTo>
                  <a:lnTo>
                    <a:pt x="28"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80" name="Freeform 81"/>
            <p:cNvSpPr>
              <a:spLocks/>
            </p:cNvSpPr>
            <p:nvPr/>
          </p:nvSpPr>
          <p:spPr bwMode="auto">
            <a:xfrm>
              <a:off x="3790" y="802"/>
              <a:ext cx="39" cy="36"/>
            </a:xfrm>
            <a:custGeom>
              <a:avLst/>
              <a:gdLst>
                <a:gd name="T0" fmla="*/ 16 w 38"/>
                <a:gd name="T1" fmla="*/ 0 h 36"/>
                <a:gd name="T2" fmla="*/ 0 w 38"/>
                <a:gd name="T3" fmla="*/ 16 h 36"/>
                <a:gd name="T4" fmla="*/ 24 w 38"/>
                <a:gd name="T5" fmla="*/ 35 h 36"/>
                <a:gd name="T6" fmla="*/ 38 w 38"/>
                <a:gd name="T7" fmla="*/ 16 h 36"/>
                <a:gd name="T8" fmla="*/ 16 w 38"/>
                <a:gd name="T9" fmla="*/ 0 h 36"/>
                <a:gd name="T10" fmla="*/ 0 60000 65536"/>
                <a:gd name="T11" fmla="*/ 0 60000 65536"/>
                <a:gd name="T12" fmla="*/ 0 60000 65536"/>
                <a:gd name="T13" fmla="*/ 0 60000 65536"/>
                <a:gd name="T14" fmla="*/ 0 60000 65536"/>
                <a:gd name="T15" fmla="*/ 0 w 38"/>
                <a:gd name="T16" fmla="*/ 0 h 36"/>
                <a:gd name="T17" fmla="*/ 38 w 38"/>
                <a:gd name="T18" fmla="*/ 36 h 36"/>
              </a:gdLst>
              <a:ahLst/>
              <a:cxnLst>
                <a:cxn ang="T10">
                  <a:pos x="T0" y="T1"/>
                </a:cxn>
                <a:cxn ang="T11">
                  <a:pos x="T2" y="T3"/>
                </a:cxn>
                <a:cxn ang="T12">
                  <a:pos x="T4" y="T5"/>
                </a:cxn>
                <a:cxn ang="T13">
                  <a:pos x="T6" y="T7"/>
                </a:cxn>
                <a:cxn ang="T14">
                  <a:pos x="T8" y="T9"/>
                </a:cxn>
              </a:cxnLst>
              <a:rect l="T15" t="T16" r="T17" b="T18"/>
              <a:pathLst>
                <a:path w="38" h="36">
                  <a:moveTo>
                    <a:pt x="16" y="0"/>
                  </a:moveTo>
                  <a:lnTo>
                    <a:pt x="0" y="16"/>
                  </a:lnTo>
                  <a:lnTo>
                    <a:pt x="23" y="35"/>
                  </a:lnTo>
                  <a:lnTo>
                    <a:pt x="37" y="16"/>
                  </a:lnTo>
                  <a:lnTo>
                    <a:pt x="16"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81" name="Freeform 82"/>
            <p:cNvSpPr>
              <a:spLocks/>
            </p:cNvSpPr>
            <p:nvPr/>
          </p:nvSpPr>
          <p:spPr bwMode="auto">
            <a:xfrm>
              <a:off x="3823" y="775"/>
              <a:ext cx="39" cy="36"/>
            </a:xfrm>
            <a:custGeom>
              <a:avLst/>
              <a:gdLst>
                <a:gd name="T0" fmla="*/ 0 w 39"/>
                <a:gd name="T1" fmla="*/ 13 h 36"/>
                <a:gd name="T2" fmla="*/ 17 w 39"/>
                <a:gd name="T3" fmla="*/ 35 h 36"/>
                <a:gd name="T4" fmla="*/ 38 w 39"/>
                <a:gd name="T5" fmla="*/ 21 h 36"/>
                <a:gd name="T6" fmla="*/ 20 w 39"/>
                <a:gd name="T7" fmla="*/ 0 h 36"/>
                <a:gd name="T8" fmla="*/ 0 w 39"/>
                <a:gd name="T9" fmla="*/ 13 h 36"/>
                <a:gd name="T10" fmla="*/ 0 60000 65536"/>
                <a:gd name="T11" fmla="*/ 0 60000 65536"/>
                <a:gd name="T12" fmla="*/ 0 60000 65536"/>
                <a:gd name="T13" fmla="*/ 0 60000 65536"/>
                <a:gd name="T14" fmla="*/ 0 60000 65536"/>
                <a:gd name="T15" fmla="*/ 0 w 39"/>
                <a:gd name="T16" fmla="*/ 0 h 36"/>
                <a:gd name="T17" fmla="*/ 39 w 39"/>
                <a:gd name="T18" fmla="*/ 36 h 36"/>
              </a:gdLst>
              <a:ahLst/>
              <a:cxnLst>
                <a:cxn ang="T10">
                  <a:pos x="T0" y="T1"/>
                </a:cxn>
                <a:cxn ang="T11">
                  <a:pos x="T2" y="T3"/>
                </a:cxn>
                <a:cxn ang="T12">
                  <a:pos x="T4" y="T5"/>
                </a:cxn>
                <a:cxn ang="T13">
                  <a:pos x="T6" y="T7"/>
                </a:cxn>
                <a:cxn ang="T14">
                  <a:pos x="T8" y="T9"/>
                </a:cxn>
              </a:cxnLst>
              <a:rect l="T15" t="T16" r="T17" b="T18"/>
              <a:pathLst>
                <a:path w="39" h="36">
                  <a:moveTo>
                    <a:pt x="0" y="13"/>
                  </a:moveTo>
                  <a:lnTo>
                    <a:pt x="17" y="35"/>
                  </a:lnTo>
                  <a:lnTo>
                    <a:pt x="38" y="21"/>
                  </a:lnTo>
                  <a:lnTo>
                    <a:pt x="20" y="0"/>
                  </a:lnTo>
                  <a:lnTo>
                    <a:pt x="0" y="13"/>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82" name="Freeform 83"/>
            <p:cNvSpPr>
              <a:spLocks/>
            </p:cNvSpPr>
            <p:nvPr/>
          </p:nvSpPr>
          <p:spPr bwMode="auto">
            <a:xfrm>
              <a:off x="3919" y="718"/>
              <a:ext cx="58" cy="36"/>
            </a:xfrm>
            <a:custGeom>
              <a:avLst/>
              <a:gdLst>
                <a:gd name="T0" fmla="*/ 25 w 57"/>
                <a:gd name="T1" fmla="*/ 8 h 36"/>
                <a:gd name="T2" fmla="*/ 36 w 57"/>
                <a:gd name="T3" fmla="*/ 15 h 36"/>
                <a:gd name="T4" fmla="*/ 57 w 57"/>
                <a:gd name="T5" fmla="*/ 0 h 36"/>
                <a:gd name="T6" fmla="*/ 47 w 57"/>
                <a:gd name="T7" fmla="*/ 32 h 36"/>
                <a:gd name="T8" fmla="*/ 25 w 57"/>
                <a:gd name="T9" fmla="*/ 35 h 36"/>
                <a:gd name="T10" fmla="*/ 0 w 57"/>
                <a:gd name="T11" fmla="*/ 13 h 36"/>
                <a:gd name="T12" fmla="*/ 25 w 57"/>
                <a:gd name="T13" fmla="*/ 8 h 36"/>
                <a:gd name="T14" fmla="*/ 0 60000 65536"/>
                <a:gd name="T15" fmla="*/ 0 60000 65536"/>
                <a:gd name="T16" fmla="*/ 0 60000 65536"/>
                <a:gd name="T17" fmla="*/ 0 60000 65536"/>
                <a:gd name="T18" fmla="*/ 0 60000 65536"/>
                <a:gd name="T19" fmla="*/ 0 60000 65536"/>
                <a:gd name="T20" fmla="*/ 0 60000 65536"/>
                <a:gd name="T21" fmla="*/ 0 w 57"/>
                <a:gd name="T22" fmla="*/ 0 h 36"/>
                <a:gd name="T23" fmla="*/ 57 w 57"/>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36">
                  <a:moveTo>
                    <a:pt x="25" y="8"/>
                  </a:moveTo>
                  <a:lnTo>
                    <a:pt x="35" y="15"/>
                  </a:lnTo>
                  <a:lnTo>
                    <a:pt x="56" y="0"/>
                  </a:lnTo>
                  <a:lnTo>
                    <a:pt x="46" y="32"/>
                  </a:lnTo>
                  <a:lnTo>
                    <a:pt x="25" y="35"/>
                  </a:lnTo>
                  <a:lnTo>
                    <a:pt x="0" y="13"/>
                  </a:lnTo>
                  <a:lnTo>
                    <a:pt x="25" y="8"/>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83" name="Freeform 84"/>
            <p:cNvSpPr>
              <a:spLocks/>
            </p:cNvSpPr>
            <p:nvPr/>
          </p:nvSpPr>
          <p:spPr bwMode="auto">
            <a:xfrm>
              <a:off x="4025" y="684"/>
              <a:ext cx="37" cy="36"/>
            </a:xfrm>
            <a:custGeom>
              <a:avLst/>
              <a:gdLst>
                <a:gd name="T0" fmla="*/ 18 w 38"/>
                <a:gd name="T1" fmla="*/ 0 h 36"/>
                <a:gd name="T2" fmla="*/ 32 w 38"/>
                <a:gd name="T3" fmla="*/ 11 h 36"/>
                <a:gd name="T4" fmla="*/ 36 w 38"/>
                <a:gd name="T5" fmla="*/ 35 h 36"/>
                <a:gd name="T6" fmla="*/ 0 w 38"/>
                <a:gd name="T7" fmla="*/ 35 h 36"/>
                <a:gd name="T8" fmla="*/ 18 w 38"/>
                <a:gd name="T9" fmla="*/ 0 h 36"/>
                <a:gd name="T10" fmla="*/ 0 60000 65536"/>
                <a:gd name="T11" fmla="*/ 0 60000 65536"/>
                <a:gd name="T12" fmla="*/ 0 60000 65536"/>
                <a:gd name="T13" fmla="*/ 0 60000 65536"/>
                <a:gd name="T14" fmla="*/ 0 60000 65536"/>
                <a:gd name="T15" fmla="*/ 0 w 38"/>
                <a:gd name="T16" fmla="*/ 0 h 36"/>
                <a:gd name="T17" fmla="*/ 38 w 38"/>
                <a:gd name="T18" fmla="*/ 36 h 36"/>
              </a:gdLst>
              <a:ahLst/>
              <a:cxnLst>
                <a:cxn ang="T10">
                  <a:pos x="T0" y="T1"/>
                </a:cxn>
                <a:cxn ang="T11">
                  <a:pos x="T2" y="T3"/>
                </a:cxn>
                <a:cxn ang="T12">
                  <a:pos x="T4" y="T5"/>
                </a:cxn>
                <a:cxn ang="T13">
                  <a:pos x="T6" y="T7"/>
                </a:cxn>
                <a:cxn ang="T14">
                  <a:pos x="T8" y="T9"/>
                </a:cxn>
              </a:cxnLst>
              <a:rect l="T15" t="T16" r="T17" b="T18"/>
              <a:pathLst>
                <a:path w="38" h="36">
                  <a:moveTo>
                    <a:pt x="18" y="0"/>
                  </a:moveTo>
                  <a:lnTo>
                    <a:pt x="33" y="11"/>
                  </a:lnTo>
                  <a:lnTo>
                    <a:pt x="37" y="35"/>
                  </a:lnTo>
                  <a:lnTo>
                    <a:pt x="0" y="35"/>
                  </a:lnTo>
                  <a:lnTo>
                    <a:pt x="18" y="0"/>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84" name="Freeform 85"/>
            <p:cNvSpPr>
              <a:spLocks/>
            </p:cNvSpPr>
            <p:nvPr/>
          </p:nvSpPr>
          <p:spPr bwMode="auto">
            <a:xfrm>
              <a:off x="3333" y="1372"/>
              <a:ext cx="39" cy="37"/>
            </a:xfrm>
            <a:custGeom>
              <a:avLst/>
              <a:gdLst>
                <a:gd name="T0" fmla="*/ 38 w 39"/>
                <a:gd name="T1" fmla="*/ 19 h 37"/>
                <a:gd name="T2" fmla="*/ 8 w 39"/>
                <a:gd name="T3" fmla="*/ 0 h 37"/>
                <a:gd name="T4" fmla="*/ 0 w 39"/>
                <a:gd name="T5" fmla="*/ 16 h 37"/>
                <a:gd name="T6" fmla="*/ 2 w 39"/>
                <a:gd name="T7" fmla="*/ 36 h 37"/>
                <a:gd name="T8" fmla="*/ 38 w 39"/>
                <a:gd name="T9" fmla="*/ 19 h 37"/>
                <a:gd name="T10" fmla="*/ 0 60000 65536"/>
                <a:gd name="T11" fmla="*/ 0 60000 65536"/>
                <a:gd name="T12" fmla="*/ 0 60000 65536"/>
                <a:gd name="T13" fmla="*/ 0 60000 65536"/>
                <a:gd name="T14" fmla="*/ 0 60000 65536"/>
                <a:gd name="T15" fmla="*/ 0 w 39"/>
                <a:gd name="T16" fmla="*/ 0 h 37"/>
                <a:gd name="T17" fmla="*/ 39 w 39"/>
                <a:gd name="T18" fmla="*/ 37 h 37"/>
              </a:gdLst>
              <a:ahLst/>
              <a:cxnLst>
                <a:cxn ang="T10">
                  <a:pos x="T0" y="T1"/>
                </a:cxn>
                <a:cxn ang="T11">
                  <a:pos x="T2" y="T3"/>
                </a:cxn>
                <a:cxn ang="T12">
                  <a:pos x="T4" y="T5"/>
                </a:cxn>
                <a:cxn ang="T13">
                  <a:pos x="T6" y="T7"/>
                </a:cxn>
                <a:cxn ang="T14">
                  <a:pos x="T8" y="T9"/>
                </a:cxn>
              </a:cxnLst>
              <a:rect l="T15" t="T16" r="T17" b="T18"/>
              <a:pathLst>
                <a:path w="39" h="37">
                  <a:moveTo>
                    <a:pt x="38" y="19"/>
                  </a:moveTo>
                  <a:lnTo>
                    <a:pt x="8" y="0"/>
                  </a:lnTo>
                  <a:lnTo>
                    <a:pt x="0" y="16"/>
                  </a:lnTo>
                  <a:lnTo>
                    <a:pt x="2" y="36"/>
                  </a:lnTo>
                  <a:lnTo>
                    <a:pt x="38" y="19"/>
                  </a:lnTo>
                </a:path>
              </a:pathLst>
            </a:custGeom>
            <a:solidFill>
              <a:srgbClr val="DED3B6"/>
            </a:solidFill>
            <a:ln w="12700" cap="rnd">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85" name="Freeform 86"/>
            <p:cNvSpPr>
              <a:spLocks/>
            </p:cNvSpPr>
            <p:nvPr/>
          </p:nvSpPr>
          <p:spPr bwMode="auto">
            <a:xfrm>
              <a:off x="3637" y="2788"/>
              <a:ext cx="401" cy="201"/>
            </a:xfrm>
            <a:custGeom>
              <a:avLst/>
              <a:gdLst>
                <a:gd name="T0" fmla="*/ 0 w 401"/>
                <a:gd name="T1" fmla="*/ 121 h 201"/>
                <a:gd name="T2" fmla="*/ 23 w 401"/>
                <a:gd name="T3" fmla="*/ 96 h 201"/>
                <a:gd name="T4" fmla="*/ 41 w 401"/>
                <a:gd name="T5" fmla="*/ 69 h 201"/>
                <a:gd name="T6" fmla="*/ 59 w 401"/>
                <a:gd name="T7" fmla="*/ 42 h 201"/>
                <a:gd name="T8" fmla="*/ 80 w 401"/>
                <a:gd name="T9" fmla="*/ 9 h 201"/>
                <a:gd name="T10" fmla="*/ 95 w 401"/>
                <a:gd name="T11" fmla="*/ 10 h 201"/>
                <a:gd name="T12" fmla="*/ 123 w 401"/>
                <a:gd name="T13" fmla="*/ 12 h 201"/>
                <a:gd name="T14" fmla="*/ 141 w 401"/>
                <a:gd name="T15" fmla="*/ 7 h 201"/>
                <a:gd name="T16" fmla="*/ 186 w 401"/>
                <a:gd name="T17" fmla="*/ 36 h 201"/>
                <a:gd name="T18" fmla="*/ 198 w 401"/>
                <a:gd name="T19" fmla="*/ 28 h 201"/>
                <a:gd name="T20" fmla="*/ 233 w 401"/>
                <a:gd name="T21" fmla="*/ 49 h 201"/>
                <a:gd name="T22" fmla="*/ 258 w 401"/>
                <a:gd name="T23" fmla="*/ 66 h 201"/>
                <a:gd name="T24" fmla="*/ 284 w 401"/>
                <a:gd name="T25" fmla="*/ 58 h 201"/>
                <a:gd name="T26" fmla="*/ 338 w 401"/>
                <a:gd name="T27" fmla="*/ 67 h 201"/>
                <a:gd name="T28" fmla="*/ 363 w 401"/>
                <a:gd name="T29" fmla="*/ 73 h 201"/>
                <a:gd name="T30" fmla="*/ 383 w 401"/>
                <a:gd name="T31" fmla="*/ 79 h 201"/>
                <a:gd name="T32" fmla="*/ 401 w 401"/>
                <a:gd name="T33" fmla="*/ 85 h 201"/>
                <a:gd name="T34" fmla="*/ 381 w 401"/>
                <a:gd name="T35" fmla="*/ 108 h 201"/>
                <a:gd name="T36" fmla="*/ 366 w 401"/>
                <a:gd name="T37" fmla="*/ 129 h 201"/>
                <a:gd name="T38" fmla="*/ 357 w 401"/>
                <a:gd name="T39" fmla="*/ 151 h 201"/>
                <a:gd name="T40" fmla="*/ 330 w 401"/>
                <a:gd name="T41" fmla="*/ 141 h 201"/>
                <a:gd name="T42" fmla="*/ 318 w 401"/>
                <a:gd name="T43" fmla="*/ 132 h 201"/>
                <a:gd name="T44" fmla="*/ 290 w 401"/>
                <a:gd name="T45" fmla="*/ 133 h 201"/>
                <a:gd name="T46" fmla="*/ 266 w 401"/>
                <a:gd name="T47" fmla="*/ 145 h 201"/>
                <a:gd name="T48" fmla="*/ 249 w 401"/>
                <a:gd name="T49" fmla="*/ 159 h 201"/>
                <a:gd name="T50" fmla="*/ 222 w 401"/>
                <a:gd name="T51" fmla="*/ 175 h 201"/>
                <a:gd name="T52" fmla="*/ 195 w 401"/>
                <a:gd name="T53" fmla="*/ 171 h 201"/>
                <a:gd name="T54" fmla="*/ 174 w 401"/>
                <a:gd name="T55" fmla="*/ 172 h 201"/>
                <a:gd name="T56" fmla="*/ 156 w 401"/>
                <a:gd name="T57" fmla="*/ 178 h 201"/>
                <a:gd name="T58" fmla="*/ 138 w 401"/>
                <a:gd name="T59" fmla="*/ 187 h 201"/>
                <a:gd name="T60" fmla="*/ 120 w 401"/>
                <a:gd name="T61" fmla="*/ 193 h 201"/>
                <a:gd name="T62" fmla="*/ 93 w 401"/>
                <a:gd name="T63" fmla="*/ 201 h 201"/>
                <a:gd name="T64" fmla="*/ 65 w 401"/>
                <a:gd name="T65" fmla="*/ 196 h 201"/>
                <a:gd name="T66" fmla="*/ 27 w 401"/>
                <a:gd name="T67" fmla="*/ 181 h 201"/>
                <a:gd name="T68" fmla="*/ 9 w 401"/>
                <a:gd name="T69" fmla="*/ 156 h 201"/>
                <a:gd name="T70" fmla="*/ 0 w 401"/>
                <a:gd name="T71" fmla="*/ 121 h 2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01"/>
                <a:gd name="T109" fmla="*/ 0 h 201"/>
                <a:gd name="T110" fmla="*/ 401 w 401"/>
                <a:gd name="T111" fmla="*/ 201 h 2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01" h="201">
                  <a:moveTo>
                    <a:pt x="0" y="121"/>
                  </a:moveTo>
                  <a:cubicBezTo>
                    <a:pt x="8" y="116"/>
                    <a:pt x="17" y="104"/>
                    <a:pt x="23" y="96"/>
                  </a:cubicBezTo>
                  <a:cubicBezTo>
                    <a:pt x="25" y="88"/>
                    <a:pt x="35" y="76"/>
                    <a:pt x="41" y="69"/>
                  </a:cubicBezTo>
                  <a:cubicBezTo>
                    <a:pt x="43" y="59"/>
                    <a:pt x="51" y="48"/>
                    <a:pt x="59" y="42"/>
                  </a:cubicBezTo>
                  <a:cubicBezTo>
                    <a:pt x="66" y="31"/>
                    <a:pt x="72" y="20"/>
                    <a:pt x="80" y="9"/>
                  </a:cubicBezTo>
                  <a:cubicBezTo>
                    <a:pt x="82" y="0"/>
                    <a:pt x="88" y="9"/>
                    <a:pt x="95" y="10"/>
                  </a:cubicBezTo>
                  <a:cubicBezTo>
                    <a:pt x="105" y="15"/>
                    <a:pt x="111" y="13"/>
                    <a:pt x="123" y="12"/>
                  </a:cubicBezTo>
                  <a:cubicBezTo>
                    <a:pt x="129" y="10"/>
                    <a:pt x="135" y="9"/>
                    <a:pt x="141" y="7"/>
                  </a:cubicBezTo>
                  <a:cubicBezTo>
                    <a:pt x="167" y="11"/>
                    <a:pt x="167" y="26"/>
                    <a:pt x="186" y="36"/>
                  </a:cubicBezTo>
                  <a:cubicBezTo>
                    <a:pt x="190" y="30"/>
                    <a:pt x="192" y="31"/>
                    <a:pt x="198" y="28"/>
                  </a:cubicBezTo>
                  <a:cubicBezTo>
                    <a:pt x="211" y="33"/>
                    <a:pt x="219" y="46"/>
                    <a:pt x="233" y="49"/>
                  </a:cubicBezTo>
                  <a:cubicBezTo>
                    <a:pt x="242" y="54"/>
                    <a:pt x="250" y="60"/>
                    <a:pt x="258" y="66"/>
                  </a:cubicBezTo>
                  <a:cubicBezTo>
                    <a:pt x="276" y="63"/>
                    <a:pt x="271" y="63"/>
                    <a:pt x="284" y="58"/>
                  </a:cubicBezTo>
                  <a:cubicBezTo>
                    <a:pt x="312" y="60"/>
                    <a:pt x="317" y="63"/>
                    <a:pt x="338" y="67"/>
                  </a:cubicBezTo>
                  <a:cubicBezTo>
                    <a:pt x="346" y="71"/>
                    <a:pt x="355" y="72"/>
                    <a:pt x="363" y="73"/>
                  </a:cubicBezTo>
                  <a:cubicBezTo>
                    <a:pt x="369" y="76"/>
                    <a:pt x="376" y="78"/>
                    <a:pt x="383" y="79"/>
                  </a:cubicBezTo>
                  <a:cubicBezTo>
                    <a:pt x="389" y="82"/>
                    <a:pt x="395" y="84"/>
                    <a:pt x="401" y="85"/>
                  </a:cubicBezTo>
                  <a:cubicBezTo>
                    <a:pt x="396" y="97"/>
                    <a:pt x="392" y="102"/>
                    <a:pt x="381" y="108"/>
                  </a:cubicBezTo>
                  <a:cubicBezTo>
                    <a:pt x="376" y="115"/>
                    <a:pt x="370" y="120"/>
                    <a:pt x="366" y="129"/>
                  </a:cubicBezTo>
                  <a:cubicBezTo>
                    <a:pt x="364" y="139"/>
                    <a:pt x="369" y="149"/>
                    <a:pt x="357" y="151"/>
                  </a:cubicBezTo>
                  <a:cubicBezTo>
                    <a:pt x="338" y="150"/>
                    <a:pt x="343" y="143"/>
                    <a:pt x="330" y="141"/>
                  </a:cubicBezTo>
                  <a:cubicBezTo>
                    <a:pt x="325" y="137"/>
                    <a:pt x="325" y="133"/>
                    <a:pt x="318" y="132"/>
                  </a:cubicBezTo>
                  <a:cubicBezTo>
                    <a:pt x="309" y="128"/>
                    <a:pt x="299" y="131"/>
                    <a:pt x="290" y="133"/>
                  </a:cubicBezTo>
                  <a:cubicBezTo>
                    <a:pt x="281" y="137"/>
                    <a:pt x="274" y="138"/>
                    <a:pt x="266" y="145"/>
                  </a:cubicBezTo>
                  <a:cubicBezTo>
                    <a:pt x="260" y="151"/>
                    <a:pt x="257" y="156"/>
                    <a:pt x="249" y="159"/>
                  </a:cubicBezTo>
                  <a:cubicBezTo>
                    <a:pt x="243" y="168"/>
                    <a:pt x="232" y="173"/>
                    <a:pt x="222" y="175"/>
                  </a:cubicBezTo>
                  <a:cubicBezTo>
                    <a:pt x="213" y="180"/>
                    <a:pt x="204" y="173"/>
                    <a:pt x="195" y="171"/>
                  </a:cubicBezTo>
                  <a:cubicBezTo>
                    <a:pt x="188" y="165"/>
                    <a:pt x="182" y="170"/>
                    <a:pt x="174" y="172"/>
                  </a:cubicBezTo>
                  <a:cubicBezTo>
                    <a:pt x="168" y="175"/>
                    <a:pt x="162" y="177"/>
                    <a:pt x="156" y="178"/>
                  </a:cubicBezTo>
                  <a:cubicBezTo>
                    <a:pt x="151" y="182"/>
                    <a:pt x="144" y="186"/>
                    <a:pt x="138" y="187"/>
                  </a:cubicBezTo>
                  <a:cubicBezTo>
                    <a:pt x="132" y="190"/>
                    <a:pt x="126" y="192"/>
                    <a:pt x="120" y="193"/>
                  </a:cubicBezTo>
                  <a:cubicBezTo>
                    <a:pt x="112" y="197"/>
                    <a:pt x="102" y="199"/>
                    <a:pt x="93" y="201"/>
                  </a:cubicBezTo>
                  <a:cubicBezTo>
                    <a:pt x="69" y="198"/>
                    <a:pt x="78" y="200"/>
                    <a:pt x="65" y="196"/>
                  </a:cubicBezTo>
                  <a:cubicBezTo>
                    <a:pt x="34" y="200"/>
                    <a:pt x="47" y="193"/>
                    <a:pt x="27" y="181"/>
                  </a:cubicBezTo>
                  <a:cubicBezTo>
                    <a:pt x="21" y="173"/>
                    <a:pt x="15" y="164"/>
                    <a:pt x="9" y="156"/>
                  </a:cubicBezTo>
                  <a:cubicBezTo>
                    <a:pt x="7" y="145"/>
                    <a:pt x="6" y="130"/>
                    <a:pt x="0" y="121"/>
                  </a:cubicBezTo>
                  <a:close/>
                </a:path>
              </a:pathLst>
            </a:custGeom>
            <a:solidFill>
              <a:srgbClr val="DED3B6"/>
            </a:solidFill>
            <a:ln w="9525">
              <a:solidFill>
                <a:srgbClr val="091D5D"/>
              </a:solidFill>
              <a:round/>
              <a:headEnd/>
              <a:tailEnd/>
            </a:ln>
          </p:spPr>
          <p:txBody>
            <a:bodyPr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86" name="Freeform 87"/>
            <p:cNvSpPr>
              <a:spLocks/>
            </p:cNvSpPr>
            <p:nvPr/>
          </p:nvSpPr>
          <p:spPr bwMode="auto">
            <a:xfrm>
              <a:off x="3919" y="3539"/>
              <a:ext cx="135" cy="45"/>
            </a:xfrm>
            <a:custGeom>
              <a:avLst/>
              <a:gdLst>
                <a:gd name="T0" fmla="*/ 0 w 135"/>
                <a:gd name="T1" fmla="*/ 45 h 45"/>
                <a:gd name="T2" fmla="*/ 7 w 135"/>
                <a:gd name="T3" fmla="*/ 28 h 45"/>
                <a:gd name="T4" fmla="*/ 45 w 135"/>
                <a:gd name="T5" fmla="*/ 12 h 45"/>
                <a:gd name="T6" fmla="*/ 69 w 135"/>
                <a:gd name="T7" fmla="*/ 6 h 45"/>
                <a:gd name="T8" fmla="*/ 127 w 135"/>
                <a:gd name="T9" fmla="*/ 7 h 45"/>
                <a:gd name="T10" fmla="*/ 135 w 135"/>
                <a:gd name="T11" fmla="*/ 13 h 45"/>
                <a:gd name="T12" fmla="*/ 0 60000 65536"/>
                <a:gd name="T13" fmla="*/ 0 60000 65536"/>
                <a:gd name="T14" fmla="*/ 0 60000 65536"/>
                <a:gd name="T15" fmla="*/ 0 60000 65536"/>
                <a:gd name="T16" fmla="*/ 0 60000 65536"/>
                <a:gd name="T17" fmla="*/ 0 60000 65536"/>
                <a:gd name="T18" fmla="*/ 0 w 135"/>
                <a:gd name="T19" fmla="*/ 0 h 45"/>
                <a:gd name="T20" fmla="*/ 135 w 135"/>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135" h="45">
                  <a:moveTo>
                    <a:pt x="0" y="45"/>
                  </a:moveTo>
                  <a:cubicBezTo>
                    <a:pt x="4" y="39"/>
                    <a:pt x="5" y="34"/>
                    <a:pt x="7" y="28"/>
                  </a:cubicBezTo>
                  <a:cubicBezTo>
                    <a:pt x="12" y="16"/>
                    <a:pt x="34" y="14"/>
                    <a:pt x="45" y="12"/>
                  </a:cubicBezTo>
                  <a:cubicBezTo>
                    <a:pt x="52" y="9"/>
                    <a:pt x="61" y="7"/>
                    <a:pt x="69" y="6"/>
                  </a:cubicBezTo>
                  <a:cubicBezTo>
                    <a:pt x="88" y="0"/>
                    <a:pt x="108" y="4"/>
                    <a:pt x="127" y="7"/>
                  </a:cubicBezTo>
                  <a:cubicBezTo>
                    <a:pt x="133" y="13"/>
                    <a:pt x="130" y="11"/>
                    <a:pt x="135" y="13"/>
                  </a:cubicBezTo>
                </a:path>
              </a:pathLst>
            </a:custGeom>
            <a:solidFill>
              <a:srgbClr val="DED3B6"/>
            </a:solidFill>
            <a:ln w="9525">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87" name="Freeform 88"/>
            <p:cNvSpPr>
              <a:spLocks/>
            </p:cNvSpPr>
            <p:nvPr/>
          </p:nvSpPr>
          <p:spPr bwMode="auto">
            <a:xfrm>
              <a:off x="3733" y="3268"/>
              <a:ext cx="132" cy="244"/>
            </a:xfrm>
            <a:custGeom>
              <a:avLst/>
              <a:gdLst>
                <a:gd name="T0" fmla="*/ 0 w 132"/>
                <a:gd name="T1" fmla="*/ 244 h 244"/>
                <a:gd name="T2" fmla="*/ 8 w 132"/>
                <a:gd name="T3" fmla="*/ 200 h 244"/>
                <a:gd name="T4" fmla="*/ 124 w 132"/>
                <a:gd name="T5" fmla="*/ 144 h 244"/>
                <a:gd name="T6" fmla="*/ 112 w 132"/>
                <a:gd name="T7" fmla="*/ 112 h 244"/>
                <a:gd name="T8" fmla="*/ 108 w 132"/>
                <a:gd name="T9" fmla="*/ 100 h 244"/>
                <a:gd name="T10" fmla="*/ 108 w 132"/>
                <a:gd name="T11" fmla="*/ 84 h 244"/>
                <a:gd name="T12" fmla="*/ 88 w 132"/>
                <a:gd name="T13" fmla="*/ 52 h 244"/>
                <a:gd name="T14" fmla="*/ 88 w 132"/>
                <a:gd name="T15" fmla="*/ 0 h 244"/>
                <a:gd name="T16" fmla="*/ 72 w 132"/>
                <a:gd name="T17" fmla="*/ 4 h 244"/>
                <a:gd name="T18" fmla="*/ 60 w 132"/>
                <a:gd name="T19" fmla="*/ 12 h 2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2"/>
                <a:gd name="T31" fmla="*/ 0 h 244"/>
                <a:gd name="T32" fmla="*/ 132 w 132"/>
                <a:gd name="T33" fmla="*/ 244 h 2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2" h="244">
                  <a:moveTo>
                    <a:pt x="0" y="244"/>
                  </a:moveTo>
                  <a:cubicBezTo>
                    <a:pt x="4" y="230"/>
                    <a:pt x="3" y="214"/>
                    <a:pt x="8" y="200"/>
                  </a:cubicBezTo>
                  <a:cubicBezTo>
                    <a:pt x="26" y="153"/>
                    <a:pt x="81" y="149"/>
                    <a:pt x="124" y="144"/>
                  </a:cubicBezTo>
                  <a:cubicBezTo>
                    <a:pt x="130" y="126"/>
                    <a:pt x="127" y="122"/>
                    <a:pt x="112" y="112"/>
                  </a:cubicBezTo>
                  <a:cubicBezTo>
                    <a:pt x="111" y="108"/>
                    <a:pt x="107" y="104"/>
                    <a:pt x="108" y="100"/>
                  </a:cubicBezTo>
                  <a:cubicBezTo>
                    <a:pt x="114" y="82"/>
                    <a:pt x="132" y="92"/>
                    <a:pt x="108" y="84"/>
                  </a:cubicBezTo>
                  <a:cubicBezTo>
                    <a:pt x="98" y="55"/>
                    <a:pt x="107" y="65"/>
                    <a:pt x="88" y="52"/>
                  </a:cubicBezTo>
                  <a:cubicBezTo>
                    <a:pt x="93" y="27"/>
                    <a:pt x="98" y="24"/>
                    <a:pt x="88" y="0"/>
                  </a:cubicBezTo>
                  <a:cubicBezTo>
                    <a:pt x="83" y="1"/>
                    <a:pt x="77" y="2"/>
                    <a:pt x="72" y="4"/>
                  </a:cubicBezTo>
                  <a:cubicBezTo>
                    <a:pt x="68" y="6"/>
                    <a:pt x="60" y="12"/>
                    <a:pt x="60" y="12"/>
                  </a:cubicBezTo>
                </a:path>
              </a:pathLst>
            </a:custGeom>
            <a:solidFill>
              <a:srgbClr val="DED3B6"/>
            </a:solidFill>
            <a:ln w="12700">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88" name="Freeform 89"/>
            <p:cNvSpPr>
              <a:spLocks/>
            </p:cNvSpPr>
            <p:nvPr/>
          </p:nvSpPr>
          <p:spPr bwMode="auto">
            <a:xfrm>
              <a:off x="3848" y="3412"/>
              <a:ext cx="50" cy="104"/>
            </a:xfrm>
            <a:custGeom>
              <a:avLst/>
              <a:gdLst>
                <a:gd name="T0" fmla="*/ 24 w 50"/>
                <a:gd name="T1" fmla="*/ 104 h 104"/>
                <a:gd name="T2" fmla="*/ 16 w 50"/>
                <a:gd name="T3" fmla="*/ 28 h 104"/>
                <a:gd name="T4" fmla="*/ 0 w 50"/>
                <a:gd name="T5" fmla="*/ 0 h 104"/>
                <a:gd name="T6" fmla="*/ 0 60000 65536"/>
                <a:gd name="T7" fmla="*/ 0 60000 65536"/>
                <a:gd name="T8" fmla="*/ 0 60000 65536"/>
                <a:gd name="T9" fmla="*/ 0 w 50"/>
                <a:gd name="T10" fmla="*/ 0 h 104"/>
                <a:gd name="T11" fmla="*/ 50 w 50"/>
                <a:gd name="T12" fmla="*/ 104 h 104"/>
              </a:gdLst>
              <a:ahLst/>
              <a:cxnLst>
                <a:cxn ang="T6">
                  <a:pos x="T0" y="T1"/>
                </a:cxn>
                <a:cxn ang="T7">
                  <a:pos x="T2" y="T3"/>
                </a:cxn>
                <a:cxn ang="T8">
                  <a:pos x="T4" y="T5"/>
                </a:cxn>
              </a:cxnLst>
              <a:rect l="T9" t="T10" r="T11" b="T12"/>
              <a:pathLst>
                <a:path w="50" h="104">
                  <a:moveTo>
                    <a:pt x="24" y="104"/>
                  </a:moveTo>
                  <a:cubicBezTo>
                    <a:pt x="50" y="78"/>
                    <a:pt x="34" y="56"/>
                    <a:pt x="16" y="28"/>
                  </a:cubicBezTo>
                  <a:cubicBezTo>
                    <a:pt x="11" y="20"/>
                    <a:pt x="0" y="10"/>
                    <a:pt x="0" y="0"/>
                  </a:cubicBezTo>
                </a:path>
              </a:pathLst>
            </a:custGeom>
            <a:solidFill>
              <a:srgbClr val="DED3B6"/>
            </a:solidFill>
            <a:ln w="12700">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89" name="Freeform 90"/>
            <p:cNvSpPr>
              <a:spLocks/>
            </p:cNvSpPr>
            <p:nvPr/>
          </p:nvSpPr>
          <p:spPr bwMode="auto">
            <a:xfrm>
              <a:off x="3884" y="3480"/>
              <a:ext cx="84" cy="72"/>
            </a:xfrm>
            <a:custGeom>
              <a:avLst/>
              <a:gdLst>
                <a:gd name="T0" fmla="*/ 0 w 84"/>
                <a:gd name="T1" fmla="*/ 20 h 72"/>
                <a:gd name="T2" fmla="*/ 40 w 84"/>
                <a:gd name="T3" fmla="*/ 0 h 72"/>
                <a:gd name="T4" fmla="*/ 68 w 84"/>
                <a:gd name="T5" fmla="*/ 48 h 72"/>
                <a:gd name="T6" fmla="*/ 84 w 84"/>
                <a:gd name="T7" fmla="*/ 72 h 72"/>
                <a:gd name="T8" fmla="*/ 0 60000 65536"/>
                <a:gd name="T9" fmla="*/ 0 60000 65536"/>
                <a:gd name="T10" fmla="*/ 0 60000 65536"/>
                <a:gd name="T11" fmla="*/ 0 60000 65536"/>
                <a:gd name="T12" fmla="*/ 0 w 84"/>
                <a:gd name="T13" fmla="*/ 0 h 72"/>
                <a:gd name="T14" fmla="*/ 84 w 84"/>
                <a:gd name="T15" fmla="*/ 72 h 72"/>
              </a:gdLst>
              <a:ahLst/>
              <a:cxnLst>
                <a:cxn ang="T8">
                  <a:pos x="T0" y="T1"/>
                </a:cxn>
                <a:cxn ang="T9">
                  <a:pos x="T2" y="T3"/>
                </a:cxn>
                <a:cxn ang="T10">
                  <a:pos x="T4" y="T5"/>
                </a:cxn>
                <a:cxn ang="T11">
                  <a:pos x="T6" y="T7"/>
                </a:cxn>
              </a:cxnLst>
              <a:rect l="T12" t="T13" r="T14" b="T15"/>
              <a:pathLst>
                <a:path w="84" h="72">
                  <a:moveTo>
                    <a:pt x="0" y="20"/>
                  </a:moveTo>
                  <a:cubicBezTo>
                    <a:pt x="13" y="7"/>
                    <a:pt x="23" y="6"/>
                    <a:pt x="40" y="0"/>
                  </a:cubicBezTo>
                  <a:cubicBezTo>
                    <a:pt x="51" y="17"/>
                    <a:pt x="59" y="31"/>
                    <a:pt x="68" y="48"/>
                  </a:cubicBezTo>
                  <a:cubicBezTo>
                    <a:pt x="73" y="56"/>
                    <a:pt x="84" y="72"/>
                    <a:pt x="84" y="72"/>
                  </a:cubicBezTo>
                </a:path>
              </a:pathLst>
            </a:custGeom>
            <a:solidFill>
              <a:srgbClr val="DED3B6"/>
            </a:solidFill>
            <a:ln w="12700">
              <a:solidFill>
                <a:srgbClr val="091D5D"/>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4890" name="Oval 91"/>
            <p:cNvSpPr>
              <a:spLocks noChangeArrowheads="1"/>
            </p:cNvSpPr>
            <p:nvPr/>
          </p:nvSpPr>
          <p:spPr bwMode="auto">
            <a:xfrm>
              <a:off x="2367" y="2614"/>
              <a:ext cx="89" cy="46"/>
            </a:xfrm>
            <a:prstGeom prst="ellipse">
              <a:avLst/>
            </a:prstGeom>
            <a:solidFill>
              <a:srgbClr val="DED3B6"/>
            </a:solidFill>
            <a:ln w="9525">
              <a:solidFill>
                <a:srgbClr val="091D5D"/>
              </a:solidFill>
              <a:round/>
              <a:headEnd/>
              <a:tailEnd/>
            </a:ln>
          </p:spPr>
          <p:txBody>
            <a:bodyPr wrap="none"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spcBef>
                  <a:spcPct val="50000"/>
                </a:spcBef>
              </a:pPr>
              <a:endParaRPr lang="de-DE" altLang="zh-CN" sz="1200">
                <a:latin typeface="Verdana" pitchFamily="34" charset="0"/>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E10223E0-8894-4451-B54B-AD7D4FE28FF7}" type="slidenum">
              <a:rPr lang="en-GB" altLang="zh-CN" sz="1400"/>
              <a:pPr eaLnBrk="1" hangingPunct="1"/>
              <a:t>21</a:t>
            </a:fld>
            <a:endParaRPr lang="en-GB" altLang="zh-CN" sz="1400"/>
          </a:p>
        </p:txBody>
      </p:sp>
      <p:graphicFrame>
        <p:nvGraphicFramePr>
          <p:cNvPr id="10242" name="Object 4"/>
          <p:cNvGraphicFramePr>
            <a:graphicFrameLocks noChangeAspect="1"/>
          </p:cNvGraphicFramePr>
          <p:nvPr/>
        </p:nvGraphicFramePr>
        <p:xfrm>
          <a:off x="4787900" y="1125538"/>
          <a:ext cx="4356100" cy="3024187"/>
        </p:xfrm>
        <a:graphic>
          <a:graphicData uri="http://schemas.openxmlformats.org/presentationml/2006/ole">
            <mc:AlternateContent xmlns:mc="http://schemas.openxmlformats.org/markup-compatibility/2006">
              <mc:Choice xmlns:v="urn:schemas-microsoft-com:vml" Requires="v">
                <p:oleObj spid="_x0000_s10252" name="Chart" r:id="rId3" imgW="10020300" imgH="6774180" progId="MSGraph.Chart.8">
                  <p:embed followColorScheme="full"/>
                </p:oleObj>
              </mc:Choice>
              <mc:Fallback>
                <p:oleObj name="Chart" r:id="rId3" imgW="10020300" imgH="6774180" progId="MSGraph.Chart.8">
                  <p:embed followColorScheme="full"/>
                  <p:pic>
                    <p:nvPicPr>
                      <p:cNvPr id="0" name="Object 4"/>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125538"/>
                        <a:ext cx="4356100" cy="3024187"/>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Rectangle 5"/>
          <p:cNvSpPr>
            <a:spLocks noChangeArrowheads="1"/>
          </p:cNvSpPr>
          <p:nvPr/>
        </p:nvSpPr>
        <p:spPr bwMode="auto">
          <a:xfrm>
            <a:off x="339725" y="358775"/>
            <a:ext cx="8483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00" tIns="46800" rIns="93600" bIns="4680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lnSpc>
                <a:spcPts val="2100"/>
              </a:lnSpc>
            </a:pPr>
            <a:r>
              <a:rPr lang="en-IE" altLang="zh-CN" sz="2000" b="1">
                <a:latin typeface="Verdana" pitchFamily="34" charset="0"/>
              </a:rPr>
              <a:t>Expected Cost Savings</a:t>
            </a:r>
            <a:endParaRPr lang="en-US" altLang="zh-CN" sz="2000" b="1">
              <a:latin typeface="Verdana" pitchFamily="34" charset="0"/>
              <a:ea typeface="宋体" charset="-122"/>
            </a:endParaRPr>
          </a:p>
        </p:txBody>
      </p:sp>
      <p:sp>
        <p:nvSpPr>
          <p:cNvPr id="10245" name="Rectangle 6"/>
          <p:cNvSpPr>
            <a:spLocks noChangeArrowheads="1"/>
          </p:cNvSpPr>
          <p:nvPr/>
        </p:nvSpPr>
        <p:spPr bwMode="auto">
          <a:xfrm>
            <a:off x="395288" y="1125538"/>
            <a:ext cx="4176712"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marL="190500" indent="-190500" eaLnBrk="0" hangingPunct="0">
              <a:tabLst>
                <a:tab pos="5715000" algn="l"/>
              </a:tabLst>
              <a:defRPr sz="7200">
                <a:solidFill>
                  <a:schemeClr val="tx1"/>
                </a:solidFill>
                <a:latin typeface="Arial" charset="0"/>
              </a:defRPr>
            </a:lvl1pPr>
            <a:lvl2pPr marL="742950" indent="-285750" eaLnBrk="0" hangingPunct="0">
              <a:tabLst>
                <a:tab pos="5715000" algn="l"/>
              </a:tabLst>
              <a:defRPr sz="7200">
                <a:solidFill>
                  <a:schemeClr val="tx1"/>
                </a:solidFill>
                <a:latin typeface="Arial" charset="0"/>
              </a:defRPr>
            </a:lvl2pPr>
            <a:lvl3pPr marL="1143000" indent="-228600" eaLnBrk="0" hangingPunct="0">
              <a:tabLst>
                <a:tab pos="5715000" algn="l"/>
              </a:tabLst>
              <a:defRPr sz="7200">
                <a:solidFill>
                  <a:schemeClr val="tx1"/>
                </a:solidFill>
                <a:latin typeface="Arial" charset="0"/>
              </a:defRPr>
            </a:lvl3pPr>
            <a:lvl4pPr marL="1600200" indent="-228600" eaLnBrk="0" hangingPunct="0">
              <a:tabLst>
                <a:tab pos="5715000" algn="l"/>
              </a:tabLst>
              <a:defRPr sz="7200">
                <a:solidFill>
                  <a:schemeClr val="tx1"/>
                </a:solidFill>
                <a:latin typeface="Arial" charset="0"/>
              </a:defRPr>
            </a:lvl4pPr>
            <a:lvl5pPr marL="2057400" indent="-228600" eaLnBrk="0" hangingPunct="0">
              <a:tabLst>
                <a:tab pos="5715000" algn="l"/>
              </a:tabLst>
              <a:defRPr sz="7200">
                <a:solidFill>
                  <a:schemeClr val="tx1"/>
                </a:solidFill>
                <a:latin typeface="Arial" charset="0"/>
              </a:defRPr>
            </a:lvl5pPr>
            <a:lvl6pPr marL="2514600" indent="-228600" eaLnBrk="0" fontAlgn="base" hangingPunct="0">
              <a:spcBef>
                <a:spcPct val="0"/>
              </a:spcBef>
              <a:spcAft>
                <a:spcPct val="0"/>
              </a:spcAft>
              <a:tabLst>
                <a:tab pos="5715000" algn="l"/>
              </a:tabLst>
              <a:defRPr sz="7200">
                <a:solidFill>
                  <a:schemeClr val="tx1"/>
                </a:solidFill>
                <a:latin typeface="Arial" charset="0"/>
              </a:defRPr>
            </a:lvl6pPr>
            <a:lvl7pPr marL="2971800" indent="-228600" eaLnBrk="0" fontAlgn="base" hangingPunct="0">
              <a:spcBef>
                <a:spcPct val="0"/>
              </a:spcBef>
              <a:spcAft>
                <a:spcPct val="0"/>
              </a:spcAft>
              <a:tabLst>
                <a:tab pos="5715000" algn="l"/>
              </a:tabLst>
              <a:defRPr sz="7200">
                <a:solidFill>
                  <a:schemeClr val="tx1"/>
                </a:solidFill>
                <a:latin typeface="Arial" charset="0"/>
              </a:defRPr>
            </a:lvl7pPr>
            <a:lvl8pPr marL="3429000" indent="-228600" eaLnBrk="0" fontAlgn="base" hangingPunct="0">
              <a:spcBef>
                <a:spcPct val="0"/>
              </a:spcBef>
              <a:spcAft>
                <a:spcPct val="0"/>
              </a:spcAft>
              <a:tabLst>
                <a:tab pos="5715000" algn="l"/>
              </a:tabLst>
              <a:defRPr sz="7200">
                <a:solidFill>
                  <a:schemeClr val="tx1"/>
                </a:solidFill>
                <a:latin typeface="Arial" charset="0"/>
              </a:defRPr>
            </a:lvl8pPr>
            <a:lvl9pPr marL="3886200" indent="-228600" eaLnBrk="0" fontAlgn="base" hangingPunct="0">
              <a:spcBef>
                <a:spcPct val="0"/>
              </a:spcBef>
              <a:spcAft>
                <a:spcPct val="0"/>
              </a:spcAft>
              <a:tabLst>
                <a:tab pos="5715000" algn="l"/>
              </a:tabLst>
              <a:defRPr sz="7200">
                <a:solidFill>
                  <a:schemeClr val="tx1"/>
                </a:solidFill>
                <a:latin typeface="Arial" charset="0"/>
              </a:defRPr>
            </a:lvl9pPr>
          </a:lstStyle>
          <a:p>
            <a:pPr eaLnBrk="1" hangingPunct="1">
              <a:lnSpc>
                <a:spcPct val="102000"/>
              </a:lnSpc>
              <a:spcAft>
                <a:spcPct val="37000"/>
              </a:spcAft>
              <a:buFontTx/>
              <a:buChar char="•"/>
            </a:pPr>
            <a:r>
              <a:rPr lang="en-IE" altLang="zh-CN" sz="1600">
                <a:latin typeface="Verdana" pitchFamily="34" charset="0"/>
              </a:rPr>
              <a:t>63% of respondents expect annual costs savings in the region of 6-15%</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r>
              <a:rPr lang="en-IE" altLang="zh-CN" sz="1600">
                <a:latin typeface="Verdana" pitchFamily="34" charset="0"/>
              </a:rPr>
              <a:t>In the current market of falling assets is this enough to maintain profitability?</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r>
              <a:rPr lang="en-IE" altLang="zh-CN" sz="1600">
                <a:latin typeface="Verdana" pitchFamily="34" charset="0"/>
              </a:rPr>
              <a:t>Need to balance short term cost reduction with the expected upturn in 2 years</a:t>
            </a: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endParaRPr lang="en-IE" altLang="zh-CN" sz="1600">
              <a:latin typeface="Verdana" pitchFamily="34" charset="0"/>
            </a:endParaRPr>
          </a:p>
          <a:p>
            <a:pPr eaLnBrk="1" hangingPunct="1">
              <a:lnSpc>
                <a:spcPct val="102000"/>
              </a:lnSpc>
              <a:spcAft>
                <a:spcPct val="37000"/>
              </a:spcAft>
              <a:buFontTx/>
              <a:buChar char="•"/>
            </a:pPr>
            <a:endParaRPr lang="en-US" altLang="zh-CN" sz="1400">
              <a:latin typeface="Verdana" pitchFamily="34" charset="0"/>
              <a:ea typeface="宋体" charset="-122"/>
            </a:endParaRPr>
          </a:p>
        </p:txBody>
      </p:sp>
      <p:sp>
        <p:nvSpPr>
          <p:cNvPr id="10246" name="AutoShape 8"/>
          <p:cNvSpPr>
            <a:spLocks noChangeArrowheads="1"/>
          </p:cNvSpPr>
          <p:nvPr/>
        </p:nvSpPr>
        <p:spPr bwMode="auto">
          <a:xfrm flipV="1">
            <a:off x="4427538" y="5300663"/>
            <a:ext cx="647700" cy="520700"/>
          </a:xfrm>
          <a:custGeom>
            <a:avLst/>
            <a:gdLst>
              <a:gd name="T0" fmla="*/ 14951343 w 21600"/>
              <a:gd name="T1" fmla="*/ 6276122 h 21600"/>
              <a:gd name="T2" fmla="*/ 9711002 w 21600"/>
              <a:gd name="T3" fmla="*/ 12552243 h 21600"/>
              <a:gd name="T4" fmla="*/ 4470660 w 21600"/>
              <a:gd name="T5" fmla="*/ 6276122 h 21600"/>
              <a:gd name="T6" fmla="*/ 9711002 w 21600"/>
              <a:gd name="T7" fmla="*/ 0 h 21600"/>
              <a:gd name="T8" fmla="*/ 0 60000 65536"/>
              <a:gd name="T9" fmla="*/ 0 60000 65536"/>
              <a:gd name="T10" fmla="*/ 0 60000 65536"/>
              <a:gd name="T11" fmla="*/ 0 60000 65536"/>
              <a:gd name="T12" fmla="*/ 6772 w 21600"/>
              <a:gd name="T13" fmla="*/ 6772 h 21600"/>
              <a:gd name="T14" fmla="*/ 14828 w 21600"/>
              <a:gd name="T15" fmla="*/ 14828 h 21600"/>
            </a:gdLst>
            <a:ahLst/>
            <a:cxnLst>
              <a:cxn ang="T8">
                <a:pos x="T0" y="T1"/>
              </a:cxn>
              <a:cxn ang="T9">
                <a:pos x="T2" y="T3"/>
              </a:cxn>
              <a:cxn ang="T10">
                <a:pos x="T4" y="T5"/>
              </a:cxn>
              <a:cxn ang="T11">
                <a:pos x="T6" y="T7"/>
              </a:cxn>
            </a:cxnLst>
            <a:rect l="T12" t="T13" r="T14" b="T15"/>
            <a:pathLst>
              <a:path w="21600" h="21600">
                <a:moveTo>
                  <a:pt x="0" y="0"/>
                </a:moveTo>
                <a:lnTo>
                  <a:pt x="9943" y="21600"/>
                </a:lnTo>
                <a:lnTo>
                  <a:pt x="11657" y="21600"/>
                </a:lnTo>
                <a:lnTo>
                  <a:pt x="21600" y="0"/>
                </a:lnTo>
                <a:close/>
              </a:path>
            </a:pathLst>
          </a:custGeom>
          <a:solidFill>
            <a:schemeClr val="tx1"/>
          </a:solidFill>
          <a:ln w="12700">
            <a:solidFill>
              <a:schemeClr val="tx1"/>
            </a:solidFill>
            <a:miter lim="800000"/>
            <a:headEnd/>
            <a:tailEnd/>
          </a:ln>
        </p:spPr>
        <p:txBody>
          <a:bodyPr wrap="none"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10247" name="Line 10"/>
          <p:cNvSpPr>
            <a:spLocks noChangeShapeType="1"/>
          </p:cNvSpPr>
          <p:nvPr/>
        </p:nvSpPr>
        <p:spPr bwMode="auto">
          <a:xfrm>
            <a:off x="2771775" y="5300663"/>
            <a:ext cx="385445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8" name="Text Box 20"/>
          <p:cNvSpPr txBox="1">
            <a:spLocks noChangeArrowheads="1"/>
          </p:cNvSpPr>
          <p:nvPr/>
        </p:nvSpPr>
        <p:spPr bwMode="auto">
          <a:xfrm>
            <a:off x="2700338" y="5013325"/>
            <a:ext cx="1368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spcBef>
                <a:spcPct val="50000"/>
              </a:spcBef>
            </a:pPr>
            <a:r>
              <a:rPr lang="en-IE" altLang="zh-CN" sz="1200"/>
              <a:t>Short Term</a:t>
            </a:r>
            <a:endParaRPr lang="en-US" altLang="zh-CN" sz="1200">
              <a:ea typeface="宋体" charset="-122"/>
            </a:endParaRPr>
          </a:p>
        </p:txBody>
      </p:sp>
      <p:sp>
        <p:nvSpPr>
          <p:cNvPr id="10249" name="Text Box 21"/>
          <p:cNvSpPr txBox="1">
            <a:spLocks noChangeArrowheads="1"/>
          </p:cNvSpPr>
          <p:nvPr/>
        </p:nvSpPr>
        <p:spPr bwMode="auto">
          <a:xfrm>
            <a:off x="5795963" y="5013325"/>
            <a:ext cx="129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spcBef>
                <a:spcPct val="50000"/>
              </a:spcBef>
            </a:pPr>
            <a:r>
              <a:rPr lang="en-IE" altLang="zh-CN" sz="1200"/>
              <a:t>Long Term</a:t>
            </a:r>
            <a:endParaRPr lang="en-US" altLang="zh-CN" sz="1200">
              <a:ea typeface="宋体"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3A948445-1ABE-4C04-BA6E-C225401D1D8D}" type="slidenum">
              <a:rPr lang="en-GB" altLang="zh-CN" sz="1400"/>
              <a:pPr eaLnBrk="1" hangingPunct="1"/>
              <a:t>22</a:t>
            </a:fld>
            <a:endParaRPr lang="en-GB" altLang="zh-CN" sz="1400"/>
          </a:p>
        </p:txBody>
      </p:sp>
      <p:graphicFrame>
        <p:nvGraphicFramePr>
          <p:cNvPr id="11266" name="Object 2"/>
          <p:cNvGraphicFramePr>
            <a:graphicFrameLocks noChangeAspect="1"/>
          </p:cNvGraphicFramePr>
          <p:nvPr/>
        </p:nvGraphicFramePr>
        <p:xfrm>
          <a:off x="4572000" y="1020763"/>
          <a:ext cx="4356100" cy="4495800"/>
        </p:xfrm>
        <a:graphic>
          <a:graphicData uri="http://schemas.openxmlformats.org/presentationml/2006/ole">
            <mc:AlternateContent xmlns:mc="http://schemas.openxmlformats.org/markup-compatibility/2006">
              <mc:Choice xmlns:v="urn:schemas-microsoft-com:vml" Requires="v">
                <p:oleObj spid="_x0000_s11276" name="Chart" r:id="rId3" imgW="10020300" imgH="6758940" progId="MSGraph.Chart.8">
                  <p:embed followColorScheme="full"/>
                </p:oleObj>
              </mc:Choice>
              <mc:Fallback>
                <p:oleObj name="Chart" r:id="rId3" imgW="10020300" imgH="6758940" progId="MSGraph.Chart.8">
                  <p:embed followColorScheme="full"/>
                  <p:pic>
                    <p:nvPicPr>
                      <p:cNvPr id="0" name="Object 2"/>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20763"/>
                        <a:ext cx="4356100" cy="449580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Rectangle 3"/>
          <p:cNvSpPr>
            <a:spLocks noGrp="1" noChangeArrowheads="1"/>
          </p:cNvSpPr>
          <p:nvPr>
            <p:ph type="title"/>
          </p:nvPr>
        </p:nvSpPr>
        <p:spPr/>
        <p:txBody>
          <a:bodyPr/>
          <a:lstStyle/>
          <a:p>
            <a:pPr eaLnBrk="1" hangingPunct="1"/>
            <a:r>
              <a:rPr lang="en-IE" altLang="zh-CN" b="1" smtClean="0"/>
              <a:t>The People Agenda</a:t>
            </a:r>
            <a:endParaRPr lang="en-US" altLang="zh-CN" b="1" smtClean="0">
              <a:ea typeface="宋体" charset="-122"/>
            </a:endParaRPr>
          </a:p>
        </p:txBody>
      </p:sp>
      <p:sp>
        <p:nvSpPr>
          <p:cNvPr id="11269" name="Rectangle 4"/>
          <p:cNvSpPr>
            <a:spLocks noGrp="1" noChangeArrowheads="1"/>
          </p:cNvSpPr>
          <p:nvPr>
            <p:ph type="body" sz="half" idx="1"/>
          </p:nvPr>
        </p:nvSpPr>
        <p:spPr>
          <a:xfrm>
            <a:off x="395288" y="1125538"/>
            <a:ext cx="4176712" cy="5335587"/>
          </a:xfrm>
        </p:spPr>
        <p:txBody>
          <a:bodyPr/>
          <a:lstStyle/>
          <a:p>
            <a:pPr eaLnBrk="1" hangingPunct="1"/>
            <a:r>
              <a:rPr lang="en-IE" altLang="zh-CN" smtClean="0"/>
              <a:t>It is interesting to note that despite the downturn experienced hire recruitment remains the number one HR challenge.  Good people are still hard to find!</a:t>
            </a:r>
          </a:p>
          <a:p>
            <a:pPr eaLnBrk="1" hangingPunct="1"/>
            <a:endParaRPr lang="en-IE" altLang="zh-CN" smtClean="0"/>
          </a:p>
          <a:p>
            <a:pPr eaLnBrk="1" hangingPunct="1"/>
            <a:r>
              <a:rPr lang="en-IE" altLang="zh-CN" smtClean="0"/>
              <a:t>Strategic hiring</a:t>
            </a:r>
          </a:p>
          <a:p>
            <a:pPr eaLnBrk="1" hangingPunct="1"/>
            <a:endParaRPr lang="en-IE" altLang="zh-CN" smtClean="0"/>
          </a:p>
          <a:p>
            <a:pPr eaLnBrk="1" hangingPunct="1"/>
            <a:r>
              <a:rPr lang="en-IE" altLang="zh-CN" smtClean="0"/>
              <a:t>This is closely followed by retention, although attrition levels expected to fall</a:t>
            </a:r>
          </a:p>
          <a:p>
            <a:pPr eaLnBrk="1" hangingPunct="1"/>
            <a:endParaRPr lang="en-IE" altLang="zh-CN" smtClean="0"/>
          </a:p>
          <a:p>
            <a:pPr eaLnBrk="1" hangingPunct="1"/>
            <a:r>
              <a:rPr lang="en-IE" altLang="zh-CN" smtClean="0"/>
              <a:t>Increasing compensation is still an important challenge, although less so that in previous years</a:t>
            </a:r>
          </a:p>
          <a:p>
            <a:pPr eaLnBrk="1" hangingPunct="1"/>
            <a:endParaRPr lang="en-IE" altLang="zh-CN" smtClean="0"/>
          </a:p>
          <a:p>
            <a:pPr eaLnBrk="1" hangingPunct="1"/>
            <a:r>
              <a:rPr lang="en-IE" altLang="zh-CN" smtClean="0"/>
              <a:t>14 respondents noted redundancy and redeployment as a key issue</a:t>
            </a:r>
            <a:endParaRPr lang="en-US" altLang="zh-CN" sz="1400" smtClean="0">
              <a:ea typeface="宋体" charset="-122"/>
            </a:endParaRPr>
          </a:p>
        </p:txBody>
      </p:sp>
      <p:sp>
        <p:nvSpPr>
          <p:cNvPr id="11270" name="Text Box 5"/>
          <p:cNvSpPr txBox="1">
            <a:spLocks noChangeArrowheads="1"/>
          </p:cNvSpPr>
          <p:nvPr/>
        </p:nvSpPr>
        <p:spPr bwMode="auto">
          <a:xfrm>
            <a:off x="4932363" y="1981200"/>
            <a:ext cx="56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b="1"/>
              <a:t>No.1</a:t>
            </a:r>
            <a:endParaRPr lang="en-US" altLang="zh-CN" sz="1400" b="1">
              <a:ea typeface="宋体" charset="-122"/>
            </a:endParaRPr>
          </a:p>
        </p:txBody>
      </p:sp>
      <p:sp>
        <p:nvSpPr>
          <p:cNvPr id="11271" name="Text Box 6"/>
          <p:cNvSpPr txBox="1">
            <a:spLocks noChangeArrowheads="1"/>
          </p:cNvSpPr>
          <p:nvPr/>
        </p:nvSpPr>
        <p:spPr bwMode="auto">
          <a:xfrm>
            <a:off x="5867400" y="2349500"/>
            <a:ext cx="56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b="1"/>
              <a:t>No.2</a:t>
            </a:r>
            <a:endParaRPr lang="en-US" altLang="zh-CN" sz="1400" b="1">
              <a:ea typeface="宋体" charset="-122"/>
            </a:endParaRPr>
          </a:p>
        </p:txBody>
      </p:sp>
      <p:sp>
        <p:nvSpPr>
          <p:cNvPr id="11272" name="Text Box 7"/>
          <p:cNvSpPr txBox="1">
            <a:spLocks noChangeArrowheads="1"/>
          </p:cNvSpPr>
          <p:nvPr/>
        </p:nvSpPr>
        <p:spPr bwMode="auto">
          <a:xfrm>
            <a:off x="6877050" y="2924175"/>
            <a:ext cx="56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b="1"/>
              <a:t>No.3</a:t>
            </a:r>
            <a:endParaRPr lang="en-US" altLang="zh-CN" sz="1400" b="1">
              <a:ea typeface="宋体" charset="-122"/>
            </a:endParaRPr>
          </a:p>
        </p:txBody>
      </p:sp>
      <p:sp>
        <p:nvSpPr>
          <p:cNvPr id="11273" name="Text Box 8"/>
          <p:cNvSpPr txBox="1">
            <a:spLocks noChangeArrowheads="1"/>
          </p:cNvSpPr>
          <p:nvPr/>
        </p:nvSpPr>
        <p:spPr bwMode="auto">
          <a:xfrm>
            <a:off x="7885113" y="2997200"/>
            <a:ext cx="568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b="1"/>
              <a:t>No.4</a:t>
            </a:r>
            <a:endParaRPr lang="en-US" altLang="zh-CN" sz="1400" b="1">
              <a:ea typeface="宋体"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978361F8-65E0-44D0-8F0C-AA81209CE825}" type="slidenum">
              <a:rPr lang="en-GB" altLang="zh-CN" sz="1400"/>
              <a:pPr eaLnBrk="1" hangingPunct="1"/>
              <a:t>23</a:t>
            </a:fld>
            <a:endParaRPr lang="en-GB" altLang="zh-CN" sz="1400"/>
          </a:p>
        </p:txBody>
      </p:sp>
      <p:graphicFrame>
        <p:nvGraphicFramePr>
          <p:cNvPr id="12290" name="Object 14"/>
          <p:cNvGraphicFramePr>
            <a:graphicFrameLocks noChangeAspect="1"/>
          </p:cNvGraphicFramePr>
          <p:nvPr/>
        </p:nvGraphicFramePr>
        <p:xfrm>
          <a:off x="4891088" y="3716338"/>
          <a:ext cx="3876675" cy="2670175"/>
        </p:xfrm>
        <a:graphic>
          <a:graphicData uri="http://schemas.openxmlformats.org/presentationml/2006/ole">
            <mc:AlternateContent xmlns:mc="http://schemas.openxmlformats.org/markup-compatibility/2006">
              <mc:Choice xmlns:v="urn:schemas-microsoft-com:vml" Requires="v">
                <p:oleObj spid="_x0000_s12305" name="Chart" r:id="rId3" imgW="6200775" imgH="4276725" progId="MSGraph.Chart.8">
                  <p:embed followColorScheme="full"/>
                </p:oleObj>
              </mc:Choice>
              <mc:Fallback>
                <p:oleObj name="Chart" r:id="rId3" imgW="6200775" imgH="4276725" progId="MSGraph.Chart.8">
                  <p:embed followColorScheme="full"/>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1088" y="3716338"/>
                        <a:ext cx="3876675" cy="2670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Rectangle 2"/>
          <p:cNvSpPr>
            <a:spLocks noGrp="1" noChangeArrowheads="1"/>
          </p:cNvSpPr>
          <p:nvPr>
            <p:ph type="title"/>
          </p:nvPr>
        </p:nvSpPr>
        <p:spPr/>
        <p:txBody>
          <a:bodyPr/>
          <a:lstStyle/>
          <a:p>
            <a:pPr eaLnBrk="1" hangingPunct="1"/>
            <a:r>
              <a:rPr lang="en-IE" altLang="zh-CN" b="1" smtClean="0"/>
              <a:t>Outlook for Attrition Levels</a:t>
            </a:r>
            <a:endParaRPr lang="en-US" altLang="zh-CN" b="1" smtClean="0">
              <a:ea typeface="宋体" charset="-122"/>
            </a:endParaRPr>
          </a:p>
        </p:txBody>
      </p:sp>
      <p:sp>
        <p:nvSpPr>
          <p:cNvPr id="12294" name="Rectangle 3"/>
          <p:cNvSpPr>
            <a:spLocks noGrp="1" noChangeArrowheads="1"/>
          </p:cNvSpPr>
          <p:nvPr>
            <p:ph type="body" sz="half" idx="1"/>
          </p:nvPr>
        </p:nvSpPr>
        <p:spPr>
          <a:xfrm>
            <a:off x="395288" y="1125538"/>
            <a:ext cx="4176712" cy="5335587"/>
          </a:xfrm>
        </p:spPr>
        <p:txBody>
          <a:bodyPr/>
          <a:lstStyle/>
          <a:p>
            <a:pPr eaLnBrk="1" hangingPunct="1"/>
            <a:r>
              <a:rPr lang="en-IE" altLang="zh-CN" smtClean="0"/>
              <a:t>The industry has suffered from high levels of staff turnover in recent years</a:t>
            </a:r>
          </a:p>
          <a:p>
            <a:pPr eaLnBrk="1" hangingPunct="1"/>
            <a:endParaRPr lang="en-IE" altLang="zh-CN" smtClean="0"/>
          </a:p>
          <a:p>
            <a:pPr eaLnBrk="1" hangingPunct="1"/>
            <a:r>
              <a:rPr lang="en-IE" altLang="zh-CN" smtClean="0"/>
              <a:t>85% of respondents expect attrition levels to stay the same or reduce in 2008, rising to 87% in 2009</a:t>
            </a:r>
          </a:p>
          <a:p>
            <a:pPr eaLnBrk="1" hangingPunct="1"/>
            <a:endParaRPr lang="en-IE" altLang="zh-CN" smtClean="0"/>
          </a:p>
          <a:p>
            <a:pPr eaLnBrk="1" hangingPunct="1"/>
            <a:r>
              <a:rPr lang="en-IE" altLang="zh-CN" smtClean="0"/>
              <a:t>Reduced attrition should allow for higher levels of productivity</a:t>
            </a:r>
          </a:p>
          <a:p>
            <a:pPr eaLnBrk="1" hangingPunct="1"/>
            <a:endParaRPr lang="en-IE" altLang="zh-CN" smtClean="0"/>
          </a:p>
          <a:p>
            <a:pPr eaLnBrk="1" hangingPunct="1"/>
            <a:r>
              <a:rPr lang="en-IE" altLang="zh-CN" smtClean="0"/>
              <a:t>Every cloud has a silver lining!</a:t>
            </a:r>
          </a:p>
          <a:p>
            <a:pPr eaLnBrk="1" hangingPunct="1"/>
            <a:endParaRPr lang="en-IE" altLang="zh-CN" smtClean="0"/>
          </a:p>
          <a:p>
            <a:pPr eaLnBrk="1" hangingPunct="1"/>
            <a:endParaRPr lang="en-IE" altLang="zh-CN" smtClean="0"/>
          </a:p>
          <a:p>
            <a:pPr eaLnBrk="1" hangingPunct="1"/>
            <a:endParaRPr lang="en-IE" altLang="zh-CN" smtClean="0"/>
          </a:p>
          <a:p>
            <a:pPr eaLnBrk="1" hangingPunct="1"/>
            <a:endParaRPr lang="en-IE" altLang="zh-CN" smtClean="0"/>
          </a:p>
          <a:p>
            <a:pPr eaLnBrk="1" hangingPunct="1"/>
            <a:endParaRPr lang="en-US" altLang="zh-CN" sz="1400" smtClean="0">
              <a:ea typeface="宋体" charset="-122"/>
            </a:endParaRPr>
          </a:p>
        </p:txBody>
      </p:sp>
      <p:graphicFrame>
        <p:nvGraphicFramePr>
          <p:cNvPr id="12291" name="Object 4"/>
          <p:cNvGraphicFramePr>
            <a:graphicFrameLocks noChangeAspect="1"/>
          </p:cNvGraphicFramePr>
          <p:nvPr/>
        </p:nvGraphicFramePr>
        <p:xfrm>
          <a:off x="4945063" y="892175"/>
          <a:ext cx="3887787" cy="3535363"/>
        </p:xfrm>
        <a:graphic>
          <a:graphicData uri="http://schemas.openxmlformats.org/presentationml/2006/ole">
            <mc:AlternateContent xmlns:mc="http://schemas.openxmlformats.org/markup-compatibility/2006">
              <mc:Choice xmlns:v="urn:schemas-microsoft-com:vml" Requires="v">
                <p:oleObj spid="_x0000_s12306" name="Chart" r:id="rId5" imgW="6181725" imgH="5619750" progId="MSGraph.Chart.8">
                  <p:embed followColorScheme="full"/>
                </p:oleObj>
              </mc:Choice>
              <mc:Fallback>
                <p:oleObj name="Chart" r:id="rId5" imgW="6181725" imgH="5619750" progId="MSGraph.Chart.8">
                  <p:embed followColorScheme="full"/>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5063" y="892175"/>
                        <a:ext cx="3887787" cy="3535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5" name="Text Box 5"/>
          <p:cNvSpPr txBox="1">
            <a:spLocks noChangeArrowheads="1"/>
          </p:cNvSpPr>
          <p:nvPr/>
        </p:nvSpPr>
        <p:spPr bwMode="auto">
          <a:xfrm>
            <a:off x="7062788" y="2133600"/>
            <a:ext cx="779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52.9%</a:t>
            </a:r>
            <a:endParaRPr lang="en-US" altLang="zh-CN" sz="1400">
              <a:latin typeface="Verdana" pitchFamily="34" charset="0"/>
              <a:ea typeface="宋体" charset="-122"/>
            </a:endParaRPr>
          </a:p>
        </p:txBody>
      </p:sp>
      <p:sp>
        <p:nvSpPr>
          <p:cNvPr id="12296" name="Text Box 7"/>
          <p:cNvSpPr txBox="1">
            <a:spLocks noChangeArrowheads="1"/>
          </p:cNvSpPr>
          <p:nvPr/>
        </p:nvSpPr>
        <p:spPr bwMode="auto">
          <a:xfrm>
            <a:off x="6054725" y="2349500"/>
            <a:ext cx="77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32.4%</a:t>
            </a:r>
            <a:endParaRPr lang="en-US" altLang="zh-CN" sz="1400">
              <a:latin typeface="Verdana" pitchFamily="34" charset="0"/>
              <a:ea typeface="宋体" charset="-122"/>
            </a:endParaRPr>
          </a:p>
        </p:txBody>
      </p:sp>
      <p:sp>
        <p:nvSpPr>
          <p:cNvPr id="12297" name="Text Box 8"/>
          <p:cNvSpPr txBox="1">
            <a:spLocks noChangeArrowheads="1"/>
          </p:cNvSpPr>
          <p:nvPr/>
        </p:nvSpPr>
        <p:spPr bwMode="auto">
          <a:xfrm>
            <a:off x="6126163" y="1557338"/>
            <a:ext cx="779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14.7%</a:t>
            </a:r>
            <a:endParaRPr lang="en-US" altLang="zh-CN" sz="1400">
              <a:latin typeface="Verdana" pitchFamily="34" charset="0"/>
              <a:ea typeface="宋体" charset="-122"/>
            </a:endParaRPr>
          </a:p>
        </p:txBody>
      </p:sp>
      <p:sp>
        <p:nvSpPr>
          <p:cNvPr id="12298" name="Text Box 15"/>
          <p:cNvSpPr txBox="1">
            <a:spLocks noChangeArrowheads="1"/>
          </p:cNvSpPr>
          <p:nvPr/>
        </p:nvSpPr>
        <p:spPr bwMode="auto">
          <a:xfrm>
            <a:off x="6991350" y="4941888"/>
            <a:ext cx="77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44.3%</a:t>
            </a:r>
            <a:endParaRPr lang="en-US" altLang="zh-CN" sz="1400">
              <a:latin typeface="Verdana" pitchFamily="34" charset="0"/>
              <a:ea typeface="宋体" charset="-122"/>
            </a:endParaRPr>
          </a:p>
        </p:txBody>
      </p:sp>
      <p:sp>
        <p:nvSpPr>
          <p:cNvPr id="12299" name="Text Box 16"/>
          <p:cNvSpPr txBox="1">
            <a:spLocks noChangeArrowheads="1"/>
          </p:cNvSpPr>
          <p:nvPr/>
        </p:nvSpPr>
        <p:spPr bwMode="auto">
          <a:xfrm>
            <a:off x="6056313" y="5300663"/>
            <a:ext cx="779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42.6%</a:t>
            </a:r>
            <a:endParaRPr lang="en-US" altLang="zh-CN" sz="1400">
              <a:latin typeface="Verdana" pitchFamily="34" charset="0"/>
              <a:ea typeface="宋体" charset="-122"/>
            </a:endParaRPr>
          </a:p>
        </p:txBody>
      </p:sp>
      <p:sp>
        <p:nvSpPr>
          <p:cNvPr id="12300" name="Text Box 17"/>
          <p:cNvSpPr txBox="1">
            <a:spLocks noChangeArrowheads="1"/>
          </p:cNvSpPr>
          <p:nvPr/>
        </p:nvSpPr>
        <p:spPr bwMode="auto">
          <a:xfrm>
            <a:off x="6127750" y="4437063"/>
            <a:ext cx="77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13.1%</a:t>
            </a:r>
            <a:endParaRPr lang="en-US" altLang="zh-CN" sz="1400">
              <a:latin typeface="Verdana" pitchFamily="34" charset="0"/>
              <a:ea typeface="宋体"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D4F420AF-1EF3-4F10-B413-81969AE54F7E}" type="slidenum">
              <a:rPr lang="en-GB" altLang="zh-CN" sz="1400"/>
              <a:pPr eaLnBrk="1" hangingPunct="1"/>
              <a:t>24</a:t>
            </a:fld>
            <a:endParaRPr lang="en-GB" altLang="zh-CN" sz="1400"/>
          </a:p>
        </p:txBody>
      </p:sp>
      <p:graphicFrame>
        <p:nvGraphicFramePr>
          <p:cNvPr id="13314" name="Object 2"/>
          <p:cNvGraphicFramePr>
            <a:graphicFrameLocks noChangeAspect="1"/>
          </p:cNvGraphicFramePr>
          <p:nvPr/>
        </p:nvGraphicFramePr>
        <p:xfrm>
          <a:off x="4891088" y="3716338"/>
          <a:ext cx="3876675" cy="2670175"/>
        </p:xfrm>
        <a:graphic>
          <a:graphicData uri="http://schemas.openxmlformats.org/presentationml/2006/ole">
            <mc:AlternateContent xmlns:mc="http://schemas.openxmlformats.org/markup-compatibility/2006">
              <mc:Choice xmlns:v="urn:schemas-microsoft-com:vml" Requires="v">
                <p:oleObj spid="_x0000_s13330" name="Chart" r:id="rId3" imgW="6200851" imgH="4276649" progId="MSGraph.Chart.8">
                  <p:embed followColorScheme="full"/>
                </p:oleObj>
              </mc:Choice>
              <mc:Fallback>
                <p:oleObj name="Chart" r:id="rId3" imgW="6200851" imgH="4276649"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1088" y="3716338"/>
                        <a:ext cx="3876675" cy="2670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Rectangle 3"/>
          <p:cNvSpPr>
            <a:spLocks noGrp="1" noChangeArrowheads="1"/>
          </p:cNvSpPr>
          <p:nvPr>
            <p:ph type="title"/>
          </p:nvPr>
        </p:nvSpPr>
        <p:spPr/>
        <p:txBody>
          <a:bodyPr/>
          <a:lstStyle/>
          <a:p>
            <a:pPr eaLnBrk="1" hangingPunct="1"/>
            <a:r>
              <a:rPr lang="en-IE" altLang="zh-CN" b="1" smtClean="0"/>
              <a:t>Outlook for Offshoring/Outsourcing</a:t>
            </a:r>
            <a:endParaRPr lang="en-US" altLang="zh-CN" b="1" smtClean="0">
              <a:ea typeface="宋体" charset="-122"/>
            </a:endParaRPr>
          </a:p>
        </p:txBody>
      </p:sp>
      <p:sp>
        <p:nvSpPr>
          <p:cNvPr id="13318" name="Rectangle 4"/>
          <p:cNvSpPr>
            <a:spLocks noGrp="1" noChangeArrowheads="1"/>
          </p:cNvSpPr>
          <p:nvPr>
            <p:ph type="body" sz="half" idx="1"/>
          </p:nvPr>
        </p:nvSpPr>
        <p:spPr>
          <a:xfrm>
            <a:off x="395288" y="1125538"/>
            <a:ext cx="4176712" cy="5335587"/>
          </a:xfrm>
        </p:spPr>
        <p:txBody>
          <a:bodyPr/>
          <a:lstStyle/>
          <a:p>
            <a:pPr eaLnBrk="1" hangingPunct="1">
              <a:lnSpc>
                <a:spcPct val="92000"/>
              </a:lnSpc>
            </a:pPr>
            <a:r>
              <a:rPr lang="en-IE" altLang="zh-CN" smtClean="0"/>
              <a:t>Both outsourcing and offshoring are expected to increase in the future</a:t>
            </a:r>
          </a:p>
          <a:p>
            <a:pPr eaLnBrk="1" hangingPunct="1">
              <a:lnSpc>
                <a:spcPct val="92000"/>
              </a:lnSpc>
            </a:pPr>
            <a:endParaRPr lang="en-IE" altLang="zh-CN" smtClean="0"/>
          </a:p>
          <a:p>
            <a:pPr eaLnBrk="1" hangingPunct="1">
              <a:lnSpc>
                <a:spcPct val="92000"/>
              </a:lnSpc>
            </a:pPr>
            <a:r>
              <a:rPr lang="en-IE" altLang="zh-CN" smtClean="0"/>
              <a:t>Evolution towards Global Operating Model</a:t>
            </a:r>
          </a:p>
          <a:p>
            <a:pPr eaLnBrk="1" hangingPunct="1">
              <a:lnSpc>
                <a:spcPct val="92000"/>
              </a:lnSpc>
            </a:pPr>
            <a:endParaRPr lang="en-IE" altLang="zh-CN" smtClean="0"/>
          </a:p>
          <a:p>
            <a:pPr eaLnBrk="1" hangingPunct="1">
              <a:lnSpc>
                <a:spcPct val="92000"/>
              </a:lnSpc>
            </a:pPr>
            <a:r>
              <a:rPr lang="en-IE" altLang="zh-CN" smtClean="0"/>
              <a:t>78% of respondents have already started offshoring</a:t>
            </a:r>
          </a:p>
          <a:p>
            <a:pPr eaLnBrk="1" hangingPunct="1">
              <a:lnSpc>
                <a:spcPct val="92000"/>
              </a:lnSpc>
            </a:pPr>
            <a:endParaRPr lang="en-IE" altLang="zh-CN" smtClean="0"/>
          </a:p>
          <a:p>
            <a:pPr eaLnBrk="1" hangingPunct="1">
              <a:lnSpc>
                <a:spcPct val="92000"/>
              </a:lnSpc>
            </a:pPr>
            <a:r>
              <a:rPr lang="en-IE" altLang="zh-CN" smtClean="0"/>
              <a:t>Main driver for outsourcing is to deliver cost savings </a:t>
            </a:r>
          </a:p>
          <a:p>
            <a:pPr eaLnBrk="1" hangingPunct="1">
              <a:lnSpc>
                <a:spcPct val="92000"/>
              </a:lnSpc>
            </a:pPr>
            <a:endParaRPr lang="en-IE" altLang="zh-CN" smtClean="0"/>
          </a:p>
          <a:p>
            <a:pPr eaLnBrk="1" hangingPunct="1">
              <a:lnSpc>
                <a:spcPct val="92000"/>
              </a:lnSpc>
            </a:pPr>
            <a:r>
              <a:rPr lang="en-IE" altLang="zh-CN" smtClean="0"/>
              <a:t>Procurement not strategic mindset</a:t>
            </a:r>
          </a:p>
          <a:p>
            <a:pPr eaLnBrk="1" hangingPunct="1">
              <a:lnSpc>
                <a:spcPct val="92000"/>
              </a:lnSpc>
            </a:pPr>
            <a:endParaRPr lang="en-IE" altLang="zh-CN" smtClean="0"/>
          </a:p>
          <a:p>
            <a:pPr eaLnBrk="1" hangingPunct="1">
              <a:lnSpc>
                <a:spcPct val="92000"/>
              </a:lnSpc>
            </a:pPr>
            <a:r>
              <a:rPr lang="en-IE" altLang="zh-CN" smtClean="0"/>
              <a:t>70% of organisations who have outsourced operations believe they could be achieving more from their outsourcing arrangements</a:t>
            </a:r>
            <a:r>
              <a:rPr lang="en-IE" altLang="zh-CN" sz="1000" smtClean="0"/>
              <a:t>*</a:t>
            </a:r>
            <a:endParaRPr lang="en-US" altLang="zh-CN" sz="1000" smtClean="0">
              <a:ea typeface="宋体" charset="-122"/>
            </a:endParaRPr>
          </a:p>
        </p:txBody>
      </p:sp>
      <p:graphicFrame>
        <p:nvGraphicFramePr>
          <p:cNvPr id="13315" name="Object 5"/>
          <p:cNvGraphicFramePr>
            <a:graphicFrameLocks noChangeAspect="1"/>
          </p:cNvGraphicFramePr>
          <p:nvPr/>
        </p:nvGraphicFramePr>
        <p:xfrm>
          <a:off x="4945063" y="892175"/>
          <a:ext cx="3887787" cy="3535363"/>
        </p:xfrm>
        <a:graphic>
          <a:graphicData uri="http://schemas.openxmlformats.org/presentationml/2006/ole">
            <mc:AlternateContent xmlns:mc="http://schemas.openxmlformats.org/markup-compatibility/2006">
              <mc:Choice xmlns:v="urn:schemas-microsoft-com:vml" Requires="v">
                <p:oleObj spid="_x0000_s13331" name="Chart" r:id="rId5" imgW="6181725" imgH="5619750" progId="MSGraph.Chart.8">
                  <p:embed followColorScheme="full"/>
                </p:oleObj>
              </mc:Choice>
              <mc:Fallback>
                <p:oleObj name="Chart" r:id="rId5" imgW="6181725" imgH="5619750" progId="MSGraph.Chart.8">
                  <p:embed followColorScheme="full"/>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5063" y="892175"/>
                        <a:ext cx="3887787" cy="35353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9" name="Text Box 6"/>
          <p:cNvSpPr txBox="1">
            <a:spLocks noChangeArrowheads="1"/>
          </p:cNvSpPr>
          <p:nvPr/>
        </p:nvSpPr>
        <p:spPr bwMode="auto">
          <a:xfrm>
            <a:off x="7062788" y="2133600"/>
            <a:ext cx="779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50.7%</a:t>
            </a:r>
            <a:endParaRPr lang="en-US" altLang="zh-CN" sz="1400">
              <a:latin typeface="Verdana" pitchFamily="34" charset="0"/>
              <a:ea typeface="宋体" charset="-122"/>
            </a:endParaRPr>
          </a:p>
        </p:txBody>
      </p:sp>
      <p:sp>
        <p:nvSpPr>
          <p:cNvPr id="13320" name="Text Box 7"/>
          <p:cNvSpPr txBox="1">
            <a:spLocks noChangeArrowheads="1"/>
          </p:cNvSpPr>
          <p:nvPr/>
        </p:nvSpPr>
        <p:spPr bwMode="auto">
          <a:xfrm>
            <a:off x="6054725" y="2349500"/>
            <a:ext cx="77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44.9%</a:t>
            </a:r>
            <a:endParaRPr lang="en-US" altLang="zh-CN" sz="1400">
              <a:latin typeface="Verdana" pitchFamily="34" charset="0"/>
              <a:ea typeface="宋体" charset="-122"/>
            </a:endParaRPr>
          </a:p>
        </p:txBody>
      </p:sp>
      <p:sp>
        <p:nvSpPr>
          <p:cNvPr id="13321" name="Text Box 8"/>
          <p:cNvSpPr txBox="1">
            <a:spLocks noChangeArrowheads="1"/>
          </p:cNvSpPr>
          <p:nvPr/>
        </p:nvSpPr>
        <p:spPr bwMode="auto">
          <a:xfrm>
            <a:off x="6342063" y="1506538"/>
            <a:ext cx="666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4.3%</a:t>
            </a:r>
            <a:endParaRPr lang="en-US" altLang="zh-CN" sz="1400">
              <a:latin typeface="Verdana" pitchFamily="34" charset="0"/>
              <a:ea typeface="宋体" charset="-122"/>
            </a:endParaRPr>
          </a:p>
        </p:txBody>
      </p:sp>
      <p:sp>
        <p:nvSpPr>
          <p:cNvPr id="13322" name="Text Box 9"/>
          <p:cNvSpPr txBox="1">
            <a:spLocks noChangeArrowheads="1"/>
          </p:cNvSpPr>
          <p:nvPr/>
        </p:nvSpPr>
        <p:spPr bwMode="auto">
          <a:xfrm>
            <a:off x="6991350" y="4941888"/>
            <a:ext cx="779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55.2%</a:t>
            </a:r>
            <a:endParaRPr lang="en-US" altLang="zh-CN" sz="1400">
              <a:latin typeface="Verdana" pitchFamily="34" charset="0"/>
              <a:ea typeface="宋体" charset="-122"/>
            </a:endParaRPr>
          </a:p>
        </p:txBody>
      </p:sp>
      <p:sp>
        <p:nvSpPr>
          <p:cNvPr id="13323" name="Text Box 10"/>
          <p:cNvSpPr txBox="1">
            <a:spLocks noChangeArrowheads="1"/>
          </p:cNvSpPr>
          <p:nvPr/>
        </p:nvSpPr>
        <p:spPr bwMode="auto">
          <a:xfrm>
            <a:off x="6005513" y="5033963"/>
            <a:ext cx="779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37.3%</a:t>
            </a:r>
            <a:endParaRPr lang="en-US" altLang="zh-CN" sz="1400">
              <a:latin typeface="Verdana" pitchFamily="34" charset="0"/>
              <a:ea typeface="宋体" charset="-122"/>
            </a:endParaRPr>
          </a:p>
        </p:txBody>
      </p:sp>
      <p:sp>
        <p:nvSpPr>
          <p:cNvPr id="13324" name="Text Box 11"/>
          <p:cNvSpPr txBox="1">
            <a:spLocks noChangeArrowheads="1"/>
          </p:cNvSpPr>
          <p:nvPr/>
        </p:nvSpPr>
        <p:spPr bwMode="auto">
          <a:xfrm>
            <a:off x="6316663" y="4437063"/>
            <a:ext cx="666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400">
                <a:latin typeface="Verdana" pitchFamily="34" charset="0"/>
              </a:rPr>
              <a:t>7.5%</a:t>
            </a:r>
            <a:endParaRPr lang="en-US" altLang="zh-CN" sz="1400">
              <a:latin typeface="Verdana" pitchFamily="34" charset="0"/>
              <a:ea typeface="宋体" charset="-122"/>
            </a:endParaRPr>
          </a:p>
        </p:txBody>
      </p:sp>
      <p:sp>
        <p:nvSpPr>
          <p:cNvPr id="13325" name="Text Box 12"/>
          <p:cNvSpPr txBox="1">
            <a:spLocks noChangeArrowheads="1"/>
          </p:cNvSpPr>
          <p:nvPr/>
        </p:nvSpPr>
        <p:spPr bwMode="auto">
          <a:xfrm>
            <a:off x="539750" y="6165850"/>
            <a:ext cx="3743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spcBef>
                <a:spcPct val="50000"/>
              </a:spcBef>
            </a:pPr>
            <a:r>
              <a:rPr lang="en-IE" altLang="zh-CN" sz="800"/>
              <a:t>* Source – Strategic Outsourcing for Success, Deloitte 2008</a:t>
            </a:r>
            <a:endParaRPr lang="en-US" altLang="zh-CN" sz="800">
              <a:ea typeface="宋体"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D6A431DF-D954-423A-A635-F032C6EB6876}" type="slidenum">
              <a:rPr lang="en-GB" altLang="zh-CN" sz="1400"/>
              <a:pPr eaLnBrk="1" hangingPunct="1"/>
              <a:t>25</a:t>
            </a:fld>
            <a:endParaRPr lang="en-GB" altLang="zh-CN" sz="1400"/>
          </a:p>
        </p:txBody>
      </p:sp>
      <p:sp>
        <p:nvSpPr>
          <p:cNvPr id="14341" name="Rectangle 2"/>
          <p:cNvSpPr>
            <a:spLocks noGrp="1" noChangeArrowheads="1"/>
          </p:cNvSpPr>
          <p:nvPr>
            <p:ph type="title"/>
          </p:nvPr>
        </p:nvSpPr>
        <p:spPr/>
        <p:txBody>
          <a:bodyPr/>
          <a:lstStyle/>
          <a:p>
            <a:pPr eaLnBrk="1" hangingPunct="1"/>
            <a:r>
              <a:rPr lang="en-IE" altLang="zh-CN" b="1" smtClean="0"/>
              <a:t>Use of systems</a:t>
            </a:r>
            <a:endParaRPr lang="en-US" altLang="zh-CN" b="1" smtClean="0">
              <a:ea typeface="宋体" charset="-122"/>
            </a:endParaRPr>
          </a:p>
        </p:txBody>
      </p:sp>
      <p:sp>
        <p:nvSpPr>
          <p:cNvPr id="14342" name="Rectangle 3"/>
          <p:cNvSpPr>
            <a:spLocks noGrp="1" noChangeArrowheads="1"/>
          </p:cNvSpPr>
          <p:nvPr>
            <p:ph type="body" sz="half" idx="1"/>
          </p:nvPr>
        </p:nvSpPr>
        <p:spPr>
          <a:xfrm>
            <a:off x="395288" y="1125538"/>
            <a:ext cx="4176712" cy="5335587"/>
          </a:xfrm>
        </p:spPr>
        <p:txBody>
          <a:bodyPr/>
          <a:lstStyle/>
          <a:p>
            <a:pPr eaLnBrk="1" hangingPunct="1"/>
            <a:r>
              <a:rPr lang="en-IE" altLang="zh-CN" smtClean="0"/>
              <a:t>The use of specialist 3</a:t>
            </a:r>
            <a:r>
              <a:rPr lang="en-IE" altLang="zh-CN" baseline="30000" smtClean="0"/>
              <a:t>rd</a:t>
            </a:r>
            <a:r>
              <a:rPr lang="en-IE" altLang="zh-CN" smtClean="0"/>
              <a:t> party systems are prevalent across the industry</a:t>
            </a:r>
          </a:p>
          <a:p>
            <a:pPr eaLnBrk="1" hangingPunct="1"/>
            <a:endParaRPr lang="en-IE" altLang="zh-CN" smtClean="0"/>
          </a:p>
          <a:p>
            <a:pPr eaLnBrk="1" hangingPunct="1"/>
            <a:r>
              <a:rPr lang="en-IE" altLang="zh-CN" smtClean="0"/>
              <a:t>85% of respondents use a third party fund accounting platform</a:t>
            </a:r>
          </a:p>
          <a:p>
            <a:pPr eaLnBrk="1" hangingPunct="1"/>
            <a:endParaRPr lang="en-IE" altLang="zh-CN" smtClean="0"/>
          </a:p>
          <a:p>
            <a:pPr eaLnBrk="1" hangingPunct="1"/>
            <a:r>
              <a:rPr lang="en-IE" altLang="zh-CN" smtClean="0"/>
              <a:t>67% of respondents intend to make significant system improvements in the next year</a:t>
            </a:r>
          </a:p>
          <a:p>
            <a:pPr eaLnBrk="1" hangingPunct="1"/>
            <a:endParaRPr lang="en-IE" altLang="zh-CN" smtClean="0"/>
          </a:p>
          <a:p>
            <a:pPr eaLnBrk="1" hangingPunct="1"/>
            <a:endParaRPr lang="en-IE" altLang="zh-CN" smtClean="0"/>
          </a:p>
          <a:p>
            <a:pPr eaLnBrk="1" hangingPunct="1"/>
            <a:endParaRPr lang="en-IE" altLang="zh-CN" smtClean="0"/>
          </a:p>
          <a:p>
            <a:pPr eaLnBrk="1" hangingPunct="1"/>
            <a:endParaRPr lang="en-IE" altLang="zh-CN" smtClean="0"/>
          </a:p>
          <a:p>
            <a:pPr eaLnBrk="1" hangingPunct="1"/>
            <a:endParaRPr lang="en-IE" altLang="zh-CN" smtClean="0"/>
          </a:p>
          <a:p>
            <a:pPr eaLnBrk="1" hangingPunct="1"/>
            <a:endParaRPr lang="en-IE" altLang="zh-CN" smtClean="0"/>
          </a:p>
          <a:p>
            <a:pPr eaLnBrk="1" hangingPunct="1"/>
            <a:endParaRPr lang="en-US" altLang="zh-CN" sz="1400" smtClean="0">
              <a:ea typeface="宋体" charset="-122"/>
            </a:endParaRPr>
          </a:p>
        </p:txBody>
      </p:sp>
      <p:graphicFrame>
        <p:nvGraphicFramePr>
          <p:cNvPr id="14338" name="Object 4"/>
          <p:cNvGraphicFramePr>
            <a:graphicFrameLocks noChangeAspect="1"/>
          </p:cNvGraphicFramePr>
          <p:nvPr/>
        </p:nvGraphicFramePr>
        <p:xfrm>
          <a:off x="4787900" y="1989138"/>
          <a:ext cx="4105275" cy="3311525"/>
        </p:xfrm>
        <a:graphic>
          <a:graphicData uri="http://schemas.openxmlformats.org/presentationml/2006/ole">
            <mc:AlternateContent xmlns:mc="http://schemas.openxmlformats.org/markup-compatibility/2006">
              <mc:Choice xmlns:v="urn:schemas-microsoft-com:vml" Requires="v">
                <p:oleObj spid="_x0000_s14347" name="Chart" r:id="rId3" imgW="8324850" imgH="5048250" progId="MSGraph.Chart.8">
                  <p:embed followColorScheme="full"/>
                </p:oleObj>
              </mc:Choice>
              <mc:Fallback>
                <p:oleObj name="Chart" r:id="rId3" imgW="8324850" imgH="5048250"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989138"/>
                        <a:ext cx="4105275" cy="331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5"/>
          <p:cNvGraphicFramePr>
            <a:graphicFrameLocks noGrp="1" noChangeAspect="1"/>
          </p:cNvGraphicFramePr>
          <p:nvPr>
            <p:ph sz="half" idx="2"/>
          </p:nvPr>
        </p:nvGraphicFramePr>
        <p:xfrm>
          <a:off x="468313" y="3789363"/>
          <a:ext cx="3382962" cy="2519362"/>
        </p:xfrm>
        <a:graphic>
          <a:graphicData uri="http://schemas.openxmlformats.org/presentationml/2006/ole">
            <mc:AlternateContent xmlns:mc="http://schemas.openxmlformats.org/markup-compatibility/2006">
              <mc:Choice xmlns:v="urn:schemas-microsoft-com:vml" Requires="v">
                <p:oleObj spid="_x0000_s14348" name="Chart" r:id="rId5" imgW="6905549" imgH="5953049" progId="MSGraph.Chart.8">
                  <p:embed followColorScheme="full"/>
                </p:oleObj>
              </mc:Choice>
              <mc:Fallback>
                <p:oleObj name="Chart" r:id="rId5" imgW="6905549" imgH="5953049" progId="MSGraph.Chart.8">
                  <p:embed followColorScheme="full"/>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789363"/>
                        <a:ext cx="3382962" cy="2519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C28E0B0C-B0D5-4EDE-96AC-240B73F29CCE}" type="slidenum">
              <a:rPr lang="en-GB" altLang="zh-CN" sz="1400"/>
              <a:pPr eaLnBrk="1" hangingPunct="1"/>
              <a:t>26</a:t>
            </a:fld>
            <a:endParaRPr lang="en-GB" altLang="zh-CN" sz="1400"/>
          </a:p>
        </p:txBody>
      </p:sp>
      <p:sp>
        <p:nvSpPr>
          <p:cNvPr id="35843" name="Rectangle 2"/>
          <p:cNvSpPr>
            <a:spLocks noGrp="1" noChangeArrowheads="1"/>
          </p:cNvSpPr>
          <p:nvPr>
            <p:ph type="title"/>
          </p:nvPr>
        </p:nvSpPr>
        <p:spPr>
          <a:xfrm>
            <a:off x="369888" y="333375"/>
            <a:ext cx="8437562" cy="581025"/>
          </a:xfrm>
        </p:spPr>
        <p:txBody>
          <a:bodyPr/>
          <a:lstStyle/>
          <a:p>
            <a:pPr eaLnBrk="1" hangingPunct="1"/>
            <a:r>
              <a:rPr lang="nl-NL" altLang="zh-CN" b="1" smtClean="0"/>
              <a:t>Contents</a:t>
            </a:r>
          </a:p>
        </p:txBody>
      </p:sp>
      <p:sp>
        <p:nvSpPr>
          <p:cNvPr id="503811" name="AutoShape 3"/>
          <p:cNvSpPr>
            <a:spLocks noChangeArrowheads="1"/>
          </p:cNvSpPr>
          <p:nvPr/>
        </p:nvSpPr>
        <p:spPr bwMode="auto">
          <a:xfrm>
            <a:off x="1763713" y="4114800"/>
            <a:ext cx="6553200" cy="647700"/>
          </a:xfrm>
          <a:prstGeom prst="roundRect">
            <a:avLst>
              <a:gd name="adj" fmla="val 16667"/>
            </a:avLst>
          </a:prstGeom>
          <a:solidFill>
            <a:schemeClr val="bg1"/>
          </a:solidFill>
          <a:ln w="6350" algn="ctr">
            <a:noFill/>
            <a:round/>
            <a:headEnd/>
            <a:tailEnd/>
          </a:ln>
          <a:effectLst>
            <a:outerShdw dist="17961" dir="2700000" algn="ctr" rotWithShape="0">
              <a:srgbClr val="808080"/>
            </a:outerShdw>
          </a:effectLst>
        </p:spPr>
        <p:txBody>
          <a:bodyPr wrap="none"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35845" name="Rectangle 4"/>
          <p:cNvSpPr>
            <a:spLocks noGrp="1" noChangeArrowheads="1"/>
          </p:cNvSpPr>
          <p:nvPr>
            <p:ph type="body" idx="1"/>
          </p:nvPr>
        </p:nvSpPr>
        <p:spPr>
          <a:xfrm>
            <a:off x="1547813" y="1412875"/>
            <a:ext cx="6696075" cy="4679950"/>
          </a:xfrm>
          <a:noFill/>
        </p:spPr>
        <p:txBody>
          <a:bodyPr lIns="92075" tIns="46038" rIns="92075" bIns="46038"/>
          <a:lstStyle/>
          <a:p>
            <a:pPr marL="1328738" lvl="1" indent="-844550" eaLnBrk="1" hangingPunct="1">
              <a:buFontTx/>
              <a:buNone/>
            </a:pPr>
            <a:endParaRPr lang="en-US" altLang="zh-CN" sz="1600" smtClean="0">
              <a:ea typeface="宋体" charset="-122"/>
            </a:endParaRPr>
          </a:p>
          <a:p>
            <a:pPr marL="1328738" lvl="1" indent="-844550" eaLnBrk="1" hangingPunct="1">
              <a:buFontTx/>
              <a:buChar char="•"/>
            </a:pPr>
            <a:r>
              <a:rPr lang="en-US" altLang="zh-CN" sz="1600" smtClean="0">
                <a:ea typeface="宋体" charset="-122"/>
              </a:rPr>
              <a:t>About the Survey</a:t>
            </a:r>
          </a:p>
          <a:p>
            <a:pPr marL="1328738" lvl="1" indent="-844550" eaLnBrk="1" hangingPunct="1">
              <a:buFontTx/>
              <a:buChar char="•"/>
            </a:pPr>
            <a:endParaRPr lang="en-US" altLang="zh-CN" sz="1600" smtClean="0">
              <a:ea typeface="宋体" charset="-122"/>
            </a:endParaRPr>
          </a:p>
          <a:p>
            <a:pPr marL="1328738" lvl="1" indent="-844550" eaLnBrk="1" hangingPunct="1">
              <a:buFontTx/>
              <a:buChar char="•"/>
            </a:pPr>
            <a:r>
              <a:rPr lang="en-IE" altLang="zh-CN" sz="1600" smtClean="0"/>
              <a:t>The Credit Crunch </a:t>
            </a:r>
          </a:p>
          <a:p>
            <a:pPr marL="1328738" lvl="1" indent="-844550" eaLnBrk="1" hangingPunct="1">
              <a:buFontTx/>
              <a:buChar char="•"/>
            </a:pPr>
            <a:endParaRPr lang="en-IE" altLang="zh-CN" sz="1600" smtClean="0"/>
          </a:p>
          <a:p>
            <a:pPr marL="1328738" lvl="1" indent="-844550" eaLnBrk="1" hangingPunct="1">
              <a:buFontTx/>
              <a:buChar char="•"/>
            </a:pPr>
            <a:r>
              <a:rPr lang="en-IE" altLang="zh-CN" sz="1600" smtClean="0"/>
              <a:t>Future Marketplace</a:t>
            </a:r>
          </a:p>
          <a:p>
            <a:pPr marL="1328738" lvl="1" indent="-844550" eaLnBrk="1" hangingPunct="1">
              <a:buFontTx/>
              <a:buChar char="•"/>
            </a:pPr>
            <a:endParaRPr lang="en-US" altLang="zh-CN" sz="1600" smtClean="0">
              <a:ea typeface="宋体" charset="-122"/>
            </a:endParaRPr>
          </a:p>
          <a:p>
            <a:pPr marL="1328738" lvl="1" indent="-844550" eaLnBrk="1" hangingPunct="1">
              <a:buFontTx/>
              <a:buChar char="•"/>
            </a:pPr>
            <a:r>
              <a:rPr lang="en-IE" altLang="zh-CN" sz="1600" smtClean="0"/>
              <a:t>Challenges and Issues</a:t>
            </a:r>
            <a:endParaRPr lang="en-US" altLang="zh-CN" sz="1600" smtClean="0">
              <a:ea typeface="宋体" charset="-122"/>
            </a:endParaRPr>
          </a:p>
          <a:p>
            <a:pPr marL="1328738" lvl="1" indent="-844550" eaLnBrk="1" hangingPunct="1">
              <a:buFontTx/>
              <a:buChar char="•"/>
            </a:pPr>
            <a:endParaRPr lang="en-US" altLang="zh-CN" sz="1600" smtClean="0">
              <a:ea typeface="宋体" charset="-122"/>
            </a:endParaRPr>
          </a:p>
          <a:p>
            <a:pPr marL="1328738" lvl="1" indent="-844550" eaLnBrk="1" hangingPunct="1">
              <a:buFontTx/>
              <a:buChar char="•"/>
            </a:pPr>
            <a:r>
              <a:rPr lang="en-US" altLang="zh-CN" sz="1600" smtClean="0">
                <a:ea typeface="宋体" charset="-122"/>
              </a:rPr>
              <a:t>Final Thoughts</a:t>
            </a:r>
          </a:p>
          <a:p>
            <a:pPr marL="1851025" lvl="2" indent="-342900" eaLnBrk="1" hangingPunct="1">
              <a:buFontTx/>
              <a:buNone/>
            </a:pPr>
            <a:endParaRPr lang="en-US" altLang="zh-CN" sz="1400" smtClean="0">
              <a:ea typeface="宋体"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102BFAFC-74ED-4F3B-A092-0F76F91D8904}" type="slidenum">
              <a:rPr lang="en-GB" altLang="zh-CN" sz="1400"/>
              <a:pPr eaLnBrk="1" hangingPunct="1"/>
              <a:t>27</a:t>
            </a:fld>
            <a:endParaRPr lang="en-GB" altLang="zh-CN" sz="1400"/>
          </a:p>
        </p:txBody>
      </p:sp>
      <p:sp>
        <p:nvSpPr>
          <p:cNvPr id="36867" name="Rectangle 2"/>
          <p:cNvSpPr>
            <a:spLocks noGrp="1" noChangeArrowheads="1"/>
          </p:cNvSpPr>
          <p:nvPr>
            <p:ph type="title"/>
          </p:nvPr>
        </p:nvSpPr>
        <p:spPr/>
        <p:txBody>
          <a:bodyPr/>
          <a:lstStyle/>
          <a:p>
            <a:pPr eaLnBrk="1" hangingPunct="1"/>
            <a:r>
              <a:rPr lang="en-IE" altLang="zh-CN" b="1" smtClean="0"/>
              <a:t>Final Thoughts</a:t>
            </a:r>
            <a:endParaRPr lang="en-GB" altLang="zh-CN" b="1" smtClean="0"/>
          </a:p>
        </p:txBody>
      </p:sp>
      <p:sp>
        <p:nvSpPr>
          <p:cNvPr id="36868" name="Rectangle 3"/>
          <p:cNvSpPr>
            <a:spLocks noGrp="1" noChangeArrowheads="1"/>
          </p:cNvSpPr>
          <p:nvPr>
            <p:ph type="body" idx="1"/>
          </p:nvPr>
        </p:nvSpPr>
        <p:spPr>
          <a:xfrm>
            <a:off x="250825" y="981075"/>
            <a:ext cx="8642350" cy="5400675"/>
          </a:xfrm>
        </p:spPr>
        <p:txBody>
          <a:bodyPr/>
          <a:lstStyle/>
          <a:p>
            <a:pPr marL="304800" indent="-304800" eaLnBrk="1" hangingPunct="1">
              <a:buFontTx/>
              <a:buNone/>
            </a:pPr>
            <a:endParaRPr lang="en-GB" altLang="zh-CN" sz="1200" smtClean="0"/>
          </a:p>
          <a:p>
            <a:pPr marL="304800" indent="-304800" eaLnBrk="1" hangingPunct="1">
              <a:buFontTx/>
              <a:buNone/>
            </a:pPr>
            <a:endParaRPr lang="en-GB" altLang="zh-CN" sz="1200" smtClean="0"/>
          </a:p>
          <a:p>
            <a:pPr marL="304800" indent="-304800" eaLnBrk="1" hangingPunct="1">
              <a:buFontTx/>
              <a:buNone/>
            </a:pPr>
            <a:endParaRPr lang="en-GB" altLang="zh-CN" sz="1200" smtClean="0"/>
          </a:p>
        </p:txBody>
      </p:sp>
      <p:sp>
        <p:nvSpPr>
          <p:cNvPr id="36869" name="Rectangle 4"/>
          <p:cNvSpPr>
            <a:spLocks noChangeArrowheads="1"/>
          </p:cNvSpPr>
          <p:nvPr/>
        </p:nvSpPr>
        <p:spPr bwMode="auto">
          <a:xfrm>
            <a:off x="250825" y="1052513"/>
            <a:ext cx="8713788"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buFontTx/>
              <a:buAutoNum type="arabicPeriod"/>
            </a:pPr>
            <a:r>
              <a:rPr lang="en-IE" altLang="zh-CN" sz="1600"/>
              <a:t>The market place is different to 12 months ago.  The impact of the credit crunch was far more severe than predicted, and the future for the fund administration industry is uncertain.  All European jurisdictions are feeling the pinch and short term sentiment is negative.</a:t>
            </a:r>
          </a:p>
          <a:p>
            <a:pPr eaLnBrk="1" hangingPunct="1">
              <a:buFontTx/>
              <a:buAutoNum type="arabicPeriod"/>
            </a:pPr>
            <a:endParaRPr lang="en-IE" altLang="zh-CN" sz="1600"/>
          </a:p>
          <a:p>
            <a:pPr eaLnBrk="1" hangingPunct="1">
              <a:buFontTx/>
              <a:buAutoNum type="arabicPeriod"/>
            </a:pPr>
            <a:r>
              <a:rPr lang="en-IE" altLang="zh-CN" sz="1600"/>
              <a:t>In recent years the alternative asset classes have grown faster than traditional asset classes – a situation that is predicted to reverse.  Administrators who have invested in people and systems to support growth in the alternative space may need to re-assess.</a:t>
            </a:r>
          </a:p>
          <a:p>
            <a:pPr eaLnBrk="1" hangingPunct="1">
              <a:buFontTx/>
              <a:buAutoNum type="arabicPeriod"/>
            </a:pPr>
            <a:endParaRPr lang="en-IE" altLang="zh-CN" sz="1600"/>
          </a:p>
          <a:p>
            <a:pPr eaLnBrk="1" hangingPunct="1">
              <a:buFontTx/>
              <a:buAutoNum type="arabicPeriod"/>
            </a:pPr>
            <a:r>
              <a:rPr lang="en-IE" altLang="zh-CN" sz="1600"/>
              <a:t>Falling revenues have led to significant pressure on margins which in turn is requiring a significant focus on cost.  Headcount is under pressure, and a number of redundancy programs have been announced.  This is likely to increase in the short term.  </a:t>
            </a:r>
          </a:p>
          <a:p>
            <a:pPr eaLnBrk="1" hangingPunct="1">
              <a:buFontTx/>
              <a:buAutoNum type="arabicPeriod"/>
            </a:pPr>
            <a:endParaRPr lang="en-IE" altLang="zh-CN" sz="1600"/>
          </a:p>
          <a:p>
            <a:pPr eaLnBrk="1" hangingPunct="1">
              <a:buFontTx/>
              <a:buAutoNum type="arabicPeriod"/>
            </a:pPr>
            <a:r>
              <a:rPr lang="en-IE" altLang="zh-CN" sz="1600"/>
              <a:t>Falling revenue does not always lead to a falling workload, and the reduced workforce will need to maintain the same service levels as previously.  This will require administrators to look at process improvements to increase operating efficiency.</a:t>
            </a:r>
          </a:p>
          <a:p>
            <a:pPr eaLnBrk="1" hangingPunct="1">
              <a:buFontTx/>
              <a:buAutoNum type="arabicPeriod"/>
            </a:pPr>
            <a:endParaRPr lang="en-IE" altLang="zh-CN" sz="1600"/>
          </a:p>
          <a:p>
            <a:pPr eaLnBrk="1" hangingPunct="1">
              <a:buFontTx/>
              <a:buAutoNum type="arabicPeriod"/>
            </a:pPr>
            <a:r>
              <a:rPr lang="en-IE" altLang="zh-CN" sz="1600"/>
              <a:t>A number of operational projects have been deferred in recent years owing to client demands.  The downturn may allow administrators to undertake some of the improvements that are necessary, and be better positioned when the upturn comes.</a:t>
            </a:r>
          </a:p>
          <a:p>
            <a:pPr eaLnBrk="1" hangingPunct="1">
              <a:buFontTx/>
              <a:buAutoNum type="arabicPeriod"/>
            </a:pPr>
            <a:endParaRPr lang="en-IE" altLang="zh-CN" sz="1600"/>
          </a:p>
          <a:p>
            <a:pPr eaLnBrk="1" hangingPunct="1">
              <a:buFontTx/>
              <a:buAutoNum type="arabicPeriod"/>
            </a:pPr>
            <a:r>
              <a:rPr lang="en-IE" altLang="zh-CN" sz="1600"/>
              <a:t>But……..on a 2 year horizon administrators are positive about their prospects, which suggests the above challenges can be overcome.</a:t>
            </a:r>
            <a:endParaRPr lang="en-US" altLang="zh-CN" sz="1600">
              <a:ea typeface="宋体"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ppt-cover-funds-administrationDIVI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a:spLocks noChangeArrowheads="1"/>
          </p:cNvSpPr>
          <p:nvPr/>
        </p:nvSpPr>
        <p:spPr bwMode="auto">
          <a:xfrm>
            <a:off x="357188" y="1196975"/>
            <a:ext cx="8383587"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lnSpc>
                <a:spcPct val="90000"/>
              </a:lnSpc>
            </a:pPr>
            <a:r>
              <a:rPr lang="en-GB" altLang="zh-CN" sz="5400">
                <a:solidFill>
                  <a:schemeClr val="bg1"/>
                </a:solidFill>
                <a:latin typeface="Times New Roman" pitchFamily="18" charset="0"/>
              </a:rPr>
              <a:t>Fund Administration in Europe</a:t>
            </a:r>
            <a:r>
              <a:rPr lang="en-GB" altLang="zh-CN" sz="6600">
                <a:solidFill>
                  <a:srgbClr val="9CD100"/>
                </a:solidFill>
                <a:latin typeface="Arial Rounded MT Bold" pitchFamily="-48" charset="0"/>
              </a:rPr>
              <a:t>.</a:t>
            </a:r>
            <a:r>
              <a:rPr lang="en-GB" altLang="zh-CN" sz="4000">
                <a:solidFill>
                  <a:srgbClr val="9CD100"/>
                </a:solidFill>
                <a:latin typeface="Arial Rounded MT Bold" pitchFamily="-48" charset="0"/>
              </a:rPr>
              <a:t/>
            </a:r>
            <a:br>
              <a:rPr lang="en-GB" altLang="zh-CN" sz="4000">
                <a:solidFill>
                  <a:srgbClr val="9CD100"/>
                </a:solidFill>
                <a:latin typeface="Arial Rounded MT Bold" pitchFamily="-48" charset="0"/>
              </a:rPr>
            </a:br>
            <a:r>
              <a:rPr lang="en-GB" altLang="zh-CN" sz="3600">
                <a:solidFill>
                  <a:schemeClr val="bg1"/>
                </a:solidFill>
                <a:latin typeface="Arial Rounded MT Bold" pitchFamily="-48" charset="0"/>
              </a:rPr>
              <a:t>Managing in a Downturn</a:t>
            </a:r>
            <a:br>
              <a:rPr lang="en-GB" altLang="zh-CN" sz="3600">
                <a:solidFill>
                  <a:schemeClr val="bg1"/>
                </a:solidFill>
                <a:latin typeface="Arial Rounded MT Bold" pitchFamily="-48" charset="0"/>
              </a:rPr>
            </a:br>
            <a:r>
              <a:rPr lang="en-GB" altLang="zh-CN" sz="3600">
                <a:solidFill>
                  <a:schemeClr val="bg1"/>
                </a:solidFill>
                <a:latin typeface="Arial Rounded MT Bold" pitchFamily="-48" charset="0"/>
              </a:rPr>
              <a:t/>
            </a:r>
            <a:br>
              <a:rPr lang="en-GB" altLang="zh-CN" sz="3600">
                <a:solidFill>
                  <a:schemeClr val="bg1"/>
                </a:solidFill>
                <a:latin typeface="Arial Rounded MT Bold" pitchFamily="-48" charset="0"/>
              </a:rPr>
            </a:br>
            <a:r>
              <a:rPr lang="en-GB" altLang="zh-CN" sz="3600">
                <a:solidFill>
                  <a:schemeClr val="bg1"/>
                </a:solidFill>
                <a:latin typeface="Arial Rounded MT Bold" pitchFamily="-48" charset="0"/>
              </a:rPr>
              <a:t/>
            </a:r>
            <a:br>
              <a:rPr lang="en-GB" altLang="zh-CN" sz="3600">
                <a:solidFill>
                  <a:schemeClr val="bg1"/>
                </a:solidFill>
                <a:latin typeface="Arial Rounded MT Bold" pitchFamily="-48" charset="0"/>
              </a:rPr>
            </a:br>
            <a:r>
              <a:rPr lang="en-GB" altLang="zh-CN" sz="3200">
                <a:solidFill>
                  <a:schemeClr val="bg1"/>
                </a:solidFill>
                <a:latin typeface="Arial Rounded MT Bold" pitchFamily="-48" charset="0"/>
              </a:rPr>
              <a:t>Derek Moriarty, Partner, Financial Services</a:t>
            </a:r>
            <a:r>
              <a:rPr lang="en-GB" altLang="zh-CN" sz="3600">
                <a:solidFill>
                  <a:schemeClr val="bg1"/>
                </a:solidFill>
                <a:latin typeface="Arial Rounded MT Bold" pitchFamily="-48" charset="0"/>
              </a:rPr>
              <a:t/>
            </a:r>
            <a:br>
              <a:rPr lang="en-GB" altLang="zh-CN" sz="3600">
                <a:solidFill>
                  <a:schemeClr val="bg1"/>
                </a:solidFill>
                <a:latin typeface="Arial Rounded MT Bold" pitchFamily="-48" charset="0"/>
              </a:rPr>
            </a:br>
            <a:r>
              <a:rPr lang="en-GB" altLang="zh-CN" sz="2400">
                <a:solidFill>
                  <a:schemeClr val="bg1"/>
                </a:solidFill>
                <a:latin typeface="Arial Rounded MT Bold" pitchFamily="-48" charset="0"/>
              </a:rPr>
              <a:t>4</a:t>
            </a:r>
            <a:r>
              <a:rPr lang="en-GB" altLang="zh-CN" sz="2400" baseline="30000">
                <a:solidFill>
                  <a:schemeClr val="bg1"/>
                </a:solidFill>
                <a:latin typeface="Arial Rounded MT Bold" pitchFamily="-48" charset="0"/>
              </a:rPr>
              <a:t>th</a:t>
            </a:r>
            <a:r>
              <a:rPr lang="en-GB" altLang="zh-CN" sz="2400">
                <a:solidFill>
                  <a:schemeClr val="bg1"/>
                </a:solidFill>
                <a:latin typeface="Arial Rounded MT Bold" pitchFamily="-48" charset="0"/>
              </a:rPr>
              <a:t> December 2008</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40466000-A886-42EE-AFDC-A9FB65DC84B3}" type="slidenum">
              <a:rPr lang="en-GB" altLang="zh-CN" sz="1400"/>
              <a:pPr eaLnBrk="1" hangingPunct="1"/>
              <a:t>29</a:t>
            </a:fld>
            <a:endParaRPr lang="en-GB" altLang="zh-CN" sz="1400"/>
          </a:p>
        </p:txBody>
      </p:sp>
      <p:sp>
        <p:nvSpPr>
          <p:cNvPr id="38915" name="Rectangle 2"/>
          <p:cNvSpPr>
            <a:spLocks noChangeArrowheads="1"/>
          </p:cNvSpPr>
          <p:nvPr/>
        </p:nvSpPr>
        <p:spPr bwMode="auto">
          <a:xfrm>
            <a:off x="339725" y="358775"/>
            <a:ext cx="8483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00" tIns="46800" rIns="93600" bIns="4680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lnSpc>
                <a:spcPts val="2100"/>
              </a:lnSpc>
            </a:pPr>
            <a:r>
              <a:rPr lang="en-IE" altLang="zh-CN" sz="2000" b="1">
                <a:latin typeface="Verdana" pitchFamily="34" charset="0"/>
              </a:rPr>
              <a:t>Recap: The Future Marketplace?</a:t>
            </a:r>
            <a:endParaRPr lang="en-US" altLang="zh-CN" sz="2000" b="1">
              <a:latin typeface="Verdana" pitchFamily="34" charset="0"/>
              <a:ea typeface="宋体" charset="-122"/>
            </a:endParaRPr>
          </a:p>
        </p:txBody>
      </p:sp>
      <p:grpSp>
        <p:nvGrpSpPr>
          <p:cNvPr id="38916" name="Group 3"/>
          <p:cNvGrpSpPr>
            <a:grpSpLocks/>
          </p:cNvGrpSpPr>
          <p:nvPr/>
        </p:nvGrpSpPr>
        <p:grpSpPr bwMode="auto">
          <a:xfrm>
            <a:off x="149225" y="1355725"/>
            <a:ext cx="8805863" cy="4814888"/>
            <a:chOff x="355" y="800"/>
            <a:chExt cx="5547" cy="3033"/>
          </a:xfrm>
        </p:grpSpPr>
        <p:sp>
          <p:nvSpPr>
            <p:cNvPr id="38917" name="Rectangle 4"/>
            <p:cNvSpPr>
              <a:spLocks noChangeArrowheads="1"/>
            </p:cNvSpPr>
            <p:nvPr/>
          </p:nvSpPr>
          <p:spPr bwMode="auto">
            <a:xfrm>
              <a:off x="652" y="1063"/>
              <a:ext cx="1095" cy="471"/>
            </a:xfrm>
            <a:prstGeom prst="rect">
              <a:avLst/>
            </a:prstGeom>
            <a:solidFill>
              <a:srgbClr val="091D5D"/>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hangingPunct="1"/>
              <a:r>
                <a:rPr lang="en-GB" altLang="zh-CN" sz="1200" b="1">
                  <a:solidFill>
                    <a:srgbClr val="FFFFFF"/>
                  </a:solidFill>
                  <a:latin typeface="Verdana" pitchFamily="34" charset="0"/>
                  <a:ea typeface="ＭＳ Ｐゴシック" pitchFamily="52" charset="-128"/>
                  <a:cs typeface="Arial" charset="0"/>
                </a:rPr>
                <a:t>Economic and Regulatory Environment</a:t>
              </a:r>
              <a:endParaRPr lang="en-GB" altLang="ja-JP" sz="1200" b="1">
                <a:solidFill>
                  <a:srgbClr val="FFFFFF"/>
                </a:solidFill>
                <a:latin typeface="Verdana" pitchFamily="34" charset="0"/>
                <a:ea typeface="ＭＳ Ｐゴシック" pitchFamily="52" charset="-128"/>
                <a:cs typeface="Arial" charset="0"/>
              </a:endParaRPr>
            </a:p>
          </p:txBody>
        </p:sp>
        <p:sp>
          <p:nvSpPr>
            <p:cNvPr id="38918" name="Rectangle 5"/>
            <p:cNvSpPr>
              <a:spLocks noChangeArrowheads="1"/>
            </p:cNvSpPr>
            <p:nvPr/>
          </p:nvSpPr>
          <p:spPr bwMode="auto">
            <a:xfrm>
              <a:off x="644" y="1607"/>
              <a:ext cx="1112" cy="2226"/>
            </a:xfrm>
            <a:prstGeom prst="rect">
              <a:avLst/>
            </a:prstGeom>
            <a:solidFill>
              <a:srgbClr val="8099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tIns="91440" bIns="9144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hangingPunct="1">
                <a:buFont typeface="Wingdings" pitchFamily="2" charset="2"/>
                <a:buChar char="§"/>
              </a:pPr>
              <a:r>
                <a:rPr lang="en-GB" altLang="ja-JP" sz="1100">
                  <a:solidFill>
                    <a:srgbClr val="FFFFFF"/>
                  </a:solidFill>
                  <a:latin typeface="Verdana" pitchFamily="34" charset="0"/>
                  <a:ea typeface="ＭＳ Ｐゴシック" pitchFamily="52" charset="-128"/>
                  <a:cs typeface="Arial" charset="0"/>
                </a:rPr>
                <a:t>Recession</a:t>
              </a:r>
            </a:p>
            <a:p>
              <a:pPr algn="ctr" eaLnBrk="1" hangingPunct="1">
                <a:buFont typeface="Wingdings" pitchFamily="2" charset="2"/>
                <a:buChar char="§"/>
              </a:pPr>
              <a:endParaRPr lang="en-GB" altLang="ja-JP"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ja-JP" sz="1100">
                  <a:solidFill>
                    <a:srgbClr val="FFFFFF"/>
                  </a:solidFill>
                  <a:latin typeface="Verdana" pitchFamily="34" charset="0"/>
                  <a:ea typeface="ＭＳ Ｐゴシック" pitchFamily="52" charset="-128"/>
                  <a:cs typeface="Arial" charset="0"/>
                </a:rPr>
                <a:t>Continued Market Volatility</a:t>
              </a:r>
            </a:p>
            <a:p>
              <a:pPr algn="ctr" eaLnBrk="1" hangingPunct="1">
                <a:buFont typeface="Wingdings" pitchFamily="2" charset="2"/>
                <a:buChar char="§"/>
              </a:pPr>
              <a:endParaRPr lang="en-GB" altLang="ja-JP"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ja-JP" sz="1100">
                  <a:solidFill>
                    <a:srgbClr val="FFFFFF"/>
                  </a:solidFill>
                  <a:latin typeface="Verdana" pitchFamily="34" charset="0"/>
                  <a:ea typeface="ＭＳ Ｐゴシック" pitchFamily="52" charset="-128"/>
                  <a:cs typeface="Arial" charset="0"/>
                </a:rPr>
                <a:t>Falling </a:t>
              </a:r>
              <a:r>
                <a:rPr lang="en-GB" altLang="zh-CN" sz="1100">
                  <a:solidFill>
                    <a:srgbClr val="FFFFFF"/>
                  </a:solidFill>
                  <a:latin typeface="Verdana" pitchFamily="34" charset="0"/>
                  <a:ea typeface="ＭＳ Ｐゴシック" pitchFamily="52" charset="-128"/>
                  <a:cs typeface="Arial" charset="0"/>
                </a:rPr>
                <a:t>Assets – 30% Redemptions?</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Future of Regulation?</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US Election</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UK Review of Offshore Centres</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 </a:t>
              </a:r>
              <a:r>
                <a:rPr lang="en-GB" altLang="ja-JP" sz="1100">
                  <a:solidFill>
                    <a:srgbClr val="FFFFFF"/>
                  </a:solidFill>
                  <a:latin typeface="Verdana" pitchFamily="34" charset="0"/>
                  <a:ea typeface="ＭＳ Ｐゴシック" pitchFamily="52" charset="-128"/>
                  <a:cs typeface="Arial" charset="0"/>
                </a:rPr>
                <a:t> Increase in </a:t>
              </a:r>
              <a:br>
                <a:rPr lang="en-GB" altLang="ja-JP" sz="1100">
                  <a:solidFill>
                    <a:srgbClr val="FFFFFF"/>
                  </a:solidFill>
                  <a:latin typeface="Verdana" pitchFamily="34" charset="0"/>
                  <a:ea typeface="ＭＳ Ｐゴシック" pitchFamily="52" charset="-128"/>
                  <a:cs typeface="Arial" charset="0"/>
                </a:rPr>
              </a:br>
              <a:r>
                <a:rPr lang="en-GB" altLang="ja-JP" sz="1100">
                  <a:solidFill>
                    <a:srgbClr val="FFFFFF"/>
                  </a:solidFill>
                  <a:latin typeface="Verdana" pitchFamily="34" charset="0"/>
                  <a:ea typeface="ＭＳ Ｐゴシック" pitchFamily="52" charset="-128"/>
                  <a:cs typeface="Arial" charset="0"/>
                </a:rPr>
                <a:t>  Operating Costs</a:t>
              </a:r>
            </a:p>
            <a:p>
              <a:pPr algn="ctr" eaLnBrk="1" hangingPunct="1">
                <a:buFont typeface="Wingdings" pitchFamily="2" charset="2"/>
                <a:buChar char="§"/>
              </a:pPr>
              <a:endParaRPr lang="en-GB" altLang="ja-JP"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ja-JP" sz="1100">
                  <a:solidFill>
                    <a:srgbClr val="FFFFFF"/>
                  </a:solidFill>
                  <a:latin typeface="Verdana" pitchFamily="34" charset="0"/>
                  <a:ea typeface="ＭＳ Ｐゴシック" pitchFamily="52" charset="-128"/>
                  <a:cs typeface="Arial" charset="0"/>
                </a:rPr>
                <a:t>Highly Competitive Market across Europe</a:t>
              </a:r>
            </a:p>
          </p:txBody>
        </p:sp>
        <p:sp>
          <p:nvSpPr>
            <p:cNvPr id="38919" name="Rectangle 6"/>
            <p:cNvSpPr>
              <a:spLocks noChangeArrowheads="1"/>
            </p:cNvSpPr>
            <p:nvPr/>
          </p:nvSpPr>
          <p:spPr bwMode="auto">
            <a:xfrm>
              <a:off x="2115" y="1063"/>
              <a:ext cx="1095" cy="470"/>
            </a:xfrm>
            <a:prstGeom prst="rect">
              <a:avLst/>
            </a:prstGeom>
            <a:solidFill>
              <a:srgbClr val="091D5D"/>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hangingPunct="1"/>
              <a:r>
                <a:rPr lang="en-GB" altLang="zh-CN" sz="1200" b="1">
                  <a:solidFill>
                    <a:srgbClr val="FFFFFF"/>
                  </a:solidFill>
                  <a:latin typeface="Verdana" pitchFamily="34" charset="0"/>
                  <a:cs typeface="Arial" charset="0"/>
                </a:rPr>
                <a:t>Products and Asset Class</a:t>
              </a:r>
              <a:endParaRPr lang="en-GB" altLang="ja-JP" sz="1200" b="1">
                <a:solidFill>
                  <a:srgbClr val="FFFFFF"/>
                </a:solidFill>
                <a:latin typeface="Verdana" pitchFamily="34" charset="0"/>
                <a:ea typeface="ＭＳ Ｐゴシック" pitchFamily="52" charset="-128"/>
                <a:cs typeface="Arial" charset="0"/>
              </a:endParaRPr>
            </a:p>
          </p:txBody>
        </p:sp>
        <p:sp>
          <p:nvSpPr>
            <p:cNvPr id="38920" name="Rectangle 7"/>
            <p:cNvSpPr>
              <a:spLocks noChangeArrowheads="1"/>
            </p:cNvSpPr>
            <p:nvPr/>
          </p:nvSpPr>
          <p:spPr bwMode="auto">
            <a:xfrm>
              <a:off x="2116" y="1607"/>
              <a:ext cx="1112" cy="2226"/>
            </a:xfrm>
            <a:prstGeom prst="rect">
              <a:avLst/>
            </a:prstGeom>
            <a:solidFill>
              <a:srgbClr val="8099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tIns="91440" bIns="9144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Cash is King</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Reduced Appetite for Risk?</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Use of Leverage</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Complex Products </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Liquidity Management</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Gates and Sidepockets</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Fund of Funds</a:t>
              </a:r>
            </a:p>
            <a:p>
              <a:pPr algn="ctr" eaLnBrk="1" hangingPunct="1">
                <a:buFont typeface="Wingdings" pitchFamily="2" charset="2"/>
                <a:buChar char="§"/>
              </a:pPr>
              <a:endParaRPr lang="en-GB" altLang="zh-CN"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Char char="§"/>
              </a:pPr>
              <a:r>
                <a:rPr lang="en-GB" altLang="zh-CN" sz="1100">
                  <a:solidFill>
                    <a:srgbClr val="FFFFFF"/>
                  </a:solidFill>
                  <a:latin typeface="Verdana" pitchFamily="34" charset="0"/>
                  <a:ea typeface="ＭＳ Ｐゴシック" pitchFamily="52" charset="-128"/>
                  <a:cs typeface="Arial" charset="0"/>
                </a:rPr>
                <a:t>PE and Property</a:t>
              </a:r>
            </a:p>
            <a:p>
              <a:pPr algn="ctr" eaLnBrk="1" hangingPunct="1">
                <a:buFont typeface="Wingdings" pitchFamily="2" charset="2"/>
                <a:buNone/>
              </a:pPr>
              <a:endParaRPr lang="en-GB" altLang="ja-JP" sz="1100">
                <a:solidFill>
                  <a:srgbClr val="FFFFFF"/>
                </a:solidFill>
                <a:latin typeface="Verdana" pitchFamily="34" charset="0"/>
                <a:ea typeface="ＭＳ Ｐゴシック" pitchFamily="52" charset="-128"/>
                <a:cs typeface="Arial" charset="0"/>
              </a:endParaRPr>
            </a:p>
            <a:p>
              <a:pPr algn="ctr" eaLnBrk="1" hangingPunct="1">
                <a:buFont typeface="Wingdings" pitchFamily="2" charset="2"/>
                <a:buNone/>
              </a:pPr>
              <a:endParaRPr lang="en-GB" altLang="ja-JP" sz="1100">
                <a:solidFill>
                  <a:srgbClr val="FFFFFF"/>
                </a:solidFill>
                <a:latin typeface="Verdana" pitchFamily="34" charset="0"/>
                <a:ea typeface="ＭＳ Ｐゴシック" pitchFamily="52" charset="-128"/>
                <a:cs typeface="Arial" charset="0"/>
              </a:endParaRPr>
            </a:p>
          </p:txBody>
        </p:sp>
        <p:sp>
          <p:nvSpPr>
            <p:cNvPr id="38921" name="AutoShape 8"/>
            <p:cNvSpPr>
              <a:spLocks noChangeArrowheads="1"/>
            </p:cNvSpPr>
            <p:nvPr/>
          </p:nvSpPr>
          <p:spPr bwMode="auto">
            <a:xfrm>
              <a:off x="3757" y="1071"/>
              <a:ext cx="249" cy="2688"/>
            </a:xfrm>
            <a:prstGeom prst="homePlate">
              <a:avLst>
                <a:gd name="adj" fmla="val 100000"/>
              </a:avLst>
            </a:prstGeom>
            <a:solidFill>
              <a:srgbClr val="969696"/>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endParaRPr lang="en-IE" altLang="zh-CN" sz="1400">
                <a:cs typeface="Arial" charset="0"/>
              </a:endParaRPr>
            </a:p>
          </p:txBody>
        </p:sp>
        <p:grpSp>
          <p:nvGrpSpPr>
            <p:cNvPr id="38922" name="Group 9"/>
            <p:cNvGrpSpPr>
              <a:grpSpLocks/>
            </p:cNvGrpSpPr>
            <p:nvPr/>
          </p:nvGrpSpPr>
          <p:grpSpPr bwMode="auto">
            <a:xfrm>
              <a:off x="355" y="816"/>
              <a:ext cx="3276" cy="192"/>
              <a:chOff x="576" y="720"/>
              <a:chExt cx="3024" cy="192"/>
            </a:xfrm>
          </p:grpSpPr>
          <p:sp>
            <p:nvSpPr>
              <p:cNvPr id="38929" name="Line 10"/>
              <p:cNvSpPr>
                <a:spLocks noChangeShapeType="1"/>
              </p:cNvSpPr>
              <p:nvPr/>
            </p:nvSpPr>
            <p:spPr bwMode="gray">
              <a:xfrm>
                <a:off x="576" y="816"/>
                <a:ext cx="3024" cy="0"/>
              </a:xfrm>
              <a:prstGeom prst="line">
                <a:avLst/>
              </a:prstGeom>
              <a:noFill/>
              <a:ln w="12700" cap="rnd">
                <a:solidFill>
                  <a:srgbClr val="003399"/>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8930" name="Text Box 11"/>
              <p:cNvSpPr txBox="1">
                <a:spLocks noChangeArrowheads="1"/>
              </p:cNvSpPr>
              <p:nvPr/>
            </p:nvSpPr>
            <p:spPr bwMode="auto">
              <a:xfrm>
                <a:off x="1376" y="720"/>
                <a:ext cx="143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nchorCtr="1">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r>
                  <a:rPr lang="en-GB" altLang="ja-JP" sz="1400" b="1">
                    <a:solidFill>
                      <a:srgbClr val="000000"/>
                    </a:solidFill>
                    <a:latin typeface="Verdana" pitchFamily="34" charset="0"/>
                    <a:ea typeface="ＭＳ Ｐゴシック" pitchFamily="52" charset="-128"/>
                    <a:cs typeface="Arial" charset="0"/>
                  </a:rPr>
                  <a:t>Changing Environment</a:t>
                </a:r>
              </a:p>
            </p:txBody>
          </p:sp>
        </p:grpSp>
        <p:grpSp>
          <p:nvGrpSpPr>
            <p:cNvPr id="38923" name="Group 12"/>
            <p:cNvGrpSpPr>
              <a:grpSpLocks/>
            </p:cNvGrpSpPr>
            <p:nvPr/>
          </p:nvGrpSpPr>
          <p:grpSpPr bwMode="auto">
            <a:xfrm>
              <a:off x="4151" y="800"/>
              <a:ext cx="1699" cy="192"/>
              <a:chOff x="576" y="720"/>
              <a:chExt cx="3024" cy="192"/>
            </a:xfrm>
          </p:grpSpPr>
          <p:sp>
            <p:nvSpPr>
              <p:cNvPr id="38927" name="Line 13"/>
              <p:cNvSpPr>
                <a:spLocks noChangeShapeType="1"/>
              </p:cNvSpPr>
              <p:nvPr/>
            </p:nvSpPr>
            <p:spPr bwMode="gray">
              <a:xfrm>
                <a:off x="576" y="816"/>
                <a:ext cx="3024" cy="0"/>
              </a:xfrm>
              <a:prstGeom prst="line">
                <a:avLst/>
              </a:prstGeom>
              <a:noFill/>
              <a:ln w="12700" cap="rnd">
                <a:solidFill>
                  <a:srgbClr val="003399"/>
                </a:solidFill>
                <a:round/>
                <a:headEnd/>
                <a:tailEnd/>
              </a:ln>
              <a:extLst>
                <a:ext uri="{909E8E84-426E-40DD-AFC4-6F175D3DCCD1}">
                  <a14:hiddenFill xmlns:a14="http://schemas.microsoft.com/office/drawing/2010/main">
                    <a:noFill/>
                  </a14:hiddenFill>
                </a:ext>
              </a:extLst>
            </p:spPr>
            <p:txBody>
              <a:bodyPr wrap="none" anchor="ctr" anchorCtr="1"/>
              <a:lstStyle/>
              <a:p>
                <a:endParaRPr lang="zh-CN" altLang="en-US"/>
              </a:p>
            </p:txBody>
          </p:sp>
          <p:sp>
            <p:nvSpPr>
              <p:cNvPr id="38928" name="Text Box 14"/>
              <p:cNvSpPr txBox="1">
                <a:spLocks noChangeArrowheads="1"/>
              </p:cNvSpPr>
              <p:nvPr/>
            </p:nvSpPr>
            <p:spPr bwMode="auto">
              <a:xfrm>
                <a:off x="1290" y="720"/>
                <a:ext cx="1607"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nchorCtr="1">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r>
                  <a:rPr lang="en-GB" altLang="ja-JP" sz="1400" b="1">
                    <a:solidFill>
                      <a:srgbClr val="000000"/>
                    </a:solidFill>
                    <a:latin typeface="Verdana" pitchFamily="34" charset="0"/>
                    <a:ea typeface="ＭＳ Ｐゴシック" pitchFamily="52" charset="-128"/>
                    <a:cs typeface="Arial" charset="0"/>
                  </a:rPr>
                  <a:t>Implications</a:t>
                </a:r>
              </a:p>
            </p:txBody>
          </p:sp>
        </p:grpSp>
        <p:sp>
          <p:nvSpPr>
            <p:cNvPr id="38924" name="Rectangle 15"/>
            <p:cNvSpPr>
              <a:spLocks noChangeArrowheads="1"/>
            </p:cNvSpPr>
            <p:nvPr/>
          </p:nvSpPr>
          <p:spPr bwMode="auto">
            <a:xfrm>
              <a:off x="4151" y="1063"/>
              <a:ext cx="1699" cy="2038"/>
            </a:xfrm>
            <a:prstGeom prst="rect">
              <a:avLst/>
            </a:prstGeom>
            <a:solidFill>
              <a:srgbClr val="DFD7BB"/>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tIns="91440" bIns="91440"/>
            <a:lstStyle>
              <a:lvl1pPr marL="342900" indent="-342900" eaLnBrk="0" hangingPunct="0">
                <a:defRPr sz="7200">
                  <a:solidFill>
                    <a:schemeClr val="tx1"/>
                  </a:solidFill>
                  <a:latin typeface="Arial" charset="0"/>
                </a:defRPr>
              </a:lvl1pPr>
              <a:lvl2pPr indent="-195263"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lvl="1" eaLnBrk="1" hangingPunct="1">
                <a:buFontTx/>
                <a:buChar char="o"/>
              </a:pPr>
              <a:r>
                <a:rPr lang="en-GB" altLang="ja-JP" sz="1200">
                  <a:solidFill>
                    <a:srgbClr val="000000"/>
                  </a:solidFill>
                  <a:latin typeface="Verdana" pitchFamily="34" charset="0"/>
                  <a:ea typeface="ＭＳ Ｐゴシック" pitchFamily="52" charset="-128"/>
                  <a:cs typeface="Arial" charset="0"/>
                </a:rPr>
                <a:t>Large flow of Funds into conservative asset classes</a:t>
              </a: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a:p>
              <a:pPr lvl="1" eaLnBrk="1" hangingPunct="1">
                <a:buFontTx/>
                <a:buChar char="o"/>
              </a:pPr>
              <a:r>
                <a:rPr lang="en-GB" altLang="ja-JP" sz="1200">
                  <a:solidFill>
                    <a:srgbClr val="000000"/>
                  </a:solidFill>
                  <a:latin typeface="Verdana" pitchFamily="34" charset="0"/>
                  <a:ea typeface="ＭＳ Ｐゴシック" pitchFamily="52" charset="-128"/>
                  <a:cs typeface="Arial" charset="0"/>
                </a:rPr>
                <a:t>Reducing popularity of Alternative Asset Classes</a:t>
              </a: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a:p>
              <a:pPr lvl="1" eaLnBrk="1" hangingPunct="1">
                <a:buFontTx/>
                <a:buChar char="o"/>
              </a:pPr>
              <a:r>
                <a:rPr lang="en-GB" altLang="ja-JP" sz="1200">
                  <a:solidFill>
                    <a:srgbClr val="000000"/>
                  </a:solidFill>
                  <a:latin typeface="Verdana" pitchFamily="34" charset="0"/>
                  <a:ea typeface="ＭＳ Ｐゴシック" pitchFamily="52" charset="-128"/>
                  <a:cs typeface="Arial" charset="0"/>
                </a:rPr>
                <a:t>Need to align Service Capability with Client Demands</a:t>
              </a: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a:p>
              <a:pPr lvl="1" eaLnBrk="1" hangingPunct="1">
                <a:buFontTx/>
                <a:buChar char="o"/>
              </a:pPr>
              <a:r>
                <a:rPr lang="en-GB" altLang="ja-JP" sz="1200">
                  <a:solidFill>
                    <a:srgbClr val="000000"/>
                  </a:solidFill>
                  <a:latin typeface="Verdana" pitchFamily="34" charset="0"/>
                  <a:ea typeface="ＭＳ Ｐゴシック" pitchFamily="52" charset="-128"/>
                  <a:cs typeface="Arial" charset="0"/>
                </a:rPr>
                <a:t>Pressure on Fees</a:t>
              </a: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a:p>
              <a:pPr lvl="1" eaLnBrk="1" hangingPunct="1">
                <a:buFontTx/>
                <a:buChar char="o"/>
              </a:pPr>
              <a:r>
                <a:rPr lang="en-GB" altLang="ja-JP" sz="1200">
                  <a:solidFill>
                    <a:srgbClr val="000000"/>
                  </a:solidFill>
                  <a:latin typeface="Verdana" pitchFamily="34" charset="0"/>
                  <a:ea typeface="ＭＳ Ｐゴシック" pitchFamily="52" charset="-128"/>
                  <a:cs typeface="Arial" charset="0"/>
                </a:rPr>
                <a:t>Pressure on Margins</a:t>
              </a: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a:p>
              <a:pPr lvl="1" eaLnBrk="1" hangingPunct="1">
                <a:buFontTx/>
                <a:buChar char="o"/>
              </a:pPr>
              <a:r>
                <a:rPr lang="en-GB" altLang="ja-JP" sz="1200">
                  <a:solidFill>
                    <a:srgbClr val="000000"/>
                  </a:solidFill>
                  <a:latin typeface="Verdana" pitchFamily="34" charset="0"/>
                  <a:ea typeface="ＭＳ Ｐゴシック" pitchFamily="52" charset="-128"/>
                  <a:cs typeface="Arial" charset="0"/>
                </a:rPr>
                <a:t>Regulation</a:t>
              </a: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a:p>
              <a:pPr lvl="1" eaLnBrk="1" hangingPunct="1">
                <a:buFontTx/>
                <a:buChar char="o"/>
              </a:pPr>
              <a:endParaRPr lang="en-GB" altLang="ja-JP" sz="1200">
                <a:solidFill>
                  <a:srgbClr val="000000"/>
                </a:solidFill>
                <a:latin typeface="Verdana" pitchFamily="34" charset="0"/>
                <a:ea typeface="ＭＳ Ｐゴシック" pitchFamily="52" charset="-128"/>
                <a:cs typeface="Arial" charset="0"/>
              </a:endParaRPr>
            </a:p>
          </p:txBody>
        </p:sp>
        <p:sp>
          <p:nvSpPr>
            <p:cNvPr id="38925" name="AutoShape 16"/>
            <p:cNvSpPr>
              <a:spLocks noChangeArrowheads="1"/>
            </p:cNvSpPr>
            <p:nvPr/>
          </p:nvSpPr>
          <p:spPr bwMode="auto">
            <a:xfrm rot="5400000">
              <a:off x="4900" y="2411"/>
              <a:ext cx="249" cy="1755"/>
            </a:xfrm>
            <a:prstGeom prst="homePlate">
              <a:avLst>
                <a:gd name="adj" fmla="val 100000"/>
              </a:avLst>
            </a:prstGeom>
            <a:solidFill>
              <a:srgbClr val="969696"/>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rot="10800000" vert="eaVert"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endParaRPr lang="en-IE" altLang="zh-CN" sz="1400">
                <a:cs typeface="Arial" charset="0"/>
              </a:endParaRPr>
            </a:p>
          </p:txBody>
        </p:sp>
        <p:sp>
          <p:nvSpPr>
            <p:cNvPr id="38926" name="Rectangle 17"/>
            <p:cNvSpPr>
              <a:spLocks noChangeArrowheads="1"/>
            </p:cNvSpPr>
            <p:nvPr/>
          </p:nvSpPr>
          <p:spPr bwMode="auto">
            <a:xfrm>
              <a:off x="4178" y="3456"/>
              <a:ext cx="1699" cy="329"/>
            </a:xfrm>
            <a:prstGeom prst="rect">
              <a:avLst/>
            </a:prstGeom>
            <a:solidFill>
              <a:srgbClr val="003366"/>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hangingPunct="1">
                <a:buFont typeface="Wingdings" pitchFamily="2" charset="2"/>
                <a:buNone/>
              </a:pPr>
              <a:r>
                <a:rPr lang="en-GB" altLang="ja-JP" sz="1400" b="1">
                  <a:solidFill>
                    <a:srgbClr val="FFFFFF"/>
                  </a:solidFill>
                  <a:latin typeface="Verdana" pitchFamily="34" charset="0"/>
                  <a:ea typeface="ＭＳ Ｐゴシック" pitchFamily="52" charset="-128"/>
                  <a:cs typeface="Arial" charset="0"/>
                </a:rPr>
                <a:t>NEED TO ADAPT</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ppt-cover-funds-administrationDIVI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ChangeArrowheads="1"/>
          </p:cNvSpPr>
          <p:nvPr/>
        </p:nvSpPr>
        <p:spPr bwMode="auto">
          <a:xfrm>
            <a:off x="357188" y="1196975"/>
            <a:ext cx="8383587" cy="163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lnSpc>
                <a:spcPct val="90000"/>
              </a:lnSpc>
            </a:pPr>
            <a:r>
              <a:rPr lang="en-GB" altLang="zh-CN" sz="5400">
                <a:solidFill>
                  <a:schemeClr val="bg1"/>
                </a:solidFill>
                <a:latin typeface="Times New Roman" pitchFamily="18" charset="0"/>
              </a:rPr>
              <a:t>Fund Administration in Europe</a:t>
            </a:r>
            <a:r>
              <a:rPr lang="en-GB" altLang="zh-CN" sz="6600">
                <a:solidFill>
                  <a:srgbClr val="9CD100"/>
                </a:solidFill>
                <a:latin typeface="Arial Rounded MT Bold" pitchFamily="-48" charset="0"/>
              </a:rPr>
              <a:t>.</a:t>
            </a:r>
            <a:r>
              <a:rPr lang="en-GB" altLang="zh-CN" sz="4000">
                <a:solidFill>
                  <a:srgbClr val="9CD100"/>
                </a:solidFill>
                <a:latin typeface="Arial Rounded MT Bold" pitchFamily="-48" charset="0"/>
              </a:rPr>
              <a:t/>
            </a:r>
            <a:br>
              <a:rPr lang="en-GB" altLang="zh-CN" sz="4000">
                <a:solidFill>
                  <a:srgbClr val="9CD100"/>
                </a:solidFill>
                <a:latin typeface="Arial Rounded MT Bold" pitchFamily="-48" charset="0"/>
              </a:rPr>
            </a:br>
            <a:r>
              <a:rPr lang="en-GB" altLang="zh-CN" sz="3600">
                <a:solidFill>
                  <a:schemeClr val="bg1"/>
                </a:solidFill>
                <a:latin typeface="Arial Rounded MT Bold" pitchFamily="-48" charset="0"/>
              </a:rPr>
              <a:t>2008 Survey Results</a:t>
            </a:r>
            <a:br>
              <a:rPr lang="en-GB" altLang="zh-CN" sz="3600">
                <a:solidFill>
                  <a:schemeClr val="bg1"/>
                </a:solidFill>
                <a:latin typeface="Arial Rounded MT Bold" pitchFamily="-48" charset="0"/>
              </a:rPr>
            </a:br>
            <a:r>
              <a:rPr lang="en-GB" altLang="zh-CN" sz="3600">
                <a:solidFill>
                  <a:schemeClr val="bg1"/>
                </a:solidFill>
                <a:latin typeface="Arial Rounded MT Bold" pitchFamily="-48" charset="0"/>
              </a:rPr>
              <a:t/>
            </a:r>
            <a:br>
              <a:rPr lang="en-GB" altLang="zh-CN" sz="3600">
                <a:solidFill>
                  <a:schemeClr val="bg1"/>
                </a:solidFill>
                <a:latin typeface="Arial Rounded MT Bold" pitchFamily="-48" charset="0"/>
              </a:rPr>
            </a:br>
            <a:r>
              <a:rPr lang="en-GB" altLang="zh-CN" sz="3600">
                <a:solidFill>
                  <a:schemeClr val="bg1"/>
                </a:solidFill>
                <a:latin typeface="Arial Rounded MT Bold" pitchFamily="-48" charset="0"/>
              </a:rPr>
              <a:t/>
            </a:r>
            <a:br>
              <a:rPr lang="en-GB" altLang="zh-CN" sz="3600">
                <a:solidFill>
                  <a:schemeClr val="bg1"/>
                </a:solidFill>
                <a:latin typeface="Arial Rounded MT Bold" pitchFamily="-48" charset="0"/>
              </a:rPr>
            </a:br>
            <a:r>
              <a:rPr lang="en-GB" altLang="zh-CN" sz="3200">
                <a:solidFill>
                  <a:schemeClr val="bg1"/>
                </a:solidFill>
                <a:latin typeface="Arial Rounded MT Bold" pitchFamily="-48" charset="0"/>
              </a:rPr>
              <a:t>Brian Forrester, </a:t>
            </a:r>
            <a:r>
              <a:rPr lang="en-GB" altLang="zh-CN" sz="2800">
                <a:solidFill>
                  <a:schemeClr val="bg1"/>
                </a:solidFill>
                <a:latin typeface="Arial Rounded MT Bold" pitchFamily="-48" charset="0"/>
              </a:rPr>
              <a:t>Partner, Investment Management </a:t>
            </a:r>
            <a:br>
              <a:rPr lang="en-GB" altLang="zh-CN" sz="2800">
                <a:solidFill>
                  <a:schemeClr val="bg1"/>
                </a:solidFill>
                <a:latin typeface="Arial Rounded MT Bold" pitchFamily="-48" charset="0"/>
              </a:rPr>
            </a:br>
            <a:r>
              <a:rPr lang="en-GB" altLang="zh-CN" sz="2400">
                <a:solidFill>
                  <a:schemeClr val="bg1"/>
                </a:solidFill>
                <a:latin typeface="Arial Rounded MT Bold" pitchFamily="-48" charset="0"/>
              </a:rPr>
              <a:t>4 December 2008</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D2EE3DA6-8D11-499F-8C7E-0EDA9ACC1EC6}" type="slidenum">
              <a:rPr lang="en-GB" altLang="zh-CN" sz="1400"/>
              <a:pPr eaLnBrk="1" hangingPunct="1"/>
              <a:t>30</a:t>
            </a:fld>
            <a:endParaRPr lang="en-GB" altLang="zh-CN" sz="1400"/>
          </a:p>
        </p:txBody>
      </p:sp>
      <p:sp>
        <p:nvSpPr>
          <p:cNvPr id="39939" name="Rectangle 2"/>
          <p:cNvSpPr>
            <a:spLocks noGrp="1" noChangeArrowheads="1"/>
          </p:cNvSpPr>
          <p:nvPr>
            <p:ph type="title"/>
          </p:nvPr>
        </p:nvSpPr>
        <p:spPr/>
        <p:txBody>
          <a:bodyPr/>
          <a:lstStyle/>
          <a:p>
            <a:pPr eaLnBrk="1" hangingPunct="1"/>
            <a:r>
              <a:rPr lang="en-IE" altLang="zh-CN" b="1" smtClean="0"/>
              <a:t>Need to balance strategic with tactical initiatives</a:t>
            </a:r>
          </a:p>
        </p:txBody>
      </p:sp>
      <p:sp>
        <p:nvSpPr>
          <p:cNvPr id="39940" name="Rectangle 51"/>
          <p:cNvSpPr>
            <a:spLocks noChangeArrowheads="1"/>
          </p:cNvSpPr>
          <p:nvPr/>
        </p:nvSpPr>
        <p:spPr bwMode="auto">
          <a:xfrm>
            <a:off x="104775" y="1127125"/>
            <a:ext cx="8859838" cy="3870325"/>
          </a:xfrm>
          <a:prstGeom prst="rect">
            <a:avLst/>
          </a:prstGeom>
          <a:solidFill>
            <a:srgbClr val="FFFFFF"/>
          </a:solidFill>
          <a:ln w="9525">
            <a:solidFill>
              <a:srgbClr val="091D5D"/>
            </a:solidFill>
            <a:miter lim="800000"/>
            <a:headEnd/>
            <a:tailEnd/>
          </a:ln>
        </p:spPr>
        <p:txBody>
          <a:bodyPr lIns="72000" tIns="90000" rIns="72000" bIns="36000"/>
          <a:lstStyle>
            <a:lvl1pPr marL="174625" indent="-174625"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nSpc>
                <a:spcPct val="105000"/>
              </a:lnSpc>
              <a:spcBef>
                <a:spcPct val="25000"/>
              </a:spcBef>
              <a:buSzPct val="90000"/>
              <a:buFont typeface="Wingdings" pitchFamily="2" charset="2"/>
              <a:buNone/>
            </a:pPr>
            <a:endParaRPr kumimoji="1" lang="zh-CN" altLang="zh-CN" sz="1000">
              <a:solidFill>
                <a:srgbClr val="091D5D"/>
              </a:solidFill>
              <a:latin typeface="Verdana" pitchFamily="34" charset="0"/>
              <a:cs typeface="Arial" charset="0"/>
            </a:endParaRPr>
          </a:p>
        </p:txBody>
      </p:sp>
      <p:sp>
        <p:nvSpPr>
          <p:cNvPr id="39941" name="Rectangle 52"/>
          <p:cNvSpPr>
            <a:spLocks noChangeArrowheads="1"/>
          </p:cNvSpPr>
          <p:nvPr/>
        </p:nvSpPr>
        <p:spPr bwMode="auto">
          <a:xfrm>
            <a:off x="107950" y="5300663"/>
            <a:ext cx="4395788" cy="1081087"/>
          </a:xfrm>
          <a:prstGeom prst="rect">
            <a:avLst/>
          </a:prstGeom>
          <a:noFill/>
          <a:ln w="9525">
            <a:solidFill>
              <a:srgbClr val="091D5D"/>
            </a:solidFill>
            <a:miter lim="800000"/>
            <a:headEnd/>
            <a:tailEnd/>
          </a:ln>
          <a:extLst>
            <a:ext uri="{909E8E84-426E-40DD-AFC4-6F175D3DCCD1}">
              <a14:hiddenFill xmlns:a14="http://schemas.microsoft.com/office/drawing/2010/main">
                <a:solidFill>
                  <a:srgbClr val="FFFFFF"/>
                </a:solidFill>
              </a14:hiddenFill>
            </a:ext>
          </a:extLst>
        </p:spPr>
        <p:txBody>
          <a:bodyPr lIns="72000" tIns="90000" rIns="72000" bIns="36000"/>
          <a:lstStyle>
            <a:lvl1pPr marL="174625" indent="-174625"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nSpc>
                <a:spcPct val="90000"/>
              </a:lnSpc>
              <a:spcBef>
                <a:spcPct val="50000"/>
              </a:spcBef>
              <a:buSzPct val="80000"/>
              <a:buFont typeface="Wingdings" pitchFamily="2" charset="2"/>
              <a:buChar char="§"/>
            </a:pPr>
            <a:r>
              <a:rPr kumimoji="1" lang="en-GB" altLang="zh-CN" sz="1200">
                <a:solidFill>
                  <a:srgbClr val="091D5D"/>
                </a:solidFill>
                <a:latin typeface="Verdana" pitchFamily="34" charset="0"/>
                <a:cs typeface="Arial" charset="0"/>
              </a:rPr>
              <a:t>Establish the cost base</a:t>
            </a:r>
          </a:p>
          <a:p>
            <a:pPr>
              <a:lnSpc>
                <a:spcPct val="90000"/>
              </a:lnSpc>
              <a:spcBef>
                <a:spcPct val="50000"/>
              </a:spcBef>
              <a:buSzPct val="80000"/>
              <a:buFont typeface="Wingdings" pitchFamily="2" charset="2"/>
              <a:buChar char="§"/>
            </a:pPr>
            <a:r>
              <a:rPr kumimoji="1" lang="en-GB" altLang="zh-CN" sz="1200">
                <a:solidFill>
                  <a:srgbClr val="091D5D"/>
                </a:solidFill>
                <a:latin typeface="Verdana" pitchFamily="34" charset="0"/>
                <a:cs typeface="Arial" charset="0"/>
              </a:rPr>
              <a:t>Apply rigorous process</a:t>
            </a:r>
          </a:p>
          <a:p>
            <a:pPr>
              <a:lnSpc>
                <a:spcPct val="90000"/>
              </a:lnSpc>
              <a:spcBef>
                <a:spcPct val="50000"/>
              </a:spcBef>
              <a:buSzPct val="80000"/>
              <a:buFont typeface="Wingdings" pitchFamily="2" charset="2"/>
              <a:buChar char="§"/>
            </a:pPr>
            <a:r>
              <a:rPr kumimoji="1" lang="en-GB" altLang="zh-CN" sz="1200">
                <a:solidFill>
                  <a:srgbClr val="091D5D"/>
                </a:solidFill>
                <a:latin typeface="Verdana" pitchFamily="34" charset="0"/>
                <a:cs typeface="Arial" charset="0"/>
              </a:rPr>
              <a:t>Balance timing and scale of benefits</a:t>
            </a:r>
          </a:p>
        </p:txBody>
      </p:sp>
      <p:sp>
        <p:nvSpPr>
          <p:cNvPr id="39942" name="Rectangle 53"/>
          <p:cNvSpPr>
            <a:spLocks noChangeArrowheads="1"/>
          </p:cNvSpPr>
          <p:nvPr/>
        </p:nvSpPr>
        <p:spPr bwMode="auto">
          <a:xfrm>
            <a:off x="104775" y="5033963"/>
            <a:ext cx="8859838" cy="266700"/>
          </a:xfrm>
          <a:prstGeom prst="rect">
            <a:avLst/>
          </a:prstGeom>
          <a:solidFill>
            <a:srgbClr val="091D5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spcBef>
                <a:spcPct val="50000"/>
              </a:spcBef>
              <a:buSzPct val="85000"/>
              <a:buFont typeface="Marlett" pitchFamily="2" charset="2"/>
              <a:buNone/>
            </a:pPr>
            <a:r>
              <a:rPr lang="en-GB" altLang="zh-CN" sz="1200" b="1">
                <a:solidFill>
                  <a:srgbClr val="FFFFFF"/>
                </a:solidFill>
                <a:latin typeface="Verdana" pitchFamily="34" charset="0"/>
                <a:cs typeface="Arial" charset="0"/>
              </a:rPr>
              <a:t>Key Success Factors</a:t>
            </a:r>
          </a:p>
        </p:txBody>
      </p:sp>
      <p:sp>
        <p:nvSpPr>
          <p:cNvPr id="39943" name="Rectangle 54"/>
          <p:cNvSpPr>
            <a:spLocks noChangeArrowheads="1"/>
          </p:cNvSpPr>
          <p:nvPr/>
        </p:nvSpPr>
        <p:spPr bwMode="auto">
          <a:xfrm>
            <a:off x="2482850" y="3392488"/>
            <a:ext cx="717550" cy="6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50000"/>
              </a:lnSpc>
              <a:spcBef>
                <a:spcPct val="50000"/>
              </a:spcBef>
              <a:buSzPct val="70000"/>
              <a:buFont typeface="Marlett" pitchFamily="2" charset="2"/>
              <a:buNone/>
            </a:pPr>
            <a:r>
              <a:rPr lang="en-US" altLang="zh-CN" sz="900" b="1">
                <a:solidFill>
                  <a:srgbClr val="091D5D"/>
                </a:solidFill>
                <a:latin typeface="Verdana" pitchFamily="34" charset="0"/>
                <a:ea typeface="宋体" charset="-122"/>
                <a:cs typeface="Arial" charset="0"/>
              </a:rPr>
              <a:t>Quick Wins</a:t>
            </a:r>
          </a:p>
        </p:txBody>
      </p:sp>
      <p:sp>
        <p:nvSpPr>
          <p:cNvPr id="39944" name="Rectangle 55"/>
          <p:cNvSpPr>
            <a:spLocks noChangeArrowheads="1"/>
          </p:cNvSpPr>
          <p:nvPr/>
        </p:nvSpPr>
        <p:spPr bwMode="auto">
          <a:xfrm>
            <a:off x="4291013" y="2254250"/>
            <a:ext cx="1112837"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50000"/>
              </a:lnSpc>
              <a:spcBef>
                <a:spcPct val="50000"/>
              </a:spcBef>
              <a:buSzPct val="70000"/>
              <a:buFont typeface="Marlett" pitchFamily="2" charset="2"/>
              <a:buNone/>
            </a:pPr>
            <a:r>
              <a:rPr lang="en-US" altLang="zh-CN" sz="900" b="1">
                <a:solidFill>
                  <a:srgbClr val="091D5D"/>
                </a:solidFill>
                <a:latin typeface="Verdana" pitchFamily="34" charset="0"/>
                <a:ea typeface="宋体" charset="-122"/>
                <a:cs typeface="Arial" charset="0"/>
              </a:rPr>
              <a:t>Streamlining the </a:t>
            </a:r>
          </a:p>
          <a:p>
            <a:pPr algn="ctr">
              <a:lnSpc>
                <a:spcPct val="50000"/>
              </a:lnSpc>
              <a:spcBef>
                <a:spcPct val="50000"/>
              </a:spcBef>
              <a:buSzPct val="70000"/>
              <a:buFont typeface="Marlett" pitchFamily="2" charset="2"/>
              <a:buNone/>
            </a:pPr>
            <a:r>
              <a:rPr lang="en-US" altLang="zh-CN" sz="900" b="1">
                <a:solidFill>
                  <a:srgbClr val="091D5D"/>
                </a:solidFill>
                <a:latin typeface="Verdana" pitchFamily="34" charset="0"/>
                <a:ea typeface="宋体" charset="-122"/>
                <a:cs typeface="Arial" charset="0"/>
              </a:rPr>
              <a:t>Cost Base</a:t>
            </a:r>
          </a:p>
        </p:txBody>
      </p:sp>
      <p:grpSp>
        <p:nvGrpSpPr>
          <p:cNvPr id="39945" name="Group 56"/>
          <p:cNvGrpSpPr>
            <a:grpSpLocks/>
          </p:cNvGrpSpPr>
          <p:nvPr/>
        </p:nvGrpSpPr>
        <p:grpSpPr bwMode="auto">
          <a:xfrm flipH="1">
            <a:off x="1897063" y="1758950"/>
            <a:ext cx="85725" cy="2951163"/>
            <a:chOff x="921" y="1212"/>
            <a:chExt cx="61" cy="2713"/>
          </a:xfrm>
        </p:grpSpPr>
        <p:sp>
          <p:nvSpPr>
            <p:cNvPr id="39980" name="Line 57"/>
            <p:cNvSpPr>
              <a:spLocks noChangeShapeType="1"/>
            </p:cNvSpPr>
            <p:nvPr/>
          </p:nvSpPr>
          <p:spPr bwMode="auto">
            <a:xfrm flipH="1" flipV="1">
              <a:off x="951" y="1271"/>
              <a:ext cx="2" cy="2654"/>
            </a:xfrm>
            <a:prstGeom prst="line">
              <a:avLst/>
            </a:prstGeom>
            <a:noFill/>
            <a:ln w="11113">
              <a:solidFill>
                <a:srgbClr val="091D5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1" name="Freeform 58"/>
            <p:cNvSpPr>
              <a:spLocks/>
            </p:cNvSpPr>
            <p:nvPr/>
          </p:nvSpPr>
          <p:spPr bwMode="auto">
            <a:xfrm>
              <a:off x="921" y="1212"/>
              <a:ext cx="61" cy="61"/>
            </a:xfrm>
            <a:custGeom>
              <a:avLst/>
              <a:gdLst>
                <a:gd name="T0" fmla="*/ 15 w 122"/>
                <a:gd name="T1" fmla="*/ 16 h 121"/>
                <a:gd name="T2" fmla="*/ 8 w 122"/>
                <a:gd name="T3" fmla="*/ 0 h 121"/>
                <a:gd name="T4" fmla="*/ 0 w 122"/>
                <a:gd name="T5" fmla="*/ 16 h 121"/>
                <a:gd name="T6" fmla="*/ 15 w 122"/>
                <a:gd name="T7" fmla="*/ 16 h 121"/>
                <a:gd name="T8" fmla="*/ 0 60000 65536"/>
                <a:gd name="T9" fmla="*/ 0 60000 65536"/>
                <a:gd name="T10" fmla="*/ 0 60000 65536"/>
                <a:gd name="T11" fmla="*/ 0 60000 65536"/>
                <a:gd name="T12" fmla="*/ 0 w 122"/>
                <a:gd name="T13" fmla="*/ 0 h 121"/>
                <a:gd name="T14" fmla="*/ 122 w 122"/>
                <a:gd name="T15" fmla="*/ 121 h 121"/>
              </a:gdLst>
              <a:ahLst/>
              <a:cxnLst>
                <a:cxn ang="T8">
                  <a:pos x="T0" y="T1"/>
                </a:cxn>
                <a:cxn ang="T9">
                  <a:pos x="T2" y="T3"/>
                </a:cxn>
                <a:cxn ang="T10">
                  <a:pos x="T4" y="T5"/>
                </a:cxn>
                <a:cxn ang="T11">
                  <a:pos x="T6" y="T7"/>
                </a:cxn>
              </a:cxnLst>
              <a:rect l="T12" t="T13" r="T14" b="T15"/>
              <a:pathLst>
                <a:path w="122" h="121">
                  <a:moveTo>
                    <a:pt x="122" y="121"/>
                  </a:moveTo>
                  <a:lnTo>
                    <a:pt x="60" y="0"/>
                  </a:lnTo>
                  <a:lnTo>
                    <a:pt x="0" y="121"/>
                  </a:lnTo>
                  <a:lnTo>
                    <a:pt x="122" y="121"/>
                  </a:lnTo>
                  <a:close/>
                </a:path>
              </a:pathLst>
            </a:custGeom>
            <a:solidFill>
              <a:srgbClr val="000000"/>
            </a:solidFill>
            <a:ln w="9525">
              <a:solidFill>
                <a:srgbClr val="000000"/>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cs typeface="Arial" charset="0"/>
              </a:endParaRPr>
            </a:p>
          </p:txBody>
        </p:sp>
      </p:grpSp>
      <p:grpSp>
        <p:nvGrpSpPr>
          <p:cNvPr id="39946" name="Group 59"/>
          <p:cNvGrpSpPr>
            <a:grpSpLocks/>
          </p:cNvGrpSpPr>
          <p:nvPr/>
        </p:nvGrpSpPr>
        <p:grpSpPr bwMode="auto">
          <a:xfrm>
            <a:off x="1938338" y="4678363"/>
            <a:ext cx="5354637" cy="66675"/>
            <a:chOff x="953" y="3886"/>
            <a:chExt cx="4840" cy="61"/>
          </a:xfrm>
        </p:grpSpPr>
        <p:sp>
          <p:nvSpPr>
            <p:cNvPr id="39978" name="Line 60"/>
            <p:cNvSpPr>
              <a:spLocks noChangeShapeType="1"/>
            </p:cNvSpPr>
            <p:nvPr/>
          </p:nvSpPr>
          <p:spPr bwMode="auto">
            <a:xfrm>
              <a:off x="953" y="3916"/>
              <a:ext cx="4781" cy="1"/>
            </a:xfrm>
            <a:prstGeom prst="line">
              <a:avLst/>
            </a:prstGeom>
            <a:noFill/>
            <a:ln w="11113">
              <a:solidFill>
                <a:srgbClr val="091D5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9" name="Freeform 61"/>
            <p:cNvSpPr>
              <a:spLocks/>
            </p:cNvSpPr>
            <p:nvPr/>
          </p:nvSpPr>
          <p:spPr bwMode="auto">
            <a:xfrm>
              <a:off x="5733" y="3886"/>
              <a:ext cx="60" cy="61"/>
            </a:xfrm>
            <a:custGeom>
              <a:avLst/>
              <a:gdLst>
                <a:gd name="T0" fmla="*/ 0 w 122"/>
                <a:gd name="T1" fmla="*/ 16 h 121"/>
                <a:gd name="T2" fmla="*/ 15 w 122"/>
                <a:gd name="T3" fmla="*/ 8 h 121"/>
                <a:gd name="T4" fmla="*/ 0 w 122"/>
                <a:gd name="T5" fmla="*/ 0 h 121"/>
                <a:gd name="T6" fmla="*/ 0 w 122"/>
                <a:gd name="T7" fmla="*/ 16 h 121"/>
                <a:gd name="T8" fmla="*/ 0 60000 65536"/>
                <a:gd name="T9" fmla="*/ 0 60000 65536"/>
                <a:gd name="T10" fmla="*/ 0 60000 65536"/>
                <a:gd name="T11" fmla="*/ 0 60000 65536"/>
                <a:gd name="T12" fmla="*/ 0 w 122"/>
                <a:gd name="T13" fmla="*/ 0 h 121"/>
                <a:gd name="T14" fmla="*/ 122 w 122"/>
                <a:gd name="T15" fmla="*/ 121 h 121"/>
              </a:gdLst>
              <a:ahLst/>
              <a:cxnLst>
                <a:cxn ang="T8">
                  <a:pos x="T0" y="T1"/>
                </a:cxn>
                <a:cxn ang="T9">
                  <a:pos x="T2" y="T3"/>
                </a:cxn>
                <a:cxn ang="T10">
                  <a:pos x="T4" y="T5"/>
                </a:cxn>
                <a:cxn ang="T11">
                  <a:pos x="T6" y="T7"/>
                </a:cxn>
              </a:cxnLst>
              <a:rect l="T12" t="T13" r="T14" b="T15"/>
              <a:pathLst>
                <a:path w="122" h="121">
                  <a:moveTo>
                    <a:pt x="0" y="121"/>
                  </a:moveTo>
                  <a:lnTo>
                    <a:pt x="122" y="62"/>
                  </a:lnTo>
                  <a:lnTo>
                    <a:pt x="0" y="0"/>
                  </a:lnTo>
                  <a:lnTo>
                    <a:pt x="0" y="121"/>
                  </a:lnTo>
                  <a:close/>
                </a:path>
              </a:pathLst>
            </a:custGeom>
            <a:solidFill>
              <a:srgbClr val="000000"/>
            </a:solidFill>
            <a:ln w="9525">
              <a:solidFill>
                <a:srgbClr val="000000"/>
              </a:solidFill>
              <a:round/>
              <a:headEnd/>
              <a:tailEnd/>
            </a:ln>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cs typeface="Arial" charset="0"/>
              </a:endParaRPr>
            </a:p>
          </p:txBody>
        </p:sp>
      </p:grpSp>
      <p:sp>
        <p:nvSpPr>
          <p:cNvPr id="39947" name="Rectangle 62"/>
          <p:cNvSpPr>
            <a:spLocks noChangeArrowheads="1"/>
          </p:cNvSpPr>
          <p:nvPr/>
        </p:nvSpPr>
        <p:spPr bwMode="auto">
          <a:xfrm>
            <a:off x="3160713" y="4718050"/>
            <a:ext cx="31480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spcBef>
                <a:spcPct val="50000"/>
              </a:spcBef>
              <a:buSzPct val="70000"/>
              <a:buFont typeface="Marlett" pitchFamily="2" charset="2"/>
              <a:buNone/>
            </a:pPr>
            <a:r>
              <a:rPr lang="en-US" altLang="zh-CN" sz="1100" b="1" i="1">
                <a:solidFill>
                  <a:srgbClr val="091D5D"/>
                </a:solidFill>
                <a:latin typeface="Verdana" pitchFamily="34" charset="0"/>
                <a:ea typeface="宋体" charset="-122"/>
                <a:cs typeface="Arial" charset="0"/>
              </a:rPr>
              <a:t>Increasing implementation time &amp; costs</a:t>
            </a:r>
            <a:endParaRPr lang="en-US" altLang="zh-CN" sz="1100" i="1">
              <a:solidFill>
                <a:srgbClr val="091D5D"/>
              </a:solidFill>
              <a:latin typeface="Verdana" pitchFamily="34" charset="0"/>
              <a:ea typeface="宋体" charset="-122"/>
              <a:cs typeface="Arial" charset="0"/>
            </a:endParaRPr>
          </a:p>
        </p:txBody>
      </p:sp>
      <p:sp>
        <p:nvSpPr>
          <p:cNvPr id="39948" name="Rectangle 63"/>
          <p:cNvSpPr>
            <a:spLocks noChangeArrowheads="1"/>
          </p:cNvSpPr>
          <p:nvPr/>
        </p:nvSpPr>
        <p:spPr bwMode="auto">
          <a:xfrm rot="-5400000">
            <a:off x="388938" y="3213100"/>
            <a:ext cx="28003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spcBef>
                <a:spcPct val="50000"/>
              </a:spcBef>
              <a:buSzPct val="70000"/>
              <a:buFont typeface="Marlett" pitchFamily="2" charset="2"/>
              <a:buNone/>
            </a:pPr>
            <a:r>
              <a:rPr lang="en-US" altLang="zh-CN" sz="1100" b="1" i="1">
                <a:solidFill>
                  <a:srgbClr val="091D5D"/>
                </a:solidFill>
                <a:latin typeface="Verdana" pitchFamily="34" charset="0"/>
                <a:ea typeface="宋体" charset="-122"/>
                <a:cs typeface="Arial" charset="0"/>
              </a:rPr>
              <a:t>Increasing benefits &amp; sustainability</a:t>
            </a:r>
            <a:endParaRPr lang="en-US" altLang="zh-CN" sz="1100" i="1">
              <a:solidFill>
                <a:srgbClr val="091D5D"/>
              </a:solidFill>
              <a:latin typeface="Verdana" pitchFamily="34" charset="0"/>
              <a:ea typeface="宋体" charset="-122"/>
              <a:cs typeface="Arial" charset="0"/>
            </a:endParaRPr>
          </a:p>
        </p:txBody>
      </p:sp>
      <p:sp>
        <p:nvSpPr>
          <p:cNvPr id="39949" name="Rectangle 64"/>
          <p:cNvSpPr>
            <a:spLocks noChangeArrowheads="1"/>
          </p:cNvSpPr>
          <p:nvPr/>
        </p:nvSpPr>
        <p:spPr bwMode="auto">
          <a:xfrm>
            <a:off x="7524750" y="2579688"/>
            <a:ext cx="15906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spcBef>
                <a:spcPct val="50000"/>
              </a:spcBef>
              <a:buSzPct val="70000"/>
              <a:buFont typeface="Marlett" pitchFamily="2" charset="2"/>
              <a:buNone/>
            </a:pPr>
            <a:r>
              <a:rPr lang="en-US" altLang="zh-CN" sz="900" b="1">
                <a:solidFill>
                  <a:srgbClr val="091D5D"/>
                </a:solidFill>
                <a:latin typeface="Verdana" pitchFamily="34" charset="0"/>
                <a:ea typeface="宋体" charset="-122"/>
                <a:cs typeface="Arial" charset="0"/>
              </a:rPr>
              <a:t>Creating a low cost Operating Model</a:t>
            </a:r>
          </a:p>
        </p:txBody>
      </p:sp>
      <p:sp>
        <p:nvSpPr>
          <p:cNvPr id="39950" name="Rectangle 65"/>
          <p:cNvSpPr>
            <a:spLocks noChangeArrowheads="1"/>
          </p:cNvSpPr>
          <p:nvPr/>
        </p:nvSpPr>
        <p:spPr bwMode="auto">
          <a:xfrm>
            <a:off x="2455863" y="4243388"/>
            <a:ext cx="430212" cy="463550"/>
          </a:xfrm>
          <a:prstGeom prst="rect">
            <a:avLst/>
          </a:prstGeom>
          <a:solidFill>
            <a:srgbClr val="DED3B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cs typeface="Arial" charset="0"/>
            </a:endParaRPr>
          </a:p>
        </p:txBody>
      </p:sp>
      <p:sp>
        <p:nvSpPr>
          <p:cNvPr id="39951" name="Rectangle 66"/>
          <p:cNvSpPr>
            <a:spLocks noChangeArrowheads="1"/>
          </p:cNvSpPr>
          <p:nvPr/>
        </p:nvSpPr>
        <p:spPr bwMode="auto">
          <a:xfrm>
            <a:off x="3602038" y="3684588"/>
            <a:ext cx="431800" cy="1022350"/>
          </a:xfrm>
          <a:prstGeom prst="rect">
            <a:avLst/>
          </a:prstGeom>
          <a:solidFill>
            <a:srgbClr val="DED3B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cs typeface="Arial" charset="0"/>
            </a:endParaRPr>
          </a:p>
        </p:txBody>
      </p:sp>
      <p:sp>
        <p:nvSpPr>
          <p:cNvPr id="39952" name="Rectangle 67"/>
          <p:cNvSpPr>
            <a:spLocks noChangeArrowheads="1"/>
          </p:cNvSpPr>
          <p:nvPr/>
        </p:nvSpPr>
        <p:spPr bwMode="auto">
          <a:xfrm>
            <a:off x="4752975" y="2640013"/>
            <a:ext cx="430213" cy="2066925"/>
          </a:xfrm>
          <a:prstGeom prst="rect">
            <a:avLst/>
          </a:prstGeom>
          <a:solidFill>
            <a:srgbClr val="DED3B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cs typeface="Arial" charset="0"/>
            </a:endParaRPr>
          </a:p>
        </p:txBody>
      </p:sp>
      <p:sp>
        <p:nvSpPr>
          <p:cNvPr id="39953" name="Rectangle 68"/>
          <p:cNvSpPr>
            <a:spLocks noChangeArrowheads="1"/>
          </p:cNvSpPr>
          <p:nvPr/>
        </p:nvSpPr>
        <p:spPr bwMode="auto">
          <a:xfrm>
            <a:off x="5899150" y="2501900"/>
            <a:ext cx="428625" cy="2205038"/>
          </a:xfrm>
          <a:prstGeom prst="rect">
            <a:avLst/>
          </a:prstGeom>
          <a:solidFill>
            <a:srgbClr val="DED3B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cs typeface="Arial" charset="0"/>
            </a:endParaRPr>
          </a:p>
        </p:txBody>
      </p:sp>
      <p:sp>
        <p:nvSpPr>
          <p:cNvPr id="39954" name="AutoShape 69"/>
          <p:cNvSpPr>
            <a:spLocks noChangeArrowheads="1"/>
          </p:cNvSpPr>
          <p:nvPr/>
        </p:nvSpPr>
        <p:spPr bwMode="auto">
          <a:xfrm rot="-5400000">
            <a:off x="5863431" y="2053432"/>
            <a:ext cx="485775" cy="849312"/>
          </a:xfrm>
          <a:prstGeom prst="rightArrow">
            <a:avLst>
              <a:gd name="adj1" fmla="val 50000"/>
              <a:gd name="adj2" fmla="val 25000"/>
            </a:avLst>
          </a:prstGeom>
          <a:solidFill>
            <a:srgbClr val="DED3B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wrap="none"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cs typeface="Arial" charset="0"/>
            </a:endParaRPr>
          </a:p>
        </p:txBody>
      </p:sp>
      <p:sp>
        <p:nvSpPr>
          <p:cNvPr id="39955" name="Rectangle 70"/>
          <p:cNvSpPr>
            <a:spLocks noChangeAspect="1" noChangeArrowheads="1"/>
          </p:cNvSpPr>
          <p:nvPr/>
        </p:nvSpPr>
        <p:spPr bwMode="auto">
          <a:xfrm>
            <a:off x="2090738" y="3700463"/>
            <a:ext cx="760412"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cs typeface="Arial" charset="0"/>
            </a:endParaRPr>
          </a:p>
        </p:txBody>
      </p:sp>
      <p:sp>
        <p:nvSpPr>
          <p:cNvPr id="39956" name="Rectangle 71"/>
          <p:cNvSpPr>
            <a:spLocks noChangeAspect="1" noChangeArrowheads="1"/>
          </p:cNvSpPr>
          <p:nvPr/>
        </p:nvSpPr>
        <p:spPr bwMode="auto">
          <a:xfrm>
            <a:off x="3603625" y="2730500"/>
            <a:ext cx="1620838"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cs typeface="Arial" charset="0"/>
            </a:endParaRPr>
          </a:p>
        </p:txBody>
      </p:sp>
      <p:sp>
        <p:nvSpPr>
          <p:cNvPr id="39957" name="Freeform 72"/>
          <p:cNvSpPr>
            <a:spLocks noChangeAspect="1"/>
          </p:cNvSpPr>
          <p:nvPr/>
        </p:nvSpPr>
        <p:spPr bwMode="auto">
          <a:xfrm>
            <a:off x="1965325" y="3624263"/>
            <a:ext cx="1985963" cy="1071562"/>
          </a:xfrm>
          <a:custGeom>
            <a:avLst/>
            <a:gdLst>
              <a:gd name="T0" fmla="*/ 2147483647 w 3521"/>
              <a:gd name="T1" fmla="*/ 2147483647 h 1118"/>
              <a:gd name="T2" fmla="*/ 2147483647 w 3521"/>
              <a:gd name="T3" fmla="*/ 2147483647 h 1118"/>
              <a:gd name="T4" fmla="*/ 2147483647 w 3521"/>
              <a:gd name="T5" fmla="*/ 2147483647 h 1118"/>
              <a:gd name="T6" fmla="*/ 2147483647 w 3521"/>
              <a:gd name="T7" fmla="*/ 2147483647 h 1118"/>
              <a:gd name="T8" fmla="*/ 2147483647 w 3521"/>
              <a:gd name="T9" fmla="*/ 2147483647 h 1118"/>
              <a:gd name="T10" fmla="*/ 2147483647 w 3521"/>
              <a:gd name="T11" fmla="*/ 2147483647 h 1118"/>
              <a:gd name="T12" fmla="*/ 2147483647 w 3521"/>
              <a:gd name="T13" fmla="*/ 2147483647 h 1118"/>
              <a:gd name="T14" fmla="*/ 2147483647 w 3521"/>
              <a:gd name="T15" fmla="*/ 2147483647 h 1118"/>
              <a:gd name="T16" fmla="*/ 2147483647 w 3521"/>
              <a:gd name="T17" fmla="*/ 2147483647 h 1118"/>
              <a:gd name="T18" fmla="*/ 2147483647 w 3521"/>
              <a:gd name="T19" fmla="*/ 2147483647 h 1118"/>
              <a:gd name="T20" fmla="*/ 2147483647 w 3521"/>
              <a:gd name="T21" fmla="*/ 2147483647 h 1118"/>
              <a:gd name="T22" fmla="*/ 2147483647 w 3521"/>
              <a:gd name="T23" fmla="*/ 2147483647 h 1118"/>
              <a:gd name="T24" fmla="*/ 2147483647 w 3521"/>
              <a:gd name="T25" fmla="*/ 2147483647 h 1118"/>
              <a:gd name="T26" fmla="*/ 2147483647 w 3521"/>
              <a:gd name="T27" fmla="*/ 2147483647 h 1118"/>
              <a:gd name="T28" fmla="*/ 2147483647 w 3521"/>
              <a:gd name="T29" fmla="*/ 2147483647 h 1118"/>
              <a:gd name="T30" fmla="*/ 2147483647 w 3521"/>
              <a:gd name="T31" fmla="*/ 2147483647 h 1118"/>
              <a:gd name="T32" fmla="*/ 2147483647 w 3521"/>
              <a:gd name="T33" fmla="*/ 2147483647 h 1118"/>
              <a:gd name="T34" fmla="*/ 2147483647 w 3521"/>
              <a:gd name="T35" fmla="*/ 2147483647 h 1118"/>
              <a:gd name="T36" fmla="*/ 2147483647 w 3521"/>
              <a:gd name="T37" fmla="*/ 2147483647 h 1118"/>
              <a:gd name="T38" fmla="*/ 2147483647 w 3521"/>
              <a:gd name="T39" fmla="*/ 2147483647 h 1118"/>
              <a:gd name="T40" fmla="*/ 2147483647 w 3521"/>
              <a:gd name="T41" fmla="*/ 2147483647 h 1118"/>
              <a:gd name="T42" fmla="*/ 2147483647 w 3521"/>
              <a:gd name="T43" fmla="*/ 2147483647 h 1118"/>
              <a:gd name="T44" fmla="*/ 2147483647 w 3521"/>
              <a:gd name="T45" fmla="*/ 2147483647 h 1118"/>
              <a:gd name="T46" fmla="*/ 2147483647 w 3521"/>
              <a:gd name="T47" fmla="*/ 2147483647 h 1118"/>
              <a:gd name="T48" fmla="*/ 2147483647 w 3521"/>
              <a:gd name="T49" fmla="*/ 0 h 1118"/>
              <a:gd name="T50" fmla="*/ 2147483647 w 3521"/>
              <a:gd name="T51" fmla="*/ 1761055308 h 1118"/>
              <a:gd name="T52" fmla="*/ 2147483647 w 3521"/>
              <a:gd name="T53" fmla="*/ 2147483647 h 1118"/>
              <a:gd name="T54" fmla="*/ 2147483647 w 3521"/>
              <a:gd name="T55" fmla="*/ 2147483647 h 1118"/>
              <a:gd name="T56" fmla="*/ 2147483647 w 3521"/>
              <a:gd name="T57" fmla="*/ 2147483647 h 1118"/>
              <a:gd name="T58" fmla="*/ 2147483647 w 3521"/>
              <a:gd name="T59" fmla="*/ 2147483647 h 1118"/>
              <a:gd name="T60" fmla="*/ 2147483647 w 3521"/>
              <a:gd name="T61" fmla="*/ 2147483647 h 1118"/>
              <a:gd name="T62" fmla="*/ 2147483647 w 3521"/>
              <a:gd name="T63" fmla="*/ 2147483647 h 1118"/>
              <a:gd name="T64" fmla="*/ 2147483647 w 3521"/>
              <a:gd name="T65" fmla="*/ 2147483647 h 1118"/>
              <a:gd name="T66" fmla="*/ 2147483647 w 3521"/>
              <a:gd name="T67" fmla="*/ 2147483647 h 1118"/>
              <a:gd name="T68" fmla="*/ 2147483647 w 3521"/>
              <a:gd name="T69" fmla="*/ 2147483647 h 1118"/>
              <a:gd name="T70" fmla="*/ 2147483647 w 3521"/>
              <a:gd name="T71" fmla="*/ 2147483647 h 1118"/>
              <a:gd name="T72" fmla="*/ 2147483647 w 3521"/>
              <a:gd name="T73" fmla="*/ 2147483647 h 1118"/>
              <a:gd name="T74" fmla="*/ 2147483647 w 3521"/>
              <a:gd name="T75" fmla="*/ 2147483647 h 1118"/>
              <a:gd name="T76" fmla="*/ 2147483647 w 3521"/>
              <a:gd name="T77" fmla="*/ 2147483647 h 1118"/>
              <a:gd name="T78" fmla="*/ 2147483647 w 3521"/>
              <a:gd name="T79" fmla="*/ 2147483647 h 1118"/>
              <a:gd name="T80" fmla="*/ 2147483647 w 3521"/>
              <a:gd name="T81" fmla="*/ 2147483647 h 1118"/>
              <a:gd name="T82" fmla="*/ 2147483647 w 3521"/>
              <a:gd name="T83" fmla="*/ 2147483647 h 1118"/>
              <a:gd name="T84" fmla="*/ 1614849183 w 3521"/>
              <a:gd name="T85" fmla="*/ 2147483647 h 1118"/>
              <a:gd name="T86" fmla="*/ 0 w 3521"/>
              <a:gd name="T87" fmla="*/ 2147483647 h 1118"/>
              <a:gd name="T88" fmla="*/ 1614849183 w 3521"/>
              <a:gd name="T89" fmla="*/ 2147483647 h 1118"/>
              <a:gd name="T90" fmla="*/ 2147483647 w 3521"/>
              <a:gd name="T91" fmla="*/ 2147483647 h 1118"/>
              <a:gd name="T92" fmla="*/ 2147483647 w 3521"/>
              <a:gd name="T93" fmla="*/ 2147483647 h 1118"/>
              <a:gd name="T94" fmla="*/ 2147483647 w 3521"/>
              <a:gd name="T95" fmla="*/ 2147483647 h 1118"/>
              <a:gd name="T96" fmla="*/ 2147483647 w 3521"/>
              <a:gd name="T97" fmla="*/ 2147483647 h 1118"/>
              <a:gd name="T98" fmla="*/ 2147483647 w 3521"/>
              <a:gd name="T99" fmla="*/ 2147483647 h 1118"/>
              <a:gd name="T100" fmla="*/ 2147483647 w 3521"/>
              <a:gd name="T101" fmla="*/ 2147483647 h 1118"/>
              <a:gd name="T102" fmla="*/ 2147483647 w 3521"/>
              <a:gd name="T103" fmla="*/ 2147483647 h 1118"/>
              <a:gd name="T104" fmla="*/ 2147483647 w 3521"/>
              <a:gd name="T105" fmla="*/ 2147483647 h 1118"/>
              <a:gd name="T106" fmla="*/ 2147483647 w 3521"/>
              <a:gd name="T107" fmla="*/ 2147483647 h 1118"/>
              <a:gd name="T108" fmla="*/ 2147483647 w 3521"/>
              <a:gd name="T109" fmla="*/ 2147483647 h 1118"/>
              <a:gd name="T110" fmla="*/ 2147483647 w 3521"/>
              <a:gd name="T111" fmla="*/ 2147483647 h 1118"/>
              <a:gd name="T112" fmla="*/ 2147483647 w 3521"/>
              <a:gd name="T113" fmla="*/ 2147483647 h 1118"/>
              <a:gd name="T114" fmla="*/ 2147483647 w 3521"/>
              <a:gd name="T115" fmla="*/ 2147483647 h 11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21"/>
              <a:gd name="T175" fmla="*/ 0 h 1118"/>
              <a:gd name="T176" fmla="*/ 3521 w 3521"/>
              <a:gd name="T177" fmla="*/ 1118 h 111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21" h="1118">
                <a:moveTo>
                  <a:pt x="1845" y="1011"/>
                </a:moveTo>
                <a:lnTo>
                  <a:pt x="2025" y="974"/>
                </a:lnTo>
                <a:lnTo>
                  <a:pt x="2197" y="934"/>
                </a:lnTo>
                <a:lnTo>
                  <a:pt x="2281" y="914"/>
                </a:lnTo>
                <a:lnTo>
                  <a:pt x="2365" y="892"/>
                </a:lnTo>
                <a:lnTo>
                  <a:pt x="2445" y="869"/>
                </a:lnTo>
                <a:lnTo>
                  <a:pt x="2523" y="847"/>
                </a:lnTo>
                <a:lnTo>
                  <a:pt x="2599" y="822"/>
                </a:lnTo>
                <a:lnTo>
                  <a:pt x="2674" y="798"/>
                </a:lnTo>
                <a:lnTo>
                  <a:pt x="2745" y="774"/>
                </a:lnTo>
                <a:lnTo>
                  <a:pt x="2814" y="749"/>
                </a:lnTo>
                <a:lnTo>
                  <a:pt x="2881" y="723"/>
                </a:lnTo>
                <a:lnTo>
                  <a:pt x="2945" y="696"/>
                </a:lnTo>
                <a:lnTo>
                  <a:pt x="3005" y="671"/>
                </a:lnTo>
                <a:lnTo>
                  <a:pt x="3065" y="645"/>
                </a:lnTo>
                <a:lnTo>
                  <a:pt x="3119" y="618"/>
                </a:lnTo>
                <a:lnTo>
                  <a:pt x="3172" y="591"/>
                </a:lnTo>
                <a:lnTo>
                  <a:pt x="3221" y="564"/>
                </a:lnTo>
                <a:lnTo>
                  <a:pt x="3266" y="538"/>
                </a:lnTo>
                <a:lnTo>
                  <a:pt x="3308" y="511"/>
                </a:lnTo>
                <a:lnTo>
                  <a:pt x="3346" y="484"/>
                </a:lnTo>
                <a:lnTo>
                  <a:pt x="3383" y="456"/>
                </a:lnTo>
                <a:lnTo>
                  <a:pt x="3414" y="431"/>
                </a:lnTo>
                <a:lnTo>
                  <a:pt x="3441" y="404"/>
                </a:lnTo>
                <a:lnTo>
                  <a:pt x="3464" y="378"/>
                </a:lnTo>
                <a:lnTo>
                  <a:pt x="3484" y="353"/>
                </a:lnTo>
                <a:lnTo>
                  <a:pt x="3501" y="327"/>
                </a:lnTo>
                <a:lnTo>
                  <a:pt x="3512" y="302"/>
                </a:lnTo>
                <a:lnTo>
                  <a:pt x="3519" y="276"/>
                </a:lnTo>
                <a:lnTo>
                  <a:pt x="3521" y="253"/>
                </a:lnTo>
                <a:lnTo>
                  <a:pt x="3519" y="229"/>
                </a:lnTo>
                <a:lnTo>
                  <a:pt x="3512" y="207"/>
                </a:lnTo>
                <a:lnTo>
                  <a:pt x="3501" y="185"/>
                </a:lnTo>
                <a:lnTo>
                  <a:pt x="3486" y="164"/>
                </a:lnTo>
                <a:lnTo>
                  <a:pt x="3466" y="145"/>
                </a:lnTo>
                <a:lnTo>
                  <a:pt x="3443" y="127"/>
                </a:lnTo>
                <a:lnTo>
                  <a:pt x="3415" y="109"/>
                </a:lnTo>
                <a:lnTo>
                  <a:pt x="3383" y="95"/>
                </a:lnTo>
                <a:lnTo>
                  <a:pt x="3348" y="80"/>
                </a:lnTo>
                <a:lnTo>
                  <a:pt x="3308" y="66"/>
                </a:lnTo>
                <a:lnTo>
                  <a:pt x="3266" y="55"/>
                </a:lnTo>
                <a:lnTo>
                  <a:pt x="3221" y="44"/>
                </a:lnTo>
                <a:lnTo>
                  <a:pt x="3172" y="33"/>
                </a:lnTo>
                <a:lnTo>
                  <a:pt x="3119" y="26"/>
                </a:lnTo>
                <a:lnTo>
                  <a:pt x="3063" y="18"/>
                </a:lnTo>
                <a:lnTo>
                  <a:pt x="3005" y="11"/>
                </a:lnTo>
                <a:lnTo>
                  <a:pt x="2945" y="7"/>
                </a:lnTo>
                <a:lnTo>
                  <a:pt x="2879" y="4"/>
                </a:lnTo>
                <a:lnTo>
                  <a:pt x="2814" y="2"/>
                </a:lnTo>
                <a:lnTo>
                  <a:pt x="2745" y="0"/>
                </a:lnTo>
                <a:lnTo>
                  <a:pt x="2674" y="0"/>
                </a:lnTo>
                <a:lnTo>
                  <a:pt x="2599" y="2"/>
                </a:lnTo>
                <a:lnTo>
                  <a:pt x="2525" y="6"/>
                </a:lnTo>
                <a:lnTo>
                  <a:pt x="2446" y="9"/>
                </a:lnTo>
                <a:lnTo>
                  <a:pt x="2367" y="15"/>
                </a:lnTo>
                <a:lnTo>
                  <a:pt x="2203" y="29"/>
                </a:lnTo>
                <a:lnTo>
                  <a:pt x="2032" y="51"/>
                </a:lnTo>
                <a:lnTo>
                  <a:pt x="1856" y="76"/>
                </a:lnTo>
                <a:lnTo>
                  <a:pt x="1676" y="107"/>
                </a:lnTo>
                <a:lnTo>
                  <a:pt x="1496" y="144"/>
                </a:lnTo>
                <a:lnTo>
                  <a:pt x="1323" y="184"/>
                </a:lnTo>
                <a:lnTo>
                  <a:pt x="1240" y="204"/>
                </a:lnTo>
                <a:lnTo>
                  <a:pt x="1158" y="225"/>
                </a:lnTo>
                <a:lnTo>
                  <a:pt x="1076" y="249"/>
                </a:lnTo>
                <a:lnTo>
                  <a:pt x="998" y="273"/>
                </a:lnTo>
                <a:lnTo>
                  <a:pt x="921" y="296"/>
                </a:lnTo>
                <a:lnTo>
                  <a:pt x="849" y="320"/>
                </a:lnTo>
                <a:lnTo>
                  <a:pt x="776" y="345"/>
                </a:lnTo>
                <a:lnTo>
                  <a:pt x="707" y="369"/>
                </a:lnTo>
                <a:lnTo>
                  <a:pt x="640" y="394"/>
                </a:lnTo>
                <a:lnTo>
                  <a:pt x="576" y="422"/>
                </a:lnTo>
                <a:lnTo>
                  <a:pt x="516" y="447"/>
                </a:lnTo>
                <a:lnTo>
                  <a:pt x="458" y="474"/>
                </a:lnTo>
                <a:lnTo>
                  <a:pt x="402" y="500"/>
                </a:lnTo>
                <a:lnTo>
                  <a:pt x="349" y="527"/>
                </a:lnTo>
                <a:lnTo>
                  <a:pt x="300" y="554"/>
                </a:lnTo>
                <a:lnTo>
                  <a:pt x="254" y="580"/>
                </a:lnTo>
                <a:lnTo>
                  <a:pt x="213" y="607"/>
                </a:lnTo>
                <a:lnTo>
                  <a:pt x="174" y="634"/>
                </a:lnTo>
                <a:lnTo>
                  <a:pt x="138" y="662"/>
                </a:lnTo>
                <a:lnTo>
                  <a:pt x="107" y="687"/>
                </a:lnTo>
                <a:lnTo>
                  <a:pt x="80" y="714"/>
                </a:lnTo>
                <a:lnTo>
                  <a:pt x="56" y="740"/>
                </a:lnTo>
                <a:lnTo>
                  <a:pt x="36" y="765"/>
                </a:lnTo>
                <a:lnTo>
                  <a:pt x="20" y="791"/>
                </a:lnTo>
                <a:lnTo>
                  <a:pt x="9" y="816"/>
                </a:lnTo>
                <a:lnTo>
                  <a:pt x="2" y="842"/>
                </a:lnTo>
                <a:lnTo>
                  <a:pt x="0" y="865"/>
                </a:lnTo>
                <a:lnTo>
                  <a:pt x="2" y="889"/>
                </a:lnTo>
                <a:lnTo>
                  <a:pt x="9" y="912"/>
                </a:lnTo>
                <a:lnTo>
                  <a:pt x="20" y="932"/>
                </a:lnTo>
                <a:lnTo>
                  <a:pt x="34" y="954"/>
                </a:lnTo>
                <a:lnTo>
                  <a:pt x="54" y="972"/>
                </a:lnTo>
                <a:lnTo>
                  <a:pt x="78" y="991"/>
                </a:lnTo>
                <a:lnTo>
                  <a:pt x="107" y="1009"/>
                </a:lnTo>
                <a:lnTo>
                  <a:pt x="138" y="1023"/>
                </a:lnTo>
                <a:lnTo>
                  <a:pt x="173" y="1038"/>
                </a:lnTo>
                <a:lnTo>
                  <a:pt x="213" y="1052"/>
                </a:lnTo>
                <a:lnTo>
                  <a:pt x="254" y="1063"/>
                </a:lnTo>
                <a:lnTo>
                  <a:pt x="300" y="1074"/>
                </a:lnTo>
                <a:lnTo>
                  <a:pt x="349" y="1085"/>
                </a:lnTo>
                <a:lnTo>
                  <a:pt x="402" y="1092"/>
                </a:lnTo>
                <a:lnTo>
                  <a:pt x="458" y="1100"/>
                </a:lnTo>
                <a:lnTo>
                  <a:pt x="516" y="1107"/>
                </a:lnTo>
                <a:lnTo>
                  <a:pt x="578" y="1111"/>
                </a:lnTo>
                <a:lnTo>
                  <a:pt x="642" y="1114"/>
                </a:lnTo>
                <a:lnTo>
                  <a:pt x="707" y="1118"/>
                </a:lnTo>
                <a:lnTo>
                  <a:pt x="776" y="1118"/>
                </a:lnTo>
                <a:lnTo>
                  <a:pt x="847" y="1118"/>
                </a:lnTo>
                <a:lnTo>
                  <a:pt x="921" y="1116"/>
                </a:lnTo>
                <a:lnTo>
                  <a:pt x="996" y="1112"/>
                </a:lnTo>
                <a:lnTo>
                  <a:pt x="1074" y="1109"/>
                </a:lnTo>
                <a:lnTo>
                  <a:pt x="1154" y="1103"/>
                </a:lnTo>
                <a:lnTo>
                  <a:pt x="1318" y="1089"/>
                </a:lnTo>
                <a:lnTo>
                  <a:pt x="1489" y="1067"/>
                </a:lnTo>
                <a:lnTo>
                  <a:pt x="1665" y="1042"/>
                </a:lnTo>
                <a:lnTo>
                  <a:pt x="1845" y="1011"/>
                </a:lnTo>
                <a:close/>
              </a:path>
            </a:pathLst>
          </a:custGeom>
          <a:noFill/>
          <a:ln w="11113">
            <a:solidFill>
              <a:srgbClr val="091D5D"/>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cs typeface="Arial" charset="0"/>
            </a:endParaRPr>
          </a:p>
        </p:txBody>
      </p:sp>
      <p:sp>
        <p:nvSpPr>
          <p:cNvPr id="39958" name="Freeform 73"/>
          <p:cNvSpPr>
            <a:spLocks noChangeAspect="1"/>
          </p:cNvSpPr>
          <p:nvPr/>
        </p:nvSpPr>
        <p:spPr bwMode="auto">
          <a:xfrm>
            <a:off x="3529013" y="2301875"/>
            <a:ext cx="2973387" cy="2190750"/>
          </a:xfrm>
          <a:custGeom>
            <a:avLst/>
            <a:gdLst>
              <a:gd name="T0" fmla="*/ 2147483647 w 5717"/>
              <a:gd name="T1" fmla="*/ 2147483647 h 2321"/>
              <a:gd name="T2" fmla="*/ 2147483647 w 5717"/>
              <a:gd name="T3" fmla="*/ 2147483647 h 2321"/>
              <a:gd name="T4" fmla="*/ 2147483647 w 5717"/>
              <a:gd name="T5" fmla="*/ 2147483647 h 2321"/>
              <a:gd name="T6" fmla="*/ 2147483647 w 5717"/>
              <a:gd name="T7" fmla="*/ 2147483647 h 2321"/>
              <a:gd name="T8" fmla="*/ 2147483647 w 5717"/>
              <a:gd name="T9" fmla="*/ 2147483647 h 2321"/>
              <a:gd name="T10" fmla="*/ 2147483647 w 5717"/>
              <a:gd name="T11" fmla="*/ 2147483647 h 2321"/>
              <a:gd name="T12" fmla="*/ 2147483647 w 5717"/>
              <a:gd name="T13" fmla="*/ 2147483647 h 2321"/>
              <a:gd name="T14" fmla="*/ 2147483647 w 5717"/>
              <a:gd name="T15" fmla="*/ 2147483647 h 2321"/>
              <a:gd name="T16" fmla="*/ 2147483647 w 5717"/>
              <a:gd name="T17" fmla="*/ 2147483647 h 2321"/>
              <a:gd name="T18" fmla="*/ 2147483647 w 5717"/>
              <a:gd name="T19" fmla="*/ 2147483647 h 2321"/>
              <a:gd name="T20" fmla="*/ 2147483647 w 5717"/>
              <a:gd name="T21" fmla="*/ 2147483647 h 2321"/>
              <a:gd name="T22" fmla="*/ 2147483647 w 5717"/>
              <a:gd name="T23" fmla="*/ 2147483647 h 2321"/>
              <a:gd name="T24" fmla="*/ 2147483647 w 5717"/>
              <a:gd name="T25" fmla="*/ 2147483647 h 2321"/>
              <a:gd name="T26" fmla="*/ 2147483647 w 5717"/>
              <a:gd name="T27" fmla="*/ 2147483647 h 2321"/>
              <a:gd name="T28" fmla="*/ 2147483647 w 5717"/>
              <a:gd name="T29" fmla="*/ 2147483647 h 2321"/>
              <a:gd name="T30" fmla="*/ 2147483647 w 5717"/>
              <a:gd name="T31" fmla="*/ 1682043645 h 2321"/>
              <a:gd name="T32" fmla="*/ 2147483647 w 5717"/>
              <a:gd name="T33" fmla="*/ 2147483647 h 2321"/>
              <a:gd name="T34" fmla="*/ 2147483647 w 5717"/>
              <a:gd name="T35" fmla="*/ 2147483647 h 2321"/>
              <a:gd name="T36" fmla="*/ 2147483647 w 5717"/>
              <a:gd name="T37" fmla="*/ 2147483647 h 2321"/>
              <a:gd name="T38" fmla="*/ 2147483647 w 5717"/>
              <a:gd name="T39" fmla="*/ 2147483647 h 2321"/>
              <a:gd name="T40" fmla="*/ 2147483647 w 5717"/>
              <a:gd name="T41" fmla="*/ 2147483647 h 2321"/>
              <a:gd name="T42" fmla="*/ 2147483647 w 5717"/>
              <a:gd name="T43" fmla="*/ 2147483647 h 2321"/>
              <a:gd name="T44" fmla="*/ 2147483647 w 5717"/>
              <a:gd name="T45" fmla="*/ 2147483647 h 2321"/>
              <a:gd name="T46" fmla="*/ 2147483647 w 5717"/>
              <a:gd name="T47" fmla="*/ 2147483647 h 2321"/>
              <a:gd name="T48" fmla="*/ 2147483647 w 5717"/>
              <a:gd name="T49" fmla="*/ 2147483647 h 2321"/>
              <a:gd name="T50" fmla="*/ 2147483647 w 5717"/>
              <a:gd name="T51" fmla="*/ 2147483647 h 2321"/>
              <a:gd name="T52" fmla="*/ 2147483647 w 5717"/>
              <a:gd name="T53" fmla="*/ 2147483647 h 2321"/>
              <a:gd name="T54" fmla="*/ 2147483647 w 5717"/>
              <a:gd name="T55" fmla="*/ 2147483647 h 2321"/>
              <a:gd name="T56" fmla="*/ 2147483647 w 5717"/>
              <a:gd name="T57" fmla="*/ 2147483647 h 2321"/>
              <a:gd name="T58" fmla="*/ 2147483647 w 5717"/>
              <a:gd name="T59" fmla="*/ 2147483647 h 2321"/>
              <a:gd name="T60" fmla="*/ 2147483647 w 5717"/>
              <a:gd name="T61" fmla="*/ 2147483647 h 2321"/>
              <a:gd name="T62" fmla="*/ 2147483647 w 5717"/>
              <a:gd name="T63" fmla="*/ 2147483647 h 2321"/>
              <a:gd name="T64" fmla="*/ 562639054 w 5717"/>
              <a:gd name="T65" fmla="*/ 2147483647 h 2321"/>
              <a:gd name="T66" fmla="*/ 281319787 w 5717"/>
              <a:gd name="T67" fmla="*/ 2147483647 h 2321"/>
              <a:gd name="T68" fmla="*/ 2147483647 w 5717"/>
              <a:gd name="T69" fmla="*/ 2147483647 h 2321"/>
              <a:gd name="T70" fmla="*/ 2147483647 w 5717"/>
              <a:gd name="T71" fmla="*/ 2147483647 h 2321"/>
              <a:gd name="T72" fmla="*/ 2147483647 w 5717"/>
              <a:gd name="T73" fmla="*/ 2147483647 h 2321"/>
              <a:gd name="T74" fmla="*/ 2147483647 w 5717"/>
              <a:gd name="T75" fmla="*/ 2147483647 h 2321"/>
              <a:gd name="T76" fmla="*/ 2147483647 w 5717"/>
              <a:gd name="T77" fmla="*/ 2147483647 h 2321"/>
              <a:gd name="T78" fmla="*/ 2147483647 w 5717"/>
              <a:gd name="T79" fmla="*/ 2147483647 h 2321"/>
              <a:gd name="T80" fmla="*/ 2147483647 w 5717"/>
              <a:gd name="T81" fmla="*/ 2147483647 h 2321"/>
              <a:gd name="T82" fmla="*/ 2147483647 w 5717"/>
              <a:gd name="T83" fmla="*/ 2147483647 h 2321"/>
              <a:gd name="T84" fmla="*/ 2147483647 w 5717"/>
              <a:gd name="T85" fmla="*/ 2147483647 h 2321"/>
              <a:gd name="T86" fmla="*/ 2147483647 w 5717"/>
              <a:gd name="T87" fmla="*/ 2147483647 h 2321"/>
              <a:gd name="T88" fmla="*/ 2147483647 w 5717"/>
              <a:gd name="T89" fmla="*/ 2147483647 h 23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717"/>
              <a:gd name="T136" fmla="*/ 0 h 2321"/>
              <a:gd name="T137" fmla="*/ 5717 w 5717"/>
              <a:gd name="T138" fmla="*/ 2321 h 23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717" h="2321">
                <a:moveTo>
                  <a:pt x="3078" y="1812"/>
                </a:moveTo>
                <a:lnTo>
                  <a:pt x="3225" y="1762"/>
                </a:lnTo>
                <a:lnTo>
                  <a:pt x="3369" y="1711"/>
                </a:lnTo>
                <a:lnTo>
                  <a:pt x="3509" y="1658"/>
                </a:lnTo>
                <a:lnTo>
                  <a:pt x="3648" y="1605"/>
                </a:lnTo>
                <a:lnTo>
                  <a:pt x="3783" y="1553"/>
                </a:lnTo>
                <a:lnTo>
                  <a:pt x="3916" y="1498"/>
                </a:lnTo>
                <a:lnTo>
                  <a:pt x="4045" y="1443"/>
                </a:lnTo>
                <a:lnTo>
                  <a:pt x="4170" y="1387"/>
                </a:lnTo>
                <a:lnTo>
                  <a:pt x="4292" y="1333"/>
                </a:lnTo>
                <a:lnTo>
                  <a:pt x="4410" y="1276"/>
                </a:lnTo>
                <a:lnTo>
                  <a:pt x="4525" y="1220"/>
                </a:lnTo>
                <a:lnTo>
                  <a:pt x="4634" y="1164"/>
                </a:lnTo>
                <a:lnTo>
                  <a:pt x="4739" y="1109"/>
                </a:lnTo>
                <a:lnTo>
                  <a:pt x="4841" y="1053"/>
                </a:lnTo>
                <a:lnTo>
                  <a:pt x="4937" y="998"/>
                </a:lnTo>
                <a:lnTo>
                  <a:pt x="5028" y="942"/>
                </a:lnTo>
                <a:lnTo>
                  <a:pt x="5115" y="887"/>
                </a:lnTo>
                <a:lnTo>
                  <a:pt x="5197" y="835"/>
                </a:lnTo>
                <a:lnTo>
                  <a:pt x="5273" y="782"/>
                </a:lnTo>
                <a:lnTo>
                  <a:pt x="5344" y="729"/>
                </a:lnTo>
                <a:lnTo>
                  <a:pt x="5410" y="677"/>
                </a:lnTo>
                <a:lnTo>
                  <a:pt x="5470" y="627"/>
                </a:lnTo>
                <a:lnTo>
                  <a:pt x="5523" y="578"/>
                </a:lnTo>
                <a:lnTo>
                  <a:pt x="5570" y="529"/>
                </a:lnTo>
                <a:lnTo>
                  <a:pt x="5612" y="482"/>
                </a:lnTo>
                <a:lnTo>
                  <a:pt x="5646" y="437"/>
                </a:lnTo>
                <a:lnTo>
                  <a:pt x="5673" y="393"/>
                </a:lnTo>
                <a:lnTo>
                  <a:pt x="5695" y="351"/>
                </a:lnTo>
                <a:lnTo>
                  <a:pt x="5708" y="311"/>
                </a:lnTo>
                <a:lnTo>
                  <a:pt x="5713" y="291"/>
                </a:lnTo>
                <a:lnTo>
                  <a:pt x="5715" y="271"/>
                </a:lnTo>
                <a:lnTo>
                  <a:pt x="5717" y="253"/>
                </a:lnTo>
                <a:lnTo>
                  <a:pt x="5715" y="235"/>
                </a:lnTo>
                <a:lnTo>
                  <a:pt x="5713" y="219"/>
                </a:lnTo>
                <a:lnTo>
                  <a:pt x="5708" y="200"/>
                </a:lnTo>
                <a:lnTo>
                  <a:pt x="5701" y="184"/>
                </a:lnTo>
                <a:lnTo>
                  <a:pt x="5693" y="168"/>
                </a:lnTo>
                <a:lnTo>
                  <a:pt x="5672" y="139"/>
                </a:lnTo>
                <a:lnTo>
                  <a:pt x="5642" y="113"/>
                </a:lnTo>
                <a:lnTo>
                  <a:pt x="5606" y="89"/>
                </a:lnTo>
                <a:lnTo>
                  <a:pt x="5564" y="68"/>
                </a:lnTo>
                <a:lnTo>
                  <a:pt x="5515" y="49"/>
                </a:lnTo>
                <a:lnTo>
                  <a:pt x="5461" y="35"/>
                </a:lnTo>
                <a:lnTo>
                  <a:pt x="5399" y="22"/>
                </a:lnTo>
                <a:lnTo>
                  <a:pt x="5333" y="13"/>
                </a:lnTo>
                <a:lnTo>
                  <a:pt x="5261" y="6"/>
                </a:lnTo>
                <a:lnTo>
                  <a:pt x="5183" y="2"/>
                </a:lnTo>
                <a:lnTo>
                  <a:pt x="5099" y="0"/>
                </a:lnTo>
                <a:lnTo>
                  <a:pt x="5012" y="2"/>
                </a:lnTo>
                <a:lnTo>
                  <a:pt x="4919" y="6"/>
                </a:lnTo>
                <a:lnTo>
                  <a:pt x="4821" y="11"/>
                </a:lnTo>
                <a:lnTo>
                  <a:pt x="4719" y="20"/>
                </a:lnTo>
                <a:lnTo>
                  <a:pt x="4614" y="33"/>
                </a:lnTo>
                <a:lnTo>
                  <a:pt x="4503" y="48"/>
                </a:lnTo>
                <a:lnTo>
                  <a:pt x="4388" y="64"/>
                </a:lnTo>
                <a:lnTo>
                  <a:pt x="4270" y="84"/>
                </a:lnTo>
                <a:lnTo>
                  <a:pt x="4150" y="106"/>
                </a:lnTo>
                <a:lnTo>
                  <a:pt x="4025" y="129"/>
                </a:lnTo>
                <a:lnTo>
                  <a:pt x="3897" y="157"/>
                </a:lnTo>
                <a:lnTo>
                  <a:pt x="3767" y="186"/>
                </a:lnTo>
                <a:lnTo>
                  <a:pt x="3634" y="219"/>
                </a:lnTo>
                <a:lnTo>
                  <a:pt x="3498" y="253"/>
                </a:lnTo>
                <a:lnTo>
                  <a:pt x="3359" y="289"/>
                </a:lnTo>
                <a:lnTo>
                  <a:pt x="3219" y="329"/>
                </a:lnTo>
                <a:lnTo>
                  <a:pt x="3076" y="371"/>
                </a:lnTo>
                <a:lnTo>
                  <a:pt x="2932" y="415"/>
                </a:lnTo>
                <a:lnTo>
                  <a:pt x="2787" y="460"/>
                </a:lnTo>
                <a:lnTo>
                  <a:pt x="2640" y="509"/>
                </a:lnTo>
                <a:lnTo>
                  <a:pt x="2494" y="560"/>
                </a:lnTo>
                <a:lnTo>
                  <a:pt x="2349" y="611"/>
                </a:lnTo>
                <a:lnTo>
                  <a:pt x="2209" y="664"/>
                </a:lnTo>
                <a:lnTo>
                  <a:pt x="2071" y="716"/>
                </a:lnTo>
                <a:lnTo>
                  <a:pt x="1934" y="769"/>
                </a:lnTo>
                <a:lnTo>
                  <a:pt x="1802" y="824"/>
                </a:lnTo>
                <a:lnTo>
                  <a:pt x="1673" y="880"/>
                </a:lnTo>
                <a:lnTo>
                  <a:pt x="1547" y="935"/>
                </a:lnTo>
                <a:lnTo>
                  <a:pt x="1425" y="991"/>
                </a:lnTo>
                <a:lnTo>
                  <a:pt x="1307" y="1045"/>
                </a:lnTo>
                <a:lnTo>
                  <a:pt x="1193" y="1102"/>
                </a:lnTo>
                <a:lnTo>
                  <a:pt x="1084" y="1158"/>
                </a:lnTo>
                <a:lnTo>
                  <a:pt x="978" y="1214"/>
                </a:lnTo>
                <a:lnTo>
                  <a:pt x="876" y="1269"/>
                </a:lnTo>
                <a:lnTo>
                  <a:pt x="780" y="1325"/>
                </a:lnTo>
                <a:lnTo>
                  <a:pt x="689" y="1380"/>
                </a:lnTo>
                <a:lnTo>
                  <a:pt x="602" y="1434"/>
                </a:lnTo>
                <a:lnTo>
                  <a:pt x="520" y="1487"/>
                </a:lnTo>
                <a:lnTo>
                  <a:pt x="444" y="1542"/>
                </a:lnTo>
                <a:lnTo>
                  <a:pt x="373" y="1593"/>
                </a:lnTo>
                <a:lnTo>
                  <a:pt x="308" y="1645"/>
                </a:lnTo>
                <a:lnTo>
                  <a:pt x="249" y="1694"/>
                </a:lnTo>
                <a:lnTo>
                  <a:pt x="195" y="1745"/>
                </a:lnTo>
                <a:lnTo>
                  <a:pt x="148" y="1792"/>
                </a:lnTo>
                <a:lnTo>
                  <a:pt x="108" y="1840"/>
                </a:lnTo>
                <a:lnTo>
                  <a:pt x="73" y="1885"/>
                </a:lnTo>
                <a:lnTo>
                  <a:pt x="44" y="1929"/>
                </a:lnTo>
                <a:lnTo>
                  <a:pt x="24" y="1971"/>
                </a:lnTo>
                <a:lnTo>
                  <a:pt x="9" y="2011"/>
                </a:lnTo>
                <a:lnTo>
                  <a:pt x="4" y="2031"/>
                </a:lnTo>
                <a:lnTo>
                  <a:pt x="2" y="2051"/>
                </a:lnTo>
                <a:lnTo>
                  <a:pt x="0" y="2069"/>
                </a:lnTo>
                <a:lnTo>
                  <a:pt x="2" y="2087"/>
                </a:lnTo>
                <a:lnTo>
                  <a:pt x="4" y="2105"/>
                </a:lnTo>
                <a:lnTo>
                  <a:pt x="9" y="2121"/>
                </a:lnTo>
                <a:lnTo>
                  <a:pt x="17" y="2138"/>
                </a:lnTo>
                <a:lnTo>
                  <a:pt x="24" y="2154"/>
                </a:lnTo>
                <a:lnTo>
                  <a:pt x="46" y="2183"/>
                </a:lnTo>
                <a:lnTo>
                  <a:pt x="75" y="2210"/>
                </a:lnTo>
                <a:lnTo>
                  <a:pt x="111" y="2234"/>
                </a:lnTo>
                <a:lnTo>
                  <a:pt x="153" y="2254"/>
                </a:lnTo>
                <a:lnTo>
                  <a:pt x="202" y="2272"/>
                </a:lnTo>
                <a:lnTo>
                  <a:pt x="257" y="2287"/>
                </a:lnTo>
                <a:lnTo>
                  <a:pt x="318" y="2300"/>
                </a:lnTo>
                <a:lnTo>
                  <a:pt x="386" y="2309"/>
                </a:lnTo>
                <a:lnTo>
                  <a:pt x="457" y="2316"/>
                </a:lnTo>
                <a:lnTo>
                  <a:pt x="535" y="2321"/>
                </a:lnTo>
                <a:lnTo>
                  <a:pt x="618" y="2321"/>
                </a:lnTo>
                <a:lnTo>
                  <a:pt x="706" y="2321"/>
                </a:lnTo>
                <a:lnTo>
                  <a:pt x="798" y="2316"/>
                </a:lnTo>
                <a:lnTo>
                  <a:pt x="896" y="2310"/>
                </a:lnTo>
                <a:lnTo>
                  <a:pt x="998" y="2301"/>
                </a:lnTo>
                <a:lnTo>
                  <a:pt x="1106" y="2289"/>
                </a:lnTo>
                <a:lnTo>
                  <a:pt x="1215" y="2274"/>
                </a:lnTo>
                <a:lnTo>
                  <a:pt x="1329" y="2258"/>
                </a:lnTo>
                <a:lnTo>
                  <a:pt x="1447" y="2238"/>
                </a:lnTo>
                <a:lnTo>
                  <a:pt x="1569" y="2216"/>
                </a:lnTo>
                <a:lnTo>
                  <a:pt x="1693" y="2192"/>
                </a:lnTo>
                <a:lnTo>
                  <a:pt x="1820" y="2165"/>
                </a:lnTo>
                <a:lnTo>
                  <a:pt x="1951" y="2136"/>
                </a:lnTo>
                <a:lnTo>
                  <a:pt x="2085" y="2103"/>
                </a:lnTo>
                <a:lnTo>
                  <a:pt x="2220" y="2069"/>
                </a:lnTo>
                <a:lnTo>
                  <a:pt x="2358" y="2032"/>
                </a:lnTo>
                <a:lnTo>
                  <a:pt x="2500" y="1992"/>
                </a:lnTo>
                <a:lnTo>
                  <a:pt x="2641" y="1951"/>
                </a:lnTo>
                <a:lnTo>
                  <a:pt x="2785" y="1907"/>
                </a:lnTo>
                <a:lnTo>
                  <a:pt x="2930" y="1861"/>
                </a:lnTo>
                <a:lnTo>
                  <a:pt x="3078" y="1812"/>
                </a:lnTo>
                <a:close/>
              </a:path>
            </a:pathLst>
          </a:custGeom>
          <a:noFill/>
          <a:ln w="11113">
            <a:solidFill>
              <a:srgbClr val="091D5D"/>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cs typeface="Arial" charset="0"/>
            </a:endParaRPr>
          </a:p>
        </p:txBody>
      </p:sp>
      <p:sp>
        <p:nvSpPr>
          <p:cNvPr id="39959" name="Freeform 74"/>
          <p:cNvSpPr>
            <a:spLocks noChangeAspect="1"/>
          </p:cNvSpPr>
          <p:nvPr/>
        </p:nvSpPr>
        <p:spPr bwMode="auto">
          <a:xfrm>
            <a:off x="5365750" y="1793875"/>
            <a:ext cx="2474913" cy="1633538"/>
          </a:xfrm>
          <a:custGeom>
            <a:avLst/>
            <a:gdLst>
              <a:gd name="T0" fmla="*/ 2147483647 w 2988"/>
              <a:gd name="T1" fmla="*/ 2147483647 h 2221"/>
              <a:gd name="T2" fmla="*/ 2147483647 w 2988"/>
              <a:gd name="T3" fmla="*/ 2147483647 h 2221"/>
              <a:gd name="T4" fmla="*/ 2147483647 w 2988"/>
              <a:gd name="T5" fmla="*/ 2147483647 h 2221"/>
              <a:gd name="T6" fmla="*/ 2147483647 w 2988"/>
              <a:gd name="T7" fmla="*/ 2147483647 h 2221"/>
              <a:gd name="T8" fmla="*/ 2147483647 w 2988"/>
              <a:gd name="T9" fmla="*/ 2147483647 h 2221"/>
              <a:gd name="T10" fmla="*/ 2147483647 w 2988"/>
              <a:gd name="T11" fmla="*/ 2147483647 h 2221"/>
              <a:gd name="T12" fmla="*/ 2147483647 w 2988"/>
              <a:gd name="T13" fmla="*/ 2147483647 h 2221"/>
              <a:gd name="T14" fmla="*/ 2147483647 w 2988"/>
              <a:gd name="T15" fmla="*/ 2147483647 h 2221"/>
              <a:gd name="T16" fmla="*/ 2147483647 w 2988"/>
              <a:gd name="T17" fmla="*/ 2147483647 h 2221"/>
              <a:gd name="T18" fmla="*/ 2147483647 w 2988"/>
              <a:gd name="T19" fmla="*/ 2147483647 h 2221"/>
              <a:gd name="T20" fmla="*/ 2147483647 w 2988"/>
              <a:gd name="T21" fmla="*/ 2147483647 h 2221"/>
              <a:gd name="T22" fmla="*/ 2147483647 w 2988"/>
              <a:gd name="T23" fmla="*/ 2147483647 h 2221"/>
              <a:gd name="T24" fmla="*/ 2147483647 w 2988"/>
              <a:gd name="T25" fmla="*/ 2147483647 h 2221"/>
              <a:gd name="T26" fmla="*/ 2147483647 w 2988"/>
              <a:gd name="T27" fmla="*/ 0 h 2221"/>
              <a:gd name="T28" fmla="*/ 2147483647 w 2988"/>
              <a:gd name="T29" fmla="*/ 2147483647 h 2221"/>
              <a:gd name="T30" fmla="*/ 2147483647 w 2988"/>
              <a:gd name="T31" fmla="*/ 2147483647 h 2221"/>
              <a:gd name="T32" fmla="*/ 2147483647 w 2988"/>
              <a:gd name="T33" fmla="*/ 2147483647 h 2221"/>
              <a:gd name="T34" fmla="*/ 2147483647 w 2988"/>
              <a:gd name="T35" fmla="*/ 2147483647 h 2221"/>
              <a:gd name="T36" fmla="*/ 2147483647 w 2988"/>
              <a:gd name="T37" fmla="*/ 2147483647 h 2221"/>
              <a:gd name="T38" fmla="*/ 2147483647 w 2988"/>
              <a:gd name="T39" fmla="*/ 2147483647 h 2221"/>
              <a:gd name="T40" fmla="*/ 2147483647 w 2988"/>
              <a:gd name="T41" fmla="*/ 2147483647 h 2221"/>
              <a:gd name="T42" fmla="*/ 2147483647 w 2988"/>
              <a:gd name="T43" fmla="*/ 2147483647 h 2221"/>
              <a:gd name="T44" fmla="*/ 2147483647 w 2988"/>
              <a:gd name="T45" fmla="*/ 2147483647 h 2221"/>
              <a:gd name="T46" fmla="*/ 2147483647 w 2988"/>
              <a:gd name="T47" fmla="*/ 2147483647 h 2221"/>
              <a:gd name="T48" fmla="*/ 2147483647 w 2988"/>
              <a:gd name="T49" fmla="*/ 2147483647 h 2221"/>
              <a:gd name="T50" fmla="*/ 2147483647 w 2988"/>
              <a:gd name="T51" fmla="*/ 2147483647 h 2221"/>
              <a:gd name="T52" fmla="*/ 2147483647 w 2988"/>
              <a:gd name="T53" fmla="*/ 2147483647 h 2221"/>
              <a:gd name="T54" fmla="*/ 2147483647 w 2988"/>
              <a:gd name="T55" fmla="*/ 2147483647 h 2221"/>
              <a:gd name="T56" fmla="*/ 2147483647 w 2988"/>
              <a:gd name="T57" fmla="*/ 2147483647 h 2221"/>
              <a:gd name="T58" fmla="*/ 2147483647 w 2988"/>
              <a:gd name="T59" fmla="*/ 2147483647 h 2221"/>
              <a:gd name="T60" fmla="*/ 0 w 2988"/>
              <a:gd name="T61" fmla="*/ 2147483647 h 2221"/>
              <a:gd name="T62" fmla="*/ 2147483647 w 2988"/>
              <a:gd name="T63" fmla="*/ 2147483647 h 2221"/>
              <a:gd name="T64" fmla="*/ 2147483647 w 2988"/>
              <a:gd name="T65" fmla="*/ 2147483647 h 2221"/>
              <a:gd name="T66" fmla="*/ 2147483647 w 2988"/>
              <a:gd name="T67" fmla="*/ 2147483647 h 2221"/>
              <a:gd name="T68" fmla="*/ 2147483647 w 2988"/>
              <a:gd name="T69" fmla="*/ 2147483647 h 2221"/>
              <a:gd name="T70" fmla="*/ 2147483647 w 2988"/>
              <a:gd name="T71" fmla="*/ 2147483647 h 2221"/>
              <a:gd name="T72" fmla="*/ 2147483647 w 2988"/>
              <a:gd name="T73" fmla="*/ 2147483647 h 2221"/>
              <a:gd name="T74" fmla="*/ 2147483647 w 2988"/>
              <a:gd name="T75" fmla="*/ 2147483647 h 2221"/>
              <a:gd name="T76" fmla="*/ 2147483647 w 2988"/>
              <a:gd name="T77" fmla="*/ 2147483647 h 2221"/>
              <a:gd name="T78" fmla="*/ 2147483647 w 2988"/>
              <a:gd name="T79" fmla="*/ 2147483647 h 2221"/>
              <a:gd name="T80" fmla="*/ 2147483647 w 2988"/>
              <a:gd name="T81" fmla="*/ 2147483647 h 2221"/>
              <a:gd name="T82" fmla="*/ 2147483647 w 2988"/>
              <a:gd name="T83" fmla="*/ 2147483647 h 2221"/>
              <a:gd name="T84" fmla="*/ 2147483647 w 2988"/>
              <a:gd name="T85" fmla="*/ 2147483647 h 22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8"/>
              <a:gd name="T130" fmla="*/ 0 h 2221"/>
              <a:gd name="T131" fmla="*/ 2988 w 2988"/>
              <a:gd name="T132" fmla="*/ 2221 h 222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8" h="2221">
                <a:moveTo>
                  <a:pt x="1816" y="1575"/>
                </a:moveTo>
                <a:lnTo>
                  <a:pt x="1890" y="1523"/>
                </a:lnTo>
                <a:lnTo>
                  <a:pt x="1963" y="1470"/>
                </a:lnTo>
                <a:lnTo>
                  <a:pt x="2034" y="1417"/>
                </a:lnTo>
                <a:lnTo>
                  <a:pt x="2103" y="1363"/>
                </a:lnTo>
                <a:lnTo>
                  <a:pt x="2170" y="1308"/>
                </a:lnTo>
                <a:lnTo>
                  <a:pt x="2236" y="1255"/>
                </a:lnTo>
                <a:lnTo>
                  <a:pt x="2297" y="1201"/>
                </a:lnTo>
                <a:lnTo>
                  <a:pt x="2359" y="1146"/>
                </a:lnTo>
                <a:lnTo>
                  <a:pt x="2417" y="1094"/>
                </a:lnTo>
                <a:lnTo>
                  <a:pt x="2472" y="1039"/>
                </a:lnTo>
                <a:lnTo>
                  <a:pt x="2526" y="986"/>
                </a:lnTo>
                <a:lnTo>
                  <a:pt x="2577" y="932"/>
                </a:lnTo>
                <a:lnTo>
                  <a:pt x="2624" y="881"/>
                </a:lnTo>
                <a:lnTo>
                  <a:pt x="2670" y="828"/>
                </a:lnTo>
                <a:lnTo>
                  <a:pt x="2714" y="777"/>
                </a:lnTo>
                <a:lnTo>
                  <a:pt x="2754" y="727"/>
                </a:lnTo>
                <a:lnTo>
                  <a:pt x="2790" y="678"/>
                </a:lnTo>
                <a:lnTo>
                  <a:pt x="2824" y="628"/>
                </a:lnTo>
                <a:lnTo>
                  <a:pt x="2855" y="581"/>
                </a:lnTo>
                <a:lnTo>
                  <a:pt x="2884" y="536"/>
                </a:lnTo>
                <a:lnTo>
                  <a:pt x="2910" y="490"/>
                </a:lnTo>
                <a:lnTo>
                  <a:pt x="2930" y="447"/>
                </a:lnTo>
                <a:lnTo>
                  <a:pt x="2950" y="403"/>
                </a:lnTo>
                <a:lnTo>
                  <a:pt x="2964" y="363"/>
                </a:lnTo>
                <a:lnTo>
                  <a:pt x="2975" y="325"/>
                </a:lnTo>
                <a:lnTo>
                  <a:pt x="2984" y="287"/>
                </a:lnTo>
                <a:lnTo>
                  <a:pt x="2988" y="250"/>
                </a:lnTo>
                <a:lnTo>
                  <a:pt x="2988" y="218"/>
                </a:lnTo>
                <a:lnTo>
                  <a:pt x="2986" y="185"/>
                </a:lnTo>
                <a:lnTo>
                  <a:pt x="2979" y="156"/>
                </a:lnTo>
                <a:lnTo>
                  <a:pt x="2968" y="129"/>
                </a:lnTo>
                <a:lnTo>
                  <a:pt x="2953" y="103"/>
                </a:lnTo>
                <a:lnTo>
                  <a:pt x="2935" y="81"/>
                </a:lnTo>
                <a:lnTo>
                  <a:pt x="2914" y="61"/>
                </a:lnTo>
                <a:lnTo>
                  <a:pt x="2888" y="43"/>
                </a:lnTo>
                <a:lnTo>
                  <a:pt x="2859" y="31"/>
                </a:lnTo>
                <a:lnTo>
                  <a:pt x="2828" y="18"/>
                </a:lnTo>
                <a:lnTo>
                  <a:pt x="2794" y="11"/>
                </a:lnTo>
                <a:lnTo>
                  <a:pt x="2755" y="3"/>
                </a:lnTo>
                <a:lnTo>
                  <a:pt x="2714" y="1"/>
                </a:lnTo>
                <a:lnTo>
                  <a:pt x="2672" y="0"/>
                </a:lnTo>
                <a:lnTo>
                  <a:pt x="2624" y="3"/>
                </a:lnTo>
                <a:lnTo>
                  <a:pt x="2575" y="7"/>
                </a:lnTo>
                <a:lnTo>
                  <a:pt x="2525" y="14"/>
                </a:lnTo>
                <a:lnTo>
                  <a:pt x="2472" y="25"/>
                </a:lnTo>
                <a:lnTo>
                  <a:pt x="2417" y="36"/>
                </a:lnTo>
                <a:lnTo>
                  <a:pt x="2359" y="52"/>
                </a:lnTo>
                <a:lnTo>
                  <a:pt x="2299" y="69"/>
                </a:lnTo>
                <a:lnTo>
                  <a:pt x="2237" y="89"/>
                </a:lnTo>
                <a:lnTo>
                  <a:pt x="2176" y="110"/>
                </a:lnTo>
                <a:lnTo>
                  <a:pt x="2110" y="134"/>
                </a:lnTo>
                <a:lnTo>
                  <a:pt x="2045" y="161"/>
                </a:lnTo>
                <a:lnTo>
                  <a:pt x="1976" y="190"/>
                </a:lnTo>
                <a:lnTo>
                  <a:pt x="1908" y="221"/>
                </a:lnTo>
                <a:lnTo>
                  <a:pt x="1837" y="254"/>
                </a:lnTo>
                <a:lnTo>
                  <a:pt x="1767" y="289"/>
                </a:lnTo>
                <a:lnTo>
                  <a:pt x="1694" y="327"/>
                </a:lnTo>
                <a:lnTo>
                  <a:pt x="1621" y="367"/>
                </a:lnTo>
                <a:lnTo>
                  <a:pt x="1548" y="409"/>
                </a:lnTo>
                <a:lnTo>
                  <a:pt x="1474" y="452"/>
                </a:lnTo>
                <a:lnTo>
                  <a:pt x="1398" y="498"/>
                </a:lnTo>
                <a:lnTo>
                  <a:pt x="1323" y="545"/>
                </a:lnTo>
                <a:lnTo>
                  <a:pt x="1248" y="594"/>
                </a:lnTo>
                <a:lnTo>
                  <a:pt x="1172" y="645"/>
                </a:lnTo>
                <a:lnTo>
                  <a:pt x="1098" y="698"/>
                </a:lnTo>
                <a:lnTo>
                  <a:pt x="1025" y="750"/>
                </a:lnTo>
                <a:lnTo>
                  <a:pt x="954" y="803"/>
                </a:lnTo>
                <a:lnTo>
                  <a:pt x="885" y="857"/>
                </a:lnTo>
                <a:lnTo>
                  <a:pt x="818" y="912"/>
                </a:lnTo>
                <a:lnTo>
                  <a:pt x="752" y="965"/>
                </a:lnTo>
                <a:lnTo>
                  <a:pt x="690" y="1019"/>
                </a:lnTo>
                <a:lnTo>
                  <a:pt x="630" y="1074"/>
                </a:lnTo>
                <a:lnTo>
                  <a:pt x="572" y="1128"/>
                </a:lnTo>
                <a:lnTo>
                  <a:pt x="516" y="1181"/>
                </a:lnTo>
                <a:lnTo>
                  <a:pt x="461" y="1234"/>
                </a:lnTo>
                <a:lnTo>
                  <a:pt x="411" y="1288"/>
                </a:lnTo>
                <a:lnTo>
                  <a:pt x="363" y="1339"/>
                </a:lnTo>
                <a:lnTo>
                  <a:pt x="318" y="1392"/>
                </a:lnTo>
                <a:lnTo>
                  <a:pt x="274" y="1443"/>
                </a:lnTo>
                <a:lnTo>
                  <a:pt x="234" y="1494"/>
                </a:lnTo>
                <a:lnTo>
                  <a:pt x="198" y="1543"/>
                </a:lnTo>
                <a:lnTo>
                  <a:pt x="163" y="1592"/>
                </a:lnTo>
                <a:lnTo>
                  <a:pt x="132" y="1639"/>
                </a:lnTo>
                <a:lnTo>
                  <a:pt x="103" y="1684"/>
                </a:lnTo>
                <a:lnTo>
                  <a:pt x="80" y="1730"/>
                </a:lnTo>
                <a:lnTo>
                  <a:pt x="58" y="1773"/>
                </a:lnTo>
                <a:lnTo>
                  <a:pt x="38" y="1817"/>
                </a:lnTo>
                <a:lnTo>
                  <a:pt x="23" y="1857"/>
                </a:lnTo>
                <a:lnTo>
                  <a:pt x="12" y="1897"/>
                </a:lnTo>
                <a:lnTo>
                  <a:pt x="3" y="1933"/>
                </a:lnTo>
                <a:lnTo>
                  <a:pt x="0" y="1970"/>
                </a:lnTo>
                <a:lnTo>
                  <a:pt x="0" y="2002"/>
                </a:lnTo>
                <a:lnTo>
                  <a:pt x="2" y="2035"/>
                </a:lnTo>
                <a:lnTo>
                  <a:pt x="9" y="2064"/>
                </a:lnTo>
                <a:lnTo>
                  <a:pt x="20" y="2092"/>
                </a:lnTo>
                <a:lnTo>
                  <a:pt x="34" y="2117"/>
                </a:lnTo>
                <a:lnTo>
                  <a:pt x="52" y="2141"/>
                </a:lnTo>
                <a:lnTo>
                  <a:pt x="74" y="2159"/>
                </a:lnTo>
                <a:lnTo>
                  <a:pt x="100" y="2177"/>
                </a:lnTo>
                <a:lnTo>
                  <a:pt x="129" y="2191"/>
                </a:lnTo>
                <a:lnTo>
                  <a:pt x="160" y="2202"/>
                </a:lnTo>
                <a:lnTo>
                  <a:pt x="194" y="2210"/>
                </a:lnTo>
                <a:lnTo>
                  <a:pt x="232" y="2217"/>
                </a:lnTo>
                <a:lnTo>
                  <a:pt x="274" y="2219"/>
                </a:lnTo>
                <a:lnTo>
                  <a:pt x="318" y="2221"/>
                </a:lnTo>
                <a:lnTo>
                  <a:pt x="363" y="2217"/>
                </a:lnTo>
                <a:lnTo>
                  <a:pt x="412" y="2213"/>
                </a:lnTo>
                <a:lnTo>
                  <a:pt x="463" y="2206"/>
                </a:lnTo>
                <a:lnTo>
                  <a:pt x="516" y="2195"/>
                </a:lnTo>
                <a:lnTo>
                  <a:pt x="572" y="2184"/>
                </a:lnTo>
                <a:lnTo>
                  <a:pt x="629" y="2168"/>
                </a:lnTo>
                <a:lnTo>
                  <a:pt x="689" y="2151"/>
                </a:lnTo>
                <a:lnTo>
                  <a:pt x="750" y="2131"/>
                </a:lnTo>
                <a:lnTo>
                  <a:pt x="812" y="2110"/>
                </a:lnTo>
                <a:lnTo>
                  <a:pt x="878" y="2086"/>
                </a:lnTo>
                <a:lnTo>
                  <a:pt x="943" y="2059"/>
                </a:lnTo>
                <a:lnTo>
                  <a:pt x="1012" y="2030"/>
                </a:lnTo>
                <a:lnTo>
                  <a:pt x="1081" y="1999"/>
                </a:lnTo>
                <a:lnTo>
                  <a:pt x="1150" y="1966"/>
                </a:lnTo>
                <a:lnTo>
                  <a:pt x="1221" y="1932"/>
                </a:lnTo>
                <a:lnTo>
                  <a:pt x="1294" y="1893"/>
                </a:lnTo>
                <a:lnTo>
                  <a:pt x="1367" y="1853"/>
                </a:lnTo>
                <a:lnTo>
                  <a:pt x="1441" y="1812"/>
                </a:lnTo>
                <a:lnTo>
                  <a:pt x="1514" y="1770"/>
                </a:lnTo>
                <a:lnTo>
                  <a:pt x="1590" y="1723"/>
                </a:lnTo>
                <a:lnTo>
                  <a:pt x="1665" y="1675"/>
                </a:lnTo>
                <a:lnTo>
                  <a:pt x="1739" y="1626"/>
                </a:lnTo>
                <a:lnTo>
                  <a:pt x="1816" y="1575"/>
                </a:lnTo>
                <a:close/>
              </a:path>
            </a:pathLst>
          </a:custGeom>
          <a:noFill/>
          <a:ln w="11113">
            <a:solidFill>
              <a:srgbClr val="091D5D"/>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cs typeface="Arial" charset="0"/>
            </a:endParaRPr>
          </a:p>
        </p:txBody>
      </p:sp>
      <p:sp>
        <p:nvSpPr>
          <p:cNvPr id="39960" name="Rectangle 75"/>
          <p:cNvSpPr>
            <a:spLocks noChangeAspect="1" noChangeArrowheads="1"/>
          </p:cNvSpPr>
          <p:nvPr/>
        </p:nvSpPr>
        <p:spPr bwMode="auto">
          <a:xfrm>
            <a:off x="5473700" y="3013075"/>
            <a:ext cx="706438"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cs typeface="Arial" charset="0"/>
            </a:endParaRPr>
          </a:p>
        </p:txBody>
      </p:sp>
      <p:sp>
        <p:nvSpPr>
          <p:cNvPr id="39961" name="Rectangle 76"/>
          <p:cNvSpPr>
            <a:spLocks noChangeArrowheads="1"/>
          </p:cNvSpPr>
          <p:nvPr/>
        </p:nvSpPr>
        <p:spPr bwMode="auto">
          <a:xfrm>
            <a:off x="2247900" y="3989388"/>
            <a:ext cx="338772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000" tIns="36000" rIns="36000" bIns="36000"/>
          <a:lstStyle>
            <a:lvl1pPr marL="88900" indent="-889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buSzPct val="85000"/>
              <a:buFont typeface="Marlett" pitchFamily="2" charset="2"/>
              <a:buChar char="4"/>
            </a:pPr>
            <a:r>
              <a:rPr lang="en-GB" altLang="zh-CN" sz="600">
                <a:solidFill>
                  <a:srgbClr val="091D5D"/>
                </a:solidFill>
                <a:latin typeface="Verdana" pitchFamily="34" charset="0"/>
                <a:cs typeface="Arial" charset="0"/>
              </a:rPr>
              <a:t>Policies &amp; procedures </a:t>
            </a:r>
          </a:p>
          <a:p>
            <a:pPr>
              <a:buSzPct val="85000"/>
              <a:buFont typeface="Marlett" pitchFamily="2" charset="2"/>
              <a:buNone/>
            </a:pPr>
            <a:r>
              <a:rPr lang="en-GB" altLang="zh-CN" sz="600">
                <a:solidFill>
                  <a:srgbClr val="091D5D"/>
                </a:solidFill>
                <a:latin typeface="Verdana" pitchFamily="34" charset="0"/>
                <a:cs typeface="Arial" charset="0"/>
              </a:rPr>
              <a:t> (e.g. corporate expense reduction)</a:t>
            </a:r>
          </a:p>
          <a:p>
            <a:pPr>
              <a:buSzPct val="85000"/>
              <a:buFont typeface="Marlett" pitchFamily="2" charset="2"/>
              <a:buChar char="4"/>
            </a:pPr>
            <a:r>
              <a:rPr lang="en-GB" altLang="zh-CN" sz="600">
                <a:solidFill>
                  <a:srgbClr val="091D5D"/>
                </a:solidFill>
                <a:latin typeface="Verdana" pitchFamily="34" charset="0"/>
                <a:cs typeface="Arial" charset="0"/>
              </a:rPr>
              <a:t>Known inefficiencies / low value tasks</a:t>
            </a:r>
          </a:p>
          <a:p>
            <a:pPr>
              <a:buSzPct val="85000"/>
              <a:buFont typeface="Marlett" pitchFamily="2" charset="2"/>
              <a:buChar char="4"/>
            </a:pPr>
            <a:r>
              <a:rPr lang="en-GB" altLang="zh-CN" sz="600">
                <a:solidFill>
                  <a:srgbClr val="091D5D"/>
                </a:solidFill>
                <a:latin typeface="Verdana" pitchFamily="34" charset="0"/>
                <a:cs typeface="Arial" charset="0"/>
              </a:rPr>
              <a:t>Recruitment freeze</a:t>
            </a:r>
          </a:p>
          <a:p>
            <a:pPr>
              <a:buSzPct val="85000"/>
              <a:buFont typeface="Marlett" pitchFamily="2" charset="2"/>
              <a:buChar char="4"/>
            </a:pPr>
            <a:r>
              <a:rPr lang="en-GB" altLang="zh-CN" sz="600">
                <a:solidFill>
                  <a:srgbClr val="091D5D"/>
                </a:solidFill>
                <a:latin typeface="Verdana" pitchFamily="34" charset="0"/>
                <a:cs typeface="Arial" charset="0"/>
              </a:rPr>
              <a:t>External spend review</a:t>
            </a:r>
          </a:p>
        </p:txBody>
      </p:sp>
      <p:sp>
        <p:nvSpPr>
          <p:cNvPr id="39962" name="Rectangle 77"/>
          <p:cNvSpPr>
            <a:spLocks noChangeArrowheads="1"/>
          </p:cNvSpPr>
          <p:nvPr/>
        </p:nvSpPr>
        <p:spPr bwMode="auto">
          <a:xfrm>
            <a:off x="2762250" y="3752850"/>
            <a:ext cx="172243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000" tIns="36000" rIns="36000" bIns="36000"/>
          <a:lstStyle>
            <a:lvl1pPr marL="88900" indent="-889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buSzPct val="85000"/>
              <a:buFont typeface="Marlett" pitchFamily="2" charset="2"/>
              <a:buChar char="4"/>
            </a:pPr>
            <a:r>
              <a:rPr lang="en-GB" altLang="zh-CN" sz="600">
                <a:solidFill>
                  <a:srgbClr val="091D5D"/>
                </a:solidFill>
                <a:latin typeface="Verdana" pitchFamily="34" charset="0"/>
                <a:cs typeface="Arial" charset="0"/>
              </a:rPr>
              <a:t>Process improvements,</a:t>
            </a:r>
          </a:p>
          <a:p>
            <a:pPr>
              <a:buSzPct val="85000"/>
              <a:buFont typeface="Marlett" pitchFamily="2" charset="2"/>
              <a:buNone/>
            </a:pPr>
            <a:r>
              <a:rPr lang="en-GB" altLang="zh-CN" sz="600">
                <a:solidFill>
                  <a:srgbClr val="091D5D"/>
                </a:solidFill>
                <a:latin typeface="Verdana" pitchFamily="34" charset="0"/>
                <a:cs typeface="Arial" charset="0"/>
              </a:rPr>
              <a:t> ( e.g. activity reduction)</a:t>
            </a:r>
          </a:p>
        </p:txBody>
      </p:sp>
      <p:sp>
        <p:nvSpPr>
          <p:cNvPr id="39963" name="Rectangle 78"/>
          <p:cNvSpPr>
            <a:spLocks noChangeArrowheads="1"/>
          </p:cNvSpPr>
          <p:nvPr/>
        </p:nvSpPr>
        <p:spPr bwMode="auto">
          <a:xfrm>
            <a:off x="6448425" y="2249488"/>
            <a:ext cx="172243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000" tIns="36000" rIns="36000" bIns="36000"/>
          <a:lstStyle>
            <a:lvl1pPr marL="88900" indent="-889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buSzPct val="85000"/>
              <a:buFont typeface="Marlett" pitchFamily="2" charset="2"/>
              <a:buChar char="4"/>
            </a:pPr>
            <a:r>
              <a:rPr lang="en-GB" altLang="zh-CN" sz="600">
                <a:solidFill>
                  <a:srgbClr val="091D5D"/>
                </a:solidFill>
                <a:latin typeface="Verdana" pitchFamily="34" charset="0"/>
                <a:cs typeface="Arial" charset="0"/>
              </a:rPr>
              <a:t>Business Scope (market / customer choices)</a:t>
            </a:r>
          </a:p>
        </p:txBody>
      </p:sp>
      <p:sp>
        <p:nvSpPr>
          <p:cNvPr id="39964" name="Rectangle 79"/>
          <p:cNvSpPr>
            <a:spLocks noChangeArrowheads="1"/>
          </p:cNvSpPr>
          <p:nvPr/>
        </p:nvSpPr>
        <p:spPr bwMode="auto">
          <a:xfrm>
            <a:off x="6078538" y="2386013"/>
            <a:ext cx="210185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000" tIns="36000" rIns="36000" bIns="36000"/>
          <a:lstStyle>
            <a:lvl1pPr marL="85725" indent="-85725"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buSzPct val="85000"/>
              <a:buFont typeface="Marlett" pitchFamily="2" charset="2"/>
              <a:buChar char="4"/>
            </a:pPr>
            <a:endParaRPr lang="en-GB" altLang="zh-CN" sz="600">
              <a:solidFill>
                <a:srgbClr val="091D5D"/>
              </a:solidFill>
              <a:latin typeface="Verdana" pitchFamily="34" charset="0"/>
              <a:cs typeface="Arial" charset="0"/>
            </a:endParaRPr>
          </a:p>
          <a:p>
            <a:pPr>
              <a:buSzPct val="85000"/>
              <a:buFont typeface="Marlett" pitchFamily="2" charset="2"/>
              <a:buChar char="4"/>
            </a:pPr>
            <a:endParaRPr lang="en-GB" altLang="zh-CN" sz="600">
              <a:solidFill>
                <a:srgbClr val="091D5D"/>
              </a:solidFill>
              <a:latin typeface="Verdana" pitchFamily="34" charset="0"/>
              <a:cs typeface="Arial" charset="0"/>
            </a:endParaRPr>
          </a:p>
          <a:p>
            <a:pPr>
              <a:buSzPct val="85000"/>
              <a:buFont typeface="Marlett" pitchFamily="2" charset="2"/>
              <a:buChar char="4"/>
            </a:pPr>
            <a:r>
              <a:rPr lang="en-GB" altLang="zh-CN" sz="600">
                <a:solidFill>
                  <a:srgbClr val="091D5D"/>
                </a:solidFill>
                <a:latin typeface="Verdana" pitchFamily="34" charset="0"/>
                <a:cs typeface="Arial" charset="0"/>
              </a:rPr>
              <a:t>Off shoring</a:t>
            </a:r>
          </a:p>
        </p:txBody>
      </p:sp>
      <p:sp>
        <p:nvSpPr>
          <p:cNvPr id="39965" name="Rectangle 80"/>
          <p:cNvSpPr>
            <a:spLocks noChangeArrowheads="1"/>
          </p:cNvSpPr>
          <p:nvPr/>
        </p:nvSpPr>
        <p:spPr bwMode="auto">
          <a:xfrm>
            <a:off x="4291013" y="3219450"/>
            <a:ext cx="29718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000" tIns="36000" rIns="36000" bIns="36000"/>
          <a:lstStyle>
            <a:lvl1pPr marL="88900" indent="-889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buSzPct val="85000"/>
              <a:buFont typeface="Marlett" pitchFamily="2" charset="2"/>
              <a:buChar char="4"/>
            </a:pPr>
            <a:r>
              <a:rPr lang="en-GB" altLang="zh-CN" sz="600">
                <a:solidFill>
                  <a:srgbClr val="091D5D"/>
                </a:solidFill>
                <a:latin typeface="Verdana" pitchFamily="34" charset="0"/>
                <a:cs typeface="Arial" charset="0"/>
              </a:rPr>
              <a:t>Leverage lower cost locations</a:t>
            </a:r>
          </a:p>
          <a:p>
            <a:pPr>
              <a:buSzPct val="85000"/>
              <a:buFont typeface="Marlett" pitchFamily="2" charset="2"/>
              <a:buChar char="4"/>
            </a:pPr>
            <a:endParaRPr lang="en-GB" altLang="zh-CN" sz="600">
              <a:solidFill>
                <a:srgbClr val="091D5D"/>
              </a:solidFill>
              <a:latin typeface="Verdana" pitchFamily="34" charset="0"/>
              <a:cs typeface="Arial" charset="0"/>
            </a:endParaRPr>
          </a:p>
          <a:p>
            <a:pPr>
              <a:buSzPct val="85000"/>
              <a:buFont typeface="Marlett" pitchFamily="2" charset="2"/>
              <a:buChar char="4"/>
            </a:pPr>
            <a:r>
              <a:rPr lang="en-GB" altLang="zh-CN" sz="600">
                <a:solidFill>
                  <a:srgbClr val="091D5D"/>
                </a:solidFill>
                <a:latin typeface="Verdana" pitchFamily="34" charset="0"/>
                <a:cs typeface="Arial" charset="0"/>
              </a:rPr>
              <a:t>Remove bespoke services (unless cost to serve can be justified)</a:t>
            </a:r>
          </a:p>
        </p:txBody>
      </p:sp>
      <p:sp>
        <p:nvSpPr>
          <p:cNvPr id="39966" name="Rectangle 81"/>
          <p:cNvSpPr>
            <a:spLocks noChangeArrowheads="1"/>
          </p:cNvSpPr>
          <p:nvPr/>
        </p:nvSpPr>
        <p:spPr bwMode="auto">
          <a:xfrm>
            <a:off x="3903663" y="3586163"/>
            <a:ext cx="34036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000" tIns="36000" rIns="36000" bIns="36000"/>
          <a:lstStyle>
            <a:lvl1pPr marL="88900" indent="-889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buSzPct val="85000"/>
              <a:buFont typeface="Marlett" pitchFamily="2" charset="2"/>
              <a:buChar char="4"/>
            </a:pPr>
            <a:r>
              <a:rPr lang="en-GB" altLang="zh-CN" sz="600">
                <a:solidFill>
                  <a:srgbClr val="091D5D"/>
                </a:solidFill>
                <a:latin typeface="Verdana" pitchFamily="34" charset="0"/>
                <a:cs typeface="Arial" charset="0"/>
              </a:rPr>
              <a:t>Simplify standard processes</a:t>
            </a:r>
          </a:p>
          <a:p>
            <a:pPr>
              <a:buSzPct val="85000"/>
              <a:buFont typeface="Marlett" pitchFamily="2" charset="2"/>
              <a:buChar char="4"/>
            </a:pPr>
            <a:r>
              <a:rPr lang="en-GB" altLang="zh-CN" sz="600">
                <a:solidFill>
                  <a:srgbClr val="091D5D"/>
                </a:solidFill>
                <a:latin typeface="Verdana" pitchFamily="34" charset="0"/>
                <a:cs typeface="Arial" charset="0"/>
              </a:rPr>
              <a:t>Reduce error rates (six sigma “Lean” techniques)</a:t>
            </a:r>
          </a:p>
        </p:txBody>
      </p:sp>
      <p:sp>
        <p:nvSpPr>
          <p:cNvPr id="39967" name="Rectangle 82"/>
          <p:cNvSpPr>
            <a:spLocks noChangeArrowheads="1"/>
          </p:cNvSpPr>
          <p:nvPr/>
        </p:nvSpPr>
        <p:spPr bwMode="auto">
          <a:xfrm>
            <a:off x="3916363" y="3794125"/>
            <a:ext cx="324961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000" tIns="36000" rIns="36000" bIns="36000"/>
          <a:lstStyle>
            <a:lvl1pPr marL="88900" indent="-889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buSzPct val="85000"/>
              <a:buFont typeface="Marlett" pitchFamily="2" charset="2"/>
              <a:buChar char="4"/>
            </a:pPr>
            <a:r>
              <a:rPr lang="en-GB" altLang="zh-CN" sz="600">
                <a:solidFill>
                  <a:srgbClr val="091D5D"/>
                </a:solidFill>
                <a:latin typeface="Verdana" pitchFamily="34" charset="0"/>
                <a:cs typeface="Arial" charset="0"/>
              </a:rPr>
              <a:t>Strategic sourcing </a:t>
            </a:r>
          </a:p>
          <a:p>
            <a:pPr>
              <a:buSzPct val="85000"/>
              <a:buFont typeface="Marlett" pitchFamily="2" charset="2"/>
              <a:buNone/>
            </a:pPr>
            <a:r>
              <a:rPr lang="en-GB" altLang="zh-CN" sz="600">
                <a:solidFill>
                  <a:srgbClr val="091D5D"/>
                </a:solidFill>
                <a:latin typeface="Verdana" pitchFamily="34" charset="0"/>
                <a:cs typeface="Arial" charset="0"/>
              </a:rPr>
              <a:t>(e.g. outsource IT development)</a:t>
            </a:r>
          </a:p>
          <a:p>
            <a:pPr>
              <a:buSzPct val="85000"/>
              <a:buFont typeface="Marlett" pitchFamily="2" charset="2"/>
              <a:buNone/>
            </a:pPr>
            <a:endParaRPr lang="en-GB" altLang="zh-CN" sz="600">
              <a:solidFill>
                <a:srgbClr val="091D5D"/>
              </a:solidFill>
              <a:latin typeface="Verdana" pitchFamily="34" charset="0"/>
              <a:cs typeface="Arial" charset="0"/>
            </a:endParaRPr>
          </a:p>
          <a:p>
            <a:pPr>
              <a:buSzPct val="85000"/>
              <a:buFont typeface="Wingdings" pitchFamily="2" charset="2"/>
              <a:buChar char="Ø"/>
            </a:pPr>
            <a:r>
              <a:rPr lang="en-GB" altLang="zh-CN" sz="600">
                <a:solidFill>
                  <a:srgbClr val="091D5D"/>
                </a:solidFill>
                <a:latin typeface="Verdana" pitchFamily="34" charset="0"/>
                <a:cs typeface="Arial" charset="0"/>
              </a:rPr>
              <a:t>Reduce headcount and increase span of control</a:t>
            </a:r>
          </a:p>
        </p:txBody>
      </p:sp>
      <p:sp>
        <p:nvSpPr>
          <p:cNvPr id="39968" name="Rectangle 83"/>
          <p:cNvSpPr>
            <a:spLocks noChangeArrowheads="1"/>
          </p:cNvSpPr>
          <p:nvPr/>
        </p:nvSpPr>
        <p:spPr bwMode="auto">
          <a:xfrm>
            <a:off x="6546850" y="2090738"/>
            <a:ext cx="134143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000" tIns="36000" rIns="36000" bIns="36000"/>
          <a:lstStyle>
            <a:lvl1pPr marL="88900" indent="-889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buSzPct val="85000"/>
              <a:buFont typeface="Marlett" pitchFamily="2" charset="2"/>
              <a:buChar char="4"/>
            </a:pPr>
            <a:r>
              <a:rPr lang="en-GB" altLang="zh-CN" sz="600">
                <a:solidFill>
                  <a:srgbClr val="091D5D"/>
                </a:solidFill>
                <a:latin typeface="Verdana" pitchFamily="34" charset="0"/>
                <a:cs typeface="Arial" charset="0"/>
              </a:rPr>
              <a:t>Platform rationalisation</a:t>
            </a:r>
          </a:p>
        </p:txBody>
      </p:sp>
      <p:sp>
        <p:nvSpPr>
          <p:cNvPr id="39969" name="Rectangle 84"/>
          <p:cNvSpPr>
            <a:spLocks noChangeArrowheads="1"/>
          </p:cNvSpPr>
          <p:nvPr/>
        </p:nvSpPr>
        <p:spPr bwMode="auto">
          <a:xfrm>
            <a:off x="4776788" y="3027363"/>
            <a:ext cx="172085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000" tIns="36000" rIns="36000" bIns="36000"/>
          <a:lstStyle>
            <a:lvl1pPr marL="88900" indent="-889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buSzPct val="85000"/>
              <a:buFont typeface="Marlett" pitchFamily="2" charset="2"/>
              <a:buChar char="4"/>
            </a:pPr>
            <a:r>
              <a:rPr lang="en-GB" altLang="zh-CN" sz="600">
                <a:solidFill>
                  <a:srgbClr val="091D5D"/>
                </a:solidFill>
                <a:latin typeface="Verdana" pitchFamily="34" charset="0"/>
                <a:cs typeface="Arial" charset="0"/>
              </a:rPr>
              <a:t>Location rationalisation</a:t>
            </a:r>
          </a:p>
        </p:txBody>
      </p:sp>
      <p:sp>
        <p:nvSpPr>
          <p:cNvPr id="39970" name="Rectangle 85"/>
          <p:cNvSpPr>
            <a:spLocks noChangeArrowheads="1"/>
          </p:cNvSpPr>
          <p:nvPr/>
        </p:nvSpPr>
        <p:spPr bwMode="auto">
          <a:xfrm>
            <a:off x="5478463" y="2849563"/>
            <a:ext cx="17240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36000" tIns="36000" rIns="36000" bIns="36000"/>
          <a:lstStyle>
            <a:lvl1pPr marL="88900" indent="-889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buSzPct val="85000"/>
              <a:buFont typeface="Marlett" pitchFamily="2" charset="2"/>
              <a:buChar char="4"/>
            </a:pPr>
            <a:r>
              <a:rPr lang="en-GB" altLang="zh-CN" sz="600">
                <a:solidFill>
                  <a:srgbClr val="091D5D"/>
                </a:solidFill>
                <a:latin typeface="Verdana" pitchFamily="34" charset="0"/>
                <a:cs typeface="Arial" charset="0"/>
              </a:rPr>
              <a:t>Reengineering</a:t>
            </a:r>
          </a:p>
        </p:txBody>
      </p:sp>
      <p:sp>
        <p:nvSpPr>
          <p:cNvPr id="39971" name="Rectangle 86"/>
          <p:cNvSpPr>
            <a:spLocks noChangeArrowheads="1"/>
          </p:cNvSpPr>
          <p:nvPr/>
        </p:nvSpPr>
        <p:spPr bwMode="auto">
          <a:xfrm>
            <a:off x="104775" y="919163"/>
            <a:ext cx="8859838" cy="277812"/>
          </a:xfrm>
          <a:prstGeom prst="rect">
            <a:avLst/>
          </a:prstGeom>
          <a:solidFill>
            <a:srgbClr val="091D5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spcBef>
                <a:spcPct val="50000"/>
              </a:spcBef>
              <a:buSzPct val="85000"/>
              <a:buFont typeface="Marlett" pitchFamily="2" charset="2"/>
              <a:buNone/>
            </a:pPr>
            <a:r>
              <a:rPr lang="en-GB" altLang="zh-CN" sz="1200" b="1">
                <a:solidFill>
                  <a:srgbClr val="FFFFFF"/>
                </a:solidFill>
                <a:latin typeface="Verdana" pitchFamily="34" charset="0"/>
                <a:cs typeface="Arial" charset="0"/>
              </a:rPr>
              <a:t>The Nature of Enterprise Effectiveness</a:t>
            </a:r>
          </a:p>
        </p:txBody>
      </p:sp>
      <p:sp>
        <p:nvSpPr>
          <p:cNvPr id="903255" name="Text Box 87"/>
          <p:cNvSpPr txBox="1">
            <a:spLocks noChangeArrowheads="1"/>
          </p:cNvSpPr>
          <p:nvPr/>
        </p:nvSpPr>
        <p:spPr bwMode="auto">
          <a:xfrm>
            <a:off x="1639888" y="1282700"/>
            <a:ext cx="1597025" cy="425450"/>
          </a:xfrm>
          <a:prstGeom prst="rect">
            <a:avLst/>
          </a:prstGeom>
          <a:solidFill>
            <a:srgbClr val="DED3B6"/>
          </a:solidFill>
          <a:ln w="9525" algn="ctr">
            <a:solidFill>
              <a:srgbClr val="091D5D"/>
            </a:solidFill>
            <a:miter lim="800000"/>
            <a:headEnd/>
            <a:tailEnd/>
          </a:ln>
          <a:effectLst>
            <a:outerShdw dist="35921" dir="2700000" algn="ctr" rotWithShape="0">
              <a:srgbClr val="808080"/>
            </a:outerShdw>
          </a:effectLst>
        </p:spPr>
        <p:txBody>
          <a:bodyPr lIns="36000" tIns="36000" rIns="36000" bIns="36000" anchor="ctr"/>
          <a:lstStyle/>
          <a:p>
            <a:pPr algn="ctr" eaLnBrk="0" hangingPunct="0">
              <a:spcBef>
                <a:spcPct val="10000"/>
              </a:spcBef>
              <a:buSzPct val="85000"/>
              <a:buFont typeface="Marlett" pitchFamily="2" charset="2"/>
              <a:buNone/>
              <a:defRPr/>
            </a:pPr>
            <a:r>
              <a:rPr lang="en-GB" sz="1000" b="1">
                <a:solidFill>
                  <a:srgbClr val="091D5D"/>
                </a:solidFill>
                <a:latin typeface="Verdana" pitchFamily="34" charset="0"/>
                <a:cs typeface="Arial" charset="0"/>
              </a:rPr>
              <a:t>Tactical</a:t>
            </a:r>
          </a:p>
          <a:p>
            <a:pPr algn="ctr" eaLnBrk="0" hangingPunct="0">
              <a:spcBef>
                <a:spcPct val="10000"/>
              </a:spcBef>
              <a:buSzPct val="85000"/>
              <a:buFont typeface="Marlett" pitchFamily="2" charset="2"/>
              <a:buNone/>
              <a:defRPr/>
            </a:pPr>
            <a:r>
              <a:rPr lang="en-GB" sz="1000" b="1">
                <a:solidFill>
                  <a:srgbClr val="091D5D"/>
                </a:solidFill>
                <a:latin typeface="Verdana" pitchFamily="34" charset="0"/>
                <a:cs typeface="Arial" charset="0"/>
              </a:rPr>
              <a:t>Improvements</a:t>
            </a:r>
          </a:p>
        </p:txBody>
      </p:sp>
      <p:sp>
        <p:nvSpPr>
          <p:cNvPr id="903256" name="Text Box 88"/>
          <p:cNvSpPr txBox="1">
            <a:spLocks noChangeArrowheads="1"/>
          </p:cNvSpPr>
          <p:nvPr/>
        </p:nvSpPr>
        <p:spPr bwMode="auto">
          <a:xfrm>
            <a:off x="6724650" y="1282700"/>
            <a:ext cx="1311275" cy="425450"/>
          </a:xfrm>
          <a:prstGeom prst="rect">
            <a:avLst/>
          </a:prstGeom>
          <a:solidFill>
            <a:srgbClr val="DED3B6"/>
          </a:solidFill>
          <a:ln w="9525" algn="ctr">
            <a:solidFill>
              <a:srgbClr val="091D5D"/>
            </a:solidFill>
            <a:miter lim="800000"/>
            <a:headEnd/>
            <a:tailEnd/>
          </a:ln>
          <a:effectLst>
            <a:outerShdw dist="35921" dir="2700000" algn="ctr" rotWithShape="0">
              <a:srgbClr val="808080"/>
            </a:outerShdw>
          </a:effectLst>
        </p:spPr>
        <p:txBody>
          <a:bodyPr lIns="36000" tIns="36000" rIns="36000" bIns="36000" anchor="ctr"/>
          <a:lstStyle/>
          <a:p>
            <a:pPr algn="ctr" eaLnBrk="0" hangingPunct="0">
              <a:spcBef>
                <a:spcPct val="10000"/>
              </a:spcBef>
              <a:buSzPct val="85000"/>
              <a:buFont typeface="Marlett" pitchFamily="2" charset="2"/>
              <a:buNone/>
              <a:defRPr/>
            </a:pPr>
            <a:r>
              <a:rPr lang="en-GB" sz="1000" b="1">
                <a:solidFill>
                  <a:srgbClr val="091D5D"/>
                </a:solidFill>
                <a:latin typeface="Verdana" pitchFamily="34" charset="0"/>
                <a:cs typeface="Arial" charset="0"/>
              </a:rPr>
              <a:t>Strategic</a:t>
            </a:r>
          </a:p>
          <a:p>
            <a:pPr algn="ctr" eaLnBrk="0" hangingPunct="0">
              <a:spcBef>
                <a:spcPct val="10000"/>
              </a:spcBef>
              <a:buSzPct val="85000"/>
              <a:buFont typeface="Marlett" pitchFamily="2" charset="2"/>
              <a:buNone/>
              <a:defRPr/>
            </a:pPr>
            <a:r>
              <a:rPr lang="en-GB" sz="1000" b="1">
                <a:solidFill>
                  <a:srgbClr val="091D5D"/>
                </a:solidFill>
                <a:latin typeface="Verdana" pitchFamily="34" charset="0"/>
                <a:cs typeface="Arial" charset="0"/>
              </a:rPr>
              <a:t>Redefinition</a:t>
            </a:r>
          </a:p>
        </p:txBody>
      </p:sp>
      <p:sp>
        <p:nvSpPr>
          <p:cNvPr id="903257" name="Text Box 89"/>
          <p:cNvSpPr txBox="1">
            <a:spLocks noChangeArrowheads="1"/>
          </p:cNvSpPr>
          <p:nvPr/>
        </p:nvSpPr>
        <p:spPr bwMode="auto">
          <a:xfrm>
            <a:off x="4313238" y="1282700"/>
            <a:ext cx="1331912" cy="425450"/>
          </a:xfrm>
          <a:prstGeom prst="rect">
            <a:avLst/>
          </a:prstGeom>
          <a:solidFill>
            <a:srgbClr val="DED3B6"/>
          </a:solidFill>
          <a:ln w="9525" algn="ctr">
            <a:solidFill>
              <a:srgbClr val="091D5D"/>
            </a:solidFill>
            <a:miter lim="800000"/>
            <a:headEnd/>
            <a:tailEnd/>
          </a:ln>
          <a:effectLst>
            <a:outerShdw dist="35921" dir="2700000" algn="ctr" rotWithShape="0">
              <a:srgbClr val="808080"/>
            </a:outerShdw>
          </a:effectLst>
        </p:spPr>
        <p:txBody>
          <a:bodyPr lIns="36000" tIns="36000" rIns="36000" bIns="36000" anchor="ctr"/>
          <a:lstStyle/>
          <a:p>
            <a:pPr algn="ctr" eaLnBrk="0" hangingPunct="0">
              <a:spcBef>
                <a:spcPct val="10000"/>
              </a:spcBef>
              <a:buSzPct val="85000"/>
              <a:buFont typeface="Marlett" pitchFamily="2" charset="2"/>
              <a:buNone/>
              <a:defRPr/>
            </a:pPr>
            <a:r>
              <a:rPr lang="en-GB" sz="1000" b="1">
                <a:solidFill>
                  <a:srgbClr val="091D5D"/>
                </a:solidFill>
                <a:latin typeface="Verdana" pitchFamily="34" charset="0"/>
                <a:cs typeface="Arial" charset="0"/>
              </a:rPr>
              <a:t>Operational </a:t>
            </a:r>
          </a:p>
          <a:p>
            <a:pPr algn="ctr" eaLnBrk="0" hangingPunct="0">
              <a:spcBef>
                <a:spcPct val="10000"/>
              </a:spcBef>
              <a:buSzPct val="85000"/>
              <a:buFont typeface="Marlett" pitchFamily="2" charset="2"/>
              <a:buNone/>
              <a:defRPr/>
            </a:pPr>
            <a:r>
              <a:rPr lang="en-GB" sz="1000" b="1">
                <a:solidFill>
                  <a:srgbClr val="091D5D"/>
                </a:solidFill>
                <a:latin typeface="Verdana" pitchFamily="34" charset="0"/>
                <a:cs typeface="Arial" charset="0"/>
              </a:rPr>
              <a:t>Efficiency</a:t>
            </a:r>
          </a:p>
        </p:txBody>
      </p:sp>
      <p:sp>
        <p:nvSpPr>
          <p:cNvPr id="903258" name="AutoShape 90"/>
          <p:cNvSpPr>
            <a:spLocks noChangeArrowheads="1"/>
          </p:cNvSpPr>
          <p:nvPr/>
        </p:nvSpPr>
        <p:spPr bwMode="auto">
          <a:xfrm>
            <a:off x="3303588" y="1331913"/>
            <a:ext cx="974725" cy="34131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91D5D"/>
          </a:solidFill>
          <a:ln w="9525" algn="ctr">
            <a:solidFill>
              <a:srgbClr val="091D5D"/>
            </a:solidFill>
            <a:miter lim="800000"/>
            <a:headEnd/>
            <a:tailEnd/>
          </a:ln>
          <a:effectLst>
            <a:outerShdw dist="35921" dir="2700000" algn="ctr" rotWithShape="0">
              <a:srgbClr val="808080"/>
            </a:outerShdw>
          </a:effectLst>
        </p:spPr>
        <p:txBody>
          <a:bodyPr lIns="36000" tIns="36000" rIns="36000" bIns="3600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endParaRPr>
          </a:p>
        </p:txBody>
      </p:sp>
      <p:sp>
        <p:nvSpPr>
          <p:cNvPr id="903259" name="AutoShape 91"/>
          <p:cNvSpPr>
            <a:spLocks noChangeArrowheads="1"/>
          </p:cNvSpPr>
          <p:nvPr/>
        </p:nvSpPr>
        <p:spPr bwMode="auto">
          <a:xfrm>
            <a:off x="5702300" y="1314450"/>
            <a:ext cx="974725" cy="34131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91D5D"/>
          </a:solidFill>
          <a:ln w="9525" algn="ctr">
            <a:solidFill>
              <a:srgbClr val="091D5D"/>
            </a:solidFill>
            <a:miter lim="800000"/>
            <a:headEnd/>
            <a:tailEnd/>
          </a:ln>
          <a:effectLst>
            <a:outerShdw dist="35921" dir="2700000" algn="ctr" rotWithShape="0">
              <a:srgbClr val="808080"/>
            </a:outerShdw>
          </a:effectLst>
        </p:spPr>
        <p:txBody>
          <a:bodyPr lIns="36000" tIns="36000" rIns="36000" bIns="3600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85000"/>
              <a:buFont typeface="Marlett" pitchFamily="2" charset="2"/>
              <a:buNone/>
            </a:pPr>
            <a:endParaRPr lang="en-ZA" altLang="zh-CN" sz="2400" b="1">
              <a:latin typeface="Verdana" pitchFamily="34" charset="0"/>
            </a:endParaRPr>
          </a:p>
        </p:txBody>
      </p:sp>
      <p:sp>
        <p:nvSpPr>
          <p:cNvPr id="39977" name="Rectangle 52"/>
          <p:cNvSpPr>
            <a:spLocks noChangeArrowheads="1"/>
          </p:cNvSpPr>
          <p:nvPr/>
        </p:nvSpPr>
        <p:spPr bwMode="auto">
          <a:xfrm>
            <a:off x="4568825" y="5300663"/>
            <a:ext cx="4395788" cy="1081087"/>
          </a:xfrm>
          <a:prstGeom prst="rect">
            <a:avLst/>
          </a:prstGeom>
          <a:noFill/>
          <a:ln w="9525">
            <a:solidFill>
              <a:srgbClr val="091D5D"/>
            </a:solidFill>
            <a:miter lim="800000"/>
            <a:headEnd/>
            <a:tailEnd/>
          </a:ln>
          <a:extLst>
            <a:ext uri="{909E8E84-426E-40DD-AFC4-6F175D3DCCD1}">
              <a14:hiddenFill xmlns:a14="http://schemas.microsoft.com/office/drawing/2010/main">
                <a:solidFill>
                  <a:srgbClr val="FFFFFF"/>
                </a:solidFill>
              </a14:hiddenFill>
            </a:ext>
          </a:extLst>
        </p:spPr>
        <p:txBody>
          <a:bodyPr lIns="72000" tIns="90000" rIns="72000" bIns="36000"/>
          <a:lstStyle>
            <a:lvl1pPr marL="174625" indent="-174625"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nSpc>
                <a:spcPct val="90000"/>
              </a:lnSpc>
              <a:spcBef>
                <a:spcPct val="50000"/>
              </a:spcBef>
              <a:buSzPct val="80000"/>
              <a:buFont typeface="Wingdings" pitchFamily="2" charset="2"/>
              <a:buChar char="§"/>
            </a:pPr>
            <a:r>
              <a:rPr kumimoji="1" lang="en-GB" altLang="zh-CN" sz="1200">
                <a:solidFill>
                  <a:srgbClr val="091D5D"/>
                </a:solidFill>
                <a:latin typeface="Verdana" pitchFamily="34" charset="0"/>
                <a:cs typeface="Arial" charset="0"/>
              </a:rPr>
              <a:t>Ensure senior management commitment</a:t>
            </a:r>
          </a:p>
          <a:p>
            <a:pPr>
              <a:lnSpc>
                <a:spcPct val="90000"/>
              </a:lnSpc>
              <a:spcBef>
                <a:spcPct val="50000"/>
              </a:spcBef>
              <a:buSzPct val="80000"/>
              <a:buFont typeface="Wingdings" pitchFamily="2" charset="2"/>
              <a:buChar char="§"/>
            </a:pPr>
            <a:r>
              <a:rPr kumimoji="1" lang="en-GB" altLang="zh-CN" sz="1200">
                <a:solidFill>
                  <a:srgbClr val="091D5D"/>
                </a:solidFill>
                <a:latin typeface="Verdana" pitchFamily="34" charset="0"/>
                <a:cs typeface="Arial" charset="0"/>
              </a:rPr>
              <a:t>Engage the business</a:t>
            </a:r>
          </a:p>
          <a:p>
            <a:pPr>
              <a:lnSpc>
                <a:spcPct val="90000"/>
              </a:lnSpc>
              <a:spcBef>
                <a:spcPct val="50000"/>
              </a:spcBef>
              <a:buSzPct val="80000"/>
              <a:buFont typeface="Wingdings" pitchFamily="2" charset="2"/>
              <a:buChar char="§"/>
            </a:pPr>
            <a:r>
              <a:rPr kumimoji="1" lang="en-GB" altLang="zh-CN" sz="1200">
                <a:solidFill>
                  <a:srgbClr val="091D5D"/>
                </a:solidFill>
                <a:latin typeface="Verdana" pitchFamily="34" charset="0"/>
                <a:cs typeface="Arial" charset="0"/>
              </a:rPr>
              <a:t>Generate savings initiatives (use a variety of techniques; identify more saving than the target)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EA788783-C307-41C6-A19C-385F798BC08A}" type="slidenum">
              <a:rPr lang="en-GB" altLang="zh-CN" sz="1400"/>
              <a:pPr eaLnBrk="1" hangingPunct="1"/>
              <a:t>31</a:t>
            </a:fld>
            <a:endParaRPr lang="en-GB" altLang="zh-CN" sz="1400"/>
          </a:p>
        </p:txBody>
      </p:sp>
      <p:sp>
        <p:nvSpPr>
          <p:cNvPr id="15364" name="Rectangle 2"/>
          <p:cNvSpPr>
            <a:spLocks noGrp="1" noChangeArrowheads="1"/>
          </p:cNvSpPr>
          <p:nvPr>
            <p:ph type="title"/>
          </p:nvPr>
        </p:nvSpPr>
        <p:spPr/>
        <p:txBody>
          <a:bodyPr/>
          <a:lstStyle/>
          <a:p>
            <a:pPr eaLnBrk="1" hangingPunct="1"/>
            <a:r>
              <a:rPr lang="en-IE" altLang="zh-CN" b="1" smtClean="0"/>
              <a:t>Outline Approach</a:t>
            </a:r>
          </a:p>
        </p:txBody>
      </p:sp>
      <p:sp>
        <p:nvSpPr>
          <p:cNvPr id="15365" name="AutoShape 6"/>
          <p:cNvSpPr>
            <a:spLocks noChangeArrowheads="1"/>
          </p:cNvSpPr>
          <p:nvPr/>
        </p:nvSpPr>
        <p:spPr bwMode="auto">
          <a:xfrm>
            <a:off x="160338" y="911225"/>
            <a:ext cx="3783012" cy="520700"/>
          </a:xfrm>
          <a:prstGeom prst="chevron">
            <a:avLst>
              <a:gd name="adj" fmla="val 52471"/>
            </a:avLst>
          </a:prstGeom>
          <a:solidFill>
            <a:srgbClr val="80CCCC"/>
          </a:solidFill>
          <a:ln w="9525" algn="ctr">
            <a:solidFill>
              <a:srgbClr val="000000"/>
            </a:solidFill>
            <a:miter lim="800000"/>
            <a:headEnd/>
            <a:tailEnd/>
          </a:ln>
        </p:spPr>
        <p:txBody>
          <a:bodyPr lIns="0" tIns="0" rIns="0" bIns="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70000"/>
              <a:buFont typeface="Marlett" pitchFamily="2" charset="2"/>
              <a:buNone/>
            </a:pPr>
            <a:r>
              <a:rPr lang="en-US" altLang="zh-CN" sz="900" b="1">
                <a:solidFill>
                  <a:srgbClr val="FFFFFF"/>
                </a:solidFill>
                <a:latin typeface="Verdana" pitchFamily="34" charset="0"/>
                <a:ea typeface="宋体" charset="-122"/>
                <a:cs typeface="Arial" charset="0"/>
              </a:rPr>
              <a:t>Phase 1:</a:t>
            </a:r>
          </a:p>
          <a:p>
            <a:pPr algn="ctr">
              <a:buSzPct val="70000"/>
              <a:buFont typeface="Marlett" pitchFamily="2" charset="2"/>
              <a:buNone/>
            </a:pPr>
            <a:r>
              <a:rPr lang="en-US" altLang="zh-CN" sz="900" b="1">
                <a:solidFill>
                  <a:srgbClr val="FFFFFF"/>
                </a:solidFill>
                <a:latin typeface="Verdana" pitchFamily="34" charset="0"/>
                <a:ea typeface="宋体" charset="-122"/>
                <a:cs typeface="Arial" charset="0"/>
              </a:rPr>
              <a:t>Establish Baseline and Size Opportunities</a:t>
            </a:r>
          </a:p>
        </p:txBody>
      </p:sp>
      <p:sp>
        <p:nvSpPr>
          <p:cNvPr id="15366" name="AutoShape 10"/>
          <p:cNvSpPr>
            <a:spLocks noChangeArrowheads="1"/>
          </p:cNvSpPr>
          <p:nvPr/>
        </p:nvSpPr>
        <p:spPr bwMode="auto">
          <a:xfrm>
            <a:off x="7302500" y="904875"/>
            <a:ext cx="1549400" cy="527050"/>
          </a:xfrm>
          <a:prstGeom prst="chevron">
            <a:avLst>
              <a:gd name="adj" fmla="val 52848"/>
            </a:avLst>
          </a:prstGeom>
          <a:solidFill>
            <a:srgbClr val="8099CC"/>
          </a:solidFill>
          <a:ln w="9525" algn="ctr">
            <a:solidFill>
              <a:srgbClr val="000000"/>
            </a:solidFill>
            <a:miter lim="800000"/>
            <a:headEnd/>
            <a:tailEnd/>
          </a:ln>
        </p:spPr>
        <p:txBody>
          <a:bodyPr lIns="0" tIns="0" rIns="0" bIns="0" anchor="ctr"/>
          <a:lstStyle>
            <a:lvl1pPr marL="342900" indent="-3429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spcBef>
                <a:spcPct val="5000"/>
              </a:spcBef>
              <a:buSzPct val="70000"/>
              <a:buFont typeface="Marlett" pitchFamily="2" charset="2"/>
              <a:buNone/>
            </a:pPr>
            <a:endParaRPr lang="zh-CN" altLang="zh-CN" sz="900" b="1">
              <a:latin typeface="Verdana" pitchFamily="34" charset="0"/>
              <a:cs typeface="Arial" charset="0"/>
            </a:endParaRPr>
          </a:p>
        </p:txBody>
      </p:sp>
      <p:sp>
        <p:nvSpPr>
          <p:cNvPr id="15367" name="Text Box 12"/>
          <p:cNvSpPr txBox="1">
            <a:spLocks noChangeArrowheads="1"/>
          </p:cNvSpPr>
          <p:nvPr/>
        </p:nvSpPr>
        <p:spPr bwMode="auto">
          <a:xfrm>
            <a:off x="7575550" y="1001713"/>
            <a:ext cx="944563"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spcBef>
                <a:spcPct val="5000"/>
              </a:spcBef>
              <a:buSzPct val="70000"/>
              <a:buFont typeface="Marlett" pitchFamily="2" charset="2"/>
              <a:buNone/>
            </a:pPr>
            <a:r>
              <a:rPr lang="en-US" altLang="zh-CN" sz="900" b="1">
                <a:solidFill>
                  <a:srgbClr val="FFFFFF"/>
                </a:solidFill>
                <a:latin typeface="Verdana" pitchFamily="34" charset="0"/>
                <a:ea typeface="宋体" charset="-122"/>
                <a:cs typeface="Arial" charset="0"/>
              </a:rPr>
              <a:t>Phase 3:</a:t>
            </a:r>
          </a:p>
          <a:p>
            <a:pPr algn="ctr">
              <a:spcBef>
                <a:spcPct val="5000"/>
              </a:spcBef>
              <a:buSzPct val="70000"/>
              <a:buFont typeface="Marlett" pitchFamily="2" charset="2"/>
              <a:buNone/>
            </a:pPr>
            <a:r>
              <a:rPr lang="en-US" altLang="zh-CN" sz="900" b="1">
                <a:solidFill>
                  <a:srgbClr val="FFFFFF"/>
                </a:solidFill>
                <a:latin typeface="Verdana" pitchFamily="34" charset="0"/>
                <a:ea typeface="宋体" charset="-122"/>
                <a:cs typeface="Arial" charset="0"/>
              </a:rPr>
              <a:t>Implement</a:t>
            </a:r>
          </a:p>
          <a:p>
            <a:pPr algn="ctr">
              <a:spcBef>
                <a:spcPct val="5000"/>
              </a:spcBef>
              <a:buSzPct val="70000"/>
              <a:buFont typeface="Marlett" pitchFamily="2" charset="2"/>
              <a:buNone/>
            </a:pPr>
            <a:r>
              <a:rPr lang="en-US" altLang="zh-CN" sz="900" b="1">
                <a:solidFill>
                  <a:srgbClr val="FFFFFF"/>
                </a:solidFill>
                <a:latin typeface="Verdana" pitchFamily="34" charset="0"/>
                <a:ea typeface="宋体" charset="-122"/>
                <a:cs typeface="Arial" charset="0"/>
              </a:rPr>
              <a:t>Action Plans</a:t>
            </a:r>
          </a:p>
        </p:txBody>
      </p:sp>
      <p:sp>
        <p:nvSpPr>
          <p:cNvPr id="15368" name="AutoShape 16"/>
          <p:cNvSpPr>
            <a:spLocks noChangeArrowheads="1"/>
          </p:cNvSpPr>
          <p:nvPr/>
        </p:nvSpPr>
        <p:spPr bwMode="auto">
          <a:xfrm>
            <a:off x="3798888" y="911225"/>
            <a:ext cx="3648075" cy="520700"/>
          </a:xfrm>
          <a:prstGeom prst="chevron">
            <a:avLst>
              <a:gd name="adj" fmla="val 50600"/>
            </a:avLst>
          </a:prstGeom>
          <a:solidFill>
            <a:srgbClr val="80CCCC"/>
          </a:solidFill>
          <a:ln w="9525" algn="ctr">
            <a:solidFill>
              <a:srgbClr val="000000"/>
            </a:solidFill>
            <a:miter lim="800000"/>
            <a:headEnd/>
            <a:tailEnd/>
          </a:ln>
        </p:spPr>
        <p:txBody>
          <a:bodyPr lIns="0" tIns="0" rIns="0" bIns="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buSzPct val="70000"/>
              <a:buFont typeface="Marlett" pitchFamily="2" charset="2"/>
              <a:buNone/>
            </a:pPr>
            <a:r>
              <a:rPr lang="en-US" altLang="zh-CN" sz="900" b="1">
                <a:solidFill>
                  <a:srgbClr val="FFFFFF"/>
                </a:solidFill>
                <a:latin typeface="Verdana" pitchFamily="34" charset="0"/>
                <a:ea typeface="宋体" charset="-122"/>
                <a:cs typeface="Arial" charset="0"/>
              </a:rPr>
              <a:t>Phase 2:</a:t>
            </a:r>
          </a:p>
          <a:p>
            <a:pPr algn="ctr">
              <a:buSzPct val="70000"/>
              <a:buFont typeface="Marlett" pitchFamily="2" charset="2"/>
              <a:buNone/>
            </a:pPr>
            <a:r>
              <a:rPr lang="en-US" altLang="zh-CN" sz="900" b="1">
                <a:solidFill>
                  <a:srgbClr val="FFFFFF"/>
                </a:solidFill>
                <a:latin typeface="Verdana" pitchFamily="34" charset="0"/>
                <a:ea typeface="宋体" charset="-122"/>
                <a:cs typeface="Arial" charset="0"/>
              </a:rPr>
              <a:t>Define Improvement Recommendations </a:t>
            </a:r>
          </a:p>
          <a:p>
            <a:pPr algn="ctr">
              <a:buSzPct val="70000"/>
              <a:buFont typeface="Marlett" pitchFamily="2" charset="2"/>
              <a:buNone/>
            </a:pPr>
            <a:r>
              <a:rPr lang="en-US" altLang="zh-CN" sz="900" b="1">
                <a:solidFill>
                  <a:srgbClr val="FFFFFF"/>
                </a:solidFill>
                <a:latin typeface="Verdana" pitchFamily="34" charset="0"/>
                <a:ea typeface="宋体" charset="-122"/>
                <a:cs typeface="Arial" charset="0"/>
              </a:rPr>
              <a:t>and Develop High-level Action Plans</a:t>
            </a:r>
          </a:p>
        </p:txBody>
      </p:sp>
      <p:sp>
        <p:nvSpPr>
          <p:cNvPr id="15369" name="Rectangle 7"/>
          <p:cNvSpPr>
            <a:spLocks noChangeArrowheads="1"/>
          </p:cNvSpPr>
          <p:nvPr/>
        </p:nvSpPr>
        <p:spPr bwMode="auto">
          <a:xfrm>
            <a:off x="3492500" y="1787525"/>
            <a:ext cx="17732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tIns="0"/>
          <a:lstStyle>
            <a:lvl1pPr marL="119063" indent="-119063"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spcBef>
                <a:spcPct val="20000"/>
              </a:spcBef>
              <a:buSzPct val="80000"/>
              <a:buFont typeface="Wingdings" pitchFamily="2" charset="2"/>
              <a:buChar char="n"/>
            </a:pPr>
            <a:endParaRPr lang="zh-CN" altLang="zh-CN" sz="800">
              <a:latin typeface="Verdana" pitchFamily="34" charset="0"/>
              <a:cs typeface="Arial" charset="0"/>
            </a:endParaRPr>
          </a:p>
        </p:txBody>
      </p:sp>
      <p:pic>
        <p:nvPicPr>
          <p:cNvPr id="15370"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2149475"/>
            <a:ext cx="1222375" cy="711200"/>
          </a:xfrm>
          <a:prstGeom prst="rect">
            <a:avLst/>
          </a:prstGeom>
          <a:noFill/>
          <a:ln w="19050" algn="ctr">
            <a:solidFill>
              <a:srgbClr val="003399"/>
            </a:solidFill>
            <a:miter lim="800000"/>
            <a:headEnd/>
            <a:tailEnd/>
          </a:ln>
          <a:extLst>
            <a:ext uri="{909E8E84-426E-40DD-AFC4-6F175D3DCCD1}">
              <a14:hiddenFill xmlns:a14="http://schemas.microsoft.com/office/drawing/2010/main">
                <a:solidFill>
                  <a:srgbClr val="FFFFFF"/>
                </a:solidFill>
              </a14:hiddenFill>
            </a:ext>
          </a:extLst>
        </p:spPr>
      </p:pic>
      <p:sp>
        <p:nvSpPr>
          <p:cNvPr id="15371" name="Text Box 25"/>
          <p:cNvSpPr txBox="1">
            <a:spLocks noChangeArrowheads="1"/>
          </p:cNvSpPr>
          <p:nvPr/>
        </p:nvSpPr>
        <p:spPr bwMode="auto">
          <a:xfrm>
            <a:off x="250825" y="1830388"/>
            <a:ext cx="1431925"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spcBef>
                <a:spcPct val="50000"/>
              </a:spcBef>
            </a:pPr>
            <a:r>
              <a:rPr lang="en-US" altLang="zh-CN" sz="800">
                <a:solidFill>
                  <a:srgbClr val="000000"/>
                </a:solidFill>
                <a:latin typeface="Verdana" pitchFamily="34" charset="0"/>
                <a:ea typeface="宋体" charset="-122"/>
                <a:cs typeface="Arial" charset="0"/>
              </a:rPr>
              <a:t>Baseline Cost Model</a:t>
            </a:r>
          </a:p>
        </p:txBody>
      </p:sp>
      <p:sp>
        <p:nvSpPr>
          <p:cNvPr id="15372" name="Text Box 32"/>
          <p:cNvSpPr txBox="1">
            <a:spLocks noChangeArrowheads="1"/>
          </p:cNvSpPr>
          <p:nvPr/>
        </p:nvSpPr>
        <p:spPr bwMode="auto">
          <a:xfrm>
            <a:off x="3857625" y="2897188"/>
            <a:ext cx="143033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spcBef>
                <a:spcPct val="50000"/>
              </a:spcBef>
            </a:pPr>
            <a:r>
              <a:rPr lang="en-US" altLang="zh-CN" sz="800">
                <a:solidFill>
                  <a:srgbClr val="000000"/>
                </a:solidFill>
                <a:latin typeface="Verdana" pitchFamily="34" charset="0"/>
                <a:ea typeface="宋体" charset="-122"/>
                <a:cs typeface="Arial" charset="0"/>
              </a:rPr>
              <a:t>Quantified Savings and Costs</a:t>
            </a:r>
          </a:p>
        </p:txBody>
      </p:sp>
      <p:sp>
        <p:nvSpPr>
          <p:cNvPr id="15373" name="Text Box 33"/>
          <p:cNvSpPr txBox="1">
            <a:spLocks noChangeArrowheads="1"/>
          </p:cNvSpPr>
          <p:nvPr/>
        </p:nvSpPr>
        <p:spPr bwMode="auto">
          <a:xfrm>
            <a:off x="7542213" y="1749425"/>
            <a:ext cx="14224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spcBef>
                <a:spcPct val="50000"/>
              </a:spcBef>
            </a:pPr>
            <a:r>
              <a:rPr lang="en-US" altLang="zh-CN" sz="800">
                <a:solidFill>
                  <a:srgbClr val="000000"/>
                </a:solidFill>
                <a:latin typeface="Verdana" pitchFamily="34" charset="0"/>
                <a:ea typeface="宋体" charset="-122"/>
                <a:cs typeface="Arial" charset="0"/>
              </a:rPr>
              <a:t>Performance Mgmt, Metrics &amp; Tools</a:t>
            </a:r>
          </a:p>
        </p:txBody>
      </p:sp>
      <p:pic>
        <p:nvPicPr>
          <p:cNvPr id="15374"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363" y="2084388"/>
            <a:ext cx="1395412" cy="769937"/>
          </a:xfrm>
          <a:prstGeom prst="rect">
            <a:avLst/>
          </a:prstGeom>
          <a:solidFill>
            <a:srgbClr val="D5D5D5"/>
          </a:solidFill>
          <a:ln w="19050" algn="ctr">
            <a:solidFill>
              <a:srgbClr val="003399"/>
            </a:solidFill>
            <a:miter lim="800000"/>
            <a:headEnd/>
            <a:tailEnd/>
          </a:ln>
        </p:spPr>
      </p:pic>
      <p:sp>
        <p:nvSpPr>
          <p:cNvPr id="15375" name="Text Box 35"/>
          <p:cNvSpPr txBox="1">
            <a:spLocks noChangeArrowheads="1"/>
          </p:cNvSpPr>
          <p:nvPr/>
        </p:nvSpPr>
        <p:spPr bwMode="auto">
          <a:xfrm>
            <a:off x="5602288" y="1716088"/>
            <a:ext cx="14176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spcBef>
                <a:spcPct val="50000"/>
              </a:spcBef>
            </a:pPr>
            <a:r>
              <a:rPr lang="en-US" altLang="zh-CN" sz="800">
                <a:solidFill>
                  <a:srgbClr val="000000"/>
                </a:solidFill>
                <a:latin typeface="Verdana" pitchFamily="34" charset="0"/>
                <a:ea typeface="宋体" charset="-122"/>
                <a:cs typeface="Arial" charset="0"/>
              </a:rPr>
              <a:t>High-level Action Plans  for Key Areas</a:t>
            </a:r>
          </a:p>
        </p:txBody>
      </p:sp>
      <p:sp>
        <p:nvSpPr>
          <p:cNvPr id="15376" name="Text Box 37"/>
          <p:cNvSpPr txBox="1">
            <a:spLocks noChangeArrowheads="1"/>
          </p:cNvSpPr>
          <p:nvPr/>
        </p:nvSpPr>
        <p:spPr bwMode="auto">
          <a:xfrm>
            <a:off x="3714750" y="1731963"/>
            <a:ext cx="190341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spcBef>
                <a:spcPct val="50000"/>
              </a:spcBef>
            </a:pPr>
            <a:r>
              <a:rPr lang="en-US" altLang="zh-CN" sz="800">
                <a:solidFill>
                  <a:srgbClr val="000000"/>
                </a:solidFill>
                <a:latin typeface="Verdana" pitchFamily="34" charset="0"/>
                <a:ea typeface="宋体" charset="-122"/>
                <a:cs typeface="Arial" charset="0"/>
              </a:rPr>
              <a:t>Recommendations for Prioritised Opportunities</a:t>
            </a:r>
          </a:p>
        </p:txBody>
      </p:sp>
      <p:pic>
        <p:nvPicPr>
          <p:cNvPr id="15377"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3" y="3276600"/>
            <a:ext cx="1370012" cy="776288"/>
          </a:xfrm>
          <a:prstGeom prst="rect">
            <a:avLst/>
          </a:prstGeom>
          <a:noFill/>
          <a:ln w="12700" algn="ctr">
            <a:solidFill>
              <a:srgbClr val="003399"/>
            </a:solidFill>
            <a:miter lim="800000"/>
            <a:headEnd/>
            <a:tailEnd/>
          </a:ln>
          <a:extLst>
            <a:ext uri="{909E8E84-426E-40DD-AFC4-6F175D3DCCD1}">
              <a14:hiddenFill xmlns:a14="http://schemas.microsoft.com/office/drawing/2010/main">
                <a:solidFill>
                  <a:srgbClr val="FFFFFF"/>
                </a:solidFill>
              </a14:hiddenFill>
            </a:ext>
          </a:extLst>
        </p:spPr>
      </p:pic>
      <p:sp>
        <p:nvSpPr>
          <p:cNvPr id="15378" name="Text Box 42"/>
          <p:cNvSpPr txBox="1">
            <a:spLocks noChangeArrowheads="1"/>
          </p:cNvSpPr>
          <p:nvPr/>
        </p:nvSpPr>
        <p:spPr bwMode="auto">
          <a:xfrm>
            <a:off x="388938" y="2971800"/>
            <a:ext cx="14176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spcBef>
                <a:spcPct val="50000"/>
              </a:spcBef>
            </a:pPr>
            <a:r>
              <a:rPr lang="en-US" altLang="zh-CN" sz="800">
                <a:solidFill>
                  <a:srgbClr val="000000"/>
                </a:solidFill>
                <a:latin typeface="Verdana" pitchFamily="34" charset="0"/>
                <a:ea typeface="宋体" charset="-122"/>
                <a:cs typeface="Arial" charset="0"/>
              </a:rPr>
              <a:t>Service Delivery Model Analysis</a:t>
            </a:r>
          </a:p>
        </p:txBody>
      </p:sp>
      <p:sp>
        <p:nvSpPr>
          <p:cNvPr id="15379" name="Line 43"/>
          <p:cNvSpPr>
            <a:spLocks noChangeShapeType="1"/>
          </p:cNvSpPr>
          <p:nvPr/>
        </p:nvSpPr>
        <p:spPr bwMode="auto">
          <a:xfrm>
            <a:off x="2063750" y="1687513"/>
            <a:ext cx="0" cy="3311525"/>
          </a:xfrm>
          <a:prstGeom prst="line">
            <a:avLst/>
          </a:prstGeom>
          <a:noFill/>
          <a:ln w="9525">
            <a:solidFill>
              <a:srgbClr val="003399"/>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5380" name="Picture 5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99350" y="2079625"/>
            <a:ext cx="1520825" cy="774700"/>
          </a:xfrm>
          <a:prstGeom prst="rect">
            <a:avLst/>
          </a:prstGeom>
          <a:noFill/>
          <a:ln w="9525" algn="ctr">
            <a:solidFill>
              <a:srgbClr val="003399"/>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5362" name="Object 44"/>
          <p:cNvGraphicFramePr>
            <a:graphicFrameLocks noChangeAspect="1"/>
          </p:cNvGraphicFramePr>
          <p:nvPr/>
        </p:nvGraphicFramePr>
        <p:xfrm>
          <a:off x="3814763" y="3187700"/>
          <a:ext cx="1471612" cy="828675"/>
        </p:xfrm>
        <a:graphic>
          <a:graphicData uri="http://schemas.openxmlformats.org/presentationml/2006/ole">
            <mc:AlternateContent xmlns:mc="http://schemas.openxmlformats.org/markup-compatibility/2006">
              <mc:Choice xmlns:v="urn:schemas-microsoft-com:vml" Requires="v">
                <p:oleObj spid="_x0000_s15420" name="Chart" r:id="rId8" imgW="5867520" imgH="3124275" progId="Excel.Sheet.8">
                  <p:embed/>
                </p:oleObj>
              </mc:Choice>
              <mc:Fallback>
                <p:oleObj name="Chart" r:id="rId8" imgW="5867520" imgH="3124275" progId="Excel.Sheet.8">
                  <p:embed/>
                  <p:pic>
                    <p:nvPicPr>
                      <p:cNvPr id="0"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3814763" y="3187700"/>
                        <a:ext cx="1471612" cy="828675"/>
                      </a:xfrm>
                      <a:prstGeom prst="rect">
                        <a:avLst/>
                      </a:prstGeom>
                      <a:noFill/>
                      <a:ln w="12700">
                        <a:solidFill>
                          <a:srgbClr val="003399"/>
                        </a:solidFill>
                        <a:miter lim="800000"/>
                        <a:headEnd/>
                        <a:tailEnd/>
                      </a:ln>
                      <a:effectLst/>
                      <a:extLst>
                        <a:ext uri="{909E8E84-426E-40DD-AFC4-6F175D3DCCD1}">
                          <a14:hiddenFill xmlns:a14="http://schemas.microsoft.com/office/drawing/2010/main">
                            <a:solidFill>
                              <a:srgbClr val="00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1" name="Text Box 146"/>
          <p:cNvSpPr txBox="1">
            <a:spLocks noChangeArrowheads="1"/>
          </p:cNvSpPr>
          <p:nvPr/>
        </p:nvSpPr>
        <p:spPr bwMode="auto">
          <a:xfrm>
            <a:off x="250825" y="4116388"/>
            <a:ext cx="17272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spcBef>
                <a:spcPct val="50000"/>
              </a:spcBef>
            </a:pPr>
            <a:r>
              <a:rPr lang="en-US" altLang="zh-CN" sz="800">
                <a:solidFill>
                  <a:srgbClr val="000000"/>
                </a:solidFill>
                <a:latin typeface="Verdana" pitchFamily="34" charset="0"/>
                <a:ea typeface="宋体" charset="-122"/>
                <a:cs typeface="Arial" charset="0"/>
              </a:rPr>
              <a:t>Benchmarking</a:t>
            </a:r>
          </a:p>
        </p:txBody>
      </p:sp>
      <p:sp>
        <p:nvSpPr>
          <p:cNvPr id="15382" name="Text Box 237"/>
          <p:cNvSpPr txBox="1">
            <a:spLocks noChangeArrowheads="1"/>
          </p:cNvSpPr>
          <p:nvPr/>
        </p:nvSpPr>
        <p:spPr bwMode="auto">
          <a:xfrm>
            <a:off x="7640638" y="2941638"/>
            <a:ext cx="14255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spcBef>
                <a:spcPct val="50000"/>
              </a:spcBef>
            </a:pPr>
            <a:r>
              <a:rPr lang="en-US" altLang="zh-CN" sz="800">
                <a:solidFill>
                  <a:srgbClr val="000000"/>
                </a:solidFill>
                <a:latin typeface="Verdana" pitchFamily="34" charset="0"/>
                <a:ea typeface="宋体" charset="-122"/>
                <a:cs typeface="Arial" charset="0"/>
              </a:rPr>
              <a:t>Confirmed Change Management Plan</a:t>
            </a:r>
          </a:p>
        </p:txBody>
      </p:sp>
      <p:sp>
        <p:nvSpPr>
          <p:cNvPr id="15383" name="Line 238"/>
          <p:cNvSpPr>
            <a:spLocks noChangeShapeType="1"/>
          </p:cNvSpPr>
          <p:nvPr/>
        </p:nvSpPr>
        <p:spPr bwMode="auto">
          <a:xfrm>
            <a:off x="7323138" y="1687513"/>
            <a:ext cx="0" cy="3308350"/>
          </a:xfrm>
          <a:prstGeom prst="line">
            <a:avLst/>
          </a:prstGeom>
          <a:noFill/>
          <a:ln w="9525">
            <a:solidFill>
              <a:srgbClr val="003399"/>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5384" name="Picture 239"/>
          <p:cNvPicPr>
            <a:picLocks noChangeAspect="1" noChangeArrowheads="1"/>
          </p:cNvPicPr>
          <p:nvPr/>
        </p:nvPicPr>
        <p:blipFill>
          <a:blip r:embed="rId10" cstate="print">
            <a:extLst>
              <a:ext uri="{28A0092B-C50C-407E-A947-70E740481C1C}">
                <a14:useLocalDpi xmlns:a14="http://schemas.microsoft.com/office/drawing/2010/main" val="0"/>
              </a:ext>
            </a:extLst>
          </a:blip>
          <a:srcRect b="31029"/>
          <a:stretch>
            <a:fillRect/>
          </a:stretch>
        </p:blipFill>
        <p:spPr bwMode="auto">
          <a:xfrm>
            <a:off x="5764213" y="3211513"/>
            <a:ext cx="968375" cy="617537"/>
          </a:xfrm>
          <a:prstGeom prst="rect">
            <a:avLst/>
          </a:prstGeom>
          <a:noFill/>
          <a:ln w="9525" algn="ctr">
            <a:solidFill>
              <a:srgbClr val="003399"/>
            </a:solidFill>
            <a:miter lim="800000"/>
            <a:headEnd/>
            <a:tailEnd/>
          </a:ln>
          <a:extLst>
            <a:ext uri="{909E8E84-426E-40DD-AFC4-6F175D3DCCD1}">
              <a14:hiddenFill xmlns:a14="http://schemas.microsoft.com/office/drawing/2010/main">
                <a:solidFill>
                  <a:srgbClr val="FFFFFF"/>
                </a:solidFill>
              </a14:hiddenFill>
            </a:ext>
          </a:extLst>
        </p:spPr>
      </p:pic>
      <p:sp>
        <p:nvSpPr>
          <p:cNvPr id="15385" name="Text Box 240"/>
          <p:cNvSpPr txBox="1">
            <a:spLocks noChangeArrowheads="1"/>
          </p:cNvSpPr>
          <p:nvPr/>
        </p:nvSpPr>
        <p:spPr bwMode="auto">
          <a:xfrm>
            <a:off x="5435600" y="3025775"/>
            <a:ext cx="165735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spcBef>
                <a:spcPct val="50000"/>
              </a:spcBef>
            </a:pPr>
            <a:r>
              <a:rPr lang="en-US" altLang="zh-CN" sz="800">
                <a:solidFill>
                  <a:srgbClr val="000000"/>
                </a:solidFill>
                <a:latin typeface="Verdana" pitchFamily="34" charset="0"/>
                <a:ea typeface="宋体" charset="-122"/>
                <a:cs typeface="Arial" charset="0"/>
              </a:rPr>
              <a:t>Executive Dashboard</a:t>
            </a:r>
          </a:p>
        </p:txBody>
      </p:sp>
      <p:pic>
        <p:nvPicPr>
          <p:cNvPr id="15386" name="Picture 24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08650" y="4271963"/>
            <a:ext cx="1095375" cy="482600"/>
          </a:xfrm>
          <a:prstGeom prst="rect">
            <a:avLst/>
          </a:prstGeom>
          <a:noFill/>
          <a:ln w="9525" algn="ctr">
            <a:solidFill>
              <a:srgbClr val="003399"/>
            </a:solidFill>
            <a:miter lim="800000"/>
            <a:headEnd/>
            <a:tailEnd/>
          </a:ln>
          <a:extLst>
            <a:ext uri="{909E8E84-426E-40DD-AFC4-6F175D3DCCD1}">
              <a14:hiddenFill xmlns:a14="http://schemas.microsoft.com/office/drawing/2010/main">
                <a:solidFill>
                  <a:srgbClr val="FFFFFF"/>
                </a:solidFill>
              </a14:hiddenFill>
            </a:ext>
          </a:extLst>
        </p:spPr>
      </p:pic>
      <p:sp>
        <p:nvSpPr>
          <p:cNvPr id="15387" name="Text Box 242"/>
          <p:cNvSpPr txBox="1">
            <a:spLocks noChangeArrowheads="1"/>
          </p:cNvSpPr>
          <p:nvPr/>
        </p:nvSpPr>
        <p:spPr bwMode="auto">
          <a:xfrm>
            <a:off x="5529263" y="4030663"/>
            <a:ext cx="1316037"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spcBef>
                <a:spcPct val="50000"/>
              </a:spcBef>
            </a:pPr>
            <a:r>
              <a:rPr lang="en-US" altLang="zh-CN" sz="800">
                <a:solidFill>
                  <a:srgbClr val="000000"/>
                </a:solidFill>
                <a:latin typeface="Verdana" pitchFamily="34" charset="0"/>
                <a:ea typeface="宋体" charset="-122"/>
                <a:cs typeface="Arial" charset="0"/>
              </a:rPr>
              <a:t>Savings Tracker</a:t>
            </a:r>
          </a:p>
        </p:txBody>
      </p:sp>
      <p:sp>
        <p:nvSpPr>
          <p:cNvPr id="15388" name="Text Box 27"/>
          <p:cNvSpPr txBox="1">
            <a:spLocks noChangeArrowheads="1"/>
          </p:cNvSpPr>
          <p:nvPr/>
        </p:nvSpPr>
        <p:spPr bwMode="auto">
          <a:xfrm>
            <a:off x="2147888" y="1735138"/>
            <a:ext cx="1763712"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spcBef>
                <a:spcPct val="50000"/>
              </a:spcBef>
            </a:pPr>
            <a:r>
              <a:rPr lang="en-US" altLang="zh-CN" sz="800">
                <a:solidFill>
                  <a:srgbClr val="000000"/>
                </a:solidFill>
                <a:latin typeface="Verdana" pitchFamily="34" charset="0"/>
                <a:ea typeface="宋体" charset="-122"/>
                <a:cs typeface="Arial" charset="0"/>
              </a:rPr>
              <a:t>Opportunity Assessment</a:t>
            </a:r>
          </a:p>
        </p:txBody>
      </p:sp>
      <p:pic>
        <p:nvPicPr>
          <p:cNvPr id="15389" name="Picture 2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4100" y="1974850"/>
            <a:ext cx="1433513" cy="717550"/>
          </a:xfrm>
          <a:prstGeom prst="rect">
            <a:avLst/>
          </a:prstGeom>
          <a:noFill/>
          <a:ln w="9525" algn="ctr">
            <a:solidFill>
              <a:srgbClr val="000066"/>
            </a:solidFill>
            <a:miter lim="800000"/>
            <a:headEnd/>
            <a:tailEnd/>
          </a:ln>
          <a:extLst>
            <a:ext uri="{909E8E84-426E-40DD-AFC4-6F175D3DCCD1}">
              <a14:hiddenFill xmlns:a14="http://schemas.microsoft.com/office/drawing/2010/main">
                <a:solidFill>
                  <a:srgbClr val="FFFFFF"/>
                </a:solidFill>
              </a14:hiddenFill>
            </a:ext>
          </a:extLst>
        </p:spPr>
      </p:pic>
      <p:sp>
        <p:nvSpPr>
          <p:cNvPr id="15390" name="Text Box 29"/>
          <p:cNvSpPr txBox="1">
            <a:spLocks noChangeArrowheads="1"/>
          </p:cNvSpPr>
          <p:nvPr/>
        </p:nvSpPr>
        <p:spPr bwMode="auto">
          <a:xfrm>
            <a:off x="2124075" y="2982913"/>
            <a:ext cx="1774825"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spcBef>
                <a:spcPct val="50000"/>
              </a:spcBef>
            </a:pPr>
            <a:r>
              <a:rPr lang="en-US" altLang="zh-CN" sz="800">
                <a:solidFill>
                  <a:srgbClr val="000000"/>
                </a:solidFill>
                <a:latin typeface="Verdana" pitchFamily="34" charset="0"/>
                <a:ea typeface="宋体" charset="-122"/>
                <a:cs typeface="Arial" charset="0"/>
              </a:rPr>
              <a:t>Prioritised Opportunities</a:t>
            </a:r>
          </a:p>
        </p:txBody>
      </p:sp>
      <p:pic>
        <p:nvPicPr>
          <p:cNvPr id="15391" name="Picture 2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14775" y="2100263"/>
            <a:ext cx="1381125" cy="555625"/>
          </a:xfrm>
          <a:prstGeom prst="rect">
            <a:avLst/>
          </a:prstGeom>
          <a:noFill/>
          <a:ln w="9525" algn="ctr">
            <a:solidFill>
              <a:srgbClr val="000066"/>
            </a:solidFill>
            <a:miter lim="800000"/>
            <a:headEnd/>
            <a:tailEnd/>
          </a:ln>
          <a:extLst>
            <a:ext uri="{909E8E84-426E-40DD-AFC4-6F175D3DCCD1}">
              <a14:hiddenFill xmlns:a14="http://schemas.microsoft.com/office/drawing/2010/main">
                <a:solidFill>
                  <a:srgbClr val="FFFFFF"/>
                </a:solidFill>
              </a14:hiddenFill>
            </a:ext>
          </a:extLst>
        </p:spPr>
      </p:pic>
      <p:pic>
        <p:nvPicPr>
          <p:cNvPr id="15392" name="Picture 81"/>
          <p:cNvPicPr preferRelativeResize="0">
            <a:picLocks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292350" y="3165475"/>
            <a:ext cx="1419225" cy="73977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pic>
      <p:sp>
        <p:nvSpPr>
          <p:cNvPr id="15393" name="Line 45"/>
          <p:cNvSpPr>
            <a:spLocks noChangeShapeType="1"/>
          </p:cNvSpPr>
          <p:nvPr/>
        </p:nvSpPr>
        <p:spPr bwMode="auto">
          <a:xfrm>
            <a:off x="139700" y="1687513"/>
            <a:ext cx="0" cy="3309937"/>
          </a:xfrm>
          <a:prstGeom prst="line">
            <a:avLst/>
          </a:prstGeom>
          <a:noFill/>
          <a:ln w="9525">
            <a:solidFill>
              <a:srgbClr val="003399"/>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5394" name="Picture 1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7663" y="4292600"/>
            <a:ext cx="1487487"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5" name="Picture 1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gray">
          <a:xfrm>
            <a:off x="7664450" y="4410075"/>
            <a:ext cx="11811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5396" name="Text Box 237"/>
          <p:cNvSpPr txBox="1">
            <a:spLocks noChangeArrowheads="1"/>
          </p:cNvSpPr>
          <p:nvPr/>
        </p:nvSpPr>
        <p:spPr bwMode="auto">
          <a:xfrm>
            <a:off x="7451725" y="4070350"/>
            <a:ext cx="151288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spcBef>
                <a:spcPct val="50000"/>
              </a:spcBef>
            </a:pPr>
            <a:r>
              <a:rPr lang="en-US" altLang="zh-CN" sz="800">
                <a:solidFill>
                  <a:srgbClr val="000000"/>
                </a:solidFill>
                <a:latin typeface="Verdana" pitchFamily="34" charset="0"/>
                <a:ea typeface="宋体" charset="-122"/>
                <a:cs typeface="Arial" charset="0"/>
              </a:rPr>
              <a:t>Detailed Implementation   Action Plans</a:t>
            </a:r>
          </a:p>
        </p:txBody>
      </p:sp>
      <p:sp>
        <p:nvSpPr>
          <p:cNvPr id="15397" name="AutoShape 132"/>
          <p:cNvSpPr>
            <a:spLocks noChangeArrowheads="1"/>
          </p:cNvSpPr>
          <p:nvPr/>
        </p:nvSpPr>
        <p:spPr bwMode="auto">
          <a:xfrm>
            <a:off x="34925" y="1501775"/>
            <a:ext cx="8848725" cy="165100"/>
          </a:xfrm>
          <a:prstGeom prst="homePlate">
            <a:avLst>
              <a:gd name="adj" fmla="val 66995"/>
            </a:avLst>
          </a:prstGeom>
          <a:solidFill>
            <a:srgbClr val="DDDDDD"/>
          </a:solidFill>
          <a:ln w="6350" algn="ctr">
            <a:solidFill>
              <a:srgbClr val="000000"/>
            </a:solidFill>
            <a:miter lim="800000"/>
            <a:headEnd/>
            <a:tailEnd/>
          </a:ln>
        </p:spPr>
        <p:txBody>
          <a:bodyPr lIns="0" tIns="0" rIns="0" bIns="0" anchor="ctr" anchorCtr="1"/>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sz="800" b="1">
              <a:solidFill>
                <a:schemeClr val="bg1"/>
              </a:solidFill>
              <a:latin typeface="Verdana" pitchFamily="34" charset="0"/>
              <a:cs typeface="Arial" charset="0"/>
            </a:endParaRPr>
          </a:p>
        </p:txBody>
      </p:sp>
      <p:sp>
        <p:nvSpPr>
          <p:cNvPr id="15398" name="Rectangle 4"/>
          <p:cNvSpPr>
            <a:spLocks noChangeArrowheads="1"/>
          </p:cNvSpPr>
          <p:nvPr/>
        </p:nvSpPr>
        <p:spPr bwMode="auto">
          <a:xfrm>
            <a:off x="1946275" y="1719263"/>
            <a:ext cx="249238" cy="2752725"/>
          </a:xfrm>
          <a:prstGeom prst="rect">
            <a:avLst/>
          </a:prstGeom>
          <a:solidFill>
            <a:srgbClr val="009999"/>
          </a:solidFill>
          <a:ln w="9525" algn="ctr">
            <a:solidFill>
              <a:srgbClr val="000000"/>
            </a:solidFill>
            <a:miter lim="800000"/>
            <a:headEnd/>
            <a:tailEnd/>
          </a:ln>
        </p:spPr>
        <p:txBody>
          <a:bodyPr wrap="none"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06000"/>
              </a:lnSpc>
            </a:pPr>
            <a:endParaRPr lang="zh-CN" altLang="zh-CN" sz="800" b="1">
              <a:solidFill>
                <a:schemeClr val="bg1"/>
              </a:solidFill>
              <a:latin typeface="Verdana" pitchFamily="34" charset="0"/>
              <a:cs typeface="Arial" charset="0"/>
            </a:endParaRPr>
          </a:p>
        </p:txBody>
      </p:sp>
      <p:sp>
        <p:nvSpPr>
          <p:cNvPr id="15399" name="Text Box 38"/>
          <p:cNvSpPr txBox="1">
            <a:spLocks noChangeArrowheads="1"/>
          </p:cNvSpPr>
          <p:nvPr/>
        </p:nvSpPr>
        <p:spPr bwMode="auto">
          <a:xfrm rot="-5400000">
            <a:off x="804069" y="2975769"/>
            <a:ext cx="2454275"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pPr>
            <a:r>
              <a:rPr lang="en-US" altLang="zh-CN" sz="800" b="1">
                <a:solidFill>
                  <a:srgbClr val="FFFFFF"/>
                </a:solidFill>
                <a:latin typeface="Verdana" pitchFamily="34" charset="0"/>
                <a:ea typeface="宋体" charset="-122"/>
                <a:cs typeface="Arial" charset="0"/>
              </a:rPr>
              <a:t>Immediate Improvement Opportunities</a:t>
            </a:r>
          </a:p>
        </p:txBody>
      </p:sp>
      <p:sp>
        <p:nvSpPr>
          <p:cNvPr id="15400" name="Rectangle 4"/>
          <p:cNvSpPr>
            <a:spLocks noChangeArrowheads="1"/>
          </p:cNvSpPr>
          <p:nvPr/>
        </p:nvSpPr>
        <p:spPr bwMode="auto">
          <a:xfrm>
            <a:off x="71438" y="1719263"/>
            <a:ext cx="252412" cy="2752725"/>
          </a:xfrm>
          <a:prstGeom prst="rect">
            <a:avLst/>
          </a:prstGeom>
          <a:solidFill>
            <a:srgbClr val="009999"/>
          </a:solidFill>
          <a:ln w="9525" algn="ctr">
            <a:solidFill>
              <a:srgbClr val="000000"/>
            </a:solidFill>
            <a:miter lim="800000"/>
            <a:headEnd/>
            <a:tailEnd/>
          </a:ln>
        </p:spPr>
        <p:txBody>
          <a:bodyPr wrap="none"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06000"/>
              </a:lnSpc>
            </a:pPr>
            <a:endParaRPr lang="zh-CN" altLang="zh-CN" sz="800" b="1">
              <a:solidFill>
                <a:schemeClr val="bg1"/>
              </a:solidFill>
              <a:latin typeface="Verdana" pitchFamily="34" charset="0"/>
              <a:cs typeface="Arial" charset="0"/>
            </a:endParaRPr>
          </a:p>
        </p:txBody>
      </p:sp>
      <p:sp>
        <p:nvSpPr>
          <p:cNvPr id="15401" name="Text Box 38"/>
          <p:cNvSpPr txBox="1">
            <a:spLocks noChangeArrowheads="1"/>
          </p:cNvSpPr>
          <p:nvPr/>
        </p:nvSpPr>
        <p:spPr bwMode="auto">
          <a:xfrm rot="-5400000">
            <a:off x="-679449" y="2982912"/>
            <a:ext cx="1655762"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pPr>
            <a:r>
              <a:rPr lang="en-US" altLang="zh-CN" sz="800" b="1">
                <a:solidFill>
                  <a:srgbClr val="FFFFFF"/>
                </a:solidFill>
                <a:latin typeface="Verdana" pitchFamily="34" charset="0"/>
                <a:ea typeface="宋体" charset="-122"/>
                <a:cs typeface="Arial" charset="0"/>
              </a:rPr>
              <a:t>Project Launch Workshop</a:t>
            </a:r>
          </a:p>
        </p:txBody>
      </p:sp>
      <p:sp>
        <p:nvSpPr>
          <p:cNvPr id="15402" name="Rectangle 4"/>
          <p:cNvSpPr>
            <a:spLocks noChangeArrowheads="1"/>
          </p:cNvSpPr>
          <p:nvPr/>
        </p:nvSpPr>
        <p:spPr bwMode="auto">
          <a:xfrm>
            <a:off x="7199313" y="1719263"/>
            <a:ext cx="252412" cy="2752725"/>
          </a:xfrm>
          <a:prstGeom prst="rect">
            <a:avLst/>
          </a:prstGeom>
          <a:solidFill>
            <a:srgbClr val="009999"/>
          </a:solidFill>
          <a:ln w="9525" algn="ctr">
            <a:solidFill>
              <a:srgbClr val="000000"/>
            </a:solidFill>
            <a:miter lim="800000"/>
            <a:headEnd/>
            <a:tailEnd/>
          </a:ln>
        </p:spPr>
        <p:txBody>
          <a:bodyPr wrap="none"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06000"/>
              </a:lnSpc>
            </a:pPr>
            <a:endParaRPr lang="zh-CN" altLang="zh-CN" sz="800" b="1">
              <a:solidFill>
                <a:schemeClr val="bg1"/>
              </a:solidFill>
              <a:latin typeface="Verdana" pitchFamily="34" charset="0"/>
              <a:cs typeface="Arial" charset="0"/>
            </a:endParaRPr>
          </a:p>
        </p:txBody>
      </p:sp>
      <p:sp>
        <p:nvSpPr>
          <p:cNvPr id="15403" name="Text Box 38"/>
          <p:cNvSpPr txBox="1">
            <a:spLocks noChangeArrowheads="1"/>
          </p:cNvSpPr>
          <p:nvPr/>
        </p:nvSpPr>
        <p:spPr bwMode="auto">
          <a:xfrm rot="-5400000">
            <a:off x="6384926" y="2973387"/>
            <a:ext cx="1763712"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lnSpc>
                <a:spcPct val="110000"/>
              </a:lnSpc>
            </a:pPr>
            <a:r>
              <a:rPr lang="en-US" altLang="zh-CN" sz="800" b="1">
                <a:solidFill>
                  <a:srgbClr val="FFFFFF"/>
                </a:solidFill>
                <a:latin typeface="Verdana" pitchFamily="34" charset="0"/>
                <a:ea typeface="宋体" charset="-122"/>
                <a:cs typeface="Arial" charset="0"/>
              </a:rPr>
              <a:t>Opportunity Gating Process</a:t>
            </a:r>
          </a:p>
        </p:txBody>
      </p:sp>
      <p:pic>
        <p:nvPicPr>
          <p:cNvPr id="15404" name="Picture 43" descr="2008-11-06_18220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78738" y="3309938"/>
            <a:ext cx="125095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5" name="Rectangle 44"/>
          <p:cNvSpPr>
            <a:spLocks noChangeArrowheads="1"/>
          </p:cNvSpPr>
          <p:nvPr/>
        </p:nvSpPr>
        <p:spPr bwMode="auto">
          <a:xfrm>
            <a:off x="501650" y="5300663"/>
            <a:ext cx="2668588" cy="198437"/>
          </a:xfrm>
          <a:prstGeom prst="rect">
            <a:avLst/>
          </a:prstGeom>
          <a:solidFill>
            <a:srgbClr val="8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fontAlgn="ctr" hangingPunct="1">
              <a:lnSpc>
                <a:spcPct val="102000"/>
              </a:lnSpc>
              <a:spcAft>
                <a:spcPct val="37000"/>
              </a:spcAft>
            </a:pPr>
            <a:r>
              <a:rPr lang="en-US" altLang="zh-CN" sz="1200" b="1">
                <a:solidFill>
                  <a:srgbClr val="FFFFFF"/>
                </a:solidFill>
                <a:latin typeface="Verdana" pitchFamily="34" charset="0"/>
                <a:ea typeface="宋体" charset="-122"/>
              </a:rPr>
              <a:t>Phase 1</a:t>
            </a:r>
          </a:p>
        </p:txBody>
      </p:sp>
      <p:sp>
        <p:nvSpPr>
          <p:cNvPr id="15406" name="Rectangle 45"/>
          <p:cNvSpPr>
            <a:spLocks noChangeArrowheads="1"/>
          </p:cNvSpPr>
          <p:nvPr/>
        </p:nvSpPr>
        <p:spPr bwMode="auto">
          <a:xfrm>
            <a:off x="3170238" y="5300663"/>
            <a:ext cx="2959100" cy="198437"/>
          </a:xfrm>
          <a:prstGeom prst="rect">
            <a:avLst/>
          </a:prstGeom>
          <a:solidFill>
            <a:srgbClr val="8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fontAlgn="ctr" hangingPunct="1">
              <a:spcAft>
                <a:spcPct val="37000"/>
              </a:spcAft>
            </a:pPr>
            <a:r>
              <a:rPr lang="en-US" altLang="zh-CN" sz="1200" b="1">
                <a:solidFill>
                  <a:srgbClr val="FFFFFF"/>
                </a:solidFill>
                <a:latin typeface="Verdana" pitchFamily="34" charset="0"/>
                <a:ea typeface="宋体" charset="-122"/>
              </a:rPr>
              <a:t>Phase 2</a:t>
            </a:r>
          </a:p>
        </p:txBody>
      </p:sp>
      <p:sp>
        <p:nvSpPr>
          <p:cNvPr id="15407" name="Rectangle 46"/>
          <p:cNvSpPr>
            <a:spLocks noChangeArrowheads="1"/>
          </p:cNvSpPr>
          <p:nvPr/>
        </p:nvSpPr>
        <p:spPr bwMode="auto">
          <a:xfrm>
            <a:off x="6129338" y="5300663"/>
            <a:ext cx="2900362" cy="198437"/>
          </a:xfrm>
          <a:prstGeom prst="rect">
            <a:avLst/>
          </a:prstGeom>
          <a:solidFill>
            <a:srgbClr val="8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eaLnBrk="1" fontAlgn="ctr" hangingPunct="1">
              <a:lnSpc>
                <a:spcPct val="102000"/>
              </a:lnSpc>
              <a:spcAft>
                <a:spcPct val="37000"/>
              </a:spcAft>
            </a:pPr>
            <a:r>
              <a:rPr lang="en-US" altLang="zh-CN" sz="1200" b="1">
                <a:solidFill>
                  <a:srgbClr val="FFFFFF"/>
                </a:solidFill>
                <a:latin typeface="Verdana" pitchFamily="34" charset="0"/>
                <a:ea typeface="宋体" charset="-122"/>
              </a:rPr>
              <a:t>Phase 3</a:t>
            </a:r>
          </a:p>
        </p:txBody>
      </p:sp>
      <p:sp>
        <p:nvSpPr>
          <p:cNvPr id="15408" name="Rectangle 47"/>
          <p:cNvSpPr>
            <a:spLocks noChangeArrowheads="1"/>
          </p:cNvSpPr>
          <p:nvPr/>
        </p:nvSpPr>
        <p:spPr bwMode="auto">
          <a:xfrm>
            <a:off x="608013" y="5541963"/>
            <a:ext cx="252412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43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fontAlgn="t" hangingPunct="1">
              <a:spcBef>
                <a:spcPct val="20000"/>
              </a:spcBef>
              <a:spcAft>
                <a:spcPct val="37000"/>
              </a:spcAft>
              <a:buSzPct val="70000"/>
            </a:pPr>
            <a:r>
              <a:rPr lang="en-US" altLang="zh-CN" sz="800">
                <a:latin typeface="Verdana" pitchFamily="34" charset="0"/>
                <a:ea typeface="宋体" charset="-122"/>
              </a:rPr>
              <a:t>  - Baseline observations </a:t>
            </a:r>
          </a:p>
          <a:p>
            <a:pPr eaLnBrk="1" fontAlgn="t" hangingPunct="1">
              <a:spcBef>
                <a:spcPct val="20000"/>
              </a:spcBef>
              <a:spcAft>
                <a:spcPct val="37000"/>
              </a:spcAft>
              <a:buSzPct val="70000"/>
            </a:pPr>
            <a:r>
              <a:rPr lang="en-US" altLang="zh-CN" sz="800">
                <a:latin typeface="Verdana" pitchFamily="34" charset="0"/>
                <a:ea typeface="宋体" charset="-122"/>
              </a:rPr>
              <a:t>  - Service delivery model observations</a:t>
            </a:r>
          </a:p>
          <a:p>
            <a:pPr eaLnBrk="1" fontAlgn="t" hangingPunct="1">
              <a:spcBef>
                <a:spcPct val="20000"/>
              </a:spcBef>
              <a:spcAft>
                <a:spcPct val="37000"/>
              </a:spcAft>
              <a:buSzPct val="70000"/>
            </a:pPr>
            <a:r>
              <a:rPr lang="en-US" altLang="zh-CN" sz="800">
                <a:latin typeface="Verdana" pitchFamily="34" charset="0"/>
                <a:ea typeface="宋体" charset="-122"/>
              </a:rPr>
              <a:t>  - Benchmarking (internal / external)</a:t>
            </a:r>
          </a:p>
          <a:p>
            <a:pPr eaLnBrk="1" fontAlgn="t" hangingPunct="1">
              <a:spcBef>
                <a:spcPct val="20000"/>
              </a:spcBef>
              <a:spcAft>
                <a:spcPct val="37000"/>
              </a:spcAft>
              <a:buSzPct val="70000"/>
            </a:pPr>
            <a:r>
              <a:rPr lang="en-US" altLang="zh-CN" sz="800">
                <a:latin typeface="Verdana" pitchFamily="34" charset="0"/>
                <a:ea typeface="宋体" charset="-122"/>
              </a:rPr>
              <a:t>  - Immediate cost savings opportunities</a:t>
            </a:r>
          </a:p>
          <a:p>
            <a:pPr eaLnBrk="1" fontAlgn="t" hangingPunct="1">
              <a:spcBef>
                <a:spcPct val="20000"/>
              </a:spcBef>
              <a:spcAft>
                <a:spcPct val="37000"/>
              </a:spcAft>
              <a:buSzPct val="70000"/>
            </a:pPr>
            <a:r>
              <a:rPr lang="en-US" altLang="zh-CN" sz="800">
                <a:latin typeface="Verdana" pitchFamily="34" charset="0"/>
                <a:ea typeface="宋体" charset="-122"/>
              </a:rPr>
              <a:t>  - Customer retention &amp; pipeline management</a:t>
            </a:r>
          </a:p>
          <a:p>
            <a:pPr eaLnBrk="1" fontAlgn="t" hangingPunct="1">
              <a:lnSpc>
                <a:spcPct val="102000"/>
              </a:lnSpc>
              <a:spcBef>
                <a:spcPct val="20000"/>
              </a:spcBef>
              <a:spcAft>
                <a:spcPct val="37000"/>
              </a:spcAft>
            </a:pPr>
            <a:endParaRPr lang="en-US" altLang="zh-CN" sz="800">
              <a:latin typeface="Verdana" pitchFamily="34" charset="0"/>
              <a:ea typeface="宋体" charset="-122"/>
            </a:endParaRPr>
          </a:p>
        </p:txBody>
      </p:sp>
      <p:sp>
        <p:nvSpPr>
          <p:cNvPr id="15409" name="Rectangle 48"/>
          <p:cNvSpPr>
            <a:spLocks noChangeArrowheads="1"/>
          </p:cNvSpPr>
          <p:nvPr/>
        </p:nvSpPr>
        <p:spPr bwMode="auto">
          <a:xfrm>
            <a:off x="3170238" y="5499100"/>
            <a:ext cx="29591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143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fontAlgn="t" hangingPunct="1">
              <a:spcBef>
                <a:spcPct val="20000"/>
              </a:spcBef>
              <a:spcAft>
                <a:spcPct val="37000"/>
              </a:spcAft>
              <a:buSzPct val="70000"/>
            </a:pPr>
            <a:r>
              <a:rPr lang="en-US" altLang="zh-CN" sz="800">
                <a:latin typeface="Verdana" pitchFamily="34" charset="0"/>
                <a:ea typeface="宋体" charset="-122"/>
              </a:rPr>
              <a:t>  - Opportunity assessment </a:t>
            </a:r>
          </a:p>
          <a:p>
            <a:pPr eaLnBrk="1" fontAlgn="t" hangingPunct="1">
              <a:spcBef>
                <a:spcPct val="20000"/>
              </a:spcBef>
              <a:spcAft>
                <a:spcPct val="37000"/>
              </a:spcAft>
              <a:buSzPct val="70000"/>
            </a:pPr>
            <a:r>
              <a:rPr lang="en-US" altLang="zh-CN" sz="800">
                <a:latin typeface="Verdana" pitchFamily="34" charset="0"/>
                <a:ea typeface="宋体" charset="-122"/>
              </a:rPr>
              <a:t>  - Opportunity prioritisation</a:t>
            </a:r>
          </a:p>
          <a:p>
            <a:pPr eaLnBrk="1" fontAlgn="t" hangingPunct="1">
              <a:spcBef>
                <a:spcPct val="20000"/>
              </a:spcBef>
              <a:spcAft>
                <a:spcPct val="37000"/>
              </a:spcAft>
              <a:buSzPct val="70000"/>
            </a:pPr>
            <a:r>
              <a:rPr lang="en-US" altLang="zh-CN" sz="800">
                <a:latin typeface="Verdana" pitchFamily="34" charset="0"/>
                <a:ea typeface="宋体" charset="-122"/>
              </a:rPr>
              <a:t>  - Launch quick win opportunities (“no regrets”) </a:t>
            </a:r>
          </a:p>
          <a:p>
            <a:pPr eaLnBrk="1" fontAlgn="t" hangingPunct="1">
              <a:spcBef>
                <a:spcPct val="20000"/>
              </a:spcBef>
              <a:spcAft>
                <a:spcPct val="37000"/>
              </a:spcAft>
              <a:buSzPct val="70000"/>
            </a:pPr>
            <a:r>
              <a:rPr lang="en-US" altLang="zh-CN" sz="800">
                <a:latin typeface="Verdana" pitchFamily="34" charset="0"/>
                <a:ea typeface="宋体" charset="-122"/>
              </a:rPr>
              <a:t>  - Anticipated benefits and costs to achieve</a:t>
            </a:r>
          </a:p>
          <a:p>
            <a:pPr eaLnBrk="1" fontAlgn="t" hangingPunct="1">
              <a:spcBef>
                <a:spcPct val="20000"/>
              </a:spcBef>
              <a:spcAft>
                <a:spcPct val="37000"/>
              </a:spcAft>
              <a:buSzPct val="70000"/>
            </a:pPr>
            <a:r>
              <a:rPr lang="en-US" altLang="zh-CN" sz="800">
                <a:latin typeface="Verdana" pitchFamily="34" charset="0"/>
                <a:ea typeface="宋体" charset="-122"/>
              </a:rPr>
              <a:t>  - Resource requirements</a:t>
            </a:r>
          </a:p>
        </p:txBody>
      </p:sp>
      <p:sp>
        <p:nvSpPr>
          <p:cNvPr id="15410" name="Rectangle 49"/>
          <p:cNvSpPr>
            <a:spLocks noChangeArrowheads="1"/>
          </p:cNvSpPr>
          <p:nvPr/>
        </p:nvSpPr>
        <p:spPr bwMode="auto">
          <a:xfrm>
            <a:off x="6129338" y="5499100"/>
            <a:ext cx="2900362"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7800" indent="-1778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fontAlgn="t" hangingPunct="1">
              <a:spcBef>
                <a:spcPct val="20000"/>
              </a:spcBef>
              <a:spcAft>
                <a:spcPct val="37000"/>
              </a:spcAft>
              <a:buSzPct val="70000"/>
            </a:pPr>
            <a:r>
              <a:rPr lang="en-US" altLang="zh-CN" sz="800">
                <a:latin typeface="Verdana" pitchFamily="34" charset="0"/>
                <a:ea typeface="宋体" charset="-122"/>
              </a:rPr>
              <a:t>  - Change management and stakeholder alignment plans</a:t>
            </a:r>
          </a:p>
          <a:p>
            <a:pPr eaLnBrk="1" fontAlgn="t" hangingPunct="1">
              <a:spcBef>
                <a:spcPct val="20000"/>
              </a:spcBef>
              <a:spcAft>
                <a:spcPct val="37000"/>
              </a:spcAft>
              <a:buSzPct val="70000"/>
            </a:pPr>
            <a:r>
              <a:rPr lang="en-US" altLang="zh-CN" sz="800">
                <a:latin typeface="Verdana" pitchFamily="34" charset="0"/>
                <a:ea typeface="宋体" charset="-122"/>
              </a:rPr>
              <a:t>  - Detailed action plans for implementation</a:t>
            </a:r>
          </a:p>
          <a:p>
            <a:pPr eaLnBrk="1" fontAlgn="t" hangingPunct="1">
              <a:spcBef>
                <a:spcPct val="20000"/>
              </a:spcBef>
              <a:spcAft>
                <a:spcPct val="37000"/>
              </a:spcAft>
              <a:buSzPct val="70000"/>
            </a:pPr>
            <a:r>
              <a:rPr lang="en-US" altLang="zh-CN" sz="800">
                <a:latin typeface="Verdana" pitchFamily="34" charset="0"/>
                <a:ea typeface="宋体" charset="-122"/>
              </a:rPr>
              <a:t>  </a:t>
            </a:r>
          </a:p>
        </p:txBody>
      </p:sp>
      <p:sp>
        <p:nvSpPr>
          <p:cNvPr id="15411" name="Line 50"/>
          <p:cNvSpPr>
            <a:spLocks noChangeShapeType="1"/>
          </p:cNvSpPr>
          <p:nvPr/>
        </p:nvSpPr>
        <p:spPr bwMode="auto">
          <a:xfrm>
            <a:off x="3170238" y="5321300"/>
            <a:ext cx="0" cy="1096963"/>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2" name="Line 51"/>
          <p:cNvSpPr>
            <a:spLocks noChangeShapeType="1"/>
          </p:cNvSpPr>
          <p:nvPr/>
        </p:nvSpPr>
        <p:spPr bwMode="auto">
          <a:xfrm>
            <a:off x="6129338" y="5321300"/>
            <a:ext cx="0" cy="1082675"/>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3" name="Line 52"/>
          <p:cNvSpPr>
            <a:spLocks noChangeShapeType="1"/>
          </p:cNvSpPr>
          <p:nvPr/>
        </p:nvSpPr>
        <p:spPr bwMode="auto">
          <a:xfrm>
            <a:off x="501650" y="5499100"/>
            <a:ext cx="8528050" cy="0"/>
          </a:xfrm>
          <a:prstGeom prst="line">
            <a:avLst/>
          </a:prstGeom>
          <a:noFill/>
          <a:ln w="12700"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4" name="Line 53"/>
          <p:cNvSpPr>
            <a:spLocks noChangeShapeType="1"/>
          </p:cNvSpPr>
          <p:nvPr/>
        </p:nvSpPr>
        <p:spPr bwMode="auto">
          <a:xfrm>
            <a:off x="501650" y="5300663"/>
            <a:ext cx="8528050" cy="0"/>
          </a:xfrm>
          <a:prstGeom prst="line">
            <a:avLst/>
          </a:prstGeom>
          <a:noFill/>
          <a:ln w="12700" cap="sq"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5" name="Line 54"/>
          <p:cNvSpPr>
            <a:spLocks noChangeShapeType="1"/>
          </p:cNvSpPr>
          <p:nvPr/>
        </p:nvSpPr>
        <p:spPr bwMode="auto">
          <a:xfrm>
            <a:off x="9029700" y="5321300"/>
            <a:ext cx="0" cy="1082675"/>
          </a:xfrm>
          <a:prstGeom prst="line">
            <a:avLst/>
          </a:prstGeom>
          <a:noFill/>
          <a:ln w="12700" cap="sq"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6" name="Line 55"/>
          <p:cNvSpPr>
            <a:spLocks noChangeShapeType="1"/>
          </p:cNvSpPr>
          <p:nvPr/>
        </p:nvSpPr>
        <p:spPr bwMode="auto">
          <a:xfrm>
            <a:off x="501650" y="6453188"/>
            <a:ext cx="8528050" cy="0"/>
          </a:xfrm>
          <a:prstGeom prst="line">
            <a:avLst/>
          </a:prstGeom>
          <a:noFill/>
          <a:ln w="12700" cap="sq"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7" name="Text Box 14"/>
          <p:cNvSpPr txBox="1">
            <a:spLocks noChangeArrowheads="1"/>
          </p:cNvSpPr>
          <p:nvPr/>
        </p:nvSpPr>
        <p:spPr bwMode="auto">
          <a:xfrm rot="-5400000">
            <a:off x="-285750" y="5627688"/>
            <a:ext cx="1152525" cy="498475"/>
          </a:xfrm>
          <a:prstGeom prst="rect">
            <a:avLst/>
          </a:prstGeom>
          <a:solidFill>
            <a:srgbClr val="8099CC"/>
          </a:solidFill>
          <a:ln w="9525" algn="ctr">
            <a:solidFill>
              <a:srgbClr val="000000"/>
            </a:solidFill>
            <a:miter lim="800000"/>
            <a:headEnd/>
            <a:tailEnd/>
          </a:ln>
        </p:spPr>
        <p:txBody>
          <a:bodyPr lIns="0" tIns="0" rIns="0" bIns="0" anchor="ctr"/>
          <a:lstStyle>
            <a:lvl1pPr marL="342900" indent="-342900"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lgn="ctr">
              <a:spcBef>
                <a:spcPct val="5000"/>
              </a:spcBef>
              <a:buSzPct val="70000"/>
              <a:buFont typeface="Marlett" pitchFamily="2" charset="2"/>
              <a:buNone/>
            </a:pPr>
            <a:r>
              <a:rPr lang="en-US" altLang="zh-CN" sz="1200" b="1">
                <a:solidFill>
                  <a:srgbClr val="FFFFFF"/>
                </a:solidFill>
                <a:latin typeface="Verdana" pitchFamily="34" charset="0"/>
                <a:ea typeface="宋体" charset="-122"/>
                <a:cs typeface="Arial" charset="0"/>
              </a:rPr>
              <a:t>Key </a:t>
            </a:r>
          </a:p>
          <a:p>
            <a:pPr algn="ctr">
              <a:spcBef>
                <a:spcPct val="5000"/>
              </a:spcBef>
              <a:buSzPct val="70000"/>
              <a:buFont typeface="Marlett" pitchFamily="2" charset="2"/>
              <a:buNone/>
            </a:pPr>
            <a:r>
              <a:rPr lang="en-US" altLang="zh-CN" sz="1200" b="1">
                <a:solidFill>
                  <a:srgbClr val="FFFFFF"/>
                </a:solidFill>
                <a:latin typeface="Verdana" pitchFamily="34" charset="0"/>
                <a:ea typeface="宋体" charset="-122"/>
                <a:cs typeface="Arial" charset="0"/>
              </a:rPr>
              <a:t>Output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DEL_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8" y="2357438"/>
            <a:ext cx="4983162"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3" descr="Member of_EN_proc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0575" y="6373813"/>
            <a:ext cx="18843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4"/>
          <p:cNvSpPr txBox="1">
            <a:spLocks noChangeArrowheads="1"/>
          </p:cNvSpPr>
          <p:nvPr/>
        </p:nvSpPr>
        <p:spPr bwMode="auto">
          <a:xfrm>
            <a:off x="52388" y="6059488"/>
            <a:ext cx="5916612" cy="754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000" tIns="72000" rIns="72000" bIns="72000" anchor="b">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a:spcBef>
                <a:spcPct val="50000"/>
              </a:spcBef>
            </a:pPr>
            <a:r>
              <a:rPr lang="en-GB" altLang="zh-CN" sz="800">
                <a:latin typeface="Verdana" pitchFamily="34" charset="0"/>
              </a:rPr>
              <a:t>Deloitte Touche Tohmatsu is a Swiss Verein (association), and, as such, neither Deloitte Touche Tohmatsu nor any of its member firms has any liability for each other's acts or omissions. Each member firm is a separate and independent legal entity operating under the names "Deloitte," "Deloitte &amp; Touche," "Deloitte Touche Tohmatsu," or other, related names. The services described herein are provided by the member firms and not by the Deloitte Touche Tohmatsu Verein.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https://www.chuanke.com</a:t>
            </a:r>
            <a:endParaRPr lang="zh-CN" altLang="en-US" sz="1800"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https://study.163.com</a:t>
            </a:r>
            <a:endParaRPr lang="zh-CN" altLang="en-US" sz="1800"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a:lnSpc>
                <a:spcPct val="150000"/>
              </a:lnSpc>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https://www.zhiu.com</a:t>
            </a:r>
            <a:endParaRPr lang="zh-CN" altLang="en-US" sz="1800"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百度传课：司马懿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网易学堂：司马懿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知乎：       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64C6138D-FF3E-4C80-9CCE-CA639DD232A5}" type="slidenum">
              <a:rPr lang="en-GB" altLang="zh-CN" sz="1400"/>
              <a:pPr eaLnBrk="1" hangingPunct="1"/>
              <a:t>4</a:t>
            </a:fld>
            <a:endParaRPr lang="en-GB" altLang="zh-CN" sz="1400"/>
          </a:p>
        </p:txBody>
      </p:sp>
      <p:sp>
        <p:nvSpPr>
          <p:cNvPr id="27651" name="Rectangle 2"/>
          <p:cNvSpPr>
            <a:spLocks noGrp="1" noChangeArrowheads="1"/>
          </p:cNvSpPr>
          <p:nvPr>
            <p:ph type="title"/>
          </p:nvPr>
        </p:nvSpPr>
        <p:spPr>
          <a:xfrm>
            <a:off x="369888" y="333375"/>
            <a:ext cx="8437562" cy="581025"/>
          </a:xfrm>
        </p:spPr>
        <p:txBody>
          <a:bodyPr/>
          <a:lstStyle/>
          <a:p>
            <a:pPr eaLnBrk="1" hangingPunct="1"/>
            <a:r>
              <a:rPr lang="nl-NL" altLang="zh-CN" b="1" smtClean="0"/>
              <a:t>Contents</a:t>
            </a:r>
          </a:p>
        </p:txBody>
      </p:sp>
      <p:sp>
        <p:nvSpPr>
          <p:cNvPr id="489475" name="AutoShape 3"/>
          <p:cNvSpPr>
            <a:spLocks noChangeArrowheads="1"/>
          </p:cNvSpPr>
          <p:nvPr/>
        </p:nvSpPr>
        <p:spPr bwMode="auto">
          <a:xfrm>
            <a:off x="1763713" y="1557338"/>
            <a:ext cx="6553200" cy="647700"/>
          </a:xfrm>
          <a:prstGeom prst="roundRect">
            <a:avLst>
              <a:gd name="adj" fmla="val 16667"/>
            </a:avLst>
          </a:prstGeom>
          <a:solidFill>
            <a:schemeClr val="bg1"/>
          </a:solidFill>
          <a:ln w="6350" algn="ctr">
            <a:noFill/>
            <a:round/>
            <a:headEnd/>
            <a:tailEnd/>
          </a:ln>
          <a:effectLst>
            <a:outerShdw dist="17961" dir="2700000" algn="ctr" rotWithShape="0">
              <a:srgbClr val="808080"/>
            </a:outerShdw>
          </a:effectLst>
        </p:spPr>
        <p:txBody>
          <a:bodyPr wrap="none"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27653" name="Rectangle 4"/>
          <p:cNvSpPr>
            <a:spLocks noGrp="1" noChangeArrowheads="1"/>
          </p:cNvSpPr>
          <p:nvPr>
            <p:ph type="body" idx="1"/>
          </p:nvPr>
        </p:nvSpPr>
        <p:spPr>
          <a:xfrm>
            <a:off x="1547813" y="1412875"/>
            <a:ext cx="6696075" cy="4679950"/>
          </a:xfrm>
          <a:noFill/>
        </p:spPr>
        <p:txBody>
          <a:bodyPr lIns="92075" tIns="46038" rIns="92075" bIns="46038"/>
          <a:lstStyle/>
          <a:p>
            <a:pPr marL="1328738" lvl="1" indent="-844550" eaLnBrk="1" hangingPunct="1">
              <a:buFontTx/>
              <a:buNone/>
            </a:pPr>
            <a:endParaRPr lang="en-US" altLang="zh-CN" sz="1600" smtClean="0">
              <a:ea typeface="宋体" charset="-122"/>
            </a:endParaRPr>
          </a:p>
          <a:p>
            <a:pPr marL="1328738" lvl="1" indent="-844550" eaLnBrk="1" hangingPunct="1">
              <a:buFontTx/>
              <a:buChar char="•"/>
            </a:pPr>
            <a:r>
              <a:rPr lang="en-US" altLang="zh-CN" sz="1600" smtClean="0">
                <a:ea typeface="宋体" charset="-122"/>
              </a:rPr>
              <a:t>About the Survey</a:t>
            </a:r>
          </a:p>
          <a:p>
            <a:pPr marL="1328738" lvl="1" indent="-844550" eaLnBrk="1" hangingPunct="1">
              <a:buFontTx/>
              <a:buChar char="•"/>
            </a:pPr>
            <a:endParaRPr lang="en-US" altLang="zh-CN" sz="1600" smtClean="0">
              <a:ea typeface="宋体" charset="-122"/>
            </a:endParaRPr>
          </a:p>
          <a:p>
            <a:pPr marL="1328738" lvl="1" indent="-844550" eaLnBrk="1" hangingPunct="1">
              <a:buFontTx/>
              <a:buChar char="•"/>
            </a:pPr>
            <a:r>
              <a:rPr lang="en-IE" altLang="zh-CN" sz="1600" smtClean="0"/>
              <a:t>The Credit Crunch </a:t>
            </a:r>
          </a:p>
          <a:p>
            <a:pPr marL="1328738" lvl="1" indent="-844550" eaLnBrk="1" hangingPunct="1">
              <a:buFontTx/>
              <a:buChar char="•"/>
            </a:pPr>
            <a:endParaRPr lang="en-IE" altLang="zh-CN" sz="1600" smtClean="0"/>
          </a:p>
          <a:p>
            <a:pPr marL="1328738" lvl="1" indent="-844550" eaLnBrk="1" hangingPunct="1">
              <a:buFontTx/>
              <a:buChar char="•"/>
            </a:pPr>
            <a:r>
              <a:rPr lang="en-IE" altLang="zh-CN" sz="1600" smtClean="0"/>
              <a:t>Future Marketplace </a:t>
            </a:r>
          </a:p>
          <a:p>
            <a:pPr marL="1328738" lvl="1" indent="-844550" eaLnBrk="1" hangingPunct="1">
              <a:buFontTx/>
              <a:buChar char="•"/>
            </a:pPr>
            <a:endParaRPr lang="en-IE" altLang="zh-CN" sz="1600" smtClean="0"/>
          </a:p>
          <a:p>
            <a:pPr marL="1328738" lvl="1" indent="-844550" eaLnBrk="1" hangingPunct="1">
              <a:buFontTx/>
              <a:buChar char="•"/>
            </a:pPr>
            <a:r>
              <a:rPr lang="en-IE" altLang="zh-CN" sz="1600" smtClean="0"/>
              <a:t>Challenges and Issues</a:t>
            </a:r>
          </a:p>
          <a:p>
            <a:pPr marL="1328738" lvl="1" indent="-844550" eaLnBrk="1" hangingPunct="1">
              <a:buFontTx/>
              <a:buChar char="•"/>
            </a:pPr>
            <a:endParaRPr lang="en-US" altLang="zh-CN" sz="1600" smtClean="0">
              <a:ea typeface="宋体" charset="-122"/>
            </a:endParaRPr>
          </a:p>
          <a:p>
            <a:pPr marL="1328738" lvl="1" indent="-844550" eaLnBrk="1" hangingPunct="1">
              <a:buFontTx/>
              <a:buChar char="•"/>
            </a:pPr>
            <a:r>
              <a:rPr lang="en-US" altLang="zh-CN" sz="1600" smtClean="0">
                <a:ea typeface="宋体" charset="-122"/>
              </a:rPr>
              <a:t>Final Thoughts</a:t>
            </a:r>
          </a:p>
          <a:p>
            <a:pPr marL="1851025" lvl="2" indent="-342900" eaLnBrk="1" hangingPunct="1">
              <a:buFontTx/>
              <a:buNone/>
            </a:pPr>
            <a:endParaRPr lang="en-US" altLang="zh-CN" sz="1400" smtClean="0">
              <a:ea typeface="宋体"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138CFC92-9C1E-482D-B09C-41DB43C94258}" type="slidenum">
              <a:rPr lang="en-GB" altLang="zh-CN" sz="1400"/>
              <a:pPr eaLnBrk="1" hangingPunct="1"/>
              <a:t>5</a:t>
            </a:fld>
            <a:endParaRPr lang="en-GB" altLang="zh-CN" sz="1400"/>
          </a:p>
        </p:txBody>
      </p:sp>
      <p:sp>
        <p:nvSpPr>
          <p:cNvPr id="28675" name="Rectangle 2"/>
          <p:cNvSpPr>
            <a:spLocks noGrp="1" noChangeArrowheads="1"/>
          </p:cNvSpPr>
          <p:nvPr>
            <p:ph type="body" idx="1"/>
          </p:nvPr>
        </p:nvSpPr>
        <p:spPr/>
        <p:txBody>
          <a:bodyPr/>
          <a:lstStyle/>
          <a:p>
            <a:pPr eaLnBrk="1" hangingPunct="1">
              <a:lnSpc>
                <a:spcPct val="100000"/>
              </a:lnSpc>
              <a:spcBef>
                <a:spcPct val="50000"/>
              </a:spcBef>
              <a:spcAft>
                <a:spcPct val="0"/>
              </a:spcAft>
            </a:pPr>
            <a:r>
              <a:rPr lang="en-IE" altLang="zh-CN" smtClean="0"/>
              <a:t>In 2006 and 2007 Deloitte carried out a survey of the Fund Administration community in Ireland, in order to obtain an understanding of the key business issues facing the industry</a:t>
            </a:r>
          </a:p>
          <a:p>
            <a:pPr eaLnBrk="1" hangingPunct="1">
              <a:lnSpc>
                <a:spcPct val="100000"/>
              </a:lnSpc>
              <a:spcBef>
                <a:spcPct val="50000"/>
              </a:spcBef>
              <a:spcAft>
                <a:spcPct val="0"/>
              </a:spcAft>
            </a:pPr>
            <a:endParaRPr lang="en-IE" altLang="zh-CN" smtClean="0"/>
          </a:p>
          <a:p>
            <a:pPr eaLnBrk="1" hangingPunct="1">
              <a:lnSpc>
                <a:spcPct val="100000"/>
              </a:lnSpc>
              <a:spcBef>
                <a:spcPct val="50000"/>
              </a:spcBef>
              <a:spcAft>
                <a:spcPct val="0"/>
              </a:spcAft>
            </a:pPr>
            <a:r>
              <a:rPr lang="en-IE" altLang="zh-CN" smtClean="0"/>
              <a:t>This year, the survey was extended to include fund administrators in Luxembourg and the Channel islands (Jersey, Guernsey and the Isle of Man)</a:t>
            </a:r>
          </a:p>
          <a:p>
            <a:pPr eaLnBrk="1" hangingPunct="1">
              <a:lnSpc>
                <a:spcPct val="100000"/>
              </a:lnSpc>
              <a:spcBef>
                <a:spcPct val="50000"/>
              </a:spcBef>
              <a:spcAft>
                <a:spcPct val="0"/>
              </a:spcAft>
            </a:pPr>
            <a:endParaRPr lang="en-IE" altLang="zh-CN" smtClean="0"/>
          </a:p>
          <a:p>
            <a:pPr eaLnBrk="1" hangingPunct="1">
              <a:lnSpc>
                <a:spcPct val="100000"/>
              </a:lnSpc>
              <a:spcBef>
                <a:spcPct val="50000"/>
              </a:spcBef>
              <a:spcAft>
                <a:spcPct val="0"/>
              </a:spcAft>
            </a:pPr>
            <a:r>
              <a:rPr lang="en-IE" altLang="zh-CN" smtClean="0"/>
              <a:t>The results have been reported on a Europe wide basis, with jurisdictional differences being highlighted where appropriate</a:t>
            </a:r>
          </a:p>
          <a:p>
            <a:pPr eaLnBrk="1" hangingPunct="1"/>
            <a:endParaRPr lang="en-IE" altLang="zh-CN" smtClean="0"/>
          </a:p>
          <a:p>
            <a:pPr eaLnBrk="1" hangingPunct="1"/>
            <a:r>
              <a:rPr lang="en-IE" altLang="zh-CN" smtClean="0"/>
              <a:t>The survey was carried out in November 2008</a:t>
            </a:r>
          </a:p>
          <a:p>
            <a:pPr eaLnBrk="1" hangingPunct="1">
              <a:buFontTx/>
              <a:buNone/>
            </a:pPr>
            <a:endParaRPr lang="en-IE" altLang="zh-CN" smtClean="0"/>
          </a:p>
          <a:p>
            <a:pPr eaLnBrk="1" hangingPunct="1"/>
            <a:endParaRPr lang="en-IE" altLang="zh-CN" smtClean="0"/>
          </a:p>
          <a:p>
            <a:pPr eaLnBrk="1" hangingPunct="1"/>
            <a:endParaRPr lang="en-IE" altLang="zh-CN" smtClean="0"/>
          </a:p>
          <a:p>
            <a:pPr eaLnBrk="1" hangingPunct="1"/>
            <a:endParaRPr lang="en-GB" altLang="zh-CN" smtClean="0"/>
          </a:p>
        </p:txBody>
      </p:sp>
      <p:sp>
        <p:nvSpPr>
          <p:cNvPr id="28676" name="Rectangle 3"/>
          <p:cNvSpPr>
            <a:spLocks noChangeArrowheads="1"/>
          </p:cNvSpPr>
          <p:nvPr/>
        </p:nvSpPr>
        <p:spPr bwMode="auto">
          <a:xfrm>
            <a:off x="323850" y="404813"/>
            <a:ext cx="84836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00" tIns="46800" rIns="93600" bIns="46800"/>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lnSpc>
                <a:spcPts val="2100"/>
              </a:lnSpc>
            </a:pPr>
            <a:r>
              <a:rPr lang="nl-NL" altLang="zh-CN" sz="2000" b="1">
                <a:latin typeface="Verdana" pitchFamily="34" charset="0"/>
              </a:rPr>
              <a:t>Why was the survey conducted?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A5AE37E2-CF44-4DF8-B79B-CFB146BB4E3C}" type="slidenum">
              <a:rPr lang="en-GB" altLang="zh-CN" sz="1400"/>
              <a:pPr eaLnBrk="1" hangingPunct="1"/>
              <a:t>6</a:t>
            </a:fld>
            <a:endParaRPr lang="en-GB" altLang="zh-CN" sz="1400"/>
          </a:p>
        </p:txBody>
      </p:sp>
      <p:sp>
        <p:nvSpPr>
          <p:cNvPr id="1028" name="Rectangle 2"/>
          <p:cNvSpPr>
            <a:spLocks noGrp="1" noChangeArrowheads="1"/>
          </p:cNvSpPr>
          <p:nvPr>
            <p:ph type="title"/>
          </p:nvPr>
        </p:nvSpPr>
        <p:spPr>
          <a:noFill/>
        </p:spPr>
        <p:txBody>
          <a:bodyPr/>
          <a:lstStyle/>
          <a:p>
            <a:pPr eaLnBrk="1" hangingPunct="1"/>
            <a:r>
              <a:rPr lang="nl-NL" altLang="zh-CN" b="1" smtClean="0"/>
              <a:t>Who participated in the survey?</a:t>
            </a:r>
            <a:r>
              <a:rPr lang="nl-NL" altLang="zh-CN" smtClean="0"/>
              <a:t> </a:t>
            </a:r>
          </a:p>
        </p:txBody>
      </p:sp>
      <p:graphicFrame>
        <p:nvGraphicFramePr>
          <p:cNvPr id="1026" name="Object 4"/>
          <p:cNvGraphicFramePr>
            <a:graphicFrameLocks noChangeAspect="1"/>
          </p:cNvGraphicFramePr>
          <p:nvPr/>
        </p:nvGraphicFramePr>
        <p:xfrm>
          <a:off x="1692275" y="2200275"/>
          <a:ext cx="5400675" cy="3028950"/>
        </p:xfrm>
        <a:graphic>
          <a:graphicData uri="http://schemas.openxmlformats.org/presentationml/2006/ole">
            <mc:AlternateContent xmlns:mc="http://schemas.openxmlformats.org/markup-compatibility/2006">
              <mc:Choice xmlns:v="urn:schemas-microsoft-com:vml" Requires="v">
                <p:oleObj spid="_x0000_s1034" name="Chart" r:id="rId3" imgW="6886651" imgH="3867302" progId="MSGraph.Chart.8">
                  <p:embed followColorScheme="full"/>
                </p:oleObj>
              </mc:Choice>
              <mc:Fallback>
                <p:oleObj name="Chart" r:id="rId3" imgW="6886651" imgH="3867302"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00275"/>
                        <a:ext cx="5400675" cy="30289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5"/>
          <p:cNvSpPr txBox="1">
            <a:spLocks noChangeArrowheads="1"/>
          </p:cNvSpPr>
          <p:nvPr/>
        </p:nvSpPr>
        <p:spPr bwMode="auto">
          <a:xfrm>
            <a:off x="4284663" y="4162425"/>
            <a:ext cx="938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200" b="1">
                <a:latin typeface="Verdana" pitchFamily="34" charset="0"/>
              </a:rPr>
              <a:t>$3873bn</a:t>
            </a:r>
            <a:endParaRPr lang="en-GB" altLang="zh-CN" sz="1200" b="1">
              <a:latin typeface="Verdana" pitchFamily="34" charset="0"/>
            </a:endParaRPr>
          </a:p>
        </p:txBody>
      </p:sp>
      <p:sp>
        <p:nvSpPr>
          <p:cNvPr id="1030" name="Text Box 6"/>
          <p:cNvSpPr txBox="1">
            <a:spLocks noChangeArrowheads="1"/>
          </p:cNvSpPr>
          <p:nvPr/>
        </p:nvSpPr>
        <p:spPr bwMode="auto">
          <a:xfrm>
            <a:off x="3582988" y="3586163"/>
            <a:ext cx="938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r>
              <a:rPr lang="en-IE" altLang="zh-CN" sz="1200" b="1">
                <a:latin typeface="Verdana" pitchFamily="34" charset="0"/>
              </a:rPr>
              <a:t>$1485bn</a:t>
            </a:r>
            <a:endParaRPr lang="en-GB" altLang="zh-CN" sz="1200" b="1">
              <a:latin typeface="Verdana" pitchFamily="34" charset="0"/>
            </a:endParaRPr>
          </a:p>
        </p:txBody>
      </p:sp>
      <p:sp>
        <p:nvSpPr>
          <p:cNvPr id="1031" name="Rectangle 3"/>
          <p:cNvSpPr>
            <a:spLocks noGrp="1" noChangeArrowheads="1"/>
          </p:cNvSpPr>
          <p:nvPr>
            <p:ph type="body" sz="half" idx="1"/>
          </p:nvPr>
        </p:nvSpPr>
        <p:spPr>
          <a:xfrm>
            <a:off x="323850" y="981075"/>
            <a:ext cx="8569325" cy="5473700"/>
          </a:xfrm>
          <a:noFill/>
        </p:spPr>
        <p:txBody>
          <a:bodyPr/>
          <a:lstStyle/>
          <a:p>
            <a:pPr eaLnBrk="1" hangingPunct="1">
              <a:lnSpc>
                <a:spcPct val="92000"/>
              </a:lnSpc>
            </a:pPr>
            <a:r>
              <a:rPr lang="en-IE" altLang="zh-CN" smtClean="0"/>
              <a:t>We had responses from 63 companies providing fund administration services across Europe</a:t>
            </a:r>
          </a:p>
          <a:p>
            <a:pPr eaLnBrk="1" hangingPunct="1">
              <a:lnSpc>
                <a:spcPct val="92000"/>
              </a:lnSpc>
            </a:pPr>
            <a:r>
              <a:rPr lang="en-IE" altLang="zh-CN" smtClean="0"/>
              <a:t>The respondent Fund Administrators currently service nearly $4 trillion of assets which we believe represents approximately 70% of the total industry in those countries</a:t>
            </a:r>
          </a:p>
          <a:p>
            <a:pPr eaLnBrk="1" hangingPunct="1">
              <a:lnSpc>
                <a:spcPct val="92000"/>
              </a:lnSpc>
            </a:pPr>
            <a:endParaRPr lang="en-IE" altLang="zh-CN" smtClean="0"/>
          </a:p>
          <a:p>
            <a:pPr eaLnBrk="1" hangingPunct="1">
              <a:lnSpc>
                <a:spcPct val="92000"/>
              </a:lnSpc>
            </a:pPr>
            <a:endParaRPr lang="en-IE" altLang="zh-CN" smtClean="0"/>
          </a:p>
          <a:p>
            <a:pPr eaLnBrk="1" hangingPunct="1">
              <a:lnSpc>
                <a:spcPct val="92000"/>
              </a:lnSpc>
            </a:pPr>
            <a:endParaRPr lang="en-IE" altLang="zh-CN" smtClean="0"/>
          </a:p>
          <a:p>
            <a:pPr eaLnBrk="1" hangingPunct="1">
              <a:lnSpc>
                <a:spcPct val="92000"/>
              </a:lnSpc>
              <a:buFontTx/>
              <a:buNone/>
            </a:pPr>
            <a:endParaRPr lang="en-IE" altLang="zh-CN" smtClean="0"/>
          </a:p>
          <a:p>
            <a:pPr eaLnBrk="1" hangingPunct="1">
              <a:lnSpc>
                <a:spcPct val="92000"/>
              </a:lnSpc>
              <a:buFontTx/>
              <a:buNone/>
            </a:pPr>
            <a:endParaRPr lang="en-IE" altLang="zh-CN" smtClean="0"/>
          </a:p>
          <a:p>
            <a:pPr eaLnBrk="1" hangingPunct="1">
              <a:lnSpc>
                <a:spcPct val="92000"/>
              </a:lnSpc>
              <a:buFontTx/>
              <a:buNone/>
            </a:pPr>
            <a:endParaRPr lang="en-IE" altLang="zh-CN" smtClean="0"/>
          </a:p>
          <a:p>
            <a:pPr eaLnBrk="1" hangingPunct="1">
              <a:lnSpc>
                <a:spcPct val="92000"/>
              </a:lnSpc>
              <a:buFontTx/>
              <a:buNone/>
            </a:pPr>
            <a:endParaRPr lang="en-IE" altLang="zh-CN" smtClean="0"/>
          </a:p>
          <a:p>
            <a:pPr eaLnBrk="1" hangingPunct="1">
              <a:lnSpc>
                <a:spcPct val="92000"/>
              </a:lnSpc>
              <a:buFontTx/>
              <a:buNone/>
            </a:pPr>
            <a:r>
              <a:rPr lang="en-IE" altLang="zh-CN" smtClean="0">
                <a:solidFill>
                  <a:srgbClr val="FF0000"/>
                </a:solidFill>
              </a:rPr>
              <a:t>	* </a:t>
            </a:r>
            <a:r>
              <a:rPr lang="en-IE" altLang="zh-CN" sz="1000" smtClean="0">
                <a:solidFill>
                  <a:srgbClr val="FF0000"/>
                </a:solidFill>
              </a:rPr>
              <a:t>Summary of various sources</a:t>
            </a:r>
          </a:p>
          <a:p>
            <a:pPr eaLnBrk="1" hangingPunct="1">
              <a:lnSpc>
                <a:spcPct val="92000"/>
              </a:lnSpc>
              <a:buFontTx/>
              <a:buNone/>
            </a:pPr>
            <a:endParaRPr lang="en-IE" altLang="zh-CN" sz="1000" smtClean="0"/>
          </a:p>
          <a:p>
            <a:pPr eaLnBrk="1" hangingPunct="1">
              <a:lnSpc>
                <a:spcPct val="92000"/>
              </a:lnSpc>
            </a:pPr>
            <a:r>
              <a:rPr lang="en-IE" altLang="zh-CN" smtClean="0"/>
              <a:t>Comments contained in the findings and analysis that follows have not been attributed to survey participants to maintain confidentiality</a:t>
            </a:r>
          </a:p>
          <a:p>
            <a:pPr eaLnBrk="1" hangingPunct="1">
              <a:lnSpc>
                <a:spcPct val="92000"/>
              </a:lnSpc>
            </a:pPr>
            <a:r>
              <a:rPr lang="en-IE" altLang="zh-CN" smtClean="0"/>
              <a:t>Not all participants answered all questions</a:t>
            </a:r>
          </a:p>
          <a:p>
            <a:pPr eaLnBrk="1" hangingPunct="1">
              <a:lnSpc>
                <a:spcPct val="92000"/>
              </a:lnSpc>
            </a:pPr>
            <a:r>
              <a:rPr lang="en-IE" altLang="zh-CN" smtClean="0"/>
              <a:t>No part of this report may be reproduced or distributed without the prior written permission of Deloitte &amp; Touche</a:t>
            </a:r>
            <a:endParaRPr lang="en-GB" altLang="zh-CN" smtClean="0"/>
          </a:p>
          <a:p>
            <a:pPr eaLnBrk="1" hangingPunct="1">
              <a:lnSpc>
                <a:spcPct val="92000"/>
              </a:lnSpc>
            </a:pPr>
            <a:endParaRPr lang="en-GB"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DE019622-74C3-4A68-B577-22310CA0CE53}" type="slidenum">
              <a:rPr lang="en-GB" altLang="zh-CN" sz="1400"/>
              <a:pPr eaLnBrk="1" hangingPunct="1"/>
              <a:t>7</a:t>
            </a:fld>
            <a:endParaRPr lang="en-GB" altLang="zh-CN" sz="1400"/>
          </a:p>
        </p:txBody>
      </p:sp>
      <p:graphicFrame>
        <p:nvGraphicFramePr>
          <p:cNvPr id="2050" name="Object 2"/>
          <p:cNvGraphicFramePr>
            <a:graphicFrameLocks noGrp="1" noChangeAspect="1"/>
          </p:cNvGraphicFramePr>
          <p:nvPr>
            <p:ph sz="half" idx="2"/>
          </p:nvPr>
        </p:nvGraphicFramePr>
        <p:xfrm>
          <a:off x="4356100" y="1946275"/>
          <a:ext cx="4778375" cy="2571750"/>
        </p:xfrm>
        <a:graphic>
          <a:graphicData uri="http://schemas.openxmlformats.org/presentationml/2006/ole">
            <mc:AlternateContent xmlns:mc="http://schemas.openxmlformats.org/markup-compatibility/2006">
              <mc:Choice xmlns:v="urn:schemas-microsoft-com:vml" Requires="v">
                <p:oleObj spid="_x0000_s2057" name="Chart" r:id="rId3" imgW="10005060" imgH="5379720" progId="MSGraph.Chart.8">
                  <p:embed followColorScheme="full"/>
                </p:oleObj>
              </mc:Choice>
              <mc:Fallback>
                <p:oleObj name="Chart" r:id="rId3" imgW="10005060" imgH="5379720" progId="MSGraph.Chart.8">
                  <p:embed followColorScheme="full"/>
                  <p:pic>
                    <p:nvPicPr>
                      <p:cNvPr id="0" name="Object 2"/>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946275"/>
                        <a:ext cx="4778375" cy="257175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Rectangle 3"/>
          <p:cNvSpPr>
            <a:spLocks noGrp="1" noChangeArrowheads="1"/>
          </p:cNvSpPr>
          <p:nvPr>
            <p:ph type="title"/>
          </p:nvPr>
        </p:nvSpPr>
        <p:spPr/>
        <p:txBody>
          <a:bodyPr/>
          <a:lstStyle/>
          <a:p>
            <a:pPr eaLnBrk="1" hangingPunct="1"/>
            <a:r>
              <a:rPr lang="en-IE" altLang="zh-CN" b="1" smtClean="0"/>
              <a:t>Asset profile of respondents</a:t>
            </a:r>
            <a:endParaRPr lang="en-US" altLang="zh-CN" b="1" smtClean="0">
              <a:ea typeface="宋体" charset="-122"/>
            </a:endParaRPr>
          </a:p>
        </p:txBody>
      </p:sp>
      <p:sp>
        <p:nvSpPr>
          <p:cNvPr id="2053" name="Rectangle 4"/>
          <p:cNvSpPr>
            <a:spLocks noGrp="1" noChangeArrowheads="1"/>
          </p:cNvSpPr>
          <p:nvPr>
            <p:ph type="body" sz="half" idx="1"/>
          </p:nvPr>
        </p:nvSpPr>
        <p:spPr>
          <a:xfrm>
            <a:off x="395288" y="1125538"/>
            <a:ext cx="4176712" cy="5335587"/>
          </a:xfrm>
        </p:spPr>
        <p:txBody>
          <a:bodyPr/>
          <a:lstStyle/>
          <a:p>
            <a:pPr eaLnBrk="1" hangingPunct="1"/>
            <a:r>
              <a:rPr lang="en-IE" altLang="zh-CN" smtClean="0"/>
              <a:t>It is difficult to obtain consistent data on assets under administration (AUA) in each country, and the table opposite reflects the mix of assets between alternative and traditional assets as confirmed by respondents</a:t>
            </a:r>
          </a:p>
          <a:p>
            <a:pPr eaLnBrk="1" hangingPunct="1"/>
            <a:r>
              <a:rPr lang="en-IE" altLang="zh-CN" smtClean="0"/>
              <a:t>This demonstrates clearly that the Channel Islands administration companies focus almost exclusively  on alternative asset classes</a:t>
            </a:r>
          </a:p>
          <a:p>
            <a:pPr eaLnBrk="1" hangingPunct="1"/>
            <a:r>
              <a:rPr lang="en-IE" altLang="zh-CN" smtClean="0"/>
              <a:t>Luxembourg and Ireland have a large base in traditional assets, although  alternative assets have been growing in both.  The responses from Ireland in particular conflict with data provided by the IFIA which suggests alternative assets account for approximately 60%</a:t>
            </a:r>
            <a:r>
              <a:rPr lang="en-IE" altLang="zh-CN" sz="1200" smtClean="0"/>
              <a:t>*</a:t>
            </a:r>
            <a:r>
              <a:rPr lang="en-IE" altLang="zh-CN" smtClean="0"/>
              <a:t> of the total</a:t>
            </a:r>
            <a:endParaRPr lang="en-US" altLang="zh-CN" sz="1400" smtClean="0">
              <a:ea typeface="宋体" charset="-122"/>
            </a:endParaRPr>
          </a:p>
        </p:txBody>
      </p:sp>
      <p:sp>
        <p:nvSpPr>
          <p:cNvPr id="2054" name="Text Box 5"/>
          <p:cNvSpPr txBox="1">
            <a:spLocks noChangeArrowheads="1"/>
          </p:cNvSpPr>
          <p:nvPr/>
        </p:nvSpPr>
        <p:spPr bwMode="auto">
          <a:xfrm>
            <a:off x="611188" y="6021388"/>
            <a:ext cx="2952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spcBef>
                <a:spcPct val="50000"/>
              </a:spcBef>
            </a:pPr>
            <a:r>
              <a:rPr lang="en-IE" altLang="zh-CN" sz="800"/>
              <a:t>* Source : IFIA Statistics September 2008</a:t>
            </a:r>
            <a:endParaRPr lang="en-US" altLang="zh-CN" sz="800">
              <a:ea typeface="宋体"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F41CC294-ED9E-4F9F-A46F-8E5119D5549D}" type="slidenum">
              <a:rPr lang="en-GB" altLang="zh-CN" sz="1400"/>
              <a:pPr eaLnBrk="1" hangingPunct="1"/>
              <a:t>8</a:t>
            </a:fld>
            <a:endParaRPr lang="en-GB" altLang="zh-CN" sz="1400"/>
          </a:p>
        </p:txBody>
      </p:sp>
      <p:graphicFrame>
        <p:nvGraphicFramePr>
          <p:cNvPr id="3074" name="Object 2"/>
          <p:cNvGraphicFramePr>
            <a:graphicFrameLocks noGrp="1" noChangeAspect="1"/>
          </p:cNvGraphicFramePr>
          <p:nvPr>
            <p:ph sz="half" idx="2"/>
          </p:nvPr>
        </p:nvGraphicFramePr>
        <p:xfrm>
          <a:off x="4616450" y="1196975"/>
          <a:ext cx="4459288" cy="4464050"/>
        </p:xfrm>
        <a:graphic>
          <a:graphicData uri="http://schemas.openxmlformats.org/presentationml/2006/ole">
            <mc:AlternateContent xmlns:mc="http://schemas.openxmlformats.org/markup-compatibility/2006">
              <mc:Choice xmlns:v="urn:schemas-microsoft-com:vml" Requires="v">
                <p:oleObj spid="_x0000_s3080" name="Chart" r:id="rId3" imgW="8181975" imgH="6581775" progId="MSGraph.Chart.8">
                  <p:embed followColorScheme="full"/>
                </p:oleObj>
              </mc:Choice>
              <mc:Fallback>
                <p:oleObj name="Chart" r:id="rId3" imgW="8181975" imgH="6581775" progId="MSGraph.Chart.8">
                  <p:embed followColorScheme="full"/>
                  <p:pic>
                    <p:nvPicPr>
                      <p:cNvPr id="0" name="Object 2"/>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450" y="1196975"/>
                        <a:ext cx="4459288" cy="446405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Rectangle 3"/>
          <p:cNvSpPr>
            <a:spLocks noGrp="1" noChangeArrowheads="1"/>
          </p:cNvSpPr>
          <p:nvPr>
            <p:ph type="title"/>
          </p:nvPr>
        </p:nvSpPr>
        <p:spPr/>
        <p:txBody>
          <a:bodyPr/>
          <a:lstStyle/>
          <a:p>
            <a:pPr eaLnBrk="1" hangingPunct="1"/>
            <a:r>
              <a:rPr lang="en-IE" altLang="zh-CN" b="1" smtClean="0"/>
              <a:t>Alternative assets mix</a:t>
            </a:r>
            <a:endParaRPr lang="en-US" altLang="zh-CN" b="1" smtClean="0">
              <a:ea typeface="宋体" charset="-122"/>
            </a:endParaRPr>
          </a:p>
        </p:txBody>
      </p:sp>
      <p:sp>
        <p:nvSpPr>
          <p:cNvPr id="3077" name="Rectangle 4"/>
          <p:cNvSpPr>
            <a:spLocks noGrp="1" noChangeArrowheads="1"/>
          </p:cNvSpPr>
          <p:nvPr>
            <p:ph type="body" sz="half" idx="1"/>
          </p:nvPr>
        </p:nvSpPr>
        <p:spPr>
          <a:xfrm>
            <a:off x="395288" y="1125538"/>
            <a:ext cx="4176712" cy="5335587"/>
          </a:xfrm>
        </p:spPr>
        <p:txBody>
          <a:bodyPr/>
          <a:lstStyle/>
          <a:p>
            <a:pPr eaLnBrk="1" hangingPunct="1"/>
            <a:r>
              <a:rPr lang="en-IE" altLang="zh-CN" smtClean="0"/>
              <a:t>The mix of alternative assets shows a clear distinction between jurisdiction  </a:t>
            </a:r>
          </a:p>
          <a:p>
            <a:pPr eaLnBrk="1" hangingPunct="1"/>
            <a:r>
              <a:rPr lang="en-IE" altLang="zh-CN" smtClean="0"/>
              <a:t>The vast majority of AUA in Ireland are in hedge funds and fund of funds</a:t>
            </a:r>
          </a:p>
          <a:p>
            <a:pPr eaLnBrk="1" hangingPunct="1"/>
            <a:r>
              <a:rPr lang="en-IE" altLang="zh-CN" smtClean="0"/>
              <a:t>In Luxembourg the main asset class is fund of funds, and overall there is a greater mix of product</a:t>
            </a:r>
          </a:p>
          <a:p>
            <a:pPr eaLnBrk="1" hangingPunct="1"/>
            <a:r>
              <a:rPr lang="en-IE" altLang="zh-CN" smtClean="0"/>
              <a:t>The Isle of Man also has a good mix of product, whilst Guernsey and Jersey are dominated by Private Equity and Property Assets</a:t>
            </a:r>
          </a:p>
          <a:p>
            <a:pPr eaLnBrk="1" hangingPunct="1"/>
            <a:r>
              <a:rPr lang="en-IE" altLang="zh-CN" smtClean="0"/>
              <a:t>The mix of product has evolved over time and is a combination of the nature of expertise available and the local investment products</a:t>
            </a:r>
          </a:p>
          <a:p>
            <a:pPr eaLnBrk="1" hangingPunct="1"/>
            <a:endParaRPr lang="en-IE" altLang="zh-CN" smtClean="0"/>
          </a:p>
          <a:p>
            <a:pPr eaLnBrk="1" hangingPunct="1"/>
            <a:endParaRPr lang="en-US" altLang="zh-CN" sz="1400" smtClean="0">
              <a:ea typeface="宋体"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fld id="{1ECA4AAE-1562-49D6-95E3-16C8F064750B}" type="slidenum">
              <a:rPr lang="en-GB" altLang="zh-CN" sz="1400"/>
              <a:pPr eaLnBrk="1" hangingPunct="1"/>
              <a:t>9</a:t>
            </a:fld>
            <a:endParaRPr lang="en-GB" altLang="zh-CN" sz="1400"/>
          </a:p>
        </p:txBody>
      </p:sp>
      <p:sp>
        <p:nvSpPr>
          <p:cNvPr id="29699" name="Rectangle 2"/>
          <p:cNvSpPr>
            <a:spLocks noGrp="1" noChangeArrowheads="1"/>
          </p:cNvSpPr>
          <p:nvPr>
            <p:ph type="title"/>
          </p:nvPr>
        </p:nvSpPr>
        <p:spPr>
          <a:xfrm>
            <a:off x="369888" y="333375"/>
            <a:ext cx="8437562" cy="581025"/>
          </a:xfrm>
        </p:spPr>
        <p:txBody>
          <a:bodyPr/>
          <a:lstStyle/>
          <a:p>
            <a:pPr eaLnBrk="1" hangingPunct="1"/>
            <a:r>
              <a:rPr lang="nl-NL" altLang="zh-CN" b="1" smtClean="0"/>
              <a:t>Contents</a:t>
            </a:r>
          </a:p>
        </p:txBody>
      </p:sp>
      <p:sp>
        <p:nvSpPr>
          <p:cNvPr id="491523" name="AutoShape 3"/>
          <p:cNvSpPr>
            <a:spLocks noChangeArrowheads="1"/>
          </p:cNvSpPr>
          <p:nvPr/>
        </p:nvSpPr>
        <p:spPr bwMode="auto">
          <a:xfrm>
            <a:off x="1763713" y="2211388"/>
            <a:ext cx="6553200" cy="647700"/>
          </a:xfrm>
          <a:prstGeom prst="roundRect">
            <a:avLst>
              <a:gd name="adj" fmla="val 16667"/>
            </a:avLst>
          </a:prstGeom>
          <a:solidFill>
            <a:schemeClr val="bg1"/>
          </a:solidFill>
          <a:ln w="6350" algn="ctr">
            <a:noFill/>
            <a:round/>
            <a:headEnd/>
            <a:tailEnd/>
          </a:ln>
          <a:effectLst>
            <a:outerShdw dist="17961" dir="2700000" algn="ctr" rotWithShape="0">
              <a:srgbClr val="808080"/>
            </a:outerShdw>
          </a:effectLst>
        </p:spPr>
        <p:txBody>
          <a:bodyPr wrap="none" tIns="91440" bIns="91440" anchor="ctr"/>
          <a:lstStyle>
            <a:lvl1pPr eaLnBrk="0" hangingPunct="0">
              <a:defRPr sz="7200">
                <a:solidFill>
                  <a:schemeClr val="tx1"/>
                </a:solidFill>
                <a:latin typeface="Arial" charset="0"/>
              </a:defRPr>
            </a:lvl1pPr>
            <a:lvl2pPr marL="742950" indent="-285750" eaLnBrk="0" hangingPunct="0">
              <a:defRPr sz="7200">
                <a:solidFill>
                  <a:schemeClr val="tx1"/>
                </a:solidFill>
                <a:latin typeface="Arial" charset="0"/>
              </a:defRPr>
            </a:lvl2pPr>
            <a:lvl3pPr marL="1143000" indent="-228600" eaLnBrk="0" hangingPunct="0">
              <a:defRPr sz="7200">
                <a:solidFill>
                  <a:schemeClr val="tx1"/>
                </a:solidFill>
                <a:latin typeface="Arial" charset="0"/>
              </a:defRPr>
            </a:lvl3pPr>
            <a:lvl4pPr marL="1600200" indent="-228600" eaLnBrk="0" hangingPunct="0">
              <a:defRPr sz="7200">
                <a:solidFill>
                  <a:schemeClr val="tx1"/>
                </a:solidFill>
                <a:latin typeface="Arial" charset="0"/>
              </a:defRPr>
            </a:lvl4pPr>
            <a:lvl5pPr marL="2057400" indent="-228600" eaLnBrk="0" hangingPunct="0">
              <a:defRPr sz="7200">
                <a:solidFill>
                  <a:schemeClr val="tx1"/>
                </a:solidFill>
                <a:latin typeface="Arial" charset="0"/>
              </a:defRPr>
            </a:lvl5pPr>
            <a:lvl6pPr marL="2514600" indent="-228600" eaLnBrk="0" fontAlgn="base" hangingPunct="0">
              <a:spcBef>
                <a:spcPct val="0"/>
              </a:spcBef>
              <a:spcAft>
                <a:spcPct val="0"/>
              </a:spcAft>
              <a:defRPr sz="7200">
                <a:solidFill>
                  <a:schemeClr val="tx1"/>
                </a:solidFill>
                <a:latin typeface="Arial" charset="0"/>
              </a:defRPr>
            </a:lvl6pPr>
            <a:lvl7pPr marL="2971800" indent="-228600" eaLnBrk="0" fontAlgn="base" hangingPunct="0">
              <a:spcBef>
                <a:spcPct val="0"/>
              </a:spcBef>
              <a:spcAft>
                <a:spcPct val="0"/>
              </a:spcAft>
              <a:defRPr sz="7200">
                <a:solidFill>
                  <a:schemeClr val="tx1"/>
                </a:solidFill>
                <a:latin typeface="Arial" charset="0"/>
              </a:defRPr>
            </a:lvl7pPr>
            <a:lvl8pPr marL="3429000" indent="-228600" eaLnBrk="0" fontAlgn="base" hangingPunct="0">
              <a:spcBef>
                <a:spcPct val="0"/>
              </a:spcBef>
              <a:spcAft>
                <a:spcPct val="0"/>
              </a:spcAft>
              <a:defRPr sz="7200">
                <a:solidFill>
                  <a:schemeClr val="tx1"/>
                </a:solidFill>
                <a:latin typeface="Arial" charset="0"/>
              </a:defRPr>
            </a:lvl8pPr>
            <a:lvl9pPr marL="3886200" indent="-228600" eaLnBrk="0" fontAlgn="base" hangingPunct="0">
              <a:spcBef>
                <a:spcPct val="0"/>
              </a:spcBef>
              <a:spcAft>
                <a:spcPct val="0"/>
              </a:spcAft>
              <a:defRPr sz="7200">
                <a:solidFill>
                  <a:schemeClr val="tx1"/>
                </a:solidFill>
                <a:latin typeface="Arial" charset="0"/>
              </a:defRPr>
            </a:lvl9pPr>
          </a:lstStyle>
          <a:p>
            <a:pPr eaLnBrk="1" hangingPunct="1"/>
            <a:endParaRPr lang="zh-CN" altLang="zh-CN"/>
          </a:p>
        </p:txBody>
      </p:sp>
      <p:sp>
        <p:nvSpPr>
          <p:cNvPr id="29701" name="Rectangle 4"/>
          <p:cNvSpPr>
            <a:spLocks noGrp="1" noChangeArrowheads="1"/>
          </p:cNvSpPr>
          <p:nvPr>
            <p:ph type="body" idx="1"/>
          </p:nvPr>
        </p:nvSpPr>
        <p:spPr>
          <a:xfrm>
            <a:off x="1547813" y="1412875"/>
            <a:ext cx="6696075" cy="4679950"/>
          </a:xfrm>
          <a:noFill/>
        </p:spPr>
        <p:txBody>
          <a:bodyPr lIns="92075" tIns="46038" rIns="92075" bIns="46038"/>
          <a:lstStyle/>
          <a:p>
            <a:pPr marL="1328738" lvl="1" indent="-844550" eaLnBrk="1" hangingPunct="1">
              <a:buFontTx/>
              <a:buNone/>
            </a:pPr>
            <a:endParaRPr lang="en-US" altLang="zh-CN" sz="1600" smtClean="0">
              <a:ea typeface="宋体" charset="-122"/>
            </a:endParaRPr>
          </a:p>
          <a:p>
            <a:pPr marL="1328738" lvl="1" indent="-844550" eaLnBrk="1" hangingPunct="1">
              <a:buFontTx/>
              <a:buChar char="•"/>
            </a:pPr>
            <a:r>
              <a:rPr lang="en-US" altLang="zh-CN" sz="1600" smtClean="0">
                <a:ea typeface="宋体" charset="-122"/>
              </a:rPr>
              <a:t>About the Survey</a:t>
            </a:r>
          </a:p>
          <a:p>
            <a:pPr marL="1328738" lvl="1" indent="-844550" eaLnBrk="1" hangingPunct="1">
              <a:buFontTx/>
              <a:buChar char="•"/>
            </a:pPr>
            <a:endParaRPr lang="en-US" altLang="zh-CN" sz="1600" smtClean="0">
              <a:ea typeface="宋体" charset="-122"/>
            </a:endParaRPr>
          </a:p>
          <a:p>
            <a:pPr marL="1328738" lvl="1" indent="-844550" eaLnBrk="1" hangingPunct="1">
              <a:buFontTx/>
              <a:buChar char="•"/>
            </a:pPr>
            <a:r>
              <a:rPr lang="en-IE" altLang="zh-CN" sz="1600" smtClean="0"/>
              <a:t>The Credit Crunch </a:t>
            </a:r>
          </a:p>
          <a:p>
            <a:pPr marL="1328738" lvl="1" indent="-844550" eaLnBrk="1" hangingPunct="1">
              <a:buFontTx/>
              <a:buChar char="•"/>
            </a:pPr>
            <a:endParaRPr lang="en-IE" altLang="zh-CN" sz="1600" smtClean="0"/>
          </a:p>
          <a:p>
            <a:pPr marL="1328738" lvl="1" indent="-844550" eaLnBrk="1" hangingPunct="1">
              <a:buFontTx/>
              <a:buChar char="•"/>
            </a:pPr>
            <a:r>
              <a:rPr lang="en-IE" altLang="zh-CN" sz="1600" smtClean="0"/>
              <a:t>Future Marketplace </a:t>
            </a:r>
          </a:p>
          <a:p>
            <a:pPr marL="1328738" lvl="1" indent="-844550" eaLnBrk="1" hangingPunct="1">
              <a:buFontTx/>
              <a:buChar char="•"/>
            </a:pPr>
            <a:endParaRPr lang="en-IE" altLang="zh-CN" sz="1600" smtClean="0"/>
          </a:p>
          <a:p>
            <a:pPr marL="1328738" lvl="1" indent="-844550" eaLnBrk="1" hangingPunct="1">
              <a:buFontTx/>
              <a:buChar char="•"/>
            </a:pPr>
            <a:r>
              <a:rPr lang="en-IE" altLang="zh-CN" sz="1600" smtClean="0"/>
              <a:t>Challenges &amp; Issues</a:t>
            </a:r>
            <a:endParaRPr lang="en-US" altLang="zh-CN" sz="1600" smtClean="0">
              <a:ea typeface="宋体" charset="-122"/>
            </a:endParaRPr>
          </a:p>
          <a:p>
            <a:pPr marL="1328738" lvl="1" indent="-844550" eaLnBrk="1" hangingPunct="1">
              <a:buFontTx/>
              <a:buChar char="•"/>
            </a:pPr>
            <a:endParaRPr lang="en-US" altLang="zh-CN" sz="1600" smtClean="0">
              <a:ea typeface="宋体" charset="-122"/>
            </a:endParaRPr>
          </a:p>
          <a:p>
            <a:pPr marL="1328738" lvl="1" indent="-844550" eaLnBrk="1" hangingPunct="1">
              <a:buFontTx/>
              <a:buChar char="•"/>
            </a:pPr>
            <a:r>
              <a:rPr lang="en-US" altLang="zh-CN" sz="1600" smtClean="0">
                <a:ea typeface="宋体" charset="-122"/>
              </a:rPr>
              <a:t>Final Thoughts</a:t>
            </a:r>
          </a:p>
          <a:p>
            <a:pPr marL="1851025" lvl="2" indent="-342900" eaLnBrk="1" hangingPunct="1">
              <a:buFontTx/>
              <a:buNone/>
            </a:pPr>
            <a:endParaRPr lang="en-US" altLang="zh-CN" sz="1400" smtClean="0">
              <a:ea typeface="宋体"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OPbKIoTXU6WqeIoEEw1A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OPbKIoTXU6WqeIoEEw1AA"/>
</p:tagLst>
</file>

<file path=ppt/theme/theme1.xml><?xml version="1.0" encoding="utf-8"?>
<a:theme xmlns:a="http://schemas.openxmlformats.org/drawingml/2006/main" name="blank">
  <a:themeElements>
    <a:clrScheme name="blank 1">
      <a:dk1>
        <a:srgbClr val="091D5D"/>
      </a:dk1>
      <a:lt1>
        <a:srgbClr val="DDD2B5"/>
      </a:lt1>
      <a:dk2>
        <a:srgbClr val="A13D3A"/>
      </a:dk2>
      <a:lt2>
        <a:srgbClr val="9CD100"/>
      </a:lt2>
      <a:accent1>
        <a:srgbClr val="9773AE"/>
      </a:accent1>
      <a:accent2>
        <a:srgbClr val="DC8240"/>
      </a:accent2>
      <a:accent3>
        <a:srgbClr val="EBE5D7"/>
      </a:accent3>
      <a:accent4>
        <a:srgbClr val="06174E"/>
      </a:accent4>
      <a:accent5>
        <a:srgbClr val="C9BCD3"/>
      </a:accent5>
      <a:accent6>
        <a:srgbClr val="C77539"/>
      </a:accent6>
      <a:hlink>
        <a:srgbClr val="577D3D"/>
      </a:hlink>
      <a:folHlink>
        <a:srgbClr val="549CB5"/>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91D5D"/>
        </a:dk1>
        <a:lt1>
          <a:srgbClr val="DDD2B5"/>
        </a:lt1>
        <a:dk2>
          <a:srgbClr val="A13D3A"/>
        </a:dk2>
        <a:lt2>
          <a:srgbClr val="9CD100"/>
        </a:lt2>
        <a:accent1>
          <a:srgbClr val="9773AE"/>
        </a:accent1>
        <a:accent2>
          <a:srgbClr val="DC8240"/>
        </a:accent2>
        <a:accent3>
          <a:srgbClr val="EBE5D7"/>
        </a:accent3>
        <a:accent4>
          <a:srgbClr val="06174E"/>
        </a:accent4>
        <a:accent5>
          <a:srgbClr val="C9BCD3"/>
        </a:accent5>
        <a:accent6>
          <a:srgbClr val="C77539"/>
        </a:accent6>
        <a:hlink>
          <a:srgbClr val="577D3D"/>
        </a:hlink>
        <a:folHlink>
          <a:srgbClr val="549CB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U.S. Consulting Report Template_022307">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2_U.S. Consulting Report Template_0223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U.S. Consulting Report Template_02230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U.S. Consulting Report Template_02230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U.S. Consulting Report Template_02230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U.S. Consulting Report Template_02230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U.S. Consulting Report Template_0223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U.S. Consulting Report Template_0223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U.S. Consulting Report Template_0223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U.S. Consulting Report Template_022307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2_U.S. Consulting Report Template_022307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2_U.S. Consulting Report Template_022307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2_U.S. Consulting Report Template_022307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2_U.S. Consulting Report Template_022307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2_U.S. Consulting Report Template_022307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2_U.S. Consulting Report Template_022307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2_U.S. Consulting Report Template_022307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2_U.S. Consulting Report Template_022307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Deloitte White Presentation">
  <a:themeElements>
    <a:clrScheme name="2_Deloitte White Presentation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fontScheme name="2_Deloitte White Presentatio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loitte White Presentation 1">
        <a:dk1>
          <a:srgbClr val="9CD100"/>
        </a:dk1>
        <a:lt1>
          <a:srgbClr val="FFFFFF"/>
        </a:lt1>
        <a:dk2>
          <a:srgbClr val="091D5D"/>
        </a:dk2>
        <a:lt2>
          <a:srgbClr val="FFFFFF"/>
        </a:lt2>
        <a:accent1>
          <a:srgbClr val="9773AE"/>
        </a:accent1>
        <a:accent2>
          <a:srgbClr val="DC8240"/>
        </a:accent2>
        <a:accent3>
          <a:srgbClr val="AAABB6"/>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
      <a:clrScheme name="2_Deloitte White Presentation 2">
        <a:dk1>
          <a:srgbClr val="091D5D"/>
        </a:dk1>
        <a:lt1>
          <a:srgbClr val="FFFFFF"/>
        </a:lt1>
        <a:dk2>
          <a:srgbClr val="596E6E"/>
        </a:dk2>
        <a:lt2>
          <a:srgbClr val="9CD100"/>
        </a:lt2>
        <a:accent1>
          <a:srgbClr val="9773AE"/>
        </a:accent1>
        <a:accent2>
          <a:srgbClr val="DC8240"/>
        </a:accent2>
        <a:accent3>
          <a:srgbClr val="FFFFFF"/>
        </a:accent3>
        <a:accent4>
          <a:srgbClr val="06174E"/>
        </a:accent4>
        <a:accent5>
          <a:srgbClr val="C9BCD3"/>
        </a:accent5>
        <a:accent6>
          <a:srgbClr val="C77539"/>
        </a:accent6>
        <a:hlink>
          <a:srgbClr val="577D3D"/>
        </a:hlink>
        <a:folHlink>
          <a:srgbClr val="549CB5"/>
        </a:folHlink>
      </a:clrScheme>
      <a:clrMap bg1="lt1" tx1="dk1" bg2="lt2" tx2="dk2" accent1="accent1" accent2="accent2" accent3="accent3" accent4="accent4" accent5="accent5" accent6="accent6" hlink="hlink" folHlink="folHlink"/>
    </a:extraClrScheme>
    <a:extraClrScheme>
      <a:clrScheme name="2_Deloitte White Presentation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Deloitte White Presentation">
  <a:themeElements>
    <a:clrScheme name="3_Deloitte White Presentation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fontScheme name="3_Deloitte White Presentatio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loitte White Presentation 1">
        <a:dk1>
          <a:srgbClr val="9CD100"/>
        </a:dk1>
        <a:lt1>
          <a:srgbClr val="FFFFFF"/>
        </a:lt1>
        <a:dk2>
          <a:srgbClr val="091D5D"/>
        </a:dk2>
        <a:lt2>
          <a:srgbClr val="FFFFFF"/>
        </a:lt2>
        <a:accent1>
          <a:srgbClr val="9773AE"/>
        </a:accent1>
        <a:accent2>
          <a:srgbClr val="DC8240"/>
        </a:accent2>
        <a:accent3>
          <a:srgbClr val="AAABB6"/>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
      <a:clrScheme name="3_Deloitte White Presentation 2">
        <a:dk1>
          <a:srgbClr val="091D5D"/>
        </a:dk1>
        <a:lt1>
          <a:srgbClr val="FFFFFF"/>
        </a:lt1>
        <a:dk2>
          <a:srgbClr val="596E6E"/>
        </a:dk2>
        <a:lt2>
          <a:srgbClr val="9CD100"/>
        </a:lt2>
        <a:accent1>
          <a:srgbClr val="9773AE"/>
        </a:accent1>
        <a:accent2>
          <a:srgbClr val="DC8240"/>
        </a:accent2>
        <a:accent3>
          <a:srgbClr val="FFFFFF"/>
        </a:accent3>
        <a:accent4>
          <a:srgbClr val="06174E"/>
        </a:accent4>
        <a:accent5>
          <a:srgbClr val="C9BCD3"/>
        </a:accent5>
        <a:accent6>
          <a:srgbClr val="C77539"/>
        </a:accent6>
        <a:hlink>
          <a:srgbClr val="577D3D"/>
        </a:hlink>
        <a:folHlink>
          <a:srgbClr val="549CB5"/>
        </a:folHlink>
      </a:clrScheme>
      <a:clrMap bg1="lt1" tx1="dk1" bg2="lt2" tx2="dk2" accent1="accent1" accent2="accent2" accent3="accent3" accent4="accent4" accent5="accent5" accent6="accent6" hlink="hlink" folHlink="folHlink"/>
    </a:extraClrScheme>
    <a:extraClrScheme>
      <a:clrScheme name="3_Deloitte White Presentation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12157</TotalTime>
  <Words>2392</Words>
  <Application>Microsoft Office PowerPoint</Application>
  <PresentationFormat>全屏显示(4:3)</PresentationFormat>
  <Paragraphs>510</Paragraphs>
  <Slides>33</Slides>
  <Notes>6</Notes>
  <HiddenSlides>0</HiddenSlides>
  <MMClips>0</MMClips>
  <ScaleCrop>false</ScaleCrop>
  <HeadingPairs>
    <vt:vector size="6" baseType="variant">
      <vt:variant>
        <vt:lpstr>主题</vt:lpstr>
      </vt:variant>
      <vt:variant>
        <vt:i4>10</vt:i4>
      </vt:variant>
      <vt:variant>
        <vt:lpstr>嵌入 OLE 服务器</vt:lpstr>
      </vt:variant>
      <vt:variant>
        <vt:i4>1</vt:i4>
      </vt:variant>
      <vt:variant>
        <vt:lpstr>幻灯片标题</vt:lpstr>
      </vt:variant>
      <vt:variant>
        <vt:i4>33</vt:i4>
      </vt:variant>
    </vt:vector>
  </HeadingPairs>
  <TitlesOfParts>
    <vt:vector size="44" baseType="lpstr">
      <vt:lpstr>blank</vt:lpstr>
      <vt:lpstr>2_Custom Design</vt:lpstr>
      <vt:lpstr>3_Custom Design</vt:lpstr>
      <vt:lpstr>1_Custom Design</vt:lpstr>
      <vt:lpstr>Custom Design</vt:lpstr>
      <vt:lpstr>2_U.S. Consulting Report Template_022307</vt:lpstr>
      <vt:lpstr>2_Deloitte White Presentation</vt:lpstr>
      <vt:lpstr>3_Deloitte White Presentation</vt:lpstr>
      <vt:lpstr>Default Design</vt:lpstr>
      <vt:lpstr>Default Theme</vt:lpstr>
      <vt:lpstr>Chart</vt:lpstr>
      <vt:lpstr>PowerPoint 演示文稿</vt:lpstr>
      <vt:lpstr>PowerPoint 演示文稿</vt:lpstr>
      <vt:lpstr>PowerPoint 演示文稿</vt:lpstr>
      <vt:lpstr>Contents</vt:lpstr>
      <vt:lpstr>PowerPoint 演示文稿</vt:lpstr>
      <vt:lpstr>Who participated in the survey? </vt:lpstr>
      <vt:lpstr>Asset profile of respondents</vt:lpstr>
      <vt:lpstr>Alternative assets mix</vt:lpstr>
      <vt:lpstr>Contents</vt:lpstr>
      <vt:lpstr>What a difference a year makes … </vt:lpstr>
      <vt:lpstr>Direct Impact</vt:lpstr>
      <vt:lpstr>Reduction in New Hires</vt:lpstr>
      <vt:lpstr>Contents</vt:lpstr>
      <vt:lpstr>PowerPoint 演示文稿</vt:lpstr>
      <vt:lpstr>PowerPoint 演示文稿</vt:lpstr>
      <vt:lpstr>PowerPoint 演示文稿</vt:lpstr>
      <vt:lpstr>PowerPoint 演示文稿</vt:lpstr>
      <vt:lpstr>PowerPoint 演示文稿</vt:lpstr>
      <vt:lpstr>PowerPoint 演示文稿</vt:lpstr>
      <vt:lpstr>The Need for Change</vt:lpstr>
      <vt:lpstr>PowerPoint 演示文稿</vt:lpstr>
      <vt:lpstr>The People Agenda</vt:lpstr>
      <vt:lpstr>Outlook for Attrition Levels</vt:lpstr>
      <vt:lpstr>Outlook for Offshoring/Outsourcing</vt:lpstr>
      <vt:lpstr>Use of systems</vt:lpstr>
      <vt:lpstr>Contents</vt:lpstr>
      <vt:lpstr>Final Thoughts</vt:lpstr>
      <vt:lpstr>PowerPoint 演示文稿</vt:lpstr>
      <vt:lpstr>PowerPoint 演示文稿</vt:lpstr>
      <vt:lpstr>Need to balance strategic with tactical initiatives</vt:lpstr>
      <vt:lpstr>Outline Approach</vt:lpstr>
      <vt:lpstr>PowerPoint 演示文稿</vt:lpstr>
      <vt:lpstr>声明：</vt:lpstr>
    </vt:vector>
  </TitlesOfParts>
  <Company>Deloitte &amp; Touche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rorooney</dc:creator>
  <cp:lastModifiedBy>Microsoft</cp:lastModifiedBy>
  <cp:revision>953</cp:revision>
  <dcterms:created xsi:type="dcterms:W3CDTF">2006-09-05T09:42:08Z</dcterms:created>
  <dcterms:modified xsi:type="dcterms:W3CDTF">2018-01-05T05:28:58Z</dcterms:modified>
</cp:coreProperties>
</file>