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4" r:id="rId4"/>
    <p:sldMasterId id="2147483687" r:id="rId5"/>
  </p:sldMasterIdLst>
  <p:notesMasterIdLst>
    <p:notesMasterId r:id="rId54"/>
  </p:notesMasterIdLst>
  <p:sldIdLst>
    <p:sldId id="385" r:id="rId6"/>
    <p:sldId id="330" r:id="rId7"/>
    <p:sldId id="317" r:id="rId8"/>
    <p:sldId id="321" r:id="rId9"/>
    <p:sldId id="329" r:id="rId10"/>
    <p:sldId id="362" r:id="rId11"/>
    <p:sldId id="361" r:id="rId12"/>
    <p:sldId id="356" r:id="rId13"/>
    <p:sldId id="357" r:id="rId14"/>
    <p:sldId id="378" r:id="rId15"/>
    <p:sldId id="354" r:id="rId16"/>
    <p:sldId id="336" r:id="rId17"/>
    <p:sldId id="333" r:id="rId18"/>
    <p:sldId id="334" r:id="rId19"/>
    <p:sldId id="335" r:id="rId20"/>
    <p:sldId id="337" r:id="rId21"/>
    <p:sldId id="338" r:id="rId22"/>
    <p:sldId id="360" r:id="rId23"/>
    <p:sldId id="388" r:id="rId24"/>
    <p:sldId id="339" r:id="rId25"/>
    <p:sldId id="379" r:id="rId26"/>
    <p:sldId id="380" r:id="rId27"/>
    <p:sldId id="342" r:id="rId28"/>
    <p:sldId id="343" r:id="rId29"/>
    <p:sldId id="344" r:id="rId30"/>
    <p:sldId id="345" r:id="rId31"/>
    <p:sldId id="346" r:id="rId32"/>
    <p:sldId id="348" r:id="rId33"/>
    <p:sldId id="311" r:id="rId34"/>
    <p:sldId id="389" r:id="rId35"/>
    <p:sldId id="364" r:id="rId36"/>
    <p:sldId id="369" r:id="rId37"/>
    <p:sldId id="371" r:id="rId38"/>
    <p:sldId id="370" r:id="rId39"/>
    <p:sldId id="391" r:id="rId40"/>
    <p:sldId id="372" r:id="rId41"/>
    <p:sldId id="382" r:id="rId42"/>
    <p:sldId id="390" r:id="rId43"/>
    <p:sldId id="322" r:id="rId44"/>
    <p:sldId id="323" r:id="rId45"/>
    <p:sldId id="325" r:id="rId46"/>
    <p:sldId id="326" r:id="rId47"/>
    <p:sldId id="327" r:id="rId48"/>
    <p:sldId id="328" r:id="rId49"/>
    <p:sldId id="276" r:id="rId50"/>
    <p:sldId id="262" r:id="rId51"/>
    <p:sldId id="387" r:id="rId52"/>
    <p:sldId id="393" r:id="rId53"/>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a:srgbClr val="E9EFF7"/>
    <a:srgbClr val="F4F7ED"/>
    <a:srgbClr val="F8F8F8"/>
    <a:srgbClr val="FF9900"/>
    <a:srgbClr val="BFB0A9"/>
    <a:srgbClr val="A8938A"/>
    <a:srgbClr val="947A70"/>
    <a:srgbClr val="392F2B"/>
    <a:srgbClr val="FDFE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25" autoAdjust="0"/>
    <p:restoredTop sz="94660" autoAdjust="0"/>
  </p:normalViewPr>
  <p:slideViewPr>
    <p:cSldViewPr>
      <p:cViewPr>
        <p:scale>
          <a:sx n="90" d="100"/>
          <a:sy n="90" d="100"/>
        </p:scale>
        <p:origin x="-772" y="-48"/>
      </p:cViewPr>
      <p:guideLst>
        <p:guide orient="horz" pos="1620"/>
        <p:guide pos="2880"/>
      </p:guideLst>
    </p:cSldViewPr>
  </p:slideViewPr>
  <p:outlineViewPr>
    <p:cViewPr>
      <p:scale>
        <a:sx n="33" d="100"/>
        <a:sy n="33" d="100"/>
      </p:scale>
      <p:origin x="0" y="23412"/>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738048735928546E-2"/>
          <c:y val="5.1298768155777226E-2"/>
          <c:w val="0.87362802308988252"/>
          <c:h val="0.76669189557146311"/>
        </c:manualLayout>
      </c:layout>
      <c:lineChart>
        <c:grouping val="standard"/>
        <c:varyColors val="0"/>
        <c:ser>
          <c:idx val="0"/>
          <c:order val="0"/>
          <c:tx>
            <c:strRef>
              <c:f>'Memory Tests'!$D$301</c:f>
              <c:strCache>
                <c:ptCount val="1"/>
                <c:pt idx="0">
                  <c:v>JDK HashMap</c:v>
                </c:pt>
              </c:strCache>
            </c:strRef>
          </c:tx>
          <c:spPr>
            <a:ln w="38100">
              <a:solidFill>
                <a:schemeClr val="accent6">
                  <a:lumMod val="75000"/>
                </a:schemeClr>
              </a:solidFill>
            </a:ln>
          </c:spPr>
          <c:marker>
            <c:symbol val="circle"/>
            <c:size val="3"/>
            <c:spPr>
              <a:solidFill>
                <a:schemeClr val="bg1"/>
              </a:solidFill>
              <a:ln>
                <a:solidFill>
                  <a:schemeClr val="accent6">
                    <a:lumMod val="50000"/>
                  </a:schemeClr>
                </a:solidFill>
              </a:ln>
            </c:spPr>
          </c:marker>
          <c:cat>
            <c:numRef>
              <c:f>'Memory Tests'!$C$302:$C$342</c:f>
              <c:numCache>
                <c:formatCode>#,##0</c:formatCode>
                <c:ptCount val="41"/>
                <c:pt idx="0" formatCode="General">
                  <c:v>0</c:v>
                </c:pt>
                <c:pt idx="1">
                  <c:v>25000</c:v>
                </c:pt>
                <c:pt idx="2">
                  <c:v>50000</c:v>
                </c:pt>
                <c:pt idx="3">
                  <c:v>75000</c:v>
                </c:pt>
                <c:pt idx="4">
                  <c:v>100000</c:v>
                </c:pt>
                <c:pt idx="5">
                  <c:v>125000</c:v>
                </c:pt>
                <c:pt idx="6">
                  <c:v>150000</c:v>
                </c:pt>
                <c:pt idx="7">
                  <c:v>175000</c:v>
                </c:pt>
                <c:pt idx="8">
                  <c:v>200000</c:v>
                </c:pt>
                <c:pt idx="9">
                  <c:v>225000</c:v>
                </c:pt>
                <c:pt idx="10">
                  <c:v>250000</c:v>
                </c:pt>
                <c:pt idx="11">
                  <c:v>275000</c:v>
                </c:pt>
                <c:pt idx="12">
                  <c:v>300000</c:v>
                </c:pt>
                <c:pt idx="13">
                  <c:v>325000</c:v>
                </c:pt>
                <c:pt idx="14">
                  <c:v>350000</c:v>
                </c:pt>
                <c:pt idx="15">
                  <c:v>375000</c:v>
                </c:pt>
                <c:pt idx="16">
                  <c:v>400000</c:v>
                </c:pt>
                <c:pt idx="17">
                  <c:v>425000</c:v>
                </c:pt>
                <c:pt idx="18">
                  <c:v>450000</c:v>
                </c:pt>
                <c:pt idx="19">
                  <c:v>475000</c:v>
                </c:pt>
                <c:pt idx="20">
                  <c:v>500000</c:v>
                </c:pt>
                <c:pt idx="21">
                  <c:v>525000</c:v>
                </c:pt>
                <c:pt idx="22">
                  <c:v>550000</c:v>
                </c:pt>
                <c:pt idx="23">
                  <c:v>575000</c:v>
                </c:pt>
                <c:pt idx="24">
                  <c:v>600000</c:v>
                </c:pt>
                <c:pt idx="25">
                  <c:v>625000</c:v>
                </c:pt>
                <c:pt idx="26">
                  <c:v>650000</c:v>
                </c:pt>
                <c:pt idx="27">
                  <c:v>675000</c:v>
                </c:pt>
                <c:pt idx="28">
                  <c:v>700000</c:v>
                </c:pt>
                <c:pt idx="29">
                  <c:v>725000</c:v>
                </c:pt>
                <c:pt idx="30">
                  <c:v>750000</c:v>
                </c:pt>
                <c:pt idx="31">
                  <c:v>775000</c:v>
                </c:pt>
                <c:pt idx="32">
                  <c:v>800000</c:v>
                </c:pt>
                <c:pt idx="33">
                  <c:v>825000</c:v>
                </c:pt>
                <c:pt idx="34">
                  <c:v>850000</c:v>
                </c:pt>
                <c:pt idx="35">
                  <c:v>875000</c:v>
                </c:pt>
                <c:pt idx="36">
                  <c:v>900000</c:v>
                </c:pt>
                <c:pt idx="37">
                  <c:v>925000</c:v>
                </c:pt>
                <c:pt idx="38">
                  <c:v>950000</c:v>
                </c:pt>
                <c:pt idx="39">
                  <c:v>975000</c:v>
                </c:pt>
                <c:pt idx="40">
                  <c:v>1000000</c:v>
                </c:pt>
              </c:numCache>
            </c:numRef>
          </c:cat>
          <c:val>
            <c:numRef>
              <c:f>'Memory Tests'!$D$302:$D$342</c:f>
              <c:numCache>
                <c:formatCode>General</c:formatCode>
                <c:ptCount val="41"/>
                <c:pt idx="0">
                  <c:v>136</c:v>
                </c:pt>
                <c:pt idx="1">
                  <c:v>1062216</c:v>
                </c:pt>
                <c:pt idx="2">
                  <c:v>2124360</c:v>
                </c:pt>
                <c:pt idx="3">
                  <c:v>2924360</c:v>
                </c:pt>
                <c:pt idx="4">
                  <c:v>4248648</c:v>
                </c:pt>
                <c:pt idx="5">
                  <c:v>5048648</c:v>
                </c:pt>
                <c:pt idx="6">
                  <c:v>5848648</c:v>
                </c:pt>
                <c:pt idx="7">
                  <c:v>6648648</c:v>
                </c:pt>
                <c:pt idx="8">
                  <c:v>8497224</c:v>
                </c:pt>
                <c:pt idx="9">
                  <c:v>9297224</c:v>
                </c:pt>
                <c:pt idx="10">
                  <c:v>10097224</c:v>
                </c:pt>
                <c:pt idx="11">
                  <c:v>10897224</c:v>
                </c:pt>
                <c:pt idx="12">
                  <c:v>11697224</c:v>
                </c:pt>
                <c:pt idx="13">
                  <c:v>12497224</c:v>
                </c:pt>
                <c:pt idx="14">
                  <c:v>13297224</c:v>
                </c:pt>
                <c:pt idx="15">
                  <c:v>14097224</c:v>
                </c:pt>
                <c:pt idx="16">
                  <c:v>16994376</c:v>
                </c:pt>
                <c:pt idx="17">
                  <c:v>17794376</c:v>
                </c:pt>
                <c:pt idx="18">
                  <c:v>18594376</c:v>
                </c:pt>
                <c:pt idx="19">
                  <c:v>19394376</c:v>
                </c:pt>
                <c:pt idx="20">
                  <c:v>20194376</c:v>
                </c:pt>
                <c:pt idx="21">
                  <c:v>20994376</c:v>
                </c:pt>
                <c:pt idx="22">
                  <c:v>21794376</c:v>
                </c:pt>
                <c:pt idx="23">
                  <c:v>22594376</c:v>
                </c:pt>
                <c:pt idx="24">
                  <c:v>23394376</c:v>
                </c:pt>
                <c:pt idx="25">
                  <c:v>24194376</c:v>
                </c:pt>
                <c:pt idx="26">
                  <c:v>24994376</c:v>
                </c:pt>
                <c:pt idx="27">
                  <c:v>25794376</c:v>
                </c:pt>
                <c:pt idx="28">
                  <c:v>26594376</c:v>
                </c:pt>
                <c:pt idx="29">
                  <c:v>27394376</c:v>
                </c:pt>
                <c:pt idx="30">
                  <c:v>28194376</c:v>
                </c:pt>
                <c:pt idx="31">
                  <c:v>28994376</c:v>
                </c:pt>
                <c:pt idx="32">
                  <c:v>33988680</c:v>
                </c:pt>
                <c:pt idx="33">
                  <c:v>34788680</c:v>
                </c:pt>
                <c:pt idx="34">
                  <c:v>35588680</c:v>
                </c:pt>
                <c:pt idx="35">
                  <c:v>36388680</c:v>
                </c:pt>
                <c:pt idx="36">
                  <c:v>37188680</c:v>
                </c:pt>
                <c:pt idx="37">
                  <c:v>37988680</c:v>
                </c:pt>
                <c:pt idx="38">
                  <c:v>38788680</c:v>
                </c:pt>
                <c:pt idx="39">
                  <c:v>39588680</c:v>
                </c:pt>
                <c:pt idx="40">
                  <c:v>40388680</c:v>
                </c:pt>
              </c:numCache>
            </c:numRef>
          </c:val>
          <c:smooth val="0"/>
        </c:ser>
        <c:ser>
          <c:idx val="1"/>
          <c:order val="1"/>
          <c:tx>
            <c:strRef>
              <c:f>'Memory Tests'!$E$301</c:f>
              <c:strCache>
                <c:ptCount val="1"/>
                <c:pt idx="0">
                  <c:v>GSC UnifiedMap</c:v>
                </c:pt>
              </c:strCache>
            </c:strRef>
          </c:tx>
          <c:spPr>
            <a:ln w="38100">
              <a:solidFill>
                <a:schemeClr val="accent1"/>
              </a:solidFill>
            </a:ln>
          </c:spPr>
          <c:marker>
            <c:symbol val="circle"/>
            <c:size val="3"/>
            <c:spPr>
              <a:solidFill>
                <a:schemeClr val="bg1"/>
              </a:solidFill>
              <a:ln>
                <a:solidFill>
                  <a:schemeClr val="accent1"/>
                </a:solidFill>
              </a:ln>
            </c:spPr>
          </c:marker>
          <c:cat>
            <c:numRef>
              <c:f>'Memory Tests'!$C$302:$C$342</c:f>
              <c:numCache>
                <c:formatCode>#,##0</c:formatCode>
                <c:ptCount val="41"/>
                <c:pt idx="0" formatCode="General">
                  <c:v>0</c:v>
                </c:pt>
                <c:pt idx="1">
                  <c:v>25000</c:v>
                </c:pt>
                <c:pt idx="2">
                  <c:v>50000</c:v>
                </c:pt>
                <c:pt idx="3">
                  <c:v>75000</c:v>
                </c:pt>
                <c:pt idx="4">
                  <c:v>100000</c:v>
                </c:pt>
                <c:pt idx="5">
                  <c:v>125000</c:v>
                </c:pt>
                <c:pt idx="6">
                  <c:v>150000</c:v>
                </c:pt>
                <c:pt idx="7">
                  <c:v>175000</c:v>
                </c:pt>
                <c:pt idx="8">
                  <c:v>200000</c:v>
                </c:pt>
                <c:pt idx="9">
                  <c:v>225000</c:v>
                </c:pt>
                <c:pt idx="10">
                  <c:v>250000</c:v>
                </c:pt>
                <c:pt idx="11">
                  <c:v>275000</c:v>
                </c:pt>
                <c:pt idx="12">
                  <c:v>300000</c:v>
                </c:pt>
                <c:pt idx="13">
                  <c:v>325000</c:v>
                </c:pt>
                <c:pt idx="14">
                  <c:v>350000</c:v>
                </c:pt>
                <c:pt idx="15">
                  <c:v>375000</c:v>
                </c:pt>
                <c:pt idx="16">
                  <c:v>400000</c:v>
                </c:pt>
                <c:pt idx="17">
                  <c:v>425000</c:v>
                </c:pt>
                <c:pt idx="18">
                  <c:v>450000</c:v>
                </c:pt>
                <c:pt idx="19">
                  <c:v>475000</c:v>
                </c:pt>
                <c:pt idx="20">
                  <c:v>500000</c:v>
                </c:pt>
                <c:pt idx="21">
                  <c:v>525000</c:v>
                </c:pt>
                <c:pt idx="22">
                  <c:v>550000</c:v>
                </c:pt>
                <c:pt idx="23">
                  <c:v>575000</c:v>
                </c:pt>
                <c:pt idx="24">
                  <c:v>600000</c:v>
                </c:pt>
                <c:pt idx="25">
                  <c:v>625000</c:v>
                </c:pt>
                <c:pt idx="26">
                  <c:v>650000</c:v>
                </c:pt>
                <c:pt idx="27">
                  <c:v>675000</c:v>
                </c:pt>
                <c:pt idx="28">
                  <c:v>700000</c:v>
                </c:pt>
                <c:pt idx="29">
                  <c:v>725000</c:v>
                </c:pt>
                <c:pt idx="30">
                  <c:v>750000</c:v>
                </c:pt>
                <c:pt idx="31">
                  <c:v>775000</c:v>
                </c:pt>
                <c:pt idx="32">
                  <c:v>800000</c:v>
                </c:pt>
                <c:pt idx="33">
                  <c:v>825000</c:v>
                </c:pt>
                <c:pt idx="34">
                  <c:v>850000</c:v>
                </c:pt>
                <c:pt idx="35">
                  <c:v>875000</c:v>
                </c:pt>
                <c:pt idx="36">
                  <c:v>900000</c:v>
                </c:pt>
                <c:pt idx="37">
                  <c:v>925000</c:v>
                </c:pt>
                <c:pt idx="38">
                  <c:v>950000</c:v>
                </c:pt>
                <c:pt idx="39">
                  <c:v>975000</c:v>
                </c:pt>
                <c:pt idx="40">
                  <c:v>1000000</c:v>
                </c:pt>
              </c:numCache>
            </c:numRef>
          </c:cat>
          <c:val>
            <c:numRef>
              <c:f>'Memory Tests'!$E$302:$E$342</c:f>
              <c:numCache>
                <c:formatCode>General</c:formatCode>
                <c:ptCount val="41"/>
                <c:pt idx="0">
                  <c:v>176</c:v>
                </c:pt>
                <c:pt idx="1">
                  <c:v>626032</c:v>
                </c:pt>
                <c:pt idx="2">
                  <c:v>1257264</c:v>
                </c:pt>
                <c:pt idx="3">
                  <c:v>1520144</c:v>
                </c:pt>
                <c:pt idx="4">
                  <c:v>2511392</c:v>
                </c:pt>
                <c:pt idx="5">
                  <c:v>2751616</c:v>
                </c:pt>
                <c:pt idx="6">
                  <c:v>3037088</c:v>
                </c:pt>
                <c:pt idx="7">
                  <c:v>3354096</c:v>
                </c:pt>
                <c:pt idx="8">
                  <c:v>5020672</c:v>
                </c:pt>
                <c:pt idx="9">
                  <c:v>5255536</c:v>
                </c:pt>
                <c:pt idx="10">
                  <c:v>5520480</c:v>
                </c:pt>
                <c:pt idx="11">
                  <c:v>5785840</c:v>
                </c:pt>
                <c:pt idx="12">
                  <c:v>6079392</c:v>
                </c:pt>
                <c:pt idx="13">
                  <c:v>6382400</c:v>
                </c:pt>
                <c:pt idx="14">
                  <c:v>6705552</c:v>
                </c:pt>
                <c:pt idx="15">
                  <c:v>7026064</c:v>
                </c:pt>
                <c:pt idx="16">
                  <c:v>10048256</c:v>
                </c:pt>
                <c:pt idx="17">
                  <c:v>10254112</c:v>
                </c:pt>
                <c:pt idx="18">
                  <c:v>10514544</c:v>
                </c:pt>
                <c:pt idx="19">
                  <c:v>10756800</c:v>
                </c:pt>
                <c:pt idx="20">
                  <c:v>11018784</c:v>
                </c:pt>
                <c:pt idx="21">
                  <c:v>11285792</c:v>
                </c:pt>
                <c:pt idx="22">
                  <c:v>11568032</c:v>
                </c:pt>
                <c:pt idx="23">
                  <c:v>11857392</c:v>
                </c:pt>
                <c:pt idx="24">
                  <c:v>12154192</c:v>
                </c:pt>
                <c:pt idx="25">
                  <c:v>12441952</c:v>
                </c:pt>
                <c:pt idx="26">
                  <c:v>12757712</c:v>
                </c:pt>
                <c:pt idx="27">
                  <c:v>13064304</c:v>
                </c:pt>
                <c:pt idx="28">
                  <c:v>13414976</c:v>
                </c:pt>
                <c:pt idx="29">
                  <c:v>13730256</c:v>
                </c:pt>
                <c:pt idx="30">
                  <c:v>14076816</c:v>
                </c:pt>
                <c:pt idx="31">
                  <c:v>14417504</c:v>
                </c:pt>
                <c:pt idx="32">
                  <c:v>20097680</c:v>
                </c:pt>
                <c:pt idx="33">
                  <c:v>20283504</c:v>
                </c:pt>
                <c:pt idx="34">
                  <c:v>20525072</c:v>
                </c:pt>
                <c:pt idx="35">
                  <c:v>20772176</c:v>
                </c:pt>
                <c:pt idx="36">
                  <c:v>21023728</c:v>
                </c:pt>
                <c:pt idx="37">
                  <c:v>21283472</c:v>
                </c:pt>
                <c:pt idx="38">
                  <c:v>21531168</c:v>
                </c:pt>
                <c:pt idx="39">
                  <c:v>21784352</c:v>
                </c:pt>
                <c:pt idx="40">
                  <c:v>22033456</c:v>
                </c:pt>
              </c:numCache>
            </c:numRef>
          </c:val>
          <c:smooth val="0"/>
        </c:ser>
        <c:ser>
          <c:idx val="2"/>
          <c:order val="2"/>
          <c:tx>
            <c:strRef>
              <c:f>'Memory Tests'!$F$301</c:f>
              <c:strCache>
                <c:ptCount val="1"/>
                <c:pt idx="0">
                  <c:v>Trove THashMap</c:v>
                </c:pt>
              </c:strCache>
            </c:strRef>
          </c:tx>
          <c:spPr>
            <a:ln w="38100">
              <a:solidFill>
                <a:schemeClr val="accent3">
                  <a:lumMod val="75000"/>
                </a:schemeClr>
              </a:solidFill>
            </a:ln>
          </c:spPr>
          <c:marker>
            <c:symbol val="circle"/>
            <c:size val="3"/>
            <c:spPr>
              <a:solidFill>
                <a:schemeClr val="bg1"/>
              </a:solidFill>
              <a:ln>
                <a:solidFill>
                  <a:schemeClr val="accent3">
                    <a:lumMod val="50000"/>
                  </a:schemeClr>
                </a:solidFill>
              </a:ln>
            </c:spPr>
          </c:marker>
          <c:cat>
            <c:numRef>
              <c:f>'Memory Tests'!$C$302:$C$342</c:f>
              <c:numCache>
                <c:formatCode>#,##0</c:formatCode>
                <c:ptCount val="41"/>
                <c:pt idx="0" formatCode="General">
                  <c:v>0</c:v>
                </c:pt>
                <c:pt idx="1">
                  <c:v>25000</c:v>
                </c:pt>
                <c:pt idx="2">
                  <c:v>50000</c:v>
                </c:pt>
                <c:pt idx="3">
                  <c:v>75000</c:v>
                </c:pt>
                <c:pt idx="4">
                  <c:v>100000</c:v>
                </c:pt>
                <c:pt idx="5">
                  <c:v>125000</c:v>
                </c:pt>
                <c:pt idx="6">
                  <c:v>150000</c:v>
                </c:pt>
                <c:pt idx="7">
                  <c:v>175000</c:v>
                </c:pt>
                <c:pt idx="8">
                  <c:v>200000</c:v>
                </c:pt>
                <c:pt idx="9">
                  <c:v>225000</c:v>
                </c:pt>
                <c:pt idx="10">
                  <c:v>250000</c:v>
                </c:pt>
                <c:pt idx="11">
                  <c:v>275000</c:v>
                </c:pt>
                <c:pt idx="12">
                  <c:v>300000</c:v>
                </c:pt>
                <c:pt idx="13">
                  <c:v>325000</c:v>
                </c:pt>
                <c:pt idx="14">
                  <c:v>350000</c:v>
                </c:pt>
                <c:pt idx="15">
                  <c:v>375000</c:v>
                </c:pt>
                <c:pt idx="16">
                  <c:v>400000</c:v>
                </c:pt>
                <c:pt idx="17">
                  <c:v>425000</c:v>
                </c:pt>
                <c:pt idx="18">
                  <c:v>450000</c:v>
                </c:pt>
                <c:pt idx="19">
                  <c:v>475000</c:v>
                </c:pt>
                <c:pt idx="20">
                  <c:v>500000</c:v>
                </c:pt>
                <c:pt idx="21">
                  <c:v>525000</c:v>
                </c:pt>
                <c:pt idx="22">
                  <c:v>550000</c:v>
                </c:pt>
                <c:pt idx="23">
                  <c:v>575000</c:v>
                </c:pt>
                <c:pt idx="24">
                  <c:v>600000</c:v>
                </c:pt>
                <c:pt idx="25">
                  <c:v>625000</c:v>
                </c:pt>
                <c:pt idx="26">
                  <c:v>650000</c:v>
                </c:pt>
                <c:pt idx="27">
                  <c:v>675000</c:v>
                </c:pt>
                <c:pt idx="28">
                  <c:v>700000</c:v>
                </c:pt>
                <c:pt idx="29">
                  <c:v>725000</c:v>
                </c:pt>
                <c:pt idx="30">
                  <c:v>750000</c:v>
                </c:pt>
                <c:pt idx="31">
                  <c:v>775000</c:v>
                </c:pt>
                <c:pt idx="32">
                  <c:v>800000</c:v>
                </c:pt>
                <c:pt idx="33">
                  <c:v>825000</c:v>
                </c:pt>
                <c:pt idx="34">
                  <c:v>850000</c:v>
                </c:pt>
                <c:pt idx="35">
                  <c:v>875000</c:v>
                </c:pt>
                <c:pt idx="36">
                  <c:v>900000</c:v>
                </c:pt>
                <c:pt idx="37">
                  <c:v>925000</c:v>
                </c:pt>
                <c:pt idx="38">
                  <c:v>950000</c:v>
                </c:pt>
                <c:pt idx="39">
                  <c:v>975000</c:v>
                </c:pt>
                <c:pt idx="40">
                  <c:v>1000000</c:v>
                </c:pt>
              </c:numCache>
            </c:numRef>
          </c:cat>
          <c:val>
            <c:numRef>
              <c:f>'Memory Tests'!$F$302:$F$342</c:f>
              <c:numCache>
                <c:formatCode>General</c:formatCode>
                <c:ptCount val="41"/>
                <c:pt idx="0">
                  <c:v>280</c:v>
                </c:pt>
                <c:pt idx="1">
                  <c:v>411592</c:v>
                </c:pt>
                <c:pt idx="2">
                  <c:v>823112</c:v>
                </c:pt>
                <c:pt idx="3">
                  <c:v>1646168</c:v>
                </c:pt>
                <c:pt idx="4">
                  <c:v>1646168</c:v>
                </c:pt>
                <c:pt idx="5">
                  <c:v>3292312</c:v>
                </c:pt>
                <c:pt idx="6">
                  <c:v>3292312</c:v>
                </c:pt>
                <c:pt idx="7">
                  <c:v>3292312</c:v>
                </c:pt>
                <c:pt idx="8">
                  <c:v>3292312</c:v>
                </c:pt>
                <c:pt idx="9">
                  <c:v>6585032</c:v>
                </c:pt>
                <c:pt idx="10">
                  <c:v>6585032</c:v>
                </c:pt>
                <c:pt idx="11">
                  <c:v>6585032</c:v>
                </c:pt>
                <c:pt idx="12">
                  <c:v>6585032</c:v>
                </c:pt>
                <c:pt idx="13">
                  <c:v>6585032</c:v>
                </c:pt>
                <c:pt idx="14">
                  <c:v>6585032</c:v>
                </c:pt>
                <c:pt idx="15">
                  <c:v>6585032</c:v>
                </c:pt>
                <c:pt idx="16">
                  <c:v>6585032</c:v>
                </c:pt>
                <c:pt idx="17">
                  <c:v>13169992</c:v>
                </c:pt>
                <c:pt idx="18">
                  <c:v>13169992</c:v>
                </c:pt>
                <c:pt idx="19">
                  <c:v>13169992</c:v>
                </c:pt>
                <c:pt idx="20">
                  <c:v>13169992</c:v>
                </c:pt>
                <c:pt idx="21">
                  <c:v>13169992</c:v>
                </c:pt>
                <c:pt idx="22">
                  <c:v>13169992</c:v>
                </c:pt>
                <c:pt idx="23">
                  <c:v>13169992</c:v>
                </c:pt>
                <c:pt idx="24">
                  <c:v>13169992</c:v>
                </c:pt>
                <c:pt idx="25">
                  <c:v>13169992</c:v>
                </c:pt>
                <c:pt idx="26">
                  <c:v>13169992</c:v>
                </c:pt>
                <c:pt idx="27">
                  <c:v>13169992</c:v>
                </c:pt>
                <c:pt idx="28">
                  <c:v>13169992</c:v>
                </c:pt>
                <c:pt idx="29">
                  <c:v>13169992</c:v>
                </c:pt>
                <c:pt idx="30">
                  <c:v>13169992</c:v>
                </c:pt>
                <c:pt idx="31">
                  <c:v>13169992</c:v>
                </c:pt>
                <c:pt idx="32">
                  <c:v>13169992</c:v>
                </c:pt>
                <c:pt idx="33">
                  <c:v>26340008</c:v>
                </c:pt>
                <c:pt idx="34">
                  <c:v>26340008</c:v>
                </c:pt>
                <c:pt idx="35">
                  <c:v>26340008</c:v>
                </c:pt>
                <c:pt idx="36">
                  <c:v>26340008</c:v>
                </c:pt>
                <c:pt idx="37">
                  <c:v>26340008</c:v>
                </c:pt>
                <c:pt idx="38">
                  <c:v>26340008</c:v>
                </c:pt>
                <c:pt idx="39">
                  <c:v>26340008</c:v>
                </c:pt>
                <c:pt idx="40">
                  <c:v>26340008</c:v>
                </c:pt>
              </c:numCache>
            </c:numRef>
          </c:val>
          <c:smooth val="0"/>
        </c:ser>
        <c:dLbls>
          <c:showLegendKey val="0"/>
          <c:showVal val="0"/>
          <c:showCatName val="0"/>
          <c:showSerName val="0"/>
          <c:showPercent val="0"/>
          <c:showBubbleSize val="0"/>
        </c:dLbls>
        <c:marker val="1"/>
        <c:smooth val="0"/>
        <c:axId val="163964416"/>
        <c:axId val="164565760"/>
      </c:lineChart>
      <c:catAx>
        <c:axId val="163964416"/>
        <c:scaling>
          <c:orientation val="minMax"/>
        </c:scaling>
        <c:delete val="0"/>
        <c:axPos val="b"/>
        <c:majorGridlines>
          <c:spPr>
            <a:ln>
              <a:solidFill>
                <a:schemeClr val="bg1">
                  <a:lumMod val="85000"/>
                </a:schemeClr>
              </a:solidFill>
            </a:ln>
          </c:spPr>
        </c:majorGridlines>
        <c:title>
          <c:tx>
            <c:rich>
              <a:bodyPr/>
              <a:lstStyle/>
              <a:p>
                <a:pPr>
                  <a:defRPr sz="800"/>
                </a:pPr>
                <a:r>
                  <a:rPr lang="en-US" sz="800"/>
                  <a:t>Elements</a:t>
                </a:r>
              </a:p>
            </c:rich>
          </c:tx>
          <c:overlay val="0"/>
        </c:title>
        <c:numFmt formatCode="General" sourceLinked="1"/>
        <c:majorTickMark val="cross"/>
        <c:minorTickMark val="none"/>
        <c:tickLblPos val="nextTo"/>
        <c:spPr>
          <a:ln>
            <a:solidFill>
              <a:schemeClr val="bg1">
                <a:lumMod val="75000"/>
              </a:schemeClr>
            </a:solidFill>
          </a:ln>
        </c:spPr>
        <c:txPr>
          <a:bodyPr rot="2700000" vert="horz" anchor="t" anchorCtr="0"/>
          <a:lstStyle/>
          <a:p>
            <a:pPr>
              <a:defRPr sz="750"/>
            </a:pPr>
            <a:endParaRPr lang="zh-CN"/>
          </a:p>
        </c:txPr>
        <c:crossAx val="164565760"/>
        <c:crosses val="autoZero"/>
        <c:auto val="1"/>
        <c:lblAlgn val="r"/>
        <c:lblOffset val="50"/>
        <c:tickLblSkip val="4"/>
        <c:tickMarkSkip val="1"/>
        <c:noMultiLvlLbl val="0"/>
      </c:catAx>
      <c:valAx>
        <c:axId val="164565760"/>
        <c:scaling>
          <c:orientation val="minMax"/>
        </c:scaling>
        <c:delete val="0"/>
        <c:axPos val="l"/>
        <c:majorGridlines>
          <c:spPr>
            <a:ln>
              <a:solidFill>
                <a:schemeClr val="bg1">
                  <a:lumMod val="85000"/>
                </a:schemeClr>
              </a:solidFill>
            </a:ln>
          </c:spPr>
        </c:majorGridlines>
        <c:title>
          <c:tx>
            <c:rich>
              <a:bodyPr rot="-5400000" vert="horz"/>
              <a:lstStyle/>
              <a:p>
                <a:pPr>
                  <a:defRPr sz="800"/>
                </a:pPr>
                <a:r>
                  <a:rPr lang="en-US" sz="800"/>
                  <a:t>Size (Mb)</a:t>
                </a:r>
              </a:p>
            </c:rich>
          </c:tx>
          <c:overlay val="0"/>
        </c:title>
        <c:numFmt formatCode="General" sourceLinked="0"/>
        <c:majorTickMark val="out"/>
        <c:minorTickMark val="none"/>
        <c:tickLblPos val="nextTo"/>
        <c:spPr>
          <a:ln>
            <a:solidFill>
              <a:schemeClr val="bg1">
                <a:lumMod val="75000"/>
              </a:schemeClr>
            </a:solidFill>
          </a:ln>
        </c:spPr>
        <c:txPr>
          <a:bodyPr/>
          <a:lstStyle/>
          <a:p>
            <a:pPr>
              <a:defRPr sz="800"/>
            </a:pPr>
            <a:endParaRPr lang="zh-CN"/>
          </a:p>
        </c:txPr>
        <c:crossAx val="163964416"/>
        <c:crossesAt val="1"/>
        <c:crossBetween val="midCat"/>
        <c:dispUnits>
          <c:builtInUnit val="millions"/>
        </c:dispUnits>
      </c:valAx>
    </c:plotArea>
    <c:legend>
      <c:legendPos val="r"/>
      <c:layout>
        <c:manualLayout>
          <c:xMode val="edge"/>
          <c:yMode val="edge"/>
          <c:x val="0.12491897809953456"/>
          <c:y val="0.1356467424431049"/>
          <c:w val="0.1341832835489852"/>
          <c:h val="0.32534732835106761"/>
        </c:manualLayout>
      </c:layout>
      <c:overlay val="0"/>
      <c:txPr>
        <a:bodyPr/>
        <a:lstStyle/>
        <a:p>
          <a:pPr>
            <a:defRPr sz="1000"/>
          </a:pPr>
          <a:endParaRPr lang="zh-CN"/>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738048735928546E-2"/>
          <c:y val="5.1298768155777226E-2"/>
          <c:w val="0.87362802308988252"/>
          <c:h val="0.76669189557146311"/>
        </c:manualLayout>
      </c:layout>
      <c:lineChart>
        <c:grouping val="standard"/>
        <c:varyColors val="0"/>
        <c:ser>
          <c:idx val="0"/>
          <c:order val="0"/>
          <c:tx>
            <c:strRef>
              <c:f>'Memory Tests'!$D$344</c:f>
              <c:strCache>
                <c:ptCount val="1"/>
                <c:pt idx="0">
                  <c:v>JDK HashSet</c:v>
                </c:pt>
              </c:strCache>
            </c:strRef>
          </c:tx>
          <c:spPr>
            <a:ln w="38100">
              <a:solidFill>
                <a:schemeClr val="accent6">
                  <a:lumMod val="75000"/>
                </a:schemeClr>
              </a:solidFill>
            </a:ln>
          </c:spPr>
          <c:marker>
            <c:symbol val="circle"/>
            <c:size val="3"/>
            <c:spPr>
              <a:solidFill>
                <a:schemeClr val="bg1"/>
              </a:solidFill>
              <a:ln>
                <a:solidFill>
                  <a:schemeClr val="accent6">
                    <a:lumMod val="50000"/>
                  </a:schemeClr>
                </a:solidFill>
              </a:ln>
            </c:spPr>
          </c:marker>
          <c:cat>
            <c:numRef>
              <c:f>'Memory Tests'!$C$174:$C$214</c:f>
              <c:numCache>
                <c:formatCode>#,##0</c:formatCode>
                <c:ptCount val="41"/>
                <c:pt idx="0" formatCode="General">
                  <c:v>0</c:v>
                </c:pt>
                <c:pt idx="1">
                  <c:v>25000</c:v>
                </c:pt>
                <c:pt idx="2">
                  <c:v>50000</c:v>
                </c:pt>
                <c:pt idx="3">
                  <c:v>75000</c:v>
                </c:pt>
                <c:pt idx="4">
                  <c:v>100000</c:v>
                </c:pt>
                <c:pt idx="5">
                  <c:v>125000</c:v>
                </c:pt>
                <c:pt idx="6">
                  <c:v>150000</c:v>
                </c:pt>
                <c:pt idx="7">
                  <c:v>175000</c:v>
                </c:pt>
                <c:pt idx="8">
                  <c:v>200000</c:v>
                </c:pt>
                <c:pt idx="9">
                  <c:v>225000</c:v>
                </c:pt>
                <c:pt idx="10">
                  <c:v>250000</c:v>
                </c:pt>
                <c:pt idx="11">
                  <c:v>275000</c:v>
                </c:pt>
                <c:pt idx="12">
                  <c:v>300000</c:v>
                </c:pt>
                <c:pt idx="13">
                  <c:v>325000</c:v>
                </c:pt>
                <c:pt idx="14">
                  <c:v>350000</c:v>
                </c:pt>
                <c:pt idx="15">
                  <c:v>375000</c:v>
                </c:pt>
                <c:pt idx="16">
                  <c:v>400000</c:v>
                </c:pt>
                <c:pt idx="17">
                  <c:v>425000</c:v>
                </c:pt>
                <c:pt idx="18">
                  <c:v>450000</c:v>
                </c:pt>
                <c:pt idx="19">
                  <c:v>475000</c:v>
                </c:pt>
                <c:pt idx="20">
                  <c:v>500000</c:v>
                </c:pt>
                <c:pt idx="21">
                  <c:v>525000</c:v>
                </c:pt>
                <c:pt idx="22">
                  <c:v>550000</c:v>
                </c:pt>
                <c:pt idx="23">
                  <c:v>575000</c:v>
                </c:pt>
                <c:pt idx="24">
                  <c:v>600000</c:v>
                </c:pt>
                <c:pt idx="25">
                  <c:v>625000</c:v>
                </c:pt>
                <c:pt idx="26">
                  <c:v>650000</c:v>
                </c:pt>
                <c:pt idx="27">
                  <c:v>675000</c:v>
                </c:pt>
                <c:pt idx="28">
                  <c:v>700000</c:v>
                </c:pt>
                <c:pt idx="29">
                  <c:v>725000</c:v>
                </c:pt>
                <c:pt idx="30">
                  <c:v>750000</c:v>
                </c:pt>
                <c:pt idx="31">
                  <c:v>775000</c:v>
                </c:pt>
                <c:pt idx="32">
                  <c:v>800000</c:v>
                </c:pt>
                <c:pt idx="33">
                  <c:v>825000</c:v>
                </c:pt>
                <c:pt idx="34">
                  <c:v>850000</c:v>
                </c:pt>
                <c:pt idx="35">
                  <c:v>875000</c:v>
                </c:pt>
                <c:pt idx="36">
                  <c:v>900000</c:v>
                </c:pt>
                <c:pt idx="37">
                  <c:v>925000</c:v>
                </c:pt>
                <c:pt idx="38">
                  <c:v>950000</c:v>
                </c:pt>
                <c:pt idx="39">
                  <c:v>975000</c:v>
                </c:pt>
                <c:pt idx="40">
                  <c:v>1000000</c:v>
                </c:pt>
              </c:numCache>
            </c:numRef>
          </c:cat>
          <c:val>
            <c:numRef>
              <c:f>'Memory Tests'!$D$174:$D$214</c:f>
              <c:numCache>
                <c:formatCode>General</c:formatCode>
                <c:ptCount val="41"/>
                <c:pt idx="0">
                  <c:v>152</c:v>
                </c:pt>
                <c:pt idx="1">
                  <c:v>1462024</c:v>
                </c:pt>
                <c:pt idx="2">
                  <c:v>2924232</c:v>
                </c:pt>
                <c:pt idx="3">
                  <c:v>4124312</c:v>
                </c:pt>
                <c:pt idx="4">
                  <c:v>5848520</c:v>
                </c:pt>
                <c:pt idx="5">
                  <c:v>7048472</c:v>
                </c:pt>
                <c:pt idx="6">
                  <c:v>8248440</c:v>
                </c:pt>
                <c:pt idx="7">
                  <c:v>9448488</c:v>
                </c:pt>
                <c:pt idx="8">
                  <c:v>11697000</c:v>
                </c:pt>
                <c:pt idx="9">
                  <c:v>12896984</c:v>
                </c:pt>
                <c:pt idx="10">
                  <c:v>14096952</c:v>
                </c:pt>
                <c:pt idx="11">
                  <c:v>15297032</c:v>
                </c:pt>
                <c:pt idx="12">
                  <c:v>16497080</c:v>
                </c:pt>
                <c:pt idx="13">
                  <c:v>17697048</c:v>
                </c:pt>
                <c:pt idx="14">
                  <c:v>18896984</c:v>
                </c:pt>
                <c:pt idx="15">
                  <c:v>20097064</c:v>
                </c:pt>
                <c:pt idx="16">
                  <c:v>23394136</c:v>
                </c:pt>
                <c:pt idx="17">
                  <c:v>24594168</c:v>
                </c:pt>
                <c:pt idx="18">
                  <c:v>25794120</c:v>
                </c:pt>
                <c:pt idx="19">
                  <c:v>26994152</c:v>
                </c:pt>
                <c:pt idx="20">
                  <c:v>28194152</c:v>
                </c:pt>
                <c:pt idx="21">
                  <c:v>29394216</c:v>
                </c:pt>
                <c:pt idx="22">
                  <c:v>30594168</c:v>
                </c:pt>
                <c:pt idx="23">
                  <c:v>31794200</c:v>
                </c:pt>
                <c:pt idx="24">
                  <c:v>32994152</c:v>
                </c:pt>
                <c:pt idx="25">
                  <c:v>34194200</c:v>
                </c:pt>
                <c:pt idx="26">
                  <c:v>35394200</c:v>
                </c:pt>
                <c:pt idx="27">
                  <c:v>36594120</c:v>
                </c:pt>
                <c:pt idx="28">
                  <c:v>37794200</c:v>
                </c:pt>
                <c:pt idx="29">
                  <c:v>38994088</c:v>
                </c:pt>
                <c:pt idx="30">
                  <c:v>40194280</c:v>
                </c:pt>
                <c:pt idx="31">
                  <c:v>41394184</c:v>
                </c:pt>
                <c:pt idx="32">
                  <c:v>46788456</c:v>
                </c:pt>
                <c:pt idx="33">
                  <c:v>47988504</c:v>
                </c:pt>
                <c:pt idx="34">
                  <c:v>49188504</c:v>
                </c:pt>
                <c:pt idx="35">
                  <c:v>50388472</c:v>
                </c:pt>
                <c:pt idx="36">
                  <c:v>51588536</c:v>
                </c:pt>
                <c:pt idx="37">
                  <c:v>52788456</c:v>
                </c:pt>
                <c:pt idx="38">
                  <c:v>53988456</c:v>
                </c:pt>
                <c:pt idx="39">
                  <c:v>55188440</c:v>
                </c:pt>
                <c:pt idx="40">
                  <c:v>56388536</c:v>
                </c:pt>
              </c:numCache>
            </c:numRef>
          </c:val>
          <c:smooth val="0"/>
        </c:ser>
        <c:ser>
          <c:idx val="1"/>
          <c:order val="1"/>
          <c:tx>
            <c:strRef>
              <c:f>'Memory Tests'!$E$344</c:f>
              <c:strCache>
                <c:ptCount val="1"/>
                <c:pt idx="0">
                  <c:v>GSC UnifiedSet</c:v>
                </c:pt>
              </c:strCache>
            </c:strRef>
          </c:tx>
          <c:spPr>
            <a:ln w="50800">
              <a:solidFill>
                <a:schemeClr val="accent1"/>
              </a:solidFill>
            </a:ln>
          </c:spPr>
          <c:marker>
            <c:symbol val="circle"/>
            <c:size val="3"/>
            <c:spPr>
              <a:solidFill>
                <a:sysClr val="window" lastClr="FFFFFF"/>
              </a:solidFill>
              <a:ln>
                <a:solidFill>
                  <a:schemeClr val="accent1"/>
                </a:solidFill>
              </a:ln>
            </c:spPr>
          </c:marker>
          <c:cat>
            <c:numRef>
              <c:f>'Memory Tests'!$C$174:$C$214</c:f>
              <c:numCache>
                <c:formatCode>#,##0</c:formatCode>
                <c:ptCount val="41"/>
                <c:pt idx="0" formatCode="General">
                  <c:v>0</c:v>
                </c:pt>
                <c:pt idx="1">
                  <c:v>25000</c:v>
                </c:pt>
                <c:pt idx="2">
                  <c:v>50000</c:v>
                </c:pt>
                <c:pt idx="3">
                  <c:v>75000</c:v>
                </c:pt>
                <c:pt idx="4">
                  <c:v>100000</c:v>
                </c:pt>
                <c:pt idx="5">
                  <c:v>125000</c:v>
                </c:pt>
                <c:pt idx="6">
                  <c:v>150000</c:v>
                </c:pt>
                <c:pt idx="7">
                  <c:v>175000</c:v>
                </c:pt>
                <c:pt idx="8">
                  <c:v>200000</c:v>
                </c:pt>
                <c:pt idx="9">
                  <c:v>225000</c:v>
                </c:pt>
                <c:pt idx="10">
                  <c:v>250000</c:v>
                </c:pt>
                <c:pt idx="11">
                  <c:v>275000</c:v>
                </c:pt>
                <c:pt idx="12">
                  <c:v>300000</c:v>
                </c:pt>
                <c:pt idx="13">
                  <c:v>325000</c:v>
                </c:pt>
                <c:pt idx="14">
                  <c:v>350000</c:v>
                </c:pt>
                <c:pt idx="15">
                  <c:v>375000</c:v>
                </c:pt>
                <c:pt idx="16">
                  <c:v>400000</c:v>
                </c:pt>
                <c:pt idx="17">
                  <c:v>425000</c:v>
                </c:pt>
                <c:pt idx="18">
                  <c:v>450000</c:v>
                </c:pt>
                <c:pt idx="19">
                  <c:v>475000</c:v>
                </c:pt>
                <c:pt idx="20">
                  <c:v>500000</c:v>
                </c:pt>
                <c:pt idx="21">
                  <c:v>525000</c:v>
                </c:pt>
                <c:pt idx="22">
                  <c:v>550000</c:v>
                </c:pt>
                <c:pt idx="23">
                  <c:v>575000</c:v>
                </c:pt>
                <c:pt idx="24">
                  <c:v>600000</c:v>
                </c:pt>
                <c:pt idx="25">
                  <c:v>625000</c:v>
                </c:pt>
                <c:pt idx="26">
                  <c:v>650000</c:v>
                </c:pt>
                <c:pt idx="27">
                  <c:v>675000</c:v>
                </c:pt>
                <c:pt idx="28">
                  <c:v>700000</c:v>
                </c:pt>
                <c:pt idx="29">
                  <c:v>725000</c:v>
                </c:pt>
                <c:pt idx="30">
                  <c:v>750000</c:v>
                </c:pt>
                <c:pt idx="31">
                  <c:v>775000</c:v>
                </c:pt>
                <c:pt idx="32">
                  <c:v>800000</c:v>
                </c:pt>
                <c:pt idx="33">
                  <c:v>825000</c:v>
                </c:pt>
                <c:pt idx="34">
                  <c:v>850000</c:v>
                </c:pt>
                <c:pt idx="35">
                  <c:v>875000</c:v>
                </c:pt>
                <c:pt idx="36">
                  <c:v>900000</c:v>
                </c:pt>
                <c:pt idx="37">
                  <c:v>925000</c:v>
                </c:pt>
                <c:pt idx="38">
                  <c:v>950000</c:v>
                </c:pt>
                <c:pt idx="39">
                  <c:v>975000</c:v>
                </c:pt>
                <c:pt idx="40">
                  <c:v>1000000</c:v>
                </c:pt>
              </c:numCache>
            </c:numRef>
          </c:cat>
          <c:val>
            <c:numRef>
              <c:f>'Memory Tests'!$E$174:$E$214</c:f>
              <c:numCache>
                <c:formatCode>General</c:formatCode>
                <c:ptCount val="41"/>
                <c:pt idx="0">
                  <c:v>120</c:v>
                </c:pt>
                <c:pt idx="1">
                  <c:v>262200</c:v>
                </c:pt>
                <c:pt idx="2">
                  <c:v>524344</c:v>
                </c:pt>
                <c:pt idx="3">
                  <c:v>1048632</c:v>
                </c:pt>
                <c:pt idx="4">
                  <c:v>1048632</c:v>
                </c:pt>
                <c:pt idx="5">
                  <c:v>1048632</c:v>
                </c:pt>
                <c:pt idx="6">
                  <c:v>2097208</c:v>
                </c:pt>
                <c:pt idx="7">
                  <c:v>2097208</c:v>
                </c:pt>
                <c:pt idx="8">
                  <c:v>2097208</c:v>
                </c:pt>
                <c:pt idx="9">
                  <c:v>2097208</c:v>
                </c:pt>
                <c:pt idx="10">
                  <c:v>2097208</c:v>
                </c:pt>
                <c:pt idx="11">
                  <c:v>4194360</c:v>
                </c:pt>
                <c:pt idx="12">
                  <c:v>4194360</c:v>
                </c:pt>
                <c:pt idx="13">
                  <c:v>4194360</c:v>
                </c:pt>
                <c:pt idx="14">
                  <c:v>4194360</c:v>
                </c:pt>
                <c:pt idx="15">
                  <c:v>4194360</c:v>
                </c:pt>
                <c:pt idx="16">
                  <c:v>4194360</c:v>
                </c:pt>
                <c:pt idx="17">
                  <c:v>4194360</c:v>
                </c:pt>
                <c:pt idx="18">
                  <c:v>4194360</c:v>
                </c:pt>
                <c:pt idx="19">
                  <c:v>4194360</c:v>
                </c:pt>
                <c:pt idx="20">
                  <c:v>4194360</c:v>
                </c:pt>
                <c:pt idx="21">
                  <c:v>8388664</c:v>
                </c:pt>
                <c:pt idx="22">
                  <c:v>8388664</c:v>
                </c:pt>
                <c:pt idx="23">
                  <c:v>8388664</c:v>
                </c:pt>
                <c:pt idx="24">
                  <c:v>8388664</c:v>
                </c:pt>
                <c:pt idx="25">
                  <c:v>8388664</c:v>
                </c:pt>
                <c:pt idx="26">
                  <c:v>8388664</c:v>
                </c:pt>
                <c:pt idx="27">
                  <c:v>8388664</c:v>
                </c:pt>
                <c:pt idx="28">
                  <c:v>8388664</c:v>
                </c:pt>
                <c:pt idx="29">
                  <c:v>8388664</c:v>
                </c:pt>
                <c:pt idx="30">
                  <c:v>8388664</c:v>
                </c:pt>
                <c:pt idx="31">
                  <c:v>8388664</c:v>
                </c:pt>
                <c:pt idx="32">
                  <c:v>8388664</c:v>
                </c:pt>
                <c:pt idx="33">
                  <c:v>8388664</c:v>
                </c:pt>
                <c:pt idx="34">
                  <c:v>8388664</c:v>
                </c:pt>
                <c:pt idx="35">
                  <c:v>8388664</c:v>
                </c:pt>
                <c:pt idx="36">
                  <c:v>8388664</c:v>
                </c:pt>
                <c:pt idx="37">
                  <c:v>8388664</c:v>
                </c:pt>
                <c:pt idx="38">
                  <c:v>8388664</c:v>
                </c:pt>
                <c:pt idx="39">
                  <c:v>8388664</c:v>
                </c:pt>
                <c:pt idx="40">
                  <c:v>8388664</c:v>
                </c:pt>
              </c:numCache>
            </c:numRef>
          </c:val>
          <c:smooth val="0"/>
        </c:ser>
        <c:ser>
          <c:idx val="2"/>
          <c:order val="2"/>
          <c:tx>
            <c:strRef>
              <c:f>'Memory Tests'!$F$344</c:f>
              <c:strCache>
                <c:ptCount val="1"/>
                <c:pt idx="0">
                  <c:v>Trove THashSet</c:v>
                </c:pt>
              </c:strCache>
            </c:strRef>
          </c:tx>
          <c:spPr>
            <a:ln w="38100">
              <a:solidFill>
                <a:schemeClr val="accent3">
                  <a:lumMod val="75000"/>
                </a:schemeClr>
              </a:solidFill>
            </a:ln>
          </c:spPr>
          <c:marker>
            <c:symbol val="circle"/>
            <c:size val="3"/>
            <c:spPr>
              <a:solidFill>
                <a:schemeClr val="bg1"/>
              </a:solidFill>
              <a:ln>
                <a:solidFill>
                  <a:schemeClr val="accent3">
                    <a:lumMod val="50000"/>
                  </a:schemeClr>
                </a:solidFill>
              </a:ln>
            </c:spPr>
          </c:marker>
          <c:cat>
            <c:numRef>
              <c:f>'Memory Tests'!$C$174:$C$214</c:f>
              <c:numCache>
                <c:formatCode>#,##0</c:formatCode>
                <c:ptCount val="41"/>
                <c:pt idx="0" formatCode="General">
                  <c:v>0</c:v>
                </c:pt>
                <c:pt idx="1">
                  <c:v>25000</c:v>
                </c:pt>
                <c:pt idx="2">
                  <c:v>50000</c:v>
                </c:pt>
                <c:pt idx="3">
                  <c:v>75000</c:v>
                </c:pt>
                <c:pt idx="4">
                  <c:v>100000</c:v>
                </c:pt>
                <c:pt idx="5">
                  <c:v>125000</c:v>
                </c:pt>
                <c:pt idx="6">
                  <c:v>150000</c:v>
                </c:pt>
                <c:pt idx="7">
                  <c:v>175000</c:v>
                </c:pt>
                <c:pt idx="8">
                  <c:v>200000</c:v>
                </c:pt>
                <c:pt idx="9">
                  <c:v>225000</c:v>
                </c:pt>
                <c:pt idx="10">
                  <c:v>250000</c:v>
                </c:pt>
                <c:pt idx="11">
                  <c:v>275000</c:v>
                </c:pt>
                <c:pt idx="12">
                  <c:v>300000</c:v>
                </c:pt>
                <c:pt idx="13">
                  <c:v>325000</c:v>
                </c:pt>
                <c:pt idx="14">
                  <c:v>350000</c:v>
                </c:pt>
                <c:pt idx="15">
                  <c:v>375000</c:v>
                </c:pt>
                <c:pt idx="16">
                  <c:v>400000</c:v>
                </c:pt>
                <c:pt idx="17">
                  <c:v>425000</c:v>
                </c:pt>
                <c:pt idx="18">
                  <c:v>450000</c:v>
                </c:pt>
                <c:pt idx="19">
                  <c:v>475000</c:v>
                </c:pt>
                <c:pt idx="20">
                  <c:v>500000</c:v>
                </c:pt>
                <c:pt idx="21">
                  <c:v>525000</c:v>
                </c:pt>
                <c:pt idx="22">
                  <c:v>550000</c:v>
                </c:pt>
                <c:pt idx="23">
                  <c:v>575000</c:v>
                </c:pt>
                <c:pt idx="24">
                  <c:v>600000</c:v>
                </c:pt>
                <c:pt idx="25">
                  <c:v>625000</c:v>
                </c:pt>
                <c:pt idx="26">
                  <c:v>650000</c:v>
                </c:pt>
                <c:pt idx="27">
                  <c:v>675000</c:v>
                </c:pt>
                <c:pt idx="28">
                  <c:v>700000</c:v>
                </c:pt>
                <c:pt idx="29">
                  <c:v>725000</c:v>
                </c:pt>
                <c:pt idx="30">
                  <c:v>750000</c:v>
                </c:pt>
                <c:pt idx="31">
                  <c:v>775000</c:v>
                </c:pt>
                <c:pt idx="32">
                  <c:v>800000</c:v>
                </c:pt>
                <c:pt idx="33">
                  <c:v>825000</c:v>
                </c:pt>
                <c:pt idx="34">
                  <c:v>850000</c:v>
                </c:pt>
                <c:pt idx="35">
                  <c:v>875000</c:v>
                </c:pt>
                <c:pt idx="36">
                  <c:v>900000</c:v>
                </c:pt>
                <c:pt idx="37">
                  <c:v>925000</c:v>
                </c:pt>
                <c:pt idx="38">
                  <c:v>950000</c:v>
                </c:pt>
                <c:pt idx="39">
                  <c:v>975000</c:v>
                </c:pt>
                <c:pt idx="40">
                  <c:v>1000000</c:v>
                </c:pt>
              </c:numCache>
            </c:numRef>
          </c:cat>
          <c:val>
            <c:numRef>
              <c:f>'Memory Tests'!$F$174:$F$214</c:f>
              <c:numCache>
                <c:formatCode>General</c:formatCode>
                <c:ptCount val="41"/>
                <c:pt idx="0">
                  <c:v>208</c:v>
                </c:pt>
                <c:pt idx="1">
                  <c:v>257280</c:v>
                </c:pt>
                <c:pt idx="2">
                  <c:v>514480</c:v>
                </c:pt>
                <c:pt idx="3">
                  <c:v>1028888</c:v>
                </c:pt>
                <c:pt idx="4">
                  <c:v>1028888</c:v>
                </c:pt>
                <c:pt idx="5">
                  <c:v>2057728</c:v>
                </c:pt>
                <c:pt idx="6">
                  <c:v>2057728</c:v>
                </c:pt>
                <c:pt idx="7">
                  <c:v>2057728</c:v>
                </c:pt>
                <c:pt idx="8">
                  <c:v>2057728</c:v>
                </c:pt>
                <c:pt idx="9">
                  <c:v>4115680</c:v>
                </c:pt>
                <c:pt idx="10">
                  <c:v>4115680</c:v>
                </c:pt>
                <c:pt idx="11">
                  <c:v>4115680</c:v>
                </c:pt>
                <c:pt idx="12">
                  <c:v>4115680</c:v>
                </c:pt>
                <c:pt idx="13">
                  <c:v>4115680</c:v>
                </c:pt>
                <c:pt idx="14">
                  <c:v>4115680</c:v>
                </c:pt>
                <c:pt idx="15">
                  <c:v>4115680</c:v>
                </c:pt>
                <c:pt idx="16">
                  <c:v>4115680</c:v>
                </c:pt>
                <c:pt idx="17">
                  <c:v>8231280</c:v>
                </c:pt>
                <c:pt idx="18">
                  <c:v>8231280</c:v>
                </c:pt>
                <c:pt idx="19">
                  <c:v>8231280</c:v>
                </c:pt>
                <c:pt idx="20">
                  <c:v>8231280</c:v>
                </c:pt>
                <c:pt idx="21">
                  <c:v>8231280</c:v>
                </c:pt>
                <c:pt idx="22">
                  <c:v>8231280</c:v>
                </c:pt>
                <c:pt idx="23">
                  <c:v>8231280</c:v>
                </c:pt>
                <c:pt idx="24">
                  <c:v>8231280</c:v>
                </c:pt>
                <c:pt idx="25">
                  <c:v>8231280</c:v>
                </c:pt>
                <c:pt idx="26">
                  <c:v>8231280</c:v>
                </c:pt>
                <c:pt idx="27">
                  <c:v>8231280</c:v>
                </c:pt>
                <c:pt idx="28">
                  <c:v>8231280</c:v>
                </c:pt>
                <c:pt idx="29">
                  <c:v>8231280</c:v>
                </c:pt>
                <c:pt idx="30">
                  <c:v>8231280</c:v>
                </c:pt>
                <c:pt idx="31">
                  <c:v>8231280</c:v>
                </c:pt>
                <c:pt idx="32">
                  <c:v>8231280</c:v>
                </c:pt>
                <c:pt idx="33">
                  <c:v>16462544</c:v>
                </c:pt>
                <c:pt idx="34">
                  <c:v>16462544</c:v>
                </c:pt>
                <c:pt idx="35">
                  <c:v>16462544</c:v>
                </c:pt>
                <c:pt idx="36">
                  <c:v>16462544</c:v>
                </c:pt>
                <c:pt idx="37">
                  <c:v>16462544</c:v>
                </c:pt>
                <c:pt idx="38">
                  <c:v>16462544</c:v>
                </c:pt>
                <c:pt idx="39">
                  <c:v>16462544</c:v>
                </c:pt>
                <c:pt idx="40">
                  <c:v>16462544</c:v>
                </c:pt>
              </c:numCache>
            </c:numRef>
          </c:val>
          <c:smooth val="0"/>
        </c:ser>
        <c:dLbls>
          <c:showLegendKey val="0"/>
          <c:showVal val="0"/>
          <c:showCatName val="0"/>
          <c:showSerName val="0"/>
          <c:showPercent val="0"/>
          <c:showBubbleSize val="0"/>
        </c:dLbls>
        <c:marker val="1"/>
        <c:smooth val="0"/>
        <c:axId val="164641024"/>
        <c:axId val="164648064"/>
      </c:lineChart>
      <c:catAx>
        <c:axId val="164641024"/>
        <c:scaling>
          <c:orientation val="minMax"/>
        </c:scaling>
        <c:delete val="0"/>
        <c:axPos val="b"/>
        <c:majorGridlines>
          <c:spPr>
            <a:ln>
              <a:solidFill>
                <a:schemeClr val="bg1">
                  <a:lumMod val="85000"/>
                </a:schemeClr>
              </a:solidFill>
            </a:ln>
          </c:spPr>
        </c:majorGridlines>
        <c:title>
          <c:tx>
            <c:rich>
              <a:bodyPr/>
              <a:lstStyle/>
              <a:p>
                <a:pPr>
                  <a:defRPr sz="800"/>
                </a:pPr>
                <a:r>
                  <a:rPr lang="en-US" sz="800"/>
                  <a:t>Elements</a:t>
                </a:r>
              </a:p>
            </c:rich>
          </c:tx>
          <c:overlay val="0"/>
        </c:title>
        <c:numFmt formatCode="General" sourceLinked="1"/>
        <c:majorTickMark val="cross"/>
        <c:minorTickMark val="none"/>
        <c:tickLblPos val="nextTo"/>
        <c:spPr>
          <a:ln>
            <a:solidFill>
              <a:schemeClr val="bg1">
                <a:lumMod val="75000"/>
              </a:schemeClr>
            </a:solidFill>
          </a:ln>
        </c:spPr>
        <c:txPr>
          <a:bodyPr rot="2700000" vert="horz" anchor="t" anchorCtr="0"/>
          <a:lstStyle/>
          <a:p>
            <a:pPr>
              <a:defRPr sz="750"/>
            </a:pPr>
            <a:endParaRPr lang="zh-CN"/>
          </a:p>
        </c:txPr>
        <c:crossAx val="164648064"/>
        <c:crosses val="autoZero"/>
        <c:auto val="1"/>
        <c:lblAlgn val="r"/>
        <c:lblOffset val="50"/>
        <c:tickLblSkip val="4"/>
        <c:noMultiLvlLbl val="0"/>
      </c:catAx>
      <c:valAx>
        <c:axId val="164648064"/>
        <c:scaling>
          <c:orientation val="minMax"/>
        </c:scaling>
        <c:delete val="0"/>
        <c:axPos val="l"/>
        <c:majorGridlines>
          <c:spPr>
            <a:ln>
              <a:solidFill>
                <a:schemeClr val="bg1">
                  <a:lumMod val="85000"/>
                </a:schemeClr>
              </a:solidFill>
            </a:ln>
          </c:spPr>
        </c:majorGridlines>
        <c:title>
          <c:tx>
            <c:rich>
              <a:bodyPr rot="-5400000" vert="horz"/>
              <a:lstStyle/>
              <a:p>
                <a:pPr>
                  <a:defRPr sz="800"/>
                </a:pPr>
                <a:r>
                  <a:rPr lang="en-US" sz="800"/>
                  <a:t>Size (Mb)</a:t>
                </a:r>
              </a:p>
            </c:rich>
          </c:tx>
          <c:overlay val="0"/>
        </c:title>
        <c:numFmt formatCode="#,##0" sourceLinked="0"/>
        <c:majorTickMark val="out"/>
        <c:minorTickMark val="none"/>
        <c:tickLblPos val="nextTo"/>
        <c:spPr>
          <a:ln>
            <a:solidFill>
              <a:schemeClr val="bg1">
                <a:lumMod val="75000"/>
              </a:schemeClr>
            </a:solidFill>
          </a:ln>
        </c:spPr>
        <c:txPr>
          <a:bodyPr/>
          <a:lstStyle/>
          <a:p>
            <a:pPr>
              <a:defRPr sz="800"/>
            </a:pPr>
            <a:endParaRPr lang="zh-CN"/>
          </a:p>
        </c:txPr>
        <c:crossAx val="164641024"/>
        <c:crossesAt val="1"/>
        <c:crossBetween val="midCat"/>
        <c:dispUnits>
          <c:builtInUnit val="millions"/>
        </c:dispUnits>
      </c:valAx>
    </c:plotArea>
    <c:legend>
      <c:legendPos val="r"/>
      <c:layout>
        <c:manualLayout>
          <c:xMode val="edge"/>
          <c:yMode val="edge"/>
          <c:x val="0.12491897809953456"/>
          <c:y val="0.1356467424431049"/>
          <c:w val="0.13491554832443228"/>
          <c:h val="0.41943225401552198"/>
        </c:manualLayout>
      </c:layout>
      <c:overlay val="0"/>
      <c:txPr>
        <a:bodyPr/>
        <a:lstStyle/>
        <a:p>
          <a:pPr>
            <a:defRPr sz="1000"/>
          </a:pPr>
          <a:endParaRPr lang="zh-CN"/>
        </a:p>
      </c:tx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738048735928546E-2"/>
          <c:y val="5.1298768155777226E-2"/>
          <c:w val="0.87362802308988119"/>
          <c:h val="0.76669189557146211"/>
        </c:manualLayout>
      </c:layout>
      <c:lineChart>
        <c:grouping val="standard"/>
        <c:varyColors val="0"/>
        <c:ser>
          <c:idx val="0"/>
          <c:order val="0"/>
          <c:tx>
            <c:strRef>
              <c:f>'Memory Tests'!$D$130</c:f>
              <c:strCache>
                <c:ptCount val="1"/>
                <c:pt idx="0">
                  <c:v>JDK ArrayList</c:v>
                </c:pt>
              </c:strCache>
            </c:strRef>
          </c:tx>
          <c:spPr>
            <a:ln w="38100">
              <a:solidFill>
                <a:schemeClr val="accent6">
                  <a:lumMod val="75000"/>
                </a:schemeClr>
              </a:solidFill>
            </a:ln>
          </c:spPr>
          <c:marker>
            <c:symbol val="circle"/>
            <c:size val="3"/>
            <c:spPr>
              <a:solidFill>
                <a:schemeClr val="bg1"/>
              </a:solidFill>
              <a:ln>
                <a:solidFill>
                  <a:schemeClr val="accent6">
                    <a:lumMod val="50000"/>
                  </a:schemeClr>
                </a:solidFill>
              </a:ln>
            </c:spPr>
          </c:marker>
          <c:cat>
            <c:numRef>
              <c:f>'Memory Tests'!$C$131:$C$171</c:f>
              <c:numCache>
                <c:formatCode>#,##0</c:formatCode>
                <c:ptCount val="41"/>
                <c:pt idx="0" formatCode="General">
                  <c:v>0</c:v>
                </c:pt>
                <c:pt idx="1">
                  <c:v>25000</c:v>
                </c:pt>
                <c:pt idx="2">
                  <c:v>50000</c:v>
                </c:pt>
                <c:pt idx="3">
                  <c:v>75000</c:v>
                </c:pt>
                <c:pt idx="4">
                  <c:v>100000</c:v>
                </c:pt>
                <c:pt idx="5">
                  <c:v>125000</c:v>
                </c:pt>
                <c:pt idx="6">
                  <c:v>150000</c:v>
                </c:pt>
                <c:pt idx="7">
                  <c:v>175000</c:v>
                </c:pt>
                <c:pt idx="8">
                  <c:v>200000</c:v>
                </c:pt>
                <c:pt idx="9">
                  <c:v>225000</c:v>
                </c:pt>
                <c:pt idx="10">
                  <c:v>250000</c:v>
                </c:pt>
                <c:pt idx="11">
                  <c:v>275000</c:v>
                </c:pt>
                <c:pt idx="12">
                  <c:v>300000</c:v>
                </c:pt>
                <c:pt idx="13">
                  <c:v>325000</c:v>
                </c:pt>
                <c:pt idx="14">
                  <c:v>350000</c:v>
                </c:pt>
                <c:pt idx="15">
                  <c:v>375000</c:v>
                </c:pt>
                <c:pt idx="16">
                  <c:v>400000</c:v>
                </c:pt>
                <c:pt idx="17">
                  <c:v>425000</c:v>
                </c:pt>
                <c:pt idx="18">
                  <c:v>450000</c:v>
                </c:pt>
                <c:pt idx="19">
                  <c:v>475000</c:v>
                </c:pt>
                <c:pt idx="20">
                  <c:v>500000</c:v>
                </c:pt>
                <c:pt idx="21">
                  <c:v>525000</c:v>
                </c:pt>
                <c:pt idx="22">
                  <c:v>550000</c:v>
                </c:pt>
                <c:pt idx="23">
                  <c:v>575000</c:v>
                </c:pt>
                <c:pt idx="24">
                  <c:v>600000</c:v>
                </c:pt>
                <c:pt idx="25">
                  <c:v>625000</c:v>
                </c:pt>
                <c:pt idx="26">
                  <c:v>650000</c:v>
                </c:pt>
                <c:pt idx="27">
                  <c:v>675000</c:v>
                </c:pt>
                <c:pt idx="28">
                  <c:v>700000</c:v>
                </c:pt>
                <c:pt idx="29">
                  <c:v>725000</c:v>
                </c:pt>
                <c:pt idx="30">
                  <c:v>750000</c:v>
                </c:pt>
                <c:pt idx="31">
                  <c:v>775000</c:v>
                </c:pt>
                <c:pt idx="32">
                  <c:v>800000</c:v>
                </c:pt>
                <c:pt idx="33">
                  <c:v>825000</c:v>
                </c:pt>
                <c:pt idx="34">
                  <c:v>850000</c:v>
                </c:pt>
                <c:pt idx="35">
                  <c:v>875000</c:v>
                </c:pt>
                <c:pt idx="36">
                  <c:v>900000</c:v>
                </c:pt>
                <c:pt idx="37">
                  <c:v>925000</c:v>
                </c:pt>
                <c:pt idx="38">
                  <c:v>950000</c:v>
                </c:pt>
                <c:pt idx="39">
                  <c:v>975000</c:v>
                </c:pt>
                <c:pt idx="40">
                  <c:v>1000000</c:v>
                </c:pt>
              </c:numCache>
            </c:numRef>
          </c:cat>
          <c:val>
            <c:numRef>
              <c:f>'Memory Tests'!$D$131:$D$171</c:f>
              <c:numCache>
                <c:formatCode>General</c:formatCode>
                <c:ptCount val="41"/>
                <c:pt idx="0">
                  <c:v>80</c:v>
                </c:pt>
                <c:pt idx="1">
                  <c:v>522416</c:v>
                </c:pt>
                <c:pt idx="2">
                  <c:v>1080504</c:v>
                </c:pt>
                <c:pt idx="3">
                  <c:v>1622784</c:v>
                </c:pt>
                <c:pt idx="4">
                  <c:v>2022784</c:v>
                </c:pt>
                <c:pt idx="5">
                  <c:v>2636208</c:v>
                </c:pt>
                <c:pt idx="6">
                  <c:v>3036208</c:v>
                </c:pt>
                <c:pt idx="7">
                  <c:v>3756336</c:v>
                </c:pt>
                <c:pt idx="8">
                  <c:v>4156336</c:v>
                </c:pt>
                <c:pt idx="9">
                  <c:v>4556336</c:v>
                </c:pt>
                <c:pt idx="10">
                  <c:v>5436528</c:v>
                </c:pt>
                <c:pt idx="11">
                  <c:v>5836528</c:v>
                </c:pt>
                <c:pt idx="12">
                  <c:v>6236528</c:v>
                </c:pt>
                <c:pt idx="13">
                  <c:v>6636528</c:v>
                </c:pt>
                <c:pt idx="14">
                  <c:v>7036528</c:v>
                </c:pt>
                <c:pt idx="15">
                  <c:v>8156816</c:v>
                </c:pt>
                <c:pt idx="16">
                  <c:v>8556816</c:v>
                </c:pt>
                <c:pt idx="17">
                  <c:v>8956816</c:v>
                </c:pt>
                <c:pt idx="18">
                  <c:v>9356816</c:v>
                </c:pt>
                <c:pt idx="19">
                  <c:v>9756816</c:v>
                </c:pt>
                <c:pt idx="20">
                  <c:v>10156816</c:v>
                </c:pt>
                <c:pt idx="21">
                  <c:v>10556816</c:v>
                </c:pt>
                <c:pt idx="22">
                  <c:v>12037248</c:v>
                </c:pt>
                <c:pt idx="23">
                  <c:v>12437248</c:v>
                </c:pt>
                <c:pt idx="24">
                  <c:v>12837248</c:v>
                </c:pt>
                <c:pt idx="25">
                  <c:v>13237248</c:v>
                </c:pt>
                <c:pt idx="26">
                  <c:v>13637248</c:v>
                </c:pt>
                <c:pt idx="27">
                  <c:v>14037248</c:v>
                </c:pt>
                <c:pt idx="28">
                  <c:v>14437248</c:v>
                </c:pt>
                <c:pt idx="29">
                  <c:v>14837248</c:v>
                </c:pt>
                <c:pt idx="30">
                  <c:v>15237248</c:v>
                </c:pt>
                <c:pt idx="31">
                  <c:v>15637248</c:v>
                </c:pt>
                <c:pt idx="32">
                  <c:v>16037248</c:v>
                </c:pt>
                <c:pt idx="33">
                  <c:v>18057896</c:v>
                </c:pt>
                <c:pt idx="34">
                  <c:v>18457896</c:v>
                </c:pt>
                <c:pt idx="35">
                  <c:v>18857896</c:v>
                </c:pt>
                <c:pt idx="36">
                  <c:v>19257896</c:v>
                </c:pt>
                <c:pt idx="37">
                  <c:v>19657896</c:v>
                </c:pt>
                <c:pt idx="38">
                  <c:v>20057896</c:v>
                </c:pt>
                <c:pt idx="39">
                  <c:v>20457896</c:v>
                </c:pt>
                <c:pt idx="40">
                  <c:v>20857896</c:v>
                </c:pt>
              </c:numCache>
            </c:numRef>
          </c:val>
          <c:smooth val="0"/>
        </c:ser>
        <c:ser>
          <c:idx val="1"/>
          <c:order val="1"/>
          <c:tx>
            <c:strRef>
              <c:f>'Memory Tests'!$E$130</c:f>
              <c:strCache>
                <c:ptCount val="1"/>
                <c:pt idx="0">
                  <c:v>GSC IntArrayList</c:v>
                </c:pt>
              </c:strCache>
            </c:strRef>
          </c:tx>
          <c:spPr>
            <a:ln w="38100">
              <a:solidFill>
                <a:schemeClr val="accent1"/>
              </a:solidFill>
            </a:ln>
          </c:spPr>
          <c:marker>
            <c:symbol val="circle"/>
            <c:size val="3"/>
            <c:spPr>
              <a:solidFill>
                <a:sysClr val="window" lastClr="FFFFFF"/>
              </a:solidFill>
              <a:ln>
                <a:solidFill>
                  <a:schemeClr val="accent1"/>
                </a:solidFill>
              </a:ln>
            </c:spPr>
          </c:marker>
          <c:cat>
            <c:numRef>
              <c:f>'Memory Tests'!$C$131:$C$171</c:f>
              <c:numCache>
                <c:formatCode>#,##0</c:formatCode>
                <c:ptCount val="41"/>
                <c:pt idx="0" formatCode="General">
                  <c:v>0</c:v>
                </c:pt>
                <c:pt idx="1">
                  <c:v>25000</c:v>
                </c:pt>
                <c:pt idx="2">
                  <c:v>50000</c:v>
                </c:pt>
                <c:pt idx="3">
                  <c:v>75000</c:v>
                </c:pt>
                <c:pt idx="4">
                  <c:v>100000</c:v>
                </c:pt>
                <c:pt idx="5">
                  <c:v>125000</c:v>
                </c:pt>
                <c:pt idx="6">
                  <c:v>150000</c:v>
                </c:pt>
                <c:pt idx="7">
                  <c:v>175000</c:v>
                </c:pt>
                <c:pt idx="8">
                  <c:v>200000</c:v>
                </c:pt>
                <c:pt idx="9">
                  <c:v>225000</c:v>
                </c:pt>
                <c:pt idx="10">
                  <c:v>250000</c:v>
                </c:pt>
                <c:pt idx="11">
                  <c:v>275000</c:v>
                </c:pt>
                <c:pt idx="12">
                  <c:v>300000</c:v>
                </c:pt>
                <c:pt idx="13">
                  <c:v>325000</c:v>
                </c:pt>
                <c:pt idx="14">
                  <c:v>350000</c:v>
                </c:pt>
                <c:pt idx="15">
                  <c:v>375000</c:v>
                </c:pt>
                <c:pt idx="16">
                  <c:v>400000</c:v>
                </c:pt>
                <c:pt idx="17">
                  <c:v>425000</c:v>
                </c:pt>
                <c:pt idx="18">
                  <c:v>450000</c:v>
                </c:pt>
                <c:pt idx="19">
                  <c:v>475000</c:v>
                </c:pt>
                <c:pt idx="20">
                  <c:v>500000</c:v>
                </c:pt>
                <c:pt idx="21">
                  <c:v>525000</c:v>
                </c:pt>
                <c:pt idx="22">
                  <c:v>550000</c:v>
                </c:pt>
                <c:pt idx="23">
                  <c:v>575000</c:v>
                </c:pt>
                <c:pt idx="24">
                  <c:v>600000</c:v>
                </c:pt>
                <c:pt idx="25">
                  <c:v>625000</c:v>
                </c:pt>
                <c:pt idx="26">
                  <c:v>650000</c:v>
                </c:pt>
                <c:pt idx="27">
                  <c:v>675000</c:v>
                </c:pt>
                <c:pt idx="28">
                  <c:v>700000</c:v>
                </c:pt>
                <c:pt idx="29">
                  <c:v>725000</c:v>
                </c:pt>
                <c:pt idx="30">
                  <c:v>750000</c:v>
                </c:pt>
                <c:pt idx="31">
                  <c:v>775000</c:v>
                </c:pt>
                <c:pt idx="32">
                  <c:v>800000</c:v>
                </c:pt>
                <c:pt idx="33">
                  <c:v>825000</c:v>
                </c:pt>
                <c:pt idx="34">
                  <c:v>850000</c:v>
                </c:pt>
                <c:pt idx="35">
                  <c:v>875000</c:v>
                </c:pt>
                <c:pt idx="36">
                  <c:v>900000</c:v>
                </c:pt>
                <c:pt idx="37">
                  <c:v>925000</c:v>
                </c:pt>
                <c:pt idx="38">
                  <c:v>950000</c:v>
                </c:pt>
                <c:pt idx="39">
                  <c:v>975000</c:v>
                </c:pt>
                <c:pt idx="40">
                  <c:v>1000000</c:v>
                </c:pt>
              </c:numCache>
            </c:numRef>
          </c:cat>
          <c:val>
            <c:numRef>
              <c:f>'Memory Tests'!$E$131:$E$171</c:f>
              <c:numCache>
                <c:formatCode>General</c:formatCode>
                <c:ptCount val="41"/>
                <c:pt idx="0">
                  <c:v>24</c:v>
                </c:pt>
                <c:pt idx="1">
                  <c:v>104640</c:v>
                </c:pt>
                <c:pt idx="2">
                  <c:v>235392</c:v>
                </c:pt>
                <c:pt idx="3">
                  <c:v>353064</c:v>
                </c:pt>
                <c:pt idx="4">
                  <c:v>529584</c:v>
                </c:pt>
                <c:pt idx="5">
                  <c:v>529584</c:v>
                </c:pt>
                <c:pt idx="6">
                  <c:v>794352</c:v>
                </c:pt>
                <c:pt idx="7">
                  <c:v>794352</c:v>
                </c:pt>
                <c:pt idx="8">
                  <c:v>1191512</c:v>
                </c:pt>
                <c:pt idx="9">
                  <c:v>1191512</c:v>
                </c:pt>
                <c:pt idx="10">
                  <c:v>1191512</c:v>
                </c:pt>
                <c:pt idx="11">
                  <c:v>1191512</c:v>
                </c:pt>
                <c:pt idx="12">
                  <c:v>1787256</c:v>
                </c:pt>
                <c:pt idx="13">
                  <c:v>1787256</c:v>
                </c:pt>
                <c:pt idx="14">
                  <c:v>1787256</c:v>
                </c:pt>
                <c:pt idx="15">
                  <c:v>1787256</c:v>
                </c:pt>
                <c:pt idx="16">
                  <c:v>1787256</c:v>
                </c:pt>
                <c:pt idx="17">
                  <c:v>1787256</c:v>
                </c:pt>
                <c:pt idx="18">
                  <c:v>2680864</c:v>
                </c:pt>
                <c:pt idx="19">
                  <c:v>2680864</c:v>
                </c:pt>
                <c:pt idx="20">
                  <c:v>2680864</c:v>
                </c:pt>
                <c:pt idx="21">
                  <c:v>2680864</c:v>
                </c:pt>
                <c:pt idx="22">
                  <c:v>2680864</c:v>
                </c:pt>
                <c:pt idx="23">
                  <c:v>2680864</c:v>
                </c:pt>
                <c:pt idx="24">
                  <c:v>2680864</c:v>
                </c:pt>
                <c:pt idx="25">
                  <c:v>2680864</c:v>
                </c:pt>
                <c:pt idx="26">
                  <c:v>2680864</c:v>
                </c:pt>
                <c:pt idx="27">
                  <c:v>4021272</c:v>
                </c:pt>
                <c:pt idx="28">
                  <c:v>4021272</c:v>
                </c:pt>
                <c:pt idx="29">
                  <c:v>4021272</c:v>
                </c:pt>
                <c:pt idx="30">
                  <c:v>4021272</c:v>
                </c:pt>
                <c:pt idx="31">
                  <c:v>4021272</c:v>
                </c:pt>
                <c:pt idx="32">
                  <c:v>4021272</c:v>
                </c:pt>
                <c:pt idx="33">
                  <c:v>4021272</c:v>
                </c:pt>
                <c:pt idx="34">
                  <c:v>4021272</c:v>
                </c:pt>
                <c:pt idx="35">
                  <c:v>4021272</c:v>
                </c:pt>
                <c:pt idx="36">
                  <c:v>4021272</c:v>
                </c:pt>
                <c:pt idx="37">
                  <c:v>4021272</c:v>
                </c:pt>
                <c:pt idx="38">
                  <c:v>4021272</c:v>
                </c:pt>
                <c:pt idx="39">
                  <c:v>4021272</c:v>
                </c:pt>
                <c:pt idx="40">
                  <c:v>4021272</c:v>
                </c:pt>
              </c:numCache>
            </c:numRef>
          </c:val>
          <c:smooth val="0"/>
        </c:ser>
        <c:ser>
          <c:idx val="2"/>
          <c:order val="2"/>
          <c:tx>
            <c:strRef>
              <c:f>'Memory Tests'!$F$130</c:f>
              <c:strCache>
                <c:ptCount val="1"/>
                <c:pt idx="0">
                  <c:v>Trove TIntArrayList</c:v>
                </c:pt>
              </c:strCache>
            </c:strRef>
          </c:tx>
          <c:spPr>
            <a:ln w="38100">
              <a:solidFill>
                <a:schemeClr val="accent3">
                  <a:lumMod val="75000"/>
                </a:schemeClr>
              </a:solidFill>
            </a:ln>
          </c:spPr>
          <c:marker>
            <c:symbol val="circle"/>
            <c:size val="3"/>
            <c:spPr>
              <a:solidFill>
                <a:schemeClr val="bg1"/>
              </a:solidFill>
              <a:ln>
                <a:solidFill>
                  <a:schemeClr val="accent3">
                    <a:lumMod val="50000"/>
                  </a:schemeClr>
                </a:solidFill>
              </a:ln>
            </c:spPr>
          </c:marker>
          <c:cat>
            <c:numRef>
              <c:f>'Memory Tests'!$C$131:$C$171</c:f>
              <c:numCache>
                <c:formatCode>#,##0</c:formatCode>
                <c:ptCount val="41"/>
                <c:pt idx="0" formatCode="General">
                  <c:v>0</c:v>
                </c:pt>
                <c:pt idx="1">
                  <c:v>25000</c:v>
                </c:pt>
                <c:pt idx="2">
                  <c:v>50000</c:v>
                </c:pt>
                <c:pt idx="3">
                  <c:v>75000</c:v>
                </c:pt>
                <c:pt idx="4">
                  <c:v>100000</c:v>
                </c:pt>
                <c:pt idx="5">
                  <c:v>125000</c:v>
                </c:pt>
                <c:pt idx="6">
                  <c:v>150000</c:v>
                </c:pt>
                <c:pt idx="7">
                  <c:v>175000</c:v>
                </c:pt>
                <c:pt idx="8">
                  <c:v>200000</c:v>
                </c:pt>
                <c:pt idx="9">
                  <c:v>225000</c:v>
                </c:pt>
                <c:pt idx="10">
                  <c:v>250000</c:v>
                </c:pt>
                <c:pt idx="11">
                  <c:v>275000</c:v>
                </c:pt>
                <c:pt idx="12">
                  <c:v>300000</c:v>
                </c:pt>
                <c:pt idx="13">
                  <c:v>325000</c:v>
                </c:pt>
                <c:pt idx="14">
                  <c:v>350000</c:v>
                </c:pt>
                <c:pt idx="15">
                  <c:v>375000</c:v>
                </c:pt>
                <c:pt idx="16">
                  <c:v>400000</c:v>
                </c:pt>
                <c:pt idx="17">
                  <c:v>425000</c:v>
                </c:pt>
                <c:pt idx="18">
                  <c:v>450000</c:v>
                </c:pt>
                <c:pt idx="19">
                  <c:v>475000</c:v>
                </c:pt>
                <c:pt idx="20">
                  <c:v>500000</c:v>
                </c:pt>
                <c:pt idx="21">
                  <c:v>525000</c:v>
                </c:pt>
                <c:pt idx="22">
                  <c:v>550000</c:v>
                </c:pt>
                <c:pt idx="23">
                  <c:v>575000</c:v>
                </c:pt>
                <c:pt idx="24">
                  <c:v>600000</c:v>
                </c:pt>
                <c:pt idx="25">
                  <c:v>625000</c:v>
                </c:pt>
                <c:pt idx="26">
                  <c:v>650000</c:v>
                </c:pt>
                <c:pt idx="27">
                  <c:v>675000</c:v>
                </c:pt>
                <c:pt idx="28">
                  <c:v>700000</c:v>
                </c:pt>
                <c:pt idx="29">
                  <c:v>725000</c:v>
                </c:pt>
                <c:pt idx="30">
                  <c:v>750000</c:v>
                </c:pt>
                <c:pt idx="31">
                  <c:v>775000</c:v>
                </c:pt>
                <c:pt idx="32">
                  <c:v>800000</c:v>
                </c:pt>
                <c:pt idx="33">
                  <c:v>825000</c:v>
                </c:pt>
                <c:pt idx="34">
                  <c:v>850000</c:v>
                </c:pt>
                <c:pt idx="35">
                  <c:v>875000</c:v>
                </c:pt>
                <c:pt idx="36">
                  <c:v>900000</c:v>
                </c:pt>
                <c:pt idx="37">
                  <c:v>925000</c:v>
                </c:pt>
                <c:pt idx="38">
                  <c:v>950000</c:v>
                </c:pt>
                <c:pt idx="39">
                  <c:v>975000</c:v>
                </c:pt>
                <c:pt idx="40">
                  <c:v>1000000</c:v>
                </c:pt>
              </c:numCache>
            </c:numRef>
          </c:cat>
          <c:val>
            <c:numRef>
              <c:f>'Memory Tests'!$F$131:$F$171</c:f>
              <c:numCache>
                <c:formatCode>General</c:formatCode>
                <c:ptCount val="41"/>
                <c:pt idx="0">
                  <c:v>80</c:v>
                </c:pt>
                <c:pt idx="1">
                  <c:v>163880</c:v>
                </c:pt>
                <c:pt idx="2">
                  <c:v>327720</c:v>
                </c:pt>
                <c:pt idx="3">
                  <c:v>327720</c:v>
                </c:pt>
                <c:pt idx="4">
                  <c:v>655400</c:v>
                </c:pt>
                <c:pt idx="5">
                  <c:v>655400</c:v>
                </c:pt>
                <c:pt idx="6">
                  <c:v>655400</c:v>
                </c:pt>
                <c:pt idx="7">
                  <c:v>1310760</c:v>
                </c:pt>
                <c:pt idx="8">
                  <c:v>1310760</c:v>
                </c:pt>
                <c:pt idx="9">
                  <c:v>1310760</c:v>
                </c:pt>
                <c:pt idx="10">
                  <c:v>1310760</c:v>
                </c:pt>
                <c:pt idx="11">
                  <c:v>1310760</c:v>
                </c:pt>
                <c:pt idx="12">
                  <c:v>1310760</c:v>
                </c:pt>
                <c:pt idx="13">
                  <c:v>1310760</c:v>
                </c:pt>
                <c:pt idx="14">
                  <c:v>2621480</c:v>
                </c:pt>
                <c:pt idx="15">
                  <c:v>2621480</c:v>
                </c:pt>
                <c:pt idx="16">
                  <c:v>2621480</c:v>
                </c:pt>
                <c:pt idx="17">
                  <c:v>2621480</c:v>
                </c:pt>
                <c:pt idx="18">
                  <c:v>2621480</c:v>
                </c:pt>
                <c:pt idx="19">
                  <c:v>2621480</c:v>
                </c:pt>
                <c:pt idx="20">
                  <c:v>2621480</c:v>
                </c:pt>
                <c:pt idx="21">
                  <c:v>2621480</c:v>
                </c:pt>
                <c:pt idx="22">
                  <c:v>2621480</c:v>
                </c:pt>
                <c:pt idx="23">
                  <c:v>2621480</c:v>
                </c:pt>
                <c:pt idx="24">
                  <c:v>2621480</c:v>
                </c:pt>
                <c:pt idx="25">
                  <c:v>2621480</c:v>
                </c:pt>
                <c:pt idx="26">
                  <c:v>2621480</c:v>
                </c:pt>
                <c:pt idx="27">
                  <c:v>5242920</c:v>
                </c:pt>
                <c:pt idx="28">
                  <c:v>5242920</c:v>
                </c:pt>
                <c:pt idx="29">
                  <c:v>5242920</c:v>
                </c:pt>
                <c:pt idx="30">
                  <c:v>5242920</c:v>
                </c:pt>
                <c:pt idx="31">
                  <c:v>5242920</c:v>
                </c:pt>
                <c:pt idx="32">
                  <c:v>5242920</c:v>
                </c:pt>
                <c:pt idx="33">
                  <c:v>5242920</c:v>
                </c:pt>
                <c:pt idx="34">
                  <c:v>5242920</c:v>
                </c:pt>
                <c:pt idx="35">
                  <c:v>5242920</c:v>
                </c:pt>
                <c:pt idx="36">
                  <c:v>5242920</c:v>
                </c:pt>
                <c:pt idx="37">
                  <c:v>5242920</c:v>
                </c:pt>
                <c:pt idx="38">
                  <c:v>5242920</c:v>
                </c:pt>
                <c:pt idx="39">
                  <c:v>5242920</c:v>
                </c:pt>
                <c:pt idx="40">
                  <c:v>5242920</c:v>
                </c:pt>
              </c:numCache>
            </c:numRef>
          </c:val>
          <c:smooth val="0"/>
        </c:ser>
        <c:dLbls>
          <c:showLegendKey val="0"/>
          <c:showVal val="0"/>
          <c:showCatName val="0"/>
          <c:showSerName val="0"/>
          <c:showPercent val="0"/>
          <c:showBubbleSize val="0"/>
        </c:dLbls>
        <c:marker val="1"/>
        <c:smooth val="0"/>
        <c:axId val="164842496"/>
        <c:axId val="164845824"/>
      </c:lineChart>
      <c:catAx>
        <c:axId val="164842496"/>
        <c:scaling>
          <c:orientation val="minMax"/>
        </c:scaling>
        <c:delete val="0"/>
        <c:axPos val="b"/>
        <c:majorGridlines>
          <c:spPr>
            <a:ln>
              <a:solidFill>
                <a:schemeClr val="bg1">
                  <a:lumMod val="85000"/>
                </a:schemeClr>
              </a:solidFill>
            </a:ln>
          </c:spPr>
        </c:majorGridlines>
        <c:title>
          <c:tx>
            <c:rich>
              <a:bodyPr/>
              <a:lstStyle/>
              <a:p>
                <a:pPr>
                  <a:defRPr sz="800"/>
                </a:pPr>
                <a:r>
                  <a:rPr lang="en-US" sz="800"/>
                  <a:t>Elements</a:t>
                </a:r>
              </a:p>
            </c:rich>
          </c:tx>
          <c:overlay val="0"/>
        </c:title>
        <c:numFmt formatCode="General" sourceLinked="1"/>
        <c:majorTickMark val="cross"/>
        <c:minorTickMark val="none"/>
        <c:tickLblPos val="nextTo"/>
        <c:spPr>
          <a:ln>
            <a:solidFill>
              <a:schemeClr val="bg1">
                <a:lumMod val="75000"/>
              </a:schemeClr>
            </a:solidFill>
          </a:ln>
        </c:spPr>
        <c:txPr>
          <a:bodyPr rot="2700000" vert="horz" anchor="t" anchorCtr="0"/>
          <a:lstStyle/>
          <a:p>
            <a:pPr>
              <a:defRPr sz="750"/>
            </a:pPr>
            <a:endParaRPr lang="zh-CN"/>
          </a:p>
        </c:txPr>
        <c:crossAx val="164845824"/>
        <c:crosses val="autoZero"/>
        <c:auto val="1"/>
        <c:lblAlgn val="r"/>
        <c:lblOffset val="50"/>
        <c:tickLblSkip val="4"/>
        <c:noMultiLvlLbl val="0"/>
      </c:catAx>
      <c:valAx>
        <c:axId val="164845824"/>
        <c:scaling>
          <c:orientation val="minMax"/>
        </c:scaling>
        <c:delete val="0"/>
        <c:axPos val="l"/>
        <c:majorGridlines>
          <c:spPr>
            <a:ln>
              <a:solidFill>
                <a:schemeClr val="bg1">
                  <a:lumMod val="85000"/>
                </a:schemeClr>
              </a:solidFill>
            </a:ln>
          </c:spPr>
        </c:majorGridlines>
        <c:title>
          <c:tx>
            <c:rich>
              <a:bodyPr rot="-5400000" vert="horz"/>
              <a:lstStyle/>
              <a:p>
                <a:pPr>
                  <a:defRPr sz="800"/>
                </a:pPr>
                <a:r>
                  <a:rPr lang="en-US" sz="800"/>
                  <a:t>Size (Mb)</a:t>
                </a:r>
              </a:p>
            </c:rich>
          </c:tx>
          <c:overlay val="0"/>
        </c:title>
        <c:numFmt formatCode="#,##0" sourceLinked="0"/>
        <c:majorTickMark val="out"/>
        <c:minorTickMark val="none"/>
        <c:tickLblPos val="nextTo"/>
        <c:spPr>
          <a:ln>
            <a:solidFill>
              <a:schemeClr val="bg1">
                <a:lumMod val="75000"/>
              </a:schemeClr>
            </a:solidFill>
          </a:ln>
        </c:spPr>
        <c:txPr>
          <a:bodyPr/>
          <a:lstStyle/>
          <a:p>
            <a:pPr>
              <a:defRPr sz="800"/>
            </a:pPr>
            <a:endParaRPr lang="zh-CN"/>
          </a:p>
        </c:txPr>
        <c:crossAx val="164842496"/>
        <c:crossesAt val="1"/>
        <c:crossBetween val="midCat"/>
        <c:dispUnits>
          <c:builtInUnit val="millions"/>
        </c:dispUnits>
      </c:valAx>
    </c:plotArea>
    <c:legend>
      <c:legendPos val="r"/>
      <c:layout>
        <c:manualLayout>
          <c:xMode val="edge"/>
          <c:yMode val="edge"/>
          <c:x val="0.12491897809953462"/>
          <c:y val="0.1356467424431049"/>
          <c:w val="0.13491554832443212"/>
          <c:h val="0.392444291284411"/>
        </c:manualLayout>
      </c:layout>
      <c:overlay val="0"/>
      <c:txPr>
        <a:bodyPr/>
        <a:lstStyle/>
        <a:p>
          <a:pPr>
            <a:defRPr sz="1000"/>
          </a:pPr>
          <a:endParaRPr lang="zh-CN"/>
        </a:p>
      </c:tx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6697C8-9FD2-4810-A115-C87A2A1C07FE}" type="doc">
      <dgm:prSet loTypeId="urn:microsoft.com/office/officeart/2005/8/layout/process3" loCatId="process" qsTypeId="urn:microsoft.com/office/officeart/2005/8/quickstyle/simple5" qsCatId="simple" csTypeId="urn:microsoft.com/office/officeart/2005/8/colors/colorful4" csCatId="colorful" phldr="1"/>
      <dgm:spPr/>
      <dgm:t>
        <a:bodyPr/>
        <a:lstStyle/>
        <a:p>
          <a:endParaRPr lang="en-US"/>
        </a:p>
      </dgm:t>
    </dgm:pt>
    <dgm:pt modelId="{B606BEE9-2C10-4670-96B1-C9A19513ED6B}">
      <dgm:prSet phldrT="[Text]"/>
      <dgm:spPr>
        <a:solidFill>
          <a:schemeClr val="accent4"/>
        </a:solidFill>
      </dgm:spPr>
      <dgm:t>
        <a:bodyPr/>
        <a:lstStyle/>
        <a:p>
          <a:r>
            <a:rPr lang="en-US" dirty="0" smtClean="0"/>
            <a:t>1997 - Smalltalk Best Practice Patterns (Kent Beck)</a:t>
          </a:r>
          <a:endParaRPr lang="en-US" dirty="0"/>
        </a:p>
      </dgm:t>
    </dgm:pt>
    <dgm:pt modelId="{03D13DD2-94A7-42D5-8094-275768335CAC}" type="parTrans" cxnId="{C63E6FC0-598D-4241-BC60-D77627371B64}">
      <dgm:prSet/>
      <dgm:spPr/>
      <dgm:t>
        <a:bodyPr/>
        <a:lstStyle/>
        <a:p>
          <a:endParaRPr lang="en-US"/>
        </a:p>
      </dgm:t>
    </dgm:pt>
    <dgm:pt modelId="{57EC6CF3-EB8C-4147-9564-A5E560BBADC5}" type="sibTrans" cxnId="{C63E6FC0-598D-4241-BC60-D77627371B64}">
      <dgm:prSet/>
      <dgm:spPr/>
      <dgm:t>
        <a:bodyPr/>
        <a:lstStyle/>
        <a:p>
          <a:endParaRPr lang="en-US"/>
        </a:p>
      </dgm:t>
    </dgm:pt>
    <dgm:pt modelId="{33EE0B81-3544-4A8C-B8FF-3091530885A6}">
      <dgm:prSet phldrT="[Text]"/>
      <dgm:spPr/>
      <dgm:t>
        <a:bodyPr/>
        <a:lstStyle/>
        <a:p>
          <a:r>
            <a:rPr lang="en-US" dirty="0" smtClean="0"/>
            <a:t>do:</a:t>
          </a:r>
          <a:endParaRPr lang="en-US" dirty="0"/>
        </a:p>
      </dgm:t>
    </dgm:pt>
    <dgm:pt modelId="{624C6F15-7BD1-4082-B360-FD344EA0F03B}" type="parTrans" cxnId="{03C8E4C1-1B1D-4B82-A918-4E6807F9D7A7}">
      <dgm:prSet/>
      <dgm:spPr/>
      <dgm:t>
        <a:bodyPr/>
        <a:lstStyle/>
        <a:p>
          <a:endParaRPr lang="en-US"/>
        </a:p>
      </dgm:t>
    </dgm:pt>
    <dgm:pt modelId="{2B65ED8E-132B-452F-BA39-D0803D610F04}" type="sibTrans" cxnId="{03C8E4C1-1B1D-4B82-A918-4E6807F9D7A7}">
      <dgm:prSet/>
      <dgm:spPr/>
      <dgm:t>
        <a:bodyPr/>
        <a:lstStyle/>
        <a:p>
          <a:endParaRPr lang="en-US"/>
        </a:p>
      </dgm:t>
    </dgm:pt>
    <dgm:pt modelId="{5FA49D2E-AABF-4F80-9B4A-346BDE17E804}">
      <dgm:prSet phldrT="[Text]"/>
      <dgm:spPr>
        <a:solidFill>
          <a:schemeClr val="accent4"/>
        </a:solidFill>
      </dgm:spPr>
      <dgm:t>
        <a:bodyPr/>
        <a:lstStyle/>
        <a:p>
          <a:r>
            <a:rPr lang="en-US" dirty="0" smtClean="0"/>
            <a:t>2007 - Implementation Patterns (Kent Beck)</a:t>
          </a:r>
          <a:endParaRPr lang="en-US" dirty="0"/>
        </a:p>
      </dgm:t>
    </dgm:pt>
    <dgm:pt modelId="{E4E1FDCC-F620-44A4-B3EA-32DF9EA8F890}" type="parTrans" cxnId="{43690283-C35E-4D25-B4F4-4AE60788B9D6}">
      <dgm:prSet/>
      <dgm:spPr/>
      <dgm:t>
        <a:bodyPr/>
        <a:lstStyle/>
        <a:p>
          <a:endParaRPr lang="en-US"/>
        </a:p>
      </dgm:t>
    </dgm:pt>
    <dgm:pt modelId="{24CBD761-1419-4197-AFF0-817D112F6256}" type="sibTrans" cxnId="{43690283-C35E-4D25-B4F4-4AE60788B9D6}">
      <dgm:prSet/>
      <dgm:spPr/>
      <dgm:t>
        <a:bodyPr/>
        <a:lstStyle/>
        <a:p>
          <a:endParaRPr lang="en-US"/>
        </a:p>
      </dgm:t>
    </dgm:pt>
    <dgm:pt modelId="{61364995-3E4C-4AE3-BE24-A6B0D9C9A1D8}">
      <dgm:prSet phldrT="[Text]"/>
      <dgm:spPr>
        <a:ln>
          <a:solidFill>
            <a:srgbClr val="7030A0"/>
          </a:solidFill>
        </a:ln>
      </dgm:spPr>
      <dgm:t>
        <a:bodyPr/>
        <a:lstStyle/>
        <a:p>
          <a:r>
            <a:rPr lang="en-US" sz="1800" dirty="0" smtClean="0"/>
            <a:t>Map</a:t>
          </a:r>
          <a:endParaRPr lang="en-US" sz="1800" dirty="0"/>
        </a:p>
      </dgm:t>
    </dgm:pt>
    <dgm:pt modelId="{7EAD4BDE-5809-4C4D-B2A5-101778832D0B}" type="parTrans" cxnId="{6BD58FF8-A298-4E3D-A1CB-F63DF63D6538}">
      <dgm:prSet/>
      <dgm:spPr/>
      <dgm:t>
        <a:bodyPr/>
        <a:lstStyle/>
        <a:p>
          <a:endParaRPr lang="en-US"/>
        </a:p>
      </dgm:t>
    </dgm:pt>
    <dgm:pt modelId="{9BC8D6E7-D4AC-4FB3-A9FE-D676A2E60F4D}" type="sibTrans" cxnId="{6BD58FF8-A298-4E3D-A1CB-F63DF63D6538}">
      <dgm:prSet/>
      <dgm:spPr/>
      <dgm:t>
        <a:bodyPr/>
        <a:lstStyle/>
        <a:p>
          <a:endParaRPr lang="en-US"/>
        </a:p>
      </dgm:t>
    </dgm:pt>
    <dgm:pt modelId="{16592CF1-AC36-44F3-B899-2F97D7080BE9}">
      <dgm:prSet/>
      <dgm:spPr/>
      <dgm:t>
        <a:bodyPr/>
        <a:lstStyle/>
        <a:p>
          <a:r>
            <a:rPr lang="en-US" dirty="0" smtClean="0"/>
            <a:t>select:</a:t>
          </a:r>
        </a:p>
      </dgm:t>
    </dgm:pt>
    <dgm:pt modelId="{87D36D81-F01D-4AB1-9D0F-603EB78E4A7D}" type="parTrans" cxnId="{444F9F70-85E8-4CDE-8FA9-DB4141E23865}">
      <dgm:prSet/>
      <dgm:spPr/>
      <dgm:t>
        <a:bodyPr/>
        <a:lstStyle/>
        <a:p>
          <a:endParaRPr lang="en-US"/>
        </a:p>
      </dgm:t>
    </dgm:pt>
    <dgm:pt modelId="{761FF1B9-2B12-4066-8AC0-7B497A9244B3}" type="sibTrans" cxnId="{444F9F70-85E8-4CDE-8FA9-DB4141E23865}">
      <dgm:prSet/>
      <dgm:spPr/>
      <dgm:t>
        <a:bodyPr/>
        <a:lstStyle/>
        <a:p>
          <a:endParaRPr lang="en-US"/>
        </a:p>
      </dgm:t>
    </dgm:pt>
    <dgm:pt modelId="{94F5D817-B317-4B6A-AF9A-AF46C4BE314B}">
      <dgm:prSet/>
      <dgm:spPr/>
      <dgm:t>
        <a:bodyPr/>
        <a:lstStyle/>
        <a:p>
          <a:r>
            <a:rPr lang="en-US" dirty="0" smtClean="0"/>
            <a:t>reject:</a:t>
          </a:r>
        </a:p>
      </dgm:t>
    </dgm:pt>
    <dgm:pt modelId="{FD9AFA6A-300E-4401-A6A9-8C8FFF7D8734}" type="parTrans" cxnId="{B3E09362-2198-4FF9-A861-55FDEE23455A}">
      <dgm:prSet/>
      <dgm:spPr/>
      <dgm:t>
        <a:bodyPr/>
        <a:lstStyle/>
        <a:p>
          <a:endParaRPr lang="en-US"/>
        </a:p>
      </dgm:t>
    </dgm:pt>
    <dgm:pt modelId="{034A3536-CBF7-45EA-870E-4E7005208972}" type="sibTrans" cxnId="{B3E09362-2198-4FF9-A861-55FDEE23455A}">
      <dgm:prSet/>
      <dgm:spPr/>
      <dgm:t>
        <a:bodyPr/>
        <a:lstStyle/>
        <a:p>
          <a:endParaRPr lang="en-US"/>
        </a:p>
      </dgm:t>
    </dgm:pt>
    <dgm:pt modelId="{3922293B-1E9C-4C2F-8088-00F2136B8D62}">
      <dgm:prSet/>
      <dgm:spPr/>
      <dgm:t>
        <a:bodyPr/>
        <a:lstStyle/>
        <a:p>
          <a:r>
            <a:rPr lang="en-US" dirty="0" smtClean="0"/>
            <a:t>collect:</a:t>
          </a:r>
        </a:p>
      </dgm:t>
    </dgm:pt>
    <dgm:pt modelId="{787338B0-BD7B-461A-8604-225AF8B7412F}" type="parTrans" cxnId="{90ADED5B-631A-4CD7-B15D-037480C417D3}">
      <dgm:prSet/>
      <dgm:spPr/>
      <dgm:t>
        <a:bodyPr/>
        <a:lstStyle/>
        <a:p>
          <a:endParaRPr lang="en-US"/>
        </a:p>
      </dgm:t>
    </dgm:pt>
    <dgm:pt modelId="{0C5A6679-00D7-4327-A4F9-D2B533B34AC3}" type="sibTrans" cxnId="{90ADED5B-631A-4CD7-B15D-037480C417D3}">
      <dgm:prSet/>
      <dgm:spPr/>
      <dgm:t>
        <a:bodyPr/>
        <a:lstStyle/>
        <a:p>
          <a:endParaRPr lang="en-US"/>
        </a:p>
      </dgm:t>
    </dgm:pt>
    <dgm:pt modelId="{15B562A0-FA6B-4B56-86B4-30691241B2C6}">
      <dgm:prSet/>
      <dgm:spPr/>
      <dgm:t>
        <a:bodyPr/>
        <a:lstStyle/>
        <a:p>
          <a:r>
            <a:rPr lang="en-US" dirty="0" smtClean="0"/>
            <a:t>detect:</a:t>
          </a:r>
        </a:p>
      </dgm:t>
    </dgm:pt>
    <dgm:pt modelId="{15E85731-2C42-477B-B84F-8D7CD6ED4932}" type="parTrans" cxnId="{B7BDF56B-B3F4-41E7-A157-874FDB62C456}">
      <dgm:prSet/>
      <dgm:spPr/>
      <dgm:t>
        <a:bodyPr/>
        <a:lstStyle/>
        <a:p>
          <a:endParaRPr lang="en-US"/>
        </a:p>
      </dgm:t>
    </dgm:pt>
    <dgm:pt modelId="{C6FED8CE-CBB3-4342-B029-F734F6BA5061}" type="sibTrans" cxnId="{B7BDF56B-B3F4-41E7-A157-874FDB62C456}">
      <dgm:prSet/>
      <dgm:spPr/>
      <dgm:t>
        <a:bodyPr/>
        <a:lstStyle/>
        <a:p>
          <a:endParaRPr lang="en-US"/>
        </a:p>
      </dgm:t>
    </dgm:pt>
    <dgm:pt modelId="{2BCE4E57-BD02-4FEB-B330-B2DBEA0B9FD7}">
      <dgm:prSet/>
      <dgm:spPr/>
      <dgm:t>
        <a:bodyPr/>
        <a:lstStyle/>
        <a:p>
          <a:r>
            <a:rPr lang="en-US" dirty="0" err="1" smtClean="0"/>
            <a:t>detect:ifNone</a:t>
          </a:r>
          <a:r>
            <a:rPr lang="en-US" dirty="0" smtClean="0"/>
            <a:t>:</a:t>
          </a:r>
        </a:p>
      </dgm:t>
    </dgm:pt>
    <dgm:pt modelId="{B9DB21A8-6BDC-4BD9-92C1-45E978A12414}" type="parTrans" cxnId="{50E633A6-4A03-49F1-BE96-8A488F1FCC34}">
      <dgm:prSet/>
      <dgm:spPr/>
      <dgm:t>
        <a:bodyPr/>
        <a:lstStyle/>
        <a:p>
          <a:endParaRPr lang="en-US"/>
        </a:p>
      </dgm:t>
    </dgm:pt>
    <dgm:pt modelId="{496AE36D-ECED-4697-AF95-3F333FD537D9}" type="sibTrans" cxnId="{50E633A6-4A03-49F1-BE96-8A488F1FCC34}">
      <dgm:prSet/>
      <dgm:spPr/>
      <dgm:t>
        <a:bodyPr/>
        <a:lstStyle/>
        <a:p>
          <a:endParaRPr lang="en-US"/>
        </a:p>
      </dgm:t>
    </dgm:pt>
    <dgm:pt modelId="{6BA4DB10-3DFA-49B4-9C55-2A8871499937}">
      <dgm:prSet/>
      <dgm:spPr/>
      <dgm:t>
        <a:bodyPr/>
        <a:lstStyle/>
        <a:p>
          <a:r>
            <a:rPr lang="en-US" dirty="0" err="1" smtClean="0"/>
            <a:t>inject:into</a:t>
          </a:r>
          <a:r>
            <a:rPr lang="en-US" dirty="0" smtClean="0"/>
            <a:t>:</a:t>
          </a:r>
        </a:p>
      </dgm:t>
    </dgm:pt>
    <dgm:pt modelId="{35A55E50-5BEF-4053-8BA5-E3D548C76FD3}" type="parTrans" cxnId="{B341C527-5D67-43BB-9CD8-6932790DABF7}">
      <dgm:prSet/>
      <dgm:spPr/>
      <dgm:t>
        <a:bodyPr/>
        <a:lstStyle/>
        <a:p>
          <a:endParaRPr lang="en-US"/>
        </a:p>
      </dgm:t>
    </dgm:pt>
    <dgm:pt modelId="{0F18EE51-E432-4006-B7CA-694206A908AD}" type="sibTrans" cxnId="{B341C527-5D67-43BB-9CD8-6932790DABF7}">
      <dgm:prSet/>
      <dgm:spPr/>
      <dgm:t>
        <a:bodyPr/>
        <a:lstStyle/>
        <a:p>
          <a:endParaRPr lang="en-US"/>
        </a:p>
      </dgm:t>
    </dgm:pt>
    <dgm:pt modelId="{5656FEE6-B5D5-4609-89F9-E7C923DE2955}">
      <dgm:prSet/>
      <dgm:spPr/>
      <dgm:t>
        <a:bodyPr/>
        <a:lstStyle/>
        <a:p>
          <a:r>
            <a:rPr lang="en-US" dirty="0" smtClean="0"/>
            <a:t>…</a:t>
          </a:r>
          <a:br>
            <a:rPr lang="en-US" dirty="0" smtClean="0"/>
          </a:br>
          <a:r>
            <a:rPr lang="en-US" dirty="0" smtClean="0"/>
            <a:t>(Dr. Seuss API)</a:t>
          </a:r>
          <a:endParaRPr lang="en-US" dirty="0"/>
        </a:p>
      </dgm:t>
    </dgm:pt>
    <dgm:pt modelId="{8C69355D-7655-4545-A44D-C34278CA6D5A}" type="parTrans" cxnId="{57FEC61F-2580-403B-B132-95B13009ADA3}">
      <dgm:prSet/>
      <dgm:spPr/>
      <dgm:t>
        <a:bodyPr/>
        <a:lstStyle/>
        <a:p>
          <a:endParaRPr lang="en-US"/>
        </a:p>
      </dgm:t>
    </dgm:pt>
    <dgm:pt modelId="{CC924DFF-0C08-4410-B888-524081D32023}" type="sibTrans" cxnId="{57FEC61F-2580-403B-B132-95B13009ADA3}">
      <dgm:prSet/>
      <dgm:spPr/>
      <dgm:t>
        <a:bodyPr/>
        <a:lstStyle/>
        <a:p>
          <a:endParaRPr lang="en-US"/>
        </a:p>
      </dgm:t>
    </dgm:pt>
    <dgm:pt modelId="{14B120C2-B9CB-4A2F-A350-A36B89C261E5}">
      <dgm:prSet/>
      <dgm:spPr>
        <a:ln>
          <a:solidFill>
            <a:srgbClr val="7030A0"/>
          </a:solidFill>
        </a:ln>
      </dgm:spPr>
      <dgm:t>
        <a:bodyPr/>
        <a:lstStyle/>
        <a:p>
          <a:r>
            <a:rPr lang="en-US" sz="1800" dirty="0" smtClean="0"/>
            <a:t>List</a:t>
          </a:r>
        </a:p>
      </dgm:t>
    </dgm:pt>
    <dgm:pt modelId="{50275B7E-D1F1-447C-B7A1-CEFDAB9A5BA2}" type="parTrans" cxnId="{FA0C0961-F42F-4983-A2B0-C71F95335E9E}">
      <dgm:prSet/>
      <dgm:spPr/>
      <dgm:t>
        <a:bodyPr/>
        <a:lstStyle/>
        <a:p>
          <a:endParaRPr lang="en-US"/>
        </a:p>
      </dgm:t>
    </dgm:pt>
    <dgm:pt modelId="{6A097E87-4228-43F7-904A-C61B00B0CB76}" type="sibTrans" cxnId="{FA0C0961-F42F-4983-A2B0-C71F95335E9E}">
      <dgm:prSet/>
      <dgm:spPr/>
      <dgm:t>
        <a:bodyPr/>
        <a:lstStyle/>
        <a:p>
          <a:endParaRPr lang="en-US"/>
        </a:p>
      </dgm:t>
    </dgm:pt>
    <dgm:pt modelId="{522EDD73-CD15-4F96-AA63-57C11CABE20E}">
      <dgm:prSet/>
      <dgm:spPr>
        <a:ln>
          <a:solidFill>
            <a:srgbClr val="7030A0"/>
          </a:solidFill>
        </a:ln>
      </dgm:spPr>
      <dgm:t>
        <a:bodyPr/>
        <a:lstStyle/>
        <a:p>
          <a:r>
            <a:rPr lang="en-US" sz="1800" dirty="0" smtClean="0"/>
            <a:t>Set</a:t>
          </a:r>
        </a:p>
      </dgm:t>
    </dgm:pt>
    <dgm:pt modelId="{F0AAEA5F-D502-48C4-9EEF-7BB60B26D8EA}" type="parTrans" cxnId="{1E028956-863C-48CC-95BB-9FAC96D95932}">
      <dgm:prSet/>
      <dgm:spPr/>
      <dgm:t>
        <a:bodyPr/>
        <a:lstStyle/>
        <a:p>
          <a:endParaRPr lang="en-US"/>
        </a:p>
      </dgm:t>
    </dgm:pt>
    <dgm:pt modelId="{FB5CF221-4BF3-4FB5-858E-1758BE9436F8}" type="sibTrans" cxnId="{1E028956-863C-48CC-95BB-9FAC96D95932}">
      <dgm:prSet/>
      <dgm:spPr/>
      <dgm:t>
        <a:bodyPr/>
        <a:lstStyle/>
        <a:p>
          <a:endParaRPr lang="en-US"/>
        </a:p>
      </dgm:t>
    </dgm:pt>
    <dgm:pt modelId="{3C02EF7B-1B23-4DBD-BFA0-94D034DD06CD}">
      <dgm:prSet/>
      <dgm:spPr>
        <a:ln>
          <a:solidFill>
            <a:srgbClr val="7030A0"/>
          </a:solidFill>
        </a:ln>
      </dgm:spPr>
      <dgm:t>
        <a:bodyPr/>
        <a:lstStyle/>
        <a:p>
          <a:endParaRPr lang="en-US" sz="1800" dirty="0" smtClean="0"/>
        </a:p>
      </dgm:t>
    </dgm:pt>
    <dgm:pt modelId="{BD86E947-DD84-4984-A899-36F761608BD8}" type="parTrans" cxnId="{00269FA1-97E0-4776-8685-1258CF823AE4}">
      <dgm:prSet/>
      <dgm:spPr/>
      <dgm:t>
        <a:bodyPr/>
        <a:lstStyle/>
        <a:p>
          <a:endParaRPr lang="en-US"/>
        </a:p>
      </dgm:t>
    </dgm:pt>
    <dgm:pt modelId="{5378EA09-C39E-4A5C-A368-7E461F7AA441}" type="sibTrans" cxnId="{00269FA1-97E0-4776-8685-1258CF823AE4}">
      <dgm:prSet/>
      <dgm:spPr/>
      <dgm:t>
        <a:bodyPr/>
        <a:lstStyle/>
        <a:p>
          <a:endParaRPr lang="en-US"/>
        </a:p>
      </dgm:t>
    </dgm:pt>
    <dgm:pt modelId="{2DC6D28E-AB57-4A37-B194-3B2E4942DEAE}">
      <dgm:prSet/>
      <dgm:spPr>
        <a:ln>
          <a:solidFill>
            <a:srgbClr val="7030A0"/>
          </a:solidFill>
        </a:ln>
      </dgm:spPr>
      <dgm:t>
        <a:bodyPr/>
        <a:lstStyle/>
        <a:p>
          <a:r>
            <a:rPr lang="en-US" sz="1800" dirty="0" smtClean="0"/>
            <a:t>The collection iteration patterns disappeared</a:t>
          </a:r>
        </a:p>
      </dgm:t>
    </dgm:pt>
    <dgm:pt modelId="{0C950188-3BD9-4899-B9F7-BFF8890720C1}" type="parTrans" cxnId="{8D08FDC3-7F73-4E31-96E7-3B188B498BED}">
      <dgm:prSet/>
      <dgm:spPr/>
      <dgm:t>
        <a:bodyPr/>
        <a:lstStyle/>
        <a:p>
          <a:endParaRPr lang="en-US"/>
        </a:p>
      </dgm:t>
    </dgm:pt>
    <dgm:pt modelId="{EAE81F3F-EC81-4311-BEA9-74BF9427049E}" type="sibTrans" cxnId="{8D08FDC3-7F73-4E31-96E7-3B188B498BED}">
      <dgm:prSet/>
      <dgm:spPr/>
      <dgm:t>
        <a:bodyPr/>
        <a:lstStyle/>
        <a:p>
          <a:endParaRPr lang="en-US"/>
        </a:p>
      </dgm:t>
    </dgm:pt>
    <dgm:pt modelId="{65ABC668-154F-4CCC-A458-E9CBF427C00B}">
      <dgm:prSet/>
      <dgm:spPr>
        <a:ln>
          <a:solidFill>
            <a:srgbClr val="7030A0"/>
          </a:solidFill>
        </a:ln>
      </dgm:spPr>
      <dgm:t>
        <a:bodyPr/>
        <a:lstStyle/>
        <a:p>
          <a:r>
            <a:rPr lang="en-US" sz="1800" dirty="0" smtClean="0"/>
            <a:t>All that remained were the types</a:t>
          </a:r>
        </a:p>
      </dgm:t>
    </dgm:pt>
    <dgm:pt modelId="{E65485E6-6836-43F5-98A9-83E02F9291F7}" type="parTrans" cxnId="{CA6E86B4-A845-4ABC-A077-C8EC77A39797}">
      <dgm:prSet/>
      <dgm:spPr/>
      <dgm:t>
        <a:bodyPr/>
        <a:lstStyle/>
        <a:p>
          <a:endParaRPr lang="en-US"/>
        </a:p>
      </dgm:t>
    </dgm:pt>
    <dgm:pt modelId="{65226CF3-CA5A-42F2-87EA-39EB8A55FD2F}" type="sibTrans" cxnId="{CA6E86B4-A845-4ABC-A077-C8EC77A39797}">
      <dgm:prSet/>
      <dgm:spPr/>
      <dgm:t>
        <a:bodyPr/>
        <a:lstStyle/>
        <a:p>
          <a:endParaRPr lang="en-US"/>
        </a:p>
      </dgm:t>
    </dgm:pt>
    <dgm:pt modelId="{29A4E926-AD90-4A8A-BD3F-3F2B33BF982D}" type="pres">
      <dgm:prSet presAssocID="{2F6697C8-9FD2-4810-A115-C87A2A1C07FE}" presName="linearFlow" presStyleCnt="0">
        <dgm:presLayoutVars>
          <dgm:dir/>
          <dgm:animLvl val="lvl"/>
          <dgm:resizeHandles val="exact"/>
        </dgm:presLayoutVars>
      </dgm:prSet>
      <dgm:spPr/>
      <dgm:t>
        <a:bodyPr/>
        <a:lstStyle/>
        <a:p>
          <a:endParaRPr lang="en-US"/>
        </a:p>
      </dgm:t>
    </dgm:pt>
    <dgm:pt modelId="{2F8C4FAB-3195-48B3-A952-F7C83DE79217}" type="pres">
      <dgm:prSet presAssocID="{B606BEE9-2C10-4670-96B1-C9A19513ED6B}" presName="composite" presStyleCnt="0"/>
      <dgm:spPr/>
    </dgm:pt>
    <dgm:pt modelId="{70CA3675-C45D-428D-877A-BBABA007C869}" type="pres">
      <dgm:prSet presAssocID="{B606BEE9-2C10-4670-96B1-C9A19513ED6B}" presName="parTx" presStyleLbl="node1" presStyleIdx="0" presStyleCnt="2">
        <dgm:presLayoutVars>
          <dgm:chMax val="0"/>
          <dgm:chPref val="0"/>
          <dgm:bulletEnabled val="1"/>
        </dgm:presLayoutVars>
      </dgm:prSet>
      <dgm:spPr/>
      <dgm:t>
        <a:bodyPr/>
        <a:lstStyle/>
        <a:p>
          <a:endParaRPr lang="en-US"/>
        </a:p>
      </dgm:t>
    </dgm:pt>
    <dgm:pt modelId="{32E95132-8DD0-4FF1-BA26-02CC2F281A77}" type="pres">
      <dgm:prSet presAssocID="{B606BEE9-2C10-4670-96B1-C9A19513ED6B}" presName="parSh" presStyleLbl="node1" presStyleIdx="0" presStyleCnt="2"/>
      <dgm:spPr/>
      <dgm:t>
        <a:bodyPr/>
        <a:lstStyle/>
        <a:p>
          <a:endParaRPr lang="en-US"/>
        </a:p>
      </dgm:t>
    </dgm:pt>
    <dgm:pt modelId="{B3D32A3D-B0A9-4331-BE35-BD1EE6990E8A}" type="pres">
      <dgm:prSet presAssocID="{B606BEE9-2C10-4670-96B1-C9A19513ED6B}" presName="desTx" presStyleLbl="fgAcc1" presStyleIdx="0" presStyleCnt="2" custLinFactNeighborX="-10460" custLinFactNeighborY="2288">
        <dgm:presLayoutVars>
          <dgm:bulletEnabled val="1"/>
        </dgm:presLayoutVars>
      </dgm:prSet>
      <dgm:spPr/>
      <dgm:t>
        <a:bodyPr/>
        <a:lstStyle/>
        <a:p>
          <a:endParaRPr lang="en-US"/>
        </a:p>
      </dgm:t>
    </dgm:pt>
    <dgm:pt modelId="{77EE9411-EF6B-455A-B7B3-52832A5067DA}" type="pres">
      <dgm:prSet presAssocID="{57EC6CF3-EB8C-4147-9564-A5E560BBADC5}" presName="sibTrans" presStyleLbl="sibTrans2D1" presStyleIdx="0" presStyleCnt="1"/>
      <dgm:spPr/>
      <dgm:t>
        <a:bodyPr/>
        <a:lstStyle/>
        <a:p>
          <a:endParaRPr lang="en-US"/>
        </a:p>
      </dgm:t>
    </dgm:pt>
    <dgm:pt modelId="{A48C8066-B192-4195-9DC7-EF7E03AF2378}" type="pres">
      <dgm:prSet presAssocID="{57EC6CF3-EB8C-4147-9564-A5E560BBADC5}" presName="connTx" presStyleLbl="sibTrans2D1" presStyleIdx="0" presStyleCnt="1"/>
      <dgm:spPr/>
      <dgm:t>
        <a:bodyPr/>
        <a:lstStyle/>
        <a:p>
          <a:endParaRPr lang="en-US"/>
        </a:p>
      </dgm:t>
    </dgm:pt>
    <dgm:pt modelId="{9220C6DA-4600-461E-AAD2-910326D6BFA5}" type="pres">
      <dgm:prSet presAssocID="{5FA49D2E-AABF-4F80-9B4A-346BDE17E804}" presName="composite" presStyleCnt="0"/>
      <dgm:spPr/>
    </dgm:pt>
    <dgm:pt modelId="{8C4392FF-1DBA-491B-806D-C8241B52E2E4}" type="pres">
      <dgm:prSet presAssocID="{5FA49D2E-AABF-4F80-9B4A-346BDE17E804}" presName="parTx" presStyleLbl="node1" presStyleIdx="0" presStyleCnt="2">
        <dgm:presLayoutVars>
          <dgm:chMax val="0"/>
          <dgm:chPref val="0"/>
          <dgm:bulletEnabled val="1"/>
        </dgm:presLayoutVars>
      </dgm:prSet>
      <dgm:spPr/>
      <dgm:t>
        <a:bodyPr/>
        <a:lstStyle/>
        <a:p>
          <a:endParaRPr lang="en-US"/>
        </a:p>
      </dgm:t>
    </dgm:pt>
    <dgm:pt modelId="{7F7252E8-F197-4148-BCF3-43AA06F31693}" type="pres">
      <dgm:prSet presAssocID="{5FA49D2E-AABF-4F80-9B4A-346BDE17E804}" presName="parSh" presStyleLbl="node1" presStyleIdx="1" presStyleCnt="2"/>
      <dgm:spPr/>
      <dgm:t>
        <a:bodyPr/>
        <a:lstStyle/>
        <a:p>
          <a:endParaRPr lang="en-US"/>
        </a:p>
      </dgm:t>
    </dgm:pt>
    <dgm:pt modelId="{329D6954-3476-4C9E-8320-648603EE7F4A}" type="pres">
      <dgm:prSet presAssocID="{5FA49D2E-AABF-4F80-9B4A-346BDE17E804}" presName="desTx" presStyleLbl="fgAcc1" presStyleIdx="1" presStyleCnt="2" custLinFactNeighborX="-7488">
        <dgm:presLayoutVars>
          <dgm:bulletEnabled val="1"/>
        </dgm:presLayoutVars>
      </dgm:prSet>
      <dgm:spPr/>
      <dgm:t>
        <a:bodyPr/>
        <a:lstStyle/>
        <a:p>
          <a:endParaRPr lang="en-US"/>
        </a:p>
      </dgm:t>
    </dgm:pt>
  </dgm:ptLst>
  <dgm:cxnLst>
    <dgm:cxn modelId="{43690283-C35E-4D25-B4F4-4AE60788B9D6}" srcId="{2F6697C8-9FD2-4810-A115-C87A2A1C07FE}" destId="{5FA49D2E-AABF-4F80-9B4A-346BDE17E804}" srcOrd="1" destOrd="0" parTransId="{E4E1FDCC-F620-44A4-B3EA-32DF9EA8F890}" sibTransId="{24CBD761-1419-4197-AFF0-817D112F6256}"/>
    <dgm:cxn modelId="{C5E82ADB-9AD1-4B4A-B9FE-90621EC2FD0A}" type="presOf" srcId="{2DC6D28E-AB57-4A37-B194-3B2E4942DEAE}" destId="{329D6954-3476-4C9E-8320-648603EE7F4A}" srcOrd="0" destOrd="4" presId="urn:microsoft.com/office/officeart/2005/8/layout/process3"/>
    <dgm:cxn modelId="{5D80DA65-5849-4174-8856-70F2D6F40104}" type="presOf" srcId="{3C02EF7B-1B23-4DBD-BFA0-94D034DD06CD}" destId="{329D6954-3476-4C9E-8320-648603EE7F4A}" srcOrd="0" destOrd="3" presId="urn:microsoft.com/office/officeart/2005/8/layout/process3"/>
    <dgm:cxn modelId="{1969D178-5460-409A-BADB-8FA6EBA6AD8A}" type="presOf" srcId="{2F6697C8-9FD2-4810-A115-C87A2A1C07FE}" destId="{29A4E926-AD90-4A8A-BD3F-3F2B33BF982D}" srcOrd="0" destOrd="0" presId="urn:microsoft.com/office/officeart/2005/8/layout/process3"/>
    <dgm:cxn modelId="{90ADED5B-631A-4CD7-B15D-037480C417D3}" srcId="{B606BEE9-2C10-4670-96B1-C9A19513ED6B}" destId="{3922293B-1E9C-4C2F-8088-00F2136B8D62}" srcOrd="3" destOrd="0" parTransId="{787338B0-BD7B-461A-8604-225AF8B7412F}" sibTransId="{0C5A6679-00D7-4327-A4F9-D2B533B34AC3}"/>
    <dgm:cxn modelId="{B341C527-5D67-43BB-9CD8-6932790DABF7}" srcId="{B606BEE9-2C10-4670-96B1-C9A19513ED6B}" destId="{6BA4DB10-3DFA-49B4-9C55-2A8871499937}" srcOrd="6" destOrd="0" parTransId="{35A55E50-5BEF-4053-8BA5-E3D548C76FD3}" sibTransId="{0F18EE51-E432-4006-B7CA-694206A908AD}"/>
    <dgm:cxn modelId="{9B7D9269-5351-48F0-A0C5-BE61F9B88F9F}" type="presOf" srcId="{5FA49D2E-AABF-4F80-9B4A-346BDE17E804}" destId="{8C4392FF-1DBA-491B-806D-C8241B52E2E4}" srcOrd="0" destOrd="0" presId="urn:microsoft.com/office/officeart/2005/8/layout/process3"/>
    <dgm:cxn modelId="{50E633A6-4A03-49F1-BE96-8A488F1FCC34}" srcId="{B606BEE9-2C10-4670-96B1-C9A19513ED6B}" destId="{2BCE4E57-BD02-4FEB-B330-B2DBEA0B9FD7}" srcOrd="5" destOrd="0" parTransId="{B9DB21A8-6BDC-4BD9-92C1-45E978A12414}" sibTransId="{496AE36D-ECED-4697-AF95-3F333FD537D9}"/>
    <dgm:cxn modelId="{98F8171C-EA34-45F2-8F28-4B316555978C}" type="presOf" srcId="{5656FEE6-B5D5-4609-89F9-E7C923DE2955}" destId="{B3D32A3D-B0A9-4331-BE35-BD1EE6990E8A}" srcOrd="0" destOrd="7" presId="urn:microsoft.com/office/officeart/2005/8/layout/process3"/>
    <dgm:cxn modelId="{0560A7B2-F0C1-404A-8924-28CDD222F4B3}" type="presOf" srcId="{57EC6CF3-EB8C-4147-9564-A5E560BBADC5}" destId="{A48C8066-B192-4195-9DC7-EF7E03AF2378}" srcOrd="1" destOrd="0" presId="urn:microsoft.com/office/officeart/2005/8/layout/process3"/>
    <dgm:cxn modelId="{CCAE3B08-AC8D-4043-81F6-B7A18230D6DA}" type="presOf" srcId="{61364995-3E4C-4AE3-BE24-A6B0D9C9A1D8}" destId="{329D6954-3476-4C9E-8320-648603EE7F4A}" srcOrd="0" destOrd="0" presId="urn:microsoft.com/office/officeart/2005/8/layout/process3"/>
    <dgm:cxn modelId="{57FEC61F-2580-403B-B132-95B13009ADA3}" srcId="{B606BEE9-2C10-4670-96B1-C9A19513ED6B}" destId="{5656FEE6-B5D5-4609-89F9-E7C923DE2955}" srcOrd="7" destOrd="0" parTransId="{8C69355D-7655-4545-A44D-C34278CA6D5A}" sibTransId="{CC924DFF-0C08-4410-B888-524081D32023}"/>
    <dgm:cxn modelId="{E97C753F-0A52-4776-B40D-7BDDE50754E7}" type="presOf" srcId="{65ABC668-154F-4CCC-A458-E9CBF427C00B}" destId="{329D6954-3476-4C9E-8320-648603EE7F4A}" srcOrd="0" destOrd="5" presId="urn:microsoft.com/office/officeart/2005/8/layout/process3"/>
    <dgm:cxn modelId="{C63E6FC0-598D-4241-BC60-D77627371B64}" srcId="{2F6697C8-9FD2-4810-A115-C87A2A1C07FE}" destId="{B606BEE9-2C10-4670-96B1-C9A19513ED6B}" srcOrd="0" destOrd="0" parTransId="{03D13DD2-94A7-42D5-8094-275768335CAC}" sibTransId="{57EC6CF3-EB8C-4147-9564-A5E560BBADC5}"/>
    <dgm:cxn modelId="{E7BDA99D-F2A1-4A6F-9D3D-BD952912D1F0}" type="presOf" srcId="{5FA49D2E-AABF-4F80-9B4A-346BDE17E804}" destId="{7F7252E8-F197-4148-BCF3-43AA06F31693}" srcOrd="1" destOrd="0" presId="urn:microsoft.com/office/officeart/2005/8/layout/process3"/>
    <dgm:cxn modelId="{CA6E86B4-A845-4ABC-A077-C8EC77A39797}" srcId="{5FA49D2E-AABF-4F80-9B4A-346BDE17E804}" destId="{65ABC668-154F-4CCC-A458-E9CBF427C00B}" srcOrd="5" destOrd="0" parTransId="{E65485E6-6836-43F5-98A9-83E02F9291F7}" sibTransId="{65226CF3-CA5A-42F2-87EA-39EB8A55FD2F}"/>
    <dgm:cxn modelId="{14D70B46-DBAA-44A1-ABBA-188E4F581D60}" type="presOf" srcId="{B606BEE9-2C10-4670-96B1-C9A19513ED6B}" destId="{70CA3675-C45D-428D-877A-BBABA007C869}" srcOrd="0" destOrd="0" presId="urn:microsoft.com/office/officeart/2005/8/layout/process3"/>
    <dgm:cxn modelId="{B3E09362-2198-4FF9-A861-55FDEE23455A}" srcId="{B606BEE9-2C10-4670-96B1-C9A19513ED6B}" destId="{94F5D817-B317-4B6A-AF9A-AF46C4BE314B}" srcOrd="2" destOrd="0" parTransId="{FD9AFA6A-300E-4401-A6A9-8C8FFF7D8734}" sibTransId="{034A3536-CBF7-45EA-870E-4E7005208972}"/>
    <dgm:cxn modelId="{B8D1CFB3-EB47-4140-9B65-6E973BA47B6A}" type="presOf" srcId="{33EE0B81-3544-4A8C-B8FF-3091530885A6}" destId="{B3D32A3D-B0A9-4331-BE35-BD1EE6990E8A}" srcOrd="0" destOrd="0" presId="urn:microsoft.com/office/officeart/2005/8/layout/process3"/>
    <dgm:cxn modelId="{B7BDF56B-B3F4-41E7-A157-874FDB62C456}" srcId="{B606BEE9-2C10-4670-96B1-C9A19513ED6B}" destId="{15B562A0-FA6B-4B56-86B4-30691241B2C6}" srcOrd="4" destOrd="0" parTransId="{15E85731-2C42-477B-B84F-8D7CD6ED4932}" sibTransId="{C6FED8CE-CBB3-4342-B029-F734F6BA5061}"/>
    <dgm:cxn modelId="{1D92C910-3D05-4D69-AF05-3C236DB6AB00}" type="presOf" srcId="{3922293B-1E9C-4C2F-8088-00F2136B8D62}" destId="{B3D32A3D-B0A9-4331-BE35-BD1EE6990E8A}" srcOrd="0" destOrd="3" presId="urn:microsoft.com/office/officeart/2005/8/layout/process3"/>
    <dgm:cxn modelId="{C5FF91BA-17ED-4E0B-868B-7E462C87C13D}" type="presOf" srcId="{6BA4DB10-3DFA-49B4-9C55-2A8871499937}" destId="{B3D32A3D-B0A9-4331-BE35-BD1EE6990E8A}" srcOrd="0" destOrd="6" presId="urn:microsoft.com/office/officeart/2005/8/layout/process3"/>
    <dgm:cxn modelId="{444F9F70-85E8-4CDE-8FA9-DB4141E23865}" srcId="{B606BEE9-2C10-4670-96B1-C9A19513ED6B}" destId="{16592CF1-AC36-44F3-B899-2F97D7080BE9}" srcOrd="1" destOrd="0" parTransId="{87D36D81-F01D-4AB1-9D0F-603EB78E4A7D}" sibTransId="{761FF1B9-2B12-4066-8AC0-7B497A9244B3}"/>
    <dgm:cxn modelId="{B9F57675-8579-4156-A088-9E864D3DBBBE}" type="presOf" srcId="{B606BEE9-2C10-4670-96B1-C9A19513ED6B}" destId="{32E95132-8DD0-4FF1-BA26-02CC2F281A77}" srcOrd="1" destOrd="0" presId="urn:microsoft.com/office/officeart/2005/8/layout/process3"/>
    <dgm:cxn modelId="{03C8E4C1-1B1D-4B82-A918-4E6807F9D7A7}" srcId="{B606BEE9-2C10-4670-96B1-C9A19513ED6B}" destId="{33EE0B81-3544-4A8C-B8FF-3091530885A6}" srcOrd="0" destOrd="0" parTransId="{624C6F15-7BD1-4082-B360-FD344EA0F03B}" sibTransId="{2B65ED8E-132B-452F-BA39-D0803D610F04}"/>
    <dgm:cxn modelId="{1933AB4A-D050-4AA1-B8C8-20BBD9B49731}" type="presOf" srcId="{57EC6CF3-EB8C-4147-9564-A5E560BBADC5}" destId="{77EE9411-EF6B-455A-B7B3-52832A5067DA}" srcOrd="0" destOrd="0" presId="urn:microsoft.com/office/officeart/2005/8/layout/process3"/>
    <dgm:cxn modelId="{D57B7A02-49F2-4B60-A84D-85D50528D659}" type="presOf" srcId="{522EDD73-CD15-4F96-AA63-57C11CABE20E}" destId="{329D6954-3476-4C9E-8320-648603EE7F4A}" srcOrd="0" destOrd="2" presId="urn:microsoft.com/office/officeart/2005/8/layout/process3"/>
    <dgm:cxn modelId="{B58A75A8-1A3F-436D-A2D3-19185840C47D}" type="presOf" srcId="{14B120C2-B9CB-4A2F-A350-A36B89C261E5}" destId="{329D6954-3476-4C9E-8320-648603EE7F4A}" srcOrd="0" destOrd="1" presId="urn:microsoft.com/office/officeart/2005/8/layout/process3"/>
    <dgm:cxn modelId="{BFE2A3D8-0EA6-4DA8-82B5-290C11CC8C3E}" type="presOf" srcId="{94F5D817-B317-4B6A-AF9A-AF46C4BE314B}" destId="{B3D32A3D-B0A9-4331-BE35-BD1EE6990E8A}" srcOrd="0" destOrd="2" presId="urn:microsoft.com/office/officeart/2005/8/layout/process3"/>
    <dgm:cxn modelId="{1E028956-863C-48CC-95BB-9FAC96D95932}" srcId="{5FA49D2E-AABF-4F80-9B4A-346BDE17E804}" destId="{522EDD73-CD15-4F96-AA63-57C11CABE20E}" srcOrd="2" destOrd="0" parTransId="{F0AAEA5F-D502-48C4-9EEF-7BB60B26D8EA}" sibTransId="{FB5CF221-4BF3-4FB5-858E-1758BE9436F8}"/>
    <dgm:cxn modelId="{8D08FDC3-7F73-4E31-96E7-3B188B498BED}" srcId="{5FA49D2E-AABF-4F80-9B4A-346BDE17E804}" destId="{2DC6D28E-AB57-4A37-B194-3B2E4942DEAE}" srcOrd="4" destOrd="0" parTransId="{0C950188-3BD9-4899-B9F7-BFF8890720C1}" sibTransId="{EAE81F3F-EC81-4311-BEA9-74BF9427049E}"/>
    <dgm:cxn modelId="{6BD58FF8-A298-4E3D-A1CB-F63DF63D6538}" srcId="{5FA49D2E-AABF-4F80-9B4A-346BDE17E804}" destId="{61364995-3E4C-4AE3-BE24-A6B0D9C9A1D8}" srcOrd="0" destOrd="0" parTransId="{7EAD4BDE-5809-4C4D-B2A5-101778832D0B}" sibTransId="{9BC8D6E7-D4AC-4FB3-A9FE-D676A2E60F4D}"/>
    <dgm:cxn modelId="{DFA09120-E7FE-4582-8D59-B5E74EFA8A77}" type="presOf" srcId="{15B562A0-FA6B-4B56-86B4-30691241B2C6}" destId="{B3D32A3D-B0A9-4331-BE35-BD1EE6990E8A}" srcOrd="0" destOrd="4" presId="urn:microsoft.com/office/officeart/2005/8/layout/process3"/>
    <dgm:cxn modelId="{00269FA1-97E0-4776-8685-1258CF823AE4}" srcId="{5FA49D2E-AABF-4F80-9B4A-346BDE17E804}" destId="{3C02EF7B-1B23-4DBD-BFA0-94D034DD06CD}" srcOrd="3" destOrd="0" parTransId="{BD86E947-DD84-4984-A899-36F761608BD8}" sibTransId="{5378EA09-C39E-4A5C-A368-7E461F7AA441}"/>
    <dgm:cxn modelId="{FA0C0961-F42F-4983-A2B0-C71F95335E9E}" srcId="{5FA49D2E-AABF-4F80-9B4A-346BDE17E804}" destId="{14B120C2-B9CB-4A2F-A350-A36B89C261E5}" srcOrd="1" destOrd="0" parTransId="{50275B7E-D1F1-447C-B7A1-CEFDAB9A5BA2}" sibTransId="{6A097E87-4228-43F7-904A-C61B00B0CB76}"/>
    <dgm:cxn modelId="{E436FDD7-5327-45DB-A025-3EE856B7E921}" type="presOf" srcId="{2BCE4E57-BD02-4FEB-B330-B2DBEA0B9FD7}" destId="{B3D32A3D-B0A9-4331-BE35-BD1EE6990E8A}" srcOrd="0" destOrd="5" presId="urn:microsoft.com/office/officeart/2005/8/layout/process3"/>
    <dgm:cxn modelId="{7BEB451A-5E93-4C1D-9F9B-40E42D7A114C}" type="presOf" srcId="{16592CF1-AC36-44F3-B899-2F97D7080BE9}" destId="{B3D32A3D-B0A9-4331-BE35-BD1EE6990E8A}" srcOrd="0" destOrd="1" presId="urn:microsoft.com/office/officeart/2005/8/layout/process3"/>
    <dgm:cxn modelId="{61DF9DC5-5D6C-4281-8EF3-6982EDD8152F}" type="presParOf" srcId="{29A4E926-AD90-4A8A-BD3F-3F2B33BF982D}" destId="{2F8C4FAB-3195-48B3-A952-F7C83DE79217}" srcOrd="0" destOrd="0" presId="urn:microsoft.com/office/officeart/2005/8/layout/process3"/>
    <dgm:cxn modelId="{6213762F-E997-43F5-AD01-11CA8CF6387B}" type="presParOf" srcId="{2F8C4FAB-3195-48B3-A952-F7C83DE79217}" destId="{70CA3675-C45D-428D-877A-BBABA007C869}" srcOrd="0" destOrd="0" presId="urn:microsoft.com/office/officeart/2005/8/layout/process3"/>
    <dgm:cxn modelId="{07C9026C-D6E7-4F65-B099-25B66013C0AA}" type="presParOf" srcId="{2F8C4FAB-3195-48B3-A952-F7C83DE79217}" destId="{32E95132-8DD0-4FF1-BA26-02CC2F281A77}" srcOrd="1" destOrd="0" presId="urn:microsoft.com/office/officeart/2005/8/layout/process3"/>
    <dgm:cxn modelId="{2137EA05-5C34-4711-A8F2-15902D9484E1}" type="presParOf" srcId="{2F8C4FAB-3195-48B3-A952-F7C83DE79217}" destId="{B3D32A3D-B0A9-4331-BE35-BD1EE6990E8A}" srcOrd="2" destOrd="0" presId="urn:microsoft.com/office/officeart/2005/8/layout/process3"/>
    <dgm:cxn modelId="{37218300-58E6-4A6B-A18A-5A7D656F5742}" type="presParOf" srcId="{29A4E926-AD90-4A8A-BD3F-3F2B33BF982D}" destId="{77EE9411-EF6B-455A-B7B3-52832A5067DA}" srcOrd="1" destOrd="0" presId="urn:microsoft.com/office/officeart/2005/8/layout/process3"/>
    <dgm:cxn modelId="{E3239EE3-74D7-4EC6-8001-C311AEF95A9A}" type="presParOf" srcId="{77EE9411-EF6B-455A-B7B3-52832A5067DA}" destId="{A48C8066-B192-4195-9DC7-EF7E03AF2378}" srcOrd="0" destOrd="0" presId="urn:microsoft.com/office/officeart/2005/8/layout/process3"/>
    <dgm:cxn modelId="{F627F418-76FD-4857-AC0E-62258D3D6AE9}" type="presParOf" srcId="{29A4E926-AD90-4A8A-BD3F-3F2B33BF982D}" destId="{9220C6DA-4600-461E-AAD2-910326D6BFA5}" srcOrd="2" destOrd="0" presId="urn:microsoft.com/office/officeart/2005/8/layout/process3"/>
    <dgm:cxn modelId="{34DEEB3C-5273-43E4-93FB-872E70403378}" type="presParOf" srcId="{9220C6DA-4600-461E-AAD2-910326D6BFA5}" destId="{8C4392FF-1DBA-491B-806D-C8241B52E2E4}" srcOrd="0" destOrd="0" presId="urn:microsoft.com/office/officeart/2005/8/layout/process3"/>
    <dgm:cxn modelId="{E6B4DEB4-DDA4-49F0-A504-582F6B9A960E}" type="presParOf" srcId="{9220C6DA-4600-461E-AAD2-910326D6BFA5}" destId="{7F7252E8-F197-4148-BCF3-43AA06F31693}" srcOrd="1" destOrd="0" presId="urn:microsoft.com/office/officeart/2005/8/layout/process3"/>
    <dgm:cxn modelId="{0003E562-518E-4C89-B0C1-055DFD51761C}" type="presParOf" srcId="{9220C6DA-4600-461E-AAD2-910326D6BFA5}" destId="{329D6954-3476-4C9E-8320-648603EE7F4A}"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95132-8DD0-4FF1-BA26-02CC2F281A77}">
      <dsp:nvSpPr>
        <dsp:cNvPr id="0" name=""/>
        <dsp:cNvSpPr/>
      </dsp:nvSpPr>
      <dsp:spPr>
        <a:xfrm>
          <a:off x="3407" y="24387"/>
          <a:ext cx="2925003" cy="957150"/>
        </a:xfrm>
        <a:prstGeom prst="roundRect">
          <a:avLst>
            <a:gd name="adj" fmla="val 10000"/>
          </a:avLst>
        </a:prstGeom>
        <a:solidFill>
          <a:schemeClr val="accent4"/>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1997 - Smalltalk Best Practice Patterns (Kent Beck)</a:t>
          </a:r>
          <a:endParaRPr lang="en-US" sz="1600" kern="1200" dirty="0"/>
        </a:p>
      </dsp:txBody>
      <dsp:txXfrm>
        <a:off x="3407" y="24387"/>
        <a:ext cx="2925003" cy="638100"/>
      </dsp:txXfrm>
    </dsp:sp>
    <dsp:sp modelId="{B3D32A3D-B0A9-4331-BE35-BD1EE6990E8A}">
      <dsp:nvSpPr>
        <dsp:cNvPr id="0" name=""/>
        <dsp:cNvSpPr/>
      </dsp:nvSpPr>
      <dsp:spPr>
        <a:xfrm>
          <a:off x="296549" y="686874"/>
          <a:ext cx="2925003" cy="2707200"/>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do:</a:t>
          </a:r>
          <a:endParaRPr lang="en-US" sz="1600" kern="1200" dirty="0"/>
        </a:p>
        <a:p>
          <a:pPr marL="171450" lvl="1" indent="-171450" algn="l" defTabSz="711200">
            <a:lnSpc>
              <a:spcPct val="90000"/>
            </a:lnSpc>
            <a:spcBef>
              <a:spcPct val="0"/>
            </a:spcBef>
            <a:spcAft>
              <a:spcPct val="15000"/>
            </a:spcAft>
            <a:buChar char="••"/>
          </a:pPr>
          <a:r>
            <a:rPr lang="en-US" sz="1600" kern="1200" dirty="0" smtClean="0"/>
            <a:t>select:</a:t>
          </a:r>
        </a:p>
        <a:p>
          <a:pPr marL="171450" lvl="1" indent="-171450" algn="l" defTabSz="711200">
            <a:lnSpc>
              <a:spcPct val="90000"/>
            </a:lnSpc>
            <a:spcBef>
              <a:spcPct val="0"/>
            </a:spcBef>
            <a:spcAft>
              <a:spcPct val="15000"/>
            </a:spcAft>
            <a:buChar char="••"/>
          </a:pPr>
          <a:r>
            <a:rPr lang="en-US" sz="1600" kern="1200" dirty="0" smtClean="0"/>
            <a:t>reject:</a:t>
          </a:r>
        </a:p>
        <a:p>
          <a:pPr marL="171450" lvl="1" indent="-171450" algn="l" defTabSz="711200">
            <a:lnSpc>
              <a:spcPct val="90000"/>
            </a:lnSpc>
            <a:spcBef>
              <a:spcPct val="0"/>
            </a:spcBef>
            <a:spcAft>
              <a:spcPct val="15000"/>
            </a:spcAft>
            <a:buChar char="••"/>
          </a:pPr>
          <a:r>
            <a:rPr lang="en-US" sz="1600" kern="1200" dirty="0" smtClean="0"/>
            <a:t>collect:</a:t>
          </a:r>
        </a:p>
        <a:p>
          <a:pPr marL="171450" lvl="1" indent="-171450" algn="l" defTabSz="711200">
            <a:lnSpc>
              <a:spcPct val="90000"/>
            </a:lnSpc>
            <a:spcBef>
              <a:spcPct val="0"/>
            </a:spcBef>
            <a:spcAft>
              <a:spcPct val="15000"/>
            </a:spcAft>
            <a:buChar char="••"/>
          </a:pPr>
          <a:r>
            <a:rPr lang="en-US" sz="1600" kern="1200" dirty="0" smtClean="0"/>
            <a:t>detect:</a:t>
          </a:r>
        </a:p>
        <a:p>
          <a:pPr marL="171450" lvl="1" indent="-171450" algn="l" defTabSz="711200">
            <a:lnSpc>
              <a:spcPct val="90000"/>
            </a:lnSpc>
            <a:spcBef>
              <a:spcPct val="0"/>
            </a:spcBef>
            <a:spcAft>
              <a:spcPct val="15000"/>
            </a:spcAft>
            <a:buChar char="••"/>
          </a:pPr>
          <a:r>
            <a:rPr lang="en-US" sz="1600" kern="1200" dirty="0" err="1" smtClean="0"/>
            <a:t>detect:ifNone</a:t>
          </a:r>
          <a:r>
            <a:rPr lang="en-US" sz="1600" kern="1200" dirty="0" smtClean="0"/>
            <a:t>:</a:t>
          </a:r>
        </a:p>
        <a:p>
          <a:pPr marL="171450" lvl="1" indent="-171450" algn="l" defTabSz="711200">
            <a:lnSpc>
              <a:spcPct val="90000"/>
            </a:lnSpc>
            <a:spcBef>
              <a:spcPct val="0"/>
            </a:spcBef>
            <a:spcAft>
              <a:spcPct val="15000"/>
            </a:spcAft>
            <a:buChar char="••"/>
          </a:pPr>
          <a:r>
            <a:rPr lang="en-US" sz="1600" kern="1200" dirty="0" err="1" smtClean="0"/>
            <a:t>inject:into</a:t>
          </a:r>
          <a:r>
            <a:rPr lang="en-US" sz="1600" kern="1200" dirty="0" smtClean="0"/>
            <a:t>:</a:t>
          </a:r>
        </a:p>
        <a:p>
          <a:pPr marL="171450" lvl="1" indent="-171450" algn="l" defTabSz="711200">
            <a:lnSpc>
              <a:spcPct val="90000"/>
            </a:lnSpc>
            <a:spcBef>
              <a:spcPct val="0"/>
            </a:spcBef>
            <a:spcAft>
              <a:spcPct val="15000"/>
            </a:spcAft>
            <a:buChar char="••"/>
          </a:pPr>
          <a:r>
            <a:rPr lang="en-US" sz="1600" kern="1200" dirty="0" smtClean="0"/>
            <a:t>…</a:t>
          </a:r>
          <a:br>
            <a:rPr lang="en-US" sz="1600" kern="1200" dirty="0" smtClean="0"/>
          </a:br>
          <a:r>
            <a:rPr lang="en-US" sz="1600" kern="1200" dirty="0" smtClean="0"/>
            <a:t>(Dr. Seuss API)</a:t>
          </a:r>
          <a:endParaRPr lang="en-US" sz="1600" kern="1200" dirty="0"/>
        </a:p>
      </dsp:txBody>
      <dsp:txXfrm>
        <a:off x="375840" y="766165"/>
        <a:ext cx="2766421" cy="2548618"/>
      </dsp:txXfrm>
    </dsp:sp>
    <dsp:sp modelId="{77EE9411-EF6B-455A-B7B3-52832A5067DA}">
      <dsp:nvSpPr>
        <dsp:cNvPr id="0" name=""/>
        <dsp:cNvSpPr/>
      </dsp:nvSpPr>
      <dsp:spPr>
        <a:xfrm>
          <a:off x="3371831" y="-20683"/>
          <a:ext cx="940050" cy="728241"/>
        </a:xfrm>
        <a:prstGeom prst="rightArrow">
          <a:avLst>
            <a:gd name="adj1" fmla="val 60000"/>
            <a:gd name="adj2" fmla="val 5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3371831" y="124965"/>
        <a:ext cx="721578" cy="436945"/>
      </dsp:txXfrm>
    </dsp:sp>
    <dsp:sp modelId="{7F7252E8-F197-4148-BCF3-43AA06F31693}">
      <dsp:nvSpPr>
        <dsp:cNvPr id="0" name=""/>
        <dsp:cNvSpPr/>
      </dsp:nvSpPr>
      <dsp:spPr>
        <a:xfrm>
          <a:off x="4702091" y="24387"/>
          <a:ext cx="2925003" cy="957150"/>
        </a:xfrm>
        <a:prstGeom prst="roundRect">
          <a:avLst>
            <a:gd name="adj" fmla="val 10000"/>
          </a:avLst>
        </a:prstGeom>
        <a:solidFill>
          <a:schemeClr val="accent4"/>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13792" tIns="113792" rIns="113792" bIns="60960" numCol="1" spcCol="1270" anchor="t" anchorCtr="0">
          <a:noAutofit/>
        </a:bodyPr>
        <a:lstStyle/>
        <a:p>
          <a:pPr lvl="0" algn="l" defTabSz="711200">
            <a:lnSpc>
              <a:spcPct val="90000"/>
            </a:lnSpc>
            <a:spcBef>
              <a:spcPct val="0"/>
            </a:spcBef>
            <a:spcAft>
              <a:spcPct val="35000"/>
            </a:spcAft>
          </a:pPr>
          <a:r>
            <a:rPr lang="en-US" sz="1600" kern="1200" dirty="0" smtClean="0"/>
            <a:t>2007 - Implementation Patterns (Kent Beck)</a:t>
          </a:r>
          <a:endParaRPr lang="en-US" sz="1600" kern="1200" dirty="0"/>
        </a:p>
      </dsp:txBody>
      <dsp:txXfrm>
        <a:off x="4702091" y="24387"/>
        <a:ext cx="2925003" cy="638100"/>
      </dsp:txXfrm>
    </dsp:sp>
    <dsp:sp modelId="{329D6954-3476-4C9E-8320-648603EE7F4A}">
      <dsp:nvSpPr>
        <dsp:cNvPr id="0" name=""/>
        <dsp:cNvSpPr/>
      </dsp:nvSpPr>
      <dsp:spPr>
        <a:xfrm>
          <a:off x="5082164" y="662487"/>
          <a:ext cx="2925003" cy="2707200"/>
        </a:xfrm>
        <a:prstGeom prst="roundRect">
          <a:avLst>
            <a:gd name="adj" fmla="val 10000"/>
          </a:avLst>
        </a:prstGeom>
        <a:solidFill>
          <a:schemeClr val="lt1">
            <a:alpha val="90000"/>
            <a:hueOff val="0"/>
            <a:satOff val="0"/>
            <a:lumOff val="0"/>
            <a:alphaOff val="0"/>
          </a:schemeClr>
        </a:solidFill>
        <a:ln w="9525" cap="flat" cmpd="sng" algn="ctr">
          <a:solidFill>
            <a:srgbClr val="7030A0"/>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Map</a:t>
          </a:r>
          <a:endParaRPr lang="en-US" sz="1600" kern="1200" dirty="0"/>
        </a:p>
        <a:p>
          <a:pPr marL="171450" lvl="1" indent="-171450" algn="l" defTabSz="711200">
            <a:lnSpc>
              <a:spcPct val="90000"/>
            </a:lnSpc>
            <a:spcBef>
              <a:spcPct val="0"/>
            </a:spcBef>
            <a:spcAft>
              <a:spcPct val="15000"/>
            </a:spcAft>
            <a:buChar char="••"/>
          </a:pPr>
          <a:r>
            <a:rPr lang="en-US" sz="1600" kern="1200" dirty="0" smtClean="0"/>
            <a:t>List</a:t>
          </a:r>
        </a:p>
        <a:p>
          <a:pPr marL="171450" lvl="1" indent="-171450" algn="l" defTabSz="711200">
            <a:lnSpc>
              <a:spcPct val="90000"/>
            </a:lnSpc>
            <a:spcBef>
              <a:spcPct val="0"/>
            </a:spcBef>
            <a:spcAft>
              <a:spcPct val="15000"/>
            </a:spcAft>
            <a:buChar char="••"/>
          </a:pPr>
          <a:r>
            <a:rPr lang="en-US" sz="1600" kern="1200" dirty="0" smtClean="0"/>
            <a:t>Set</a:t>
          </a:r>
        </a:p>
        <a:p>
          <a:pPr marL="171450" lvl="1" indent="-171450" algn="l" defTabSz="711200">
            <a:lnSpc>
              <a:spcPct val="90000"/>
            </a:lnSpc>
            <a:spcBef>
              <a:spcPct val="0"/>
            </a:spcBef>
            <a:spcAft>
              <a:spcPct val="15000"/>
            </a:spcAft>
            <a:buChar char="••"/>
          </a:pPr>
          <a:endParaRPr lang="en-US" sz="1600" kern="1200" dirty="0" smtClean="0"/>
        </a:p>
        <a:p>
          <a:pPr marL="171450" lvl="1" indent="-171450" algn="l" defTabSz="711200">
            <a:lnSpc>
              <a:spcPct val="90000"/>
            </a:lnSpc>
            <a:spcBef>
              <a:spcPct val="0"/>
            </a:spcBef>
            <a:spcAft>
              <a:spcPct val="15000"/>
            </a:spcAft>
            <a:buChar char="••"/>
          </a:pPr>
          <a:r>
            <a:rPr lang="en-US" sz="1600" kern="1200" dirty="0" smtClean="0"/>
            <a:t>The collection iteration patterns disappeared</a:t>
          </a:r>
        </a:p>
        <a:p>
          <a:pPr marL="171450" lvl="1" indent="-171450" algn="l" defTabSz="711200">
            <a:lnSpc>
              <a:spcPct val="90000"/>
            </a:lnSpc>
            <a:spcBef>
              <a:spcPct val="0"/>
            </a:spcBef>
            <a:spcAft>
              <a:spcPct val="15000"/>
            </a:spcAft>
            <a:buChar char="••"/>
          </a:pPr>
          <a:r>
            <a:rPr lang="en-US" sz="1600" kern="1200" dirty="0" smtClean="0"/>
            <a:t>All that remained were the types</a:t>
          </a:r>
        </a:p>
      </dsp:txBody>
      <dsp:txXfrm>
        <a:off x="5161455" y="741778"/>
        <a:ext cx="2766421" cy="25486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a:defRPr sz="1200"/>
            </a:lvl1pPr>
          </a:lstStyle>
          <a:p>
            <a:fld id="{4F929986-3744-4AAC-9763-A63AD0EBFF6E}" type="datetimeFigureOut">
              <a:rPr lang="en-US" smtClean="0"/>
              <a:t>1/5/2018</a:t>
            </a:fld>
            <a:endParaRPr lang="en-US"/>
          </a:p>
        </p:txBody>
      </p:sp>
      <p:sp>
        <p:nvSpPr>
          <p:cNvPr id="4" name="Slide Image Placeholder 3"/>
          <p:cNvSpPr>
            <a:spLocks noGrp="1" noRot="1" noChangeAspect="1"/>
          </p:cNvSpPr>
          <p:nvPr>
            <p:ph type="sldImg" idx="2"/>
          </p:nvPr>
        </p:nvSpPr>
        <p:spPr>
          <a:xfrm>
            <a:off x="393700" y="692150"/>
            <a:ext cx="6146800" cy="345757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7590"/>
            <a:ext cx="3004820" cy="4610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309" tIns="46154" rIns="92309" bIns="46154" rtlCol="0" anchor="b"/>
          <a:lstStyle>
            <a:lvl1pPr algn="r">
              <a:defRPr sz="1200"/>
            </a:lvl1pPr>
          </a:lstStyle>
          <a:p>
            <a:fld id="{363C49E6-19D2-48C9-A2B7-A559E9A0C28E}" type="slidenum">
              <a:rPr lang="en-US" smtClean="0"/>
              <a:t>‹#›</a:t>
            </a:fld>
            <a:endParaRPr lang="en-US"/>
          </a:p>
        </p:txBody>
      </p:sp>
    </p:spTree>
    <p:extLst>
      <p:ext uri="{BB962C8B-B14F-4D97-AF65-F5344CB8AC3E}">
        <p14:creationId xmlns:p14="http://schemas.microsoft.com/office/powerpoint/2010/main" val="3207828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35783" y="691201"/>
            <a:ext cx="4462635" cy="3457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48</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lIns="57150" tIns="28575" rIns="57150" bIns="28575"/>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lIns="57150" tIns="28575" rIns="57150" bIns="28575"/>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lIns="57150" tIns="28575" rIns="57150" bIns="28575"/>
          <a:lstStyle/>
          <a:p>
            <a:fld id="{AD185B1B-29CB-4C4C-AB06-7803EB79F899}" type="datetime1">
              <a:rPr lang="en-US" smtClean="0"/>
              <a:t>1/5/2018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lIns="57150" tIns="28575" rIns="57150" bIns="28575"/>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lIns="57150" tIns="28575" rIns="57150" bIns="28575"/>
          <a:lstStyle/>
          <a:p>
            <a:fld id="{4404EBA4-FF7A-4745-B5FE-ED50EF22168D}" type="slidenum">
              <a:rPr lang="en-US" smtClean="0"/>
              <a:t>‹#›</a:t>
            </a:fld>
            <a:endParaRPr lang="en-US"/>
          </a:p>
        </p:txBody>
      </p:sp>
    </p:spTree>
    <p:extLst>
      <p:ext uri="{BB962C8B-B14F-4D97-AF65-F5344CB8AC3E}">
        <p14:creationId xmlns:p14="http://schemas.microsoft.com/office/powerpoint/2010/main" val="14737781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57150" tIns="28575" rIns="57150" bIns="2857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lIns="57150" tIns="28575" rIns="57150" bIns="2857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lIns="57150" tIns="28575" rIns="57150" bIns="28575"/>
          <a:lstStyle/>
          <a:p>
            <a:fld id="{141D841C-CD32-4E59-B5E0-F33E046A6A5D}" type="datetime1">
              <a:rPr lang="en-US" smtClean="0"/>
              <a:t>1/5/2018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lIns="57150" tIns="28575" rIns="57150" bIns="28575"/>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lIns="57150" tIns="28575" rIns="57150" bIns="28575"/>
          <a:lstStyle/>
          <a:p>
            <a:fld id="{4404EBA4-FF7A-4745-B5FE-ED50EF22168D}" type="slidenum">
              <a:rPr lang="en-US" smtClean="0"/>
              <a:t>‹#›</a:t>
            </a:fld>
            <a:endParaRPr lang="en-US"/>
          </a:p>
        </p:txBody>
      </p:sp>
    </p:spTree>
    <p:extLst>
      <p:ext uri="{BB962C8B-B14F-4D97-AF65-F5344CB8AC3E}">
        <p14:creationId xmlns:p14="http://schemas.microsoft.com/office/powerpoint/2010/main" val="3859826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a:prstGeom prst="rect">
            <a:avLst/>
          </a:prstGeom>
        </p:spPr>
        <p:txBody>
          <a:bodyPr vert="eaVert" lIns="57150" tIns="28575" rIns="57150" bIns="28575"/>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2"/>
            <a:ext cx="6019800" cy="3290888"/>
          </a:xfrm>
          <a:prstGeom prst="rect">
            <a:avLst/>
          </a:prstGeom>
        </p:spPr>
        <p:txBody>
          <a:bodyPr vert="eaVert" lIns="57150" tIns="28575" rIns="57150" bIns="28575"/>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lIns="57150" tIns="28575" rIns="57150" bIns="28575"/>
          <a:lstStyle/>
          <a:p>
            <a:fld id="{F3A1A552-14C5-48DE-87E7-029278EB749A}" type="datetime1">
              <a:rPr lang="en-US" smtClean="0"/>
              <a:t>1/5/2018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lIns="57150" tIns="28575" rIns="57150" bIns="28575"/>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lIns="57150" tIns="28575" rIns="57150" bIns="28575"/>
          <a:lstStyle/>
          <a:p>
            <a:fld id="{4404EBA4-FF7A-4745-B5FE-ED50EF22168D}" type="slidenum">
              <a:rPr lang="en-US" smtClean="0"/>
              <a:t>‹#›</a:t>
            </a:fld>
            <a:endParaRPr lang="en-US"/>
          </a:p>
        </p:txBody>
      </p:sp>
      <p:sp>
        <p:nvSpPr>
          <p:cNvPr id="7" name="Rectangle 6"/>
          <p:cNvSpPr/>
          <p:nvPr userDrawn="1"/>
        </p:nvSpPr>
        <p:spPr>
          <a:xfrm>
            <a:off x="0" y="0"/>
            <a:ext cx="9144000" cy="514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Tree>
    <p:extLst>
      <p:ext uri="{BB962C8B-B14F-4D97-AF65-F5344CB8AC3E}">
        <p14:creationId xmlns:p14="http://schemas.microsoft.com/office/powerpoint/2010/main" val="3326419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ver Page">
    <p:spTree>
      <p:nvGrpSpPr>
        <p:cNvPr id="1" name=""/>
        <p:cNvGrpSpPr/>
        <p:nvPr/>
      </p:nvGrpSpPr>
      <p:grpSpPr>
        <a:xfrm>
          <a:off x="0" y="0"/>
          <a:ext cx="0" cy="0"/>
          <a:chOff x="0" y="0"/>
          <a:chExt cx="0" cy="0"/>
        </a:xfrm>
      </p:grpSpPr>
      <p:sp>
        <p:nvSpPr>
          <p:cNvPr id="13" name="Text Placeholder 18"/>
          <p:cNvSpPr>
            <a:spLocks noGrp="1"/>
          </p:cNvSpPr>
          <p:nvPr>
            <p:ph type="body" sz="quarter" idx="13" hasCustomPrompt="1"/>
          </p:nvPr>
        </p:nvSpPr>
        <p:spPr>
          <a:xfrm>
            <a:off x="1204595" y="1439312"/>
            <a:ext cx="7527926" cy="256699"/>
          </a:xfrm>
          <a:prstGeom prst="rect">
            <a:avLst/>
          </a:prstGeom>
        </p:spPr>
        <p:txBody>
          <a:bodyPr lIns="57150" tIns="28575" rIns="57150" bIns="28575"/>
          <a:lstStyle>
            <a:lvl1pPr>
              <a:defRPr sz="2000">
                <a:latin typeface="+mj-lt"/>
              </a:defRPr>
            </a:lvl1pPr>
          </a:lstStyle>
          <a:p>
            <a:pPr lvl="0"/>
            <a:r>
              <a:rPr lang="en-GB" dirty="0" smtClean="0"/>
              <a:t>Presentation to</a:t>
            </a:r>
            <a:endParaRPr lang="en-GB" dirty="0"/>
          </a:p>
        </p:txBody>
      </p:sp>
      <p:sp>
        <p:nvSpPr>
          <p:cNvPr id="76804" name="Rectangle 4"/>
          <p:cNvSpPr>
            <a:spLocks noGrp="1" noChangeArrowheads="1"/>
          </p:cNvSpPr>
          <p:nvPr>
            <p:ph type="subTitle" idx="1" hasCustomPrompt="1"/>
          </p:nvPr>
        </p:nvSpPr>
        <p:spPr>
          <a:xfrm>
            <a:off x="1205349" y="2045300"/>
            <a:ext cx="7523018" cy="307777"/>
          </a:xfrm>
          <a:prstGeom prst="rect">
            <a:avLst/>
          </a:prstGeom>
        </p:spPr>
        <p:txBody>
          <a:bodyPr wrap="square" lIns="57150" tIns="0" rIns="57150" bIns="0">
            <a:spAutoFit/>
          </a:bodyPr>
          <a:lstStyle>
            <a:lvl1pPr marL="0" indent="0">
              <a:spcBef>
                <a:spcPct val="0"/>
              </a:spcBef>
              <a:buFont typeface="Wingdings" pitchFamily="2" charset="2"/>
              <a:buNone/>
              <a:defRPr sz="2000" b="0">
                <a:solidFill>
                  <a:srgbClr val="7399C6"/>
                </a:solidFill>
                <a:latin typeface="+mj-lt"/>
              </a:defRPr>
            </a:lvl1pPr>
          </a:lstStyle>
          <a:p>
            <a:r>
              <a:rPr lang="en-US" dirty="0" smtClean="0"/>
              <a:t>[Company Name]</a:t>
            </a:r>
            <a:endParaRPr lang="en-US" dirty="0"/>
          </a:p>
        </p:txBody>
      </p:sp>
      <p:sp>
        <p:nvSpPr>
          <p:cNvPr id="15" name="Text Placeholder 14"/>
          <p:cNvSpPr>
            <a:spLocks noGrp="1"/>
          </p:cNvSpPr>
          <p:nvPr>
            <p:ph type="body" sz="quarter" idx="10" hasCustomPrompt="1"/>
          </p:nvPr>
        </p:nvSpPr>
        <p:spPr>
          <a:xfrm>
            <a:off x="1204371" y="2650417"/>
            <a:ext cx="7523994" cy="201978"/>
          </a:xfrm>
          <a:prstGeom prst="rect">
            <a:avLst/>
          </a:prstGeom>
        </p:spPr>
        <p:txBody>
          <a:bodyPr wrap="square" lIns="57150" tIns="0" rIns="57150" bIns="0">
            <a:spAutoFit/>
          </a:bodyPr>
          <a:lstStyle>
            <a:lvl1pPr marL="0" indent="0">
              <a:buNone/>
              <a:defRPr sz="1300" b="1" baseline="0">
                <a:solidFill>
                  <a:schemeClr val="tx1"/>
                </a:solidFill>
              </a:defRPr>
            </a:lvl1pPr>
          </a:lstStyle>
          <a:p>
            <a:pPr lvl="0"/>
            <a:r>
              <a:rPr lang="en-US" dirty="0" smtClean="0"/>
              <a:t>[Sub Header 1]</a:t>
            </a:r>
            <a:endParaRPr lang="en-US" dirty="0"/>
          </a:p>
        </p:txBody>
      </p:sp>
      <p:sp>
        <p:nvSpPr>
          <p:cNvPr id="16" name="Text Placeholder 14"/>
          <p:cNvSpPr>
            <a:spLocks noGrp="1"/>
          </p:cNvSpPr>
          <p:nvPr>
            <p:ph type="body" sz="quarter" idx="11" hasCustomPrompt="1"/>
          </p:nvPr>
        </p:nvSpPr>
        <p:spPr>
          <a:xfrm>
            <a:off x="1204371" y="2902550"/>
            <a:ext cx="7523994" cy="201978"/>
          </a:xfrm>
          <a:prstGeom prst="rect">
            <a:avLst/>
          </a:prstGeom>
        </p:spPr>
        <p:txBody>
          <a:bodyPr wrap="square" lIns="57150" tIns="0" rIns="57150" bIns="0">
            <a:spAutoFit/>
          </a:bodyPr>
          <a:lstStyle>
            <a:lvl1pPr marL="0" indent="0">
              <a:buNone/>
              <a:defRPr sz="1300" b="1">
                <a:solidFill>
                  <a:schemeClr val="tx1"/>
                </a:solidFill>
              </a:defRPr>
            </a:lvl1pPr>
          </a:lstStyle>
          <a:p>
            <a:pPr lvl="0"/>
            <a:r>
              <a:rPr lang="en-US" dirty="0" smtClean="0"/>
              <a:t>[Sub Header 2]</a:t>
            </a:r>
            <a:endParaRPr lang="en-US" dirty="0"/>
          </a:p>
        </p:txBody>
      </p:sp>
      <p:sp>
        <p:nvSpPr>
          <p:cNvPr id="17" name="Text Placeholder 14"/>
          <p:cNvSpPr>
            <a:spLocks noGrp="1"/>
          </p:cNvSpPr>
          <p:nvPr>
            <p:ph type="body" sz="quarter" idx="12" hasCustomPrompt="1"/>
          </p:nvPr>
        </p:nvSpPr>
        <p:spPr>
          <a:xfrm>
            <a:off x="1204371" y="3255535"/>
            <a:ext cx="7523994" cy="201978"/>
          </a:xfrm>
          <a:prstGeom prst="rect">
            <a:avLst/>
          </a:prstGeom>
        </p:spPr>
        <p:txBody>
          <a:bodyPr wrap="square" lIns="57150" tIns="0" rIns="57150" bIns="0">
            <a:spAutoFit/>
          </a:bodyPr>
          <a:lstStyle>
            <a:lvl1pPr marL="0" indent="0">
              <a:buNone/>
              <a:defRPr sz="1300" b="0">
                <a:solidFill>
                  <a:schemeClr val="tx1"/>
                </a:solidFill>
              </a:defRPr>
            </a:lvl1pPr>
          </a:lstStyle>
          <a:p>
            <a:pPr lvl="0"/>
            <a:r>
              <a:rPr lang="en-US" dirty="0" smtClean="0"/>
              <a:t>[Date]</a:t>
            </a:r>
            <a:endParaRPr lang="en-US" dirty="0"/>
          </a:p>
        </p:txBody>
      </p:sp>
      <p:sp>
        <p:nvSpPr>
          <p:cNvPr id="18" name="Text Placeholder 25"/>
          <p:cNvSpPr>
            <a:spLocks noGrp="1"/>
          </p:cNvSpPr>
          <p:nvPr>
            <p:ph type="body" sz="quarter" idx="14" hasCustomPrompt="1"/>
          </p:nvPr>
        </p:nvSpPr>
        <p:spPr>
          <a:xfrm>
            <a:off x="1203324" y="4634519"/>
            <a:ext cx="7536816" cy="290989"/>
          </a:xfrm>
          <a:prstGeom prst="rect">
            <a:avLst/>
          </a:prstGeom>
        </p:spPr>
        <p:txBody>
          <a:bodyPr lIns="57150" tIns="35344" rIns="57150" bIns="183146"/>
          <a:lstStyle>
            <a:lvl1pPr marL="0" marR="0" indent="0" algn="l" defTabSz="816121" rtl="0" eaLnBrk="1" fontAlgn="base" latinLnBrk="0" hangingPunct="1">
              <a:lnSpc>
                <a:spcPct val="100000"/>
              </a:lnSpc>
              <a:spcBef>
                <a:spcPts val="0"/>
              </a:spcBef>
              <a:spcAft>
                <a:spcPts val="799"/>
              </a:spcAft>
              <a:buClr>
                <a:schemeClr val="accent2"/>
              </a:buClr>
              <a:buSzTx/>
              <a:buFont typeface="Wingdings" pitchFamily="2" charset="2"/>
              <a:buNone/>
              <a:tabLst/>
              <a:defRPr lang="en-US" sz="800" smtClean="0">
                <a:solidFill>
                  <a:schemeClr val="bg2"/>
                </a:solidFill>
              </a:defRPr>
            </a:lvl1pPr>
          </a:lstStyle>
          <a:p>
            <a:pPr marL="0" marR="0" lvl="0" indent="0" algn="l" defTabSz="816121" rtl="0" eaLnBrk="1" fontAlgn="base" latinLnBrk="0" hangingPunct="1">
              <a:lnSpc>
                <a:spcPct val="100000"/>
              </a:lnSpc>
              <a:spcBef>
                <a:spcPts val="0"/>
              </a:spcBef>
              <a:spcAft>
                <a:spcPts val="799"/>
              </a:spcAft>
              <a:buClr>
                <a:schemeClr val="accent2"/>
              </a:buClr>
              <a:buSzTx/>
              <a:buFont typeface="Wingdings" pitchFamily="2" charset="2"/>
              <a:buNone/>
              <a:tabLst/>
              <a:defRPr/>
            </a:pPr>
            <a:r>
              <a:rPr lang="en-US" sz="800" dirty="0" smtClean="0">
                <a:solidFill>
                  <a:schemeClr val="bg2"/>
                </a:solidFill>
                <a:latin typeface="+mn-lt"/>
              </a:rPr>
              <a:t>[Place appropriate disclaimer in this area.]</a:t>
            </a:r>
          </a:p>
          <a:p>
            <a:pPr lvl="0"/>
            <a:endParaRPr lang="en-GB" dirty="0"/>
          </a:p>
        </p:txBody>
      </p:sp>
    </p:spTree>
    <p:extLst>
      <p:ext uri="{BB962C8B-B14F-4D97-AF65-F5344CB8AC3E}">
        <p14:creationId xmlns:p14="http://schemas.microsoft.com/office/powerpoint/2010/main" val="295825628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167601"/>
            <a:ext cx="7772400" cy="433871"/>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6" y="1653648"/>
            <a:ext cx="6400800" cy="1314450"/>
          </a:xfrm>
        </p:spPr>
        <p:txBody>
          <a:bodyPr/>
          <a:lstStyle>
            <a:lvl1pPr marL="0" indent="0" algn="l">
              <a:buNone/>
              <a:defRPr>
                <a:solidFill>
                  <a:schemeClr val="bg1">
                    <a:lumMod val="75000"/>
                  </a:schemeClr>
                </a:solidFill>
              </a:defRPr>
            </a:lvl1pPr>
            <a:lvl2pPr marL="456731" indent="0" algn="ctr">
              <a:buNone/>
              <a:defRPr>
                <a:solidFill>
                  <a:schemeClr val="tx1">
                    <a:tint val="75000"/>
                  </a:schemeClr>
                </a:solidFill>
              </a:defRPr>
            </a:lvl2pPr>
            <a:lvl3pPr marL="913466" indent="0" algn="ctr">
              <a:buNone/>
              <a:defRPr>
                <a:solidFill>
                  <a:schemeClr val="tx1">
                    <a:tint val="75000"/>
                  </a:schemeClr>
                </a:solidFill>
              </a:defRPr>
            </a:lvl3pPr>
            <a:lvl4pPr marL="1370201" indent="0" algn="ctr">
              <a:buNone/>
              <a:defRPr>
                <a:solidFill>
                  <a:schemeClr val="tx1">
                    <a:tint val="75000"/>
                  </a:schemeClr>
                </a:solidFill>
              </a:defRPr>
            </a:lvl4pPr>
            <a:lvl5pPr marL="1826930" indent="0" algn="ctr">
              <a:buNone/>
              <a:defRPr>
                <a:solidFill>
                  <a:schemeClr val="tx1">
                    <a:tint val="75000"/>
                  </a:schemeClr>
                </a:solidFill>
              </a:defRPr>
            </a:lvl5pPr>
            <a:lvl6pPr marL="2283663" indent="0" algn="ctr">
              <a:buNone/>
              <a:defRPr>
                <a:solidFill>
                  <a:schemeClr val="tx1">
                    <a:tint val="75000"/>
                  </a:schemeClr>
                </a:solidFill>
              </a:defRPr>
            </a:lvl6pPr>
            <a:lvl7pPr marL="2740396" indent="0" algn="ctr">
              <a:buNone/>
              <a:defRPr>
                <a:solidFill>
                  <a:schemeClr val="tx1">
                    <a:tint val="75000"/>
                  </a:schemeClr>
                </a:solidFill>
              </a:defRPr>
            </a:lvl7pPr>
            <a:lvl8pPr marL="3197128" indent="0" algn="ctr">
              <a:buNone/>
              <a:defRPr>
                <a:solidFill>
                  <a:schemeClr val="tx1">
                    <a:tint val="75000"/>
                  </a:schemeClr>
                </a:solidFill>
              </a:defRPr>
            </a:lvl8pPr>
            <a:lvl9pPr marL="3653861"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4847780"/>
            <a:ext cx="4067880" cy="216024"/>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3466"/>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913466"/>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9" y="4857635"/>
            <a:ext cx="4499928" cy="216024"/>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91347" tIns="91347" rIns="91347" bIns="91347" rtlCol="0" anchor="ctr"/>
          <a:lstStyle/>
          <a:p>
            <a:pPr algn="ctr" defTabSz="913466"/>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8"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06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2A548F-CF34-4B50-B370-B3732F5B80E4}" type="datetimeFigureOut">
              <a:rPr lang="zh-CN" altLang="en-US" smtClean="0">
                <a:solidFill>
                  <a:prstClr val="black">
                    <a:tint val="75000"/>
                  </a:prstClr>
                </a:solidFill>
              </a:rP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F7F160-E61C-4897-94C3-BDF1D09C664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5161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4" y="3305188"/>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4" y="2180041"/>
            <a:ext cx="7772400" cy="1125140"/>
          </a:xfrm>
        </p:spPr>
        <p:txBody>
          <a:bodyPr anchor="b"/>
          <a:lstStyle>
            <a:lvl1pPr marL="0" indent="0">
              <a:buNone/>
              <a:defRPr sz="2000">
                <a:solidFill>
                  <a:schemeClr val="tx1">
                    <a:tint val="75000"/>
                  </a:schemeClr>
                </a:solidFill>
              </a:defRPr>
            </a:lvl1pPr>
            <a:lvl2pPr marL="456731" indent="0">
              <a:buNone/>
              <a:defRPr sz="1800">
                <a:solidFill>
                  <a:schemeClr val="tx1">
                    <a:tint val="75000"/>
                  </a:schemeClr>
                </a:solidFill>
              </a:defRPr>
            </a:lvl2pPr>
            <a:lvl3pPr marL="913466" indent="0">
              <a:buNone/>
              <a:defRPr sz="1600">
                <a:solidFill>
                  <a:schemeClr val="tx1">
                    <a:tint val="75000"/>
                  </a:schemeClr>
                </a:solidFill>
              </a:defRPr>
            </a:lvl3pPr>
            <a:lvl4pPr marL="1370201" indent="0">
              <a:buNone/>
              <a:defRPr sz="1400">
                <a:solidFill>
                  <a:schemeClr val="tx1">
                    <a:tint val="75000"/>
                  </a:schemeClr>
                </a:solidFill>
              </a:defRPr>
            </a:lvl4pPr>
            <a:lvl5pPr marL="1826930" indent="0">
              <a:buNone/>
              <a:defRPr sz="1400">
                <a:solidFill>
                  <a:schemeClr val="tx1">
                    <a:tint val="75000"/>
                  </a:schemeClr>
                </a:solidFill>
              </a:defRPr>
            </a:lvl5pPr>
            <a:lvl6pPr marL="2283663" indent="0">
              <a:buNone/>
              <a:defRPr sz="1400">
                <a:solidFill>
                  <a:schemeClr val="tx1">
                    <a:tint val="75000"/>
                  </a:schemeClr>
                </a:solidFill>
              </a:defRPr>
            </a:lvl6pPr>
            <a:lvl7pPr marL="2740396" indent="0">
              <a:buNone/>
              <a:defRPr sz="1400">
                <a:solidFill>
                  <a:schemeClr val="tx1">
                    <a:tint val="75000"/>
                  </a:schemeClr>
                </a:solidFill>
              </a:defRPr>
            </a:lvl7pPr>
            <a:lvl8pPr marL="3197128" indent="0">
              <a:buNone/>
              <a:defRPr sz="1400">
                <a:solidFill>
                  <a:schemeClr val="tx1">
                    <a:tint val="75000"/>
                  </a:schemeClr>
                </a:solidFill>
              </a:defRPr>
            </a:lvl8pPr>
            <a:lvl9pPr marL="3653861"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2A548F-CF34-4B50-B370-B3732F5B80E4}" type="datetimeFigureOut">
              <a:rPr lang="zh-CN" altLang="en-US" smtClean="0">
                <a:solidFill>
                  <a:prstClr val="black">
                    <a:tint val="75000"/>
                  </a:prstClr>
                </a:solidFill>
              </a:rP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F7F160-E61C-4897-94C3-BDF1D09C664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57148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4" y="1113604"/>
            <a:ext cx="7772400" cy="1021556"/>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4" y="2202703"/>
            <a:ext cx="7772400" cy="1125140"/>
          </a:xfrm>
        </p:spPr>
        <p:txBody>
          <a:bodyPr anchor="t"/>
          <a:lstStyle>
            <a:lvl1pPr marL="0" indent="0">
              <a:buNone/>
              <a:defRPr sz="2000">
                <a:solidFill>
                  <a:schemeClr val="bg1"/>
                </a:solidFill>
              </a:defRPr>
            </a:lvl1pPr>
            <a:lvl2pPr marL="456731" indent="0">
              <a:buNone/>
              <a:defRPr sz="1800">
                <a:solidFill>
                  <a:schemeClr val="tx1">
                    <a:tint val="75000"/>
                  </a:schemeClr>
                </a:solidFill>
              </a:defRPr>
            </a:lvl2pPr>
            <a:lvl3pPr marL="913466" indent="0">
              <a:buNone/>
              <a:defRPr sz="1600">
                <a:solidFill>
                  <a:schemeClr val="tx1">
                    <a:tint val="75000"/>
                  </a:schemeClr>
                </a:solidFill>
              </a:defRPr>
            </a:lvl3pPr>
            <a:lvl4pPr marL="1370201" indent="0">
              <a:buNone/>
              <a:defRPr sz="1400">
                <a:solidFill>
                  <a:schemeClr val="tx1">
                    <a:tint val="75000"/>
                  </a:schemeClr>
                </a:solidFill>
              </a:defRPr>
            </a:lvl4pPr>
            <a:lvl5pPr marL="1826930" indent="0">
              <a:buNone/>
              <a:defRPr sz="1400">
                <a:solidFill>
                  <a:schemeClr val="tx1">
                    <a:tint val="75000"/>
                  </a:schemeClr>
                </a:solidFill>
              </a:defRPr>
            </a:lvl5pPr>
            <a:lvl6pPr marL="2283663" indent="0">
              <a:buNone/>
              <a:defRPr sz="1400">
                <a:solidFill>
                  <a:schemeClr val="tx1">
                    <a:tint val="75000"/>
                  </a:schemeClr>
                </a:solidFill>
              </a:defRPr>
            </a:lvl6pPr>
            <a:lvl7pPr marL="2740396" indent="0">
              <a:buNone/>
              <a:defRPr sz="1400">
                <a:solidFill>
                  <a:schemeClr val="tx1">
                    <a:tint val="75000"/>
                  </a:schemeClr>
                </a:solidFill>
              </a:defRPr>
            </a:lvl7pPr>
            <a:lvl8pPr marL="3197128" indent="0">
              <a:buNone/>
              <a:defRPr sz="1400">
                <a:solidFill>
                  <a:schemeClr val="tx1">
                    <a:tint val="75000"/>
                  </a:schemeClr>
                </a:solidFill>
              </a:defRPr>
            </a:lvl8pPr>
            <a:lvl9pPr marL="3653861"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8" y="68154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125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3" y="1200163"/>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63"/>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2A548F-CF34-4B50-B370-B3732F5B80E4}" type="datetimeFigureOut">
              <a:rPr lang="zh-CN" altLang="en-US" smtClean="0">
                <a:solidFill>
                  <a:prstClr val="black">
                    <a:tint val="75000"/>
                  </a:prstClr>
                </a:solidFill>
              </a:rP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6F7F160-E61C-4897-94C3-BDF1D09C664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89441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3" y="1151335"/>
            <a:ext cx="4040188" cy="479822"/>
          </a:xfrm>
        </p:spPr>
        <p:txBody>
          <a:bodyPr anchor="b"/>
          <a:lstStyle>
            <a:lvl1pPr marL="0" indent="0">
              <a:buNone/>
              <a:defRPr sz="2400" b="1"/>
            </a:lvl1pPr>
            <a:lvl2pPr marL="456731" indent="0">
              <a:buNone/>
              <a:defRPr sz="2000" b="1"/>
            </a:lvl2pPr>
            <a:lvl3pPr marL="913466" indent="0">
              <a:buNone/>
              <a:defRPr sz="1800" b="1"/>
            </a:lvl3pPr>
            <a:lvl4pPr marL="1370201" indent="0">
              <a:buNone/>
              <a:defRPr sz="1600" b="1"/>
            </a:lvl4pPr>
            <a:lvl5pPr marL="1826930" indent="0">
              <a:buNone/>
              <a:defRPr sz="1600" b="1"/>
            </a:lvl5pPr>
            <a:lvl6pPr marL="2283663" indent="0">
              <a:buNone/>
              <a:defRPr sz="1600" b="1"/>
            </a:lvl6pPr>
            <a:lvl7pPr marL="2740396" indent="0">
              <a:buNone/>
              <a:defRPr sz="1600" b="1"/>
            </a:lvl7pPr>
            <a:lvl8pPr marL="3197128" indent="0">
              <a:buNone/>
              <a:defRPr sz="1600" b="1"/>
            </a:lvl8pPr>
            <a:lvl9pPr marL="3653861"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3" y="1631157"/>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6" y="1151335"/>
            <a:ext cx="4041775" cy="479822"/>
          </a:xfrm>
        </p:spPr>
        <p:txBody>
          <a:bodyPr anchor="b"/>
          <a:lstStyle>
            <a:lvl1pPr marL="0" indent="0">
              <a:buNone/>
              <a:defRPr sz="2400" b="1"/>
            </a:lvl1pPr>
            <a:lvl2pPr marL="456731" indent="0">
              <a:buNone/>
              <a:defRPr sz="2000" b="1"/>
            </a:lvl2pPr>
            <a:lvl3pPr marL="913466" indent="0">
              <a:buNone/>
              <a:defRPr sz="1800" b="1"/>
            </a:lvl3pPr>
            <a:lvl4pPr marL="1370201" indent="0">
              <a:buNone/>
              <a:defRPr sz="1600" b="1"/>
            </a:lvl4pPr>
            <a:lvl5pPr marL="1826930" indent="0">
              <a:buNone/>
              <a:defRPr sz="1600" b="1"/>
            </a:lvl5pPr>
            <a:lvl6pPr marL="2283663" indent="0">
              <a:buNone/>
              <a:defRPr sz="1600" b="1"/>
            </a:lvl6pPr>
            <a:lvl7pPr marL="2740396" indent="0">
              <a:buNone/>
              <a:defRPr sz="1600" b="1"/>
            </a:lvl7pPr>
            <a:lvl8pPr marL="3197128" indent="0">
              <a:buNone/>
              <a:defRPr sz="1600" b="1"/>
            </a:lvl8pPr>
            <a:lvl9pPr marL="3653861"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6" y="1631157"/>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2A548F-CF34-4B50-B370-B3732F5B80E4}" type="datetimeFigureOut">
              <a:rPr lang="zh-CN" altLang="en-US" smtClean="0">
                <a:solidFill>
                  <a:prstClr val="black">
                    <a:tint val="75000"/>
                  </a:prstClr>
                </a:solidFill>
              </a:rP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E6F7F160-E61C-4897-94C3-BDF1D09C664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5266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2A548F-CF34-4B50-B370-B3732F5B80E4}" type="datetimeFigureOut">
              <a:rPr lang="zh-CN" altLang="en-US" smtClean="0">
                <a:solidFill>
                  <a:prstClr val="black">
                    <a:tint val="75000"/>
                  </a:prstClr>
                </a:solidFill>
              </a:rP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E6F7F160-E61C-4897-94C3-BDF1D09C664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0554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133350"/>
            <a:ext cx="7772400" cy="685800"/>
          </a:xfrm>
          <a:prstGeom prst="rect">
            <a:avLst/>
          </a:prstGeom>
        </p:spPr>
        <p:txBody>
          <a:bodyPr lIns="57150" tIns="28575" rIns="57150" bIns="28575"/>
          <a:lstStyle>
            <a:lvl1pPr algn="l">
              <a:defRPr sz="4000">
                <a:solidFill>
                  <a:srgbClr val="7F7F7F"/>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14400" y="895350"/>
            <a:ext cx="7772400" cy="3394472"/>
          </a:xfrm>
          <a:prstGeom prst="rect">
            <a:avLst/>
          </a:prstGeom>
        </p:spPr>
        <p:txBody>
          <a:bodyPr lIns="57150" tIns="28575" rIns="57150" bIns="28575"/>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Straight Connector 7"/>
          <p:cNvCxnSpPr/>
          <p:nvPr userDrawn="1"/>
        </p:nvCxnSpPr>
        <p:spPr>
          <a:xfrm>
            <a:off x="1070131" y="819149"/>
            <a:ext cx="7543800" cy="0"/>
          </a:xfrm>
          <a:prstGeom prst="line">
            <a:avLst/>
          </a:prstGeom>
          <a:ln w="6350">
            <a:solidFill>
              <a:srgbClr val="7399C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V="1">
            <a:off x="8613931" y="525184"/>
            <a:ext cx="345008" cy="293966"/>
          </a:xfrm>
          <a:prstGeom prst="line">
            <a:avLst/>
          </a:prstGeom>
          <a:ln w="6350">
            <a:solidFill>
              <a:srgbClr val="7399C6"/>
            </a:solidFill>
          </a:ln>
        </p:spPr>
        <p:style>
          <a:lnRef idx="1">
            <a:schemeClr val="accent1"/>
          </a:lnRef>
          <a:fillRef idx="0">
            <a:schemeClr val="accent1"/>
          </a:fillRef>
          <a:effectRef idx="0">
            <a:schemeClr val="accent1"/>
          </a:effectRef>
          <a:fontRef idx="minor">
            <a:schemeClr val="tx1"/>
          </a:fontRef>
        </p:style>
      </p:cxnSp>
      <p:sp>
        <p:nvSpPr>
          <p:cNvPr id="10" name="Oval 9"/>
          <p:cNvSpPr/>
          <p:nvPr userDrawn="1"/>
        </p:nvSpPr>
        <p:spPr>
          <a:xfrm>
            <a:off x="8940796" y="416333"/>
            <a:ext cx="127004" cy="126993"/>
          </a:xfrm>
          <a:prstGeom prst="ellipse">
            <a:avLst/>
          </a:prstGeom>
          <a:noFill/>
          <a:ln>
            <a:solidFill>
              <a:srgbClr val="7399C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a:cs typeface="Arial"/>
            </a:endParaRPr>
          </a:p>
        </p:txBody>
      </p:sp>
    </p:spTree>
    <p:extLst>
      <p:ext uri="{BB962C8B-B14F-4D97-AF65-F5344CB8AC3E}">
        <p14:creationId xmlns:p14="http://schemas.microsoft.com/office/powerpoint/2010/main" val="26997608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2A548F-CF34-4B50-B370-B3732F5B80E4}" type="datetimeFigureOut">
              <a:rPr lang="zh-CN" altLang="en-US" smtClean="0">
                <a:solidFill>
                  <a:prstClr val="black">
                    <a:tint val="75000"/>
                  </a:prstClr>
                </a:solidFill>
              </a:rP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E6F7F160-E61C-4897-94C3-BDF1D09C664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49148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2" y="204788"/>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3" y="20480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2" y="1076334"/>
            <a:ext cx="3008313" cy="3518297"/>
          </a:xfrm>
        </p:spPr>
        <p:txBody>
          <a:bodyPr/>
          <a:lstStyle>
            <a:lvl1pPr marL="0" indent="0">
              <a:buNone/>
              <a:defRPr sz="1400"/>
            </a:lvl1pPr>
            <a:lvl2pPr marL="456731" indent="0">
              <a:buNone/>
              <a:defRPr sz="1200"/>
            </a:lvl2pPr>
            <a:lvl3pPr marL="913466" indent="0">
              <a:buNone/>
              <a:defRPr sz="1000"/>
            </a:lvl3pPr>
            <a:lvl4pPr marL="1370201" indent="0">
              <a:buNone/>
              <a:defRPr sz="900"/>
            </a:lvl4pPr>
            <a:lvl5pPr marL="1826930" indent="0">
              <a:buNone/>
              <a:defRPr sz="900"/>
            </a:lvl5pPr>
            <a:lvl6pPr marL="2283663" indent="0">
              <a:buNone/>
              <a:defRPr sz="900"/>
            </a:lvl6pPr>
            <a:lvl7pPr marL="2740396" indent="0">
              <a:buNone/>
              <a:defRPr sz="900"/>
            </a:lvl7pPr>
            <a:lvl8pPr marL="3197128" indent="0">
              <a:buNone/>
              <a:defRPr sz="900"/>
            </a:lvl8pPr>
            <a:lvl9pPr marL="3653861"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2A548F-CF34-4B50-B370-B3732F5B80E4}" type="datetimeFigureOut">
              <a:rPr lang="zh-CN" altLang="en-US" smtClean="0">
                <a:solidFill>
                  <a:prstClr val="black">
                    <a:tint val="75000"/>
                  </a:prstClr>
                </a:solidFill>
              </a:rP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6F7F160-E61C-4897-94C3-BDF1D09C664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34530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6731" indent="0">
              <a:buNone/>
              <a:defRPr sz="2800"/>
            </a:lvl2pPr>
            <a:lvl3pPr marL="913466" indent="0">
              <a:buNone/>
              <a:defRPr sz="2400"/>
            </a:lvl3pPr>
            <a:lvl4pPr marL="1370201" indent="0">
              <a:buNone/>
              <a:defRPr sz="2000"/>
            </a:lvl4pPr>
            <a:lvl5pPr marL="1826930" indent="0">
              <a:buNone/>
              <a:defRPr sz="2000"/>
            </a:lvl5pPr>
            <a:lvl6pPr marL="2283663" indent="0">
              <a:buNone/>
              <a:defRPr sz="2000"/>
            </a:lvl6pPr>
            <a:lvl7pPr marL="2740396" indent="0">
              <a:buNone/>
              <a:defRPr sz="2000"/>
            </a:lvl7pPr>
            <a:lvl8pPr marL="3197128" indent="0">
              <a:buNone/>
              <a:defRPr sz="2000"/>
            </a:lvl8pPr>
            <a:lvl9pPr marL="3653861"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6731" indent="0">
              <a:buNone/>
              <a:defRPr sz="1200"/>
            </a:lvl2pPr>
            <a:lvl3pPr marL="913466" indent="0">
              <a:buNone/>
              <a:defRPr sz="1000"/>
            </a:lvl3pPr>
            <a:lvl4pPr marL="1370201" indent="0">
              <a:buNone/>
              <a:defRPr sz="900"/>
            </a:lvl4pPr>
            <a:lvl5pPr marL="1826930" indent="0">
              <a:buNone/>
              <a:defRPr sz="900"/>
            </a:lvl5pPr>
            <a:lvl6pPr marL="2283663" indent="0">
              <a:buNone/>
              <a:defRPr sz="900"/>
            </a:lvl6pPr>
            <a:lvl7pPr marL="2740396" indent="0">
              <a:buNone/>
              <a:defRPr sz="900"/>
            </a:lvl7pPr>
            <a:lvl8pPr marL="3197128" indent="0">
              <a:buNone/>
              <a:defRPr sz="900"/>
            </a:lvl8pPr>
            <a:lvl9pPr marL="3653861"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2A548F-CF34-4B50-B370-B3732F5B80E4}" type="datetimeFigureOut">
              <a:rPr lang="zh-CN" altLang="en-US" smtClean="0">
                <a:solidFill>
                  <a:prstClr val="black">
                    <a:tint val="75000"/>
                  </a:prstClr>
                </a:solidFill>
              </a:rP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E6F7F160-E61C-4897-94C3-BDF1D09C664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81993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2A548F-CF34-4B50-B370-B3732F5B80E4}" type="datetimeFigureOut">
              <a:rPr lang="zh-CN" altLang="en-US" smtClean="0">
                <a:solidFill>
                  <a:prstClr val="black">
                    <a:tint val="75000"/>
                  </a:prstClr>
                </a:solidFill>
              </a:rP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F7F160-E61C-4897-94C3-BDF1D09C664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7829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9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3" y="20599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2A548F-CF34-4B50-B370-B3732F5B80E4}" type="datetimeFigureOut">
              <a:rPr lang="zh-CN" altLang="en-US" smtClean="0">
                <a:solidFill>
                  <a:prstClr val="black">
                    <a:tint val="75000"/>
                  </a:prstClr>
                </a:solidFill>
              </a:rP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E6F7F160-E61C-4897-94C3-BDF1D09C6643}"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9240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lIns="57150" tIns="28575" rIns="57150" bIns="28575"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lIns="57150" tIns="28575" rIns="57150" bIns="28575"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lIns="57150" tIns="28575" rIns="57150" bIns="28575"/>
          <a:lstStyle/>
          <a:p>
            <a:fld id="{A0273D4F-34A9-44BE-A368-9B5F046C4DB2}" type="datetime1">
              <a:rPr lang="en-US" smtClean="0"/>
              <a:t>1/5/2018</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lIns="57150" tIns="28575" rIns="57150" bIns="28575"/>
          <a:lstStyle/>
          <a:p>
            <a:r>
              <a:rPr lang="en-US" smtClean="0"/>
              <a:t>© 2014 Goldman Sachs. All rights reserved.</a:t>
            </a:r>
            <a:endParaRPr lang="en-US" dirty="0" smtClean="0"/>
          </a:p>
        </p:txBody>
      </p:sp>
      <p:sp>
        <p:nvSpPr>
          <p:cNvPr id="6" name="Slide Number Placeholder 5"/>
          <p:cNvSpPr>
            <a:spLocks noGrp="1"/>
          </p:cNvSpPr>
          <p:nvPr>
            <p:ph type="sldNum" sz="quarter" idx="12"/>
          </p:nvPr>
        </p:nvSpPr>
        <p:spPr>
          <a:xfrm>
            <a:off x="6553200" y="4767263"/>
            <a:ext cx="2133600" cy="273844"/>
          </a:xfrm>
          <a:prstGeom prst="rect">
            <a:avLst/>
          </a:prstGeom>
        </p:spPr>
        <p:txBody>
          <a:bodyPr lIns="57150" tIns="28575" rIns="57150" bIns="28575"/>
          <a:lstStyle/>
          <a:p>
            <a:fld id="{4404EBA4-FF7A-4745-B5FE-ED50EF22168D}" type="slidenum">
              <a:rPr lang="en-US" smtClean="0"/>
              <a:t>‹#›</a:t>
            </a:fld>
            <a:endParaRPr lang="en-US"/>
          </a:p>
        </p:txBody>
      </p:sp>
    </p:spTree>
    <p:extLst>
      <p:ext uri="{BB962C8B-B14F-4D97-AF65-F5344CB8AC3E}">
        <p14:creationId xmlns:p14="http://schemas.microsoft.com/office/powerpoint/2010/main" val="13257492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57150" tIns="28575" rIns="57150" bIns="28575"/>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a:prstGeom prst="rect">
            <a:avLst/>
          </a:prstGeom>
        </p:spPr>
        <p:txBody>
          <a:bodyPr lIns="57150" tIns="28575" rIns="57150" bIns="28575"/>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a:prstGeom prst="rect">
            <a:avLst/>
          </a:prstGeom>
        </p:spPr>
        <p:txBody>
          <a:bodyPr lIns="57150" tIns="28575" rIns="57150" bIns="28575"/>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lIns="57150" tIns="28575" rIns="57150" bIns="28575"/>
          <a:lstStyle/>
          <a:p>
            <a:fld id="{1B5ACC20-4AFA-49A5-8E30-D570D9FAD823}" type="datetime1">
              <a:rPr lang="en-US" smtClean="0"/>
              <a:t>1/5/2018</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lIns="57150" tIns="28575" rIns="57150" bIns="28575"/>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lIns="57150" tIns="28575" rIns="57150" bIns="28575"/>
          <a:lstStyle/>
          <a:p>
            <a:fld id="{4404EBA4-FF7A-4745-B5FE-ED50EF22168D}" type="slidenum">
              <a:rPr lang="en-US" smtClean="0"/>
              <a:t>‹#›</a:t>
            </a:fld>
            <a:endParaRPr lang="en-US"/>
          </a:p>
        </p:txBody>
      </p:sp>
    </p:spTree>
    <p:extLst>
      <p:ext uri="{BB962C8B-B14F-4D97-AF65-F5344CB8AC3E}">
        <p14:creationId xmlns:p14="http://schemas.microsoft.com/office/powerpoint/2010/main" val="1321582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57150" tIns="28575" rIns="57150" bIns="28575"/>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lIns="57150" tIns="28575" rIns="57150" bIns="28575"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lIns="57150" tIns="28575" rIns="57150" bIns="28575"/>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lIns="57150" tIns="28575" rIns="57150" bIns="28575"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lIns="57150" tIns="28575" rIns="57150" bIns="28575"/>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lIns="57150" tIns="28575" rIns="57150" bIns="28575"/>
          <a:lstStyle/>
          <a:p>
            <a:fld id="{72FBF127-FF3C-474A-8D48-E85F0EB264CA}" type="datetime1">
              <a:rPr lang="en-US" smtClean="0"/>
              <a:t>1/5/2018</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lIns="57150" tIns="28575" rIns="57150" bIns="28575"/>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lIns="57150" tIns="28575" rIns="57150" bIns="28575"/>
          <a:lstStyle/>
          <a:p>
            <a:fld id="{4404EBA4-FF7A-4745-B5FE-ED50EF22168D}" type="slidenum">
              <a:rPr lang="en-US" smtClean="0"/>
              <a:t>‹#›</a:t>
            </a:fld>
            <a:endParaRPr lang="en-US"/>
          </a:p>
        </p:txBody>
      </p:sp>
    </p:spTree>
    <p:extLst>
      <p:ext uri="{BB962C8B-B14F-4D97-AF65-F5344CB8AC3E}">
        <p14:creationId xmlns:p14="http://schemas.microsoft.com/office/powerpoint/2010/main" val="3318368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lIns="57150" tIns="28575" rIns="57150" bIns="28575"/>
          <a:lstStyle/>
          <a:p>
            <a:r>
              <a:rPr lang="en-US" smtClean="0"/>
              <a:t>Click to edit Master title style</a:t>
            </a:r>
            <a:endParaRPr lang="en-US"/>
          </a:p>
        </p:txBody>
      </p:sp>
      <p:sp>
        <p:nvSpPr>
          <p:cNvPr id="3" name="Date Placeholder 2"/>
          <p:cNvSpPr>
            <a:spLocks noGrp="1"/>
          </p:cNvSpPr>
          <p:nvPr>
            <p:ph type="dt" sz="half" idx="10"/>
          </p:nvPr>
        </p:nvSpPr>
        <p:spPr>
          <a:xfrm>
            <a:off x="457200" y="4767263"/>
            <a:ext cx="2133600" cy="273844"/>
          </a:xfrm>
          <a:prstGeom prst="rect">
            <a:avLst/>
          </a:prstGeom>
        </p:spPr>
        <p:txBody>
          <a:bodyPr lIns="57150" tIns="28575" rIns="57150" bIns="28575"/>
          <a:lstStyle/>
          <a:p>
            <a:fld id="{E707F354-9D45-48D8-8FA0-87F82E6810E4}" type="datetime1">
              <a:rPr lang="en-US" smtClean="0"/>
              <a:t>1/5/2018</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lIns="57150" tIns="28575" rIns="57150" bIns="28575"/>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lIns="57150" tIns="28575" rIns="57150" bIns="28575"/>
          <a:lstStyle/>
          <a:p>
            <a:fld id="{4404EBA4-FF7A-4745-B5FE-ED50EF22168D}" type="slidenum">
              <a:rPr lang="en-US" smtClean="0"/>
              <a:t>‹#›</a:t>
            </a:fld>
            <a:endParaRPr lang="en-US"/>
          </a:p>
        </p:txBody>
      </p:sp>
    </p:spTree>
    <p:extLst>
      <p:ext uri="{BB962C8B-B14F-4D97-AF65-F5344CB8AC3E}">
        <p14:creationId xmlns:p14="http://schemas.microsoft.com/office/powerpoint/2010/main" val="3156720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lIns="57150" tIns="28575" rIns="57150" bIns="28575"/>
          <a:lstStyle/>
          <a:p>
            <a:fld id="{044803E8-5571-4F43-8209-F0659E3552B7}" type="datetime1">
              <a:rPr lang="en-US" smtClean="0"/>
              <a:t>1/5/2018</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lIns="57150" tIns="28575" rIns="57150" bIns="28575"/>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lIns="57150" tIns="28575" rIns="57150" bIns="28575"/>
          <a:lstStyle/>
          <a:p>
            <a:fld id="{4404EBA4-FF7A-4745-B5FE-ED50EF22168D}" type="slidenum">
              <a:rPr lang="en-US" smtClean="0"/>
              <a:t>‹#›</a:t>
            </a:fld>
            <a:endParaRPr lang="en-US"/>
          </a:p>
        </p:txBody>
      </p:sp>
      <p:sp>
        <p:nvSpPr>
          <p:cNvPr id="5" name="Rectangle 4"/>
          <p:cNvSpPr/>
          <p:nvPr userDrawn="1"/>
        </p:nvSpPr>
        <p:spPr>
          <a:xfrm>
            <a:off x="0" y="0"/>
            <a:ext cx="9144000" cy="514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Tree>
    <p:extLst>
      <p:ext uri="{BB962C8B-B14F-4D97-AF65-F5344CB8AC3E}">
        <p14:creationId xmlns:p14="http://schemas.microsoft.com/office/powerpoint/2010/main" val="383293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a:prstGeom prst="rect">
            <a:avLst/>
          </a:prstGeom>
        </p:spPr>
        <p:txBody>
          <a:bodyPr lIns="57150" tIns="28575" rIns="57150" bIns="28575"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a:prstGeom prst="rect">
            <a:avLst/>
          </a:prstGeom>
        </p:spPr>
        <p:txBody>
          <a:bodyPr lIns="57150" tIns="28575" rIns="57150" bIns="28575"/>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7"/>
            <a:ext cx="3008313" cy="3518297"/>
          </a:xfrm>
          <a:prstGeom prst="rect">
            <a:avLst/>
          </a:prstGeom>
        </p:spPr>
        <p:txBody>
          <a:bodyPr lIns="57150" tIns="28575" rIns="57150" bIns="28575"/>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lIns="57150" tIns="28575" rIns="57150" bIns="28575"/>
          <a:lstStyle/>
          <a:p>
            <a:fld id="{4CAC49A3-6853-4733-A5DA-49FC8BD8FE04}" type="datetime1">
              <a:rPr lang="en-US" smtClean="0"/>
              <a:t>1/5/2018</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lIns="57150" tIns="28575" rIns="57150" bIns="28575"/>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lIns="57150" tIns="28575" rIns="57150" bIns="28575"/>
          <a:lstStyle/>
          <a:p>
            <a:fld id="{4404EBA4-FF7A-4745-B5FE-ED50EF22168D}" type="slidenum">
              <a:rPr lang="en-US" smtClean="0"/>
              <a:t>‹#›</a:t>
            </a:fld>
            <a:endParaRPr lang="en-US"/>
          </a:p>
        </p:txBody>
      </p:sp>
    </p:spTree>
    <p:extLst>
      <p:ext uri="{BB962C8B-B14F-4D97-AF65-F5344CB8AC3E}">
        <p14:creationId xmlns:p14="http://schemas.microsoft.com/office/powerpoint/2010/main" val="4077341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lIns="57150" tIns="28575" rIns="57150" bIns="28575"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lIns="57150" tIns="28575" rIns="57150" bIns="28575"/>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4"/>
            <a:ext cx="5486400" cy="603647"/>
          </a:xfrm>
          <a:prstGeom prst="rect">
            <a:avLst/>
          </a:prstGeom>
        </p:spPr>
        <p:txBody>
          <a:bodyPr lIns="57150" tIns="28575" rIns="57150" bIns="28575"/>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lIns="57150" tIns="28575" rIns="57150" bIns="28575"/>
          <a:lstStyle/>
          <a:p>
            <a:fld id="{DC217475-5B70-478A-8BBE-A94BC95B5F35}" type="datetime1">
              <a:rPr lang="en-US" smtClean="0"/>
              <a:t>1/5/2018</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lIns="57150" tIns="28575" rIns="57150" bIns="28575"/>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lIns="57150" tIns="28575" rIns="57150" bIns="28575"/>
          <a:lstStyle/>
          <a:p>
            <a:fld id="{4404EBA4-FF7A-4745-B5FE-ED50EF22168D}" type="slidenum">
              <a:rPr lang="en-US" smtClean="0"/>
              <a:t>‹#›</a:t>
            </a:fld>
            <a:endParaRPr lang="en-US"/>
          </a:p>
        </p:txBody>
      </p:sp>
      <p:sp>
        <p:nvSpPr>
          <p:cNvPr id="8" name="Rectangle 7"/>
          <p:cNvSpPr/>
          <p:nvPr userDrawn="1"/>
        </p:nvSpPr>
        <p:spPr>
          <a:xfrm>
            <a:off x="0" y="0"/>
            <a:ext cx="9144000" cy="514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spTree>
    <p:extLst>
      <p:ext uri="{BB962C8B-B14F-4D97-AF65-F5344CB8AC3E}">
        <p14:creationId xmlns:p14="http://schemas.microsoft.com/office/powerpoint/2010/main" val="529693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goldman.gif"/>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70564" y="150691"/>
            <a:ext cx="667616" cy="665693"/>
          </a:xfrm>
          <a:prstGeom prst="rect">
            <a:avLst/>
          </a:prstGeom>
        </p:spPr>
      </p:pic>
      <p:sp>
        <p:nvSpPr>
          <p:cNvPr id="8" name="TextBox 7"/>
          <p:cNvSpPr txBox="1"/>
          <p:nvPr/>
        </p:nvSpPr>
        <p:spPr>
          <a:xfrm>
            <a:off x="7700467" y="173989"/>
            <a:ext cx="1282008" cy="303929"/>
          </a:xfrm>
          <a:prstGeom prst="rect">
            <a:avLst/>
          </a:prstGeom>
          <a:noFill/>
        </p:spPr>
        <p:txBody>
          <a:bodyPr wrap="square" lIns="57150" tIns="28575" rIns="57150" bIns="28575" rtlCol="0">
            <a:spAutoFit/>
          </a:bodyPr>
          <a:lstStyle/>
          <a:p>
            <a:pPr algn="r"/>
            <a:r>
              <a:rPr lang="en-US" sz="800" spc="31" baseline="0" dirty="0" smtClean="0">
                <a:solidFill>
                  <a:srgbClr val="FFFFFF"/>
                </a:solidFill>
                <a:latin typeface="Arial"/>
                <a:cs typeface="Arial"/>
              </a:rPr>
              <a:t>TECHNOLOGY </a:t>
            </a:r>
            <a:br>
              <a:rPr lang="en-US" sz="800" spc="31" baseline="0" dirty="0" smtClean="0">
                <a:solidFill>
                  <a:srgbClr val="FFFFFF"/>
                </a:solidFill>
                <a:latin typeface="Arial"/>
                <a:cs typeface="Arial"/>
              </a:rPr>
            </a:br>
            <a:r>
              <a:rPr lang="en-US" sz="800" spc="31" baseline="0" dirty="0" smtClean="0">
                <a:solidFill>
                  <a:srgbClr val="FFFFFF"/>
                </a:solidFill>
                <a:latin typeface="Arial"/>
                <a:cs typeface="Arial"/>
              </a:rPr>
              <a:t>DIVISION</a:t>
            </a:r>
            <a:endParaRPr lang="en-US" sz="800" spc="31" baseline="0" dirty="0">
              <a:solidFill>
                <a:srgbClr val="FFFFFF"/>
              </a:solidFill>
              <a:latin typeface="Arial"/>
              <a:cs typeface="Arial"/>
            </a:endParaRPr>
          </a:p>
        </p:txBody>
      </p:sp>
      <p:sp>
        <p:nvSpPr>
          <p:cNvPr id="10" name="TextBox 9"/>
          <p:cNvSpPr txBox="1"/>
          <p:nvPr/>
        </p:nvSpPr>
        <p:spPr>
          <a:xfrm>
            <a:off x="7603718" y="4920361"/>
            <a:ext cx="1385456" cy="123111"/>
          </a:xfrm>
          <a:prstGeom prst="rect">
            <a:avLst/>
          </a:prstGeom>
          <a:noFill/>
        </p:spPr>
        <p:txBody>
          <a:bodyPr wrap="square" lIns="0" tIns="0" rIns="0" bIns="0" rtlCol="0">
            <a:spAutoFit/>
          </a:bodyPr>
          <a:lstStyle/>
          <a:p>
            <a:pPr algn="r"/>
            <a:fld id="{3F96E720-DFF6-4F66-82A9-1D954C345FA4}" type="slidenum">
              <a:rPr lang="en-US" sz="800" smtClean="0">
                <a:solidFill>
                  <a:schemeClr val="bg1"/>
                </a:solidFill>
              </a:rPr>
              <a:pPr algn="r"/>
              <a:t>‹#›</a:t>
            </a:fld>
            <a:endParaRPr lang="en-US" sz="800" dirty="0">
              <a:solidFill>
                <a:schemeClr val="bg1"/>
              </a:solidFill>
            </a:endParaRPr>
          </a:p>
        </p:txBody>
      </p:sp>
    </p:spTree>
    <p:extLst>
      <p:ext uri="{BB962C8B-B14F-4D97-AF65-F5344CB8AC3E}">
        <p14:creationId xmlns:p14="http://schemas.microsoft.com/office/powerpoint/2010/main" val="161284506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3" y="205979"/>
            <a:ext cx="8229600" cy="421556"/>
          </a:xfrm>
          <a:prstGeom prst="rect">
            <a:avLst/>
          </a:prstGeom>
        </p:spPr>
        <p:txBody>
          <a:bodyPr vert="horz" lIns="91347" tIns="45670" rIns="91347" bIns="4567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3" y="735549"/>
            <a:ext cx="8229600" cy="4050450"/>
          </a:xfrm>
          <a:prstGeom prst="rect">
            <a:avLst/>
          </a:prstGeom>
        </p:spPr>
        <p:txBody>
          <a:bodyPr vert="horz" lIns="91347" tIns="45670" rIns="91347" bIns="4567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866003"/>
            <a:ext cx="2133600" cy="273844"/>
          </a:xfrm>
          <a:prstGeom prst="rect">
            <a:avLst/>
          </a:prstGeom>
        </p:spPr>
        <p:txBody>
          <a:bodyPr vert="horz" lIns="91347" tIns="45670" rIns="91347" bIns="45670" rtlCol="0" anchor="ctr"/>
          <a:lstStyle>
            <a:lvl1pPr algn="l">
              <a:defRPr sz="1200">
                <a:solidFill>
                  <a:schemeClr val="tx1">
                    <a:tint val="75000"/>
                  </a:schemeClr>
                </a:solidFill>
              </a:defRPr>
            </a:lvl1pPr>
          </a:lstStyle>
          <a:p>
            <a:pPr defTabSz="913466"/>
            <a:fld id="{532A548F-CF34-4B50-B370-B3732F5B80E4}" type="datetimeFigureOut">
              <a:rPr lang="zh-CN" altLang="en-US" smtClean="0">
                <a:solidFill>
                  <a:prstClr val="black">
                    <a:tint val="75000"/>
                  </a:prstClr>
                </a:solidFill>
              </a:rPr>
              <a:pPr defTabSz="913466"/>
              <a:t>2018/1/5</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4" y="4866003"/>
            <a:ext cx="2895600" cy="273844"/>
          </a:xfrm>
          <a:prstGeom prst="rect">
            <a:avLst/>
          </a:prstGeom>
        </p:spPr>
        <p:txBody>
          <a:bodyPr vert="horz" lIns="91347" tIns="45670" rIns="91347" bIns="45670" rtlCol="0" anchor="ctr"/>
          <a:lstStyle>
            <a:lvl1pPr algn="ctr">
              <a:defRPr sz="1200">
                <a:solidFill>
                  <a:schemeClr val="tx1">
                    <a:tint val="75000"/>
                  </a:schemeClr>
                </a:solidFill>
              </a:defRPr>
            </a:lvl1pPr>
          </a:lstStyle>
          <a:p>
            <a:pPr defTabSz="913466"/>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2" y="4866003"/>
            <a:ext cx="2133600" cy="273844"/>
          </a:xfrm>
          <a:prstGeom prst="rect">
            <a:avLst/>
          </a:prstGeom>
        </p:spPr>
        <p:txBody>
          <a:bodyPr vert="horz" lIns="91347" tIns="45670" rIns="91347" bIns="45670" rtlCol="0" anchor="ctr"/>
          <a:lstStyle>
            <a:lvl1pPr algn="r">
              <a:defRPr sz="1200">
                <a:solidFill>
                  <a:schemeClr val="tx1">
                    <a:tint val="75000"/>
                  </a:schemeClr>
                </a:solidFill>
              </a:defRPr>
            </a:lvl1pPr>
          </a:lstStyle>
          <a:p>
            <a:pPr defTabSz="913466"/>
            <a:fld id="{E6F7F160-E61C-4897-94C3-BDF1D09C6643}" type="slidenum">
              <a:rPr lang="zh-CN" altLang="en-US" smtClean="0">
                <a:solidFill>
                  <a:prstClr val="black">
                    <a:tint val="75000"/>
                  </a:prstClr>
                </a:solidFill>
              </a:rPr>
              <a:pPr defTabSz="913466"/>
              <a:t>‹#›</a:t>
            </a:fld>
            <a:endParaRPr lang="zh-CN" altLang="en-US">
              <a:solidFill>
                <a:prstClr val="black">
                  <a:tint val="75000"/>
                </a:prstClr>
              </a:solidFill>
            </a:endParaRPr>
          </a:p>
        </p:txBody>
      </p:sp>
      <p:cxnSp>
        <p:nvCxnSpPr>
          <p:cNvPr id="7" name="直接连接符 6"/>
          <p:cNvCxnSpPr/>
          <p:nvPr userDrawn="1"/>
        </p:nvCxnSpPr>
        <p:spPr>
          <a:xfrm>
            <a:off x="431638" y="68154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40063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3466"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3466" rtl="0" eaLnBrk="1" latinLnBrk="0" hangingPunct="1">
        <a:spcBef>
          <a:spcPct val="20000"/>
        </a:spcBef>
        <a:buFont typeface="Arial" pitchFamily="34" charset="0"/>
        <a:buNone/>
        <a:defRPr sz="1800" kern="1200">
          <a:solidFill>
            <a:schemeClr val="tx1"/>
          </a:solidFill>
          <a:latin typeface="+mn-lt"/>
          <a:ea typeface="+mn-ea"/>
          <a:cs typeface="+mn-cs"/>
        </a:defRPr>
      </a:lvl1pPr>
      <a:lvl2pPr marL="456731" indent="0" algn="l" defTabSz="913466" rtl="0" eaLnBrk="1" latinLnBrk="0" hangingPunct="1">
        <a:spcBef>
          <a:spcPct val="20000"/>
        </a:spcBef>
        <a:buFont typeface="Arial" pitchFamily="34" charset="0"/>
        <a:buNone/>
        <a:defRPr sz="1600" kern="1200">
          <a:solidFill>
            <a:schemeClr val="tx1"/>
          </a:solidFill>
          <a:latin typeface="+mn-lt"/>
          <a:ea typeface="+mn-ea"/>
          <a:cs typeface="+mn-cs"/>
        </a:defRPr>
      </a:lvl2pPr>
      <a:lvl3pPr marL="913466" indent="0" algn="l" defTabSz="913466" rtl="0" eaLnBrk="1" latinLnBrk="0" hangingPunct="1">
        <a:spcBef>
          <a:spcPct val="20000"/>
        </a:spcBef>
        <a:buFont typeface="Arial" pitchFamily="34" charset="0"/>
        <a:buNone/>
        <a:defRPr sz="1400" kern="1200">
          <a:solidFill>
            <a:schemeClr val="tx1"/>
          </a:solidFill>
          <a:latin typeface="+mn-lt"/>
          <a:ea typeface="+mn-ea"/>
          <a:cs typeface="+mn-cs"/>
        </a:defRPr>
      </a:lvl3pPr>
      <a:lvl4pPr marL="1370201" indent="0" algn="l" defTabSz="913466" rtl="0" eaLnBrk="1" latinLnBrk="0" hangingPunct="1">
        <a:spcBef>
          <a:spcPct val="20000"/>
        </a:spcBef>
        <a:buFont typeface="Arial" pitchFamily="34" charset="0"/>
        <a:buNone/>
        <a:defRPr sz="1200" kern="1200">
          <a:solidFill>
            <a:schemeClr val="tx1"/>
          </a:solidFill>
          <a:latin typeface="+mn-lt"/>
          <a:ea typeface="+mn-ea"/>
          <a:cs typeface="+mn-cs"/>
        </a:defRPr>
      </a:lvl4pPr>
      <a:lvl5pPr marL="1826930" indent="0" algn="l" defTabSz="913466" rtl="0" eaLnBrk="1" latinLnBrk="0" hangingPunct="1">
        <a:spcBef>
          <a:spcPct val="20000"/>
        </a:spcBef>
        <a:buFont typeface="Arial" pitchFamily="34" charset="0"/>
        <a:buNone/>
        <a:defRPr sz="1200" kern="1200">
          <a:solidFill>
            <a:schemeClr val="tx1"/>
          </a:solidFill>
          <a:latin typeface="+mn-lt"/>
          <a:ea typeface="+mn-ea"/>
          <a:cs typeface="+mn-cs"/>
        </a:defRPr>
      </a:lvl5pPr>
      <a:lvl6pPr marL="2512030" indent="-228365" algn="l" defTabSz="9134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8762" indent="-228365" algn="l" defTabSz="9134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5494" indent="-228365" algn="l" defTabSz="9134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227" indent="-228365" algn="l" defTabSz="9134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3466" rtl="0" eaLnBrk="1" latinLnBrk="0" hangingPunct="1">
        <a:defRPr sz="1800" kern="1200">
          <a:solidFill>
            <a:schemeClr val="tx1"/>
          </a:solidFill>
          <a:latin typeface="+mn-lt"/>
          <a:ea typeface="+mn-ea"/>
          <a:cs typeface="+mn-cs"/>
        </a:defRPr>
      </a:lvl1pPr>
      <a:lvl2pPr marL="456731" algn="l" defTabSz="913466" rtl="0" eaLnBrk="1" latinLnBrk="0" hangingPunct="1">
        <a:defRPr sz="1800" kern="1200">
          <a:solidFill>
            <a:schemeClr val="tx1"/>
          </a:solidFill>
          <a:latin typeface="+mn-lt"/>
          <a:ea typeface="+mn-ea"/>
          <a:cs typeface="+mn-cs"/>
        </a:defRPr>
      </a:lvl2pPr>
      <a:lvl3pPr marL="913466" algn="l" defTabSz="913466" rtl="0" eaLnBrk="1" latinLnBrk="0" hangingPunct="1">
        <a:defRPr sz="1800" kern="1200">
          <a:solidFill>
            <a:schemeClr val="tx1"/>
          </a:solidFill>
          <a:latin typeface="+mn-lt"/>
          <a:ea typeface="+mn-ea"/>
          <a:cs typeface="+mn-cs"/>
        </a:defRPr>
      </a:lvl3pPr>
      <a:lvl4pPr marL="1370201" algn="l" defTabSz="913466" rtl="0" eaLnBrk="1" latinLnBrk="0" hangingPunct="1">
        <a:defRPr sz="1800" kern="1200">
          <a:solidFill>
            <a:schemeClr val="tx1"/>
          </a:solidFill>
          <a:latin typeface="+mn-lt"/>
          <a:ea typeface="+mn-ea"/>
          <a:cs typeface="+mn-cs"/>
        </a:defRPr>
      </a:lvl4pPr>
      <a:lvl5pPr marL="1826930" algn="l" defTabSz="913466" rtl="0" eaLnBrk="1" latinLnBrk="0" hangingPunct="1">
        <a:defRPr sz="1800" kern="1200">
          <a:solidFill>
            <a:schemeClr val="tx1"/>
          </a:solidFill>
          <a:latin typeface="+mn-lt"/>
          <a:ea typeface="+mn-ea"/>
          <a:cs typeface="+mn-cs"/>
        </a:defRPr>
      </a:lvl5pPr>
      <a:lvl6pPr marL="2283663" algn="l" defTabSz="913466" rtl="0" eaLnBrk="1" latinLnBrk="0" hangingPunct="1">
        <a:defRPr sz="1800" kern="1200">
          <a:solidFill>
            <a:schemeClr val="tx1"/>
          </a:solidFill>
          <a:latin typeface="+mn-lt"/>
          <a:ea typeface="+mn-ea"/>
          <a:cs typeface="+mn-cs"/>
        </a:defRPr>
      </a:lvl6pPr>
      <a:lvl7pPr marL="2740396" algn="l" defTabSz="913466" rtl="0" eaLnBrk="1" latinLnBrk="0" hangingPunct="1">
        <a:defRPr sz="1800" kern="1200">
          <a:solidFill>
            <a:schemeClr val="tx1"/>
          </a:solidFill>
          <a:latin typeface="+mn-lt"/>
          <a:ea typeface="+mn-ea"/>
          <a:cs typeface="+mn-cs"/>
        </a:defRPr>
      </a:lvl7pPr>
      <a:lvl8pPr marL="3197128" algn="l" defTabSz="913466" rtl="0" eaLnBrk="1" latinLnBrk="0" hangingPunct="1">
        <a:defRPr sz="1800" kern="1200">
          <a:solidFill>
            <a:schemeClr val="tx1"/>
          </a:solidFill>
          <a:latin typeface="+mn-lt"/>
          <a:ea typeface="+mn-ea"/>
          <a:cs typeface="+mn-cs"/>
        </a:defRPr>
      </a:lvl8pPr>
      <a:lvl9pPr marL="3653861" algn="l" defTabSz="9134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docs.oracle.com/javase/tutorial/collections/algorithm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infoq.com/presentations/java-streams-scala-parallel-collection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goldmansachs/gs-collections-kata" TargetMode="External"/><Relationship Id="rId2" Type="http://schemas.openxmlformats.org/officeDocument/2006/relationships/hyperlink" Target="https://github.com/goldmansachs/gs-collection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www.infoq.com/presentations/java-streams-scala-parallel-collections" TargetMode="External"/><Relationship Id="rId3" Type="http://schemas.openxmlformats.org/officeDocument/2006/relationships/hyperlink" Target="https://github.com/goldmansachs/gs-collections/wiki" TargetMode="External"/><Relationship Id="rId7" Type="http://schemas.openxmlformats.org/officeDocument/2006/relationships/hyperlink" Target="http://www.goldmansachs.com/gs-collections/presentations/2014_05_19_NY_Java_User_Group.pdf" TargetMode="External"/><Relationship Id="rId2" Type="http://schemas.openxmlformats.org/officeDocument/2006/relationships/hyperlink" Target="https://github.com/goldmansachs/gs-collections" TargetMode="External"/><Relationship Id="rId1" Type="http://schemas.openxmlformats.org/officeDocument/2006/relationships/slideLayout" Target="../slideLayouts/slideLayout2.xml"/><Relationship Id="rId6" Type="http://schemas.openxmlformats.org/officeDocument/2006/relationships/hyperlink" Target="http://www.goldmansachs.com/gs-collections/presentations/NYJUG_March_18_2013_GSCollections.pdf" TargetMode="External"/><Relationship Id="rId5" Type="http://schemas.openxmlformats.org/officeDocument/2006/relationships/hyperlink" Target="http://www.goldmansachs.com/gs-collections/presentations/GSC_Memory_Tests.pdf" TargetMode="External"/><Relationship Id="rId4" Type="http://schemas.openxmlformats.org/officeDocument/2006/relationships/hyperlink" Target="https://github.com/goldmansachs/gs-collections-kata"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ver_v2 white.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Rectangle 2"/>
          <p:cNvSpPr/>
          <p:nvPr/>
        </p:nvSpPr>
        <p:spPr>
          <a:xfrm>
            <a:off x="200936" y="1869679"/>
            <a:ext cx="8714464" cy="2335255"/>
          </a:xfrm>
          <a:prstGeom prst="rect">
            <a:avLst/>
          </a:prstGeom>
        </p:spPr>
        <p:txBody>
          <a:bodyPr wrap="square" lIns="57150" tIns="28575" rIns="57150" bIns="28575">
            <a:spAutoFit/>
          </a:bodyPr>
          <a:lstStyle/>
          <a:p>
            <a:r>
              <a:rPr lang="en-US" sz="4400" kern="0" dirty="0">
                <a:solidFill>
                  <a:schemeClr val="tx1">
                    <a:lumMod val="50000"/>
                    <a:lumOff val="50000"/>
                  </a:schemeClr>
                </a:solidFill>
                <a:latin typeface="Arial"/>
                <a:cs typeface="Arial"/>
              </a:rPr>
              <a:t>GS Collections and Java 8</a:t>
            </a:r>
            <a:br>
              <a:rPr lang="en-US" sz="4400" kern="0" dirty="0">
                <a:solidFill>
                  <a:schemeClr val="tx1">
                    <a:lumMod val="50000"/>
                    <a:lumOff val="50000"/>
                  </a:schemeClr>
                </a:solidFill>
                <a:latin typeface="Arial"/>
                <a:cs typeface="Arial"/>
              </a:rPr>
            </a:br>
            <a:r>
              <a:rPr lang="en-US" sz="4400" kern="0" dirty="0">
                <a:solidFill>
                  <a:schemeClr val="tx1">
                    <a:lumMod val="50000"/>
                    <a:lumOff val="50000"/>
                  </a:schemeClr>
                </a:solidFill>
                <a:latin typeface="Arial"/>
                <a:cs typeface="Arial"/>
              </a:rPr>
              <a:t>Functional, Fluent, Friendly &amp; Fun!</a:t>
            </a:r>
          </a:p>
          <a:p>
            <a:endParaRPr lang="en-US" sz="1000" dirty="0" smtClean="0">
              <a:solidFill>
                <a:schemeClr val="tx1">
                  <a:lumMod val="50000"/>
                  <a:lumOff val="50000"/>
                </a:schemeClr>
              </a:solidFill>
              <a:latin typeface="Arial"/>
              <a:cs typeface="Arial"/>
            </a:endParaRPr>
          </a:p>
          <a:p>
            <a:r>
              <a:rPr lang="en-US" sz="1000" dirty="0" smtClean="0">
                <a:solidFill>
                  <a:schemeClr val="tx1">
                    <a:lumMod val="50000"/>
                    <a:lumOff val="50000"/>
                  </a:schemeClr>
                </a:solidFill>
                <a:latin typeface="Arial"/>
                <a:cs typeface="Arial"/>
              </a:rPr>
              <a:t>GS.com/Engineering</a:t>
            </a:r>
          </a:p>
          <a:p>
            <a:r>
              <a:rPr lang="en-US" sz="1000" dirty="0">
                <a:solidFill>
                  <a:schemeClr val="tx1">
                    <a:lumMod val="50000"/>
                    <a:lumOff val="50000"/>
                  </a:schemeClr>
                </a:solidFill>
                <a:latin typeface="Arial"/>
                <a:cs typeface="Arial"/>
              </a:rPr>
              <a:t>Fall, 2014</a:t>
            </a:r>
          </a:p>
          <a:p>
            <a:endParaRPr lang="en-US" sz="1000" dirty="0">
              <a:solidFill>
                <a:schemeClr val="tx1">
                  <a:lumMod val="50000"/>
                  <a:lumOff val="50000"/>
                </a:schemeClr>
              </a:solidFill>
              <a:latin typeface="Arial"/>
              <a:cs typeface="Arial"/>
            </a:endParaRPr>
          </a:p>
          <a:p>
            <a:r>
              <a:rPr lang="en-US" sz="1000" dirty="0" smtClean="0">
                <a:solidFill>
                  <a:schemeClr val="tx1">
                    <a:lumMod val="50000"/>
                    <a:lumOff val="50000"/>
                  </a:schemeClr>
                </a:solidFill>
                <a:latin typeface="Arial"/>
                <a:cs typeface="Arial"/>
              </a:rPr>
              <a:t>Donald </a:t>
            </a:r>
            <a:r>
              <a:rPr lang="en-US" sz="1000" dirty="0">
                <a:solidFill>
                  <a:schemeClr val="tx1">
                    <a:lumMod val="50000"/>
                    <a:lumOff val="50000"/>
                  </a:schemeClr>
                </a:solidFill>
                <a:latin typeface="Arial"/>
                <a:cs typeface="Arial"/>
              </a:rPr>
              <a:t>Raab</a:t>
            </a:r>
          </a:p>
          <a:p>
            <a:r>
              <a:rPr lang="en-US" sz="1000" dirty="0">
                <a:solidFill>
                  <a:schemeClr val="tx1">
                    <a:lumMod val="50000"/>
                    <a:lumOff val="50000"/>
                  </a:schemeClr>
                </a:solidFill>
                <a:latin typeface="Arial"/>
                <a:cs typeface="Arial"/>
              </a:rPr>
              <a:t>Craig </a:t>
            </a:r>
            <a:r>
              <a:rPr lang="en-US" sz="1000" dirty="0" smtClean="0">
                <a:solidFill>
                  <a:schemeClr val="tx1">
                    <a:lumMod val="50000"/>
                    <a:lumOff val="50000"/>
                  </a:schemeClr>
                </a:solidFill>
                <a:latin typeface="Arial"/>
                <a:cs typeface="Arial"/>
              </a:rPr>
              <a:t>Motlin</a:t>
            </a:r>
            <a:endParaRPr lang="en-US" sz="1000" dirty="0">
              <a:solidFill>
                <a:schemeClr val="tx1">
                  <a:lumMod val="50000"/>
                  <a:lumOff val="50000"/>
                </a:schemeClr>
              </a:solidFill>
              <a:latin typeface="Arial"/>
              <a:cs typeface="Arial"/>
            </a:endParaRPr>
          </a:p>
        </p:txBody>
      </p:sp>
      <p:cxnSp>
        <p:nvCxnSpPr>
          <p:cNvPr id="14" name="Straight Connector 13"/>
          <p:cNvCxnSpPr/>
          <p:nvPr/>
        </p:nvCxnSpPr>
        <p:spPr>
          <a:xfrm>
            <a:off x="281083" y="3257550"/>
            <a:ext cx="8481917" cy="0"/>
          </a:xfrm>
          <a:prstGeom prst="line">
            <a:avLst/>
          </a:prstGeom>
          <a:ln w="9525" cmpd="sng">
            <a:solidFill>
              <a:srgbClr val="4F81BD"/>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69216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Ice is Twice as Nice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88004302"/>
              </p:ext>
            </p:extLst>
          </p:nvPr>
        </p:nvGraphicFramePr>
        <p:xfrm>
          <a:off x="457200" y="1200150"/>
          <a:ext cx="8229600" cy="3708400"/>
        </p:xfrm>
        <a:graphic>
          <a:graphicData uri="http://schemas.openxmlformats.org/drawingml/2006/table">
            <a:tbl>
              <a:tblPr firstRow="1" bandRow="1">
                <a:tableStyleId>{5C22544A-7EE6-4342-B048-85BDC9FD1C3A}</a:tableStyleId>
              </a:tblPr>
              <a:tblGrid>
                <a:gridCol w="3962400"/>
                <a:gridCol w="2209800"/>
                <a:gridCol w="2057400"/>
              </a:tblGrid>
              <a:tr h="370840">
                <a:tc>
                  <a:txBody>
                    <a:bodyPr/>
                    <a:lstStyle/>
                    <a:p>
                      <a:endParaRPr lang="en-US" dirty="0"/>
                    </a:p>
                  </a:txBody>
                  <a:tcPr/>
                </a:tc>
                <a:tc>
                  <a:txBody>
                    <a:bodyPr/>
                    <a:lstStyle/>
                    <a:p>
                      <a:r>
                        <a:rPr lang="en-US" dirty="0" smtClean="0"/>
                        <a:t>Java 8 </a:t>
                      </a:r>
                      <a:endParaRPr lang="en-US" dirty="0"/>
                    </a:p>
                  </a:txBody>
                  <a:tcPr/>
                </a:tc>
                <a:tc>
                  <a:txBody>
                    <a:bodyPr/>
                    <a:lstStyle/>
                    <a:p>
                      <a:r>
                        <a:rPr lang="en-US" dirty="0" smtClean="0"/>
                        <a:t>GS Collections</a:t>
                      </a:r>
                      <a:endParaRPr lang="en-US" dirty="0"/>
                    </a:p>
                  </a:txBody>
                  <a:tcPr/>
                </a:tc>
              </a:tr>
              <a:tr h="370840">
                <a:tc>
                  <a:txBody>
                    <a:bodyPr/>
                    <a:lstStyle/>
                    <a:p>
                      <a:r>
                        <a:rPr lang="en-US" dirty="0" smtClean="0"/>
                        <a:t>Stream vs. </a:t>
                      </a:r>
                      <a:r>
                        <a:rPr lang="en-US" dirty="0" err="1" smtClean="0"/>
                        <a:t>LazyIterable</a:t>
                      </a:r>
                      <a:r>
                        <a:rPr lang="en-US" dirty="0" smtClean="0"/>
                        <a:t> Interfaces</a:t>
                      </a:r>
                      <a:endParaRPr lang="en-US" dirty="0"/>
                    </a:p>
                  </a:txBody>
                  <a:tcPr/>
                </a:tc>
                <a:tc>
                  <a:txBody>
                    <a:bodyPr/>
                    <a:lstStyle/>
                    <a:p>
                      <a:r>
                        <a:rPr lang="en-US" dirty="0" smtClean="0"/>
                        <a:t>5</a:t>
                      </a:r>
                      <a:endParaRPr lang="en-US" dirty="0"/>
                    </a:p>
                  </a:txBody>
                  <a:tcPr/>
                </a:tc>
                <a:tc>
                  <a:txBody>
                    <a:bodyPr/>
                    <a:lstStyle/>
                    <a:p>
                      <a:r>
                        <a:rPr lang="en-US" dirty="0" smtClean="0"/>
                        <a:t>9</a:t>
                      </a:r>
                      <a:endParaRPr lang="en-US" dirty="0"/>
                    </a:p>
                  </a:txBody>
                  <a:tcPr/>
                </a:tc>
              </a:tr>
              <a:tr h="370840">
                <a:tc>
                  <a:txBody>
                    <a:bodyPr/>
                    <a:lstStyle/>
                    <a:p>
                      <a:r>
                        <a:rPr lang="en-US" dirty="0" smtClean="0"/>
                        <a:t>Functional Interfaces</a:t>
                      </a:r>
                      <a:endParaRPr lang="en-US" dirty="0"/>
                    </a:p>
                  </a:txBody>
                  <a:tcPr/>
                </a:tc>
                <a:tc>
                  <a:txBody>
                    <a:bodyPr/>
                    <a:lstStyle/>
                    <a:p>
                      <a:r>
                        <a:rPr lang="en-US" dirty="0" smtClean="0"/>
                        <a:t>46</a:t>
                      </a:r>
                      <a:endParaRPr lang="en-US" dirty="0"/>
                    </a:p>
                  </a:txBody>
                  <a:tcPr/>
                </a:tc>
                <a:tc>
                  <a:txBody>
                    <a:bodyPr/>
                    <a:lstStyle/>
                    <a:p>
                      <a:r>
                        <a:rPr lang="en-US" dirty="0" smtClean="0"/>
                        <a:t>298</a:t>
                      </a:r>
                      <a:endParaRPr lang="en-US" dirty="0"/>
                    </a:p>
                  </a:txBody>
                  <a:tcPr/>
                </a:tc>
              </a:tr>
              <a:tr h="370840">
                <a:tc>
                  <a:txBody>
                    <a:bodyPr/>
                    <a:lstStyle/>
                    <a:p>
                      <a:r>
                        <a:rPr lang="en-US" dirty="0" smtClean="0"/>
                        <a:t>Object</a:t>
                      </a:r>
                      <a:r>
                        <a:rPr lang="en-US" baseline="0" dirty="0" smtClean="0"/>
                        <a:t> </a:t>
                      </a:r>
                      <a:r>
                        <a:rPr lang="en-US" dirty="0" smtClean="0"/>
                        <a:t>Container</a:t>
                      </a:r>
                      <a:r>
                        <a:rPr lang="en-US" baseline="0" dirty="0" smtClean="0"/>
                        <a:t> Interfaces</a:t>
                      </a:r>
                      <a:endParaRPr lang="en-US" dirty="0"/>
                    </a:p>
                  </a:txBody>
                  <a:tcPr/>
                </a:tc>
                <a:tc>
                  <a:txBody>
                    <a:bodyPr/>
                    <a:lstStyle/>
                    <a:p>
                      <a:r>
                        <a:rPr lang="en-US" dirty="0" smtClean="0"/>
                        <a:t>11</a:t>
                      </a:r>
                      <a:endParaRPr lang="en-US" dirty="0"/>
                    </a:p>
                  </a:txBody>
                  <a:tcPr/>
                </a:tc>
                <a:tc>
                  <a:txBody>
                    <a:bodyPr/>
                    <a:lstStyle/>
                    <a:p>
                      <a:r>
                        <a:rPr lang="en-US" dirty="0" smtClean="0"/>
                        <a:t>75</a:t>
                      </a:r>
                      <a:endParaRPr lang="en-US" dirty="0"/>
                    </a:p>
                  </a:txBody>
                  <a:tcPr/>
                </a:tc>
              </a:tr>
              <a:tr h="370840">
                <a:tc>
                  <a:txBody>
                    <a:bodyPr/>
                    <a:lstStyle/>
                    <a:p>
                      <a:r>
                        <a:rPr lang="en-US" dirty="0" smtClean="0"/>
                        <a:t>Primitive Container</a:t>
                      </a:r>
                      <a:r>
                        <a:rPr lang="en-US" baseline="0" dirty="0" smtClean="0"/>
                        <a:t> Interfaces</a:t>
                      </a:r>
                      <a:endParaRPr lang="en-US" dirty="0"/>
                    </a:p>
                  </a:txBody>
                  <a:tcPr/>
                </a:tc>
                <a:tc>
                  <a:txBody>
                    <a:bodyPr/>
                    <a:lstStyle/>
                    <a:p>
                      <a:r>
                        <a:rPr lang="en-US" dirty="0" smtClean="0"/>
                        <a:t>0</a:t>
                      </a:r>
                      <a:endParaRPr lang="en-US" dirty="0"/>
                    </a:p>
                  </a:txBody>
                  <a:tcPr/>
                </a:tc>
                <a:tc>
                  <a:txBody>
                    <a:bodyPr/>
                    <a:lstStyle/>
                    <a:p>
                      <a:r>
                        <a:rPr lang="en-US" dirty="0" smtClean="0"/>
                        <a:t>309</a:t>
                      </a:r>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baseline="0" dirty="0" smtClean="0"/>
                        <a:t>Stream vs. </a:t>
                      </a:r>
                      <a:r>
                        <a:rPr lang="en-US" baseline="0" dirty="0" err="1" smtClean="0"/>
                        <a:t>RichIterable</a:t>
                      </a:r>
                      <a:r>
                        <a:rPr lang="en-US" baseline="0" dirty="0" smtClean="0"/>
                        <a:t> API</a:t>
                      </a:r>
                      <a:endParaRPr lang="en-US" dirty="0"/>
                    </a:p>
                  </a:txBody>
                  <a:tcPr/>
                </a:tc>
                <a:tc>
                  <a:txBody>
                    <a:bodyPr/>
                    <a:lstStyle/>
                    <a:p>
                      <a:r>
                        <a:rPr lang="en-US" dirty="0" smtClean="0"/>
                        <a:t>47</a:t>
                      </a:r>
                      <a:endParaRPr lang="en-US" dirty="0"/>
                    </a:p>
                  </a:txBody>
                  <a:tcPr/>
                </a:tc>
                <a:tc>
                  <a:txBody>
                    <a:bodyPr/>
                    <a:lstStyle/>
                    <a:p>
                      <a:r>
                        <a:rPr lang="en-US" dirty="0" smtClean="0"/>
                        <a:t>109</a:t>
                      </a:r>
                      <a:endParaRPr lang="en-US" dirty="0"/>
                    </a:p>
                  </a:txBody>
                  <a:tcPr/>
                </a:tc>
              </a:tr>
              <a:tr h="370840">
                <a:tc>
                  <a:txBody>
                    <a:bodyPr/>
                    <a:lstStyle/>
                    <a:p>
                      <a:r>
                        <a:rPr lang="en-US" dirty="0" smtClean="0"/>
                        <a:t>Primitive Stream</a:t>
                      </a:r>
                      <a:r>
                        <a:rPr lang="en-US" baseline="0" dirty="0" smtClean="0"/>
                        <a:t> vs. </a:t>
                      </a:r>
                      <a:r>
                        <a:rPr lang="en-US" dirty="0" smtClean="0"/>
                        <a:t>Iterable API</a:t>
                      </a:r>
                      <a:endParaRPr lang="en-US" dirty="0"/>
                    </a:p>
                  </a:txBody>
                  <a:tcPr/>
                </a:tc>
                <a:tc>
                  <a:txBody>
                    <a:bodyPr/>
                    <a:lstStyle/>
                    <a:p>
                      <a:r>
                        <a:rPr lang="en-US" dirty="0" smtClean="0"/>
                        <a:t>48 x 3 = 144 </a:t>
                      </a:r>
                      <a:endParaRPr lang="en-US" dirty="0"/>
                    </a:p>
                  </a:txBody>
                  <a:tcPr/>
                </a:tc>
                <a:tc>
                  <a:txBody>
                    <a:bodyPr/>
                    <a:lstStyle/>
                    <a:p>
                      <a:r>
                        <a:rPr lang="en-US" dirty="0" smtClean="0"/>
                        <a:t>38 x 8 = 304</a:t>
                      </a:r>
                    </a:p>
                  </a:txBody>
                  <a:tcPr/>
                </a:tc>
              </a:tr>
              <a:tr h="370840">
                <a:tc>
                  <a:txBody>
                    <a:bodyPr/>
                    <a:lstStyle/>
                    <a:p>
                      <a:endParaRPr lang="en-US" dirty="0"/>
                    </a:p>
                  </a:txBody>
                  <a:tcPr/>
                </a:tc>
                <a:tc>
                  <a:txBody>
                    <a:bodyPr/>
                    <a:lstStyle/>
                    <a:p>
                      <a:endParaRPr lang="en-US" dirty="0"/>
                    </a:p>
                  </a:txBody>
                  <a:tcPr/>
                </a:tc>
                <a:tc>
                  <a:txBody>
                    <a:bodyPr/>
                    <a:lstStyle/>
                    <a:p>
                      <a:endParaRPr lang="en-US" dirty="0" smtClean="0"/>
                    </a:p>
                  </a:txBody>
                  <a:tcPr/>
                </a:tc>
              </a:tr>
              <a:tr h="370840">
                <a:tc>
                  <a:txBody>
                    <a:bodyPr/>
                    <a:lstStyle/>
                    <a:p>
                      <a:r>
                        <a:rPr lang="en-US" dirty="0" smtClean="0"/>
                        <a:t>LOC (Streams</a:t>
                      </a:r>
                      <a:r>
                        <a:rPr lang="en-US" baseline="0" dirty="0" smtClean="0"/>
                        <a:t> vs. GSC w/o code gen)</a:t>
                      </a:r>
                      <a:endParaRPr lang="en-US" dirty="0"/>
                    </a:p>
                  </a:txBody>
                  <a:tcPr/>
                </a:tc>
                <a:tc>
                  <a:txBody>
                    <a:bodyPr/>
                    <a:lstStyle/>
                    <a:p>
                      <a:r>
                        <a:rPr lang="en-US" dirty="0" smtClean="0"/>
                        <a:t>~15k</a:t>
                      </a:r>
                      <a:endParaRPr lang="en-US" dirty="0"/>
                    </a:p>
                  </a:txBody>
                  <a:tcPr/>
                </a:tc>
                <a:tc>
                  <a:txBody>
                    <a:bodyPr/>
                    <a:lstStyle/>
                    <a:p>
                      <a:r>
                        <a:rPr lang="en-US" dirty="0" smtClean="0"/>
                        <a:t>~400k</a:t>
                      </a:r>
                    </a:p>
                  </a:txBody>
                  <a:tcPr/>
                </a:tc>
              </a:tr>
            </a:tbl>
          </a:graphicData>
        </a:graphic>
      </p:graphicFrame>
    </p:spTree>
    <p:extLst>
      <p:ext uri="{BB962C8B-B14F-4D97-AF65-F5344CB8AC3E}">
        <p14:creationId xmlns:p14="http://schemas.microsoft.com/office/powerpoint/2010/main" val="2758741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More Iteration Patterns</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flatCollect</a:t>
            </a:r>
            <a:endParaRPr lang="en-US" dirty="0" smtClean="0"/>
          </a:p>
          <a:p>
            <a:r>
              <a:rPr lang="en-US" dirty="0" smtClean="0"/>
              <a:t>partition</a:t>
            </a:r>
          </a:p>
          <a:p>
            <a:r>
              <a:rPr lang="en-US" dirty="0" err="1" smtClean="0"/>
              <a:t>makeString</a:t>
            </a:r>
            <a:r>
              <a:rPr lang="en-US" dirty="0" smtClean="0"/>
              <a:t> / </a:t>
            </a:r>
            <a:r>
              <a:rPr lang="en-US" dirty="0" err="1" smtClean="0"/>
              <a:t>appendString</a:t>
            </a:r>
            <a:endParaRPr lang="en-US" dirty="0"/>
          </a:p>
          <a:p>
            <a:r>
              <a:rPr lang="en-US" dirty="0" err="1" smtClean="0"/>
              <a:t>groupBy</a:t>
            </a:r>
            <a:endParaRPr lang="en-US" dirty="0" smtClean="0"/>
          </a:p>
          <a:p>
            <a:r>
              <a:rPr lang="en-US" dirty="0" err="1" smtClean="0"/>
              <a:t>aggregateBy</a:t>
            </a:r>
            <a:endParaRPr lang="en-US" dirty="0"/>
          </a:p>
          <a:p>
            <a:r>
              <a:rPr lang="en-US" dirty="0" err="1" smtClean="0"/>
              <a:t>sumOf</a:t>
            </a:r>
            <a:endParaRPr lang="en-US" dirty="0"/>
          </a:p>
          <a:p>
            <a:r>
              <a:rPr lang="en-US" dirty="0" err="1" smtClean="0"/>
              <a:t>sumBy</a:t>
            </a:r>
            <a:endParaRPr lang="en-US" dirty="0"/>
          </a:p>
        </p:txBody>
      </p:sp>
    </p:spTree>
    <p:extLst>
      <p:ext uri="{BB962C8B-B14F-4D97-AF65-F5344CB8AC3E}">
        <p14:creationId xmlns:p14="http://schemas.microsoft.com/office/powerpoint/2010/main" val="649043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Futility of Utility</a:t>
            </a:r>
            <a:endParaRPr lang="en-US" dirty="0"/>
          </a:p>
        </p:txBody>
      </p:sp>
      <p:sp>
        <p:nvSpPr>
          <p:cNvPr id="6" name="Content Placeholder 5"/>
          <p:cNvSpPr>
            <a:spLocks noGrp="1"/>
          </p:cNvSpPr>
          <p:nvPr>
            <p:ph idx="1"/>
          </p:nvPr>
        </p:nvSpPr>
        <p:spPr/>
        <p:txBody>
          <a:bodyPr>
            <a:normAutofit fontScale="85000" lnSpcReduction="20000"/>
          </a:bodyPr>
          <a:lstStyle/>
          <a:p>
            <a:r>
              <a:rPr lang="en-US" dirty="0" smtClean="0"/>
              <a:t>Utility</a:t>
            </a:r>
          </a:p>
          <a:p>
            <a:pPr lvl="1"/>
            <a:r>
              <a:rPr lang="en-US" dirty="0" smtClean="0"/>
              <a:t>Easy to extend with new behaviors without breaking existing clients</a:t>
            </a:r>
          </a:p>
          <a:p>
            <a:r>
              <a:rPr lang="en-US" dirty="0" smtClean="0"/>
              <a:t>API</a:t>
            </a:r>
          </a:p>
          <a:p>
            <a:pPr lvl="1"/>
            <a:r>
              <a:rPr lang="en-US" dirty="0" smtClean="0"/>
              <a:t>Easy to discover new features</a:t>
            </a:r>
          </a:p>
          <a:p>
            <a:pPr lvl="1"/>
            <a:r>
              <a:rPr lang="en-US" dirty="0" smtClean="0"/>
              <a:t>Easy to optimize</a:t>
            </a:r>
          </a:p>
          <a:p>
            <a:pPr lvl="1"/>
            <a:r>
              <a:rPr lang="en-US" dirty="0" smtClean="0"/>
              <a:t>Easy to read from left to right</a:t>
            </a:r>
          </a:p>
          <a:p>
            <a:pPr lvl="1"/>
            <a:r>
              <a:rPr lang="en-US" dirty="0" smtClean="0"/>
              <a:t>Return types are specific and easy to understand</a:t>
            </a:r>
          </a:p>
          <a:p>
            <a:pPr lvl="1"/>
            <a:r>
              <a:rPr lang="en-US" dirty="0"/>
              <a:t>Verb vs. gerund</a:t>
            </a:r>
          </a:p>
          <a:p>
            <a:pPr lvl="1"/>
            <a:endParaRPr lang="en-US" dirty="0"/>
          </a:p>
        </p:txBody>
      </p:sp>
    </p:spTree>
    <p:extLst>
      <p:ext uri="{BB962C8B-B14F-4D97-AF65-F5344CB8AC3E}">
        <p14:creationId xmlns:p14="http://schemas.microsoft.com/office/powerpoint/2010/main" val="296004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Joining vs. </a:t>
            </a:r>
            <a:r>
              <a:rPr lang="en-US" dirty="0" err="1" smtClean="0"/>
              <a:t>MakeString</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solidFill>
                  <a:srgbClr val="800000"/>
                </a:solidFill>
                <a:latin typeface="Consolas" panose="020B0609020204030204" pitchFamily="49" charset="0"/>
                <a:cs typeface="Consolas" panose="020B0609020204030204" pitchFamily="49" charset="0"/>
              </a:rPr>
              <a:t>String </a:t>
            </a:r>
            <a:r>
              <a:rPr lang="en-US" sz="2800" dirty="0">
                <a:solidFill>
                  <a:srgbClr val="004000"/>
                </a:solidFill>
                <a:latin typeface="Consolas" panose="020B0609020204030204" pitchFamily="49" charset="0"/>
                <a:cs typeface="Consolas" panose="020B0609020204030204" pitchFamily="49" charset="0"/>
              </a:rPr>
              <a:t>joined </a:t>
            </a:r>
            <a:r>
              <a:rPr lang="en-US" sz="2800" dirty="0">
                <a:solidFill>
                  <a:srgbClr val="000000"/>
                </a:solidFill>
                <a:latin typeface="Consolas" panose="020B0609020204030204" pitchFamily="49" charset="0"/>
                <a:cs typeface="Consolas" panose="020B0609020204030204" pitchFamily="49" charset="0"/>
              </a:rPr>
              <a:t>= </a:t>
            </a:r>
            <a:r>
              <a:rPr lang="en-US" sz="2800" dirty="0" err="1">
                <a:solidFill>
                  <a:srgbClr val="004000"/>
                </a:solidFill>
                <a:latin typeface="Consolas" panose="020B0609020204030204" pitchFamily="49" charset="0"/>
                <a:cs typeface="Consolas" panose="020B0609020204030204" pitchFamily="49" charset="0"/>
              </a:rPr>
              <a:t>things</a:t>
            </a:r>
            <a:r>
              <a:rPr lang="en-US" sz="2800" dirty="0" err="1">
                <a:solidFill>
                  <a:srgbClr val="000000"/>
                </a:solidFill>
                <a:latin typeface="Consolas" panose="020B0609020204030204" pitchFamily="49" charset="0"/>
                <a:cs typeface="Consolas" panose="020B0609020204030204" pitchFamily="49" charset="0"/>
              </a:rPr>
              <a:t>.stream</a:t>
            </a:r>
            <a:r>
              <a:rPr lang="en-US" sz="2800" dirty="0" smtClean="0">
                <a:solidFill>
                  <a:srgbClr val="000000"/>
                </a:solidFill>
                <a:latin typeface="Consolas" panose="020B0609020204030204" pitchFamily="49" charset="0"/>
                <a:cs typeface="Consolas" panose="020B0609020204030204" pitchFamily="49" charset="0"/>
              </a:rPr>
              <a:t>()</a:t>
            </a:r>
          </a:p>
          <a:p>
            <a:pPr marL="0" indent="0">
              <a:buNone/>
            </a:pPr>
            <a:r>
              <a:rPr lang="en-US" sz="2800" dirty="0">
                <a:solidFill>
                  <a:srgbClr val="000000"/>
                </a:solidFill>
                <a:latin typeface="Consolas" panose="020B0609020204030204" pitchFamily="49" charset="0"/>
                <a:cs typeface="Consolas" panose="020B0609020204030204" pitchFamily="49" charset="0"/>
              </a:rPr>
              <a:t> </a:t>
            </a:r>
            <a:r>
              <a:rPr lang="en-US" sz="2800" dirty="0" smtClean="0">
                <a:solidFill>
                  <a:srgbClr val="000000"/>
                </a:solidFill>
                <a:latin typeface="Consolas" panose="020B0609020204030204" pitchFamily="49" charset="0"/>
                <a:cs typeface="Consolas" panose="020B0609020204030204" pitchFamily="49" charset="0"/>
              </a:rPr>
              <a:t> </a:t>
            </a:r>
            <a:r>
              <a:rPr lang="en-US" sz="2800" dirty="0">
                <a:solidFill>
                  <a:srgbClr val="000000"/>
                </a:solidFill>
                <a:latin typeface="Consolas" panose="020B0609020204030204" pitchFamily="49" charset="0"/>
                <a:cs typeface="Consolas" panose="020B0609020204030204" pitchFamily="49" charset="0"/>
              </a:rPr>
              <a:t>.map(Object::</a:t>
            </a:r>
            <a:r>
              <a:rPr lang="en-US" sz="2800" dirty="0" err="1">
                <a:solidFill>
                  <a:srgbClr val="000000"/>
                </a:solidFill>
                <a:latin typeface="Consolas" panose="020B0609020204030204" pitchFamily="49" charset="0"/>
                <a:cs typeface="Consolas" panose="020B0609020204030204" pitchFamily="49" charset="0"/>
              </a:rPr>
              <a:t>toString</a:t>
            </a:r>
            <a:r>
              <a:rPr lang="en-US" sz="2800" dirty="0" smtClean="0">
                <a:solidFill>
                  <a:srgbClr val="000000"/>
                </a:solidFill>
                <a:latin typeface="Consolas" panose="020B0609020204030204" pitchFamily="49" charset="0"/>
                <a:cs typeface="Consolas" panose="020B0609020204030204" pitchFamily="49" charset="0"/>
              </a:rPr>
              <a:t>)</a:t>
            </a:r>
          </a:p>
          <a:p>
            <a:pPr marL="0" indent="0">
              <a:buNone/>
            </a:pPr>
            <a:r>
              <a:rPr lang="en-US" sz="2800" dirty="0">
                <a:solidFill>
                  <a:srgbClr val="000000"/>
                </a:solidFill>
                <a:latin typeface="Consolas" panose="020B0609020204030204" pitchFamily="49" charset="0"/>
                <a:cs typeface="Consolas" panose="020B0609020204030204" pitchFamily="49" charset="0"/>
              </a:rPr>
              <a:t> </a:t>
            </a:r>
            <a:r>
              <a:rPr lang="en-US" sz="2800" dirty="0" smtClean="0">
                <a:solidFill>
                  <a:srgbClr val="000000"/>
                </a:solidFill>
                <a:latin typeface="Consolas" panose="020B0609020204030204" pitchFamily="49" charset="0"/>
                <a:cs typeface="Consolas" panose="020B0609020204030204" pitchFamily="49" charset="0"/>
              </a:rPr>
              <a:t> </a:t>
            </a:r>
            <a:r>
              <a:rPr lang="en-US" sz="2800" dirty="0">
                <a:solidFill>
                  <a:srgbClr val="000000"/>
                </a:solidFill>
                <a:latin typeface="Consolas" panose="020B0609020204030204" pitchFamily="49" charset="0"/>
                <a:cs typeface="Consolas" panose="020B0609020204030204" pitchFamily="49" charset="0"/>
              </a:rPr>
              <a:t>.collect(</a:t>
            </a:r>
            <a:r>
              <a:rPr lang="en-US" sz="2800" dirty="0" err="1">
                <a:solidFill>
                  <a:srgbClr val="800000"/>
                </a:solidFill>
                <a:latin typeface="Consolas" panose="020B0609020204030204" pitchFamily="49" charset="0"/>
                <a:cs typeface="Consolas" panose="020B0609020204030204" pitchFamily="49" charset="0"/>
              </a:rPr>
              <a:t>Collectors</a:t>
            </a:r>
            <a:r>
              <a:rPr lang="en-US" sz="2800" dirty="0" err="1">
                <a:solidFill>
                  <a:srgbClr val="000000"/>
                </a:solidFill>
                <a:latin typeface="Consolas" panose="020B0609020204030204" pitchFamily="49" charset="0"/>
                <a:cs typeface="Consolas" panose="020B0609020204030204" pitchFamily="49" charset="0"/>
              </a:rPr>
              <a:t>.</a:t>
            </a:r>
            <a:r>
              <a:rPr lang="en-US" sz="2800" i="1" dirty="0" err="1">
                <a:solidFill>
                  <a:srgbClr val="000000"/>
                </a:solidFill>
                <a:latin typeface="Consolas" panose="020B0609020204030204" pitchFamily="49" charset="0"/>
                <a:cs typeface="Consolas" panose="020B0609020204030204" pitchFamily="49" charset="0"/>
              </a:rPr>
              <a:t>joining</a:t>
            </a:r>
            <a:r>
              <a:rPr lang="en-US" sz="2800" dirty="0">
                <a:solidFill>
                  <a:srgbClr val="000000"/>
                </a:solidFill>
                <a:latin typeface="Consolas" panose="020B0609020204030204" pitchFamily="49" charset="0"/>
                <a:cs typeface="Consolas" panose="020B0609020204030204" pitchFamily="49" charset="0"/>
              </a:rPr>
              <a:t>(</a:t>
            </a:r>
            <a:r>
              <a:rPr lang="en-US" sz="2800" b="1" dirty="0">
                <a:solidFill>
                  <a:srgbClr val="0000FF"/>
                </a:solidFill>
                <a:latin typeface="Consolas" panose="020B0609020204030204" pitchFamily="49" charset="0"/>
                <a:cs typeface="Consolas" panose="020B0609020204030204" pitchFamily="49" charset="0"/>
              </a:rPr>
              <a:t>", </a:t>
            </a:r>
            <a:r>
              <a:rPr lang="en-US" sz="2800" b="1" dirty="0" smtClean="0">
                <a:solidFill>
                  <a:srgbClr val="0000FF"/>
                </a:solidFill>
                <a:latin typeface="Consolas" panose="020B0609020204030204" pitchFamily="49" charset="0"/>
                <a:cs typeface="Consolas" panose="020B0609020204030204" pitchFamily="49" charset="0"/>
              </a:rPr>
              <a:t>"</a:t>
            </a:r>
            <a:r>
              <a:rPr lang="en-US" sz="2800" dirty="0" smtClean="0">
                <a:solidFill>
                  <a:srgbClr val="000000"/>
                </a:solidFill>
                <a:latin typeface="Consolas" panose="020B0609020204030204" pitchFamily="49" charset="0"/>
                <a:cs typeface="Consolas" panose="020B0609020204030204" pitchFamily="49" charset="0"/>
              </a:rPr>
              <a:t>))</a:t>
            </a:r>
            <a:r>
              <a:rPr lang="en-US" sz="2800" dirty="0" smtClean="0">
                <a:solidFill>
                  <a:srgbClr val="A6A6A6"/>
                </a:solidFill>
                <a:latin typeface="Consolas" panose="020B0609020204030204" pitchFamily="49" charset="0"/>
                <a:cs typeface="Consolas" panose="020B0609020204030204" pitchFamily="49" charset="0"/>
              </a:rPr>
              <a:t>;</a:t>
            </a:r>
          </a:p>
          <a:p>
            <a:pPr marL="0" indent="0">
              <a:buNone/>
            </a:pPr>
            <a:endParaRPr lang="en-US" sz="1000" dirty="0">
              <a:solidFill>
                <a:srgbClr val="A6A6A6"/>
              </a:solidFill>
              <a:latin typeface="Consolas" panose="020B0609020204030204" pitchFamily="49" charset="0"/>
              <a:cs typeface="Consolas" panose="020B0609020204030204" pitchFamily="49" charset="0"/>
            </a:endParaRPr>
          </a:p>
          <a:p>
            <a:pPr marL="0" indent="0">
              <a:buNone/>
            </a:pPr>
            <a:r>
              <a:rPr lang="en-US" sz="2800" dirty="0" smtClean="0">
                <a:solidFill>
                  <a:srgbClr val="800000"/>
                </a:solidFill>
                <a:latin typeface="Consolas" panose="020B0609020204030204" pitchFamily="49" charset="0"/>
                <a:cs typeface="Consolas" panose="020B0609020204030204" pitchFamily="49" charset="0"/>
              </a:rPr>
              <a:t>String </a:t>
            </a:r>
            <a:r>
              <a:rPr lang="en-US" sz="2800" dirty="0" smtClean="0">
                <a:solidFill>
                  <a:srgbClr val="004000"/>
                </a:solidFill>
                <a:latin typeface="Consolas" panose="020B0609020204030204" pitchFamily="49" charset="0"/>
                <a:cs typeface="Consolas" panose="020B0609020204030204" pitchFamily="49" charset="0"/>
              </a:rPr>
              <a:t>joined </a:t>
            </a:r>
            <a:r>
              <a:rPr lang="en-US" sz="2800" dirty="0" smtClean="0">
                <a:solidFill>
                  <a:srgbClr val="000000"/>
                </a:solidFill>
                <a:latin typeface="Consolas" panose="020B0609020204030204" pitchFamily="49" charset="0"/>
                <a:cs typeface="Consolas" panose="020B0609020204030204" pitchFamily="49" charset="0"/>
              </a:rPr>
              <a:t>=</a:t>
            </a:r>
          </a:p>
          <a:p>
            <a:pPr marL="0" indent="0">
              <a:buNone/>
            </a:pPr>
            <a:r>
              <a:rPr lang="en-US" sz="2800" dirty="0">
                <a:solidFill>
                  <a:srgbClr val="000000"/>
                </a:solidFill>
                <a:latin typeface="Consolas" panose="020B0609020204030204" pitchFamily="49" charset="0"/>
                <a:cs typeface="Consolas" panose="020B0609020204030204" pitchFamily="49" charset="0"/>
              </a:rPr>
              <a:t> </a:t>
            </a:r>
            <a:r>
              <a:rPr lang="en-US" sz="2800" dirty="0" smtClean="0">
                <a:solidFill>
                  <a:srgbClr val="000000"/>
                </a:solidFill>
                <a:latin typeface="Consolas" panose="020B0609020204030204" pitchFamily="49" charset="0"/>
                <a:cs typeface="Consolas" panose="020B0609020204030204" pitchFamily="49" charset="0"/>
              </a:rPr>
              <a:t> </a:t>
            </a:r>
            <a:r>
              <a:rPr lang="en-US" sz="2800" dirty="0" err="1">
                <a:solidFill>
                  <a:srgbClr val="004000"/>
                </a:solidFill>
                <a:latin typeface="Consolas" panose="020B0609020204030204" pitchFamily="49" charset="0"/>
                <a:cs typeface="Consolas" panose="020B0609020204030204" pitchFamily="49" charset="0"/>
              </a:rPr>
              <a:t>things</a:t>
            </a:r>
            <a:r>
              <a:rPr lang="en-US" sz="2800" dirty="0" err="1">
                <a:solidFill>
                  <a:srgbClr val="000000"/>
                </a:solidFill>
                <a:latin typeface="Consolas" panose="020B0609020204030204" pitchFamily="49" charset="0"/>
                <a:cs typeface="Consolas" panose="020B0609020204030204" pitchFamily="49" charset="0"/>
              </a:rPr>
              <a:t>.makeString</a:t>
            </a:r>
            <a:r>
              <a:rPr lang="en-US" sz="2800" dirty="0">
                <a:solidFill>
                  <a:srgbClr val="000000"/>
                </a:solidFill>
                <a:latin typeface="Consolas" panose="020B0609020204030204" pitchFamily="49" charset="0"/>
                <a:cs typeface="Consolas" panose="020B0609020204030204" pitchFamily="49" charset="0"/>
              </a:rPr>
              <a:t>(</a:t>
            </a:r>
            <a:r>
              <a:rPr lang="en-US" sz="2800" b="1" dirty="0">
                <a:solidFill>
                  <a:srgbClr val="0000FF"/>
                </a:solidFill>
                <a:latin typeface="Consolas" panose="020B0609020204030204" pitchFamily="49" charset="0"/>
                <a:cs typeface="Consolas" panose="020B0609020204030204" pitchFamily="49" charset="0"/>
              </a:rPr>
              <a:t>", "</a:t>
            </a:r>
            <a:r>
              <a:rPr lang="en-US" sz="2800" dirty="0">
                <a:solidFill>
                  <a:srgbClr val="000000"/>
                </a:solidFill>
                <a:latin typeface="Consolas" panose="020B0609020204030204" pitchFamily="49" charset="0"/>
                <a:cs typeface="Consolas" panose="020B0609020204030204" pitchFamily="49" charset="0"/>
              </a:rPr>
              <a:t>)</a:t>
            </a:r>
            <a:r>
              <a:rPr lang="en-US" sz="2800" dirty="0">
                <a:solidFill>
                  <a:srgbClr val="A6A6A6"/>
                </a:solidFill>
                <a:latin typeface="Consolas" panose="020B0609020204030204" pitchFamily="49" charset="0"/>
                <a:cs typeface="Consolas" panose="020B0609020204030204" pitchFamily="49" charset="0"/>
              </a:rPr>
              <a:t>; </a:t>
            </a:r>
            <a:endParaRPr lang="en-US" sz="2800" dirty="0">
              <a:latin typeface="Consolas" panose="020B0609020204030204" pitchFamily="49" charset="0"/>
              <a:cs typeface="Consolas" panose="020B0609020204030204" pitchFamily="49" charset="0"/>
            </a:endParaRPr>
          </a:p>
          <a:p>
            <a:pPr marL="0" indent="0">
              <a:buNone/>
            </a:pPr>
            <a:endParaRPr lang="en-US" sz="2800" dirty="0">
              <a:latin typeface="Consolas" panose="020B0609020204030204" pitchFamily="49" charset="0"/>
              <a:cs typeface="Consolas" panose="020B0609020204030204" pitchFamily="49" charset="0"/>
            </a:endParaRPr>
          </a:p>
        </p:txBody>
      </p:sp>
      <p:pic>
        <p:nvPicPr>
          <p:cNvPr id="7"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8625" y="895350"/>
            <a:ext cx="638175" cy="116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descr="GS Collections"/>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4350" y="323850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574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SummingInt</a:t>
            </a:r>
            <a:r>
              <a:rPr lang="en-US" dirty="0" smtClean="0"/>
              <a:t> vs. </a:t>
            </a:r>
            <a:r>
              <a:rPr lang="en-US" dirty="0" err="1" smtClean="0"/>
              <a:t>SumOfInt</a:t>
            </a:r>
            <a:endParaRPr lang="en-US" dirty="0"/>
          </a:p>
        </p:txBody>
      </p:sp>
      <p:sp>
        <p:nvSpPr>
          <p:cNvPr id="3" name="Content Placeholder 2"/>
          <p:cNvSpPr>
            <a:spLocks noGrp="1"/>
          </p:cNvSpPr>
          <p:nvPr>
            <p:ph idx="1"/>
          </p:nvPr>
        </p:nvSpPr>
        <p:spPr>
          <a:xfrm>
            <a:off x="457200" y="1276350"/>
            <a:ext cx="8001000" cy="3394472"/>
          </a:xfrm>
        </p:spPr>
        <p:txBody>
          <a:bodyPr>
            <a:noAutofit/>
          </a:bodyPr>
          <a:lstStyle/>
          <a:p>
            <a:pPr marL="0" indent="0">
              <a:buNone/>
            </a:pPr>
            <a:r>
              <a:rPr lang="en-US" sz="2400" b="1" dirty="0" err="1">
                <a:solidFill>
                  <a:srgbClr val="800080"/>
                </a:solidFill>
                <a:latin typeface="Consolas" panose="020B0609020204030204" pitchFamily="49" charset="0"/>
                <a:cs typeface="Consolas" panose="020B0609020204030204" pitchFamily="49" charset="0"/>
              </a:rPr>
              <a:t>int</a:t>
            </a:r>
            <a:r>
              <a:rPr lang="en-US" sz="2400" dirty="0">
                <a:solidFill>
                  <a:srgbClr val="800080"/>
                </a:solidFill>
                <a:latin typeface="Consolas" panose="020B0609020204030204" pitchFamily="49" charset="0"/>
                <a:cs typeface="Consolas" panose="020B0609020204030204" pitchFamily="49" charset="0"/>
              </a:rPr>
              <a:t> </a:t>
            </a:r>
            <a:r>
              <a:rPr lang="en-US" sz="2400" dirty="0">
                <a:solidFill>
                  <a:srgbClr val="004000"/>
                </a:solidFill>
                <a:latin typeface="Consolas" panose="020B0609020204030204" pitchFamily="49" charset="0"/>
                <a:cs typeface="Consolas" panose="020B0609020204030204" pitchFamily="49" charset="0"/>
              </a:rPr>
              <a:t>total </a:t>
            </a:r>
            <a:r>
              <a:rPr lang="en-US" sz="2400" dirty="0">
                <a:solidFill>
                  <a:srgbClr val="000000"/>
                </a:solidFill>
                <a:latin typeface="Consolas" panose="020B0609020204030204" pitchFamily="49" charset="0"/>
                <a:cs typeface="Consolas" panose="020B0609020204030204" pitchFamily="49" charset="0"/>
              </a:rPr>
              <a:t>= </a:t>
            </a:r>
            <a:r>
              <a:rPr lang="en-US" sz="2400" dirty="0" err="1" smtClean="0">
                <a:solidFill>
                  <a:srgbClr val="004000"/>
                </a:solidFill>
                <a:latin typeface="Consolas" panose="020B0609020204030204" pitchFamily="49" charset="0"/>
                <a:cs typeface="Consolas" panose="020B0609020204030204" pitchFamily="49" charset="0"/>
              </a:rPr>
              <a:t>employees</a:t>
            </a:r>
            <a:r>
              <a:rPr lang="en-US" sz="2400" dirty="0" err="1" smtClean="0">
                <a:solidFill>
                  <a:srgbClr val="000000"/>
                </a:solidFill>
                <a:latin typeface="Consolas" panose="020B0609020204030204" pitchFamily="49" charset="0"/>
                <a:cs typeface="Consolas" panose="020B0609020204030204" pitchFamily="49" charset="0"/>
              </a:rPr>
              <a:t>.stream</a:t>
            </a:r>
            <a:r>
              <a:rPr lang="en-US" sz="2400" dirty="0" smtClean="0">
                <a:solidFill>
                  <a:srgbClr val="000000"/>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collect</a:t>
            </a:r>
            <a:r>
              <a:rPr lang="en-US" sz="2400" dirty="0" smtClean="0">
                <a:solidFill>
                  <a:srgbClr val="000000"/>
                </a:solidFill>
                <a:latin typeface="Consolas" panose="020B0609020204030204" pitchFamily="49" charset="0"/>
                <a:cs typeface="Consolas" panose="020B0609020204030204" pitchFamily="49" charset="0"/>
              </a:rPr>
              <a:t>(</a:t>
            </a:r>
          </a:p>
          <a:p>
            <a:pPr marL="0" indent="0">
              <a:buNone/>
            </a:pPr>
            <a:r>
              <a:rPr lang="en-US" sz="2400" dirty="0" smtClean="0">
                <a:solidFill>
                  <a:srgbClr val="000000"/>
                </a:solidFill>
                <a:latin typeface="Consolas" panose="020B0609020204030204" pitchFamily="49" charset="0"/>
                <a:cs typeface="Consolas" panose="020B0609020204030204" pitchFamily="49" charset="0"/>
              </a:rPr>
              <a:t>  </a:t>
            </a:r>
            <a:r>
              <a:rPr lang="en-US" sz="2400" dirty="0" err="1" smtClean="0">
                <a:solidFill>
                  <a:srgbClr val="800000"/>
                </a:solidFill>
                <a:latin typeface="Consolas" panose="020B0609020204030204" pitchFamily="49" charset="0"/>
                <a:cs typeface="Consolas" panose="020B0609020204030204" pitchFamily="49" charset="0"/>
              </a:rPr>
              <a:t>Collectors</a:t>
            </a:r>
            <a:r>
              <a:rPr lang="en-US" sz="2400" dirty="0" err="1" smtClean="0">
                <a:solidFill>
                  <a:srgbClr val="000000"/>
                </a:solidFill>
                <a:latin typeface="Consolas" panose="020B0609020204030204" pitchFamily="49" charset="0"/>
                <a:cs typeface="Consolas" panose="020B0609020204030204" pitchFamily="49" charset="0"/>
              </a:rPr>
              <a:t>.</a:t>
            </a:r>
            <a:r>
              <a:rPr lang="en-US" sz="2400" i="1" dirty="0" err="1" smtClean="0">
                <a:solidFill>
                  <a:srgbClr val="000000"/>
                </a:solidFill>
                <a:latin typeface="Consolas" panose="020B0609020204030204" pitchFamily="49" charset="0"/>
                <a:cs typeface="Consolas" panose="020B0609020204030204" pitchFamily="49" charset="0"/>
              </a:rPr>
              <a:t>summingInt</a:t>
            </a:r>
            <a:r>
              <a:rPr lang="en-US" sz="2400" dirty="0" smtClean="0">
                <a:solidFill>
                  <a:srgbClr val="000000"/>
                </a:solidFill>
                <a:latin typeface="Consolas" panose="020B0609020204030204" pitchFamily="49" charset="0"/>
                <a:cs typeface="Consolas" panose="020B0609020204030204" pitchFamily="49" charset="0"/>
              </a:rPr>
              <a:t>(Employee</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00"/>
                </a:solidFill>
                <a:latin typeface="Consolas" panose="020B0609020204030204" pitchFamily="49" charset="0"/>
                <a:cs typeface="Consolas" panose="020B0609020204030204" pitchFamily="49" charset="0"/>
              </a:rPr>
              <a:t>getSalary</a:t>
            </a:r>
            <a:r>
              <a:rPr lang="en-US" sz="2400" dirty="0" smtClean="0">
                <a:solidFill>
                  <a:srgbClr val="000000"/>
                </a:solidFill>
                <a:latin typeface="Consolas" panose="020B0609020204030204" pitchFamily="49" charset="0"/>
                <a:cs typeface="Consolas" panose="020B0609020204030204" pitchFamily="49" charset="0"/>
              </a:rPr>
              <a:t>))</a:t>
            </a:r>
            <a:r>
              <a:rPr lang="en-US" sz="2400" dirty="0" smtClean="0">
                <a:solidFill>
                  <a:srgbClr val="A6A6A6"/>
                </a:solidFill>
                <a:latin typeface="Consolas" panose="020B0609020204030204" pitchFamily="49" charset="0"/>
                <a:cs typeface="Consolas" panose="020B0609020204030204" pitchFamily="49" charset="0"/>
              </a:rPr>
              <a:t>;</a:t>
            </a:r>
          </a:p>
          <a:p>
            <a:pPr marL="0" indent="0">
              <a:buNone/>
            </a:pPr>
            <a:endParaRPr lang="en-US" sz="2400" dirty="0" smtClean="0">
              <a:solidFill>
                <a:srgbClr val="800080"/>
              </a:solidFill>
              <a:latin typeface="Consolas" panose="020B0609020204030204" pitchFamily="49" charset="0"/>
              <a:cs typeface="Consolas" panose="020B0609020204030204" pitchFamily="49" charset="0"/>
            </a:endParaRPr>
          </a:p>
          <a:p>
            <a:pPr marL="0" indent="0">
              <a:buNone/>
            </a:pPr>
            <a:r>
              <a:rPr lang="en-US" sz="2400" b="1" dirty="0" smtClean="0">
                <a:solidFill>
                  <a:srgbClr val="800080"/>
                </a:solidFill>
                <a:latin typeface="Consolas" panose="020B0609020204030204" pitchFamily="49" charset="0"/>
                <a:cs typeface="Consolas" panose="020B0609020204030204" pitchFamily="49" charset="0"/>
              </a:rPr>
              <a:t>long</a:t>
            </a:r>
            <a:r>
              <a:rPr lang="en-US" sz="2400" dirty="0" smtClean="0">
                <a:solidFill>
                  <a:srgbClr val="800080"/>
                </a:solidFill>
                <a:latin typeface="Consolas" panose="020B0609020204030204" pitchFamily="49" charset="0"/>
                <a:cs typeface="Consolas" panose="020B0609020204030204" pitchFamily="49" charset="0"/>
              </a:rPr>
              <a:t> </a:t>
            </a:r>
            <a:r>
              <a:rPr lang="en-US" sz="2400" dirty="0" smtClean="0">
                <a:solidFill>
                  <a:srgbClr val="004000"/>
                </a:solidFill>
                <a:latin typeface="Consolas" panose="020B0609020204030204" pitchFamily="49" charset="0"/>
                <a:cs typeface="Consolas" panose="020B0609020204030204" pitchFamily="49" charset="0"/>
              </a:rPr>
              <a:t>total </a:t>
            </a:r>
            <a:r>
              <a:rPr lang="en-US" sz="2400" dirty="0" smtClean="0">
                <a:solidFill>
                  <a:srgbClr val="000000"/>
                </a:solidFill>
                <a:latin typeface="Consolas" panose="020B0609020204030204" pitchFamily="49" charset="0"/>
                <a:cs typeface="Consolas" panose="020B0609020204030204" pitchFamily="49" charset="0"/>
              </a:rPr>
              <a:t>=</a:t>
            </a:r>
          </a:p>
          <a:p>
            <a:pPr marL="0" indent="0">
              <a:buNone/>
            </a:pPr>
            <a:r>
              <a:rPr lang="en-US" sz="2400" dirty="0" smtClean="0">
                <a:solidFill>
                  <a:srgbClr val="004000"/>
                </a:solidFill>
                <a:latin typeface="Consolas" panose="020B0609020204030204" pitchFamily="49" charset="0"/>
                <a:cs typeface="Consolas" panose="020B0609020204030204" pitchFamily="49" charset="0"/>
              </a:rPr>
              <a:t>  </a:t>
            </a:r>
            <a:r>
              <a:rPr lang="en-US" sz="2400" dirty="0" err="1" smtClean="0">
                <a:solidFill>
                  <a:srgbClr val="004000"/>
                </a:solidFill>
                <a:latin typeface="Consolas" panose="020B0609020204030204" pitchFamily="49" charset="0"/>
                <a:cs typeface="Consolas" panose="020B0609020204030204" pitchFamily="49" charset="0"/>
              </a:rPr>
              <a:t>employees</a:t>
            </a:r>
            <a:r>
              <a:rPr lang="en-US" sz="2400" dirty="0" err="1" smtClean="0">
                <a:solidFill>
                  <a:srgbClr val="000000"/>
                </a:solidFill>
                <a:latin typeface="Consolas" panose="020B0609020204030204" pitchFamily="49" charset="0"/>
                <a:cs typeface="Consolas" panose="020B0609020204030204" pitchFamily="49" charset="0"/>
              </a:rPr>
              <a:t>.sumOfInt</a:t>
            </a:r>
            <a:r>
              <a:rPr lang="en-US" sz="2400" dirty="0" smtClean="0">
                <a:solidFill>
                  <a:srgbClr val="000000"/>
                </a:solidFill>
                <a:latin typeface="Consolas" panose="020B0609020204030204" pitchFamily="49" charset="0"/>
                <a:cs typeface="Consolas" panose="020B0609020204030204" pitchFamily="49" charset="0"/>
              </a:rPr>
              <a:t>(Employee</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00"/>
                </a:solidFill>
                <a:latin typeface="Consolas" panose="020B0609020204030204" pitchFamily="49" charset="0"/>
                <a:cs typeface="Consolas" panose="020B0609020204030204" pitchFamily="49" charset="0"/>
              </a:rPr>
              <a:t>getSalary</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6A6A6"/>
                </a:solidFill>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a:p>
            <a:pPr marL="0" indent="0">
              <a:buNone/>
            </a:pPr>
            <a:endParaRPr lang="en-US" sz="2400" dirty="0">
              <a:latin typeface="Consolas" panose="020B0609020204030204" pitchFamily="49" charset="0"/>
              <a:cs typeface="Consolas" panose="020B0609020204030204" pitchFamily="49" charset="0"/>
            </a:endParaRPr>
          </a:p>
        </p:txBody>
      </p:sp>
      <p:pic>
        <p:nvPicPr>
          <p:cNvPr id="7"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3425" y="1085850"/>
            <a:ext cx="638175" cy="116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descr="GS Collections"/>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2950" y="270510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600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GroupingBy</a:t>
            </a:r>
            <a:r>
              <a:rPr lang="en-US" dirty="0" smtClean="0"/>
              <a:t> vs. </a:t>
            </a:r>
            <a:r>
              <a:rPr lang="en-US" dirty="0" err="1" smtClean="0"/>
              <a:t>GroupBy</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80C0"/>
                </a:solidFill>
                <a:latin typeface="Consolas" panose="020B0609020204030204" pitchFamily="49" charset="0"/>
                <a:cs typeface="Consolas" panose="020B0609020204030204" pitchFamily="49" charset="0"/>
              </a:rPr>
              <a:t>Map</a:t>
            </a:r>
            <a:r>
              <a:rPr lang="en-US" sz="2400" dirty="0">
                <a:solidFill>
                  <a:srgbClr val="000000"/>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Department</a:t>
            </a: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80C0"/>
                </a:solidFill>
                <a:latin typeface="Consolas" panose="020B0609020204030204" pitchFamily="49" charset="0"/>
                <a:cs typeface="Consolas" panose="020B0609020204030204" pitchFamily="49" charset="0"/>
              </a:rPr>
              <a:t>List</a:t>
            </a:r>
            <a:r>
              <a:rPr lang="en-US" sz="2400" dirty="0">
                <a:solidFill>
                  <a:srgbClr val="000000"/>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Employee</a:t>
            </a:r>
            <a:r>
              <a:rPr lang="en-US" sz="2400" dirty="0">
                <a:solidFill>
                  <a:srgbClr val="000000"/>
                </a:solidFill>
                <a:latin typeface="Consolas" panose="020B0609020204030204" pitchFamily="49" charset="0"/>
                <a:cs typeface="Consolas" panose="020B0609020204030204" pitchFamily="49" charset="0"/>
              </a:rPr>
              <a:t>&gt;&gt; </a:t>
            </a:r>
            <a:r>
              <a:rPr lang="en-US" sz="2400" dirty="0" err="1">
                <a:solidFill>
                  <a:srgbClr val="004000"/>
                </a:solidFill>
                <a:latin typeface="Consolas" panose="020B0609020204030204" pitchFamily="49" charset="0"/>
                <a:cs typeface="Consolas" panose="020B0609020204030204" pitchFamily="49" charset="0"/>
              </a:rPr>
              <a:t>byDept</a:t>
            </a:r>
            <a:r>
              <a:rPr lang="en-US" sz="2400" dirty="0">
                <a:solidFill>
                  <a:srgbClr val="004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a:t>
            </a:r>
            <a:r>
              <a:rPr lang="en-US" sz="2400" dirty="0" err="1" smtClean="0">
                <a:solidFill>
                  <a:srgbClr val="004000"/>
                </a:solidFill>
                <a:latin typeface="Consolas" panose="020B0609020204030204" pitchFamily="49" charset="0"/>
                <a:cs typeface="Consolas" panose="020B0609020204030204" pitchFamily="49" charset="0"/>
              </a:rPr>
              <a:t>employees</a:t>
            </a:r>
            <a:r>
              <a:rPr lang="en-US" sz="2400" dirty="0" err="1" smtClean="0">
                <a:solidFill>
                  <a:srgbClr val="000000"/>
                </a:solidFill>
                <a:latin typeface="Consolas" panose="020B0609020204030204" pitchFamily="49" charset="0"/>
                <a:cs typeface="Consolas" panose="020B0609020204030204" pitchFamily="49" charset="0"/>
              </a:rPr>
              <a:t>.stream</a:t>
            </a:r>
            <a:r>
              <a:rPr lang="en-US" sz="2400" dirty="0" smtClean="0">
                <a:solidFill>
                  <a:srgbClr val="000000"/>
                </a:solidFill>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a:t>
            </a:r>
            <a:r>
              <a:rPr lang="en-US" sz="2400" dirty="0">
                <a:solidFill>
                  <a:srgbClr val="000000"/>
                </a:solidFill>
                <a:latin typeface="Consolas" panose="020B0609020204030204" pitchFamily="49" charset="0"/>
                <a:cs typeface="Consolas" panose="020B0609020204030204" pitchFamily="49" charset="0"/>
              </a:rPr>
              <a:t>collect(</a:t>
            </a:r>
            <a:r>
              <a:rPr lang="en-US" sz="2400" dirty="0" err="1">
                <a:solidFill>
                  <a:srgbClr val="800000"/>
                </a:solidFill>
                <a:latin typeface="Consolas" panose="020B0609020204030204" pitchFamily="49" charset="0"/>
                <a:cs typeface="Consolas" panose="020B0609020204030204" pitchFamily="49" charset="0"/>
              </a:rPr>
              <a:t>Collectors</a:t>
            </a:r>
            <a:r>
              <a:rPr lang="en-US" sz="2400" dirty="0" err="1">
                <a:solidFill>
                  <a:srgbClr val="000000"/>
                </a:solidFill>
                <a:latin typeface="Consolas" panose="020B0609020204030204" pitchFamily="49" charset="0"/>
                <a:cs typeface="Consolas" panose="020B0609020204030204" pitchFamily="49" charset="0"/>
              </a:rPr>
              <a:t>.</a:t>
            </a:r>
            <a:r>
              <a:rPr lang="en-US" sz="2400" i="1" dirty="0" err="1">
                <a:solidFill>
                  <a:srgbClr val="000000"/>
                </a:solidFill>
                <a:latin typeface="Consolas" panose="020B0609020204030204" pitchFamily="49" charset="0"/>
                <a:cs typeface="Consolas" panose="020B0609020204030204" pitchFamily="49" charset="0"/>
              </a:rPr>
              <a:t>groupingBy</a:t>
            </a:r>
            <a:r>
              <a:rPr lang="en-US" sz="2400" dirty="0" smtClean="0">
                <a:solidFill>
                  <a:srgbClr val="000000"/>
                </a:solidFill>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Employee</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00"/>
                </a:solidFill>
                <a:latin typeface="Consolas" panose="020B0609020204030204" pitchFamily="49" charset="0"/>
                <a:cs typeface="Consolas" panose="020B0609020204030204" pitchFamily="49" charset="0"/>
              </a:rPr>
              <a:t>getDepartment</a:t>
            </a:r>
            <a:r>
              <a:rPr lang="en-US" sz="2400" dirty="0" smtClean="0">
                <a:solidFill>
                  <a:srgbClr val="000000"/>
                </a:solidFill>
                <a:latin typeface="Consolas" panose="020B0609020204030204" pitchFamily="49" charset="0"/>
                <a:cs typeface="Consolas" panose="020B0609020204030204" pitchFamily="49" charset="0"/>
              </a:rPr>
              <a:t>))</a:t>
            </a:r>
            <a:r>
              <a:rPr lang="en-US" sz="2400" dirty="0" smtClean="0">
                <a:solidFill>
                  <a:srgbClr val="A6A6A6"/>
                </a:solidFill>
                <a:latin typeface="Consolas" panose="020B0609020204030204" pitchFamily="49" charset="0"/>
                <a:cs typeface="Consolas" panose="020B0609020204030204" pitchFamily="49" charset="0"/>
              </a:rPr>
              <a:t>;</a:t>
            </a:r>
            <a:br>
              <a:rPr lang="en-US" sz="2400" dirty="0" smtClean="0">
                <a:solidFill>
                  <a:srgbClr val="A6A6A6"/>
                </a:solidFill>
                <a:latin typeface="Consolas" panose="020B0609020204030204" pitchFamily="49" charset="0"/>
                <a:cs typeface="Consolas" panose="020B0609020204030204" pitchFamily="49" charset="0"/>
              </a:rPr>
            </a:br>
            <a:endParaRPr lang="en-US" sz="2400" dirty="0" smtClean="0">
              <a:solidFill>
                <a:srgbClr val="A6A6A6"/>
              </a:solidFill>
              <a:latin typeface="Consolas" panose="020B0609020204030204" pitchFamily="49" charset="0"/>
              <a:cs typeface="Consolas" panose="020B0609020204030204" pitchFamily="49" charset="0"/>
            </a:endParaRPr>
          </a:p>
          <a:p>
            <a:pPr marL="0" indent="0">
              <a:buNone/>
            </a:pPr>
            <a:r>
              <a:rPr lang="en-US" sz="2400" dirty="0" err="1" smtClean="0">
                <a:solidFill>
                  <a:srgbClr val="0080C0"/>
                </a:solidFill>
                <a:latin typeface="Consolas" panose="020B0609020204030204" pitchFamily="49" charset="0"/>
                <a:cs typeface="Consolas" panose="020B0609020204030204" pitchFamily="49" charset="0"/>
              </a:rPr>
              <a:t>Multimap</a:t>
            </a:r>
            <a:r>
              <a:rPr lang="en-US" sz="2400" dirty="0" smtClean="0">
                <a:solidFill>
                  <a:srgbClr val="000000"/>
                </a:solidFill>
                <a:latin typeface="Consolas" panose="020B0609020204030204" pitchFamily="49" charset="0"/>
                <a:cs typeface="Consolas" panose="020B0609020204030204" pitchFamily="49" charset="0"/>
              </a:rPr>
              <a:t>&lt;</a:t>
            </a:r>
            <a:r>
              <a:rPr lang="en-US" sz="2400" dirty="0" smtClean="0">
                <a:solidFill>
                  <a:srgbClr val="800000"/>
                </a:solidFill>
                <a:latin typeface="Consolas" panose="020B0609020204030204" pitchFamily="49" charset="0"/>
                <a:cs typeface="Consolas" panose="020B0609020204030204" pitchFamily="49" charset="0"/>
              </a:rPr>
              <a:t>Department</a:t>
            </a: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800000"/>
                </a:solidFill>
                <a:latin typeface="Consolas" panose="020B0609020204030204" pitchFamily="49" charset="0"/>
                <a:cs typeface="Consolas" panose="020B0609020204030204" pitchFamily="49" charset="0"/>
              </a:rPr>
              <a:t>Employee</a:t>
            </a:r>
            <a:r>
              <a:rPr lang="en-US" sz="2400" dirty="0">
                <a:solidFill>
                  <a:srgbClr val="000000"/>
                </a:solidFill>
                <a:latin typeface="Consolas" panose="020B0609020204030204" pitchFamily="49" charset="0"/>
                <a:cs typeface="Consolas" panose="020B0609020204030204" pitchFamily="49" charset="0"/>
              </a:rPr>
              <a:t>&gt; </a:t>
            </a:r>
            <a:r>
              <a:rPr lang="en-US" sz="2400" dirty="0" err="1" smtClean="0">
                <a:solidFill>
                  <a:srgbClr val="004000"/>
                </a:solidFill>
                <a:latin typeface="Consolas" panose="020B0609020204030204" pitchFamily="49" charset="0"/>
                <a:cs typeface="Consolas" panose="020B0609020204030204" pitchFamily="49" charset="0"/>
              </a:rPr>
              <a:t>byDept</a:t>
            </a:r>
            <a:r>
              <a:rPr lang="en-US" sz="2400" dirty="0" smtClean="0">
                <a:solidFill>
                  <a:srgbClr val="004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a:t>
            </a:r>
          </a:p>
          <a:p>
            <a:pPr marL="0" indent="0">
              <a:buNone/>
            </a:pPr>
            <a:r>
              <a:rPr lang="en-US" sz="2400" dirty="0" smtClean="0">
                <a:solidFill>
                  <a:srgbClr val="000000"/>
                </a:solidFill>
                <a:latin typeface="Consolas" panose="020B0609020204030204" pitchFamily="49" charset="0"/>
                <a:cs typeface="Consolas" panose="020B0609020204030204" pitchFamily="49" charset="0"/>
              </a:rPr>
              <a:t>  </a:t>
            </a:r>
            <a:r>
              <a:rPr lang="en-US" sz="2400" dirty="0" err="1">
                <a:solidFill>
                  <a:srgbClr val="004000"/>
                </a:solidFill>
                <a:latin typeface="Consolas" panose="020B0609020204030204" pitchFamily="49" charset="0"/>
                <a:cs typeface="Consolas" panose="020B0609020204030204" pitchFamily="49" charset="0"/>
              </a:rPr>
              <a:t>employees</a:t>
            </a:r>
            <a:r>
              <a:rPr lang="en-US" sz="2400" dirty="0" err="1">
                <a:solidFill>
                  <a:srgbClr val="000000"/>
                </a:solidFill>
                <a:latin typeface="Consolas" panose="020B0609020204030204" pitchFamily="49" charset="0"/>
                <a:cs typeface="Consolas" panose="020B0609020204030204" pitchFamily="49" charset="0"/>
              </a:rPr>
              <a:t>.groupBy</a:t>
            </a:r>
            <a:r>
              <a:rPr lang="en-US" sz="2400" dirty="0">
                <a:solidFill>
                  <a:srgbClr val="000000"/>
                </a:solidFill>
                <a:latin typeface="Consolas" panose="020B0609020204030204" pitchFamily="49" charset="0"/>
                <a:cs typeface="Consolas" panose="020B0609020204030204" pitchFamily="49" charset="0"/>
              </a:rPr>
              <a:t>(Employee::</a:t>
            </a:r>
            <a:r>
              <a:rPr lang="en-US" sz="2400" dirty="0" err="1">
                <a:solidFill>
                  <a:srgbClr val="000000"/>
                </a:solidFill>
                <a:latin typeface="Consolas" panose="020B0609020204030204" pitchFamily="49" charset="0"/>
                <a:cs typeface="Consolas" panose="020B0609020204030204" pitchFamily="49" charset="0"/>
              </a:rPr>
              <a:t>getDepartment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6A6A6"/>
                </a:solidFill>
                <a:latin typeface="Consolas" panose="020B0609020204030204" pitchFamily="49" charset="0"/>
                <a:cs typeface="Consolas" panose="020B0609020204030204" pitchFamily="49" charset="0"/>
              </a:rPr>
              <a:t>; </a:t>
            </a:r>
            <a:endParaRPr lang="en-US" sz="2400" dirty="0">
              <a:latin typeface="Consolas" panose="020B0609020204030204" pitchFamily="49" charset="0"/>
              <a:cs typeface="Consolas" panose="020B0609020204030204" pitchFamily="49" charset="0"/>
            </a:endParaRPr>
          </a:p>
          <a:p>
            <a:pPr marL="0" indent="0">
              <a:buNone/>
            </a:pPr>
            <a:endParaRPr lang="en-US" sz="2400" dirty="0">
              <a:latin typeface="Consolas" panose="020B0609020204030204" pitchFamily="49" charset="0"/>
              <a:cs typeface="Consolas" panose="020B0609020204030204" pitchFamily="49" charset="0"/>
            </a:endParaRPr>
          </a:p>
        </p:txBody>
      </p:sp>
      <p:pic>
        <p:nvPicPr>
          <p:cNvPr id="7"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8625" y="895350"/>
            <a:ext cx="638175" cy="116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descr="GS Collections"/>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4350" y="30289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713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err="1" smtClean="0"/>
              <a:t>GroupingBy</a:t>
            </a:r>
            <a:r>
              <a:rPr lang="en-US" sz="3600" dirty="0" smtClean="0"/>
              <a:t>/</a:t>
            </a:r>
            <a:r>
              <a:rPr lang="en-US" sz="3600" dirty="0" err="1" smtClean="0"/>
              <a:t>SummingBy</a:t>
            </a:r>
            <a:r>
              <a:rPr lang="en-US" sz="3600" dirty="0" smtClean="0"/>
              <a:t> vs. </a:t>
            </a:r>
            <a:r>
              <a:rPr lang="en-US" sz="3600" dirty="0" err="1" smtClean="0"/>
              <a:t>SumBy</a:t>
            </a:r>
            <a:endParaRPr lang="en-US" sz="3600"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solidFill>
                  <a:srgbClr val="0080C0"/>
                </a:solidFill>
                <a:latin typeface="Consolas" panose="020B0609020204030204" pitchFamily="49" charset="0"/>
                <a:cs typeface="Consolas" panose="020B0609020204030204" pitchFamily="49" charset="0"/>
              </a:rPr>
              <a:t>Map</a:t>
            </a:r>
            <a:r>
              <a:rPr lang="en-US" dirty="0">
                <a:solidFill>
                  <a:srgbClr val="000000"/>
                </a:solidFill>
                <a:latin typeface="Consolas" panose="020B0609020204030204" pitchFamily="49" charset="0"/>
                <a:cs typeface="Consolas" panose="020B0609020204030204" pitchFamily="49" charset="0"/>
              </a:rPr>
              <a:t>&lt;</a:t>
            </a:r>
            <a:r>
              <a:rPr lang="en-US" dirty="0">
                <a:solidFill>
                  <a:srgbClr val="800000"/>
                </a:solidFill>
                <a:latin typeface="Consolas" panose="020B0609020204030204" pitchFamily="49" charset="0"/>
                <a:cs typeface="Consolas" panose="020B0609020204030204" pitchFamily="49" charset="0"/>
              </a:rPr>
              <a:t>Department</a:t>
            </a:r>
            <a:r>
              <a:rPr lang="en-US" dirty="0">
                <a:solidFill>
                  <a:srgbClr val="000000"/>
                </a:solidFill>
                <a:latin typeface="Consolas" panose="020B0609020204030204" pitchFamily="49" charset="0"/>
                <a:cs typeface="Consolas" panose="020B0609020204030204" pitchFamily="49" charset="0"/>
              </a:rPr>
              <a:t>, </a:t>
            </a:r>
            <a:r>
              <a:rPr lang="en-US" b="1" dirty="0">
                <a:solidFill>
                  <a:srgbClr val="800000"/>
                </a:solidFill>
                <a:latin typeface="Consolas" panose="020B0609020204030204" pitchFamily="49" charset="0"/>
                <a:cs typeface="Consolas" panose="020B0609020204030204" pitchFamily="49" charset="0"/>
              </a:rPr>
              <a:t>Integer</a:t>
            </a:r>
            <a:r>
              <a:rPr lang="en-US" dirty="0">
                <a:solidFill>
                  <a:srgbClr val="000000"/>
                </a:solidFill>
                <a:latin typeface="Consolas" panose="020B0609020204030204" pitchFamily="49" charset="0"/>
                <a:cs typeface="Consolas" panose="020B0609020204030204" pitchFamily="49" charset="0"/>
              </a:rPr>
              <a:t>&gt; </a:t>
            </a:r>
            <a:r>
              <a:rPr lang="en-US" dirty="0" err="1">
                <a:solidFill>
                  <a:srgbClr val="004000"/>
                </a:solidFill>
                <a:latin typeface="Consolas" panose="020B0609020204030204" pitchFamily="49" charset="0"/>
                <a:cs typeface="Consolas" panose="020B0609020204030204" pitchFamily="49" charset="0"/>
              </a:rPr>
              <a:t>totalByDept</a:t>
            </a:r>
            <a:r>
              <a:rPr lang="en-US" dirty="0">
                <a:solidFill>
                  <a:srgbClr val="004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a:t>
            </a:r>
          </a:p>
          <a:p>
            <a:pPr marL="0" indent="0">
              <a:buNone/>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r>
              <a:rPr lang="en-US" dirty="0" err="1">
                <a:solidFill>
                  <a:srgbClr val="004000"/>
                </a:solidFill>
                <a:latin typeface="Consolas" panose="020B0609020204030204" pitchFamily="49" charset="0"/>
                <a:cs typeface="Consolas" panose="020B0609020204030204" pitchFamily="49" charset="0"/>
              </a:rPr>
              <a:t>employees</a:t>
            </a:r>
            <a:r>
              <a:rPr lang="en-US" dirty="0" err="1">
                <a:solidFill>
                  <a:srgbClr val="000000"/>
                </a:solidFill>
                <a:latin typeface="Consolas" panose="020B0609020204030204" pitchFamily="49" charset="0"/>
                <a:cs typeface="Consolas" panose="020B0609020204030204" pitchFamily="49" charset="0"/>
              </a:rPr>
              <a:t>.stream</a:t>
            </a:r>
            <a:r>
              <a:rPr lang="en-US" dirty="0" smtClean="0">
                <a:solidFill>
                  <a:srgbClr val="000000"/>
                </a:solidFill>
                <a:latin typeface="Consolas" panose="020B0609020204030204" pitchFamily="49" charset="0"/>
                <a:cs typeface="Consolas" panose="020B0609020204030204" pitchFamily="49" charset="0"/>
              </a:rPr>
              <a:t>()</a:t>
            </a:r>
          </a:p>
          <a:p>
            <a:pPr marL="0" indent="0">
              <a:buNone/>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cs typeface="Consolas" panose="020B0609020204030204" pitchFamily="49" charset="0"/>
              </a:rPr>
              <a:t>.collect(</a:t>
            </a:r>
            <a:r>
              <a:rPr lang="en-US" dirty="0" err="1">
                <a:solidFill>
                  <a:srgbClr val="800000"/>
                </a:solidFill>
                <a:latin typeface="Consolas" panose="020B0609020204030204" pitchFamily="49" charset="0"/>
                <a:cs typeface="Consolas" panose="020B0609020204030204" pitchFamily="49" charset="0"/>
              </a:rPr>
              <a:t>Collectors</a:t>
            </a:r>
            <a:r>
              <a:rPr lang="en-US" dirty="0" err="1">
                <a:solidFill>
                  <a:srgbClr val="000000"/>
                </a:solidFill>
                <a:latin typeface="Consolas" panose="020B0609020204030204" pitchFamily="49" charset="0"/>
                <a:cs typeface="Consolas" panose="020B0609020204030204" pitchFamily="49" charset="0"/>
              </a:rPr>
              <a:t>.</a:t>
            </a:r>
            <a:r>
              <a:rPr lang="en-US" i="1" dirty="0" err="1">
                <a:solidFill>
                  <a:srgbClr val="000000"/>
                </a:solidFill>
                <a:latin typeface="Consolas" panose="020B0609020204030204" pitchFamily="49" charset="0"/>
                <a:cs typeface="Consolas" panose="020B0609020204030204" pitchFamily="49" charset="0"/>
              </a:rPr>
              <a:t>groupingBy</a:t>
            </a:r>
            <a:r>
              <a:rPr lang="en-US" dirty="0" smtClean="0">
                <a:solidFill>
                  <a:srgbClr val="000000"/>
                </a:solidFill>
                <a:latin typeface="Consolas" panose="020B0609020204030204" pitchFamily="49" charset="0"/>
                <a:cs typeface="Consolas" panose="020B0609020204030204" pitchFamily="49" charset="0"/>
              </a:rPr>
              <a:t>(</a:t>
            </a:r>
          </a:p>
          <a:p>
            <a:pPr marL="0" indent="0">
              <a:buNone/>
            </a:pPr>
            <a:r>
              <a:rPr lang="en-US" dirty="0" smtClean="0">
                <a:solidFill>
                  <a:srgbClr val="000000"/>
                </a:solidFill>
                <a:latin typeface="Consolas" panose="020B0609020204030204" pitchFamily="49" charset="0"/>
                <a:cs typeface="Consolas" panose="020B0609020204030204" pitchFamily="49" charset="0"/>
              </a:rPr>
              <a:t>    </a:t>
            </a:r>
            <a:r>
              <a:rPr lang="en-US" dirty="0">
                <a:solidFill>
                  <a:srgbClr val="800000"/>
                </a:solidFill>
                <a:latin typeface="Consolas" panose="020B0609020204030204" pitchFamily="49" charset="0"/>
                <a:cs typeface="Consolas" panose="020B0609020204030204" pitchFamily="49" charset="0"/>
              </a:rPr>
              <a:t>Employee</a:t>
            </a:r>
            <a:r>
              <a:rPr lang="en-US" dirty="0">
                <a:solidFill>
                  <a:srgbClr val="000000"/>
                </a:solidFill>
                <a:latin typeface="Consolas" panose="020B0609020204030204" pitchFamily="49" charset="0"/>
                <a:cs typeface="Consolas" panose="020B0609020204030204" pitchFamily="49" charset="0"/>
              </a:rPr>
              <a:t>::</a:t>
            </a:r>
            <a:r>
              <a:rPr lang="en-US" dirty="0" err="1">
                <a:solidFill>
                  <a:srgbClr val="000000"/>
                </a:solidFill>
                <a:latin typeface="Consolas" panose="020B0609020204030204" pitchFamily="49" charset="0"/>
                <a:cs typeface="Consolas" panose="020B0609020204030204" pitchFamily="49" charset="0"/>
              </a:rPr>
              <a:t>getDepartment</a:t>
            </a:r>
            <a:r>
              <a:rPr lang="en-US" dirty="0" smtClean="0">
                <a:solidFill>
                  <a:srgbClr val="000000"/>
                </a:solidFill>
                <a:latin typeface="Consolas" panose="020B0609020204030204" pitchFamily="49" charset="0"/>
                <a:cs typeface="Consolas" panose="020B0609020204030204" pitchFamily="49" charset="0"/>
              </a:rPr>
              <a:t>,</a:t>
            </a:r>
          </a:p>
          <a:p>
            <a:pPr marL="0" indent="0">
              <a:buNone/>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r>
              <a:rPr lang="en-US" sz="3100" dirty="0" err="1" smtClean="0">
                <a:solidFill>
                  <a:srgbClr val="800000"/>
                </a:solidFill>
                <a:latin typeface="Consolas" panose="020B0609020204030204" pitchFamily="49" charset="0"/>
                <a:cs typeface="Consolas" panose="020B0609020204030204" pitchFamily="49" charset="0"/>
              </a:rPr>
              <a:t>Collectors</a:t>
            </a:r>
            <a:r>
              <a:rPr lang="en-US" sz="3100" dirty="0" err="1" smtClean="0">
                <a:solidFill>
                  <a:srgbClr val="000000"/>
                </a:solidFill>
                <a:latin typeface="Consolas" panose="020B0609020204030204" pitchFamily="49" charset="0"/>
                <a:cs typeface="Consolas" panose="020B0609020204030204" pitchFamily="49" charset="0"/>
              </a:rPr>
              <a:t>.</a:t>
            </a:r>
            <a:r>
              <a:rPr lang="en-US" sz="3100" i="1" dirty="0" err="1" smtClean="0">
                <a:solidFill>
                  <a:srgbClr val="000000"/>
                </a:solidFill>
                <a:latin typeface="Consolas" panose="020B0609020204030204" pitchFamily="49" charset="0"/>
                <a:cs typeface="Consolas" panose="020B0609020204030204" pitchFamily="49" charset="0"/>
              </a:rPr>
              <a:t>summingInt</a:t>
            </a:r>
            <a:r>
              <a:rPr lang="en-US" sz="3100" dirty="0" smtClean="0">
                <a:solidFill>
                  <a:srgbClr val="000000"/>
                </a:solidFill>
                <a:latin typeface="Consolas" panose="020B0609020204030204" pitchFamily="49" charset="0"/>
                <a:cs typeface="Consolas" panose="020B0609020204030204" pitchFamily="49" charset="0"/>
              </a:rPr>
              <a:t>(</a:t>
            </a:r>
            <a:r>
              <a:rPr lang="en-US" sz="3100" dirty="0">
                <a:solidFill>
                  <a:srgbClr val="800000"/>
                </a:solidFill>
                <a:latin typeface="Consolas" panose="020B0609020204030204" pitchFamily="49" charset="0"/>
                <a:cs typeface="Consolas" panose="020B0609020204030204" pitchFamily="49" charset="0"/>
              </a:rPr>
              <a:t>Employee</a:t>
            </a:r>
            <a:r>
              <a:rPr lang="en-US" sz="3100" dirty="0">
                <a:solidFill>
                  <a:srgbClr val="000000"/>
                </a:solidFill>
                <a:latin typeface="Consolas" panose="020B0609020204030204" pitchFamily="49" charset="0"/>
                <a:cs typeface="Consolas" panose="020B0609020204030204" pitchFamily="49" charset="0"/>
              </a:rPr>
              <a:t>::</a:t>
            </a:r>
            <a:r>
              <a:rPr lang="en-US" sz="3100" dirty="0" err="1">
                <a:solidFill>
                  <a:srgbClr val="000000"/>
                </a:solidFill>
                <a:latin typeface="Consolas" panose="020B0609020204030204" pitchFamily="49" charset="0"/>
                <a:cs typeface="Consolas" panose="020B0609020204030204" pitchFamily="49" charset="0"/>
              </a:rPr>
              <a:t>getSalary</a:t>
            </a:r>
            <a:r>
              <a:rPr lang="en-US" sz="3100" dirty="0" smtClean="0">
                <a:solidFill>
                  <a:srgbClr val="000000"/>
                </a:solidFill>
                <a:latin typeface="Consolas" panose="020B0609020204030204" pitchFamily="49" charset="0"/>
                <a:cs typeface="Consolas" panose="020B0609020204030204" pitchFamily="49" charset="0"/>
              </a:rPr>
              <a:t>)))</a:t>
            </a:r>
            <a:r>
              <a:rPr lang="en-US" sz="3100" dirty="0" smtClean="0">
                <a:solidFill>
                  <a:srgbClr val="A6A6A6"/>
                </a:solidFill>
                <a:latin typeface="Consolas" panose="020B0609020204030204" pitchFamily="49" charset="0"/>
                <a:cs typeface="Consolas" panose="020B0609020204030204" pitchFamily="49" charset="0"/>
              </a:rPr>
              <a:t>;</a:t>
            </a:r>
          </a:p>
          <a:p>
            <a:pPr marL="0" indent="0">
              <a:buNone/>
            </a:pPr>
            <a:endParaRPr lang="en-US" sz="1200" dirty="0">
              <a:solidFill>
                <a:srgbClr val="A6A6A6"/>
              </a:solidFill>
              <a:latin typeface="Consolas" panose="020B0609020204030204" pitchFamily="49" charset="0"/>
              <a:cs typeface="Consolas" panose="020B0609020204030204" pitchFamily="49" charset="0"/>
            </a:endParaRPr>
          </a:p>
          <a:p>
            <a:pPr marL="0" indent="0">
              <a:buNone/>
            </a:pPr>
            <a:r>
              <a:rPr lang="en-US" i="1" dirty="0" smtClean="0">
                <a:solidFill>
                  <a:srgbClr val="3F7F5F"/>
                </a:solidFill>
                <a:latin typeface="Consolas" panose="020B0609020204030204" pitchFamily="49" charset="0"/>
                <a:cs typeface="Consolas" panose="020B0609020204030204" pitchFamily="49" charset="0"/>
              </a:rPr>
              <a:t>// </a:t>
            </a:r>
            <a:r>
              <a:rPr lang="en-US" i="1" dirty="0">
                <a:solidFill>
                  <a:srgbClr val="3F7F5F"/>
                </a:solidFill>
                <a:latin typeface="Consolas" panose="020B0609020204030204" pitchFamily="49" charset="0"/>
                <a:cs typeface="Consolas" panose="020B0609020204030204" pitchFamily="49" charset="0"/>
              </a:rPr>
              <a:t>Upcoming GS Collections </a:t>
            </a:r>
            <a:r>
              <a:rPr lang="en-US" i="1" dirty="0" smtClean="0">
                <a:solidFill>
                  <a:srgbClr val="3F7F5F"/>
                </a:solidFill>
                <a:latin typeface="Consolas" panose="020B0609020204030204" pitchFamily="49" charset="0"/>
                <a:cs typeface="Consolas" panose="020B0609020204030204" pitchFamily="49" charset="0"/>
              </a:rPr>
              <a:t>6.0</a:t>
            </a:r>
          </a:p>
          <a:p>
            <a:pPr marL="0" indent="0">
              <a:buNone/>
            </a:pPr>
            <a:r>
              <a:rPr lang="en-US" dirty="0" err="1" smtClean="0">
                <a:solidFill>
                  <a:srgbClr val="0080C0"/>
                </a:solidFill>
                <a:latin typeface="Consolas" panose="020B0609020204030204" pitchFamily="49" charset="0"/>
                <a:cs typeface="Consolas" panose="020B0609020204030204" pitchFamily="49" charset="0"/>
              </a:rPr>
              <a:t>Object</a:t>
            </a:r>
            <a:r>
              <a:rPr lang="en-US" b="1" dirty="0" err="1" smtClean="0">
                <a:solidFill>
                  <a:srgbClr val="0080C0"/>
                </a:solidFill>
                <a:latin typeface="Consolas" panose="020B0609020204030204" pitchFamily="49" charset="0"/>
                <a:cs typeface="Consolas" panose="020B0609020204030204" pitchFamily="49" charset="0"/>
              </a:rPr>
              <a:t>Long</a:t>
            </a:r>
            <a:r>
              <a:rPr lang="en-US" dirty="0" err="1" smtClean="0">
                <a:solidFill>
                  <a:srgbClr val="0080C0"/>
                </a:solidFill>
                <a:latin typeface="Consolas" panose="020B0609020204030204" pitchFamily="49" charset="0"/>
                <a:cs typeface="Consolas" panose="020B0609020204030204" pitchFamily="49" charset="0"/>
              </a:rPr>
              <a:t>Map</a:t>
            </a:r>
            <a:r>
              <a:rPr lang="en-US" dirty="0" smtClean="0">
                <a:solidFill>
                  <a:srgbClr val="000000"/>
                </a:solidFill>
                <a:latin typeface="Consolas" panose="020B0609020204030204" pitchFamily="49" charset="0"/>
                <a:cs typeface="Consolas" panose="020B0609020204030204" pitchFamily="49" charset="0"/>
              </a:rPr>
              <a:t>&lt;</a:t>
            </a:r>
            <a:r>
              <a:rPr lang="en-US" dirty="0" smtClean="0">
                <a:solidFill>
                  <a:srgbClr val="800000"/>
                </a:solidFill>
                <a:latin typeface="Consolas" panose="020B0609020204030204" pitchFamily="49" charset="0"/>
                <a:cs typeface="Consolas" panose="020B0609020204030204" pitchFamily="49" charset="0"/>
              </a:rPr>
              <a:t>Department</a:t>
            </a:r>
            <a:r>
              <a:rPr lang="en-US" dirty="0">
                <a:solidFill>
                  <a:srgbClr val="000000"/>
                </a:solidFill>
                <a:latin typeface="Consolas" panose="020B0609020204030204" pitchFamily="49" charset="0"/>
                <a:cs typeface="Consolas" panose="020B0609020204030204" pitchFamily="49" charset="0"/>
              </a:rPr>
              <a:t>&gt; </a:t>
            </a:r>
            <a:r>
              <a:rPr lang="en-US" dirty="0" err="1" smtClean="0">
                <a:solidFill>
                  <a:srgbClr val="004000"/>
                </a:solidFill>
                <a:latin typeface="Consolas" panose="020B0609020204030204" pitchFamily="49" charset="0"/>
                <a:cs typeface="Consolas" panose="020B0609020204030204" pitchFamily="49" charset="0"/>
              </a:rPr>
              <a:t>totalByDept</a:t>
            </a:r>
            <a:r>
              <a:rPr lang="en-US" dirty="0" smtClean="0">
                <a:solidFill>
                  <a:srgbClr val="004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a:t>
            </a:r>
          </a:p>
          <a:p>
            <a:pPr marL="0" indent="0">
              <a:buNone/>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r>
              <a:rPr lang="en-US" dirty="0" err="1">
                <a:solidFill>
                  <a:srgbClr val="004000"/>
                </a:solidFill>
                <a:latin typeface="Consolas" panose="020B0609020204030204" pitchFamily="49" charset="0"/>
                <a:cs typeface="Consolas" panose="020B0609020204030204" pitchFamily="49" charset="0"/>
              </a:rPr>
              <a:t>employees</a:t>
            </a:r>
            <a:r>
              <a:rPr lang="en-US" dirty="0" err="1">
                <a:solidFill>
                  <a:srgbClr val="000000"/>
                </a:solidFill>
                <a:latin typeface="Consolas" panose="020B0609020204030204" pitchFamily="49" charset="0"/>
                <a:cs typeface="Consolas" panose="020B0609020204030204" pitchFamily="49" charset="0"/>
              </a:rPr>
              <a:t>.sumByInt</a:t>
            </a:r>
            <a:r>
              <a:rPr lang="en-US" dirty="0" smtClean="0">
                <a:solidFill>
                  <a:srgbClr val="000000"/>
                </a:solidFill>
                <a:latin typeface="Consolas" panose="020B0609020204030204" pitchFamily="49" charset="0"/>
                <a:cs typeface="Consolas" panose="020B0609020204030204" pitchFamily="49" charset="0"/>
              </a:rPr>
              <a:t>(</a:t>
            </a:r>
          </a:p>
          <a:p>
            <a:pPr marL="0" indent="0">
              <a:buNone/>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r>
              <a:rPr lang="en-US" dirty="0">
                <a:solidFill>
                  <a:srgbClr val="800000"/>
                </a:solidFill>
                <a:latin typeface="Consolas" panose="020B0609020204030204" pitchFamily="49" charset="0"/>
                <a:cs typeface="Consolas" panose="020B0609020204030204" pitchFamily="49" charset="0"/>
              </a:rPr>
              <a:t>Employee</a:t>
            </a:r>
            <a:r>
              <a:rPr lang="en-US" dirty="0">
                <a:solidFill>
                  <a:srgbClr val="000000"/>
                </a:solidFill>
                <a:latin typeface="Consolas" panose="020B0609020204030204" pitchFamily="49" charset="0"/>
                <a:cs typeface="Consolas" panose="020B0609020204030204" pitchFamily="49" charset="0"/>
              </a:rPr>
              <a:t>::</a:t>
            </a:r>
            <a:r>
              <a:rPr lang="en-US" dirty="0" err="1">
                <a:solidFill>
                  <a:srgbClr val="000000"/>
                </a:solidFill>
                <a:latin typeface="Consolas" panose="020B0609020204030204" pitchFamily="49" charset="0"/>
                <a:cs typeface="Consolas" panose="020B0609020204030204" pitchFamily="49" charset="0"/>
              </a:rPr>
              <a:t>getDepartment</a:t>
            </a:r>
            <a:r>
              <a:rPr lang="en-US" dirty="0" smtClean="0">
                <a:solidFill>
                  <a:srgbClr val="000000"/>
                </a:solidFill>
                <a:latin typeface="Consolas" panose="020B0609020204030204" pitchFamily="49" charset="0"/>
                <a:cs typeface="Consolas" panose="020B0609020204030204" pitchFamily="49" charset="0"/>
              </a:rPr>
              <a:t>,</a:t>
            </a:r>
          </a:p>
          <a:p>
            <a:pPr marL="0" indent="0">
              <a:buNone/>
            </a:pPr>
            <a:r>
              <a:rPr lang="en-US" dirty="0">
                <a:solidFill>
                  <a:srgbClr val="000000"/>
                </a:solidFill>
                <a:latin typeface="Consolas" panose="020B0609020204030204" pitchFamily="49" charset="0"/>
                <a:cs typeface="Consolas" panose="020B0609020204030204" pitchFamily="49" charset="0"/>
              </a:rPr>
              <a:t> </a:t>
            </a:r>
            <a:r>
              <a:rPr lang="en-US" dirty="0" smtClean="0">
                <a:solidFill>
                  <a:srgbClr val="000000"/>
                </a:solidFill>
                <a:latin typeface="Consolas" panose="020B0609020204030204" pitchFamily="49" charset="0"/>
                <a:cs typeface="Consolas" panose="020B0609020204030204" pitchFamily="49" charset="0"/>
              </a:rPr>
              <a:t>   </a:t>
            </a:r>
            <a:r>
              <a:rPr lang="en-US" dirty="0">
                <a:solidFill>
                  <a:srgbClr val="800000"/>
                </a:solidFill>
                <a:latin typeface="Consolas" panose="020B0609020204030204" pitchFamily="49" charset="0"/>
                <a:cs typeface="Consolas" panose="020B0609020204030204" pitchFamily="49" charset="0"/>
              </a:rPr>
              <a:t>Employee</a:t>
            </a:r>
            <a:r>
              <a:rPr lang="en-US" dirty="0">
                <a:solidFill>
                  <a:srgbClr val="000000"/>
                </a:solidFill>
                <a:latin typeface="Consolas" panose="020B0609020204030204" pitchFamily="49" charset="0"/>
                <a:cs typeface="Consolas" panose="020B0609020204030204" pitchFamily="49" charset="0"/>
              </a:rPr>
              <a:t>::</a:t>
            </a:r>
            <a:r>
              <a:rPr lang="en-US" dirty="0" err="1">
                <a:solidFill>
                  <a:srgbClr val="000000"/>
                </a:solidFill>
                <a:latin typeface="Consolas" panose="020B0609020204030204" pitchFamily="49" charset="0"/>
                <a:cs typeface="Consolas" panose="020B0609020204030204" pitchFamily="49" charset="0"/>
              </a:rPr>
              <a:t>getSalary</a:t>
            </a:r>
            <a:r>
              <a:rPr lang="en-US" dirty="0" smtClean="0">
                <a:solidFill>
                  <a:srgbClr val="000000"/>
                </a:solidFill>
                <a:latin typeface="Consolas" panose="020B0609020204030204" pitchFamily="49" charset="0"/>
                <a:cs typeface="Consolas" panose="020B0609020204030204" pitchFamily="49" charset="0"/>
              </a:rPr>
              <a:t>)</a:t>
            </a:r>
            <a:r>
              <a:rPr lang="en-US" dirty="0" smtClean="0">
                <a:solidFill>
                  <a:srgbClr val="A6A6A6"/>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pic>
        <p:nvPicPr>
          <p:cNvPr id="7"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8625" y="1085850"/>
            <a:ext cx="638175" cy="116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descr="GS Collections"/>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4350" y="323850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291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PartitioningBy</a:t>
            </a:r>
            <a:r>
              <a:rPr lang="en-US" dirty="0" smtClean="0"/>
              <a:t> vs. Partition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0080C0"/>
                </a:solidFill>
                <a:latin typeface="Consolas" panose="020B0609020204030204" pitchFamily="49" charset="0"/>
                <a:cs typeface="Consolas" panose="020B0609020204030204" pitchFamily="49" charset="0"/>
              </a:rPr>
              <a:t>Map</a:t>
            </a:r>
            <a:r>
              <a:rPr lang="en-US" sz="2400" dirty="0">
                <a:solidFill>
                  <a:srgbClr val="000000"/>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Boolean</a:t>
            </a:r>
            <a:r>
              <a:rPr lang="en-US" sz="2400" dirty="0">
                <a:solidFill>
                  <a:srgbClr val="000000"/>
                </a:solidFill>
                <a:latin typeface="Consolas" panose="020B0609020204030204" pitchFamily="49" charset="0"/>
                <a:cs typeface="Consolas" panose="020B0609020204030204" pitchFamily="49" charset="0"/>
              </a:rPr>
              <a:t>, </a:t>
            </a:r>
            <a:r>
              <a:rPr lang="en-US" sz="2400" b="1" dirty="0">
                <a:solidFill>
                  <a:srgbClr val="0080C0"/>
                </a:solidFill>
                <a:latin typeface="Consolas" panose="020B0609020204030204" pitchFamily="49" charset="0"/>
                <a:cs typeface="Consolas" panose="020B0609020204030204" pitchFamily="49" charset="0"/>
              </a:rPr>
              <a:t>List</a:t>
            </a:r>
            <a:r>
              <a:rPr lang="en-US" sz="2400" dirty="0">
                <a:solidFill>
                  <a:srgbClr val="000000"/>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Student</a:t>
            </a:r>
            <a:r>
              <a:rPr lang="en-US" sz="2400" dirty="0">
                <a:solidFill>
                  <a:srgbClr val="000000"/>
                </a:solidFill>
                <a:latin typeface="Consolas" panose="020B0609020204030204" pitchFamily="49" charset="0"/>
                <a:cs typeface="Consolas" panose="020B0609020204030204" pitchFamily="49" charset="0"/>
              </a:rPr>
              <a:t>&gt;&gt; </a:t>
            </a:r>
            <a:r>
              <a:rPr lang="en-US" sz="2400" dirty="0" err="1">
                <a:solidFill>
                  <a:srgbClr val="004000"/>
                </a:solidFill>
                <a:latin typeface="Consolas" panose="020B0609020204030204" pitchFamily="49" charset="0"/>
                <a:cs typeface="Consolas" panose="020B0609020204030204" pitchFamily="49" charset="0"/>
              </a:rPr>
              <a:t>passingFailing</a:t>
            </a:r>
            <a:r>
              <a:rPr lang="en-US" sz="2400" dirty="0">
                <a:solidFill>
                  <a:srgbClr val="004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a:t>
            </a:r>
            <a:r>
              <a:rPr lang="en-US" sz="2400" dirty="0" err="1">
                <a:solidFill>
                  <a:srgbClr val="004000"/>
                </a:solidFill>
                <a:latin typeface="Consolas" panose="020B0609020204030204" pitchFamily="49" charset="0"/>
                <a:cs typeface="Consolas" panose="020B0609020204030204" pitchFamily="49" charset="0"/>
              </a:rPr>
              <a:t>students</a:t>
            </a:r>
            <a:r>
              <a:rPr lang="en-US" sz="2400" dirty="0" err="1">
                <a:solidFill>
                  <a:srgbClr val="000000"/>
                </a:solidFill>
                <a:latin typeface="Consolas" panose="020B0609020204030204" pitchFamily="49" charset="0"/>
                <a:cs typeface="Consolas" panose="020B0609020204030204" pitchFamily="49" charset="0"/>
              </a:rPr>
              <a:t>.stream</a:t>
            </a:r>
            <a:r>
              <a:rPr lang="en-US" sz="2400" dirty="0" smtClean="0">
                <a:solidFill>
                  <a:srgbClr val="000000"/>
                </a:solidFill>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a:t>
            </a:r>
            <a:r>
              <a:rPr lang="en-US" sz="2400" dirty="0">
                <a:solidFill>
                  <a:srgbClr val="000000"/>
                </a:solidFill>
                <a:latin typeface="Consolas" panose="020B0609020204030204" pitchFamily="49" charset="0"/>
                <a:cs typeface="Consolas" panose="020B0609020204030204" pitchFamily="49" charset="0"/>
              </a:rPr>
              <a:t>.collect(</a:t>
            </a:r>
            <a:r>
              <a:rPr lang="en-US" sz="2400" dirty="0" err="1">
                <a:solidFill>
                  <a:srgbClr val="800000"/>
                </a:solidFill>
                <a:latin typeface="Consolas" panose="020B0609020204030204" pitchFamily="49" charset="0"/>
                <a:cs typeface="Consolas" panose="020B0609020204030204" pitchFamily="49" charset="0"/>
              </a:rPr>
              <a:t>Collectors</a:t>
            </a:r>
            <a:r>
              <a:rPr lang="en-US" sz="2400" dirty="0" err="1">
                <a:solidFill>
                  <a:srgbClr val="000000"/>
                </a:solidFill>
                <a:latin typeface="Consolas" panose="020B0609020204030204" pitchFamily="49" charset="0"/>
                <a:cs typeface="Consolas" panose="020B0609020204030204" pitchFamily="49" charset="0"/>
              </a:rPr>
              <a:t>.</a:t>
            </a:r>
            <a:r>
              <a:rPr lang="en-US" sz="2400" i="1" dirty="0" err="1">
                <a:solidFill>
                  <a:srgbClr val="000000"/>
                </a:solidFill>
                <a:latin typeface="Consolas" panose="020B0609020204030204" pitchFamily="49" charset="0"/>
                <a:cs typeface="Consolas" panose="020B0609020204030204" pitchFamily="49" charset="0"/>
              </a:rPr>
              <a:t>partitioningBy</a:t>
            </a:r>
            <a:r>
              <a:rPr lang="en-US" sz="2400" dirty="0" smtClean="0">
                <a:solidFill>
                  <a:srgbClr val="000000"/>
                </a:solidFill>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s </a:t>
            </a:r>
            <a:r>
              <a:rPr lang="en-US" sz="2400" dirty="0">
                <a:solidFill>
                  <a:srgbClr val="000000"/>
                </a:solidFill>
                <a:latin typeface="Consolas" panose="020B0609020204030204" pitchFamily="49" charset="0"/>
                <a:cs typeface="Consolas" panose="020B0609020204030204" pitchFamily="49" charset="0"/>
              </a:rPr>
              <a:t>-&gt; </a:t>
            </a:r>
            <a:r>
              <a:rPr lang="en-US" sz="2400" dirty="0" err="1">
                <a:solidFill>
                  <a:srgbClr val="000000"/>
                </a:solidFill>
                <a:latin typeface="Consolas" panose="020B0609020204030204" pitchFamily="49" charset="0"/>
                <a:cs typeface="Consolas" panose="020B0609020204030204" pitchFamily="49" charset="0"/>
              </a:rPr>
              <a:t>s.getGrade</a:t>
            </a:r>
            <a:r>
              <a:rPr lang="en-US" sz="2400" dirty="0">
                <a:solidFill>
                  <a:srgbClr val="000000"/>
                </a:solidFill>
                <a:latin typeface="Consolas" panose="020B0609020204030204" pitchFamily="49" charset="0"/>
                <a:cs typeface="Consolas" panose="020B0609020204030204" pitchFamily="49" charset="0"/>
              </a:rPr>
              <a:t>() &gt;= </a:t>
            </a:r>
            <a:r>
              <a:rPr lang="en-US" sz="2400" i="1" dirty="0">
                <a:solidFill>
                  <a:srgbClr val="000080"/>
                </a:solidFill>
                <a:latin typeface="Consolas" panose="020B0609020204030204" pitchFamily="49" charset="0"/>
                <a:cs typeface="Consolas" panose="020B0609020204030204" pitchFamily="49" charset="0"/>
              </a:rPr>
              <a:t>PASS_THRESHOLD</a:t>
            </a:r>
            <a:r>
              <a:rPr lang="en-US" sz="2400" dirty="0" smtClean="0">
                <a:solidFill>
                  <a:srgbClr val="000000"/>
                </a:solidFill>
                <a:latin typeface="Consolas" panose="020B0609020204030204" pitchFamily="49" charset="0"/>
                <a:cs typeface="Consolas" panose="020B0609020204030204" pitchFamily="49" charset="0"/>
              </a:rPr>
              <a:t>))</a:t>
            </a:r>
            <a:r>
              <a:rPr lang="en-US" sz="2400" dirty="0" smtClean="0">
                <a:solidFill>
                  <a:srgbClr val="A6A6A6"/>
                </a:solidFill>
                <a:latin typeface="Consolas" panose="020B0609020204030204" pitchFamily="49" charset="0"/>
                <a:cs typeface="Consolas" panose="020B0609020204030204" pitchFamily="49" charset="0"/>
              </a:rPr>
              <a:t>;</a:t>
            </a:r>
          </a:p>
          <a:p>
            <a:pPr marL="0" indent="0">
              <a:buNone/>
            </a:pPr>
            <a:endParaRPr lang="en-US" sz="1000" dirty="0" smtClean="0">
              <a:solidFill>
                <a:srgbClr val="A6A6A6"/>
              </a:solidFill>
              <a:latin typeface="Consolas" panose="020B0609020204030204" pitchFamily="49" charset="0"/>
              <a:cs typeface="Consolas" panose="020B0609020204030204" pitchFamily="49" charset="0"/>
            </a:endParaRPr>
          </a:p>
          <a:p>
            <a:pPr marL="0" indent="0">
              <a:buNone/>
            </a:pPr>
            <a:r>
              <a:rPr lang="en-US" sz="2400" dirty="0" err="1" smtClean="0">
                <a:solidFill>
                  <a:srgbClr val="0080C0"/>
                </a:solidFill>
                <a:latin typeface="Consolas" panose="020B0609020204030204" pitchFamily="49" charset="0"/>
                <a:cs typeface="Consolas" panose="020B0609020204030204" pitchFamily="49" charset="0"/>
              </a:rPr>
              <a:t>PartitionList</a:t>
            </a:r>
            <a:r>
              <a:rPr lang="en-US" sz="2400" dirty="0" smtClean="0">
                <a:solidFill>
                  <a:srgbClr val="000000"/>
                </a:solidFill>
                <a:latin typeface="Consolas" panose="020B0609020204030204" pitchFamily="49" charset="0"/>
                <a:cs typeface="Consolas" panose="020B0609020204030204" pitchFamily="49" charset="0"/>
              </a:rPr>
              <a:t>&lt;</a:t>
            </a:r>
            <a:r>
              <a:rPr lang="en-US" sz="2400" dirty="0" smtClean="0">
                <a:solidFill>
                  <a:srgbClr val="800000"/>
                </a:solidFill>
                <a:latin typeface="Consolas" panose="020B0609020204030204" pitchFamily="49" charset="0"/>
                <a:cs typeface="Consolas" panose="020B0609020204030204" pitchFamily="49" charset="0"/>
              </a:rPr>
              <a:t>Student</a:t>
            </a:r>
            <a:r>
              <a:rPr lang="en-US" sz="2400" dirty="0">
                <a:solidFill>
                  <a:srgbClr val="000000"/>
                </a:solidFill>
                <a:latin typeface="Consolas" panose="020B0609020204030204" pitchFamily="49" charset="0"/>
                <a:cs typeface="Consolas" panose="020B0609020204030204" pitchFamily="49" charset="0"/>
              </a:rPr>
              <a:t>&gt; </a:t>
            </a:r>
            <a:r>
              <a:rPr lang="en-US" sz="2400" dirty="0" err="1" smtClean="0">
                <a:solidFill>
                  <a:srgbClr val="004000"/>
                </a:solidFill>
                <a:latin typeface="Consolas" panose="020B0609020204030204" pitchFamily="49" charset="0"/>
                <a:cs typeface="Consolas" panose="020B0609020204030204" pitchFamily="49" charset="0"/>
              </a:rPr>
              <a:t>passingFailing</a:t>
            </a:r>
            <a:r>
              <a:rPr lang="en-US" sz="2400" dirty="0" smtClean="0">
                <a:solidFill>
                  <a:srgbClr val="004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a:t>
            </a:r>
            <a:r>
              <a:rPr lang="en-US" sz="2400" dirty="0" err="1">
                <a:solidFill>
                  <a:srgbClr val="004000"/>
                </a:solidFill>
                <a:latin typeface="Consolas" panose="020B0609020204030204" pitchFamily="49" charset="0"/>
                <a:cs typeface="Consolas" panose="020B0609020204030204" pitchFamily="49" charset="0"/>
              </a:rPr>
              <a:t>students</a:t>
            </a:r>
            <a:r>
              <a:rPr lang="en-US" sz="2400" dirty="0" err="1">
                <a:solidFill>
                  <a:srgbClr val="000000"/>
                </a:solidFill>
                <a:latin typeface="Consolas" panose="020B0609020204030204" pitchFamily="49" charset="0"/>
                <a:cs typeface="Consolas" panose="020B0609020204030204" pitchFamily="49" charset="0"/>
              </a:rPr>
              <a:t>.partition</a:t>
            </a:r>
            <a:r>
              <a:rPr lang="en-US" sz="2400" dirty="0" smtClean="0">
                <a:solidFill>
                  <a:srgbClr val="000000"/>
                </a:solidFill>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s </a:t>
            </a:r>
            <a:r>
              <a:rPr lang="en-US" sz="2400" dirty="0">
                <a:solidFill>
                  <a:srgbClr val="000000"/>
                </a:solidFill>
                <a:latin typeface="Consolas" panose="020B0609020204030204" pitchFamily="49" charset="0"/>
                <a:cs typeface="Consolas" panose="020B0609020204030204" pitchFamily="49" charset="0"/>
              </a:rPr>
              <a:t>-&gt; </a:t>
            </a:r>
            <a:r>
              <a:rPr lang="en-US" sz="2400" dirty="0" err="1">
                <a:solidFill>
                  <a:srgbClr val="000000"/>
                </a:solidFill>
                <a:latin typeface="Consolas" panose="020B0609020204030204" pitchFamily="49" charset="0"/>
                <a:cs typeface="Consolas" panose="020B0609020204030204" pitchFamily="49" charset="0"/>
              </a:rPr>
              <a:t>s.getGrade</a:t>
            </a:r>
            <a:r>
              <a:rPr lang="en-US" sz="2400" dirty="0">
                <a:solidFill>
                  <a:srgbClr val="000000"/>
                </a:solidFill>
                <a:latin typeface="Consolas" panose="020B0609020204030204" pitchFamily="49" charset="0"/>
                <a:cs typeface="Consolas" panose="020B0609020204030204" pitchFamily="49" charset="0"/>
              </a:rPr>
              <a:t>() &gt;= </a:t>
            </a:r>
            <a:r>
              <a:rPr lang="en-US" sz="2400" i="1" dirty="0">
                <a:solidFill>
                  <a:srgbClr val="000080"/>
                </a:solidFill>
                <a:latin typeface="Consolas" panose="020B0609020204030204" pitchFamily="49" charset="0"/>
                <a:cs typeface="Consolas" panose="020B0609020204030204" pitchFamily="49" charset="0"/>
              </a:rPr>
              <a:t>PASS_THRESHOLD</a:t>
            </a:r>
            <a:r>
              <a:rPr lang="en-US" sz="2400" dirty="0" smtClean="0">
                <a:solidFill>
                  <a:srgbClr val="000000"/>
                </a:solidFill>
                <a:latin typeface="Consolas" panose="020B0609020204030204" pitchFamily="49" charset="0"/>
                <a:cs typeface="Consolas" panose="020B0609020204030204" pitchFamily="49" charset="0"/>
              </a:rPr>
              <a:t>)</a:t>
            </a:r>
            <a:r>
              <a:rPr lang="en-US" sz="2400" dirty="0" smtClean="0">
                <a:solidFill>
                  <a:srgbClr val="A6A6A6"/>
                </a:solidFill>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p:txBody>
      </p:sp>
      <p:pic>
        <p:nvPicPr>
          <p:cNvPr id="7"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8625" y="1085850"/>
            <a:ext cx="638175" cy="116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descr="GS Collections"/>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4349" y="323850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9672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they stack up?</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276350"/>
            <a:ext cx="4286849" cy="2686425"/>
          </a:xfrm>
        </p:spPr>
      </p:pic>
      <p:pic>
        <p:nvPicPr>
          <p:cNvPr id="8" name="Content Placeholder 7"/>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4800600" y="2676525"/>
            <a:ext cx="4044950" cy="1266825"/>
          </a:xfrm>
          <a:prstGeom prst="rect">
            <a:avLst/>
          </a:prstGeom>
        </p:spPr>
      </p:pic>
    </p:spTree>
    <p:extLst>
      <p:ext uri="{BB962C8B-B14F-4D97-AF65-F5344CB8AC3E}">
        <p14:creationId xmlns:p14="http://schemas.microsoft.com/office/powerpoint/2010/main" val="41511639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noAutofit/>
          </a:bodyPr>
          <a:lstStyle/>
          <a:p>
            <a:r>
              <a:rPr lang="en-US" sz="2400" dirty="0" smtClean="0"/>
              <a:t>Introductions</a:t>
            </a:r>
          </a:p>
          <a:p>
            <a:r>
              <a:rPr lang="en-US" sz="2400" dirty="0" smtClean="0"/>
              <a:t>Lost and Found</a:t>
            </a:r>
          </a:p>
          <a:p>
            <a:r>
              <a:rPr lang="en-US" sz="2400" dirty="0" smtClean="0"/>
              <a:t>Streams </a:t>
            </a:r>
          </a:p>
          <a:p>
            <a:r>
              <a:rPr lang="en-US" sz="2400" dirty="0"/>
              <a:t>T</a:t>
            </a:r>
            <a:r>
              <a:rPr lang="en-US" sz="2400" dirty="0" smtClean="0"/>
              <a:t>he Iceberg</a:t>
            </a:r>
          </a:p>
          <a:p>
            <a:pPr lvl="1"/>
            <a:r>
              <a:rPr lang="en-US" sz="2000" dirty="0" smtClean="0"/>
              <a:t>APIs</a:t>
            </a:r>
          </a:p>
          <a:p>
            <a:pPr lvl="1"/>
            <a:r>
              <a:rPr lang="en-US" sz="2000" b="1" dirty="0" smtClean="0"/>
              <a:t>Fluency</a:t>
            </a:r>
          </a:p>
          <a:p>
            <a:pPr lvl="1"/>
            <a:r>
              <a:rPr lang="en-US" sz="2000" dirty="0" smtClean="0"/>
              <a:t>Memory Efficiency</a:t>
            </a:r>
          </a:p>
          <a:p>
            <a:pPr lvl="1"/>
            <a:r>
              <a:rPr lang="en-US" sz="2000" dirty="0" smtClean="0"/>
              <a:t>Method references are awesome</a:t>
            </a:r>
          </a:p>
          <a:p>
            <a:r>
              <a:rPr lang="en-US" sz="2400" dirty="0" smtClean="0"/>
              <a:t>Framework Comparisons</a:t>
            </a:r>
            <a:endParaRPr lang="en-US" sz="2000" dirty="0" smtClean="0"/>
          </a:p>
          <a:p>
            <a:endParaRPr lang="en-US" sz="2400" dirty="0" smtClean="0"/>
          </a:p>
        </p:txBody>
      </p:sp>
    </p:spTree>
    <p:extLst>
      <p:ext uri="{BB962C8B-B14F-4D97-AF65-F5344CB8AC3E}">
        <p14:creationId xmlns:p14="http://schemas.microsoft.com/office/powerpoint/2010/main" val="3711878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noAutofit/>
          </a:bodyPr>
          <a:lstStyle/>
          <a:p>
            <a:r>
              <a:rPr lang="en-US" sz="2400" dirty="0" smtClean="0"/>
              <a:t>Introductions</a:t>
            </a:r>
          </a:p>
          <a:p>
            <a:r>
              <a:rPr lang="en-US" sz="2400" dirty="0" smtClean="0"/>
              <a:t>Lost and Found</a:t>
            </a:r>
          </a:p>
          <a:p>
            <a:r>
              <a:rPr lang="en-US" sz="2400" dirty="0" smtClean="0"/>
              <a:t>Streams </a:t>
            </a:r>
          </a:p>
          <a:p>
            <a:r>
              <a:rPr lang="en-US" sz="2400" dirty="0"/>
              <a:t>T</a:t>
            </a:r>
            <a:r>
              <a:rPr lang="en-US" sz="2400" dirty="0" smtClean="0"/>
              <a:t>he Iceberg</a:t>
            </a:r>
          </a:p>
          <a:p>
            <a:pPr lvl="1"/>
            <a:r>
              <a:rPr lang="en-US" sz="2000" dirty="0" smtClean="0"/>
              <a:t>APIs</a:t>
            </a:r>
          </a:p>
          <a:p>
            <a:pPr lvl="1"/>
            <a:r>
              <a:rPr lang="en-US" sz="2000" dirty="0" smtClean="0"/>
              <a:t>Fluency</a:t>
            </a:r>
          </a:p>
          <a:p>
            <a:pPr lvl="1"/>
            <a:r>
              <a:rPr lang="en-US" sz="2000" dirty="0" smtClean="0"/>
              <a:t>Memory Efficiency</a:t>
            </a:r>
          </a:p>
          <a:p>
            <a:pPr lvl="1"/>
            <a:r>
              <a:rPr lang="en-US" sz="2000" dirty="0" smtClean="0"/>
              <a:t>Method references are awesome</a:t>
            </a:r>
          </a:p>
          <a:p>
            <a:r>
              <a:rPr lang="en-US" sz="2400" dirty="0" smtClean="0"/>
              <a:t>Framework Comparisons</a:t>
            </a:r>
            <a:endParaRPr lang="en-US" sz="2000" dirty="0" smtClean="0"/>
          </a:p>
          <a:p>
            <a:endParaRPr lang="en-US" sz="2400" dirty="0" smtClean="0"/>
          </a:p>
        </p:txBody>
      </p:sp>
    </p:spTree>
    <p:extLst>
      <p:ext uri="{BB962C8B-B14F-4D97-AF65-F5344CB8AC3E}">
        <p14:creationId xmlns:p14="http://schemas.microsoft.com/office/powerpoint/2010/main" val="3320750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Anagram tutorial</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2400" dirty="0">
                <a:hlinkClick r:id="rId2"/>
              </a:rPr>
              <a:t>http://docs.oracle.com/javase/tutorial/collections/algorithms</a:t>
            </a:r>
            <a:r>
              <a:rPr lang="en-US" sz="2400" dirty="0" smtClean="0">
                <a:hlinkClick r:id="rId2"/>
              </a:rPr>
              <a:t>/</a:t>
            </a:r>
            <a:endParaRPr lang="en-US" sz="2400" dirty="0" smtClean="0"/>
          </a:p>
          <a:p>
            <a:r>
              <a:rPr lang="en-US" sz="2400" dirty="0" smtClean="0"/>
              <a:t>Start with all words in the dictionary</a:t>
            </a:r>
          </a:p>
          <a:p>
            <a:r>
              <a:rPr lang="en-US" sz="2400" dirty="0" smtClean="0"/>
              <a:t>Group them by their </a:t>
            </a:r>
            <a:r>
              <a:rPr lang="en-US" sz="2400" dirty="0" err="1" smtClean="0"/>
              <a:t>alphagrams</a:t>
            </a:r>
            <a:endParaRPr lang="en-US" sz="2400" dirty="0" smtClean="0"/>
          </a:p>
          <a:p>
            <a:pPr lvl="1"/>
            <a:r>
              <a:rPr lang="en-US" sz="2000" dirty="0" err="1" smtClean="0"/>
              <a:t>Alphagram</a:t>
            </a:r>
            <a:r>
              <a:rPr lang="en-US" sz="2000" dirty="0" smtClean="0"/>
              <a:t> contains sorted characters</a:t>
            </a:r>
          </a:p>
          <a:p>
            <a:pPr lvl="1"/>
            <a:r>
              <a:rPr lang="en-US" sz="2000" dirty="0" smtClean="0"/>
              <a:t>alerts </a:t>
            </a:r>
            <a:r>
              <a:rPr lang="en-US" sz="2000" dirty="0" smtClean="0">
                <a:sym typeface="Wingdings" panose="05000000000000000000" pitchFamily="2" charset="2"/>
              </a:rPr>
              <a:t> </a:t>
            </a:r>
            <a:r>
              <a:rPr lang="en-US" sz="2000" dirty="0" err="1" smtClean="0">
                <a:sym typeface="Wingdings" panose="05000000000000000000" pitchFamily="2" charset="2"/>
              </a:rPr>
              <a:t>aelrst</a:t>
            </a:r>
            <a:endParaRPr lang="en-US" sz="2000" dirty="0" smtClean="0">
              <a:sym typeface="Wingdings" panose="05000000000000000000" pitchFamily="2" charset="2"/>
            </a:endParaRPr>
          </a:p>
          <a:p>
            <a:pPr lvl="1"/>
            <a:r>
              <a:rPr lang="en-US" sz="2000" dirty="0" err="1" smtClean="0">
                <a:sym typeface="Wingdings" panose="05000000000000000000" pitchFamily="2" charset="2"/>
              </a:rPr>
              <a:t>stelar</a:t>
            </a:r>
            <a:r>
              <a:rPr lang="en-US" sz="2000" dirty="0" smtClean="0">
                <a:sym typeface="Wingdings" panose="05000000000000000000" pitchFamily="2" charset="2"/>
              </a:rPr>
              <a:t>  </a:t>
            </a:r>
            <a:r>
              <a:rPr lang="en-US" sz="2000" dirty="0" err="1" smtClean="0">
                <a:sym typeface="Wingdings" panose="05000000000000000000" pitchFamily="2" charset="2"/>
              </a:rPr>
              <a:t>aelrst</a:t>
            </a:r>
            <a:endParaRPr lang="en-US" sz="2000" dirty="0" smtClean="0">
              <a:sym typeface="Wingdings" panose="05000000000000000000" pitchFamily="2" charset="2"/>
            </a:endParaRPr>
          </a:p>
          <a:p>
            <a:r>
              <a:rPr lang="en-US" sz="2400" dirty="0" smtClean="0"/>
              <a:t>Filter groups containing at least eight anagrams</a:t>
            </a:r>
          </a:p>
          <a:p>
            <a:r>
              <a:rPr lang="en-US" sz="2400" dirty="0" smtClean="0"/>
              <a:t>Sort groups by number of anagrams (descending)</a:t>
            </a:r>
          </a:p>
          <a:p>
            <a:r>
              <a:rPr lang="en-US" sz="2400" dirty="0" smtClean="0"/>
              <a:t>Print them in this format</a:t>
            </a:r>
          </a:p>
          <a:p>
            <a:pPr marL="0" indent="0">
              <a:buNone/>
            </a:pPr>
            <a:r>
              <a:rPr lang="en-US" sz="2400" dirty="0">
                <a:latin typeface="Consolas" panose="020B0609020204030204" pitchFamily="49" charset="0"/>
                <a:cs typeface="Consolas" panose="020B0609020204030204" pitchFamily="49" charset="0"/>
              </a:rPr>
              <a:t>11: [alerts, alters, </a:t>
            </a:r>
            <a:r>
              <a:rPr lang="en-US" sz="2400" dirty="0" err="1">
                <a:latin typeface="Consolas" panose="020B0609020204030204" pitchFamily="49" charset="0"/>
                <a:cs typeface="Consolas" panose="020B0609020204030204" pitchFamily="49" charset="0"/>
              </a:rPr>
              <a:t>artels</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estral</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laster</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ratels</a:t>
            </a:r>
            <a:r>
              <a:rPr lang="en-US" sz="2400" dirty="0">
                <a:latin typeface="Consolas" panose="020B0609020204030204" pitchFamily="49" charset="0"/>
                <a:cs typeface="Consolas" panose="020B0609020204030204" pitchFamily="49" charset="0"/>
              </a:rPr>
              <a:t>, salter, slater, staler, </a:t>
            </a:r>
            <a:r>
              <a:rPr lang="en-US" sz="2400" dirty="0" err="1">
                <a:latin typeface="Consolas" panose="020B0609020204030204" pitchFamily="49" charset="0"/>
                <a:cs typeface="Consolas" panose="020B0609020204030204" pitchFamily="49" charset="0"/>
              </a:rPr>
              <a:t>stelar</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talers</a:t>
            </a:r>
            <a:r>
              <a:rPr lang="en-US" sz="2400" dirty="0">
                <a:latin typeface="Consolas" panose="020B0609020204030204" pitchFamily="49" charset="0"/>
                <a:cs typeface="Consolas" panose="020B0609020204030204" pitchFamily="49" charset="0"/>
              </a:rPr>
              <a:t>]</a:t>
            </a:r>
            <a:endParaRPr lang="en-US" sz="2400"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987580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Anagram tutorial</a:t>
            </a:r>
            <a:endParaRPr lang="en-US" dirty="0"/>
          </a:p>
        </p:txBody>
      </p:sp>
      <p:sp>
        <p:nvSpPr>
          <p:cNvPr id="3" name="Content Placeholder 2"/>
          <p:cNvSpPr>
            <a:spLocks noGrp="1"/>
          </p:cNvSpPr>
          <p:nvPr>
            <p:ph idx="1"/>
          </p:nvPr>
        </p:nvSpPr>
        <p:spPr/>
        <p:txBody>
          <a:bodyPr>
            <a:noAutofit/>
          </a:bodyPr>
          <a:lstStyle/>
          <a:p>
            <a:pPr marL="0" indent="0">
              <a:buNone/>
            </a:pPr>
            <a:r>
              <a:rPr lang="en-US" sz="1800" dirty="0" err="1">
                <a:solidFill>
                  <a:srgbClr val="800080"/>
                </a:solidFill>
                <a:latin typeface="Consolas" panose="020B0609020204030204" pitchFamily="49" charset="0"/>
              </a:rPr>
              <a:t>this</a:t>
            </a:r>
            <a:r>
              <a:rPr lang="en-US" sz="1800" dirty="0" err="1">
                <a:solidFill>
                  <a:srgbClr val="000000"/>
                </a:solidFill>
                <a:latin typeface="Consolas" panose="020B0609020204030204" pitchFamily="49" charset="0"/>
              </a:rPr>
              <a:t>.getWords</a:t>
            </a:r>
            <a:r>
              <a:rPr lang="en-US" sz="1800" dirty="0" smtClean="0">
                <a:solidFill>
                  <a:srgbClr val="000000"/>
                </a:solidFill>
                <a:latin typeface="Consolas" panose="020B0609020204030204" pitchFamily="49" charset="0"/>
              </a:rPr>
              <a:t>()</a:t>
            </a:r>
          </a:p>
          <a:p>
            <a:pPr marL="0" indent="0">
              <a:buNone/>
            </a:pPr>
            <a:r>
              <a:rPr lang="en-US" sz="1800" b="1" dirty="0">
                <a:solidFill>
                  <a:srgbClr val="000000"/>
                </a:solidFill>
                <a:latin typeface="Consolas" panose="020B0609020204030204" pitchFamily="49" charset="0"/>
              </a:rPr>
              <a:t> </a:t>
            </a:r>
            <a:r>
              <a:rPr lang="en-US" sz="1800" b="1" dirty="0" smtClean="0">
                <a:solidFill>
                  <a:srgbClr val="000000"/>
                </a:solidFill>
                <a:latin typeface="Consolas" panose="020B0609020204030204" pitchFamily="49" charset="0"/>
              </a:rPr>
              <a:t> </a:t>
            </a:r>
            <a:r>
              <a:rPr lang="en-US" sz="1800" b="1" dirty="0">
                <a:solidFill>
                  <a:srgbClr val="000000"/>
                </a:solidFill>
                <a:latin typeface="Consolas" panose="020B0609020204030204" pitchFamily="49" charset="0"/>
              </a:rPr>
              <a:t>.stream</a:t>
            </a:r>
            <a:r>
              <a:rPr lang="en-US" sz="1800" b="1"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.collect(</a:t>
            </a:r>
            <a:r>
              <a:rPr lang="en-US" sz="1800" dirty="0" err="1">
                <a:solidFill>
                  <a:srgbClr val="800000"/>
                </a:solidFill>
                <a:latin typeface="Consolas" panose="020B0609020204030204" pitchFamily="49" charset="0"/>
              </a:rPr>
              <a:t>Collectors</a:t>
            </a:r>
            <a:r>
              <a:rPr lang="en-US" sz="1800" dirty="0" err="1">
                <a:solidFill>
                  <a:srgbClr val="000000"/>
                </a:solidFill>
                <a:latin typeface="Consolas" panose="020B0609020204030204" pitchFamily="49" charset="0"/>
              </a:rPr>
              <a:t>.</a:t>
            </a:r>
            <a:r>
              <a:rPr lang="en-US" sz="1800" i="1" dirty="0" err="1">
                <a:solidFill>
                  <a:srgbClr val="000000"/>
                </a:solidFill>
                <a:latin typeface="Consolas" panose="020B0609020204030204" pitchFamily="49" charset="0"/>
              </a:rPr>
              <a:t>groupingBy</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Alphagram</a:t>
            </a:r>
            <a:r>
              <a:rPr lang="en-US" sz="1800" dirty="0">
                <a:solidFill>
                  <a:srgbClr val="000000"/>
                </a:solidFill>
                <a:latin typeface="Consolas" panose="020B0609020204030204" pitchFamily="49" charset="0"/>
              </a:rPr>
              <a:t>::</a:t>
            </a:r>
            <a:r>
              <a:rPr lang="en-US" sz="1800" dirty="0">
                <a:solidFill>
                  <a:srgbClr val="800080"/>
                </a:solidFill>
                <a:latin typeface="Consolas" panose="020B0609020204030204" pitchFamily="49" charset="0"/>
              </a:rPr>
              <a:t>new</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.values</a:t>
            </a:r>
            <a:r>
              <a:rPr lang="en-US" sz="1800" dirty="0" smtClean="0">
                <a:solidFill>
                  <a:srgbClr val="000000"/>
                </a:solidFill>
                <a:latin typeface="Consolas" panose="020B0609020204030204" pitchFamily="49" charset="0"/>
              </a:rPr>
              <a:t>()</a:t>
            </a:r>
          </a:p>
          <a:p>
            <a:pPr marL="0" indent="0">
              <a:buNone/>
            </a:pPr>
            <a:r>
              <a:rPr lang="en-US" sz="1800" b="1" dirty="0">
                <a:solidFill>
                  <a:srgbClr val="000000"/>
                </a:solidFill>
                <a:latin typeface="Consolas" panose="020B0609020204030204" pitchFamily="49" charset="0"/>
              </a:rPr>
              <a:t> </a:t>
            </a:r>
            <a:r>
              <a:rPr lang="en-US" sz="1800" b="1" dirty="0" smtClean="0">
                <a:solidFill>
                  <a:srgbClr val="000000"/>
                </a:solidFill>
                <a:latin typeface="Consolas" panose="020B0609020204030204" pitchFamily="49" charset="0"/>
              </a:rPr>
              <a:t> </a:t>
            </a:r>
            <a:r>
              <a:rPr lang="en-US" sz="1800" b="1" dirty="0">
                <a:solidFill>
                  <a:srgbClr val="000000"/>
                </a:solidFill>
                <a:latin typeface="Consolas" panose="020B0609020204030204" pitchFamily="49" charset="0"/>
              </a:rPr>
              <a:t>.stream</a:t>
            </a:r>
            <a:r>
              <a:rPr lang="en-US" sz="1800" b="1"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smtClean="0">
                <a:solidFill>
                  <a:srgbClr val="000000"/>
                </a:solidFill>
                <a:latin typeface="Consolas" panose="020B0609020204030204" pitchFamily="49" charset="0"/>
              </a:rPr>
              <a:t>filter(each </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each.size</a:t>
            </a:r>
            <a:r>
              <a:rPr lang="en-US" sz="1800" dirty="0">
                <a:solidFill>
                  <a:srgbClr val="000000"/>
                </a:solidFill>
                <a:latin typeface="Consolas" panose="020B0609020204030204" pitchFamily="49" charset="0"/>
              </a:rPr>
              <a:t>() &gt;= </a:t>
            </a:r>
            <a:r>
              <a:rPr lang="en-US" sz="1800" i="1" dirty="0">
                <a:solidFill>
                  <a:srgbClr val="000080"/>
                </a:solidFill>
                <a:latin typeface="Consolas" panose="020B0609020204030204" pitchFamily="49" charset="0"/>
              </a:rPr>
              <a:t>SIZE_THRESHOLD</a:t>
            </a:r>
            <a:r>
              <a:rPr lang="en-US" sz="1800" dirty="0" smtClean="0">
                <a:solidFill>
                  <a:srgbClr val="000000"/>
                </a:solidFill>
                <a:latin typeface="Consolas" panose="020B0609020204030204" pitchFamily="49" charset="0"/>
              </a:rPr>
              <a:t>)</a:t>
            </a: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smtClean="0">
                <a:latin typeface="Consolas" panose="020B0609020204030204" pitchFamily="49" charset="0"/>
              </a:rPr>
              <a:t>.</a:t>
            </a:r>
            <a:r>
              <a:rPr lang="en-US" sz="1800" dirty="0">
                <a:latin typeface="Consolas" panose="020B0609020204030204" pitchFamily="49" charset="0"/>
              </a:rPr>
              <a:t>sorted(</a:t>
            </a:r>
            <a:r>
              <a:rPr lang="en-US" sz="1600" dirty="0">
                <a:solidFill>
                  <a:srgbClr val="0080C0"/>
                </a:solidFill>
                <a:latin typeface="Consolas" panose="020B0609020204030204" pitchFamily="49" charset="0"/>
              </a:rPr>
              <a:t>Comparator</a:t>
            </a:r>
            <a:r>
              <a:rPr lang="en-US" sz="1600" dirty="0">
                <a:solidFill>
                  <a:srgbClr val="000000"/>
                </a:solidFill>
                <a:latin typeface="Consolas" panose="020B0609020204030204" pitchFamily="49" charset="0"/>
              </a:rPr>
              <a:t>.&lt;</a:t>
            </a:r>
            <a:r>
              <a:rPr lang="en-US" sz="1600" dirty="0">
                <a:solidFill>
                  <a:srgbClr val="0080C0"/>
                </a:solidFill>
                <a:latin typeface="Consolas" panose="020B0609020204030204" pitchFamily="49" charset="0"/>
              </a:rPr>
              <a:t>List</a:t>
            </a:r>
            <a:r>
              <a:rPr lang="en-US" sz="1600" dirty="0">
                <a:solidFill>
                  <a:srgbClr val="000000"/>
                </a:solidFill>
                <a:latin typeface="Consolas" panose="020B0609020204030204" pitchFamily="49" charset="0"/>
              </a:rPr>
              <a:t>&lt;?&gt;&gt;</a:t>
            </a:r>
            <a:r>
              <a:rPr lang="en-US" sz="1600" i="1" dirty="0" err="1">
                <a:solidFill>
                  <a:srgbClr val="000000"/>
                </a:solidFill>
                <a:latin typeface="Consolas" panose="020B0609020204030204" pitchFamily="49" charset="0"/>
              </a:rPr>
              <a:t>comparingInt</a:t>
            </a:r>
            <a:r>
              <a:rPr lang="en-US" sz="1600" dirty="0">
                <a:solidFill>
                  <a:srgbClr val="000000"/>
                </a:solidFill>
                <a:latin typeface="Consolas" panose="020B0609020204030204" pitchFamily="49" charset="0"/>
              </a:rPr>
              <a:t>(List::size).reversed()</a:t>
            </a:r>
            <a:r>
              <a:rPr lang="en-US" sz="1800" dirty="0">
                <a:solidFill>
                  <a:srgbClr val="000000"/>
                </a:solidFill>
                <a:latin typeface="Consolas" panose="020B0609020204030204" pitchFamily="49" charset="0"/>
              </a:rPr>
              <a:t>) </a:t>
            </a:r>
            <a:endParaRPr lang="en-US" sz="1800" dirty="0">
              <a:latin typeface="Consolas" panose="020B0609020204030204" pitchFamily="49" charset="0"/>
            </a:endParaRPr>
          </a:p>
          <a:p>
            <a:pPr marL="0" indent="0">
              <a:buNone/>
            </a:pP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.map(each -&gt; </a:t>
            </a:r>
            <a:r>
              <a:rPr lang="en-US" sz="1800" dirty="0" err="1">
                <a:solidFill>
                  <a:srgbClr val="000000"/>
                </a:solidFill>
                <a:latin typeface="Consolas" panose="020B0609020204030204" pitchFamily="49" charset="0"/>
              </a:rPr>
              <a:t>each.size</a:t>
            </a:r>
            <a:r>
              <a:rPr lang="en-US" sz="1800" dirty="0">
                <a:solidFill>
                  <a:srgbClr val="000000"/>
                </a:solidFill>
                <a:latin typeface="Consolas" panose="020B0609020204030204" pitchFamily="49" charset="0"/>
              </a:rPr>
              <a:t>() + </a:t>
            </a:r>
            <a:r>
              <a:rPr lang="en-US" sz="1800" b="1" dirty="0">
                <a:solidFill>
                  <a:srgbClr val="0000FF"/>
                </a:solidFill>
                <a:latin typeface="Consolas" panose="020B0609020204030204" pitchFamily="49" charset="0"/>
              </a:rPr>
              <a:t>": " </a:t>
            </a:r>
            <a:r>
              <a:rPr lang="en-US" sz="1800" dirty="0">
                <a:solidFill>
                  <a:srgbClr val="000000"/>
                </a:solidFill>
                <a:latin typeface="Consolas" panose="020B0609020204030204" pitchFamily="49" charset="0"/>
              </a:rPr>
              <a:t>+ each)</a:t>
            </a:r>
            <a:endParaRPr lang="en-US" sz="1800" dirty="0" smtClean="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smtClean="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forEach</a:t>
            </a:r>
            <a:r>
              <a:rPr lang="en-US" sz="1800" dirty="0">
                <a:solidFill>
                  <a:srgbClr val="000000"/>
                </a:solidFill>
                <a:latin typeface="Consolas" panose="020B0609020204030204" pitchFamily="49" charset="0"/>
              </a:rPr>
              <a:t>(</a:t>
            </a:r>
            <a:r>
              <a:rPr lang="en-US" sz="1800" dirty="0" err="1">
                <a:solidFill>
                  <a:srgbClr val="800000"/>
                </a:solidFill>
                <a:latin typeface="Consolas" panose="020B0609020204030204" pitchFamily="49" charset="0"/>
              </a:rPr>
              <a:t>System</a:t>
            </a:r>
            <a:r>
              <a:rPr lang="en-US" sz="1800" dirty="0" err="1">
                <a:solidFill>
                  <a:srgbClr val="000000"/>
                </a:solidFill>
                <a:latin typeface="Consolas" panose="020B0609020204030204" pitchFamily="49" charset="0"/>
              </a:rPr>
              <a:t>.</a:t>
            </a:r>
            <a:r>
              <a:rPr lang="en-US" sz="1800" i="1" dirty="0" err="1">
                <a:solidFill>
                  <a:srgbClr val="000080"/>
                </a:solidFill>
                <a:latin typeface="Consolas" panose="020B0609020204030204" pitchFamily="49" charset="0"/>
              </a:rPr>
              <a:t>out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println</a:t>
            </a:r>
            <a:r>
              <a:rPr lang="en-US" sz="1800" dirty="0">
                <a:solidFill>
                  <a:srgbClr val="000000"/>
                </a:solidFill>
                <a:latin typeface="Consolas" panose="020B0609020204030204" pitchFamily="49" charset="0"/>
              </a:rPr>
              <a:t>)</a:t>
            </a:r>
            <a:r>
              <a:rPr lang="en-US" sz="1800" dirty="0">
                <a:solidFill>
                  <a:srgbClr val="A6A6A6"/>
                </a:solidFill>
                <a:latin typeface="Consolas" panose="020B0609020204030204" pitchFamily="49" charset="0"/>
              </a:rPr>
              <a:t>; </a:t>
            </a:r>
            <a:endParaRPr lang="en-US" sz="1800" dirty="0">
              <a:effectLst/>
              <a:latin typeface="Consolas" panose="020B0609020204030204" pitchFamily="49" charset="0"/>
            </a:endParaRPr>
          </a:p>
        </p:txBody>
      </p:sp>
      <p:pic>
        <p:nvPicPr>
          <p:cNvPr id="6"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8625" y="1085850"/>
            <a:ext cx="638175" cy="116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4320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Anagram tutorial</a:t>
            </a:r>
            <a:endParaRPr lang="en-US" dirty="0"/>
          </a:p>
        </p:txBody>
      </p:sp>
      <p:sp>
        <p:nvSpPr>
          <p:cNvPr id="3" name="Content Placeholder 2"/>
          <p:cNvSpPr>
            <a:spLocks noGrp="1"/>
          </p:cNvSpPr>
          <p:nvPr>
            <p:ph idx="1"/>
          </p:nvPr>
        </p:nvSpPr>
        <p:spPr/>
        <p:txBody>
          <a:bodyPr>
            <a:normAutofit/>
          </a:bodyPr>
          <a:lstStyle/>
          <a:p>
            <a:pPr marL="0" indent="0">
              <a:buNone/>
            </a:pPr>
            <a:r>
              <a:rPr lang="en-US" sz="1800" dirty="0" err="1">
                <a:solidFill>
                  <a:srgbClr val="800080"/>
                </a:solidFill>
                <a:latin typeface="Consolas" panose="020B0609020204030204" pitchFamily="49" charset="0"/>
                <a:cs typeface="Consolas" panose="020B0609020204030204" pitchFamily="49" charset="0"/>
              </a:rPr>
              <a:t>this</a:t>
            </a:r>
            <a:r>
              <a:rPr lang="en-US" sz="1800" dirty="0" err="1">
                <a:solidFill>
                  <a:srgbClr val="000000"/>
                </a:solidFill>
                <a:latin typeface="Consolas" panose="020B0609020204030204" pitchFamily="49" charset="0"/>
                <a:cs typeface="Consolas" panose="020B0609020204030204" pitchFamily="49" charset="0"/>
              </a:rPr>
              <a:t>.getWords</a:t>
            </a:r>
            <a:r>
              <a:rPr lang="en-US" sz="1800" dirty="0" smtClean="0">
                <a:solidFill>
                  <a:srgbClr val="000000"/>
                </a:solidFill>
                <a:latin typeface="Consolas" panose="020B0609020204030204" pitchFamily="49" charset="0"/>
                <a:cs typeface="Consolas" panose="020B0609020204030204" pitchFamily="49" charset="0"/>
              </a:rPr>
              <a:t>()</a:t>
            </a:r>
          </a:p>
          <a:p>
            <a:pPr marL="0" indent="0">
              <a:buNone/>
            </a:pPr>
            <a:r>
              <a:rPr lang="en-US" sz="1800" dirty="0">
                <a:solidFill>
                  <a:srgbClr val="000000"/>
                </a:solidFill>
                <a:latin typeface="Consolas" panose="020B0609020204030204" pitchFamily="49" charset="0"/>
                <a:cs typeface="Consolas" panose="020B0609020204030204" pitchFamily="49" charset="0"/>
              </a:rPr>
              <a:t> </a:t>
            </a:r>
            <a:r>
              <a:rPr lang="en-US" sz="1800" dirty="0" smtClean="0">
                <a:solidFill>
                  <a:srgbClr val="000000"/>
                </a:solidFill>
                <a:latin typeface="Consolas" panose="020B0609020204030204" pitchFamily="49" charset="0"/>
                <a:cs typeface="Consolas" panose="020B0609020204030204" pitchFamily="49" charset="0"/>
              </a:rPr>
              <a:t> .</a:t>
            </a:r>
            <a:r>
              <a:rPr lang="en-US" sz="1800" dirty="0" err="1">
                <a:solidFill>
                  <a:srgbClr val="000000"/>
                </a:solidFill>
                <a:latin typeface="Consolas" panose="020B0609020204030204" pitchFamily="49" charset="0"/>
                <a:cs typeface="Consolas" panose="020B0609020204030204" pitchFamily="49" charset="0"/>
              </a:rPr>
              <a:t>groupBy</a:t>
            </a:r>
            <a:r>
              <a:rPr lang="en-US" sz="1800" dirty="0">
                <a:solidFill>
                  <a:srgbClr val="000000"/>
                </a:solidFill>
                <a:latin typeface="Consolas" panose="020B0609020204030204" pitchFamily="49" charset="0"/>
                <a:cs typeface="Consolas" panose="020B0609020204030204" pitchFamily="49" charset="0"/>
              </a:rPr>
              <a:t>(</a:t>
            </a:r>
            <a:r>
              <a:rPr lang="en-US" sz="1800" dirty="0" err="1">
                <a:solidFill>
                  <a:srgbClr val="800000"/>
                </a:solidFill>
                <a:latin typeface="Consolas" panose="020B0609020204030204" pitchFamily="49" charset="0"/>
                <a:cs typeface="Consolas" panose="020B0609020204030204" pitchFamily="49" charset="0"/>
              </a:rPr>
              <a:t>Alphagram</a:t>
            </a:r>
            <a:r>
              <a:rPr lang="en-US" sz="1800" dirty="0">
                <a:solidFill>
                  <a:srgbClr val="000000"/>
                </a:solidFill>
                <a:latin typeface="Consolas" panose="020B0609020204030204" pitchFamily="49" charset="0"/>
                <a:cs typeface="Consolas" panose="020B0609020204030204" pitchFamily="49" charset="0"/>
              </a:rPr>
              <a:t>::</a:t>
            </a:r>
            <a:r>
              <a:rPr lang="en-US" sz="1800" dirty="0">
                <a:solidFill>
                  <a:srgbClr val="800080"/>
                </a:solidFill>
                <a:latin typeface="Consolas" panose="020B0609020204030204" pitchFamily="49" charset="0"/>
                <a:cs typeface="Consolas" panose="020B0609020204030204" pitchFamily="49" charset="0"/>
              </a:rPr>
              <a:t>new</a:t>
            </a:r>
            <a:r>
              <a:rPr lang="en-US" sz="1800" dirty="0" smtClean="0">
                <a:solidFill>
                  <a:srgbClr val="000000"/>
                </a:solidFill>
                <a:latin typeface="Consolas" panose="020B0609020204030204" pitchFamily="49" charset="0"/>
                <a:cs typeface="Consolas" panose="020B0609020204030204" pitchFamily="49" charset="0"/>
              </a:rPr>
              <a:t>)</a:t>
            </a:r>
          </a:p>
          <a:p>
            <a:pPr marL="0" indent="0">
              <a:buNone/>
            </a:pPr>
            <a:r>
              <a:rPr lang="en-US" sz="1800" dirty="0">
                <a:solidFill>
                  <a:srgbClr val="000000"/>
                </a:solidFill>
                <a:latin typeface="Consolas" panose="020B0609020204030204" pitchFamily="49" charset="0"/>
                <a:cs typeface="Consolas" panose="020B0609020204030204" pitchFamily="49" charset="0"/>
              </a:rPr>
              <a:t> </a:t>
            </a:r>
            <a:r>
              <a:rPr lang="en-US" sz="1800" dirty="0" smtClean="0">
                <a:solidFill>
                  <a:srgbClr val="000000"/>
                </a:solidFill>
                <a:latin typeface="Consolas" panose="020B0609020204030204" pitchFamily="49" charset="0"/>
                <a:cs typeface="Consolas" panose="020B0609020204030204" pitchFamily="49" charset="0"/>
              </a:rPr>
              <a:t> </a:t>
            </a:r>
            <a:r>
              <a:rPr lang="en-US" sz="1800" dirty="0">
                <a:solidFill>
                  <a:srgbClr val="000000"/>
                </a:solidFill>
                <a:latin typeface="Consolas" panose="020B0609020204030204" pitchFamily="49" charset="0"/>
                <a:cs typeface="Consolas" panose="020B0609020204030204" pitchFamily="49" charset="0"/>
              </a:rPr>
              <a:t>.</a:t>
            </a:r>
            <a:r>
              <a:rPr lang="en-US" sz="1800" dirty="0" err="1">
                <a:solidFill>
                  <a:srgbClr val="000000"/>
                </a:solidFill>
                <a:latin typeface="Consolas" panose="020B0609020204030204" pitchFamily="49" charset="0"/>
                <a:cs typeface="Consolas" panose="020B0609020204030204" pitchFamily="49" charset="0"/>
              </a:rPr>
              <a:t>multiValuesView</a:t>
            </a:r>
            <a:r>
              <a:rPr lang="en-US" sz="1800" dirty="0" smtClean="0">
                <a:solidFill>
                  <a:srgbClr val="000000"/>
                </a:solidFill>
                <a:latin typeface="Consolas" panose="020B0609020204030204" pitchFamily="49" charset="0"/>
                <a:cs typeface="Consolas" panose="020B0609020204030204" pitchFamily="49" charset="0"/>
              </a:rPr>
              <a:t>()</a:t>
            </a:r>
          </a:p>
          <a:p>
            <a:pPr marL="0" indent="0">
              <a:buNone/>
            </a:pPr>
            <a:r>
              <a:rPr lang="en-US" sz="1800" dirty="0">
                <a:solidFill>
                  <a:srgbClr val="000000"/>
                </a:solidFill>
                <a:latin typeface="Consolas" panose="020B0609020204030204" pitchFamily="49" charset="0"/>
                <a:cs typeface="Consolas" panose="020B0609020204030204" pitchFamily="49" charset="0"/>
              </a:rPr>
              <a:t> </a:t>
            </a:r>
            <a:r>
              <a:rPr lang="en-US" sz="1800" dirty="0" smtClean="0">
                <a:solidFill>
                  <a:srgbClr val="000000"/>
                </a:solidFill>
                <a:latin typeface="Consolas" panose="020B0609020204030204" pitchFamily="49" charset="0"/>
                <a:cs typeface="Consolas" panose="020B0609020204030204" pitchFamily="49" charset="0"/>
              </a:rPr>
              <a:t> </a:t>
            </a:r>
            <a:r>
              <a:rPr lang="en-US" sz="1800" dirty="0">
                <a:solidFill>
                  <a:srgbClr val="000000"/>
                </a:solidFill>
                <a:latin typeface="Consolas" panose="020B0609020204030204" pitchFamily="49" charset="0"/>
                <a:cs typeface="Consolas" panose="020B0609020204030204" pitchFamily="49" charset="0"/>
              </a:rPr>
              <a:t>.</a:t>
            </a:r>
            <a:r>
              <a:rPr lang="en-US" sz="1800" dirty="0" smtClean="0">
                <a:solidFill>
                  <a:srgbClr val="000000"/>
                </a:solidFill>
                <a:latin typeface="Consolas" panose="020B0609020204030204" pitchFamily="49" charset="0"/>
                <a:cs typeface="Consolas" panose="020B0609020204030204" pitchFamily="49" charset="0"/>
              </a:rPr>
              <a:t>select(each </a:t>
            </a:r>
            <a:r>
              <a:rPr lang="en-US" sz="1800" dirty="0">
                <a:solidFill>
                  <a:srgbClr val="000000"/>
                </a:solidFill>
                <a:latin typeface="Consolas" panose="020B0609020204030204" pitchFamily="49" charset="0"/>
                <a:cs typeface="Consolas" panose="020B0609020204030204" pitchFamily="49" charset="0"/>
              </a:rPr>
              <a:t>-&gt; </a:t>
            </a:r>
            <a:r>
              <a:rPr lang="en-US" sz="1800" dirty="0" err="1">
                <a:solidFill>
                  <a:srgbClr val="000000"/>
                </a:solidFill>
                <a:latin typeface="Consolas" panose="020B0609020204030204" pitchFamily="49" charset="0"/>
                <a:cs typeface="Consolas" panose="020B0609020204030204" pitchFamily="49" charset="0"/>
              </a:rPr>
              <a:t>each.size</a:t>
            </a:r>
            <a:r>
              <a:rPr lang="en-US" sz="1800" dirty="0">
                <a:solidFill>
                  <a:srgbClr val="000000"/>
                </a:solidFill>
                <a:latin typeface="Consolas" panose="020B0609020204030204" pitchFamily="49" charset="0"/>
                <a:cs typeface="Consolas" panose="020B0609020204030204" pitchFamily="49" charset="0"/>
              </a:rPr>
              <a:t>() &gt;= </a:t>
            </a:r>
            <a:r>
              <a:rPr lang="en-US" sz="1800" i="1" dirty="0">
                <a:solidFill>
                  <a:srgbClr val="000080"/>
                </a:solidFill>
                <a:latin typeface="Consolas" panose="020B0609020204030204" pitchFamily="49" charset="0"/>
                <a:cs typeface="Consolas" panose="020B0609020204030204" pitchFamily="49" charset="0"/>
              </a:rPr>
              <a:t>SIZE_THRESHOLD</a:t>
            </a:r>
            <a:r>
              <a:rPr lang="en-US" sz="1800" dirty="0" smtClean="0">
                <a:solidFill>
                  <a:srgbClr val="000000"/>
                </a:solidFill>
                <a:latin typeface="Consolas" panose="020B0609020204030204" pitchFamily="49" charset="0"/>
                <a:cs typeface="Consolas" panose="020B0609020204030204" pitchFamily="49" charset="0"/>
              </a:rPr>
              <a:t>)</a:t>
            </a:r>
          </a:p>
          <a:p>
            <a:pPr marL="0" indent="0">
              <a:buNone/>
            </a:pPr>
            <a:r>
              <a:rPr lang="en-US" sz="1800" dirty="0">
                <a:solidFill>
                  <a:srgbClr val="000000"/>
                </a:solidFill>
                <a:latin typeface="Consolas" panose="020B0609020204030204" pitchFamily="49" charset="0"/>
                <a:cs typeface="Consolas" panose="020B0609020204030204" pitchFamily="49" charset="0"/>
              </a:rPr>
              <a:t> </a:t>
            </a:r>
            <a:r>
              <a:rPr lang="en-US" sz="1800" dirty="0" smtClean="0">
                <a:solidFill>
                  <a:srgbClr val="000000"/>
                </a:solidFill>
                <a:latin typeface="Consolas" panose="020B0609020204030204" pitchFamily="49" charset="0"/>
                <a:cs typeface="Consolas" panose="020B0609020204030204" pitchFamily="49" charset="0"/>
              </a:rPr>
              <a:t> </a:t>
            </a:r>
            <a:r>
              <a:rPr lang="en-US" sz="1800" dirty="0">
                <a:solidFill>
                  <a:srgbClr val="000000"/>
                </a:solidFill>
                <a:latin typeface="Consolas" panose="020B0609020204030204" pitchFamily="49" charset="0"/>
                <a:cs typeface="Consolas" panose="020B0609020204030204" pitchFamily="49" charset="0"/>
              </a:rPr>
              <a:t>.</a:t>
            </a:r>
            <a:r>
              <a:rPr lang="en-US" sz="1800" dirty="0" err="1">
                <a:solidFill>
                  <a:srgbClr val="000000"/>
                </a:solidFill>
                <a:latin typeface="Consolas" panose="020B0609020204030204" pitchFamily="49" charset="0"/>
                <a:cs typeface="Consolas" panose="020B0609020204030204" pitchFamily="49" charset="0"/>
              </a:rPr>
              <a:t>toSortedListBy</a:t>
            </a:r>
            <a:r>
              <a:rPr lang="en-US" sz="1800" dirty="0">
                <a:solidFill>
                  <a:srgbClr val="000000"/>
                </a:solidFill>
                <a:latin typeface="Consolas" panose="020B0609020204030204" pitchFamily="49" charset="0"/>
                <a:cs typeface="Consolas" panose="020B0609020204030204" pitchFamily="49" charset="0"/>
              </a:rPr>
              <a:t>(</a:t>
            </a:r>
            <a:r>
              <a:rPr lang="en-US" sz="1800" dirty="0" err="1">
                <a:solidFill>
                  <a:srgbClr val="0080C0"/>
                </a:solidFill>
                <a:latin typeface="Consolas" panose="020B0609020204030204" pitchFamily="49" charset="0"/>
                <a:cs typeface="Consolas" panose="020B0609020204030204" pitchFamily="49" charset="0"/>
              </a:rPr>
              <a:t>RichIterable</a:t>
            </a:r>
            <a:r>
              <a:rPr lang="en-US" sz="1800" dirty="0">
                <a:solidFill>
                  <a:srgbClr val="000000"/>
                </a:solidFill>
                <a:latin typeface="Consolas" panose="020B0609020204030204" pitchFamily="49" charset="0"/>
                <a:cs typeface="Consolas" panose="020B0609020204030204" pitchFamily="49" charset="0"/>
              </a:rPr>
              <a:t>::size</a:t>
            </a:r>
            <a:r>
              <a:rPr lang="en-US" sz="1800" dirty="0" smtClean="0">
                <a:solidFill>
                  <a:srgbClr val="000000"/>
                </a:solidFill>
                <a:latin typeface="Consolas" panose="020B0609020204030204" pitchFamily="49" charset="0"/>
                <a:cs typeface="Consolas" panose="020B0609020204030204" pitchFamily="49" charset="0"/>
              </a:rPr>
              <a:t>)</a:t>
            </a:r>
          </a:p>
          <a:p>
            <a:pPr marL="0" indent="0">
              <a:buNone/>
            </a:pPr>
            <a:r>
              <a:rPr lang="en-US" sz="1800" dirty="0">
                <a:solidFill>
                  <a:srgbClr val="000000"/>
                </a:solidFill>
                <a:latin typeface="Consolas" panose="020B0609020204030204" pitchFamily="49" charset="0"/>
                <a:cs typeface="Consolas" panose="020B0609020204030204" pitchFamily="49" charset="0"/>
              </a:rPr>
              <a:t> </a:t>
            </a:r>
            <a:r>
              <a:rPr lang="en-US" sz="1800" dirty="0" smtClean="0">
                <a:solidFill>
                  <a:srgbClr val="000000"/>
                </a:solidFill>
                <a:latin typeface="Consolas" panose="020B0609020204030204" pitchFamily="49" charset="0"/>
                <a:cs typeface="Consolas" panose="020B0609020204030204" pitchFamily="49" charset="0"/>
              </a:rPr>
              <a:t> </a:t>
            </a:r>
            <a:r>
              <a:rPr lang="en-US" sz="1800" dirty="0">
                <a:solidFill>
                  <a:srgbClr val="000000"/>
                </a:solidFill>
                <a:latin typeface="Consolas" panose="020B0609020204030204" pitchFamily="49" charset="0"/>
                <a:cs typeface="Consolas" panose="020B0609020204030204" pitchFamily="49" charset="0"/>
              </a:rPr>
              <a:t>.</a:t>
            </a:r>
            <a:r>
              <a:rPr lang="en-US" sz="1800" dirty="0" err="1">
                <a:solidFill>
                  <a:srgbClr val="000000"/>
                </a:solidFill>
                <a:latin typeface="Consolas" panose="020B0609020204030204" pitchFamily="49" charset="0"/>
                <a:cs typeface="Consolas" panose="020B0609020204030204" pitchFamily="49" charset="0"/>
              </a:rPr>
              <a:t>asReversed</a:t>
            </a:r>
            <a:r>
              <a:rPr lang="en-US" sz="1800" dirty="0" smtClean="0">
                <a:solidFill>
                  <a:srgbClr val="000000"/>
                </a:solidFill>
                <a:latin typeface="Consolas" panose="020B0609020204030204" pitchFamily="49" charset="0"/>
                <a:cs typeface="Consolas" panose="020B0609020204030204" pitchFamily="49" charset="0"/>
              </a:rPr>
              <a:t>()</a:t>
            </a:r>
          </a:p>
          <a:p>
            <a:pPr marL="0" indent="0">
              <a:buNone/>
            </a:pPr>
            <a:r>
              <a:rPr lang="en-US" sz="1800" dirty="0">
                <a:solidFill>
                  <a:srgbClr val="000000"/>
                </a:solidFill>
                <a:latin typeface="Consolas" panose="020B0609020204030204" pitchFamily="49" charset="0"/>
                <a:cs typeface="Consolas" panose="020B0609020204030204" pitchFamily="49" charset="0"/>
              </a:rPr>
              <a:t> </a:t>
            </a:r>
            <a:r>
              <a:rPr lang="en-US" sz="1800" dirty="0" smtClean="0">
                <a:solidFill>
                  <a:srgbClr val="000000"/>
                </a:solidFill>
                <a:latin typeface="Consolas" panose="020B0609020204030204" pitchFamily="49" charset="0"/>
                <a:cs typeface="Consolas" panose="020B0609020204030204" pitchFamily="49" charset="0"/>
              </a:rPr>
              <a:t> </a:t>
            </a:r>
            <a:r>
              <a:rPr lang="en-US" sz="1800" dirty="0">
                <a:solidFill>
                  <a:srgbClr val="000000"/>
                </a:solidFill>
                <a:latin typeface="Consolas" panose="020B0609020204030204" pitchFamily="49" charset="0"/>
                <a:cs typeface="Consolas" panose="020B0609020204030204" pitchFamily="49" charset="0"/>
              </a:rPr>
              <a:t>.collect(each -&gt; </a:t>
            </a:r>
            <a:r>
              <a:rPr lang="en-US" sz="1800" dirty="0" err="1">
                <a:solidFill>
                  <a:srgbClr val="000000"/>
                </a:solidFill>
                <a:latin typeface="Consolas" panose="020B0609020204030204" pitchFamily="49" charset="0"/>
                <a:cs typeface="Consolas" panose="020B0609020204030204" pitchFamily="49" charset="0"/>
              </a:rPr>
              <a:t>each.size</a:t>
            </a:r>
            <a:r>
              <a:rPr lang="en-US" sz="1800" dirty="0">
                <a:solidFill>
                  <a:srgbClr val="000000"/>
                </a:solidFill>
                <a:latin typeface="Consolas" panose="020B0609020204030204" pitchFamily="49" charset="0"/>
                <a:cs typeface="Consolas" panose="020B0609020204030204" pitchFamily="49" charset="0"/>
              </a:rPr>
              <a:t>() + </a:t>
            </a:r>
            <a:r>
              <a:rPr lang="en-US" sz="1800" b="1" dirty="0">
                <a:solidFill>
                  <a:srgbClr val="0000FF"/>
                </a:solidFill>
                <a:latin typeface="Consolas" panose="020B0609020204030204" pitchFamily="49" charset="0"/>
                <a:cs typeface="Consolas" panose="020B0609020204030204" pitchFamily="49" charset="0"/>
              </a:rPr>
              <a:t>": " </a:t>
            </a:r>
            <a:r>
              <a:rPr lang="en-US" sz="1800" dirty="0">
                <a:solidFill>
                  <a:srgbClr val="000000"/>
                </a:solidFill>
                <a:latin typeface="Consolas" panose="020B0609020204030204" pitchFamily="49" charset="0"/>
                <a:cs typeface="Consolas" panose="020B0609020204030204" pitchFamily="49" charset="0"/>
              </a:rPr>
              <a:t>+ each)</a:t>
            </a:r>
            <a:endParaRPr lang="en-US" sz="1800" dirty="0" smtClean="0">
              <a:solidFill>
                <a:srgbClr val="000000"/>
              </a:solidFill>
              <a:latin typeface="Consolas" panose="020B0609020204030204" pitchFamily="49" charset="0"/>
              <a:cs typeface="Consolas" panose="020B0609020204030204" pitchFamily="49" charset="0"/>
            </a:endParaRPr>
          </a:p>
          <a:p>
            <a:pPr marL="0" indent="0">
              <a:buNone/>
            </a:pPr>
            <a:r>
              <a:rPr lang="en-US" sz="1800" dirty="0">
                <a:solidFill>
                  <a:srgbClr val="000000"/>
                </a:solidFill>
                <a:latin typeface="Consolas" panose="020B0609020204030204" pitchFamily="49" charset="0"/>
                <a:cs typeface="Consolas" panose="020B0609020204030204" pitchFamily="49" charset="0"/>
              </a:rPr>
              <a:t> </a:t>
            </a:r>
            <a:r>
              <a:rPr lang="en-US" sz="1800" dirty="0" smtClean="0">
                <a:solidFill>
                  <a:srgbClr val="000000"/>
                </a:solidFill>
                <a:latin typeface="Consolas" panose="020B0609020204030204" pitchFamily="49" charset="0"/>
                <a:cs typeface="Consolas" panose="020B0609020204030204" pitchFamily="49" charset="0"/>
              </a:rPr>
              <a:t> .each(</a:t>
            </a:r>
            <a:r>
              <a:rPr lang="en-US" sz="1800" dirty="0" err="1" smtClean="0">
                <a:solidFill>
                  <a:srgbClr val="800000"/>
                </a:solidFill>
                <a:latin typeface="Consolas" panose="020B0609020204030204" pitchFamily="49" charset="0"/>
                <a:cs typeface="Consolas" panose="020B0609020204030204" pitchFamily="49" charset="0"/>
              </a:rPr>
              <a:t>System</a:t>
            </a:r>
            <a:r>
              <a:rPr lang="en-US" sz="1800" dirty="0" err="1" smtClean="0">
                <a:solidFill>
                  <a:srgbClr val="000000"/>
                </a:solidFill>
                <a:latin typeface="Consolas" panose="020B0609020204030204" pitchFamily="49" charset="0"/>
                <a:cs typeface="Consolas" panose="020B0609020204030204" pitchFamily="49" charset="0"/>
              </a:rPr>
              <a:t>.</a:t>
            </a:r>
            <a:r>
              <a:rPr lang="en-US" sz="1800" i="1" dirty="0" err="1" smtClean="0">
                <a:solidFill>
                  <a:srgbClr val="000080"/>
                </a:solidFill>
                <a:latin typeface="Consolas" panose="020B0609020204030204" pitchFamily="49" charset="0"/>
                <a:cs typeface="Consolas" panose="020B0609020204030204" pitchFamily="49" charset="0"/>
              </a:rPr>
              <a:t>out</a:t>
            </a:r>
            <a:r>
              <a:rPr lang="en-US" sz="1800" dirty="0">
                <a:solidFill>
                  <a:srgbClr val="000000"/>
                </a:solidFill>
                <a:latin typeface="Consolas" panose="020B0609020204030204" pitchFamily="49" charset="0"/>
                <a:cs typeface="Consolas" panose="020B0609020204030204" pitchFamily="49" charset="0"/>
              </a:rPr>
              <a:t>::</a:t>
            </a:r>
            <a:r>
              <a:rPr lang="en-US" sz="1800" dirty="0" err="1" smtClean="0">
                <a:solidFill>
                  <a:srgbClr val="000000"/>
                </a:solidFill>
                <a:latin typeface="Consolas" panose="020B0609020204030204" pitchFamily="49" charset="0"/>
                <a:cs typeface="Consolas" panose="020B0609020204030204" pitchFamily="49" charset="0"/>
              </a:rPr>
              <a:t>println</a:t>
            </a:r>
            <a:r>
              <a:rPr lang="en-US" sz="1800" dirty="0" smtClean="0">
                <a:solidFill>
                  <a:srgbClr val="000000"/>
                </a:solidFill>
                <a:latin typeface="Consolas" panose="020B0609020204030204" pitchFamily="49" charset="0"/>
                <a:cs typeface="Consolas" panose="020B0609020204030204" pitchFamily="49" charset="0"/>
              </a:rPr>
              <a:t>)</a:t>
            </a:r>
            <a:r>
              <a:rPr lang="en-US" sz="1800" dirty="0" smtClean="0">
                <a:solidFill>
                  <a:srgbClr val="A6A6A6"/>
                </a:solidFill>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p:txBody>
      </p:sp>
      <p:pic>
        <p:nvPicPr>
          <p:cNvPr id="6" name="Picture 5" descr="GS Collections"/>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0477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1585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Anagram tutorial</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smtClean="0">
                <a:solidFill>
                  <a:srgbClr val="800080"/>
                </a:solidFill>
                <a:latin typeface="Consolas" panose="020B0609020204030204" pitchFamily="49" charset="0"/>
                <a:cs typeface="Consolas" panose="020B0609020204030204" pitchFamily="49" charset="0"/>
              </a:rPr>
              <a:t>this</a:t>
            </a:r>
            <a:r>
              <a:rPr lang="en-US" sz="2000" dirty="0" err="1" smtClean="0">
                <a:solidFill>
                  <a:srgbClr val="000000"/>
                </a:solidFill>
                <a:latin typeface="Consolas" panose="020B0609020204030204" pitchFamily="49" charset="0"/>
                <a:cs typeface="Consolas" panose="020B0609020204030204" pitchFamily="49" charset="0"/>
              </a:rPr>
              <a:t>.getWords</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smtClean="0">
                <a:solidFill>
                  <a:srgbClr val="000000"/>
                </a:solidFill>
                <a:latin typeface="Consolas" panose="020B0609020204030204" pitchFamily="49" charset="0"/>
                <a:cs typeface="Consolas" panose="020B0609020204030204" pitchFamily="49" charset="0"/>
              </a:rPr>
              <a:t>  .</a:t>
            </a:r>
            <a:r>
              <a:rPr lang="en-US" sz="2000" dirty="0" err="1">
                <a:solidFill>
                  <a:srgbClr val="000000"/>
                </a:solidFill>
                <a:latin typeface="Consolas" panose="020B0609020204030204" pitchFamily="49" charset="0"/>
                <a:cs typeface="Consolas" panose="020B0609020204030204" pitchFamily="49" charset="0"/>
              </a:rPr>
              <a:t>groupBy</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800000"/>
                </a:solidFill>
                <a:latin typeface="Consolas" panose="020B0609020204030204" pitchFamily="49" charset="0"/>
                <a:cs typeface="Consolas" panose="020B0609020204030204" pitchFamily="49" charset="0"/>
              </a:rPr>
              <a:t>Alphagram</a:t>
            </a:r>
            <a:r>
              <a:rPr lang="en-US" sz="2000" dirty="0">
                <a:solidFill>
                  <a:srgbClr val="000000"/>
                </a:solidFill>
                <a:latin typeface="Consolas" panose="020B0609020204030204" pitchFamily="49" charset="0"/>
                <a:cs typeface="Consolas" panose="020B0609020204030204" pitchFamily="49" charset="0"/>
              </a:rPr>
              <a:t>::</a:t>
            </a:r>
            <a:r>
              <a:rPr lang="en-US" sz="2000" dirty="0">
                <a:solidFill>
                  <a:srgbClr val="800080"/>
                </a:solidFill>
                <a:latin typeface="Consolas" panose="020B0609020204030204" pitchFamily="49" charset="0"/>
                <a:cs typeface="Consolas" panose="020B0609020204030204" pitchFamily="49" charset="0"/>
              </a:rPr>
              <a:t>new</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multiValuesView</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smtClean="0">
                <a:solidFill>
                  <a:srgbClr val="000000"/>
                </a:solidFill>
                <a:latin typeface="Consolas" panose="020B0609020204030204" pitchFamily="49" charset="0"/>
                <a:cs typeface="Consolas" panose="020B0609020204030204" pitchFamily="49" charset="0"/>
              </a:rPr>
              <a:t>select(each </a:t>
            </a:r>
            <a:r>
              <a:rPr lang="en-US" sz="2000" dirty="0">
                <a:solidFill>
                  <a:srgbClr val="000000"/>
                </a:solidFill>
                <a:latin typeface="Consolas" panose="020B0609020204030204" pitchFamily="49" charset="0"/>
                <a:cs typeface="Consolas" panose="020B0609020204030204" pitchFamily="49" charset="0"/>
              </a:rPr>
              <a:t>-&gt; </a:t>
            </a:r>
            <a:r>
              <a:rPr lang="en-US" sz="2000" dirty="0" err="1">
                <a:solidFill>
                  <a:srgbClr val="000000"/>
                </a:solidFill>
                <a:latin typeface="Consolas" panose="020B0609020204030204" pitchFamily="49" charset="0"/>
                <a:cs typeface="Consolas" panose="020B0609020204030204" pitchFamily="49" charset="0"/>
              </a:rPr>
              <a:t>each.size</a:t>
            </a:r>
            <a:r>
              <a:rPr lang="en-US" sz="2000" dirty="0">
                <a:solidFill>
                  <a:srgbClr val="000000"/>
                </a:solidFill>
                <a:latin typeface="Consolas" panose="020B0609020204030204" pitchFamily="49" charset="0"/>
                <a:cs typeface="Consolas" panose="020B0609020204030204" pitchFamily="49" charset="0"/>
              </a:rPr>
              <a:t>() &gt;= </a:t>
            </a:r>
            <a:r>
              <a:rPr lang="en-US" sz="2000" i="1" dirty="0">
                <a:solidFill>
                  <a:srgbClr val="000080"/>
                </a:solidFill>
                <a:latin typeface="Consolas" panose="020B0609020204030204" pitchFamily="49" charset="0"/>
                <a:cs typeface="Consolas" panose="020B0609020204030204" pitchFamily="49" charset="0"/>
              </a:rPr>
              <a:t>SIZE_THRESHOLD</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toSortedListBy</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80C0"/>
                </a:solidFill>
                <a:latin typeface="Consolas" panose="020B0609020204030204" pitchFamily="49" charset="0"/>
                <a:cs typeface="Consolas" panose="020B0609020204030204" pitchFamily="49" charset="0"/>
              </a:rPr>
              <a:t>RichIterable</a:t>
            </a:r>
            <a:r>
              <a:rPr lang="en-US" sz="2000" dirty="0">
                <a:solidFill>
                  <a:srgbClr val="000000"/>
                </a:solidFill>
                <a:latin typeface="Consolas" panose="020B0609020204030204" pitchFamily="49" charset="0"/>
                <a:cs typeface="Consolas" panose="020B0609020204030204" pitchFamily="49" charset="0"/>
              </a:rPr>
              <a:t>::size</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asReversed</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.collect(each -&gt; </a:t>
            </a:r>
            <a:r>
              <a:rPr lang="en-US" sz="2000" dirty="0" err="1">
                <a:solidFill>
                  <a:srgbClr val="000000"/>
                </a:solidFill>
                <a:latin typeface="Consolas" panose="020B0609020204030204" pitchFamily="49" charset="0"/>
                <a:cs typeface="Consolas" panose="020B0609020204030204" pitchFamily="49" charset="0"/>
              </a:rPr>
              <a:t>each.size</a:t>
            </a:r>
            <a:r>
              <a:rPr lang="en-US" sz="2000" dirty="0">
                <a:solidFill>
                  <a:srgbClr val="000000"/>
                </a:solidFill>
                <a:latin typeface="Consolas" panose="020B0609020204030204" pitchFamily="49" charset="0"/>
                <a:cs typeface="Consolas" panose="020B0609020204030204" pitchFamily="49" charset="0"/>
              </a:rPr>
              <a:t>() + </a:t>
            </a:r>
            <a:r>
              <a:rPr lang="en-US" sz="2000" b="1" dirty="0">
                <a:solidFill>
                  <a:srgbClr val="0000FF"/>
                </a:solidFill>
                <a:latin typeface="Consolas" panose="020B0609020204030204" pitchFamily="49" charset="0"/>
                <a:cs typeface="Consolas" panose="020B0609020204030204" pitchFamily="49" charset="0"/>
              </a:rPr>
              <a:t>": " </a:t>
            </a:r>
            <a:r>
              <a:rPr lang="en-US" sz="2000" dirty="0">
                <a:solidFill>
                  <a:srgbClr val="000000"/>
                </a:solidFill>
                <a:latin typeface="Consolas" panose="020B0609020204030204" pitchFamily="49" charset="0"/>
                <a:cs typeface="Consolas" panose="020B0609020204030204" pitchFamily="49" charset="0"/>
              </a:rPr>
              <a:t>+ each)</a:t>
            </a:r>
            <a:endParaRPr lang="en-US" sz="2000" dirty="0" smtClean="0">
              <a:solidFill>
                <a:srgbClr val="000000"/>
              </a:solidFill>
              <a:latin typeface="Consolas" panose="020B0609020204030204" pitchFamily="49" charset="0"/>
              <a:cs typeface="Consolas" panose="020B0609020204030204" pitchFamily="49" charset="0"/>
            </a:endParaRP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.each(</a:t>
            </a:r>
            <a:r>
              <a:rPr lang="en-US" sz="2000" dirty="0" err="1" smtClean="0">
                <a:solidFill>
                  <a:srgbClr val="800000"/>
                </a:solidFill>
                <a:latin typeface="Consolas" panose="020B0609020204030204" pitchFamily="49" charset="0"/>
                <a:cs typeface="Consolas" panose="020B0609020204030204" pitchFamily="49" charset="0"/>
              </a:rPr>
              <a:t>System</a:t>
            </a:r>
            <a:r>
              <a:rPr lang="en-US" sz="2000" dirty="0" err="1" smtClean="0">
                <a:solidFill>
                  <a:srgbClr val="000000"/>
                </a:solidFill>
                <a:latin typeface="Consolas" panose="020B0609020204030204" pitchFamily="49" charset="0"/>
                <a:cs typeface="Consolas" panose="020B0609020204030204" pitchFamily="49" charset="0"/>
              </a:rPr>
              <a:t>.</a:t>
            </a:r>
            <a:r>
              <a:rPr lang="en-US" sz="2000" i="1" dirty="0" err="1" smtClean="0">
                <a:solidFill>
                  <a:srgbClr val="000080"/>
                </a:solidFill>
                <a:latin typeface="Consolas" panose="020B0609020204030204" pitchFamily="49" charset="0"/>
                <a:cs typeface="Consolas" panose="020B0609020204030204" pitchFamily="49" charset="0"/>
              </a:rPr>
              <a:t>out</a:t>
            </a:r>
            <a:r>
              <a:rPr lang="en-US" sz="2000" dirty="0">
                <a:solidFill>
                  <a:srgbClr val="000000"/>
                </a:solidFill>
                <a:latin typeface="Consolas" panose="020B0609020204030204" pitchFamily="49" charset="0"/>
                <a:cs typeface="Consolas" panose="020B0609020204030204" pitchFamily="49" charset="0"/>
              </a:rPr>
              <a:t>::</a:t>
            </a:r>
            <a:r>
              <a:rPr lang="en-US" sz="2000" dirty="0" err="1" smtClean="0">
                <a:solidFill>
                  <a:srgbClr val="000000"/>
                </a:solidFill>
                <a:latin typeface="Consolas" panose="020B0609020204030204" pitchFamily="49" charset="0"/>
                <a:cs typeface="Consolas" panose="020B0609020204030204" pitchFamily="49" charset="0"/>
              </a:rPr>
              <a:t>println</a:t>
            </a:r>
            <a:r>
              <a:rPr lang="en-US" sz="2000" dirty="0" smtClean="0">
                <a:solidFill>
                  <a:srgbClr val="000000"/>
                </a:solidFill>
                <a:latin typeface="Consolas" panose="020B0609020204030204" pitchFamily="49" charset="0"/>
                <a:cs typeface="Consolas" panose="020B0609020204030204" pitchFamily="49" charset="0"/>
              </a:rPr>
              <a:t>)</a:t>
            </a:r>
            <a:r>
              <a:rPr lang="en-US" sz="2000" dirty="0" smtClean="0">
                <a:solidFill>
                  <a:srgbClr val="A6A6A6"/>
                </a:solidFill>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cs typeface="Consolas" panose="020B0609020204030204" pitchFamily="49" charset="0"/>
            </a:endParaRPr>
          </a:p>
        </p:txBody>
      </p:sp>
      <p:sp>
        <p:nvSpPr>
          <p:cNvPr id="6" name="Rounded Rectangle 5"/>
          <p:cNvSpPr/>
          <p:nvPr/>
        </p:nvSpPr>
        <p:spPr>
          <a:xfrm>
            <a:off x="457200" y="4095749"/>
            <a:ext cx="8229600" cy="4572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400" dirty="0">
                <a:solidFill>
                  <a:schemeClr val="tx1"/>
                </a:solidFill>
              </a:rPr>
              <a:t>Type: </a:t>
            </a:r>
            <a:r>
              <a:rPr lang="en-US" sz="2400" dirty="0" err="1" smtClean="0">
                <a:solidFill>
                  <a:srgbClr val="0080C0"/>
                </a:solidFill>
                <a:latin typeface="Consolas" panose="020B0609020204030204" pitchFamily="49" charset="0"/>
                <a:cs typeface="Consolas" panose="020B0609020204030204" pitchFamily="49" charset="0"/>
              </a:rPr>
              <a:t>MutableListMultimap</a:t>
            </a:r>
            <a:r>
              <a:rPr lang="en-US" sz="2400" dirty="0" smtClean="0">
                <a:solidFill>
                  <a:srgbClr val="000000"/>
                </a:solidFill>
                <a:latin typeface="Consolas" panose="020B0609020204030204" pitchFamily="49" charset="0"/>
                <a:cs typeface="Consolas" panose="020B0609020204030204" pitchFamily="49" charset="0"/>
              </a:rPr>
              <a:t>&lt;</a:t>
            </a:r>
            <a:r>
              <a:rPr lang="en-US" sz="2400" dirty="0" err="1" smtClean="0">
                <a:solidFill>
                  <a:srgbClr val="800000"/>
                </a:solidFill>
                <a:latin typeface="Consolas" panose="020B0609020204030204" pitchFamily="49" charset="0"/>
                <a:cs typeface="Consolas" panose="020B0609020204030204" pitchFamily="49" charset="0"/>
              </a:rPr>
              <a:t>Alphagram</a:t>
            </a: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800000"/>
                </a:solidFill>
                <a:latin typeface="Consolas" panose="020B0609020204030204" pitchFamily="49" charset="0"/>
                <a:cs typeface="Consolas" panose="020B0609020204030204" pitchFamily="49" charset="0"/>
              </a:rPr>
              <a:t>String</a:t>
            </a:r>
            <a:r>
              <a:rPr lang="en-US" sz="2400" dirty="0">
                <a:solidFill>
                  <a:srgbClr val="000000"/>
                </a:solidFill>
                <a:latin typeface="Consolas" panose="020B0609020204030204" pitchFamily="49" charset="0"/>
                <a:cs typeface="Consolas" panose="020B0609020204030204" pitchFamily="49" charset="0"/>
              </a:rPr>
              <a:t>&gt;</a:t>
            </a:r>
            <a:endParaRPr lang="en-US" sz="2400" dirty="0">
              <a:effectLst/>
              <a:latin typeface="Consolas" panose="020B0609020204030204" pitchFamily="49" charset="0"/>
              <a:cs typeface="Consolas" panose="020B0609020204030204" pitchFamily="49" charset="0"/>
            </a:endParaRPr>
          </a:p>
        </p:txBody>
      </p:sp>
      <p:sp>
        <p:nvSpPr>
          <p:cNvPr id="8" name="Rounded Rectangle 7"/>
          <p:cNvSpPr/>
          <p:nvPr/>
        </p:nvSpPr>
        <p:spPr>
          <a:xfrm>
            <a:off x="457200" y="895350"/>
            <a:ext cx="8229600" cy="7239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endParaRPr lang="en-US" sz="2400" dirty="0">
              <a:effectLst/>
            </a:endParaRPr>
          </a:p>
        </p:txBody>
      </p:sp>
      <p:pic>
        <p:nvPicPr>
          <p:cNvPr id="9" name="Picture 8" descr="GS Collections"/>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0477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228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Anagram tutorial</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smtClean="0">
                <a:solidFill>
                  <a:srgbClr val="800080"/>
                </a:solidFill>
                <a:latin typeface="Consolas" panose="020B0609020204030204" pitchFamily="49" charset="0"/>
                <a:cs typeface="Consolas" panose="020B0609020204030204" pitchFamily="49" charset="0"/>
              </a:rPr>
              <a:t>this</a:t>
            </a:r>
            <a:r>
              <a:rPr lang="en-US" sz="2000" dirty="0" err="1" smtClean="0">
                <a:solidFill>
                  <a:srgbClr val="000000"/>
                </a:solidFill>
                <a:latin typeface="Consolas" panose="020B0609020204030204" pitchFamily="49" charset="0"/>
                <a:cs typeface="Consolas" panose="020B0609020204030204" pitchFamily="49" charset="0"/>
              </a:rPr>
              <a:t>.getWords</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smtClean="0">
                <a:solidFill>
                  <a:srgbClr val="000000"/>
                </a:solidFill>
                <a:latin typeface="Consolas" panose="020B0609020204030204" pitchFamily="49" charset="0"/>
                <a:cs typeface="Consolas" panose="020B0609020204030204" pitchFamily="49" charset="0"/>
              </a:rPr>
              <a:t>  .</a:t>
            </a:r>
            <a:r>
              <a:rPr lang="en-US" sz="2000" dirty="0" err="1">
                <a:solidFill>
                  <a:srgbClr val="000000"/>
                </a:solidFill>
                <a:latin typeface="Consolas" panose="020B0609020204030204" pitchFamily="49" charset="0"/>
                <a:cs typeface="Consolas" panose="020B0609020204030204" pitchFamily="49" charset="0"/>
              </a:rPr>
              <a:t>groupBy</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800000"/>
                </a:solidFill>
                <a:latin typeface="Consolas" panose="020B0609020204030204" pitchFamily="49" charset="0"/>
                <a:cs typeface="Consolas" panose="020B0609020204030204" pitchFamily="49" charset="0"/>
              </a:rPr>
              <a:t>Alphagram</a:t>
            </a:r>
            <a:r>
              <a:rPr lang="en-US" sz="2000" dirty="0">
                <a:solidFill>
                  <a:srgbClr val="000000"/>
                </a:solidFill>
                <a:latin typeface="Consolas" panose="020B0609020204030204" pitchFamily="49" charset="0"/>
                <a:cs typeface="Consolas" panose="020B0609020204030204" pitchFamily="49" charset="0"/>
              </a:rPr>
              <a:t>::</a:t>
            </a:r>
            <a:r>
              <a:rPr lang="en-US" sz="2000" dirty="0">
                <a:solidFill>
                  <a:srgbClr val="800080"/>
                </a:solidFill>
                <a:latin typeface="Consolas" panose="020B0609020204030204" pitchFamily="49" charset="0"/>
                <a:cs typeface="Consolas" panose="020B0609020204030204" pitchFamily="49" charset="0"/>
              </a:rPr>
              <a:t>new</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multiValuesView</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.select(each -&gt; </a:t>
            </a:r>
            <a:r>
              <a:rPr lang="en-US" sz="2000" dirty="0" err="1">
                <a:solidFill>
                  <a:srgbClr val="000000"/>
                </a:solidFill>
                <a:latin typeface="Consolas" panose="020B0609020204030204" pitchFamily="49" charset="0"/>
                <a:cs typeface="Consolas" panose="020B0609020204030204" pitchFamily="49" charset="0"/>
              </a:rPr>
              <a:t>each.size</a:t>
            </a:r>
            <a:r>
              <a:rPr lang="en-US" sz="2000" dirty="0">
                <a:solidFill>
                  <a:srgbClr val="000000"/>
                </a:solidFill>
                <a:latin typeface="Consolas" panose="020B0609020204030204" pitchFamily="49" charset="0"/>
                <a:cs typeface="Consolas" panose="020B0609020204030204" pitchFamily="49" charset="0"/>
              </a:rPr>
              <a:t>() &gt;= </a:t>
            </a:r>
            <a:r>
              <a:rPr lang="en-US" sz="2000" i="1" dirty="0">
                <a:solidFill>
                  <a:srgbClr val="000080"/>
                </a:solidFill>
                <a:latin typeface="Consolas" panose="020B0609020204030204" pitchFamily="49" charset="0"/>
                <a:cs typeface="Consolas" panose="020B0609020204030204" pitchFamily="49" charset="0"/>
              </a:rPr>
              <a:t>SIZE_THRESHOLD</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toSortedListBy</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80C0"/>
                </a:solidFill>
                <a:latin typeface="Consolas" panose="020B0609020204030204" pitchFamily="49" charset="0"/>
                <a:cs typeface="Consolas" panose="020B0609020204030204" pitchFamily="49" charset="0"/>
              </a:rPr>
              <a:t>RichIterable</a:t>
            </a:r>
            <a:r>
              <a:rPr lang="en-US" sz="2000" dirty="0">
                <a:solidFill>
                  <a:srgbClr val="000000"/>
                </a:solidFill>
                <a:latin typeface="Consolas" panose="020B0609020204030204" pitchFamily="49" charset="0"/>
                <a:cs typeface="Consolas" panose="020B0609020204030204" pitchFamily="49" charset="0"/>
              </a:rPr>
              <a:t>::size</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asReversed</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.collect(each -&gt; </a:t>
            </a:r>
            <a:r>
              <a:rPr lang="en-US" sz="2000" dirty="0" err="1">
                <a:solidFill>
                  <a:srgbClr val="000000"/>
                </a:solidFill>
                <a:latin typeface="Consolas" panose="020B0609020204030204" pitchFamily="49" charset="0"/>
                <a:cs typeface="Consolas" panose="020B0609020204030204" pitchFamily="49" charset="0"/>
              </a:rPr>
              <a:t>each.size</a:t>
            </a:r>
            <a:r>
              <a:rPr lang="en-US" sz="2000" dirty="0">
                <a:solidFill>
                  <a:srgbClr val="000000"/>
                </a:solidFill>
                <a:latin typeface="Consolas" panose="020B0609020204030204" pitchFamily="49" charset="0"/>
                <a:cs typeface="Consolas" panose="020B0609020204030204" pitchFamily="49" charset="0"/>
              </a:rPr>
              <a:t>() + </a:t>
            </a:r>
            <a:r>
              <a:rPr lang="en-US" sz="2000" b="1" dirty="0">
                <a:solidFill>
                  <a:srgbClr val="0000FF"/>
                </a:solidFill>
                <a:latin typeface="Consolas" panose="020B0609020204030204" pitchFamily="49" charset="0"/>
                <a:cs typeface="Consolas" panose="020B0609020204030204" pitchFamily="49" charset="0"/>
              </a:rPr>
              <a:t>": " </a:t>
            </a:r>
            <a:r>
              <a:rPr lang="en-US" sz="2000" dirty="0">
                <a:solidFill>
                  <a:srgbClr val="000000"/>
                </a:solidFill>
                <a:latin typeface="Consolas" panose="020B0609020204030204" pitchFamily="49" charset="0"/>
                <a:cs typeface="Consolas" panose="020B0609020204030204" pitchFamily="49" charset="0"/>
              </a:rPr>
              <a:t>+ each)</a:t>
            </a:r>
            <a:endParaRPr lang="en-US" sz="2000" dirty="0" smtClean="0">
              <a:solidFill>
                <a:srgbClr val="000000"/>
              </a:solidFill>
              <a:latin typeface="Consolas" panose="020B0609020204030204" pitchFamily="49" charset="0"/>
              <a:cs typeface="Consolas" panose="020B0609020204030204" pitchFamily="49" charset="0"/>
            </a:endParaRP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.each(</a:t>
            </a:r>
            <a:r>
              <a:rPr lang="en-US" sz="2000" dirty="0" err="1" smtClean="0">
                <a:solidFill>
                  <a:srgbClr val="800000"/>
                </a:solidFill>
                <a:latin typeface="Consolas" panose="020B0609020204030204" pitchFamily="49" charset="0"/>
                <a:cs typeface="Consolas" panose="020B0609020204030204" pitchFamily="49" charset="0"/>
              </a:rPr>
              <a:t>System</a:t>
            </a:r>
            <a:r>
              <a:rPr lang="en-US" sz="2000" dirty="0" err="1" smtClean="0">
                <a:solidFill>
                  <a:srgbClr val="000000"/>
                </a:solidFill>
                <a:latin typeface="Consolas" panose="020B0609020204030204" pitchFamily="49" charset="0"/>
                <a:cs typeface="Consolas" panose="020B0609020204030204" pitchFamily="49" charset="0"/>
              </a:rPr>
              <a:t>.</a:t>
            </a:r>
            <a:r>
              <a:rPr lang="en-US" sz="2000" i="1" dirty="0" err="1" smtClean="0">
                <a:solidFill>
                  <a:srgbClr val="000080"/>
                </a:solidFill>
                <a:latin typeface="Consolas" panose="020B0609020204030204" pitchFamily="49" charset="0"/>
                <a:cs typeface="Consolas" panose="020B0609020204030204" pitchFamily="49" charset="0"/>
              </a:rPr>
              <a:t>out</a:t>
            </a:r>
            <a:r>
              <a:rPr lang="en-US" sz="2000" dirty="0">
                <a:solidFill>
                  <a:srgbClr val="000000"/>
                </a:solidFill>
                <a:latin typeface="Consolas" panose="020B0609020204030204" pitchFamily="49" charset="0"/>
                <a:cs typeface="Consolas" panose="020B0609020204030204" pitchFamily="49" charset="0"/>
              </a:rPr>
              <a:t>::</a:t>
            </a:r>
            <a:r>
              <a:rPr lang="en-US" sz="2000" dirty="0" err="1" smtClean="0">
                <a:solidFill>
                  <a:srgbClr val="000000"/>
                </a:solidFill>
                <a:latin typeface="Consolas" panose="020B0609020204030204" pitchFamily="49" charset="0"/>
                <a:cs typeface="Consolas" panose="020B0609020204030204" pitchFamily="49" charset="0"/>
              </a:rPr>
              <a:t>println</a:t>
            </a:r>
            <a:r>
              <a:rPr lang="en-US" sz="2000" dirty="0" smtClean="0">
                <a:solidFill>
                  <a:srgbClr val="000000"/>
                </a:solidFill>
                <a:latin typeface="Consolas" panose="020B0609020204030204" pitchFamily="49" charset="0"/>
                <a:cs typeface="Consolas" panose="020B0609020204030204" pitchFamily="49" charset="0"/>
              </a:rPr>
              <a:t>)</a:t>
            </a:r>
            <a:r>
              <a:rPr lang="en-US" sz="2000" dirty="0" smtClean="0">
                <a:solidFill>
                  <a:srgbClr val="A6A6A6"/>
                </a:solidFill>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cs typeface="Consolas" panose="020B0609020204030204" pitchFamily="49" charset="0"/>
            </a:endParaRPr>
          </a:p>
        </p:txBody>
      </p:sp>
      <p:sp>
        <p:nvSpPr>
          <p:cNvPr id="6" name="Rounded Rectangle 5"/>
          <p:cNvSpPr/>
          <p:nvPr/>
        </p:nvSpPr>
        <p:spPr>
          <a:xfrm>
            <a:off x="457200" y="4095749"/>
            <a:ext cx="8229600" cy="4572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400" dirty="0" smtClean="0">
                <a:solidFill>
                  <a:schemeClr val="tx1"/>
                </a:solidFill>
              </a:rPr>
              <a:t>Type: </a:t>
            </a:r>
            <a:r>
              <a:rPr lang="en-US" sz="2400" dirty="0" err="1">
                <a:solidFill>
                  <a:srgbClr val="0080C0"/>
                </a:solidFill>
                <a:latin typeface="Consolas" panose="020B0609020204030204" pitchFamily="49" charset="0"/>
                <a:cs typeface="Consolas" panose="020B0609020204030204" pitchFamily="49" charset="0"/>
              </a:rPr>
              <a:t>RichIterable</a:t>
            </a:r>
            <a:r>
              <a:rPr lang="en-US" sz="2400" dirty="0">
                <a:solidFill>
                  <a:srgbClr val="000000"/>
                </a:solidFill>
                <a:latin typeface="Consolas" panose="020B0609020204030204" pitchFamily="49" charset="0"/>
                <a:cs typeface="Consolas" panose="020B0609020204030204" pitchFamily="49" charset="0"/>
              </a:rPr>
              <a:t>&lt;</a:t>
            </a:r>
            <a:r>
              <a:rPr lang="en-US" sz="2400" dirty="0" err="1">
                <a:solidFill>
                  <a:srgbClr val="0080C0"/>
                </a:solidFill>
                <a:latin typeface="Consolas" panose="020B0609020204030204" pitchFamily="49" charset="0"/>
                <a:cs typeface="Consolas" panose="020B0609020204030204" pitchFamily="49" charset="0"/>
              </a:rPr>
              <a:t>RichIterable</a:t>
            </a:r>
            <a:r>
              <a:rPr lang="en-US" sz="2400" dirty="0">
                <a:solidFill>
                  <a:srgbClr val="000000"/>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String</a:t>
            </a:r>
            <a:r>
              <a:rPr lang="en-US" sz="2400" dirty="0">
                <a:solidFill>
                  <a:srgbClr val="000000"/>
                </a:solidFill>
                <a:latin typeface="Consolas" panose="020B0609020204030204" pitchFamily="49" charset="0"/>
                <a:cs typeface="Consolas" panose="020B0609020204030204" pitchFamily="49" charset="0"/>
              </a:rPr>
              <a:t>&gt;&gt;</a:t>
            </a:r>
            <a:endParaRPr lang="en-US" sz="2400" dirty="0">
              <a:effectLst/>
              <a:latin typeface="Consolas" panose="020B0609020204030204" pitchFamily="49" charset="0"/>
              <a:cs typeface="Consolas" panose="020B0609020204030204" pitchFamily="49" charset="0"/>
            </a:endParaRPr>
          </a:p>
        </p:txBody>
      </p:sp>
      <p:sp>
        <p:nvSpPr>
          <p:cNvPr id="8" name="Rounded Rectangle 7"/>
          <p:cNvSpPr/>
          <p:nvPr/>
        </p:nvSpPr>
        <p:spPr>
          <a:xfrm>
            <a:off x="457200" y="895350"/>
            <a:ext cx="8229600" cy="11049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endParaRPr lang="en-US" sz="2400" dirty="0">
              <a:effectLst/>
            </a:endParaRPr>
          </a:p>
        </p:txBody>
      </p:sp>
      <p:pic>
        <p:nvPicPr>
          <p:cNvPr id="9" name="Picture 8" descr="GS Collections"/>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0477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854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Anagram tutorial</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smtClean="0">
                <a:solidFill>
                  <a:srgbClr val="800080"/>
                </a:solidFill>
                <a:latin typeface="Consolas" panose="020B0609020204030204" pitchFamily="49" charset="0"/>
                <a:cs typeface="Consolas" panose="020B0609020204030204" pitchFamily="49" charset="0"/>
              </a:rPr>
              <a:t>this</a:t>
            </a:r>
            <a:r>
              <a:rPr lang="en-US" sz="2000" dirty="0" err="1" smtClean="0">
                <a:solidFill>
                  <a:srgbClr val="000000"/>
                </a:solidFill>
                <a:latin typeface="Consolas" panose="020B0609020204030204" pitchFamily="49" charset="0"/>
                <a:cs typeface="Consolas" panose="020B0609020204030204" pitchFamily="49" charset="0"/>
              </a:rPr>
              <a:t>.getWords</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smtClean="0">
                <a:solidFill>
                  <a:srgbClr val="000000"/>
                </a:solidFill>
                <a:latin typeface="Consolas" panose="020B0609020204030204" pitchFamily="49" charset="0"/>
                <a:cs typeface="Consolas" panose="020B0609020204030204" pitchFamily="49" charset="0"/>
              </a:rPr>
              <a:t>  .</a:t>
            </a:r>
            <a:r>
              <a:rPr lang="en-US" sz="2000" dirty="0" err="1">
                <a:solidFill>
                  <a:srgbClr val="000000"/>
                </a:solidFill>
                <a:latin typeface="Consolas" panose="020B0609020204030204" pitchFamily="49" charset="0"/>
                <a:cs typeface="Consolas" panose="020B0609020204030204" pitchFamily="49" charset="0"/>
              </a:rPr>
              <a:t>groupBy</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800000"/>
                </a:solidFill>
                <a:latin typeface="Consolas" panose="020B0609020204030204" pitchFamily="49" charset="0"/>
                <a:cs typeface="Consolas" panose="020B0609020204030204" pitchFamily="49" charset="0"/>
              </a:rPr>
              <a:t>Alphagram</a:t>
            </a:r>
            <a:r>
              <a:rPr lang="en-US" sz="2000" dirty="0">
                <a:solidFill>
                  <a:srgbClr val="000000"/>
                </a:solidFill>
                <a:latin typeface="Consolas" panose="020B0609020204030204" pitchFamily="49" charset="0"/>
                <a:cs typeface="Consolas" panose="020B0609020204030204" pitchFamily="49" charset="0"/>
              </a:rPr>
              <a:t>::</a:t>
            </a:r>
            <a:r>
              <a:rPr lang="en-US" sz="2000" dirty="0">
                <a:solidFill>
                  <a:srgbClr val="800080"/>
                </a:solidFill>
                <a:latin typeface="Consolas" panose="020B0609020204030204" pitchFamily="49" charset="0"/>
                <a:cs typeface="Consolas" panose="020B0609020204030204" pitchFamily="49" charset="0"/>
              </a:rPr>
              <a:t>new</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multiValuesView</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.select(each -&gt; </a:t>
            </a:r>
            <a:r>
              <a:rPr lang="en-US" sz="2000" dirty="0" err="1">
                <a:solidFill>
                  <a:srgbClr val="000000"/>
                </a:solidFill>
                <a:latin typeface="Consolas" panose="020B0609020204030204" pitchFamily="49" charset="0"/>
                <a:cs typeface="Consolas" panose="020B0609020204030204" pitchFamily="49" charset="0"/>
              </a:rPr>
              <a:t>each.size</a:t>
            </a:r>
            <a:r>
              <a:rPr lang="en-US" sz="2000" dirty="0">
                <a:solidFill>
                  <a:srgbClr val="000000"/>
                </a:solidFill>
                <a:latin typeface="Consolas" panose="020B0609020204030204" pitchFamily="49" charset="0"/>
                <a:cs typeface="Consolas" panose="020B0609020204030204" pitchFamily="49" charset="0"/>
              </a:rPr>
              <a:t>() &gt;= </a:t>
            </a:r>
            <a:r>
              <a:rPr lang="en-US" sz="2000" i="1" dirty="0">
                <a:solidFill>
                  <a:srgbClr val="000080"/>
                </a:solidFill>
                <a:latin typeface="Consolas" panose="020B0609020204030204" pitchFamily="49" charset="0"/>
                <a:cs typeface="Consolas" panose="020B0609020204030204" pitchFamily="49" charset="0"/>
              </a:rPr>
              <a:t>SIZE_THRESHOLD</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toSortedListBy</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80C0"/>
                </a:solidFill>
                <a:latin typeface="Consolas" panose="020B0609020204030204" pitchFamily="49" charset="0"/>
                <a:cs typeface="Consolas" panose="020B0609020204030204" pitchFamily="49" charset="0"/>
              </a:rPr>
              <a:t>RichIterable</a:t>
            </a:r>
            <a:r>
              <a:rPr lang="en-US" sz="2000" dirty="0">
                <a:solidFill>
                  <a:srgbClr val="000000"/>
                </a:solidFill>
                <a:latin typeface="Consolas" panose="020B0609020204030204" pitchFamily="49" charset="0"/>
                <a:cs typeface="Consolas" panose="020B0609020204030204" pitchFamily="49" charset="0"/>
              </a:rPr>
              <a:t>::size</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asReversed</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.collect(each -&gt; </a:t>
            </a:r>
            <a:r>
              <a:rPr lang="en-US" sz="2000" dirty="0" err="1">
                <a:solidFill>
                  <a:srgbClr val="000000"/>
                </a:solidFill>
                <a:latin typeface="Consolas" panose="020B0609020204030204" pitchFamily="49" charset="0"/>
                <a:cs typeface="Consolas" panose="020B0609020204030204" pitchFamily="49" charset="0"/>
              </a:rPr>
              <a:t>each.size</a:t>
            </a:r>
            <a:r>
              <a:rPr lang="en-US" sz="2000" dirty="0">
                <a:solidFill>
                  <a:srgbClr val="000000"/>
                </a:solidFill>
                <a:latin typeface="Consolas" panose="020B0609020204030204" pitchFamily="49" charset="0"/>
                <a:cs typeface="Consolas" panose="020B0609020204030204" pitchFamily="49" charset="0"/>
              </a:rPr>
              <a:t>() + </a:t>
            </a:r>
            <a:r>
              <a:rPr lang="en-US" sz="2000" b="1" dirty="0">
                <a:solidFill>
                  <a:srgbClr val="0000FF"/>
                </a:solidFill>
                <a:latin typeface="Consolas" panose="020B0609020204030204" pitchFamily="49" charset="0"/>
                <a:cs typeface="Consolas" panose="020B0609020204030204" pitchFamily="49" charset="0"/>
              </a:rPr>
              <a:t>": " </a:t>
            </a:r>
            <a:r>
              <a:rPr lang="en-US" sz="2000" dirty="0">
                <a:solidFill>
                  <a:srgbClr val="000000"/>
                </a:solidFill>
                <a:latin typeface="Consolas" panose="020B0609020204030204" pitchFamily="49" charset="0"/>
                <a:cs typeface="Consolas" panose="020B0609020204030204" pitchFamily="49" charset="0"/>
              </a:rPr>
              <a:t>+ each)</a:t>
            </a:r>
            <a:endParaRPr lang="en-US" sz="2000" dirty="0" smtClean="0">
              <a:solidFill>
                <a:srgbClr val="000000"/>
              </a:solidFill>
              <a:latin typeface="Consolas" panose="020B0609020204030204" pitchFamily="49" charset="0"/>
              <a:cs typeface="Consolas" panose="020B0609020204030204" pitchFamily="49" charset="0"/>
            </a:endParaRP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.each(</a:t>
            </a:r>
            <a:r>
              <a:rPr lang="en-US" sz="2000" dirty="0" err="1" smtClean="0">
                <a:solidFill>
                  <a:srgbClr val="800000"/>
                </a:solidFill>
                <a:latin typeface="Consolas" panose="020B0609020204030204" pitchFamily="49" charset="0"/>
                <a:cs typeface="Consolas" panose="020B0609020204030204" pitchFamily="49" charset="0"/>
              </a:rPr>
              <a:t>System</a:t>
            </a:r>
            <a:r>
              <a:rPr lang="en-US" sz="2000" dirty="0" err="1" smtClean="0">
                <a:solidFill>
                  <a:srgbClr val="000000"/>
                </a:solidFill>
                <a:latin typeface="Consolas" panose="020B0609020204030204" pitchFamily="49" charset="0"/>
                <a:cs typeface="Consolas" panose="020B0609020204030204" pitchFamily="49" charset="0"/>
              </a:rPr>
              <a:t>.</a:t>
            </a:r>
            <a:r>
              <a:rPr lang="en-US" sz="2000" i="1" dirty="0" err="1" smtClean="0">
                <a:solidFill>
                  <a:srgbClr val="000080"/>
                </a:solidFill>
                <a:latin typeface="Consolas" panose="020B0609020204030204" pitchFamily="49" charset="0"/>
                <a:cs typeface="Consolas" panose="020B0609020204030204" pitchFamily="49" charset="0"/>
              </a:rPr>
              <a:t>out</a:t>
            </a:r>
            <a:r>
              <a:rPr lang="en-US" sz="2000" dirty="0">
                <a:solidFill>
                  <a:srgbClr val="000000"/>
                </a:solidFill>
                <a:latin typeface="Consolas" panose="020B0609020204030204" pitchFamily="49" charset="0"/>
                <a:cs typeface="Consolas" panose="020B0609020204030204" pitchFamily="49" charset="0"/>
              </a:rPr>
              <a:t>::</a:t>
            </a:r>
            <a:r>
              <a:rPr lang="en-US" sz="2000" dirty="0" err="1" smtClean="0">
                <a:solidFill>
                  <a:srgbClr val="000000"/>
                </a:solidFill>
                <a:latin typeface="Consolas" panose="020B0609020204030204" pitchFamily="49" charset="0"/>
                <a:cs typeface="Consolas" panose="020B0609020204030204" pitchFamily="49" charset="0"/>
              </a:rPr>
              <a:t>println</a:t>
            </a:r>
            <a:r>
              <a:rPr lang="en-US" sz="2000" dirty="0" smtClean="0">
                <a:solidFill>
                  <a:srgbClr val="000000"/>
                </a:solidFill>
                <a:latin typeface="Consolas" panose="020B0609020204030204" pitchFamily="49" charset="0"/>
                <a:cs typeface="Consolas" panose="020B0609020204030204" pitchFamily="49" charset="0"/>
              </a:rPr>
              <a:t>)</a:t>
            </a:r>
            <a:r>
              <a:rPr lang="en-US" sz="2000" dirty="0" smtClean="0">
                <a:solidFill>
                  <a:srgbClr val="A6A6A6"/>
                </a:solidFill>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cs typeface="Consolas" panose="020B0609020204030204" pitchFamily="49" charset="0"/>
            </a:endParaRPr>
          </a:p>
        </p:txBody>
      </p:sp>
      <p:sp>
        <p:nvSpPr>
          <p:cNvPr id="6" name="Rounded Rectangle 5"/>
          <p:cNvSpPr/>
          <p:nvPr/>
        </p:nvSpPr>
        <p:spPr>
          <a:xfrm>
            <a:off x="457200" y="4095749"/>
            <a:ext cx="8229600" cy="4572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400" dirty="0" smtClean="0">
                <a:solidFill>
                  <a:schemeClr val="tx1"/>
                </a:solidFill>
              </a:rPr>
              <a:t>Type: </a:t>
            </a:r>
            <a:r>
              <a:rPr lang="en-US" sz="2400" dirty="0" err="1">
                <a:solidFill>
                  <a:srgbClr val="0080C0"/>
                </a:solidFill>
                <a:latin typeface="Consolas" panose="020B0609020204030204" pitchFamily="49" charset="0"/>
                <a:cs typeface="Consolas" panose="020B0609020204030204" pitchFamily="49" charset="0"/>
              </a:rPr>
              <a:t>RichIterable</a:t>
            </a:r>
            <a:r>
              <a:rPr lang="en-US" sz="2400" dirty="0">
                <a:solidFill>
                  <a:srgbClr val="000000"/>
                </a:solidFill>
                <a:latin typeface="Consolas" panose="020B0609020204030204" pitchFamily="49" charset="0"/>
                <a:cs typeface="Consolas" panose="020B0609020204030204" pitchFamily="49" charset="0"/>
              </a:rPr>
              <a:t>&lt;</a:t>
            </a:r>
            <a:r>
              <a:rPr lang="en-US" sz="2400" dirty="0" err="1">
                <a:solidFill>
                  <a:srgbClr val="0080C0"/>
                </a:solidFill>
                <a:latin typeface="Consolas" panose="020B0609020204030204" pitchFamily="49" charset="0"/>
                <a:cs typeface="Consolas" panose="020B0609020204030204" pitchFamily="49" charset="0"/>
              </a:rPr>
              <a:t>RichIterable</a:t>
            </a:r>
            <a:r>
              <a:rPr lang="en-US" sz="2400" dirty="0">
                <a:solidFill>
                  <a:srgbClr val="000000"/>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String</a:t>
            </a:r>
            <a:r>
              <a:rPr lang="en-US" sz="2400" dirty="0">
                <a:solidFill>
                  <a:srgbClr val="000000"/>
                </a:solidFill>
                <a:latin typeface="Consolas" panose="020B0609020204030204" pitchFamily="49" charset="0"/>
                <a:cs typeface="Consolas" panose="020B0609020204030204" pitchFamily="49" charset="0"/>
              </a:rPr>
              <a:t>&gt;&gt;</a:t>
            </a:r>
            <a:endParaRPr lang="en-US" sz="2400" dirty="0">
              <a:effectLst/>
              <a:latin typeface="Consolas" panose="020B0609020204030204" pitchFamily="49" charset="0"/>
              <a:cs typeface="Consolas" panose="020B0609020204030204" pitchFamily="49" charset="0"/>
            </a:endParaRPr>
          </a:p>
        </p:txBody>
      </p:sp>
      <p:sp>
        <p:nvSpPr>
          <p:cNvPr id="8" name="Rounded Rectangle 7"/>
          <p:cNvSpPr/>
          <p:nvPr/>
        </p:nvSpPr>
        <p:spPr>
          <a:xfrm>
            <a:off x="458656" y="895350"/>
            <a:ext cx="8229600" cy="14859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endParaRPr lang="en-US" sz="2400" dirty="0">
              <a:effectLst/>
            </a:endParaRPr>
          </a:p>
        </p:txBody>
      </p:sp>
      <p:pic>
        <p:nvPicPr>
          <p:cNvPr id="9" name="Picture 8" descr="GS Collections"/>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0477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7434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Anagram tutorial</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smtClean="0">
                <a:solidFill>
                  <a:srgbClr val="800080"/>
                </a:solidFill>
                <a:latin typeface="Consolas" panose="020B0609020204030204" pitchFamily="49" charset="0"/>
                <a:cs typeface="Consolas" panose="020B0609020204030204" pitchFamily="49" charset="0"/>
              </a:rPr>
              <a:t>this</a:t>
            </a:r>
            <a:r>
              <a:rPr lang="en-US" sz="2000" dirty="0" err="1" smtClean="0">
                <a:solidFill>
                  <a:srgbClr val="000000"/>
                </a:solidFill>
                <a:latin typeface="Consolas" panose="020B0609020204030204" pitchFamily="49" charset="0"/>
                <a:cs typeface="Consolas" panose="020B0609020204030204" pitchFamily="49" charset="0"/>
              </a:rPr>
              <a:t>.getWords</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smtClean="0">
                <a:solidFill>
                  <a:srgbClr val="000000"/>
                </a:solidFill>
                <a:latin typeface="Consolas" panose="020B0609020204030204" pitchFamily="49" charset="0"/>
                <a:cs typeface="Consolas" panose="020B0609020204030204" pitchFamily="49" charset="0"/>
              </a:rPr>
              <a:t>  .</a:t>
            </a:r>
            <a:r>
              <a:rPr lang="en-US" sz="2000" dirty="0" err="1">
                <a:solidFill>
                  <a:srgbClr val="000000"/>
                </a:solidFill>
                <a:latin typeface="Consolas" panose="020B0609020204030204" pitchFamily="49" charset="0"/>
                <a:cs typeface="Consolas" panose="020B0609020204030204" pitchFamily="49" charset="0"/>
              </a:rPr>
              <a:t>groupBy</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800000"/>
                </a:solidFill>
                <a:latin typeface="Consolas" panose="020B0609020204030204" pitchFamily="49" charset="0"/>
                <a:cs typeface="Consolas" panose="020B0609020204030204" pitchFamily="49" charset="0"/>
              </a:rPr>
              <a:t>Alphagram</a:t>
            </a:r>
            <a:r>
              <a:rPr lang="en-US" sz="2000" dirty="0">
                <a:solidFill>
                  <a:srgbClr val="000000"/>
                </a:solidFill>
                <a:latin typeface="Consolas" panose="020B0609020204030204" pitchFamily="49" charset="0"/>
                <a:cs typeface="Consolas" panose="020B0609020204030204" pitchFamily="49" charset="0"/>
              </a:rPr>
              <a:t>::</a:t>
            </a:r>
            <a:r>
              <a:rPr lang="en-US" sz="2000" dirty="0">
                <a:solidFill>
                  <a:srgbClr val="800080"/>
                </a:solidFill>
                <a:latin typeface="Consolas" panose="020B0609020204030204" pitchFamily="49" charset="0"/>
                <a:cs typeface="Consolas" panose="020B0609020204030204" pitchFamily="49" charset="0"/>
              </a:rPr>
              <a:t>new</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multiValuesView</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.select(each -&gt; </a:t>
            </a:r>
            <a:r>
              <a:rPr lang="en-US" sz="2000" dirty="0" err="1">
                <a:solidFill>
                  <a:srgbClr val="000000"/>
                </a:solidFill>
                <a:latin typeface="Consolas" panose="020B0609020204030204" pitchFamily="49" charset="0"/>
                <a:cs typeface="Consolas" panose="020B0609020204030204" pitchFamily="49" charset="0"/>
              </a:rPr>
              <a:t>each.size</a:t>
            </a:r>
            <a:r>
              <a:rPr lang="en-US" sz="2000" dirty="0">
                <a:solidFill>
                  <a:srgbClr val="000000"/>
                </a:solidFill>
                <a:latin typeface="Consolas" panose="020B0609020204030204" pitchFamily="49" charset="0"/>
                <a:cs typeface="Consolas" panose="020B0609020204030204" pitchFamily="49" charset="0"/>
              </a:rPr>
              <a:t>() &gt;= </a:t>
            </a:r>
            <a:r>
              <a:rPr lang="en-US" sz="2000" i="1" dirty="0">
                <a:solidFill>
                  <a:srgbClr val="000080"/>
                </a:solidFill>
                <a:latin typeface="Consolas" panose="020B0609020204030204" pitchFamily="49" charset="0"/>
                <a:cs typeface="Consolas" panose="020B0609020204030204" pitchFamily="49" charset="0"/>
              </a:rPr>
              <a:t>SIZE_THRESHOLD</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toSortedListBy</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80C0"/>
                </a:solidFill>
                <a:latin typeface="Consolas" panose="020B0609020204030204" pitchFamily="49" charset="0"/>
                <a:cs typeface="Consolas" panose="020B0609020204030204" pitchFamily="49" charset="0"/>
              </a:rPr>
              <a:t>RichIterable</a:t>
            </a:r>
            <a:r>
              <a:rPr lang="en-US" sz="2000" dirty="0">
                <a:solidFill>
                  <a:srgbClr val="000000"/>
                </a:solidFill>
                <a:latin typeface="Consolas" panose="020B0609020204030204" pitchFamily="49" charset="0"/>
                <a:cs typeface="Consolas" panose="020B0609020204030204" pitchFamily="49" charset="0"/>
              </a:rPr>
              <a:t>::size</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asReversed</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.collect(each -&gt; </a:t>
            </a:r>
            <a:r>
              <a:rPr lang="en-US" sz="2000" dirty="0" err="1">
                <a:solidFill>
                  <a:srgbClr val="000000"/>
                </a:solidFill>
                <a:latin typeface="Consolas" panose="020B0609020204030204" pitchFamily="49" charset="0"/>
                <a:cs typeface="Consolas" panose="020B0609020204030204" pitchFamily="49" charset="0"/>
              </a:rPr>
              <a:t>each.size</a:t>
            </a:r>
            <a:r>
              <a:rPr lang="en-US" sz="2000" dirty="0">
                <a:solidFill>
                  <a:srgbClr val="000000"/>
                </a:solidFill>
                <a:latin typeface="Consolas" panose="020B0609020204030204" pitchFamily="49" charset="0"/>
                <a:cs typeface="Consolas" panose="020B0609020204030204" pitchFamily="49" charset="0"/>
              </a:rPr>
              <a:t>() + </a:t>
            </a:r>
            <a:r>
              <a:rPr lang="en-US" sz="2000" b="1" dirty="0">
                <a:solidFill>
                  <a:srgbClr val="0000FF"/>
                </a:solidFill>
                <a:latin typeface="Consolas" panose="020B0609020204030204" pitchFamily="49" charset="0"/>
                <a:cs typeface="Consolas" panose="020B0609020204030204" pitchFamily="49" charset="0"/>
              </a:rPr>
              <a:t>": " </a:t>
            </a:r>
            <a:r>
              <a:rPr lang="en-US" sz="2000" dirty="0">
                <a:solidFill>
                  <a:srgbClr val="000000"/>
                </a:solidFill>
                <a:latin typeface="Consolas" panose="020B0609020204030204" pitchFamily="49" charset="0"/>
                <a:cs typeface="Consolas" panose="020B0609020204030204" pitchFamily="49" charset="0"/>
              </a:rPr>
              <a:t>+ each)</a:t>
            </a:r>
            <a:endParaRPr lang="en-US" sz="2000" dirty="0" smtClean="0">
              <a:solidFill>
                <a:srgbClr val="000000"/>
              </a:solidFill>
              <a:latin typeface="Consolas" panose="020B0609020204030204" pitchFamily="49" charset="0"/>
              <a:cs typeface="Consolas" panose="020B0609020204030204" pitchFamily="49" charset="0"/>
            </a:endParaRP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.each(</a:t>
            </a:r>
            <a:r>
              <a:rPr lang="en-US" sz="2000" dirty="0" err="1" smtClean="0">
                <a:solidFill>
                  <a:srgbClr val="800000"/>
                </a:solidFill>
                <a:latin typeface="Consolas" panose="020B0609020204030204" pitchFamily="49" charset="0"/>
                <a:cs typeface="Consolas" panose="020B0609020204030204" pitchFamily="49" charset="0"/>
              </a:rPr>
              <a:t>System</a:t>
            </a:r>
            <a:r>
              <a:rPr lang="en-US" sz="2000" dirty="0" err="1" smtClean="0">
                <a:solidFill>
                  <a:srgbClr val="000000"/>
                </a:solidFill>
                <a:latin typeface="Consolas" panose="020B0609020204030204" pitchFamily="49" charset="0"/>
                <a:cs typeface="Consolas" panose="020B0609020204030204" pitchFamily="49" charset="0"/>
              </a:rPr>
              <a:t>.</a:t>
            </a:r>
            <a:r>
              <a:rPr lang="en-US" sz="2000" i="1" dirty="0" err="1" smtClean="0">
                <a:solidFill>
                  <a:srgbClr val="000080"/>
                </a:solidFill>
                <a:latin typeface="Consolas" panose="020B0609020204030204" pitchFamily="49" charset="0"/>
                <a:cs typeface="Consolas" panose="020B0609020204030204" pitchFamily="49" charset="0"/>
              </a:rPr>
              <a:t>out</a:t>
            </a:r>
            <a:r>
              <a:rPr lang="en-US" sz="2000" dirty="0">
                <a:solidFill>
                  <a:srgbClr val="000000"/>
                </a:solidFill>
                <a:latin typeface="Consolas" panose="020B0609020204030204" pitchFamily="49" charset="0"/>
                <a:cs typeface="Consolas" panose="020B0609020204030204" pitchFamily="49" charset="0"/>
              </a:rPr>
              <a:t>::</a:t>
            </a:r>
            <a:r>
              <a:rPr lang="en-US" sz="2000" dirty="0" err="1" smtClean="0">
                <a:solidFill>
                  <a:srgbClr val="000000"/>
                </a:solidFill>
                <a:latin typeface="Consolas" panose="020B0609020204030204" pitchFamily="49" charset="0"/>
                <a:cs typeface="Consolas" panose="020B0609020204030204" pitchFamily="49" charset="0"/>
              </a:rPr>
              <a:t>println</a:t>
            </a:r>
            <a:r>
              <a:rPr lang="en-US" sz="2000" dirty="0" smtClean="0">
                <a:solidFill>
                  <a:srgbClr val="000000"/>
                </a:solidFill>
                <a:latin typeface="Consolas" panose="020B0609020204030204" pitchFamily="49" charset="0"/>
                <a:cs typeface="Consolas" panose="020B0609020204030204" pitchFamily="49" charset="0"/>
              </a:rPr>
              <a:t>)</a:t>
            </a:r>
            <a:r>
              <a:rPr lang="en-US" sz="2000" dirty="0" smtClean="0">
                <a:solidFill>
                  <a:srgbClr val="A6A6A6"/>
                </a:solidFill>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cs typeface="Consolas" panose="020B0609020204030204" pitchFamily="49" charset="0"/>
            </a:endParaRPr>
          </a:p>
        </p:txBody>
      </p:sp>
      <p:sp>
        <p:nvSpPr>
          <p:cNvPr id="6" name="Rounded Rectangle 5"/>
          <p:cNvSpPr/>
          <p:nvPr/>
        </p:nvSpPr>
        <p:spPr>
          <a:xfrm>
            <a:off x="457200" y="4095749"/>
            <a:ext cx="8229600" cy="4572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400" dirty="0" smtClean="0">
                <a:solidFill>
                  <a:schemeClr val="tx1"/>
                </a:solidFill>
              </a:rPr>
              <a:t>Type: </a:t>
            </a:r>
            <a:r>
              <a:rPr lang="en-US" sz="2400" dirty="0" err="1">
                <a:solidFill>
                  <a:srgbClr val="0080C0"/>
                </a:solidFill>
                <a:latin typeface="Consolas" panose="020B0609020204030204" pitchFamily="49" charset="0"/>
                <a:cs typeface="Consolas" panose="020B0609020204030204" pitchFamily="49" charset="0"/>
              </a:rPr>
              <a:t>MutableList</a:t>
            </a:r>
            <a:r>
              <a:rPr lang="en-US" sz="2400" dirty="0">
                <a:solidFill>
                  <a:srgbClr val="000000"/>
                </a:solidFill>
                <a:latin typeface="Consolas" panose="020B0609020204030204" pitchFamily="49" charset="0"/>
                <a:cs typeface="Consolas" panose="020B0609020204030204" pitchFamily="49" charset="0"/>
              </a:rPr>
              <a:t>&lt;</a:t>
            </a:r>
            <a:r>
              <a:rPr lang="en-US" sz="2400" dirty="0" err="1">
                <a:solidFill>
                  <a:srgbClr val="0080C0"/>
                </a:solidFill>
                <a:latin typeface="Consolas" panose="020B0609020204030204" pitchFamily="49" charset="0"/>
                <a:cs typeface="Consolas" panose="020B0609020204030204" pitchFamily="49" charset="0"/>
              </a:rPr>
              <a:t>RichIterable</a:t>
            </a:r>
            <a:r>
              <a:rPr lang="en-US" sz="2400" dirty="0">
                <a:solidFill>
                  <a:srgbClr val="000000"/>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String</a:t>
            </a:r>
            <a:r>
              <a:rPr lang="en-US" sz="2400" dirty="0">
                <a:solidFill>
                  <a:srgbClr val="000000"/>
                </a:solidFill>
                <a:latin typeface="Consolas" panose="020B0609020204030204" pitchFamily="49" charset="0"/>
                <a:cs typeface="Consolas" panose="020B0609020204030204" pitchFamily="49" charset="0"/>
              </a:rPr>
              <a:t>&gt;&gt;</a:t>
            </a:r>
            <a:endParaRPr lang="en-US" sz="2400" dirty="0">
              <a:effectLst/>
              <a:latin typeface="Consolas" panose="020B0609020204030204" pitchFamily="49" charset="0"/>
              <a:cs typeface="Consolas" panose="020B0609020204030204" pitchFamily="49" charset="0"/>
            </a:endParaRPr>
          </a:p>
        </p:txBody>
      </p:sp>
      <p:sp>
        <p:nvSpPr>
          <p:cNvPr id="8" name="Rounded Rectangle 7"/>
          <p:cNvSpPr/>
          <p:nvPr/>
        </p:nvSpPr>
        <p:spPr>
          <a:xfrm>
            <a:off x="457200" y="895350"/>
            <a:ext cx="8229600" cy="18669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endParaRPr lang="en-US" sz="2400" dirty="0">
              <a:effectLst/>
            </a:endParaRPr>
          </a:p>
        </p:txBody>
      </p:sp>
      <p:pic>
        <p:nvPicPr>
          <p:cNvPr id="9" name="Picture 8" descr="GS Collections"/>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0477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143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Anagram tutorial</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smtClean="0">
                <a:solidFill>
                  <a:srgbClr val="800080"/>
                </a:solidFill>
                <a:latin typeface="Consolas" panose="020B0609020204030204" pitchFamily="49" charset="0"/>
                <a:cs typeface="Consolas" panose="020B0609020204030204" pitchFamily="49" charset="0"/>
              </a:rPr>
              <a:t>this</a:t>
            </a:r>
            <a:r>
              <a:rPr lang="en-US" sz="2000" dirty="0" err="1" smtClean="0">
                <a:solidFill>
                  <a:srgbClr val="000000"/>
                </a:solidFill>
                <a:latin typeface="Consolas" panose="020B0609020204030204" pitchFamily="49" charset="0"/>
                <a:cs typeface="Consolas" panose="020B0609020204030204" pitchFamily="49" charset="0"/>
              </a:rPr>
              <a:t>.getWords</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smtClean="0">
                <a:solidFill>
                  <a:srgbClr val="000000"/>
                </a:solidFill>
                <a:latin typeface="Consolas" panose="020B0609020204030204" pitchFamily="49" charset="0"/>
                <a:cs typeface="Consolas" panose="020B0609020204030204" pitchFamily="49" charset="0"/>
              </a:rPr>
              <a:t>  .</a:t>
            </a:r>
            <a:r>
              <a:rPr lang="en-US" sz="2000" dirty="0" err="1">
                <a:solidFill>
                  <a:srgbClr val="000000"/>
                </a:solidFill>
                <a:latin typeface="Consolas" panose="020B0609020204030204" pitchFamily="49" charset="0"/>
                <a:cs typeface="Consolas" panose="020B0609020204030204" pitchFamily="49" charset="0"/>
              </a:rPr>
              <a:t>groupBy</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800000"/>
                </a:solidFill>
                <a:latin typeface="Consolas" panose="020B0609020204030204" pitchFamily="49" charset="0"/>
                <a:cs typeface="Consolas" panose="020B0609020204030204" pitchFamily="49" charset="0"/>
              </a:rPr>
              <a:t>Alphagram</a:t>
            </a:r>
            <a:r>
              <a:rPr lang="en-US" sz="2000" dirty="0">
                <a:solidFill>
                  <a:srgbClr val="000000"/>
                </a:solidFill>
                <a:latin typeface="Consolas" panose="020B0609020204030204" pitchFamily="49" charset="0"/>
                <a:cs typeface="Consolas" panose="020B0609020204030204" pitchFamily="49" charset="0"/>
              </a:rPr>
              <a:t>::</a:t>
            </a:r>
            <a:r>
              <a:rPr lang="en-US" sz="2000" dirty="0">
                <a:solidFill>
                  <a:srgbClr val="800080"/>
                </a:solidFill>
                <a:latin typeface="Consolas" panose="020B0609020204030204" pitchFamily="49" charset="0"/>
                <a:cs typeface="Consolas" panose="020B0609020204030204" pitchFamily="49" charset="0"/>
              </a:rPr>
              <a:t>new</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multiValuesView</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.select(each -&gt; </a:t>
            </a:r>
            <a:r>
              <a:rPr lang="en-US" sz="2000" dirty="0" err="1">
                <a:solidFill>
                  <a:srgbClr val="000000"/>
                </a:solidFill>
                <a:latin typeface="Consolas" panose="020B0609020204030204" pitchFamily="49" charset="0"/>
                <a:cs typeface="Consolas" panose="020B0609020204030204" pitchFamily="49" charset="0"/>
              </a:rPr>
              <a:t>each.size</a:t>
            </a:r>
            <a:r>
              <a:rPr lang="en-US" sz="2000" dirty="0">
                <a:solidFill>
                  <a:srgbClr val="000000"/>
                </a:solidFill>
                <a:latin typeface="Consolas" panose="020B0609020204030204" pitchFamily="49" charset="0"/>
                <a:cs typeface="Consolas" panose="020B0609020204030204" pitchFamily="49" charset="0"/>
              </a:rPr>
              <a:t>() &gt;= </a:t>
            </a:r>
            <a:r>
              <a:rPr lang="en-US" sz="2000" i="1" dirty="0">
                <a:solidFill>
                  <a:srgbClr val="000080"/>
                </a:solidFill>
                <a:latin typeface="Consolas" panose="020B0609020204030204" pitchFamily="49" charset="0"/>
                <a:cs typeface="Consolas" panose="020B0609020204030204" pitchFamily="49" charset="0"/>
              </a:rPr>
              <a:t>SIZE_THRESHOLD</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toSortedListBy</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80C0"/>
                </a:solidFill>
                <a:latin typeface="Consolas" panose="020B0609020204030204" pitchFamily="49" charset="0"/>
                <a:cs typeface="Consolas" panose="020B0609020204030204" pitchFamily="49" charset="0"/>
              </a:rPr>
              <a:t>RichIterable</a:t>
            </a:r>
            <a:r>
              <a:rPr lang="en-US" sz="2000" dirty="0">
                <a:solidFill>
                  <a:srgbClr val="000000"/>
                </a:solidFill>
                <a:latin typeface="Consolas" panose="020B0609020204030204" pitchFamily="49" charset="0"/>
                <a:cs typeface="Consolas" panose="020B0609020204030204" pitchFamily="49" charset="0"/>
              </a:rPr>
              <a:t>::size</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asReversed</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.collect(each -&gt; </a:t>
            </a:r>
            <a:r>
              <a:rPr lang="en-US" sz="2000" dirty="0" err="1">
                <a:solidFill>
                  <a:srgbClr val="000000"/>
                </a:solidFill>
                <a:latin typeface="Consolas" panose="020B0609020204030204" pitchFamily="49" charset="0"/>
                <a:cs typeface="Consolas" panose="020B0609020204030204" pitchFamily="49" charset="0"/>
              </a:rPr>
              <a:t>each.size</a:t>
            </a:r>
            <a:r>
              <a:rPr lang="en-US" sz="2000" dirty="0">
                <a:solidFill>
                  <a:srgbClr val="000000"/>
                </a:solidFill>
                <a:latin typeface="Consolas" panose="020B0609020204030204" pitchFamily="49" charset="0"/>
                <a:cs typeface="Consolas" panose="020B0609020204030204" pitchFamily="49" charset="0"/>
              </a:rPr>
              <a:t>() + </a:t>
            </a:r>
            <a:r>
              <a:rPr lang="en-US" sz="2000" b="1" dirty="0">
                <a:solidFill>
                  <a:srgbClr val="0000FF"/>
                </a:solidFill>
                <a:latin typeface="Consolas" panose="020B0609020204030204" pitchFamily="49" charset="0"/>
                <a:cs typeface="Consolas" panose="020B0609020204030204" pitchFamily="49" charset="0"/>
              </a:rPr>
              <a:t>": " </a:t>
            </a:r>
            <a:r>
              <a:rPr lang="en-US" sz="2000" dirty="0">
                <a:solidFill>
                  <a:srgbClr val="000000"/>
                </a:solidFill>
                <a:latin typeface="Consolas" panose="020B0609020204030204" pitchFamily="49" charset="0"/>
                <a:cs typeface="Consolas" panose="020B0609020204030204" pitchFamily="49" charset="0"/>
              </a:rPr>
              <a:t>+ each)</a:t>
            </a:r>
            <a:endParaRPr lang="en-US" sz="2000" dirty="0" smtClean="0">
              <a:solidFill>
                <a:srgbClr val="000000"/>
              </a:solidFill>
              <a:latin typeface="Consolas" panose="020B0609020204030204" pitchFamily="49" charset="0"/>
              <a:cs typeface="Consolas" panose="020B0609020204030204" pitchFamily="49" charset="0"/>
            </a:endParaRP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.each(</a:t>
            </a:r>
            <a:r>
              <a:rPr lang="en-US" sz="2000" dirty="0" err="1" smtClean="0">
                <a:solidFill>
                  <a:srgbClr val="800000"/>
                </a:solidFill>
                <a:latin typeface="Consolas" panose="020B0609020204030204" pitchFamily="49" charset="0"/>
                <a:cs typeface="Consolas" panose="020B0609020204030204" pitchFamily="49" charset="0"/>
              </a:rPr>
              <a:t>System</a:t>
            </a:r>
            <a:r>
              <a:rPr lang="en-US" sz="2000" dirty="0" err="1" smtClean="0">
                <a:solidFill>
                  <a:srgbClr val="000000"/>
                </a:solidFill>
                <a:latin typeface="Consolas" panose="020B0609020204030204" pitchFamily="49" charset="0"/>
                <a:cs typeface="Consolas" panose="020B0609020204030204" pitchFamily="49" charset="0"/>
              </a:rPr>
              <a:t>.</a:t>
            </a:r>
            <a:r>
              <a:rPr lang="en-US" sz="2000" i="1" dirty="0" err="1" smtClean="0">
                <a:solidFill>
                  <a:srgbClr val="000080"/>
                </a:solidFill>
                <a:latin typeface="Consolas" panose="020B0609020204030204" pitchFamily="49" charset="0"/>
                <a:cs typeface="Consolas" panose="020B0609020204030204" pitchFamily="49" charset="0"/>
              </a:rPr>
              <a:t>out</a:t>
            </a:r>
            <a:r>
              <a:rPr lang="en-US" sz="2000" dirty="0">
                <a:solidFill>
                  <a:srgbClr val="000000"/>
                </a:solidFill>
                <a:latin typeface="Consolas" panose="020B0609020204030204" pitchFamily="49" charset="0"/>
                <a:cs typeface="Consolas" panose="020B0609020204030204" pitchFamily="49" charset="0"/>
              </a:rPr>
              <a:t>::</a:t>
            </a:r>
            <a:r>
              <a:rPr lang="en-US" sz="2000" dirty="0" err="1" smtClean="0">
                <a:solidFill>
                  <a:srgbClr val="000000"/>
                </a:solidFill>
                <a:latin typeface="Consolas" panose="020B0609020204030204" pitchFamily="49" charset="0"/>
                <a:cs typeface="Consolas" panose="020B0609020204030204" pitchFamily="49" charset="0"/>
              </a:rPr>
              <a:t>println</a:t>
            </a:r>
            <a:r>
              <a:rPr lang="en-US" sz="2000" dirty="0" smtClean="0">
                <a:solidFill>
                  <a:srgbClr val="000000"/>
                </a:solidFill>
                <a:latin typeface="Consolas" panose="020B0609020204030204" pitchFamily="49" charset="0"/>
                <a:cs typeface="Consolas" panose="020B0609020204030204" pitchFamily="49" charset="0"/>
              </a:rPr>
              <a:t>)</a:t>
            </a:r>
            <a:r>
              <a:rPr lang="en-US" sz="2000" dirty="0" smtClean="0">
                <a:solidFill>
                  <a:srgbClr val="A6A6A6"/>
                </a:solidFill>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cs typeface="Consolas" panose="020B0609020204030204" pitchFamily="49" charset="0"/>
            </a:endParaRPr>
          </a:p>
        </p:txBody>
      </p:sp>
      <p:sp>
        <p:nvSpPr>
          <p:cNvPr id="6" name="Rounded Rectangle 5"/>
          <p:cNvSpPr/>
          <p:nvPr/>
        </p:nvSpPr>
        <p:spPr>
          <a:xfrm>
            <a:off x="457200" y="4095749"/>
            <a:ext cx="8229600" cy="4572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400" dirty="0" smtClean="0">
                <a:solidFill>
                  <a:schemeClr val="tx1"/>
                </a:solidFill>
              </a:rPr>
              <a:t>Type: </a:t>
            </a:r>
            <a:r>
              <a:rPr lang="en-US" sz="2400" dirty="0" err="1">
                <a:solidFill>
                  <a:srgbClr val="0080C0"/>
                </a:solidFill>
                <a:latin typeface="Consolas" panose="020B0609020204030204" pitchFamily="49" charset="0"/>
                <a:cs typeface="Consolas" panose="020B0609020204030204" pitchFamily="49" charset="0"/>
              </a:rPr>
              <a:t>LazyIterable</a:t>
            </a:r>
            <a:r>
              <a:rPr lang="en-US" sz="2400" dirty="0">
                <a:solidFill>
                  <a:srgbClr val="000000"/>
                </a:solidFill>
                <a:latin typeface="Consolas" panose="020B0609020204030204" pitchFamily="49" charset="0"/>
                <a:cs typeface="Consolas" panose="020B0609020204030204" pitchFamily="49" charset="0"/>
              </a:rPr>
              <a:t>&lt;</a:t>
            </a:r>
            <a:r>
              <a:rPr lang="en-US" sz="2400" dirty="0" err="1">
                <a:solidFill>
                  <a:srgbClr val="0080C0"/>
                </a:solidFill>
                <a:latin typeface="Consolas" panose="020B0609020204030204" pitchFamily="49" charset="0"/>
                <a:cs typeface="Consolas" panose="020B0609020204030204" pitchFamily="49" charset="0"/>
              </a:rPr>
              <a:t>RichIterable</a:t>
            </a:r>
            <a:r>
              <a:rPr lang="en-US" sz="2400" dirty="0">
                <a:solidFill>
                  <a:srgbClr val="000000"/>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String</a:t>
            </a:r>
            <a:r>
              <a:rPr lang="en-US" sz="2400" dirty="0">
                <a:solidFill>
                  <a:srgbClr val="000000"/>
                </a:solidFill>
                <a:latin typeface="Consolas" panose="020B0609020204030204" pitchFamily="49" charset="0"/>
                <a:cs typeface="Consolas" panose="020B0609020204030204" pitchFamily="49" charset="0"/>
              </a:rPr>
              <a:t>&gt;&gt;</a:t>
            </a:r>
            <a:endParaRPr lang="en-US" sz="2400" dirty="0">
              <a:effectLst/>
              <a:latin typeface="Consolas" panose="020B0609020204030204" pitchFamily="49" charset="0"/>
              <a:cs typeface="Consolas" panose="020B0609020204030204" pitchFamily="49" charset="0"/>
            </a:endParaRPr>
          </a:p>
        </p:txBody>
      </p:sp>
      <p:sp>
        <p:nvSpPr>
          <p:cNvPr id="8" name="Rounded Rectangle 7"/>
          <p:cNvSpPr/>
          <p:nvPr/>
        </p:nvSpPr>
        <p:spPr>
          <a:xfrm>
            <a:off x="457200" y="895350"/>
            <a:ext cx="8229600" cy="22479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endParaRPr lang="en-US" sz="2400" dirty="0">
              <a:effectLst/>
            </a:endParaRPr>
          </a:p>
        </p:txBody>
      </p:sp>
      <p:pic>
        <p:nvPicPr>
          <p:cNvPr id="9" name="Picture 8" descr="GS Collections"/>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0477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66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Anagram tutorial</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err="1" smtClean="0">
                <a:solidFill>
                  <a:srgbClr val="800080"/>
                </a:solidFill>
                <a:latin typeface="Consolas" panose="020B0609020204030204" pitchFamily="49" charset="0"/>
                <a:cs typeface="Consolas" panose="020B0609020204030204" pitchFamily="49" charset="0"/>
              </a:rPr>
              <a:t>this</a:t>
            </a:r>
            <a:r>
              <a:rPr lang="en-US" sz="2000" dirty="0" err="1" smtClean="0">
                <a:solidFill>
                  <a:srgbClr val="000000"/>
                </a:solidFill>
                <a:latin typeface="Consolas" panose="020B0609020204030204" pitchFamily="49" charset="0"/>
                <a:cs typeface="Consolas" panose="020B0609020204030204" pitchFamily="49" charset="0"/>
              </a:rPr>
              <a:t>.getWords</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smtClean="0">
                <a:solidFill>
                  <a:srgbClr val="000000"/>
                </a:solidFill>
                <a:latin typeface="Consolas" panose="020B0609020204030204" pitchFamily="49" charset="0"/>
                <a:cs typeface="Consolas" panose="020B0609020204030204" pitchFamily="49" charset="0"/>
              </a:rPr>
              <a:t>  .</a:t>
            </a:r>
            <a:r>
              <a:rPr lang="en-US" sz="2000" dirty="0" err="1">
                <a:solidFill>
                  <a:srgbClr val="000000"/>
                </a:solidFill>
                <a:latin typeface="Consolas" panose="020B0609020204030204" pitchFamily="49" charset="0"/>
                <a:cs typeface="Consolas" panose="020B0609020204030204" pitchFamily="49" charset="0"/>
              </a:rPr>
              <a:t>groupBy</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800000"/>
                </a:solidFill>
                <a:latin typeface="Consolas" panose="020B0609020204030204" pitchFamily="49" charset="0"/>
                <a:cs typeface="Consolas" panose="020B0609020204030204" pitchFamily="49" charset="0"/>
              </a:rPr>
              <a:t>Alphagram</a:t>
            </a:r>
            <a:r>
              <a:rPr lang="en-US" sz="2000" dirty="0">
                <a:solidFill>
                  <a:srgbClr val="000000"/>
                </a:solidFill>
                <a:latin typeface="Consolas" panose="020B0609020204030204" pitchFamily="49" charset="0"/>
                <a:cs typeface="Consolas" panose="020B0609020204030204" pitchFamily="49" charset="0"/>
              </a:rPr>
              <a:t>::</a:t>
            </a:r>
            <a:r>
              <a:rPr lang="en-US" sz="2000" dirty="0">
                <a:solidFill>
                  <a:srgbClr val="800080"/>
                </a:solidFill>
                <a:latin typeface="Consolas" panose="020B0609020204030204" pitchFamily="49" charset="0"/>
                <a:cs typeface="Consolas" panose="020B0609020204030204" pitchFamily="49" charset="0"/>
              </a:rPr>
              <a:t>new</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multiValuesView</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.select(each -&gt; </a:t>
            </a:r>
            <a:r>
              <a:rPr lang="en-US" sz="2000" dirty="0" err="1">
                <a:solidFill>
                  <a:srgbClr val="000000"/>
                </a:solidFill>
                <a:latin typeface="Consolas" panose="020B0609020204030204" pitchFamily="49" charset="0"/>
                <a:cs typeface="Consolas" panose="020B0609020204030204" pitchFamily="49" charset="0"/>
              </a:rPr>
              <a:t>each.size</a:t>
            </a:r>
            <a:r>
              <a:rPr lang="en-US" sz="2000" dirty="0">
                <a:solidFill>
                  <a:srgbClr val="000000"/>
                </a:solidFill>
                <a:latin typeface="Consolas" panose="020B0609020204030204" pitchFamily="49" charset="0"/>
                <a:cs typeface="Consolas" panose="020B0609020204030204" pitchFamily="49" charset="0"/>
              </a:rPr>
              <a:t>() &gt;= </a:t>
            </a:r>
            <a:r>
              <a:rPr lang="en-US" sz="2000" i="1" dirty="0">
                <a:solidFill>
                  <a:srgbClr val="000080"/>
                </a:solidFill>
                <a:latin typeface="Consolas" panose="020B0609020204030204" pitchFamily="49" charset="0"/>
                <a:cs typeface="Consolas" panose="020B0609020204030204" pitchFamily="49" charset="0"/>
              </a:rPr>
              <a:t>SIZE_THRESHOLD</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toSortedListBy</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80C0"/>
                </a:solidFill>
                <a:latin typeface="Consolas" panose="020B0609020204030204" pitchFamily="49" charset="0"/>
                <a:cs typeface="Consolas" panose="020B0609020204030204" pitchFamily="49" charset="0"/>
              </a:rPr>
              <a:t>RichIterable</a:t>
            </a:r>
            <a:r>
              <a:rPr lang="en-US" sz="2000" dirty="0">
                <a:solidFill>
                  <a:srgbClr val="000000"/>
                </a:solidFill>
                <a:latin typeface="Consolas" panose="020B0609020204030204" pitchFamily="49" charset="0"/>
                <a:cs typeface="Consolas" panose="020B0609020204030204" pitchFamily="49" charset="0"/>
              </a:rPr>
              <a:t>::size</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a:t>
            </a:r>
            <a:r>
              <a:rPr lang="en-US" sz="2000" dirty="0" err="1">
                <a:solidFill>
                  <a:srgbClr val="000000"/>
                </a:solidFill>
                <a:latin typeface="Consolas" panose="020B0609020204030204" pitchFamily="49" charset="0"/>
                <a:cs typeface="Consolas" panose="020B0609020204030204" pitchFamily="49" charset="0"/>
              </a:rPr>
              <a:t>asReversed</a:t>
            </a:r>
            <a:r>
              <a:rPr lang="en-US" sz="2000" dirty="0" smtClean="0">
                <a:solidFill>
                  <a:srgbClr val="000000"/>
                </a:solidFill>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a:t>
            </a:r>
            <a:r>
              <a:rPr lang="en-US" sz="2000" dirty="0">
                <a:solidFill>
                  <a:srgbClr val="000000"/>
                </a:solidFill>
                <a:latin typeface="Consolas" panose="020B0609020204030204" pitchFamily="49" charset="0"/>
                <a:cs typeface="Consolas" panose="020B0609020204030204" pitchFamily="49" charset="0"/>
              </a:rPr>
              <a:t>.collect(each -&gt; </a:t>
            </a:r>
            <a:r>
              <a:rPr lang="en-US" sz="2000" dirty="0" err="1">
                <a:solidFill>
                  <a:srgbClr val="000000"/>
                </a:solidFill>
                <a:latin typeface="Consolas" panose="020B0609020204030204" pitchFamily="49" charset="0"/>
                <a:cs typeface="Consolas" panose="020B0609020204030204" pitchFamily="49" charset="0"/>
              </a:rPr>
              <a:t>each.size</a:t>
            </a:r>
            <a:r>
              <a:rPr lang="en-US" sz="2000" dirty="0">
                <a:solidFill>
                  <a:srgbClr val="000000"/>
                </a:solidFill>
                <a:latin typeface="Consolas" panose="020B0609020204030204" pitchFamily="49" charset="0"/>
                <a:cs typeface="Consolas" panose="020B0609020204030204" pitchFamily="49" charset="0"/>
              </a:rPr>
              <a:t>() + </a:t>
            </a:r>
            <a:r>
              <a:rPr lang="en-US" sz="2000" b="1" dirty="0">
                <a:solidFill>
                  <a:srgbClr val="0000FF"/>
                </a:solidFill>
                <a:latin typeface="Consolas" panose="020B0609020204030204" pitchFamily="49" charset="0"/>
                <a:cs typeface="Consolas" panose="020B0609020204030204" pitchFamily="49" charset="0"/>
              </a:rPr>
              <a:t>": " </a:t>
            </a:r>
            <a:r>
              <a:rPr lang="en-US" sz="2000" dirty="0">
                <a:solidFill>
                  <a:srgbClr val="000000"/>
                </a:solidFill>
                <a:latin typeface="Consolas" panose="020B0609020204030204" pitchFamily="49" charset="0"/>
                <a:cs typeface="Consolas" panose="020B0609020204030204" pitchFamily="49" charset="0"/>
              </a:rPr>
              <a:t>+ each)</a:t>
            </a:r>
            <a:endParaRPr lang="en-US" sz="2000" dirty="0" smtClean="0">
              <a:solidFill>
                <a:srgbClr val="000000"/>
              </a:solidFill>
              <a:latin typeface="Consolas" panose="020B0609020204030204" pitchFamily="49" charset="0"/>
              <a:cs typeface="Consolas" panose="020B0609020204030204" pitchFamily="49" charset="0"/>
            </a:endParaRP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latin typeface="Consolas" panose="020B0609020204030204" pitchFamily="49" charset="0"/>
                <a:cs typeface="Consolas" panose="020B0609020204030204" pitchFamily="49" charset="0"/>
              </a:rPr>
              <a:t> .each(</a:t>
            </a:r>
            <a:r>
              <a:rPr lang="en-US" sz="2000" dirty="0" err="1" smtClean="0">
                <a:solidFill>
                  <a:srgbClr val="800000"/>
                </a:solidFill>
                <a:latin typeface="Consolas" panose="020B0609020204030204" pitchFamily="49" charset="0"/>
                <a:cs typeface="Consolas" panose="020B0609020204030204" pitchFamily="49" charset="0"/>
              </a:rPr>
              <a:t>System</a:t>
            </a:r>
            <a:r>
              <a:rPr lang="en-US" sz="2000" dirty="0" err="1" smtClean="0">
                <a:solidFill>
                  <a:srgbClr val="000000"/>
                </a:solidFill>
                <a:latin typeface="Consolas" panose="020B0609020204030204" pitchFamily="49" charset="0"/>
                <a:cs typeface="Consolas" panose="020B0609020204030204" pitchFamily="49" charset="0"/>
              </a:rPr>
              <a:t>.</a:t>
            </a:r>
            <a:r>
              <a:rPr lang="en-US" sz="2000" i="1" dirty="0" err="1" smtClean="0">
                <a:solidFill>
                  <a:srgbClr val="000080"/>
                </a:solidFill>
                <a:latin typeface="Consolas" panose="020B0609020204030204" pitchFamily="49" charset="0"/>
                <a:cs typeface="Consolas" panose="020B0609020204030204" pitchFamily="49" charset="0"/>
              </a:rPr>
              <a:t>out</a:t>
            </a:r>
            <a:r>
              <a:rPr lang="en-US" sz="2000" dirty="0">
                <a:solidFill>
                  <a:srgbClr val="000000"/>
                </a:solidFill>
                <a:latin typeface="Consolas" panose="020B0609020204030204" pitchFamily="49" charset="0"/>
                <a:cs typeface="Consolas" panose="020B0609020204030204" pitchFamily="49" charset="0"/>
              </a:rPr>
              <a:t>::</a:t>
            </a:r>
            <a:r>
              <a:rPr lang="en-US" sz="2000" dirty="0" err="1" smtClean="0">
                <a:solidFill>
                  <a:srgbClr val="000000"/>
                </a:solidFill>
                <a:latin typeface="Consolas" panose="020B0609020204030204" pitchFamily="49" charset="0"/>
                <a:cs typeface="Consolas" panose="020B0609020204030204" pitchFamily="49" charset="0"/>
              </a:rPr>
              <a:t>println</a:t>
            </a:r>
            <a:r>
              <a:rPr lang="en-US" sz="2000" dirty="0" smtClean="0">
                <a:solidFill>
                  <a:srgbClr val="000000"/>
                </a:solidFill>
                <a:latin typeface="Consolas" panose="020B0609020204030204" pitchFamily="49" charset="0"/>
                <a:cs typeface="Consolas" panose="020B0609020204030204" pitchFamily="49" charset="0"/>
              </a:rPr>
              <a:t>)</a:t>
            </a:r>
            <a:r>
              <a:rPr lang="en-US" sz="2000" dirty="0" smtClean="0">
                <a:solidFill>
                  <a:srgbClr val="A6A6A6"/>
                </a:solidFill>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cs typeface="Consolas" panose="020B0609020204030204" pitchFamily="49" charset="0"/>
            </a:endParaRPr>
          </a:p>
        </p:txBody>
      </p:sp>
      <p:sp>
        <p:nvSpPr>
          <p:cNvPr id="6" name="Rounded Rectangle 5"/>
          <p:cNvSpPr/>
          <p:nvPr/>
        </p:nvSpPr>
        <p:spPr>
          <a:xfrm>
            <a:off x="457200" y="4095749"/>
            <a:ext cx="8229600" cy="4572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400" dirty="0" smtClean="0">
                <a:solidFill>
                  <a:schemeClr val="tx1"/>
                </a:solidFill>
              </a:rPr>
              <a:t>Type: </a:t>
            </a:r>
            <a:r>
              <a:rPr lang="en-US" sz="2400" dirty="0" err="1">
                <a:solidFill>
                  <a:srgbClr val="0080C0"/>
                </a:solidFill>
                <a:latin typeface="Consolas" panose="020B0609020204030204" pitchFamily="49" charset="0"/>
                <a:cs typeface="Consolas" panose="020B0609020204030204" pitchFamily="49" charset="0"/>
              </a:rPr>
              <a:t>LazyIterable</a:t>
            </a:r>
            <a:r>
              <a:rPr lang="en-US" sz="2400" dirty="0">
                <a:solidFill>
                  <a:srgbClr val="000000"/>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String</a:t>
            </a:r>
            <a:r>
              <a:rPr lang="en-US" sz="2400" dirty="0">
                <a:solidFill>
                  <a:srgbClr val="000000"/>
                </a:solidFill>
                <a:latin typeface="Consolas" panose="020B0609020204030204" pitchFamily="49" charset="0"/>
                <a:cs typeface="Consolas" panose="020B0609020204030204" pitchFamily="49" charset="0"/>
              </a:rPr>
              <a:t>&gt;</a:t>
            </a:r>
            <a:endParaRPr lang="en-US" sz="2400" dirty="0">
              <a:effectLst/>
              <a:latin typeface="Consolas" panose="020B0609020204030204" pitchFamily="49" charset="0"/>
              <a:cs typeface="Consolas" panose="020B0609020204030204" pitchFamily="49" charset="0"/>
            </a:endParaRPr>
          </a:p>
        </p:txBody>
      </p:sp>
      <p:sp>
        <p:nvSpPr>
          <p:cNvPr id="8" name="Rounded Rectangle 7"/>
          <p:cNvSpPr/>
          <p:nvPr/>
        </p:nvSpPr>
        <p:spPr>
          <a:xfrm>
            <a:off x="457200" y="895350"/>
            <a:ext cx="8229600" cy="262890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endParaRPr lang="en-US" sz="2400" dirty="0">
              <a:effectLst/>
            </a:endParaRPr>
          </a:p>
        </p:txBody>
      </p:sp>
      <p:pic>
        <p:nvPicPr>
          <p:cNvPr id="9" name="Picture 8" descr="GS Collections"/>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0477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2967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Lazy Iteration</a:t>
            </a:r>
            <a:endParaRPr lang="en-US" dirty="0"/>
          </a:p>
        </p:txBody>
      </p:sp>
      <p:sp>
        <p:nvSpPr>
          <p:cNvPr id="13" name="Content Placeholder 12"/>
          <p:cNvSpPr>
            <a:spLocks noGrp="1"/>
          </p:cNvSpPr>
          <p:nvPr>
            <p:ph idx="1"/>
          </p:nvPr>
        </p:nvSpPr>
        <p:spPr/>
        <p:txBody>
          <a:bodyPr/>
          <a:lstStyle/>
          <a:p>
            <a:pPr marL="0" indent="0">
              <a:buNone/>
            </a:pPr>
            <a:r>
              <a:rPr lang="en-US" sz="2400" dirty="0">
                <a:solidFill>
                  <a:srgbClr val="0080C0"/>
                </a:solidFill>
                <a:latin typeface="Consolas" panose="020B0609020204030204" pitchFamily="49" charset="0"/>
                <a:cs typeface="Consolas" panose="020B0609020204030204" pitchFamily="49" charset="0"/>
              </a:rPr>
              <a:t>Stream</a:t>
            </a:r>
            <a:r>
              <a:rPr lang="en-US" sz="2400" dirty="0">
                <a:solidFill>
                  <a:srgbClr val="000000"/>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Address</a:t>
            </a:r>
            <a:r>
              <a:rPr lang="en-US" sz="2400" dirty="0">
                <a:solidFill>
                  <a:srgbClr val="000000"/>
                </a:solidFill>
                <a:latin typeface="Consolas" panose="020B0609020204030204" pitchFamily="49" charset="0"/>
                <a:cs typeface="Consolas" panose="020B0609020204030204" pitchFamily="49" charset="0"/>
              </a:rPr>
              <a:t>&gt; </a:t>
            </a:r>
            <a:r>
              <a:rPr lang="en-US" sz="2400" dirty="0">
                <a:solidFill>
                  <a:srgbClr val="004000"/>
                </a:solidFill>
                <a:latin typeface="Consolas" panose="020B0609020204030204" pitchFamily="49" charset="0"/>
                <a:cs typeface="Consolas" panose="020B0609020204030204" pitchFamily="49" charset="0"/>
              </a:rPr>
              <a:t>addresses </a:t>
            </a:r>
            <a:r>
              <a:rPr lang="en-US" sz="2400" dirty="0">
                <a:solidFill>
                  <a:srgbClr val="000000"/>
                </a:solidFill>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err="1">
                <a:solidFill>
                  <a:srgbClr val="004000"/>
                </a:solidFill>
                <a:latin typeface="Consolas" panose="020B0609020204030204" pitchFamily="49" charset="0"/>
                <a:cs typeface="Consolas" panose="020B0609020204030204" pitchFamily="49" charset="0"/>
              </a:rPr>
              <a:t>people</a:t>
            </a:r>
            <a:r>
              <a:rPr lang="en-US" sz="2400" dirty="0" err="1">
                <a:solidFill>
                  <a:srgbClr val="000000"/>
                </a:solidFill>
                <a:latin typeface="Consolas" panose="020B0609020204030204" pitchFamily="49" charset="0"/>
                <a:cs typeface="Consolas" panose="020B0609020204030204" pitchFamily="49" charset="0"/>
              </a:rPr>
              <a:t>.parallelStream</a:t>
            </a:r>
            <a:r>
              <a:rPr lang="en-US" sz="2400" dirty="0">
                <a:solidFill>
                  <a:srgbClr val="000000"/>
                </a:solidFill>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.map(</a:t>
            </a:r>
            <a:r>
              <a:rPr lang="en-US" sz="2400" dirty="0">
                <a:solidFill>
                  <a:srgbClr val="800000"/>
                </a:solidFill>
                <a:latin typeface="Consolas" panose="020B0609020204030204" pitchFamily="49" charset="0"/>
                <a:cs typeface="Consolas" panose="020B0609020204030204" pitchFamily="49" charset="0"/>
              </a:rPr>
              <a:t>Person</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00"/>
                </a:solidFill>
                <a:latin typeface="Consolas" panose="020B0609020204030204" pitchFamily="49" charset="0"/>
                <a:cs typeface="Consolas" panose="020B0609020204030204" pitchFamily="49" charset="0"/>
              </a:rPr>
              <a:t>getAddress</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6A6A6"/>
                </a:solidFill>
                <a:latin typeface="Consolas" panose="020B0609020204030204" pitchFamily="49" charset="0"/>
                <a:cs typeface="Consolas" panose="020B0609020204030204" pitchFamily="49" charset="0"/>
              </a:rPr>
              <a:t>;</a:t>
            </a:r>
            <a:r>
              <a:rPr lang="en-US" sz="2400" dirty="0">
                <a:solidFill>
                  <a:srgbClr val="008080"/>
                </a:solidFill>
                <a:latin typeface="Consolas" pitchFamily="49" charset="0"/>
              </a:rPr>
              <a:t>          </a:t>
            </a:r>
          </a:p>
          <a:p>
            <a:pPr marL="0" indent="0">
              <a:buNone/>
            </a:pPr>
            <a:endParaRPr lang="en-US" sz="1000" dirty="0" smtClean="0"/>
          </a:p>
          <a:p>
            <a:pPr marL="0" indent="0">
              <a:buNone/>
            </a:pPr>
            <a:r>
              <a:rPr lang="en-US" sz="2400" dirty="0" err="1">
                <a:solidFill>
                  <a:srgbClr val="0080C0"/>
                </a:solidFill>
                <a:latin typeface="Consolas" panose="020B0609020204030204" pitchFamily="49" charset="0"/>
                <a:cs typeface="Consolas" panose="020B0609020204030204" pitchFamily="49" charset="0"/>
              </a:rPr>
              <a:t>ParallelListIterable</a:t>
            </a:r>
            <a:r>
              <a:rPr lang="en-US" sz="2400" dirty="0">
                <a:solidFill>
                  <a:srgbClr val="000000"/>
                </a:solidFill>
                <a:latin typeface="Consolas" panose="020B0609020204030204" pitchFamily="49" charset="0"/>
                <a:cs typeface="Consolas" panose="020B0609020204030204" pitchFamily="49" charset="0"/>
              </a:rPr>
              <a:t>&lt;</a:t>
            </a:r>
            <a:r>
              <a:rPr lang="en-US" sz="2400" dirty="0">
                <a:solidFill>
                  <a:srgbClr val="800000"/>
                </a:solidFill>
                <a:latin typeface="Consolas" panose="020B0609020204030204" pitchFamily="49" charset="0"/>
                <a:cs typeface="Consolas" panose="020B0609020204030204" pitchFamily="49" charset="0"/>
              </a:rPr>
              <a:t>Address</a:t>
            </a:r>
            <a:r>
              <a:rPr lang="en-US" sz="2400" dirty="0">
                <a:solidFill>
                  <a:srgbClr val="000000"/>
                </a:solidFill>
                <a:latin typeface="Consolas" panose="020B0609020204030204" pitchFamily="49" charset="0"/>
                <a:cs typeface="Consolas" panose="020B0609020204030204" pitchFamily="49" charset="0"/>
              </a:rPr>
              <a:t>&gt; </a:t>
            </a:r>
            <a:r>
              <a:rPr lang="en-US" sz="2400" dirty="0">
                <a:solidFill>
                  <a:srgbClr val="004000"/>
                </a:solidFill>
                <a:latin typeface="Consolas" panose="020B0609020204030204" pitchFamily="49" charset="0"/>
                <a:cs typeface="Consolas" panose="020B0609020204030204" pitchFamily="49" charset="0"/>
              </a:rPr>
              <a:t>addresses</a:t>
            </a:r>
            <a:r>
              <a:rPr lang="en-US" sz="2400" dirty="0">
                <a:solidFill>
                  <a:srgbClr val="808080"/>
                </a:solidFill>
                <a:latin typeface="Consolas" panose="020B0609020204030204" pitchFamily="49" charset="0"/>
                <a:cs typeface="Consolas" panose="020B0609020204030204" pitchFamily="49" charset="0"/>
              </a:rPr>
              <a:t> </a:t>
            </a:r>
            <a:r>
              <a:rPr lang="en-US" sz="2400" dirty="0">
                <a:solidFill>
                  <a:srgbClr val="000000"/>
                </a:solidFill>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err="1">
                <a:solidFill>
                  <a:srgbClr val="004000"/>
                </a:solidFill>
                <a:latin typeface="Consolas" panose="020B0609020204030204" pitchFamily="49" charset="0"/>
                <a:cs typeface="Consolas" panose="020B0609020204030204" pitchFamily="49" charset="0"/>
              </a:rPr>
              <a:t>people</a:t>
            </a:r>
            <a:r>
              <a:rPr lang="en-US" sz="2400" dirty="0" err="1">
                <a:solidFill>
                  <a:srgbClr val="000000"/>
                </a:solidFill>
                <a:latin typeface="Consolas" panose="020B0609020204030204" pitchFamily="49" charset="0"/>
                <a:cs typeface="Consolas" panose="020B0609020204030204" pitchFamily="49" charset="0"/>
              </a:rPr>
              <a:t>.asParallel</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4000"/>
                </a:solidFill>
                <a:latin typeface="Consolas" panose="020B0609020204030204" pitchFamily="49" charset="0"/>
                <a:cs typeface="Consolas" panose="020B0609020204030204" pitchFamily="49" charset="0"/>
              </a:rPr>
              <a:t>executor</a:t>
            </a:r>
            <a:r>
              <a:rPr lang="en-US" sz="2400" dirty="0">
                <a:solidFill>
                  <a:srgbClr val="000000"/>
                </a:solidFill>
                <a:latin typeface="Consolas" panose="020B0609020204030204" pitchFamily="49" charset="0"/>
                <a:cs typeface="Consolas" panose="020B0609020204030204" pitchFamily="49" charset="0"/>
              </a:rPr>
              <a:t>, </a:t>
            </a:r>
            <a:r>
              <a:rPr lang="en-US" sz="2400" dirty="0" err="1">
                <a:solidFill>
                  <a:srgbClr val="004000"/>
                </a:solidFill>
                <a:latin typeface="Consolas" panose="020B0609020204030204" pitchFamily="49" charset="0"/>
                <a:cs typeface="Consolas" panose="020B0609020204030204" pitchFamily="49" charset="0"/>
              </a:rPr>
              <a:t>batchSize</a:t>
            </a:r>
            <a:r>
              <a:rPr lang="en-US" sz="2400" dirty="0">
                <a:solidFill>
                  <a:srgbClr val="000000"/>
                </a:solidFill>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.collect(</a:t>
            </a:r>
            <a:r>
              <a:rPr lang="en-US" sz="2400" dirty="0">
                <a:solidFill>
                  <a:srgbClr val="800000"/>
                </a:solidFill>
                <a:latin typeface="Consolas" panose="020B0609020204030204" pitchFamily="49" charset="0"/>
                <a:cs typeface="Consolas" panose="020B0609020204030204" pitchFamily="49" charset="0"/>
              </a:rPr>
              <a:t>Person</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00"/>
                </a:solidFill>
                <a:latin typeface="Consolas" panose="020B0609020204030204" pitchFamily="49" charset="0"/>
                <a:cs typeface="Consolas" panose="020B0609020204030204" pitchFamily="49" charset="0"/>
              </a:rPr>
              <a:t>getAddress</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6A6A6"/>
                </a:solidFill>
                <a:latin typeface="Consolas" panose="020B0609020204030204" pitchFamily="49" charset="0"/>
                <a:cs typeface="Consolas" panose="020B0609020204030204" pitchFamily="49" charset="0"/>
              </a:rPr>
              <a:t>;</a:t>
            </a:r>
            <a:endParaRPr lang="en-US" sz="2400" dirty="0">
              <a:latin typeface="Consolas" panose="020B0609020204030204" pitchFamily="49" charset="0"/>
              <a:cs typeface="Consolas" panose="020B0609020204030204" pitchFamily="49" charset="0"/>
            </a:endParaRPr>
          </a:p>
          <a:p>
            <a:pPr marL="0" indent="0">
              <a:buNone/>
            </a:pPr>
            <a:endParaRPr lang="en-US" sz="1800" dirty="0" smtClean="0">
              <a:hlinkClick r:id="rId2"/>
            </a:endParaRPr>
          </a:p>
          <a:p>
            <a:pPr marL="0" indent="0">
              <a:buNone/>
            </a:pPr>
            <a:r>
              <a:rPr lang="en-US" sz="1800" dirty="0" smtClean="0">
                <a:hlinkClick r:id="rId2"/>
              </a:rPr>
              <a:t>http</a:t>
            </a:r>
            <a:r>
              <a:rPr lang="en-US" sz="1800" dirty="0">
                <a:hlinkClick r:id="rId2"/>
              </a:rPr>
              <a:t>://</a:t>
            </a:r>
            <a:r>
              <a:rPr lang="en-US" sz="1800" dirty="0" smtClean="0">
                <a:hlinkClick r:id="rId2"/>
              </a:rPr>
              <a:t>www.infoq.com/presentations/java-streams-scala-parallel-collections</a:t>
            </a:r>
            <a:r>
              <a:rPr lang="en-US" sz="1800" dirty="0" smtClean="0"/>
              <a:t> </a:t>
            </a:r>
            <a:endParaRPr lang="en-US" sz="1800" dirty="0"/>
          </a:p>
        </p:txBody>
      </p:sp>
      <p:pic>
        <p:nvPicPr>
          <p:cNvPr id="14"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8624" y="1085850"/>
            <a:ext cx="638175" cy="1167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14" descr="GS Collections"/>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9587" y="28003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4900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GS Collections?</a:t>
            </a:r>
            <a:endParaRPr lang="en-US" dirty="0"/>
          </a:p>
        </p:txBody>
      </p:sp>
      <p:sp>
        <p:nvSpPr>
          <p:cNvPr id="31" name="Content Placeholder 2"/>
          <p:cNvSpPr>
            <a:spLocks noGrp="1"/>
          </p:cNvSpPr>
          <p:nvPr>
            <p:ph idx="1"/>
          </p:nvPr>
        </p:nvSpPr>
        <p:spPr>
          <a:xfrm>
            <a:off x="457200" y="1006078"/>
            <a:ext cx="8229600" cy="3794522"/>
          </a:xfrm>
        </p:spPr>
        <p:txBody>
          <a:bodyPr>
            <a:normAutofit fontScale="92500" lnSpcReduction="10000"/>
          </a:bodyPr>
          <a:lstStyle/>
          <a:p>
            <a:r>
              <a:rPr lang="en-US" sz="2800" dirty="0"/>
              <a:t>Open source </a:t>
            </a:r>
            <a:r>
              <a:rPr lang="en-US" sz="2800" dirty="0" smtClean="0"/>
              <a:t>Java collections </a:t>
            </a:r>
            <a:r>
              <a:rPr lang="en-US" sz="2800" dirty="0"/>
              <a:t>framework developed in Goldman </a:t>
            </a:r>
            <a:r>
              <a:rPr lang="en-US" sz="2800" dirty="0" smtClean="0"/>
              <a:t>Sachs</a:t>
            </a:r>
          </a:p>
          <a:p>
            <a:pPr lvl="1"/>
            <a:r>
              <a:rPr lang="en-US" sz="2400" dirty="0" smtClean="0"/>
              <a:t>In development since 2004</a:t>
            </a:r>
          </a:p>
          <a:p>
            <a:pPr lvl="1"/>
            <a:r>
              <a:rPr lang="en-US" sz="2400" dirty="0" smtClean="0"/>
              <a:t>Hosted on </a:t>
            </a:r>
            <a:r>
              <a:rPr lang="en-US" sz="2400" dirty="0" err="1" smtClean="0"/>
              <a:t>GitHub</a:t>
            </a:r>
            <a:r>
              <a:rPr lang="en-US" sz="2400" dirty="0" smtClean="0"/>
              <a:t> </a:t>
            </a:r>
            <a:r>
              <a:rPr lang="en-US" sz="2400" dirty="0"/>
              <a:t>w/ Apache 2.0 License</a:t>
            </a:r>
          </a:p>
          <a:p>
            <a:pPr lvl="2"/>
            <a:r>
              <a:rPr lang="en-US" sz="2000" dirty="0" smtClean="0">
                <a:hlinkClick r:id="rId2"/>
              </a:rPr>
              <a:t>github.com/</a:t>
            </a:r>
            <a:r>
              <a:rPr lang="en-US" sz="2000" dirty="0" err="1" smtClean="0">
                <a:hlinkClick r:id="rId2"/>
              </a:rPr>
              <a:t>goldmansachs</a:t>
            </a:r>
            <a:r>
              <a:rPr lang="en-US" sz="2000" dirty="0" smtClean="0">
                <a:hlinkClick r:id="rId2"/>
              </a:rPr>
              <a:t>/</a:t>
            </a:r>
            <a:r>
              <a:rPr lang="en-US" sz="2000" dirty="0" err="1" smtClean="0">
                <a:hlinkClick r:id="rId2"/>
              </a:rPr>
              <a:t>gs</a:t>
            </a:r>
            <a:r>
              <a:rPr lang="en-US" sz="2000" dirty="0" smtClean="0">
                <a:hlinkClick r:id="rId2"/>
              </a:rPr>
              <a:t>-collections</a:t>
            </a:r>
            <a:endParaRPr lang="en-US" sz="2000" dirty="0" smtClean="0"/>
          </a:p>
          <a:p>
            <a:r>
              <a:rPr lang="en-US" sz="2800" dirty="0" smtClean="0"/>
              <a:t>GS Collections Kata</a:t>
            </a:r>
          </a:p>
          <a:p>
            <a:pPr lvl="1"/>
            <a:r>
              <a:rPr lang="en-US" sz="2400" dirty="0" smtClean="0"/>
              <a:t>Internal training developed in 2007</a:t>
            </a:r>
          </a:p>
          <a:p>
            <a:pPr lvl="1"/>
            <a:r>
              <a:rPr lang="en-US" sz="2400" dirty="0" smtClean="0"/>
              <a:t>Taught to &gt; 1,500 GS Java developers</a:t>
            </a:r>
          </a:p>
          <a:p>
            <a:pPr lvl="1"/>
            <a:r>
              <a:rPr lang="en-US" sz="2400" dirty="0" smtClean="0"/>
              <a:t>Hosted on </a:t>
            </a:r>
            <a:r>
              <a:rPr lang="en-US" sz="2400" dirty="0" err="1" smtClean="0"/>
              <a:t>GitHub</a:t>
            </a:r>
            <a:r>
              <a:rPr lang="en-US" sz="2400" dirty="0" smtClean="0"/>
              <a:t> w/ Apache 2.0 License</a:t>
            </a:r>
          </a:p>
          <a:p>
            <a:pPr lvl="2"/>
            <a:r>
              <a:rPr lang="en-US" sz="2000" dirty="0" smtClean="0">
                <a:hlinkClick r:id="rId3"/>
              </a:rPr>
              <a:t>github.com/</a:t>
            </a:r>
            <a:r>
              <a:rPr lang="en-US" sz="2000" dirty="0" err="1" smtClean="0">
                <a:hlinkClick r:id="rId3"/>
              </a:rPr>
              <a:t>goldmansachs</a:t>
            </a:r>
            <a:r>
              <a:rPr lang="en-US" sz="2000" dirty="0" smtClean="0">
                <a:hlinkClick r:id="rId3"/>
              </a:rPr>
              <a:t>/</a:t>
            </a:r>
            <a:r>
              <a:rPr lang="en-US" sz="2000" dirty="0" err="1" smtClean="0">
                <a:hlinkClick r:id="rId3"/>
              </a:rPr>
              <a:t>gs</a:t>
            </a:r>
            <a:r>
              <a:rPr lang="en-US" sz="2000" dirty="0" smtClean="0">
                <a:hlinkClick r:id="rId3"/>
              </a:rPr>
              <a:t>-collections-kata</a:t>
            </a:r>
            <a:endParaRPr lang="en-US" sz="2000" dirty="0" smtClean="0"/>
          </a:p>
          <a:p>
            <a:pPr lvl="2"/>
            <a:endParaRPr lang="en-US" sz="2000" dirty="0" smtClean="0"/>
          </a:p>
          <a:p>
            <a:pPr marL="914400" lvl="2" indent="0">
              <a:buNone/>
            </a:pPr>
            <a:endParaRPr lang="en-US" sz="2000" dirty="0" smtClean="0"/>
          </a:p>
          <a:p>
            <a:pPr marL="0" indent="0">
              <a:buNone/>
            </a:pPr>
            <a:endParaRPr lang="en-US" sz="2800" dirty="0" smtClean="0"/>
          </a:p>
        </p:txBody>
      </p:sp>
    </p:spTree>
    <p:extLst>
      <p:ext uri="{BB962C8B-B14F-4D97-AF65-F5344CB8AC3E}">
        <p14:creationId xmlns:p14="http://schemas.microsoft.com/office/powerpoint/2010/main" val="40755102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noAutofit/>
          </a:bodyPr>
          <a:lstStyle/>
          <a:p>
            <a:r>
              <a:rPr lang="en-US" sz="2400" dirty="0" smtClean="0"/>
              <a:t>Introductions</a:t>
            </a:r>
          </a:p>
          <a:p>
            <a:r>
              <a:rPr lang="en-US" sz="2400" dirty="0" smtClean="0"/>
              <a:t>Lost and Found</a:t>
            </a:r>
          </a:p>
          <a:p>
            <a:r>
              <a:rPr lang="en-US" sz="2400" dirty="0" smtClean="0"/>
              <a:t>Streams </a:t>
            </a:r>
          </a:p>
          <a:p>
            <a:r>
              <a:rPr lang="en-US" sz="2400" dirty="0"/>
              <a:t>T</a:t>
            </a:r>
            <a:r>
              <a:rPr lang="en-US" sz="2400" dirty="0" smtClean="0"/>
              <a:t>he Iceberg</a:t>
            </a:r>
          </a:p>
          <a:p>
            <a:pPr lvl="1"/>
            <a:r>
              <a:rPr lang="en-US" sz="2000" dirty="0" smtClean="0"/>
              <a:t>APIs</a:t>
            </a:r>
          </a:p>
          <a:p>
            <a:pPr lvl="1"/>
            <a:r>
              <a:rPr lang="en-US" sz="2000" dirty="0" smtClean="0"/>
              <a:t>Fluency</a:t>
            </a:r>
          </a:p>
          <a:p>
            <a:pPr lvl="1"/>
            <a:r>
              <a:rPr lang="en-US" sz="2000" b="1" dirty="0" smtClean="0"/>
              <a:t>Memory Efficiency</a:t>
            </a:r>
          </a:p>
          <a:p>
            <a:pPr lvl="1"/>
            <a:r>
              <a:rPr lang="en-US" sz="2000" dirty="0" smtClean="0"/>
              <a:t>Method references are awesome</a:t>
            </a:r>
          </a:p>
          <a:p>
            <a:r>
              <a:rPr lang="en-US" sz="2400" dirty="0" smtClean="0"/>
              <a:t>Framework Comparisons</a:t>
            </a:r>
            <a:endParaRPr lang="en-US" sz="2000" dirty="0" smtClean="0"/>
          </a:p>
          <a:p>
            <a:endParaRPr lang="en-US" sz="2400" dirty="0" smtClean="0"/>
          </a:p>
        </p:txBody>
      </p:sp>
    </p:spTree>
    <p:extLst>
      <p:ext uri="{BB962C8B-B14F-4D97-AF65-F5344CB8AC3E}">
        <p14:creationId xmlns:p14="http://schemas.microsoft.com/office/powerpoint/2010/main" val="37118782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Comparing Maps</a:t>
            </a:r>
            <a:endParaRPr lang="en-US" sz="3600" dirty="0"/>
          </a:p>
        </p:txBody>
      </p:sp>
      <p:graphicFrame>
        <p:nvGraphicFramePr>
          <p:cNvPr id="14" name="Content Placeholder 13"/>
          <p:cNvGraphicFramePr>
            <a:graphicFrameLocks noGrp="1"/>
          </p:cNvGraphicFramePr>
          <p:nvPr>
            <p:ph idx="1"/>
          </p:nvPr>
        </p:nvGraphicFramePr>
        <p:xfrm>
          <a:off x="457200" y="1200150"/>
          <a:ext cx="8229600"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02657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Optimizations</a:t>
            </a:r>
            <a:endParaRPr lang="en-US" dirty="0"/>
          </a:p>
        </p:txBody>
      </p:sp>
      <p:sp>
        <p:nvSpPr>
          <p:cNvPr id="3" name="Content Placeholder 2"/>
          <p:cNvSpPr>
            <a:spLocks noGrp="1"/>
          </p:cNvSpPr>
          <p:nvPr>
            <p:ph idx="1"/>
          </p:nvPr>
        </p:nvSpPr>
        <p:spPr/>
        <p:txBody>
          <a:bodyPr>
            <a:normAutofit/>
          </a:bodyPr>
          <a:lstStyle/>
          <a:p>
            <a:r>
              <a:rPr lang="en-US" sz="2400" dirty="0" smtClean="0">
                <a:solidFill>
                  <a:srgbClr val="0080C0"/>
                </a:solidFill>
                <a:latin typeface="Consolas" panose="020B0609020204030204" pitchFamily="49" charset="0"/>
                <a:cs typeface="Consolas" panose="020B0609020204030204" pitchFamily="49" charset="0"/>
              </a:rPr>
              <a:t>Entry</a:t>
            </a:r>
            <a:r>
              <a:rPr lang="en-US" sz="2400" dirty="0" smtClean="0"/>
              <a:t> holds key, value, next, and hash.</a:t>
            </a:r>
          </a:p>
          <a:p>
            <a:r>
              <a:rPr lang="en-US" sz="2400" dirty="0" smtClean="0"/>
              <a:t>Better to put the keys and values in the backing array.</a:t>
            </a:r>
          </a:p>
          <a:p>
            <a:r>
              <a:rPr lang="en-US" sz="2400" dirty="0" smtClean="0"/>
              <a:t>Uses half the memory on average.</a:t>
            </a:r>
          </a:p>
          <a:p>
            <a:r>
              <a:rPr lang="en-US" sz="2400" dirty="0" smtClean="0"/>
              <a:t>But watch out for </a:t>
            </a:r>
            <a:r>
              <a:rPr lang="en-US" altLang="en-US" sz="2400" dirty="0" err="1">
                <a:solidFill>
                  <a:srgbClr val="0080C0"/>
                </a:solidFill>
                <a:latin typeface="Consolas" panose="020B0609020204030204" pitchFamily="49" charset="0"/>
                <a:cs typeface="Consolas" panose="020B0609020204030204" pitchFamily="49" charset="0"/>
              </a:rPr>
              <a:t>Map</a:t>
            </a:r>
            <a:r>
              <a:rPr lang="en-US" altLang="en-US" sz="2400" dirty="0" err="1">
                <a:latin typeface="Consolas" panose="020B0609020204030204" pitchFamily="49" charset="0"/>
                <a:cs typeface="Consolas" panose="020B0609020204030204" pitchFamily="49" charset="0"/>
              </a:rPr>
              <a:t>.</a:t>
            </a:r>
            <a:r>
              <a:rPr lang="en-US" sz="2400" dirty="0" err="1">
                <a:solidFill>
                  <a:srgbClr val="000000"/>
                </a:solidFill>
                <a:latin typeface="Consolas" panose="020B0609020204030204" pitchFamily="49" charset="0"/>
                <a:cs typeface="Consolas" panose="020B0609020204030204" pitchFamily="49" charset="0"/>
              </a:rPr>
              <a:t>entrySet</a:t>
            </a:r>
            <a:r>
              <a:rPr lang="en-US" sz="2400" dirty="0" smtClean="0">
                <a:solidFill>
                  <a:srgbClr val="000000"/>
                </a:solidFill>
                <a:latin typeface="Consolas" panose="020B0609020204030204" pitchFamily="49" charset="0"/>
                <a:cs typeface="Consolas" panose="020B0609020204030204" pitchFamily="49" charset="0"/>
              </a:rPr>
              <a:t>()</a:t>
            </a:r>
            <a:r>
              <a:rPr lang="en-US" sz="2400" dirty="0" smtClean="0"/>
              <a:t>.</a:t>
            </a:r>
          </a:p>
          <a:p>
            <a:pPr lvl="1"/>
            <a:r>
              <a:rPr lang="en-US" sz="2000" dirty="0"/>
              <a:t>Leaky abstraction</a:t>
            </a:r>
          </a:p>
          <a:p>
            <a:pPr lvl="2"/>
            <a:r>
              <a:rPr lang="en-US" sz="1600" dirty="0"/>
              <a:t>The assumption is that Maps are implemented as tables of Entry objects</a:t>
            </a:r>
            <a:r>
              <a:rPr lang="en-US" sz="1600" dirty="0" smtClean="0"/>
              <a:t>.</a:t>
            </a:r>
            <a:endParaRPr lang="en-US" sz="2400" dirty="0" smtClean="0"/>
          </a:p>
          <a:p>
            <a:pPr lvl="1"/>
            <a:r>
              <a:rPr lang="en-US" sz="2000" dirty="0" smtClean="0"/>
              <a:t>It’s now O(n) instead of O(1).</a:t>
            </a:r>
          </a:p>
          <a:p>
            <a:pPr lvl="1"/>
            <a:r>
              <a:rPr lang="en-US" sz="2000" dirty="0"/>
              <a:t>Use </a:t>
            </a:r>
            <a:r>
              <a:rPr lang="en-US" sz="2000" dirty="0" err="1" smtClean="0">
                <a:latin typeface="Consolas" panose="020B0609020204030204" pitchFamily="49" charset="0"/>
                <a:cs typeface="Consolas" panose="020B0609020204030204" pitchFamily="49" charset="0"/>
              </a:rPr>
              <a:t>forEachKeyValue</a:t>
            </a:r>
            <a:r>
              <a:rPr lang="en-US" sz="2000" dirty="0" smtClean="0">
                <a:latin typeface="Consolas" panose="020B0609020204030204" pitchFamily="49" charset="0"/>
                <a:cs typeface="Consolas" panose="020B0609020204030204" pitchFamily="49" charset="0"/>
              </a:rPr>
              <a:t>()</a:t>
            </a:r>
            <a:r>
              <a:rPr lang="en-US" sz="2000" dirty="0" smtClean="0"/>
              <a:t> instead.</a:t>
            </a:r>
            <a:endParaRPr lang="en-US" sz="2000" dirty="0"/>
          </a:p>
        </p:txBody>
      </p:sp>
    </p:spTree>
    <p:extLst>
      <p:ext uri="{BB962C8B-B14F-4D97-AF65-F5344CB8AC3E}">
        <p14:creationId xmlns:p14="http://schemas.microsoft.com/office/powerpoint/2010/main" val="5152798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Comparing Sets</a:t>
            </a:r>
            <a:endParaRPr lang="en-US" sz="3600" dirty="0"/>
          </a:p>
        </p:txBody>
      </p:sp>
      <p:graphicFrame>
        <p:nvGraphicFramePr>
          <p:cNvPr id="8" name="Content Placeholder 7"/>
          <p:cNvGraphicFramePr>
            <a:graphicFrameLocks noGrp="1"/>
          </p:cNvGraphicFramePr>
          <p:nvPr>
            <p:ph idx="1"/>
          </p:nvPr>
        </p:nvGraphicFramePr>
        <p:xfrm>
          <a:off x="457200" y="1200150"/>
          <a:ext cx="8229600"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033197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Memory Optimizations</a:t>
            </a:r>
            <a:endParaRPr lang="en-US" dirty="0"/>
          </a:p>
        </p:txBody>
      </p:sp>
      <p:sp>
        <p:nvSpPr>
          <p:cNvPr id="3" name="Content Placeholder 2"/>
          <p:cNvSpPr>
            <a:spLocks noGrp="1"/>
          </p:cNvSpPr>
          <p:nvPr>
            <p:ph idx="1"/>
          </p:nvPr>
        </p:nvSpPr>
        <p:spPr/>
        <p:txBody>
          <a:bodyPr>
            <a:normAutofit/>
          </a:bodyPr>
          <a:lstStyle/>
          <a:p>
            <a:r>
              <a:rPr lang="en-US" sz="2400" dirty="0" smtClean="0"/>
              <a:t>HashSet is implemented by delegating to a </a:t>
            </a:r>
            <a:r>
              <a:rPr lang="en-US" sz="2400" dirty="0" err="1" smtClean="0"/>
              <a:t>HashMap</a:t>
            </a:r>
            <a:r>
              <a:rPr lang="en-US" sz="2400" dirty="0" smtClean="0"/>
              <a:t>.</a:t>
            </a:r>
            <a:endParaRPr lang="en-US" sz="2400" dirty="0"/>
          </a:p>
          <a:p>
            <a:r>
              <a:rPr lang="en-US" sz="2400" dirty="0" smtClean="0"/>
              <a:t>Entries are still a waste of space.</a:t>
            </a:r>
          </a:p>
          <a:p>
            <a:r>
              <a:rPr lang="en-US" sz="2400" dirty="0" smtClean="0"/>
              <a:t>Values in each (key, value) pair are a waste of space.</a:t>
            </a:r>
          </a:p>
          <a:p>
            <a:r>
              <a:rPr lang="en-US" sz="2400" dirty="0"/>
              <a:t>Uses </a:t>
            </a:r>
            <a:r>
              <a:rPr lang="en-US" sz="2400" dirty="0" smtClean="0"/>
              <a:t>4x the </a:t>
            </a:r>
            <a:r>
              <a:rPr lang="en-US" sz="2400" dirty="0"/>
              <a:t>memory on average.</a:t>
            </a:r>
          </a:p>
          <a:p>
            <a:endParaRPr lang="en-US" sz="2400" dirty="0" smtClean="0"/>
          </a:p>
        </p:txBody>
      </p:sp>
    </p:spTree>
    <p:extLst>
      <p:ext uri="{BB962C8B-B14F-4D97-AF65-F5344CB8AC3E}">
        <p14:creationId xmlns:p14="http://schemas.microsoft.com/office/powerpoint/2010/main" val="41032758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ashmap2.em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0828" y="-400050"/>
            <a:ext cx="7302345" cy="5640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Bad decisions from long ago</a:t>
            </a:r>
          </a:p>
        </p:txBody>
      </p:sp>
    </p:spTree>
    <p:extLst>
      <p:ext uri="{BB962C8B-B14F-4D97-AF65-F5344CB8AC3E}">
        <p14:creationId xmlns:p14="http://schemas.microsoft.com/office/powerpoint/2010/main" val="2841859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dirty="0" smtClean="0"/>
              <a:t>Save memory with Primitive Collections</a:t>
            </a:r>
            <a:endParaRPr lang="en-US" sz="3200" dirty="0"/>
          </a:p>
        </p:txBody>
      </p:sp>
      <p:graphicFrame>
        <p:nvGraphicFramePr>
          <p:cNvPr id="9" name="Content Placeholder 8"/>
          <p:cNvGraphicFramePr>
            <a:graphicFrameLocks noGrp="1"/>
          </p:cNvGraphicFramePr>
          <p:nvPr>
            <p:ph idx="1"/>
          </p:nvPr>
        </p:nvGraphicFramePr>
        <p:xfrm>
          <a:off x="457200" y="1200150"/>
          <a:ext cx="8229600"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96451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List&lt;Integer&gt; vs. </a:t>
            </a:r>
            <a:r>
              <a:rPr lang="en-US" dirty="0" err="1" smtClean="0"/>
              <a:t>IntList</a:t>
            </a:r>
            <a:endParaRPr lang="en-US" dirty="0"/>
          </a:p>
        </p:txBody>
      </p:sp>
      <p:sp>
        <p:nvSpPr>
          <p:cNvPr id="3" name="Content Placeholder 2"/>
          <p:cNvSpPr>
            <a:spLocks noGrp="1"/>
          </p:cNvSpPr>
          <p:nvPr>
            <p:ph idx="1"/>
          </p:nvPr>
        </p:nvSpPr>
        <p:spPr/>
        <p:txBody>
          <a:bodyPr>
            <a:normAutofit/>
          </a:bodyPr>
          <a:lstStyle/>
          <a:p>
            <a:r>
              <a:rPr lang="en-US" sz="2800" dirty="0" smtClean="0"/>
              <a:t>Java has object and primitive arrays</a:t>
            </a:r>
          </a:p>
          <a:p>
            <a:pPr lvl="1"/>
            <a:r>
              <a:rPr lang="en-US" sz="2400" dirty="0" smtClean="0"/>
              <a:t>Primitive arrays have no behaviors</a:t>
            </a:r>
          </a:p>
          <a:p>
            <a:r>
              <a:rPr lang="en-US" sz="2800" dirty="0" smtClean="0"/>
              <a:t>Java does not have primitive Lists, Sets or Maps</a:t>
            </a:r>
          </a:p>
          <a:p>
            <a:pPr lvl="1"/>
            <a:r>
              <a:rPr lang="en-US" sz="2400" dirty="0" smtClean="0"/>
              <a:t>Primitives must be boxed</a:t>
            </a:r>
          </a:p>
          <a:p>
            <a:pPr lvl="1"/>
            <a:r>
              <a:rPr lang="en-US" sz="2400" dirty="0" smtClean="0"/>
              <a:t>Boxing is expensive</a:t>
            </a:r>
          </a:p>
          <a:p>
            <a:pPr lvl="2"/>
            <a:r>
              <a:rPr lang="en-US" sz="2000" dirty="0" smtClean="0"/>
              <a:t>Reference + Header + alignment</a:t>
            </a:r>
            <a:endParaRPr lang="en-US" sz="2000" dirty="0"/>
          </a:p>
        </p:txBody>
      </p:sp>
    </p:spTree>
    <p:extLst>
      <p:ext uri="{BB962C8B-B14F-4D97-AF65-F5344CB8AC3E}">
        <p14:creationId xmlns:p14="http://schemas.microsoft.com/office/powerpoint/2010/main" val="34714047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Agenda</a:t>
            </a:r>
            <a:endParaRPr lang="en-US" dirty="0"/>
          </a:p>
        </p:txBody>
      </p:sp>
      <p:sp>
        <p:nvSpPr>
          <p:cNvPr id="3" name="Content Placeholder 2"/>
          <p:cNvSpPr>
            <a:spLocks noGrp="1"/>
          </p:cNvSpPr>
          <p:nvPr>
            <p:ph idx="1"/>
          </p:nvPr>
        </p:nvSpPr>
        <p:spPr/>
        <p:txBody>
          <a:bodyPr>
            <a:noAutofit/>
          </a:bodyPr>
          <a:lstStyle/>
          <a:p>
            <a:r>
              <a:rPr lang="en-US" sz="2400" dirty="0" smtClean="0"/>
              <a:t>Introductions</a:t>
            </a:r>
          </a:p>
          <a:p>
            <a:r>
              <a:rPr lang="en-US" sz="2400" dirty="0" smtClean="0"/>
              <a:t>Lost and Found</a:t>
            </a:r>
          </a:p>
          <a:p>
            <a:r>
              <a:rPr lang="en-US" sz="2400" dirty="0" smtClean="0"/>
              <a:t>Streams </a:t>
            </a:r>
          </a:p>
          <a:p>
            <a:r>
              <a:rPr lang="en-US" sz="2400" dirty="0"/>
              <a:t>T</a:t>
            </a:r>
            <a:r>
              <a:rPr lang="en-US" sz="2400" dirty="0" smtClean="0"/>
              <a:t>he Iceberg</a:t>
            </a:r>
          </a:p>
          <a:p>
            <a:pPr lvl="1"/>
            <a:r>
              <a:rPr lang="en-US" sz="2000" dirty="0" smtClean="0"/>
              <a:t>APIs</a:t>
            </a:r>
          </a:p>
          <a:p>
            <a:pPr lvl="1"/>
            <a:r>
              <a:rPr lang="en-US" sz="2000" dirty="0" smtClean="0"/>
              <a:t>Fluency</a:t>
            </a:r>
          </a:p>
          <a:p>
            <a:pPr lvl="1"/>
            <a:r>
              <a:rPr lang="en-US" sz="2000" dirty="0" smtClean="0"/>
              <a:t>Memory Efficiency</a:t>
            </a:r>
          </a:p>
          <a:p>
            <a:pPr lvl="1"/>
            <a:r>
              <a:rPr lang="en-US" sz="2000" b="1" dirty="0" smtClean="0"/>
              <a:t>Method references are awesome</a:t>
            </a:r>
          </a:p>
          <a:p>
            <a:r>
              <a:rPr lang="en-US" sz="2400" dirty="0" smtClean="0"/>
              <a:t>Framework Comparisons</a:t>
            </a:r>
            <a:endParaRPr lang="en-US" sz="2000" dirty="0" smtClean="0"/>
          </a:p>
          <a:p>
            <a:endParaRPr lang="en-US" sz="2400" dirty="0" smtClean="0"/>
          </a:p>
        </p:txBody>
      </p:sp>
    </p:spTree>
    <p:extLst>
      <p:ext uri="{BB962C8B-B14F-4D97-AF65-F5344CB8AC3E}">
        <p14:creationId xmlns:p14="http://schemas.microsoft.com/office/powerpoint/2010/main" val="37118782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t>Lambdas and Method References</a:t>
            </a:r>
            <a:endParaRPr lang="en-US" sz="4000" dirty="0"/>
          </a:p>
        </p:txBody>
      </p:sp>
      <p:sp>
        <p:nvSpPr>
          <p:cNvPr id="5" name="Content Placeholder 4"/>
          <p:cNvSpPr>
            <a:spLocks noGrp="1"/>
          </p:cNvSpPr>
          <p:nvPr>
            <p:ph idx="1"/>
          </p:nvPr>
        </p:nvSpPr>
        <p:spPr/>
        <p:txBody>
          <a:bodyPr>
            <a:normAutofit fontScale="70000" lnSpcReduction="20000"/>
          </a:bodyPr>
          <a:lstStyle/>
          <a:p>
            <a:r>
              <a:rPr lang="en-US" dirty="0" smtClean="0"/>
              <a:t>We upgraded the Kata (our training materials) from Java 7 to Java 8</a:t>
            </a:r>
          </a:p>
          <a:p>
            <a:r>
              <a:rPr lang="en-US" dirty="0" smtClean="0"/>
              <a:t>Some anonymous inner classes converted easily into Method References</a:t>
            </a:r>
          </a:p>
          <a:p>
            <a:pPr marL="0" indent="0">
              <a:buNone/>
            </a:pPr>
            <a:endParaRPr lang="en-US" sz="1400" dirty="0" smtClean="0"/>
          </a:p>
          <a:p>
            <a:pPr marL="400050" lvl="1" indent="0">
              <a:buNone/>
            </a:pPr>
            <a:r>
              <a:rPr lang="en-US" sz="2300" dirty="0" err="1" smtClean="0">
                <a:solidFill>
                  <a:srgbClr val="0080C0"/>
                </a:solidFill>
                <a:effectLst/>
                <a:latin typeface="Consolas" panose="020B0609020204030204" pitchFamily="49" charset="0"/>
                <a:cs typeface="Consolas" panose="020B0609020204030204" pitchFamily="49" charset="0"/>
              </a:rPr>
              <a:t>MutableList</a:t>
            </a:r>
            <a:r>
              <a:rPr lang="en-US" sz="2300" dirty="0" smtClean="0">
                <a:solidFill>
                  <a:srgbClr val="000000"/>
                </a:solidFill>
                <a:effectLst/>
                <a:latin typeface="Consolas" panose="020B0609020204030204" pitchFamily="49" charset="0"/>
                <a:cs typeface="Consolas" panose="020B0609020204030204" pitchFamily="49" charset="0"/>
              </a:rPr>
              <a:t>&lt;</a:t>
            </a:r>
            <a:r>
              <a:rPr lang="en-US" sz="2300" dirty="0" smtClean="0">
                <a:solidFill>
                  <a:srgbClr val="800000"/>
                </a:solidFill>
                <a:effectLst/>
                <a:latin typeface="Consolas" panose="020B0609020204030204" pitchFamily="49" charset="0"/>
                <a:cs typeface="Consolas" panose="020B0609020204030204" pitchFamily="49" charset="0"/>
              </a:rPr>
              <a:t>String</a:t>
            </a:r>
            <a:r>
              <a:rPr lang="en-US" sz="2300" dirty="0" smtClean="0">
                <a:solidFill>
                  <a:srgbClr val="000000"/>
                </a:solidFill>
                <a:effectLst/>
                <a:latin typeface="Consolas" panose="020B0609020204030204" pitchFamily="49" charset="0"/>
                <a:cs typeface="Consolas" panose="020B0609020204030204" pitchFamily="49" charset="0"/>
              </a:rPr>
              <a:t>&gt; </a:t>
            </a:r>
            <a:r>
              <a:rPr lang="en-US" sz="2300" dirty="0" err="1" smtClean="0">
                <a:solidFill>
                  <a:srgbClr val="004000"/>
                </a:solidFill>
                <a:effectLst/>
                <a:latin typeface="Consolas" panose="020B0609020204030204" pitchFamily="49" charset="0"/>
                <a:cs typeface="Consolas" panose="020B0609020204030204" pitchFamily="49" charset="0"/>
              </a:rPr>
              <a:t>customerCities</a:t>
            </a:r>
            <a:r>
              <a:rPr lang="en-US" sz="2300" dirty="0" smtClean="0">
                <a:solidFill>
                  <a:srgbClr val="004000"/>
                </a:solidFill>
                <a:effectLst/>
                <a:latin typeface="Consolas" panose="020B0609020204030204" pitchFamily="49" charset="0"/>
                <a:cs typeface="Consolas" panose="020B0609020204030204" pitchFamily="49" charset="0"/>
              </a:rPr>
              <a:t> </a:t>
            </a:r>
            <a:r>
              <a:rPr lang="en-US" sz="2300" dirty="0" smtClean="0">
                <a:solidFill>
                  <a:srgbClr val="000000"/>
                </a:solidFill>
                <a:effectLst/>
                <a:latin typeface="Consolas" panose="020B0609020204030204" pitchFamily="49" charset="0"/>
                <a:cs typeface="Consolas" panose="020B0609020204030204" pitchFamily="49" charset="0"/>
              </a:rPr>
              <a:t>=</a:t>
            </a:r>
          </a:p>
          <a:p>
            <a:pPr marL="400050" lvl="1" indent="0">
              <a:buNone/>
            </a:pPr>
            <a:r>
              <a:rPr lang="en-US" sz="2300" dirty="0" smtClean="0">
                <a:solidFill>
                  <a:srgbClr val="000000"/>
                </a:solidFill>
                <a:latin typeface="Consolas" panose="020B0609020204030204" pitchFamily="49" charset="0"/>
                <a:cs typeface="Consolas" panose="020B0609020204030204" pitchFamily="49" charset="0"/>
              </a:rPr>
              <a:t> </a:t>
            </a:r>
            <a:r>
              <a:rPr lang="en-US" sz="2300" dirty="0" smtClean="0">
                <a:solidFill>
                  <a:srgbClr val="000000"/>
                </a:solidFill>
                <a:effectLst/>
                <a:latin typeface="Consolas" panose="020B0609020204030204" pitchFamily="49" charset="0"/>
                <a:cs typeface="Consolas" panose="020B0609020204030204" pitchFamily="49" charset="0"/>
              </a:rPr>
              <a:t> </a:t>
            </a:r>
            <a:r>
              <a:rPr lang="en-US" sz="2300" dirty="0" err="1" smtClean="0">
                <a:solidFill>
                  <a:srgbClr val="004000"/>
                </a:solidFill>
                <a:effectLst/>
                <a:latin typeface="Consolas" panose="020B0609020204030204" pitchFamily="49" charset="0"/>
                <a:cs typeface="Consolas" panose="020B0609020204030204" pitchFamily="49" charset="0"/>
              </a:rPr>
              <a:t>customers</a:t>
            </a:r>
            <a:r>
              <a:rPr lang="en-US" sz="2300" dirty="0" err="1" smtClean="0">
                <a:solidFill>
                  <a:srgbClr val="000000"/>
                </a:solidFill>
                <a:effectLst/>
                <a:latin typeface="Consolas" panose="020B0609020204030204" pitchFamily="49" charset="0"/>
                <a:cs typeface="Consolas" panose="020B0609020204030204" pitchFamily="49" charset="0"/>
              </a:rPr>
              <a:t>.collect</a:t>
            </a:r>
            <a:r>
              <a:rPr lang="en-US" sz="2300" dirty="0" smtClean="0">
                <a:solidFill>
                  <a:srgbClr val="000000"/>
                </a:solidFill>
                <a:effectLst/>
                <a:latin typeface="Consolas" panose="020B0609020204030204" pitchFamily="49" charset="0"/>
                <a:cs typeface="Consolas" panose="020B0609020204030204" pitchFamily="49" charset="0"/>
              </a:rPr>
              <a:t>(Customer::</a:t>
            </a:r>
            <a:r>
              <a:rPr lang="en-US" sz="2300" dirty="0" err="1" smtClean="0">
                <a:solidFill>
                  <a:srgbClr val="000000"/>
                </a:solidFill>
                <a:effectLst/>
                <a:latin typeface="Consolas" panose="020B0609020204030204" pitchFamily="49" charset="0"/>
                <a:cs typeface="Consolas" panose="020B0609020204030204" pitchFamily="49" charset="0"/>
              </a:rPr>
              <a:t>getCity</a:t>
            </a:r>
            <a:r>
              <a:rPr lang="en-US" sz="2300" dirty="0" smtClean="0">
                <a:solidFill>
                  <a:srgbClr val="000000"/>
                </a:solidFill>
                <a:effectLst/>
                <a:latin typeface="Consolas" panose="020B0609020204030204" pitchFamily="49" charset="0"/>
                <a:cs typeface="Consolas" panose="020B0609020204030204" pitchFamily="49" charset="0"/>
              </a:rPr>
              <a:t>);</a:t>
            </a:r>
          </a:p>
          <a:p>
            <a:pPr marL="0" indent="0">
              <a:buNone/>
            </a:pPr>
            <a:endParaRPr lang="en-US" sz="1600" dirty="0" smtClean="0">
              <a:effectLst/>
              <a:latin typeface="Consolas" panose="020B0609020204030204" pitchFamily="49" charset="0"/>
              <a:cs typeface="Consolas" panose="020B0609020204030204" pitchFamily="49" charset="0"/>
            </a:endParaRPr>
          </a:p>
          <a:p>
            <a:r>
              <a:rPr lang="en-US" dirty="0" smtClean="0"/>
              <a:t>Some we kept as lambdas</a:t>
            </a:r>
          </a:p>
          <a:p>
            <a:pPr marL="0" indent="0">
              <a:buNone/>
            </a:pPr>
            <a:endParaRPr lang="en-US" sz="1400" dirty="0" smtClean="0"/>
          </a:p>
          <a:p>
            <a:pPr marL="400050" lvl="1" indent="0">
              <a:buNone/>
            </a:pPr>
            <a:r>
              <a:rPr lang="en-US" sz="2300" dirty="0" err="1" smtClean="0">
                <a:solidFill>
                  <a:srgbClr val="0080C0"/>
                </a:solidFill>
                <a:effectLst/>
                <a:latin typeface="Consolas" panose="020B0609020204030204" pitchFamily="49" charset="0"/>
                <a:cs typeface="Consolas" panose="020B0609020204030204" pitchFamily="49" charset="0"/>
              </a:rPr>
              <a:t>MutableList</a:t>
            </a:r>
            <a:r>
              <a:rPr lang="en-US" sz="2300" dirty="0" smtClean="0">
                <a:solidFill>
                  <a:srgbClr val="000000"/>
                </a:solidFill>
                <a:effectLst/>
                <a:latin typeface="Consolas" panose="020B0609020204030204" pitchFamily="49" charset="0"/>
                <a:cs typeface="Consolas" panose="020B0609020204030204" pitchFamily="49" charset="0"/>
              </a:rPr>
              <a:t>&lt;</a:t>
            </a:r>
            <a:r>
              <a:rPr lang="en-US" sz="2300" dirty="0" smtClean="0">
                <a:solidFill>
                  <a:srgbClr val="800000"/>
                </a:solidFill>
                <a:effectLst/>
                <a:latin typeface="Consolas" panose="020B0609020204030204" pitchFamily="49" charset="0"/>
                <a:cs typeface="Consolas" panose="020B0609020204030204" pitchFamily="49" charset="0"/>
              </a:rPr>
              <a:t>Customer</a:t>
            </a:r>
            <a:r>
              <a:rPr lang="en-US" sz="2300" dirty="0" smtClean="0">
                <a:solidFill>
                  <a:srgbClr val="000000"/>
                </a:solidFill>
                <a:effectLst/>
                <a:latin typeface="Consolas" panose="020B0609020204030204" pitchFamily="49" charset="0"/>
                <a:cs typeface="Consolas" panose="020B0609020204030204" pitchFamily="49" charset="0"/>
              </a:rPr>
              <a:t>&gt; </a:t>
            </a:r>
            <a:r>
              <a:rPr lang="en-US" sz="2300" dirty="0" err="1" smtClean="0">
                <a:solidFill>
                  <a:srgbClr val="004000"/>
                </a:solidFill>
                <a:effectLst/>
                <a:latin typeface="Consolas" panose="020B0609020204030204" pitchFamily="49" charset="0"/>
                <a:cs typeface="Consolas" panose="020B0609020204030204" pitchFamily="49" charset="0"/>
              </a:rPr>
              <a:t>customersFromLondon</a:t>
            </a:r>
            <a:r>
              <a:rPr lang="en-US" sz="2300" dirty="0" smtClean="0">
                <a:solidFill>
                  <a:srgbClr val="004000"/>
                </a:solidFill>
                <a:effectLst/>
                <a:latin typeface="Consolas" panose="020B0609020204030204" pitchFamily="49" charset="0"/>
                <a:cs typeface="Consolas" panose="020B0609020204030204" pitchFamily="49" charset="0"/>
              </a:rPr>
              <a:t> </a:t>
            </a:r>
            <a:r>
              <a:rPr lang="en-US" sz="2300" dirty="0" smtClean="0">
                <a:solidFill>
                  <a:srgbClr val="000000"/>
                </a:solidFill>
                <a:effectLst/>
                <a:latin typeface="Consolas" panose="020B0609020204030204" pitchFamily="49" charset="0"/>
                <a:cs typeface="Consolas" panose="020B0609020204030204" pitchFamily="49" charset="0"/>
              </a:rPr>
              <a:t>=</a:t>
            </a:r>
          </a:p>
          <a:p>
            <a:pPr marL="400050" lvl="1" indent="0">
              <a:buNone/>
            </a:pPr>
            <a:r>
              <a:rPr lang="en-US" sz="2300" dirty="0">
                <a:solidFill>
                  <a:srgbClr val="000000"/>
                </a:solidFill>
                <a:latin typeface="Consolas" panose="020B0609020204030204" pitchFamily="49" charset="0"/>
                <a:cs typeface="Consolas" panose="020B0609020204030204" pitchFamily="49" charset="0"/>
              </a:rPr>
              <a:t> </a:t>
            </a:r>
            <a:r>
              <a:rPr lang="en-US" sz="2300" dirty="0" smtClean="0">
                <a:solidFill>
                  <a:srgbClr val="000000"/>
                </a:solidFill>
                <a:effectLst/>
                <a:latin typeface="Consolas" panose="020B0609020204030204" pitchFamily="49" charset="0"/>
                <a:cs typeface="Consolas" panose="020B0609020204030204" pitchFamily="49" charset="0"/>
              </a:rPr>
              <a:t> </a:t>
            </a:r>
            <a:r>
              <a:rPr lang="en-US" sz="2300" dirty="0" err="1" smtClean="0">
                <a:solidFill>
                  <a:srgbClr val="004000"/>
                </a:solidFill>
                <a:effectLst/>
                <a:latin typeface="Consolas" panose="020B0609020204030204" pitchFamily="49" charset="0"/>
                <a:cs typeface="Consolas" panose="020B0609020204030204" pitchFamily="49" charset="0"/>
              </a:rPr>
              <a:t>customers</a:t>
            </a:r>
            <a:r>
              <a:rPr lang="en-US" sz="2300" dirty="0" err="1" smtClean="0">
                <a:solidFill>
                  <a:srgbClr val="000000"/>
                </a:solidFill>
                <a:effectLst/>
                <a:latin typeface="Consolas" panose="020B0609020204030204" pitchFamily="49" charset="0"/>
                <a:cs typeface="Consolas" panose="020B0609020204030204" pitchFamily="49" charset="0"/>
              </a:rPr>
              <a:t>.select</a:t>
            </a:r>
            <a:r>
              <a:rPr lang="en-US" sz="2300" dirty="0" smtClean="0">
                <a:solidFill>
                  <a:srgbClr val="000000"/>
                </a:solidFill>
                <a:effectLst/>
                <a:latin typeface="Consolas" panose="020B0609020204030204" pitchFamily="49" charset="0"/>
                <a:cs typeface="Consolas" panose="020B0609020204030204" pitchFamily="49" charset="0"/>
              </a:rPr>
              <a:t>(customer -&gt; </a:t>
            </a:r>
            <a:r>
              <a:rPr lang="en-US" sz="2300" dirty="0" err="1" smtClean="0">
                <a:solidFill>
                  <a:srgbClr val="000000"/>
                </a:solidFill>
                <a:effectLst/>
                <a:latin typeface="Consolas" panose="020B0609020204030204" pitchFamily="49" charset="0"/>
                <a:cs typeface="Consolas" panose="020B0609020204030204" pitchFamily="49" charset="0"/>
              </a:rPr>
              <a:t>customer.livesIn</a:t>
            </a:r>
            <a:r>
              <a:rPr lang="en-US" sz="2300" dirty="0" smtClean="0">
                <a:solidFill>
                  <a:srgbClr val="000000"/>
                </a:solidFill>
                <a:effectLst/>
                <a:latin typeface="Consolas" panose="020B0609020204030204" pitchFamily="49" charset="0"/>
                <a:cs typeface="Consolas" panose="020B0609020204030204" pitchFamily="49" charset="0"/>
              </a:rPr>
              <a:t>(</a:t>
            </a:r>
            <a:r>
              <a:rPr lang="en-US" sz="2300" b="1" dirty="0" smtClean="0">
                <a:solidFill>
                  <a:srgbClr val="0000FF"/>
                </a:solidFill>
                <a:effectLst/>
                <a:latin typeface="Consolas" panose="020B0609020204030204" pitchFamily="49" charset="0"/>
                <a:cs typeface="Consolas" panose="020B0609020204030204" pitchFamily="49" charset="0"/>
              </a:rPr>
              <a:t>"London"</a:t>
            </a:r>
            <a:r>
              <a:rPr lang="en-US" sz="2300" dirty="0" smtClean="0">
                <a:solidFill>
                  <a:srgbClr val="000000"/>
                </a:solidFill>
                <a:effectLst/>
                <a:latin typeface="Consolas" panose="020B0609020204030204" pitchFamily="49" charset="0"/>
                <a:cs typeface="Consolas" panose="020B0609020204030204" pitchFamily="49" charset="0"/>
              </a:rPr>
              <a:t>)); </a:t>
            </a:r>
            <a:endParaRPr lang="en-US" sz="2300" dirty="0" smtClean="0">
              <a:effectLst/>
              <a:latin typeface="Consolas" panose="020B0609020204030204" pitchFamily="49" charset="0"/>
              <a:cs typeface="Consolas" panose="020B0609020204030204" pitchFamily="49" charset="0"/>
            </a:endParaRPr>
          </a:p>
          <a:p>
            <a:pPr marL="0" indent="0">
              <a:buNone/>
            </a:pPr>
            <a:endParaRPr lang="en-US" dirty="0"/>
          </a:p>
        </p:txBody>
      </p:sp>
      <p:pic>
        <p:nvPicPr>
          <p:cNvPr id="8" name="Picture 7" descr="GS Collections"/>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4287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3925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urope in the Middle Ages"/>
          <p:cNvPicPr>
            <a:picLocks noChangeAspect="1" noChangeArrowheads="1"/>
          </p:cNvPicPr>
          <p:nvPr/>
        </p:nvPicPr>
        <p:blipFill>
          <a:blip r:embed="rId2" cstate="print"/>
          <a:srcRect/>
          <a:stretch>
            <a:fillRect/>
          </a:stretch>
        </p:blipFill>
        <p:spPr bwMode="auto">
          <a:xfrm>
            <a:off x="3352800" y="2514600"/>
            <a:ext cx="2514600" cy="1959127"/>
          </a:xfrm>
          <a:prstGeom prst="rect">
            <a:avLst/>
          </a:prstGeom>
          <a:noFill/>
        </p:spPr>
      </p:pic>
      <p:graphicFrame>
        <p:nvGraphicFramePr>
          <p:cNvPr id="7" name="Content Placeholder 6"/>
          <p:cNvGraphicFramePr>
            <a:graphicFrameLocks noGrp="1"/>
          </p:cNvGraphicFramePr>
          <p:nvPr>
            <p:ph idx="1"/>
            <p:extLst>
              <p:ext uri="{D42A27DB-BD31-4B8C-83A1-F6EECF244321}">
                <p14:modId xmlns:p14="http://schemas.microsoft.com/office/powerpoint/2010/main" val="3753271180"/>
              </p:ext>
            </p:extLst>
          </p:nvPr>
        </p:nvGraphicFramePr>
        <p:xfrm>
          <a:off x="457200" y="1200150"/>
          <a:ext cx="8229600" cy="3394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normAutofit/>
          </a:bodyPr>
          <a:lstStyle/>
          <a:p>
            <a:r>
              <a:rPr lang="en-US" dirty="0" smtClean="0"/>
              <a:t>Paradise Lost</a:t>
            </a:r>
            <a:endParaRPr lang="en-US" dirty="0"/>
          </a:p>
        </p:txBody>
      </p:sp>
    </p:spTree>
    <p:extLst>
      <p:ext uri="{BB962C8B-B14F-4D97-AF65-F5344CB8AC3E}">
        <p14:creationId xmlns:p14="http://schemas.microsoft.com/office/powerpoint/2010/main" val="22912964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Lambdas and Method References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The method reference syntax is appealing</a:t>
            </a:r>
          </a:p>
          <a:p>
            <a:r>
              <a:rPr lang="en-US" dirty="0" smtClean="0"/>
              <a:t>Can we write the select example with a method reference?</a:t>
            </a:r>
          </a:p>
          <a:p>
            <a:pPr marL="0" indent="0">
              <a:buNone/>
            </a:pPr>
            <a:r>
              <a:rPr lang="en-US" sz="2400" dirty="0" err="1" smtClean="0">
                <a:solidFill>
                  <a:srgbClr val="0080C0"/>
                </a:solidFill>
                <a:effectLst/>
                <a:latin typeface="Consolas" panose="020B0609020204030204" pitchFamily="49" charset="0"/>
                <a:cs typeface="Consolas" panose="020B0609020204030204" pitchFamily="49" charset="0"/>
              </a:rPr>
              <a:t>MutableList</a:t>
            </a:r>
            <a:r>
              <a:rPr lang="en-US" sz="2400" dirty="0" smtClean="0">
                <a:solidFill>
                  <a:srgbClr val="000000"/>
                </a:solidFill>
                <a:effectLst/>
                <a:latin typeface="Consolas" panose="020B0609020204030204" pitchFamily="49" charset="0"/>
                <a:cs typeface="Consolas" panose="020B0609020204030204" pitchFamily="49" charset="0"/>
              </a:rPr>
              <a:t>&lt;</a:t>
            </a:r>
            <a:r>
              <a:rPr lang="en-US" sz="2400" dirty="0" smtClean="0">
                <a:solidFill>
                  <a:srgbClr val="800000"/>
                </a:solidFill>
                <a:effectLst/>
                <a:latin typeface="Consolas" panose="020B0609020204030204" pitchFamily="49" charset="0"/>
                <a:cs typeface="Consolas" panose="020B0609020204030204" pitchFamily="49" charset="0"/>
              </a:rPr>
              <a:t>Customer</a:t>
            </a:r>
            <a:r>
              <a:rPr lang="en-US" sz="2400" dirty="0" smtClean="0">
                <a:solidFill>
                  <a:srgbClr val="000000"/>
                </a:solidFill>
                <a:effectLst/>
                <a:latin typeface="Consolas" panose="020B0609020204030204" pitchFamily="49" charset="0"/>
                <a:cs typeface="Consolas" panose="020B0609020204030204" pitchFamily="49" charset="0"/>
              </a:rPr>
              <a:t>&gt; </a:t>
            </a:r>
            <a:r>
              <a:rPr lang="en-US" sz="2400" dirty="0" err="1" smtClean="0">
                <a:solidFill>
                  <a:srgbClr val="004000"/>
                </a:solidFill>
                <a:effectLst/>
                <a:latin typeface="Consolas" panose="020B0609020204030204" pitchFamily="49" charset="0"/>
                <a:cs typeface="Consolas" panose="020B0609020204030204" pitchFamily="49" charset="0"/>
              </a:rPr>
              <a:t>customersFromLondon</a:t>
            </a:r>
            <a:r>
              <a:rPr lang="en-US" sz="2400" dirty="0" smtClean="0">
                <a:solidFill>
                  <a:srgbClr val="004000"/>
                </a:solidFill>
                <a:effectLst/>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 </a:t>
            </a:r>
            <a:r>
              <a:rPr lang="en-US" sz="2400" dirty="0" err="1" smtClean="0">
                <a:solidFill>
                  <a:srgbClr val="004000"/>
                </a:solidFill>
                <a:effectLst/>
                <a:latin typeface="Consolas" panose="020B0609020204030204" pitchFamily="49" charset="0"/>
                <a:cs typeface="Consolas" panose="020B0609020204030204" pitchFamily="49" charset="0"/>
              </a:rPr>
              <a:t>customers</a:t>
            </a:r>
            <a:r>
              <a:rPr lang="en-US" sz="2400" dirty="0" err="1" smtClean="0">
                <a:solidFill>
                  <a:srgbClr val="000000"/>
                </a:solidFill>
                <a:effectLst/>
                <a:latin typeface="Consolas" panose="020B0609020204030204" pitchFamily="49" charset="0"/>
                <a:cs typeface="Consolas" panose="020B0609020204030204" pitchFamily="49" charset="0"/>
              </a:rPr>
              <a:t>.select</a:t>
            </a:r>
            <a:r>
              <a:rPr lang="en-US" sz="2400" dirty="0" smtClean="0">
                <a:solidFill>
                  <a:srgbClr val="000000"/>
                </a:solidFill>
                <a:effectLst/>
                <a:latin typeface="Consolas" panose="020B0609020204030204" pitchFamily="49" charset="0"/>
                <a:cs typeface="Consolas" panose="020B0609020204030204" pitchFamily="49" charset="0"/>
              </a:rPr>
              <a:t>(Customer::</a:t>
            </a:r>
            <a:r>
              <a:rPr lang="en-US" sz="2400" b="1" dirty="0" err="1" smtClean="0">
                <a:solidFill>
                  <a:srgbClr val="000000"/>
                </a:solidFill>
                <a:effectLst/>
                <a:latin typeface="Consolas" panose="020B0609020204030204" pitchFamily="49" charset="0"/>
                <a:cs typeface="Consolas" panose="020B0609020204030204" pitchFamily="49" charset="0"/>
              </a:rPr>
              <a:t>livesInLondon</a:t>
            </a:r>
            <a:r>
              <a:rPr lang="en-US" sz="2400" dirty="0" smtClean="0">
                <a:solidFill>
                  <a:srgbClr val="000000"/>
                </a:solidFill>
                <a:effectLst/>
                <a:latin typeface="Consolas" panose="020B0609020204030204" pitchFamily="49" charset="0"/>
                <a:cs typeface="Consolas" panose="020B0609020204030204" pitchFamily="49" charset="0"/>
              </a:rPr>
              <a:t>);</a:t>
            </a:r>
            <a:endParaRPr lang="en-US" sz="2400" dirty="0" smtClean="0">
              <a:effectLst/>
              <a:latin typeface="Consolas" panose="020B0609020204030204" pitchFamily="49" charset="0"/>
              <a:cs typeface="Consolas" panose="020B0609020204030204" pitchFamily="49" charset="0"/>
            </a:endParaRPr>
          </a:p>
          <a:p>
            <a:r>
              <a:rPr lang="en-US" dirty="0" smtClean="0"/>
              <a:t>No one writes methods like this.</a:t>
            </a:r>
          </a:p>
          <a:p>
            <a:pPr marL="0" indent="0">
              <a:buNone/>
            </a:pPr>
            <a:endParaRPr lang="en-US" dirty="0" smtClean="0"/>
          </a:p>
        </p:txBody>
      </p:sp>
      <p:pic>
        <p:nvPicPr>
          <p:cNvPr id="5" name="Picture 4" descr="GS Collections"/>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0477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297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Lambdas and Method References</a:t>
            </a:r>
            <a:endParaRPr lang="en-US" sz="4000" dirty="0"/>
          </a:p>
        </p:txBody>
      </p:sp>
      <p:sp>
        <p:nvSpPr>
          <p:cNvPr id="3" name="Content Placeholder 2"/>
          <p:cNvSpPr>
            <a:spLocks noGrp="1"/>
          </p:cNvSpPr>
          <p:nvPr>
            <p:ph idx="1"/>
          </p:nvPr>
        </p:nvSpPr>
        <p:spPr/>
        <p:txBody>
          <a:bodyPr>
            <a:normAutofit fontScale="70000" lnSpcReduction="20000"/>
          </a:bodyPr>
          <a:lstStyle/>
          <a:p>
            <a:r>
              <a:rPr lang="en-US" dirty="0" smtClean="0"/>
              <a:t>Now we use method references</a:t>
            </a:r>
          </a:p>
          <a:p>
            <a:r>
              <a:rPr lang="en-US" dirty="0" smtClean="0"/>
              <a:t>We used to use constants</a:t>
            </a:r>
          </a:p>
          <a:p>
            <a:pPr marL="0" indent="0">
              <a:buNone/>
            </a:pPr>
            <a:endParaRPr lang="en-US" sz="1300" dirty="0" smtClean="0">
              <a:solidFill>
                <a:srgbClr val="0080C0"/>
              </a:solidFill>
              <a:effectLst/>
              <a:latin typeface="Consolas" panose="020B0609020204030204" pitchFamily="49" charset="0"/>
              <a:cs typeface="Consolas" panose="020B0609020204030204" pitchFamily="49" charset="0"/>
            </a:endParaRPr>
          </a:p>
          <a:p>
            <a:pPr marL="0" indent="0">
              <a:buNone/>
            </a:pPr>
            <a:r>
              <a:rPr lang="en-US" dirty="0" err="1" smtClean="0">
                <a:solidFill>
                  <a:srgbClr val="0080C0"/>
                </a:solidFill>
                <a:effectLst/>
                <a:latin typeface="Consolas" panose="020B0609020204030204" pitchFamily="49" charset="0"/>
                <a:cs typeface="Consolas" panose="020B0609020204030204" pitchFamily="49" charset="0"/>
              </a:rPr>
              <a:t>MutableList</a:t>
            </a:r>
            <a:r>
              <a:rPr lang="en-US" dirty="0" smtClean="0">
                <a:solidFill>
                  <a:srgbClr val="000000"/>
                </a:solidFill>
                <a:effectLst/>
                <a:latin typeface="Consolas" panose="020B0609020204030204" pitchFamily="49" charset="0"/>
                <a:cs typeface="Consolas" panose="020B0609020204030204" pitchFamily="49" charset="0"/>
              </a:rPr>
              <a:t>&lt;</a:t>
            </a:r>
            <a:r>
              <a:rPr lang="en-US" dirty="0" smtClean="0">
                <a:solidFill>
                  <a:srgbClr val="800000"/>
                </a:solidFill>
                <a:effectLst/>
                <a:latin typeface="Consolas" panose="020B0609020204030204" pitchFamily="49" charset="0"/>
                <a:cs typeface="Consolas" panose="020B0609020204030204" pitchFamily="49" charset="0"/>
              </a:rPr>
              <a:t>String</a:t>
            </a:r>
            <a:r>
              <a:rPr lang="en-US" dirty="0" smtClean="0">
                <a:solidFill>
                  <a:srgbClr val="000000"/>
                </a:solidFill>
                <a:effectLst/>
                <a:latin typeface="Consolas" panose="020B0609020204030204" pitchFamily="49" charset="0"/>
                <a:cs typeface="Consolas" panose="020B0609020204030204" pitchFamily="49" charset="0"/>
              </a:rPr>
              <a:t>&gt; </a:t>
            </a:r>
            <a:r>
              <a:rPr lang="en-US" dirty="0" err="1" smtClean="0">
                <a:solidFill>
                  <a:srgbClr val="004000"/>
                </a:solidFill>
                <a:effectLst/>
                <a:latin typeface="Consolas" panose="020B0609020204030204" pitchFamily="49" charset="0"/>
                <a:cs typeface="Consolas" panose="020B0609020204030204" pitchFamily="49" charset="0"/>
              </a:rPr>
              <a:t>customerCities</a:t>
            </a:r>
            <a:r>
              <a:rPr lang="en-US" dirty="0" smtClean="0">
                <a:solidFill>
                  <a:srgbClr val="004000"/>
                </a:solidFill>
                <a:effectLst/>
                <a:latin typeface="Consolas" panose="020B0609020204030204" pitchFamily="49" charset="0"/>
                <a:cs typeface="Consolas" panose="020B0609020204030204" pitchFamily="49" charset="0"/>
              </a:rPr>
              <a:t> </a:t>
            </a:r>
            <a:r>
              <a:rPr lang="en-US" dirty="0" smtClean="0">
                <a:solidFill>
                  <a:srgbClr val="000000"/>
                </a:solidFill>
                <a:effectLst/>
                <a:latin typeface="Consolas" panose="020B0609020204030204" pitchFamily="49" charset="0"/>
                <a:cs typeface="Consolas" panose="020B0609020204030204" pitchFamily="49" charset="0"/>
              </a:rPr>
              <a:t>=</a:t>
            </a:r>
          </a:p>
          <a:p>
            <a:pPr marL="0" indent="0">
              <a:buNone/>
            </a:pPr>
            <a:r>
              <a:rPr lang="en-US" dirty="0" smtClean="0">
                <a:solidFill>
                  <a:srgbClr val="000000"/>
                </a:solidFill>
                <a:effectLst/>
                <a:latin typeface="Consolas" panose="020B0609020204030204" pitchFamily="49" charset="0"/>
                <a:cs typeface="Consolas" panose="020B0609020204030204" pitchFamily="49" charset="0"/>
              </a:rPr>
              <a:t>  </a:t>
            </a:r>
            <a:r>
              <a:rPr lang="en-US" dirty="0" err="1" smtClean="0">
                <a:solidFill>
                  <a:srgbClr val="004000"/>
                </a:solidFill>
                <a:effectLst/>
                <a:latin typeface="Consolas" panose="020B0609020204030204" pitchFamily="49" charset="0"/>
                <a:cs typeface="Consolas" panose="020B0609020204030204" pitchFamily="49" charset="0"/>
              </a:rPr>
              <a:t>customers</a:t>
            </a:r>
            <a:r>
              <a:rPr lang="en-US" dirty="0" err="1" smtClean="0">
                <a:solidFill>
                  <a:srgbClr val="000000"/>
                </a:solidFill>
                <a:effectLst/>
                <a:latin typeface="Consolas" panose="020B0609020204030204" pitchFamily="49" charset="0"/>
                <a:cs typeface="Consolas" panose="020B0609020204030204" pitchFamily="49" charset="0"/>
              </a:rPr>
              <a:t>.collect</a:t>
            </a:r>
            <a:r>
              <a:rPr lang="en-US" dirty="0" smtClean="0">
                <a:solidFill>
                  <a:srgbClr val="000000"/>
                </a:solidFill>
                <a:effectLst/>
                <a:latin typeface="Consolas" panose="020B0609020204030204" pitchFamily="49" charset="0"/>
                <a:cs typeface="Consolas" panose="020B0609020204030204" pitchFamily="49" charset="0"/>
              </a:rPr>
              <a:t>(</a:t>
            </a:r>
            <a:r>
              <a:rPr lang="en-US" dirty="0" err="1" smtClean="0">
                <a:solidFill>
                  <a:srgbClr val="800000"/>
                </a:solidFill>
                <a:effectLst/>
                <a:latin typeface="Consolas" panose="020B0609020204030204" pitchFamily="49" charset="0"/>
                <a:cs typeface="Consolas" panose="020B0609020204030204" pitchFamily="49" charset="0"/>
              </a:rPr>
              <a:t>Customer</a:t>
            </a:r>
            <a:r>
              <a:rPr lang="en-US" dirty="0" err="1" smtClean="0">
                <a:solidFill>
                  <a:srgbClr val="000000"/>
                </a:solidFill>
                <a:effectLst/>
                <a:latin typeface="Consolas" panose="020B0609020204030204" pitchFamily="49" charset="0"/>
                <a:cs typeface="Consolas" panose="020B0609020204030204" pitchFamily="49" charset="0"/>
              </a:rPr>
              <a:t>.</a:t>
            </a:r>
            <a:r>
              <a:rPr lang="en-US" i="1" dirty="0" err="1" smtClean="0">
                <a:solidFill>
                  <a:srgbClr val="000080"/>
                </a:solidFill>
                <a:effectLst/>
                <a:latin typeface="Consolas" panose="020B0609020204030204" pitchFamily="49" charset="0"/>
                <a:cs typeface="Consolas" panose="020B0609020204030204" pitchFamily="49" charset="0"/>
              </a:rPr>
              <a:t>TO_CITY</a:t>
            </a:r>
            <a:r>
              <a:rPr lang="en-US" dirty="0" smtClean="0">
                <a:solidFill>
                  <a:srgbClr val="000000"/>
                </a:solidFill>
                <a:effectLst/>
                <a:latin typeface="Consolas" panose="020B0609020204030204" pitchFamily="49" charset="0"/>
                <a:cs typeface="Consolas" panose="020B0609020204030204" pitchFamily="49" charset="0"/>
              </a:rPr>
              <a:t>);</a:t>
            </a:r>
          </a:p>
          <a:p>
            <a:pPr marL="0" indent="0">
              <a:buNone/>
            </a:pPr>
            <a:endParaRPr lang="en-US" sz="1600" dirty="0" smtClean="0">
              <a:effectLst/>
              <a:latin typeface="Consolas" panose="020B0609020204030204" pitchFamily="49" charset="0"/>
              <a:cs typeface="Consolas" panose="020B0609020204030204" pitchFamily="49" charset="0"/>
            </a:endParaRPr>
          </a:p>
          <a:p>
            <a:pPr marL="0" indent="0">
              <a:buNone/>
            </a:pPr>
            <a:r>
              <a:rPr lang="en-US" sz="2400" dirty="0" smtClean="0">
                <a:solidFill>
                  <a:srgbClr val="800080"/>
                </a:solidFill>
                <a:effectLst/>
                <a:latin typeface="Consolas" panose="020B0609020204030204" pitchFamily="49" charset="0"/>
                <a:cs typeface="Consolas" panose="020B0609020204030204" pitchFamily="49" charset="0"/>
              </a:rPr>
              <a:t>public static final </a:t>
            </a:r>
            <a:r>
              <a:rPr lang="en-US" sz="2400" dirty="0" smtClean="0">
                <a:solidFill>
                  <a:srgbClr val="0080C0"/>
                </a:solidFill>
                <a:effectLst/>
                <a:latin typeface="Consolas" panose="020B0609020204030204" pitchFamily="49" charset="0"/>
                <a:cs typeface="Consolas" panose="020B0609020204030204" pitchFamily="49" charset="0"/>
              </a:rPr>
              <a:t>Function</a:t>
            </a:r>
            <a:r>
              <a:rPr lang="en-US" sz="2400" dirty="0" smtClean="0">
                <a:solidFill>
                  <a:srgbClr val="000000"/>
                </a:solidFill>
                <a:effectLst/>
                <a:latin typeface="Consolas" panose="020B0609020204030204" pitchFamily="49" charset="0"/>
                <a:cs typeface="Consolas" panose="020B0609020204030204" pitchFamily="49" charset="0"/>
              </a:rPr>
              <a:t>&lt;</a:t>
            </a:r>
            <a:r>
              <a:rPr lang="en-US" sz="2400" dirty="0" smtClean="0">
                <a:solidFill>
                  <a:srgbClr val="800000"/>
                </a:solidFill>
                <a:effectLst/>
                <a:latin typeface="Consolas" panose="020B0609020204030204" pitchFamily="49" charset="0"/>
                <a:cs typeface="Consolas" panose="020B0609020204030204" pitchFamily="49" charset="0"/>
              </a:rPr>
              <a:t>Customer</a:t>
            </a:r>
            <a:r>
              <a:rPr lang="en-US" sz="2400" dirty="0" smtClean="0">
                <a:solidFill>
                  <a:srgbClr val="000000"/>
                </a:solidFill>
                <a:effectLst/>
                <a:latin typeface="Consolas" panose="020B0609020204030204" pitchFamily="49" charset="0"/>
                <a:cs typeface="Consolas" panose="020B0609020204030204" pitchFamily="49" charset="0"/>
              </a:rPr>
              <a:t>, </a:t>
            </a:r>
            <a:r>
              <a:rPr lang="en-US" sz="2400" dirty="0" smtClean="0">
                <a:solidFill>
                  <a:srgbClr val="800000"/>
                </a:solidFill>
                <a:effectLst/>
                <a:latin typeface="Consolas" panose="020B0609020204030204" pitchFamily="49" charset="0"/>
                <a:cs typeface="Consolas" panose="020B0609020204030204" pitchFamily="49" charset="0"/>
              </a:rPr>
              <a:t>String</a:t>
            </a:r>
            <a:r>
              <a:rPr lang="en-US" sz="2400" dirty="0" smtClean="0">
                <a:solidFill>
                  <a:srgbClr val="000000"/>
                </a:solidFill>
                <a:effectLst/>
                <a:latin typeface="Consolas" panose="020B0609020204030204" pitchFamily="49" charset="0"/>
                <a:cs typeface="Consolas" panose="020B0609020204030204" pitchFamily="49" charset="0"/>
              </a:rPr>
              <a:t>&gt; </a:t>
            </a:r>
            <a:r>
              <a:rPr lang="en-US" sz="2400" i="1" dirty="0" smtClean="0">
                <a:solidFill>
                  <a:srgbClr val="000080"/>
                </a:solidFill>
                <a:effectLst/>
                <a:latin typeface="Consolas" panose="020B0609020204030204" pitchFamily="49" charset="0"/>
                <a:cs typeface="Consolas" panose="020B0609020204030204" pitchFamily="49" charset="0"/>
              </a:rPr>
              <a:t>TO_CITY </a:t>
            </a:r>
            <a:r>
              <a:rPr lang="en-US" sz="2400" dirty="0" smtClean="0">
                <a:solidFill>
                  <a:srgbClr val="000000"/>
                </a:solidFill>
                <a:effectLst/>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 </a:t>
            </a:r>
            <a:r>
              <a:rPr lang="en-US" sz="2400" dirty="0" smtClean="0">
                <a:solidFill>
                  <a:srgbClr val="800080"/>
                </a:solidFill>
                <a:effectLst/>
                <a:latin typeface="Consolas" panose="020B0609020204030204" pitchFamily="49" charset="0"/>
                <a:cs typeface="Consolas" panose="020B0609020204030204" pitchFamily="49" charset="0"/>
              </a:rPr>
              <a:t>new </a:t>
            </a:r>
            <a:r>
              <a:rPr lang="en-US" sz="2400" dirty="0">
                <a:solidFill>
                  <a:srgbClr val="0080C0"/>
                </a:solidFill>
                <a:latin typeface="Consolas" panose="020B0609020204030204" pitchFamily="49" charset="0"/>
                <a:cs typeface="Consolas" panose="020B0609020204030204" pitchFamily="49" charset="0"/>
              </a:rPr>
              <a:t>Function</a:t>
            </a:r>
            <a:r>
              <a:rPr lang="en-US" sz="2400" dirty="0" smtClean="0">
                <a:solidFill>
                  <a:srgbClr val="000000"/>
                </a:solidFill>
                <a:effectLst/>
                <a:latin typeface="Consolas" panose="020B0609020204030204" pitchFamily="49" charset="0"/>
                <a:cs typeface="Consolas" panose="020B0609020204030204" pitchFamily="49" charset="0"/>
              </a:rPr>
              <a:t>&lt;</a:t>
            </a:r>
            <a:r>
              <a:rPr lang="en-US" sz="2400" dirty="0" smtClean="0">
                <a:solidFill>
                  <a:srgbClr val="800000"/>
                </a:solidFill>
                <a:effectLst/>
                <a:latin typeface="Consolas" panose="020B0609020204030204" pitchFamily="49" charset="0"/>
                <a:cs typeface="Consolas" panose="020B0609020204030204" pitchFamily="49" charset="0"/>
              </a:rPr>
              <a:t>Customer</a:t>
            </a:r>
            <a:r>
              <a:rPr lang="en-US" sz="2400" dirty="0" smtClean="0">
                <a:solidFill>
                  <a:srgbClr val="000000"/>
                </a:solidFill>
                <a:effectLst/>
                <a:latin typeface="Consolas" panose="020B0609020204030204" pitchFamily="49" charset="0"/>
                <a:cs typeface="Consolas" panose="020B0609020204030204" pitchFamily="49" charset="0"/>
              </a:rPr>
              <a:t>, </a:t>
            </a:r>
            <a:r>
              <a:rPr lang="en-US" sz="2400" dirty="0" smtClean="0">
                <a:solidFill>
                  <a:srgbClr val="800000"/>
                </a:solidFill>
                <a:effectLst/>
                <a:latin typeface="Consolas" panose="020B0609020204030204" pitchFamily="49" charset="0"/>
                <a:cs typeface="Consolas" panose="020B0609020204030204" pitchFamily="49" charset="0"/>
              </a:rPr>
              <a:t>String</a:t>
            </a:r>
            <a:r>
              <a:rPr lang="en-US" sz="2400" dirty="0" smtClean="0">
                <a:solidFill>
                  <a:srgbClr val="000000"/>
                </a:solidFill>
                <a:effectLst/>
                <a:latin typeface="Consolas" panose="020B0609020204030204" pitchFamily="49" charset="0"/>
                <a:cs typeface="Consolas" panose="020B0609020204030204" pitchFamily="49" charset="0"/>
              </a:rPr>
              <a:t>&gt;() {</a:t>
            </a:r>
          </a:p>
          <a:p>
            <a:pPr marL="0" indent="0">
              <a:buNone/>
            </a:pPr>
            <a:r>
              <a:rPr lang="en-US" sz="2400" dirty="0" smtClean="0">
                <a:solidFill>
                  <a:srgbClr val="800080"/>
                </a:solidFill>
                <a:effectLst/>
                <a:latin typeface="Consolas" panose="020B0609020204030204" pitchFamily="49" charset="0"/>
                <a:cs typeface="Consolas" panose="020B0609020204030204" pitchFamily="49" charset="0"/>
              </a:rPr>
              <a:t>    public </a:t>
            </a:r>
            <a:r>
              <a:rPr lang="en-US" sz="2400" dirty="0" smtClean="0">
                <a:solidFill>
                  <a:srgbClr val="800000"/>
                </a:solidFill>
                <a:effectLst/>
                <a:latin typeface="Consolas" panose="020B0609020204030204" pitchFamily="49" charset="0"/>
                <a:cs typeface="Consolas" panose="020B0609020204030204" pitchFamily="49" charset="0"/>
              </a:rPr>
              <a:t>String </a:t>
            </a:r>
            <a:r>
              <a:rPr lang="en-US" sz="2400" dirty="0" err="1" smtClean="0">
                <a:solidFill>
                  <a:srgbClr val="000000"/>
                </a:solidFill>
                <a:effectLst/>
                <a:latin typeface="Consolas" panose="020B0609020204030204" pitchFamily="49" charset="0"/>
                <a:cs typeface="Consolas" panose="020B0609020204030204" pitchFamily="49" charset="0"/>
              </a:rPr>
              <a:t>valueOf</a:t>
            </a:r>
            <a:r>
              <a:rPr lang="en-US" sz="2400" dirty="0" smtClean="0">
                <a:solidFill>
                  <a:srgbClr val="000000"/>
                </a:solidFill>
                <a:effectLst/>
                <a:latin typeface="Consolas" panose="020B0609020204030204" pitchFamily="49" charset="0"/>
                <a:cs typeface="Consolas" panose="020B0609020204030204" pitchFamily="49" charset="0"/>
              </a:rPr>
              <a:t>(</a:t>
            </a:r>
            <a:r>
              <a:rPr lang="en-US" sz="2400" dirty="0" smtClean="0">
                <a:solidFill>
                  <a:srgbClr val="800000"/>
                </a:solidFill>
                <a:effectLst/>
                <a:latin typeface="Consolas" panose="020B0609020204030204" pitchFamily="49" charset="0"/>
                <a:cs typeface="Consolas" panose="020B0609020204030204" pitchFamily="49" charset="0"/>
              </a:rPr>
              <a:t>Customer </a:t>
            </a:r>
            <a:r>
              <a:rPr lang="en-US" sz="2400" dirty="0" smtClean="0">
                <a:solidFill>
                  <a:srgbClr val="000000"/>
                </a:solidFill>
                <a:effectLst/>
                <a:latin typeface="Consolas" panose="020B0609020204030204" pitchFamily="49" charset="0"/>
                <a:cs typeface="Consolas" panose="020B0609020204030204" pitchFamily="49" charset="0"/>
              </a:rPr>
              <a:t>customer) {</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 </a:t>
            </a:r>
            <a:r>
              <a:rPr lang="en-US" sz="2400" dirty="0" smtClean="0">
                <a:solidFill>
                  <a:srgbClr val="800080"/>
                </a:solidFill>
                <a:effectLst/>
                <a:latin typeface="Consolas" panose="020B0609020204030204" pitchFamily="49" charset="0"/>
                <a:cs typeface="Consolas" panose="020B0609020204030204" pitchFamily="49" charset="0"/>
              </a:rPr>
              <a:t>return </a:t>
            </a:r>
            <a:r>
              <a:rPr lang="en-US" sz="2400" dirty="0" err="1" smtClean="0">
                <a:solidFill>
                  <a:srgbClr val="000000"/>
                </a:solidFill>
                <a:effectLst/>
                <a:latin typeface="Consolas" panose="020B0609020204030204" pitchFamily="49" charset="0"/>
                <a:cs typeface="Consolas" panose="020B0609020204030204" pitchFamily="49" charset="0"/>
              </a:rPr>
              <a:t>customer.getCity</a:t>
            </a:r>
            <a:r>
              <a:rPr lang="en-US" sz="2400" dirty="0" smtClean="0">
                <a:solidFill>
                  <a:srgbClr val="000000"/>
                </a:solidFill>
                <a:effectLst/>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 }</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 };</a:t>
            </a:r>
            <a:endParaRPr lang="en-US" sz="2400" dirty="0" smtClean="0">
              <a:effectLst/>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p:txBody>
      </p:sp>
      <p:pic>
        <p:nvPicPr>
          <p:cNvPr id="5" name="Picture 4" descr="GS Collections"/>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0477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8279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Lambdas and Method References</a:t>
            </a:r>
            <a:endParaRPr lang="en-US" sz="4000" dirty="0"/>
          </a:p>
        </p:txBody>
      </p:sp>
      <p:sp>
        <p:nvSpPr>
          <p:cNvPr id="3" name="Content Placeholder 2"/>
          <p:cNvSpPr>
            <a:spLocks noGrp="1"/>
          </p:cNvSpPr>
          <p:nvPr>
            <p:ph idx="1"/>
          </p:nvPr>
        </p:nvSpPr>
        <p:spPr/>
        <p:txBody>
          <a:bodyPr>
            <a:normAutofit fontScale="92500" lnSpcReduction="10000"/>
          </a:bodyPr>
          <a:lstStyle/>
          <a:p>
            <a:r>
              <a:rPr lang="en-US" sz="2400" dirty="0" smtClean="0"/>
              <a:t>The select example would have created garbage</a:t>
            </a:r>
          </a:p>
          <a:p>
            <a:pPr marL="0" indent="0">
              <a:buNone/>
            </a:pPr>
            <a:r>
              <a:rPr lang="en-US" sz="2400" dirty="0" err="1" smtClean="0">
                <a:solidFill>
                  <a:srgbClr val="0080C0"/>
                </a:solidFill>
                <a:effectLst/>
                <a:latin typeface="Consolas" panose="020B0609020204030204" pitchFamily="49" charset="0"/>
                <a:cs typeface="Consolas" panose="020B0609020204030204" pitchFamily="49" charset="0"/>
              </a:rPr>
              <a:t>MutableList</a:t>
            </a:r>
            <a:r>
              <a:rPr lang="en-US" sz="2400" dirty="0" smtClean="0">
                <a:solidFill>
                  <a:srgbClr val="000000"/>
                </a:solidFill>
                <a:effectLst/>
                <a:latin typeface="Consolas" panose="020B0609020204030204" pitchFamily="49" charset="0"/>
                <a:cs typeface="Consolas" panose="020B0609020204030204" pitchFamily="49" charset="0"/>
              </a:rPr>
              <a:t>&lt;</a:t>
            </a:r>
            <a:r>
              <a:rPr lang="en-US" sz="2400" dirty="0" smtClean="0">
                <a:solidFill>
                  <a:srgbClr val="800000"/>
                </a:solidFill>
                <a:effectLst/>
                <a:latin typeface="Consolas" panose="020B0609020204030204" pitchFamily="49" charset="0"/>
                <a:cs typeface="Consolas" panose="020B0609020204030204" pitchFamily="49" charset="0"/>
              </a:rPr>
              <a:t>Customer</a:t>
            </a:r>
            <a:r>
              <a:rPr lang="en-US" sz="2400" dirty="0" smtClean="0">
                <a:solidFill>
                  <a:srgbClr val="000000"/>
                </a:solidFill>
                <a:effectLst/>
                <a:latin typeface="Consolas" panose="020B0609020204030204" pitchFamily="49" charset="0"/>
                <a:cs typeface="Consolas" panose="020B0609020204030204" pitchFamily="49" charset="0"/>
              </a:rPr>
              <a:t>&gt; </a:t>
            </a:r>
            <a:r>
              <a:rPr lang="en-US" sz="2400" dirty="0" err="1" smtClean="0">
                <a:solidFill>
                  <a:srgbClr val="004000"/>
                </a:solidFill>
                <a:effectLst/>
                <a:latin typeface="Consolas" panose="020B0609020204030204" pitchFamily="49" charset="0"/>
                <a:cs typeface="Consolas" panose="020B0609020204030204" pitchFamily="49" charset="0"/>
              </a:rPr>
              <a:t>customersFromLondon</a:t>
            </a:r>
            <a:r>
              <a:rPr lang="en-US" sz="2400" dirty="0" smtClean="0">
                <a:solidFill>
                  <a:srgbClr val="004000"/>
                </a:solidFill>
                <a:effectLst/>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 </a:t>
            </a:r>
            <a:r>
              <a:rPr lang="en-US" sz="2400" dirty="0" err="1" smtClean="0">
                <a:solidFill>
                  <a:srgbClr val="004000"/>
                </a:solidFill>
                <a:effectLst/>
                <a:latin typeface="Consolas" panose="020B0609020204030204" pitchFamily="49" charset="0"/>
                <a:cs typeface="Consolas" panose="020B0609020204030204" pitchFamily="49" charset="0"/>
              </a:rPr>
              <a:t>customers</a:t>
            </a:r>
            <a:r>
              <a:rPr lang="en-US" sz="2400" dirty="0" err="1" smtClean="0">
                <a:solidFill>
                  <a:srgbClr val="000000"/>
                </a:solidFill>
                <a:effectLst/>
                <a:latin typeface="Consolas" panose="020B0609020204030204" pitchFamily="49" charset="0"/>
                <a:cs typeface="Consolas" panose="020B0609020204030204" pitchFamily="49" charset="0"/>
              </a:rPr>
              <a:t>.select</a:t>
            </a:r>
            <a:r>
              <a:rPr lang="en-US" sz="2400" dirty="0" smtClean="0">
                <a:solidFill>
                  <a:srgbClr val="000000"/>
                </a:solidFill>
                <a:effectLst/>
                <a:latin typeface="Consolas" panose="020B0609020204030204" pitchFamily="49" charset="0"/>
                <a:cs typeface="Consolas" panose="020B0609020204030204" pitchFamily="49" charset="0"/>
              </a:rPr>
              <a:t>(</a:t>
            </a:r>
            <a:r>
              <a:rPr lang="en-US" sz="2400" dirty="0" smtClean="0">
                <a:solidFill>
                  <a:srgbClr val="800080"/>
                </a:solidFill>
                <a:effectLst/>
                <a:latin typeface="Consolas" panose="020B0609020204030204" pitchFamily="49" charset="0"/>
                <a:cs typeface="Consolas" panose="020B0609020204030204" pitchFamily="49" charset="0"/>
              </a:rPr>
              <a:t>new </a:t>
            </a:r>
            <a:r>
              <a:rPr lang="en-US" sz="2400" dirty="0">
                <a:solidFill>
                  <a:srgbClr val="0080C0"/>
                </a:solidFill>
                <a:latin typeface="Consolas" panose="020B0609020204030204" pitchFamily="49" charset="0"/>
                <a:cs typeface="Consolas" panose="020B0609020204030204" pitchFamily="49" charset="0"/>
              </a:rPr>
              <a:t>Predicate</a:t>
            </a:r>
            <a:r>
              <a:rPr lang="en-US" sz="2400" dirty="0" smtClean="0">
                <a:solidFill>
                  <a:srgbClr val="000000"/>
                </a:solidFill>
                <a:effectLst/>
                <a:latin typeface="Consolas" panose="020B0609020204030204" pitchFamily="49" charset="0"/>
                <a:cs typeface="Consolas" panose="020B0609020204030204" pitchFamily="49" charset="0"/>
              </a:rPr>
              <a:t>&lt;</a:t>
            </a:r>
            <a:r>
              <a:rPr lang="en-US" sz="2400" dirty="0" smtClean="0">
                <a:solidFill>
                  <a:srgbClr val="800000"/>
                </a:solidFill>
                <a:effectLst/>
                <a:latin typeface="Consolas" panose="020B0609020204030204" pitchFamily="49" charset="0"/>
                <a:cs typeface="Consolas" panose="020B0609020204030204" pitchFamily="49" charset="0"/>
              </a:rPr>
              <a:t>Customer</a:t>
            </a:r>
            <a:r>
              <a:rPr lang="en-US" sz="2400" dirty="0" smtClean="0">
                <a:solidFill>
                  <a:srgbClr val="000000"/>
                </a:solidFill>
                <a:effectLst/>
                <a:latin typeface="Consolas" panose="020B0609020204030204" pitchFamily="49" charset="0"/>
                <a:cs typeface="Consolas" panose="020B0609020204030204" pitchFamily="49" charset="0"/>
              </a:rPr>
              <a:t>&gt;()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 {</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a:t>
            </a:r>
            <a:r>
              <a:rPr lang="en-US" sz="2400" dirty="0" smtClean="0">
                <a:solidFill>
                  <a:srgbClr val="800080"/>
                </a:solidFill>
                <a:effectLst/>
                <a:latin typeface="Consolas" panose="020B0609020204030204" pitchFamily="49" charset="0"/>
                <a:cs typeface="Consolas" panose="020B0609020204030204" pitchFamily="49" charset="0"/>
              </a:rPr>
              <a:t>public </a:t>
            </a:r>
            <a:r>
              <a:rPr lang="en-US" sz="2400" dirty="0" err="1" smtClean="0">
                <a:solidFill>
                  <a:srgbClr val="800080"/>
                </a:solidFill>
                <a:effectLst/>
                <a:latin typeface="Consolas" panose="020B0609020204030204" pitchFamily="49" charset="0"/>
                <a:cs typeface="Consolas" panose="020B0609020204030204" pitchFamily="49" charset="0"/>
              </a:rPr>
              <a:t>boolean</a:t>
            </a:r>
            <a:r>
              <a:rPr lang="en-US" sz="2400" dirty="0" smtClean="0">
                <a:solidFill>
                  <a:srgbClr val="800080"/>
                </a:solidFill>
                <a:effectLst/>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accept(</a:t>
            </a:r>
            <a:r>
              <a:rPr lang="en-US" sz="2400" dirty="0" smtClean="0">
                <a:solidFill>
                  <a:srgbClr val="800000"/>
                </a:solidFill>
                <a:effectLst/>
                <a:latin typeface="Consolas" panose="020B0609020204030204" pitchFamily="49" charset="0"/>
                <a:cs typeface="Consolas" panose="020B0609020204030204" pitchFamily="49" charset="0"/>
              </a:rPr>
              <a:t>Customer </a:t>
            </a:r>
            <a:r>
              <a:rPr lang="en-US" sz="2400" dirty="0" smtClean="0">
                <a:solidFill>
                  <a:srgbClr val="000000"/>
                </a:solidFill>
                <a:effectLst/>
                <a:latin typeface="Consolas" panose="020B0609020204030204" pitchFamily="49" charset="0"/>
                <a:cs typeface="Consolas" panose="020B0609020204030204" pitchFamily="49" charset="0"/>
              </a:rPr>
              <a:t>customer)</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 {</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   </a:t>
            </a:r>
            <a:r>
              <a:rPr lang="en-US" sz="2400" dirty="0" smtClean="0">
                <a:solidFill>
                  <a:srgbClr val="800080"/>
                </a:solidFill>
                <a:effectLst/>
                <a:latin typeface="Consolas" panose="020B0609020204030204" pitchFamily="49" charset="0"/>
                <a:cs typeface="Consolas" panose="020B0609020204030204" pitchFamily="49" charset="0"/>
              </a:rPr>
              <a:t>return </a:t>
            </a:r>
            <a:r>
              <a:rPr lang="en-US" sz="2400" dirty="0" err="1" smtClean="0">
                <a:solidFill>
                  <a:srgbClr val="000000"/>
                </a:solidFill>
                <a:effectLst/>
                <a:latin typeface="Consolas" panose="020B0609020204030204" pitchFamily="49" charset="0"/>
                <a:cs typeface="Consolas" panose="020B0609020204030204" pitchFamily="49" charset="0"/>
              </a:rPr>
              <a:t>customer.livesIn</a:t>
            </a:r>
            <a:r>
              <a:rPr lang="en-US" sz="2400" dirty="0" smtClean="0">
                <a:solidFill>
                  <a:srgbClr val="000000"/>
                </a:solidFill>
                <a:effectLst/>
                <a:latin typeface="Consolas" panose="020B0609020204030204" pitchFamily="49" charset="0"/>
                <a:cs typeface="Consolas" panose="020B0609020204030204" pitchFamily="49" charset="0"/>
              </a:rPr>
              <a:t>(</a:t>
            </a:r>
            <a:r>
              <a:rPr lang="en-US" sz="2400" b="1" dirty="0" smtClean="0">
                <a:solidFill>
                  <a:srgbClr val="0000FF"/>
                </a:solidFill>
                <a:effectLst/>
                <a:latin typeface="Consolas" panose="020B0609020204030204" pitchFamily="49" charset="0"/>
                <a:cs typeface="Consolas" panose="020B0609020204030204" pitchFamily="49" charset="0"/>
              </a:rPr>
              <a:t>"London"</a:t>
            </a:r>
            <a:r>
              <a:rPr lang="en-US" sz="2400" dirty="0" smtClean="0">
                <a:solidFill>
                  <a:srgbClr val="000000"/>
                </a:solidFill>
                <a:effectLst/>
                <a:latin typeface="Consolas" panose="020B0609020204030204" pitchFamily="49" charset="0"/>
                <a:cs typeface="Consolas" panose="020B0609020204030204" pitchFamily="49" charset="0"/>
              </a:rPr>
              <a:t>)</a:t>
            </a:r>
            <a:r>
              <a:rPr lang="en-US" sz="2400" dirty="0" smtClean="0">
                <a:solidFill>
                  <a:srgbClr val="A6A6A6"/>
                </a:solidFill>
                <a:effectLst/>
                <a:latin typeface="Consolas" panose="020B0609020204030204" pitchFamily="49" charset="0"/>
                <a:cs typeface="Consolas" panose="020B0609020204030204" pitchFamily="49" charset="0"/>
              </a:rPr>
              <a:t>;</a:t>
            </a:r>
          </a:p>
          <a:p>
            <a:pPr marL="0" indent="0">
              <a:buNone/>
            </a:pPr>
            <a:r>
              <a:rPr lang="en-US" sz="2400" dirty="0">
                <a:solidFill>
                  <a:srgbClr val="A6A6A6"/>
                </a:solidFill>
                <a:latin typeface="Consolas" panose="020B0609020204030204" pitchFamily="49" charset="0"/>
                <a:cs typeface="Consolas" panose="020B0609020204030204" pitchFamily="49" charset="0"/>
              </a:rPr>
              <a:t> </a:t>
            </a:r>
            <a:r>
              <a:rPr lang="en-US" sz="2400" dirty="0" smtClean="0">
                <a:solidFill>
                  <a:srgbClr val="A6A6A6"/>
                </a:solidFill>
                <a:latin typeface="Consolas" panose="020B0609020204030204" pitchFamily="49" charset="0"/>
                <a:cs typeface="Consolas" panose="020B0609020204030204" pitchFamily="49" charset="0"/>
              </a:rPr>
              <a:t>  </a:t>
            </a:r>
            <a:r>
              <a:rPr lang="en-US" sz="2400" dirty="0" smtClean="0">
                <a:solidFill>
                  <a:srgbClr val="A6A6A6"/>
                </a:solidFill>
                <a:effectLst/>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a:t>
            </a:r>
          </a:p>
          <a:p>
            <a:pPr marL="0" indent="0">
              <a:buNone/>
            </a:pPr>
            <a:r>
              <a:rPr lang="en-US" sz="2400" dirty="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latin typeface="Consolas" panose="020B0609020204030204" pitchFamily="49" charset="0"/>
                <a:cs typeface="Consolas" panose="020B0609020204030204" pitchFamily="49" charset="0"/>
              </a:rPr>
              <a:t> </a:t>
            </a:r>
            <a:r>
              <a:rPr lang="en-US" sz="2400" dirty="0" smtClean="0">
                <a:solidFill>
                  <a:srgbClr val="000000"/>
                </a:solidFill>
                <a:effectLst/>
                <a:latin typeface="Consolas" panose="020B0609020204030204" pitchFamily="49" charset="0"/>
                <a:cs typeface="Consolas" panose="020B0609020204030204" pitchFamily="49" charset="0"/>
              </a:rPr>
              <a:t>})</a:t>
            </a:r>
            <a:r>
              <a:rPr lang="en-US" sz="2400" dirty="0" smtClean="0">
                <a:solidFill>
                  <a:srgbClr val="A6A6A6"/>
                </a:solidFill>
                <a:effectLst/>
                <a:latin typeface="Consolas" panose="020B0609020204030204" pitchFamily="49" charset="0"/>
                <a:cs typeface="Consolas" panose="020B0609020204030204" pitchFamily="49" charset="0"/>
              </a:rPr>
              <a:t>; </a:t>
            </a:r>
            <a:endParaRPr lang="en-US" sz="2400" dirty="0" smtClean="0">
              <a:effectLst/>
              <a:latin typeface="Consolas" panose="020B0609020204030204" pitchFamily="49" charset="0"/>
              <a:cs typeface="Consolas" panose="020B0609020204030204" pitchFamily="49" charset="0"/>
            </a:endParaRPr>
          </a:p>
          <a:p>
            <a:endParaRPr lang="en-US" sz="2400" dirty="0" smtClean="0">
              <a:effectLst/>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p:txBody>
      </p:sp>
      <p:pic>
        <p:nvPicPr>
          <p:cNvPr id="5" name="Picture 4" descr="GS Collections"/>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04775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2322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Lambdas and Method References</a:t>
            </a:r>
            <a:endParaRPr lang="en-US" sz="4000" dirty="0"/>
          </a:p>
        </p:txBody>
      </p:sp>
      <p:sp>
        <p:nvSpPr>
          <p:cNvPr id="3" name="Content Placeholder 2"/>
          <p:cNvSpPr>
            <a:spLocks noGrp="1"/>
          </p:cNvSpPr>
          <p:nvPr>
            <p:ph idx="1"/>
          </p:nvPr>
        </p:nvSpPr>
        <p:spPr/>
        <p:txBody>
          <a:bodyPr>
            <a:normAutofit fontScale="92500" lnSpcReduction="20000"/>
          </a:bodyPr>
          <a:lstStyle/>
          <a:p>
            <a:r>
              <a:rPr lang="en-US" sz="2400" dirty="0" smtClean="0"/>
              <a:t>So we created </a:t>
            </a:r>
            <a:r>
              <a:rPr lang="en-US" sz="2200" dirty="0" err="1" smtClean="0">
                <a:latin typeface="Consolas" panose="020B0609020204030204" pitchFamily="49" charset="0"/>
                <a:cs typeface="Consolas" panose="020B0609020204030204" pitchFamily="49" charset="0"/>
              </a:rPr>
              <a:t>selectWith</a:t>
            </a:r>
            <a:r>
              <a:rPr lang="en-US" sz="2200" dirty="0" smtClean="0">
                <a:latin typeface="Consolas" panose="020B0609020204030204" pitchFamily="49" charset="0"/>
                <a:cs typeface="Consolas" panose="020B0609020204030204" pitchFamily="49" charset="0"/>
              </a:rPr>
              <a:t>(</a:t>
            </a:r>
            <a:r>
              <a:rPr lang="en-US" sz="2200" dirty="0">
                <a:solidFill>
                  <a:srgbClr val="0080C0"/>
                </a:solidFill>
                <a:latin typeface="Consolas" panose="020B0609020204030204" pitchFamily="49" charset="0"/>
                <a:cs typeface="Consolas" panose="020B0609020204030204" pitchFamily="49" charset="0"/>
              </a:rPr>
              <a:t>Predicate2</a:t>
            </a:r>
            <a:r>
              <a:rPr lang="en-US" sz="2200" dirty="0" smtClean="0">
                <a:latin typeface="Consolas" panose="020B0609020204030204" pitchFamily="49" charset="0"/>
                <a:cs typeface="Consolas" panose="020B0609020204030204" pitchFamily="49" charset="0"/>
              </a:rPr>
              <a:t>)</a:t>
            </a:r>
            <a:r>
              <a:rPr lang="en-US" sz="2200" dirty="0" smtClean="0"/>
              <a:t> </a:t>
            </a:r>
            <a:r>
              <a:rPr lang="en-US" sz="2400" dirty="0" smtClean="0"/>
              <a:t>to avoid garbage</a:t>
            </a:r>
          </a:p>
          <a:p>
            <a:pPr marL="0" indent="0">
              <a:buNone/>
            </a:pPr>
            <a:endParaRPr lang="en-US" sz="1000" dirty="0" smtClean="0"/>
          </a:p>
          <a:p>
            <a:pPr marL="0" indent="0">
              <a:buNone/>
            </a:pPr>
            <a:r>
              <a:rPr lang="en-US" sz="2000" dirty="0" err="1" smtClean="0">
                <a:solidFill>
                  <a:srgbClr val="0080C0"/>
                </a:solidFill>
                <a:effectLst/>
                <a:latin typeface="Consolas" panose="020B0609020204030204" pitchFamily="49" charset="0"/>
                <a:cs typeface="Consolas" panose="020B0609020204030204" pitchFamily="49" charset="0"/>
              </a:rPr>
              <a:t>MutableList</a:t>
            </a:r>
            <a:r>
              <a:rPr lang="en-US" sz="2000" dirty="0" smtClean="0">
                <a:solidFill>
                  <a:srgbClr val="000000"/>
                </a:solidFill>
                <a:effectLst/>
                <a:latin typeface="Consolas" panose="020B0609020204030204" pitchFamily="49" charset="0"/>
                <a:cs typeface="Consolas" panose="020B0609020204030204" pitchFamily="49" charset="0"/>
              </a:rPr>
              <a:t>&lt;</a:t>
            </a:r>
            <a:r>
              <a:rPr lang="en-US" sz="2000" dirty="0" smtClean="0">
                <a:solidFill>
                  <a:srgbClr val="800000"/>
                </a:solidFill>
                <a:effectLst/>
                <a:latin typeface="Consolas" panose="020B0609020204030204" pitchFamily="49" charset="0"/>
                <a:cs typeface="Consolas" panose="020B0609020204030204" pitchFamily="49" charset="0"/>
              </a:rPr>
              <a:t>Customer</a:t>
            </a:r>
            <a:r>
              <a:rPr lang="en-US" sz="2000" dirty="0" smtClean="0">
                <a:solidFill>
                  <a:srgbClr val="000000"/>
                </a:solidFill>
                <a:effectLst/>
                <a:latin typeface="Consolas" panose="020B0609020204030204" pitchFamily="49" charset="0"/>
                <a:cs typeface="Consolas" panose="020B0609020204030204" pitchFamily="49" charset="0"/>
              </a:rPr>
              <a:t>&gt; </a:t>
            </a:r>
            <a:r>
              <a:rPr lang="en-US" sz="2000" dirty="0" err="1" smtClean="0">
                <a:solidFill>
                  <a:srgbClr val="004000"/>
                </a:solidFill>
                <a:effectLst/>
                <a:latin typeface="Consolas" panose="020B0609020204030204" pitchFamily="49" charset="0"/>
                <a:cs typeface="Consolas" panose="020B0609020204030204" pitchFamily="49" charset="0"/>
              </a:rPr>
              <a:t>customersFromLondon</a:t>
            </a:r>
            <a:r>
              <a:rPr lang="en-US" sz="2000" dirty="0" smtClean="0">
                <a:solidFill>
                  <a:srgbClr val="004000"/>
                </a:solidFill>
                <a:effectLst/>
                <a:latin typeface="Consolas" panose="020B0609020204030204" pitchFamily="49" charset="0"/>
                <a:cs typeface="Consolas" panose="020B0609020204030204" pitchFamily="49" charset="0"/>
              </a:rPr>
              <a:t> </a:t>
            </a:r>
            <a:r>
              <a:rPr lang="en-US" sz="2000" dirty="0" smtClean="0">
                <a:solidFill>
                  <a:srgbClr val="000000"/>
                </a:solidFill>
                <a:effectLst/>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effectLst/>
                <a:latin typeface="Consolas" panose="020B0609020204030204" pitchFamily="49" charset="0"/>
                <a:cs typeface="Consolas" panose="020B0609020204030204" pitchFamily="49" charset="0"/>
              </a:rPr>
              <a:t> </a:t>
            </a:r>
            <a:r>
              <a:rPr lang="en-US" sz="2000" dirty="0" err="1" smtClean="0">
                <a:solidFill>
                  <a:srgbClr val="004000"/>
                </a:solidFill>
                <a:effectLst/>
                <a:latin typeface="Consolas" panose="020B0609020204030204" pitchFamily="49" charset="0"/>
                <a:cs typeface="Consolas" panose="020B0609020204030204" pitchFamily="49" charset="0"/>
              </a:rPr>
              <a:t>customers</a:t>
            </a:r>
            <a:r>
              <a:rPr lang="en-US" sz="2000" dirty="0" err="1" smtClean="0">
                <a:solidFill>
                  <a:srgbClr val="000000"/>
                </a:solidFill>
                <a:effectLst/>
                <a:latin typeface="Consolas" panose="020B0609020204030204" pitchFamily="49" charset="0"/>
                <a:cs typeface="Consolas" panose="020B0609020204030204" pitchFamily="49" charset="0"/>
              </a:rPr>
              <a:t>.selectWith</a:t>
            </a:r>
            <a:r>
              <a:rPr lang="en-US" sz="2000" dirty="0" smtClean="0">
                <a:solidFill>
                  <a:srgbClr val="000000"/>
                </a:solidFill>
                <a:effectLst/>
                <a:latin typeface="Consolas" panose="020B0609020204030204" pitchFamily="49" charset="0"/>
                <a:cs typeface="Consolas" panose="020B0609020204030204" pitchFamily="49" charset="0"/>
              </a:rPr>
              <a:t>(</a:t>
            </a:r>
            <a:r>
              <a:rPr lang="en-US" sz="2000" dirty="0" err="1" smtClean="0">
                <a:solidFill>
                  <a:srgbClr val="800000"/>
                </a:solidFill>
                <a:effectLst/>
                <a:latin typeface="Consolas" panose="020B0609020204030204" pitchFamily="49" charset="0"/>
                <a:cs typeface="Consolas" panose="020B0609020204030204" pitchFamily="49" charset="0"/>
              </a:rPr>
              <a:t>Customer</a:t>
            </a:r>
            <a:r>
              <a:rPr lang="en-US" sz="2000" dirty="0" err="1" smtClean="0">
                <a:solidFill>
                  <a:srgbClr val="000000"/>
                </a:solidFill>
                <a:effectLst/>
                <a:latin typeface="Consolas" panose="020B0609020204030204" pitchFamily="49" charset="0"/>
                <a:cs typeface="Consolas" panose="020B0609020204030204" pitchFamily="49" charset="0"/>
              </a:rPr>
              <a:t>.</a:t>
            </a:r>
            <a:r>
              <a:rPr lang="en-US" sz="2000" i="1" dirty="0" err="1" smtClean="0">
                <a:solidFill>
                  <a:srgbClr val="000080"/>
                </a:solidFill>
                <a:effectLst/>
                <a:latin typeface="Consolas" panose="020B0609020204030204" pitchFamily="49" charset="0"/>
                <a:cs typeface="Consolas" panose="020B0609020204030204" pitchFamily="49" charset="0"/>
              </a:rPr>
              <a:t>LIVES_IN</a:t>
            </a:r>
            <a:r>
              <a:rPr lang="en-US" sz="2000" dirty="0" smtClean="0">
                <a:solidFill>
                  <a:srgbClr val="000000"/>
                </a:solidFill>
                <a:effectLst/>
                <a:latin typeface="Consolas" panose="020B0609020204030204" pitchFamily="49" charset="0"/>
                <a:cs typeface="Consolas" panose="020B0609020204030204" pitchFamily="49" charset="0"/>
              </a:rPr>
              <a:t>, </a:t>
            </a:r>
            <a:r>
              <a:rPr lang="en-US" sz="2000" b="1" dirty="0" smtClean="0">
                <a:solidFill>
                  <a:srgbClr val="0000FF"/>
                </a:solidFill>
                <a:effectLst/>
                <a:latin typeface="Consolas" panose="020B0609020204030204" pitchFamily="49" charset="0"/>
                <a:cs typeface="Consolas" panose="020B0609020204030204" pitchFamily="49" charset="0"/>
              </a:rPr>
              <a:t>"London"</a:t>
            </a:r>
            <a:r>
              <a:rPr lang="en-US" sz="2000" dirty="0" smtClean="0">
                <a:solidFill>
                  <a:srgbClr val="000000"/>
                </a:solidFill>
                <a:effectLst/>
                <a:latin typeface="Consolas" panose="020B0609020204030204" pitchFamily="49" charset="0"/>
                <a:cs typeface="Consolas" panose="020B0609020204030204" pitchFamily="49" charset="0"/>
              </a:rPr>
              <a:t>)</a:t>
            </a:r>
            <a:r>
              <a:rPr lang="en-US" sz="2000" dirty="0" smtClean="0">
                <a:solidFill>
                  <a:srgbClr val="A6A6A6"/>
                </a:solidFill>
                <a:effectLst/>
                <a:latin typeface="Consolas" panose="020B0609020204030204" pitchFamily="49" charset="0"/>
                <a:cs typeface="Consolas" panose="020B0609020204030204" pitchFamily="49" charset="0"/>
              </a:rPr>
              <a:t>;</a:t>
            </a:r>
            <a:endParaRPr lang="en-US" sz="2000" dirty="0" smtClean="0">
              <a:effectLst/>
              <a:latin typeface="Consolas" panose="020B0609020204030204" pitchFamily="49" charset="0"/>
              <a:cs typeface="Consolas" panose="020B0609020204030204" pitchFamily="49" charset="0"/>
            </a:endParaRPr>
          </a:p>
          <a:p>
            <a:pPr marL="0" indent="0">
              <a:buNone/>
            </a:pPr>
            <a:endParaRPr lang="en-US" sz="1000" dirty="0" smtClean="0">
              <a:latin typeface="Consolas" panose="020B0609020204030204" pitchFamily="49" charset="0"/>
              <a:cs typeface="Consolas" panose="020B0609020204030204" pitchFamily="49" charset="0"/>
            </a:endParaRPr>
          </a:p>
          <a:p>
            <a:pPr marL="0" indent="0">
              <a:buNone/>
            </a:pPr>
            <a:r>
              <a:rPr lang="en-US" sz="1900" dirty="0" smtClean="0">
                <a:solidFill>
                  <a:srgbClr val="800080"/>
                </a:solidFill>
                <a:effectLst/>
                <a:latin typeface="Consolas" panose="020B0609020204030204" pitchFamily="49" charset="0"/>
                <a:cs typeface="Consolas" panose="020B0609020204030204" pitchFamily="49" charset="0"/>
              </a:rPr>
              <a:t>public static final </a:t>
            </a:r>
            <a:r>
              <a:rPr lang="en-US" sz="1900" dirty="0" smtClean="0">
                <a:solidFill>
                  <a:srgbClr val="0080C0"/>
                </a:solidFill>
                <a:effectLst/>
                <a:latin typeface="Consolas" panose="020B0609020204030204" pitchFamily="49" charset="0"/>
                <a:cs typeface="Consolas" panose="020B0609020204030204" pitchFamily="49" charset="0"/>
              </a:rPr>
              <a:t>Predicate2</a:t>
            </a:r>
            <a:r>
              <a:rPr lang="en-US" sz="1900" dirty="0" smtClean="0">
                <a:solidFill>
                  <a:srgbClr val="000000"/>
                </a:solidFill>
                <a:effectLst/>
                <a:latin typeface="Consolas" panose="020B0609020204030204" pitchFamily="49" charset="0"/>
                <a:cs typeface="Consolas" panose="020B0609020204030204" pitchFamily="49" charset="0"/>
              </a:rPr>
              <a:t>&lt;</a:t>
            </a:r>
            <a:r>
              <a:rPr lang="en-US" sz="1900" dirty="0" smtClean="0">
                <a:solidFill>
                  <a:srgbClr val="800000"/>
                </a:solidFill>
                <a:effectLst/>
                <a:latin typeface="Consolas" panose="020B0609020204030204" pitchFamily="49" charset="0"/>
                <a:cs typeface="Consolas" panose="020B0609020204030204" pitchFamily="49" charset="0"/>
              </a:rPr>
              <a:t>Customer</a:t>
            </a:r>
            <a:r>
              <a:rPr lang="en-US" sz="1900" dirty="0" smtClean="0">
                <a:solidFill>
                  <a:srgbClr val="000000"/>
                </a:solidFill>
                <a:effectLst/>
                <a:latin typeface="Consolas" panose="020B0609020204030204" pitchFamily="49" charset="0"/>
                <a:cs typeface="Consolas" panose="020B0609020204030204" pitchFamily="49" charset="0"/>
              </a:rPr>
              <a:t>, </a:t>
            </a:r>
            <a:r>
              <a:rPr lang="en-US" sz="1900" dirty="0" smtClean="0">
                <a:solidFill>
                  <a:srgbClr val="800000"/>
                </a:solidFill>
                <a:effectLst/>
                <a:latin typeface="Consolas" panose="020B0609020204030204" pitchFamily="49" charset="0"/>
                <a:cs typeface="Consolas" panose="020B0609020204030204" pitchFamily="49" charset="0"/>
              </a:rPr>
              <a:t>String</a:t>
            </a:r>
            <a:r>
              <a:rPr lang="en-US" sz="1900" dirty="0" smtClean="0">
                <a:solidFill>
                  <a:srgbClr val="000000"/>
                </a:solidFill>
                <a:effectLst/>
                <a:latin typeface="Consolas" panose="020B0609020204030204" pitchFamily="49" charset="0"/>
                <a:cs typeface="Consolas" panose="020B0609020204030204" pitchFamily="49" charset="0"/>
              </a:rPr>
              <a:t>&gt; </a:t>
            </a:r>
            <a:r>
              <a:rPr lang="en-US" sz="1900" i="1" dirty="0" smtClean="0">
                <a:solidFill>
                  <a:srgbClr val="000080"/>
                </a:solidFill>
                <a:effectLst/>
                <a:latin typeface="Consolas" panose="020B0609020204030204" pitchFamily="49" charset="0"/>
                <a:cs typeface="Consolas" panose="020B0609020204030204" pitchFamily="49" charset="0"/>
              </a:rPr>
              <a:t>LIVES_IN </a:t>
            </a:r>
            <a:r>
              <a:rPr lang="en-US" sz="1900" dirty="0" smtClean="0">
                <a:solidFill>
                  <a:srgbClr val="000000"/>
                </a:solidFill>
                <a:effectLst/>
                <a:latin typeface="Consolas" panose="020B0609020204030204" pitchFamily="49" charset="0"/>
                <a:cs typeface="Consolas" panose="020B0609020204030204" pitchFamily="49" charset="0"/>
              </a:rPr>
              <a:t>=</a:t>
            </a:r>
          </a:p>
          <a:p>
            <a:pPr marL="0" indent="0">
              <a:buNone/>
            </a:pPr>
            <a:r>
              <a:rPr lang="en-US" sz="1900" dirty="0">
                <a:solidFill>
                  <a:srgbClr val="000000"/>
                </a:solidFill>
                <a:latin typeface="Consolas" panose="020B0609020204030204" pitchFamily="49" charset="0"/>
                <a:cs typeface="Consolas" panose="020B0609020204030204" pitchFamily="49" charset="0"/>
              </a:rPr>
              <a:t> </a:t>
            </a:r>
            <a:r>
              <a:rPr lang="en-US" sz="1900" dirty="0" smtClean="0">
                <a:solidFill>
                  <a:srgbClr val="000000"/>
                </a:solidFill>
                <a:effectLst/>
                <a:latin typeface="Consolas" panose="020B0609020204030204" pitchFamily="49" charset="0"/>
                <a:cs typeface="Consolas" panose="020B0609020204030204" pitchFamily="49" charset="0"/>
              </a:rPr>
              <a:t> </a:t>
            </a:r>
            <a:r>
              <a:rPr lang="en-US" sz="1900" dirty="0" smtClean="0">
                <a:solidFill>
                  <a:srgbClr val="800080"/>
                </a:solidFill>
                <a:effectLst/>
                <a:latin typeface="Consolas" panose="020B0609020204030204" pitchFamily="49" charset="0"/>
                <a:cs typeface="Consolas" panose="020B0609020204030204" pitchFamily="49" charset="0"/>
              </a:rPr>
              <a:t>new </a:t>
            </a:r>
            <a:r>
              <a:rPr lang="en-US" sz="1900" dirty="0" smtClean="0">
                <a:solidFill>
                  <a:srgbClr val="0080C0"/>
                </a:solidFill>
                <a:effectLst/>
                <a:latin typeface="Consolas" panose="020B0609020204030204" pitchFamily="49" charset="0"/>
                <a:cs typeface="Consolas" panose="020B0609020204030204" pitchFamily="49" charset="0"/>
              </a:rPr>
              <a:t>Predicate2</a:t>
            </a:r>
            <a:r>
              <a:rPr lang="en-US" sz="1900" dirty="0" smtClean="0">
                <a:solidFill>
                  <a:srgbClr val="000000"/>
                </a:solidFill>
                <a:effectLst/>
                <a:latin typeface="Consolas" panose="020B0609020204030204" pitchFamily="49" charset="0"/>
                <a:cs typeface="Consolas" panose="020B0609020204030204" pitchFamily="49" charset="0"/>
              </a:rPr>
              <a:t>&lt;</a:t>
            </a:r>
            <a:r>
              <a:rPr lang="en-US" sz="1900" dirty="0" smtClean="0">
                <a:solidFill>
                  <a:srgbClr val="800000"/>
                </a:solidFill>
                <a:effectLst/>
                <a:latin typeface="Consolas" panose="020B0609020204030204" pitchFamily="49" charset="0"/>
                <a:cs typeface="Consolas" panose="020B0609020204030204" pitchFamily="49" charset="0"/>
              </a:rPr>
              <a:t>Customer</a:t>
            </a:r>
            <a:r>
              <a:rPr lang="en-US" sz="1900" dirty="0" smtClean="0">
                <a:solidFill>
                  <a:srgbClr val="000000"/>
                </a:solidFill>
                <a:effectLst/>
                <a:latin typeface="Consolas" panose="020B0609020204030204" pitchFamily="49" charset="0"/>
                <a:cs typeface="Consolas" panose="020B0609020204030204" pitchFamily="49" charset="0"/>
              </a:rPr>
              <a:t>, </a:t>
            </a:r>
            <a:r>
              <a:rPr lang="en-US" sz="1900" dirty="0" smtClean="0">
                <a:solidFill>
                  <a:srgbClr val="800000"/>
                </a:solidFill>
                <a:effectLst/>
                <a:latin typeface="Consolas" panose="020B0609020204030204" pitchFamily="49" charset="0"/>
                <a:cs typeface="Consolas" panose="020B0609020204030204" pitchFamily="49" charset="0"/>
              </a:rPr>
              <a:t>String</a:t>
            </a:r>
            <a:r>
              <a:rPr lang="en-US" sz="1900" dirty="0" smtClean="0">
                <a:solidFill>
                  <a:srgbClr val="000000"/>
                </a:solidFill>
                <a:effectLst/>
                <a:latin typeface="Consolas" panose="020B0609020204030204" pitchFamily="49" charset="0"/>
                <a:cs typeface="Consolas" panose="020B0609020204030204" pitchFamily="49" charset="0"/>
              </a:rPr>
              <a:t>&gt;()</a:t>
            </a:r>
          </a:p>
          <a:p>
            <a:pPr marL="0" indent="0">
              <a:buNone/>
            </a:pPr>
            <a:r>
              <a:rPr lang="en-US" sz="1900" dirty="0">
                <a:solidFill>
                  <a:srgbClr val="000000"/>
                </a:solidFill>
                <a:latin typeface="Consolas" panose="020B0609020204030204" pitchFamily="49" charset="0"/>
                <a:cs typeface="Consolas" panose="020B0609020204030204" pitchFamily="49" charset="0"/>
              </a:rPr>
              <a:t> </a:t>
            </a:r>
            <a:r>
              <a:rPr lang="en-US" sz="1900" dirty="0" smtClean="0">
                <a:solidFill>
                  <a:srgbClr val="000000"/>
                </a:solidFill>
                <a:effectLst/>
                <a:latin typeface="Consolas" panose="020B0609020204030204" pitchFamily="49" charset="0"/>
                <a:cs typeface="Consolas" panose="020B0609020204030204" pitchFamily="49" charset="0"/>
              </a:rPr>
              <a:t> {</a:t>
            </a:r>
          </a:p>
          <a:p>
            <a:pPr marL="0" indent="0">
              <a:buNone/>
            </a:pPr>
            <a:r>
              <a:rPr lang="en-US" sz="1900" dirty="0">
                <a:solidFill>
                  <a:srgbClr val="000000"/>
                </a:solidFill>
                <a:latin typeface="Consolas" panose="020B0609020204030204" pitchFamily="49" charset="0"/>
                <a:cs typeface="Consolas" panose="020B0609020204030204" pitchFamily="49" charset="0"/>
              </a:rPr>
              <a:t> </a:t>
            </a:r>
            <a:r>
              <a:rPr lang="en-US" sz="1900" dirty="0" smtClean="0">
                <a:solidFill>
                  <a:srgbClr val="000000"/>
                </a:solidFill>
                <a:latin typeface="Consolas" panose="020B0609020204030204" pitchFamily="49" charset="0"/>
                <a:cs typeface="Consolas" panose="020B0609020204030204" pitchFamily="49" charset="0"/>
              </a:rPr>
              <a:t> </a:t>
            </a:r>
            <a:r>
              <a:rPr lang="en-US" sz="1900" dirty="0" smtClean="0">
                <a:solidFill>
                  <a:srgbClr val="000000"/>
                </a:solidFill>
                <a:effectLst/>
                <a:latin typeface="Consolas" panose="020B0609020204030204" pitchFamily="49" charset="0"/>
                <a:cs typeface="Consolas" panose="020B0609020204030204" pitchFamily="49" charset="0"/>
              </a:rPr>
              <a:t> </a:t>
            </a:r>
            <a:r>
              <a:rPr lang="en-US" sz="1900" dirty="0" smtClean="0">
                <a:solidFill>
                  <a:srgbClr val="808080"/>
                </a:solidFill>
                <a:effectLst/>
                <a:latin typeface="Consolas" panose="020B0609020204030204" pitchFamily="49" charset="0"/>
                <a:cs typeface="Consolas" panose="020B0609020204030204" pitchFamily="49" charset="0"/>
              </a:rPr>
              <a:t> </a:t>
            </a:r>
            <a:r>
              <a:rPr lang="en-US" sz="1900" dirty="0" smtClean="0">
                <a:solidFill>
                  <a:srgbClr val="800080"/>
                </a:solidFill>
                <a:effectLst/>
                <a:latin typeface="Consolas" panose="020B0609020204030204" pitchFamily="49" charset="0"/>
                <a:cs typeface="Consolas" panose="020B0609020204030204" pitchFamily="49" charset="0"/>
              </a:rPr>
              <a:t>public </a:t>
            </a:r>
            <a:r>
              <a:rPr lang="en-US" sz="1900" dirty="0" err="1" smtClean="0">
                <a:solidFill>
                  <a:srgbClr val="800080"/>
                </a:solidFill>
                <a:effectLst/>
                <a:latin typeface="Consolas" panose="020B0609020204030204" pitchFamily="49" charset="0"/>
                <a:cs typeface="Consolas" panose="020B0609020204030204" pitchFamily="49" charset="0"/>
              </a:rPr>
              <a:t>boolean</a:t>
            </a:r>
            <a:r>
              <a:rPr lang="en-US" sz="1900" dirty="0" smtClean="0">
                <a:solidFill>
                  <a:srgbClr val="800080"/>
                </a:solidFill>
                <a:effectLst/>
                <a:latin typeface="Consolas" panose="020B0609020204030204" pitchFamily="49" charset="0"/>
                <a:cs typeface="Consolas" panose="020B0609020204030204" pitchFamily="49" charset="0"/>
              </a:rPr>
              <a:t> </a:t>
            </a:r>
            <a:r>
              <a:rPr lang="en-US" sz="1900" dirty="0" smtClean="0">
                <a:solidFill>
                  <a:srgbClr val="000000"/>
                </a:solidFill>
                <a:effectLst/>
                <a:latin typeface="Consolas" panose="020B0609020204030204" pitchFamily="49" charset="0"/>
                <a:cs typeface="Consolas" panose="020B0609020204030204" pitchFamily="49" charset="0"/>
              </a:rPr>
              <a:t>accept(</a:t>
            </a:r>
            <a:r>
              <a:rPr lang="en-US" sz="1900" dirty="0" smtClean="0">
                <a:solidFill>
                  <a:srgbClr val="800000"/>
                </a:solidFill>
                <a:effectLst/>
                <a:latin typeface="Consolas" panose="020B0609020204030204" pitchFamily="49" charset="0"/>
                <a:cs typeface="Consolas" panose="020B0609020204030204" pitchFamily="49" charset="0"/>
              </a:rPr>
              <a:t>Customer </a:t>
            </a:r>
            <a:r>
              <a:rPr lang="en-US" sz="1900" dirty="0" err="1" smtClean="0">
                <a:solidFill>
                  <a:srgbClr val="000000"/>
                </a:solidFill>
                <a:effectLst/>
                <a:latin typeface="Consolas" panose="020B0609020204030204" pitchFamily="49" charset="0"/>
                <a:cs typeface="Consolas" panose="020B0609020204030204" pitchFamily="49" charset="0"/>
              </a:rPr>
              <a:t>customer</a:t>
            </a:r>
            <a:r>
              <a:rPr lang="en-US" sz="1900" dirty="0" smtClean="0">
                <a:solidFill>
                  <a:srgbClr val="000000"/>
                </a:solidFill>
                <a:effectLst/>
                <a:latin typeface="Consolas" panose="020B0609020204030204" pitchFamily="49" charset="0"/>
                <a:cs typeface="Consolas" panose="020B0609020204030204" pitchFamily="49" charset="0"/>
              </a:rPr>
              <a:t>, </a:t>
            </a:r>
            <a:r>
              <a:rPr lang="en-US" sz="1900" dirty="0" smtClean="0">
                <a:solidFill>
                  <a:srgbClr val="800000"/>
                </a:solidFill>
                <a:effectLst/>
                <a:latin typeface="Consolas" panose="020B0609020204030204" pitchFamily="49" charset="0"/>
                <a:cs typeface="Consolas" panose="020B0609020204030204" pitchFamily="49" charset="0"/>
              </a:rPr>
              <a:t>String </a:t>
            </a:r>
            <a:r>
              <a:rPr lang="en-US" sz="1900" dirty="0" smtClean="0">
                <a:solidFill>
                  <a:srgbClr val="000000"/>
                </a:solidFill>
                <a:effectLst/>
                <a:latin typeface="Consolas" panose="020B0609020204030204" pitchFamily="49" charset="0"/>
                <a:cs typeface="Consolas" panose="020B0609020204030204" pitchFamily="49" charset="0"/>
              </a:rPr>
              <a:t>city)</a:t>
            </a:r>
          </a:p>
          <a:p>
            <a:pPr marL="0" indent="0">
              <a:buNone/>
            </a:pPr>
            <a:r>
              <a:rPr lang="en-US" sz="1900" dirty="0">
                <a:solidFill>
                  <a:srgbClr val="000000"/>
                </a:solidFill>
                <a:latin typeface="Consolas" panose="020B0609020204030204" pitchFamily="49" charset="0"/>
                <a:cs typeface="Consolas" panose="020B0609020204030204" pitchFamily="49" charset="0"/>
              </a:rPr>
              <a:t> </a:t>
            </a:r>
            <a:r>
              <a:rPr lang="en-US" sz="1900" dirty="0" smtClean="0">
                <a:solidFill>
                  <a:srgbClr val="000000"/>
                </a:solidFill>
                <a:latin typeface="Consolas" panose="020B0609020204030204" pitchFamily="49" charset="0"/>
                <a:cs typeface="Consolas" panose="020B0609020204030204" pitchFamily="49" charset="0"/>
              </a:rPr>
              <a:t>  </a:t>
            </a:r>
            <a:r>
              <a:rPr lang="en-US" sz="1900" dirty="0" smtClean="0">
                <a:solidFill>
                  <a:srgbClr val="000000"/>
                </a:solidFill>
                <a:effectLst/>
                <a:latin typeface="Consolas" panose="020B0609020204030204" pitchFamily="49" charset="0"/>
                <a:cs typeface="Consolas" panose="020B0609020204030204" pitchFamily="49" charset="0"/>
              </a:rPr>
              <a:t> {</a:t>
            </a:r>
          </a:p>
          <a:p>
            <a:pPr marL="0" indent="0">
              <a:buNone/>
            </a:pPr>
            <a:r>
              <a:rPr lang="en-US" sz="1900" dirty="0">
                <a:solidFill>
                  <a:srgbClr val="000000"/>
                </a:solidFill>
                <a:latin typeface="Consolas" panose="020B0609020204030204" pitchFamily="49" charset="0"/>
                <a:cs typeface="Consolas" panose="020B0609020204030204" pitchFamily="49" charset="0"/>
              </a:rPr>
              <a:t> </a:t>
            </a:r>
            <a:r>
              <a:rPr lang="en-US" sz="1900" dirty="0" smtClean="0">
                <a:solidFill>
                  <a:srgbClr val="000000"/>
                </a:solidFill>
                <a:latin typeface="Consolas" panose="020B0609020204030204" pitchFamily="49" charset="0"/>
                <a:cs typeface="Consolas" panose="020B0609020204030204" pitchFamily="49" charset="0"/>
              </a:rPr>
              <a:t>    </a:t>
            </a:r>
            <a:r>
              <a:rPr lang="en-US" sz="1900" dirty="0" smtClean="0">
                <a:solidFill>
                  <a:srgbClr val="000000"/>
                </a:solidFill>
                <a:effectLst/>
                <a:latin typeface="Consolas" panose="020B0609020204030204" pitchFamily="49" charset="0"/>
                <a:cs typeface="Consolas" panose="020B0609020204030204" pitchFamily="49" charset="0"/>
              </a:rPr>
              <a:t> </a:t>
            </a:r>
            <a:r>
              <a:rPr lang="en-US" sz="1900" dirty="0" smtClean="0">
                <a:solidFill>
                  <a:srgbClr val="800080"/>
                </a:solidFill>
                <a:effectLst/>
                <a:latin typeface="Consolas" panose="020B0609020204030204" pitchFamily="49" charset="0"/>
                <a:cs typeface="Consolas" panose="020B0609020204030204" pitchFamily="49" charset="0"/>
              </a:rPr>
              <a:t>return </a:t>
            </a:r>
            <a:r>
              <a:rPr lang="en-US" sz="1900" dirty="0" err="1" smtClean="0">
                <a:solidFill>
                  <a:srgbClr val="000000"/>
                </a:solidFill>
                <a:effectLst/>
                <a:latin typeface="Consolas" panose="020B0609020204030204" pitchFamily="49" charset="0"/>
                <a:cs typeface="Consolas" panose="020B0609020204030204" pitchFamily="49" charset="0"/>
              </a:rPr>
              <a:t>customer.livesIn</a:t>
            </a:r>
            <a:r>
              <a:rPr lang="en-US" sz="1900" dirty="0" smtClean="0">
                <a:solidFill>
                  <a:srgbClr val="000000"/>
                </a:solidFill>
                <a:effectLst/>
                <a:latin typeface="Consolas" panose="020B0609020204030204" pitchFamily="49" charset="0"/>
                <a:cs typeface="Consolas" panose="020B0609020204030204" pitchFamily="49" charset="0"/>
              </a:rPr>
              <a:t>(city)</a:t>
            </a:r>
            <a:r>
              <a:rPr lang="en-US" sz="1900" dirty="0" smtClean="0">
                <a:solidFill>
                  <a:srgbClr val="A6A6A6"/>
                </a:solidFill>
                <a:effectLst/>
                <a:latin typeface="Consolas" panose="020B0609020204030204" pitchFamily="49" charset="0"/>
                <a:cs typeface="Consolas" panose="020B0609020204030204" pitchFamily="49" charset="0"/>
              </a:rPr>
              <a:t>;</a:t>
            </a:r>
          </a:p>
          <a:p>
            <a:pPr marL="0" indent="0">
              <a:buNone/>
            </a:pPr>
            <a:r>
              <a:rPr lang="en-US" sz="1900" dirty="0">
                <a:solidFill>
                  <a:srgbClr val="A6A6A6"/>
                </a:solidFill>
                <a:latin typeface="Consolas" panose="020B0609020204030204" pitchFamily="49" charset="0"/>
                <a:cs typeface="Consolas" panose="020B0609020204030204" pitchFamily="49" charset="0"/>
              </a:rPr>
              <a:t> </a:t>
            </a:r>
            <a:r>
              <a:rPr lang="en-US" sz="1900" dirty="0" smtClean="0">
                <a:solidFill>
                  <a:srgbClr val="A6A6A6"/>
                </a:solidFill>
                <a:latin typeface="Consolas" panose="020B0609020204030204" pitchFamily="49" charset="0"/>
                <a:cs typeface="Consolas" panose="020B0609020204030204" pitchFamily="49" charset="0"/>
              </a:rPr>
              <a:t>  </a:t>
            </a:r>
            <a:r>
              <a:rPr lang="en-US" sz="1900" dirty="0" smtClean="0">
                <a:solidFill>
                  <a:srgbClr val="A6A6A6"/>
                </a:solidFill>
                <a:effectLst/>
                <a:latin typeface="Consolas" panose="020B0609020204030204" pitchFamily="49" charset="0"/>
                <a:cs typeface="Consolas" panose="020B0609020204030204" pitchFamily="49" charset="0"/>
              </a:rPr>
              <a:t> </a:t>
            </a:r>
            <a:r>
              <a:rPr lang="en-US" sz="1900" dirty="0" smtClean="0">
                <a:solidFill>
                  <a:srgbClr val="000000"/>
                </a:solidFill>
                <a:effectLst/>
                <a:latin typeface="Consolas" panose="020B0609020204030204" pitchFamily="49" charset="0"/>
                <a:cs typeface="Consolas" panose="020B0609020204030204" pitchFamily="49" charset="0"/>
              </a:rPr>
              <a:t>}</a:t>
            </a:r>
          </a:p>
          <a:p>
            <a:pPr marL="0" indent="0">
              <a:buNone/>
            </a:pPr>
            <a:r>
              <a:rPr lang="en-US" sz="1900" dirty="0">
                <a:solidFill>
                  <a:srgbClr val="000000"/>
                </a:solidFill>
                <a:latin typeface="Consolas" panose="020B0609020204030204" pitchFamily="49" charset="0"/>
                <a:cs typeface="Consolas" panose="020B0609020204030204" pitchFamily="49" charset="0"/>
              </a:rPr>
              <a:t> </a:t>
            </a:r>
            <a:r>
              <a:rPr lang="en-US" sz="1900" dirty="0" smtClean="0">
                <a:solidFill>
                  <a:srgbClr val="000000"/>
                </a:solidFill>
                <a:effectLst/>
                <a:latin typeface="Consolas" panose="020B0609020204030204" pitchFamily="49" charset="0"/>
                <a:cs typeface="Consolas" panose="020B0609020204030204" pitchFamily="49" charset="0"/>
              </a:rPr>
              <a:t> }</a:t>
            </a:r>
            <a:r>
              <a:rPr lang="en-US" sz="1900" dirty="0" smtClean="0">
                <a:solidFill>
                  <a:srgbClr val="A6A6A6"/>
                </a:solidFill>
                <a:effectLst/>
                <a:latin typeface="Consolas" panose="020B0609020204030204" pitchFamily="49" charset="0"/>
                <a:cs typeface="Consolas" panose="020B0609020204030204" pitchFamily="49" charset="0"/>
              </a:rPr>
              <a:t>; </a:t>
            </a:r>
            <a:endParaRPr lang="en-US" sz="2400" dirty="0" smtClean="0">
              <a:effectLst/>
              <a:latin typeface="Consolas" panose="020B0609020204030204" pitchFamily="49" charset="0"/>
              <a:cs typeface="Consolas" panose="020B0609020204030204" pitchFamily="49" charset="0"/>
            </a:endParaRPr>
          </a:p>
          <a:p>
            <a:pPr marL="0" indent="0">
              <a:buNone/>
            </a:pPr>
            <a:endParaRPr lang="en-US" sz="2400" dirty="0" smtClean="0"/>
          </a:p>
        </p:txBody>
      </p:sp>
      <p:pic>
        <p:nvPicPr>
          <p:cNvPr id="5" name="Picture 4" descr="GS Collections"/>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1257300"/>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0361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Lambdas and Method References</a:t>
            </a:r>
            <a:endParaRPr lang="en-US" sz="4000" dirty="0"/>
          </a:p>
        </p:txBody>
      </p:sp>
      <p:sp>
        <p:nvSpPr>
          <p:cNvPr id="3" name="Content Placeholder 2"/>
          <p:cNvSpPr>
            <a:spLocks noGrp="1"/>
          </p:cNvSpPr>
          <p:nvPr>
            <p:ph idx="1"/>
          </p:nvPr>
        </p:nvSpPr>
        <p:spPr/>
        <p:txBody>
          <a:bodyPr>
            <a:normAutofit/>
          </a:bodyPr>
          <a:lstStyle/>
          <a:p>
            <a:r>
              <a:rPr lang="en-US" sz="2400" dirty="0" smtClean="0"/>
              <a:t>The *With() methods work perfectly with Method References</a:t>
            </a:r>
          </a:p>
          <a:p>
            <a:pPr marL="0" indent="0">
              <a:buNone/>
            </a:pPr>
            <a:endParaRPr lang="en-US" sz="1000" dirty="0" smtClean="0"/>
          </a:p>
          <a:p>
            <a:pPr marL="0" indent="0">
              <a:buNone/>
            </a:pPr>
            <a:r>
              <a:rPr lang="en-US" sz="2000" dirty="0" err="1" smtClean="0">
                <a:solidFill>
                  <a:srgbClr val="0080C0"/>
                </a:solidFill>
                <a:effectLst/>
                <a:latin typeface="Consolas" panose="020B0609020204030204" pitchFamily="49" charset="0"/>
                <a:cs typeface="Consolas" panose="020B0609020204030204" pitchFamily="49" charset="0"/>
              </a:rPr>
              <a:t>MutableList</a:t>
            </a:r>
            <a:r>
              <a:rPr lang="en-US" sz="2000" dirty="0" smtClean="0">
                <a:solidFill>
                  <a:srgbClr val="000000"/>
                </a:solidFill>
                <a:effectLst/>
                <a:latin typeface="Consolas" panose="020B0609020204030204" pitchFamily="49" charset="0"/>
                <a:cs typeface="Consolas" panose="020B0609020204030204" pitchFamily="49" charset="0"/>
              </a:rPr>
              <a:t>&lt;</a:t>
            </a:r>
            <a:r>
              <a:rPr lang="en-US" sz="2000" dirty="0" smtClean="0">
                <a:solidFill>
                  <a:srgbClr val="800000"/>
                </a:solidFill>
                <a:effectLst/>
                <a:latin typeface="Consolas" panose="020B0609020204030204" pitchFamily="49" charset="0"/>
                <a:cs typeface="Consolas" panose="020B0609020204030204" pitchFamily="49" charset="0"/>
              </a:rPr>
              <a:t>Customer</a:t>
            </a:r>
            <a:r>
              <a:rPr lang="en-US" sz="2000" dirty="0" smtClean="0">
                <a:solidFill>
                  <a:srgbClr val="000000"/>
                </a:solidFill>
                <a:effectLst/>
                <a:latin typeface="Consolas" panose="020B0609020204030204" pitchFamily="49" charset="0"/>
                <a:cs typeface="Consolas" panose="020B0609020204030204" pitchFamily="49" charset="0"/>
              </a:rPr>
              <a:t>&gt; </a:t>
            </a:r>
            <a:r>
              <a:rPr lang="en-US" sz="2000" dirty="0" err="1" smtClean="0">
                <a:solidFill>
                  <a:srgbClr val="004000"/>
                </a:solidFill>
                <a:effectLst/>
                <a:latin typeface="Consolas" panose="020B0609020204030204" pitchFamily="49" charset="0"/>
                <a:cs typeface="Consolas" panose="020B0609020204030204" pitchFamily="49" charset="0"/>
              </a:rPr>
              <a:t>customersFromLondon</a:t>
            </a:r>
            <a:r>
              <a:rPr lang="en-US" sz="2000" dirty="0" smtClean="0">
                <a:solidFill>
                  <a:srgbClr val="004000"/>
                </a:solidFill>
                <a:effectLst/>
                <a:latin typeface="Consolas" panose="020B0609020204030204" pitchFamily="49" charset="0"/>
                <a:cs typeface="Consolas" panose="020B0609020204030204" pitchFamily="49" charset="0"/>
              </a:rPr>
              <a:t> </a:t>
            </a:r>
            <a:r>
              <a:rPr lang="en-US" sz="2000" dirty="0" smtClean="0">
                <a:solidFill>
                  <a:srgbClr val="000000"/>
                </a:solidFill>
                <a:effectLst/>
                <a:latin typeface="Consolas" panose="020B0609020204030204" pitchFamily="49" charset="0"/>
                <a:cs typeface="Consolas" panose="020B0609020204030204" pitchFamily="49" charset="0"/>
              </a:rPr>
              <a:t>=</a:t>
            </a:r>
          </a:p>
          <a:p>
            <a:pPr marL="0" indent="0">
              <a:buNone/>
            </a:pPr>
            <a:r>
              <a:rPr lang="en-US" sz="2000" dirty="0">
                <a:solidFill>
                  <a:srgbClr val="000000"/>
                </a:solidFill>
                <a:latin typeface="Consolas" panose="020B0609020204030204" pitchFamily="49" charset="0"/>
                <a:cs typeface="Consolas" panose="020B0609020204030204" pitchFamily="49" charset="0"/>
              </a:rPr>
              <a:t> </a:t>
            </a:r>
            <a:r>
              <a:rPr lang="en-US" sz="2000" dirty="0" smtClean="0">
                <a:solidFill>
                  <a:srgbClr val="000000"/>
                </a:solidFill>
                <a:effectLst/>
                <a:latin typeface="Consolas" panose="020B0609020204030204" pitchFamily="49" charset="0"/>
                <a:cs typeface="Consolas" panose="020B0609020204030204" pitchFamily="49" charset="0"/>
              </a:rPr>
              <a:t> </a:t>
            </a:r>
            <a:r>
              <a:rPr lang="en-US" sz="2000" dirty="0" err="1" smtClean="0">
                <a:solidFill>
                  <a:srgbClr val="004000"/>
                </a:solidFill>
                <a:effectLst/>
                <a:latin typeface="Consolas" panose="020B0609020204030204" pitchFamily="49" charset="0"/>
                <a:cs typeface="Consolas" panose="020B0609020204030204" pitchFamily="49" charset="0"/>
              </a:rPr>
              <a:t>customers</a:t>
            </a:r>
            <a:r>
              <a:rPr lang="en-US" sz="2000" dirty="0" err="1" smtClean="0">
                <a:solidFill>
                  <a:srgbClr val="000000"/>
                </a:solidFill>
                <a:effectLst/>
                <a:latin typeface="Consolas" panose="020B0609020204030204" pitchFamily="49" charset="0"/>
                <a:cs typeface="Consolas" panose="020B0609020204030204" pitchFamily="49" charset="0"/>
              </a:rPr>
              <a:t>.selectWith</a:t>
            </a:r>
            <a:r>
              <a:rPr lang="en-US" sz="2000" dirty="0" smtClean="0">
                <a:solidFill>
                  <a:srgbClr val="000000"/>
                </a:solidFill>
                <a:effectLst/>
                <a:latin typeface="Consolas" panose="020B0609020204030204" pitchFamily="49" charset="0"/>
                <a:cs typeface="Consolas" panose="020B0609020204030204" pitchFamily="49" charset="0"/>
              </a:rPr>
              <a:t>(Customer::</a:t>
            </a:r>
            <a:r>
              <a:rPr lang="en-US" sz="2000" dirty="0" err="1" smtClean="0">
                <a:solidFill>
                  <a:srgbClr val="000000"/>
                </a:solidFill>
                <a:effectLst/>
                <a:latin typeface="Consolas" panose="020B0609020204030204" pitchFamily="49" charset="0"/>
                <a:cs typeface="Consolas" panose="020B0609020204030204" pitchFamily="49" charset="0"/>
              </a:rPr>
              <a:t>livesIn</a:t>
            </a:r>
            <a:r>
              <a:rPr lang="en-US" sz="2000" dirty="0" smtClean="0">
                <a:solidFill>
                  <a:srgbClr val="000000"/>
                </a:solidFill>
                <a:effectLst/>
                <a:latin typeface="Consolas" panose="020B0609020204030204" pitchFamily="49" charset="0"/>
                <a:cs typeface="Consolas" panose="020B0609020204030204" pitchFamily="49" charset="0"/>
              </a:rPr>
              <a:t>, </a:t>
            </a:r>
            <a:r>
              <a:rPr lang="en-US" sz="2000" b="1" dirty="0" smtClean="0">
                <a:solidFill>
                  <a:srgbClr val="0000FF"/>
                </a:solidFill>
                <a:effectLst/>
                <a:latin typeface="Consolas" panose="020B0609020204030204" pitchFamily="49" charset="0"/>
                <a:cs typeface="Consolas" panose="020B0609020204030204" pitchFamily="49" charset="0"/>
              </a:rPr>
              <a:t>"London"</a:t>
            </a:r>
            <a:r>
              <a:rPr lang="en-US" sz="2000" dirty="0" smtClean="0">
                <a:solidFill>
                  <a:srgbClr val="000000"/>
                </a:solidFill>
                <a:effectLst/>
                <a:latin typeface="Consolas" panose="020B0609020204030204" pitchFamily="49" charset="0"/>
                <a:cs typeface="Consolas" panose="020B0609020204030204" pitchFamily="49" charset="0"/>
              </a:rPr>
              <a:t>)</a:t>
            </a:r>
            <a:r>
              <a:rPr lang="en-US" sz="2000" dirty="0" smtClean="0">
                <a:solidFill>
                  <a:srgbClr val="A6A6A6"/>
                </a:solidFill>
                <a:effectLst/>
                <a:latin typeface="Consolas" panose="020B0609020204030204" pitchFamily="49" charset="0"/>
                <a:cs typeface="Consolas" panose="020B0609020204030204" pitchFamily="49" charset="0"/>
              </a:rPr>
              <a:t>;</a:t>
            </a:r>
            <a:endParaRPr lang="en-US" sz="2400" dirty="0" smtClean="0">
              <a:effectLst/>
              <a:latin typeface="Consolas" panose="020B0609020204030204" pitchFamily="49" charset="0"/>
              <a:cs typeface="Consolas" panose="020B0609020204030204" pitchFamily="49" charset="0"/>
            </a:endParaRPr>
          </a:p>
          <a:p>
            <a:pPr marL="0" indent="0">
              <a:buNone/>
            </a:pPr>
            <a:endParaRPr lang="en-US" sz="2400" dirty="0" smtClean="0"/>
          </a:p>
          <a:p>
            <a:r>
              <a:rPr lang="en-US" sz="2400" dirty="0" smtClean="0"/>
              <a:t>This increases the number of places we can use method references.</a:t>
            </a:r>
          </a:p>
        </p:txBody>
      </p:sp>
    </p:spTree>
    <p:extLst>
      <p:ext uri="{BB962C8B-B14F-4D97-AF65-F5344CB8AC3E}">
        <p14:creationId xmlns:p14="http://schemas.microsoft.com/office/powerpoint/2010/main" val="33804733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Framework Comparisons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917040490"/>
              </p:ext>
            </p:extLst>
          </p:nvPr>
        </p:nvGraphicFramePr>
        <p:xfrm>
          <a:off x="457200" y="1047749"/>
          <a:ext cx="8229600" cy="3688121"/>
        </p:xfrm>
        <a:graphic>
          <a:graphicData uri="http://schemas.openxmlformats.org/drawingml/2006/table">
            <a:tbl>
              <a:tblPr firstRow="1" bandRow="1">
                <a:tableStyleId>{5C22544A-7EE6-4342-B048-85BDC9FD1C3A}</a:tableStyleId>
              </a:tblPr>
              <a:tblGrid>
                <a:gridCol w="1949116"/>
                <a:gridCol w="1515978"/>
                <a:gridCol w="1155032"/>
                <a:gridCol w="1155032"/>
                <a:gridCol w="1082842"/>
                <a:gridCol w="1371600"/>
              </a:tblGrid>
              <a:tr h="263603">
                <a:tc>
                  <a:txBody>
                    <a:bodyPr/>
                    <a:lstStyle/>
                    <a:p>
                      <a:r>
                        <a:rPr lang="en-US" sz="1200" dirty="0" smtClean="0"/>
                        <a:t>Features</a:t>
                      </a:r>
                      <a:endParaRPr lang="en-US" sz="1200" dirty="0"/>
                    </a:p>
                  </a:txBody>
                  <a:tcPr marT="34290" marB="34290"/>
                </a:tc>
                <a:tc>
                  <a:txBody>
                    <a:bodyPr/>
                    <a:lstStyle/>
                    <a:p>
                      <a:r>
                        <a:rPr lang="en-US" sz="1200" dirty="0" smtClean="0"/>
                        <a:t>GS Collections</a:t>
                      </a:r>
                      <a:endParaRPr lang="en-US" sz="1200" dirty="0"/>
                    </a:p>
                  </a:txBody>
                  <a:tcPr marT="34290" marB="34290"/>
                </a:tc>
                <a:tc>
                  <a:txBody>
                    <a:bodyPr/>
                    <a:lstStyle/>
                    <a:p>
                      <a:r>
                        <a:rPr lang="en-US" sz="1200" dirty="0" smtClean="0"/>
                        <a:t>Java 8</a:t>
                      </a:r>
                      <a:endParaRPr lang="en-US" sz="1200" dirty="0"/>
                    </a:p>
                  </a:txBody>
                  <a:tcPr marT="34290" marB="34290"/>
                </a:tc>
                <a:tc>
                  <a:txBody>
                    <a:bodyPr/>
                    <a:lstStyle/>
                    <a:p>
                      <a:r>
                        <a:rPr lang="en-US" sz="1200" dirty="0" smtClean="0"/>
                        <a:t>Guava</a:t>
                      </a:r>
                      <a:endParaRPr lang="en-US" sz="1200" dirty="0"/>
                    </a:p>
                  </a:txBody>
                  <a:tcPr marT="34290" marB="34290"/>
                </a:tc>
                <a:tc>
                  <a:txBody>
                    <a:bodyPr/>
                    <a:lstStyle/>
                    <a:p>
                      <a:r>
                        <a:rPr lang="en-US" sz="1200" dirty="0" smtClean="0"/>
                        <a:t>Trove</a:t>
                      </a:r>
                      <a:endParaRPr lang="en-US" sz="1200" dirty="0"/>
                    </a:p>
                  </a:txBody>
                  <a:tcPr marT="34290" marB="34290"/>
                </a:tc>
                <a:tc>
                  <a:txBody>
                    <a:bodyPr/>
                    <a:lstStyle/>
                    <a:p>
                      <a:r>
                        <a:rPr lang="en-US" sz="1200" dirty="0" err="1" smtClean="0"/>
                        <a:t>Scala</a:t>
                      </a:r>
                      <a:endParaRPr lang="en-US" sz="1200" dirty="0"/>
                    </a:p>
                  </a:txBody>
                  <a:tcPr marT="34290" marB="34290"/>
                </a:tc>
              </a:tr>
              <a:tr h="263603">
                <a:tc>
                  <a:txBody>
                    <a:bodyPr/>
                    <a:lstStyle/>
                    <a:p>
                      <a:r>
                        <a:rPr lang="en-US" sz="1100" dirty="0" smtClean="0"/>
                        <a:t>Rich API</a:t>
                      </a:r>
                      <a:endParaRPr lang="en-US" sz="1100" dirty="0"/>
                    </a:p>
                  </a:txBody>
                  <a:tcPr marT="34290" marB="34290"/>
                </a:tc>
                <a:tc>
                  <a:txBody>
                    <a:bodyPr/>
                    <a:lstStyle/>
                    <a:p>
                      <a:r>
                        <a:rPr lang="en-US" sz="1100" dirty="0" smtClean="0">
                          <a:sym typeface="Webdings"/>
                        </a:rPr>
                        <a:t></a:t>
                      </a:r>
                      <a:endParaRPr lang="en-US" sz="1100" dirty="0"/>
                    </a:p>
                  </a:txBody>
                  <a:tcPr marT="34290" marB="34290"/>
                </a:tc>
                <a:tc>
                  <a:txBody>
                    <a:bodyPr/>
                    <a:lstStyle/>
                    <a:p>
                      <a:r>
                        <a:rPr lang="en-US" sz="1100" dirty="0" smtClean="0">
                          <a:sym typeface="Webdings"/>
                        </a:rPr>
                        <a:t></a:t>
                      </a:r>
                      <a:endParaRPr lang="en-US" sz="1100" dirty="0"/>
                    </a:p>
                  </a:txBody>
                  <a:tcPr marT="34290" marB="34290"/>
                </a:tc>
                <a:tc>
                  <a:txBody>
                    <a:bodyPr/>
                    <a:lstStyle/>
                    <a:p>
                      <a:r>
                        <a:rPr lang="en-US" sz="1100" dirty="0" smtClean="0">
                          <a:sym typeface="Webdings"/>
                        </a:rPr>
                        <a:t></a:t>
                      </a:r>
                      <a:endParaRPr lang="en-US" sz="1100" dirty="0"/>
                    </a:p>
                  </a:txBody>
                  <a:tcPr marT="34290" marB="34290"/>
                </a:tc>
                <a:tc>
                  <a:txBody>
                    <a:bodyPr/>
                    <a:lstStyle/>
                    <a:p>
                      <a:endParaRPr lang="en-US" sz="110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ym typeface="Webdings"/>
                        </a:rPr>
                        <a:t></a:t>
                      </a:r>
                      <a:endParaRPr lang="en-US" sz="1100" dirty="0" smtClean="0"/>
                    </a:p>
                  </a:txBody>
                  <a:tcPr marT="34290" marB="34290"/>
                </a:tc>
              </a:tr>
              <a:tr h="556240">
                <a:tc>
                  <a:txBody>
                    <a:bodyPr/>
                    <a:lstStyle/>
                    <a:p>
                      <a:r>
                        <a:rPr lang="en-US" sz="1100" baseline="0" dirty="0" smtClean="0"/>
                        <a:t>Interfaces</a:t>
                      </a:r>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Readable,</a:t>
                      </a:r>
                      <a:r>
                        <a:rPr lang="en-US" sz="1100" baseline="0" dirty="0" smtClean="0"/>
                        <a:t> Mutable, Immutable, </a:t>
                      </a:r>
                      <a:r>
                        <a:rPr lang="en-US" sz="1100" baseline="0" dirty="0" err="1" smtClean="0"/>
                        <a:t>FixedSize</a:t>
                      </a:r>
                      <a:r>
                        <a:rPr lang="en-US" sz="1100" baseline="0" dirty="0" smtClean="0"/>
                        <a:t>, Lazy </a:t>
                      </a:r>
                      <a:endParaRPr lang="en-US" sz="1100" dirty="0"/>
                    </a:p>
                  </a:txBody>
                  <a:tcPr marT="34290" marB="34290"/>
                </a:tc>
                <a:tc>
                  <a:txBody>
                    <a:bodyPr/>
                    <a:lstStyle/>
                    <a:p>
                      <a:r>
                        <a:rPr lang="en-US" sz="1100" dirty="0" smtClean="0"/>
                        <a:t>Mutable, Stream</a:t>
                      </a:r>
                      <a:endParaRPr lang="en-US" sz="1100" dirty="0"/>
                    </a:p>
                  </a:txBody>
                  <a:tcPr marT="34290" marB="34290"/>
                </a:tc>
                <a:tc>
                  <a:txBody>
                    <a:bodyPr/>
                    <a:lstStyle/>
                    <a:p>
                      <a:r>
                        <a:rPr lang="en-US" sz="1100" dirty="0" smtClean="0"/>
                        <a:t>Mutable, Fluent</a:t>
                      </a:r>
                      <a:endParaRPr lang="en-US" sz="1100" dirty="0"/>
                    </a:p>
                  </a:txBody>
                  <a:tcPr marT="34290" marB="34290"/>
                </a:tc>
                <a:tc>
                  <a:txBody>
                    <a:bodyPr/>
                    <a:lstStyle/>
                    <a:p>
                      <a:r>
                        <a:rPr lang="en-US" sz="1100" dirty="0" smtClean="0"/>
                        <a:t>Mutable</a:t>
                      </a:r>
                      <a:endParaRPr lang="en-US" sz="1100" dirty="0"/>
                    </a:p>
                  </a:txBody>
                  <a:tcPr marT="34290" marB="34290"/>
                </a:tc>
                <a:tc>
                  <a:txBody>
                    <a:bodyPr/>
                    <a:lstStyle/>
                    <a:p>
                      <a:r>
                        <a:rPr lang="en-US" sz="1100" dirty="0" smtClean="0"/>
                        <a:t>Readable, Mutable, Immutable, Lazy</a:t>
                      </a:r>
                      <a:endParaRPr lang="en-US" sz="1100" dirty="0"/>
                    </a:p>
                  </a:txBody>
                  <a:tcPr marT="34290" marB="34290"/>
                </a:tc>
              </a:tr>
              <a:tr h="328402">
                <a:tc>
                  <a:txBody>
                    <a:bodyPr/>
                    <a:lstStyle/>
                    <a:p>
                      <a:r>
                        <a:rPr lang="en-US" sz="1100" dirty="0" smtClean="0"/>
                        <a:t>Optimized </a:t>
                      </a:r>
                      <a:r>
                        <a:rPr lang="en-US" sz="1100" baseline="0" dirty="0" smtClean="0"/>
                        <a:t>Set &amp; Map</a:t>
                      </a:r>
                      <a:endParaRPr lang="en-US" sz="1100" dirty="0"/>
                    </a:p>
                  </a:txBody>
                  <a:tcPr marT="34290" marB="34290"/>
                </a:tc>
                <a:tc>
                  <a:txBody>
                    <a:bodyPr/>
                    <a:lstStyle/>
                    <a:p>
                      <a:r>
                        <a:rPr lang="en-US" sz="1100" dirty="0" smtClean="0">
                          <a:sym typeface="Webdings"/>
                        </a:rPr>
                        <a:t></a:t>
                      </a:r>
                      <a:r>
                        <a:rPr lang="en-US" sz="1100" baseline="0" dirty="0" smtClean="0">
                          <a:sym typeface="Webdings"/>
                        </a:rPr>
                        <a:t> </a:t>
                      </a:r>
                      <a:r>
                        <a:rPr lang="en-US" sz="1100" dirty="0" smtClean="0">
                          <a:sym typeface="Webdings"/>
                        </a:rPr>
                        <a:t>(+Bag)</a:t>
                      </a:r>
                      <a:endParaRPr lang="en-US" sz="1100" dirty="0"/>
                    </a:p>
                  </a:txBody>
                  <a:tcPr marT="34290" marB="34290"/>
                </a:tc>
                <a:tc>
                  <a:txBody>
                    <a:bodyPr/>
                    <a:lstStyle/>
                    <a:p>
                      <a:endParaRPr lang="en-US" sz="1100" dirty="0"/>
                    </a:p>
                  </a:txBody>
                  <a:tcPr marT="34290" marB="34290"/>
                </a:tc>
                <a:tc>
                  <a:txBody>
                    <a:bodyPr/>
                    <a:lstStyle/>
                    <a:p>
                      <a:endParaRPr lang="en-US" sz="1100" dirty="0"/>
                    </a:p>
                  </a:txBody>
                  <a:tcPr marT="34290" marB="34290"/>
                </a:tc>
                <a:tc>
                  <a:txBody>
                    <a:bodyPr/>
                    <a:lstStyle/>
                    <a:p>
                      <a:r>
                        <a:rPr lang="en-US" sz="1100" dirty="0" smtClean="0">
                          <a:sym typeface="Webdings"/>
                        </a:rPr>
                        <a:t></a:t>
                      </a:r>
                      <a:endParaRPr lang="en-US" sz="1100" dirty="0"/>
                    </a:p>
                  </a:txBody>
                  <a:tcPr marT="34290" marB="34290"/>
                </a:tc>
                <a:tc>
                  <a:txBody>
                    <a:bodyPr/>
                    <a:lstStyle/>
                    <a:p>
                      <a:endParaRPr lang="en-US" sz="1100" dirty="0"/>
                    </a:p>
                  </a:txBody>
                  <a:tcPr marT="34290" marB="34290"/>
                </a:tc>
              </a:tr>
              <a:tr h="294165">
                <a:tc>
                  <a:txBody>
                    <a:bodyPr/>
                    <a:lstStyle/>
                    <a:p>
                      <a:r>
                        <a:rPr lang="en-US" sz="1100" dirty="0" smtClean="0"/>
                        <a:t>Immutable Collections</a:t>
                      </a:r>
                      <a:endParaRPr lang="en-US" sz="1100" dirty="0"/>
                    </a:p>
                  </a:txBody>
                  <a:tcPr marT="34290" marB="34290"/>
                </a:tc>
                <a:tc>
                  <a:txBody>
                    <a:bodyPr/>
                    <a:lstStyle/>
                    <a:p>
                      <a:r>
                        <a:rPr lang="en-US" sz="1100" dirty="0" smtClean="0">
                          <a:sym typeface="Webdings"/>
                        </a:rPr>
                        <a:t></a:t>
                      </a:r>
                      <a:endParaRPr lang="en-US" sz="1100" dirty="0"/>
                    </a:p>
                  </a:txBody>
                  <a:tcPr marT="34290" marB="34290"/>
                </a:tc>
                <a:tc>
                  <a:txBody>
                    <a:bodyPr/>
                    <a:lstStyle/>
                    <a:p>
                      <a:endParaRPr lang="en-US" sz="1100" dirty="0"/>
                    </a:p>
                  </a:txBody>
                  <a:tcPr marT="34290" marB="34290"/>
                </a:tc>
                <a:tc>
                  <a:txBody>
                    <a:bodyPr/>
                    <a:lstStyle/>
                    <a:p>
                      <a:r>
                        <a:rPr lang="en-US" sz="1100" dirty="0" smtClean="0">
                          <a:sym typeface="Webdings"/>
                        </a:rPr>
                        <a:t></a:t>
                      </a:r>
                      <a:endParaRPr lang="en-US" sz="1100" dirty="0"/>
                    </a:p>
                  </a:txBody>
                  <a:tcPr marT="34290" marB="34290"/>
                </a:tc>
                <a:tc>
                  <a:txBody>
                    <a:bodyPr/>
                    <a:lstStyle/>
                    <a:p>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ym typeface="Webdings"/>
                        </a:rPr>
                        <a:t></a:t>
                      </a:r>
                      <a:endParaRPr lang="en-US" sz="1100" dirty="0" smtClean="0"/>
                    </a:p>
                  </a:txBody>
                  <a:tcPr marT="34290" marB="34290"/>
                </a:tc>
              </a:tr>
              <a:tr h="376332">
                <a:tc>
                  <a:txBody>
                    <a:bodyPr/>
                    <a:lstStyle/>
                    <a:p>
                      <a:r>
                        <a:rPr lang="en-US" sz="1100" dirty="0" smtClean="0"/>
                        <a:t>Primitive Collections</a:t>
                      </a:r>
                      <a:endParaRPr lang="en-US" sz="1100" dirty="0"/>
                    </a:p>
                  </a:txBody>
                  <a:tcPr marT="34290" marB="34290"/>
                </a:tc>
                <a:tc>
                  <a:txBody>
                    <a:bodyPr/>
                    <a:lstStyle/>
                    <a:p>
                      <a:r>
                        <a:rPr lang="en-US" sz="1100" dirty="0" smtClean="0">
                          <a:sym typeface="Webdings"/>
                        </a:rPr>
                        <a:t>(+</a:t>
                      </a:r>
                      <a:r>
                        <a:rPr lang="en-US" sz="1100" baseline="0" dirty="0" smtClean="0">
                          <a:sym typeface="Webdings"/>
                        </a:rPr>
                        <a:t>Bag, +Immutable)</a:t>
                      </a:r>
                      <a:endParaRPr lang="en-US" sz="1100" dirty="0"/>
                    </a:p>
                  </a:txBody>
                  <a:tcPr marT="34290" marB="34290"/>
                </a:tc>
                <a:tc>
                  <a:txBody>
                    <a:bodyPr/>
                    <a:lstStyle/>
                    <a:p>
                      <a:endParaRPr lang="en-US" sz="1100" dirty="0"/>
                    </a:p>
                  </a:txBody>
                  <a:tcPr marT="34290" marB="34290"/>
                </a:tc>
                <a:tc>
                  <a:txBody>
                    <a:bodyPr/>
                    <a:lstStyle/>
                    <a:p>
                      <a:endParaRPr lang="en-US" sz="1100" dirty="0"/>
                    </a:p>
                  </a:txBody>
                  <a:tcPr marT="34290" marB="34290"/>
                </a:tc>
                <a:tc>
                  <a:txBody>
                    <a:bodyPr/>
                    <a:lstStyle/>
                    <a:p>
                      <a:r>
                        <a:rPr lang="en-US" sz="1100" dirty="0" smtClean="0">
                          <a:sym typeface="Webdings"/>
                        </a:rPr>
                        <a:t></a:t>
                      </a:r>
                      <a:endParaRPr lang="en-US" sz="1100" dirty="0"/>
                    </a:p>
                  </a:txBody>
                  <a:tcPr marT="34290" marB="34290"/>
                </a:tc>
                <a:tc>
                  <a:txBody>
                    <a:bodyPr/>
                    <a:lstStyle/>
                    <a:p>
                      <a:endParaRPr lang="en-US" sz="1100" dirty="0"/>
                    </a:p>
                  </a:txBody>
                  <a:tcPr marT="34290" marB="34290"/>
                </a:tc>
              </a:tr>
              <a:tr h="376332">
                <a:tc>
                  <a:txBody>
                    <a:bodyPr/>
                    <a:lstStyle/>
                    <a:p>
                      <a:r>
                        <a:rPr lang="en-US" sz="1100" dirty="0" err="1" smtClean="0"/>
                        <a:t>Multimap</a:t>
                      </a:r>
                      <a:r>
                        <a:rPr lang="en-US" sz="1100" baseline="0" dirty="0" err="1" smtClean="0"/>
                        <a:t>s</a:t>
                      </a:r>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ym typeface="Webdings"/>
                        </a:rPr>
                        <a:t>(+Bag, +</a:t>
                      </a:r>
                      <a:r>
                        <a:rPr lang="en-US" sz="1100" dirty="0" err="1" smtClean="0">
                          <a:sym typeface="Webdings"/>
                        </a:rPr>
                        <a:t>SortedBag</a:t>
                      </a:r>
                      <a:r>
                        <a:rPr lang="en-US" sz="1100" dirty="0" smtClean="0">
                          <a:sym typeface="Webdings"/>
                        </a:rPr>
                        <a:t>)</a:t>
                      </a:r>
                      <a:endParaRPr lang="en-US" sz="1100" dirty="0" smtClean="0"/>
                    </a:p>
                  </a:txBody>
                  <a:tcPr marT="34290" marB="34290"/>
                </a:tc>
                <a:tc>
                  <a:txBody>
                    <a:bodyPr/>
                    <a:lstStyle/>
                    <a:p>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ym typeface="Webdings"/>
                        </a:rPr>
                        <a:t>(+Linked)</a:t>
                      </a:r>
                      <a:endParaRPr lang="en-US" sz="1100" dirty="0" smtClean="0"/>
                    </a:p>
                  </a:txBody>
                  <a:tcPr marT="34290" marB="34290"/>
                </a:tc>
                <a:tc>
                  <a:txBody>
                    <a:bodyPr/>
                    <a:lstStyle/>
                    <a:p>
                      <a:endParaRPr lang="en-US" sz="1100" dirty="0"/>
                    </a:p>
                  </a:txBody>
                  <a:tcPr marT="34290" marB="34290"/>
                </a:tc>
                <a:tc>
                  <a:txBody>
                    <a:bodyPr/>
                    <a:lstStyle/>
                    <a:p>
                      <a:r>
                        <a:rPr lang="en-US" sz="1100" dirty="0" smtClean="0"/>
                        <a:t>(</a:t>
                      </a:r>
                      <a:r>
                        <a:rPr lang="en-US" sz="1100" dirty="0" err="1" smtClean="0"/>
                        <a:t>Multimap</a:t>
                      </a:r>
                      <a:r>
                        <a:rPr lang="en-US" sz="1100" dirty="0" smtClean="0"/>
                        <a:t> trait)</a:t>
                      </a:r>
                      <a:endParaRPr lang="en-US" sz="1100" dirty="0"/>
                    </a:p>
                  </a:txBody>
                  <a:tcPr marT="34290" marB="34290"/>
                </a:tc>
              </a:tr>
              <a:tr h="316074">
                <a:tc>
                  <a:txBody>
                    <a:bodyPr/>
                    <a:lstStyle/>
                    <a:p>
                      <a:r>
                        <a:rPr lang="en-US" sz="1100" dirty="0" smtClean="0"/>
                        <a:t>Bag</a:t>
                      </a:r>
                      <a:r>
                        <a:rPr lang="en-US" sz="1100" baseline="0" dirty="0" smtClean="0"/>
                        <a:t>s (</a:t>
                      </a:r>
                      <a:r>
                        <a:rPr lang="en-US" sz="1100" baseline="0" dirty="0" err="1" smtClean="0"/>
                        <a:t>Multisets</a:t>
                      </a:r>
                      <a:r>
                        <a:rPr lang="en-US" sz="1100" baseline="0" dirty="0" smtClean="0"/>
                        <a:t>)</a:t>
                      </a:r>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ym typeface="Webdings"/>
                        </a:rPr>
                        <a:t></a:t>
                      </a:r>
                      <a:endParaRPr lang="en-US" sz="1100" dirty="0" smtClean="0"/>
                    </a:p>
                  </a:txBody>
                  <a:tcPr marT="34290" marB="34290"/>
                </a:tc>
                <a:tc>
                  <a:txBody>
                    <a:bodyPr/>
                    <a:lstStyle/>
                    <a:p>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ym typeface="Webdings"/>
                        </a:rPr>
                        <a:t></a:t>
                      </a:r>
                      <a:endParaRPr lang="en-US" sz="1100" dirty="0" smtClean="0"/>
                    </a:p>
                  </a:txBody>
                  <a:tcPr marT="34290" marB="34290"/>
                </a:tc>
                <a:tc>
                  <a:txBody>
                    <a:bodyPr/>
                    <a:lstStyle/>
                    <a:p>
                      <a:endParaRPr lang="en-US" sz="1100" dirty="0"/>
                    </a:p>
                  </a:txBody>
                  <a:tcPr marT="34290" marB="34290"/>
                </a:tc>
                <a:tc>
                  <a:txBody>
                    <a:bodyPr/>
                    <a:lstStyle/>
                    <a:p>
                      <a:endParaRPr lang="en-US" sz="1100" dirty="0"/>
                    </a:p>
                  </a:txBody>
                  <a:tcPr marT="34290" marB="34290"/>
                </a:tc>
              </a:tr>
              <a:tr h="326610">
                <a:tc>
                  <a:txBody>
                    <a:bodyPr/>
                    <a:lstStyle/>
                    <a:p>
                      <a:r>
                        <a:rPr lang="en-US" sz="1100" dirty="0" err="1" smtClean="0"/>
                        <a:t>BiMaps</a:t>
                      </a:r>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ym typeface="Webdings"/>
                        </a:rPr>
                        <a:t></a:t>
                      </a:r>
                      <a:endParaRPr lang="en-US" sz="1100" dirty="0" smtClean="0"/>
                    </a:p>
                  </a:txBody>
                  <a:tcPr marT="34290" marB="34290"/>
                </a:tc>
                <a:tc>
                  <a:txBody>
                    <a:bodyPr/>
                    <a:lstStyle/>
                    <a:p>
                      <a:endParaRPr lang="en-US" sz="1100" dirty="0"/>
                    </a:p>
                  </a:txBody>
                  <a:tcPr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sym typeface="Webdings"/>
                        </a:rPr>
                        <a:t></a:t>
                      </a:r>
                      <a:endParaRPr lang="en-US" sz="1100" dirty="0" smtClean="0"/>
                    </a:p>
                  </a:txBody>
                  <a:tcPr marT="34290" marB="34290"/>
                </a:tc>
                <a:tc>
                  <a:txBody>
                    <a:bodyPr/>
                    <a:lstStyle/>
                    <a:p>
                      <a:endParaRPr lang="en-US" sz="1100" dirty="0"/>
                    </a:p>
                  </a:txBody>
                  <a:tcPr marT="34290" marB="34290"/>
                </a:tc>
                <a:tc>
                  <a:txBody>
                    <a:bodyPr/>
                    <a:lstStyle/>
                    <a:p>
                      <a:endParaRPr lang="en-US" sz="1100" dirty="0"/>
                    </a:p>
                  </a:txBody>
                  <a:tcPr marT="34290" marB="34290"/>
                </a:tc>
              </a:tr>
              <a:tr h="556240">
                <a:tc>
                  <a:txBody>
                    <a:bodyPr/>
                    <a:lstStyle/>
                    <a:p>
                      <a:r>
                        <a:rPr lang="en-US" sz="1100" dirty="0" smtClean="0"/>
                        <a:t>Iteration</a:t>
                      </a:r>
                      <a:r>
                        <a:rPr lang="en-US" sz="1100" baseline="0" dirty="0" smtClean="0"/>
                        <a:t> Styles</a:t>
                      </a:r>
                      <a:endParaRPr lang="en-US" sz="1100" dirty="0"/>
                    </a:p>
                  </a:txBody>
                  <a:tcPr marT="34290" marB="34290"/>
                </a:tc>
                <a:tc>
                  <a:txBody>
                    <a:bodyPr/>
                    <a:lstStyle/>
                    <a:p>
                      <a:r>
                        <a:rPr lang="en-US" sz="1100" dirty="0" smtClean="0"/>
                        <a:t>Eager/Lazy,</a:t>
                      </a:r>
                    </a:p>
                    <a:p>
                      <a:r>
                        <a:rPr lang="en-US" sz="1100" dirty="0" smtClean="0"/>
                        <a:t>Serial/Parallel</a:t>
                      </a:r>
                      <a:endParaRPr lang="en-US" sz="1100" dirty="0"/>
                    </a:p>
                  </a:txBody>
                  <a:tcPr marT="34290" marB="34290"/>
                </a:tc>
                <a:tc>
                  <a:txBody>
                    <a:bodyPr/>
                    <a:lstStyle/>
                    <a:p>
                      <a:r>
                        <a:rPr lang="en-US" sz="1100" dirty="0" smtClean="0"/>
                        <a:t>Lazy,</a:t>
                      </a:r>
                    </a:p>
                    <a:p>
                      <a:r>
                        <a:rPr lang="en-US" sz="1100" dirty="0" smtClean="0"/>
                        <a:t>Serial/Parallel</a:t>
                      </a:r>
                      <a:endParaRPr lang="en-US" sz="1100" dirty="0"/>
                    </a:p>
                  </a:txBody>
                  <a:tcPr marT="34290" marB="34290"/>
                </a:tc>
                <a:tc>
                  <a:txBody>
                    <a:bodyPr/>
                    <a:lstStyle/>
                    <a:p>
                      <a:r>
                        <a:rPr lang="en-US" sz="1100" dirty="0" smtClean="0"/>
                        <a:t>Lazy,</a:t>
                      </a:r>
                    </a:p>
                    <a:p>
                      <a:r>
                        <a:rPr lang="en-US" sz="1100" dirty="0" smtClean="0"/>
                        <a:t>Serial</a:t>
                      </a:r>
                      <a:endParaRPr lang="en-US" sz="1100" dirty="0"/>
                    </a:p>
                  </a:txBody>
                  <a:tcPr marT="34290" marB="34290"/>
                </a:tc>
                <a:tc>
                  <a:txBody>
                    <a:bodyPr/>
                    <a:lstStyle/>
                    <a:p>
                      <a:r>
                        <a:rPr lang="en-US" sz="1100" dirty="0" smtClean="0"/>
                        <a:t>Eager,</a:t>
                      </a:r>
                    </a:p>
                    <a:p>
                      <a:r>
                        <a:rPr lang="en-US" sz="1100" dirty="0" smtClean="0"/>
                        <a:t>Serial</a:t>
                      </a:r>
                      <a:endParaRPr lang="en-US" sz="1100" dirty="0"/>
                    </a:p>
                  </a:txBody>
                  <a:tcPr marT="34290" marB="34290"/>
                </a:tc>
                <a:tc>
                  <a:txBody>
                    <a:bodyPr/>
                    <a:lstStyle/>
                    <a:p>
                      <a:r>
                        <a:rPr lang="en-US" sz="1100" dirty="0" smtClean="0"/>
                        <a:t>Eager/Lazy, Serial/Parallel (Lazy Only)</a:t>
                      </a:r>
                      <a:endParaRPr lang="en-US" sz="1100" dirty="0"/>
                    </a:p>
                  </a:txBody>
                  <a:tcPr marT="34290" marB="34290"/>
                </a:tc>
              </a:tr>
            </a:tbl>
          </a:graphicData>
        </a:graphic>
      </p:graphicFrame>
    </p:spTree>
    <p:extLst>
      <p:ext uri="{BB962C8B-B14F-4D97-AF65-F5344CB8AC3E}">
        <p14:creationId xmlns:p14="http://schemas.microsoft.com/office/powerpoint/2010/main" val="38581640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Resources</a:t>
            </a:r>
            <a:endParaRPr lang="en-US" dirty="0"/>
          </a:p>
        </p:txBody>
      </p:sp>
      <p:sp>
        <p:nvSpPr>
          <p:cNvPr id="3" name="Content Placeholder 2"/>
          <p:cNvSpPr>
            <a:spLocks noGrp="1"/>
          </p:cNvSpPr>
          <p:nvPr>
            <p:ph idx="1"/>
          </p:nvPr>
        </p:nvSpPr>
        <p:spPr/>
        <p:txBody>
          <a:bodyPr>
            <a:normAutofit fontScale="55000" lnSpcReduction="20000"/>
          </a:bodyPr>
          <a:lstStyle/>
          <a:p>
            <a:pPr>
              <a:lnSpc>
                <a:spcPct val="120000"/>
              </a:lnSpc>
            </a:pPr>
            <a:r>
              <a:rPr lang="en-US" dirty="0" smtClean="0"/>
              <a:t>GS </a:t>
            </a:r>
            <a:r>
              <a:rPr lang="en-US" dirty="0"/>
              <a:t>Collections on </a:t>
            </a:r>
            <a:r>
              <a:rPr lang="en-US" dirty="0" err="1" smtClean="0"/>
              <a:t>GitHub</a:t>
            </a:r>
            <a:endParaRPr lang="en-US" dirty="0"/>
          </a:p>
          <a:p>
            <a:pPr marL="400050" lvl="1" indent="0">
              <a:lnSpc>
                <a:spcPct val="120000"/>
              </a:lnSpc>
              <a:buNone/>
            </a:pPr>
            <a:r>
              <a:rPr lang="en-US" sz="2600" dirty="0" smtClean="0">
                <a:hlinkClick r:id="rId2"/>
              </a:rPr>
              <a:t>https</a:t>
            </a:r>
            <a:r>
              <a:rPr lang="en-US" sz="2600" dirty="0">
                <a:hlinkClick r:id="rId2"/>
              </a:rPr>
              <a:t>://</a:t>
            </a:r>
            <a:r>
              <a:rPr lang="en-US" sz="2600" dirty="0" smtClean="0">
                <a:hlinkClick r:id="rId2"/>
              </a:rPr>
              <a:t>github.com/goldmansachs/gs-collections</a:t>
            </a:r>
            <a:endParaRPr lang="en-US" sz="2600" dirty="0" smtClean="0"/>
          </a:p>
          <a:p>
            <a:pPr marL="400050" lvl="1" indent="0">
              <a:lnSpc>
                <a:spcPct val="120000"/>
              </a:lnSpc>
              <a:buNone/>
            </a:pPr>
            <a:r>
              <a:rPr lang="en-US" sz="2600" dirty="0" smtClean="0">
                <a:hlinkClick r:id="rId3"/>
              </a:rPr>
              <a:t>https</a:t>
            </a:r>
            <a:r>
              <a:rPr lang="en-US" sz="2600" dirty="0">
                <a:hlinkClick r:id="rId3"/>
              </a:rPr>
              <a:t>://</a:t>
            </a:r>
            <a:r>
              <a:rPr lang="en-US" sz="2600" dirty="0" smtClean="0">
                <a:hlinkClick r:id="rId3"/>
              </a:rPr>
              <a:t>github.com/goldmansachs/gs-collections/wiki</a:t>
            </a:r>
            <a:endParaRPr lang="en-US" sz="2600" dirty="0"/>
          </a:p>
          <a:p>
            <a:pPr marL="400050" lvl="1" indent="0">
              <a:lnSpc>
                <a:spcPct val="120000"/>
              </a:lnSpc>
              <a:buNone/>
            </a:pPr>
            <a:r>
              <a:rPr lang="en-US" sz="2600" dirty="0" smtClean="0">
                <a:hlinkClick r:id="rId4"/>
              </a:rPr>
              <a:t>https</a:t>
            </a:r>
            <a:r>
              <a:rPr lang="en-US" sz="2600" dirty="0">
                <a:hlinkClick r:id="rId4"/>
              </a:rPr>
              <a:t>://</a:t>
            </a:r>
            <a:r>
              <a:rPr lang="en-US" sz="2600" dirty="0" smtClean="0">
                <a:hlinkClick r:id="rId4"/>
              </a:rPr>
              <a:t>github.com/goldmansachs/gs-collections-kata</a:t>
            </a:r>
            <a:endParaRPr lang="en-US" sz="2600" dirty="0"/>
          </a:p>
          <a:p>
            <a:pPr>
              <a:lnSpc>
                <a:spcPct val="120000"/>
              </a:lnSpc>
            </a:pPr>
            <a:r>
              <a:rPr lang="en-US" dirty="0" smtClean="0"/>
              <a:t>GS Collections </a:t>
            </a:r>
            <a:r>
              <a:rPr lang="en-US" dirty="0"/>
              <a:t>Memory </a:t>
            </a:r>
            <a:r>
              <a:rPr lang="en-US" dirty="0" smtClean="0"/>
              <a:t>Benchmark</a:t>
            </a:r>
            <a:br>
              <a:rPr lang="en-US" dirty="0" smtClean="0"/>
            </a:br>
            <a:r>
              <a:rPr lang="en-US" sz="2500" dirty="0" smtClean="0">
                <a:hlinkClick r:id="rId5"/>
              </a:rPr>
              <a:t>http</a:t>
            </a:r>
            <a:r>
              <a:rPr lang="en-US" sz="2500" dirty="0">
                <a:hlinkClick r:id="rId5"/>
              </a:rPr>
              <a:t>://</a:t>
            </a:r>
            <a:r>
              <a:rPr lang="en-US" sz="2500" dirty="0" smtClean="0">
                <a:hlinkClick r:id="rId5"/>
              </a:rPr>
              <a:t>www.goldmansachs.com/gs-collections/presentations/GSC_Memory_Tests.pdf</a:t>
            </a:r>
            <a:endParaRPr lang="en-US" dirty="0" smtClean="0">
              <a:hlinkClick r:id="rId6"/>
            </a:endParaRPr>
          </a:p>
          <a:p>
            <a:pPr marL="347472">
              <a:lnSpc>
                <a:spcPct val="120000"/>
              </a:lnSpc>
            </a:pPr>
            <a:r>
              <a:rPr lang="en-US" dirty="0" smtClean="0"/>
              <a:t>NY JUG Presentation, May 2014</a:t>
            </a:r>
            <a:br>
              <a:rPr lang="en-US" dirty="0" smtClean="0"/>
            </a:br>
            <a:r>
              <a:rPr lang="en-US" sz="2500" dirty="0">
                <a:hlinkClick r:id="rId7"/>
              </a:rPr>
              <a:t>http://</a:t>
            </a:r>
            <a:r>
              <a:rPr lang="en-US" sz="2500" dirty="0" smtClean="0">
                <a:hlinkClick r:id="rId7"/>
              </a:rPr>
              <a:t>www.goldmansachs.com/gs-collections/presentations/2014_05_19_NY_Java_User_Group.pdf</a:t>
            </a:r>
            <a:r>
              <a:rPr lang="en-US" sz="2500" dirty="0" smtClean="0"/>
              <a:t> </a:t>
            </a:r>
          </a:p>
          <a:p>
            <a:pPr>
              <a:lnSpc>
                <a:spcPct val="120000"/>
              </a:lnSpc>
            </a:pPr>
            <a:r>
              <a:rPr lang="fr-FR" sz="3100" dirty="0" err="1"/>
              <a:t>Parallel-lazy</a:t>
            </a:r>
            <a:r>
              <a:rPr lang="fr-FR" sz="3100" dirty="0"/>
              <a:t> Performance: Java 8 vs Scala vs GS </a:t>
            </a:r>
            <a:r>
              <a:rPr lang="fr-FR" sz="3100" dirty="0" smtClean="0"/>
              <a:t>Collections</a:t>
            </a:r>
          </a:p>
          <a:p>
            <a:pPr marL="347472" lvl="2" indent="0">
              <a:lnSpc>
                <a:spcPct val="120000"/>
              </a:lnSpc>
              <a:buNone/>
            </a:pPr>
            <a:r>
              <a:rPr lang="en-US" sz="2600" dirty="0" smtClean="0">
                <a:hlinkClick r:id="rId8"/>
              </a:rPr>
              <a:t>http://www.infoq.com/presentations/java-streams-scala-parallel-collections</a:t>
            </a:r>
            <a:endParaRPr lang="en-US" sz="2600" dirty="0" smtClean="0"/>
          </a:p>
          <a:p>
            <a:pPr>
              <a:lnSpc>
                <a:spcPct val="120000"/>
              </a:lnSpc>
            </a:pPr>
            <a:endParaRPr lang="en-US" sz="3100" dirty="0"/>
          </a:p>
        </p:txBody>
      </p:sp>
      <p:sp>
        <p:nvSpPr>
          <p:cNvPr id="7" name="Rectangle 6"/>
          <p:cNvSpPr/>
          <p:nvPr/>
        </p:nvSpPr>
        <p:spPr>
          <a:xfrm>
            <a:off x="333375" y="4605635"/>
            <a:ext cx="8672209" cy="273152"/>
          </a:xfrm>
          <a:prstGeom prst="rect">
            <a:avLst/>
          </a:prstGeom>
        </p:spPr>
        <p:txBody>
          <a:bodyPr wrap="square" lIns="57150" tIns="28575" rIns="57150" bIns="28575">
            <a:spAutoFit/>
          </a:bodyPr>
          <a:lstStyle/>
          <a:p>
            <a:pPr eaLnBrk="0" fontAlgn="base" hangingPunct="0"/>
            <a:r>
              <a:rPr lang="en-US" sz="700" dirty="0">
                <a:solidFill>
                  <a:schemeClr val="bg1">
                    <a:lumMod val="50000"/>
                  </a:schemeClr>
                </a:solidFill>
                <a:latin typeface="Arial"/>
                <a:cs typeface="Arial"/>
              </a:rPr>
              <a:t>Oracle and Java are registered trademarks of Oracle and/or its affiliates.  Other names may be trademarks of their respective owners.</a:t>
            </a:r>
          </a:p>
          <a:p>
            <a:pPr eaLnBrk="0" fontAlgn="base" hangingPunct="0"/>
            <a:endParaRPr lang="en-US" sz="700" dirty="0">
              <a:solidFill>
                <a:schemeClr val="bg1">
                  <a:lumMod val="50000"/>
                </a:schemeClr>
              </a:solidFill>
              <a:latin typeface="Arial"/>
              <a:cs typeface="Arial"/>
            </a:endParaRPr>
          </a:p>
        </p:txBody>
      </p:sp>
    </p:spTree>
    <p:extLst>
      <p:ext uri="{BB962C8B-B14F-4D97-AF65-F5344CB8AC3E}">
        <p14:creationId xmlns:p14="http://schemas.microsoft.com/office/powerpoint/2010/main" val="41664224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219451" y="1767305"/>
            <a:ext cx="2705100" cy="1639669"/>
            <a:chOff x="5191223" y="2807258"/>
            <a:chExt cx="4328160" cy="2623470"/>
          </a:xfrm>
        </p:grpSpPr>
        <p:pic>
          <p:nvPicPr>
            <p:cNvPr id="2" name="Picture 1" descr="we build blu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573447" y="2807258"/>
              <a:ext cx="3563712" cy="2005182"/>
            </a:xfrm>
            <a:prstGeom prst="rect">
              <a:avLst/>
            </a:prstGeom>
          </p:spPr>
        </p:pic>
        <p:sp>
          <p:nvSpPr>
            <p:cNvPr id="3" name="Rectangle 2"/>
            <p:cNvSpPr/>
            <p:nvPr/>
          </p:nvSpPr>
          <p:spPr>
            <a:xfrm>
              <a:off x="5191223" y="5012152"/>
              <a:ext cx="4328160" cy="418576"/>
            </a:xfrm>
            <a:prstGeom prst="rect">
              <a:avLst/>
            </a:prstGeom>
          </p:spPr>
          <p:txBody>
            <a:bodyPr wrap="none">
              <a:spAutoFit/>
            </a:bodyPr>
            <a:lstStyle/>
            <a:p>
              <a:pPr algn="ctr"/>
              <a:r>
                <a:rPr lang="en-US" sz="1100" spc="63" dirty="0">
                  <a:solidFill>
                    <a:srgbClr val="7F7F7F"/>
                  </a:solidFill>
                  <a:latin typeface="Arial"/>
                  <a:cs typeface="Arial"/>
                </a:rPr>
                <a:t> Learn more at </a:t>
              </a:r>
              <a:r>
                <a:rPr lang="en-US" sz="1100" spc="63" dirty="0" err="1">
                  <a:solidFill>
                    <a:srgbClr val="F2864C"/>
                  </a:solidFill>
                  <a:latin typeface="Arial"/>
                  <a:cs typeface="Arial"/>
                </a:rPr>
                <a:t>GS.com</a:t>
              </a:r>
              <a:r>
                <a:rPr lang="en-US" sz="1100" spc="63" dirty="0">
                  <a:solidFill>
                    <a:srgbClr val="F2864C"/>
                  </a:solidFill>
                  <a:latin typeface="Arial"/>
                  <a:cs typeface="Arial"/>
                </a:rPr>
                <a:t>/Engineering</a:t>
              </a:r>
            </a:p>
          </p:txBody>
        </p:sp>
      </p:grpSp>
      <p:sp>
        <p:nvSpPr>
          <p:cNvPr id="4" name="Rectangle 3"/>
          <p:cNvSpPr/>
          <p:nvPr/>
        </p:nvSpPr>
        <p:spPr>
          <a:xfrm>
            <a:off x="8539274" y="4737242"/>
            <a:ext cx="367640" cy="2840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sz="800" dirty="0"/>
          </a:p>
        </p:txBody>
      </p:sp>
      <p:sp>
        <p:nvSpPr>
          <p:cNvPr id="10" name="Rectangle 9"/>
          <p:cNvSpPr/>
          <p:nvPr/>
        </p:nvSpPr>
        <p:spPr>
          <a:xfrm>
            <a:off x="375996" y="4737242"/>
            <a:ext cx="8313676" cy="2840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7150" tIns="28575" rIns="57150" bIns="28575" rtlCol="0" anchor="ctr"/>
          <a:lstStyle/>
          <a:p>
            <a:pPr algn="ctr"/>
            <a:endParaRPr lang="en-US" sz="800" dirty="0"/>
          </a:p>
        </p:txBody>
      </p:sp>
      <p:sp>
        <p:nvSpPr>
          <p:cNvPr id="9" name="Rectangle 8"/>
          <p:cNvSpPr/>
          <p:nvPr/>
        </p:nvSpPr>
        <p:spPr>
          <a:xfrm>
            <a:off x="333375" y="4605635"/>
            <a:ext cx="8672209" cy="273152"/>
          </a:xfrm>
          <a:prstGeom prst="rect">
            <a:avLst/>
          </a:prstGeom>
        </p:spPr>
        <p:txBody>
          <a:bodyPr wrap="square" lIns="57150" tIns="28575" rIns="57150" bIns="28575">
            <a:spAutoFit/>
          </a:bodyPr>
          <a:lstStyle/>
          <a:p>
            <a:pPr eaLnBrk="0" fontAlgn="base" hangingPunct="0"/>
            <a:r>
              <a:rPr lang="en-US" sz="700" dirty="0">
                <a:solidFill>
                  <a:schemeClr val="bg1">
                    <a:lumMod val="50000"/>
                  </a:schemeClr>
                </a:solidFill>
                <a:latin typeface="Arial"/>
                <a:cs typeface="Arial"/>
              </a:rPr>
              <a:t>© 2014 Goldman Sachs.  This presentation should not be relied upon or considered investment advice. Goldman Sachs does not warrant or guarantee to anyone the accuracy, completeness or efficacy of this presentation, and recipients should not rely on it except at their own risk. This presentation may not be forwarded or disclosed except with this disclaimer intact.</a:t>
            </a:r>
          </a:p>
        </p:txBody>
      </p:sp>
    </p:spTree>
    <p:extLst>
      <p:ext uri="{BB962C8B-B14F-4D97-AF65-F5344CB8AC3E}">
        <p14:creationId xmlns:p14="http://schemas.microsoft.com/office/powerpoint/2010/main" val="28975224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fontScale="90000"/>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735546"/>
            <a:ext cx="8229600" cy="2808312"/>
          </a:xfrm>
        </p:spPr>
        <p:txBody>
          <a:bodyPr/>
          <a:lstStyle/>
          <a:p>
            <a:pPr marL="342830" indent="-34283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830" indent="-34283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830" indent="-34283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6" y="2832156"/>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22" tIns="45712" rIns="91422" bIns="45712" rtlCol="0" anchor="ctr" anchorCtr="0"/>
          <a:lstStyle/>
          <a:p>
            <a:pPr defTabSz="914212"/>
            <a:r>
              <a:rPr lang="en-US" altLang="zh-CN" sz="1600" dirty="0">
                <a:solidFill>
                  <a:prstClr val="white"/>
                </a:solidFill>
                <a:latin typeface="微软雅黑"/>
                <a:cs typeface="Segoe UI" pitchFamily="34" charset="0"/>
              </a:rPr>
              <a:t>https://www.chuanke.com</a:t>
            </a:r>
            <a:endParaRPr lang="zh-CN" altLang="en-US" sz="1600" dirty="0">
              <a:solidFill>
                <a:prstClr val="white"/>
              </a:solidFill>
              <a:latin typeface="微软雅黑"/>
              <a:cs typeface="Segoe UI" pitchFamily="34" charset="0"/>
            </a:endParaRPr>
          </a:p>
        </p:txBody>
      </p:sp>
      <p:sp>
        <p:nvSpPr>
          <p:cNvPr id="17" name="圆角矩形 16">
            <a:hlinkClick r:id="rId3"/>
          </p:cNvPr>
          <p:cNvSpPr/>
          <p:nvPr/>
        </p:nvSpPr>
        <p:spPr>
          <a:xfrm>
            <a:off x="5148066" y="3160568"/>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22" tIns="45712" rIns="91422" bIns="45712" rtlCol="0" anchor="ctr" anchorCtr="0"/>
          <a:lstStyle/>
          <a:p>
            <a:pPr defTabSz="914212"/>
            <a:r>
              <a:rPr lang="en-US" altLang="zh-CN" sz="1600" dirty="0">
                <a:solidFill>
                  <a:prstClr val="white"/>
                </a:solidFill>
                <a:latin typeface="微软雅黑"/>
                <a:cs typeface="Segoe UI" pitchFamily="34" charset="0"/>
              </a:rPr>
              <a:t>https://study.163.com</a:t>
            </a:r>
            <a:endParaRPr lang="zh-CN" altLang="en-US" sz="1600" dirty="0">
              <a:solidFill>
                <a:prstClr val="white"/>
              </a:solidFill>
              <a:latin typeface="微软雅黑"/>
              <a:cs typeface="Segoe UI" pitchFamily="34" charset="0"/>
            </a:endParaRPr>
          </a:p>
        </p:txBody>
      </p:sp>
      <p:sp>
        <p:nvSpPr>
          <p:cNvPr id="2" name="矩形 1"/>
          <p:cNvSpPr/>
          <p:nvPr/>
        </p:nvSpPr>
        <p:spPr>
          <a:xfrm>
            <a:off x="871354" y="2190877"/>
            <a:ext cx="7293948" cy="507815"/>
          </a:xfrm>
          <a:prstGeom prst="rect">
            <a:avLst/>
          </a:prstGeom>
        </p:spPr>
        <p:txBody>
          <a:bodyPr wrap="none" lIns="91422" tIns="45712" rIns="91422" bIns="45712">
            <a:spAutoFit/>
          </a:bodyPr>
          <a:lstStyle/>
          <a:p>
            <a:pPr defTabSz="914212">
              <a:lnSpc>
                <a:spcPct val="150000"/>
              </a:lnSpc>
              <a:spcBef>
                <a:spcPct val="0"/>
              </a:spcBef>
            </a:pPr>
            <a:r>
              <a:rPr lang="zh-CN" altLang="en-US" dirty="0">
                <a:solidFill>
                  <a:srgbClr val="4F81BD">
                    <a:lumMod val="75000"/>
                  </a:srgbClr>
                </a:solidFill>
                <a:latin typeface="微软雅黑"/>
                <a:ea typeface="微软雅黑"/>
                <a:cs typeface="Segoe UI" pitchFamily="34" charset="0"/>
              </a:rPr>
              <a:t>学习世界五百强和咨询公司</a:t>
            </a:r>
            <a:r>
              <a:rPr lang="en-US" altLang="zh-CN" dirty="0">
                <a:solidFill>
                  <a:srgbClr val="4F81BD">
                    <a:lumMod val="75000"/>
                  </a:srgbClr>
                </a:solidFill>
                <a:latin typeface="微软雅黑"/>
                <a:ea typeface="微软雅黑"/>
                <a:cs typeface="Segoe UI" pitchFamily="34" charset="0"/>
              </a:rPr>
              <a:t>PPT</a:t>
            </a:r>
            <a:r>
              <a:rPr lang="zh-CN" altLang="en-US" dirty="0">
                <a:solidFill>
                  <a:srgbClr val="4F81BD">
                    <a:lumMod val="75000"/>
                  </a:srgbClr>
                </a:solidFill>
                <a:latin typeface="微软雅黑"/>
                <a:ea typeface="微软雅黑"/>
                <a:cs typeface="Segoe UI" pitchFamily="34" charset="0"/>
              </a:rPr>
              <a:t>课程请访问如下网站搜索：“司马懿”</a:t>
            </a:r>
          </a:p>
        </p:txBody>
      </p:sp>
      <p:sp>
        <p:nvSpPr>
          <p:cNvPr id="19" name="圆角矩形 18">
            <a:hlinkClick r:id="rId3"/>
          </p:cNvPr>
          <p:cNvSpPr/>
          <p:nvPr/>
        </p:nvSpPr>
        <p:spPr>
          <a:xfrm>
            <a:off x="5148066" y="3489852"/>
            <a:ext cx="3770174"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22" tIns="45712" rIns="91422" bIns="45712" rtlCol="0" anchor="ctr" anchorCtr="0"/>
          <a:lstStyle/>
          <a:p>
            <a:pPr defTabSz="914212"/>
            <a:r>
              <a:rPr lang="en-US" altLang="zh-CN" sz="1600" dirty="0">
                <a:solidFill>
                  <a:prstClr val="white"/>
                </a:solidFill>
                <a:latin typeface="微软雅黑"/>
                <a:cs typeface="Segoe UI" pitchFamily="34" charset="0"/>
              </a:rPr>
              <a:t>https://www.zhiu.com</a:t>
            </a:r>
            <a:endParaRPr lang="zh-CN" altLang="en-US" sz="1600" dirty="0">
              <a:solidFill>
                <a:prstClr val="white"/>
              </a:solidFill>
              <a:latin typeface="微软雅黑"/>
              <a:cs typeface="Segoe UI" pitchFamily="34" charset="0"/>
            </a:endParaRPr>
          </a:p>
        </p:txBody>
      </p:sp>
      <p:sp>
        <p:nvSpPr>
          <p:cNvPr id="12" name="圆角矩形 11">
            <a:hlinkClick r:id="rId3"/>
          </p:cNvPr>
          <p:cNvSpPr/>
          <p:nvPr/>
        </p:nvSpPr>
        <p:spPr>
          <a:xfrm>
            <a:off x="537103" y="2832156"/>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22" tIns="45712" rIns="91422" bIns="45712" rtlCol="0" anchor="ctr" anchorCtr="0"/>
          <a:lstStyle/>
          <a:p>
            <a:pPr defTabSz="914212"/>
            <a:r>
              <a:rPr lang="zh-CN" altLang="en-US" sz="1600" dirty="0">
                <a:solidFill>
                  <a:prstClr val="white"/>
                </a:solidFill>
                <a:latin typeface="微软雅黑"/>
                <a:cs typeface="Segoe UI" pitchFamily="34" charset="0"/>
              </a:rPr>
              <a:t>百度传课：司马懿</a:t>
            </a:r>
            <a:r>
              <a:rPr lang="en-US" altLang="zh-CN" sz="1600" dirty="0">
                <a:solidFill>
                  <a:prstClr val="white"/>
                </a:solidFill>
                <a:latin typeface="微软雅黑"/>
                <a:cs typeface="Segoe UI" pitchFamily="34" charset="0"/>
              </a:rPr>
              <a:t>PPT</a:t>
            </a:r>
            <a:r>
              <a:rPr lang="zh-CN" altLang="en-US" sz="1600" dirty="0">
                <a:solidFill>
                  <a:prstClr val="white"/>
                </a:solidFill>
                <a:latin typeface="微软雅黑"/>
                <a:cs typeface="Segoe UI" pitchFamily="34" charset="0"/>
              </a:rPr>
              <a:t>学校</a:t>
            </a:r>
          </a:p>
        </p:txBody>
      </p:sp>
      <p:sp>
        <p:nvSpPr>
          <p:cNvPr id="13" name="圆角矩形 12">
            <a:hlinkClick r:id="rId3"/>
          </p:cNvPr>
          <p:cNvSpPr/>
          <p:nvPr/>
        </p:nvSpPr>
        <p:spPr>
          <a:xfrm>
            <a:off x="537103" y="3160568"/>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22" tIns="45712" rIns="91422" bIns="45712" rtlCol="0" anchor="ctr" anchorCtr="0"/>
          <a:lstStyle/>
          <a:p>
            <a:pPr defTabSz="914212"/>
            <a:r>
              <a:rPr lang="zh-CN" altLang="en-US" sz="1600" dirty="0">
                <a:solidFill>
                  <a:prstClr val="white"/>
                </a:solidFill>
                <a:latin typeface="微软雅黑"/>
                <a:cs typeface="Segoe UI" pitchFamily="34" charset="0"/>
              </a:rPr>
              <a:t>网易学堂：司马懿</a:t>
            </a:r>
            <a:r>
              <a:rPr lang="en-US" altLang="zh-CN" sz="1600" dirty="0">
                <a:solidFill>
                  <a:prstClr val="white"/>
                </a:solidFill>
                <a:latin typeface="微软雅黑"/>
                <a:cs typeface="Segoe UI" pitchFamily="34" charset="0"/>
              </a:rPr>
              <a:t>PPT</a:t>
            </a:r>
            <a:r>
              <a:rPr lang="zh-CN" altLang="en-US" sz="1600" dirty="0">
                <a:solidFill>
                  <a:prstClr val="white"/>
                </a:solidFill>
                <a:latin typeface="微软雅黑"/>
                <a:cs typeface="Segoe UI" pitchFamily="34" charset="0"/>
              </a:rPr>
              <a:t>学校</a:t>
            </a:r>
          </a:p>
        </p:txBody>
      </p:sp>
      <p:sp>
        <p:nvSpPr>
          <p:cNvPr id="14" name="圆角矩形 13">
            <a:hlinkClick r:id="rId3"/>
          </p:cNvPr>
          <p:cNvSpPr/>
          <p:nvPr/>
        </p:nvSpPr>
        <p:spPr>
          <a:xfrm>
            <a:off x="537103" y="3489852"/>
            <a:ext cx="4525135" cy="297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91422" tIns="45712" rIns="91422" bIns="45712" rtlCol="0" anchor="ctr" anchorCtr="0"/>
          <a:lstStyle/>
          <a:p>
            <a:pPr defTabSz="914212"/>
            <a:r>
              <a:rPr lang="zh-CN" altLang="en-US" sz="1600" dirty="0">
                <a:solidFill>
                  <a:prstClr val="white"/>
                </a:solidFill>
                <a:latin typeface="微软雅黑"/>
                <a:cs typeface="Segoe UI" pitchFamily="34" charset="0"/>
              </a:rPr>
              <a:t>知乎：       司马懿</a:t>
            </a:r>
            <a:r>
              <a:rPr lang="en-US" altLang="zh-CN" sz="1600" dirty="0">
                <a:solidFill>
                  <a:prstClr val="white"/>
                </a:solidFill>
                <a:latin typeface="微软雅黑"/>
                <a:cs typeface="Segoe UI" pitchFamily="34" charset="0"/>
              </a:rPr>
              <a:t>PPT</a:t>
            </a:r>
            <a:r>
              <a:rPr lang="zh-CN" altLang="en-US" sz="1600"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Paradise Found</a:t>
            </a:r>
            <a:endParaRPr lang="en-US" dirty="0"/>
          </a:p>
        </p:txBody>
      </p:sp>
      <p:sp>
        <p:nvSpPr>
          <p:cNvPr id="5" name="Text Box 4"/>
          <p:cNvSpPr txBox="1">
            <a:spLocks noChangeArrowheads="1"/>
          </p:cNvSpPr>
          <p:nvPr/>
        </p:nvSpPr>
        <p:spPr bwMode="auto">
          <a:xfrm>
            <a:off x="914400" y="895350"/>
            <a:ext cx="1828800" cy="184666"/>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1200" dirty="0" smtClean="0">
                <a:solidFill>
                  <a:schemeClr val="tx2"/>
                </a:solidFill>
                <a:latin typeface="Lucida Sans Unicode" pitchFamily="34" charset="0"/>
              </a:rPr>
              <a:t>Pattern in Smalltalk-80</a:t>
            </a:r>
            <a:endParaRPr lang="en-US" sz="1200" dirty="0">
              <a:solidFill>
                <a:schemeClr val="tx2"/>
              </a:solidFill>
              <a:latin typeface="Lucida Sans Unicode" pitchFamily="34" charset="0"/>
            </a:endParaRPr>
          </a:p>
        </p:txBody>
      </p:sp>
      <p:sp>
        <p:nvSpPr>
          <p:cNvPr id="6" name="Text Box 5"/>
          <p:cNvSpPr txBox="1">
            <a:spLocks noChangeArrowheads="1"/>
          </p:cNvSpPr>
          <p:nvPr/>
        </p:nvSpPr>
        <p:spPr bwMode="auto">
          <a:xfrm>
            <a:off x="3429000" y="895350"/>
            <a:ext cx="2305656" cy="184666"/>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1200" dirty="0" smtClean="0">
                <a:solidFill>
                  <a:schemeClr val="accent6"/>
                </a:solidFill>
                <a:latin typeface="Lucida Sans Unicode" pitchFamily="34" charset="0"/>
              </a:rPr>
              <a:t>Pattern in Classic Java</a:t>
            </a:r>
            <a:endParaRPr lang="en-US" sz="1200" dirty="0">
              <a:solidFill>
                <a:schemeClr val="accent6"/>
              </a:solidFill>
              <a:latin typeface="Lucida Sans Unicode" pitchFamily="34" charset="0"/>
            </a:endParaRPr>
          </a:p>
        </p:txBody>
      </p:sp>
      <p:sp>
        <p:nvSpPr>
          <p:cNvPr id="7" name="Text Box 6"/>
          <p:cNvSpPr txBox="1">
            <a:spLocks noChangeArrowheads="1"/>
          </p:cNvSpPr>
          <p:nvPr/>
        </p:nvSpPr>
        <p:spPr bwMode="auto">
          <a:xfrm>
            <a:off x="5849814" y="895350"/>
            <a:ext cx="2836986" cy="184666"/>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1200" dirty="0" smtClean="0">
                <a:solidFill>
                  <a:schemeClr val="accent1"/>
                </a:solidFill>
                <a:latin typeface="Lucida Sans Unicode" pitchFamily="34" charset="0"/>
              </a:rPr>
              <a:t>Pattern in GS Collections w/ Lambdas</a:t>
            </a:r>
            <a:endParaRPr lang="en-US" sz="1200" dirty="0">
              <a:solidFill>
                <a:schemeClr val="accent1"/>
              </a:solidFill>
              <a:latin typeface="Lucida Sans Unicode" pitchFamily="34" charset="0"/>
            </a:endParaRPr>
          </a:p>
        </p:txBody>
      </p:sp>
      <p:sp>
        <p:nvSpPr>
          <p:cNvPr id="9" name="Rectangle 12"/>
          <p:cNvSpPr>
            <a:spLocks noChangeArrowheads="1"/>
          </p:cNvSpPr>
          <p:nvPr/>
        </p:nvSpPr>
        <p:spPr bwMode="auto">
          <a:xfrm>
            <a:off x="3467958" y="1662341"/>
            <a:ext cx="2381856" cy="529376"/>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800" dirty="0">
                <a:solidFill>
                  <a:srgbClr val="0080C0"/>
                </a:solidFill>
                <a:latin typeface="Consolas" panose="020B0609020204030204" pitchFamily="49" charset="0"/>
              </a:rPr>
              <a:t>List</a:t>
            </a:r>
            <a:r>
              <a:rPr lang="en-US" sz="800" dirty="0">
                <a:solidFill>
                  <a:srgbClr val="000000"/>
                </a:solidFill>
                <a:latin typeface="Consolas" panose="020B0609020204030204" pitchFamily="49" charset="0"/>
              </a:rPr>
              <a:t>&lt;</a:t>
            </a:r>
            <a:r>
              <a:rPr lang="en-US" sz="800" dirty="0">
                <a:solidFill>
                  <a:srgbClr val="800000"/>
                </a:solidFill>
                <a:latin typeface="Consolas" panose="020B0609020204030204" pitchFamily="49" charset="0"/>
              </a:rPr>
              <a:t>Integer</a:t>
            </a:r>
            <a:r>
              <a:rPr lang="en-US" sz="800" dirty="0">
                <a:solidFill>
                  <a:srgbClr val="000000"/>
                </a:solidFill>
                <a:latin typeface="Consolas" panose="020B0609020204030204" pitchFamily="49" charset="0"/>
              </a:rPr>
              <a:t>&gt; </a:t>
            </a:r>
            <a:r>
              <a:rPr lang="en-US" sz="800" dirty="0">
                <a:solidFill>
                  <a:srgbClr val="004000"/>
                </a:solidFill>
                <a:latin typeface="Consolas" panose="020B0609020204030204" pitchFamily="49" charset="0"/>
              </a:rPr>
              <a:t>result </a:t>
            </a:r>
            <a:r>
              <a:rPr lang="en-US" sz="800" dirty="0" smtClean="0">
                <a:solidFill>
                  <a:srgbClr val="000000"/>
                </a:solidFill>
                <a:latin typeface="Consolas" panose="020B0609020204030204" pitchFamily="49" charset="0"/>
              </a:rPr>
              <a:t>= </a:t>
            </a:r>
            <a:r>
              <a:rPr lang="en-US" sz="800" dirty="0" smtClean="0">
                <a:solidFill>
                  <a:srgbClr val="800080"/>
                </a:solidFill>
                <a:latin typeface="Consolas" panose="020B0609020204030204" pitchFamily="49" charset="0"/>
              </a:rPr>
              <a:t>new </a:t>
            </a:r>
            <a:r>
              <a:rPr lang="en-US" sz="800" dirty="0" err="1">
                <a:solidFill>
                  <a:srgbClr val="000000"/>
                </a:solidFill>
                <a:latin typeface="Consolas" panose="020B0609020204030204" pitchFamily="49" charset="0"/>
              </a:rPr>
              <a:t>ArrayList</a:t>
            </a:r>
            <a:r>
              <a:rPr lang="en-US" sz="800" dirty="0" smtClean="0">
                <a:solidFill>
                  <a:srgbClr val="000000"/>
                </a:solidFill>
                <a:latin typeface="Consolas" panose="020B0609020204030204" pitchFamily="49" charset="0"/>
              </a:rPr>
              <a:t>&lt;&gt;()</a:t>
            </a:r>
            <a:r>
              <a:rPr lang="en-US" sz="800" dirty="0" smtClean="0">
                <a:solidFill>
                  <a:srgbClr val="A6A6A6"/>
                </a:solidFill>
                <a:latin typeface="Consolas" panose="020B0609020204030204" pitchFamily="49" charset="0"/>
              </a:rPr>
              <a:t>;</a:t>
            </a:r>
          </a:p>
          <a:p>
            <a:r>
              <a:rPr lang="en-US" sz="800" dirty="0" smtClean="0">
                <a:solidFill>
                  <a:srgbClr val="800080"/>
                </a:solidFill>
                <a:latin typeface="Consolas" panose="020B0609020204030204" pitchFamily="49" charset="0"/>
              </a:rPr>
              <a:t>for </a:t>
            </a:r>
            <a:r>
              <a:rPr lang="en-US" sz="800" dirty="0">
                <a:solidFill>
                  <a:srgbClr val="000000"/>
                </a:solidFill>
                <a:latin typeface="Consolas" panose="020B0609020204030204" pitchFamily="49" charset="0"/>
              </a:rPr>
              <a:t>(</a:t>
            </a:r>
            <a:r>
              <a:rPr lang="en-US" sz="800" dirty="0">
                <a:solidFill>
                  <a:srgbClr val="800000"/>
                </a:solidFill>
                <a:latin typeface="Consolas" panose="020B0609020204030204" pitchFamily="49" charset="0"/>
              </a:rPr>
              <a:t>Integer </a:t>
            </a:r>
            <a:r>
              <a:rPr lang="en-US" sz="800" dirty="0">
                <a:solidFill>
                  <a:srgbClr val="004000"/>
                </a:solidFill>
                <a:latin typeface="Consolas" panose="020B0609020204030204" pitchFamily="49" charset="0"/>
              </a:rPr>
              <a:t>each </a:t>
            </a:r>
            <a:r>
              <a:rPr lang="en-US" sz="800" dirty="0">
                <a:solidFill>
                  <a:srgbClr val="000000"/>
                </a:solidFill>
                <a:latin typeface="Consolas" panose="020B0609020204030204" pitchFamily="49" charset="0"/>
              </a:rPr>
              <a:t>: </a:t>
            </a:r>
            <a:r>
              <a:rPr lang="en-US" sz="800" dirty="0">
                <a:solidFill>
                  <a:srgbClr val="004000"/>
                </a:solidFill>
                <a:latin typeface="Consolas" panose="020B0609020204030204" pitchFamily="49" charset="0"/>
              </a:rPr>
              <a:t>list</a:t>
            </a:r>
            <a:r>
              <a:rPr lang="en-US" sz="800" dirty="0" smtClean="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smtClean="0">
                <a:solidFill>
                  <a:srgbClr val="000000"/>
                </a:solidFill>
                <a:latin typeface="Consolas" panose="020B0609020204030204" pitchFamily="49" charset="0"/>
              </a:rPr>
              <a:t> </a:t>
            </a:r>
            <a:r>
              <a:rPr lang="en-US" sz="800" dirty="0">
                <a:solidFill>
                  <a:srgbClr val="800080"/>
                </a:solidFill>
                <a:latin typeface="Consolas" panose="020B0609020204030204" pitchFamily="49" charset="0"/>
              </a:rPr>
              <a:t>if </a:t>
            </a:r>
            <a:r>
              <a:rPr lang="en-US" sz="800" dirty="0">
                <a:solidFill>
                  <a:srgbClr val="000000"/>
                </a:solidFill>
                <a:latin typeface="Consolas" panose="020B0609020204030204" pitchFamily="49" charset="0"/>
              </a:rPr>
              <a:t>(</a:t>
            </a:r>
            <a:r>
              <a:rPr lang="en-US" sz="800" dirty="0">
                <a:solidFill>
                  <a:srgbClr val="004000"/>
                </a:solidFill>
                <a:latin typeface="Consolas" panose="020B0609020204030204" pitchFamily="49" charset="0"/>
              </a:rPr>
              <a:t>each </a:t>
            </a:r>
            <a:r>
              <a:rPr lang="en-US" sz="800" dirty="0">
                <a:solidFill>
                  <a:srgbClr val="000000"/>
                </a:solidFill>
                <a:latin typeface="Consolas" panose="020B0609020204030204" pitchFamily="49" charset="0"/>
              </a:rPr>
              <a:t>&gt; </a:t>
            </a:r>
            <a:r>
              <a:rPr lang="en-US" sz="800" b="1" dirty="0">
                <a:solidFill>
                  <a:srgbClr val="0000FF"/>
                </a:solidFill>
                <a:latin typeface="Consolas" panose="020B0609020204030204" pitchFamily="49" charset="0"/>
              </a:rPr>
              <a:t>50</a:t>
            </a:r>
            <a:r>
              <a:rPr lang="en-US" sz="800" dirty="0" smtClean="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smtClean="0">
                <a:solidFill>
                  <a:srgbClr val="000000"/>
                </a:solidFill>
                <a:latin typeface="Consolas" panose="020B0609020204030204" pitchFamily="49" charset="0"/>
              </a:rPr>
              <a:t>   </a:t>
            </a:r>
            <a:r>
              <a:rPr lang="en-US" sz="800" dirty="0" err="1">
                <a:solidFill>
                  <a:srgbClr val="004000"/>
                </a:solidFill>
                <a:latin typeface="Consolas" panose="020B0609020204030204" pitchFamily="49" charset="0"/>
              </a:rPr>
              <a:t>result</a:t>
            </a:r>
            <a:r>
              <a:rPr lang="en-US" sz="800" dirty="0" err="1">
                <a:solidFill>
                  <a:srgbClr val="000000"/>
                </a:solidFill>
                <a:latin typeface="Consolas" panose="020B0609020204030204" pitchFamily="49" charset="0"/>
              </a:rPr>
              <a:t>.add</a:t>
            </a:r>
            <a:r>
              <a:rPr lang="en-US" sz="800" dirty="0">
                <a:solidFill>
                  <a:srgbClr val="000000"/>
                </a:solidFill>
                <a:latin typeface="Consolas" panose="020B0609020204030204" pitchFamily="49" charset="0"/>
              </a:rPr>
              <a:t>(</a:t>
            </a:r>
            <a:r>
              <a:rPr lang="en-US" sz="800" dirty="0">
                <a:solidFill>
                  <a:srgbClr val="004000"/>
                </a:solidFill>
                <a:latin typeface="Consolas" panose="020B0609020204030204" pitchFamily="49" charset="0"/>
              </a:rPr>
              <a:t>each</a:t>
            </a:r>
            <a:r>
              <a:rPr lang="en-US" sz="800" dirty="0">
                <a:solidFill>
                  <a:srgbClr val="000000"/>
                </a:solidFill>
                <a:latin typeface="Consolas" panose="020B0609020204030204" pitchFamily="49" charset="0"/>
              </a:rPr>
              <a:t>)</a:t>
            </a:r>
            <a:r>
              <a:rPr lang="en-US" sz="800" dirty="0">
                <a:solidFill>
                  <a:srgbClr val="A6A6A6"/>
                </a:solidFill>
                <a:latin typeface="Consolas" panose="020B0609020204030204" pitchFamily="49" charset="0"/>
              </a:rPr>
              <a:t>;</a:t>
            </a:r>
            <a:endParaRPr lang="en-US" sz="800" dirty="0">
              <a:effectLst/>
              <a:latin typeface="Consolas" panose="020B0609020204030204" pitchFamily="49" charset="0"/>
            </a:endParaRPr>
          </a:p>
        </p:txBody>
      </p:sp>
      <p:sp>
        <p:nvSpPr>
          <p:cNvPr id="10" name="Text Box 13"/>
          <p:cNvSpPr txBox="1">
            <a:spLocks noChangeArrowheads="1"/>
          </p:cNvSpPr>
          <p:nvPr/>
        </p:nvSpPr>
        <p:spPr bwMode="auto">
          <a:xfrm rot="-5400000">
            <a:off x="260477" y="1879715"/>
            <a:ext cx="378796"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select</a:t>
            </a:r>
          </a:p>
        </p:txBody>
      </p:sp>
      <p:sp>
        <p:nvSpPr>
          <p:cNvPr id="12" name="Rectangle 16"/>
          <p:cNvSpPr>
            <a:spLocks noChangeArrowheads="1"/>
          </p:cNvSpPr>
          <p:nvPr/>
        </p:nvSpPr>
        <p:spPr bwMode="auto">
          <a:xfrm>
            <a:off x="3467958" y="2211522"/>
            <a:ext cx="2381856" cy="529376"/>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800" dirty="0">
                <a:solidFill>
                  <a:srgbClr val="0080C0"/>
                </a:solidFill>
                <a:latin typeface="Consolas" panose="020B0609020204030204" pitchFamily="49" charset="0"/>
              </a:rPr>
              <a:t>List</a:t>
            </a:r>
            <a:r>
              <a:rPr lang="en-US" sz="800" dirty="0">
                <a:solidFill>
                  <a:srgbClr val="000000"/>
                </a:solidFill>
                <a:latin typeface="Consolas" panose="020B0609020204030204" pitchFamily="49" charset="0"/>
              </a:rPr>
              <a:t>&lt;</a:t>
            </a:r>
            <a:r>
              <a:rPr lang="en-US" sz="800" dirty="0">
                <a:solidFill>
                  <a:srgbClr val="800000"/>
                </a:solidFill>
                <a:latin typeface="Consolas" panose="020B0609020204030204" pitchFamily="49" charset="0"/>
              </a:rPr>
              <a:t>Integer</a:t>
            </a:r>
            <a:r>
              <a:rPr lang="en-US" sz="800" dirty="0">
                <a:solidFill>
                  <a:srgbClr val="000000"/>
                </a:solidFill>
                <a:latin typeface="Consolas" panose="020B0609020204030204" pitchFamily="49" charset="0"/>
              </a:rPr>
              <a:t>&gt; </a:t>
            </a:r>
            <a:r>
              <a:rPr lang="en-US" sz="800" dirty="0">
                <a:solidFill>
                  <a:srgbClr val="004000"/>
                </a:solidFill>
                <a:latin typeface="Consolas" panose="020B0609020204030204" pitchFamily="49" charset="0"/>
              </a:rPr>
              <a:t>result </a:t>
            </a:r>
            <a:r>
              <a:rPr lang="en-US" sz="800" dirty="0">
                <a:solidFill>
                  <a:srgbClr val="000000"/>
                </a:solidFill>
                <a:latin typeface="Consolas" panose="020B0609020204030204" pitchFamily="49" charset="0"/>
              </a:rPr>
              <a:t>= </a:t>
            </a:r>
            <a:r>
              <a:rPr lang="en-US" sz="800" dirty="0">
                <a:solidFill>
                  <a:srgbClr val="800080"/>
                </a:solidFill>
                <a:latin typeface="Consolas" panose="020B0609020204030204" pitchFamily="49" charset="0"/>
              </a:rPr>
              <a:t>new </a:t>
            </a:r>
            <a:r>
              <a:rPr lang="en-US" sz="800" dirty="0" err="1">
                <a:solidFill>
                  <a:srgbClr val="000000"/>
                </a:solidFill>
                <a:latin typeface="Consolas" panose="020B0609020204030204" pitchFamily="49" charset="0"/>
              </a:rPr>
              <a:t>ArrayList</a:t>
            </a:r>
            <a:r>
              <a:rPr lang="en-US" sz="800" dirty="0" smtClean="0">
                <a:solidFill>
                  <a:srgbClr val="000000"/>
                </a:solidFill>
                <a:latin typeface="Consolas" panose="020B0609020204030204" pitchFamily="49" charset="0"/>
              </a:rPr>
              <a:t>&lt;&gt;()</a:t>
            </a:r>
            <a:r>
              <a:rPr lang="en-US" sz="800" dirty="0" smtClean="0">
                <a:solidFill>
                  <a:srgbClr val="A6A6A6"/>
                </a:solidFill>
                <a:latin typeface="Consolas" panose="020B0609020204030204" pitchFamily="49" charset="0"/>
              </a:rPr>
              <a:t>;</a:t>
            </a:r>
          </a:p>
          <a:p>
            <a:r>
              <a:rPr lang="en-US" sz="800" dirty="0" smtClean="0">
                <a:solidFill>
                  <a:srgbClr val="800080"/>
                </a:solidFill>
                <a:latin typeface="Consolas" panose="020B0609020204030204" pitchFamily="49" charset="0"/>
              </a:rPr>
              <a:t>for </a:t>
            </a:r>
            <a:r>
              <a:rPr lang="en-US" sz="800" dirty="0">
                <a:solidFill>
                  <a:srgbClr val="000000"/>
                </a:solidFill>
                <a:latin typeface="Consolas" panose="020B0609020204030204" pitchFamily="49" charset="0"/>
              </a:rPr>
              <a:t>(</a:t>
            </a:r>
            <a:r>
              <a:rPr lang="en-US" sz="800" dirty="0">
                <a:solidFill>
                  <a:srgbClr val="800000"/>
                </a:solidFill>
                <a:latin typeface="Consolas" panose="020B0609020204030204" pitchFamily="49" charset="0"/>
              </a:rPr>
              <a:t>Integer </a:t>
            </a:r>
            <a:r>
              <a:rPr lang="en-US" sz="800" dirty="0">
                <a:solidFill>
                  <a:srgbClr val="004000"/>
                </a:solidFill>
                <a:latin typeface="Consolas" panose="020B0609020204030204" pitchFamily="49" charset="0"/>
              </a:rPr>
              <a:t>each </a:t>
            </a:r>
            <a:r>
              <a:rPr lang="en-US" sz="800" dirty="0">
                <a:solidFill>
                  <a:srgbClr val="000000"/>
                </a:solidFill>
                <a:latin typeface="Consolas" panose="020B0609020204030204" pitchFamily="49" charset="0"/>
              </a:rPr>
              <a:t>: </a:t>
            </a:r>
            <a:r>
              <a:rPr lang="en-US" sz="800" dirty="0">
                <a:solidFill>
                  <a:srgbClr val="004000"/>
                </a:solidFill>
                <a:latin typeface="Consolas" panose="020B0609020204030204" pitchFamily="49" charset="0"/>
              </a:rPr>
              <a:t>list</a:t>
            </a:r>
            <a:r>
              <a:rPr lang="en-US" sz="800" dirty="0" smtClean="0">
                <a:solidFill>
                  <a:srgbClr val="000000"/>
                </a:solidFill>
                <a:latin typeface="Consolas" panose="020B0609020204030204" pitchFamily="49" charset="0"/>
              </a:rPr>
              <a:t>)</a:t>
            </a:r>
          </a:p>
          <a:p>
            <a:r>
              <a:rPr lang="en-US" sz="800" dirty="0" smtClean="0">
                <a:solidFill>
                  <a:srgbClr val="000000"/>
                </a:solidFill>
                <a:latin typeface="Consolas" panose="020B0609020204030204" pitchFamily="49" charset="0"/>
              </a:rPr>
              <a:t>  </a:t>
            </a:r>
            <a:r>
              <a:rPr lang="en-US" sz="800" dirty="0" smtClean="0">
                <a:solidFill>
                  <a:srgbClr val="800080"/>
                </a:solidFill>
                <a:latin typeface="Consolas" panose="020B0609020204030204" pitchFamily="49" charset="0"/>
              </a:rPr>
              <a:t>if </a:t>
            </a:r>
            <a:r>
              <a:rPr lang="en-US" sz="800" dirty="0">
                <a:solidFill>
                  <a:srgbClr val="000000"/>
                </a:solidFill>
                <a:latin typeface="Consolas" panose="020B0609020204030204" pitchFamily="49" charset="0"/>
              </a:rPr>
              <a:t>(each &lt;= </a:t>
            </a:r>
            <a:r>
              <a:rPr lang="en-US" sz="800" b="1" dirty="0">
                <a:solidFill>
                  <a:srgbClr val="0000FF"/>
                </a:solidFill>
                <a:latin typeface="Consolas" panose="020B0609020204030204" pitchFamily="49" charset="0"/>
              </a:rPr>
              <a:t>50</a:t>
            </a:r>
            <a:r>
              <a:rPr lang="en-US" sz="800" dirty="0" smtClean="0">
                <a:solidFill>
                  <a:srgbClr val="000000"/>
                </a:solidFill>
                <a:latin typeface="Consolas" panose="020B0609020204030204" pitchFamily="49" charset="0"/>
              </a:rPr>
              <a:t>)</a:t>
            </a:r>
          </a:p>
          <a:p>
            <a:r>
              <a:rPr lang="en-US" sz="800" dirty="0" smtClean="0">
                <a:solidFill>
                  <a:srgbClr val="000000"/>
                </a:solidFill>
                <a:latin typeface="Consolas" panose="020B0609020204030204" pitchFamily="49" charset="0"/>
              </a:rPr>
              <a:t>    </a:t>
            </a:r>
            <a:r>
              <a:rPr lang="en-US" sz="800" dirty="0" err="1" smtClean="0">
                <a:solidFill>
                  <a:srgbClr val="000000"/>
                </a:solidFill>
                <a:latin typeface="Consolas" panose="020B0609020204030204" pitchFamily="49" charset="0"/>
              </a:rPr>
              <a:t>result.add</a:t>
            </a:r>
            <a:r>
              <a:rPr lang="en-US" sz="800" dirty="0" smtClean="0">
                <a:solidFill>
                  <a:srgbClr val="000000"/>
                </a:solidFill>
                <a:latin typeface="Consolas" panose="020B0609020204030204" pitchFamily="49" charset="0"/>
              </a:rPr>
              <a:t>(v</a:t>
            </a:r>
            <a:r>
              <a:rPr lang="en-US" sz="800" dirty="0">
                <a:solidFill>
                  <a:srgbClr val="000000"/>
                </a:solidFill>
                <a:latin typeface="Consolas" panose="020B0609020204030204" pitchFamily="49" charset="0"/>
              </a:rPr>
              <a:t>)</a:t>
            </a:r>
            <a:r>
              <a:rPr lang="en-US" sz="800" dirty="0">
                <a:solidFill>
                  <a:srgbClr val="A6A6A6"/>
                </a:solidFill>
                <a:latin typeface="Consolas" panose="020B0609020204030204" pitchFamily="49" charset="0"/>
              </a:rPr>
              <a:t>; </a:t>
            </a:r>
            <a:endParaRPr lang="en-US" sz="800" dirty="0">
              <a:effectLst/>
              <a:latin typeface="Consolas" panose="020B0609020204030204" pitchFamily="49" charset="0"/>
            </a:endParaRPr>
          </a:p>
        </p:txBody>
      </p:sp>
      <p:sp>
        <p:nvSpPr>
          <p:cNvPr id="13" name="Text Box 17"/>
          <p:cNvSpPr txBox="1">
            <a:spLocks noChangeArrowheads="1"/>
          </p:cNvSpPr>
          <p:nvPr/>
        </p:nvSpPr>
        <p:spPr bwMode="auto">
          <a:xfrm rot="-5400000">
            <a:off x="269269" y="2446453"/>
            <a:ext cx="378796"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reject</a:t>
            </a:r>
          </a:p>
        </p:txBody>
      </p:sp>
      <p:sp>
        <p:nvSpPr>
          <p:cNvPr id="19" name="Rectangle 24"/>
          <p:cNvSpPr>
            <a:spLocks noChangeArrowheads="1"/>
          </p:cNvSpPr>
          <p:nvPr/>
        </p:nvSpPr>
        <p:spPr bwMode="auto">
          <a:xfrm>
            <a:off x="3467957" y="2771034"/>
            <a:ext cx="2381855" cy="548205"/>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800" dirty="0">
                <a:solidFill>
                  <a:srgbClr val="800080"/>
                </a:solidFill>
                <a:latin typeface="Consolas" panose="020B0609020204030204" pitchFamily="49" charset="0"/>
              </a:rPr>
              <a:t>for </a:t>
            </a:r>
            <a:r>
              <a:rPr lang="en-US" sz="800" dirty="0">
                <a:solidFill>
                  <a:srgbClr val="000000"/>
                </a:solidFill>
                <a:latin typeface="Consolas" panose="020B0609020204030204" pitchFamily="49" charset="0"/>
              </a:rPr>
              <a:t>(</a:t>
            </a:r>
            <a:r>
              <a:rPr lang="en-US" sz="800" dirty="0">
                <a:solidFill>
                  <a:srgbClr val="800000"/>
                </a:solidFill>
                <a:latin typeface="Consolas" panose="020B0609020204030204" pitchFamily="49" charset="0"/>
              </a:rPr>
              <a:t>Integer </a:t>
            </a:r>
            <a:r>
              <a:rPr lang="en-US" sz="800" dirty="0">
                <a:solidFill>
                  <a:srgbClr val="004000"/>
                </a:solidFill>
                <a:latin typeface="Consolas" panose="020B0609020204030204" pitchFamily="49" charset="0"/>
              </a:rPr>
              <a:t>each </a:t>
            </a:r>
            <a:r>
              <a:rPr lang="en-US" sz="800" dirty="0">
                <a:solidFill>
                  <a:srgbClr val="000000"/>
                </a:solidFill>
                <a:latin typeface="Consolas" panose="020B0609020204030204" pitchFamily="49" charset="0"/>
              </a:rPr>
              <a:t>: </a:t>
            </a:r>
            <a:r>
              <a:rPr lang="en-US" sz="800" dirty="0">
                <a:solidFill>
                  <a:srgbClr val="004000"/>
                </a:solidFill>
                <a:latin typeface="Consolas" panose="020B0609020204030204" pitchFamily="49" charset="0"/>
              </a:rPr>
              <a:t>list</a:t>
            </a:r>
            <a:r>
              <a:rPr lang="en-US" sz="800" dirty="0" smtClean="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smtClean="0">
                <a:solidFill>
                  <a:srgbClr val="000000"/>
                </a:solidFill>
                <a:latin typeface="Consolas" panose="020B0609020204030204" pitchFamily="49" charset="0"/>
              </a:rPr>
              <a:t> </a:t>
            </a:r>
            <a:r>
              <a:rPr lang="en-US" sz="800" dirty="0">
                <a:solidFill>
                  <a:srgbClr val="800080"/>
                </a:solidFill>
                <a:latin typeface="Consolas" panose="020B0609020204030204" pitchFamily="49" charset="0"/>
              </a:rPr>
              <a:t>if </a:t>
            </a:r>
            <a:r>
              <a:rPr lang="en-US" sz="800" dirty="0">
                <a:solidFill>
                  <a:srgbClr val="000000"/>
                </a:solidFill>
                <a:latin typeface="Consolas" panose="020B0609020204030204" pitchFamily="49" charset="0"/>
              </a:rPr>
              <a:t>(</a:t>
            </a:r>
            <a:r>
              <a:rPr lang="en-US" sz="800" dirty="0">
                <a:solidFill>
                  <a:srgbClr val="004000"/>
                </a:solidFill>
                <a:latin typeface="Consolas" panose="020B0609020204030204" pitchFamily="49" charset="0"/>
              </a:rPr>
              <a:t>each </a:t>
            </a:r>
            <a:r>
              <a:rPr lang="en-US" sz="800" dirty="0">
                <a:solidFill>
                  <a:srgbClr val="000000"/>
                </a:solidFill>
                <a:latin typeface="Consolas" panose="020B0609020204030204" pitchFamily="49" charset="0"/>
              </a:rPr>
              <a:t>&gt; </a:t>
            </a:r>
            <a:r>
              <a:rPr lang="en-US" sz="800" b="1" dirty="0">
                <a:solidFill>
                  <a:srgbClr val="0000FF"/>
                </a:solidFill>
                <a:latin typeface="Consolas" panose="020B0609020204030204" pitchFamily="49" charset="0"/>
              </a:rPr>
              <a:t>50</a:t>
            </a:r>
            <a:r>
              <a:rPr lang="en-US" sz="800" dirty="0" smtClean="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smtClean="0">
                <a:solidFill>
                  <a:srgbClr val="000000"/>
                </a:solidFill>
                <a:latin typeface="Consolas" panose="020B0609020204030204" pitchFamily="49" charset="0"/>
              </a:rPr>
              <a:t>   </a:t>
            </a:r>
            <a:r>
              <a:rPr lang="en-US" sz="800" dirty="0" smtClean="0">
                <a:solidFill>
                  <a:srgbClr val="800080"/>
                </a:solidFill>
                <a:latin typeface="Consolas" panose="020B0609020204030204" pitchFamily="49" charset="0"/>
              </a:rPr>
              <a:t>return </a:t>
            </a:r>
            <a:r>
              <a:rPr lang="en-US" sz="800" dirty="0">
                <a:solidFill>
                  <a:srgbClr val="800080"/>
                </a:solidFill>
                <a:latin typeface="Consolas" panose="020B0609020204030204" pitchFamily="49" charset="0"/>
              </a:rPr>
              <a:t>true</a:t>
            </a:r>
            <a:r>
              <a:rPr lang="en-US" sz="800" dirty="0" smtClean="0">
                <a:solidFill>
                  <a:srgbClr val="A6A6A6"/>
                </a:solidFill>
                <a:latin typeface="Consolas" panose="020B0609020204030204" pitchFamily="49" charset="0"/>
              </a:rPr>
              <a:t>;</a:t>
            </a:r>
          </a:p>
          <a:p>
            <a:r>
              <a:rPr lang="en-US" sz="800" dirty="0" smtClean="0">
                <a:solidFill>
                  <a:srgbClr val="800080"/>
                </a:solidFill>
                <a:latin typeface="Consolas" panose="020B0609020204030204" pitchFamily="49" charset="0"/>
              </a:rPr>
              <a:t>return </a:t>
            </a:r>
            <a:r>
              <a:rPr lang="en-US" sz="800" dirty="0">
                <a:solidFill>
                  <a:srgbClr val="800080"/>
                </a:solidFill>
                <a:latin typeface="Consolas" panose="020B0609020204030204" pitchFamily="49" charset="0"/>
              </a:rPr>
              <a:t>false</a:t>
            </a:r>
            <a:r>
              <a:rPr lang="en-US" sz="800" dirty="0">
                <a:solidFill>
                  <a:srgbClr val="A6A6A6"/>
                </a:solidFill>
                <a:latin typeface="Consolas" panose="020B0609020204030204" pitchFamily="49" charset="0"/>
              </a:rPr>
              <a:t>; </a:t>
            </a:r>
            <a:endParaRPr lang="en-US" sz="800" dirty="0">
              <a:effectLst/>
              <a:latin typeface="Consolas" panose="020B0609020204030204" pitchFamily="49" charset="0"/>
            </a:endParaRPr>
          </a:p>
        </p:txBody>
      </p:sp>
      <p:sp>
        <p:nvSpPr>
          <p:cNvPr id="20" name="Text Box 25"/>
          <p:cNvSpPr txBox="1">
            <a:spLocks noChangeArrowheads="1"/>
          </p:cNvSpPr>
          <p:nvPr/>
        </p:nvSpPr>
        <p:spPr bwMode="auto">
          <a:xfrm rot="-5400000">
            <a:off x="245932" y="2931411"/>
            <a:ext cx="437193" cy="2769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any</a:t>
            </a:r>
          </a:p>
          <a:p>
            <a:pPr algn="ctr" eaLnBrk="1" hangingPunct="1">
              <a:spcBef>
                <a:spcPct val="0"/>
              </a:spcBef>
            </a:pPr>
            <a:r>
              <a:rPr lang="en-US" sz="900">
                <a:solidFill>
                  <a:schemeClr val="accent3">
                    <a:lumMod val="50000"/>
                  </a:schemeClr>
                </a:solidFill>
                <a:latin typeface="Lucida Sans Unicode" pitchFamily="34" charset="0"/>
              </a:rPr>
              <a:t>satisfy</a:t>
            </a:r>
          </a:p>
        </p:txBody>
      </p:sp>
      <p:sp>
        <p:nvSpPr>
          <p:cNvPr id="24" name="Rectangle 30"/>
          <p:cNvSpPr>
            <a:spLocks noChangeArrowheads="1"/>
          </p:cNvSpPr>
          <p:nvPr/>
        </p:nvSpPr>
        <p:spPr bwMode="auto">
          <a:xfrm>
            <a:off x="3467958" y="3349678"/>
            <a:ext cx="2381856" cy="548205"/>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800" dirty="0">
                <a:solidFill>
                  <a:srgbClr val="800080"/>
                </a:solidFill>
                <a:latin typeface="Consolas" panose="020B0609020204030204" pitchFamily="49" charset="0"/>
              </a:rPr>
              <a:t>for </a:t>
            </a:r>
            <a:r>
              <a:rPr lang="en-US" sz="800" dirty="0">
                <a:solidFill>
                  <a:srgbClr val="000000"/>
                </a:solidFill>
                <a:latin typeface="Consolas" panose="020B0609020204030204" pitchFamily="49" charset="0"/>
              </a:rPr>
              <a:t>(</a:t>
            </a:r>
            <a:r>
              <a:rPr lang="en-US" sz="800" dirty="0">
                <a:solidFill>
                  <a:srgbClr val="800000"/>
                </a:solidFill>
                <a:latin typeface="Consolas" panose="020B0609020204030204" pitchFamily="49" charset="0"/>
              </a:rPr>
              <a:t>Integer </a:t>
            </a:r>
            <a:r>
              <a:rPr lang="en-US" sz="800" dirty="0">
                <a:solidFill>
                  <a:srgbClr val="004000"/>
                </a:solidFill>
                <a:latin typeface="Consolas" panose="020B0609020204030204" pitchFamily="49" charset="0"/>
              </a:rPr>
              <a:t>each </a:t>
            </a:r>
            <a:r>
              <a:rPr lang="en-US" sz="800" dirty="0">
                <a:solidFill>
                  <a:srgbClr val="000000"/>
                </a:solidFill>
                <a:latin typeface="Consolas" panose="020B0609020204030204" pitchFamily="49" charset="0"/>
              </a:rPr>
              <a:t>: </a:t>
            </a:r>
            <a:r>
              <a:rPr lang="en-US" sz="800" dirty="0">
                <a:solidFill>
                  <a:srgbClr val="004000"/>
                </a:solidFill>
                <a:latin typeface="Consolas" panose="020B0609020204030204" pitchFamily="49" charset="0"/>
              </a:rPr>
              <a:t>list</a:t>
            </a:r>
            <a:r>
              <a:rPr lang="en-US" sz="800" dirty="0" smtClean="0">
                <a:solidFill>
                  <a:srgbClr val="000000"/>
                </a:solidFill>
                <a:latin typeface="Consolas" panose="020B0609020204030204" pitchFamily="49" charset="0"/>
              </a:rPr>
              <a:t>)</a:t>
            </a:r>
          </a:p>
          <a:p>
            <a:r>
              <a:rPr lang="en-US" sz="800" dirty="0" smtClean="0">
                <a:solidFill>
                  <a:srgbClr val="800080"/>
                </a:solidFill>
                <a:latin typeface="Consolas" panose="020B0609020204030204" pitchFamily="49" charset="0"/>
              </a:rPr>
              <a:t>  if </a:t>
            </a:r>
            <a:r>
              <a:rPr lang="en-US" sz="800" dirty="0">
                <a:solidFill>
                  <a:srgbClr val="000000"/>
                </a:solidFill>
                <a:latin typeface="Consolas" panose="020B0609020204030204" pitchFamily="49" charset="0"/>
              </a:rPr>
              <a:t>(</a:t>
            </a:r>
            <a:r>
              <a:rPr lang="en-US" sz="800" dirty="0">
                <a:solidFill>
                  <a:srgbClr val="004000"/>
                </a:solidFill>
                <a:latin typeface="Consolas" panose="020B0609020204030204" pitchFamily="49" charset="0"/>
              </a:rPr>
              <a:t>each </a:t>
            </a:r>
            <a:r>
              <a:rPr lang="en-US" sz="800" dirty="0">
                <a:solidFill>
                  <a:srgbClr val="000000"/>
                </a:solidFill>
                <a:latin typeface="Consolas" panose="020B0609020204030204" pitchFamily="49" charset="0"/>
              </a:rPr>
              <a:t>&lt;= </a:t>
            </a:r>
            <a:r>
              <a:rPr lang="en-US" sz="800" b="1" dirty="0">
                <a:solidFill>
                  <a:srgbClr val="0000FF"/>
                </a:solidFill>
                <a:latin typeface="Consolas" panose="020B0609020204030204" pitchFamily="49" charset="0"/>
              </a:rPr>
              <a:t>50</a:t>
            </a:r>
            <a:r>
              <a:rPr lang="en-US" sz="800" dirty="0" smtClean="0">
                <a:solidFill>
                  <a:srgbClr val="000000"/>
                </a:solidFill>
                <a:latin typeface="Consolas" panose="020B0609020204030204" pitchFamily="49" charset="0"/>
              </a:rPr>
              <a:t>)</a:t>
            </a:r>
          </a:p>
          <a:p>
            <a:r>
              <a:rPr lang="en-US" sz="800" dirty="0" smtClean="0">
                <a:solidFill>
                  <a:srgbClr val="000000"/>
                </a:solidFill>
                <a:latin typeface="Consolas" panose="020B0609020204030204" pitchFamily="49" charset="0"/>
              </a:rPr>
              <a:t>    </a:t>
            </a:r>
            <a:r>
              <a:rPr lang="en-US" sz="800" dirty="0">
                <a:solidFill>
                  <a:srgbClr val="800080"/>
                </a:solidFill>
                <a:latin typeface="Consolas" panose="020B0609020204030204" pitchFamily="49" charset="0"/>
              </a:rPr>
              <a:t>return false</a:t>
            </a:r>
            <a:r>
              <a:rPr lang="en-US" sz="800" dirty="0" smtClean="0">
                <a:solidFill>
                  <a:srgbClr val="A6A6A6"/>
                </a:solidFill>
                <a:latin typeface="Consolas" panose="020B0609020204030204" pitchFamily="49" charset="0"/>
              </a:rPr>
              <a:t>;</a:t>
            </a:r>
          </a:p>
          <a:p>
            <a:r>
              <a:rPr lang="en-US" sz="800" dirty="0" smtClean="0">
                <a:solidFill>
                  <a:srgbClr val="800080"/>
                </a:solidFill>
                <a:latin typeface="Consolas" panose="020B0609020204030204" pitchFamily="49" charset="0"/>
              </a:rPr>
              <a:t>return </a:t>
            </a:r>
            <a:r>
              <a:rPr lang="en-US" sz="800" dirty="0">
                <a:solidFill>
                  <a:srgbClr val="800080"/>
                </a:solidFill>
                <a:latin typeface="Consolas" panose="020B0609020204030204" pitchFamily="49" charset="0"/>
              </a:rPr>
              <a:t>true</a:t>
            </a:r>
            <a:r>
              <a:rPr lang="en-US" sz="800" dirty="0">
                <a:solidFill>
                  <a:srgbClr val="A6A6A6"/>
                </a:solidFill>
                <a:latin typeface="Consolas" panose="020B0609020204030204" pitchFamily="49" charset="0"/>
              </a:rPr>
              <a:t>;</a:t>
            </a:r>
            <a:endParaRPr lang="en-US" sz="800" dirty="0">
              <a:effectLst/>
              <a:latin typeface="Consolas" panose="020B0609020204030204" pitchFamily="49" charset="0"/>
            </a:endParaRPr>
          </a:p>
        </p:txBody>
      </p:sp>
      <p:sp>
        <p:nvSpPr>
          <p:cNvPr id="28" name="Text Box 35"/>
          <p:cNvSpPr txBox="1">
            <a:spLocks noChangeArrowheads="1"/>
          </p:cNvSpPr>
          <p:nvPr/>
        </p:nvSpPr>
        <p:spPr bwMode="auto">
          <a:xfrm rot="-5400000">
            <a:off x="255066" y="1370944"/>
            <a:ext cx="386687"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detect</a:t>
            </a:r>
          </a:p>
        </p:txBody>
      </p:sp>
      <p:sp>
        <p:nvSpPr>
          <p:cNvPr id="29" name="Rectangle 36"/>
          <p:cNvSpPr>
            <a:spLocks noChangeArrowheads="1"/>
          </p:cNvSpPr>
          <p:nvPr/>
        </p:nvSpPr>
        <p:spPr bwMode="auto">
          <a:xfrm>
            <a:off x="3467957" y="1085772"/>
            <a:ext cx="2381855" cy="529376"/>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800" dirty="0">
                <a:solidFill>
                  <a:srgbClr val="800080"/>
                </a:solidFill>
                <a:latin typeface="Consolas" panose="020B0609020204030204" pitchFamily="49" charset="0"/>
              </a:rPr>
              <a:t>for </a:t>
            </a:r>
            <a:r>
              <a:rPr lang="en-US" sz="800" dirty="0">
                <a:solidFill>
                  <a:srgbClr val="000000"/>
                </a:solidFill>
                <a:latin typeface="Consolas" panose="020B0609020204030204" pitchFamily="49" charset="0"/>
              </a:rPr>
              <a:t>(</a:t>
            </a:r>
            <a:r>
              <a:rPr lang="en-US" sz="800" dirty="0">
                <a:solidFill>
                  <a:srgbClr val="800000"/>
                </a:solidFill>
                <a:latin typeface="Consolas" panose="020B0609020204030204" pitchFamily="49" charset="0"/>
              </a:rPr>
              <a:t>Integer </a:t>
            </a:r>
            <a:r>
              <a:rPr lang="en-US" sz="800" dirty="0">
                <a:solidFill>
                  <a:srgbClr val="004000"/>
                </a:solidFill>
                <a:latin typeface="Consolas" panose="020B0609020204030204" pitchFamily="49" charset="0"/>
              </a:rPr>
              <a:t>each </a:t>
            </a:r>
            <a:r>
              <a:rPr lang="en-US" sz="800" dirty="0">
                <a:solidFill>
                  <a:srgbClr val="000000"/>
                </a:solidFill>
                <a:latin typeface="Consolas" panose="020B0609020204030204" pitchFamily="49" charset="0"/>
              </a:rPr>
              <a:t>: </a:t>
            </a:r>
            <a:r>
              <a:rPr lang="en-US" sz="800" dirty="0">
                <a:solidFill>
                  <a:srgbClr val="004000"/>
                </a:solidFill>
                <a:latin typeface="Consolas" panose="020B0609020204030204" pitchFamily="49" charset="0"/>
              </a:rPr>
              <a:t>list</a:t>
            </a:r>
            <a:r>
              <a:rPr lang="en-US" sz="800" dirty="0" smtClean="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smtClean="0">
                <a:solidFill>
                  <a:srgbClr val="000000"/>
                </a:solidFill>
                <a:latin typeface="Consolas" panose="020B0609020204030204" pitchFamily="49" charset="0"/>
              </a:rPr>
              <a:t> </a:t>
            </a:r>
            <a:r>
              <a:rPr lang="en-US" sz="800" dirty="0">
                <a:solidFill>
                  <a:srgbClr val="800080"/>
                </a:solidFill>
                <a:latin typeface="Consolas" panose="020B0609020204030204" pitchFamily="49" charset="0"/>
              </a:rPr>
              <a:t>if </a:t>
            </a:r>
            <a:r>
              <a:rPr lang="en-US" sz="800" dirty="0">
                <a:solidFill>
                  <a:srgbClr val="000000"/>
                </a:solidFill>
                <a:latin typeface="Consolas" panose="020B0609020204030204" pitchFamily="49" charset="0"/>
              </a:rPr>
              <a:t>(</a:t>
            </a:r>
            <a:r>
              <a:rPr lang="en-US" sz="800" dirty="0">
                <a:solidFill>
                  <a:srgbClr val="004000"/>
                </a:solidFill>
                <a:latin typeface="Consolas" panose="020B0609020204030204" pitchFamily="49" charset="0"/>
              </a:rPr>
              <a:t>each </a:t>
            </a:r>
            <a:r>
              <a:rPr lang="en-US" sz="800" dirty="0">
                <a:solidFill>
                  <a:srgbClr val="000000"/>
                </a:solidFill>
                <a:latin typeface="Consolas" panose="020B0609020204030204" pitchFamily="49" charset="0"/>
              </a:rPr>
              <a:t>&gt; </a:t>
            </a:r>
            <a:r>
              <a:rPr lang="en-US" sz="800" b="1" dirty="0">
                <a:solidFill>
                  <a:srgbClr val="0000FF"/>
                </a:solidFill>
                <a:latin typeface="Consolas" panose="020B0609020204030204" pitchFamily="49" charset="0"/>
              </a:rPr>
              <a:t>50</a:t>
            </a:r>
            <a:r>
              <a:rPr lang="en-US" sz="800" dirty="0" smtClean="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smtClean="0">
                <a:solidFill>
                  <a:srgbClr val="000000"/>
                </a:solidFill>
                <a:latin typeface="Consolas" panose="020B0609020204030204" pitchFamily="49" charset="0"/>
              </a:rPr>
              <a:t>   </a:t>
            </a:r>
            <a:r>
              <a:rPr lang="en-US" sz="800" dirty="0" smtClean="0">
                <a:solidFill>
                  <a:srgbClr val="800080"/>
                </a:solidFill>
                <a:latin typeface="Consolas" panose="020B0609020204030204" pitchFamily="49" charset="0"/>
              </a:rPr>
              <a:t>return </a:t>
            </a:r>
            <a:r>
              <a:rPr lang="en-US" sz="800" dirty="0">
                <a:solidFill>
                  <a:srgbClr val="004000"/>
                </a:solidFill>
                <a:latin typeface="Consolas" panose="020B0609020204030204" pitchFamily="49" charset="0"/>
              </a:rPr>
              <a:t>each</a:t>
            </a:r>
            <a:r>
              <a:rPr lang="en-US" sz="800" dirty="0" smtClean="0">
                <a:solidFill>
                  <a:srgbClr val="A6A6A6"/>
                </a:solidFill>
                <a:latin typeface="Consolas" panose="020B0609020204030204" pitchFamily="49" charset="0"/>
              </a:rPr>
              <a:t>;</a:t>
            </a:r>
          </a:p>
          <a:p>
            <a:r>
              <a:rPr lang="en-US" sz="800" dirty="0" smtClean="0">
                <a:solidFill>
                  <a:srgbClr val="800080"/>
                </a:solidFill>
                <a:latin typeface="Consolas" panose="020B0609020204030204" pitchFamily="49" charset="0"/>
              </a:rPr>
              <a:t>return </a:t>
            </a:r>
            <a:r>
              <a:rPr lang="en-US" sz="800" dirty="0">
                <a:solidFill>
                  <a:srgbClr val="800080"/>
                </a:solidFill>
                <a:latin typeface="Consolas" panose="020B0609020204030204" pitchFamily="49" charset="0"/>
              </a:rPr>
              <a:t>null</a:t>
            </a:r>
            <a:r>
              <a:rPr lang="en-US" sz="800" dirty="0">
                <a:solidFill>
                  <a:srgbClr val="A6A6A6"/>
                </a:solidFill>
                <a:latin typeface="Consolas" panose="020B0609020204030204" pitchFamily="49" charset="0"/>
              </a:rPr>
              <a:t>;</a:t>
            </a:r>
            <a:endParaRPr lang="en-US" sz="800" dirty="0">
              <a:effectLst/>
              <a:latin typeface="Consolas" panose="020B0609020204030204" pitchFamily="49" charset="0"/>
            </a:endParaRPr>
          </a:p>
        </p:txBody>
      </p:sp>
      <p:sp>
        <p:nvSpPr>
          <p:cNvPr id="32" name="Rectangle 40"/>
          <p:cNvSpPr>
            <a:spLocks noChangeArrowheads="1"/>
          </p:cNvSpPr>
          <p:nvPr/>
        </p:nvSpPr>
        <p:spPr bwMode="auto">
          <a:xfrm>
            <a:off x="3467957" y="3946035"/>
            <a:ext cx="2381855" cy="420715"/>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800" dirty="0">
                <a:solidFill>
                  <a:srgbClr val="0080C0"/>
                </a:solidFill>
                <a:latin typeface="Consolas" panose="020B0609020204030204" pitchFamily="49" charset="0"/>
              </a:rPr>
              <a:t>List</a:t>
            </a:r>
            <a:r>
              <a:rPr lang="en-US" sz="800" dirty="0">
                <a:solidFill>
                  <a:srgbClr val="000000"/>
                </a:solidFill>
                <a:latin typeface="Consolas" panose="020B0609020204030204" pitchFamily="49" charset="0"/>
              </a:rPr>
              <a:t>&lt;</a:t>
            </a:r>
            <a:r>
              <a:rPr lang="en-US" sz="800" dirty="0">
                <a:solidFill>
                  <a:srgbClr val="800000"/>
                </a:solidFill>
                <a:latin typeface="Consolas" panose="020B0609020204030204" pitchFamily="49" charset="0"/>
              </a:rPr>
              <a:t>String</a:t>
            </a:r>
            <a:r>
              <a:rPr lang="en-US" sz="800" dirty="0">
                <a:solidFill>
                  <a:srgbClr val="000000"/>
                </a:solidFill>
                <a:latin typeface="Consolas" panose="020B0609020204030204" pitchFamily="49" charset="0"/>
              </a:rPr>
              <a:t>&gt; </a:t>
            </a:r>
            <a:r>
              <a:rPr lang="en-US" sz="800" dirty="0">
                <a:solidFill>
                  <a:srgbClr val="004000"/>
                </a:solidFill>
                <a:latin typeface="Consolas" panose="020B0609020204030204" pitchFamily="49" charset="0"/>
              </a:rPr>
              <a:t>result </a:t>
            </a:r>
            <a:r>
              <a:rPr lang="en-US" sz="800" dirty="0">
                <a:solidFill>
                  <a:srgbClr val="000000"/>
                </a:solidFill>
                <a:latin typeface="Consolas" panose="020B0609020204030204" pitchFamily="49" charset="0"/>
              </a:rPr>
              <a:t>= </a:t>
            </a:r>
            <a:r>
              <a:rPr lang="en-US" sz="800" dirty="0">
                <a:solidFill>
                  <a:srgbClr val="800080"/>
                </a:solidFill>
                <a:latin typeface="Consolas" panose="020B0609020204030204" pitchFamily="49" charset="0"/>
              </a:rPr>
              <a:t>new </a:t>
            </a:r>
            <a:r>
              <a:rPr lang="en-US" sz="800" dirty="0" err="1">
                <a:solidFill>
                  <a:srgbClr val="000000"/>
                </a:solidFill>
                <a:latin typeface="Consolas" panose="020B0609020204030204" pitchFamily="49" charset="0"/>
              </a:rPr>
              <a:t>ArrayList</a:t>
            </a:r>
            <a:r>
              <a:rPr lang="en-US" sz="800" dirty="0" smtClean="0">
                <a:solidFill>
                  <a:srgbClr val="000000"/>
                </a:solidFill>
                <a:latin typeface="Consolas" panose="020B0609020204030204" pitchFamily="49" charset="0"/>
              </a:rPr>
              <a:t>&lt;&gt;()</a:t>
            </a:r>
            <a:r>
              <a:rPr lang="en-US" sz="800" dirty="0" smtClean="0">
                <a:solidFill>
                  <a:srgbClr val="A6A6A6"/>
                </a:solidFill>
                <a:latin typeface="Consolas" panose="020B0609020204030204" pitchFamily="49" charset="0"/>
              </a:rPr>
              <a:t>;</a:t>
            </a:r>
          </a:p>
          <a:p>
            <a:r>
              <a:rPr lang="en-US" sz="800" dirty="0" smtClean="0">
                <a:solidFill>
                  <a:srgbClr val="800080"/>
                </a:solidFill>
                <a:latin typeface="Consolas" panose="020B0609020204030204" pitchFamily="49" charset="0"/>
              </a:rPr>
              <a:t>for </a:t>
            </a:r>
            <a:r>
              <a:rPr lang="en-US" sz="800" dirty="0">
                <a:solidFill>
                  <a:srgbClr val="000000"/>
                </a:solidFill>
                <a:latin typeface="Consolas" panose="020B0609020204030204" pitchFamily="49" charset="0"/>
              </a:rPr>
              <a:t>(</a:t>
            </a:r>
            <a:r>
              <a:rPr lang="en-US" sz="800" dirty="0">
                <a:solidFill>
                  <a:srgbClr val="800000"/>
                </a:solidFill>
                <a:latin typeface="Consolas" panose="020B0609020204030204" pitchFamily="49" charset="0"/>
              </a:rPr>
              <a:t>Integer </a:t>
            </a:r>
            <a:r>
              <a:rPr lang="en-US" sz="800" dirty="0">
                <a:solidFill>
                  <a:srgbClr val="004000"/>
                </a:solidFill>
                <a:latin typeface="Consolas" panose="020B0609020204030204" pitchFamily="49" charset="0"/>
              </a:rPr>
              <a:t>each </a:t>
            </a:r>
            <a:r>
              <a:rPr lang="en-US" sz="800" dirty="0">
                <a:solidFill>
                  <a:srgbClr val="000000"/>
                </a:solidFill>
                <a:latin typeface="Consolas" panose="020B0609020204030204" pitchFamily="49" charset="0"/>
              </a:rPr>
              <a:t>: </a:t>
            </a:r>
            <a:r>
              <a:rPr lang="en-US" sz="800" dirty="0">
                <a:solidFill>
                  <a:srgbClr val="004000"/>
                </a:solidFill>
                <a:latin typeface="Consolas" panose="020B0609020204030204" pitchFamily="49" charset="0"/>
              </a:rPr>
              <a:t>list</a:t>
            </a:r>
            <a:r>
              <a:rPr lang="en-US" sz="800" dirty="0" smtClean="0">
                <a:solidFill>
                  <a:srgbClr val="000000"/>
                </a:solidFill>
                <a:latin typeface="Consolas" panose="020B0609020204030204" pitchFamily="49" charset="0"/>
              </a:rPr>
              <a:t>)</a:t>
            </a:r>
          </a:p>
          <a:p>
            <a:r>
              <a:rPr lang="en-US" sz="800" dirty="0" smtClean="0">
                <a:solidFill>
                  <a:srgbClr val="000000"/>
                </a:solidFill>
                <a:latin typeface="Consolas" panose="020B0609020204030204" pitchFamily="49" charset="0"/>
              </a:rPr>
              <a:t>  </a:t>
            </a:r>
            <a:r>
              <a:rPr lang="en-US" sz="800" dirty="0" err="1" smtClean="0">
                <a:solidFill>
                  <a:srgbClr val="004000"/>
                </a:solidFill>
                <a:latin typeface="Consolas" panose="020B0609020204030204" pitchFamily="49" charset="0"/>
              </a:rPr>
              <a:t>result</a:t>
            </a:r>
            <a:r>
              <a:rPr lang="en-US" sz="800" dirty="0" err="1" smtClean="0">
                <a:solidFill>
                  <a:srgbClr val="000000"/>
                </a:solidFill>
                <a:latin typeface="Consolas" panose="020B0609020204030204" pitchFamily="49" charset="0"/>
              </a:rPr>
              <a:t>.add</a:t>
            </a:r>
            <a:r>
              <a:rPr lang="en-US" sz="800" dirty="0" smtClean="0">
                <a:solidFill>
                  <a:srgbClr val="000000"/>
                </a:solidFill>
                <a:latin typeface="Consolas" panose="020B0609020204030204" pitchFamily="49" charset="0"/>
              </a:rPr>
              <a:t>(</a:t>
            </a:r>
            <a:r>
              <a:rPr lang="en-US" sz="800" dirty="0" err="1" smtClean="0">
                <a:solidFill>
                  <a:srgbClr val="004000"/>
                </a:solidFill>
                <a:latin typeface="Consolas" panose="020B0609020204030204" pitchFamily="49" charset="0"/>
              </a:rPr>
              <a:t>each</a:t>
            </a:r>
            <a:r>
              <a:rPr lang="en-US" sz="800" dirty="0" err="1" smtClean="0">
                <a:solidFill>
                  <a:srgbClr val="000000"/>
                </a:solidFill>
                <a:latin typeface="Consolas" panose="020B0609020204030204" pitchFamily="49" charset="0"/>
              </a:rPr>
              <a:t>.toString</a:t>
            </a:r>
            <a:r>
              <a:rPr lang="en-US" sz="800" dirty="0">
                <a:solidFill>
                  <a:srgbClr val="000000"/>
                </a:solidFill>
                <a:latin typeface="Consolas" panose="020B0609020204030204" pitchFamily="49" charset="0"/>
              </a:rPr>
              <a:t>())</a:t>
            </a:r>
            <a:r>
              <a:rPr lang="en-US" sz="800" dirty="0">
                <a:solidFill>
                  <a:srgbClr val="A6A6A6"/>
                </a:solidFill>
                <a:latin typeface="Consolas" panose="020B0609020204030204" pitchFamily="49" charset="0"/>
              </a:rPr>
              <a:t>;</a:t>
            </a:r>
            <a:endParaRPr lang="en-US" sz="800" dirty="0">
              <a:effectLst/>
              <a:latin typeface="Consolas" panose="020B0609020204030204" pitchFamily="49" charset="0"/>
            </a:endParaRPr>
          </a:p>
        </p:txBody>
      </p:sp>
      <p:sp>
        <p:nvSpPr>
          <p:cNvPr id="33" name="Text Box 41"/>
          <p:cNvSpPr txBox="1">
            <a:spLocks noChangeArrowheads="1"/>
          </p:cNvSpPr>
          <p:nvPr/>
        </p:nvSpPr>
        <p:spPr bwMode="auto">
          <a:xfrm rot="-5400000">
            <a:off x="225868" y="4106378"/>
            <a:ext cx="445084"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collect</a:t>
            </a:r>
          </a:p>
        </p:txBody>
      </p:sp>
      <p:sp>
        <p:nvSpPr>
          <p:cNvPr id="37" name="Rectangle 46"/>
          <p:cNvSpPr>
            <a:spLocks noChangeArrowheads="1"/>
          </p:cNvSpPr>
          <p:nvPr/>
        </p:nvSpPr>
        <p:spPr bwMode="auto">
          <a:xfrm>
            <a:off x="3467035" y="4432851"/>
            <a:ext cx="2360440" cy="420715"/>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800" dirty="0" err="1">
                <a:solidFill>
                  <a:srgbClr val="800080"/>
                </a:solidFill>
                <a:latin typeface="Consolas" panose="020B0609020204030204" pitchFamily="49" charset="0"/>
              </a:rPr>
              <a:t>int</a:t>
            </a:r>
            <a:r>
              <a:rPr lang="en-US" sz="800" dirty="0">
                <a:solidFill>
                  <a:srgbClr val="800080"/>
                </a:solidFill>
                <a:latin typeface="Consolas" panose="020B0609020204030204" pitchFamily="49" charset="0"/>
              </a:rPr>
              <a:t> </a:t>
            </a:r>
            <a:r>
              <a:rPr lang="en-US" sz="800" b="1" dirty="0">
                <a:solidFill>
                  <a:srgbClr val="000000"/>
                </a:solidFill>
                <a:latin typeface="Consolas" panose="020B0609020204030204" pitchFamily="49" charset="0"/>
              </a:rPr>
              <a:t>result </a:t>
            </a:r>
            <a:r>
              <a:rPr lang="en-US" sz="800" dirty="0">
                <a:solidFill>
                  <a:srgbClr val="000000"/>
                </a:solidFill>
                <a:latin typeface="Consolas" panose="020B0609020204030204" pitchFamily="49" charset="0"/>
              </a:rPr>
              <a:t>= </a:t>
            </a:r>
            <a:r>
              <a:rPr lang="en-US" sz="800" b="1" dirty="0">
                <a:solidFill>
                  <a:srgbClr val="0000FF"/>
                </a:solidFill>
                <a:latin typeface="Consolas" panose="020B0609020204030204" pitchFamily="49" charset="0"/>
              </a:rPr>
              <a:t>3</a:t>
            </a:r>
            <a:r>
              <a:rPr lang="en-US" sz="800" dirty="0" smtClean="0">
                <a:solidFill>
                  <a:srgbClr val="A6A6A6"/>
                </a:solidFill>
                <a:latin typeface="Consolas" panose="020B0609020204030204" pitchFamily="49" charset="0"/>
              </a:rPr>
              <a:t>;</a:t>
            </a:r>
          </a:p>
          <a:p>
            <a:r>
              <a:rPr lang="en-US" sz="800" dirty="0" smtClean="0">
                <a:solidFill>
                  <a:srgbClr val="800080"/>
                </a:solidFill>
                <a:latin typeface="Consolas" panose="020B0609020204030204" pitchFamily="49" charset="0"/>
              </a:rPr>
              <a:t>for </a:t>
            </a:r>
            <a:r>
              <a:rPr lang="en-US" sz="800" dirty="0">
                <a:solidFill>
                  <a:srgbClr val="000000"/>
                </a:solidFill>
                <a:latin typeface="Consolas" panose="020B0609020204030204" pitchFamily="49" charset="0"/>
              </a:rPr>
              <a:t>(</a:t>
            </a:r>
            <a:r>
              <a:rPr lang="en-US" sz="800" dirty="0">
                <a:solidFill>
                  <a:srgbClr val="800000"/>
                </a:solidFill>
                <a:latin typeface="Consolas" panose="020B0609020204030204" pitchFamily="49" charset="0"/>
              </a:rPr>
              <a:t>Integer </a:t>
            </a:r>
            <a:r>
              <a:rPr lang="en-US" sz="800" dirty="0">
                <a:solidFill>
                  <a:srgbClr val="004000"/>
                </a:solidFill>
                <a:latin typeface="Consolas" panose="020B0609020204030204" pitchFamily="49" charset="0"/>
              </a:rPr>
              <a:t>each </a:t>
            </a:r>
            <a:r>
              <a:rPr lang="en-US" sz="800" dirty="0">
                <a:solidFill>
                  <a:srgbClr val="000000"/>
                </a:solidFill>
                <a:latin typeface="Consolas" panose="020B0609020204030204" pitchFamily="49" charset="0"/>
              </a:rPr>
              <a:t>: </a:t>
            </a:r>
            <a:r>
              <a:rPr lang="en-US" sz="800" dirty="0">
                <a:solidFill>
                  <a:srgbClr val="004000"/>
                </a:solidFill>
                <a:latin typeface="Consolas" panose="020B0609020204030204" pitchFamily="49" charset="0"/>
              </a:rPr>
              <a:t>list</a:t>
            </a:r>
            <a:r>
              <a:rPr lang="en-US" sz="800" dirty="0" smtClean="0">
                <a:solidFill>
                  <a:srgbClr val="000000"/>
                </a:solidFill>
                <a:latin typeface="Consolas" panose="020B0609020204030204" pitchFamily="49" charset="0"/>
              </a:rPr>
              <a:t>)</a:t>
            </a:r>
          </a:p>
          <a:p>
            <a:r>
              <a:rPr lang="en-US" sz="800" dirty="0">
                <a:solidFill>
                  <a:srgbClr val="000000"/>
                </a:solidFill>
                <a:latin typeface="Consolas" panose="020B0609020204030204" pitchFamily="49" charset="0"/>
              </a:rPr>
              <a:t> </a:t>
            </a:r>
            <a:r>
              <a:rPr lang="en-US" sz="800" dirty="0" smtClean="0">
                <a:solidFill>
                  <a:srgbClr val="000000"/>
                </a:solidFill>
                <a:latin typeface="Consolas" panose="020B0609020204030204" pitchFamily="49" charset="0"/>
              </a:rPr>
              <a:t> </a:t>
            </a:r>
            <a:r>
              <a:rPr lang="en-US" sz="800" b="1" dirty="0">
                <a:solidFill>
                  <a:srgbClr val="000000"/>
                </a:solidFill>
                <a:latin typeface="Consolas" panose="020B0609020204030204" pitchFamily="49" charset="0"/>
              </a:rPr>
              <a:t>result </a:t>
            </a:r>
            <a:r>
              <a:rPr lang="en-US" sz="800" dirty="0">
                <a:solidFill>
                  <a:srgbClr val="000000"/>
                </a:solidFill>
                <a:latin typeface="Consolas" panose="020B0609020204030204" pitchFamily="49" charset="0"/>
              </a:rPr>
              <a:t>= </a:t>
            </a:r>
            <a:r>
              <a:rPr lang="en-US" sz="800" b="1" dirty="0">
                <a:solidFill>
                  <a:srgbClr val="000000"/>
                </a:solidFill>
                <a:latin typeface="Consolas" panose="020B0609020204030204" pitchFamily="49" charset="0"/>
              </a:rPr>
              <a:t>result </a:t>
            </a:r>
            <a:r>
              <a:rPr lang="en-US" sz="800" dirty="0">
                <a:solidFill>
                  <a:srgbClr val="000000"/>
                </a:solidFill>
                <a:latin typeface="Consolas" panose="020B0609020204030204" pitchFamily="49" charset="0"/>
              </a:rPr>
              <a:t>+ </a:t>
            </a:r>
            <a:r>
              <a:rPr lang="en-US" sz="800" dirty="0">
                <a:solidFill>
                  <a:srgbClr val="004000"/>
                </a:solidFill>
                <a:latin typeface="Consolas" panose="020B0609020204030204" pitchFamily="49" charset="0"/>
              </a:rPr>
              <a:t>each</a:t>
            </a:r>
            <a:r>
              <a:rPr lang="en-US" sz="800" dirty="0" smtClean="0">
                <a:solidFill>
                  <a:srgbClr val="A6A6A6"/>
                </a:solidFill>
                <a:latin typeface="Consolas" panose="020B0609020204030204" pitchFamily="49" charset="0"/>
              </a:rPr>
              <a:t>;</a:t>
            </a:r>
            <a:endParaRPr lang="en-US" sz="800" dirty="0">
              <a:effectLst/>
              <a:latin typeface="Consolas" panose="020B0609020204030204" pitchFamily="49" charset="0"/>
            </a:endParaRPr>
          </a:p>
        </p:txBody>
      </p:sp>
      <p:sp>
        <p:nvSpPr>
          <p:cNvPr id="40" name="Line 51"/>
          <p:cNvSpPr>
            <a:spLocks noChangeShapeType="1"/>
          </p:cNvSpPr>
          <p:nvPr/>
        </p:nvSpPr>
        <p:spPr bwMode="auto">
          <a:xfrm>
            <a:off x="587620" y="1641872"/>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2" name="Line 54"/>
          <p:cNvSpPr>
            <a:spLocks noChangeShapeType="1"/>
          </p:cNvSpPr>
          <p:nvPr/>
        </p:nvSpPr>
        <p:spPr bwMode="auto">
          <a:xfrm>
            <a:off x="589086" y="2202656"/>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3" name="Line 55"/>
          <p:cNvSpPr>
            <a:spLocks noChangeShapeType="1"/>
          </p:cNvSpPr>
          <p:nvPr/>
        </p:nvSpPr>
        <p:spPr bwMode="auto">
          <a:xfrm>
            <a:off x="590551" y="2763441"/>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4" name="Line 56"/>
          <p:cNvSpPr>
            <a:spLocks noChangeShapeType="1"/>
          </p:cNvSpPr>
          <p:nvPr/>
        </p:nvSpPr>
        <p:spPr bwMode="auto">
          <a:xfrm>
            <a:off x="592016" y="3342085"/>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5" name="Text Box 57"/>
          <p:cNvSpPr txBox="1">
            <a:spLocks noChangeArrowheads="1"/>
          </p:cNvSpPr>
          <p:nvPr/>
        </p:nvSpPr>
        <p:spPr bwMode="auto">
          <a:xfrm rot="-5400000">
            <a:off x="247397" y="3510055"/>
            <a:ext cx="437193" cy="2769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all</a:t>
            </a:r>
          </a:p>
          <a:p>
            <a:pPr algn="ctr" eaLnBrk="1" hangingPunct="1">
              <a:spcBef>
                <a:spcPct val="0"/>
              </a:spcBef>
            </a:pPr>
            <a:r>
              <a:rPr lang="en-US" sz="900">
                <a:solidFill>
                  <a:schemeClr val="accent3">
                    <a:lumMod val="50000"/>
                  </a:schemeClr>
                </a:solidFill>
                <a:latin typeface="Lucida Sans Unicode" pitchFamily="34" charset="0"/>
              </a:rPr>
              <a:t>satisfy</a:t>
            </a:r>
          </a:p>
        </p:txBody>
      </p:sp>
      <p:sp>
        <p:nvSpPr>
          <p:cNvPr id="46" name="Line 58"/>
          <p:cNvSpPr>
            <a:spLocks noChangeShapeType="1"/>
          </p:cNvSpPr>
          <p:nvPr/>
        </p:nvSpPr>
        <p:spPr bwMode="auto">
          <a:xfrm>
            <a:off x="586155" y="3914775"/>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7" name="Line 59"/>
          <p:cNvSpPr>
            <a:spLocks noChangeShapeType="1"/>
          </p:cNvSpPr>
          <p:nvPr/>
        </p:nvSpPr>
        <p:spPr bwMode="auto">
          <a:xfrm>
            <a:off x="587620" y="4404122"/>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8" name="Text Box 60"/>
          <p:cNvSpPr txBox="1">
            <a:spLocks noChangeArrowheads="1"/>
          </p:cNvSpPr>
          <p:nvPr/>
        </p:nvSpPr>
        <p:spPr bwMode="auto">
          <a:xfrm rot="-5400000">
            <a:off x="248863" y="4576854"/>
            <a:ext cx="437193" cy="2769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a:solidFill>
                  <a:schemeClr val="accent3">
                    <a:lumMod val="50000"/>
                  </a:schemeClr>
                </a:solidFill>
                <a:latin typeface="Lucida Sans Unicode" pitchFamily="34" charset="0"/>
              </a:rPr>
              <a:t>inject</a:t>
            </a:r>
          </a:p>
          <a:p>
            <a:pPr algn="ctr" eaLnBrk="1" hangingPunct="1">
              <a:spcBef>
                <a:spcPct val="0"/>
              </a:spcBef>
            </a:pPr>
            <a:r>
              <a:rPr lang="en-US" sz="900" dirty="0">
                <a:solidFill>
                  <a:schemeClr val="accent3">
                    <a:lumMod val="50000"/>
                  </a:schemeClr>
                </a:solidFill>
                <a:latin typeface="Lucida Sans Unicode" pitchFamily="34" charset="0"/>
              </a:rPr>
              <a:t>into</a:t>
            </a:r>
          </a:p>
        </p:txBody>
      </p:sp>
      <p:sp>
        <p:nvSpPr>
          <p:cNvPr id="49" name="Rectangle 38"/>
          <p:cNvSpPr>
            <a:spLocks noChangeArrowheads="1"/>
          </p:cNvSpPr>
          <p:nvPr/>
        </p:nvSpPr>
        <p:spPr bwMode="auto">
          <a:xfrm>
            <a:off x="5943599" y="1322973"/>
            <a:ext cx="2590799" cy="190821"/>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004000"/>
                </a:solidFill>
                <a:latin typeface="Consolas" panose="020B0609020204030204" pitchFamily="49" charset="0"/>
                <a:cs typeface="Consolas" panose="020B0609020204030204" pitchFamily="49" charset="0"/>
              </a:rPr>
              <a:t>list</a:t>
            </a:r>
            <a:r>
              <a:rPr lang="en-US" sz="1000" dirty="0" err="1">
                <a:solidFill>
                  <a:srgbClr val="000000"/>
                </a:solidFill>
                <a:latin typeface="Consolas" panose="020B0609020204030204" pitchFamily="49" charset="0"/>
                <a:cs typeface="Consolas" panose="020B0609020204030204" pitchFamily="49" charset="0"/>
              </a:rPr>
              <a:t>.detect</a:t>
            </a:r>
            <a:r>
              <a:rPr lang="en-US" sz="1000" dirty="0">
                <a:solidFill>
                  <a:srgbClr val="000000"/>
                </a:solidFill>
                <a:latin typeface="Consolas" panose="020B0609020204030204" pitchFamily="49" charset="0"/>
                <a:cs typeface="Consolas" panose="020B0609020204030204" pitchFamily="49" charset="0"/>
              </a:rPr>
              <a:t>(each -&gt; each &gt; </a:t>
            </a:r>
            <a:r>
              <a:rPr lang="en-US" sz="1000" b="1" dirty="0">
                <a:solidFill>
                  <a:srgbClr val="0000FF"/>
                </a:solidFill>
                <a:latin typeface="Consolas" panose="020B0609020204030204" pitchFamily="49" charset="0"/>
                <a:cs typeface="Consolas" panose="020B0609020204030204" pitchFamily="49" charset="0"/>
              </a:rPr>
              <a:t>50</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A6A6A6"/>
                </a:solidFill>
                <a:latin typeface="Consolas" panose="020B0609020204030204" pitchFamily="49" charset="0"/>
                <a:cs typeface="Consolas" panose="020B0609020204030204" pitchFamily="49" charset="0"/>
              </a:rPr>
              <a:t>;</a:t>
            </a:r>
            <a:endParaRPr lang="en-US" sz="1000" dirty="0">
              <a:effectLst/>
              <a:latin typeface="Consolas" panose="020B0609020204030204" pitchFamily="49" charset="0"/>
              <a:cs typeface="Consolas" panose="020B0609020204030204" pitchFamily="49" charset="0"/>
            </a:endParaRPr>
          </a:p>
        </p:txBody>
      </p:sp>
      <p:sp>
        <p:nvSpPr>
          <p:cNvPr id="50" name="Rectangle 14"/>
          <p:cNvSpPr>
            <a:spLocks noChangeArrowheads="1"/>
          </p:cNvSpPr>
          <p:nvPr/>
        </p:nvSpPr>
        <p:spPr bwMode="auto">
          <a:xfrm>
            <a:off x="5943599" y="1837323"/>
            <a:ext cx="2590799" cy="190821"/>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004000"/>
                </a:solidFill>
                <a:latin typeface="Consolas" panose="020B0609020204030204" pitchFamily="49" charset="0"/>
                <a:cs typeface="Consolas" panose="020B0609020204030204" pitchFamily="49" charset="0"/>
              </a:rPr>
              <a:t>list</a:t>
            </a:r>
            <a:r>
              <a:rPr lang="en-US" sz="1000" dirty="0" err="1">
                <a:solidFill>
                  <a:srgbClr val="000000"/>
                </a:solidFill>
                <a:latin typeface="Consolas" panose="020B0609020204030204" pitchFamily="49" charset="0"/>
                <a:cs typeface="Consolas" panose="020B0609020204030204" pitchFamily="49" charset="0"/>
              </a:rPr>
              <a:t>.select</a:t>
            </a:r>
            <a:r>
              <a:rPr lang="en-US" sz="1000" dirty="0">
                <a:solidFill>
                  <a:srgbClr val="000000"/>
                </a:solidFill>
                <a:latin typeface="Consolas" panose="020B0609020204030204" pitchFamily="49" charset="0"/>
                <a:cs typeface="Consolas" panose="020B0609020204030204" pitchFamily="49" charset="0"/>
              </a:rPr>
              <a:t>(each -&gt; each &gt; </a:t>
            </a:r>
            <a:r>
              <a:rPr lang="en-US" sz="1000" b="1" dirty="0">
                <a:solidFill>
                  <a:srgbClr val="0000FF"/>
                </a:solidFill>
                <a:latin typeface="Consolas" panose="020B0609020204030204" pitchFamily="49" charset="0"/>
                <a:cs typeface="Consolas" panose="020B0609020204030204" pitchFamily="49" charset="0"/>
              </a:rPr>
              <a:t>50</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A6A6A6"/>
                </a:solidFill>
                <a:latin typeface="Consolas" panose="020B0609020204030204" pitchFamily="49" charset="0"/>
                <a:cs typeface="Consolas" panose="020B0609020204030204" pitchFamily="49" charset="0"/>
              </a:rPr>
              <a:t>;</a:t>
            </a:r>
            <a:endParaRPr lang="en-US" sz="1000" dirty="0">
              <a:effectLst/>
              <a:latin typeface="Consolas" panose="020B0609020204030204" pitchFamily="49" charset="0"/>
              <a:cs typeface="Consolas" panose="020B0609020204030204" pitchFamily="49" charset="0"/>
            </a:endParaRPr>
          </a:p>
        </p:txBody>
      </p:sp>
      <p:sp>
        <p:nvSpPr>
          <p:cNvPr id="51" name="Rectangle 22"/>
          <p:cNvSpPr>
            <a:spLocks noChangeArrowheads="1"/>
          </p:cNvSpPr>
          <p:nvPr/>
        </p:nvSpPr>
        <p:spPr bwMode="auto">
          <a:xfrm>
            <a:off x="5943599" y="2396723"/>
            <a:ext cx="2590799" cy="190821"/>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004000"/>
                </a:solidFill>
                <a:latin typeface="Consolas" panose="020B0609020204030204" pitchFamily="49" charset="0"/>
                <a:cs typeface="Consolas" panose="020B0609020204030204" pitchFamily="49" charset="0"/>
              </a:rPr>
              <a:t>list</a:t>
            </a:r>
            <a:r>
              <a:rPr lang="en-US" sz="1000" dirty="0" err="1">
                <a:solidFill>
                  <a:srgbClr val="000000"/>
                </a:solidFill>
                <a:latin typeface="Consolas" panose="020B0609020204030204" pitchFamily="49" charset="0"/>
                <a:cs typeface="Consolas" panose="020B0609020204030204" pitchFamily="49" charset="0"/>
              </a:rPr>
              <a:t>.reject</a:t>
            </a:r>
            <a:r>
              <a:rPr lang="en-US" sz="1000" dirty="0">
                <a:solidFill>
                  <a:srgbClr val="000000"/>
                </a:solidFill>
                <a:latin typeface="Consolas" panose="020B0609020204030204" pitchFamily="49" charset="0"/>
                <a:cs typeface="Consolas" panose="020B0609020204030204" pitchFamily="49" charset="0"/>
              </a:rPr>
              <a:t>(each -&gt; each &gt; </a:t>
            </a:r>
            <a:r>
              <a:rPr lang="en-US" sz="1000" b="1" dirty="0">
                <a:solidFill>
                  <a:srgbClr val="0000FF"/>
                </a:solidFill>
                <a:latin typeface="Consolas" panose="020B0609020204030204" pitchFamily="49" charset="0"/>
                <a:cs typeface="Consolas" panose="020B0609020204030204" pitchFamily="49" charset="0"/>
              </a:rPr>
              <a:t>50</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A6A6A6"/>
                </a:solidFill>
                <a:latin typeface="Consolas" panose="020B0609020204030204" pitchFamily="49" charset="0"/>
                <a:cs typeface="Consolas" panose="020B0609020204030204" pitchFamily="49" charset="0"/>
              </a:rPr>
              <a:t>;</a:t>
            </a:r>
            <a:endParaRPr lang="en-US" sz="1000" dirty="0">
              <a:effectLst/>
              <a:latin typeface="Consolas" panose="020B0609020204030204" pitchFamily="49" charset="0"/>
              <a:cs typeface="Consolas" panose="020B0609020204030204" pitchFamily="49" charset="0"/>
            </a:endParaRPr>
          </a:p>
        </p:txBody>
      </p:sp>
      <p:sp>
        <p:nvSpPr>
          <p:cNvPr id="52" name="Rectangle 28"/>
          <p:cNvSpPr>
            <a:spLocks noChangeArrowheads="1"/>
          </p:cNvSpPr>
          <p:nvPr/>
        </p:nvSpPr>
        <p:spPr bwMode="auto">
          <a:xfrm>
            <a:off x="5943599" y="2923173"/>
            <a:ext cx="2590799" cy="190821"/>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004000"/>
                </a:solidFill>
                <a:latin typeface="Consolas" panose="020B0609020204030204" pitchFamily="49" charset="0"/>
                <a:cs typeface="Consolas" panose="020B0609020204030204" pitchFamily="49" charset="0"/>
              </a:rPr>
              <a:t>list</a:t>
            </a:r>
            <a:r>
              <a:rPr lang="en-US" sz="1000" dirty="0" err="1">
                <a:solidFill>
                  <a:srgbClr val="000000"/>
                </a:solidFill>
                <a:latin typeface="Consolas" panose="020B0609020204030204" pitchFamily="49" charset="0"/>
                <a:cs typeface="Consolas" panose="020B0609020204030204" pitchFamily="49" charset="0"/>
              </a:rPr>
              <a:t>.anySatisfy</a:t>
            </a:r>
            <a:r>
              <a:rPr lang="en-US" sz="1000" dirty="0">
                <a:solidFill>
                  <a:srgbClr val="000000"/>
                </a:solidFill>
                <a:latin typeface="Consolas" panose="020B0609020204030204" pitchFamily="49" charset="0"/>
                <a:cs typeface="Consolas" panose="020B0609020204030204" pitchFamily="49" charset="0"/>
              </a:rPr>
              <a:t>(each -&gt; each &gt; </a:t>
            </a:r>
            <a:r>
              <a:rPr lang="en-US" sz="1000" b="1" dirty="0">
                <a:solidFill>
                  <a:srgbClr val="0000FF"/>
                </a:solidFill>
                <a:latin typeface="Consolas" panose="020B0609020204030204" pitchFamily="49" charset="0"/>
                <a:cs typeface="Consolas" panose="020B0609020204030204" pitchFamily="49" charset="0"/>
              </a:rPr>
              <a:t>50</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A6A6A6"/>
                </a:solidFill>
                <a:latin typeface="Consolas" panose="020B0609020204030204" pitchFamily="49" charset="0"/>
                <a:cs typeface="Consolas" panose="020B0609020204030204" pitchFamily="49" charset="0"/>
              </a:rPr>
              <a:t>;</a:t>
            </a:r>
            <a:endParaRPr lang="en-US" sz="1000" dirty="0">
              <a:effectLst/>
              <a:latin typeface="Consolas" panose="020B0609020204030204" pitchFamily="49" charset="0"/>
              <a:cs typeface="Consolas" panose="020B0609020204030204" pitchFamily="49" charset="0"/>
            </a:endParaRPr>
          </a:p>
        </p:txBody>
      </p:sp>
      <p:sp>
        <p:nvSpPr>
          <p:cNvPr id="53" name="Rectangle 33"/>
          <p:cNvSpPr>
            <a:spLocks noChangeArrowheads="1"/>
          </p:cNvSpPr>
          <p:nvPr/>
        </p:nvSpPr>
        <p:spPr bwMode="auto">
          <a:xfrm>
            <a:off x="5943599" y="3539723"/>
            <a:ext cx="2590799" cy="190821"/>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004000"/>
                </a:solidFill>
                <a:latin typeface="Consolas" panose="020B0609020204030204" pitchFamily="49" charset="0"/>
                <a:cs typeface="Consolas" panose="020B0609020204030204" pitchFamily="49" charset="0"/>
              </a:rPr>
              <a:t>list</a:t>
            </a:r>
            <a:r>
              <a:rPr lang="en-US" sz="1000" dirty="0" err="1">
                <a:solidFill>
                  <a:srgbClr val="000000"/>
                </a:solidFill>
                <a:latin typeface="Consolas" panose="020B0609020204030204" pitchFamily="49" charset="0"/>
                <a:cs typeface="Consolas" panose="020B0609020204030204" pitchFamily="49" charset="0"/>
              </a:rPr>
              <a:t>.allSatisfy</a:t>
            </a:r>
            <a:r>
              <a:rPr lang="en-US" sz="1000" dirty="0">
                <a:solidFill>
                  <a:srgbClr val="000000"/>
                </a:solidFill>
                <a:latin typeface="Consolas" panose="020B0609020204030204" pitchFamily="49" charset="0"/>
                <a:cs typeface="Consolas" panose="020B0609020204030204" pitchFamily="49" charset="0"/>
              </a:rPr>
              <a:t>(each -&gt; each &gt; </a:t>
            </a:r>
            <a:r>
              <a:rPr lang="en-US" sz="1000" b="1" dirty="0">
                <a:solidFill>
                  <a:srgbClr val="0000FF"/>
                </a:solidFill>
                <a:latin typeface="Consolas" panose="020B0609020204030204" pitchFamily="49" charset="0"/>
                <a:cs typeface="Consolas" panose="020B0609020204030204" pitchFamily="49" charset="0"/>
              </a:rPr>
              <a:t>50</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A6A6A6"/>
                </a:solidFill>
                <a:latin typeface="Consolas" panose="020B0609020204030204" pitchFamily="49" charset="0"/>
                <a:cs typeface="Consolas" panose="020B0609020204030204" pitchFamily="49" charset="0"/>
              </a:rPr>
              <a:t>;</a:t>
            </a:r>
            <a:endParaRPr lang="en-US" sz="1000" dirty="0">
              <a:effectLst/>
              <a:latin typeface="Consolas" panose="020B0609020204030204" pitchFamily="49" charset="0"/>
              <a:cs typeface="Consolas" panose="020B0609020204030204" pitchFamily="49" charset="0"/>
            </a:endParaRPr>
          </a:p>
        </p:txBody>
      </p:sp>
      <p:sp>
        <p:nvSpPr>
          <p:cNvPr id="54" name="Rectangle 42"/>
          <p:cNvSpPr>
            <a:spLocks noChangeArrowheads="1"/>
          </p:cNvSpPr>
          <p:nvPr/>
        </p:nvSpPr>
        <p:spPr bwMode="auto">
          <a:xfrm>
            <a:off x="5943601" y="4066821"/>
            <a:ext cx="2590799" cy="190821"/>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004000"/>
                </a:solidFill>
                <a:latin typeface="Consolas" panose="020B0609020204030204" pitchFamily="49" charset="0"/>
                <a:cs typeface="Consolas" panose="020B0609020204030204" pitchFamily="49" charset="0"/>
              </a:rPr>
              <a:t>list</a:t>
            </a:r>
            <a:r>
              <a:rPr lang="en-US" sz="1000" dirty="0" err="1">
                <a:solidFill>
                  <a:srgbClr val="000000"/>
                </a:solidFill>
                <a:latin typeface="Consolas" panose="020B0609020204030204" pitchFamily="49" charset="0"/>
                <a:cs typeface="Consolas" panose="020B0609020204030204" pitchFamily="49" charset="0"/>
              </a:rPr>
              <a:t>.collect</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800000"/>
                </a:solidFill>
                <a:latin typeface="Consolas" panose="020B0609020204030204" pitchFamily="49" charset="0"/>
                <a:cs typeface="Consolas" panose="020B0609020204030204" pitchFamily="49" charset="0"/>
              </a:rPr>
              <a:t>Object</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toString</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A6A6A6"/>
                </a:solidFill>
                <a:latin typeface="Consolas" panose="020B0609020204030204" pitchFamily="49" charset="0"/>
                <a:cs typeface="Consolas" panose="020B0609020204030204" pitchFamily="49" charset="0"/>
              </a:rPr>
              <a:t>;</a:t>
            </a:r>
            <a:endParaRPr lang="en-US" sz="1000" dirty="0">
              <a:effectLst/>
              <a:latin typeface="Consolas" panose="020B0609020204030204" pitchFamily="49" charset="0"/>
              <a:cs typeface="Consolas" panose="020B0609020204030204" pitchFamily="49" charset="0"/>
            </a:endParaRPr>
          </a:p>
        </p:txBody>
      </p:sp>
      <p:sp>
        <p:nvSpPr>
          <p:cNvPr id="55" name="Rectangle 49"/>
          <p:cNvSpPr>
            <a:spLocks noChangeArrowheads="1"/>
          </p:cNvSpPr>
          <p:nvPr/>
        </p:nvSpPr>
        <p:spPr bwMode="auto">
          <a:xfrm>
            <a:off x="5943601" y="4537237"/>
            <a:ext cx="2590799" cy="190821"/>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004000"/>
                </a:solidFill>
                <a:latin typeface="Consolas" panose="020B0609020204030204" pitchFamily="49" charset="0"/>
                <a:cs typeface="Consolas" panose="020B0609020204030204" pitchFamily="49" charset="0"/>
              </a:rPr>
              <a:t>list</a:t>
            </a:r>
            <a:r>
              <a:rPr lang="en-US" sz="1000" dirty="0" err="1">
                <a:solidFill>
                  <a:srgbClr val="000000"/>
                </a:solidFill>
                <a:latin typeface="Consolas" panose="020B0609020204030204" pitchFamily="49" charset="0"/>
                <a:cs typeface="Consolas" panose="020B0609020204030204" pitchFamily="49" charset="0"/>
              </a:rPr>
              <a:t>.injectInto</a:t>
            </a:r>
            <a:r>
              <a:rPr lang="en-US" sz="1000" dirty="0">
                <a:solidFill>
                  <a:srgbClr val="000000"/>
                </a:solidFill>
                <a:latin typeface="Consolas" panose="020B0609020204030204" pitchFamily="49" charset="0"/>
                <a:cs typeface="Consolas" panose="020B0609020204030204" pitchFamily="49" charset="0"/>
              </a:rPr>
              <a:t>(</a:t>
            </a:r>
            <a:r>
              <a:rPr lang="en-US" sz="1000" b="1" dirty="0">
                <a:solidFill>
                  <a:srgbClr val="0000FF"/>
                </a:solidFill>
                <a:latin typeface="Consolas" panose="020B0609020204030204" pitchFamily="49" charset="0"/>
                <a:cs typeface="Consolas" panose="020B0609020204030204" pitchFamily="49" charset="0"/>
              </a:rPr>
              <a:t>3</a:t>
            </a:r>
            <a:r>
              <a:rPr lang="en-US" sz="1000" dirty="0">
                <a:solidFill>
                  <a:srgbClr val="000000"/>
                </a:solidFill>
                <a:latin typeface="Consolas" panose="020B0609020204030204" pitchFamily="49" charset="0"/>
                <a:cs typeface="Consolas" panose="020B0609020204030204" pitchFamily="49" charset="0"/>
              </a:rPr>
              <a:t>, </a:t>
            </a:r>
            <a:r>
              <a:rPr lang="en-US" sz="1000" dirty="0">
                <a:solidFill>
                  <a:srgbClr val="800000"/>
                </a:solidFill>
                <a:latin typeface="Consolas" panose="020B0609020204030204" pitchFamily="49" charset="0"/>
                <a:cs typeface="Consolas" panose="020B0609020204030204" pitchFamily="49" charset="0"/>
              </a:rPr>
              <a:t>Integer</a:t>
            </a:r>
            <a:r>
              <a:rPr lang="en-US" sz="1000" dirty="0">
                <a:solidFill>
                  <a:srgbClr val="000000"/>
                </a:solidFill>
                <a:latin typeface="Consolas" panose="020B0609020204030204" pitchFamily="49" charset="0"/>
                <a:cs typeface="Consolas" panose="020B0609020204030204" pitchFamily="49" charset="0"/>
              </a:rPr>
              <a:t>::sum)</a:t>
            </a:r>
            <a:r>
              <a:rPr lang="en-US" sz="1000" dirty="0">
                <a:solidFill>
                  <a:srgbClr val="A6A6A6"/>
                </a:solidFill>
                <a:latin typeface="Consolas" panose="020B0609020204030204" pitchFamily="49" charset="0"/>
                <a:cs typeface="Consolas" panose="020B0609020204030204" pitchFamily="49" charset="0"/>
              </a:rPr>
              <a:t>;</a:t>
            </a:r>
            <a:endParaRPr lang="en-US" sz="1000" dirty="0">
              <a:effectLst/>
              <a:latin typeface="Consolas" panose="020B0609020204030204" pitchFamily="49" charset="0"/>
              <a:cs typeface="Consolas" panose="020B0609020204030204" pitchFamily="49" charset="0"/>
            </a:endParaRPr>
          </a:p>
        </p:txBody>
      </p:sp>
      <p:sp>
        <p:nvSpPr>
          <p:cNvPr id="56" name="Rectangle 38"/>
          <p:cNvSpPr>
            <a:spLocks noChangeArrowheads="1"/>
          </p:cNvSpPr>
          <p:nvPr/>
        </p:nvSpPr>
        <p:spPr bwMode="auto">
          <a:xfrm>
            <a:off x="685800" y="1307339"/>
            <a:ext cx="2666999" cy="190821"/>
          </a:xfrm>
          <a:prstGeom prst="rect">
            <a:avLst/>
          </a:prstGeom>
          <a:noFill/>
          <a:ln w="9525" algn="ctr">
            <a:solidFill>
              <a:schemeClr val="tx2"/>
            </a:solidFill>
            <a:miter lim="800000"/>
            <a:headEnd/>
            <a:tailEnd/>
          </a:ln>
        </p:spPr>
        <p:txBody>
          <a:bodyPr wrap="square" lIns="18288" tIns="18288" rIns="18288" bIns="18288" anchor="ctr">
            <a:spAutoFit/>
          </a:bodyPr>
          <a:lstStyle/>
          <a:p>
            <a:pPr>
              <a:spcBef>
                <a:spcPct val="0"/>
              </a:spcBef>
            </a:pPr>
            <a:r>
              <a:rPr lang="en-US" sz="1000" dirty="0">
                <a:latin typeface="Consolas" panose="020B0609020204030204" pitchFamily="49" charset="0"/>
                <a:cs typeface="Consolas" panose="020B0609020204030204" pitchFamily="49" charset="0"/>
              </a:rPr>
              <a:t>l</a:t>
            </a:r>
            <a:r>
              <a:rPr lang="en-US" sz="1000" dirty="0" smtClean="0">
                <a:solidFill>
                  <a:schemeClr val="tx1"/>
                </a:solidFill>
                <a:latin typeface="Consolas" panose="020B0609020204030204" pitchFamily="49" charset="0"/>
                <a:cs typeface="Consolas" panose="020B0609020204030204" pitchFamily="49" charset="0"/>
              </a:rPr>
              <a:t>ist detect: [:</a:t>
            </a:r>
            <a:r>
              <a:rPr lang="en-US" sz="1000" dirty="0" smtClean="0">
                <a:latin typeface="Consolas" panose="020B0609020204030204" pitchFamily="49" charset="0"/>
                <a:cs typeface="Consolas" panose="020B0609020204030204" pitchFamily="49" charset="0"/>
              </a:rPr>
              <a:t>each | each &gt; 50].</a:t>
            </a:r>
            <a:endParaRPr lang="en-US" sz="1000" dirty="0">
              <a:solidFill>
                <a:schemeClr val="tx1"/>
              </a:solidFill>
              <a:latin typeface="Consolas" panose="020B0609020204030204" pitchFamily="49" charset="0"/>
              <a:cs typeface="Consolas" panose="020B0609020204030204" pitchFamily="49" charset="0"/>
            </a:endParaRPr>
          </a:p>
        </p:txBody>
      </p:sp>
      <p:sp>
        <p:nvSpPr>
          <p:cNvPr id="57" name="Rectangle 14"/>
          <p:cNvSpPr>
            <a:spLocks noChangeArrowheads="1"/>
          </p:cNvSpPr>
          <p:nvPr/>
        </p:nvSpPr>
        <p:spPr bwMode="auto">
          <a:xfrm>
            <a:off x="685800" y="1821689"/>
            <a:ext cx="2667000" cy="190821"/>
          </a:xfrm>
          <a:prstGeom prst="rect">
            <a:avLst/>
          </a:prstGeom>
          <a:noFill/>
          <a:ln w="9525" algn="ctr">
            <a:solidFill>
              <a:schemeClr val="tx2"/>
            </a:solidFill>
            <a:miter lim="800000"/>
            <a:headEnd/>
            <a:tailEnd/>
          </a:ln>
        </p:spPr>
        <p:txBody>
          <a:bodyPr wrap="square" lIns="18288" tIns="18288" rIns="18288" bIns="18288" anchor="ctr">
            <a:spAutoFit/>
          </a:bodyPr>
          <a:lstStyle/>
          <a:p>
            <a:pPr>
              <a:spcBef>
                <a:spcPct val="0"/>
              </a:spcBef>
            </a:pPr>
            <a:r>
              <a:rPr lang="en-US" sz="1000" dirty="0">
                <a:latin typeface="Consolas" panose="020B0609020204030204" pitchFamily="49" charset="0"/>
                <a:cs typeface="Consolas" panose="020B0609020204030204" pitchFamily="49" charset="0"/>
              </a:rPr>
              <a:t>l</a:t>
            </a:r>
            <a:r>
              <a:rPr lang="en-US" sz="1000" dirty="0" smtClean="0">
                <a:solidFill>
                  <a:schemeClr val="tx1"/>
                </a:solidFill>
                <a:latin typeface="Consolas" panose="020B0609020204030204" pitchFamily="49" charset="0"/>
                <a:cs typeface="Consolas" panose="020B0609020204030204" pitchFamily="49" charset="0"/>
              </a:rPr>
              <a:t>ist select: [</a:t>
            </a:r>
            <a:r>
              <a:rPr lang="en-US" sz="1000" dirty="0">
                <a:latin typeface="Consolas" panose="020B0609020204030204" pitchFamily="49" charset="0"/>
                <a:cs typeface="Consolas" panose="020B0609020204030204" pitchFamily="49" charset="0"/>
              </a:rPr>
              <a:t>:</a:t>
            </a:r>
            <a:r>
              <a:rPr lang="en-US" sz="1000" dirty="0" smtClean="0">
                <a:latin typeface="Consolas" panose="020B0609020204030204" pitchFamily="49" charset="0"/>
                <a:cs typeface="Consolas" panose="020B0609020204030204" pitchFamily="49" charset="0"/>
              </a:rPr>
              <a:t>each | each &gt; 50].</a:t>
            </a:r>
            <a:endParaRPr lang="en-US" sz="1000" dirty="0">
              <a:solidFill>
                <a:schemeClr val="tx1"/>
              </a:solidFill>
              <a:latin typeface="Consolas" panose="020B0609020204030204" pitchFamily="49" charset="0"/>
              <a:cs typeface="Consolas" panose="020B0609020204030204" pitchFamily="49" charset="0"/>
            </a:endParaRPr>
          </a:p>
        </p:txBody>
      </p:sp>
      <p:sp>
        <p:nvSpPr>
          <p:cNvPr id="58" name="Rectangle 22"/>
          <p:cNvSpPr>
            <a:spLocks noChangeArrowheads="1"/>
          </p:cNvSpPr>
          <p:nvPr/>
        </p:nvSpPr>
        <p:spPr bwMode="auto">
          <a:xfrm>
            <a:off x="685800" y="2404216"/>
            <a:ext cx="2667000" cy="190821"/>
          </a:xfrm>
          <a:prstGeom prst="rect">
            <a:avLst/>
          </a:prstGeom>
          <a:noFill/>
          <a:ln w="9525" algn="ctr">
            <a:solidFill>
              <a:schemeClr val="tx2"/>
            </a:solidFill>
            <a:miter lim="800000"/>
            <a:headEnd/>
            <a:tailEnd/>
          </a:ln>
        </p:spPr>
        <p:txBody>
          <a:bodyPr wrap="square" lIns="18288" tIns="18288" rIns="18288" bIns="18288" anchor="ctr">
            <a:spAutoFit/>
          </a:bodyPr>
          <a:lstStyle/>
          <a:p>
            <a:pPr>
              <a:spcBef>
                <a:spcPct val="0"/>
              </a:spcBef>
            </a:pPr>
            <a:r>
              <a:rPr lang="en-US" sz="1000" dirty="0" smtClean="0">
                <a:solidFill>
                  <a:schemeClr val="tx1"/>
                </a:solidFill>
                <a:latin typeface="Consolas" panose="020B0609020204030204" pitchFamily="49" charset="0"/>
                <a:cs typeface="Consolas" panose="020B0609020204030204" pitchFamily="49" charset="0"/>
              </a:rPr>
              <a:t>list reject: [</a:t>
            </a:r>
            <a:r>
              <a:rPr lang="en-US" sz="1000" dirty="0">
                <a:latin typeface="Consolas" panose="020B0609020204030204" pitchFamily="49" charset="0"/>
                <a:cs typeface="Consolas" panose="020B0609020204030204" pitchFamily="49" charset="0"/>
              </a:rPr>
              <a:t>:</a:t>
            </a:r>
            <a:r>
              <a:rPr lang="en-US" sz="1000" dirty="0" smtClean="0">
                <a:latin typeface="Consolas" panose="020B0609020204030204" pitchFamily="49" charset="0"/>
                <a:cs typeface="Consolas" panose="020B0609020204030204" pitchFamily="49" charset="0"/>
              </a:rPr>
              <a:t>each | each &gt; 50].</a:t>
            </a:r>
            <a:endParaRPr lang="en-US" sz="1000" dirty="0">
              <a:solidFill>
                <a:schemeClr val="tx1"/>
              </a:solidFill>
              <a:latin typeface="Consolas" panose="020B0609020204030204" pitchFamily="49" charset="0"/>
              <a:cs typeface="Consolas" panose="020B0609020204030204" pitchFamily="49" charset="0"/>
            </a:endParaRPr>
          </a:p>
        </p:txBody>
      </p:sp>
      <p:sp>
        <p:nvSpPr>
          <p:cNvPr id="59" name="Rectangle 28"/>
          <p:cNvSpPr>
            <a:spLocks noChangeArrowheads="1"/>
          </p:cNvSpPr>
          <p:nvPr/>
        </p:nvSpPr>
        <p:spPr bwMode="auto">
          <a:xfrm>
            <a:off x="685800" y="2964689"/>
            <a:ext cx="2667000" cy="190821"/>
          </a:xfrm>
          <a:prstGeom prst="rect">
            <a:avLst/>
          </a:prstGeom>
          <a:noFill/>
          <a:ln w="9525" algn="ctr">
            <a:solidFill>
              <a:schemeClr val="tx2"/>
            </a:solidFill>
            <a:miter lim="800000"/>
            <a:headEnd/>
            <a:tailEnd/>
          </a:ln>
        </p:spPr>
        <p:txBody>
          <a:bodyPr wrap="square" lIns="18288" tIns="18288" rIns="18288" bIns="18288" anchor="ctr">
            <a:spAutoFit/>
          </a:bodyPr>
          <a:lstStyle/>
          <a:p>
            <a:pPr>
              <a:spcBef>
                <a:spcPct val="0"/>
              </a:spcBef>
            </a:pPr>
            <a:r>
              <a:rPr lang="en-US" sz="1000" dirty="0" smtClean="0">
                <a:solidFill>
                  <a:schemeClr val="tx1"/>
                </a:solidFill>
                <a:latin typeface="Consolas" panose="020B0609020204030204" pitchFamily="49" charset="0"/>
                <a:cs typeface="Consolas" panose="020B0609020204030204" pitchFamily="49" charset="0"/>
              </a:rPr>
              <a:t>list </a:t>
            </a:r>
            <a:r>
              <a:rPr lang="en-US" sz="1000" dirty="0" err="1" smtClean="0">
                <a:solidFill>
                  <a:schemeClr val="tx1"/>
                </a:solidFill>
                <a:latin typeface="Consolas" panose="020B0609020204030204" pitchFamily="49" charset="0"/>
                <a:cs typeface="Consolas" panose="020B0609020204030204" pitchFamily="49" charset="0"/>
              </a:rPr>
              <a:t>anySatisfy</a:t>
            </a:r>
            <a:r>
              <a:rPr lang="en-US" sz="1000" dirty="0" smtClean="0">
                <a:solidFill>
                  <a:schemeClr val="tx1"/>
                </a:solidFill>
                <a:latin typeface="Consolas" panose="020B0609020204030204" pitchFamily="49" charset="0"/>
                <a:cs typeface="Consolas" panose="020B0609020204030204" pitchFamily="49" charset="0"/>
              </a:rPr>
              <a:t>: [:</a:t>
            </a:r>
            <a:r>
              <a:rPr lang="en-US" sz="1000" dirty="0" smtClean="0">
                <a:latin typeface="Consolas" panose="020B0609020204030204" pitchFamily="49" charset="0"/>
                <a:cs typeface="Consolas" panose="020B0609020204030204" pitchFamily="49" charset="0"/>
              </a:rPr>
              <a:t>each | each &gt; 50].</a:t>
            </a:r>
            <a:endParaRPr lang="en-US" sz="1000" dirty="0">
              <a:solidFill>
                <a:schemeClr val="tx1"/>
              </a:solidFill>
              <a:latin typeface="Consolas" panose="020B0609020204030204" pitchFamily="49" charset="0"/>
              <a:cs typeface="Consolas" panose="020B0609020204030204" pitchFamily="49" charset="0"/>
            </a:endParaRPr>
          </a:p>
        </p:txBody>
      </p:sp>
      <p:sp>
        <p:nvSpPr>
          <p:cNvPr id="60" name="Rectangle 33"/>
          <p:cNvSpPr>
            <a:spLocks noChangeArrowheads="1"/>
          </p:cNvSpPr>
          <p:nvPr/>
        </p:nvSpPr>
        <p:spPr bwMode="auto">
          <a:xfrm>
            <a:off x="685800" y="3536189"/>
            <a:ext cx="2667000" cy="190821"/>
          </a:xfrm>
          <a:prstGeom prst="rect">
            <a:avLst/>
          </a:prstGeom>
          <a:noFill/>
          <a:ln w="9525" algn="ctr">
            <a:solidFill>
              <a:schemeClr val="tx2"/>
            </a:solidFill>
            <a:miter lim="800000"/>
            <a:headEnd/>
            <a:tailEnd/>
          </a:ln>
        </p:spPr>
        <p:txBody>
          <a:bodyPr wrap="square" lIns="18288" tIns="18288" rIns="18288" bIns="18288" anchor="ctr">
            <a:spAutoFit/>
          </a:bodyPr>
          <a:lstStyle/>
          <a:p>
            <a:pPr>
              <a:spcBef>
                <a:spcPct val="0"/>
              </a:spcBef>
            </a:pPr>
            <a:r>
              <a:rPr lang="en-US" sz="1000" dirty="0" smtClean="0">
                <a:solidFill>
                  <a:schemeClr val="tx1"/>
                </a:solidFill>
                <a:latin typeface="Consolas" panose="020B0609020204030204" pitchFamily="49" charset="0"/>
                <a:cs typeface="Consolas" panose="020B0609020204030204" pitchFamily="49" charset="0"/>
              </a:rPr>
              <a:t>list </a:t>
            </a:r>
            <a:r>
              <a:rPr lang="en-US" sz="1000" dirty="0" err="1" smtClean="0">
                <a:solidFill>
                  <a:schemeClr val="tx1"/>
                </a:solidFill>
                <a:latin typeface="Consolas" panose="020B0609020204030204" pitchFamily="49" charset="0"/>
                <a:cs typeface="Consolas" panose="020B0609020204030204" pitchFamily="49" charset="0"/>
              </a:rPr>
              <a:t>allSatisfy</a:t>
            </a:r>
            <a:r>
              <a:rPr lang="en-US" sz="1000" dirty="0" smtClean="0">
                <a:solidFill>
                  <a:schemeClr val="tx1"/>
                </a:solidFill>
                <a:latin typeface="Consolas" panose="020B0609020204030204" pitchFamily="49" charset="0"/>
                <a:cs typeface="Consolas" panose="020B0609020204030204" pitchFamily="49" charset="0"/>
              </a:rPr>
              <a:t>: [</a:t>
            </a:r>
            <a:r>
              <a:rPr lang="en-US" sz="1000" dirty="0" smtClean="0">
                <a:latin typeface="Consolas" panose="020B0609020204030204" pitchFamily="49" charset="0"/>
                <a:cs typeface="Consolas" panose="020B0609020204030204" pitchFamily="49" charset="0"/>
              </a:rPr>
              <a:t>:each | each &gt; 50].</a:t>
            </a:r>
            <a:endParaRPr lang="en-US" sz="1000" dirty="0">
              <a:solidFill>
                <a:schemeClr val="tx1"/>
              </a:solidFill>
              <a:latin typeface="Consolas" panose="020B0609020204030204" pitchFamily="49" charset="0"/>
              <a:cs typeface="Consolas" panose="020B0609020204030204" pitchFamily="49" charset="0"/>
            </a:endParaRPr>
          </a:p>
        </p:txBody>
      </p:sp>
      <p:sp>
        <p:nvSpPr>
          <p:cNvPr id="61" name="Rectangle 42"/>
          <p:cNvSpPr>
            <a:spLocks noChangeArrowheads="1"/>
          </p:cNvSpPr>
          <p:nvPr/>
        </p:nvSpPr>
        <p:spPr bwMode="auto">
          <a:xfrm>
            <a:off x="685799" y="4062750"/>
            <a:ext cx="2667001" cy="190821"/>
          </a:xfrm>
          <a:prstGeom prst="rect">
            <a:avLst/>
          </a:prstGeom>
          <a:noFill/>
          <a:ln w="9525" algn="ctr">
            <a:solidFill>
              <a:schemeClr val="tx2"/>
            </a:solidFill>
            <a:miter lim="800000"/>
            <a:headEnd/>
            <a:tailEnd/>
          </a:ln>
        </p:spPr>
        <p:txBody>
          <a:bodyPr wrap="square" lIns="18288" tIns="18288" rIns="18288" bIns="18288" anchor="ctr">
            <a:spAutoFit/>
          </a:bodyPr>
          <a:lstStyle/>
          <a:p>
            <a:pPr>
              <a:spcBef>
                <a:spcPct val="0"/>
              </a:spcBef>
            </a:pPr>
            <a:r>
              <a:rPr lang="en-US" sz="1000" dirty="0" smtClean="0">
                <a:solidFill>
                  <a:schemeClr val="tx1"/>
                </a:solidFill>
                <a:latin typeface="Consolas" panose="020B0609020204030204" pitchFamily="49" charset="0"/>
                <a:cs typeface="Consolas" panose="020B0609020204030204" pitchFamily="49" charset="0"/>
              </a:rPr>
              <a:t>list collect: [:</a:t>
            </a:r>
            <a:r>
              <a:rPr lang="en-US" sz="1000" dirty="0" smtClean="0">
                <a:latin typeface="Consolas" panose="020B0609020204030204" pitchFamily="49" charset="0"/>
                <a:cs typeface="Consolas" panose="020B0609020204030204" pitchFamily="49" charset="0"/>
              </a:rPr>
              <a:t>e | e </a:t>
            </a:r>
            <a:r>
              <a:rPr lang="en-US" sz="1000" dirty="0" err="1" smtClean="0">
                <a:latin typeface="Consolas" panose="020B0609020204030204" pitchFamily="49" charset="0"/>
                <a:cs typeface="Consolas" panose="020B0609020204030204" pitchFamily="49" charset="0"/>
              </a:rPr>
              <a:t>printString</a:t>
            </a:r>
            <a:r>
              <a:rPr lang="en-US" sz="1000" dirty="0" smtClean="0">
                <a:latin typeface="Consolas" panose="020B0609020204030204" pitchFamily="49" charset="0"/>
                <a:cs typeface="Consolas" panose="020B0609020204030204" pitchFamily="49" charset="0"/>
              </a:rPr>
              <a:t>].</a:t>
            </a:r>
            <a:endParaRPr lang="en-US" sz="1000" dirty="0">
              <a:solidFill>
                <a:schemeClr val="tx1"/>
              </a:solidFill>
              <a:latin typeface="Consolas" panose="020B0609020204030204" pitchFamily="49" charset="0"/>
              <a:cs typeface="Consolas" panose="020B0609020204030204" pitchFamily="49" charset="0"/>
            </a:endParaRPr>
          </a:p>
        </p:txBody>
      </p:sp>
      <p:sp>
        <p:nvSpPr>
          <p:cNvPr id="62" name="Rectangle 49"/>
          <p:cNvSpPr>
            <a:spLocks noChangeArrowheads="1"/>
          </p:cNvSpPr>
          <p:nvPr/>
        </p:nvSpPr>
        <p:spPr bwMode="auto">
          <a:xfrm>
            <a:off x="688522" y="4556233"/>
            <a:ext cx="2664278" cy="190821"/>
          </a:xfrm>
          <a:prstGeom prst="rect">
            <a:avLst/>
          </a:prstGeom>
          <a:noFill/>
          <a:ln w="9525" algn="ctr">
            <a:solidFill>
              <a:schemeClr val="tx2"/>
            </a:solidFill>
            <a:miter lim="800000"/>
            <a:headEnd/>
            <a:tailEnd/>
          </a:ln>
        </p:spPr>
        <p:txBody>
          <a:bodyPr wrap="square" lIns="18288" tIns="18288" rIns="18288" bIns="18288" anchor="ctr">
            <a:spAutoFit/>
          </a:bodyPr>
          <a:lstStyle/>
          <a:p>
            <a:pPr eaLnBrk="1" hangingPunct="1">
              <a:spcBef>
                <a:spcPct val="0"/>
              </a:spcBef>
            </a:pPr>
            <a:r>
              <a:rPr lang="en-US" sz="1000" dirty="0" smtClean="0">
                <a:solidFill>
                  <a:schemeClr val="tx1"/>
                </a:solidFill>
                <a:latin typeface="Consolas" panose="020B0609020204030204" pitchFamily="49" charset="0"/>
                <a:cs typeface="Consolas" panose="020B0609020204030204" pitchFamily="49" charset="0"/>
              </a:rPr>
              <a:t>list</a:t>
            </a:r>
            <a:r>
              <a:rPr lang="en-US" sz="1000" dirty="0" smtClean="0">
                <a:latin typeface="Consolas" panose="020B0609020204030204" pitchFamily="49" charset="0"/>
                <a:cs typeface="Consolas" panose="020B0609020204030204" pitchFamily="49" charset="0"/>
              </a:rPr>
              <a:t> </a:t>
            </a:r>
            <a:r>
              <a:rPr lang="en-US" sz="1000" dirty="0" smtClean="0">
                <a:solidFill>
                  <a:schemeClr val="tx1"/>
                </a:solidFill>
                <a:latin typeface="Consolas" panose="020B0609020204030204" pitchFamily="49" charset="0"/>
                <a:cs typeface="Consolas" panose="020B0609020204030204" pitchFamily="49" charset="0"/>
              </a:rPr>
              <a:t>inject: 3 into: [:x :y | x + y].</a:t>
            </a:r>
            <a:endParaRPr lang="en-US" sz="100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49778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Lazy by any other name</a:t>
            </a:r>
            <a:endParaRPr lang="en-US" dirty="0"/>
          </a:p>
        </p:txBody>
      </p:sp>
      <p:sp>
        <p:nvSpPr>
          <p:cNvPr id="10" name="Text Box 13"/>
          <p:cNvSpPr txBox="1">
            <a:spLocks noChangeArrowheads="1"/>
          </p:cNvSpPr>
          <p:nvPr/>
        </p:nvSpPr>
        <p:spPr bwMode="auto">
          <a:xfrm rot="-5400000">
            <a:off x="251219" y="1784395"/>
            <a:ext cx="397312"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select</a:t>
            </a:r>
          </a:p>
        </p:txBody>
      </p:sp>
      <p:sp>
        <p:nvSpPr>
          <p:cNvPr id="13" name="Text Box 17"/>
          <p:cNvSpPr txBox="1">
            <a:spLocks noChangeArrowheads="1"/>
          </p:cNvSpPr>
          <p:nvPr/>
        </p:nvSpPr>
        <p:spPr bwMode="auto">
          <a:xfrm rot="-5400000">
            <a:off x="260011" y="2351133"/>
            <a:ext cx="397312"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reject</a:t>
            </a:r>
          </a:p>
        </p:txBody>
      </p:sp>
      <p:sp>
        <p:nvSpPr>
          <p:cNvPr id="20" name="Text Box 25"/>
          <p:cNvSpPr txBox="1">
            <a:spLocks noChangeArrowheads="1"/>
          </p:cNvSpPr>
          <p:nvPr/>
        </p:nvSpPr>
        <p:spPr bwMode="auto">
          <a:xfrm rot="-5400000">
            <a:off x="235248" y="2844524"/>
            <a:ext cx="458564" cy="2769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any</a:t>
            </a:r>
          </a:p>
          <a:p>
            <a:pPr algn="ctr" eaLnBrk="1" hangingPunct="1">
              <a:spcBef>
                <a:spcPct val="0"/>
              </a:spcBef>
            </a:pPr>
            <a:r>
              <a:rPr lang="en-US" sz="900">
                <a:solidFill>
                  <a:schemeClr val="accent3">
                    <a:lumMod val="50000"/>
                  </a:schemeClr>
                </a:solidFill>
                <a:latin typeface="Lucida Sans Unicode" pitchFamily="34" charset="0"/>
              </a:rPr>
              <a:t>satisfy</a:t>
            </a:r>
          </a:p>
        </p:txBody>
      </p:sp>
      <p:sp>
        <p:nvSpPr>
          <p:cNvPr id="28" name="Text Box 35"/>
          <p:cNvSpPr txBox="1">
            <a:spLocks noChangeArrowheads="1"/>
          </p:cNvSpPr>
          <p:nvPr/>
        </p:nvSpPr>
        <p:spPr bwMode="auto">
          <a:xfrm rot="-5400000">
            <a:off x="245616" y="1276764"/>
            <a:ext cx="405589"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a:solidFill>
                  <a:schemeClr val="accent3">
                    <a:lumMod val="50000"/>
                  </a:schemeClr>
                </a:solidFill>
                <a:latin typeface="Lucida Sans Unicode" pitchFamily="34" charset="0"/>
              </a:rPr>
              <a:t>detect</a:t>
            </a:r>
          </a:p>
        </p:txBody>
      </p:sp>
      <p:sp>
        <p:nvSpPr>
          <p:cNvPr id="33" name="Text Box 41"/>
          <p:cNvSpPr txBox="1">
            <a:spLocks noChangeArrowheads="1"/>
          </p:cNvSpPr>
          <p:nvPr/>
        </p:nvSpPr>
        <p:spPr bwMode="auto">
          <a:xfrm rot="-5400000">
            <a:off x="214989" y="4020629"/>
            <a:ext cx="466841"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a:solidFill>
                  <a:schemeClr val="accent3">
                    <a:lumMod val="50000"/>
                  </a:schemeClr>
                </a:solidFill>
                <a:latin typeface="Lucida Sans Unicode" pitchFamily="34" charset="0"/>
              </a:rPr>
              <a:t>collect</a:t>
            </a:r>
          </a:p>
        </p:txBody>
      </p:sp>
      <p:sp>
        <p:nvSpPr>
          <p:cNvPr id="40" name="Line 51"/>
          <p:cNvSpPr>
            <a:spLocks noChangeShapeType="1"/>
          </p:cNvSpPr>
          <p:nvPr/>
        </p:nvSpPr>
        <p:spPr bwMode="auto">
          <a:xfrm>
            <a:off x="587620" y="1565672"/>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2" name="Line 54"/>
          <p:cNvSpPr>
            <a:spLocks noChangeShapeType="1"/>
          </p:cNvSpPr>
          <p:nvPr/>
        </p:nvSpPr>
        <p:spPr bwMode="auto">
          <a:xfrm>
            <a:off x="589086" y="2126456"/>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3" name="Line 55"/>
          <p:cNvSpPr>
            <a:spLocks noChangeShapeType="1"/>
          </p:cNvSpPr>
          <p:nvPr/>
        </p:nvSpPr>
        <p:spPr bwMode="auto">
          <a:xfrm>
            <a:off x="590551" y="2687241"/>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4" name="Line 56"/>
          <p:cNvSpPr>
            <a:spLocks noChangeShapeType="1"/>
          </p:cNvSpPr>
          <p:nvPr/>
        </p:nvSpPr>
        <p:spPr bwMode="auto">
          <a:xfrm>
            <a:off x="592016" y="3265885"/>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5" name="Text Box 57"/>
          <p:cNvSpPr txBox="1">
            <a:spLocks noChangeArrowheads="1"/>
          </p:cNvSpPr>
          <p:nvPr/>
        </p:nvSpPr>
        <p:spPr bwMode="auto">
          <a:xfrm rot="-5400000">
            <a:off x="236713" y="3423168"/>
            <a:ext cx="458564" cy="2769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a:solidFill>
                  <a:schemeClr val="accent3">
                    <a:lumMod val="50000"/>
                  </a:schemeClr>
                </a:solidFill>
                <a:latin typeface="Lucida Sans Unicode" pitchFamily="34" charset="0"/>
              </a:rPr>
              <a:t>all</a:t>
            </a:r>
          </a:p>
          <a:p>
            <a:pPr algn="ctr" eaLnBrk="1" hangingPunct="1">
              <a:spcBef>
                <a:spcPct val="0"/>
              </a:spcBef>
            </a:pPr>
            <a:r>
              <a:rPr lang="en-US" sz="900" dirty="0">
                <a:solidFill>
                  <a:schemeClr val="accent3">
                    <a:lumMod val="50000"/>
                  </a:schemeClr>
                </a:solidFill>
                <a:latin typeface="Lucida Sans Unicode" pitchFamily="34" charset="0"/>
              </a:rPr>
              <a:t>satisfy</a:t>
            </a:r>
          </a:p>
        </p:txBody>
      </p:sp>
      <p:sp>
        <p:nvSpPr>
          <p:cNvPr id="46" name="Line 58"/>
          <p:cNvSpPr>
            <a:spLocks noChangeShapeType="1"/>
          </p:cNvSpPr>
          <p:nvPr/>
        </p:nvSpPr>
        <p:spPr bwMode="auto">
          <a:xfrm>
            <a:off x="586155" y="3838575"/>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7" name="Line 59"/>
          <p:cNvSpPr>
            <a:spLocks noChangeShapeType="1"/>
          </p:cNvSpPr>
          <p:nvPr/>
        </p:nvSpPr>
        <p:spPr bwMode="auto">
          <a:xfrm>
            <a:off x="587620" y="4327922"/>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8" name="Text Box 60"/>
          <p:cNvSpPr txBox="1">
            <a:spLocks noChangeArrowheads="1"/>
          </p:cNvSpPr>
          <p:nvPr/>
        </p:nvSpPr>
        <p:spPr bwMode="auto">
          <a:xfrm rot="-5400000">
            <a:off x="238179" y="4489967"/>
            <a:ext cx="458564" cy="2769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a:solidFill>
                  <a:schemeClr val="accent3">
                    <a:lumMod val="50000"/>
                  </a:schemeClr>
                </a:solidFill>
                <a:latin typeface="Lucida Sans Unicode" pitchFamily="34" charset="0"/>
              </a:rPr>
              <a:t>inject</a:t>
            </a:r>
          </a:p>
          <a:p>
            <a:pPr algn="ctr" eaLnBrk="1" hangingPunct="1">
              <a:spcBef>
                <a:spcPct val="0"/>
              </a:spcBef>
            </a:pPr>
            <a:r>
              <a:rPr lang="en-US" sz="900" dirty="0">
                <a:solidFill>
                  <a:schemeClr val="accent3">
                    <a:lumMod val="50000"/>
                  </a:schemeClr>
                </a:solidFill>
                <a:latin typeface="Lucida Sans Unicode" pitchFamily="34" charset="0"/>
              </a:rPr>
              <a:t>into</a:t>
            </a:r>
          </a:p>
        </p:txBody>
      </p:sp>
      <p:sp>
        <p:nvSpPr>
          <p:cNvPr id="41" name="Text Box 6"/>
          <p:cNvSpPr txBox="1">
            <a:spLocks noChangeArrowheads="1"/>
          </p:cNvSpPr>
          <p:nvPr/>
        </p:nvSpPr>
        <p:spPr bwMode="auto">
          <a:xfrm>
            <a:off x="609600" y="895350"/>
            <a:ext cx="2438401" cy="184666"/>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1200" dirty="0" smtClean="0">
                <a:solidFill>
                  <a:schemeClr val="accent1"/>
                </a:solidFill>
                <a:latin typeface="Lucida Sans Unicode" pitchFamily="34" charset="0"/>
              </a:rPr>
              <a:t>GS Collections </a:t>
            </a:r>
            <a:r>
              <a:rPr lang="en-US" sz="1200" dirty="0" err="1" smtClean="0">
                <a:solidFill>
                  <a:schemeClr val="accent1"/>
                </a:solidFill>
                <a:latin typeface="Lucida Sans Unicode" pitchFamily="34" charset="0"/>
              </a:rPr>
              <a:t>LazyIterable</a:t>
            </a:r>
            <a:endParaRPr lang="en-US" sz="1200" dirty="0">
              <a:solidFill>
                <a:schemeClr val="accent1"/>
              </a:solidFill>
              <a:latin typeface="Lucida Sans Unicode" pitchFamily="34" charset="0"/>
            </a:endParaRPr>
          </a:p>
        </p:txBody>
      </p:sp>
      <p:sp>
        <p:nvSpPr>
          <p:cNvPr id="63" name="Rectangle 38"/>
          <p:cNvSpPr>
            <a:spLocks noChangeArrowheads="1"/>
          </p:cNvSpPr>
          <p:nvPr/>
        </p:nvSpPr>
        <p:spPr bwMode="auto">
          <a:xfrm>
            <a:off x="703383" y="1166456"/>
            <a:ext cx="3182817"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pt-BR" sz="1000" dirty="0">
                <a:solidFill>
                  <a:srgbClr val="800000"/>
                </a:solidFill>
                <a:latin typeface="Consolas" panose="020B0609020204030204" pitchFamily="49" charset="0"/>
              </a:rPr>
              <a:t>Integer </a:t>
            </a:r>
            <a:r>
              <a:rPr lang="pt-BR" sz="1000" dirty="0">
                <a:solidFill>
                  <a:srgbClr val="004000"/>
                </a:solidFill>
                <a:latin typeface="Consolas" panose="020B0609020204030204" pitchFamily="49" charset="0"/>
              </a:rPr>
              <a:t>result </a:t>
            </a:r>
            <a:r>
              <a:rPr lang="pt-BR" sz="1000" dirty="0" smtClean="0">
                <a:solidFill>
                  <a:srgbClr val="000000"/>
                </a:solidFill>
                <a:latin typeface="Consolas" panose="020B0609020204030204" pitchFamily="49" charset="0"/>
              </a:rPr>
              <a:t>= </a:t>
            </a:r>
            <a:r>
              <a:rPr lang="pt-BR" sz="1000" dirty="0" smtClean="0">
                <a:solidFill>
                  <a:srgbClr val="004000"/>
                </a:solidFill>
                <a:latin typeface="Consolas" panose="020B0609020204030204" pitchFamily="49" charset="0"/>
              </a:rPr>
              <a:t>list</a:t>
            </a:r>
            <a:r>
              <a:rPr lang="pt-BR" sz="1000" dirty="0" smtClean="0">
                <a:solidFill>
                  <a:srgbClr val="000000"/>
                </a:solidFill>
                <a:latin typeface="Consolas" panose="020B0609020204030204" pitchFamily="49" charset="0"/>
              </a:rPr>
              <a:t>.asLazy()</a:t>
            </a:r>
          </a:p>
          <a:p>
            <a:r>
              <a:rPr lang="pt-BR" sz="1000" dirty="0">
                <a:solidFill>
                  <a:srgbClr val="000000"/>
                </a:solidFill>
                <a:latin typeface="Consolas" panose="020B0609020204030204" pitchFamily="49" charset="0"/>
              </a:rPr>
              <a:t> </a:t>
            </a:r>
            <a:r>
              <a:rPr lang="pt-BR" sz="1000" dirty="0" smtClean="0">
                <a:solidFill>
                  <a:srgbClr val="000000"/>
                </a:solidFill>
                <a:latin typeface="Consolas" panose="020B0609020204030204" pitchFamily="49" charset="0"/>
              </a:rPr>
              <a:t> .detectIfNone(e </a:t>
            </a:r>
            <a:r>
              <a:rPr lang="pt-BR" sz="1000" dirty="0">
                <a:solidFill>
                  <a:srgbClr val="000000"/>
                </a:solidFill>
                <a:latin typeface="Consolas" panose="020B0609020204030204" pitchFamily="49" charset="0"/>
              </a:rPr>
              <a:t>-&gt; e &gt; </a:t>
            </a:r>
            <a:r>
              <a:rPr lang="pt-BR" sz="1000" b="1" dirty="0" smtClean="0">
                <a:solidFill>
                  <a:srgbClr val="0000FF"/>
                </a:solidFill>
                <a:latin typeface="Consolas" panose="020B0609020204030204" pitchFamily="49" charset="0"/>
              </a:rPr>
              <a:t>50</a:t>
            </a:r>
            <a:r>
              <a:rPr lang="pt-BR" sz="1000" dirty="0" smtClean="0">
                <a:solidFill>
                  <a:srgbClr val="000000"/>
                </a:solidFill>
                <a:latin typeface="Consolas" panose="020B0609020204030204" pitchFamily="49" charset="0"/>
              </a:rPr>
              <a:t>, () -&gt; </a:t>
            </a:r>
            <a:r>
              <a:rPr lang="en-US" sz="1000" dirty="0">
                <a:solidFill>
                  <a:srgbClr val="800080"/>
                </a:solidFill>
                <a:latin typeface="Consolas" panose="020B0609020204030204" pitchFamily="49" charset="0"/>
                <a:cs typeface="Consolas" panose="020B0609020204030204" pitchFamily="49" charset="0"/>
              </a:rPr>
              <a:t>null</a:t>
            </a:r>
            <a:r>
              <a:rPr lang="pt-BR" sz="1000" dirty="0" smtClean="0">
                <a:solidFill>
                  <a:srgbClr val="000000"/>
                </a:solidFill>
                <a:latin typeface="Consolas" panose="020B0609020204030204" pitchFamily="49" charset="0"/>
              </a:rPr>
              <a:t>)</a:t>
            </a:r>
            <a:r>
              <a:rPr lang="pt-BR" sz="1000" dirty="0" smtClean="0">
                <a:solidFill>
                  <a:srgbClr val="A6A6A6"/>
                </a:solidFill>
                <a:latin typeface="Consolas" panose="020B0609020204030204" pitchFamily="49" charset="0"/>
              </a:rPr>
              <a:t>;</a:t>
            </a:r>
            <a:endParaRPr lang="pt-BR" sz="1000" dirty="0">
              <a:effectLst/>
              <a:latin typeface="Consolas" panose="020B0609020204030204" pitchFamily="49" charset="0"/>
            </a:endParaRPr>
          </a:p>
        </p:txBody>
      </p:sp>
      <p:sp>
        <p:nvSpPr>
          <p:cNvPr id="64" name="Rectangle 14"/>
          <p:cNvSpPr>
            <a:spLocks noChangeArrowheads="1"/>
          </p:cNvSpPr>
          <p:nvPr/>
        </p:nvSpPr>
        <p:spPr bwMode="auto">
          <a:xfrm>
            <a:off x="703384" y="1680806"/>
            <a:ext cx="3182816"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0080C0"/>
                </a:solidFill>
                <a:latin typeface="Consolas" panose="020B0609020204030204" pitchFamily="49" charset="0"/>
              </a:rPr>
              <a:t>LazyIterable</a:t>
            </a:r>
            <a:r>
              <a:rPr lang="en-US" sz="1000" dirty="0" smtClean="0">
                <a:latin typeface="Consolas" panose="020B0609020204030204" pitchFamily="49" charset="0"/>
              </a:rPr>
              <a:t>&lt;</a:t>
            </a:r>
            <a:r>
              <a:rPr lang="en-US" sz="1000" dirty="0" smtClean="0">
                <a:solidFill>
                  <a:srgbClr val="800000"/>
                </a:solidFill>
                <a:latin typeface="Consolas" panose="020B0609020204030204" pitchFamily="49" charset="0"/>
              </a:rPr>
              <a:t>Integer</a:t>
            </a:r>
            <a:r>
              <a:rPr lang="en-US" sz="1000" dirty="0">
                <a:solidFill>
                  <a:srgbClr val="000000"/>
                </a:solidFill>
                <a:latin typeface="Consolas" panose="020B0609020204030204" pitchFamily="49" charset="0"/>
              </a:rPr>
              <a:t>&gt;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.asLazy</a:t>
            </a:r>
            <a:r>
              <a:rPr lang="en-US" sz="1000" dirty="0">
                <a:solidFill>
                  <a:srgbClr val="000000"/>
                </a:solidFill>
                <a:latin typeface="Consolas" panose="020B0609020204030204" pitchFamily="49" charset="0"/>
              </a:rPr>
              <a:t>().select(e -&gt; e &gt; </a:t>
            </a:r>
            <a:r>
              <a:rPr lang="en-US" sz="1000" b="1" dirty="0">
                <a:solidFill>
                  <a:srgbClr val="0000FF"/>
                </a:solidFill>
                <a:latin typeface="Consolas" panose="020B0609020204030204" pitchFamily="49" charset="0"/>
              </a:rPr>
              <a:t>50</a:t>
            </a:r>
            <a:r>
              <a:rPr lang="en-US" sz="1000" dirty="0">
                <a:solidFill>
                  <a:srgbClr val="000000"/>
                </a:solidFill>
                <a:latin typeface="Consolas" panose="020B0609020204030204" pitchFamily="49" charset="0"/>
              </a:rPr>
              <a:t>)</a:t>
            </a:r>
            <a:r>
              <a:rPr lang="en-US" sz="1000" dirty="0">
                <a:solidFill>
                  <a:srgbClr val="A6A6A6"/>
                </a:solidFill>
                <a:latin typeface="Consolas" panose="020B0609020204030204" pitchFamily="49" charset="0"/>
              </a:rPr>
              <a:t>; </a:t>
            </a:r>
            <a:endParaRPr lang="en-US" sz="1000" dirty="0">
              <a:effectLst/>
              <a:latin typeface="Consolas" panose="020B0609020204030204" pitchFamily="49" charset="0"/>
            </a:endParaRPr>
          </a:p>
        </p:txBody>
      </p:sp>
      <p:sp>
        <p:nvSpPr>
          <p:cNvPr id="65" name="Rectangle 22"/>
          <p:cNvSpPr>
            <a:spLocks noChangeArrowheads="1"/>
          </p:cNvSpPr>
          <p:nvPr/>
        </p:nvSpPr>
        <p:spPr bwMode="auto">
          <a:xfrm>
            <a:off x="703384" y="2240206"/>
            <a:ext cx="3182816"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0080C0"/>
                </a:solidFill>
                <a:latin typeface="Consolas" panose="020B0609020204030204" pitchFamily="49" charset="0"/>
              </a:rPr>
              <a:t>LazyIterable</a:t>
            </a:r>
            <a:r>
              <a:rPr lang="en-US" sz="1000" dirty="0">
                <a:solidFill>
                  <a:srgbClr val="000000"/>
                </a:solidFill>
                <a:latin typeface="Consolas" panose="020B0609020204030204" pitchFamily="49" charset="0"/>
              </a:rPr>
              <a:t>&lt;</a:t>
            </a:r>
            <a:r>
              <a:rPr lang="en-US" sz="1000" dirty="0">
                <a:solidFill>
                  <a:srgbClr val="800000"/>
                </a:solidFill>
                <a:latin typeface="Consolas" panose="020B0609020204030204" pitchFamily="49" charset="0"/>
              </a:rPr>
              <a:t>Integer</a:t>
            </a:r>
            <a:r>
              <a:rPr lang="en-US" sz="1000" dirty="0">
                <a:solidFill>
                  <a:srgbClr val="000000"/>
                </a:solidFill>
                <a:latin typeface="Consolas" panose="020B0609020204030204" pitchFamily="49" charset="0"/>
              </a:rPr>
              <a:t>&gt;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.asLazy</a:t>
            </a:r>
            <a:r>
              <a:rPr lang="en-US" sz="1000" dirty="0">
                <a:solidFill>
                  <a:srgbClr val="000000"/>
                </a:solidFill>
                <a:latin typeface="Consolas" panose="020B0609020204030204" pitchFamily="49" charset="0"/>
              </a:rPr>
              <a:t>().reject(e -&gt; e &gt; </a:t>
            </a:r>
            <a:r>
              <a:rPr lang="en-US" sz="1000" b="1" dirty="0">
                <a:solidFill>
                  <a:srgbClr val="0000FF"/>
                </a:solidFill>
                <a:latin typeface="Consolas" panose="020B0609020204030204" pitchFamily="49" charset="0"/>
              </a:rPr>
              <a:t>50</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66" name="Rectangle 28"/>
          <p:cNvSpPr>
            <a:spLocks noChangeArrowheads="1"/>
          </p:cNvSpPr>
          <p:nvPr/>
        </p:nvSpPr>
        <p:spPr bwMode="auto">
          <a:xfrm>
            <a:off x="703384" y="2766656"/>
            <a:ext cx="3182816"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800080"/>
                </a:solidFill>
                <a:latin typeface="Consolas" panose="020B0609020204030204" pitchFamily="49" charset="0"/>
              </a:rPr>
              <a:t>boolean</a:t>
            </a:r>
            <a:r>
              <a:rPr lang="en-US" sz="1000" dirty="0">
                <a:solidFill>
                  <a:srgbClr val="800080"/>
                </a:solidFill>
                <a:latin typeface="Consolas" panose="020B0609020204030204" pitchFamily="49" charset="0"/>
              </a:rPr>
              <a:t> </a:t>
            </a:r>
            <a:r>
              <a:rPr lang="en-US" sz="1000" dirty="0">
                <a:solidFill>
                  <a:srgbClr val="004000"/>
                </a:solidFill>
                <a:latin typeface="Consolas" panose="020B0609020204030204" pitchFamily="49" charset="0"/>
              </a:rPr>
              <a:t>any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.asLazy</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anySatisfy</a:t>
            </a:r>
            <a:r>
              <a:rPr lang="en-US" sz="1000" dirty="0">
                <a:solidFill>
                  <a:srgbClr val="000000"/>
                </a:solidFill>
                <a:latin typeface="Consolas" panose="020B0609020204030204" pitchFamily="49" charset="0"/>
              </a:rPr>
              <a:t>(e -&gt; e &gt; </a:t>
            </a:r>
            <a:r>
              <a:rPr lang="en-US" sz="1000" b="1" dirty="0">
                <a:solidFill>
                  <a:srgbClr val="0000FF"/>
                </a:solidFill>
                <a:latin typeface="Consolas" panose="020B0609020204030204" pitchFamily="49" charset="0"/>
              </a:rPr>
              <a:t>50</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67" name="Rectangle 33"/>
          <p:cNvSpPr>
            <a:spLocks noChangeArrowheads="1"/>
          </p:cNvSpPr>
          <p:nvPr/>
        </p:nvSpPr>
        <p:spPr bwMode="auto">
          <a:xfrm>
            <a:off x="703384" y="3383206"/>
            <a:ext cx="3182816"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800080"/>
                </a:solidFill>
                <a:latin typeface="Consolas" panose="020B0609020204030204" pitchFamily="49" charset="0"/>
              </a:rPr>
              <a:t>boolean</a:t>
            </a:r>
            <a:r>
              <a:rPr lang="en-US" sz="1000" dirty="0">
                <a:solidFill>
                  <a:srgbClr val="800080"/>
                </a:solidFill>
                <a:latin typeface="Consolas" panose="020B0609020204030204" pitchFamily="49" charset="0"/>
              </a:rPr>
              <a:t> </a:t>
            </a:r>
            <a:r>
              <a:rPr lang="en-US" sz="1000" dirty="0">
                <a:solidFill>
                  <a:srgbClr val="004000"/>
                </a:solidFill>
                <a:latin typeface="Consolas" panose="020B0609020204030204" pitchFamily="49" charset="0"/>
              </a:rPr>
              <a:t>all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.asLazy</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allSatisfy</a:t>
            </a:r>
            <a:r>
              <a:rPr lang="en-US" sz="1000" dirty="0">
                <a:solidFill>
                  <a:srgbClr val="000000"/>
                </a:solidFill>
                <a:latin typeface="Consolas" panose="020B0609020204030204" pitchFamily="49" charset="0"/>
              </a:rPr>
              <a:t>(e -&gt; e &gt; </a:t>
            </a:r>
            <a:r>
              <a:rPr lang="en-US" sz="1000" b="1" dirty="0">
                <a:solidFill>
                  <a:srgbClr val="0000FF"/>
                </a:solidFill>
                <a:latin typeface="Consolas" panose="020B0609020204030204" pitchFamily="49" charset="0"/>
              </a:rPr>
              <a:t>50</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68" name="Rectangle 42"/>
          <p:cNvSpPr>
            <a:spLocks noChangeArrowheads="1"/>
          </p:cNvSpPr>
          <p:nvPr/>
        </p:nvSpPr>
        <p:spPr bwMode="auto">
          <a:xfrm>
            <a:off x="703385" y="3910303"/>
            <a:ext cx="3182815"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smtClean="0">
                <a:solidFill>
                  <a:srgbClr val="0080C0"/>
                </a:solidFill>
                <a:latin typeface="Consolas" panose="020B0609020204030204" pitchFamily="49" charset="0"/>
              </a:rPr>
              <a:t>LazyIterable</a:t>
            </a:r>
            <a:r>
              <a:rPr lang="en-US" sz="1000" dirty="0" smtClean="0">
                <a:solidFill>
                  <a:srgbClr val="000000"/>
                </a:solidFill>
                <a:latin typeface="Consolas" panose="020B0609020204030204" pitchFamily="49" charset="0"/>
              </a:rPr>
              <a:t>&lt;</a:t>
            </a:r>
            <a:r>
              <a:rPr lang="en-US" sz="1000" dirty="0" smtClean="0">
                <a:solidFill>
                  <a:srgbClr val="800000"/>
                </a:solidFill>
                <a:latin typeface="Consolas" panose="020B0609020204030204" pitchFamily="49" charset="0"/>
              </a:rPr>
              <a:t>String</a:t>
            </a:r>
            <a:r>
              <a:rPr lang="en-US" sz="1000" dirty="0" smtClean="0">
                <a:solidFill>
                  <a:srgbClr val="000000"/>
                </a:solidFill>
                <a:latin typeface="Consolas" panose="020B0609020204030204" pitchFamily="49" charset="0"/>
              </a:rPr>
              <a:t>&gt; </a:t>
            </a:r>
            <a:r>
              <a:rPr lang="en-US" sz="1000" dirty="0" smtClean="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smtClean="0">
                <a:solidFill>
                  <a:srgbClr val="000000"/>
                </a:solidFill>
                <a:latin typeface="Consolas" panose="020B0609020204030204" pitchFamily="49" charset="0"/>
              </a:rPr>
              <a:t>  </a:t>
            </a:r>
            <a:r>
              <a:rPr lang="en-US" sz="1000" dirty="0" err="1" smtClean="0">
                <a:solidFill>
                  <a:srgbClr val="004000"/>
                </a:solidFill>
                <a:latin typeface="Consolas" panose="020B0609020204030204" pitchFamily="49" charset="0"/>
              </a:rPr>
              <a:t>list</a:t>
            </a:r>
            <a:r>
              <a:rPr lang="en-US" sz="1000" dirty="0" err="1" smtClean="0">
                <a:solidFill>
                  <a:srgbClr val="000000"/>
                </a:solidFill>
                <a:latin typeface="Consolas" panose="020B0609020204030204" pitchFamily="49" charset="0"/>
              </a:rPr>
              <a:t>.asLazy</a:t>
            </a:r>
            <a:r>
              <a:rPr lang="en-US" sz="1000" dirty="0" smtClean="0">
                <a:solidFill>
                  <a:srgbClr val="000000"/>
                </a:solidFill>
                <a:latin typeface="Consolas" panose="020B0609020204030204" pitchFamily="49" charset="0"/>
              </a:rPr>
              <a:t>().collect(</a:t>
            </a:r>
            <a:r>
              <a:rPr lang="en-US" sz="1000" dirty="0">
                <a:solidFill>
                  <a:srgbClr val="800000"/>
                </a:solidFill>
                <a:latin typeface="Consolas" panose="020B0609020204030204" pitchFamily="49" charset="0"/>
              </a:rPr>
              <a:t>Object</a:t>
            </a:r>
            <a:r>
              <a:rPr lang="en-US" sz="1000" dirty="0" smtClean="0">
                <a:solidFill>
                  <a:srgbClr val="000000"/>
                </a:solidFill>
                <a:latin typeface="Consolas" panose="020B0609020204030204" pitchFamily="49" charset="0"/>
              </a:rPr>
              <a:t>::</a:t>
            </a:r>
            <a:r>
              <a:rPr lang="en-US" sz="1000" dirty="0" err="1" smtClean="0">
                <a:solidFill>
                  <a:srgbClr val="000000"/>
                </a:solidFill>
                <a:latin typeface="Consolas" panose="020B0609020204030204" pitchFamily="49" charset="0"/>
              </a:rPr>
              <a:t>toString</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69" name="Rectangle 49"/>
          <p:cNvSpPr>
            <a:spLocks noChangeArrowheads="1"/>
          </p:cNvSpPr>
          <p:nvPr/>
        </p:nvSpPr>
        <p:spPr bwMode="auto">
          <a:xfrm>
            <a:off x="703385" y="4380719"/>
            <a:ext cx="3182815"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a:solidFill>
                  <a:srgbClr val="800000"/>
                </a:solidFill>
                <a:latin typeface="Consolas" panose="020B0609020204030204" pitchFamily="49" charset="0"/>
              </a:rPr>
              <a:t>Integer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.asLazy</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injectInto</a:t>
            </a:r>
            <a:r>
              <a:rPr lang="en-US" sz="1000" dirty="0">
                <a:solidFill>
                  <a:srgbClr val="000000"/>
                </a:solidFill>
                <a:latin typeface="Consolas" panose="020B0609020204030204" pitchFamily="49" charset="0"/>
              </a:rPr>
              <a:t>(</a:t>
            </a:r>
            <a:r>
              <a:rPr lang="en-US" sz="1000" b="1" dirty="0">
                <a:solidFill>
                  <a:srgbClr val="0000FF"/>
                </a:solidFill>
                <a:latin typeface="Consolas" panose="020B0609020204030204" pitchFamily="49" charset="0"/>
              </a:rPr>
              <a:t>3</a:t>
            </a: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Integer</a:t>
            </a:r>
            <a:r>
              <a:rPr lang="en-US" sz="1000" dirty="0">
                <a:solidFill>
                  <a:srgbClr val="000000"/>
                </a:solidFill>
                <a:latin typeface="Consolas" panose="020B0609020204030204" pitchFamily="49" charset="0"/>
              </a:rPr>
              <a:t>::sum</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70" name="Text Box 13"/>
          <p:cNvSpPr txBox="1">
            <a:spLocks noChangeArrowheads="1"/>
          </p:cNvSpPr>
          <p:nvPr/>
        </p:nvSpPr>
        <p:spPr bwMode="auto">
          <a:xfrm rot="-5400000">
            <a:off x="4116190" y="1778439"/>
            <a:ext cx="397312"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smtClean="0">
                <a:solidFill>
                  <a:schemeClr val="accent3">
                    <a:lumMod val="50000"/>
                  </a:schemeClr>
                </a:solidFill>
                <a:latin typeface="Lucida Sans Unicode" pitchFamily="34" charset="0"/>
              </a:rPr>
              <a:t>filter</a:t>
            </a:r>
            <a:endParaRPr lang="en-US" sz="900" dirty="0">
              <a:solidFill>
                <a:schemeClr val="accent3">
                  <a:lumMod val="50000"/>
                </a:schemeClr>
              </a:solidFill>
              <a:latin typeface="Lucida Sans Unicode" pitchFamily="34" charset="0"/>
            </a:endParaRPr>
          </a:p>
        </p:txBody>
      </p:sp>
      <p:sp>
        <p:nvSpPr>
          <p:cNvPr id="71" name="Text Box 17"/>
          <p:cNvSpPr txBox="1">
            <a:spLocks noChangeArrowheads="1"/>
          </p:cNvSpPr>
          <p:nvPr/>
        </p:nvSpPr>
        <p:spPr bwMode="auto">
          <a:xfrm rot="-5400000">
            <a:off x="4124982" y="2367801"/>
            <a:ext cx="397312"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smtClean="0">
                <a:solidFill>
                  <a:schemeClr val="accent3">
                    <a:lumMod val="50000"/>
                  </a:schemeClr>
                </a:solidFill>
                <a:latin typeface="Lucida Sans Unicode" pitchFamily="34" charset="0"/>
              </a:rPr>
              <a:t>filter</a:t>
            </a:r>
            <a:endParaRPr lang="en-US" sz="900" dirty="0">
              <a:solidFill>
                <a:schemeClr val="accent3">
                  <a:lumMod val="50000"/>
                </a:schemeClr>
              </a:solidFill>
              <a:latin typeface="Lucida Sans Unicode" pitchFamily="34" charset="0"/>
            </a:endParaRPr>
          </a:p>
        </p:txBody>
      </p:sp>
      <p:sp>
        <p:nvSpPr>
          <p:cNvPr id="72" name="Text Box 25"/>
          <p:cNvSpPr txBox="1">
            <a:spLocks noChangeArrowheads="1"/>
          </p:cNvSpPr>
          <p:nvPr/>
        </p:nvSpPr>
        <p:spPr bwMode="auto">
          <a:xfrm rot="-5400000">
            <a:off x="4100219" y="2838568"/>
            <a:ext cx="458564" cy="2769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a:solidFill>
                  <a:schemeClr val="accent3">
                    <a:lumMod val="50000"/>
                  </a:schemeClr>
                </a:solidFill>
                <a:latin typeface="Lucida Sans Unicode" pitchFamily="34" charset="0"/>
              </a:rPr>
              <a:t>any</a:t>
            </a:r>
          </a:p>
          <a:p>
            <a:pPr algn="ctr" eaLnBrk="1" hangingPunct="1">
              <a:spcBef>
                <a:spcPct val="0"/>
              </a:spcBef>
            </a:pPr>
            <a:r>
              <a:rPr lang="en-US" sz="900" dirty="0" smtClean="0">
                <a:solidFill>
                  <a:schemeClr val="accent3">
                    <a:lumMod val="50000"/>
                  </a:schemeClr>
                </a:solidFill>
                <a:latin typeface="Lucida Sans Unicode" pitchFamily="34" charset="0"/>
              </a:rPr>
              <a:t>Match</a:t>
            </a:r>
            <a:endParaRPr lang="en-US" sz="900" dirty="0">
              <a:solidFill>
                <a:schemeClr val="accent3">
                  <a:lumMod val="50000"/>
                </a:schemeClr>
              </a:solidFill>
              <a:latin typeface="Lucida Sans Unicode" pitchFamily="34" charset="0"/>
            </a:endParaRPr>
          </a:p>
        </p:txBody>
      </p:sp>
      <p:sp>
        <p:nvSpPr>
          <p:cNvPr id="73" name="Text Box 35"/>
          <p:cNvSpPr txBox="1">
            <a:spLocks noChangeArrowheads="1"/>
          </p:cNvSpPr>
          <p:nvPr/>
        </p:nvSpPr>
        <p:spPr bwMode="auto">
          <a:xfrm rot="-5400000">
            <a:off x="4070032" y="1243311"/>
            <a:ext cx="486699"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err="1" smtClean="0">
                <a:solidFill>
                  <a:schemeClr val="accent3">
                    <a:lumMod val="50000"/>
                  </a:schemeClr>
                </a:solidFill>
                <a:latin typeface="Lucida Sans Unicode" pitchFamily="34" charset="0"/>
              </a:rPr>
              <a:t>findAny</a:t>
            </a:r>
            <a:endParaRPr lang="en-US" sz="900" dirty="0">
              <a:solidFill>
                <a:schemeClr val="accent3">
                  <a:lumMod val="50000"/>
                </a:schemeClr>
              </a:solidFill>
              <a:latin typeface="Lucida Sans Unicode" pitchFamily="34" charset="0"/>
            </a:endParaRPr>
          </a:p>
        </p:txBody>
      </p:sp>
      <p:sp>
        <p:nvSpPr>
          <p:cNvPr id="74" name="Text Box 41"/>
          <p:cNvSpPr txBox="1">
            <a:spLocks noChangeArrowheads="1"/>
          </p:cNvSpPr>
          <p:nvPr/>
        </p:nvSpPr>
        <p:spPr bwMode="auto">
          <a:xfrm rot="-5400000">
            <a:off x="4079960" y="4014673"/>
            <a:ext cx="466841"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smtClean="0">
                <a:solidFill>
                  <a:schemeClr val="accent3">
                    <a:lumMod val="50000"/>
                  </a:schemeClr>
                </a:solidFill>
                <a:latin typeface="Lucida Sans Unicode" pitchFamily="34" charset="0"/>
              </a:rPr>
              <a:t>map</a:t>
            </a:r>
            <a:endParaRPr lang="en-US" sz="900" dirty="0">
              <a:solidFill>
                <a:schemeClr val="accent3">
                  <a:lumMod val="50000"/>
                </a:schemeClr>
              </a:solidFill>
              <a:latin typeface="Lucida Sans Unicode" pitchFamily="34" charset="0"/>
            </a:endParaRPr>
          </a:p>
        </p:txBody>
      </p:sp>
      <p:sp>
        <p:nvSpPr>
          <p:cNvPr id="75" name="Text Box 57"/>
          <p:cNvSpPr txBox="1">
            <a:spLocks noChangeArrowheads="1"/>
          </p:cNvSpPr>
          <p:nvPr/>
        </p:nvSpPr>
        <p:spPr bwMode="auto">
          <a:xfrm rot="-5400000">
            <a:off x="4101684" y="3417212"/>
            <a:ext cx="458564" cy="2769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a:solidFill>
                  <a:schemeClr val="accent3">
                    <a:lumMod val="50000"/>
                  </a:schemeClr>
                </a:solidFill>
                <a:latin typeface="Lucida Sans Unicode" pitchFamily="34" charset="0"/>
              </a:rPr>
              <a:t>all</a:t>
            </a:r>
          </a:p>
          <a:p>
            <a:pPr algn="ctr" eaLnBrk="1" hangingPunct="1">
              <a:spcBef>
                <a:spcPct val="0"/>
              </a:spcBef>
            </a:pPr>
            <a:r>
              <a:rPr lang="en-US" sz="900" dirty="0" smtClean="0">
                <a:solidFill>
                  <a:schemeClr val="accent3">
                    <a:lumMod val="50000"/>
                  </a:schemeClr>
                </a:solidFill>
                <a:latin typeface="Lucida Sans Unicode" pitchFamily="34" charset="0"/>
              </a:rPr>
              <a:t>Match</a:t>
            </a:r>
            <a:endParaRPr lang="en-US" sz="900" dirty="0">
              <a:solidFill>
                <a:schemeClr val="accent3">
                  <a:lumMod val="50000"/>
                </a:schemeClr>
              </a:solidFill>
              <a:latin typeface="Lucida Sans Unicode" pitchFamily="34" charset="0"/>
            </a:endParaRPr>
          </a:p>
        </p:txBody>
      </p:sp>
      <p:sp>
        <p:nvSpPr>
          <p:cNvPr id="76" name="Text Box 60"/>
          <p:cNvSpPr txBox="1">
            <a:spLocks noChangeArrowheads="1"/>
          </p:cNvSpPr>
          <p:nvPr/>
        </p:nvSpPr>
        <p:spPr bwMode="auto">
          <a:xfrm rot="-5400000">
            <a:off x="4103150" y="4553261"/>
            <a:ext cx="458564"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smtClean="0">
                <a:solidFill>
                  <a:schemeClr val="accent3">
                    <a:lumMod val="50000"/>
                  </a:schemeClr>
                </a:solidFill>
                <a:latin typeface="Lucida Sans Unicode" pitchFamily="34" charset="0"/>
              </a:rPr>
              <a:t>reduce</a:t>
            </a:r>
            <a:endParaRPr lang="en-US" sz="900" dirty="0">
              <a:solidFill>
                <a:schemeClr val="accent3">
                  <a:lumMod val="50000"/>
                </a:schemeClr>
              </a:solidFill>
              <a:latin typeface="Lucida Sans Unicode" pitchFamily="34" charset="0"/>
            </a:endParaRPr>
          </a:p>
        </p:txBody>
      </p:sp>
      <p:sp>
        <p:nvSpPr>
          <p:cNvPr id="77" name="Text Box 6"/>
          <p:cNvSpPr txBox="1">
            <a:spLocks noChangeArrowheads="1"/>
          </p:cNvSpPr>
          <p:nvPr/>
        </p:nvSpPr>
        <p:spPr bwMode="auto">
          <a:xfrm>
            <a:off x="4419600" y="895350"/>
            <a:ext cx="2438401" cy="184666"/>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1200" dirty="0" smtClean="0">
                <a:solidFill>
                  <a:schemeClr val="accent6"/>
                </a:solidFill>
                <a:latin typeface="Lucida Sans Unicode" pitchFamily="34" charset="0"/>
              </a:rPr>
              <a:t>Java 8 Streams</a:t>
            </a:r>
            <a:endParaRPr lang="en-US" sz="1200" dirty="0">
              <a:solidFill>
                <a:schemeClr val="accent6"/>
              </a:solidFill>
              <a:latin typeface="Lucida Sans Unicode" pitchFamily="34" charset="0"/>
            </a:endParaRPr>
          </a:p>
        </p:txBody>
      </p:sp>
      <p:sp>
        <p:nvSpPr>
          <p:cNvPr id="78" name="Rectangle 38"/>
          <p:cNvSpPr>
            <a:spLocks noChangeArrowheads="1"/>
          </p:cNvSpPr>
          <p:nvPr/>
        </p:nvSpPr>
        <p:spPr bwMode="auto">
          <a:xfrm>
            <a:off x="4513384" y="1159774"/>
            <a:ext cx="3411416"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a:solidFill>
                  <a:srgbClr val="800000"/>
                </a:solidFill>
                <a:latin typeface="Consolas" panose="020B0609020204030204" pitchFamily="49" charset="0"/>
                <a:cs typeface="Consolas" panose="020B0609020204030204" pitchFamily="49" charset="0"/>
              </a:rPr>
              <a:t>Integer </a:t>
            </a:r>
            <a:r>
              <a:rPr lang="en-US" sz="1000" dirty="0">
                <a:solidFill>
                  <a:srgbClr val="004000"/>
                </a:solidFill>
                <a:latin typeface="Consolas" panose="020B0609020204030204" pitchFamily="49" charset="0"/>
                <a:cs typeface="Consolas" panose="020B0609020204030204" pitchFamily="49" charset="0"/>
              </a:rPr>
              <a:t>result </a:t>
            </a:r>
            <a:r>
              <a:rPr lang="en-US" sz="1000" dirty="0">
                <a:solidFill>
                  <a:srgbClr val="000000"/>
                </a:solidFill>
                <a:latin typeface="Consolas" panose="020B0609020204030204" pitchFamily="49" charset="0"/>
                <a:cs typeface="Consolas" panose="020B0609020204030204" pitchFamily="49" charset="0"/>
              </a:rPr>
              <a:t>= </a:t>
            </a:r>
            <a:r>
              <a:rPr lang="en-US" sz="1000" dirty="0" err="1">
                <a:solidFill>
                  <a:srgbClr val="004000"/>
                </a:solidFill>
                <a:latin typeface="Consolas" panose="020B0609020204030204" pitchFamily="49" charset="0"/>
                <a:cs typeface="Consolas" panose="020B0609020204030204" pitchFamily="49" charset="0"/>
              </a:rPr>
              <a:t>list</a:t>
            </a:r>
            <a:r>
              <a:rPr lang="en-US" sz="1000" dirty="0" err="1">
                <a:solidFill>
                  <a:srgbClr val="000000"/>
                </a:solidFill>
                <a:latin typeface="Consolas" panose="020B0609020204030204" pitchFamily="49" charset="0"/>
                <a:cs typeface="Consolas" panose="020B0609020204030204" pitchFamily="49" charset="0"/>
              </a:rPr>
              <a:t>.stream</a:t>
            </a:r>
            <a:r>
              <a:rPr lang="en-US" sz="1000" dirty="0" smtClean="0">
                <a:solidFill>
                  <a:srgbClr val="000000"/>
                </a:solidFill>
                <a:latin typeface="Consolas" panose="020B0609020204030204" pitchFamily="49" charset="0"/>
                <a:cs typeface="Consolas" panose="020B0609020204030204" pitchFamily="49" charset="0"/>
              </a:rPr>
              <a:t>()</a:t>
            </a:r>
          </a:p>
          <a:p>
            <a:r>
              <a:rPr lang="en-US" sz="1000" dirty="0">
                <a:solidFill>
                  <a:srgbClr val="000000"/>
                </a:solidFill>
                <a:latin typeface="Consolas" panose="020B0609020204030204" pitchFamily="49" charset="0"/>
                <a:cs typeface="Consolas" panose="020B0609020204030204" pitchFamily="49" charset="0"/>
              </a:rPr>
              <a:t> </a:t>
            </a:r>
            <a:r>
              <a:rPr lang="en-US" sz="1000" dirty="0" smtClean="0">
                <a:solidFill>
                  <a:srgbClr val="000000"/>
                </a:solidFill>
                <a:latin typeface="Consolas" panose="020B0609020204030204" pitchFamily="49" charset="0"/>
                <a:cs typeface="Consolas" panose="020B0609020204030204" pitchFamily="49" charset="0"/>
              </a:rPr>
              <a:t> </a:t>
            </a:r>
            <a:r>
              <a:rPr lang="en-US" sz="1000" dirty="0">
                <a:solidFill>
                  <a:srgbClr val="000000"/>
                </a:solidFill>
                <a:latin typeface="Consolas" panose="020B0609020204030204" pitchFamily="49" charset="0"/>
                <a:cs typeface="Consolas" panose="020B0609020204030204" pitchFamily="49" charset="0"/>
              </a:rPr>
              <a:t>.filter(e -&gt; e &gt; </a:t>
            </a:r>
            <a:r>
              <a:rPr lang="en-US" sz="1000" b="1" dirty="0">
                <a:solidFill>
                  <a:srgbClr val="0000FF"/>
                </a:solidFill>
                <a:latin typeface="Consolas" panose="020B0609020204030204" pitchFamily="49" charset="0"/>
                <a:cs typeface="Consolas" panose="020B0609020204030204" pitchFamily="49" charset="0"/>
              </a:rPr>
              <a:t>50</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findFirst</a:t>
            </a:r>
            <a:r>
              <a:rPr lang="en-US" sz="1000" dirty="0">
                <a:solidFill>
                  <a:srgbClr val="000000"/>
                </a:solidFill>
                <a:latin typeface="Consolas" panose="020B0609020204030204" pitchFamily="49" charset="0"/>
                <a:cs typeface="Consolas" panose="020B0609020204030204" pitchFamily="49" charset="0"/>
              </a:rPr>
              <a:t>().</a:t>
            </a:r>
            <a:r>
              <a:rPr lang="en-US" sz="1000" dirty="0" err="1">
                <a:solidFill>
                  <a:srgbClr val="000000"/>
                </a:solidFill>
                <a:latin typeface="Consolas" panose="020B0609020204030204" pitchFamily="49" charset="0"/>
                <a:cs typeface="Consolas" panose="020B0609020204030204" pitchFamily="49" charset="0"/>
              </a:rPr>
              <a:t>orElse</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800080"/>
                </a:solidFill>
                <a:latin typeface="Consolas" panose="020B0609020204030204" pitchFamily="49" charset="0"/>
                <a:cs typeface="Consolas" panose="020B0609020204030204" pitchFamily="49" charset="0"/>
              </a:rPr>
              <a:t>null</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A6A6A6"/>
                </a:solidFill>
                <a:latin typeface="Consolas" panose="020B0609020204030204" pitchFamily="49" charset="0"/>
                <a:cs typeface="Consolas" panose="020B0609020204030204" pitchFamily="49" charset="0"/>
              </a:rPr>
              <a:t>;</a:t>
            </a:r>
            <a:endParaRPr lang="en-US" sz="1000" dirty="0">
              <a:effectLst/>
              <a:latin typeface="Consolas" panose="020B0609020204030204" pitchFamily="49" charset="0"/>
              <a:cs typeface="Consolas" panose="020B0609020204030204" pitchFamily="49" charset="0"/>
            </a:endParaRPr>
          </a:p>
        </p:txBody>
      </p:sp>
      <p:sp>
        <p:nvSpPr>
          <p:cNvPr id="79" name="Rectangle 14"/>
          <p:cNvSpPr>
            <a:spLocks noChangeArrowheads="1"/>
          </p:cNvSpPr>
          <p:nvPr/>
        </p:nvSpPr>
        <p:spPr bwMode="auto">
          <a:xfrm>
            <a:off x="4513384" y="1674124"/>
            <a:ext cx="3335216"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a:solidFill>
                  <a:srgbClr val="0080C0"/>
                </a:solidFill>
                <a:latin typeface="Consolas" panose="020B0609020204030204" pitchFamily="49" charset="0"/>
                <a:cs typeface="Consolas" panose="020B0609020204030204" pitchFamily="49" charset="0"/>
              </a:rPr>
              <a:t>Stream</a:t>
            </a:r>
            <a:r>
              <a:rPr lang="en-US" sz="1000" dirty="0">
                <a:solidFill>
                  <a:srgbClr val="000000"/>
                </a:solidFill>
                <a:latin typeface="Consolas" panose="020B0609020204030204" pitchFamily="49" charset="0"/>
                <a:cs typeface="Consolas" panose="020B0609020204030204" pitchFamily="49" charset="0"/>
              </a:rPr>
              <a:t>&lt;</a:t>
            </a:r>
            <a:r>
              <a:rPr lang="en-US" sz="1000" dirty="0">
                <a:solidFill>
                  <a:srgbClr val="800000"/>
                </a:solidFill>
                <a:latin typeface="Consolas" panose="020B0609020204030204" pitchFamily="49" charset="0"/>
                <a:cs typeface="Consolas" panose="020B0609020204030204" pitchFamily="49" charset="0"/>
              </a:rPr>
              <a:t>Integer</a:t>
            </a:r>
            <a:r>
              <a:rPr lang="en-US" sz="1000" dirty="0">
                <a:solidFill>
                  <a:srgbClr val="000000"/>
                </a:solidFill>
                <a:latin typeface="Consolas" panose="020B0609020204030204" pitchFamily="49" charset="0"/>
                <a:cs typeface="Consolas" panose="020B0609020204030204" pitchFamily="49" charset="0"/>
              </a:rPr>
              <a:t>&gt; </a:t>
            </a:r>
            <a:r>
              <a:rPr lang="en-US" sz="1000" dirty="0">
                <a:solidFill>
                  <a:srgbClr val="004000"/>
                </a:solidFill>
                <a:latin typeface="Consolas" panose="020B0609020204030204" pitchFamily="49" charset="0"/>
                <a:cs typeface="Consolas" panose="020B0609020204030204" pitchFamily="49" charset="0"/>
              </a:rPr>
              <a:t>result </a:t>
            </a:r>
            <a:r>
              <a:rPr lang="en-US" sz="1000" dirty="0">
                <a:solidFill>
                  <a:srgbClr val="000000"/>
                </a:solidFill>
                <a:latin typeface="Consolas" panose="020B0609020204030204" pitchFamily="49" charset="0"/>
                <a:cs typeface="Consolas" panose="020B0609020204030204" pitchFamily="49" charset="0"/>
              </a:rPr>
              <a:t>= </a:t>
            </a:r>
            <a:endParaRPr lang="en-US" sz="1000" dirty="0" smtClean="0">
              <a:solidFill>
                <a:srgbClr val="000000"/>
              </a:solidFill>
              <a:latin typeface="Consolas" panose="020B0609020204030204" pitchFamily="49" charset="0"/>
              <a:cs typeface="Consolas" panose="020B0609020204030204" pitchFamily="49" charset="0"/>
            </a:endParaRPr>
          </a:p>
          <a:p>
            <a:r>
              <a:rPr lang="en-US" sz="1000" dirty="0">
                <a:solidFill>
                  <a:srgbClr val="000000"/>
                </a:solidFill>
                <a:latin typeface="Consolas" panose="020B0609020204030204" pitchFamily="49" charset="0"/>
                <a:cs typeface="Consolas" panose="020B0609020204030204" pitchFamily="49" charset="0"/>
              </a:rPr>
              <a:t> </a:t>
            </a:r>
            <a:r>
              <a:rPr lang="en-US" sz="1000" dirty="0" smtClean="0">
                <a:solidFill>
                  <a:srgbClr val="000000"/>
                </a:solidFill>
                <a:latin typeface="Consolas" panose="020B0609020204030204" pitchFamily="49" charset="0"/>
                <a:cs typeface="Consolas" panose="020B0609020204030204" pitchFamily="49" charset="0"/>
              </a:rPr>
              <a:t> </a:t>
            </a:r>
            <a:r>
              <a:rPr lang="en-US" sz="1000" dirty="0" err="1" smtClean="0">
                <a:solidFill>
                  <a:srgbClr val="004000"/>
                </a:solidFill>
                <a:latin typeface="Consolas" panose="020B0609020204030204" pitchFamily="49" charset="0"/>
                <a:cs typeface="Consolas" panose="020B0609020204030204" pitchFamily="49" charset="0"/>
              </a:rPr>
              <a:t>list</a:t>
            </a:r>
            <a:r>
              <a:rPr lang="en-US" sz="1000" dirty="0" err="1" smtClean="0">
                <a:solidFill>
                  <a:srgbClr val="000000"/>
                </a:solidFill>
                <a:latin typeface="Consolas" panose="020B0609020204030204" pitchFamily="49" charset="0"/>
                <a:cs typeface="Consolas" panose="020B0609020204030204" pitchFamily="49" charset="0"/>
              </a:rPr>
              <a:t>.stream</a:t>
            </a:r>
            <a:r>
              <a:rPr lang="en-US" sz="1000" dirty="0" smtClean="0">
                <a:solidFill>
                  <a:srgbClr val="000000"/>
                </a:solidFill>
                <a:latin typeface="Consolas" panose="020B0609020204030204" pitchFamily="49" charset="0"/>
                <a:cs typeface="Consolas" panose="020B0609020204030204" pitchFamily="49" charset="0"/>
              </a:rPr>
              <a:t>().</a:t>
            </a:r>
            <a:r>
              <a:rPr lang="en-US" sz="1000" dirty="0">
                <a:solidFill>
                  <a:srgbClr val="000000"/>
                </a:solidFill>
                <a:latin typeface="Consolas" panose="020B0609020204030204" pitchFamily="49" charset="0"/>
                <a:cs typeface="Consolas" panose="020B0609020204030204" pitchFamily="49" charset="0"/>
              </a:rPr>
              <a:t>filter(e -&gt; e &gt; </a:t>
            </a:r>
            <a:r>
              <a:rPr lang="en-US" sz="1000" b="1" dirty="0">
                <a:solidFill>
                  <a:srgbClr val="0000FF"/>
                </a:solidFill>
                <a:latin typeface="Consolas" panose="020B0609020204030204" pitchFamily="49" charset="0"/>
                <a:cs typeface="Consolas" panose="020B0609020204030204" pitchFamily="49" charset="0"/>
              </a:rPr>
              <a:t>50</a:t>
            </a:r>
            <a:r>
              <a:rPr lang="en-US" sz="1000" dirty="0">
                <a:solidFill>
                  <a:srgbClr val="000000"/>
                </a:solidFill>
                <a:latin typeface="Consolas" panose="020B0609020204030204" pitchFamily="49" charset="0"/>
                <a:cs typeface="Consolas" panose="020B0609020204030204" pitchFamily="49" charset="0"/>
              </a:rPr>
              <a:t>)</a:t>
            </a:r>
            <a:r>
              <a:rPr lang="en-US" sz="1000" dirty="0">
                <a:solidFill>
                  <a:srgbClr val="A6A6A6"/>
                </a:solidFill>
                <a:latin typeface="Consolas" panose="020B0609020204030204" pitchFamily="49" charset="0"/>
                <a:cs typeface="Consolas" panose="020B0609020204030204" pitchFamily="49" charset="0"/>
              </a:rPr>
              <a:t>; </a:t>
            </a:r>
            <a:endParaRPr lang="en-US" sz="1000" dirty="0">
              <a:effectLst/>
              <a:latin typeface="Consolas" panose="020B0609020204030204" pitchFamily="49" charset="0"/>
              <a:cs typeface="Consolas" panose="020B0609020204030204" pitchFamily="49" charset="0"/>
            </a:endParaRPr>
          </a:p>
        </p:txBody>
      </p:sp>
      <p:sp>
        <p:nvSpPr>
          <p:cNvPr id="80" name="Rectangle 22"/>
          <p:cNvSpPr>
            <a:spLocks noChangeArrowheads="1"/>
          </p:cNvSpPr>
          <p:nvPr/>
        </p:nvSpPr>
        <p:spPr bwMode="auto">
          <a:xfrm>
            <a:off x="4513384" y="2233524"/>
            <a:ext cx="3335216"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a:solidFill>
                  <a:srgbClr val="0080C0"/>
                </a:solidFill>
                <a:latin typeface="Consolas" panose="020B0609020204030204" pitchFamily="49" charset="0"/>
              </a:rPr>
              <a:t>Stream</a:t>
            </a:r>
            <a:r>
              <a:rPr lang="en-US" sz="1000" dirty="0">
                <a:solidFill>
                  <a:srgbClr val="000000"/>
                </a:solidFill>
                <a:latin typeface="Consolas" panose="020B0609020204030204" pitchFamily="49" charset="0"/>
              </a:rPr>
              <a:t>&lt;</a:t>
            </a:r>
            <a:r>
              <a:rPr lang="en-US" sz="1000" dirty="0">
                <a:solidFill>
                  <a:srgbClr val="800000"/>
                </a:solidFill>
                <a:latin typeface="Consolas" panose="020B0609020204030204" pitchFamily="49" charset="0"/>
              </a:rPr>
              <a:t>Integer</a:t>
            </a:r>
            <a:r>
              <a:rPr lang="en-US" sz="1000" dirty="0">
                <a:solidFill>
                  <a:srgbClr val="000000"/>
                </a:solidFill>
                <a:latin typeface="Consolas" panose="020B0609020204030204" pitchFamily="49" charset="0"/>
              </a:rPr>
              <a:t>&gt;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.stream</a:t>
            </a:r>
            <a:r>
              <a:rPr lang="en-US" sz="1000" dirty="0">
                <a:solidFill>
                  <a:srgbClr val="000000"/>
                </a:solidFill>
                <a:latin typeface="Consolas" panose="020B0609020204030204" pitchFamily="49" charset="0"/>
              </a:rPr>
              <a:t>().filter(e -&gt; e &lt;= </a:t>
            </a:r>
            <a:r>
              <a:rPr lang="en-US" sz="1000" b="1" dirty="0">
                <a:solidFill>
                  <a:srgbClr val="0000FF"/>
                </a:solidFill>
                <a:latin typeface="Consolas" panose="020B0609020204030204" pitchFamily="49" charset="0"/>
              </a:rPr>
              <a:t>50</a:t>
            </a:r>
            <a:r>
              <a:rPr lang="en-US" sz="1000" dirty="0">
                <a:solidFill>
                  <a:srgbClr val="000000"/>
                </a:solidFill>
                <a:latin typeface="Consolas" panose="020B0609020204030204" pitchFamily="49" charset="0"/>
              </a:rPr>
              <a:t>)</a:t>
            </a:r>
            <a:r>
              <a:rPr lang="en-US" sz="1000" dirty="0">
                <a:solidFill>
                  <a:srgbClr val="A6A6A6"/>
                </a:solidFill>
                <a:latin typeface="Consolas" panose="020B0609020204030204" pitchFamily="49" charset="0"/>
              </a:rPr>
              <a:t>; </a:t>
            </a:r>
            <a:endParaRPr lang="en-US" sz="1000" dirty="0">
              <a:effectLst/>
              <a:latin typeface="Consolas" panose="020B0609020204030204" pitchFamily="49" charset="0"/>
            </a:endParaRPr>
          </a:p>
        </p:txBody>
      </p:sp>
      <p:sp>
        <p:nvSpPr>
          <p:cNvPr id="81" name="Rectangle 28"/>
          <p:cNvSpPr>
            <a:spLocks noChangeArrowheads="1"/>
          </p:cNvSpPr>
          <p:nvPr/>
        </p:nvSpPr>
        <p:spPr bwMode="auto">
          <a:xfrm>
            <a:off x="4513384" y="2759974"/>
            <a:ext cx="3335216"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err="1">
                <a:solidFill>
                  <a:srgbClr val="800080"/>
                </a:solidFill>
                <a:latin typeface="Consolas" panose="020B0609020204030204" pitchFamily="49" charset="0"/>
              </a:rPr>
              <a:t>boolean</a:t>
            </a:r>
            <a:r>
              <a:rPr lang="en-US" sz="1000" dirty="0">
                <a:solidFill>
                  <a:srgbClr val="800080"/>
                </a:solidFill>
                <a:latin typeface="Consolas" panose="020B0609020204030204" pitchFamily="49" charset="0"/>
              </a:rPr>
              <a:t> </a:t>
            </a:r>
            <a:r>
              <a:rPr lang="en-US" sz="1000" dirty="0">
                <a:solidFill>
                  <a:srgbClr val="004000"/>
                </a:solidFill>
                <a:latin typeface="Consolas" panose="020B0609020204030204" pitchFamily="49" charset="0"/>
              </a:rPr>
              <a:t>any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.stream</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anyMatch</a:t>
            </a:r>
            <a:r>
              <a:rPr lang="en-US" sz="1000" dirty="0">
                <a:solidFill>
                  <a:srgbClr val="000000"/>
                </a:solidFill>
                <a:latin typeface="Consolas" panose="020B0609020204030204" pitchFamily="49" charset="0"/>
              </a:rPr>
              <a:t>(e -&gt; e &gt; </a:t>
            </a:r>
            <a:r>
              <a:rPr lang="en-US" sz="1000" b="1" dirty="0">
                <a:solidFill>
                  <a:srgbClr val="0000FF"/>
                </a:solidFill>
                <a:latin typeface="Consolas" panose="020B0609020204030204" pitchFamily="49" charset="0"/>
              </a:rPr>
              <a:t>50</a:t>
            </a:r>
            <a:r>
              <a:rPr lang="en-US" sz="1000" dirty="0">
                <a:solidFill>
                  <a:srgbClr val="000000"/>
                </a:solidFill>
                <a:latin typeface="Consolas" panose="020B0609020204030204" pitchFamily="49" charset="0"/>
              </a:rPr>
              <a:t>)</a:t>
            </a:r>
            <a:r>
              <a:rPr lang="en-US" sz="1000" dirty="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82" name="Rectangle 33"/>
          <p:cNvSpPr>
            <a:spLocks noChangeArrowheads="1"/>
          </p:cNvSpPr>
          <p:nvPr/>
        </p:nvSpPr>
        <p:spPr bwMode="auto">
          <a:xfrm>
            <a:off x="4513384" y="3376524"/>
            <a:ext cx="3335216"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err="1">
                <a:solidFill>
                  <a:srgbClr val="800080"/>
                </a:solidFill>
                <a:latin typeface="Consolas" panose="020B0609020204030204" pitchFamily="49" charset="0"/>
              </a:rPr>
              <a:t>boolean</a:t>
            </a:r>
            <a:r>
              <a:rPr lang="en-US" sz="1000" dirty="0">
                <a:solidFill>
                  <a:srgbClr val="800080"/>
                </a:solidFill>
                <a:latin typeface="Consolas" panose="020B0609020204030204" pitchFamily="49" charset="0"/>
              </a:rPr>
              <a:t> </a:t>
            </a:r>
            <a:r>
              <a:rPr lang="en-US" sz="1000" dirty="0">
                <a:solidFill>
                  <a:srgbClr val="004000"/>
                </a:solidFill>
                <a:latin typeface="Consolas" panose="020B0609020204030204" pitchFamily="49" charset="0"/>
              </a:rPr>
              <a:t>all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.stream</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allMatch</a:t>
            </a:r>
            <a:r>
              <a:rPr lang="en-US" sz="1000" dirty="0">
                <a:solidFill>
                  <a:srgbClr val="000000"/>
                </a:solidFill>
                <a:latin typeface="Consolas" panose="020B0609020204030204" pitchFamily="49" charset="0"/>
              </a:rPr>
              <a:t>(e -&gt; e &gt; </a:t>
            </a:r>
            <a:r>
              <a:rPr lang="en-US" sz="1000" b="1" dirty="0">
                <a:solidFill>
                  <a:srgbClr val="0000FF"/>
                </a:solidFill>
                <a:latin typeface="Consolas" panose="020B0609020204030204" pitchFamily="49" charset="0"/>
              </a:rPr>
              <a:t>50</a:t>
            </a:r>
            <a:r>
              <a:rPr lang="en-US" sz="1000" dirty="0">
                <a:solidFill>
                  <a:srgbClr val="000000"/>
                </a:solidFill>
                <a:latin typeface="Consolas" panose="020B0609020204030204" pitchFamily="49" charset="0"/>
              </a:rPr>
              <a:t>)</a:t>
            </a:r>
            <a:r>
              <a:rPr lang="en-US" sz="1000" dirty="0">
                <a:solidFill>
                  <a:srgbClr val="A6A6A6"/>
                </a:solidFill>
                <a:latin typeface="Consolas" panose="020B0609020204030204" pitchFamily="49" charset="0"/>
              </a:rPr>
              <a:t>; </a:t>
            </a:r>
            <a:endParaRPr lang="en-US" sz="1000" dirty="0">
              <a:effectLst/>
              <a:latin typeface="Consolas" panose="020B0609020204030204" pitchFamily="49" charset="0"/>
            </a:endParaRPr>
          </a:p>
        </p:txBody>
      </p:sp>
      <p:sp>
        <p:nvSpPr>
          <p:cNvPr id="83" name="Rectangle 42"/>
          <p:cNvSpPr>
            <a:spLocks noChangeArrowheads="1"/>
          </p:cNvSpPr>
          <p:nvPr/>
        </p:nvSpPr>
        <p:spPr bwMode="auto">
          <a:xfrm>
            <a:off x="4513386" y="3903622"/>
            <a:ext cx="3335215"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a:solidFill>
                  <a:srgbClr val="0080C0"/>
                </a:solidFill>
                <a:latin typeface="Consolas" panose="020B0609020204030204" pitchFamily="49" charset="0"/>
              </a:rPr>
              <a:t>Stream</a:t>
            </a:r>
            <a:r>
              <a:rPr lang="en-US" sz="1000" dirty="0">
                <a:solidFill>
                  <a:srgbClr val="000000"/>
                </a:solidFill>
                <a:latin typeface="Consolas" panose="020B0609020204030204" pitchFamily="49" charset="0"/>
              </a:rPr>
              <a:t>&lt;</a:t>
            </a:r>
            <a:r>
              <a:rPr lang="en-US" sz="1000" dirty="0">
                <a:solidFill>
                  <a:srgbClr val="800000"/>
                </a:solidFill>
                <a:latin typeface="Consolas" panose="020B0609020204030204" pitchFamily="49" charset="0"/>
              </a:rPr>
              <a:t>String</a:t>
            </a:r>
            <a:r>
              <a:rPr lang="en-US" sz="1000" dirty="0">
                <a:solidFill>
                  <a:srgbClr val="000000"/>
                </a:solidFill>
                <a:latin typeface="Consolas" panose="020B0609020204030204" pitchFamily="49" charset="0"/>
              </a:rPr>
              <a:t>&gt;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.stream</a:t>
            </a:r>
            <a:r>
              <a:rPr lang="en-US" sz="1000" dirty="0">
                <a:solidFill>
                  <a:srgbClr val="000000"/>
                </a:solidFill>
                <a:latin typeface="Consolas" panose="020B0609020204030204" pitchFamily="49" charset="0"/>
              </a:rPr>
              <a:t>().map(</a:t>
            </a:r>
            <a:r>
              <a:rPr lang="en-US" sz="1000" dirty="0">
                <a:solidFill>
                  <a:srgbClr val="800000"/>
                </a:solidFill>
                <a:latin typeface="Consolas" panose="020B0609020204030204" pitchFamily="49" charset="0"/>
              </a:rPr>
              <a:t>Object</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toString</a:t>
            </a:r>
            <a:r>
              <a:rPr lang="en-US" sz="1000" dirty="0">
                <a:solidFill>
                  <a:srgbClr val="000000"/>
                </a:solidFill>
                <a:latin typeface="Consolas" panose="020B0609020204030204" pitchFamily="49" charset="0"/>
              </a:rPr>
              <a:t>)</a:t>
            </a:r>
            <a:r>
              <a:rPr lang="en-US" sz="1000" dirty="0">
                <a:solidFill>
                  <a:srgbClr val="A6A6A6"/>
                </a:solidFill>
                <a:latin typeface="Consolas" panose="020B0609020204030204" pitchFamily="49" charset="0"/>
              </a:rPr>
              <a:t>; </a:t>
            </a:r>
            <a:endParaRPr lang="en-US" sz="1000" dirty="0">
              <a:effectLst/>
              <a:latin typeface="Consolas" panose="020B0609020204030204" pitchFamily="49" charset="0"/>
            </a:endParaRPr>
          </a:p>
        </p:txBody>
      </p:sp>
      <p:sp>
        <p:nvSpPr>
          <p:cNvPr id="84" name="Rectangle 49"/>
          <p:cNvSpPr>
            <a:spLocks noChangeArrowheads="1"/>
          </p:cNvSpPr>
          <p:nvPr/>
        </p:nvSpPr>
        <p:spPr bwMode="auto">
          <a:xfrm>
            <a:off x="4513386" y="4374038"/>
            <a:ext cx="3335215"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a:solidFill>
                  <a:srgbClr val="800000"/>
                </a:solidFill>
                <a:latin typeface="Consolas" panose="020B0609020204030204" pitchFamily="49" charset="0"/>
              </a:rPr>
              <a:t>Integer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.stream</a:t>
            </a:r>
            <a:r>
              <a:rPr lang="en-US" sz="1000" dirty="0">
                <a:solidFill>
                  <a:srgbClr val="000000"/>
                </a:solidFill>
                <a:latin typeface="Consolas" panose="020B0609020204030204" pitchFamily="49" charset="0"/>
              </a:rPr>
              <a:t>().reduce(</a:t>
            </a:r>
            <a:r>
              <a:rPr lang="en-US" sz="1000" b="1" dirty="0">
                <a:solidFill>
                  <a:srgbClr val="0000FF"/>
                </a:solidFill>
                <a:latin typeface="Consolas" panose="020B0609020204030204" pitchFamily="49" charset="0"/>
              </a:rPr>
              <a:t>3</a:t>
            </a: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Integer</a:t>
            </a:r>
            <a:r>
              <a:rPr lang="en-US" sz="1000" dirty="0">
                <a:solidFill>
                  <a:srgbClr val="000000"/>
                </a:solidFill>
                <a:latin typeface="Consolas" panose="020B0609020204030204" pitchFamily="49" charset="0"/>
              </a:rPr>
              <a:t>::sum</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Tree>
    <p:extLst>
      <p:ext uri="{BB962C8B-B14F-4D97-AF65-F5344CB8AC3E}">
        <p14:creationId xmlns:p14="http://schemas.microsoft.com/office/powerpoint/2010/main" val="480845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Eager vs. Lazy</a:t>
            </a:r>
            <a:endParaRPr lang="en-US" dirty="0"/>
          </a:p>
        </p:txBody>
      </p:sp>
      <p:sp>
        <p:nvSpPr>
          <p:cNvPr id="7" name="Text Box 6"/>
          <p:cNvSpPr txBox="1">
            <a:spLocks noChangeArrowheads="1"/>
          </p:cNvSpPr>
          <p:nvPr/>
        </p:nvSpPr>
        <p:spPr bwMode="auto">
          <a:xfrm>
            <a:off x="533401" y="981606"/>
            <a:ext cx="2438401" cy="184666"/>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1200" dirty="0" smtClean="0">
                <a:solidFill>
                  <a:schemeClr val="accent1"/>
                </a:solidFill>
                <a:latin typeface="Lucida Sans Unicode" pitchFamily="34" charset="0"/>
              </a:rPr>
              <a:t>Eager GS Collections</a:t>
            </a:r>
            <a:endParaRPr lang="en-US" sz="1200" dirty="0">
              <a:solidFill>
                <a:schemeClr val="accent1"/>
              </a:solidFill>
              <a:latin typeface="Lucida Sans Unicode" pitchFamily="34" charset="0"/>
            </a:endParaRPr>
          </a:p>
        </p:txBody>
      </p:sp>
      <p:sp>
        <p:nvSpPr>
          <p:cNvPr id="10" name="Text Box 13"/>
          <p:cNvSpPr txBox="1">
            <a:spLocks noChangeArrowheads="1"/>
          </p:cNvSpPr>
          <p:nvPr/>
        </p:nvSpPr>
        <p:spPr bwMode="auto">
          <a:xfrm rot="-5400000">
            <a:off x="238399" y="1776735"/>
            <a:ext cx="422951"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select</a:t>
            </a:r>
          </a:p>
        </p:txBody>
      </p:sp>
      <p:sp>
        <p:nvSpPr>
          <p:cNvPr id="13" name="Text Box 17"/>
          <p:cNvSpPr txBox="1">
            <a:spLocks noChangeArrowheads="1"/>
          </p:cNvSpPr>
          <p:nvPr/>
        </p:nvSpPr>
        <p:spPr bwMode="auto">
          <a:xfrm rot="-5400000">
            <a:off x="247191" y="2343473"/>
            <a:ext cx="422951"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reject</a:t>
            </a:r>
          </a:p>
        </p:txBody>
      </p:sp>
      <p:sp>
        <p:nvSpPr>
          <p:cNvPr id="20" name="Text Box 25"/>
          <p:cNvSpPr txBox="1">
            <a:spLocks noChangeArrowheads="1"/>
          </p:cNvSpPr>
          <p:nvPr/>
        </p:nvSpPr>
        <p:spPr bwMode="auto">
          <a:xfrm rot="-5400000">
            <a:off x="220452" y="2835684"/>
            <a:ext cx="488156" cy="2769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any</a:t>
            </a:r>
          </a:p>
          <a:p>
            <a:pPr algn="ctr" eaLnBrk="1" hangingPunct="1">
              <a:spcBef>
                <a:spcPct val="0"/>
              </a:spcBef>
            </a:pPr>
            <a:r>
              <a:rPr lang="en-US" sz="900">
                <a:solidFill>
                  <a:schemeClr val="accent3">
                    <a:lumMod val="50000"/>
                  </a:schemeClr>
                </a:solidFill>
                <a:latin typeface="Lucida Sans Unicode" pitchFamily="34" charset="0"/>
              </a:rPr>
              <a:t>satisfy</a:t>
            </a:r>
          </a:p>
        </p:txBody>
      </p:sp>
      <p:sp>
        <p:nvSpPr>
          <p:cNvPr id="28" name="Text Box 35"/>
          <p:cNvSpPr txBox="1">
            <a:spLocks noChangeArrowheads="1"/>
          </p:cNvSpPr>
          <p:nvPr/>
        </p:nvSpPr>
        <p:spPr bwMode="auto">
          <a:xfrm rot="-5400000">
            <a:off x="232530" y="1268945"/>
            <a:ext cx="431762"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a:solidFill>
                  <a:schemeClr val="accent3">
                    <a:lumMod val="50000"/>
                  </a:schemeClr>
                </a:solidFill>
                <a:latin typeface="Lucida Sans Unicode" pitchFamily="34" charset="0"/>
              </a:rPr>
              <a:t>detect</a:t>
            </a:r>
          </a:p>
        </p:txBody>
      </p:sp>
      <p:sp>
        <p:nvSpPr>
          <p:cNvPr id="33" name="Text Box 41"/>
          <p:cNvSpPr txBox="1">
            <a:spLocks noChangeArrowheads="1"/>
          </p:cNvSpPr>
          <p:nvPr/>
        </p:nvSpPr>
        <p:spPr bwMode="auto">
          <a:xfrm rot="-5400000">
            <a:off x="199926" y="4011630"/>
            <a:ext cx="496967"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collect</a:t>
            </a:r>
          </a:p>
        </p:txBody>
      </p:sp>
      <p:sp>
        <p:nvSpPr>
          <p:cNvPr id="40" name="Line 51"/>
          <p:cNvSpPr>
            <a:spLocks noChangeShapeType="1"/>
          </p:cNvSpPr>
          <p:nvPr/>
        </p:nvSpPr>
        <p:spPr bwMode="auto">
          <a:xfrm>
            <a:off x="587620" y="1565672"/>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2" name="Line 54"/>
          <p:cNvSpPr>
            <a:spLocks noChangeShapeType="1"/>
          </p:cNvSpPr>
          <p:nvPr/>
        </p:nvSpPr>
        <p:spPr bwMode="auto">
          <a:xfrm>
            <a:off x="589086" y="2126456"/>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3" name="Line 55"/>
          <p:cNvSpPr>
            <a:spLocks noChangeShapeType="1"/>
          </p:cNvSpPr>
          <p:nvPr/>
        </p:nvSpPr>
        <p:spPr bwMode="auto">
          <a:xfrm>
            <a:off x="590551" y="2687241"/>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4" name="Line 56"/>
          <p:cNvSpPr>
            <a:spLocks noChangeShapeType="1"/>
          </p:cNvSpPr>
          <p:nvPr/>
        </p:nvSpPr>
        <p:spPr bwMode="auto">
          <a:xfrm>
            <a:off x="592016" y="3265885"/>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5" name="Text Box 57"/>
          <p:cNvSpPr txBox="1">
            <a:spLocks noChangeArrowheads="1"/>
          </p:cNvSpPr>
          <p:nvPr/>
        </p:nvSpPr>
        <p:spPr bwMode="auto">
          <a:xfrm rot="-5400000">
            <a:off x="221917" y="3414328"/>
            <a:ext cx="488156" cy="2769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a:solidFill>
                  <a:schemeClr val="accent3">
                    <a:lumMod val="50000"/>
                  </a:schemeClr>
                </a:solidFill>
                <a:latin typeface="Lucida Sans Unicode" pitchFamily="34" charset="0"/>
              </a:rPr>
              <a:t>all</a:t>
            </a:r>
          </a:p>
          <a:p>
            <a:pPr algn="ctr" eaLnBrk="1" hangingPunct="1">
              <a:spcBef>
                <a:spcPct val="0"/>
              </a:spcBef>
            </a:pPr>
            <a:r>
              <a:rPr lang="en-US" sz="900">
                <a:solidFill>
                  <a:schemeClr val="accent3">
                    <a:lumMod val="50000"/>
                  </a:schemeClr>
                </a:solidFill>
                <a:latin typeface="Lucida Sans Unicode" pitchFamily="34" charset="0"/>
              </a:rPr>
              <a:t>satisfy</a:t>
            </a:r>
          </a:p>
        </p:txBody>
      </p:sp>
      <p:sp>
        <p:nvSpPr>
          <p:cNvPr id="46" name="Line 58"/>
          <p:cNvSpPr>
            <a:spLocks noChangeShapeType="1"/>
          </p:cNvSpPr>
          <p:nvPr/>
        </p:nvSpPr>
        <p:spPr bwMode="auto">
          <a:xfrm>
            <a:off x="586155" y="3838575"/>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7" name="Line 59"/>
          <p:cNvSpPr>
            <a:spLocks noChangeShapeType="1"/>
          </p:cNvSpPr>
          <p:nvPr/>
        </p:nvSpPr>
        <p:spPr bwMode="auto">
          <a:xfrm>
            <a:off x="587620" y="4327922"/>
            <a:ext cx="8018585" cy="0"/>
          </a:xfrm>
          <a:prstGeom prst="line">
            <a:avLst/>
          </a:prstGeom>
          <a:noFill/>
          <a:ln w="12700">
            <a:solidFill>
              <a:schemeClr val="tx1"/>
            </a:solidFill>
            <a:prstDash val="dash"/>
            <a:round/>
            <a:headEnd type="none" w="sm" len="sm"/>
            <a:tailEnd type="none" w="sm" len="sm"/>
          </a:ln>
        </p:spPr>
        <p:txBody>
          <a:bodyPr/>
          <a:lstStyle/>
          <a:p>
            <a:endParaRPr lang="en-US"/>
          </a:p>
        </p:txBody>
      </p:sp>
      <p:sp>
        <p:nvSpPr>
          <p:cNvPr id="48" name="Text Box 60"/>
          <p:cNvSpPr txBox="1">
            <a:spLocks noChangeArrowheads="1"/>
          </p:cNvSpPr>
          <p:nvPr/>
        </p:nvSpPr>
        <p:spPr bwMode="auto">
          <a:xfrm rot="-5400000">
            <a:off x="223383" y="4481127"/>
            <a:ext cx="488156" cy="2769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a:solidFill>
                  <a:schemeClr val="accent3">
                    <a:lumMod val="50000"/>
                  </a:schemeClr>
                </a:solidFill>
                <a:latin typeface="Lucida Sans Unicode" pitchFamily="34" charset="0"/>
              </a:rPr>
              <a:t>inject</a:t>
            </a:r>
          </a:p>
          <a:p>
            <a:pPr algn="ctr" eaLnBrk="1" hangingPunct="1">
              <a:spcBef>
                <a:spcPct val="0"/>
              </a:spcBef>
            </a:pPr>
            <a:r>
              <a:rPr lang="en-US" sz="900" dirty="0">
                <a:solidFill>
                  <a:schemeClr val="accent3">
                    <a:lumMod val="50000"/>
                  </a:schemeClr>
                </a:solidFill>
                <a:latin typeface="Lucida Sans Unicode" pitchFamily="34" charset="0"/>
              </a:rPr>
              <a:t>into</a:t>
            </a:r>
          </a:p>
        </p:txBody>
      </p:sp>
      <p:sp>
        <p:nvSpPr>
          <p:cNvPr id="49" name="Rectangle 38"/>
          <p:cNvSpPr>
            <a:spLocks noChangeArrowheads="1"/>
          </p:cNvSpPr>
          <p:nvPr/>
        </p:nvSpPr>
        <p:spPr bwMode="auto">
          <a:xfrm>
            <a:off x="627185" y="1169830"/>
            <a:ext cx="2344616"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pt-BR" sz="1000" dirty="0">
                <a:solidFill>
                  <a:srgbClr val="800000"/>
                </a:solidFill>
                <a:latin typeface="Consolas" panose="020B0609020204030204" pitchFamily="49" charset="0"/>
              </a:rPr>
              <a:t>Integer </a:t>
            </a:r>
            <a:r>
              <a:rPr lang="pt-BR" sz="1000" dirty="0">
                <a:solidFill>
                  <a:srgbClr val="004000"/>
                </a:solidFill>
                <a:latin typeface="Consolas" panose="020B0609020204030204" pitchFamily="49" charset="0"/>
              </a:rPr>
              <a:t>result </a:t>
            </a:r>
            <a:r>
              <a:rPr lang="pt-BR" sz="1000" dirty="0" smtClean="0">
                <a:solidFill>
                  <a:srgbClr val="000000"/>
                </a:solidFill>
                <a:latin typeface="Consolas" panose="020B0609020204030204" pitchFamily="49" charset="0"/>
              </a:rPr>
              <a:t>=</a:t>
            </a:r>
          </a:p>
          <a:p>
            <a:r>
              <a:rPr lang="pt-BR" sz="1000" dirty="0" smtClean="0">
                <a:solidFill>
                  <a:srgbClr val="000000"/>
                </a:solidFill>
                <a:latin typeface="Consolas" panose="020B0609020204030204" pitchFamily="49" charset="0"/>
              </a:rPr>
              <a:t>  </a:t>
            </a:r>
            <a:r>
              <a:rPr lang="pt-BR" sz="1000" dirty="0" smtClean="0">
                <a:solidFill>
                  <a:srgbClr val="004000"/>
                </a:solidFill>
                <a:latin typeface="Consolas" panose="020B0609020204030204" pitchFamily="49" charset="0"/>
              </a:rPr>
              <a:t>list</a:t>
            </a:r>
            <a:r>
              <a:rPr lang="pt-BR" sz="1000" dirty="0" smtClean="0">
                <a:solidFill>
                  <a:srgbClr val="000000"/>
                </a:solidFill>
                <a:latin typeface="Consolas" panose="020B0609020204030204" pitchFamily="49" charset="0"/>
              </a:rPr>
              <a:t>.detect(e -&gt; e &gt; </a:t>
            </a:r>
            <a:r>
              <a:rPr lang="pt-BR" sz="1000" b="1" dirty="0" smtClean="0">
                <a:solidFill>
                  <a:srgbClr val="0000FF"/>
                </a:solidFill>
                <a:latin typeface="Consolas" panose="020B0609020204030204" pitchFamily="49" charset="0"/>
              </a:rPr>
              <a:t>50</a:t>
            </a:r>
            <a:r>
              <a:rPr lang="pt-BR" sz="1000" dirty="0" smtClean="0">
                <a:solidFill>
                  <a:srgbClr val="000000"/>
                </a:solidFill>
                <a:latin typeface="Consolas" panose="020B0609020204030204" pitchFamily="49" charset="0"/>
              </a:rPr>
              <a:t>)</a:t>
            </a:r>
            <a:r>
              <a:rPr lang="pt-BR" sz="1000" dirty="0" smtClean="0">
                <a:solidFill>
                  <a:srgbClr val="A6A6A6"/>
                </a:solidFill>
                <a:latin typeface="Consolas" panose="020B0609020204030204" pitchFamily="49" charset="0"/>
              </a:rPr>
              <a:t>;</a:t>
            </a:r>
            <a:endParaRPr lang="pt-BR" sz="1000" dirty="0">
              <a:effectLst/>
              <a:latin typeface="Consolas" panose="020B0609020204030204" pitchFamily="49" charset="0"/>
            </a:endParaRPr>
          </a:p>
        </p:txBody>
      </p:sp>
      <p:sp>
        <p:nvSpPr>
          <p:cNvPr id="50" name="Rectangle 14"/>
          <p:cNvSpPr>
            <a:spLocks noChangeArrowheads="1"/>
          </p:cNvSpPr>
          <p:nvPr/>
        </p:nvSpPr>
        <p:spPr bwMode="auto">
          <a:xfrm>
            <a:off x="627185" y="1684179"/>
            <a:ext cx="2344616"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0080C0"/>
                </a:solidFill>
                <a:latin typeface="Consolas" panose="020B0609020204030204" pitchFamily="49" charset="0"/>
              </a:rPr>
              <a:t>MutableList</a:t>
            </a:r>
            <a:r>
              <a:rPr lang="en-US" sz="1000" dirty="0">
                <a:solidFill>
                  <a:srgbClr val="000000"/>
                </a:solidFill>
                <a:latin typeface="Consolas" panose="020B0609020204030204" pitchFamily="49" charset="0"/>
              </a:rPr>
              <a:t>&lt;</a:t>
            </a:r>
            <a:r>
              <a:rPr lang="en-US" sz="1000" dirty="0">
                <a:solidFill>
                  <a:srgbClr val="800000"/>
                </a:solidFill>
                <a:latin typeface="Consolas" panose="020B0609020204030204" pitchFamily="49" charset="0"/>
              </a:rPr>
              <a:t>Integer</a:t>
            </a:r>
            <a:r>
              <a:rPr lang="en-US" sz="1000" dirty="0">
                <a:solidFill>
                  <a:srgbClr val="000000"/>
                </a:solidFill>
                <a:latin typeface="Consolas" panose="020B0609020204030204" pitchFamily="49" charset="0"/>
              </a:rPr>
              <a:t>&gt;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.select</a:t>
            </a:r>
            <a:r>
              <a:rPr lang="en-US" sz="1000" dirty="0">
                <a:solidFill>
                  <a:srgbClr val="000000"/>
                </a:solidFill>
                <a:latin typeface="Consolas" panose="020B0609020204030204" pitchFamily="49" charset="0"/>
              </a:rPr>
              <a:t>(e -&gt; e &gt; </a:t>
            </a:r>
            <a:r>
              <a:rPr lang="en-US" sz="1000" b="1" dirty="0">
                <a:solidFill>
                  <a:srgbClr val="0000FF"/>
                </a:solidFill>
                <a:latin typeface="Consolas" panose="020B0609020204030204" pitchFamily="49" charset="0"/>
              </a:rPr>
              <a:t>50</a:t>
            </a:r>
            <a:r>
              <a:rPr lang="en-US" sz="1000" dirty="0">
                <a:solidFill>
                  <a:srgbClr val="000000"/>
                </a:solidFill>
                <a:latin typeface="Consolas" panose="020B0609020204030204" pitchFamily="49" charset="0"/>
              </a:rPr>
              <a:t>)</a:t>
            </a:r>
            <a:r>
              <a:rPr lang="en-US" sz="1000" dirty="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51" name="Rectangle 22"/>
          <p:cNvSpPr>
            <a:spLocks noChangeArrowheads="1"/>
          </p:cNvSpPr>
          <p:nvPr/>
        </p:nvSpPr>
        <p:spPr bwMode="auto">
          <a:xfrm>
            <a:off x="627185" y="2243579"/>
            <a:ext cx="2344616"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0080C0"/>
                </a:solidFill>
                <a:latin typeface="Consolas" panose="020B0609020204030204" pitchFamily="49" charset="0"/>
              </a:rPr>
              <a:t>MutableList</a:t>
            </a:r>
            <a:r>
              <a:rPr lang="en-US" sz="1000" dirty="0">
                <a:solidFill>
                  <a:srgbClr val="000000"/>
                </a:solidFill>
                <a:latin typeface="Consolas" panose="020B0609020204030204" pitchFamily="49" charset="0"/>
              </a:rPr>
              <a:t>&lt;</a:t>
            </a:r>
            <a:r>
              <a:rPr lang="en-US" sz="1000" dirty="0">
                <a:solidFill>
                  <a:srgbClr val="800000"/>
                </a:solidFill>
                <a:latin typeface="Consolas" panose="020B0609020204030204" pitchFamily="49" charset="0"/>
              </a:rPr>
              <a:t>Integer</a:t>
            </a:r>
            <a:r>
              <a:rPr lang="en-US" sz="1000" dirty="0">
                <a:solidFill>
                  <a:srgbClr val="000000"/>
                </a:solidFill>
                <a:latin typeface="Consolas" panose="020B0609020204030204" pitchFamily="49" charset="0"/>
              </a:rPr>
              <a:t>&gt;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.reject</a:t>
            </a:r>
            <a:r>
              <a:rPr lang="en-US" sz="1000" dirty="0">
                <a:solidFill>
                  <a:srgbClr val="000000"/>
                </a:solidFill>
                <a:latin typeface="Consolas" panose="020B0609020204030204" pitchFamily="49" charset="0"/>
              </a:rPr>
              <a:t>(e -&gt; e &gt; </a:t>
            </a:r>
            <a:r>
              <a:rPr lang="en-US" sz="1000" b="1" dirty="0">
                <a:solidFill>
                  <a:srgbClr val="0000FF"/>
                </a:solidFill>
                <a:latin typeface="Consolas" panose="020B0609020204030204" pitchFamily="49" charset="0"/>
              </a:rPr>
              <a:t>50</a:t>
            </a:r>
            <a:r>
              <a:rPr lang="en-US" sz="1000" dirty="0">
                <a:solidFill>
                  <a:srgbClr val="000000"/>
                </a:solidFill>
                <a:latin typeface="Consolas" panose="020B0609020204030204" pitchFamily="49" charset="0"/>
              </a:rPr>
              <a:t>)</a:t>
            </a:r>
            <a:r>
              <a:rPr lang="en-US" sz="1000" dirty="0">
                <a:solidFill>
                  <a:srgbClr val="A6A6A6"/>
                </a:solidFill>
                <a:latin typeface="Consolas" panose="020B0609020204030204" pitchFamily="49" charset="0"/>
              </a:rPr>
              <a:t>; </a:t>
            </a:r>
            <a:endParaRPr lang="en-US" sz="1000" dirty="0">
              <a:effectLst/>
              <a:latin typeface="Consolas" panose="020B0609020204030204" pitchFamily="49" charset="0"/>
            </a:endParaRPr>
          </a:p>
        </p:txBody>
      </p:sp>
      <p:sp>
        <p:nvSpPr>
          <p:cNvPr id="52" name="Rectangle 28"/>
          <p:cNvSpPr>
            <a:spLocks noChangeArrowheads="1"/>
          </p:cNvSpPr>
          <p:nvPr/>
        </p:nvSpPr>
        <p:spPr bwMode="auto">
          <a:xfrm>
            <a:off x="627185" y="2770029"/>
            <a:ext cx="2344616"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800080"/>
                </a:solidFill>
                <a:latin typeface="Consolas" panose="020B0609020204030204" pitchFamily="49" charset="0"/>
              </a:rPr>
              <a:t>boolean</a:t>
            </a:r>
            <a:r>
              <a:rPr lang="en-US" sz="1000" dirty="0">
                <a:solidFill>
                  <a:srgbClr val="800080"/>
                </a:solidFill>
                <a:latin typeface="Consolas" panose="020B0609020204030204" pitchFamily="49" charset="0"/>
              </a:rPr>
              <a:t> </a:t>
            </a:r>
            <a:r>
              <a:rPr lang="en-US" sz="1000" dirty="0">
                <a:solidFill>
                  <a:srgbClr val="004000"/>
                </a:solidFill>
                <a:latin typeface="Consolas" panose="020B0609020204030204" pitchFamily="49" charset="0"/>
              </a:rPr>
              <a:t>any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.anySatisfy</a:t>
            </a:r>
            <a:r>
              <a:rPr lang="en-US" sz="1000" dirty="0">
                <a:solidFill>
                  <a:srgbClr val="000000"/>
                </a:solidFill>
                <a:latin typeface="Consolas" panose="020B0609020204030204" pitchFamily="49" charset="0"/>
              </a:rPr>
              <a:t>(e -&gt; e &gt; </a:t>
            </a:r>
            <a:r>
              <a:rPr lang="en-US" sz="1000" b="1" dirty="0">
                <a:solidFill>
                  <a:srgbClr val="0000FF"/>
                </a:solidFill>
                <a:latin typeface="Consolas" panose="020B0609020204030204" pitchFamily="49" charset="0"/>
              </a:rPr>
              <a:t>50</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53" name="Rectangle 33"/>
          <p:cNvSpPr>
            <a:spLocks noChangeArrowheads="1"/>
          </p:cNvSpPr>
          <p:nvPr/>
        </p:nvSpPr>
        <p:spPr bwMode="auto">
          <a:xfrm>
            <a:off x="627185" y="3386580"/>
            <a:ext cx="2344616"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800080"/>
                </a:solidFill>
                <a:latin typeface="Consolas" panose="020B0609020204030204" pitchFamily="49" charset="0"/>
              </a:rPr>
              <a:t>boolean</a:t>
            </a:r>
            <a:r>
              <a:rPr lang="en-US" sz="1000" dirty="0">
                <a:solidFill>
                  <a:srgbClr val="800080"/>
                </a:solidFill>
                <a:latin typeface="Consolas" panose="020B0609020204030204" pitchFamily="49" charset="0"/>
              </a:rPr>
              <a:t> </a:t>
            </a:r>
            <a:r>
              <a:rPr lang="en-US" sz="1000" dirty="0">
                <a:solidFill>
                  <a:srgbClr val="004000"/>
                </a:solidFill>
                <a:latin typeface="Consolas" panose="020B0609020204030204" pitchFamily="49" charset="0"/>
              </a:rPr>
              <a:t>all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.allSatisfy</a:t>
            </a:r>
            <a:r>
              <a:rPr lang="en-US" sz="1000" dirty="0">
                <a:solidFill>
                  <a:srgbClr val="000000"/>
                </a:solidFill>
                <a:latin typeface="Consolas" panose="020B0609020204030204" pitchFamily="49" charset="0"/>
              </a:rPr>
              <a:t>(e -&gt; e &gt; </a:t>
            </a:r>
            <a:r>
              <a:rPr lang="en-US" sz="1000" b="1" dirty="0">
                <a:solidFill>
                  <a:srgbClr val="0000FF"/>
                </a:solidFill>
                <a:latin typeface="Consolas" panose="020B0609020204030204" pitchFamily="49" charset="0"/>
              </a:rPr>
              <a:t>50</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54" name="Rectangle 42"/>
          <p:cNvSpPr>
            <a:spLocks noChangeArrowheads="1"/>
          </p:cNvSpPr>
          <p:nvPr/>
        </p:nvSpPr>
        <p:spPr bwMode="auto">
          <a:xfrm>
            <a:off x="627186" y="3913677"/>
            <a:ext cx="2573214"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err="1">
                <a:solidFill>
                  <a:srgbClr val="0080C0"/>
                </a:solidFill>
                <a:latin typeface="Consolas" panose="020B0609020204030204" pitchFamily="49" charset="0"/>
              </a:rPr>
              <a:t>MutableList</a:t>
            </a:r>
            <a:r>
              <a:rPr lang="en-US" sz="1000" dirty="0">
                <a:solidFill>
                  <a:srgbClr val="000000"/>
                </a:solidFill>
                <a:latin typeface="Consolas" panose="020B0609020204030204" pitchFamily="49" charset="0"/>
              </a:rPr>
              <a:t>&lt;</a:t>
            </a:r>
            <a:r>
              <a:rPr lang="en-US" sz="1000" dirty="0">
                <a:solidFill>
                  <a:srgbClr val="800000"/>
                </a:solidFill>
                <a:latin typeface="Consolas" panose="020B0609020204030204" pitchFamily="49" charset="0"/>
              </a:rPr>
              <a:t>String</a:t>
            </a:r>
            <a:r>
              <a:rPr lang="en-US" sz="1000" dirty="0">
                <a:solidFill>
                  <a:srgbClr val="000000"/>
                </a:solidFill>
                <a:latin typeface="Consolas" panose="020B0609020204030204" pitchFamily="49" charset="0"/>
              </a:rPr>
              <a:t>&gt;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.collect</a:t>
            </a:r>
            <a:r>
              <a:rPr lang="en-US" sz="1000" dirty="0">
                <a:solidFill>
                  <a:srgbClr val="000000"/>
                </a:solidFill>
                <a:latin typeface="Consolas" panose="020B0609020204030204" pitchFamily="49" charset="0"/>
              </a:rPr>
              <a:t>(Object::</a:t>
            </a:r>
            <a:r>
              <a:rPr lang="en-US" sz="1000" dirty="0" err="1">
                <a:solidFill>
                  <a:srgbClr val="000000"/>
                </a:solidFill>
                <a:latin typeface="Consolas" panose="020B0609020204030204" pitchFamily="49" charset="0"/>
              </a:rPr>
              <a:t>toString</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55" name="Rectangle 49"/>
          <p:cNvSpPr>
            <a:spLocks noChangeArrowheads="1"/>
          </p:cNvSpPr>
          <p:nvPr/>
        </p:nvSpPr>
        <p:spPr bwMode="auto">
          <a:xfrm>
            <a:off x="627186" y="4384094"/>
            <a:ext cx="2649414" cy="344710"/>
          </a:xfrm>
          <a:prstGeom prst="rect">
            <a:avLst/>
          </a:prstGeom>
          <a:noFill/>
          <a:ln w="9525" algn="ctr">
            <a:solidFill>
              <a:schemeClr val="accent1"/>
            </a:solidFill>
            <a:miter lim="800000"/>
            <a:headEnd/>
            <a:tailEnd/>
          </a:ln>
        </p:spPr>
        <p:txBody>
          <a:bodyPr wrap="square" lIns="18288" tIns="18288" rIns="18288" bIns="18288" anchor="ctr">
            <a:spAutoFit/>
          </a:bodyPr>
          <a:lstStyle/>
          <a:p>
            <a:r>
              <a:rPr lang="en-US" sz="1000" dirty="0">
                <a:solidFill>
                  <a:srgbClr val="800000"/>
                </a:solidFill>
                <a:latin typeface="Consolas" panose="020B0609020204030204" pitchFamily="49" charset="0"/>
              </a:rPr>
              <a:t>Integer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.injectInto</a:t>
            </a:r>
            <a:r>
              <a:rPr lang="en-US" sz="1000" dirty="0">
                <a:solidFill>
                  <a:srgbClr val="000000"/>
                </a:solidFill>
                <a:latin typeface="Consolas" panose="020B0609020204030204" pitchFamily="49" charset="0"/>
              </a:rPr>
              <a:t>(</a:t>
            </a:r>
            <a:r>
              <a:rPr lang="en-US" sz="1000" b="1" dirty="0">
                <a:solidFill>
                  <a:srgbClr val="0000FF"/>
                </a:solidFill>
                <a:latin typeface="Consolas" panose="020B0609020204030204" pitchFamily="49" charset="0"/>
              </a:rPr>
              <a:t>3</a:t>
            </a:r>
            <a:r>
              <a:rPr lang="en-US" sz="1000" dirty="0">
                <a:solidFill>
                  <a:srgbClr val="000000"/>
                </a:solidFill>
                <a:latin typeface="Consolas" panose="020B0609020204030204" pitchFamily="49" charset="0"/>
              </a:rPr>
              <a:t>, Integer::sum</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70" name="Text Box 13"/>
          <p:cNvSpPr txBox="1">
            <a:spLocks noChangeArrowheads="1"/>
          </p:cNvSpPr>
          <p:nvPr/>
        </p:nvSpPr>
        <p:spPr bwMode="auto">
          <a:xfrm rot="-5400000">
            <a:off x="3188971" y="1770779"/>
            <a:ext cx="422951"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smtClean="0">
                <a:solidFill>
                  <a:schemeClr val="accent3">
                    <a:lumMod val="50000"/>
                  </a:schemeClr>
                </a:solidFill>
                <a:latin typeface="Lucida Sans Unicode" pitchFamily="34" charset="0"/>
              </a:rPr>
              <a:t>filter</a:t>
            </a:r>
            <a:endParaRPr lang="en-US" sz="900" dirty="0">
              <a:solidFill>
                <a:schemeClr val="accent3">
                  <a:lumMod val="50000"/>
                </a:schemeClr>
              </a:solidFill>
              <a:latin typeface="Lucida Sans Unicode" pitchFamily="34" charset="0"/>
            </a:endParaRPr>
          </a:p>
        </p:txBody>
      </p:sp>
      <p:sp>
        <p:nvSpPr>
          <p:cNvPr id="71" name="Text Box 17"/>
          <p:cNvSpPr txBox="1">
            <a:spLocks noChangeArrowheads="1"/>
          </p:cNvSpPr>
          <p:nvPr/>
        </p:nvSpPr>
        <p:spPr bwMode="auto">
          <a:xfrm rot="-5400000">
            <a:off x="3197763" y="2360141"/>
            <a:ext cx="422951"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smtClean="0">
                <a:solidFill>
                  <a:schemeClr val="accent3">
                    <a:lumMod val="50000"/>
                  </a:schemeClr>
                </a:solidFill>
                <a:latin typeface="Lucida Sans Unicode" pitchFamily="34" charset="0"/>
              </a:rPr>
              <a:t>filter</a:t>
            </a:r>
            <a:endParaRPr lang="en-US" sz="900" dirty="0">
              <a:solidFill>
                <a:schemeClr val="accent3">
                  <a:lumMod val="50000"/>
                </a:schemeClr>
              </a:solidFill>
              <a:latin typeface="Lucida Sans Unicode" pitchFamily="34" charset="0"/>
            </a:endParaRPr>
          </a:p>
        </p:txBody>
      </p:sp>
      <p:sp>
        <p:nvSpPr>
          <p:cNvPr id="72" name="Text Box 25"/>
          <p:cNvSpPr txBox="1">
            <a:spLocks noChangeArrowheads="1"/>
          </p:cNvSpPr>
          <p:nvPr/>
        </p:nvSpPr>
        <p:spPr bwMode="auto">
          <a:xfrm rot="-5400000">
            <a:off x="3171024" y="2829728"/>
            <a:ext cx="488156" cy="2769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a:solidFill>
                  <a:schemeClr val="accent3">
                    <a:lumMod val="50000"/>
                  </a:schemeClr>
                </a:solidFill>
                <a:latin typeface="Lucida Sans Unicode" pitchFamily="34" charset="0"/>
              </a:rPr>
              <a:t>any</a:t>
            </a:r>
          </a:p>
          <a:p>
            <a:pPr algn="ctr" eaLnBrk="1" hangingPunct="1">
              <a:spcBef>
                <a:spcPct val="0"/>
              </a:spcBef>
            </a:pPr>
            <a:r>
              <a:rPr lang="en-US" sz="900" dirty="0" smtClean="0">
                <a:solidFill>
                  <a:schemeClr val="accent3">
                    <a:lumMod val="50000"/>
                  </a:schemeClr>
                </a:solidFill>
                <a:latin typeface="Lucida Sans Unicode" pitchFamily="34" charset="0"/>
              </a:rPr>
              <a:t>Match</a:t>
            </a:r>
            <a:endParaRPr lang="en-US" sz="900" dirty="0">
              <a:solidFill>
                <a:schemeClr val="accent3">
                  <a:lumMod val="50000"/>
                </a:schemeClr>
              </a:solidFill>
              <a:latin typeface="Lucida Sans Unicode" pitchFamily="34" charset="0"/>
            </a:endParaRPr>
          </a:p>
        </p:txBody>
      </p:sp>
      <p:sp>
        <p:nvSpPr>
          <p:cNvPr id="73" name="Text Box 35"/>
          <p:cNvSpPr txBox="1">
            <a:spLocks noChangeArrowheads="1"/>
          </p:cNvSpPr>
          <p:nvPr/>
        </p:nvSpPr>
        <p:spPr bwMode="auto">
          <a:xfrm rot="-5400000">
            <a:off x="3139929" y="1233927"/>
            <a:ext cx="518106"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err="1" smtClean="0">
                <a:solidFill>
                  <a:schemeClr val="accent3">
                    <a:lumMod val="50000"/>
                  </a:schemeClr>
                </a:solidFill>
                <a:latin typeface="Lucida Sans Unicode" pitchFamily="34" charset="0"/>
              </a:rPr>
              <a:t>findAny</a:t>
            </a:r>
            <a:endParaRPr lang="en-US" sz="900" dirty="0">
              <a:solidFill>
                <a:schemeClr val="accent3">
                  <a:lumMod val="50000"/>
                </a:schemeClr>
              </a:solidFill>
              <a:latin typeface="Lucida Sans Unicode" pitchFamily="34" charset="0"/>
            </a:endParaRPr>
          </a:p>
        </p:txBody>
      </p:sp>
      <p:sp>
        <p:nvSpPr>
          <p:cNvPr id="74" name="Text Box 41"/>
          <p:cNvSpPr txBox="1">
            <a:spLocks noChangeArrowheads="1"/>
          </p:cNvSpPr>
          <p:nvPr/>
        </p:nvSpPr>
        <p:spPr bwMode="auto">
          <a:xfrm rot="-5400000">
            <a:off x="3150498" y="4005674"/>
            <a:ext cx="496967"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smtClean="0">
                <a:solidFill>
                  <a:schemeClr val="accent3">
                    <a:lumMod val="50000"/>
                  </a:schemeClr>
                </a:solidFill>
                <a:latin typeface="Lucida Sans Unicode" pitchFamily="34" charset="0"/>
              </a:rPr>
              <a:t>map</a:t>
            </a:r>
            <a:endParaRPr lang="en-US" sz="900" dirty="0">
              <a:solidFill>
                <a:schemeClr val="accent3">
                  <a:lumMod val="50000"/>
                </a:schemeClr>
              </a:solidFill>
              <a:latin typeface="Lucida Sans Unicode" pitchFamily="34" charset="0"/>
            </a:endParaRPr>
          </a:p>
        </p:txBody>
      </p:sp>
      <p:sp>
        <p:nvSpPr>
          <p:cNvPr id="75" name="Text Box 57"/>
          <p:cNvSpPr txBox="1">
            <a:spLocks noChangeArrowheads="1"/>
          </p:cNvSpPr>
          <p:nvPr/>
        </p:nvSpPr>
        <p:spPr bwMode="auto">
          <a:xfrm rot="-5400000">
            <a:off x="3172489" y="3408372"/>
            <a:ext cx="488156" cy="2769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a:solidFill>
                  <a:schemeClr val="accent3">
                    <a:lumMod val="50000"/>
                  </a:schemeClr>
                </a:solidFill>
                <a:latin typeface="Lucida Sans Unicode" pitchFamily="34" charset="0"/>
              </a:rPr>
              <a:t>all</a:t>
            </a:r>
          </a:p>
          <a:p>
            <a:pPr algn="ctr" eaLnBrk="1" hangingPunct="1">
              <a:spcBef>
                <a:spcPct val="0"/>
              </a:spcBef>
            </a:pPr>
            <a:r>
              <a:rPr lang="en-US" sz="900" dirty="0" smtClean="0">
                <a:solidFill>
                  <a:schemeClr val="accent3">
                    <a:lumMod val="50000"/>
                  </a:schemeClr>
                </a:solidFill>
                <a:latin typeface="Lucida Sans Unicode" pitchFamily="34" charset="0"/>
              </a:rPr>
              <a:t>Match</a:t>
            </a:r>
            <a:endParaRPr lang="en-US" sz="900" dirty="0">
              <a:solidFill>
                <a:schemeClr val="accent3">
                  <a:lumMod val="50000"/>
                </a:schemeClr>
              </a:solidFill>
              <a:latin typeface="Lucida Sans Unicode" pitchFamily="34" charset="0"/>
            </a:endParaRPr>
          </a:p>
        </p:txBody>
      </p:sp>
      <p:sp>
        <p:nvSpPr>
          <p:cNvPr id="76" name="Text Box 60"/>
          <p:cNvSpPr txBox="1">
            <a:spLocks noChangeArrowheads="1"/>
          </p:cNvSpPr>
          <p:nvPr/>
        </p:nvSpPr>
        <p:spPr bwMode="auto">
          <a:xfrm rot="-5400000">
            <a:off x="3173955" y="4544421"/>
            <a:ext cx="488156" cy="138499"/>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900" dirty="0" smtClean="0">
                <a:solidFill>
                  <a:schemeClr val="accent3">
                    <a:lumMod val="50000"/>
                  </a:schemeClr>
                </a:solidFill>
                <a:latin typeface="Lucida Sans Unicode" pitchFamily="34" charset="0"/>
              </a:rPr>
              <a:t>reduce</a:t>
            </a:r>
            <a:endParaRPr lang="en-US" sz="900" dirty="0">
              <a:solidFill>
                <a:schemeClr val="accent3">
                  <a:lumMod val="50000"/>
                </a:schemeClr>
              </a:solidFill>
              <a:latin typeface="Lucida Sans Unicode" pitchFamily="34" charset="0"/>
            </a:endParaRPr>
          </a:p>
        </p:txBody>
      </p:sp>
      <p:sp>
        <p:nvSpPr>
          <p:cNvPr id="77" name="Text Box 6"/>
          <p:cNvSpPr txBox="1">
            <a:spLocks noChangeArrowheads="1"/>
          </p:cNvSpPr>
          <p:nvPr/>
        </p:nvSpPr>
        <p:spPr bwMode="auto">
          <a:xfrm>
            <a:off x="3505201" y="971550"/>
            <a:ext cx="2438401" cy="184666"/>
          </a:xfrm>
          <a:prstGeom prst="rect">
            <a:avLst/>
          </a:prstGeom>
          <a:noFill/>
          <a:ln w="9525" algn="ctr">
            <a:noFill/>
            <a:miter lim="800000"/>
            <a:headEnd/>
            <a:tailEnd/>
          </a:ln>
        </p:spPr>
        <p:txBody>
          <a:bodyPr wrap="square" lIns="0" tIns="0" rIns="0" bIns="0">
            <a:spAutoFit/>
          </a:bodyPr>
          <a:lstStyle/>
          <a:p>
            <a:pPr algn="ctr" eaLnBrk="1" hangingPunct="1">
              <a:spcBef>
                <a:spcPct val="0"/>
              </a:spcBef>
            </a:pPr>
            <a:r>
              <a:rPr lang="en-US" sz="1200" dirty="0" smtClean="0">
                <a:solidFill>
                  <a:schemeClr val="accent6"/>
                </a:solidFill>
                <a:latin typeface="Lucida Sans Unicode" pitchFamily="34" charset="0"/>
              </a:rPr>
              <a:t>Java 8 Streams</a:t>
            </a:r>
            <a:endParaRPr lang="en-US" sz="1200" dirty="0">
              <a:solidFill>
                <a:schemeClr val="accent6"/>
              </a:solidFill>
              <a:latin typeface="Lucida Sans Unicode" pitchFamily="34" charset="0"/>
            </a:endParaRPr>
          </a:p>
        </p:txBody>
      </p:sp>
      <p:sp>
        <p:nvSpPr>
          <p:cNvPr id="78" name="Rectangle 38"/>
          <p:cNvSpPr>
            <a:spLocks noChangeArrowheads="1"/>
          </p:cNvSpPr>
          <p:nvPr/>
        </p:nvSpPr>
        <p:spPr bwMode="auto">
          <a:xfrm>
            <a:off x="3598984" y="1177762"/>
            <a:ext cx="4935415"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a:solidFill>
                  <a:srgbClr val="800000"/>
                </a:solidFill>
                <a:latin typeface="Consolas" panose="020B0609020204030204" pitchFamily="49" charset="0"/>
              </a:rPr>
              <a:t>Integer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.stream</a:t>
            </a:r>
            <a:r>
              <a:rPr lang="en-US" sz="1000" dirty="0">
                <a:solidFill>
                  <a:srgbClr val="000000"/>
                </a:solidFill>
                <a:latin typeface="Consolas" panose="020B0609020204030204" pitchFamily="49" charset="0"/>
              </a:rPr>
              <a:t>().filter(e -&gt; e &gt; </a:t>
            </a:r>
            <a:r>
              <a:rPr lang="en-US" sz="1000" b="1" dirty="0">
                <a:solidFill>
                  <a:srgbClr val="0000FF"/>
                </a:solidFill>
                <a:latin typeface="Consolas" panose="020B0609020204030204" pitchFamily="49" charset="0"/>
              </a:rPr>
              <a:t>50</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findFirst</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orElse</a:t>
            </a:r>
            <a:r>
              <a:rPr lang="en-US" sz="1000" dirty="0">
                <a:solidFill>
                  <a:srgbClr val="000000"/>
                </a:solidFill>
                <a:latin typeface="Consolas" panose="020B0609020204030204" pitchFamily="49" charset="0"/>
              </a:rPr>
              <a:t>(</a:t>
            </a:r>
            <a:r>
              <a:rPr lang="en-US" sz="1000" dirty="0">
                <a:solidFill>
                  <a:srgbClr val="800080"/>
                </a:solidFill>
                <a:latin typeface="Consolas" panose="020B0609020204030204" pitchFamily="49" charset="0"/>
              </a:rPr>
              <a:t>null</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79" name="Rectangle 14"/>
          <p:cNvSpPr>
            <a:spLocks noChangeArrowheads="1"/>
          </p:cNvSpPr>
          <p:nvPr/>
        </p:nvSpPr>
        <p:spPr bwMode="auto">
          <a:xfrm>
            <a:off x="3598984" y="1674124"/>
            <a:ext cx="4935416"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a:solidFill>
                  <a:srgbClr val="0080C0"/>
                </a:solidFill>
                <a:latin typeface="Consolas" panose="020B0609020204030204" pitchFamily="49" charset="0"/>
              </a:rPr>
              <a:t>List</a:t>
            </a:r>
            <a:r>
              <a:rPr lang="en-US" sz="1000" dirty="0">
                <a:solidFill>
                  <a:srgbClr val="000000"/>
                </a:solidFill>
                <a:latin typeface="Consolas" panose="020B0609020204030204" pitchFamily="49" charset="0"/>
              </a:rPr>
              <a:t>&lt;</a:t>
            </a:r>
            <a:r>
              <a:rPr lang="en-US" sz="1000" dirty="0">
                <a:solidFill>
                  <a:srgbClr val="800000"/>
                </a:solidFill>
                <a:latin typeface="Consolas" panose="020B0609020204030204" pitchFamily="49" charset="0"/>
              </a:rPr>
              <a:t>Integer</a:t>
            </a:r>
            <a:r>
              <a:rPr lang="en-US" sz="1000" dirty="0">
                <a:solidFill>
                  <a:srgbClr val="000000"/>
                </a:solidFill>
                <a:latin typeface="Consolas" panose="020B0609020204030204" pitchFamily="49" charset="0"/>
              </a:rPr>
              <a:t>&gt;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.stream</a:t>
            </a:r>
            <a:r>
              <a:rPr lang="en-US" sz="1000" dirty="0">
                <a:solidFill>
                  <a:srgbClr val="000000"/>
                </a:solidFill>
                <a:latin typeface="Consolas" panose="020B0609020204030204" pitchFamily="49" charset="0"/>
              </a:rPr>
              <a:t>().filter(e -&gt; e &gt; </a:t>
            </a:r>
            <a:r>
              <a:rPr lang="en-US" sz="1000" b="1" dirty="0">
                <a:solidFill>
                  <a:srgbClr val="0000FF"/>
                </a:solidFill>
                <a:latin typeface="Consolas" panose="020B0609020204030204" pitchFamily="49" charset="0"/>
              </a:rPr>
              <a:t>50</a:t>
            </a:r>
            <a:r>
              <a:rPr lang="en-US" sz="1000" dirty="0">
                <a:solidFill>
                  <a:srgbClr val="000000"/>
                </a:solidFill>
                <a:latin typeface="Consolas" panose="020B0609020204030204" pitchFamily="49" charset="0"/>
              </a:rPr>
              <a:t>).collect(</a:t>
            </a:r>
            <a:r>
              <a:rPr lang="en-US" sz="1000" dirty="0" err="1">
                <a:solidFill>
                  <a:srgbClr val="800000"/>
                </a:solidFill>
                <a:latin typeface="Consolas" panose="020B0609020204030204" pitchFamily="49" charset="0"/>
              </a:rPr>
              <a:t>Collectors</a:t>
            </a:r>
            <a:r>
              <a:rPr lang="en-US" sz="1000" dirty="0" err="1">
                <a:solidFill>
                  <a:srgbClr val="000000"/>
                </a:solidFill>
                <a:latin typeface="Consolas" panose="020B0609020204030204" pitchFamily="49" charset="0"/>
              </a:rPr>
              <a:t>.</a:t>
            </a:r>
            <a:r>
              <a:rPr lang="en-US" sz="1000" i="1" dirty="0" err="1">
                <a:solidFill>
                  <a:srgbClr val="000000"/>
                </a:solidFill>
                <a:latin typeface="Consolas" panose="020B0609020204030204" pitchFamily="49" charset="0"/>
              </a:rPr>
              <a:t>toList</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80" name="Rectangle 22"/>
          <p:cNvSpPr>
            <a:spLocks noChangeArrowheads="1"/>
          </p:cNvSpPr>
          <p:nvPr/>
        </p:nvSpPr>
        <p:spPr bwMode="auto">
          <a:xfrm>
            <a:off x="3604845" y="2238552"/>
            <a:ext cx="4929555"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a:solidFill>
                  <a:srgbClr val="0080C0"/>
                </a:solidFill>
                <a:latin typeface="Consolas" panose="020B0609020204030204" pitchFamily="49" charset="0"/>
              </a:rPr>
              <a:t>List</a:t>
            </a:r>
            <a:r>
              <a:rPr lang="en-US" sz="1000" dirty="0">
                <a:solidFill>
                  <a:srgbClr val="000000"/>
                </a:solidFill>
                <a:latin typeface="Consolas" panose="020B0609020204030204" pitchFamily="49" charset="0"/>
              </a:rPr>
              <a:t>&lt;</a:t>
            </a:r>
            <a:r>
              <a:rPr lang="en-US" sz="1000" dirty="0">
                <a:solidFill>
                  <a:srgbClr val="800000"/>
                </a:solidFill>
                <a:latin typeface="Consolas" panose="020B0609020204030204" pitchFamily="49" charset="0"/>
              </a:rPr>
              <a:t>Integer</a:t>
            </a:r>
            <a:r>
              <a:rPr lang="en-US" sz="1000" dirty="0">
                <a:solidFill>
                  <a:srgbClr val="000000"/>
                </a:solidFill>
                <a:latin typeface="Consolas" panose="020B0609020204030204" pitchFamily="49" charset="0"/>
              </a:rPr>
              <a:t>&gt;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.stream</a:t>
            </a:r>
            <a:r>
              <a:rPr lang="en-US" sz="1000" dirty="0">
                <a:solidFill>
                  <a:srgbClr val="000000"/>
                </a:solidFill>
                <a:latin typeface="Consolas" panose="020B0609020204030204" pitchFamily="49" charset="0"/>
              </a:rPr>
              <a:t>().filter(e -&gt; e &lt;= </a:t>
            </a:r>
            <a:r>
              <a:rPr lang="en-US" sz="1000" b="1" dirty="0">
                <a:solidFill>
                  <a:srgbClr val="0000FF"/>
                </a:solidFill>
                <a:latin typeface="Consolas" panose="020B0609020204030204" pitchFamily="49" charset="0"/>
              </a:rPr>
              <a:t>50</a:t>
            </a:r>
            <a:r>
              <a:rPr lang="en-US" sz="1000" dirty="0">
                <a:solidFill>
                  <a:srgbClr val="000000"/>
                </a:solidFill>
                <a:latin typeface="Consolas" panose="020B0609020204030204" pitchFamily="49" charset="0"/>
              </a:rPr>
              <a:t>).collect(</a:t>
            </a:r>
            <a:r>
              <a:rPr lang="en-US" sz="1000" dirty="0" err="1">
                <a:solidFill>
                  <a:srgbClr val="800000"/>
                </a:solidFill>
                <a:latin typeface="Consolas" panose="020B0609020204030204" pitchFamily="49" charset="0"/>
              </a:rPr>
              <a:t>Collectors</a:t>
            </a:r>
            <a:r>
              <a:rPr lang="en-US" sz="1000" dirty="0" err="1">
                <a:solidFill>
                  <a:srgbClr val="000000"/>
                </a:solidFill>
                <a:latin typeface="Consolas" panose="020B0609020204030204" pitchFamily="49" charset="0"/>
              </a:rPr>
              <a:t>.</a:t>
            </a:r>
            <a:r>
              <a:rPr lang="en-US" sz="1000" i="1" dirty="0" err="1">
                <a:solidFill>
                  <a:srgbClr val="000000"/>
                </a:solidFill>
                <a:latin typeface="Consolas" panose="020B0609020204030204" pitchFamily="49" charset="0"/>
              </a:rPr>
              <a:t>toList</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81" name="Rectangle 28"/>
          <p:cNvSpPr>
            <a:spLocks noChangeArrowheads="1"/>
          </p:cNvSpPr>
          <p:nvPr/>
        </p:nvSpPr>
        <p:spPr bwMode="auto">
          <a:xfrm>
            <a:off x="3598985" y="2759973"/>
            <a:ext cx="2954215"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err="1">
                <a:solidFill>
                  <a:srgbClr val="800080"/>
                </a:solidFill>
                <a:latin typeface="Consolas" panose="020B0609020204030204" pitchFamily="49" charset="0"/>
              </a:rPr>
              <a:t>boolean</a:t>
            </a:r>
            <a:r>
              <a:rPr lang="en-US" sz="1000" dirty="0">
                <a:solidFill>
                  <a:srgbClr val="800080"/>
                </a:solidFill>
                <a:latin typeface="Consolas" panose="020B0609020204030204" pitchFamily="49" charset="0"/>
              </a:rPr>
              <a:t>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.stream</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anyMatch</a:t>
            </a:r>
            <a:r>
              <a:rPr lang="en-US" sz="1000" dirty="0">
                <a:solidFill>
                  <a:srgbClr val="000000"/>
                </a:solidFill>
                <a:latin typeface="Consolas" panose="020B0609020204030204" pitchFamily="49" charset="0"/>
              </a:rPr>
              <a:t>(e -&gt; e &gt; </a:t>
            </a:r>
            <a:r>
              <a:rPr lang="en-US" sz="1000" b="1" dirty="0">
                <a:solidFill>
                  <a:srgbClr val="0000FF"/>
                </a:solidFill>
                <a:latin typeface="Consolas" panose="020B0609020204030204" pitchFamily="49" charset="0"/>
              </a:rPr>
              <a:t>50</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82" name="Rectangle 33"/>
          <p:cNvSpPr>
            <a:spLocks noChangeArrowheads="1"/>
          </p:cNvSpPr>
          <p:nvPr/>
        </p:nvSpPr>
        <p:spPr bwMode="auto">
          <a:xfrm>
            <a:off x="3598985" y="3376523"/>
            <a:ext cx="2954215"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err="1">
                <a:solidFill>
                  <a:srgbClr val="800080"/>
                </a:solidFill>
                <a:latin typeface="Consolas" panose="020B0609020204030204" pitchFamily="49" charset="0"/>
              </a:rPr>
              <a:t>boolean</a:t>
            </a:r>
            <a:r>
              <a:rPr lang="en-US" sz="1000" dirty="0">
                <a:solidFill>
                  <a:srgbClr val="800080"/>
                </a:solidFill>
                <a:latin typeface="Consolas" panose="020B0609020204030204" pitchFamily="49" charset="0"/>
              </a:rPr>
              <a:t>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.stream</a:t>
            </a:r>
            <a:r>
              <a:rPr lang="en-US" sz="1000" dirty="0">
                <a:solidFill>
                  <a:srgbClr val="000000"/>
                </a:solidFill>
                <a:latin typeface="Consolas" panose="020B0609020204030204" pitchFamily="49" charset="0"/>
              </a:rPr>
              <a:t>().</a:t>
            </a:r>
            <a:r>
              <a:rPr lang="en-US" sz="1000" dirty="0" err="1">
                <a:solidFill>
                  <a:srgbClr val="000000"/>
                </a:solidFill>
                <a:latin typeface="Consolas" panose="020B0609020204030204" pitchFamily="49" charset="0"/>
              </a:rPr>
              <a:t>allMatch</a:t>
            </a:r>
            <a:r>
              <a:rPr lang="en-US" sz="1000" dirty="0">
                <a:solidFill>
                  <a:srgbClr val="000000"/>
                </a:solidFill>
                <a:latin typeface="Consolas" panose="020B0609020204030204" pitchFamily="49" charset="0"/>
              </a:rPr>
              <a:t>(e -&gt; e &gt; </a:t>
            </a:r>
            <a:r>
              <a:rPr lang="en-US" sz="1000" b="1" dirty="0">
                <a:solidFill>
                  <a:srgbClr val="0000FF"/>
                </a:solidFill>
                <a:latin typeface="Consolas" panose="020B0609020204030204" pitchFamily="49" charset="0"/>
              </a:rPr>
              <a:t>50</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83" name="Rectangle 42"/>
          <p:cNvSpPr>
            <a:spLocks noChangeArrowheads="1"/>
          </p:cNvSpPr>
          <p:nvPr/>
        </p:nvSpPr>
        <p:spPr bwMode="auto">
          <a:xfrm>
            <a:off x="3598986" y="3903621"/>
            <a:ext cx="4935415"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a:solidFill>
                  <a:srgbClr val="0080C0"/>
                </a:solidFill>
                <a:latin typeface="Consolas" panose="020B0609020204030204" pitchFamily="49" charset="0"/>
              </a:rPr>
              <a:t>List</a:t>
            </a:r>
            <a:r>
              <a:rPr lang="en-US" sz="1000" dirty="0">
                <a:solidFill>
                  <a:srgbClr val="000000"/>
                </a:solidFill>
                <a:latin typeface="Consolas" panose="020B0609020204030204" pitchFamily="49" charset="0"/>
              </a:rPr>
              <a:t>&lt;</a:t>
            </a:r>
            <a:r>
              <a:rPr lang="en-US" sz="1000" dirty="0">
                <a:solidFill>
                  <a:srgbClr val="800000"/>
                </a:solidFill>
                <a:latin typeface="Consolas" panose="020B0609020204030204" pitchFamily="49" charset="0"/>
              </a:rPr>
              <a:t>String</a:t>
            </a:r>
            <a:r>
              <a:rPr lang="en-US" sz="1000" dirty="0">
                <a:solidFill>
                  <a:srgbClr val="000000"/>
                </a:solidFill>
                <a:latin typeface="Consolas" panose="020B0609020204030204" pitchFamily="49" charset="0"/>
              </a:rPr>
              <a:t>&gt;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.stream</a:t>
            </a:r>
            <a:r>
              <a:rPr lang="en-US" sz="1000" dirty="0">
                <a:solidFill>
                  <a:srgbClr val="000000"/>
                </a:solidFill>
                <a:latin typeface="Consolas" panose="020B0609020204030204" pitchFamily="49" charset="0"/>
              </a:rPr>
              <a:t>().map(Object::</a:t>
            </a:r>
            <a:r>
              <a:rPr lang="en-US" sz="1000" dirty="0" err="1">
                <a:solidFill>
                  <a:srgbClr val="000000"/>
                </a:solidFill>
                <a:latin typeface="Consolas" panose="020B0609020204030204" pitchFamily="49" charset="0"/>
              </a:rPr>
              <a:t>toString</a:t>
            </a:r>
            <a:r>
              <a:rPr lang="en-US" sz="1000" dirty="0">
                <a:solidFill>
                  <a:srgbClr val="000000"/>
                </a:solidFill>
                <a:latin typeface="Consolas" panose="020B0609020204030204" pitchFamily="49" charset="0"/>
              </a:rPr>
              <a:t>).collect(</a:t>
            </a:r>
            <a:r>
              <a:rPr lang="en-US" sz="1000" dirty="0" err="1">
                <a:solidFill>
                  <a:srgbClr val="800000"/>
                </a:solidFill>
                <a:latin typeface="Consolas" panose="020B0609020204030204" pitchFamily="49" charset="0"/>
              </a:rPr>
              <a:t>Collectors</a:t>
            </a:r>
            <a:r>
              <a:rPr lang="en-US" sz="1000" dirty="0" err="1">
                <a:solidFill>
                  <a:srgbClr val="000000"/>
                </a:solidFill>
                <a:latin typeface="Consolas" panose="020B0609020204030204" pitchFamily="49" charset="0"/>
              </a:rPr>
              <a:t>.</a:t>
            </a:r>
            <a:r>
              <a:rPr lang="en-US" sz="1000" i="1" dirty="0" err="1">
                <a:solidFill>
                  <a:srgbClr val="000000"/>
                </a:solidFill>
                <a:latin typeface="Consolas" panose="020B0609020204030204" pitchFamily="49" charset="0"/>
              </a:rPr>
              <a:t>toList</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
        <p:nvSpPr>
          <p:cNvPr id="84" name="Rectangle 49"/>
          <p:cNvSpPr>
            <a:spLocks noChangeArrowheads="1"/>
          </p:cNvSpPr>
          <p:nvPr/>
        </p:nvSpPr>
        <p:spPr bwMode="auto">
          <a:xfrm>
            <a:off x="3598986" y="4374038"/>
            <a:ext cx="2954214" cy="344710"/>
          </a:xfrm>
          <a:prstGeom prst="rect">
            <a:avLst/>
          </a:prstGeom>
          <a:noFill/>
          <a:ln w="9525" algn="ctr">
            <a:solidFill>
              <a:schemeClr val="accent6"/>
            </a:solidFill>
            <a:miter lim="800000"/>
            <a:headEnd/>
            <a:tailEnd/>
          </a:ln>
        </p:spPr>
        <p:txBody>
          <a:bodyPr wrap="square" lIns="18288" tIns="18288" rIns="18288" bIns="18288" anchor="ctr">
            <a:spAutoFit/>
          </a:bodyPr>
          <a:lstStyle/>
          <a:p>
            <a:r>
              <a:rPr lang="en-US" sz="1000" dirty="0">
                <a:solidFill>
                  <a:srgbClr val="800000"/>
                </a:solidFill>
                <a:latin typeface="Consolas" panose="020B0609020204030204" pitchFamily="49" charset="0"/>
              </a:rPr>
              <a:t>Integer </a:t>
            </a:r>
            <a:r>
              <a:rPr lang="en-US" sz="1000" dirty="0">
                <a:solidFill>
                  <a:srgbClr val="004000"/>
                </a:solidFill>
                <a:latin typeface="Consolas" panose="020B0609020204030204" pitchFamily="49" charset="0"/>
              </a:rPr>
              <a:t>result </a:t>
            </a:r>
            <a:r>
              <a:rPr lang="en-US" sz="1000" dirty="0" smtClean="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 </a:t>
            </a:r>
            <a:r>
              <a:rPr lang="en-US" sz="1000" dirty="0" smtClean="0">
                <a:solidFill>
                  <a:srgbClr val="000000"/>
                </a:solidFill>
                <a:latin typeface="Consolas" panose="020B0609020204030204" pitchFamily="49" charset="0"/>
              </a:rPr>
              <a:t> </a:t>
            </a:r>
            <a:r>
              <a:rPr lang="en-US" sz="1000" dirty="0" err="1">
                <a:solidFill>
                  <a:srgbClr val="004000"/>
                </a:solidFill>
                <a:latin typeface="Consolas" panose="020B0609020204030204" pitchFamily="49" charset="0"/>
              </a:rPr>
              <a:t>list</a:t>
            </a:r>
            <a:r>
              <a:rPr lang="en-US" sz="1000" dirty="0" err="1">
                <a:solidFill>
                  <a:srgbClr val="000000"/>
                </a:solidFill>
                <a:latin typeface="Consolas" panose="020B0609020204030204" pitchFamily="49" charset="0"/>
              </a:rPr>
              <a:t>.stream</a:t>
            </a:r>
            <a:r>
              <a:rPr lang="en-US" sz="1000" dirty="0">
                <a:solidFill>
                  <a:srgbClr val="000000"/>
                </a:solidFill>
                <a:latin typeface="Consolas" panose="020B0609020204030204" pitchFamily="49" charset="0"/>
              </a:rPr>
              <a:t>().reduce(</a:t>
            </a:r>
            <a:r>
              <a:rPr lang="en-US" sz="1000" b="1" dirty="0">
                <a:solidFill>
                  <a:srgbClr val="0000FF"/>
                </a:solidFill>
                <a:latin typeface="Consolas" panose="020B0609020204030204" pitchFamily="49" charset="0"/>
              </a:rPr>
              <a:t>3</a:t>
            </a:r>
            <a:r>
              <a:rPr lang="en-US" sz="1000" dirty="0">
                <a:solidFill>
                  <a:srgbClr val="000000"/>
                </a:solidFill>
                <a:latin typeface="Consolas" panose="020B0609020204030204" pitchFamily="49" charset="0"/>
              </a:rPr>
              <a:t>, Integer::sum</a:t>
            </a:r>
            <a:r>
              <a:rPr lang="en-US" sz="1000" dirty="0" smtClean="0">
                <a:solidFill>
                  <a:srgbClr val="000000"/>
                </a:solidFill>
                <a:latin typeface="Consolas" panose="020B0609020204030204" pitchFamily="49" charset="0"/>
              </a:rPr>
              <a:t>)</a:t>
            </a:r>
            <a:r>
              <a:rPr lang="en-US" sz="1000" dirty="0" smtClean="0">
                <a:solidFill>
                  <a:srgbClr val="A6A6A6"/>
                </a:solidFill>
                <a:latin typeface="Consolas" panose="020B0609020204030204" pitchFamily="49" charset="0"/>
              </a:rPr>
              <a:t>;</a:t>
            </a:r>
            <a:endParaRPr lang="en-US" sz="1000" dirty="0">
              <a:effectLst/>
              <a:latin typeface="Consolas" panose="020B0609020204030204" pitchFamily="49" charset="0"/>
            </a:endParaRPr>
          </a:p>
        </p:txBody>
      </p:sp>
    </p:spTree>
    <p:extLst>
      <p:ext uri="{BB962C8B-B14F-4D97-AF65-F5344CB8AC3E}">
        <p14:creationId xmlns:p14="http://schemas.microsoft.com/office/powerpoint/2010/main" val="1765868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 8 Streams</a:t>
            </a:r>
            <a:endParaRPr lang="en-US" dirty="0"/>
          </a:p>
        </p:txBody>
      </p:sp>
      <p:sp>
        <p:nvSpPr>
          <p:cNvPr id="3" name="Content Placeholder 2"/>
          <p:cNvSpPr>
            <a:spLocks noGrp="1"/>
          </p:cNvSpPr>
          <p:nvPr>
            <p:ph idx="1"/>
          </p:nvPr>
        </p:nvSpPr>
        <p:spPr/>
        <p:txBody>
          <a:bodyPr>
            <a:noAutofit/>
          </a:bodyPr>
          <a:lstStyle/>
          <a:p>
            <a:r>
              <a:rPr lang="en-US" sz="2400" dirty="0" smtClean="0"/>
              <a:t>Great framework that provides feature rich functional API</a:t>
            </a:r>
          </a:p>
          <a:p>
            <a:r>
              <a:rPr lang="en-US" sz="2400" dirty="0" smtClean="0"/>
              <a:t>Lazy by default </a:t>
            </a:r>
          </a:p>
          <a:p>
            <a:r>
              <a:rPr lang="en-US" sz="2400" dirty="0" smtClean="0"/>
              <a:t>Supports serial and parallel iteration patterns</a:t>
            </a:r>
          </a:p>
          <a:p>
            <a:r>
              <a:rPr lang="en-US" sz="2400" dirty="0" smtClean="0"/>
              <a:t>Support for three types of primitive streams </a:t>
            </a:r>
          </a:p>
          <a:p>
            <a:r>
              <a:rPr lang="en-US" sz="2400" dirty="0" smtClean="0"/>
              <a:t>Extendable through Collector implementations </a:t>
            </a:r>
          </a:p>
          <a:p>
            <a:endParaRPr lang="en-US" sz="800" dirty="0" smtClean="0"/>
          </a:p>
          <a:p>
            <a:pPr lvl="1"/>
            <a:endParaRPr lang="en-US" sz="1800" dirty="0" smtClean="0"/>
          </a:p>
          <a:p>
            <a:endParaRPr lang="en-US" sz="2200" dirty="0"/>
          </a:p>
          <a:p>
            <a:r>
              <a:rPr lang="en-US" sz="2200" dirty="0" smtClean="0"/>
              <a:t>Java 8 Streams is the tip of an enormous iceberg</a:t>
            </a:r>
            <a:endParaRPr lang="en-US" sz="2200" dirty="0"/>
          </a:p>
        </p:txBody>
      </p:sp>
    </p:spTree>
    <p:extLst>
      <p:ext uri="{BB962C8B-B14F-4D97-AF65-F5344CB8AC3E}">
        <p14:creationId xmlns:p14="http://schemas.microsoft.com/office/powerpoint/2010/main" val="3542878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Iceberg dead ahead!</a:t>
            </a:r>
            <a:endParaRPr lang="en-US" dirty="0"/>
          </a:p>
        </p:txBody>
      </p:sp>
      <p:sp>
        <p:nvSpPr>
          <p:cNvPr id="3" name="Content Placeholder 2"/>
          <p:cNvSpPr>
            <a:spLocks noGrp="1"/>
          </p:cNvSpPr>
          <p:nvPr>
            <p:ph idx="1"/>
          </p:nvPr>
        </p:nvSpPr>
        <p:spPr/>
        <p:txBody>
          <a:bodyPr>
            <a:normAutofit fontScale="85000" lnSpcReduction="10000"/>
          </a:bodyPr>
          <a:lstStyle/>
          <a:p>
            <a:r>
              <a:rPr lang="en-US" dirty="0"/>
              <a:t>Eager iteration patterns on Collections</a:t>
            </a:r>
          </a:p>
          <a:p>
            <a:r>
              <a:rPr lang="en-US" dirty="0" smtClean="0"/>
              <a:t>Covariant </a:t>
            </a:r>
            <a:r>
              <a:rPr lang="en-US" dirty="0"/>
              <a:t>return types on collection protocols</a:t>
            </a:r>
          </a:p>
          <a:p>
            <a:r>
              <a:rPr lang="en-US" dirty="0"/>
              <a:t>New Collection Types</a:t>
            </a:r>
          </a:p>
          <a:p>
            <a:pPr lvl="1"/>
            <a:r>
              <a:rPr lang="en-US" dirty="0"/>
              <a:t>Bag, </a:t>
            </a:r>
            <a:r>
              <a:rPr lang="en-US" dirty="0" err="1"/>
              <a:t>SortedBag</a:t>
            </a:r>
            <a:r>
              <a:rPr lang="en-US" dirty="0"/>
              <a:t>, </a:t>
            </a:r>
            <a:r>
              <a:rPr lang="en-US" dirty="0" err="1"/>
              <a:t>BiMap</a:t>
            </a:r>
            <a:r>
              <a:rPr lang="en-US" dirty="0"/>
              <a:t>, </a:t>
            </a:r>
            <a:r>
              <a:rPr lang="en-US" dirty="0" err="1"/>
              <a:t>Multimap</a:t>
            </a:r>
            <a:endParaRPr lang="en-US" dirty="0"/>
          </a:p>
          <a:p>
            <a:r>
              <a:rPr lang="en-US" dirty="0" smtClean="0"/>
              <a:t>Memory Efficient Set and Map</a:t>
            </a:r>
          </a:p>
          <a:p>
            <a:r>
              <a:rPr lang="en-US" dirty="0" smtClean="0"/>
              <a:t>Primitive containers</a:t>
            </a:r>
          </a:p>
          <a:p>
            <a:r>
              <a:rPr lang="en-US" dirty="0" smtClean="0"/>
              <a:t>Immutable containers</a:t>
            </a:r>
          </a:p>
          <a:p>
            <a:pPr marL="0" indent="0">
              <a:buNone/>
            </a:pPr>
            <a:endParaRPr lang="en-US" dirty="0"/>
          </a:p>
        </p:txBody>
      </p:sp>
    </p:spTree>
    <p:extLst>
      <p:ext uri="{BB962C8B-B14F-4D97-AF65-F5344CB8AC3E}">
        <p14:creationId xmlns:p14="http://schemas.microsoft.com/office/powerpoint/2010/main" val="52702891"/>
      </p:ext>
    </p:extLst>
  </p:cSld>
  <p:clrMapOvr>
    <a:masterClrMapping/>
  </p:clrMapOvr>
  <p:timing>
    <p:tnLst>
      <p:par>
        <p:cTn id="1" dur="indefinite" restart="never" nodeType="tmRoot"/>
      </p:par>
    </p:tnLst>
  </p:timing>
</p:sld>
</file>

<file path=ppt/theme/theme1.xml><?xml version="1.0" encoding="utf-8"?>
<a:theme xmlns:a="http://schemas.openxmlformats.org/drawingml/2006/main" name="Engineering_Campus Presentation_white background Sept 201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EE2CDB93BA7459CA213F33C2DFE2D" ma:contentTypeVersion="0" ma:contentTypeDescription="Create a new document." ma:contentTypeScope="" ma:versionID="59d22d7cbbaab55464e6ff1f8c98578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EE3FA8-4A3C-477D-BD81-DD18BA8EEF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B931102-DD01-4E3A-9456-B1F67EE0BA6E}">
  <ds:schemaRefs>
    <ds:schemaRef ds:uri="http://schemas.microsoft.com/office/2006/documentManagement/types"/>
    <ds:schemaRef ds:uri="http://purl.org/dc/elements/1.1/"/>
    <ds:schemaRef ds:uri="http://schemas.microsoft.com/office/2006/metadata/properties"/>
    <ds:schemaRef ds:uri="http://purl.org/dc/dcmitype/"/>
    <ds:schemaRef ds:uri="http://schemas.openxmlformats.org/package/2006/metadata/core-properties"/>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7C49309-1CCB-4A32-A122-39E7427554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Engineering_Campus Presentation_white background Sept 2014</Template>
  <TotalTime>18146</TotalTime>
  <Words>2538</Words>
  <Application>Microsoft Office PowerPoint</Application>
  <PresentationFormat>全屏显示(16:9)</PresentationFormat>
  <Paragraphs>592</Paragraphs>
  <Slides>48</Slides>
  <Notes>1</Notes>
  <HiddenSlides>0</HiddenSlides>
  <MMClips>0</MMClips>
  <ScaleCrop>false</ScaleCrop>
  <HeadingPairs>
    <vt:vector size="4" baseType="variant">
      <vt:variant>
        <vt:lpstr>主题</vt:lpstr>
      </vt:variant>
      <vt:variant>
        <vt:i4>2</vt:i4>
      </vt:variant>
      <vt:variant>
        <vt:lpstr>幻灯片标题</vt:lpstr>
      </vt:variant>
      <vt:variant>
        <vt:i4>48</vt:i4>
      </vt:variant>
    </vt:vector>
  </HeadingPairs>
  <TitlesOfParts>
    <vt:vector size="50" baseType="lpstr">
      <vt:lpstr>Engineering_Campus Presentation_white background Sept 2014</vt:lpstr>
      <vt:lpstr>Default Theme</vt:lpstr>
      <vt:lpstr>PowerPoint 演示文稿</vt:lpstr>
      <vt:lpstr>Agenda</vt:lpstr>
      <vt:lpstr>What is GS Collections?</vt:lpstr>
      <vt:lpstr>Paradise Lost</vt:lpstr>
      <vt:lpstr>Paradise Found</vt:lpstr>
      <vt:lpstr>Lazy by any other name</vt:lpstr>
      <vt:lpstr>Eager vs. Lazy</vt:lpstr>
      <vt:lpstr>Java 8 Streams</vt:lpstr>
      <vt:lpstr>Iceberg dead ahead!</vt:lpstr>
      <vt:lpstr>Ice is Twice as Nice</vt:lpstr>
      <vt:lpstr>More Iteration Patterns</vt:lpstr>
      <vt:lpstr>Futility of Utility</vt:lpstr>
      <vt:lpstr>Joining vs. MakeString</vt:lpstr>
      <vt:lpstr>SummingInt vs. SumOfInt</vt:lpstr>
      <vt:lpstr>GroupingBy vs. GroupBy</vt:lpstr>
      <vt:lpstr>GroupingBy/SummingBy vs. SumBy</vt:lpstr>
      <vt:lpstr>PartitioningBy vs. Partition</vt:lpstr>
      <vt:lpstr>How do they stack up?</vt:lpstr>
      <vt:lpstr>Agenda</vt:lpstr>
      <vt:lpstr>Anagram tutorial</vt:lpstr>
      <vt:lpstr>Anagram tutorial</vt:lpstr>
      <vt:lpstr>Anagram tutorial</vt:lpstr>
      <vt:lpstr>Anagram tutorial</vt:lpstr>
      <vt:lpstr>Anagram tutorial</vt:lpstr>
      <vt:lpstr>Anagram tutorial</vt:lpstr>
      <vt:lpstr>Anagram tutorial</vt:lpstr>
      <vt:lpstr>Anagram tutorial</vt:lpstr>
      <vt:lpstr>Anagram tutorial</vt:lpstr>
      <vt:lpstr>Parallel Lazy Iteration</vt:lpstr>
      <vt:lpstr>Agenda</vt:lpstr>
      <vt:lpstr>Comparing Maps</vt:lpstr>
      <vt:lpstr>Memory Optimizations</vt:lpstr>
      <vt:lpstr>Comparing Sets</vt:lpstr>
      <vt:lpstr>Memory Optimizations</vt:lpstr>
      <vt:lpstr>Bad decisions from long ago</vt:lpstr>
      <vt:lpstr>Save memory with Primitive Collections</vt:lpstr>
      <vt:lpstr>List&lt;Integer&gt; vs. IntList</vt:lpstr>
      <vt:lpstr>Agenda</vt:lpstr>
      <vt:lpstr>Lambdas and Method References</vt:lpstr>
      <vt:lpstr>Lambdas and Method References</vt:lpstr>
      <vt:lpstr>Lambdas and Method References</vt:lpstr>
      <vt:lpstr>Lambdas and Method References</vt:lpstr>
      <vt:lpstr>Lambdas and Method References</vt:lpstr>
      <vt:lpstr>Lambdas and Method References</vt:lpstr>
      <vt:lpstr>Framework Comparisons</vt:lpstr>
      <vt:lpstr>Resources</vt:lpstr>
      <vt:lpstr>PowerPoint 演示文稿</vt:lpstr>
      <vt:lpstr>声明：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Donald.Raab@ny.email.gs.com</dc:creator>
  <cp:lastModifiedBy>Microsoft</cp:lastModifiedBy>
  <cp:revision>341</cp:revision>
  <cp:lastPrinted>2014-04-17T13:48:51Z</cp:lastPrinted>
  <dcterms:created xsi:type="dcterms:W3CDTF">2014-04-05T15:12:08Z</dcterms:created>
  <dcterms:modified xsi:type="dcterms:W3CDTF">2018-01-05T05:31:01Z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0x0101005B6EE2CDB93BA7459CA213F33C2DFE2D</vt:lpwstr>
  </property>
</Properties>
</file>