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13" r:id="rId2"/>
  </p:sldMasterIdLst>
  <p:notesMasterIdLst>
    <p:notesMasterId r:id="rId38"/>
  </p:notesMasterIdLst>
  <p:handoutMasterIdLst>
    <p:handoutMasterId r:id="rId39"/>
  </p:handoutMasterIdLst>
  <p:sldIdLst>
    <p:sldId id="509" r:id="rId3"/>
    <p:sldId id="444" r:id="rId4"/>
    <p:sldId id="455" r:id="rId5"/>
    <p:sldId id="487" r:id="rId6"/>
    <p:sldId id="488" r:id="rId7"/>
    <p:sldId id="451" r:id="rId8"/>
    <p:sldId id="452" r:id="rId9"/>
    <p:sldId id="489" r:id="rId10"/>
    <p:sldId id="502" r:id="rId11"/>
    <p:sldId id="503" r:id="rId12"/>
    <p:sldId id="504" r:id="rId13"/>
    <p:sldId id="511" r:id="rId14"/>
    <p:sldId id="505" r:id="rId15"/>
    <p:sldId id="506" r:id="rId16"/>
    <p:sldId id="507" r:id="rId17"/>
    <p:sldId id="456" r:id="rId18"/>
    <p:sldId id="449" r:id="rId19"/>
    <p:sldId id="510" r:id="rId20"/>
    <p:sldId id="467" r:id="rId21"/>
    <p:sldId id="491" r:id="rId22"/>
    <p:sldId id="494" r:id="rId23"/>
    <p:sldId id="463" r:id="rId24"/>
    <p:sldId id="495" r:id="rId25"/>
    <p:sldId id="496" r:id="rId26"/>
    <p:sldId id="497" r:id="rId27"/>
    <p:sldId id="498" r:id="rId28"/>
    <p:sldId id="483" r:id="rId29"/>
    <p:sldId id="447" r:id="rId30"/>
    <p:sldId id="499" r:id="rId31"/>
    <p:sldId id="471" r:id="rId32"/>
    <p:sldId id="479" r:id="rId33"/>
    <p:sldId id="478" r:id="rId34"/>
    <p:sldId id="396" r:id="rId35"/>
    <p:sldId id="508" r:id="rId36"/>
    <p:sldId id="512" r:id="rId37"/>
  </p:sldIdLst>
  <p:sldSz cx="9144000" cy="6858000" type="screen4x3"/>
  <p:notesSz cx="6781800" cy="9918700"/>
  <p:custDataLst>
    <p:tags r:id="rId40"/>
  </p:custDataLst>
  <p:defaultTextStyle>
    <a:defPPr>
      <a:defRPr lang="en-US"/>
    </a:defPPr>
    <a:lvl1pPr algn="l" rtl="0" fontAlgn="base">
      <a:spcBef>
        <a:spcPct val="0"/>
      </a:spcBef>
      <a:spcAft>
        <a:spcPct val="0"/>
      </a:spcAft>
      <a:defRPr sz="14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14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14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14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1400" kern="1200">
        <a:solidFill>
          <a:schemeClr val="tx1"/>
        </a:solidFill>
        <a:latin typeface="Arial" pitchFamily="34" charset="0"/>
        <a:ea typeface="+mn-ea"/>
        <a:cs typeface="Arial" pitchFamily="34" charset="0"/>
      </a:defRPr>
    </a:lvl5pPr>
    <a:lvl6pPr marL="2286000" algn="l" defTabSz="914400" rtl="0" eaLnBrk="1" latinLnBrk="0" hangingPunct="1">
      <a:defRPr sz="1400" kern="1200">
        <a:solidFill>
          <a:schemeClr val="tx1"/>
        </a:solidFill>
        <a:latin typeface="Arial" pitchFamily="34" charset="0"/>
        <a:ea typeface="+mn-ea"/>
        <a:cs typeface="Arial" pitchFamily="34" charset="0"/>
      </a:defRPr>
    </a:lvl6pPr>
    <a:lvl7pPr marL="2743200" algn="l" defTabSz="914400" rtl="0" eaLnBrk="1" latinLnBrk="0" hangingPunct="1">
      <a:defRPr sz="1400" kern="1200">
        <a:solidFill>
          <a:schemeClr val="tx1"/>
        </a:solidFill>
        <a:latin typeface="Arial" pitchFamily="34" charset="0"/>
        <a:ea typeface="+mn-ea"/>
        <a:cs typeface="Arial" pitchFamily="34" charset="0"/>
      </a:defRPr>
    </a:lvl7pPr>
    <a:lvl8pPr marL="3200400" algn="l" defTabSz="914400" rtl="0" eaLnBrk="1" latinLnBrk="0" hangingPunct="1">
      <a:defRPr sz="1400" kern="1200">
        <a:solidFill>
          <a:schemeClr val="tx1"/>
        </a:solidFill>
        <a:latin typeface="Arial" pitchFamily="34" charset="0"/>
        <a:ea typeface="+mn-ea"/>
        <a:cs typeface="Arial" pitchFamily="34" charset="0"/>
      </a:defRPr>
    </a:lvl8pPr>
    <a:lvl9pPr marL="3657600" algn="l" defTabSz="914400" rtl="0" eaLnBrk="1" latinLnBrk="0" hangingPunct="1">
      <a:defRPr sz="14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F5F5F5"/>
    <a:srgbClr val="EAEAEA"/>
    <a:srgbClr val="F8F8F8"/>
    <a:srgbClr val="01B76D"/>
    <a:srgbClr val="FFF05F"/>
    <a:srgbClr val="DC241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0118" autoAdjust="0"/>
    <p:restoredTop sz="75385" autoAdjust="0"/>
  </p:normalViewPr>
  <p:slideViewPr>
    <p:cSldViewPr snapToGrid="0">
      <p:cViewPr>
        <p:scale>
          <a:sx n="70" d="100"/>
          <a:sy n="70" d="100"/>
        </p:scale>
        <p:origin x="-820" y="-48"/>
      </p:cViewPr>
      <p:guideLst>
        <p:guide orient="horz" pos="2387"/>
        <p:guide orient="horz" pos="384"/>
        <p:guide orient="horz" pos="981"/>
        <p:guide orient="horz" pos="821"/>
        <p:guide orient="horz" pos="528"/>
        <p:guide orient="horz" pos="3792"/>
        <p:guide pos="2880"/>
        <p:guide pos="203"/>
        <p:guide pos="5557"/>
        <p:guide pos="2744"/>
        <p:guide pos="30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notesViewPr>
    <p:cSldViewPr snapToGrid="0">
      <p:cViewPr varScale="1">
        <p:scale>
          <a:sx n="76" d="100"/>
          <a:sy n="76" d="100"/>
        </p:scale>
        <p:origin x="-2172" y="-84"/>
      </p:cViewPr>
      <p:guideLst>
        <p:guide orient="horz" pos="3124"/>
        <p:guide pos="2136"/>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0681" tIns="45341" rIns="90681" bIns="45341" numCol="1" anchor="t" anchorCtr="0" compatLnSpc="1">
            <a:prstTxWarp prst="textNoShape">
              <a:avLst/>
            </a:prstTxWarp>
          </a:bodyPr>
          <a:lstStyle>
            <a:lvl1pPr algn="l" defTabSz="906463">
              <a:defRPr sz="1200">
                <a:latin typeface="Arial" pitchFamily="34" charset="0"/>
                <a:cs typeface="+mn-cs"/>
              </a:defRPr>
            </a:lvl1pPr>
          </a:lstStyle>
          <a:p>
            <a:pPr>
              <a:defRPr/>
            </a:pPr>
            <a:r>
              <a:rPr lang="en-US"/>
              <a:t>03 Alternative Cards</a:t>
            </a:r>
          </a:p>
        </p:txBody>
      </p:sp>
      <p:sp>
        <p:nvSpPr>
          <p:cNvPr id="196611" name="Rectangle 3"/>
          <p:cNvSpPr>
            <a:spLocks noGrp="1" noChangeArrowheads="1"/>
          </p:cNvSpPr>
          <p:nvPr>
            <p:ph type="dt" sz="quarter" idx="1"/>
          </p:nvPr>
        </p:nvSpPr>
        <p:spPr bwMode="auto">
          <a:xfrm>
            <a:off x="3841750" y="0"/>
            <a:ext cx="2938463" cy="495300"/>
          </a:xfrm>
          <a:prstGeom prst="rect">
            <a:avLst/>
          </a:prstGeom>
          <a:noFill/>
          <a:ln w="9525">
            <a:noFill/>
            <a:miter lim="800000"/>
            <a:headEnd/>
            <a:tailEnd/>
          </a:ln>
          <a:effectLst/>
        </p:spPr>
        <p:txBody>
          <a:bodyPr vert="horz" wrap="square" lIns="90681" tIns="45341" rIns="90681" bIns="45341" numCol="1" anchor="t" anchorCtr="0" compatLnSpc="1">
            <a:prstTxWarp prst="textNoShape">
              <a:avLst/>
            </a:prstTxWarp>
          </a:bodyPr>
          <a:lstStyle>
            <a:lvl1pPr algn="r" defTabSz="906463">
              <a:defRPr sz="1200"/>
            </a:lvl1pPr>
          </a:lstStyle>
          <a:p>
            <a:fld id="{63844FBF-A575-43E4-90E5-AA693D13C8A4}" type="datetime8">
              <a:rPr lang="en-US" altLang="zh-CN"/>
              <a:pPr/>
              <a:t>1/5/2018 1:31 PM</a:t>
            </a:fld>
            <a:endParaRPr lang="en-US" altLang="zh-CN"/>
          </a:p>
        </p:txBody>
      </p:sp>
      <p:sp>
        <p:nvSpPr>
          <p:cNvPr id="196612" name="Rectangle 4"/>
          <p:cNvSpPr>
            <a:spLocks noGrp="1" noChangeArrowheads="1"/>
          </p:cNvSpPr>
          <p:nvPr>
            <p:ph type="ftr" sz="quarter" idx="2"/>
          </p:nvPr>
        </p:nvSpPr>
        <p:spPr bwMode="auto">
          <a:xfrm>
            <a:off x="0" y="9421813"/>
            <a:ext cx="2938463" cy="495300"/>
          </a:xfrm>
          <a:prstGeom prst="rect">
            <a:avLst/>
          </a:prstGeom>
          <a:noFill/>
          <a:ln w="9525">
            <a:noFill/>
            <a:miter lim="800000"/>
            <a:headEnd/>
            <a:tailEnd/>
          </a:ln>
          <a:effectLst/>
        </p:spPr>
        <p:txBody>
          <a:bodyPr vert="horz" wrap="square" lIns="90681" tIns="45341" rIns="90681" bIns="45341" numCol="1" anchor="b" anchorCtr="0" compatLnSpc="1">
            <a:prstTxWarp prst="textNoShape">
              <a:avLst/>
            </a:prstTxWarp>
          </a:bodyPr>
          <a:lstStyle>
            <a:lvl1pPr defTabSz="906463">
              <a:defRPr sz="1200"/>
            </a:lvl1pPr>
          </a:lstStyle>
          <a:p>
            <a:endParaRPr lang="zh-CN" altLang="zh-CN"/>
          </a:p>
        </p:txBody>
      </p:sp>
      <p:sp>
        <p:nvSpPr>
          <p:cNvPr id="196613" name="Rectangle 5"/>
          <p:cNvSpPr>
            <a:spLocks noGrp="1" noChangeArrowheads="1"/>
          </p:cNvSpPr>
          <p:nvPr>
            <p:ph type="sldNum" sz="quarter" idx="3"/>
          </p:nvPr>
        </p:nvSpPr>
        <p:spPr bwMode="auto">
          <a:xfrm>
            <a:off x="3841750" y="9421813"/>
            <a:ext cx="2938463" cy="495300"/>
          </a:xfrm>
          <a:prstGeom prst="rect">
            <a:avLst/>
          </a:prstGeom>
          <a:noFill/>
          <a:ln w="9525">
            <a:noFill/>
            <a:miter lim="800000"/>
            <a:headEnd/>
            <a:tailEnd/>
          </a:ln>
          <a:effectLst/>
        </p:spPr>
        <p:txBody>
          <a:bodyPr vert="horz" wrap="square" lIns="90681" tIns="45341" rIns="90681" bIns="45341" numCol="1" anchor="b" anchorCtr="0" compatLnSpc="1">
            <a:prstTxWarp prst="textNoShape">
              <a:avLst/>
            </a:prstTxWarp>
          </a:bodyPr>
          <a:lstStyle>
            <a:lvl1pPr algn="r" defTabSz="906463">
              <a:defRPr sz="1200"/>
            </a:lvl1pPr>
          </a:lstStyle>
          <a:p>
            <a:fld id="{C727E509-B420-418E-A053-91A982037D8A}" type="slidenum">
              <a:rPr lang="en-US" altLang="zh-CN"/>
              <a:pPr/>
              <a:t>‹#›</a:t>
            </a:fld>
            <a:endParaRPr lang="en-US" altLang="zh-CN"/>
          </a:p>
        </p:txBody>
      </p:sp>
    </p:spTree>
    <p:extLst>
      <p:ext uri="{BB962C8B-B14F-4D97-AF65-F5344CB8AC3E}">
        <p14:creationId xmlns:p14="http://schemas.microsoft.com/office/powerpoint/2010/main" val="342322334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38463" cy="495300"/>
          </a:xfrm>
          <a:prstGeom prst="rect">
            <a:avLst/>
          </a:prstGeom>
          <a:noFill/>
          <a:ln w="9525">
            <a:noFill/>
            <a:miter lim="800000"/>
            <a:headEnd/>
            <a:tailEnd/>
          </a:ln>
          <a:effectLst/>
        </p:spPr>
        <p:txBody>
          <a:bodyPr vert="horz" wrap="square" lIns="95423" tIns="47712" rIns="95423" bIns="47712" numCol="1" anchor="t" anchorCtr="0" compatLnSpc="1">
            <a:prstTxWarp prst="textNoShape">
              <a:avLst/>
            </a:prstTxWarp>
          </a:bodyPr>
          <a:lstStyle>
            <a:lvl1pPr algn="l" defTabSz="954088">
              <a:defRPr sz="1300">
                <a:latin typeface="Arial" pitchFamily="34" charset="0"/>
                <a:cs typeface="+mn-cs"/>
              </a:defRPr>
            </a:lvl1pPr>
          </a:lstStyle>
          <a:p>
            <a:pPr>
              <a:defRPr/>
            </a:pPr>
            <a:r>
              <a:rPr lang="en-US"/>
              <a:t>03 Alternative Cards</a:t>
            </a:r>
          </a:p>
        </p:txBody>
      </p:sp>
      <p:sp>
        <p:nvSpPr>
          <p:cNvPr id="27651" name="Rectangle 3"/>
          <p:cNvSpPr>
            <a:spLocks noGrp="1" noChangeArrowheads="1"/>
          </p:cNvSpPr>
          <p:nvPr>
            <p:ph type="dt" idx="1"/>
          </p:nvPr>
        </p:nvSpPr>
        <p:spPr bwMode="auto">
          <a:xfrm>
            <a:off x="3841750" y="0"/>
            <a:ext cx="2938463" cy="495300"/>
          </a:xfrm>
          <a:prstGeom prst="rect">
            <a:avLst/>
          </a:prstGeom>
          <a:noFill/>
          <a:ln w="9525">
            <a:noFill/>
            <a:miter lim="800000"/>
            <a:headEnd/>
            <a:tailEnd/>
          </a:ln>
          <a:effectLst/>
        </p:spPr>
        <p:txBody>
          <a:bodyPr vert="horz" wrap="square" lIns="95423" tIns="47712" rIns="95423" bIns="47712" numCol="1" anchor="t" anchorCtr="0" compatLnSpc="1">
            <a:prstTxWarp prst="textNoShape">
              <a:avLst/>
            </a:prstTxWarp>
          </a:bodyPr>
          <a:lstStyle>
            <a:lvl1pPr algn="r" defTabSz="954088">
              <a:defRPr sz="1300"/>
            </a:lvl1pPr>
          </a:lstStyle>
          <a:p>
            <a:fld id="{7269E437-BDF9-4D14-874B-A06497F0F400}" type="datetime8">
              <a:rPr lang="en-US" altLang="zh-CN"/>
              <a:pPr/>
              <a:t>1/5/2018 1:31 PM</a:t>
            </a:fld>
            <a:endParaRPr lang="en-US" altLang="zh-CN"/>
          </a:p>
        </p:txBody>
      </p:sp>
      <p:sp>
        <p:nvSpPr>
          <p:cNvPr id="38916" name="Rectangle 4"/>
          <p:cNvSpPr>
            <a:spLocks noGrp="1" noRot="1" noChangeAspect="1" noChangeArrowheads="1" noTextEdit="1"/>
          </p:cNvSpPr>
          <p:nvPr>
            <p:ph type="sldImg" idx="2"/>
          </p:nvPr>
        </p:nvSpPr>
        <p:spPr bwMode="auto">
          <a:xfrm>
            <a:off x="911225" y="744538"/>
            <a:ext cx="4959350" cy="3719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677863" y="4711700"/>
            <a:ext cx="5426075" cy="4462463"/>
          </a:xfrm>
          <a:prstGeom prst="rect">
            <a:avLst/>
          </a:prstGeom>
          <a:noFill/>
          <a:ln w="9525">
            <a:noFill/>
            <a:miter lim="800000"/>
            <a:headEnd/>
            <a:tailEnd/>
          </a:ln>
          <a:effectLst/>
        </p:spPr>
        <p:txBody>
          <a:bodyPr vert="horz" wrap="square" lIns="95423" tIns="47712" rIns="95423" bIns="4771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654" name="Rectangle 6"/>
          <p:cNvSpPr>
            <a:spLocks noGrp="1" noChangeArrowheads="1"/>
          </p:cNvSpPr>
          <p:nvPr>
            <p:ph type="ftr" sz="quarter" idx="4"/>
          </p:nvPr>
        </p:nvSpPr>
        <p:spPr bwMode="auto">
          <a:xfrm>
            <a:off x="0" y="9421813"/>
            <a:ext cx="2938463" cy="495300"/>
          </a:xfrm>
          <a:prstGeom prst="rect">
            <a:avLst/>
          </a:prstGeom>
          <a:noFill/>
          <a:ln w="9525">
            <a:noFill/>
            <a:miter lim="800000"/>
            <a:headEnd/>
            <a:tailEnd/>
          </a:ln>
          <a:effectLst/>
        </p:spPr>
        <p:txBody>
          <a:bodyPr vert="horz" wrap="square" lIns="95423" tIns="47712" rIns="95423" bIns="47712" numCol="1" anchor="b" anchorCtr="0" compatLnSpc="1">
            <a:prstTxWarp prst="textNoShape">
              <a:avLst/>
            </a:prstTxWarp>
          </a:bodyPr>
          <a:lstStyle>
            <a:lvl1pPr defTabSz="954088">
              <a:defRPr sz="1300"/>
            </a:lvl1pPr>
          </a:lstStyle>
          <a:p>
            <a:endParaRPr lang="zh-CN" altLang="zh-CN"/>
          </a:p>
        </p:txBody>
      </p:sp>
      <p:sp>
        <p:nvSpPr>
          <p:cNvPr id="27655" name="Rectangle 7"/>
          <p:cNvSpPr>
            <a:spLocks noGrp="1" noChangeArrowheads="1"/>
          </p:cNvSpPr>
          <p:nvPr>
            <p:ph type="sldNum" sz="quarter" idx="5"/>
          </p:nvPr>
        </p:nvSpPr>
        <p:spPr bwMode="auto">
          <a:xfrm>
            <a:off x="3841750" y="9421813"/>
            <a:ext cx="2938463" cy="495300"/>
          </a:xfrm>
          <a:prstGeom prst="rect">
            <a:avLst/>
          </a:prstGeom>
          <a:noFill/>
          <a:ln w="9525">
            <a:noFill/>
            <a:miter lim="800000"/>
            <a:headEnd/>
            <a:tailEnd/>
          </a:ln>
          <a:effectLst/>
        </p:spPr>
        <p:txBody>
          <a:bodyPr vert="horz" wrap="square" lIns="95423" tIns="47712" rIns="95423" bIns="47712" numCol="1" anchor="b" anchorCtr="0" compatLnSpc="1">
            <a:prstTxWarp prst="textNoShape">
              <a:avLst/>
            </a:prstTxWarp>
          </a:bodyPr>
          <a:lstStyle>
            <a:lvl1pPr algn="r" defTabSz="954088">
              <a:defRPr sz="1300"/>
            </a:lvl1pPr>
          </a:lstStyle>
          <a:p>
            <a:fld id="{5BFADDF4-799C-4A7D-81D7-CC45E5199D60}" type="slidenum">
              <a:rPr lang="en-US" altLang="zh-CN"/>
              <a:pPr/>
              <a:t>‹#›</a:t>
            </a:fld>
            <a:endParaRPr lang="en-US" altLang="zh-CN"/>
          </a:p>
        </p:txBody>
      </p:sp>
    </p:spTree>
    <p:extLst>
      <p:ext uri="{BB962C8B-B14F-4D97-AF65-F5344CB8AC3E}">
        <p14:creationId xmlns:p14="http://schemas.microsoft.com/office/powerpoint/2010/main" val="3401008052"/>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979EAC6-6342-4F53-B844-9DBC40C51A83}" type="slidenum">
              <a:rPr lang="en-US" altLang="zh-CN" sz="1300"/>
              <a:pPr eaLnBrk="1" hangingPunct="1"/>
              <a:t>1</a:t>
            </a:fld>
            <a:endParaRPr lang="en-US" altLang="zh-CN" sz="13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D07EC908-E550-4D58-B966-4D396B37A7DE}" type="slidenum">
              <a:rPr lang="en-US" altLang="zh-CN" sz="1300"/>
              <a:pPr eaLnBrk="1" hangingPunct="1"/>
              <a:t>14</a:t>
            </a:fld>
            <a:endParaRPr lang="en-US" altLang="zh-CN" sz="13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a:p>
            <a:pPr eaLnBrk="1" hangingPunct="1"/>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50B3652E-1A18-49D7-8C15-754AC06E91C0}" type="slidenum">
              <a:rPr lang="en-US" altLang="zh-CN" sz="1300"/>
              <a:pPr eaLnBrk="1" hangingPunct="1"/>
              <a:t>15</a:t>
            </a:fld>
            <a:endParaRPr lang="en-US" altLang="zh-CN" sz="13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If you are able to use the card as the primary payment mechanism, this provides an excellent tracking system to support your reporting requirements in the grant process.</a:t>
            </a:r>
          </a:p>
          <a:p>
            <a:pPr eaLnBrk="1" hangingPunct="1"/>
            <a:r>
              <a:rPr lang="en-US" altLang="zh-CN" smtClean="0"/>
              <a:t>Projects may include participants that need to execute procurements but they don’t have the warrants for the higher dollar transactions. Similar actions may be required as described with the contracts topic.  Projects may involve a broader group of merchants so expansion of entitlements will need to be accompanied with appropriate internal controls. </a:t>
            </a:r>
          </a:p>
          <a:p>
            <a:pPr eaLnBrk="1" hangingPunct="1"/>
            <a:r>
              <a:rPr lang="en-US" altLang="zh-CN" smtClean="0"/>
              <a:t>Virtual card is designed for non point of sale transactions.</a:t>
            </a:r>
          </a:p>
          <a:p>
            <a:pPr eaLnBrk="1" hangingPunct="1"/>
            <a:r>
              <a:rPr lang="en-US" altLang="zh-CN" smtClean="0"/>
              <a:t>Use the online system to create a card account with expiration date to enable transaction authorization.</a:t>
            </a:r>
          </a:p>
          <a:p>
            <a:pPr eaLnBrk="1" hangingPunct="1"/>
            <a:r>
              <a:rPr lang="en-US" altLang="zh-CN" smtClean="0"/>
              <a:t>That account number can be single use and no longer able to transact, or you can designate how many transactions can occur.</a:t>
            </a:r>
          </a:p>
          <a:p>
            <a:pPr eaLnBrk="1" hangingPunct="1"/>
            <a:r>
              <a:rPr lang="en-US" altLang="zh-CN" smtClean="0"/>
              <a:t>Can also dictate the merchant it will be transacting with, the amount and during what time frame can a transaction occur.</a:t>
            </a:r>
          </a:p>
          <a:p>
            <a:pPr eaLnBrk="1" hangingPunct="1"/>
            <a:r>
              <a:rPr lang="en-US" altLang="zh-CN" smtClean="0"/>
              <a:t>The ability to have an account become deactivated after the designated use eliminates the concern over merchant card account retention and incorrect transaction processing. </a:t>
            </a:r>
          </a:p>
          <a:p>
            <a:pPr eaLnBrk="1" hangingPunct="1"/>
            <a:r>
              <a:rPr lang="en-US" altLang="zh-CN" smtClean="0"/>
              <a:t>This should help with internal controls requirements and is an excellent product for the high dollar transactions.</a:t>
            </a:r>
          </a:p>
          <a:p>
            <a:pPr eaLnBrk="1" hangingPunct="1"/>
            <a:r>
              <a:rPr lang="en-US" altLang="zh-CN" smtClean="0"/>
              <a:t>Some applications might be projects and contracts, temporary spend categories, could be useful with high volume shipping/courier service users.</a:t>
            </a:r>
          </a:p>
          <a:p>
            <a:pPr eaLnBrk="1" hangingPunct="1"/>
            <a:r>
              <a:rPr lang="en-US" altLang="zh-CN" smtClean="0"/>
              <a:t>Property purchases have specific requirements as stated in the OMB circular A-123. Tracking of the acquisition of the property along with the detail included could lead you to use an alternative product that ensures the detail is received. Virtual card or Buyer initiated may provide the needed detail data you must have to meet the reporting requirements.</a:t>
            </a:r>
          </a:p>
          <a:p>
            <a:pPr eaLnBrk="1" hangingPunct="1"/>
            <a:r>
              <a:rPr lang="en-US" altLang="zh-CN" smtClean="0"/>
              <a:t>Policies and Procedures attempt to provide standards for operations to include the internal controls.  There are always exceptions that can be documented and accommodated in the organization. Referring back to the OMB Circular, one of the driving goals is to create efficiencies, cost reductions as long as you have the internal controls to mitigate any risk. What might work for one division may not for another. </a:t>
            </a:r>
          </a:p>
          <a:p>
            <a:pPr eaLnBrk="1" hangingPunct="1"/>
            <a:r>
              <a:rPr lang="en-US" altLang="zh-CN" smtClean="0"/>
              <a:t>The mission statement for your organization may lead to opportunities not immediately considered in your normal program management and operations.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D3936DD-7A03-4800-B883-6A079CBF0A9A}" type="slidenum">
              <a:rPr lang="en-US" altLang="zh-CN" sz="1300"/>
              <a:pPr eaLnBrk="1" hangingPunct="1"/>
              <a:t>16</a:t>
            </a:fld>
            <a:endParaRPr lang="en-US" altLang="zh-CN" sz="13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4138" eaLnBrk="1" hangingPunct="1">
              <a:spcBef>
                <a:spcPts val="413"/>
              </a:spcBef>
            </a:pPr>
            <a:endParaRPr lang="zh-CN" altLang="zh-CN" smtClean="0">
              <a:solidFill>
                <a:srgbClr val="000000"/>
              </a:solidFill>
              <a:cs typeface="Arial" pitchFamily="34" charset="0"/>
              <a:sym typeface="Arial" pitchFamily="34" charset="0"/>
            </a:endParaRPr>
          </a:p>
        </p:txBody>
      </p:sp>
      <p:sp>
        <p:nvSpPr>
          <p:cNvPr id="55301"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6E87C5F6-2C45-430B-B088-19B5EF53AF9D}" type="datetime8">
              <a:rPr lang="en-US" altLang="zh-CN" sz="1300"/>
              <a:pPr eaLnBrk="1" hangingPunct="1"/>
              <a:t>1/5/2018 1:31 PM</a:t>
            </a:fld>
            <a:endParaRPr lang="en-US" altLang="zh-CN" sz="1300"/>
          </a:p>
        </p:txBody>
      </p:sp>
      <p:sp>
        <p:nvSpPr>
          <p:cNvPr id="55302"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63CF191E-5443-419E-9810-1038C35206EB}" type="slidenum">
              <a:rPr lang="en-US" altLang="zh-CN" sz="1300"/>
              <a:pPr eaLnBrk="1" hangingPunct="1"/>
              <a:t>17</a:t>
            </a:fld>
            <a:endParaRPr lang="en-US" altLang="zh-CN" sz="13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Ghost cards are really a generic term for different purposes for card use. The one feature that is common is the card does not have a magstripe on the back and is not used at the point of sale.</a:t>
            </a:r>
          </a:p>
          <a:p>
            <a:pPr eaLnBrk="1" hangingPunct="1"/>
            <a:r>
              <a:rPr lang="en-US" altLang="zh-CN" smtClean="0"/>
              <a:t>Could be a department card or a vendor card used to execute payments.</a:t>
            </a:r>
          </a:p>
          <a:p>
            <a:pPr eaLnBrk="1" hangingPunct="1"/>
            <a:r>
              <a:rPr lang="en-US" altLang="zh-CN" smtClean="0"/>
              <a:t>Declining balance is very similar. This is a highly controlled account that can be made available with singular intent, or can be refreshed for repeat users. </a:t>
            </a:r>
          </a:p>
          <a:p>
            <a:pPr eaLnBrk="1" hangingPunct="1"/>
            <a:r>
              <a:rPr lang="en-US" altLang="zh-CN" smtClean="0"/>
              <a:t>Coaches card or sporting activities card might be an option. </a:t>
            </a:r>
          </a:p>
          <a:p>
            <a:pPr eaLnBrk="1" hangingPunct="1"/>
            <a:r>
              <a:rPr lang="en-US" altLang="zh-CN" smtClean="0"/>
              <a:t>Emergency cards. Social activity cards at schools to pay for the sundry items needed.</a:t>
            </a:r>
          </a:p>
          <a:p>
            <a:pPr eaLnBrk="1" hangingPunct="1"/>
            <a:endParaRPr lang="en-US" altLang="zh-CN" smtClean="0"/>
          </a:p>
        </p:txBody>
      </p:sp>
      <p:sp>
        <p:nvSpPr>
          <p:cNvPr id="56325"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054E77E3-D149-47C1-A4FE-984247188C47}" type="datetime8">
              <a:rPr lang="en-US" altLang="zh-CN" sz="1300"/>
              <a:pPr eaLnBrk="1" hangingPunct="1"/>
              <a:t>1/5/2018 1:31 PM</a:t>
            </a:fld>
            <a:endParaRPr lang="en-US" altLang="zh-CN" sz="1300"/>
          </a:p>
        </p:txBody>
      </p:sp>
      <p:sp>
        <p:nvSpPr>
          <p:cNvPr id="56326"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4FB3C41-000E-4E8E-9B2B-DA0DF6CF6A76}" type="slidenum">
              <a:rPr lang="en-US" altLang="zh-CN" sz="1300"/>
              <a:pPr eaLnBrk="1" hangingPunct="1"/>
              <a:t>18</a:t>
            </a:fld>
            <a:endParaRPr lang="en-US" altLang="zh-CN" sz="13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Declining balance cards allow for greater controls in spending yet give the same benefits of regular cards.</a:t>
            </a:r>
          </a:p>
          <a:p>
            <a:pPr eaLnBrk="1" hangingPunct="1"/>
            <a:r>
              <a:rPr lang="en-US" altLang="zh-CN" smtClean="0"/>
              <a:t>Still have full dispute rights, no cash outlay, efficiency, eliminate checks/stop payments</a:t>
            </a:r>
          </a:p>
        </p:txBody>
      </p:sp>
      <p:sp>
        <p:nvSpPr>
          <p:cNvPr id="56325"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4668F140-E0F5-429A-AF83-4EE35463D11C}" type="datetime8">
              <a:rPr lang="en-US" altLang="zh-CN" sz="1300"/>
              <a:pPr eaLnBrk="1" hangingPunct="1"/>
              <a:t>1/5/2018 1:31 PM</a:t>
            </a:fld>
            <a:endParaRPr lang="en-US" altLang="zh-CN" sz="1300"/>
          </a:p>
        </p:txBody>
      </p:sp>
      <p:sp>
        <p:nvSpPr>
          <p:cNvPr id="56326"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1708BD3E-A58D-409A-A383-EF021742A3F9}" type="slidenum">
              <a:rPr lang="en-US" altLang="zh-CN" sz="1300"/>
              <a:pPr eaLnBrk="1" hangingPunct="1"/>
              <a:t>19</a:t>
            </a:fld>
            <a:endParaRPr lang="en-US" altLang="zh-CN" sz="13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4138" eaLnBrk="1" hangingPunct="1">
              <a:spcBef>
                <a:spcPts val="413"/>
              </a:spcBef>
            </a:pPr>
            <a:endParaRPr lang="zh-CN" altLang="zh-CN" smtClean="0">
              <a:solidFill>
                <a:srgbClr val="000000"/>
              </a:solidFill>
              <a:cs typeface="Arial" pitchFamily="34" charset="0"/>
              <a:sym typeface="Arial" pitchFamily="34" charset="0"/>
            </a:endParaRPr>
          </a:p>
        </p:txBody>
      </p:sp>
      <p:sp>
        <p:nvSpPr>
          <p:cNvPr id="57349"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BFA58D6F-1952-49B0-958C-3D175B39DF20}" type="datetime8">
              <a:rPr lang="en-US" altLang="zh-CN" sz="1300"/>
              <a:pPr eaLnBrk="1" hangingPunct="1"/>
              <a:t>1/5/2018 1:31 PM</a:t>
            </a:fld>
            <a:endParaRPr lang="en-US" altLang="zh-CN" sz="1300"/>
          </a:p>
        </p:txBody>
      </p:sp>
      <p:sp>
        <p:nvSpPr>
          <p:cNvPr id="57350"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BA668BD7-8559-43CD-92BE-7EBBEC1BFD9F}" type="slidenum">
              <a:rPr lang="en-US" altLang="zh-CN" sz="1300"/>
              <a:pPr eaLnBrk="1" hangingPunct="1"/>
              <a:t>22</a:t>
            </a:fld>
            <a:endParaRPr lang="en-US" altLang="zh-CN" sz="13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4138" eaLnBrk="1" hangingPunct="1">
              <a:spcBef>
                <a:spcPts val="413"/>
              </a:spcBef>
            </a:pPr>
            <a:endParaRPr lang="zh-CN" altLang="zh-CN" smtClean="0">
              <a:solidFill>
                <a:srgbClr val="000000"/>
              </a:solidFill>
              <a:cs typeface="Arial" pitchFamily="34" charset="0"/>
              <a:sym typeface="Arial" pitchFamily="34" charset="0"/>
            </a:endParaRPr>
          </a:p>
        </p:txBody>
      </p:sp>
      <p:sp>
        <p:nvSpPr>
          <p:cNvPr id="58373"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0C102C0-1F0C-4CE0-9859-FC8C8528237A}" type="datetime8">
              <a:rPr lang="en-US" altLang="zh-CN" sz="1300"/>
              <a:pPr eaLnBrk="1" hangingPunct="1"/>
              <a:t>1/5/2018 1:31 PM</a:t>
            </a:fld>
            <a:endParaRPr lang="en-US" altLang="zh-CN" sz="1300"/>
          </a:p>
        </p:txBody>
      </p:sp>
      <p:sp>
        <p:nvSpPr>
          <p:cNvPr id="58374"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1269328B-B418-496D-9C5B-24E1BE2AB2C6}" type="slidenum">
              <a:rPr lang="en-US" altLang="zh-CN" sz="1300"/>
              <a:pPr eaLnBrk="1" hangingPunct="1"/>
              <a:t>28</a:t>
            </a:fld>
            <a:endParaRPr lang="en-US" altLang="zh-CN" sz="13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59397"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6A2A7F68-F83D-4CF3-8BA6-FADDFB78EA8E}" type="datetime8">
              <a:rPr lang="en-US" altLang="zh-CN" sz="1300"/>
              <a:pPr eaLnBrk="1" hangingPunct="1"/>
              <a:t>1/5/2018 1:31 PM</a:t>
            </a:fld>
            <a:endParaRPr lang="en-US" altLang="zh-CN" sz="1300"/>
          </a:p>
        </p:txBody>
      </p:sp>
      <p:sp>
        <p:nvSpPr>
          <p:cNvPr id="59398"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7190AB21-1BB1-4715-A041-259E25BEFB26}" type="slidenum">
              <a:rPr lang="en-US" altLang="zh-CN" sz="1300"/>
              <a:pPr eaLnBrk="1" hangingPunct="1"/>
              <a:t>31</a:t>
            </a:fld>
            <a:endParaRPr lang="en-US" altLang="zh-CN" sz="13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4138" eaLnBrk="1" hangingPunct="1">
              <a:spcBef>
                <a:spcPts val="413"/>
              </a:spcBef>
            </a:pPr>
            <a:endParaRPr lang="zh-CN" altLang="zh-CN" smtClean="0">
              <a:solidFill>
                <a:srgbClr val="000000"/>
              </a:solidFill>
              <a:cs typeface="Arial" pitchFamily="34" charset="0"/>
              <a:sym typeface="Arial" pitchFamily="34" charset="0"/>
            </a:endParaRPr>
          </a:p>
        </p:txBody>
      </p:sp>
      <p:sp>
        <p:nvSpPr>
          <p:cNvPr id="64517"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73241B75-8B9A-400F-BAC7-371FC0024F5C}" type="datetime8">
              <a:rPr lang="en-US" altLang="zh-CN" sz="1300"/>
              <a:pPr eaLnBrk="1" hangingPunct="1"/>
              <a:t>1/5/2018 1:31 PM</a:t>
            </a:fld>
            <a:endParaRPr lang="en-US" altLang="zh-CN" sz="1300"/>
          </a:p>
        </p:txBody>
      </p:sp>
      <p:sp>
        <p:nvSpPr>
          <p:cNvPr id="64518"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049ACFD5-310B-4F6C-A521-8C485E663534}" type="slidenum">
              <a:rPr lang="en-US" altLang="zh-CN" sz="1300"/>
              <a:pPr eaLnBrk="1" hangingPunct="1"/>
              <a:t>33</a:t>
            </a:fld>
            <a:endParaRPr lang="en-US" altLang="zh-CN" sz="13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
        <p:nvSpPr>
          <p:cNvPr id="65541"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1799E97E-5BCE-4D13-B7FD-968D9E6263B3}" type="datetime8">
              <a:rPr lang="en-US" altLang="zh-CN" sz="1300"/>
              <a:pPr eaLnBrk="1" hangingPunct="1"/>
              <a:t>1/5/2018 1:31 PM</a:t>
            </a:fld>
            <a:endParaRPr lang="en-US" altLang="zh-CN" sz="1300"/>
          </a:p>
        </p:txBody>
      </p:sp>
      <p:sp>
        <p:nvSpPr>
          <p:cNvPr id="65542"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6DE16984-0281-45D8-89DA-57707D2AC961}" type="slidenum">
              <a:rPr lang="en-US" altLang="zh-CN" sz="1300"/>
              <a:pPr eaLnBrk="1" hangingPunct="1"/>
              <a:t>2</a:t>
            </a:fld>
            <a:endParaRPr lang="en-US" altLang="zh-CN" sz="13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Some products are not currently on the Texas contract, but both Texas and Citi are open to including if there is demand.</a:t>
            </a:r>
          </a:p>
        </p:txBody>
      </p:sp>
      <p:sp>
        <p:nvSpPr>
          <p:cNvPr id="45061"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4735D67F-8A93-40D7-AFB0-E987FEBB5AC0}" type="datetime8">
              <a:rPr lang="en-US" altLang="zh-CN" sz="1300"/>
              <a:pPr eaLnBrk="1" hangingPunct="1"/>
              <a:t>1/5/2018 1:31 PM</a:t>
            </a:fld>
            <a:endParaRPr lang="en-US" altLang="zh-CN" sz="1300"/>
          </a:p>
        </p:txBody>
      </p:sp>
      <p:sp>
        <p:nvSpPr>
          <p:cNvPr id="45062"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8623" y="743564"/>
            <a:ext cx="4364555" cy="37195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35</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7519A0AD-5B16-43E5-9D8E-529596730CC1}" type="slidenum">
              <a:rPr lang="en-US" altLang="zh-CN" sz="1300"/>
              <a:pPr eaLnBrk="1" hangingPunct="1"/>
              <a:t>3</a:t>
            </a:fld>
            <a:endParaRPr lang="en-US" altLang="zh-CN" sz="13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4138" eaLnBrk="1" hangingPunct="1">
              <a:spcBef>
                <a:spcPts val="413"/>
              </a:spcBef>
            </a:pPr>
            <a:endParaRPr lang="zh-CN" altLang="zh-CN" smtClean="0">
              <a:solidFill>
                <a:srgbClr val="000000"/>
              </a:solidFill>
              <a:cs typeface="Arial" pitchFamily="34" charset="0"/>
              <a:sym typeface="Arial" pitchFamily="34" charset="0"/>
            </a:endParaRPr>
          </a:p>
        </p:txBody>
      </p:sp>
      <p:sp>
        <p:nvSpPr>
          <p:cNvPr id="46085"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363AC592-ECDF-4CF9-989C-2664304A2657}" type="datetime8">
              <a:rPr lang="en-US" altLang="zh-CN" sz="1300"/>
              <a:pPr eaLnBrk="1" hangingPunct="1"/>
              <a:t>1/5/2018 1:31 PM</a:t>
            </a:fld>
            <a:endParaRPr lang="en-US" altLang="zh-CN" sz="1300"/>
          </a:p>
        </p:txBody>
      </p:sp>
      <p:sp>
        <p:nvSpPr>
          <p:cNvPr id="46086"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44A320C7-403E-4F33-BD03-B96DCF214CD0}" type="slidenum">
              <a:rPr lang="en-US" altLang="zh-CN" sz="1300"/>
              <a:pPr eaLnBrk="1" hangingPunct="1"/>
              <a:t>6</a:t>
            </a:fld>
            <a:endParaRPr lang="en-US" altLang="zh-CN" sz="1300"/>
          </a:p>
        </p:txBody>
      </p:sp>
      <p:sp>
        <p:nvSpPr>
          <p:cNvPr id="43011" name="Rectangle 2"/>
          <p:cNvSpPr>
            <a:spLocks noGrp="1" noRot="1" noChangeAspect="1" noChangeArrowheads="1" noTextEdit="1"/>
          </p:cNvSpPr>
          <p:nvPr>
            <p:ph type="sldImg"/>
          </p:nvPr>
        </p:nvSpPr>
        <p:spPr>
          <a:xfrm>
            <a:off x="912813" y="744538"/>
            <a:ext cx="4959350" cy="3719512"/>
          </a:xfrm>
          <a:ln/>
        </p:spPr>
      </p:sp>
      <p:sp>
        <p:nvSpPr>
          <p:cNvPr id="43012" name="Rectangle 3"/>
          <p:cNvSpPr>
            <a:spLocks noGrp="1" noChangeArrowheads="1"/>
          </p:cNvSpPr>
          <p:nvPr>
            <p:ph type="body" idx="1"/>
          </p:nvPr>
        </p:nvSpPr>
        <p:spPr>
          <a:xfrm>
            <a:off x="676275" y="4711700"/>
            <a:ext cx="5429250" cy="4462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27" tIns="46462" rIns="92927" bIns="46462"/>
          <a:lstStyle/>
          <a:p>
            <a:pPr eaLnBrk="1" hangingPunct="1"/>
            <a:r>
              <a:rPr lang="en-US" altLang="zh-CN" smtClean="0"/>
              <a:t>The market landscape for Accounts Payable is clearly evolving. Best in class companies are aggressively migrating their paper checks to electronic forms of payment. </a:t>
            </a:r>
          </a:p>
          <a:p>
            <a:pPr eaLnBrk="1" hangingPunct="1"/>
            <a:endParaRPr lang="en-US" altLang="zh-CN" smtClean="0"/>
          </a:p>
          <a:p>
            <a:pPr eaLnBrk="1" hangingPunct="1"/>
            <a:r>
              <a:rPr lang="en-US" altLang="zh-CN" smtClean="0"/>
              <a:t>In addition to payments, clients are also automating their invoice process – moving from paper based invoicing to electronic invoice processing and workflow automation. In fact, Aberdeen predicts that electronic invoices will surpass paper in 2011. </a:t>
            </a:r>
          </a:p>
          <a:p>
            <a:pPr eaLnBrk="1" hangingPunct="1"/>
            <a:endParaRPr lang="en-US" altLang="zh-CN" smtClean="0"/>
          </a:p>
          <a:p>
            <a:pPr eaLnBrk="1" hangingPunct="1"/>
            <a:r>
              <a:rPr lang="en-US" altLang="zh-CN" smtClean="0"/>
              <a:t>Fact: The current US B2B payments opportunity amounts to $36 trillion per year</a:t>
            </a:r>
          </a:p>
        </p:txBody>
      </p:sp>
      <p:sp>
        <p:nvSpPr>
          <p:cNvPr id="47109"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77ED6D34-E556-46CB-8C19-ABAB1A1020DD}" type="datetime8">
              <a:rPr lang="en-US" altLang="zh-CN" sz="1300"/>
              <a:pPr eaLnBrk="1" hangingPunct="1"/>
              <a:t>1/5/2018 1:31 PM</a:t>
            </a:fld>
            <a:endParaRPr lang="en-US" altLang="zh-CN" sz="1300"/>
          </a:p>
        </p:txBody>
      </p:sp>
      <p:sp>
        <p:nvSpPr>
          <p:cNvPr id="47110"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E746B1E6-5B7C-4A67-8CE1-B8D87D5DB83D}" type="slidenum">
              <a:rPr lang="en-US" altLang="zh-CN" sz="1300"/>
              <a:pPr eaLnBrk="1" hangingPunct="1"/>
              <a:t>7</a:t>
            </a:fld>
            <a:endParaRPr lang="en-US" altLang="zh-CN" sz="1300"/>
          </a:p>
        </p:txBody>
      </p:sp>
      <p:sp>
        <p:nvSpPr>
          <p:cNvPr id="44035" name="Rectangle 2"/>
          <p:cNvSpPr>
            <a:spLocks noGrp="1" noRot="1" noChangeAspect="1" noChangeArrowheads="1" noTextEdit="1"/>
          </p:cNvSpPr>
          <p:nvPr>
            <p:ph type="sldImg"/>
          </p:nvPr>
        </p:nvSpPr>
        <p:spPr>
          <a:xfrm>
            <a:off x="912813" y="744538"/>
            <a:ext cx="4959350" cy="3719512"/>
          </a:xfrm>
          <a:ln/>
        </p:spPr>
      </p:sp>
      <p:sp>
        <p:nvSpPr>
          <p:cNvPr id="44036" name="Rectangle 3"/>
          <p:cNvSpPr>
            <a:spLocks noGrp="1" noChangeArrowheads="1"/>
          </p:cNvSpPr>
          <p:nvPr>
            <p:ph type="body" idx="1"/>
          </p:nvPr>
        </p:nvSpPr>
        <p:spPr>
          <a:xfrm>
            <a:off x="676275" y="4711700"/>
            <a:ext cx="5429250" cy="4462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27" tIns="46462" rIns="92927" bIns="46462"/>
          <a:lstStyle/>
          <a:p>
            <a:pPr eaLnBrk="1" hangingPunct="1"/>
            <a:endParaRPr lang="en-GB" altLang="zh-CN" smtClean="0"/>
          </a:p>
        </p:txBody>
      </p:sp>
      <p:sp>
        <p:nvSpPr>
          <p:cNvPr id="48133"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ACD9E431-57DA-40C3-9519-028E6EE68778}" type="datetime8">
              <a:rPr lang="en-US" altLang="zh-CN" sz="1300"/>
              <a:pPr eaLnBrk="1" hangingPunct="1"/>
              <a:t>1/5/2018 1:31 PM</a:t>
            </a:fld>
            <a:endParaRPr lang="en-US" altLang="zh-CN" sz="1300"/>
          </a:p>
        </p:txBody>
      </p:sp>
      <p:sp>
        <p:nvSpPr>
          <p:cNvPr id="48134"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D7B8B971-1D5A-4A0A-A503-D76800D42F3F}" type="slidenum">
              <a:rPr lang="en-US" altLang="zh-CN" sz="1300"/>
              <a:pPr eaLnBrk="1" hangingPunct="1"/>
              <a:t>9</a:t>
            </a:fld>
            <a:endParaRPr lang="en-US" altLang="zh-CN" sz="13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4138" eaLnBrk="1" hangingPunct="1">
              <a:spcBef>
                <a:spcPts val="413"/>
              </a:spcBef>
            </a:pPr>
            <a:endParaRPr lang="zh-CN" altLang="zh-CN" smtClean="0">
              <a:solidFill>
                <a:srgbClr val="000000"/>
              </a:solidFill>
              <a:cs typeface="Arial" pitchFamily="34" charset="0"/>
              <a:sym typeface="Arial" pitchFamily="34" charset="0"/>
            </a:endParaRPr>
          </a:p>
        </p:txBody>
      </p:sp>
      <p:sp>
        <p:nvSpPr>
          <p:cNvPr id="49157" name="Date Placeholder 4"/>
          <p:cNvSpPr>
            <a:spLocks noGrp="1"/>
          </p:cNvSpPr>
          <p:nvPr>
            <p:ph type="dt" sz="quarter" idx="1"/>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5280B988-77F3-4817-9BD7-50171EBD4839}" type="datetime8">
              <a:rPr lang="en-US" altLang="zh-CN" sz="1300"/>
              <a:pPr eaLnBrk="1" hangingPunct="1"/>
              <a:t>1/5/2018 1:31 PM</a:t>
            </a:fld>
            <a:endParaRPr lang="en-US" altLang="zh-CN" sz="1300"/>
          </a:p>
        </p:txBody>
      </p:sp>
      <p:sp>
        <p:nvSpPr>
          <p:cNvPr id="49158" name="Header Placeholder 5"/>
          <p:cNvSpPr>
            <a:spLocks noGrp="1"/>
          </p:cNvSpPr>
          <p:nvPr>
            <p:ph type="hdr" sz="quarter"/>
          </p:nvPr>
        </p:nvSpPr>
        <p:spPr/>
        <p:txBody>
          <a:bodyPr/>
          <a:lstStyle/>
          <a:p>
            <a:pPr>
              <a:defRPr/>
            </a:pPr>
            <a:r>
              <a:rPr lang="en-US" dirty="0" smtClean="0"/>
              <a:t>03 Alternative Cards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2D09C254-467A-44B2-8D06-09AF336BDCB6}" type="slidenum">
              <a:rPr lang="en-US" altLang="zh-CN" sz="1300"/>
              <a:pPr eaLnBrk="1" hangingPunct="1"/>
              <a:t>10</a:t>
            </a:fld>
            <a:endParaRPr lang="en-US" altLang="zh-CN" sz="13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a:p>
            <a:pPr eaLnBrk="1" hangingPunct="1"/>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623027A8-4570-4B64-938D-7D53976C87E7}" type="slidenum">
              <a:rPr lang="en-US" altLang="zh-CN" sz="1300"/>
              <a:pPr eaLnBrk="1" hangingPunct="1"/>
              <a:t>11</a:t>
            </a:fld>
            <a:endParaRPr lang="en-US" altLang="zh-CN" sz="13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What goes on in your organization that has prompted the query, I wish we could use the card to……..fill in the blank. </a:t>
            </a:r>
          </a:p>
          <a:p>
            <a:pPr eaLnBrk="1" hangingPunct="1"/>
            <a:r>
              <a:rPr lang="en-US" altLang="zh-CN" smtClean="0"/>
              <a:t>The intent of this session is to stimulate the proverbial outside the box thinking. </a:t>
            </a:r>
          </a:p>
          <a:p>
            <a:pPr eaLnBrk="1" hangingPunct="1"/>
            <a:r>
              <a:rPr lang="en-US" altLang="zh-CN" smtClean="0"/>
              <a:t>Some food for thought is using an optimization project to identify where and how the money is being spent at your organization that isn’t already on the card. You will be surprised how much of the budget is not on the card. </a:t>
            </a:r>
          </a:p>
          <a:p>
            <a:pPr eaLnBrk="1" hangingPunct="1"/>
            <a:r>
              <a:rPr lang="en-US" altLang="zh-CN" smtClean="0"/>
              <a:t>Identifying merchants paid by check that accept the card is the first step. Then dissecting that spend to determine the average transaction amount will give you insight towards large ticket transaction volumes. Optimization can open several doors to determining how to expand your program. We know that increasing card spend will translate to increased refunds.</a:t>
            </a:r>
          </a:p>
          <a:p>
            <a:pPr eaLnBrk="1" hangingPunct="1"/>
            <a:r>
              <a:rPr lang="en-US" altLang="zh-CN" smtClean="0"/>
              <a:t>Your merchants may have expressed concern that it takes 45-60 days to be paid. This hurts their cash flow and ability to turn their inventory more quickly. Moving them to card payments should be the easy choice. This can also be another by product of the optimization analysis.</a:t>
            </a:r>
          </a:p>
          <a:p>
            <a:pPr eaLnBrk="1" hangingPunct="1"/>
            <a:r>
              <a:rPr lang="en-US" altLang="zh-CN" smtClean="0"/>
              <a:t>When you have your spending trend data, you can determine which merchants are candidates for strategic sourcing discount discussions. It is not easy to combine the spend through AP and on the cards to get the big picture with your merchant spend. Driving more spend to the card helps to gather that information. Finding ways to put more large ticket transactions on the cards will facilitate this information consolidation.</a:t>
            </a:r>
          </a:p>
          <a:p>
            <a:pPr eaLnBrk="1" hangingPunct="1"/>
            <a:r>
              <a:rPr lang="en-US" altLang="zh-CN" smtClean="0"/>
              <a:t>Property purchasing can come in all shapes, sizes and dollar amounts. Reviewing your current purchasing patterns with certain products may lead you to a strategic sourcing opportunity or consolidated, centralized purchasing plan. This may lead to large dollar per transaction buying.</a:t>
            </a:r>
          </a:p>
          <a:p>
            <a:pPr eaLnBrk="1" hangingPunct="1"/>
            <a:r>
              <a:rPr lang="en-US" altLang="zh-CN" smtClean="0"/>
              <a:t>Minority, Women owned, Veteran owned business should be an important part of your purchasing process.  Some agencies have some required targets to meet with their annual spending. Again it can be an issue of driving the transactions through the card to be able to pull this data and report it. Finding ways to put these over $3000 transactions on the card helps the business and your program.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p:txBody>
          <a:bodyPr/>
          <a:lstStyle>
            <a:lvl1pPr defTabSz="954088" eaLnBrk="0" hangingPunct="0">
              <a:defRPr sz="1400">
                <a:solidFill>
                  <a:schemeClr val="tx1"/>
                </a:solidFill>
                <a:latin typeface="Arial" pitchFamily="34" charset="0"/>
                <a:cs typeface="Arial" pitchFamily="34" charset="0"/>
              </a:defRPr>
            </a:lvl1pPr>
            <a:lvl2pPr marL="742950" indent="-285750" defTabSz="954088" eaLnBrk="0" hangingPunct="0">
              <a:defRPr sz="1400">
                <a:solidFill>
                  <a:schemeClr val="tx1"/>
                </a:solidFill>
                <a:latin typeface="Arial" pitchFamily="34" charset="0"/>
                <a:cs typeface="Arial" pitchFamily="34" charset="0"/>
              </a:defRPr>
            </a:lvl2pPr>
            <a:lvl3pPr marL="1143000" indent="-228600" defTabSz="954088" eaLnBrk="0" hangingPunct="0">
              <a:defRPr sz="1400">
                <a:solidFill>
                  <a:schemeClr val="tx1"/>
                </a:solidFill>
                <a:latin typeface="Arial" pitchFamily="34" charset="0"/>
                <a:cs typeface="Arial" pitchFamily="34" charset="0"/>
              </a:defRPr>
            </a:lvl3pPr>
            <a:lvl4pPr marL="1600200" indent="-228600" defTabSz="954088" eaLnBrk="0" hangingPunct="0">
              <a:defRPr sz="1400">
                <a:solidFill>
                  <a:schemeClr val="tx1"/>
                </a:solidFill>
                <a:latin typeface="Arial" pitchFamily="34" charset="0"/>
                <a:cs typeface="Arial" pitchFamily="34" charset="0"/>
              </a:defRPr>
            </a:lvl4pPr>
            <a:lvl5pPr marL="2057400" indent="-228600" defTabSz="954088" eaLnBrk="0" hangingPunct="0">
              <a:defRPr sz="1400">
                <a:solidFill>
                  <a:schemeClr val="tx1"/>
                </a:solidFill>
                <a:latin typeface="Arial" pitchFamily="34" charset="0"/>
                <a:cs typeface="Arial" pitchFamily="34" charset="0"/>
              </a:defRPr>
            </a:lvl5pPr>
            <a:lvl6pPr marL="2514600" indent="-228600" defTabSz="954088"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defTabSz="954088"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defTabSz="954088"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defTabSz="954088"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fld id="{9F5D47C7-4747-414F-A8F8-011843D8E7D7}" type="slidenum">
              <a:rPr lang="en-US" altLang="zh-CN" sz="1300"/>
              <a:pPr eaLnBrk="1" hangingPunct="1"/>
              <a:t>13</a:t>
            </a:fld>
            <a:endParaRPr lang="en-US" altLang="zh-CN" sz="13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How do you know if you need an alternative payment product to the standard purchasing card?</a:t>
            </a:r>
          </a:p>
          <a:p>
            <a:pPr eaLnBrk="1" hangingPunct="1"/>
            <a:r>
              <a:rPr lang="en-US" altLang="zh-CN" smtClean="0"/>
              <a:t>You may have had conversations with your buyers where they have complained that they had to use the old invoice process instead of card payments with certain types of purchases.</a:t>
            </a:r>
          </a:p>
          <a:p>
            <a:pPr eaLnBrk="1" hangingPunct="1"/>
            <a:r>
              <a:rPr lang="en-US" altLang="zh-CN" smtClean="0"/>
              <a:t>Additionally, you may have had vendors comment on the preference to be paid by card. </a:t>
            </a:r>
          </a:p>
          <a:p>
            <a:pPr eaLnBrk="1" hangingPunct="1"/>
            <a:r>
              <a:rPr lang="en-US" altLang="zh-CN" smtClean="0"/>
              <a:t>Look for evidence that Accounts Payable has somehow developed a backlog for getting payments out.</a:t>
            </a:r>
          </a:p>
          <a:p>
            <a:pPr eaLnBrk="1" hangingPunct="1"/>
            <a:r>
              <a:rPr lang="en-US" altLang="zh-CN" smtClean="0"/>
              <a:t>Are there aspects of your organization mission that might drive the need for alternatives to the standard card.</a:t>
            </a:r>
          </a:p>
          <a:p>
            <a:pPr eaLnBrk="1" hangingPunct="1"/>
            <a:r>
              <a:rPr lang="en-US" altLang="zh-CN" smtClean="0"/>
              <a:t>Look at what the non-card payments are, you will have to find a way to have AP work with you</a:t>
            </a:r>
          </a:p>
          <a:p>
            <a:pPr eaLnBrk="1" hangingPunct="1"/>
            <a:r>
              <a:rPr lang="en-US" altLang="zh-CN" smtClean="0"/>
              <a:t>This might help identify areas where the procurement process is inefficient?</a:t>
            </a:r>
          </a:p>
          <a:p>
            <a:pPr eaLnBrk="1" hangingPunct="1"/>
            <a:r>
              <a:rPr lang="en-US" altLang="zh-CN" smtClean="0"/>
              <a:t>The AP file for optimization will be helpful for multiple opportunity idenification.</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4" name="Picture 29" descr="Bar_Letter_16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3850" y="3273425"/>
            <a:ext cx="8512175"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0" descr="Citi"/>
          <p:cNvPicPr>
            <a:picLocks noChangeAspect="1" noChangeArrowheads="1"/>
          </p:cNvPicPr>
          <p:nvPr userDrawn="1">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266113" y="6281738"/>
            <a:ext cx="5349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
        <p:nvSpPr>
          <p:cNvPr id="6" name="Text Box 32"/>
          <p:cNvSpPr txBox="1">
            <a:spLocks noChangeArrowheads="1"/>
          </p:cNvSpPr>
          <p:nvPr userDrawn="1"/>
        </p:nvSpPr>
        <p:spPr bwMode="auto">
          <a:xfrm>
            <a:off x="8767763" y="6270625"/>
            <a:ext cx="147637" cy="184150"/>
          </a:xfrm>
          <a:prstGeom prst="rect">
            <a:avLst/>
          </a:prstGeom>
          <a:noFill/>
          <a:ln w="6350" algn="ctr">
            <a:noFill/>
            <a:miter lim="800000"/>
            <a:headEnd/>
            <a:tailEnd/>
          </a:ln>
          <a:effec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5122" name="Rectangle 2"/>
          <p:cNvSpPr>
            <a:spLocks noGrp="1" noChangeArrowheads="1"/>
          </p:cNvSpPr>
          <p:nvPr>
            <p:ph type="ctrTitle"/>
          </p:nvPr>
        </p:nvSpPr>
        <p:spPr>
          <a:xfrm>
            <a:off x="322263" y="2838450"/>
            <a:ext cx="8499475" cy="365125"/>
          </a:xfrm>
          <a:solidFill>
            <a:srgbClr val="FFFFFF"/>
          </a:solidFill>
        </p:spPr>
        <p:txBody>
          <a:bodyPr>
            <a:spAutoFit/>
          </a:bodyPr>
          <a:lstStyle>
            <a:lvl1pPr algn="r">
              <a:spcBef>
                <a:spcPct val="75000"/>
              </a:spcBef>
              <a:buClr>
                <a:schemeClr val="tx2"/>
              </a:buClr>
              <a:buFont typeface="Wingdings 2" pitchFamily="18" charset="2"/>
              <a:buNone/>
              <a:defRPr>
                <a:solidFill>
                  <a:srgbClr val="DC241F"/>
                </a:solidFill>
              </a:defRPr>
            </a:lvl1pPr>
          </a:lstStyle>
          <a:p>
            <a:r>
              <a:rPr lang="en-US"/>
              <a:t>Click to edit Master title style</a:t>
            </a:r>
          </a:p>
        </p:txBody>
      </p:sp>
      <p:sp>
        <p:nvSpPr>
          <p:cNvPr id="5137" name="Rectangle 17"/>
          <p:cNvSpPr>
            <a:spLocks noGrp="1" noChangeArrowheads="1"/>
          </p:cNvSpPr>
          <p:nvPr>
            <p:ph type="subTitle" sz="quarter" idx="1"/>
          </p:nvPr>
        </p:nvSpPr>
        <p:spPr>
          <a:xfrm>
            <a:off x="4356100" y="3500438"/>
            <a:ext cx="4465638" cy="274637"/>
          </a:xfrm>
          <a:ln/>
        </p:spPr>
        <p:txBody>
          <a:bodyPr>
            <a:spAutoFit/>
          </a:bodyPr>
          <a:lstStyle>
            <a:lvl1pPr marL="0" indent="0" algn="r">
              <a:buFont typeface="Wingdings 2" pitchFamily="18" charset="2"/>
              <a:buNone/>
              <a:defRPr sz="1800">
                <a:solidFill>
                  <a:srgbClr val="DC241F"/>
                </a:solidFill>
              </a:defRPr>
            </a:lvl1pPr>
          </a:lstStyle>
          <a:p>
            <a:r>
              <a:rPr lang="en-US"/>
              <a:t>Click to edit Master subtitle style</a:t>
            </a:r>
          </a:p>
        </p:txBody>
      </p:sp>
    </p:spTree>
    <p:extLst>
      <p:ext uri="{BB962C8B-B14F-4D97-AF65-F5344CB8AC3E}">
        <p14:creationId xmlns:p14="http://schemas.microsoft.com/office/powerpoint/2010/main" val="73499396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1955041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7663" y="122238"/>
            <a:ext cx="2124075" cy="58975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2263" y="122238"/>
            <a:ext cx="62230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229407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8499475" cy="427037"/>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22263" y="1557338"/>
            <a:ext cx="8499475" cy="4462462"/>
          </a:xfrm>
        </p:spPr>
        <p:txBody>
          <a:bodyPr/>
          <a:lstStyle/>
          <a:p>
            <a:pPr lvl="0"/>
            <a:endParaRPr lang="en-US" noProof="0" dirty="0" smtClean="0"/>
          </a:p>
        </p:txBody>
      </p:sp>
    </p:spTree>
    <p:extLst>
      <p:ext uri="{BB962C8B-B14F-4D97-AF65-F5344CB8AC3E}">
        <p14:creationId xmlns:p14="http://schemas.microsoft.com/office/powerpoint/2010/main" val="3769401198"/>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2263" y="122238"/>
            <a:ext cx="8499475" cy="42703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2263" y="1557338"/>
            <a:ext cx="4173537" cy="4462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7338"/>
            <a:ext cx="4173538" cy="44624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50085916"/>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5"/>
            <a:ext cx="7772400" cy="578494"/>
          </a:xfrm>
        </p:spPr>
        <p:txBody>
          <a:bodyPr>
            <a:noAutofit/>
          </a:bodyPr>
          <a:lstStyle>
            <a:lvl1pPr algn="l">
              <a:defRPr sz="36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512044" indent="0" algn="ctr">
              <a:buNone/>
              <a:defRPr>
                <a:solidFill>
                  <a:schemeClr val="tx1">
                    <a:tint val="75000"/>
                  </a:schemeClr>
                </a:solidFill>
              </a:defRPr>
            </a:lvl2pPr>
            <a:lvl3pPr marL="1024087" indent="0" algn="ctr">
              <a:buNone/>
              <a:defRPr>
                <a:solidFill>
                  <a:schemeClr val="tx1">
                    <a:tint val="75000"/>
                  </a:schemeClr>
                </a:solidFill>
              </a:defRPr>
            </a:lvl3pPr>
            <a:lvl4pPr marL="1536131" indent="0" algn="ctr">
              <a:buNone/>
              <a:defRPr>
                <a:solidFill>
                  <a:schemeClr val="tx1">
                    <a:tint val="75000"/>
                  </a:schemeClr>
                </a:solidFill>
              </a:defRPr>
            </a:lvl4pPr>
            <a:lvl5pPr marL="2048174" indent="0" algn="ctr">
              <a:buNone/>
              <a:defRPr>
                <a:solidFill>
                  <a:schemeClr val="tx1">
                    <a:tint val="75000"/>
                  </a:schemeClr>
                </a:solidFill>
              </a:defRPr>
            </a:lvl5pPr>
            <a:lvl6pPr marL="2560218" indent="0" algn="ctr">
              <a:buNone/>
              <a:defRPr>
                <a:solidFill>
                  <a:schemeClr val="tx1">
                    <a:tint val="75000"/>
                  </a:schemeClr>
                </a:solidFill>
              </a:defRPr>
            </a:lvl6pPr>
            <a:lvl7pPr marL="3072261" indent="0" algn="ctr">
              <a:buNone/>
              <a:defRPr>
                <a:solidFill>
                  <a:schemeClr val="tx1">
                    <a:tint val="75000"/>
                  </a:schemeClr>
                </a:solidFill>
              </a:defRPr>
            </a:lvl7pPr>
            <a:lvl8pPr marL="3584304" indent="0" algn="ctr">
              <a:buNone/>
              <a:defRPr>
                <a:solidFill>
                  <a:schemeClr val="tx1">
                    <a:tint val="75000"/>
                  </a:schemeClr>
                </a:solidFill>
              </a:defRPr>
            </a:lvl8pPr>
            <a:lvl9pPr marL="4096348"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世界</a:t>
              </a:r>
              <a:r>
                <a:rPr lang="en-US" altLang="zh-CN" sz="1500" b="1" dirty="0" smtClean="0">
                  <a:solidFill>
                    <a:prstClr val="white"/>
                  </a:solidFill>
                  <a:latin typeface="微软雅黑" pitchFamily="34" charset="-122"/>
                </a:rPr>
                <a:t>500</a:t>
              </a:r>
              <a:r>
                <a:rPr lang="zh-CN" altLang="en-US" sz="1500" b="1" dirty="0" smtClean="0">
                  <a:solidFill>
                    <a:prstClr val="white"/>
                  </a:solidFill>
                  <a:latin typeface="微软雅黑" pitchFamily="34" charset="-122"/>
                </a:rPr>
                <a:t>强研究中心</a:t>
              </a:r>
              <a:endParaRPr lang="zh-CN" altLang="en-US" sz="15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024087" fontAlgn="auto">
                <a:spcBef>
                  <a:spcPts val="0"/>
                </a:spcBef>
                <a:spcAft>
                  <a:spcPts val="0"/>
                </a:spcAft>
              </a:pPr>
              <a:r>
                <a:rPr lang="en-US" altLang="zh-CN" sz="1300" b="1" dirty="0" smtClean="0">
                  <a:solidFill>
                    <a:prstClr val="white"/>
                  </a:solidFill>
                  <a:latin typeface="微软雅黑" pitchFamily="34" charset="-122"/>
                </a:rPr>
                <a:t>zhao-biao.com</a:t>
              </a:r>
              <a:endParaRPr lang="zh-CN" altLang="en-US" sz="1300" b="1" dirty="0">
                <a:solidFill>
                  <a:prstClr val="white"/>
                </a:solidFill>
                <a:latin typeface="微软雅黑" pitchFamily="34" charset="-122"/>
              </a:endParaRPr>
            </a:p>
          </p:txBody>
        </p:sp>
      </p:grpSp>
      <p:sp>
        <p:nvSpPr>
          <p:cNvPr id="11" name="矩形 10"/>
          <p:cNvSpPr/>
          <p:nvPr/>
        </p:nvSpPr>
        <p:spPr>
          <a:xfrm>
            <a:off x="4350878"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02409" tIns="102409" rIns="102409" bIns="102409" rtlCol="0" anchor="ctr"/>
          <a:lstStyle/>
          <a:p>
            <a:pPr algn="ctr" defTabSz="1024087" fontAlgn="auto">
              <a:spcBef>
                <a:spcPts val="0"/>
              </a:spcBef>
              <a:spcAft>
                <a:spcPts val="0"/>
              </a:spcAft>
            </a:pPr>
            <a:r>
              <a:rPr lang="zh-CN" altLang="en-US" sz="1500" b="1" dirty="0" smtClean="0">
                <a:solidFill>
                  <a:prstClr val="white"/>
                </a:solidFill>
                <a:latin typeface="微软雅黑" pitchFamily="34" charset="-122"/>
              </a:rPr>
              <a:t>找表网：专注于海外</a:t>
            </a:r>
            <a:r>
              <a:rPr lang="zh-CN" altLang="en-US" sz="1500" b="1" dirty="0">
                <a:solidFill>
                  <a:prstClr val="white"/>
                </a:solidFill>
                <a:latin typeface="微软雅黑" pitchFamily="34" charset="-122"/>
              </a:rPr>
              <a:t>知名</a:t>
            </a:r>
            <a:r>
              <a:rPr lang="zh-CN" altLang="en-US" sz="1500" b="1" dirty="0" smtClean="0">
                <a:solidFill>
                  <a:prstClr val="white"/>
                </a:solidFill>
                <a:latin typeface="微软雅黑" pitchFamily="34" charset="-122"/>
              </a:rPr>
              <a:t>上市公司公开资料研究</a:t>
            </a:r>
            <a:endParaRPr lang="zh-CN" altLang="en-US" sz="15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45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200">
                <a:solidFill>
                  <a:schemeClr val="tx1">
                    <a:tint val="75000"/>
                  </a:schemeClr>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5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200">
                <a:solidFill>
                  <a:schemeClr val="bg1"/>
                </a:solidFill>
              </a:defRPr>
            </a:lvl1pPr>
            <a:lvl2pPr marL="512044" indent="0">
              <a:buNone/>
              <a:defRPr sz="2000">
                <a:solidFill>
                  <a:schemeClr val="tx1">
                    <a:tint val="75000"/>
                  </a:schemeClr>
                </a:solidFill>
              </a:defRPr>
            </a:lvl2pPr>
            <a:lvl3pPr marL="1024087" indent="0">
              <a:buNone/>
              <a:defRPr sz="1800">
                <a:solidFill>
                  <a:schemeClr val="tx1">
                    <a:tint val="75000"/>
                  </a:schemeClr>
                </a:solidFill>
              </a:defRPr>
            </a:lvl3pPr>
            <a:lvl4pPr marL="1536131" indent="0">
              <a:buNone/>
              <a:defRPr sz="1500">
                <a:solidFill>
                  <a:schemeClr val="tx1">
                    <a:tint val="75000"/>
                  </a:schemeClr>
                </a:solidFill>
              </a:defRPr>
            </a:lvl4pPr>
            <a:lvl5pPr marL="2048174" indent="0">
              <a:buNone/>
              <a:defRPr sz="1500">
                <a:solidFill>
                  <a:schemeClr val="tx1">
                    <a:tint val="75000"/>
                  </a:schemeClr>
                </a:solidFill>
              </a:defRPr>
            </a:lvl5pPr>
            <a:lvl6pPr marL="2560218" indent="0">
              <a:buNone/>
              <a:defRPr sz="1500">
                <a:solidFill>
                  <a:schemeClr val="tx1">
                    <a:tint val="75000"/>
                  </a:schemeClr>
                </a:solidFill>
              </a:defRPr>
            </a:lvl6pPr>
            <a:lvl7pPr marL="3072261" indent="0">
              <a:buNone/>
              <a:defRPr sz="1500">
                <a:solidFill>
                  <a:schemeClr val="tx1">
                    <a:tint val="75000"/>
                  </a:schemeClr>
                </a:solidFill>
              </a:defRPr>
            </a:lvl7pPr>
            <a:lvl8pPr marL="3584304" indent="0">
              <a:buNone/>
              <a:defRPr sz="1500">
                <a:solidFill>
                  <a:schemeClr val="tx1">
                    <a:tint val="75000"/>
                  </a:schemeClr>
                </a:solidFill>
              </a:defRPr>
            </a:lvl8pPr>
            <a:lvl9pPr marL="4096348" indent="0">
              <a:buNone/>
              <a:defRPr sz="15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2"/>
          </a:xfrm>
        </p:spPr>
        <p:txBody>
          <a:bodyPr/>
          <a:lstStyle>
            <a:lvl1pPr>
              <a:defRPr sz="3100"/>
            </a:lvl1pPr>
            <a:lvl2pPr>
              <a:defRPr sz="27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1" y="1535113"/>
            <a:ext cx="4040188"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4" name="内容占位符 3"/>
          <p:cNvSpPr>
            <a:spLocks noGrp="1"/>
          </p:cNvSpPr>
          <p:nvPr>
            <p:ph sz="half" idx="2"/>
          </p:nvPr>
        </p:nvSpPr>
        <p:spPr>
          <a:xfrm>
            <a:off x="457201" y="2174875"/>
            <a:ext cx="4040188"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700" b="1"/>
            </a:lvl1pPr>
            <a:lvl2pPr marL="512044" indent="0">
              <a:buNone/>
              <a:defRPr sz="2200" b="1"/>
            </a:lvl2pPr>
            <a:lvl3pPr marL="1024087" indent="0">
              <a:buNone/>
              <a:defRPr sz="2000" b="1"/>
            </a:lvl3pPr>
            <a:lvl4pPr marL="1536131" indent="0">
              <a:buNone/>
              <a:defRPr sz="1800" b="1"/>
            </a:lvl4pPr>
            <a:lvl5pPr marL="2048174" indent="0">
              <a:buNone/>
              <a:defRPr sz="1800" b="1"/>
            </a:lvl5pPr>
            <a:lvl6pPr marL="2560218" indent="0">
              <a:buNone/>
              <a:defRPr sz="1800" b="1"/>
            </a:lvl6pPr>
            <a:lvl7pPr marL="3072261" indent="0">
              <a:buNone/>
              <a:defRPr sz="1800" b="1"/>
            </a:lvl7pPr>
            <a:lvl8pPr marL="3584304" indent="0">
              <a:buNone/>
              <a:defRPr sz="1800" b="1"/>
            </a:lvl8pPr>
            <a:lvl9pPr marL="4096348" indent="0">
              <a:buNone/>
              <a:defRPr sz="18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7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p:nvPr userDrawn="1"/>
        </p:nvSpPr>
        <p:spPr>
          <a:xfrm>
            <a:off x="285750" y="6423025"/>
            <a:ext cx="341313" cy="247650"/>
          </a:xfrm>
          <a:prstGeom prst="rect">
            <a:avLst/>
          </a:prstGeom>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BE951441-277E-49B0-A4F2-05AB3C07F3FC}" type="slidenum">
              <a:rPr lang="en-US" altLang="zh-CN" sz="1000">
                <a:solidFill>
                  <a:schemeClr val="accent2"/>
                </a:solidFill>
                <a:ea typeface="宋体" pitchFamily="2" charset="-122"/>
              </a:rPr>
              <a:pPr algn="ctr" eaLnBrk="1" hangingPunct="1"/>
              <a:t>‹#›</a:t>
            </a:fld>
            <a:endParaRPr lang="en-US" altLang="zh-CN" sz="1000">
              <a:ea typeface="宋体" pitchFamily="2" charset="-122"/>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95269325"/>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1"/>
          </a:xfrm>
        </p:spPr>
        <p:txBody>
          <a:bodyPr anchor="b"/>
          <a:lstStyle>
            <a:lvl1pPr algn="l">
              <a:defRPr sz="22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1"/>
            <a:ext cx="5111750" cy="5853113"/>
          </a:xfrm>
        </p:spPr>
        <p:txBody>
          <a:bodyPr/>
          <a:lstStyle>
            <a:lvl1pPr>
              <a:defRPr sz="3600"/>
            </a:lvl1pPr>
            <a:lvl2pPr>
              <a:defRPr sz="3100"/>
            </a:lvl2pPr>
            <a:lvl3pPr>
              <a:defRPr sz="27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2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600"/>
            </a:lvl1pPr>
            <a:lvl2pPr marL="512044" indent="0">
              <a:buNone/>
              <a:defRPr sz="3100"/>
            </a:lvl2pPr>
            <a:lvl3pPr marL="1024087" indent="0">
              <a:buNone/>
              <a:defRPr sz="2700"/>
            </a:lvl3pPr>
            <a:lvl4pPr marL="1536131" indent="0">
              <a:buNone/>
              <a:defRPr sz="2200"/>
            </a:lvl4pPr>
            <a:lvl5pPr marL="2048174" indent="0">
              <a:buNone/>
              <a:defRPr sz="2200"/>
            </a:lvl5pPr>
            <a:lvl6pPr marL="2560218" indent="0">
              <a:buNone/>
              <a:defRPr sz="2200"/>
            </a:lvl6pPr>
            <a:lvl7pPr marL="3072261" indent="0">
              <a:buNone/>
              <a:defRPr sz="2200"/>
            </a:lvl7pPr>
            <a:lvl8pPr marL="3584304" indent="0">
              <a:buNone/>
              <a:defRPr sz="2200"/>
            </a:lvl8pPr>
            <a:lvl9pPr marL="4096348" indent="0">
              <a:buNone/>
              <a:defRPr sz="22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3"/>
          </a:xfrm>
        </p:spPr>
        <p:txBody>
          <a:bodyPr/>
          <a:lstStyle>
            <a:lvl1pPr marL="0" indent="0">
              <a:buNone/>
              <a:defRPr sz="1500"/>
            </a:lvl1pPr>
            <a:lvl2pPr marL="512044" indent="0">
              <a:buNone/>
              <a:defRPr sz="1300"/>
            </a:lvl2pPr>
            <a:lvl3pPr marL="1024087" indent="0">
              <a:buNone/>
              <a:defRPr sz="1100"/>
            </a:lvl3pPr>
            <a:lvl4pPr marL="1536131" indent="0">
              <a:buNone/>
              <a:defRPr sz="1000"/>
            </a:lvl4pPr>
            <a:lvl5pPr marL="2048174" indent="0">
              <a:buNone/>
              <a:defRPr sz="1000"/>
            </a:lvl5pPr>
            <a:lvl6pPr marL="2560218" indent="0">
              <a:buNone/>
              <a:defRPr sz="1000"/>
            </a:lvl6pPr>
            <a:lvl7pPr marL="3072261" indent="0">
              <a:buNone/>
              <a:defRPr sz="1000"/>
            </a:lvl7pPr>
            <a:lvl8pPr marL="3584304" indent="0">
              <a:buNone/>
              <a:defRPr sz="1000"/>
            </a:lvl8pPr>
            <a:lvl9pPr marL="4096348"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6"/>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017089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2263" y="1557338"/>
            <a:ext cx="4173537" cy="4462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57338"/>
            <a:ext cx="4173538" cy="44624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5569447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3593677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8673904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86126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1869798"/>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4370743"/>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322263" y="1557338"/>
            <a:ext cx="8499475"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099" name="Line 3"/>
          <p:cNvSpPr>
            <a:spLocks noChangeShapeType="1"/>
          </p:cNvSpPr>
          <p:nvPr userDrawn="1"/>
        </p:nvSpPr>
        <p:spPr bwMode="auto">
          <a:xfrm>
            <a:off x="322263" y="609600"/>
            <a:ext cx="8499475" cy="0"/>
          </a:xfrm>
          <a:prstGeom prst="line">
            <a:avLst/>
          </a:prstGeom>
          <a:noFill/>
          <a:ln w="12700">
            <a:solidFill>
              <a:schemeClr val="accent2"/>
            </a:solidFill>
            <a:round/>
            <a:headEnd/>
            <a:tailEnd/>
          </a:ln>
          <a:effectLst/>
        </p:spPr>
        <p:txBody>
          <a:bodyPr wrap="none" anchor="ctr"/>
          <a:lstStyle/>
          <a:p>
            <a:pPr algn="ctr">
              <a:defRPr/>
            </a:pPr>
            <a:endParaRPr lang="en-US" dirty="0">
              <a:cs typeface="+mn-cs"/>
            </a:endParaRPr>
          </a:p>
        </p:txBody>
      </p:sp>
      <p:sp>
        <p:nvSpPr>
          <p:cNvPr id="2052" name="Rectangle 5"/>
          <p:cNvSpPr>
            <a:spLocks noGrp="1" noChangeArrowheads="1"/>
          </p:cNvSpPr>
          <p:nvPr>
            <p:ph type="title"/>
          </p:nvPr>
        </p:nvSpPr>
        <p:spPr bwMode="auto">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zh-CN" smtClean="0"/>
              <a:t>Click to edit Master title style</a:t>
            </a:r>
          </a:p>
        </p:txBody>
      </p:sp>
      <p:pic>
        <p:nvPicPr>
          <p:cNvPr id="2053" name="Picture 20" descr="Citi"/>
          <p:cNvPicPr>
            <a:picLocks noChangeAspect="1" noChangeArrowheads="1"/>
          </p:cNvPicPr>
          <p:nvPr userDrawn="1">
            <p:custDataLst>
              <p:tags r:id="rId15"/>
            </p:custDataLst>
          </p:nvPr>
        </p:nvPicPr>
        <p:blipFill>
          <a:blip r:embed="rId16" cstate="print">
            <a:extLst>
              <a:ext uri="{28A0092B-C50C-407E-A947-70E740481C1C}">
                <a14:useLocalDpi xmlns:a14="http://schemas.microsoft.com/office/drawing/2010/main" val="0"/>
              </a:ext>
            </a:extLst>
          </a:blip>
          <a:srcRect/>
          <a:stretch>
            <a:fillRect/>
          </a:stretch>
        </p:blipFill>
        <p:spPr bwMode="auto">
          <a:xfrm>
            <a:off x="8266113" y="6281738"/>
            <a:ext cx="534987"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
        <p:nvSpPr>
          <p:cNvPr id="4117" name="Text Box 21"/>
          <p:cNvSpPr txBox="1">
            <a:spLocks noChangeArrowheads="1"/>
          </p:cNvSpPr>
          <p:nvPr userDrawn="1"/>
        </p:nvSpPr>
        <p:spPr bwMode="auto">
          <a:xfrm>
            <a:off x="8767763" y="6270625"/>
            <a:ext cx="147637" cy="184150"/>
          </a:xfrm>
          <a:prstGeom prst="rect">
            <a:avLst/>
          </a:prstGeom>
          <a:noFill/>
          <a:ln w="6350" algn="ctr">
            <a:noFill/>
            <a:miter lim="800000"/>
            <a:headEnd/>
            <a:tailEnd/>
          </a:ln>
          <a:effec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Tree>
  </p:cSld>
  <p:clrMap bg1="lt1" tx1="dk1" bg2="lt2" tx2="dk2" accent1="accent1" accent2="accent2" accent3="accent3" accent4="accent4" accent5="accent5" accent6="accent6" hlink="hlink" folHlink="folHlink"/>
  <p:sldLayoutIdLst>
    <p:sldLayoutId id="2147483811" r:id="rId1"/>
    <p:sldLayoutId id="2147483812" r:id="rId2"/>
    <p:sldLayoutId id="2147483810" r:id="rId3"/>
    <p:sldLayoutId id="2147483809" r:id="rId4"/>
    <p:sldLayoutId id="2147483808" r:id="rId5"/>
    <p:sldLayoutId id="2147483807" r:id="rId6"/>
    <p:sldLayoutId id="2147483806" r:id="rId7"/>
    <p:sldLayoutId id="2147483805" r:id="rId8"/>
    <p:sldLayoutId id="2147483804" r:id="rId9"/>
    <p:sldLayoutId id="2147483803" r:id="rId10"/>
    <p:sldLayoutId id="2147483802" r:id="rId11"/>
    <p:sldLayoutId id="2147483801" r:id="rId12"/>
    <p:sldLayoutId id="2147483800" r:id="rId13"/>
  </p:sldLayoutIdLst>
  <p:transition spd="med">
    <p:fade/>
  </p:transition>
  <p:txStyles>
    <p:titleStyle>
      <a:lvl1pPr algn="l" rtl="0" eaLnBrk="0" fontAlgn="base" hangingPunct="0">
        <a:spcBef>
          <a:spcPct val="0"/>
        </a:spcBef>
        <a:spcAft>
          <a:spcPct val="0"/>
        </a:spcAft>
        <a:defRPr sz="2400">
          <a:solidFill>
            <a:schemeClr val="accent2"/>
          </a:solidFill>
          <a:latin typeface="+mj-lt"/>
          <a:ea typeface="+mj-ea"/>
          <a:cs typeface="+mj-cs"/>
        </a:defRPr>
      </a:lvl1pPr>
      <a:lvl2pPr algn="l" rtl="0" eaLnBrk="0" fontAlgn="base" hangingPunct="0">
        <a:spcBef>
          <a:spcPct val="0"/>
        </a:spcBef>
        <a:spcAft>
          <a:spcPct val="0"/>
        </a:spcAft>
        <a:defRPr sz="2400">
          <a:solidFill>
            <a:schemeClr val="accent2"/>
          </a:solidFill>
          <a:latin typeface="Arial" pitchFamily="34" charset="0"/>
        </a:defRPr>
      </a:lvl2pPr>
      <a:lvl3pPr algn="l" rtl="0" eaLnBrk="0" fontAlgn="base" hangingPunct="0">
        <a:spcBef>
          <a:spcPct val="0"/>
        </a:spcBef>
        <a:spcAft>
          <a:spcPct val="0"/>
        </a:spcAft>
        <a:defRPr sz="2400">
          <a:solidFill>
            <a:schemeClr val="accent2"/>
          </a:solidFill>
          <a:latin typeface="Arial" pitchFamily="34" charset="0"/>
        </a:defRPr>
      </a:lvl3pPr>
      <a:lvl4pPr algn="l" rtl="0" eaLnBrk="0" fontAlgn="base" hangingPunct="0">
        <a:spcBef>
          <a:spcPct val="0"/>
        </a:spcBef>
        <a:spcAft>
          <a:spcPct val="0"/>
        </a:spcAft>
        <a:defRPr sz="2400">
          <a:solidFill>
            <a:schemeClr val="accent2"/>
          </a:solidFill>
          <a:latin typeface="Arial" pitchFamily="34" charset="0"/>
        </a:defRPr>
      </a:lvl4pPr>
      <a:lvl5pPr algn="l" rtl="0" eaLnBrk="0" fontAlgn="base" hangingPunct="0">
        <a:spcBef>
          <a:spcPct val="0"/>
        </a:spcBef>
        <a:spcAft>
          <a:spcPct val="0"/>
        </a:spcAft>
        <a:defRPr sz="2400">
          <a:solidFill>
            <a:schemeClr val="accent2"/>
          </a:solidFill>
          <a:latin typeface="Arial" pitchFamily="34" charset="0"/>
        </a:defRPr>
      </a:lvl5pPr>
      <a:lvl6pPr marL="457200" algn="l" rtl="0" fontAlgn="base">
        <a:spcBef>
          <a:spcPct val="0"/>
        </a:spcBef>
        <a:spcAft>
          <a:spcPct val="0"/>
        </a:spcAft>
        <a:defRPr sz="2400">
          <a:solidFill>
            <a:schemeClr val="accent2"/>
          </a:solidFill>
          <a:latin typeface="Arial" pitchFamily="34" charset="0"/>
        </a:defRPr>
      </a:lvl6pPr>
      <a:lvl7pPr marL="914400" algn="l" rtl="0" fontAlgn="base">
        <a:spcBef>
          <a:spcPct val="0"/>
        </a:spcBef>
        <a:spcAft>
          <a:spcPct val="0"/>
        </a:spcAft>
        <a:defRPr sz="2400">
          <a:solidFill>
            <a:schemeClr val="accent2"/>
          </a:solidFill>
          <a:latin typeface="Arial" pitchFamily="34" charset="0"/>
        </a:defRPr>
      </a:lvl7pPr>
      <a:lvl8pPr marL="1371600" algn="l" rtl="0" fontAlgn="base">
        <a:spcBef>
          <a:spcPct val="0"/>
        </a:spcBef>
        <a:spcAft>
          <a:spcPct val="0"/>
        </a:spcAft>
        <a:defRPr sz="2400">
          <a:solidFill>
            <a:schemeClr val="accent2"/>
          </a:solidFill>
          <a:latin typeface="Arial" pitchFamily="34" charset="0"/>
        </a:defRPr>
      </a:lvl8pPr>
      <a:lvl9pPr marL="1828800" algn="l" rtl="0" fontAlgn="base">
        <a:spcBef>
          <a:spcPct val="0"/>
        </a:spcBef>
        <a:spcAft>
          <a:spcPct val="0"/>
        </a:spcAft>
        <a:defRPr sz="2400">
          <a:solidFill>
            <a:schemeClr val="accent2"/>
          </a:solidFill>
          <a:latin typeface="Arial" pitchFamily="34" charset="0"/>
        </a:defRPr>
      </a:lvl9pPr>
    </p:titleStyle>
    <p:bodyStyle>
      <a:lvl1pPr marL="228600" indent="-228600" algn="l" rtl="0" eaLnBrk="0" fontAlgn="base" hangingPunct="0">
        <a:spcBef>
          <a:spcPct val="75000"/>
        </a:spcBef>
        <a:spcAft>
          <a:spcPct val="0"/>
        </a:spcAft>
        <a:buClr>
          <a:srgbClr val="DC241F"/>
        </a:buClr>
        <a:buFont typeface="Wingdings 2" pitchFamily="18" charset="2"/>
        <a:buChar char=""/>
        <a:defRPr sz="1400">
          <a:solidFill>
            <a:schemeClr val="tx1"/>
          </a:solidFill>
          <a:latin typeface="+mn-lt"/>
          <a:ea typeface="+mn-ea"/>
          <a:cs typeface="+mn-cs"/>
        </a:defRPr>
      </a:lvl1pPr>
      <a:lvl2pPr marL="455613" indent="-225425" algn="l" rtl="0" eaLnBrk="0" fontAlgn="base" hangingPunct="0">
        <a:spcBef>
          <a:spcPct val="25000"/>
        </a:spcBef>
        <a:spcAft>
          <a:spcPct val="0"/>
        </a:spcAft>
        <a:buClr>
          <a:srgbClr val="DC241F"/>
        </a:buClr>
        <a:buFont typeface="Arial" pitchFamily="34" charset="0"/>
        <a:buChar char="–"/>
        <a:defRPr sz="1400">
          <a:solidFill>
            <a:schemeClr val="tx1"/>
          </a:solidFill>
          <a:latin typeface="+mn-lt"/>
        </a:defRPr>
      </a:lvl2pPr>
      <a:lvl3pPr marL="684213" indent="-227013" algn="l" rtl="0" eaLnBrk="0" fontAlgn="base" hangingPunct="0">
        <a:spcBef>
          <a:spcPct val="25000"/>
        </a:spcBef>
        <a:spcAft>
          <a:spcPct val="0"/>
        </a:spcAft>
        <a:buClr>
          <a:srgbClr val="DC241F"/>
        </a:buClr>
        <a:buSzPct val="90000"/>
        <a:buFont typeface="Wingdings" pitchFamily="2" charset="2"/>
        <a:buChar char="§"/>
        <a:defRPr sz="1400">
          <a:solidFill>
            <a:schemeClr val="tx1"/>
          </a:solidFill>
          <a:latin typeface="+mn-lt"/>
        </a:defRPr>
      </a:lvl3pPr>
      <a:lvl4pPr marL="912813" indent="-227013" algn="l" rtl="0" eaLnBrk="0" fontAlgn="base" hangingPunct="0">
        <a:spcBef>
          <a:spcPct val="25000"/>
        </a:spcBef>
        <a:spcAft>
          <a:spcPct val="0"/>
        </a:spcAft>
        <a:buClr>
          <a:srgbClr val="DC241F"/>
        </a:buClr>
        <a:buFont typeface="Wingdings 2" pitchFamily="18" charset="2"/>
        <a:buChar char=""/>
        <a:defRPr sz="1400">
          <a:solidFill>
            <a:schemeClr val="tx1"/>
          </a:solidFill>
          <a:latin typeface="+mn-lt"/>
        </a:defRPr>
      </a:lvl4pPr>
      <a:lvl5pPr marL="1141413" indent="-227013" algn="l" rtl="0" eaLnBrk="0" fontAlgn="base" hangingPunct="0">
        <a:spcBef>
          <a:spcPct val="25000"/>
        </a:spcBef>
        <a:spcAft>
          <a:spcPct val="0"/>
        </a:spcAft>
        <a:buClr>
          <a:srgbClr val="DC241F"/>
        </a:buClr>
        <a:buFont typeface="Arial" pitchFamily="34" charset="0"/>
        <a:buChar char="–"/>
        <a:defRPr sz="1400">
          <a:solidFill>
            <a:schemeClr val="tx1"/>
          </a:solidFill>
          <a:latin typeface="+mn-lt"/>
        </a:defRPr>
      </a:lvl5pPr>
      <a:lvl6pPr marL="1598613" indent="-227013" algn="l" rtl="0" fontAlgn="base">
        <a:spcBef>
          <a:spcPct val="25000"/>
        </a:spcBef>
        <a:spcAft>
          <a:spcPct val="0"/>
        </a:spcAft>
        <a:buClr>
          <a:srgbClr val="DC241F"/>
        </a:buClr>
        <a:buFont typeface="Arial" pitchFamily="34" charset="0"/>
        <a:buChar char="–"/>
        <a:defRPr sz="1400">
          <a:solidFill>
            <a:schemeClr val="tx1"/>
          </a:solidFill>
          <a:latin typeface="+mn-lt"/>
        </a:defRPr>
      </a:lvl6pPr>
      <a:lvl7pPr marL="2055813" indent="-227013" algn="l" rtl="0" fontAlgn="base">
        <a:spcBef>
          <a:spcPct val="25000"/>
        </a:spcBef>
        <a:spcAft>
          <a:spcPct val="0"/>
        </a:spcAft>
        <a:buClr>
          <a:srgbClr val="DC241F"/>
        </a:buClr>
        <a:buFont typeface="Arial" pitchFamily="34" charset="0"/>
        <a:buChar char="–"/>
        <a:defRPr sz="1400">
          <a:solidFill>
            <a:schemeClr val="tx1"/>
          </a:solidFill>
          <a:latin typeface="+mn-lt"/>
        </a:defRPr>
      </a:lvl7pPr>
      <a:lvl8pPr marL="2513013" indent="-227013" algn="l" rtl="0" fontAlgn="base">
        <a:spcBef>
          <a:spcPct val="25000"/>
        </a:spcBef>
        <a:spcAft>
          <a:spcPct val="0"/>
        </a:spcAft>
        <a:buClr>
          <a:srgbClr val="DC241F"/>
        </a:buClr>
        <a:buFont typeface="Arial" pitchFamily="34" charset="0"/>
        <a:buChar char="–"/>
        <a:defRPr sz="1400">
          <a:solidFill>
            <a:schemeClr val="tx1"/>
          </a:solidFill>
          <a:latin typeface="+mn-lt"/>
        </a:defRPr>
      </a:lvl8pPr>
      <a:lvl9pPr marL="2970213" indent="-227013" algn="l" rtl="0" fontAlgn="base">
        <a:spcBef>
          <a:spcPct val="25000"/>
        </a:spcBef>
        <a:spcAft>
          <a:spcPct val="0"/>
        </a:spcAft>
        <a:buClr>
          <a:srgbClr val="DC241F"/>
        </a:buClr>
        <a:buFont typeface="Arial" pitchFamily="34"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5"/>
          </a:xfrm>
          <a:prstGeom prst="rect">
            <a:avLst/>
          </a:prstGeom>
        </p:spPr>
        <p:txBody>
          <a:bodyPr vert="horz" lIns="102409" tIns="51205" rIns="102409" bIns="5120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102409" tIns="51205" rIns="102409" bIns="5120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6"/>
            <a:ext cx="2133600" cy="365126"/>
          </a:xfrm>
          <a:prstGeom prst="rect">
            <a:avLst/>
          </a:prstGeom>
        </p:spPr>
        <p:txBody>
          <a:bodyPr vert="horz" lIns="102409" tIns="51205" rIns="102409" bIns="51205" rtlCol="0" anchor="ctr"/>
          <a:lstStyle>
            <a:lvl1pPr algn="l">
              <a:defRPr sz="1300">
                <a:solidFill>
                  <a:schemeClr val="tx1">
                    <a:tint val="75000"/>
                  </a:schemeClr>
                </a:solidFill>
              </a:defRPr>
            </a:lvl1pPr>
          </a:lstStyle>
          <a:p>
            <a:pPr defTabSz="1024087"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defTabSz="1024087"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6"/>
            <a:ext cx="2895600" cy="365126"/>
          </a:xfrm>
          <a:prstGeom prst="rect">
            <a:avLst/>
          </a:prstGeom>
        </p:spPr>
        <p:txBody>
          <a:bodyPr vert="horz" lIns="102409" tIns="51205" rIns="102409" bIns="51205" rtlCol="0" anchor="ctr"/>
          <a:lstStyle>
            <a:lvl1pPr algn="ctr">
              <a:defRPr sz="1300">
                <a:solidFill>
                  <a:schemeClr val="tx1">
                    <a:tint val="75000"/>
                  </a:schemeClr>
                </a:solidFill>
              </a:defRPr>
            </a:lvl1pPr>
          </a:lstStyle>
          <a:p>
            <a:pPr defTabSz="1024087"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6"/>
            <a:ext cx="2133600" cy="365126"/>
          </a:xfrm>
          <a:prstGeom prst="rect">
            <a:avLst/>
          </a:prstGeom>
        </p:spPr>
        <p:txBody>
          <a:bodyPr vert="horz" lIns="102409" tIns="51205" rIns="102409" bIns="51205" rtlCol="0" anchor="ctr"/>
          <a:lstStyle>
            <a:lvl1pPr algn="r">
              <a:defRPr sz="1300">
                <a:solidFill>
                  <a:schemeClr val="tx1">
                    <a:tint val="75000"/>
                  </a:schemeClr>
                </a:solidFill>
              </a:defRPr>
            </a:lvl1pPr>
          </a:lstStyle>
          <a:p>
            <a:pPr defTabSz="1024087"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defTabSz="1024087"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xStyles>
    <p:titleStyle>
      <a:lvl1pPr algn="l" defTabSz="1024087" rtl="0" eaLnBrk="1" latinLnBrk="0" hangingPunct="1">
        <a:spcBef>
          <a:spcPct val="0"/>
        </a:spcBef>
        <a:buNone/>
        <a:defRPr sz="2700" b="1" kern="1200">
          <a:solidFill>
            <a:schemeClr val="tx1">
              <a:lumMod val="65000"/>
              <a:lumOff val="35000"/>
            </a:schemeClr>
          </a:solidFill>
          <a:latin typeface="+mj-lt"/>
          <a:ea typeface="+mj-ea"/>
          <a:cs typeface="+mj-cs"/>
        </a:defRPr>
      </a:lvl1pPr>
    </p:titleStyle>
    <p:bodyStyle>
      <a:lvl1pPr marL="0" indent="0" algn="l" defTabSz="1024087" rtl="0" eaLnBrk="1" latinLnBrk="0" hangingPunct="1">
        <a:spcBef>
          <a:spcPct val="20000"/>
        </a:spcBef>
        <a:buFont typeface="Arial" pitchFamily="34" charset="0"/>
        <a:buNone/>
        <a:defRPr sz="2000" kern="1200">
          <a:solidFill>
            <a:schemeClr val="tx1"/>
          </a:solidFill>
          <a:latin typeface="+mn-lt"/>
          <a:ea typeface="+mn-ea"/>
          <a:cs typeface="+mn-cs"/>
        </a:defRPr>
      </a:lvl1pPr>
      <a:lvl2pPr marL="512044" indent="0" algn="l" defTabSz="1024087" rtl="0" eaLnBrk="1" latinLnBrk="0" hangingPunct="1">
        <a:spcBef>
          <a:spcPct val="20000"/>
        </a:spcBef>
        <a:buFont typeface="Arial" pitchFamily="34" charset="0"/>
        <a:buNone/>
        <a:defRPr sz="1800" kern="1200">
          <a:solidFill>
            <a:schemeClr val="tx1"/>
          </a:solidFill>
          <a:latin typeface="+mn-lt"/>
          <a:ea typeface="+mn-ea"/>
          <a:cs typeface="+mn-cs"/>
        </a:defRPr>
      </a:lvl2pPr>
      <a:lvl3pPr marL="1024087" indent="0" algn="l" defTabSz="1024087" rtl="0" eaLnBrk="1" latinLnBrk="0" hangingPunct="1">
        <a:spcBef>
          <a:spcPct val="20000"/>
        </a:spcBef>
        <a:buFont typeface="Arial" pitchFamily="34" charset="0"/>
        <a:buNone/>
        <a:defRPr sz="1500" kern="1200">
          <a:solidFill>
            <a:schemeClr val="tx1"/>
          </a:solidFill>
          <a:latin typeface="+mn-lt"/>
          <a:ea typeface="+mn-ea"/>
          <a:cs typeface="+mn-cs"/>
        </a:defRPr>
      </a:lvl3pPr>
      <a:lvl4pPr marL="1536131"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4pPr>
      <a:lvl5pPr marL="2048174" indent="0" algn="l" defTabSz="1024087" rtl="0" eaLnBrk="1" latinLnBrk="0" hangingPunct="1">
        <a:spcBef>
          <a:spcPct val="20000"/>
        </a:spcBef>
        <a:buFont typeface="Arial" pitchFamily="34" charset="0"/>
        <a:buNone/>
        <a:defRPr sz="1300" kern="1200">
          <a:solidFill>
            <a:schemeClr val="tx1"/>
          </a:solidFill>
          <a:latin typeface="+mn-lt"/>
          <a:ea typeface="+mn-ea"/>
          <a:cs typeface="+mn-cs"/>
        </a:defRPr>
      </a:lvl5pPr>
      <a:lvl6pPr marL="281624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8283"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40326"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2370" indent="-256022" algn="l" defTabSz="102408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24087" rtl="0" eaLnBrk="1" latinLnBrk="0" hangingPunct="1">
        <a:defRPr sz="2000" kern="1200">
          <a:solidFill>
            <a:schemeClr val="tx1"/>
          </a:solidFill>
          <a:latin typeface="+mn-lt"/>
          <a:ea typeface="+mn-ea"/>
          <a:cs typeface="+mn-cs"/>
        </a:defRPr>
      </a:lvl1pPr>
      <a:lvl2pPr marL="512044" algn="l" defTabSz="1024087" rtl="0" eaLnBrk="1" latinLnBrk="0" hangingPunct="1">
        <a:defRPr sz="2000" kern="1200">
          <a:solidFill>
            <a:schemeClr val="tx1"/>
          </a:solidFill>
          <a:latin typeface="+mn-lt"/>
          <a:ea typeface="+mn-ea"/>
          <a:cs typeface="+mn-cs"/>
        </a:defRPr>
      </a:lvl2pPr>
      <a:lvl3pPr marL="1024087" algn="l" defTabSz="1024087" rtl="0" eaLnBrk="1" latinLnBrk="0" hangingPunct="1">
        <a:defRPr sz="2000" kern="1200">
          <a:solidFill>
            <a:schemeClr val="tx1"/>
          </a:solidFill>
          <a:latin typeface="+mn-lt"/>
          <a:ea typeface="+mn-ea"/>
          <a:cs typeface="+mn-cs"/>
        </a:defRPr>
      </a:lvl3pPr>
      <a:lvl4pPr marL="1536131" algn="l" defTabSz="1024087" rtl="0" eaLnBrk="1" latinLnBrk="0" hangingPunct="1">
        <a:defRPr sz="2000" kern="1200">
          <a:solidFill>
            <a:schemeClr val="tx1"/>
          </a:solidFill>
          <a:latin typeface="+mn-lt"/>
          <a:ea typeface="+mn-ea"/>
          <a:cs typeface="+mn-cs"/>
        </a:defRPr>
      </a:lvl4pPr>
      <a:lvl5pPr marL="2048174" algn="l" defTabSz="1024087" rtl="0" eaLnBrk="1" latinLnBrk="0" hangingPunct="1">
        <a:defRPr sz="2000" kern="1200">
          <a:solidFill>
            <a:schemeClr val="tx1"/>
          </a:solidFill>
          <a:latin typeface="+mn-lt"/>
          <a:ea typeface="+mn-ea"/>
          <a:cs typeface="+mn-cs"/>
        </a:defRPr>
      </a:lvl5pPr>
      <a:lvl6pPr marL="2560218" algn="l" defTabSz="1024087" rtl="0" eaLnBrk="1" latinLnBrk="0" hangingPunct="1">
        <a:defRPr sz="2000" kern="1200">
          <a:solidFill>
            <a:schemeClr val="tx1"/>
          </a:solidFill>
          <a:latin typeface="+mn-lt"/>
          <a:ea typeface="+mn-ea"/>
          <a:cs typeface="+mn-cs"/>
        </a:defRPr>
      </a:lvl6pPr>
      <a:lvl7pPr marL="3072261" algn="l" defTabSz="1024087" rtl="0" eaLnBrk="1" latinLnBrk="0" hangingPunct="1">
        <a:defRPr sz="2000" kern="1200">
          <a:solidFill>
            <a:schemeClr val="tx1"/>
          </a:solidFill>
          <a:latin typeface="+mn-lt"/>
          <a:ea typeface="+mn-ea"/>
          <a:cs typeface="+mn-cs"/>
        </a:defRPr>
      </a:lvl7pPr>
      <a:lvl8pPr marL="3584304" algn="l" defTabSz="1024087" rtl="0" eaLnBrk="1" latinLnBrk="0" hangingPunct="1">
        <a:defRPr sz="2000" kern="1200">
          <a:solidFill>
            <a:schemeClr val="tx1"/>
          </a:solidFill>
          <a:latin typeface="+mn-lt"/>
          <a:ea typeface="+mn-ea"/>
          <a:cs typeface="+mn-cs"/>
        </a:defRPr>
      </a:lvl8pPr>
      <a:lvl9pPr marL="4096348" algn="l" defTabSz="102408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4.xml"/><Relationship Id="rId7"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image" Target="../media/image5.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8"/>
          <p:cNvSpPr>
            <a:spLocks noGrp="1" noChangeArrowheads="1"/>
          </p:cNvSpPr>
          <p:nvPr>
            <p:ph type="ctrTitle" idx="4294967295"/>
          </p:nvPr>
        </p:nvSpPr>
        <p:spPr>
          <a:xfrm>
            <a:off x="644525" y="3141663"/>
            <a:ext cx="8320088" cy="365125"/>
          </a:xfrm>
        </p:spPr>
        <p:txBody>
          <a:bodyPr/>
          <a:lstStyle/>
          <a:p>
            <a:pPr algn="r"/>
            <a:r>
              <a:rPr lang="en-US" altLang="zh-CN" dirty="0" smtClean="0">
                <a:solidFill>
                  <a:srgbClr val="FF0000"/>
                </a:solidFill>
                <a:ea typeface="宋体" pitchFamily="2" charset="-122"/>
              </a:rPr>
              <a:t>Alternative Cards</a:t>
            </a:r>
          </a:p>
        </p:txBody>
      </p:sp>
      <p:sp>
        <p:nvSpPr>
          <p:cNvPr id="5123" name="Rectangle 5"/>
          <p:cNvSpPr>
            <a:spLocks noChangeArrowheads="1"/>
          </p:cNvSpPr>
          <p:nvPr/>
        </p:nvSpPr>
        <p:spPr bwMode="auto">
          <a:xfrm>
            <a:off x="322263" y="6540500"/>
            <a:ext cx="4030662" cy="12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800">
                <a:solidFill>
                  <a:schemeClr val="bg2"/>
                </a:solidFill>
                <a:ea typeface="宋体" pitchFamily="2" charset="-122"/>
              </a:rPr>
              <a:t>Strictly Private and Confidential</a:t>
            </a:r>
          </a:p>
        </p:txBody>
      </p:sp>
      <p:sp>
        <p:nvSpPr>
          <p:cNvPr id="5124" name="Text Box 17"/>
          <p:cNvSpPr txBox="1">
            <a:spLocks noChangeArrowheads="1"/>
          </p:cNvSpPr>
          <p:nvPr/>
        </p:nvSpPr>
        <p:spPr bwMode="auto">
          <a:xfrm>
            <a:off x="322263" y="6311900"/>
            <a:ext cx="4033837"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50000"/>
              </a:spcBef>
            </a:pPr>
            <a:r>
              <a:rPr lang="en-US" altLang="zh-CN" sz="900">
                <a:solidFill>
                  <a:schemeClr val="bg2"/>
                </a:solidFill>
                <a:ea typeface="宋体" pitchFamily="2" charset="-122"/>
              </a:rPr>
              <a:t>October 2011</a:t>
            </a:r>
          </a:p>
        </p:txBody>
      </p:sp>
      <p:pic>
        <p:nvPicPr>
          <p:cNvPr id="5125" name="Picture 1"/>
          <p:cNvPicPr>
            <a:picLocks noChangeAspect="1" noChangeArrowheads="1"/>
          </p:cNvPicPr>
          <p:nvPr/>
        </p:nvPicPr>
        <p:blipFill>
          <a:blip r:embed="rId3">
            <a:extLst>
              <a:ext uri="{28A0092B-C50C-407E-A947-70E740481C1C}">
                <a14:useLocalDpi xmlns:a14="http://schemas.microsoft.com/office/drawing/2010/main" val="0"/>
              </a:ext>
            </a:extLst>
          </a:blip>
          <a:srcRect l="2673" r="2750"/>
          <a:stretch>
            <a:fillRect/>
          </a:stretch>
        </p:blipFill>
        <p:spPr bwMode="auto">
          <a:xfrm>
            <a:off x="0" y="0"/>
            <a:ext cx="91440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11267" name="Rectangle 3"/>
          <p:cNvSpPr>
            <a:spLocks noGrp="1" noChangeArrowheads="1"/>
          </p:cNvSpPr>
          <p:nvPr>
            <p:ph type="body" idx="1"/>
          </p:nvPr>
        </p:nvSpPr>
        <p:spPr bwMode="gray">
          <a:xfrm>
            <a:off x="322263" y="1557338"/>
            <a:ext cx="4321175" cy="4319587"/>
          </a:xfrm>
        </p:spPr>
        <p:txBody>
          <a:bodyPr/>
          <a:lstStyle/>
          <a:p>
            <a:pPr marL="228600" lvl="1" indent="-228600" eaLnBrk="1" hangingPunct="1">
              <a:buSzPct val="150000"/>
              <a:buFontTx/>
              <a:buChar char="•"/>
              <a:defRPr/>
            </a:pPr>
            <a:r>
              <a:rPr lang="en-US" sz="1800" dirty="0" smtClean="0"/>
              <a:t>TIPRA requirements</a:t>
            </a:r>
          </a:p>
          <a:p>
            <a:pPr marL="571500" lvl="2" indent="-342900" eaLnBrk="1" hangingPunct="1">
              <a:buSzPct val="150000"/>
              <a:buFont typeface="Arial" charset="0"/>
              <a:buChar char="−"/>
              <a:defRPr/>
            </a:pPr>
            <a:r>
              <a:rPr lang="en-US" sz="1600" dirty="0" smtClean="0"/>
              <a:t>3% withholding</a:t>
            </a:r>
          </a:p>
          <a:p>
            <a:pPr marL="228600" lvl="1" indent="-228600" eaLnBrk="1" hangingPunct="1">
              <a:buSzPct val="150000"/>
              <a:buFontTx/>
              <a:buChar char="•"/>
              <a:defRPr/>
            </a:pPr>
            <a:r>
              <a:rPr lang="en-US" sz="1800" dirty="0" smtClean="0"/>
              <a:t>1099 reporting</a:t>
            </a:r>
          </a:p>
          <a:p>
            <a:pPr marL="568325" lvl="2" indent="-339725" eaLnBrk="1" hangingPunct="1">
              <a:buSzPct val="150000"/>
              <a:buFont typeface="Arial" charset="0"/>
              <a:buChar char="−"/>
              <a:defRPr/>
            </a:pPr>
            <a:r>
              <a:rPr lang="en-US" sz="1600" dirty="0" smtClean="0"/>
              <a:t>IRS changes</a:t>
            </a:r>
          </a:p>
          <a:p>
            <a:pPr marL="285750" lvl="1" indent="-285750" eaLnBrk="1" hangingPunct="1">
              <a:buSzPct val="150000"/>
              <a:buFont typeface="Arial" charset="0"/>
              <a:buChar char="•"/>
              <a:defRPr/>
            </a:pPr>
            <a:r>
              <a:rPr lang="en-US" sz="1800" dirty="0" smtClean="0"/>
              <a:t>Improve efficiency</a:t>
            </a:r>
          </a:p>
          <a:p>
            <a:pPr marL="228600" lvl="1" indent="-228600" eaLnBrk="1" hangingPunct="1">
              <a:buSzPct val="150000"/>
              <a:buFontTx/>
              <a:buChar char="•"/>
              <a:defRPr/>
            </a:pPr>
            <a:r>
              <a:rPr lang="en-US" sz="1800" dirty="0" smtClean="0"/>
              <a:t>Reduce payment processing costs</a:t>
            </a:r>
          </a:p>
          <a:p>
            <a:pPr marL="228600" lvl="1" indent="-228600" eaLnBrk="1" hangingPunct="1">
              <a:buSzPct val="150000"/>
              <a:buFontTx/>
              <a:buChar char="•"/>
              <a:defRPr/>
            </a:pPr>
            <a:r>
              <a:rPr lang="en-US" sz="1800" dirty="0" smtClean="0"/>
              <a:t>Enhanced spend reporting</a:t>
            </a:r>
          </a:p>
          <a:p>
            <a:pPr marL="228600" lvl="1" indent="-228600" eaLnBrk="1" hangingPunct="1">
              <a:buSzPct val="150000"/>
              <a:buFontTx/>
              <a:buChar char="•"/>
              <a:defRPr/>
            </a:pPr>
            <a:r>
              <a:rPr lang="en-US" sz="1800" dirty="0" smtClean="0"/>
              <a:t>Greater control options</a:t>
            </a:r>
          </a:p>
          <a:p>
            <a:pPr marL="228600" lvl="1" indent="-228600" eaLnBrk="1" hangingPunct="1">
              <a:buSzPct val="150000"/>
              <a:buFontTx/>
              <a:buChar char="•"/>
              <a:defRPr/>
            </a:pPr>
            <a:r>
              <a:rPr lang="en-US" sz="1800" dirty="0" smtClean="0"/>
              <a:t>Potential for improved and preferred merchant relationships</a:t>
            </a:r>
          </a:p>
          <a:p>
            <a:pPr marL="228600" lvl="1" indent="-228600" eaLnBrk="1" hangingPunct="1">
              <a:buSzPct val="150000"/>
              <a:buFontTx/>
              <a:buChar char="•"/>
              <a:defRPr/>
            </a:pPr>
            <a:r>
              <a:rPr lang="en-US" sz="1800" dirty="0" smtClean="0"/>
              <a:t>Increase refunds</a:t>
            </a:r>
          </a:p>
        </p:txBody>
      </p:sp>
      <p:sp>
        <p:nvSpPr>
          <p:cNvPr id="13316" name="Line 6"/>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7" name="Text Box 31"/>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3318" name="Rectangle 3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All Audiences</a:t>
            </a:r>
          </a:p>
        </p:txBody>
      </p:sp>
      <p:pic>
        <p:nvPicPr>
          <p:cNvPr id="13319" name="Picture 12"/>
          <p:cNvPicPr>
            <a:picLocks noChangeAspect="1" noChangeArrowheads="1"/>
          </p:cNvPicPr>
          <p:nvPr/>
        </p:nvPicPr>
        <p:blipFill>
          <a:blip r:embed="rId3">
            <a:extLst>
              <a:ext uri="{28A0092B-C50C-407E-A947-70E740481C1C}">
                <a14:useLocalDpi xmlns:a14="http://schemas.microsoft.com/office/drawing/2010/main" val="0"/>
              </a:ext>
            </a:extLst>
          </a:blip>
          <a:srcRect l="28542" t="24791" r="29010" b="30396"/>
          <a:stretch>
            <a:fillRect/>
          </a:stretch>
        </p:blipFill>
        <p:spPr bwMode="auto">
          <a:xfrm>
            <a:off x="4572000" y="2060575"/>
            <a:ext cx="4132263"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
        <p:nvSpPr>
          <p:cNvPr id="13320" name="Rectangle 9"/>
          <p:cNvSpPr>
            <a:spLocks noChangeArrowheads="1"/>
          </p:cNvSpPr>
          <p:nvPr/>
        </p:nvSpPr>
        <p:spPr bwMode="auto">
          <a:xfrm>
            <a:off x="284163" y="768350"/>
            <a:ext cx="56292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2000" b="1">
                <a:solidFill>
                  <a:srgbClr val="00B0F0"/>
                </a:solidFill>
                <a:ea typeface="宋体" pitchFamily="2" charset="-122"/>
              </a:rPr>
              <a:t>Value Proposition for Proposing Alternatives</a:t>
            </a:r>
            <a:endParaRPr lang="en-US" altLang="zh-CN" sz="2000">
              <a:solidFill>
                <a:srgbClr val="00B0F0"/>
              </a:solidFill>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13315" name="Rectangle 3"/>
          <p:cNvSpPr>
            <a:spLocks noGrp="1" noChangeArrowheads="1"/>
          </p:cNvSpPr>
          <p:nvPr>
            <p:ph type="body" idx="1"/>
          </p:nvPr>
        </p:nvSpPr>
        <p:spPr bwMode="gray">
          <a:xfrm>
            <a:off x="322263" y="1557338"/>
            <a:ext cx="4749800" cy="3943350"/>
          </a:xfrm>
        </p:spPr>
        <p:txBody>
          <a:bodyPr/>
          <a:lstStyle/>
          <a:p>
            <a:pPr marL="0" indent="0" eaLnBrk="1" hangingPunct="1">
              <a:buFont typeface="Wingdings 2" pitchFamily="18" charset="2"/>
              <a:buNone/>
            </a:pPr>
            <a:r>
              <a:rPr lang="en-US" altLang="zh-CN" sz="1800" b="1" smtClean="0">
                <a:ea typeface="宋体" pitchFamily="2" charset="-122"/>
              </a:rPr>
              <a:t>Move check payments to card for consolidated spend tracking</a:t>
            </a:r>
          </a:p>
          <a:p>
            <a:pPr marL="228600" lvl="1" indent="-228600" eaLnBrk="1" hangingPunct="1">
              <a:buSzPct val="150000"/>
              <a:buFontTx/>
              <a:buChar char="•"/>
            </a:pPr>
            <a:r>
              <a:rPr lang="en-US" altLang="zh-CN" sz="1800" smtClean="0">
                <a:ea typeface="宋体" pitchFamily="2" charset="-122"/>
              </a:rPr>
              <a:t>Optimization</a:t>
            </a:r>
          </a:p>
          <a:p>
            <a:pPr marL="568325" lvl="2" indent="-339725" eaLnBrk="1" hangingPunct="1">
              <a:buSzPct val="150000"/>
              <a:buFont typeface="Arial" pitchFamily="34" charset="0"/>
              <a:buChar char="−"/>
            </a:pPr>
            <a:r>
              <a:rPr lang="en-US" altLang="zh-CN" sz="1600" smtClean="0">
                <a:ea typeface="宋体" pitchFamily="2" charset="-122"/>
              </a:rPr>
              <a:t>Program expansion opportunities</a:t>
            </a:r>
          </a:p>
          <a:p>
            <a:pPr marL="228600" lvl="1" indent="-228600" eaLnBrk="1" hangingPunct="1">
              <a:buSzPct val="150000"/>
              <a:buFontTx/>
              <a:buChar char="•"/>
            </a:pPr>
            <a:r>
              <a:rPr lang="en-US" altLang="zh-CN" sz="1800" smtClean="0">
                <a:ea typeface="宋体" pitchFamily="2" charset="-122"/>
              </a:rPr>
              <a:t>Merchant cash flow issues</a:t>
            </a:r>
          </a:p>
          <a:p>
            <a:pPr marL="568325" lvl="2" indent="-339725" eaLnBrk="1" hangingPunct="1">
              <a:buSzPct val="150000"/>
              <a:buFont typeface="Arial" pitchFamily="34" charset="0"/>
              <a:buChar char="−"/>
            </a:pPr>
            <a:r>
              <a:rPr lang="en-US" altLang="zh-CN" sz="1600" smtClean="0">
                <a:ea typeface="宋体" pitchFamily="2" charset="-122"/>
              </a:rPr>
              <a:t>Economic impact of check versus card payment</a:t>
            </a:r>
          </a:p>
          <a:p>
            <a:pPr marL="228600" lvl="1" indent="-228600" eaLnBrk="1" hangingPunct="1">
              <a:buSzPct val="150000"/>
              <a:buFontTx/>
              <a:buChar char="•"/>
            </a:pPr>
            <a:r>
              <a:rPr lang="en-US" altLang="zh-CN" sz="1800" smtClean="0">
                <a:ea typeface="宋体" pitchFamily="2" charset="-122"/>
              </a:rPr>
              <a:t>Enhance Strategic Sourcing</a:t>
            </a:r>
          </a:p>
          <a:p>
            <a:pPr marL="568325" lvl="2" indent="-339725" eaLnBrk="1" hangingPunct="1">
              <a:buSzPct val="150000"/>
              <a:buFont typeface="Arial" pitchFamily="34" charset="0"/>
              <a:buChar char="−"/>
            </a:pPr>
            <a:r>
              <a:rPr lang="en-US" altLang="zh-CN" sz="1600" smtClean="0">
                <a:ea typeface="宋体" pitchFamily="2" charset="-122"/>
              </a:rPr>
              <a:t>Create or improve current plan</a:t>
            </a:r>
          </a:p>
          <a:p>
            <a:pPr marL="228600" lvl="1" indent="-228600" eaLnBrk="1" hangingPunct="1">
              <a:buSzPct val="150000"/>
              <a:buFontTx/>
              <a:buChar char="•"/>
            </a:pPr>
            <a:r>
              <a:rPr lang="en-US" altLang="zh-CN" sz="1800" smtClean="0">
                <a:ea typeface="宋体" pitchFamily="2" charset="-122"/>
              </a:rPr>
              <a:t>Socioeconomic targeted spend</a:t>
            </a:r>
          </a:p>
          <a:p>
            <a:pPr marL="568325" lvl="2" indent="-339725" eaLnBrk="1" hangingPunct="1">
              <a:buSzPct val="150000"/>
              <a:buFont typeface="Arial" pitchFamily="34" charset="0"/>
              <a:buChar char="−"/>
            </a:pPr>
            <a:endParaRPr lang="en-US" altLang="zh-CN" sz="1800" smtClean="0">
              <a:ea typeface="宋体" pitchFamily="2" charset="-122"/>
            </a:endParaRPr>
          </a:p>
        </p:txBody>
      </p:sp>
      <p:sp>
        <p:nvSpPr>
          <p:cNvPr id="14340" name="Rectangle 5"/>
          <p:cNvSpPr>
            <a:spLocks noChangeArrowheads="1"/>
          </p:cNvSpPr>
          <p:nvPr/>
        </p:nvSpPr>
        <p:spPr bwMode="gray">
          <a:xfrm>
            <a:off x="323850" y="787400"/>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Consider Scenarios for Expanding the Card Program</a:t>
            </a:r>
          </a:p>
        </p:txBody>
      </p:sp>
      <p:sp>
        <p:nvSpPr>
          <p:cNvPr id="14341" name="Line 6"/>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2" name="Text Box 31"/>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4343" name="Rectangle 3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All Audiences</a:t>
            </a:r>
          </a:p>
        </p:txBody>
      </p:sp>
      <p:pic>
        <p:nvPicPr>
          <p:cNvPr id="14344" name="Picture 12"/>
          <p:cNvPicPr>
            <a:picLocks noChangeAspect="1" noChangeArrowheads="1"/>
          </p:cNvPicPr>
          <p:nvPr/>
        </p:nvPicPr>
        <p:blipFill>
          <a:blip r:embed="rId3">
            <a:extLst>
              <a:ext uri="{28A0092B-C50C-407E-A947-70E740481C1C}">
                <a14:useLocalDpi xmlns:a14="http://schemas.microsoft.com/office/drawing/2010/main" val="0"/>
              </a:ext>
            </a:extLst>
          </a:blip>
          <a:srcRect l="28568" t="24521" r="28920" b="30354"/>
          <a:stretch>
            <a:fillRect/>
          </a:stretch>
        </p:blipFill>
        <p:spPr bwMode="auto">
          <a:xfrm>
            <a:off x="5357813" y="2071688"/>
            <a:ext cx="3382962"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13"/>
          <p:cNvSpPr>
            <a:spLocks noChangeArrowheads="1"/>
          </p:cNvSpPr>
          <p:nvPr/>
        </p:nvSpPr>
        <p:spPr bwMode="auto">
          <a:xfrm>
            <a:off x="3398838" y="2089150"/>
            <a:ext cx="4392612" cy="4141788"/>
          </a:xfrm>
          <a:prstGeom prst="homePlate">
            <a:avLst>
              <a:gd name="adj" fmla="val 26514"/>
            </a:avLst>
          </a:prstGeom>
          <a:gradFill rotWithShape="0">
            <a:gsLst>
              <a:gs pos="0">
                <a:srgbClr val="FFFFFF">
                  <a:alpha val="0"/>
                </a:srgbClr>
              </a:gs>
              <a:gs pos="100000">
                <a:srgbClr val="4C4C4C">
                  <a:alpha val="4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p>
        </p:txBody>
      </p:sp>
      <p:sp>
        <p:nvSpPr>
          <p:cNvPr id="15363" name="AutoShape 12"/>
          <p:cNvSpPr>
            <a:spLocks noChangeArrowheads="1"/>
          </p:cNvSpPr>
          <p:nvPr/>
        </p:nvSpPr>
        <p:spPr bwMode="auto">
          <a:xfrm>
            <a:off x="398463" y="2089150"/>
            <a:ext cx="4984750" cy="4141788"/>
          </a:xfrm>
          <a:prstGeom prst="homePlate">
            <a:avLst>
              <a:gd name="adj" fmla="val 25681"/>
            </a:avLst>
          </a:prstGeom>
          <a:gradFill rotWithShape="0">
            <a:gsLst>
              <a:gs pos="0">
                <a:srgbClr val="FFFFFF">
                  <a:alpha val="0"/>
                </a:srgbClr>
              </a:gs>
              <a:gs pos="100000">
                <a:srgbClr val="66CCFF">
                  <a:alpha val="45000"/>
                </a:srgbClr>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p>
        </p:txBody>
      </p:sp>
      <p:sp>
        <p:nvSpPr>
          <p:cNvPr id="15364" name="Text Box 19"/>
          <p:cNvSpPr txBox="1">
            <a:spLocks noChangeArrowheads="1"/>
          </p:cNvSpPr>
          <p:nvPr/>
        </p:nvSpPr>
        <p:spPr bwMode="auto">
          <a:xfrm>
            <a:off x="5799138" y="3749675"/>
            <a:ext cx="1279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b="1">
                <a:solidFill>
                  <a:srgbClr val="002060"/>
                </a:solidFill>
                <a:ea typeface="宋体" pitchFamily="2" charset="-122"/>
              </a:rPr>
              <a:t>Paper-Based</a:t>
            </a:r>
          </a:p>
        </p:txBody>
      </p:sp>
      <p:sp>
        <p:nvSpPr>
          <p:cNvPr id="15365" name="Line 20"/>
          <p:cNvSpPr>
            <a:spLocks noChangeShapeType="1"/>
          </p:cNvSpPr>
          <p:nvPr/>
        </p:nvSpPr>
        <p:spPr bwMode="auto">
          <a:xfrm>
            <a:off x="3670300" y="4152900"/>
            <a:ext cx="173990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Line 22"/>
          <p:cNvSpPr>
            <a:spLocks noChangeShapeType="1"/>
          </p:cNvSpPr>
          <p:nvPr/>
        </p:nvSpPr>
        <p:spPr bwMode="auto">
          <a:xfrm>
            <a:off x="7793038" y="3908425"/>
            <a:ext cx="0" cy="48895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7" name="Text Box 23"/>
          <p:cNvSpPr txBox="1">
            <a:spLocks noChangeArrowheads="1"/>
          </p:cNvSpPr>
          <p:nvPr/>
        </p:nvSpPr>
        <p:spPr bwMode="auto">
          <a:xfrm>
            <a:off x="5181600" y="4389438"/>
            <a:ext cx="669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600" b="1">
                <a:solidFill>
                  <a:schemeClr val="accent2"/>
                </a:solidFill>
                <a:ea typeface="宋体" pitchFamily="2" charset="-122"/>
              </a:rPr>
              <a:t>10 </a:t>
            </a:r>
          </a:p>
          <a:p>
            <a:pPr eaLnBrk="1" hangingPunct="1"/>
            <a:r>
              <a:rPr lang="en-US" altLang="zh-CN" sz="1600" b="1">
                <a:solidFill>
                  <a:schemeClr val="accent2"/>
                </a:solidFill>
                <a:ea typeface="宋体" pitchFamily="2" charset="-122"/>
              </a:rPr>
              <a:t>Days</a:t>
            </a:r>
          </a:p>
        </p:txBody>
      </p:sp>
      <p:sp>
        <p:nvSpPr>
          <p:cNvPr id="15368" name="Text Box 24"/>
          <p:cNvSpPr txBox="1">
            <a:spLocks noChangeArrowheads="1"/>
          </p:cNvSpPr>
          <p:nvPr/>
        </p:nvSpPr>
        <p:spPr bwMode="auto">
          <a:xfrm>
            <a:off x="7605713" y="4389438"/>
            <a:ext cx="760412"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600" b="1">
                <a:solidFill>
                  <a:srgbClr val="002060"/>
                </a:solidFill>
                <a:ea typeface="宋体" pitchFamily="2" charset="-122"/>
              </a:rPr>
              <a:t>30-60 </a:t>
            </a:r>
          </a:p>
          <a:p>
            <a:pPr eaLnBrk="1" hangingPunct="1"/>
            <a:r>
              <a:rPr lang="en-US" altLang="zh-CN" sz="1600" b="1">
                <a:solidFill>
                  <a:srgbClr val="002060"/>
                </a:solidFill>
                <a:ea typeface="宋体" pitchFamily="2" charset="-122"/>
              </a:rPr>
              <a:t>Days</a:t>
            </a:r>
          </a:p>
        </p:txBody>
      </p:sp>
      <p:sp>
        <p:nvSpPr>
          <p:cNvPr id="15369" name="Line 27"/>
          <p:cNvSpPr>
            <a:spLocks noChangeShapeType="1"/>
          </p:cNvSpPr>
          <p:nvPr/>
        </p:nvSpPr>
        <p:spPr bwMode="auto">
          <a:xfrm>
            <a:off x="5389563" y="4152900"/>
            <a:ext cx="2795587" cy="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5370" name="Picture 29" descr="p2p_Cycle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00" y="2541588"/>
            <a:ext cx="3835400" cy="373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17"/>
          <p:cNvSpPr txBox="1">
            <a:spLocks noChangeArrowheads="1"/>
          </p:cNvSpPr>
          <p:nvPr/>
        </p:nvSpPr>
        <p:spPr bwMode="auto">
          <a:xfrm>
            <a:off x="600075" y="2155825"/>
            <a:ext cx="2311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b="1">
                <a:solidFill>
                  <a:srgbClr val="002060"/>
                </a:solidFill>
                <a:ea typeface="宋体" pitchFamily="2" charset="-122"/>
              </a:rPr>
              <a:t>The procure-to-pay cycle</a:t>
            </a:r>
          </a:p>
        </p:txBody>
      </p:sp>
      <p:sp>
        <p:nvSpPr>
          <p:cNvPr id="15372" name="Text Box 18"/>
          <p:cNvSpPr txBox="1">
            <a:spLocks noChangeArrowheads="1"/>
          </p:cNvSpPr>
          <p:nvPr/>
        </p:nvSpPr>
        <p:spPr bwMode="auto">
          <a:xfrm>
            <a:off x="3890963" y="3749675"/>
            <a:ext cx="10509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b="1">
                <a:solidFill>
                  <a:srgbClr val="002060"/>
                </a:solidFill>
                <a:ea typeface="宋体" pitchFamily="2" charset="-122"/>
              </a:rPr>
              <a:t>Electronic</a:t>
            </a:r>
          </a:p>
        </p:txBody>
      </p:sp>
      <p:sp>
        <p:nvSpPr>
          <p:cNvPr id="15373" name="Rectangle 10"/>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Citi Procure to Pay – Overview</a:t>
            </a:r>
          </a:p>
        </p:txBody>
      </p:sp>
      <p:sp>
        <p:nvSpPr>
          <p:cNvPr id="15374" name="Line 11"/>
          <p:cNvSpPr>
            <a:spLocks noChangeShapeType="1"/>
          </p:cNvSpPr>
          <p:nvPr/>
        </p:nvSpPr>
        <p:spPr bwMode="gray">
          <a:xfrm flipV="1">
            <a:off x="323850" y="1284288"/>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5" name="Rectangle 1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0" name="Rectangle 8"/>
          <p:cNvSpPr txBox="1">
            <a:spLocks noChangeArrowheads="1"/>
          </p:cNvSpPr>
          <p:nvPr/>
        </p:nvSpPr>
        <p:spPr bwMode="gray">
          <a:xfrm>
            <a:off x="236538" y="122238"/>
            <a:ext cx="8499475" cy="427037"/>
          </a:xfrm>
          <a:prstGeom prst="rect">
            <a:avLst/>
          </a:prstGeom>
          <a:noFill/>
        </p:spPr>
        <p:txBody>
          <a:bodyPr/>
          <a:lstStyle/>
          <a:p>
            <a:pPr>
              <a:defRPr/>
            </a:pPr>
            <a:r>
              <a:rPr lang="en-US" sz="2400" kern="0" dirty="0">
                <a:solidFill>
                  <a:schemeClr val="accent2"/>
                </a:solidFill>
                <a:latin typeface="+mj-lt"/>
                <a:ea typeface="+mj-ea"/>
                <a:cs typeface="+mj-cs"/>
              </a:rPr>
              <a:t>Alternative Cards</a:t>
            </a:r>
          </a:p>
        </p:txBody>
      </p:sp>
      <p:sp>
        <p:nvSpPr>
          <p:cNvPr id="15377" name="Rectangle 20"/>
          <p:cNvSpPr>
            <a:spLocks noChangeArrowheads="1"/>
          </p:cNvSpPr>
          <p:nvPr/>
        </p:nvSpPr>
        <p:spPr bwMode="auto">
          <a:xfrm>
            <a:off x="357188" y="1428750"/>
            <a:ext cx="8429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Aft>
                <a:spcPct val="50000"/>
              </a:spcAft>
            </a:pPr>
            <a:r>
              <a:rPr lang="en-US" altLang="zh-CN">
                <a:ea typeface="宋体" pitchFamily="2" charset="-122"/>
              </a:rPr>
              <a:t>The collective set of accounts payable processes that begins with the issuance of a Purchase Order and ends with payment to the supplier:</a:t>
            </a:r>
          </a:p>
        </p:txBody>
      </p:sp>
      <p:sp>
        <p:nvSpPr>
          <p:cNvPr id="15378" name="Line 22"/>
          <p:cNvSpPr>
            <a:spLocks noChangeShapeType="1"/>
          </p:cNvSpPr>
          <p:nvPr/>
        </p:nvSpPr>
        <p:spPr bwMode="auto">
          <a:xfrm>
            <a:off x="5357813" y="3876675"/>
            <a:ext cx="0" cy="488950"/>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9" name="Rectangle 22"/>
          <p:cNvSpPr>
            <a:spLocks noChangeArrowheads="1"/>
          </p:cNvSpPr>
          <p:nvPr/>
        </p:nvSpPr>
        <p:spPr bwMode="auto">
          <a:xfrm>
            <a:off x="323850" y="6407150"/>
            <a:ext cx="3413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B3CD5570-281C-4725-87B3-13B062AC0EBF}" type="slidenum">
              <a:rPr lang="en-US" altLang="zh-CN" sz="1000">
                <a:solidFill>
                  <a:schemeClr val="accent2"/>
                </a:solidFill>
                <a:ea typeface="宋体" pitchFamily="2" charset="-122"/>
              </a:rPr>
              <a:pPr algn="ctr" eaLnBrk="1" hangingPunct="1"/>
              <a:t>12</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16387" name="Rectangle 3"/>
          <p:cNvSpPr>
            <a:spLocks noGrp="1" noChangeArrowheads="1"/>
          </p:cNvSpPr>
          <p:nvPr>
            <p:ph type="body" idx="1"/>
          </p:nvPr>
        </p:nvSpPr>
        <p:spPr bwMode="gray">
          <a:xfrm>
            <a:off x="322263" y="1557338"/>
            <a:ext cx="5321300" cy="4300537"/>
          </a:xfrm>
        </p:spPr>
        <p:txBody>
          <a:bodyPr/>
          <a:lstStyle/>
          <a:p>
            <a:pPr marL="0" lvl="1" indent="0" eaLnBrk="1" hangingPunct="1">
              <a:buSzPct val="150000"/>
              <a:buFont typeface="Arial" pitchFamily="34" charset="0"/>
              <a:buNone/>
            </a:pPr>
            <a:r>
              <a:rPr lang="en-US" altLang="zh-CN" sz="1800" b="1" smtClean="0">
                <a:ea typeface="宋体" pitchFamily="2" charset="-122"/>
              </a:rPr>
              <a:t>Identify payment needs that may move beyond standard card use</a:t>
            </a:r>
          </a:p>
          <a:p>
            <a:pPr marL="0" lvl="1" indent="0" eaLnBrk="1" hangingPunct="1">
              <a:buSzPct val="150000"/>
              <a:buFontTx/>
              <a:buChar char="•"/>
            </a:pPr>
            <a:r>
              <a:rPr lang="en-US" altLang="zh-CN" sz="1800" smtClean="0">
                <a:ea typeface="宋体" pitchFamily="2" charset="-122"/>
              </a:rPr>
              <a:t>Demand for solutions</a:t>
            </a:r>
          </a:p>
          <a:p>
            <a:pPr marL="685800" lvl="2" indent="-344488" eaLnBrk="1" hangingPunct="1">
              <a:buSzPct val="150000"/>
              <a:buFont typeface="Arial" pitchFamily="34" charset="0"/>
              <a:buChar char="−"/>
            </a:pPr>
            <a:r>
              <a:rPr lang="en-US" altLang="zh-CN" sz="1600" smtClean="0">
                <a:ea typeface="宋体" pitchFamily="2" charset="-122"/>
              </a:rPr>
              <a:t>Buyers asking for alternatives</a:t>
            </a:r>
          </a:p>
          <a:p>
            <a:pPr marL="685800" lvl="2" indent="-344488" eaLnBrk="1" hangingPunct="1">
              <a:buSzPct val="150000"/>
              <a:buFont typeface="Arial" pitchFamily="34" charset="0"/>
              <a:buChar char="−"/>
            </a:pPr>
            <a:r>
              <a:rPr lang="en-US" altLang="zh-CN" sz="1600" smtClean="0">
                <a:ea typeface="宋体" pitchFamily="2" charset="-122"/>
              </a:rPr>
              <a:t>Merchant complaints</a:t>
            </a:r>
          </a:p>
          <a:p>
            <a:pPr marL="685800" lvl="2" indent="-344488" eaLnBrk="1" hangingPunct="1">
              <a:buSzPct val="150000"/>
              <a:buFont typeface="Arial" pitchFamily="34" charset="0"/>
              <a:buChar char="−"/>
            </a:pPr>
            <a:r>
              <a:rPr lang="en-US" altLang="zh-CN" sz="1600" smtClean="0">
                <a:ea typeface="宋体" pitchFamily="2" charset="-122"/>
              </a:rPr>
              <a:t>Accounts Payable backlog</a:t>
            </a:r>
          </a:p>
          <a:p>
            <a:pPr marL="685800" lvl="2" indent="-344488" eaLnBrk="1" hangingPunct="1">
              <a:buSzPct val="150000"/>
              <a:buFont typeface="Arial" pitchFamily="34" charset="0"/>
              <a:buChar char="−"/>
            </a:pPr>
            <a:r>
              <a:rPr lang="en-US" altLang="zh-CN" sz="1600" smtClean="0">
                <a:ea typeface="宋体" pitchFamily="2" charset="-122"/>
              </a:rPr>
              <a:t>Does entity mission include efficient growth?</a:t>
            </a:r>
          </a:p>
          <a:p>
            <a:pPr marL="0" lvl="1" indent="0" eaLnBrk="1" hangingPunct="1">
              <a:buSzPct val="150000"/>
              <a:buFontTx/>
              <a:buChar char="•"/>
            </a:pPr>
            <a:r>
              <a:rPr lang="en-US" altLang="zh-CN" sz="1800" smtClean="0">
                <a:ea typeface="宋体" pitchFamily="2" charset="-122"/>
              </a:rPr>
              <a:t>Non-card payments now</a:t>
            </a:r>
          </a:p>
          <a:p>
            <a:pPr marL="685800" lvl="2" indent="-344488" eaLnBrk="1" hangingPunct="1">
              <a:buSzPct val="150000"/>
              <a:buFont typeface="Arial" pitchFamily="34" charset="0"/>
              <a:buChar char="−"/>
            </a:pPr>
            <a:r>
              <a:rPr lang="en-US" altLang="zh-CN" sz="1600" smtClean="0">
                <a:ea typeface="宋体" pitchFamily="2" charset="-122"/>
              </a:rPr>
              <a:t>Working with accounts payable</a:t>
            </a:r>
          </a:p>
          <a:p>
            <a:pPr marL="685800" lvl="2" indent="-344488" eaLnBrk="1" hangingPunct="1">
              <a:buSzPct val="150000"/>
              <a:buFont typeface="Arial" pitchFamily="34" charset="0"/>
              <a:buChar char="−"/>
            </a:pPr>
            <a:r>
              <a:rPr lang="en-US" altLang="zh-CN" sz="1600" smtClean="0">
                <a:ea typeface="宋体" pitchFamily="2" charset="-122"/>
              </a:rPr>
              <a:t>Meet all procurement needs?</a:t>
            </a:r>
            <a:endParaRPr lang="en-US" altLang="zh-CN" sz="1800" smtClean="0">
              <a:ea typeface="宋体" pitchFamily="2" charset="-122"/>
            </a:endParaRPr>
          </a:p>
          <a:p>
            <a:pPr marL="0" lvl="1" indent="0" eaLnBrk="1" hangingPunct="1">
              <a:buSzPct val="150000"/>
              <a:buFont typeface="Arial" pitchFamily="34" charset="0"/>
              <a:buNone/>
            </a:pPr>
            <a:endParaRPr lang="en-US" altLang="zh-CN" sz="1800" smtClean="0">
              <a:ea typeface="宋体" pitchFamily="2" charset="-122"/>
            </a:endParaRPr>
          </a:p>
          <a:p>
            <a:pPr marL="0" lvl="1" indent="0" eaLnBrk="1" hangingPunct="1">
              <a:buSzPct val="150000"/>
              <a:buFontTx/>
              <a:buChar char="•"/>
            </a:pPr>
            <a:endParaRPr lang="en-US" altLang="zh-CN" sz="1800" smtClean="0">
              <a:ea typeface="宋体" pitchFamily="2" charset="-122"/>
            </a:endParaRPr>
          </a:p>
          <a:p>
            <a:pPr marL="0" lvl="1" indent="0" eaLnBrk="1" hangingPunct="1">
              <a:buSzPct val="150000"/>
              <a:buFontTx/>
              <a:buChar char="•"/>
            </a:pPr>
            <a:endParaRPr lang="en-US" altLang="zh-CN" sz="1800" smtClean="0">
              <a:ea typeface="宋体" pitchFamily="2" charset="-122"/>
            </a:endParaRPr>
          </a:p>
          <a:p>
            <a:pPr marL="0" lvl="1" indent="0" eaLnBrk="1" hangingPunct="1">
              <a:buSzPct val="150000"/>
              <a:buFontTx/>
              <a:buChar char="•"/>
            </a:pPr>
            <a:endParaRPr lang="en-US" altLang="zh-CN" sz="1800" smtClean="0">
              <a:ea typeface="宋体" pitchFamily="2" charset="-122"/>
            </a:endParaRPr>
          </a:p>
        </p:txBody>
      </p:sp>
      <p:grpSp>
        <p:nvGrpSpPr>
          <p:cNvPr id="16388" name="Group 4"/>
          <p:cNvGrpSpPr>
            <a:grpSpLocks/>
          </p:cNvGrpSpPr>
          <p:nvPr/>
        </p:nvGrpSpPr>
        <p:grpSpPr bwMode="auto">
          <a:xfrm>
            <a:off x="323850" y="814388"/>
            <a:ext cx="8496300" cy="481012"/>
            <a:chOff x="192" y="513"/>
            <a:chExt cx="5376" cy="303"/>
          </a:xfrm>
        </p:grpSpPr>
        <p:sp>
          <p:nvSpPr>
            <p:cNvPr id="16392" name="Rectangle 5"/>
            <p:cNvSpPr>
              <a:spLocks noChangeArrowheads="1"/>
            </p:cNvSpPr>
            <p:nvPr/>
          </p:nvSpPr>
          <p:spPr bwMode="gray">
            <a:xfrm>
              <a:off x="192" y="513"/>
              <a:ext cx="53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Program Expansion</a:t>
              </a:r>
            </a:p>
          </p:txBody>
        </p:sp>
        <p:sp>
          <p:nvSpPr>
            <p:cNvPr id="16393" name="Line 6"/>
            <p:cNvSpPr>
              <a:spLocks noChangeShapeType="1"/>
            </p:cNvSpPr>
            <p:nvPr/>
          </p:nvSpPr>
          <p:spPr bwMode="gray">
            <a:xfrm flipV="1">
              <a:off x="192" y="816"/>
              <a:ext cx="537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389" name="Text Box 31"/>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6390" name="Rectangle 3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All Audiences</a:t>
            </a:r>
          </a:p>
        </p:txBody>
      </p:sp>
      <p:pic>
        <p:nvPicPr>
          <p:cNvPr id="16391" name="Picture 12" descr="crystal-project-ic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0688" y="1557338"/>
            <a:ext cx="3373437"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17411" name="Rectangle 3"/>
          <p:cNvSpPr>
            <a:spLocks noGrp="1" noChangeArrowheads="1"/>
          </p:cNvSpPr>
          <p:nvPr>
            <p:ph type="body" idx="1"/>
          </p:nvPr>
        </p:nvSpPr>
        <p:spPr bwMode="gray">
          <a:xfrm>
            <a:off x="322263" y="1557338"/>
            <a:ext cx="4392612" cy="4300537"/>
          </a:xfrm>
        </p:spPr>
        <p:txBody>
          <a:bodyPr/>
          <a:lstStyle/>
          <a:p>
            <a:pPr marL="228600" lvl="1" indent="-228600" eaLnBrk="1" hangingPunct="1">
              <a:buSzPct val="150000"/>
              <a:buFontTx/>
              <a:buChar char="•"/>
            </a:pPr>
            <a:r>
              <a:rPr lang="en-US" altLang="zh-CN" sz="1800" smtClean="0">
                <a:ea typeface="宋体" pitchFamily="2" charset="-122"/>
              </a:rPr>
              <a:t>High-volume merchants</a:t>
            </a:r>
          </a:p>
          <a:p>
            <a:pPr marL="571500" lvl="2" indent="-342900" eaLnBrk="1" hangingPunct="1">
              <a:buSzPct val="150000"/>
              <a:buFont typeface="Arial" pitchFamily="34" charset="0"/>
              <a:buChar char="−"/>
            </a:pPr>
            <a:r>
              <a:rPr lang="en-US" altLang="zh-CN" sz="1600" smtClean="0">
                <a:ea typeface="宋体" pitchFamily="2" charset="-122"/>
              </a:rPr>
              <a:t>Ghost Card</a:t>
            </a:r>
          </a:p>
          <a:p>
            <a:pPr marL="571500" lvl="2" indent="-342900" eaLnBrk="1" hangingPunct="1">
              <a:buSzPct val="150000"/>
              <a:buFont typeface="Arial" pitchFamily="34" charset="0"/>
              <a:buChar char="−"/>
            </a:pPr>
            <a:r>
              <a:rPr lang="en-US" altLang="zh-CN" sz="1600" smtClean="0">
                <a:ea typeface="宋体" pitchFamily="2" charset="-122"/>
              </a:rPr>
              <a:t>Department Card</a:t>
            </a:r>
          </a:p>
          <a:p>
            <a:pPr marL="571500" lvl="2" indent="-342900" eaLnBrk="1" hangingPunct="1">
              <a:buSzPct val="150000"/>
              <a:buFont typeface="Arial" pitchFamily="34" charset="0"/>
              <a:buChar char="−"/>
            </a:pPr>
            <a:r>
              <a:rPr lang="en-US" altLang="zh-CN" sz="1600" smtClean="0">
                <a:ea typeface="宋体" pitchFamily="2" charset="-122"/>
              </a:rPr>
              <a:t>Virtual Card</a:t>
            </a:r>
          </a:p>
          <a:p>
            <a:pPr marL="228600" lvl="1" indent="-228600" eaLnBrk="1" hangingPunct="1">
              <a:buSzPct val="150000"/>
              <a:buFontTx/>
              <a:buChar char="•"/>
            </a:pPr>
            <a:r>
              <a:rPr lang="en-US" altLang="zh-CN" sz="1800" smtClean="0">
                <a:ea typeface="宋体" pitchFamily="2" charset="-122"/>
              </a:rPr>
              <a:t>Review contracts and payments</a:t>
            </a:r>
          </a:p>
          <a:p>
            <a:pPr marL="571500" lvl="2" indent="-342900" eaLnBrk="1" hangingPunct="1">
              <a:buSzPct val="150000"/>
              <a:buFont typeface="Arial" pitchFamily="34" charset="0"/>
              <a:buChar char="−"/>
            </a:pPr>
            <a:r>
              <a:rPr lang="en-US" altLang="zh-CN" sz="1600" smtClean="0">
                <a:ea typeface="宋体" pitchFamily="2" charset="-122"/>
              </a:rPr>
              <a:t>Special procurement accommodations</a:t>
            </a:r>
          </a:p>
          <a:p>
            <a:pPr marL="571500" lvl="2" indent="-342900" eaLnBrk="1" hangingPunct="1">
              <a:buSzPct val="150000"/>
              <a:buFont typeface="Arial" pitchFamily="34" charset="0"/>
              <a:buChar char="−"/>
            </a:pPr>
            <a:r>
              <a:rPr lang="en-US" altLang="zh-CN" sz="1600" smtClean="0">
                <a:ea typeface="宋体" pitchFamily="2" charset="-122"/>
              </a:rPr>
              <a:t>Ghost Card</a:t>
            </a:r>
          </a:p>
          <a:p>
            <a:pPr marL="571500" lvl="2" indent="-342900" eaLnBrk="1" hangingPunct="1">
              <a:buSzPct val="150000"/>
              <a:buFont typeface="Arial" pitchFamily="34" charset="0"/>
              <a:buChar char="−"/>
            </a:pPr>
            <a:r>
              <a:rPr lang="en-US" altLang="zh-CN" sz="1600" smtClean="0">
                <a:ea typeface="宋体" pitchFamily="2" charset="-122"/>
              </a:rPr>
              <a:t>Department Card</a:t>
            </a:r>
          </a:p>
          <a:p>
            <a:pPr marL="571500" lvl="2" indent="-342900" eaLnBrk="1" hangingPunct="1">
              <a:buSzPct val="150000"/>
              <a:buFont typeface="Arial" pitchFamily="34" charset="0"/>
              <a:buChar char="−"/>
            </a:pPr>
            <a:r>
              <a:rPr lang="en-US" altLang="zh-CN" sz="1600" smtClean="0">
                <a:ea typeface="宋体" pitchFamily="2" charset="-122"/>
              </a:rPr>
              <a:t>Declining Balance Card</a:t>
            </a:r>
          </a:p>
          <a:p>
            <a:pPr marL="571500" lvl="2" indent="-342900" eaLnBrk="1" hangingPunct="1">
              <a:buSzPct val="150000"/>
              <a:buFont typeface="Arial" pitchFamily="34" charset="0"/>
              <a:buChar char="−"/>
            </a:pPr>
            <a:r>
              <a:rPr lang="en-US" altLang="zh-CN" sz="1600" smtClean="0">
                <a:ea typeface="宋体" pitchFamily="2" charset="-122"/>
              </a:rPr>
              <a:t>Virtual Card</a:t>
            </a:r>
          </a:p>
          <a:p>
            <a:pPr marL="571500" lvl="2" indent="-342900" eaLnBrk="1" hangingPunct="1">
              <a:buSzPct val="150000"/>
              <a:buFont typeface="Arial" pitchFamily="34" charset="0"/>
              <a:buChar char="−"/>
            </a:pPr>
            <a:endParaRPr lang="en-US" altLang="zh-CN" sz="1800" smtClean="0">
              <a:ea typeface="宋体" pitchFamily="2" charset="-122"/>
            </a:endParaRPr>
          </a:p>
          <a:p>
            <a:pPr marL="228600" lvl="1" indent="-228600" eaLnBrk="1" hangingPunct="1">
              <a:buSzPct val="150000"/>
              <a:buFont typeface="Arial" pitchFamily="34" charset="0"/>
              <a:buNone/>
            </a:pPr>
            <a:endParaRPr lang="en-US" altLang="zh-CN" sz="1800" smtClean="0">
              <a:ea typeface="宋体" pitchFamily="2" charset="-122"/>
            </a:endParaRPr>
          </a:p>
          <a:p>
            <a:pPr marL="228600" lvl="1" indent="-228600" eaLnBrk="1" hangingPunct="1">
              <a:buSzPct val="150000"/>
              <a:buFontTx/>
              <a:buChar char="•"/>
            </a:pPr>
            <a:endParaRPr lang="en-US" altLang="zh-CN" sz="1800" smtClean="0">
              <a:ea typeface="宋体" pitchFamily="2" charset="-122"/>
            </a:endParaRPr>
          </a:p>
          <a:p>
            <a:pPr marL="228600" lvl="1" indent="-228600" eaLnBrk="1" hangingPunct="1">
              <a:buSzPct val="150000"/>
              <a:buFontTx/>
              <a:buChar char="•"/>
            </a:pPr>
            <a:endParaRPr lang="en-US" altLang="zh-CN" sz="1800" smtClean="0">
              <a:ea typeface="宋体" pitchFamily="2" charset="-122"/>
            </a:endParaRPr>
          </a:p>
          <a:p>
            <a:pPr marL="228600" lvl="1" indent="-228600" eaLnBrk="1" hangingPunct="1">
              <a:buSzPct val="150000"/>
              <a:buFontTx/>
              <a:buChar char="•"/>
            </a:pPr>
            <a:endParaRPr lang="en-US" altLang="zh-CN" sz="1800" smtClean="0">
              <a:ea typeface="宋体" pitchFamily="2" charset="-122"/>
            </a:endParaRPr>
          </a:p>
          <a:p>
            <a:pPr marL="228600" lvl="1" indent="-228600" eaLnBrk="1" hangingPunct="1">
              <a:buSzPct val="150000"/>
              <a:buFontTx/>
              <a:buChar char="•"/>
            </a:pPr>
            <a:endParaRPr lang="en-US" altLang="zh-CN" sz="1800" smtClean="0">
              <a:ea typeface="宋体" pitchFamily="2" charset="-122"/>
            </a:endParaRPr>
          </a:p>
        </p:txBody>
      </p:sp>
      <p:grpSp>
        <p:nvGrpSpPr>
          <p:cNvPr id="17412" name="Group 4"/>
          <p:cNvGrpSpPr>
            <a:grpSpLocks/>
          </p:cNvGrpSpPr>
          <p:nvPr/>
        </p:nvGrpSpPr>
        <p:grpSpPr bwMode="auto">
          <a:xfrm>
            <a:off x="323850" y="814388"/>
            <a:ext cx="8496300" cy="481012"/>
            <a:chOff x="192" y="513"/>
            <a:chExt cx="5376" cy="303"/>
          </a:xfrm>
        </p:grpSpPr>
        <p:sp>
          <p:nvSpPr>
            <p:cNvPr id="17416" name="Rectangle 5"/>
            <p:cNvSpPr>
              <a:spLocks noChangeArrowheads="1"/>
            </p:cNvSpPr>
            <p:nvPr/>
          </p:nvSpPr>
          <p:spPr bwMode="gray">
            <a:xfrm>
              <a:off x="192" y="513"/>
              <a:ext cx="53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Explore Alternative Payment Options</a:t>
              </a:r>
            </a:p>
          </p:txBody>
        </p:sp>
        <p:sp>
          <p:nvSpPr>
            <p:cNvPr id="17417" name="Line 6"/>
            <p:cNvSpPr>
              <a:spLocks noChangeShapeType="1"/>
            </p:cNvSpPr>
            <p:nvPr/>
          </p:nvSpPr>
          <p:spPr bwMode="gray">
            <a:xfrm flipV="1">
              <a:off x="192" y="816"/>
              <a:ext cx="537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13" name="Text Box 31"/>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7414" name="Rectangle 3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All Audiences</a:t>
            </a:r>
          </a:p>
        </p:txBody>
      </p:sp>
      <p:pic>
        <p:nvPicPr>
          <p:cNvPr id="17415"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1571625"/>
            <a:ext cx="3902075"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18435" name="Rectangle 3"/>
          <p:cNvSpPr>
            <a:spLocks noGrp="1" noChangeArrowheads="1"/>
          </p:cNvSpPr>
          <p:nvPr>
            <p:ph type="body" idx="1"/>
          </p:nvPr>
        </p:nvSpPr>
        <p:spPr bwMode="gray">
          <a:xfrm>
            <a:off x="285750" y="1500188"/>
            <a:ext cx="6049963" cy="4300537"/>
          </a:xfrm>
        </p:spPr>
        <p:txBody>
          <a:bodyPr/>
          <a:lstStyle/>
          <a:p>
            <a:pPr marL="228600" lvl="1" indent="-228600" eaLnBrk="1" hangingPunct="1">
              <a:buSzPct val="150000"/>
              <a:buFontTx/>
              <a:buChar char="•"/>
            </a:pPr>
            <a:r>
              <a:rPr lang="en-US" altLang="zh-CN" sz="1800" smtClean="0">
                <a:ea typeface="宋体" pitchFamily="2" charset="-122"/>
              </a:rPr>
              <a:t>Grants and projects</a:t>
            </a:r>
          </a:p>
          <a:p>
            <a:pPr marL="568325" lvl="2" indent="-339725" eaLnBrk="1" hangingPunct="1">
              <a:buSzPct val="150000"/>
              <a:buFont typeface="Arial" pitchFamily="34" charset="0"/>
              <a:buChar char="−"/>
            </a:pPr>
            <a:r>
              <a:rPr lang="en-US" altLang="zh-CN" sz="1600" smtClean="0">
                <a:ea typeface="宋体" pitchFamily="2" charset="-122"/>
              </a:rPr>
              <a:t>Support purchase control requirements</a:t>
            </a:r>
          </a:p>
          <a:p>
            <a:pPr marL="568325" lvl="2" indent="-339725" eaLnBrk="1" hangingPunct="1">
              <a:buSzPct val="150000"/>
              <a:buFont typeface="Arial" pitchFamily="34" charset="0"/>
              <a:buChar char="−"/>
            </a:pPr>
            <a:r>
              <a:rPr lang="en-US" altLang="zh-CN" sz="1600" smtClean="0">
                <a:ea typeface="宋体" pitchFamily="2" charset="-122"/>
              </a:rPr>
              <a:t>Department Cards</a:t>
            </a:r>
          </a:p>
          <a:p>
            <a:pPr marL="568325" lvl="2" indent="-339725" eaLnBrk="1" hangingPunct="1">
              <a:buSzPct val="150000"/>
              <a:buFont typeface="Arial" pitchFamily="34" charset="0"/>
              <a:buChar char="−"/>
            </a:pPr>
            <a:r>
              <a:rPr lang="en-US" altLang="zh-CN" sz="1600" smtClean="0">
                <a:ea typeface="宋体" pitchFamily="2" charset="-122"/>
              </a:rPr>
              <a:t>Declining Balance Cards</a:t>
            </a:r>
          </a:p>
          <a:p>
            <a:pPr marL="568325" lvl="2" indent="-339725" eaLnBrk="1" hangingPunct="1">
              <a:buSzPct val="150000"/>
              <a:buFont typeface="Arial" pitchFamily="34" charset="0"/>
              <a:buChar char="−"/>
            </a:pPr>
            <a:r>
              <a:rPr lang="en-US" altLang="zh-CN" sz="1600" smtClean="0">
                <a:ea typeface="宋体" pitchFamily="2" charset="-122"/>
              </a:rPr>
              <a:t>Virtual Card</a:t>
            </a:r>
            <a:endParaRPr lang="en-US" altLang="zh-CN" sz="1800" smtClean="0">
              <a:ea typeface="宋体" pitchFamily="2" charset="-122"/>
            </a:endParaRPr>
          </a:p>
          <a:p>
            <a:pPr marL="228600" lvl="1" indent="-228600" eaLnBrk="1" hangingPunct="1">
              <a:buSzPct val="150000"/>
              <a:buFontTx/>
              <a:buChar char="•"/>
            </a:pPr>
            <a:r>
              <a:rPr lang="en-US" altLang="zh-CN" sz="1800" smtClean="0">
                <a:ea typeface="宋体" pitchFamily="2" charset="-122"/>
              </a:rPr>
              <a:t>Meetings and Conferences</a:t>
            </a:r>
          </a:p>
          <a:p>
            <a:pPr marL="568325" lvl="2" indent="-339725" eaLnBrk="1" hangingPunct="1">
              <a:buSzPct val="150000"/>
              <a:buFont typeface="Arial" pitchFamily="34" charset="0"/>
              <a:buChar char="−"/>
            </a:pPr>
            <a:r>
              <a:rPr lang="en-US" altLang="zh-CN" sz="1600" smtClean="0">
                <a:ea typeface="宋体" pitchFamily="2" charset="-122"/>
              </a:rPr>
              <a:t>Spend controls – card limits and MCC</a:t>
            </a:r>
          </a:p>
          <a:p>
            <a:pPr marL="568325" lvl="2" indent="-339725" eaLnBrk="1" hangingPunct="1">
              <a:buSzPct val="150000"/>
              <a:buFont typeface="Arial" pitchFamily="34" charset="0"/>
              <a:buChar char="−"/>
            </a:pPr>
            <a:r>
              <a:rPr lang="en-US" altLang="zh-CN" sz="1600" smtClean="0">
                <a:ea typeface="宋体" pitchFamily="2" charset="-122"/>
              </a:rPr>
              <a:t>Spend tracking requirements</a:t>
            </a:r>
          </a:p>
          <a:p>
            <a:pPr marL="568325" lvl="2" indent="-339725" eaLnBrk="1" hangingPunct="1">
              <a:buSzPct val="150000"/>
              <a:buFont typeface="Arial" pitchFamily="34" charset="0"/>
              <a:buChar char="−"/>
            </a:pPr>
            <a:r>
              <a:rPr lang="en-US" altLang="zh-CN" sz="1600" smtClean="0">
                <a:ea typeface="宋体" pitchFamily="2" charset="-122"/>
              </a:rPr>
              <a:t>Meeting Card</a:t>
            </a:r>
          </a:p>
          <a:p>
            <a:pPr marL="228600" lvl="1" indent="-228600" eaLnBrk="1" hangingPunct="1">
              <a:buSzPct val="150000"/>
              <a:buFontTx/>
              <a:buNone/>
            </a:pPr>
            <a:endParaRPr lang="en-US" altLang="zh-CN" sz="1800" smtClean="0">
              <a:ea typeface="宋体" pitchFamily="2" charset="-122"/>
            </a:endParaRPr>
          </a:p>
        </p:txBody>
      </p:sp>
      <p:sp>
        <p:nvSpPr>
          <p:cNvPr id="18436" name="Rectangle 5"/>
          <p:cNvSpPr>
            <a:spLocks noChangeArrowheads="1"/>
          </p:cNvSpPr>
          <p:nvPr/>
        </p:nvSpPr>
        <p:spPr bwMode="gray">
          <a:xfrm>
            <a:off x="323850" y="652463"/>
            <a:ext cx="84963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Discuss Opportunities for Large Dollar </a:t>
            </a:r>
            <a:br>
              <a:rPr lang="en-US" altLang="zh-CN" sz="2000" b="1">
                <a:solidFill>
                  <a:schemeClr val="folHlink"/>
                </a:solidFill>
                <a:ea typeface="宋体" pitchFamily="2" charset="-122"/>
              </a:rPr>
            </a:br>
            <a:r>
              <a:rPr lang="en-US" altLang="zh-CN" sz="2000" b="1">
                <a:solidFill>
                  <a:schemeClr val="folHlink"/>
                </a:solidFill>
                <a:ea typeface="宋体" pitchFamily="2" charset="-122"/>
              </a:rPr>
              <a:t>Transactions</a:t>
            </a:r>
          </a:p>
        </p:txBody>
      </p:sp>
      <p:sp>
        <p:nvSpPr>
          <p:cNvPr id="18437" name="Line 6"/>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Text Box 31"/>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8439" name="Freeform 32"/>
          <p:cNvSpPr>
            <a:spLocks/>
          </p:cNvSpPr>
          <p:nvPr/>
        </p:nvSpPr>
        <p:spPr bwMode="auto">
          <a:xfrm>
            <a:off x="6372225" y="620713"/>
            <a:ext cx="2447925" cy="673100"/>
          </a:xfrm>
          <a:custGeom>
            <a:avLst/>
            <a:gdLst>
              <a:gd name="T0" fmla="*/ 0 w 1542"/>
              <a:gd name="T1" fmla="*/ 2147483647 h 408"/>
              <a:gd name="T2" fmla="*/ 0 w 1542"/>
              <a:gd name="T3" fmla="*/ 2147483647 h 408"/>
              <a:gd name="T4" fmla="*/ 2147483647 w 1542"/>
              <a:gd name="T5" fmla="*/ 0 h 408"/>
              <a:gd name="T6" fmla="*/ 2147483647 w 1542"/>
              <a:gd name="T7" fmla="*/ 0 h 408"/>
              <a:gd name="T8" fmla="*/ 2147483647 w 1542"/>
              <a:gd name="T9" fmla="*/ 2147483647 h 408"/>
              <a:gd name="T10" fmla="*/ 0 w 1542"/>
              <a:gd name="T11" fmla="*/ 2147483647 h 408"/>
              <a:gd name="T12" fmla="*/ 0 60000 65536"/>
              <a:gd name="T13" fmla="*/ 0 60000 65536"/>
              <a:gd name="T14" fmla="*/ 0 60000 65536"/>
              <a:gd name="T15" fmla="*/ 0 60000 65536"/>
              <a:gd name="T16" fmla="*/ 0 60000 65536"/>
              <a:gd name="T17" fmla="*/ 0 60000 65536"/>
              <a:gd name="T18" fmla="*/ 0 w 1542"/>
              <a:gd name="T19" fmla="*/ 0 h 408"/>
              <a:gd name="T20" fmla="*/ 1542 w 1542"/>
              <a:gd name="T21" fmla="*/ 408 h 408"/>
            </a:gdLst>
            <a:ahLst/>
            <a:cxnLst>
              <a:cxn ang="T12">
                <a:pos x="T0" y="T1"/>
              </a:cxn>
              <a:cxn ang="T13">
                <a:pos x="T2" y="T3"/>
              </a:cxn>
              <a:cxn ang="T14">
                <a:pos x="T4" y="T5"/>
              </a:cxn>
              <a:cxn ang="T15">
                <a:pos x="T6" y="T7"/>
              </a:cxn>
              <a:cxn ang="T16">
                <a:pos x="T8" y="T9"/>
              </a:cxn>
              <a:cxn ang="T17">
                <a:pos x="T10" y="T11"/>
              </a:cxn>
            </a:cxnLst>
            <a:rect l="T18" t="T19" r="T20" b="T21"/>
            <a:pathLst>
              <a:path w="1542" h="408">
                <a:moveTo>
                  <a:pt x="0" y="408"/>
                </a:moveTo>
                <a:lnTo>
                  <a:pt x="0" y="181"/>
                </a:lnTo>
                <a:lnTo>
                  <a:pt x="227" y="0"/>
                </a:lnTo>
                <a:lnTo>
                  <a:pt x="1542" y="0"/>
                </a:lnTo>
                <a:lnTo>
                  <a:pt x="1542" y="408"/>
                </a:lnTo>
                <a:lnTo>
                  <a:pt x="0" y="408"/>
                </a:lnTo>
                <a:close/>
              </a:path>
            </a:pathLst>
          </a:custGeom>
          <a:solidFill>
            <a:srgbClr val="000066"/>
          </a:solidFill>
          <a:ln w="6350">
            <a:solidFill>
              <a:srgbClr val="000066"/>
            </a:solidFill>
            <a:round/>
            <a:headEnd/>
            <a:tailEnd/>
          </a:ln>
        </p:spPr>
        <p:txBody>
          <a:bodyPr lIns="45720" rIns="45720" anchor="ctr"/>
          <a:lstStyle/>
          <a:p>
            <a:endParaRPr lang="zh-CN" altLang="en-US"/>
          </a:p>
        </p:txBody>
      </p:sp>
      <p:sp>
        <p:nvSpPr>
          <p:cNvPr id="18440" name="Rectangle 3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All Audiences</a:t>
            </a:r>
          </a:p>
        </p:txBody>
      </p:sp>
      <p:pic>
        <p:nvPicPr>
          <p:cNvPr id="18441" name="Picture 12" descr="WkSmWCiti"/>
          <p:cNvPicPr>
            <a:picLocks noChangeAspect="1" noChangeArrowheads="1"/>
          </p:cNvPicPr>
          <p:nvPr/>
        </p:nvPicPr>
        <p:blipFill>
          <a:blip r:embed="rId3">
            <a:extLst>
              <a:ext uri="{28A0092B-C50C-407E-A947-70E740481C1C}">
                <a14:useLocalDpi xmlns:a14="http://schemas.microsoft.com/office/drawing/2010/main" val="0"/>
              </a:ext>
            </a:extLst>
          </a:blip>
          <a:srcRect t="3758" b="7843"/>
          <a:stretch>
            <a:fillRect/>
          </a:stretch>
        </p:blipFill>
        <p:spPr bwMode="auto">
          <a:xfrm>
            <a:off x="5362575" y="1571625"/>
            <a:ext cx="3424238" cy="261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322263" y="3276600"/>
            <a:ext cx="8499475" cy="152400"/>
            <a:chOff x="0" y="0"/>
            <a:chExt cx="5354" cy="96"/>
          </a:xfrm>
        </p:grpSpPr>
        <p:sp>
          <p:nvSpPr>
            <p:cNvPr id="19463" name="Rectangle 3"/>
            <p:cNvSpPr>
              <a:spLocks/>
            </p:cNvSpPr>
            <p:nvPr/>
          </p:nvSpPr>
          <p:spPr bwMode="auto">
            <a:xfrm>
              <a:off x="0" y="0"/>
              <a:ext cx="5354" cy="96"/>
            </a:xfrm>
            <a:prstGeom prst="rect">
              <a:avLst/>
            </a:prstGeom>
            <a:solidFill>
              <a:srgbClr val="A7A9A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ea typeface="MS PGothic" pitchFamily="34" charset="-128"/>
              </a:endParaRPr>
            </a:p>
          </p:txBody>
        </p:sp>
      </p:grpSp>
      <p:sp>
        <p:nvSpPr>
          <p:cNvPr id="19459" name="Rectangle 5"/>
          <p:cNvSpPr>
            <a:spLocks noGrp="1" noChangeArrowheads="1"/>
          </p:cNvSpPr>
          <p:nvPr>
            <p:ph type="title" idx="4294967295"/>
          </p:nvPr>
        </p:nvSpPr>
        <p:spPr>
          <a:xfrm>
            <a:off x="3330575" y="2838450"/>
            <a:ext cx="5465763" cy="365125"/>
          </a:xfrm>
          <a:solidFill>
            <a:srgbClr val="FFFFFF"/>
          </a:solidFill>
        </p:spPr>
        <p:txBody>
          <a:bodyPr/>
          <a:lstStyle/>
          <a:p>
            <a:pPr algn="r" eaLnBrk="1" hangingPunct="1"/>
            <a:r>
              <a:rPr lang="en-US" altLang="zh-CN" smtClean="0">
                <a:solidFill>
                  <a:srgbClr val="DC241F"/>
                </a:solidFill>
                <a:ea typeface="宋体" pitchFamily="2" charset="-122"/>
              </a:rPr>
              <a:t>2. Ghost and Declining Balance Cards</a:t>
            </a:r>
          </a:p>
        </p:txBody>
      </p:sp>
      <p:sp>
        <p:nvSpPr>
          <p:cNvPr id="19460" name="Text Box 5"/>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9461"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19462" name="Rectangle 6"/>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9ADD95BC-BE83-470B-87A4-5A14AD5770EE}" type="slidenum">
              <a:rPr lang="en-US" altLang="zh-CN" sz="1000">
                <a:solidFill>
                  <a:schemeClr val="accent2"/>
                </a:solidFill>
                <a:ea typeface="宋体" pitchFamily="2" charset="-122"/>
              </a:rPr>
              <a:pPr algn="ctr" eaLnBrk="1" hangingPunct="1"/>
              <a:t>16</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20483" name="Rectangle 3"/>
          <p:cNvSpPr>
            <a:spLocks noGrp="1" noChangeArrowheads="1"/>
          </p:cNvSpPr>
          <p:nvPr>
            <p:ph type="body" idx="1"/>
          </p:nvPr>
        </p:nvSpPr>
        <p:spPr bwMode="gray">
          <a:xfrm>
            <a:off x="322263" y="1557338"/>
            <a:ext cx="7634287" cy="2232025"/>
          </a:xfrm>
        </p:spPr>
        <p:txBody>
          <a:bodyPr/>
          <a:lstStyle/>
          <a:p>
            <a:pPr marL="0" indent="0" eaLnBrk="1" hangingPunct="1">
              <a:lnSpc>
                <a:spcPct val="90000"/>
              </a:lnSpc>
              <a:buFont typeface="Wingdings 2" pitchFamily="18" charset="2"/>
              <a:buNone/>
            </a:pPr>
            <a:r>
              <a:rPr lang="en-US" altLang="zh-CN" sz="1800" b="1" smtClean="0">
                <a:ea typeface="宋体" pitchFamily="2" charset="-122"/>
              </a:rPr>
              <a:t>Features:</a:t>
            </a:r>
            <a:br>
              <a:rPr lang="en-US" altLang="zh-CN" sz="1800" b="1" smtClean="0">
                <a:ea typeface="宋体" pitchFamily="2" charset="-122"/>
              </a:rPr>
            </a:br>
            <a:endParaRPr lang="en-US" altLang="zh-CN" sz="1800" b="1" smtClean="0">
              <a:ea typeface="宋体" pitchFamily="2" charset="-122"/>
            </a:endParaRPr>
          </a:p>
          <a:p>
            <a:pPr marL="339725" lvl="1" eaLnBrk="1" hangingPunct="1">
              <a:lnSpc>
                <a:spcPct val="90000"/>
              </a:lnSpc>
              <a:buSzPct val="150000"/>
              <a:buFontTx/>
              <a:buChar char="•"/>
            </a:pPr>
            <a:r>
              <a:rPr lang="en-US" altLang="zh-CN" sz="1800" smtClean="0">
                <a:ea typeface="宋体" pitchFamily="2" charset="-122"/>
              </a:rPr>
              <a:t>Non-card account for preferred supplier relationship</a:t>
            </a:r>
          </a:p>
          <a:p>
            <a:pPr marL="339725" lvl="1" eaLnBrk="1" hangingPunct="1">
              <a:lnSpc>
                <a:spcPct val="90000"/>
              </a:lnSpc>
              <a:buSzPct val="150000"/>
              <a:buFontTx/>
              <a:buChar char="•"/>
            </a:pPr>
            <a:r>
              <a:rPr lang="en-US" altLang="zh-CN" sz="1800" smtClean="0">
                <a:ea typeface="宋体" pitchFamily="2" charset="-122"/>
              </a:rPr>
              <a:t>Account number held by vendor</a:t>
            </a:r>
          </a:p>
          <a:p>
            <a:pPr marL="339725" lvl="1" eaLnBrk="1" hangingPunct="1">
              <a:lnSpc>
                <a:spcPct val="90000"/>
              </a:lnSpc>
              <a:buSzPct val="150000"/>
              <a:buFontTx/>
              <a:buChar char="•"/>
            </a:pPr>
            <a:r>
              <a:rPr lang="en-US" altLang="zh-CN" sz="1800" smtClean="0">
                <a:ea typeface="宋体" pitchFamily="2" charset="-122"/>
              </a:rPr>
              <a:t>A Seller Initiated Payment </a:t>
            </a:r>
          </a:p>
          <a:p>
            <a:pPr marL="339725" lvl="1" eaLnBrk="1" hangingPunct="1">
              <a:lnSpc>
                <a:spcPct val="90000"/>
              </a:lnSpc>
              <a:buSzPct val="150000"/>
              <a:buFontTx/>
              <a:buChar char="•"/>
            </a:pPr>
            <a:r>
              <a:rPr lang="en-US" altLang="zh-CN" sz="1800" smtClean="0">
                <a:ea typeface="宋体" pitchFamily="2" charset="-122"/>
              </a:rPr>
              <a:t>Allows many employees to purchase without issuing multiple cards</a:t>
            </a:r>
          </a:p>
          <a:p>
            <a:pPr marL="339725" lvl="1" eaLnBrk="1" hangingPunct="1">
              <a:lnSpc>
                <a:spcPct val="90000"/>
              </a:lnSpc>
              <a:buSzPct val="150000"/>
              <a:buFontTx/>
              <a:buChar char="•"/>
            </a:pPr>
            <a:r>
              <a:rPr lang="en-US" altLang="zh-CN" sz="1800" smtClean="0">
                <a:ea typeface="宋体" pitchFamily="2" charset="-122"/>
              </a:rPr>
              <a:t>Integrates with ERP systems or Electronic Purchasing Systems</a:t>
            </a:r>
          </a:p>
        </p:txBody>
      </p:sp>
      <p:sp>
        <p:nvSpPr>
          <p:cNvPr id="20484" name="Rectangle 5"/>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Ghost Cards – Supplier Initiated</a:t>
            </a:r>
          </a:p>
        </p:txBody>
      </p:sp>
      <p:sp>
        <p:nvSpPr>
          <p:cNvPr id="20485" name="Line 6"/>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6" name="Rectangle 10"/>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0487" name="Rectangle 11"/>
          <p:cNvSpPr>
            <a:spLocks noChangeArrowheads="1"/>
          </p:cNvSpPr>
          <p:nvPr/>
        </p:nvSpPr>
        <p:spPr bwMode="gray">
          <a:xfrm>
            <a:off x="395288" y="4076700"/>
            <a:ext cx="60499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339725"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Font typeface="Wingdings 2" pitchFamily="18" charset="2"/>
              <a:buNone/>
            </a:pPr>
            <a:r>
              <a:rPr lang="en-US" altLang="zh-CN" sz="1800" b="1">
                <a:ea typeface="宋体" pitchFamily="2" charset="-122"/>
              </a:rPr>
              <a:t>Applications and Uses:</a:t>
            </a:r>
            <a:br>
              <a:rPr lang="en-US" altLang="zh-CN" sz="1800" b="1">
                <a:ea typeface="宋体" pitchFamily="2" charset="-122"/>
              </a:rPr>
            </a:br>
            <a:endParaRPr lang="en-US" altLang="zh-CN" sz="1800" b="1">
              <a:ea typeface="宋体" pitchFamily="2" charset="-122"/>
            </a:endParaRPr>
          </a:p>
          <a:p>
            <a:pPr lvl="1" eaLnBrk="1" hangingPunct="1">
              <a:spcBef>
                <a:spcPct val="25000"/>
              </a:spcBef>
              <a:buClr>
                <a:srgbClr val="DC241F"/>
              </a:buClr>
              <a:buSzPct val="150000"/>
              <a:buFontTx/>
              <a:buChar char="•"/>
            </a:pPr>
            <a:r>
              <a:rPr lang="en-US" altLang="zh-CN" sz="1800">
                <a:ea typeface="宋体" pitchFamily="2" charset="-122"/>
              </a:rPr>
              <a:t>Central travel airline accounts</a:t>
            </a:r>
          </a:p>
          <a:p>
            <a:pPr lvl="1" eaLnBrk="1" hangingPunct="1">
              <a:spcBef>
                <a:spcPct val="25000"/>
              </a:spcBef>
              <a:buClr>
                <a:srgbClr val="DC241F"/>
              </a:buClr>
              <a:buSzPct val="150000"/>
              <a:buFontTx/>
              <a:buChar char="•"/>
            </a:pPr>
            <a:r>
              <a:rPr lang="en-US" altLang="zh-CN" sz="1800">
                <a:ea typeface="宋体" pitchFamily="2" charset="-122"/>
              </a:rPr>
              <a:t>Purchases made via internet or intranet</a:t>
            </a:r>
          </a:p>
          <a:p>
            <a:pPr lvl="1" eaLnBrk="1" hangingPunct="1">
              <a:spcBef>
                <a:spcPct val="25000"/>
              </a:spcBef>
              <a:buClr>
                <a:srgbClr val="DC241F"/>
              </a:buClr>
              <a:buSzPct val="150000"/>
              <a:buFontTx/>
              <a:buChar char="•"/>
            </a:pPr>
            <a:r>
              <a:rPr lang="en-US" altLang="zh-CN" sz="1800">
                <a:ea typeface="宋体" pitchFamily="2" charset="-122"/>
              </a:rPr>
              <a:t>Elimination of low value invoices (i.e. UPS, FedEx, etc.)</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21507" name="Rectangle 3"/>
          <p:cNvSpPr>
            <a:spLocks noGrp="1" noChangeArrowheads="1"/>
          </p:cNvSpPr>
          <p:nvPr>
            <p:ph type="body" idx="1"/>
          </p:nvPr>
        </p:nvSpPr>
        <p:spPr bwMode="gray">
          <a:xfrm>
            <a:off x="322263" y="1557338"/>
            <a:ext cx="7634287" cy="2232025"/>
          </a:xfrm>
        </p:spPr>
        <p:txBody>
          <a:bodyPr/>
          <a:lstStyle/>
          <a:p>
            <a:pPr marL="0" indent="0" eaLnBrk="1" hangingPunct="1">
              <a:lnSpc>
                <a:spcPct val="90000"/>
              </a:lnSpc>
              <a:buFont typeface="Wingdings 2" pitchFamily="18" charset="2"/>
              <a:buNone/>
            </a:pPr>
            <a:r>
              <a:rPr lang="en-US" altLang="zh-CN" sz="1800" b="1" smtClean="0">
                <a:ea typeface="宋体" pitchFamily="2" charset="-122"/>
              </a:rPr>
              <a:t>Features:</a:t>
            </a:r>
            <a:br>
              <a:rPr lang="en-US" altLang="zh-CN" sz="1800" b="1" smtClean="0">
                <a:ea typeface="宋体" pitchFamily="2" charset="-122"/>
              </a:rPr>
            </a:br>
            <a:endParaRPr lang="en-US" altLang="zh-CN" sz="1800" b="1" smtClean="0">
              <a:ea typeface="宋体" pitchFamily="2" charset="-122"/>
            </a:endParaRPr>
          </a:p>
          <a:p>
            <a:pPr marL="339725" lvl="1" eaLnBrk="1" hangingPunct="1">
              <a:lnSpc>
                <a:spcPct val="90000"/>
              </a:lnSpc>
              <a:buSzPct val="150000"/>
              <a:buFontTx/>
              <a:buChar char="•"/>
            </a:pPr>
            <a:r>
              <a:rPr lang="en-US" altLang="zh-CN" sz="1800" smtClean="0">
                <a:ea typeface="宋体" pitchFamily="2" charset="-122"/>
              </a:rPr>
              <a:t>Spend controls</a:t>
            </a:r>
          </a:p>
          <a:p>
            <a:pPr marL="339725" lvl="1" eaLnBrk="1" hangingPunct="1">
              <a:lnSpc>
                <a:spcPct val="90000"/>
              </a:lnSpc>
              <a:buSzPct val="150000"/>
              <a:buFontTx/>
              <a:buChar char="•"/>
            </a:pPr>
            <a:r>
              <a:rPr lang="en-US" altLang="zh-CN" sz="1800" smtClean="0">
                <a:ea typeface="宋体" pitchFamily="2" charset="-122"/>
              </a:rPr>
              <a:t>Single event or refresh for repeated use</a:t>
            </a:r>
          </a:p>
          <a:p>
            <a:pPr marL="339725" lvl="1" eaLnBrk="1" hangingPunct="1">
              <a:lnSpc>
                <a:spcPct val="90000"/>
              </a:lnSpc>
              <a:buSzPct val="150000"/>
              <a:buFontTx/>
              <a:buChar char="•"/>
            </a:pPr>
            <a:r>
              <a:rPr lang="en-US" altLang="zh-CN" sz="1800" smtClean="0">
                <a:ea typeface="宋体" pitchFamily="2" charset="-122"/>
              </a:rPr>
              <a:t>A Seller Initiated Payment </a:t>
            </a:r>
          </a:p>
          <a:p>
            <a:pPr marL="339725" lvl="1" eaLnBrk="1" hangingPunct="1">
              <a:lnSpc>
                <a:spcPct val="90000"/>
              </a:lnSpc>
              <a:buSzPct val="150000"/>
              <a:buFontTx/>
              <a:buChar char="•"/>
            </a:pPr>
            <a:r>
              <a:rPr lang="en-US" altLang="zh-CN" sz="1800" smtClean="0">
                <a:ea typeface="宋体" pitchFamily="2" charset="-122"/>
              </a:rPr>
              <a:t>Improved cash flow – cycle billing</a:t>
            </a:r>
          </a:p>
          <a:p>
            <a:pPr marL="339725" lvl="1" eaLnBrk="1" hangingPunct="1">
              <a:lnSpc>
                <a:spcPct val="90000"/>
              </a:lnSpc>
              <a:buSzPct val="150000"/>
              <a:buFontTx/>
              <a:buChar char="•"/>
            </a:pPr>
            <a:r>
              <a:rPr lang="en-US" altLang="zh-CN" sz="1800" smtClean="0">
                <a:ea typeface="宋体" pitchFamily="2" charset="-122"/>
              </a:rPr>
              <a:t>Transparency – full view of transactions using statements and reporting</a:t>
            </a:r>
          </a:p>
        </p:txBody>
      </p:sp>
      <p:sp>
        <p:nvSpPr>
          <p:cNvPr id="21508" name="Rectangle 5"/>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Declining Balance– Supplier Initiated</a:t>
            </a:r>
          </a:p>
        </p:txBody>
      </p:sp>
      <p:sp>
        <p:nvSpPr>
          <p:cNvPr id="21509" name="Line 6"/>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0" name="Rectangle 10"/>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1511" name="Rectangle 11"/>
          <p:cNvSpPr>
            <a:spLocks noChangeArrowheads="1"/>
          </p:cNvSpPr>
          <p:nvPr/>
        </p:nvSpPr>
        <p:spPr bwMode="gray">
          <a:xfrm>
            <a:off x="395288" y="4076700"/>
            <a:ext cx="604996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339725"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Font typeface="Wingdings 2" pitchFamily="18" charset="2"/>
              <a:buNone/>
            </a:pPr>
            <a:r>
              <a:rPr lang="en-US" altLang="zh-CN" sz="1800" b="1">
                <a:ea typeface="宋体" pitchFamily="2" charset="-122"/>
              </a:rPr>
              <a:t>Applications and Uses:</a:t>
            </a:r>
            <a:br>
              <a:rPr lang="en-US" altLang="zh-CN" sz="1800" b="1">
                <a:ea typeface="宋体" pitchFamily="2" charset="-122"/>
              </a:rPr>
            </a:br>
            <a:endParaRPr lang="en-US" altLang="zh-CN" sz="1800" b="1">
              <a:ea typeface="宋体" pitchFamily="2" charset="-122"/>
            </a:endParaRPr>
          </a:p>
          <a:p>
            <a:pPr lvl="1" eaLnBrk="1" hangingPunct="1">
              <a:spcBef>
                <a:spcPct val="25000"/>
              </a:spcBef>
              <a:buClr>
                <a:srgbClr val="DC241F"/>
              </a:buClr>
              <a:buSzPct val="150000"/>
              <a:buFontTx/>
              <a:buChar char="•"/>
            </a:pPr>
            <a:r>
              <a:rPr lang="en-US" altLang="zh-CN" sz="1800">
                <a:ea typeface="宋体" pitchFamily="2" charset="-122"/>
              </a:rPr>
              <a:t>Restricted travel</a:t>
            </a:r>
          </a:p>
          <a:p>
            <a:pPr lvl="1" eaLnBrk="1" hangingPunct="1">
              <a:spcBef>
                <a:spcPct val="25000"/>
              </a:spcBef>
              <a:buClr>
                <a:srgbClr val="DC241F"/>
              </a:buClr>
              <a:buSzPct val="150000"/>
              <a:buFontTx/>
              <a:buChar char="•"/>
            </a:pPr>
            <a:r>
              <a:rPr lang="en-US" altLang="zh-CN" sz="1800">
                <a:ea typeface="宋体" pitchFamily="2" charset="-122"/>
              </a:rPr>
              <a:t>Eliminate petty cash</a:t>
            </a:r>
          </a:p>
          <a:p>
            <a:pPr lvl="1" eaLnBrk="1" hangingPunct="1">
              <a:spcBef>
                <a:spcPct val="25000"/>
              </a:spcBef>
              <a:buClr>
                <a:srgbClr val="DC241F"/>
              </a:buClr>
              <a:buSzPct val="150000"/>
              <a:buFontTx/>
              <a:buChar char="•"/>
            </a:pPr>
            <a:r>
              <a:rPr lang="en-US" altLang="zh-CN" sz="1800">
                <a:ea typeface="宋体" pitchFamily="2" charset="-122"/>
              </a:rPr>
              <a:t>Emergency, meetings, events</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322263" y="3276600"/>
            <a:ext cx="8499475" cy="152400"/>
            <a:chOff x="0" y="0"/>
            <a:chExt cx="5354" cy="96"/>
          </a:xfrm>
        </p:grpSpPr>
        <p:sp>
          <p:nvSpPr>
            <p:cNvPr id="22534" name="Rectangle 3"/>
            <p:cNvSpPr>
              <a:spLocks/>
            </p:cNvSpPr>
            <p:nvPr/>
          </p:nvSpPr>
          <p:spPr bwMode="auto">
            <a:xfrm>
              <a:off x="0" y="0"/>
              <a:ext cx="5354" cy="96"/>
            </a:xfrm>
            <a:prstGeom prst="rect">
              <a:avLst/>
            </a:prstGeom>
            <a:solidFill>
              <a:srgbClr val="A7A9A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ea typeface="MS PGothic" pitchFamily="34" charset="-128"/>
              </a:endParaRPr>
            </a:p>
          </p:txBody>
        </p:sp>
      </p:grpSp>
      <p:sp>
        <p:nvSpPr>
          <p:cNvPr id="22531" name="Rectangle 5"/>
          <p:cNvSpPr>
            <a:spLocks noGrp="1" noChangeArrowheads="1"/>
          </p:cNvSpPr>
          <p:nvPr>
            <p:ph type="title" idx="4294967295"/>
          </p:nvPr>
        </p:nvSpPr>
        <p:spPr>
          <a:xfrm>
            <a:off x="4356100" y="2838450"/>
            <a:ext cx="4465638" cy="365125"/>
          </a:xfrm>
          <a:solidFill>
            <a:srgbClr val="FFFFFF"/>
          </a:solidFill>
        </p:spPr>
        <p:txBody>
          <a:bodyPr/>
          <a:lstStyle/>
          <a:p>
            <a:pPr algn="r" eaLnBrk="1" hangingPunct="1"/>
            <a:r>
              <a:rPr lang="en-US" altLang="zh-CN" smtClean="0">
                <a:solidFill>
                  <a:srgbClr val="DC241F"/>
                </a:solidFill>
                <a:ea typeface="宋体" pitchFamily="2" charset="-122"/>
              </a:rPr>
              <a:t>3. Virtual Cards</a:t>
            </a:r>
          </a:p>
        </p:txBody>
      </p:sp>
      <p:sp>
        <p:nvSpPr>
          <p:cNvPr id="22532"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22533" name="Rectangle 5"/>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150EF6EF-0B55-4FC0-BF74-1D78B5352D3B}" type="slidenum">
              <a:rPr lang="en-US" altLang="zh-CN" sz="1000">
                <a:solidFill>
                  <a:schemeClr val="accent2"/>
                </a:solidFill>
                <a:ea typeface="宋体" pitchFamily="2" charset="-122"/>
              </a:rPr>
              <a:pPr algn="ctr" eaLnBrk="1" hangingPunct="1"/>
              <a:t>19</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bwMode="gray">
          <a:xfrm>
            <a:off x="322263" y="1557338"/>
            <a:ext cx="4826000" cy="4462462"/>
          </a:xfrm>
        </p:spPr>
        <p:txBody>
          <a:bodyPr/>
          <a:lstStyle/>
          <a:p>
            <a:pPr marL="266700" indent="-266700" eaLnBrk="1" hangingPunct="1"/>
            <a:r>
              <a:rPr lang="en-US" altLang="zh-CN" sz="1800" dirty="0" smtClean="0">
                <a:ea typeface="宋体" pitchFamily="2" charset="-122"/>
              </a:rPr>
              <a:t>Industry Challenges and Trends</a:t>
            </a:r>
          </a:p>
          <a:p>
            <a:pPr marL="266700" indent="-266700" eaLnBrk="1" hangingPunct="1"/>
            <a:r>
              <a:rPr lang="en-US" altLang="zh-CN" sz="1800" dirty="0" smtClean="0">
                <a:ea typeface="宋体" pitchFamily="2" charset="-122"/>
              </a:rPr>
              <a:t>Growth Opportunities</a:t>
            </a:r>
          </a:p>
          <a:p>
            <a:pPr marL="266700" indent="-266700" eaLnBrk="1" hangingPunct="1"/>
            <a:r>
              <a:rPr lang="en-US" altLang="zh-CN" sz="1800" dirty="0" smtClean="0">
                <a:ea typeface="宋体" pitchFamily="2" charset="-122"/>
              </a:rPr>
              <a:t>Review Citi Products</a:t>
            </a:r>
          </a:p>
          <a:p>
            <a:pPr marL="576263" lvl="1" indent="-288925" eaLnBrk="1" hangingPunct="1"/>
            <a:r>
              <a:rPr lang="en-US" altLang="zh-CN" sz="1800" dirty="0" smtClean="0">
                <a:ea typeface="宋体" pitchFamily="2" charset="-122"/>
              </a:rPr>
              <a:t>Ghost Cards</a:t>
            </a:r>
          </a:p>
          <a:p>
            <a:pPr marL="576263" lvl="1" indent="-288925" eaLnBrk="1" hangingPunct="1"/>
            <a:r>
              <a:rPr lang="en-US" altLang="zh-CN" sz="1800" dirty="0" smtClean="0">
                <a:ea typeface="宋体" pitchFamily="2" charset="-122"/>
              </a:rPr>
              <a:t>Virtual Cards</a:t>
            </a:r>
          </a:p>
          <a:p>
            <a:pPr marL="576263" lvl="1" indent="-288925" eaLnBrk="1" hangingPunct="1"/>
            <a:r>
              <a:rPr lang="en-US" altLang="zh-CN" sz="1800" dirty="0" smtClean="0">
                <a:ea typeface="宋体" pitchFamily="2" charset="-122"/>
              </a:rPr>
              <a:t>Buyer Initiated Payment Card</a:t>
            </a:r>
          </a:p>
          <a:p>
            <a:pPr marL="576263" lvl="1" indent="-288925" eaLnBrk="1" hangingPunct="1">
              <a:buSzPct val="150000"/>
              <a:buFont typeface="Arial" pitchFamily="34" charset="0"/>
              <a:buNone/>
            </a:pPr>
            <a:endParaRPr lang="en-US" altLang="zh-CN" sz="1800" dirty="0" smtClean="0">
              <a:ea typeface="宋体" pitchFamily="2" charset="-122"/>
            </a:endParaRPr>
          </a:p>
        </p:txBody>
      </p:sp>
      <p:sp>
        <p:nvSpPr>
          <p:cNvPr id="6147" name="Rectangle 3"/>
          <p:cNvSpPr>
            <a:spLocks noChangeArrowheads="1"/>
          </p:cNvSpPr>
          <p:nvPr/>
        </p:nvSpPr>
        <p:spPr bwMode="gray">
          <a:xfrm>
            <a:off x="323850" y="800100"/>
            <a:ext cx="5976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Agenda</a:t>
            </a:r>
          </a:p>
        </p:txBody>
      </p:sp>
      <p:sp>
        <p:nvSpPr>
          <p:cNvPr id="6148" name="Line 4"/>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9" name="Rectangle 6"/>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sp>
        <p:nvSpPr>
          <p:cNvPr id="6150" name="Rectangle 8"/>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pic>
        <p:nvPicPr>
          <p:cNvPr id="6151" name="Picture 11" descr="agenda_cursive_logo_business_card-p240459837284831109t58m_400"/>
          <p:cNvPicPr>
            <a:picLocks noChangeAspect="1" noChangeArrowheads="1"/>
          </p:cNvPicPr>
          <p:nvPr/>
        </p:nvPicPr>
        <p:blipFill>
          <a:blip r:embed="rId3">
            <a:extLst>
              <a:ext uri="{28A0092B-C50C-407E-A947-70E740481C1C}">
                <a14:useLocalDpi xmlns:a14="http://schemas.microsoft.com/office/drawing/2010/main" val="0"/>
              </a:ext>
            </a:extLst>
          </a:blip>
          <a:srcRect t="19749" b="21667"/>
          <a:stretch>
            <a:fillRect/>
          </a:stretch>
        </p:blipFill>
        <p:spPr bwMode="auto">
          <a:xfrm>
            <a:off x="5656263" y="1524000"/>
            <a:ext cx="3233737" cy="189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noChangeArrowheads="1"/>
          </p:cNvSpPr>
          <p:nvPr/>
        </p:nvSpPr>
        <p:spPr bwMode="gray">
          <a:xfrm>
            <a:off x="322263" y="122238"/>
            <a:ext cx="8499475" cy="427037"/>
          </a:xfrm>
          <a:prstGeom prst="rect">
            <a:avLst/>
          </a:prstGeom>
          <a:noFill/>
          <a:ln w="9525" algn="ctr">
            <a:noFill/>
            <a:miter lim="800000"/>
            <a:headEnd/>
            <a:tailEnd/>
          </a:ln>
        </p:spPr>
        <p:txBody>
          <a:bodyPr lIns="0" tIns="0" rIns="0" bIns="0" anchor="b"/>
          <a:lstStyle/>
          <a:p>
            <a:pPr>
              <a:defRPr/>
            </a:pPr>
            <a:r>
              <a:rPr lang="en-US" sz="2400" kern="0" dirty="0">
                <a:solidFill>
                  <a:schemeClr val="accent2"/>
                </a:solidFill>
                <a:latin typeface="+mj-lt"/>
                <a:ea typeface="+mj-ea"/>
                <a:cs typeface="+mj-cs"/>
              </a:rPr>
              <a:t>Alternative Cards</a:t>
            </a:r>
          </a:p>
        </p:txBody>
      </p:sp>
      <p:sp>
        <p:nvSpPr>
          <p:cNvPr id="23555" name="Rectangle 10"/>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Virtual Cards – Overview – Supplier Initiated</a:t>
            </a:r>
          </a:p>
        </p:txBody>
      </p:sp>
      <p:sp>
        <p:nvSpPr>
          <p:cNvPr id="23556" name="Line 11"/>
          <p:cNvSpPr>
            <a:spLocks noChangeShapeType="1"/>
          </p:cNvSpPr>
          <p:nvPr/>
        </p:nvSpPr>
        <p:spPr bwMode="gray">
          <a:xfrm flipV="1">
            <a:off x="323850" y="128905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7" name="Rectangle 13"/>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grpSp>
        <p:nvGrpSpPr>
          <p:cNvPr id="23558" name="Group 26"/>
          <p:cNvGrpSpPr>
            <a:grpSpLocks/>
          </p:cNvGrpSpPr>
          <p:nvPr/>
        </p:nvGrpSpPr>
        <p:grpSpPr bwMode="auto">
          <a:xfrm>
            <a:off x="5214938" y="3000375"/>
            <a:ext cx="3571875" cy="1785938"/>
            <a:chOff x="5214942" y="2357430"/>
            <a:chExt cx="2786082" cy="1214446"/>
          </a:xfrm>
        </p:grpSpPr>
        <p:sp>
          <p:nvSpPr>
            <p:cNvPr id="23565" name="Rounded Rectangle 18"/>
            <p:cNvSpPr>
              <a:spLocks noChangeArrowheads="1"/>
            </p:cNvSpPr>
            <p:nvPr/>
          </p:nvSpPr>
          <p:spPr bwMode="auto">
            <a:xfrm>
              <a:off x="5214942" y="2357430"/>
              <a:ext cx="2786082" cy="1214446"/>
            </a:xfrm>
            <a:prstGeom prst="roundRect">
              <a:avLst>
                <a:gd name="adj" fmla="val 5088"/>
              </a:avLst>
            </a:prstGeom>
            <a:solidFill>
              <a:schemeClr val="bg1"/>
            </a:solidFill>
            <a:ln w="12700">
              <a:solidFill>
                <a:schemeClr val="bg2"/>
              </a:solidFill>
              <a:round/>
              <a:headEnd/>
              <a:tailEnd/>
            </a:ln>
          </p:spPr>
          <p:txBody>
            <a:bodyPr anchor="ctr"/>
            <a:lstStyle>
              <a:lvl1pPr marL="169863"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Aft>
                  <a:spcPts val="1200"/>
                </a:spcAft>
              </a:pPr>
              <a:endParaRPr lang="zh-CN" altLang="zh-CN"/>
            </a:p>
          </p:txBody>
        </p:sp>
        <p:pic>
          <p:nvPicPr>
            <p:cNvPr id="23566" name="Picture 16" descr="Award-20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7965" y="2467942"/>
              <a:ext cx="1128339" cy="766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Text Box 17"/>
            <p:cNvSpPr txBox="1">
              <a:spLocks noChangeArrowheads="1"/>
            </p:cNvSpPr>
            <p:nvPr/>
          </p:nvSpPr>
          <p:spPr bwMode="auto">
            <a:xfrm>
              <a:off x="5338462" y="2359908"/>
              <a:ext cx="1577401" cy="638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100" b="1">
                  <a:solidFill>
                    <a:srgbClr val="000000"/>
                  </a:solidFill>
                  <a:ea typeface="MS PGothic" pitchFamily="34" charset="-128"/>
                </a:rPr>
                <a:t>The Banker Technology Awards – </a:t>
              </a:r>
              <a:r>
                <a:rPr lang="en-US" altLang="zh-CN" sz="1100">
                  <a:solidFill>
                    <a:srgbClr val="000000"/>
                  </a:solidFill>
                  <a:ea typeface="MS PGothic" pitchFamily="34" charset="-128"/>
                </a:rPr>
                <a:t>Citi’s Virtual Card Account wins 2010 innovation in Payments Technology Award </a:t>
              </a:r>
            </a:p>
          </p:txBody>
        </p:sp>
      </p:grpSp>
      <p:grpSp>
        <p:nvGrpSpPr>
          <p:cNvPr id="23559" name="Group 27"/>
          <p:cNvGrpSpPr>
            <a:grpSpLocks/>
          </p:cNvGrpSpPr>
          <p:nvPr/>
        </p:nvGrpSpPr>
        <p:grpSpPr bwMode="auto">
          <a:xfrm>
            <a:off x="428625" y="2132013"/>
            <a:ext cx="4500563" cy="4083050"/>
            <a:chOff x="428596" y="1989928"/>
            <a:chExt cx="3502968" cy="3243863"/>
          </a:xfrm>
        </p:grpSpPr>
        <p:sp>
          <p:nvSpPr>
            <p:cNvPr id="14" name="Rectangle 58"/>
            <p:cNvSpPr>
              <a:spLocks noChangeArrowheads="1"/>
            </p:cNvSpPr>
            <p:nvPr/>
          </p:nvSpPr>
          <p:spPr bwMode="auto">
            <a:xfrm>
              <a:off x="428596" y="1989928"/>
              <a:ext cx="3502968" cy="3243863"/>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buFont typeface="Arial" pitchFamily="34" charset="0"/>
                <a:buNone/>
              </a:pPr>
              <a:endParaRPr lang="zh-CN" altLang="zh-CN" sz="2000">
                <a:ea typeface="MS PGothic" pitchFamily="34" charset="-128"/>
              </a:endParaRPr>
            </a:p>
          </p:txBody>
        </p:sp>
        <p:sp>
          <p:nvSpPr>
            <p:cNvPr id="23563" name="Rectangle 19"/>
            <p:cNvSpPr>
              <a:spLocks noChangeArrowheads="1"/>
            </p:cNvSpPr>
            <p:nvPr/>
          </p:nvSpPr>
          <p:spPr bwMode="auto">
            <a:xfrm>
              <a:off x="580652" y="2379419"/>
              <a:ext cx="3221593" cy="2413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lstStyle>
              <a:lvl1pPr marL="234950" indent="-234950" eaLnBrk="0" hangingPunct="0">
                <a:defRPr sz="1400">
                  <a:solidFill>
                    <a:schemeClr val="tx1"/>
                  </a:solidFill>
                  <a:latin typeface="Arial" pitchFamily="34" charset="0"/>
                  <a:cs typeface="Arial" pitchFamily="34" charset="0"/>
                </a:defRPr>
              </a:lvl1pPr>
              <a:lvl2pPr marL="455613"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spcBef>
                  <a:spcPts val="1200"/>
                </a:spcBef>
                <a:buClr>
                  <a:srgbClr val="DC241F"/>
                </a:buClr>
                <a:buSzPct val="100000"/>
                <a:buFont typeface="Arial" pitchFamily="34" charset="0"/>
                <a:buChar char="●"/>
              </a:pPr>
              <a:r>
                <a:rPr lang="en-US" altLang="zh-CN">
                  <a:ea typeface="MS PGothic" pitchFamily="34" charset="-128"/>
                </a:rPr>
                <a:t>Non-plastic account number for purchases</a:t>
              </a:r>
            </a:p>
            <a:p>
              <a:pPr lvl="1">
                <a:spcBef>
                  <a:spcPct val="25000"/>
                </a:spcBef>
                <a:buClr>
                  <a:srgbClr val="DC241F"/>
                </a:buClr>
                <a:buFont typeface="Arial" pitchFamily="34" charset="0"/>
                <a:buChar char="–"/>
              </a:pPr>
              <a:r>
                <a:rPr lang="en-US" altLang="zh-CN" sz="1200">
                  <a:ea typeface="MS PGothic" pitchFamily="34" charset="-128"/>
                </a:rPr>
                <a:t>The “real” billing account/card is never shared with merchants</a:t>
              </a:r>
            </a:p>
            <a:p>
              <a:pPr lvl="1">
                <a:spcBef>
                  <a:spcPct val="25000"/>
                </a:spcBef>
                <a:buClr>
                  <a:srgbClr val="DC241F"/>
                </a:buClr>
                <a:buFont typeface="Arial" pitchFamily="34" charset="0"/>
                <a:buChar char="–"/>
              </a:pPr>
              <a:r>
                <a:rPr lang="en-US" altLang="zh-CN" sz="1200">
                  <a:ea typeface="MS PGothic" pitchFamily="34" charset="-128"/>
                </a:rPr>
                <a:t>Unique virtual card numbers (VCNs), linked to real card, are created for secure purchasing</a:t>
              </a:r>
            </a:p>
            <a:p>
              <a:pPr>
                <a:spcBef>
                  <a:spcPts val="1200"/>
                </a:spcBef>
                <a:buClr>
                  <a:srgbClr val="DC241F"/>
                </a:buClr>
                <a:buSzPct val="100000"/>
                <a:buFont typeface="Arial" pitchFamily="34" charset="0"/>
                <a:buChar char="●"/>
              </a:pPr>
              <a:r>
                <a:rPr lang="en-US" altLang="zh-CN">
                  <a:ea typeface="MS PGothic" pitchFamily="34" charset="-128"/>
                </a:rPr>
                <a:t>Transparent to merchant at point-of-sale</a:t>
              </a:r>
            </a:p>
            <a:p>
              <a:pPr lvl="1">
                <a:spcBef>
                  <a:spcPct val="25000"/>
                </a:spcBef>
                <a:buClr>
                  <a:srgbClr val="DC241F"/>
                </a:buClr>
                <a:buFont typeface="Arial" pitchFamily="34" charset="0"/>
                <a:buChar char="–"/>
              </a:pPr>
              <a:r>
                <a:rPr lang="en-US" altLang="zh-CN" sz="1200">
                  <a:ea typeface="MS PGothic" pitchFamily="34" charset="-128"/>
                </a:rPr>
                <a:t>Standard 16-digit account number, expiration date, </a:t>
              </a:r>
              <a:br>
                <a:rPr lang="en-US" altLang="zh-CN" sz="1200">
                  <a:ea typeface="MS PGothic" pitchFamily="34" charset="-128"/>
                </a:rPr>
              </a:br>
              <a:r>
                <a:rPr lang="en-US" altLang="zh-CN" sz="1200">
                  <a:ea typeface="MS PGothic" pitchFamily="34" charset="-128"/>
                </a:rPr>
                <a:t>3-digit security code created for seamless transacting by the merchant</a:t>
              </a:r>
              <a:endParaRPr lang="en-US" altLang="zh-CN">
                <a:ea typeface="MS PGothic" pitchFamily="34" charset="-128"/>
              </a:endParaRPr>
            </a:p>
            <a:p>
              <a:pPr>
                <a:spcBef>
                  <a:spcPts val="1200"/>
                </a:spcBef>
                <a:buClr>
                  <a:srgbClr val="DC241F"/>
                </a:buClr>
                <a:buSzPct val="100000"/>
                <a:buFont typeface="Arial" pitchFamily="34" charset="0"/>
                <a:buChar char="●"/>
              </a:pPr>
              <a:r>
                <a:rPr lang="en-US" altLang="zh-CN">
                  <a:ea typeface="MS PGothic" pitchFamily="34" charset="-128"/>
                </a:rPr>
                <a:t>Virtual Card Numbers can be requested by authorized users or a system interface</a:t>
              </a:r>
            </a:p>
            <a:p>
              <a:pPr lvl="1">
                <a:spcBef>
                  <a:spcPct val="25000"/>
                </a:spcBef>
                <a:buClr>
                  <a:srgbClr val="DC241F"/>
                </a:buClr>
                <a:buFont typeface="Arial" pitchFamily="34" charset="0"/>
                <a:buChar char="–"/>
              </a:pPr>
              <a:r>
                <a:rPr lang="en-US" altLang="zh-CN" sz="1200">
                  <a:ea typeface="MS PGothic" pitchFamily="34" charset="-128"/>
                </a:rPr>
                <a:t>Web interface, batch file, real-time XML API</a:t>
              </a:r>
            </a:p>
          </p:txBody>
        </p:sp>
        <p:sp>
          <p:nvSpPr>
            <p:cNvPr id="23564" name="Rectangle 27"/>
            <p:cNvSpPr>
              <a:spLocks noChangeArrowheads="1"/>
            </p:cNvSpPr>
            <p:nvPr/>
          </p:nvSpPr>
          <p:spPr bwMode="auto">
            <a:xfrm>
              <a:off x="557581" y="2106491"/>
              <a:ext cx="2984272" cy="27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600" b="1">
                  <a:ea typeface="MS PGothic" pitchFamily="34" charset="-128"/>
                </a:rPr>
                <a:t>What is a Virtual Card Account (VCA)?</a:t>
              </a:r>
            </a:p>
          </p:txBody>
        </p:sp>
      </p:grpSp>
      <p:sp>
        <p:nvSpPr>
          <p:cNvPr id="23560" name="AutoShape 6"/>
          <p:cNvSpPr>
            <a:spLocks noChangeArrowheads="1"/>
          </p:cNvSpPr>
          <p:nvPr/>
        </p:nvSpPr>
        <p:spPr bwMode="auto">
          <a:xfrm>
            <a:off x="295275" y="1477963"/>
            <a:ext cx="8550275" cy="503237"/>
          </a:xfrm>
          <a:prstGeom prst="roundRect">
            <a:avLst>
              <a:gd name="adj" fmla="val 16667"/>
            </a:avLst>
          </a:pr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b="1">
                <a:solidFill>
                  <a:schemeClr val="bg1"/>
                </a:solidFill>
                <a:ea typeface="MS PGothic" pitchFamily="34" charset="-128"/>
              </a:rPr>
              <a:t>Virtual Card Accounts (VCA) is an electronic global payment solution that offers unparalleled control and flexibility without the need to issue plastic cards</a:t>
            </a:r>
          </a:p>
        </p:txBody>
      </p:sp>
      <p:sp>
        <p:nvSpPr>
          <p:cNvPr id="23561" name="Rectangle 16"/>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F5ED578F-C888-4FE1-9DD5-E30D5691E0B3}" type="slidenum">
              <a:rPr lang="en-US" altLang="zh-CN" sz="1000">
                <a:solidFill>
                  <a:schemeClr val="accent2"/>
                </a:solidFill>
                <a:ea typeface="宋体" pitchFamily="2" charset="-122"/>
              </a:rPr>
              <a:pPr algn="ctr" eaLnBrk="1" hangingPunct="1"/>
              <a:t>20</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8"/>
          <p:cNvSpPr>
            <a:spLocks noChangeArrowheads="1"/>
          </p:cNvSpPr>
          <p:nvPr/>
        </p:nvSpPr>
        <p:spPr bwMode="auto">
          <a:xfrm>
            <a:off x="428625" y="3832225"/>
            <a:ext cx="2505075" cy="2501900"/>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pPr>
            <a:endParaRPr lang="zh-CN" altLang="zh-CN" sz="2000">
              <a:ea typeface="MS PGothic" pitchFamily="34" charset="-128"/>
            </a:endParaRPr>
          </a:p>
        </p:txBody>
      </p:sp>
      <p:sp>
        <p:nvSpPr>
          <p:cNvPr id="24579" name="AutoShape 6"/>
          <p:cNvSpPr>
            <a:spLocks noChangeArrowheads="1"/>
          </p:cNvSpPr>
          <p:nvPr/>
        </p:nvSpPr>
        <p:spPr bwMode="auto">
          <a:xfrm>
            <a:off x="428625" y="3751263"/>
            <a:ext cx="2517775" cy="277812"/>
          </a:xfrm>
          <a:custGeom>
            <a:avLst/>
            <a:gdLst>
              <a:gd name="T0" fmla="*/ 5870489 w 2380172"/>
              <a:gd name="T1" fmla="*/ 2072 h 465137"/>
              <a:gd name="T2" fmla="*/ 2935255 w 2380172"/>
              <a:gd name="T3" fmla="*/ 4143 h 465137"/>
              <a:gd name="T4" fmla="*/ 0 w 2380172"/>
              <a:gd name="T5" fmla="*/ 2072 h 465137"/>
              <a:gd name="T6" fmla="*/ 2935255 w 2380172"/>
              <a:gd name="T7" fmla="*/ 0 h 465137"/>
              <a:gd name="T8" fmla="*/ 0 60000 65536"/>
              <a:gd name="T9" fmla="*/ 5898240 60000 65536"/>
              <a:gd name="T10" fmla="*/ 11796480 60000 65536"/>
              <a:gd name="T11" fmla="*/ 17694720 60000 65536"/>
              <a:gd name="T12" fmla="*/ 22706 w 2380172"/>
              <a:gd name="T13" fmla="*/ 22707 h 465137"/>
              <a:gd name="T14" fmla="*/ 2357466 w 2380172"/>
              <a:gd name="T15" fmla="*/ 465137 h 465137"/>
            </a:gdLst>
            <a:ahLst/>
            <a:cxnLst>
              <a:cxn ang="T8">
                <a:pos x="T0" y="T1"/>
              </a:cxn>
              <a:cxn ang="T9">
                <a:pos x="T2" y="T3"/>
              </a:cxn>
              <a:cxn ang="T10">
                <a:pos x="T4" y="T5"/>
              </a:cxn>
              <a:cxn ang="T11">
                <a:pos x="T6" y="T7"/>
              </a:cxn>
            </a:cxnLst>
            <a:rect l="T12" t="T13" r="T14" b="T15"/>
            <a:pathLst>
              <a:path w="2380172" h="465137">
                <a:moveTo>
                  <a:pt x="77524" y="0"/>
                </a:moveTo>
                <a:lnTo>
                  <a:pt x="2302648" y="0"/>
                </a:lnTo>
                <a:lnTo>
                  <a:pt x="2302647" y="0"/>
                </a:lnTo>
                <a:cubicBezTo>
                  <a:pt x="2345463" y="0"/>
                  <a:pt x="2380172" y="34708"/>
                  <a:pt x="2380172" y="77524"/>
                </a:cubicBezTo>
                <a:lnTo>
                  <a:pt x="2380172" y="465137"/>
                </a:lnTo>
                <a:lnTo>
                  <a:pt x="0" y="465137"/>
                </a:lnTo>
                <a:lnTo>
                  <a:pt x="0" y="77524"/>
                </a:lnTo>
                <a:cubicBezTo>
                  <a:pt x="0" y="34708"/>
                  <a:pt x="34708" y="0"/>
                  <a:pt x="77523" y="0"/>
                </a:cubicBezTo>
                <a:close/>
              </a:path>
            </a:pathLst>
          </a:cu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sz="1300" b="1">
                <a:solidFill>
                  <a:schemeClr val="bg1"/>
                </a:solidFill>
                <a:ea typeface="MS PGothic" pitchFamily="34" charset="-128"/>
              </a:rPr>
              <a:t>Reporting</a:t>
            </a:r>
          </a:p>
        </p:txBody>
      </p:sp>
      <p:sp>
        <p:nvSpPr>
          <p:cNvPr id="4" name="Rectangle 58"/>
          <p:cNvSpPr>
            <a:spLocks noChangeArrowheads="1"/>
          </p:cNvSpPr>
          <p:nvPr/>
        </p:nvSpPr>
        <p:spPr bwMode="auto">
          <a:xfrm>
            <a:off x="3076575" y="3781425"/>
            <a:ext cx="2514600" cy="2552700"/>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pPr>
            <a:endParaRPr lang="zh-CN" altLang="zh-CN" sz="2000">
              <a:ea typeface="MS PGothic" pitchFamily="34" charset="-128"/>
            </a:endParaRPr>
          </a:p>
        </p:txBody>
      </p:sp>
      <p:sp>
        <p:nvSpPr>
          <p:cNvPr id="24581" name="AutoShape 6"/>
          <p:cNvSpPr>
            <a:spLocks noChangeArrowheads="1"/>
          </p:cNvSpPr>
          <p:nvPr/>
        </p:nvSpPr>
        <p:spPr bwMode="auto">
          <a:xfrm>
            <a:off x="3081338" y="3751263"/>
            <a:ext cx="2519362" cy="277812"/>
          </a:xfrm>
          <a:custGeom>
            <a:avLst/>
            <a:gdLst>
              <a:gd name="T0" fmla="*/ 5658109 w 2390775"/>
              <a:gd name="T1" fmla="*/ 2072 h 465137"/>
              <a:gd name="T2" fmla="*/ 2829061 w 2390775"/>
              <a:gd name="T3" fmla="*/ 4143 h 465137"/>
              <a:gd name="T4" fmla="*/ 0 w 2390775"/>
              <a:gd name="T5" fmla="*/ 2072 h 465137"/>
              <a:gd name="T6" fmla="*/ 2829061 w 2390775"/>
              <a:gd name="T7" fmla="*/ 0 h 465137"/>
              <a:gd name="T8" fmla="*/ 0 60000 65536"/>
              <a:gd name="T9" fmla="*/ 5898240 60000 65536"/>
              <a:gd name="T10" fmla="*/ 11796480 60000 65536"/>
              <a:gd name="T11" fmla="*/ 17694720 60000 65536"/>
              <a:gd name="T12" fmla="*/ 22706 w 2390775"/>
              <a:gd name="T13" fmla="*/ 22707 h 465137"/>
              <a:gd name="T14" fmla="*/ 2368069 w 2390775"/>
              <a:gd name="T15" fmla="*/ 465137 h 465137"/>
            </a:gdLst>
            <a:ahLst/>
            <a:cxnLst>
              <a:cxn ang="T8">
                <a:pos x="T0" y="T1"/>
              </a:cxn>
              <a:cxn ang="T9">
                <a:pos x="T2" y="T3"/>
              </a:cxn>
              <a:cxn ang="T10">
                <a:pos x="T4" y="T5"/>
              </a:cxn>
              <a:cxn ang="T11">
                <a:pos x="T6" y="T7"/>
              </a:cxn>
            </a:cxnLst>
            <a:rect l="T12" t="T13" r="T14" b="T15"/>
            <a:pathLst>
              <a:path w="2390775" h="465137">
                <a:moveTo>
                  <a:pt x="77524" y="0"/>
                </a:moveTo>
                <a:lnTo>
                  <a:pt x="2313251" y="0"/>
                </a:lnTo>
                <a:lnTo>
                  <a:pt x="2313250" y="0"/>
                </a:lnTo>
                <a:cubicBezTo>
                  <a:pt x="2356066" y="0"/>
                  <a:pt x="2390775" y="34708"/>
                  <a:pt x="2390775" y="77524"/>
                </a:cubicBezTo>
                <a:lnTo>
                  <a:pt x="2390775" y="465137"/>
                </a:lnTo>
                <a:lnTo>
                  <a:pt x="0" y="465137"/>
                </a:lnTo>
                <a:lnTo>
                  <a:pt x="0" y="77524"/>
                </a:lnTo>
                <a:cubicBezTo>
                  <a:pt x="0" y="34708"/>
                  <a:pt x="34708" y="0"/>
                  <a:pt x="77523" y="0"/>
                </a:cubicBezTo>
                <a:close/>
              </a:path>
            </a:pathLst>
          </a:cu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sz="1300" b="1">
                <a:solidFill>
                  <a:schemeClr val="bg1"/>
                </a:solidFill>
                <a:ea typeface="MS PGothic" pitchFamily="34" charset="-128"/>
              </a:rPr>
              <a:t>Reconciliation</a:t>
            </a:r>
            <a:endParaRPr lang="en-US" altLang="zh-CN" sz="1300" i="1">
              <a:solidFill>
                <a:schemeClr val="bg1"/>
              </a:solidFill>
              <a:ea typeface="MS PGothic" pitchFamily="34" charset="-128"/>
            </a:endParaRPr>
          </a:p>
        </p:txBody>
      </p:sp>
      <p:sp>
        <p:nvSpPr>
          <p:cNvPr id="6" name="Rectangle 58"/>
          <p:cNvSpPr>
            <a:spLocks noChangeArrowheads="1"/>
          </p:cNvSpPr>
          <p:nvPr/>
        </p:nvSpPr>
        <p:spPr bwMode="auto">
          <a:xfrm>
            <a:off x="5724525" y="3832225"/>
            <a:ext cx="2520950" cy="2511425"/>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pPr>
            <a:endParaRPr lang="zh-CN" altLang="zh-CN" sz="2000">
              <a:ea typeface="MS PGothic" pitchFamily="34" charset="-128"/>
            </a:endParaRPr>
          </a:p>
        </p:txBody>
      </p:sp>
      <p:sp>
        <p:nvSpPr>
          <p:cNvPr id="24583" name="AutoShape 6"/>
          <p:cNvSpPr>
            <a:spLocks noChangeArrowheads="1"/>
          </p:cNvSpPr>
          <p:nvPr/>
        </p:nvSpPr>
        <p:spPr bwMode="auto">
          <a:xfrm>
            <a:off x="5737225" y="3751263"/>
            <a:ext cx="2517775" cy="277812"/>
          </a:xfrm>
          <a:custGeom>
            <a:avLst/>
            <a:gdLst>
              <a:gd name="T0" fmla="*/ 5640307 w 2390775"/>
              <a:gd name="T1" fmla="*/ 2075 h 465062"/>
              <a:gd name="T2" fmla="*/ 2820155 w 2390775"/>
              <a:gd name="T3" fmla="*/ 4149 h 465062"/>
              <a:gd name="T4" fmla="*/ 0 w 2390775"/>
              <a:gd name="T5" fmla="*/ 2075 h 465062"/>
              <a:gd name="T6" fmla="*/ 2820155 w 2390775"/>
              <a:gd name="T7" fmla="*/ 0 h 465062"/>
              <a:gd name="T8" fmla="*/ 0 60000 65536"/>
              <a:gd name="T9" fmla="*/ 5898240 60000 65536"/>
              <a:gd name="T10" fmla="*/ 11796480 60000 65536"/>
              <a:gd name="T11" fmla="*/ 17694720 60000 65536"/>
              <a:gd name="T12" fmla="*/ 22702 w 2390775"/>
              <a:gd name="T13" fmla="*/ 22701 h 465062"/>
              <a:gd name="T14" fmla="*/ 2368073 w 2390775"/>
              <a:gd name="T15" fmla="*/ 465062 h 465062"/>
            </a:gdLst>
            <a:ahLst/>
            <a:cxnLst>
              <a:cxn ang="T8">
                <a:pos x="T0" y="T1"/>
              </a:cxn>
              <a:cxn ang="T9">
                <a:pos x="T2" y="T3"/>
              </a:cxn>
              <a:cxn ang="T10">
                <a:pos x="T4" y="T5"/>
              </a:cxn>
              <a:cxn ang="T11">
                <a:pos x="T6" y="T7"/>
              </a:cxn>
            </a:cxnLst>
            <a:rect l="T12" t="T13" r="T14" b="T15"/>
            <a:pathLst>
              <a:path w="2390775" h="465062">
                <a:moveTo>
                  <a:pt x="77512" y="0"/>
                </a:moveTo>
                <a:lnTo>
                  <a:pt x="2313263" y="0"/>
                </a:lnTo>
                <a:lnTo>
                  <a:pt x="2313262" y="0"/>
                </a:lnTo>
                <a:cubicBezTo>
                  <a:pt x="2356071" y="0"/>
                  <a:pt x="2390775" y="34703"/>
                  <a:pt x="2390775" y="77512"/>
                </a:cubicBezTo>
                <a:lnTo>
                  <a:pt x="2390775" y="465062"/>
                </a:lnTo>
                <a:lnTo>
                  <a:pt x="0" y="465062"/>
                </a:lnTo>
                <a:lnTo>
                  <a:pt x="0" y="77512"/>
                </a:lnTo>
                <a:cubicBezTo>
                  <a:pt x="0" y="34703"/>
                  <a:pt x="34703" y="0"/>
                  <a:pt x="77511" y="0"/>
                </a:cubicBezTo>
                <a:close/>
              </a:path>
            </a:pathLst>
          </a:cu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sz="1300" b="1">
                <a:solidFill>
                  <a:schemeClr val="bg1"/>
                </a:solidFill>
                <a:ea typeface="MS PGothic" pitchFamily="34" charset="-128"/>
              </a:rPr>
              <a:t>Allocation</a:t>
            </a:r>
            <a:endParaRPr lang="en-US" altLang="zh-CN" sz="1300" i="1">
              <a:solidFill>
                <a:schemeClr val="bg1"/>
              </a:solidFill>
              <a:ea typeface="MS PGothic" pitchFamily="34" charset="-128"/>
            </a:endParaRPr>
          </a:p>
        </p:txBody>
      </p:sp>
      <p:sp>
        <p:nvSpPr>
          <p:cNvPr id="24584" name="Rectangle 58"/>
          <p:cNvSpPr>
            <a:spLocks noChangeArrowheads="1"/>
          </p:cNvSpPr>
          <p:nvPr/>
        </p:nvSpPr>
        <p:spPr bwMode="auto">
          <a:xfrm>
            <a:off x="461963" y="4043363"/>
            <a:ext cx="2452687"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round/>
                <a:headEnd/>
                <a:tailEnd/>
              </a14:hiddenLine>
            </a:ext>
          </a:extLst>
        </p:spPr>
        <p:txBody>
          <a:bodyPr lIns="45720" rIns="45720"/>
          <a:lstStyle>
            <a:lvl1pPr marL="228600" indent="-228600"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SzPct val="100000"/>
              <a:buFont typeface="Wingdings 2" pitchFamily="18" charset="2"/>
              <a:buChar char=""/>
            </a:pPr>
            <a:r>
              <a:rPr lang="en-US" altLang="zh-CN" b="1">
                <a:solidFill>
                  <a:srgbClr val="000000"/>
                </a:solidFill>
                <a:ea typeface="MS PGothic" pitchFamily="34" charset="-128"/>
              </a:rPr>
              <a:t>Improved spend monitoring and compliance</a:t>
            </a:r>
            <a:r>
              <a:rPr lang="en-US" altLang="zh-CN">
                <a:solidFill>
                  <a:srgbClr val="000000"/>
                </a:solidFill>
                <a:ea typeface="MS PGothic" pitchFamily="34" charset="-128"/>
              </a:rPr>
              <a:t> with capture of purchase description, employee ID, etc. </a:t>
            </a:r>
          </a:p>
          <a:p>
            <a:pPr eaLnBrk="1" hangingPunct="1">
              <a:spcBef>
                <a:spcPct val="30000"/>
              </a:spcBef>
              <a:buClr>
                <a:srgbClr val="DC241F"/>
              </a:buClr>
              <a:buSzPct val="100000"/>
              <a:buFont typeface="Wingdings 2" pitchFamily="18" charset="2"/>
              <a:buChar char=""/>
            </a:pPr>
            <a:r>
              <a:rPr lang="en-US" altLang="zh-CN" b="1">
                <a:solidFill>
                  <a:srgbClr val="000000"/>
                </a:solidFill>
                <a:ea typeface="MS PGothic" pitchFamily="34" charset="-128"/>
              </a:rPr>
              <a:t>Increased spend insight and pattern analysis</a:t>
            </a:r>
            <a:r>
              <a:rPr lang="en-US" altLang="zh-CN">
                <a:solidFill>
                  <a:srgbClr val="000000"/>
                </a:solidFill>
                <a:ea typeface="MS PGothic" pitchFamily="34" charset="-128"/>
              </a:rPr>
              <a:t> from additional client-provided transaction information</a:t>
            </a:r>
          </a:p>
          <a:p>
            <a:pPr eaLnBrk="1" hangingPunct="1">
              <a:spcBef>
                <a:spcPct val="75000"/>
              </a:spcBef>
              <a:buClr>
                <a:srgbClr val="DC241F"/>
              </a:buClr>
              <a:buSzPct val="100000"/>
            </a:pPr>
            <a:endParaRPr lang="en-US" altLang="zh-CN">
              <a:solidFill>
                <a:srgbClr val="000000"/>
              </a:solidFill>
              <a:ea typeface="MS PGothic" pitchFamily="34" charset="-128"/>
            </a:endParaRPr>
          </a:p>
        </p:txBody>
      </p:sp>
      <p:sp>
        <p:nvSpPr>
          <p:cNvPr id="24585" name="Rectangle 58"/>
          <p:cNvSpPr>
            <a:spLocks noChangeArrowheads="1"/>
          </p:cNvSpPr>
          <p:nvPr/>
        </p:nvSpPr>
        <p:spPr bwMode="auto">
          <a:xfrm>
            <a:off x="3122613" y="4043363"/>
            <a:ext cx="243522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round/>
                <a:headEnd/>
                <a:tailEnd/>
              </a14:hiddenLine>
            </a:ext>
          </a:extLst>
        </p:spPr>
        <p:txBody>
          <a:bodyPr lIns="45720" rIns="45720"/>
          <a:lstStyle>
            <a:lvl1pPr marL="228600" indent="-228600"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SzPct val="100000"/>
              <a:buFont typeface="Wingdings 2" pitchFamily="18" charset="2"/>
              <a:buChar char=""/>
            </a:pPr>
            <a:r>
              <a:rPr lang="en-US" altLang="zh-CN" b="1">
                <a:solidFill>
                  <a:srgbClr val="000000"/>
                </a:solidFill>
                <a:ea typeface="MS PGothic" pitchFamily="34" charset="-128"/>
              </a:rPr>
              <a:t>Automate matching</a:t>
            </a:r>
            <a:r>
              <a:rPr lang="en-US" altLang="zh-CN">
                <a:solidFill>
                  <a:srgbClr val="000000"/>
                </a:solidFill>
                <a:ea typeface="MS PGothic" pitchFamily="34" charset="-128"/>
              </a:rPr>
              <a:t> of POs or Invoices with virtual card transactions by using the PO or Invoice # as a Client Defined Field (CDF )to serve as a unique key</a:t>
            </a:r>
          </a:p>
          <a:p>
            <a:pPr eaLnBrk="1" hangingPunct="1">
              <a:spcBef>
                <a:spcPct val="75000"/>
              </a:spcBef>
              <a:buClr>
                <a:srgbClr val="DC241F"/>
              </a:buClr>
              <a:buSzPct val="100000"/>
              <a:buFont typeface="Wingdings 2" pitchFamily="18" charset="2"/>
              <a:buChar char=""/>
            </a:pPr>
            <a:r>
              <a:rPr lang="en-US" altLang="zh-CN" b="1">
                <a:solidFill>
                  <a:srgbClr val="000000"/>
                </a:solidFill>
                <a:ea typeface="MS PGothic" pitchFamily="34" charset="-128"/>
              </a:rPr>
              <a:t>Export Data </a:t>
            </a:r>
            <a:r>
              <a:rPr lang="en-US" altLang="zh-CN">
                <a:solidFill>
                  <a:srgbClr val="000000"/>
                </a:solidFill>
                <a:ea typeface="MS PGothic" pitchFamily="34" charset="-128"/>
              </a:rPr>
              <a:t>file from Citi GDR </a:t>
            </a:r>
          </a:p>
        </p:txBody>
      </p:sp>
      <p:sp>
        <p:nvSpPr>
          <p:cNvPr id="24586" name="Rectangle 58"/>
          <p:cNvSpPr>
            <a:spLocks noChangeArrowheads="1"/>
          </p:cNvSpPr>
          <p:nvPr/>
        </p:nvSpPr>
        <p:spPr bwMode="auto">
          <a:xfrm>
            <a:off x="5780088" y="4043363"/>
            <a:ext cx="24336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round/>
                <a:headEnd/>
                <a:tailEnd/>
              </a14:hiddenLine>
            </a:ext>
          </a:extLst>
        </p:spPr>
        <p:txBody>
          <a:bodyPr lIns="45720" rIns="45720"/>
          <a:lstStyle>
            <a:lvl1pPr marL="228600" indent="-228600"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SzPct val="100000"/>
              <a:buFont typeface="Wingdings 2" pitchFamily="18" charset="2"/>
              <a:buChar char=""/>
            </a:pPr>
            <a:r>
              <a:rPr lang="en-US" altLang="zh-CN" b="1">
                <a:solidFill>
                  <a:srgbClr val="000000"/>
                </a:solidFill>
                <a:ea typeface="MS PGothic" pitchFamily="34" charset="-128"/>
              </a:rPr>
              <a:t>Easily</a:t>
            </a:r>
            <a:r>
              <a:rPr lang="en-US" altLang="zh-CN">
                <a:solidFill>
                  <a:srgbClr val="000000"/>
                </a:solidFill>
                <a:ea typeface="MS PGothic" pitchFamily="34" charset="-128"/>
              </a:rPr>
              <a:t> </a:t>
            </a:r>
            <a:r>
              <a:rPr lang="en-US" altLang="zh-CN" b="1">
                <a:solidFill>
                  <a:srgbClr val="000000"/>
                </a:solidFill>
                <a:ea typeface="MS PGothic" pitchFamily="34" charset="-128"/>
              </a:rPr>
              <a:t>allocate</a:t>
            </a:r>
            <a:r>
              <a:rPr lang="en-US" altLang="zh-CN">
                <a:solidFill>
                  <a:srgbClr val="000000"/>
                </a:solidFill>
                <a:ea typeface="MS PGothic" pitchFamily="34" charset="-128"/>
              </a:rPr>
              <a:t> expenses by requiring accounting code information at the time of VCN creation</a:t>
            </a:r>
          </a:p>
          <a:p>
            <a:pPr eaLnBrk="1" hangingPunct="1">
              <a:spcBef>
                <a:spcPct val="30000"/>
              </a:spcBef>
              <a:buClr>
                <a:srgbClr val="DC241F"/>
              </a:buClr>
              <a:buSzPct val="100000"/>
              <a:buFont typeface="Wingdings 2" pitchFamily="18" charset="2"/>
              <a:buChar char=""/>
            </a:pPr>
            <a:r>
              <a:rPr lang="en-US" altLang="zh-CN">
                <a:solidFill>
                  <a:srgbClr val="000000"/>
                </a:solidFill>
                <a:ea typeface="MS PGothic" pitchFamily="34" charset="-128"/>
              </a:rPr>
              <a:t>Use an automated process to map expenses to general ledgers based on the custom data fields</a:t>
            </a:r>
          </a:p>
        </p:txBody>
      </p:sp>
      <p:grpSp>
        <p:nvGrpSpPr>
          <p:cNvPr id="24587" name="Group 33"/>
          <p:cNvGrpSpPr>
            <a:grpSpLocks/>
          </p:cNvGrpSpPr>
          <p:nvPr/>
        </p:nvGrpSpPr>
        <p:grpSpPr bwMode="auto">
          <a:xfrm>
            <a:off x="571500" y="1428750"/>
            <a:ext cx="7053263" cy="2117725"/>
            <a:chOff x="4621213" y="819150"/>
            <a:chExt cx="4205287" cy="2757488"/>
          </a:xfrm>
        </p:grpSpPr>
        <p:sp>
          <p:nvSpPr>
            <p:cNvPr id="24593" name="AutoShape 2"/>
            <p:cNvSpPr>
              <a:spLocks noChangeArrowheads="1"/>
            </p:cNvSpPr>
            <p:nvPr/>
          </p:nvSpPr>
          <p:spPr bwMode="auto">
            <a:xfrm>
              <a:off x="4621213" y="835025"/>
              <a:ext cx="4205287" cy="2741613"/>
            </a:xfrm>
            <a:prstGeom prst="roundRect">
              <a:avLst>
                <a:gd name="adj" fmla="val 1602"/>
              </a:avLst>
            </a:prstGeom>
            <a:solidFill>
              <a:srgbClr val="F8F8F8"/>
            </a:solidFill>
            <a:ln w="3175" algn="ctr">
              <a:solidFill>
                <a:srgbClr val="D7D7D7"/>
              </a:solidFill>
              <a:round/>
              <a:headEnd/>
              <a:tailEnd/>
            </a:ln>
          </p:spPr>
          <p:txBody>
            <a:bodyPr wrap="none"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solidFill>
                  <a:srgbClr val="B2B2B2"/>
                </a:solidFill>
                <a:ea typeface="MS PGothic" pitchFamily="34" charset="-128"/>
              </a:endParaRPr>
            </a:p>
          </p:txBody>
        </p:sp>
        <p:sp>
          <p:nvSpPr>
            <p:cNvPr id="24594" name="AutoShape 4"/>
            <p:cNvSpPr>
              <a:spLocks noChangeArrowheads="1"/>
            </p:cNvSpPr>
            <p:nvPr/>
          </p:nvSpPr>
          <p:spPr bwMode="auto">
            <a:xfrm>
              <a:off x="4929188" y="1401763"/>
              <a:ext cx="719137" cy="466725"/>
            </a:xfrm>
            <a:prstGeom prst="roundRect">
              <a:avLst>
                <a:gd name="adj" fmla="val 6870"/>
              </a:avLst>
            </a:prstGeom>
            <a:solidFill>
              <a:srgbClr val="003082"/>
            </a:solidFill>
            <a:ln w="3175" algn="ctr">
              <a:solidFill>
                <a:srgbClr val="DDDDDD"/>
              </a:solidFill>
              <a:round/>
              <a:headEnd/>
              <a:tailEnd/>
            </a:ln>
          </p:spPr>
          <p:txBody>
            <a:bodyPr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900" b="1">
                  <a:solidFill>
                    <a:schemeClr val="bg1"/>
                  </a:solidFill>
                  <a:ea typeface="MS PGothic" pitchFamily="34" charset="-128"/>
                </a:rPr>
                <a:t>Entity ERP</a:t>
              </a:r>
            </a:p>
          </p:txBody>
        </p:sp>
        <p:sp>
          <p:nvSpPr>
            <p:cNvPr id="24595" name="Freeform 5"/>
            <p:cNvSpPr>
              <a:spLocks/>
            </p:cNvSpPr>
            <p:nvPr/>
          </p:nvSpPr>
          <p:spPr bwMode="auto">
            <a:xfrm rot="-5400000">
              <a:off x="5961063" y="1092200"/>
              <a:ext cx="111125" cy="593725"/>
            </a:xfrm>
            <a:custGeom>
              <a:avLst/>
              <a:gdLst>
                <a:gd name="T0" fmla="*/ 2147483647 w 84"/>
                <a:gd name="T1" fmla="*/ 0 h 215"/>
                <a:gd name="T2" fmla="*/ 2147483647 w 84"/>
                <a:gd name="T3" fmla="*/ 2147483647 h 215"/>
                <a:gd name="T4" fmla="*/ 0 w 84"/>
                <a:gd name="T5" fmla="*/ 2147483647 h 215"/>
                <a:gd name="T6" fmla="*/ 0 60000 65536"/>
                <a:gd name="T7" fmla="*/ 0 60000 65536"/>
                <a:gd name="T8" fmla="*/ 0 60000 65536"/>
                <a:gd name="T9" fmla="*/ 0 w 84"/>
                <a:gd name="T10" fmla="*/ 0 h 215"/>
                <a:gd name="T11" fmla="*/ 84 w 84"/>
                <a:gd name="T12" fmla="*/ 215 h 215"/>
              </a:gdLst>
              <a:ahLst/>
              <a:cxnLst>
                <a:cxn ang="T6">
                  <a:pos x="T0" y="T1"/>
                </a:cxn>
                <a:cxn ang="T7">
                  <a:pos x="T2" y="T3"/>
                </a:cxn>
                <a:cxn ang="T8">
                  <a:pos x="T4" y="T5"/>
                </a:cxn>
              </a:cxnLst>
              <a:rect l="T9" t="T10" r="T11" b="T12"/>
              <a:pathLst>
                <a:path w="84" h="215">
                  <a:moveTo>
                    <a:pt x="7" y="0"/>
                  </a:moveTo>
                  <a:cubicBezTo>
                    <a:pt x="45" y="23"/>
                    <a:pt x="84" y="47"/>
                    <a:pt x="83" y="83"/>
                  </a:cubicBezTo>
                  <a:cubicBezTo>
                    <a:pt x="82" y="119"/>
                    <a:pt x="41" y="167"/>
                    <a:pt x="0" y="215"/>
                  </a:cubicBezTo>
                </a:path>
              </a:pathLst>
            </a:custGeom>
            <a:noFill/>
            <a:ln w="6350"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lstStyle/>
            <a:p>
              <a:endParaRPr lang="zh-CN" altLang="en-US"/>
            </a:p>
          </p:txBody>
        </p:sp>
        <p:sp>
          <p:nvSpPr>
            <p:cNvPr id="24596" name="Freeform 6"/>
            <p:cNvSpPr>
              <a:spLocks/>
            </p:cNvSpPr>
            <p:nvPr/>
          </p:nvSpPr>
          <p:spPr bwMode="auto">
            <a:xfrm rot="-5400000">
              <a:off x="7433469" y="1092994"/>
              <a:ext cx="112713" cy="593725"/>
            </a:xfrm>
            <a:custGeom>
              <a:avLst/>
              <a:gdLst>
                <a:gd name="T0" fmla="*/ 2147483647 w 84"/>
                <a:gd name="T1" fmla="*/ 0 h 215"/>
                <a:gd name="T2" fmla="*/ 2147483647 w 84"/>
                <a:gd name="T3" fmla="*/ 2147483647 h 215"/>
                <a:gd name="T4" fmla="*/ 0 w 84"/>
                <a:gd name="T5" fmla="*/ 2147483647 h 215"/>
                <a:gd name="T6" fmla="*/ 0 60000 65536"/>
                <a:gd name="T7" fmla="*/ 0 60000 65536"/>
                <a:gd name="T8" fmla="*/ 0 60000 65536"/>
                <a:gd name="T9" fmla="*/ 0 w 84"/>
                <a:gd name="T10" fmla="*/ 0 h 215"/>
                <a:gd name="T11" fmla="*/ 84 w 84"/>
                <a:gd name="T12" fmla="*/ 215 h 215"/>
              </a:gdLst>
              <a:ahLst/>
              <a:cxnLst>
                <a:cxn ang="T6">
                  <a:pos x="T0" y="T1"/>
                </a:cxn>
                <a:cxn ang="T7">
                  <a:pos x="T2" y="T3"/>
                </a:cxn>
                <a:cxn ang="T8">
                  <a:pos x="T4" y="T5"/>
                </a:cxn>
              </a:cxnLst>
              <a:rect l="T9" t="T10" r="T11" b="T12"/>
              <a:pathLst>
                <a:path w="84" h="215">
                  <a:moveTo>
                    <a:pt x="7" y="0"/>
                  </a:moveTo>
                  <a:cubicBezTo>
                    <a:pt x="45" y="23"/>
                    <a:pt x="84" y="47"/>
                    <a:pt x="83" y="83"/>
                  </a:cubicBezTo>
                  <a:cubicBezTo>
                    <a:pt x="82" y="119"/>
                    <a:pt x="41" y="167"/>
                    <a:pt x="0" y="215"/>
                  </a:cubicBezTo>
                </a:path>
              </a:pathLst>
            </a:custGeom>
            <a:noFill/>
            <a:ln w="6350"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lstStyle/>
            <a:p>
              <a:endParaRPr lang="zh-CN" altLang="en-US"/>
            </a:p>
          </p:txBody>
        </p:sp>
        <p:sp>
          <p:nvSpPr>
            <p:cNvPr id="24597" name="AutoShape 7"/>
            <p:cNvSpPr>
              <a:spLocks noChangeArrowheads="1"/>
            </p:cNvSpPr>
            <p:nvPr/>
          </p:nvSpPr>
          <p:spPr bwMode="auto">
            <a:xfrm>
              <a:off x="7834313" y="1417638"/>
              <a:ext cx="719137" cy="465137"/>
            </a:xfrm>
            <a:prstGeom prst="roundRect">
              <a:avLst>
                <a:gd name="adj" fmla="val 6870"/>
              </a:avLst>
            </a:prstGeom>
            <a:solidFill>
              <a:schemeClr val="accent1"/>
            </a:solidFill>
            <a:ln w="3175" algn="ctr">
              <a:solidFill>
                <a:srgbClr val="DDDDDD"/>
              </a:solidFill>
              <a:round/>
              <a:headEnd/>
              <a:tailEnd/>
            </a:ln>
          </p:spPr>
          <p:txBody>
            <a:bodyPr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900">
                  <a:ea typeface="MS PGothic" pitchFamily="34" charset="-128"/>
                </a:rPr>
                <a:t>Merchant</a:t>
              </a:r>
            </a:p>
          </p:txBody>
        </p:sp>
        <p:sp>
          <p:nvSpPr>
            <p:cNvPr id="24598" name="Freeform 8"/>
            <p:cNvSpPr>
              <a:spLocks/>
            </p:cNvSpPr>
            <p:nvPr/>
          </p:nvSpPr>
          <p:spPr bwMode="auto">
            <a:xfrm>
              <a:off x="8585200" y="1927225"/>
              <a:ext cx="173038" cy="593725"/>
            </a:xfrm>
            <a:custGeom>
              <a:avLst/>
              <a:gdLst>
                <a:gd name="T0" fmla="*/ 2147483647 w 84"/>
                <a:gd name="T1" fmla="*/ 0 h 215"/>
                <a:gd name="T2" fmla="*/ 2147483647 w 84"/>
                <a:gd name="T3" fmla="*/ 2147483647 h 215"/>
                <a:gd name="T4" fmla="*/ 0 w 84"/>
                <a:gd name="T5" fmla="*/ 2147483647 h 215"/>
                <a:gd name="T6" fmla="*/ 0 60000 65536"/>
                <a:gd name="T7" fmla="*/ 0 60000 65536"/>
                <a:gd name="T8" fmla="*/ 0 60000 65536"/>
                <a:gd name="T9" fmla="*/ 0 w 84"/>
                <a:gd name="T10" fmla="*/ 0 h 215"/>
                <a:gd name="T11" fmla="*/ 84 w 84"/>
                <a:gd name="T12" fmla="*/ 215 h 215"/>
              </a:gdLst>
              <a:ahLst/>
              <a:cxnLst>
                <a:cxn ang="T6">
                  <a:pos x="T0" y="T1"/>
                </a:cxn>
                <a:cxn ang="T7">
                  <a:pos x="T2" y="T3"/>
                </a:cxn>
                <a:cxn ang="T8">
                  <a:pos x="T4" y="T5"/>
                </a:cxn>
              </a:cxnLst>
              <a:rect l="T9" t="T10" r="T11" b="T12"/>
              <a:pathLst>
                <a:path w="84" h="215">
                  <a:moveTo>
                    <a:pt x="7" y="0"/>
                  </a:moveTo>
                  <a:cubicBezTo>
                    <a:pt x="45" y="23"/>
                    <a:pt x="84" y="47"/>
                    <a:pt x="83" y="83"/>
                  </a:cubicBezTo>
                  <a:cubicBezTo>
                    <a:pt x="82" y="119"/>
                    <a:pt x="41" y="167"/>
                    <a:pt x="0" y="215"/>
                  </a:cubicBezTo>
                </a:path>
              </a:pathLst>
            </a:custGeom>
            <a:noFill/>
            <a:ln w="6350"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lstStyle/>
            <a:p>
              <a:endParaRPr lang="zh-CN" altLang="en-US"/>
            </a:p>
          </p:txBody>
        </p:sp>
        <p:sp>
          <p:nvSpPr>
            <p:cNvPr id="24599" name="Freeform 9"/>
            <p:cNvSpPr>
              <a:spLocks/>
            </p:cNvSpPr>
            <p:nvPr/>
          </p:nvSpPr>
          <p:spPr bwMode="auto">
            <a:xfrm rot="-5400000">
              <a:off x="5247481" y="2750344"/>
              <a:ext cx="111125" cy="331788"/>
            </a:xfrm>
            <a:custGeom>
              <a:avLst/>
              <a:gdLst>
                <a:gd name="T0" fmla="*/ 2147483647 w 84"/>
                <a:gd name="T1" fmla="*/ 0 h 215"/>
                <a:gd name="T2" fmla="*/ 2147483647 w 84"/>
                <a:gd name="T3" fmla="*/ 2147483647 h 215"/>
                <a:gd name="T4" fmla="*/ 0 w 84"/>
                <a:gd name="T5" fmla="*/ 2147483647 h 215"/>
                <a:gd name="T6" fmla="*/ 0 60000 65536"/>
                <a:gd name="T7" fmla="*/ 0 60000 65536"/>
                <a:gd name="T8" fmla="*/ 0 60000 65536"/>
                <a:gd name="T9" fmla="*/ 0 w 84"/>
                <a:gd name="T10" fmla="*/ 0 h 215"/>
                <a:gd name="T11" fmla="*/ 84 w 84"/>
                <a:gd name="T12" fmla="*/ 215 h 215"/>
              </a:gdLst>
              <a:ahLst/>
              <a:cxnLst>
                <a:cxn ang="T6">
                  <a:pos x="T0" y="T1"/>
                </a:cxn>
                <a:cxn ang="T7">
                  <a:pos x="T2" y="T3"/>
                </a:cxn>
                <a:cxn ang="T8">
                  <a:pos x="T4" y="T5"/>
                </a:cxn>
              </a:cxnLst>
              <a:rect l="T9" t="T10" r="T11" b="T12"/>
              <a:pathLst>
                <a:path w="84" h="215">
                  <a:moveTo>
                    <a:pt x="7" y="0"/>
                  </a:moveTo>
                  <a:cubicBezTo>
                    <a:pt x="45" y="23"/>
                    <a:pt x="84" y="47"/>
                    <a:pt x="83" y="83"/>
                  </a:cubicBezTo>
                  <a:cubicBezTo>
                    <a:pt x="82" y="119"/>
                    <a:pt x="41" y="167"/>
                    <a:pt x="0" y="215"/>
                  </a:cubicBezTo>
                </a:path>
              </a:pathLst>
            </a:custGeom>
            <a:noFill/>
            <a:ln w="6350"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lstStyle/>
            <a:p>
              <a:endParaRPr lang="zh-CN" altLang="en-US"/>
            </a:p>
          </p:txBody>
        </p:sp>
        <p:pic>
          <p:nvPicPr>
            <p:cNvPr id="2460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1373188"/>
              <a:ext cx="755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
          <p:nvSpPr>
            <p:cNvPr id="24601" name="Text Box 11"/>
            <p:cNvSpPr txBox="1">
              <a:spLocks noChangeArrowheads="1"/>
            </p:cNvSpPr>
            <p:nvPr/>
          </p:nvSpPr>
          <p:spPr bwMode="auto">
            <a:xfrm>
              <a:off x="5529263" y="819150"/>
              <a:ext cx="1150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000" i="1">
                  <a:ea typeface="MS PGothic" pitchFamily="34" charset="-128"/>
                </a:rPr>
                <a:t>VCN request with </a:t>
              </a:r>
              <a:r>
                <a:rPr lang="en-US" altLang="zh-CN" sz="1000" b="1" i="1">
                  <a:ea typeface="MS PGothic" pitchFamily="34" charset="-128"/>
                </a:rPr>
                <a:t>CDFs</a:t>
              </a:r>
              <a:r>
                <a:rPr lang="en-US" altLang="zh-CN" sz="1000" i="1">
                  <a:ea typeface="MS PGothic" pitchFamily="34" charset="-128"/>
                </a:rPr>
                <a:t> (PO #, Invoice #, GL code, etc.)</a:t>
              </a:r>
            </a:p>
          </p:txBody>
        </p:sp>
        <p:pic>
          <p:nvPicPr>
            <p:cNvPr id="2460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2713" y="2470150"/>
              <a:ext cx="920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pic>
        <p:sp>
          <p:nvSpPr>
            <p:cNvPr id="24603" name="AutoShape 13"/>
            <p:cNvSpPr>
              <a:spLocks noChangeArrowheads="1"/>
            </p:cNvSpPr>
            <p:nvPr/>
          </p:nvSpPr>
          <p:spPr bwMode="auto">
            <a:xfrm>
              <a:off x="4924425" y="2495550"/>
              <a:ext cx="685800" cy="160338"/>
            </a:xfrm>
            <a:prstGeom prst="roundRect">
              <a:avLst>
                <a:gd name="adj" fmla="val 6870"/>
              </a:avLst>
            </a:prstGeom>
            <a:solidFill>
              <a:srgbClr val="003082"/>
            </a:solidFill>
            <a:ln w="3175" algn="ctr">
              <a:solidFill>
                <a:srgbClr val="DDDDDD"/>
              </a:solidFill>
              <a:round/>
              <a:headEnd/>
              <a:tailEnd/>
            </a:ln>
          </p:spPr>
          <p:txBody>
            <a:bodyPr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800">
                  <a:solidFill>
                    <a:schemeClr val="bg1"/>
                  </a:solidFill>
                  <a:ea typeface="MS PGothic" pitchFamily="34" charset="-128"/>
                </a:rPr>
                <a:t>Report</a:t>
              </a:r>
            </a:p>
          </p:txBody>
        </p:sp>
        <p:sp>
          <p:nvSpPr>
            <p:cNvPr id="24604" name="AutoShape 14"/>
            <p:cNvSpPr>
              <a:spLocks noChangeArrowheads="1"/>
            </p:cNvSpPr>
            <p:nvPr/>
          </p:nvSpPr>
          <p:spPr bwMode="auto">
            <a:xfrm>
              <a:off x="4924425" y="2649538"/>
              <a:ext cx="685800" cy="160337"/>
            </a:xfrm>
            <a:prstGeom prst="roundRect">
              <a:avLst>
                <a:gd name="adj" fmla="val 6870"/>
              </a:avLst>
            </a:prstGeom>
            <a:solidFill>
              <a:srgbClr val="003082"/>
            </a:solidFill>
            <a:ln w="3175" algn="ctr">
              <a:solidFill>
                <a:srgbClr val="DDDDDD"/>
              </a:solidFill>
              <a:round/>
              <a:headEnd/>
              <a:tailEnd/>
            </a:ln>
          </p:spPr>
          <p:txBody>
            <a:bodyPr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800">
                  <a:solidFill>
                    <a:schemeClr val="bg1"/>
                  </a:solidFill>
                  <a:ea typeface="MS PGothic" pitchFamily="34" charset="-128"/>
                </a:rPr>
                <a:t>Reconcile</a:t>
              </a:r>
            </a:p>
          </p:txBody>
        </p:sp>
        <p:sp>
          <p:nvSpPr>
            <p:cNvPr id="24605" name="AutoShape 15"/>
            <p:cNvSpPr>
              <a:spLocks noChangeArrowheads="1"/>
            </p:cNvSpPr>
            <p:nvPr/>
          </p:nvSpPr>
          <p:spPr bwMode="auto">
            <a:xfrm>
              <a:off x="4924425" y="2801938"/>
              <a:ext cx="685800" cy="160337"/>
            </a:xfrm>
            <a:prstGeom prst="roundRect">
              <a:avLst>
                <a:gd name="adj" fmla="val 6870"/>
              </a:avLst>
            </a:prstGeom>
            <a:solidFill>
              <a:srgbClr val="003082"/>
            </a:solidFill>
            <a:ln w="3175" algn="ctr">
              <a:solidFill>
                <a:srgbClr val="DDDDDD"/>
              </a:solidFill>
              <a:round/>
              <a:headEnd/>
              <a:tailEnd/>
            </a:ln>
          </p:spPr>
          <p:txBody>
            <a:bodyPr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800">
                  <a:solidFill>
                    <a:schemeClr val="bg1"/>
                  </a:solidFill>
                  <a:ea typeface="MS PGothic" pitchFamily="34" charset="-128"/>
                </a:rPr>
                <a:t>Allocate</a:t>
              </a:r>
            </a:p>
          </p:txBody>
        </p:sp>
        <p:pic>
          <p:nvPicPr>
            <p:cNvPr id="2460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9500" y="2474913"/>
              <a:ext cx="1271588" cy="515937"/>
            </a:xfrm>
            <a:prstGeom prst="rect">
              <a:avLst/>
            </a:prstGeom>
            <a:solidFill>
              <a:schemeClr val="bg1"/>
            </a:solidFill>
            <a:ln>
              <a:noFill/>
            </a:ln>
            <a:extLst>
              <a:ext uri="{91240B29-F687-4F45-9708-019B960494DF}">
                <a14:hiddenLine xmlns:a14="http://schemas.microsoft.com/office/drawing/2010/main" w="6350" algn="ctr">
                  <a:solidFill>
                    <a:srgbClr val="000000"/>
                  </a:solidFill>
                  <a:miter lim="800000"/>
                  <a:headEnd/>
                  <a:tailEnd/>
                </a14:hiddenLine>
              </a:ext>
            </a:extLst>
          </p:spPr>
        </p:pic>
        <p:pic>
          <p:nvPicPr>
            <p:cNvPr id="24607" name="Picture 20" descr="VCA-holo.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29475" y="1016000"/>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08" name="Text Box 28"/>
            <p:cNvSpPr txBox="1">
              <a:spLocks noChangeArrowheads="1"/>
            </p:cNvSpPr>
            <p:nvPr/>
          </p:nvSpPr>
          <p:spPr bwMode="auto">
            <a:xfrm>
              <a:off x="6353175" y="3025775"/>
              <a:ext cx="88423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1000" i="1">
                  <a:ea typeface="MS PGothic" pitchFamily="34" charset="-128"/>
                </a:rPr>
                <a:t>Transaction data with CDFs</a:t>
              </a:r>
            </a:p>
          </p:txBody>
        </p:sp>
        <p:sp>
          <p:nvSpPr>
            <p:cNvPr id="24609" name="Freeform 29"/>
            <p:cNvSpPr>
              <a:spLocks/>
            </p:cNvSpPr>
            <p:nvPr/>
          </p:nvSpPr>
          <p:spPr bwMode="auto">
            <a:xfrm rot="5400000">
              <a:off x="7466807" y="2786856"/>
              <a:ext cx="112712" cy="593725"/>
            </a:xfrm>
            <a:custGeom>
              <a:avLst/>
              <a:gdLst>
                <a:gd name="T0" fmla="*/ 2147483647 w 84"/>
                <a:gd name="T1" fmla="*/ 0 h 215"/>
                <a:gd name="T2" fmla="*/ 2147483647 w 84"/>
                <a:gd name="T3" fmla="*/ 2147483647 h 215"/>
                <a:gd name="T4" fmla="*/ 0 w 84"/>
                <a:gd name="T5" fmla="*/ 2147483647 h 215"/>
                <a:gd name="T6" fmla="*/ 0 60000 65536"/>
                <a:gd name="T7" fmla="*/ 0 60000 65536"/>
                <a:gd name="T8" fmla="*/ 0 60000 65536"/>
                <a:gd name="T9" fmla="*/ 0 w 84"/>
                <a:gd name="T10" fmla="*/ 0 h 215"/>
                <a:gd name="T11" fmla="*/ 84 w 84"/>
                <a:gd name="T12" fmla="*/ 215 h 215"/>
              </a:gdLst>
              <a:ahLst/>
              <a:cxnLst>
                <a:cxn ang="T6">
                  <a:pos x="T0" y="T1"/>
                </a:cxn>
                <a:cxn ang="T7">
                  <a:pos x="T2" y="T3"/>
                </a:cxn>
                <a:cxn ang="T8">
                  <a:pos x="T4" y="T5"/>
                </a:cxn>
              </a:cxnLst>
              <a:rect l="T9" t="T10" r="T11" b="T12"/>
              <a:pathLst>
                <a:path w="84" h="215">
                  <a:moveTo>
                    <a:pt x="7" y="0"/>
                  </a:moveTo>
                  <a:cubicBezTo>
                    <a:pt x="45" y="23"/>
                    <a:pt x="84" y="47"/>
                    <a:pt x="83" y="83"/>
                  </a:cubicBezTo>
                  <a:cubicBezTo>
                    <a:pt x="82" y="119"/>
                    <a:pt x="41" y="167"/>
                    <a:pt x="0" y="215"/>
                  </a:cubicBezTo>
                </a:path>
              </a:pathLst>
            </a:custGeom>
            <a:noFill/>
            <a:ln w="6350"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lstStyle/>
            <a:p>
              <a:endParaRPr lang="zh-CN" altLang="en-US"/>
            </a:p>
          </p:txBody>
        </p:sp>
        <p:sp>
          <p:nvSpPr>
            <p:cNvPr id="24610" name="Freeform 30"/>
            <p:cNvSpPr>
              <a:spLocks/>
            </p:cNvSpPr>
            <p:nvPr/>
          </p:nvSpPr>
          <p:spPr bwMode="auto">
            <a:xfrm rot="5400000">
              <a:off x="5905500" y="2786063"/>
              <a:ext cx="111125" cy="593725"/>
            </a:xfrm>
            <a:custGeom>
              <a:avLst/>
              <a:gdLst>
                <a:gd name="T0" fmla="*/ 2147483647 w 84"/>
                <a:gd name="T1" fmla="*/ 0 h 215"/>
                <a:gd name="T2" fmla="*/ 2147483647 w 84"/>
                <a:gd name="T3" fmla="*/ 2147483647 h 215"/>
                <a:gd name="T4" fmla="*/ 0 w 84"/>
                <a:gd name="T5" fmla="*/ 2147483647 h 215"/>
                <a:gd name="T6" fmla="*/ 0 60000 65536"/>
                <a:gd name="T7" fmla="*/ 0 60000 65536"/>
                <a:gd name="T8" fmla="*/ 0 60000 65536"/>
                <a:gd name="T9" fmla="*/ 0 w 84"/>
                <a:gd name="T10" fmla="*/ 0 h 215"/>
                <a:gd name="T11" fmla="*/ 84 w 84"/>
                <a:gd name="T12" fmla="*/ 215 h 215"/>
              </a:gdLst>
              <a:ahLst/>
              <a:cxnLst>
                <a:cxn ang="T6">
                  <a:pos x="T0" y="T1"/>
                </a:cxn>
                <a:cxn ang="T7">
                  <a:pos x="T2" y="T3"/>
                </a:cxn>
                <a:cxn ang="T8">
                  <a:pos x="T4" y="T5"/>
                </a:cxn>
              </a:cxnLst>
              <a:rect l="T9" t="T10" r="T11" b="T12"/>
              <a:pathLst>
                <a:path w="84" h="215">
                  <a:moveTo>
                    <a:pt x="7" y="0"/>
                  </a:moveTo>
                  <a:cubicBezTo>
                    <a:pt x="45" y="23"/>
                    <a:pt x="84" y="47"/>
                    <a:pt x="83" y="83"/>
                  </a:cubicBezTo>
                  <a:cubicBezTo>
                    <a:pt x="82" y="119"/>
                    <a:pt x="41" y="167"/>
                    <a:pt x="0" y="215"/>
                  </a:cubicBezTo>
                </a:path>
              </a:pathLst>
            </a:custGeom>
            <a:noFill/>
            <a:ln w="6350" cap="flat" cmpd="sng">
              <a:solidFill>
                <a:schemeClr val="bg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lIns="45720" rIns="45720" anchor="ctr"/>
            <a:lstStyle/>
            <a:p>
              <a:endParaRPr lang="zh-CN" altLang="en-US"/>
            </a:p>
          </p:txBody>
        </p:sp>
        <p:sp>
          <p:nvSpPr>
            <p:cNvPr id="24611" name="Line 31"/>
            <p:cNvSpPr>
              <a:spLocks noChangeShapeType="1"/>
            </p:cNvSpPr>
            <p:nvPr/>
          </p:nvSpPr>
          <p:spPr bwMode="auto">
            <a:xfrm>
              <a:off x="4664075" y="2182813"/>
              <a:ext cx="4132263" cy="0"/>
            </a:xfrm>
            <a:prstGeom prst="line">
              <a:avLst/>
            </a:prstGeom>
            <a:noFill/>
            <a:ln w="6350" cap="rnd">
              <a:solidFill>
                <a:srgbClr val="B2B2B2"/>
              </a:solidFill>
              <a:prstDash val="sysDot"/>
              <a:round/>
              <a:headEnd/>
              <a:tailEnd/>
            </a:ln>
            <a:extLst>
              <a:ext uri="{909E8E84-426E-40DD-AFC4-6F175D3DCCD1}">
                <a14:hiddenFill xmlns:a14="http://schemas.microsoft.com/office/drawing/2010/main">
                  <a:noFill/>
                </a14:hiddenFill>
              </a:ext>
            </a:extLst>
          </p:spPr>
          <p:txBody>
            <a:bodyPr lIns="45720" rIns="45720" anchor="ctr"/>
            <a:lstStyle/>
            <a:p>
              <a:endParaRPr lang="zh-CN" altLang="en-US"/>
            </a:p>
          </p:txBody>
        </p:sp>
        <p:sp>
          <p:nvSpPr>
            <p:cNvPr id="24612" name="Text Box 32"/>
            <p:cNvSpPr txBox="1">
              <a:spLocks noChangeArrowheads="1"/>
            </p:cNvSpPr>
            <p:nvPr/>
          </p:nvSpPr>
          <p:spPr bwMode="auto">
            <a:xfrm>
              <a:off x="4632325" y="2006600"/>
              <a:ext cx="47628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000" i="1">
                  <a:solidFill>
                    <a:schemeClr val="bg2"/>
                  </a:solidFill>
                  <a:ea typeface="MS PGothic" pitchFamily="34" charset="-128"/>
                </a:rPr>
                <a:t>Pre-transaction</a:t>
              </a:r>
            </a:p>
          </p:txBody>
        </p:sp>
        <p:sp>
          <p:nvSpPr>
            <p:cNvPr id="24613" name="Text Box 33"/>
            <p:cNvSpPr txBox="1">
              <a:spLocks noChangeArrowheads="1"/>
            </p:cNvSpPr>
            <p:nvPr/>
          </p:nvSpPr>
          <p:spPr bwMode="auto">
            <a:xfrm>
              <a:off x="4632325" y="2159000"/>
              <a:ext cx="50417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000" i="1">
                  <a:solidFill>
                    <a:schemeClr val="bg2"/>
                  </a:solidFill>
                  <a:ea typeface="MS PGothic" pitchFamily="34" charset="-128"/>
                </a:rPr>
                <a:t>Post-transaction</a:t>
              </a:r>
            </a:p>
          </p:txBody>
        </p:sp>
      </p:grpSp>
      <p:sp>
        <p:nvSpPr>
          <p:cNvPr id="39" name="Rectangle 8"/>
          <p:cNvSpPr txBox="1">
            <a:spLocks noChangeArrowheads="1"/>
          </p:cNvSpPr>
          <p:nvPr/>
        </p:nvSpPr>
        <p:spPr bwMode="gray">
          <a:xfrm>
            <a:off x="322263" y="122238"/>
            <a:ext cx="8499475" cy="427037"/>
          </a:xfrm>
          <a:prstGeom prst="rect">
            <a:avLst/>
          </a:prstGeom>
          <a:noFill/>
          <a:ln w="9525" algn="ctr">
            <a:noFill/>
            <a:miter lim="800000"/>
            <a:headEnd/>
            <a:tailEnd/>
          </a:ln>
        </p:spPr>
        <p:txBody>
          <a:bodyPr lIns="0" tIns="0" rIns="0" bIns="0" anchor="b"/>
          <a:lstStyle/>
          <a:p>
            <a:pPr>
              <a:defRPr/>
            </a:pPr>
            <a:r>
              <a:rPr lang="en-US" sz="2400" kern="0" dirty="0">
                <a:solidFill>
                  <a:schemeClr val="accent2"/>
                </a:solidFill>
                <a:latin typeface="+mj-lt"/>
                <a:ea typeface="+mj-ea"/>
                <a:cs typeface="+mj-cs"/>
              </a:rPr>
              <a:t>Alternative Cards</a:t>
            </a:r>
          </a:p>
        </p:txBody>
      </p:sp>
      <p:sp>
        <p:nvSpPr>
          <p:cNvPr id="24589" name="Rectangle 10"/>
          <p:cNvSpPr>
            <a:spLocks noChangeArrowheads="1"/>
          </p:cNvSpPr>
          <p:nvPr/>
        </p:nvSpPr>
        <p:spPr bwMode="gray">
          <a:xfrm>
            <a:off x="323850" y="814388"/>
            <a:ext cx="8496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1800" b="1">
                <a:solidFill>
                  <a:schemeClr val="folHlink"/>
                </a:solidFill>
                <a:ea typeface="宋体" pitchFamily="2" charset="-122"/>
              </a:rPr>
              <a:t>Virtual Cards – How it works – AP Automation Example</a:t>
            </a:r>
          </a:p>
        </p:txBody>
      </p:sp>
      <p:sp>
        <p:nvSpPr>
          <p:cNvPr id="24590" name="Line 11"/>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1" name="Rectangle 13"/>
          <p:cNvSpPr>
            <a:spLocks noChangeArrowheads="1"/>
          </p:cNvSpPr>
          <p:nvPr/>
        </p:nvSpPr>
        <p:spPr bwMode="gray">
          <a:xfrm>
            <a:off x="6659563" y="830263"/>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4592" name="Rectangle 44"/>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4296812B-D754-49A7-92D3-0ADDE2AB979C}" type="slidenum">
              <a:rPr lang="en-US" altLang="zh-CN" sz="1000">
                <a:solidFill>
                  <a:schemeClr val="accent2"/>
                </a:solidFill>
                <a:ea typeface="宋体" pitchFamily="2" charset="-122"/>
              </a:rPr>
              <a:pPr algn="ctr" eaLnBrk="1" hangingPunct="1"/>
              <a:t>21</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322263" y="3276600"/>
            <a:ext cx="8499475" cy="152400"/>
            <a:chOff x="0" y="0"/>
            <a:chExt cx="5354" cy="96"/>
          </a:xfrm>
        </p:grpSpPr>
        <p:sp>
          <p:nvSpPr>
            <p:cNvPr id="25606" name="Rectangle 3"/>
            <p:cNvSpPr>
              <a:spLocks/>
            </p:cNvSpPr>
            <p:nvPr/>
          </p:nvSpPr>
          <p:spPr bwMode="auto">
            <a:xfrm>
              <a:off x="0" y="0"/>
              <a:ext cx="5354" cy="96"/>
            </a:xfrm>
            <a:prstGeom prst="rect">
              <a:avLst/>
            </a:prstGeom>
            <a:solidFill>
              <a:srgbClr val="A7A9A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ea typeface="MS PGothic" pitchFamily="34" charset="-128"/>
              </a:endParaRPr>
            </a:p>
          </p:txBody>
        </p:sp>
      </p:grpSp>
      <p:sp>
        <p:nvSpPr>
          <p:cNvPr id="25603" name="Rectangle 5"/>
          <p:cNvSpPr>
            <a:spLocks noGrp="1" noChangeArrowheads="1"/>
          </p:cNvSpPr>
          <p:nvPr>
            <p:ph type="title" idx="4294967295"/>
          </p:nvPr>
        </p:nvSpPr>
        <p:spPr>
          <a:xfrm>
            <a:off x="4337050" y="2838450"/>
            <a:ext cx="4465638" cy="365125"/>
          </a:xfrm>
          <a:solidFill>
            <a:srgbClr val="FFFFFF"/>
          </a:solidFill>
        </p:spPr>
        <p:txBody>
          <a:bodyPr/>
          <a:lstStyle/>
          <a:p>
            <a:pPr algn="r" eaLnBrk="1" hangingPunct="1"/>
            <a:r>
              <a:rPr lang="en-US" altLang="zh-CN" smtClean="0">
                <a:solidFill>
                  <a:srgbClr val="DC241F"/>
                </a:solidFill>
                <a:ea typeface="宋体" pitchFamily="2" charset="-122"/>
              </a:rPr>
              <a:t>4. Buyer Initiated Payment Card</a:t>
            </a:r>
          </a:p>
        </p:txBody>
      </p:sp>
      <p:sp>
        <p:nvSpPr>
          <p:cNvPr id="25604"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25605" name="Rectangle 5"/>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BE1DC44B-0734-41C3-A436-D17731697D0A}" type="slidenum">
              <a:rPr lang="en-US" altLang="zh-CN" sz="1000">
                <a:solidFill>
                  <a:schemeClr val="accent2"/>
                </a:solidFill>
                <a:ea typeface="宋体" pitchFamily="2" charset="-122"/>
              </a:rPr>
              <a:pPr algn="ctr" eaLnBrk="1" hangingPunct="1"/>
              <a:t>22</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14"/>
          <p:cNvGrpSpPr>
            <a:grpSpLocks/>
          </p:cNvGrpSpPr>
          <p:nvPr/>
        </p:nvGrpSpPr>
        <p:grpSpPr bwMode="auto">
          <a:xfrm>
            <a:off x="309563" y="2071688"/>
            <a:ext cx="8405812" cy="4071937"/>
            <a:chOff x="290513" y="1781175"/>
            <a:chExt cx="4052887" cy="3876675"/>
          </a:xfrm>
        </p:grpSpPr>
        <p:sp>
          <p:nvSpPr>
            <p:cNvPr id="3" name="Rectangle 58"/>
            <p:cNvSpPr>
              <a:spLocks noChangeArrowheads="1"/>
            </p:cNvSpPr>
            <p:nvPr/>
          </p:nvSpPr>
          <p:spPr bwMode="auto">
            <a:xfrm>
              <a:off x="290513" y="1781175"/>
              <a:ext cx="4052887" cy="3876675"/>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ts val="900"/>
                </a:spcBef>
                <a:buClr>
                  <a:srgbClr val="002A75"/>
                </a:buClr>
                <a:buSzPct val="120000"/>
                <a:buFont typeface="Arial" pitchFamily="34" charset="0"/>
                <a:buNone/>
              </a:pPr>
              <a:endParaRPr lang="zh-CN" altLang="zh-CN" sz="3600"/>
            </a:p>
          </p:txBody>
        </p:sp>
        <p:sp>
          <p:nvSpPr>
            <p:cNvPr id="4" name="Rectangle 19"/>
            <p:cNvSpPr>
              <a:spLocks noChangeArrowheads="1"/>
            </p:cNvSpPr>
            <p:nvPr/>
          </p:nvSpPr>
          <p:spPr bwMode="auto">
            <a:xfrm>
              <a:off x="517842" y="2202848"/>
              <a:ext cx="3598229" cy="3284217"/>
            </a:xfrm>
            <a:prstGeom prst="rect">
              <a:avLst/>
            </a:prstGeom>
            <a:noFill/>
            <a:ln w="9525">
              <a:noFill/>
              <a:miter lim="800000"/>
              <a:headEnd/>
              <a:tailEnd/>
            </a:ln>
          </p:spPr>
          <p:txBody>
            <a:bodyPr lIns="0" rIns="0" bIns="0"/>
            <a:lstStyle/>
            <a:p>
              <a:pPr marL="234950" indent="-234950" eaLnBrk="0" hangingPunct="0">
                <a:spcBef>
                  <a:spcPts val="1200"/>
                </a:spcBef>
                <a:buClr>
                  <a:srgbClr val="DC241F"/>
                </a:buClr>
                <a:buSzPct val="100000"/>
                <a:buFont typeface="Arial" pitchFamily="34" charset="0"/>
                <a:buChar char="●"/>
                <a:defRPr/>
              </a:pPr>
              <a:r>
                <a:rPr lang="en-US" sz="1800" b="1" dirty="0">
                  <a:cs typeface="+mn-cs"/>
                </a:rPr>
                <a:t>File-based payment process</a:t>
              </a:r>
            </a:p>
            <a:p>
              <a:pPr marL="455613" lvl="1" indent="-225425">
                <a:spcBef>
                  <a:spcPct val="25000"/>
                </a:spcBef>
                <a:buClr>
                  <a:srgbClr val="DC241F"/>
                </a:buClr>
                <a:buSzPct val="100000"/>
                <a:buFont typeface="Arial" pitchFamily="34" charset="0"/>
                <a:buChar char="–"/>
                <a:defRPr/>
              </a:pPr>
              <a:r>
                <a:rPr lang="en-US" sz="1600" dirty="0">
                  <a:latin typeface="+mn-lt"/>
                  <a:cs typeface="+mn-cs"/>
                </a:rPr>
                <a:t>Buyer initiates payment via file submission (modified EDI 820) to Citi &amp; the Payment Gateway</a:t>
              </a:r>
            </a:p>
            <a:p>
              <a:pPr marL="455613" lvl="1" indent="-225425">
                <a:spcBef>
                  <a:spcPct val="25000"/>
                </a:spcBef>
                <a:buClr>
                  <a:srgbClr val="DC241F"/>
                </a:buClr>
                <a:buSzPct val="100000"/>
                <a:buFont typeface="Arial" pitchFamily="34" charset="0"/>
                <a:buChar char="–"/>
                <a:defRPr/>
              </a:pPr>
              <a:r>
                <a:rPr lang="en-US" sz="1600" dirty="0">
                  <a:latin typeface="+mn-lt"/>
                  <a:cs typeface="+mn-cs"/>
                </a:rPr>
                <a:t>Payments settle on a master purchase card account (s)</a:t>
              </a:r>
            </a:p>
            <a:p>
              <a:pPr marL="455613" lvl="1" indent="-225425">
                <a:spcBef>
                  <a:spcPct val="25000"/>
                </a:spcBef>
                <a:buClr>
                  <a:srgbClr val="DC241F"/>
                </a:buClr>
                <a:buSzPct val="100000"/>
                <a:buFont typeface="Arial" pitchFamily="34" charset="0"/>
                <a:buChar char="–"/>
                <a:defRPr/>
              </a:pPr>
              <a:r>
                <a:rPr lang="en-US" sz="1600" dirty="0">
                  <a:latin typeface="+mn-lt"/>
                  <a:cs typeface="+mn-cs"/>
                </a:rPr>
                <a:t>Payment is straight through to the vendor’s bank account</a:t>
              </a:r>
            </a:p>
            <a:p>
              <a:pPr marL="234950" indent="-234950" eaLnBrk="0" hangingPunct="0">
                <a:spcBef>
                  <a:spcPts val="1200"/>
                </a:spcBef>
                <a:buClr>
                  <a:srgbClr val="DC241F"/>
                </a:buClr>
                <a:buSzPct val="100000"/>
                <a:buFont typeface="Arial" pitchFamily="34" charset="0"/>
                <a:buChar char="●"/>
                <a:defRPr/>
              </a:pPr>
              <a:r>
                <a:rPr lang="en-US" sz="1800" b="1" dirty="0">
                  <a:cs typeface="+mn-cs"/>
                </a:rPr>
                <a:t>Payment Gateway</a:t>
              </a:r>
            </a:p>
            <a:p>
              <a:pPr marL="455613" lvl="1" indent="-225425" eaLnBrk="0" hangingPunct="0">
                <a:spcBef>
                  <a:spcPct val="25000"/>
                </a:spcBef>
                <a:buClr>
                  <a:srgbClr val="DC241F"/>
                </a:buClr>
                <a:buSzPct val="100000"/>
                <a:buFont typeface="Arial" pitchFamily="34" charset="0"/>
                <a:buChar char="–"/>
                <a:defRPr/>
              </a:pPr>
              <a:r>
                <a:rPr lang="en-US" sz="1600" dirty="0">
                  <a:latin typeface="+mn-lt"/>
                  <a:cs typeface="+mn-cs"/>
                </a:rPr>
                <a:t>Central infrastructure where suppliers must securely register to receive straight through payment</a:t>
              </a:r>
            </a:p>
            <a:p>
              <a:pPr marL="455613" lvl="1" indent="-225425" eaLnBrk="0" hangingPunct="0">
                <a:spcBef>
                  <a:spcPct val="25000"/>
                </a:spcBef>
                <a:buClr>
                  <a:srgbClr val="DC241F"/>
                </a:buClr>
                <a:buSzPct val="100000"/>
                <a:buFont typeface="Arial" pitchFamily="34" charset="0"/>
                <a:buChar char="–"/>
                <a:defRPr/>
              </a:pPr>
              <a:r>
                <a:rPr lang="en-US" sz="1600" dirty="0">
                  <a:latin typeface="+mn-lt"/>
                  <a:cs typeface="+mn-cs"/>
                </a:rPr>
                <a:t>Matches payment detail in Buyer’s file to registered vendors without the need for transmission of sensitive bank account details</a:t>
              </a:r>
            </a:p>
            <a:p>
              <a:pPr marL="455613" lvl="1" indent="-225425" eaLnBrk="0" hangingPunct="0">
                <a:spcBef>
                  <a:spcPct val="25000"/>
                </a:spcBef>
                <a:buClr>
                  <a:srgbClr val="DC241F"/>
                </a:buClr>
                <a:buSzPct val="100000"/>
                <a:buFont typeface="Arial" pitchFamily="34" charset="0"/>
                <a:buChar char="–"/>
                <a:defRPr/>
              </a:pPr>
              <a:r>
                <a:rPr lang="en-US" sz="1600" dirty="0">
                  <a:latin typeface="+mn-lt"/>
                  <a:cs typeface="+mn-cs"/>
                </a:rPr>
                <a:t>Online portal which provides email remittance and houses payment status and details for use by Buyer or Vendor in reconciliation process</a:t>
              </a:r>
            </a:p>
          </p:txBody>
        </p:sp>
        <p:sp>
          <p:nvSpPr>
            <p:cNvPr id="26635" name="Rectangle 27"/>
            <p:cNvSpPr>
              <a:spLocks noChangeArrowheads="1"/>
            </p:cNvSpPr>
            <p:nvPr/>
          </p:nvSpPr>
          <p:spPr bwMode="auto">
            <a:xfrm>
              <a:off x="382349" y="1852613"/>
              <a:ext cx="2419609" cy="380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000" b="1">
                  <a:ea typeface="宋体" pitchFamily="2" charset="-122"/>
                </a:rPr>
                <a:t>What is a Buyer Initiated Payment Card?</a:t>
              </a:r>
            </a:p>
          </p:txBody>
        </p:sp>
      </p:grpSp>
      <p:sp>
        <p:nvSpPr>
          <p:cNvPr id="26627" name="Rectangle 1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26628" name="Rectangle 18"/>
          <p:cNvSpPr>
            <a:spLocks noChangeArrowheads="1"/>
          </p:cNvSpPr>
          <p:nvPr/>
        </p:nvSpPr>
        <p:spPr bwMode="gray">
          <a:xfrm>
            <a:off x="323850" y="798513"/>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Buyer Initiated Payment Cards - BIPC</a:t>
            </a:r>
          </a:p>
        </p:txBody>
      </p:sp>
      <p:sp>
        <p:nvSpPr>
          <p:cNvPr id="26629" name="Line 19"/>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0" name="Rectangle 21"/>
          <p:cNvSpPr>
            <a:spLocks noChangeArrowheads="1"/>
          </p:cNvSpPr>
          <p:nvPr/>
        </p:nvSpPr>
        <p:spPr bwMode="gray">
          <a:xfrm>
            <a:off x="6659563" y="830263"/>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12" name="Rounded Rectangle 11"/>
          <p:cNvSpPr/>
          <p:nvPr/>
        </p:nvSpPr>
        <p:spPr bwMode="auto">
          <a:xfrm>
            <a:off x="290512" y="1409287"/>
            <a:ext cx="8529638" cy="581438"/>
          </a:xfrm>
          <a:prstGeom prst="roundRect">
            <a:avLst/>
          </a:prstGeom>
          <a:gradFill flip="none" rotWithShape="0">
            <a:gsLst>
              <a:gs pos="0">
                <a:schemeClr val="bg1">
                  <a:lumMod val="95000"/>
                </a:schemeClr>
              </a:gs>
              <a:gs pos="100000">
                <a:schemeClr val="bg1">
                  <a:lumMod val="50000"/>
                </a:schemeClr>
              </a:gs>
            </a:gsLst>
            <a:lin ang="5400000" scaled="1"/>
            <a:tileRect/>
          </a:gradFill>
          <a:ln w="6350" cap="flat" cmpd="sng" algn="ctr">
            <a:solidFill>
              <a:schemeClr val="bg1">
                <a:lumMod val="85000"/>
              </a:schemeClr>
            </a:solidFill>
            <a:prstDash val="solid"/>
            <a:round/>
            <a:headEnd type="none" w="med" len="med"/>
            <a:tailEnd type="none" w="med" len="med"/>
          </a:ln>
          <a:effectLst/>
        </p:spPr>
        <p:txBody>
          <a:bodyPr lIns="45720" rIns="45720"/>
          <a:lstStyle/>
          <a:p>
            <a:pPr algn="ctr">
              <a:defRPr/>
            </a:pPr>
            <a:r>
              <a:rPr lang="en-US" b="1" dirty="0">
                <a:solidFill>
                  <a:srgbClr val="002A75"/>
                </a:solidFill>
                <a:cs typeface="+mn-cs"/>
              </a:rPr>
              <a:t>BIPC automates end-to-end payment processing on a commercial card platform while increasing security, control, and efficiency</a:t>
            </a:r>
            <a:endParaRPr lang="en-US" dirty="0">
              <a:gradFill>
                <a:gsLst>
                  <a:gs pos="0">
                    <a:srgbClr val="FFFFFF">
                      <a:lumMod val="65000"/>
                    </a:srgbClr>
                  </a:gs>
                  <a:gs pos="100000">
                    <a:srgbClr val="0A2A4A"/>
                  </a:gs>
                </a:gsLst>
                <a:lin ang="2700000" scaled="1"/>
              </a:gradFill>
              <a:cs typeface="+mn-cs"/>
            </a:endParaRPr>
          </a:p>
        </p:txBody>
      </p:sp>
      <p:sp>
        <p:nvSpPr>
          <p:cNvPr id="26632" name="Rectangle 12"/>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763C1EDE-1796-4427-B435-12D0811CB189}" type="slidenum">
              <a:rPr lang="en-US" altLang="zh-CN" sz="1000">
                <a:solidFill>
                  <a:schemeClr val="accent2"/>
                </a:solidFill>
                <a:ea typeface="宋体" pitchFamily="2" charset="-122"/>
              </a:rPr>
              <a:pPr algn="ctr" eaLnBrk="1" hangingPunct="1"/>
              <a:t>23</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AutoShape 6"/>
          <p:cNvSpPr>
            <a:spLocks noChangeArrowheads="1"/>
          </p:cNvSpPr>
          <p:nvPr/>
        </p:nvSpPr>
        <p:spPr bwMode="auto">
          <a:xfrm>
            <a:off x="285750" y="1560513"/>
            <a:ext cx="4160838" cy="261937"/>
          </a:xfrm>
          <a:prstGeom prst="roundRect">
            <a:avLst>
              <a:gd name="adj" fmla="val 16667"/>
            </a:avLst>
          </a:pr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b="1">
                <a:solidFill>
                  <a:schemeClr val="bg1"/>
                </a:solidFill>
                <a:ea typeface="宋体" pitchFamily="2" charset="-122"/>
              </a:rPr>
              <a:t>Security</a:t>
            </a:r>
          </a:p>
        </p:txBody>
      </p:sp>
      <p:sp>
        <p:nvSpPr>
          <p:cNvPr id="27651" name="AutoShape 6"/>
          <p:cNvSpPr>
            <a:spLocks noChangeArrowheads="1"/>
          </p:cNvSpPr>
          <p:nvPr/>
        </p:nvSpPr>
        <p:spPr bwMode="auto">
          <a:xfrm>
            <a:off x="4687888" y="1571625"/>
            <a:ext cx="4160837" cy="261938"/>
          </a:xfrm>
          <a:prstGeom prst="roundRect">
            <a:avLst>
              <a:gd name="adj" fmla="val 16667"/>
            </a:avLst>
          </a:pr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b="1">
                <a:solidFill>
                  <a:schemeClr val="bg1"/>
                </a:solidFill>
                <a:ea typeface="宋体" pitchFamily="2" charset="-122"/>
              </a:rPr>
              <a:t>Efficiency</a:t>
            </a:r>
          </a:p>
        </p:txBody>
      </p:sp>
      <p:sp>
        <p:nvSpPr>
          <p:cNvPr id="27652" name="AutoShape 6"/>
          <p:cNvSpPr>
            <a:spLocks noChangeArrowheads="1"/>
          </p:cNvSpPr>
          <p:nvPr/>
        </p:nvSpPr>
        <p:spPr bwMode="auto">
          <a:xfrm>
            <a:off x="285750" y="3627438"/>
            <a:ext cx="4176713" cy="261937"/>
          </a:xfrm>
          <a:prstGeom prst="roundRect">
            <a:avLst>
              <a:gd name="adj" fmla="val 16667"/>
            </a:avLst>
          </a:pr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b="1">
                <a:solidFill>
                  <a:schemeClr val="bg1"/>
                </a:solidFill>
                <a:ea typeface="宋体" pitchFamily="2" charset="-122"/>
              </a:rPr>
              <a:t>Control</a:t>
            </a:r>
          </a:p>
        </p:txBody>
      </p:sp>
      <p:sp>
        <p:nvSpPr>
          <p:cNvPr id="5" name="Rectangle 18"/>
          <p:cNvSpPr>
            <a:spLocks noChangeArrowheads="1"/>
          </p:cNvSpPr>
          <p:nvPr/>
        </p:nvSpPr>
        <p:spPr bwMode="auto">
          <a:xfrm>
            <a:off x="285750" y="1870075"/>
            <a:ext cx="4086225" cy="1558925"/>
          </a:xfrm>
          <a:prstGeom prst="rect">
            <a:avLst/>
          </a:prstGeom>
          <a:noFill/>
          <a:ln w="9525">
            <a:noFill/>
            <a:miter lim="800000"/>
            <a:headEnd/>
            <a:tailEnd/>
          </a:ln>
        </p:spPr>
        <p:txBody>
          <a:bodyPr lIns="0" rIns="0" bIns="0"/>
          <a:lstStyle>
            <a:lvl1pPr marL="228600" indent="-228600" eaLnBrk="0" hangingPunct="0">
              <a:defRPr sz="1400">
                <a:solidFill>
                  <a:schemeClr val="tx1"/>
                </a:solidFill>
                <a:latin typeface="Arial" pitchFamily="34" charset="0"/>
                <a:cs typeface="Arial" pitchFamily="34" charset="0"/>
              </a:defRPr>
            </a:lvl1pPr>
            <a:lvl2pPr marL="455613"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spcBef>
                <a:spcPct val="50000"/>
              </a:spcBef>
              <a:buClr>
                <a:srgbClr val="DC241F"/>
              </a:buClr>
              <a:buFont typeface="Wingdings 2" pitchFamily="18" charset="2"/>
              <a:buChar char=""/>
            </a:pPr>
            <a:r>
              <a:rPr lang="en-US" altLang="zh-CN" sz="1600">
                <a:ea typeface="宋体" pitchFamily="2" charset="-122"/>
              </a:rPr>
              <a:t>Card number(s) is never shared outside of Buyer organization</a:t>
            </a:r>
          </a:p>
          <a:p>
            <a:pPr lvl="1">
              <a:spcBef>
                <a:spcPct val="25000"/>
              </a:spcBef>
              <a:buClr>
                <a:srgbClr val="DC241F"/>
              </a:buClr>
              <a:buSzPct val="100000"/>
              <a:buFont typeface="Arial" pitchFamily="34" charset="0"/>
              <a:buChar char="–"/>
            </a:pPr>
            <a:r>
              <a:rPr lang="en-US" altLang="zh-CN">
                <a:ea typeface="宋体" pitchFamily="2" charset="-122"/>
              </a:rPr>
              <a:t>Reduce risk of wrongful use/fraud</a:t>
            </a:r>
          </a:p>
          <a:p>
            <a:pPr>
              <a:spcBef>
                <a:spcPct val="50000"/>
              </a:spcBef>
              <a:buClr>
                <a:srgbClr val="DC241F"/>
              </a:buClr>
              <a:buFont typeface="Wingdings 2" pitchFamily="18" charset="2"/>
              <a:buChar char=""/>
            </a:pPr>
            <a:r>
              <a:rPr lang="en-US" altLang="zh-CN" sz="1600">
                <a:ea typeface="宋体" pitchFamily="2" charset="-122"/>
              </a:rPr>
              <a:t>Sensitive bank account details are never transmitted</a:t>
            </a:r>
          </a:p>
          <a:p>
            <a:pPr>
              <a:spcBef>
                <a:spcPct val="50000"/>
              </a:spcBef>
              <a:buClr>
                <a:srgbClr val="DC241F"/>
              </a:buClr>
              <a:buFont typeface="Wingdings 2" pitchFamily="18" charset="2"/>
              <a:buChar char=""/>
            </a:pPr>
            <a:endParaRPr lang="en-US" altLang="zh-CN">
              <a:ea typeface="宋体" pitchFamily="2" charset="-122"/>
            </a:endParaRPr>
          </a:p>
          <a:p>
            <a:pPr>
              <a:spcBef>
                <a:spcPct val="50000"/>
              </a:spcBef>
              <a:buClr>
                <a:srgbClr val="DC241F"/>
              </a:buClr>
              <a:buFont typeface="Wingdings 2" pitchFamily="18" charset="2"/>
              <a:buChar char=""/>
            </a:pPr>
            <a:endParaRPr lang="en-US" altLang="zh-CN" sz="1100">
              <a:ea typeface="宋体" pitchFamily="2" charset="-122"/>
            </a:endParaRPr>
          </a:p>
        </p:txBody>
      </p:sp>
      <p:sp>
        <p:nvSpPr>
          <p:cNvPr id="6" name="Rectangle 17"/>
          <p:cNvSpPr>
            <a:spLocks noChangeArrowheads="1"/>
          </p:cNvSpPr>
          <p:nvPr/>
        </p:nvSpPr>
        <p:spPr bwMode="auto">
          <a:xfrm>
            <a:off x="295275" y="3948113"/>
            <a:ext cx="4141788" cy="1909762"/>
          </a:xfrm>
          <a:prstGeom prst="rect">
            <a:avLst/>
          </a:prstGeom>
          <a:noFill/>
          <a:ln w="9525">
            <a:noFill/>
            <a:miter lim="800000"/>
            <a:headEnd/>
            <a:tailEnd/>
          </a:ln>
        </p:spPr>
        <p:txBody>
          <a:bodyPr lIns="0" rIns="0" bIns="0"/>
          <a:lstStyle>
            <a:lvl1pPr marL="228600" indent="-228600" eaLnBrk="0" hangingPunct="0">
              <a:defRPr sz="1400">
                <a:solidFill>
                  <a:schemeClr val="tx1"/>
                </a:solidFill>
                <a:latin typeface="Arial" pitchFamily="34" charset="0"/>
                <a:cs typeface="Arial" pitchFamily="34" charset="0"/>
              </a:defRPr>
            </a:lvl1pPr>
            <a:lvl2pPr marL="455613"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spcBef>
                <a:spcPct val="75000"/>
              </a:spcBef>
              <a:buClr>
                <a:srgbClr val="DC241F"/>
              </a:buClr>
              <a:buFont typeface="Wingdings 2" pitchFamily="18" charset="2"/>
              <a:buChar char=""/>
            </a:pPr>
            <a:r>
              <a:rPr lang="en-US" altLang="zh-CN" sz="1600">
                <a:ea typeface="宋体" pitchFamily="2" charset="-122"/>
              </a:rPr>
              <a:t>Buyer initiates payment to Vendor at their discretion</a:t>
            </a:r>
          </a:p>
          <a:p>
            <a:pPr lvl="1">
              <a:spcBef>
                <a:spcPct val="25000"/>
              </a:spcBef>
              <a:buClr>
                <a:srgbClr val="DC241F"/>
              </a:buClr>
              <a:buSzPct val="100000"/>
              <a:buFont typeface="Arial" pitchFamily="34" charset="0"/>
              <a:buChar char="–"/>
            </a:pPr>
            <a:r>
              <a:rPr lang="en-US" altLang="zh-CN">
                <a:ea typeface="宋体" pitchFamily="2" charset="-122"/>
              </a:rPr>
              <a:t>Eliminates uncertainty of check clearing timeline</a:t>
            </a:r>
          </a:p>
          <a:p>
            <a:pPr lvl="1">
              <a:spcBef>
                <a:spcPct val="25000"/>
              </a:spcBef>
              <a:buClr>
                <a:srgbClr val="DC241F"/>
              </a:buClr>
              <a:buSzPct val="100000"/>
              <a:buFont typeface="Arial" pitchFamily="34" charset="0"/>
              <a:buChar char="–"/>
            </a:pPr>
            <a:r>
              <a:rPr lang="en-US" altLang="zh-CN">
                <a:ea typeface="宋体" pitchFamily="2" charset="-122"/>
              </a:rPr>
              <a:t>Eliminates uncertainty of vendor card payment initiation</a:t>
            </a:r>
          </a:p>
          <a:p>
            <a:pPr>
              <a:spcBef>
                <a:spcPct val="75000"/>
              </a:spcBef>
              <a:buClr>
                <a:srgbClr val="DC241F"/>
              </a:buClr>
              <a:buFont typeface="Wingdings 2" pitchFamily="18" charset="2"/>
              <a:buChar char=""/>
            </a:pPr>
            <a:endParaRPr lang="en-US" altLang="zh-CN" sz="1100">
              <a:ea typeface="宋体" pitchFamily="2" charset="-122"/>
            </a:endParaRPr>
          </a:p>
        </p:txBody>
      </p:sp>
      <p:sp>
        <p:nvSpPr>
          <p:cNvPr id="7" name="Rectangle 15"/>
          <p:cNvSpPr>
            <a:spLocks noChangeArrowheads="1"/>
          </p:cNvSpPr>
          <p:nvPr/>
        </p:nvSpPr>
        <p:spPr bwMode="auto">
          <a:xfrm>
            <a:off x="4687888" y="1874838"/>
            <a:ext cx="4146550" cy="4151312"/>
          </a:xfrm>
          <a:prstGeom prst="rect">
            <a:avLst/>
          </a:prstGeom>
          <a:noFill/>
          <a:ln w="9525">
            <a:noFill/>
            <a:miter lim="800000"/>
            <a:headEnd/>
            <a:tailEnd/>
          </a:ln>
        </p:spPr>
        <p:txBody>
          <a:bodyPr lIns="0" rIns="0" bIns="0"/>
          <a:lstStyle/>
          <a:p>
            <a:pPr marL="228600" indent="-228600" eaLnBrk="0" hangingPunct="0">
              <a:spcBef>
                <a:spcPct val="50000"/>
              </a:spcBef>
              <a:buClr>
                <a:srgbClr val="DC241F"/>
              </a:buClr>
              <a:buFont typeface="Wingdings 2" pitchFamily="18" charset="2"/>
              <a:buChar char=""/>
              <a:defRPr/>
            </a:pPr>
            <a:r>
              <a:rPr lang="en-US" sz="1600" dirty="0">
                <a:cs typeface="+mn-cs"/>
              </a:rPr>
              <a:t>Offers consistency across electronic payment processes</a:t>
            </a:r>
          </a:p>
          <a:p>
            <a:pPr marL="455613" lvl="1" indent="-225425" eaLnBrk="0" hangingPunct="0">
              <a:spcBef>
                <a:spcPct val="25000"/>
              </a:spcBef>
              <a:buClr>
                <a:srgbClr val="DC241F"/>
              </a:buClr>
              <a:buSzPct val="100000"/>
              <a:buFont typeface="Arial" pitchFamily="34" charset="0"/>
              <a:buChar char="–"/>
              <a:defRPr/>
            </a:pPr>
            <a:r>
              <a:rPr lang="en-US" dirty="0">
                <a:latin typeface="+mn-lt"/>
                <a:cs typeface="+mn-cs"/>
              </a:rPr>
              <a:t>Similar to ACH processing</a:t>
            </a:r>
          </a:p>
          <a:p>
            <a:pPr marL="228600" indent="-228600" eaLnBrk="0" hangingPunct="0">
              <a:spcBef>
                <a:spcPts val="600"/>
              </a:spcBef>
              <a:buClr>
                <a:srgbClr val="DC241F"/>
              </a:buClr>
              <a:buFont typeface="Wingdings 2" pitchFamily="18" charset="2"/>
              <a:buChar char=""/>
              <a:defRPr/>
            </a:pPr>
            <a:r>
              <a:rPr lang="en-US" sz="1600" dirty="0">
                <a:cs typeface="+mn-cs"/>
              </a:rPr>
              <a:t>Streamlines payment processing directly from ERP</a:t>
            </a:r>
          </a:p>
          <a:p>
            <a:pPr marL="228600" indent="-228600" eaLnBrk="0" hangingPunct="0">
              <a:spcBef>
                <a:spcPts val="600"/>
              </a:spcBef>
              <a:buClr>
                <a:srgbClr val="DC241F"/>
              </a:buClr>
              <a:buFont typeface="Wingdings 2" pitchFamily="18" charset="2"/>
              <a:buChar char=""/>
              <a:defRPr/>
            </a:pPr>
            <a:r>
              <a:rPr lang="en-US" sz="1600" dirty="0">
                <a:cs typeface="+mn-cs"/>
              </a:rPr>
              <a:t>Provides rich remittance detail via email and download from online portal for Buyer or Vendor</a:t>
            </a:r>
          </a:p>
          <a:p>
            <a:pPr marL="228600" indent="-228600" eaLnBrk="0" hangingPunct="0">
              <a:spcBef>
                <a:spcPts val="600"/>
              </a:spcBef>
              <a:buClr>
                <a:srgbClr val="DC241F"/>
              </a:buClr>
              <a:buFont typeface="Wingdings 2" pitchFamily="18" charset="2"/>
              <a:buChar char=""/>
              <a:defRPr/>
            </a:pPr>
            <a:r>
              <a:rPr lang="en-US" sz="1600" dirty="0">
                <a:cs typeface="+mn-cs"/>
              </a:rPr>
              <a:t>Reduces payment processing and handling time</a:t>
            </a:r>
          </a:p>
          <a:p>
            <a:pPr marL="455613" lvl="1" indent="-225425" eaLnBrk="0" hangingPunct="0">
              <a:spcBef>
                <a:spcPct val="25000"/>
              </a:spcBef>
              <a:buClr>
                <a:srgbClr val="DC241F"/>
              </a:buClr>
              <a:buSzPct val="100000"/>
              <a:buFont typeface="Arial" pitchFamily="34" charset="0"/>
              <a:buChar char="–"/>
              <a:defRPr/>
            </a:pPr>
            <a:r>
              <a:rPr lang="en-US" dirty="0">
                <a:latin typeface="+mn-lt"/>
                <a:cs typeface="+mn-cs"/>
              </a:rPr>
              <a:t>Check creation, cutting, mailing</a:t>
            </a:r>
          </a:p>
          <a:p>
            <a:pPr marL="455613" lvl="1" indent="-225425" eaLnBrk="0" hangingPunct="0">
              <a:spcBef>
                <a:spcPct val="25000"/>
              </a:spcBef>
              <a:buClr>
                <a:srgbClr val="DC241F"/>
              </a:buClr>
              <a:buSzPct val="100000"/>
              <a:buFont typeface="Arial" pitchFamily="34" charset="0"/>
              <a:buChar char="–"/>
              <a:defRPr/>
            </a:pPr>
            <a:r>
              <a:rPr lang="en-US" dirty="0">
                <a:latin typeface="+mn-lt"/>
                <a:cs typeface="+mn-cs"/>
              </a:rPr>
              <a:t>Manual keying of card account number</a:t>
            </a:r>
          </a:p>
          <a:p>
            <a:pPr marL="228600" indent="-228600" eaLnBrk="0" hangingPunct="0">
              <a:spcBef>
                <a:spcPts val="600"/>
              </a:spcBef>
              <a:buClr>
                <a:srgbClr val="DC241F"/>
              </a:buClr>
              <a:buFont typeface="Wingdings 2" pitchFamily="18" charset="2"/>
              <a:buChar char=""/>
              <a:defRPr/>
            </a:pPr>
            <a:r>
              <a:rPr lang="en-US" sz="1600" dirty="0">
                <a:cs typeface="+mn-cs"/>
              </a:rPr>
              <a:t>Removes paper (and associated costs) from payment process</a:t>
            </a:r>
          </a:p>
        </p:txBody>
      </p:sp>
      <p:sp>
        <p:nvSpPr>
          <p:cNvPr id="27656" name="Rectangle 1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27657" name="Rectangle 18"/>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Buyer Initiated Payment Card</a:t>
            </a:r>
          </a:p>
        </p:txBody>
      </p:sp>
      <p:sp>
        <p:nvSpPr>
          <p:cNvPr id="27658" name="Line 19"/>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9" name="Rectangle 21"/>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7660" name="Rectangle 13"/>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D9F54AEC-B15F-42E0-A07A-02E78ED2E65C}" type="slidenum">
              <a:rPr lang="en-US" altLang="zh-CN" sz="1000">
                <a:solidFill>
                  <a:schemeClr val="accent2"/>
                </a:solidFill>
                <a:ea typeface="宋体" pitchFamily="2" charset="-122"/>
              </a:rPr>
              <a:pPr algn="ctr" eaLnBrk="1" hangingPunct="1"/>
              <a:t>24</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163"/>
          <p:cNvGrpSpPr>
            <a:grpSpLocks/>
          </p:cNvGrpSpPr>
          <p:nvPr/>
        </p:nvGrpSpPr>
        <p:grpSpPr bwMode="auto">
          <a:xfrm>
            <a:off x="1262063" y="4667250"/>
            <a:ext cx="6643687" cy="1866900"/>
            <a:chOff x="471488" y="4105276"/>
            <a:chExt cx="6643687" cy="1866900"/>
          </a:xfrm>
        </p:grpSpPr>
        <p:sp>
          <p:nvSpPr>
            <p:cNvPr id="3" name="Rectangle 58"/>
            <p:cNvSpPr>
              <a:spLocks noChangeArrowheads="1"/>
            </p:cNvSpPr>
            <p:nvPr/>
          </p:nvSpPr>
          <p:spPr bwMode="auto">
            <a:xfrm>
              <a:off x="471488" y="4105276"/>
              <a:ext cx="6643687" cy="1866900"/>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buFont typeface="Arial" pitchFamily="34" charset="0"/>
                <a:buNone/>
              </a:pPr>
              <a:endParaRPr lang="zh-CN" altLang="zh-CN" sz="2000"/>
            </a:p>
          </p:txBody>
        </p:sp>
        <p:sp>
          <p:nvSpPr>
            <p:cNvPr id="28731" name="Rectangle 199"/>
            <p:cNvSpPr>
              <a:spLocks noChangeArrowheads="1"/>
            </p:cNvSpPr>
            <p:nvPr/>
          </p:nvSpPr>
          <p:spPr bwMode="auto">
            <a:xfrm>
              <a:off x="615950" y="4240213"/>
              <a:ext cx="6318250" cy="1575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just" eaLnBrk="1" hangingPunct="1">
                <a:lnSpc>
                  <a:spcPct val="120000"/>
                </a:lnSpc>
                <a:spcBef>
                  <a:spcPts val="338"/>
                </a:spcBef>
                <a:buClr>
                  <a:srgbClr val="C00000"/>
                </a:buClr>
                <a:buFont typeface="Arial" pitchFamily="34" charset="0"/>
                <a:buAutoNum type="arabicPeriod"/>
              </a:pPr>
              <a:r>
                <a:rPr lang="en-US" altLang="zh-CN" sz="1200">
                  <a:ea typeface="宋体" pitchFamily="2" charset="-122"/>
                </a:rPr>
                <a:t>Buyer sends purchase order to supplier and subsequently receives/approves invoice</a:t>
              </a:r>
            </a:p>
            <a:p>
              <a:pPr algn="just" eaLnBrk="1" hangingPunct="1">
                <a:lnSpc>
                  <a:spcPct val="120000"/>
                </a:lnSpc>
                <a:spcBef>
                  <a:spcPts val="338"/>
                </a:spcBef>
                <a:buClr>
                  <a:srgbClr val="C00000"/>
                </a:buClr>
                <a:buFont typeface="Arial" pitchFamily="34" charset="0"/>
                <a:buAutoNum type="arabicPeriod"/>
              </a:pPr>
              <a:r>
                <a:rPr lang="en-US" altLang="zh-CN" sz="1200">
                  <a:ea typeface="宋体" pitchFamily="2" charset="-122"/>
                </a:rPr>
                <a:t>Buyer sends transaction instruction file to Citi </a:t>
              </a:r>
            </a:p>
            <a:p>
              <a:pPr algn="just" eaLnBrk="1" hangingPunct="1">
                <a:lnSpc>
                  <a:spcPct val="120000"/>
                </a:lnSpc>
                <a:spcBef>
                  <a:spcPts val="338"/>
                </a:spcBef>
                <a:buClr>
                  <a:srgbClr val="C00000"/>
                </a:buClr>
                <a:buFont typeface="Arial" pitchFamily="34" charset="0"/>
                <a:buAutoNum type="arabicPeriod"/>
              </a:pPr>
              <a:r>
                <a:rPr lang="en-US" altLang="zh-CN" sz="1200">
                  <a:ea typeface="宋体" pitchFamily="2" charset="-122"/>
                </a:rPr>
                <a:t>Citi validates file, matches supplier data and sends to Boost for authorization and settlement</a:t>
              </a:r>
            </a:p>
            <a:p>
              <a:pPr algn="just" eaLnBrk="1" hangingPunct="1">
                <a:lnSpc>
                  <a:spcPct val="120000"/>
                </a:lnSpc>
                <a:spcBef>
                  <a:spcPts val="338"/>
                </a:spcBef>
                <a:buClr>
                  <a:srgbClr val="C00000"/>
                </a:buClr>
                <a:buFont typeface="Arial" pitchFamily="34" charset="0"/>
                <a:buAutoNum type="arabicPeriod"/>
              </a:pPr>
              <a:r>
                <a:rPr lang="en-US" altLang="zh-CN" sz="1200">
                  <a:ea typeface="宋体" pitchFamily="2" charset="-122"/>
                </a:rPr>
                <a:t>Vendor receives payment directly into its acquiring bank account</a:t>
              </a:r>
            </a:p>
            <a:p>
              <a:pPr algn="just" eaLnBrk="1" hangingPunct="1">
                <a:lnSpc>
                  <a:spcPct val="120000"/>
                </a:lnSpc>
                <a:spcBef>
                  <a:spcPts val="338"/>
                </a:spcBef>
                <a:buClr>
                  <a:srgbClr val="C00000"/>
                </a:buClr>
                <a:buFont typeface="Arial" pitchFamily="34" charset="0"/>
                <a:buAutoNum type="arabicPeriod"/>
              </a:pPr>
              <a:r>
                <a:rPr lang="en-US" altLang="zh-CN" sz="1200">
                  <a:ea typeface="宋体" pitchFamily="2" charset="-122"/>
                </a:rPr>
                <a:t>Buyer and vendor receive remittance detail</a:t>
              </a:r>
            </a:p>
          </p:txBody>
        </p:sp>
      </p:grpSp>
      <p:sp>
        <p:nvSpPr>
          <p:cNvPr id="5" name="AutoShape 17"/>
          <p:cNvSpPr>
            <a:spLocks noChangeArrowheads="1"/>
          </p:cNvSpPr>
          <p:nvPr/>
        </p:nvSpPr>
        <p:spPr bwMode="auto">
          <a:xfrm>
            <a:off x="771525" y="1616075"/>
            <a:ext cx="7553325" cy="2917825"/>
          </a:xfrm>
          <a:prstGeom prst="roundRect">
            <a:avLst>
              <a:gd name="adj" fmla="val 7583"/>
            </a:avLst>
          </a:prstGeom>
          <a:solidFill>
            <a:srgbClr val="EBEBEB">
              <a:alpha val="76000"/>
            </a:srgbClr>
          </a:solidFill>
          <a:ln w="3175" algn="ctr">
            <a:solidFill>
              <a:schemeClr val="bg1">
                <a:lumMod val="65000"/>
              </a:schemeClr>
            </a:solidFill>
            <a:round/>
            <a:headEnd/>
            <a:tailEnd/>
          </a:ln>
        </p:spPr>
        <p:txBody>
          <a:bodyPr lIns="45720" rIns="4572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200"/>
          </a:p>
        </p:txBody>
      </p:sp>
      <p:sp>
        <p:nvSpPr>
          <p:cNvPr id="6" name="Line 103"/>
          <p:cNvSpPr>
            <a:spLocks noChangeShapeType="1"/>
          </p:cNvSpPr>
          <p:nvPr/>
        </p:nvSpPr>
        <p:spPr bwMode="auto">
          <a:xfrm>
            <a:off x="4703763" y="3819525"/>
            <a:ext cx="1646237" cy="0"/>
          </a:xfrm>
          <a:prstGeom prst="line">
            <a:avLst/>
          </a:prstGeom>
          <a:noFill/>
          <a:ln w="12700">
            <a:solidFill>
              <a:schemeClr val="bg1">
                <a:lumMod val="50000"/>
              </a:schemeClr>
            </a:solidFill>
            <a:prstDash val="dash"/>
            <a:round/>
            <a:headEnd/>
            <a:tailEnd type="triangle" w="med" len="med"/>
          </a:ln>
        </p:spPr>
        <p:txBody>
          <a:bodyPr/>
          <a:lstStyle/>
          <a:p>
            <a:pPr algn="ctr">
              <a:defRPr/>
            </a:pPr>
            <a:endParaRPr lang="en-US" dirty="0">
              <a:cs typeface="+mn-cs"/>
            </a:endParaRPr>
          </a:p>
        </p:txBody>
      </p:sp>
      <p:pic>
        <p:nvPicPr>
          <p:cNvPr id="28677" name="Picture 124" descr="boos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6913" y="3373438"/>
            <a:ext cx="557212"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2"/>
          <p:cNvPicPr>
            <a:picLocks noChangeAspect="1" noChangeArrowheads="1"/>
          </p:cNvPicPr>
          <p:nvPr/>
        </p:nvPicPr>
        <p:blipFill>
          <a:blip r:embed="rId3"/>
          <a:srcRect/>
          <a:stretch>
            <a:fillRect/>
          </a:stretch>
        </p:blipFill>
        <p:spPr bwMode="auto">
          <a:xfrm>
            <a:off x="3073400" y="2962275"/>
            <a:ext cx="1612900" cy="1412875"/>
          </a:xfrm>
          <a:prstGeom prst="rect">
            <a:avLst/>
          </a:prstGeom>
          <a:noFill/>
          <a:ln w="6350" algn="ctr">
            <a:noFill/>
            <a:miter lim="800000"/>
            <a:headEnd/>
            <a:tailEnd/>
          </a:ln>
          <a:effectLst>
            <a:outerShdw blurRad="50800" dist="38100" dir="2700000" algn="tl" rotWithShape="0">
              <a:prstClr val="black">
                <a:alpha val="40000"/>
              </a:prstClr>
            </a:outerShdw>
          </a:effectLst>
        </p:spPr>
      </p:pic>
      <p:grpSp>
        <p:nvGrpSpPr>
          <p:cNvPr id="28679" name="Group 158"/>
          <p:cNvGrpSpPr>
            <a:grpSpLocks/>
          </p:cNvGrpSpPr>
          <p:nvPr/>
        </p:nvGrpSpPr>
        <p:grpSpPr bwMode="auto">
          <a:xfrm>
            <a:off x="4022725" y="1662113"/>
            <a:ext cx="649288" cy="998537"/>
            <a:chOff x="4003676" y="766763"/>
            <a:chExt cx="649286" cy="998675"/>
          </a:xfrm>
        </p:grpSpPr>
        <p:sp>
          <p:nvSpPr>
            <p:cNvPr id="10" name="Oval 116"/>
            <p:cNvSpPr>
              <a:spLocks noChangeAspect="1" noChangeArrowheads="1"/>
            </p:cNvSpPr>
            <p:nvPr/>
          </p:nvSpPr>
          <p:spPr bwMode="auto">
            <a:xfrm>
              <a:off x="4194175" y="1204974"/>
              <a:ext cx="288924" cy="288965"/>
            </a:xfrm>
            <a:prstGeom prst="ellipse">
              <a:avLst/>
            </a:prstGeom>
            <a:solidFill>
              <a:schemeClr val="bg1"/>
            </a:solidFill>
            <a:ln w="9525">
              <a:noFill/>
              <a:round/>
              <a:headEnd/>
              <a:tailEnd/>
            </a:ln>
            <a:effectLst>
              <a:outerShdw blurRad="50800" dist="38100" dir="5400000" algn="t" rotWithShape="0">
                <a:prstClr val="black">
                  <a:alpha val="40000"/>
                </a:prstClr>
              </a:outerShdw>
            </a:effectLst>
          </p:spPr>
          <p:txBody>
            <a:bodyPr anchor="ctr" anchorCtr="1"/>
            <a:lstStyle/>
            <a:p>
              <a:pPr>
                <a:spcBef>
                  <a:spcPct val="50000"/>
                </a:spcBef>
                <a:defRPr/>
              </a:pPr>
              <a:r>
                <a:rPr lang="en-US" sz="800" b="1" dirty="0">
                  <a:solidFill>
                    <a:schemeClr val="bg1">
                      <a:lumMod val="50000"/>
                    </a:schemeClr>
                  </a:solidFill>
                  <a:cs typeface="+mn-cs"/>
                </a:rPr>
                <a:t>1</a:t>
              </a:r>
            </a:p>
          </p:txBody>
        </p:sp>
        <p:sp>
          <p:nvSpPr>
            <p:cNvPr id="11" name="Text Box 97"/>
            <p:cNvSpPr txBox="1">
              <a:spLocks noChangeArrowheads="1"/>
            </p:cNvSpPr>
            <p:nvPr/>
          </p:nvSpPr>
          <p:spPr bwMode="auto">
            <a:xfrm>
              <a:off x="4003676" y="766763"/>
              <a:ext cx="649286" cy="341359"/>
            </a:xfrm>
            <a:prstGeom prst="rect">
              <a:avLst/>
            </a:prstGeom>
            <a:solidFill>
              <a:schemeClr val="accent3"/>
            </a:solidFill>
            <a:ln>
              <a:noFill/>
            </a:ln>
            <a:effectLst>
              <a:outerShdw blurRad="50800" dist="38100" dir="5400000" algn="t" rotWithShape="0">
                <a:prstClr val="black">
                  <a:alpha val="40000"/>
                </a:prstClr>
              </a:outerShdw>
            </a:effectLst>
            <a:extLst/>
          </p:spPr>
          <p:txBody>
            <a:bodyPr lIns="90000" tIns="46800" rIns="90000" bIns="46800">
              <a:spAutoFit/>
            </a:bodyPr>
            <a:lstStyle>
              <a:lvl1pPr>
                <a:defRPr sz="700" b="1">
                  <a:solidFill>
                    <a:schemeClr val="bg1"/>
                  </a:solidFill>
                  <a:latin typeface="Arial" charset="0"/>
                </a:defRPr>
              </a:lvl1pPr>
              <a:lvl2pPr marL="742950" indent="-285750">
                <a:defRPr sz="700" b="1">
                  <a:solidFill>
                    <a:schemeClr val="bg1"/>
                  </a:solidFill>
                  <a:latin typeface="Arial" charset="0"/>
                </a:defRPr>
              </a:lvl2pPr>
              <a:lvl3pPr marL="1143000" indent="-228600">
                <a:defRPr sz="700" b="1">
                  <a:solidFill>
                    <a:schemeClr val="bg1"/>
                  </a:solidFill>
                  <a:latin typeface="Arial" charset="0"/>
                </a:defRPr>
              </a:lvl3pPr>
              <a:lvl4pPr marL="1600200" indent="-228600">
                <a:defRPr sz="700" b="1">
                  <a:solidFill>
                    <a:schemeClr val="bg1"/>
                  </a:solidFill>
                  <a:latin typeface="Arial" charset="0"/>
                </a:defRPr>
              </a:lvl4pPr>
              <a:lvl5pPr marL="2057400" indent="-228600">
                <a:defRPr sz="700" b="1">
                  <a:solidFill>
                    <a:schemeClr val="bg1"/>
                  </a:solidFill>
                  <a:latin typeface="Arial" charset="0"/>
                </a:defRPr>
              </a:lvl5pPr>
              <a:lvl6pPr marL="25146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6pPr>
              <a:lvl7pPr marL="29718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7pPr>
              <a:lvl8pPr marL="34290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8pPr>
              <a:lvl9pPr marL="38862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9pPr>
            </a:lstStyle>
            <a:p>
              <a:pPr algn="ctr">
                <a:spcBef>
                  <a:spcPct val="50000"/>
                </a:spcBef>
                <a:defRPr/>
              </a:pPr>
              <a:r>
                <a:rPr lang="en-US" sz="800" dirty="0">
                  <a:solidFill>
                    <a:srgbClr val="4D4D4D"/>
                  </a:solidFill>
                  <a:cs typeface="+mn-cs"/>
                </a:rPr>
                <a:t>Purchase Order</a:t>
              </a:r>
            </a:p>
          </p:txBody>
        </p:sp>
        <p:sp>
          <p:nvSpPr>
            <p:cNvPr id="12" name="Text Box 97"/>
            <p:cNvSpPr txBox="1">
              <a:spLocks noChangeArrowheads="1"/>
            </p:cNvSpPr>
            <p:nvPr/>
          </p:nvSpPr>
          <p:spPr bwMode="auto">
            <a:xfrm>
              <a:off x="4003676" y="1547921"/>
              <a:ext cx="649286" cy="217517"/>
            </a:xfrm>
            <a:prstGeom prst="rect">
              <a:avLst/>
            </a:prstGeom>
            <a:solidFill>
              <a:schemeClr val="accent3"/>
            </a:solidFill>
            <a:ln>
              <a:noFill/>
            </a:ln>
            <a:effectLst>
              <a:outerShdw blurRad="50800" dist="38100" dir="5400000" algn="t" rotWithShape="0">
                <a:prstClr val="black">
                  <a:alpha val="40000"/>
                </a:prstClr>
              </a:outerShdw>
            </a:effectLst>
            <a:extLst/>
          </p:spPr>
          <p:txBody>
            <a:bodyPr lIns="90000" tIns="46800" rIns="90000" bIns="46800">
              <a:spAutoFit/>
            </a:bodyPr>
            <a:lstStyle>
              <a:lvl1pPr>
                <a:defRPr sz="700" b="1">
                  <a:solidFill>
                    <a:schemeClr val="bg1"/>
                  </a:solidFill>
                  <a:latin typeface="Arial" charset="0"/>
                </a:defRPr>
              </a:lvl1pPr>
              <a:lvl2pPr marL="742950" indent="-285750">
                <a:defRPr sz="700" b="1">
                  <a:solidFill>
                    <a:schemeClr val="bg1"/>
                  </a:solidFill>
                  <a:latin typeface="Arial" charset="0"/>
                </a:defRPr>
              </a:lvl2pPr>
              <a:lvl3pPr marL="1143000" indent="-228600">
                <a:defRPr sz="700" b="1">
                  <a:solidFill>
                    <a:schemeClr val="bg1"/>
                  </a:solidFill>
                  <a:latin typeface="Arial" charset="0"/>
                </a:defRPr>
              </a:lvl3pPr>
              <a:lvl4pPr marL="1600200" indent="-228600">
                <a:defRPr sz="700" b="1">
                  <a:solidFill>
                    <a:schemeClr val="bg1"/>
                  </a:solidFill>
                  <a:latin typeface="Arial" charset="0"/>
                </a:defRPr>
              </a:lvl4pPr>
              <a:lvl5pPr marL="2057400" indent="-228600">
                <a:defRPr sz="700" b="1">
                  <a:solidFill>
                    <a:schemeClr val="bg1"/>
                  </a:solidFill>
                  <a:latin typeface="Arial" charset="0"/>
                </a:defRPr>
              </a:lvl5pPr>
              <a:lvl6pPr marL="25146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6pPr>
              <a:lvl7pPr marL="29718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7pPr>
              <a:lvl8pPr marL="34290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8pPr>
              <a:lvl9pPr marL="38862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9pPr>
            </a:lstStyle>
            <a:p>
              <a:pPr algn="ctr">
                <a:spcBef>
                  <a:spcPct val="50000"/>
                </a:spcBef>
                <a:defRPr/>
              </a:pPr>
              <a:r>
                <a:rPr lang="en-US" sz="800" dirty="0" smtClean="0">
                  <a:solidFill>
                    <a:srgbClr val="4D4D4D"/>
                  </a:solidFill>
                  <a:cs typeface="+mn-cs"/>
                </a:rPr>
                <a:t>Invoice</a:t>
              </a:r>
              <a:endParaRPr lang="en-US" sz="800" dirty="0">
                <a:solidFill>
                  <a:srgbClr val="4D4D4D"/>
                </a:solidFill>
                <a:cs typeface="+mn-cs"/>
              </a:endParaRPr>
            </a:p>
          </p:txBody>
        </p:sp>
      </p:grpSp>
      <p:grpSp>
        <p:nvGrpSpPr>
          <p:cNvPr id="28680" name="Group 160"/>
          <p:cNvGrpSpPr>
            <a:grpSpLocks/>
          </p:cNvGrpSpPr>
          <p:nvPr/>
        </p:nvGrpSpPr>
        <p:grpSpPr bwMode="auto">
          <a:xfrm>
            <a:off x="1190625" y="2057400"/>
            <a:ext cx="6721475" cy="1279525"/>
            <a:chOff x="1171575" y="1161733"/>
            <a:chExt cx="6720840" cy="1280160"/>
          </a:xfrm>
        </p:grpSpPr>
        <p:sp>
          <p:nvSpPr>
            <p:cNvPr id="14" name="Line 98"/>
            <p:cNvSpPr>
              <a:spLocks noChangeShapeType="1"/>
            </p:cNvSpPr>
            <p:nvPr/>
          </p:nvSpPr>
          <p:spPr bwMode="auto">
            <a:xfrm>
              <a:off x="1171575" y="1169675"/>
              <a:ext cx="6720840" cy="0"/>
            </a:xfrm>
            <a:prstGeom prst="line">
              <a:avLst/>
            </a:prstGeom>
            <a:ln w="28575">
              <a:solidFill>
                <a:schemeClr val="bg1">
                  <a:lumMod val="50000"/>
                </a:schemeClr>
              </a:solidFill>
              <a:headEnd/>
              <a:tailEnd/>
            </a:ln>
            <a:extLst/>
          </p:spPr>
          <p:style>
            <a:lnRef idx="1">
              <a:schemeClr val="dk1"/>
            </a:lnRef>
            <a:fillRef idx="0">
              <a:schemeClr val="dk1"/>
            </a:fillRef>
            <a:effectRef idx="0">
              <a:schemeClr val="dk1"/>
            </a:effectRef>
            <a:fontRef idx="minor">
              <a:schemeClr val="tx1"/>
            </a:fontRef>
          </p:style>
          <p:txBody>
            <a:bodyPr/>
            <a:lstStyle/>
            <a:p>
              <a:pPr algn="ctr">
                <a:buFont typeface="Arial" charset="0"/>
                <a:buNone/>
                <a:defRPr/>
              </a:pPr>
              <a:endParaRPr lang="en-US" dirty="0">
                <a:ln>
                  <a:solidFill>
                    <a:schemeClr val="bg1">
                      <a:lumMod val="50000"/>
                    </a:schemeClr>
                  </a:solidFill>
                </a:ln>
              </a:endParaRPr>
            </a:p>
          </p:txBody>
        </p:sp>
        <p:sp>
          <p:nvSpPr>
            <p:cNvPr id="15" name="Line 101"/>
            <p:cNvSpPr>
              <a:spLocks noChangeShapeType="1"/>
            </p:cNvSpPr>
            <p:nvPr/>
          </p:nvSpPr>
          <p:spPr bwMode="ltGray">
            <a:xfrm>
              <a:off x="7882891" y="1171263"/>
              <a:ext cx="0" cy="547960"/>
            </a:xfrm>
            <a:prstGeom prst="line">
              <a:avLst/>
            </a:prstGeom>
            <a:ln>
              <a:solidFill>
                <a:schemeClr val="bg1">
                  <a:lumMod val="50000"/>
                </a:schemeClr>
              </a:solidFill>
              <a:prstDash val="solid"/>
              <a:headEnd/>
              <a:tailEnd type="triangle" w="med" len="med"/>
            </a:ln>
            <a:extLst/>
          </p:spPr>
          <p:style>
            <a:lnRef idx="2">
              <a:schemeClr val="dk1"/>
            </a:lnRef>
            <a:fillRef idx="0">
              <a:schemeClr val="dk1"/>
            </a:fillRef>
            <a:effectRef idx="1">
              <a:schemeClr val="dk1"/>
            </a:effectRef>
            <a:fontRef idx="minor">
              <a:schemeClr val="tx1"/>
            </a:fontRef>
          </p:style>
          <p:txBody>
            <a:bodyPr anchor="ctr">
              <a:spAutoFit/>
            </a:bodyPr>
            <a:lstStyle/>
            <a:p>
              <a:pPr algn="ctr">
                <a:buFont typeface="Arial" charset="0"/>
                <a:buNone/>
                <a:defRPr/>
              </a:pPr>
              <a:endParaRPr lang="en-US" dirty="0"/>
            </a:p>
          </p:txBody>
        </p:sp>
        <p:sp>
          <p:nvSpPr>
            <p:cNvPr id="16" name="Line 101"/>
            <p:cNvSpPr>
              <a:spLocks noChangeShapeType="1"/>
            </p:cNvSpPr>
            <p:nvPr/>
          </p:nvSpPr>
          <p:spPr bwMode="ltGray">
            <a:xfrm>
              <a:off x="1187449" y="1161733"/>
              <a:ext cx="0" cy="1280160"/>
            </a:xfrm>
            <a:prstGeom prst="line">
              <a:avLst/>
            </a:prstGeom>
            <a:ln>
              <a:solidFill>
                <a:schemeClr val="bg1">
                  <a:lumMod val="50000"/>
                </a:schemeClr>
              </a:solidFill>
              <a:prstDash val="solid"/>
              <a:headEnd/>
              <a:tailEnd type="triangle" w="med" len="med"/>
            </a:ln>
            <a:extLst/>
          </p:spPr>
          <p:style>
            <a:lnRef idx="2">
              <a:schemeClr val="dk1"/>
            </a:lnRef>
            <a:fillRef idx="0">
              <a:schemeClr val="dk1"/>
            </a:fillRef>
            <a:effectRef idx="1">
              <a:schemeClr val="dk1"/>
            </a:effectRef>
            <a:fontRef idx="minor">
              <a:schemeClr val="tx1"/>
            </a:fontRef>
          </p:style>
          <p:txBody>
            <a:bodyPr anchor="ctr">
              <a:spAutoFit/>
            </a:bodyPr>
            <a:lstStyle/>
            <a:p>
              <a:pPr algn="ctr">
                <a:buFont typeface="Arial" charset="0"/>
                <a:buNone/>
                <a:defRPr/>
              </a:pPr>
              <a:endParaRPr lang="en-US" dirty="0"/>
            </a:p>
          </p:txBody>
        </p:sp>
      </p:grpSp>
      <p:grpSp>
        <p:nvGrpSpPr>
          <p:cNvPr id="28681" name="Group 159"/>
          <p:cNvGrpSpPr>
            <a:grpSpLocks/>
          </p:cNvGrpSpPr>
          <p:nvPr/>
        </p:nvGrpSpPr>
        <p:grpSpPr bwMode="auto">
          <a:xfrm>
            <a:off x="1212850" y="2419350"/>
            <a:ext cx="6702425" cy="925513"/>
            <a:chOff x="1193799" y="1524000"/>
            <a:chExt cx="6702552" cy="925512"/>
          </a:xfrm>
        </p:grpSpPr>
        <p:sp>
          <p:nvSpPr>
            <p:cNvPr id="18" name="Line 98"/>
            <p:cNvSpPr>
              <a:spLocks noChangeShapeType="1"/>
            </p:cNvSpPr>
            <p:nvPr/>
          </p:nvSpPr>
          <p:spPr bwMode="auto">
            <a:xfrm>
              <a:off x="1193799" y="1524000"/>
              <a:ext cx="6702552" cy="0"/>
            </a:xfrm>
            <a:prstGeom prst="line">
              <a:avLst/>
            </a:prstGeom>
            <a:noFill/>
            <a:ln w="19050">
              <a:solidFill>
                <a:schemeClr val="bg1">
                  <a:lumMod val="50000"/>
                </a:schemeClr>
              </a:solidFill>
              <a:prstDash val="dash"/>
              <a:round/>
              <a:headEnd/>
              <a:tailEnd/>
            </a:ln>
          </p:spPr>
          <p:txBody>
            <a:bodyPr/>
            <a:lstStyle/>
            <a:p>
              <a:pPr algn="ctr">
                <a:defRPr/>
              </a:pPr>
              <a:endParaRPr lang="en-US" dirty="0">
                <a:cs typeface="+mn-cs"/>
              </a:endParaRPr>
            </a:p>
          </p:txBody>
        </p:sp>
        <p:sp>
          <p:nvSpPr>
            <p:cNvPr id="19" name="Line 99"/>
            <p:cNvSpPr>
              <a:spLocks noChangeShapeType="1"/>
            </p:cNvSpPr>
            <p:nvPr/>
          </p:nvSpPr>
          <p:spPr bwMode="auto">
            <a:xfrm flipH="1">
              <a:off x="1330327" y="1535113"/>
              <a:ext cx="0" cy="914399"/>
            </a:xfrm>
            <a:prstGeom prst="line">
              <a:avLst/>
            </a:prstGeom>
            <a:noFill/>
            <a:ln w="19050">
              <a:solidFill>
                <a:schemeClr val="bg1">
                  <a:lumMod val="50000"/>
                </a:schemeClr>
              </a:solidFill>
              <a:prstDash val="dash"/>
              <a:round/>
              <a:headEnd/>
              <a:tailEnd type="triangle" w="med" len="med"/>
            </a:ln>
          </p:spPr>
          <p:txBody>
            <a:bodyPr/>
            <a:lstStyle/>
            <a:p>
              <a:pPr algn="ctr">
                <a:defRPr/>
              </a:pPr>
              <a:endParaRPr lang="en-US" dirty="0">
                <a:cs typeface="+mn-cs"/>
              </a:endParaRPr>
            </a:p>
          </p:txBody>
        </p:sp>
        <p:sp>
          <p:nvSpPr>
            <p:cNvPr id="20" name="Line 99"/>
            <p:cNvSpPr>
              <a:spLocks noChangeShapeType="1"/>
            </p:cNvSpPr>
            <p:nvPr/>
          </p:nvSpPr>
          <p:spPr bwMode="auto">
            <a:xfrm flipH="1">
              <a:off x="7721723" y="1525588"/>
              <a:ext cx="0" cy="182562"/>
            </a:xfrm>
            <a:prstGeom prst="line">
              <a:avLst/>
            </a:prstGeom>
            <a:noFill/>
            <a:ln w="19050">
              <a:solidFill>
                <a:schemeClr val="bg1">
                  <a:lumMod val="50000"/>
                </a:schemeClr>
              </a:solidFill>
              <a:prstDash val="dash"/>
              <a:round/>
              <a:headEnd/>
              <a:tailEnd type="triangle" w="med" len="med"/>
            </a:ln>
          </p:spPr>
          <p:txBody>
            <a:bodyPr/>
            <a:lstStyle/>
            <a:p>
              <a:pPr algn="ctr">
                <a:defRPr/>
              </a:pPr>
              <a:endParaRPr lang="en-US" dirty="0">
                <a:cs typeface="+mn-cs"/>
              </a:endParaRPr>
            </a:p>
          </p:txBody>
        </p:sp>
      </p:grpSp>
      <p:grpSp>
        <p:nvGrpSpPr>
          <p:cNvPr id="28682" name="Group 153"/>
          <p:cNvGrpSpPr>
            <a:grpSpLocks/>
          </p:cNvGrpSpPr>
          <p:nvPr/>
        </p:nvGrpSpPr>
        <p:grpSpPr bwMode="auto">
          <a:xfrm>
            <a:off x="7183438" y="2698750"/>
            <a:ext cx="1019175" cy="1762125"/>
            <a:chOff x="7164388" y="1803401"/>
            <a:chExt cx="1019175" cy="1762124"/>
          </a:xfrm>
        </p:grpSpPr>
        <p:grpSp>
          <p:nvGrpSpPr>
            <p:cNvPr id="28706" name="Group 140"/>
            <p:cNvGrpSpPr>
              <a:grpSpLocks/>
            </p:cNvGrpSpPr>
            <p:nvPr/>
          </p:nvGrpSpPr>
          <p:grpSpPr bwMode="auto">
            <a:xfrm>
              <a:off x="7164388" y="1803401"/>
              <a:ext cx="1019175" cy="522288"/>
              <a:chOff x="7459663" y="1755776"/>
              <a:chExt cx="1019175" cy="522288"/>
            </a:xfrm>
          </p:grpSpPr>
          <p:sp>
            <p:nvSpPr>
              <p:cNvPr id="28717" name="AutoShape 9"/>
              <p:cNvSpPr>
                <a:spLocks noChangeArrowheads="1"/>
              </p:cNvSpPr>
              <p:nvPr/>
            </p:nvSpPr>
            <p:spPr bwMode="auto">
              <a:xfrm>
                <a:off x="7897813" y="1757363"/>
                <a:ext cx="581025" cy="517525"/>
              </a:xfrm>
              <a:prstGeom prst="roundRect">
                <a:avLst>
                  <a:gd name="adj" fmla="val 6870"/>
                </a:avLst>
              </a:prstGeom>
              <a:solidFill>
                <a:srgbClr val="EAEAEA"/>
              </a:solidFill>
              <a:ln w="3175">
                <a:solidFill>
                  <a:schemeClr val="hlink"/>
                </a:solidFill>
                <a:round/>
                <a:headEnd/>
                <a:tailEnd/>
              </a:ln>
            </p:spPr>
            <p:txBody>
              <a:bodyPr lIns="45720" rIns="4572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900" b="1">
                    <a:ea typeface="宋体" pitchFamily="2" charset="-122"/>
                  </a:rPr>
                  <a:t>Supplier</a:t>
                </a:r>
                <a:r>
                  <a:rPr lang="en-US" altLang="zh-CN" sz="1100" b="1">
                    <a:ea typeface="宋体" pitchFamily="2" charset="-122"/>
                  </a:rPr>
                  <a:t> </a:t>
                </a:r>
                <a:r>
                  <a:rPr lang="en-US" altLang="zh-CN" sz="2000" b="1">
                    <a:ea typeface="宋体" pitchFamily="2" charset="-122"/>
                  </a:rPr>
                  <a:t>A</a:t>
                </a:r>
              </a:p>
            </p:txBody>
          </p:sp>
          <p:grpSp>
            <p:nvGrpSpPr>
              <p:cNvPr id="28718" name="Group 133"/>
              <p:cNvGrpSpPr>
                <a:grpSpLocks/>
              </p:cNvGrpSpPr>
              <p:nvPr/>
            </p:nvGrpSpPr>
            <p:grpSpPr bwMode="auto">
              <a:xfrm>
                <a:off x="7459663" y="1755776"/>
                <a:ext cx="427037" cy="522288"/>
                <a:chOff x="7269163" y="1774826"/>
                <a:chExt cx="427037" cy="522288"/>
              </a:xfrm>
            </p:grpSpPr>
            <p:pic>
              <p:nvPicPr>
                <p:cNvPr id="35" name="Picture 39" descr="file[1]"/>
                <p:cNvPicPr>
                  <a:picLocks noChangeAspect="1" noChangeArrowheads="1"/>
                </p:cNvPicPr>
                <p:nvPr/>
              </p:nvPicPr>
              <p:blipFill>
                <a:blip r:embed="rId4"/>
                <a:srcRect t="36005" b="4001"/>
                <a:stretch>
                  <a:fillRect/>
                </a:stretch>
              </p:blipFill>
              <p:spPr bwMode="auto">
                <a:xfrm>
                  <a:off x="7269163" y="1774826"/>
                  <a:ext cx="427037" cy="4191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36" name="Text Box 97"/>
                <p:cNvSpPr txBox="1">
                  <a:spLocks noChangeArrowheads="1"/>
                </p:cNvSpPr>
                <p:nvPr/>
              </p:nvSpPr>
              <p:spPr bwMode="auto">
                <a:xfrm>
                  <a:off x="7299325" y="2109789"/>
                  <a:ext cx="368300" cy="187325"/>
                </a:xfrm>
                <a:prstGeom prst="rect">
                  <a:avLst/>
                </a:prstGeom>
                <a:solidFill>
                  <a:schemeClr val="accent3"/>
                </a:solidFill>
                <a:ln>
                  <a:noFill/>
                </a:ln>
                <a:effectLst>
                  <a:outerShdw blurRad="50800" dist="38100" dir="5400000" algn="t" rotWithShape="0">
                    <a:prstClr val="black">
                      <a:alpha val="40000"/>
                    </a:prstClr>
                  </a:outerShdw>
                </a:effectLst>
                <a:extLst/>
              </p:spPr>
              <p:txBody>
                <a:bodyPr lIns="90000" tIns="46800" rIns="90000" bIns="46800">
                  <a:spAutoFit/>
                </a:bodyPr>
                <a:lstStyle>
                  <a:lvl1pPr>
                    <a:defRPr sz="700" b="1">
                      <a:solidFill>
                        <a:schemeClr val="bg1"/>
                      </a:solidFill>
                      <a:latin typeface="Arial" charset="0"/>
                    </a:defRPr>
                  </a:lvl1pPr>
                  <a:lvl2pPr marL="742950" indent="-285750">
                    <a:defRPr sz="700" b="1">
                      <a:solidFill>
                        <a:schemeClr val="bg1"/>
                      </a:solidFill>
                      <a:latin typeface="Arial" charset="0"/>
                    </a:defRPr>
                  </a:lvl2pPr>
                  <a:lvl3pPr marL="1143000" indent="-228600">
                    <a:defRPr sz="700" b="1">
                      <a:solidFill>
                        <a:schemeClr val="bg1"/>
                      </a:solidFill>
                      <a:latin typeface="Arial" charset="0"/>
                    </a:defRPr>
                  </a:lvl3pPr>
                  <a:lvl4pPr marL="1600200" indent="-228600">
                    <a:defRPr sz="700" b="1">
                      <a:solidFill>
                        <a:schemeClr val="bg1"/>
                      </a:solidFill>
                      <a:latin typeface="Arial" charset="0"/>
                    </a:defRPr>
                  </a:lvl4pPr>
                  <a:lvl5pPr marL="2057400" indent="-228600">
                    <a:defRPr sz="700" b="1">
                      <a:solidFill>
                        <a:schemeClr val="bg1"/>
                      </a:solidFill>
                      <a:latin typeface="Arial" charset="0"/>
                    </a:defRPr>
                  </a:lvl5pPr>
                  <a:lvl6pPr marL="25146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6pPr>
                  <a:lvl7pPr marL="29718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7pPr>
                  <a:lvl8pPr marL="34290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8pPr>
                  <a:lvl9pPr marL="38862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9pPr>
                </a:lstStyle>
                <a:p>
                  <a:pPr algn="ctr">
                    <a:spcBef>
                      <a:spcPct val="50000"/>
                    </a:spcBef>
                    <a:defRPr/>
                  </a:pPr>
                  <a:r>
                    <a:rPr lang="en-US" sz="600" dirty="0" smtClean="0">
                      <a:solidFill>
                        <a:srgbClr val="4D4D4D"/>
                      </a:solidFill>
                      <a:cs typeface="+mn-cs"/>
                    </a:rPr>
                    <a:t>Bank</a:t>
                  </a:r>
                  <a:endParaRPr lang="en-US" sz="600" dirty="0">
                    <a:solidFill>
                      <a:srgbClr val="4D4D4D"/>
                    </a:solidFill>
                    <a:cs typeface="+mn-cs"/>
                  </a:endParaRPr>
                </a:p>
              </p:txBody>
            </p:sp>
          </p:grpSp>
        </p:grpSp>
        <p:grpSp>
          <p:nvGrpSpPr>
            <p:cNvPr id="28707" name="Group 142"/>
            <p:cNvGrpSpPr>
              <a:grpSpLocks/>
            </p:cNvGrpSpPr>
            <p:nvPr/>
          </p:nvGrpSpPr>
          <p:grpSpPr bwMode="auto">
            <a:xfrm>
              <a:off x="7173913" y="2422526"/>
              <a:ext cx="1009650" cy="525462"/>
              <a:chOff x="7469188" y="2470151"/>
              <a:chExt cx="1009650" cy="525462"/>
            </a:xfrm>
          </p:grpSpPr>
          <p:sp>
            <p:nvSpPr>
              <p:cNvPr id="28713" name="AutoShape 9"/>
              <p:cNvSpPr>
                <a:spLocks noChangeArrowheads="1"/>
              </p:cNvSpPr>
              <p:nvPr/>
            </p:nvSpPr>
            <p:spPr bwMode="auto">
              <a:xfrm>
                <a:off x="7897813" y="2478088"/>
                <a:ext cx="581025" cy="517525"/>
              </a:xfrm>
              <a:prstGeom prst="roundRect">
                <a:avLst>
                  <a:gd name="adj" fmla="val 6870"/>
                </a:avLst>
              </a:prstGeom>
              <a:solidFill>
                <a:srgbClr val="EAEAEA"/>
              </a:solidFill>
              <a:ln w="3175">
                <a:solidFill>
                  <a:schemeClr val="hlink"/>
                </a:solidFill>
                <a:round/>
                <a:headEnd/>
                <a:tailEnd/>
              </a:ln>
            </p:spPr>
            <p:txBody>
              <a:bodyPr lIns="45720" rIns="4572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900" b="1">
                    <a:ea typeface="宋体" pitchFamily="2" charset="-122"/>
                  </a:rPr>
                  <a:t>Supplier </a:t>
                </a:r>
                <a:r>
                  <a:rPr lang="en-US" altLang="zh-CN" sz="2000" b="1">
                    <a:ea typeface="宋体" pitchFamily="2" charset="-122"/>
                  </a:rPr>
                  <a:t>B</a:t>
                </a:r>
              </a:p>
              <a:p>
                <a:pPr algn="ctr" eaLnBrk="1" hangingPunct="1"/>
                <a:endParaRPr lang="en-US" altLang="zh-CN" sz="1100" b="1">
                  <a:ea typeface="宋体" pitchFamily="2" charset="-122"/>
                </a:endParaRPr>
              </a:p>
            </p:txBody>
          </p:sp>
          <p:grpSp>
            <p:nvGrpSpPr>
              <p:cNvPr id="28714" name="Group 134"/>
              <p:cNvGrpSpPr>
                <a:grpSpLocks/>
              </p:cNvGrpSpPr>
              <p:nvPr/>
            </p:nvGrpSpPr>
            <p:grpSpPr bwMode="auto">
              <a:xfrm>
                <a:off x="7469188" y="2470151"/>
                <a:ext cx="427037" cy="522288"/>
                <a:chOff x="7269163" y="1774826"/>
                <a:chExt cx="427037" cy="522288"/>
              </a:xfrm>
            </p:grpSpPr>
            <p:pic>
              <p:nvPicPr>
                <p:cNvPr id="31" name="Picture 39" descr="file[1]"/>
                <p:cNvPicPr>
                  <a:picLocks noChangeAspect="1" noChangeArrowheads="1"/>
                </p:cNvPicPr>
                <p:nvPr/>
              </p:nvPicPr>
              <p:blipFill>
                <a:blip r:embed="rId4"/>
                <a:srcRect t="36005" b="4001"/>
                <a:stretch>
                  <a:fillRect/>
                </a:stretch>
              </p:blipFill>
              <p:spPr bwMode="auto">
                <a:xfrm>
                  <a:off x="7269163" y="1774826"/>
                  <a:ext cx="427037" cy="4191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32" name="Text Box 97"/>
                <p:cNvSpPr txBox="1">
                  <a:spLocks noChangeArrowheads="1"/>
                </p:cNvSpPr>
                <p:nvPr/>
              </p:nvSpPr>
              <p:spPr bwMode="auto">
                <a:xfrm>
                  <a:off x="7299325" y="2109789"/>
                  <a:ext cx="368300" cy="187325"/>
                </a:xfrm>
                <a:prstGeom prst="rect">
                  <a:avLst/>
                </a:prstGeom>
                <a:solidFill>
                  <a:schemeClr val="accent3"/>
                </a:solidFill>
                <a:ln>
                  <a:noFill/>
                </a:ln>
                <a:effectLst>
                  <a:outerShdw blurRad="50800" dist="38100" dir="5400000" algn="t" rotWithShape="0">
                    <a:prstClr val="black">
                      <a:alpha val="40000"/>
                    </a:prstClr>
                  </a:outerShdw>
                </a:effectLst>
                <a:extLst/>
              </p:spPr>
              <p:txBody>
                <a:bodyPr lIns="90000" tIns="46800" rIns="90000" bIns="46800">
                  <a:spAutoFit/>
                </a:bodyPr>
                <a:lstStyle>
                  <a:lvl1pPr>
                    <a:defRPr sz="700" b="1">
                      <a:solidFill>
                        <a:schemeClr val="bg1"/>
                      </a:solidFill>
                      <a:latin typeface="Arial" charset="0"/>
                    </a:defRPr>
                  </a:lvl1pPr>
                  <a:lvl2pPr marL="742950" indent="-285750">
                    <a:defRPr sz="700" b="1">
                      <a:solidFill>
                        <a:schemeClr val="bg1"/>
                      </a:solidFill>
                      <a:latin typeface="Arial" charset="0"/>
                    </a:defRPr>
                  </a:lvl2pPr>
                  <a:lvl3pPr marL="1143000" indent="-228600">
                    <a:defRPr sz="700" b="1">
                      <a:solidFill>
                        <a:schemeClr val="bg1"/>
                      </a:solidFill>
                      <a:latin typeface="Arial" charset="0"/>
                    </a:defRPr>
                  </a:lvl3pPr>
                  <a:lvl4pPr marL="1600200" indent="-228600">
                    <a:defRPr sz="700" b="1">
                      <a:solidFill>
                        <a:schemeClr val="bg1"/>
                      </a:solidFill>
                      <a:latin typeface="Arial" charset="0"/>
                    </a:defRPr>
                  </a:lvl4pPr>
                  <a:lvl5pPr marL="2057400" indent="-228600">
                    <a:defRPr sz="700" b="1">
                      <a:solidFill>
                        <a:schemeClr val="bg1"/>
                      </a:solidFill>
                      <a:latin typeface="Arial" charset="0"/>
                    </a:defRPr>
                  </a:lvl5pPr>
                  <a:lvl6pPr marL="25146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6pPr>
                  <a:lvl7pPr marL="29718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7pPr>
                  <a:lvl8pPr marL="34290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8pPr>
                  <a:lvl9pPr marL="38862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9pPr>
                </a:lstStyle>
                <a:p>
                  <a:pPr algn="ctr">
                    <a:spcBef>
                      <a:spcPct val="50000"/>
                    </a:spcBef>
                    <a:defRPr/>
                  </a:pPr>
                  <a:r>
                    <a:rPr lang="en-US" sz="600" dirty="0" smtClean="0">
                      <a:solidFill>
                        <a:srgbClr val="4D4D4D"/>
                      </a:solidFill>
                      <a:cs typeface="+mn-cs"/>
                    </a:rPr>
                    <a:t>Bank</a:t>
                  </a:r>
                  <a:endParaRPr lang="en-US" sz="600" dirty="0">
                    <a:solidFill>
                      <a:srgbClr val="4D4D4D"/>
                    </a:solidFill>
                    <a:cs typeface="+mn-cs"/>
                  </a:endParaRPr>
                </a:p>
              </p:txBody>
            </p:sp>
          </p:grpSp>
        </p:grpSp>
        <p:grpSp>
          <p:nvGrpSpPr>
            <p:cNvPr id="28708" name="Group 143"/>
            <p:cNvGrpSpPr>
              <a:grpSpLocks/>
            </p:cNvGrpSpPr>
            <p:nvPr/>
          </p:nvGrpSpPr>
          <p:grpSpPr bwMode="auto">
            <a:xfrm>
              <a:off x="7183438" y="3041650"/>
              <a:ext cx="1000125" cy="523875"/>
              <a:chOff x="7478713" y="3146425"/>
              <a:chExt cx="1000125" cy="523875"/>
            </a:xfrm>
          </p:grpSpPr>
          <p:sp>
            <p:nvSpPr>
              <p:cNvPr id="28709" name="AutoShape 9"/>
              <p:cNvSpPr>
                <a:spLocks noChangeArrowheads="1"/>
              </p:cNvSpPr>
              <p:nvPr/>
            </p:nvSpPr>
            <p:spPr bwMode="auto">
              <a:xfrm>
                <a:off x="7897813" y="3152775"/>
                <a:ext cx="581025" cy="517525"/>
              </a:xfrm>
              <a:prstGeom prst="roundRect">
                <a:avLst>
                  <a:gd name="adj" fmla="val 6870"/>
                </a:avLst>
              </a:prstGeom>
              <a:solidFill>
                <a:srgbClr val="EAEAEA"/>
              </a:solidFill>
              <a:ln w="3175">
                <a:solidFill>
                  <a:schemeClr val="hlink"/>
                </a:solidFill>
                <a:round/>
                <a:headEnd/>
                <a:tailEnd/>
              </a:ln>
            </p:spPr>
            <p:txBody>
              <a:bodyPr lIns="45720" rIns="4572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900" b="1">
                    <a:ea typeface="宋体" pitchFamily="2" charset="-122"/>
                  </a:rPr>
                  <a:t>Supplier </a:t>
                </a:r>
                <a:r>
                  <a:rPr lang="en-US" altLang="zh-CN" sz="2000" b="1">
                    <a:ea typeface="宋体" pitchFamily="2" charset="-122"/>
                  </a:rPr>
                  <a:t>C</a:t>
                </a:r>
              </a:p>
              <a:p>
                <a:pPr algn="ctr" eaLnBrk="1" hangingPunct="1"/>
                <a:endParaRPr lang="en-US" altLang="zh-CN" sz="1100" b="1">
                  <a:ea typeface="宋体" pitchFamily="2" charset="-122"/>
                </a:endParaRPr>
              </a:p>
            </p:txBody>
          </p:sp>
          <p:grpSp>
            <p:nvGrpSpPr>
              <p:cNvPr id="28710" name="Group 137"/>
              <p:cNvGrpSpPr>
                <a:grpSpLocks/>
              </p:cNvGrpSpPr>
              <p:nvPr/>
            </p:nvGrpSpPr>
            <p:grpSpPr bwMode="auto">
              <a:xfrm>
                <a:off x="7478713" y="3146425"/>
                <a:ext cx="427037" cy="522288"/>
                <a:chOff x="7269163" y="1774825"/>
                <a:chExt cx="427037" cy="522288"/>
              </a:xfrm>
            </p:grpSpPr>
            <p:pic>
              <p:nvPicPr>
                <p:cNvPr id="27" name="Picture 39" descr="file[1]"/>
                <p:cNvPicPr>
                  <a:picLocks noChangeAspect="1" noChangeArrowheads="1"/>
                </p:cNvPicPr>
                <p:nvPr/>
              </p:nvPicPr>
              <p:blipFill>
                <a:blip r:embed="rId4"/>
                <a:srcRect t="36005" b="4001"/>
                <a:stretch>
                  <a:fillRect/>
                </a:stretch>
              </p:blipFill>
              <p:spPr bwMode="auto">
                <a:xfrm>
                  <a:off x="7269163" y="1774825"/>
                  <a:ext cx="427037" cy="41910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28" name="Text Box 97"/>
                <p:cNvSpPr txBox="1">
                  <a:spLocks noChangeArrowheads="1"/>
                </p:cNvSpPr>
                <p:nvPr/>
              </p:nvSpPr>
              <p:spPr bwMode="auto">
                <a:xfrm>
                  <a:off x="7299325" y="2109788"/>
                  <a:ext cx="368300" cy="187325"/>
                </a:xfrm>
                <a:prstGeom prst="rect">
                  <a:avLst/>
                </a:prstGeom>
                <a:solidFill>
                  <a:schemeClr val="accent3"/>
                </a:solidFill>
                <a:ln>
                  <a:noFill/>
                </a:ln>
                <a:effectLst>
                  <a:outerShdw blurRad="50800" dist="38100" dir="5400000" algn="t" rotWithShape="0">
                    <a:prstClr val="black">
                      <a:alpha val="40000"/>
                    </a:prstClr>
                  </a:outerShdw>
                </a:effectLst>
                <a:extLst/>
              </p:spPr>
              <p:txBody>
                <a:bodyPr lIns="90000" tIns="46800" rIns="90000" bIns="46800">
                  <a:spAutoFit/>
                </a:bodyPr>
                <a:lstStyle>
                  <a:lvl1pPr>
                    <a:defRPr sz="700" b="1">
                      <a:solidFill>
                        <a:schemeClr val="bg1"/>
                      </a:solidFill>
                      <a:latin typeface="Arial" charset="0"/>
                    </a:defRPr>
                  </a:lvl1pPr>
                  <a:lvl2pPr marL="742950" indent="-285750">
                    <a:defRPr sz="700" b="1">
                      <a:solidFill>
                        <a:schemeClr val="bg1"/>
                      </a:solidFill>
                      <a:latin typeface="Arial" charset="0"/>
                    </a:defRPr>
                  </a:lvl2pPr>
                  <a:lvl3pPr marL="1143000" indent="-228600">
                    <a:defRPr sz="700" b="1">
                      <a:solidFill>
                        <a:schemeClr val="bg1"/>
                      </a:solidFill>
                      <a:latin typeface="Arial" charset="0"/>
                    </a:defRPr>
                  </a:lvl3pPr>
                  <a:lvl4pPr marL="1600200" indent="-228600">
                    <a:defRPr sz="700" b="1">
                      <a:solidFill>
                        <a:schemeClr val="bg1"/>
                      </a:solidFill>
                      <a:latin typeface="Arial" charset="0"/>
                    </a:defRPr>
                  </a:lvl4pPr>
                  <a:lvl5pPr marL="2057400" indent="-228600">
                    <a:defRPr sz="700" b="1">
                      <a:solidFill>
                        <a:schemeClr val="bg1"/>
                      </a:solidFill>
                      <a:latin typeface="Arial" charset="0"/>
                    </a:defRPr>
                  </a:lvl5pPr>
                  <a:lvl6pPr marL="25146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6pPr>
                  <a:lvl7pPr marL="29718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7pPr>
                  <a:lvl8pPr marL="34290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8pPr>
                  <a:lvl9pPr marL="3886200" indent="-228600" algn="ctr" eaLnBrk="0" fontAlgn="base" hangingPunct="0">
                    <a:spcBef>
                      <a:spcPct val="15000"/>
                    </a:spcBef>
                    <a:spcAft>
                      <a:spcPct val="0"/>
                    </a:spcAft>
                    <a:buClr>
                      <a:srgbClr val="DC241F"/>
                    </a:buClr>
                    <a:buFont typeface="Arial" charset="0"/>
                    <a:defRPr sz="700" b="1">
                      <a:solidFill>
                        <a:schemeClr val="bg1"/>
                      </a:solidFill>
                      <a:latin typeface="Arial" charset="0"/>
                    </a:defRPr>
                  </a:lvl9pPr>
                </a:lstStyle>
                <a:p>
                  <a:pPr algn="ctr">
                    <a:spcBef>
                      <a:spcPct val="50000"/>
                    </a:spcBef>
                    <a:defRPr/>
                  </a:pPr>
                  <a:r>
                    <a:rPr lang="en-US" sz="600" dirty="0" smtClean="0">
                      <a:solidFill>
                        <a:srgbClr val="4D4D4D"/>
                      </a:solidFill>
                      <a:cs typeface="+mn-cs"/>
                    </a:rPr>
                    <a:t>Bank</a:t>
                  </a:r>
                  <a:endParaRPr lang="en-US" sz="600" dirty="0">
                    <a:solidFill>
                      <a:srgbClr val="4D4D4D"/>
                    </a:solidFill>
                    <a:cs typeface="+mn-cs"/>
                  </a:endParaRPr>
                </a:p>
              </p:txBody>
            </p:sp>
          </p:grpSp>
        </p:grpSp>
      </p:grpSp>
      <p:sp>
        <p:nvSpPr>
          <p:cNvPr id="37" name="Oval 116"/>
          <p:cNvSpPr>
            <a:spLocks noChangeAspect="1" noChangeArrowheads="1"/>
          </p:cNvSpPr>
          <p:nvPr/>
        </p:nvSpPr>
        <p:spPr bwMode="auto">
          <a:xfrm>
            <a:off x="5365750" y="3914775"/>
            <a:ext cx="288925" cy="288925"/>
          </a:xfrm>
          <a:prstGeom prst="ellipse">
            <a:avLst/>
          </a:prstGeom>
          <a:solidFill>
            <a:schemeClr val="bg1"/>
          </a:solidFill>
          <a:ln w="9525">
            <a:noFill/>
            <a:round/>
            <a:headEnd/>
            <a:tailEnd/>
          </a:ln>
          <a:effectLst>
            <a:outerShdw blurRad="50800" dist="38100" dir="5400000" algn="t" rotWithShape="0">
              <a:prstClr val="black">
                <a:alpha val="40000"/>
              </a:prstClr>
            </a:outerShdw>
          </a:effectLst>
        </p:spPr>
        <p:txBody>
          <a:bodyPr anchor="ctr" anchorCtr="1"/>
          <a:lstStyle/>
          <a:p>
            <a:pPr>
              <a:spcBef>
                <a:spcPct val="50000"/>
              </a:spcBef>
              <a:defRPr/>
            </a:pPr>
            <a:r>
              <a:rPr lang="en-US" sz="800" b="1" dirty="0">
                <a:solidFill>
                  <a:schemeClr val="bg1">
                    <a:lumMod val="50000"/>
                  </a:schemeClr>
                </a:solidFill>
                <a:cs typeface="+mn-cs"/>
              </a:rPr>
              <a:t>5</a:t>
            </a:r>
          </a:p>
        </p:txBody>
      </p:sp>
      <p:grpSp>
        <p:nvGrpSpPr>
          <p:cNvPr id="28684" name="Group 156"/>
          <p:cNvGrpSpPr>
            <a:grpSpLocks/>
          </p:cNvGrpSpPr>
          <p:nvPr/>
        </p:nvGrpSpPr>
        <p:grpSpPr bwMode="auto">
          <a:xfrm>
            <a:off x="1962150" y="3138488"/>
            <a:ext cx="1085850" cy="1065212"/>
            <a:chOff x="1943100" y="2243137"/>
            <a:chExt cx="1085850" cy="1065213"/>
          </a:xfrm>
        </p:grpSpPr>
        <p:sp>
          <p:nvSpPr>
            <p:cNvPr id="39" name="Line 95"/>
            <p:cNvSpPr>
              <a:spLocks noChangeShapeType="1"/>
            </p:cNvSpPr>
            <p:nvPr/>
          </p:nvSpPr>
          <p:spPr bwMode="auto">
            <a:xfrm>
              <a:off x="1976438" y="2657474"/>
              <a:ext cx="1052512" cy="0"/>
            </a:xfrm>
            <a:prstGeom prst="line">
              <a:avLst/>
            </a:prstGeom>
            <a:noFill/>
            <a:ln w="25400">
              <a:solidFill>
                <a:schemeClr val="bg1">
                  <a:lumMod val="50000"/>
                </a:schemeClr>
              </a:solidFill>
              <a:round/>
              <a:headEnd/>
              <a:tailEnd type="triangle" w="med" len="med"/>
            </a:ln>
          </p:spPr>
          <p:txBody>
            <a:bodyPr/>
            <a:lstStyle/>
            <a:p>
              <a:pPr algn="ctr">
                <a:defRPr/>
              </a:pPr>
              <a:endParaRPr lang="en-US" dirty="0">
                <a:cs typeface="+mn-cs"/>
              </a:endParaRPr>
            </a:p>
          </p:txBody>
        </p:sp>
        <p:sp>
          <p:nvSpPr>
            <p:cNvPr id="40" name="Line 103"/>
            <p:cNvSpPr>
              <a:spLocks noChangeShapeType="1"/>
            </p:cNvSpPr>
            <p:nvPr/>
          </p:nvSpPr>
          <p:spPr bwMode="auto">
            <a:xfrm flipH="1">
              <a:off x="1943100" y="2924175"/>
              <a:ext cx="1066800" cy="0"/>
            </a:xfrm>
            <a:prstGeom prst="line">
              <a:avLst/>
            </a:prstGeom>
            <a:noFill/>
            <a:ln w="12700">
              <a:solidFill>
                <a:schemeClr val="bg1">
                  <a:lumMod val="50000"/>
                </a:schemeClr>
              </a:solidFill>
              <a:prstDash val="dash"/>
              <a:round/>
              <a:headEnd/>
              <a:tailEnd type="triangle" w="med" len="med"/>
            </a:ln>
          </p:spPr>
          <p:txBody>
            <a:bodyPr/>
            <a:lstStyle/>
            <a:p>
              <a:pPr algn="ctr">
                <a:defRPr/>
              </a:pPr>
              <a:endParaRPr lang="en-US" dirty="0">
                <a:cs typeface="+mn-cs"/>
              </a:endParaRPr>
            </a:p>
          </p:txBody>
        </p:sp>
        <p:sp>
          <p:nvSpPr>
            <p:cNvPr id="41" name="Oval 116"/>
            <p:cNvSpPr>
              <a:spLocks noChangeAspect="1" noChangeArrowheads="1"/>
            </p:cNvSpPr>
            <p:nvPr/>
          </p:nvSpPr>
          <p:spPr bwMode="auto">
            <a:xfrm>
              <a:off x="2365375" y="2243137"/>
              <a:ext cx="288925" cy="288925"/>
            </a:xfrm>
            <a:prstGeom prst="ellipse">
              <a:avLst/>
            </a:prstGeom>
            <a:solidFill>
              <a:schemeClr val="bg1"/>
            </a:solidFill>
            <a:ln w="9525">
              <a:noFill/>
              <a:round/>
              <a:headEnd/>
              <a:tailEnd/>
            </a:ln>
            <a:effectLst>
              <a:outerShdw blurRad="50800" dist="38100" dir="5400000" algn="t" rotWithShape="0">
                <a:prstClr val="black">
                  <a:alpha val="40000"/>
                </a:prstClr>
              </a:outerShdw>
            </a:effectLst>
          </p:spPr>
          <p:txBody>
            <a:bodyPr anchor="ctr" anchorCtr="1"/>
            <a:lstStyle/>
            <a:p>
              <a:pPr>
                <a:spcBef>
                  <a:spcPct val="50000"/>
                </a:spcBef>
                <a:defRPr/>
              </a:pPr>
              <a:r>
                <a:rPr lang="en-US" sz="800" b="1" dirty="0">
                  <a:solidFill>
                    <a:schemeClr val="bg1">
                      <a:lumMod val="50000"/>
                    </a:schemeClr>
                  </a:solidFill>
                  <a:cs typeface="+mn-cs"/>
                </a:rPr>
                <a:t>2</a:t>
              </a:r>
            </a:p>
          </p:txBody>
        </p:sp>
        <p:sp>
          <p:nvSpPr>
            <p:cNvPr id="42" name="Oval 116"/>
            <p:cNvSpPr>
              <a:spLocks noChangeAspect="1" noChangeArrowheads="1"/>
            </p:cNvSpPr>
            <p:nvPr/>
          </p:nvSpPr>
          <p:spPr bwMode="auto">
            <a:xfrm>
              <a:off x="2365375" y="3019425"/>
              <a:ext cx="288925" cy="288925"/>
            </a:xfrm>
            <a:prstGeom prst="ellipse">
              <a:avLst/>
            </a:prstGeom>
            <a:solidFill>
              <a:schemeClr val="bg1"/>
            </a:solidFill>
            <a:ln w="9525">
              <a:noFill/>
              <a:round/>
              <a:headEnd/>
              <a:tailEnd/>
            </a:ln>
            <a:effectLst>
              <a:outerShdw blurRad="50800" dist="38100" dir="5400000" algn="t" rotWithShape="0">
                <a:prstClr val="black">
                  <a:alpha val="40000"/>
                </a:prstClr>
              </a:outerShdw>
            </a:effectLst>
          </p:spPr>
          <p:txBody>
            <a:bodyPr anchor="ctr" anchorCtr="1"/>
            <a:lstStyle/>
            <a:p>
              <a:pPr>
                <a:spcBef>
                  <a:spcPct val="50000"/>
                </a:spcBef>
                <a:defRPr/>
              </a:pPr>
              <a:r>
                <a:rPr lang="en-US" sz="800" b="1" dirty="0">
                  <a:solidFill>
                    <a:schemeClr val="bg1">
                      <a:lumMod val="50000"/>
                    </a:schemeClr>
                  </a:solidFill>
                  <a:cs typeface="+mn-cs"/>
                </a:rPr>
                <a:t>5</a:t>
              </a:r>
            </a:p>
          </p:txBody>
        </p:sp>
      </p:grpSp>
      <p:grpSp>
        <p:nvGrpSpPr>
          <p:cNvPr id="28685" name="Group 157"/>
          <p:cNvGrpSpPr>
            <a:grpSpLocks/>
          </p:cNvGrpSpPr>
          <p:nvPr/>
        </p:nvGrpSpPr>
        <p:grpSpPr bwMode="auto">
          <a:xfrm>
            <a:off x="4689475" y="3138488"/>
            <a:ext cx="1006475" cy="414337"/>
            <a:chOff x="4670425" y="2243137"/>
            <a:chExt cx="1005840" cy="414338"/>
          </a:xfrm>
        </p:grpSpPr>
        <p:sp>
          <p:nvSpPr>
            <p:cNvPr id="44" name="Line 265"/>
            <p:cNvSpPr>
              <a:spLocks noChangeShapeType="1"/>
            </p:cNvSpPr>
            <p:nvPr/>
          </p:nvSpPr>
          <p:spPr bwMode="auto">
            <a:xfrm>
              <a:off x="4670425" y="2657475"/>
              <a:ext cx="1005840" cy="0"/>
            </a:xfrm>
            <a:prstGeom prst="line">
              <a:avLst/>
            </a:prstGeom>
            <a:noFill/>
            <a:ln w="31750">
              <a:solidFill>
                <a:schemeClr val="bg1">
                  <a:lumMod val="50000"/>
                </a:schemeClr>
              </a:solidFill>
              <a:round/>
              <a:headEnd/>
              <a:tailEnd type="triangle" w="med" len="med"/>
            </a:ln>
          </p:spPr>
          <p:txBody>
            <a:bodyPr/>
            <a:lstStyle/>
            <a:p>
              <a:pPr algn="ctr">
                <a:defRPr/>
              </a:pPr>
              <a:endParaRPr lang="en-US" dirty="0">
                <a:cs typeface="+mn-cs"/>
              </a:endParaRPr>
            </a:p>
          </p:txBody>
        </p:sp>
        <p:sp>
          <p:nvSpPr>
            <p:cNvPr id="45" name="Oval 116"/>
            <p:cNvSpPr>
              <a:spLocks noChangeAspect="1" noChangeArrowheads="1"/>
            </p:cNvSpPr>
            <p:nvPr/>
          </p:nvSpPr>
          <p:spPr bwMode="auto">
            <a:xfrm>
              <a:off x="5022628" y="2243137"/>
              <a:ext cx="288743" cy="288926"/>
            </a:xfrm>
            <a:prstGeom prst="ellipse">
              <a:avLst/>
            </a:prstGeom>
            <a:solidFill>
              <a:schemeClr val="bg1"/>
            </a:solidFill>
            <a:ln w="9525">
              <a:noFill/>
              <a:round/>
              <a:headEnd/>
              <a:tailEnd/>
            </a:ln>
            <a:effectLst>
              <a:outerShdw blurRad="50800" dist="38100" dir="5400000" algn="t" rotWithShape="0">
                <a:prstClr val="black">
                  <a:alpha val="40000"/>
                </a:prstClr>
              </a:outerShdw>
            </a:effectLst>
          </p:spPr>
          <p:txBody>
            <a:bodyPr anchor="ctr" anchorCtr="1"/>
            <a:lstStyle/>
            <a:p>
              <a:pPr>
                <a:spcBef>
                  <a:spcPct val="50000"/>
                </a:spcBef>
                <a:defRPr/>
              </a:pPr>
              <a:r>
                <a:rPr lang="en-US" sz="800" b="1" dirty="0">
                  <a:solidFill>
                    <a:schemeClr val="bg1">
                      <a:lumMod val="50000"/>
                    </a:schemeClr>
                  </a:solidFill>
                  <a:cs typeface="+mn-cs"/>
                </a:rPr>
                <a:t>3</a:t>
              </a:r>
            </a:p>
          </p:txBody>
        </p:sp>
      </p:grpSp>
      <p:grpSp>
        <p:nvGrpSpPr>
          <p:cNvPr id="28686" name="Group 155"/>
          <p:cNvGrpSpPr>
            <a:grpSpLocks/>
          </p:cNvGrpSpPr>
          <p:nvPr/>
        </p:nvGrpSpPr>
        <p:grpSpPr bwMode="auto">
          <a:xfrm>
            <a:off x="6303963" y="3332163"/>
            <a:ext cx="914400" cy="1093787"/>
            <a:chOff x="6284444" y="2436261"/>
            <a:chExt cx="914400" cy="1094573"/>
          </a:xfrm>
        </p:grpSpPr>
        <p:sp>
          <p:nvSpPr>
            <p:cNvPr id="47" name="Line 266"/>
            <p:cNvSpPr>
              <a:spLocks noChangeShapeType="1"/>
            </p:cNvSpPr>
            <p:nvPr/>
          </p:nvSpPr>
          <p:spPr bwMode="auto">
            <a:xfrm rot="18900000">
              <a:off x="6678144" y="2615777"/>
              <a:ext cx="115887" cy="915057"/>
            </a:xfrm>
            <a:prstGeom prst="line">
              <a:avLst/>
            </a:prstGeom>
            <a:noFill/>
            <a:ln w="25400">
              <a:solidFill>
                <a:schemeClr val="bg1">
                  <a:lumMod val="50000"/>
                </a:schemeClr>
              </a:solidFill>
              <a:round/>
              <a:headEnd/>
              <a:tailEnd type="triangle" w="med" len="med"/>
            </a:ln>
          </p:spPr>
          <p:txBody>
            <a:bodyPr/>
            <a:lstStyle/>
            <a:p>
              <a:pPr algn="ctr">
                <a:defRPr/>
              </a:pPr>
              <a:endParaRPr lang="en-US" dirty="0">
                <a:cs typeface="+mn-cs"/>
              </a:endParaRPr>
            </a:p>
          </p:txBody>
        </p:sp>
        <p:sp>
          <p:nvSpPr>
            <p:cNvPr id="48" name="Line 267"/>
            <p:cNvSpPr>
              <a:spLocks noChangeShapeType="1"/>
            </p:cNvSpPr>
            <p:nvPr/>
          </p:nvSpPr>
          <p:spPr bwMode="auto">
            <a:xfrm rot="18900000">
              <a:off x="6284444" y="2458502"/>
              <a:ext cx="914400" cy="92141"/>
            </a:xfrm>
            <a:prstGeom prst="line">
              <a:avLst/>
            </a:prstGeom>
            <a:noFill/>
            <a:ln w="25400">
              <a:solidFill>
                <a:schemeClr val="bg1">
                  <a:lumMod val="50000"/>
                </a:schemeClr>
              </a:solidFill>
              <a:round/>
              <a:headEnd/>
              <a:tailEnd type="triangle" w="med" len="med"/>
            </a:ln>
          </p:spPr>
          <p:txBody>
            <a:bodyPr/>
            <a:lstStyle/>
            <a:p>
              <a:pPr algn="ctr">
                <a:defRPr/>
              </a:pPr>
              <a:endParaRPr lang="en-US" dirty="0">
                <a:cs typeface="+mn-cs"/>
              </a:endParaRPr>
            </a:p>
          </p:txBody>
        </p:sp>
        <p:sp>
          <p:nvSpPr>
            <p:cNvPr id="49" name="Line 267"/>
            <p:cNvSpPr>
              <a:spLocks noChangeShapeType="1"/>
            </p:cNvSpPr>
            <p:nvPr/>
          </p:nvSpPr>
          <p:spPr bwMode="auto">
            <a:xfrm rot="18900000">
              <a:off x="6505106" y="2549054"/>
              <a:ext cx="503238" cy="502010"/>
            </a:xfrm>
            <a:prstGeom prst="line">
              <a:avLst/>
            </a:prstGeom>
            <a:noFill/>
            <a:ln w="25400">
              <a:solidFill>
                <a:schemeClr val="bg1">
                  <a:lumMod val="50000"/>
                </a:schemeClr>
              </a:solidFill>
              <a:round/>
              <a:headEnd/>
              <a:tailEnd type="triangle" w="med" len="med"/>
            </a:ln>
          </p:spPr>
          <p:txBody>
            <a:bodyPr/>
            <a:lstStyle/>
            <a:p>
              <a:pPr algn="ctr">
                <a:defRPr/>
              </a:pPr>
              <a:endParaRPr lang="en-US" dirty="0">
                <a:cs typeface="+mn-cs"/>
              </a:endParaRPr>
            </a:p>
          </p:txBody>
        </p:sp>
        <p:sp>
          <p:nvSpPr>
            <p:cNvPr id="50" name="Line 267"/>
            <p:cNvSpPr>
              <a:spLocks noChangeShapeType="1"/>
            </p:cNvSpPr>
            <p:nvPr/>
          </p:nvSpPr>
          <p:spPr bwMode="auto">
            <a:xfrm rot="18900000">
              <a:off x="6687669" y="2436261"/>
              <a:ext cx="457200" cy="46070"/>
            </a:xfrm>
            <a:prstGeom prst="line">
              <a:avLst/>
            </a:prstGeom>
            <a:noFill/>
            <a:ln w="9525">
              <a:solidFill>
                <a:schemeClr val="bg1">
                  <a:lumMod val="50000"/>
                </a:schemeClr>
              </a:solidFill>
              <a:prstDash val="dash"/>
              <a:round/>
              <a:headEnd/>
              <a:tailEnd type="triangle" w="med" len="med"/>
            </a:ln>
          </p:spPr>
          <p:txBody>
            <a:bodyPr/>
            <a:lstStyle/>
            <a:p>
              <a:pPr algn="ctr">
                <a:defRPr/>
              </a:pPr>
              <a:endParaRPr lang="en-US" dirty="0">
                <a:cs typeface="+mn-cs"/>
              </a:endParaRPr>
            </a:p>
          </p:txBody>
        </p:sp>
        <p:sp>
          <p:nvSpPr>
            <p:cNvPr id="51" name="Line 267"/>
            <p:cNvSpPr>
              <a:spLocks noChangeShapeType="1"/>
            </p:cNvSpPr>
            <p:nvPr/>
          </p:nvSpPr>
          <p:spPr bwMode="auto">
            <a:xfrm rot="18900000">
              <a:off x="6859119" y="2900144"/>
              <a:ext cx="68262" cy="424167"/>
            </a:xfrm>
            <a:prstGeom prst="line">
              <a:avLst/>
            </a:prstGeom>
            <a:noFill/>
            <a:ln w="9525">
              <a:solidFill>
                <a:schemeClr val="bg1">
                  <a:lumMod val="50000"/>
                </a:schemeClr>
              </a:solidFill>
              <a:prstDash val="dash"/>
              <a:round/>
              <a:headEnd/>
              <a:tailEnd type="triangle" w="med" len="med"/>
            </a:ln>
          </p:spPr>
          <p:txBody>
            <a:bodyPr/>
            <a:lstStyle/>
            <a:p>
              <a:pPr algn="ctr">
                <a:defRPr/>
              </a:pPr>
              <a:endParaRPr lang="en-US" dirty="0">
                <a:cs typeface="+mn-cs"/>
              </a:endParaRPr>
            </a:p>
          </p:txBody>
        </p:sp>
        <p:sp>
          <p:nvSpPr>
            <p:cNvPr id="52" name="Line 267"/>
            <p:cNvSpPr>
              <a:spLocks noChangeShapeType="1"/>
            </p:cNvSpPr>
            <p:nvPr/>
          </p:nvSpPr>
          <p:spPr bwMode="auto">
            <a:xfrm rot="18900000">
              <a:off x="6890869" y="2669791"/>
              <a:ext cx="136525" cy="136623"/>
            </a:xfrm>
            <a:prstGeom prst="line">
              <a:avLst/>
            </a:prstGeom>
            <a:noFill/>
            <a:ln w="9525">
              <a:solidFill>
                <a:schemeClr val="bg1">
                  <a:lumMod val="50000"/>
                </a:schemeClr>
              </a:solidFill>
              <a:prstDash val="dash"/>
              <a:round/>
              <a:headEnd/>
              <a:tailEnd type="triangle" w="med" len="med"/>
            </a:ln>
          </p:spPr>
          <p:txBody>
            <a:bodyPr/>
            <a:lstStyle/>
            <a:p>
              <a:pPr algn="ctr">
                <a:defRPr/>
              </a:pPr>
              <a:endParaRPr lang="en-US" dirty="0">
                <a:cs typeface="+mn-cs"/>
              </a:endParaRPr>
            </a:p>
          </p:txBody>
        </p:sp>
      </p:grpSp>
      <p:sp>
        <p:nvSpPr>
          <p:cNvPr id="53" name="Oval 116"/>
          <p:cNvSpPr>
            <a:spLocks noChangeAspect="1" noChangeArrowheads="1"/>
          </p:cNvSpPr>
          <p:nvPr/>
        </p:nvSpPr>
        <p:spPr bwMode="auto">
          <a:xfrm>
            <a:off x="6537325" y="3548063"/>
            <a:ext cx="288925" cy="288925"/>
          </a:xfrm>
          <a:prstGeom prst="ellipse">
            <a:avLst/>
          </a:prstGeom>
          <a:solidFill>
            <a:schemeClr val="bg1"/>
          </a:solidFill>
          <a:ln w="9525">
            <a:noFill/>
            <a:round/>
            <a:headEnd/>
            <a:tailEnd/>
          </a:ln>
          <a:effectLst>
            <a:outerShdw blurRad="50800" dist="38100" algn="l" rotWithShape="0">
              <a:prstClr val="black">
                <a:alpha val="40000"/>
              </a:prstClr>
            </a:outerShdw>
          </a:effectLst>
        </p:spPr>
        <p:txBody>
          <a:bodyPr anchor="ctr" anchorCtr="1"/>
          <a:lstStyle/>
          <a:p>
            <a:pPr>
              <a:spcBef>
                <a:spcPct val="50000"/>
              </a:spcBef>
              <a:defRPr/>
            </a:pPr>
            <a:r>
              <a:rPr lang="en-US" sz="800" b="1" dirty="0">
                <a:solidFill>
                  <a:schemeClr val="bg1">
                    <a:lumMod val="50000"/>
                  </a:schemeClr>
                </a:solidFill>
                <a:cs typeface="+mn-cs"/>
              </a:rPr>
              <a:t>4</a:t>
            </a:r>
          </a:p>
        </p:txBody>
      </p:sp>
      <p:sp>
        <p:nvSpPr>
          <p:cNvPr id="28688" name="AutoShape 6"/>
          <p:cNvSpPr>
            <a:spLocks noChangeArrowheads="1"/>
          </p:cNvSpPr>
          <p:nvPr/>
        </p:nvSpPr>
        <p:spPr bwMode="auto">
          <a:xfrm>
            <a:off x="906463" y="3432175"/>
            <a:ext cx="969962" cy="673100"/>
          </a:xfrm>
          <a:prstGeom prst="roundRect">
            <a:avLst>
              <a:gd name="adj" fmla="val 16667"/>
            </a:avLst>
          </a:pr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b="1">
                <a:solidFill>
                  <a:schemeClr val="bg1"/>
                </a:solidFill>
                <a:ea typeface="宋体" pitchFamily="2" charset="-122"/>
              </a:rPr>
              <a:t>Buyer</a:t>
            </a:r>
          </a:p>
        </p:txBody>
      </p:sp>
      <p:sp>
        <p:nvSpPr>
          <p:cNvPr id="28689" name="Rectangle 137"/>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28690" name="Rectangle 139"/>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BIPC– Process Flow</a:t>
            </a:r>
          </a:p>
        </p:txBody>
      </p:sp>
      <p:sp>
        <p:nvSpPr>
          <p:cNvPr id="28691" name="Line 140"/>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2" name="Rectangle 142"/>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8693" name="Rectangle 60"/>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25802D51-95A3-4609-A283-BB3ADE57ECE2}" type="slidenum">
              <a:rPr lang="en-US" altLang="zh-CN" sz="1000">
                <a:solidFill>
                  <a:schemeClr val="accent2"/>
                </a:solidFill>
                <a:ea typeface="宋体" pitchFamily="2" charset="-122"/>
              </a:rPr>
              <a:pPr algn="ctr" eaLnBrk="1" hangingPunct="1"/>
              <a:t>25</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6"/>
          <p:cNvSpPr>
            <a:spLocks noChangeArrowheads="1"/>
          </p:cNvSpPr>
          <p:nvPr/>
        </p:nvSpPr>
        <p:spPr bwMode="auto">
          <a:xfrm>
            <a:off x="217488" y="1381125"/>
            <a:ext cx="8755062" cy="503238"/>
          </a:xfrm>
          <a:prstGeom prst="roundRect">
            <a:avLst>
              <a:gd name="adj" fmla="val 16667"/>
            </a:avLst>
          </a:prstGeom>
          <a:gradFill rotWithShape="1">
            <a:gsLst>
              <a:gs pos="0">
                <a:srgbClr val="0F4177"/>
              </a:gs>
              <a:gs pos="100000">
                <a:srgbClr val="0A2A4A"/>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buClr>
                <a:srgbClr val="FFFFFF"/>
              </a:buClr>
            </a:pPr>
            <a:r>
              <a:rPr lang="en-US" altLang="zh-CN">
                <a:solidFill>
                  <a:schemeClr val="bg1"/>
                </a:solidFill>
                <a:ea typeface="宋体" pitchFamily="2" charset="-122"/>
              </a:rPr>
              <a:t>Based on experience, we recommend and will help you implement the following steps to ensure a successful program</a:t>
            </a:r>
          </a:p>
        </p:txBody>
      </p:sp>
      <p:sp>
        <p:nvSpPr>
          <p:cNvPr id="4" name="Rectangle 58"/>
          <p:cNvSpPr>
            <a:spLocks noChangeArrowheads="1"/>
          </p:cNvSpPr>
          <p:nvPr/>
        </p:nvSpPr>
        <p:spPr bwMode="auto">
          <a:xfrm>
            <a:off x="228600" y="2178050"/>
            <a:ext cx="2852738" cy="3727450"/>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pPr>
            <a:endParaRPr lang="zh-CN" altLang="zh-CN" sz="2000"/>
          </a:p>
        </p:txBody>
      </p:sp>
      <p:sp>
        <p:nvSpPr>
          <p:cNvPr id="5" name="TextBox 3"/>
          <p:cNvSpPr txBox="1">
            <a:spLocks noChangeArrowheads="1"/>
          </p:cNvSpPr>
          <p:nvPr/>
        </p:nvSpPr>
        <p:spPr bwMode="auto">
          <a:xfrm>
            <a:off x="292100" y="2571750"/>
            <a:ext cx="2744788" cy="4008438"/>
          </a:xfrm>
          <a:prstGeom prst="rect">
            <a:avLst/>
          </a:prstGeom>
          <a:noFill/>
          <a:ln w="6350" algn="ctr">
            <a:noFill/>
            <a:round/>
            <a:headEnd/>
            <a:tailEnd/>
          </a:ln>
        </p:spPr>
        <p:txBody>
          <a:bodyPr lIns="45720" rIns="45720"/>
          <a:lstStyle>
            <a:lvl1pPr marL="165100" indent="-165100" eaLnBrk="0" hangingPunct="0">
              <a:defRPr sz="1400">
                <a:solidFill>
                  <a:schemeClr val="tx1"/>
                </a:solidFill>
                <a:latin typeface="Arial" pitchFamily="34" charset="0"/>
                <a:cs typeface="Arial" pitchFamily="34" charset="0"/>
              </a:defRPr>
            </a:lvl1pPr>
            <a:lvl2pPr marL="455613"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Announce implementation and directive for product use within organization</a:t>
            </a:r>
          </a:p>
          <a:p>
            <a:pPr lvl="1">
              <a:spcBef>
                <a:spcPct val="25000"/>
              </a:spcBef>
              <a:buClr>
                <a:srgbClr val="DC241F"/>
              </a:buClr>
              <a:buSzPct val="100000"/>
              <a:buFont typeface="Arial" pitchFamily="34" charset="0"/>
              <a:buChar char="–"/>
            </a:pPr>
            <a:r>
              <a:rPr lang="en-US" altLang="zh-CN" sz="1200">
                <a:ea typeface="宋体" pitchFamily="2" charset="-122"/>
              </a:rPr>
              <a:t>Obtain buy-in from Treasury, A/P, Shared Services, Procurement/Sourcing</a:t>
            </a:r>
          </a:p>
          <a:p>
            <a:pPr lvl="1">
              <a:spcBef>
                <a:spcPct val="25000"/>
              </a:spcBef>
              <a:buClr>
                <a:srgbClr val="DC241F"/>
              </a:buClr>
              <a:buSzPct val="100000"/>
              <a:buFont typeface="Arial" pitchFamily="34" charset="0"/>
              <a:buChar char="–"/>
            </a:pPr>
            <a:r>
              <a:rPr lang="en-US" altLang="zh-CN" sz="1200">
                <a:ea typeface="宋体" pitchFamily="2" charset="-122"/>
              </a:rPr>
              <a:t>Ensure objective is aligned: Budget Optimization gains and process efficiency</a:t>
            </a:r>
          </a:p>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Include Payables Account/Gateway as default payment type when negotiating new contracts </a:t>
            </a:r>
          </a:p>
          <a:p>
            <a:pPr eaLnBrk="1" hangingPunct="1">
              <a:spcBef>
                <a:spcPct val="75000"/>
              </a:spcBef>
              <a:buClr>
                <a:srgbClr val="DC241F"/>
              </a:buClr>
              <a:buSzPct val="100000"/>
              <a:buFont typeface="Wingdings 2" pitchFamily="18" charset="2"/>
              <a:buChar char=""/>
            </a:pPr>
            <a:endParaRPr lang="en-US" altLang="zh-CN" sz="1100">
              <a:ea typeface="宋体" pitchFamily="2" charset="-122"/>
            </a:endParaRPr>
          </a:p>
        </p:txBody>
      </p:sp>
      <p:sp>
        <p:nvSpPr>
          <p:cNvPr id="6" name="AutoShape 6"/>
          <p:cNvSpPr>
            <a:spLocks noChangeArrowheads="1"/>
          </p:cNvSpPr>
          <p:nvPr/>
        </p:nvSpPr>
        <p:spPr bwMode="auto">
          <a:xfrm>
            <a:off x="217488" y="2078038"/>
            <a:ext cx="2890837" cy="465137"/>
          </a:xfrm>
          <a:prstGeom prst="round2SameRect">
            <a:avLst/>
          </a:prstGeom>
          <a:gradFill rotWithShape="1">
            <a:gsLst>
              <a:gs pos="0">
                <a:srgbClr val="0F4177"/>
              </a:gs>
              <a:gs pos="100000">
                <a:srgbClr val="0A2A4A"/>
              </a:gs>
            </a:gsLst>
            <a:lin ang="5400000" scaled="1"/>
          </a:gradFill>
          <a:ln w="12700" algn="ctr">
            <a:noFill/>
            <a:round/>
            <a:headEnd/>
            <a:tailEnd/>
          </a:ln>
          <a:effectLst>
            <a:outerShdw blurRad="50800" dist="38100" dir="2700000" algn="tl" rotWithShape="0">
              <a:prstClr val="black">
                <a:alpha val="40000"/>
              </a:prstClr>
            </a:outerShdw>
          </a:effectLst>
        </p:spPr>
        <p:txBody>
          <a:bodyPr anchor="ctr"/>
          <a:lstStyle/>
          <a:p>
            <a:pPr algn="ctr">
              <a:buClr>
                <a:srgbClr val="FFFFFF"/>
              </a:buClr>
              <a:defRPr/>
            </a:pPr>
            <a:r>
              <a:rPr lang="en-US" sz="1300" b="1" dirty="0">
                <a:solidFill>
                  <a:schemeClr val="bg1"/>
                </a:solidFill>
                <a:cs typeface="+mn-cs"/>
              </a:rPr>
              <a:t>Organizational Alignment</a:t>
            </a:r>
          </a:p>
        </p:txBody>
      </p:sp>
      <p:sp>
        <p:nvSpPr>
          <p:cNvPr id="8" name="Rectangle 58"/>
          <p:cNvSpPr>
            <a:spLocks noChangeArrowheads="1"/>
          </p:cNvSpPr>
          <p:nvPr/>
        </p:nvSpPr>
        <p:spPr bwMode="auto">
          <a:xfrm>
            <a:off x="3160713" y="2178050"/>
            <a:ext cx="2852737" cy="3727450"/>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pPr>
            <a:endParaRPr lang="zh-CN" altLang="zh-CN" sz="2000"/>
          </a:p>
        </p:txBody>
      </p:sp>
      <p:sp>
        <p:nvSpPr>
          <p:cNvPr id="9" name="TextBox 3"/>
          <p:cNvSpPr txBox="1">
            <a:spLocks noChangeArrowheads="1"/>
          </p:cNvSpPr>
          <p:nvPr/>
        </p:nvSpPr>
        <p:spPr bwMode="auto">
          <a:xfrm>
            <a:off x="3224213" y="2571750"/>
            <a:ext cx="2744787" cy="4008438"/>
          </a:xfrm>
          <a:prstGeom prst="rect">
            <a:avLst/>
          </a:prstGeom>
          <a:noFill/>
          <a:ln w="6350" algn="ctr">
            <a:noFill/>
            <a:round/>
            <a:headEnd/>
            <a:tailEnd/>
          </a:ln>
        </p:spPr>
        <p:txBody>
          <a:bodyPr lIns="45720" rIns="45720"/>
          <a:lstStyle>
            <a:lvl1pPr marL="165100" indent="-165100" eaLnBrk="0" hangingPunct="0">
              <a:defRPr sz="1400">
                <a:solidFill>
                  <a:schemeClr val="tx1"/>
                </a:solidFill>
                <a:latin typeface="Arial" pitchFamily="34" charset="0"/>
                <a:cs typeface="Arial" pitchFamily="34" charset="0"/>
              </a:defRPr>
            </a:lvl1pPr>
            <a:lvl2pPr marL="455613"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Work with Citi and partners to target suppliers appropriately</a:t>
            </a:r>
          </a:p>
          <a:p>
            <a:pPr lvl="1">
              <a:spcBef>
                <a:spcPct val="25000"/>
              </a:spcBef>
              <a:buClr>
                <a:srgbClr val="DC241F"/>
              </a:buClr>
              <a:buSzPct val="100000"/>
              <a:buFont typeface="Arial" pitchFamily="34" charset="0"/>
              <a:buChar char="–"/>
            </a:pPr>
            <a:r>
              <a:rPr lang="en-US" altLang="zh-CN" sz="1200">
                <a:ea typeface="宋体" pitchFamily="2" charset="-122"/>
              </a:rPr>
              <a:t>Annual spend</a:t>
            </a:r>
          </a:p>
          <a:p>
            <a:pPr lvl="1">
              <a:spcBef>
                <a:spcPct val="25000"/>
              </a:spcBef>
              <a:buClr>
                <a:srgbClr val="DC241F"/>
              </a:buClr>
              <a:buSzPct val="100000"/>
              <a:buFont typeface="Arial" pitchFamily="34" charset="0"/>
              <a:buChar char="–"/>
            </a:pPr>
            <a:r>
              <a:rPr lang="en-US" altLang="zh-CN" sz="1200">
                <a:ea typeface="宋体" pitchFamily="2" charset="-122"/>
              </a:rPr>
              <a:t>Historical average transaction size data (&gt; $10,000)</a:t>
            </a:r>
          </a:p>
          <a:p>
            <a:pPr lvl="1">
              <a:spcBef>
                <a:spcPct val="25000"/>
              </a:spcBef>
              <a:buClr>
                <a:srgbClr val="DC241F"/>
              </a:buClr>
              <a:buSzPct val="100000"/>
              <a:buFont typeface="Arial" pitchFamily="34" charset="0"/>
              <a:buChar char="–"/>
            </a:pPr>
            <a:r>
              <a:rPr lang="en-US" altLang="zh-CN" sz="1200">
                <a:ea typeface="宋体" pitchFamily="2" charset="-122"/>
              </a:rPr>
              <a:t>Current payment type (check)</a:t>
            </a:r>
          </a:p>
          <a:p>
            <a:pPr lvl="1">
              <a:spcBef>
                <a:spcPct val="25000"/>
              </a:spcBef>
              <a:buClr>
                <a:srgbClr val="DC241F"/>
              </a:buClr>
              <a:buSzPct val="100000"/>
              <a:buFont typeface="Arial" pitchFamily="34" charset="0"/>
              <a:buChar char="–"/>
            </a:pPr>
            <a:r>
              <a:rPr lang="en-US" altLang="zh-CN" sz="1200">
                <a:ea typeface="宋体" pitchFamily="2" charset="-122"/>
              </a:rPr>
              <a:t>Number of annual payments (between 5 – 20)</a:t>
            </a:r>
          </a:p>
          <a:p>
            <a:pPr lvl="1">
              <a:spcBef>
                <a:spcPct val="25000"/>
              </a:spcBef>
              <a:buClr>
                <a:srgbClr val="DC241F"/>
              </a:buClr>
              <a:buSzPct val="100000"/>
              <a:buFont typeface="Arial" pitchFamily="34" charset="0"/>
              <a:buChar char="–"/>
            </a:pPr>
            <a:r>
              <a:rPr lang="en-US" altLang="zh-CN" sz="1200">
                <a:ea typeface="宋体" pitchFamily="2" charset="-122"/>
              </a:rPr>
              <a:t>Review Current payment terms </a:t>
            </a:r>
          </a:p>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Provide contact information and work with Citi and partners to navigate suppliers’ organization to enroll</a:t>
            </a:r>
          </a:p>
          <a:p>
            <a:pPr eaLnBrk="1" hangingPunct="1">
              <a:spcBef>
                <a:spcPct val="75000"/>
              </a:spcBef>
              <a:buClr>
                <a:srgbClr val="DC241F"/>
              </a:buClr>
              <a:buSzPct val="100000"/>
              <a:buFont typeface="Wingdings 2" pitchFamily="18" charset="2"/>
              <a:buChar char=""/>
            </a:pPr>
            <a:endParaRPr lang="en-US" altLang="zh-CN" sz="1100">
              <a:solidFill>
                <a:srgbClr val="000000"/>
              </a:solidFill>
              <a:ea typeface="宋体" pitchFamily="2" charset="-122"/>
            </a:endParaRPr>
          </a:p>
        </p:txBody>
      </p:sp>
      <p:sp>
        <p:nvSpPr>
          <p:cNvPr id="10" name="AutoShape 6"/>
          <p:cNvSpPr>
            <a:spLocks noChangeArrowheads="1"/>
          </p:cNvSpPr>
          <p:nvPr/>
        </p:nvSpPr>
        <p:spPr bwMode="auto">
          <a:xfrm>
            <a:off x="3149600" y="2078038"/>
            <a:ext cx="2890838" cy="465137"/>
          </a:xfrm>
          <a:prstGeom prst="round2SameRect">
            <a:avLst/>
          </a:prstGeom>
          <a:gradFill rotWithShape="1">
            <a:gsLst>
              <a:gs pos="0">
                <a:srgbClr val="0F4177"/>
              </a:gs>
              <a:gs pos="100000">
                <a:srgbClr val="0A2A4A"/>
              </a:gs>
            </a:gsLst>
            <a:lin ang="5400000" scaled="1"/>
          </a:gradFill>
          <a:ln w="12700" algn="ctr">
            <a:noFill/>
            <a:round/>
            <a:headEnd/>
            <a:tailEnd/>
          </a:ln>
          <a:effectLst>
            <a:outerShdw blurRad="50800" dist="38100" dir="2700000" algn="tl" rotWithShape="0">
              <a:prstClr val="black">
                <a:alpha val="40000"/>
              </a:prstClr>
            </a:outerShdw>
          </a:effectLst>
        </p:spPr>
        <p:txBody>
          <a:bodyPr anchor="ctr"/>
          <a:lstStyle/>
          <a:p>
            <a:pPr algn="ctr">
              <a:buClr>
                <a:srgbClr val="FFFFFF"/>
              </a:buClr>
              <a:defRPr/>
            </a:pPr>
            <a:r>
              <a:rPr lang="en-US" sz="1300" b="1" dirty="0">
                <a:solidFill>
                  <a:schemeClr val="bg1"/>
                </a:solidFill>
                <a:cs typeface="+mn-cs"/>
              </a:rPr>
              <a:t>Vendor Targeting and Contact Information</a:t>
            </a:r>
          </a:p>
        </p:txBody>
      </p:sp>
      <p:sp>
        <p:nvSpPr>
          <p:cNvPr id="12" name="Rectangle 58"/>
          <p:cNvSpPr>
            <a:spLocks noChangeArrowheads="1"/>
          </p:cNvSpPr>
          <p:nvPr/>
        </p:nvSpPr>
        <p:spPr bwMode="auto">
          <a:xfrm>
            <a:off x="6092825" y="2178050"/>
            <a:ext cx="2852738" cy="3727450"/>
          </a:xfrm>
          <a:prstGeom prst="rect">
            <a:avLst/>
          </a:prstGeom>
          <a:solidFill>
            <a:schemeClr val="bg1"/>
          </a:solidFill>
          <a:ln w="6350" cap="flat" cmpd="sng" algn="ctr">
            <a:solidFill>
              <a:schemeClr val="bg1">
                <a:lumMod val="8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45720" rIns="45720"/>
          <a:lstStyle>
            <a:lvl1pPr marL="225425" indent="-16827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ts val="900"/>
              </a:spcBef>
              <a:buClr>
                <a:srgbClr val="002A75"/>
              </a:buClr>
              <a:buSzPct val="120000"/>
            </a:pPr>
            <a:endParaRPr lang="zh-CN" altLang="zh-CN" sz="2000"/>
          </a:p>
        </p:txBody>
      </p:sp>
      <p:sp>
        <p:nvSpPr>
          <p:cNvPr id="29706" name="TextBox 3"/>
          <p:cNvSpPr txBox="1">
            <a:spLocks noChangeArrowheads="1"/>
          </p:cNvSpPr>
          <p:nvPr/>
        </p:nvSpPr>
        <p:spPr bwMode="auto">
          <a:xfrm>
            <a:off x="6156325" y="2571750"/>
            <a:ext cx="2744788"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round/>
                <a:headEnd/>
                <a:tailEnd/>
              </a14:hiddenLine>
            </a:ext>
          </a:extLst>
        </p:spPr>
        <p:txBody>
          <a:bodyPr lIns="45720" rIns="45720"/>
          <a:lstStyle>
            <a:lvl1pPr marL="165100" indent="-165100"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Mandate enrollment to target suppliers</a:t>
            </a:r>
          </a:p>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Provide incentive by way of expedited payment terms to target suppliers</a:t>
            </a:r>
          </a:p>
          <a:p>
            <a:pPr eaLnBrk="1" hangingPunct="1">
              <a:spcBef>
                <a:spcPct val="75000"/>
              </a:spcBef>
              <a:buClr>
                <a:srgbClr val="DC241F"/>
              </a:buClr>
              <a:buSzPct val="100000"/>
              <a:buFont typeface="Wingdings 2" pitchFamily="18" charset="2"/>
              <a:buChar char=""/>
            </a:pPr>
            <a:r>
              <a:rPr lang="en-US" altLang="zh-CN">
                <a:solidFill>
                  <a:srgbClr val="000000"/>
                </a:solidFill>
                <a:ea typeface="宋体" pitchFamily="2" charset="-122"/>
              </a:rPr>
              <a:t>Provide dedicated ongoing resource to work with Citi and partners to maintain and grow program</a:t>
            </a:r>
          </a:p>
        </p:txBody>
      </p:sp>
      <p:sp>
        <p:nvSpPr>
          <p:cNvPr id="14" name="AutoShape 6"/>
          <p:cNvSpPr>
            <a:spLocks noChangeArrowheads="1"/>
          </p:cNvSpPr>
          <p:nvPr/>
        </p:nvSpPr>
        <p:spPr bwMode="auto">
          <a:xfrm>
            <a:off x="6081713" y="2078038"/>
            <a:ext cx="2890837" cy="465137"/>
          </a:xfrm>
          <a:prstGeom prst="round2SameRect">
            <a:avLst/>
          </a:prstGeom>
          <a:gradFill rotWithShape="1">
            <a:gsLst>
              <a:gs pos="0">
                <a:srgbClr val="0F4177"/>
              </a:gs>
              <a:gs pos="100000">
                <a:srgbClr val="0A2A4A"/>
              </a:gs>
            </a:gsLst>
            <a:lin ang="5400000" scaled="1"/>
          </a:gradFill>
          <a:ln w="12700" algn="ctr">
            <a:noFill/>
            <a:round/>
            <a:headEnd/>
            <a:tailEnd/>
          </a:ln>
          <a:effectLst>
            <a:outerShdw blurRad="50800" dist="38100" dir="2700000" algn="tl" rotWithShape="0">
              <a:prstClr val="black">
                <a:alpha val="40000"/>
              </a:prstClr>
            </a:outerShdw>
          </a:effectLst>
        </p:spPr>
        <p:txBody>
          <a:bodyPr anchor="ctr"/>
          <a:lstStyle/>
          <a:p>
            <a:pPr algn="ctr">
              <a:buClr>
                <a:srgbClr val="FFFFFF"/>
              </a:buClr>
              <a:defRPr/>
            </a:pPr>
            <a:r>
              <a:rPr lang="en-US" sz="1300" b="1" dirty="0">
                <a:solidFill>
                  <a:schemeClr val="bg1"/>
                </a:solidFill>
                <a:cs typeface="+mn-cs"/>
              </a:rPr>
              <a:t>Campaign Configuration and Support</a:t>
            </a:r>
          </a:p>
        </p:txBody>
      </p:sp>
      <p:sp>
        <p:nvSpPr>
          <p:cNvPr id="29708" name="Rectangle 139"/>
          <p:cNvSpPr>
            <a:spLocks noChangeArrowheads="1"/>
          </p:cNvSpPr>
          <p:nvPr/>
        </p:nvSpPr>
        <p:spPr bwMode="gray">
          <a:xfrm>
            <a:off x="323850" y="806450"/>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Buyer Initiated Payment Card– Best Practices</a:t>
            </a:r>
          </a:p>
        </p:txBody>
      </p:sp>
      <p:sp>
        <p:nvSpPr>
          <p:cNvPr id="29709" name="Line 140"/>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Rectangle 142"/>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29711" name="Rectangle 137"/>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29712" name="Rectangle 20"/>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98B99499-6C4D-4BF1-A809-E220E2D8A0A9}" type="slidenum">
              <a:rPr lang="en-US" altLang="zh-CN" sz="1000">
                <a:solidFill>
                  <a:schemeClr val="accent2"/>
                </a:solidFill>
                <a:ea typeface="宋体" pitchFamily="2" charset="-122"/>
              </a:rPr>
              <a:pPr algn="ctr" eaLnBrk="1" hangingPunct="1"/>
              <a:t>26</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1"/>
          <p:cNvSpPr>
            <a:spLocks noChangeArrowheads="1"/>
          </p:cNvSpPr>
          <p:nvPr/>
        </p:nvSpPr>
        <p:spPr bwMode="auto">
          <a:xfrm>
            <a:off x="4781550" y="1628775"/>
            <a:ext cx="3951288" cy="4391025"/>
          </a:xfrm>
          <a:prstGeom prst="rect">
            <a:avLst/>
          </a:prstGeom>
          <a:solidFill>
            <a:srgbClr val="BFE4FF">
              <a:alpha val="5999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p>
        </p:txBody>
      </p:sp>
      <p:sp>
        <p:nvSpPr>
          <p:cNvPr id="22" name="Rectangle 30"/>
          <p:cNvSpPr>
            <a:spLocks noChangeArrowheads="1"/>
          </p:cNvSpPr>
          <p:nvPr/>
        </p:nvSpPr>
        <p:spPr bwMode="auto">
          <a:xfrm>
            <a:off x="4789488" y="1624013"/>
            <a:ext cx="3944937" cy="404812"/>
          </a:xfrm>
          <a:prstGeom prst="rect">
            <a:avLst/>
          </a:prstGeom>
          <a:gradFill rotWithShape="0">
            <a:gsLst>
              <a:gs pos="0">
                <a:srgbClr val="0080FF">
                  <a:alpha val="25000"/>
                </a:srgbClr>
              </a:gs>
              <a:gs pos="50000">
                <a:schemeClr val="accent2">
                  <a:alpha val="55000"/>
                </a:schemeClr>
              </a:gs>
              <a:gs pos="100000">
                <a:srgbClr val="0080FF">
                  <a:alpha val="25000"/>
                </a:srgbClr>
              </a:gs>
            </a:gsLst>
            <a:lin ang="2700000" scaled="1"/>
          </a:gradFill>
          <a:ln w="12700">
            <a:noFill/>
            <a:miter lim="800000"/>
            <a:headEnd/>
            <a:tailEnd/>
          </a:ln>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p>
        </p:txBody>
      </p:sp>
      <p:sp>
        <p:nvSpPr>
          <p:cNvPr id="30726" name="Rectangle 20"/>
          <p:cNvSpPr>
            <a:spLocks noChangeArrowheads="1"/>
          </p:cNvSpPr>
          <p:nvPr/>
        </p:nvSpPr>
        <p:spPr bwMode="auto">
          <a:xfrm>
            <a:off x="338138" y="1631950"/>
            <a:ext cx="3949700" cy="4387850"/>
          </a:xfrm>
          <a:prstGeom prst="rect">
            <a:avLst/>
          </a:prstGeom>
          <a:solidFill>
            <a:srgbClr val="BFE4FF">
              <a:alpha val="59999"/>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p>
        </p:txBody>
      </p:sp>
      <p:sp>
        <p:nvSpPr>
          <p:cNvPr id="20" name="Rectangle 30"/>
          <p:cNvSpPr>
            <a:spLocks noChangeArrowheads="1"/>
          </p:cNvSpPr>
          <p:nvPr/>
        </p:nvSpPr>
        <p:spPr bwMode="auto">
          <a:xfrm>
            <a:off x="341313" y="1624013"/>
            <a:ext cx="3944937" cy="452437"/>
          </a:xfrm>
          <a:prstGeom prst="rect">
            <a:avLst/>
          </a:prstGeom>
          <a:gradFill rotWithShape="0">
            <a:gsLst>
              <a:gs pos="0">
                <a:srgbClr val="0080FF">
                  <a:alpha val="25000"/>
                </a:srgbClr>
              </a:gs>
              <a:gs pos="50000">
                <a:schemeClr val="accent2">
                  <a:alpha val="55000"/>
                </a:schemeClr>
              </a:gs>
              <a:gs pos="100000">
                <a:srgbClr val="0080FF">
                  <a:alpha val="25000"/>
                </a:srgbClr>
              </a:gs>
            </a:gsLst>
            <a:lin ang="2700000" scaled="1"/>
          </a:gradFill>
          <a:ln w="12700">
            <a:noFill/>
            <a:miter lim="800000"/>
            <a:headEnd/>
            <a:tailEnd/>
          </a:ln>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p>
        </p:txBody>
      </p:sp>
      <p:sp>
        <p:nvSpPr>
          <p:cNvPr id="7" name="Text Box 25"/>
          <p:cNvSpPr txBox="1">
            <a:spLocks noChangeArrowheads="1"/>
          </p:cNvSpPr>
          <p:nvPr/>
        </p:nvSpPr>
        <p:spPr bwMode="auto">
          <a:xfrm>
            <a:off x="376238" y="1687513"/>
            <a:ext cx="3867150" cy="339725"/>
          </a:xfrm>
          <a:prstGeom prst="rect">
            <a:avLst/>
          </a:prstGeom>
          <a:noFill/>
          <a:ln w="12700">
            <a:noFill/>
            <a:miter lim="800000"/>
            <a:headEnd/>
            <a:tailEnd/>
          </a:ln>
          <a:effectLst>
            <a:outerShdw dist="25399" dir="2700000" algn="ctr" rotWithShape="0">
              <a:schemeClr val="tx1">
                <a:alpha val="55000"/>
              </a:schemeClr>
            </a:outerShdw>
          </a:effectLst>
        </p:spPr>
        <p:txBody>
          <a:bodyPr anchor="ctr">
            <a:spAutoFit/>
          </a:bodyPr>
          <a:lstStyle/>
          <a:p>
            <a:pPr algn="ctr">
              <a:spcBef>
                <a:spcPct val="50000"/>
              </a:spcBef>
              <a:defRPr/>
            </a:pPr>
            <a:r>
              <a:rPr lang="en-US" sz="1600" b="1" dirty="0">
                <a:solidFill>
                  <a:schemeClr val="bg1"/>
                </a:solidFill>
                <a:latin typeface="Arial" charset="0"/>
                <a:cs typeface="+mn-cs"/>
              </a:rPr>
              <a:t>Buyer Initiated</a:t>
            </a:r>
          </a:p>
        </p:txBody>
      </p:sp>
      <p:sp>
        <p:nvSpPr>
          <p:cNvPr id="11" name="Text Box 35"/>
          <p:cNvSpPr txBox="1">
            <a:spLocks noChangeArrowheads="1"/>
          </p:cNvSpPr>
          <p:nvPr/>
        </p:nvSpPr>
        <p:spPr bwMode="auto">
          <a:xfrm>
            <a:off x="4803775" y="1649413"/>
            <a:ext cx="3867150" cy="339725"/>
          </a:xfrm>
          <a:prstGeom prst="rect">
            <a:avLst/>
          </a:prstGeom>
          <a:noFill/>
          <a:ln w="12700">
            <a:noFill/>
            <a:miter lim="800000"/>
            <a:headEnd/>
            <a:tailEnd/>
          </a:ln>
          <a:effectLst>
            <a:outerShdw dist="25399" dir="2700000" algn="ctr" rotWithShape="0">
              <a:schemeClr val="tx1">
                <a:alpha val="55000"/>
              </a:schemeClr>
            </a:outerShdw>
          </a:effectLst>
        </p:spPr>
        <p:txBody>
          <a:bodyPr anchor="ctr">
            <a:spAutoFit/>
          </a:bodyPr>
          <a:lstStyle/>
          <a:p>
            <a:pPr algn="ctr">
              <a:spcBef>
                <a:spcPct val="50000"/>
              </a:spcBef>
              <a:defRPr/>
            </a:pPr>
            <a:r>
              <a:rPr lang="en-US" sz="1600" b="1" dirty="0">
                <a:solidFill>
                  <a:schemeClr val="bg1"/>
                </a:solidFill>
                <a:latin typeface="Arial" charset="0"/>
                <a:cs typeface="+mn-cs"/>
              </a:rPr>
              <a:t>Supplier Initiated</a:t>
            </a:r>
          </a:p>
        </p:txBody>
      </p:sp>
      <p:sp>
        <p:nvSpPr>
          <p:cNvPr id="24592" name="Text Box 36"/>
          <p:cNvSpPr txBox="1">
            <a:spLocks noChangeArrowheads="1"/>
          </p:cNvSpPr>
          <p:nvPr/>
        </p:nvSpPr>
        <p:spPr bwMode="auto">
          <a:xfrm>
            <a:off x="385763" y="2076450"/>
            <a:ext cx="3829050" cy="3478213"/>
          </a:xfrm>
          <a:prstGeom prst="rect">
            <a:avLst/>
          </a:prstGeom>
          <a:noFill/>
          <a:ln w="12700">
            <a:noFill/>
            <a:miter lim="800000"/>
            <a:headEnd/>
            <a:tailEnd/>
          </a:ln>
        </p:spPr>
        <p:txBody>
          <a:bodyPr>
            <a:spAutoFit/>
          </a:bodyPr>
          <a:lstStyle/>
          <a:p>
            <a:pPr marL="111125" indent="-111125" eaLnBrk="0" hangingPunct="0">
              <a:spcAft>
                <a:spcPct val="50000"/>
              </a:spcAft>
              <a:buClr>
                <a:schemeClr val="accent2"/>
              </a:buClr>
              <a:buSzPct val="90000"/>
              <a:buFont typeface="Times" pitchFamily="18" charset="0"/>
              <a:buChar char="•"/>
              <a:defRPr/>
            </a:pPr>
            <a:r>
              <a:rPr lang="en-US" dirty="0">
                <a:solidFill>
                  <a:schemeClr val="accent2"/>
                </a:solidFill>
                <a:cs typeface="+mn-cs"/>
              </a:rPr>
              <a:t>Buyer initiates P-Card payment by routing charge/payment detail</a:t>
            </a:r>
          </a:p>
          <a:p>
            <a:pPr marL="111125" indent="-111125" eaLnBrk="0" hangingPunct="0">
              <a:spcAft>
                <a:spcPct val="50000"/>
              </a:spcAft>
              <a:buClr>
                <a:schemeClr val="accent2"/>
              </a:buClr>
              <a:buSzPct val="90000"/>
              <a:buFont typeface="Times" pitchFamily="18" charset="0"/>
              <a:buChar char="•"/>
              <a:defRPr/>
            </a:pPr>
            <a:r>
              <a:rPr lang="en-US" dirty="0">
                <a:solidFill>
                  <a:schemeClr val="accent2"/>
                </a:solidFill>
                <a:cs typeface="+mn-cs"/>
              </a:rPr>
              <a:t>Card number maintained in secure Electronic Payment Gateway database</a:t>
            </a:r>
          </a:p>
          <a:p>
            <a:pPr marL="111125" indent="-111125" eaLnBrk="0" hangingPunct="0">
              <a:spcAft>
                <a:spcPct val="50000"/>
              </a:spcAft>
              <a:buClr>
                <a:schemeClr val="accent2"/>
              </a:buClr>
              <a:buSzPct val="90000"/>
              <a:buFont typeface="Times" pitchFamily="18" charset="0"/>
              <a:buChar char="•"/>
              <a:defRPr/>
            </a:pPr>
            <a:r>
              <a:rPr lang="en-US" dirty="0">
                <a:solidFill>
                  <a:schemeClr val="accent2"/>
                </a:solidFill>
                <a:cs typeface="+mn-cs"/>
              </a:rPr>
              <a:t>File-based process mimics existing ACH processes in accounts payable and ERP systems </a:t>
            </a:r>
          </a:p>
          <a:p>
            <a:pPr marL="111125" indent="-111125" eaLnBrk="0" hangingPunct="0">
              <a:spcAft>
                <a:spcPct val="25000"/>
              </a:spcAft>
              <a:buClr>
                <a:schemeClr val="accent2"/>
              </a:buClr>
              <a:buSzPct val="90000"/>
              <a:buFont typeface="Times" pitchFamily="18" charset="0"/>
              <a:buChar char="•"/>
              <a:defRPr/>
            </a:pPr>
            <a:r>
              <a:rPr lang="en-US" dirty="0">
                <a:solidFill>
                  <a:schemeClr val="accent2"/>
                </a:solidFill>
                <a:cs typeface="+mn-cs"/>
              </a:rPr>
              <a:t>Buyer controls process</a:t>
            </a:r>
          </a:p>
          <a:p>
            <a:pPr marL="339725" lvl="1" indent="-225425" eaLnBrk="0" hangingPunct="0">
              <a:spcAft>
                <a:spcPct val="50000"/>
              </a:spcAft>
              <a:buClr>
                <a:schemeClr val="accent2"/>
              </a:buClr>
              <a:buFont typeface="Times" pitchFamily="18" charset="0"/>
              <a:buChar char="–"/>
              <a:defRPr/>
            </a:pPr>
            <a:r>
              <a:rPr lang="en-US" sz="1200" dirty="0">
                <a:solidFill>
                  <a:schemeClr val="accent2"/>
                </a:solidFill>
                <a:cs typeface="+mn-cs"/>
              </a:rPr>
              <a:t>Timing of payment, amount,</a:t>
            </a:r>
            <a:br>
              <a:rPr lang="en-US" sz="1200" dirty="0">
                <a:solidFill>
                  <a:schemeClr val="accent2"/>
                </a:solidFill>
                <a:cs typeface="+mn-cs"/>
              </a:rPr>
            </a:br>
            <a:r>
              <a:rPr lang="en-US" sz="1200" dirty="0">
                <a:solidFill>
                  <a:schemeClr val="accent2"/>
                </a:solidFill>
                <a:cs typeface="+mn-cs"/>
              </a:rPr>
              <a:t>card/account number</a:t>
            </a:r>
          </a:p>
          <a:p>
            <a:pPr marL="111125" indent="-111125" eaLnBrk="0" hangingPunct="0">
              <a:spcAft>
                <a:spcPct val="25000"/>
              </a:spcAft>
              <a:buClr>
                <a:schemeClr val="accent2"/>
              </a:buClr>
              <a:buSzPct val="90000"/>
              <a:buFont typeface="Times" pitchFamily="18" charset="0"/>
              <a:buChar char="•"/>
              <a:defRPr/>
            </a:pPr>
            <a:r>
              <a:rPr lang="en-US" dirty="0">
                <a:solidFill>
                  <a:schemeClr val="accent2"/>
                </a:solidFill>
                <a:cs typeface="+mn-cs"/>
              </a:rPr>
              <a:t>Vendor impact</a:t>
            </a:r>
          </a:p>
          <a:p>
            <a:pPr marL="342900" lvl="1" indent="-228600" eaLnBrk="0" hangingPunct="0">
              <a:spcAft>
                <a:spcPct val="50000"/>
              </a:spcAft>
              <a:buClr>
                <a:schemeClr val="accent2"/>
              </a:buClr>
              <a:buFont typeface="Times" pitchFamily="18" charset="0"/>
              <a:buChar char="–"/>
              <a:defRPr/>
            </a:pPr>
            <a:r>
              <a:rPr lang="en-US" sz="1200" dirty="0">
                <a:solidFill>
                  <a:schemeClr val="accent2"/>
                </a:solidFill>
                <a:cs typeface="+mn-cs"/>
              </a:rPr>
              <a:t>Eliminates need to manually process transactions at POS terminal </a:t>
            </a:r>
            <a:br>
              <a:rPr lang="en-US" sz="1200" dirty="0">
                <a:solidFill>
                  <a:schemeClr val="accent2"/>
                </a:solidFill>
                <a:cs typeface="+mn-cs"/>
              </a:rPr>
            </a:br>
            <a:r>
              <a:rPr lang="en-US" sz="1200" dirty="0">
                <a:solidFill>
                  <a:schemeClr val="accent2"/>
                </a:solidFill>
                <a:cs typeface="+mn-cs"/>
              </a:rPr>
              <a:t>and retain a card number</a:t>
            </a:r>
          </a:p>
        </p:txBody>
      </p:sp>
      <p:sp>
        <p:nvSpPr>
          <p:cNvPr id="30733" name="Text Box 37"/>
          <p:cNvSpPr txBox="1">
            <a:spLocks noChangeArrowheads="1"/>
          </p:cNvSpPr>
          <p:nvPr/>
        </p:nvSpPr>
        <p:spPr bwMode="auto">
          <a:xfrm>
            <a:off x="4843463" y="2028825"/>
            <a:ext cx="3825875"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111125" indent="-111125" eaLnBrk="0" hangingPunct="0">
              <a:defRPr sz="1400">
                <a:solidFill>
                  <a:schemeClr val="tx1"/>
                </a:solidFill>
                <a:latin typeface="Arial" pitchFamily="34" charset="0"/>
                <a:cs typeface="Arial" pitchFamily="34" charset="0"/>
              </a:defRPr>
            </a:lvl1pPr>
            <a:lvl2pPr marL="339725" indent="-225425"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spcAft>
                <a:spcPct val="50000"/>
              </a:spcAft>
              <a:buClr>
                <a:schemeClr val="accent2"/>
              </a:buClr>
              <a:buSzPct val="90000"/>
              <a:buFont typeface="Times" pitchFamily="18" charset="0"/>
              <a:buChar char="•"/>
            </a:pPr>
            <a:r>
              <a:rPr lang="en-US" altLang="zh-CN">
                <a:solidFill>
                  <a:schemeClr val="accent2"/>
                </a:solidFill>
                <a:ea typeface="宋体" pitchFamily="2" charset="-122"/>
              </a:rPr>
              <a:t>Supplier processes P-Card transaction by entering card details in POS/acquiring bank interface</a:t>
            </a:r>
          </a:p>
          <a:p>
            <a:pPr>
              <a:spcAft>
                <a:spcPct val="50000"/>
              </a:spcAft>
              <a:buClr>
                <a:schemeClr val="accent2"/>
              </a:buClr>
              <a:buSzPct val="90000"/>
              <a:buFont typeface="Times" pitchFamily="18" charset="0"/>
              <a:buChar char="•"/>
            </a:pPr>
            <a:r>
              <a:rPr lang="en-US" altLang="zh-CN">
                <a:solidFill>
                  <a:schemeClr val="accent2"/>
                </a:solidFill>
                <a:ea typeface="宋体" pitchFamily="2" charset="-122"/>
              </a:rPr>
              <a:t>Card / account number communicated to vendor with each transaction, or specific card maintained by vendor</a:t>
            </a:r>
          </a:p>
          <a:p>
            <a:pPr>
              <a:buClr>
                <a:schemeClr val="accent2"/>
              </a:buClr>
              <a:buSzPct val="90000"/>
              <a:buFont typeface="Times" pitchFamily="18" charset="0"/>
              <a:buChar char="•"/>
            </a:pPr>
            <a:r>
              <a:rPr lang="en-US" altLang="zh-CN">
                <a:solidFill>
                  <a:schemeClr val="accent2"/>
                </a:solidFill>
                <a:ea typeface="宋体" pitchFamily="2" charset="-122"/>
              </a:rPr>
              <a:t>Vendor controls process</a:t>
            </a:r>
          </a:p>
          <a:p>
            <a:pPr lvl="1">
              <a:spcAft>
                <a:spcPct val="50000"/>
              </a:spcAft>
              <a:buClr>
                <a:schemeClr val="accent2"/>
              </a:buClr>
              <a:buFont typeface="Times" pitchFamily="18" charset="0"/>
              <a:buChar char="–"/>
            </a:pPr>
            <a:r>
              <a:rPr lang="en-US" altLang="zh-CN" sz="1200">
                <a:solidFill>
                  <a:schemeClr val="accent2"/>
                </a:solidFill>
                <a:ea typeface="宋体" pitchFamily="2" charset="-122"/>
              </a:rPr>
              <a:t>Uses existing hardware/software/ process/reporting</a:t>
            </a:r>
          </a:p>
          <a:p>
            <a:pPr lvl="1">
              <a:spcAft>
                <a:spcPct val="50000"/>
              </a:spcAft>
              <a:buClr>
                <a:schemeClr val="accent2"/>
              </a:buClr>
              <a:buFont typeface="Times" pitchFamily="18" charset="0"/>
              <a:buChar char="–"/>
            </a:pPr>
            <a:r>
              <a:rPr lang="en-US" altLang="zh-CN" sz="1200">
                <a:solidFill>
                  <a:schemeClr val="accent2"/>
                </a:solidFill>
                <a:ea typeface="宋体" pitchFamily="2" charset="-122"/>
              </a:rPr>
              <a:t>Controls timing of transaction</a:t>
            </a:r>
          </a:p>
          <a:p>
            <a:pPr lvl="1">
              <a:spcAft>
                <a:spcPct val="50000"/>
              </a:spcAft>
              <a:buClr>
                <a:schemeClr val="accent2"/>
              </a:buClr>
              <a:buFont typeface="Times" pitchFamily="18" charset="0"/>
              <a:buChar char="–"/>
            </a:pPr>
            <a:r>
              <a:rPr lang="en-US" altLang="zh-CN" sz="1200">
                <a:solidFill>
                  <a:schemeClr val="accent2"/>
                </a:solidFill>
                <a:ea typeface="宋体" pitchFamily="2" charset="-122"/>
              </a:rPr>
              <a:t>Potential for vendor to modify timing/ amount, resulting in reconciliation issues</a:t>
            </a:r>
          </a:p>
          <a:p>
            <a:pPr>
              <a:spcAft>
                <a:spcPct val="25000"/>
              </a:spcAft>
              <a:buClr>
                <a:schemeClr val="accent2"/>
              </a:buClr>
              <a:buSzPct val="90000"/>
              <a:buFont typeface="Times" pitchFamily="18" charset="0"/>
              <a:buChar char="•"/>
            </a:pPr>
            <a:r>
              <a:rPr lang="en-US" altLang="zh-CN">
                <a:solidFill>
                  <a:schemeClr val="accent2"/>
                </a:solidFill>
                <a:ea typeface="宋体" pitchFamily="2" charset="-122"/>
              </a:rPr>
              <a:t>Supplier impact</a:t>
            </a:r>
          </a:p>
          <a:p>
            <a:pPr lvl="1">
              <a:spcAft>
                <a:spcPct val="50000"/>
              </a:spcAft>
              <a:buClr>
                <a:schemeClr val="accent2"/>
              </a:buClr>
              <a:buFont typeface="Times" pitchFamily="18" charset="0"/>
              <a:buChar char="–"/>
            </a:pPr>
            <a:r>
              <a:rPr lang="en-US" altLang="zh-CN" sz="1200">
                <a:solidFill>
                  <a:schemeClr val="accent2"/>
                </a:solidFill>
                <a:ea typeface="宋体" pitchFamily="2" charset="-122"/>
              </a:rPr>
              <a:t>Traditional card transaction posting, payment, allocation, and reconciliation (potentially manual)</a:t>
            </a:r>
          </a:p>
        </p:txBody>
      </p:sp>
      <p:sp>
        <p:nvSpPr>
          <p:cNvPr id="30734" name="Rectangle 47"/>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BIPC vs. Supplier Initiated</a:t>
            </a:r>
          </a:p>
        </p:txBody>
      </p:sp>
      <p:sp>
        <p:nvSpPr>
          <p:cNvPr id="30735" name="Line 48"/>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6" name="Rectangle 50"/>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30737" name="Rectangle 45"/>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30738" name="Rectangle 22"/>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FB12B3AC-FA8F-48E2-8A71-62588EAC71E3}" type="slidenum">
              <a:rPr lang="en-US" altLang="zh-CN" sz="1000">
                <a:solidFill>
                  <a:schemeClr val="accent2"/>
                </a:solidFill>
                <a:ea typeface="宋体" pitchFamily="2" charset="-122"/>
              </a:rPr>
              <a:pPr algn="ctr" eaLnBrk="1" hangingPunct="1"/>
              <a:t>27</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gray"/>
        <p:txBody>
          <a:bodyPr/>
          <a:lstStyle/>
          <a:p>
            <a:pPr eaLnBrk="1" hangingPunct="1"/>
            <a:r>
              <a:rPr lang="en-US" altLang="zh-CN" smtClean="0">
                <a:ea typeface="宋体" pitchFamily="2" charset="-122"/>
              </a:rPr>
              <a:t>Alternative Cards</a:t>
            </a:r>
          </a:p>
        </p:txBody>
      </p:sp>
      <p:grpSp>
        <p:nvGrpSpPr>
          <p:cNvPr id="31747" name="Group 4"/>
          <p:cNvGrpSpPr>
            <a:grpSpLocks/>
          </p:cNvGrpSpPr>
          <p:nvPr/>
        </p:nvGrpSpPr>
        <p:grpSpPr bwMode="auto">
          <a:xfrm>
            <a:off x="323850" y="814388"/>
            <a:ext cx="8496300" cy="481012"/>
            <a:chOff x="192" y="513"/>
            <a:chExt cx="5376" cy="303"/>
          </a:xfrm>
        </p:grpSpPr>
        <p:sp>
          <p:nvSpPr>
            <p:cNvPr id="31759" name="Rectangle 5"/>
            <p:cNvSpPr>
              <a:spLocks noChangeArrowheads="1"/>
            </p:cNvSpPr>
            <p:nvPr/>
          </p:nvSpPr>
          <p:spPr bwMode="gray">
            <a:xfrm>
              <a:off x="192" y="513"/>
              <a:ext cx="537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Comparison of Non-Traditional Cards</a:t>
              </a:r>
            </a:p>
          </p:txBody>
        </p:sp>
        <p:sp>
          <p:nvSpPr>
            <p:cNvPr id="31760" name="Line 6"/>
            <p:cNvSpPr>
              <a:spLocks noChangeShapeType="1"/>
            </p:cNvSpPr>
            <p:nvPr/>
          </p:nvSpPr>
          <p:spPr bwMode="gray">
            <a:xfrm flipV="1">
              <a:off x="192" y="816"/>
              <a:ext cx="537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48" name="Rectangle 10"/>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31749" name="Text Box 12"/>
          <p:cNvSpPr txBox="1">
            <a:spLocks noChangeArrowheads="1"/>
          </p:cNvSpPr>
          <p:nvPr/>
        </p:nvSpPr>
        <p:spPr bwMode="auto">
          <a:xfrm>
            <a:off x="6335713" y="3817938"/>
            <a:ext cx="24701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4625" indent="-17462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25000"/>
              </a:spcBef>
              <a:buClr>
                <a:schemeClr val="accent2"/>
              </a:buClr>
              <a:buFont typeface="Wingdings 2" pitchFamily="18" charset="2"/>
              <a:buChar char=""/>
            </a:pPr>
            <a:r>
              <a:rPr lang="en-US" altLang="zh-CN">
                <a:ea typeface="MS PGothic" pitchFamily="34" charset="-128"/>
              </a:rPr>
              <a:t>Buyer-initiated and control of payments</a:t>
            </a:r>
          </a:p>
          <a:p>
            <a:pPr eaLnBrk="1" hangingPunct="1">
              <a:spcBef>
                <a:spcPct val="25000"/>
              </a:spcBef>
              <a:buClr>
                <a:schemeClr val="accent2"/>
              </a:buClr>
              <a:buFont typeface="Wingdings 2" pitchFamily="18" charset="2"/>
              <a:buChar char=""/>
            </a:pPr>
            <a:r>
              <a:rPr lang="en-US" altLang="zh-CN">
                <a:ea typeface="MS PGothic" pitchFamily="34" charset="-128"/>
              </a:rPr>
              <a:t>Module of Citi’s P2P electronic payments platform</a:t>
            </a:r>
          </a:p>
          <a:p>
            <a:pPr eaLnBrk="1" hangingPunct="1">
              <a:spcBef>
                <a:spcPct val="25000"/>
              </a:spcBef>
              <a:buClr>
                <a:schemeClr val="accent2"/>
              </a:buClr>
              <a:buFont typeface="Wingdings 2" pitchFamily="18" charset="2"/>
              <a:buChar char=""/>
            </a:pPr>
            <a:r>
              <a:rPr lang="en-US" altLang="zh-CN">
                <a:ea typeface="MS PGothic" pitchFamily="34" charset="-128"/>
              </a:rPr>
              <a:t>Consistent processing / integration</a:t>
            </a:r>
          </a:p>
          <a:p>
            <a:pPr eaLnBrk="1" hangingPunct="1">
              <a:spcBef>
                <a:spcPct val="25000"/>
              </a:spcBef>
              <a:buClr>
                <a:schemeClr val="accent2"/>
              </a:buClr>
              <a:buFont typeface="Wingdings 2" pitchFamily="18" charset="2"/>
              <a:buChar char=""/>
            </a:pPr>
            <a:r>
              <a:rPr lang="en-US" altLang="zh-CN">
                <a:ea typeface="MS PGothic" pitchFamily="34" charset="-128"/>
              </a:rPr>
              <a:t>Capture recurring payments to core suppliers</a:t>
            </a:r>
          </a:p>
        </p:txBody>
      </p:sp>
      <p:sp>
        <p:nvSpPr>
          <p:cNvPr id="31750" name="Text Box 13"/>
          <p:cNvSpPr txBox="1">
            <a:spLocks noChangeArrowheads="1"/>
          </p:cNvSpPr>
          <p:nvPr/>
        </p:nvSpPr>
        <p:spPr bwMode="auto">
          <a:xfrm>
            <a:off x="3284538" y="3817938"/>
            <a:ext cx="2532062"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4625" indent="-17462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25000"/>
              </a:spcBef>
              <a:buClr>
                <a:schemeClr val="accent2"/>
              </a:buClr>
              <a:buFont typeface="Wingdings 2" pitchFamily="18" charset="2"/>
              <a:buChar char=""/>
            </a:pPr>
            <a:r>
              <a:rPr lang="en-US" altLang="zh-CN">
                <a:ea typeface="MS PGothic" pitchFamily="34" charset="-128"/>
              </a:rPr>
              <a:t>Enhanced controls versus traditional ghost card approaches</a:t>
            </a:r>
          </a:p>
          <a:p>
            <a:pPr eaLnBrk="1" hangingPunct="1">
              <a:spcBef>
                <a:spcPct val="25000"/>
              </a:spcBef>
              <a:buClr>
                <a:schemeClr val="accent2"/>
              </a:buClr>
              <a:buFont typeface="Wingdings 2" pitchFamily="18" charset="2"/>
              <a:buChar char=""/>
            </a:pPr>
            <a:r>
              <a:rPr lang="en-US" altLang="zh-CN">
                <a:ea typeface="MS PGothic" pitchFamily="34" charset="-128"/>
              </a:rPr>
              <a:t>Ease of integration – real-time, batch file or web user interface</a:t>
            </a:r>
          </a:p>
          <a:p>
            <a:pPr eaLnBrk="1" hangingPunct="1">
              <a:spcBef>
                <a:spcPct val="25000"/>
              </a:spcBef>
              <a:buClr>
                <a:schemeClr val="accent2"/>
              </a:buClr>
              <a:buFont typeface="Wingdings 2" pitchFamily="18" charset="2"/>
              <a:buChar char=""/>
            </a:pPr>
            <a:r>
              <a:rPr lang="en-US" altLang="zh-CN">
                <a:ea typeface="MS PGothic" pitchFamily="34" charset="-128"/>
              </a:rPr>
              <a:t>Capture strategic, one-off, and large ticket purchases within card program</a:t>
            </a:r>
          </a:p>
        </p:txBody>
      </p:sp>
      <p:sp>
        <p:nvSpPr>
          <p:cNvPr id="31751" name="Text Box 14"/>
          <p:cNvSpPr txBox="1">
            <a:spLocks noChangeArrowheads="1"/>
          </p:cNvSpPr>
          <p:nvPr/>
        </p:nvSpPr>
        <p:spPr bwMode="auto">
          <a:xfrm>
            <a:off x="323850" y="3817938"/>
            <a:ext cx="2701925" cy="257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4625" indent="-174625"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25000"/>
              </a:spcBef>
              <a:buClr>
                <a:schemeClr val="accent2"/>
              </a:buClr>
              <a:buFont typeface="Wingdings 2" pitchFamily="18" charset="2"/>
              <a:buChar char=""/>
            </a:pPr>
            <a:r>
              <a:rPr lang="en-US" altLang="zh-CN">
                <a:ea typeface="MS PGothic" pitchFamily="34" charset="-128"/>
              </a:rPr>
              <a:t>Card/account number communicated to vendor with each transaction, or specific card maintained by vendor</a:t>
            </a:r>
          </a:p>
          <a:p>
            <a:pPr eaLnBrk="1" hangingPunct="1">
              <a:spcBef>
                <a:spcPct val="25000"/>
              </a:spcBef>
              <a:buClr>
                <a:schemeClr val="accent2"/>
              </a:buClr>
              <a:buFont typeface="Wingdings 2" pitchFamily="18" charset="2"/>
              <a:buChar char=""/>
            </a:pPr>
            <a:r>
              <a:rPr lang="en-US" altLang="zh-CN">
                <a:ea typeface="MS PGothic" pitchFamily="34" charset="-128"/>
              </a:rPr>
              <a:t>Standard transaction process – limited ability to set transaction controls </a:t>
            </a:r>
          </a:p>
          <a:p>
            <a:pPr eaLnBrk="1" hangingPunct="1">
              <a:spcBef>
                <a:spcPct val="25000"/>
              </a:spcBef>
              <a:buClr>
                <a:schemeClr val="accent2"/>
              </a:buClr>
              <a:buFont typeface="Wingdings 2" pitchFamily="18" charset="2"/>
              <a:buChar char=""/>
            </a:pPr>
            <a:r>
              <a:rPr lang="en-US" altLang="zh-CN">
                <a:ea typeface="MS PGothic" pitchFamily="34" charset="-128"/>
              </a:rPr>
              <a:t>Traditional card transaction posting, payment, allocation and reconciliation (potentially manual)</a:t>
            </a:r>
          </a:p>
        </p:txBody>
      </p:sp>
      <p:pic>
        <p:nvPicPr>
          <p:cNvPr id="31752"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5" y="1428750"/>
            <a:ext cx="25781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pic>
      <p:pic>
        <p:nvPicPr>
          <p:cNvPr id="31753"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2950" y="1430338"/>
            <a:ext cx="25781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pic>
      <p:pic>
        <p:nvPicPr>
          <p:cNvPr id="3175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475" y="1430338"/>
            <a:ext cx="25781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pic>
      <p:sp>
        <p:nvSpPr>
          <p:cNvPr id="31755" name="Rectangle 18"/>
          <p:cNvSpPr>
            <a:spLocks noChangeArrowheads="1"/>
          </p:cNvSpPr>
          <p:nvPr/>
        </p:nvSpPr>
        <p:spPr bwMode="auto">
          <a:xfrm>
            <a:off x="6356350" y="1809750"/>
            <a:ext cx="22907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75000"/>
              </a:spcBef>
              <a:buClr>
                <a:srgbClr val="DC241F"/>
              </a:buClr>
            </a:pPr>
            <a:r>
              <a:rPr lang="en-US" altLang="zh-CN" sz="1800" b="1">
                <a:solidFill>
                  <a:schemeClr val="bg1"/>
                </a:solidFill>
                <a:ea typeface="宋体" pitchFamily="2" charset="-122"/>
              </a:rPr>
              <a:t>Buyer Initiated Payment Card</a:t>
            </a:r>
            <a:endParaRPr lang="en-US" altLang="zh-CN" b="1">
              <a:solidFill>
                <a:schemeClr val="bg1"/>
              </a:solidFill>
              <a:ea typeface="宋体" pitchFamily="2" charset="-122"/>
            </a:endParaRPr>
          </a:p>
          <a:p>
            <a:pPr algn="ctr" eaLnBrk="1" hangingPunct="1">
              <a:spcBef>
                <a:spcPct val="75000"/>
              </a:spcBef>
              <a:buClr>
                <a:srgbClr val="DC241F"/>
              </a:buClr>
            </a:pPr>
            <a:r>
              <a:rPr lang="en-US" altLang="zh-CN" b="1">
                <a:solidFill>
                  <a:schemeClr val="bg1"/>
                </a:solidFill>
                <a:ea typeface="宋体" pitchFamily="2" charset="-122"/>
              </a:rPr>
              <a:t>File-based, buyer-initiated, straight-through payments settled via card </a:t>
            </a:r>
          </a:p>
        </p:txBody>
      </p:sp>
      <p:sp>
        <p:nvSpPr>
          <p:cNvPr id="31756" name="Rectangle 19"/>
          <p:cNvSpPr>
            <a:spLocks noChangeArrowheads="1"/>
          </p:cNvSpPr>
          <p:nvPr/>
        </p:nvSpPr>
        <p:spPr bwMode="auto">
          <a:xfrm>
            <a:off x="3440113" y="1809750"/>
            <a:ext cx="2249487"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75000"/>
              </a:spcBef>
              <a:buClr>
                <a:srgbClr val="DC241F"/>
              </a:buClr>
            </a:pPr>
            <a:r>
              <a:rPr lang="en-US" altLang="zh-CN" sz="1800" b="1">
                <a:solidFill>
                  <a:schemeClr val="bg1"/>
                </a:solidFill>
                <a:ea typeface="宋体" pitchFamily="2" charset="-122"/>
              </a:rPr>
              <a:t>Citi Virtual Card Accounts</a:t>
            </a:r>
          </a:p>
          <a:p>
            <a:pPr algn="ctr" eaLnBrk="1" hangingPunct="1">
              <a:spcBef>
                <a:spcPct val="75000"/>
              </a:spcBef>
              <a:buClr>
                <a:srgbClr val="DC241F"/>
              </a:buClr>
            </a:pPr>
            <a:r>
              <a:rPr lang="en-US" altLang="zh-CN" b="1">
                <a:solidFill>
                  <a:schemeClr val="bg1"/>
                </a:solidFill>
                <a:ea typeface="宋体" pitchFamily="2" charset="-122"/>
              </a:rPr>
              <a:t>Dynamically generated single or multiple use virtual cards  with robust controls</a:t>
            </a:r>
          </a:p>
        </p:txBody>
      </p:sp>
      <p:sp>
        <p:nvSpPr>
          <p:cNvPr id="642068" name="Rectangle 20"/>
          <p:cNvSpPr>
            <a:spLocks noChangeArrowheads="1"/>
          </p:cNvSpPr>
          <p:nvPr/>
        </p:nvSpPr>
        <p:spPr bwMode="auto">
          <a:xfrm>
            <a:off x="531813" y="1809750"/>
            <a:ext cx="2220912" cy="1822450"/>
          </a:xfrm>
          <a:prstGeom prst="rect">
            <a:avLst/>
          </a:prstGeom>
          <a:noFill/>
          <a:ln w="9525">
            <a:noFill/>
            <a:miter lim="800000"/>
            <a:headEnd/>
            <a:tailEnd/>
          </a:ln>
          <a:effectLst/>
        </p:spPr>
        <p:txBody>
          <a:bodyPr/>
          <a:lstStyle/>
          <a:p>
            <a:pPr algn="ctr">
              <a:spcBef>
                <a:spcPct val="75000"/>
              </a:spcBef>
              <a:buClr>
                <a:srgbClr val="DC241F"/>
              </a:buClr>
              <a:buFontTx/>
              <a:buChar char=" "/>
              <a:defRPr/>
            </a:pPr>
            <a:r>
              <a:rPr lang="en-US" sz="1800" b="1" dirty="0">
                <a:solidFill>
                  <a:schemeClr val="bg1"/>
                </a:solidFill>
                <a:effectLst>
                  <a:outerShdw blurRad="38100" dist="38100" dir="2700000" algn="tl">
                    <a:srgbClr val="C0C0C0"/>
                  </a:outerShdw>
                </a:effectLst>
                <a:cs typeface="+mn-cs"/>
              </a:rPr>
              <a:t>Traditional Ghost Cards</a:t>
            </a:r>
          </a:p>
          <a:p>
            <a:pPr algn="ctr">
              <a:spcBef>
                <a:spcPct val="75000"/>
              </a:spcBef>
              <a:buClr>
                <a:srgbClr val="DC241F"/>
              </a:buClr>
              <a:defRPr/>
            </a:pPr>
            <a:r>
              <a:rPr lang="en-US" b="1" dirty="0">
                <a:solidFill>
                  <a:schemeClr val="bg1"/>
                </a:solidFill>
                <a:cs typeface="+mn-cs"/>
              </a:rPr>
              <a:t>Card number used with traditional transaction and reconciliation processes</a:t>
            </a:r>
          </a:p>
        </p:txBody>
      </p:sp>
      <p:cxnSp>
        <p:nvCxnSpPr>
          <p:cNvPr id="31758" name="Straight Connector 17"/>
          <p:cNvCxnSpPr>
            <a:cxnSpLocks noChangeShapeType="1"/>
          </p:cNvCxnSpPr>
          <p:nvPr/>
        </p:nvCxnSpPr>
        <p:spPr bwMode="auto">
          <a:xfrm rot="5400000">
            <a:off x="3536156" y="3964782"/>
            <a:ext cx="5072063" cy="0"/>
          </a:xfrm>
          <a:prstGeom prst="line">
            <a:avLst/>
          </a:prstGeom>
          <a:noFill/>
          <a:ln w="6350" algn="ctr">
            <a:solidFill>
              <a:schemeClr val="bg2"/>
            </a:solidFill>
            <a:round/>
            <a:headEnd/>
            <a:tailEnd/>
          </a:ln>
          <a:extLst>
            <a:ext uri="{909E8E84-426E-40DD-AFC4-6F175D3DCCD1}">
              <a14:hiddenFill xmlns:a14="http://schemas.microsoft.com/office/drawing/2010/main">
                <a:noFill/>
              </a14:hiddenFill>
            </a:ext>
          </a:extLst>
        </p:spPr>
      </p:cxnSp>
    </p:spTree>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ChangeArrowheads="1"/>
          </p:cNvSpPr>
          <p:nvPr/>
        </p:nvSpPr>
        <p:spPr bwMode="gray">
          <a:xfrm>
            <a:off x="4787900" y="1428750"/>
            <a:ext cx="4033838"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233363" indent="-233363" eaLnBrk="0" hangingPunct="0">
              <a:defRPr sz="1400">
                <a:solidFill>
                  <a:schemeClr val="tx1"/>
                </a:solidFill>
                <a:latin typeface="Arial" pitchFamily="34" charset="0"/>
                <a:cs typeface="Arial" pitchFamily="34" charset="0"/>
              </a:defRPr>
            </a:lvl1pPr>
            <a:lvl2pPr indent="-2222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75000"/>
              </a:spcBef>
              <a:buClr>
                <a:srgbClr val="DC241F"/>
              </a:buClr>
              <a:buFont typeface="Wingdings 2" pitchFamily="18" charset="2"/>
              <a:buNone/>
            </a:pPr>
            <a:r>
              <a:rPr lang="en-US" altLang="zh-CN" sz="1800">
                <a:solidFill>
                  <a:schemeClr val="accent2"/>
                </a:solidFill>
                <a:ea typeface="宋体" pitchFamily="2" charset="-122"/>
              </a:rPr>
              <a:t>Citi’s Extensive Product Range</a:t>
            </a:r>
          </a:p>
          <a:p>
            <a:pPr eaLnBrk="1" hangingPunct="1">
              <a:spcBef>
                <a:spcPct val="75000"/>
              </a:spcBef>
              <a:buClr>
                <a:srgbClr val="DC241F"/>
              </a:buClr>
              <a:buFont typeface="Wingdings 2" pitchFamily="18" charset="2"/>
              <a:buChar char=""/>
            </a:pPr>
            <a:r>
              <a:rPr lang="en-US" altLang="zh-CN">
                <a:ea typeface="宋体" pitchFamily="2" charset="-122"/>
              </a:rPr>
              <a:t>Traditional Plastic P-card</a:t>
            </a:r>
          </a:p>
          <a:p>
            <a:pPr lvl="1" eaLnBrk="1" hangingPunct="1">
              <a:spcBef>
                <a:spcPct val="25000"/>
              </a:spcBef>
              <a:buClr>
                <a:srgbClr val="DC241F"/>
              </a:buClr>
              <a:buFont typeface="Arial" pitchFamily="34" charset="0"/>
              <a:buChar char="–"/>
            </a:pPr>
            <a:r>
              <a:rPr lang="en-US" altLang="zh-CN" sz="1200">
                <a:ea typeface="宋体" pitchFamily="2" charset="-122"/>
              </a:rPr>
              <a:t>Traditional Plastic Card Account with credit line.  Ideal for low to medium value purchases needed to</a:t>
            </a:r>
            <a:br>
              <a:rPr lang="en-US" altLang="zh-CN" sz="1200">
                <a:ea typeface="宋体" pitchFamily="2" charset="-122"/>
              </a:rPr>
            </a:br>
            <a:r>
              <a:rPr lang="en-US" altLang="zh-CN" sz="1200">
                <a:ea typeface="宋体" pitchFamily="2" charset="-122"/>
              </a:rPr>
              <a:t>support business flexibility</a:t>
            </a:r>
          </a:p>
          <a:p>
            <a:pPr eaLnBrk="1" hangingPunct="1">
              <a:spcBef>
                <a:spcPct val="75000"/>
              </a:spcBef>
              <a:buClr>
                <a:srgbClr val="DC241F"/>
              </a:buClr>
              <a:buFont typeface="Wingdings 2" pitchFamily="18" charset="2"/>
              <a:buChar char=""/>
            </a:pPr>
            <a:r>
              <a:rPr lang="en-US" altLang="zh-CN">
                <a:ea typeface="宋体" pitchFamily="2" charset="-122"/>
              </a:rPr>
              <a:t>Ghost Card</a:t>
            </a:r>
          </a:p>
          <a:p>
            <a:pPr lvl="1" eaLnBrk="1" hangingPunct="1">
              <a:spcBef>
                <a:spcPct val="25000"/>
              </a:spcBef>
              <a:buClr>
                <a:srgbClr val="DC241F"/>
              </a:buClr>
              <a:buFont typeface="Arial" pitchFamily="34" charset="0"/>
              <a:buChar char="–"/>
            </a:pPr>
            <a:r>
              <a:rPr lang="en-US" altLang="zh-CN" sz="1200">
                <a:solidFill>
                  <a:srgbClr val="000000"/>
                </a:solidFill>
                <a:ea typeface="宋体" pitchFamily="2" charset="-122"/>
              </a:rPr>
              <a:t>Card Account is held in trust by a key supplier, charged at buyer’s instructions</a:t>
            </a:r>
          </a:p>
          <a:p>
            <a:pPr lvl="1" eaLnBrk="1" hangingPunct="1">
              <a:spcBef>
                <a:spcPct val="25000"/>
              </a:spcBef>
              <a:buClr>
                <a:srgbClr val="DC241F"/>
              </a:buClr>
              <a:buFont typeface="Arial" pitchFamily="34" charset="0"/>
              <a:buChar char="–"/>
            </a:pPr>
            <a:r>
              <a:rPr lang="en-US" altLang="zh-CN" sz="1200">
                <a:solidFill>
                  <a:srgbClr val="000000"/>
                </a:solidFill>
                <a:ea typeface="宋体" pitchFamily="2" charset="-122"/>
              </a:rPr>
              <a:t>Ideal recurring for purchases and Catalog buy</a:t>
            </a:r>
          </a:p>
          <a:p>
            <a:pPr eaLnBrk="1" hangingPunct="1">
              <a:spcBef>
                <a:spcPct val="75000"/>
              </a:spcBef>
              <a:buClr>
                <a:srgbClr val="DC241F"/>
              </a:buClr>
              <a:buFont typeface="Wingdings 2" pitchFamily="18" charset="2"/>
              <a:buChar char=""/>
            </a:pPr>
            <a:r>
              <a:rPr lang="en-US" altLang="zh-CN">
                <a:ea typeface="宋体" pitchFamily="2" charset="-122"/>
              </a:rPr>
              <a:t>Virtual Card Account (VCA)</a:t>
            </a:r>
          </a:p>
          <a:p>
            <a:pPr lvl="1" eaLnBrk="1" hangingPunct="1">
              <a:spcBef>
                <a:spcPct val="25000"/>
              </a:spcBef>
              <a:buClr>
                <a:srgbClr val="DC241F"/>
              </a:buClr>
              <a:buFont typeface="Arial" pitchFamily="34" charset="0"/>
              <a:buChar char="–"/>
            </a:pPr>
            <a:r>
              <a:rPr lang="en-US" altLang="zh-CN" sz="1200">
                <a:ea typeface="宋体" pitchFamily="2" charset="-122"/>
              </a:rPr>
              <a:t>Non-plastic Card Account setup for a specific amount and timeframe, with customized control fields for automatic reconciliation</a:t>
            </a:r>
          </a:p>
          <a:p>
            <a:pPr eaLnBrk="1" hangingPunct="1">
              <a:spcBef>
                <a:spcPct val="75000"/>
              </a:spcBef>
              <a:buClr>
                <a:srgbClr val="DC241F"/>
              </a:buClr>
              <a:buFont typeface="Wingdings 2" pitchFamily="18" charset="2"/>
              <a:buChar char=""/>
            </a:pPr>
            <a:r>
              <a:rPr lang="en-US" altLang="zh-CN">
                <a:ea typeface="宋体" pitchFamily="2" charset="-122"/>
              </a:rPr>
              <a:t>Buyer Initiated Payment Card (BIPC)</a:t>
            </a:r>
          </a:p>
          <a:p>
            <a:pPr lvl="1" eaLnBrk="1" hangingPunct="1">
              <a:spcBef>
                <a:spcPct val="25000"/>
              </a:spcBef>
              <a:buClr>
                <a:srgbClr val="DC241F"/>
              </a:buClr>
              <a:buFont typeface="Arial" pitchFamily="34" charset="0"/>
              <a:buChar char="–"/>
            </a:pPr>
            <a:r>
              <a:rPr lang="en-US" altLang="zh-CN" sz="1200">
                <a:ea typeface="宋体" pitchFamily="2" charset="-122"/>
              </a:rPr>
              <a:t>File based solution to make payments by effectively “pushing” (straight-through processing) the transaction to the supplier.  Perfect to pay for large strategic purchases without showing account info while still delivering remittance information to the merchant</a:t>
            </a:r>
          </a:p>
        </p:txBody>
      </p:sp>
      <p:grpSp>
        <p:nvGrpSpPr>
          <p:cNvPr id="32771" name="Group 46"/>
          <p:cNvGrpSpPr>
            <a:grpSpLocks/>
          </p:cNvGrpSpPr>
          <p:nvPr/>
        </p:nvGrpSpPr>
        <p:grpSpPr bwMode="auto">
          <a:xfrm>
            <a:off x="457200" y="1428750"/>
            <a:ext cx="3775075" cy="3811588"/>
            <a:chOff x="288" y="528"/>
            <a:chExt cx="2378" cy="2401"/>
          </a:xfrm>
        </p:grpSpPr>
        <p:sp>
          <p:nvSpPr>
            <p:cNvPr id="32778" name="Rectangle 17"/>
            <p:cNvSpPr>
              <a:spLocks noChangeArrowheads="1"/>
            </p:cNvSpPr>
            <p:nvPr/>
          </p:nvSpPr>
          <p:spPr bwMode="gray">
            <a:xfrm>
              <a:off x="461" y="588"/>
              <a:ext cx="2058" cy="2163"/>
            </a:xfrm>
            <a:prstGeom prst="rect">
              <a:avLst/>
            </a:prstGeom>
            <a:solidFill>
              <a:schemeClr val="bg1"/>
            </a:solidFill>
            <a:ln w="6350">
              <a:solidFill>
                <a:schemeClr val="bg2"/>
              </a:solidFill>
              <a:miter lim="800000"/>
              <a:headEnd/>
              <a:tailEnd/>
            </a:ln>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b="1">
                <a:solidFill>
                  <a:srgbClr val="000000"/>
                </a:solidFill>
                <a:latin typeface="Frutiger 45 Light"/>
                <a:ea typeface="MS PGothic" pitchFamily="34" charset="-128"/>
              </a:endParaRPr>
            </a:p>
          </p:txBody>
        </p:sp>
        <p:sp>
          <p:nvSpPr>
            <p:cNvPr id="32779" name="Line 18"/>
            <p:cNvSpPr>
              <a:spLocks noChangeShapeType="1"/>
            </p:cNvSpPr>
            <p:nvPr/>
          </p:nvSpPr>
          <p:spPr bwMode="gray">
            <a:xfrm>
              <a:off x="474" y="1669"/>
              <a:ext cx="2041" cy="1"/>
            </a:xfrm>
            <a:prstGeom prst="line">
              <a:avLst/>
            </a:prstGeom>
            <a:noFill/>
            <a:ln w="635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0" name="Line 24"/>
            <p:cNvSpPr>
              <a:spLocks noChangeShapeType="1"/>
            </p:cNvSpPr>
            <p:nvPr/>
          </p:nvSpPr>
          <p:spPr bwMode="gray">
            <a:xfrm>
              <a:off x="1484" y="588"/>
              <a:ext cx="13" cy="2165"/>
            </a:xfrm>
            <a:prstGeom prst="line">
              <a:avLst/>
            </a:prstGeom>
            <a:noFill/>
            <a:ln w="6350">
              <a:solidFill>
                <a:schemeClr val="bg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1" name="Text Box 19"/>
            <p:cNvSpPr txBox="1">
              <a:spLocks noChangeArrowheads="1"/>
            </p:cNvSpPr>
            <p:nvPr/>
          </p:nvSpPr>
          <p:spPr bwMode="gray">
            <a:xfrm rot="-5400000">
              <a:off x="83" y="2575"/>
              <a:ext cx="5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200">
                  <a:solidFill>
                    <a:srgbClr val="003366"/>
                  </a:solidFill>
                  <a:ea typeface="MS PGothic" pitchFamily="34" charset="-128"/>
                </a:rPr>
                <a:t>Low</a:t>
              </a:r>
            </a:p>
          </p:txBody>
        </p:sp>
        <p:sp>
          <p:nvSpPr>
            <p:cNvPr id="32782" name="Text Box 20"/>
            <p:cNvSpPr txBox="1">
              <a:spLocks noChangeArrowheads="1"/>
            </p:cNvSpPr>
            <p:nvPr/>
          </p:nvSpPr>
          <p:spPr bwMode="gray">
            <a:xfrm rot="-5400000">
              <a:off x="83" y="733"/>
              <a:ext cx="52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200">
                  <a:solidFill>
                    <a:srgbClr val="003366"/>
                  </a:solidFill>
                  <a:ea typeface="MS PGothic" pitchFamily="34" charset="-128"/>
                </a:rPr>
                <a:t>High</a:t>
              </a:r>
            </a:p>
          </p:txBody>
        </p:sp>
        <p:sp>
          <p:nvSpPr>
            <p:cNvPr id="32783" name="Text Box 21"/>
            <p:cNvSpPr txBox="1">
              <a:spLocks noChangeArrowheads="1"/>
            </p:cNvSpPr>
            <p:nvPr/>
          </p:nvSpPr>
          <p:spPr bwMode="gray">
            <a:xfrm>
              <a:off x="372" y="2814"/>
              <a:ext cx="34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200">
                  <a:solidFill>
                    <a:srgbClr val="003366"/>
                  </a:solidFill>
                  <a:ea typeface="MS PGothic" pitchFamily="34" charset="-128"/>
                </a:rPr>
                <a:t>Low</a:t>
              </a:r>
            </a:p>
          </p:txBody>
        </p:sp>
        <p:sp>
          <p:nvSpPr>
            <p:cNvPr id="32784" name="Text Box 22"/>
            <p:cNvSpPr txBox="1">
              <a:spLocks noChangeArrowheads="1"/>
            </p:cNvSpPr>
            <p:nvPr/>
          </p:nvSpPr>
          <p:spPr bwMode="gray">
            <a:xfrm>
              <a:off x="2252" y="2814"/>
              <a:ext cx="346"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200">
                  <a:solidFill>
                    <a:srgbClr val="003366"/>
                  </a:solidFill>
                  <a:ea typeface="MS PGothic" pitchFamily="34" charset="-128"/>
                </a:rPr>
                <a:t>High</a:t>
              </a:r>
            </a:p>
          </p:txBody>
        </p:sp>
        <p:sp>
          <p:nvSpPr>
            <p:cNvPr id="32785" name="Line 27"/>
            <p:cNvSpPr>
              <a:spLocks noChangeAspect="1" noChangeShapeType="1"/>
            </p:cNvSpPr>
            <p:nvPr/>
          </p:nvSpPr>
          <p:spPr bwMode="gray">
            <a:xfrm>
              <a:off x="342" y="967"/>
              <a:ext cx="0" cy="1490"/>
            </a:xfrm>
            <a:prstGeom prst="line">
              <a:avLst/>
            </a:prstGeom>
            <a:noFill/>
            <a:ln w="1270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Text Box 28"/>
            <p:cNvSpPr txBox="1">
              <a:spLocks noChangeArrowheads="1"/>
            </p:cNvSpPr>
            <p:nvPr/>
          </p:nvSpPr>
          <p:spPr bwMode="gray">
            <a:xfrm rot="-5400000">
              <a:off x="-128" y="1654"/>
              <a:ext cx="949" cy="11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a:spcBef>
                  <a:spcPct val="50000"/>
                </a:spcBef>
                <a:buClr>
                  <a:srgbClr val="DC241F"/>
                </a:buClr>
                <a:buFont typeface="Wingdings" pitchFamily="2" charset="2"/>
                <a:buNone/>
              </a:pPr>
              <a:r>
                <a:rPr lang="en-US" altLang="zh-CN" sz="1200">
                  <a:solidFill>
                    <a:srgbClr val="003366"/>
                  </a:solidFill>
                  <a:ea typeface="宋体" pitchFamily="2" charset="-122"/>
                </a:rPr>
                <a:t>Transaction Size</a:t>
              </a:r>
            </a:p>
          </p:txBody>
        </p:sp>
        <p:sp>
          <p:nvSpPr>
            <p:cNvPr id="32787" name="Line 29"/>
            <p:cNvSpPr>
              <a:spLocks noChangeAspect="1" noChangeShapeType="1"/>
            </p:cNvSpPr>
            <p:nvPr/>
          </p:nvSpPr>
          <p:spPr bwMode="gray">
            <a:xfrm rot="5400000">
              <a:off x="1455" y="2183"/>
              <a:ext cx="0" cy="1371"/>
            </a:xfrm>
            <a:prstGeom prst="line">
              <a:avLst/>
            </a:prstGeom>
            <a:noFill/>
            <a:ln w="6350">
              <a:solidFill>
                <a:schemeClr val="bg2"/>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8" name="Text Box 30"/>
            <p:cNvSpPr txBox="1">
              <a:spLocks noChangeArrowheads="1"/>
            </p:cNvSpPr>
            <p:nvPr/>
          </p:nvSpPr>
          <p:spPr bwMode="gray">
            <a:xfrm>
              <a:off x="1014" y="2814"/>
              <a:ext cx="875" cy="11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a:spcBef>
                  <a:spcPct val="50000"/>
                </a:spcBef>
                <a:buClr>
                  <a:srgbClr val="DC241F"/>
                </a:buClr>
                <a:buFont typeface="Wingdings" pitchFamily="2" charset="2"/>
                <a:buNone/>
              </a:pPr>
              <a:r>
                <a:rPr lang="en-US" altLang="zh-CN" sz="1200">
                  <a:solidFill>
                    <a:srgbClr val="003366"/>
                  </a:solidFill>
                  <a:ea typeface="宋体" pitchFamily="2" charset="-122"/>
                </a:rPr>
                <a:t>Spend per Supplier</a:t>
              </a:r>
            </a:p>
          </p:txBody>
        </p:sp>
        <p:sp>
          <p:nvSpPr>
            <p:cNvPr id="32789" name="Text Box 19"/>
            <p:cNvSpPr txBox="1">
              <a:spLocks noChangeArrowheads="1"/>
            </p:cNvSpPr>
            <p:nvPr/>
          </p:nvSpPr>
          <p:spPr bwMode="gray">
            <a:xfrm rot="5400000">
              <a:off x="2344" y="737"/>
              <a:ext cx="5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200">
                  <a:solidFill>
                    <a:srgbClr val="003366"/>
                  </a:solidFill>
                  <a:latin typeface="Frutiger 45 Light"/>
                  <a:ea typeface="MS PGothic" pitchFamily="34" charset="-128"/>
                </a:rPr>
                <a:t>Very High</a:t>
              </a:r>
            </a:p>
          </p:txBody>
        </p:sp>
        <p:sp>
          <p:nvSpPr>
            <p:cNvPr id="32790" name="Text Box 20"/>
            <p:cNvSpPr txBox="1">
              <a:spLocks noChangeArrowheads="1"/>
            </p:cNvSpPr>
            <p:nvPr/>
          </p:nvSpPr>
          <p:spPr bwMode="gray">
            <a:xfrm rot="5400000">
              <a:off x="2345" y="2577"/>
              <a:ext cx="5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200">
                  <a:solidFill>
                    <a:srgbClr val="003366"/>
                  </a:solidFill>
                  <a:latin typeface="Frutiger 45 Light"/>
                  <a:ea typeface="MS PGothic" pitchFamily="34" charset="-128"/>
                </a:rPr>
                <a:t>High</a:t>
              </a:r>
            </a:p>
          </p:txBody>
        </p:sp>
        <p:sp>
          <p:nvSpPr>
            <p:cNvPr id="32791" name="Line 27"/>
            <p:cNvSpPr>
              <a:spLocks noChangeAspect="1" noChangeShapeType="1"/>
            </p:cNvSpPr>
            <p:nvPr/>
          </p:nvSpPr>
          <p:spPr bwMode="gray">
            <a:xfrm rot="10800000">
              <a:off x="2611" y="1063"/>
              <a:ext cx="0" cy="1355"/>
            </a:xfrm>
            <a:prstGeom prst="line">
              <a:avLst/>
            </a:prstGeom>
            <a:noFill/>
            <a:ln w="12700">
              <a:solidFill>
                <a:schemeClr val="bg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2" name="Text Box 28"/>
            <p:cNvSpPr txBox="1">
              <a:spLocks noChangeArrowheads="1"/>
            </p:cNvSpPr>
            <p:nvPr/>
          </p:nvSpPr>
          <p:spPr bwMode="gray">
            <a:xfrm rot="5400000">
              <a:off x="2304" y="1655"/>
              <a:ext cx="608" cy="115"/>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lIns="0" tIns="0" rIns="0" bIns="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a:spcBef>
                  <a:spcPct val="50000"/>
                </a:spcBef>
                <a:buClr>
                  <a:srgbClr val="DC241F"/>
                </a:buClr>
                <a:buFont typeface="Wingdings" pitchFamily="2" charset="2"/>
                <a:buNone/>
              </a:pPr>
              <a:r>
                <a:rPr lang="en-US" altLang="zh-CN" sz="1200">
                  <a:solidFill>
                    <a:srgbClr val="003366"/>
                  </a:solidFill>
                  <a:ea typeface="宋体" pitchFamily="2" charset="-122"/>
                </a:rPr>
                <a:t>Control</a:t>
              </a:r>
            </a:p>
          </p:txBody>
        </p:sp>
        <p:sp>
          <p:nvSpPr>
            <p:cNvPr id="32793" name="Oval 23"/>
            <p:cNvSpPr>
              <a:spLocks noChangeArrowheads="1"/>
            </p:cNvSpPr>
            <p:nvPr/>
          </p:nvSpPr>
          <p:spPr bwMode="gray">
            <a:xfrm>
              <a:off x="495" y="1783"/>
              <a:ext cx="998" cy="917"/>
            </a:xfrm>
            <a:prstGeom prst="ellipse">
              <a:avLst/>
            </a:prstGeom>
            <a:solidFill>
              <a:schemeClr val="accent2"/>
            </a:solidFill>
            <a:ln w="6350">
              <a:solidFill>
                <a:schemeClr val="bg2"/>
              </a:solidFill>
              <a:round/>
              <a:headEnd/>
              <a:tailEnd/>
            </a:ln>
          </p:spPr>
          <p:txBody>
            <a:bodyPr lIns="0" tIns="0" rIns="0" bIns="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1200">
                  <a:solidFill>
                    <a:schemeClr val="bg1"/>
                  </a:solidFill>
                  <a:latin typeface="Frutiger 45 Light"/>
                  <a:ea typeface="MS PGothic" pitchFamily="34" charset="-128"/>
                </a:rPr>
                <a:t>Ghost Pcard</a:t>
              </a:r>
              <a:endParaRPr lang="en-US" altLang="zh-CN" sz="1200">
                <a:solidFill>
                  <a:schemeClr val="bg1"/>
                </a:solidFill>
                <a:ea typeface="宋体" pitchFamily="2" charset="-122"/>
              </a:endParaRPr>
            </a:p>
          </p:txBody>
        </p:sp>
        <p:sp>
          <p:nvSpPr>
            <p:cNvPr id="32794" name="Oval 26"/>
            <p:cNvSpPr>
              <a:spLocks noChangeArrowheads="1"/>
            </p:cNvSpPr>
            <p:nvPr/>
          </p:nvSpPr>
          <p:spPr bwMode="gray">
            <a:xfrm>
              <a:off x="466" y="2290"/>
              <a:ext cx="485" cy="462"/>
            </a:xfrm>
            <a:prstGeom prst="ellipse">
              <a:avLst/>
            </a:prstGeom>
            <a:solidFill>
              <a:schemeClr val="accent1"/>
            </a:solidFill>
            <a:ln w="6350" algn="ctr">
              <a:solidFill>
                <a:schemeClr val="bg2"/>
              </a:solidFill>
              <a:round/>
              <a:headEnd/>
              <a:tailEnd/>
            </a:ln>
          </p:spPr>
          <p:txBody>
            <a:bodyPr lIns="0" tIns="0" rIns="0" bIns="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1200">
                  <a:latin typeface="Frutiger 45 Light"/>
                  <a:ea typeface="宋体" pitchFamily="2" charset="-122"/>
                </a:rPr>
                <a:t>Pcard</a:t>
              </a:r>
            </a:p>
          </p:txBody>
        </p:sp>
        <p:sp>
          <p:nvSpPr>
            <p:cNvPr id="32795" name="Oval 33"/>
            <p:cNvSpPr>
              <a:spLocks noChangeArrowheads="1"/>
            </p:cNvSpPr>
            <p:nvPr/>
          </p:nvSpPr>
          <p:spPr bwMode="gray">
            <a:xfrm>
              <a:off x="945" y="1118"/>
              <a:ext cx="1223" cy="1087"/>
            </a:xfrm>
            <a:prstGeom prst="ellipse">
              <a:avLst/>
            </a:prstGeom>
            <a:solidFill>
              <a:schemeClr val="hlink"/>
            </a:solidFill>
            <a:ln w="6350">
              <a:solidFill>
                <a:schemeClr val="bg2"/>
              </a:solidFill>
              <a:round/>
              <a:headEnd/>
              <a:tailEnd/>
            </a:ln>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1200">
                  <a:ea typeface="MS PGothic" pitchFamily="34" charset="-128"/>
                </a:rPr>
                <a:t>Virtual Card</a:t>
              </a:r>
            </a:p>
          </p:txBody>
        </p:sp>
        <p:sp>
          <p:nvSpPr>
            <p:cNvPr id="32796" name="Oval 23"/>
            <p:cNvSpPr>
              <a:spLocks noChangeArrowheads="1"/>
            </p:cNvSpPr>
            <p:nvPr/>
          </p:nvSpPr>
          <p:spPr bwMode="gray">
            <a:xfrm>
              <a:off x="2070" y="595"/>
              <a:ext cx="439" cy="1553"/>
            </a:xfrm>
            <a:prstGeom prst="ellipse">
              <a:avLst/>
            </a:prstGeom>
            <a:solidFill>
              <a:schemeClr val="folHlink"/>
            </a:solidFill>
            <a:ln w="6350">
              <a:solidFill>
                <a:schemeClr val="bg2"/>
              </a:solidFill>
              <a:round/>
              <a:headEnd/>
              <a:tailEnd/>
            </a:ln>
          </p:spPr>
          <p:txBody>
            <a:bodyPr lIns="0" tIns="0" rIns="0" bIns="0"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1200">
                  <a:solidFill>
                    <a:schemeClr val="bg1"/>
                  </a:solidFill>
                  <a:latin typeface="Frutiger 45 Light"/>
                  <a:ea typeface="MS PGothic" pitchFamily="34" charset="-128"/>
                </a:rPr>
                <a:t>BIPC</a:t>
              </a:r>
              <a:endParaRPr lang="en-US" altLang="zh-CN" sz="1200">
                <a:solidFill>
                  <a:schemeClr val="bg1"/>
                </a:solidFill>
                <a:ea typeface="宋体" pitchFamily="2" charset="-122"/>
              </a:endParaRPr>
            </a:p>
          </p:txBody>
        </p:sp>
      </p:grpSp>
      <p:sp>
        <p:nvSpPr>
          <p:cNvPr id="32772" name="Line 33"/>
          <p:cNvSpPr>
            <a:spLocks noChangeShapeType="1"/>
          </p:cNvSpPr>
          <p:nvPr/>
        </p:nvSpPr>
        <p:spPr bwMode="gray">
          <a:xfrm>
            <a:off x="4572000" y="1538288"/>
            <a:ext cx="0" cy="4462462"/>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lIns="45720" rIns="45720" anchor="ctr"/>
          <a:lstStyle/>
          <a:p>
            <a:endParaRPr lang="zh-CN" altLang="en-US"/>
          </a:p>
        </p:txBody>
      </p:sp>
      <p:sp>
        <p:nvSpPr>
          <p:cNvPr id="25" name="Rectangle 2"/>
          <p:cNvSpPr txBox="1">
            <a:spLocks noChangeArrowheads="1"/>
          </p:cNvSpPr>
          <p:nvPr/>
        </p:nvSpPr>
        <p:spPr bwMode="gray">
          <a:xfrm>
            <a:off x="246063" y="122238"/>
            <a:ext cx="8499475" cy="427037"/>
          </a:xfrm>
          <a:prstGeom prst="rect">
            <a:avLst/>
          </a:prstGeom>
        </p:spPr>
        <p:txBody>
          <a:bodyPr/>
          <a:lstStyle/>
          <a:p>
            <a:pPr>
              <a:defRPr/>
            </a:pPr>
            <a:r>
              <a:rPr lang="en-US" sz="2400" kern="0" dirty="0">
                <a:solidFill>
                  <a:schemeClr val="accent2"/>
                </a:solidFill>
                <a:latin typeface="+mj-lt"/>
                <a:ea typeface="+mj-ea"/>
                <a:cs typeface="+mj-cs"/>
              </a:rPr>
              <a:t>Alternative Cards</a:t>
            </a:r>
          </a:p>
        </p:txBody>
      </p:sp>
      <p:sp>
        <p:nvSpPr>
          <p:cNvPr id="32774" name="Rectangle 5"/>
          <p:cNvSpPr>
            <a:spLocks noChangeArrowheads="1"/>
          </p:cNvSpPr>
          <p:nvPr/>
        </p:nvSpPr>
        <p:spPr bwMode="gray">
          <a:xfrm>
            <a:off x="323850" y="798513"/>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Comparison of Non-Traditional Cards</a:t>
            </a:r>
          </a:p>
        </p:txBody>
      </p:sp>
      <p:sp>
        <p:nvSpPr>
          <p:cNvPr id="32775" name="Line 6"/>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6" name="Rectangle 10"/>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32777" name="Rectangle 30"/>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CB7EC28B-63E4-4EE3-8FAB-78F4E0255861}" type="slidenum">
              <a:rPr lang="en-US" altLang="zh-CN" sz="1000">
                <a:solidFill>
                  <a:schemeClr val="accent2"/>
                </a:solidFill>
                <a:ea typeface="宋体" pitchFamily="2" charset="-122"/>
              </a:rPr>
              <a:pPr algn="ctr" eaLnBrk="1" hangingPunct="1"/>
              <a:t>29</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322263" y="3276600"/>
            <a:ext cx="8499475" cy="152400"/>
            <a:chOff x="0" y="0"/>
            <a:chExt cx="5354" cy="96"/>
          </a:xfrm>
        </p:grpSpPr>
        <p:sp>
          <p:nvSpPr>
            <p:cNvPr id="7174" name="Rectangle 3"/>
            <p:cNvSpPr>
              <a:spLocks/>
            </p:cNvSpPr>
            <p:nvPr/>
          </p:nvSpPr>
          <p:spPr bwMode="auto">
            <a:xfrm>
              <a:off x="0" y="0"/>
              <a:ext cx="5354" cy="96"/>
            </a:xfrm>
            <a:prstGeom prst="rect">
              <a:avLst/>
            </a:prstGeom>
            <a:solidFill>
              <a:srgbClr val="A7A9A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ea typeface="MS PGothic" pitchFamily="34" charset="-128"/>
              </a:endParaRPr>
            </a:p>
          </p:txBody>
        </p:sp>
      </p:grpSp>
      <p:sp>
        <p:nvSpPr>
          <p:cNvPr id="7171" name="Rectangle 5"/>
          <p:cNvSpPr>
            <a:spLocks noGrp="1" noChangeArrowheads="1"/>
          </p:cNvSpPr>
          <p:nvPr>
            <p:ph type="title" idx="4294967295"/>
          </p:nvPr>
        </p:nvSpPr>
        <p:spPr>
          <a:xfrm>
            <a:off x="2484438" y="2838450"/>
            <a:ext cx="6337300" cy="365125"/>
          </a:xfrm>
          <a:solidFill>
            <a:srgbClr val="FFFFFF"/>
          </a:solidFill>
        </p:spPr>
        <p:txBody>
          <a:bodyPr/>
          <a:lstStyle/>
          <a:p>
            <a:pPr algn="r" eaLnBrk="1" hangingPunct="1"/>
            <a:r>
              <a:rPr lang="en-US" altLang="zh-CN" smtClean="0">
                <a:solidFill>
                  <a:srgbClr val="DC241F"/>
                </a:solidFill>
                <a:ea typeface="宋体" pitchFamily="2" charset="-122"/>
              </a:rPr>
              <a:t>1. Industry Challenges and Trends</a:t>
            </a:r>
          </a:p>
        </p:txBody>
      </p:sp>
      <p:sp>
        <p:nvSpPr>
          <p:cNvPr id="7172"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7173" name="Rectangle 5"/>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D5711482-398B-4379-AFC6-29D18FA914EF}" type="slidenum">
              <a:rPr lang="en-US" altLang="zh-CN" sz="1000">
                <a:solidFill>
                  <a:schemeClr val="accent2"/>
                </a:solidFill>
                <a:ea typeface="宋体" pitchFamily="2" charset="-122"/>
              </a:rPr>
              <a:pPr algn="ctr" eaLnBrk="1" hangingPunct="1"/>
              <a:t>3</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0216" name="Group 40"/>
          <p:cNvGraphicFramePr>
            <a:graphicFrameLocks noGrp="1"/>
          </p:cNvGraphicFramePr>
          <p:nvPr>
            <p:ph sz="half" idx="2"/>
          </p:nvPr>
        </p:nvGraphicFramePr>
        <p:xfrm>
          <a:off x="333375" y="1516063"/>
          <a:ext cx="8477250" cy="4236403"/>
        </p:xfrm>
        <a:graphic>
          <a:graphicData uri="http://schemas.openxmlformats.org/drawingml/2006/table">
            <a:tbl>
              <a:tblPr/>
              <a:tblGrid>
                <a:gridCol w="2017713"/>
                <a:gridCol w="3549650"/>
                <a:gridCol w="2909887"/>
              </a:tblGrid>
              <a:tr h="436563">
                <a:tc>
                  <a:txBody>
                    <a:bodyPr/>
                    <a:lstStyle>
                      <a:lvl1pPr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75000"/>
                        </a:spcBef>
                        <a:spcAft>
                          <a:spcPct val="0"/>
                        </a:spcAft>
                        <a:buClr>
                          <a:srgbClr val="DC241F"/>
                        </a:buClr>
                        <a:buSzTx/>
                        <a:buFont typeface="Wingdings 2" pitchFamily="18"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cs typeface="Arial" pitchFamily="34" charset="0"/>
                        </a:rPr>
                        <a:t>Use Area</a:t>
                      </a:r>
                    </a:p>
                  </a:txBody>
                  <a:tcPr marL="45720" marR="4572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75000"/>
                        </a:spcBef>
                        <a:spcAft>
                          <a:spcPct val="0"/>
                        </a:spcAft>
                        <a:buClr>
                          <a:srgbClr val="DC241F"/>
                        </a:buClr>
                        <a:buSzTx/>
                        <a:buFont typeface="Wingdings 2" pitchFamily="18"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cs typeface="Arial" pitchFamily="34" charset="0"/>
                        </a:rPr>
                        <a:t>Description</a:t>
                      </a:r>
                    </a:p>
                  </a:txBody>
                  <a:tcPr marL="45720" marR="4572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lvl1pPr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0" marR="0" lvl="0" indent="0" algn="l" defTabSz="914400" rtl="0" eaLnBrk="1" fontAlgn="base" latinLnBrk="0" hangingPunct="1">
                        <a:lnSpc>
                          <a:spcPct val="100000"/>
                        </a:lnSpc>
                        <a:spcBef>
                          <a:spcPct val="75000"/>
                        </a:spcBef>
                        <a:spcAft>
                          <a:spcPct val="0"/>
                        </a:spcAft>
                        <a:buClr>
                          <a:srgbClr val="DC241F"/>
                        </a:buClr>
                        <a:buSzTx/>
                        <a:buFont typeface="Wingdings 2" pitchFamily="18" charset="2"/>
                        <a:buNone/>
                        <a:tabLst/>
                      </a:pPr>
                      <a:r>
                        <a:rPr kumimoji="0" lang="en-US" altLang="zh-CN" sz="1400" b="1" i="0" u="none" strike="noStrike" cap="none" normalizeH="0" baseline="0" smtClean="0">
                          <a:ln>
                            <a:noFill/>
                          </a:ln>
                          <a:solidFill>
                            <a:schemeClr val="tx1"/>
                          </a:solidFill>
                          <a:effectLst/>
                          <a:latin typeface="Arial" pitchFamily="34" charset="0"/>
                          <a:ea typeface="宋体" pitchFamily="2" charset="-122"/>
                          <a:cs typeface="Arial" pitchFamily="34" charset="0"/>
                        </a:rPr>
                        <a:t>Examples </a:t>
                      </a:r>
                    </a:p>
                  </a:txBody>
                  <a:tcPr marL="45720" marR="4572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r>
              <a:tr h="866775">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Reconciliation issues</a:t>
                      </a:r>
                    </a:p>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endPar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endParaRP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Lack of reporting/spend level details for multiple purchases; manual or complex processes; vendor accuracy</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Volume purchases, ad hoc purchases, de-centralized purchasing like office supplies, couriers, facilities maintenance</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4850">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Compliance concerns</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Need to enforce compliance with policies and purchase thresholds</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High employee turnover, restricted commodities, large-ticket purchases (e.g. recruiting travel, software, etc.)</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5488">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Risk of fraud or misuse </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Nature of purchase -who is making purchase, vendor, amount -create greater concerns re control</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Purchases from non-core suppliers, one-time purchases, purchases for satellite offices, contractors</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High transaction volume</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High volume transactions in certain businesses require significant efficiencies on card processing</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Online ordering and bookings (e.g. travel) that support thousands of transactions daily</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Inefficient manual processes</a:t>
                      </a:r>
                    </a:p>
                  </a:txBody>
                  <a:tcPr marT="91440" marB="914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Faxed timesheets, handwritten signatures, paper checks</a:t>
                      </a:r>
                    </a:p>
                  </a:txBody>
                  <a:tcPr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marL="168275" indent="-168275" eaLnBrk="0" hangingPunct="0">
                        <a:spcBef>
                          <a:spcPct val="75000"/>
                        </a:spcBef>
                        <a:buClr>
                          <a:srgbClr val="DC241F"/>
                        </a:buClr>
                        <a:buFont typeface="Wingdings 2" pitchFamily="18" charset="2"/>
                        <a:defRPr sz="1200">
                          <a:solidFill>
                            <a:schemeClr val="tx1"/>
                          </a:solidFill>
                          <a:latin typeface="Arial" pitchFamily="34" charset="0"/>
                        </a:defRPr>
                      </a:lvl1pPr>
                      <a:lvl2pPr marL="742950" indent="-285750" eaLnBrk="0" hangingPunct="0">
                        <a:spcBef>
                          <a:spcPct val="25000"/>
                        </a:spcBef>
                        <a:buClr>
                          <a:srgbClr val="DC241F"/>
                        </a:buClr>
                        <a:buFont typeface="Arial" pitchFamily="34" charset="0"/>
                        <a:defRPr sz="1200">
                          <a:solidFill>
                            <a:schemeClr val="tx1"/>
                          </a:solidFill>
                          <a:latin typeface="Arial" pitchFamily="34" charset="0"/>
                        </a:defRPr>
                      </a:lvl2pPr>
                      <a:lvl3pPr marL="1143000" indent="-228600" eaLnBrk="0" hangingPunct="0">
                        <a:spcBef>
                          <a:spcPct val="25000"/>
                        </a:spcBef>
                        <a:buClr>
                          <a:srgbClr val="DC241F"/>
                        </a:buClr>
                        <a:buSzPct val="90000"/>
                        <a:buFont typeface="Wingdings" pitchFamily="2" charset="2"/>
                        <a:defRPr sz="1200">
                          <a:solidFill>
                            <a:schemeClr val="tx1"/>
                          </a:solidFill>
                          <a:latin typeface="Arial" pitchFamily="34" charset="0"/>
                        </a:defRPr>
                      </a:lvl3pPr>
                      <a:lvl4pPr marL="1600200" indent="-228600" eaLnBrk="0" hangingPunct="0">
                        <a:spcBef>
                          <a:spcPct val="25000"/>
                        </a:spcBef>
                        <a:buClr>
                          <a:srgbClr val="DC241F"/>
                        </a:buClr>
                        <a:buFont typeface="Wingdings 2" pitchFamily="18" charset="2"/>
                        <a:defRPr sz="1200">
                          <a:solidFill>
                            <a:schemeClr val="tx1"/>
                          </a:solidFill>
                          <a:latin typeface="Arial" pitchFamily="34" charset="0"/>
                        </a:defRPr>
                      </a:lvl4pPr>
                      <a:lvl5pPr marL="2057400" indent="-228600" eaLnBrk="0" hangingPunct="0">
                        <a:spcBef>
                          <a:spcPct val="25000"/>
                        </a:spcBef>
                        <a:buClr>
                          <a:srgbClr val="DC241F"/>
                        </a:buClr>
                        <a:buFont typeface="Arial" pitchFamily="34" charset="0"/>
                        <a:defRPr sz="1200">
                          <a:solidFill>
                            <a:schemeClr val="tx1"/>
                          </a:solidFill>
                          <a:latin typeface="Arial" pitchFamily="34" charset="0"/>
                        </a:defRPr>
                      </a:lvl5pPr>
                      <a:lvl6pPr marL="25146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6pPr>
                      <a:lvl7pPr marL="29718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7pPr>
                      <a:lvl8pPr marL="34290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8pPr>
                      <a:lvl9pPr marL="3886200" indent="-228600" eaLnBrk="0" fontAlgn="base" hangingPunct="0">
                        <a:spcBef>
                          <a:spcPct val="25000"/>
                        </a:spcBef>
                        <a:spcAft>
                          <a:spcPct val="0"/>
                        </a:spcAft>
                        <a:buClr>
                          <a:srgbClr val="DC241F"/>
                        </a:buClr>
                        <a:buFont typeface="Arial" pitchFamily="34" charset="0"/>
                        <a:defRPr sz="1200">
                          <a:solidFill>
                            <a:schemeClr val="tx1"/>
                          </a:solidFill>
                          <a:latin typeface="Arial" pitchFamily="34" charset="0"/>
                        </a:defRPr>
                      </a:lvl9pPr>
                    </a:lstStyle>
                    <a:p>
                      <a:pPr marL="168275" marR="0" lvl="0" indent="-168275" algn="l" defTabSz="914400" rtl="0" eaLnBrk="1" fontAlgn="base" latinLnBrk="0" hangingPunct="1">
                        <a:lnSpc>
                          <a:spcPct val="100000"/>
                        </a:lnSpc>
                        <a:spcBef>
                          <a:spcPct val="75000"/>
                        </a:spcBef>
                        <a:spcAft>
                          <a:spcPct val="0"/>
                        </a:spcAft>
                        <a:buClr>
                          <a:srgbClr val="DC241F"/>
                        </a:buClr>
                        <a:buSzTx/>
                        <a:buFont typeface="Wingdings 2" pitchFamily="18" charset="2"/>
                        <a:buChar char=""/>
                        <a:tabLst/>
                      </a:pPr>
                      <a:r>
                        <a:rPr kumimoji="0" lang="en-US" altLang="zh-CN" sz="1200" b="0" i="0" u="none" strike="noStrike" cap="none" normalizeH="0" baseline="0" smtClean="0">
                          <a:ln>
                            <a:noFill/>
                          </a:ln>
                          <a:solidFill>
                            <a:schemeClr val="tx1"/>
                          </a:solidFill>
                          <a:effectLst/>
                          <a:latin typeface="Arial" pitchFamily="34" charset="0"/>
                          <a:ea typeface="宋体" pitchFamily="2" charset="-122"/>
                          <a:cs typeface="Arial" pitchFamily="34" charset="0"/>
                        </a:rPr>
                        <a:t>Temporary staffing</a:t>
                      </a:r>
                    </a:p>
                  </a:txBody>
                  <a:tcPr marT="91440" marB="914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24" name="Rectangle 33"/>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33825" name="Rectangle 35"/>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Identifying Opportunities</a:t>
            </a:r>
          </a:p>
        </p:txBody>
      </p:sp>
      <p:sp>
        <p:nvSpPr>
          <p:cNvPr id="33826" name="Line 36"/>
          <p:cNvSpPr>
            <a:spLocks noChangeShapeType="1"/>
          </p:cNvSpPr>
          <p:nvPr/>
        </p:nvSpPr>
        <p:spPr bwMode="gray">
          <a:xfrm flipV="1">
            <a:off x="323850" y="12827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7" name="Rectangle 38"/>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33828" name="Rectangle 8"/>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53F17AB2-1CF1-4410-ACC1-B30FA1983D49}" type="slidenum">
              <a:rPr lang="en-US" altLang="zh-CN" sz="1000">
                <a:solidFill>
                  <a:schemeClr val="accent2"/>
                </a:solidFill>
                <a:ea typeface="宋体" pitchFamily="2" charset="-122"/>
              </a:rPr>
              <a:pPr algn="ctr" eaLnBrk="1" hangingPunct="1"/>
              <a:t>30</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322263" y="3276600"/>
            <a:ext cx="8499475" cy="152400"/>
            <a:chOff x="0" y="0"/>
            <a:chExt cx="5354" cy="96"/>
          </a:xfrm>
        </p:grpSpPr>
        <p:sp>
          <p:nvSpPr>
            <p:cNvPr id="34822" name="Rectangle 3"/>
            <p:cNvSpPr>
              <a:spLocks/>
            </p:cNvSpPr>
            <p:nvPr/>
          </p:nvSpPr>
          <p:spPr bwMode="auto">
            <a:xfrm>
              <a:off x="0" y="0"/>
              <a:ext cx="5354" cy="96"/>
            </a:xfrm>
            <a:prstGeom prst="rect">
              <a:avLst/>
            </a:prstGeom>
            <a:solidFill>
              <a:srgbClr val="A7A9A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ea typeface="MS PGothic" pitchFamily="34" charset="-128"/>
              </a:endParaRPr>
            </a:p>
          </p:txBody>
        </p:sp>
      </p:grpSp>
      <p:sp>
        <p:nvSpPr>
          <p:cNvPr id="34819" name="Rectangle 5"/>
          <p:cNvSpPr>
            <a:spLocks noGrp="1" noChangeArrowheads="1"/>
          </p:cNvSpPr>
          <p:nvPr>
            <p:ph type="title" idx="4294967295"/>
          </p:nvPr>
        </p:nvSpPr>
        <p:spPr>
          <a:xfrm>
            <a:off x="1377950" y="2838450"/>
            <a:ext cx="7418388" cy="365125"/>
          </a:xfrm>
          <a:solidFill>
            <a:srgbClr val="FFFFFF"/>
          </a:solidFill>
        </p:spPr>
        <p:txBody>
          <a:bodyPr/>
          <a:lstStyle/>
          <a:p>
            <a:pPr algn="r" eaLnBrk="1" hangingPunct="1"/>
            <a:r>
              <a:rPr lang="en-US" altLang="zh-CN" smtClean="0">
                <a:solidFill>
                  <a:srgbClr val="DC241F"/>
                </a:solidFill>
                <a:ea typeface="宋体" pitchFamily="2" charset="-122"/>
              </a:rPr>
              <a:t>7. Final Thoughts</a:t>
            </a:r>
          </a:p>
        </p:txBody>
      </p:sp>
      <p:sp>
        <p:nvSpPr>
          <p:cNvPr id="34820"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34821" name="Rectangle 5"/>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29DAB780-9D2B-4193-8DFA-C2A9E462EBAC}" type="slidenum">
              <a:rPr lang="en-US" altLang="zh-CN" sz="1000">
                <a:solidFill>
                  <a:schemeClr val="accent2"/>
                </a:solidFill>
                <a:ea typeface="宋体" pitchFamily="2" charset="-122"/>
              </a:rPr>
              <a:pPr algn="ctr" eaLnBrk="1" hangingPunct="1"/>
              <a:t>31</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460375" y="2420938"/>
            <a:ext cx="8361363" cy="3984625"/>
          </a:xfrm>
        </p:spPr>
        <p:txBody>
          <a:bodyPr/>
          <a:lstStyle/>
          <a:p>
            <a:pPr eaLnBrk="1" hangingPunct="1"/>
            <a:r>
              <a:rPr lang="en-US" altLang="zh-CN" sz="1600" smtClean="0">
                <a:ea typeface="宋体" pitchFamily="2" charset="-122"/>
              </a:rPr>
              <a:t>Am I not able to pay supplier invoices via a card due to an approval process requirement? </a:t>
            </a:r>
          </a:p>
          <a:p>
            <a:pPr eaLnBrk="1" hangingPunct="1"/>
            <a:r>
              <a:rPr lang="en-US" altLang="zh-CN" sz="1600" smtClean="0">
                <a:ea typeface="宋体" pitchFamily="2" charset="-122"/>
              </a:rPr>
              <a:t>Are there reconciliation issues currently with certain types of payments? </a:t>
            </a:r>
          </a:p>
          <a:p>
            <a:pPr eaLnBrk="1" hangingPunct="1"/>
            <a:r>
              <a:rPr lang="en-US" altLang="zh-CN" sz="1600" smtClean="0">
                <a:ea typeface="宋体" pitchFamily="2" charset="-122"/>
              </a:rPr>
              <a:t>Does my organization have a large amount of one-off ad hoc spend that is paid via checks? </a:t>
            </a:r>
          </a:p>
          <a:p>
            <a:pPr eaLnBrk="1" hangingPunct="1"/>
            <a:r>
              <a:rPr lang="en-US" altLang="zh-CN" sz="1600" smtClean="0">
                <a:ea typeface="宋体" pitchFamily="2" charset="-122"/>
              </a:rPr>
              <a:t>Am I spending a great deal of time with offline processes and manual reconciliation? </a:t>
            </a:r>
          </a:p>
          <a:p>
            <a:pPr eaLnBrk="1" hangingPunct="1"/>
            <a:r>
              <a:rPr lang="en-US" altLang="zh-CN" sz="1600" smtClean="0">
                <a:ea typeface="宋体" pitchFamily="2" charset="-122"/>
              </a:rPr>
              <a:t>Would I like to put more controls on card usage and spend categories?</a:t>
            </a:r>
          </a:p>
          <a:p>
            <a:pPr eaLnBrk="1" hangingPunct="1"/>
            <a:r>
              <a:rPr lang="en-US" altLang="zh-CN" sz="1600" smtClean="0">
                <a:ea typeface="宋体" pitchFamily="2" charset="-122"/>
              </a:rPr>
              <a:t>Would additional information help reconcile my accounts payables better? </a:t>
            </a:r>
          </a:p>
          <a:p>
            <a:pPr eaLnBrk="1" hangingPunct="1"/>
            <a:r>
              <a:rPr lang="en-US" altLang="zh-CN" sz="1600" smtClean="0">
                <a:ea typeface="宋体" pitchFamily="2" charset="-122"/>
              </a:rPr>
              <a:t>Is there a spend category my organization could put on a non-traditional card product?</a:t>
            </a:r>
          </a:p>
        </p:txBody>
      </p:sp>
      <p:sp>
        <p:nvSpPr>
          <p:cNvPr id="35843" name="AutoShape 3"/>
          <p:cNvSpPr>
            <a:spLocks noChangeArrowheads="1"/>
          </p:cNvSpPr>
          <p:nvPr/>
        </p:nvSpPr>
        <p:spPr bwMode="auto">
          <a:xfrm>
            <a:off x="322263" y="1557338"/>
            <a:ext cx="8501062" cy="715962"/>
          </a:xfrm>
          <a:prstGeom prst="roundRect">
            <a:avLst>
              <a:gd name="adj" fmla="val 16667"/>
            </a:avLst>
          </a:prstGeom>
          <a:gradFill rotWithShape="1">
            <a:gsLst>
              <a:gs pos="0">
                <a:srgbClr val="003996"/>
              </a:gs>
              <a:gs pos="100000">
                <a:srgbClr val="002560"/>
              </a:gs>
            </a:gsLst>
            <a:lin ang="5400000" scaled="1"/>
          </a:gra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a:r>
              <a:rPr lang="en-US" altLang="zh-CN" sz="1800" b="1">
                <a:solidFill>
                  <a:schemeClr val="bg1"/>
                </a:solidFill>
                <a:ea typeface="宋体" pitchFamily="2" charset="-122"/>
              </a:rPr>
              <a:t>Some questions you may want to think about …</a:t>
            </a:r>
          </a:p>
        </p:txBody>
      </p:sp>
      <p:sp>
        <p:nvSpPr>
          <p:cNvPr id="35844"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35845" name="Rectangle 8"/>
          <p:cNvSpPr>
            <a:spLocks noChangeArrowheads="1"/>
          </p:cNvSpPr>
          <p:nvPr/>
        </p:nvSpPr>
        <p:spPr bwMode="gray">
          <a:xfrm>
            <a:off x="323850" y="798513"/>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Final Thoughts</a:t>
            </a:r>
          </a:p>
        </p:txBody>
      </p:sp>
      <p:sp>
        <p:nvSpPr>
          <p:cNvPr id="35846" name="Line 9"/>
          <p:cNvSpPr>
            <a:spLocks noChangeShapeType="1"/>
          </p:cNvSpPr>
          <p:nvPr/>
        </p:nvSpPr>
        <p:spPr bwMode="gray">
          <a:xfrm flipV="1">
            <a:off x="323850" y="1279525"/>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Rectangle 11"/>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Tree>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bwMode="gray"/>
        <p:txBody>
          <a:bodyPr/>
          <a:lstStyle/>
          <a:p>
            <a:pPr eaLnBrk="1" hangingPunct="1"/>
            <a:r>
              <a:rPr lang="en-US" altLang="zh-CN" sz="2600" smtClean="0">
                <a:ea typeface="宋体" pitchFamily="2" charset="-122"/>
              </a:rPr>
              <a:t>Alternative Cards</a:t>
            </a:r>
          </a:p>
        </p:txBody>
      </p:sp>
      <p:grpSp>
        <p:nvGrpSpPr>
          <p:cNvPr id="36867" name="Group 5"/>
          <p:cNvGrpSpPr>
            <a:grpSpLocks/>
          </p:cNvGrpSpPr>
          <p:nvPr/>
        </p:nvGrpSpPr>
        <p:grpSpPr bwMode="auto">
          <a:xfrm>
            <a:off x="323850" y="785813"/>
            <a:ext cx="8496300" cy="493712"/>
            <a:chOff x="192" y="505"/>
            <a:chExt cx="5376" cy="311"/>
          </a:xfrm>
        </p:grpSpPr>
        <p:sp>
          <p:nvSpPr>
            <p:cNvPr id="36871" name="Rectangle 6"/>
            <p:cNvSpPr>
              <a:spLocks noChangeArrowheads="1"/>
            </p:cNvSpPr>
            <p:nvPr/>
          </p:nvSpPr>
          <p:spPr bwMode="gray">
            <a:xfrm>
              <a:off x="192" y="505"/>
              <a:ext cx="53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endParaRPr lang="zh-CN" altLang="zh-CN" sz="2000" b="1">
                <a:solidFill>
                  <a:schemeClr val="folHlink"/>
                </a:solidFill>
              </a:endParaRPr>
            </a:p>
          </p:txBody>
        </p:sp>
        <p:sp>
          <p:nvSpPr>
            <p:cNvPr id="36872" name="Line 7"/>
            <p:cNvSpPr>
              <a:spLocks noChangeShapeType="1"/>
            </p:cNvSpPr>
            <p:nvPr/>
          </p:nvSpPr>
          <p:spPr bwMode="gray">
            <a:xfrm flipV="1">
              <a:off x="192" y="816"/>
              <a:ext cx="5376"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36868" name="Picture 48" descr="question_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113" y="1724025"/>
            <a:ext cx="353377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51"/>
          <p:cNvSpPr>
            <a:spLocks noChangeArrowheads="1"/>
          </p:cNvSpPr>
          <p:nvPr/>
        </p:nvSpPr>
        <p:spPr bwMode="gray">
          <a:xfrm>
            <a:off x="6659563" y="822325"/>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36870" name="Rectangle 8"/>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8425D3E3-75DE-4463-B6AC-52CFB0CAE27C}" type="slidenum">
              <a:rPr lang="en-US" altLang="zh-CN" sz="1000">
                <a:solidFill>
                  <a:schemeClr val="accent2"/>
                </a:solidFill>
                <a:ea typeface="宋体" pitchFamily="2" charset="-122"/>
              </a:rPr>
              <a:pPr algn="ctr" eaLnBrk="1" hangingPunct="1"/>
              <a:t>33</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
          <p:cNvSpPr>
            <a:spLocks noChangeArrowheads="1"/>
          </p:cNvSpPr>
          <p:nvPr/>
        </p:nvSpPr>
        <p:spPr bwMode="auto">
          <a:xfrm>
            <a:off x="179388" y="6092825"/>
            <a:ext cx="8064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just" eaLnBrk="1" hangingPunct="1">
              <a:spcBef>
                <a:spcPct val="50000"/>
              </a:spcBef>
            </a:pPr>
            <a:r>
              <a:rPr lang="en-US" altLang="zh-CN" sz="800">
                <a:ea typeface="宋体" pitchFamily="2" charset="-122"/>
              </a:rPr>
              <a:t>© 2011 Citibank, N.A.  All rights reserved.  Citi and Citi and Arc Design are trademarks and service marks of Citigroup Inc. or its affiliates and are used and registered throughout the world. </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981075"/>
            <a:ext cx="6480175"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83949" indent="-383949">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5148067"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https://www.chuanke.com</a:t>
            </a:r>
            <a:endParaRPr lang="zh-CN" altLang="en-US" sz="1800" b="1" dirty="0">
              <a:solidFill>
                <a:prstClr val="white"/>
              </a:solidFill>
              <a:latin typeface="微软雅黑"/>
              <a:cs typeface="Segoe UI" pitchFamily="34" charset="0"/>
            </a:endParaRPr>
          </a:p>
        </p:txBody>
      </p:sp>
      <p:sp>
        <p:nvSpPr>
          <p:cNvPr id="17" name="圆角矩形 16">
            <a:hlinkClick r:id="rId3"/>
          </p:cNvPr>
          <p:cNvSpPr/>
          <p:nvPr/>
        </p:nvSpPr>
        <p:spPr>
          <a:xfrm>
            <a:off x="5148067"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https://study.163.com</a:t>
            </a:r>
            <a:endParaRPr lang="zh-CN" altLang="en-US" sz="1800" b="1" dirty="0">
              <a:solidFill>
                <a:prstClr val="white"/>
              </a:solidFill>
              <a:latin typeface="微软雅黑"/>
              <a:cs typeface="Segoe UI" pitchFamily="34" charset="0"/>
            </a:endParaRPr>
          </a:p>
        </p:txBody>
      </p:sp>
      <p:sp>
        <p:nvSpPr>
          <p:cNvPr id="2" name="矩形 1"/>
          <p:cNvSpPr/>
          <p:nvPr/>
        </p:nvSpPr>
        <p:spPr>
          <a:xfrm>
            <a:off x="871354" y="2921170"/>
            <a:ext cx="8106396" cy="565065"/>
          </a:xfrm>
          <a:prstGeom prst="rect">
            <a:avLst/>
          </a:prstGeom>
        </p:spPr>
        <p:txBody>
          <a:bodyPr wrap="none" lIns="102387" tIns="51194" rIns="102387" bIns="51194">
            <a:spAutoFit/>
          </a:bodyPr>
          <a:lstStyle/>
          <a:p>
            <a:pPr defTabSz="1023863">
              <a:lnSpc>
                <a:spcPct val="150000"/>
              </a:lnSpc>
            </a:pPr>
            <a:r>
              <a:rPr lang="zh-CN" altLang="en-US" sz="2000" dirty="0">
                <a:solidFill>
                  <a:srgbClr val="4F81BD">
                    <a:lumMod val="75000"/>
                  </a:srgbClr>
                </a:solidFill>
                <a:latin typeface="微软雅黑"/>
                <a:cs typeface="Segoe UI" pitchFamily="34" charset="0"/>
              </a:rPr>
              <a:t>学习世界五百强和咨询公司</a:t>
            </a:r>
            <a:r>
              <a:rPr lang="en-US" altLang="zh-CN" sz="2000" dirty="0">
                <a:solidFill>
                  <a:srgbClr val="4F81BD">
                    <a:lumMod val="75000"/>
                  </a:srgbClr>
                </a:solidFill>
                <a:latin typeface="微软雅黑"/>
                <a:cs typeface="Segoe UI" pitchFamily="34" charset="0"/>
              </a:rPr>
              <a:t>PPT</a:t>
            </a:r>
            <a:r>
              <a:rPr lang="zh-CN" altLang="en-US" sz="2000" dirty="0">
                <a:solidFill>
                  <a:srgbClr val="4F81BD">
                    <a:lumMod val="75000"/>
                  </a:srgbClr>
                </a:solidFill>
                <a:latin typeface="微软雅黑"/>
                <a:cs typeface="Segoe UI" pitchFamily="34" charset="0"/>
              </a:rPr>
              <a:t>课程请访问如下网站搜索：“司马懿”</a:t>
            </a:r>
          </a:p>
        </p:txBody>
      </p:sp>
      <p:sp>
        <p:nvSpPr>
          <p:cNvPr id="19" name="圆角矩形 18">
            <a:hlinkClick r:id="rId3"/>
          </p:cNvPr>
          <p:cNvSpPr/>
          <p:nvPr/>
        </p:nvSpPr>
        <p:spPr>
          <a:xfrm>
            <a:off x="5148067"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en-US" altLang="zh-CN" sz="1800" b="1" dirty="0">
                <a:solidFill>
                  <a:prstClr val="white"/>
                </a:solidFill>
                <a:latin typeface="微软雅黑"/>
                <a:cs typeface="Segoe UI" pitchFamily="34" charset="0"/>
              </a:rPr>
              <a:t>https://www.zhiu.com</a:t>
            </a:r>
            <a:endParaRPr lang="zh-CN" altLang="en-US" sz="1800" b="1" dirty="0">
              <a:solidFill>
                <a:prstClr val="white"/>
              </a:solidFill>
              <a:latin typeface="微软雅黑"/>
              <a:cs typeface="Segoe UI" pitchFamily="34" charset="0"/>
            </a:endParaRPr>
          </a:p>
        </p:txBody>
      </p:sp>
      <p:sp>
        <p:nvSpPr>
          <p:cNvPr id="12" name="圆角矩形 11">
            <a:hlinkClick r:id="rId3"/>
          </p:cNvPr>
          <p:cNvSpPr/>
          <p:nvPr/>
        </p:nvSpPr>
        <p:spPr>
          <a:xfrm>
            <a:off x="537104" y="3776208"/>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百度传课：司马懿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3" name="圆角矩形 12">
            <a:hlinkClick r:id="rId3"/>
          </p:cNvPr>
          <p:cNvSpPr/>
          <p:nvPr/>
        </p:nvSpPr>
        <p:spPr>
          <a:xfrm>
            <a:off x="537104" y="4214090"/>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网易学堂：司马懿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
        <p:nvSpPr>
          <p:cNvPr id="14" name="圆角矩形 13">
            <a:hlinkClick r:id="rId3"/>
          </p:cNvPr>
          <p:cNvSpPr/>
          <p:nvPr/>
        </p:nvSpPr>
        <p:spPr>
          <a:xfrm>
            <a:off x="537104" y="4653136"/>
            <a:ext cx="4525135"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02387" tIns="51194" rIns="102387" bIns="51194" rtlCol="0" anchor="ctr" anchorCtr="0"/>
          <a:lstStyle/>
          <a:p>
            <a:pPr defTabSz="1023863" fontAlgn="auto">
              <a:spcBef>
                <a:spcPts val="0"/>
              </a:spcBef>
              <a:spcAft>
                <a:spcPts val="0"/>
              </a:spcAft>
            </a:pPr>
            <a:r>
              <a:rPr lang="zh-CN" altLang="en-US" sz="1800" b="1" dirty="0">
                <a:solidFill>
                  <a:prstClr val="white"/>
                </a:solidFill>
                <a:latin typeface="微软雅黑"/>
                <a:cs typeface="Segoe UI" pitchFamily="34" charset="0"/>
              </a:rPr>
              <a:t>知乎：       司马懿</a:t>
            </a:r>
            <a:r>
              <a:rPr lang="en-US" altLang="zh-CN" sz="1800" b="1" dirty="0">
                <a:solidFill>
                  <a:prstClr val="white"/>
                </a:solidFill>
                <a:latin typeface="微软雅黑"/>
                <a:cs typeface="Segoe UI" pitchFamily="34" charset="0"/>
              </a:rPr>
              <a:t>PPT</a:t>
            </a:r>
            <a:r>
              <a:rPr lang="zh-CN" altLang="en-US" sz="18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CN" smtClean="0">
                <a:ea typeface="宋体" pitchFamily="2" charset="-122"/>
              </a:rPr>
              <a:t>Alternative Cards</a:t>
            </a:r>
          </a:p>
        </p:txBody>
      </p:sp>
      <p:sp>
        <p:nvSpPr>
          <p:cNvPr id="8195" name="Content Placeholder 2"/>
          <p:cNvSpPr>
            <a:spLocks noGrp="1"/>
          </p:cNvSpPr>
          <p:nvPr>
            <p:ph sz="half" idx="1"/>
          </p:nvPr>
        </p:nvSpPr>
        <p:spPr/>
        <p:txBody>
          <a:bodyPr/>
          <a:lstStyle/>
          <a:p>
            <a:r>
              <a:rPr lang="en-US" altLang="zh-CN" sz="1800" b="1" smtClean="0">
                <a:ea typeface="宋体" pitchFamily="2" charset="-122"/>
              </a:rPr>
              <a:t>Customers face common challenges in managing payables effectively</a:t>
            </a:r>
          </a:p>
          <a:p>
            <a:pPr lvl="1" eaLnBrk="1" hangingPunct="1"/>
            <a:r>
              <a:rPr lang="en-US" altLang="zh-CN" sz="1600" smtClean="0">
                <a:ea typeface="宋体" pitchFamily="2" charset="-122"/>
              </a:rPr>
              <a:t>Entities are under pressure to reduce expenses, increase efficiency and optimize budgets</a:t>
            </a:r>
          </a:p>
          <a:p>
            <a:pPr lvl="1" eaLnBrk="1" hangingPunct="1"/>
            <a:r>
              <a:rPr lang="en-US" altLang="zh-CN" sz="1600" smtClean="0">
                <a:ea typeface="宋体" pitchFamily="2" charset="-122"/>
              </a:rPr>
              <a:t>Entities and their suppliers may be affected by credit constraints and their access to capital and liquidity</a:t>
            </a:r>
          </a:p>
          <a:p>
            <a:pPr lvl="1" eaLnBrk="1" hangingPunct="1"/>
            <a:r>
              <a:rPr lang="en-US" altLang="zh-CN" sz="1600" smtClean="0">
                <a:ea typeface="宋体" pitchFamily="2" charset="-122"/>
              </a:rPr>
              <a:t>Entities are moving away from a silo approach to managing the procurement to payment cycle and budget optimization initiatives together</a:t>
            </a:r>
          </a:p>
          <a:p>
            <a:pPr lvl="1" eaLnBrk="1" hangingPunct="1"/>
            <a:r>
              <a:rPr lang="en-US" altLang="zh-CN" sz="1600" smtClean="0">
                <a:ea typeface="宋体" pitchFamily="2" charset="-122"/>
              </a:rPr>
              <a:t>Entities are moving towards an electronic solution and automation of the supply chain</a:t>
            </a:r>
          </a:p>
          <a:p>
            <a:pPr lvl="1"/>
            <a:endParaRPr lang="en-US" altLang="zh-CN" sz="1400" b="1" smtClean="0">
              <a:ea typeface="宋体" pitchFamily="2" charset="-122"/>
            </a:endParaRPr>
          </a:p>
          <a:p>
            <a:endParaRPr lang="en-US" altLang="zh-CN" smtClean="0">
              <a:ea typeface="宋体" pitchFamily="2" charset="-122"/>
            </a:endParaRPr>
          </a:p>
        </p:txBody>
      </p:sp>
      <p:sp>
        <p:nvSpPr>
          <p:cNvPr id="8196" name="Content Placeholder 3"/>
          <p:cNvSpPr>
            <a:spLocks noGrp="1"/>
          </p:cNvSpPr>
          <p:nvPr>
            <p:ph sz="half" idx="2"/>
          </p:nvPr>
        </p:nvSpPr>
        <p:spPr/>
        <p:txBody>
          <a:bodyPr/>
          <a:lstStyle/>
          <a:p>
            <a:r>
              <a:rPr lang="en-US" altLang="zh-CN" sz="1800" b="1" smtClean="0">
                <a:ea typeface="宋体" pitchFamily="2" charset="-122"/>
              </a:rPr>
              <a:t>Accounts Payable and Procurement focus on the tangible tasks of managing the supply chain</a:t>
            </a:r>
          </a:p>
          <a:p>
            <a:pPr lvl="1" eaLnBrk="1" hangingPunct="1"/>
            <a:r>
              <a:rPr lang="en-US" altLang="zh-CN" sz="1600" smtClean="0">
                <a:ea typeface="宋体" pitchFamily="2" charset="-122"/>
              </a:rPr>
              <a:t>Manage Supplier Relationships</a:t>
            </a:r>
          </a:p>
          <a:p>
            <a:pPr lvl="1" eaLnBrk="1" hangingPunct="1"/>
            <a:r>
              <a:rPr lang="en-US" altLang="zh-CN" sz="1600" smtClean="0">
                <a:ea typeface="宋体" pitchFamily="2" charset="-122"/>
              </a:rPr>
              <a:t>Operating Efficiencies – Smooth operations equal happy internal partners</a:t>
            </a:r>
          </a:p>
          <a:p>
            <a:pPr lvl="1" eaLnBrk="1" hangingPunct="1"/>
            <a:r>
              <a:rPr lang="en-US" altLang="zh-CN" sz="1600" smtClean="0">
                <a:ea typeface="宋体" pitchFamily="2" charset="-122"/>
              </a:rPr>
              <a:t>Control – Understand and manage processes tightly</a:t>
            </a:r>
          </a:p>
          <a:p>
            <a:pPr lvl="1" eaLnBrk="1" hangingPunct="1"/>
            <a:r>
              <a:rPr lang="en-US" altLang="zh-CN" sz="1600" smtClean="0">
                <a:ea typeface="宋体" pitchFamily="2" charset="-122"/>
              </a:rPr>
              <a:t>Compliance – Ensuring that the process follows the rules </a:t>
            </a:r>
          </a:p>
          <a:p>
            <a:pPr lvl="1"/>
            <a:endParaRPr lang="en-US" altLang="zh-CN" sz="1400" b="1" smtClean="0">
              <a:ea typeface="宋体" pitchFamily="2" charset="-122"/>
            </a:endParaRPr>
          </a:p>
          <a:p>
            <a:endParaRPr lang="en-US" altLang="zh-CN" smtClean="0">
              <a:ea typeface="宋体" pitchFamily="2" charset="-122"/>
            </a:endParaRPr>
          </a:p>
        </p:txBody>
      </p:sp>
      <p:sp>
        <p:nvSpPr>
          <p:cNvPr id="8197" name="Rectangle 13"/>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Market Environment: The Current Challenge</a:t>
            </a:r>
          </a:p>
        </p:txBody>
      </p:sp>
      <p:sp>
        <p:nvSpPr>
          <p:cNvPr id="8198" name="Line 14"/>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Rectangle 16"/>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8200" name="Rectangle 9"/>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E41C3556-36BD-4129-9FE7-B10406B80A83}" type="slidenum">
              <a:rPr lang="en-US" altLang="zh-CN" sz="1000">
                <a:solidFill>
                  <a:schemeClr val="accent2"/>
                </a:solidFill>
                <a:ea typeface="宋体" pitchFamily="2" charset="-122"/>
              </a:rPr>
              <a:pPr algn="ctr" eaLnBrk="1" hangingPunct="1"/>
              <a:t>4</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zh-CN" smtClean="0">
                <a:ea typeface="宋体" pitchFamily="2" charset="-122"/>
              </a:rPr>
              <a:t>Alternative Cards</a:t>
            </a:r>
          </a:p>
        </p:txBody>
      </p:sp>
      <p:sp>
        <p:nvSpPr>
          <p:cNvPr id="9219" name="Content Placeholder 10"/>
          <p:cNvSpPr>
            <a:spLocks noGrp="1"/>
          </p:cNvSpPr>
          <p:nvPr>
            <p:ph idx="1"/>
          </p:nvPr>
        </p:nvSpPr>
        <p:spPr/>
        <p:txBody>
          <a:bodyPr/>
          <a:lstStyle/>
          <a:p>
            <a:r>
              <a:rPr lang="en-US" altLang="zh-CN" sz="1800" b="1" smtClean="0">
                <a:ea typeface="宋体" pitchFamily="2" charset="-122"/>
              </a:rPr>
              <a:t>With improved efficiencies, shortened cycle time, and improvements in budget optimization, Entities can:</a:t>
            </a:r>
          </a:p>
          <a:p>
            <a:pPr lvl="1"/>
            <a:r>
              <a:rPr lang="en-US" altLang="zh-CN" sz="1800" b="1" smtClean="0">
                <a:ea typeface="宋体" pitchFamily="2" charset="-122"/>
              </a:rPr>
              <a:t>Unlock cost savings and increase efficiency:</a:t>
            </a:r>
          </a:p>
          <a:p>
            <a:pPr lvl="2"/>
            <a:r>
              <a:rPr lang="en-US" altLang="zh-CN" sz="1800" smtClean="0">
                <a:ea typeface="宋体" pitchFamily="2" charset="-122"/>
              </a:rPr>
              <a:t>Automate payments </a:t>
            </a:r>
          </a:p>
          <a:p>
            <a:pPr lvl="2"/>
            <a:r>
              <a:rPr lang="en-US" altLang="zh-CN" sz="1800" smtClean="0">
                <a:ea typeface="宋体" pitchFamily="2" charset="-122"/>
              </a:rPr>
              <a:t>Electronify accounts payable and any manual/paper-based processes</a:t>
            </a:r>
          </a:p>
          <a:p>
            <a:pPr lvl="2"/>
            <a:r>
              <a:rPr lang="en-US" altLang="zh-CN" sz="1800" smtClean="0">
                <a:ea typeface="宋体" pitchFamily="2" charset="-122"/>
              </a:rPr>
              <a:t>Shorten invoice cycle time to open up Budget Optimization opportunities </a:t>
            </a:r>
          </a:p>
          <a:p>
            <a:pPr lvl="1"/>
            <a:r>
              <a:rPr lang="en-US" altLang="zh-CN" sz="1800" b="1" smtClean="0">
                <a:ea typeface="宋体" pitchFamily="2" charset="-122"/>
              </a:rPr>
              <a:t>Optimize budgets, cash management, and days payable outstanding:</a:t>
            </a:r>
          </a:p>
          <a:p>
            <a:pPr lvl="2"/>
            <a:r>
              <a:rPr lang="en-US" altLang="zh-CN" sz="1800" smtClean="0">
                <a:ea typeface="宋体" pitchFamily="2" charset="-122"/>
              </a:rPr>
              <a:t>Early visibility into cash and payables requirements</a:t>
            </a:r>
          </a:p>
          <a:p>
            <a:pPr lvl="2"/>
            <a:r>
              <a:rPr lang="en-US" altLang="zh-CN" sz="1800" smtClean="0">
                <a:ea typeface="宋体" pitchFamily="2" charset="-122"/>
              </a:rPr>
              <a:t>Access early payment discount opportunities</a:t>
            </a:r>
          </a:p>
          <a:p>
            <a:pPr lvl="2"/>
            <a:r>
              <a:rPr lang="en-US" altLang="zh-CN" sz="1800" smtClean="0">
                <a:ea typeface="宋体" pitchFamily="2" charset="-122"/>
              </a:rPr>
              <a:t>Purchasing Card rebates and payment terms</a:t>
            </a:r>
          </a:p>
          <a:p>
            <a:pPr lvl="1"/>
            <a:r>
              <a:rPr lang="en-US" altLang="zh-CN" sz="1800" b="1" smtClean="0">
                <a:ea typeface="宋体" pitchFamily="2" charset="-122"/>
              </a:rPr>
              <a:t>Strengthen compliance and control:</a:t>
            </a:r>
          </a:p>
          <a:p>
            <a:pPr lvl="2"/>
            <a:r>
              <a:rPr lang="en-US" altLang="zh-CN" sz="1800" smtClean="0">
                <a:ea typeface="宋体" pitchFamily="2" charset="-122"/>
              </a:rPr>
              <a:t>Put electronic controls in place (invoice matching, contract compliance, etc.)</a:t>
            </a:r>
          </a:p>
          <a:p>
            <a:pPr lvl="1"/>
            <a:endParaRPr lang="en-US" altLang="zh-CN" smtClean="0">
              <a:ea typeface="宋体" pitchFamily="2" charset="-122"/>
            </a:endParaRPr>
          </a:p>
        </p:txBody>
      </p:sp>
      <p:sp>
        <p:nvSpPr>
          <p:cNvPr id="9220" name="Rectangle 13"/>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Market Environment: The Goal</a:t>
            </a:r>
          </a:p>
        </p:txBody>
      </p:sp>
      <p:sp>
        <p:nvSpPr>
          <p:cNvPr id="9221" name="Line 14"/>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 name="Rectangle 16"/>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8" name="Group 84"/>
          <p:cNvGrpSpPr>
            <a:grpSpLocks/>
          </p:cNvGrpSpPr>
          <p:nvPr/>
        </p:nvGrpSpPr>
        <p:grpSpPr bwMode="auto">
          <a:xfrm>
            <a:off x="-41275" y="1246188"/>
            <a:ext cx="8534400" cy="5062537"/>
            <a:chOff x="-18" y="435"/>
            <a:chExt cx="5396" cy="3741"/>
          </a:xfrm>
        </p:grpSpPr>
        <p:graphicFrame>
          <p:nvGraphicFramePr>
            <p:cNvPr id="1026" name="Object 47"/>
            <p:cNvGraphicFramePr>
              <a:graphicFrameLocks noChangeAspect="1"/>
            </p:cNvGraphicFramePr>
            <p:nvPr/>
          </p:nvGraphicFramePr>
          <p:xfrm>
            <a:off x="-18" y="435"/>
            <a:ext cx="2462" cy="1933"/>
          </p:xfrm>
          <a:graphic>
            <a:graphicData uri="http://schemas.openxmlformats.org/presentationml/2006/ole">
              <mc:AlternateContent xmlns:mc="http://schemas.openxmlformats.org/markup-compatibility/2006">
                <mc:Choice xmlns:v="urn:schemas-microsoft-com:vml" Requires="v">
                  <p:oleObj spid="_x0000_s1110" name="Chart" r:id="rId4" imgW="11782517" imgH="7734300" progId="">
                    <p:embed followColorScheme="full"/>
                  </p:oleObj>
                </mc:Choice>
                <mc:Fallback>
                  <p:oleObj name="Chart" r:id="rId4" imgW="11782517" imgH="7734300" progId="">
                    <p:embed followColorScheme="full"/>
                    <p:pic>
                      <p:nvPicPr>
                        <p:cNvPr id="0" name="Object 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 y="435"/>
                          <a:ext cx="2462" cy="1933"/>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035" name="Group 83"/>
            <p:cNvGrpSpPr>
              <a:grpSpLocks/>
            </p:cNvGrpSpPr>
            <p:nvPr/>
          </p:nvGrpSpPr>
          <p:grpSpPr bwMode="auto">
            <a:xfrm>
              <a:off x="171" y="468"/>
              <a:ext cx="5207" cy="3708"/>
              <a:chOff x="171" y="468"/>
              <a:chExt cx="5207" cy="3708"/>
            </a:xfrm>
          </p:grpSpPr>
          <p:grpSp>
            <p:nvGrpSpPr>
              <p:cNvPr id="1036" name="Group 3"/>
              <p:cNvGrpSpPr>
                <a:grpSpLocks/>
              </p:cNvGrpSpPr>
              <p:nvPr/>
            </p:nvGrpSpPr>
            <p:grpSpPr bwMode="auto">
              <a:xfrm>
                <a:off x="171" y="2153"/>
                <a:ext cx="5207" cy="2023"/>
                <a:chOff x="183" y="1430"/>
                <a:chExt cx="5476" cy="2128"/>
              </a:xfrm>
            </p:grpSpPr>
            <p:grpSp>
              <p:nvGrpSpPr>
                <p:cNvPr id="1045" name="Group 21"/>
                <p:cNvGrpSpPr>
                  <a:grpSpLocks/>
                </p:cNvGrpSpPr>
                <p:nvPr/>
              </p:nvGrpSpPr>
              <p:grpSpPr bwMode="auto">
                <a:xfrm>
                  <a:off x="585" y="1657"/>
                  <a:ext cx="4915" cy="1901"/>
                  <a:chOff x="585" y="1489"/>
                  <a:chExt cx="4915" cy="1863"/>
                </a:xfrm>
              </p:grpSpPr>
              <p:pic>
                <p:nvPicPr>
                  <p:cNvPr id="1098" name="Picture 5" descr="3021a_Buyer_comparis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 y="1489"/>
                    <a:ext cx="4915" cy="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9" name="Line 13"/>
                  <p:cNvSpPr>
                    <a:spLocks noChangeShapeType="1"/>
                  </p:cNvSpPr>
                  <p:nvPr/>
                </p:nvSpPr>
                <p:spPr bwMode="auto">
                  <a:xfrm>
                    <a:off x="592" y="2556"/>
                    <a:ext cx="4901" cy="0"/>
                  </a:xfrm>
                  <a:prstGeom prst="line">
                    <a:avLst/>
                  </a:prstGeom>
                  <a:noFill/>
                  <a:ln w="9525">
                    <a:solidFill>
                      <a:schemeClr val="bg1">
                        <a:alpha val="59999"/>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0" name="Line 14"/>
                  <p:cNvSpPr>
                    <a:spLocks noChangeShapeType="1"/>
                  </p:cNvSpPr>
                  <p:nvPr/>
                </p:nvSpPr>
                <p:spPr bwMode="auto">
                  <a:xfrm>
                    <a:off x="592" y="2377"/>
                    <a:ext cx="4901" cy="0"/>
                  </a:xfrm>
                  <a:prstGeom prst="line">
                    <a:avLst/>
                  </a:prstGeom>
                  <a:noFill/>
                  <a:ln w="9525">
                    <a:solidFill>
                      <a:schemeClr val="bg1">
                        <a:alpha val="59999"/>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1" name="Line 15"/>
                  <p:cNvSpPr>
                    <a:spLocks noChangeShapeType="1"/>
                  </p:cNvSpPr>
                  <p:nvPr/>
                </p:nvSpPr>
                <p:spPr bwMode="auto">
                  <a:xfrm>
                    <a:off x="592" y="2198"/>
                    <a:ext cx="4901" cy="0"/>
                  </a:xfrm>
                  <a:prstGeom prst="line">
                    <a:avLst/>
                  </a:prstGeom>
                  <a:noFill/>
                  <a:ln w="9525">
                    <a:solidFill>
                      <a:schemeClr val="bg1">
                        <a:alpha val="59999"/>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2" name="Line 16"/>
                  <p:cNvSpPr>
                    <a:spLocks noChangeShapeType="1"/>
                  </p:cNvSpPr>
                  <p:nvPr/>
                </p:nvSpPr>
                <p:spPr bwMode="auto">
                  <a:xfrm>
                    <a:off x="592" y="2019"/>
                    <a:ext cx="4901" cy="0"/>
                  </a:xfrm>
                  <a:prstGeom prst="line">
                    <a:avLst/>
                  </a:prstGeom>
                  <a:noFill/>
                  <a:ln w="9525">
                    <a:solidFill>
                      <a:schemeClr val="bg1">
                        <a:alpha val="59999"/>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3" name="Line 17"/>
                  <p:cNvSpPr>
                    <a:spLocks noChangeShapeType="1"/>
                  </p:cNvSpPr>
                  <p:nvPr/>
                </p:nvSpPr>
                <p:spPr bwMode="auto">
                  <a:xfrm>
                    <a:off x="592" y="1840"/>
                    <a:ext cx="4901" cy="0"/>
                  </a:xfrm>
                  <a:prstGeom prst="line">
                    <a:avLst/>
                  </a:prstGeom>
                  <a:noFill/>
                  <a:ln w="9525">
                    <a:solidFill>
                      <a:schemeClr val="bg1">
                        <a:alpha val="59999"/>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04" name="Line 18"/>
                  <p:cNvSpPr>
                    <a:spLocks noChangeShapeType="1"/>
                  </p:cNvSpPr>
                  <p:nvPr/>
                </p:nvSpPr>
                <p:spPr bwMode="auto">
                  <a:xfrm>
                    <a:off x="592" y="1661"/>
                    <a:ext cx="4901" cy="0"/>
                  </a:xfrm>
                  <a:prstGeom prst="line">
                    <a:avLst/>
                  </a:prstGeom>
                  <a:noFill/>
                  <a:ln w="9525">
                    <a:solidFill>
                      <a:schemeClr val="bg1">
                        <a:alpha val="59999"/>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6" name="Group 59"/>
                <p:cNvGrpSpPr>
                  <a:grpSpLocks/>
                </p:cNvGrpSpPr>
                <p:nvPr/>
              </p:nvGrpSpPr>
              <p:grpSpPr bwMode="auto">
                <a:xfrm>
                  <a:off x="896" y="1747"/>
                  <a:ext cx="4293" cy="448"/>
                  <a:chOff x="896" y="1579"/>
                  <a:chExt cx="4293" cy="448"/>
                </a:xfrm>
              </p:grpSpPr>
              <p:sp>
                <p:nvSpPr>
                  <p:cNvPr id="1092" name="Line 53"/>
                  <p:cNvSpPr>
                    <a:spLocks noChangeShapeType="1"/>
                  </p:cNvSpPr>
                  <p:nvPr/>
                </p:nvSpPr>
                <p:spPr bwMode="auto">
                  <a:xfrm>
                    <a:off x="896" y="1579"/>
                    <a:ext cx="720" cy="53"/>
                  </a:xfrm>
                  <a:prstGeom prst="line">
                    <a:avLst/>
                  </a:prstGeom>
                  <a:noFill/>
                  <a:ln w="88900">
                    <a:solidFill>
                      <a:schemeClr val="bg2">
                        <a:alpha val="58038"/>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3" name="Line 54"/>
                  <p:cNvSpPr>
                    <a:spLocks noChangeShapeType="1"/>
                  </p:cNvSpPr>
                  <p:nvPr/>
                </p:nvSpPr>
                <p:spPr bwMode="auto">
                  <a:xfrm>
                    <a:off x="1621" y="1637"/>
                    <a:ext cx="715" cy="48"/>
                  </a:xfrm>
                  <a:prstGeom prst="line">
                    <a:avLst/>
                  </a:prstGeom>
                  <a:noFill/>
                  <a:ln w="88900">
                    <a:solidFill>
                      <a:schemeClr val="bg2">
                        <a:alpha val="58038"/>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4" name="Line 55"/>
                  <p:cNvSpPr>
                    <a:spLocks noChangeShapeType="1"/>
                  </p:cNvSpPr>
                  <p:nvPr/>
                </p:nvSpPr>
                <p:spPr bwMode="auto">
                  <a:xfrm>
                    <a:off x="2341" y="1685"/>
                    <a:ext cx="699" cy="43"/>
                  </a:xfrm>
                  <a:prstGeom prst="line">
                    <a:avLst/>
                  </a:prstGeom>
                  <a:noFill/>
                  <a:ln w="88900">
                    <a:solidFill>
                      <a:schemeClr val="bg2">
                        <a:alpha val="58038"/>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5" name="Line 56"/>
                  <p:cNvSpPr>
                    <a:spLocks noChangeShapeType="1"/>
                  </p:cNvSpPr>
                  <p:nvPr/>
                </p:nvSpPr>
                <p:spPr bwMode="auto">
                  <a:xfrm>
                    <a:off x="3051" y="1728"/>
                    <a:ext cx="698" cy="37"/>
                  </a:xfrm>
                  <a:prstGeom prst="line">
                    <a:avLst/>
                  </a:prstGeom>
                  <a:noFill/>
                  <a:ln w="53975">
                    <a:solidFill>
                      <a:schemeClr val="bg2">
                        <a:alpha val="58038"/>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6" name="Line 57"/>
                  <p:cNvSpPr>
                    <a:spLocks noChangeShapeType="1"/>
                  </p:cNvSpPr>
                  <p:nvPr/>
                </p:nvSpPr>
                <p:spPr bwMode="auto">
                  <a:xfrm>
                    <a:off x="3755" y="1771"/>
                    <a:ext cx="720" cy="197"/>
                  </a:xfrm>
                  <a:prstGeom prst="line">
                    <a:avLst/>
                  </a:prstGeom>
                  <a:noFill/>
                  <a:ln w="88900">
                    <a:solidFill>
                      <a:schemeClr val="bg2">
                        <a:alpha val="58038"/>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7" name="Line 58"/>
                  <p:cNvSpPr>
                    <a:spLocks noChangeShapeType="1"/>
                  </p:cNvSpPr>
                  <p:nvPr/>
                </p:nvSpPr>
                <p:spPr bwMode="auto">
                  <a:xfrm>
                    <a:off x="4480" y="1973"/>
                    <a:ext cx="709" cy="54"/>
                  </a:xfrm>
                  <a:prstGeom prst="line">
                    <a:avLst/>
                  </a:prstGeom>
                  <a:noFill/>
                  <a:ln w="88900">
                    <a:solidFill>
                      <a:schemeClr val="bg2">
                        <a:alpha val="58038"/>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7" name="Group 45"/>
                <p:cNvGrpSpPr>
                  <a:grpSpLocks/>
                </p:cNvGrpSpPr>
                <p:nvPr/>
              </p:nvGrpSpPr>
              <p:grpSpPr bwMode="auto">
                <a:xfrm>
                  <a:off x="896" y="1837"/>
                  <a:ext cx="4299" cy="432"/>
                  <a:chOff x="896" y="1669"/>
                  <a:chExt cx="4299" cy="432"/>
                </a:xfrm>
              </p:grpSpPr>
              <p:sp>
                <p:nvSpPr>
                  <p:cNvPr id="1086" name="Line 38"/>
                  <p:cNvSpPr>
                    <a:spLocks noChangeShapeType="1"/>
                  </p:cNvSpPr>
                  <p:nvPr/>
                </p:nvSpPr>
                <p:spPr bwMode="auto">
                  <a:xfrm flipV="1">
                    <a:off x="896" y="2069"/>
                    <a:ext cx="725" cy="32"/>
                  </a:xfrm>
                  <a:prstGeom prst="line">
                    <a:avLst/>
                  </a:prstGeom>
                  <a:noFill/>
                  <a:ln w="88900">
                    <a:solidFill>
                      <a:srgbClr val="0080FF">
                        <a:alpha val="52156"/>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7" name="Line 39"/>
                  <p:cNvSpPr>
                    <a:spLocks noChangeShapeType="1"/>
                  </p:cNvSpPr>
                  <p:nvPr/>
                </p:nvSpPr>
                <p:spPr bwMode="auto">
                  <a:xfrm flipV="1">
                    <a:off x="1632" y="2032"/>
                    <a:ext cx="693" cy="43"/>
                  </a:xfrm>
                  <a:prstGeom prst="line">
                    <a:avLst/>
                  </a:prstGeom>
                  <a:noFill/>
                  <a:ln w="88900">
                    <a:solidFill>
                      <a:srgbClr val="0080FF">
                        <a:alpha val="52156"/>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8" name="Line 40"/>
                  <p:cNvSpPr>
                    <a:spLocks noChangeShapeType="1"/>
                  </p:cNvSpPr>
                  <p:nvPr/>
                </p:nvSpPr>
                <p:spPr bwMode="auto">
                  <a:xfrm flipV="1">
                    <a:off x="2336" y="1978"/>
                    <a:ext cx="699" cy="54"/>
                  </a:xfrm>
                  <a:prstGeom prst="line">
                    <a:avLst/>
                  </a:prstGeom>
                  <a:noFill/>
                  <a:ln w="38100">
                    <a:solidFill>
                      <a:srgbClr val="0080FF">
                        <a:alpha val="52156"/>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9" name="Line 42"/>
                  <p:cNvSpPr>
                    <a:spLocks noChangeShapeType="1"/>
                  </p:cNvSpPr>
                  <p:nvPr/>
                </p:nvSpPr>
                <p:spPr bwMode="auto">
                  <a:xfrm flipV="1">
                    <a:off x="3045" y="1899"/>
                    <a:ext cx="698" cy="79"/>
                  </a:xfrm>
                  <a:prstGeom prst="line">
                    <a:avLst/>
                  </a:prstGeom>
                  <a:noFill/>
                  <a:ln w="88900">
                    <a:solidFill>
                      <a:srgbClr val="0080FF">
                        <a:alpha val="52156"/>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0" name="Line 43"/>
                  <p:cNvSpPr>
                    <a:spLocks noChangeShapeType="1"/>
                  </p:cNvSpPr>
                  <p:nvPr/>
                </p:nvSpPr>
                <p:spPr bwMode="auto">
                  <a:xfrm flipV="1">
                    <a:off x="3754" y="1808"/>
                    <a:ext cx="705" cy="90"/>
                  </a:xfrm>
                  <a:prstGeom prst="line">
                    <a:avLst/>
                  </a:prstGeom>
                  <a:noFill/>
                  <a:ln w="88900">
                    <a:solidFill>
                      <a:srgbClr val="0080FF">
                        <a:alpha val="52156"/>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91" name="Line 44"/>
                  <p:cNvSpPr>
                    <a:spLocks noChangeShapeType="1"/>
                  </p:cNvSpPr>
                  <p:nvPr/>
                </p:nvSpPr>
                <p:spPr bwMode="auto">
                  <a:xfrm flipV="1">
                    <a:off x="4475" y="1669"/>
                    <a:ext cx="720" cy="134"/>
                  </a:xfrm>
                  <a:prstGeom prst="line">
                    <a:avLst/>
                  </a:prstGeom>
                  <a:noFill/>
                  <a:ln w="88900">
                    <a:solidFill>
                      <a:srgbClr val="0080FF">
                        <a:alpha val="52156"/>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48" name="Group 62"/>
                <p:cNvGrpSpPr>
                  <a:grpSpLocks/>
                </p:cNvGrpSpPr>
                <p:nvPr/>
              </p:nvGrpSpPr>
              <p:grpSpPr bwMode="auto">
                <a:xfrm>
                  <a:off x="827" y="1773"/>
                  <a:ext cx="4415" cy="570"/>
                  <a:chOff x="827" y="1605"/>
                  <a:chExt cx="4415" cy="570"/>
                </a:xfrm>
              </p:grpSpPr>
              <p:sp>
                <p:nvSpPr>
                  <p:cNvPr id="603166" name="Oval 30"/>
                  <p:cNvSpPr>
                    <a:spLocks noChangeArrowheads="1"/>
                  </p:cNvSpPr>
                  <p:nvPr/>
                </p:nvSpPr>
                <p:spPr bwMode="auto">
                  <a:xfrm>
                    <a:off x="817" y="2035"/>
                    <a:ext cx="137"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67" name="Oval 31"/>
                  <p:cNvSpPr>
                    <a:spLocks noChangeArrowheads="1"/>
                  </p:cNvSpPr>
                  <p:nvPr/>
                </p:nvSpPr>
                <p:spPr bwMode="auto">
                  <a:xfrm>
                    <a:off x="1539" y="2003"/>
                    <a:ext cx="134"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68" name="Oval 32"/>
                  <p:cNvSpPr>
                    <a:spLocks noChangeArrowheads="1"/>
                  </p:cNvSpPr>
                  <p:nvPr/>
                </p:nvSpPr>
                <p:spPr bwMode="auto">
                  <a:xfrm>
                    <a:off x="2252" y="1961"/>
                    <a:ext cx="138"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69" name="Oval 33"/>
                  <p:cNvSpPr>
                    <a:spLocks noChangeArrowheads="1"/>
                  </p:cNvSpPr>
                  <p:nvPr/>
                </p:nvSpPr>
                <p:spPr bwMode="auto">
                  <a:xfrm>
                    <a:off x="2965" y="1912"/>
                    <a:ext cx="135" cy="136"/>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70" name="Oval 34"/>
                  <p:cNvSpPr>
                    <a:spLocks noChangeArrowheads="1"/>
                  </p:cNvSpPr>
                  <p:nvPr/>
                </p:nvSpPr>
                <p:spPr bwMode="auto">
                  <a:xfrm>
                    <a:off x="3678" y="1829"/>
                    <a:ext cx="133"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71" name="Oval 35"/>
                  <p:cNvSpPr>
                    <a:spLocks noChangeArrowheads="1"/>
                  </p:cNvSpPr>
                  <p:nvPr/>
                </p:nvSpPr>
                <p:spPr bwMode="auto">
                  <a:xfrm>
                    <a:off x="4391" y="1734"/>
                    <a:ext cx="137"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72" name="Oval 36"/>
                  <p:cNvSpPr>
                    <a:spLocks noChangeArrowheads="1"/>
                  </p:cNvSpPr>
                  <p:nvPr/>
                </p:nvSpPr>
                <p:spPr bwMode="auto">
                  <a:xfrm>
                    <a:off x="5104" y="1602"/>
                    <a:ext cx="138"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grpSp>
            <p:grpSp>
              <p:nvGrpSpPr>
                <p:cNvPr id="1049" name="Group 61"/>
                <p:cNvGrpSpPr>
                  <a:grpSpLocks/>
                </p:cNvGrpSpPr>
                <p:nvPr/>
              </p:nvGrpSpPr>
              <p:grpSpPr bwMode="auto">
                <a:xfrm>
                  <a:off x="827" y="1677"/>
                  <a:ext cx="4415" cy="586"/>
                  <a:chOff x="827" y="1509"/>
                  <a:chExt cx="4415" cy="586"/>
                </a:xfrm>
              </p:grpSpPr>
              <p:sp>
                <p:nvSpPr>
                  <p:cNvPr id="603182" name="Oval 46"/>
                  <p:cNvSpPr>
                    <a:spLocks noChangeArrowheads="1"/>
                  </p:cNvSpPr>
                  <p:nvPr/>
                </p:nvSpPr>
                <p:spPr bwMode="auto">
                  <a:xfrm>
                    <a:off x="817" y="1506"/>
                    <a:ext cx="137"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83" name="Oval 47"/>
                  <p:cNvSpPr>
                    <a:spLocks noChangeArrowheads="1"/>
                  </p:cNvSpPr>
                  <p:nvPr/>
                </p:nvSpPr>
                <p:spPr bwMode="auto">
                  <a:xfrm>
                    <a:off x="1539" y="1558"/>
                    <a:ext cx="134"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84" name="Oval 48"/>
                  <p:cNvSpPr>
                    <a:spLocks noChangeArrowheads="1"/>
                  </p:cNvSpPr>
                  <p:nvPr/>
                </p:nvSpPr>
                <p:spPr bwMode="auto">
                  <a:xfrm>
                    <a:off x="2252" y="1601"/>
                    <a:ext cx="138"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85" name="Oval 49"/>
                  <p:cNvSpPr>
                    <a:spLocks noChangeArrowheads="1"/>
                  </p:cNvSpPr>
                  <p:nvPr/>
                </p:nvSpPr>
                <p:spPr bwMode="auto">
                  <a:xfrm>
                    <a:off x="2965" y="1659"/>
                    <a:ext cx="135"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86" name="Oval 50"/>
                  <p:cNvSpPr>
                    <a:spLocks noChangeArrowheads="1"/>
                  </p:cNvSpPr>
                  <p:nvPr/>
                </p:nvSpPr>
                <p:spPr bwMode="auto">
                  <a:xfrm>
                    <a:off x="3678" y="1695"/>
                    <a:ext cx="133"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87" name="Oval 51"/>
                  <p:cNvSpPr>
                    <a:spLocks noChangeArrowheads="1"/>
                  </p:cNvSpPr>
                  <p:nvPr/>
                </p:nvSpPr>
                <p:spPr bwMode="auto">
                  <a:xfrm>
                    <a:off x="4391" y="1902"/>
                    <a:ext cx="137"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sp>
                <p:nvSpPr>
                  <p:cNvPr id="603188" name="Oval 52"/>
                  <p:cNvSpPr>
                    <a:spLocks noChangeArrowheads="1"/>
                  </p:cNvSpPr>
                  <p:nvPr/>
                </p:nvSpPr>
                <p:spPr bwMode="auto">
                  <a:xfrm>
                    <a:off x="5104" y="1955"/>
                    <a:ext cx="138" cy="137"/>
                  </a:xfrm>
                  <a:prstGeom prst="ellipse">
                    <a:avLst/>
                  </a:prstGeom>
                  <a:gradFill rotWithShape="0">
                    <a:gsLst>
                      <a:gs pos="0">
                        <a:schemeClr val="bg1"/>
                      </a:gs>
                      <a:gs pos="100000">
                        <a:schemeClr val="accent2"/>
                      </a:gs>
                    </a:gsLst>
                    <a:path path="rect">
                      <a:fillToRect r="100000" b="100000"/>
                    </a:path>
                  </a:gradFill>
                  <a:ln w="12700">
                    <a:noFill/>
                    <a:round/>
                    <a:headEnd/>
                    <a:tailEnd/>
                  </a:ln>
                  <a:effectLst>
                    <a:outerShdw dist="12700" dir="2700000" algn="ctr" rotWithShape="0">
                      <a:schemeClr val="tx1">
                        <a:alpha val="46001"/>
                      </a:scheme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800"/>
                  </a:p>
                </p:txBody>
              </p:sp>
            </p:grpSp>
            <p:sp>
              <p:nvSpPr>
                <p:cNvPr id="1050" name="Text Box 6"/>
                <p:cNvSpPr txBox="1">
                  <a:spLocks noChangeArrowheads="1"/>
                </p:cNvSpPr>
                <p:nvPr/>
              </p:nvSpPr>
              <p:spPr bwMode="auto">
                <a:xfrm>
                  <a:off x="328" y="1591"/>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70%</a:t>
                  </a:r>
                </a:p>
              </p:txBody>
            </p:sp>
            <p:sp>
              <p:nvSpPr>
                <p:cNvPr id="1051" name="Text Box 7"/>
                <p:cNvSpPr txBox="1">
                  <a:spLocks noChangeArrowheads="1"/>
                </p:cNvSpPr>
                <p:nvPr/>
              </p:nvSpPr>
              <p:spPr bwMode="auto">
                <a:xfrm>
                  <a:off x="328" y="1766"/>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60%</a:t>
                  </a:r>
                </a:p>
              </p:txBody>
            </p:sp>
            <p:sp>
              <p:nvSpPr>
                <p:cNvPr id="1052" name="Text Box 8"/>
                <p:cNvSpPr txBox="1">
                  <a:spLocks noChangeArrowheads="1"/>
                </p:cNvSpPr>
                <p:nvPr/>
              </p:nvSpPr>
              <p:spPr bwMode="auto">
                <a:xfrm>
                  <a:off x="328" y="1940"/>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50%</a:t>
                  </a:r>
                </a:p>
              </p:txBody>
            </p:sp>
            <p:sp>
              <p:nvSpPr>
                <p:cNvPr id="1053" name="Text Box 9"/>
                <p:cNvSpPr txBox="1">
                  <a:spLocks noChangeArrowheads="1"/>
                </p:cNvSpPr>
                <p:nvPr/>
              </p:nvSpPr>
              <p:spPr bwMode="auto">
                <a:xfrm>
                  <a:off x="328" y="2112"/>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40%</a:t>
                  </a:r>
                </a:p>
              </p:txBody>
            </p:sp>
            <p:sp>
              <p:nvSpPr>
                <p:cNvPr id="1054" name="Text Box 10"/>
                <p:cNvSpPr txBox="1">
                  <a:spLocks noChangeArrowheads="1"/>
                </p:cNvSpPr>
                <p:nvPr/>
              </p:nvSpPr>
              <p:spPr bwMode="auto">
                <a:xfrm>
                  <a:off x="328" y="2289"/>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30%</a:t>
                  </a:r>
                </a:p>
              </p:txBody>
            </p:sp>
            <p:sp>
              <p:nvSpPr>
                <p:cNvPr id="1055" name="Text Box 11"/>
                <p:cNvSpPr txBox="1">
                  <a:spLocks noChangeArrowheads="1"/>
                </p:cNvSpPr>
                <p:nvPr/>
              </p:nvSpPr>
              <p:spPr bwMode="auto">
                <a:xfrm>
                  <a:off x="328" y="2460"/>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a:t>
                  </a:r>
                </a:p>
              </p:txBody>
            </p:sp>
            <p:sp>
              <p:nvSpPr>
                <p:cNvPr id="1056" name="Text Box 12"/>
                <p:cNvSpPr txBox="1">
                  <a:spLocks noChangeArrowheads="1"/>
                </p:cNvSpPr>
                <p:nvPr/>
              </p:nvSpPr>
              <p:spPr bwMode="auto">
                <a:xfrm>
                  <a:off x="328" y="2638"/>
                  <a:ext cx="28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10%</a:t>
                  </a:r>
                </a:p>
              </p:txBody>
            </p:sp>
            <p:sp>
              <p:nvSpPr>
                <p:cNvPr id="1057" name="Text Box 22"/>
                <p:cNvSpPr txBox="1">
                  <a:spLocks noChangeArrowheads="1"/>
                </p:cNvSpPr>
                <p:nvPr/>
              </p:nvSpPr>
              <p:spPr bwMode="auto">
                <a:xfrm>
                  <a:off x="622" y="2930"/>
                  <a:ext cx="5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2006</a:t>
                  </a:r>
                </a:p>
              </p:txBody>
            </p:sp>
            <p:sp>
              <p:nvSpPr>
                <p:cNvPr id="1058" name="Text Box 23"/>
                <p:cNvSpPr txBox="1">
                  <a:spLocks noChangeArrowheads="1"/>
                </p:cNvSpPr>
                <p:nvPr/>
              </p:nvSpPr>
              <p:spPr bwMode="auto">
                <a:xfrm>
                  <a:off x="3411" y="2565"/>
                  <a:ext cx="96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50000"/>
                    </a:spcBef>
                  </a:pPr>
                  <a:r>
                    <a:rPr lang="en-US" altLang="zh-CN" sz="1000" b="1">
                      <a:ea typeface="MS PGothic" pitchFamily="34" charset="-128"/>
                    </a:rPr>
                    <a:t>Electronic Invoices</a:t>
                  </a:r>
                </a:p>
              </p:txBody>
            </p:sp>
            <p:sp>
              <p:nvSpPr>
                <p:cNvPr id="1059" name="Text Box 24"/>
                <p:cNvSpPr txBox="1">
                  <a:spLocks noChangeArrowheads="1"/>
                </p:cNvSpPr>
                <p:nvPr/>
              </p:nvSpPr>
              <p:spPr bwMode="auto">
                <a:xfrm>
                  <a:off x="2047" y="2930"/>
                  <a:ext cx="5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2008</a:t>
                  </a:r>
                </a:p>
              </p:txBody>
            </p:sp>
            <p:sp>
              <p:nvSpPr>
                <p:cNvPr id="1060" name="Text Box 25"/>
                <p:cNvSpPr txBox="1">
                  <a:spLocks noChangeArrowheads="1"/>
                </p:cNvSpPr>
                <p:nvPr/>
              </p:nvSpPr>
              <p:spPr bwMode="auto">
                <a:xfrm>
                  <a:off x="2761" y="2930"/>
                  <a:ext cx="5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2009</a:t>
                  </a:r>
                </a:p>
              </p:txBody>
            </p:sp>
            <p:sp>
              <p:nvSpPr>
                <p:cNvPr id="1061" name="Text Box 26"/>
                <p:cNvSpPr txBox="1">
                  <a:spLocks noChangeArrowheads="1"/>
                </p:cNvSpPr>
                <p:nvPr/>
              </p:nvSpPr>
              <p:spPr bwMode="auto">
                <a:xfrm>
                  <a:off x="3475" y="2930"/>
                  <a:ext cx="5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2011</a:t>
                  </a:r>
                </a:p>
              </p:txBody>
            </p:sp>
            <p:sp>
              <p:nvSpPr>
                <p:cNvPr id="1062" name="Text Box 27"/>
                <p:cNvSpPr txBox="1">
                  <a:spLocks noChangeArrowheads="1"/>
                </p:cNvSpPr>
                <p:nvPr/>
              </p:nvSpPr>
              <p:spPr bwMode="auto">
                <a:xfrm>
                  <a:off x="4187" y="2930"/>
                  <a:ext cx="5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2011</a:t>
                  </a:r>
                </a:p>
              </p:txBody>
            </p:sp>
            <p:sp>
              <p:nvSpPr>
                <p:cNvPr id="1063" name="Text Box 28"/>
                <p:cNvSpPr txBox="1">
                  <a:spLocks noChangeArrowheads="1"/>
                </p:cNvSpPr>
                <p:nvPr/>
              </p:nvSpPr>
              <p:spPr bwMode="auto">
                <a:xfrm>
                  <a:off x="4899" y="2930"/>
                  <a:ext cx="57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2012</a:t>
                  </a:r>
                </a:p>
              </p:txBody>
            </p:sp>
            <p:sp>
              <p:nvSpPr>
                <p:cNvPr id="1064" name="Line 60"/>
                <p:cNvSpPr>
                  <a:spLocks noChangeShapeType="1"/>
                </p:cNvSpPr>
                <p:nvPr/>
              </p:nvSpPr>
              <p:spPr bwMode="auto">
                <a:xfrm>
                  <a:off x="3068" y="2658"/>
                  <a:ext cx="348" cy="0"/>
                </a:xfrm>
                <a:prstGeom prst="line">
                  <a:avLst/>
                </a:prstGeom>
                <a:noFill/>
                <a:ln w="88900">
                  <a:solidFill>
                    <a:srgbClr val="0080FF">
                      <a:alpha val="59999"/>
                    </a:srgb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 name="Text Box 63"/>
                <p:cNvSpPr txBox="1">
                  <a:spLocks noChangeArrowheads="1"/>
                </p:cNvSpPr>
                <p:nvPr/>
              </p:nvSpPr>
              <p:spPr bwMode="auto">
                <a:xfrm>
                  <a:off x="4691" y="2567"/>
                  <a:ext cx="96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spcBef>
                      <a:spcPct val="50000"/>
                    </a:spcBef>
                  </a:pPr>
                  <a:r>
                    <a:rPr lang="en-US" altLang="zh-CN" sz="1000" b="1">
                      <a:ea typeface="MS PGothic" pitchFamily="34" charset="-128"/>
                    </a:rPr>
                    <a:t>Paper Invoices</a:t>
                  </a:r>
                </a:p>
              </p:txBody>
            </p:sp>
            <p:sp>
              <p:nvSpPr>
                <p:cNvPr id="1066" name="Line 64"/>
                <p:cNvSpPr>
                  <a:spLocks noChangeShapeType="1"/>
                </p:cNvSpPr>
                <p:nvPr/>
              </p:nvSpPr>
              <p:spPr bwMode="auto">
                <a:xfrm>
                  <a:off x="4347" y="2658"/>
                  <a:ext cx="348" cy="0"/>
                </a:xfrm>
                <a:prstGeom prst="line">
                  <a:avLst/>
                </a:prstGeom>
                <a:noFill/>
                <a:ln w="88900">
                  <a:solidFill>
                    <a:schemeClr val="bg2">
                      <a:alpha val="74901"/>
                    </a:schemeClr>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7" name="Text Box 66"/>
                <p:cNvSpPr txBox="1">
                  <a:spLocks noChangeArrowheads="1"/>
                </p:cNvSpPr>
                <p:nvPr/>
              </p:nvSpPr>
              <p:spPr bwMode="auto">
                <a:xfrm>
                  <a:off x="1335" y="2930"/>
                  <a:ext cx="5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2007</a:t>
                  </a:r>
                </a:p>
              </p:txBody>
            </p:sp>
            <p:sp>
              <p:nvSpPr>
                <p:cNvPr id="1068" name="TextBox 62"/>
                <p:cNvSpPr txBox="1">
                  <a:spLocks noChangeArrowheads="1"/>
                </p:cNvSpPr>
                <p:nvPr/>
              </p:nvSpPr>
              <p:spPr bwMode="auto">
                <a:xfrm>
                  <a:off x="535" y="1430"/>
                  <a:ext cx="498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sz="1600">
                    <a:ea typeface="MS PGothic" pitchFamily="34" charset="-128"/>
                  </a:endParaRPr>
                </a:p>
              </p:txBody>
            </p:sp>
            <p:sp>
              <p:nvSpPr>
                <p:cNvPr id="1069" name="Text Box 6"/>
                <p:cNvSpPr txBox="1">
                  <a:spLocks noChangeArrowheads="1"/>
                </p:cNvSpPr>
                <p:nvPr/>
              </p:nvSpPr>
              <p:spPr bwMode="auto">
                <a:xfrm rot="-5400000">
                  <a:off x="-487" y="2223"/>
                  <a:ext cx="1483"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800">
                      <a:ea typeface="MS PGothic" pitchFamily="34" charset="-128"/>
                    </a:rPr>
                    <a:t>Percent of Invoices by Delivery Method</a:t>
                  </a:r>
                </a:p>
              </p:txBody>
            </p:sp>
            <p:sp>
              <p:nvSpPr>
                <p:cNvPr id="1070" name="Text Box 12"/>
                <p:cNvSpPr txBox="1">
                  <a:spLocks noChangeArrowheads="1"/>
                </p:cNvSpPr>
                <p:nvPr/>
              </p:nvSpPr>
              <p:spPr bwMode="auto">
                <a:xfrm>
                  <a:off x="367" y="2812"/>
                  <a:ext cx="24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000">
                      <a:ea typeface="MS PGothic" pitchFamily="34" charset="-128"/>
                    </a:rPr>
                    <a:t>0%</a:t>
                  </a:r>
                </a:p>
              </p:txBody>
            </p:sp>
            <p:sp>
              <p:nvSpPr>
                <p:cNvPr id="1071" name="Text Box 6"/>
                <p:cNvSpPr txBox="1">
                  <a:spLocks noChangeArrowheads="1"/>
                </p:cNvSpPr>
                <p:nvPr/>
              </p:nvSpPr>
              <p:spPr bwMode="auto">
                <a:xfrm>
                  <a:off x="597" y="2751"/>
                  <a:ext cx="477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spcBef>
                      <a:spcPct val="50000"/>
                    </a:spcBef>
                  </a:pPr>
                  <a:r>
                    <a:rPr lang="en-US" altLang="zh-CN" sz="900">
                      <a:ea typeface="MS PGothic" pitchFamily="34" charset="-128"/>
                    </a:rPr>
                    <a:t>* This chart only takes into account B2B invoices traded within the US</a:t>
                  </a:r>
                </a:p>
              </p:txBody>
            </p:sp>
          </p:grpSp>
          <p:sp>
            <p:nvSpPr>
              <p:cNvPr id="1037" name="Text Box 49"/>
              <p:cNvSpPr txBox="1">
                <a:spLocks noChangeArrowheads="1"/>
              </p:cNvSpPr>
              <p:nvPr/>
            </p:nvSpPr>
            <p:spPr bwMode="auto">
              <a:xfrm>
                <a:off x="239" y="799"/>
                <a:ext cx="1854"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000" b="1">
                    <a:ea typeface="MS PGothic" pitchFamily="34" charset="-128"/>
                  </a:rPr>
                  <a:t>Wholesale Non-Cash Payments: 2006</a:t>
                </a:r>
              </a:p>
            </p:txBody>
          </p:sp>
          <p:grpSp>
            <p:nvGrpSpPr>
              <p:cNvPr id="1038" name="Group 59"/>
              <p:cNvGrpSpPr>
                <a:grpSpLocks/>
              </p:cNvGrpSpPr>
              <p:nvPr/>
            </p:nvGrpSpPr>
            <p:grpSpPr bwMode="auto">
              <a:xfrm>
                <a:off x="242" y="526"/>
                <a:ext cx="4980" cy="239"/>
                <a:chOff x="224" y="1038"/>
                <a:chExt cx="1645" cy="510"/>
              </a:xfrm>
            </p:grpSpPr>
            <p:sp>
              <p:nvSpPr>
                <p:cNvPr id="2" name="Rectangle 60"/>
                <p:cNvSpPr>
                  <a:spLocks noChangeArrowheads="1"/>
                </p:cNvSpPr>
                <p:nvPr/>
              </p:nvSpPr>
              <p:spPr bwMode="auto">
                <a:xfrm>
                  <a:off x="224" y="1077"/>
                  <a:ext cx="1645" cy="411"/>
                </a:xfrm>
                <a:prstGeom prst="rect">
                  <a:avLst/>
                </a:prstGeom>
                <a:gradFill rotWithShape="0">
                  <a:gsLst>
                    <a:gs pos="0">
                      <a:srgbClr val="004080">
                        <a:alpha val="50000"/>
                      </a:srgbClr>
                    </a:gs>
                    <a:gs pos="50000">
                      <a:srgbClr val="1C87F3">
                        <a:alpha val="20000"/>
                      </a:srgbClr>
                    </a:gs>
                    <a:gs pos="100000">
                      <a:srgbClr val="004080">
                        <a:alpha val="50000"/>
                      </a:srgbClr>
                    </a:gs>
                  </a:gsLst>
                  <a:lin ang="2700000" scaled="1"/>
                </a:gradFill>
                <a:ln w="12700">
                  <a:noFill/>
                  <a:miter lim="800000"/>
                  <a:headEnd/>
                  <a:tailEnd/>
                </a:ln>
                <a:effectLst>
                  <a:outerShdw dist="25399" dir="2700000" algn="ctr" rotWithShape="0">
                    <a:srgbClr val="004080">
                      <a:alpha val="55000"/>
                    </a:srgb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en-GB" altLang="zh-CN" sz="1800"/>
                </a:p>
              </p:txBody>
            </p:sp>
            <p:sp>
              <p:nvSpPr>
                <p:cNvPr id="7" name="Text Box 61"/>
                <p:cNvSpPr txBox="1">
                  <a:spLocks noChangeArrowheads="1"/>
                </p:cNvSpPr>
                <p:nvPr/>
              </p:nvSpPr>
              <p:spPr bwMode="auto">
                <a:xfrm>
                  <a:off x="831" y="1037"/>
                  <a:ext cx="456" cy="511"/>
                </a:xfrm>
                <a:prstGeom prst="rect">
                  <a:avLst/>
                </a:prstGeom>
                <a:noFill/>
                <a:ln w="12700">
                  <a:noFill/>
                  <a:miter lim="800000"/>
                  <a:headEnd/>
                  <a:tailEnd/>
                </a:ln>
                <a:effectLst>
                  <a:outerShdw dist="25399" dir="2700000" algn="ctr" rotWithShape="0">
                    <a:schemeClr val="tx1">
                      <a:alpha val="55000"/>
                    </a:schemeClr>
                  </a:outerShdw>
                </a:effectLst>
              </p:spPr>
              <p:txBody>
                <a:bodyPr wrap="none" anchor="ctr">
                  <a:spAutoFit/>
                </a:bodyPr>
                <a:lstStyle/>
                <a:p>
                  <a:pPr algn="ctr">
                    <a:spcBef>
                      <a:spcPct val="50000"/>
                    </a:spcBef>
                    <a:defRPr/>
                  </a:pPr>
                  <a:r>
                    <a:rPr lang="en-US" sz="1600" b="1" dirty="0">
                      <a:solidFill>
                        <a:schemeClr val="bg1"/>
                      </a:solidFill>
                      <a:latin typeface="Arial" charset="0"/>
                      <a:cs typeface="+mn-cs"/>
                    </a:rPr>
                    <a:t>Payment Automation</a:t>
                  </a:r>
                </a:p>
              </p:txBody>
            </p:sp>
          </p:grpSp>
          <p:graphicFrame>
            <p:nvGraphicFramePr>
              <p:cNvPr id="1027" name="Object 50"/>
              <p:cNvGraphicFramePr>
                <a:graphicFrameLocks noChangeAspect="1"/>
              </p:cNvGraphicFramePr>
              <p:nvPr/>
            </p:nvGraphicFramePr>
            <p:xfrm>
              <a:off x="2470" y="468"/>
              <a:ext cx="2894" cy="1955"/>
            </p:xfrm>
            <a:graphic>
              <a:graphicData uri="http://schemas.openxmlformats.org/presentationml/2006/ole">
                <mc:AlternateContent xmlns:mc="http://schemas.openxmlformats.org/markup-compatibility/2006">
                  <mc:Choice xmlns:v="urn:schemas-microsoft-com:vml" Requires="v">
                    <p:oleObj spid="_x0000_s1111" name="Chart" r:id="rId7" imgW="6858210" imgH="4067348" progId="">
                      <p:embed followColorScheme="full"/>
                    </p:oleObj>
                  </mc:Choice>
                  <mc:Fallback>
                    <p:oleObj name="Chart" r:id="rId7" imgW="6858210" imgH="4067348" progId="">
                      <p:embed followColorScheme="full"/>
                      <p:pic>
                        <p:nvPicPr>
                          <p:cNvPr id="0" name="Object 5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70" y="468"/>
                            <a:ext cx="2894" cy="195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9" name="Text Box 48"/>
              <p:cNvSpPr txBox="1">
                <a:spLocks noChangeArrowheads="1"/>
              </p:cNvSpPr>
              <p:nvPr/>
            </p:nvSpPr>
            <p:spPr bwMode="auto">
              <a:xfrm>
                <a:off x="3087" y="797"/>
                <a:ext cx="190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1000" b="1">
                    <a:ea typeface="MS PGothic" pitchFamily="34" charset="-128"/>
                  </a:rPr>
                  <a:t>Wholesale Non-Cash Payments: 2011</a:t>
                </a:r>
              </a:p>
            </p:txBody>
          </p:sp>
          <p:grpSp>
            <p:nvGrpSpPr>
              <p:cNvPr id="1040" name="Group 59"/>
              <p:cNvGrpSpPr>
                <a:grpSpLocks/>
              </p:cNvGrpSpPr>
              <p:nvPr/>
            </p:nvGrpSpPr>
            <p:grpSpPr bwMode="auto">
              <a:xfrm>
                <a:off x="250" y="2074"/>
                <a:ext cx="4980" cy="238"/>
                <a:chOff x="224" y="1038"/>
                <a:chExt cx="1645" cy="505"/>
              </a:xfrm>
            </p:grpSpPr>
            <p:sp>
              <p:nvSpPr>
                <p:cNvPr id="398396" name="Rectangle 60"/>
                <p:cNvSpPr>
                  <a:spLocks noChangeArrowheads="1"/>
                </p:cNvSpPr>
                <p:nvPr/>
              </p:nvSpPr>
              <p:spPr bwMode="auto">
                <a:xfrm>
                  <a:off x="224" y="1082"/>
                  <a:ext cx="1645" cy="403"/>
                </a:xfrm>
                <a:prstGeom prst="rect">
                  <a:avLst/>
                </a:prstGeom>
                <a:gradFill rotWithShape="0">
                  <a:gsLst>
                    <a:gs pos="0">
                      <a:srgbClr val="004080">
                        <a:alpha val="50000"/>
                      </a:srgbClr>
                    </a:gs>
                    <a:gs pos="50000">
                      <a:srgbClr val="1C87F3">
                        <a:alpha val="20000"/>
                      </a:srgbClr>
                    </a:gs>
                    <a:gs pos="100000">
                      <a:srgbClr val="004080">
                        <a:alpha val="50000"/>
                      </a:srgbClr>
                    </a:gs>
                  </a:gsLst>
                  <a:lin ang="2700000" scaled="1"/>
                </a:gradFill>
                <a:ln w="12700">
                  <a:noFill/>
                  <a:miter lim="800000"/>
                  <a:headEnd/>
                  <a:tailEnd/>
                </a:ln>
                <a:effectLst>
                  <a:outerShdw dist="25399" dir="2700000" algn="ctr" rotWithShape="0">
                    <a:srgbClr val="004080">
                      <a:alpha val="55000"/>
                    </a:srgbClr>
                  </a:outerShdw>
                </a:effec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en-GB" altLang="zh-CN" sz="1800"/>
                </a:p>
              </p:txBody>
            </p:sp>
            <p:sp>
              <p:nvSpPr>
                <p:cNvPr id="398397" name="Text Box 61"/>
                <p:cNvSpPr txBox="1">
                  <a:spLocks noChangeArrowheads="1"/>
                </p:cNvSpPr>
                <p:nvPr/>
              </p:nvSpPr>
              <p:spPr bwMode="auto">
                <a:xfrm>
                  <a:off x="841" y="1038"/>
                  <a:ext cx="438" cy="505"/>
                </a:xfrm>
                <a:prstGeom prst="rect">
                  <a:avLst/>
                </a:prstGeom>
                <a:noFill/>
                <a:ln w="12700">
                  <a:noFill/>
                  <a:miter lim="800000"/>
                  <a:headEnd/>
                  <a:tailEnd/>
                </a:ln>
                <a:effectLst>
                  <a:outerShdw dist="25399" dir="2700000" algn="ctr" rotWithShape="0">
                    <a:schemeClr val="tx1">
                      <a:alpha val="55000"/>
                    </a:schemeClr>
                  </a:outerShdw>
                </a:effectLst>
              </p:spPr>
              <p:txBody>
                <a:bodyPr wrap="none" anchor="ctr">
                  <a:spAutoFit/>
                </a:bodyPr>
                <a:lstStyle/>
                <a:p>
                  <a:pPr algn="ctr">
                    <a:spcBef>
                      <a:spcPct val="50000"/>
                    </a:spcBef>
                    <a:defRPr/>
                  </a:pPr>
                  <a:r>
                    <a:rPr lang="en-US" sz="1600" b="1" dirty="0">
                      <a:solidFill>
                        <a:schemeClr val="bg1"/>
                      </a:solidFill>
                      <a:ea typeface="MS PGothic" pitchFamily="34" charset="-128"/>
                      <a:cs typeface="+mn-cs"/>
                    </a:rPr>
                    <a:t>Invoice Automation </a:t>
                  </a:r>
                </a:p>
              </p:txBody>
            </p:sp>
          </p:grpSp>
        </p:grpSp>
      </p:grpSp>
      <p:sp>
        <p:nvSpPr>
          <p:cNvPr id="1029" name="Text Box 75"/>
          <p:cNvSpPr txBox="1">
            <a:spLocks noChangeArrowheads="1"/>
          </p:cNvSpPr>
          <p:nvPr/>
        </p:nvSpPr>
        <p:spPr bwMode="auto">
          <a:xfrm>
            <a:off x="811213" y="6261100"/>
            <a:ext cx="19923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nSpc>
                <a:spcPct val="150000"/>
              </a:lnSpc>
              <a:buClr>
                <a:schemeClr val="accent2"/>
              </a:buClr>
            </a:pPr>
            <a:r>
              <a:rPr lang="en-US" altLang="zh-CN" sz="900">
                <a:solidFill>
                  <a:srgbClr val="767D87"/>
                </a:solidFill>
                <a:ea typeface="宋体" pitchFamily="2" charset="-122"/>
              </a:rPr>
              <a:t>PayStream and Aberdeen</a:t>
            </a:r>
            <a:endParaRPr lang="en-US" altLang="zh-CN" sz="2000">
              <a:ea typeface="宋体" pitchFamily="2" charset="-122"/>
            </a:endParaRPr>
          </a:p>
        </p:txBody>
      </p:sp>
      <p:sp>
        <p:nvSpPr>
          <p:cNvPr id="1030" name="Rectangle 85"/>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1031" name="Rectangle 87"/>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The Market is Moving to Electronic Payables</a:t>
            </a:r>
          </a:p>
        </p:txBody>
      </p:sp>
      <p:sp>
        <p:nvSpPr>
          <p:cNvPr id="1032" name="Line 88"/>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3" name="Rectangle 90"/>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1034" name="Rectangle 81"/>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5E627BE0-DFAE-48CE-860B-F0A2B194F0DD}" type="slidenum">
              <a:rPr lang="en-US" altLang="zh-CN" sz="1000">
                <a:solidFill>
                  <a:schemeClr val="accent2"/>
                </a:solidFill>
                <a:ea typeface="宋体" pitchFamily="2" charset="-122"/>
              </a:rPr>
              <a:pPr algn="ctr" eaLnBrk="1" hangingPunct="1"/>
              <a:t>6</a:t>
            </a:fld>
            <a:endParaRPr lang="en-US" altLang="zh-CN" sz="100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7" descr="PaystreamLifecyc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1925638"/>
            <a:ext cx="8383588" cy="547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3" name="Group 29"/>
          <p:cNvGrpSpPr>
            <a:grpSpLocks/>
          </p:cNvGrpSpPr>
          <p:nvPr/>
        </p:nvGrpSpPr>
        <p:grpSpPr bwMode="auto">
          <a:xfrm>
            <a:off x="461963" y="1346200"/>
            <a:ext cx="7924800" cy="4505325"/>
            <a:chOff x="387" y="1079"/>
            <a:chExt cx="4992" cy="2838"/>
          </a:xfrm>
        </p:grpSpPr>
        <p:sp>
          <p:nvSpPr>
            <p:cNvPr id="10249" name="Oval 39"/>
            <p:cNvSpPr>
              <a:spLocks noChangeArrowheads="1"/>
            </p:cNvSpPr>
            <p:nvPr/>
          </p:nvSpPr>
          <p:spPr bwMode="auto">
            <a:xfrm>
              <a:off x="1695" y="1212"/>
              <a:ext cx="195" cy="195"/>
            </a:xfrm>
            <a:prstGeom prst="ellipse">
              <a:avLst/>
            </a:prstGeom>
            <a:solidFill>
              <a:srgbClr val="3973A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p>
          </p:txBody>
        </p:sp>
        <p:sp>
          <p:nvSpPr>
            <p:cNvPr id="10250" name="Oval 40"/>
            <p:cNvSpPr>
              <a:spLocks noChangeArrowheads="1"/>
            </p:cNvSpPr>
            <p:nvPr/>
          </p:nvSpPr>
          <p:spPr bwMode="auto">
            <a:xfrm>
              <a:off x="2961" y="1212"/>
              <a:ext cx="195" cy="195"/>
            </a:xfrm>
            <a:prstGeom prst="ellipse">
              <a:avLst/>
            </a:prstGeom>
            <a:solidFill>
              <a:srgbClr val="3973A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p>
          </p:txBody>
        </p:sp>
        <p:sp>
          <p:nvSpPr>
            <p:cNvPr id="10251" name="Oval 41"/>
            <p:cNvSpPr>
              <a:spLocks noChangeArrowheads="1"/>
            </p:cNvSpPr>
            <p:nvPr/>
          </p:nvSpPr>
          <p:spPr bwMode="auto">
            <a:xfrm>
              <a:off x="4215" y="1215"/>
              <a:ext cx="195" cy="195"/>
            </a:xfrm>
            <a:prstGeom prst="ellipse">
              <a:avLst/>
            </a:prstGeom>
            <a:solidFill>
              <a:srgbClr val="3973A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p>
          </p:txBody>
        </p:sp>
        <p:sp>
          <p:nvSpPr>
            <p:cNvPr id="10252" name="Oval 38"/>
            <p:cNvSpPr>
              <a:spLocks noChangeArrowheads="1"/>
            </p:cNvSpPr>
            <p:nvPr/>
          </p:nvSpPr>
          <p:spPr bwMode="auto">
            <a:xfrm>
              <a:off x="420" y="1212"/>
              <a:ext cx="195" cy="195"/>
            </a:xfrm>
            <a:prstGeom prst="ellipse">
              <a:avLst/>
            </a:prstGeom>
            <a:solidFill>
              <a:srgbClr val="3973A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p>
          </p:txBody>
        </p:sp>
        <p:grpSp>
          <p:nvGrpSpPr>
            <p:cNvPr id="10253" name="Group 8"/>
            <p:cNvGrpSpPr>
              <a:grpSpLocks/>
            </p:cNvGrpSpPr>
            <p:nvPr/>
          </p:nvGrpSpPr>
          <p:grpSpPr bwMode="auto">
            <a:xfrm>
              <a:off x="387" y="1079"/>
              <a:ext cx="4992" cy="327"/>
              <a:chOff x="387" y="1079"/>
              <a:chExt cx="4992" cy="327"/>
            </a:xfrm>
          </p:grpSpPr>
          <p:sp>
            <p:nvSpPr>
              <p:cNvPr id="10255" name="Line 30"/>
              <p:cNvSpPr>
                <a:spLocks noChangeShapeType="1"/>
              </p:cNvSpPr>
              <p:nvPr/>
            </p:nvSpPr>
            <p:spPr bwMode="auto">
              <a:xfrm>
                <a:off x="4401" y="1320"/>
                <a:ext cx="978" cy="0"/>
              </a:xfrm>
              <a:prstGeom prst="line">
                <a:avLst/>
              </a:prstGeom>
              <a:noFill/>
              <a:ln w="22225">
                <a:solidFill>
                  <a:srgbClr val="1644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6" name="Line 26"/>
              <p:cNvSpPr>
                <a:spLocks noChangeShapeType="1"/>
              </p:cNvSpPr>
              <p:nvPr/>
            </p:nvSpPr>
            <p:spPr bwMode="auto">
              <a:xfrm>
                <a:off x="3147" y="1320"/>
                <a:ext cx="1065" cy="0"/>
              </a:xfrm>
              <a:prstGeom prst="line">
                <a:avLst/>
              </a:prstGeom>
              <a:noFill/>
              <a:ln w="22225">
                <a:solidFill>
                  <a:srgbClr val="1644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7" name="Line 22"/>
              <p:cNvSpPr>
                <a:spLocks noChangeShapeType="1"/>
              </p:cNvSpPr>
              <p:nvPr/>
            </p:nvSpPr>
            <p:spPr bwMode="auto">
              <a:xfrm>
                <a:off x="1883" y="1320"/>
                <a:ext cx="1086" cy="0"/>
              </a:xfrm>
              <a:prstGeom prst="line">
                <a:avLst/>
              </a:prstGeom>
              <a:noFill/>
              <a:ln w="22225">
                <a:solidFill>
                  <a:srgbClr val="1644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Line 18"/>
              <p:cNvSpPr>
                <a:spLocks noChangeShapeType="1"/>
              </p:cNvSpPr>
              <p:nvPr/>
            </p:nvSpPr>
            <p:spPr bwMode="auto">
              <a:xfrm>
                <a:off x="599" y="1320"/>
                <a:ext cx="1108" cy="0"/>
              </a:xfrm>
              <a:prstGeom prst="line">
                <a:avLst/>
              </a:prstGeom>
              <a:noFill/>
              <a:ln w="22225">
                <a:solidFill>
                  <a:srgbClr val="16448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9" name="Text Box 14"/>
              <p:cNvSpPr txBox="1">
                <a:spLocks noChangeArrowheads="1"/>
              </p:cNvSpPr>
              <p:nvPr/>
            </p:nvSpPr>
            <p:spPr bwMode="auto">
              <a:xfrm>
                <a:off x="694" y="1079"/>
                <a:ext cx="86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600" b="1">
                    <a:solidFill>
                      <a:srgbClr val="164480"/>
                    </a:solidFill>
                    <a:ea typeface="宋体" pitchFamily="2" charset="-122"/>
                  </a:rPr>
                  <a:t>Introduction</a:t>
                </a:r>
              </a:p>
            </p:txBody>
          </p:sp>
          <p:sp>
            <p:nvSpPr>
              <p:cNvPr id="10260" name="Text Box 25"/>
              <p:cNvSpPr txBox="1">
                <a:spLocks noChangeArrowheads="1"/>
              </p:cNvSpPr>
              <p:nvPr/>
            </p:nvSpPr>
            <p:spPr bwMode="auto">
              <a:xfrm>
                <a:off x="2020" y="1079"/>
                <a:ext cx="56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600" b="1">
                    <a:solidFill>
                      <a:srgbClr val="164480"/>
                    </a:solidFill>
                    <a:ea typeface="宋体" pitchFamily="2" charset="-122"/>
                  </a:rPr>
                  <a:t>Growth</a:t>
                </a:r>
              </a:p>
            </p:txBody>
          </p:sp>
          <p:sp>
            <p:nvSpPr>
              <p:cNvPr id="10261" name="Text Box 29"/>
              <p:cNvSpPr txBox="1">
                <a:spLocks noChangeArrowheads="1"/>
              </p:cNvSpPr>
              <p:nvPr/>
            </p:nvSpPr>
            <p:spPr bwMode="auto">
              <a:xfrm>
                <a:off x="3259" y="1079"/>
                <a:ext cx="6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600" b="1">
                    <a:solidFill>
                      <a:srgbClr val="164480"/>
                    </a:solidFill>
                    <a:ea typeface="宋体" pitchFamily="2" charset="-122"/>
                  </a:rPr>
                  <a:t>Maturity</a:t>
                </a:r>
              </a:p>
            </p:txBody>
          </p:sp>
          <p:sp>
            <p:nvSpPr>
              <p:cNvPr id="10262" name="Text Box 33"/>
              <p:cNvSpPr txBox="1">
                <a:spLocks noChangeArrowheads="1"/>
              </p:cNvSpPr>
              <p:nvPr/>
            </p:nvSpPr>
            <p:spPr bwMode="auto">
              <a:xfrm>
                <a:off x="4535" y="1079"/>
                <a:ext cx="57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spcBef>
                    <a:spcPct val="50000"/>
                  </a:spcBef>
                </a:pPr>
                <a:r>
                  <a:rPr lang="en-US" altLang="zh-CN" sz="1600" b="1">
                    <a:solidFill>
                      <a:srgbClr val="164480"/>
                    </a:solidFill>
                    <a:ea typeface="宋体" pitchFamily="2" charset="-122"/>
                  </a:rPr>
                  <a:t>Decline</a:t>
                </a:r>
              </a:p>
            </p:txBody>
          </p:sp>
          <p:sp>
            <p:nvSpPr>
              <p:cNvPr id="330769" name="Text Box 17"/>
              <p:cNvSpPr txBox="1">
                <a:spLocks noChangeArrowheads="1"/>
              </p:cNvSpPr>
              <p:nvPr/>
            </p:nvSpPr>
            <p:spPr bwMode="auto">
              <a:xfrm>
                <a:off x="387" y="1232"/>
                <a:ext cx="246" cy="174"/>
              </a:xfrm>
              <a:prstGeom prst="rect">
                <a:avLst/>
              </a:prstGeom>
              <a:noFill/>
              <a:ln w="12700" algn="ctr">
                <a:noFill/>
                <a:miter lim="800000"/>
                <a:headEnd/>
                <a:tailEnd/>
              </a:ln>
              <a:effectLst/>
            </p:spPr>
            <p:txBody>
              <a:bodyPr lIns="90000" tIns="46800" rIns="90000" bIns="4680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zh-CN" sz="1600" b="1">
                    <a:solidFill>
                      <a:schemeClr val="bg1"/>
                    </a:solidFill>
                    <a:ea typeface="宋体" pitchFamily="2" charset="-122"/>
                  </a:rPr>
                  <a:t> 1</a:t>
                </a:r>
                <a:endParaRPr lang="en-US" altLang="zh-CN" sz="1600" b="1">
                  <a:solidFill>
                    <a:srgbClr val="144D8E"/>
                  </a:solidFill>
                  <a:effectLst>
                    <a:outerShdw blurRad="38100" dist="38100" dir="2700000" algn="tl">
                      <a:srgbClr val="C0C0C0"/>
                    </a:outerShdw>
                  </a:effectLst>
                  <a:ea typeface="宋体" pitchFamily="2" charset="-122"/>
                </a:endParaRPr>
              </a:p>
            </p:txBody>
          </p:sp>
          <p:sp>
            <p:nvSpPr>
              <p:cNvPr id="330776" name="Text Box 24"/>
              <p:cNvSpPr txBox="1">
                <a:spLocks noChangeArrowheads="1"/>
              </p:cNvSpPr>
              <p:nvPr/>
            </p:nvSpPr>
            <p:spPr bwMode="auto">
              <a:xfrm>
                <a:off x="1665" y="1232"/>
                <a:ext cx="246" cy="174"/>
              </a:xfrm>
              <a:prstGeom prst="rect">
                <a:avLst/>
              </a:prstGeom>
              <a:noFill/>
              <a:ln w="12700" algn="ctr">
                <a:noFill/>
                <a:miter lim="800000"/>
                <a:headEnd/>
                <a:tailEnd/>
              </a:ln>
              <a:effectLst/>
            </p:spPr>
            <p:txBody>
              <a:bodyPr lIns="90000" tIns="46800" rIns="90000" bIns="4680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zh-CN" sz="1600" b="1">
                    <a:solidFill>
                      <a:schemeClr val="bg1"/>
                    </a:solidFill>
                    <a:ea typeface="宋体" pitchFamily="2" charset="-122"/>
                  </a:rPr>
                  <a:t> 2</a:t>
                </a:r>
                <a:endParaRPr lang="en-US" altLang="zh-CN" sz="1600" b="1">
                  <a:solidFill>
                    <a:srgbClr val="144D8E"/>
                  </a:solidFill>
                  <a:effectLst>
                    <a:outerShdw blurRad="38100" dist="38100" dir="2700000" algn="tl">
                      <a:srgbClr val="C0C0C0"/>
                    </a:outerShdw>
                  </a:effectLst>
                  <a:ea typeface="宋体" pitchFamily="2" charset="-122"/>
                </a:endParaRPr>
              </a:p>
            </p:txBody>
          </p:sp>
          <p:sp>
            <p:nvSpPr>
              <p:cNvPr id="330780" name="Text Box 28"/>
              <p:cNvSpPr txBox="1">
                <a:spLocks noChangeArrowheads="1"/>
              </p:cNvSpPr>
              <p:nvPr/>
            </p:nvSpPr>
            <p:spPr bwMode="auto">
              <a:xfrm>
                <a:off x="2930" y="1232"/>
                <a:ext cx="247" cy="174"/>
              </a:xfrm>
              <a:prstGeom prst="rect">
                <a:avLst/>
              </a:prstGeom>
              <a:noFill/>
              <a:ln w="12700" algn="ctr">
                <a:noFill/>
                <a:miter lim="800000"/>
                <a:headEnd/>
                <a:tailEnd/>
              </a:ln>
              <a:effectLst/>
            </p:spPr>
            <p:txBody>
              <a:bodyPr lIns="90000" tIns="46800" rIns="90000" bIns="4680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zh-CN" sz="1600" b="1">
                    <a:solidFill>
                      <a:schemeClr val="bg1"/>
                    </a:solidFill>
                    <a:ea typeface="宋体" pitchFamily="2" charset="-122"/>
                  </a:rPr>
                  <a:t> 3</a:t>
                </a:r>
                <a:endParaRPr lang="en-US" altLang="zh-CN" sz="1600" b="1">
                  <a:solidFill>
                    <a:srgbClr val="144D8E"/>
                  </a:solidFill>
                  <a:effectLst>
                    <a:outerShdw blurRad="38100" dist="38100" dir="2700000" algn="tl">
                      <a:srgbClr val="C0C0C0"/>
                    </a:outerShdw>
                  </a:effectLst>
                  <a:ea typeface="宋体" pitchFamily="2" charset="-122"/>
                </a:endParaRPr>
              </a:p>
            </p:txBody>
          </p:sp>
          <p:sp>
            <p:nvSpPr>
              <p:cNvPr id="330784" name="Text Box 32"/>
              <p:cNvSpPr txBox="1">
                <a:spLocks noChangeArrowheads="1"/>
              </p:cNvSpPr>
              <p:nvPr/>
            </p:nvSpPr>
            <p:spPr bwMode="auto">
              <a:xfrm>
                <a:off x="4185" y="1232"/>
                <a:ext cx="245" cy="174"/>
              </a:xfrm>
              <a:prstGeom prst="rect">
                <a:avLst/>
              </a:prstGeom>
              <a:noFill/>
              <a:ln w="12700" algn="ctr">
                <a:noFill/>
                <a:miter lim="800000"/>
                <a:headEnd/>
                <a:tailEnd/>
              </a:ln>
              <a:effectLst/>
            </p:spPr>
            <p:txBody>
              <a:bodyPr lIns="90000" tIns="46800" rIns="90000" bIns="4680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lnSpc>
                    <a:spcPct val="75000"/>
                  </a:lnSpc>
                  <a:spcBef>
                    <a:spcPct val="50000"/>
                  </a:spcBef>
                </a:pPr>
                <a:r>
                  <a:rPr lang="en-US" altLang="zh-CN" sz="1600" b="1">
                    <a:solidFill>
                      <a:schemeClr val="bg1"/>
                    </a:solidFill>
                    <a:ea typeface="宋体" pitchFamily="2" charset="-122"/>
                  </a:rPr>
                  <a:t> 4</a:t>
                </a:r>
                <a:endParaRPr lang="en-US" altLang="zh-CN" sz="1600" b="1">
                  <a:solidFill>
                    <a:srgbClr val="144D8E"/>
                  </a:solidFill>
                  <a:effectLst>
                    <a:outerShdw blurRad="38100" dist="38100" dir="2700000" algn="tl">
                      <a:srgbClr val="C0C0C0"/>
                    </a:outerShdw>
                  </a:effectLst>
                  <a:ea typeface="宋体" pitchFamily="2" charset="-122"/>
                </a:endParaRPr>
              </a:p>
            </p:txBody>
          </p:sp>
        </p:grpSp>
        <p:sp>
          <p:nvSpPr>
            <p:cNvPr id="10254" name="Text Box 21"/>
            <p:cNvSpPr txBox="1">
              <a:spLocks noChangeArrowheads="1"/>
            </p:cNvSpPr>
            <p:nvPr/>
          </p:nvSpPr>
          <p:spPr bwMode="auto">
            <a:xfrm>
              <a:off x="4304" y="3744"/>
              <a:ext cx="9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r>
                <a:rPr lang="en-US" altLang="zh-CN" sz="1200">
                  <a:solidFill>
                    <a:schemeClr val="hlink"/>
                  </a:solidFill>
                  <a:ea typeface="宋体" pitchFamily="2" charset="-122"/>
                </a:rPr>
                <a:t>PayStream Advisors</a:t>
              </a:r>
            </a:p>
          </p:txBody>
        </p:sp>
      </p:grpSp>
      <p:sp>
        <p:nvSpPr>
          <p:cNvPr id="10244" name="Rectangle 23"/>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10245" name="Rectangle 25"/>
          <p:cNvSpPr>
            <a:spLocks noChangeArrowheads="1"/>
          </p:cNvSpPr>
          <p:nvPr/>
        </p:nvSpPr>
        <p:spPr bwMode="gray">
          <a:xfrm>
            <a:off x="323850" y="8016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Stages of Automation Vary</a:t>
            </a:r>
          </a:p>
        </p:txBody>
      </p:sp>
      <p:sp>
        <p:nvSpPr>
          <p:cNvPr id="10246" name="Line 26"/>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7" name="Rectangle 28"/>
          <p:cNvSpPr>
            <a:spLocks noChangeArrowheads="1"/>
          </p:cNvSpPr>
          <p:nvPr/>
        </p:nvSpPr>
        <p:spPr bwMode="gray">
          <a:xfrm>
            <a:off x="6221413" y="833438"/>
            <a:ext cx="25273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sp>
        <p:nvSpPr>
          <p:cNvPr id="10248" name="Rectangle 27"/>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F6CC9A41-14A4-4C92-B834-185380403E23}" type="slidenum">
              <a:rPr lang="en-US" altLang="zh-CN" sz="1000">
                <a:solidFill>
                  <a:schemeClr val="accent2"/>
                </a:solidFill>
                <a:ea typeface="宋体" pitchFamily="2" charset="-122"/>
              </a:rPr>
              <a:pPr algn="ctr" eaLnBrk="1" hangingPunct="1"/>
              <a:t>7</a:t>
            </a:fld>
            <a:endParaRPr lang="en-US" altLang="zh-CN" sz="1000">
              <a:ea typeface="宋体" pitchFamily="2" charset="-122"/>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5"/>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11267" name="Rectangle 47"/>
          <p:cNvSpPr>
            <a:spLocks noChangeArrowheads="1"/>
          </p:cNvSpPr>
          <p:nvPr/>
        </p:nvSpPr>
        <p:spPr bwMode="gray">
          <a:xfrm>
            <a:off x="323850" y="814388"/>
            <a:ext cx="84963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r>
              <a:rPr lang="en-US" altLang="zh-CN" sz="2000" b="1">
                <a:solidFill>
                  <a:schemeClr val="folHlink"/>
                </a:solidFill>
                <a:ea typeface="宋体" pitchFamily="2" charset="-122"/>
              </a:rPr>
              <a:t>Summarizing Our Clients’ Needs</a:t>
            </a:r>
          </a:p>
        </p:txBody>
      </p:sp>
      <p:sp>
        <p:nvSpPr>
          <p:cNvPr id="11268" name="Line 48"/>
          <p:cNvSpPr>
            <a:spLocks noChangeShapeType="1"/>
          </p:cNvSpPr>
          <p:nvPr/>
        </p:nvSpPr>
        <p:spPr bwMode="gray">
          <a:xfrm flipV="1">
            <a:off x="323850" y="1295400"/>
            <a:ext cx="8496300" cy="0"/>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9" name="Rectangle 50"/>
          <p:cNvSpPr>
            <a:spLocks noChangeArrowheads="1"/>
          </p:cNvSpPr>
          <p:nvPr/>
        </p:nvSpPr>
        <p:spPr bwMode="gray">
          <a:xfrm>
            <a:off x="6659563" y="846138"/>
            <a:ext cx="2089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a:r>
              <a:rPr lang="en-US" altLang="zh-CN" sz="1600">
                <a:solidFill>
                  <a:schemeClr val="bg1"/>
                </a:solidFill>
                <a:ea typeface="宋体" pitchFamily="2" charset="-122"/>
              </a:rPr>
              <a:t>Experienced AOPC</a:t>
            </a:r>
          </a:p>
        </p:txBody>
      </p:sp>
      <p:pic>
        <p:nvPicPr>
          <p:cNvPr id="23" name="Picture 5" descr="invisible-bo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8" y="3395663"/>
            <a:ext cx="44196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6" descr="invisible-bo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3395663"/>
            <a:ext cx="450373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7" descr="invisible-bo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1398588"/>
            <a:ext cx="4503738"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8" descr="invisible-box.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8" y="1398588"/>
            <a:ext cx="44196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9" descr="4Quad-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21000" y="1830388"/>
            <a:ext cx="3132138" cy="3132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10"/>
          <p:cNvSpPr txBox="1">
            <a:spLocks noChangeArrowheads="1"/>
          </p:cNvSpPr>
          <p:nvPr/>
        </p:nvSpPr>
        <p:spPr bwMode="gray">
          <a:xfrm>
            <a:off x="592138" y="1863725"/>
            <a:ext cx="2898775"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marL="342900" indent="-342900" eaLnBrk="0" hangingPunct="0">
              <a:defRPr sz="1400">
                <a:solidFill>
                  <a:schemeClr val="tx1"/>
                </a:solidFill>
                <a:latin typeface="Arial" pitchFamily="34" charset="0"/>
                <a:cs typeface="Arial" pitchFamily="34" charset="0"/>
              </a:defRPr>
            </a:lvl1pPr>
            <a:lvl2pPr marL="341313" indent="-227013"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lvl="1">
              <a:lnSpc>
                <a:spcPct val="90000"/>
              </a:lnSpc>
              <a:spcBef>
                <a:spcPct val="25000"/>
              </a:spcBef>
              <a:buClr>
                <a:schemeClr val="accent2"/>
              </a:buClr>
              <a:buFont typeface="Wingdings 2" pitchFamily="18" charset="2"/>
              <a:buNone/>
            </a:pPr>
            <a:r>
              <a:rPr lang="en-US" altLang="zh-CN" sz="1600">
                <a:ea typeface="MS PGothic" pitchFamily="34" charset="-128"/>
              </a:rPr>
              <a:t>Reduce processing costs</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Eliminate paper  purchase orders, invoices, and checks</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Speed payment and invoice reconciliation</a:t>
            </a:r>
          </a:p>
        </p:txBody>
      </p:sp>
      <p:sp>
        <p:nvSpPr>
          <p:cNvPr id="29" name="Text Box 19"/>
          <p:cNvSpPr txBox="1">
            <a:spLocks noChangeArrowheads="1"/>
          </p:cNvSpPr>
          <p:nvPr/>
        </p:nvSpPr>
        <p:spPr bwMode="gray">
          <a:xfrm>
            <a:off x="5807075" y="2351088"/>
            <a:ext cx="2417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marL="342900" indent="-342900" eaLnBrk="0" hangingPunct="0">
              <a:defRPr sz="1400">
                <a:solidFill>
                  <a:schemeClr val="tx1"/>
                </a:solidFill>
                <a:latin typeface="Arial" pitchFamily="34" charset="0"/>
                <a:cs typeface="Arial" pitchFamily="34" charset="0"/>
              </a:defRPr>
            </a:lvl1pPr>
            <a:lvl2pPr marL="341313" indent="-227013"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lvl="1">
              <a:lnSpc>
                <a:spcPct val="90000"/>
              </a:lnSpc>
              <a:spcBef>
                <a:spcPct val="25000"/>
              </a:spcBef>
              <a:buClr>
                <a:schemeClr val="accent2"/>
              </a:buClr>
              <a:buFont typeface="Wingdings 2" pitchFamily="18" charset="2"/>
              <a:buChar char=""/>
            </a:pPr>
            <a:r>
              <a:rPr lang="en-US" altLang="zh-CN" sz="1200">
                <a:ea typeface="MS PGothic" pitchFamily="34" charset="-128"/>
              </a:rPr>
              <a:t>Enhanced tracking and security of payments</a:t>
            </a:r>
          </a:p>
          <a:p>
            <a:pPr lvl="1" algn="ctr">
              <a:lnSpc>
                <a:spcPct val="90000"/>
              </a:lnSpc>
              <a:spcBef>
                <a:spcPct val="25000"/>
              </a:spcBef>
              <a:buClr>
                <a:schemeClr val="accent2"/>
              </a:buClr>
              <a:buFont typeface="Wingdings 2" pitchFamily="18" charset="2"/>
              <a:buNone/>
            </a:pPr>
            <a:endParaRPr lang="en-US" altLang="zh-CN" sz="1200" b="1">
              <a:ea typeface="MS PGothic" pitchFamily="34" charset="-128"/>
            </a:endParaRPr>
          </a:p>
        </p:txBody>
      </p:sp>
      <p:sp>
        <p:nvSpPr>
          <p:cNvPr id="11277" name="Rectangle 20"/>
          <p:cNvSpPr>
            <a:spLocks noChangeArrowheads="1"/>
          </p:cNvSpPr>
          <p:nvPr/>
        </p:nvSpPr>
        <p:spPr bwMode="auto">
          <a:xfrm>
            <a:off x="4411663" y="2794000"/>
            <a:ext cx="344487"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ea typeface="MS PGothic" pitchFamily="34" charset="-128"/>
            </a:endParaRPr>
          </a:p>
        </p:txBody>
      </p:sp>
      <p:sp>
        <p:nvSpPr>
          <p:cNvPr id="11278" name="Rectangle 29"/>
          <p:cNvSpPr>
            <a:spLocks noChangeArrowheads="1"/>
          </p:cNvSpPr>
          <p:nvPr/>
        </p:nvSpPr>
        <p:spPr bwMode="auto">
          <a:xfrm>
            <a:off x="5205413" y="3076575"/>
            <a:ext cx="344487"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ea typeface="MS PGothic" pitchFamily="34" charset="-128"/>
            </a:endParaRPr>
          </a:p>
        </p:txBody>
      </p:sp>
      <p:sp>
        <p:nvSpPr>
          <p:cNvPr id="32" name="Text Box 37"/>
          <p:cNvSpPr txBox="1">
            <a:spLocks noChangeArrowheads="1"/>
          </p:cNvSpPr>
          <p:nvPr/>
        </p:nvSpPr>
        <p:spPr bwMode="gray">
          <a:xfrm>
            <a:off x="541338" y="3916363"/>
            <a:ext cx="27686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marL="342900" indent="-342900" eaLnBrk="0" hangingPunct="0">
              <a:defRPr sz="1400">
                <a:solidFill>
                  <a:schemeClr val="tx1"/>
                </a:solidFill>
                <a:latin typeface="Arial" pitchFamily="34" charset="0"/>
                <a:cs typeface="Arial" pitchFamily="34" charset="0"/>
              </a:defRPr>
            </a:lvl1pPr>
            <a:lvl2pPr marL="341313" indent="-227013"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lvl="1">
              <a:lnSpc>
                <a:spcPct val="90000"/>
              </a:lnSpc>
              <a:spcBef>
                <a:spcPct val="25000"/>
              </a:spcBef>
              <a:buClr>
                <a:schemeClr val="accent2"/>
              </a:buClr>
              <a:buFont typeface="Wingdings 2" pitchFamily="18" charset="2"/>
              <a:buNone/>
            </a:pPr>
            <a:r>
              <a:rPr lang="en-US" altLang="zh-CN" sz="1600">
                <a:ea typeface="MS PGothic" pitchFamily="34" charset="-128"/>
              </a:rPr>
              <a:t>Instant View of Payables</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Manage cash needs upon invoice arrival</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Provide visibility to Suppliers</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Reduce risk exposure</a:t>
            </a:r>
          </a:p>
        </p:txBody>
      </p:sp>
      <p:sp>
        <p:nvSpPr>
          <p:cNvPr id="11280" name="Rectangle 38"/>
          <p:cNvSpPr>
            <a:spLocks noChangeArrowheads="1"/>
          </p:cNvSpPr>
          <p:nvPr/>
        </p:nvSpPr>
        <p:spPr bwMode="auto">
          <a:xfrm>
            <a:off x="4162425" y="3949700"/>
            <a:ext cx="344488"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ea typeface="MS PGothic" pitchFamily="34" charset="-128"/>
            </a:endParaRPr>
          </a:p>
        </p:txBody>
      </p:sp>
      <p:sp>
        <p:nvSpPr>
          <p:cNvPr id="34" name="Text Box 28"/>
          <p:cNvSpPr txBox="1">
            <a:spLocks noChangeArrowheads="1"/>
          </p:cNvSpPr>
          <p:nvPr/>
        </p:nvSpPr>
        <p:spPr bwMode="gray">
          <a:xfrm>
            <a:off x="5807075" y="3916363"/>
            <a:ext cx="25114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lstStyle>
            <a:lvl1pPr marL="342900" indent="-342900" eaLnBrk="0" hangingPunct="0">
              <a:defRPr sz="1400">
                <a:solidFill>
                  <a:schemeClr val="tx1"/>
                </a:solidFill>
                <a:latin typeface="Arial" pitchFamily="34" charset="0"/>
                <a:cs typeface="Arial" pitchFamily="34" charset="0"/>
              </a:defRPr>
            </a:lvl1pPr>
            <a:lvl2pPr marL="341313" indent="-227013"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lvl="1">
              <a:lnSpc>
                <a:spcPct val="90000"/>
              </a:lnSpc>
              <a:spcBef>
                <a:spcPct val="25000"/>
              </a:spcBef>
              <a:buClr>
                <a:schemeClr val="accent2"/>
              </a:buClr>
              <a:buFont typeface="Wingdings 2" pitchFamily="18" charset="2"/>
              <a:buNone/>
            </a:pPr>
            <a:r>
              <a:rPr lang="en-US" altLang="zh-CN" sz="1600">
                <a:ea typeface="MS PGothic" pitchFamily="34" charset="-128"/>
              </a:rPr>
              <a:t>Budget Drivers</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Access supplier discounts </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Increase card rebates </a:t>
            </a:r>
          </a:p>
          <a:p>
            <a:pPr lvl="1">
              <a:lnSpc>
                <a:spcPct val="90000"/>
              </a:lnSpc>
              <a:spcBef>
                <a:spcPct val="25000"/>
              </a:spcBef>
              <a:buClr>
                <a:schemeClr val="accent2"/>
              </a:buClr>
              <a:buFont typeface="Wingdings 2" pitchFamily="18" charset="2"/>
              <a:buChar char=""/>
            </a:pPr>
            <a:r>
              <a:rPr lang="en-US" altLang="zh-CN" sz="1200">
                <a:ea typeface="MS PGothic" pitchFamily="34" charset="-128"/>
              </a:rPr>
              <a:t>Manage Days Paid Outstanding (DPO) – limit PPI</a:t>
            </a:r>
          </a:p>
          <a:p>
            <a:pPr lvl="1" algn="ctr">
              <a:lnSpc>
                <a:spcPct val="90000"/>
              </a:lnSpc>
              <a:spcBef>
                <a:spcPct val="25000"/>
              </a:spcBef>
              <a:buClr>
                <a:schemeClr val="accent2"/>
              </a:buClr>
              <a:buFont typeface="Wingdings 2" pitchFamily="18" charset="2"/>
              <a:buChar char=""/>
            </a:pPr>
            <a:endParaRPr lang="en-US" altLang="zh-CN" sz="1200">
              <a:ea typeface="MS PGothic" pitchFamily="34" charset="-128"/>
            </a:endParaRPr>
          </a:p>
        </p:txBody>
      </p:sp>
      <p:sp>
        <p:nvSpPr>
          <p:cNvPr id="11282" name="Rectangle 29"/>
          <p:cNvSpPr>
            <a:spLocks noChangeArrowheads="1"/>
          </p:cNvSpPr>
          <p:nvPr/>
        </p:nvSpPr>
        <p:spPr bwMode="auto">
          <a:xfrm>
            <a:off x="5205413" y="3341688"/>
            <a:ext cx="34448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endParaRPr lang="zh-CN" altLang="zh-CN" sz="1800">
              <a:ea typeface="MS PGothic" pitchFamily="34" charset="-128"/>
            </a:endParaRPr>
          </a:p>
        </p:txBody>
      </p:sp>
      <p:sp>
        <p:nvSpPr>
          <p:cNvPr id="36" name="AutoShape 59"/>
          <p:cNvSpPr>
            <a:spLocks noChangeArrowheads="1"/>
          </p:cNvSpPr>
          <p:nvPr/>
        </p:nvSpPr>
        <p:spPr bwMode="auto">
          <a:xfrm>
            <a:off x="3306763" y="2879725"/>
            <a:ext cx="1128712" cy="40163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45720" rIns="45720" anchor="ctr" anchorCtr="1"/>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lnSpc>
                <a:spcPct val="85000"/>
              </a:lnSpc>
            </a:pPr>
            <a:r>
              <a:rPr lang="en-US" altLang="zh-CN" sz="1600" b="1">
                <a:solidFill>
                  <a:schemeClr val="bg1"/>
                </a:solidFill>
                <a:ea typeface="MS PGothic" pitchFamily="34" charset="-128"/>
              </a:rPr>
              <a:t>Efficiency</a:t>
            </a:r>
          </a:p>
        </p:txBody>
      </p:sp>
      <p:sp>
        <p:nvSpPr>
          <p:cNvPr id="37" name="AutoShape 60"/>
          <p:cNvSpPr>
            <a:spLocks noChangeArrowheads="1"/>
          </p:cNvSpPr>
          <p:nvPr/>
        </p:nvSpPr>
        <p:spPr bwMode="auto">
          <a:xfrm>
            <a:off x="4468813" y="2879725"/>
            <a:ext cx="1147762" cy="40163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45720" rIns="45720" anchor="ctr" anchorCtr="1"/>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lnSpc>
                <a:spcPct val="85000"/>
              </a:lnSpc>
            </a:pPr>
            <a:r>
              <a:rPr lang="en-US" altLang="zh-CN" sz="1600" b="1">
                <a:solidFill>
                  <a:schemeClr val="bg1"/>
                </a:solidFill>
                <a:ea typeface="MS PGothic" pitchFamily="34" charset="-128"/>
              </a:rPr>
              <a:t>Control</a:t>
            </a:r>
          </a:p>
        </p:txBody>
      </p:sp>
      <p:sp>
        <p:nvSpPr>
          <p:cNvPr id="38" name="AutoShape 61"/>
          <p:cNvSpPr>
            <a:spLocks noChangeArrowheads="1"/>
          </p:cNvSpPr>
          <p:nvPr/>
        </p:nvSpPr>
        <p:spPr bwMode="auto">
          <a:xfrm>
            <a:off x="4449763" y="3679825"/>
            <a:ext cx="1195387" cy="40163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45720" rIns="45720" anchor="ctr" anchorCtr="1"/>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lnSpc>
                <a:spcPct val="85000"/>
              </a:lnSpc>
            </a:pPr>
            <a:r>
              <a:rPr lang="en-US" altLang="zh-CN" sz="1600" b="1">
                <a:solidFill>
                  <a:schemeClr val="bg1"/>
                </a:solidFill>
                <a:ea typeface="MS PGothic" pitchFamily="34" charset="-128"/>
              </a:rPr>
              <a:t>Budget</a:t>
            </a:r>
          </a:p>
        </p:txBody>
      </p:sp>
      <p:sp>
        <p:nvSpPr>
          <p:cNvPr id="39" name="AutoShape 62"/>
          <p:cNvSpPr>
            <a:spLocks noChangeArrowheads="1"/>
          </p:cNvSpPr>
          <p:nvPr/>
        </p:nvSpPr>
        <p:spPr bwMode="auto">
          <a:xfrm>
            <a:off x="3278188" y="3679825"/>
            <a:ext cx="1157287" cy="401638"/>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round/>
                <a:headEnd/>
                <a:tailEnd/>
              </a14:hiddenLine>
            </a:ext>
          </a:extLst>
        </p:spPr>
        <p:txBody>
          <a:bodyPr lIns="45720" rIns="45720" anchor="ctr" anchorCtr="1"/>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r" eaLnBrk="1" hangingPunct="1">
              <a:lnSpc>
                <a:spcPct val="85000"/>
              </a:lnSpc>
            </a:pPr>
            <a:r>
              <a:rPr lang="en-US" altLang="zh-CN" sz="1600" b="1">
                <a:solidFill>
                  <a:schemeClr val="bg1"/>
                </a:solidFill>
                <a:ea typeface="MS PGothic" pitchFamily="34" charset="-128"/>
              </a:rPr>
              <a:t>Visibility</a:t>
            </a:r>
          </a:p>
        </p:txBody>
      </p:sp>
      <p:sp>
        <p:nvSpPr>
          <p:cNvPr id="40" name="TextBox 23"/>
          <p:cNvSpPr txBox="1">
            <a:spLocks noChangeArrowheads="1"/>
          </p:cNvSpPr>
          <p:nvPr/>
        </p:nvSpPr>
        <p:spPr bwMode="auto">
          <a:xfrm>
            <a:off x="5803900" y="1863725"/>
            <a:ext cx="25828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400">
                <a:solidFill>
                  <a:schemeClr val="tx1"/>
                </a:solidFill>
                <a:latin typeface="Arial" pitchFamily="34" charset="0"/>
                <a:cs typeface="Arial" pitchFamily="34" charset="0"/>
              </a:defRPr>
            </a:lvl1pPr>
            <a:lvl2pPr marL="11430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lvl="1" eaLnBrk="1" hangingPunct="1"/>
            <a:r>
              <a:rPr lang="en-US" altLang="zh-CN" sz="1600">
                <a:ea typeface="MS PGothic" pitchFamily="34" charset="-128"/>
              </a:rPr>
              <a:t>Improved timing, tracking, and security</a:t>
            </a:r>
          </a:p>
        </p:txBody>
      </p:sp>
      <p:sp>
        <p:nvSpPr>
          <p:cNvPr id="11288" name="Rectangle 40"/>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E3282124-88FD-4D48-B73D-1782266D5B9D}" type="slidenum">
              <a:rPr lang="en-US" altLang="zh-CN" sz="1000">
                <a:solidFill>
                  <a:schemeClr val="accent2"/>
                </a:solidFill>
                <a:ea typeface="宋体" pitchFamily="2" charset="-122"/>
              </a:rPr>
              <a:pPr algn="ctr" eaLnBrk="1" hangingPunct="1"/>
              <a:t>8</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1000"/>
                                        <p:tgtEl>
                                          <p:spTgt spid="27"/>
                                        </p:tgtEl>
                                      </p:cBhvr>
                                    </p:animEffect>
                                  </p:childTnLst>
                                </p:cTn>
                              </p:par>
                              <p:par>
                                <p:cTn id="8" presetID="9"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1000"/>
                                        <p:tgtEl>
                                          <p:spTgt spid="26"/>
                                        </p:tgtEl>
                                      </p:cBhvr>
                                    </p:animEffect>
                                  </p:childTnLst>
                                </p:cTn>
                              </p:par>
                              <p:par>
                                <p:cTn id="11" presetID="9"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dissolve">
                                      <p:cBhvr>
                                        <p:cTn id="13" dur="1000"/>
                                        <p:tgtEl>
                                          <p:spTgt spid="23"/>
                                        </p:tgtEl>
                                      </p:cBhvr>
                                    </p:animEffect>
                                  </p:childTnLst>
                                </p:cTn>
                              </p:par>
                              <p:par>
                                <p:cTn id="14" presetID="9"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1000"/>
                                        <p:tgtEl>
                                          <p:spTgt spid="24"/>
                                        </p:tgtEl>
                                      </p:cBhvr>
                                    </p:animEffect>
                                  </p:childTnLst>
                                </p:cTn>
                              </p:par>
                              <p:par>
                                <p:cTn id="17" presetID="9"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1000"/>
                                        <p:tgtEl>
                                          <p:spTgt spid="2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1000"/>
                                        <p:tgtEl>
                                          <p:spTgt spid="3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dissolve">
                                      <p:cBhvr>
                                        <p:cTn id="25" dur="1000"/>
                                        <p:tgtEl>
                                          <p:spTgt spid="3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dissolve">
                                      <p:cBhvr>
                                        <p:cTn id="28" dur="1000"/>
                                        <p:tgtEl>
                                          <p:spTgt spid="3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1000"/>
                                        <p:tgtEl>
                                          <p:spTgt spid="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dissolve">
                                      <p:cBhvr>
                                        <p:cTn id="36" dur="1000"/>
                                        <p:tgtEl>
                                          <p:spTgt spid="2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dissolve">
                                      <p:cBhvr>
                                        <p:cTn id="41" dur="1000"/>
                                        <p:tgtEl>
                                          <p:spTgt spid="4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dissolve">
                                      <p:cBhvr>
                                        <p:cTn id="44" dur="500"/>
                                        <p:tgtEl>
                                          <p:spTgt spid="2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1000"/>
                                        <p:tgtEl>
                                          <p:spTgt spid="3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dissolve">
                                      <p:cBhvr>
                                        <p:cTn id="54"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2" grpId="0"/>
      <p:bldP spid="34" grpId="0"/>
      <p:bldP spid="36" grpId="0"/>
      <p:bldP spid="37" grpId="0"/>
      <p:bldP spid="38" grpId="0"/>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322263" y="3276600"/>
            <a:ext cx="8499475" cy="152400"/>
            <a:chOff x="0" y="0"/>
            <a:chExt cx="5354" cy="96"/>
          </a:xfrm>
        </p:grpSpPr>
        <p:sp>
          <p:nvSpPr>
            <p:cNvPr id="12295" name="Rectangle 3"/>
            <p:cNvSpPr>
              <a:spLocks/>
            </p:cNvSpPr>
            <p:nvPr/>
          </p:nvSpPr>
          <p:spPr bwMode="auto">
            <a:xfrm>
              <a:off x="0" y="0"/>
              <a:ext cx="5354" cy="96"/>
            </a:xfrm>
            <a:prstGeom prst="rect">
              <a:avLst/>
            </a:prstGeom>
            <a:solidFill>
              <a:srgbClr val="A7A9A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endParaRPr lang="zh-CN" altLang="zh-CN">
                <a:ea typeface="MS PGothic" pitchFamily="34" charset="-128"/>
              </a:endParaRPr>
            </a:p>
          </p:txBody>
        </p:sp>
      </p:grpSp>
      <p:sp>
        <p:nvSpPr>
          <p:cNvPr id="12291" name="Rectangle 5"/>
          <p:cNvSpPr>
            <a:spLocks noGrp="1" noChangeArrowheads="1"/>
          </p:cNvSpPr>
          <p:nvPr>
            <p:ph type="title" idx="4294967295"/>
          </p:nvPr>
        </p:nvSpPr>
        <p:spPr>
          <a:xfrm>
            <a:off x="4330700" y="2838450"/>
            <a:ext cx="4465638" cy="365125"/>
          </a:xfrm>
          <a:solidFill>
            <a:srgbClr val="FFFFFF"/>
          </a:solidFill>
        </p:spPr>
        <p:txBody>
          <a:bodyPr/>
          <a:lstStyle/>
          <a:p>
            <a:pPr algn="r" eaLnBrk="1" hangingPunct="1"/>
            <a:r>
              <a:rPr lang="en-US" altLang="zh-CN" smtClean="0">
                <a:solidFill>
                  <a:srgbClr val="DC241F"/>
                </a:solidFill>
                <a:ea typeface="宋体" pitchFamily="2" charset="-122"/>
              </a:rPr>
              <a:t>Benefits of Program Expansion</a:t>
            </a:r>
          </a:p>
        </p:txBody>
      </p:sp>
      <p:sp>
        <p:nvSpPr>
          <p:cNvPr id="12292" name="Text Box 5"/>
          <p:cNvSpPr txBox="1">
            <a:spLocks noChangeArrowheads="1"/>
          </p:cNvSpPr>
          <p:nvPr/>
        </p:nvSpPr>
        <p:spPr bwMode="auto">
          <a:xfrm>
            <a:off x="8767763" y="6270625"/>
            <a:ext cx="1476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45720" rIns="45720">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r>
              <a:rPr lang="en-US" altLang="zh-CN" sz="600">
                <a:solidFill>
                  <a:srgbClr val="808080"/>
                </a:solidFill>
                <a:ea typeface="宋体" pitchFamily="2" charset="-122"/>
              </a:rPr>
              <a:t>®</a:t>
            </a:r>
          </a:p>
        </p:txBody>
      </p:sp>
      <p:sp>
        <p:nvSpPr>
          <p:cNvPr id="12293" name="Rectangle 6"/>
          <p:cNvSpPr>
            <a:spLocks noChangeArrowheads="1"/>
          </p:cNvSpPr>
          <p:nvPr/>
        </p:nvSpPr>
        <p:spPr bwMode="gray">
          <a:xfrm>
            <a:off x="322263" y="122238"/>
            <a:ext cx="8499475"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nchor="b"/>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eaLnBrk="1" hangingPunct="1"/>
            <a:r>
              <a:rPr lang="en-US" altLang="zh-CN" sz="2400">
                <a:solidFill>
                  <a:schemeClr val="accent2"/>
                </a:solidFill>
                <a:ea typeface="宋体" pitchFamily="2" charset="-122"/>
              </a:rPr>
              <a:t>Alternative Cards</a:t>
            </a:r>
          </a:p>
        </p:txBody>
      </p:sp>
      <p:sp>
        <p:nvSpPr>
          <p:cNvPr id="12294" name="Rectangle 6"/>
          <p:cNvSpPr>
            <a:spLocks noChangeArrowheads="1"/>
          </p:cNvSpPr>
          <p:nvPr/>
        </p:nvSpPr>
        <p:spPr bwMode="auto">
          <a:xfrm>
            <a:off x="323850" y="6423025"/>
            <a:ext cx="341313"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Arial" pitchFamily="34" charset="0"/>
                <a:cs typeface="Arial" pitchFamily="34" charset="0"/>
              </a:defRPr>
            </a:lvl1pPr>
            <a:lvl2pPr marL="742950" indent="-285750" eaLnBrk="0" hangingPunct="0">
              <a:defRPr sz="1400">
                <a:solidFill>
                  <a:schemeClr val="tx1"/>
                </a:solidFill>
                <a:latin typeface="Arial" pitchFamily="34" charset="0"/>
                <a:cs typeface="Arial" pitchFamily="34" charset="0"/>
              </a:defRPr>
            </a:lvl2pPr>
            <a:lvl3pPr marL="1143000" indent="-228600" eaLnBrk="0" hangingPunct="0">
              <a:defRPr sz="1400">
                <a:solidFill>
                  <a:schemeClr val="tx1"/>
                </a:solidFill>
                <a:latin typeface="Arial" pitchFamily="34" charset="0"/>
                <a:cs typeface="Arial" pitchFamily="34" charset="0"/>
              </a:defRPr>
            </a:lvl3pPr>
            <a:lvl4pPr marL="1600200" indent="-228600" eaLnBrk="0" hangingPunct="0">
              <a:defRPr sz="1400">
                <a:solidFill>
                  <a:schemeClr val="tx1"/>
                </a:solidFill>
                <a:latin typeface="Arial" pitchFamily="34" charset="0"/>
                <a:cs typeface="Arial" pitchFamily="34" charset="0"/>
              </a:defRPr>
            </a:lvl4pPr>
            <a:lvl5pPr marL="2057400" indent="-228600" eaLnBrk="0" hangingPunct="0">
              <a:defRPr sz="1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1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1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1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1400">
                <a:solidFill>
                  <a:schemeClr val="tx1"/>
                </a:solidFill>
                <a:latin typeface="Arial" pitchFamily="34" charset="0"/>
                <a:cs typeface="Arial" pitchFamily="34" charset="0"/>
              </a:defRPr>
            </a:lvl9pPr>
          </a:lstStyle>
          <a:p>
            <a:pPr algn="ctr" eaLnBrk="1" hangingPunct="1"/>
            <a:fld id="{B851D1AF-AC04-4691-A190-60EEF013DEE2}" type="slidenum">
              <a:rPr lang="en-US" altLang="zh-CN" sz="1000">
                <a:solidFill>
                  <a:schemeClr val="accent2"/>
                </a:solidFill>
                <a:ea typeface="宋体" pitchFamily="2" charset="-122"/>
              </a:rPr>
              <a:pPr algn="ctr" eaLnBrk="1" hangingPunct="1"/>
              <a:t>9</a:t>
            </a:fld>
            <a:endParaRPr lang="en-US" altLang="zh-CN" sz="1000">
              <a:ea typeface="宋体" pitchFamily="2" charset="-122"/>
            </a:endParaRP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8&quot;&gt;&lt;property id=&quot;20148&quot; value=&quot;5&quot;/&gt;&lt;property id=&quot;20300&quot; value=&quot;Slide 2 - &amp;quot;Alternative Cards&amp;quot;&quot;/&gt;&lt;property id=&quot;20307&quot; value=&quot;444&quot;/&gt;&lt;/object&gt;&lt;object type=&quot;3&quot; unique_id=&quot;10009&quot;&gt;&lt;property id=&quot;20148&quot; value=&quot;5&quot;/&gt;&lt;property id=&quot;20300&quot; value=&quot;Slide 3 - &amp;quot;1. Industry Challenges and Trends&amp;quot;&quot;/&gt;&lt;property id=&quot;20307&quot; value=&quot;455&quot;/&gt;&lt;/object&gt;&lt;object type=&quot;3&quot; unique_id=&quot;10010&quot;&gt;&lt;property id=&quot;20148&quot; value=&quot;5&quot;/&gt;&lt;property id=&quot;20300&quot; value=&quot;Slide 4 - &amp;quot;Alternative Cards&amp;quot;&quot;/&gt;&lt;property id=&quot;20307&quot; value=&quot;487&quot;/&gt;&lt;/object&gt;&lt;object type=&quot;3&quot; unique_id=&quot;10011&quot;&gt;&lt;property id=&quot;20148&quot; value=&quot;5&quot;/&gt;&lt;property id=&quot;20300&quot; value=&quot;Slide 5 - &amp;quot;Alternative Cards&amp;quot;&quot;/&gt;&lt;property id=&quot;20307&quot; value=&quot;488&quot;/&gt;&lt;/object&gt;&lt;object type=&quot;3&quot; unique_id=&quot;10012&quot;&gt;&lt;property id=&quot;20148&quot; value=&quot;5&quot;/&gt;&lt;property id=&quot;20300&quot; value=&quot;Slide 6&quot;/&gt;&lt;property id=&quot;20307&quot; value=&quot;451&quot;/&gt;&lt;/object&gt;&lt;object type=&quot;3&quot; unique_id=&quot;10013&quot;&gt;&lt;property id=&quot;20148&quot; value=&quot;5&quot;/&gt;&lt;property id=&quot;20300&quot; value=&quot;Slide 7&quot;/&gt;&lt;property id=&quot;20307&quot; value=&quot;452&quot;/&gt;&lt;/object&gt;&lt;object type=&quot;3&quot; unique_id=&quot;10014&quot;&gt;&lt;property id=&quot;20148&quot; value=&quot;5&quot;/&gt;&lt;property id=&quot;20300&quot; value=&quot;Slide 8&quot;/&gt;&lt;property id=&quot;20307&quot; value=&quot;489&quot;/&gt;&lt;/object&gt;&lt;object type=&quot;3&quot; unique_id=&quot;10015&quot;&gt;&lt;property id=&quot;20148&quot; value=&quot;5&quot;/&gt;&lt;property id=&quot;20300&quot; value=&quot;Slide 16 - &amp;quot;2. Ghost and Declining Balance Cards&amp;quot;&quot;/&gt;&lt;property id=&quot;20307&quot; value=&quot;456&quot;/&gt;&lt;/object&gt;&lt;object type=&quot;3&quot; unique_id=&quot;10016&quot;&gt;&lt;property id=&quot;20148&quot; value=&quot;5&quot;/&gt;&lt;property id=&quot;20300&quot; value=&quot;Slide 17 - &amp;quot;Alternative Cards&amp;quot;&quot;/&gt;&lt;property id=&quot;20307&quot; value=&quot;449&quot;/&gt;&lt;/object&gt;&lt;object type=&quot;3&quot; unique_id=&quot;10017&quot;&gt;&lt;property id=&quot;20148&quot; value=&quot;5&quot;/&gt;&lt;property id=&quot;20300&quot; value=&quot;Slide 19 - &amp;quot;3. Virtual Cards&amp;quot;&quot;/&gt;&lt;property id=&quot;20307&quot; value=&quot;467&quot;/&gt;&lt;/object&gt;&lt;object type=&quot;3&quot; unique_id=&quot;10018&quot;&gt;&lt;property id=&quot;20148&quot; value=&quot;5&quot;/&gt;&lt;property id=&quot;20300&quot; value=&quot;Slide 20&quot;/&gt;&lt;property id=&quot;20307&quot; value=&quot;491&quot;/&gt;&lt;/object&gt;&lt;object type=&quot;3&quot; unique_id=&quot;10021&quot;&gt;&lt;property id=&quot;20148&quot; value=&quot;5&quot;/&gt;&lt;property id=&quot;20300&quot; value=&quot;Slide 21&quot;/&gt;&lt;property id=&quot;20307&quot; value=&quot;494&quot;/&gt;&lt;/object&gt;&lt;object type=&quot;3&quot; unique_id=&quot;10022&quot;&gt;&lt;property id=&quot;20148&quot; value=&quot;5&quot;/&gt;&lt;property id=&quot;20300&quot; value=&quot;Slide 22 - &amp;quot;4. Buyer Initiated Payment Card&amp;quot;&quot;/&gt;&lt;property id=&quot;20307&quot; value=&quot;463&quot;/&gt;&lt;/object&gt;&lt;object type=&quot;3&quot; unique_id=&quot;10023&quot;&gt;&lt;property id=&quot;20148&quot; value=&quot;5&quot;/&gt;&lt;property id=&quot;20300&quot; value=&quot;Slide 23&quot;/&gt;&lt;property id=&quot;20307&quot; value=&quot;495&quot;/&gt;&lt;/object&gt;&lt;object type=&quot;3&quot; unique_id=&quot;10024&quot;&gt;&lt;property id=&quot;20148&quot; value=&quot;5&quot;/&gt;&lt;property id=&quot;20300&quot; value=&quot;Slide 24&quot;/&gt;&lt;property id=&quot;20307&quot; value=&quot;496&quot;/&gt;&lt;/object&gt;&lt;object type=&quot;3&quot; unique_id=&quot;10025&quot;&gt;&lt;property id=&quot;20148&quot; value=&quot;5&quot;/&gt;&lt;property id=&quot;20300&quot; value=&quot;Slide 25&quot;/&gt;&lt;property id=&quot;20307&quot; value=&quot;497&quot;/&gt;&lt;/object&gt;&lt;object type=&quot;3&quot; unique_id=&quot;10026&quot;&gt;&lt;property id=&quot;20148&quot; value=&quot;5&quot;/&gt;&lt;property id=&quot;20300&quot; value=&quot;Slide 26&quot;/&gt;&lt;property id=&quot;20307&quot; value=&quot;498&quot;/&gt;&lt;/object&gt;&lt;object type=&quot;3&quot; unique_id=&quot;10027&quot;&gt;&lt;property id=&quot;20148&quot; value=&quot;5&quot;/&gt;&lt;property id=&quot;20300&quot; value=&quot;Slide 27&quot;/&gt;&lt;property id=&quot;20307&quot; value=&quot;483&quot;/&gt;&lt;/object&gt;&lt;object type=&quot;3&quot; unique_id=&quot;10028&quot;&gt;&lt;property id=&quot;20148&quot; value=&quot;5&quot;/&gt;&lt;property id=&quot;20300&quot; value=&quot;Slide 28 - &amp;quot;Alternative Cards&amp;quot;&quot;/&gt;&lt;property id=&quot;20307&quot; value=&quot;447&quot;/&gt;&lt;/object&gt;&lt;object type=&quot;3&quot; unique_id=&quot;10029&quot;&gt;&lt;property id=&quot;20148&quot; value=&quot;5&quot;/&gt;&lt;property id=&quot;20300&quot; value=&quot;Slide 29&quot;/&gt;&lt;property id=&quot;20307&quot; value=&quot;499&quot;/&gt;&lt;/object&gt;&lt;object type=&quot;3&quot; unique_id=&quot;10030&quot;&gt;&lt;property id=&quot;20148&quot; value=&quot;5&quot;/&gt;&lt;property id=&quot;20300&quot; value=&quot;Slide 30&quot;/&gt;&lt;property id=&quot;20307&quot; value=&quot;471&quot;/&gt;&lt;/object&gt;&lt;object type=&quot;3&quot; unique_id=&quot;10040&quot;&gt;&lt;property id=&quot;20148&quot; value=&quot;5&quot;/&gt;&lt;property id=&quot;20300&quot; value=&quot;Slide 10 - &amp;quot;Alternative Cards&amp;quot;&quot;/&gt;&lt;property id=&quot;20307&quot; value=&quot;503&quot;/&gt;&lt;/object&gt;&lt;object type=&quot;3&quot; unique_id=&quot;10041&quot;&gt;&lt;property id=&quot;20148&quot; value=&quot;5&quot;/&gt;&lt;property id=&quot;20300&quot; value=&quot;Slide 11 - &amp;quot;Alternative Cards&amp;quot;&quot;/&gt;&lt;property id=&quot;20307&quot; value=&quot;504&quot;/&gt;&lt;/object&gt;&lt;object type=&quot;3&quot; unique_id=&quot;10042&quot;&gt;&lt;property id=&quot;20148&quot; value=&quot;5&quot;/&gt;&lt;property id=&quot;20300&quot; value=&quot;Slide 31 - &amp;quot;7. Final Thoughts&amp;quot;&quot;/&gt;&lt;property id=&quot;20307&quot; value=&quot;479&quot;/&gt;&lt;/object&gt;&lt;object type=&quot;3&quot; unique_id=&quot;10043&quot;&gt;&lt;property id=&quot;20148&quot; value=&quot;5&quot;/&gt;&lt;property id=&quot;20300&quot; value=&quot;Slide 32&quot;/&gt;&lt;property id=&quot;20307&quot; value=&quot;478&quot;/&gt;&lt;/object&gt;&lt;object type=&quot;3&quot; unique_id=&quot;10044&quot;&gt;&lt;property id=&quot;20148&quot; value=&quot;5&quot;/&gt;&lt;property id=&quot;20300&quot; value=&quot;Slide 33 - &amp;quot;Alternative Cards&amp;quot;&quot;/&gt;&lt;property id=&quot;20307&quot; value=&quot;396&quot;/&gt;&lt;/object&gt;&lt;object type=&quot;3&quot; unique_id=&quot;10046&quot;&gt;&lt;property id=&quot;20148&quot; value=&quot;5&quot;/&gt;&lt;property id=&quot;20300&quot; value=&quot;Slide 13 - &amp;quot;Alternative Cards&amp;quot;&quot;/&gt;&lt;property id=&quot;20307&quot; value=&quot;505&quot;/&gt;&lt;/object&gt;&lt;object type=&quot;3&quot; unique_id=&quot;10047&quot;&gt;&lt;property id=&quot;20148&quot; value=&quot;5&quot;/&gt;&lt;property id=&quot;20300&quot; value=&quot;Slide 14 - &amp;quot;Alternative Cards&amp;quot;&quot;/&gt;&lt;property id=&quot;20307&quot; value=&quot;506&quot;/&gt;&lt;/object&gt;&lt;object type=&quot;3&quot; unique_id=&quot;10048&quot;&gt;&lt;property id=&quot;20148&quot; value=&quot;5&quot;/&gt;&lt;property id=&quot;20300&quot; value=&quot;Slide 15 - &amp;quot;Alternative Cards&amp;quot;&quot;/&gt;&lt;property id=&quot;20307&quot; value=&quot;507&quot;/&gt;&lt;/object&gt;&lt;object type=&quot;3&quot; unique_id=&quot;10049&quot;&gt;&lt;property id=&quot;20148&quot; value=&quot;5&quot;/&gt;&lt;property id=&quot;20300&quot; value=&quot;Slide 34&quot;/&gt;&lt;property id=&quot;20307&quot; value=&quot;508&quot;/&gt;&lt;/object&gt;&lt;object type=&quot;3&quot; unique_id=&quot;10052&quot;&gt;&lt;property id=&quot;20148&quot; value=&quot;5&quot;/&gt;&lt;property id=&quot;20300&quot; value=&quot;Slide 1 - &amp;quot;Alternative Cards&amp;quot;&quot;/&gt;&lt;property id=&quot;20307&quot; value=&quot;509&quot;/&gt;&lt;/object&gt;&lt;object type=&quot;3&quot; unique_id=&quot;10053&quot;&gt;&lt;property id=&quot;20148&quot; value=&quot;5&quot;/&gt;&lt;property id=&quot;20300&quot; value=&quot;Slide 9 - &amp;quot;Benefits of Program Expansion&amp;quot;&quot;/&gt;&lt;property id=&quot;20307&quot; value=&quot;502&quot;/&gt;&lt;/object&gt;&lt;object type=&quot;3&quot; unique_id=&quot;10054&quot;&gt;&lt;property id=&quot;20148&quot; value=&quot;5&quot;/&gt;&lt;property id=&quot;20300&quot; value=&quot;Slide 12&quot;/&gt;&lt;property id=&quot;20307&quot; value=&quot;511&quot;/&gt;&lt;/object&gt;&lt;object type=&quot;3&quot; unique_id=&quot;10055&quot;&gt;&lt;property id=&quot;20148&quot; value=&quot;5&quot;/&gt;&lt;property id=&quot;20300&quot; value=&quot;Slide 18 - &amp;quot;Alternative Cards&amp;quot;&quot;/&gt;&lt;property id=&quot;20307&quot; value=&quot;510&quot;/&gt;&lt;/objec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SSB" val="CitiLogo"/>
</p:tagLst>
</file>

<file path=ppt/tags/tag3.xml><?xml version="1.0" encoding="utf-8"?>
<p:tagLst xmlns:a="http://schemas.openxmlformats.org/drawingml/2006/main" xmlns:r="http://schemas.openxmlformats.org/officeDocument/2006/relationships" xmlns:p="http://schemas.openxmlformats.org/presentationml/2006/main">
  <p:tag name="SSB" val="CitiLogo"/>
</p:tagLst>
</file>

<file path=ppt/theme/theme1.xml><?xml version="1.0" encoding="utf-8"?>
<a:theme xmlns:a="http://schemas.openxmlformats.org/drawingml/2006/main" name="CIB_Pres NEW 17-Apr">
  <a:themeElements>
    <a:clrScheme name="CIB_Pres NEW 17-Apr 1">
      <a:dk1>
        <a:srgbClr val="000000"/>
      </a:dk1>
      <a:lt1>
        <a:srgbClr val="FFFFFF"/>
      </a:lt1>
      <a:dk2>
        <a:srgbClr val="4E728F"/>
      </a:dk2>
      <a:lt2>
        <a:srgbClr val="969696"/>
      </a:lt2>
      <a:accent1>
        <a:srgbClr val="BED8EC"/>
      </a:accent1>
      <a:accent2>
        <a:srgbClr val="003082"/>
      </a:accent2>
      <a:accent3>
        <a:srgbClr val="FFFFFF"/>
      </a:accent3>
      <a:accent4>
        <a:srgbClr val="000000"/>
      </a:accent4>
      <a:accent5>
        <a:srgbClr val="DBE9F4"/>
      </a:accent5>
      <a:accent6>
        <a:srgbClr val="002A75"/>
      </a:accent6>
      <a:hlink>
        <a:srgbClr val="C0C0C0"/>
      </a:hlink>
      <a:folHlink>
        <a:srgbClr val="00A8EB"/>
      </a:folHlink>
    </a:clrScheme>
    <a:fontScheme name="CIB_Pres NEW 17-Ap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6350" cap="flat" cmpd="sng" algn="ctr">
          <a:solidFill>
            <a:schemeClr val="bg2"/>
          </a:solidFill>
          <a:prstDash val="solid"/>
          <a:round/>
          <a:headEnd type="none" w="med" len="med"/>
          <a:tailEnd type="none" w="med" len="med"/>
        </a:ln>
        <a:effectLst/>
      </a:spPr>
      <a:bodyPr vert="horz" wrap="square" lIns="45720" tIns="45720" rIns="4572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IB_Pres NEW 17-Apr 1">
        <a:dk1>
          <a:srgbClr val="000000"/>
        </a:dk1>
        <a:lt1>
          <a:srgbClr val="FFFFFF"/>
        </a:lt1>
        <a:dk2>
          <a:srgbClr val="4E728F"/>
        </a:dk2>
        <a:lt2>
          <a:srgbClr val="969696"/>
        </a:lt2>
        <a:accent1>
          <a:srgbClr val="BED8EC"/>
        </a:accent1>
        <a:accent2>
          <a:srgbClr val="003082"/>
        </a:accent2>
        <a:accent3>
          <a:srgbClr val="FFFFFF"/>
        </a:accent3>
        <a:accent4>
          <a:srgbClr val="000000"/>
        </a:accent4>
        <a:accent5>
          <a:srgbClr val="DBE9F4"/>
        </a:accent5>
        <a:accent6>
          <a:srgbClr val="002A75"/>
        </a:accent6>
        <a:hlink>
          <a:srgbClr val="C0C0C0"/>
        </a:hlink>
        <a:folHlink>
          <a:srgbClr val="00A8E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CIB_Pres NEW 17-Apr</Template>
  <TotalTime>8624</TotalTime>
  <Words>3448</Words>
  <Application>Microsoft Office PowerPoint</Application>
  <PresentationFormat>全屏显示(4:3)</PresentationFormat>
  <Paragraphs>551</Paragraphs>
  <Slides>35</Slides>
  <Notes>20</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35</vt:i4>
      </vt:variant>
    </vt:vector>
  </HeadingPairs>
  <TitlesOfParts>
    <vt:vector size="38" baseType="lpstr">
      <vt:lpstr>CIB_Pres NEW 17-Apr</vt:lpstr>
      <vt:lpstr>Default Theme</vt:lpstr>
      <vt:lpstr>Chart</vt:lpstr>
      <vt:lpstr>Alternative Cards</vt:lpstr>
      <vt:lpstr>Alternative Cards</vt:lpstr>
      <vt:lpstr>1. Industry Challenges and Trends</vt:lpstr>
      <vt:lpstr>Alternative Cards</vt:lpstr>
      <vt:lpstr>Alternative Cards</vt:lpstr>
      <vt:lpstr>PowerPoint 演示文稿</vt:lpstr>
      <vt:lpstr>PowerPoint 演示文稿</vt:lpstr>
      <vt:lpstr>PowerPoint 演示文稿</vt:lpstr>
      <vt:lpstr>Benefits of Program Expansion</vt:lpstr>
      <vt:lpstr>Alternative Cards</vt:lpstr>
      <vt:lpstr>Alternative Cards</vt:lpstr>
      <vt:lpstr>PowerPoint 演示文稿</vt:lpstr>
      <vt:lpstr>Alternative Cards</vt:lpstr>
      <vt:lpstr>Alternative Cards</vt:lpstr>
      <vt:lpstr>Alternative Cards</vt:lpstr>
      <vt:lpstr>2. Ghost and Declining Balance Cards</vt:lpstr>
      <vt:lpstr>Alternative Cards</vt:lpstr>
      <vt:lpstr>Alternative Cards</vt:lpstr>
      <vt:lpstr>3. Virtual Cards</vt:lpstr>
      <vt:lpstr>PowerPoint 演示文稿</vt:lpstr>
      <vt:lpstr>PowerPoint 演示文稿</vt:lpstr>
      <vt:lpstr>4. Buyer Initiated Payment Card</vt:lpstr>
      <vt:lpstr>PowerPoint 演示文稿</vt:lpstr>
      <vt:lpstr>PowerPoint 演示文稿</vt:lpstr>
      <vt:lpstr>PowerPoint 演示文稿</vt:lpstr>
      <vt:lpstr>PowerPoint 演示文稿</vt:lpstr>
      <vt:lpstr>PowerPoint 演示文稿</vt:lpstr>
      <vt:lpstr>Alternative Cards</vt:lpstr>
      <vt:lpstr>PowerPoint 演示文稿</vt:lpstr>
      <vt:lpstr>PowerPoint 演示文稿</vt:lpstr>
      <vt:lpstr>7. Final Thoughts</vt:lpstr>
      <vt:lpstr>PowerPoint 演示文稿</vt:lpstr>
      <vt:lpstr>Alternative Cards</vt:lpstr>
      <vt:lpstr>PowerPoint 演示文稿</vt:lpstr>
      <vt:lpstr>声明：</vt:lpstr>
    </vt:vector>
  </TitlesOfParts>
  <Company>PCSOE</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Subject]</dc:title>
  <dc:creator>Christine Bocchino</dc:creator>
  <cp:lastModifiedBy>Microsoft</cp:lastModifiedBy>
  <cp:revision>252</cp:revision>
  <dcterms:created xsi:type="dcterms:W3CDTF">2007-04-17T19:25:41Z</dcterms:created>
  <dcterms:modified xsi:type="dcterms:W3CDTF">2018-01-05T05:31:41Z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egions">
    <vt:lpwstr>3;#Japan</vt:lpwstr>
  </property>
  <property fmtid="{D5CDD505-2E9C-101B-9397-08002B2CF9AE}" pid="3" name="ContentTypeId">
    <vt:lpwstr>0x010100C83A14C19AF88E4A98DEA1445E63D81C</vt:lpwstr>
  </property>
</Properties>
</file>