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833" r:id="rId2"/>
  </p:sldMasterIdLst>
  <p:notesMasterIdLst>
    <p:notesMasterId r:id="rId38"/>
  </p:notesMasterIdLst>
  <p:handoutMasterIdLst>
    <p:handoutMasterId r:id="rId39"/>
  </p:handoutMasterIdLst>
  <p:sldIdLst>
    <p:sldId id="781" r:id="rId3"/>
    <p:sldId id="780" r:id="rId4"/>
    <p:sldId id="782" r:id="rId5"/>
    <p:sldId id="688" r:id="rId6"/>
    <p:sldId id="739" r:id="rId7"/>
    <p:sldId id="740" r:id="rId8"/>
    <p:sldId id="761" r:id="rId9"/>
    <p:sldId id="762" r:id="rId10"/>
    <p:sldId id="760" r:id="rId11"/>
    <p:sldId id="786" r:id="rId12"/>
    <p:sldId id="775" r:id="rId13"/>
    <p:sldId id="763" r:id="rId14"/>
    <p:sldId id="770" r:id="rId15"/>
    <p:sldId id="765" r:id="rId16"/>
    <p:sldId id="766" r:id="rId17"/>
    <p:sldId id="771" r:id="rId18"/>
    <p:sldId id="772" r:id="rId19"/>
    <p:sldId id="764" r:id="rId20"/>
    <p:sldId id="767" r:id="rId21"/>
    <p:sldId id="768" r:id="rId22"/>
    <p:sldId id="769" r:id="rId23"/>
    <p:sldId id="776" r:id="rId24"/>
    <p:sldId id="748" r:id="rId25"/>
    <p:sldId id="773" r:id="rId26"/>
    <p:sldId id="777" r:id="rId27"/>
    <p:sldId id="759" r:id="rId28"/>
    <p:sldId id="750" r:id="rId29"/>
    <p:sldId id="751" r:id="rId30"/>
    <p:sldId id="752" r:id="rId31"/>
    <p:sldId id="787" r:id="rId32"/>
    <p:sldId id="783" r:id="rId33"/>
    <p:sldId id="757" r:id="rId34"/>
    <p:sldId id="659" r:id="rId35"/>
    <p:sldId id="646" r:id="rId36"/>
    <p:sldId id="788" r:id="rId37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1pPr>
    <a:lvl2pPr marL="169863" indent="1143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2pPr>
    <a:lvl3pPr marL="341313" indent="228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3pPr>
    <a:lvl4pPr marL="512763" indent="3429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4pPr>
    <a:lvl5pPr marL="684213" indent="455613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Arial" pitchFamily="34" charset="0"/>
        <a:ea typeface="ＭＳ Ｐゴシック" pitchFamily="34" charset="-128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B9BE78"/>
    <a:srgbClr val="0070C0"/>
    <a:srgbClr val="B8B8B8"/>
    <a:srgbClr val="4D4D4D"/>
    <a:srgbClr val="5E4847"/>
    <a:srgbClr val="604847"/>
    <a:srgbClr val="AB9E4B"/>
    <a:srgbClr val="9FB3A9"/>
    <a:srgbClr val="707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7544" autoAdjust="0"/>
  </p:normalViewPr>
  <p:slideViewPr>
    <p:cSldViewPr snapToGrid="0" showGuides="1">
      <p:cViewPr varScale="1">
        <p:scale>
          <a:sx n="85" d="100"/>
          <a:sy n="85" d="100"/>
        </p:scale>
        <p:origin x="-856" y="-60"/>
      </p:cViewPr>
      <p:guideLst>
        <p:guide orient="horz" pos="347"/>
        <p:guide orient="horz" pos="700"/>
        <p:guide pos="509"/>
        <p:guide pos="5759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20081F73-A3D6-48AF-B321-CCF67B639CA5}" type="datetime1">
              <a:rPr lang="en-US"/>
              <a:pPr>
                <a:defRPr/>
              </a:pPr>
              <a:t>1/5/2018</a:t>
            </a:fld>
            <a:endParaRPr 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l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600825"/>
            <a:ext cx="39624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1200">
                <a:cs typeface="+mn-cs"/>
              </a:defRPr>
            </a:lvl1pPr>
          </a:lstStyle>
          <a:p>
            <a:pPr>
              <a:defRPr/>
            </a:pPr>
            <a:fld id="{BC2084C9-A309-4861-9B00-572BD194B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87FD523-6A9D-431F-9006-8F984D4E0C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2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400" b="1" kern="1200">
        <a:solidFill>
          <a:schemeClr val="tx1"/>
        </a:solidFill>
        <a:latin typeface="Arial" pitchFamily="-106" charset="0"/>
        <a:ea typeface="ＭＳ Ｐゴシック" charset="-128"/>
        <a:cs typeface="ＭＳ Ｐゴシック" charset="-128"/>
      </a:defRPr>
    </a:lvl1pPr>
    <a:lvl2pPr marL="41275" algn="l" rtl="0" eaLnBrk="0" fontAlgn="base" hangingPunct="0">
      <a:spcBef>
        <a:spcPct val="30000"/>
      </a:spcBef>
      <a:spcAft>
        <a:spcPct val="0"/>
      </a:spcAft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125413" indent="-3968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215900" indent="-44450" algn="l" rtl="0" eaLnBrk="0" fontAlgn="base" hangingPunct="0">
      <a:spcBef>
        <a:spcPct val="30000"/>
      </a:spcBef>
      <a:spcAft>
        <a:spcPct val="0"/>
      </a:spcAft>
      <a:buChar char="–"/>
      <a:defRPr sz="4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258763" algn="l" rtl="0" eaLnBrk="0" fontAlgn="base" hangingPunct="0">
      <a:spcBef>
        <a:spcPct val="30000"/>
      </a:spcBef>
      <a:spcAft>
        <a:spcPct val="0"/>
      </a:spcAft>
      <a:defRPr sz="3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856575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102789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1199206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1370521" algn="l" defTabSz="171315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D8CAE3-8416-44F2-9B9F-7B1932432F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FF1845-35E9-4DEC-BE8A-F7E553E34B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4D4FB3-32F8-4D98-89AD-788513A2790A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9175" y="515938"/>
            <a:ext cx="4565650" cy="2568575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nl-NL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29605" y="514116"/>
            <a:ext cx="5884793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22" y="3596148"/>
            <a:ext cx="7772797" cy="670855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22" y="4410273"/>
            <a:ext cx="7075289" cy="53264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FF0000"/>
              </a:buClr>
              <a:buSzTx/>
              <a:buFont typeface="Arial" pitchFamily="127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285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6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7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3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99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105525" y="48688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101679"/>
            <a:ext cx="22272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4" descr="Tall Red"/>
          <p:cNvPicPr>
            <a:picLocks noChangeArrowheads="1"/>
          </p:cNvPicPr>
          <p:nvPr userDrawn="1"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1144588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1" name="Picture 75" descr="Wide Red"/>
          <p:cNvPicPr>
            <a:picLocks noChangeArrowheads="1"/>
          </p:cNvPicPr>
          <p:nvPr userDrawn="1"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685800"/>
            <a:ext cx="5881687" cy="2117725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3553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3304977"/>
            <a:ext cx="7772797" cy="1021953"/>
          </a:xfrm>
        </p:spPr>
        <p:txBody>
          <a:bodyPr/>
          <a:lstStyle>
            <a:lvl1pPr algn="l">
              <a:defRPr sz="2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179839"/>
            <a:ext cx="7772797" cy="112514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55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14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67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229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78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34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9901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45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99" y="1200547"/>
            <a:ext cx="4066976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00547"/>
            <a:ext cx="4066977" cy="33942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8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01" y="1150938"/>
            <a:ext cx="4040187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01" y="1631157"/>
            <a:ext cx="4040187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22" y="1150938"/>
            <a:ext cx="4041180" cy="480219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573" indent="0">
              <a:buNone/>
              <a:defRPr sz="1200" b="1"/>
            </a:lvl2pPr>
            <a:lvl3pPr marL="571145" indent="0">
              <a:buNone/>
              <a:defRPr sz="1100" b="1"/>
            </a:lvl3pPr>
            <a:lvl4pPr marL="856718" indent="0">
              <a:buNone/>
              <a:defRPr sz="1000" b="1"/>
            </a:lvl4pPr>
            <a:lvl5pPr marL="1142291" indent="0">
              <a:buNone/>
              <a:defRPr sz="1000" b="1"/>
            </a:lvl5pPr>
            <a:lvl6pPr marL="1427864" indent="0">
              <a:buNone/>
              <a:defRPr sz="1000" b="1"/>
            </a:lvl6pPr>
            <a:lvl7pPr marL="1713437" indent="0">
              <a:buNone/>
              <a:defRPr sz="1000" b="1"/>
            </a:lvl7pPr>
            <a:lvl8pPr marL="1999011" indent="0">
              <a:buNone/>
              <a:defRPr sz="1000" b="1"/>
            </a:lvl8pPr>
            <a:lvl9pPr marL="228458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22" y="1631157"/>
            <a:ext cx="4041180" cy="2963664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99" y="204393"/>
            <a:ext cx="3008312" cy="872133"/>
          </a:xfrm>
        </p:spPr>
        <p:txBody>
          <a:bodyPr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391"/>
            <a:ext cx="5111750" cy="4390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99" y="1076526"/>
            <a:ext cx="3008312" cy="3518297"/>
          </a:xfrm>
        </p:spPr>
        <p:txBody>
          <a:bodyPr/>
          <a:lstStyle>
            <a:lvl1pPr marL="0" indent="0">
              <a:buNone/>
              <a:defRPr sz="900"/>
            </a:lvl1pPr>
            <a:lvl2pPr marL="285573" indent="0">
              <a:buNone/>
              <a:defRPr sz="700"/>
            </a:lvl2pPr>
            <a:lvl3pPr marL="571145" indent="0">
              <a:buNone/>
              <a:defRPr sz="600"/>
            </a:lvl3pPr>
            <a:lvl4pPr marL="856718" indent="0">
              <a:buNone/>
              <a:defRPr sz="600"/>
            </a:lvl4pPr>
            <a:lvl5pPr marL="1142291" indent="0">
              <a:buNone/>
              <a:defRPr sz="600"/>
            </a:lvl5pPr>
            <a:lvl6pPr marL="1427864" indent="0">
              <a:buNone/>
              <a:defRPr sz="600"/>
            </a:lvl6pPr>
            <a:lvl7pPr marL="1713437" indent="0">
              <a:buNone/>
              <a:defRPr sz="600"/>
            </a:lvl7pPr>
            <a:lvl8pPr marL="1999011" indent="0">
              <a:buNone/>
              <a:defRPr sz="600"/>
            </a:lvl8pPr>
            <a:lvl9pPr marL="228458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3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8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98" y="206375"/>
            <a:ext cx="2056805" cy="4388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99" y="206375"/>
            <a:ext cx="6077148" cy="4388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9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7950200" cy="473075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1" y="1111250"/>
            <a:ext cx="7900974" cy="3648075"/>
          </a:xfrm>
        </p:spPr>
        <p:txBody>
          <a:bodyPr wrap="square"/>
          <a:lstStyle>
            <a:lvl1pPr marL="117475" indent="-117475">
              <a:spcBef>
                <a:spcPts val="400"/>
              </a:spcBef>
              <a:spcAft>
                <a:spcPts val="200"/>
              </a:spcAft>
              <a:buFont typeface="Arial" pitchFamily="34" charset="0"/>
              <a:buChar char="•"/>
              <a:defRPr sz="1200" b="0"/>
            </a:lvl1pPr>
            <a:lvl2pPr marL="344488" indent="-177800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100"/>
            </a:lvl2pPr>
            <a:lvl3pPr marL="574675" indent="-171450">
              <a:buClr>
                <a:schemeClr val="tx2"/>
              </a:buClr>
              <a:buFont typeface="Arial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855663" indent="-107950">
              <a:buClr>
                <a:schemeClr val="tx1"/>
              </a:buClr>
              <a:buFont typeface="Arial" pitchFamily="34" charset="0"/>
              <a:buChar char="–"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127" charset="-128"/>
                <a:cs typeface="ＭＳ Ｐゴシック" pitchFamily="127" charset="-128"/>
              </a:defRPr>
            </a:lvl4pPr>
            <a:lvl5pPr marL="1200150" indent="-166688">
              <a:buClr>
                <a:schemeClr val="tx2"/>
              </a:buClr>
              <a:buFont typeface="Arial" pitchFamily="34" charset="0"/>
              <a:buChar char="•"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24267" y="4758191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9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36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7950200" cy="530224"/>
          </a:xfrm>
        </p:spPr>
        <p:txBody>
          <a:bodyPr wrap="square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858211" y="4800037"/>
            <a:ext cx="2895600" cy="274637"/>
          </a:xfrm>
        </p:spPr>
        <p:txBody>
          <a:bodyPr wrap="square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2011,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 userDrawn="1"/>
        </p:nvGrpSpPr>
        <p:grpSpPr>
          <a:xfrm>
            <a:off x="3094495" y="4875691"/>
            <a:ext cx="2289387" cy="219168"/>
            <a:chOff x="3094495" y="4875691"/>
            <a:chExt cx="2289387" cy="219168"/>
          </a:xfrm>
        </p:grpSpPr>
        <p:sp>
          <p:nvSpPr>
            <p:cNvPr id="18" name="Text Box 14"/>
            <p:cNvSpPr txBox="1">
              <a:spLocks noChangeArrowheads="1"/>
            </p:cNvSpPr>
            <p:nvPr userDrawn="1"/>
          </p:nvSpPr>
          <p:spPr bwMode="auto">
            <a:xfrm>
              <a:off x="3124525" y="4875691"/>
              <a:ext cx="2259357" cy="21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34523" tIns="17262" rIns="34523" bIns="17262"/>
            <a:lstStyle>
              <a:lvl1pPr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1pPr>
              <a:lvl2pPr marL="14224000" indent="-14052550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2pPr>
              <a:lvl3pPr marL="19388138" indent="-19045238" defTabSz="3429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16" charset="-128"/>
                </a:defRPr>
              </a:lvl9pPr>
            </a:lstStyle>
            <a:p>
              <a:pPr marL="0" marR="0" indent="0" algn="l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r>
                <a:rPr lang="en-US" sz="600" dirty="0" smtClean="0">
                  <a:solidFill>
                    <a:srgbClr val="292929"/>
                  </a:solidFill>
                </a:rPr>
                <a:t>Insert Information Protection Policy Classification from Slide 8</a:t>
              </a:r>
              <a:endParaRPr lang="en-US" sz="800" dirty="0" smtClean="0">
                <a:solidFill>
                  <a:srgbClr val="292929"/>
                </a:solidFill>
              </a:endParaRPr>
            </a:p>
          </p:txBody>
        </p:sp>
        <p:cxnSp>
          <p:nvCxnSpPr>
            <p:cNvPr id="19" name="Straight Connector 18"/>
            <p:cNvCxnSpPr/>
            <p:nvPr userDrawn="1"/>
          </p:nvCxnSpPr>
          <p:spPr>
            <a:xfrm flipH="1">
              <a:off x="3094495" y="4897874"/>
              <a:ext cx="1092" cy="96623"/>
            </a:xfrm>
            <a:prstGeom prst="line">
              <a:avLst/>
            </a:prstGeom>
            <a:ln w="63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929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43600" y="0"/>
            <a:ext cx="3200400" cy="5143500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1" descr="O_signature_wh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54000"/>
            <a:ext cx="214788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1484" y="1583267"/>
            <a:ext cx="5026449" cy="1230657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0849" y="2914276"/>
            <a:ext cx="5027083" cy="10481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43600" y="0"/>
            <a:ext cx="3200400" cy="514350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 marL="60325" indent="0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279447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emplate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0" descr="O_signature_clr_rg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1328738"/>
            <a:ext cx="7315200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596141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5"/>
            <a:ext cx="7910512" cy="3297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8038" y="658572"/>
            <a:ext cx="8139112" cy="31869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30725"/>
            <a:ext cx="91440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47" y="1201839"/>
            <a:ext cx="8229600" cy="3564894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04347" y="245538"/>
            <a:ext cx="8229600" cy="7704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245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67596"/>
            <a:ext cx="7772400" cy="433871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165364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4847780"/>
            <a:ext cx="4067880" cy="216024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306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91430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4857635"/>
            <a:ext cx="4499928" cy="216024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91431" rIns="91431" bIns="91431" rtlCol="0" anchor="ctr"/>
          <a:lstStyle/>
          <a:p>
            <a:pPr algn="ctr" defTabSz="914306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113588"/>
            <a:ext cx="7772400" cy="1021556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02694"/>
            <a:ext cx="7772400" cy="112514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201076"/>
            <a:ext cx="6569039" cy="446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38" y="1164165"/>
            <a:ext cx="8140700" cy="3325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06" y="0"/>
            <a:ext cx="1608794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50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6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6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038" y="318055"/>
            <a:ext cx="7779072" cy="5044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Announcement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858762"/>
            <a:ext cx="7792822" cy="1867582"/>
          </a:xfrm>
        </p:spPr>
        <p:txBody>
          <a:bodyPr/>
          <a:lstStyle>
            <a:lvl1pPr marL="0" indent="0">
              <a:buClr>
                <a:schemeClr val="bg1"/>
              </a:buClr>
              <a:buNone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Product Name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4" descr="Small Red Square"/>
          <p:cNvPicPr>
            <a:picLocks noChangeAspect="1" noChangeArrowheads="1"/>
          </p:cNvPicPr>
          <p:nvPr userDrawn="1"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273843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5468" y="357650"/>
            <a:ext cx="7779072" cy="1244269"/>
          </a:xfrm>
        </p:spPr>
        <p:txBody>
          <a:bodyPr/>
          <a:lstStyle>
            <a:lvl1pPr marL="91440" indent="-91440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038" y="1817688"/>
            <a:ext cx="7792822" cy="85463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285750" indent="0"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name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4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587" y="0"/>
            <a:ext cx="9145587" cy="3625850"/>
            <a:chOff x="-1587" y="0"/>
            <a:chExt cx="9145587" cy="3625850"/>
          </a:xfrm>
        </p:grpSpPr>
        <p:pic>
          <p:nvPicPr>
            <p:cNvPr id="7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4" descr="Small Red Square"/>
            <p:cNvPicPr>
              <a:picLocks noChangeAspect="1" noChangeArrowheads="1"/>
            </p:cNvPicPr>
            <p:nvPr userDrawn="1"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7" y="1041400"/>
              <a:ext cx="9144000" cy="25844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0" y="1821925"/>
            <a:ext cx="9142413" cy="900649"/>
          </a:xfrm>
          <a:noFill/>
          <a:ln>
            <a:noFill/>
          </a:ln>
        </p:spPr>
        <p:txBody>
          <a:bodyPr/>
          <a:lstStyle>
            <a:lvl1pPr algn="ctr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 userDrawn="1"/>
        </p:nvGrpSpPr>
        <p:grpSpPr bwMode="auto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80" y="2094112"/>
              <a:ext cx="5998766" cy="750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20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8038" y="201075"/>
            <a:ext cx="8132762" cy="4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8038" y="1164165"/>
            <a:ext cx="812641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7593" y="4791845"/>
            <a:ext cx="2895600" cy="274637"/>
          </a:xfrm>
          <a:prstGeom prst="rect">
            <a:avLst/>
          </a:prstGeom>
        </p:spPr>
        <p:txBody>
          <a:bodyPr vert="horz" wrap="square" lIns="57115" tIns="28558" rIns="57115" bIns="28558" rtlCol="0" anchor="ctr"/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 sz="7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Marc Sewtz - </a:t>
            </a:r>
            <a:r>
              <a:rPr lang="en-US" dirty="0" err="1" smtClean="0"/>
              <a:t>marc.sewtz@oracle.com</a:t>
            </a:r>
            <a:endParaRPr lang="en-US" dirty="0"/>
          </a:p>
        </p:txBody>
      </p:sp>
      <p:pic>
        <p:nvPicPr>
          <p:cNvPr id="1029" name="Picture 24" descr="Small Red Square"/>
          <p:cNvPicPr>
            <a:picLocks noChangeAspect="1" noChangeArrowheads="1"/>
          </p:cNvPicPr>
          <p:nvPr/>
        </p:nvPicPr>
        <p:blipFill>
          <a:blip r:embed="rId2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088" cy="5508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5"/>
          <p:cNvGrpSpPr>
            <a:grpSpLocks/>
          </p:cNvGrpSpPr>
          <p:nvPr/>
        </p:nvGrpSpPr>
        <p:grpSpPr bwMode="auto">
          <a:xfrm>
            <a:off x="0" y="4629150"/>
            <a:ext cx="9144000" cy="168275"/>
            <a:chOff x="0" y="4629150"/>
            <a:chExt cx="9144000" cy="168275"/>
          </a:xfrm>
        </p:grpSpPr>
        <p:pic>
          <p:nvPicPr>
            <p:cNvPr id="1033" name="Picture 25" descr="Red Bar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629150"/>
              <a:ext cx="91440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3" descr="O_redbox_clr_rgb.jpg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654" y="4651456"/>
              <a:ext cx="755707" cy="11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35232" y="4874548"/>
            <a:ext cx="156481" cy="21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r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fld id="{DF43EDC1-DE77-47A3-B56B-F28176B942E3}" type="slidenum">
              <a:rPr lang="en-US" sz="600" smtClean="0">
                <a:solidFill>
                  <a:schemeClr val="tx1"/>
                </a:solidFill>
              </a:rPr>
              <a:pPr marL="0" marR="0" indent="0" algn="r" defTabSz="342851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rgbClr val="292929"/>
              </a:solidFill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>
            <a:off x="858449" y="4875874"/>
            <a:ext cx="2229642" cy="21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523" tIns="17262" rIns="34523" bIns="17262"/>
          <a:lstStyle>
            <a:lvl1pPr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1pPr>
            <a:lvl2pPr marL="14224000" indent="-14052550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2pPr>
            <a:lvl3pPr marL="19388138" indent="-19045238" defTabSz="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16" charset="-128"/>
              </a:defRPr>
            </a:lvl9pPr>
          </a:lstStyle>
          <a:p>
            <a:pPr marL="0" marR="0" indent="0" algn="l" defTabSz="34285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None/>
              <a:tabLst/>
              <a:defRPr/>
            </a:pPr>
            <a:r>
              <a:rPr lang="en-US" sz="600" dirty="0" smtClean="0">
                <a:solidFill>
                  <a:srgbClr val="292929"/>
                </a:solidFill>
              </a:rPr>
              <a:t>Copyright</a:t>
            </a:r>
            <a:r>
              <a:rPr lang="en-US" sz="600" baseline="0" dirty="0" smtClean="0">
                <a:solidFill>
                  <a:srgbClr val="292929"/>
                </a:solidFill>
              </a:rPr>
              <a:t> </a:t>
            </a:r>
            <a:r>
              <a:rPr lang="en-US" sz="600" dirty="0" smtClean="0">
                <a:solidFill>
                  <a:srgbClr val="292929"/>
                </a:solidFill>
              </a:rPr>
              <a:t>©</a:t>
            </a:r>
            <a:r>
              <a:rPr lang="en-US" sz="600" baseline="0" dirty="0" smtClean="0">
                <a:solidFill>
                  <a:srgbClr val="292929"/>
                </a:solidFill>
              </a:rPr>
              <a:t> 2012, Oracle and/or its affiliates. All rights reserved.</a:t>
            </a:r>
            <a:endParaRPr lang="en-US" sz="600" dirty="0" smtClean="0">
              <a:solidFill>
                <a:srgbClr val="292929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824370" y="4897874"/>
            <a:ext cx="1092" cy="96623"/>
          </a:xfrm>
          <a:prstGeom prst="line">
            <a:avLst/>
          </a:prstGeom>
          <a:ln w="6350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6" r:id="rId2"/>
    <p:sldLayoutId id="2147483812" r:id="rId3"/>
    <p:sldLayoutId id="2147483816" r:id="rId4"/>
    <p:sldLayoutId id="2147483817" r:id="rId5"/>
    <p:sldLayoutId id="2147483827" r:id="rId6"/>
    <p:sldLayoutId id="2147483828" r:id="rId7"/>
    <p:sldLayoutId id="2147483829" r:id="rId8"/>
    <p:sldLayoutId id="2147483822" r:id="rId9"/>
    <p:sldLayoutId id="2147483813" r:id="rId10"/>
    <p:sldLayoutId id="2147483814" r:id="rId11"/>
    <p:sldLayoutId id="2147483815" r:id="rId12"/>
    <p:sldLayoutId id="2147483818" r:id="rId13"/>
    <p:sldLayoutId id="2147483819" r:id="rId14"/>
    <p:sldLayoutId id="2147483820" r:id="rId15"/>
    <p:sldLayoutId id="2147483824" r:id="rId16"/>
    <p:sldLayoutId id="2147483825" r:id="rId17"/>
    <p:sldLayoutId id="2147483830" r:id="rId18"/>
    <p:sldLayoutId id="2147483831" r:id="rId19"/>
    <p:sldLayoutId id="2147483832" r:id="rId2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ea typeface="ＭＳ Ｐゴシック" pitchFamily="127" charset="-128"/>
          <a:cs typeface="ＭＳ Ｐゴシック" pitchFamily="127" charset="-128"/>
        </a:defRPr>
      </a:lvl5pPr>
      <a:lvl6pPr marL="28557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571145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856718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14229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12725" indent="-212725" algn="l" rtl="0" eaLnBrk="0" fontAlgn="base" hangingPunct="0">
        <a:spcBef>
          <a:spcPts val="5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1pPr>
      <a:lvl2pPr marL="512763" indent="-227013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2pPr>
      <a:lvl3pPr marL="712788" indent="-141288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3pPr>
      <a:lvl4pPr marL="1085850" indent="-228600" algn="l" rtl="0" eaLnBrk="0" fontAlgn="base" hangingPunct="0">
        <a:spcBef>
          <a:spcPts val="200"/>
        </a:spcBef>
        <a:spcAft>
          <a:spcPts val="2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4pPr>
      <a:lvl5pPr marL="1374775" indent="-231775" algn="l" rtl="0" eaLnBrk="0" fontAlgn="base" hangingPunct="0">
        <a:spcBef>
          <a:spcPts val="2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ＭＳ Ｐゴシック" pitchFamily="127" charset="-128"/>
          <a:cs typeface="ＭＳ Ｐゴシック" pitchFamily="127" charset="-128"/>
        </a:defRPr>
      </a:lvl5pPr>
      <a:lvl6pPr marL="1570651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6224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1797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27369" indent="-142786" algn="l" defTabSz="571145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57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145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718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29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7864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437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011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4583" algn="l" defTabSz="57114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21556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35546"/>
            <a:ext cx="8229600" cy="405045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865989"/>
            <a:ext cx="2133600" cy="273844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6" fontAlgn="auto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微软雅黑"/>
                <a:cs typeface="Arial" charset="0"/>
              </a:rPr>
              <a:pPr defTabSz="914306" fontAlgn="auto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865989"/>
            <a:ext cx="2895600" cy="273844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6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865989"/>
            <a:ext cx="2133600" cy="273844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06" fontAlgn="auto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Verdana"/>
                <a:ea typeface="微软雅黑"/>
                <a:cs typeface="Arial" charset="0"/>
              </a:rPr>
              <a:pPr defTabSz="914306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68154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xStyles>
    <p:titleStyle>
      <a:lvl1pPr algn="l" defTabSz="914306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06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indent="0" algn="l" defTabSz="914306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indent="0" algn="l" defTabSz="914306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indent="0" algn="l" defTabSz="914306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indent="0" algn="l" defTabSz="914306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5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9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2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280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Responsive Web Design</a:t>
            </a:r>
          </a:p>
        </p:txBody>
      </p:sp>
      <p:pic>
        <p:nvPicPr>
          <p:cNvPr id="3" name="Picture 2" descr="Screen Shot 2012-10-03 at 11.45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2" y="690880"/>
            <a:ext cx="5097388" cy="4179944"/>
          </a:xfrm>
          <a:prstGeom prst="rect">
            <a:avLst/>
          </a:prstGeom>
        </p:spPr>
      </p:pic>
      <p:pic>
        <p:nvPicPr>
          <p:cNvPr id="4" name="Picture 3" descr="Screen Shot 2012-10-03 at 11.45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0" y="17036"/>
            <a:ext cx="2140373" cy="4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4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>
                <a:ea typeface="ＭＳ Ｐゴシック" charset="0"/>
                <a:cs typeface="ＭＳ Ｐゴシック" charset="0"/>
              </a:rPr>
              <a:t>jQuery Mobile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177826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1043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Overview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Touch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ptimized JavaScript framework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for smartphones &amp; tablets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Built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on jQuery and jQuery UI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foundation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Unified user interface system across all popular mobile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platforms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Lightweight size and minimal image dependencies for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speed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Responsive design techniques allow the same underlying codebase to automatically scale from smartphone to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tablet and desktop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-sized screens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" name="Picture 1" descr="jquery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94" y="463177"/>
            <a:ext cx="2637865" cy="6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388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Overview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AJAX-based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navigation system to enable animated page transitions while maintaining back button, bookmarking and and clean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URLs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Support for touch and mouse events to allow for different user input methods using a simple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API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Accessibility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features like WAI-ARIA integrated throughout framework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Support for screen readers and other assistive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technologies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268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Differences between jQuery and jQuery Mobile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jQuery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: Library that makes it easier to write JavaScript through selectors, event handling and support for AJAX requests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jQuery Mobile: 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Framework built on top of jQuery 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Used by developers to build mobile interfaces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Coding is done using plain HTML markup for the most part</a:t>
            </a:r>
          </a:p>
          <a:p>
            <a:pPr marL="566738" lvl="2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jQuery Mobile automatically applies styles and add functionality to widgets</a:t>
            </a:r>
          </a:p>
          <a:p>
            <a:pPr algn="l">
              <a:spcBef>
                <a:spcPts val="6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17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Progressive enhancement 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Brings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content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and functionality to all mobile and desktop platforms </a:t>
            </a:r>
          </a:p>
          <a:p>
            <a:pPr marL="512763" lvl="1" indent="-34290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Rich, installed application-like experience on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newer 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mobile platforms</a:t>
            </a:r>
          </a:p>
          <a:p>
            <a:pPr marL="512763" lvl="1" indent="-34290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Basic but functional experience on older and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less 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capable devices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5007" y="3090645"/>
            <a:ext cx="5011947" cy="1408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8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86117" y="1034323"/>
            <a:ext cx="7971117" cy="3373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Customizable </a:t>
            </a:r>
            <a:b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user interface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Built-in theming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framework 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ThemeRoller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application </a:t>
            </a:r>
          </a:p>
          <a:p>
            <a:pPr lvl="1" indent="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indent="0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		http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://</a:t>
            </a:r>
            <a:r>
              <a:rPr lang="en-US" sz="2400" b="1" dirty="0" err="1">
                <a:solidFill>
                  <a:srgbClr val="000000"/>
                </a:solidFill>
                <a:cs typeface="Times New Roman" pitchFamily="18" charset="0"/>
              </a:rPr>
              <a:t>jquerymobile.com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sz="2400" b="1" dirty="0" err="1">
                <a:solidFill>
                  <a:srgbClr val="000000"/>
                </a:solidFill>
                <a:cs typeface="Times New Roman" pitchFamily="18" charset="0"/>
              </a:rPr>
              <a:t>themeroller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/</a:t>
            </a:r>
            <a:endParaRPr lang="en-US" sz="2400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12" y="201708"/>
            <a:ext cx="5162176" cy="33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17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Events</a:t>
            </a: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Touch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events: tap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Times New Roman" pitchFamily="18" charset="0"/>
              </a:rPr>
              <a:t>tapholdswipe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Times New Roman" pitchFamily="18" charset="0"/>
              </a:rPr>
              <a:t>swipeleft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swiperight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Orientation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change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event: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orientationchange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Scroll events: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scrollstart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scrollstop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change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events</a:t>
            </a: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transition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events</a:t>
            </a:r>
          </a:p>
          <a:p>
            <a:pPr marL="395288" lvl="1" indent="-225425">
              <a:spcBef>
                <a:spcPts val="600"/>
              </a:spcBef>
              <a:spcAft>
                <a:spcPts val="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initialization events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396322" cy="32616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Supported Platforms</a:t>
            </a:r>
          </a:p>
          <a:p>
            <a:pPr marL="395288" lvl="1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-level graded platform support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system, supported platforms include: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Apple iOS (iPhone, iPod Touch, iPad)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Android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smtClean="0">
                <a:solidFill>
                  <a:srgbClr val="000000"/>
                </a:solidFill>
                <a:cs typeface="Times New Roman" pitchFamily="18" charset="0"/>
              </a:rPr>
              <a:t>Windows </a:t>
            </a: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Phone</a:t>
            </a:r>
          </a:p>
          <a:p>
            <a:pPr marL="566738" lvl="2" indent="-225425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Blackberry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3" y="1034324"/>
            <a:ext cx="8471028" cy="317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Basic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template - Header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&lt;!DOCTYPE 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head&gt;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title&gt;My Page&lt;/title&gt;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meta name="viewport" content="width=device-width, initial-scale=1"&gt;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link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rel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="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stylesheet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"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="/mobile/jquery.mobile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-1.1.0.min.css" /&gt;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script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src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="/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jquery-1.7.1.min.js"&gt;&lt;/script&gt;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script </a:t>
            </a:r>
            <a:r>
              <a:rPr lang="en-US" sz="1600" b="1" dirty="0" err="1">
                <a:solidFill>
                  <a:srgbClr val="BF0000"/>
                </a:solidFill>
                <a:latin typeface="Courier New"/>
                <a:cs typeface="Courier New"/>
              </a:rPr>
              <a:t>src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="/mobile/jquery.mobile</a:t>
            </a:r>
            <a:r>
              <a:rPr lang="en-US" sz="1600" b="1" dirty="0">
                <a:solidFill>
                  <a:srgbClr val="BF0000"/>
                </a:solidFill>
                <a:latin typeface="Courier New"/>
                <a:cs typeface="Courier New"/>
              </a:rPr>
              <a:t>-1.1.0.min.js"&gt;&lt;/script</a:t>
            </a:r>
            <a:r>
              <a:rPr lang="en-US" sz="1600" b="1" dirty="0" smtClean="0">
                <a:solidFill>
                  <a:srgbClr val="BF0000"/>
                </a:solidFill>
                <a:latin typeface="Courier New"/>
                <a:cs typeface="Courier New"/>
              </a:rPr>
              <a:t>&gt;</a:t>
            </a:r>
            <a:endParaRPr lang="en-US" sz="1600" b="1" dirty="0">
              <a:solidFill>
                <a:srgbClr val="BF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/head&gt;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body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&gt;…&lt;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/body&gt;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1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Title v7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/>
          </a:blip>
          <a:srcRect t="309" b="309"/>
          <a:stretch>
            <a:fillRect/>
          </a:stretch>
        </p:blipFill>
        <p:spPr/>
      </p:pic>
      <p:sp>
        <p:nvSpPr>
          <p:cNvPr id="88067" name="Title 6"/>
          <p:cNvSpPr>
            <a:spLocks noGrp="1"/>
          </p:cNvSpPr>
          <p:nvPr>
            <p:ph type="title"/>
          </p:nvPr>
        </p:nvSpPr>
        <p:spPr>
          <a:xfrm>
            <a:off x="450850" y="1582738"/>
            <a:ext cx="5027613" cy="1231900"/>
          </a:xfrm>
        </p:spPr>
        <p:txBody>
          <a:bodyPr/>
          <a:lstStyle/>
          <a:p>
            <a:pPr defTabSz="913561"/>
            <a:r>
              <a:rPr lang="en-US" sz="2400" dirty="0"/>
              <a:t>Building Mobile Web Applications with Oracle Application Express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6266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2" y="1034323"/>
            <a:ext cx="8485969" cy="3500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Basic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page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template - Body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&lt;!DOCTYPE 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html&gt; 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head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&gt;...&lt;/head&gt;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body&gt;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 &lt;div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data-role="page"&gt;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  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div data-role="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header”&gt;&lt;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h1&gt;My Title&lt;/h1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/div&gt;&lt;!-- /header --&gt;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   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div data-role="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content”&gt;&lt;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p&gt;Hello world&lt;/p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&gt;&lt;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/div&gt;&lt;!-- /content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--&gt;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  <a:sym typeface="Wingdings"/>
              </a:rPr>
              <a:t> 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&lt;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/div&gt;&lt;!-- /page --&gt;  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/body&gt;</a:t>
            </a:r>
          </a:p>
          <a:p>
            <a:pPr>
              <a:spcBef>
                <a:spcPts val="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2" name="Picture 1" descr="Screen Shot 2012-10-03 at 12.12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" b="59314"/>
          <a:stretch/>
        </p:blipFill>
        <p:spPr>
          <a:xfrm>
            <a:off x="4945529" y="104587"/>
            <a:ext cx="3556001" cy="27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jQuery Mobile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0912" y="1034323"/>
            <a:ext cx="8485969" cy="3500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Basic List View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data-role="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listview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"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data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-inset="true" </a:t>
            </a:r>
            <a:endParaRPr lang="en-US" sz="1600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   data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-filter="true"&gt;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="#"&gt;Acura&lt;/a&gt;&lt;/li&gt;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="#"&gt;Audi&lt;/a&gt;&lt;/li&gt;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="#"&gt;BMW&lt;/a&gt;&lt;/li&gt;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="#"&gt;Cadillac&lt;/a&gt;&lt;/li&gt;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	&lt;li&gt;&lt;a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="#"&gt;Ferrari&lt;/a&gt;&lt;/li&gt;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cs typeface="Courier New"/>
              </a:rPr>
              <a:t>ul</a:t>
            </a:r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9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341" y="1080247"/>
            <a:ext cx="2483609" cy="261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4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Building Mobile </a:t>
            </a:r>
            <a:r>
              <a:rPr lang="en-US" sz="3600" b="1" dirty="0"/>
              <a:t>Web </a:t>
            </a:r>
            <a:r>
              <a:rPr lang="en-US" sz="3600" b="1" dirty="0" smtClean="0"/>
              <a:t>Applications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5930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Building Mobile Web Apps with APEX 4.2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Declarative support for building mobile web applications 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APEX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Applications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support multiple user interfaces: </a:t>
            </a:r>
            <a:b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e.g. Desktop and Smartphone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Mobile pages use jQuery Mobile through jQuery Mobile based themes and templates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HTML5 based charts and new HTML5 item types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Building Mobile Web Apps with APEX 4.2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194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User Interfaces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APEX applications can be associated with multiple user interfaces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Each user interface is associated with one theme 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User interface also defines device specific login URLs, home page URLs, global pages (page 0) and device auto detection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Individual pages support only one user interface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Applications can include desktop and mobile specific pages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Use responsive design techniques for cross device pages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7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Building Mobile Web Apps with APEX 4.2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194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Enhanced Wizards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Create application wizard allows for selecting user interface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Create page wizards show options available for user interfaces currently associated with an application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Wizards generate components appropriate for device:</a:t>
            </a:r>
          </a:p>
          <a:p>
            <a:pPr marL="566738" lvl="2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Report &amp; Form wizard creates List View &amp; Form for mobile devices</a:t>
            </a:r>
          </a:p>
          <a:p>
            <a:pPr marL="566738" lvl="2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Chart wizard creates HTML5 charts for mobile devices</a:t>
            </a:r>
          </a:p>
          <a:p>
            <a:pPr marL="566738" lvl="2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Some elements omitted in wizards for mobile, e.g. tabs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Updated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Regions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jQuery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Mobile list view region: default for mobile navigation, drill-down, certain types of reports, report &amp; form pages    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Plug-ins to allow for setting of compatibility mode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(Desktop / Mobile / </a:t>
            </a:r>
            <a:r>
              <a:rPr lang="en-US" sz="2000" dirty="0" err="1" smtClean="0">
                <a:solidFill>
                  <a:srgbClr val="000000"/>
                </a:solidFill>
                <a:cs typeface="Times New Roman" pitchFamily="18" charset="0"/>
              </a:rPr>
              <a:t>PhoneGap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Dynamic actions to support touch events, tap, tap &amp; hold, swipe, scrolling, orientation change, etc.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Updated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Item Types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New HTML5 item types </a:t>
            </a:r>
          </a:p>
          <a:p>
            <a:pPr marL="566738" lvl="2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Date, Email, Number, Tel, Color, Range, ….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New HTML5 attributes</a:t>
            </a:r>
          </a:p>
          <a:p>
            <a:pPr marL="566738" lvl="2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Auto-complete, max, min, readonly, required, …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Text Filed has Sub-types – Email, Phone, URL</a:t>
            </a:r>
          </a:p>
          <a:p>
            <a:pPr marL="566738" lvl="2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800" dirty="0" smtClean="0">
                <a:solidFill>
                  <a:srgbClr val="000000"/>
                </a:solidFill>
                <a:cs typeface="Times New Roman" pitchFamily="18" charset="0"/>
              </a:rPr>
              <a:t>Shows most appropriate keypad, native select lists, data pickers, …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Non-Flash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Charts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Support for Non-Flash charts using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US" sz="20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Anychart’s HTML5 charts 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For desktop apps, Flash-preferred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is used with HTML fall-back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For mobile apps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charts are created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as HTML5-only</a:t>
            </a:r>
          </a:p>
        </p:txBody>
      </p:sp>
      <p:pic>
        <p:nvPicPr>
          <p:cNvPr id="12290" name="Picture 2" descr="http://anychart.com/blog/images/ip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5419" y="1039596"/>
            <a:ext cx="3481398" cy="2960508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5"/>
            <a:ext cx="8504208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5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Mobile Calendars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Mobile-friendly calendar templates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New list-view for date entries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Date entries shown below calendar on mobile devices</a:t>
            </a:r>
          </a:p>
          <a:p>
            <a:pPr marL="395288" lvl="1" indent="-225425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/>
              <a:t>Building Mobile Web Apps with APEX </a:t>
            </a:r>
            <a:r>
              <a:rPr lang="en-US" dirty="0" smtClean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9452" y="1463208"/>
            <a:ext cx="7285784" cy="2930525"/>
          </a:xfrm>
        </p:spPr>
        <p:txBody>
          <a:bodyPr rtlCol="0"/>
          <a:lstStyle/>
          <a:p>
            <a:pPr marL="0" indent="0" algn="just" fontAlgn="auto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800" dirty="0">
                <a:ea typeface="ヒラギノ角ゴ Pro W3"/>
                <a:cs typeface="ヒラギノ角ゴ Pro W3"/>
              </a:rPr>
              <a:t>The following is intended to outline our general product </a:t>
            </a:r>
            <a:r>
              <a:rPr lang="en-US" sz="1800" dirty="0" smtClean="0">
                <a:ea typeface="ヒラギノ角ゴ Pro W3"/>
                <a:cs typeface="ヒラギノ角ゴ Pro W3"/>
              </a:rPr>
              <a:t>direction</a:t>
            </a:r>
            <a:r>
              <a:rPr lang="en-US" sz="1800" dirty="0">
                <a:ea typeface="ヒラギノ角ゴ Pro W3"/>
                <a:cs typeface="ヒラギノ角ゴ Pro W3"/>
              </a:rPr>
              <a:t>. </a:t>
            </a:r>
            <a:r>
              <a:rPr lang="en-US" sz="1800" dirty="0" smtClean="0">
                <a:ea typeface="ヒラギノ角ゴ Pro W3"/>
                <a:cs typeface="ヒラギノ角ゴ Pro W3"/>
              </a:rPr>
              <a:t>It </a:t>
            </a:r>
            <a:r>
              <a:rPr lang="en-US" sz="1800" dirty="0">
                <a:ea typeface="ヒラギノ角ゴ Pro W3"/>
                <a:cs typeface="ヒラギノ角ゴ Pro W3"/>
              </a:rPr>
              <a:t>is intended </a:t>
            </a:r>
            <a:r>
              <a:rPr lang="en-US" sz="1800" dirty="0" smtClean="0">
                <a:ea typeface="ヒラギノ角ゴ Pro W3"/>
                <a:cs typeface="ヒラギノ角ゴ Pro W3"/>
              </a:rPr>
              <a:t>for </a:t>
            </a:r>
            <a:r>
              <a:rPr lang="en-US" sz="1800" dirty="0">
                <a:ea typeface="ヒラギノ角ゴ Pro W3"/>
                <a:cs typeface="ヒラギノ角ゴ Pro W3"/>
              </a:rPr>
              <a:t>information purposes only, and may not be incorporated into any contract. </a:t>
            </a:r>
            <a:r>
              <a:rPr lang="en-US" sz="1800" dirty="0" smtClean="0">
                <a:ea typeface="ヒラギノ角ゴ Pro W3"/>
                <a:cs typeface="ヒラギノ角ゴ Pro W3"/>
              </a:rPr>
              <a:t>It </a:t>
            </a:r>
            <a:r>
              <a:rPr lang="en-US" sz="1800" dirty="0">
                <a:ea typeface="ヒラギノ角ゴ Pro W3"/>
                <a:cs typeface="ヒラギノ角ゴ Pro W3"/>
              </a:rPr>
              <a:t>is not a commitment to deliver any material, code, </a:t>
            </a:r>
            <a:r>
              <a:rPr lang="en-US" sz="1800" dirty="0" smtClean="0">
                <a:ea typeface="ヒラギノ角ゴ Pro W3"/>
                <a:cs typeface="ヒラギノ角ゴ Pro W3"/>
              </a:rPr>
              <a:t>or </a:t>
            </a:r>
            <a:r>
              <a:rPr lang="en-US" sz="1800" dirty="0">
                <a:ea typeface="ヒラギノ角ゴ Pro W3"/>
                <a:cs typeface="ヒラギノ角ゴ Pro W3"/>
              </a:rPr>
              <a:t>functionality, and should not be relied upon in making purchasing decisions. The development, release, and timing of any features or functionality described for Oracle</a:t>
            </a:r>
            <a:r>
              <a:rPr lang="ja-JP" altLang="en-US" sz="1800" dirty="0">
                <a:ea typeface="ヒラギノ角ゴ Pro W3"/>
                <a:cs typeface="ヒラギノ角ゴ Pro W3"/>
              </a:rPr>
              <a:t>’</a:t>
            </a:r>
            <a:r>
              <a:rPr lang="en-US" altLang="ja-JP" sz="1800" dirty="0">
                <a:ea typeface="ヒラギノ角ゴ Pro W3"/>
                <a:cs typeface="ヒラギノ角ゴ Pro W3"/>
              </a:rPr>
              <a:t>s products remains at the sole discretion of Oracle.</a:t>
            </a:r>
            <a:endParaRPr lang="en-US" sz="1800" dirty="0">
              <a:ea typeface="ヒラギノ角ゴ Pro W3"/>
              <a:cs typeface="ヒラギノ角ゴ Pro W3"/>
            </a:endParaRPr>
          </a:p>
          <a:p>
            <a:pPr marL="0" indent="0" fontAlgn="auto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/>
          </a:p>
          <a:p>
            <a:pPr marL="60325" indent="0" fontAlgn="auto"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6505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Deploying Mobile Web 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5930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Deployment of Mobile Applications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3" y="1056735"/>
            <a:ext cx="8612969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In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-house applications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Deploy to APEX instance in company internal network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Access from outside the network via VPN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Public-facing applications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Deploy on APEX instance that’s accessible from Internet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Deploy to hosted site like the Oracle Cloud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Deployment of Mobile Applications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3" y="1056735"/>
            <a:ext cx="8612969" cy="3532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Open apps in built-in web browser (Safari, Chrome,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etc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Add to Home Screen (menu icon, opens app in browser)</a:t>
            </a:r>
          </a:p>
          <a:p>
            <a:pPr marL="225425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Native Apps using PhoneGap, Titanium, Rhodes, </a:t>
            </a:r>
            <a:r>
              <a:rPr lang="en-US" sz="2400" dirty="0" err="1" smtClean="0">
                <a:solidFill>
                  <a:srgbClr val="000000"/>
                </a:solidFill>
                <a:cs typeface="Times New Roman" pitchFamily="18" charset="0"/>
              </a:rPr>
              <a:t>etc</a:t>
            </a: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Wrap web app into framework that runs web apps as native apps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Access to native features, </a:t>
            </a:r>
            <a:r>
              <a:rPr lang="en-US" sz="2000" smtClean="0">
                <a:solidFill>
                  <a:srgbClr val="000000"/>
                </a:solidFill>
                <a:cs typeface="Times New Roman" pitchFamily="18" charset="0"/>
              </a:rPr>
              <a:t>like GPS,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accelerometer, camera, compass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Local deployment of CSS, JS, images</a:t>
            </a:r>
          </a:p>
          <a:p>
            <a:pPr marL="395288" lvl="1" indent="-225425">
              <a:spcBef>
                <a:spcPts val="15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Distribution via App Store</a:t>
            </a:r>
          </a:p>
        </p:txBody>
      </p:sp>
    </p:spTree>
    <p:extLst>
      <p:ext uri="{BB962C8B-B14F-4D97-AF65-F5344CB8AC3E}">
        <p14:creationId xmlns:p14="http://schemas.microsoft.com/office/powerpoint/2010/main" val="17273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113" y="686992"/>
            <a:ext cx="6826250" cy="39159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486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endParaRPr lang="en-US" sz="1600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13332" y="1464413"/>
            <a:ext cx="4936386" cy="1595045"/>
            <a:chOff x="2113332" y="1464413"/>
            <a:chExt cx="4936386" cy="1595045"/>
          </a:xfrm>
        </p:grpSpPr>
        <p:pic>
          <p:nvPicPr>
            <p:cNvPr id="3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332" y="1464413"/>
              <a:ext cx="4936386" cy="1595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034" descr="HSET_clr_rg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263" y="1700213"/>
              <a:ext cx="4179887" cy="1198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65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35546"/>
            <a:ext cx="8229600" cy="2808312"/>
          </a:xfrm>
        </p:spPr>
        <p:txBody>
          <a:bodyPr/>
          <a:lstStyle/>
          <a:p>
            <a:pPr marL="342795" indent="-34279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95" indent="-34279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95" indent="-342795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2832156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3160568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190877"/>
            <a:ext cx="7293930" cy="507807"/>
          </a:xfrm>
          <a:prstGeom prst="rect">
            <a:avLst/>
          </a:prstGeom>
        </p:spPr>
        <p:txBody>
          <a:bodyPr wrap="none" lIns="91413" tIns="45708" rIns="91413" bIns="45708">
            <a:spAutoFit/>
          </a:bodyPr>
          <a:lstStyle/>
          <a:p>
            <a:pPr defTabSz="914119">
              <a:lnSpc>
                <a:spcPct val="150000"/>
              </a:lnSpc>
            </a:pPr>
            <a:r>
              <a:rPr lang="zh-CN" altLang="en-US" sz="18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学习世界五百强和咨询公司</a:t>
            </a:r>
            <a:r>
              <a:rPr lang="en-US" altLang="zh-CN" sz="18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PPT</a:t>
            </a:r>
            <a:r>
              <a:rPr lang="zh-CN" altLang="en-US" sz="18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3489852"/>
            <a:ext cx="3770174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2832156"/>
            <a:ext cx="4525135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3160568"/>
            <a:ext cx="4525135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3489852"/>
            <a:ext cx="4525135" cy="29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3" tIns="45708" rIns="91413" bIns="45708" rtlCol="0" anchor="ctr" anchorCtr="0"/>
          <a:lstStyle/>
          <a:p>
            <a:pPr defTabSz="91411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49990"/>
            <a:ext cx="7910512" cy="32972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Mobile Web Applications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jQuery Mobile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Building Mobile </a:t>
            </a:r>
            <a:r>
              <a:rPr lang="en-US" sz="2400" dirty="0"/>
              <a:t>Web </a:t>
            </a:r>
            <a:r>
              <a:rPr lang="en-US" sz="2400" dirty="0" smtClean="0"/>
              <a:t>Applications 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Deploying Mobile Web Applications</a:t>
            </a:r>
          </a:p>
          <a:p>
            <a:pPr>
              <a:spcBef>
                <a:spcPts val="1200"/>
              </a:spcBef>
              <a:buNone/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endParaRPr lang="en-US" sz="2400" b="1" dirty="0" smtClean="0"/>
          </a:p>
          <a:p>
            <a:pPr>
              <a:spcBef>
                <a:spcPts val="1200"/>
              </a:spcBef>
            </a:pPr>
            <a:endParaRPr lang="en-US" sz="2400" b="1" dirty="0" smtClean="0"/>
          </a:p>
          <a:p>
            <a:pPr>
              <a:spcBef>
                <a:spcPts val="1200"/>
              </a:spcBef>
            </a:pPr>
            <a:endParaRPr lang="en-US" sz="2400" b="1" dirty="0" smtClean="0"/>
          </a:p>
          <a:p>
            <a:pPr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sz="3600" dirty="0" smtClean="0"/>
              <a:t>Agenda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152" y="499210"/>
            <a:ext cx="1930423" cy="36877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78" y="1891862"/>
            <a:ext cx="7910512" cy="635678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>
                <a:ea typeface="ＭＳ Ｐゴシック" charset="0"/>
                <a:cs typeface="ＭＳ Ｐゴシック" charset="0"/>
              </a:rPr>
              <a:t>Mobile Web Applications</a:t>
            </a:r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ctr"/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030941" y="491564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323353" y="4945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800" dirty="0" err="1" smtClean="0"/>
          </a:p>
        </p:txBody>
      </p:sp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Applications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3170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What are mobile web applications?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Increasingly popular way to deliver content and </a:t>
            </a:r>
            <a:b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business applications to mobile devices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Alternative to developing native mobile apps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No need for download and installation via an App Store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Run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on any OS, desktop, tablet, smartphone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Require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browser and Internet connection</a:t>
            </a: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Applications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32209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Development and Deployment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Easy to develop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using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standard web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technologies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and frameworks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Web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apps are used through a web browser with the bulk of functionally executed on the web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server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Advances in HTML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, CSS and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JavaScript allow </a:t>
            </a: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for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shifting more functionality to the browser, providing richer user experience and better performance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8" charset="0"/>
              </a:rPr>
              <a:t>Easy to maintain and easy roll out </a:t>
            </a:r>
            <a:r>
              <a:rPr lang="en-US" sz="2000" b="1" dirty="0" smtClean="0">
                <a:solidFill>
                  <a:srgbClr val="000000"/>
                </a:solidFill>
                <a:cs typeface="Times New Roman" pitchFamily="18" charset="0"/>
              </a:rPr>
              <a:t>of upgrades</a:t>
            </a:r>
            <a:endParaRPr lang="en-US" sz="2000" b="1" dirty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225425" indent="-225425" algn="l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9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Applications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29923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Limitations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Browsers do not typically have access to advanced functions of a device, like GPS, camera, address book, etc. </a:t>
            </a:r>
            <a:r>
              <a:rPr lang="en-US" sz="2000" baseline="30000" dirty="0" smtClean="0">
                <a:solidFill>
                  <a:srgbClr val="000000"/>
                </a:solidFill>
                <a:cs typeface="Times New Roman" pitchFamily="18" charset="0"/>
              </a:rPr>
              <a:t>*</a:t>
            </a:r>
            <a:endParaRPr lang="en-US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Web apps are often slower than native apps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Mobile web apps require permanent Internet connection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11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000" i="1" dirty="0" smtClean="0">
                <a:solidFill>
                  <a:srgbClr val="000000"/>
                </a:solidFill>
                <a:cs typeface="Times New Roman" pitchFamily="18" charset="0"/>
              </a:rPr>
              <a:t>Using offline web application caching and platforms like PhoneGap, Titanium, etc. provides ways to address these limitations</a:t>
            </a:r>
          </a:p>
          <a:p>
            <a:pPr marL="395288" lvl="1" indent="-225425">
              <a:spcBef>
                <a:spcPts val="6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indent="0">
              <a:spcBef>
                <a:spcPts val="6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* </a:t>
            </a:r>
            <a:r>
              <a:rPr lang="en-US" sz="1400" dirty="0">
                <a:solidFill>
                  <a:srgbClr val="000000"/>
                </a:solidFill>
                <a:cs typeface="Times New Roman" pitchFamily="18" charset="0"/>
              </a:rPr>
              <a:t>HTML 5 geolocation, File uploads and camera access with Media Capture and File </a:t>
            </a:r>
            <a:r>
              <a:rPr lang="en-US" sz="1400" dirty="0" smtClean="0">
                <a:solidFill>
                  <a:srgbClr val="000000"/>
                </a:solidFill>
                <a:cs typeface="Times New Roman" pitchFamily="18" charset="0"/>
              </a:rPr>
              <a:t>API in iOS6</a:t>
            </a:r>
            <a:endParaRPr lang="en-US" sz="16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l">
              <a:spcBef>
                <a:spcPts val="600"/>
              </a:spcBef>
              <a:buClr>
                <a:srgbClr val="FD0000"/>
              </a:buClr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endParaRPr lang="en-US" sz="2400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038" y="201075"/>
            <a:ext cx="8132762" cy="849803"/>
          </a:xfrm>
        </p:spPr>
        <p:txBody>
          <a:bodyPr/>
          <a:lstStyle/>
          <a:p>
            <a:r>
              <a:rPr lang="en-US" dirty="0" smtClean="0"/>
              <a:t>Mobile Web Applications in APEX 4.2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1384" y="1056736"/>
            <a:ext cx="8279921" cy="34298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25425" indent="-225425" algn="l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APEX applications generally work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on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most modern mobile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devices, like iPhone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, Android, tablets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etc</a:t>
            </a:r>
          </a:p>
          <a:p>
            <a:pPr marL="225425" indent="-225425" algn="l">
              <a:spcBef>
                <a:spcPts val="900"/>
              </a:spcBef>
              <a:buClr>
                <a:srgbClr val="FD0000"/>
              </a:buClr>
              <a:buFont typeface="Arial" pitchFamily="34" charset="0"/>
              <a:buChar char="•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Standard applications may not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be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ideal for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smaller </a:t>
            </a:r>
            <a:r>
              <a:rPr lang="en-US" sz="2400" dirty="0" smtClean="0">
                <a:solidFill>
                  <a:srgbClr val="000000"/>
                </a:solidFill>
                <a:cs typeface="Times New Roman" pitchFamily="18" charset="0"/>
              </a:rPr>
              <a:t>screens </a:t>
            </a:r>
          </a:p>
          <a:p>
            <a:pPr marL="342900" indent="-342900" algn="l">
              <a:spcBef>
                <a:spcPts val="900"/>
              </a:spcBef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APEX 4.2 provides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mobile enabled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themes and templates based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on jQuery Mobile</a:t>
            </a:r>
          </a:p>
          <a:p>
            <a:pPr marL="342900" indent="-342900" algn="l">
              <a:spcBef>
                <a:spcPts val="900"/>
              </a:spcBef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Provides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a more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native-like mobile user </a:t>
            </a: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experience</a:t>
            </a:r>
          </a:p>
          <a:p>
            <a:pPr marL="342900" indent="-342900" algn="l">
              <a:spcBef>
                <a:spcPts val="900"/>
              </a:spcBef>
              <a:buClr>
                <a:srgbClr val="FD0000"/>
              </a:buClr>
              <a:buFont typeface="Wingdings" charset="2"/>
              <a:buChar char="Ø"/>
              <a:tabLst>
                <a:tab pos="225425" algn="l"/>
                <a:tab pos="1139825" algn="l"/>
                <a:tab pos="2054225" algn="l"/>
                <a:tab pos="2968625" algn="l"/>
                <a:tab pos="3883025" algn="l"/>
                <a:tab pos="4797425" algn="l"/>
                <a:tab pos="5711825" algn="l"/>
                <a:tab pos="6626225" algn="l"/>
                <a:tab pos="7540625" algn="l"/>
                <a:tab pos="8455025" algn="l"/>
                <a:tab pos="9369425" algn="l"/>
                <a:tab pos="10283825" algn="l"/>
              </a:tabLst>
            </a:pPr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Optimized for mobile screens and </a:t>
            </a:r>
            <a:r>
              <a:rPr lang="en-US" sz="2400" b="1" dirty="0" smtClean="0">
                <a:solidFill>
                  <a:srgbClr val="000000"/>
                </a:solidFill>
                <a:cs typeface="Times New Roman" pitchFamily="18" charset="0"/>
              </a:rPr>
              <a:t>touch interfaces</a:t>
            </a:r>
            <a:endParaRPr lang="en-US" sz="20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PPT_Template_10x5.6_v2">
  <a:themeElements>
    <a:clrScheme name="Custom 2">
      <a:dk1>
        <a:srgbClr val="000000"/>
      </a:dk1>
      <a:lt1>
        <a:srgbClr val="FFFFFF"/>
      </a:lt1>
      <a:dk2>
        <a:srgbClr val="FF0000"/>
      </a:dk2>
      <a:lt2>
        <a:srgbClr val="C9C9C9"/>
      </a:lt2>
      <a:accent1>
        <a:srgbClr val="829E7E"/>
      </a:accent1>
      <a:accent2>
        <a:srgbClr val="7F7F7F"/>
      </a:accent2>
      <a:accent3>
        <a:srgbClr val="C8CC94"/>
      </a:accent3>
      <a:accent4>
        <a:srgbClr val="9FB3A9"/>
      </a:accent4>
      <a:accent5>
        <a:srgbClr val="5B6981"/>
      </a:accent5>
      <a:accent6>
        <a:srgbClr val="D3CAAF"/>
      </a:accent6>
      <a:hlink>
        <a:srgbClr val="0070C0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lIns="0" tIns="0" rIns="0" bIns="0" rtlCol="0" anchor="t" anchorCtr="0"/>
      <a:lstStyle>
        <a:defPPr algn="l">
          <a:defRPr sz="1600" dirty="0" err="1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lIns="0" tIns="0" rIns="0" bIns="0" rtlCol="0">
        <a:noAutofit/>
      </a:bodyPr>
      <a:lstStyle>
        <a:defPPr algn="l">
          <a:defRPr sz="18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Corporate_PPT_Template_10x5.6_v2.potx</Template>
  <TotalTime>11375</TotalTime>
  <Words>1262</Words>
  <Application>Microsoft Office PowerPoint</Application>
  <PresentationFormat>全屏显示(16:9)</PresentationFormat>
  <Paragraphs>239</Paragraphs>
  <Slides>35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Corporate_PPT_Template_10x5.6_v2</vt:lpstr>
      <vt:lpstr>Default Theme</vt:lpstr>
      <vt:lpstr>PowerPoint 演示文稿</vt:lpstr>
      <vt:lpstr>Building Mobile Web Applications with Oracle Application Express</vt:lpstr>
      <vt:lpstr>PowerPoint 演示文稿</vt:lpstr>
      <vt:lpstr>Agenda</vt:lpstr>
      <vt:lpstr>PowerPoint 演示文稿</vt:lpstr>
      <vt:lpstr>Mobile Web Applications</vt:lpstr>
      <vt:lpstr>Mobile Web Applications</vt:lpstr>
      <vt:lpstr>Mobile Web Applications</vt:lpstr>
      <vt:lpstr>Mobile Web Applications in APEX 4.2</vt:lpstr>
      <vt:lpstr>Responsive Web Design</vt:lpstr>
      <vt:lpstr>PowerPoint 演示文稿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jQuery Mobile</vt:lpstr>
      <vt:lpstr>PowerPoint 演示文稿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Building Mobile Web Apps with APEX 4.2</vt:lpstr>
      <vt:lpstr>PowerPoint 演示文稿</vt:lpstr>
      <vt:lpstr>Deployment of Mobile Applications</vt:lpstr>
      <vt:lpstr>Deployment of Mobile Applications</vt:lpstr>
      <vt:lpstr>PowerPoint 演示文稿</vt:lpstr>
      <vt:lpstr>PowerPoint 演示文稿</vt:lpstr>
      <vt:lpstr>声明：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Sewtz</dc:creator>
  <cp:lastModifiedBy>Microsoft</cp:lastModifiedBy>
  <cp:revision>651</cp:revision>
  <cp:lastPrinted>2011-07-26T01:11:56Z</cp:lastPrinted>
  <dcterms:created xsi:type="dcterms:W3CDTF">2011-03-30T19:10:18Z</dcterms:created>
  <dcterms:modified xsi:type="dcterms:W3CDTF">2018-01-05T05:34:53Z</dcterms:modified>
</cp:coreProperties>
</file>