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slideLayouts/slideLayout13.xml" ContentType="application/vnd.openxmlformats-officedocument.presentationml.slideLayout+xml"/>
  <Override PartName="/ppt/theme/theme8.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5.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 id="2147483660" r:id="rId2"/>
    <p:sldMasterId id="2147483664" r:id="rId3"/>
    <p:sldMasterId id="2147483666" r:id="rId4"/>
    <p:sldMasterId id="2147483674" r:id="rId5"/>
    <p:sldMasterId id="2147483676" r:id="rId6"/>
    <p:sldMasterId id="2147483678" r:id="rId7"/>
    <p:sldMasterId id="2147483694" r:id="rId8"/>
    <p:sldMasterId id="2147483696" r:id="rId9"/>
  </p:sldMasterIdLst>
  <p:notesMasterIdLst>
    <p:notesMasterId r:id="rId21"/>
  </p:notesMasterIdLst>
  <p:sldIdLst>
    <p:sldId id="276" r:id="rId10"/>
    <p:sldId id="277" r:id="rId11"/>
    <p:sldId id="265" r:id="rId12"/>
    <p:sldId id="266" r:id="rId13"/>
    <p:sldId id="274" r:id="rId14"/>
    <p:sldId id="270" r:id="rId15"/>
    <p:sldId id="273" r:id="rId16"/>
    <p:sldId id="279" r:id="rId17"/>
    <p:sldId id="278" r:id="rId18"/>
    <p:sldId id="280" r:id="rId19"/>
    <p:sldId id="281"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602" autoAdjust="0"/>
  </p:normalViewPr>
  <p:slideViewPr>
    <p:cSldViewPr>
      <p:cViewPr>
        <p:scale>
          <a:sx n="80" d="100"/>
          <a:sy n="80" d="100"/>
        </p:scale>
        <p:origin x="-808"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48" d="100"/>
          <a:sy n="148" d="100"/>
        </p:scale>
        <p:origin x="-216" y="3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Documents%20and%20Settings\327097\Local%20Settings\Temporary%20Internet%20Files\Content.Outlook\Y4OUJP3C\Charts%20for%20FedEx%2010%2026%2012.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Documents%20and%20Settings\327097\Local%20Settings\Temporary%20Internet%20Files\Content.Outlook\Y4OUJP3C\Charts%20for%20FedEx%2010%2026%2012.xlsx" TargetMode="External"/></Relationships>
</file>

<file path=ppt/charts/_rels/chart3.xml.rels><?xml version="1.0" encoding="UTF-8" standalone="yes"?>
<Relationships xmlns="http://schemas.openxmlformats.org/package/2006/relationships"><Relationship Id="rId2" Type="http://schemas.openxmlformats.org/officeDocument/2006/relationships/oleObject" Target="file:///C:\Documents%20and%20Settings\327097\Local%20Settings\Temporary%20Internet%20Files\Content.Outlook\Y4OUJP3C\Charts%20for%20FedEx%2010%2026%2012.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100"/>
            </a:pPr>
            <a:r>
              <a:rPr lang="en-US" sz="1100"/>
              <a:t>Household Spending on Gasoline (2000-2011)</a:t>
            </a:r>
          </a:p>
        </c:rich>
      </c:tx>
      <c:layout>
        <c:manualLayout>
          <c:xMode val="edge"/>
          <c:yMode val="edge"/>
          <c:x val="9.7833333333333328E-2"/>
          <c:y val="0"/>
        </c:manualLayout>
      </c:layout>
      <c:overlay val="0"/>
    </c:title>
    <c:autoTitleDeleted val="0"/>
    <c:plotArea>
      <c:layout>
        <c:manualLayout>
          <c:layoutTarget val="inner"/>
          <c:xMode val="edge"/>
          <c:yMode val="edge"/>
          <c:x val="0.11964129483814523"/>
          <c:y val="8.5798702245552624E-2"/>
          <c:w val="0.84980314960629921"/>
          <c:h val="0.72414734616506271"/>
        </c:manualLayout>
      </c:layout>
      <c:barChart>
        <c:barDir val="col"/>
        <c:grouping val="clustered"/>
        <c:varyColors val="0"/>
        <c:ser>
          <c:idx val="0"/>
          <c:order val="0"/>
          <c:tx>
            <c:strRef>
              <c:f>'[Charts for FedEx 10 26 12.xlsx]HH Gasoline Expenditures'!$C$6</c:f>
              <c:strCache>
                <c:ptCount val="1"/>
                <c:pt idx="0">
                  <c:v>All Consumer Units</c:v>
                </c:pt>
              </c:strCache>
            </c:strRef>
          </c:tx>
          <c:spPr>
            <a:solidFill>
              <a:srgbClr val="00B0F0"/>
            </a:solidFill>
          </c:spPr>
          <c:invertIfNegative val="0"/>
          <c:dPt>
            <c:idx val="1"/>
            <c:invertIfNegative val="0"/>
            <c:bubble3D val="0"/>
            <c:spPr>
              <a:solidFill>
                <a:srgbClr val="FF0000"/>
              </a:solidFill>
            </c:spPr>
          </c:dPt>
          <c:dPt>
            <c:idx val="11"/>
            <c:invertIfNegative val="0"/>
            <c:bubble3D val="0"/>
            <c:spPr>
              <a:solidFill>
                <a:srgbClr val="EE203B"/>
              </a:solidFill>
            </c:spPr>
          </c:dPt>
          <c:cat>
            <c:numRef>
              <c:f>'[Charts for FedEx 10 26 12.xlsx]HH Gasoline Expenditures'!$D$5:$O$5</c:f>
              <c:numCache>
                <c:formatCode>General</c:formatCode>
                <c:ptCount val="12"/>
                <c:pt idx="0">
                  <c:v>2000</c:v>
                </c:pt>
                <c:pt idx="1">
                  <c:v>2001</c:v>
                </c:pt>
                <c:pt idx="2">
                  <c:v>2002</c:v>
                </c:pt>
                <c:pt idx="3">
                  <c:v>2003</c:v>
                </c:pt>
                <c:pt idx="4">
                  <c:v>2004</c:v>
                </c:pt>
                <c:pt idx="5">
                  <c:v>2005</c:v>
                </c:pt>
                <c:pt idx="6">
                  <c:v>2006</c:v>
                </c:pt>
                <c:pt idx="7">
                  <c:v>2007</c:v>
                </c:pt>
                <c:pt idx="8">
                  <c:v>2008</c:v>
                </c:pt>
                <c:pt idx="9">
                  <c:v>2009</c:v>
                </c:pt>
                <c:pt idx="10">
                  <c:v>2010</c:v>
                </c:pt>
                <c:pt idx="11">
                  <c:v>2011</c:v>
                </c:pt>
              </c:numCache>
            </c:numRef>
          </c:cat>
          <c:val>
            <c:numRef>
              <c:f>'[Charts for FedEx 10 26 12.xlsx]HH Gasoline Expenditures'!$D$6:$O$6</c:f>
              <c:numCache>
                <c:formatCode>_(* #,##0_);_(* \(#,##0\);_(* "-"??_);_(@_)</c:formatCode>
                <c:ptCount val="12"/>
                <c:pt idx="0">
                  <c:v>1291</c:v>
                </c:pt>
                <c:pt idx="1">
                  <c:v>1279</c:v>
                </c:pt>
                <c:pt idx="2">
                  <c:v>1235</c:v>
                </c:pt>
                <c:pt idx="3">
                  <c:v>1333</c:v>
                </c:pt>
                <c:pt idx="4">
                  <c:v>1598</c:v>
                </c:pt>
                <c:pt idx="5">
                  <c:v>2013</c:v>
                </c:pt>
                <c:pt idx="6">
                  <c:v>2227</c:v>
                </c:pt>
                <c:pt idx="7">
                  <c:v>2384</c:v>
                </c:pt>
                <c:pt idx="8">
                  <c:v>2715</c:v>
                </c:pt>
                <c:pt idx="9">
                  <c:v>1986</c:v>
                </c:pt>
                <c:pt idx="10">
                  <c:v>2132</c:v>
                </c:pt>
                <c:pt idx="11">
                  <c:v>2655</c:v>
                </c:pt>
              </c:numCache>
            </c:numRef>
          </c:val>
        </c:ser>
        <c:dLbls>
          <c:showLegendKey val="0"/>
          <c:showVal val="0"/>
          <c:showCatName val="0"/>
          <c:showSerName val="0"/>
          <c:showPercent val="0"/>
          <c:showBubbleSize val="0"/>
        </c:dLbls>
        <c:gapWidth val="35"/>
        <c:axId val="42610688"/>
        <c:axId val="42611840"/>
      </c:barChart>
      <c:catAx>
        <c:axId val="42610688"/>
        <c:scaling>
          <c:orientation val="minMax"/>
        </c:scaling>
        <c:delete val="0"/>
        <c:axPos val="b"/>
        <c:numFmt formatCode="General" sourceLinked="1"/>
        <c:majorTickMark val="out"/>
        <c:minorTickMark val="none"/>
        <c:tickLblPos val="nextTo"/>
        <c:spPr>
          <a:ln>
            <a:noFill/>
          </a:ln>
        </c:spPr>
        <c:crossAx val="42611840"/>
        <c:crosses val="autoZero"/>
        <c:auto val="1"/>
        <c:lblAlgn val="ctr"/>
        <c:lblOffset val="100"/>
        <c:noMultiLvlLbl val="0"/>
      </c:catAx>
      <c:valAx>
        <c:axId val="42611840"/>
        <c:scaling>
          <c:orientation val="minMax"/>
        </c:scaling>
        <c:delete val="0"/>
        <c:axPos val="l"/>
        <c:majorGridlines>
          <c:spPr>
            <a:ln>
              <a:solidFill>
                <a:schemeClr val="bg1">
                  <a:lumMod val="75000"/>
                </a:schemeClr>
              </a:solidFill>
              <a:prstDash val="sysDash"/>
            </a:ln>
          </c:spPr>
        </c:majorGridlines>
        <c:numFmt formatCode="_(* #,##0_);_(* \(#,##0\);_(* &quot;-&quot;??_);_(@_)" sourceLinked="1"/>
        <c:majorTickMark val="out"/>
        <c:minorTickMark val="none"/>
        <c:tickLblPos val="nextTo"/>
        <c:spPr>
          <a:ln>
            <a:noFill/>
          </a:ln>
        </c:spPr>
        <c:crossAx val="42610688"/>
        <c:crosses val="autoZero"/>
        <c:crossBetween val="between"/>
      </c:valAx>
    </c:plotArea>
    <c:plotVisOnly val="1"/>
    <c:dispBlanksAs val="gap"/>
    <c:showDLblsOverMax val="0"/>
  </c:chart>
  <c:spPr>
    <a:ln>
      <a:noFill/>
    </a:ln>
  </c:sp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a:pPr>
            <a:r>
              <a:rPr lang="en-US" sz="1000" dirty="0"/>
              <a:t>Historical and forecast U.S. Liquids Production (</a:t>
            </a:r>
            <a:r>
              <a:rPr lang="en-US" sz="1000" dirty="0" smtClean="0"/>
              <a:t>2000-2011</a:t>
            </a:r>
            <a:endParaRPr lang="en-US" sz="1000" dirty="0"/>
          </a:p>
        </c:rich>
      </c:tx>
      <c:layout>
        <c:manualLayout>
          <c:xMode val="edge"/>
          <c:yMode val="edge"/>
          <c:x val="0.12642864086433639"/>
          <c:y val="0"/>
        </c:manualLayout>
      </c:layout>
      <c:overlay val="1"/>
    </c:title>
    <c:autoTitleDeleted val="0"/>
    <c:plotArea>
      <c:layout>
        <c:manualLayout>
          <c:layoutTarget val="inner"/>
          <c:xMode val="edge"/>
          <c:yMode val="edge"/>
          <c:x val="0.13374189337443931"/>
          <c:y val="0.10232648002333042"/>
          <c:w val="0.80932688969434374"/>
          <c:h val="0.61965660542432199"/>
        </c:manualLayout>
      </c:layout>
      <c:areaChart>
        <c:grouping val="stacked"/>
        <c:varyColors val="0"/>
        <c:ser>
          <c:idx val="0"/>
          <c:order val="0"/>
          <c:tx>
            <c:strRef>
              <c:f>'[Charts for FedEx 10 26 12.xlsx]US Liquids Output'!$A$5</c:f>
              <c:strCache>
                <c:ptCount val="1"/>
                <c:pt idx="0">
                  <c:v>GOM</c:v>
                </c:pt>
              </c:strCache>
            </c:strRef>
          </c:tx>
          <c:spPr>
            <a:solidFill>
              <a:srgbClr val="002060"/>
            </a:solidFill>
          </c:spPr>
          <c:cat>
            <c:strRef>
              <c:f>'[Charts for FedEx 10 26 12.xlsx]US Liquids Output'!$B$1:$M$1</c:f>
              <c:strCache>
                <c:ptCount val="12"/>
                <c:pt idx="0">
                  <c:v>2000</c:v>
                </c:pt>
                <c:pt idx="1">
                  <c:v>01</c:v>
                </c:pt>
                <c:pt idx="2">
                  <c:v>02</c:v>
                </c:pt>
                <c:pt idx="3">
                  <c:v>03</c:v>
                </c:pt>
                <c:pt idx="4">
                  <c:v>04</c:v>
                </c:pt>
                <c:pt idx="5">
                  <c:v>05</c:v>
                </c:pt>
                <c:pt idx="6">
                  <c:v>06</c:v>
                </c:pt>
                <c:pt idx="7">
                  <c:v>07</c:v>
                </c:pt>
                <c:pt idx="8">
                  <c:v>08</c:v>
                </c:pt>
                <c:pt idx="9">
                  <c:v>09</c:v>
                </c:pt>
                <c:pt idx="10">
                  <c:v>10</c:v>
                </c:pt>
                <c:pt idx="11">
                  <c:v>11</c:v>
                </c:pt>
              </c:strCache>
            </c:strRef>
          </c:cat>
          <c:val>
            <c:numRef>
              <c:f>'[Charts for FedEx 10 26 12.xlsx]US Liquids Output'!$B$5:$M$5</c:f>
              <c:numCache>
                <c:formatCode>_(* #,##0.00_);_(* \(#,##0.00\);_(* "-"??_);_(@_)</c:formatCode>
                <c:ptCount val="12"/>
                <c:pt idx="0">
                  <c:v>1.43</c:v>
                </c:pt>
                <c:pt idx="1">
                  <c:v>1.54</c:v>
                </c:pt>
                <c:pt idx="2">
                  <c:v>1.55</c:v>
                </c:pt>
                <c:pt idx="3">
                  <c:v>1.54</c:v>
                </c:pt>
                <c:pt idx="4">
                  <c:v>1.46</c:v>
                </c:pt>
                <c:pt idx="5">
                  <c:v>1.28</c:v>
                </c:pt>
                <c:pt idx="6">
                  <c:v>1.29</c:v>
                </c:pt>
                <c:pt idx="7">
                  <c:v>1.28</c:v>
                </c:pt>
                <c:pt idx="8">
                  <c:v>1.1599999999999999</c:v>
                </c:pt>
                <c:pt idx="9">
                  <c:v>1.56</c:v>
                </c:pt>
                <c:pt idx="10">
                  <c:v>1.55</c:v>
                </c:pt>
                <c:pt idx="11">
                  <c:v>1.32</c:v>
                </c:pt>
              </c:numCache>
            </c:numRef>
          </c:val>
        </c:ser>
        <c:ser>
          <c:idx val="4"/>
          <c:order val="1"/>
          <c:tx>
            <c:strRef>
              <c:f>'[Charts for FedEx 10 26 12.xlsx]US Liquids Output'!$A$13</c:f>
              <c:strCache>
                <c:ptCount val="1"/>
                <c:pt idx="0">
                  <c:v>Other Crude</c:v>
                </c:pt>
              </c:strCache>
            </c:strRef>
          </c:tx>
          <c:spPr>
            <a:solidFill>
              <a:srgbClr val="0070C0"/>
            </a:solidFill>
            <a:ln w="25400">
              <a:noFill/>
            </a:ln>
          </c:spPr>
          <c:val>
            <c:numRef>
              <c:f>'[Charts for FedEx 10 26 12.xlsx]US Liquids Output'!$B$20:$M$20</c:f>
              <c:numCache>
                <c:formatCode>General</c:formatCode>
                <c:ptCount val="12"/>
                <c:pt idx="0">
                  <c:v>4.3899999999999997</c:v>
                </c:pt>
                <c:pt idx="1">
                  <c:v>4.26</c:v>
                </c:pt>
                <c:pt idx="2">
                  <c:v>4.18</c:v>
                </c:pt>
                <c:pt idx="3">
                  <c:v>4.0999999999999996</c:v>
                </c:pt>
                <c:pt idx="4">
                  <c:v>3.9699999999999998</c:v>
                </c:pt>
                <c:pt idx="5">
                  <c:v>3.8999999999999995</c:v>
                </c:pt>
                <c:pt idx="6">
                  <c:v>3.79</c:v>
                </c:pt>
                <c:pt idx="7">
                  <c:v>3.79</c:v>
                </c:pt>
                <c:pt idx="8">
                  <c:v>3.6560487476646895</c:v>
                </c:pt>
                <c:pt idx="9">
                  <c:v>3.5451739517572514</c:v>
                </c:pt>
                <c:pt idx="10">
                  <c:v>3.5380928584178193</c:v>
                </c:pt>
                <c:pt idx="11">
                  <c:v>3.6525973534847669</c:v>
                </c:pt>
              </c:numCache>
            </c:numRef>
          </c:val>
        </c:ser>
        <c:ser>
          <c:idx val="3"/>
          <c:order val="2"/>
          <c:tx>
            <c:strRef>
              <c:f>'[Charts for FedEx 10 26 12.xlsx]US Liquids Output'!$A$15</c:f>
              <c:strCache>
                <c:ptCount val="1"/>
                <c:pt idx="0">
                  <c:v>NGLs</c:v>
                </c:pt>
              </c:strCache>
            </c:strRef>
          </c:tx>
          <c:spPr>
            <a:solidFill>
              <a:srgbClr val="00B0F0"/>
            </a:solidFill>
          </c:spPr>
          <c:cat>
            <c:strRef>
              <c:f>'[Charts for FedEx 10 26 12.xlsx]US Liquids Output'!$B$1:$M$1</c:f>
              <c:strCache>
                <c:ptCount val="12"/>
                <c:pt idx="0">
                  <c:v>2000</c:v>
                </c:pt>
                <c:pt idx="1">
                  <c:v>01</c:v>
                </c:pt>
                <c:pt idx="2">
                  <c:v>02</c:v>
                </c:pt>
                <c:pt idx="3">
                  <c:v>03</c:v>
                </c:pt>
                <c:pt idx="4">
                  <c:v>04</c:v>
                </c:pt>
                <c:pt idx="5">
                  <c:v>05</c:v>
                </c:pt>
                <c:pt idx="6">
                  <c:v>06</c:v>
                </c:pt>
                <c:pt idx="7">
                  <c:v>07</c:v>
                </c:pt>
                <c:pt idx="8">
                  <c:v>08</c:v>
                </c:pt>
                <c:pt idx="9">
                  <c:v>09</c:v>
                </c:pt>
                <c:pt idx="10">
                  <c:v>10</c:v>
                </c:pt>
                <c:pt idx="11">
                  <c:v>11</c:v>
                </c:pt>
              </c:strCache>
            </c:strRef>
          </c:cat>
          <c:val>
            <c:numRef>
              <c:f>'[Charts for FedEx 10 26 12.xlsx]US Liquids Output'!$B$15:$M$15</c:f>
              <c:numCache>
                <c:formatCode>0.0</c:formatCode>
                <c:ptCount val="12"/>
                <c:pt idx="0">
                  <c:v>1.9100000000000001</c:v>
                </c:pt>
                <c:pt idx="1">
                  <c:v>1.87</c:v>
                </c:pt>
                <c:pt idx="2">
                  <c:v>1.8800000000000001</c:v>
                </c:pt>
                <c:pt idx="3">
                  <c:v>1.72</c:v>
                </c:pt>
                <c:pt idx="4">
                  <c:v>1.81</c:v>
                </c:pt>
                <c:pt idx="5">
                  <c:v>1.72</c:v>
                </c:pt>
                <c:pt idx="6">
                  <c:v>1.74</c:v>
                </c:pt>
                <c:pt idx="7">
                  <c:v>1.78</c:v>
                </c:pt>
                <c:pt idx="8">
                  <c:v>1.78</c:v>
                </c:pt>
                <c:pt idx="9">
                  <c:v>1.91</c:v>
                </c:pt>
                <c:pt idx="10">
                  <c:v>2.08</c:v>
                </c:pt>
                <c:pt idx="11">
                  <c:v>2.21</c:v>
                </c:pt>
              </c:numCache>
            </c:numRef>
          </c:val>
        </c:ser>
        <c:ser>
          <c:idx val="1"/>
          <c:order val="3"/>
          <c:tx>
            <c:strRef>
              <c:f>'[Charts for FedEx 10 26 12.xlsx]US Liquids Output'!$A$16</c:f>
              <c:strCache>
                <c:ptCount val="1"/>
                <c:pt idx="0">
                  <c:v>Ethanol and Oxygenates</c:v>
                </c:pt>
              </c:strCache>
            </c:strRef>
          </c:tx>
          <c:spPr>
            <a:solidFill>
              <a:srgbClr val="92D050"/>
            </a:solidFill>
          </c:spPr>
          <c:cat>
            <c:strRef>
              <c:f>'[Charts for FedEx 10 26 12.xlsx]US Liquids Output'!$B$1:$M$1</c:f>
              <c:strCache>
                <c:ptCount val="12"/>
                <c:pt idx="0">
                  <c:v>2000</c:v>
                </c:pt>
                <c:pt idx="1">
                  <c:v>01</c:v>
                </c:pt>
                <c:pt idx="2">
                  <c:v>02</c:v>
                </c:pt>
                <c:pt idx="3">
                  <c:v>03</c:v>
                </c:pt>
                <c:pt idx="4">
                  <c:v>04</c:v>
                </c:pt>
                <c:pt idx="5">
                  <c:v>05</c:v>
                </c:pt>
                <c:pt idx="6">
                  <c:v>06</c:v>
                </c:pt>
                <c:pt idx="7">
                  <c:v>07</c:v>
                </c:pt>
                <c:pt idx="8">
                  <c:v>08</c:v>
                </c:pt>
                <c:pt idx="9">
                  <c:v>09</c:v>
                </c:pt>
                <c:pt idx="10">
                  <c:v>10</c:v>
                </c:pt>
                <c:pt idx="11">
                  <c:v>11</c:v>
                </c:pt>
              </c:strCache>
            </c:strRef>
          </c:cat>
          <c:val>
            <c:numRef>
              <c:f>'[Charts for FedEx 10 26 12.xlsx]US Liquids Output'!$B$16:$M$16</c:f>
              <c:numCache>
                <c:formatCode>0.0</c:formatCode>
                <c:ptCount val="12"/>
                <c:pt idx="0">
                  <c:v>0.36</c:v>
                </c:pt>
                <c:pt idx="1">
                  <c:v>0.36</c:v>
                </c:pt>
                <c:pt idx="2">
                  <c:v>0.38</c:v>
                </c:pt>
                <c:pt idx="3">
                  <c:v>0.38</c:v>
                </c:pt>
                <c:pt idx="4">
                  <c:v>0.38</c:v>
                </c:pt>
                <c:pt idx="5">
                  <c:v>0.4</c:v>
                </c:pt>
                <c:pt idx="6">
                  <c:v>0.4</c:v>
                </c:pt>
                <c:pt idx="7">
                  <c:v>0.49</c:v>
                </c:pt>
                <c:pt idx="8">
                  <c:v>0.66</c:v>
                </c:pt>
                <c:pt idx="9">
                  <c:v>0.76</c:v>
                </c:pt>
                <c:pt idx="10">
                  <c:v>0.92999999999999994</c:v>
                </c:pt>
                <c:pt idx="11">
                  <c:v>0.97</c:v>
                </c:pt>
              </c:numCache>
            </c:numRef>
          </c:val>
        </c:ser>
        <c:ser>
          <c:idx val="2"/>
          <c:order val="4"/>
          <c:tx>
            <c:strRef>
              <c:f>'[Charts for FedEx 10 26 12.xlsx]US Liquids Output'!$A$14</c:f>
              <c:strCache>
                <c:ptCount val="1"/>
                <c:pt idx="0">
                  <c:v>Tight Oil</c:v>
                </c:pt>
              </c:strCache>
            </c:strRef>
          </c:tx>
          <c:spPr>
            <a:solidFill>
              <a:schemeClr val="tx2">
                <a:lumMod val="20000"/>
                <a:lumOff val="80000"/>
              </a:schemeClr>
            </a:solidFill>
          </c:spPr>
          <c:cat>
            <c:strRef>
              <c:f>'[Charts for FedEx 10 26 12.xlsx]US Liquids Output'!$B$1:$M$1</c:f>
              <c:strCache>
                <c:ptCount val="12"/>
                <c:pt idx="0">
                  <c:v>2000</c:v>
                </c:pt>
                <c:pt idx="1">
                  <c:v>01</c:v>
                </c:pt>
                <c:pt idx="2">
                  <c:v>02</c:v>
                </c:pt>
                <c:pt idx="3">
                  <c:v>03</c:v>
                </c:pt>
                <c:pt idx="4">
                  <c:v>04</c:v>
                </c:pt>
                <c:pt idx="5">
                  <c:v>05</c:v>
                </c:pt>
                <c:pt idx="6">
                  <c:v>06</c:v>
                </c:pt>
                <c:pt idx="7">
                  <c:v>07</c:v>
                </c:pt>
                <c:pt idx="8">
                  <c:v>08</c:v>
                </c:pt>
                <c:pt idx="9">
                  <c:v>09</c:v>
                </c:pt>
                <c:pt idx="10">
                  <c:v>10</c:v>
                </c:pt>
                <c:pt idx="11">
                  <c:v>11</c:v>
                </c:pt>
              </c:strCache>
            </c:strRef>
          </c:cat>
          <c:val>
            <c:numRef>
              <c:f>'[Charts for FedEx 10 26 12.xlsx]US Liquids Output'!$B$14:$M$14</c:f>
              <c:numCache>
                <c:formatCode>0.0</c:formatCode>
                <c:ptCount val="12"/>
                <c:pt idx="0">
                  <c:v>8.3402176057254959E-2</c:v>
                </c:pt>
                <c:pt idx="1">
                  <c:v>8.1672835054211468E-2</c:v>
                </c:pt>
                <c:pt idx="2">
                  <c:v>7.6830716759408599E-2</c:v>
                </c:pt>
                <c:pt idx="3">
                  <c:v>7.596902677534563E-2</c:v>
                </c:pt>
                <c:pt idx="4">
                  <c:v>7.704663397531207E-2</c:v>
                </c:pt>
                <c:pt idx="5" formatCode="0.00">
                  <c:v>7.8179416252240161E-2</c:v>
                </c:pt>
                <c:pt idx="6" formatCode="0.00">
                  <c:v>8.4355839805107524E-2</c:v>
                </c:pt>
                <c:pt idx="7" formatCode="0.00">
                  <c:v>0.10756172686725551</c:v>
                </c:pt>
                <c:pt idx="8" formatCode="0.00">
                  <c:v>0.18395125233531084</c:v>
                </c:pt>
                <c:pt idx="9" formatCode="0.00">
                  <c:v>0.25482604824274768</c:v>
                </c:pt>
                <c:pt idx="10" formatCode="0.00">
                  <c:v>0.39190714158218115</c:v>
                </c:pt>
                <c:pt idx="11" formatCode="0.00">
                  <c:v>0.68740264651523286</c:v>
                </c:pt>
              </c:numCache>
            </c:numRef>
          </c:val>
        </c:ser>
        <c:dLbls>
          <c:showLegendKey val="0"/>
          <c:showVal val="0"/>
          <c:showCatName val="0"/>
          <c:showSerName val="0"/>
          <c:showPercent val="0"/>
          <c:showBubbleSize val="0"/>
        </c:dLbls>
        <c:axId val="42482688"/>
        <c:axId val="42492672"/>
      </c:areaChart>
      <c:catAx>
        <c:axId val="42482688"/>
        <c:scaling>
          <c:orientation val="minMax"/>
        </c:scaling>
        <c:delete val="0"/>
        <c:axPos val="b"/>
        <c:numFmt formatCode="General" sourceLinked="1"/>
        <c:majorTickMark val="out"/>
        <c:minorTickMark val="none"/>
        <c:tickLblPos val="nextTo"/>
        <c:spPr>
          <a:ln>
            <a:noFill/>
          </a:ln>
        </c:spPr>
        <c:crossAx val="42492672"/>
        <c:crosses val="autoZero"/>
        <c:auto val="1"/>
        <c:lblAlgn val="ctr"/>
        <c:lblOffset val="100"/>
        <c:tickLblSkip val="1"/>
        <c:noMultiLvlLbl val="0"/>
      </c:catAx>
      <c:valAx>
        <c:axId val="42492672"/>
        <c:scaling>
          <c:orientation val="minMax"/>
        </c:scaling>
        <c:delete val="0"/>
        <c:axPos val="l"/>
        <c:majorGridlines>
          <c:spPr>
            <a:ln>
              <a:prstDash val="sysDot"/>
            </a:ln>
          </c:spPr>
        </c:majorGridlines>
        <c:title>
          <c:tx>
            <c:rich>
              <a:bodyPr rot="-5400000" vert="horz"/>
              <a:lstStyle/>
              <a:p>
                <a:pPr>
                  <a:defRPr/>
                </a:pPr>
                <a:r>
                  <a:rPr lang="en-US"/>
                  <a:t>Million Barrels per Day</a:t>
                </a:r>
              </a:p>
            </c:rich>
          </c:tx>
          <c:layout>
            <c:manualLayout>
              <c:xMode val="edge"/>
              <c:yMode val="edge"/>
              <c:x val="2.8040939327028569E-3"/>
              <c:y val="0.14794181977252843"/>
            </c:manualLayout>
          </c:layout>
          <c:overlay val="0"/>
        </c:title>
        <c:numFmt formatCode="0" sourceLinked="0"/>
        <c:majorTickMark val="out"/>
        <c:minorTickMark val="none"/>
        <c:tickLblPos val="nextTo"/>
        <c:spPr>
          <a:ln>
            <a:noFill/>
          </a:ln>
        </c:spPr>
        <c:crossAx val="42482688"/>
        <c:crosses val="autoZero"/>
        <c:crossBetween val="midCat"/>
      </c:valAx>
    </c:plotArea>
    <c:legend>
      <c:legendPos val="r"/>
      <c:layout>
        <c:manualLayout>
          <c:xMode val="edge"/>
          <c:yMode val="edge"/>
          <c:x val="0"/>
          <c:y val="0.86497302420530764"/>
          <c:w val="0.97803770150447478"/>
          <c:h val="7.0212160979877508E-2"/>
        </c:manualLayout>
      </c:layout>
      <c:overlay val="0"/>
      <c:txPr>
        <a:bodyPr/>
        <a:lstStyle/>
        <a:p>
          <a:pPr>
            <a:defRPr sz="900"/>
          </a:pPr>
          <a:endParaRPr lang="zh-CN"/>
        </a:p>
      </c:txPr>
    </c:legend>
    <c:plotVisOnly val="1"/>
    <c:dispBlanksAs val="zero"/>
    <c:showDLblsOverMax val="0"/>
  </c:chart>
  <c:spPr>
    <a:ln>
      <a:noFill/>
    </a:ln>
  </c:spPr>
  <c:txPr>
    <a:bodyPr/>
    <a:lstStyle/>
    <a:p>
      <a:pPr>
        <a:defRPr>
          <a:solidFill>
            <a:schemeClr val="tx1">
              <a:lumMod val="75000"/>
              <a:lumOff val="25000"/>
            </a:schemeClr>
          </a:solidFill>
        </a:defRPr>
      </a:pPr>
      <a:endParaRPr lang="zh-CN"/>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565303581765269"/>
          <c:y val="4.4521375166834382E-2"/>
          <c:w val="0.80003679298395858"/>
          <c:h val="0.82264009272944683"/>
        </c:manualLayout>
      </c:layout>
      <c:lineChart>
        <c:grouping val="standard"/>
        <c:varyColors val="0"/>
        <c:ser>
          <c:idx val="0"/>
          <c:order val="0"/>
          <c:tx>
            <c:strRef>
              <c:f>'[Charts for FedEx 10 26 12.xlsx]S&amp;D Combined'!$B$3</c:f>
              <c:strCache>
                <c:ptCount val="1"/>
                <c:pt idx="0">
                  <c:v>Total Demand</c:v>
                </c:pt>
              </c:strCache>
            </c:strRef>
          </c:tx>
          <c:spPr>
            <a:ln>
              <a:solidFill>
                <a:srgbClr val="92D050"/>
              </a:solidFill>
            </a:ln>
          </c:spPr>
          <c:marker>
            <c:symbol val="none"/>
          </c:marker>
          <c:dPt>
            <c:idx val="12"/>
            <c:bubble3D val="0"/>
            <c:spPr>
              <a:ln>
                <a:solidFill>
                  <a:srgbClr val="92D050"/>
                </a:solidFill>
                <a:prstDash val="sysDash"/>
              </a:ln>
            </c:spPr>
          </c:dPt>
          <c:dPt>
            <c:idx val="13"/>
            <c:bubble3D val="0"/>
            <c:spPr>
              <a:ln>
                <a:solidFill>
                  <a:srgbClr val="92D050"/>
                </a:solidFill>
                <a:prstDash val="sysDash"/>
              </a:ln>
            </c:spPr>
          </c:dPt>
          <c:cat>
            <c:numRef>
              <c:f>'[Charts for FedEx 10 26 12.xlsx]S&amp;D Combined'!$A$4:$A$17</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'[Charts for FedEx 10 26 12.xlsx]S&amp;D Combined'!$B$4:$B$17</c:f>
              <c:numCache>
                <c:formatCode>_(* #,##0.00_);_(* \(#,##0.00\);_(* "-"??_);_(@_)</c:formatCode>
                <c:ptCount val="14"/>
                <c:pt idx="0">
                  <c:v>19.7</c:v>
                </c:pt>
                <c:pt idx="1">
                  <c:v>19.649999999999999</c:v>
                </c:pt>
                <c:pt idx="2">
                  <c:v>19.77</c:v>
                </c:pt>
                <c:pt idx="3">
                  <c:v>20.03</c:v>
                </c:pt>
                <c:pt idx="4">
                  <c:v>20.73</c:v>
                </c:pt>
                <c:pt idx="5">
                  <c:v>20.8</c:v>
                </c:pt>
                <c:pt idx="6">
                  <c:v>20.69</c:v>
                </c:pt>
                <c:pt idx="7">
                  <c:v>20.68</c:v>
                </c:pt>
                <c:pt idx="8">
                  <c:v>19.5</c:v>
                </c:pt>
                <c:pt idx="9">
                  <c:v>18.77</c:v>
                </c:pt>
                <c:pt idx="10">
                  <c:v>19.18</c:v>
                </c:pt>
                <c:pt idx="11">
                  <c:v>18.84</c:v>
                </c:pt>
                <c:pt idx="12">
                  <c:v>18.66</c:v>
                </c:pt>
                <c:pt idx="13">
                  <c:v>18.72</c:v>
                </c:pt>
              </c:numCache>
            </c:numRef>
          </c:val>
          <c:smooth val="0"/>
        </c:ser>
        <c:ser>
          <c:idx val="1"/>
          <c:order val="1"/>
          <c:tx>
            <c:strRef>
              <c:f>'[Charts for FedEx 10 26 12.xlsx]S&amp;D Combined'!$C$3</c:f>
              <c:strCache>
                <c:ptCount val="1"/>
                <c:pt idx="0">
                  <c:v>Domestic Production</c:v>
                </c:pt>
              </c:strCache>
            </c:strRef>
          </c:tx>
          <c:spPr>
            <a:ln>
              <a:solidFill>
                <a:srgbClr val="00B0F0"/>
              </a:solidFill>
            </a:ln>
          </c:spPr>
          <c:marker>
            <c:symbol val="none"/>
          </c:marker>
          <c:dPt>
            <c:idx val="12"/>
            <c:bubble3D val="0"/>
            <c:spPr>
              <a:ln>
                <a:solidFill>
                  <a:srgbClr val="00B0F0"/>
                </a:solidFill>
                <a:prstDash val="sysDash"/>
              </a:ln>
            </c:spPr>
          </c:dPt>
          <c:dPt>
            <c:idx val="13"/>
            <c:bubble3D val="0"/>
            <c:spPr>
              <a:ln>
                <a:solidFill>
                  <a:srgbClr val="00B0F0"/>
                </a:solidFill>
                <a:prstDash val="sysDash"/>
              </a:ln>
            </c:spPr>
          </c:dPt>
          <c:cat>
            <c:numRef>
              <c:f>'[Charts for FedEx 10 26 12.xlsx]S&amp;D Combined'!$A$4:$A$17</c:f>
              <c:numCache>
                <c:formatCode>General</c:formatCode>
                <c:ptCount val="14"/>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numCache>
            </c:numRef>
          </c:cat>
          <c:val>
            <c:numRef>
              <c:f>'[Charts for FedEx 10 26 12.xlsx]S&amp;D Combined'!$C$4:$C$17</c:f>
              <c:numCache>
                <c:formatCode>_(* #,##0.00_);_(* \(#,##0.00\);_(* "-"??_);_(@_)</c:formatCode>
                <c:ptCount val="14"/>
                <c:pt idx="0">
                  <c:v>8.1734021760572553</c:v>
                </c:pt>
                <c:pt idx="1">
                  <c:v>8.1116728350542111</c:v>
                </c:pt>
                <c:pt idx="2">
                  <c:v>8.0668307167594087</c:v>
                </c:pt>
                <c:pt idx="3">
                  <c:v>7.8159690267753454</c:v>
                </c:pt>
                <c:pt idx="4">
                  <c:v>7.6970466339753116</c:v>
                </c:pt>
                <c:pt idx="5">
                  <c:v>7.3781794162522401</c:v>
                </c:pt>
                <c:pt idx="6">
                  <c:v>7.3043558398051083</c:v>
                </c:pt>
                <c:pt idx="7">
                  <c:v>7.4475617268672556</c:v>
                </c:pt>
                <c:pt idx="8">
                  <c:v>7.44</c:v>
                </c:pt>
                <c:pt idx="9">
                  <c:v>8.0299999999999994</c:v>
                </c:pt>
                <c:pt idx="10">
                  <c:v>8.49</c:v>
                </c:pt>
                <c:pt idx="11">
                  <c:v>8.84</c:v>
                </c:pt>
                <c:pt idx="12">
                  <c:v>9.59</c:v>
                </c:pt>
                <c:pt idx="13">
                  <c:v>10.100000000000001</c:v>
                </c:pt>
              </c:numCache>
            </c:numRef>
          </c:val>
          <c:smooth val="0"/>
        </c:ser>
        <c:dLbls>
          <c:showLegendKey val="0"/>
          <c:showVal val="0"/>
          <c:showCatName val="0"/>
          <c:showSerName val="0"/>
          <c:showPercent val="0"/>
          <c:showBubbleSize val="0"/>
        </c:dLbls>
        <c:marker val="1"/>
        <c:smooth val="0"/>
        <c:axId val="42560128"/>
        <c:axId val="42561920"/>
      </c:lineChart>
      <c:catAx>
        <c:axId val="42560128"/>
        <c:scaling>
          <c:orientation val="minMax"/>
        </c:scaling>
        <c:delete val="0"/>
        <c:axPos val="b"/>
        <c:numFmt formatCode="General" sourceLinked="1"/>
        <c:majorTickMark val="out"/>
        <c:minorTickMark val="none"/>
        <c:tickLblPos val="nextTo"/>
        <c:spPr>
          <a:ln>
            <a:noFill/>
          </a:ln>
        </c:spPr>
        <c:crossAx val="42561920"/>
        <c:crosses val="autoZero"/>
        <c:auto val="1"/>
        <c:lblAlgn val="ctr"/>
        <c:lblOffset val="100"/>
        <c:noMultiLvlLbl val="0"/>
      </c:catAx>
      <c:valAx>
        <c:axId val="42561920"/>
        <c:scaling>
          <c:orientation val="minMax"/>
        </c:scaling>
        <c:delete val="0"/>
        <c:axPos val="l"/>
        <c:majorGridlines>
          <c:spPr>
            <a:ln>
              <a:solidFill>
                <a:schemeClr val="bg1">
                  <a:lumMod val="75000"/>
                </a:schemeClr>
              </a:solidFill>
              <a:prstDash val="sysDash"/>
            </a:ln>
          </c:spPr>
        </c:majorGridlines>
        <c:title>
          <c:tx>
            <c:rich>
              <a:bodyPr rot="-5400000" vert="horz"/>
              <a:lstStyle/>
              <a:p>
                <a:pPr>
                  <a:defRPr/>
                </a:pPr>
                <a:r>
                  <a:rPr lang="en-US"/>
                  <a:t>Million Barrels per Day</a:t>
                </a:r>
              </a:p>
            </c:rich>
          </c:tx>
          <c:layout/>
          <c:overlay val="0"/>
        </c:title>
        <c:numFmt formatCode="_(* #,##0_);_(* \(#,##0\);_(* &quot;-&quot;_);_(@_)" sourceLinked="0"/>
        <c:majorTickMark val="out"/>
        <c:minorTickMark val="none"/>
        <c:tickLblPos val="nextTo"/>
        <c:spPr>
          <a:ln>
            <a:noFill/>
          </a:ln>
        </c:spPr>
        <c:crossAx val="42560128"/>
        <c:crosses val="autoZero"/>
        <c:crossBetween val="between"/>
      </c:valAx>
    </c:plotArea>
    <c:legend>
      <c:legendPos val="t"/>
      <c:layout>
        <c:manualLayout>
          <c:xMode val="edge"/>
          <c:yMode val="edge"/>
          <c:x val="0.1547332112186883"/>
          <c:y val="0.38496234523910638"/>
          <c:w val="0.75498473566937063"/>
          <c:h val="0.12865326644907285"/>
        </c:manualLayout>
      </c:layout>
      <c:overlay val="0"/>
    </c:legend>
    <c:plotVisOnly val="1"/>
    <c:dispBlanksAs val="gap"/>
    <c:showDLblsOverMax val="0"/>
  </c:chart>
  <c:spPr>
    <a:ln>
      <a:noFill/>
    </a:ln>
  </c:spPr>
  <c:externalData r:id="rId2">
    <c:autoUpdate val="0"/>
  </c:externalData>
</c:chartSpace>
</file>

<file path=ppt/drawings/drawing1.xml><?xml version="1.0" encoding="utf-8"?>
<c:userShapes xmlns:c="http://schemas.openxmlformats.org/drawingml/2006/chart">
  <cdr:relSizeAnchor xmlns:cdr="http://schemas.openxmlformats.org/drawingml/2006/chartDrawing">
    <cdr:from>
      <cdr:x>0</cdr:x>
      <cdr:y>0.93056</cdr:y>
    </cdr:from>
    <cdr:to>
      <cdr:x>0.92188</cdr:x>
      <cdr:y>1</cdr:y>
    </cdr:to>
    <cdr:sp macro="" textlink="">
      <cdr:nvSpPr>
        <cdr:cNvPr id="2" name="TextBox 1"/>
        <cdr:cNvSpPr txBox="1"/>
      </cdr:nvSpPr>
      <cdr:spPr>
        <a:xfrm xmlns:a="http://schemas.openxmlformats.org/drawingml/2006/main">
          <a:off x="0" y="2552700"/>
          <a:ext cx="4214813" cy="1905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800"/>
            <a:t>Source: Bureau of Labor</a:t>
          </a:r>
          <a:r>
            <a:rPr lang="en-US" sz="800" baseline="0"/>
            <a:t> Statistics</a:t>
          </a:r>
          <a:endParaRPr lang="en-US" sz="800"/>
        </a:p>
      </cdr:txBody>
    </cdr:sp>
  </cdr:relSizeAnchor>
</c:userShapes>
</file>

<file path=ppt/drawings/drawing2.xml><?xml version="1.0" encoding="utf-8"?>
<c:userShapes xmlns:c="http://schemas.openxmlformats.org/drawingml/2006/chart">
  <cdr:relSizeAnchor xmlns:cdr="http://schemas.openxmlformats.org/drawingml/2006/chartDrawing">
    <cdr:from>
      <cdr:x>0</cdr:x>
      <cdr:y>0.93504</cdr:y>
    </cdr:from>
    <cdr:to>
      <cdr:x>1</cdr:x>
      <cdr:y>1</cdr:y>
    </cdr:to>
    <cdr:sp macro="" textlink="">
      <cdr:nvSpPr>
        <cdr:cNvPr id="2" name="TextBox 1"/>
        <cdr:cNvSpPr txBox="1"/>
      </cdr:nvSpPr>
      <cdr:spPr>
        <a:xfrm xmlns:a="http://schemas.openxmlformats.org/drawingml/2006/main">
          <a:off x="0" y="2564996"/>
          <a:ext cx="3625850" cy="17820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800"/>
            <a:t>Source: DOE, EIA;</a:t>
          </a:r>
          <a:r>
            <a:rPr lang="en-US" sz="800" baseline="0"/>
            <a:t> Sept. 2012 STEO and Sept 2012 Presentation from EIA Director</a:t>
          </a:r>
          <a:endParaRPr lang="en-US" sz="8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1BDFE155-1BB9-4D47-BFDF-5271148CE071}" type="datetimeFigureOut">
              <a:rPr lang="en-US"/>
              <a:pPr>
                <a:defRPr/>
              </a:pPr>
              <a:t>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4060283F-EF3C-46CC-AB14-53545C63B1EE}" type="slidenum">
              <a:rPr lang="en-US"/>
              <a:pPr>
                <a:defRPr/>
              </a:pPr>
              <a:t>‹#›</a:t>
            </a:fld>
            <a:endParaRPr lang="en-US"/>
          </a:p>
        </p:txBody>
      </p:sp>
    </p:spTree>
    <p:extLst>
      <p:ext uri="{BB962C8B-B14F-4D97-AF65-F5344CB8AC3E}">
        <p14:creationId xmlns:p14="http://schemas.microsoft.com/office/powerpoint/2010/main" val="18843036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7A65638-19B1-4F4F-80A1-263EAB368A67}" type="slidenum">
              <a:rPr lang="en-US" smtClean="0">
                <a:latin typeface="Calibri" pitchFamily="34" charset="0"/>
              </a:rPr>
              <a:pPr eaLnBrk="1" hangingPunct="1"/>
              <a:t>2</a:t>
            </a:fld>
            <a:endParaRPr lang="en-US" smtClean="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This shows year-over-year growth in real equipment &amp; software spending (a proxy for capital spending) versus private sector employment growth.</a:t>
            </a:r>
          </a:p>
          <a:p>
            <a:endParaRPr lang="en-US" dirty="0" smtClean="0"/>
          </a:p>
          <a:p>
            <a:r>
              <a:rPr lang="en-US" dirty="0" smtClean="0"/>
              <a:t>High correlation between growth in business capital spending and jobs (.85)</a:t>
            </a:r>
          </a:p>
          <a:p>
            <a:endParaRPr lang="en-US" dirty="0"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77677C-7C9A-4724-8F0C-E3673CF8D008}" type="slidenum">
              <a:rPr lang="en-US" smtClean="0">
                <a:latin typeface="Calibri" pitchFamily="34" charset="0"/>
              </a:rPr>
              <a:pPr eaLnBrk="1" hangingPunct="1"/>
              <a:t>3</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Looking at </a:t>
            </a:r>
            <a:r>
              <a:rPr lang="en-US" b="1" dirty="0" smtClean="0"/>
              <a:t>gross</a:t>
            </a:r>
            <a:r>
              <a:rPr lang="en-US" dirty="0" smtClean="0"/>
              <a:t> job gains, </a:t>
            </a:r>
            <a:r>
              <a:rPr lang="en-US" u="sng" dirty="0" smtClean="0"/>
              <a:t>a measure of new job creation before netting out job losses</a:t>
            </a:r>
            <a:r>
              <a:rPr lang="en-US" dirty="0" smtClean="0"/>
              <a:t>, also shows a strong relationship with business investment.</a:t>
            </a:r>
          </a:p>
          <a:p>
            <a:endParaRPr lang="en-US" dirty="0" smtClean="0"/>
          </a:p>
          <a:p>
            <a:r>
              <a:rPr lang="en-US" dirty="0" smtClean="0"/>
              <a:t>In the last decade, investment share of GDP never regained levels reached in the late-1990s, and neither did gross job creation.</a:t>
            </a:r>
          </a:p>
          <a:p>
            <a:endParaRPr lang="en-US" dirty="0" smtClean="0"/>
          </a:p>
          <a:p>
            <a:r>
              <a:rPr lang="en-US" dirty="0" smtClean="0"/>
              <a:t>Technical Note: The Business Employment Dynamics (BED) survey measures gross jobs gains for expanding and new establishments and gross job losses for contracting and closing establishments; the difference between the two would be net job gains/losses (not pictured here) and would be roughly analogous to the monthly nonfarm payrolls report, though different methodologies mean the two do not match up exactly. However, they show the same directional trends over time, with the BED offering a different angle on labor market turnover.</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EFA79C6-51B5-4B59-81E2-FF4587F38E7B}" type="slidenum">
              <a:rPr lang="en-US" smtClean="0">
                <a:latin typeface="Calibri" pitchFamily="34" charset="0"/>
              </a:rPr>
              <a:pPr eaLnBrk="1" hangingPunct="1"/>
              <a:t>4</a:t>
            </a:fld>
            <a:endParaRPr lang="en-US" smtClean="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60283F-EF3C-46CC-AB14-53545C63B1EE}" type="slidenum">
              <a:rPr lang="en-US" smtClean="0"/>
              <a:pPr>
                <a:defRPr/>
              </a:pPr>
              <a:t>6</a:t>
            </a:fld>
            <a:endParaRPr lang="en-US"/>
          </a:p>
        </p:txBody>
      </p:sp>
    </p:spTree>
    <p:extLst>
      <p:ext uri="{BB962C8B-B14F-4D97-AF65-F5344CB8AC3E}">
        <p14:creationId xmlns:p14="http://schemas.microsoft.com/office/powerpoint/2010/main" val="202994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pPr>
              <a:defRPr/>
            </a:pPr>
            <a:fld id="{4060283F-EF3C-46CC-AB14-53545C63B1EE}" type="slidenum">
              <a:rPr lang="en-US" smtClean="0"/>
              <a:pPr>
                <a:defRPr/>
              </a:pPr>
              <a:t>7</a:t>
            </a:fld>
            <a:endParaRPr lang="en-US"/>
          </a:p>
        </p:txBody>
      </p:sp>
    </p:spTree>
    <p:extLst>
      <p:ext uri="{BB962C8B-B14F-4D97-AF65-F5344CB8AC3E}">
        <p14:creationId xmlns:p14="http://schemas.microsoft.com/office/powerpoint/2010/main" val="388964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EA06CC2-E2D6-4B04-8591-2267B72154E1}" type="slidenum">
              <a:rPr lang="en-US" smtClean="0">
                <a:latin typeface="Calibri" pitchFamily="34" charset="0"/>
              </a:rPr>
              <a:pPr eaLnBrk="1" hangingPunct="1"/>
              <a:t>9</a:t>
            </a:fld>
            <a:endParaRPr lang="en-US" smtClean="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22203" y="685488"/>
            <a:ext cx="441359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11</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a:prstGeom prst="rect">
            <a:avLst/>
          </a:prstGeom>
        </p:spPr>
        <p:txBody>
          <a:bodyPr/>
          <a:lstStyle/>
          <a:p>
            <a:r>
              <a:rPr lang="en-US" dirty="0" smtClean="0"/>
              <a:t>Click to edit 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208642110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190368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1145724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458200" cy="4251325"/>
          </a:xfrm>
        </p:spPr>
        <p:txBody>
          <a:bodyPr/>
          <a:lstStyle>
            <a:lvl1pPr>
              <a:defRPr sz="2400" b="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defRPr>
                <a:solidFill>
                  <a:srgbClr val="4D148C"/>
                </a:solidFill>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pPr>
              <a:defRPr/>
            </a:pPr>
            <a:r>
              <a:rPr lang="en-US" smtClean="0"/>
              <a:t>November  2012</a:t>
            </a:r>
            <a:endParaRPr lang="en-US"/>
          </a:p>
        </p:txBody>
      </p:sp>
      <p:sp>
        <p:nvSpPr>
          <p:cNvPr id="9" name="Slide Number Placeholder 8"/>
          <p:cNvSpPr>
            <a:spLocks noGrp="1"/>
          </p:cNvSpPr>
          <p:nvPr>
            <p:ph type="sldNum" sz="quarter" idx="12"/>
          </p:nvPr>
        </p:nvSpPr>
        <p:spPr/>
        <p:txBody>
          <a:bodyPr/>
          <a:lstStyle/>
          <a:p>
            <a:pPr>
              <a:defRPr/>
            </a:pPr>
            <a:fld id="{BDDDE512-F38B-49A4-8245-C28AF465D2BB}" type="slidenum">
              <a:rPr lang="en-US" smtClean="0"/>
              <a:pPr>
                <a:defRPr/>
              </a:pPr>
              <a:t>‹#›</a:t>
            </a:fld>
            <a:endParaRPr lang="en-US"/>
          </a:p>
        </p:txBody>
      </p:sp>
    </p:spTree>
    <p:extLst>
      <p:ext uri="{BB962C8B-B14F-4D97-AF65-F5344CB8AC3E}">
        <p14:creationId xmlns:p14="http://schemas.microsoft.com/office/powerpoint/2010/main" val="2611199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White">
    <p:spTree>
      <p:nvGrpSpPr>
        <p:cNvPr id="1" name=""/>
        <p:cNvGrpSpPr/>
        <p:nvPr/>
      </p:nvGrpSpPr>
      <p:grpSpPr>
        <a:xfrm>
          <a:off x="0" y="0"/>
          <a:ext cx="0" cy="0"/>
          <a:chOff x="0" y="0"/>
          <a:chExt cx="0" cy="0"/>
        </a:xfrm>
      </p:grpSpPr>
      <p:grpSp>
        <p:nvGrpSpPr>
          <p:cNvPr id="23" name="Group 22"/>
          <p:cNvGrpSpPr>
            <a:grpSpLocks noChangeAspect="1"/>
          </p:cNvGrpSpPr>
          <p:nvPr userDrawn="1"/>
        </p:nvGrpSpPr>
        <p:grpSpPr>
          <a:xfrm rot="16200000">
            <a:off x="-650234" y="2575287"/>
            <a:ext cx="3637896" cy="1334179"/>
            <a:chOff x="3135587" y="1320862"/>
            <a:chExt cx="3709936" cy="1360600"/>
          </a:xfrm>
        </p:grpSpPr>
        <p:sp>
          <p:nvSpPr>
            <p:cNvPr id="24" name="Freeform 9"/>
            <p:cNvSpPr>
              <a:spLocks noEditPoints="1"/>
            </p:cNvSpPr>
            <p:nvPr userDrawn="1"/>
          </p:nvSpPr>
          <p:spPr bwMode="auto">
            <a:xfrm>
              <a:off x="6121693" y="1989969"/>
              <a:ext cx="205209" cy="201478"/>
            </a:xfrm>
            <a:custGeom>
              <a:avLst/>
              <a:gdLst>
                <a:gd name="T0" fmla="*/ 131 w 331"/>
                <a:gd name="T1" fmla="*/ 143 h 325"/>
                <a:gd name="T2" fmla="*/ 184 w 331"/>
                <a:gd name="T3" fmla="*/ 141 h 325"/>
                <a:gd name="T4" fmla="*/ 202 w 331"/>
                <a:gd name="T5" fmla="*/ 125 h 325"/>
                <a:gd name="T6" fmla="*/ 202 w 331"/>
                <a:gd name="T7" fmla="*/ 105 h 325"/>
                <a:gd name="T8" fmla="*/ 184 w 331"/>
                <a:gd name="T9" fmla="*/ 91 h 325"/>
                <a:gd name="T10" fmla="*/ 131 w 331"/>
                <a:gd name="T11" fmla="*/ 87 h 325"/>
                <a:gd name="T12" fmla="*/ 175 w 331"/>
                <a:gd name="T13" fmla="*/ 61 h 325"/>
                <a:gd name="T14" fmla="*/ 213 w 331"/>
                <a:gd name="T15" fmla="*/ 71 h 325"/>
                <a:gd name="T16" fmla="*/ 233 w 331"/>
                <a:gd name="T17" fmla="*/ 96 h 325"/>
                <a:gd name="T18" fmla="*/ 231 w 331"/>
                <a:gd name="T19" fmla="*/ 136 h 325"/>
                <a:gd name="T20" fmla="*/ 200 w 331"/>
                <a:gd name="T21" fmla="*/ 158 h 325"/>
                <a:gd name="T22" fmla="*/ 211 w 331"/>
                <a:gd name="T23" fmla="*/ 163 h 325"/>
                <a:gd name="T24" fmla="*/ 224 w 331"/>
                <a:gd name="T25" fmla="*/ 185 h 325"/>
                <a:gd name="T26" fmla="*/ 229 w 331"/>
                <a:gd name="T27" fmla="*/ 218 h 325"/>
                <a:gd name="T28" fmla="*/ 235 w 331"/>
                <a:gd name="T29" fmla="*/ 250 h 325"/>
                <a:gd name="T30" fmla="*/ 206 w 331"/>
                <a:gd name="T31" fmla="*/ 260 h 325"/>
                <a:gd name="T32" fmla="*/ 196 w 331"/>
                <a:gd name="T33" fmla="*/ 216 h 325"/>
                <a:gd name="T34" fmla="*/ 186 w 331"/>
                <a:gd name="T35" fmla="*/ 180 h 325"/>
                <a:gd name="T36" fmla="*/ 158 w 331"/>
                <a:gd name="T37" fmla="*/ 169 h 325"/>
                <a:gd name="T38" fmla="*/ 131 w 331"/>
                <a:gd name="T39" fmla="*/ 260 h 325"/>
                <a:gd name="T40" fmla="*/ 102 w 331"/>
                <a:gd name="T41" fmla="*/ 61 h 325"/>
                <a:gd name="T42" fmla="*/ 129 w 331"/>
                <a:gd name="T43" fmla="*/ 31 h 325"/>
                <a:gd name="T44" fmla="*/ 71 w 331"/>
                <a:gd name="T45" fmla="*/ 65 h 325"/>
                <a:gd name="T46" fmla="*/ 37 w 331"/>
                <a:gd name="T47" fmla="*/ 125 h 325"/>
                <a:gd name="T48" fmla="*/ 37 w 331"/>
                <a:gd name="T49" fmla="*/ 200 h 325"/>
                <a:gd name="T50" fmla="*/ 71 w 331"/>
                <a:gd name="T51" fmla="*/ 260 h 325"/>
                <a:gd name="T52" fmla="*/ 129 w 331"/>
                <a:gd name="T53" fmla="*/ 294 h 325"/>
                <a:gd name="T54" fmla="*/ 202 w 331"/>
                <a:gd name="T55" fmla="*/ 294 h 325"/>
                <a:gd name="T56" fmla="*/ 262 w 331"/>
                <a:gd name="T57" fmla="*/ 260 h 325"/>
                <a:gd name="T58" fmla="*/ 295 w 331"/>
                <a:gd name="T59" fmla="*/ 200 h 325"/>
                <a:gd name="T60" fmla="*/ 295 w 331"/>
                <a:gd name="T61" fmla="*/ 125 h 325"/>
                <a:gd name="T62" fmla="*/ 262 w 331"/>
                <a:gd name="T63" fmla="*/ 65 h 325"/>
                <a:gd name="T64" fmla="*/ 202 w 331"/>
                <a:gd name="T65" fmla="*/ 31 h 325"/>
                <a:gd name="T66" fmla="*/ 166 w 331"/>
                <a:gd name="T67" fmla="*/ 0 h 325"/>
                <a:gd name="T68" fmla="*/ 236 w 331"/>
                <a:gd name="T69" fmla="*/ 14 h 325"/>
                <a:gd name="T70" fmla="*/ 293 w 331"/>
                <a:gd name="T71" fmla="*/ 58 h 325"/>
                <a:gd name="T72" fmla="*/ 325 w 331"/>
                <a:gd name="T73" fmla="*/ 123 h 325"/>
                <a:gd name="T74" fmla="*/ 325 w 331"/>
                <a:gd name="T75" fmla="*/ 201 h 325"/>
                <a:gd name="T76" fmla="*/ 293 w 331"/>
                <a:gd name="T77" fmla="*/ 267 h 325"/>
                <a:gd name="T78" fmla="*/ 236 w 331"/>
                <a:gd name="T79" fmla="*/ 310 h 325"/>
                <a:gd name="T80" fmla="*/ 166 w 331"/>
                <a:gd name="T81" fmla="*/ 325 h 325"/>
                <a:gd name="T82" fmla="*/ 95 w 331"/>
                <a:gd name="T83" fmla="*/ 310 h 325"/>
                <a:gd name="T84" fmla="*/ 38 w 331"/>
                <a:gd name="T85" fmla="*/ 267 h 325"/>
                <a:gd name="T86" fmla="*/ 6 w 331"/>
                <a:gd name="T87" fmla="*/ 201 h 325"/>
                <a:gd name="T88" fmla="*/ 6 w 331"/>
                <a:gd name="T89" fmla="*/ 123 h 325"/>
                <a:gd name="T90" fmla="*/ 38 w 331"/>
                <a:gd name="T91" fmla="*/ 58 h 325"/>
                <a:gd name="T92" fmla="*/ 95 w 331"/>
                <a:gd name="T93" fmla="*/ 14 h 325"/>
                <a:gd name="T94" fmla="*/ 166 w 331"/>
                <a:gd name="T95"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1" h="325">
                  <a:moveTo>
                    <a:pt x="131" y="87"/>
                  </a:moveTo>
                  <a:lnTo>
                    <a:pt x="131" y="143"/>
                  </a:lnTo>
                  <a:lnTo>
                    <a:pt x="167" y="143"/>
                  </a:lnTo>
                  <a:lnTo>
                    <a:pt x="184" y="141"/>
                  </a:lnTo>
                  <a:lnTo>
                    <a:pt x="195" y="134"/>
                  </a:lnTo>
                  <a:lnTo>
                    <a:pt x="202" y="125"/>
                  </a:lnTo>
                  <a:lnTo>
                    <a:pt x="202" y="116"/>
                  </a:lnTo>
                  <a:lnTo>
                    <a:pt x="202" y="105"/>
                  </a:lnTo>
                  <a:lnTo>
                    <a:pt x="195" y="96"/>
                  </a:lnTo>
                  <a:lnTo>
                    <a:pt x="184" y="91"/>
                  </a:lnTo>
                  <a:lnTo>
                    <a:pt x="167" y="87"/>
                  </a:lnTo>
                  <a:lnTo>
                    <a:pt x="131" y="87"/>
                  </a:lnTo>
                  <a:close/>
                  <a:moveTo>
                    <a:pt x="102" y="61"/>
                  </a:moveTo>
                  <a:lnTo>
                    <a:pt x="175" y="61"/>
                  </a:lnTo>
                  <a:lnTo>
                    <a:pt x="196" y="63"/>
                  </a:lnTo>
                  <a:lnTo>
                    <a:pt x="213" y="71"/>
                  </a:lnTo>
                  <a:lnTo>
                    <a:pt x="226" y="81"/>
                  </a:lnTo>
                  <a:lnTo>
                    <a:pt x="233" y="96"/>
                  </a:lnTo>
                  <a:lnTo>
                    <a:pt x="235" y="116"/>
                  </a:lnTo>
                  <a:lnTo>
                    <a:pt x="231" y="136"/>
                  </a:lnTo>
                  <a:lnTo>
                    <a:pt x="218" y="151"/>
                  </a:lnTo>
                  <a:lnTo>
                    <a:pt x="200" y="158"/>
                  </a:lnTo>
                  <a:lnTo>
                    <a:pt x="200" y="160"/>
                  </a:lnTo>
                  <a:lnTo>
                    <a:pt x="211" y="163"/>
                  </a:lnTo>
                  <a:lnTo>
                    <a:pt x="218" y="172"/>
                  </a:lnTo>
                  <a:lnTo>
                    <a:pt x="224" y="185"/>
                  </a:lnTo>
                  <a:lnTo>
                    <a:pt x="227" y="203"/>
                  </a:lnTo>
                  <a:lnTo>
                    <a:pt x="229" y="218"/>
                  </a:lnTo>
                  <a:lnTo>
                    <a:pt x="233" y="236"/>
                  </a:lnTo>
                  <a:lnTo>
                    <a:pt x="235" y="250"/>
                  </a:lnTo>
                  <a:lnTo>
                    <a:pt x="240" y="260"/>
                  </a:lnTo>
                  <a:lnTo>
                    <a:pt x="206" y="260"/>
                  </a:lnTo>
                  <a:lnTo>
                    <a:pt x="200" y="238"/>
                  </a:lnTo>
                  <a:lnTo>
                    <a:pt x="196" y="216"/>
                  </a:lnTo>
                  <a:lnTo>
                    <a:pt x="193" y="192"/>
                  </a:lnTo>
                  <a:lnTo>
                    <a:pt x="186" y="180"/>
                  </a:lnTo>
                  <a:lnTo>
                    <a:pt x="175" y="172"/>
                  </a:lnTo>
                  <a:lnTo>
                    <a:pt x="158" y="169"/>
                  </a:lnTo>
                  <a:lnTo>
                    <a:pt x="131" y="169"/>
                  </a:lnTo>
                  <a:lnTo>
                    <a:pt x="131" y="260"/>
                  </a:lnTo>
                  <a:lnTo>
                    <a:pt x="102" y="260"/>
                  </a:lnTo>
                  <a:lnTo>
                    <a:pt x="102" y="61"/>
                  </a:lnTo>
                  <a:close/>
                  <a:moveTo>
                    <a:pt x="166" y="25"/>
                  </a:moveTo>
                  <a:lnTo>
                    <a:pt x="129" y="31"/>
                  </a:lnTo>
                  <a:lnTo>
                    <a:pt x="97" y="43"/>
                  </a:lnTo>
                  <a:lnTo>
                    <a:pt x="71" y="65"/>
                  </a:lnTo>
                  <a:lnTo>
                    <a:pt x="49" y="92"/>
                  </a:lnTo>
                  <a:lnTo>
                    <a:pt x="37" y="125"/>
                  </a:lnTo>
                  <a:lnTo>
                    <a:pt x="33" y="161"/>
                  </a:lnTo>
                  <a:lnTo>
                    <a:pt x="37" y="200"/>
                  </a:lnTo>
                  <a:lnTo>
                    <a:pt x="49" y="232"/>
                  </a:lnTo>
                  <a:lnTo>
                    <a:pt x="71" y="260"/>
                  </a:lnTo>
                  <a:lnTo>
                    <a:pt x="97" y="281"/>
                  </a:lnTo>
                  <a:lnTo>
                    <a:pt x="129" y="294"/>
                  </a:lnTo>
                  <a:lnTo>
                    <a:pt x="166" y="300"/>
                  </a:lnTo>
                  <a:lnTo>
                    <a:pt x="202" y="294"/>
                  </a:lnTo>
                  <a:lnTo>
                    <a:pt x="235" y="281"/>
                  </a:lnTo>
                  <a:lnTo>
                    <a:pt x="262" y="260"/>
                  </a:lnTo>
                  <a:lnTo>
                    <a:pt x="282" y="232"/>
                  </a:lnTo>
                  <a:lnTo>
                    <a:pt x="295" y="200"/>
                  </a:lnTo>
                  <a:lnTo>
                    <a:pt x="300" y="161"/>
                  </a:lnTo>
                  <a:lnTo>
                    <a:pt x="295" y="125"/>
                  </a:lnTo>
                  <a:lnTo>
                    <a:pt x="282" y="92"/>
                  </a:lnTo>
                  <a:lnTo>
                    <a:pt x="262" y="65"/>
                  </a:lnTo>
                  <a:lnTo>
                    <a:pt x="235" y="43"/>
                  </a:lnTo>
                  <a:lnTo>
                    <a:pt x="202" y="31"/>
                  </a:lnTo>
                  <a:lnTo>
                    <a:pt x="166" y="25"/>
                  </a:lnTo>
                  <a:close/>
                  <a:moveTo>
                    <a:pt x="166" y="0"/>
                  </a:moveTo>
                  <a:lnTo>
                    <a:pt x="202" y="3"/>
                  </a:lnTo>
                  <a:lnTo>
                    <a:pt x="236" y="14"/>
                  </a:lnTo>
                  <a:lnTo>
                    <a:pt x="267" y="32"/>
                  </a:lnTo>
                  <a:lnTo>
                    <a:pt x="293" y="58"/>
                  </a:lnTo>
                  <a:lnTo>
                    <a:pt x="313" y="87"/>
                  </a:lnTo>
                  <a:lnTo>
                    <a:pt x="325" y="123"/>
                  </a:lnTo>
                  <a:lnTo>
                    <a:pt x="331" y="161"/>
                  </a:lnTo>
                  <a:lnTo>
                    <a:pt x="325" y="201"/>
                  </a:lnTo>
                  <a:lnTo>
                    <a:pt x="313" y="238"/>
                  </a:lnTo>
                  <a:lnTo>
                    <a:pt x="293" y="267"/>
                  </a:lnTo>
                  <a:lnTo>
                    <a:pt x="267" y="292"/>
                  </a:lnTo>
                  <a:lnTo>
                    <a:pt x="236" y="310"/>
                  </a:lnTo>
                  <a:lnTo>
                    <a:pt x="202" y="321"/>
                  </a:lnTo>
                  <a:lnTo>
                    <a:pt x="166" y="325"/>
                  </a:lnTo>
                  <a:lnTo>
                    <a:pt x="129" y="321"/>
                  </a:lnTo>
                  <a:lnTo>
                    <a:pt x="95" y="310"/>
                  </a:lnTo>
                  <a:lnTo>
                    <a:pt x="64" y="292"/>
                  </a:lnTo>
                  <a:lnTo>
                    <a:pt x="38" y="267"/>
                  </a:lnTo>
                  <a:lnTo>
                    <a:pt x="18" y="238"/>
                  </a:lnTo>
                  <a:lnTo>
                    <a:pt x="6" y="201"/>
                  </a:lnTo>
                  <a:lnTo>
                    <a:pt x="0" y="161"/>
                  </a:lnTo>
                  <a:lnTo>
                    <a:pt x="6" y="123"/>
                  </a:lnTo>
                  <a:lnTo>
                    <a:pt x="18" y="87"/>
                  </a:lnTo>
                  <a:lnTo>
                    <a:pt x="38" y="58"/>
                  </a:lnTo>
                  <a:lnTo>
                    <a:pt x="64" y="32"/>
                  </a:lnTo>
                  <a:lnTo>
                    <a:pt x="95" y="14"/>
                  </a:lnTo>
                  <a:lnTo>
                    <a:pt x="129" y="3"/>
                  </a:lnTo>
                  <a:lnTo>
                    <a:pt x="166"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5" name="Freeform 10"/>
            <p:cNvSpPr>
              <a:spLocks/>
            </p:cNvSpPr>
            <p:nvPr userDrawn="1"/>
          </p:nvSpPr>
          <p:spPr bwMode="auto">
            <a:xfrm>
              <a:off x="5284688" y="1633029"/>
              <a:ext cx="737510" cy="542250"/>
            </a:xfrm>
            <a:custGeom>
              <a:avLst/>
              <a:gdLst>
                <a:gd name="T0" fmla="*/ 0 w 1186"/>
                <a:gd name="T1" fmla="*/ 0 h 873"/>
                <a:gd name="T2" fmla="*/ 409 w 1186"/>
                <a:gd name="T3" fmla="*/ 0 h 873"/>
                <a:gd name="T4" fmla="*/ 601 w 1186"/>
                <a:gd name="T5" fmla="*/ 213 h 873"/>
                <a:gd name="T6" fmla="*/ 787 w 1186"/>
                <a:gd name="T7" fmla="*/ 0 h 873"/>
                <a:gd name="T8" fmla="*/ 1181 w 1186"/>
                <a:gd name="T9" fmla="*/ 0 h 873"/>
                <a:gd name="T10" fmla="*/ 796 w 1186"/>
                <a:gd name="T11" fmla="*/ 435 h 873"/>
                <a:gd name="T12" fmla="*/ 1186 w 1186"/>
                <a:gd name="T13" fmla="*/ 873 h 873"/>
                <a:gd name="T14" fmla="*/ 776 w 1186"/>
                <a:gd name="T15" fmla="*/ 873 h 873"/>
                <a:gd name="T16" fmla="*/ 585 w 1186"/>
                <a:gd name="T17" fmla="*/ 658 h 873"/>
                <a:gd name="T18" fmla="*/ 396 w 1186"/>
                <a:gd name="T19" fmla="*/ 873 h 873"/>
                <a:gd name="T20" fmla="*/ 0 w 1186"/>
                <a:gd name="T21" fmla="*/ 873 h 873"/>
                <a:gd name="T22" fmla="*/ 389 w 1186"/>
                <a:gd name="T23" fmla="*/ 437 h 873"/>
                <a:gd name="T24" fmla="*/ 0 w 1186"/>
                <a:gd name="T25" fmla="*/ 0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6" h="873">
                  <a:moveTo>
                    <a:pt x="0" y="0"/>
                  </a:moveTo>
                  <a:lnTo>
                    <a:pt x="409" y="0"/>
                  </a:lnTo>
                  <a:lnTo>
                    <a:pt x="601" y="213"/>
                  </a:lnTo>
                  <a:lnTo>
                    <a:pt x="787" y="0"/>
                  </a:lnTo>
                  <a:lnTo>
                    <a:pt x="1181" y="0"/>
                  </a:lnTo>
                  <a:lnTo>
                    <a:pt x="796" y="435"/>
                  </a:lnTo>
                  <a:lnTo>
                    <a:pt x="1186" y="873"/>
                  </a:lnTo>
                  <a:lnTo>
                    <a:pt x="776" y="873"/>
                  </a:lnTo>
                  <a:lnTo>
                    <a:pt x="585" y="658"/>
                  </a:lnTo>
                  <a:lnTo>
                    <a:pt x="396" y="873"/>
                  </a:lnTo>
                  <a:lnTo>
                    <a:pt x="0" y="873"/>
                  </a:lnTo>
                  <a:lnTo>
                    <a:pt x="389" y="437"/>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6" name="Freeform 11"/>
            <p:cNvSpPr>
              <a:spLocks/>
            </p:cNvSpPr>
            <p:nvPr userDrawn="1"/>
          </p:nvSpPr>
          <p:spPr bwMode="auto">
            <a:xfrm>
              <a:off x="4810841" y="1320862"/>
              <a:ext cx="473847" cy="854417"/>
            </a:xfrm>
            <a:custGeom>
              <a:avLst/>
              <a:gdLst>
                <a:gd name="T0" fmla="*/ 0 w 761"/>
                <a:gd name="T1" fmla="*/ 0 h 1374"/>
                <a:gd name="T2" fmla="*/ 761 w 761"/>
                <a:gd name="T3" fmla="*/ 0 h 1374"/>
                <a:gd name="T4" fmla="*/ 761 w 761"/>
                <a:gd name="T5" fmla="*/ 307 h 1374"/>
                <a:gd name="T6" fmla="*/ 323 w 761"/>
                <a:gd name="T7" fmla="*/ 307 h 1374"/>
                <a:gd name="T8" fmla="*/ 323 w 761"/>
                <a:gd name="T9" fmla="*/ 501 h 1374"/>
                <a:gd name="T10" fmla="*/ 761 w 761"/>
                <a:gd name="T11" fmla="*/ 501 h 1374"/>
                <a:gd name="T12" fmla="*/ 761 w 761"/>
                <a:gd name="T13" fmla="*/ 796 h 1374"/>
                <a:gd name="T14" fmla="*/ 323 w 761"/>
                <a:gd name="T15" fmla="*/ 796 h 1374"/>
                <a:gd name="T16" fmla="*/ 323 w 761"/>
                <a:gd name="T17" fmla="*/ 1067 h 1374"/>
                <a:gd name="T18" fmla="*/ 761 w 761"/>
                <a:gd name="T19" fmla="*/ 1067 h 1374"/>
                <a:gd name="T20" fmla="*/ 761 w 761"/>
                <a:gd name="T21" fmla="*/ 1374 h 1374"/>
                <a:gd name="T22" fmla="*/ 0 w 761"/>
                <a:gd name="T23" fmla="*/ 1374 h 1374"/>
                <a:gd name="T24" fmla="*/ 0 w 761"/>
                <a:gd name="T25" fmla="*/ 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1" h="1374">
                  <a:moveTo>
                    <a:pt x="0" y="0"/>
                  </a:moveTo>
                  <a:lnTo>
                    <a:pt x="761" y="0"/>
                  </a:lnTo>
                  <a:lnTo>
                    <a:pt x="761" y="307"/>
                  </a:lnTo>
                  <a:lnTo>
                    <a:pt x="323" y="307"/>
                  </a:lnTo>
                  <a:lnTo>
                    <a:pt x="323" y="501"/>
                  </a:lnTo>
                  <a:lnTo>
                    <a:pt x="761" y="501"/>
                  </a:lnTo>
                  <a:lnTo>
                    <a:pt x="761" y="796"/>
                  </a:lnTo>
                  <a:lnTo>
                    <a:pt x="323" y="796"/>
                  </a:lnTo>
                  <a:lnTo>
                    <a:pt x="323" y="1067"/>
                  </a:lnTo>
                  <a:lnTo>
                    <a:pt x="761" y="1067"/>
                  </a:lnTo>
                  <a:lnTo>
                    <a:pt x="761" y="1374"/>
                  </a:lnTo>
                  <a:lnTo>
                    <a:pt x="0" y="1374"/>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7" name="Freeform 12"/>
            <p:cNvSpPr>
              <a:spLocks noEditPoints="1"/>
            </p:cNvSpPr>
            <p:nvPr userDrawn="1"/>
          </p:nvSpPr>
          <p:spPr bwMode="auto">
            <a:xfrm>
              <a:off x="3135587" y="1320862"/>
              <a:ext cx="1675254" cy="884265"/>
            </a:xfrm>
            <a:custGeom>
              <a:avLst/>
              <a:gdLst>
                <a:gd name="T0" fmla="*/ 2102 w 2695"/>
                <a:gd name="T1" fmla="*/ 714 h 1423"/>
                <a:gd name="T2" fmla="*/ 2024 w 2695"/>
                <a:gd name="T3" fmla="*/ 787 h 1423"/>
                <a:gd name="T4" fmla="*/ 1988 w 2695"/>
                <a:gd name="T5" fmla="*/ 898 h 1423"/>
                <a:gd name="T6" fmla="*/ 1997 w 2695"/>
                <a:gd name="T7" fmla="*/ 1014 h 1423"/>
                <a:gd name="T8" fmla="*/ 2050 w 2695"/>
                <a:gd name="T9" fmla="*/ 1108 h 1423"/>
                <a:gd name="T10" fmla="*/ 2140 w 2695"/>
                <a:gd name="T11" fmla="*/ 1161 h 1423"/>
                <a:gd name="T12" fmla="*/ 2255 w 2695"/>
                <a:gd name="T13" fmla="*/ 1148 h 1423"/>
                <a:gd name="T14" fmla="*/ 2329 w 2695"/>
                <a:gd name="T15" fmla="*/ 1081 h 1423"/>
                <a:gd name="T16" fmla="*/ 2362 w 2695"/>
                <a:gd name="T17" fmla="*/ 977 h 1423"/>
                <a:gd name="T18" fmla="*/ 2357 w 2695"/>
                <a:gd name="T19" fmla="*/ 867 h 1423"/>
                <a:gd name="T20" fmla="*/ 2320 w 2695"/>
                <a:gd name="T21" fmla="*/ 772 h 1423"/>
                <a:gd name="T22" fmla="*/ 2249 w 2695"/>
                <a:gd name="T23" fmla="*/ 710 h 1423"/>
                <a:gd name="T24" fmla="*/ 1208 w 2695"/>
                <a:gd name="T25" fmla="*/ 656 h 1423"/>
                <a:gd name="T26" fmla="*/ 1099 w 2695"/>
                <a:gd name="T27" fmla="*/ 696 h 1423"/>
                <a:gd name="T28" fmla="*/ 1037 w 2695"/>
                <a:gd name="T29" fmla="*/ 799 h 1423"/>
                <a:gd name="T30" fmla="*/ 1232 w 2695"/>
                <a:gd name="T31" fmla="*/ 799 h 1423"/>
                <a:gd name="T32" fmla="*/ 1363 w 2695"/>
                <a:gd name="T33" fmla="*/ 799 h 1423"/>
                <a:gd name="T34" fmla="*/ 1370 w 2695"/>
                <a:gd name="T35" fmla="*/ 759 h 1423"/>
                <a:gd name="T36" fmla="*/ 1292 w 2695"/>
                <a:gd name="T37" fmla="*/ 674 h 1423"/>
                <a:gd name="T38" fmla="*/ 0 w 2695"/>
                <a:gd name="T39" fmla="*/ 0 h 1423"/>
                <a:gd name="T40" fmla="*/ 365 w 2695"/>
                <a:gd name="T41" fmla="*/ 307 h 1423"/>
                <a:gd name="T42" fmla="*/ 774 w 2695"/>
                <a:gd name="T43" fmla="*/ 681 h 1423"/>
                <a:gd name="T44" fmla="*/ 894 w 2695"/>
                <a:gd name="T45" fmla="*/ 545 h 1423"/>
                <a:gd name="T46" fmla="*/ 1068 w 2695"/>
                <a:gd name="T47" fmla="*/ 465 h 1423"/>
                <a:gd name="T48" fmla="*/ 1279 w 2695"/>
                <a:gd name="T49" fmla="*/ 452 h 1423"/>
                <a:gd name="T50" fmla="*/ 1463 w 2695"/>
                <a:gd name="T51" fmla="*/ 507 h 1423"/>
                <a:gd name="T52" fmla="*/ 1597 w 2695"/>
                <a:gd name="T53" fmla="*/ 621 h 1423"/>
                <a:gd name="T54" fmla="*/ 1681 w 2695"/>
                <a:gd name="T55" fmla="*/ 785 h 1423"/>
                <a:gd name="T56" fmla="*/ 1770 w 2695"/>
                <a:gd name="T57" fmla="*/ 614 h 1423"/>
                <a:gd name="T58" fmla="*/ 1915 w 2695"/>
                <a:gd name="T59" fmla="*/ 496 h 1423"/>
                <a:gd name="T60" fmla="*/ 2106 w 2695"/>
                <a:gd name="T61" fmla="*/ 452 h 1423"/>
                <a:gd name="T62" fmla="*/ 2249 w 2695"/>
                <a:gd name="T63" fmla="*/ 476 h 1423"/>
                <a:gd name="T64" fmla="*/ 2369 w 2695"/>
                <a:gd name="T65" fmla="*/ 563 h 1423"/>
                <a:gd name="T66" fmla="*/ 2695 w 2695"/>
                <a:gd name="T67" fmla="*/ 0 h 1423"/>
                <a:gd name="T68" fmla="*/ 2373 w 2695"/>
                <a:gd name="T69" fmla="*/ 1285 h 1423"/>
                <a:gd name="T70" fmla="*/ 2300 w 2695"/>
                <a:gd name="T71" fmla="*/ 1359 h 1423"/>
                <a:gd name="T72" fmla="*/ 2162 w 2695"/>
                <a:gd name="T73" fmla="*/ 1419 h 1423"/>
                <a:gd name="T74" fmla="*/ 1984 w 2695"/>
                <a:gd name="T75" fmla="*/ 1405 h 1423"/>
                <a:gd name="T76" fmla="*/ 1828 w 2695"/>
                <a:gd name="T77" fmla="*/ 1317 h 1423"/>
                <a:gd name="T78" fmla="*/ 1717 w 2695"/>
                <a:gd name="T79" fmla="*/ 1176 h 1423"/>
                <a:gd name="T80" fmla="*/ 1663 w 2695"/>
                <a:gd name="T81" fmla="*/ 999 h 1423"/>
                <a:gd name="T82" fmla="*/ 1045 w 2695"/>
                <a:gd name="T83" fmla="*/ 1081 h 1423"/>
                <a:gd name="T84" fmla="*/ 1130 w 2695"/>
                <a:gd name="T85" fmla="*/ 1167 h 1423"/>
                <a:gd name="T86" fmla="*/ 1246 w 2695"/>
                <a:gd name="T87" fmla="*/ 1185 h 1423"/>
                <a:gd name="T88" fmla="*/ 1326 w 2695"/>
                <a:gd name="T89" fmla="*/ 1156 h 1423"/>
                <a:gd name="T90" fmla="*/ 1681 w 2695"/>
                <a:gd name="T91" fmla="*/ 1108 h 1423"/>
                <a:gd name="T92" fmla="*/ 1573 w 2695"/>
                <a:gd name="T93" fmla="*/ 1277 h 1423"/>
                <a:gd name="T94" fmla="*/ 1417 w 2695"/>
                <a:gd name="T95" fmla="*/ 1383 h 1423"/>
                <a:gd name="T96" fmla="*/ 1208 w 2695"/>
                <a:gd name="T97" fmla="*/ 1419 h 1423"/>
                <a:gd name="T98" fmla="*/ 1014 w 2695"/>
                <a:gd name="T99" fmla="*/ 1383 h 1423"/>
                <a:gd name="T100" fmla="*/ 856 w 2695"/>
                <a:gd name="T101" fmla="*/ 1283 h 1423"/>
                <a:gd name="T102" fmla="*/ 750 w 2695"/>
                <a:gd name="T103" fmla="*/ 1128 h 1423"/>
                <a:gd name="T104" fmla="*/ 710 w 2695"/>
                <a:gd name="T105" fmla="*/ 932 h 1423"/>
                <a:gd name="T106" fmla="*/ 365 w 2695"/>
                <a:gd name="T107" fmla="*/ 796 h 1423"/>
                <a:gd name="T108" fmla="*/ 0 w 2695"/>
                <a:gd name="T10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5" h="1423">
                  <a:moveTo>
                    <a:pt x="2179" y="698"/>
                  </a:moveTo>
                  <a:lnTo>
                    <a:pt x="2139" y="701"/>
                  </a:lnTo>
                  <a:lnTo>
                    <a:pt x="2102" y="714"/>
                  </a:lnTo>
                  <a:lnTo>
                    <a:pt x="2071" y="732"/>
                  </a:lnTo>
                  <a:lnTo>
                    <a:pt x="2046" y="758"/>
                  </a:lnTo>
                  <a:lnTo>
                    <a:pt x="2024" y="787"/>
                  </a:lnTo>
                  <a:lnTo>
                    <a:pt x="2008" y="821"/>
                  </a:lnTo>
                  <a:lnTo>
                    <a:pt x="1995" y="858"/>
                  </a:lnTo>
                  <a:lnTo>
                    <a:pt x="1988" y="898"/>
                  </a:lnTo>
                  <a:lnTo>
                    <a:pt x="1986" y="939"/>
                  </a:lnTo>
                  <a:lnTo>
                    <a:pt x="1990" y="977"/>
                  </a:lnTo>
                  <a:lnTo>
                    <a:pt x="1997" y="1014"/>
                  </a:lnTo>
                  <a:lnTo>
                    <a:pt x="2010" y="1048"/>
                  </a:lnTo>
                  <a:lnTo>
                    <a:pt x="2028" y="1079"/>
                  </a:lnTo>
                  <a:lnTo>
                    <a:pt x="2050" y="1108"/>
                  </a:lnTo>
                  <a:lnTo>
                    <a:pt x="2075" y="1132"/>
                  </a:lnTo>
                  <a:lnTo>
                    <a:pt x="2106" y="1148"/>
                  </a:lnTo>
                  <a:lnTo>
                    <a:pt x="2140" y="1161"/>
                  </a:lnTo>
                  <a:lnTo>
                    <a:pt x="2179" y="1165"/>
                  </a:lnTo>
                  <a:lnTo>
                    <a:pt x="2219" y="1161"/>
                  </a:lnTo>
                  <a:lnTo>
                    <a:pt x="2255" y="1148"/>
                  </a:lnTo>
                  <a:lnTo>
                    <a:pt x="2284" y="1132"/>
                  </a:lnTo>
                  <a:lnTo>
                    <a:pt x="2309" y="1108"/>
                  </a:lnTo>
                  <a:lnTo>
                    <a:pt x="2329" y="1081"/>
                  </a:lnTo>
                  <a:lnTo>
                    <a:pt x="2344" y="1048"/>
                  </a:lnTo>
                  <a:lnTo>
                    <a:pt x="2355" y="1014"/>
                  </a:lnTo>
                  <a:lnTo>
                    <a:pt x="2362" y="977"/>
                  </a:lnTo>
                  <a:lnTo>
                    <a:pt x="2364" y="939"/>
                  </a:lnTo>
                  <a:lnTo>
                    <a:pt x="2362" y="901"/>
                  </a:lnTo>
                  <a:lnTo>
                    <a:pt x="2357" y="867"/>
                  </a:lnTo>
                  <a:lnTo>
                    <a:pt x="2349" y="832"/>
                  </a:lnTo>
                  <a:lnTo>
                    <a:pt x="2337" y="799"/>
                  </a:lnTo>
                  <a:lnTo>
                    <a:pt x="2320" y="772"/>
                  </a:lnTo>
                  <a:lnTo>
                    <a:pt x="2300" y="747"/>
                  </a:lnTo>
                  <a:lnTo>
                    <a:pt x="2277" y="727"/>
                  </a:lnTo>
                  <a:lnTo>
                    <a:pt x="2249" y="710"/>
                  </a:lnTo>
                  <a:lnTo>
                    <a:pt x="2215" y="699"/>
                  </a:lnTo>
                  <a:lnTo>
                    <a:pt x="2179" y="698"/>
                  </a:lnTo>
                  <a:close/>
                  <a:moveTo>
                    <a:pt x="1208" y="656"/>
                  </a:moveTo>
                  <a:lnTo>
                    <a:pt x="1168" y="661"/>
                  </a:lnTo>
                  <a:lnTo>
                    <a:pt x="1132" y="674"/>
                  </a:lnTo>
                  <a:lnTo>
                    <a:pt x="1099" y="696"/>
                  </a:lnTo>
                  <a:lnTo>
                    <a:pt x="1072" y="725"/>
                  </a:lnTo>
                  <a:lnTo>
                    <a:pt x="1050" y="759"/>
                  </a:lnTo>
                  <a:lnTo>
                    <a:pt x="1037" y="799"/>
                  </a:lnTo>
                  <a:lnTo>
                    <a:pt x="1043" y="799"/>
                  </a:lnTo>
                  <a:lnTo>
                    <a:pt x="1059" y="799"/>
                  </a:lnTo>
                  <a:lnTo>
                    <a:pt x="1232" y="799"/>
                  </a:lnTo>
                  <a:lnTo>
                    <a:pt x="1272" y="799"/>
                  </a:lnTo>
                  <a:lnTo>
                    <a:pt x="1308" y="799"/>
                  </a:lnTo>
                  <a:lnTo>
                    <a:pt x="1363" y="799"/>
                  </a:lnTo>
                  <a:lnTo>
                    <a:pt x="1379" y="799"/>
                  </a:lnTo>
                  <a:lnTo>
                    <a:pt x="1383" y="799"/>
                  </a:lnTo>
                  <a:lnTo>
                    <a:pt x="1370" y="759"/>
                  </a:lnTo>
                  <a:lnTo>
                    <a:pt x="1350" y="723"/>
                  </a:lnTo>
                  <a:lnTo>
                    <a:pt x="1325" y="694"/>
                  </a:lnTo>
                  <a:lnTo>
                    <a:pt x="1292" y="674"/>
                  </a:lnTo>
                  <a:lnTo>
                    <a:pt x="1254" y="661"/>
                  </a:lnTo>
                  <a:lnTo>
                    <a:pt x="1208" y="656"/>
                  </a:lnTo>
                  <a:close/>
                  <a:moveTo>
                    <a:pt x="0" y="0"/>
                  </a:moveTo>
                  <a:lnTo>
                    <a:pt x="810" y="0"/>
                  </a:lnTo>
                  <a:lnTo>
                    <a:pt x="810" y="307"/>
                  </a:lnTo>
                  <a:lnTo>
                    <a:pt x="365" y="307"/>
                  </a:lnTo>
                  <a:lnTo>
                    <a:pt x="365" y="501"/>
                  </a:lnTo>
                  <a:lnTo>
                    <a:pt x="774" y="501"/>
                  </a:lnTo>
                  <a:lnTo>
                    <a:pt x="774" y="681"/>
                  </a:lnTo>
                  <a:lnTo>
                    <a:pt x="807" y="630"/>
                  </a:lnTo>
                  <a:lnTo>
                    <a:pt x="849" y="585"/>
                  </a:lnTo>
                  <a:lnTo>
                    <a:pt x="894" y="545"/>
                  </a:lnTo>
                  <a:lnTo>
                    <a:pt x="947" y="510"/>
                  </a:lnTo>
                  <a:lnTo>
                    <a:pt x="1005" y="483"/>
                  </a:lnTo>
                  <a:lnTo>
                    <a:pt x="1068" y="465"/>
                  </a:lnTo>
                  <a:lnTo>
                    <a:pt x="1137" y="452"/>
                  </a:lnTo>
                  <a:lnTo>
                    <a:pt x="1208" y="449"/>
                  </a:lnTo>
                  <a:lnTo>
                    <a:pt x="1279" y="452"/>
                  </a:lnTo>
                  <a:lnTo>
                    <a:pt x="1345" y="463"/>
                  </a:lnTo>
                  <a:lnTo>
                    <a:pt x="1406" y="481"/>
                  </a:lnTo>
                  <a:lnTo>
                    <a:pt x="1463" y="507"/>
                  </a:lnTo>
                  <a:lnTo>
                    <a:pt x="1512" y="538"/>
                  </a:lnTo>
                  <a:lnTo>
                    <a:pt x="1557" y="576"/>
                  </a:lnTo>
                  <a:lnTo>
                    <a:pt x="1597" y="621"/>
                  </a:lnTo>
                  <a:lnTo>
                    <a:pt x="1630" y="670"/>
                  </a:lnTo>
                  <a:lnTo>
                    <a:pt x="1659" y="725"/>
                  </a:lnTo>
                  <a:lnTo>
                    <a:pt x="1681" y="785"/>
                  </a:lnTo>
                  <a:lnTo>
                    <a:pt x="1703" y="725"/>
                  </a:lnTo>
                  <a:lnTo>
                    <a:pt x="1732" y="667"/>
                  </a:lnTo>
                  <a:lnTo>
                    <a:pt x="1770" y="614"/>
                  </a:lnTo>
                  <a:lnTo>
                    <a:pt x="1812" y="569"/>
                  </a:lnTo>
                  <a:lnTo>
                    <a:pt x="1861" y="529"/>
                  </a:lnTo>
                  <a:lnTo>
                    <a:pt x="1915" y="496"/>
                  </a:lnTo>
                  <a:lnTo>
                    <a:pt x="1973" y="472"/>
                  </a:lnTo>
                  <a:lnTo>
                    <a:pt x="2039" y="458"/>
                  </a:lnTo>
                  <a:lnTo>
                    <a:pt x="2106" y="452"/>
                  </a:lnTo>
                  <a:lnTo>
                    <a:pt x="2157" y="454"/>
                  </a:lnTo>
                  <a:lnTo>
                    <a:pt x="2204" y="463"/>
                  </a:lnTo>
                  <a:lnTo>
                    <a:pt x="2249" y="476"/>
                  </a:lnTo>
                  <a:lnTo>
                    <a:pt x="2293" y="498"/>
                  </a:lnTo>
                  <a:lnTo>
                    <a:pt x="2333" y="525"/>
                  </a:lnTo>
                  <a:lnTo>
                    <a:pt x="2369" y="563"/>
                  </a:lnTo>
                  <a:lnTo>
                    <a:pt x="2373" y="563"/>
                  </a:lnTo>
                  <a:lnTo>
                    <a:pt x="2373" y="0"/>
                  </a:lnTo>
                  <a:lnTo>
                    <a:pt x="2695" y="0"/>
                  </a:lnTo>
                  <a:lnTo>
                    <a:pt x="2695" y="1374"/>
                  </a:lnTo>
                  <a:lnTo>
                    <a:pt x="2373" y="1374"/>
                  </a:lnTo>
                  <a:lnTo>
                    <a:pt x="2373" y="1285"/>
                  </a:lnTo>
                  <a:lnTo>
                    <a:pt x="2369" y="1285"/>
                  </a:lnTo>
                  <a:lnTo>
                    <a:pt x="2337" y="1325"/>
                  </a:lnTo>
                  <a:lnTo>
                    <a:pt x="2300" y="1359"/>
                  </a:lnTo>
                  <a:lnTo>
                    <a:pt x="2257" y="1386"/>
                  </a:lnTo>
                  <a:lnTo>
                    <a:pt x="2211" y="1406"/>
                  </a:lnTo>
                  <a:lnTo>
                    <a:pt x="2162" y="1419"/>
                  </a:lnTo>
                  <a:lnTo>
                    <a:pt x="2110" y="1423"/>
                  </a:lnTo>
                  <a:lnTo>
                    <a:pt x="2046" y="1417"/>
                  </a:lnTo>
                  <a:lnTo>
                    <a:pt x="1984" y="1405"/>
                  </a:lnTo>
                  <a:lnTo>
                    <a:pt x="1928" y="1383"/>
                  </a:lnTo>
                  <a:lnTo>
                    <a:pt x="1875" y="1354"/>
                  </a:lnTo>
                  <a:lnTo>
                    <a:pt x="1828" y="1317"/>
                  </a:lnTo>
                  <a:lnTo>
                    <a:pt x="1784" y="1276"/>
                  </a:lnTo>
                  <a:lnTo>
                    <a:pt x="1748" y="1227"/>
                  </a:lnTo>
                  <a:lnTo>
                    <a:pt x="1717" y="1176"/>
                  </a:lnTo>
                  <a:lnTo>
                    <a:pt x="1692" y="1119"/>
                  </a:lnTo>
                  <a:lnTo>
                    <a:pt x="1673" y="1061"/>
                  </a:lnTo>
                  <a:lnTo>
                    <a:pt x="1663" y="999"/>
                  </a:lnTo>
                  <a:lnTo>
                    <a:pt x="1027" y="999"/>
                  </a:lnTo>
                  <a:lnTo>
                    <a:pt x="1032" y="1041"/>
                  </a:lnTo>
                  <a:lnTo>
                    <a:pt x="1045" y="1081"/>
                  </a:lnTo>
                  <a:lnTo>
                    <a:pt x="1067" y="1116"/>
                  </a:lnTo>
                  <a:lnTo>
                    <a:pt x="1096" y="1145"/>
                  </a:lnTo>
                  <a:lnTo>
                    <a:pt x="1130" y="1167"/>
                  </a:lnTo>
                  <a:lnTo>
                    <a:pt x="1168" y="1181"/>
                  </a:lnTo>
                  <a:lnTo>
                    <a:pt x="1208" y="1187"/>
                  </a:lnTo>
                  <a:lnTo>
                    <a:pt x="1246" y="1185"/>
                  </a:lnTo>
                  <a:lnTo>
                    <a:pt x="1277" y="1179"/>
                  </a:lnTo>
                  <a:lnTo>
                    <a:pt x="1305" y="1170"/>
                  </a:lnTo>
                  <a:lnTo>
                    <a:pt x="1326" y="1156"/>
                  </a:lnTo>
                  <a:lnTo>
                    <a:pt x="1346" y="1134"/>
                  </a:lnTo>
                  <a:lnTo>
                    <a:pt x="1368" y="1108"/>
                  </a:lnTo>
                  <a:lnTo>
                    <a:pt x="1681" y="1108"/>
                  </a:lnTo>
                  <a:lnTo>
                    <a:pt x="1650" y="1172"/>
                  </a:lnTo>
                  <a:lnTo>
                    <a:pt x="1615" y="1228"/>
                  </a:lnTo>
                  <a:lnTo>
                    <a:pt x="1573" y="1277"/>
                  </a:lnTo>
                  <a:lnTo>
                    <a:pt x="1526" y="1321"/>
                  </a:lnTo>
                  <a:lnTo>
                    <a:pt x="1475" y="1356"/>
                  </a:lnTo>
                  <a:lnTo>
                    <a:pt x="1417" y="1383"/>
                  </a:lnTo>
                  <a:lnTo>
                    <a:pt x="1354" y="1403"/>
                  </a:lnTo>
                  <a:lnTo>
                    <a:pt x="1285" y="1416"/>
                  </a:lnTo>
                  <a:lnTo>
                    <a:pt x="1208" y="1419"/>
                  </a:lnTo>
                  <a:lnTo>
                    <a:pt x="1141" y="1416"/>
                  </a:lnTo>
                  <a:lnTo>
                    <a:pt x="1076" y="1403"/>
                  </a:lnTo>
                  <a:lnTo>
                    <a:pt x="1014" y="1383"/>
                  </a:lnTo>
                  <a:lnTo>
                    <a:pt x="956" y="1356"/>
                  </a:lnTo>
                  <a:lnTo>
                    <a:pt x="903" y="1323"/>
                  </a:lnTo>
                  <a:lnTo>
                    <a:pt x="856" y="1283"/>
                  </a:lnTo>
                  <a:lnTo>
                    <a:pt x="814" y="1237"/>
                  </a:lnTo>
                  <a:lnTo>
                    <a:pt x="778" y="1185"/>
                  </a:lnTo>
                  <a:lnTo>
                    <a:pt x="750" y="1128"/>
                  </a:lnTo>
                  <a:lnTo>
                    <a:pt x="729" y="1067"/>
                  </a:lnTo>
                  <a:lnTo>
                    <a:pt x="716" y="1001"/>
                  </a:lnTo>
                  <a:lnTo>
                    <a:pt x="710" y="932"/>
                  </a:lnTo>
                  <a:lnTo>
                    <a:pt x="716" y="861"/>
                  </a:lnTo>
                  <a:lnTo>
                    <a:pt x="729" y="796"/>
                  </a:lnTo>
                  <a:lnTo>
                    <a:pt x="365" y="796"/>
                  </a:lnTo>
                  <a:lnTo>
                    <a:pt x="365" y="1374"/>
                  </a:lnTo>
                  <a:lnTo>
                    <a:pt x="0" y="1374"/>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8" name="Freeform 13"/>
            <p:cNvSpPr>
              <a:spLocks/>
            </p:cNvSpPr>
            <p:nvPr userDrawn="1"/>
          </p:nvSpPr>
          <p:spPr bwMode="auto">
            <a:xfrm>
              <a:off x="4789698" y="2290943"/>
              <a:ext cx="232571" cy="315898"/>
            </a:xfrm>
            <a:custGeom>
              <a:avLst/>
              <a:gdLst>
                <a:gd name="T0" fmla="*/ 249 w 374"/>
                <a:gd name="T1" fmla="*/ 4 h 509"/>
                <a:gd name="T2" fmla="*/ 316 w 374"/>
                <a:gd name="T3" fmla="*/ 31 h 509"/>
                <a:gd name="T4" fmla="*/ 362 w 374"/>
                <a:gd name="T5" fmla="*/ 84 h 509"/>
                <a:gd name="T6" fmla="*/ 325 w 374"/>
                <a:gd name="T7" fmla="*/ 118 h 509"/>
                <a:gd name="T8" fmla="*/ 302 w 374"/>
                <a:gd name="T9" fmla="*/ 75 h 509"/>
                <a:gd name="T10" fmla="*/ 260 w 374"/>
                <a:gd name="T11" fmla="*/ 47 h 509"/>
                <a:gd name="T12" fmla="*/ 211 w 374"/>
                <a:gd name="T13" fmla="*/ 36 h 509"/>
                <a:gd name="T14" fmla="*/ 142 w 374"/>
                <a:gd name="T15" fmla="*/ 53 h 509"/>
                <a:gd name="T16" fmla="*/ 93 w 374"/>
                <a:gd name="T17" fmla="*/ 93 h 509"/>
                <a:gd name="T18" fmla="*/ 62 w 374"/>
                <a:gd name="T19" fmla="*/ 151 h 509"/>
                <a:gd name="T20" fmla="*/ 49 w 374"/>
                <a:gd name="T21" fmla="*/ 220 h 509"/>
                <a:gd name="T22" fmla="*/ 49 w 374"/>
                <a:gd name="T23" fmla="*/ 289 h 509"/>
                <a:gd name="T24" fmla="*/ 62 w 374"/>
                <a:gd name="T25" fmla="*/ 358 h 509"/>
                <a:gd name="T26" fmla="*/ 93 w 374"/>
                <a:gd name="T27" fmla="*/ 416 h 509"/>
                <a:gd name="T28" fmla="*/ 142 w 374"/>
                <a:gd name="T29" fmla="*/ 456 h 509"/>
                <a:gd name="T30" fmla="*/ 211 w 374"/>
                <a:gd name="T31" fmla="*/ 473 h 509"/>
                <a:gd name="T32" fmla="*/ 260 w 374"/>
                <a:gd name="T33" fmla="*/ 462 h 509"/>
                <a:gd name="T34" fmla="*/ 302 w 374"/>
                <a:gd name="T35" fmla="*/ 435 h 509"/>
                <a:gd name="T36" fmla="*/ 325 w 374"/>
                <a:gd name="T37" fmla="*/ 391 h 509"/>
                <a:gd name="T38" fmla="*/ 362 w 374"/>
                <a:gd name="T39" fmla="*/ 425 h 509"/>
                <a:gd name="T40" fmla="*/ 316 w 374"/>
                <a:gd name="T41" fmla="*/ 478 h 509"/>
                <a:gd name="T42" fmla="*/ 249 w 374"/>
                <a:gd name="T43" fmla="*/ 505 h 509"/>
                <a:gd name="T44" fmla="*/ 167 w 374"/>
                <a:gd name="T45" fmla="*/ 505 h 509"/>
                <a:gd name="T46" fmla="*/ 98 w 374"/>
                <a:gd name="T47" fmla="*/ 480 h 509"/>
                <a:gd name="T48" fmla="*/ 49 w 374"/>
                <a:gd name="T49" fmla="*/ 433 h 509"/>
                <a:gd name="T50" fmla="*/ 18 w 374"/>
                <a:gd name="T51" fmla="*/ 371 h 509"/>
                <a:gd name="T52" fmla="*/ 2 w 374"/>
                <a:gd name="T53" fmla="*/ 295 h 509"/>
                <a:gd name="T54" fmla="*/ 2 w 374"/>
                <a:gd name="T55" fmla="*/ 215 h 509"/>
                <a:gd name="T56" fmla="*/ 18 w 374"/>
                <a:gd name="T57" fmla="*/ 138 h 509"/>
                <a:gd name="T58" fmla="*/ 49 w 374"/>
                <a:gd name="T59" fmla="*/ 75 h 509"/>
                <a:gd name="T60" fmla="*/ 98 w 374"/>
                <a:gd name="T61" fmla="*/ 29 h 509"/>
                <a:gd name="T62" fmla="*/ 167 w 374"/>
                <a:gd name="T63" fmla="*/ 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4" h="509">
                  <a:moveTo>
                    <a:pt x="211" y="0"/>
                  </a:moveTo>
                  <a:lnTo>
                    <a:pt x="249" y="4"/>
                  </a:lnTo>
                  <a:lnTo>
                    <a:pt x="285" y="15"/>
                  </a:lnTo>
                  <a:lnTo>
                    <a:pt x="316" y="31"/>
                  </a:lnTo>
                  <a:lnTo>
                    <a:pt x="342" y="55"/>
                  </a:lnTo>
                  <a:lnTo>
                    <a:pt x="362" y="84"/>
                  </a:lnTo>
                  <a:lnTo>
                    <a:pt x="374" y="118"/>
                  </a:lnTo>
                  <a:lnTo>
                    <a:pt x="325" y="118"/>
                  </a:lnTo>
                  <a:lnTo>
                    <a:pt x="316" y="95"/>
                  </a:lnTo>
                  <a:lnTo>
                    <a:pt x="302" y="75"/>
                  </a:lnTo>
                  <a:lnTo>
                    <a:pt x="283" y="58"/>
                  </a:lnTo>
                  <a:lnTo>
                    <a:pt x="260" y="47"/>
                  </a:lnTo>
                  <a:lnTo>
                    <a:pt x="236" y="40"/>
                  </a:lnTo>
                  <a:lnTo>
                    <a:pt x="211" y="36"/>
                  </a:lnTo>
                  <a:lnTo>
                    <a:pt x="173" y="42"/>
                  </a:lnTo>
                  <a:lnTo>
                    <a:pt x="142" y="53"/>
                  </a:lnTo>
                  <a:lnTo>
                    <a:pt x="115" y="69"/>
                  </a:lnTo>
                  <a:lnTo>
                    <a:pt x="93" y="93"/>
                  </a:lnTo>
                  <a:lnTo>
                    <a:pt x="75" y="120"/>
                  </a:lnTo>
                  <a:lnTo>
                    <a:pt x="62" y="151"/>
                  </a:lnTo>
                  <a:lnTo>
                    <a:pt x="55" y="184"/>
                  </a:lnTo>
                  <a:lnTo>
                    <a:pt x="49" y="220"/>
                  </a:lnTo>
                  <a:lnTo>
                    <a:pt x="47" y="255"/>
                  </a:lnTo>
                  <a:lnTo>
                    <a:pt x="49" y="289"/>
                  </a:lnTo>
                  <a:lnTo>
                    <a:pt x="55" y="324"/>
                  </a:lnTo>
                  <a:lnTo>
                    <a:pt x="62" y="358"/>
                  </a:lnTo>
                  <a:lnTo>
                    <a:pt x="75" y="389"/>
                  </a:lnTo>
                  <a:lnTo>
                    <a:pt x="93" y="416"/>
                  </a:lnTo>
                  <a:lnTo>
                    <a:pt x="115" y="438"/>
                  </a:lnTo>
                  <a:lnTo>
                    <a:pt x="142" y="456"/>
                  </a:lnTo>
                  <a:lnTo>
                    <a:pt x="173" y="467"/>
                  </a:lnTo>
                  <a:lnTo>
                    <a:pt x="211" y="473"/>
                  </a:lnTo>
                  <a:lnTo>
                    <a:pt x="236" y="469"/>
                  </a:lnTo>
                  <a:lnTo>
                    <a:pt x="260" y="462"/>
                  </a:lnTo>
                  <a:lnTo>
                    <a:pt x="283" y="451"/>
                  </a:lnTo>
                  <a:lnTo>
                    <a:pt x="302" y="435"/>
                  </a:lnTo>
                  <a:lnTo>
                    <a:pt x="316" y="415"/>
                  </a:lnTo>
                  <a:lnTo>
                    <a:pt x="325" y="391"/>
                  </a:lnTo>
                  <a:lnTo>
                    <a:pt x="374" y="391"/>
                  </a:lnTo>
                  <a:lnTo>
                    <a:pt x="362" y="425"/>
                  </a:lnTo>
                  <a:lnTo>
                    <a:pt x="342" y="455"/>
                  </a:lnTo>
                  <a:lnTo>
                    <a:pt x="316" y="478"/>
                  </a:lnTo>
                  <a:lnTo>
                    <a:pt x="285" y="494"/>
                  </a:lnTo>
                  <a:lnTo>
                    <a:pt x="249" y="505"/>
                  </a:lnTo>
                  <a:lnTo>
                    <a:pt x="211" y="509"/>
                  </a:lnTo>
                  <a:lnTo>
                    <a:pt x="167" y="505"/>
                  </a:lnTo>
                  <a:lnTo>
                    <a:pt x="131" y="494"/>
                  </a:lnTo>
                  <a:lnTo>
                    <a:pt x="98" y="480"/>
                  </a:lnTo>
                  <a:lnTo>
                    <a:pt x="71" y="458"/>
                  </a:lnTo>
                  <a:lnTo>
                    <a:pt x="49" y="433"/>
                  </a:lnTo>
                  <a:lnTo>
                    <a:pt x="31" y="404"/>
                  </a:lnTo>
                  <a:lnTo>
                    <a:pt x="18" y="371"/>
                  </a:lnTo>
                  <a:lnTo>
                    <a:pt x="7" y="335"/>
                  </a:lnTo>
                  <a:lnTo>
                    <a:pt x="2" y="295"/>
                  </a:lnTo>
                  <a:lnTo>
                    <a:pt x="0" y="255"/>
                  </a:lnTo>
                  <a:lnTo>
                    <a:pt x="2" y="215"/>
                  </a:lnTo>
                  <a:lnTo>
                    <a:pt x="7" y="175"/>
                  </a:lnTo>
                  <a:lnTo>
                    <a:pt x="18" y="138"/>
                  </a:lnTo>
                  <a:lnTo>
                    <a:pt x="31" y="106"/>
                  </a:lnTo>
                  <a:lnTo>
                    <a:pt x="49" y="75"/>
                  </a:lnTo>
                  <a:lnTo>
                    <a:pt x="71" y="49"/>
                  </a:lnTo>
                  <a:lnTo>
                    <a:pt x="98" y="29"/>
                  </a:lnTo>
                  <a:lnTo>
                    <a:pt x="131" y="13"/>
                  </a:lnTo>
                  <a:lnTo>
                    <a:pt x="167" y="4"/>
                  </a:lnTo>
                  <a:lnTo>
                    <a:pt x="211"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9" name="Freeform 14"/>
            <p:cNvSpPr>
              <a:spLocks noEditPoints="1"/>
            </p:cNvSpPr>
            <p:nvPr userDrawn="1"/>
          </p:nvSpPr>
          <p:spPr bwMode="auto">
            <a:xfrm>
              <a:off x="5048387" y="2382976"/>
              <a:ext cx="200235" cy="223865"/>
            </a:xfrm>
            <a:custGeom>
              <a:avLst/>
              <a:gdLst>
                <a:gd name="T0" fmla="*/ 133 w 322"/>
                <a:gd name="T1" fmla="*/ 35 h 360"/>
                <a:gd name="T2" fmla="*/ 89 w 322"/>
                <a:gd name="T3" fmla="*/ 58 h 360"/>
                <a:gd name="T4" fmla="*/ 60 w 322"/>
                <a:gd name="T5" fmla="*/ 100 h 360"/>
                <a:gd name="T6" fmla="*/ 46 w 322"/>
                <a:gd name="T7" fmla="*/ 151 h 360"/>
                <a:gd name="T8" fmla="*/ 46 w 322"/>
                <a:gd name="T9" fmla="*/ 207 h 360"/>
                <a:gd name="T10" fmla="*/ 60 w 322"/>
                <a:gd name="T11" fmla="*/ 258 h 360"/>
                <a:gd name="T12" fmla="*/ 89 w 322"/>
                <a:gd name="T13" fmla="*/ 300 h 360"/>
                <a:gd name="T14" fmla="*/ 133 w 322"/>
                <a:gd name="T15" fmla="*/ 326 h 360"/>
                <a:gd name="T16" fmla="*/ 191 w 322"/>
                <a:gd name="T17" fmla="*/ 326 h 360"/>
                <a:gd name="T18" fmla="*/ 235 w 322"/>
                <a:gd name="T19" fmla="*/ 300 h 360"/>
                <a:gd name="T20" fmla="*/ 264 w 322"/>
                <a:gd name="T21" fmla="*/ 258 h 360"/>
                <a:gd name="T22" fmla="*/ 276 w 322"/>
                <a:gd name="T23" fmla="*/ 207 h 360"/>
                <a:gd name="T24" fmla="*/ 276 w 322"/>
                <a:gd name="T25" fmla="*/ 151 h 360"/>
                <a:gd name="T26" fmla="*/ 264 w 322"/>
                <a:gd name="T27" fmla="*/ 100 h 360"/>
                <a:gd name="T28" fmla="*/ 235 w 322"/>
                <a:gd name="T29" fmla="*/ 58 h 360"/>
                <a:gd name="T30" fmla="*/ 191 w 322"/>
                <a:gd name="T31" fmla="*/ 35 h 360"/>
                <a:gd name="T32" fmla="*/ 162 w 322"/>
                <a:gd name="T33" fmla="*/ 0 h 360"/>
                <a:gd name="T34" fmla="*/ 231 w 322"/>
                <a:gd name="T35" fmla="*/ 13 h 360"/>
                <a:gd name="T36" fmla="*/ 282 w 322"/>
                <a:gd name="T37" fmla="*/ 53 h 360"/>
                <a:gd name="T38" fmla="*/ 313 w 322"/>
                <a:gd name="T39" fmla="*/ 109 h 360"/>
                <a:gd name="T40" fmla="*/ 322 w 322"/>
                <a:gd name="T41" fmla="*/ 180 h 360"/>
                <a:gd name="T42" fmla="*/ 313 w 322"/>
                <a:gd name="T43" fmla="*/ 249 h 360"/>
                <a:gd name="T44" fmla="*/ 282 w 322"/>
                <a:gd name="T45" fmla="*/ 307 h 360"/>
                <a:gd name="T46" fmla="*/ 231 w 322"/>
                <a:gd name="T47" fmla="*/ 345 h 360"/>
                <a:gd name="T48" fmla="*/ 162 w 322"/>
                <a:gd name="T49" fmla="*/ 360 h 360"/>
                <a:gd name="T50" fmla="*/ 93 w 322"/>
                <a:gd name="T51" fmla="*/ 345 h 360"/>
                <a:gd name="T52" fmla="*/ 42 w 322"/>
                <a:gd name="T53" fmla="*/ 307 h 360"/>
                <a:gd name="T54" fmla="*/ 11 w 322"/>
                <a:gd name="T55" fmla="*/ 249 h 360"/>
                <a:gd name="T56" fmla="*/ 0 w 322"/>
                <a:gd name="T57" fmla="*/ 180 h 360"/>
                <a:gd name="T58" fmla="*/ 11 w 322"/>
                <a:gd name="T59" fmla="*/ 109 h 360"/>
                <a:gd name="T60" fmla="*/ 42 w 322"/>
                <a:gd name="T61" fmla="*/ 53 h 360"/>
                <a:gd name="T62" fmla="*/ 93 w 322"/>
                <a:gd name="T63" fmla="*/ 13 h 360"/>
                <a:gd name="T64" fmla="*/ 162 w 322"/>
                <a:gd name="T6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2" h="360">
                  <a:moveTo>
                    <a:pt x="162" y="31"/>
                  </a:moveTo>
                  <a:lnTo>
                    <a:pt x="133" y="35"/>
                  </a:lnTo>
                  <a:lnTo>
                    <a:pt x="109" y="44"/>
                  </a:lnTo>
                  <a:lnTo>
                    <a:pt x="89" y="58"/>
                  </a:lnTo>
                  <a:lnTo>
                    <a:pt x="73" y="76"/>
                  </a:lnTo>
                  <a:lnTo>
                    <a:pt x="60" y="100"/>
                  </a:lnTo>
                  <a:lnTo>
                    <a:pt x="51" y="126"/>
                  </a:lnTo>
                  <a:lnTo>
                    <a:pt x="46" y="151"/>
                  </a:lnTo>
                  <a:lnTo>
                    <a:pt x="46" y="180"/>
                  </a:lnTo>
                  <a:lnTo>
                    <a:pt x="46" y="207"/>
                  </a:lnTo>
                  <a:lnTo>
                    <a:pt x="51" y="235"/>
                  </a:lnTo>
                  <a:lnTo>
                    <a:pt x="60" y="258"/>
                  </a:lnTo>
                  <a:lnTo>
                    <a:pt x="73" y="282"/>
                  </a:lnTo>
                  <a:lnTo>
                    <a:pt x="89" y="300"/>
                  </a:lnTo>
                  <a:lnTo>
                    <a:pt x="109" y="315"/>
                  </a:lnTo>
                  <a:lnTo>
                    <a:pt x="133" y="326"/>
                  </a:lnTo>
                  <a:lnTo>
                    <a:pt x="162" y="329"/>
                  </a:lnTo>
                  <a:lnTo>
                    <a:pt x="191" y="326"/>
                  </a:lnTo>
                  <a:lnTo>
                    <a:pt x="215" y="315"/>
                  </a:lnTo>
                  <a:lnTo>
                    <a:pt x="235" y="300"/>
                  </a:lnTo>
                  <a:lnTo>
                    <a:pt x="251" y="282"/>
                  </a:lnTo>
                  <a:lnTo>
                    <a:pt x="264" y="258"/>
                  </a:lnTo>
                  <a:lnTo>
                    <a:pt x="271" y="235"/>
                  </a:lnTo>
                  <a:lnTo>
                    <a:pt x="276" y="207"/>
                  </a:lnTo>
                  <a:lnTo>
                    <a:pt x="278" y="180"/>
                  </a:lnTo>
                  <a:lnTo>
                    <a:pt x="276" y="151"/>
                  </a:lnTo>
                  <a:lnTo>
                    <a:pt x="271" y="126"/>
                  </a:lnTo>
                  <a:lnTo>
                    <a:pt x="264" y="100"/>
                  </a:lnTo>
                  <a:lnTo>
                    <a:pt x="251" y="76"/>
                  </a:lnTo>
                  <a:lnTo>
                    <a:pt x="235" y="58"/>
                  </a:lnTo>
                  <a:lnTo>
                    <a:pt x="215" y="44"/>
                  </a:lnTo>
                  <a:lnTo>
                    <a:pt x="191" y="35"/>
                  </a:lnTo>
                  <a:lnTo>
                    <a:pt x="162" y="31"/>
                  </a:lnTo>
                  <a:close/>
                  <a:moveTo>
                    <a:pt x="162" y="0"/>
                  </a:moveTo>
                  <a:lnTo>
                    <a:pt x="198" y="4"/>
                  </a:lnTo>
                  <a:lnTo>
                    <a:pt x="231" y="13"/>
                  </a:lnTo>
                  <a:lnTo>
                    <a:pt x="258" y="31"/>
                  </a:lnTo>
                  <a:lnTo>
                    <a:pt x="282" y="53"/>
                  </a:lnTo>
                  <a:lnTo>
                    <a:pt x="300" y="78"/>
                  </a:lnTo>
                  <a:lnTo>
                    <a:pt x="313" y="109"/>
                  </a:lnTo>
                  <a:lnTo>
                    <a:pt x="320" y="144"/>
                  </a:lnTo>
                  <a:lnTo>
                    <a:pt x="322" y="180"/>
                  </a:lnTo>
                  <a:lnTo>
                    <a:pt x="320" y="216"/>
                  </a:lnTo>
                  <a:lnTo>
                    <a:pt x="313" y="249"/>
                  </a:lnTo>
                  <a:lnTo>
                    <a:pt x="300" y="280"/>
                  </a:lnTo>
                  <a:lnTo>
                    <a:pt x="282" y="307"/>
                  </a:lnTo>
                  <a:lnTo>
                    <a:pt x="258" y="329"/>
                  </a:lnTo>
                  <a:lnTo>
                    <a:pt x="231" y="345"/>
                  </a:lnTo>
                  <a:lnTo>
                    <a:pt x="198" y="356"/>
                  </a:lnTo>
                  <a:lnTo>
                    <a:pt x="162" y="360"/>
                  </a:lnTo>
                  <a:lnTo>
                    <a:pt x="126" y="356"/>
                  </a:lnTo>
                  <a:lnTo>
                    <a:pt x="93" y="345"/>
                  </a:lnTo>
                  <a:lnTo>
                    <a:pt x="66" y="329"/>
                  </a:lnTo>
                  <a:lnTo>
                    <a:pt x="42" y="307"/>
                  </a:lnTo>
                  <a:lnTo>
                    <a:pt x="24" y="280"/>
                  </a:lnTo>
                  <a:lnTo>
                    <a:pt x="11" y="249"/>
                  </a:lnTo>
                  <a:lnTo>
                    <a:pt x="4" y="216"/>
                  </a:lnTo>
                  <a:lnTo>
                    <a:pt x="0" y="180"/>
                  </a:lnTo>
                  <a:lnTo>
                    <a:pt x="4" y="144"/>
                  </a:lnTo>
                  <a:lnTo>
                    <a:pt x="11" y="109"/>
                  </a:lnTo>
                  <a:lnTo>
                    <a:pt x="24" y="78"/>
                  </a:lnTo>
                  <a:lnTo>
                    <a:pt x="42" y="53"/>
                  </a:lnTo>
                  <a:lnTo>
                    <a:pt x="66" y="31"/>
                  </a:lnTo>
                  <a:lnTo>
                    <a:pt x="93" y="13"/>
                  </a:lnTo>
                  <a:lnTo>
                    <a:pt x="126" y="4"/>
                  </a:lnTo>
                  <a:lnTo>
                    <a:pt x="1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30" name="Freeform 15"/>
            <p:cNvSpPr>
              <a:spLocks/>
            </p:cNvSpPr>
            <p:nvPr userDrawn="1"/>
          </p:nvSpPr>
          <p:spPr bwMode="auto">
            <a:xfrm>
              <a:off x="5299612" y="2382976"/>
              <a:ext cx="100739" cy="217646"/>
            </a:xfrm>
            <a:custGeom>
              <a:avLst/>
              <a:gdLst>
                <a:gd name="T0" fmla="*/ 142 w 162"/>
                <a:gd name="T1" fmla="*/ 0 h 351"/>
                <a:gd name="T2" fmla="*/ 153 w 162"/>
                <a:gd name="T3" fmla="*/ 0 h 351"/>
                <a:gd name="T4" fmla="*/ 162 w 162"/>
                <a:gd name="T5" fmla="*/ 0 h 351"/>
                <a:gd name="T6" fmla="*/ 162 w 162"/>
                <a:gd name="T7" fmla="*/ 42 h 351"/>
                <a:gd name="T8" fmla="*/ 153 w 162"/>
                <a:gd name="T9" fmla="*/ 40 h 351"/>
                <a:gd name="T10" fmla="*/ 144 w 162"/>
                <a:gd name="T11" fmla="*/ 40 h 351"/>
                <a:gd name="T12" fmla="*/ 135 w 162"/>
                <a:gd name="T13" fmla="*/ 40 h 351"/>
                <a:gd name="T14" fmla="*/ 110 w 162"/>
                <a:gd name="T15" fmla="*/ 44 h 351"/>
                <a:gd name="T16" fmla="*/ 88 w 162"/>
                <a:gd name="T17" fmla="*/ 53 h 351"/>
                <a:gd name="T18" fmla="*/ 70 w 162"/>
                <a:gd name="T19" fmla="*/ 67 h 351"/>
                <a:gd name="T20" fmla="*/ 59 w 162"/>
                <a:gd name="T21" fmla="*/ 86 h 351"/>
                <a:gd name="T22" fmla="*/ 50 w 162"/>
                <a:gd name="T23" fmla="*/ 107 h 351"/>
                <a:gd name="T24" fmla="*/ 44 w 162"/>
                <a:gd name="T25" fmla="*/ 131 h 351"/>
                <a:gd name="T26" fmla="*/ 42 w 162"/>
                <a:gd name="T27" fmla="*/ 156 h 351"/>
                <a:gd name="T28" fmla="*/ 42 w 162"/>
                <a:gd name="T29" fmla="*/ 351 h 351"/>
                <a:gd name="T30" fmla="*/ 2 w 162"/>
                <a:gd name="T31" fmla="*/ 351 h 351"/>
                <a:gd name="T32" fmla="*/ 2 w 162"/>
                <a:gd name="T33" fmla="*/ 109 h 351"/>
                <a:gd name="T34" fmla="*/ 0 w 162"/>
                <a:gd name="T35" fmla="*/ 7 h 351"/>
                <a:gd name="T36" fmla="*/ 40 w 162"/>
                <a:gd name="T37" fmla="*/ 7 h 351"/>
                <a:gd name="T38" fmla="*/ 42 w 162"/>
                <a:gd name="T39" fmla="*/ 57 h 351"/>
                <a:gd name="T40" fmla="*/ 60 w 162"/>
                <a:gd name="T41" fmla="*/ 31 h 351"/>
                <a:gd name="T42" fmla="*/ 84 w 162"/>
                <a:gd name="T43" fmla="*/ 13 h 351"/>
                <a:gd name="T44" fmla="*/ 111 w 162"/>
                <a:gd name="T45" fmla="*/ 4 h 351"/>
                <a:gd name="T46" fmla="*/ 142 w 162"/>
                <a:gd name="T4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2" h="351">
                  <a:moveTo>
                    <a:pt x="142" y="0"/>
                  </a:moveTo>
                  <a:lnTo>
                    <a:pt x="153" y="0"/>
                  </a:lnTo>
                  <a:lnTo>
                    <a:pt x="162" y="0"/>
                  </a:lnTo>
                  <a:lnTo>
                    <a:pt x="162" y="42"/>
                  </a:lnTo>
                  <a:lnTo>
                    <a:pt x="153" y="40"/>
                  </a:lnTo>
                  <a:lnTo>
                    <a:pt x="144" y="40"/>
                  </a:lnTo>
                  <a:lnTo>
                    <a:pt x="135" y="40"/>
                  </a:lnTo>
                  <a:lnTo>
                    <a:pt x="110" y="44"/>
                  </a:lnTo>
                  <a:lnTo>
                    <a:pt x="88" y="53"/>
                  </a:lnTo>
                  <a:lnTo>
                    <a:pt x="70" y="67"/>
                  </a:lnTo>
                  <a:lnTo>
                    <a:pt x="59" y="86"/>
                  </a:lnTo>
                  <a:lnTo>
                    <a:pt x="50" y="107"/>
                  </a:lnTo>
                  <a:lnTo>
                    <a:pt x="44" y="131"/>
                  </a:lnTo>
                  <a:lnTo>
                    <a:pt x="42" y="156"/>
                  </a:lnTo>
                  <a:lnTo>
                    <a:pt x="42" y="351"/>
                  </a:lnTo>
                  <a:lnTo>
                    <a:pt x="2" y="351"/>
                  </a:lnTo>
                  <a:lnTo>
                    <a:pt x="2" y="109"/>
                  </a:lnTo>
                  <a:lnTo>
                    <a:pt x="0" y="7"/>
                  </a:lnTo>
                  <a:lnTo>
                    <a:pt x="40" y="7"/>
                  </a:lnTo>
                  <a:lnTo>
                    <a:pt x="42" y="57"/>
                  </a:lnTo>
                  <a:lnTo>
                    <a:pt x="60" y="31"/>
                  </a:lnTo>
                  <a:lnTo>
                    <a:pt x="84" y="13"/>
                  </a:lnTo>
                  <a:lnTo>
                    <a:pt x="111" y="4"/>
                  </a:lnTo>
                  <a:lnTo>
                    <a:pt x="1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31" name="Freeform 16"/>
            <p:cNvSpPr>
              <a:spLocks noEditPoints="1"/>
            </p:cNvSpPr>
            <p:nvPr userDrawn="1"/>
          </p:nvSpPr>
          <p:spPr bwMode="auto">
            <a:xfrm>
              <a:off x="5426469" y="2382976"/>
              <a:ext cx="190285" cy="298486"/>
            </a:xfrm>
            <a:custGeom>
              <a:avLst/>
              <a:gdLst>
                <a:gd name="T0" fmla="*/ 149 w 305"/>
                <a:gd name="T1" fmla="*/ 35 h 480"/>
                <a:gd name="T2" fmla="*/ 118 w 305"/>
                <a:gd name="T3" fmla="*/ 38 h 480"/>
                <a:gd name="T4" fmla="*/ 94 w 305"/>
                <a:gd name="T5" fmla="*/ 49 h 480"/>
                <a:gd name="T6" fmla="*/ 74 w 305"/>
                <a:gd name="T7" fmla="*/ 66 h 480"/>
                <a:gd name="T8" fmla="*/ 62 w 305"/>
                <a:gd name="T9" fmla="*/ 87 h 480"/>
                <a:gd name="T10" fmla="*/ 51 w 305"/>
                <a:gd name="T11" fmla="*/ 115 h 480"/>
                <a:gd name="T12" fmla="*/ 45 w 305"/>
                <a:gd name="T13" fmla="*/ 146 h 480"/>
                <a:gd name="T14" fmla="*/ 43 w 305"/>
                <a:gd name="T15" fmla="*/ 180 h 480"/>
                <a:gd name="T16" fmla="*/ 45 w 305"/>
                <a:gd name="T17" fmla="*/ 213 h 480"/>
                <a:gd name="T18" fmla="*/ 51 w 305"/>
                <a:gd name="T19" fmla="*/ 244 h 480"/>
                <a:gd name="T20" fmla="*/ 62 w 305"/>
                <a:gd name="T21" fmla="*/ 271 h 480"/>
                <a:gd name="T22" fmla="*/ 74 w 305"/>
                <a:gd name="T23" fmla="*/ 293 h 480"/>
                <a:gd name="T24" fmla="*/ 94 w 305"/>
                <a:gd name="T25" fmla="*/ 311 h 480"/>
                <a:gd name="T26" fmla="*/ 118 w 305"/>
                <a:gd name="T27" fmla="*/ 322 h 480"/>
                <a:gd name="T28" fmla="*/ 149 w 305"/>
                <a:gd name="T29" fmla="*/ 326 h 480"/>
                <a:gd name="T30" fmla="*/ 176 w 305"/>
                <a:gd name="T31" fmla="*/ 322 h 480"/>
                <a:gd name="T32" fmla="*/ 200 w 305"/>
                <a:gd name="T33" fmla="*/ 313 h 480"/>
                <a:gd name="T34" fmla="*/ 220 w 305"/>
                <a:gd name="T35" fmla="*/ 298 h 480"/>
                <a:gd name="T36" fmla="*/ 234 w 305"/>
                <a:gd name="T37" fmla="*/ 280 h 480"/>
                <a:gd name="T38" fmla="*/ 247 w 305"/>
                <a:gd name="T39" fmla="*/ 258 h 480"/>
                <a:gd name="T40" fmla="*/ 254 w 305"/>
                <a:gd name="T41" fmla="*/ 233 h 480"/>
                <a:gd name="T42" fmla="*/ 260 w 305"/>
                <a:gd name="T43" fmla="*/ 207 h 480"/>
                <a:gd name="T44" fmla="*/ 260 w 305"/>
                <a:gd name="T45" fmla="*/ 180 h 480"/>
                <a:gd name="T46" fmla="*/ 260 w 305"/>
                <a:gd name="T47" fmla="*/ 153 h 480"/>
                <a:gd name="T48" fmla="*/ 254 w 305"/>
                <a:gd name="T49" fmla="*/ 126 h 480"/>
                <a:gd name="T50" fmla="*/ 247 w 305"/>
                <a:gd name="T51" fmla="*/ 102 h 480"/>
                <a:gd name="T52" fmla="*/ 234 w 305"/>
                <a:gd name="T53" fmla="*/ 80 h 480"/>
                <a:gd name="T54" fmla="*/ 220 w 305"/>
                <a:gd name="T55" fmla="*/ 60 h 480"/>
                <a:gd name="T56" fmla="*/ 200 w 305"/>
                <a:gd name="T57" fmla="*/ 47 h 480"/>
                <a:gd name="T58" fmla="*/ 176 w 305"/>
                <a:gd name="T59" fmla="*/ 37 h 480"/>
                <a:gd name="T60" fmla="*/ 149 w 305"/>
                <a:gd name="T61" fmla="*/ 35 h 480"/>
                <a:gd name="T62" fmla="*/ 152 w 305"/>
                <a:gd name="T63" fmla="*/ 0 h 480"/>
                <a:gd name="T64" fmla="*/ 191 w 305"/>
                <a:gd name="T65" fmla="*/ 4 h 480"/>
                <a:gd name="T66" fmla="*/ 221 w 305"/>
                <a:gd name="T67" fmla="*/ 15 h 480"/>
                <a:gd name="T68" fmla="*/ 247 w 305"/>
                <a:gd name="T69" fmla="*/ 33 h 480"/>
                <a:gd name="T70" fmla="*/ 269 w 305"/>
                <a:gd name="T71" fmla="*/ 55 h 480"/>
                <a:gd name="T72" fmla="*/ 285 w 305"/>
                <a:gd name="T73" fmla="*/ 82 h 480"/>
                <a:gd name="T74" fmla="*/ 296 w 305"/>
                <a:gd name="T75" fmla="*/ 113 h 480"/>
                <a:gd name="T76" fmla="*/ 303 w 305"/>
                <a:gd name="T77" fmla="*/ 146 h 480"/>
                <a:gd name="T78" fmla="*/ 305 w 305"/>
                <a:gd name="T79" fmla="*/ 180 h 480"/>
                <a:gd name="T80" fmla="*/ 303 w 305"/>
                <a:gd name="T81" fmla="*/ 215 h 480"/>
                <a:gd name="T82" fmla="*/ 296 w 305"/>
                <a:gd name="T83" fmla="*/ 247 h 480"/>
                <a:gd name="T84" fmla="*/ 285 w 305"/>
                <a:gd name="T85" fmla="*/ 276 h 480"/>
                <a:gd name="T86" fmla="*/ 269 w 305"/>
                <a:gd name="T87" fmla="*/ 304 h 480"/>
                <a:gd name="T88" fmla="*/ 247 w 305"/>
                <a:gd name="T89" fmla="*/ 327 h 480"/>
                <a:gd name="T90" fmla="*/ 221 w 305"/>
                <a:gd name="T91" fmla="*/ 344 h 480"/>
                <a:gd name="T92" fmla="*/ 191 w 305"/>
                <a:gd name="T93" fmla="*/ 356 h 480"/>
                <a:gd name="T94" fmla="*/ 152 w 305"/>
                <a:gd name="T95" fmla="*/ 360 h 480"/>
                <a:gd name="T96" fmla="*/ 120 w 305"/>
                <a:gd name="T97" fmla="*/ 356 h 480"/>
                <a:gd name="T98" fmla="*/ 91 w 305"/>
                <a:gd name="T99" fmla="*/ 345 h 480"/>
                <a:gd name="T100" fmla="*/ 65 w 305"/>
                <a:gd name="T101" fmla="*/ 327 h 480"/>
                <a:gd name="T102" fmla="*/ 43 w 305"/>
                <a:gd name="T103" fmla="*/ 302 h 480"/>
                <a:gd name="T104" fmla="*/ 43 w 305"/>
                <a:gd name="T105" fmla="*/ 480 h 480"/>
                <a:gd name="T106" fmla="*/ 2 w 305"/>
                <a:gd name="T107" fmla="*/ 480 h 480"/>
                <a:gd name="T108" fmla="*/ 2 w 305"/>
                <a:gd name="T109" fmla="*/ 111 h 480"/>
                <a:gd name="T110" fmla="*/ 2 w 305"/>
                <a:gd name="T111" fmla="*/ 58 h 480"/>
                <a:gd name="T112" fmla="*/ 0 w 305"/>
                <a:gd name="T113" fmla="*/ 7 h 480"/>
                <a:gd name="T114" fmla="*/ 42 w 305"/>
                <a:gd name="T115" fmla="*/ 7 h 480"/>
                <a:gd name="T116" fmla="*/ 43 w 305"/>
                <a:gd name="T117" fmla="*/ 60 h 480"/>
                <a:gd name="T118" fmla="*/ 63 w 305"/>
                <a:gd name="T119" fmla="*/ 33 h 480"/>
                <a:gd name="T120" fmla="*/ 89 w 305"/>
                <a:gd name="T121" fmla="*/ 15 h 480"/>
                <a:gd name="T122" fmla="*/ 118 w 305"/>
                <a:gd name="T123" fmla="*/ 4 h 480"/>
                <a:gd name="T124" fmla="*/ 152 w 305"/>
                <a:gd name="T125"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5" h="480">
                  <a:moveTo>
                    <a:pt x="149" y="35"/>
                  </a:moveTo>
                  <a:lnTo>
                    <a:pt x="118" y="38"/>
                  </a:lnTo>
                  <a:lnTo>
                    <a:pt x="94" y="49"/>
                  </a:lnTo>
                  <a:lnTo>
                    <a:pt x="74" y="66"/>
                  </a:lnTo>
                  <a:lnTo>
                    <a:pt x="62" y="87"/>
                  </a:lnTo>
                  <a:lnTo>
                    <a:pt x="51" y="115"/>
                  </a:lnTo>
                  <a:lnTo>
                    <a:pt x="45" y="146"/>
                  </a:lnTo>
                  <a:lnTo>
                    <a:pt x="43" y="180"/>
                  </a:lnTo>
                  <a:lnTo>
                    <a:pt x="45" y="213"/>
                  </a:lnTo>
                  <a:lnTo>
                    <a:pt x="51" y="244"/>
                  </a:lnTo>
                  <a:lnTo>
                    <a:pt x="62" y="271"/>
                  </a:lnTo>
                  <a:lnTo>
                    <a:pt x="74" y="293"/>
                  </a:lnTo>
                  <a:lnTo>
                    <a:pt x="94" y="311"/>
                  </a:lnTo>
                  <a:lnTo>
                    <a:pt x="118" y="322"/>
                  </a:lnTo>
                  <a:lnTo>
                    <a:pt x="149" y="326"/>
                  </a:lnTo>
                  <a:lnTo>
                    <a:pt x="176" y="322"/>
                  </a:lnTo>
                  <a:lnTo>
                    <a:pt x="200" y="313"/>
                  </a:lnTo>
                  <a:lnTo>
                    <a:pt x="220" y="298"/>
                  </a:lnTo>
                  <a:lnTo>
                    <a:pt x="234" y="280"/>
                  </a:lnTo>
                  <a:lnTo>
                    <a:pt x="247" y="258"/>
                  </a:lnTo>
                  <a:lnTo>
                    <a:pt x="254" y="233"/>
                  </a:lnTo>
                  <a:lnTo>
                    <a:pt x="260" y="207"/>
                  </a:lnTo>
                  <a:lnTo>
                    <a:pt x="260" y="180"/>
                  </a:lnTo>
                  <a:lnTo>
                    <a:pt x="260" y="153"/>
                  </a:lnTo>
                  <a:lnTo>
                    <a:pt x="254" y="126"/>
                  </a:lnTo>
                  <a:lnTo>
                    <a:pt x="247" y="102"/>
                  </a:lnTo>
                  <a:lnTo>
                    <a:pt x="234" y="80"/>
                  </a:lnTo>
                  <a:lnTo>
                    <a:pt x="220" y="60"/>
                  </a:lnTo>
                  <a:lnTo>
                    <a:pt x="200" y="47"/>
                  </a:lnTo>
                  <a:lnTo>
                    <a:pt x="176" y="37"/>
                  </a:lnTo>
                  <a:lnTo>
                    <a:pt x="149" y="35"/>
                  </a:lnTo>
                  <a:close/>
                  <a:moveTo>
                    <a:pt x="152" y="0"/>
                  </a:moveTo>
                  <a:lnTo>
                    <a:pt x="191" y="4"/>
                  </a:lnTo>
                  <a:lnTo>
                    <a:pt x="221" y="15"/>
                  </a:lnTo>
                  <a:lnTo>
                    <a:pt x="247" y="33"/>
                  </a:lnTo>
                  <a:lnTo>
                    <a:pt x="269" y="55"/>
                  </a:lnTo>
                  <a:lnTo>
                    <a:pt x="285" y="82"/>
                  </a:lnTo>
                  <a:lnTo>
                    <a:pt x="296" y="113"/>
                  </a:lnTo>
                  <a:lnTo>
                    <a:pt x="303" y="146"/>
                  </a:lnTo>
                  <a:lnTo>
                    <a:pt x="305" y="180"/>
                  </a:lnTo>
                  <a:lnTo>
                    <a:pt x="303" y="215"/>
                  </a:lnTo>
                  <a:lnTo>
                    <a:pt x="296" y="247"/>
                  </a:lnTo>
                  <a:lnTo>
                    <a:pt x="285" y="276"/>
                  </a:lnTo>
                  <a:lnTo>
                    <a:pt x="269" y="304"/>
                  </a:lnTo>
                  <a:lnTo>
                    <a:pt x="247" y="327"/>
                  </a:lnTo>
                  <a:lnTo>
                    <a:pt x="221" y="344"/>
                  </a:lnTo>
                  <a:lnTo>
                    <a:pt x="191" y="356"/>
                  </a:lnTo>
                  <a:lnTo>
                    <a:pt x="152" y="360"/>
                  </a:lnTo>
                  <a:lnTo>
                    <a:pt x="120" y="356"/>
                  </a:lnTo>
                  <a:lnTo>
                    <a:pt x="91" y="345"/>
                  </a:lnTo>
                  <a:lnTo>
                    <a:pt x="65" y="327"/>
                  </a:lnTo>
                  <a:lnTo>
                    <a:pt x="43" y="302"/>
                  </a:lnTo>
                  <a:lnTo>
                    <a:pt x="43" y="480"/>
                  </a:lnTo>
                  <a:lnTo>
                    <a:pt x="2" y="480"/>
                  </a:lnTo>
                  <a:lnTo>
                    <a:pt x="2" y="111"/>
                  </a:lnTo>
                  <a:lnTo>
                    <a:pt x="2" y="58"/>
                  </a:lnTo>
                  <a:lnTo>
                    <a:pt x="0" y="7"/>
                  </a:lnTo>
                  <a:lnTo>
                    <a:pt x="42" y="7"/>
                  </a:lnTo>
                  <a:lnTo>
                    <a:pt x="43" y="60"/>
                  </a:lnTo>
                  <a:lnTo>
                    <a:pt x="63" y="33"/>
                  </a:lnTo>
                  <a:lnTo>
                    <a:pt x="89" y="15"/>
                  </a:lnTo>
                  <a:lnTo>
                    <a:pt x="118" y="4"/>
                  </a:lnTo>
                  <a:lnTo>
                    <a:pt x="15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32" name="Freeform 17"/>
            <p:cNvSpPr>
              <a:spLocks noEditPoints="1"/>
            </p:cNvSpPr>
            <p:nvPr userDrawn="1"/>
          </p:nvSpPr>
          <p:spPr bwMode="auto">
            <a:xfrm>
              <a:off x="5649090" y="2382976"/>
              <a:ext cx="200235" cy="223865"/>
            </a:xfrm>
            <a:custGeom>
              <a:avLst/>
              <a:gdLst>
                <a:gd name="T0" fmla="*/ 131 w 321"/>
                <a:gd name="T1" fmla="*/ 35 h 360"/>
                <a:gd name="T2" fmla="*/ 87 w 321"/>
                <a:gd name="T3" fmla="*/ 58 h 360"/>
                <a:gd name="T4" fmla="*/ 58 w 321"/>
                <a:gd name="T5" fmla="*/ 100 h 360"/>
                <a:gd name="T6" fmla="*/ 45 w 321"/>
                <a:gd name="T7" fmla="*/ 151 h 360"/>
                <a:gd name="T8" fmla="*/ 45 w 321"/>
                <a:gd name="T9" fmla="*/ 207 h 360"/>
                <a:gd name="T10" fmla="*/ 58 w 321"/>
                <a:gd name="T11" fmla="*/ 258 h 360"/>
                <a:gd name="T12" fmla="*/ 87 w 321"/>
                <a:gd name="T13" fmla="*/ 300 h 360"/>
                <a:gd name="T14" fmla="*/ 131 w 321"/>
                <a:gd name="T15" fmla="*/ 326 h 360"/>
                <a:gd name="T16" fmla="*/ 189 w 321"/>
                <a:gd name="T17" fmla="*/ 326 h 360"/>
                <a:gd name="T18" fmla="*/ 232 w 321"/>
                <a:gd name="T19" fmla="*/ 300 h 360"/>
                <a:gd name="T20" fmla="*/ 261 w 321"/>
                <a:gd name="T21" fmla="*/ 258 h 360"/>
                <a:gd name="T22" fmla="*/ 276 w 321"/>
                <a:gd name="T23" fmla="*/ 207 h 360"/>
                <a:gd name="T24" fmla="*/ 276 w 321"/>
                <a:gd name="T25" fmla="*/ 151 h 360"/>
                <a:gd name="T26" fmla="*/ 261 w 321"/>
                <a:gd name="T27" fmla="*/ 100 h 360"/>
                <a:gd name="T28" fmla="*/ 232 w 321"/>
                <a:gd name="T29" fmla="*/ 58 h 360"/>
                <a:gd name="T30" fmla="*/ 189 w 321"/>
                <a:gd name="T31" fmla="*/ 35 h 360"/>
                <a:gd name="T32" fmla="*/ 160 w 321"/>
                <a:gd name="T33" fmla="*/ 0 h 360"/>
                <a:gd name="T34" fmla="*/ 229 w 321"/>
                <a:gd name="T35" fmla="*/ 13 h 360"/>
                <a:gd name="T36" fmla="*/ 280 w 321"/>
                <a:gd name="T37" fmla="*/ 53 h 360"/>
                <a:gd name="T38" fmla="*/ 310 w 321"/>
                <a:gd name="T39" fmla="*/ 109 h 360"/>
                <a:gd name="T40" fmla="*/ 321 w 321"/>
                <a:gd name="T41" fmla="*/ 180 h 360"/>
                <a:gd name="T42" fmla="*/ 310 w 321"/>
                <a:gd name="T43" fmla="*/ 249 h 360"/>
                <a:gd name="T44" fmla="*/ 280 w 321"/>
                <a:gd name="T45" fmla="*/ 307 h 360"/>
                <a:gd name="T46" fmla="*/ 229 w 321"/>
                <a:gd name="T47" fmla="*/ 345 h 360"/>
                <a:gd name="T48" fmla="*/ 160 w 321"/>
                <a:gd name="T49" fmla="*/ 360 h 360"/>
                <a:gd name="T50" fmla="*/ 91 w 321"/>
                <a:gd name="T51" fmla="*/ 345 h 360"/>
                <a:gd name="T52" fmla="*/ 40 w 321"/>
                <a:gd name="T53" fmla="*/ 307 h 360"/>
                <a:gd name="T54" fmla="*/ 9 w 321"/>
                <a:gd name="T55" fmla="*/ 249 h 360"/>
                <a:gd name="T56" fmla="*/ 0 w 321"/>
                <a:gd name="T57" fmla="*/ 180 h 360"/>
                <a:gd name="T58" fmla="*/ 9 w 321"/>
                <a:gd name="T59" fmla="*/ 109 h 360"/>
                <a:gd name="T60" fmla="*/ 40 w 321"/>
                <a:gd name="T61" fmla="*/ 53 h 360"/>
                <a:gd name="T62" fmla="*/ 91 w 321"/>
                <a:gd name="T63" fmla="*/ 13 h 360"/>
                <a:gd name="T64" fmla="*/ 160 w 321"/>
                <a:gd name="T6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60">
                  <a:moveTo>
                    <a:pt x="160" y="31"/>
                  </a:moveTo>
                  <a:lnTo>
                    <a:pt x="131" y="35"/>
                  </a:lnTo>
                  <a:lnTo>
                    <a:pt x="107" y="44"/>
                  </a:lnTo>
                  <a:lnTo>
                    <a:pt x="87" y="58"/>
                  </a:lnTo>
                  <a:lnTo>
                    <a:pt x="71" y="76"/>
                  </a:lnTo>
                  <a:lnTo>
                    <a:pt x="58" y="100"/>
                  </a:lnTo>
                  <a:lnTo>
                    <a:pt x="51" y="126"/>
                  </a:lnTo>
                  <a:lnTo>
                    <a:pt x="45" y="151"/>
                  </a:lnTo>
                  <a:lnTo>
                    <a:pt x="43" y="180"/>
                  </a:lnTo>
                  <a:lnTo>
                    <a:pt x="45" y="207"/>
                  </a:lnTo>
                  <a:lnTo>
                    <a:pt x="51" y="235"/>
                  </a:lnTo>
                  <a:lnTo>
                    <a:pt x="58" y="258"/>
                  </a:lnTo>
                  <a:lnTo>
                    <a:pt x="71" y="282"/>
                  </a:lnTo>
                  <a:lnTo>
                    <a:pt x="87" y="300"/>
                  </a:lnTo>
                  <a:lnTo>
                    <a:pt x="107" y="315"/>
                  </a:lnTo>
                  <a:lnTo>
                    <a:pt x="131" y="326"/>
                  </a:lnTo>
                  <a:lnTo>
                    <a:pt x="160" y="329"/>
                  </a:lnTo>
                  <a:lnTo>
                    <a:pt x="189" y="326"/>
                  </a:lnTo>
                  <a:lnTo>
                    <a:pt x="212" y="315"/>
                  </a:lnTo>
                  <a:lnTo>
                    <a:pt x="232" y="300"/>
                  </a:lnTo>
                  <a:lnTo>
                    <a:pt x="249" y="282"/>
                  </a:lnTo>
                  <a:lnTo>
                    <a:pt x="261" y="258"/>
                  </a:lnTo>
                  <a:lnTo>
                    <a:pt x="270" y="235"/>
                  </a:lnTo>
                  <a:lnTo>
                    <a:pt x="276" y="207"/>
                  </a:lnTo>
                  <a:lnTo>
                    <a:pt x="276" y="180"/>
                  </a:lnTo>
                  <a:lnTo>
                    <a:pt x="276" y="151"/>
                  </a:lnTo>
                  <a:lnTo>
                    <a:pt x="270" y="126"/>
                  </a:lnTo>
                  <a:lnTo>
                    <a:pt x="261" y="100"/>
                  </a:lnTo>
                  <a:lnTo>
                    <a:pt x="249" y="76"/>
                  </a:lnTo>
                  <a:lnTo>
                    <a:pt x="232" y="58"/>
                  </a:lnTo>
                  <a:lnTo>
                    <a:pt x="212" y="44"/>
                  </a:lnTo>
                  <a:lnTo>
                    <a:pt x="189" y="35"/>
                  </a:lnTo>
                  <a:lnTo>
                    <a:pt x="160" y="31"/>
                  </a:lnTo>
                  <a:close/>
                  <a:moveTo>
                    <a:pt x="160" y="0"/>
                  </a:moveTo>
                  <a:lnTo>
                    <a:pt x="196" y="4"/>
                  </a:lnTo>
                  <a:lnTo>
                    <a:pt x="229" y="13"/>
                  </a:lnTo>
                  <a:lnTo>
                    <a:pt x="256" y="31"/>
                  </a:lnTo>
                  <a:lnTo>
                    <a:pt x="280" y="53"/>
                  </a:lnTo>
                  <a:lnTo>
                    <a:pt x="298" y="78"/>
                  </a:lnTo>
                  <a:lnTo>
                    <a:pt x="310" y="109"/>
                  </a:lnTo>
                  <a:lnTo>
                    <a:pt x="318" y="144"/>
                  </a:lnTo>
                  <a:lnTo>
                    <a:pt x="321" y="180"/>
                  </a:lnTo>
                  <a:lnTo>
                    <a:pt x="318" y="216"/>
                  </a:lnTo>
                  <a:lnTo>
                    <a:pt x="310" y="249"/>
                  </a:lnTo>
                  <a:lnTo>
                    <a:pt x="298" y="280"/>
                  </a:lnTo>
                  <a:lnTo>
                    <a:pt x="280" y="307"/>
                  </a:lnTo>
                  <a:lnTo>
                    <a:pt x="256" y="329"/>
                  </a:lnTo>
                  <a:lnTo>
                    <a:pt x="229" y="345"/>
                  </a:lnTo>
                  <a:lnTo>
                    <a:pt x="196" y="356"/>
                  </a:lnTo>
                  <a:lnTo>
                    <a:pt x="160" y="360"/>
                  </a:lnTo>
                  <a:lnTo>
                    <a:pt x="123" y="356"/>
                  </a:lnTo>
                  <a:lnTo>
                    <a:pt x="91" y="345"/>
                  </a:lnTo>
                  <a:lnTo>
                    <a:pt x="63" y="329"/>
                  </a:lnTo>
                  <a:lnTo>
                    <a:pt x="40" y="307"/>
                  </a:lnTo>
                  <a:lnTo>
                    <a:pt x="22" y="280"/>
                  </a:lnTo>
                  <a:lnTo>
                    <a:pt x="9" y="249"/>
                  </a:lnTo>
                  <a:lnTo>
                    <a:pt x="2" y="216"/>
                  </a:lnTo>
                  <a:lnTo>
                    <a:pt x="0" y="180"/>
                  </a:lnTo>
                  <a:lnTo>
                    <a:pt x="2" y="144"/>
                  </a:lnTo>
                  <a:lnTo>
                    <a:pt x="9" y="109"/>
                  </a:lnTo>
                  <a:lnTo>
                    <a:pt x="22" y="78"/>
                  </a:lnTo>
                  <a:lnTo>
                    <a:pt x="40" y="53"/>
                  </a:lnTo>
                  <a:lnTo>
                    <a:pt x="63" y="31"/>
                  </a:lnTo>
                  <a:lnTo>
                    <a:pt x="91" y="13"/>
                  </a:lnTo>
                  <a:lnTo>
                    <a:pt x="123" y="4"/>
                  </a:lnTo>
                  <a:lnTo>
                    <a:pt x="16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33" name="Freeform 18"/>
            <p:cNvSpPr>
              <a:spLocks/>
            </p:cNvSpPr>
            <p:nvPr userDrawn="1"/>
          </p:nvSpPr>
          <p:spPr bwMode="auto">
            <a:xfrm>
              <a:off x="5899072" y="2382976"/>
              <a:ext cx="100739" cy="217646"/>
            </a:xfrm>
            <a:custGeom>
              <a:avLst/>
              <a:gdLst>
                <a:gd name="T0" fmla="*/ 144 w 162"/>
                <a:gd name="T1" fmla="*/ 0 h 351"/>
                <a:gd name="T2" fmla="*/ 153 w 162"/>
                <a:gd name="T3" fmla="*/ 0 h 351"/>
                <a:gd name="T4" fmla="*/ 162 w 162"/>
                <a:gd name="T5" fmla="*/ 0 h 351"/>
                <a:gd name="T6" fmla="*/ 162 w 162"/>
                <a:gd name="T7" fmla="*/ 42 h 351"/>
                <a:gd name="T8" fmla="*/ 153 w 162"/>
                <a:gd name="T9" fmla="*/ 40 h 351"/>
                <a:gd name="T10" fmla="*/ 144 w 162"/>
                <a:gd name="T11" fmla="*/ 40 h 351"/>
                <a:gd name="T12" fmla="*/ 137 w 162"/>
                <a:gd name="T13" fmla="*/ 40 h 351"/>
                <a:gd name="T14" fmla="*/ 109 w 162"/>
                <a:gd name="T15" fmla="*/ 44 h 351"/>
                <a:gd name="T16" fmla="*/ 88 w 162"/>
                <a:gd name="T17" fmla="*/ 53 h 351"/>
                <a:gd name="T18" fmla="*/ 71 w 162"/>
                <a:gd name="T19" fmla="*/ 67 h 351"/>
                <a:gd name="T20" fmla="*/ 58 w 162"/>
                <a:gd name="T21" fmla="*/ 86 h 351"/>
                <a:gd name="T22" fmla="*/ 49 w 162"/>
                <a:gd name="T23" fmla="*/ 107 h 351"/>
                <a:gd name="T24" fmla="*/ 46 w 162"/>
                <a:gd name="T25" fmla="*/ 131 h 351"/>
                <a:gd name="T26" fmla="*/ 44 w 162"/>
                <a:gd name="T27" fmla="*/ 156 h 351"/>
                <a:gd name="T28" fmla="*/ 44 w 162"/>
                <a:gd name="T29" fmla="*/ 351 h 351"/>
                <a:gd name="T30" fmla="*/ 2 w 162"/>
                <a:gd name="T31" fmla="*/ 351 h 351"/>
                <a:gd name="T32" fmla="*/ 2 w 162"/>
                <a:gd name="T33" fmla="*/ 109 h 351"/>
                <a:gd name="T34" fmla="*/ 0 w 162"/>
                <a:gd name="T35" fmla="*/ 7 h 351"/>
                <a:gd name="T36" fmla="*/ 40 w 162"/>
                <a:gd name="T37" fmla="*/ 7 h 351"/>
                <a:gd name="T38" fmla="*/ 44 w 162"/>
                <a:gd name="T39" fmla="*/ 57 h 351"/>
                <a:gd name="T40" fmla="*/ 62 w 162"/>
                <a:gd name="T41" fmla="*/ 31 h 351"/>
                <a:gd name="T42" fmla="*/ 84 w 162"/>
                <a:gd name="T43" fmla="*/ 13 h 351"/>
                <a:gd name="T44" fmla="*/ 111 w 162"/>
                <a:gd name="T45" fmla="*/ 4 h 351"/>
                <a:gd name="T46" fmla="*/ 144 w 162"/>
                <a:gd name="T4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2" h="351">
                  <a:moveTo>
                    <a:pt x="144" y="0"/>
                  </a:moveTo>
                  <a:lnTo>
                    <a:pt x="153" y="0"/>
                  </a:lnTo>
                  <a:lnTo>
                    <a:pt x="162" y="0"/>
                  </a:lnTo>
                  <a:lnTo>
                    <a:pt x="162" y="42"/>
                  </a:lnTo>
                  <a:lnTo>
                    <a:pt x="153" y="40"/>
                  </a:lnTo>
                  <a:lnTo>
                    <a:pt x="144" y="40"/>
                  </a:lnTo>
                  <a:lnTo>
                    <a:pt x="137" y="40"/>
                  </a:lnTo>
                  <a:lnTo>
                    <a:pt x="109" y="44"/>
                  </a:lnTo>
                  <a:lnTo>
                    <a:pt x="88" y="53"/>
                  </a:lnTo>
                  <a:lnTo>
                    <a:pt x="71" y="67"/>
                  </a:lnTo>
                  <a:lnTo>
                    <a:pt x="58" y="86"/>
                  </a:lnTo>
                  <a:lnTo>
                    <a:pt x="49" y="107"/>
                  </a:lnTo>
                  <a:lnTo>
                    <a:pt x="46" y="131"/>
                  </a:lnTo>
                  <a:lnTo>
                    <a:pt x="44" y="156"/>
                  </a:lnTo>
                  <a:lnTo>
                    <a:pt x="44" y="351"/>
                  </a:lnTo>
                  <a:lnTo>
                    <a:pt x="2" y="351"/>
                  </a:lnTo>
                  <a:lnTo>
                    <a:pt x="2" y="109"/>
                  </a:lnTo>
                  <a:lnTo>
                    <a:pt x="0" y="7"/>
                  </a:lnTo>
                  <a:lnTo>
                    <a:pt x="40" y="7"/>
                  </a:lnTo>
                  <a:lnTo>
                    <a:pt x="44" y="57"/>
                  </a:lnTo>
                  <a:lnTo>
                    <a:pt x="62" y="31"/>
                  </a:lnTo>
                  <a:lnTo>
                    <a:pt x="84" y="13"/>
                  </a:lnTo>
                  <a:lnTo>
                    <a:pt x="111" y="4"/>
                  </a:lnTo>
                  <a:lnTo>
                    <a:pt x="1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34" name="Freeform 19"/>
            <p:cNvSpPr>
              <a:spLocks noEditPoints="1"/>
            </p:cNvSpPr>
            <p:nvPr userDrawn="1"/>
          </p:nvSpPr>
          <p:spPr bwMode="auto">
            <a:xfrm>
              <a:off x="6002299" y="2382976"/>
              <a:ext cx="174117" cy="223865"/>
            </a:xfrm>
            <a:custGeom>
              <a:avLst/>
              <a:gdLst>
                <a:gd name="T0" fmla="*/ 178 w 279"/>
                <a:gd name="T1" fmla="*/ 175 h 360"/>
                <a:gd name="T2" fmla="*/ 132 w 279"/>
                <a:gd name="T3" fmla="*/ 178 h 360"/>
                <a:gd name="T4" fmla="*/ 91 w 279"/>
                <a:gd name="T5" fmla="*/ 191 h 360"/>
                <a:gd name="T6" fmla="*/ 58 w 279"/>
                <a:gd name="T7" fmla="*/ 215 h 360"/>
                <a:gd name="T8" fmla="*/ 45 w 279"/>
                <a:gd name="T9" fmla="*/ 256 h 360"/>
                <a:gd name="T10" fmla="*/ 56 w 279"/>
                <a:gd name="T11" fmla="*/ 296 h 360"/>
                <a:gd name="T12" fmla="*/ 87 w 279"/>
                <a:gd name="T13" fmla="*/ 320 h 360"/>
                <a:gd name="T14" fmla="*/ 127 w 279"/>
                <a:gd name="T15" fmla="*/ 329 h 360"/>
                <a:gd name="T16" fmla="*/ 185 w 279"/>
                <a:gd name="T17" fmla="*/ 315 h 360"/>
                <a:gd name="T18" fmla="*/ 220 w 279"/>
                <a:gd name="T19" fmla="*/ 275 h 360"/>
                <a:gd name="T20" fmla="*/ 230 w 279"/>
                <a:gd name="T21" fmla="*/ 207 h 360"/>
                <a:gd name="T22" fmla="*/ 214 w 279"/>
                <a:gd name="T23" fmla="*/ 175 h 360"/>
                <a:gd name="T24" fmla="*/ 145 w 279"/>
                <a:gd name="T25" fmla="*/ 0 h 360"/>
                <a:gd name="T26" fmla="*/ 209 w 279"/>
                <a:gd name="T27" fmla="*/ 6 h 360"/>
                <a:gd name="T28" fmla="*/ 249 w 279"/>
                <a:gd name="T29" fmla="*/ 29 h 360"/>
                <a:gd name="T30" fmla="*/ 269 w 279"/>
                <a:gd name="T31" fmla="*/ 75 h 360"/>
                <a:gd name="T32" fmla="*/ 272 w 279"/>
                <a:gd name="T33" fmla="*/ 224 h 360"/>
                <a:gd name="T34" fmla="*/ 274 w 279"/>
                <a:gd name="T35" fmla="*/ 291 h 360"/>
                <a:gd name="T36" fmla="*/ 279 w 279"/>
                <a:gd name="T37" fmla="*/ 351 h 360"/>
                <a:gd name="T38" fmla="*/ 238 w 279"/>
                <a:gd name="T39" fmla="*/ 329 h 360"/>
                <a:gd name="T40" fmla="*/ 214 w 279"/>
                <a:gd name="T41" fmla="*/ 331 h 360"/>
                <a:gd name="T42" fmla="*/ 158 w 279"/>
                <a:gd name="T43" fmla="*/ 356 h 360"/>
                <a:gd name="T44" fmla="*/ 94 w 279"/>
                <a:gd name="T45" fmla="*/ 358 h 360"/>
                <a:gd name="T46" fmla="*/ 47 w 279"/>
                <a:gd name="T47" fmla="*/ 342 h 360"/>
                <a:gd name="T48" fmla="*/ 14 w 279"/>
                <a:gd name="T49" fmla="*/ 309 h 360"/>
                <a:gd name="T50" fmla="*/ 0 w 279"/>
                <a:gd name="T51" fmla="*/ 258 h 360"/>
                <a:gd name="T52" fmla="*/ 14 w 279"/>
                <a:gd name="T53" fmla="*/ 204 h 360"/>
                <a:gd name="T54" fmla="*/ 52 w 279"/>
                <a:gd name="T55" fmla="*/ 169 h 360"/>
                <a:gd name="T56" fmla="*/ 103 w 279"/>
                <a:gd name="T57" fmla="*/ 151 h 360"/>
                <a:gd name="T58" fmla="*/ 161 w 279"/>
                <a:gd name="T59" fmla="*/ 144 h 360"/>
                <a:gd name="T60" fmla="*/ 212 w 279"/>
                <a:gd name="T61" fmla="*/ 144 h 360"/>
                <a:gd name="T62" fmla="*/ 230 w 279"/>
                <a:gd name="T63" fmla="*/ 118 h 360"/>
                <a:gd name="T64" fmla="*/ 221 w 279"/>
                <a:gd name="T65" fmla="*/ 71 h 360"/>
                <a:gd name="T66" fmla="*/ 194 w 279"/>
                <a:gd name="T67" fmla="*/ 40 h 360"/>
                <a:gd name="T68" fmla="*/ 145 w 279"/>
                <a:gd name="T69" fmla="*/ 31 h 360"/>
                <a:gd name="T70" fmla="*/ 100 w 279"/>
                <a:gd name="T71" fmla="*/ 40 h 360"/>
                <a:gd name="T72" fmla="*/ 71 w 279"/>
                <a:gd name="T73" fmla="*/ 71 h 360"/>
                <a:gd name="T74" fmla="*/ 23 w 279"/>
                <a:gd name="T75" fmla="*/ 96 h 360"/>
                <a:gd name="T76" fmla="*/ 38 w 279"/>
                <a:gd name="T77" fmla="*/ 46 h 360"/>
                <a:gd name="T78" fmla="*/ 74 w 279"/>
                <a:gd name="T79" fmla="*/ 15 h 360"/>
                <a:gd name="T80" fmla="*/ 121 w 279"/>
                <a:gd name="T81"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9" h="360">
                  <a:moveTo>
                    <a:pt x="198" y="175"/>
                  </a:moveTo>
                  <a:lnTo>
                    <a:pt x="178" y="175"/>
                  </a:lnTo>
                  <a:lnTo>
                    <a:pt x="156" y="176"/>
                  </a:lnTo>
                  <a:lnTo>
                    <a:pt x="132" y="178"/>
                  </a:lnTo>
                  <a:lnTo>
                    <a:pt x="110" y="184"/>
                  </a:lnTo>
                  <a:lnTo>
                    <a:pt x="91" y="191"/>
                  </a:lnTo>
                  <a:lnTo>
                    <a:pt x="72" y="200"/>
                  </a:lnTo>
                  <a:lnTo>
                    <a:pt x="58" y="215"/>
                  </a:lnTo>
                  <a:lnTo>
                    <a:pt x="49" y="233"/>
                  </a:lnTo>
                  <a:lnTo>
                    <a:pt x="45" y="256"/>
                  </a:lnTo>
                  <a:lnTo>
                    <a:pt x="49" y="278"/>
                  </a:lnTo>
                  <a:lnTo>
                    <a:pt x="56" y="296"/>
                  </a:lnTo>
                  <a:lnTo>
                    <a:pt x="71" y="311"/>
                  </a:lnTo>
                  <a:lnTo>
                    <a:pt x="87" y="320"/>
                  </a:lnTo>
                  <a:lnTo>
                    <a:pt x="107" y="326"/>
                  </a:lnTo>
                  <a:lnTo>
                    <a:pt x="127" y="329"/>
                  </a:lnTo>
                  <a:lnTo>
                    <a:pt x="160" y="326"/>
                  </a:lnTo>
                  <a:lnTo>
                    <a:pt x="185" y="315"/>
                  </a:lnTo>
                  <a:lnTo>
                    <a:pt x="205" y="298"/>
                  </a:lnTo>
                  <a:lnTo>
                    <a:pt x="220" y="275"/>
                  </a:lnTo>
                  <a:lnTo>
                    <a:pt x="227" y="244"/>
                  </a:lnTo>
                  <a:lnTo>
                    <a:pt x="230" y="207"/>
                  </a:lnTo>
                  <a:lnTo>
                    <a:pt x="230" y="176"/>
                  </a:lnTo>
                  <a:lnTo>
                    <a:pt x="214" y="175"/>
                  </a:lnTo>
                  <a:lnTo>
                    <a:pt x="198" y="175"/>
                  </a:lnTo>
                  <a:close/>
                  <a:moveTo>
                    <a:pt x="145" y="0"/>
                  </a:moveTo>
                  <a:lnTo>
                    <a:pt x="180" y="0"/>
                  </a:lnTo>
                  <a:lnTo>
                    <a:pt x="209" y="6"/>
                  </a:lnTo>
                  <a:lnTo>
                    <a:pt x="230" y="15"/>
                  </a:lnTo>
                  <a:lnTo>
                    <a:pt x="249" y="29"/>
                  </a:lnTo>
                  <a:lnTo>
                    <a:pt x="261" y="49"/>
                  </a:lnTo>
                  <a:lnTo>
                    <a:pt x="269" y="75"/>
                  </a:lnTo>
                  <a:lnTo>
                    <a:pt x="272" y="107"/>
                  </a:lnTo>
                  <a:lnTo>
                    <a:pt x="272" y="224"/>
                  </a:lnTo>
                  <a:lnTo>
                    <a:pt x="272" y="260"/>
                  </a:lnTo>
                  <a:lnTo>
                    <a:pt x="274" y="291"/>
                  </a:lnTo>
                  <a:lnTo>
                    <a:pt x="276" y="320"/>
                  </a:lnTo>
                  <a:lnTo>
                    <a:pt x="279" y="351"/>
                  </a:lnTo>
                  <a:lnTo>
                    <a:pt x="239" y="351"/>
                  </a:lnTo>
                  <a:lnTo>
                    <a:pt x="238" y="329"/>
                  </a:lnTo>
                  <a:lnTo>
                    <a:pt x="234" y="306"/>
                  </a:lnTo>
                  <a:lnTo>
                    <a:pt x="214" y="331"/>
                  </a:lnTo>
                  <a:lnTo>
                    <a:pt x="187" y="347"/>
                  </a:lnTo>
                  <a:lnTo>
                    <a:pt x="158" y="356"/>
                  </a:lnTo>
                  <a:lnTo>
                    <a:pt x="120" y="360"/>
                  </a:lnTo>
                  <a:lnTo>
                    <a:pt x="94" y="358"/>
                  </a:lnTo>
                  <a:lnTo>
                    <a:pt x="69" y="351"/>
                  </a:lnTo>
                  <a:lnTo>
                    <a:pt x="47" y="342"/>
                  </a:lnTo>
                  <a:lnTo>
                    <a:pt x="29" y="327"/>
                  </a:lnTo>
                  <a:lnTo>
                    <a:pt x="14" y="309"/>
                  </a:lnTo>
                  <a:lnTo>
                    <a:pt x="3" y="286"/>
                  </a:lnTo>
                  <a:lnTo>
                    <a:pt x="0" y="258"/>
                  </a:lnTo>
                  <a:lnTo>
                    <a:pt x="5" y="227"/>
                  </a:lnTo>
                  <a:lnTo>
                    <a:pt x="14" y="204"/>
                  </a:lnTo>
                  <a:lnTo>
                    <a:pt x="31" y="184"/>
                  </a:lnTo>
                  <a:lnTo>
                    <a:pt x="52" y="169"/>
                  </a:lnTo>
                  <a:lnTo>
                    <a:pt x="76" y="158"/>
                  </a:lnTo>
                  <a:lnTo>
                    <a:pt x="103" y="151"/>
                  </a:lnTo>
                  <a:lnTo>
                    <a:pt x="132" y="147"/>
                  </a:lnTo>
                  <a:lnTo>
                    <a:pt x="161" y="144"/>
                  </a:lnTo>
                  <a:lnTo>
                    <a:pt x="190" y="144"/>
                  </a:lnTo>
                  <a:lnTo>
                    <a:pt x="212" y="144"/>
                  </a:lnTo>
                  <a:lnTo>
                    <a:pt x="230" y="146"/>
                  </a:lnTo>
                  <a:lnTo>
                    <a:pt x="230" y="118"/>
                  </a:lnTo>
                  <a:lnTo>
                    <a:pt x="229" y="93"/>
                  </a:lnTo>
                  <a:lnTo>
                    <a:pt x="221" y="71"/>
                  </a:lnTo>
                  <a:lnTo>
                    <a:pt x="210" y="53"/>
                  </a:lnTo>
                  <a:lnTo>
                    <a:pt x="194" y="40"/>
                  </a:lnTo>
                  <a:lnTo>
                    <a:pt x="172" y="33"/>
                  </a:lnTo>
                  <a:lnTo>
                    <a:pt x="145" y="31"/>
                  </a:lnTo>
                  <a:lnTo>
                    <a:pt x="121" y="33"/>
                  </a:lnTo>
                  <a:lnTo>
                    <a:pt x="100" y="40"/>
                  </a:lnTo>
                  <a:lnTo>
                    <a:pt x="83" y="53"/>
                  </a:lnTo>
                  <a:lnTo>
                    <a:pt x="71" y="71"/>
                  </a:lnTo>
                  <a:lnTo>
                    <a:pt x="65" y="96"/>
                  </a:lnTo>
                  <a:lnTo>
                    <a:pt x="23" y="96"/>
                  </a:lnTo>
                  <a:lnTo>
                    <a:pt x="27" y="67"/>
                  </a:lnTo>
                  <a:lnTo>
                    <a:pt x="38" y="46"/>
                  </a:lnTo>
                  <a:lnTo>
                    <a:pt x="54" y="27"/>
                  </a:lnTo>
                  <a:lnTo>
                    <a:pt x="74" y="15"/>
                  </a:lnTo>
                  <a:lnTo>
                    <a:pt x="96" y="6"/>
                  </a:lnTo>
                  <a:lnTo>
                    <a:pt x="121" y="0"/>
                  </a:lnTo>
                  <a:lnTo>
                    <a:pt x="14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35" name="Freeform 20"/>
            <p:cNvSpPr>
              <a:spLocks/>
            </p:cNvSpPr>
            <p:nvPr userDrawn="1"/>
          </p:nvSpPr>
          <p:spPr bwMode="auto">
            <a:xfrm>
              <a:off x="6203777" y="2333228"/>
              <a:ext cx="109445" cy="273612"/>
            </a:xfrm>
            <a:custGeom>
              <a:avLst/>
              <a:gdLst>
                <a:gd name="T0" fmla="*/ 96 w 176"/>
                <a:gd name="T1" fmla="*/ 0 h 440"/>
                <a:gd name="T2" fmla="*/ 96 w 176"/>
                <a:gd name="T3" fmla="*/ 87 h 440"/>
                <a:gd name="T4" fmla="*/ 173 w 176"/>
                <a:gd name="T5" fmla="*/ 87 h 440"/>
                <a:gd name="T6" fmla="*/ 173 w 176"/>
                <a:gd name="T7" fmla="*/ 118 h 440"/>
                <a:gd name="T8" fmla="*/ 96 w 176"/>
                <a:gd name="T9" fmla="*/ 118 h 440"/>
                <a:gd name="T10" fmla="*/ 96 w 176"/>
                <a:gd name="T11" fmla="*/ 342 h 440"/>
                <a:gd name="T12" fmla="*/ 98 w 176"/>
                <a:gd name="T13" fmla="*/ 367 h 440"/>
                <a:gd name="T14" fmla="*/ 102 w 176"/>
                <a:gd name="T15" fmla="*/ 386 h 440"/>
                <a:gd name="T16" fmla="*/ 109 w 176"/>
                <a:gd name="T17" fmla="*/ 396 h 440"/>
                <a:gd name="T18" fmla="*/ 122 w 176"/>
                <a:gd name="T19" fmla="*/ 404 h 440"/>
                <a:gd name="T20" fmla="*/ 140 w 176"/>
                <a:gd name="T21" fmla="*/ 406 h 440"/>
                <a:gd name="T22" fmla="*/ 160 w 176"/>
                <a:gd name="T23" fmla="*/ 402 h 440"/>
                <a:gd name="T24" fmla="*/ 176 w 176"/>
                <a:gd name="T25" fmla="*/ 396 h 440"/>
                <a:gd name="T26" fmla="*/ 176 w 176"/>
                <a:gd name="T27" fmla="*/ 431 h 440"/>
                <a:gd name="T28" fmla="*/ 162 w 176"/>
                <a:gd name="T29" fmla="*/ 435 h 440"/>
                <a:gd name="T30" fmla="*/ 147 w 176"/>
                <a:gd name="T31" fmla="*/ 438 h 440"/>
                <a:gd name="T32" fmla="*/ 127 w 176"/>
                <a:gd name="T33" fmla="*/ 440 h 440"/>
                <a:gd name="T34" fmla="*/ 102 w 176"/>
                <a:gd name="T35" fmla="*/ 436 h 440"/>
                <a:gd name="T36" fmla="*/ 80 w 176"/>
                <a:gd name="T37" fmla="*/ 425 h 440"/>
                <a:gd name="T38" fmla="*/ 67 w 176"/>
                <a:gd name="T39" fmla="*/ 409 h 440"/>
                <a:gd name="T40" fmla="*/ 58 w 176"/>
                <a:gd name="T41" fmla="*/ 387 h 440"/>
                <a:gd name="T42" fmla="*/ 55 w 176"/>
                <a:gd name="T43" fmla="*/ 360 h 440"/>
                <a:gd name="T44" fmla="*/ 55 w 176"/>
                <a:gd name="T45" fmla="*/ 118 h 440"/>
                <a:gd name="T46" fmla="*/ 0 w 176"/>
                <a:gd name="T47" fmla="*/ 118 h 440"/>
                <a:gd name="T48" fmla="*/ 0 w 176"/>
                <a:gd name="T49" fmla="*/ 87 h 440"/>
                <a:gd name="T50" fmla="*/ 55 w 176"/>
                <a:gd name="T51" fmla="*/ 87 h 440"/>
                <a:gd name="T52" fmla="*/ 55 w 176"/>
                <a:gd name="T53" fmla="*/ 18 h 440"/>
                <a:gd name="T54" fmla="*/ 96 w 176"/>
                <a:gd name="T55"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6" h="440">
                  <a:moveTo>
                    <a:pt x="96" y="0"/>
                  </a:moveTo>
                  <a:lnTo>
                    <a:pt x="96" y="87"/>
                  </a:lnTo>
                  <a:lnTo>
                    <a:pt x="173" y="87"/>
                  </a:lnTo>
                  <a:lnTo>
                    <a:pt x="173" y="118"/>
                  </a:lnTo>
                  <a:lnTo>
                    <a:pt x="96" y="118"/>
                  </a:lnTo>
                  <a:lnTo>
                    <a:pt x="96" y="342"/>
                  </a:lnTo>
                  <a:lnTo>
                    <a:pt x="98" y="367"/>
                  </a:lnTo>
                  <a:lnTo>
                    <a:pt x="102" y="386"/>
                  </a:lnTo>
                  <a:lnTo>
                    <a:pt x="109" y="396"/>
                  </a:lnTo>
                  <a:lnTo>
                    <a:pt x="122" y="404"/>
                  </a:lnTo>
                  <a:lnTo>
                    <a:pt x="140" y="406"/>
                  </a:lnTo>
                  <a:lnTo>
                    <a:pt x="160" y="402"/>
                  </a:lnTo>
                  <a:lnTo>
                    <a:pt x="176" y="396"/>
                  </a:lnTo>
                  <a:lnTo>
                    <a:pt x="176" y="431"/>
                  </a:lnTo>
                  <a:lnTo>
                    <a:pt x="162" y="435"/>
                  </a:lnTo>
                  <a:lnTo>
                    <a:pt x="147" y="438"/>
                  </a:lnTo>
                  <a:lnTo>
                    <a:pt x="127" y="440"/>
                  </a:lnTo>
                  <a:lnTo>
                    <a:pt x="102" y="436"/>
                  </a:lnTo>
                  <a:lnTo>
                    <a:pt x="80" y="425"/>
                  </a:lnTo>
                  <a:lnTo>
                    <a:pt x="67" y="409"/>
                  </a:lnTo>
                  <a:lnTo>
                    <a:pt x="58" y="387"/>
                  </a:lnTo>
                  <a:lnTo>
                    <a:pt x="55" y="360"/>
                  </a:lnTo>
                  <a:lnTo>
                    <a:pt x="55" y="118"/>
                  </a:lnTo>
                  <a:lnTo>
                    <a:pt x="0" y="118"/>
                  </a:lnTo>
                  <a:lnTo>
                    <a:pt x="0" y="87"/>
                  </a:lnTo>
                  <a:lnTo>
                    <a:pt x="55" y="87"/>
                  </a:lnTo>
                  <a:lnTo>
                    <a:pt x="55" y="18"/>
                  </a:lnTo>
                  <a:lnTo>
                    <a:pt x="9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36" name="Freeform 21"/>
            <p:cNvSpPr>
              <a:spLocks noEditPoints="1"/>
            </p:cNvSpPr>
            <p:nvPr userDrawn="1"/>
          </p:nvSpPr>
          <p:spPr bwMode="auto">
            <a:xfrm>
              <a:off x="6344314" y="2295917"/>
              <a:ext cx="31092" cy="304705"/>
            </a:xfrm>
            <a:custGeom>
              <a:avLst/>
              <a:gdLst>
                <a:gd name="T0" fmla="*/ 4 w 49"/>
                <a:gd name="T1" fmla="*/ 147 h 491"/>
                <a:gd name="T2" fmla="*/ 46 w 49"/>
                <a:gd name="T3" fmla="*/ 147 h 491"/>
                <a:gd name="T4" fmla="*/ 46 w 49"/>
                <a:gd name="T5" fmla="*/ 491 h 491"/>
                <a:gd name="T6" fmla="*/ 4 w 49"/>
                <a:gd name="T7" fmla="*/ 491 h 491"/>
                <a:gd name="T8" fmla="*/ 4 w 49"/>
                <a:gd name="T9" fmla="*/ 147 h 491"/>
                <a:gd name="T10" fmla="*/ 0 w 49"/>
                <a:gd name="T11" fmla="*/ 0 h 491"/>
                <a:gd name="T12" fmla="*/ 49 w 49"/>
                <a:gd name="T13" fmla="*/ 0 h 491"/>
                <a:gd name="T14" fmla="*/ 49 w 49"/>
                <a:gd name="T15" fmla="*/ 51 h 491"/>
                <a:gd name="T16" fmla="*/ 0 w 49"/>
                <a:gd name="T17" fmla="*/ 51 h 491"/>
                <a:gd name="T18" fmla="*/ 0 w 49"/>
                <a:gd name="T19"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1">
                  <a:moveTo>
                    <a:pt x="4" y="147"/>
                  </a:moveTo>
                  <a:lnTo>
                    <a:pt x="46" y="147"/>
                  </a:lnTo>
                  <a:lnTo>
                    <a:pt x="46" y="491"/>
                  </a:lnTo>
                  <a:lnTo>
                    <a:pt x="4" y="491"/>
                  </a:lnTo>
                  <a:lnTo>
                    <a:pt x="4" y="147"/>
                  </a:lnTo>
                  <a:close/>
                  <a:moveTo>
                    <a:pt x="0" y="0"/>
                  </a:moveTo>
                  <a:lnTo>
                    <a:pt x="49" y="0"/>
                  </a:lnTo>
                  <a:lnTo>
                    <a:pt x="49" y="51"/>
                  </a:lnTo>
                  <a:lnTo>
                    <a:pt x="0" y="51"/>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37" name="Freeform 22"/>
            <p:cNvSpPr>
              <a:spLocks noEditPoints="1"/>
            </p:cNvSpPr>
            <p:nvPr userDrawn="1"/>
          </p:nvSpPr>
          <p:spPr bwMode="auto">
            <a:xfrm>
              <a:off x="6423911" y="2382976"/>
              <a:ext cx="200235" cy="223865"/>
            </a:xfrm>
            <a:custGeom>
              <a:avLst/>
              <a:gdLst>
                <a:gd name="T0" fmla="*/ 133 w 324"/>
                <a:gd name="T1" fmla="*/ 35 h 360"/>
                <a:gd name="T2" fmla="*/ 89 w 324"/>
                <a:gd name="T3" fmla="*/ 58 h 360"/>
                <a:gd name="T4" fmla="*/ 60 w 324"/>
                <a:gd name="T5" fmla="*/ 100 h 360"/>
                <a:gd name="T6" fmla="*/ 48 w 324"/>
                <a:gd name="T7" fmla="*/ 151 h 360"/>
                <a:gd name="T8" fmla="*/ 48 w 324"/>
                <a:gd name="T9" fmla="*/ 207 h 360"/>
                <a:gd name="T10" fmla="*/ 60 w 324"/>
                <a:gd name="T11" fmla="*/ 258 h 360"/>
                <a:gd name="T12" fmla="*/ 89 w 324"/>
                <a:gd name="T13" fmla="*/ 300 h 360"/>
                <a:gd name="T14" fmla="*/ 133 w 324"/>
                <a:gd name="T15" fmla="*/ 326 h 360"/>
                <a:gd name="T16" fmla="*/ 191 w 324"/>
                <a:gd name="T17" fmla="*/ 326 h 360"/>
                <a:gd name="T18" fmla="*/ 235 w 324"/>
                <a:gd name="T19" fmla="*/ 300 h 360"/>
                <a:gd name="T20" fmla="*/ 264 w 324"/>
                <a:gd name="T21" fmla="*/ 258 h 360"/>
                <a:gd name="T22" fmla="*/ 277 w 324"/>
                <a:gd name="T23" fmla="*/ 207 h 360"/>
                <a:gd name="T24" fmla="*/ 277 w 324"/>
                <a:gd name="T25" fmla="*/ 151 h 360"/>
                <a:gd name="T26" fmla="*/ 264 w 324"/>
                <a:gd name="T27" fmla="*/ 100 h 360"/>
                <a:gd name="T28" fmla="*/ 235 w 324"/>
                <a:gd name="T29" fmla="*/ 58 h 360"/>
                <a:gd name="T30" fmla="*/ 191 w 324"/>
                <a:gd name="T31" fmla="*/ 35 h 360"/>
                <a:gd name="T32" fmla="*/ 162 w 324"/>
                <a:gd name="T33" fmla="*/ 0 h 360"/>
                <a:gd name="T34" fmla="*/ 231 w 324"/>
                <a:gd name="T35" fmla="*/ 13 h 360"/>
                <a:gd name="T36" fmla="*/ 282 w 324"/>
                <a:gd name="T37" fmla="*/ 53 h 360"/>
                <a:gd name="T38" fmla="*/ 313 w 324"/>
                <a:gd name="T39" fmla="*/ 109 h 360"/>
                <a:gd name="T40" fmla="*/ 324 w 324"/>
                <a:gd name="T41" fmla="*/ 180 h 360"/>
                <a:gd name="T42" fmla="*/ 313 w 324"/>
                <a:gd name="T43" fmla="*/ 249 h 360"/>
                <a:gd name="T44" fmla="*/ 282 w 324"/>
                <a:gd name="T45" fmla="*/ 307 h 360"/>
                <a:gd name="T46" fmla="*/ 231 w 324"/>
                <a:gd name="T47" fmla="*/ 345 h 360"/>
                <a:gd name="T48" fmla="*/ 162 w 324"/>
                <a:gd name="T49" fmla="*/ 360 h 360"/>
                <a:gd name="T50" fmla="*/ 93 w 324"/>
                <a:gd name="T51" fmla="*/ 345 h 360"/>
                <a:gd name="T52" fmla="*/ 42 w 324"/>
                <a:gd name="T53" fmla="*/ 307 h 360"/>
                <a:gd name="T54" fmla="*/ 11 w 324"/>
                <a:gd name="T55" fmla="*/ 249 h 360"/>
                <a:gd name="T56" fmla="*/ 0 w 324"/>
                <a:gd name="T57" fmla="*/ 180 h 360"/>
                <a:gd name="T58" fmla="*/ 11 w 324"/>
                <a:gd name="T59" fmla="*/ 109 h 360"/>
                <a:gd name="T60" fmla="*/ 42 w 324"/>
                <a:gd name="T61" fmla="*/ 53 h 360"/>
                <a:gd name="T62" fmla="*/ 93 w 324"/>
                <a:gd name="T63" fmla="*/ 13 h 360"/>
                <a:gd name="T64" fmla="*/ 162 w 324"/>
                <a:gd name="T6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4" h="360">
                  <a:moveTo>
                    <a:pt x="162" y="31"/>
                  </a:moveTo>
                  <a:lnTo>
                    <a:pt x="133" y="35"/>
                  </a:lnTo>
                  <a:lnTo>
                    <a:pt x="109" y="44"/>
                  </a:lnTo>
                  <a:lnTo>
                    <a:pt x="89" y="58"/>
                  </a:lnTo>
                  <a:lnTo>
                    <a:pt x="73" y="76"/>
                  </a:lnTo>
                  <a:lnTo>
                    <a:pt x="60" y="100"/>
                  </a:lnTo>
                  <a:lnTo>
                    <a:pt x="51" y="126"/>
                  </a:lnTo>
                  <a:lnTo>
                    <a:pt x="48" y="151"/>
                  </a:lnTo>
                  <a:lnTo>
                    <a:pt x="46" y="180"/>
                  </a:lnTo>
                  <a:lnTo>
                    <a:pt x="48" y="207"/>
                  </a:lnTo>
                  <a:lnTo>
                    <a:pt x="51" y="235"/>
                  </a:lnTo>
                  <a:lnTo>
                    <a:pt x="60" y="258"/>
                  </a:lnTo>
                  <a:lnTo>
                    <a:pt x="73" y="282"/>
                  </a:lnTo>
                  <a:lnTo>
                    <a:pt x="89" y="300"/>
                  </a:lnTo>
                  <a:lnTo>
                    <a:pt x="109" y="315"/>
                  </a:lnTo>
                  <a:lnTo>
                    <a:pt x="133" y="326"/>
                  </a:lnTo>
                  <a:lnTo>
                    <a:pt x="162" y="329"/>
                  </a:lnTo>
                  <a:lnTo>
                    <a:pt x="191" y="326"/>
                  </a:lnTo>
                  <a:lnTo>
                    <a:pt x="215" y="315"/>
                  </a:lnTo>
                  <a:lnTo>
                    <a:pt x="235" y="300"/>
                  </a:lnTo>
                  <a:lnTo>
                    <a:pt x="251" y="282"/>
                  </a:lnTo>
                  <a:lnTo>
                    <a:pt x="264" y="258"/>
                  </a:lnTo>
                  <a:lnTo>
                    <a:pt x="273" y="235"/>
                  </a:lnTo>
                  <a:lnTo>
                    <a:pt x="277" y="207"/>
                  </a:lnTo>
                  <a:lnTo>
                    <a:pt x="278" y="180"/>
                  </a:lnTo>
                  <a:lnTo>
                    <a:pt x="277" y="151"/>
                  </a:lnTo>
                  <a:lnTo>
                    <a:pt x="273" y="126"/>
                  </a:lnTo>
                  <a:lnTo>
                    <a:pt x="264" y="100"/>
                  </a:lnTo>
                  <a:lnTo>
                    <a:pt x="251" y="76"/>
                  </a:lnTo>
                  <a:lnTo>
                    <a:pt x="235" y="58"/>
                  </a:lnTo>
                  <a:lnTo>
                    <a:pt x="215" y="44"/>
                  </a:lnTo>
                  <a:lnTo>
                    <a:pt x="191" y="35"/>
                  </a:lnTo>
                  <a:lnTo>
                    <a:pt x="162" y="31"/>
                  </a:lnTo>
                  <a:close/>
                  <a:moveTo>
                    <a:pt x="162" y="0"/>
                  </a:moveTo>
                  <a:lnTo>
                    <a:pt x="198" y="4"/>
                  </a:lnTo>
                  <a:lnTo>
                    <a:pt x="231" y="13"/>
                  </a:lnTo>
                  <a:lnTo>
                    <a:pt x="258" y="31"/>
                  </a:lnTo>
                  <a:lnTo>
                    <a:pt x="282" y="53"/>
                  </a:lnTo>
                  <a:lnTo>
                    <a:pt x="300" y="78"/>
                  </a:lnTo>
                  <a:lnTo>
                    <a:pt x="313" y="109"/>
                  </a:lnTo>
                  <a:lnTo>
                    <a:pt x="320" y="144"/>
                  </a:lnTo>
                  <a:lnTo>
                    <a:pt x="324" y="180"/>
                  </a:lnTo>
                  <a:lnTo>
                    <a:pt x="320" y="216"/>
                  </a:lnTo>
                  <a:lnTo>
                    <a:pt x="313" y="249"/>
                  </a:lnTo>
                  <a:lnTo>
                    <a:pt x="300" y="280"/>
                  </a:lnTo>
                  <a:lnTo>
                    <a:pt x="282" y="307"/>
                  </a:lnTo>
                  <a:lnTo>
                    <a:pt x="258" y="329"/>
                  </a:lnTo>
                  <a:lnTo>
                    <a:pt x="231" y="345"/>
                  </a:lnTo>
                  <a:lnTo>
                    <a:pt x="198" y="356"/>
                  </a:lnTo>
                  <a:lnTo>
                    <a:pt x="162" y="360"/>
                  </a:lnTo>
                  <a:lnTo>
                    <a:pt x="126" y="356"/>
                  </a:lnTo>
                  <a:lnTo>
                    <a:pt x="93" y="345"/>
                  </a:lnTo>
                  <a:lnTo>
                    <a:pt x="66" y="329"/>
                  </a:lnTo>
                  <a:lnTo>
                    <a:pt x="42" y="307"/>
                  </a:lnTo>
                  <a:lnTo>
                    <a:pt x="24" y="280"/>
                  </a:lnTo>
                  <a:lnTo>
                    <a:pt x="11" y="249"/>
                  </a:lnTo>
                  <a:lnTo>
                    <a:pt x="4" y="216"/>
                  </a:lnTo>
                  <a:lnTo>
                    <a:pt x="0" y="180"/>
                  </a:lnTo>
                  <a:lnTo>
                    <a:pt x="4" y="144"/>
                  </a:lnTo>
                  <a:lnTo>
                    <a:pt x="11" y="109"/>
                  </a:lnTo>
                  <a:lnTo>
                    <a:pt x="24" y="78"/>
                  </a:lnTo>
                  <a:lnTo>
                    <a:pt x="42" y="53"/>
                  </a:lnTo>
                  <a:lnTo>
                    <a:pt x="66" y="31"/>
                  </a:lnTo>
                  <a:lnTo>
                    <a:pt x="93" y="13"/>
                  </a:lnTo>
                  <a:lnTo>
                    <a:pt x="126" y="4"/>
                  </a:lnTo>
                  <a:lnTo>
                    <a:pt x="1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38" name="Freeform 23"/>
            <p:cNvSpPr>
              <a:spLocks/>
            </p:cNvSpPr>
            <p:nvPr userDrawn="1"/>
          </p:nvSpPr>
          <p:spPr bwMode="auto">
            <a:xfrm>
              <a:off x="6673893" y="2382976"/>
              <a:ext cx="171630" cy="217646"/>
            </a:xfrm>
            <a:custGeom>
              <a:avLst/>
              <a:gdLst>
                <a:gd name="T0" fmla="*/ 152 w 274"/>
                <a:gd name="T1" fmla="*/ 0 h 351"/>
                <a:gd name="T2" fmla="*/ 189 w 274"/>
                <a:gd name="T3" fmla="*/ 2 h 351"/>
                <a:gd name="T4" fmla="*/ 216 w 274"/>
                <a:gd name="T5" fmla="*/ 11 h 351"/>
                <a:gd name="T6" fmla="*/ 240 w 274"/>
                <a:gd name="T7" fmla="*/ 26 h 351"/>
                <a:gd name="T8" fmla="*/ 256 w 274"/>
                <a:gd name="T9" fmla="*/ 46 h 351"/>
                <a:gd name="T10" fmla="*/ 267 w 274"/>
                <a:gd name="T11" fmla="*/ 71 h 351"/>
                <a:gd name="T12" fmla="*/ 272 w 274"/>
                <a:gd name="T13" fmla="*/ 102 h 351"/>
                <a:gd name="T14" fmla="*/ 274 w 274"/>
                <a:gd name="T15" fmla="*/ 136 h 351"/>
                <a:gd name="T16" fmla="*/ 274 w 274"/>
                <a:gd name="T17" fmla="*/ 351 h 351"/>
                <a:gd name="T18" fmla="*/ 234 w 274"/>
                <a:gd name="T19" fmla="*/ 351 h 351"/>
                <a:gd name="T20" fmla="*/ 234 w 274"/>
                <a:gd name="T21" fmla="*/ 153 h 351"/>
                <a:gd name="T22" fmla="*/ 232 w 274"/>
                <a:gd name="T23" fmla="*/ 126 h 351"/>
                <a:gd name="T24" fmla="*/ 229 w 274"/>
                <a:gd name="T25" fmla="*/ 100 h 351"/>
                <a:gd name="T26" fmla="*/ 221 w 274"/>
                <a:gd name="T27" fmla="*/ 78 h 351"/>
                <a:gd name="T28" fmla="*/ 211 w 274"/>
                <a:gd name="T29" fmla="*/ 60 h 351"/>
                <a:gd name="T30" fmla="*/ 194 w 274"/>
                <a:gd name="T31" fmla="*/ 46 h 351"/>
                <a:gd name="T32" fmla="*/ 174 w 274"/>
                <a:gd name="T33" fmla="*/ 37 h 351"/>
                <a:gd name="T34" fmla="*/ 145 w 274"/>
                <a:gd name="T35" fmla="*/ 35 h 351"/>
                <a:gd name="T36" fmla="*/ 120 w 274"/>
                <a:gd name="T37" fmla="*/ 37 h 351"/>
                <a:gd name="T38" fmla="*/ 96 w 274"/>
                <a:gd name="T39" fmla="*/ 46 h 351"/>
                <a:gd name="T40" fmla="*/ 80 w 274"/>
                <a:gd name="T41" fmla="*/ 60 h 351"/>
                <a:gd name="T42" fmla="*/ 65 w 274"/>
                <a:gd name="T43" fmla="*/ 76 h 351"/>
                <a:gd name="T44" fmla="*/ 54 w 274"/>
                <a:gd name="T45" fmla="*/ 98 h 351"/>
                <a:gd name="T46" fmla="*/ 47 w 274"/>
                <a:gd name="T47" fmla="*/ 120 h 351"/>
                <a:gd name="T48" fmla="*/ 43 w 274"/>
                <a:gd name="T49" fmla="*/ 146 h 351"/>
                <a:gd name="T50" fmla="*/ 43 w 274"/>
                <a:gd name="T51" fmla="*/ 171 h 351"/>
                <a:gd name="T52" fmla="*/ 43 w 274"/>
                <a:gd name="T53" fmla="*/ 351 h 351"/>
                <a:gd name="T54" fmla="*/ 2 w 274"/>
                <a:gd name="T55" fmla="*/ 351 h 351"/>
                <a:gd name="T56" fmla="*/ 2 w 274"/>
                <a:gd name="T57" fmla="*/ 111 h 351"/>
                <a:gd name="T58" fmla="*/ 0 w 274"/>
                <a:gd name="T59" fmla="*/ 7 h 351"/>
                <a:gd name="T60" fmla="*/ 40 w 274"/>
                <a:gd name="T61" fmla="*/ 7 h 351"/>
                <a:gd name="T62" fmla="*/ 42 w 274"/>
                <a:gd name="T63" fmla="*/ 60 h 351"/>
                <a:gd name="T64" fmla="*/ 62 w 274"/>
                <a:gd name="T65" fmla="*/ 33 h 351"/>
                <a:gd name="T66" fmla="*/ 87 w 274"/>
                <a:gd name="T67" fmla="*/ 15 h 351"/>
                <a:gd name="T68" fmla="*/ 118 w 274"/>
                <a:gd name="T69" fmla="*/ 4 h 351"/>
                <a:gd name="T70" fmla="*/ 152 w 274"/>
                <a:gd name="T71"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4" h="351">
                  <a:moveTo>
                    <a:pt x="152" y="0"/>
                  </a:moveTo>
                  <a:lnTo>
                    <a:pt x="189" y="2"/>
                  </a:lnTo>
                  <a:lnTo>
                    <a:pt x="216" y="11"/>
                  </a:lnTo>
                  <a:lnTo>
                    <a:pt x="240" y="26"/>
                  </a:lnTo>
                  <a:lnTo>
                    <a:pt x="256" y="46"/>
                  </a:lnTo>
                  <a:lnTo>
                    <a:pt x="267" y="71"/>
                  </a:lnTo>
                  <a:lnTo>
                    <a:pt x="272" y="102"/>
                  </a:lnTo>
                  <a:lnTo>
                    <a:pt x="274" y="136"/>
                  </a:lnTo>
                  <a:lnTo>
                    <a:pt x="274" y="351"/>
                  </a:lnTo>
                  <a:lnTo>
                    <a:pt x="234" y="351"/>
                  </a:lnTo>
                  <a:lnTo>
                    <a:pt x="234" y="153"/>
                  </a:lnTo>
                  <a:lnTo>
                    <a:pt x="232" y="126"/>
                  </a:lnTo>
                  <a:lnTo>
                    <a:pt x="229" y="100"/>
                  </a:lnTo>
                  <a:lnTo>
                    <a:pt x="221" y="78"/>
                  </a:lnTo>
                  <a:lnTo>
                    <a:pt x="211" y="60"/>
                  </a:lnTo>
                  <a:lnTo>
                    <a:pt x="194" y="46"/>
                  </a:lnTo>
                  <a:lnTo>
                    <a:pt x="174" y="37"/>
                  </a:lnTo>
                  <a:lnTo>
                    <a:pt x="145" y="35"/>
                  </a:lnTo>
                  <a:lnTo>
                    <a:pt x="120" y="37"/>
                  </a:lnTo>
                  <a:lnTo>
                    <a:pt x="96" y="46"/>
                  </a:lnTo>
                  <a:lnTo>
                    <a:pt x="80" y="60"/>
                  </a:lnTo>
                  <a:lnTo>
                    <a:pt x="65" y="76"/>
                  </a:lnTo>
                  <a:lnTo>
                    <a:pt x="54" y="98"/>
                  </a:lnTo>
                  <a:lnTo>
                    <a:pt x="47" y="120"/>
                  </a:lnTo>
                  <a:lnTo>
                    <a:pt x="43" y="146"/>
                  </a:lnTo>
                  <a:lnTo>
                    <a:pt x="43" y="171"/>
                  </a:lnTo>
                  <a:lnTo>
                    <a:pt x="43" y="351"/>
                  </a:lnTo>
                  <a:lnTo>
                    <a:pt x="2" y="351"/>
                  </a:lnTo>
                  <a:lnTo>
                    <a:pt x="2" y="111"/>
                  </a:lnTo>
                  <a:lnTo>
                    <a:pt x="0" y="7"/>
                  </a:lnTo>
                  <a:lnTo>
                    <a:pt x="40" y="7"/>
                  </a:lnTo>
                  <a:lnTo>
                    <a:pt x="42" y="60"/>
                  </a:lnTo>
                  <a:lnTo>
                    <a:pt x="62" y="33"/>
                  </a:lnTo>
                  <a:lnTo>
                    <a:pt x="87" y="15"/>
                  </a:lnTo>
                  <a:lnTo>
                    <a:pt x="118" y="4"/>
                  </a:lnTo>
                  <a:lnTo>
                    <a:pt x="15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grpSp>
      <p:sp>
        <p:nvSpPr>
          <p:cNvPr id="555016" name="Rectangle 8"/>
          <p:cNvSpPr>
            <a:spLocks noGrp="1" noChangeArrowheads="1"/>
          </p:cNvSpPr>
          <p:nvPr>
            <p:ph type="ctrTitle" sz="quarter" hasCustomPrompt="1"/>
          </p:nvPr>
        </p:nvSpPr>
        <p:spPr>
          <a:xfrm>
            <a:off x="2259896" y="3354935"/>
            <a:ext cx="6370638" cy="1218795"/>
          </a:xfrm>
        </p:spPr>
        <p:txBody>
          <a:bodyPr>
            <a:spAutoFit/>
          </a:bodyPr>
          <a:lstStyle>
            <a:lvl1pPr algn="l">
              <a:defRPr sz="4400" baseline="0">
                <a:solidFill>
                  <a:schemeClr val="tx2"/>
                </a:solidFill>
              </a:defRPr>
            </a:lvl1pPr>
          </a:lstStyle>
          <a:p>
            <a:r>
              <a:rPr lang="en-US" dirty="0" smtClean="0"/>
              <a:t>Click to add presentation title</a:t>
            </a:r>
            <a:endParaRPr lang="en-US" dirty="0"/>
          </a:p>
        </p:txBody>
      </p:sp>
      <p:sp>
        <p:nvSpPr>
          <p:cNvPr id="555017" name="Rectangle 9"/>
          <p:cNvSpPr>
            <a:spLocks noGrp="1" noChangeArrowheads="1"/>
          </p:cNvSpPr>
          <p:nvPr>
            <p:ph type="subTitle" sz="quarter" idx="1" hasCustomPrompt="1"/>
          </p:nvPr>
        </p:nvSpPr>
        <p:spPr>
          <a:xfrm>
            <a:off x="2274005" y="4713783"/>
            <a:ext cx="6361995" cy="637822"/>
          </a:xfrm>
        </p:spPr>
        <p:txBody>
          <a:bodyPr>
            <a:noAutofit/>
          </a:bodyPr>
          <a:lstStyle>
            <a:lvl1pPr marL="0" marR="0" indent="0" algn="l" defTabSz="914400" rtl="0" eaLnBrk="1" fontAlgn="auto" latinLnBrk="0" hangingPunct="1">
              <a:lnSpc>
                <a:spcPct val="80000"/>
              </a:lnSpc>
              <a:spcBef>
                <a:spcPct val="25000"/>
              </a:spcBef>
              <a:spcAft>
                <a:spcPts val="0"/>
              </a:spcAft>
              <a:buClrTx/>
              <a:buSzPct val="90000"/>
              <a:buFontTx/>
              <a:buNone/>
              <a:tabLst/>
              <a:defRPr sz="2000" baseline="0">
                <a:solidFill>
                  <a:schemeClr val="tx1"/>
                </a:solidFill>
              </a:defRPr>
            </a:lvl1pPr>
          </a:lstStyle>
          <a:p>
            <a:r>
              <a:rPr lang="en-US" dirty="0" smtClean="0"/>
              <a:t>Click to add Author/Department/Subtitle</a:t>
            </a:r>
          </a:p>
        </p:txBody>
      </p:sp>
      <p:sp>
        <p:nvSpPr>
          <p:cNvPr id="8" name="Text Placeholder 7"/>
          <p:cNvSpPr>
            <a:spLocks noGrp="1"/>
          </p:cNvSpPr>
          <p:nvPr>
            <p:ph type="body" sz="quarter" idx="12" hasCustomPrompt="1"/>
          </p:nvPr>
        </p:nvSpPr>
        <p:spPr>
          <a:xfrm>
            <a:off x="2271889" y="5365540"/>
            <a:ext cx="6364111" cy="310620"/>
          </a:xfrm>
        </p:spPr>
        <p:txBody>
          <a:bodyPr/>
          <a:lstStyle>
            <a:lvl1pPr>
              <a:tabLst/>
              <a:defRPr sz="1800" b="0"/>
            </a:lvl1pPr>
          </a:lstStyle>
          <a:p>
            <a:pPr lvl="0"/>
            <a:r>
              <a:rPr lang="en-US" dirty="0" smtClean="0"/>
              <a:t>Click to add Date</a:t>
            </a:r>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162584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3102363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342581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330255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2010895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347132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143880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November  2012</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8FE66B9-1DF0-4F8B-B9EE-15FDBBAAD47E}" type="slidenum">
              <a:rPr lang="en-US" smtClean="0"/>
              <a:t>‹#›</a:t>
            </a:fld>
            <a:endParaRPr lang="en-US"/>
          </a:p>
        </p:txBody>
      </p:sp>
    </p:spTree>
    <p:extLst>
      <p:ext uri="{BB962C8B-B14F-4D97-AF65-F5344CB8AC3E}">
        <p14:creationId xmlns:p14="http://schemas.microsoft.com/office/powerpoint/2010/main" val="224868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9.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35230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ChangeArrowheads="1"/>
          </p:cNvSpPr>
          <p:nvPr/>
        </p:nvSpPr>
        <p:spPr bwMode="auto">
          <a:xfrm>
            <a:off x="0" y="-28575"/>
            <a:ext cx="9144000" cy="1204913"/>
          </a:xfrm>
          <a:prstGeom prst="rect">
            <a:avLst/>
          </a:prstGeom>
          <a:solidFill>
            <a:srgbClr val="DCD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333333"/>
              </a:solidFill>
            </a:endParaRPr>
          </a:p>
        </p:txBody>
      </p:sp>
      <p:sp>
        <p:nvSpPr>
          <p:cNvPr id="1027" name="Rectangle 3"/>
          <p:cNvSpPr>
            <a:spLocks noGrp="1" noChangeArrowheads="1"/>
          </p:cNvSpPr>
          <p:nvPr>
            <p:ph type="body" idx="1"/>
          </p:nvPr>
        </p:nvSpPr>
        <p:spPr bwMode="auto">
          <a:xfrm>
            <a:off x="347663" y="1600200"/>
            <a:ext cx="845820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21"/>
          <p:cNvSpPr>
            <a:spLocks noGrp="1" noChangeArrowheads="1"/>
          </p:cNvSpPr>
          <p:nvPr>
            <p:ph type="title"/>
          </p:nvPr>
        </p:nvSpPr>
        <p:spPr bwMode="auto">
          <a:xfrm>
            <a:off x="347663" y="2286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Line 1053"/>
          <p:cNvSpPr>
            <a:spLocks noChangeShapeType="1"/>
          </p:cNvSpPr>
          <p:nvPr/>
        </p:nvSpPr>
        <p:spPr bwMode="auto">
          <a:xfrm>
            <a:off x="0" y="6003925"/>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Rectangle 1035"/>
          <p:cNvSpPr>
            <a:spLocks noGrp="1" noChangeArrowheads="1"/>
          </p:cNvSpPr>
          <p:nvPr>
            <p:ph type="dt" sz="half" idx="2"/>
          </p:nvPr>
        </p:nvSpPr>
        <p:spPr bwMode="auto">
          <a:xfrm>
            <a:off x="6218238" y="6286500"/>
            <a:ext cx="1401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mn-lt"/>
                <a:ea typeface="+mn-ea"/>
              </a:defRPr>
            </a:lvl1pPr>
          </a:lstStyle>
          <a:p>
            <a:pPr>
              <a:defRPr/>
            </a:pPr>
            <a:r>
              <a:rPr lang="en-US" smtClean="0"/>
              <a:t>November  2012</a:t>
            </a:r>
            <a:endParaRPr lang="en-US"/>
          </a:p>
        </p:txBody>
      </p:sp>
      <p:sp>
        <p:nvSpPr>
          <p:cNvPr id="19" name="Rectangle 1037"/>
          <p:cNvSpPr>
            <a:spLocks noGrp="1" noChangeArrowheads="1"/>
          </p:cNvSpPr>
          <p:nvPr>
            <p:ph type="sldNum" sz="quarter" idx="4"/>
          </p:nvPr>
        </p:nvSpPr>
        <p:spPr bwMode="auto">
          <a:xfrm>
            <a:off x="7908925" y="6286500"/>
            <a:ext cx="887413"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Arial Narrow" pitchFamily="34" charset="0"/>
              </a:defRPr>
            </a:lvl1pPr>
          </a:lstStyle>
          <a:p>
            <a:pPr>
              <a:defRPr/>
            </a:pPr>
            <a:fld id="{633788D3-BE6F-433D-9E44-E8CA254EB4EF}" type="slidenum">
              <a:rPr lang="en-US"/>
              <a:pPr>
                <a:defRPr/>
              </a:pPr>
              <a:t>‹#›</a:t>
            </a:fld>
            <a:endParaRPr lang="en-US"/>
          </a:p>
        </p:txBody>
      </p:sp>
      <p:sp>
        <p:nvSpPr>
          <p:cNvPr id="1032" name="Line 1050"/>
          <p:cNvSpPr>
            <a:spLocks noChangeShapeType="1"/>
          </p:cNvSpPr>
          <p:nvPr/>
        </p:nvSpPr>
        <p:spPr bwMode="auto">
          <a:xfrm>
            <a:off x="60801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3" name="Line 1051"/>
          <p:cNvSpPr>
            <a:spLocks noChangeShapeType="1"/>
          </p:cNvSpPr>
          <p:nvPr/>
        </p:nvSpPr>
        <p:spPr bwMode="auto">
          <a:xfrm>
            <a:off x="7772400"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4" name="Line 1054"/>
          <p:cNvSpPr>
            <a:spLocks noChangeShapeType="1"/>
          </p:cNvSpPr>
          <p:nvPr/>
        </p:nvSpPr>
        <p:spPr bwMode="auto">
          <a:xfrm>
            <a:off x="28797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1056"/>
          <p:cNvSpPr>
            <a:spLocks noGrp="1" noChangeArrowheads="1"/>
          </p:cNvSpPr>
          <p:nvPr>
            <p:ph type="ftr" sz="quarter" idx="3"/>
          </p:nvPr>
        </p:nvSpPr>
        <p:spPr bwMode="auto">
          <a:xfrm>
            <a:off x="3017838" y="6286500"/>
            <a:ext cx="2925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defRPr sz="1200">
                <a:solidFill>
                  <a:srgbClr val="999999"/>
                </a:solidFill>
                <a:latin typeface="+mn-lt"/>
                <a:ea typeface="+mn-ea"/>
              </a:defRPr>
            </a:lvl1pPr>
          </a:lstStyle>
          <a:p>
            <a:pPr>
              <a:defRPr/>
            </a:pPr>
            <a:endParaRPr lang="en-US"/>
          </a:p>
        </p:txBody>
      </p:sp>
      <p:pic>
        <p:nvPicPr>
          <p:cNvPr id="1036" name="Picture 13" descr="FedEx_Collective_Preferred_Two_Color_Positive_Light_GrayRGB.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563" y="6026150"/>
            <a:ext cx="12747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rtl="0" eaLnBrk="0" fontAlgn="base" hangingPunct="0">
        <a:spcBef>
          <a:spcPct val="0"/>
        </a:spcBef>
        <a:spcAft>
          <a:spcPct val="0"/>
        </a:spcAft>
        <a:defRPr sz="2800">
          <a:solidFill>
            <a:srgbClr val="4D148C"/>
          </a:solidFill>
          <a:latin typeface="+mj-lt"/>
          <a:ea typeface="ＭＳ Ｐゴシック" charset="-128"/>
          <a:cs typeface="+mj-cs"/>
        </a:defRPr>
      </a:lvl1pPr>
      <a:lvl2pPr algn="l" rtl="0" eaLnBrk="0" fontAlgn="base" hangingPunct="0">
        <a:spcBef>
          <a:spcPct val="0"/>
        </a:spcBef>
        <a:spcAft>
          <a:spcPct val="0"/>
        </a:spcAft>
        <a:defRPr sz="2800">
          <a:solidFill>
            <a:srgbClr val="4D148C"/>
          </a:solidFill>
          <a:latin typeface="Arial" charset="0"/>
          <a:ea typeface="ＭＳ Ｐゴシック" charset="-128"/>
        </a:defRPr>
      </a:lvl2pPr>
      <a:lvl3pPr algn="l" rtl="0" eaLnBrk="0" fontAlgn="base" hangingPunct="0">
        <a:spcBef>
          <a:spcPct val="0"/>
        </a:spcBef>
        <a:spcAft>
          <a:spcPct val="0"/>
        </a:spcAft>
        <a:defRPr sz="2800">
          <a:solidFill>
            <a:srgbClr val="4D148C"/>
          </a:solidFill>
          <a:latin typeface="Arial" charset="0"/>
          <a:ea typeface="ＭＳ Ｐゴシック" charset="-128"/>
        </a:defRPr>
      </a:lvl3pPr>
      <a:lvl4pPr algn="l" rtl="0" eaLnBrk="0" fontAlgn="base" hangingPunct="0">
        <a:spcBef>
          <a:spcPct val="0"/>
        </a:spcBef>
        <a:spcAft>
          <a:spcPct val="0"/>
        </a:spcAft>
        <a:defRPr sz="2800">
          <a:solidFill>
            <a:srgbClr val="4D148C"/>
          </a:solidFill>
          <a:latin typeface="Arial" charset="0"/>
          <a:ea typeface="ＭＳ Ｐゴシック" charset="-128"/>
        </a:defRPr>
      </a:lvl4pPr>
      <a:lvl5pPr algn="l" rtl="0" eaLnBrk="0" fontAlgn="base" hangingPunct="0">
        <a:spcBef>
          <a:spcPct val="0"/>
        </a:spcBef>
        <a:spcAft>
          <a:spcPct val="0"/>
        </a:spcAft>
        <a:defRPr sz="2800">
          <a:solidFill>
            <a:srgbClr val="4D148C"/>
          </a:solidFill>
          <a:latin typeface="Arial" charset="0"/>
          <a:ea typeface="ＭＳ Ｐゴシック" charset="-128"/>
        </a:defRPr>
      </a:lvl5pPr>
      <a:lvl6pPr marL="457200" algn="l" rtl="0" fontAlgn="base">
        <a:spcBef>
          <a:spcPct val="0"/>
        </a:spcBef>
        <a:spcAft>
          <a:spcPct val="0"/>
        </a:spcAft>
        <a:defRPr sz="2800">
          <a:solidFill>
            <a:srgbClr val="660099"/>
          </a:solidFill>
          <a:latin typeface="Arial" charset="0"/>
        </a:defRPr>
      </a:lvl6pPr>
      <a:lvl7pPr marL="914400" algn="l" rtl="0" fontAlgn="base">
        <a:spcBef>
          <a:spcPct val="0"/>
        </a:spcBef>
        <a:spcAft>
          <a:spcPct val="0"/>
        </a:spcAft>
        <a:defRPr sz="2800">
          <a:solidFill>
            <a:srgbClr val="660099"/>
          </a:solidFill>
          <a:latin typeface="Arial" charset="0"/>
        </a:defRPr>
      </a:lvl7pPr>
      <a:lvl8pPr marL="1371600" algn="l" rtl="0" fontAlgn="base">
        <a:spcBef>
          <a:spcPct val="0"/>
        </a:spcBef>
        <a:spcAft>
          <a:spcPct val="0"/>
        </a:spcAft>
        <a:defRPr sz="2800">
          <a:solidFill>
            <a:srgbClr val="660099"/>
          </a:solidFill>
          <a:latin typeface="Arial" charset="0"/>
        </a:defRPr>
      </a:lvl8pPr>
      <a:lvl9pPr marL="1828800" algn="l" rtl="0" fontAlgn="base">
        <a:spcBef>
          <a:spcPct val="0"/>
        </a:spcBef>
        <a:spcAft>
          <a:spcPct val="0"/>
        </a:spcAft>
        <a:defRPr sz="2800">
          <a:solidFill>
            <a:srgbClr val="660099"/>
          </a:solidFill>
          <a:latin typeface="Arial" charset="0"/>
        </a:defRPr>
      </a:lvl9pPr>
    </p:titleStyle>
    <p:bodyStyle>
      <a:lvl1pPr marL="342900" indent="-342900" algn="l" rtl="0" eaLnBrk="0" fontAlgn="base" hangingPunct="0">
        <a:spcBef>
          <a:spcPts val="600"/>
        </a:spcBef>
        <a:spcAft>
          <a:spcPts val="600"/>
        </a:spcAft>
        <a:buClr>
          <a:srgbClr val="660099"/>
        </a:buClr>
        <a:buFont typeface="Wingdings" pitchFamily="2" charset="2"/>
        <a:defRPr sz="2400">
          <a:solidFill>
            <a:schemeClr val="accent1"/>
          </a:solidFill>
          <a:latin typeface="+mj-lt"/>
          <a:ea typeface="ＭＳ Ｐゴシック" charset="-128"/>
          <a:cs typeface="+mn-cs"/>
        </a:defRPr>
      </a:lvl1pPr>
      <a:lvl2pPr marL="228600" indent="-228600" algn="l" rtl="0" eaLnBrk="0" fontAlgn="base" hangingPunct="0">
        <a:spcBef>
          <a:spcPct val="0"/>
        </a:spcBef>
        <a:spcAft>
          <a:spcPts val="600"/>
        </a:spcAft>
        <a:buClr>
          <a:schemeClr val="tx2"/>
        </a:buClr>
        <a:buFont typeface="Arial" charset="0"/>
        <a:buChar char="•"/>
        <a:defRPr sz="2000">
          <a:solidFill>
            <a:schemeClr val="tx2"/>
          </a:solidFill>
          <a:latin typeface="+mn-lt"/>
          <a:ea typeface="ＭＳ Ｐゴシック" charset="-128"/>
        </a:defRPr>
      </a:lvl2pPr>
      <a:lvl3pPr marL="457200" indent="-228600" algn="l" rtl="0" eaLnBrk="0" fontAlgn="base" hangingPunct="0">
        <a:spcBef>
          <a:spcPct val="0"/>
        </a:spcBef>
        <a:spcAft>
          <a:spcPts val="600"/>
        </a:spcAft>
        <a:buClr>
          <a:schemeClr val="tx2"/>
        </a:buClr>
        <a:buFont typeface="Arial Narrow" pitchFamily="34" charset="0"/>
        <a:buChar char="–"/>
        <a:defRPr>
          <a:solidFill>
            <a:schemeClr val="tx2"/>
          </a:solidFill>
          <a:latin typeface="+mn-lt"/>
          <a:ea typeface="ＭＳ Ｐゴシック" charset="-128"/>
        </a:defRPr>
      </a:lvl3pPr>
      <a:lvl4pPr marL="685800" indent="-228600" algn="l" rtl="0" eaLnBrk="0" fontAlgn="base" hangingPunct="0">
        <a:spcBef>
          <a:spcPct val="0"/>
        </a:spcBef>
        <a:spcAft>
          <a:spcPts val="400"/>
        </a:spcAft>
        <a:buClr>
          <a:schemeClr val="tx1"/>
        </a:buClr>
        <a:buFont typeface="Arial" charset="0"/>
        <a:buChar char="•"/>
        <a:defRPr sz="1600">
          <a:solidFill>
            <a:schemeClr val="tx1"/>
          </a:solidFill>
          <a:latin typeface="+mn-lt"/>
          <a:ea typeface="ＭＳ Ｐゴシック" charset="-128"/>
        </a:defRPr>
      </a:lvl4pPr>
      <a:lvl5pPr marL="914400" indent="-228600" algn="l" rtl="0" eaLnBrk="0" fontAlgn="base" hangingPunct="0">
        <a:spcBef>
          <a:spcPct val="0"/>
        </a:spcBef>
        <a:spcAft>
          <a:spcPts val="400"/>
        </a:spcAft>
        <a:buFont typeface="Arial Narrow" pitchFamily="34" charset="0"/>
        <a:buChar char="–"/>
        <a:defRPr sz="1600">
          <a:solidFill>
            <a:schemeClr val="tx1"/>
          </a:solidFill>
          <a:latin typeface="+mn-lt"/>
          <a:ea typeface="ＭＳ Ｐゴシック" charset="-128"/>
        </a:defRPr>
      </a:lvl5pPr>
      <a:lvl6pPr marL="1371600" indent="-228600" algn="l" rtl="0" fontAlgn="base">
        <a:spcBef>
          <a:spcPct val="0"/>
        </a:spcBef>
        <a:spcAft>
          <a:spcPts val="400"/>
        </a:spcAft>
        <a:buFont typeface="Arial Narrow" pitchFamily="34" charset="0"/>
        <a:buChar char="–"/>
        <a:defRPr sz="1600">
          <a:solidFill>
            <a:schemeClr val="tx2"/>
          </a:solidFill>
          <a:latin typeface="+mn-lt"/>
        </a:defRPr>
      </a:lvl6pPr>
      <a:lvl7pPr marL="1828800" indent="-228600" algn="l" rtl="0" fontAlgn="base">
        <a:spcBef>
          <a:spcPct val="0"/>
        </a:spcBef>
        <a:spcAft>
          <a:spcPts val="400"/>
        </a:spcAft>
        <a:buFont typeface="Arial Narrow" pitchFamily="34" charset="0"/>
        <a:buChar char="–"/>
        <a:defRPr sz="1600">
          <a:solidFill>
            <a:schemeClr val="tx2"/>
          </a:solidFill>
          <a:latin typeface="+mn-lt"/>
        </a:defRPr>
      </a:lvl7pPr>
      <a:lvl8pPr marL="2286000" indent="-228600" algn="l" rtl="0" fontAlgn="base">
        <a:spcBef>
          <a:spcPct val="0"/>
        </a:spcBef>
        <a:spcAft>
          <a:spcPts val="400"/>
        </a:spcAft>
        <a:buFont typeface="Arial Narrow" pitchFamily="34" charset="0"/>
        <a:buChar char="–"/>
        <a:defRPr sz="1600">
          <a:solidFill>
            <a:schemeClr val="tx2"/>
          </a:solidFill>
          <a:latin typeface="+mn-lt"/>
        </a:defRPr>
      </a:lvl8pPr>
      <a:lvl9pPr marL="2743200" indent="-228600" algn="l" rtl="0" fontAlgn="base">
        <a:spcBef>
          <a:spcPct val="0"/>
        </a:spcBef>
        <a:spcAft>
          <a:spcPts val="400"/>
        </a:spcAft>
        <a:buFont typeface="Arial Narrow" pitchFamily="34" charset="0"/>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3"/>
          <p:cNvSpPr>
            <a:spLocks noChangeArrowheads="1"/>
          </p:cNvSpPr>
          <p:nvPr/>
        </p:nvSpPr>
        <p:spPr bwMode="auto">
          <a:xfrm>
            <a:off x="0" y="-28575"/>
            <a:ext cx="9144000" cy="1204913"/>
          </a:xfrm>
          <a:prstGeom prst="rect">
            <a:avLst/>
          </a:prstGeom>
          <a:solidFill>
            <a:srgbClr val="DCD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333333"/>
              </a:solidFill>
              <a:ea typeface="ＭＳ Ｐゴシック" charset="-128"/>
            </a:endParaRPr>
          </a:p>
        </p:txBody>
      </p:sp>
      <p:sp>
        <p:nvSpPr>
          <p:cNvPr id="2051" name="Rectangle 3"/>
          <p:cNvSpPr>
            <a:spLocks noGrp="1" noChangeArrowheads="1"/>
          </p:cNvSpPr>
          <p:nvPr>
            <p:ph type="body" idx="1"/>
          </p:nvPr>
        </p:nvSpPr>
        <p:spPr bwMode="auto">
          <a:xfrm>
            <a:off x="347663" y="1600200"/>
            <a:ext cx="845820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2" name="Rectangle 21"/>
          <p:cNvSpPr>
            <a:spLocks noGrp="1" noChangeArrowheads="1"/>
          </p:cNvSpPr>
          <p:nvPr>
            <p:ph type="title"/>
          </p:nvPr>
        </p:nvSpPr>
        <p:spPr bwMode="auto">
          <a:xfrm>
            <a:off x="347663" y="2286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3" name="Line 1053"/>
          <p:cNvSpPr>
            <a:spLocks noChangeShapeType="1"/>
          </p:cNvSpPr>
          <p:nvPr/>
        </p:nvSpPr>
        <p:spPr bwMode="auto">
          <a:xfrm>
            <a:off x="0" y="6003925"/>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Rectangle 1035"/>
          <p:cNvSpPr>
            <a:spLocks noGrp="1" noChangeArrowheads="1"/>
          </p:cNvSpPr>
          <p:nvPr>
            <p:ph type="dt" sz="half" idx="2"/>
          </p:nvPr>
        </p:nvSpPr>
        <p:spPr bwMode="auto">
          <a:xfrm>
            <a:off x="6218238" y="6286500"/>
            <a:ext cx="1401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mn-lt"/>
                <a:ea typeface="+mn-ea"/>
              </a:defRPr>
            </a:lvl1pPr>
          </a:lstStyle>
          <a:p>
            <a:pPr>
              <a:defRPr/>
            </a:pPr>
            <a:r>
              <a:rPr lang="en-US" smtClean="0"/>
              <a:t>November  2012</a:t>
            </a:r>
            <a:endParaRPr lang="en-US"/>
          </a:p>
        </p:txBody>
      </p:sp>
      <p:sp>
        <p:nvSpPr>
          <p:cNvPr id="19" name="Rectangle 1037"/>
          <p:cNvSpPr>
            <a:spLocks noGrp="1" noChangeArrowheads="1"/>
          </p:cNvSpPr>
          <p:nvPr>
            <p:ph type="sldNum" sz="quarter" idx="4"/>
          </p:nvPr>
        </p:nvSpPr>
        <p:spPr bwMode="auto">
          <a:xfrm>
            <a:off x="7908925" y="6286500"/>
            <a:ext cx="887413"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Arial Narrow" pitchFamily="34" charset="0"/>
                <a:ea typeface="ＭＳ Ｐゴシック" charset="-128"/>
              </a:defRPr>
            </a:lvl1pPr>
          </a:lstStyle>
          <a:p>
            <a:pPr>
              <a:defRPr/>
            </a:pPr>
            <a:fld id="{32857AEE-8F38-4882-A28C-5462B0CB79C3}" type="slidenum">
              <a:rPr lang="en-US"/>
              <a:pPr>
                <a:defRPr/>
              </a:pPr>
              <a:t>‹#›</a:t>
            </a:fld>
            <a:endParaRPr lang="en-US"/>
          </a:p>
        </p:txBody>
      </p:sp>
      <p:sp>
        <p:nvSpPr>
          <p:cNvPr id="2056" name="Line 1050"/>
          <p:cNvSpPr>
            <a:spLocks noChangeShapeType="1"/>
          </p:cNvSpPr>
          <p:nvPr/>
        </p:nvSpPr>
        <p:spPr bwMode="auto">
          <a:xfrm>
            <a:off x="60801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7" name="Line 1051"/>
          <p:cNvSpPr>
            <a:spLocks noChangeShapeType="1"/>
          </p:cNvSpPr>
          <p:nvPr/>
        </p:nvSpPr>
        <p:spPr bwMode="auto">
          <a:xfrm>
            <a:off x="7772400"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8" name="Line 1054"/>
          <p:cNvSpPr>
            <a:spLocks noChangeShapeType="1"/>
          </p:cNvSpPr>
          <p:nvPr/>
        </p:nvSpPr>
        <p:spPr bwMode="auto">
          <a:xfrm>
            <a:off x="28797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1056"/>
          <p:cNvSpPr>
            <a:spLocks noGrp="1" noChangeArrowheads="1"/>
          </p:cNvSpPr>
          <p:nvPr>
            <p:ph type="ftr" sz="quarter" idx="3"/>
          </p:nvPr>
        </p:nvSpPr>
        <p:spPr bwMode="auto">
          <a:xfrm>
            <a:off x="3017838" y="6286500"/>
            <a:ext cx="2925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defRPr sz="1200">
                <a:solidFill>
                  <a:srgbClr val="999999"/>
                </a:solidFill>
                <a:latin typeface="+mn-lt"/>
                <a:ea typeface="+mn-ea"/>
              </a:defRPr>
            </a:lvl1pPr>
          </a:lstStyle>
          <a:p>
            <a:pPr>
              <a:defRPr/>
            </a:pPr>
            <a:endParaRPr lang="en-US"/>
          </a:p>
        </p:txBody>
      </p:sp>
      <p:pic>
        <p:nvPicPr>
          <p:cNvPr id="2060" name="Picture 13" descr="FedEx_Collective_Preferred_Two_Color_Positive_Light_GrayRGB.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563" y="6026150"/>
            <a:ext cx="12747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rtl="0" eaLnBrk="0" fontAlgn="base" hangingPunct="0">
        <a:spcBef>
          <a:spcPct val="0"/>
        </a:spcBef>
        <a:spcAft>
          <a:spcPct val="0"/>
        </a:spcAft>
        <a:defRPr sz="2800">
          <a:solidFill>
            <a:srgbClr val="4D148C"/>
          </a:solidFill>
          <a:latin typeface="+mj-lt"/>
          <a:ea typeface="ＭＳ Ｐゴシック" charset="-128"/>
          <a:cs typeface="+mj-cs"/>
        </a:defRPr>
      </a:lvl1pPr>
      <a:lvl2pPr algn="l" rtl="0" eaLnBrk="0" fontAlgn="base" hangingPunct="0">
        <a:spcBef>
          <a:spcPct val="0"/>
        </a:spcBef>
        <a:spcAft>
          <a:spcPct val="0"/>
        </a:spcAft>
        <a:defRPr sz="2800">
          <a:solidFill>
            <a:srgbClr val="4D148C"/>
          </a:solidFill>
          <a:latin typeface="Arial" charset="0"/>
          <a:ea typeface="ＭＳ Ｐゴシック" charset="-128"/>
        </a:defRPr>
      </a:lvl2pPr>
      <a:lvl3pPr algn="l" rtl="0" eaLnBrk="0" fontAlgn="base" hangingPunct="0">
        <a:spcBef>
          <a:spcPct val="0"/>
        </a:spcBef>
        <a:spcAft>
          <a:spcPct val="0"/>
        </a:spcAft>
        <a:defRPr sz="2800">
          <a:solidFill>
            <a:srgbClr val="4D148C"/>
          </a:solidFill>
          <a:latin typeface="Arial" charset="0"/>
          <a:ea typeface="ＭＳ Ｐゴシック" charset="-128"/>
        </a:defRPr>
      </a:lvl3pPr>
      <a:lvl4pPr algn="l" rtl="0" eaLnBrk="0" fontAlgn="base" hangingPunct="0">
        <a:spcBef>
          <a:spcPct val="0"/>
        </a:spcBef>
        <a:spcAft>
          <a:spcPct val="0"/>
        </a:spcAft>
        <a:defRPr sz="2800">
          <a:solidFill>
            <a:srgbClr val="4D148C"/>
          </a:solidFill>
          <a:latin typeface="Arial" charset="0"/>
          <a:ea typeface="ＭＳ Ｐゴシック" charset="-128"/>
        </a:defRPr>
      </a:lvl4pPr>
      <a:lvl5pPr algn="l" rtl="0" eaLnBrk="0" fontAlgn="base" hangingPunct="0">
        <a:spcBef>
          <a:spcPct val="0"/>
        </a:spcBef>
        <a:spcAft>
          <a:spcPct val="0"/>
        </a:spcAft>
        <a:defRPr sz="2800">
          <a:solidFill>
            <a:srgbClr val="4D148C"/>
          </a:solidFill>
          <a:latin typeface="Arial" charset="0"/>
          <a:ea typeface="ＭＳ Ｐゴシック" charset="-128"/>
        </a:defRPr>
      </a:lvl5pPr>
      <a:lvl6pPr marL="457200" algn="l" rtl="0" fontAlgn="base">
        <a:spcBef>
          <a:spcPct val="0"/>
        </a:spcBef>
        <a:spcAft>
          <a:spcPct val="0"/>
        </a:spcAft>
        <a:defRPr sz="2800">
          <a:solidFill>
            <a:srgbClr val="660099"/>
          </a:solidFill>
          <a:latin typeface="Arial" charset="0"/>
        </a:defRPr>
      </a:lvl6pPr>
      <a:lvl7pPr marL="914400" algn="l" rtl="0" fontAlgn="base">
        <a:spcBef>
          <a:spcPct val="0"/>
        </a:spcBef>
        <a:spcAft>
          <a:spcPct val="0"/>
        </a:spcAft>
        <a:defRPr sz="2800">
          <a:solidFill>
            <a:srgbClr val="660099"/>
          </a:solidFill>
          <a:latin typeface="Arial" charset="0"/>
        </a:defRPr>
      </a:lvl7pPr>
      <a:lvl8pPr marL="1371600" algn="l" rtl="0" fontAlgn="base">
        <a:spcBef>
          <a:spcPct val="0"/>
        </a:spcBef>
        <a:spcAft>
          <a:spcPct val="0"/>
        </a:spcAft>
        <a:defRPr sz="2800">
          <a:solidFill>
            <a:srgbClr val="660099"/>
          </a:solidFill>
          <a:latin typeface="Arial" charset="0"/>
        </a:defRPr>
      </a:lvl8pPr>
      <a:lvl9pPr marL="1828800" algn="l" rtl="0" fontAlgn="base">
        <a:spcBef>
          <a:spcPct val="0"/>
        </a:spcBef>
        <a:spcAft>
          <a:spcPct val="0"/>
        </a:spcAft>
        <a:defRPr sz="2800">
          <a:solidFill>
            <a:srgbClr val="660099"/>
          </a:solidFill>
          <a:latin typeface="Arial" charset="0"/>
        </a:defRPr>
      </a:lvl9pPr>
    </p:titleStyle>
    <p:bodyStyle>
      <a:lvl1pPr marL="342900" indent="-342900" algn="l" rtl="0" eaLnBrk="0" fontAlgn="base" hangingPunct="0">
        <a:spcBef>
          <a:spcPts val="600"/>
        </a:spcBef>
        <a:spcAft>
          <a:spcPts val="600"/>
        </a:spcAft>
        <a:buClr>
          <a:srgbClr val="660099"/>
        </a:buClr>
        <a:buFont typeface="Wingdings" pitchFamily="2" charset="2"/>
        <a:defRPr sz="2400">
          <a:solidFill>
            <a:schemeClr val="accent1"/>
          </a:solidFill>
          <a:latin typeface="+mj-lt"/>
          <a:ea typeface="ＭＳ Ｐゴシック" charset="-128"/>
          <a:cs typeface="+mn-cs"/>
        </a:defRPr>
      </a:lvl1pPr>
      <a:lvl2pPr marL="228600" indent="-228600" algn="l" rtl="0" eaLnBrk="0" fontAlgn="base" hangingPunct="0">
        <a:spcBef>
          <a:spcPct val="0"/>
        </a:spcBef>
        <a:spcAft>
          <a:spcPts val="600"/>
        </a:spcAft>
        <a:buClr>
          <a:schemeClr val="tx2"/>
        </a:buClr>
        <a:buFont typeface="Arial" charset="0"/>
        <a:buChar char="•"/>
        <a:defRPr sz="2000">
          <a:solidFill>
            <a:schemeClr val="tx2"/>
          </a:solidFill>
          <a:latin typeface="+mn-lt"/>
          <a:ea typeface="ＭＳ Ｐゴシック" charset="-128"/>
        </a:defRPr>
      </a:lvl2pPr>
      <a:lvl3pPr marL="457200" indent="-228600" algn="l" rtl="0" eaLnBrk="0" fontAlgn="base" hangingPunct="0">
        <a:spcBef>
          <a:spcPct val="0"/>
        </a:spcBef>
        <a:spcAft>
          <a:spcPts val="600"/>
        </a:spcAft>
        <a:buClr>
          <a:schemeClr val="tx2"/>
        </a:buClr>
        <a:buFont typeface="Arial Narrow" pitchFamily="34" charset="0"/>
        <a:buChar char="–"/>
        <a:defRPr>
          <a:solidFill>
            <a:schemeClr val="tx2"/>
          </a:solidFill>
          <a:latin typeface="+mn-lt"/>
          <a:ea typeface="ＭＳ Ｐゴシック" charset="-128"/>
        </a:defRPr>
      </a:lvl3pPr>
      <a:lvl4pPr marL="685800" indent="-228600" algn="l" rtl="0" eaLnBrk="0" fontAlgn="base" hangingPunct="0">
        <a:spcBef>
          <a:spcPct val="0"/>
        </a:spcBef>
        <a:spcAft>
          <a:spcPts val="400"/>
        </a:spcAft>
        <a:buClr>
          <a:schemeClr val="tx1"/>
        </a:buClr>
        <a:buFont typeface="Arial" charset="0"/>
        <a:buChar char="•"/>
        <a:defRPr sz="1600">
          <a:solidFill>
            <a:schemeClr val="tx1"/>
          </a:solidFill>
          <a:latin typeface="+mn-lt"/>
          <a:ea typeface="ＭＳ Ｐゴシック" charset="-128"/>
        </a:defRPr>
      </a:lvl4pPr>
      <a:lvl5pPr marL="914400" indent="-228600" algn="l" rtl="0" eaLnBrk="0" fontAlgn="base" hangingPunct="0">
        <a:spcBef>
          <a:spcPct val="0"/>
        </a:spcBef>
        <a:spcAft>
          <a:spcPts val="400"/>
        </a:spcAft>
        <a:buFont typeface="Arial Narrow" pitchFamily="34" charset="0"/>
        <a:buChar char="–"/>
        <a:defRPr sz="1600">
          <a:solidFill>
            <a:schemeClr val="tx1"/>
          </a:solidFill>
          <a:latin typeface="+mn-lt"/>
          <a:ea typeface="ＭＳ Ｐゴシック" charset="-128"/>
        </a:defRPr>
      </a:lvl5pPr>
      <a:lvl6pPr marL="1371600" indent="-228600" algn="l" rtl="0" fontAlgn="base">
        <a:spcBef>
          <a:spcPct val="0"/>
        </a:spcBef>
        <a:spcAft>
          <a:spcPts val="400"/>
        </a:spcAft>
        <a:buFont typeface="Arial Narrow" pitchFamily="34" charset="0"/>
        <a:buChar char="–"/>
        <a:defRPr sz="1600">
          <a:solidFill>
            <a:schemeClr val="tx2"/>
          </a:solidFill>
          <a:latin typeface="+mn-lt"/>
        </a:defRPr>
      </a:lvl6pPr>
      <a:lvl7pPr marL="1828800" indent="-228600" algn="l" rtl="0" fontAlgn="base">
        <a:spcBef>
          <a:spcPct val="0"/>
        </a:spcBef>
        <a:spcAft>
          <a:spcPts val="400"/>
        </a:spcAft>
        <a:buFont typeface="Arial Narrow" pitchFamily="34" charset="0"/>
        <a:buChar char="–"/>
        <a:defRPr sz="1600">
          <a:solidFill>
            <a:schemeClr val="tx2"/>
          </a:solidFill>
          <a:latin typeface="+mn-lt"/>
        </a:defRPr>
      </a:lvl7pPr>
      <a:lvl8pPr marL="2286000" indent="-228600" algn="l" rtl="0" fontAlgn="base">
        <a:spcBef>
          <a:spcPct val="0"/>
        </a:spcBef>
        <a:spcAft>
          <a:spcPts val="400"/>
        </a:spcAft>
        <a:buFont typeface="Arial Narrow" pitchFamily="34" charset="0"/>
        <a:buChar char="–"/>
        <a:defRPr sz="1600">
          <a:solidFill>
            <a:schemeClr val="tx2"/>
          </a:solidFill>
          <a:latin typeface="+mn-lt"/>
        </a:defRPr>
      </a:lvl8pPr>
      <a:lvl9pPr marL="2743200" indent="-228600" algn="l" rtl="0" fontAlgn="base">
        <a:spcBef>
          <a:spcPct val="0"/>
        </a:spcBef>
        <a:spcAft>
          <a:spcPts val="400"/>
        </a:spcAft>
        <a:buFont typeface="Arial Narrow" pitchFamily="34" charset="0"/>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3"/>
          <p:cNvSpPr>
            <a:spLocks noChangeArrowheads="1"/>
          </p:cNvSpPr>
          <p:nvPr/>
        </p:nvSpPr>
        <p:spPr bwMode="auto">
          <a:xfrm>
            <a:off x="0" y="-28575"/>
            <a:ext cx="9144000" cy="1204913"/>
          </a:xfrm>
          <a:prstGeom prst="rect">
            <a:avLst/>
          </a:prstGeom>
          <a:solidFill>
            <a:srgbClr val="DCD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333333"/>
              </a:solidFill>
              <a:ea typeface="ＭＳ Ｐゴシック" charset="-128"/>
            </a:endParaRPr>
          </a:p>
        </p:txBody>
      </p:sp>
      <p:sp>
        <p:nvSpPr>
          <p:cNvPr id="3075" name="Rectangle 3"/>
          <p:cNvSpPr>
            <a:spLocks noGrp="1" noChangeArrowheads="1"/>
          </p:cNvSpPr>
          <p:nvPr>
            <p:ph type="body" idx="1"/>
          </p:nvPr>
        </p:nvSpPr>
        <p:spPr bwMode="auto">
          <a:xfrm>
            <a:off x="347663" y="1600200"/>
            <a:ext cx="845820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6" name="Rectangle 21"/>
          <p:cNvSpPr>
            <a:spLocks noGrp="1" noChangeArrowheads="1"/>
          </p:cNvSpPr>
          <p:nvPr>
            <p:ph type="title"/>
          </p:nvPr>
        </p:nvSpPr>
        <p:spPr bwMode="auto">
          <a:xfrm>
            <a:off x="347663" y="2286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7" name="Line 1053"/>
          <p:cNvSpPr>
            <a:spLocks noChangeShapeType="1"/>
          </p:cNvSpPr>
          <p:nvPr/>
        </p:nvSpPr>
        <p:spPr bwMode="auto">
          <a:xfrm>
            <a:off x="0" y="6003925"/>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Rectangle 1035"/>
          <p:cNvSpPr>
            <a:spLocks noGrp="1" noChangeArrowheads="1"/>
          </p:cNvSpPr>
          <p:nvPr>
            <p:ph type="dt" sz="half" idx="2"/>
          </p:nvPr>
        </p:nvSpPr>
        <p:spPr bwMode="auto">
          <a:xfrm>
            <a:off x="6218238" y="6286500"/>
            <a:ext cx="1401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mn-lt"/>
                <a:ea typeface="+mn-ea"/>
              </a:defRPr>
            </a:lvl1pPr>
          </a:lstStyle>
          <a:p>
            <a:pPr>
              <a:defRPr/>
            </a:pPr>
            <a:r>
              <a:rPr lang="en-US" smtClean="0"/>
              <a:t>November  2012</a:t>
            </a:r>
            <a:endParaRPr lang="en-US"/>
          </a:p>
        </p:txBody>
      </p:sp>
      <p:sp>
        <p:nvSpPr>
          <p:cNvPr id="19" name="Rectangle 1037"/>
          <p:cNvSpPr>
            <a:spLocks noGrp="1" noChangeArrowheads="1"/>
          </p:cNvSpPr>
          <p:nvPr>
            <p:ph type="sldNum" sz="quarter" idx="4"/>
          </p:nvPr>
        </p:nvSpPr>
        <p:spPr bwMode="auto">
          <a:xfrm>
            <a:off x="7908925" y="6286500"/>
            <a:ext cx="887413"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Arial Narrow" pitchFamily="34" charset="0"/>
                <a:ea typeface="ＭＳ Ｐゴシック" charset="-128"/>
              </a:defRPr>
            </a:lvl1pPr>
          </a:lstStyle>
          <a:p>
            <a:pPr>
              <a:defRPr/>
            </a:pPr>
            <a:fld id="{6BF0D888-4979-40B4-93BF-B7839871B509}" type="slidenum">
              <a:rPr lang="en-US"/>
              <a:pPr>
                <a:defRPr/>
              </a:pPr>
              <a:t>‹#›</a:t>
            </a:fld>
            <a:endParaRPr lang="en-US"/>
          </a:p>
        </p:txBody>
      </p:sp>
      <p:sp>
        <p:nvSpPr>
          <p:cNvPr id="3080" name="Line 1050"/>
          <p:cNvSpPr>
            <a:spLocks noChangeShapeType="1"/>
          </p:cNvSpPr>
          <p:nvPr/>
        </p:nvSpPr>
        <p:spPr bwMode="auto">
          <a:xfrm>
            <a:off x="60801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1" name="Line 1051"/>
          <p:cNvSpPr>
            <a:spLocks noChangeShapeType="1"/>
          </p:cNvSpPr>
          <p:nvPr/>
        </p:nvSpPr>
        <p:spPr bwMode="auto">
          <a:xfrm>
            <a:off x="7772400"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2" name="Line 1054"/>
          <p:cNvSpPr>
            <a:spLocks noChangeShapeType="1"/>
          </p:cNvSpPr>
          <p:nvPr/>
        </p:nvSpPr>
        <p:spPr bwMode="auto">
          <a:xfrm>
            <a:off x="28797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1056"/>
          <p:cNvSpPr>
            <a:spLocks noGrp="1" noChangeArrowheads="1"/>
          </p:cNvSpPr>
          <p:nvPr>
            <p:ph type="ftr" sz="quarter" idx="3"/>
          </p:nvPr>
        </p:nvSpPr>
        <p:spPr bwMode="auto">
          <a:xfrm>
            <a:off x="3017838" y="6286500"/>
            <a:ext cx="2925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defRPr sz="1200">
                <a:solidFill>
                  <a:srgbClr val="999999"/>
                </a:solidFill>
                <a:latin typeface="+mn-lt"/>
                <a:ea typeface="+mn-ea"/>
              </a:defRPr>
            </a:lvl1pPr>
          </a:lstStyle>
          <a:p>
            <a:pPr>
              <a:defRPr/>
            </a:pPr>
            <a:endParaRPr lang="en-US"/>
          </a:p>
        </p:txBody>
      </p:sp>
      <p:pic>
        <p:nvPicPr>
          <p:cNvPr id="3084" name="Picture 13" descr="FedEx_Collective_Preferred_Two_Color_Positive_Light_GrayRGB.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563" y="6026150"/>
            <a:ext cx="12747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rtl="0" eaLnBrk="0" fontAlgn="base" hangingPunct="0">
        <a:spcBef>
          <a:spcPct val="0"/>
        </a:spcBef>
        <a:spcAft>
          <a:spcPct val="0"/>
        </a:spcAft>
        <a:defRPr sz="2800">
          <a:solidFill>
            <a:srgbClr val="4D148C"/>
          </a:solidFill>
          <a:latin typeface="+mj-lt"/>
          <a:ea typeface="ＭＳ Ｐゴシック" charset="-128"/>
          <a:cs typeface="+mj-cs"/>
        </a:defRPr>
      </a:lvl1pPr>
      <a:lvl2pPr algn="l" rtl="0" eaLnBrk="0" fontAlgn="base" hangingPunct="0">
        <a:spcBef>
          <a:spcPct val="0"/>
        </a:spcBef>
        <a:spcAft>
          <a:spcPct val="0"/>
        </a:spcAft>
        <a:defRPr sz="2800">
          <a:solidFill>
            <a:srgbClr val="4D148C"/>
          </a:solidFill>
          <a:latin typeface="Arial" charset="0"/>
          <a:ea typeface="ＭＳ Ｐゴシック" charset="-128"/>
        </a:defRPr>
      </a:lvl2pPr>
      <a:lvl3pPr algn="l" rtl="0" eaLnBrk="0" fontAlgn="base" hangingPunct="0">
        <a:spcBef>
          <a:spcPct val="0"/>
        </a:spcBef>
        <a:spcAft>
          <a:spcPct val="0"/>
        </a:spcAft>
        <a:defRPr sz="2800">
          <a:solidFill>
            <a:srgbClr val="4D148C"/>
          </a:solidFill>
          <a:latin typeface="Arial" charset="0"/>
          <a:ea typeface="ＭＳ Ｐゴシック" charset="-128"/>
        </a:defRPr>
      </a:lvl3pPr>
      <a:lvl4pPr algn="l" rtl="0" eaLnBrk="0" fontAlgn="base" hangingPunct="0">
        <a:spcBef>
          <a:spcPct val="0"/>
        </a:spcBef>
        <a:spcAft>
          <a:spcPct val="0"/>
        </a:spcAft>
        <a:defRPr sz="2800">
          <a:solidFill>
            <a:srgbClr val="4D148C"/>
          </a:solidFill>
          <a:latin typeface="Arial" charset="0"/>
          <a:ea typeface="ＭＳ Ｐゴシック" charset="-128"/>
        </a:defRPr>
      </a:lvl4pPr>
      <a:lvl5pPr algn="l" rtl="0" eaLnBrk="0" fontAlgn="base" hangingPunct="0">
        <a:spcBef>
          <a:spcPct val="0"/>
        </a:spcBef>
        <a:spcAft>
          <a:spcPct val="0"/>
        </a:spcAft>
        <a:defRPr sz="2800">
          <a:solidFill>
            <a:srgbClr val="4D148C"/>
          </a:solidFill>
          <a:latin typeface="Arial" charset="0"/>
          <a:ea typeface="ＭＳ Ｐゴシック" charset="-128"/>
        </a:defRPr>
      </a:lvl5pPr>
      <a:lvl6pPr marL="457200" algn="l" rtl="0" fontAlgn="base">
        <a:spcBef>
          <a:spcPct val="0"/>
        </a:spcBef>
        <a:spcAft>
          <a:spcPct val="0"/>
        </a:spcAft>
        <a:defRPr sz="2800">
          <a:solidFill>
            <a:srgbClr val="660099"/>
          </a:solidFill>
          <a:latin typeface="Arial" charset="0"/>
        </a:defRPr>
      </a:lvl6pPr>
      <a:lvl7pPr marL="914400" algn="l" rtl="0" fontAlgn="base">
        <a:spcBef>
          <a:spcPct val="0"/>
        </a:spcBef>
        <a:spcAft>
          <a:spcPct val="0"/>
        </a:spcAft>
        <a:defRPr sz="2800">
          <a:solidFill>
            <a:srgbClr val="660099"/>
          </a:solidFill>
          <a:latin typeface="Arial" charset="0"/>
        </a:defRPr>
      </a:lvl7pPr>
      <a:lvl8pPr marL="1371600" algn="l" rtl="0" fontAlgn="base">
        <a:spcBef>
          <a:spcPct val="0"/>
        </a:spcBef>
        <a:spcAft>
          <a:spcPct val="0"/>
        </a:spcAft>
        <a:defRPr sz="2800">
          <a:solidFill>
            <a:srgbClr val="660099"/>
          </a:solidFill>
          <a:latin typeface="Arial" charset="0"/>
        </a:defRPr>
      </a:lvl8pPr>
      <a:lvl9pPr marL="1828800" algn="l" rtl="0" fontAlgn="base">
        <a:spcBef>
          <a:spcPct val="0"/>
        </a:spcBef>
        <a:spcAft>
          <a:spcPct val="0"/>
        </a:spcAft>
        <a:defRPr sz="2800">
          <a:solidFill>
            <a:srgbClr val="660099"/>
          </a:solidFill>
          <a:latin typeface="Arial" charset="0"/>
        </a:defRPr>
      </a:lvl9pPr>
    </p:titleStyle>
    <p:bodyStyle>
      <a:lvl1pPr marL="342900" indent="-342900" algn="l" rtl="0" eaLnBrk="0" fontAlgn="base" hangingPunct="0">
        <a:spcBef>
          <a:spcPts val="600"/>
        </a:spcBef>
        <a:spcAft>
          <a:spcPts val="600"/>
        </a:spcAft>
        <a:buClr>
          <a:srgbClr val="660099"/>
        </a:buClr>
        <a:buFont typeface="Wingdings" pitchFamily="2" charset="2"/>
        <a:defRPr sz="2400">
          <a:solidFill>
            <a:schemeClr val="accent1"/>
          </a:solidFill>
          <a:latin typeface="+mj-lt"/>
          <a:ea typeface="ＭＳ Ｐゴシック" charset="-128"/>
          <a:cs typeface="+mn-cs"/>
        </a:defRPr>
      </a:lvl1pPr>
      <a:lvl2pPr marL="228600" indent="-228600" algn="l" rtl="0" eaLnBrk="0" fontAlgn="base" hangingPunct="0">
        <a:spcBef>
          <a:spcPct val="0"/>
        </a:spcBef>
        <a:spcAft>
          <a:spcPts val="600"/>
        </a:spcAft>
        <a:buClr>
          <a:schemeClr val="tx2"/>
        </a:buClr>
        <a:buFont typeface="Arial" charset="0"/>
        <a:buChar char="•"/>
        <a:defRPr sz="2000">
          <a:solidFill>
            <a:schemeClr val="tx2"/>
          </a:solidFill>
          <a:latin typeface="+mn-lt"/>
          <a:ea typeface="ＭＳ Ｐゴシック" charset="-128"/>
        </a:defRPr>
      </a:lvl2pPr>
      <a:lvl3pPr marL="457200" indent="-228600" algn="l" rtl="0" eaLnBrk="0" fontAlgn="base" hangingPunct="0">
        <a:spcBef>
          <a:spcPct val="0"/>
        </a:spcBef>
        <a:spcAft>
          <a:spcPts val="600"/>
        </a:spcAft>
        <a:buClr>
          <a:schemeClr val="tx2"/>
        </a:buClr>
        <a:buFont typeface="Arial Narrow" pitchFamily="34" charset="0"/>
        <a:buChar char="–"/>
        <a:defRPr>
          <a:solidFill>
            <a:schemeClr val="tx2"/>
          </a:solidFill>
          <a:latin typeface="+mn-lt"/>
          <a:ea typeface="ＭＳ Ｐゴシック" charset="-128"/>
        </a:defRPr>
      </a:lvl3pPr>
      <a:lvl4pPr marL="685800" indent="-228600" algn="l" rtl="0" eaLnBrk="0" fontAlgn="base" hangingPunct="0">
        <a:spcBef>
          <a:spcPct val="0"/>
        </a:spcBef>
        <a:spcAft>
          <a:spcPts val="400"/>
        </a:spcAft>
        <a:buClr>
          <a:schemeClr val="tx1"/>
        </a:buClr>
        <a:buFont typeface="Arial" charset="0"/>
        <a:buChar char="•"/>
        <a:defRPr sz="1600">
          <a:solidFill>
            <a:schemeClr val="tx1"/>
          </a:solidFill>
          <a:latin typeface="+mn-lt"/>
          <a:ea typeface="ＭＳ Ｐゴシック" charset="-128"/>
        </a:defRPr>
      </a:lvl4pPr>
      <a:lvl5pPr marL="914400" indent="-228600" algn="l" rtl="0" eaLnBrk="0" fontAlgn="base" hangingPunct="0">
        <a:spcBef>
          <a:spcPct val="0"/>
        </a:spcBef>
        <a:spcAft>
          <a:spcPts val="400"/>
        </a:spcAft>
        <a:buFont typeface="Arial Narrow" pitchFamily="34" charset="0"/>
        <a:buChar char="–"/>
        <a:defRPr sz="1600">
          <a:solidFill>
            <a:schemeClr val="tx1"/>
          </a:solidFill>
          <a:latin typeface="+mn-lt"/>
          <a:ea typeface="ＭＳ Ｐゴシック" charset="-128"/>
        </a:defRPr>
      </a:lvl5pPr>
      <a:lvl6pPr marL="1371600" indent="-228600" algn="l" rtl="0" fontAlgn="base">
        <a:spcBef>
          <a:spcPct val="0"/>
        </a:spcBef>
        <a:spcAft>
          <a:spcPts val="400"/>
        </a:spcAft>
        <a:buFont typeface="Arial Narrow" pitchFamily="34" charset="0"/>
        <a:buChar char="–"/>
        <a:defRPr sz="1600">
          <a:solidFill>
            <a:schemeClr val="tx2"/>
          </a:solidFill>
          <a:latin typeface="+mn-lt"/>
        </a:defRPr>
      </a:lvl6pPr>
      <a:lvl7pPr marL="1828800" indent="-228600" algn="l" rtl="0" fontAlgn="base">
        <a:spcBef>
          <a:spcPct val="0"/>
        </a:spcBef>
        <a:spcAft>
          <a:spcPts val="400"/>
        </a:spcAft>
        <a:buFont typeface="Arial Narrow" pitchFamily="34" charset="0"/>
        <a:buChar char="–"/>
        <a:defRPr sz="1600">
          <a:solidFill>
            <a:schemeClr val="tx2"/>
          </a:solidFill>
          <a:latin typeface="+mn-lt"/>
        </a:defRPr>
      </a:lvl7pPr>
      <a:lvl8pPr marL="2286000" indent="-228600" algn="l" rtl="0" fontAlgn="base">
        <a:spcBef>
          <a:spcPct val="0"/>
        </a:spcBef>
        <a:spcAft>
          <a:spcPts val="400"/>
        </a:spcAft>
        <a:buFont typeface="Arial Narrow" pitchFamily="34" charset="0"/>
        <a:buChar char="–"/>
        <a:defRPr sz="1600">
          <a:solidFill>
            <a:schemeClr val="tx2"/>
          </a:solidFill>
          <a:latin typeface="+mn-lt"/>
        </a:defRPr>
      </a:lvl8pPr>
      <a:lvl9pPr marL="2743200" indent="-228600" algn="l" rtl="0" fontAlgn="base">
        <a:spcBef>
          <a:spcPct val="0"/>
        </a:spcBef>
        <a:spcAft>
          <a:spcPts val="400"/>
        </a:spcAft>
        <a:buFont typeface="Arial Narrow" pitchFamily="34" charset="0"/>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3"/>
          <p:cNvSpPr>
            <a:spLocks noChangeArrowheads="1"/>
          </p:cNvSpPr>
          <p:nvPr/>
        </p:nvSpPr>
        <p:spPr bwMode="auto">
          <a:xfrm>
            <a:off x="0" y="-28575"/>
            <a:ext cx="9144000" cy="1204913"/>
          </a:xfrm>
          <a:prstGeom prst="rect">
            <a:avLst/>
          </a:prstGeom>
          <a:solidFill>
            <a:srgbClr val="DCD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333333"/>
              </a:solidFill>
              <a:ea typeface="ＭＳ Ｐゴシック" charset="-128"/>
            </a:endParaRPr>
          </a:p>
        </p:txBody>
      </p:sp>
      <p:sp>
        <p:nvSpPr>
          <p:cNvPr id="4099" name="Rectangle 3"/>
          <p:cNvSpPr>
            <a:spLocks noGrp="1" noChangeArrowheads="1"/>
          </p:cNvSpPr>
          <p:nvPr>
            <p:ph type="body" idx="1"/>
          </p:nvPr>
        </p:nvSpPr>
        <p:spPr bwMode="auto">
          <a:xfrm>
            <a:off x="347663" y="1600200"/>
            <a:ext cx="845820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21"/>
          <p:cNvSpPr>
            <a:spLocks noGrp="1" noChangeArrowheads="1"/>
          </p:cNvSpPr>
          <p:nvPr>
            <p:ph type="title"/>
          </p:nvPr>
        </p:nvSpPr>
        <p:spPr bwMode="auto">
          <a:xfrm>
            <a:off x="347663" y="2286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4101" name="Line 1053"/>
          <p:cNvSpPr>
            <a:spLocks noChangeShapeType="1"/>
          </p:cNvSpPr>
          <p:nvPr/>
        </p:nvSpPr>
        <p:spPr bwMode="auto">
          <a:xfrm>
            <a:off x="0" y="6003925"/>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Rectangle 1035"/>
          <p:cNvSpPr>
            <a:spLocks noGrp="1" noChangeArrowheads="1"/>
          </p:cNvSpPr>
          <p:nvPr>
            <p:ph type="dt" sz="half" idx="2"/>
          </p:nvPr>
        </p:nvSpPr>
        <p:spPr bwMode="auto">
          <a:xfrm>
            <a:off x="6218238" y="6286500"/>
            <a:ext cx="1401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mn-lt"/>
                <a:ea typeface="+mn-ea"/>
              </a:defRPr>
            </a:lvl1pPr>
          </a:lstStyle>
          <a:p>
            <a:pPr>
              <a:defRPr/>
            </a:pPr>
            <a:r>
              <a:rPr lang="en-US" smtClean="0"/>
              <a:t>November  2012</a:t>
            </a:r>
            <a:endParaRPr lang="en-US"/>
          </a:p>
        </p:txBody>
      </p:sp>
      <p:sp>
        <p:nvSpPr>
          <p:cNvPr id="19" name="Rectangle 1037"/>
          <p:cNvSpPr>
            <a:spLocks noGrp="1" noChangeArrowheads="1"/>
          </p:cNvSpPr>
          <p:nvPr>
            <p:ph type="sldNum" sz="quarter" idx="4"/>
          </p:nvPr>
        </p:nvSpPr>
        <p:spPr bwMode="auto">
          <a:xfrm>
            <a:off x="7908925" y="6286500"/>
            <a:ext cx="887413"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Arial Narrow" pitchFamily="34" charset="0"/>
                <a:ea typeface="ＭＳ Ｐゴシック" charset="-128"/>
              </a:defRPr>
            </a:lvl1pPr>
          </a:lstStyle>
          <a:p>
            <a:pPr>
              <a:defRPr/>
            </a:pPr>
            <a:fld id="{BDDDE512-F38B-49A4-8245-C28AF465D2BB}" type="slidenum">
              <a:rPr lang="en-US"/>
              <a:pPr>
                <a:defRPr/>
              </a:pPr>
              <a:t>‹#›</a:t>
            </a:fld>
            <a:endParaRPr lang="en-US"/>
          </a:p>
        </p:txBody>
      </p:sp>
      <p:sp>
        <p:nvSpPr>
          <p:cNvPr id="4104" name="Line 1050"/>
          <p:cNvSpPr>
            <a:spLocks noChangeShapeType="1"/>
          </p:cNvSpPr>
          <p:nvPr/>
        </p:nvSpPr>
        <p:spPr bwMode="auto">
          <a:xfrm>
            <a:off x="60801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5" name="Line 1051"/>
          <p:cNvSpPr>
            <a:spLocks noChangeShapeType="1"/>
          </p:cNvSpPr>
          <p:nvPr/>
        </p:nvSpPr>
        <p:spPr bwMode="auto">
          <a:xfrm>
            <a:off x="7772400"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54"/>
          <p:cNvSpPr>
            <a:spLocks noChangeShapeType="1"/>
          </p:cNvSpPr>
          <p:nvPr/>
        </p:nvSpPr>
        <p:spPr bwMode="auto">
          <a:xfrm>
            <a:off x="28797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1056"/>
          <p:cNvSpPr>
            <a:spLocks noGrp="1" noChangeArrowheads="1"/>
          </p:cNvSpPr>
          <p:nvPr>
            <p:ph type="ftr" sz="quarter" idx="3"/>
          </p:nvPr>
        </p:nvSpPr>
        <p:spPr bwMode="auto">
          <a:xfrm>
            <a:off x="3017838" y="6286500"/>
            <a:ext cx="2925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defRPr sz="1200">
                <a:solidFill>
                  <a:srgbClr val="999999"/>
                </a:solidFill>
                <a:latin typeface="+mn-lt"/>
                <a:ea typeface="+mn-ea"/>
              </a:defRPr>
            </a:lvl1pPr>
          </a:lstStyle>
          <a:p>
            <a:pPr>
              <a:defRPr/>
            </a:pPr>
            <a:endParaRPr lang="en-US"/>
          </a:p>
        </p:txBody>
      </p:sp>
      <p:pic>
        <p:nvPicPr>
          <p:cNvPr id="4108" name="Picture 13" descr="FedEx_Collective_Preferred_Two_Color_Positive_Light_GrayRGB.t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82563" y="6026150"/>
            <a:ext cx="12747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Lst>
  <p:timing>
    <p:tnLst>
      <p:par>
        <p:cTn id="1" dur="indefinite" restart="never" nodeType="tmRoot"/>
      </p:par>
    </p:tnLst>
  </p:timing>
  <p:hf hdr="0" dt="0"/>
  <p:txStyles>
    <p:titleStyle>
      <a:lvl1pPr algn="l" rtl="0" eaLnBrk="0" fontAlgn="base" hangingPunct="0">
        <a:spcBef>
          <a:spcPct val="0"/>
        </a:spcBef>
        <a:spcAft>
          <a:spcPct val="0"/>
        </a:spcAft>
        <a:defRPr sz="2800">
          <a:solidFill>
            <a:srgbClr val="4D148C"/>
          </a:solidFill>
          <a:latin typeface="+mj-lt"/>
          <a:ea typeface="ＭＳ Ｐゴシック" charset="-128"/>
          <a:cs typeface="+mj-cs"/>
        </a:defRPr>
      </a:lvl1pPr>
      <a:lvl2pPr algn="l" rtl="0" eaLnBrk="0" fontAlgn="base" hangingPunct="0">
        <a:spcBef>
          <a:spcPct val="0"/>
        </a:spcBef>
        <a:spcAft>
          <a:spcPct val="0"/>
        </a:spcAft>
        <a:defRPr sz="2800">
          <a:solidFill>
            <a:srgbClr val="4D148C"/>
          </a:solidFill>
          <a:latin typeface="Arial" charset="0"/>
          <a:ea typeface="ＭＳ Ｐゴシック" charset="-128"/>
        </a:defRPr>
      </a:lvl2pPr>
      <a:lvl3pPr algn="l" rtl="0" eaLnBrk="0" fontAlgn="base" hangingPunct="0">
        <a:spcBef>
          <a:spcPct val="0"/>
        </a:spcBef>
        <a:spcAft>
          <a:spcPct val="0"/>
        </a:spcAft>
        <a:defRPr sz="2800">
          <a:solidFill>
            <a:srgbClr val="4D148C"/>
          </a:solidFill>
          <a:latin typeface="Arial" charset="0"/>
          <a:ea typeface="ＭＳ Ｐゴシック" charset="-128"/>
        </a:defRPr>
      </a:lvl3pPr>
      <a:lvl4pPr algn="l" rtl="0" eaLnBrk="0" fontAlgn="base" hangingPunct="0">
        <a:spcBef>
          <a:spcPct val="0"/>
        </a:spcBef>
        <a:spcAft>
          <a:spcPct val="0"/>
        </a:spcAft>
        <a:defRPr sz="2800">
          <a:solidFill>
            <a:srgbClr val="4D148C"/>
          </a:solidFill>
          <a:latin typeface="Arial" charset="0"/>
          <a:ea typeface="ＭＳ Ｐゴシック" charset="-128"/>
        </a:defRPr>
      </a:lvl4pPr>
      <a:lvl5pPr algn="l" rtl="0" eaLnBrk="0" fontAlgn="base" hangingPunct="0">
        <a:spcBef>
          <a:spcPct val="0"/>
        </a:spcBef>
        <a:spcAft>
          <a:spcPct val="0"/>
        </a:spcAft>
        <a:defRPr sz="2800">
          <a:solidFill>
            <a:srgbClr val="4D148C"/>
          </a:solidFill>
          <a:latin typeface="Arial" charset="0"/>
          <a:ea typeface="ＭＳ Ｐゴシック" charset="-128"/>
        </a:defRPr>
      </a:lvl5pPr>
      <a:lvl6pPr marL="457200" algn="l" rtl="0" fontAlgn="base">
        <a:spcBef>
          <a:spcPct val="0"/>
        </a:spcBef>
        <a:spcAft>
          <a:spcPct val="0"/>
        </a:spcAft>
        <a:defRPr sz="2800">
          <a:solidFill>
            <a:srgbClr val="660099"/>
          </a:solidFill>
          <a:latin typeface="Arial" charset="0"/>
        </a:defRPr>
      </a:lvl6pPr>
      <a:lvl7pPr marL="914400" algn="l" rtl="0" fontAlgn="base">
        <a:spcBef>
          <a:spcPct val="0"/>
        </a:spcBef>
        <a:spcAft>
          <a:spcPct val="0"/>
        </a:spcAft>
        <a:defRPr sz="2800">
          <a:solidFill>
            <a:srgbClr val="660099"/>
          </a:solidFill>
          <a:latin typeface="Arial" charset="0"/>
        </a:defRPr>
      </a:lvl7pPr>
      <a:lvl8pPr marL="1371600" algn="l" rtl="0" fontAlgn="base">
        <a:spcBef>
          <a:spcPct val="0"/>
        </a:spcBef>
        <a:spcAft>
          <a:spcPct val="0"/>
        </a:spcAft>
        <a:defRPr sz="2800">
          <a:solidFill>
            <a:srgbClr val="660099"/>
          </a:solidFill>
          <a:latin typeface="Arial" charset="0"/>
        </a:defRPr>
      </a:lvl8pPr>
      <a:lvl9pPr marL="1828800" algn="l" rtl="0" fontAlgn="base">
        <a:spcBef>
          <a:spcPct val="0"/>
        </a:spcBef>
        <a:spcAft>
          <a:spcPct val="0"/>
        </a:spcAft>
        <a:defRPr sz="2800">
          <a:solidFill>
            <a:srgbClr val="660099"/>
          </a:solidFill>
          <a:latin typeface="Arial" charset="0"/>
        </a:defRPr>
      </a:lvl9pPr>
    </p:titleStyle>
    <p:bodyStyle>
      <a:lvl1pPr marL="342900" indent="-342900" algn="l" rtl="0" eaLnBrk="0" fontAlgn="base" hangingPunct="0">
        <a:spcBef>
          <a:spcPts val="600"/>
        </a:spcBef>
        <a:spcAft>
          <a:spcPts val="600"/>
        </a:spcAft>
        <a:buClr>
          <a:srgbClr val="660099"/>
        </a:buClr>
        <a:buFont typeface="Wingdings" pitchFamily="2" charset="2"/>
        <a:defRPr sz="2400">
          <a:solidFill>
            <a:schemeClr val="accent1"/>
          </a:solidFill>
          <a:latin typeface="+mj-lt"/>
          <a:ea typeface="ＭＳ Ｐゴシック" charset="-128"/>
          <a:cs typeface="+mn-cs"/>
        </a:defRPr>
      </a:lvl1pPr>
      <a:lvl2pPr marL="228600" indent="-228600" algn="l" rtl="0" eaLnBrk="0" fontAlgn="base" hangingPunct="0">
        <a:spcBef>
          <a:spcPct val="0"/>
        </a:spcBef>
        <a:spcAft>
          <a:spcPts val="600"/>
        </a:spcAft>
        <a:buClr>
          <a:schemeClr val="tx2"/>
        </a:buClr>
        <a:buFont typeface="Arial" charset="0"/>
        <a:buChar char="•"/>
        <a:defRPr sz="2000">
          <a:solidFill>
            <a:schemeClr val="tx2"/>
          </a:solidFill>
          <a:latin typeface="+mn-lt"/>
          <a:ea typeface="ＭＳ Ｐゴシック" charset="-128"/>
        </a:defRPr>
      </a:lvl2pPr>
      <a:lvl3pPr marL="457200" indent="-228600" algn="l" rtl="0" eaLnBrk="0" fontAlgn="base" hangingPunct="0">
        <a:spcBef>
          <a:spcPct val="0"/>
        </a:spcBef>
        <a:spcAft>
          <a:spcPts val="600"/>
        </a:spcAft>
        <a:buClr>
          <a:schemeClr val="tx2"/>
        </a:buClr>
        <a:buFont typeface="Arial Narrow" pitchFamily="34" charset="0"/>
        <a:buChar char="–"/>
        <a:defRPr>
          <a:solidFill>
            <a:schemeClr val="tx2"/>
          </a:solidFill>
          <a:latin typeface="+mn-lt"/>
          <a:ea typeface="ＭＳ Ｐゴシック" charset="-128"/>
        </a:defRPr>
      </a:lvl3pPr>
      <a:lvl4pPr marL="685800" indent="-228600" algn="l" rtl="0" eaLnBrk="0" fontAlgn="base" hangingPunct="0">
        <a:spcBef>
          <a:spcPct val="0"/>
        </a:spcBef>
        <a:spcAft>
          <a:spcPts val="400"/>
        </a:spcAft>
        <a:buClr>
          <a:schemeClr val="tx1"/>
        </a:buClr>
        <a:buFont typeface="Arial" charset="0"/>
        <a:buChar char="•"/>
        <a:defRPr sz="1600">
          <a:solidFill>
            <a:schemeClr val="tx1"/>
          </a:solidFill>
          <a:latin typeface="+mn-lt"/>
          <a:ea typeface="ＭＳ Ｐゴシック" charset="-128"/>
        </a:defRPr>
      </a:lvl4pPr>
      <a:lvl5pPr marL="914400" indent="-228600" algn="l" rtl="0" eaLnBrk="0" fontAlgn="base" hangingPunct="0">
        <a:spcBef>
          <a:spcPct val="0"/>
        </a:spcBef>
        <a:spcAft>
          <a:spcPts val="400"/>
        </a:spcAft>
        <a:buFont typeface="Arial Narrow" pitchFamily="34" charset="0"/>
        <a:buChar char="–"/>
        <a:defRPr sz="1600">
          <a:solidFill>
            <a:schemeClr val="tx1"/>
          </a:solidFill>
          <a:latin typeface="+mn-lt"/>
          <a:ea typeface="ＭＳ Ｐゴシック" charset="-128"/>
        </a:defRPr>
      </a:lvl5pPr>
      <a:lvl6pPr marL="1371600" indent="-228600" algn="l" rtl="0" fontAlgn="base">
        <a:spcBef>
          <a:spcPct val="0"/>
        </a:spcBef>
        <a:spcAft>
          <a:spcPts val="400"/>
        </a:spcAft>
        <a:buFont typeface="Arial Narrow" pitchFamily="34" charset="0"/>
        <a:buChar char="–"/>
        <a:defRPr sz="1600">
          <a:solidFill>
            <a:schemeClr val="tx2"/>
          </a:solidFill>
          <a:latin typeface="+mn-lt"/>
        </a:defRPr>
      </a:lvl6pPr>
      <a:lvl7pPr marL="1828800" indent="-228600" algn="l" rtl="0" fontAlgn="base">
        <a:spcBef>
          <a:spcPct val="0"/>
        </a:spcBef>
        <a:spcAft>
          <a:spcPts val="400"/>
        </a:spcAft>
        <a:buFont typeface="Arial Narrow" pitchFamily="34" charset="0"/>
        <a:buChar char="–"/>
        <a:defRPr sz="1600">
          <a:solidFill>
            <a:schemeClr val="tx2"/>
          </a:solidFill>
          <a:latin typeface="+mn-lt"/>
        </a:defRPr>
      </a:lvl7pPr>
      <a:lvl8pPr marL="2286000" indent="-228600" algn="l" rtl="0" fontAlgn="base">
        <a:spcBef>
          <a:spcPct val="0"/>
        </a:spcBef>
        <a:spcAft>
          <a:spcPts val="400"/>
        </a:spcAft>
        <a:buFont typeface="Arial Narrow" pitchFamily="34" charset="0"/>
        <a:buChar char="–"/>
        <a:defRPr sz="1600">
          <a:solidFill>
            <a:schemeClr val="tx2"/>
          </a:solidFill>
          <a:latin typeface="+mn-lt"/>
        </a:defRPr>
      </a:lvl8pPr>
      <a:lvl9pPr marL="2743200" indent="-228600" algn="l" rtl="0" fontAlgn="base">
        <a:spcBef>
          <a:spcPct val="0"/>
        </a:spcBef>
        <a:spcAft>
          <a:spcPts val="400"/>
        </a:spcAft>
        <a:buFont typeface="Arial Narrow" pitchFamily="34" charset="0"/>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3"/>
          <p:cNvSpPr>
            <a:spLocks noChangeArrowheads="1"/>
          </p:cNvSpPr>
          <p:nvPr/>
        </p:nvSpPr>
        <p:spPr bwMode="auto">
          <a:xfrm>
            <a:off x="0" y="-28575"/>
            <a:ext cx="9144000" cy="1204913"/>
          </a:xfrm>
          <a:prstGeom prst="rect">
            <a:avLst/>
          </a:prstGeom>
          <a:solidFill>
            <a:srgbClr val="DCD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333333"/>
              </a:solidFill>
              <a:ea typeface="ＭＳ Ｐゴシック" charset="-128"/>
            </a:endParaRPr>
          </a:p>
        </p:txBody>
      </p:sp>
      <p:sp>
        <p:nvSpPr>
          <p:cNvPr id="5123" name="Rectangle 3"/>
          <p:cNvSpPr>
            <a:spLocks noGrp="1" noChangeArrowheads="1"/>
          </p:cNvSpPr>
          <p:nvPr>
            <p:ph type="body" idx="1"/>
          </p:nvPr>
        </p:nvSpPr>
        <p:spPr bwMode="auto">
          <a:xfrm>
            <a:off x="347663" y="1600200"/>
            <a:ext cx="845820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4" name="Rectangle 21"/>
          <p:cNvSpPr>
            <a:spLocks noGrp="1" noChangeArrowheads="1"/>
          </p:cNvSpPr>
          <p:nvPr>
            <p:ph type="title"/>
          </p:nvPr>
        </p:nvSpPr>
        <p:spPr bwMode="auto">
          <a:xfrm>
            <a:off x="347663" y="2286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5125" name="Line 1053"/>
          <p:cNvSpPr>
            <a:spLocks noChangeShapeType="1"/>
          </p:cNvSpPr>
          <p:nvPr/>
        </p:nvSpPr>
        <p:spPr bwMode="auto">
          <a:xfrm>
            <a:off x="0" y="6003925"/>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Rectangle 1035"/>
          <p:cNvSpPr>
            <a:spLocks noGrp="1" noChangeArrowheads="1"/>
          </p:cNvSpPr>
          <p:nvPr>
            <p:ph type="dt" sz="half" idx="2"/>
          </p:nvPr>
        </p:nvSpPr>
        <p:spPr bwMode="auto">
          <a:xfrm>
            <a:off x="6218238" y="6286500"/>
            <a:ext cx="1401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mn-lt"/>
                <a:ea typeface="+mn-ea"/>
              </a:defRPr>
            </a:lvl1pPr>
          </a:lstStyle>
          <a:p>
            <a:pPr>
              <a:defRPr/>
            </a:pPr>
            <a:r>
              <a:rPr lang="en-US" smtClean="0"/>
              <a:t>November  2012</a:t>
            </a:r>
            <a:endParaRPr lang="en-US"/>
          </a:p>
        </p:txBody>
      </p:sp>
      <p:sp>
        <p:nvSpPr>
          <p:cNvPr id="19" name="Rectangle 1037"/>
          <p:cNvSpPr>
            <a:spLocks noGrp="1" noChangeArrowheads="1"/>
          </p:cNvSpPr>
          <p:nvPr>
            <p:ph type="sldNum" sz="quarter" idx="4"/>
          </p:nvPr>
        </p:nvSpPr>
        <p:spPr bwMode="auto">
          <a:xfrm>
            <a:off x="7908925" y="6286500"/>
            <a:ext cx="887413"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Arial Narrow" pitchFamily="34" charset="0"/>
                <a:ea typeface="ＭＳ Ｐゴシック" charset="-128"/>
              </a:defRPr>
            </a:lvl1pPr>
          </a:lstStyle>
          <a:p>
            <a:pPr>
              <a:defRPr/>
            </a:pPr>
            <a:fld id="{14CF4F9B-B5A4-48BB-91A8-71FC085ABC77}" type="slidenum">
              <a:rPr lang="en-US"/>
              <a:pPr>
                <a:defRPr/>
              </a:pPr>
              <a:t>‹#›</a:t>
            </a:fld>
            <a:endParaRPr lang="en-US"/>
          </a:p>
        </p:txBody>
      </p:sp>
      <p:sp>
        <p:nvSpPr>
          <p:cNvPr id="5128" name="Line 1050"/>
          <p:cNvSpPr>
            <a:spLocks noChangeShapeType="1"/>
          </p:cNvSpPr>
          <p:nvPr/>
        </p:nvSpPr>
        <p:spPr bwMode="auto">
          <a:xfrm>
            <a:off x="60801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1051"/>
          <p:cNvSpPr>
            <a:spLocks noChangeShapeType="1"/>
          </p:cNvSpPr>
          <p:nvPr/>
        </p:nvSpPr>
        <p:spPr bwMode="auto">
          <a:xfrm>
            <a:off x="7772400"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0" name="Line 1054"/>
          <p:cNvSpPr>
            <a:spLocks noChangeShapeType="1"/>
          </p:cNvSpPr>
          <p:nvPr/>
        </p:nvSpPr>
        <p:spPr bwMode="auto">
          <a:xfrm>
            <a:off x="28797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1056"/>
          <p:cNvSpPr>
            <a:spLocks noGrp="1" noChangeArrowheads="1"/>
          </p:cNvSpPr>
          <p:nvPr>
            <p:ph type="ftr" sz="quarter" idx="3"/>
          </p:nvPr>
        </p:nvSpPr>
        <p:spPr bwMode="auto">
          <a:xfrm>
            <a:off x="3017838" y="6286500"/>
            <a:ext cx="2925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defRPr sz="1200">
                <a:solidFill>
                  <a:srgbClr val="999999"/>
                </a:solidFill>
                <a:latin typeface="+mn-lt"/>
                <a:ea typeface="+mn-ea"/>
              </a:defRPr>
            </a:lvl1pPr>
          </a:lstStyle>
          <a:p>
            <a:pPr>
              <a:defRPr/>
            </a:pPr>
            <a:endParaRPr lang="en-US"/>
          </a:p>
        </p:txBody>
      </p:sp>
      <p:pic>
        <p:nvPicPr>
          <p:cNvPr id="5132" name="Picture 13" descr="FedEx_Collective_Preferred_Two_Color_Positive_Light_GrayRGB.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563" y="6026150"/>
            <a:ext cx="12747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rtl="0" eaLnBrk="0" fontAlgn="base" hangingPunct="0">
        <a:spcBef>
          <a:spcPct val="0"/>
        </a:spcBef>
        <a:spcAft>
          <a:spcPct val="0"/>
        </a:spcAft>
        <a:defRPr sz="2800">
          <a:solidFill>
            <a:srgbClr val="4D148C"/>
          </a:solidFill>
          <a:latin typeface="+mj-lt"/>
          <a:ea typeface="ＭＳ Ｐゴシック" charset="-128"/>
          <a:cs typeface="+mj-cs"/>
        </a:defRPr>
      </a:lvl1pPr>
      <a:lvl2pPr algn="l" rtl="0" eaLnBrk="0" fontAlgn="base" hangingPunct="0">
        <a:spcBef>
          <a:spcPct val="0"/>
        </a:spcBef>
        <a:spcAft>
          <a:spcPct val="0"/>
        </a:spcAft>
        <a:defRPr sz="2800">
          <a:solidFill>
            <a:srgbClr val="4D148C"/>
          </a:solidFill>
          <a:latin typeface="Arial" charset="0"/>
          <a:ea typeface="ＭＳ Ｐゴシック" charset="-128"/>
        </a:defRPr>
      </a:lvl2pPr>
      <a:lvl3pPr algn="l" rtl="0" eaLnBrk="0" fontAlgn="base" hangingPunct="0">
        <a:spcBef>
          <a:spcPct val="0"/>
        </a:spcBef>
        <a:spcAft>
          <a:spcPct val="0"/>
        </a:spcAft>
        <a:defRPr sz="2800">
          <a:solidFill>
            <a:srgbClr val="4D148C"/>
          </a:solidFill>
          <a:latin typeface="Arial" charset="0"/>
          <a:ea typeface="ＭＳ Ｐゴシック" charset="-128"/>
        </a:defRPr>
      </a:lvl3pPr>
      <a:lvl4pPr algn="l" rtl="0" eaLnBrk="0" fontAlgn="base" hangingPunct="0">
        <a:spcBef>
          <a:spcPct val="0"/>
        </a:spcBef>
        <a:spcAft>
          <a:spcPct val="0"/>
        </a:spcAft>
        <a:defRPr sz="2800">
          <a:solidFill>
            <a:srgbClr val="4D148C"/>
          </a:solidFill>
          <a:latin typeface="Arial" charset="0"/>
          <a:ea typeface="ＭＳ Ｐゴシック" charset="-128"/>
        </a:defRPr>
      </a:lvl4pPr>
      <a:lvl5pPr algn="l" rtl="0" eaLnBrk="0" fontAlgn="base" hangingPunct="0">
        <a:spcBef>
          <a:spcPct val="0"/>
        </a:spcBef>
        <a:spcAft>
          <a:spcPct val="0"/>
        </a:spcAft>
        <a:defRPr sz="2800">
          <a:solidFill>
            <a:srgbClr val="4D148C"/>
          </a:solidFill>
          <a:latin typeface="Arial" charset="0"/>
          <a:ea typeface="ＭＳ Ｐゴシック" charset="-128"/>
        </a:defRPr>
      </a:lvl5pPr>
      <a:lvl6pPr marL="457200" algn="l" rtl="0" fontAlgn="base">
        <a:spcBef>
          <a:spcPct val="0"/>
        </a:spcBef>
        <a:spcAft>
          <a:spcPct val="0"/>
        </a:spcAft>
        <a:defRPr sz="2800">
          <a:solidFill>
            <a:srgbClr val="660099"/>
          </a:solidFill>
          <a:latin typeface="Arial" charset="0"/>
        </a:defRPr>
      </a:lvl6pPr>
      <a:lvl7pPr marL="914400" algn="l" rtl="0" fontAlgn="base">
        <a:spcBef>
          <a:spcPct val="0"/>
        </a:spcBef>
        <a:spcAft>
          <a:spcPct val="0"/>
        </a:spcAft>
        <a:defRPr sz="2800">
          <a:solidFill>
            <a:srgbClr val="660099"/>
          </a:solidFill>
          <a:latin typeface="Arial" charset="0"/>
        </a:defRPr>
      </a:lvl7pPr>
      <a:lvl8pPr marL="1371600" algn="l" rtl="0" fontAlgn="base">
        <a:spcBef>
          <a:spcPct val="0"/>
        </a:spcBef>
        <a:spcAft>
          <a:spcPct val="0"/>
        </a:spcAft>
        <a:defRPr sz="2800">
          <a:solidFill>
            <a:srgbClr val="660099"/>
          </a:solidFill>
          <a:latin typeface="Arial" charset="0"/>
        </a:defRPr>
      </a:lvl8pPr>
      <a:lvl9pPr marL="1828800" algn="l" rtl="0" fontAlgn="base">
        <a:spcBef>
          <a:spcPct val="0"/>
        </a:spcBef>
        <a:spcAft>
          <a:spcPct val="0"/>
        </a:spcAft>
        <a:defRPr sz="2800">
          <a:solidFill>
            <a:srgbClr val="660099"/>
          </a:solidFill>
          <a:latin typeface="Arial" charset="0"/>
        </a:defRPr>
      </a:lvl9pPr>
    </p:titleStyle>
    <p:bodyStyle>
      <a:lvl1pPr marL="342900" indent="-342900" algn="l" rtl="0" eaLnBrk="0" fontAlgn="base" hangingPunct="0">
        <a:spcBef>
          <a:spcPts val="600"/>
        </a:spcBef>
        <a:spcAft>
          <a:spcPts val="600"/>
        </a:spcAft>
        <a:buClr>
          <a:srgbClr val="660099"/>
        </a:buClr>
        <a:buFont typeface="Wingdings" pitchFamily="2" charset="2"/>
        <a:defRPr sz="2400">
          <a:solidFill>
            <a:schemeClr val="accent1"/>
          </a:solidFill>
          <a:latin typeface="+mj-lt"/>
          <a:ea typeface="ＭＳ Ｐゴシック" charset="-128"/>
          <a:cs typeface="+mn-cs"/>
        </a:defRPr>
      </a:lvl1pPr>
      <a:lvl2pPr marL="228600" indent="-228600" algn="l" rtl="0" eaLnBrk="0" fontAlgn="base" hangingPunct="0">
        <a:spcBef>
          <a:spcPct val="0"/>
        </a:spcBef>
        <a:spcAft>
          <a:spcPts val="600"/>
        </a:spcAft>
        <a:buClr>
          <a:schemeClr val="tx2"/>
        </a:buClr>
        <a:buFont typeface="Arial" charset="0"/>
        <a:buChar char="•"/>
        <a:defRPr sz="2000">
          <a:solidFill>
            <a:schemeClr val="tx2"/>
          </a:solidFill>
          <a:latin typeface="+mn-lt"/>
          <a:ea typeface="ＭＳ Ｐゴシック" charset="-128"/>
        </a:defRPr>
      </a:lvl2pPr>
      <a:lvl3pPr marL="457200" indent="-228600" algn="l" rtl="0" eaLnBrk="0" fontAlgn="base" hangingPunct="0">
        <a:spcBef>
          <a:spcPct val="0"/>
        </a:spcBef>
        <a:spcAft>
          <a:spcPts val="600"/>
        </a:spcAft>
        <a:buClr>
          <a:schemeClr val="tx2"/>
        </a:buClr>
        <a:buFont typeface="Arial Narrow" pitchFamily="34" charset="0"/>
        <a:buChar char="–"/>
        <a:defRPr>
          <a:solidFill>
            <a:schemeClr val="tx2"/>
          </a:solidFill>
          <a:latin typeface="+mn-lt"/>
          <a:ea typeface="ＭＳ Ｐゴシック" charset="-128"/>
        </a:defRPr>
      </a:lvl3pPr>
      <a:lvl4pPr marL="685800" indent="-228600" algn="l" rtl="0" eaLnBrk="0" fontAlgn="base" hangingPunct="0">
        <a:spcBef>
          <a:spcPct val="0"/>
        </a:spcBef>
        <a:spcAft>
          <a:spcPts val="400"/>
        </a:spcAft>
        <a:buClr>
          <a:schemeClr val="tx1"/>
        </a:buClr>
        <a:buFont typeface="Arial" charset="0"/>
        <a:buChar char="•"/>
        <a:defRPr sz="1600">
          <a:solidFill>
            <a:schemeClr val="tx1"/>
          </a:solidFill>
          <a:latin typeface="+mn-lt"/>
          <a:ea typeface="ＭＳ Ｐゴシック" charset="-128"/>
        </a:defRPr>
      </a:lvl4pPr>
      <a:lvl5pPr marL="914400" indent="-228600" algn="l" rtl="0" eaLnBrk="0" fontAlgn="base" hangingPunct="0">
        <a:spcBef>
          <a:spcPct val="0"/>
        </a:spcBef>
        <a:spcAft>
          <a:spcPts val="400"/>
        </a:spcAft>
        <a:buFont typeface="Arial Narrow" pitchFamily="34" charset="0"/>
        <a:buChar char="–"/>
        <a:defRPr sz="1600">
          <a:solidFill>
            <a:schemeClr val="tx1"/>
          </a:solidFill>
          <a:latin typeface="+mn-lt"/>
          <a:ea typeface="ＭＳ Ｐゴシック" charset="-128"/>
        </a:defRPr>
      </a:lvl5pPr>
      <a:lvl6pPr marL="1371600" indent="-228600" algn="l" rtl="0" fontAlgn="base">
        <a:spcBef>
          <a:spcPct val="0"/>
        </a:spcBef>
        <a:spcAft>
          <a:spcPts val="400"/>
        </a:spcAft>
        <a:buFont typeface="Arial Narrow" pitchFamily="34" charset="0"/>
        <a:buChar char="–"/>
        <a:defRPr sz="1600">
          <a:solidFill>
            <a:schemeClr val="tx2"/>
          </a:solidFill>
          <a:latin typeface="+mn-lt"/>
        </a:defRPr>
      </a:lvl6pPr>
      <a:lvl7pPr marL="1828800" indent="-228600" algn="l" rtl="0" fontAlgn="base">
        <a:spcBef>
          <a:spcPct val="0"/>
        </a:spcBef>
        <a:spcAft>
          <a:spcPts val="400"/>
        </a:spcAft>
        <a:buFont typeface="Arial Narrow" pitchFamily="34" charset="0"/>
        <a:buChar char="–"/>
        <a:defRPr sz="1600">
          <a:solidFill>
            <a:schemeClr val="tx2"/>
          </a:solidFill>
          <a:latin typeface="+mn-lt"/>
        </a:defRPr>
      </a:lvl7pPr>
      <a:lvl8pPr marL="2286000" indent="-228600" algn="l" rtl="0" fontAlgn="base">
        <a:spcBef>
          <a:spcPct val="0"/>
        </a:spcBef>
        <a:spcAft>
          <a:spcPts val="400"/>
        </a:spcAft>
        <a:buFont typeface="Arial Narrow" pitchFamily="34" charset="0"/>
        <a:buChar char="–"/>
        <a:defRPr sz="1600">
          <a:solidFill>
            <a:schemeClr val="tx2"/>
          </a:solidFill>
          <a:latin typeface="+mn-lt"/>
        </a:defRPr>
      </a:lvl8pPr>
      <a:lvl9pPr marL="2743200" indent="-228600" algn="l" rtl="0" fontAlgn="base">
        <a:spcBef>
          <a:spcPct val="0"/>
        </a:spcBef>
        <a:spcAft>
          <a:spcPts val="400"/>
        </a:spcAft>
        <a:buFont typeface="Arial Narrow" pitchFamily="34" charset="0"/>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13"/>
          <p:cNvSpPr>
            <a:spLocks noChangeArrowheads="1"/>
          </p:cNvSpPr>
          <p:nvPr/>
        </p:nvSpPr>
        <p:spPr bwMode="auto">
          <a:xfrm>
            <a:off x="0" y="-28575"/>
            <a:ext cx="9144000" cy="1204913"/>
          </a:xfrm>
          <a:prstGeom prst="rect">
            <a:avLst/>
          </a:prstGeom>
          <a:solidFill>
            <a:srgbClr val="DCDDD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333333"/>
              </a:solidFill>
              <a:ea typeface="ＭＳ Ｐゴシック" charset="-128"/>
            </a:endParaRPr>
          </a:p>
        </p:txBody>
      </p:sp>
      <p:sp>
        <p:nvSpPr>
          <p:cNvPr id="6147" name="Rectangle 3"/>
          <p:cNvSpPr>
            <a:spLocks noGrp="1" noChangeArrowheads="1"/>
          </p:cNvSpPr>
          <p:nvPr>
            <p:ph type="body" idx="1"/>
          </p:nvPr>
        </p:nvSpPr>
        <p:spPr bwMode="auto">
          <a:xfrm>
            <a:off x="347663" y="1600200"/>
            <a:ext cx="845820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21"/>
          <p:cNvSpPr>
            <a:spLocks noGrp="1" noChangeArrowheads="1"/>
          </p:cNvSpPr>
          <p:nvPr>
            <p:ph type="title"/>
          </p:nvPr>
        </p:nvSpPr>
        <p:spPr bwMode="auto">
          <a:xfrm>
            <a:off x="347663" y="228600"/>
            <a:ext cx="845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149" name="Line 1053"/>
          <p:cNvSpPr>
            <a:spLocks noChangeShapeType="1"/>
          </p:cNvSpPr>
          <p:nvPr/>
        </p:nvSpPr>
        <p:spPr bwMode="auto">
          <a:xfrm>
            <a:off x="0" y="6003925"/>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Rectangle 1035"/>
          <p:cNvSpPr>
            <a:spLocks noGrp="1" noChangeArrowheads="1"/>
          </p:cNvSpPr>
          <p:nvPr>
            <p:ph type="dt" sz="half" idx="2"/>
          </p:nvPr>
        </p:nvSpPr>
        <p:spPr bwMode="auto">
          <a:xfrm>
            <a:off x="6218238" y="6286500"/>
            <a:ext cx="1401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mn-lt"/>
                <a:ea typeface="+mn-ea"/>
              </a:defRPr>
            </a:lvl1pPr>
          </a:lstStyle>
          <a:p>
            <a:pPr>
              <a:defRPr/>
            </a:pPr>
            <a:r>
              <a:rPr lang="en-US" smtClean="0"/>
              <a:t>November  2012</a:t>
            </a:r>
            <a:endParaRPr lang="en-US"/>
          </a:p>
        </p:txBody>
      </p:sp>
      <p:sp>
        <p:nvSpPr>
          <p:cNvPr id="19" name="Rectangle 1037"/>
          <p:cNvSpPr>
            <a:spLocks noGrp="1" noChangeArrowheads="1"/>
          </p:cNvSpPr>
          <p:nvPr>
            <p:ph type="sldNum" sz="quarter" idx="4"/>
          </p:nvPr>
        </p:nvSpPr>
        <p:spPr bwMode="auto">
          <a:xfrm>
            <a:off x="7908925" y="6286500"/>
            <a:ext cx="887413"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defRPr sz="1200">
                <a:solidFill>
                  <a:srgbClr val="999999"/>
                </a:solidFill>
                <a:latin typeface="Arial Narrow" pitchFamily="34" charset="0"/>
                <a:ea typeface="ＭＳ Ｐゴシック" charset="-128"/>
              </a:defRPr>
            </a:lvl1pPr>
          </a:lstStyle>
          <a:p>
            <a:pPr>
              <a:defRPr/>
            </a:pPr>
            <a:fld id="{9E2DB967-A5AF-4F8B-9A04-0AAABB3FDED2}" type="slidenum">
              <a:rPr lang="en-US"/>
              <a:pPr>
                <a:defRPr/>
              </a:pPr>
              <a:t>‹#›</a:t>
            </a:fld>
            <a:endParaRPr lang="en-US"/>
          </a:p>
        </p:txBody>
      </p:sp>
      <p:sp>
        <p:nvSpPr>
          <p:cNvPr id="6152" name="Line 1050"/>
          <p:cNvSpPr>
            <a:spLocks noChangeShapeType="1"/>
          </p:cNvSpPr>
          <p:nvPr/>
        </p:nvSpPr>
        <p:spPr bwMode="auto">
          <a:xfrm>
            <a:off x="60801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1051"/>
          <p:cNvSpPr>
            <a:spLocks noChangeShapeType="1"/>
          </p:cNvSpPr>
          <p:nvPr/>
        </p:nvSpPr>
        <p:spPr bwMode="auto">
          <a:xfrm>
            <a:off x="7772400"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1054"/>
          <p:cNvSpPr>
            <a:spLocks noChangeShapeType="1"/>
          </p:cNvSpPr>
          <p:nvPr/>
        </p:nvSpPr>
        <p:spPr bwMode="auto">
          <a:xfrm>
            <a:off x="2879725" y="6100763"/>
            <a:ext cx="0" cy="657225"/>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1056"/>
          <p:cNvSpPr>
            <a:spLocks noGrp="1" noChangeArrowheads="1"/>
          </p:cNvSpPr>
          <p:nvPr>
            <p:ph type="ftr" sz="quarter" idx="3"/>
          </p:nvPr>
        </p:nvSpPr>
        <p:spPr bwMode="auto">
          <a:xfrm>
            <a:off x="3017838" y="6286500"/>
            <a:ext cx="2925762" cy="4572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00000"/>
              </a:lnSpc>
              <a:defRPr sz="1200">
                <a:solidFill>
                  <a:srgbClr val="999999"/>
                </a:solidFill>
                <a:latin typeface="+mn-lt"/>
                <a:ea typeface="+mn-ea"/>
              </a:defRPr>
            </a:lvl1pPr>
          </a:lstStyle>
          <a:p>
            <a:pPr>
              <a:defRPr/>
            </a:pPr>
            <a:endParaRPr lang="en-US"/>
          </a:p>
        </p:txBody>
      </p:sp>
      <p:pic>
        <p:nvPicPr>
          <p:cNvPr id="6156" name="Picture 13" descr="FedEx_Collective_Preferred_Two_Color_Positive_Light_GrayRGB.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563" y="6026150"/>
            <a:ext cx="12747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dt="0"/>
  <p:txStyles>
    <p:titleStyle>
      <a:lvl1pPr algn="l" rtl="0" eaLnBrk="0" fontAlgn="base" hangingPunct="0">
        <a:spcBef>
          <a:spcPct val="0"/>
        </a:spcBef>
        <a:spcAft>
          <a:spcPct val="0"/>
        </a:spcAft>
        <a:defRPr sz="2800">
          <a:solidFill>
            <a:srgbClr val="4D148C"/>
          </a:solidFill>
          <a:latin typeface="+mj-lt"/>
          <a:ea typeface="ＭＳ Ｐゴシック" charset="-128"/>
          <a:cs typeface="+mj-cs"/>
        </a:defRPr>
      </a:lvl1pPr>
      <a:lvl2pPr algn="l" rtl="0" eaLnBrk="0" fontAlgn="base" hangingPunct="0">
        <a:spcBef>
          <a:spcPct val="0"/>
        </a:spcBef>
        <a:spcAft>
          <a:spcPct val="0"/>
        </a:spcAft>
        <a:defRPr sz="2800">
          <a:solidFill>
            <a:srgbClr val="4D148C"/>
          </a:solidFill>
          <a:latin typeface="Arial" charset="0"/>
          <a:ea typeface="ＭＳ Ｐゴシック" charset="-128"/>
        </a:defRPr>
      </a:lvl2pPr>
      <a:lvl3pPr algn="l" rtl="0" eaLnBrk="0" fontAlgn="base" hangingPunct="0">
        <a:spcBef>
          <a:spcPct val="0"/>
        </a:spcBef>
        <a:spcAft>
          <a:spcPct val="0"/>
        </a:spcAft>
        <a:defRPr sz="2800">
          <a:solidFill>
            <a:srgbClr val="4D148C"/>
          </a:solidFill>
          <a:latin typeface="Arial" charset="0"/>
          <a:ea typeface="ＭＳ Ｐゴシック" charset="-128"/>
        </a:defRPr>
      </a:lvl3pPr>
      <a:lvl4pPr algn="l" rtl="0" eaLnBrk="0" fontAlgn="base" hangingPunct="0">
        <a:spcBef>
          <a:spcPct val="0"/>
        </a:spcBef>
        <a:spcAft>
          <a:spcPct val="0"/>
        </a:spcAft>
        <a:defRPr sz="2800">
          <a:solidFill>
            <a:srgbClr val="4D148C"/>
          </a:solidFill>
          <a:latin typeface="Arial" charset="0"/>
          <a:ea typeface="ＭＳ Ｐゴシック" charset="-128"/>
        </a:defRPr>
      </a:lvl4pPr>
      <a:lvl5pPr algn="l" rtl="0" eaLnBrk="0" fontAlgn="base" hangingPunct="0">
        <a:spcBef>
          <a:spcPct val="0"/>
        </a:spcBef>
        <a:spcAft>
          <a:spcPct val="0"/>
        </a:spcAft>
        <a:defRPr sz="2800">
          <a:solidFill>
            <a:srgbClr val="4D148C"/>
          </a:solidFill>
          <a:latin typeface="Arial" charset="0"/>
          <a:ea typeface="ＭＳ Ｐゴシック" charset="-128"/>
        </a:defRPr>
      </a:lvl5pPr>
      <a:lvl6pPr marL="457200" algn="l" rtl="0" fontAlgn="base">
        <a:spcBef>
          <a:spcPct val="0"/>
        </a:spcBef>
        <a:spcAft>
          <a:spcPct val="0"/>
        </a:spcAft>
        <a:defRPr sz="2800">
          <a:solidFill>
            <a:srgbClr val="660099"/>
          </a:solidFill>
          <a:latin typeface="Arial" charset="0"/>
        </a:defRPr>
      </a:lvl6pPr>
      <a:lvl7pPr marL="914400" algn="l" rtl="0" fontAlgn="base">
        <a:spcBef>
          <a:spcPct val="0"/>
        </a:spcBef>
        <a:spcAft>
          <a:spcPct val="0"/>
        </a:spcAft>
        <a:defRPr sz="2800">
          <a:solidFill>
            <a:srgbClr val="660099"/>
          </a:solidFill>
          <a:latin typeface="Arial" charset="0"/>
        </a:defRPr>
      </a:lvl7pPr>
      <a:lvl8pPr marL="1371600" algn="l" rtl="0" fontAlgn="base">
        <a:spcBef>
          <a:spcPct val="0"/>
        </a:spcBef>
        <a:spcAft>
          <a:spcPct val="0"/>
        </a:spcAft>
        <a:defRPr sz="2800">
          <a:solidFill>
            <a:srgbClr val="660099"/>
          </a:solidFill>
          <a:latin typeface="Arial" charset="0"/>
        </a:defRPr>
      </a:lvl8pPr>
      <a:lvl9pPr marL="1828800" algn="l" rtl="0" fontAlgn="base">
        <a:spcBef>
          <a:spcPct val="0"/>
        </a:spcBef>
        <a:spcAft>
          <a:spcPct val="0"/>
        </a:spcAft>
        <a:defRPr sz="2800">
          <a:solidFill>
            <a:srgbClr val="660099"/>
          </a:solidFill>
          <a:latin typeface="Arial" charset="0"/>
        </a:defRPr>
      </a:lvl9pPr>
    </p:titleStyle>
    <p:bodyStyle>
      <a:lvl1pPr marL="342900" indent="-342900" algn="l" rtl="0" eaLnBrk="0" fontAlgn="base" hangingPunct="0">
        <a:spcBef>
          <a:spcPts val="600"/>
        </a:spcBef>
        <a:spcAft>
          <a:spcPts val="600"/>
        </a:spcAft>
        <a:buClr>
          <a:srgbClr val="660099"/>
        </a:buClr>
        <a:buFont typeface="Wingdings" pitchFamily="2" charset="2"/>
        <a:defRPr sz="2400">
          <a:solidFill>
            <a:schemeClr val="accent1"/>
          </a:solidFill>
          <a:latin typeface="+mj-lt"/>
          <a:ea typeface="ＭＳ Ｐゴシック" charset="-128"/>
          <a:cs typeface="+mn-cs"/>
        </a:defRPr>
      </a:lvl1pPr>
      <a:lvl2pPr marL="228600" indent="-228600" algn="l" rtl="0" eaLnBrk="0" fontAlgn="base" hangingPunct="0">
        <a:spcBef>
          <a:spcPct val="0"/>
        </a:spcBef>
        <a:spcAft>
          <a:spcPts val="600"/>
        </a:spcAft>
        <a:buClr>
          <a:schemeClr val="tx2"/>
        </a:buClr>
        <a:buFont typeface="Arial" charset="0"/>
        <a:buChar char="•"/>
        <a:defRPr sz="2000">
          <a:solidFill>
            <a:schemeClr val="tx2"/>
          </a:solidFill>
          <a:latin typeface="+mn-lt"/>
          <a:ea typeface="ＭＳ Ｐゴシック" charset="-128"/>
        </a:defRPr>
      </a:lvl2pPr>
      <a:lvl3pPr marL="457200" indent="-228600" algn="l" rtl="0" eaLnBrk="0" fontAlgn="base" hangingPunct="0">
        <a:spcBef>
          <a:spcPct val="0"/>
        </a:spcBef>
        <a:spcAft>
          <a:spcPts val="600"/>
        </a:spcAft>
        <a:buClr>
          <a:schemeClr val="tx2"/>
        </a:buClr>
        <a:buFont typeface="Arial Narrow" pitchFamily="34" charset="0"/>
        <a:buChar char="–"/>
        <a:defRPr>
          <a:solidFill>
            <a:schemeClr val="tx2"/>
          </a:solidFill>
          <a:latin typeface="+mn-lt"/>
          <a:ea typeface="ＭＳ Ｐゴシック" charset="-128"/>
        </a:defRPr>
      </a:lvl3pPr>
      <a:lvl4pPr marL="685800" indent="-228600" algn="l" rtl="0" eaLnBrk="0" fontAlgn="base" hangingPunct="0">
        <a:spcBef>
          <a:spcPct val="0"/>
        </a:spcBef>
        <a:spcAft>
          <a:spcPts val="400"/>
        </a:spcAft>
        <a:buClr>
          <a:schemeClr val="tx1"/>
        </a:buClr>
        <a:buFont typeface="Arial" charset="0"/>
        <a:buChar char="•"/>
        <a:defRPr sz="1600">
          <a:solidFill>
            <a:schemeClr val="tx1"/>
          </a:solidFill>
          <a:latin typeface="+mn-lt"/>
          <a:ea typeface="ＭＳ Ｐゴシック" charset="-128"/>
        </a:defRPr>
      </a:lvl4pPr>
      <a:lvl5pPr marL="914400" indent="-228600" algn="l" rtl="0" eaLnBrk="0" fontAlgn="base" hangingPunct="0">
        <a:spcBef>
          <a:spcPct val="0"/>
        </a:spcBef>
        <a:spcAft>
          <a:spcPts val="400"/>
        </a:spcAft>
        <a:buFont typeface="Arial Narrow" pitchFamily="34" charset="0"/>
        <a:buChar char="–"/>
        <a:defRPr sz="1600">
          <a:solidFill>
            <a:schemeClr val="tx1"/>
          </a:solidFill>
          <a:latin typeface="+mn-lt"/>
          <a:ea typeface="ＭＳ Ｐゴシック" charset="-128"/>
        </a:defRPr>
      </a:lvl5pPr>
      <a:lvl6pPr marL="1371600" indent="-228600" algn="l" rtl="0" fontAlgn="base">
        <a:spcBef>
          <a:spcPct val="0"/>
        </a:spcBef>
        <a:spcAft>
          <a:spcPts val="400"/>
        </a:spcAft>
        <a:buFont typeface="Arial Narrow" pitchFamily="34" charset="0"/>
        <a:buChar char="–"/>
        <a:defRPr sz="1600">
          <a:solidFill>
            <a:schemeClr val="tx2"/>
          </a:solidFill>
          <a:latin typeface="+mn-lt"/>
        </a:defRPr>
      </a:lvl6pPr>
      <a:lvl7pPr marL="1828800" indent="-228600" algn="l" rtl="0" fontAlgn="base">
        <a:spcBef>
          <a:spcPct val="0"/>
        </a:spcBef>
        <a:spcAft>
          <a:spcPts val="400"/>
        </a:spcAft>
        <a:buFont typeface="Arial Narrow" pitchFamily="34" charset="0"/>
        <a:buChar char="–"/>
        <a:defRPr sz="1600">
          <a:solidFill>
            <a:schemeClr val="tx2"/>
          </a:solidFill>
          <a:latin typeface="+mn-lt"/>
        </a:defRPr>
      </a:lvl7pPr>
      <a:lvl8pPr marL="2286000" indent="-228600" algn="l" rtl="0" fontAlgn="base">
        <a:spcBef>
          <a:spcPct val="0"/>
        </a:spcBef>
        <a:spcAft>
          <a:spcPts val="400"/>
        </a:spcAft>
        <a:buFont typeface="Arial Narrow" pitchFamily="34" charset="0"/>
        <a:buChar char="–"/>
        <a:defRPr sz="1600">
          <a:solidFill>
            <a:schemeClr val="tx2"/>
          </a:solidFill>
          <a:latin typeface="+mn-lt"/>
        </a:defRPr>
      </a:lvl8pPr>
      <a:lvl9pPr marL="2743200" indent="-228600" algn="l" rtl="0" fontAlgn="base">
        <a:spcBef>
          <a:spcPct val="0"/>
        </a:spcBef>
        <a:spcAft>
          <a:spcPts val="400"/>
        </a:spcAft>
        <a:buFont typeface="Arial Narrow" pitchFamily="34" charset="0"/>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a:grpSpLocks noChangeAspect="1"/>
          </p:cNvGrpSpPr>
          <p:nvPr/>
        </p:nvGrpSpPr>
        <p:grpSpPr>
          <a:xfrm>
            <a:off x="260642" y="6067263"/>
            <a:ext cx="1634668" cy="599506"/>
            <a:chOff x="3135587" y="1320862"/>
            <a:chExt cx="3709936" cy="1360600"/>
          </a:xfrm>
        </p:grpSpPr>
        <p:sp>
          <p:nvSpPr>
            <p:cNvPr id="9" name="Freeform 9"/>
            <p:cNvSpPr>
              <a:spLocks noEditPoints="1"/>
            </p:cNvSpPr>
            <p:nvPr userDrawn="1"/>
          </p:nvSpPr>
          <p:spPr bwMode="auto">
            <a:xfrm>
              <a:off x="6121693" y="1989969"/>
              <a:ext cx="205209" cy="201478"/>
            </a:xfrm>
            <a:custGeom>
              <a:avLst/>
              <a:gdLst>
                <a:gd name="T0" fmla="*/ 131 w 331"/>
                <a:gd name="T1" fmla="*/ 143 h 325"/>
                <a:gd name="T2" fmla="*/ 184 w 331"/>
                <a:gd name="T3" fmla="*/ 141 h 325"/>
                <a:gd name="T4" fmla="*/ 202 w 331"/>
                <a:gd name="T5" fmla="*/ 125 h 325"/>
                <a:gd name="T6" fmla="*/ 202 w 331"/>
                <a:gd name="T7" fmla="*/ 105 h 325"/>
                <a:gd name="T8" fmla="*/ 184 w 331"/>
                <a:gd name="T9" fmla="*/ 91 h 325"/>
                <a:gd name="T10" fmla="*/ 131 w 331"/>
                <a:gd name="T11" fmla="*/ 87 h 325"/>
                <a:gd name="T12" fmla="*/ 175 w 331"/>
                <a:gd name="T13" fmla="*/ 61 h 325"/>
                <a:gd name="T14" fmla="*/ 213 w 331"/>
                <a:gd name="T15" fmla="*/ 71 h 325"/>
                <a:gd name="T16" fmla="*/ 233 w 331"/>
                <a:gd name="T17" fmla="*/ 96 h 325"/>
                <a:gd name="T18" fmla="*/ 231 w 331"/>
                <a:gd name="T19" fmla="*/ 136 h 325"/>
                <a:gd name="T20" fmla="*/ 200 w 331"/>
                <a:gd name="T21" fmla="*/ 158 h 325"/>
                <a:gd name="T22" fmla="*/ 211 w 331"/>
                <a:gd name="T23" fmla="*/ 163 h 325"/>
                <a:gd name="T24" fmla="*/ 224 w 331"/>
                <a:gd name="T25" fmla="*/ 185 h 325"/>
                <a:gd name="T26" fmla="*/ 229 w 331"/>
                <a:gd name="T27" fmla="*/ 218 h 325"/>
                <a:gd name="T28" fmla="*/ 235 w 331"/>
                <a:gd name="T29" fmla="*/ 250 h 325"/>
                <a:gd name="T30" fmla="*/ 206 w 331"/>
                <a:gd name="T31" fmla="*/ 260 h 325"/>
                <a:gd name="T32" fmla="*/ 196 w 331"/>
                <a:gd name="T33" fmla="*/ 216 h 325"/>
                <a:gd name="T34" fmla="*/ 186 w 331"/>
                <a:gd name="T35" fmla="*/ 180 h 325"/>
                <a:gd name="T36" fmla="*/ 158 w 331"/>
                <a:gd name="T37" fmla="*/ 169 h 325"/>
                <a:gd name="T38" fmla="*/ 131 w 331"/>
                <a:gd name="T39" fmla="*/ 260 h 325"/>
                <a:gd name="T40" fmla="*/ 102 w 331"/>
                <a:gd name="T41" fmla="*/ 61 h 325"/>
                <a:gd name="T42" fmla="*/ 129 w 331"/>
                <a:gd name="T43" fmla="*/ 31 h 325"/>
                <a:gd name="T44" fmla="*/ 71 w 331"/>
                <a:gd name="T45" fmla="*/ 65 h 325"/>
                <a:gd name="T46" fmla="*/ 37 w 331"/>
                <a:gd name="T47" fmla="*/ 125 h 325"/>
                <a:gd name="T48" fmla="*/ 37 w 331"/>
                <a:gd name="T49" fmla="*/ 200 h 325"/>
                <a:gd name="T50" fmla="*/ 71 w 331"/>
                <a:gd name="T51" fmla="*/ 260 h 325"/>
                <a:gd name="T52" fmla="*/ 129 w 331"/>
                <a:gd name="T53" fmla="*/ 294 h 325"/>
                <a:gd name="T54" fmla="*/ 202 w 331"/>
                <a:gd name="T55" fmla="*/ 294 h 325"/>
                <a:gd name="T56" fmla="*/ 262 w 331"/>
                <a:gd name="T57" fmla="*/ 260 h 325"/>
                <a:gd name="T58" fmla="*/ 295 w 331"/>
                <a:gd name="T59" fmla="*/ 200 h 325"/>
                <a:gd name="T60" fmla="*/ 295 w 331"/>
                <a:gd name="T61" fmla="*/ 125 h 325"/>
                <a:gd name="T62" fmla="*/ 262 w 331"/>
                <a:gd name="T63" fmla="*/ 65 h 325"/>
                <a:gd name="T64" fmla="*/ 202 w 331"/>
                <a:gd name="T65" fmla="*/ 31 h 325"/>
                <a:gd name="T66" fmla="*/ 166 w 331"/>
                <a:gd name="T67" fmla="*/ 0 h 325"/>
                <a:gd name="T68" fmla="*/ 236 w 331"/>
                <a:gd name="T69" fmla="*/ 14 h 325"/>
                <a:gd name="T70" fmla="*/ 293 w 331"/>
                <a:gd name="T71" fmla="*/ 58 h 325"/>
                <a:gd name="T72" fmla="*/ 325 w 331"/>
                <a:gd name="T73" fmla="*/ 123 h 325"/>
                <a:gd name="T74" fmla="*/ 325 w 331"/>
                <a:gd name="T75" fmla="*/ 201 h 325"/>
                <a:gd name="T76" fmla="*/ 293 w 331"/>
                <a:gd name="T77" fmla="*/ 267 h 325"/>
                <a:gd name="T78" fmla="*/ 236 w 331"/>
                <a:gd name="T79" fmla="*/ 310 h 325"/>
                <a:gd name="T80" fmla="*/ 166 w 331"/>
                <a:gd name="T81" fmla="*/ 325 h 325"/>
                <a:gd name="T82" fmla="*/ 95 w 331"/>
                <a:gd name="T83" fmla="*/ 310 h 325"/>
                <a:gd name="T84" fmla="*/ 38 w 331"/>
                <a:gd name="T85" fmla="*/ 267 h 325"/>
                <a:gd name="T86" fmla="*/ 6 w 331"/>
                <a:gd name="T87" fmla="*/ 201 h 325"/>
                <a:gd name="T88" fmla="*/ 6 w 331"/>
                <a:gd name="T89" fmla="*/ 123 h 325"/>
                <a:gd name="T90" fmla="*/ 38 w 331"/>
                <a:gd name="T91" fmla="*/ 58 h 325"/>
                <a:gd name="T92" fmla="*/ 95 w 331"/>
                <a:gd name="T93" fmla="*/ 14 h 325"/>
                <a:gd name="T94" fmla="*/ 166 w 331"/>
                <a:gd name="T95"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31" h="325">
                  <a:moveTo>
                    <a:pt x="131" y="87"/>
                  </a:moveTo>
                  <a:lnTo>
                    <a:pt x="131" y="143"/>
                  </a:lnTo>
                  <a:lnTo>
                    <a:pt x="167" y="143"/>
                  </a:lnTo>
                  <a:lnTo>
                    <a:pt x="184" y="141"/>
                  </a:lnTo>
                  <a:lnTo>
                    <a:pt x="195" y="134"/>
                  </a:lnTo>
                  <a:lnTo>
                    <a:pt x="202" y="125"/>
                  </a:lnTo>
                  <a:lnTo>
                    <a:pt x="202" y="116"/>
                  </a:lnTo>
                  <a:lnTo>
                    <a:pt x="202" y="105"/>
                  </a:lnTo>
                  <a:lnTo>
                    <a:pt x="195" y="96"/>
                  </a:lnTo>
                  <a:lnTo>
                    <a:pt x="184" y="91"/>
                  </a:lnTo>
                  <a:lnTo>
                    <a:pt x="167" y="87"/>
                  </a:lnTo>
                  <a:lnTo>
                    <a:pt x="131" y="87"/>
                  </a:lnTo>
                  <a:close/>
                  <a:moveTo>
                    <a:pt x="102" y="61"/>
                  </a:moveTo>
                  <a:lnTo>
                    <a:pt x="175" y="61"/>
                  </a:lnTo>
                  <a:lnTo>
                    <a:pt x="196" y="63"/>
                  </a:lnTo>
                  <a:lnTo>
                    <a:pt x="213" y="71"/>
                  </a:lnTo>
                  <a:lnTo>
                    <a:pt x="226" y="81"/>
                  </a:lnTo>
                  <a:lnTo>
                    <a:pt x="233" y="96"/>
                  </a:lnTo>
                  <a:lnTo>
                    <a:pt x="235" y="116"/>
                  </a:lnTo>
                  <a:lnTo>
                    <a:pt x="231" y="136"/>
                  </a:lnTo>
                  <a:lnTo>
                    <a:pt x="218" y="151"/>
                  </a:lnTo>
                  <a:lnTo>
                    <a:pt x="200" y="158"/>
                  </a:lnTo>
                  <a:lnTo>
                    <a:pt x="200" y="160"/>
                  </a:lnTo>
                  <a:lnTo>
                    <a:pt x="211" y="163"/>
                  </a:lnTo>
                  <a:lnTo>
                    <a:pt x="218" y="172"/>
                  </a:lnTo>
                  <a:lnTo>
                    <a:pt x="224" y="185"/>
                  </a:lnTo>
                  <a:lnTo>
                    <a:pt x="227" y="203"/>
                  </a:lnTo>
                  <a:lnTo>
                    <a:pt x="229" y="218"/>
                  </a:lnTo>
                  <a:lnTo>
                    <a:pt x="233" y="236"/>
                  </a:lnTo>
                  <a:lnTo>
                    <a:pt x="235" y="250"/>
                  </a:lnTo>
                  <a:lnTo>
                    <a:pt x="240" y="260"/>
                  </a:lnTo>
                  <a:lnTo>
                    <a:pt x="206" y="260"/>
                  </a:lnTo>
                  <a:lnTo>
                    <a:pt x="200" y="238"/>
                  </a:lnTo>
                  <a:lnTo>
                    <a:pt x="196" y="216"/>
                  </a:lnTo>
                  <a:lnTo>
                    <a:pt x="193" y="192"/>
                  </a:lnTo>
                  <a:lnTo>
                    <a:pt x="186" y="180"/>
                  </a:lnTo>
                  <a:lnTo>
                    <a:pt x="175" y="172"/>
                  </a:lnTo>
                  <a:lnTo>
                    <a:pt x="158" y="169"/>
                  </a:lnTo>
                  <a:lnTo>
                    <a:pt x="131" y="169"/>
                  </a:lnTo>
                  <a:lnTo>
                    <a:pt x="131" y="260"/>
                  </a:lnTo>
                  <a:lnTo>
                    <a:pt x="102" y="260"/>
                  </a:lnTo>
                  <a:lnTo>
                    <a:pt x="102" y="61"/>
                  </a:lnTo>
                  <a:close/>
                  <a:moveTo>
                    <a:pt x="166" y="25"/>
                  </a:moveTo>
                  <a:lnTo>
                    <a:pt x="129" y="31"/>
                  </a:lnTo>
                  <a:lnTo>
                    <a:pt x="97" y="43"/>
                  </a:lnTo>
                  <a:lnTo>
                    <a:pt x="71" y="65"/>
                  </a:lnTo>
                  <a:lnTo>
                    <a:pt x="49" y="92"/>
                  </a:lnTo>
                  <a:lnTo>
                    <a:pt x="37" y="125"/>
                  </a:lnTo>
                  <a:lnTo>
                    <a:pt x="33" y="161"/>
                  </a:lnTo>
                  <a:lnTo>
                    <a:pt x="37" y="200"/>
                  </a:lnTo>
                  <a:lnTo>
                    <a:pt x="49" y="232"/>
                  </a:lnTo>
                  <a:lnTo>
                    <a:pt x="71" y="260"/>
                  </a:lnTo>
                  <a:lnTo>
                    <a:pt x="97" y="281"/>
                  </a:lnTo>
                  <a:lnTo>
                    <a:pt x="129" y="294"/>
                  </a:lnTo>
                  <a:lnTo>
                    <a:pt x="166" y="300"/>
                  </a:lnTo>
                  <a:lnTo>
                    <a:pt x="202" y="294"/>
                  </a:lnTo>
                  <a:lnTo>
                    <a:pt x="235" y="281"/>
                  </a:lnTo>
                  <a:lnTo>
                    <a:pt x="262" y="260"/>
                  </a:lnTo>
                  <a:lnTo>
                    <a:pt x="282" y="232"/>
                  </a:lnTo>
                  <a:lnTo>
                    <a:pt x="295" y="200"/>
                  </a:lnTo>
                  <a:lnTo>
                    <a:pt x="300" y="161"/>
                  </a:lnTo>
                  <a:lnTo>
                    <a:pt x="295" y="125"/>
                  </a:lnTo>
                  <a:lnTo>
                    <a:pt x="282" y="92"/>
                  </a:lnTo>
                  <a:lnTo>
                    <a:pt x="262" y="65"/>
                  </a:lnTo>
                  <a:lnTo>
                    <a:pt x="235" y="43"/>
                  </a:lnTo>
                  <a:lnTo>
                    <a:pt x="202" y="31"/>
                  </a:lnTo>
                  <a:lnTo>
                    <a:pt x="166" y="25"/>
                  </a:lnTo>
                  <a:close/>
                  <a:moveTo>
                    <a:pt x="166" y="0"/>
                  </a:moveTo>
                  <a:lnTo>
                    <a:pt x="202" y="3"/>
                  </a:lnTo>
                  <a:lnTo>
                    <a:pt x="236" y="14"/>
                  </a:lnTo>
                  <a:lnTo>
                    <a:pt x="267" y="32"/>
                  </a:lnTo>
                  <a:lnTo>
                    <a:pt x="293" y="58"/>
                  </a:lnTo>
                  <a:lnTo>
                    <a:pt x="313" y="87"/>
                  </a:lnTo>
                  <a:lnTo>
                    <a:pt x="325" y="123"/>
                  </a:lnTo>
                  <a:lnTo>
                    <a:pt x="331" y="161"/>
                  </a:lnTo>
                  <a:lnTo>
                    <a:pt x="325" y="201"/>
                  </a:lnTo>
                  <a:lnTo>
                    <a:pt x="313" y="238"/>
                  </a:lnTo>
                  <a:lnTo>
                    <a:pt x="293" y="267"/>
                  </a:lnTo>
                  <a:lnTo>
                    <a:pt x="267" y="292"/>
                  </a:lnTo>
                  <a:lnTo>
                    <a:pt x="236" y="310"/>
                  </a:lnTo>
                  <a:lnTo>
                    <a:pt x="202" y="321"/>
                  </a:lnTo>
                  <a:lnTo>
                    <a:pt x="166" y="325"/>
                  </a:lnTo>
                  <a:lnTo>
                    <a:pt x="129" y="321"/>
                  </a:lnTo>
                  <a:lnTo>
                    <a:pt x="95" y="310"/>
                  </a:lnTo>
                  <a:lnTo>
                    <a:pt x="64" y="292"/>
                  </a:lnTo>
                  <a:lnTo>
                    <a:pt x="38" y="267"/>
                  </a:lnTo>
                  <a:lnTo>
                    <a:pt x="18" y="238"/>
                  </a:lnTo>
                  <a:lnTo>
                    <a:pt x="6" y="201"/>
                  </a:lnTo>
                  <a:lnTo>
                    <a:pt x="0" y="161"/>
                  </a:lnTo>
                  <a:lnTo>
                    <a:pt x="6" y="123"/>
                  </a:lnTo>
                  <a:lnTo>
                    <a:pt x="18" y="87"/>
                  </a:lnTo>
                  <a:lnTo>
                    <a:pt x="38" y="58"/>
                  </a:lnTo>
                  <a:lnTo>
                    <a:pt x="64" y="32"/>
                  </a:lnTo>
                  <a:lnTo>
                    <a:pt x="95" y="14"/>
                  </a:lnTo>
                  <a:lnTo>
                    <a:pt x="129" y="3"/>
                  </a:lnTo>
                  <a:lnTo>
                    <a:pt x="166"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10" name="Freeform 10"/>
            <p:cNvSpPr>
              <a:spLocks/>
            </p:cNvSpPr>
            <p:nvPr userDrawn="1"/>
          </p:nvSpPr>
          <p:spPr bwMode="auto">
            <a:xfrm>
              <a:off x="5284688" y="1633029"/>
              <a:ext cx="737510" cy="542250"/>
            </a:xfrm>
            <a:custGeom>
              <a:avLst/>
              <a:gdLst>
                <a:gd name="T0" fmla="*/ 0 w 1186"/>
                <a:gd name="T1" fmla="*/ 0 h 873"/>
                <a:gd name="T2" fmla="*/ 409 w 1186"/>
                <a:gd name="T3" fmla="*/ 0 h 873"/>
                <a:gd name="T4" fmla="*/ 601 w 1186"/>
                <a:gd name="T5" fmla="*/ 213 h 873"/>
                <a:gd name="T6" fmla="*/ 787 w 1186"/>
                <a:gd name="T7" fmla="*/ 0 h 873"/>
                <a:gd name="T8" fmla="*/ 1181 w 1186"/>
                <a:gd name="T9" fmla="*/ 0 h 873"/>
                <a:gd name="T10" fmla="*/ 796 w 1186"/>
                <a:gd name="T11" fmla="*/ 435 h 873"/>
                <a:gd name="T12" fmla="*/ 1186 w 1186"/>
                <a:gd name="T13" fmla="*/ 873 h 873"/>
                <a:gd name="T14" fmla="*/ 776 w 1186"/>
                <a:gd name="T15" fmla="*/ 873 h 873"/>
                <a:gd name="T16" fmla="*/ 585 w 1186"/>
                <a:gd name="T17" fmla="*/ 658 h 873"/>
                <a:gd name="T18" fmla="*/ 396 w 1186"/>
                <a:gd name="T19" fmla="*/ 873 h 873"/>
                <a:gd name="T20" fmla="*/ 0 w 1186"/>
                <a:gd name="T21" fmla="*/ 873 h 873"/>
                <a:gd name="T22" fmla="*/ 389 w 1186"/>
                <a:gd name="T23" fmla="*/ 437 h 873"/>
                <a:gd name="T24" fmla="*/ 0 w 1186"/>
                <a:gd name="T25" fmla="*/ 0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6" h="873">
                  <a:moveTo>
                    <a:pt x="0" y="0"/>
                  </a:moveTo>
                  <a:lnTo>
                    <a:pt x="409" y="0"/>
                  </a:lnTo>
                  <a:lnTo>
                    <a:pt x="601" y="213"/>
                  </a:lnTo>
                  <a:lnTo>
                    <a:pt x="787" y="0"/>
                  </a:lnTo>
                  <a:lnTo>
                    <a:pt x="1181" y="0"/>
                  </a:lnTo>
                  <a:lnTo>
                    <a:pt x="796" y="435"/>
                  </a:lnTo>
                  <a:lnTo>
                    <a:pt x="1186" y="873"/>
                  </a:lnTo>
                  <a:lnTo>
                    <a:pt x="776" y="873"/>
                  </a:lnTo>
                  <a:lnTo>
                    <a:pt x="585" y="658"/>
                  </a:lnTo>
                  <a:lnTo>
                    <a:pt x="396" y="873"/>
                  </a:lnTo>
                  <a:lnTo>
                    <a:pt x="0" y="873"/>
                  </a:lnTo>
                  <a:lnTo>
                    <a:pt x="389" y="437"/>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11" name="Freeform 11"/>
            <p:cNvSpPr>
              <a:spLocks/>
            </p:cNvSpPr>
            <p:nvPr userDrawn="1"/>
          </p:nvSpPr>
          <p:spPr bwMode="auto">
            <a:xfrm>
              <a:off x="4810841" y="1320862"/>
              <a:ext cx="473847" cy="854417"/>
            </a:xfrm>
            <a:custGeom>
              <a:avLst/>
              <a:gdLst>
                <a:gd name="T0" fmla="*/ 0 w 761"/>
                <a:gd name="T1" fmla="*/ 0 h 1374"/>
                <a:gd name="T2" fmla="*/ 761 w 761"/>
                <a:gd name="T3" fmla="*/ 0 h 1374"/>
                <a:gd name="T4" fmla="*/ 761 w 761"/>
                <a:gd name="T5" fmla="*/ 307 h 1374"/>
                <a:gd name="T6" fmla="*/ 323 w 761"/>
                <a:gd name="T7" fmla="*/ 307 h 1374"/>
                <a:gd name="T8" fmla="*/ 323 w 761"/>
                <a:gd name="T9" fmla="*/ 501 h 1374"/>
                <a:gd name="T10" fmla="*/ 761 w 761"/>
                <a:gd name="T11" fmla="*/ 501 h 1374"/>
                <a:gd name="T12" fmla="*/ 761 w 761"/>
                <a:gd name="T13" fmla="*/ 796 h 1374"/>
                <a:gd name="T14" fmla="*/ 323 w 761"/>
                <a:gd name="T15" fmla="*/ 796 h 1374"/>
                <a:gd name="T16" fmla="*/ 323 w 761"/>
                <a:gd name="T17" fmla="*/ 1067 h 1374"/>
                <a:gd name="T18" fmla="*/ 761 w 761"/>
                <a:gd name="T19" fmla="*/ 1067 h 1374"/>
                <a:gd name="T20" fmla="*/ 761 w 761"/>
                <a:gd name="T21" fmla="*/ 1374 h 1374"/>
                <a:gd name="T22" fmla="*/ 0 w 761"/>
                <a:gd name="T23" fmla="*/ 1374 h 1374"/>
                <a:gd name="T24" fmla="*/ 0 w 761"/>
                <a:gd name="T25" fmla="*/ 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1" h="1374">
                  <a:moveTo>
                    <a:pt x="0" y="0"/>
                  </a:moveTo>
                  <a:lnTo>
                    <a:pt x="761" y="0"/>
                  </a:lnTo>
                  <a:lnTo>
                    <a:pt x="761" y="307"/>
                  </a:lnTo>
                  <a:lnTo>
                    <a:pt x="323" y="307"/>
                  </a:lnTo>
                  <a:lnTo>
                    <a:pt x="323" y="501"/>
                  </a:lnTo>
                  <a:lnTo>
                    <a:pt x="761" y="501"/>
                  </a:lnTo>
                  <a:lnTo>
                    <a:pt x="761" y="796"/>
                  </a:lnTo>
                  <a:lnTo>
                    <a:pt x="323" y="796"/>
                  </a:lnTo>
                  <a:lnTo>
                    <a:pt x="323" y="1067"/>
                  </a:lnTo>
                  <a:lnTo>
                    <a:pt x="761" y="1067"/>
                  </a:lnTo>
                  <a:lnTo>
                    <a:pt x="761" y="1374"/>
                  </a:lnTo>
                  <a:lnTo>
                    <a:pt x="0" y="1374"/>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12" name="Freeform 12"/>
            <p:cNvSpPr>
              <a:spLocks noEditPoints="1"/>
            </p:cNvSpPr>
            <p:nvPr userDrawn="1"/>
          </p:nvSpPr>
          <p:spPr bwMode="auto">
            <a:xfrm>
              <a:off x="3135587" y="1320862"/>
              <a:ext cx="1675254" cy="884265"/>
            </a:xfrm>
            <a:custGeom>
              <a:avLst/>
              <a:gdLst>
                <a:gd name="T0" fmla="*/ 2102 w 2695"/>
                <a:gd name="T1" fmla="*/ 714 h 1423"/>
                <a:gd name="T2" fmla="*/ 2024 w 2695"/>
                <a:gd name="T3" fmla="*/ 787 h 1423"/>
                <a:gd name="T4" fmla="*/ 1988 w 2695"/>
                <a:gd name="T5" fmla="*/ 898 h 1423"/>
                <a:gd name="T6" fmla="*/ 1997 w 2695"/>
                <a:gd name="T7" fmla="*/ 1014 h 1423"/>
                <a:gd name="T8" fmla="*/ 2050 w 2695"/>
                <a:gd name="T9" fmla="*/ 1108 h 1423"/>
                <a:gd name="T10" fmla="*/ 2140 w 2695"/>
                <a:gd name="T11" fmla="*/ 1161 h 1423"/>
                <a:gd name="T12" fmla="*/ 2255 w 2695"/>
                <a:gd name="T13" fmla="*/ 1148 h 1423"/>
                <a:gd name="T14" fmla="*/ 2329 w 2695"/>
                <a:gd name="T15" fmla="*/ 1081 h 1423"/>
                <a:gd name="T16" fmla="*/ 2362 w 2695"/>
                <a:gd name="T17" fmla="*/ 977 h 1423"/>
                <a:gd name="T18" fmla="*/ 2357 w 2695"/>
                <a:gd name="T19" fmla="*/ 867 h 1423"/>
                <a:gd name="T20" fmla="*/ 2320 w 2695"/>
                <a:gd name="T21" fmla="*/ 772 h 1423"/>
                <a:gd name="T22" fmla="*/ 2249 w 2695"/>
                <a:gd name="T23" fmla="*/ 710 h 1423"/>
                <a:gd name="T24" fmla="*/ 1208 w 2695"/>
                <a:gd name="T25" fmla="*/ 656 h 1423"/>
                <a:gd name="T26" fmla="*/ 1099 w 2695"/>
                <a:gd name="T27" fmla="*/ 696 h 1423"/>
                <a:gd name="T28" fmla="*/ 1037 w 2695"/>
                <a:gd name="T29" fmla="*/ 799 h 1423"/>
                <a:gd name="T30" fmla="*/ 1232 w 2695"/>
                <a:gd name="T31" fmla="*/ 799 h 1423"/>
                <a:gd name="T32" fmla="*/ 1363 w 2695"/>
                <a:gd name="T33" fmla="*/ 799 h 1423"/>
                <a:gd name="T34" fmla="*/ 1370 w 2695"/>
                <a:gd name="T35" fmla="*/ 759 h 1423"/>
                <a:gd name="T36" fmla="*/ 1292 w 2695"/>
                <a:gd name="T37" fmla="*/ 674 h 1423"/>
                <a:gd name="T38" fmla="*/ 0 w 2695"/>
                <a:gd name="T39" fmla="*/ 0 h 1423"/>
                <a:gd name="T40" fmla="*/ 365 w 2695"/>
                <a:gd name="T41" fmla="*/ 307 h 1423"/>
                <a:gd name="T42" fmla="*/ 774 w 2695"/>
                <a:gd name="T43" fmla="*/ 681 h 1423"/>
                <a:gd name="T44" fmla="*/ 894 w 2695"/>
                <a:gd name="T45" fmla="*/ 545 h 1423"/>
                <a:gd name="T46" fmla="*/ 1068 w 2695"/>
                <a:gd name="T47" fmla="*/ 465 h 1423"/>
                <a:gd name="T48" fmla="*/ 1279 w 2695"/>
                <a:gd name="T49" fmla="*/ 452 h 1423"/>
                <a:gd name="T50" fmla="*/ 1463 w 2695"/>
                <a:gd name="T51" fmla="*/ 507 h 1423"/>
                <a:gd name="T52" fmla="*/ 1597 w 2695"/>
                <a:gd name="T53" fmla="*/ 621 h 1423"/>
                <a:gd name="T54" fmla="*/ 1681 w 2695"/>
                <a:gd name="T55" fmla="*/ 785 h 1423"/>
                <a:gd name="T56" fmla="*/ 1770 w 2695"/>
                <a:gd name="T57" fmla="*/ 614 h 1423"/>
                <a:gd name="T58" fmla="*/ 1915 w 2695"/>
                <a:gd name="T59" fmla="*/ 496 h 1423"/>
                <a:gd name="T60" fmla="*/ 2106 w 2695"/>
                <a:gd name="T61" fmla="*/ 452 h 1423"/>
                <a:gd name="T62" fmla="*/ 2249 w 2695"/>
                <a:gd name="T63" fmla="*/ 476 h 1423"/>
                <a:gd name="T64" fmla="*/ 2369 w 2695"/>
                <a:gd name="T65" fmla="*/ 563 h 1423"/>
                <a:gd name="T66" fmla="*/ 2695 w 2695"/>
                <a:gd name="T67" fmla="*/ 0 h 1423"/>
                <a:gd name="T68" fmla="*/ 2373 w 2695"/>
                <a:gd name="T69" fmla="*/ 1285 h 1423"/>
                <a:gd name="T70" fmla="*/ 2300 w 2695"/>
                <a:gd name="T71" fmla="*/ 1359 h 1423"/>
                <a:gd name="T72" fmla="*/ 2162 w 2695"/>
                <a:gd name="T73" fmla="*/ 1419 h 1423"/>
                <a:gd name="T74" fmla="*/ 1984 w 2695"/>
                <a:gd name="T75" fmla="*/ 1405 h 1423"/>
                <a:gd name="T76" fmla="*/ 1828 w 2695"/>
                <a:gd name="T77" fmla="*/ 1317 h 1423"/>
                <a:gd name="T78" fmla="*/ 1717 w 2695"/>
                <a:gd name="T79" fmla="*/ 1176 h 1423"/>
                <a:gd name="T80" fmla="*/ 1663 w 2695"/>
                <a:gd name="T81" fmla="*/ 999 h 1423"/>
                <a:gd name="T82" fmla="*/ 1045 w 2695"/>
                <a:gd name="T83" fmla="*/ 1081 h 1423"/>
                <a:gd name="T84" fmla="*/ 1130 w 2695"/>
                <a:gd name="T85" fmla="*/ 1167 h 1423"/>
                <a:gd name="T86" fmla="*/ 1246 w 2695"/>
                <a:gd name="T87" fmla="*/ 1185 h 1423"/>
                <a:gd name="T88" fmla="*/ 1326 w 2695"/>
                <a:gd name="T89" fmla="*/ 1156 h 1423"/>
                <a:gd name="T90" fmla="*/ 1681 w 2695"/>
                <a:gd name="T91" fmla="*/ 1108 h 1423"/>
                <a:gd name="T92" fmla="*/ 1573 w 2695"/>
                <a:gd name="T93" fmla="*/ 1277 h 1423"/>
                <a:gd name="T94" fmla="*/ 1417 w 2695"/>
                <a:gd name="T95" fmla="*/ 1383 h 1423"/>
                <a:gd name="T96" fmla="*/ 1208 w 2695"/>
                <a:gd name="T97" fmla="*/ 1419 h 1423"/>
                <a:gd name="T98" fmla="*/ 1014 w 2695"/>
                <a:gd name="T99" fmla="*/ 1383 h 1423"/>
                <a:gd name="T100" fmla="*/ 856 w 2695"/>
                <a:gd name="T101" fmla="*/ 1283 h 1423"/>
                <a:gd name="T102" fmla="*/ 750 w 2695"/>
                <a:gd name="T103" fmla="*/ 1128 h 1423"/>
                <a:gd name="T104" fmla="*/ 710 w 2695"/>
                <a:gd name="T105" fmla="*/ 932 h 1423"/>
                <a:gd name="T106" fmla="*/ 365 w 2695"/>
                <a:gd name="T107" fmla="*/ 796 h 1423"/>
                <a:gd name="T108" fmla="*/ 0 w 2695"/>
                <a:gd name="T10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5" h="1423">
                  <a:moveTo>
                    <a:pt x="2179" y="698"/>
                  </a:moveTo>
                  <a:lnTo>
                    <a:pt x="2139" y="701"/>
                  </a:lnTo>
                  <a:lnTo>
                    <a:pt x="2102" y="714"/>
                  </a:lnTo>
                  <a:lnTo>
                    <a:pt x="2071" y="732"/>
                  </a:lnTo>
                  <a:lnTo>
                    <a:pt x="2046" y="758"/>
                  </a:lnTo>
                  <a:lnTo>
                    <a:pt x="2024" y="787"/>
                  </a:lnTo>
                  <a:lnTo>
                    <a:pt x="2008" y="821"/>
                  </a:lnTo>
                  <a:lnTo>
                    <a:pt x="1995" y="858"/>
                  </a:lnTo>
                  <a:lnTo>
                    <a:pt x="1988" y="898"/>
                  </a:lnTo>
                  <a:lnTo>
                    <a:pt x="1986" y="939"/>
                  </a:lnTo>
                  <a:lnTo>
                    <a:pt x="1990" y="977"/>
                  </a:lnTo>
                  <a:lnTo>
                    <a:pt x="1997" y="1014"/>
                  </a:lnTo>
                  <a:lnTo>
                    <a:pt x="2010" y="1048"/>
                  </a:lnTo>
                  <a:lnTo>
                    <a:pt x="2028" y="1079"/>
                  </a:lnTo>
                  <a:lnTo>
                    <a:pt x="2050" y="1108"/>
                  </a:lnTo>
                  <a:lnTo>
                    <a:pt x="2075" y="1132"/>
                  </a:lnTo>
                  <a:lnTo>
                    <a:pt x="2106" y="1148"/>
                  </a:lnTo>
                  <a:lnTo>
                    <a:pt x="2140" y="1161"/>
                  </a:lnTo>
                  <a:lnTo>
                    <a:pt x="2179" y="1165"/>
                  </a:lnTo>
                  <a:lnTo>
                    <a:pt x="2219" y="1161"/>
                  </a:lnTo>
                  <a:lnTo>
                    <a:pt x="2255" y="1148"/>
                  </a:lnTo>
                  <a:lnTo>
                    <a:pt x="2284" y="1132"/>
                  </a:lnTo>
                  <a:lnTo>
                    <a:pt x="2309" y="1108"/>
                  </a:lnTo>
                  <a:lnTo>
                    <a:pt x="2329" y="1081"/>
                  </a:lnTo>
                  <a:lnTo>
                    <a:pt x="2344" y="1048"/>
                  </a:lnTo>
                  <a:lnTo>
                    <a:pt x="2355" y="1014"/>
                  </a:lnTo>
                  <a:lnTo>
                    <a:pt x="2362" y="977"/>
                  </a:lnTo>
                  <a:lnTo>
                    <a:pt x="2364" y="939"/>
                  </a:lnTo>
                  <a:lnTo>
                    <a:pt x="2362" y="901"/>
                  </a:lnTo>
                  <a:lnTo>
                    <a:pt x="2357" y="867"/>
                  </a:lnTo>
                  <a:lnTo>
                    <a:pt x="2349" y="832"/>
                  </a:lnTo>
                  <a:lnTo>
                    <a:pt x="2337" y="799"/>
                  </a:lnTo>
                  <a:lnTo>
                    <a:pt x="2320" y="772"/>
                  </a:lnTo>
                  <a:lnTo>
                    <a:pt x="2300" y="747"/>
                  </a:lnTo>
                  <a:lnTo>
                    <a:pt x="2277" y="727"/>
                  </a:lnTo>
                  <a:lnTo>
                    <a:pt x="2249" y="710"/>
                  </a:lnTo>
                  <a:lnTo>
                    <a:pt x="2215" y="699"/>
                  </a:lnTo>
                  <a:lnTo>
                    <a:pt x="2179" y="698"/>
                  </a:lnTo>
                  <a:close/>
                  <a:moveTo>
                    <a:pt x="1208" y="656"/>
                  </a:moveTo>
                  <a:lnTo>
                    <a:pt x="1168" y="661"/>
                  </a:lnTo>
                  <a:lnTo>
                    <a:pt x="1132" y="674"/>
                  </a:lnTo>
                  <a:lnTo>
                    <a:pt x="1099" y="696"/>
                  </a:lnTo>
                  <a:lnTo>
                    <a:pt x="1072" y="725"/>
                  </a:lnTo>
                  <a:lnTo>
                    <a:pt x="1050" y="759"/>
                  </a:lnTo>
                  <a:lnTo>
                    <a:pt x="1037" y="799"/>
                  </a:lnTo>
                  <a:lnTo>
                    <a:pt x="1043" y="799"/>
                  </a:lnTo>
                  <a:lnTo>
                    <a:pt x="1059" y="799"/>
                  </a:lnTo>
                  <a:lnTo>
                    <a:pt x="1232" y="799"/>
                  </a:lnTo>
                  <a:lnTo>
                    <a:pt x="1272" y="799"/>
                  </a:lnTo>
                  <a:lnTo>
                    <a:pt x="1308" y="799"/>
                  </a:lnTo>
                  <a:lnTo>
                    <a:pt x="1363" y="799"/>
                  </a:lnTo>
                  <a:lnTo>
                    <a:pt x="1379" y="799"/>
                  </a:lnTo>
                  <a:lnTo>
                    <a:pt x="1383" y="799"/>
                  </a:lnTo>
                  <a:lnTo>
                    <a:pt x="1370" y="759"/>
                  </a:lnTo>
                  <a:lnTo>
                    <a:pt x="1350" y="723"/>
                  </a:lnTo>
                  <a:lnTo>
                    <a:pt x="1325" y="694"/>
                  </a:lnTo>
                  <a:lnTo>
                    <a:pt x="1292" y="674"/>
                  </a:lnTo>
                  <a:lnTo>
                    <a:pt x="1254" y="661"/>
                  </a:lnTo>
                  <a:lnTo>
                    <a:pt x="1208" y="656"/>
                  </a:lnTo>
                  <a:close/>
                  <a:moveTo>
                    <a:pt x="0" y="0"/>
                  </a:moveTo>
                  <a:lnTo>
                    <a:pt x="810" y="0"/>
                  </a:lnTo>
                  <a:lnTo>
                    <a:pt x="810" y="307"/>
                  </a:lnTo>
                  <a:lnTo>
                    <a:pt x="365" y="307"/>
                  </a:lnTo>
                  <a:lnTo>
                    <a:pt x="365" y="501"/>
                  </a:lnTo>
                  <a:lnTo>
                    <a:pt x="774" y="501"/>
                  </a:lnTo>
                  <a:lnTo>
                    <a:pt x="774" y="681"/>
                  </a:lnTo>
                  <a:lnTo>
                    <a:pt x="807" y="630"/>
                  </a:lnTo>
                  <a:lnTo>
                    <a:pt x="849" y="585"/>
                  </a:lnTo>
                  <a:lnTo>
                    <a:pt x="894" y="545"/>
                  </a:lnTo>
                  <a:lnTo>
                    <a:pt x="947" y="510"/>
                  </a:lnTo>
                  <a:lnTo>
                    <a:pt x="1005" y="483"/>
                  </a:lnTo>
                  <a:lnTo>
                    <a:pt x="1068" y="465"/>
                  </a:lnTo>
                  <a:lnTo>
                    <a:pt x="1137" y="452"/>
                  </a:lnTo>
                  <a:lnTo>
                    <a:pt x="1208" y="449"/>
                  </a:lnTo>
                  <a:lnTo>
                    <a:pt x="1279" y="452"/>
                  </a:lnTo>
                  <a:lnTo>
                    <a:pt x="1345" y="463"/>
                  </a:lnTo>
                  <a:lnTo>
                    <a:pt x="1406" y="481"/>
                  </a:lnTo>
                  <a:lnTo>
                    <a:pt x="1463" y="507"/>
                  </a:lnTo>
                  <a:lnTo>
                    <a:pt x="1512" y="538"/>
                  </a:lnTo>
                  <a:lnTo>
                    <a:pt x="1557" y="576"/>
                  </a:lnTo>
                  <a:lnTo>
                    <a:pt x="1597" y="621"/>
                  </a:lnTo>
                  <a:lnTo>
                    <a:pt x="1630" y="670"/>
                  </a:lnTo>
                  <a:lnTo>
                    <a:pt x="1659" y="725"/>
                  </a:lnTo>
                  <a:lnTo>
                    <a:pt x="1681" y="785"/>
                  </a:lnTo>
                  <a:lnTo>
                    <a:pt x="1703" y="725"/>
                  </a:lnTo>
                  <a:lnTo>
                    <a:pt x="1732" y="667"/>
                  </a:lnTo>
                  <a:lnTo>
                    <a:pt x="1770" y="614"/>
                  </a:lnTo>
                  <a:lnTo>
                    <a:pt x="1812" y="569"/>
                  </a:lnTo>
                  <a:lnTo>
                    <a:pt x="1861" y="529"/>
                  </a:lnTo>
                  <a:lnTo>
                    <a:pt x="1915" y="496"/>
                  </a:lnTo>
                  <a:lnTo>
                    <a:pt x="1973" y="472"/>
                  </a:lnTo>
                  <a:lnTo>
                    <a:pt x="2039" y="458"/>
                  </a:lnTo>
                  <a:lnTo>
                    <a:pt x="2106" y="452"/>
                  </a:lnTo>
                  <a:lnTo>
                    <a:pt x="2157" y="454"/>
                  </a:lnTo>
                  <a:lnTo>
                    <a:pt x="2204" y="463"/>
                  </a:lnTo>
                  <a:lnTo>
                    <a:pt x="2249" y="476"/>
                  </a:lnTo>
                  <a:lnTo>
                    <a:pt x="2293" y="498"/>
                  </a:lnTo>
                  <a:lnTo>
                    <a:pt x="2333" y="525"/>
                  </a:lnTo>
                  <a:lnTo>
                    <a:pt x="2369" y="563"/>
                  </a:lnTo>
                  <a:lnTo>
                    <a:pt x="2373" y="563"/>
                  </a:lnTo>
                  <a:lnTo>
                    <a:pt x="2373" y="0"/>
                  </a:lnTo>
                  <a:lnTo>
                    <a:pt x="2695" y="0"/>
                  </a:lnTo>
                  <a:lnTo>
                    <a:pt x="2695" y="1374"/>
                  </a:lnTo>
                  <a:lnTo>
                    <a:pt x="2373" y="1374"/>
                  </a:lnTo>
                  <a:lnTo>
                    <a:pt x="2373" y="1285"/>
                  </a:lnTo>
                  <a:lnTo>
                    <a:pt x="2369" y="1285"/>
                  </a:lnTo>
                  <a:lnTo>
                    <a:pt x="2337" y="1325"/>
                  </a:lnTo>
                  <a:lnTo>
                    <a:pt x="2300" y="1359"/>
                  </a:lnTo>
                  <a:lnTo>
                    <a:pt x="2257" y="1386"/>
                  </a:lnTo>
                  <a:lnTo>
                    <a:pt x="2211" y="1406"/>
                  </a:lnTo>
                  <a:lnTo>
                    <a:pt x="2162" y="1419"/>
                  </a:lnTo>
                  <a:lnTo>
                    <a:pt x="2110" y="1423"/>
                  </a:lnTo>
                  <a:lnTo>
                    <a:pt x="2046" y="1417"/>
                  </a:lnTo>
                  <a:lnTo>
                    <a:pt x="1984" y="1405"/>
                  </a:lnTo>
                  <a:lnTo>
                    <a:pt x="1928" y="1383"/>
                  </a:lnTo>
                  <a:lnTo>
                    <a:pt x="1875" y="1354"/>
                  </a:lnTo>
                  <a:lnTo>
                    <a:pt x="1828" y="1317"/>
                  </a:lnTo>
                  <a:lnTo>
                    <a:pt x="1784" y="1276"/>
                  </a:lnTo>
                  <a:lnTo>
                    <a:pt x="1748" y="1227"/>
                  </a:lnTo>
                  <a:lnTo>
                    <a:pt x="1717" y="1176"/>
                  </a:lnTo>
                  <a:lnTo>
                    <a:pt x="1692" y="1119"/>
                  </a:lnTo>
                  <a:lnTo>
                    <a:pt x="1673" y="1061"/>
                  </a:lnTo>
                  <a:lnTo>
                    <a:pt x="1663" y="999"/>
                  </a:lnTo>
                  <a:lnTo>
                    <a:pt x="1027" y="999"/>
                  </a:lnTo>
                  <a:lnTo>
                    <a:pt x="1032" y="1041"/>
                  </a:lnTo>
                  <a:lnTo>
                    <a:pt x="1045" y="1081"/>
                  </a:lnTo>
                  <a:lnTo>
                    <a:pt x="1067" y="1116"/>
                  </a:lnTo>
                  <a:lnTo>
                    <a:pt x="1096" y="1145"/>
                  </a:lnTo>
                  <a:lnTo>
                    <a:pt x="1130" y="1167"/>
                  </a:lnTo>
                  <a:lnTo>
                    <a:pt x="1168" y="1181"/>
                  </a:lnTo>
                  <a:lnTo>
                    <a:pt x="1208" y="1187"/>
                  </a:lnTo>
                  <a:lnTo>
                    <a:pt x="1246" y="1185"/>
                  </a:lnTo>
                  <a:lnTo>
                    <a:pt x="1277" y="1179"/>
                  </a:lnTo>
                  <a:lnTo>
                    <a:pt x="1305" y="1170"/>
                  </a:lnTo>
                  <a:lnTo>
                    <a:pt x="1326" y="1156"/>
                  </a:lnTo>
                  <a:lnTo>
                    <a:pt x="1346" y="1134"/>
                  </a:lnTo>
                  <a:lnTo>
                    <a:pt x="1368" y="1108"/>
                  </a:lnTo>
                  <a:lnTo>
                    <a:pt x="1681" y="1108"/>
                  </a:lnTo>
                  <a:lnTo>
                    <a:pt x="1650" y="1172"/>
                  </a:lnTo>
                  <a:lnTo>
                    <a:pt x="1615" y="1228"/>
                  </a:lnTo>
                  <a:lnTo>
                    <a:pt x="1573" y="1277"/>
                  </a:lnTo>
                  <a:lnTo>
                    <a:pt x="1526" y="1321"/>
                  </a:lnTo>
                  <a:lnTo>
                    <a:pt x="1475" y="1356"/>
                  </a:lnTo>
                  <a:lnTo>
                    <a:pt x="1417" y="1383"/>
                  </a:lnTo>
                  <a:lnTo>
                    <a:pt x="1354" y="1403"/>
                  </a:lnTo>
                  <a:lnTo>
                    <a:pt x="1285" y="1416"/>
                  </a:lnTo>
                  <a:lnTo>
                    <a:pt x="1208" y="1419"/>
                  </a:lnTo>
                  <a:lnTo>
                    <a:pt x="1141" y="1416"/>
                  </a:lnTo>
                  <a:lnTo>
                    <a:pt x="1076" y="1403"/>
                  </a:lnTo>
                  <a:lnTo>
                    <a:pt x="1014" y="1383"/>
                  </a:lnTo>
                  <a:lnTo>
                    <a:pt x="956" y="1356"/>
                  </a:lnTo>
                  <a:lnTo>
                    <a:pt x="903" y="1323"/>
                  </a:lnTo>
                  <a:lnTo>
                    <a:pt x="856" y="1283"/>
                  </a:lnTo>
                  <a:lnTo>
                    <a:pt x="814" y="1237"/>
                  </a:lnTo>
                  <a:lnTo>
                    <a:pt x="778" y="1185"/>
                  </a:lnTo>
                  <a:lnTo>
                    <a:pt x="750" y="1128"/>
                  </a:lnTo>
                  <a:lnTo>
                    <a:pt x="729" y="1067"/>
                  </a:lnTo>
                  <a:lnTo>
                    <a:pt x="716" y="1001"/>
                  </a:lnTo>
                  <a:lnTo>
                    <a:pt x="710" y="932"/>
                  </a:lnTo>
                  <a:lnTo>
                    <a:pt x="716" y="861"/>
                  </a:lnTo>
                  <a:lnTo>
                    <a:pt x="729" y="796"/>
                  </a:lnTo>
                  <a:lnTo>
                    <a:pt x="365" y="796"/>
                  </a:lnTo>
                  <a:lnTo>
                    <a:pt x="365" y="1374"/>
                  </a:lnTo>
                  <a:lnTo>
                    <a:pt x="0" y="1374"/>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13" name="Freeform 13"/>
            <p:cNvSpPr>
              <a:spLocks/>
            </p:cNvSpPr>
            <p:nvPr userDrawn="1"/>
          </p:nvSpPr>
          <p:spPr bwMode="auto">
            <a:xfrm>
              <a:off x="4789698" y="2290943"/>
              <a:ext cx="232571" cy="315898"/>
            </a:xfrm>
            <a:custGeom>
              <a:avLst/>
              <a:gdLst>
                <a:gd name="T0" fmla="*/ 249 w 374"/>
                <a:gd name="T1" fmla="*/ 4 h 509"/>
                <a:gd name="T2" fmla="*/ 316 w 374"/>
                <a:gd name="T3" fmla="*/ 31 h 509"/>
                <a:gd name="T4" fmla="*/ 362 w 374"/>
                <a:gd name="T5" fmla="*/ 84 h 509"/>
                <a:gd name="T6" fmla="*/ 325 w 374"/>
                <a:gd name="T7" fmla="*/ 118 h 509"/>
                <a:gd name="T8" fmla="*/ 302 w 374"/>
                <a:gd name="T9" fmla="*/ 75 h 509"/>
                <a:gd name="T10" fmla="*/ 260 w 374"/>
                <a:gd name="T11" fmla="*/ 47 h 509"/>
                <a:gd name="T12" fmla="*/ 211 w 374"/>
                <a:gd name="T13" fmla="*/ 36 h 509"/>
                <a:gd name="T14" fmla="*/ 142 w 374"/>
                <a:gd name="T15" fmla="*/ 53 h 509"/>
                <a:gd name="T16" fmla="*/ 93 w 374"/>
                <a:gd name="T17" fmla="*/ 93 h 509"/>
                <a:gd name="T18" fmla="*/ 62 w 374"/>
                <a:gd name="T19" fmla="*/ 151 h 509"/>
                <a:gd name="T20" fmla="*/ 49 w 374"/>
                <a:gd name="T21" fmla="*/ 220 h 509"/>
                <a:gd name="T22" fmla="*/ 49 w 374"/>
                <a:gd name="T23" fmla="*/ 289 h 509"/>
                <a:gd name="T24" fmla="*/ 62 w 374"/>
                <a:gd name="T25" fmla="*/ 358 h 509"/>
                <a:gd name="T26" fmla="*/ 93 w 374"/>
                <a:gd name="T27" fmla="*/ 416 h 509"/>
                <a:gd name="T28" fmla="*/ 142 w 374"/>
                <a:gd name="T29" fmla="*/ 456 h 509"/>
                <a:gd name="T30" fmla="*/ 211 w 374"/>
                <a:gd name="T31" fmla="*/ 473 h 509"/>
                <a:gd name="T32" fmla="*/ 260 w 374"/>
                <a:gd name="T33" fmla="*/ 462 h 509"/>
                <a:gd name="T34" fmla="*/ 302 w 374"/>
                <a:gd name="T35" fmla="*/ 435 h 509"/>
                <a:gd name="T36" fmla="*/ 325 w 374"/>
                <a:gd name="T37" fmla="*/ 391 h 509"/>
                <a:gd name="T38" fmla="*/ 362 w 374"/>
                <a:gd name="T39" fmla="*/ 425 h 509"/>
                <a:gd name="T40" fmla="*/ 316 w 374"/>
                <a:gd name="T41" fmla="*/ 478 h 509"/>
                <a:gd name="T42" fmla="*/ 249 w 374"/>
                <a:gd name="T43" fmla="*/ 505 h 509"/>
                <a:gd name="T44" fmla="*/ 167 w 374"/>
                <a:gd name="T45" fmla="*/ 505 h 509"/>
                <a:gd name="T46" fmla="*/ 98 w 374"/>
                <a:gd name="T47" fmla="*/ 480 h 509"/>
                <a:gd name="T48" fmla="*/ 49 w 374"/>
                <a:gd name="T49" fmla="*/ 433 h 509"/>
                <a:gd name="T50" fmla="*/ 18 w 374"/>
                <a:gd name="T51" fmla="*/ 371 h 509"/>
                <a:gd name="T52" fmla="*/ 2 w 374"/>
                <a:gd name="T53" fmla="*/ 295 h 509"/>
                <a:gd name="T54" fmla="*/ 2 w 374"/>
                <a:gd name="T55" fmla="*/ 215 h 509"/>
                <a:gd name="T56" fmla="*/ 18 w 374"/>
                <a:gd name="T57" fmla="*/ 138 h 509"/>
                <a:gd name="T58" fmla="*/ 49 w 374"/>
                <a:gd name="T59" fmla="*/ 75 h 509"/>
                <a:gd name="T60" fmla="*/ 98 w 374"/>
                <a:gd name="T61" fmla="*/ 29 h 509"/>
                <a:gd name="T62" fmla="*/ 167 w 374"/>
                <a:gd name="T63" fmla="*/ 4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4" h="509">
                  <a:moveTo>
                    <a:pt x="211" y="0"/>
                  </a:moveTo>
                  <a:lnTo>
                    <a:pt x="249" y="4"/>
                  </a:lnTo>
                  <a:lnTo>
                    <a:pt x="285" y="15"/>
                  </a:lnTo>
                  <a:lnTo>
                    <a:pt x="316" y="31"/>
                  </a:lnTo>
                  <a:lnTo>
                    <a:pt x="342" y="55"/>
                  </a:lnTo>
                  <a:lnTo>
                    <a:pt x="362" y="84"/>
                  </a:lnTo>
                  <a:lnTo>
                    <a:pt x="374" y="118"/>
                  </a:lnTo>
                  <a:lnTo>
                    <a:pt x="325" y="118"/>
                  </a:lnTo>
                  <a:lnTo>
                    <a:pt x="316" y="95"/>
                  </a:lnTo>
                  <a:lnTo>
                    <a:pt x="302" y="75"/>
                  </a:lnTo>
                  <a:lnTo>
                    <a:pt x="283" y="58"/>
                  </a:lnTo>
                  <a:lnTo>
                    <a:pt x="260" y="47"/>
                  </a:lnTo>
                  <a:lnTo>
                    <a:pt x="236" y="40"/>
                  </a:lnTo>
                  <a:lnTo>
                    <a:pt x="211" y="36"/>
                  </a:lnTo>
                  <a:lnTo>
                    <a:pt x="173" y="42"/>
                  </a:lnTo>
                  <a:lnTo>
                    <a:pt x="142" y="53"/>
                  </a:lnTo>
                  <a:lnTo>
                    <a:pt x="115" y="69"/>
                  </a:lnTo>
                  <a:lnTo>
                    <a:pt x="93" y="93"/>
                  </a:lnTo>
                  <a:lnTo>
                    <a:pt x="75" y="120"/>
                  </a:lnTo>
                  <a:lnTo>
                    <a:pt x="62" y="151"/>
                  </a:lnTo>
                  <a:lnTo>
                    <a:pt x="55" y="184"/>
                  </a:lnTo>
                  <a:lnTo>
                    <a:pt x="49" y="220"/>
                  </a:lnTo>
                  <a:lnTo>
                    <a:pt x="47" y="255"/>
                  </a:lnTo>
                  <a:lnTo>
                    <a:pt x="49" y="289"/>
                  </a:lnTo>
                  <a:lnTo>
                    <a:pt x="55" y="324"/>
                  </a:lnTo>
                  <a:lnTo>
                    <a:pt x="62" y="358"/>
                  </a:lnTo>
                  <a:lnTo>
                    <a:pt x="75" y="389"/>
                  </a:lnTo>
                  <a:lnTo>
                    <a:pt x="93" y="416"/>
                  </a:lnTo>
                  <a:lnTo>
                    <a:pt x="115" y="438"/>
                  </a:lnTo>
                  <a:lnTo>
                    <a:pt x="142" y="456"/>
                  </a:lnTo>
                  <a:lnTo>
                    <a:pt x="173" y="467"/>
                  </a:lnTo>
                  <a:lnTo>
                    <a:pt x="211" y="473"/>
                  </a:lnTo>
                  <a:lnTo>
                    <a:pt x="236" y="469"/>
                  </a:lnTo>
                  <a:lnTo>
                    <a:pt x="260" y="462"/>
                  </a:lnTo>
                  <a:lnTo>
                    <a:pt x="283" y="451"/>
                  </a:lnTo>
                  <a:lnTo>
                    <a:pt x="302" y="435"/>
                  </a:lnTo>
                  <a:lnTo>
                    <a:pt x="316" y="415"/>
                  </a:lnTo>
                  <a:lnTo>
                    <a:pt x="325" y="391"/>
                  </a:lnTo>
                  <a:lnTo>
                    <a:pt x="374" y="391"/>
                  </a:lnTo>
                  <a:lnTo>
                    <a:pt x="362" y="425"/>
                  </a:lnTo>
                  <a:lnTo>
                    <a:pt x="342" y="455"/>
                  </a:lnTo>
                  <a:lnTo>
                    <a:pt x="316" y="478"/>
                  </a:lnTo>
                  <a:lnTo>
                    <a:pt x="285" y="494"/>
                  </a:lnTo>
                  <a:lnTo>
                    <a:pt x="249" y="505"/>
                  </a:lnTo>
                  <a:lnTo>
                    <a:pt x="211" y="509"/>
                  </a:lnTo>
                  <a:lnTo>
                    <a:pt x="167" y="505"/>
                  </a:lnTo>
                  <a:lnTo>
                    <a:pt x="131" y="494"/>
                  </a:lnTo>
                  <a:lnTo>
                    <a:pt x="98" y="480"/>
                  </a:lnTo>
                  <a:lnTo>
                    <a:pt x="71" y="458"/>
                  </a:lnTo>
                  <a:lnTo>
                    <a:pt x="49" y="433"/>
                  </a:lnTo>
                  <a:lnTo>
                    <a:pt x="31" y="404"/>
                  </a:lnTo>
                  <a:lnTo>
                    <a:pt x="18" y="371"/>
                  </a:lnTo>
                  <a:lnTo>
                    <a:pt x="7" y="335"/>
                  </a:lnTo>
                  <a:lnTo>
                    <a:pt x="2" y="295"/>
                  </a:lnTo>
                  <a:lnTo>
                    <a:pt x="0" y="255"/>
                  </a:lnTo>
                  <a:lnTo>
                    <a:pt x="2" y="215"/>
                  </a:lnTo>
                  <a:lnTo>
                    <a:pt x="7" y="175"/>
                  </a:lnTo>
                  <a:lnTo>
                    <a:pt x="18" y="138"/>
                  </a:lnTo>
                  <a:lnTo>
                    <a:pt x="31" y="106"/>
                  </a:lnTo>
                  <a:lnTo>
                    <a:pt x="49" y="75"/>
                  </a:lnTo>
                  <a:lnTo>
                    <a:pt x="71" y="49"/>
                  </a:lnTo>
                  <a:lnTo>
                    <a:pt x="98" y="29"/>
                  </a:lnTo>
                  <a:lnTo>
                    <a:pt x="131" y="13"/>
                  </a:lnTo>
                  <a:lnTo>
                    <a:pt x="167" y="4"/>
                  </a:lnTo>
                  <a:lnTo>
                    <a:pt x="211"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14" name="Freeform 14"/>
            <p:cNvSpPr>
              <a:spLocks noEditPoints="1"/>
            </p:cNvSpPr>
            <p:nvPr userDrawn="1"/>
          </p:nvSpPr>
          <p:spPr bwMode="auto">
            <a:xfrm>
              <a:off x="5048387" y="2382976"/>
              <a:ext cx="200235" cy="223865"/>
            </a:xfrm>
            <a:custGeom>
              <a:avLst/>
              <a:gdLst>
                <a:gd name="T0" fmla="*/ 133 w 322"/>
                <a:gd name="T1" fmla="*/ 35 h 360"/>
                <a:gd name="T2" fmla="*/ 89 w 322"/>
                <a:gd name="T3" fmla="*/ 58 h 360"/>
                <a:gd name="T4" fmla="*/ 60 w 322"/>
                <a:gd name="T5" fmla="*/ 100 h 360"/>
                <a:gd name="T6" fmla="*/ 46 w 322"/>
                <a:gd name="T7" fmla="*/ 151 h 360"/>
                <a:gd name="T8" fmla="*/ 46 w 322"/>
                <a:gd name="T9" fmla="*/ 207 h 360"/>
                <a:gd name="T10" fmla="*/ 60 w 322"/>
                <a:gd name="T11" fmla="*/ 258 h 360"/>
                <a:gd name="T12" fmla="*/ 89 w 322"/>
                <a:gd name="T13" fmla="*/ 300 h 360"/>
                <a:gd name="T14" fmla="*/ 133 w 322"/>
                <a:gd name="T15" fmla="*/ 326 h 360"/>
                <a:gd name="T16" fmla="*/ 191 w 322"/>
                <a:gd name="T17" fmla="*/ 326 h 360"/>
                <a:gd name="T18" fmla="*/ 235 w 322"/>
                <a:gd name="T19" fmla="*/ 300 h 360"/>
                <a:gd name="T20" fmla="*/ 264 w 322"/>
                <a:gd name="T21" fmla="*/ 258 h 360"/>
                <a:gd name="T22" fmla="*/ 276 w 322"/>
                <a:gd name="T23" fmla="*/ 207 h 360"/>
                <a:gd name="T24" fmla="*/ 276 w 322"/>
                <a:gd name="T25" fmla="*/ 151 h 360"/>
                <a:gd name="T26" fmla="*/ 264 w 322"/>
                <a:gd name="T27" fmla="*/ 100 h 360"/>
                <a:gd name="T28" fmla="*/ 235 w 322"/>
                <a:gd name="T29" fmla="*/ 58 h 360"/>
                <a:gd name="T30" fmla="*/ 191 w 322"/>
                <a:gd name="T31" fmla="*/ 35 h 360"/>
                <a:gd name="T32" fmla="*/ 162 w 322"/>
                <a:gd name="T33" fmla="*/ 0 h 360"/>
                <a:gd name="T34" fmla="*/ 231 w 322"/>
                <a:gd name="T35" fmla="*/ 13 h 360"/>
                <a:gd name="T36" fmla="*/ 282 w 322"/>
                <a:gd name="T37" fmla="*/ 53 h 360"/>
                <a:gd name="T38" fmla="*/ 313 w 322"/>
                <a:gd name="T39" fmla="*/ 109 h 360"/>
                <a:gd name="T40" fmla="*/ 322 w 322"/>
                <a:gd name="T41" fmla="*/ 180 h 360"/>
                <a:gd name="T42" fmla="*/ 313 w 322"/>
                <a:gd name="T43" fmla="*/ 249 h 360"/>
                <a:gd name="T44" fmla="*/ 282 w 322"/>
                <a:gd name="T45" fmla="*/ 307 h 360"/>
                <a:gd name="T46" fmla="*/ 231 w 322"/>
                <a:gd name="T47" fmla="*/ 345 h 360"/>
                <a:gd name="T48" fmla="*/ 162 w 322"/>
                <a:gd name="T49" fmla="*/ 360 h 360"/>
                <a:gd name="T50" fmla="*/ 93 w 322"/>
                <a:gd name="T51" fmla="*/ 345 h 360"/>
                <a:gd name="T52" fmla="*/ 42 w 322"/>
                <a:gd name="T53" fmla="*/ 307 h 360"/>
                <a:gd name="T54" fmla="*/ 11 w 322"/>
                <a:gd name="T55" fmla="*/ 249 h 360"/>
                <a:gd name="T56" fmla="*/ 0 w 322"/>
                <a:gd name="T57" fmla="*/ 180 h 360"/>
                <a:gd name="T58" fmla="*/ 11 w 322"/>
                <a:gd name="T59" fmla="*/ 109 h 360"/>
                <a:gd name="T60" fmla="*/ 42 w 322"/>
                <a:gd name="T61" fmla="*/ 53 h 360"/>
                <a:gd name="T62" fmla="*/ 93 w 322"/>
                <a:gd name="T63" fmla="*/ 13 h 360"/>
                <a:gd name="T64" fmla="*/ 162 w 322"/>
                <a:gd name="T6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2" h="360">
                  <a:moveTo>
                    <a:pt x="162" y="31"/>
                  </a:moveTo>
                  <a:lnTo>
                    <a:pt x="133" y="35"/>
                  </a:lnTo>
                  <a:lnTo>
                    <a:pt x="109" y="44"/>
                  </a:lnTo>
                  <a:lnTo>
                    <a:pt x="89" y="58"/>
                  </a:lnTo>
                  <a:lnTo>
                    <a:pt x="73" y="76"/>
                  </a:lnTo>
                  <a:lnTo>
                    <a:pt x="60" y="100"/>
                  </a:lnTo>
                  <a:lnTo>
                    <a:pt x="51" y="126"/>
                  </a:lnTo>
                  <a:lnTo>
                    <a:pt x="46" y="151"/>
                  </a:lnTo>
                  <a:lnTo>
                    <a:pt x="46" y="180"/>
                  </a:lnTo>
                  <a:lnTo>
                    <a:pt x="46" y="207"/>
                  </a:lnTo>
                  <a:lnTo>
                    <a:pt x="51" y="235"/>
                  </a:lnTo>
                  <a:lnTo>
                    <a:pt x="60" y="258"/>
                  </a:lnTo>
                  <a:lnTo>
                    <a:pt x="73" y="282"/>
                  </a:lnTo>
                  <a:lnTo>
                    <a:pt x="89" y="300"/>
                  </a:lnTo>
                  <a:lnTo>
                    <a:pt x="109" y="315"/>
                  </a:lnTo>
                  <a:lnTo>
                    <a:pt x="133" y="326"/>
                  </a:lnTo>
                  <a:lnTo>
                    <a:pt x="162" y="329"/>
                  </a:lnTo>
                  <a:lnTo>
                    <a:pt x="191" y="326"/>
                  </a:lnTo>
                  <a:lnTo>
                    <a:pt x="215" y="315"/>
                  </a:lnTo>
                  <a:lnTo>
                    <a:pt x="235" y="300"/>
                  </a:lnTo>
                  <a:lnTo>
                    <a:pt x="251" y="282"/>
                  </a:lnTo>
                  <a:lnTo>
                    <a:pt x="264" y="258"/>
                  </a:lnTo>
                  <a:lnTo>
                    <a:pt x="271" y="235"/>
                  </a:lnTo>
                  <a:lnTo>
                    <a:pt x="276" y="207"/>
                  </a:lnTo>
                  <a:lnTo>
                    <a:pt x="278" y="180"/>
                  </a:lnTo>
                  <a:lnTo>
                    <a:pt x="276" y="151"/>
                  </a:lnTo>
                  <a:lnTo>
                    <a:pt x="271" y="126"/>
                  </a:lnTo>
                  <a:lnTo>
                    <a:pt x="264" y="100"/>
                  </a:lnTo>
                  <a:lnTo>
                    <a:pt x="251" y="76"/>
                  </a:lnTo>
                  <a:lnTo>
                    <a:pt x="235" y="58"/>
                  </a:lnTo>
                  <a:lnTo>
                    <a:pt x="215" y="44"/>
                  </a:lnTo>
                  <a:lnTo>
                    <a:pt x="191" y="35"/>
                  </a:lnTo>
                  <a:lnTo>
                    <a:pt x="162" y="31"/>
                  </a:lnTo>
                  <a:close/>
                  <a:moveTo>
                    <a:pt x="162" y="0"/>
                  </a:moveTo>
                  <a:lnTo>
                    <a:pt x="198" y="4"/>
                  </a:lnTo>
                  <a:lnTo>
                    <a:pt x="231" y="13"/>
                  </a:lnTo>
                  <a:lnTo>
                    <a:pt x="258" y="31"/>
                  </a:lnTo>
                  <a:lnTo>
                    <a:pt x="282" y="53"/>
                  </a:lnTo>
                  <a:lnTo>
                    <a:pt x="300" y="78"/>
                  </a:lnTo>
                  <a:lnTo>
                    <a:pt x="313" y="109"/>
                  </a:lnTo>
                  <a:lnTo>
                    <a:pt x="320" y="144"/>
                  </a:lnTo>
                  <a:lnTo>
                    <a:pt x="322" y="180"/>
                  </a:lnTo>
                  <a:lnTo>
                    <a:pt x="320" y="216"/>
                  </a:lnTo>
                  <a:lnTo>
                    <a:pt x="313" y="249"/>
                  </a:lnTo>
                  <a:lnTo>
                    <a:pt x="300" y="280"/>
                  </a:lnTo>
                  <a:lnTo>
                    <a:pt x="282" y="307"/>
                  </a:lnTo>
                  <a:lnTo>
                    <a:pt x="258" y="329"/>
                  </a:lnTo>
                  <a:lnTo>
                    <a:pt x="231" y="345"/>
                  </a:lnTo>
                  <a:lnTo>
                    <a:pt x="198" y="356"/>
                  </a:lnTo>
                  <a:lnTo>
                    <a:pt x="162" y="360"/>
                  </a:lnTo>
                  <a:lnTo>
                    <a:pt x="126" y="356"/>
                  </a:lnTo>
                  <a:lnTo>
                    <a:pt x="93" y="345"/>
                  </a:lnTo>
                  <a:lnTo>
                    <a:pt x="66" y="329"/>
                  </a:lnTo>
                  <a:lnTo>
                    <a:pt x="42" y="307"/>
                  </a:lnTo>
                  <a:lnTo>
                    <a:pt x="24" y="280"/>
                  </a:lnTo>
                  <a:lnTo>
                    <a:pt x="11" y="249"/>
                  </a:lnTo>
                  <a:lnTo>
                    <a:pt x="4" y="216"/>
                  </a:lnTo>
                  <a:lnTo>
                    <a:pt x="0" y="180"/>
                  </a:lnTo>
                  <a:lnTo>
                    <a:pt x="4" y="144"/>
                  </a:lnTo>
                  <a:lnTo>
                    <a:pt x="11" y="109"/>
                  </a:lnTo>
                  <a:lnTo>
                    <a:pt x="24" y="78"/>
                  </a:lnTo>
                  <a:lnTo>
                    <a:pt x="42" y="53"/>
                  </a:lnTo>
                  <a:lnTo>
                    <a:pt x="66" y="31"/>
                  </a:lnTo>
                  <a:lnTo>
                    <a:pt x="93" y="13"/>
                  </a:lnTo>
                  <a:lnTo>
                    <a:pt x="126" y="4"/>
                  </a:lnTo>
                  <a:lnTo>
                    <a:pt x="1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15" name="Freeform 15"/>
            <p:cNvSpPr>
              <a:spLocks/>
            </p:cNvSpPr>
            <p:nvPr userDrawn="1"/>
          </p:nvSpPr>
          <p:spPr bwMode="auto">
            <a:xfrm>
              <a:off x="5299612" y="2382976"/>
              <a:ext cx="100739" cy="217646"/>
            </a:xfrm>
            <a:custGeom>
              <a:avLst/>
              <a:gdLst>
                <a:gd name="T0" fmla="*/ 142 w 162"/>
                <a:gd name="T1" fmla="*/ 0 h 351"/>
                <a:gd name="T2" fmla="*/ 153 w 162"/>
                <a:gd name="T3" fmla="*/ 0 h 351"/>
                <a:gd name="T4" fmla="*/ 162 w 162"/>
                <a:gd name="T5" fmla="*/ 0 h 351"/>
                <a:gd name="T6" fmla="*/ 162 w 162"/>
                <a:gd name="T7" fmla="*/ 42 h 351"/>
                <a:gd name="T8" fmla="*/ 153 w 162"/>
                <a:gd name="T9" fmla="*/ 40 h 351"/>
                <a:gd name="T10" fmla="*/ 144 w 162"/>
                <a:gd name="T11" fmla="*/ 40 h 351"/>
                <a:gd name="T12" fmla="*/ 135 w 162"/>
                <a:gd name="T13" fmla="*/ 40 h 351"/>
                <a:gd name="T14" fmla="*/ 110 w 162"/>
                <a:gd name="T15" fmla="*/ 44 h 351"/>
                <a:gd name="T16" fmla="*/ 88 w 162"/>
                <a:gd name="T17" fmla="*/ 53 h 351"/>
                <a:gd name="T18" fmla="*/ 70 w 162"/>
                <a:gd name="T19" fmla="*/ 67 h 351"/>
                <a:gd name="T20" fmla="*/ 59 w 162"/>
                <a:gd name="T21" fmla="*/ 86 h 351"/>
                <a:gd name="T22" fmla="*/ 50 w 162"/>
                <a:gd name="T23" fmla="*/ 107 h 351"/>
                <a:gd name="T24" fmla="*/ 44 w 162"/>
                <a:gd name="T25" fmla="*/ 131 h 351"/>
                <a:gd name="T26" fmla="*/ 42 w 162"/>
                <a:gd name="T27" fmla="*/ 156 h 351"/>
                <a:gd name="T28" fmla="*/ 42 w 162"/>
                <a:gd name="T29" fmla="*/ 351 h 351"/>
                <a:gd name="T30" fmla="*/ 2 w 162"/>
                <a:gd name="T31" fmla="*/ 351 h 351"/>
                <a:gd name="T32" fmla="*/ 2 w 162"/>
                <a:gd name="T33" fmla="*/ 109 h 351"/>
                <a:gd name="T34" fmla="*/ 0 w 162"/>
                <a:gd name="T35" fmla="*/ 7 h 351"/>
                <a:gd name="T36" fmla="*/ 40 w 162"/>
                <a:gd name="T37" fmla="*/ 7 h 351"/>
                <a:gd name="T38" fmla="*/ 42 w 162"/>
                <a:gd name="T39" fmla="*/ 57 h 351"/>
                <a:gd name="T40" fmla="*/ 60 w 162"/>
                <a:gd name="T41" fmla="*/ 31 h 351"/>
                <a:gd name="T42" fmla="*/ 84 w 162"/>
                <a:gd name="T43" fmla="*/ 13 h 351"/>
                <a:gd name="T44" fmla="*/ 111 w 162"/>
                <a:gd name="T45" fmla="*/ 4 h 351"/>
                <a:gd name="T46" fmla="*/ 142 w 162"/>
                <a:gd name="T4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2" h="351">
                  <a:moveTo>
                    <a:pt x="142" y="0"/>
                  </a:moveTo>
                  <a:lnTo>
                    <a:pt x="153" y="0"/>
                  </a:lnTo>
                  <a:lnTo>
                    <a:pt x="162" y="0"/>
                  </a:lnTo>
                  <a:lnTo>
                    <a:pt x="162" y="42"/>
                  </a:lnTo>
                  <a:lnTo>
                    <a:pt x="153" y="40"/>
                  </a:lnTo>
                  <a:lnTo>
                    <a:pt x="144" y="40"/>
                  </a:lnTo>
                  <a:lnTo>
                    <a:pt x="135" y="40"/>
                  </a:lnTo>
                  <a:lnTo>
                    <a:pt x="110" y="44"/>
                  </a:lnTo>
                  <a:lnTo>
                    <a:pt x="88" y="53"/>
                  </a:lnTo>
                  <a:lnTo>
                    <a:pt x="70" y="67"/>
                  </a:lnTo>
                  <a:lnTo>
                    <a:pt x="59" y="86"/>
                  </a:lnTo>
                  <a:lnTo>
                    <a:pt x="50" y="107"/>
                  </a:lnTo>
                  <a:lnTo>
                    <a:pt x="44" y="131"/>
                  </a:lnTo>
                  <a:lnTo>
                    <a:pt x="42" y="156"/>
                  </a:lnTo>
                  <a:lnTo>
                    <a:pt x="42" y="351"/>
                  </a:lnTo>
                  <a:lnTo>
                    <a:pt x="2" y="351"/>
                  </a:lnTo>
                  <a:lnTo>
                    <a:pt x="2" y="109"/>
                  </a:lnTo>
                  <a:lnTo>
                    <a:pt x="0" y="7"/>
                  </a:lnTo>
                  <a:lnTo>
                    <a:pt x="40" y="7"/>
                  </a:lnTo>
                  <a:lnTo>
                    <a:pt x="42" y="57"/>
                  </a:lnTo>
                  <a:lnTo>
                    <a:pt x="60" y="31"/>
                  </a:lnTo>
                  <a:lnTo>
                    <a:pt x="84" y="13"/>
                  </a:lnTo>
                  <a:lnTo>
                    <a:pt x="111" y="4"/>
                  </a:lnTo>
                  <a:lnTo>
                    <a:pt x="1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16" name="Freeform 16"/>
            <p:cNvSpPr>
              <a:spLocks noEditPoints="1"/>
            </p:cNvSpPr>
            <p:nvPr userDrawn="1"/>
          </p:nvSpPr>
          <p:spPr bwMode="auto">
            <a:xfrm>
              <a:off x="5426469" y="2382976"/>
              <a:ext cx="190285" cy="298486"/>
            </a:xfrm>
            <a:custGeom>
              <a:avLst/>
              <a:gdLst>
                <a:gd name="T0" fmla="*/ 149 w 305"/>
                <a:gd name="T1" fmla="*/ 35 h 480"/>
                <a:gd name="T2" fmla="*/ 118 w 305"/>
                <a:gd name="T3" fmla="*/ 38 h 480"/>
                <a:gd name="T4" fmla="*/ 94 w 305"/>
                <a:gd name="T5" fmla="*/ 49 h 480"/>
                <a:gd name="T6" fmla="*/ 74 w 305"/>
                <a:gd name="T7" fmla="*/ 66 h 480"/>
                <a:gd name="T8" fmla="*/ 62 w 305"/>
                <a:gd name="T9" fmla="*/ 87 h 480"/>
                <a:gd name="T10" fmla="*/ 51 w 305"/>
                <a:gd name="T11" fmla="*/ 115 h 480"/>
                <a:gd name="T12" fmla="*/ 45 w 305"/>
                <a:gd name="T13" fmla="*/ 146 h 480"/>
                <a:gd name="T14" fmla="*/ 43 w 305"/>
                <a:gd name="T15" fmla="*/ 180 h 480"/>
                <a:gd name="T16" fmla="*/ 45 w 305"/>
                <a:gd name="T17" fmla="*/ 213 h 480"/>
                <a:gd name="T18" fmla="*/ 51 w 305"/>
                <a:gd name="T19" fmla="*/ 244 h 480"/>
                <a:gd name="T20" fmla="*/ 62 w 305"/>
                <a:gd name="T21" fmla="*/ 271 h 480"/>
                <a:gd name="T22" fmla="*/ 74 w 305"/>
                <a:gd name="T23" fmla="*/ 293 h 480"/>
                <a:gd name="T24" fmla="*/ 94 w 305"/>
                <a:gd name="T25" fmla="*/ 311 h 480"/>
                <a:gd name="T26" fmla="*/ 118 w 305"/>
                <a:gd name="T27" fmla="*/ 322 h 480"/>
                <a:gd name="T28" fmla="*/ 149 w 305"/>
                <a:gd name="T29" fmla="*/ 326 h 480"/>
                <a:gd name="T30" fmla="*/ 176 w 305"/>
                <a:gd name="T31" fmla="*/ 322 h 480"/>
                <a:gd name="T32" fmla="*/ 200 w 305"/>
                <a:gd name="T33" fmla="*/ 313 h 480"/>
                <a:gd name="T34" fmla="*/ 220 w 305"/>
                <a:gd name="T35" fmla="*/ 298 h 480"/>
                <a:gd name="T36" fmla="*/ 234 w 305"/>
                <a:gd name="T37" fmla="*/ 280 h 480"/>
                <a:gd name="T38" fmla="*/ 247 w 305"/>
                <a:gd name="T39" fmla="*/ 258 h 480"/>
                <a:gd name="T40" fmla="*/ 254 w 305"/>
                <a:gd name="T41" fmla="*/ 233 h 480"/>
                <a:gd name="T42" fmla="*/ 260 w 305"/>
                <a:gd name="T43" fmla="*/ 207 h 480"/>
                <a:gd name="T44" fmla="*/ 260 w 305"/>
                <a:gd name="T45" fmla="*/ 180 h 480"/>
                <a:gd name="T46" fmla="*/ 260 w 305"/>
                <a:gd name="T47" fmla="*/ 153 h 480"/>
                <a:gd name="T48" fmla="*/ 254 w 305"/>
                <a:gd name="T49" fmla="*/ 126 h 480"/>
                <a:gd name="T50" fmla="*/ 247 w 305"/>
                <a:gd name="T51" fmla="*/ 102 h 480"/>
                <a:gd name="T52" fmla="*/ 234 w 305"/>
                <a:gd name="T53" fmla="*/ 80 h 480"/>
                <a:gd name="T54" fmla="*/ 220 w 305"/>
                <a:gd name="T55" fmla="*/ 60 h 480"/>
                <a:gd name="T56" fmla="*/ 200 w 305"/>
                <a:gd name="T57" fmla="*/ 47 h 480"/>
                <a:gd name="T58" fmla="*/ 176 w 305"/>
                <a:gd name="T59" fmla="*/ 37 h 480"/>
                <a:gd name="T60" fmla="*/ 149 w 305"/>
                <a:gd name="T61" fmla="*/ 35 h 480"/>
                <a:gd name="T62" fmla="*/ 152 w 305"/>
                <a:gd name="T63" fmla="*/ 0 h 480"/>
                <a:gd name="T64" fmla="*/ 191 w 305"/>
                <a:gd name="T65" fmla="*/ 4 h 480"/>
                <a:gd name="T66" fmla="*/ 221 w 305"/>
                <a:gd name="T67" fmla="*/ 15 h 480"/>
                <a:gd name="T68" fmla="*/ 247 w 305"/>
                <a:gd name="T69" fmla="*/ 33 h 480"/>
                <a:gd name="T70" fmla="*/ 269 w 305"/>
                <a:gd name="T71" fmla="*/ 55 h 480"/>
                <a:gd name="T72" fmla="*/ 285 w 305"/>
                <a:gd name="T73" fmla="*/ 82 h 480"/>
                <a:gd name="T74" fmla="*/ 296 w 305"/>
                <a:gd name="T75" fmla="*/ 113 h 480"/>
                <a:gd name="T76" fmla="*/ 303 w 305"/>
                <a:gd name="T77" fmla="*/ 146 h 480"/>
                <a:gd name="T78" fmla="*/ 305 w 305"/>
                <a:gd name="T79" fmla="*/ 180 h 480"/>
                <a:gd name="T80" fmla="*/ 303 w 305"/>
                <a:gd name="T81" fmla="*/ 215 h 480"/>
                <a:gd name="T82" fmla="*/ 296 w 305"/>
                <a:gd name="T83" fmla="*/ 247 h 480"/>
                <a:gd name="T84" fmla="*/ 285 w 305"/>
                <a:gd name="T85" fmla="*/ 276 h 480"/>
                <a:gd name="T86" fmla="*/ 269 w 305"/>
                <a:gd name="T87" fmla="*/ 304 h 480"/>
                <a:gd name="T88" fmla="*/ 247 w 305"/>
                <a:gd name="T89" fmla="*/ 327 h 480"/>
                <a:gd name="T90" fmla="*/ 221 w 305"/>
                <a:gd name="T91" fmla="*/ 344 h 480"/>
                <a:gd name="T92" fmla="*/ 191 w 305"/>
                <a:gd name="T93" fmla="*/ 356 h 480"/>
                <a:gd name="T94" fmla="*/ 152 w 305"/>
                <a:gd name="T95" fmla="*/ 360 h 480"/>
                <a:gd name="T96" fmla="*/ 120 w 305"/>
                <a:gd name="T97" fmla="*/ 356 h 480"/>
                <a:gd name="T98" fmla="*/ 91 w 305"/>
                <a:gd name="T99" fmla="*/ 345 h 480"/>
                <a:gd name="T100" fmla="*/ 65 w 305"/>
                <a:gd name="T101" fmla="*/ 327 h 480"/>
                <a:gd name="T102" fmla="*/ 43 w 305"/>
                <a:gd name="T103" fmla="*/ 302 h 480"/>
                <a:gd name="T104" fmla="*/ 43 w 305"/>
                <a:gd name="T105" fmla="*/ 480 h 480"/>
                <a:gd name="T106" fmla="*/ 2 w 305"/>
                <a:gd name="T107" fmla="*/ 480 h 480"/>
                <a:gd name="T108" fmla="*/ 2 w 305"/>
                <a:gd name="T109" fmla="*/ 111 h 480"/>
                <a:gd name="T110" fmla="*/ 2 w 305"/>
                <a:gd name="T111" fmla="*/ 58 h 480"/>
                <a:gd name="T112" fmla="*/ 0 w 305"/>
                <a:gd name="T113" fmla="*/ 7 h 480"/>
                <a:gd name="T114" fmla="*/ 42 w 305"/>
                <a:gd name="T115" fmla="*/ 7 h 480"/>
                <a:gd name="T116" fmla="*/ 43 w 305"/>
                <a:gd name="T117" fmla="*/ 60 h 480"/>
                <a:gd name="T118" fmla="*/ 63 w 305"/>
                <a:gd name="T119" fmla="*/ 33 h 480"/>
                <a:gd name="T120" fmla="*/ 89 w 305"/>
                <a:gd name="T121" fmla="*/ 15 h 480"/>
                <a:gd name="T122" fmla="*/ 118 w 305"/>
                <a:gd name="T123" fmla="*/ 4 h 480"/>
                <a:gd name="T124" fmla="*/ 152 w 305"/>
                <a:gd name="T125"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5" h="480">
                  <a:moveTo>
                    <a:pt x="149" y="35"/>
                  </a:moveTo>
                  <a:lnTo>
                    <a:pt x="118" y="38"/>
                  </a:lnTo>
                  <a:lnTo>
                    <a:pt x="94" y="49"/>
                  </a:lnTo>
                  <a:lnTo>
                    <a:pt x="74" y="66"/>
                  </a:lnTo>
                  <a:lnTo>
                    <a:pt x="62" y="87"/>
                  </a:lnTo>
                  <a:lnTo>
                    <a:pt x="51" y="115"/>
                  </a:lnTo>
                  <a:lnTo>
                    <a:pt x="45" y="146"/>
                  </a:lnTo>
                  <a:lnTo>
                    <a:pt x="43" y="180"/>
                  </a:lnTo>
                  <a:lnTo>
                    <a:pt x="45" y="213"/>
                  </a:lnTo>
                  <a:lnTo>
                    <a:pt x="51" y="244"/>
                  </a:lnTo>
                  <a:lnTo>
                    <a:pt x="62" y="271"/>
                  </a:lnTo>
                  <a:lnTo>
                    <a:pt x="74" y="293"/>
                  </a:lnTo>
                  <a:lnTo>
                    <a:pt x="94" y="311"/>
                  </a:lnTo>
                  <a:lnTo>
                    <a:pt x="118" y="322"/>
                  </a:lnTo>
                  <a:lnTo>
                    <a:pt x="149" y="326"/>
                  </a:lnTo>
                  <a:lnTo>
                    <a:pt x="176" y="322"/>
                  </a:lnTo>
                  <a:lnTo>
                    <a:pt x="200" y="313"/>
                  </a:lnTo>
                  <a:lnTo>
                    <a:pt x="220" y="298"/>
                  </a:lnTo>
                  <a:lnTo>
                    <a:pt x="234" y="280"/>
                  </a:lnTo>
                  <a:lnTo>
                    <a:pt x="247" y="258"/>
                  </a:lnTo>
                  <a:lnTo>
                    <a:pt x="254" y="233"/>
                  </a:lnTo>
                  <a:lnTo>
                    <a:pt x="260" y="207"/>
                  </a:lnTo>
                  <a:lnTo>
                    <a:pt x="260" y="180"/>
                  </a:lnTo>
                  <a:lnTo>
                    <a:pt x="260" y="153"/>
                  </a:lnTo>
                  <a:lnTo>
                    <a:pt x="254" y="126"/>
                  </a:lnTo>
                  <a:lnTo>
                    <a:pt x="247" y="102"/>
                  </a:lnTo>
                  <a:lnTo>
                    <a:pt x="234" y="80"/>
                  </a:lnTo>
                  <a:lnTo>
                    <a:pt x="220" y="60"/>
                  </a:lnTo>
                  <a:lnTo>
                    <a:pt x="200" y="47"/>
                  </a:lnTo>
                  <a:lnTo>
                    <a:pt x="176" y="37"/>
                  </a:lnTo>
                  <a:lnTo>
                    <a:pt x="149" y="35"/>
                  </a:lnTo>
                  <a:close/>
                  <a:moveTo>
                    <a:pt x="152" y="0"/>
                  </a:moveTo>
                  <a:lnTo>
                    <a:pt x="191" y="4"/>
                  </a:lnTo>
                  <a:lnTo>
                    <a:pt x="221" y="15"/>
                  </a:lnTo>
                  <a:lnTo>
                    <a:pt x="247" y="33"/>
                  </a:lnTo>
                  <a:lnTo>
                    <a:pt x="269" y="55"/>
                  </a:lnTo>
                  <a:lnTo>
                    <a:pt x="285" y="82"/>
                  </a:lnTo>
                  <a:lnTo>
                    <a:pt x="296" y="113"/>
                  </a:lnTo>
                  <a:lnTo>
                    <a:pt x="303" y="146"/>
                  </a:lnTo>
                  <a:lnTo>
                    <a:pt x="305" y="180"/>
                  </a:lnTo>
                  <a:lnTo>
                    <a:pt x="303" y="215"/>
                  </a:lnTo>
                  <a:lnTo>
                    <a:pt x="296" y="247"/>
                  </a:lnTo>
                  <a:lnTo>
                    <a:pt x="285" y="276"/>
                  </a:lnTo>
                  <a:lnTo>
                    <a:pt x="269" y="304"/>
                  </a:lnTo>
                  <a:lnTo>
                    <a:pt x="247" y="327"/>
                  </a:lnTo>
                  <a:lnTo>
                    <a:pt x="221" y="344"/>
                  </a:lnTo>
                  <a:lnTo>
                    <a:pt x="191" y="356"/>
                  </a:lnTo>
                  <a:lnTo>
                    <a:pt x="152" y="360"/>
                  </a:lnTo>
                  <a:lnTo>
                    <a:pt x="120" y="356"/>
                  </a:lnTo>
                  <a:lnTo>
                    <a:pt x="91" y="345"/>
                  </a:lnTo>
                  <a:lnTo>
                    <a:pt x="65" y="327"/>
                  </a:lnTo>
                  <a:lnTo>
                    <a:pt x="43" y="302"/>
                  </a:lnTo>
                  <a:lnTo>
                    <a:pt x="43" y="480"/>
                  </a:lnTo>
                  <a:lnTo>
                    <a:pt x="2" y="480"/>
                  </a:lnTo>
                  <a:lnTo>
                    <a:pt x="2" y="111"/>
                  </a:lnTo>
                  <a:lnTo>
                    <a:pt x="2" y="58"/>
                  </a:lnTo>
                  <a:lnTo>
                    <a:pt x="0" y="7"/>
                  </a:lnTo>
                  <a:lnTo>
                    <a:pt x="42" y="7"/>
                  </a:lnTo>
                  <a:lnTo>
                    <a:pt x="43" y="60"/>
                  </a:lnTo>
                  <a:lnTo>
                    <a:pt x="63" y="33"/>
                  </a:lnTo>
                  <a:lnTo>
                    <a:pt x="89" y="15"/>
                  </a:lnTo>
                  <a:lnTo>
                    <a:pt x="118" y="4"/>
                  </a:lnTo>
                  <a:lnTo>
                    <a:pt x="15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17" name="Freeform 17"/>
            <p:cNvSpPr>
              <a:spLocks noEditPoints="1"/>
            </p:cNvSpPr>
            <p:nvPr userDrawn="1"/>
          </p:nvSpPr>
          <p:spPr bwMode="auto">
            <a:xfrm>
              <a:off x="5649090" y="2382976"/>
              <a:ext cx="200235" cy="223865"/>
            </a:xfrm>
            <a:custGeom>
              <a:avLst/>
              <a:gdLst>
                <a:gd name="T0" fmla="*/ 131 w 321"/>
                <a:gd name="T1" fmla="*/ 35 h 360"/>
                <a:gd name="T2" fmla="*/ 87 w 321"/>
                <a:gd name="T3" fmla="*/ 58 h 360"/>
                <a:gd name="T4" fmla="*/ 58 w 321"/>
                <a:gd name="T5" fmla="*/ 100 h 360"/>
                <a:gd name="T6" fmla="*/ 45 w 321"/>
                <a:gd name="T7" fmla="*/ 151 h 360"/>
                <a:gd name="T8" fmla="*/ 45 w 321"/>
                <a:gd name="T9" fmla="*/ 207 h 360"/>
                <a:gd name="T10" fmla="*/ 58 w 321"/>
                <a:gd name="T11" fmla="*/ 258 h 360"/>
                <a:gd name="T12" fmla="*/ 87 w 321"/>
                <a:gd name="T13" fmla="*/ 300 h 360"/>
                <a:gd name="T14" fmla="*/ 131 w 321"/>
                <a:gd name="T15" fmla="*/ 326 h 360"/>
                <a:gd name="T16" fmla="*/ 189 w 321"/>
                <a:gd name="T17" fmla="*/ 326 h 360"/>
                <a:gd name="T18" fmla="*/ 232 w 321"/>
                <a:gd name="T19" fmla="*/ 300 h 360"/>
                <a:gd name="T20" fmla="*/ 261 w 321"/>
                <a:gd name="T21" fmla="*/ 258 h 360"/>
                <a:gd name="T22" fmla="*/ 276 w 321"/>
                <a:gd name="T23" fmla="*/ 207 h 360"/>
                <a:gd name="T24" fmla="*/ 276 w 321"/>
                <a:gd name="T25" fmla="*/ 151 h 360"/>
                <a:gd name="T26" fmla="*/ 261 w 321"/>
                <a:gd name="T27" fmla="*/ 100 h 360"/>
                <a:gd name="T28" fmla="*/ 232 w 321"/>
                <a:gd name="T29" fmla="*/ 58 h 360"/>
                <a:gd name="T30" fmla="*/ 189 w 321"/>
                <a:gd name="T31" fmla="*/ 35 h 360"/>
                <a:gd name="T32" fmla="*/ 160 w 321"/>
                <a:gd name="T33" fmla="*/ 0 h 360"/>
                <a:gd name="T34" fmla="*/ 229 w 321"/>
                <a:gd name="T35" fmla="*/ 13 h 360"/>
                <a:gd name="T36" fmla="*/ 280 w 321"/>
                <a:gd name="T37" fmla="*/ 53 h 360"/>
                <a:gd name="T38" fmla="*/ 310 w 321"/>
                <a:gd name="T39" fmla="*/ 109 h 360"/>
                <a:gd name="T40" fmla="*/ 321 w 321"/>
                <a:gd name="T41" fmla="*/ 180 h 360"/>
                <a:gd name="T42" fmla="*/ 310 w 321"/>
                <a:gd name="T43" fmla="*/ 249 h 360"/>
                <a:gd name="T44" fmla="*/ 280 w 321"/>
                <a:gd name="T45" fmla="*/ 307 h 360"/>
                <a:gd name="T46" fmla="*/ 229 w 321"/>
                <a:gd name="T47" fmla="*/ 345 h 360"/>
                <a:gd name="T48" fmla="*/ 160 w 321"/>
                <a:gd name="T49" fmla="*/ 360 h 360"/>
                <a:gd name="T50" fmla="*/ 91 w 321"/>
                <a:gd name="T51" fmla="*/ 345 h 360"/>
                <a:gd name="T52" fmla="*/ 40 w 321"/>
                <a:gd name="T53" fmla="*/ 307 h 360"/>
                <a:gd name="T54" fmla="*/ 9 w 321"/>
                <a:gd name="T55" fmla="*/ 249 h 360"/>
                <a:gd name="T56" fmla="*/ 0 w 321"/>
                <a:gd name="T57" fmla="*/ 180 h 360"/>
                <a:gd name="T58" fmla="*/ 9 w 321"/>
                <a:gd name="T59" fmla="*/ 109 h 360"/>
                <a:gd name="T60" fmla="*/ 40 w 321"/>
                <a:gd name="T61" fmla="*/ 53 h 360"/>
                <a:gd name="T62" fmla="*/ 91 w 321"/>
                <a:gd name="T63" fmla="*/ 13 h 360"/>
                <a:gd name="T64" fmla="*/ 160 w 321"/>
                <a:gd name="T6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1" h="360">
                  <a:moveTo>
                    <a:pt x="160" y="31"/>
                  </a:moveTo>
                  <a:lnTo>
                    <a:pt x="131" y="35"/>
                  </a:lnTo>
                  <a:lnTo>
                    <a:pt x="107" y="44"/>
                  </a:lnTo>
                  <a:lnTo>
                    <a:pt x="87" y="58"/>
                  </a:lnTo>
                  <a:lnTo>
                    <a:pt x="71" y="76"/>
                  </a:lnTo>
                  <a:lnTo>
                    <a:pt x="58" y="100"/>
                  </a:lnTo>
                  <a:lnTo>
                    <a:pt x="51" y="126"/>
                  </a:lnTo>
                  <a:lnTo>
                    <a:pt x="45" y="151"/>
                  </a:lnTo>
                  <a:lnTo>
                    <a:pt x="43" y="180"/>
                  </a:lnTo>
                  <a:lnTo>
                    <a:pt x="45" y="207"/>
                  </a:lnTo>
                  <a:lnTo>
                    <a:pt x="51" y="235"/>
                  </a:lnTo>
                  <a:lnTo>
                    <a:pt x="58" y="258"/>
                  </a:lnTo>
                  <a:lnTo>
                    <a:pt x="71" y="282"/>
                  </a:lnTo>
                  <a:lnTo>
                    <a:pt x="87" y="300"/>
                  </a:lnTo>
                  <a:lnTo>
                    <a:pt x="107" y="315"/>
                  </a:lnTo>
                  <a:lnTo>
                    <a:pt x="131" y="326"/>
                  </a:lnTo>
                  <a:lnTo>
                    <a:pt x="160" y="329"/>
                  </a:lnTo>
                  <a:lnTo>
                    <a:pt x="189" y="326"/>
                  </a:lnTo>
                  <a:lnTo>
                    <a:pt x="212" y="315"/>
                  </a:lnTo>
                  <a:lnTo>
                    <a:pt x="232" y="300"/>
                  </a:lnTo>
                  <a:lnTo>
                    <a:pt x="249" y="282"/>
                  </a:lnTo>
                  <a:lnTo>
                    <a:pt x="261" y="258"/>
                  </a:lnTo>
                  <a:lnTo>
                    <a:pt x="270" y="235"/>
                  </a:lnTo>
                  <a:lnTo>
                    <a:pt x="276" y="207"/>
                  </a:lnTo>
                  <a:lnTo>
                    <a:pt x="276" y="180"/>
                  </a:lnTo>
                  <a:lnTo>
                    <a:pt x="276" y="151"/>
                  </a:lnTo>
                  <a:lnTo>
                    <a:pt x="270" y="126"/>
                  </a:lnTo>
                  <a:lnTo>
                    <a:pt x="261" y="100"/>
                  </a:lnTo>
                  <a:lnTo>
                    <a:pt x="249" y="76"/>
                  </a:lnTo>
                  <a:lnTo>
                    <a:pt x="232" y="58"/>
                  </a:lnTo>
                  <a:lnTo>
                    <a:pt x="212" y="44"/>
                  </a:lnTo>
                  <a:lnTo>
                    <a:pt x="189" y="35"/>
                  </a:lnTo>
                  <a:lnTo>
                    <a:pt x="160" y="31"/>
                  </a:lnTo>
                  <a:close/>
                  <a:moveTo>
                    <a:pt x="160" y="0"/>
                  </a:moveTo>
                  <a:lnTo>
                    <a:pt x="196" y="4"/>
                  </a:lnTo>
                  <a:lnTo>
                    <a:pt x="229" y="13"/>
                  </a:lnTo>
                  <a:lnTo>
                    <a:pt x="256" y="31"/>
                  </a:lnTo>
                  <a:lnTo>
                    <a:pt x="280" y="53"/>
                  </a:lnTo>
                  <a:lnTo>
                    <a:pt x="298" y="78"/>
                  </a:lnTo>
                  <a:lnTo>
                    <a:pt x="310" y="109"/>
                  </a:lnTo>
                  <a:lnTo>
                    <a:pt x="318" y="144"/>
                  </a:lnTo>
                  <a:lnTo>
                    <a:pt x="321" y="180"/>
                  </a:lnTo>
                  <a:lnTo>
                    <a:pt x="318" y="216"/>
                  </a:lnTo>
                  <a:lnTo>
                    <a:pt x="310" y="249"/>
                  </a:lnTo>
                  <a:lnTo>
                    <a:pt x="298" y="280"/>
                  </a:lnTo>
                  <a:lnTo>
                    <a:pt x="280" y="307"/>
                  </a:lnTo>
                  <a:lnTo>
                    <a:pt x="256" y="329"/>
                  </a:lnTo>
                  <a:lnTo>
                    <a:pt x="229" y="345"/>
                  </a:lnTo>
                  <a:lnTo>
                    <a:pt x="196" y="356"/>
                  </a:lnTo>
                  <a:lnTo>
                    <a:pt x="160" y="360"/>
                  </a:lnTo>
                  <a:lnTo>
                    <a:pt x="123" y="356"/>
                  </a:lnTo>
                  <a:lnTo>
                    <a:pt x="91" y="345"/>
                  </a:lnTo>
                  <a:lnTo>
                    <a:pt x="63" y="329"/>
                  </a:lnTo>
                  <a:lnTo>
                    <a:pt x="40" y="307"/>
                  </a:lnTo>
                  <a:lnTo>
                    <a:pt x="22" y="280"/>
                  </a:lnTo>
                  <a:lnTo>
                    <a:pt x="9" y="249"/>
                  </a:lnTo>
                  <a:lnTo>
                    <a:pt x="2" y="216"/>
                  </a:lnTo>
                  <a:lnTo>
                    <a:pt x="0" y="180"/>
                  </a:lnTo>
                  <a:lnTo>
                    <a:pt x="2" y="144"/>
                  </a:lnTo>
                  <a:lnTo>
                    <a:pt x="9" y="109"/>
                  </a:lnTo>
                  <a:lnTo>
                    <a:pt x="22" y="78"/>
                  </a:lnTo>
                  <a:lnTo>
                    <a:pt x="40" y="53"/>
                  </a:lnTo>
                  <a:lnTo>
                    <a:pt x="63" y="31"/>
                  </a:lnTo>
                  <a:lnTo>
                    <a:pt x="91" y="13"/>
                  </a:lnTo>
                  <a:lnTo>
                    <a:pt x="123" y="4"/>
                  </a:lnTo>
                  <a:lnTo>
                    <a:pt x="16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18" name="Freeform 18"/>
            <p:cNvSpPr>
              <a:spLocks/>
            </p:cNvSpPr>
            <p:nvPr userDrawn="1"/>
          </p:nvSpPr>
          <p:spPr bwMode="auto">
            <a:xfrm>
              <a:off x="5899072" y="2382976"/>
              <a:ext cx="100739" cy="217646"/>
            </a:xfrm>
            <a:custGeom>
              <a:avLst/>
              <a:gdLst>
                <a:gd name="T0" fmla="*/ 144 w 162"/>
                <a:gd name="T1" fmla="*/ 0 h 351"/>
                <a:gd name="T2" fmla="*/ 153 w 162"/>
                <a:gd name="T3" fmla="*/ 0 h 351"/>
                <a:gd name="T4" fmla="*/ 162 w 162"/>
                <a:gd name="T5" fmla="*/ 0 h 351"/>
                <a:gd name="T6" fmla="*/ 162 w 162"/>
                <a:gd name="T7" fmla="*/ 42 h 351"/>
                <a:gd name="T8" fmla="*/ 153 w 162"/>
                <a:gd name="T9" fmla="*/ 40 h 351"/>
                <a:gd name="T10" fmla="*/ 144 w 162"/>
                <a:gd name="T11" fmla="*/ 40 h 351"/>
                <a:gd name="T12" fmla="*/ 137 w 162"/>
                <a:gd name="T13" fmla="*/ 40 h 351"/>
                <a:gd name="T14" fmla="*/ 109 w 162"/>
                <a:gd name="T15" fmla="*/ 44 h 351"/>
                <a:gd name="T16" fmla="*/ 88 w 162"/>
                <a:gd name="T17" fmla="*/ 53 h 351"/>
                <a:gd name="T18" fmla="*/ 71 w 162"/>
                <a:gd name="T19" fmla="*/ 67 h 351"/>
                <a:gd name="T20" fmla="*/ 58 w 162"/>
                <a:gd name="T21" fmla="*/ 86 h 351"/>
                <a:gd name="T22" fmla="*/ 49 w 162"/>
                <a:gd name="T23" fmla="*/ 107 h 351"/>
                <a:gd name="T24" fmla="*/ 46 w 162"/>
                <a:gd name="T25" fmla="*/ 131 h 351"/>
                <a:gd name="T26" fmla="*/ 44 w 162"/>
                <a:gd name="T27" fmla="*/ 156 h 351"/>
                <a:gd name="T28" fmla="*/ 44 w 162"/>
                <a:gd name="T29" fmla="*/ 351 h 351"/>
                <a:gd name="T30" fmla="*/ 2 w 162"/>
                <a:gd name="T31" fmla="*/ 351 h 351"/>
                <a:gd name="T32" fmla="*/ 2 w 162"/>
                <a:gd name="T33" fmla="*/ 109 h 351"/>
                <a:gd name="T34" fmla="*/ 0 w 162"/>
                <a:gd name="T35" fmla="*/ 7 h 351"/>
                <a:gd name="T36" fmla="*/ 40 w 162"/>
                <a:gd name="T37" fmla="*/ 7 h 351"/>
                <a:gd name="T38" fmla="*/ 44 w 162"/>
                <a:gd name="T39" fmla="*/ 57 h 351"/>
                <a:gd name="T40" fmla="*/ 62 w 162"/>
                <a:gd name="T41" fmla="*/ 31 h 351"/>
                <a:gd name="T42" fmla="*/ 84 w 162"/>
                <a:gd name="T43" fmla="*/ 13 h 351"/>
                <a:gd name="T44" fmla="*/ 111 w 162"/>
                <a:gd name="T45" fmla="*/ 4 h 351"/>
                <a:gd name="T46" fmla="*/ 144 w 162"/>
                <a:gd name="T4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2" h="351">
                  <a:moveTo>
                    <a:pt x="144" y="0"/>
                  </a:moveTo>
                  <a:lnTo>
                    <a:pt x="153" y="0"/>
                  </a:lnTo>
                  <a:lnTo>
                    <a:pt x="162" y="0"/>
                  </a:lnTo>
                  <a:lnTo>
                    <a:pt x="162" y="42"/>
                  </a:lnTo>
                  <a:lnTo>
                    <a:pt x="153" y="40"/>
                  </a:lnTo>
                  <a:lnTo>
                    <a:pt x="144" y="40"/>
                  </a:lnTo>
                  <a:lnTo>
                    <a:pt x="137" y="40"/>
                  </a:lnTo>
                  <a:lnTo>
                    <a:pt x="109" y="44"/>
                  </a:lnTo>
                  <a:lnTo>
                    <a:pt x="88" y="53"/>
                  </a:lnTo>
                  <a:lnTo>
                    <a:pt x="71" y="67"/>
                  </a:lnTo>
                  <a:lnTo>
                    <a:pt x="58" y="86"/>
                  </a:lnTo>
                  <a:lnTo>
                    <a:pt x="49" y="107"/>
                  </a:lnTo>
                  <a:lnTo>
                    <a:pt x="46" y="131"/>
                  </a:lnTo>
                  <a:lnTo>
                    <a:pt x="44" y="156"/>
                  </a:lnTo>
                  <a:lnTo>
                    <a:pt x="44" y="351"/>
                  </a:lnTo>
                  <a:lnTo>
                    <a:pt x="2" y="351"/>
                  </a:lnTo>
                  <a:lnTo>
                    <a:pt x="2" y="109"/>
                  </a:lnTo>
                  <a:lnTo>
                    <a:pt x="0" y="7"/>
                  </a:lnTo>
                  <a:lnTo>
                    <a:pt x="40" y="7"/>
                  </a:lnTo>
                  <a:lnTo>
                    <a:pt x="44" y="57"/>
                  </a:lnTo>
                  <a:lnTo>
                    <a:pt x="62" y="31"/>
                  </a:lnTo>
                  <a:lnTo>
                    <a:pt x="84" y="13"/>
                  </a:lnTo>
                  <a:lnTo>
                    <a:pt x="111" y="4"/>
                  </a:lnTo>
                  <a:lnTo>
                    <a:pt x="1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3" name="Freeform 19"/>
            <p:cNvSpPr>
              <a:spLocks noEditPoints="1"/>
            </p:cNvSpPr>
            <p:nvPr userDrawn="1"/>
          </p:nvSpPr>
          <p:spPr bwMode="auto">
            <a:xfrm>
              <a:off x="6002299" y="2382976"/>
              <a:ext cx="174117" cy="223865"/>
            </a:xfrm>
            <a:custGeom>
              <a:avLst/>
              <a:gdLst>
                <a:gd name="T0" fmla="*/ 178 w 279"/>
                <a:gd name="T1" fmla="*/ 175 h 360"/>
                <a:gd name="T2" fmla="*/ 132 w 279"/>
                <a:gd name="T3" fmla="*/ 178 h 360"/>
                <a:gd name="T4" fmla="*/ 91 w 279"/>
                <a:gd name="T5" fmla="*/ 191 h 360"/>
                <a:gd name="T6" fmla="*/ 58 w 279"/>
                <a:gd name="T7" fmla="*/ 215 h 360"/>
                <a:gd name="T8" fmla="*/ 45 w 279"/>
                <a:gd name="T9" fmla="*/ 256 h 360"/>
                <a:gd name="T10" fmla="*/ 56 w 279"/>
                <a:gd name="T11" fmla="*/ 296 h 360"/>
                <a:gd name="T12" fmla="*/ 87 w 279"/>
                <a:gd name="T13" fmla="*/ 320 h 360"/>
                <a:gd name="T14" fmla="*/ 127 w 279"/>
                <a:gd name="T15" fmla="*/ 329 h 360"/>
                <a:gd name="T16" fmla="*/ 185 w 279"/>
                <a:gd name="T17" fmla="*/ 315 h 360"/>
                <a:gd name="T18" fmla="*/ 220 w 279"/>
                <a:gd name="T19" fmla="*/ 275 h 360"/>
                <a:gd name="T20" fmla="*/ 230 w 279"/>
                <a:gd name="T21" fmla="*/ 207 h 360"/>
                <a:gd name="T22" fmla="*/ 214 w 279"/>
                <a:gd name="T23" fmla="*/ 175 h 360"/>
                <a:gd name="T24" fmla="*/ 145 w 279"/>
                <a:gd name="T25" fmla="*/ 0 h 360"/>
                <a:gd name="T26" fmla="*/ 209 w 279"/>
                <a:gd name="T27" fmla="*/ 6 h 360"/>
                <a:gd name="T28" fmla="*/ 249 w 279"/>
                <a:gd name="T29" fmla="*/ 29 h 360"/>
                <a:gd name="T30" fmla="*/ 269 w 279"/>
                <a:gd name="T31" fmla="*/ 75 h 360"/>
                <a:gd name="T32" fmla="*/ 272 w 279"/>
                <a:gd name="T33" fmla="*/ 224 h 360"/>
                <a:gd name="T34" fmla="*/ 274 w 279"/>
                <a:gd name="T35" fmla="*/ 291 h 360"/>
                <a:gd name="T36" fmla="*/ 279 w 279"/>
                <a:gd name="T37" fmla="*/ 351 h 360"/>
                <a:gd name="T38" fmla="*/ 238 w 279"/>
                <a:gd name="T39" fmla="*/ 329 h 360"/>
                <a:gd name="T40" fmla="*/ 214 w 279"/>
                <a:gd name="T41" fmla="*/ 331 h 360"/>
                <a:gd name="T42" fmla="*/ 158 w 279"/>
                <a:gd name="T43" fmla="*/ 356 h 360"/>
                <a:gd name="T44" fmla="*/ 94 w 279"/>
                <a:gd name="T45" fmla="*/ 358 h 360"/>
                <a:gd name="T46" fmla="*/ 47 w 279"/>
                <a:gd name="T47" fmla="*/ 342 h 360"/>
                <a:gd name="T48" fmla="*/ 14 w 279"/>
                <a:gd name="T49" fmla="*/ 309 h 360"/>
                <a:gd name="T50" fmla="*/ 0 w 279"/>
                <a:gd name="T51" fmla="*/ 258 h 360"/>
                <a:gd name="T52" fmla="*/ 14 w 279"/>
                <a:gd name="T53" fmla="*/ 204 h 360"/>
                <a:gd name="T54" fmla="*/ 52 w 279"/>
                <a:gd name="T55" fmla="*/ 169 h 360"/>
                <a:gd name="T56" fmla="*/ 103 w 279"/>
                <a:gd name="T57" fmla="*/ 151 h 360"/>
                <a:gd name="T58" fmla="*/ 161 w 279"/>
                <a:gd name="T59" fmla="*/ 144 h 360"/>
                <a:gd name="T60" fmla="*/ 212 w 279"/>
                <a:gd name="T61" fmla="*/ 144 h 360"/>
                <a:gd name="T62" fmla="*/ 230 w 279"/>
                <a:gd name="T63" fmla="*/ 118 h 360"/>
                <a:gd name="T64" fmla="*/ 221 w 279"/>
                <a:gd name="T65" fmla="*/ 71 h 360"/>
                <a:gd name="T66" fmla="*/ 194 w 279"/>
                <a:gd name="T67" fmla="*/ 40 h 360"/>
                <a:gd name="T68" fmla="*/ 145 w 279"/>
                <a:gd name="T69" fmla="*/ 31 h 360"/>
                <a:gd name="T70" fmla="*/ 100 w 279"/>
                <a:gd name="T71" fmla="*/ 40 h 360"/>
                <a:gd name="T72" fmla="*/ 71 w 279"/>
                <a:gd name="T73" fmla="*/ 71 h 360"/>
                <a:gd name="T74" fmla="*/ 23 w 279"/>
                <a:gd name="T75" fmla="*/ 96 h 360"/>
                <a:gd name="T76" fmla="*/ 38 w 279"/>
                <a:gd name="T77" fmla="*/ 46 h 360"/>
                <a:gd name="T78" fmla="*/ 74 w 279"/>
                <a:gd name="T79" fmla="*/ 15 h 360"/>
                <a:gd name="T80" fmla="*/ 121 w 279"/>
                <a:gd name="T81"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9" h="360">
                  <a:moveTo>
                    <a:pt x="198" y="175"/>
                  </a:moveTo>
                  <a:lnTo>
                    <a:pt x="178" y="175"/>
                  </a:lnTo>
                  <a:lnTo>
                    <a:pt x="156" y="176"/>
                  </a:lnTo>
                  <a:lnTo>
                    <a:pt x="132" y="178"/>
                  </a:lnTo>
                  <a:lnTo>
                    <a:pt x="110" y="184"/>
                  </a:lnTo>
                  <a:lnTo>
                    <a:pt x="91" y="191"/>
                  </a:lnTo>
                  <a:lnTo>
                    <a:pt x="72" y="200"/>
                  </a:lnTo>
                  <a:lnTo>
                    <a:pt x="58" y="215"/>
                  </a:lnTo>
                  <a:lnTo>
                    <a:pt x="49" y="233"/>
                  </a:lnTo>
                  <a:lnTo>
                    <a:pt x="45" y="256"/>
                  </a:lnTo>
                  <a:lnTo>
                    <a:pt x="49" y="278"/>
                  </a:lnTo>
                  <a:lnTo>
                    <a:pt x="56" y="296"/>
                  </a:lnTo>
                  <a:lnTo>
                    <a:pt x="71" y="311"/>
                  </a:lnTo>
                  <a:lnTo>
                    <a:pt x="87" y="320"/>
                  </a:lnTo>
                  <a:lnTo>
                    <a:pt x="107" y="326"/>
                  </a:lnTo>
                  <a:lnTo>
                    <a:pt x="127" y="329"/>
                  </a:lnTo>
                  <a:lnTo>
                    <a:pt x="160" y="326"/>
                  </a:lnTo>
                  <a:lnTo>
                    <a:pt x="185" y="315"/>
                  </a:lnTo>
                  <a:lnTo>
                    <a:pt x="205" y="298"/>
                  </a:lnTo>
                  <a:lnTo>
                    <a:pt x="220" y="275"/>
                  </a:lnTo>
                  <a:lnTo>
                    <a:pt x="227" y="244"/>
                  </a:lnTo>
                  <a:lnTo>
                    <a:pt x="230" y="207"/>
                  </a:lnTo>
                  <a:lnTo>
                    <a:pt x="230" y="176"/>
                  </a:lnTo>
                  <a:lnTo>
                    <a:pt x="214" y="175"/>
                  </a:lnTo>
                  <a:lnTo>
                    <a:pt x="198" y="175"/>
                  </a:lnTo>
                  <a:close/>
                  <a:moveTo>
                    <a:pt x="145" y="0"/>
                  </a:moveTo>
                  <a:lnTo>
                    <a:pt x="180" y="0"/>
                  </a:lnTo>
                  <a:lnTo>
                    <a:pt x="209" y="6"/>
                  </a:lnTo>
                  <a:lnTo>
                    <a:pt x="230" y="15"/>
                  </a:lnTo>
                  <a:lnTo>
                    <a:pt x="249" y="29"/>
                  </a:lnTo>
                  <a:lnTo>
                    <a:pt x="261" y="49"/>
                  </a:lnTo>
                  <a:lnTo>
                    <a:pt x="269" y="75"/>
                  </a:lnTo>
                  <a:lnTo>
                    <a:pt x="272" y="107"/>
                  </a:lnTo>
                  <a:lnTo>
                    <a:pt x="272" y="224"/>
                  </a:lnTo>
                  <a:lnTo>
                    <a:pt x="272" y="260"/>
                  </a:lnTo>
                  <a:lnTo>
                    <a:pt x="274" y="291"/>
                  </a:lnTo>
                  <a:lnTo>
                    <a:pt x="276" y="320"/>
                  </a:lnTo>
                  <a:lnTo>
                    <a:pt x="279" y="351"/>
                  </a:lnTo>
                  <a:lnTo>
                    <a:pt x="239" y="351"/>
                  </a:lnTo>
                  <a:lnTo>
                    <a:pt x="238" y="329"/>
                  </a:lnTo>
                  <a:lnTo>
                    <a:pt x="234" y="306"/>
                  </a:lnTo>
                  <a:lnTo>
                    <a:pt x="214" y="331"/>
                  </a:lnTo>
                  <a:lnTo>
                    <a:pt x="187" y="347"/>
                  </a:lnTo>
                  <a:lnTo>
                    <a:pt x="158" y="356"/>
                  </a:lnTo>
                  <a:lnTo>
                    <a:pt x="120" y="360"/>
                  </a:lnTo>
                  <a:lnTo>
                    <a:pt x="94" y="358"/>
                  </a:lnTo>
                  <a:lnTo>
                    <a:pt x="69" y="351"/>
                  </a:lnTo>
                  <a:lnTo>
                    <a:pt x="47" y="342"/>
                  </a:lnTo>
                  <a:lnTo>
                    <a:pt x="29" y="327"/>
                  </a:lnTo>
                  <a:lnTo>
                    <a:pt x="14" y="309"/>
                  </a:lnTo>
                  <a:lnTo>
                    <a:pt x="3" y="286"/>
                  </a:lnTo>
                  <a:lnTo>
                    <a:pt x="0" y="258"/>
                  </a:lnTo>
                  <a:lnTo>
                    <a:pt x="5" y="227"/>
                  </a:lnTo>
                  <a:lnTo>
                    <a:pt x="14" y="204"/>
                  </a:lnTo>
                  <a:lnTo>
                    <a:pt x="31" y="184"/>
                  </a:lnTo>
                  <a:lnTo>
                    <a:pt x="52" y="169"/>
                  </a:lnTo>
                  <a:lnTo>
                    <a:pt x="76" y="158"/>
                  </a:lnTo>
                  <a:lnTo>
                    <a:pt x="103" y="151"/>
                  </a:lnTo>
                  <a:lnTo>
                    <a:pt x="132" y="147"/>
                  </a:lnTo>
                  <a:lnTo>
                    <a:pt x="161" y="144"/>
                  </a:lnTo>
                  <a:lnTo>
                    <a:pt x="190" y="144"/>
                  </a:lnTo>
                  <a:lnTo>
                    <a:pt x="212" y="144"/>
                  </a:lnTo>
                  <a:lnTo>
                    <a:pt x="230" y="146"/>
                  </a:lnTo>
                  <a:lnTo>
                    <a:pt x="230" y="118"/>
                  </a:lnTo>
                  <a:lnTo>
                    <a:pt x="229" y="93"/>
                  </a:lnTo>
                  <a:lnTo>
                    <a:pt x="221" y="71"/>
                  </a:lnTo>
                  <a:lnTo>
                    <a:pt x="210" y="53"/>
                  </a:lnTo>
                  <a:lnTo>
                    <a:pt x="194" y="40"/>
                  </a:lnTo>
                  <a:lnTo>
                    <a:pt x="172" y="33"/>
                  </a:lnTo>
                  <a:lnTo>
                    <a:pt x="145" y="31"/>
                  </a:lnTo>
                  <a:lnTo>
                    <a:pt x="121" y="33"/>
                  </a:lnTo>
                  <a:lnTo>
                    <a:pt x="100" y="40"/>
                  </a:lnTo>
                  <a:lnTo>
                    <a:pt x="83" y="53"/>
                  </a:lnTo>
                  <a:lnTo>
                    <a:pt x="71" y="71"/>
                  </a:lnTo>
                  <a:lnTo>
                    <a:pt x="65" y="96"/>
                  </a:lnTo>
                  <a:lnTo>
                    <a:pt x="23" y="96"/>
                  </a:lnTo>
                  <a:lnTo>
                    <a:pt x="27" y="67"/>
                  </a:lnTo>
                  <a:lnTo>
                    <a:pt x="38" y="46"/>
                  </a:lnTo>
                  <a:lnTo>
                    <a:pt x="54" y="27"/>
                  </a:lnTo>
                  <a:lnTo>
                    <a:pt x="74" y="15"/>
                  </a:lnTo>
                  <a:lnTo>
                    <a:pt x="96" y="6"/>
                  </a:lnTo>
                  <a:lnTo>
                    <a:pt x="121" y="0"/>
                  </a:lnTo>
                  <a:lnTo>
                    <a:pt x="145"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4" name="Freeform 20"/>
            <p:cNvSpPr>
              <a:spLocks/>
            </p:cNvSpPr>
            <p:nvPr userDrawn="1"/>
          </p:nvSpPr>
          <p:spPr bwMode="auto">
            <a:xfrm>
              <a:off x="6203777" y="2333228"/>
              <a:ext cx="109445" cy="273612"/>
            </a:xfrm>
            <a:custGeom>
              <a:avLst/>
              <a:gdLst>
                <a:gd name="T0" fmla="*/ 96 w 176"/>
                <a:gd name="T1" fmla="*/ 0 h 440"/>
                <a:gd name="T2" fmla="*/ 96 w 176"/>
                <a:gd name="T3" fmla="*/ 87 h 440"/>
                <a:gd name="T4" fmla="*/ 173 w 176"/>
                <a:gd name="T5" fmla="*/ 87 h 440"/>
                <a:gd name="T6" fmla="*/ 173 w 176"/>
                <a:gd name="T7" fmla="*/ 118 h 440"/>
                <a:gd name="T8" fmla="*/ 96 w 176"/>
                <a:gd name="T9" fmla="*/ 118 h 440"/>
                <a:gd name="T10" fmla="*/ 96 w 176"/>
                <a:gd name="T11" fmla="*/ 342 h 440"/>
                <a:gd name="T12" fmla="*/ 98 w 176"/>
                <a:gd name="T13" fmla="*/ 367 h 440"/>
                <a:gd name="T14" fmla="*/ 102 w 176"/>
                <a:gd name="T15" fmla="*/ 386 h 440"/>
                <a:gd name="T16" fmla="*/ 109 w 176"/>
                <a:gd name="T17" fmla="*/ 396 h 440"/>
                <a:gd name="T18" fmla="*/ 122 w 176"/>
                <a:gd name="T19" fmla="*/ 404 h 440"/>
                <a:gd name="T20" fmla="*/ 140 w 176"/>
                <a:gd name="T21" fmla="*/ 406 h 440"/>
                <a:gd name="T22" fmla="*/ 160 w 176"/>
                <a:gd name="T23" fmla="*/ 402 h 440"/>
                <a:gd name="T24" fmla="*/ 176 w 176"/>
                <a:gd name="T25" fmla="*/ 396 h 440"/>
                <a:gd name="T26" fmla="*/ 176 w 176"/>
                <a:gd name="T27" fmla="*/ 431 h 440"/>
                <a:gd name="T28" fmla="*/ 162 w 176"/>
                <a:gd name="T29" fmla="*/ 435 h 440"/>
                <a:gd name="T30" fmla="*/ 147 w 176"/>
                <a:gd name="T31" fmla="*/ 438 h 440"/>
                <a:gd name="T32" fmla="*/ 127 w 176"/>
                <a:gd name="T33" fmla="*/ 440 h 440"/>
                <a:gd name="T34" fmla="*/ 102 w 176"/>
                <a:gd name="T35" fmla="*/ 436 h 440"/>
                <a:gd name="T36" fmla="*/ 80 w 176"/>
                <a:gd name="T37" fmla="*/ 425 h 440"/>
                <a:gd name="T38" fmla="*/ 67 w 176"/>
                <a:gd name="T39" fmla="*/ 409 h 440"/>
                <a:gd name="T40" fmla="*/ 58 w 176"/>
                <a:gd name="T41" fmla="*/ 387 h 440"/>
                <a:gd name="T42" fmla="*/ 55 w 176"/>
                <a:gd name="T43" fmla="*/ 360 h 440"/>
                <a:gd name="T44" fmla="*/ 55 w 176"/>
                <a:gd name="T45" fmla="*/ 118 h 440"/>
                <a:gd name="T46" fmla="*/ 0 w 176"/>
                <a:gd name="T47" fmla="*/ 118 h 440"/>
                <a:gd name="T48" fmla="*/ 0 w 176"/>
                <a:gd name="T49" fmla="*/ 87 h 440"/>
                <a:gd name="T50" fmla="*/ 55 w 176"/>
                <a:gd name="T51" fmla="*/ 87 h 440"/>
                <a:gd name="T52" fmla="*/ 55 w 176"/>
                <a:gd name="T53" fmla="*/ 18 h 440"/>
                <a:gd name="T54" fmla="*/ 96 w 176"/>
                <a:gd name="T55"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6" h="440">
                  <a:moveTo>
                    <a:pt x="96" y="0"/>
                  </a:moveTo>
                  <a:lnTo>
                    <a:pt x="96" y="87"/>
                  </a:lnTo>
                  <a:lnTo>
                    <a:pt x="173" y="87"/>
                  </a:lnTo>
                  <a:lnTo>
                    <a:pt x="173" y="118"/>
                  </a:lnTo>
                  <a:lnTo>
                    <a:pt x="96" y="118"/>
                  </a:lnTo>
                  <a:lnTo>
                    <a:pt x="96" y="342"/>
                  </a:lnTo>
                  <a:lnTo>
                    <a:pt x="98" y="367"/>
                  </a:lnTo>
                  <a:lnTo>
                    <a:pt x="102" y="386"/>
                  </a:lnTo>
                  <a:lnTo>
                    <a:pt x="109" y="396"/>
                  </a:lnTo>
                  <a:lnTo>
                    <a:pt x="122" y="404"/>
                  </a:lnTo>
                  <a:lnTo>
                    <a:pt x="140" y="406"/>
                  </a:lnTo>
                  <a:lnTo>
                    <a:pt x="160" y="402"/>
                  </a:lnTo>
                  <a:lnTo>
                    <a:pt x="176" y="396"/>
                  </a:lnTo>
                  <a:lnTo>
                    <a:pt x="176" y="431"/>
                  </a:lnTo>
                  <a:lnTo>
                    <a:pt x="162" y="435"/>
                  </a:lnTo>
                  <a:lnTo>
                    <a:pt x="147" y="438"/>
                  </a:lnTo>
                  <a:lnTo>
                    <a:pt x="127" y="440"/>
                  </a:lnTo>
                  <a:lnTo>
                    <a:pt x="102" y="436"/>
                  </a:lnTo>
                  <a:lnTo>
                    <a:pt x="80" y="425"/>
                  </a:lnTo>
                  <a:lnTo>
                    <a:pt x="67" y="409"/>
                  </a:lnTo>
                  <a:lnTo>
                    <a:pt x="58" y="387"/>
                  </a:lnTo>
                  <a:lnTo>
                    <a:pt x="55" y="360"/>
                  </a:lnTo>
                  <a:lnTo>
                    <a:pt x="55" y="118"/>
                  </a:lnTo>
                  <a:lnTo>
                    <a:pt x="0" y="118"/>
                  </a:lnTo>
                  <a:lnTo>
                    <a:pt x="0" y="87"/>
                  </a:lnTo>
                  <a:lnTo>
                    <a:pt x="55" y="87"/>
                  </a:lnTo>
                  <a:lnTo>
                    <a:pt x="55" y="18"/>
                  </a:lnTo>
                  <a:lnTo>
                    <a:pt x="9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5" name="Freeform 21"/>
            <p:cNvSpPr>
              <a:spLocks noEditPoints="1"/>
            </p:cNvSpPr>
            <p:nvPr userDrawn="1"/>
          </p:nvSpPr>
          <p:spPr bwMode="auto">
            <a:xfrm>
              <a:off x="6344314" y="2295917"/>
              <a:ext cx="31092" cy="304705"/>
            </a:xfrm>
            <a:custGeom>
              <a:avLst/>
              <a:gdLst>
                <a:gd name="T0" fmla="*/ 4 w 49"/>
                <a:gd name="T1" fmla="*/ 147 h 491"/>
                <a:gd name="T2" fmla="*/ 46 w 49"/>
                <a:gd name="T3" fmla="*/ 147 h 491"/>
                <a:gd name="T4" fmla="*/ 46 w 49"/>
                <a:gd name="T5" fmla="*/ 491 h 491"/>
                <a:gd name="T6" fmla="*/ 4 w 49"/>
                <a:gd name="T7" fmla="*/ 491 h 491"/>
                <a:gd name="T8" fmla="*/ 4 w 49"/>
                <a:gd name="T9" fmla="*/ 147 h 491"/>
                <a:gd name="T10" fmla="*/ 0 w 49"/>
                <a:gd name="T11" fmla="*/ 0 h 491"/>
                <a:gd name="T12" fmla="*/ 49 w 49"/>
                <a:gd name="T13" fmla="*/ 0 h 491"/>
                <a:gd name="T14" fmla="*/ 49 w 49"/>
                <a:gd name="T15" fmla="*/ 51 h 491"/>
                <a:gd name="T16" fmla="*/ 0 w 49"/>
                <a:gd name="T17" fmla="*/ 51 h 491"/>
                <a:gd name="T18" fmla="*/ 0 w 49"/>
                <a:gd name="T19"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1">
                  <a:moveTo>
                    <a:pt x="4" y="147"/>
                  </a:moveTo>
                  <a:lnTo>
                    <a:pt x="46" y="147"/>
                  </a:lnTo>
                  <a:lnTo>
                    <a:pt x="46" y="491"/>
                  </a:lnTo>
                  <a:lnTo>
                    <a:pt x="4" y="491"/>
                  </a:lnTo>
                  <a:lnTo>
                    <a:pt x="4" y="147"/>
                  </a:lnTo>
                  <a:close/>
                  <a:moveTo>
                    <a:pt x="0" y="0"/>
                  </a:moveTo>
                  <a:lnTo>
                    <a:pt x="49" y="0"/>
                  </a:lnTo>
                  <a:lnTo>
                    <a:pt x="49" y="51"/>
                  </a:lnTo>
                  <a:lnTo>
                    <a:pt x="0" y="51"/>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6" name="Freeform 22"/>
            <p:cNvSpPr>
              <a:spLocks noEditPoints="1"/>
            </p:cNvSpPr>
            <p:nvPr userDrawn="1"/>
          </p:nvSpPr>
          <p:spPr bwMode="auto">
            <a:xfrm>
              <a:off x="6423911" y="2382976"/>
              <a:ext cx="200235" cy="223865"/>
            </a:xfrm>
            <a:custGeom>
              <a:avLst/>
              <a:gdLst>
                <a:gd name="T0" fmla="*/ 133 w 324"/>
                <a:gd name="T1" fmla="*/ 35 h 360"/>
                <a:gd name="T2" fmla="*/ 89 w 324"/>
                <a:gd name="T3" fmla="*/ 58 h 360"/>
                <a:gd name="T4" fmla="*/ 60 w 324"/>
                <a:gd name="T5" fmla="*/ 100 h 360"/>
                <a:gd name="T6" fmla="*/ 48 w 324"/>
                <a:gd name="T7" fmla="*/ 151 h 360"/>
                <a:gd name="T8" fmla="*/ 48 w 324"/>
                <a:gd name="T9" fmla="*/ 207 h 360"/>
                <a:gd name="T10" fmla="*/ 60 w 324"/>
                <a:gd name="T11" fmla="*/ 258 h 360"/>
                <a:gd name="T12" fmla="*/ 89 w 324"/>
                <a:gd name="T13" fmla="*/ 300 h 360"/>
                <a:gd name="T14" fmla="*/ 133 w 324"/>
                <a:gd name="T15" fmla="*/ 326 h 360"/>
                <a:gd name="T16" fmla="*/ 191 w 324"/>
                <a:gd name="T17" fmla="*/ 326 h 360"/>
                <a:gd name="T18" fmla="*/ 235 w 324"/>
                <a:gd name="T19" fmla="*/ 300 h 360"/>
                <a:gd name="T20" fmla="*/ 264 w 324"/>
                <a:gd name="T21" fmla="*/ 258 h 360"/>
                <a:gd name="T22" fmla="*/ 277 w 324"/>
                <a:gd name="T23" fmla="*/ 207 h 360"/>
                <a:gd name="T24" fmla="*/ 277 w 324"/>
                <a:gd name="T25" fmla="*/ 151 h 360"/>
                <a:gd name="T26" fmla="*/ 264 w 324"/>
                <a:gd name="T27" fmla="*/ 100 h 360"/>
                <a:gd name="T28" fmla="*/ 235 w 324"/>
                <a:gd name="T29" fmla="*/ 58 h 360"/>
                <a:gd name="T30" fmla="*/ 191 w 324"/>
                <a:gd name="T31" fmla="*/ 35 h 360"/>
                <a:gd name="T32" fmla="*/ 162 w 324"/>
                <a:gd name="T33" fmla="*/ 0 h 360"/>
                <a:gd name="T34" fmla="*/ 231 w 324"/>
                <a:gd name="T35" fmla="*/ 13 h 360"/>
                <a:gd name="T36" fmla="*/ 282 w 324"/>
                <a:gd name="T37" fmla="*/ 53 h 360"/>
                <a:gd name="T38" fmla="*/ 313 w 324"/>
                <a:gd name="T39" fmla="*/ 109 h 360"/>
                <a:gd name="T40" fmla="*/ 324 w 324"/>
                <a:gd name="T41" fmla="*/ 180 h 360"/>
                <a:gd name="T42" fmla="*/ 313 w 324"/>
                <a:gd name="T43" fmla="*/ 249 h 360"/>
                <a:gd name="T44" fmla="*/ 282 w 324"/>
                <a:gd name="T45" fmla="*/ 307 h 360"/>
                <a:gd name="T46" fmla="*/ 231 w 324"/>
                <a:gd name="T47" fmla="*/ 345 h 360"/>
                <a:gd name="T48" fmla="*/ 162 w 324"/>
                <a:gd name="T49" fmla="*/ 360 h 360"/>
                <a:gd name="T50" fmla="*/ 93 w 324"/>
                <a:gd name="T51" fmla="*/ 345 h 360"/>
                <a:gd name="T52" fmla="*/ 42 w 324"/>
                <a:gd name="T53" fmla="*/ 307 h 360"/>
                <a:gd name="T54" fmla="*/ 11 w 324"/>
                <a:gd name="T55" fmla="*/ 249 h 360"/>
                <a:gd name="T56" fmla="*/ 0 w 324"/>
                <a:gd name="T57" fmla="*/ 180 h 360"/>
                <a:gd name="T58" fmla="*/ 11 w 324"/>
                <a:gd name="T59" fmla="*/ 109 h 360"/>
                <a:gd name="T60" fmla="*/ 42 w 324"/>
                <a:gd name="T61" fmla="*/ 53 h 360"/>
                <a:gd name="T62" fmla="*/ 93 w 324"/>
                <a:gd name="T63" fmla="*/ 13 h 360"/>
                <a:gd name="T64" fmla="*/ 162 w 324"/>
                <a:gd name="T6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4" h="360">
                  <a:moveTo>
                    <a:pt x="162" y="31"/>
                  </a:moveTo>
                  <a:lnTo>
                    <a:pt x="133" y="35"/>
                  </a:lnTo>
                  <a:lnTo>
                    <a:pt x="109" y="44"/>
                  </a:lnTo>
                  <a:lnTo>
                    <a:pt x="89" y="58"/>
                  </a:lnTo>
                  <a:lnTo>
                    <a:pt x="73" y="76"/>
                  </a:lnTo>
                  <a:lnTo>
                    <a:pt x="60" y="100"/>
                  </a:lnTo>
                  <a:lnTo>
                    <a:pt x="51" y="126"/>
                  </a:lnTo>
                  <a:lnTo>
                    <a:pt x="48" y="151"/>
                  </a:lnTo>
                  <a:lnTo>
                    <a:pt x="46" y="180"/>
                  </a:lnTo>
                  <a:lnTo>
                    <a:pt x="48" y="207"/>
                  </a:lnTo>
                  <a:lnTo>
                    <a:pt x="51" y="235"/>
                  </a:lnTo>
                  <a:lnTo>
                    <a:pt x="60" y="258"/>
                  </a:lnTo>
                  <a:lnTo>
                    <a:pt x="73" y="282"/>
                  </a:lnTo>
                  <a:lnTo>
                    <a:pt x="89" y="300"/>
                  </a:lnTo>
                  <a:lnTo>
                    <a:pt x="109" y="315"/>
                  </a:lnTo>
                  <a:lnTo>
                    <a:pt x="133" y="326"/>
                  </a:lnTo>
                  <a:lnTo>
                    <a:pt x="162" y="329"/>
                  </a:lnTo>
                  <a:lnTo>
                    <a:pt x="191" y="326"/>
                  </a:lnTo>
                  <a:lnTo>
                    <a:pt x="215" y="315"/>
                  </a:lnTo>
                  <a:lnTo>
                    <a:pt x="235" y="300"/>
                  </a:lnTo>
                  <a:lnTo>
                    <a:pt x="251" y="282"/>
                  </a:lnTo>
                  <a:lnTo>
                    <a:pt x="264" y="258"/>
                  </a:lnTo>
                  <a:lnTo>
                    <a:pt x="273" y="235"/>
                  </a:lnTo>
                  <a:lnTo>
                    <a:pt x="277" y="207"/>
                  </a:lnTo>
                  <a:lnTo>
                    <a:pt x="278" y="180"/>
                  </a:lnTo>
                  <a:lnTo>
                    <a:pt x="277" y="151"/>
                  </a:lnTo>
                  <a:lnTo>
                    <a:pt x="273" y="126"/>
                  </a:lnTo>
                  <a:lnTo>
                    <a:pt x="264" y="100"/>
                  </a:lnTo>
                  <a:lnTo>
                    <a:pt x="251" y="76"/>
                  </a:lnTo>
                  <a:lnTo>
                    <a:pt x="235" y="58"/>
                  </a:lnTo>
                  <a:lnTo>
                    <a:pt x="215" y="44"/>
                  </a:lnTo>
                  <a:lnTo>
                    <a:pt x="191" y="35"/>
                  </a:lnTo>
                  <a:lnTo>
                    <a:pt x="162" y="31"/>
                  </a:lnTo>
                  <a:close/>
                  <a:moveTo>
                    <a:pt x="162" y="0"/>
                  </a:moveTo>
                  <a:lnTo>
                    <a:pt x="198" y="4"/>
                  </a:lnTo>
                  <a:lnTo>
                    <a:pt x="231" y="13"/>
                  </a:lnTo>
                  <a:lnTo>
                    <a:pt x="258" y="31"/>
                  </a:lnTo>
                  <a:lnTo>
                    <a:pt x="282" y="53"/>
                  </a:lnTo>
                  <a:lnTo>
                    <a:pt x="300" y="78"/>
                  </a:lnTo>
                  <a:lnTo>
                    <a:pt x="313" y="109"/>
                  </a:lnTo>
                  <a:lnTo>
                    <a:pt x="320" y="144"/>
                  </a:lnTo>
                  <a:lnTo>
                    <a:pt x="324" y="180"/>
                  </a:lnTo>
                  <a:lnTo>
                    <a:pt x="320" y="216"/>
                  </a:lnTo>
                  <a:lnTo>
                    <a:pt x="313" y="249"/>
                  </a:lnTo>
                  <a:lnTo>
                    <a:pt x="300" y="280"/>
                  </a:lnTo>
                  <a:lnTo>
                    <a:pt x="282" y="307"/>
                  </a:lnTo>
                  <a:lnTo>
                    <a:pt x="258" y="329"/>
                  </a:lnTo>
                  <a:lnTo>
                    <a:pt x="231" y="345"/>
                  </a:lnTo>
                  <a:lnTo>
                    <a:pt x="198" y="356"/>
                  </a:lnTo>
                  <a:lnTo>
                    <a:pt x="162" y="360"/>
                  </a:lnTo>
                  <a:lnTo>
                    <a:pt x="126" y="356"/>
                  </a:lnTo>
                  <a:lnTo>
                    <a:pt x="93" y="345"/>
                  </a:lnTo>
                  <a:lnTo>
                    <a:pt x="66" y="329"/>
                  </a:lnTo>
                  <a:lnTo>
                    <a:pt x="42" y="307"/>
                  </a:lnTo>
                  <a:lnTo>
                    <a:pt x="24" y="280"/>
                  </a:lnTo>
                  <a:lnTo>
                    <a:pt x="11" y="249"/>
                  </a:lnTo>
                  <a:lnTo>
                    <a:pt x="4" y="216"/>
                  </a:lnTo>
                  <a:lnTo>
                    <a:pt x="0" y="180"/>
                  </a:lnTo>
                  <a:lnTo>
                    <a:pt x="4" y="144"/>
                  </a:lnTo>
                  <a:lnTo>
                    <a:pt x="11" y="109"/>
                  </a:lnTo>
                  <a:lnTo>
                    <a:pt x="24" y="78"/>
                  </a:lnTo>
                  <a:lnTo>
                    <a:pt x="42" y="53"/>
                  </a:lnTo>
                  <a:lnTo>
                    <a:pt x="66" y="31"/>
                  </a:lnTo>
                  <a:lnTo>
                    <a:pt x="93" y="13"/>
                  </a:lnTo>
                  <a:lnTo>
                    <a:pt x="126" y="4"/>
                  </a:lnTo>
                  <a:lnTo>
                    <a:pt x="16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sp>
          <p:nvSpPr>
            <p:cNvPr id="27" name="Freeform 23"/>
            <p:cNvSpPr>
              <a:spLocks/>
            </p:cNvSpPr>
            <p:nvPr userDrawn="1"/>
          </p:nvSpPr>
          <p:spPr bwMode="auto">
            <a:xfrm>
              <a:off x="6673893" y="2382976"/>
              <a:ext cx="171630" cy="217646"/>
            </a:xfrm>
            <a:custGeom>
              <a:avLst/>
              <a:gdLst>
                <a:gd name="T0" fmla="*/ 152 w 274"/>
                <a:gd name="T1" fmla="*/ 0 h 351"/>
                <a:gd name="T2" fmla="*/ 189 w 274"/>
                <a:gd name="T3" fmla="*/ 2 h 351"/>
                <a:gd name="T4" fmla="*/ 216 w 274"/>
                <a:gd name="T5" fmla="*/ 11 h 351"/>
                <a:gd name="T6" fmla="*/ 240 w 274"/>
                <a:gd name="T7" fmla="*/ 26 h 351"/>
                <a:gd name="T8" fmla="*/ 256 w 274"/>
                <a:gd name="T9" fmla="*/ 46 h 351"/>
                <a:gd name="T10" fmla="*/ 267 w 274"/>
                <a:gd name="T11" fmla="*/ 71 h 351"/>
                <a:gd name="T12" fmla="*/ 272 w 274"/>
                <a:gd name="T13" fmla="*/ 102 h 351"/>
                <a:gd name="T14" fmla="*/ 274 w 274"/>
                <a:gd name="T15" fmla="*/ 136 h 351"/>
                <a:gd name="T16" fmla="*/ 274 w 274"/>
                <a:gd name="T17" fmla="*/ 351 h 351"/>
                <a:gd name="T18" fmla="*/ 234 w 274"/>
                <a:gd name="T19" fmla="*/ 351 h 351"/>
                <a:gd name="T20" fmla="*/ 234 w 274"/>
                <a:gd name="T21" fmla="*/ 153 h 351"/>
                <a:gd name="T22" fmla="*/ 232 w 274"/>
                <a:gd name="T23" fmla="*/ 126 h 351"/>
                <a:gd name="T24" fmla="*/ 229 w 274"/>
                <a:gd name="T25" fmla="*/ 100 h 351"/>
                <a:gd name="T26" fmla="*/ 221 w 274"/>
                <a:gd name="T27" fmla="*/ 78 h 351"/>
                <a:gd name="T28" fmla="*/ 211 w 274"/>
                <a:gd name="T29" fmla="*/ 60 h 351"/>
                <a:gd name="T30" fmla="*/ 194 w 274"/>
                <a:gd name="T31" fmla="*/ 46 h 351"/>
                <a:gd name="T32" fmla="*/ 174 w 274"/>
                <a:gd name="T33" fmla="*/ 37 h 351"/>
                <a:gd name="T34" fmla="*/ 145 w 274"/>
                <a:gd name="T35" fmla="*/ 35 h 351"/>
                <a:gd name="T36" fmla="*/ 120 w 274"/>
                <a:gd name="T37" fmla="*/ 37 h 351"/>
                <a:gd name="T38" fmla="*/ 96 w 274"/>
                <a:gd name="T39" fmla="*/ 46 h 351"/>
                <a:gd name="T40" fmla="*/ 80 w 274"/>
                <a:gd name="T41" fmla="*/ 60 h 351"/>
                <a:gd name="T42" fmla="*/ 65 w 274"/>
                <a:gd name="T43" fmla="*/ 76 h 351"/>
                <a:gd name="T44" fmla="*/ 54 w 274"/>
                <a:gd name="T45" fmla="*/ 98 h 351"/>
                <a:gd name="T46" fmla="*/ 47 w 274"/>
                <a:gd name="T47" fmla="*/ 120 h 351"/>
                <a:gd name="T48" fmla="*/ 43 w 274"/>
                <a:gd name="T49" fmla="*/ 146 h 351"/>
                <a:gd name="T50" fmla="*/ 43 w 274"/>
                <a:gd name="T51" fmla="*/ 171 h 351"/>
                <a:gd name="T52" fmla="*/ 43 w 274"/>
                <a:gd name="T53" fmla="*/ 351 h 351"/>
                <a:gd name="T54" fmla="*/ 2 w 274"/>
                <a:gd name="T55" fmla="*/ 351 h 351"/>
                <a:gd name="T56" fmla="*/ 2 w 274"/>
                <a:gd name="T57" fmla="*/ 111 h 351"/>
                <a:gd name="T58" fmla="*/ 0 w 274"/>
                <a:gd name="T59" fmla="*/ 7 h 351"/>
                <a:gd name="T60" fmla="*/ 40 w 274"/>
                <a:gd name="T61" fmla="*/ 7 h 351"/>
                <a:gd name="T62" fmla="*/ 42 w 274"/>
                <a:gd name="T63" fmla="*/ 60 h 351"/>
                <a:gd name="T64" fmla="*/ 62 w 274"/>
                <a:gd name="T65" fmla="*/ 33 h 351"/>
                <a:gd name="T66" fmla="*/ 87 w 274"/>
                <a:gd name="T67" fmla="*/ 15 h 351"/>
                <a:gd name="T68" fmla="*/ 118 w 274"/>
                <a:gd name="T69" fmla="*/ 4 h 351"/>
                <a:gd name="T70" fmla="*/ 152 w 274"/>
                <a:gd name="T71"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4" h="351">
                  <a:moveTo>
                    <a:pt x="152" y="0"/>
                  </a:moveTo>
                  <a:lnTo>
                    <a:pt x="189" y="2"/>
                  </a:lnTo>
                  <a:lnTo>
                    <a:pt x="216" y="11"/>
                  </a:lnTo>
                  <a:lnTo>
                    <a:pt x="240" y="26"/>
                  </a:lnTo>
                  <a:lnTo>
                    <a:pt x="256" y="46"/>
                  </a:lnTo>
                  <a:lnTo>
                    <a:pt x="267" y="71"/>
                  </a:lnTo>
                  <a:lnTo>
                    <a:pt x="272" y="102"/>
                  </a:lnTo>
                  <a:lnTo>
                    <a:pt x="274" y="136"/>
                  </a:lnTo>
                  <a:lnTo>
                    <a:pt x="274" y="351"/>
                  </a:lnTo>
                  <a:lnTo>
                    <a:pt x="234" y="351"/>
                  </a:lnTo>
                  <a:lnTo>
                    <a:pt x="234" y="153"/>
                  </a:lnTo>
                  <a:lnTo>
                    <a:pt x="232" y="126"/>
                  </a:lnTo>
                  <a:lnTo>
                    <a:pt x="229" y="100"/>
                  </a:lnTo>
                  <a:lnTo>
                    <a:pt x="221" y="78"/>
                  </a:lnTo>
                  <a:lnTo>
                    <a:pt x="211" y="60"/>
                  </a:lnTo>
                  <a:lnTo>
                    <a:pt x="194" y="46"/>
                  </a:lnTo>
                  <a:lnTo>
                    <a:pt x="174" y="37"/>
                  </a:lnTo>
                  <a:lnTo>
                    <a:pt x="145" y="35"/>
                  </a:lnTo>
                  <a:lnTo>
                    <a:pt x="120" y="37"/>
                  </a:lnTo>
                  <a:lnTo>
                    <a:pt x="96" y="46"/>
                  </a:lnTo>
                  <a:lnTo>
                    <a:pt x="80" y="60"/>
                  </a:lnTo>
                  <a:lnTo>
                    <a:pt x="65" y="76"/>
                  </a:lnTo>
                  <a:lnTo>
                    <a:pt x="54" y="98"/>
                  </a:lnTo>
                  <a:lnTo>
                    <a:pt x="47" y="120"/>
                  </a:lnTo>
                  <a:lnTo>
                    <a:pt x="43" y="146"/>
                  </a:lnTo>
                  <a:lnTo>
                    <a:pt x="43" y="171"/>
                  </a:lnTo>
                  <a:lnTo>
                    <a:pt x="43" y="351"/>
                  </a:lnTo>
                  <a:lnTo>
                    <a:pt x="2" y="351"/>
                  </a:lnTo>
                  <a:lnTo>
                    <a:pt x="2" y="111"/>
                  </a:lnTo>
                  <a:lnTo>
                    <a:pt x="0" y="7"/>
                  </a:lnTo>
                  <a:lnTo>
                    <a:pt x="40" y="7"/>
                  </a:lnTo>
                  <a:lnTo>
                    <a:pt x="42" y="60"/>
                  </a:lnTo>
                  <a:lnTo>
                    <a:pt x="62" y="33"/>
                  </a:lnTo>
                  <a:lnTo>
                    <a:pt x="87" y="15"/>
                  </a:lnTo>
                  <a:lnTo>
                    <a:pt x="118" y="4"/>
                  </a:lnTo>
                  <a:lnTo>
                    <a:pt x="15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latin typeface="Arial" pitchFamily="34" charset="0"/>
                <a:ea typeface="ＭＳ Ｐゴシック" pitchFamily="34" charset="-128"/>
              </a:endParaRPr>
            </a:p>
          </p:txBody>
        </p:sp>
      </p:grpSp>
      <p:sp>
        <p:nvSpPr>
          <p:cNvPr id="1026" name="Title Placeholder 1"/>
          <p:cNvSpPr>
            <a:spLocks noGrp="1"/>
          </p:cNvSpPr>
          <p:nvPr>
            <p:ph type="title"/>
          </p:nvPr>
        </p:nvSpPr>
        <p:spPr bwMode="auto">
          <a:xfrm>
            <a:off x="974726" y="268288"/>
            <a:ext cx="7251700" cy="9175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977901" y="1185863"/>
            <a:ext cx="7253287" cy="4119562"/>
          </a:xfrm>
          <a:prstGeom prst="rect">
            <a:avLst/>
          </a:prstGeom>
          <a:noFill/>
          <a:ln w="9525">
            <a:noFill/>
            <a:miter lim="800000"/>
            <a:headEnd/>
            <a:tailEnd/>
          </a:ln>
        </p:spPr>
        <p:txBody>
          <a:bodyPr vert="horz" wrap="square" lIns="0" tIns="0" rIns="9144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9" name="Footer Placeholder 13"/>
          <p:cNvSpPr>
            <a:spLocks noGrp="1"/>
          </p:cNvSpPr>
          <p:nvPr>
            <p:ph type="ftr" sz="quarter" idx="3"/>
          </p:nvPr>
        </p:nvSpPr>
        <p:spPr>
          <a:xfrm>
            <a:off x="2483644" y="6084378"/>
            <a:ext cx="4408891" cy="457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lnSpc>
                <a:spcPct val="150000"/>
              </a:lnSpc>
              <a:spcBef>
                <a:spcPts val="0"/>
              </a:spcBef>
              <a:defRPr kumimoji="0" lang="en-US" sz="1100" b="0" i="0" u="none" strike="noStrike" kern="1200" cap="none" spc="0" normalizeH="0" baseline="0" noProof="0">
                <a:ln>
                  <a:noFill/>
                </a:ln>
                <a:solidFill>
                  <a:srgbClr val="ADAFB2"/>
                </a:solidFill>
                <a:effectLst/>
                <a:uLnTx/>
                <a:uFillTx/>
                <a:latin typeface="Arial Narrow"/>
                <a:ea typeface="+mn-ea"/>
                <a:cs typeface="+mn-cs"/>
              </a:defRPr>
            </a:lvl1pPr>
          </a:lstStyle>
          <a:p>
            <a:pPr>
              <a:defRPr/>
            </a:pPr>
            <a:endParaRPr dirty="0"/>
          </a:p>
        </p:txBody>
      </p:sp>
      <p:sp>
        <p:nvSpPr>
          <p:cNvPr id="20" name="Date Placeholder 24"/>
          <p:cNvSpPr>
            <a:spLocks noGrp="1"/>
          </p:cNvSpPr>
          <p:nvPr>
            <p:ph type="dt" sz="half" idx="2"/>
          </p:nvPr>
        </p:nvSpPr>
        <p:spPr>
          <a:xfrm>
            <a:off x="6902230" y="6084378"/>
            <a:ext cx="1324195" cy="457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lnSpc>
                <a:spcPct val="150000"/>
              </a:lnSpc>
              <a:defRPr sz="1100" smtClean="0">
                <a:solidFill>
                  <a:srgbClr val="ADAFB2"/>
                </a:solidFill>
                <a:latin typeface="Arial Narrow" pitchFamily="34" charset="0"/>
              </a:defRPr>
            </a:lvl1pPr>
          </a:lstStyle>
          <a:p>
            <a:pPr>
              <a:defRPr/>
            </a:pPr>
            <a:r>
              <a:rPr lang="en-US" smtClean="0">
                <a:ea typeface="ＭＳ Ｐゴシック" pitchFamily="34" charset="-128"/>
              </a:rPr>
              <a:t>November  2012</a:t>
            </a:r>
            <a:endParaRPr lang="en-US" dirty="0">
              <a:ea typeface="ＭＳ Ｐゴシック" pitchFamily="34" charset="-128"/>
            </a:endParaRPr>
          </a:p>
        </p:txBody>
      </p:sp>
      <p:sp>
        <p:nvSpPr>
          <p:cNvPr id="21" name="Slide Number Placeholder 16"/>
          <p:cNvSpPr>
            <a:spLocks noGrp="1"/>
          </p:cNvSpPr>
          <p:nvPr>
            <p:ph type="sldNum" sz="quarter" idx="4"/>
          </p:nvPr>
        </p:nvSpPr>
        <p:spPr>
          <a:xfrm>
            <a:off x="8553450" y="6357938"/>
            <a:ext cx="274638" cy="182562"/>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sz="1400" smtClean="0">
                <a:solidFill>
                  <a:srgbClr val="ADAFB2"/>
                </a:solidFill>
                <a:latin typeface="Arial Narrow" pitchFamily="34" charset="0"/>
              </a:defRPr>
            </a:lvl1pPr>
          </a:lstStyle>
          <a:p>
            <a:pPr>
              <a:defRPr/>
            </a:pPr>
            <a:fld id="{583AEE58-AB03-4533-B7B8-63113034422E}" type="slidenum">
              <a:rPr lang="en-US">
                <a:ea typeface="ＭＳ Ｐゴシック" pitchFamily="34" charset="-128"/>
              </a:rPr>
              <a:pPr>
                <a:defRPr/>
              </a:pPr>
              <a:t>‹#›</a:t>
            </a:fld>
            <a:endParaRPr lang="en-US" dirty="0">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695" r:id="rId1"/>
  </p:sldLayoutIdLst>
  <p:transition/>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lang="en-US" sz="3000" kern="1200" dirty="0">
          <a:solidFill>
            <a:schemeClr val="tx2"/>
          </a:solidFill>
          <a:latin typeface="+mj-lt"/>
          <a:ea typeface="ＭＳ Ｐゴシック" pitchFamily="34" charset="-128"/>
          <a:cs typeface="+mj-cs"/>
        </a:defRPr>
      </a:lvl1pPr>
      <a:lvl2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2pPr>
      <a:lvl3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3pPr>
      <a:lvl4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4pPr>
      <a:lvl5pPr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5pPr>
      <a:lvl6pPr marL="4572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6pPr>
      <a:lvl7pPr marL="9144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7pPr>
      <a:lvl8pPr marL="13716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8pPr>
      <a:lvl9pPr marL="1828800" algn="l" rtl="0" eaLnBrk="1" fontAlgn="base" hangingPunct="1">
        <a:lnSpc>
          <a:spcPct val="90000"/>
        </a:lnSpc>
        <a:spcBef>
          <a:spcPct val="0"/>
        </a:spcBef>
        <a:spcAft>
          <a:spcPct val="0"/>
        </a:spcAft>
        <a:defRPr sz="3000">
          <a:solidFill>
            <a:schemeClr val="tx2"/>
          </a:solidFill>
          <a:latin typeface="Arial" pitchFamily="34" charset="0"/>
          <a:ea typeface="ＭＳ Ｐゴシック" pitchFamily="34" charset="-128"/>
        </a:defRPr>
      </a:lvl9pPr>
    </p:titleStyle>
    <p:bodyStyle>
      <a:lvl1pPr marL="0" indent="0" algn="l" rtl="0" eaLnBrk="1" fontAlgn="base" hangingPunct="1">
        <a:spcBef>
          <a:spcPts val="1200"/>
        </a:spcBef>
        <a:spcAft>
          <a:spcPct val="0"/>
        </a:spcAft>
        <a:buSzPct val="90000"/>
        <a:buFont typeface="Arial" pitchFamily="34" charset="0"/>
        <a:defRPr sz="2000" b="1" kern="1200">
          <a:solidFill>
            <a:schemeClr val="tx1"/>
          </a:solidFill>
          <a:latin typeface="Arial Narrow" pitchFamily="34" charset="0"/>
          <a:ea typeface="ＭＳ Ｐゴシック" pitchFamily="34" charset="-128"/>
          <a:cs typeface="+mn-cs"/>
        </a:defRPr>
      </a:lvl1pPr>
      <a:lvl2pPr marL="210312" indent="-210312" algn="l" rtl="0" eaLnBrk="1" fontAlgn="base" hangingPunct="1">
        <a:spcBef>
          <a:spcPts val="600"/>
        </a:spcBef>
        <a:spcAft>
          <a:spcPct val="0"/>
        </a:spcAft>
        <a:buSzPct val="90000"/>
        <a:buFont typeface="Arial" pitchFamily="34" charset="0"/>
        <a:buChar char="•"/>
        <a:defRPr sz="1800" kern="1200">
          <a:solidFill>
            <a:schemeClr val="tx1"/>
          </a:solidFill>
          <a:latin typeface="Arial Narrow" pitchFamily="34" charset="0"/>
          <a:ea typeface="ＭＳ Ｐゴシック" pitchFamily="34" charset="-128"/>
          <a:cs typeface="+mn-cs"/>
        </a:defRPr>
      </a:lvl2pPr>
      <a:lvl3pPr marL="438912" indent="-209550" algn="l" rtl="0" eaLnBrk="1" fontAlgn="base" hangingPunct="1">
        <a:spcBef>
          <a:spcPts val="600"/>
        </a:spcBef>
        <a:spcAft>
          <a:spcPct val="0"/>
        </a:spcAft>
        <a:buSzPct val="90000"/>
        <a:buFont typeface="Lucida Grande" charset="0"/>
        <a:buChar char="–"/>
        <a:defRPr sz="1600" kern="1200">
          <a:solidFill>
            <a:schemeClr val="tx1"/>
          </a:solidFill>
          <a:latin typeface="Arial Narrow" pitchFamily="34" charset="0"/>
          <a:ea typeface="ＭＳ Ｐゴシック" pitchFamily="34" charset="-128"/>
          <a:cs typeface="+mn-cs"/>
        </a:defRPr>
      </a:lvl3pPr>
      <a:lvl4pPr marL="649224" indent="-209550" algn="l" rtl="0" eaLnBrk="1" fontAlgn="base" hangingPunct="1">
        <a:spcBef>
          <a:spcPts val="600"/>
        </a:spcBef>
        <a:spcAft>
          <a:spcPct val="0"/>
        </a:spcAft>
        <a:buSzPct val="64000"/>
        <a:buFont typeface="Courier New" pitchFamily="49" charset="0"/>
        <a:buChar char="o"/>
        <a:defRPr sz="1600" kern="1200">
          <a:solidFill>
            <a:schemeClr val="tx1"/>
          </a:solidFill>
          <a:latin typeface="Arial Narrow" pitchFamily="34" charset="0"/>
          <a:ea typeface="ＭＳ Ｐゴシック" pitchFamily="34" charset="-128"/>
          <a:cs typeface="+mn-cs"/>
        </a:defRPr>
      </a:lvl4pPr>
      <a:lvl5pPr marL="859536" indent="-210312" algn="l" rtl="0" eaLnBrk="1" fontAlgn="base" hangingPunct="1">
        <a:spcBef>
          <a:spcPts val="600"/>
        </a:spcBef>
        <a:spcAft>
          <a:spcPct val="0"/>
        </a:spcAft>
        <a:buSzPct val="64000"/>
        <a:buFont typeface="Courier New" pitchFamily="49" charset="0"/>
        <a:buChar char="o"/>
        <a:defRPr sz="1600" kern="1200" baseline="0">
          <a:solidFill>
            <a:schemeClr val="tx1"/>
          </a:solidFill>
          <a:latin typeface="Arial Narrow" pitchFamily="34" charset="0"/>
          <a:ea typeface="ＭＳ Ｐゴシック" pitchFamily="34" charset="-128"/>
          <a:cs typeface="+mn-cs"/>
        </a:defRPr>
      </a:lvl5pPr>
      <a:lvl6pPr marL="1124712" indent="-210312" algn="l" defTabSz="914400" rtl="0" eaLnBrk="1" latinLnBrk="0" hangingPunct="1">
        <a:spcBef>
          <a:spcPct val="20000"/>
        </a:spcBef>
        <a:buSzPct val="64000"/>
        <a:buFont typeface="Courier New" pitchFamily="49" charset="0"/>
        <a:buChar char="o"/>
        <a:defRPr sz="16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024087"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024087"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2362200" y="2362200"/>
            <a:ext cx="5486400" cy="1143000"/>
          </a:xfrm>
        </p:spPr>
        <p:txBody>
          <a:bodyPr/>
          <a:lstStyle/>
          <a:p>
            <a:r>
              <a:rPr lang="en-US" dirty="0"/>
              <a:t>Restoring America’s Economic Growth</a:t>
            </a:r>
          </a:p>
        </p:txBody>
      </p:sp>
      <p:sp>
        <p:nvSpPr>
          <p:cNvPr id="3" name="Subtitle 2"/>
          <p:cNvSpPr>
            <a:spLocks noGrp="1"/>
          </p:cNvSpPr>
          <p:nvPr>
            <p:ph type="subTitle" sz="quarter" idx="1"/>
          </p:nvPr>
        </p:nvSpPr>
        <p:spPr>
          <a:xfrm>
            <a:off x="2381865" y="3893575"/>
            <a:ext cx="4857136" cy="637822"/>
          </a:xfrm>
        </p:spPr>
        <p:txBody>
          <a:bodyPr/>
          <a:lstStyle/>
          <a:p>
            <a:r>
              <a:rPr lang="en-US" dirty="0" smtClean="0"/>
              <a:t>Frederick W. Smith,</a:t>
            </a:r>
          </a:p>
          <a:p>
            <a:r>
              <a:rPr lang="en-US" dirty="0" smtClean="0"/>
              <a:t>Chairman and CEO, FedEx Corporation</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 Merchandise Export/Import with China</a:t>
            </a:r>
            <a:endParaRPr lang="en-US" dirty="0"/>
          </a:p>
        </p:txBody>
      </p:sp>
      <p:sp>
        <p:nvSpPr>
          <p:cNvPr id="7" name="TextBox 6"/>
          <p:cNvSpPr txBox="1"/>
          <p:nvPr/>
        </p:nvSpPr>
        <p:spPr>
          <a:xfrm>
            <a:off x="1600200" y="1381780"/>
            <a:ext cx="5562600" cy="523220"/>
          </a:xfrm>
          <a:prstGeom prst="rect">
            <a:avLst/>
          </a:prstGeom>
          <a:noFill/>
        </p:spPr>
        <p:txBody>
          <a:bodyPr wrap="square" rtlCol="0">
            <a:spAutoFit/>
          </a:bodyPr>
          <a:lstStyle/>
          <a:p>
            <a:pPr algn="ctr"/>
            <a:r>
              <a:rPr lang="en-US" sz="1400" dirty="0" smtClean="0"/>
              <a:t>U.S. merchandise trade with China $billions</a:t>
            </a:r>
          </a:p>
          <a:p>
            <a:pPr algn="ctr"/>
            <a:r>
              <a:rPr lang="en-US" sz="1400" dirty="0" smtClean="0"/>
              <a:t>12-month rolling total </a:t>
            </a:r>
            <a:endParaRPr lang="en-US" sz="1400" dirty="0"/>
          </a:p>
        </p:txBody>
      </p:sp>
      <p:sp>
        <p:nvSpPr>
          <p:cNvPr id="8" name="TextBox 7"/>
          <p:cNvSpPr txBox="1"/>
          <p:nvPr/>
        </p:nvSpPr>
        <p:spPr>
          <a:xfrm>
            <a:off x="228600" y="5638799"/>
            <a:ext cx="5562600" cy="276999"/>
          </a:xfrm>
          <a:prstGeom prst="rect">
            <a:avLst/>
          </a:prstGeom>
          <a:noFill/>
        </p:spPr>
        <p:txBody>
          <a:bodyPr wrap="square" rtlCol="0">
            <a:spAutoFit/>
          </a:bodyPr>
          <a:lstStyle/>
          <a:p>
            <a:r>
              <a:rPr lang="en-US" sz="1200" dirty="0" smtClean="0"/>
              <a:t>Source: Census Bureau</a:t>
            </a:r>
            <a:endParaRPr lang="en-US" sz="1200" dirty="0"/>
          </a:p>
        </p:txBody>
      </p:sp>
      <p:sp>
        <p:nvSpPr>
          <p:cNvPr id="9" name="Date Placeholder 1"/>
          <p:cNvSpPr>
            <a:spLocks noGrp="1"/>
          </p:cNvSpPr>
          <p:nvPr>
            <p:ph type="dt" sz="half" idx="10"/>
          </p:nvPr>
        </p:nvSpPr>
        <p:spPr>
          <a:xfrm>
            <a:off x="6218238" y="6286500"/>
            <a:ext cx="1401762" cy="457200"/>
          </a:xfrm>
        </p:spPr>
        <p:txBody>
          <a:bodyPr/>
          <a:lstStyle/>
          <a:p>
            <a:pPr>
              <a:defRPr/>
            </a:pPr>
            <a:r>
              <a:rPr lang="en-US" dirty="0" smtClean="0"/>
              <a:t>November  2012</a:t>
            </a:r>
            <a:endParaRPr lang="en-US" dirty="0"/>
          </a:p>
        </p:txBody>
      </p:sp>
      <p:sp>
        <p:nvSpPr>
          <p:cNvPr id="10" name="Slide Number Placeholder 8"/>
          <p:cNvSpPr>
            <a:spLocks noGrp="1"/>
          </p:cNvSpPr>
          <p:nvPr>
            <p:ph type="sldNum" sz="quarter" idx="12"/>
          </p:nvPr>
        </p:nvSpPr>
        <p:spPr>
          <a:xfrm>
            <a:off x="7908925" y="6286500"/>
            <a:ext cx="887413" cy="457200"/>
          </a:xfrm>
        </p:spPr>
        <p:txBody>
          <a:bodyPr/>
          <a:lstStyle/>
          <a:p>
            <a:pPr>
              <a:defRPr/>
            </a:pPr>
            <a:r>
              <a:rPr lang="en-US" dirty="0" smtClean="0"/>
              <a:t>9</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905000"/>
            <a:ext cx="7467600" cy="3425160"/>
          </a:xfrm>
          <a:prstGeom prst="rect">
            <a:avLst/>
          </a:prstGeom>
        </p:spPr>
      </p:pic>
    </p:spTree>
    <p:extLst>
      <p:ext uri="{BB962C8B-B14F-4D97-AF65-F5344CB8AC3E}">
        <p14:creationId xmlns:p14="http://schemas.microsoft.com/office/powerpoint/2010/main" val="3261911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p:txBody>
          <a:bodyPr/>
          <a:lstStyle/>
          <a:p>
            <a:r>
              <a:rPr lang="en-US" smtClean="0"/>
              <a:t>Historical U.S. GDP Growth</a:t>
            </a:r>
            <a:br>
              <a:rPr lang="en-US" smtClean="0"/>
            </a:br>
            <a:endParaRPr lang="en-US" smtClean="0"/>
          </a:p>
        </p:txBody>
      </p:sp>
      <p:sp>
        <p:nvSpPr>
          <p:cNvPr id="4" name="Date Placeholder 3"/>
          <p:cNvSpPr>
            <a:spLocks noGrp="1"/>
          </p:cNvSpPr>
          <p:nvPr>
            <p:ph type="dt" sz="quarter" idx="10"/>
          </p:nvPr>
        </p:nvSpPr>
        <p:spPr/>
        <p:txBody>
          <a:bodyPr/>
          <a:lstStyle/>
          <a:p>
            <a:pPr>
              <a:defRPr/>
            </a:pPr>
            <a:r>
              <a:rPr lang="en-US"/>
              <a:t>October 2012</a:t>
            </a:r>
          </a:p>
        </p:txBody>
      </p:sp>
      <p:sp>
        <p:nvSpPr>
          <p:cNvPr id="10244" name="Slide Number Placeholder 4"/>
          <p:cNvSpPr>
            <a:spLocks noGrp="1"/>
          </p:cNvSpPr>
          <p:nvPr>
            <p:ph type="sldNum" sz="quarter" idx="4294967295"/>
          </p:nvPr>
        </p:nvSpPr>
        <p:spPr>
          <a:xfrm>
            <a:off x="7908925" y="6286500"/>
            <a:ext cx="887413"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dirty="0" smtClean="0">
                <a:solidFill>
                  <a:srgbClr val="999999"/>
                </a:solidFill>
                <a:latin typeface="Arial Narrow" pitchFamily="34" charset="0"/>
              </a:rPr>
              <a:t>1</a:t>
            </a:r>
          </a:p>
        </p:txBody>
      </p:sp>
      <p:graphicFrame>
        <p:nvGraphicFramePr>
          <p:cNvPr id="7" name="Table 6"/>
          <p:cNvGraphicFramePr>
            <a:graphicFrameLocks noGrp="1"/>
          </p:cNvGraphicFramePr>
          <p:nvPr/>
        </p:nvGraphicFramePr>
        <p:xfrm>
          <a:off x="6096000" y="1447800"/>
          <a:ext cx="2895600" cy="3967162"/>
        </p:xfrm>
        <a:graphic>
          <a:graphicData uri="http://schemas.openxmlformats.org/drawingml/2006/table">
            <a:tbl>
              <a:tblPr firstRow="1" bandRow="1">
                <a:tableStyleId>{5C22544A-7EE6-4342-B048-85BDC9FD1C3A}</a:tableStyleId>
              </a:tblPr>
              <a:tblGrid>
                <a:gridCol w="965200"/>
                <a:gridCol w="965200"/>
                <a:gridCol w="965200"/>
              </a:tblGrid>
              <a:tr h="1066942">
                <a:tc>
                  <a:txBody>
                    <a:bodyPr/>
                    <a:lstStyle/>
                    <a:p>
                      <a:pPr algn="ctr"/>
                      <a:r>
                        <a:rPr lang="en-US" sz="1600" dirty="0" smtClean="0"/>
                        <a:t>Average Annual GDP</a:t>
                      </a:r>
                      <a:r>
                        <a:rPr lang="en-US" sz="1600" baseline="0" dirty="0" smtClean="0"/>
                        <a:t> Growth</a:t>
                      </a:r>
                      <a:endParaRPr lang="en-US" sz="1600" dirty="0"/>
                    </a:p>
                  </a:txBody>
                  <a:tcPr marT="45726" marB="45726" anchor="ctr"/>
                </a:tc>
                <a:tc>
                  <a:txBody>
                    <a:bodyPr/>
                    <a:lstStyle/>
                    <a:p>
                      <a:pPr algn="ctr"/>
                      <a:r>
                        <a:rPr lang="en-US" sz="1600" dirty="0" smtClean="0"/>
                        <a:t>to 2007</a:t>
                      </a:r>
                      <a:endParaRPr lang="en-US" sz="1600" dirty="0"/>
                    </a:p>
                  </a:txBody>
                  <a:tcPr marT="45726" marB="45726" anchor="ctr"/>
                </a:tc>
                <a:tc>
                  <a:txBody>
                    <a:bodyPr/>
                    <a:lstStyle/>
                    <a:p>
                      <a:pPr algn="ctr"/>
                      <a:r>
                        <a:rPr lang="en-US" sz="1600" dirty="0" smtClean="0"/>
                        <a:t>to 2011</a:t>
                      </a:r>
                      <a:endParaRPr lang="en-US" sz="1600" dirty="0"/>
                    </a:p>
                  </a:txBody>
                  <a:tcPr marT="45726" marB="45726" anchor="ctr"/>
                </a:tc>
              </a:tr>
              <a:tr h="580044">
                <a:tc>
                  <a:txBody>
                    <a:bodyPr/>
                    <a:lstStyle/>
                    <a:p>
                      <a:pPr algn="ctr"/>
                      <a:r>
                        <a:rPr lang="en-US" sz="1600" dirty="0" smtClean="0"/>
                        <a:t>5</a:t>
                      </a:r>
                      <a:r>
                        <a:rPr lang="en-US" sz="1600" baseline="0" dirty="0" smtClean="0"/>
                        <a:t> years</a:t>
                      </a:r>
                      <a:endParaRPr lang="en-US" sz="1600" dirty="0"/>
                    </a:p>
                  </a:txBody>
                  <a:tcPr marT="45726" marB="45726" anchor="ctr"/>
                </a:tc>
                <a:tc>
                  <a:txBody>
                    <a:bodyPr/>
                    <a:lstStyle/>
                    <a:p>
                      <a:pPr algn="ctr"/>
                      <a:r>
                        <a:rPr lang="en-US" sz="1600" dirty="0" smtClean="0"/>
                        <a:t>2.7%</a:t>
                      </a:r>
                    </a:p>
                  </a:txBody>
                  <a:tcPr marT="45726" marB="45726" anchor="ctr"/>
                </a:tc>
                <a:tc>
                  <a:txBody>
                    <a:bodyPr/>
                    <a:lstStyle/>
                    <a:p>
                      <a:pPr algn="ctr"/>
                      <a:r>
                        <a:rPr lang="en-US" sz="1600" dirty="0" smtClean="0"/>
                        <a:t>0.5%</a:t>
                      </a:r>
                      <a:endParaRPr lang="en-US" sz="1600" dirty="0"/>
                    </a:p>
                  </a:txBody>
                  <a:tcPr marT="45726" marB="45726" anchor="ctr"/>
                </a:tc>
              </a:tr>
              <a:tr h="580044">
                <a:tc>
                  <a:txBody>
                    <a:bodyPr/>
                    <a:lstStyle/>
                    <a:p>
                      <a:pPr algn="ctr"/>
                      <a:r>
                        <a:rPr lang="en-US" sz="1600" dirty="0" smtClean="0"/>
                        <a:t>10 years</a:t>
                      </a:r>
                      <a:endParaRPr lang="en-US" sz="1600" dirty="0"/>
                    </a:p>
                  </a:txBody>
                  <a:tcPr marT="45726" marB="45726" anchor="ctr"/>
                </a:tc>
                <a:tc>
                  <a:txBody>
                    <a:bodyPr/>
                    <a:lstStyle/>
                    <a:p>
                      <a:pPr algn="ctr"/>
                      <a:r>
                        <a:rPr lang="en-US" sz="1600" dirty="0" smtClean="0"/>
                        <a:t>3.0%</a:t>
                      </a:r>
                      <a:endParaRPr lang="en-US" sz="1600" dirty="0"/>
                    </a:p>
                  </a:txBody>
                  <a:tcPr marT="45726" marB="45726" anchor="ctr"/>
                </a:tc>
                <a:tc>
                  <a:txBody>
                    <a:bodyPr/>
                    <a:lstStyle/>
                    <a:p>
                      <a:pPr algn="ctr"/>
                      <a:r>
                        <a:rPr lang="en-US" sz="1600" dirty="0" smtClean="0"/>
                        <a:t>1.6%</a:t>
                      </a:r>
                      <a:endParaRPr lang="en-US" sz="1600" dirty="0"/>
                    </a:p>
                  </a:txBody>
                  <a:tcPr marT="45726" marB="45726" anchor="ctr"/>
                </a:tc>
              </a:tr>
              <a:tr h="580044">
                <a:tc>
                  <a:txBody>
                    <a:bodyPr/>
                    <a:lstStyle/>
                    <a:p>
                      <a:pPr algn="ctr"/>
                      <a:r>
                        <a:rPr lang="en-US" sz="1600" dirty="0" smtClean="0"/>
                        <a:t>20 years</a:t>
                      </a:r>
                      <a:endParaRPr lang="en-US" sz="1600" dirty="0"/>
                    </a:p>
                  </a:txBody>
                  <a:tcPr marT="45726" marB="45726" anchor="ctr"/>
                </a:tc>
                <a:tc>
                  <a:txBody>
                    <a:bodyPr/>
                    <a:lstStyle/>
                    <a:p>
                      <a:pPr algn="ctr"/>
                      <a:r>
                        <a:rPr lang="en-US" sz="1600" dirty="0" smtClean="0"/>
                        <a:t>3.0%</a:t>
                      </a:r>
                      <a:endParaRPr lang="en-US" sz="1600" dirty="0"/>
                    </a:p>
                  </a:txBody>
                  <a:tcPr marT="45726" marB="45726" anchor="ctr"/>
                </a:tc>
                <a:tc>
                  <a:txBody>
                    <a:bodyPr/>
                    <a:lstStyle/>
                    <a:p>
                      <a:pPr algn="ctr"/>
                      <a:r>
                        <a:rPr lang="en-US" sz="1600" dirty="0" smtClean="0"/>
                        <a:t>2.6%</a:t>
                      </a:r>
                      <a:endParaRPr lang="en-US" sz="1600" dirty="0"/>
                    </a:p>
                  </a:txBody>
                  <a:tcPr marT="45726" marB="45726" anchor="ctr"/>
                </a:tc>
              </a:tr>
              <a:tr h="580044">
                <a:tc>
                  <a:txBody>
                    <a:bodyPr/>
                    <a:lstStyle/>
                    <a:p>
                      <a:pPr algn="ctr"/>
                      <a:r>
                        <a:rPr lang="en-US" sz="1600" dirty="0" smtClean="0"/>
                        <a:t>30 years</a:t>
                      </a:r>
                      <a:endParaRPr lang="en-US" sz="1600" dirty="0"/>
                    </a:p>
                  </a:txBody>
                  <a:tcPr marT="45726" marB="45726" anchor="ctr"/>
                </a:tc>
                <a:tc>
                  <a:txBody>
                    <a:bodyPr/>
                    <a:lstStyle/>
                    <a:p>
                      <a:pPr algn="ctr"/>
                      <a:r>
                        <a:rPr lang="en-US" sz="1600" dirty="0" smtClean="0"/>
                        <a:t>3.1%</a:t>
                      </a:r>
                      <a:endParaRPr lang="en-US" sz="1600" dirty="0"/>
                    </a:p>
                  </a:txBody>
                  <a:tcPr marT="45726" marB="45726" anchor="ctr"/>
                </a:tc>
                <a:tc>
                  <a:txBody>
                    <a:bodyPr/>
                    <a:lstStyle/>
                    <a:p>
                      <a:pPr algn="ctr"/>
                      <a:r>
                        <a:rPr lang="en-US" sz="1600" dirty="0" smtClean="0"/>
                        <a:t>2.7%</a:t>
                      </a:r>
                      <a:endParaRPr lang="en-US" sz="1600" dirty="0"/>
                    </a:p>
                  </a:txBody>
                  <a:tcPr marT="45726" marB="45726" anchor="ctr"/>
                </a:tc>
              </a:tr>
              <a:tr h="580044">
                <a:tc>
                  <a:txBody>
                    <a:bodyPr/>
                    <a:lstStyle/>
                    <a:p>
                      <a:pPr algn="ctr"/>
                      <a:r>
                        <a:rPr lang="en-US" sz="1600" dirty="0" smtClean="0"/>
                        <a:t>50 years</a:t>
                      </a:r>
                      <a:endParaRPr lang="en-US" sz="1600" dirty="0"/>
                    </a:p>
                  </a:txBody>
                  <a:tcPr marT="45726" marB="45726" anchor="ctr"/>
                </a:tc>
                <a:tc>
                  <a:txBody>
                    <a:bodyPr/>
                    <a:lstStyle/>
                    <a:p>
                      <a:pPr algn="ctr"/>
                      <a:r>
                        <a:rPr lang="en-US" sz="1600" dirty="0" smtClean="0"/>
                        <a:t>3.3%</a:t>
                      </a:r>
                      <a:endParaRPr lang="en-US" sz="1600" dirty="0"/>
                    </a:p>
                  </a:txBody>
                  <a:tcPr marT="45726" marB="45726" anchor="ctr"/>
                </a:tc>
                <a:tc>
                  <a:txBody>
                    <a:bodyPr/>
                    <a:lstStyle/>
                    <a:p>
                      <a:pPr algn="ctr"/>
                      <a:r>
                        <a:rPr lang="en-US" sz="1600" dirty="0" smtClean="0"/>
                        <a:t>3.1%</a:t>
                      </a:r>
                      <a:endParaRPr lang="en-US" sz="1600" dirty="0"/>
                    </a:p>
                  </a:txBody>
                  <a:tcPr marT="45726" marB="45726" anchor="ctr"/>
                </a:tc>
              </a:tr>
            </a:tbl>
          </a:graphicData>
        </a:graphic>
      </p:graphicFrame>
      <p:pic>
        <p:nvPicPr>
          <p:cNvPr id="10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5791200" cy="471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p:cNvSpPr>
            <a:spLocks noGrp="1"/>
          </p:cNvSpPr>
          <p:nvPr>
            <p:ph type="title"/>
          </p:nvPr>
        </p:nvSpPr>
        <p:spPr/>
        <p:txBody>
          <a:bodyPr/>
          <a:lstStyle/>
          <a:p>
            <a:r>
              <a:rPr lang="en-US" dirty="0" smtClean="0"/>
              <a:t>Jobs Growth Clearly Linked to Business Investment</a:t>
            </a:r>
          </a:p>
        </p:txBody>
      </p:sp>
      <p:pic>
        <p:nvPicPr>
          <p:cNvPr id="717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6025"/>
            <a:ext cx="72390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1"/>
          <p:cNvSpPr>
            <a:spLocks noGrp="1"/>
          </p:cNvSpPr>
          <p:nvPr>
            <p:ph type="dt" sz="half" idx="10"/>
          </p:nvPr>
        </p:nvSpPr>
        <p:spPr>
          <a:xfrm>
            <a:off x="6218238" y="6286500"/>
            <a:ext cx="1401762" cy="457200"/>
          </a:xfrm>
        </p:spPr>
        <p:txBody>
          <a:bodyPr/>
          <a:lstStyle/>
          <a:p>
            <a:pPr>
              <a:defRPr/>
            </a:pPr>
            <a:r>
              <a:rPr lang="en-US" smtClean="0"/>
              <a:t>November  2012</a:t>
            </a:r>
            <a:endParaRPr lang="en-US"/>
          </a:p>
        </p:txBody>
      </p:sp>
      <p:sp>
        <p:nvSpPr>
          <p:cNvPr id="7" name="Slide Number Placeholder 8"/>
          <p:cNvSpPr>
            <a:spLocks noGrp="1"/>
          </p:cNvSpPr>
          <p:nvPr>
            <p:ph type="sldNum" sz="quarter" idx="12"/>
          </p:nvPr>
        </p:nvSpPr>
        <p:spPr>
          <a:xfrm>
            <a:off x="7908925" y="6286500"/>
            <a:ext cx="887413" cy="457200"/>
          </a:xfrm>
        </p:spPr>
        <p:txBody>
          <a:bodyPr/>
          <a:lstStyle/>
          <a:p>
            <a:pPr>
              <a:defRPr/>
            </a:pPr>
            <a:r>
              <a:rPr lang="en-US" dirty="0" smtClean="0"/>
              <a:t>2</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title"/>
          </p:nvPr>
        </p:nvSpPr>
        <p:spPr/>
        <p:txBody>
          <a:bodyPr/>
          <a:lstStyle/>
          <a:p>
            <a:r>
              <a:rPr lang="en-US" dirty="0" smtClean="0"/>
              <a:t>Under-Investment a Major Factor in Slower Gross Job Creation Over the Past Decade</a:t>
            </a:r>
          </a:p>
        </p:txBody>
      </p:sp>
      <p:pic>
        <p:nvPicPr>
          <p:cNvPr id="819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54125"/>
            <a:ext cx="7442200" cy="469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1"/>
          <p:cNvSpPr>
            <a:spLocks noGrp="1"/>
          </p:cNvSpPr>
          <p:nvPr>
            <p:ph type="dt" sz="half" idx="10"/>
          </p:nvPr>
        </p:nvSpPr>
        <p:spPr>
          <a:xfrm>
            <a:off x="6218238" y="6286500"/>
            <a:ext cx="1401762" cy="457200"/>
          </a:xfrm>
        </p:spPr>
        <p:txBody>
          <a:bodyPr/>
          <a:lstStyle/>
          <a:p>
            <a:pPr>
              <a:defRPr/>
            </a:pPr>
            <a:r>
              <a:rPr lang="en-US" smtClean="0"/>
              <a:t>November  2012</a:t>
            </a:r>
            <a:endParaRPr lang="en-US"/>
          </a:p>
        </p:txBody>
      </p:sp>
      <p:sp>
        <p:nvSpPr>
          <p:cNvPr id="7" name="Slide Number Placeholder 8"/>
          <p:cNvSpPr>
            <a:spLocks noGrp="1"/>
          </p:cNvSpPr>
          <p:nvPr>
            <p:ph type="sldNum" sz="quarter" idx="12"/>
          </p:nvPr>
        </p:nvSpPr>
        <p:spPr>
          <a:xfrm>
            <a:off x="7908925" y="6286500"/>
            <a:ext cx="887413" cy="457200"/>
          </a:xfrm>
        </p:spPr>
        <p:txBody>
          <a:bodyPr/>
          <a:lstStyle/>
          <a:p>
            <a:pPr>
              <a:defRPr/>
            </a:pPr>
            <a:r>
              <a:rPr lang="en-US" dirty="0" smtClean="0"/>
              <a:t>3</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Oil Prices Over Past </a:t>
            </a:r>
            <a:r>
              <a:rPr lang="en-US" dirty="0" smtClean="0"/>
              <a:t>Four </a:t>
            </a:r>
            <a:r>
              <a:rPr lang="en-US" dirty="0"/>
              <a:t>Decades</a:t>
            </a:r>
            <a:r>
              <a:rPr lang="en-US" dirty="0" smtClean="0"/>
              <a:t>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7924800" cy="4754880"/>
          </a:xfrm>
        </p:spPr>
      </p:pic>
      <p:sp>
        <p:nvSpPr>
          <p:cNvPr id="8" name="Date Placeholder 1"/>
          <p:cNvSpPr>
            <a:spLocks noGrp="1"/>
          </p:cNvSpPr>
          <p:nvPr>
            <p:ph type="dt" sz="half" idx="10"/>
          </p:nvPr>
        </p:nvSpPr>
        <p:spPr>
          <a:xfrm>
            <a:off x="6218238" y="6286500"/>
            <a:ext cx="1401762" cy="457200"/>
          </a:xfrm>
        </p:spPr>
        <p:txBody>
          <a:bodyPr/>
          <a:lstStyle/>
          <a:p>
            <a:pPr>
              <a:defRPr/>
            </a:pPr>
            <a:r>
              <a:rPr lang="en-US" smtClean="0"/>
              <a:t>November  2012</a:t>
            </a:r>
            <a:endParaRPr lang="en-US"/>
          </a:p>
        </p:txBody>
      </p:sp>
      <p:sp>
        <p:nvSpPr>
          <p:cNvPr id="9" name="Slide Number Placeholder 8"/>
          <p:cNvSpPr>
            <a:spLocks noGrp="1"/>
          </p:cNvSpPr>
          <p:nvPr>
            <p:ph type="sldNum" sz="quarter" idx="12"/>
          </p:nvPr>
        </p:nvSpPr>
        <p:spPr>
          <a:xfrm>
            <a:off x="7908925" y="6286500"/>
            <a:ext cx="887413" cy="457200"/>
          </a:xfrm>
        </p:spPr>
        <p:txBody>
          <a:bodyPr/>
          <a:lstStyle/>
          <a:p>
            <a:pPr>
              <a:defRPr/>
            </a:pPr>
            <a:r>
              <a:rPr lang="en-US" dirty="0" smtClean="0"/>
              <a:t>4</a:t>
            </a:r>
            <a:endParaRPr lang="en-US" dirty="0"/>
          </a:p>
        </p:txBody>
      </p:sp>
    </p:spTree>
    <p:extLst>
      <p:ext uri="{BB962C8B-B14F-4D97-AF65-F5344CB8AC3E}">
        <p14:creationId xmlns:p14="http://schemas.microsoft.com/office/powerpoint/2010/main" val="2771231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21500939"/>
              </p:ext>
            </p:extLst>
          </p:nvPr>
        </p:nvGraphicFramePr>
        <p:xfrm>
          <a:off x="347663" y="1600200"/>
          <a:ext cx="8458200" cy="4251325"/>
        </p:xfrm>
        <a:graphic>
          <a:graphicData uri="http://schemas.openxmlformats.org/drawingml/2006/chart">
            <c:chart xmlns:c="http://schemas.openxmlformats.org/drawingml/2006/chart" xmlns:r="http://schemas.openxmlformats.org/officeDocument/2006/relationships" r:id="rId3"/>
          </a:graphicData>
        </a:graphic>
      </p:graphicFrame>
      <p:sp>
        <p:nvSpPr>
          <p:cNvPr id="11266" name="Title 2"/>
          <p:cNvSpPr>
            <a:spLocks noGrp="1"/>
          </p:cNvSpPr>
          <p:nvPr>
            <p:ph type="title"/>
          </p:nvPr>
        </p:nvSpPr>
        <p:spPr/>
        <p:txBody>
          <a:bodyPr/>
          <a:lstStyle/>
          <a:p>
            <a:r>
              <a:rPr lang="en-US" smtClean="0"/>
              <a:t>Household Spending on Gasoline</a:t>
            </a:r>
            <a:endParaRPr lang="en-US" dirty="0" smtClean="0"/>
          </a:p>
        </p:txBody>
      </p:sp>
      <p:sp>
        <p:nvSpPr>
          <p:cNvPr id="8" name="Date Placeholder 1"/>
          <p:cNvSpPr>
            <a:spLocks noGrp="1"/>
          </p:cNvSpPr>
          <p:nvPr>
            <p:ph type="dt" sz="half" idx="10"/>
          </p:nvPr>
        </p:nvSpPr>
        <p:spPr>
          <a:xfrm>
            <a:off x="6218238" y="6286500"/>
            <a:ext cx="1401762" cy="457200"/>
          </a:xfrm>
        </p:spPr>
        <p:txBody>
          <a:bodyPr/>
          <a:lstStyle/>
          <a:p>
            <a:pPr>
              <a:defRPr/>
            </a:pPr>
            <a:r>
              <a:rPr lang="en-US" smtClean="0"/>
              <a:t>November  2012</a:t>
            </a:r>
            <a:endParaRPr lang="en-US"/>
          </a:p>
        </p:txBody>
      </p:sp>
      <p:sp>
        <p:nvSpPr>
          <p:cNvPr id="9" name="Slide Number Placeholder 8"/>
          <p:cNvSpPr>
            <a:spLocks noGrp="1"/>
          </p:cNvSpPr>
          <p:nvPr>
            <p:ph type="sldNum" sz="quarter" idx="12"/>
          </p:nvPr>
        </p:nvSpPr>
        <p:spPr>
          <a:xfrm>
            <a:off x="7908925" y="6286500"/>
            <a:ext cx="887413" cy="457200"/>
          </a:xfrm>
        </p:spPr>
        <p:txBody>
          <a:bodyPr/>
          <a:lstStyle/>
          <a:p>
            <a:pPr>
              <a:defRPr/>
            </a:pPr>
            <a:r>
              <a:rPr lang="en-US" dirty="0" smtClean="0"/>
              <a:t>5</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457200" y="228600"/>
            <a:ext cx="8458200" cy="914400"/>
          </a:xfrm>
        </p:spPr>
        <p:txBody>
          <a:bodyPr/>
          <a:lstStyle/>
          <a:p>
            <a:r>
              <a:rPr lang="en-US" dirty="0" smtClean="0"/>
              <a:t>U.S. Liquid Fuel Production</a:t>
            </a:r>
          </a:p>
        </p:txBody>
      </p:sp>
      <p:graphicFrame>
        <p:nvGraphicFramePr>
          <p:cNvPr id="8" name="Chart 7"/>
          <p:cNvGraphicFramePr>
            <a:graphicFrameLocks/>
          </p:cNvGraphicFramePr>
          <p:nvPr>
            <p:extLst>
              <p:ext uri="{D42A27DB-BD31-4B8C-83A1-F6EECF244321}">
                <p14:modId xmlns:p14="http://schemas.microsoft.com/office/powerpoint/2010/main" val="1170892344"/>
              </p:ext>
            </p:extLst>
          </p:nvPr>
        </p:nvGraphicFramePr>
        <p:xfrm>
          <a:off x="762000" y="1295400"/>
          <a:ext cx="67818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10" name="Date Placeholder 1"/>
          <p:cNvSpPr>
            <a:spLocks noGrp="1"/>
          </p:cNvSpPr>
          <p:nvPr>
            <p:ph type="dt" sz="half" idx="10"/>
          </p:nvPr>
        </p:nvSpPr>
        <p:spPr>
          <a:xfrm>
            <a:off x="6218238" y="6286500"/>
            <a:ext cx="1401762" cy="457200"/>
          </a:xfrm>
        </p:spPr>
        <p:txBody>
          <a:bodyPr/>
          <a:lstStyle/>
          <a:p>
            <a:pPr>
              <a:defRPr/>
            </a:pPr>
            <a:r>
              <a:rPr lang="en-US" dirty="0" smtClean="0"/>
              <a:t>November  2012</a:t>
            </a:r>
            <a:endParaRPr lang="en-US" dirty="0"/>
          </a:p>
        </p:txBody>
      </p:sp>
      <p:sp>
        <p:nvSpPr>
          <p:cNvPr id="11" name="Slide Number Placeholder 8"/>
          <p:cNvSpPr>
            <a:spLocks noGrp="1"/>
          </p:cNvSpPr>
          <p:nvPr>
            <p:ph type="sldNum" sz="quarter" idx="12"/>
          </p:nvPr>
        </p:nvSpPr>
        <p:spPr>
          <a:xfrm>
            <a:off x="7908925" y="6286500"/>
            <a:ext cx="887413" cy="457200"/>
          </a:xfrm>
        </p:spPr>
        <p:txBody>
          <a:bodyPr/>
          <a:lstStyle/>
          <a:p>
            <a:pPr>
              <a:defRPr/>
            </a:pPr>
            <a:r>
              <a:rPr lang="en-US" dirty="0" smtClean="0"/>
              <a:t>6</a:t>
            </a:r>
            <a:endParaRPr lang="en-US" dirty="0"/>
          </a:p>
        </p:txBody>
      </p:sp>
    </p:spTree>
    <p:extLst>
      <p:ext uri="{BB962C8B-B14F-4D97-AF65-F5344CB8AC3E}">
        <p14:creationId xmlns:p14="http://schemas.microsoft.com/office/powerpoint/2010/main" val="3486890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dirty="0" smtClean="0"/>
              <a:t>Demand and Production - Fuel</a:t>
            </a:r>
          </a:p>
        </p:txBody>
      </p:sp>
      <p:graphicFrame>
        <p:nvGraphicFramePr>
          <p:cNvPr id="6" name="Content Placeholder 5"/>
          <p:cNvGraphicFramePr>
            <a:graphicFrameLocks noGrp="1"/>
          </p:cNvGraphicFramePr>
          <p:nvPr>
            <p:ph idx="1"/>
          </p:nvPr>
        </p:nvGraphicFramePr>
        <p:xfrm>
          <a:off x="705465" y="1752601"/>
          <a:ext cx="7371735" cy="4038600"/>
        </p:xfrm>
        <a:graphic>
          <a:graphicData uri="http://schemas.openxmlformats.org/drawingml/2006/chart">
            <c:chart xmlns:c="http://schemas.openxmlformats.org/drawingml/2006/chart" xmlns:r="http://schemas.openxmlformats.org/officeDocument/2006/relationships" r:id="rId2"/>
          </a:graphicData>
        </a:graphic>
      </p:graphicFrame>
      <p:sp>
        <p:nvSpPr>
          <p:cNvPr id="7" name="Date Placeholder 1"/>
          <p:cNvSpPr>
            <a:spLocks noGrp="1"/>
          </p:cNvSpPr>
          <p:nvPr>
            <p:ph type="dt" sz="half" idx="10"/>
          </p:nvPr>
        </p:nvSpPr>
        <p:spPr>
          <a:xfrm>
            <a:off x="6218238" y="6286500"/>
            <a:ext cx="1401762" cy="457200"/>
          </a:xfrm>
        </p:spPr>
        <p:txBody>
          <a:bodyPr/>
          <a:lstStyle/>
          <a:p>
            <a:pPr>
              <a:defRPr/>
            </a:pPr>
            <a:r>
              <a:rPr lang="en-US" dirty="0" smtClean="0"/>
              <a:t>November  2012</a:t>
            </a:r>
            <a:endParaRPr lang="en-US" dirty="0"/>
          </a:p>
        </p:txBody>
      </p:sp>
      <p:sp>
        <p:nvSpPr>
          <p:cNvPr id="8" name="Slide Number Placeholder 8"/>
          <p:cNvSpPr>
            <a:spLocks noGrp="1"/>
          </p:cNvSpPr>
          <p:nvPr>
            <p:ph type="sldNum" sz="quarter" idx="12"/>
          </p:nvPr>
        </p:nvSpPr>
        <p:spPr>
          <a:xfrm>
            <a:off x="7908925" y="6286500"/>
            <a:ext cx="887413" cy="457200"/>
          </a:xfrm>
        </p:spPr>
        <p:txBody>
          <a:bodyPr/>
          <a:lstStyle/>
          <a:p>
            <a:pPr>
              <a:defRPr/>
            </a:pPr>
            <a:r>
              <a:rPr lang="en-US" dirty="0" smtClean="0"/>
              <a:t>7</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r>
              <a:rPr lang="en-US" smtClean="0"/>
              <a:t>Petroleum and the U.S. Current Account Deficit</a:t>
            </a:r>
            <a:br>
              <a:rPr lang="en-US" smtClean="0"/>
            </a:br>
            <a:endParaRPr lang="en-US" smtClean="0"/>
          </a:p>
        </p:txBody>
      </p:sp>
      <p:pic>
        <p:nvPicPr>
          <p:cNvPr id="92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13" y="1277938"/>
            <a:ext cx="6986587"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581400"/>
            <a:ext cx="25812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a:xfrm>
            <a:off x="6218238" y="6286500"/>
            <a:ext cx="1401762" cy="457200"/>
          </a:xfrm>
        </p:spPr>
        <p:txBody>
          <a:bodyPr/>
          <a:lstStyle/>
          <a:p>
            <a:pPr>
              <a:defRPr/>
            </a:pPr>
            <a:r>
              <a:rPr lang="en-US" dirty="0" smtClean="0"/>
              <a:t>November  2012</a:t>
            </a:r>
            <a:endParaRPr lang="en-US" dirty="0"/>
          </a:p>
        </p:txBody>
      </p:sp>
      <p:sp>
        <p:nvSpPr>
          <p:cNvPr id="8" name="Slide Number Placeholder 8"/>
          <p:cNvSpPr>
            <a:spLocks noGrp="1"/>
          </p:cNvSpPr>
          <p:nvPr>
            <p:ph type="sldNum" sz="quarter" idx="12"/>
          </p:nvPr>
        </p:nvSpPr>
        <p:spPr>
          <a:xfrm>
            <a:off x="7908925" y="6286500"/>
            <a:ext cx="887413" cy="457200"/>
          </a:xfrm>
        </p:spPr>
        <p:txBody>
          <a:bodyPr/>
          <a:lstStyle/>
          <a:p>
            <a:pPr>
              <a:defRPr/>
            </a:pPr>
            <a:r>
              <a:rPr lang="en-US" dirty="0" smtClean="0"/>
              <a:t>8</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edEx Collective Style B">
  <a:themeElements>
    <a:clrScheme name="Collective">
      <a:dk1>
        <a:srgbClr val="333333"/>
      </a:dk1>
      <a:lt1>
        <a:srgbClr val="FFFFFF"/>
      </a:lt1>
      <a:dk2>
        <a:srgbClr val="000000"/>
      </a:dk2>
      <a:lt2>
        <a:srgbClr val="999999"/>
      </a:lt2>
      <a:accent1>
        <a:srgbClr val="4D148C"/>
      </a:accent1>
      <a:accent2>
        <a:srgbClr val="999999"/>
      </a:accent2>
      <a:accent3>
        <a:srgbClr val="CCCCCC"/>
      </a:accent3>
      <a:accent4>
        <a:srgbClr val="FFFFFF"/>
      </a:accent4>
      <a:accent5>
        <a:srgbClr val="646E73"/>
      </a:accent5>
      <a:accent6>
        <a:srgbClr val="4D148C"/>
      </a:accent6>
      <a:hlink>
        <a:srgbClr val="646E73"/>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lnDef>
  </a:objectDefaults>
  <a:extraClrSchemeLst/>
  <a:custClrLst>
    <a:custClr name="FedEx Purple">
      <a:srgbClr val="4D148C"/>
    </a:custClr>
    <a:custClr name="FedEx Blue">
      <a:srgbClr val="00A0D3"/>
    </a:custClr>
    <a:custClr name="FedEx Orange">
      <a:srgbClr val="F26823"/>
    </a:custClr>
    <a:custClr name="FedEx Green">
      <a:srgbClr val="44B649"/>
    </a:custClr>
    <a:custClr name="FedEx Red">
      <a:srgbClr val="EE203B"/>
    </a:custClr>
    <a:custClr name="FedEx Yellow">
      <a:srgbClr val="FFCD05"/>
    </a:custClr>
    <a:custClr name="FedEx Light Gray">
      <a:srgbClr val="999999"/>
    </a:custClr>
    <a:custClr name="FedEx Gray">
      <a:srgbClr val="646E73"/>
    </a:custClr>
    <a:custClr name="White">
      <a:srgbClr val="FFFFFF"/>
    </a:custClr>
    <a:custClr name="Black">
      <a:srgbClr val="000000"/>
    </a:custClr>
  </a:custClrLst>
</a:theme>
</file>

<file path=ppt/theme/theme3.xml><?xml version="1.0" encoding="utf-8"?>
<a:theme xmlns:a="http://schemas.openxmlformats.org/drawingml/2006/main" name="1_FedEx Collective Style B">
  <a:themeElements>
    <a:clrScheme name="Collective">
      <a:dk1>
        <a:srgbClr val="333333"/>
      </a:dk1>
      <a:lt1>
        <a:srgbClr val="FFFFFF"/>
      </a:lt1>
      <a:dk2>
        <a:srgbClr val="000000"/>
      </a:dk2>
      <a:lt2>
        <a:srgbClr val="999999"/>
      </a:lt2>
      <a:accent1>
        <a:srgbClr val="4D148C"/>
      </a:accent1>
      <a:accent2>
        <a:srgbClr val="999999"/>
      </a:accent2>
      <a:accent3>
        <a:srgbClr val="CCCCCC"/>
      </a:accent3>
      <a:accent4>
        <a:srgbClr val="FFFFFF"/>
      </a:accent4>
      <a:accent5>
        <a:srgbClr val="646E73"/>
      </a:accent5>
      <a:accent6>
        <a:srgbClr val="4D148C"/>
      </a:accent6>
      <a:hlink>
        <a:srgbClr val="646E73"/>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lnDef>
  </a:objectDefaults>
  <a:extraClrSchemeLst/>
  <a:custClrLst>
    <a:custClr name="FedEx Purple">
      <a:srgbClr val="4D148C"/>
    </a:custClr>
    <a:custClr name="FedEx Blue">
      <a:srgbClr val="00A0D3"/>
    </a:custClr>
    <a:custClr name="FedEx Orange">
      <a:srgbClr val="F26823"/>
    </a:custClr>
    <a:custClr name="FedEx Green">
      <a:srgbClr val="44B649"/>
    </a:custClr>
    <a:custClr name="FedEx Red">
      <a:srgbClr val="EE203B"/>
    </a:custClr>
    <a:custClr name="FedEx Yellow">
      <a:srgbClr val="FFCD05"/>
    </a:custClr>
    <a:custClr name="FedEx Light Gray">
      <a:srgbClr val="999999"/>
    </a:custClr>
    <a:custClr name="FedEx Gray">
      <a:srgbClr val="646E73"/>
    </a:custClr>
    <a:custClr name="White">
      <a:srgbClr val="FFFFFF"/>
    </a:custClr>
    <a:custClr name="Black">
      <a:srgbClr val="000000"/>
    </a:custClr>
  </a:custClrLst>
</a:theme>
</file>

<file path=ppt/theme/theme4.xml><?xml version="1.0" encoding="utf-8"?>
<a:theme xmlns:a="http://schemas.openxmlformats.org/drawingml/2006/main" name="2_FedEx Collective Style B">
  <a:themeElements>
    <a:clrScheme name="Collective">
      <a:dk1>
        <a:srgbClr val="333333"/>
      </a:dk1>
      <a:lt1>
        <a:srgbClr val="FFFFFF"/>
      </a:lt1>
      <a:dk2>
        <a:srgbClr val="000000"/>
      </a:dk2>
      <a:lt2>
        <a:srgbClr val="999999"/>
      </a:lt2>
      <a:accent1>
        <a:srgbClr val="4D148C"/>
      </a:accent1>
      <a:accent2>
        <a:srgbClr val="999999"/>
      </a:accent2>
      <a:accent3>
        <a:srgbClr val="CCCCCC"/>
      </a:accent3>
      <a:accent4>
        <a:srgbClr val="FFFFFF"/>
      </a:accent4>
      <a:accent5>
        <a:srgbClr val="646E73"/>
      </a:accent5>
      <a:accent6>
        <a:srgbClr val="4D148C"/>
      </a:accent6>
      <a:hlink>
        <a:srgbClr val="646E73"/>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lnDef>
  </a:objectDefaults>
  <a:extraClrSchemeLst/>
  <a:custClrLst>
    <a:custClr name="FedEx Purple">
      <a:srgbClr val="4D148C"/>
    </a:custClr>
    <a:custClr name="FedEx Blue">
      <a:srgbClr val="00A0D3"/>
    </a:custClr>
    <a:custClr name="FedEx Orange">
      <a:srgbClr val="F26823"/>
    </a:custClr>
    <a:custClr name="FedEx Green">
      <a:srgbClr val="44B649"/>
    </a:custClr>
    <a:custClr name="FedEx Red">
      <a:srgbClr val="EE203B"/>
    </a:custClr>
    <a:custClr name="FedEx Yellow">
      <a:srgbClr val="FFCD05"/>
    </a:custClr>
    <a:custClr name="FedEx Light Gray">
      <a:srgbClr val="999999"/>
    </a:custClr>
    <a:custClr name="FedEx Gray">
      <a:srgbClr val="646E73"/>
    </a:custClr>
    <a:custClr name="White">
      <a:srgbClr val="FFFFFF"/>
    </a:custClr>
    <a:custClr name="Black">
      <a:srgbClr val="000000"/>
    </a:custClr>
  </a:custClrLst>
</a:theme>
</file>

<file path=ppt/theme/theme5.xml><?xml version="1.0" encoding="utf-8"?>
<a:theme xmlns:a="http://schemas.openxmlformats.org/drawingml/2006/main" name="3_FedEx Collective Style B">
  <a:themeElements>
    <a:clrScheme name="Collective">
      <a:dk1>
        <a:srgbClr val="333333"/>
      </a:dk1>
      <a:lt1>
        <a:srgbClr val="FFFFFF"/>
      </a:lt1>
      <a:dk2>
        <a:srgbClr val="000000"/>
      </a:dk2>
      <a:lt2>
        <a:srgbClr val="999999"/>
      </a:lt2>
      <a:accent1>
        <a:srgbClr val="4D148C"/>
      </a:accent1>
      <a:accent2>
        <a:srgbClr val="999999"/>
      </a:accent2>
      <a:accent3>
        <a:srgbClr val="CCCCCC"/>
      </a:accent3>
      <a:accent4>
        <a:srgbClr val="FFFFFF"/>
      </a:accent4>
      <a:accent5>
        <a:srgbClr val="646E73"/>
      </a:accent5>
      <a:accent6>
        <a:srgbClr val="4D148C"/>
      </a:accent6>
      <a:hlink>
        <a:srgbClr val="646E73"/>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lnDef>
  </a:objectDefaults>
  <a:extraClrSchemeLst/>
  <a:custClrLst>
    <a:custClr name="FedEx Purple">
      <a:srgbClr val="4D148C"/>
    </a:custClr>
    <a:custClr name="FedEx Blue">
      <a:srgbClr val="00A0D3"/>
    </a:custClr>
    <a:custClr name="FedEx Orange">
      <a:srgbClr val="F26823"/>
    </a:custClr>
    <a:custClr name="FedEx Green">
      <a:srgbClr val="44B649"/>
    </a:custClr>
    <a:custClr name="FedEx Red">
      <a:srgbClr val="EE203B"/>
    </a:custClr>
    <a:custClr name="FedEx Yellow">
      <a:srgbClr val="FFCD05"/>
    </a:custClr>
    <a:custClr name="FedEx Light Gray">
      <a:srgbClr val="999999"/>
    </a:custClr>
    <a:custClr name="FedEx Gray">
      <a:srgbClr val="646E73"/>
    </a:custClr>
    <a:custClr name="White">
      <a:srgbClr val="FFFFFF"/>
    </a:custClr>
    <a:custClr name="Black">
      <a:srgbClr val="000000"/>
    </a:custClr>
  </a:custClrLst>
</a:theme>
</file>

<file path=ppt/theme/theme6.xml><?xml version="1.0" encoding="utf-8"?>
<a:theme xmlns:a="http://schemas.openxmlformats.org/drawingml/2006/main" name="4_FedEx Collective Style B">
  <a:themeElements>
    <a:clrScheme name="Collective">
      <a:dk1>
        <a:srgbClr val="333333"/>
      </a:dk1>
      <a:lt1>
        <a:srgbClr val="FFFFFF"/>
      </a:lt1>
      <a:dk2>
        <a:srgbClr val="000000"/>
      </a:dk2>
      <a:lt2>
        <a:srgbClr val="999999"/>
      </a:lt2>
      <a:accent1>
        <a:srgbClr val="4D148C"/>
      </a:accent1>
      <a:accent2>
        <a:srgbClr val="999999"/>
      </a:accent2>
      <a:accent3>
        <a:srgbClr val="CCCCCC"/>
      </a:accent3>
      <a:accent4>
        <a:srgbClr val="FFFFFF"/>
      </a:accent4>
      <a:accent5>
        <a:srgbClr val="646E73"/>
      </a:accent5>
      <a:accent6>
        <a:srgbClr val="4D148C"/>
      </a:accent6>
      <a:hlink>
        <a:srgbClr val="646E73"/>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lnDef>
  </a:objectDefaults>
  <a:extraClrSchemeLst/>
  <a:custClrLst>
    <a:custClr name="FedEx Purple">
      <a:srgbClr val="4D148C"/>
    </a:custClr>
    <a:custClr name="FedEx Blue">
      <a:srgbClr val="00A0D3"/>
    </a:custClr>
    <a:custClr name="FedEx Orange">
      <a:srgbClr val="F26823"/>
    </a:custClr>
    <a:custClr name="FedEx Green">
      <a:srgbClr val="44B649"/>
    </a:custClr>
    <a:custClr name="FedEx Red">
      <a:srgbClr val="EE203B"/>
    </a:custClr>
    <a:custClr name="FedEx Yellow">
      <a:srgbClr val="FFCD05"/>
    </a:custClr>
    <a:custClr name="FedEx Light Gray">
      <a:srgbClr val="999999"/>
    </a:custClr>
    <a:custClr name="FedEx Gray">
      <a:srgbClr val="646E73"/>
    </a:custClr>
    <a:custClr name="White">
      <a:srgbClr val="FFFFFF"/>
    </a:custClr>
    <a:custClr name="Black">
      <a:srgbClr val="000000"/>
    </a:custClr>
  </a:custClrLst>
</a:theme>
</file>

<file path=ppt/theme/theme7.xml><?xml version="1.0" encoding="utf-8"?>
<a:theme xmlns:a="http://schemas.openxmlformats.org/drawingml/2006/main" name="5_FedEx Collective Style B">
  <a:themeElements>
    <a:clrScheme name="Collective">
      <a:dk1>
        <a:srgbClr val="333333"/>
      </a:dk1>
      <a:lt1>
        <a:srgbClr val="FFFFFF"/>
      </a:lt1>
      <a:dk2>
        <a:srgbClr val="000000"/>
      </a:dk2>
      <a:lt2>
        <a:srgbClr val="999999"/>
      </a:lt2>
      <a:accent1>
        <a:srgbClr val="4D148C"/>
      </a:accent1>
      <a:accent2>
        <a:srgbClr val="999999"/>
      </a:accent2>
      <a:accent3>
        <a:srgbClr val="CCCCCC"/>
      </a:accent3>
      <a:accent4>
        <a:srgbClr val="FFFFFF"/>
      </a:accent4>
      <a:accent5>
        <a:srgbClr val="646E73"/>
      </a:accent5>
      <a:accent6>
        <a:srgbClr val="4D148C"/>
      </a:accent6>
      <a:hlink>
        <a:srgbClr val="646E73"/>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rgbClr val="660099"/>
            </a:solidFill>
            <a:effectLst/>
            <a:latin typeface="Arial" charset="0"/>
          </a:defRPr>
        </a:defPPr>
      </a:lstStyle>
    </a:lnDef>
  </a:objectDefaults>
  <a:extraClrSchemeLst/>
  <a:custClrLst>
    <a:custClr name="FedEx Purple">
      <a:srgbClr val="4D148C"/>
    </a:custClr>
    <a:custClr name="FedEx Blue">
      <a:srgbClr val="00A0D3"/>
    </a:custClr>
    <a:custClr name="FedEx Orange">
      <a:srgbClr val="F26823"/>
    </a:custClr>
    <a:custClr name="FedEx Green">
      <a:srgbClr val="44B649"/>
    </a:custClr>
    <a:custClr name="FedEx Red">
      <a:srgbClr val="EE203B"/>
    </a:custClr>
    <a:custClr name="FedEx Yellow">
      <a:srgbClr val="FFCD05"/>
    </a:custClr>
    <a:custClr name="FedEx Light Gray">
      <a:srgbClr val="999999"/>
    </a:custClr>
    <a:custClr name="FedEx Gray">
      <a:srgbClr val="646E73"/>
    </a:custClr>
    <a:custClr name="White">
      <a:srgbClr val="FFFFFF"/>
    </a:custClr>
    <a:custClr name="Black">
      <a:srgbClr val="000000"/>
    </a:custClr>
  </a:custClrLst>
</a:theme>
</file>

<file path=ppt/theme/theme8.xml><?xml version="1.0" encoding="utf-8"?>
<a:theme xmlns:a="http://schemas.openxmlformats.org/drawingml/2006/main" name="FedEx_Corporation">
  <a:themeElements>
    <a:clrScheme name="FedEx Corporation">
      <a:dk1>
        <a:sysClr val="windowText" lastClr="000000"/>
      </a:dk1>
      <a:lt1>
        <a:sysClr val="window" lastClr="FFFFFF"/>
      </a:lt1>
      <a:dk2>
        <a:srgbClr val="4D148C"/>
      </a:dk2>
      <a:lt2>
        <a:srgbClr val="CDCDCD"/>
      </a:lt2>
      <a:accent1>
        <a:srgbClr val="FF6600"/>
      </a:accent1>
      <a:accent2>
        <a:srgbClr val="999999"/>
      </a:accent2>
      <a:accent3>
        <a:srgbClr val="666666"/>
      </a:accent3>
      <a:accent4>
        <a:srgbClr val="D1D3D4"/>
      </a:accent4>
      <a:accent5>
        <a:srgbClr val="808285"/>
      </a:accent5>
      <a:accent6>
        <a:srgbClr val="3B3B3B"/>
      </a:accent6>
      <a:hlink>
        <a:srgbClr val="4D148C"/>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74320" indent="-274320">
          <a:buFont typeface="Arial" pitchFamily="34" charset="0"/>
          <a:buChar char="•"/>
          <a:defRPr sz="2000" b="1" dirty="0" smtClean="0">
            <a:latin typeface="+mn-lt"/>
          </a:defRPr>
        </a:defPPr>
      </a:lstStyle>
    </a:txDef>
  </a:objectDefaults>
  <a:extraClrSchemeLst>
    <a:extraClrScheme>
      <a:clrScheme name="FedEx Corporation">
        <a:dk1>
          <a:sysClr val="windowText" lastClr="000000"/>
        </a:dk1>
        <a:lt1>
          <a:sysClr val="window" lastClr="FFFFFF"/>
        </a:lt1>
        <a:dk2>
          <a:srgbClr val="4D148C"/>
        </a:dk2>
        <a:lt2>
          <a:srgbClr val="CDCDCD"/>
        </a:lt2>
        <a:accent1>
          <a:srgbClr val="FF6600"/>
        </a:accent1>
        <a:accent2>
          <a:srgbClr val="999999"/>
        </a:accent2>
        <a:accent3>
          <a:srgbClr val="666666"/>
        </a:accent3>
        <a:accent4>
          <a:srgbClr val="D1D3D4"/>
        </a:accent4>
        <a:accent5>
          <a:srgbClr val="808285"/>
        </a:accent5>
        <a:accent6>
          <a:srgbClr val="3B3B3B"/>
        </a:accent6>
        <a:hlink>
          <a:srgbClr val="4D148C"/>
        </a:hlink>
        <a:folHlink>
          <a:srgbClr val="999999"/>
        </a:folHlink>
      </a:clrScheme>
    </a:extraClrScheme>
  </a:extraClrSchemeLst>
</a:theme>
</file>

<file path=ppt/theme/theme9.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llective">
    <a:dk1>
      <a:srgbClr val="333333"/>
    </a:dk1>
    <a:lt1>
      <a:srgbClr val="FFFFFF"/>
    </a:lt1>
    <a:dk2>
      <a:srgbClr val="000000"/>
    </a:dk2>
    <a:lt2>
      <a:srgbClr val="999999"/>
    </a:lt2>
    <a:accent1>
      <a:srgbClr val="4D148C"/>
    </a:accent1>
    <a:accent2>
      <a:srgbClr val="999999"/>
    </a:accent2>
    <a:accent3>
      <a:srgbClr val="CCCCCC"/>
    </a:accent3>
    <a:accent4>
      <a:srgbClr val="FFFFFF"/>
    </a:accent4>
    <a:accent5>
      <a:srgbClr val="646E73"/>
    </a:accent5>
    <a:accent6>
      <a:srgbClr val="4D148C"/>
    </a:accent6>
    <a:hlink>
      <a:srgbClr val="646E73"/>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ollective">
    <a:dk1>
      <a:srgbClr val="333333"/>
    </a:dk1>
    <a:lt1>
      <a:srgbClr val="FFFFFF"/>
    </a:lt1>
    <a:dk2>
      <a:srgbClr val="000000"/>
    </a:dk2>
    <a:lt2>
      <a:srgbClr val="999999"/>
    </a:lt2>
    <a:accent1>
      <a:srgbClr val="4D148C"/>
    </a:accent1>
    <a:accent2>
      <a:srgbClr val="999999"/>
    </a:accent2>
    <a:accent3>
      <a:srgbClr val="CCCCCC"/>
    </a:accent3>
    <a:accent4>
      <a:srgbClr val="FFFFFF"/>
    </a:accent4>
    <a:accent5>
      <a:srgbClr val="646E73"/>
    </a:accent5>
    <a:accent6>
      <a:srgbClr val="4D148C"/>
    </a:accent6>
    <a:hlink>
      <a:srgbClr val="646E73"/>
    </a:hlink>
    <a:folHlink>
      <a:srgbClr val="999999"/>
    </a:folHlink>
  </a:clrScheme>
  <a:fontScheme name="FedEx">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2824</TotalTime>
  <Words>471</Words>
  <Application>Microsoft Office PowerPoint</Application>
  <PresentationFormat>全屏显示(4:3)</PresentationFormat>
  <Paragraphs>83</Paragraphs>
  <Slides>11</Slides>
  <Notes>7</Notes>
  <HiddenSlides>0</HiddenSlides>
  <MMClips>0</MMClips>
  <ScaleCrop>false</ScaleCrop>
  <HeadingPairs>
    <vt:vector size="4" baseType="variant">
      <vt:variant>
        <vt:lpstr>主题</vt:lpstr>
      </vt:variant>
      <vt:variant>
        <vt:i4>9</vt:i4>
      </vt:variant>
      <vt:variant>
        <vt:lpstr>幻灯片标题</vt:lpstr>
      </vt:variant>
      <vt:variant>
        <vt:i4>11</vt:i4>
      </vt:variant>
    </vt:vector>
  </HeadingPairs>
  <TitlesOfParts>
    <vt:vector size="20" baseType="lpstr">
      <vt:lpstr>Custom Design</vt:lpstr>
      <vt:lpstr>FedEx Collective Style B</vt:lpstr>
      <vt:lpstr>1_FedEx Collective Style B</vt:lpstr>
      <vt:lpstr>2_FedEx Collective Style B</vt:lpstr>
      <vt:lpstr>3_FedEx Collective Style B</vt:lpstr>
      <vt:lpstr>4_FedEx Collective Style B</vt:lpstr>
      <vt:lpstr>5_FedEx Collective Style B</vt:lpstr>
      <vt:lpstr>FedEx_Corporation</vt:lpstr>
      <vt:lpstr>Default Theme</vt:lpstr>
      <vt:lpstr>Restoring America’s Economic Growth</vt:lpstr>
      <vt:lpstr>Historical U.S. GDP Growth </vt:lpstr>
      <vt:lpstr>Jobs Growth Clearly Linked to Business Investment</vt:lpstr>
      <vt:lpstr>Under-Investment a Major Factor in Slower Gross Job Creation Over the Past Decade</vt:lpstr>
      <vt:lpstr>Oil Prices Over Past Four Decades </vt:lpstr>
      <vt:lpstr>Household Spending on Gasoline</vt:lpstr>
      <vt:lpstr>U.S. Liquid Fuel Production</vt:lpstr>
      <vt:lpstr>Demand and Production - Fuel</vt:lpstr>
      <vt:lpstr>Petroleum and the U.S. Current Account Deficit </vt:lpstr>
      <vt:lpstr>U.S. Merchandise Export/Import with China</vt:lpstr>
      <vt:lpstr>声明：</vt:lpstr>
    </vt:vector>
  </TitlesOfParts>
  <Company>FedEx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Outlook – Still a Two-Speed World</dc:title>
  <dc:creator>Kellie Maske</dc:creator>
  <cp:lastModifiedBy>Microsoft</cp:lastModifiedBy>
  <cp:revision>135</cp:revision>
  <dcterms:created xsi:type="dcterms:W3CDTF">2011-09-15T19:53:08Z</dcterms:created>
  <dcterms:modified xsi:type="dcterms:W3CDTF">2018-01-05T05:36:08Z</dcterms:modified>
</cp:coreProperties>
</file>