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6" r:id="rId5"/>
  </p:sldMasterIdLst>
  <p:notesMasterIdLst>
    <p:notesMasterId r:id="rId33"/>
  </p:notesMasterIdLst>
  <p:sldIdLst>
    <p:sldId id="269" r:id="rId6"/>
    <p:sldId id="257" r:id="rId7"/>
    <p:sldId id="258" r:id="rId8"/>
    <p:sldId id="284" r:id="rId9"/>
    <p:sldId id="331" r:id="rId10"/>
    <p:sldId id="300" r:id="rId11"/>
    <p:sldId id="303" r:id="rId12"/>
    <p:sldId id="305" r:id="rId13"/>
    <p:sldId id="281" r:id="rId14"/>
    <p:sldId id="330" r:id="rId15"/>
    <p:sldId id="321" r:id="rId16"/>
    <p:sldId id="323" r:id="rId17"/>
    <p:sldId id="322" r:id="rId18"/>
    <p:sldId id="312" r:id="rId19"/>
    <p:sldId id="313" r:id="rId20"/>
    <p:sldId id="293" r:id="rId21"/>
    <p:sldId id="294" r:id="rId22"/>
    <p:sldId id="315" r:id="rId23"/>
    <p:sldId id="316" r:id="rId24"/>
    <p:sldId id="291" r:id="rId25"/>
    <p:sldId id="292" r:id="rId26"/>
    <p:sldId id="327" r:id="rId27"/>
    <p:sldId id="329" r:id="rId28"/>
    <p:sldId id="319" r:id="rId29"/>
    <p:sldId id="309" r:id="rId30"/>
    <p:sldId id="311" r:id="rId31"/>
    <p:sldId id="332" r:id="rId32"/>
  </p:sldIdLst>
  <p:sldSz cx="9144000" cy="6858000" type="screen4x3"/>
  <p:notesSz cx="6858000" cy="91440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role Mutrie" initials="CM" lastIdx="8" clrIdx="0"/>
  <p:cmAuthor id="1" name="mlgarg" initials="m"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25B0E6"/>
    <a:srgbClr val="0B58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60" autoAdjust="0"/>
    <p:restoredTop sz="98278" autoAdjust="0"/>
  </p:normalViewPr>
  <p:slideViewPr>
    <p:cSldViewPr snapToGrid="0">
      <p:cViewPr varScale="1">
        <p:scale>
          <a:sx n="64" d="100"/>
          <a:sy n="64" d="100"/>
        </p:scale>
        <p:origin x="-1448" y="-6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AE0709-1BF8-4817-954E-8D604DAED5D3}" type="datetimeFigureOut">
              <a:rPr lang="en-US" smtClean="0"/>
              <a:pPr/>
              <a:t>1/5/2018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21CE67-6A4B-4E01-A8F2-F785682560A5}" type="slidenum">
              <a:rPr lang="en-US" smtClean="0"/>
              <a:pPr/>
              <a:t>‹#›</a:t>
            </a:fld>
            <a:endParaRPr lang="en-US"/>
          </a:p>
        </p:txBody>
      </p:sp>
    </p:spTree>
    <p:extLst>
      <p:ext uri="{BB962C8B-B14F-4D97-AF65-F5344CB8AC3E}">
        <p14:creationId xmlns:p14="http://schemas.microsoft.com/office/powerpoint/2010/main" val="3583641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dirty="0" smtClean="0"/>
          </a:p>
        </p:txBody>
      </p:sp>
      <p:sp>
        <p:nvSpPr>
          <p:cNvPr id="36868" name="Slide Number Placeholder 3"/>
          <p:cNvSpPr>
            <a:spLocks noGrp="1"/>
          </p:cNvSpPr>
          <p:nvPr>
            <p:ph type="sldNum" sz="quarter" idx="5"/>
          </p:nvPr>
        </p:nvSpPr>
        <p:spPr>
          <a:noFill/>
        </p:spPr>
        <p:txBody>
          <a:bodyPr/>
          <a:lstStyle/>
          <a:p>
            <a:fld id="{EDE9EC8B-59EF-4715-BC1C-0DC21BBCB0F1}" type="slidenum">
              <a:rPr lang="en-US" smtClean="0">
                <a:solidFill>
                  <a:prstClr val="white"/>
                </a:solidFill>
              </a:rPr>
              <a:pPr/>
              <a:t>1</a:t>
            </a:fld>
            <a:endParaRPr lang="en-US" dirty="0" smtClean="0">
              <a:solidFill>
                <a:prstClr val="white"/>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136650" y="685800"/>
            <a:ext cx="4567238" cy="3427413"/>
          </a:xfrm>
          <a:ln/>
        </p:spPr>
      </p:sp>
      <p:sp>
        <p:nvSpPr>
          <p:cNvPr id="31747" name="Rectangle 3"/>
          <p:cNvSpPr>
            <a:spLocks noGrp="1" noChangeArrowheads="1"/>
          </p:cNvSpPr>
          <p:nvPr>
            <p:ph type="body" idx="1"/>
          </p:nvPr>
        </p:nvSpPr>
        <p:spPr>
          <a:noFill/>
          <a:ln/>
        </p:spPr>
        <p:txBody>
          <a:bodyPr/>
          <a:lstStyle/>
          <a:p>
            <a:endParaRPr lang="en-US" smtClean="0">
              <a:latin typeface="Arial" charset="0"/>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7"/>
          <p:cNvSpPr txBox="1">
            <a:spLocks noGrp="1" noChangeArrowheads="1"/>
          </p:cNvSpPr>
          <p:nvPr/>
        </p:nvSpPr>
        <p:spPr bwMode="auto">
          <a:xfrm>
            <a:off x="3884614" y="8686801"/>
            <a:ext cx="2971800" cy="455613"/>
          </a:xfrm>
          <a:prstGeom prst="rect">
            <a:avLst/>
          </a:prstGeom>
          <a:noFill/>
          <a:ln w="9525">
            <a:noFill/>
            <a:miter lim="800000"/>
            <a:headEnd/>
            <a:tailEnd/>
          </a:ln>
        </p:spPr>
        <p:txBody>
          <a:bodyPr lIns="91436" tIns="45718" rIns="91436" bIns="45718" anchor="b"/>
          <a:lstStyle/>
          <a:p>
            <a:pPr algn="l" eaLnBrk="1" hangingPunct="1"/>
            <a:fld id="{006958E3-CE94-4D3D-BACD-829EEDAE42CD}" type="slidenum">
              <a:rPr lang="zh-CN" altLang="en-US" sz="1200">
                <a:solidFill>
                  <a:prstClr val="black"/>
                </a:solidFill>
                <a:latin typeface="Arial" charset="0"/>
                <a:cs typeface="Arial" charset="0"/>
              </a:rPr>
              <a:pPr algn="l" eaLnBrk="1" hangingPunct="1"/>
              <a:t>11</a:t>
            </a:fld>
            <a:endParaRPr lang="en-US" altLang="zh-CN" sz="1200" dirty="0">
              <a:solidFill>
                <a:prstClr val="black"/>
              </a:solidFill>
              <a:latin typeface="Arial" charset="0"/>
              <a:cs typeface="Arial" charset="0"/>
            </a:endParaRPr>
          </a:p>
        </p:txBody>
      </p:sp>
      <p:sp>
        <p:nvSpPr>
          <p:cNvPr id="119810" name="Rectangle 2"/>
          <p:cNvSpPr>
            <a:spLocks noGrp="1" noRot="1" noChangeAspect="1" noChangeArrowheads="1" noTextEdit="1"/>
          </p:cNvSpPr>
          <p:nvPr>
            <p:ph type="sldImg"/>
          </p:nvPr>
        </p:nvSpPr>
        <p:spPr>
          <a:xfrm>
            <a:off x="1143000" y="687388"/>
            <a:ext cx="4572000" cy="3429000"/>
          </a:xfrm>
          <a:ln/>
        </p:spPr>
      </p:sp>
      <p:sp>
        <p:nvSpPr>
          <p:cNvPr id="119811" name="Rectangle 3"/>
          <p:cNvSpPr>
            <a:spLocks noGrp="1" noChangeArrowheads="1"/>
          </p:cNvSpPr>
          <p:nvPr>
            <p:ph type="body" idx="1"/>
          </p:nvPr>
        </p:nvSpPr>
        <p:spPr>
          <a:xfrm>
            <a:off x="685800" y="4343401"/>
            <a:ext cx="5486400" cy="4113213"/>
          </a:xfrm>
          <a:noFill/>
          <a:ln/>
        </p:spPr>
        <p:txBody>
          <a:bodyPr/>
          <a:lstStyle/>
          <a:p>
            <a:pPr eaLnBrk="1" hangingPunct="1"/>
            <a:endParaRPr lang="zh-CN" altLang="en-US" sz="800" dirty="0" smtClean="0">
              <a:latin typeface="Arial"/>
              <a:cs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7"/>
          <p:cNvSpPr txBox="1">
            <a:spLocks noGrp="1" noChangeArrowheads="1"/>
          </p:cNvSpPr>
          <p:nvPr/>
        </p:nvSpPr>
        <p:spPr bwMode="auto">
          <a:xfrm>
            <a:off x="3884614" y="8686801"/>
            <a:ext cx="2971800" cy="455613"/>
          </a:xfrm>
          <a:prstGeom prst="rect">
            <a:avLst/>
          </a:prstGeom>
          <a:noFill/>
          <a:ln w="9525">
            <a:noFill/>
            <a:miter lim="800000"/>
            <a:headEnd/>
            <a:tailEnd/>
          </a:ln>
        </p:spPr>
        <p:txBody>
          <a:bodyPr lIns="91436" tIns="45718" rIns="91436" bIns="45718" anchor="b"/>
          <a:lstStyle/>
          <a:p>
            <a:pPr algn="l" eaLnBrk="1" hangingPunct="1"/>
            <a:fld id="{006958E3-CE94-4D3D-BACD-829EEDAE42CD}" type="slidenum">
              <a:rPr lang="zh-CN" altLang="en-US" sz="1200">
                <a:solidFill>
                  <a:prstClr val="black"/>
                </a:solidFill>
                <a:latin typeface="Arial" charset="0"/>
                <a:cs typeface="Arial" charset="0"/>
              </a:rPr>
              <a:pPr algn="l" eaLnBrk="1" hangingPunct="1"/>
              <a:t>12</a:t>
            </a:fld>
            <a:endParaRPr lang="en-US" altLang="zh-CN" sz="1200" dirty="0">
              <a:solidFill>
                <a:prstClr val="black"/>
              </a:solidFill>
              <a:latin typeface="Arial" charset="0"/>
              <a:cs typeface="Arial" charset="0"/>
            </a:endParaRPr>
          </a:p>
        </p:txBody>
      </p:sp>
      <p:sp>
        <p:nvSpPr>
          <p:cNvPr id="119810" name="Rectangle 2"/>
          <p:cNvSpPr>
            <a:spLocks noGrp="1" noRot="1" noChangeAspect="1" noChangeArrowheads="1" noTextEdit="1"/>
          </p:cNvSpPr>
          <p:nvPr>
            <p:ph type="sldImg"/>
          </p:nvPr>
        </p:nvSpPr>
        <p:spPr>
          <a:xfrm>
            <a:off x="1143000" y="687388"/>
            <a:ext cx="4572000" cy="3429000"/>
          </a:xfrm>
          <a:ln/>
        </p:spPr>
      </p:sp>
      <p:sp>
        <p:nvSpPr>
          <p:cNvPr id="119811" name="Rectangle 3"/>
          <p:cNvSpPr>
            <a:spLocks noGrp="1" noChangeArrowheads="1"/>
          </p:cNvSpPr>
          <p:nvPr>
            <p:ph type="body" idx="1"/>
          </p:nvPr>
        </p:nvSpPr>
        <p:spPr>
          <a:xfrm>
            <a:off x="685800" y="4343401"/>
            <a:ext cx="5486400" cy="4113213"/>
          </a:xfrm>
          <a:noFill/>
          <a:ln/>
        </p:spPr>
        <p:txBody>
          <a:bodyPr/>
          <a:lstStyle/>
          <a:p>
            <a:pPr eaLnBrk="1" hangingPunct="1"/>
            <a:endParaRPr lang="zh-CN" altLang="en-US" sz="800" dirty="0" smtClean="0">
              <a:latin typeface="Arial"/>
              <a:cs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Rot="1" noChangeAspect="1" noChangeArrowheads="1" noTextEdit="1"/>
          </p:cNvSpPr>
          <p:nvPr>
            <p:ph type="sldImg"/>
          </p:nvPr>
        </p:nvSpPr>
        <p:spPr>
          <a:ln/>
        </p:spPr>
      </p:sp>
      <p:sp>
        <p:nvSpPr>
          <p:cNvPr id="106498" name="Rectangle 3"/>
          <p:cNvSpPr>
            <a:spLocks noGrp="1" noChangeArrowheads="1"/>
          </p:cNvSpPr>
          <p:nvPr>
            <p:ph type="body" idx="1"/>
          </p:nvPr>
        </p:nvSpPr>
        <p:spPr>
          <a:noFill/>
          <a:ln/>
        </p:spPr>
        <p:txBody>
          <a:bodyPr/>
          <a:lstStyle/>
          <a:p>
            <a:endParaRPr lang="en-US" altLang="zh-CN"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1136650" y="685800"/>
            <a:ext cx="4567238" cy="3427413"/>
          </a:xfrm>
          <a:ln/>
        </p:spPr>
      </p:sp>
      <p:sp>
        <p:nvSpPr>
          <p:cNvPr id="39939" name="Rectangle 3"/>
          <p:cNvSpPr>
            <a:spLocks noGrp="1" noChangeArrowheads="1"/>
          </p:cNvSpPr>
          <p:nvPr>
            <p:ph type="body" idx="1"/>
          </p:nvPr>
        </p:nvSpPr>
        <p:spPr>
          <a:noFill/>
          <a:ln/>
        </p:spPr>
        <p:txBody>
          <a:bodyPr/>
          <a:lstStyle/>
          <a:p>
            <a:endParaRPr lang="en-US" smtClean="0">
              <a:latin typeface="Arial" charset="0"/>
              <a:cs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normAutofit lnSpcReduction="10000"/>
          </a:bodyPr>
          <a:lstStyle/>
          <a:p>
            <a:endParaRPr lang="en-US" b="1" u="sng" dirty="0"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1136650" y="685800"/>
            <a:ext cx="4567238" cy="3427413"/>
          </a:xfrm>
          <a:ln/>
        </p:spPr>
      </p:sp>
      <p:sp>
        <p:nvSpPr>
          <p:cNvPr id="39939" name="Rectangle 3"/>
          <p:cNvSpPr>
            <a:spLocks noGrp="1" noChangeArrowheads="1"/>
          </p:cNvSpPr>
          <p:nvPr>
            <p:ph type="body" idx="1"/>
          </p:nvPr>
        </p:nvSpPr>
        <p:spPr>
          <a:noFill/>
          <a:ln/>
        </p:spPr>
        <p:txBody>
          <a:bodyPr/>
          <a:lstStyle/>
          <a:p>
            <a:endParaRPr lang="en-US" smtClean="0">
              <a:latin typeface="Arial" charset="0"/>
              <a:cs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normAutofit fontScale="85000" lnSpcReduction="20000"/>
          </a:bodyPr>
          <a:lstStyle/>
          <a:p>
            <a:endParaRPr lang="en-US" b="1" u="sng" dirty="0"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1136650" y="685800"/>
            <a:ext cx="4567238" cy="3427413"/>
          </a:xfrm>
          <a:ln/>
        </p:spPr>
      </p:sp>
      <p:sp>
        <p:nvSpPr>
          <p:cNvPr id="39939" name="Rectangle 3"/>
          <p:cNvSpPr>
            <a:spLocks noGrp="1" noChangeArrowheads="1"/>
          </p:cNvSpPr>
          <p:nvPr>
            <p:ph type="body" idx="1"/>
          </p:nvPr>
        </p:nvSpPr>
        <p:spPr>
          <a:noFill/>
          <a:ln/>
        </p:spPr>
        <p:txBody>
          <a:bodyPr/>
          <a:lstStyle/>
          <a:p>
            <a:endParaRPr lang="en-US" smtClean="0">
              <a:latin typeface="Arial" charset="0"/>
              <a:cs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endParaRPr lang="en-US" b="1" u="sng" dirty="0"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9C26B87F-C8E8-4DC9-A353-3C50CED9DBEB}" type="slidenum">
              <a:rPr lang="en-US" smtClean="0">
                <a:latin typeface="Verdana" pitchFamily="34" charset="0"/>
                <a:ea typeface="MS PGothic" pitchFamily="34" charset="-128"/>
              </a:rPr>
              <a:pPr/>
              <a:t>2</a:t>
            </a:fld>
            <a:endParaRPr lang="en-US" dirty="0" smtClean="0">
              <a:latin typeface="Verdana" pitchFamily="34" charset="0"/>
              <a:ea typeface="MS PGothic" pitchFamily="34" charset="-128"/>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a:spcBef>
                <a:spcPct val="0"/>
              </a:spcBef>
            </a:pP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136650" y="685800"/>
            <a:ext cx="4567238" cy="3427413"/>
          </a:xfrm>
          <a:ln/>
        </p:spPr>
      </p:sp>
      <p:sp>
        <p:nvSpPr>
          <p:cNvPr id="31747" name="Rectangle 3"/>
          <p:cNvSpPr>
            <a:spLocks noGrp="1" noChangeArrowheads="1"/>
          </p:cNvSpPr>
          <p:nvPr>
            <p:ph type="body" idx="1"/>
          </p:nvPr>
        </p:nvSpPr>
        <p:spPr>
          <a:noFill/>
          <a:ln/>
        </p:spPr>
        <p:txBody>
          <a:bodyPr/>
          <a:lstStyle/>
          <a:p>
            <a:endParaRPr lang="en-US" smtClean="0">
              <a:latin typeface="Arial" charset="0"/>
              <a:cs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36650" y="685800"/>
            <a:ext cx="4567238" cy="3427413"/>
          </a:xfrm>
          <a:ln/>
        </p:spPr>
      </p:sp>
      <p:sp>
        <p:nvSpPr>
          <p:cNvPr id="32771" name="Notes Placeholder 2"/>
          <p:cNvSpPr>
            <a:spLocks noGrp="1"/>
          </p:cNvSpPr>
          <p:nvPr>
            <p:ph type="body" idx="1"/>
          </p:nvPr>
        </p:nvSpPr>
        <p:spPr>
          <a:noFill/>
          <a:ln/>
        </p:spPr>
        <p:txBody>
          <a:bodyPr/>
          <a:lstStyle/>
          <a:p>
            <a:r>
              <a:rPr lang="en-US" b="1" u="sng" dirty="0" smtClean="0">
                <a:latin typeface="Arial" charset="0"/>
                <a:cs typeface="Arial" charset="0"/>
              </a:rPr>
              <a:t>Key Takeaway</a:t>
            </a:r>
            <a:r>
              <a:rPr lang="en-US" b="1" dirty="0" smtClean="0">
                <a:latin typeface="Arial" charset="0"/>
                <a:cs typeface="Arial" charset="0"/>
              </a:rPr>
              <a:t>: </a:t>
            </a:r>
            <a:br>
              <a:rPr lang="en-US" b="1" dirty="0" smtClean="0">
                <a:latin typeface="Arial" charset="0"/>
                <a:cs typeface="Arial" charset="0"/>
              </a:rPr>
            </a:br>
            <a:r>
              <a:rPr lang="en-US" dirty="0" smtClean="0">
                <a:latin typeface="Verdana" pitchFamily="-105" charset="0"/>
              </a:rPr>
              <a:t>Your customers’ small businesses are probably having to do more with less</a:t>
            </a:r>
            <a:r>
              <a:rPr lang="en-US" smtClean="0">
                <a:latin typeface="Verdana" pitchFamily="-105" charset="0"/>
              </a:rPr>
              <a:t>. Intel</a:t>
            </a:r>
            <a:r>
              <a:rPr lang="en-US" baseline="30000" smtClean="0">
                <a:latin typeface="Verdana" pitchFamily="-105" charset="0"/>
              </a:rPr>
              <a:t>®</a:t>
            </a:r>
            <a:r>
              <a:rPr lang="en-US" dirty="0" smtClean="0">
                <a:latin typeface="Verdana" pitchFamily="-105" charset="0"/>
              </a:rPr>
              <a:t>Core™ </a:t>
            </a:r>
            <a:r>
              <a:rPr lang="en-US" dirty="0" err="1" smtClean="0">
                <a:latin typeface="Verdana" pitchFamily="-105" charset="0"/>
              </a:rPr>
              <a:t>vPro</a:t>
            </a:r>
            <a:r>
              <a:rPr lang="en-US" dirty="0" smtClean="0">
                <a:latin typeface="Verdana" pitchFamily="-105" charset="0"/>
              </a:rPr>
              <a:t>™ technology enables very important improvements in machine management, productivity, and security. In short, a lot more capability for the money. </a:t>
            </a:r>
            <a:endParaRPr lang="en-US" dirty="0" smtClean="0">
              <a:solidFill>
                <a:schemeClr val="tx2"/>
              </a:solidFill>
              <a:latin typeface="Verdana" pitchFamily="-105" charset="0"/>
              <a:cs typeface="Arial" charset="0"/>
            </a:endParaRPr>
          </a:p>
          <a:p>
            <a:endParaRPr lang="en-US" dirty="0" smtClean="0">
              <a:latin typeface="Arial" charset="0"/>
              <a:cs typeface="Arial" charset="0"/>
            </a:endParaRPr>
          </a:p>
          <a:p>
            <a:r>
              <a:rPr lang="en-US" b="1" u="sng" dirty="0" smtClean="0">
                <a:latin typeface="Arial" charset="0"/>
                <a:cs typeface="Arial" charset="0"/>
              </a:rPr>
              <a:t>Points to Cover: </a:t>
            </a:r>
            <a:endParaRPr lang="en-US" b="1" dirty="0" smtClean="0">
              <a:latin typeface="Verdana" pitchFamily="-105" charset="0"/>
            </a:endParaRPr>
          </a:p>
          <a:p>
            <a:pPr>
              <a:spcBef>
                <a:spcPts val="500"/>
              </a:spcBef>
            </a:pPr>
            <a:r>
              <a:rPr lang="en-US" smtClean="0">
                <a:solidFill>
                  <a:srgbClr val="0077BD"/>
                </a:solidFill>
                <a:latin typeface="Verdana" pitchFamily="-105" charset="0"/>
              </a:rPr>
              <a:t>Intel</a:t>
            </a:r>
            <a:r>
              <a:rPr lang="en-US" baseline="30000" smtClean="0">
                <a:latin typeface="Verdana" pitchFamily="-105" charset="0"/>
              </a:rPr>
              <a:t>®</a:t>
            </a:r>
            <a:r>
              <a:rPr lang="en-US" dirty="0" smtClean="0">
                <a:solidFill>
                  <a:srgbClr val="0077BD"/>
                </a:solidFill>
                <a:latin typeface="Verdana" pitchFamily="-105" charset="0"/>
              </a:rPr>
              <a:t>Core™ </a:t>
            </a:r>
            <a:r>
              <a:rPr lang="en-US" dirty="0" err="1" smtClean="0">
                <a:solidFill>
                  <a:srgbClr val="0077BD"/>
                </a:solidFill>
                <a:latin typeface="Verdana" pitchFamily="-105" charset="0"/>
              </a:rPr>
              <a:t>vPro</a:t>
            </a:r>
            <a:r>
              <a:rPr lang="en-US" dirty="0" smtClean="0">
                <a:solidFill>
                  <a:srgbClr val="0077BD"/>
                </a:solidFill>
                <a:latin typeface="Verdana" pitchFamily="-105" charset="0"/>
              </a:rPr>
              <a:t>™ processors help small businesses stay safe. Easy PC care features mean LESS INTERRUPTION to business operations. </a:t>
            </a:r>
            <a:r>
              <a:rPr lang="en-US" dirty="0" smtClean="0">
                <a:latin typeface="Verdana" pitchFamily="-105" charset="0"/>
              </a:rPr>
              <a:t>People can get more done, and IT staff can dedicate their time to improving systems rather than fixing them. </a:t>
            </a:r>
            <a:r>
              <a:rPr lang="en-US" dirty="0" smtClean="0">
                <a:solidFill>
                  <a:srgbClr val="0077BD"/>
                </a:solidFill>
                <a:latin typeface="Verdana" pitchFamily="-105" charset="0"/>
              </a:rPr>
              <a:t>Small businesses </a:t>
            </a:r>
            <a:r>
              <a:rPr lang="en-US" dirty="0" smtClean="0">
                <a:solidFill>
                  <a:srgbClr val="4D4D4D"/>
                </a:solidFill>
                <a:latin typeface="Tahoma" pitchFamily="-105" charset="0"/>
                <a:cs typeface="Tahoma" pitchFamily="-105" charset="0"/>
              </a:rPr>
              <a:t>can conduct secure maintenance, virus patch updates, and repair systems—remotely and after hours—even when the machine is off. </a:t>
            </a:r>
            <a:endParaRPr lang="en-US" baseline="30000" dirty="0" smtClean="0">
              <a:solidFill>
                <a:srgbClr val="4D4D4D"/>
              </a:solidFill>
              <a:latin typeface="Tahoma" pitchFamily="-105" charset="0"/>
              <a:cs typeface="Tahoma" pitchFamily="-105" charset="0"/>
            </a:endParaRPr>
          </a:p>
          <a:p>
            <a:endParaRPr lang="en-US" dirty="0" smtClean="0">
              <a:latin typeface="Verdana" pitchFamily="-105"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latin typeface="Verdana" pitchFamily="-105" charset="0"/>
              </a:rPr>
              <a:t>Intel</a:t>
            </a:r>
            <a:r>
              <a:rPr lang="en-US" baseline="30000" smtClean="0">
                <a:latin typeface="Verdana" pitchFamily="-105" charset="0"/>
              </a:rPr>
              <a:t>®</a:t>
            </a:r>
            <a:r>
              <a:rPr lang="en-US" dirty="0" smtClean="0">
                <a:latin typeface="Verdana" pitchFamily="-105" charset="0"/>
              </a:rPr>
              <a:t>Core™ </a:t>
            </a:r>
            <a:r>
              <a:rPr lang="en-US" dirty="0" err="1" smtClean="0">
                <a:latin typeface="Verdana" pitchFamily="-105" charset="0"/>
              </a:rPr>
              <a:t>vPro</a:t>
            </a:r>
            <a:r>
              <a:rPr lang="en-US" dirty="0" smtClean="0">
                <a:latin typeface="Verdana" pitchFamily="-105" charset="0"/>
              </a:rPr>
              <a:t>™ technology adds the capability to do </a:t>
            </a:r>
            <a:r>
              <a:rPr lang="en-US" b="1" dirty="0" smtClean="0">
                <a:latin typeface="Verdana" pitchFamily="-105" charset="0"/>
              </a:rPr>
              <a:t>KVM Remote Control.</a:t>
            </a:r>
            <a:r>
              <a:rPr lang="en-US" altLang="zh-CN" sz="1200" dirty="0" smtClean="0">
                <a:latin typeface="Verdana" pitchFamily="34" charset="0"/>
              </a:rPr>
              <a:t>With KV</a:t>
            </a:r>
            <a:r>
              <a:rPr lang="en-US" altLang="zh-CN" sz="1200" baseline="0" dirty="0" smtClean="0">
                <a:latin typeface="Verdana" pitchFamily="34" charset="0"/>
              </a:rPr>
              <a:t>M Remote Control </a:t>
            </a:r>
            <a:r>
              <a:rPr lang="en-US" altLang="zh-CN" sz="1200" dirty="0" smtClean="0">
                <a:latin typeface="Verdana" pitchFamily="34" charset="0"/>
              </a:rPr>
              <a:t>out-of-band </a:t>
            </a:r>
            <a:r>
              <a:rPr lang="en-US" sz="1200" kern="1200" dirty="0" smtClean="0">
                <a:solidFill>
                  <a:schemeClr val="tx1"/>
                </a:solidFill>
                <a:latin typeface="+mn-lt"/>
                <a:ea typeface="+mn-ea"/>
                <a:cs typeface="+mn-cs"/>
              </a:rPr>
              <a:t>(regardless of power, OS or hard drive state) </a:t>
            </a:r>
            <a:r>
              <a:rPr lang="en-US" altLang="zh-CN" sz="1200" dirty="0" smtClean="0">
                <a:latin typeface="Verdana" pitchFamily="34" charset="0"/>
              </a:rPr>
              <a:t>capability </a:t>
            </a:r>
            <a:r>
              <a:rPr lang="en-US" altLang="zh-CN" sz="1200" smtClean="0">
                <a:latin typeface="Verdana" pitchFamily="34" charset="0"/>
              </a:rPr>
              <a:t>of Intel® </a:t>
            </a:r>
            <a:r>
              <a:rPr lang="en-US" altLang="zh-CN" sz="1200" dirty="0" smtClean="0">
                <a:latin typeface="Verdana" pitchFamily="34" charset="0"/>
              </a:rPr>
              <a:t>Core™ </a:t>
            </a:r>
            <a:r>
              <a:rPr lang="en-US" altLang="zh-CN" sz="1200" dirty="0" err="1" smtClean="0">
                <a:latin typeface="Verdana" pitchFamily="34" charset="0"/>
              </a:rPr>
              <a:t>vPro</a:t>
            </a:r>
            <a:r>
              <a:rPr lang="en-US" altLang="zh-CN" sz="1200" dirty="0" smtClean="0">
                <a:latin typeface="Verdana" pitchFamily="34" charset="0"/>
              </a:rPr>
              <a:t>™ technology, a small business IT department or their service provider can help ensure that the latest security updates have a faster penetration rate.  </a:t>
            </a:r>
          </a:p>
          <a:p>
            <a:endParaRPr lang="en-US" dirty="0" smtClean="0">
              <a:latin typeface="Arial" charset="0"/>
              <a:cs typeface="Arial" charset="0"/>
            </a:endParaRPr>
          </a:p>
          <a:p>
            <a:endParaRPr lang="en-US" dirty="0" smtClean="0">
              <a:latin typeface="Arial" charset="0"/>
              <a:cs typeface="Arial" charset="0"/>
            </a:endParaRPr>
          </a:p>
        </p:txBody>
      </p:sp>
      <p:sp>
        <p:nvSpPr>
          <p:cNvPr id="32772" name="Slide Number Placeholder 3"/>
          <p:cNvSpPr>
            <a:spLocks noGrp="1"/>
          </p:cNvSpPr>
          <p:nvPr>
            <p:ph type="sldNum" sz="quarter" idx="5"/>
          </p:nvPr>
        </p:nvSpPr>
        <p:spPr>
          <a:noFill/>
        </p:spPr>
        <p:txBody>
          <a:bodyPr/>
          <a:lstStyle/>
          <a:p>
            <a:pPr>
              <a:buFont typeface="Wingdings" pitchFamily="-105" charset="2"/>
              <a:buNone/>
            </a:pPr>
            <a:fld id="{56CE1C26-BD46-4AB5-88CF-AA93A09B9FF1}" type="slidenum">
              <a:rPr lang="en-GB">
                <a:solidFill>
                  <a:prstClr val="white"/>
                </a:solidFill>
                <a:ea typeface="ヒラギノ角ゴ Pro W3" pitchFamily="-105" charset="-128"/>
              </a:rPr>
              <a:pPr>
                <a:buFont typeface="Wingdings" pitchFamily="-105" charset="2"/>
                <a:buNone/>
              </a:pPr>
              <a:t>21</a:t>
            </a:fld>
            <a:endParaRPr lang="en-GB">
              <a:solidFill>
                <a:prstClr val="white"/>
              </a:solidFill>
              <a:ea typeface="ヒラギノ角ゴ Pro W3" pitchFamily="-105"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136650" y="685800"/>
            <a:ext cx="4567238" cy="3427413"/>
          </a:xfrm>
          <a:ln/>
        </p:spPr>
      </p:sp>
      <p:sp>
        <p:nvSpPr>
          <p:cNvPr id="31747" name="Rectangle 3"/>
          <p:cNvSpPr>
            <a:spLocks noGrp="1" noChangeArrowheads="1"/>
          </p:cNvSpPr>
          <p:nvPr>
            <p:ph type="body" idx="1"/>
          </p:nvPr>
        </p:nvSpPr>
        <p:spPr>
          <a:noFill/>
          <a:ln/>
        </p:spPr>
        <p:txBody>
          <a:bodyPr/>
          <a:lstStyle/>
          <a:p>
            <a:endParaRPr lang="en-US" smtClean="0">
              <a:latin typeface="Arial" charset="0"/>
              <a:cs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endParaRPr lang="en-US" b="1" u="sng" dirty="0"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5179CF7-3184-45E9-BD58-EC41CD0DA57B}" type="slidenum">
              <a:rPr lang="en-US" smtClean="0">
                <a:solidFill>
                  <a:prstClr val="black"/>
                </a:solidFill>
              </a:rPr>
              <a:pPr/>
              <a:t>25</a:t>
            </a:fld>
            <a:endParaRPr 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5179CF7-3184-45E9-BD58-EC41CD0DA57B}" type="slidenum">
              <a:rPr lang="en-US" smtClean="0">
                <a:solidFill>
                  <a:prstClr val="black"/>
                </a:solidFill>
              </a:rPr>
              <a:pPr/>
              <a:t>26</a:t>
            </a:fld>
            <a:endParaRPr lang="en-US">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22203" y="685488"/>
            <a:ext cx="441359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27</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233F6B-33CB-4642-8AE9-FC4EB7BA258B}" type="slidenum">
              <a:rPr lang="en-US">
                <a:solidFill>
                  <a:prstClr val="black"/>
                </a:solidFill>
              </a:rPr>
              <a:pPr/>
              <a:t>3</a:t>
            </a:fld>
            <a:endParaRPr lang="en-US" dirty="0">
              <a:solidFill>
                <a:prstClr val="black"/>
              </a:solidFill>
            </a:endParaRPr>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221CE67-6A4B-4E01-A8F2-F785682560A5}"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136650" y="685800"/>
            <a:ext cx="4567238" cy="3427413"/>
          </a:xfrm>
          <a:ln/>
        </p:spPr>
      </p:sp>
      <p:sp>
        <p:nvSpPr>
          <p:cNvPr id="31747" name="Rectangle 3"/>
          <p:cNvSpPr>
            <a:spLocks noGrp="1" noChangeArrowheads="1"/>
          </p:cNvSpPr>
          <p:nvPr>
            <p:ph type="body" idx="1"/>
          </p:nvPr>
        </p:nvSpPr>
        <p:spPr>
          <a:noFill/>
          <a:ln/>
        </p:spPr>
        <p:txBody>
          <a:bodyPr/>
          <a:lstStyle/>
          <a:p>
            <a:endParaRPr lang="en-US" smtClean="0">
              <a:latin typeface="Arial" charset="0"/>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7"/>
          <p:cNvSpPr txBox="1">
            <a:spLocks noGrp="1" noChangeArrowheads="1"/>
          </p:cNvSpPr>
          <p:nvPr/>
        </p:nvSpPr>
        <p:spPr bwMode="auto">
          <a:xfrm>
            <a:off x="3884614" y="8686801"/>
            <a:ext cx="2971800" cy="455613"/>
          </a:xfrm>
          <a:prstGeom prst="rect">
            <a:avLst/>
          </a:prstGeom>
          <a:noFill/>
          <a:ln w="9525">
            <a:noFill/>
            <a:miter lim="800000"/>
            <a:headEnd/>
            <a:tailEnd/>
          </a:ln>
        </p:spPr>
        <p:txBody>
          <a:bodyPr lIns="91436" tIns="45718" rIns="91436" bIns="45718" anchor="b"/>
          <a:lstStyle/>
          <a:p>
            <a:pPr algn="l" eaLnBrk="1" hangingPunct="1"/>
            <a:fld id="{006958E3-CE94-4D3D-BACD-829EEDAE42CD}" type="slidenum">
              <a:rPr lang="zh-CN" altLang="en-US" sz="1200">
                <a:solidFill>
                  <a:prstClr val="black"/>
                </a:solidFill>
                <a:latin typeface="Arial" charset="0"/>
                <a:cs typeface="Arial" charset="0"/>
              </a:rPr>
              <a:pPr algn="l" eaLnBrk="1" hangingPunct="1"/>
              <a:t>6</a:t>
            </a:fld>
            <a:endParaRPr lang="en-US" altLang="zh-CN" sz="1200" dirty="0">
              <a:solidFill>
                <a:prstClr val="black"/>
              </a:solidFill>
              <a:latin typeface="Arial" charset="0"/>
              <a:cs typeface="Arial" charset="0"/>
            </a:endParaRPr>
          </a:p>
        </p:txBody>
      </p:sp>
      <p:sp>
        <p:nvSpPr>
          <p:cNvPr id="119810" name="Rectangle 2"/>
          <p:cNvSpPr>
            <a:spLocks noGrp="1" noRot="1" noChangeAspect="1" noChangeArrowheads="1" noTextEdit="1"/>
          </p:cNvSpPr>
          <p:nvPr>
            <p:ph type="sldImg"/>
          </p:nvPr>
        </p:nvSpPr>
        <p:spPr>
          <a:xfrm>
            <a:off x="1143000" y="687388"/>
            <a:ext cx="4572000" cy="3429000"/>
          </a:xfrm>
          <a:ln/>
        </p:spPr>
      </p:sp>
      <p:sp>
        <p:nvSpPr>
          <p:cNvPr id="119811" name="Rectangle 3"/>
          <p:cNvSpPr>
            <a:spLocks noGrp="1" noChangeArrowheads="1"/>
          </p:cNvSpPr>
          <p:nvPr>
            <p:ph type="body" idx="1"/>
          </p:nvPr>
        </p:nvSpPr>
        <p:spPr>
          <a:xfrm>
            <a:off x="685800" y="4343401"/>
            <a:ext cx="5486400" cy="4113213"/>
          </a:xfrm>
          <a:noFill/>
          <a:ln/>
        </p:spPr>
        <p:txBody>
          <a:bodyPr/>
          <a:lstStyle/>
          <a:p>
            <a:pPr eaLnBrk="1" hangingPunct="1"/>
            <a:endParaRPr lang="zh-CN" altLang="en-US" sz="800" dirty="0" smtClean="0">
              <a:latin typeface="Arial"/>
              <a:cs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7"/>
          <p:cNvSpPr txBox="1">
            <a:spLocks noGrp="1" noChangeArrowheads="1"/>
          </p:cNvSpPr>
          <p:nvPr/>
        </p:nvSpPr>
        <p:spPr bwMode="auto">
          <a:xfrm>
            <a:off x="3884614" y="8686801"/>
            <a:ext cx="2971800" cy="455613"/>
          </a:xfrm>
          <a:prstGeom prst="rect">
            <a:avLst/>
          </a:prstGeom>
          <a:noFill/>
          <a:ln w="9525">
            <a:noFill/>
            <a:miter lim="800000"/>
            <a:headEnd/>
            <a:tailEnd/>
          </a:ln>
        </p:spPr>
        <p:txBody>
          <a:bodyPr lIns="91436" tIns="45718" rIns="91436" bIns="45718" anchor="b"/>
          <a:lstStyle/>
          <a:p>
            <a:pPr algn="l" eaLnBrk="1" hangingPunct="1"/>
            <a:fld id="{006958E3-CE94-4D3D-BACD-829EEDAE42CD}" type="slidenum">
              <a:rPr lang="zh-CN" altLang="en-US" sz="1200">
                <a:solidFill>
                  <a:prstClr val="black"/>
                </a:solidFill>
                <a:latin typeface="Arial" charset="0"/>
                <a:cs typeface="Arial" charset="0"/>
              </a:rPr>
              <a:pPr algn="l" eaLnBrk="1" hangingPunct="1"/>
              <a:t>7</a:t>
            </a:fld>
            <a:endParaRPr lang="en-US" altLang="zh-CN" sz="1200" dirty="0">
              <a:solidFill>
                <a:prstClr val="black"/>
              </a:solidFill>
              <a:latin typeface="Arial" charset="0"/>
              <a:cs typeface="Arial" charset="0"/>
            </a:endParaRPr>
          </a:p>
        </p:txBody>
      </p:sp>
      <p:sp>
        <p:nvSpPr>
          <p:cNvPr id="119810" name="Rectangle 2"/>
          <p:cNvSpPr>
            <a:spLocks noGrp="1" noRot="1" noChangeAspect="1" noChangeArrowheads="1" noTextEdit="1"/>
          </p:cNvSpPr>
          <p:nvPr>
            <p:ph type="sldImg"/>
          </p:nvPr>
        </p:nvSpPr>
        <p:spPr>
          <a:xfrm>
            <a:off x="1143000" y="687388"/>
            <a:ext cx="4572000" cy="3429000"/>
          </a:xfrm>
          <a:ln/>
        </p:spPr>
      </p:sp>
      <p:sp>
        <p:nvSpPr>
          <p:cNvPr id="119811" name="Rectangle 3"/>
          <p:cNvSpPr>
            <a:spLocks noGrp="1" noChangeArrowheads="1"/>
          </p:cNvSpPr>
          <p:nvPr>
            <p:ph type="body" idx="1"/>
          </p:nvPr>
        </p:nvSpPr>
        <p:spPr>
          <a:xfrm>
            <a:off x="685800" y="4343401"/>
            <a:ext cx="5486400" cy="4113213"/>
          </a:xfrm>
          <a:noFill/>
          <a:ln/>
        </p:spPr>
        <p:txBody>
          <a:bodyPr/>
          <a:lstStyle/>
          <a:p>
            <a:pPr eaLnBrk="1" hangingPunct="1"/>
            <a:endParaRPr lang="zh-CN" altLang="en-US" sz="800" dirty="0" smtClean="0">
              <a:latin typeface="Arial"/>
              <a:cs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7"/>
          <p:cNvSpPr txBox="1">
            <a:spLocks noGrp="1" noChangeArrowheads="1"/>
          </p:cNvSpPr>
          <p:nvPr/>
        </p:nvSpPr>
        <p:spPr bwMode="auto">
          <a:xfrm>
            <a:off x="3884614" y="8686801"/>
            <a:ext cx="2971800" cy="455613"/>
          </a:xfrm>
          <a:prstGeom prst="rect">
            <a:avLst/>
          </a:prstGeom>
          <a:noFill/>
          <a:ln w="9525">
            <a:noFill/>
            <a:miter lim="800000"/>
            <a:headEnd/>
            <a:tailEnd/>
          </a:ln>
        </p:spPr>
        <p:txBody>
          <a:bodyPr lIns="91436" tIns="45718" rIns="91436" bIns="45718" anchor="b"/>
          <a:lstStyle/>
          <a:p>
            <a:pPr algn="l" eaLnBrk="1" hangingPunct="1"/>
            <a:fld id="{006958E3-CE94-4D3D-BACD-829EEDAE42CD}" type="slidenum">
              <a:rPr lang="zh-CN" altLang="en-US" sz="1200">
                <a:solidFill>
                  <a:prstClr val="black"/>
                </a:solidFill>
                <a:latin typeface="Arial" charset="0"/>
                <a:cs typeface="Arial" charset="0"/>
              </a:rPr>
              <a:pPr algn="l" eaLnBrk="1" hangingPunct="1"/>
              <a:t>8</a:t>
            </a:fld>
            <a:endParaRPr lang="en-US" altLang="zh-CN" sz="1200" dirty="0">
              <a:solidFill>
                <a:prstClr val="black"/>
              </a:solidFill>
              <a:latin typeface="Arial" charset="0"/>
              <a:cs typeface="Arial" charset="0"/>
            </a:endParaRPr>
          </a:p>
        </p:txBody>
      </p:sp>
      <p:sp>
        <p:nvSpPr>
          <p:cNvPr id="119810" name="Rectangle 2"/>
          <p:cNvSpPr>
            <a:spLocks noGrp="1" noRot="1" noChangeAspect="1" noChangeArrowheads="1" noTextEdit="1"/>
          </p:cNvSpPr>
          <p:nvPr>
            <p:ph type="sldImg"/>
          </p:nvPr>
        </p:nvSpPr>
        <p:spPr>
          <a:xfrm>
            <a:off x="1143000" y="687388"/>
            <a:ext cx="4572000" cy="3429000"/>
          </a:xfrm>
          <a:ln/>
        </p:spPr>
      </p:sp>
      <p:sp>
        <p:nvSpPr>
          <p:cNvPr id="119811" name="Rectangle 3"/>
          <p:cNvSpPr>
            <a:spLocks noGrp="1" noChangeArrowheads="1"/>
          </p:cNvSpPr>
          <p:nvPr>
            <p:ph type="body" idx="1"/>
          </p:nvPr>
        </p:nvSpPr>
        <p:spPr>
          <a:xfrm>
            <a:off x="685800" y="4343401"/>
            <a:ext cx="5486400" cy="4113213"/>
          </a:xfrm>
          <a:noFill/>
          <a:ln/>
        </p:spPr>
        <p:txBody>
          <a:bodyPr/>
          <a:lstStyle/>
          <a:p>
            <a:pPr eaLnBrk="1" hangingPunct="1"/>
            <a:endParaRPr lang="zh-CN" altLang="en-US" sz="800" dirty="0" smtClean="0">
              <a:latin typeface="Arial"/>
              <a:cs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Rot="1" noChangeAspect="1" noChangeArrowheads="1" noTextEdit="1"/>
          </p:cNvSpPr>
          <p:nvPr>
            <p:ph type="sldImg"/>
          </p:nvPr>
        </p:nvSpPr>
        <p:spPr>
          <a:ln/>
        </p:spPr>
      </p:sp>
      <p:sp>
        <p:nvSpPr>
          <p:cNvPr id="106498" name="Rectangle 3"/>
          <p:cNvSpPr>
            <a:spLocks noGrp="1" noChangeArrowheads="1"/>
          </p:cNvSpPr>
          <p:nvPr>
            <p:ph type="body" idx="1"/>
          </p:nvPr>
        </p:nvSpPr>
        <p:spPr>
          <a:noFill/>
          <a:ln/>
        </p:spPr>
        <p:txBody>
          <a:bodyPr/>
          <a:lstStyle/>
          <a:p>
            <a:endParaRPr lang="en-US" altLang="zh-CN"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9" name="Picture 8" descr="ContentSlideBG.jpg"/>
          <p:cNvPicPr>
            <a:picLocks noChangeAspect="1"/>
          </p:cNvPicPr>
          <p:nvPr userDrawn="1"/>
        </p:nvPicPr>
        <p:blipFill>
          <a:blip r:embed="rId2" cstate="print"/>
          <a:stretch>
            <a:fillRect/>
          </a:stretch>
        </p:blipFill>
        <p:spPr>
          <a:xfrm>
            <a:off x="0" y="0"/>
            <a:ext cx="9144000" cy="6858000"/>
          </a:xfrm>
          <a:prstGeom prst="rect">
            <a:avLst/>
          </a:prstGeom>
        </p:spPr>
      </p:pic>
      <p:sp>
        <p:nvSpPr>
          <p:cNvPr id="16" name="Slide Number Placeholder 5"/>
          <p:cNvSpPr>
            <a:spLocks noGrp="1"/>
          </p:cNvSpPr>
          <p:nvPr>
            <p:ph type="sldNum" sz="quarter" idx="10"/>
          </p:nvPr>
        </p:nvSpPr>
        <p:spPr>
          <a:xfrm>
            <a:off x="7759700" y="6565900"/>
            <a:ext cx="381000" cy="292100"/>
          </a:xfrm>
        </p:spPr>
        <p:txBody>
          <a:bodyPr/>
          <a:lstStyle>
            <a:lvl1pPr algn="ctr">
              <a:defRPr sz="800">
                <a:solidFill>
                  <a:schemeClr val="bg1"/>
                </a:solidFill>
                <a:latin typeface="Arial"/>
                <a:cs typeface="Arial"/>
              </a:defRPr>
            </a:lvl1pPr>
          </a:lstStyle>
          <a:p>
            <a:pPr>
              <a:defRPr/>
            </a:pPr>
            <a:fld id="{8389D991-067E-664C-99BB-5BE9D8BF05FC}" type="slidenum">
              <a:rPr lang="en-US" smtClean="0"/>
              <a:pPr>
                <a:defRPr/>
              </a:pPr>
              <a:t>‹#›</a:t>
            </a:fld>
            <a:endParaRPr lang="en-US" dirty="0"/>
          </a:p>
        </p:txBody>
      </p:sp>
      <p:pic>
        <p:nvPicPr>
          <p:cNvPr id="6" name="Picture 5" descr="Intel_logo_WHT.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56750" y="6302185"/>
            <a:ext cx="668717" cy="44271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5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200">
                <a:solidFill>
                  <a:schemeClr val="tx1">
                    <a:tint val="75000"/>
                  </a:schemeClr>
                </a:solidFill>
              </a:defRPr>
            </a:lvl1pPr>
            <a:lvl2pPr marL="512044" indent="0">
              <a:buNone/>
              <a:defRPr sz="2000">
                <a:solidFill>
                  <a:schemeClr val="tx1">
                    <a:tint val="75000"/>
                  </a:schemeClr>
                </a:solidFill>
              </a:defRPr>
            </a:lvl2pPr>
            <a:lvl3pPr marL="1024087" indent="0">
              <a:buNone/>
              <a:defRPr sz="1800">
                <a:solidFill>
                  <a:schemeClr val="tx1">
                    <a:tint val="75000"/>
                  </a:schemeClr>
                </a:solidFill>
              </a:defRPr>
            </a:lvl3pPr>
            <a:lvl4pPr marL="1536131" indent="0">
              <a:buNone/>
              <a:defRPr sz="1500">
                <a:solidFill>
                  <a:schemeClr val="tx1">
                    <a:tint val="75000"/>
                  </a:schemeClr>
                </a:solidFill>
              </a:defRPr>
            </a:lvl4pPr>
            <a:lvl5pPr marL="2048174" indent="0">
              <a:buNone/>
              <a:defRPr sz="1500">
                <a:solidFill>
                  <a:schemeClr val="tx1">
                    <a:tint val="75000"/>
                  </a:schemeClr>
                </a:solidFill>
              </a:defRPr>
            </a:lvl5pPr>
            <a:lvl6pPr marL="2560218" indent="0">
              <a:buNone/>
              <a:defRPr sz="1500">
                <a:solidFill>
                  <a:schemeClr val="tx1">
                    <a:tint val="75000"/>
                  </a:schemeClr>
                </a:solidFill>
              </a:defRPr>
            </a:lvl6pPr>
            <a:lvl7pPr marL="3072261" indent="0">
              <a:buNone/>
              <a:defRPr sz="1500">
                <a:solidFill>
                  <a:schemeClr val="tx1">
                    <a:tint val="75000"/>
                  </a:schemeClr>
                </a:solidFill>
              </a:defRPr>
            </a:lvl7pPr>
            <a:lvl8pPr marL="3584304" indent="0">
              <a:buNone/>
              <a:defRPr sz="1500">
                <a:solidFill>
                  <a:schemeClr val="tx1">
                    <a:tint val="75000"/>
                  </a:schemeClr>
                </a:solidFill>
              </a:defRPr>
            </a:lvl8pPr>
            <a:lvl9pPr marL="4096348" indent="0">
              <a:buNone/>
              <a:defRPr sz="15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783113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1484784"/>
            <a:ext cx="7772400" cy="1362075"/>
          </a:xfrm>
        </p:spPr>
        <p:txBody>
          <a:bodyPr anchor="b"/>
          <a:lstStyle>
            <a:lvl1pPr algn="l">
              <a:defRPr sz="45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36925"/>
            <a:ext cx="7772400" cy="1500187"/>
          </a:xfrm>
        </p:spPr>
        <p:txBody>
          <a:bodyPr anchor="t"/>
          <a:lstStyle>
            <a:lvl1pPr marL="0" indent="0">
              <a:buNone/>
              <a:defRPr sz="2200">
                <a:solidFill>
                  <a:schemeClr val="bg1"/>
                </a:solidFill>
              </a:defRPr>
            </a:lvl1pPr>
            <a:lvl2pPr marL="512044" indent="0">
              <a:buNone/>
              <a:defRPr sz="2000">
                <a:solidFill>
                  <a:schemeClr val="tx1">
                    <a:tint val="75000"/>
                  </a:schemeClr>
                </a:solidFill>
              </a:defRPr>
            </a:lvl2pPr>
            <a:lvl3pPr marL="1024087" indent="0">
              <a:buNone/>
              <a:defRPr sz="1800">
                <a:solidFill>
                  <a:schemeClr val="tx1">
                    <a:tint val="75000"/>
                  </a:schemeClr>
                </a:solidFill>
              </a:defRPr>
            </a:lvl3pPr>
            <a:lvl4pPr marL="1536131" indent="0">
              <a:buNone/>
              <a:defRPr sz="1500">
                <a:solidFill>
                  <a:schemeClr val="tx1">
                    <a:tint val="75000"/>
                  </a:schemeClr>
                </a:solidFill>
              </a:defRPr>
            </a:lvl4pPr>
            <a:lvl5pPr marL="2048174" indent="0">
              <a:buNone/>
              <a:defRPr sz="1500">
                <a:solidFill>
                  <a:schemeClr val="tx1">
                    <a:tint val="75000"/>
                  </a:schemeClr>
                </a:solidFill>
              </a:defRPr>
            </a:lvl5pPr>
            <a:lvl6pPr marL="2560218" indent="0">
              <a:buNone/>
              <a:defRPr sz="1500">
                <a:solidFill>
                  <a:schemeClr val="tx1">
                    <a:tint val="75000"/>
                  </a:schemeClr>
                </a:solidFill>
              </a:defRPr>
            </a:lvl6pPr>
            <a:lvl7pPr marL="3072261" indent="0">
              <a:buNone/>
              <a:defRPr sz="1500">
                <a:solidFill>
                  <a:schemeClr val="tx1">
                    <a:tint val="75000"/>
                  </a:schemeClr>
                </a:solidFill>
              </a:defRPr>
            </a:lvl7pPr>
            <a:lvl8pPr marL="3584304" indent="0">
              <a:buNone/>
              <a:defRPr sz="1500">
                <a:solidFill>
                  <a:schemeClr val="tx1">
                    <a:tint val="75000"/>
                  </a:schemeClr>
                </a:solidFill>
              </a:defRPr>
            </a:lvl8pPr>
            <a:lvl9pPr marL="4096348" indent="0">
              <a:buNone/>
              <a:defRPr sz="15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941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2596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088585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535113"/>
            <a:ext cx="4040188" cy="639762"/>
          </a:xfrm>
        </p:spPr>
        <p:txBody>
          <a:bodyPr anchor="b"/>
          <a:lstStyle>
            <a:lvl1pPr marL="0" indent="0">
              <a:buNone/>
              <a:defRPr sz="2700" b="1"/>
            </a:lvl1pPr>
            <a:lvl2pPr marL="512044" indent="0">
              <a:buNone/>
              <a:defRPr sz="2200" b="1"/>
            </a:lvl2pPr>
            <a:lvl3pPr marL="1024087" indent="0">
              <a:buNone/>
              <a:defRPr sz="2000" b="1"/>
            </a:lvl3pPr>
            <a:lvl4pPr marL="1536131" indent="0">
              <a:buNone/>
              <a:defRPr sz="1800" b="1"/>
            </a:lvl4pPr>
            <a:lvl5pPr marL="2048174" indent="0">
              <a:buNone/>
              <a:defRPr sz="1800" b="1"/>
            </a:lvl5pPr>
            <a:lvl6pPr marL="2560218" indent="0">
              <a:buNone/>
              <a:defRPr sz="1800" b="1"/>
            </a:lvl6pPr>
            <a:lvl7pPr marL="3072261" indent="0">
              <a:buNone/>
              <a:defRPr sz="1800" b="1"/>
            </a:lvl7pPr>
            <a:lvl8pPr marL="3584304" indent="0">
              <a:buNone/>
              <a:defRPr sz="1800" b="1"/>
            </a:lvl8pPr>
            <a:lvl9pPr marL="4096348" indent="0">
              <a:buNone/>
              <a:defRPr sz="1800" b="1"/>
            </a:lvl9pPr>
          </a:lstStyle>
          <a:p>
            <a:pPr lvl="0"/>
            <a:r>
              <a:rPr lang="zh-CN" altLang="en-US" smtClean="0"/>
              <a:t>单击此处编辑母版文本样式</a:t>
            </a:r>
          </a:p>
        </p:txBody>
      </p:sp>
      <p:sp>
        <p:nvSpPr>
          <p:cNvPr id="4" name="内容占位符 3"/>
          <p:cNvSpPr>
            <a:spLocks noGrp="1"/>
          </p:cNvSpPr>
          <p:nvPr>
            <p:ph sz="half" idx="2"/>
          </p:nvPr>
        </p:nvSpPr>
        <p:spPr>
          <a:xfrm>
            <a:off x="457201" y="2174875"/>
            <a:ext cx="4040188" cy="395128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2700" b="1"/>
            </a:lvl1pPr>
            <a:lvl2pPr marL="512044" indent="0">
              <a:buNone/>
              <a:defRPr sz="2200" b="1"/>
            </a:lvl2pPr>
            <a:lvl3pPr marL="1024087" indent="0">
              <a:buNone/>
              <a:defRPr sz="2000" b="1"/>
            </a:lvl3pPr>
            <a:lvl4pPr marL="1536131" indent="0">
              <a:buNone/>
              <a:defRPr sz="1800" b="1"/>
            </a:lvl4pPr>
            <a:lvl5pPr marL="2048174" indent="0">
              <a:buNone/>
              <a:defRPr sz="1800" b="1"/>
            </a:lvl5pPr>
            <a:lvl6pPr marL="2560218" indent="0">
              <a:buNone/>
              <a:defRPr sz="1800" b="1"/>
            </a:lvl6pPr>
            <a:lvl7pPr marL="3072261" indent="0">
              <a:buNone/>
              <a:defRPr sz="1800" b="1"/>
            </a:lvl7pPr>
            <a:lvl8pPr marL="3584304" indent="0">
              <a:buNone/>
              <a:defRPr sz="1800" b="1"/>
            </a:lvl8pPr>
            <a:lvl9pPr marL="4096348" indent="0">
              <a:buNone/>
              <a:defRPr sz="18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0242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9246812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79947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1"/>
          </a:xfrm>
        </p:spPr>
        <p:txBody>
          <a:bodyPr anchor="b"/>
          <a:lstStyle>
            <a:lvl1pPr algn="l">
              <a:defRPr sz="22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1"/>
            <a:ext cx="5111750" cy="5853113"/>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500"/>
            </a:lvl1pPr>
            <a:lvl2pPr marL="512044" indent="0">
              <a:buNone/>
              <a:defRPr sz="1300"/>
            </a:lvl2pPr>
            <a:lvl3pPr marL="1024087" indent="0">
              <a:buNone/>
              <a:defRPr sz="1100"/>
            </a:lvl3pPr>
            <a:lvl4pPr marL="1536131" indent="0">
              <a:buNone/>
              <a:defRPr sz="1000"/>
            </a:lvl4pPr>
            <a:lvl5pPr marL="2048174" indent="0">
              <a:buNone/>
              <a:defRPr sz="1000"/>
            </a:lvl5pPr>
            <a:lvl6pPr marL="2560218" indent="0">
              <a:buNone/>
              <a:defRPr sz="1000"/>
            </a:lvl6pPr>
            <a:lvl7pPr marL="3072261" indent="0">
              <a:buNone/>
              <a:defRPr sz="1000"/>
            </a:lvl7pPr>
            <a:lvl8pPr marL="3584304" indent="0">
              <a:buNone/>
              <a:defRPr sz="1000"/>
            </a:lvl8pPr>
            <a:lvl9pPr marL="4096348"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123716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2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600"/>
            </a:lvl1pPr>
            <a:lvl2pPr marL="512044" indent="0">
              <a:buNone/>
              <a:defRPr sz="3100"/>
            </a:lvl2pPr>
            <a:lvl3pPr marL="1024087" indent="0">
              <a:buNone/>
              <a:defRPr sz="2700"/>
            </a:lvl3pPr>
            <a:lvl4pPr marL="1536131" indent="0">
              <a:buNone/>
              <a:defRPr sz="2200"/>
            </a:lvl4pPr>
            <a:lvl5pPr marL="2048174" indent="0">
              <a:buNone/>
              <a:defRPr sz="2200"/>
            </a:lvl5pPr>
            <a:lvl6pPr marL="2560218" indent="0">
              <a:buNone/>
              <a:defRPr sz="2200"/>
            </a:lvl6pPr>
            <a:lvl7pPr marL="3072261" indent="0">
              <a:buNone/>
              <a:defRPr sz="2200"/>
            </a:lvl7pPr>
            <a:lvl8pPr marL="3584304" indent="0">
              <a:buNone/>
              <a:defRPr sz="2200"/>
            </a:lvl8pPr>
            <a:lvl9pPr marL="4096348" indent="0">
              <a:buNone/>
              <a:defRPr sz="22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3"/>
          </a:xfrm>
        </p:spPr>
        <p:txBody>
          <a:bodyPr/>
          <a:lstStyle>
            <a:lvl1pPr marL="0" indent="0">
              <a:buNone/>
              <a:defRPr sz="1500"/>
            </a:lvl1pPr>
            <a:lvl2pPr marL="512044" indent="0">
              <a:buNone/>
              <a:defRPr sz="1300"/>
            </a:lvl2pPr>
            <a:lvl3pPr marL="1024087" indent="0">
              <a:buNone/>
              <a:defRPr sz="1100"/>
            </a:lvl3pPr>
            <a:lvl4pPr marL="1536131" indent="0">
              <a:buNone/>
              <a:defRPr sz="1000"/>
            </a:lvl4pPr>
            <a:lvl5pPr marL="2048174" indent="0">
              <a:buNone/>
              <a:defRPr sz="1000"/>
            </a:lvl5pPr>
            <a:lvl6pPr marL="2560218" indent="0">
              <a:buNone/>
              <a:defRPr sz="1000"/>
            </a:lvl6pPr>
            <a:lvl7pPr marL="3072261" indent="0">
              <a:buNone/>
              <a:defRPr sz="1000"/>
            </a:lvl7pPr>
            <a:lvl8pPr marL="3584304" indent="0">
              <a:buNone/>
              <a:defRPr sz="1000"/>
            </a:lvl8pPr>
            <a:lvl9pPr marL="4096348"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428361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6369441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37442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8" name="Picture 7" descr="tocbg.jpg"/>
          <p:cNvPicPr>
            <a:picLocks noChangeAspect="1"/>
          </p:cNvPicPr>
          <p:nvPr userDrawn="1"/>
        </p:nvPicPr>
        <p:blipFill>
          <a:blip r:embed="rId2" cstate="print"/>
          <a:stretch>
            <a:fillRect/>
          </a:stretch>
        </p:blipFill>
        <p:spPr>
          <a:xfrm>
            <a:off x="0" y="0"/>
            <a:ext cx="9144000" cy="6858000"/>
          </a:xfrm>
          <a:prstGeom prst="rect">
            <a:avLst/>
          </a:prstGeom>
        </p:spPr>
      </p:pic>
      <p:sp>
        <p:nvSpPr>
          <p:cNvPr id="16" name="Slide Number Placeholder 5"/>
          <p:cNvSpPr>
            <a:spLocks noGrp="1"/>
          </p:cNvSpPr>
          <p:nvPr>
            <p:ph type="sldNum" sz="quarter" idx="10"/>
          </p:nvPr>
        </p:nvSpPr>
        <p:spPr>
          <a:xfrm>
            <a:off x="7759700" y="6565900"/>
            <a:ext cx="381000" cy="292100"/>
          </a:xfrm>
        </p:spPr>
        <p:txBody>
          <a:bodyPr/>
          <a:lstStyle>
            <a:lvl1pPr algn="ctr">
              <a:defRPr sz="800">
                <a:solidFill>
                  <a:schemeClr val="bg1"/>
                </a:solidFill>
                <a:latin typeface="Arial"/>
                <a:cs typeface="Arial"/>
              </a:defRPr>
            </a:lvl1pPr>
          </a:lstStyle>
          <a:p>
            <a:pPr>
              <a:defRPr/>
            </a:pPr>
            <a:fld id="{8389D991-067E-664C-99BB-5BE9D8BF05FC}" type="slidenum">
              <a:rPr lang="en-US" smtClean="0"/>
              <a:pPr>
                <a:defRPr/>
              </a:pPr>
              <a:t>‹#›</a:t>
            </a:fld>
            <a:endParaRPr lang="en-US" dirty="0"/>
          </a:p>
        </p:txBody>
      </p:sp>
      <p:pic>
        <p:nvPicPr>
          <p:cNvPr id="6" name="Picture 5" descr="Intel_logo_WHT.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56750" y="6302185"/>
            <a:ext cx="668717" cy="44271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descr="ContentSlideBG.jpg"/>
          <p:cNvPicPr>
            <a:picLocks noChangeAspect="1"/>
          </p:cNvPicPr>
          <p:nvPr userDrawn="1"/>
        </p:nvPicPr>
        <p:blipFill>
          <a:blip r:embed="rId2" cstate="print"/>
          <a:stretch>
            <a:fillRect/>
          </a:stretch>
        </p:blipFill>
        <p:spPr>
          <a:xfrm>
            <a:off x="0" y="0"/>
            <a:ext cx="9144000" cy="6858000"/>
          </a:xfrm>
          <a:prstGeom prst="rect">
            <a:avLst/>
          </a:prstGeom>
        </p:spPr>
      </p:pic>
      <p:sp>
        <p:nvSpPr>
          <p:cNvPr id="11" name="Slide Number Placeholder 5"/>
          <p:cNvSpPr>
            <a:spLocks noGrp="1"/>
          </p:cNvSpPr>
          <p:nvPr>
            <p:ph type="sldNum" sz="quarter" idx="10"/>
          </p:nvPr>
        </p:nvSpPr>
        <p:spPr>
          <a:xfrm>
            <a:off x="7759700" y="6565900"/>
            <a:ext cx="381000" cy="292100"/>
          </a:xfrm>
        </p:spPr>
        <p:txBody>
          <a:bodyPr/>
          <a:lstStyle>
            <a:lvl1pPr algn="ctr">
              <a:defRPr sz="800">
                <a:solidFill>
                  <a:schemeClr val="bg1"/>
                </a:solidFill>
                <a:latin typeface="Arial"/>
                <a:cs typeface="Arial"/>
              </a:defRPr>
            </a:lvl1pPr>
          </a:lstStyle>
          <a:p>
            <a:pPr>
              <a:defRPr/>
            </a:pPr>
            <a:fld id="{8389D991-067E-664C-99BB-5BE9D8BF05FC}" type="slidenum">
              <a:rPr lang="en-US" smtClean="0"/>
              <a:pPr>
                <a:defRPr/>
              </a:pPr>
              <a:t>‹#›</a:t>
            </a:fld>
            <a:endParaRPr lang="en-US" dirty="0"/>
          </a:p>
        </p:txBody>
      </p:sp>
      <p:pic>
        <p:nvPicPr>
          <p:cNvPr id="6" name="Picture 5" descr="Intel_logo_WHT.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56750" y="6302185"/>
            <a:ext cx="668717" cy="44271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solidFill>
        <a:effectLst/>
      </p:bgPr>
    </p:bg>
    <p:spTree>
      <p:nvGrpSpPr>
        <p:cNvPr id="1" name=""/>
        <p:cNvGrpSpPr/>
        <p:nvPr/>
      </p:nvGrpSpPr>
      <p:grpSpPr>
        <a:xfrm>
          <a:off x="0" y="0"/>
          <a:ext cx="0" cy="0"/>
          <a:chOff x="0" y="0"/>
          <a:chExt cx="0" cy="0"/>
        </a:xfrm>
      </p:grpSpPr>
      <p:pic>
        <p:nvPicPr>
          <p:cNvPr id="7" name="Picture 6" descr="shorthead.jpg"/>
          <p:cNvPicPr>
            <a:picLocks noChangeAspect="1"/>
          </p:cNvPicPr>
          <p:nvPr userDrawn="1"/>
        </p:nvPicPr>
        <p:blipFill>
          <a:blip r:embed="rId2" cstate="print"/>
          <a:stretch>
            <a:fillRect/>
          </a:stretch>
        </p:blipFill>
        <p:spPr>
          <a:xfrm>
            <a:off x="0" y="-7938"/>
            <a:ext cx="9144000" cy="1914525"/>
          </a:xfrm>
          <a:prstGeom prst="rect">
            <a:avLst/>
          </a:prstGeom>
        </p:spPr>
      </p:pic>
      <p:sp>
        <p:nvSpPr>
          <p:cNvPr id="10" name="Slide Number Placeholder 5"/>
          <p:cNvSpPr>
            <a:spLocks noGrp="1"/>
          </p:cNvSpPr>
          <p:nvPr>
            <p:ph type="sldNum" sz="quarter" idx="10"/>
          </p:nvPr>
        </p:nvSpPr>
        <p:spPr>
          <a:xfrm>
            <a:off x="7759700" y="6565900"/>
            <a:ext cx="381000" cy="292100"/>
          </a:xfrm>
        </p:spPr>
        <p:txBody>
          <a:bodyPr/>
          <a:lstStyle>
            <a:lvl1pPr algn="ctr">
              <a:defRPr sz="800">
                <a:solidFill>
                  <a:schemeClr val="bg1"/>
                </a:solidFill>
                <a:latin typeface="Arial"/>
                <a:cs typeface="Arial"/>
              </a:defRPr>
            </a:lvl1pPr>
          </a:lstStyle>
          <a:p>
            <a:pPr>
              <a:defRPr/>
            </a:pPr>
            <a:fld id="{8389D991-067E-664C-99BB-5BE9D8BF05FC}" type="slidenum">
              <a:rPr lang="en-US" smtClean="0"/>
              <a:pPr>
                <a:defRPr/>
              </a:pPr>
              <a:t>‹#›</a:t>
            </a:fld>
            <a:endParaRPr lang="en-US" dirty="0"/>
          </a:p>
        </p:txBody>
      </p:sp>
      <p:pic>
        <p:nvPicPr>
          <p:cNvPr id="6" name="Picture 5" descr="Intel_logo_WHT.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56750" y="6302185"/>
            <a:ext cx="668717" cy="44271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pic>
        <p:nvPicPr>
          <p:cNvPr id="7" name="Picture 6" descr="shorthead.jpg"/>
          <p:cNvPicPr>
            <a:picLocks noChangeAspect="1"/>
          </p:cNvPicPr>
          <p:nvPr userDrawn="1"/>
        </p:nvPicPr>
        <p:blipFill>
          <a:blip r:embed="rId2" cstate="print"/>
          <a:stretch>
            <a:fillRect/>
          </a:stretch>
        </p:blipFill>
        <p:spPr>
          <a:xfrm>
            <a:off x="0" y="-7938"/>
            <a:ext cx="9144000" cy="191452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7" name="Picture 6" descr="DividerSlideBG.jpg"/>
          <p:cNvPicPr>
            <a:picLocks noChangeAspect="1"/>
          </p:cNvPicPr>
          <p:nvPr userDrawn="1"/>
        </p:nvPicPr>
        <p:blipFill>
          <a:blip r:embed="rId2" cstate="print"/>
          <a:stretch>
            <a:fillRect/>
          </a:stretch>
        </p:blipFill>
        <p:spPr>
          <a:xfrm>
            <a:off x="0" y="0"/>
            <a:ext cx="9144000" cy="68580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10"/>
          </p:nvPr>
        </p:nvSpPr>
        <p:spPr>
          <a:xfrm>
            <a:off x="7759700" y="6565900"/>
            <a:ext cx="381000" cy="292100"/>
          </a:xfrm>
        </p:spPr>
        <p:txBody>
          <a:bodyPr/>
          <a:lstStyle>
            <a:lvl1pPr algn="ctr">
              <a:defRPr sz="800">
                <a:solidFill>
                  <a:schemeClr val="bg1"/>
                </a:solidFill>
                <a:latin typeface="Arial"/>
                <a:cs typeface="Arial"/>
              </a:defRPr>
            </a:lvl1pPr>
          </a:lstStyle>
          <a:p>
            <a:pPr>
              <a:defRPr/>
            </a:pPr>
            <a:fld id="{8389D991-067E-664C-99BB-5BE9D8BF05FC}" type="slidenum">
              <a:rPr lang="en-US" smtClean="0"/>
              <a:pPr>
                <a:defRPr/>
              </a:pPr>
              <a:t>‹#›</a:t>
            </a:fld>
            <a:endParaRPr lang="en-US" dirty="0"/>
          </a:p>
        </p:txBody>
      </p:sp>
      <p:pic>
        <p:nvPicPr>
          <p:cNvPr id="6" name="Picture 5" descr="shorthead2ndgen.jpg"/>
          <p:cNvPicPr>
            <a:picLocks noChangeAspect="1"/>
          </p:cNvPicPr>
          <p:nvPr userDrawn="1"/>
        </p:nvPicPr>
        <p:blipFill>
          <a:blip r:embed="rId2" cstate="print"/>
          <a:stretch>
            <a:fillRect/>
          </a:stretch>
        </p:blipFill>
        <p:spPr>
          <a:xfrm>
            <a:off x="0" y="0"/>
            <a:ext cx="9144000" cy="1914525"/>
          </a:xfrm>
          <a:prstGeom prst="rect">
            <a:avLst/>
          </a:prstGeom>
        </p:spPr>
      </p:pic>
      <p:pic>
        <p:nvPicPr>
          <p:cNvPr id="7" name="Picture 6" descr="Intel_logo_WHT.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56750" y="6302185"/>
            <a:ext cx="668717" cy="442716"/>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556795"/>
            <a:ext cx="7772400" cy="578494"/>
          </a:xfrm>
        </p:spPr>
        <p:txBody>
          <a:bodyPr>
            <a:noAutofit/>
          </a:bodyPr>
          <a:lstStyle>
            <a:lvl1pPr algn="l">
              <a:defRPr sz="36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47464" y="2204864"/>
            <a:ext cx="6400800" cy="1752600"/>
          </a:xfrm>
        </p:spPr>
        <p:txBody>
          <a:bodyPr/>
          <a:lstStyle>
            <a:lvl1pPr marL="0" indent="0" algn="l">
              <a:buNone/>
              <a:defRPr>
                <a:solidFill>
                  <a:schemeClr val="bg1">
                    <a:lumMod val="75000"/>
                  </a:schemeClr>
                </a:solidFill>
              </a:defRPr>
            </a:lvl1pPr>
            <a:lvl2pPr marL="512044" indent="0" algn="ctr">
              <a:buNone/>
              <a:defRPr>
                <a:solidFill>
                  <a:schemeClr val="tx1">
                    <a:tint val="75000"/>
                  </a:schemeClr>
                </a:solidFill>
              </a:defRPr>
            </a:lvl2pPr>
            <a:lvl3pPr marL="1024087" indent="0" algn="ctr">
              <a:buNone/>
              <a:defRPr>
                <a:solidFill>
                  <a:schemeClr val="tx1">
                    <a:tint val="75000"/>
                  </a:schemeClr>
                </a:solidFill>
              </a:defRPr>
            </a:lvl3pPr>
            <a:lvl4pPr marL="1536131" indent="0" algn="ctr">
              <a:buNone/>
              <a:defRPr>
                <a:solidFill>
                  <a:schemeClr val="tx1">
                    <a:tint val="75000"/>
                  </a:schemeClr>
                </a:solidFill>
              </a:defRPr>
            </a:lvl4pPr>
            <a:lvl5pPr marL="2048174" indent="0" algn="ctr">
              <a:buNone/>
              <a:defRPr>
                <a:solidFill>
                  <a:schemeClr val="tx1">
                    <a:tint val="75000"/>
                  </a:schemeClr>
                </a:solidFill>
              </a:defRPr>
            </a:lvl5pPr>
            <a:lvl6pPr marL="2560218" indent="0" algn="ctr">
              <a:buNone/>
              <a:defRPr>
                <a:solidFill>
                  <a:schemeClr val="tx1">
                    <a:tint val="75000"/>
                  </a:schemeClr>
                </a:solidFill>
              </a:defRPr>
            </a:lvl6pPr>
            <a:lvl7pPr marL="3072261" indent="0" algn="ctr">
              <a:buNone/>
              <a:defRPr>
                <a:solidFill>
                  <a:schemeClr val="tx1">
                    <a:tint val="75000"/>
                  </a:schemeClr>
                </a:solidFill>
              </a:defRPr>
            </a:lvl7pPr>
            <a:lvl8pPr marL="3584304" indent="0" algn="ctr">
              <a:buNone/>
              <a:defRPr>
                <a:solidFill>
                  <a:schemeClr val="tx1">
                    <a:tint val="75000"/>
                  </a:schemeClr>
                </a:solidFill>
              </a:defRPr>
            </a:lvl8pPr>
            <a:lvl9pPr marL="4096348"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10925" y="6463706"/>
            <a:ext cx="4067880" cy="288032"/>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1024087"/>
              <a:r>
                <a:rPr lang="zh-CN" altLang="en-US" sz="1500" b="1" dirty="0" smtClean="0">
                  <a:solidFill>
                    <a:prstClr val="white"/>
                  </a:solidFill>
                  <a:latin typeface="微软雅黑" pitchFamily="34" charset="-122"/>
                </a:rPr>
                <a:t>世界</a:t>
              </a:r>
              <a:r>
                <a:rPr lang="en-US" altLang="zh-CN" sz="1500" b="1" dirty="0" smtClean="0">
                  <a:solidFill>
                    <a:prstClr val="white"/>
                  </a:solidFill>
                  <a:latin typeface="微软雅黑" pitchFamily="34" charset="-122"/>
                </a:rPr>
                <a:t>500</a:t>
              </a:r>
              <a:r>
                <a:rPr lang="zh-CN" altLang="en-US" sz="1500" b="1" dirty="0" smtClean="0">
                  <a:solidFill>
                    <a:prstClr val="white"/>
                  </a:solidFill>
                  <a:latin typeface="微软雅黑" pitchFamily="34" charset="-122"/>
                </a:rPr>
                <a:t>强研究中心</a:t>
              </a:r>
              <a:endParaRPr lang="zh-CN" altLang="en-US" sz="15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1024087"/>
              <a:r>
                <a:rPr lang="en-US" altLang="zh-CN" sz="1300" b="1" dirty="0" smtClean="0">
                  <a:solidFill>
                    <a:prstClr val="white"/>
                  </a:solidFill>
                  <a:latin typeface="微软雅黑" pitchFamily="34" charset="-122"/>
                </a:rPr>
                <a:t>zhao-biao.com</a:t>
              </a:r>
              <a:endParaRPr lang="zh-CN" altLang="en-US" sz="1300" b="1" dirty="0">
                <a:solidFill>
                  <a:prstClr val="white"/>
                </a:solidFill>
                <a:latin typeface="微软雅黑" pitchFamily="34" charset="-122"/>
              </a:endParaRPr>
            </a:p>
          </p:txBody>
        </p:sp>
      </p:grpSp>
      <p:sp>
        <p:nvSpPr>
          <p:cNvPr id="11" name="矩形 10"/>
          <p:cNvSpPr/>
          <p:nvPr/>
        </p:nvSpPr>
        <p:spPr>
          <a:xfrm>
            <a:off x="4350878" y="6476846"/>
            <a:ext cx="4499928" cy="288032"/>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lIns="102409" tIns="102409" rIns="102409" bIns="102409" rtlCol="0" anchor="ctr"/>
          <a:lstStyle/>
          <a:p>
            <a:pPr algn="ctr" defTabSz="1024087"/>
            <a:r>
              <a:rPr lang="zh-CN" altLang="en-US" sz="1500" b="1" dirty="0" smtClean="0">
                <a:solidFill>
                  <a:prstClr val="white"/>
                </a:solidFill>
                <a:latin typeface="微软雅黑" pitchFamily="34" charset="-122"/>
              </a:rPr>
              <a:t>找表网：专注于海外</a:t>
            </a:r>
            <a:r>
              <a:rPr lang="zh-CN" altLang="en-US" sz="1500" b="1" dirty="0">
                <a:solidFill>
                  <a:prstClr val="white"/>
                </a:solidFill>
                <a:latin typeface="微软雅黑" pitchFamily="34" charset="-122"/>
              </a:rPr>
              <a:t>知名</a:t>
            </a:r>
            <a:r>
              <a:rPr lang="zh-CN" altLang="en-US" sz="1500" b="1" dirty="0" smtClean="0">
                <a:solidFill>
                  <a:prstClr val="white"/>
                </a:solidFill>
                <a:latin typeface="微软雅黑" pitchFamily="34" charset="-122"/>
              </a:rPr>
              <a:t>上市公司公开资料研究</a:t>
            </a:r>
            <a:endParaRPr lang="zh-CN" altLang="en-US" sz="1500" b="1" dirty="0">
              <a:solidFill>
                <a:prstClr val="white"/>
              </a:solidFill>
              <a:latin typeface="微软雅黑" pitchFamily="34" charset="-122"/>
            </a:endParaRPr>
          </a:p>
        </p:txBody>
      </p:sp>
      <p:cxnSp>
        <p:nvCxnSpPr>
          <p:cNvPr id="14" name="直接连接符 13"/>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2477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736524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105" charset="0"/>
                <a:cs typeface="+mn-cs"/>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105" charset="0"/>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105" charset="0"/>
                <a:cs typeface="+mn-cs"/>
              </a:defRPr>
            </a:lvl1pPr>
          </a:lstStyle>
          <a:p>
            <a:pPr>
              <a:defRPr/>
            </a:pPr>
            <a:fld id="{F5B6A421-55F5-4B4D-9619-C51610534475}"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lvl1pPr algn="ctr" defTabSz="457200" rtl="0" eaLnBrk="0" fontAlgn="base" hangingPunct="0">
        <a:spcBef>
          <a:spcPct val="0"/>
        </a:spcBef>
        <a:spcAft>
          <a:spcPct val="0"/>
        </a:spcAft>
        <a:defRPr sz="2800" b="1" kern="1200">
          <a:solidFill>
            <a:schemeClr val="bg1"/>
          </a:solidFill>
          <a:latin typeface="+mj-lt"/>
          <a:ea typeface="MS PGothic" pitchFamily="34" charset="-128"/>
          <a:cs typeface="MS PGothic" pitchFamily="34" charset="-128"/>
        </a:defRPr>
      </a:lvl1pPr>
      <a:lvl2pPr algn="ctr" defTabSz="457200" rtl="0" eaLnBrk="0" fontAlgn="base" hangingPunct="0">
        <a:spcBef>
          <a:spcPct val="0"/>
        </a:spcBef>
        <a:spcAft>
          <a:spcPct val="0"/>
        </a:spcAft>
        <a:defRPr sz="4400">
          <a:solidFill>
            <a:schemeClr val="tx1"/>
          </a:solidFill>
          <a:latin typeface="Calibri" pitchFamily="-65" charset="0"/>
          <a:ea typeface="MS PGothic" pitchFamily="34" charset="-128"/>
          <a:cs typeface="MS PGothic" pitchFamily="34" charset="-128"/>
        </a:defRPr>
      </a:lvl2pPr>
      <a:lvl3pPr algn="ctr" defTabSz="457200" rtl="0" eaLnBrk="0" fontAlgn="base" hangingPunct="0">
        <a:spcBef>
          <a:spcPct val="0"/>
        </a:spcBef>
        <a:spcAft>
          <a:spcPct val="0"/>
        </a:spcAft>
        <a:defRPr sz="4400">
          <a:solidFill>
            <a:schemeClr val="tx1"/>
          </a:solidFill>
          <a:latin typeface="Calibri" pitchFamily="-65" charset="0"/>
          <a:ea typeface="MS PGothic" pitchFamily="34" charset="-128"/>
          <a:cs typeface="MS PGothic" pitchFamily="34" charset="-128"/>
        </a:defRPr>
      </a:lvl3pPr>
      <a:lvl4pPr algn="ctr" defTabSz="457200" rtl="0" eaLnBrk="0" fontAlgn="base" hangingPunct="0">
        <a:spcBef>
          <a:spcPct val="0"/>
        </a:spcBef>
        <a:spcAft>
          <a:spcPct val="0"/>
        </a:spcAft>
        <a:defRPr sz="4400">
          <a:solidFill>
            <a:schemeClr val="tx1"/>
          </a:solidFill>
          <a:latin typeface="Calibri" pitchFamily="-65" charset="0"/>
          <a:ea typeface="MS PGothic" pitchFamily="34" charset="-128"/>
          <a:cs typeface="MS PGothic" pitchFamily="34" charset="-128"/>
        </a:defRPr>
      </a:lvl4pPr>
      <a:lvl5pPr algn="ctr" defTabSz="457200" rtl="0" eaLnBrk="0" fontAlgn="base" hangingPunct="0">
        <a:spcBef>
          <a:spcPct val="0"/>
        </a:spcBef>
        <a:spcAft>
          <a:spcPct val="0"/>
        </a:spcAft>
        <a:defRPr sz="4400">
          <a:solidFill>
            <a:schemeClr val="tx1"/>
          </a:solidFill>
          <a:latin typeface="Calibri" pitchFamily="-65" charset="0"/>
          <a:ea typeface="MS PGothic" pitchFamily="34" charset="-128"/>
          <a:cs typeface="MS PGothic" pitchFamily="34" charset="-128"/>
        </a:defRPr>
      </a:lvl5pPr>
      <a:lvl6pPr marL="4572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6pPr>
      <a:lvl7pPr marL="9144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7pPr>
      <a:lvl8pPr marL="13716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8pPr>
      <a:lvl9pPr marL="18288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MS PGothic" pitchFamily="34"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S PGothic" pitchFamily="34" charset="-128"/>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S PGothic" pitchFamily="34" charset="-128"/>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pitchFamily="34" charset="-128"/>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562075"/>
          </a:xfrm>
          <a:prstGeom prst="rect">
            <a:avLst/>
          </a:prstGeom>
        </p:spPr>
        <p:txBody>
          <a:bodyPr vert="horz" lIns="102409" tIns="51205" rIns="102409" bIns="51205"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980728"/>
            <a:ext cx="8229600" cy="5400600"/>
          </a:xfrm>
          <a:prstGeom prst="rect">
            <a:avLst/>
          </a:prstGeom>
        </p:spPr>
        <p:txBody>
          <a:bodyPr vert="horz" lIns="102409" tIns="51205" rIns="102409" bIns="51205"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487986"/>
            <a:ext cx="2133600" cy="365126"/>
          </a:xfrm>
          <a:prstGeom prst="rect">
            <a:avLst/>
          </a:prstGeom>
        </p:spPr>
        <p:txBody>
          <a:bodyPr vert="horz" lIns="102409" tIns="51205" rIns="102409" bIns="51205" rtlCol="0" anchor="ctr"/>
          <a:lstStyle>
            <a:lvl1pPr algn="l">
              <a:defRPr sz="1300">
                <a:solidFill>
                  <a:schemeClr val="tx1">
                    <a:tint val="75000"/>
                  </a:schemeClr>
                </a:solidFill>
              </a:defRPr>
            </a:lvl1pPr>
          </a:lstStyle>
          <a:p>
            <a:pPr defTabSz="1024087"/>
            <a:fld id="{532A548F-CF34-4B50-B370-B3732F5B80E4}" type="datetimeFigureOut">
              <a:rPr lang="zh-CN" altLang="en-US" smtClean="0">
                <a:solidFill>
                  <a:prstClr val="black">
                    <a:tint val="75000"/>
                  </a:prstClr>
                </a:solidFill>
                <a:cs typeface="Arial" charset="0"/>
              </a:rPr>
              <a:pPr defTabSz="1024087"/>
              <a:t>2018/1/5</a:t>
            </a:fld>
            <a:endParaRPr lang="zh-CN" altLang="en-US">
              <a:solidFill>
                <a:prstClr val="black">
                  <a:tint val="75000"/>
                </a:prstClr>
              </a:solidFill>
              <a:cs typeface="Arial" charset="0"/>
            </a:endParaRPr>
          </a:p>
        </p:txBody>
      </p:sp>
      <p:sp>
        <p:nvSpPr>
          <p:cNvPr id="5" name="页脚占位符 4"/>
          <p:cNvSpPr>
            <a:spLocks noGrp="1"/>
          </p:cNvSpPr>
          <p:nvPr>
            <p:ph type="ftr" sz="quarter" idx="3"/>
          </p:nvPr>
        </p:nvSpPr>
        <p:spPr>
          <a:xfrm>
            <a:off x="3124200" y="6487986"/>
            <a:ext cx="2895600" cy="365126"/>
          </a:xfrm>
          <a:prstGeom prst="rect">
            <a:avLst/>
          </a:prstGeom>
        </p:spPr>
        <p:txBody>
          <a:bodyPr vert="horz" lIns="102409" tIns="51205" rIns="102409" bIns="51205" rtlCol="0" anchor="ctr"/>
          <a:lstStyle>
            <a:lvl1pPr algn="ctr">
              <a:defRPr sz="1300">
                <a:solidFill>
                  <a:schemeClr val="tx1">
                    <a:tint val="75000"/>
                  </a:schemeClr>
                </a:solidFill>
              </a:defRPr>
            </a:lvl1pPr>
          </a:lstStyle>
          <a:p>
            <a:pPr defTabSz="1024087"/>
            <a:endParaRPr lang="zh-CN" altLang="en-US">
              <a:solidFill>
                <a:prstClr val="black">
                  <a:tint val="75000"/>
                </a:prstClr>
              </a:solidFill>
              <a:cs typeface="Arial" charset="0"/>
            </a:endParaRPr>
          </a:p>
        </p:txBody>
      </p:sp>
      <p:sp>
        <p:nvSpPr>
          <p:cNvPr id="6" name="灯片编号占位符 5"/>
          <p:cNvSpPr>
            <a:spLocks noGrp="1"/>
          </p:cNvSpPr>
          <p:nvPr>
            <p:ph type="sldNum" sz="quarter" idx="4"/>
          </p:nvPr>
        </p:nvSpPr>
        <p:spPr>
          <a:xfrm>
            <a:off x="6553200" y="6487986"/>
            <a:ext cx="2133600" cy="365126"/>
          </a:xfrm>
          <a:prstGeom prst="rect">
            <a:avLst/>
          </a:prstGeom>
        </p:spPr>
        <p:txBody>
          <a:bodyPr vert="horz" lIns="102409" tIns="51205" rIns="102409" bIns="51205" rtlCol="0" anchor="ctr"/>
          <a:lstStyle>
            <a:lvl1pPr algn="r">
              <a:defRPr sz="1300">
                <a:solidFill>
                  <a:schemeClr val="tx1">
                    <a:tint val="75000"/>
                  </a:schemeClr>
                </a:solidFill>
              </a:defRPr>
            </a:lvl1pPr>
          </a:lstStyle>
          <a:p>
            <a:pPr defTabSz="1024087"/>
            <a:fld id="{E6F7F160-E61C-4897-94C3-BDF1D09C6643}" type="slidenum">
              <a:rPr lang="zh-CN" altLang="en-US" smtClean="0">
                <a:solidFill>
                  <a:prstClr val="black">
                    <a:tint val="75000"/>
                  </a:prstClr>
                </a:solidFill>
                <a:cs typeface="Arial" charset="0"/>
              </a:rPr>
              <a:pPr defTabSz="1024087"/>
              <a:t>‹#›</a:t>
            </a:fld>
            <a:endParaRPr lang="zh-CN" altLang="en-US">
              <a:solidFill>
                <a:prstClr val="black">
                  <a:tint val="75000"/>
                </a:prstClr>
              </a:solidFill>
              <a:cs typeface="Arial" charset="0"/>
            </a:endParaRPr>
          </a:p>
        </p:txBody>
      </p:sp>
      <p:cxnSp>
        <p:nvCxnSpPr>
          <p:cNvPr id="7" name="直接连接符 6"/>
          <p:cNvCxnSpPr/>
          <p:nvPr userDrawn="1"/>
        </p:nvCxnSpPr>
        <p:spPr>
          <a:xfrm>
            <a:off x="431632" y="908720"/>
            <a:ext cx="83168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534544"/>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Lst>
  <p:txStyles>
    <p:titleStyle>
      <a:lvl1pPr algn="l" defTabSz="1024087" rtl="0" eaLnBrk="1" latinLnBrk="0" hangingPunct="1">
        <a:spcBef>
          <a:spcPct val="0"/>
        </a:spcBef>
        <a:buNone/>
        <a:defRPr sz="2700" b="1" kern="1200">
          <a:solidFill>
            <a:schemeClr val="tx1">
              <a:lumMod val="65000"/>
              <a:lumOff val="35000"/>
            </a:schemeClr>
          </a:solidFill>
          <a:latin typeface="+mj-lt"/>
          <a:ea typeface="+mj-ea"/>
          <a:cs typeface="+mj-cs"/>
        </a:defRPr>
      </a:lvl1pPr>
    </p:titleStyle>
    <p:bodyStyle>
      <a:lvl1pPr marL="0" indent="0" algn="l" defTabSz="1024087" rtl="0" eaLnBrk="1" latinLnBrk="0" hangingPunct="1">
        <a:spcBef>
          <a:spcPct val="20000"/>
        </a:spcBef>
        <a:buFont typeface="Arial" pitchFamily="34" charset="0"/>
        <a:buNone/>
        <a:defRPr sz="2000" kern="1200">
          <a:solidFill>
            <a:schemeClr val="tx1"/>
          </a:solidFill>
          <a:latin typeface="+mn-lt"/>
          <a:ea typeface="+mn-ea"/>
          <a:cs typeface="+mn-cs"/>
        </a:defRPr>
      </a:lvl1pPr>
      <a:lvl2pPr marL="512044" indent="0" algn="l" defTabSz="1024087" rtl="0" eaLnBrk="1" latinLnBrk="0" hangingPunct="1">
        <a:spcBef>
          <a:spcPct val="20000"/>
        </a:spcBef>
        <a:buFont typeface="Arial" pitchFamily="34" charset="0"/>
        <a:buNone/>
        <a:defRPr sz="1800" kern="1200">
          <a:solidFill>
            <a:schemeClr val="tx1"/>
          </a:solidFill>
          <a:latin typeface="+mn-lt"/>
          <a:ea typeface="+mn-ea"/>
          <a:cs typeface="+mn-cs"/>
        </a:defRPr>
      </a:lvl2pPr>
      <a:lvl3pPr marL="1024087" indent="0" algn="l" defTabSz="1024087" rtl="0" eaLnBrk="1" latinLnBrk="0" hangingPunct="1">
        <a:spcBef>
          <a:spcPct val="20000"/>
        </a:spcBef>
        <a:buFont typeface="Arial" pitchFamily="34" charset="0"/>
        <a:buNone/>
        <a:defRPr sz="1500" kern="1200">
          <a:solidFill>
            <a:schemeClr val="tx1"/>
          </a:solidFill>
          <a:latin typeface="+mn-lt"/>
          <a:ea typeface="+mn-ea"/>
          <a:cs typeface="+mn-cs"/>
        </a:defRPr>
      </a:lvl3pPr>
      <a:lvl4pPr marL="1536131" indent="0" algn="l" defTabSz="1024087" rtl="0" eaLnBrk="1" latinLnBrk="0" hangingPunct="1">
        <a:spcBef>
          <a:spcPct val="20000"/>
        </a:spcBef>
        <a:buFont typeface="Arial" pitchFamily="34" charset="0"/>
        <a:buNone/>
        <a:defRPr sz="1300" kern="1200">
          <a:solidFill>
            <a:schemeClr val="tx1"/>
          </a:solidFill>
          <a:latin typeface="+mn-lt"/>
          <a:ea typeface="+mn-ea"/>
          <a:cs typeface="+mn-cs"/>
        </a:defRPr>
      </a:lvl4pPr>
      <a:lvl5pPr marL="2048174" indent="0" algn="l" defTabSz="1024087" rtl="0" eaLnBrk="1" latinLnBrk="0" hangingPunct="1">
        <a:spcBef>
          <a:spcPct val="20000"/>
        </a:spcBef>
        <a:buFont typeface="Arial" pitchFamily="34" charset="0"/>
        <a:buNone/>
        <a:defRPr sz="1300" kern="1200">
          <a:solidFill>
            <a:schemeClr val="tx1"/>
          </a:solidFill>
          <a:latin typeface="+mn-lt"/>
          <a:ea typeface="+mn-ea"/>
          <a:cs typeface="+mn-cs"/>
        </a:defRPr>
      </a:lvl5pPr>
      <a:lvl6pPr marL="2816240"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28283"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40326"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52370"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zh-CN"/>
      </a:defPPr>
      <a:lvl1pPr marL="0" algn="l" defTabSz="1024087" rtl="0" eaLnBrk="1" latinLnBrk="0" hangingPunct="1">
        <a:defRPr sz="2000" kern="1200">
          <a:solidFill>
            <a:schemeClr val="tx1"/>
          </a:solidFill>
          <a:latin typeface="+mn-lt"/>
          <a:ea typeface="+mn-ea"/>
          <a:cs typeface="+mn-cs"/>
        </a:defRPr>
      </a:lvl1pPr>
      <a:lvl2pPr marL="512044" algn="l" defTabSz="1024087" rtl="0" eaLnBrk="1" latinLnBrk="0" hangingPunct="1">
        <a:defRPr sz="2000" kern="1200">
          <a:solidFill>
            <a:schemeClr val="tx1"/>
          </a:solidFill>
          <a:latin typeface="+mn-lt"/>
          <a:ea typeface="+mn-ea"/>
          <a:cs typeface="+mn-cs"/>
        </a:defRPr>
      </a:lvl2pPr>
      <a:lvl3pPr marL="1024087" algn="l" defTabSz="1024087" rtl="0" eaLnBrk="1" latinLnBrk="0" hangingPunct="1">
        <a:defRPr sz="2000" kern="1200">
          <a:solidFill>
            <a:schemeClr val="tx1"/>
          </a:solidFill>
          <a:latin typeface="+mn-lt"/>
          <a:ea typeface="+mn-ea"/>
          <a:cs typeface="+mn-cs"/>
        </a:defRPr>
      </a:lvl3pPr>
      <a:lvl4pPr marL="1536131" algn="l" defTabSz="1024087" rtl="0" eaLnBrk="1" latinLnBrk="0" hangingPunct="1">
        <a:defRPr sz="2000" kern="1200">
          <a:solidFill>
            <a:schemeClr val="tx1"/>
          </a:solidFill>
          <a:latin typeface="+mn-lt"/>
          <a:ea typeface="+mn-ea"/>
          <a:cs typeface="+mn-cs"/>
        </a:defRPr>
      </a:lvl4pPr>
      <a:lvl5pPr marL="2048174" algn="l" defTabSz="1024087" rtl="0" eaLnBrk="1" latinLnBrk="0" hangingPunct="1">
        <a:defRPr sz="2000" kern="1200">
          <a:solidFill>
            <a:schemeClr val="tx1"/>
          </a:solidFill>
          <a:latin typeface="+mn-lt"/>
          <a:ea typeface="+mn-ea"/>
          <a:cs typeface="+mn-cs"/>
        </a:defRPr>
      </a:lvl5pPr>
      <a:lvl6pPr marL="2560218" algn="l" defTabSz="1024087" rtl="0" eaLnBrk="1" latinLnBrk="0" hangingPunct="1">
        <a:defRPr sz="2000" kern="1200">
          <a:solidFill>
            <a:schemeClr val="tx1"/>
          </a:solidFill>
          <a:latin typeface="+mn-lt"/>
          <a:ea typeface="+mn-ea"/>
          <a:cs typeface="+mn-cs"/>
        </a:defRPr>
      </a:lvl6pPr>
      <a:lvl7pPr marL="3072261" algn="l" defTabSz="1024087" rtl="0" eaLnBrk="1" latinLnBrk="0" hangingPunct="1">
        <a:defRPr sz="2000" kern="1200">
          <a:solidFill>
            <a:schemeClr val="tx1"/>
          </a:solidFill>
          <a:latin typeface="+mn-lt"/>
          <a:ea typeface="+mn-ea"/>
          <a:cs typeface="+mn-cs"/>
        </a:defRPr>
      </a:lvl7pPr>
      <a:lvl8pPr marL="3584304" algn="l" defTabSz="1024087" rtl="0" eaLnBrk="1" latinLnBrk="0" hangingPunct="1">
        <a:defRPr sz="2000" kern="1200">
          <a:solidFill>
            <a:schemeClr val="tx1"/>
          </a:solidFill>
          <a:latin typeface="+mn-lt"/>
          <a:ea typeface="+mn-ea"/>
          <a:cs typeface="+mn-cs"/>
        </a:defRPr>
      </a:lvl8pPr>
      <a:lvl9pPr marL="4096348" algn="l" defTabSz="1024087"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0.png"/></Relationships>
</file>

<file path=ppt/slides/_rels/slide1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14.png"/><Relationship Id="rId4" Type="http://schemas.openxmlformats.org/officeDocument/2006/relationships/image" Target="../media/image5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57.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5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www.symantec.com/"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hyperlink" Target="http://software.intel.com/en-us/articles/intel-advanced-encryption-standard-instructions-aes-ni/" TargetMode="External"/><Relationship Id="rId5" Type="http://schemas.openxmlformats.org/officeDocument/2006/relationships/hyperlink" Target="http://www.intel.com/go/anti-theft" TargetMode="External"/><Relationship Id="rId4" Type="http://schemas.openxmlformats.org/officeDocument/2006/relationships/hyperlink" Target="http://www.intel.com/technology/platform-technology/intel-amt"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www.intel.com/performance"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hyperlink" Target="http://www.intel.com/technology/platform-technology/intel-amt" TargetMode="External"/><Relationship Id="rId4" Type="http://schemas.openxmlformats.org/officeDocument/2006/relationships/hyperlink" Target="http://download.intel.com/it/pdf/Enterprise-wide_Deployment_of_Notebook_PCs_with_Solid-State_Drives.pdf"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tiff"/><Relationship Id="rId9" Type="http://schemas.openxmlformats.org/officeDocument/2006/relationships/image" Target="../media/image28.png"/></Relationships>
</file>

<file path=ppt/slides/_rels/slide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2.jpe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2.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47.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5" Type="http://schemas.openxmlformats.org/officeDocument/2006/relationships/image" Target="../media/image14.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1079500"/>
            <a:ext cx="9144000" cy="4381500"/>
          </a:xfrm>
          <a:prstGeom prst="rect">
            <a:avLst/>
          </a:prstGeom>
          <a:gradFill flip="none" rotWithShape="1">
            <a:gsLst>
              <a:gs pos="100000">
                <a:srgbClr val="0860A8">
                  <a:alpha val="0"/>
                </a:srgbClr>
              </a:gs>
              <a:gs pos="0">
                <a:srgbClr val="0860A8">
                  <a:alpha val="0"/>
                </a:srgbClr>
              </a:gs>
              <a:gs pos="75000">
                <a:srgbClr val="0860A8">
                  <a:alpha val="60000"/>
                </a:srgbClr>
              </a:gs>
              <a:gs pos="25000">
                <a:srgbClr val="0860A8">
                  <a:alpha val="60000"/>
                </a:srgb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p:nvSpPr>
        <p:spPr>
          <a:xfrm>
            <a:off x="0" y="1244600"/>
            <a:ext cx="9144000" cy="4051300"/>
          </a:xfrm>
          <a:prstGeom prst="rect">
            <a:avLst/>
          </a:prstGeom>
          <a:solidFill>
            <a:srgbClr val="FFFFFF">
              <a:alpha val="3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0" name="Picture 19" descr="securitycoverimg.png"/>
          <p:cNvPicPr>
            <a:picLocks noChangeAspect="1"/>
          </p:cNvPicPr>
          <p:nvPr/>
        </p:nvPicPr>
        <p:blipFill>
          <a:blip r:embed="rId3" cstate="print"/>
          <a:stretch>
            <a:fillRect/>
          </a:stretch>
        </p:blipFill>
        <p:spPr>
          <a:xfrm>
            <a:off x="3327400" y="1250950"/>
            <a:ext cx="5816600" cy="4051300"/>
          </a:xfrm>
          <a:prstGeom prst="rect">
            <a:avLst/>
          </a:prstGeom>
        </p:spPr>
      </p:pic>
      <p:sp>
        <p:nvSpPr>
          <p:cNvPr id="19" name="Rectangle 4"/>
          <p:cNvSpPr txBox="1">
            <a:spLocks noChangeArrowheads="1"/>
          </p:cNvSpPr>
          <p:nvPr/>
        </p:nvSpPr>
        <p:spPr bwMode="auto">
          <a:xfrm>
            <a:off x="365125" y="2432050"/>
            <a:ext cx="7456487" cy="1917700"/>
          </a:xfrm>
          <a:prstGeom prst="rect">
            <a:avLst/>
          </a:prstGeom>
          <a:noFill/>
          <a:ln w="9525">
            <a:noFill/>
            <a:miter lim="800000"/>
            <a:headEnd/>
            <a:tailEnd/>
          </a:ln>
        </p:spPr>
        <p:txBody>
          <a:bodyPr anchor="ctr"/>
          <a:lstStyle/>
          <a:p>
            <a:pPr defTabSz="457200" eaLnBrk="0" fontAlgn="base" hangingPunct="0">
              <a:spcBef>
                <a:spcPct val="0"/>
              </a:spcBef>
              <a:spcAft>
                <a:spcPct val="0"/>
              </a:spcAft>
            </a:pPr>
            <a:r>
              <a:rPr lang="en-US" sz="3000" b="1" dirty="0" smtClean="0">
                <a:solidFill>
                  <a:prstClr val="white"/>
                </a:solidFill>
                <a:latin typeface="Tahoma" pitchFamily="34" charset="0"/>
                <a:cs typeface="Tahoma" pitchFamily="34" charset="0"/>
              </a:rPr>
              <a:t>Selling Security Solutions </a:t>
            </a:r>
            <a:br>
              <a:rPr lang="en-US" sz="3000" b="1" dirty="0" smtClean="0">
                <a:solidFill>
                  <a:prstClr val="white"/>
                </a:solidFill>
                <a:latin typeface="Tahoma" pitchFamily="34" charset="0"/>
                <a:cs typeface="Tahoma" pitchFamily="34" charset="0"/>
              </a:rPr>
            </a:br>
            <a:r>
              <a:rPr lang="en-US" sz="3000" b="1" dirty="0" smtClean="0">
                <a:solidFill>
                  <a:prstClr val="white"/>
                </a:solidFill>
                <a:latin typeface="Tahoma" pitchFamily="34" charset="0"/>
                <a:cs typeface="Tahoma" pitchFamily="34" charset="0"/>
              </a:rPr>
              <a:t>to Small Businesses</a:t>
            </a:r>
          </a:p>
          <a:p>
            <a:pPr defTabSz="457200" eaLnBrk="0" fontAlgn="base" hangingPunct="0">
              <a:spcBef>
                <a:spcPct val="0"/>
              </a:spcBef>
              <a:spcAft>
                <a:spcPct val="0"/>
              </a:spcAft>
            </a:pPr>
            <a:r>
              <a:rPr lang="en-US" sz="2200" dirty="0" smtClean="0">
                <a:solidFill>
                  <a:srgbClr val="FFFFFF"/>
                </a:solidFill>
                <a:latin typeface="Tahoma" pitchFamily="34" charset="0"/>
                <a:cs typeface="Tahoma" pitchFamily="34" charset="0"/>
              </a:rPr>
              <a:t>2011</a:t>
            </a:r>
            <a:endParaRPr lang="en-US" sz="3000" dirty="0">
              <a:solidFill>
                <a:prstClr val="white"/>
              </a:solidFill>
              <a:latin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2431794"/>
            <a:ext cx="9144000" cy="2330705"/>
          </a:xfrm>
          <a:prstGeom prst="rect">
            <a:avLst/>
          </a:prstGeom>
          <a:gradFill flip="none" rotWithShape="1">
            <a:gsLst>
              <a:gs pos="100000">
                <a:srgbClr val="0860A8">
                  <a:alpha val="0"/>
                </a:srgbClr>
              </a:gs>
              <a:gs pos="0">
                <a:srgbClr val="0860A8">
                  <a:alpha val="0"/>
                </a:srgbClr>
              </a:gs>
              <a:gs pos="75000">
                <a:srgbClr val="0860A8">
                  <a:alpha val="60000"/>
                </a:srgbClr>
              </a:gs>
              <a:gs pos="25000">
                <a:srgbClr val="0860A8">
                  <a:alpha val="60000"/>
                </a:srgb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223" name="TextBox 8"/>
          <p:cNvSpPr txBox="1">
            <a:spLocks noChangeArrowheads="1"/>
          </p:cNvSpPr>
          <p:nvPr/>
        </p:nvSpPr>
        <p:spPr bwMode="auto">
          <a:xfrm>
            <a:off x="681933" y="3077969"/>
            <a:ext cx="9220200" cy="2246769"/>
          </a:xfrm>
          <a:prstGeom prst="rect">
            <a:avLst/>
          </a:prstGeom>
          <a:noFill/>
          <a:ln w="9525">
            <a:noFill/>
            <a:miter lim="800000"/>
            <a:headEnd/>
            <a:tailEnd/>
          </a:ln>
        </p:spPr>
        <p:txBody>
          <a:bodyPr>
            <a:spAutoFit/>
          </a:bodyPr>
          <a:lstStyle/>
          <a:p>
            <a:pPr>
              <a:defRPr/>
            </a:pPr>
            <a:r>
              <a:rPr lang="en-US" sz="2800" b="1" dirty="0" smtClean="0">
                <a:solidFill>
                  <a:schemeClr val="bg1"/>
                </a:solidFill>
                <a:latin typeface="Tahoma" pitchFamily="34" charset="0"/>
                <a:ea typeface="Tahoma" pitchFamily="34" charset="0"/>
                <a:cs typeface="Tahoma" pitchFamily="34" charset="0"/>
              </a:rPr>
              <a:t>Enhancing Security with</a:t>
            </a:r>
            <a:br>
              <a:rPr lang="en-US" sz="2800" b="1" dirty="0" smtClean="0">
                <a:solidFill>
                  <a:schemeClr val="bg1"/>
                </a:solidFill>
                <a:latin typeface="Tahoma" pitchFamily="34" charset="0"/>
                <a:ea typeface="Tahoma" pitchFamily="34" charset="0"/>
                <a:cs typeface="Tahoma" pitchFamily="34" charset="0"/>
              </a:rPr>
            </a:br>
            <a:r>
              <a:rPr lang="en-US" sz="2800" b="1" dirty="0" smtClean="0">
                <a:solidFill>
                  <a:schemeClr val="bg1"/>
                </a:solidFill>
                <a:latin typeface="Tahoma" pitchFamily="34" charset="0"/>
                <a:ea typeface="Tahoma" pitchFamily="34" charset="0"/>
                <a:cs typeface="Tahoma" pitchFamily="34" charset="0"/>
              </a:rPr>
              <a:t>Intel</a:t>
            </a:r>
            <a:r>
              <a:rPr lang="en-US" sz="2800" b="1" baseline="30000" dirty="0" smtClean="0">
                <a:solidFill>
                  <a:schemeClr val="bg1"/>
                </a:solidFill>
                <a:latin typeface="Tahoma" pitchFamily="34" charset="0"/>
                <a:ea typeface="Tahoma" pitchFamily="34" charset="0"/>
                <a:cs typeface="Tahoma" pitchFamily="34" charset="0"/>
              </a:rPr>
              <a:t>® </a:t>
            </a:r>
            <a:r>
              <a:rPr lang="en-US" sz="2800" b="1" dirty="0" smtClean="0">
                <a:solidFill>
                  <a:schemeClr val="bg1"/>
                </a:solidFill>
                <a:latin typeface="Tahoma" pitchFamily="34" charset="0"/>
                <a:ea typeface="Tahoma" pitchFamily="34" charset="0"/>
                <a:cs typeface="Tahoma" pitchFamily="34" charset="0"/>
              </a:rPr>
              <a:t>Xeon</a:t>
            </a:r>
            <a:r>
              <a:rPr lang="en-US" sz="2800" b="1" baseline="30000" dirty="0" smtClean="0">
                <a:solidFill>
                  <a:schemeClr val="bg1"/>
                </a:solidFill>
                <a:latin typeface="Tahoma" pitchFamily="34" charset="0"/>
                <a:ea typeface="Tahoma" pitchFamily="34" charset="0"/>
                <a:cs typeface="Tahoma" pitchFamily="34" charset="0"/>
              </a:rPr>
              <a:t>® </a:t>
            </a:r>
            <a:r>
              <a:rPr lang="en-US" sz="2800" b="1" dirty="0" smtClean="0">
                <a:solidFill>
                  <a:schemeClr val="bg1"/>
                </a:solidFill>
                <a:latin typeface="Tahoma" pitchFamily="34" charset="0"/>
                <a:ea typeface="Tahoma" pitchFamily="34" charset="0"/>
                <a:cs typeface="Tahoma" pitchFamily="34" charset="0"/>
              </a:rPr>
              <a:t>Processor</a:t>
            </a:r>
          </a:p>
          <a:p>
            <a:pPr>
              <a:defRPr/>
            </a:pPr>
            <a:r>
              <a:rPr lang="en-US" sz="2800" b="1" dirty="0" smtClean="0">
                <a:solidFill>
                  <a:schemeClr val="bg1"/>
                </a:solidFill>
                <a:latin typeface="Tahoma" pitchFamily="34" charset="0"/>
                <a:ea typeface="Tahoma" pitchFamily="34" charset="0"/>
                <a:cs typeface="Tahoma" pitchFamily="34" charset="0"/>
              </a:rPr>
              <a:t>E3-based Servers</a:t>
            </a:r>
          </a:p>
          <a:p>
            <a:pPr>
              <a:defRPr/>
            </a:pPr>
            <a:endParaRPr lang="en-US" sz="2800" b="1" dirty="0" smtClean="0">
              <a:solidFill>
                <a:schemeClr val="bg1"/>
              </a:solidFill>
              <a:latin typeface="Tahoma" pitchFamily="34" charset="0"/>
              <a:ea typeface="Tahoma" pitchFamily="34" charset="0"/>
              <a:cs typeface="Tahoma" pitchFamily="34" charset="0"/>
            </a:endParaRPr>
          </a:p>
          <a:p>
            <a:pPr>
              <a:defRPr/>
            </a:pPr>
            <a:endParaRPr lang="en-US" sz="2800" b="1" dirty="0" smtClean="0">
              <a:solidFill>
                <a:schemeClr val="bg1"/>
              </a:solidFill>
              <a:latin typeface="Tahoma" pitchFamily="34" charset="0"/>
              <a:ea typeface="Tahoma" pitchFamily="34" charset="0"/>
              <a:cs typeface="Tahoma" pitchFamily="34" charset="0"/>
            </a:endParaRPr>
          </a:p>
        </p:txBody>
      </p:sp>
      <p:pic>
        <p:nvPicPr>
          <p:cNvPr id="6" name="Picture 5" descr="UnionPk_45L_0232.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52153" y="924163"/>
            <a:ext cx="2389171" cy="3895388"/>
          </a:xfrm>
          <a:prstGeom prst="rect">
            <a:avLst/>
          </a:prstGeom>
        </p:spPr>
      </p:pic>
      <p:pic>
        <p:nvPicPr>
          <p:cNvPr id="7" name="Picture 6" descr="xeon_d_rgb_3000.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676853" y="3456601"/>
            <a:ext cx="1574800" cy="11811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Group 123"/>
          <p:cNvGraphicFramePr>
            <a:graphicFrameLocks noGrp="1"/>
          </p:cNvGraphicFramePr>
          <p:nvPr/>
        </p:nvGraphicFramePr>
        <p:xfrm>
          <a:off x="-1" y="1109759"/>
          <a:ext cx="9144001" cy="4686300"/>
        </p:xfrm>
        <a:graphic>
          <a:graphicData uri="http://schemas.openxmlformats.org/drawingml/2006/table">
            <a:tbl>
              <a:tblPr/>
              <a:tblGrid>
                <a:gridCol w="2081804"/>
                <a:gridCol w="3501449"/>
                <a:gridCol w="3560748"/>
              </a:tblGrid>
              <a:tr h="6355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cap="all" dirty="0" smtClean="0">
                          <a:solidFill>
                            <a:srgbClr val="FFFFFF"/>
                          </a:solidFill>
                          <a:latin typeface="Tahoma"/>
                          <a:cs typeface="Tahoma"/>
                        </a:rPr>
                        <a:t>S</a:t>
                      </a:r>
                      <a:r>
                        <a:rPr lang="en-US" sz="1600" b="1" cap="none" dirty="0" smtClean="0">
                          <a:solidFill>
                            <a:srgbClr val="FFFFFF"/>
                          </a:solidFill>
                          <a:latin typeface="Tahoma"/>
                          <a:cs typeface="Tahoma"/>
                        </a:rPr>
                        <a:t>mall</a:t>
                      </a:r>
                      <a:r>
                        <a:rPr lang="en-US" sz="1600" b="1" cap="none" baseline="0" dirty="0" smtClean="0">
                          <a:solidFill>
                            <a:srgbClr val="FFFFFF"/>
                          </a:solidFill>
                          <a:latin typeface="Tahoma"/>
                          <a:cs typeface="Tahoma"/>
                        </a:rPr>
                        <a:t> Business</a:t>
                      </a:r>
                      <a:r>
                        <a:rPr lang="en-US" sz="1600" b="1" dirty="0" smtClean="0">
                          <a:solidFill>
                            <a:srgbClr val="FFFFFF"/>
                          </a:solidFill>
                          <a:latin typeface="Tahoma"/>
                          <a:cs typeface="Tahoma"/>
                        </a:rPr>
                        <a:t/>
                      </a:r>
                      <a:br>
                        <a:rPr lang="en-US" sz="1600" b="1" dirty="0" smtClean="0">
                          <a:solidFill>
                            <a:srgbClr val="FFFFFF"/>
                          </a:solidFill>
                          <a:latin typeface="Tahoma"/>
                          <a:cs typeface="Tahoma"/>
                        </a:rPr>
                      </a:br>
                      <a:r>
                        <a:rPr lang="en-US" sz="1600" b="1" dirty="0" smtClean="0">
                          <a:solidFill>
                            <a:srgbClr val="FFFFFF"/>
                          </a:solidFill>
                          <a:latin typeface="Tahoma"/>
                          <a:cs typeface="Tahoma"/>
                        </a:rPr>
                        <a:t>Concern</a:t>
                      </a:r>
                      <a:endParaRPr lang="en-US" sz="1600" b="1" cap="all" dirty="0" smtClean="0">
                        <a:solidFill>
                          <a:srgbClr val="FFFFFF"/>
                        </a:solidFill>
                        <a:latin typeface="Tahoma"/>
                        <a:cs typeface="Tahoma"/>
                      </a:endParaRPr>
                    </a:p>
                  </a:txBody>
                  <a:tcPr marL="182880" marR="0" anchor="ctr" horzOverflow="overflow">
                    <a:lnL w="12700" cap="flat" cmpd="sng" algn="ctr">
                      <a:noFill/>
                      <a:prstDash val="dot"/>
                      <a:round/>
                      <a:headEnd type="none" w="med" len="med"/>
                      <a:tailEnd type="none" w="med" len="med"/>
                    </a:lnL>
                    <a:lnR w="12700" cap="flat" cmpd="sng" algn="ctr">
                      <a:solidFill>
                        <a:prstClr val="white"/>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a:noFill/>
                    </a:lnTlToBr>
                    <a:lnBlToTr>
                      <a:noFill/>
                    </a:lnBlToTr>
                    <a:gradFill flip="none" rotWithShape="1">
                      <a:gsLst>
                        <a:gs pos="100000">
                          <a:srgbClr val="0860A8"/>
                        </a:gs>
                        <a:gs pos="0">
                          <a:srgbClr val="2EA5D5"/>
                        </a:gs>
                      </a:gsLst>
                      <a:lin ang="5400000" scaled="0"/>
                      <a:tileRect/>
                    </a:gra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rgbClr val="FFFFFF"/>
                          </a:solidFill>
                          <a:latin typeface="Tahoma"/>
                          <a:ea typeface="SimSun" pitchFamily="2" charset="-122"/>
                          <a:cs typeface="Tahoma"/>
                        </a:rPr>
                        <a:t>Keeping</a:t>
                      </a:r>
                      <a:r>
                        <a:rPr lang="en-US" altLang="zh-CN" sz="1600" b="1" baseline="0" dirty="0" smtClean="0">
                          <a:solidFill>
                            <a:srgbClr val="FFFFFF"/>
                          </a:solidFill>
                          <a:latin typeface="Tahoma"/>
                          <a:ea typeface="SimSun" pitchFamily="2" charset="-122"/>
                          <a:cs typeface="Tahoma"/>
                        </a:rPr>
                        <a:t> security software </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baseline="0" dirty="0" smtClean="0">
                          <a:solidFill>
                            <a:srgbClr val="FFFFFF"/>
                          </a:solidFill>
                          <a:latin typeface="Tahoma"/>
                          <a:ea typeface="SimSun" pitchFamily="2" charset="-122"/>
                          <a:cs typeface="Tahoma"/>
                        </a:rPr>
                        <a:t>up-to-date</a:t>
                      </a:r>
                      <a:endParaRPr lang="en-US" altLang="zh-CN" sz="1600" b="1" dirty="0" smtClean="0">
                        <a:solidFill>
                          <a:srgbClr val="FFFFFF"/>
                        </a:solidFill>
                        <a:latin typeface="Tahoma"/>
                        <a:ea typeface="SimSun" pitchFamily="2" charset="-122"/>
                        <a:cs typeface="Tahoma"/>
                      </a:endParaRPr>
                    </a:p>
                  </a:txBody>
                  <a:tcPr marL="0" marR="0" anchor="ctr" horzOverflow="overflow">
                    <a:lnL w="12700" cap="flat" cmpd="sng" algn="ctr">
                      <a:solidFill>
                        <a:prstClr val="white"/>
                      </a:solidFill>
                      <a:prstDash val="dot"/>
                      <a:round/>
                      <a:headEnd type="none" w="med" len="med"/>
                      <a:tailEnd type="none" w="med" len="med"/>
                    </a:lnL>
                    <a:lnR w="12700" cap="flat" cmpd="sng" algn="ctr">
                      <a:solidFill>
                        <a:prstClr val="white"/>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a:noFill/>
                    </a:lnTlToBr>
                    <a:lnBlToTr>
                      <a:noFill/>
                    </a:lnBlToTr>
                    <a:gradFill flip="none" rotWithShape="1">
                      <a:gsLst>
                        <a:gs pos="100000">
                          <a:srgbClr val="0860A8"/>
                        </a:gs>
                        <a:gs pos="0">
                          <a:srgbClr val="2EA5D5"/>
                        </a:gs>
                      </a:gsLst>
                      <a:lin ang="5400000" scaled="0"/>
                      <a:tileRect/>
                    </a:gra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baseline="0" dirty="0" smtClean="0">
                          <a:solidFill>
                            <a:srgbClr val="FFFFFF"/>
                          </a:solidFill>
                          <a:latin typeface="Tahoma"/>
                          <a:ea typeface="SimSun" pitchFamily="2" charset="-122"/>
                          <a:cs typeface="Tahoma"/>
                        </a:rPr>
                        <a:t>Data encryption slowing down </a:t>
                      </a:r>
                      <a:r>
                        <a:rPr lang="en-US" altLang="zh-CN" sz="1600" b="1" baseline="0" smtClean="0">
                          <a:solidFill>
                            <a:srgbClr val="FFFFFF"/>
                          </a:solidFill>
                          <a:latin typeface="Tahoma"/>
                          <a:ea typeface="SimSun" pitchFamily="2" charset="-122"/>
                          <a:cs typeface="Tahoma"/>
                        </a:rPr>
                        <a:t>system speed</a:t>
                      </a:r>
                      <a:endParaRPr lang="en-US" altLang="zh-CN" sz="1600" b="1" dirty="0" smtClean="0">
                        <a:solidFill>
                          <a:srgbClr val="FFFFFF"/>
                        </a:solidFill>
                        <a:latin typeface="Tahoma"/>
                        <a:ea typeface="SimSun" pitchFamily="2" charset="-122"/>
                        <a:cs typeface="Tahoma"/>
                      </a:endParaRPr>
                    </a:p>
                  </a:txBody>
                  <a:tcPr marL="0" marR="0" anchor="ctr" horzOverflow="overflow">
                    <a:lnL w="12700" cap="flat" cmpd="sng" algn="ctr">
                      <a:solidFill>
                        <a:prstClr val="white"/>
                      </a:solidFill>
                      <a:prstDash val="dot"/>
                      <a:round/>
                      <a:headEnd type="none" w="med" len="med"/>
                      <a:tailEnd type="none" w="med" len="med"/>
                    </a:lnL>
                    <a:lnR w="12700" cap="flat" cmpd="sng" algn="ctr">
                      <a:solidFill>
                        <a:prstClr val="white"/>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a:noFill/>
                    </a:lnTlToBr>
                    <a:lnBlToTr>
                      <a:noFill/>
                    </a:lnBlToTr>
                    <a:gradFill flip="none" rotWithShape="1">
                      <a:gsLst>
                        <a:gs pos="100000">
                          <a:srgbClr val="0860A8"/>
                        </a:gs>
                        <a:gs pos="0">
                          <a:srgbClr val="2EA5D5"/>
                        </a:gs>
                      </a:gsLst>
                      <a:lin ang="5400000" scaled="0"/>
                      <a:tileRect/>
                    </a:gradFill>
                  </a:tcPr>
                </a:tc>
              </a:tr>
              <a:tr h="10456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rgbClr val="0B589F"/>
                          </a:solidFill>
                          <a:effectLst/>
                          <a:latin typeface="Tahoma"/>
                          <a:cs typeface="Tahoma"/>
                        </a:rPr>
                        <a:t>Solution</a:t>
                      </a:r>
                    </a:p>
                  </a:txBody>
                  <a:tcPr marL="182880" anchor="ctr" horzOverflow="overflow">
                    <a:lnL w="12700" cap="flat" cmpd="sng" algn="ctr">
                      <a:no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no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gradFill flip="none" rotWithShape="1">
                      <a:gsLst>
                        <a:gs pos="0">
                          <a:schemeClr val="bg1">
                            <a:lumMod val="85000"/>
                          </a:schemeClr>
                        </a:gs>
                        <a:gs pos="100000">
                          <a:srgbClr val="FFFFFF"/>
                        </a:gs>
                      </a:gsLst>
                      <a:lin ang="10800000" scaled="0"/>
                      <a:tileRect/>
                    </a:gra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rgbClr val="595959"/>
                          </a:solidFill>
                          <a:latin typeface="Tahoma"/>
                          <a:cs typeface="Tahoma"/>
                        </a:rPr>
                        <a:t>Server built</a:t>
                      </a:r>
                      <a:r>
                        <a:rPr lang="en-US" altLang="zh-CN" sz="1600" b="0" baseline="0" dirty="0" smtClean="0">
                          <a:solidFill>
                            <a:srgbClr val="595959"/>
                          </a:solidFill>
                          <a:latin typeface="Tahoma"/>
                          <a:cs typeface="Tahoma"/>
                        </a:rPr>
                        <a:t> on the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baseline="0" dirty="0" smtClean="0">
                          <a:solidFill>
                            <a:srgbClr val="595959"/>
                          </a:solidFill>
                          <a:latin typeface="Tahoma"/>
                          <a:cs typeface="Tahoma"/>
                        </a:rPr>
                        <a:t>Intel</a:t>
                      </a:r>
                      <a:r>
                        <a:rPr lang="en-US" altLang="zh-CN" sz="1600" b="0" baseline="30000" dirty="0" smtClean="0">
                          <a:solidFill>
                            <a:srgbClr val="595959"/>
                          </a:solidFill>
                          <a:latin typeface="Tahoma"/>
                          <a:cs typeface="Tahoma"/>
                        </a:rPr>
                        <a:t>®</a:t>
                      </a:r>
                      <a:r>
                        <a:rPr lang="en-US" altLang="zh-CN" sz="1600" b="0" baseline="0" dirty="0" smtClean="0">
                          <a:solidFill>
                            <a:srgbClr val="595959"/>
                          </a:solidFill>
                          <a:latin typeface="Tahoma"/>
                          <a:cs typeface="Tahoma"/>
                        </a:rPr>
                        <a:t> Xeon</a:t>
                      </a:r>
                      <a:r>
                        <a:rPr lang="en-US" altLang="zh-CN" sz="1600" b="0" baseline="30000" dirty="0" smtClean="0">
                          <a:solidFill>
                            <a:srgbClr val="595959"/>
                          </a:solidFill>
                          <a:latin typeface="Tahoma"/>
                          <a:cs typeface="Tahoma"/>
                        </a:rPr>
                        <a:t>® </a:t>
                      </a:r>
                      <a:r>
                        <a:rPr lang="en-US" altLang="zh-CN" sz="1600" b="0" baseline="0" dirty="0" smtClean="0">
                          <a:solidFill>
                            <a:srgbClr val="595959"/>
                          </a:solidFill>
                          <a:latin typeface="Tahoma"/>
                          <a:cs typeface="Tahoma"/>
                        </a:rPr>
                        <a:t>processor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baseline="0" dirty="0" smtClean="0">
                          <a:solidFill>
                            <a:srgbClr val="595959"/>
                          </a:solidFill>
                          <a:latin typeface="Tahoma"/>
                          <a:cs typeface="Tahoma"/>
                        </a:rPr>
                        <a:t>E3-1200 family</a:t>
                      </a:r>
                      <a:endParaRPr lang="en-US" altLang="zh-CN" sz="1600" b="0" baseline="30000" dirty="0" smtClean="0">
                        <a:solidFill>
                          <a:srgbClr val="595959"/>
                        </a:solidFill>
                        <a:latin typeface="Tahoma"/>
                        <a:cs typeface="Tahoma"/>
                      </a:endParaRPr>
                    </a:p>
                  </a:txBody>
                  <a:tcPr marL="0" marR="0"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no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rgbClr val="595959"/>
                          </a:solidFill>
                          <a:latin typeface="Tahoma"/>
                          <a:cs typeface="Tahoma"/>
                        </a:rPr>
                        <a:t>Server built</a:t>
                      </a:r>
                      <a:r>
                        <a:rPr lang="en-US" altLang="zh-CN" sz="1600" b="0" baseline="0" dirty="0" smtClean="0">
                          <a:solidFill>
                            <a:srgbClr val="595959"/>
                          </a:solidFill>
                          <a:latin typeface="Tahoma"/>
                          <a:cs typeface="Tahoma"/>
                        </a:rPr>
                        <a:t> on the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baseline="0" dirty="0" smtClean="0">
                          <a:solidFill>
                            <a:srgbClr val="595959"/>
                          </a:solidFill>
                          <a:latin typeface="Tahoma"/>
                          <a:cs typeface="Tahoma"/>
                        </a:rPr>
                        <a:t>Intel</a:t>
                      </a:r>
                      <a:r>
                        <a:rPr lang="en-US" altLang="zh-CN" sz="1600" b="0" baseline="30000" dirty="0" smtClean="0">
                          <a:solidFill>
                            <a:srgbClr val="595959"/>
                          </a:solidFill>
                          <a:latin typeface="Tahoma"/>
                          <a:cs typeface="Tahoma"/>
                        </a:rPr>
                        <a:t>®</a:t>
                      </a:r>
                      <a:r>
                        <a:rPr lang="en-US" altLang="zh-CN" sz="1600" b="0" baseline="0" dirty="0" smtClean="0">
                          <a:solidFill>
                            <a:srgbClr val="595959"/>
                          </a:solidFill>
                          <a:latin typeface="Tahoma"/>
                          <a:cs typeface="Tahoma"/>
                        </a:rPr>
                        <a:t> Xeon</a:t>
                      </a:r>
                      <a:r>
                        <a:rPr lang="en-US" altLang="zh-CN" sz="1600" b="0" baseline="30000" dirty="0" smtClean="0">
                          <a:solidFill>
                            <a:srgbClr val="595959"/>
                          </a:solidFill>
                          <a:latin typeface="Tahoma"/>
                          <a:cs typeface="Tahoma"/>
                        </a:rPr>
                        <a:t>®</a:t>
                      </a:r>
                      <a:r>
                        <a:rPr lang="en-US" altLang="zh-CN" sz="1600" b="0" baseline="0" dirty="0" smtClean="0">
                          <a:solidFill>
                            <a:srgbClr val="595959"/>
                          </a:solidFill>
                          <a:latin typeface="Tahoma"/>
                          <a:cs typeface="Tahoma"/>
                        </a:rPr>
                        <a:t> processor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baseline="0" dirty="0" smtClean="0">
                          <a:solidFill>
                            <a:srgbClr val="595959"/>
                          </a:solidFill>
                          <a:latin typeface="Tahoma"/>
                          <a:cs typeface="Tahoma"/>
                        </a:rPr>
                        <a:t>E3-1200 family</a:t>
                      </a:r>
                      <a:endParaRPr lang="en-US" altLang="zh-CN" sz="1600" b="0" baseline="30000" dirty="0" smtClean="0">
                        <a:solidFill>
                          <a:srgbClr val="595959"/>
                        </a:solidFill>
                        <a:latin typeface="Tahoma"/>
                        <a:cs typeface="Tahoma"/>
                      </a:endParaRPr>
                    </a:p>
                  </a:txBody>
                  <a:tcPr marL="0" marR="0"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no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solidFill>
                      <a:schemeClr val="bg1"/>
                    </a:solidFill>
                  </a:tcPr>
                </a:tc>
              </a:tr>
              <a:tr h="10017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rgbClr val="0B589F"/>
                          </a:solidFill>
                          <a:effectLst/>
                          <a:latin typeface="Tahoma"/>
                          <a:cs typeface="Tahoma"/>
                        </a:rPr>
                        <a:t>Intel Hardware </a:t>
                      </a:r>
                    </a:p>
                  </a:txBody>
                  <a:tcPr marL="182880" anchor="ctr" horzOverflow="overflow">
                    <a:lnL w="12700" cap="flat" cmpd="sng" algn="ctr">
                      <a:no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gradFill flip="none" rotWithShape="1">
                      <a:gsLst>
                        <a:gs pos="0">
                          <a:schemeClr val="bg1">
                            <a:lumMod val="85000"/>
                          </a:schemeClr>
                        </a:gs>
                        <a:gs pos="100000">
                          <a:srgbClr val="FFFFFF"/>
                        </a:gs>
                      </a:gsLst>
                      <a:lin ang="10800000" scaled="0"/>
                      <a:tileRect/>
                    </a:gra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1600" b="1" baseline="30000" dirty="0" smtClean="0">
                        <a:solidFill>
                          <a:srgbClr val="0B589F"/>
                        </a:solidFill>
                        <a:latin typeface="Tahoma"/>
                        <a:ea typeface="SimSun" pitchFamily="2" charset="-122"/>
                        <a:cs typeface="Tahoma"/>
                      </a:endParaRPr>
                    </a:p>
                  </a:txBody>
                  <a:tcPr marL="0" marR="0"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1600" b="1" baseline="30000" dirty="0" smtClean="0">
                        <a:solidFill>
                          <a:srgbClr val="0B589F"/>
                        </a:solidFill>
                        <a:latin typeface="Tahoma"/>
                        <a:ea typeface="SimSun" pitchFamily="2" charset="-122"/>
                        <a:cs typeface="Tahoma"/>
                      </a:endParaRPr>
                    </a:p>
                  </a:txBody>
                  <a:tcPr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solidFill>
                      <a:schemeClr val="bg1"/>
                    </a:solidFill>
                  </a:tcPr>
                </a:tc>
              </a:tr>
              <a:tr h="10017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rgbClr val="0B589F"/>
                          </a:solidFill>
                          <a:effectLst/>
                          <a:latin typeface="Tahoma"/>
                          <a:cs typeface="Tahoma"/>
                        </a:rPr>
                        <a:t>Built-in </a:t>
                      </a:r>
                      <a:br>
                        <a:rPr lang="en-US" sz="1600" b="0" dirty="0" smtClean="0">
                          <a:solidFill>
                            <a:srgbClr val="0B589F"/>
                          </a:solidFill>
                          <a:effectLst/>
                          <a:latin typeface="Tahoma"/>
                          <a:cs typeface="Tahoma"/>
                        </a:rPr>
                      </a:br>
                      <a:r>
                        <a:rPr lang="en-US" sz="1600" b="0" dirty="0" smtClean="0">
                          <a:solidFill>
                            <a:srgbClr val="0B589F"/>
                          </a:solidFill>
                          <a:effectLst/>
                          <a:latin typeface="Tahoma"/>
                          <a:cs typeface="Tahoma"/>
                        </a:rPr>
                        <a:t>Technology </a:t>
                      </a:r>
                    </a:p>
                  </a:txBody>
                  <a:tcPr marL="182880" anchor="ctr" horzOverflow="overflow">
                    <a:lnL w="12700" cap="flat" cmpd="sng" algn="ctr">
                      <a:no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gradFill flip="none" rotWithShape="1">
                      <a:gsLst>
                        <a:gs pos="0">
                          <a:schemeClr val="bg1">
                            <a:lumMod val="85000"/>
                          </a:schemeClr>
                        </a:gs>
                        <a:gs pos="100000">
                          <a:srgbClr val="FFFFFF"/>
                        </a:gs>
                      </a:gsLst>
                      <a:lin ang="10800000" scaled="0"/>
                      <a:tileRect/>
                    </a:gra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kern="1200" dirty="0" smtClean="0">
                          <a:solidFill>
                            <a:schemeClr val="tx1">
                              <a:lumMod val="65000"/>
                              <a:lumOff val="35000"/>
                            </a:schemeClr>
                          </a:solidFill>
                          <a:latin typeface="Tahoma"/>
                          <a:ea typeface="+mn-ea"/>
                          <a:cs typeface="Tahoma"/>
                        </a:rPr>
                        <a:t>Intel</a:t>
                      </a:r>
                      <a:r>
                        <a:rPr lang="en-US" altLang="zh-CN" sz="1600" b="0" kern="1200" baseline="30000" dirty="0" smtClean="0">
                          <a:solidFill>
                            <a:schemeClr val="tx1">
                              <a:lumMod val="65000"/>
                              <a:lumOff val="35000"/>
                            </a:schemeClr>
                          </a:solidFill>
                          <a:latin typeface="Tahoma"/>
                          <a:ea typeface="+mn-ea"/>
                          <a:cs typeface="Tahoma"/>
                        </a:rPr>
                        <a:t>® </a:t>
                      </a:r>
                      <a:r>
                        <a:rPr lang="en-US" altLang="zh-CN" sz="1600" b="0" kern="1200" dirty="0" smtClean="0">
                          <a:solidFill>
                            <a:schemeClr val="tx1">
                              <a:lumMod val="65000"/>
                              <a:lumOff val="35000"/>
                            </a:schemeClr>
                          </a:solidFill>
                          <a:latin typeface="Tahoma"/>
                          <a:ea typeface="+mn-ea"/>
                          <a:cs typeface="Tahoma"/>
                        </a:rPr>
                        <a:t>Active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kern="1200" dirty="0" smtClean="0">
                          <a:solidFill>
                            <a:schemeClr val="tx1">
                              <a:lumMod val="65000"/>
                              <a:lumOff val="35000"/>
                            </a:schemeClr>
                          </a:solidFill>
                          <a:latin typeface="Tahoma"/>
                          <a:ea typeface="+mn-ea"/>
                          <a:cs typeface="Tahoma"/>
                        </a:rPr>
                        <a:t>Management Technology</a:t>
                      </a:r>
                      <a:r>
                        <a:rPr lang="en-US" altLang="zh-CN" sz="1600" b="0" kern="1200" baseline="30000" dirty="0" smtClean="0">
                          <a:solidFill>
                            <a:schemeClr val="tx1">
                              <a:lumMod val="65000"/>
                              <a:lumOff val="35000"/>
                            </a:schemeClr>
                          </a:solidFill>
                          <a:latin typeface="Tahoma"/>
                          <a:ea typeface="+mn-ea"/>
                          <a:cs typeface="Tahoma"/>
                        </a:rPr>
                        <a:t>12</a:t>
                      </a:r>
                    </a:p>
                  </a:txBody>
                  <a:tcPr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dirty="0" smtClean="0">
                          <a:solidFill>
                            <a:schemeClr val="tx1">
                              <a:lumMod val="65000"/>
                              <a:lumOff val="35000"/>
                            </a:schemeClr>
                          </a:solidFill>
                          <a:latin typeface="Tahoma"/>
                          <a:cs typeface="Tahoma"/>
                        </a:rPr>
                        <a:t>Intel</a:t>
                      </a:r>
                      <a:r>
                        <a:rPr lang="en-US" sz="1600" b="0" baseline="30000" dirty="0" smtClean="0">
                          <a:solidFill>
                            <a:schemeClr val="tx1">
                              <a:lumMod val="65000"/>
                              <a:lumOff val="35000"/>
                            </a:schemeClr>
                          </a:solidFill>
                          <a:latin typeface="Tahoma"/>
                          <a:cs typeface="Tahoma"/>
                        </a:rPr>
                        <a:t>® </a:t>
                      </a:r>
                      <a:r>
                        <a:rPr lang="en-US" sz="1600" b="0" dirty="0" smtClean="0">
                          <a:solidFill>
                            <a:schemeClr val="tx1">
                              <a:lumMod val="65000"/>
                              <a:lumOff val="35000"/>
                            </a:schemeClr>
                          </a:solidFill>
                          <a:latin typeface="Tahoma"/>
                          <a:cs typeface="Tahoma"/>
                        </a:rPr>
                        <a:t>Advanced</a:t>
                      </a:r>
                      <a:r>
                        <a:rPr lang="en-US" sz="1600" b="0" baseline="0" dirty="0" smtClean="0">
                          <a:solidFill>
                            <a:schemeClr val="tx1">
                              <a:lumMod val="65000"/>
                              <a:lumOff val="35000"/>
                            </a:schemeClr>
                          </a:solidFill>
                          <a:latin typeface="Tahoma"/>
                          <a:cs typeface="Tahoma"/>
                        </a:rPr>
                        <a:t> Encryption Standard New Instructions (AES-NI)</a:t>
                      </a:r>
                      <a:r>
                        <a:rPr lang="en-US" sz="1600" b="0" baseline="30000" dirty="0" smtClean="0">
                          <a:solidFill>
                            <a:schemeClr val="tx1">
                              <a:lumMod val="65000"/>
                              <a:lumOff val="35000"/>
                            </a:schemeClr>
                          </a:solidFill>
                          <a:latin typeface="Tahoma"/>
                          <a:cs typeface="Tahoma"/>
                        </a:rPr>
                        <a:t>13</a:t>
                      </a:r>
                      <a:endParaRPr lang="en-US" altLang="zh-CN" sz="1600" b="0" dirty="0" smtClean="0">
                        <a:solidFill>
                          <a:schemeClr val="tx1">
                            <a:lumMod val="65000"/>
                            <a:lumOff val="35000"/>
                          </a:schemeClr>
                        </a:solidFill>
                        <a:latin typeface="Tahoma"/>
                        <a:cs typeface="Tahoma"/>
                      </a:endParaRPr>
                    </a:p>
                  </a:txBody>
                  <a:tcPr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solidFill>
                      <a:schemeClr val="bg1"/>
                    </a:solidFill>
                  </a:tcPr>
                </a:tc>
              </a:tr>
              <a:tr h="10017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rgbClr val="0B589F"/>
                          </a:solidFill>
                          <a:effectLst/>
                          <a:latin typeface="Tahoma"/>
                          <a:cs typeface="Tahoma"/>
                        </a:rPr>
                        <a:t>Small Business Benefit</a:t>
                      </a:r>
                    </a:p>
                  </a:txBody>
                  <a:tcPr marL="182880" anchor="ctr" horzOverflow="overflow">
                    <a:lnL w="12700" cap="flat" cmpd="sng" algn="ctr">
                      <a:no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noFill/>
                      <a:prstDash val="dot"/>
                      <a:round/>
                      <a:headEnd type="none" w="med" len="med"/>
                      <a:tailEnd type="none" w="med" len="med"/>
                    </a:lnB>
                    <a:lnTlToBr>
                      <a:noFill/>
                    </a:lnTlToBr>
                    <a:lnBlToTr>
                      <a:noFill/>
                    </a:lnBlToTr>
                    <a:gradFill flip="none" rotWithShape="1">
                      <a:gsLst>
                        <a:gs pos="0">
                          <a:schemeClr val="bg1">
                            <a:lumMod val="85000"/>
                          </a:schemeClr>
                        </a:gs>
                        <a:gs pos="100000">
                          <a:srgbClr val="FFFFFF"/>
                        </a:gs>
                      </a:gsLst>
                      <a:lin ang="10800000" scaled="0"/>
                      <a:tileRect/>
                    </a:gra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baseline="0" dirty="0" smtClean="0">
                          <a:solidFill>
                            <a:srgbClr val="0B589F"/>
                          </a:solidFill>
                          <a:latin typeface="Tahoma"/>
                          <a:ea typeface="SimSun" pitchFamily="2" charset="-122"/>
                          <a:cs typeface="Tahoma"/>
                        </a:rPr>
                        <a:t>Remotely and proactively update anti-virus software across the network</a:t>
                      </a:r>
                    </a:p>
                  </a:txBody>
                  <a:tcPr marL="0" marR="0"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baseline="0" dirty="0" smtClean="0">
                          <a:solidFill>
                            <a:srgbClr val="0B589F"/>
                          </a:solidFill>
                          <a:latin typeface="Tahoma"/>
                          <a:ea typeface="SimSun" pitchFamily="2" charset="-122"/>
                          <a:cs typeface="Tahoma"/>
                        </a:rPr>
                        <a:t>Increase security while maintaining system performance </a:t>
                      </a:r>
                    </a:p>
                  </a:txBody>
                  <a:tcPr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r>
            </a:tbl>
          </a:graphicData>
        </a:graphic>
      </p:graphicFrame>
      <p:sp>
        <p:nvSpPr>
          <p:cNvPr id="29" name="Rectangle 2"/>
          <p:cNvSpPr txBox="1">
            <a:spLocks noChangeArrowheads="1"/>
          </p:cNvSpPr>
          <p:nvPr/>
        </p:nvSpPr>
        <p:spPr bwMode="auto">
          <a:xfrm>
            <a:off x="321156" y="174203"/>
            <a:ext cx="7161312" cy="48093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r>
              <a:rPr lang="en-US" sz="2400" b="1" dirty="0" smtClean="0">
                <a:solidFill>
                  <a:srgbClr val="FFFFFF"/>
                </a:solidFill>
                <a:latin typeface="Tahoma"/>
                <a:cs typeface="Tahoma"/>
              </a:rPr>
              <a:t>Protect Data with Entry Servers Based on the Intel</a:t>
            </a:r>
            <a:r>
              <a:rPr lang="en-US" sz="2400" b="1" baseline="30000" dirty="0" smtClean="0">
                <a:solidFill>
                  <a:srgbClr val="FFFFFF"/>
                </a:solidFill>
                <a:latin typeface="Tahoma"/>
                <a:cs typeface="Tahoma"/>
              </a:rPr>
              <a:t>®</a:t>
            </a:r>
            <a:r>
              <a:rPr lang="en-US" sz="2400" b="1" dirty="0" smtClean="0">
                <a:solidFill>
                  <a:srgbClr val="FFFFFF"/>
                </a:solidFill>
                <a:latin typeface="Tahoma"/>
                <a:cs typeface="Tahoma"/>
              </a:rPr>
              <a:t> Xeon</a:t>
            </a:r>
            <a:r>
              <a:rPr lang="en-US" sz="2400" b="1" baseline="30000" dirty="0" smtClean="0">
                <a:solidFill>
                  <a:srgbClr val="FFFFFF"/>
                </a:solidFill>
                <a:latin typeface="Tahoma"/>
                <a:cs typeface="Tahoma"/>
              </a:rPr>
              <a:t>® </a:t>
            </a:r>
            <a:r>
              <a:rPr lang="en-US" sz="2400" b="1" dirty="0" smtClean="0">
                <a:solidFill>
                  <a:srgbClr val="FFFFFF"/>
                </a:solidFill>
                <a:latin typeface="Tahoma"/>
                <a:cs typeface="Tahoma"/>
              </a:rPr>
              <a:t>Processor E3-1200 Family</a:t>
            </a:r>
          </a:p>
        </p:txBody>
      </p:sp>
      <p:sp>
        <p:nvSpPr>
          <p:cNvPr id="30" name="TextBox 29"/>
          <p:cNvSpPr txBox="1"/>
          <p:nvPr/>
        </p:nvSpPr>
        <p:spPr>
          <a:xfrm>
            <a:off x="200450" y="6281579"/>
            <a:ext cx="3772763" cy="246221"/>
          </a:xfrm>
          <a:prstGeom prst="rect">
            <a:avLst/>
          </a:prstGeom>
          <a:noFill/>
        </p:spPr>
        <p:txBody>
          <a:bodyPr wrap="none" rtlCol="0">
            <a:spAutoFit/>
          </a:bodyPr>
          <a:lstStyle/>
          <a:p>
            <a:r>
              <a:rPr lang="en-US" sz="1000" dirty="0" smtClean="0">
                <a:solidFill>
                  <a:srgbClr val="0B589F"/>
                </a:solidFill>
                <a:latin typeface="Neo Sans Intel" pitchFamily="34" charset="0"/>
              </a:rPr>
              <a:t>Other names and brands may be claimed as the property of others</a:t>
            </a:r>
            <a:endParaRPr lang="en-US" sz="1000" dirty="0">
              <a:solidFill>
                <a:srgbClr val="0B589F"/>
              </a:solidFill>
              <a:latin typeface="Neo Sans Intel" pitchFamily="34" charset="0"/>
            </a:endParaRPr>
          </a:p>
        </p:txBody>
      </p:sp>
      <p:pic>
        <p:nvPicPr>
          <p:cNvPr id="11" name="Picture 2" descr="C:\Users\slpritch\AppData\Local\Temp\wz6488\xeon_d_rgb_digital\xeon_d_rgb_3000.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425915" y="3006607"/>
            <a:ext cx="816154" cy="612116"/>
          </a:xfrm>
          <a:prstGeom prst="rect">
            <a:avLst/>
          </a:prstGeom>
          <a:noFill/>
        </p:spPr>
      </p:pic>
      <p:pic>
        <p:nvPicPr>
          <p:cNvPr id="12" name="Picture 2" descr="C:\Users\slpritch\AppData\Local\Temp\wz6488\xeon_d_rgb_digital\xeon_d_rgb_3000.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957132" y="3014044"/>
            <a:ext cx="816154" cy="612116"/>
          </a:xfrm>
          <a:prstGeom prst="rect">
            <a:avLst/>
          </a:prstGeom>
          <a:noFill/>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Group 123"/>
          <p:cNvGraphicFramePr>
            <a:graphicFrameLocks noGrp="1"/>
          </p:cNvGraphicFramePr>
          <p:nvPr/>
        </p:nvGraphicFramePr>
        <p:xfrm>
          <a:off x="0" y="1173083"/>
          <a:ext cx="9144000" cy="4686300"/>
        </p:xfrm>
        <a:graphic>
          <a:graphicData uri="http://schemas.openxmlformats.org/drawingml/2006/table">
            <a:tbl>
              <a:tblPr/>
              <a:tblGrid>
                <a:gridCol w="2081803"/>
                <a:gridCol w="3455939"/>
                <a:gridCol w="3606258"/>
              </a:tblGrid>
              <a:tr h="6355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cap="all" dirty="0" smtClean="0">
                          <a:solidFill>
                            <a:srgbClr val="FFFFFF"/>
                          </a:solidFill>
                          <a:latin typeface="Tahoma"/>
                          <a:cs typeface="Tahoma"/>
                        </a:rPr>
                        <a:t>S</a:t>
                      </a:r>
                      <a:r>
                        <a:rPr lang="en-US" sz="1600" b="1" cap="none" dirty="0" smtClean="0">
                          <a:solidFill>
                            <a:srgbClr val="FFFFFF"/>
                          </a:solidFill>
                          <a:latin typeface="Tahoma"/>
                          <a:cs typeface="Tahoma"/>
                        </a:rPr>
                        <a:t>mall</a:t>
                      </a:r>
                      <a:r>
                        <a:rPr lang="en-US" sz="1600" b="1" cap="none" baseline="0" dirty="0" smtClean="0">
                          <a:solidFill>
                            <a:srgbClr val="FFFFFF"/>
                          </a:solidFill>
                          <a:latin typeface="Tahoma"/>
                          <a:cs typeface="Tahoma"/>
                        </a:rPr>
                        <a:t> Business</a:t>
                      </a:r>
                      <a:r>
                        <a:rPr lang="en-US" sz="1600" b="1" dirty="0" smtClean="0">
                          <a:solidFill>
                            <a:srgbClr val="FFFFFF"/>
                          </a:solidFill>
                          <a:latin typeface="Tahoma"/>
                          <a:cs typeface="Tahoma"/>
                        </a:rPr>
                        <a:t/>
                      </a:r>
                      <a:br>
                        <a:rPr lang="en-US" sz="1600" b="1" dirty="0" smtClean="0">
                          <a:solidFill>
                            <a:srgbClr val="FFFFFF"/>
                          </a:solidFill>
                          <a:latin typeface="Tahoma"/>
                          <a:cs typeface="Tahoma"/>
                        </a:rPr>
                      </a:br>
                      <a:r>
                        <a:rPr lang="en-US" sz="1600" b="1" dirty="0" smtClean="0">
                          <a:solidFill>
                            <a:srgbClr val="FFFFFF"/>
                          </a:solidFill>
                          <a:latin typeface="Tahoma"/>
                          <a:cs typeface="Tahoma"/>
                        </a:rPr>
                        <a:t>Concern</a:t>
                      </a:r>
                      <a:endParaRPr lang="en-US" sz="1600" b="1" cap="all" dirty="0" smtClean="0">
                        <a:solidFill>
                          <a:srgbClr val="FFFFFF"/>
                        </a:solidFill>
                        <a:latin typeface="Tahoma"/>
                        <a:cs typeface="Tahoma"/>
                      </a:endParaRPr>
                    </a:p>
                  </a:txBody>
                  <a:tcPr marL="182880" marR="0" anchor="ctr" horzOverflow="overflow">
                    <a:lnL w="12700" cap="flat" cmpd="sng" algn="ctr">
                      <a:noFill/>
                      <a:prstDash val="dot"/>
                      <a:round/>
                      <a:headEnd type="none" w="med" len="med"/>
                      <a:tailEnd type="none" w="med" len="med"/>
                    </a:lnL>
                    <a:lnR w="12700" cap="flat" cmpd="sng" algn="ctr">
                      <a:solidFill>
                        <a:prstClr val="white"/>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a:noFill/>
                    </a:lnTlToBr>
                    <a:lnBlToTr>
                      <a:noFill/>
                    </a:lnBlToTr>
                    <a:gradFill flip="none" rotWithShape="1">
                      <a:gsLst>
                        <a:gs pos="100000">
                          <a:srgbClr val="0860A8"/>
                        </a:gs>
                        <a:gs pos="0">
                          <a:srgbClr val="2EA5D5"/>
                        </a:gs>
                      </a:gsLst>
                      <a:lin ang="5400000" scaled="0"/>
                      <a:tileRect/>
                    </a:gra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baseline="0" dirty="0" smtClean="0">
                          <a:solidFill>
                            <a:srgbClr val="FFFFFF"/>
                          </a:solidFill>
                          <a:latin typeface="Tahoma"/>
                          <a:ea typeface="SimSun" pitchFamily="2" charset="-122"/>
                          <a:cs typeface="Tahoma"/>
                        </a:rPr>
                        <a:t>Memory errors causing </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baseline="0" dirty="0" smtClean="0">
                          <a:solidFill>
                            <a:srgbClr val="FFFFFF"/>
                          </a:solidFill>
                          <a:latin typeface="Tahoma"/>
                          <a:ea typeface="SimSun" pitchFamily="2" charset="-122"/>
                          <a:cs typeface="Tahoma"/>
                        </a:rPr>
                        <a:t>system crash</a:t>
                      </a:r>
                    </a:p>
                  </a:txBody>
                  <a:tcPr marL="0" marR="0" anchor="ctr" horzOverflow="overflow">
                    <a:lnL w="12700" cap="flat" cmpd="sng" algn="ctr">
                      <a:solidFill>
                        <a:prstClr val="white"/>
                      </a:solidFill>
                      <a:prstDash val="dot"/>
                      <a:round/>
                      <a:headEnd type="none" w="med" len="med"/>
                      <a:tailEnd type="none" w="med" len="med"/>
                    </a:lnL>
                    <a:lnR w="12700" cap="flat" cmpd="sng" algn="ctr">
                      <a:solidFill>
                        <a:prstClr val="white"/>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a:noFill/>
                    </a:lnTlToBr>
                    <a:lnBlToTr>
                      <a:noFill/>
                    </a:lnBlToTr>
                    <a:gradFill flip="none" rotWithShape="1">
                      <a:gsLst>
                        <a:gs pos="100000">
                          <a:srgbClr val="0860A8"/>
                        </a:gs>
                        <a:gs pos="0">
                          <a:srgbClr val="2EA5D5"/>
                        </a:gs>
                      </a:gsLst>
                      <a:lin ang="5400000" scaled="0"/>
                      <a:tileRect/>
                    </a:gra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baseline="0" dirty="0" smtClean="0">
                          <a:solidFill>
                            <a:srgbClr val="FFFFFF"/>
                          </a:solidFill>
                          <a:latin typeface="Tahoma"/>
                          <a:ea typeface="SimSun" pitchFamily="2" charset="-122"/>
                          <a:cs typeface="Tahoma"/>
                        </a:rPr>
                        <a:t>Data loss or </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baseline="0" dirty="0" smtClean="0">
                          <a:solidFill>
                            <a:srgbClr val="FFFFFF"/>
                          </a:solidFill>
                          <a:latin typeface="Tahoma"/>
                          <a:ea typeface="SimSun" pitchFamily="2" charset="-122"/>
                          <a:cs typeface="Tahoma"/>
                        </a:rPr>
                        <a:t>system downtime</a:t>
                      </a:r>
                      <a:endParaRPr lang="en-US" altLang="zh-CN" sz="1600" b="1" baseline="30000" dirty="0" smtClean="0">
                        <a:solidFill>
                          <a:srgbClr val="FFFFFF"/>
                        </a:solidFill>
                        <a:latin typeface="Tahoma"/>
                        <a:ea typeface="SimSun" pitchFamily="2" charset="-122"/>
                        <a:cs typeface="Tahoma"/>
                      </a:endParaRPr>
                    </a:p>
                  </a:txBody>
                  <a:tcPr marL="0" marR="0" anchor="ctr" horzOverflow="overflow">
                    <a:lnL w="12700" cap="flat" cmpd="sng" algn="ctr">
                      <a:solidFill>
                        <a:prstClr val="white"/>
                      </a:solidFill>
                      <a:prstDash val="dot"/>
                      <a:round/>
                      <a:headEnd type="none" w="med" len="med"/>
                      <a:tailEnd type="none" w="med" len="med"/>
                    </a:lnL>
                    <a:lnR w="12700" cap="flat" cmpd="sng" algn="ctr">
                      <a:solidFill>
                        <a:prstClr val="white"/>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a:noFill/>
                    </a:lnTlToBr>
                    <a:lnBlToTr>
                      <a:noFill/>
                    </a:lnBlToTr>
                    <a:gradFill flip="none" rotWithShape="1">
                      <a:gsLst>
                        <a:gs pos="100000">
                          <a:srgbClr val="0860A8"/>
                        </a:gs>
                        <a:gs pos="0">
                          <a:srgbClr val="2EA5D5"/>
                        </a:gs>
                      </a:gsLst>
                      <a:lin ang="5400000" scaled="0"/>
                      <a:tileRect/>
                    </a:gradFill>
                  </a:tcPr>
                </a:tc>
              </a:tr>
              <a:tr h="10456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rgbClr val="0B589F"/>
                          </a:solidFill>
                          <a:effectLst/>
                          <a:latin typeface="Tahoma"/>
                          <a:cs typeface="Tahoma"/>
                        </a:rPr>
                        <a:t>Solution</a:t>
                      </a:r>
                    </a:p>
                  </a:txBody>
                  <a:tcPr marL="182880" anchor="ctr" horzOverflow="overflow">
                    <a:lnL w="12700" cap="flat" cmpd="sng" algn="ctr">
                      <a:no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no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gradFill flip="none" rotWithShape="1">
                      <a:gsLst>
                        <a:gs pos="0">
                          <a:schemeClr val="bg1">
                            <a:lumMod val="85000"/>
                          </a:schemeClr>
                        </a:gs>
                        <a:gs pos="100000">
                          <a:srgbClr val="FFFFFF"/>
                        </a:gs>
                      </a:gsLst>
                      <a:lin ang="10800000" scaled="0"/>
                      <a:tileRect/>
                    </a:gra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rgbClr val="595959"/>
                          </a:solidFill>
                          <a:latin typeface="Tahoma"/>
                          <a:cs typeface="Tahoma"/>
                        </a:rPr>
                        <a:t>Server built</a:t>
                      </a:r>
                      <a:r>
                        <a:rPr lang="en-US" altLang="zh-CN" sz="1600" b="0" baseline="0" dirty="0" smtClean="0">
                          <a:solidFill>
                            <a:srgbClr val="595959"/>
                          </a:solidFill>
                          <a:latin typeface="Tahoma"/>
                          <a:cs typeface="Tahoma"/>
                        </a:rPr>
                        <a:t> on the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baseline="0" dirty="0" smtClean="0">
                          <a:solidFill>
                            <a:srgbClr val="595959"/>
                          </a:solidFill>
                          <a:latin typeface="Tahoma"/>
                          <a:cs typeface="Tahoma"/>
                        </a:rPr>
                        <a:t>Intel</a:t>
                      </a:r>
                      <a:r>
                        <a:rPr lang="en-US" altLang="zh-CN" sz="1600" b="0" baseline="30000" dirty="0" smtClean="0">
                          <a:solidFill>
                            <a:srgbClr val="595959"/>
                          </a:solidFill>
                          <a:latin typeface="Tahoma"/>
                          <a:cs typeface="Tahoma"/>
                        </a:rPr>
                        <a:t>®</a:t>
                      </a:r>
                      <a:r>
                        <a:rPr lang="en-US" altLang="zh-CN" sz="1600" b="0" baseline="0" dirty="0" smtClean="0">
                          <a:solidFill>
                            <a:srgbClr val="595959"/>
                          </a:solidFill>
                          <a:latin typeface="Tahoma"/>
                          <a:cs typeface="Tahoma"/>
                        </a:rPr>
                        <a:t> Xeon</a:t>
                      </a:r>
                      <a:r>
                        <a:rPr lang="en-US" altLang="zh-CN" sz="1600" b="0" baseline="30000" dirty="0" smtClean="0">
                          <a:solidFill>
                            <a:srgbClr val="595959"/>
                          </a:solidFill>
                          <a:latin typeface="Tahoma"/>
                          <a:cs typeface="Tahoma"/>
                        </a:rPr>
                        <a:t>® </a:t>
                      </a:r>
                      <a:r>
                        <a:rPr lang="en-US" altLang="zh-CN" sz="1600" b="0" baseline="0" dirty="0" smtClean="0">
                          <a:solidFill>
                            <a:srgbClr val="595959"/>
                          </a:solidFill>
                          <a:latin typeface="Tahoma"/>
                          <a:cs typeface="Tahoma"/>
                        </a:rPr>
                        <a:t>processor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baseline="0" dirty="0" smtClean="0">
                          <a:solidFill>
                            <a:srgbClr val="595959"/>
                          </a:solidFill>
                          <a:latin typeface="Tahoma"/>
                          <a:cs typeface="Tahoma"/>
                        </a:rPr>
                        <a:t>E3-1200 family</a:t>
                      </a:r>
                      <a:endParaRPr lang="en-US" altLang="zh-CN" sz="1600" b="0" baseline="30000" dirty="0" smtClean="0">
                        <a:solidFill>
                          <a:srgbClr val="595959"/>
                        </a:solidFill>
                        <a:latin typeface="Tahoma"/>
                        <a:cs typeface="Tahoma"/>
                      </a:endParaRPr>
                    </a:p>
                  </a:txBody>
                  <a:tcPr marL="0" marR="0"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no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rgbClr val="595959"/>
                          </a:solidFill>
                          <a:latin typeface="Tahoma"/>
                          <a:cs typeface="Tahoma"/>
                        </a:rPr>
                        <a:t>Server built</a:t>
                      </a:r>
                      <a:r>
                        <a:rPr lang="en-US" altLang="zh-CN" sz="1600" b="0" baseline="0" dirty="0" smtClean="0">
                          <a:solidFill>
                            <a:srgbClr val="595959"/>
                          </a:solidFill>
                          <a:latin typeface="Tahoma"/>
                          <a:cs typeface="Tahoma"/>
                        </a:rPr>
                        <a:t> on the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baseline="0" dirty="0" smtClean="0">
                          <a:solidFill>
                            <a:srgbClr val="595959"/>
                          </a:solidFill>
                          <a:latin typeface="Tahoma"/>
                          <a:cs typeface="Tahoma"/>
                        </a:rPr>
                        <a:t>Intel</a:t>
                      </a:r>
                      <a:r>
                        <a:rPr lang="en-US" altLang="zh-CN" sz="1600" b="0" baseline="30000" dirty="0" smtClean="0">
                          <a:solidFill>
                            <a:srgbClr val="595959"/>
                          </a:solidFill>
                          <a:latin typeface="Tahoma"/>
                          <a:cs typeface="Tahoma"/>
                        </a:rPr>
                        <a:t>®</a:t>
                      </a:r>
                      <a:r>
                        <a:rPr lang="en-US" altLang="zh-CN" sz="1600" b="0" baseline="0" dirty="0" smtClean="0">
                          <a:solidFill>
                            <a:srgbClr val="595959"/>
                          </a:solidFill>
                          <a:latin typeface="Tahoma"/>
                          <a:cs typeface="Tahoma"/>
                        </a:rPr>
                        <a:t> Xeon</a:t>
                      </a:r>
                      <a:r>
                        <a:rPr lang="en-US" altLang="zh-CN" sz="1600" b="0" baseline="30000" dirty="0" smtClean="0">
                          <a:solidFill>
                            <a:srgbClr val="595959"/>
                          </a:solidFill>
                          <a:latin typeface="Tahoma"/>
                          <a:cs typeface="Tahoma"/>
                        </a:rPr>
                        <a:t>®</a:t>
                      </a:r>
                      <a:r>
                        <a:rPr lang="en-US" altLang="zh-CN" sz="1600" b="0" baseline="0" dirty="0" smtClean="0">
                          <a:solidFill>
                            <a:srgbClr val="595959"/>
                          </a:solidFill>
                          <a:latin typeface="Tahoma"/>
                          <a:cs typeface="Tahoma"/>
                        </a:rPr>
                        <a:t> processor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baseline="0" dirty="0" smtClean="0">
                          <a:solidFill>
                            <a:srgbClr val="595959"/>
                          </a:solidFill>
                          <a:latin typeface="Tahoma"/>
                          <a:cs typeface="Tahoma"/>
                        </a:rPr>
                        <a:t>E3-1200 family</a:t>
                      </a:r>
                      <a:endParaRPr lang="en-US" altLang="zh-CN" sz="1600" b="0" baseline="30000" dirty="0" smtClean="0">
                        <a:solidFill>
                          <a:srgbClr val="595959"/>
                        </a:solidFill>
                        <a:latin typeface="Tahoma"/>
                        <a:cs typeface="Tahoma"/>
                      </a:endParaRPr>
                    </a:p>
                  </a:txBody>
                  <a:tcPr marL="0" marR="0"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no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solidFill>
                      <a:schemeClr val="bg1"/>
                    </a:solidFill>
                  </a:tcPr>
                </a:tc>
              </a:tr>
              <a:tr h="10017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rgbClr val="0B589F"/>
                          </a:solidFill>
                          <a:effectLst/>
                          <a:latin typeface="Tahoma"/>
                          <a:cs typeface="Tahoma"/>
                        </a:rPr>
                        <a:t>Intel Hardware </a:t>
                      </a:r>
                    </a:p>
                  </a:txBody>
                  <a:tcPr marL="182880" anchor="ctr" horzOverflow="overflow">
                    <a:lnL w="12700" cap="flat" cmpd="sng" algn="ctr">
                      <a:no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gradFill flip="none" rotWithShape="1">
                      <a:gsLst>
                        <a:gs pos="0">
                          <a:schemeClr val="bg1">
                            <a:lumMod val="85000"/>
                          </a:schemeClr>
                        </a:gs>
                        <a:gs pos="100000">
                          <a:srgbClr val="FFFFFF"/>
                        </a:gs>
                      </a:gsLst>
                      <a:lin ang="10800000" scaled="0"/>
                      <a:tileRect/>
                    </a:gra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1600" b="1" baseline="30000" dirty="0" smtClean="0">
                        <a:solidFill>
                          <a:srgbClr val="0B589F"/>
                        </a:solidFill>
                        <a:latin typeface="Tahoma"/>
                        <a:ea typeface="SimSun" pitchFamily="2" charset="-122"/>
                        <a:cs typeface="Tahoma"/>
                      </a:endParaRPr>
                    </a:p>
                  </a:txBody>
                  <a:tcPr marL="0" marR="0"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1600" b="1" baseline="30000" dirty="0" smtClean="0">
                        <a:solidFill>
                          <a:srgbClr val="0B589F"/>
                        </a:solidFill>
                        <a:latin typeface="Tahoma"/>
                        <a:ea typeface="SimSun" pitchFamily="2" charset="-122"/>
                        <a:cs typeface="Tahoma"/>
                      </a:endParaRPr>
                    </a:p>
                  </a:txBody>
                  <a:tcPr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solidFill>
                      <a:schemeClr val="bg1"/>
                    </a:solidFill>
                  </a:tcPr>
                </a:tc>
              </a:tr>
              <a:tr h="10017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rgbClr val="0B589F"/>
                          </a:solidFill>
                          <a:effectLst/>
                          <a:latin typeface="Tahoma"/>
                          <a:cs typeface="Tahoma"/>
                        </a:rPr>
                        <a:t>Built-in </a:t>
                      </a:r>
                      <a:br>
                        <a:rPr lang="en-US" sz="1600" b="0" dirty="0" smtClean="0">
                          <a:solidFill>
                            <a:srgbClr val="0B589F"/>
                          </a:solidFill>
                          <a:effectLst/>
                          <a:latin typeface="Tahoma"/>
                          <a:cs typeface="Tahoma"/>
                        </a:rPr>
                      </a:br>
                      <a:r>
                        <a:rPr lang="en-US" sz="1600" b="0" dirty="0" smtClean="0">
                          <a:solidFill>
                            <a:srgbClr val="0B589F"/>
                          </a:solidFill>
                          <a:effectLst/>
                          <a:latin typeface="Tahoma"/>
                          <a:cs typeface="Tahoma"/>
                        </a:rPr>
                        <a:t>Technology </a:t>
                      </a:r>
                    </a:p>
                  </a:txBody>
                  <a:tcPr marL="182880" anchor="ctr" horzOverflow="overflow">
                    <a:lnL w="12700" cap="flat" cmpd="sng" algn="ctr">
                      <a:no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gradFill flip="none" rotWithShape="1">
                      <a:gsLst>
                        <a:gs pos="0">
                          <a:schemeClr val="bg1">
                            <a:lumMod val="85000"/>
                          </a:schemeClr>
                        </a:gs>
                        <a:gs pos="100000">
                          <a:srgbClr val="FFFFFF"/>
                        </a:gs>
                      </a:gsLst>
                      <a:lin ang="10800000" scaled="0"/>
                      <a:tileRect/>
                    </a:gra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kern="1200" dirty="0" smtClean="0">
                          <a:solidFill>
                            <a:schemeClr val="tx1">
                              <a:lumMod val="65000"/>
                              <a:lumOff val="35000"/>
                            </a:schemeClr>
                          </a:solidFill>
                          <a:latin typeface="Tahoma"/>
                          <a:ea typeface="+mn-ea"/>
                          <a:cs typeface="Tahoma"/>
                        </a:rPr>
                        <a:t>ECC</a:t>
                      </a:r>
                      <a:r>
                        <a:rPr lang="en-US" altLang="zh-CN" sz="1600" b="0" kern="1200" baseline="0" dirty="0" smtClean="0">
                          <a:solidFill>
                            <a:schemeClr val="tx1">
                              <a:lumMod val="65000"/>
                              <a:lumOff val="35000"/>
                            </a:schemeClr>
                          </a:solidFill>
                          <a:latin typeface="Tahoma"/>
                          <a:ea typeface="+mn-ea"/>
                          <a:cs typeface="Tahoma"/>
                        </a:rPr>
                        <a:t> Memory Support</a:t>
                      </a:r>
                      <a:endParaRPr lang="en-US" altLang="zh-CN" sz="1600" b="0" kern="1200" dirty="0" smtClean="0">
                        <a:solidFill>
                          <a:schemeClr val="tx1">
                            <a:lumMod val="65000"/>
                            <a:lumOff val="35000"/>
                          </a:schemeClr>
                        </a:solidFill>
                        <a:latin typeface="Tahoma"/>
                        <a:ea typeface="+mn-ea"/>
                        <a:cs typeface="Tahoma"/>
                      </a:endParaRPr>
                    </a:p>
                  </a:txBody>
                  <a:tcPr marL="0" marR="0"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kern="1200" dirty="0" smtClean="0">
                          <a:solidFill>
                            <a:schemeClr val="tx1">
                              <a:lumMod val="65000"/>
                              <a:lumOff val="35000"/>
                            </a:schemeClr>
                          </a:solidFill>
                          <a:latin typeface="Tahoma"/>
                          <a:ea typeface="+mn-ea"/>
                          <a:cs typeface="Tahoma"/>
                        </a:rPr>
                        <a:t>Intel</a:t>
                      </a:r>
                      <a:r>
                        <a:rPr lang="en-US" altLang="zh-CN" sz="1600" b="0" kern="1200" baseline="30000" dirty="0" smtClean="0">
                          <a:solidFill>
                            <a:schemeClr val="tx1">
                              <a:lumMod val="65000"/>
                              <a:lumOff val="35000"/>
                            </a:schemeClr>
                          </a:solidFill>
                          <a:latin typeface="Tahoma"/>
                          <a:ea typeface="+mn-ea"/>
                          <a:cs typeface="Tahoma"/>
                        </a:rPr>
                        <a:t>® </a:t>
                      </a:r>
                      <a:r>
                        <a:rPr lang="en-US" altLang="zh-CN" sz="1600" b="0" kern="1200" dirty="0" smtClean="0">
                          <a:solidFill>
                            <a:schemeClr val="tx1">
                              <a:lumMod val="65000"/>
                              <a:lumOff val="35000"/>
                            </a:schemeClr>
                          </a:solidFill>
                          <a:latin typeface="Tahoma"/>
                          <a:ea typeface="+mn-ea"/>
                          <a:cs typeface="Tahoma"/>
                        </a:rPr>
                        <a:t>Rapid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kern="1200" baseline="0" dirty="0" smtClean="0">
                          <a:solidFill>
                            <a:schemeClr val="tx1">
                              <a:lumMod val="65000"/>
                              <a:lumOff val="35000"/>
                            </a:schemeClr>
                          </a:solidFill>
                          <a:latin typeface="Tahoma"/>
                          <a:ea typeface="+mn-ea"/>
                          <a:cs typeface="Tahoma"/>
                        </a:rPr>
                        <a:t>Storage Technology</a:t>
                      </a:r>
                      <a:endParaRPr lang="en-US" altLang="zh-CN" sz="1600" b="0" kern="1200" dirty="0" smtClean="0">
                        <a:solidFill>
                          <a:schemeClr val="tx1">
                            <a:lumMod val="65000"/>
                            <a:lumOff val="35000"/>
                          </a:schemeClr>
                        </a:solidFill>
                        <a:latin typeface="Tahoma"/>
                        <a:ea typeface="+mn-ea"/>
                        <a:cs typeface="Tahoma"/>
                      </a:endParaRPr>
                    </a:p>
                  </a:txBody>
                  <a:tcPr marL="0" marR="1188720"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solidFill>
                      <a:schemeClr val="bg1"/>
                    </a:solidFill>
                  </a:tcPr>
                </a:tc>
              </a:tr>
              <a:tr h="10017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rgbClr val="0B589F"/>
                          </a:solidFill>
                          <a:effectLst/>
                          <a:latin typeface="Tahoma"/>
                          <a:cs typeface="Tahoma"/>
                        </a:rPr>
                        <a:t>Small Business Benefit</a:t>
                      </a:r>
                    </a:p>
                  </a:txBody>
                  <a:tcPr marL="182880" anchor="ctr" horzOverflow="overflow">
                    <a:lnL w="12700" cap="flat" cmpd="sng" algn="ctr">
                      <a:no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noFill/>
                      <a:prstDash val="dot"/>
                      <a:round/>
                      <a:headEnd type="none" w="med" len="med"/>
                      <a:tailEnd type="none" w="med" len="med"/>
                    </a:lnB>
                    <a:lnTlToBr>
                      <a:noFill/>
                    </a:lnTlToBr>
                    <a:lnBlToTr>
                      <a:noFill/>
                    </a:lnBlToTr>
                    <a:gradFill flip="none" rotWithShape="1">
                      <a:gsLst>
                        <a:gs pos="0">
                          <a:schemeClr val="bg1">
                            <a:lumMod val="85000"/>
                          </a:schemeClr>
                        </a:gs>
                        <a:gs pos="100000">
                          <a:srgbClr val="FFFFFF"/>
                        </a:gs>
                      </a:gsLst>
                      <a:lin ang="10800000" scaled="0"/>
                      <a:tileRect/>
                    </a:gra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baseline="0" dirty="0" smtClean="0">
                          <a:solidFill>
                            <a:srgbClr val="0B589F"/>
                          </a:solidFill>
                          <a:latin typeface="Tahoma" pitchFamily="34" charset="0"/>
                          <a:ea typeface="Tahoma" pitchFamily="34" charset="0"/>
                          <a:cs typeface="Tahoma" pitchFamily="34" charset="0"/>
                        </a:rPr>
                        <a:t>Correct memory errors to</a:t>
                      </a:r>
                      <a:br>
                        <a:rPr lang="en-US" altLang="zh-CN" sz="1600" b="1" kern="1200" baseline="0" dirty="0" smtClean="0">
                          <a:solidFill>
                            <a:srgbClr val="0B589F"/>
                          </a:solidFill>
                          <a:latin typeface="Tahoma" pitchFamily="34" charset="0"/>
                          <a:ea typeface="Tahoma" pitchFamily="34" charset="0"/>
                          <a:cs typeface="Tahoma" pitchFamily="34" charset="0"/>
                        </a:rPr>
                      </a:br>
                      <a:r>
                        <a:rPr lang="en-US" altLang="zh-CN" sz="1600" b="1" kern="1200" baseline="0" dirty="0" smtClean="0">
                          <a:solidFill>
                            <a:srgbClr val="0B589F"/>
                          </a:solidFill>
                          <a:latin typeface="Tahoma" pitchFamily="34" charset="0"/>
                          <a:ea typeface="Tahoma" pitchFamily="34" charset="0"/>
                          <a:cs typeface="Tahoma" pitchFamily="34" charset="0"/>
                        </a:rPr>
                        <a:t>prevent data corruption</a:t>
                      </a:r>
                      <a:br>
                        <a:rPr lang="en-US" altLang="zh-CN" sz="1600" b="1" kern="1200" baseline="0" dirty="0" smtClean="0">
                          <a:solidFill>
                            <a:srgbClr val="0B589F"/>
                          </a:solidFill>
                          <a:latin typeface="Tahoma" pitchFamily="34" charset="0"/>
                          <a:ea typeface="Tahoma" pitchFamily="34" charset="0"/>
                          <a:cs typeface="Tahoma" pitchFamily="34" charset="0"/>
                        </a:rPr>
                      </a:br>
                      <a:r>
                        <a:rPr lang="en-US" altLang="zh-CN" sz="1600" b="1" kern="1200" baseline="0" dirty="0" smtClean="0">
                          <a:solidFill>
                            <a:srgbClr val="0B589F"/>
                          </a:solidFill>
                          <a:latin typeface="Tahoma" pitchFamily="34" charset="0"/>
                          <a:ea typeface="Tahoma" pitchFamily="34" charset="0"/>
                          <a:cs typeface="Tahoma" pitchFamily="34" charset="0"/>
                        </a:rPr>
                        <a:t>&amp;server shutdown</a:t>
                      </a:r>
                      <a:endParaRPr lang="en-US" altLang="zh-CN" sz="1600" b="1" baseline="30000" dirty="0" smtClean="0">
                        <a:solidFill>
                          <a:srgbClr val="0B589F"/>
                        </a:solidFill>
                        <a:latin typeface="Tahoma" pitchFamily="34" charset="0"/>
                        <a:ea typeface="Tahoma" pitchFamily="34" charset="0"/>
                        <a:cs typeface="Tahoma" pitchFamily="34" charset="0"/>
                      </a:endParaRPr>
                    </a:p>
                  </a:txBody>
                  <a:tcPr marL="0" marR="0"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baseline="0" dirty="0" smtClean="0">
                          <a:solidFill>
                            <a:srgbClr val="0B589F"/>
                          </a:solidFill>
                          <a:latin typeface="Tahoma" pitchFamily="34" charset="0"/>
                          <a:ea typeface="Tahoma" pitchFamily="34" charset="0"/>
                          <a:cs typeface="Tahoma" pitchFamily="34" charset="0"/>
                        </a:rPr>
                        <a:t>Protect data from a </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baseline="0" dirty="0" smtClean="0">
                          <a:solidFill>
                            <a:srgbClr val="0B589F"/>
                          </a:solidFill>
                          <a:latin typeface="Tahoma" pitchFamily="34" charset="0"/>
                          <a:ea typeface="Tahoma" pitchFamily="34" charset="0"/>
                          <a:cs typeface="Tahoma" pitchFamily="34" charset="0"/>
                        </a:rPr>
                        <a:t> potential hard drive failure</a:t>
                      </a:r>
                    </a:p>
                  </a:txBody>
                  <a:tcPr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r>
            </a:tbl>
          </a:graphicData>
        </a:graphic>
      </p:graphicFrame>
      <p:sp>
        <p:nvSpPr>
          <p:cNvPr id="29" name="Rectangle 2"/>
          <p:cNvSpPr txBox="1">
            <a:spLocks noChangeArrowheads="1"/>
          </p:cNvSpPr>
          <p:nvPr/>
        </p:nvSpPr>
        <p:spPr bwMode="auto">
          <a:xfrm>
            <a:off x="321155" y="186235"/>
            <a:ext cx="8461897" cy="48093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r>
              <a:rPr lang="en-US" sz="2400" b="1" dirty="0" smtClean="0">
                <a:solidFill>
                  <a:srgbClr val="FFFFFF"/>
                </a:solidFill>
                <a:latin typeface="Tahoma"/>
                <a:cs typeface="Tahoma"/>
              </a:rPr>
              <a:t>Additional Dependability Built-In with </a:t>
            </a:r>
          </a:p>
          <a:p>
            <a:r>
              <a:rPr lang="en-US" sz="2400" b="1" dirty="0" smtClean="0">
                <a:solidFill>
                  <a:srgbClr val="FFFFFF"/>
                </a:solidFill>
                <a:latin typeface="Tahoma"/>
                <a:cs typeface="Tahoma"/>
              </a:rPr>
              <a:t>Intel</a:t>
            </a:r>
            <a:r>
              <a:rPr lang="en-US" sz="2400" b="1" baseline="30000" dirty="0" smtClean="0">
                <a:solidFill>
                  <a:srgbClr val="FFFFFF"/>
                </a:solidFill>
                <a:latin typeface="Tahoma"/>
                <a:cs typeface="Tahoma"/>
              </a:rPr>
              <a:t>®</a:t>
            </a:r>
            <a:r>
              <a:rPr lang="en-US" sz="2400" b="1" dirty="0" smtClean="0">
                <a:solidFill>
                  <a:srgbClr val="FFFFFF"/>
                </a:solidFill>
                <a:latin typeface="Tahoma"/>
                <a:cs typeface="Tahoma"/>
              </a:rPr>
              <a:t> Xeon</a:t>
            </a:r>
            <a:r>
              <a:rPr lang="en-US" sz="2400" b="1" baseline="30000" dirty="0" smtClean="0">
                <a:solidFill>
                  <a:srgbClr val="FFFFFF"/>
                </a:solidFill>
                <a:latin typeface="Tahoma"/>
                <a:cs typeface="Tahoma"/>
              </a:rPr>
              <a:t>® </a:t>
            </a:r>
            <a:r>
              <a:rPr lang="en-US" sz="2400" b="1" dirty="0" smtClean="0">
                <a:solidFill>
                  <a:srgbClr val="FFFFFF"/>
                </a:solidFill>
                <a:latin typeface="Tahoma"/>
                <a:cs typeface="Tahoma"/>
              </a:rPr>
              <a:t>Processor-based Servers </a:t>
            </a:r>
          </a:p>
        </p:txBody>
      </p:sp>
      <p:sp>
        <p:nvSpPr>
          <p:cNvPr id="30" name="TextBox 29"/>
          <p:cNvSpPr txBox="1"/>
          <p:nvPr/>
        </p:nvSpPr>
        <p:spPr>
          <a:xfrm>
            <a:off x="200450" y="6425963"/>
            <a:ext cx="3772763" cy="246221"/>
          </a:xfrm>
          <a:prstGeom prst="rect">
            <a:avLst/>
          </a:prstGeom>
          <a:noFill/>
        </p:spPr>
        <p:txBody>
          <a:bodyPr wrap="none" rtlCol="0">
            <a:spAutoFit/>
          </a:bodyPr>
          <a:lstStyle/>
          <a:p>
            <a:r>
              <a:rPr lang="en-US" sz="1000" dirty="0" smtClean="0">
                <a:solidFill>
                  <a:srgbClr val="0B589F"/>
                </a:solidFill>
                <a:latin typeface="Neo Sans Intel" pitchFamily="34" charset="0"/>
              </a:rPr>
              <a:t>Other names and brands may be claimed as the property of others</a:t>
            </a:r>
            <a:endParaRPr lang="en-US" sz="1000" dirty="0">
              <a:solidFill>
                <a:srgbClr val="0B589F"/>
              </a:solidFill>
              <a:latin typeface="Neo Sans Intel" pitchFamily="34" charset="0"/>
            </a:endParaRPr>
          </a:p>
        </p:txBody>
      </p:sp>
      <p:pic>
        <p:nvPicPr>
          <p:cNvPr id="11" name="Picture 2" descr="C:\Users\slpritch\AppData\Local\Temp\wz6488\xeon_d_rgb_digital\xeon_d_rgb_3000.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380744" y="3060541"/>
            <a:ext cx="816154" cy="612116"/>
          </a:xfrm>
          <a:prstGeom prst="rect">
            <a:avLst/>
          </a:prstGeom>
          <a:noFill/>
        </p:spPr>
      </p:pic>
      <p:pic>
        <p:nvPicPr>
          <p:cNvPr id="12" name="Picture 2" descr="C:\Users\slpritch\AppData\Local\Temp\wz6488\xeon_d_rgb_digital\xeon_d_rgb_3000.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957132" y="3077368"/>
            <a:ext cx="816154" cy="612116"/>
          </a:xfrm>
          <a:prstGeom prst="rect">
            <a:avLst/>
          </a:prstGeom>
          <a:noFill/>
        </p:spPr>
      </p:pic>
      <p:pic>
        <p:nvPicPr>
          <p:cNvPr id="8"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730115" y="4053734"/>
            <a:ext cx="1145140" cy="661354"/>
          </a:xfrm>
          <a:prstGeom prst="rect">
            <a:avLst/>
          </a:prstGeom>
          <a:noFill/>
          <a:ln w="9525">
            <a:solidFill>
              <a:schemeClr val="accent1">
                <a:shade val="95000"/>
                <a:satMod val="105000"/>
              </a:schemeClr>
            </a:solidFill>
            <a:miter lim="800000"/>
            <a:headEnd/>
            <a:tailEnd/>
          </a:ln>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5120910" y="1183790"/>
            <a:ext cx="4023089" cy="2730500"/>
          </a:xfrm>
          <a:prstGeom prst="rect">
            <a:avLst/>
          </a:prstGeom>
          <a:gradFill flip="none" rotWithShape="1">
            <a:gsLst>
              <a:gs pos="75000">
                <a:srgbClr val="0860A8">
                  <a:alpha val="60000"/>
                </a:srgbClr>
              </a:gs>
              <a:gs pos="25000">
                <a:srgbClr val="0860A8">
                  <a:alpha val="60000"/>
                </a:srgb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Tahoma"/>
              <a:cs typeface="Tahoma"/>
            </a:endParaRPr>
          </a:p>
        </p:txBody>
      </p:sp>
      <p:sp>
        <p:nvSpPr>
          <p:cNvPr id="105508" name="Rectangle 2"/>
          <p:cNvSpPr>
            <a:spLocks noGrp="1" noChangeArrowheads="1"/>
          </p:cNvSpPr>
          <p:nvPr>
            <p:ph type="title" idx="4294967295"/>
          </p:nvPr>
        </p:nvSpPr>
        <p:spPr>
          <a:xfrm>
            <a:off x="200529" y="263071"/>
            <a:ext cx="8799087" cy="715963"/>
          </a:xfrm>
        </p:spPr>
        <p:txBody>
          <a:bodyPr>
            <a:noAutofit/>
          </a:bodyPr>
          <a:lstStyle/>
          <a:p>
            <a:pPr algn="l"/>
            <a:r>
              <a:rPr lang="en-US" altLang="zh-CN" sz="2400" dirty="0" smtClean="0">
                <a:latin typeface="Tahoma" pitchFamily="34" charset="0"/>
                <a:ea typeface="宋体" pitchFamily="2" charset="-122"/>
                <a:cs typeface="Tahoma" pitchFamily="34" charset="0"/>
              </a:rPr>
              <a:t>Help Your Customer Understand the Additional Security Features of Intel</a:t>
            </a:r>
            <a:r>
              <a:rPr lang="en-US" altLang="zh-CN" sz="2400" baseline="30000" dirty="0" smtClean="0">
                <a:latin typeface="Tahoma" pitchFamily="34" charset="0"/>
                <a:ea typeface="宋体" pitchFamily="2" charset="-122"/>
                <a:cs typeface="Tahoma" pitchFamily="34" charset="0"/>
              </a:rPr>
              <a:t>®</a:t>
            </a:r>
            <a:r>
              <a:rPr lang="en-US" altLang="zh-CN" sz="2400" dirty="0" smtClean="0">
                <a:latin typeface="Tahoma" pitchFamily="34" charset="0"/>
                <a:ea typeface="宋体" pitchFamily="2" charset="-122"/>
                <a:cs typeface="Tahoma" pitchFamily="34" charset="0"/>
              </a:rPr>
              <a:t> Xeon</a:t>
            </a:r>
            <a:r>
              <a:rPr lang="en-US" altLang="zh-CN" sz="2400" baseline="30000" dirty="0" smtClean="0">
                <a:latin typeface="Tahoma" pitchFamily="34" charset="0"/>
                <a:ea typeface="宋体" pitchFamily="2" charset="-122"/>
                <a:cs typeface="Tahoma" pitchFamily="34" charset="0"/>
              </a:rPr>
              <a:t>® </a:t>
            </a:r>
            <a:r>
              <a:rPr lang="en-US" altLang="zh-CN" sz="2400" dirty="0" smtClean="0">
                <a:latin typeface="Tahoma" pitchFamily="34" charset="0"/>
                <a:ea typeface="宋体" pitchFamily="2" charset="-122"/>
                <a:cs typeface="Tahoma" pitchFamily="34" charset="0"/>
              </a:rPr>
              <a:t>Processor-based Servers</a:t>
            </a:r>
          </a:p>
        </p:txBody>
      </p:sp>
      <p:graphicFrame>
        <p:nvGraphicFramePr>
          <p:cNvPr id="42" name="Group 123"/>
          <p:cNvGraphicFramePr>
            <a:graphicFrameLocks noGrp="1"/>
          </p:cNvGraphicFramePr>
          <p:nvPr/>
        </p:nvGraphicFramePr>
        <p:xfrm>
          <a:off x="-1" y="1939319"/>
          <a:ext cx="9144000" cy="3703017"/>
        </p:xfrm>
        <a:graphic>
          <a:graphicData uri="http://schemas.openxmlformats.org/drawingml/2006/table">
            <a:tbl>
              <a:tblPr/>
              <a:tblGrid>
                <a:gridCol w="2080793"/>
                <a:gridCol w="3040118"/>
                <a:gridCol w="1770025"/>
                <a:gridCol w="2253064"/>
              </a:tblGrid>
              <a:tr h="8167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1400" b="0" dirty="0" smtClean="0">
                        <a:solidFill>
                          <a:srgbClr val="FFFFFF"/>
                        </a:solidFill>
                        <a:latin typeface="Neo Sans Intel"/>
                        <a:ea typeface="SimSun" pitchFamily="2" charset="-122"/>
                        <a:cs typeface="Neo Sans Intel"/>
                      </a:endParaRPr>
                    </a:p>
                  </a:txBody>
                  <a:tcPr marL="0" marR="0" anchor="ctr" horzOverflow="overflow">
                    <a:lnL w="12700" cap="flat" cmpd="sng" algn="ctr">
                      <a:noFill/>
                      <a:prstDash val="dot"/>
                      <a:round/>
                      <a:headEnd type="none" w="med" len="med"/>
                      <a:tailEnd type="none" w="med" len="med"/>
                    </a:lnL>
                    <a:lnR w="12700" cap="flat" cmpd="sng" algn="ctr">
                      <a:solidFill>
                        <a:prstClr val="white"/>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a:noFill/>
                    </a:lnTlToBr>
                    <a:lnBlToTr>
                      <a:noFill/>
                    </a:lnBlToTr>
                    <a:gradFill flip="none" rotWithShape="1">
                      <a:gsLst>
                        <a:gs pos="100000">
                          <a:srgbClr val="0860A8"/>
                        </a:gs>
                        <a:gs pos="0">
                          <a:srgbClr val="2EA5D5"/>
                        </a:gs>
                      </a:gsLst>
                      <a:lin ang="5400000" scaled="0"/>
                      <a:tileRect/>
                    </a:gradFill>
                  </a:tcPr>
                </a:tc>
                <a:tc>
                  <a:txBody>
                    <a:bodyPr/>
                    <a:lstStyle/>
                    <a:p>
                      <a:endParaRPr lang="en-US" dirty="0"/>
                    </a:p>
                  </a:txBody>
                  <a:tcPr anchor="ctr" horzOverflow="overflow">
                    <a:lnL w="12700" cap="flat" cmpd="sng" algn="ctr">
                      <a:solidFill>
                        <a:prstClr val="white"/>
                      </a:solidFill>
                      <a:prstDash val="dot"/>
                      <a:round/>
                      <a:headEnd type="none" w="med" len="med"/>
                      <a:tailEnd type="none" w="med" len="med"/>
                    </a:lnL>
                    <a:lnR w="12700" cap="flat" cmpd="sng" algn="ctr">
                      <a:solidFill>
                        <a:prstClr val="white"/>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a:noFill/>
                    </a:lnTlToBr>
                    <a:lnBlToTr>
                      <a:noFill/>
                    </a:lnBlToTr>
                    <a:gradFill flip="none" rotWithShape="1">
                      <a:gsLst>
                        <a:gs pos="100000">
                          <a:srgbClr val="0860A8"/>
                        </a:gs>
                        <a:gs pos="0">
                          <a:srgbClr val="2EA5D5"/>
                        </a:gs>
                      </a:gsLst>
                      <a:lin ang="5400000" scaled="0"/>
                      <a:tileRect/>
                    </a:gradFill>
                  </a:tcPr>
                </a:tc>
                <a:tc>
                  <a:txBody>
                    <a:bodyPr/>
                    <a:lstStyle/>
                    <a:p>
                      <a:endParaRPr lang="en-US" dirty="0"/>
                    </a:p>
                  </a:txBody>
                  <a:tcPr anchor="b" horzOverflow="overflow">
                    <a:lnL w="12700" cap="flat" cmpd="sng" algn="ctr">
                      <a:solidFill>
                        <a:prstClr val="white"/>
                      </a:solidFill>
                      <a:prstDash val="dot"/>
                      <a:round/>
                      <a:headEnd type="none" w="med" len="med"/>
                      <a:tailEnd type="none" w="med" len="med"/>
                    </a:lnL>
                    <a:lnR w="12700" cap="flat" cmpd="sng" algn="ctr">
                      <a:solidFill>
                        <a:prstClr val="white"/>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a:noFill/>
                    </a:lnTlToBr>
                    <a:lnBlToTr>
                      <a:noFill/>
                    </a:lnBlToTr>
                    <a:gradFill flip="none" rotWithShape="1">
                      <a:gsLst>
                        <a:gs pos="100000">
                          <a:srgbClr val="0860A8"/>
                        </a:gs>
                        <a:gs pos="0">
                          <a:srgbClr val="2EA5D5"/>
                        </a:gs>
                      </a:gsLst>
                      <a:lin ang="5400000" scaled="0"/>
                      <a:tileRect/>
                    </a:gradFill>
                  </a:tcPr>
                </a:tc>
                <a:tc>
                  <a:txBody>
                    <a:bodyPr/>
                    <a:lstStyle/>
                    <a:p>
                      <a:endParaRPr lang="en-US" dirty="0"/>
                    </a:p>
                  </a:txBody>
                  <a:tcPr anchor="b" horzOverflow="overflow">
                    <a:lnL w="12700" cap="flat" cmpd="sng" algn="ctr">
                      <a:solidFill>
                        <a:prstClr val="white"/>
                      </a:solidFill>
                      <a:prstDash val="dot"/>
                      <a:round/>
                      <a:headEnd type="none" w="med" len="med"/>
                      <a:tailEnd type="none" w="med" len="med"/>
                    </a:lnL>
                    <a:lnR w="12700" cap="flat" cmpd="sng" algn="ctr">
                      <a:solidFill>
                        <a:prstClr val="white"/>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a:noFill/>
                    </a:lnTlToBr>
                    <a:lnBlToTr>
                      <a:noFill/>
                    </a:lnBlToTr>
                    <a:gradFill flip="none" rotWithShape="1">
                      <a:gsLst>
                        <a:gs pos="100000">
                          <a:srgbClr val="0860A8"/>
                        </a:gs>
                        <a:gs pos="0">
                          <a:srgbClr val="2EA5D5"/>
                        </a:gs>
                      </a:gsLst>
                      <a:lin ang="5400000" scaled="0"/>
                      <a:tileRect/>
                    </a:gradFill>
                  </a:tcPr>
                </a:tc>
              </a:tr>
              <a:tr h="537983">
                <a:tc rowSpan="2">
                  <a:txBody>
                    <a:bodyPr/>
                    <a:lstStyle/>
                    <a:p>
                      <a:pPr marL="0" indent="0" algn="ctr" eaLnBrk="1" hangingPunct="1">
                        <a:defRPr/>
                      </a:pPr>
                      <a:r>
                        <a:rPr lang="en-US" altLang="zh-CN" sz="1400" b="0" dirty="0" smtClean="0">
                          <a:solidFill>
                            <a:srgbClr val="414343"/>
                          </a:solidFill>
                          <a:latin typeface="Neo Sans Intel"/>
                          <a:ea typeface="SimSun" pitchFamily="2" charset="-122"/>
                          <a:cs typeface="Neo Sans Intel"/>
                        </a:rPr>
                        <a:t>Protect data</a:t>
                      </a:r>
                      <a:br>
                        <a:rPr lang="en-US" altLang="zh-CN" sz="1400" b="0" dirty="0" smtClean="0">
                          <a:solidFill>
                            <a:srgbClr val="414343"/>
                          </a:solidFill>
                          <a:latin typeface="Neo Sans Intel"/>
                          <a:ea typeface="SimSun" pitchFamily="2" charset="-122"/>
                          <a:cs typeface="Neo Sans Intel"/>
                        </a:rPr>
                      </a:br>
                      <a:r>
                        <a:rPr lang="en-US" altLang="zh-CN" sz="1400" b="0" dirty="0" smtClean="0">
                          <a:solidFill>
                            <a:srgbClr val="414343"/>
                          </a:solidFill>
                          <a:latin typeface="Neo Sans Intel"/>
                          <a:ea typeface="SimSun" pitchFamily="2" charset="-122"/>
                          <a:cs typeface="Neo Sans Intel"/>
                        </a:rPr>
                        <a:t>from attacks</a:t>
                      </a:r>
                    </a:p>
                  </a:txBody>
                  <a:tcPr marL="731520" marR="0" anchor="ctr" horzOverflow="overflow">
                    <a:lnL w="12700" cap="flat" cmpd="sng" algn="ctr">
                      <a:no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noFill/>
                      <a:prstDash val="dot"/>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gradFill flip="none" rotWithShape="1">
                      <a:gsLst>
                        <a:gs pos="0">
                          <a:srgbClr val="FFFFFF"/>
                        </a:gs>
                        <a:gs pos="100000">
                          <a:schemeClr val="bg1">
                            <a:lumMod val="85000"/>
                          </a:schemeClr>
                        </a:gs>
                      </a:gsLst>
                      <a:lin ang="5400000" scaled="0"/>
                      <a:tileRect/>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solidFill>
                            <a:schemeClr val="tx1">
                              <a:lumMod val="85000"/>
                              <a:lumOff val="15000"/>
                            </a:schemeClr>
                          </a:solidFill>
                          <a:latin typeface="Tahoma"/>
                          <a:cs typeface="Tahoma"/>
                        </a:rPr>
                        <a:t>Remote Management with Intel</a:t>
                      </a:r>
                      <a:r>
                        <a:rPr lang="en-US" altLang="zh-CN" sz="1050" baseline="30000" dirty="0" smtClean="0">
                          <a:solidFill>
                            <a:schemeClr val="tx1">
                              <a:lumMod val="85000"/>
                              <a:lumOff val="15000"/>
                            </a:schemeClr>
                          </a:solidFill>
                          <a:latin typeface="Tahoma"/>
                          <a:cs typeface="Tahoma"/>
                        </a:rPr>
                        <a:t>®</a:t>
                      </a:r>
                      <a:r>
                        <a:rPr lang="en-US" altLang="zh-CN" sz="1050" dirty="0" smtClean="0">
                          <a:solidFill>
                            <a:schemeClr val="tx1">
                              <a:lumMod val="85000"/>
                              <a:lumOff val="15000"/>
                            </a:schemeClr>
                          </a:solidFill>
                          <a:latin typeface="Tahoma"/>
                          <a:cs typeface="Tahoma"/>
                        </a:rPr>
                        <a:t> Active Management Technology</a:t>
                      </a:r>
                      <a:r>
                        <a:rPr lang="en-US" altLang="zh-CN" sz="1050" baseline="30000" dirty="0" smtClean="0">
                          <a:solidFill>
                            <a:schemeClr val="tx1">
                              <a:lumMod val="85000"/>
                              <a:lumOff val="15000"/>
                            </a:schemeClr>
                          </a:solidFill>
                          <a:latin typeface="Tahoma"/>
                          <a:cs typeface="Tahoma"/>
                        </a:rPr>
                        <a:t>12</a:t>
                      </a:r>
                    </a:p>
                  </a:txBody>
                  <a:tcPr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a:noFill/>
                    </a:lnTlToBr>
                    <a:lnBlToTr>
                      <a:noFill/>
                    </a:lnBlToTr>
                    <a:solidFill>
                      <a:schemeClr val="bg1">
                        <a:lumMod val="95000"/>
                      </a:schemeClr>
                    </a:solidFill>
                  </a:tcPr>
                </a:tc>
                <a:tc>
                  <a:txBody>
                    <a:bodyPr/>
                    <a:lstStyle/>
                    <a:p>
                      <a:endParaRPr lang="en-US" dirty="0"/>
                    </a:p>
                  </a:txBody>
                  <a:tcPr anchor="b"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a:noFill/>
                    </a:lnTlToBr>
                    <a:lnBlToTr>
                      <a:noFill/>
                    </a:lnBlToTr>
                    <a:solidFill>
                      <a:schemeClr val="bg1">
                        <a:lumMod val="95000"/>
                      </a:schemeClr>
                    </a:solidFill>
                  </a:tcPr>
                </a:tc>
                <a:tc>
                  <a:txBody>
                    <a:bodyPr/>
                    <a:lstStyle/>
                    <a:p>
                      <a:endParaRPr lang="en-US" dirty="0"/>
                    </a:p>
                  </a:txBody>
                  <a:tcPr anchor="b"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a:noFill/>
                    </a:lnTlToBr>
                    <a:lnBlToTr>
                      <a:noFill/>
                    </a:lnBlToTr>
                    <a:solidFill>
                      <a:schemeClr val="bg1">
                        <a:lumMod val="95000"/>
                      </a:schemeClr>
                    </a:solidFill>
                  </a:tcPr>
                </a:tc>
              </a:tr>
              <a:tr h="537983">
                <a:tc vMerge="1">
                  <a:txBody>
                    <a:bodyPr/>
                    <a:lstStyle/>
                    <a:p>
                      <a:pPr marL="0" indent="0" algn="ctr" eaLnBrk="1" hangingPunct="1">
                        <a:defRPr/>
                      </a:pPr>
                      <a:endParaRPr lang="en-US" altLang="zh-CN" sz="1400" b="0" dirty="0" smtClean="0">
                        <a:solidFill>
                          <a:srgbClr val="414343"/>
                        </a:solidFill>
                        <a:latin typeface="Neo Sans Intel"/>
                        <a:ea typeface="SimSun" pitchFamily="2" charset="-122"/>
                        <a:cs typeface="Neo Sans Intel"/>
                      </a:endParaRPr>
                    </a:p>
                  </a:txBody>
                  <a:tcPr marL="0" marR="0" anchor="ctr" horzOverflow="overflow">
                    <a:lnL w="12700" cap="flat" cmpd="sng" algn="ctr">
                      <a:no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noFill/>
                      <a:prstDash val="dot"/>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gradFill flip="none" rotWithShape="1">
                      <a:gsLst>
                        <a:gs pos="0">
                          <a:srgbClr val="FFFFFF"/>
                        </a:gs>
                        <a:gs pos="100000">
                          <a:schemeClr val="bg1">
                            <a:lumMod val="85000"/>
                          </a:schemeClr>
                        </a:gs>
                      </a:gsLst>
                      <a:lin ang="5400000" scaled="0"/>
                      <a:tileRect/>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solidFill>
                            <a:schemeClr val="tx1">
                              <a:lumMod val="85000"/>
                              <a:lumOff val="15000"/>
                            </a:schemeClr>
                          </a:solidFill>
                          <a:latin typeface="Tahoma"/>
                          <a:cs typeface="Tahoma"/>
                        </a:rPr>
                        <a:t>Faster data encryption with Intel</a:t>
                      </a:r>
                      <a:r>
                        <a:rPr lang="en-US" altLang="zh-CN" sz="1050" baseline="30000" dirty="0" smtClean="0">
                          <a:solidFill>
                            <a:schemeClr val="tx1">
                              <a:lumMod val="85000"/>
                              <a:lumOff val="15000"/>
                            </a:schemeClr>
                          </a:solidFill>
                          <a:latin typeface="Tahoma"/>
                          <a:cs typeface="Tahoma"/>
                        </a:rPr>
                        <a:t>®</a:t>
                      </a:r>
                      <a:r>
                        <a:rPr lang="en-US" altLang="zh-CN" sz="1050" dirty="0" smtClean="0">
                          <a:solidFill>
                            <a:schemeClr val="tx1">
                              <a:lumMod val="85000"/>
                              <a:lumOff val="15000"/>
                            </a:schemeClr>
                          </a:solidFill>
                          <a:latin typeface="Tahoma"/>
                          <a:cs typeface="Tahoma"/>
                        </a:rPr>
                        <a:t> AES-NI</a:t>
                      </a:r>
                      <a:r>
                        <a:rPr lang="en-US" altLang="zh-CN" sz="1050" baseline="30000" dirty="0" smtClean="0">
                          <a:solidFill>
                            <a:schemeClr val="tx1">
                              <a:lumMod val="85000"/>
                              <a:lumOff val="15000"/>
                            </a:schemeClr>
                          </a:solidFill>
                          <a:latin typeface="Tahoma"/>
                          <a:cs typeface="Tahoma"/>
                        </a:rPr>
                        <a:t>13</a:t>
                      </a:r>
                    </a:p>
                  </a:txBody>
                  <a:tcPr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noFill/>
                      <a:prstDash val="dot"/>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chemeClr val="bg1"/>
                    </a:solidFill>
                  </a:tcPr>
                </a:tc>
                <a:tc>
                  <a:txBody>
                    <a:bodyPr/>
                    <a:lstStyle/>
                    <a:p>
                      <a:endParaRPr lang="en-US" dirty="0"/>
                    </a:p>
                  </a:txBody>
                  <a:tcPr anchor="b"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noFill/>
                      <a:prstDash val="dot"/>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chemeClr val="bg1"/>
                    </a:solidFill>
                  </a:tcPr>
                </a:tc>
                <a:tc>
                  <a:txBody>
                    <a:bodyPr/>
                    <a:lstStyle/>
                    <a:p>
                      <a:endParaRPr lang="en-US" dirty="0"/>
                    </a:p>
                  </a:txBody>
                  <a:tcPr anchor="b"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noFill/>
                      <a:prstDash val="dot"/>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chemeClr val="bg1"/>
                    </a:solidFill>
                  </a:tcPr>
                </a:tc>
              </a:tr>
              <a:tr h="603445">
                <a:tc rowSpan="3">
                  <a:txBody>
                    <a:bodyPr/>
                    <a:lstStyle/>
                    <a:p>
                      <a:pPr marL="0" indent="0" algn="ctr" eaLnBrk="1" hangingPunct="1">
                        <a:defRPr/>
                      </a:pPr>
                      <a:r>
                        <a:rPr lang="en-US" altLang="zh-CN" sz="1400" b="0" dirty="0" smtClean="0">
                          <a:solidFill>
                            <a:srgbClr val="414343"/>
                          </a:solidFill>
                          <a:latin typeface="Neo Sans Intel"/>
                          <a:ea typeface="SimSun" pitchFamily="2" charset="-122"/>
                          <a:cs typeface="Neo Sans Intel"/>
                        </a:rPr>
                        <a:t>Dependability</a:t>
                      </a:r>
                      <a:r>
                        <a:rPr lang="en-US" altLang="zh-CN" sz="1400" b="0" baseline="0" dirty="0" smtClean="0">
                          <a:solidFill>
                            <a:srgbClr val="414343"/>
                          </a:solidFill>
                          <a:latin typeface="Neo Sans Intel"/>
                          <a:ea typeface="SimSun" pitchFamily="2" charset="-122"/>
                          <a:cs typeface="Neo Sans Intel"/>
                        </a:rPr>
                        <a:t/>
                      </a:r>
                      <a:br>
                        <a:rPr lang="en-US" altLang="zh-CN" sz="1400" b="0" baseline="0" dirty="0" smtClean="0">
                          <a:solidFill>
                            <a:srgbClr val="414343"/>
                          </a:solidFill>
                          <a:latin typeface="Neo Sans Intel"/>
                          <a:ea typeface="SimSun" pitchFamily="2" charset="-122"/>
                          <a:cs typeface="Neo Sans Intel"/>
                        </a:rPr>
                      </a:br>
                      <a:r>
                        <a:rPr lang="en-US" altLang="zh-CN" sz="1400" b="0" baseline="0" dirty="0" smtClean="0">
                          <a:solidFill>
                            <a:srgbClr val="414343"/>
                          </a:solidFill>
                          <a:latin typeface="Neo Sans Intel"/>
                          <a:ea typeface="SimSun" pitchFamily="2" charset="-122"/>
                          <a:cs typeface="Neo Sans Intel"/>
                        </a:rPr>
                        <a:t>to operate </a:t>
                      </a:r>
                      <a:br>
                        <a:rPr lang="en-US" altLang="zh-CN" sz="1400" b="0" baseline="0" dirty="0" smtClean="0">
                          <a:solidFill>
                            <a:srgbClr val="414343"/>
                          </a:solidFill>
                          <a:latin typeface="Neo Sans Intel"/>
                          <a:ea typeface="SimSun" pitchFamily="2" charset="-122"/>
                          <a:cs typeface="Neo Sans Intel"/>
                        </a:rPr>
                      </a:br>
                      <a:r>
                        <a:rPr lang="en-US" altLang="zh-CN" sz="1400" b="0" baseline="0" dirty="0" smtClean="0">
                          <a:solidFill>
                            <a:srgbClr val="414343"/>
                          </a:solidFill>
                          <a:latin typeface="Neo Sans Intel"/>
                          <a:ea typeface="SimSun" pitchFamily="2" charset="-122"/>
                          <a:cs typeface="Neo Sans Intel"/>
                        </a:rPr>
                        <a:t>24/7</a:t>
                      </a:r>
                      <a:endParaRPr lang="en-US" altLang="zh-CN" sz="1400" b="0" dirty="0" smtClean="0">
                        <a:solidFill>
                          <a:srgbClr val="414343"/>
                        </a:solidFill>
                        <a:latin typeface="Neo Sans Intel"/>
                        <a:ea typeface="SimSun" pitchFamily="2" charset="-122"/>
                        <a:cs typeface="Neo Sans Intel"/>
                      </a:endParaRPr>
                    </a:p>
                  </a:txBody>
                  <a:tcPr marL="731520" marR="0" anchor="ctr" horzOverflow="overflow">
                    <a:lnL w="12700" cap="flat" cmpd="sng" algn="ctr">
                      <a:no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gradFill rotWithShape="1">
                      <a:gsLst>
                        <a:gs pos="0">
                          <a:srgbClr val="FFFFFF"/>
                        </a:gs>
                        <a:gs pos="100000">
                          <a:schemeClr val="bg1">
                            <a:lumMod val="85000"/>
                          </a:schemeClr>
                        </a:gs>
                      </a:gsLst>
                      <a:lin ang="5400000" scaled="0"/>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solidFill>
                            <a:schemeClr val="tx1">
                              <a:lumMod val="85000"/>
                              <a:lumOff val="15000"/>
                            </a:schemeClr>
                          </a:solidFill>
                          <a:latin typeface="Tahoma"/>
                          <a:cs typeface="Tahoma"/>
                        </a:rPr>
                        <a:t>Correct memory errors to keep network running</a:t>
                      </a:r>
                    </a:p>
                  </a:txBody>
                  <a:tcPr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2F2F2"/>
                    </a:solidFill>
                  </a:tcPr>
                </a:tc>
                <a:tc>
                  <a:txBody>
                    <a:bodyPr/>
                    <a:lstStyle/>
                    <a:p>
                      <a:endParaRPr lang="en-US" dirty="0"/>
                    </a:p>
                  </a:txBody>
                  <a:tcPr anchor="b"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2F2F2"/>
                    </a:solidFill>
                  </a:tcPr>
                </a:tc>
                <a:tc>
                  <a:txBody>
                    <a:bodyPr/>
                    <a:lstStyle/>
                    <a:p>
                      <a:endParaRPr lang="en-US" dirty="0"/>
                    </a:p>
                  </a:txBody>
                  <a:tcPr anchor="b"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2F2F2"/>
                    </a:solidFill>
                  </a:tcPr>
                </a:tc>
              </a:tr>
              <a:tr h="603445">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solidFill>
                            <a:schemeClr val="tx1">
                              <a:lumMod val="85000"/>
                              <a:lumOff val="15000"/>
                            </a:schemeClr>
                          </a:solidFill>
                          <a:latin typeface="Tahoma"/>
                          <a:cs typeface="Tahoma"/>
                        </a:rPr>
                        <a:t>Redundant storage to</a:t>
                      </a:r>
                      <a:r>
                        <a:rPr lang="en-US" altLang="zh-CN" sz="1050" baseline="0" dirty="0" smtClean="0">
                          <a:solidFill>
                            <a:schemeClr val="tx1">
                              <a:lumMod val="85000"/>
                              <a:lumOff val="15000"/>
                            </a:schemeClr>
                          </a:solidFill>
                          <a:latin typeface="Tahoma"/>
                          <a:cs typeface="Tahoma"/>
                        </a:rPr>
                        <a:t> help prevent the loss of critical business data</a:t>
                      </a:r>
                      <a:endParaRPr lang="en-US" altLang="zh-CN" sz="1050" dirty="0" smtClean="0">
                        <a:solidFill>
                          <a:schemeClr val="tx1">
                            <a:lumMod val="85000"/>
                            <a:lumOff val="15000"/>
                          </a:schemeClr>
                        </a:solidFill>
                        <a:latin typeface="Tahoma"/>
                        <a:cs typeface="Tahoma"/>
                      </a:endParaRPr>
                    </a:p>
                  </a:txBody>
                  <a:tcPr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endParaRPr lang="en-US" dirty="0"/>
                    </a:p>
                  </a:txBody>
                  <a:tcPr anchor="b"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endParaRPr lang="en-US" dirty="0"/>
                    </a:p>
                  </a:txBody>
                  <a:tcPr anchor="b"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r>
              <a:tr h="603445">
                <a:tc vMerge="1">
                  <a:txBody>
                    <a:bodyPr/>
                    <a:lstStyle/>
                    <a:p>
                      <a:pPr marL="0" indent="0" algn="ctr" eaLnBrk="1" hangingPunct="1">
                        <a:defRPr/>
                      </a:pPr>
                      <a:endParaRPr lang="en-US" altLang="zh-CN" sz="1400" b="0" dirty="0" smtClean="0">
                        <a:solidFill>
                          <a:srgbClr val="414343"/>
                        </a:solidFill>
                        <a:latin typeface="Neo Sans Intel"/>
                        <a:ea typeface="SimSun" pitchFamily="2" charset="-122"/>
                        <a:cs typeface="Neo Sans Intel"/>
                      </a:endParaRPr>
                    </a:p>
                  </a:txBody>
                  <a:tcPr marL="0" marR="0" anchor="ctr" horzOverflow="overflow">
                    <a:lnL w="12700" cap="flat" cmpd="sng" algn="ctr">
                      <a:solidFill>
                        <a:srgbClr val="7F7F7F"/>
                      </a:solidFill>
                      <a:prstDash val="dot"/>
                      <a:round/>
                      <a:headEnd type="none" w="med" len="med"/>
                      <a:tailEnd type="none" w="med" len="med"/>
                    </a:lnL>
                    <a:lnR w="12700" cap="flat" cmpd="sng" algn="ctr">
                      <a:solidFill>
                        <a:srgbClr val="7F7F7F"/>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s>
                        <a:gs pos="100000">
                          <a:schemeClr val="bg1">
                            <a:lumMod val="85000"/>
                          </a:schemeClr>
                        </a:gs>
                      </a:gsLst>
                      <a:lin ang="5400000" scaled="0"/>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solidFill>
                            <a:schemeClr val="tx1">
                              <a:lumMod val="85000"/>
                              <a:lumOff val="15000"/>
                            </a:schemeClr>
                          </a:solidFill>
                          <a:latin typeface="Tahoma"/>
                          <a:cs typeface="Tahoma"/>
                        </a:rPr>
                        <a:t>Extensively tested and validated </a:t>
                      </a:r>
                      <a:r>
                        <a:rPr lang="en-US" altLang="zh-CN" sz="1050" baseline="0" dirty="0" smtClean="0">
                          <a:solidFill>
                            <a:schemeClr val="tx1">
                              <a:lumMod val="85000"/>
                              <a:lumOff val="15000"/>
                            </a:schemeClr>
                          </a:solidFill>
                          <a:latin typeface="Tahoma"/>
                          <a:cs typeface="Tahoma"/>
                        </a:rPr>
                        <a:t>with </a:t>
                      </a:r>
                      <a:r>
                        <a:rPr lang="en-US" altLang="zh-CN" sz="1050" dirty="0" smtClean="0">
                          <a:solidFill>
                            <a:schemeClr val="tx1">
                              <a:lumMod val="85000"/>
                              <a:lumOff val="15000"/>
                            </a:schemeClr>
                          </a:solidFill>
                          <a:latin typeface="Tahoma"/>
                          <a:cs typeface="Tahoma"/>
                        </a:rPr>
                        <a:t>Intel</a:t>
                      </a:r>
                      <a:r>
                        <a:rPr lang="en-US" altLang="zh-CN" sz="1050" baseline="30000" dirty="0" smtClean="0">
                          <a:solidFill>
                            <a:schemeClr val="tx1">
                              <a:lumMod val="85000"/>
                              <a:lumOff val="15000"/>
                            </a:schemeClr>
                          </a:solidFill>
                          <a:latin typeface="Tahoma"/>
                          <a:cs typeface="Tahoma"/>
                        </a:rPr>
                        <a:t>® </a:t>
                      </a:r>
                      <a:r>
                        <a:rPr lang="en-US" altLang="zh-CN" sz="1050" dirty="0" smtClean="0">
                          <a:solidFill>
                            <a:schemeClr val="tx1">
                              <a:lumMod val="85000"/>
                              <a:lumOff val="15000"/>
                            </a:schemeClr>
                          </a:solidFill>
                          <a:latin typeface="Tahoma"/>
                          <a:cs typeface="Tahoma"/>
                        </a:rPr>
                        <a:t>Server Validation</a:t>
                      </a:r>
                    </a:p>
                  </a:txBody>
                  <a:tcPr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noFill/>
                      <a:prstDash val="dot"/>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solidFill>
                      <a:schemeClr val="bg1">
                        <a:lumMod val="95000"/>
                      </a:schemeClr>
                    </a:solidFill>
                  </a:tcPr>
                </a:tc>
                <a:tc>
                  <a:txBody>
                    <a:bodyPr/>
                    <a:lstStyle/>
                    <a:p>
                      <a:endParaRPr lang="en-US" dirty="0"/>
                    </a:p>
                  </a:txBody>
                  <a:tcPr anchor="b"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noFill/>
                      <a:prstDash val="dot"/>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solidFill>
                      <a:schemeClr val="bg1">
                        <a:lumMod val="95000"/>
                      </a:schemeClr>
                    </a:solidFill>
                  </a:tcPr>
                </a:tc>
                <a:tc>
                  <a:txBody>
                    <a:bodyPr/>
                    <a:lstStyle/>
                    <a:p>
                      <a:endParaRPr lang="en-US" dirty="0"/>
                    </a:p>
                  </a:txBody>
                  <a:tcPr anchor="b"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noFill/>
                      <a:prstDash val="dot"/>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solidFill>
                      <a:schemeClr val="bg1">
                        <a:lumMod val="95000"/>
                      </a:schemeClr>
                    </a:solidFill>
                  </a:tcPr>
                </a:tc>
              </a:tr>
            </a:tbl>
          </a:graphicData>
        </a:graphic>
      </p:graphicFrame>
      <p:pic>
        <p:nvPicPr>
          <p:cNvPr id="43" name="Picture 57"/>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7920693" y="2866722"/>
            <a:ext cx="282304" cy="233892"/>
          </a:xfrm>
          <a:prstGeom prst="rect">
            <a:avLst/>
          </a:prstGeom>
          <a:noFill/>
          <a:ln w="9525">
            <a:noFill/>
            <a:miter lim="800000"/>
            <a:headEnd/>
            <a:tailEnd/>
          </a:ln>
        </p:spPr>
      </p:pic>
      <p:pic>
        <p:nvPicPr>
          <p:cNvPr id="44" name="Picture 57"/>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7922518" y="3454913"/>
            <a:ext cx="282304" cy="233892"/>
          </a:xfrm>
          <a:prstGeom prst="rect">
            <a:avLst/>
          </a:prstGeom>
          <a:noFill/>
          <a:ln w="9525">
            <a:noFill/>
            <a:miter lim="800000"/>
            <a:headEnd/>
            <a:tailEnd/>
          </a:ln>
        </p:spPr>
      </p:pic>
      <p:pic>
        <p:nvPicPr>
          <p:cNvPr id="46" name="Picture 57"/>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7908661" y="3987397"/>
            <a:ext cx="282304" cy="233892"/>
          </a:xfrm>
          <a:prstGeom prst="rect">
            <a:avLst/>
          </a:prstGeom>
          <a:noFill/>
          <a:ln w="9525">
            <a:noFill/>
            <a:miter lim="800000"/>
            <a:headEnd/>
            <a:tailEnd/>
          </a:ln>
        </p:spPr>
      </p:pic>
      <p:sp>
        <p:nvSpPr>
          <p:cNvPr id="49" name="Rectangle 48"/>
          <p:cNvSpPr/>
          <p:nvPr/>
        </p:nvSpPr>
        <p:spPr>
          <a:xfrm>
            <a:off x="5110651" y="1307927"/>
            <a:ext cx="1793796" cy="512961"/>
          </a:xfrm>
          <a:prstGeom prst="rect">
            <a:avLst/>
          </a:prstGeom>
          <a:noFill/>
        </p:spPr>
        <p:txBody>
          <a:bodyPr wrap="square">
            <a:spAutoFit/>
          </a:bodyPr>
          <a:lstStyle/>
          <a:p>
            <a:pPr algn="ctr">
              <a:spcBef>
                <a:spcPts val="200"/>
              </a:spcBef>
              <a:spcAft>
                <a:spcPts val="200"/>
              </a:spcAft>
            </a:pPr>
            <a:r>
              <a:rPr lang="en-US" sz="1200" b="1" dirty="0" smtClean="0">
                <a:solidFill>
                  <a:srgbClr val="FFFFFF"/>
                </a:solidFill>
                <a:latin typeface="Verdana"/>
                <a:ea typeface="Times New Roman"/>
                <a:cs typeface="Verdana"/>
              </a:rPr>
              <a:t>Desktop processor </a:t>
            </a:r>
          </a:p>
          <a:p>
            <a:pPr algn="ctr">
              <a:spcBef>
                <a:spcPts val="200"/>
              </a:spcBef>
              <a:spcAft>
                <a:spcPts val="200"/>
              </a:spcAft>
            </a:pPr>
            <a:r>
              <a:rPr lang="en-US" sz="1200" b="1" dirty="0" smtClean="0">
                <a:solidFill>
                  <a:srgbClr val="FFFFFF"/>
                </a:solidFill>
                <a:latin typeface="Verdana"/>
                <a:ea typeface="Times New Roman"/>
                <a:cs typeface="Verdana"/>
              </a:rPr>
              <a:t>based server</a:t>
            </a:r>
            <a:endParaRPr lang="en-US" sz="1200" dirty="0">
              <a:solidFill>
                <a:srgbClr val="FFFFFF"/>
              </a:solidFill>
              <a:latin typeface="Verdana"/>
              <a:ea typeface="Times New Roman"/>
              <a:cs typeface="Verdana"/>
            </a:endParaRPr>
          </a:p>
        </p:txBody>
      </p:sp>
      <p:sp>
        <p:nvSpPr>
          <p:cNvPr id="55" name="Rectangle 54"/>
          <p:cNvSpPr/>
          <p:nvPr/>
        </p:nvSpPr>
        <p:spPr>
          <a:xfrm>
            <a:off x="6904446" y="1230279"/>
            <a:ext cx="2239553" cy="646331"/>
          </a:xfrm>
          <a:prstGeom prst="rect">
            <a:avLst/>
          </a:prstGeom>
          <a:noFill/>
        </p:spPr>
        <p:txBody>
          <a:bodyPr wrap="square" lIns="0" rIns="0">
            <a:spAutoFit/>
          </a:bodyPr>
          <a:lstStyle/>
          <a:p>
            <a:pPr algn="ctr">
              <a:spcBef>
                <a:spcPts val="200"/>
              </a:spcBef>
              <a:spcAft>
                <a:spcPts val="200"/>
              </a:spcAft>
            </a:pPr>
            <a:r>
              <a:rPr lang="en-US" sz="1200" b="1" dirty="0" smtClean="0">
                <a:solidFill>
                  <a:srgbClr val="FFFFFF"/>
                </a:solidFill>
                <a:latin typeface="Verdana"/>
                <a:ea typeface="Times New Roman"/>
                <a:cs typeface="Verdana"/>
              </a:rPr>
              <a:t>Server based on Intel</a:t>
            </a:r>
            <a:r>
              <a:rPr lang="en-US" sz="1200" b="1" baseline="30000" dirty="0" smtClean="0">
                <a:solidFill>
                  <a:srgbClr val="FFFFFF"/>
                </a:solidFill>
                <a:latin typeface="Verdana"/>
                <a:ea typeface="Times New Roman"/>
                <a:cs typeface="Verdana"/>
              </a:rPr>
              <a:t>®</a:t>
            </a:r>
            <a:r>
              <a:rPr lang="en-US" sz="1200" b="1" dirty="0" smtClean="0">
                <a:solidFill>
                  <a:srgbClr val="FFFFFF"/>
                </a:solidFill>
                <a:latin typeface="Verdana"/>
                <a:ea typeface="Times New Roman"/>
                <a:cs typeface="Verdana"/>
              </a:rPr>
              <a:t> Xeon</a:t>
            </a:r>
            <a:r>
              <a:rPr lang="en-US" sz="1200" b="1" baseline="30000" dirty="0" smtClean="0">
                <a:solidFill>
                  <a:srgbClr val="FFFFFF"/>
                </a:solidFill>
                <a:ea typeface="Times New Roman"/>
                <a:cs typeface="Verdana"/>
              </a:rPr>
              <a:t>® </a:t>
            </a:r>
            <a:r>
              <a:rPr lang="en-US" sz="1200" b="1" dirty="0" smtClean="0">
                <a:solidFill>
                  <a:srgbClr val="FFFFFF"/>
                </a:solidFill>
                <a:latin typeface="Verdana"/>
                <a:ea typeface="Times New Roman"/>
                <a:cs typeface="Verdana"/>
              </a:rPr>
              <a:t>processor</a:t>
            </a:r>
            <a:br>
              <a:rPr lang="en-US" sz="1200" b="1" dirty="0" smtClean="0">
                <a:solidFill>
                  <a:srgbClr val="FFFFFF"/>
                </a:solidFill>
                <a:latin typeface="Verdana"/>
                <a:ea typeface="Times New Roman"/>
                <a:cs typeface="Verdana"/>
              </a:rPr>
            </a:br>
            <a:r>
              <a:rPr lang="en-US" sz="1200" b="1" dirty="0" smtClean="0">
                <a:solidFill>
                  <a:srgbClr val="FFFFFF"/>
                </a:solidFill>
                <a:latin typeface="Verdana"/>
                <a:ea typeface="Times New Roman"/>
                <a:cs typeface="Verdana"/>
              </a:rPr>
              <a:t>E3-1200 family</a:t>
            </a:r>
          </a:p>
        </p:txBody>
      </p:sp>
      <p:pic>
        <p:nvPicPr>
          <p:cNvPr id="60" name="Picture 57"/>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5745340" y="3433406"/>
            <a:ext cx="282304" cy="233892"/>
          </a:xfrm>
          <a:prstGeom prst="rect">
            <a:avLst/>
          </a:prstGeom>
          <a:noFill/>
          <a:ln w="9525">
            <a:noFill/>
            <a:miter lim="800000"/>
            <a:headEnd/>
            <a:tailEnd/>
          </a:ln>
        </p:spPr>
      </p:pic>
      <p:pic>
        <p:nvPicPr>
          <p:cNvPr id="72" name="Picture 57"/>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7891952" y="4605650"/>
            <a:ext cx="282304" cy="233892"/>
          </a:xfrm>
          <a:prstGeom prst="rect">
            <a:avLst/>
          </a:prstGeom>
          <a:noFill/>
          <a:ln w="9525">
            <a:noFill/>
            <a:miter lim="800000"/>
            <a:headEnd/>
            <a:tailEnd/>
          </a:ln>
        </p:spPr>
      </p:pic>
      <p:pic>
        <p:nvPicPr>
          <p:cNvPr id="88" name="Picture 57"/>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7883565" y="5226929"/>
            <a:ext cx="282304" cy="233892"/>
          </a:xfrm>
          <a:prstGeom prst="rect">
            <a:avLst/>
          </a:prstGeom>
          <a:noFill/>
          <a:ln w="9525">
            <a:noFill/>
            <a:miter lim="800000"/>
            <a:headEnd/>
            <a:tailEnd/>
          </a:ln>
        </p:spPr>
      </p:pic>
      <p:pic>
        <p:nvPicPr>
          <p:cNvPr id="35" name="Picture 57"/>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5741862" y="2881450"/>
            <a:ext cx="282304" cy="233892"/>
          </a:xfrm>
          <a:prstGeom prst="rect">
            <a:avLst/>
          </a:prstGeom>
          <a:noFill/>
          <a:ln w="9525">
            <a:noFill/>
            <a:miter lim="800000"/>
            <a:headEnd/>
            <a:tailEnd/>
          </a:ln>
        </p:spPr>
      </p:pic>
      <p:pic>
        <p:nvPicPr>
          <p:cNvPr id="57" name="Picture 2" descr="C:\Users\slpritch\AppData\Local\Temp\wz6488\xeon_d_rgb_digital\xeon_d_rgb_3000.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06646" y="2013943"/>
            <a:ext cx="868314" cy="651236"/>
          </a:xfrm>
          <a:prstGeom prst="rect">
            <a:avLst/>
          </a:prstGeom>
          <a:noFill/>
        </p:spPr>
      </p:pic>
      <p:sp>
        <p:nvSpPr>
          <p:cNvPr id="16" name="Rectangle 15"/>
          <p:cNvSpPr/>
          <p:nvPr/>
        </p:nvSpPr>
        <p:spPr>
          <a:xfrm>
            <a:off x="360938" y="5830857"/>
            <a:ext cx="8422112" cy="400110"/>
          </a:xfrm>
          <a:prstGeom prst="rect">
            <a:avLst/>
          </a:prstGeom>
        </p:spPr>
        <p:txBody>
          <a:bodyPr wrap="square">
            <a:spAutoFit/>
          </a:bodyPr>
          <a:lstStyle/>
          <a:p>
            <a:r>
              <a:rPr lang="en-US" sz="2000" b="1" dirty="0" smtClean="0">
                <a:solidFill>
                  <a:srgbClr val="0B589F"/>
                </a:solidFill>
                <a:latin typeface="Tahoma" pitchFamily="-105" charset="0"/>
                <a:cs typeface="Tahoma" pitchFamily="-105" charset="0"/>
              </a:rPr>
              <a:t>A Smart Investment to Keep Business Running 24/7</a:t>
            </a:r>
            <a:endParaRPr lang="en-US" sz="2000" dirty="0"/>
          </a:p>
        </p:txBody>
      </p:sp>
      <p:pic>
        <p:nvPicPr>
          <p:cNvPr id="18" name="Picture 17" descr="dataattack.png"/>
          <p:cNvPicPr>
            <a:picLocks noChangeAspect="1"/>
          </p:cNvPicPr>
          <p:nvPr/>
        </p:nvPicPr>
        <p:blipFill>
          <a:blip r:embed="rId5" cstate="print"/>
          <a:stretch>
            <a:fillRect/>
          </a:stretch>
        </p:blipFill>
        <p:spPr>
          <a:xfrm>
            <a:off x="108091" y="3155457"/>
            <a:ext cx="609600" cy="609600"/>
          </a:xfrm>
          <a:prstGeom prst="rect">
            <a:avLst/>
          </a:prstGeom>
        </p:spPr>
      </p:pic>
      <p:pic>
        <p:nvPicPr>
          <p:cNvPr id="25" name="Picture 24" descr="clock.png"/>
          <p:cNvPicPr>
            <a:picLocks noChangeAspect="1"/>
          </p:cNvPicPr>
          <p:nvPr/>
        </p:nvPicPr>
        <p:blipFill>
          <a:blip r:embed="rId6" cstate="print"/>
          <a:stretch>
            <a:fillRect/>
          </a:stretch>
        </p:blipFill>
        <p:spPr>
          <a:xfrm>
            <a:off x="187497" y="4476007"/>
            <a:ext cx="635000" cy="635000"/>
          </a:xfrm>
          <a:prstGeom prst="rect">
            <a:avLst/>
          </a:prstGeom>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032000"/>
            <a:ext cx="9144000" cy="2730500"/>
          </a:xfrm>
          <a:prstGeom prst="rect">
            <a:avLst/>
          </a:prstGeom>
          <a:gradFill flip="none" rotWithShape="1">
            <a:gsLst>
              <a:gs pos="100000">
                <a:srgbClr val="0860A8">
                  <a:alpha val="0"/>
                </a:srgbClr>
              </a:gs>
              <a:gs pos="0">
                <a:srgbClr val="0860A8">
                  <a:alpha val="0"/>
                </a:srgbClr>
              </a:gs>
              <a:gs pos="75000">
                <a:srgbClr val="0860A8">
                  <a:alpha val="60000"/>
                </a:srgbClr>
              </a:gs>
              <a:gs pos="25000">
                <a:srgbClr val="0860A8">
                  <a:alpha val="60000"/>
                </a:srgb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itle 1"/>
          <p:cNvSpPr txBox="1">
            <a:spLocks/>
          </p:cNvSpPr>
          <p:nvPr/>
        </p:nvSpPr>
        <p:spPr bwMode="auto">
          <a:xfrm>
            <a:off x="152400" y="152400"/>
            <a:ext cx="8839200" cy="715963"/>
          </a:xfrm>
          <a:prstGeom prst="rect">
            <a:avLst/>
          </a:prstGeom>
          <a:noFill/>
          <a:ln w="9525">
            <a:noFill/>
            <a:miter lim="800000"/>
            <a:headEnd/>
            <a:tailEnd/>
          </a:ln>
        </p:spPr>
        <p:txBody>
          <a:bodyPr anchor="ctr"/>
          <a:lstStyle/>
          <a:p>
            <a:pPr algn="ctr" defTabSz="457200" eaLnBrk="0" fontAlgn="base" hangingPunct="0">
              <a:spcBef>
                <a:spcPct val="0"/>
              </a:spcBef>
              <a:spcAft>
                <a:spcPct val="0"/>
              </a:spcAft>
            </a:pPr>
            <a:r>
              <a:rPr lang="en-US" sz="2600" b="1" dirty="0">
                <a:solidFill>
                  <a:prstClr val="white"/>
                </a:solidFill>
                <a:latin typeface="Tahoma" pitchFamily="-105" charset="0"/>
                <a:ea typeface="ＭＳ Ｐゴシック" pitchFamily="-105" charset="-128"/>
                <a:cs typeface="Arial" charset="0"/>
              </a:rPr>
              <a:t>Overcoming Buyer Objections</a:t>
            </a:r>
          </a:p>
        </p:txBody>
      </p:sp>
      <p:sp>
        <p:nvSpPr>
          <p:cNvPr id="17415" name="TextBox 8"/>
          <p:cNvSpPr txBox="1">
            <a:spLocks noChangeArrowheads="1"/>
          </p:cNvSpPr>
          <p:nvPr/>
        </p:nvSpPr>
        <p:spPr bwMode="auto">
          <a:xfrm>
            <a:off x="368300" y="2806700"/>
            <a:ext cx="8407400" cy="1200329"/>
          </a:xfrm>
          <a:prstGeom prst="rect">
            <a:avLst/>
          </a:prstGeom>
          <a:noFill/>
          <a:ln w="9525">
            <a:noFill/>
            <a:miter lim="800000"/>
            <a:headEnd/>
            <a:tailEnd/>
          </a:ln>
        </p:spPr>
        <p:txBody>
          <a:bodyPr wrap="square">
            <a:spAutoFit/>
          </a:bodyPr>
          <a:lstStyle/>
          <a:p>
            <a:pPr algn="ctr" fontAlgn="base">
              <a:spcBef>
                <a:spcPct val="0"/>
              </a:spcBef>
              <a:spcAft>
                <a:spcPct val="0"/>
              </a:spcAft>
            </a:pPr>
            <a:r>
              <a:rPr lang="en-US" sz="3600" b="1" dirty="0" smtClean="0">
                <a:solidFill>
                  <a:prstClr val="white"/>
                </a:solidFill>
                <a:latin typeface="Tahoma" pitchFamily="-105" charset="0"/>
                <a:cs typeface="Tahoma" pitchFamily="-105" charset="0"/>
              </a:rPr>
              <a:t>“Our current systems seem secure. How would new PCs help?”</a:t>
            </a:r>
            <a:endParaRPr lang="en-US" sz="3600" b="1" dirty="0">
              <a:solidFill>
                <a:prstClr val="white"/>
              </a:solidFill>
              <a:latin typeface="Tahoma" pitchFamily="-105" charset="0"/>
              <a:cs typeface="Tahoma" pitchFamily="-105"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1778000"/>
            <a:ext cx="9144000" cy="3136900"/>
          </a:xfrm>
          <a:prstGeom prst="rect">
            <a:avLst/>
          </a:prstGeom>
          <a:gradFill flip="none" rotWithShape="1">
            <a:gsLst>
              <a:gs pos="100000">
                <a:srgbClr val="0860A8">
                  <a:alpha val="0"/>
                </a:srgbClr>
              </a:gs>
              <a:gs pos="0">
                <a:srgbClr val="0860A8">
                  <a:alpha val="0"/>
                </a:srgbClr>
              </a:gs>
              <a:gs pos="75000">
                <a:srgbClr val="0860A8">
                  <a:alpha val="60000"/>
                </a:srgbClr>
              </a:gs>
              <a:gs pos="25000">
                <a:srgbClr val="0860A8">
                  <a:alpha val="60000"/>
                </a:srgb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TextBox 13"/>
          <p:cNvSpPr txBox="1">
            <a:spLocks noChangeArrowheads="1"/>
          </p:cNvSpPr>
          <p:nvPr/>
        </p:nvSpPr>
        <p:spPr bwMode="auto">
          <a:xfrm>
            <a:off x="473528" y="1444491"/>
            <a:ext cx="2283527" cy="369332"/>
          </a:xfrm>
          <a:prstGeom prst="rect">
            <a:avLst/>
          </a:prstGeom>
          <a:solidFill>
            <a:srgbClr val="0077BD"/>
          </a:solidFill>
          <a:ln w="9525">
            <a:noFill/>
            <a:miter lim="800000"/>
            <a:headEnd/>
            <a:tailEnd/>
          </a:ln>
        </p:spPr>
        <p:txBody>
          <a:bodyPr wrap="square">
            <a:spAutoFit/>
          </a:bodyPr>
          <a:lstStyle/>
          <a:p>
            <a:pPr fontAlgn="base">
              <a:spcBef>
                <a:spcPct val="0"/>
              </a:spcBef>
              <a:spcAft>
                <a:spcPct val="0"/>
              </a:spcAft>
            </a:pPr>
            <a:r>
              <a:rPr lang="en-US" b="1" dirty="0">
                <a:solidFill>
                  <a:srgbClr val="FFC000"/>
                </a:solidFill>
                <a:latin typeface="Tahoma" pitchFamily="-105" charset="0"/>
                <a:ea typeface="ＭＳ Ｐゴシック" pitchFamily="-105" charset="-128"/>
                <a:cs typeface="Arial" charset="0"/>
              </a:rPr>
              <a:t>Your Response</a:t>
            </a:r>
          </a:p>
        </p:txBody>
      </p:sp>
      <p:sp>
        <p:nvSpPr>
          <p:cNvPr id="18441" name="TextBox 11"/>
          <p:cNvSpPr txBox="1">
            <a:spLocks noChangeArrowheads="1"/>
          </p:cNvSpPr>
          <p:nvPr/>
        </p:nvSpPr>
        <p:spPr bwMode="auto">
          <a:xfrm>
            <a:off x="354609" y="345690"/>
            <a:ext cx="5879579" cy="830997"/>
          </a:xfrm>
          <a:prstGeom prst="rect">
            <a:avLst/>
          </a:prstGeom>
          <a:noFill/>
          <a:ln w="9525">
            <a:noFill/>
            <a:miter lim="800000"/>
            <a:headEnd/>
            <a:tailEnd/>
          </a:ln>
        </p:spPr>
        <p:txBody>
          <a:bodyPr wrap="square">
            <a:spAutoFit/>
          </a:bodyPr>
          <a:lstStyle/>
          <a:p>
            <a:pPr marL="114300" indent="-114300" fontAlgn="base">
              <a:spcBef>
                <a:spcPct val="0"/>
              </a:spcBef>
              <a:spcAft>
                <a:spcPct val="0"/>
              </a:spcAft>
            </a:pPr>
            <a:r>
              <a:rPr lang="en-US" sz="2400" dirty="0" smtClean="0">
                <a:solidFill>
                  <a:prstClr val="white"/>
                </a:solidFill>
                <a:latin typeface="Tahoma" pitchFamily="-105" charset="0"/>
                <a:cs typeface="Tahoma" pitchFamily="-105" charset="0"/>
              </a:rPr>
              <a:t>“</a:t>
            </a:r>
            <a:r>
              <a:rPr lang="en-US" sz="2400" b="1" dirty="0" smtClean="0">
                <a:solidFill>
                  <a:prstClr val="white"/>
                </a:solidFill>
                <a:latin typeface="Tahoma" pitchFamily="-105" charset="0"/>
                <a:cs typeface="Tahoma" pitchFamily="-105" charset="0"/>
              </a:rPr>
              <a:t>My current systems seem secure. How would new PCs help?”</a:t>
            </a:r>
            <a:endParaRPr lang="en-US" sz="2400" dirty="0">
              <a:solidFill>
                <a:prstClr val="white"/>
              </a:solidFill>
              <a:latin typeface="Tahoma" pitchFamily="-105" charset="0"/>
              <a:cs typeface="Tahoma" pitchFamily="-105" charset="0"/>
            </a:endParaRPr>
          </a:p>
        </p:txBody>
      </p:sp>
      <p:sp>
        <p:nvSpPr>
          <p:cNvPr id="10" name="TextBox 9"/>
          <p:cNvSpPr txBox="1"/>
          <p:nvPr/>
        </p:nvSpPr>
        <p:spPr>
          <a:xfrm>
            <a:off x="359465" y="5338901"/>
            <a:ext cx="7829663" cy="400110"/>
          </a:xfrm>
          <a:prstGeom prst="rect">
            <a:avLst/>
          </a:prstGeom>
          <a:noFill/>
        </p:spPr>
        <p:txBody>
          <a:bodyPr wrap="square" rtlCol="0">
            <a:spAutoFit/>
          </a:bodyPr>
          <a:lstStyle/>
          <a:p>
            <a:r>
              <a:rPr lang="en-US" sz="2000" b="1" dirty="0" smtClean="0">
                <a:solidFill>
                  <a:srgbClr val="0B589F"/>
                </a:solidFill>
                <a:latin typeface="Tahoma"/>
                <a:cs typeface="Tahoma"/>
              </a:rPr>
              <a:t>Help protect your company’s data by updating your PCs.</a:t>
            </a:r>
          </a:p>
        </p:txBody>
      </p:sp>
      <p:sp>
        <p:nvSpPr>
          <p:cNvPr id="12" name="Rectangle 3"/>
          <p:cNvSpPr txBox="1">
            <a:spLocks noChangeArrowheads="1"/>
          </p:cNvSpPr>
          <p:nvPr/>
        </p:nvSpPr>
        <p:spPr>
          <a:xfrm>
            <a:off x="228600" y="2438400"/>
            <a:ext cx="2514600" cy="2819400"/>
          </a:xfrm>
          <a:prstGeom prst="rect">
            <a:avLst/>
          </a:prstGeom>
        </p:spPr>
        <p:txBody>
          <a:bodyPr vert="horz" lIns="91440" tIns="45720" rIns="91440" bIns="45720" rtlCol="0">
            <a:normAutofit/>
          </a:bodyPr>
          <a:lstStyle/>
          <a:p>
            <a:pPr marL="177800" marR="0" lvl="1" indent="-176213" algn="l" defTabSz="914400" rtl="0" eaLnBrk="1" fontAlgn="auto" latinLnBrk="0" hangingPunct="1">
              <a:lnSpc>
                <a:spcPct val="100000"/>
              </a:lnSpc>
              <a:spcBef>
                <a:spcPts val="100"/>
              </a:spcBef>
              <a:spcAft>
                <a:spcPts val="1000"/>
              </a:spcAft>
              <a:buClrTx/>
              <a:buSzTx/>
              <a:buFont typeface="Arial" pitchFamily="34" charset="0"/>
              <a:buNone/>
              <a:tabLst/>
              <a:defRPr/>
            </a:pPr>
            <a:endParaRPr kumimoji="0" lang="en-US" sz="14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5" name="TextBox 14"/>
          <p:cNvSpPr txBox="1"/>
          <p:nvPr/>
        </p:nvSpPr>
        <p:spPr>
          <a:xfrm>
            <a:off x="424070" y="2130287"/>
            <a:ext cx="6321287" cy="646331"/>
          </a:xfrm>
          <a:prstGeom prst="rect">
            <a:avLst/>
          </a:prstGeom>
          <a:noFill/>
        </p:spPr>
        <p:txBody>
          <a:bodyPr wrap="square" rtlCol="0">
            <a:spAutoFit/>
          </a:bodyPr>
          <a:lstStyle/>
          <a:p>
            <a:r>
              <a:rPr lang="en-US" b="1" dirty="0" smtClean="0">
                <a:solidFill>
                  <a:schemeClr val="bg1"/>
                </a:solidFill>
              </a:rPr>
              <a:t>PCs older than three years experience 60% more security incidents than newer PCs.</a:t>
            </a:r>
            <a:r>
              <a:rPr lang="en-US" b="1" baseline="30000" dirty="0" smtClean="0">
                <a:solidFill>
                  <a:schemeClr val="bg1"/>
                </a:solidFill>
              </a:rPr>
              <a:t>4</a:t>
            </a:r>
            <a:endParaRPr lang="en-US" b="1" baseline="30000" dirty="0">
              <a:solidFill>
                <a:schemeClr val="bg1"/>
              </a:solidFill>
            </a:endParaRPr>
          </a:p>
        </p:txBody>
      </p:sp>
      <p:sp>
        <p:nvSpPr>
          <p:cNvPr id="18" name="TextBox 17"/>
          <p:cNvSpPr txBox="1"/>
          <p:nvPr/>
        </p:nvSpPr>
        <p:spPr>
          <a:xfrm>
            <a:off x="461404" y="2948603"/>
            <a:ext cx="6229328" cy="1528624"/>
          </a:xfrm>
          <a:prstGeom prst="rect">
            <a:avLst/>
          </a:prstGeom>
          <a:noFill/>
        </p:spPr>
        <p:txBody>
          <a:bodyPr wrap="square" rtlCol="0">
            <a:spAutoFit/>
          </a:bodyPr>
          <a:lstStyle/>
          <a:p>
            <a:pPr>
              <a:spcAft>
                <a:spcPts val="800"/>
              </a:spcAft>
            </a:pPr>
            <a:r>
              <a:rPr lang="en-US" sz="1600" b="1" dirty="0" smtClean="0">
                <a:solidFill>
                  <a:schemeClr val="bg1"/>
                </a:solidFill>
              </a:rPr>
              <a:t>2nd gen Intel</a:t>
            </a:r>
            <a:r>
              <a:rPr lang="en-US" sz="1600" b="1" baseline="30000" dirty="0" smtClean="0">
                <a:solidFill>
                  <a:schemeClr val="bg1"/>
                </a:solidFill>
              </a:rPr>
              <a:t>®</a:t>
            </a:r>
            <a:r>
              <a:rPr lang="en-US" sz="1600" b="1" dirty="0" smtClean="0">
                <a:solidFill>
                  <a:schemeClr val="bg1"/>
                </a:solidFill>
              </a:rPr>
              <a:t> Core™ i5 processors have </a:t>
            </a:r>
            <a:br>
              <a:rPr lang="en-US" sz="1600" b="1" dirty="0" smtClean="0">
                <a:solidFill>
                  <a:schemeClr val="bg1"/>
                </a:solidFill>
              </a:rPr>
            </a:br>
            <a:r>
              <a:rPr lang="en-US" sz="1600" b="1" dirty="0" smtClean="0">
                <a:solidFill>
                  <a:schemeClr val="bg1"/>
                </a:solidFill>
              </a:rPr>
              <a:t>built-in security:</a:t>
            </a:r>
          </a:p>
          <a:p>
            <a:pPr marL="228600" indent="-228600">
              <a:spcAft>
                <a:spcPts val="800"/>
              </a:spcAft>
              <a:buFont typeface="Arial" pitchFamily="34" charset="0"/>
              <a:buChar char="•"/>
            </a:pPr>
            <a:r>
              <a:rPr lang="en-US" sz="1600" dirty="0" smtClean="0">
                <a:solidFill>
                  <a:schemeClr val="bg1"/>
                </a:solidFill>
              </a:rPr>
              <a:t>Intel AES-NI</a:t>
            </a:r>
            <a:r>
              <a:rPr lang="en-US" sz="1600" baseline="30000" dirty="0" smtClean="0">
                <a:solidFill>
                  <a:schemeClr val="bg1"/>
                </a:solidFill>
              </a:rPr>
              <a:t>8</a:t>
            </a:r>
            <a:r>
              <a:rPr lang="en-US" sz="1600" dirty="0" smtClean="0">
                <a:solidFill>
                  <a:schemeClr val="bg1"/>
                </a:solidFill>
              </a:rPr>
              <a:t> for 4x faster encryption of sensitive data</a:t>
            </a:r>
            <a:r>
              <a:rPr lang="en-US" sz="1600" baseline="30000" dirty="0" smtClean="0">
                <a:solidFill>
                  <a:schemeClr val="bg1"/>
                </a:solidFill>
              </a:rPr>
              <a:t>9</a:t>
            </a:r>
            <a:endParaRPr lang="en-US" sz="1600" dirty="0" smtClean="0">
              <a:solidFill>
                <a:schemeClr val="bg1"/>
              </a:solidFill>
            </a:endParaRPr>
          </a:p>
          <a:p>
            <a:pPr marL="228600" indent="-228600">
              <a:spcAft>
                <a:spcPts val="800"/>
              </a:spcAft>
              <a:buFont typeface="Arial" pitchFamily="34" charset="0"/>
              <a:buChar char="•"/>
            </a:pPr>
            <a:r>
              <a:rPr lang="en-US" sz="1600" dirty="0" smtClean="0">
                <a:solidFill>
                  <a:schemeClr val="bg1"/>
                </a:solidFill>
              </a:rPr>
              <a:t>Optional Intel</a:t>
            </a:r>
            <a:r>
              <a:rPr lang="en-US" sz="1600" baseline="30000" dirty="0" smtClean="0">
                <a:solidFill>
                  <a:schemeClr val="bg1"/>
                </a:solidFill>
              </a:rPr>
              <a:t>®</a:t>
            </a:r>
            <a:r>
              <a:rPr lang="en-US" sz="1600" dirty="0" smtClean="0">
                <a:solidFill>
                  <a:schemeClr val="bg1"/>
                </a:solidFill>
              </a:rPr>
              <a:t> Anti-Theft Technology to disable a </a:t>
            </a:r>
            <a:br>
              <a:rPr lang="en-US" sz="1600" dirty="0" smtClean="0">
                <a:solidFill>
                  <a:schemeClr val="bg1"/>
                </a:solidFill>
              </a:rPr>
            </a:br>
            <a:r>
              <a:rPr lang="en-US" sz="1600" dirty="0" smtClean="0">
                <a:solidFill>
                  <a:schemeClr val="bg1"/>
                </a:solidFill>
              </a:rPr>
              <a:t>laptop if it’s lost or stolen</a:t>
            </a:r>
            <a:r>
              <a:rPr lang="en-US" sz="1600" baseline="30000" dirty="0" smtClean="0">
                <a:solidFill>
                  <a:schemeClr val="bg1"/>
                </a:solidFill>
              </a:rPr>
              <a:t>7</a:t>
            </a:r>
            <a:endParaRPr lang="en-US" sz="1600" dirty="0" smtClean="0">
              <a:solidFill>
                <a:schemeClr val="bg1"/>
              </a:solidFill>
            </a:endParaRPr>
          </a:p>
        </p:txBody>
      </p:sp>
      <p:pic>
        <p:nvPicPr>
          <p:cNvPr id="21" name="Picture 20" descr="ltkey.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159500" y="2346325"/>
            <a:ext cx="2984500" cy="2984500"/>
          </a:xfrm>
          <a:prstGeom prst="rect">
            <a:avLst/>
          </a:prstGeom>
          <a:effectLst>
            <a:outerShdw blurRad="50800" dist="38100" dir="2700000">
              <a:srgbClr val="000000">
                <a:alpha val="43000"/>
              </a:srgbClr>
            </a:outerShdw>
          </a:effec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032000"/>
            <a:ext cx="9144000" cy="2730500"/>
          </a:xfrm>
          <a:prstGeom prst="rect">
            <a:avLst/>
          </a:prstGeom>
          <a:gradFill flip="none" rotWithShape="1">
            <a:gsLst>
              <a:gs pos="100000">
                <a:srgbClr val="0860A8">
                  <a:alpha val="0"/>
                </a:srgbClr>
              </a:gs>
              <a:gs pos="0">
                <a:srgbClr val="0860A8">
                  <a:alpha val="0"/>
                </a:srgbClr>
              </a:gs>
              <a:gs pos="75000">
                <a:srgbClr val="0860A8">
                  <a:alpha val="60000"/>
                </a:srgbClr>
              </a:gs>
              <a:gs pos="25000">
                <a:srgbClr val="0860A8">
                  <a:alpha val="60000"/>
                </a:srgb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itle 1"/>
          <p:cNvSpPr txBox="1">
            <a:spLocks/>
          </p:cNvSpPr>
          <p:nvPr/>
        </p:nvSpPr>
        <p:spPr bwMode="auto">
          <a:xfrm>
            <a:off x="152400" y="152400"/>
            <a:ext cx="8839200" cy="715963"/>
          </a:xfrm>
          <a:prstGeom prst="rect">
            <a:avLst/>
          </a:prstGeom>
          <a:noFill/>
          <a:ln w="9525">
            <a:noFill/>
            <a:miter lim="800000"/>
            <a:headEnd/>
            <a:tailEnd/>
          </a:ln>
        </p:spPr>
        <p:txBody>
          <a:bodyPr anchor="ctr"/>
          <a:lstStyle/>
          <a:p>
            <a:pPr algn="ctr" defTabSz="457200" eaLnBrk="0" fontAlgn="base" hangingPunct="0">
              <a:spcBef>
                <a:spcPct val="0"/>
              </a:spcBef>
              <a:spcAft>
                <a:spcPct val="0"/>
              </a:spcAft>
            </a:pPr>
            <a:r>
              <a:rPr lang="en-US" sz="2600" b="1" dirty="0">
                <a:solidFill>
                  <a:prstClr val="white"/>
                </a:solidFill>
                <a:latin typeface="Tahoma" pitchFamily="-105" charset="0"/>
                <a:ea typeface="ＭＳ Ｐゴシック" pitchFamily="-105" charset="-128"/>
                <a:cs typeface="Arial" charset="0"/>
              </a:rPr>
              <a:t>Overcoming Buyer Objections</a:t>
            </a:r>
          </a:p>
        </p:txBody>
      </p:sp>
      <p:sp>
        <p:nvSpPr>
          <p:cNvPr id="17415" name="TextBox 8"/>
          <p:cNvSpPr txBox="1">
            <a:spLocks noChangeArrowheads="1"/>
          </p:cNvSpPr>
          <p:nvPr/>
        </p:nvSpPr>
        <p:spPr bwMode="auto">
          <a:xfrm>
            <a:off x="0" y="2654300"/>
            <a:ext cx="9144000" cy="1200329"/>
          </a:xfrm>
          <a:prstGeom prst="rect">
            <a:avLst/>
          </a:prstGeom>
          <a:noFill/>
          <a:ln w="9525">
            <a:noFill/>
            <a:miter lim="800000"/>
            <a:headEnd/>
            <a:tailEnd/>
          </a:ln>
        </p:spPr>
        <p:txBody>
          <a:bodyPr>
            <a:spAutoFit/>
          </a:bodyPr>
          <a:lstStyle/>
          <a:p>
            <a:pPr algn="ctr" fontAlgn="base">
              <a:spcBef>
                <a:spcPct val="0"/>
              </a:spcBef>
              <a:spcAft>
                <a:spcPct val="0"/>
              </a:spcAft>
            </a:pPr>
            <a:r>
              <a:rPr lang="en-US" sz="3600" b="1" dirty="0">
                <a:solidFill>
                  <a:prstClr val="white"/>
                </a:solidFill>
                <a:latin typeface="Tahoma" pitchFamily="-105" charset="0"/>
                <a:cs typeface="Tahoma" pitchFamily="-105" charset="0"/>
              </a:rPr>
              <a:t>“</a:t>
            </a:r>
            <a:r>
              <a:rPr lang="en-US" sz="3600" b="1" dirty="0" smtClean="0">
                <a:solidFill>
                  <a:prstClr val="white"/>
                </a:solidFill>
                <a:latin typeface="Tahoma" pitchFamily="-105" charset="0"/>
                <a:cs typeface="Tahoma" pitchFamily="-105" charset="0"/>
              </a:rPr>
              <a:t>How will anti-theft technology</a:t>
            </a:r>
            <a:r>
              <a:rPr lang="en-US" sz="3600" b="1" dirty="0">
                <a:solidFill>
                  <a:prstClr val="white"/>
                </a:solidFill>
                <a:latin typeface="Tahoma" pitchFamily="-105" charset="0"/>
                <a:cs typeface="Tahoma" pitchFamily="-105" charset="0"/>
              </a:rPr>
              <a:t/>
            </a:r>
            <a:br>
              <a:rPr lang="en-US" sz="3600" b="1" dirty="0">
                <a:solidFill>
                  <a:prstClr val="white"/>
                </a:solidFill>
                <a:latin typeface="Tahoma" pitchFamily="-105" charset="0"/>
                <a:cs typeface="Tahoma" pitchFamily="-105" charset="0"/>
              </a:rPr>
            </a:br>
            <a:r>
              <a:rPr lang="en-US" sz="3600" b="1" dirty="0" smtClean="0">
                <a:solidFill>
                  <a:prstClr val="white"/>
                </a:solidFill>
                <a:latin typeface="Tahoma" pitchFamily="-105" charset="0"/>
                <a:cs typeface="Tahoma" pitchFamily="-105" charset="0"/>
              </a:rPr>
              <a:t>protect my company’s data</a:t>
            </a:r>
            <a:r>
              <a:rPr lang="en-US" sz="3600" b="1" dirty="0">
                <a:solidFill>
                  <a:prstClr val="white"/>
                </a:solidFill>
                <a:latin typeface="Tahoma" pitchFamily="-105" charset="0"/>
                <a:cs typeface="Tahoma" pitchFamily="-105" charset="0"/>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993900"/>
            <a:ext cx="9144000" cy="3365500"/>
          </a:xfrm>
          <a:prstGeom prst="rect">
            <a:avLst/>
          </a:prstGeom>
          <a:gradFill flip="none" rotWithShape="1">
            <a:gsLst>
              <a:gs pos="100000">
                <a:srgbClr val="0860A8">
                  <a:alpha val="0"/>
                </a:srgbClr>
              </a:gs>
              <a:gs pos="0">
                <a:srgbClr val="0860A8">
                  <a:alpha val="0"/>
                </a:srgbClr>
              </a:gs>
              <a:gs pos="75000">
                <a:srgbClr val="0860A8">
                  <a:alpha val="60000"/>
                </a:srgbClr>
              </a:gs>
              <a:gs pos="25000">
                <a:srgbClr val="0860A8">
                  <a:alpha val="60000"/>
                </a:srgb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13"/>
          <p:cNvSpPr txBox="1">
            <a:spLocks noChangeArrowheads="1"/>
          </p:cNvSpPr>
          <p:nvPr/>
        </p:nvSpPr>
        <p:spPr bwMode="auto">
          <a:xfrm>
            <a:off x="473527" y="1660391"/>
            <a:ext cx="2255817" cy="369332"/>
          </a:xfrm>
          <a:prstGeom prst="rect">
            <a:avLst/>
          </a:prstGeom>
          <a:solidFill>
            <a:srgbClr val="0077BD"/>
          </a:solidFill>
          <a:ln w="9525">
            <a:noFill/>
            <a:miter lim="800000"/>
            <a:headEnd/>
            <a:tailEnd/>
          </a:ln>
        </p:spPr>
        <p:txBody>
          <a:bodyPr wrap="square">
            <a:spAutoFit/>
          </a:bodyPr>
          <a:lstStyle/>
          <a:p>
            <a:pPr fontAlgn="base">
              <a:spcBef>
                <a:spcPct val="0"/>
              </a:spcBef>
              <a:spcAft>
                <a:spcPct val="0"/>
              </a:spcAft>
            </a:pPr>
            <a:r>
              <a:rPr lang="en-US" b="1" dirty="0">
                <a:solidFill>
                  <a:srgbClr val="FFC000"/>
                </a:solidFill>
                <a:latin typeface="Tahoma" pitchFamily="-105" charset="0"/>
                <a:ea typeface="ＭＳ Ｐゴシック" pitchFamily="-105" charset="-128"/>
                <a:cs typeface="Arial" charset="0"/>
              </a:rPr>
              <a:t>Your Response</a:t>
            </a:r>
          </a:p>
        </p:txBody>
      </p:sp>
      <p:sp>
        <p:nvSpPr>
          <p:cNvPr id="18441" name="TextBox 11"/>
          <p:cNvSpPr txBox="1">
            <a:spLocks noChangeArrowheads="1"/>
          </p:cNvSpPr>
          <p:nvPr/>
        </p:nvSpPr>
        <p:spPr bwMode="auto">
          <a:xfrm>
            <a:off x="365760" y="609600"/>
            <a:ext cx="6760525" cy="830997"/>
          </a:xfrm>
          <a:prstGeom prst="rect">
            <a:avLst/>
          </a:prstGeom>
          <a:noFill/>
          <a:ln w="9525">
            <a:noFill/>
            <a:miter lim="800000"/>
            <a:headEnd/>
            <a:tailEnd/>
          </a:ln>
        </p:spPr>
        <p:txBody>
          <a:bodyPr wrap="square">
            <a:spAutoFit/>
          </a:bodyPr>
          <a:lstStyle/>
          <a:p>
            <a:pPr marL="177800" indent="-177800" fontAlgn="base">
              <a:spcBef>
                <a:spcPct val="0"/>
              </a:spcBef>
              <a:spcAft>
                <a:spcPct val="0"/>
              </a:spcAft>
            </a:pPr>
            <a:r>
              <a:rPr lang="en-US" sz="2400" b="1" dirty="0">
                <a:solidFill>
                  <a:prstClr val="white"/>
                </a:solidFill>
                <a:latin typeface="Tahoma" pitchFamily="-105" charset="0"/>
                <a:cs typeface="Tahoma" pitchFamily="-105" charset="0"/>
              </a:rPr>
              <a:t>“</a:t>
            </a:r>
            <a:r>
              <a:rPr lang="en-US" sz="2400" b="1" dirty="0" smtClean="0">
                <a:solidFill>
                  <a:prstClr val="white"/>
                </a:solidFill>
                <a:latin typeface="Tahoma" pitchFamily="-105" charset="0"/>
                <a:cs typeface="Tahoma" pitchFamily="-105" charset="0"/>
              </a:rPr>
              <a:t>How will anti-theft technology protect my company’s data</a:t>
            </a:r>
            <a:r>
              <a:rPr lang="en-US" sz="2400" b="1" dirty="0">
                <a:solidFill>
                  <a:prstClr val="white"/>
                </a:solidFill>
                <a:latin typeface="Tahoma" pitchFamily="-105" charset="0"/>
                <a:cs typeface="Tahoma" pitchFamily="-105" charset="0"/>
              </a:rPr>
              <a:t>?”</a:t>
            </a:r>
          </a:p>
        </p:txBody>
      </p:sp>
      <p:sp>
        <p:nvSpPr>
          <p:cNvPr id="18442" name="TextBox 3"/>
          <p:cNvSpPr txBox="1">
            <a:spLocks noChangeArrowheads="1"/>
          </p:cNvSpPr>
          <p:nvPr/>
        </p:nvSpPr>
        <p:spPr bwMode="auto">
          <a:xfrm>
            <a:off x="387061" y="2637979"/>
            <a:ext cx="6962775" cy="2172390"/>
          </a:xfrm>
          <a:prstGeom prst="rect">
            <a:avLst/>
          </a:prstGeom>
          <a:noFill/>
          <a:ln w="9525">
            <a:noFill/>
            <a:miter lim="800000"/>
            <a:headEnd/>
            <a:tailEnd/>
          </a:ln>
        </p:spPr>
        <p:txBody>
          <a:bodyPr wrap="square">
            <a:spAutoFit/>
          </a:bodyPr>
          <a:lstStyle/>
          <a:p>
            <a:pPr eaLnBrk="0" fontAlgn="base" hangingPunct="0">
              <a:spcBef>
                <a:spcPts val="500"/>
              </a:spcBef>
              <a:spcAft>
                <a:spcPts val="800"/>
              </a:spcAft>
            </a:pPr>
            <a:r>
              <a:rPr lang="en-US" sz="2000" b="1" dirty="0" smtClean="0">
                <a:solidFill>
                  <a:schemeClr val="bg1"/>
                </a:solidFill>
                <a:latin typeface="Tahoma" pitchFamily="-105" charset="0"/>
                <a:cs typeface="Tahoma" pitchFamily="-105" charset="0"/>
              </a:rPr>
              <a:t>Intel</a:t>
            </a:r>
            <a:r>
              <a:rPr lang="en-US" sz="2000" b="1" baseline="30000" dirty="0" smtClean="0">
                <a:solidFill>
                  <a:schemeClr val="bg1"/>
                </a:solidFill>
                <a:latin typeface="Tahoma" pitchFamily="-105" charset="0"/>
                <a:cs typeface="Tahoma" pitchFamily="-105" charset="0"/>
              </a:rPr>
              <a:t>® </a:t>
            </a:r>
            <a:r>
              <a:rPr lang="en-US" sz="2000" b="1" dirty="0" smtClean="0">
                <a:solidFill>
                  <a:schemeClr val="bg1"/>
                </a:solidFill>
                <a:latin typeface="Tahoma" pitchFamily="-105" charset="0"/>
                <a:cs typeface="Tahoma" pitchFamily="-105" charset="0"/>
              </a:rPr>
              <a:t>Anti-Theft Technology</a:t>
            </a:r>
            <a:r>
              <a:rPr lang="en-US" sz="2000" b="1" baseline="30000" dirty="0" smtClean="0">
                <a:solidFill>
                  <a:schemeClr val="bg1"/>
                </a:solidFill>
                <a:latin typeface="Tahoma" pitchFamily="-105" charset="0"/>
                <a:cs typeface="Tahoma" pitchFamily="-105" charset="0"/>
              </a:rPr>
              <a:t>7</a:t>
            </a:r>
            <a:r>
              <a:rPr lang="en-US" sz="2000" b="1" dirty="0" smtClean="0">
                <a:solidFill>
                  <a:schemeClr val="bg1"/>
                </a:solidFill>
                <a:latin typeface="Tahoma" pitchFamily="-105" charset="0"/>
                <a:cs typeface="Tahoma" pitchFamily="-105" charset="0"/>
              </a:rPr>
              <a:t> can disable a PC if it’s lost or stolen, protecting critical company data</a:t>
            </a:r>
            <a:r>
              <a:rPr lang="en-US" sz="2000" b="1" dirty="0">
                <a:solidFill>
                  <a:schemeClr val="bg1"/>
                </a:solidFill>
                <a:latin typeface="Tahoma" pitchFamily="-105" charset="0"/>
                <a:cs typeface="Tahoma" pitchFamily="-105" charset="0"/>
              </a:rPr>
              <a:t>.</a:t>
            </a:r>
            <a:endParaRPr lang="en-US" sz="2000" b="1" dirty="0" smtClean="0">
              <a:solidFill>
                <a:schemeClr val="bg1"/>
              </a:solidFill>
              <a:latin typeface="Tahoma" pitchFamily="-105" charset="0"/>
              <a:cs typeface="Tahoma" pitchFamily="-105" charset="0"/>
            </a:endParaRPr>
          </a:p>
          <a:p>
            <a:pPr eaLnBrk="0" fontAlgn="base" hangingPunct="0">
              <a:spcBef>
                <a:spcPts val="500"/>
              </a:spcBef>
              <a:spcAft>
                <a:spcPct val="0"/>
              </a:spcAft>
              <a:buFont typeface="Arial" pitchFamily="34" charset="0"/>
              <a:buChar char="•"/>
            </a:pPr>
            <a:r>
              <a:rPr lang="en-US" sz="2000" b="1" dirty="0" smtClean="0">
                <a:solidFill>
                  <a:schemeClr val="bg1"/>
                </a:solidFill>
                <a:latin typeface="Tahoma" pitchFamily="-105" charset="0"/>
                <a:ea typeface="ＭＳ Ｐゴシック" pitchFamily="-105" charset="-128"/>
                <a:cs typeface="Tahoma" pitchFamily="-105" charset="0"/>
              </a:rPr>
              <a:t> Works </a:t>
            </a:r>
            <a:r>
              <a:rPr lang="en-US" sz="2000" b="1" dirty="0" smtClean="0">
                <a:solidFill>
                  <a:schemeClr val="bg1"/>
                </a:solidFill>
                <a:latin typeface="Tahoma" pitchFamily="-105" charset="0"/>
                <a:ea typeface="ＭＳ Ｐゴシック" pitchFamily="-105" charset="-128"/>
                <a:cs typeface="Arial" charset="0"/>
              </a:rPr>
              <a:t>even without network connectivity. </a:t>
            </a:r>
            <a:endParaRPr lang="en-US" sz="2000" b="1" baseline="30000" dirty="0" smtClean="0">
              <a:solidFill>
                <a:schemeClr val="bg1"/>
              </a:solidFill>
              <a:latin typeface="Tahoma" pitchFamily="-105" charset="0"/>
              <a:ea typeface="ＭＳ Ｐゴシック" pitchFamily="-105" charset="-128"/>
              <a:cs typeface="Arial" charset="0"/>
            </a:endParaRPr>
          </a:p>
          <a:p>
            <a:pPr marL="166688" indent="-166688" eaLnBrk="0" fontAlgn="base" hangingPunct="0">
              <a:spcBef>
                <a:spcPts val="500"/>
              </a:spcBef>
              <a:spcAft>
                <a:spcPct val="0"/>
              </a:spcAft>
              <a:buFont typeface="Arial" pitchFamily="34" charset="0"/>
              <a:buChar char="•"/>
            </a:pPr>
            <a:r>
              <a:rPr lang="en-US" sz="2000" b="1" dirty="0" smtClean="0">
                <a:solidFill>
                  <a:schemeClr val="bg1"/>
                </a:solidFill>
                <a:latin typeface="Tahoma" pitchFamily="-105" charset="0"/>
                <a:ea typeface="ＭＳ Ｐゴシック" pitchFamily="-105" charset="-128"/>
                <a:cs typeface="Arial" charset="0"/>
              </a:rPr>
              <a:t>Non-destructive: </a:t>
            </a:r>
            <a:r>
              <a:rPr lang="en-US" sz="2000" b="1" dirty="0" smtClean="0">
                <a:solidFill>
                  <a:schemeClr val="bg1"/>
                </a:solidFill>
                <a:latin typeface="Tahoma" pitchFamily="-105" charset="0"/>
                <a:cs typeface="Tahoma" pitchFamily="-105" charset="0"/>
              </a:rPr>
              <a:t>Once recovered, PCs can be </a:t>
            </a:r>
            <a:br>
              <a:rPr lang="en-US" sz="2000" b="1" dirty="0" smtClean="0">
                <a:solidFill>
                  <a:schemeClr val="bg1"/>
                </a:solidFill>
                <a:latin typeface="Tahoma" pitchFamily="-105" charset="0"/>
                <a:cs typeface="Tahoma" pitchFamily="-105" charset="0"/>
              </a:rPr>
            </a:br>
            <a:r>
              <a:rPr lang="en-US" sz="2000" b="1" dirty="0" smtClean="0">
                <a:solidFill>
                  <a:schemeClr val="bg1"/>
                </a:solidFill>
                <a:latin typeface="Tahoma" pitchFamily="-105" charset="0"/>
                <a:cs typeface="Tahoma" pitchFamily="-105" charset="0"/>
              </a:rPr>
              <a:t>reactivated to full functionality.</a:t>
            </a:r>
          </a:p>
          <a:p>
            <a:pPr eaLnBrk="0" fontAlgn="base" hangingPunct="0">
              <a:spcBef>
                <a:spcPts val="500"/>
              </a:spcBef>
              <a:spcAft>
                <a:spcPts val="800"/>
              </a:spcAft>
            </a:pPr>
            <a:endParaRPr lang="en-US" sz="1600" dirty="0" smtClean="0">
              <a:solidFill>
                <a:schemeClr val="bg1"/>
              </a:solidFill>
              <a:latin typeface="Tahoma" pitchFamily="-105" charset="0"/>
              <a:cs typeface="Tahoma" pitchFamily="-105" charset="0"/>
            </a:endParaRPr>
          </a:p>
        </p:txBody>
      </p:sp>
      <p:pic>
        <p:nvPicPr>
          <p:cNvPr id="9" name="Picture 8" descr="antithft_rgb.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938564" y="3082655"/>
            <a:ext cx="1849835" cy="2062501"/>
          </a:xfrm>
          <a:prstGeom prst="rect">
            <a:avLst/>
          </a:prstGeom>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032000"/>
            <a:ext cx="9144000" cy="2730500"/>
          </a:xfrm>
          <a:prstGeom prst="rect">
            <a:avLst/>
          </a:prstGeom>
          <a:gradFill flip="none" rotWithShape="1">
            <a:gsLst>
              <a:gs pos="100000">
                <a:srgbClr val="0860A8">
                  <a:alpha val="0"/>
                </a:srgbClr>
              </a:gs>
              <a:gs pos="0">
                <a:srgbClr val="0860A8">
                  <a:alpha val="0"/>
                </a:srgbClr>
              </a:gs>
              <a:gs pos="75000">
                <a:srgbClr val="0860A8">
                  <a:alpha val="60000"/>
                </a:srgbClr>
              </a:gs>
              <a:gs pos="25000">
                <a:srgbClr val="0860A8">
                  <a:alpha val="60000"/>
                </a:srgb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itle 1"/>
          <p:cNvSpPr txBox="1">
            <a:spLocks/>
          </p:cNvSpPr>
          <p:nvPr/>
        </p:nvSpPr>
        <p:spPr bwMode="auto">
          <a:xfrm>
            <a:off x="152400" y="152400"/>
            <a:ext cx="8839200" cy="715963"/>
          </a:xfrm>
          <a:prstGeom prst="rect">
            <a:avLst/>
          </a:prstGeom>
          <a:noFill/>
          <a:ln w="9525">
            <a:noFill/>
            <a:miter lim="800000"/>
            <a:headEnd/>
            <a:tailEnd/>
          </a:ln>
        </p:spPr>
        <p:txBody>
          <a:bodyPr anchor="ctr"/>
          <a:lstStyle/>
          <a:p>
            <a:pPr algn="ctr" defTabSz="457200" eaLnBrk="0" fontAlgn="base" hangingPunct="0">
              <a:spcBef>
                <a:spcPct val="0"/>
              </a:spcBef>
              <a:spcAft>
                <a:spcPct val="0"/>
              </a:spcAft>
            </a:pPr>
            <a:r>
              <a:rPr lang="en-US" sz="2600" b="1" dirty="0">
                <a:solidFill>
                  <a:prstClr val="white"/>
                </a:solidFill>
                <a:latin typeface="Tahoma" pitchFamily="-105" charset="0"/>
                <a:ea typeface="ＭＳ Ｐゴシック" pitchFamily="-105" charset="-128"/>
                <a:cs typeface="Arial" charset="0"/>
              </a:rPr>
              <a:t>Overcoming Buyer Objections</a:t>
            </a:r>
          </a:p>
        </p:txBody>
      </p:sp>
      <p:sp>
        <p:nvSpPr>
          <p:cNvPr id="17415" name="TextBox 8"/>
          <p:cNvSpPr txBox="1">
            <a:spLocks noChangeArrowheads="1"/>
          </p:cNvSpPr>
          <p:nvPr/>
        </p:nvSpPr>
        <p:spPr bwMode="auto">
          <a:xfrm>
            <a:off x="1155700" y="2463800"/>
            <a:ext cx="6832600" cy="1754327"/>
          </a:xfrm>
          <a:prstGeom prst="rect">
            <a:avLst/>
          </a:prstGeom>
          <a:noFill/>
          <a:ln w="9525">
            <a:noFill/>
            <a:miter lim="800000"/>
            <a:headEnd/>
            <a:tailEnd/>
          </a:ln>
        </p:spPr>
        <p:txBody>
          <a:bodyPr wrap="square">
            <a:spAutoFit/>
          </a:bodyPr>
          <a:lstStyle/>
          <a:p>
            <a:pPr algn="ctr" fontAlgn="base">
              <a:spcBef>
                <a:spcPct val="0"/>
              </a:spcBef>
              <a:spcAft>
                <a:spcPct val="0"/>
              </a:spcAft>
            </a:pPr>
            <a:r>
              <a:rPr lang="en-US" sz="3600" b="1" dirty="0" smtClean="0">
                <a:solidFill>
                  <a:prstClr val="white"/>
                </a:solidFill>
                <a:latin typeface="Tahoma" pitchFamily="-105" charset="0"/>
                <a:cs typeface="Tahoma" pitchFamily="-105" charset="0"/>
              </a:rPr>
              <a:t>“I don’t run security applications because they slow down our systems.”</a:t>
            </a:r>
            <a:endParaRPr lang="en-US" sz="3600" b="1" dirty="0">
              <a:solidFill>
                <a:prstClr val="white"/>
              </a:solidFill>
              <a:latin typeface="Tahoma" pitchFamily="-105" charset="0"/>
              <a:cs typeface="Tahoma" pitchFamily="-105"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2082800"/>
            <a:ext cx="9144000" cy="2578100"/>
          </a:xfrm>
          <a:prstGeom prst="rect">
            <a:avLst/>
          </a:prstGeom>
          <a:gradFill flip="none" rotWithShape="1">
            <a:gsLst>
              <a:gs pos="100000">
                <a:srgbClr val="0860A8">
                  <a:alpha val="0"/>
                </a:srgbClr>
              </a:gs>
              <a:gs pos="0">
                <a:srgbClr val="0860A8">
                  <a:alpha val="0"/>
                </a:srgbClr>
              </a:gs>
              <a:gs pos="75000">
                <a:srgbClr val="0860A8">
                  <a:alpha val="60000"/>
                </a:srgbClr>
              </a:gs>
              <a:gs pos="25000">
                <a:srgbClr val="0860A8">
                  <a:alpha val="60000"/>
                </a:srgb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extBox 13"/>
          <p:cNvSpPr txBox="1">
            <a:spLocks noChangeArrowheads="1"/>
          </p:cNvSpPr>
          <p:nvPr/>
        </p:nvSpPr>
        <p:spPr bwMode="auto">
          <a:xfrm>
            <a:off x="473528" y="1749291"/>
            <a:ext cx="2158836" cy="369332"/>
          </a:xfrm>
          <a:prstGeom prst="rect">
            <a:avLst/>
          </a:prstGeom>
          <a:solidFill>
            <a:srgbClr val="0077BD"/>
          </a:solidFill>
          <a:ln w="9525">
            <a:noFill/>
            <a:miter lim="800000"/>
            <a:headEnd/>
            <a:tailEnd/>
          </a:ln>
        </p:spPr>
        <p:txBody>
          <a:bodyPr wrap="square">
            <a:spAutoFit/>
          </a:bodyPr>
          <a:lstStyle/>
          <a:p>
            <a:pPr fontAlgn="base">
              <a:spcBef>
                <a:spcPct val="0"/>
              </a:spcBef>
              <a:spcAft>
                <a:spcPct val="0"/>
              </a:spcAft>
            </a:pPr>
            <a:r>
              <a:rPr lang="en-US" b="1" dirty="0">
                <a:solidFill>
                  <a:srgbClr val="FFC000"/>
                </a:solidFill>
                <a:latin typeface="Tahoma" pitchFamily="-105" charset="0"/>
                <a:ea typeface="ＭＳ Ｐゴシック" pitchFamily="-105" charset="-128"/>
                <a:cs typeface="Arial" charset="0"/>
              </a:rPr>
              <a:t>Your Response</a:t>
            </a:r>
          </a:p>
        </p:txBody>
      </p:sp>
      <p:sp>
        <p:nvSpPr>
          <p:cNvPr id="18441" name="TextBox 11"/>
          <p:cNvSpPr txBox="1">
            <a:spLocks noChangeArrowheads="1"/>
          </p:cNvSpPr>
          <p:nvPr/>
        </p:nvSpPr>
        <p:spPr bwMode="auto">
          <a:xfrm>
            <a:off x="365760" y="571500"/>
            <a:ext cx="6760525" cy="830997"/>
          </a:xfrm>
          <a:prstGeom prst="rect">
            <a:avLst/>
          </a:prstGeom>
          <a:noFill/>
          <a:ln w="9525">
            <a:noFill/>
            <a:miter lim="800000"/>
            <a:headEnd/>
            <a:tailEnd/>
          </a:ln>
        </p:spPr>
        <p:txBody>
          <a:bodyPr wrap="square">
            <a:spAutoFit/>
          </a:bodyPr>
          <a:lstStyle/>
          <a:p>
            <a:pPr marL="177800" indent="-177800" fontAlgn="base">
              <a:spcBef>
                <a:spcPct val="0"/>
              </a:spcBef>
              <a:spcAft>
                <a:spcPct val="0"/>
              </a:spcAft>
            </a:pPr>
            <a:r>
              <a:rPr lang="en-US" sz="2400" b="1" dirty="0" smtClean="0">
                <a:solidFill>
                  <a:prstClr val="white"/>
                </a:solidFill>
                <a:latin typeface="Tahoma" pitchFamily="-105" charset="0"/>
                <a:cs typeface="Tahoma" pitchFamily="-105" charset="0"/>
              </a:rPr>
              <a:t>“I don’t run security applications because they slow down our systems.”</a:t>
            </a:r>
            <a:endParaRPr lang="en-US" sz="2400" b="1" dirty="0">
              <a:solidFill>
                <a:prstClr val="white"/>
              </a:solidFill>
              <a:latin typeface="Tahoma" pitchFamily="-105" charset="0"/>
              <a:cs typeface="Tahoma" pitchFamily="-105" charset="0"/>
            </a:endParaRPr>
          </a:p>
        </p:txBody>
      </p:sp>
      <p:sp>
        <p:nvSpPr>
          <p:cNvPr id="18442" name="TextBox 3"/>
          <p:cNvSpPr txBox="1">
            <a:spLocks noChangeArrowheads="1"/>
          </p:cNvSpPr>
          <p:nvPr/>
        </p:nvSpPr>
        <p:spPr bwMode="auto">
          <a:xfrm>
            <a:off x="527685" y="1522976"/>
            <a:ext cx="7604125" cy="400110"/>
          </a:xfrm>
          <a:prstGeom prst="rect">
            <a:avLst/>
          </a:prstGeom>
          <a:noFill/>
          <a:ln w="9525">
            <a:noFill/>
            <a:miter lim="800000"/>
            <a:headEnd/>
            <a:tailEnd/>
          </a:ln>
        </p:spPr>
        <p:txBody>
          <a:bodyPr wrap="square">
            <a:spAutoFit/>
          </a:bodyPr>
          <a:lstStyle/>
          <a:p>
            <a:pPr eaLnBrk="0" fontAlgn="base" hangingPunct="0">
              <a:spcBef>
                <a:spcPts val="500"/>
              </a:spcBef>
              <a:spcAft>
                <a:spcPct val="0"/>
              </a:spcAft>
            </a:pPr>
            <a:endParaRPr lang="en-US" sz="2000" dirty="0">
              <a:solidFill>
                <a:prstClr val="black"/>
              </a:solidFill>
              <a:latin typeface="Tahoma" pitchFamily="-105" charset="0"/>
              <a:ea typeface="ＭＳ Ｐゴシック" pitchFamily="-105" charset="-128"/>
              <a:cs typeface="Arial" charset="0"/>
            </a:endParaRPr>
          </a:p>
        </p:txBody>
      </p:sp>
      <p:sp>
        <p:nvSpPr>
          <p:cNvPr id="10" name="TextBox 3"/>
          <p:cNvSpPr txBox="1">
            <a:spLocks noChangeArrowheads="1"/>
          </p:cNvSpPr>
          <p:nvPr/>
        </p:nvSpPr>
        <p:spPr bwMode="auto">
          <a:xfrm>
            <a:off x="400050" y="2445197"/>
            <a:ext cx="5119804" cy="1015663"/>
          </a:xfrm>
          <a:prstGeom prst="rect">
            <a:avLst/>
          </a:prstGeom>
          <a:noFill/>
          <a:ln w="9525">
            <a:noFill/>
            <a:miter lim="800000"/>
            <a:headEnd/>
            <a:tailEnd/>
          </a:ln>
        </p:spPr>
        <p:txBody>
          <a:bodyPr wrap="square">
            <a:spAutoFit/>
          </a:bodyPr>
          <a:lstStyle/>
          <a:p>
            <a:pPr lvl="0" eaLnBrk="0" fontAlgn="base" hangingPunct="0">
              <a:spcBef>
                <a:spcPts val="1200"/>
              </a:spcBef>
              <a:spcAft>
                <a:spcPts val="1800"/>
              </a:spcAft>
            </a:pPr>
            <a:r>
              <a:rPr lang="en-US" sz="2000" b="1" dirty="0" smtClean="0">
                <a:solidFill>
                  <a:srgbClr val="FFFFFF"/>
                </a:solidFill>
                <a:latin typeface="Tahoma" pitchFamily="-105" charset="0"/>
                <a:ea typeface="ＭＳ Ｐゴシック" pitchFamily="-105" charset="-128"/>
                <a:cs typeface="Arial" charset="0"/>
              </a:rPr>
              <a:t>PCs built with 2nd gen Intel</a:t>
            </a:r>
            <a:r>
              <a:rPr lang="en-US" sz="2000" b="1" baseline="30000" dirty="0" smtClean="0">
                <a:solidFill>
                  <a:srgbClr val="FFFFFF"/>
                </a:solidFill>
                <a:latin typeface="Tahoma" pitchFamily="-105" charset="0"/>
                <a:ea typeface="ＭＳ Ｐゴシック" pitchFamily="-105" charset="-128"/>
                <a:cs typeface="Arial" charset="0"/>
              </a:rPr>
              <a:t>® </a:t>
            </a:r>
            <a:r>
              <a:rPr lang="en-US" sz="2000" b="1" dirty="0" smtClean="0">
                <a:solidFill>
                  <a:srgbClr val="FFFFFF"/>
                </a:solidFill>
                <a:latin typeface="Tahoma" pitchFamily="-105" charset="0"/>
                <a:ea typeface="ＭＳ Ｐゴシック" pitchFamily="-105" charset="-128"/>
                <a:cs typeface="Arial" charset="0"/>
              </a:rPr>
              <a:t>Core™ i5 processors encrypt sensitive data up to 4x faster.</a:t>
            </a:r>
            <a:r>
              <a:rPr lang="en-US" sz="2000" b="1" baseline="30000" dirty="0" smtClean="0">
                <a:solidFill>
                  <a:srgbClr val="FFFFFF"/>
                </a:solidFill>
                <a:latin typeface="Tahoma" pitchFamily="-105" charset="0"/>
                <a:ea typeface="ＭＳ Ｐゴシック" pitchFamily="-105" charset="-128"/>
                <a:cs typeface="Arial" charset="0"/>
              </a:rPr>
              <a:t>8,9</a:t>
            </a:r>
          </a:p>
        </p:txBody>
      </p:sp>
      <p:sp>
        <p:nvSpPr>
          <p:cNvPr id="14" name="Rectangle 13"/>
          <p:cNvSpPr/>
          <p:nvPr/>
        </p:nvSpPr>
        <p:spPr>
          <a:xfrm>
            <a:off x="469899" y="4872335"/>
            <a:ext cx="7939809" cy="707886"/>
          </a:xfrm>
          <a:prstGeom prst="rect">
            <a:avLst/>
          </a:prstGeom>
        </p:spPr>
        <p:txBody>
          <a:bodyPr wrap="square">
            <a:spAutoFit/>
          </a:bodyPr>
          <a:lstStyle/>
          <a:p>
            <a:pPr eaLnBrk="0" fontAlgn="base" hangingPunct="0">
              <a:spcAft>
                <a:spcPts val="800"/>
              </a:spcAft>
            </a:pPr>
            <a:r>
              <a:rPr lang="en-US" sz="2000" b="1" dirty="0" smtClean="0">
                <a:solidFill>
                  <a:srgbClr val="0860A8"/>
                </a:solidFill>
                <a:latin typeface="Tahoma" pitchFamily="-105" charset="0"/>
                <a:cs typeface="Tahoma" pitchFamily="-105" charset="0"/>
              </a:rPr>
              <a:t>Intel security solutions help keep data safe without </a:t>
            </a:r>
            <a:br>
              <a:rPr lang="en-US" sz="2000" b="1" dirty="0" smtClean="0">
                <a:solidFill>
                  <a:srgbClr val="0860A8"/>
                </a:solidFill>
                <a:latin typeface="Tahoma" pitchFamily="-105" charset="0"/>
                <a:cs typeface="Tahoma" pitchFamily="-105" charset="0"/>
              </a:rPr>
            </a:br>
            <a:r>
              <a:rPr lang="en-US" sz="2000" b="1" dirty="0" smtClean="0">
                <a:solidFill>
                  <a:srgbClr val="0860A8"/>
                </a:solidFill>
                <a:latin typeface="Tahoma" pitchFamily="-105" charset="0"/>
                <a:cs typeface="Tahoma" pitchFamily="-105" charset="0"/>
              </a:rPr>
              <a:t>slowing your business down.</a:t>
            </a:r>
          </a:p>
        </p:txBody>
      </p:sp>
      <p:pic>
        <p:nvPicPr>
          <p:cNvPr id="15" name="Picture 4" descr="C:\Users\Ryan\Documents\Projects\Intel\SMB\decks\Untitled-3.png"/>
          <p:cNvPicPr>
            <a:picLocks noChangeAspect="1" noChangeArrowheads="1"/>
          </p:cNvPicPr>
          <p:nvPr/>
        </p:nvPicPr>
        <p:blipFill>
          <a:blip r:embed="rId3" cstate="print"/>
          <a:srcRect/>
          <a:stretch>
            <a:fillRect/>
          </a:stretch>
        </p:blipFill>
        <p:spPr bwMode="auto">
          <a:xfrm>
            <a:off x="3689344" y="3052214"/>
            <a:ext cx="5937256" cy="1820176"/>
          </a:xfrm>
          <a:prstGeom prst="rect">
            <a:avLst/>
          </a:prstGeom>
          <a:noFill/>
        </p:spPr>
      </p:pic>
      <p:pic>
        <p:nvPicPr>
          <p:cNvPr id="18" name="Picture 6" descr="C:\Users\Ryan\Documents\Projects\Intel\SMB\decks\lock.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057190" y="3160600"/>
            <a:ext cx="1771574" cy="1558242"/>
          </a:xfrm>
          <a:prstGeom prst="rect">
            <a:avLst/>
          </a:prstGeom>
          <a:noFill/>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333500"/>
            <a:ext cx="9144000" cy="4381500"/>
          </a:xfrm>
          <a:prstGeom prst="rect">
            <a:avLst/>
          </a:prstGeom>
          <a:gradFill flip="none" rotWithShape="1">
            <a:gsLst>
              <a:gs pos="100000">
                <a:srgbClr val="0860A8">
                  <a:alpha val="0"/>
                </a:srgbClr>
              </a:gs>
              <a:gs pos="0">
                <a:srgbClr val="0860A8">
                  <a:alpha val="0"/>
                </a:srgbClr>
              </a:gs>
              <a:gs pos="75000">
                <a:srgbClr val="0860A8">
                  <a:alpha val="60000"/>
                </a:srgbClr>
              </a:gs>
              <a:gs pos="25000">
                <a:srgbClr val="0860A8">
                  <a:alpha val="60000"/>
                </a:srgb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0" y="1828800"/>
            <a:ext cx="9144000" cy="3746500"/>
          </a:xfrm>
          <a:prstGeom prst="rect">
            <a:avLst/>
          </a:prstGeom>
          <a:gradFill flip="none" rotWithShape="1">
            <a:gsLst>
              <a:gs pos="75000">
                <a:srgbClr val="0860A8">
                  <a:alpha val="60000"/>
                </a:srgbClr>
              </a:gs>
              <a:gs pos="25000">
                <a:srgbClr val="0860A8">
                  <a:alpha val="60000"/>
                </a:srgb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5"/>
          <p:cNvSpPr>
            <a:spLocks noChangeArrowheads="1"/>
          </p:cNvSpPr>
          <p:nvPr/>
        </p:nvSpPr>
        <p:spPr bwMode="auto">
          <a:xfrm>
            <a:off x="0" y="1331913"/>
            <a:ext cx="9144000" cy="573087"/>
          </a:xfrm>
          <a:prstGeom prst="rect">
            <a:avLst/>
          </a:prstGeom>
          <a:noFill/>
          <a:ln w="9525">
            <a:noFill/>
            <a:miter lim="800000"/>
            <a:headEnd/>
            <a:tailEnd/>
          </a:ln>
        </p:spPr>
        <p:txBody>
          <a:bodyPr/>
          <a:lstStyle/>
          <a:p>
            <a:pPr algn="ctr" eaLnBrk="1" hangingPunct="1">
              <a:lnSpc>
                <a:spcPct val="120000"/>
              </a:lnSpc>
            </a:pPr>
            <a:r>
              <a:rPr lang="en-US" sz="2000" b="1" dirty="0">
                <a:solidFill>
                  <a:schemeClr val="bg1"/>
                </a:solidFill>
                <a:latin typeface="Tahoma" pitchFamily="34" charset="0"/>
                <a:cs typeface="Tahoma" pitchFamily="34" charset="0"/>
              </a:rPr>
              <a:t>After this training you will understand: </a:t>
            </a:r>
          </a:p>
        </p:txBody>
      </p:sp>
      <p:sp>
        <p:nvSpPr>
          <p:cNvPr id="15" name="Rectangle 3"/>
          <p:cNvSpPr>
            <a:spLocks noChangeArrowheads="1"/>
          </p:cNvSpPr>
          <p:nvPr/>
        </p:nvSpPr>
        <p:spPr bwMode="auto">
          <a:xfrm>
            <a:off x="5029200" y="2247900"/>
            <a:ext cx="3799114" cy="3009900"/>
          </a:xfrm>
          <a:prstGeom prst="rect">
            <a:avLst/>
          </a:prstGeom>
          <a:noFill/>
          <a:ln w="9525">
            <a:noFill/>
            <a:miter lim="800000"/>
            <a:headEnd/>
            <a:tailEnd/>
          </a:ln>
        </p:spPr>
        <p:txBody>
          <a:bodyPr/>
          <a:lstStyle/>
          <a:p>
            <a:pPr marL="228600" indent="-228600"/>
            <a:r>
              <a:rPr lang="en-US" dirty="0" smtClean="0">
                <a:solidFill>
                  <a:schemeClr val="bg1"/>
                </a:solidFill>
                <a:latin typeface="Tahoma" pitchFamily="34" charset="0"/>
                <a:cs typeface="Tahoma" pitchFamily="34" charset="0"/>
              </a:rPr>
              <a:t>1.	Why security is so important for small businesses</a:t>
            </a:r>
          </a:p>
          <a:p>
            <a:pPr marL="228600" indent="-228600">
              <a:buFont typeface="Arial" pitchFamily="34" charset="0"/>
              <a:buChar char="•"/>
            </a:pPr>
            <a:endParaRPr lang="en-US" dirty="0" smtClean="0">
              <a:solidFill>
                <a:schemeClr val="bg1"/>
              </a:solidFill>
              <a:latin typeface="Tahoma" pitchFamily="34" charset="0"/>
              <a:cs typeface="Tahoma" pitchFamily="34" charset="0"/>
            </a:endParaRPr>
          </a:p>
          <a:p>
            <a:pPr marL="228600" indent="-228600"/>
            <a:r>
              <a:rPr lang="en-US" dirty="0" smtClean="0">
                <a:solidFill>
                  <a:schemeClr val="bg1"/>
                </a:solidFill>
                <a:latin typeface="Tahoma" pitchFamily="34" charset="0"/>
                <a:cs typeface="Tahoma" pitchFamily="34" charset="0"/>
              </a:rPr>
              <a:t>2.	How small businesses can reduce security risks</a:t>
            </a:r>
          </a:p>
          <a:p>
            <a:pPr marL="228600" indent="-228600">
              <a:buFont typeface="Arial" pitchFamily="34" charset="0"/>
              <a:buChar char="•"/>
            </a:pPr>
            <a:endParaRPr lang="en-US" dirty="0" smtClean="0">
              <a:solidFill>
                <a:schemeClr val="bg1"/>
              </a:solidFill>
              <a:latin typeface="Tahoma" pitchFamily="34" charset="0"/>
              <a:cs typeface="Tahoma" pitchFamily="34" charset="0"/>
            </a:endParaRPr>
          </a:p>
          <a:p>
            <a:pPr marL="228600" indent="-228600"/>
            <a:r>
              <a:rPr lang="en-US" dirty="0" smtClean="0">
                <a:solidFill>
                  <a:schemeClr val="bg1"/>
                </a:solidFill>
                <a:latin typeface="Tahoma" pitchFamily="34" charset="0"/>
                <a:cs typeface="Tahoma" pitchFamily="34" charset="0"/>
              </a:rPr>
              <a:t>3.	The Intel technologies that provide security solutions for small businesses</a:t>
            </a:r>
            <a:endParaRPr lang="en-US" dirty="0">
              <a:solidFill>
                <a:schemeClr val="bg1"/>
              </a:solidFill>
              <a:latin typeface="Tahoma" pitchFamily="34" charset="0"/>
              <a:cs typeface="Tahoma" pitchFamily="34" charset="0"/>
            </a:endParaRPr>
          </a:p>
        </p:txBody>
      </p:sp>
      <p:sp>
        <p:nvSpPr>
          <p:cNvPr id="16" name="Text Box 12"/>
          <p:cNvSpPr txBox="1">
            <a:spLocks noChangeArrowheads="1"/>
          </p:cNvSpPr>
          <p:nvPr/>
        </p:nvSpPr>
        <p:spPr bwMode="auto">
          <a:xfrm>
            <a:off x="365760" y="254000"/>
            <a:ext cx="8520112" cy="830997"/>
          </a:xfrm>
          <a:prstGeom prst="rect">
            <a:avLst/>
          </a:prstGeom>
          <a:noFill/>
          <a:ln w="9525">
            <a:noFill/>
            <a:miter lim="800000"/>
            <a:headEnd/>
            <a:tailEnd/>
          </a:ln>
          <a:effectLst>
            <a:prstShdw prst="shdw17" dist="17961" dir="2700000">
              <a:schemeClr val="accent1">
                <a:gamma/>
                <a:shade val="60000"/>
                <a:invGamma/>
                <a:alpha val="74998"/>
              </a:schemeClr>
            </a:prstShdw>
          </a:effectLst>
        </p:spPr>
        <p:txBody>
          <a:bodyPr>
            <a:spAutoFit/>
          </a:bodyPr>
          <a:lstStyle/>
          <a:p>
            <a:pPr>
              <a:defRPr/>
            </a:pPr>
            <a:r>
              <a:rPr lang="en-US" sz="2400" b="1" dirty="0" smtClean="0">
                <a:solidFill>
                  <a:schemeClr val="bg1"/>
                </a:solidFill>
                <a:latin typeface="Tahoma" pitchFamily="34" charset="0"/>
                <a:ea typeface="Tahoma" pitchFamily="34" charset="0"/>
                <a:cs typeface="Tahoma" pitchFamily="34" charset="0"/>
              </a:rPr>
              <a:t>Improving Small Business Security </a:t>
            </a:r>
            <a:br>
              <a:rPr lang="en-US" sz="2400" b="1" dirty="0" smtClean="0">
                <a:solidFill>
                  <a:schemeClr val="bg1"/>
                </a:solidFill>
                <a:latin typeface="Tahoma" pitchFamily="34" charset="0"/>
                <a:ea typeface="Tahoma" pitchFamily="34" charset="0"/>
                <a:cs typeface="Tahoma" pitchFamily="34" charset="0"/>
              </a:rPr>
            </a:br>
            <a:r>
              <a:rPr lang="en-US" sz="2400" b="1" dirty="0" smtClean="0">
                <a:solidFill>
                  <a:schemeClr val="bg1"/>
                </a:solidFill>
                <a:latin typeface="Tahoma" pitchFamily="34" charset="0"/>
                <a:ea typeface="Tahoma" pitchFamily="34" charset="0"/>
                <a:cs typeface="Tahoma" pitchFamily="34" charset="0"/>
              </a:rPr>
              <a:t>with Intel Technologies</a:t>
            </a:r>
            <a:endParaRPr lang="en-US" sz="2400" b="1" dirty="0">
              <a:solidFill>
                <a:schemeClr val="bg1"/>
              </a:solidFill>
              <a:latin typeface="Tahoma" pitchFamily="34" charset="0"/>
              <a:ea typeface="Tahoma" pitchFamily="34" charset="0"/>
              <a:cs typeface="Tahoma" pitchFamily="34" charset="0"/>
            </a:endParaRPr>
          </a:p>
        </p:txBody>
      </p:sp>
      <p:pic>
        <p:nvPicPr>
          <p:cNvPr id="17" name="Picture 16"/>
          <p:cNvPicPr>
            <a:picLocks noChangeAspect="1"/>
          </p:cNvPicPr>
          <p:nvPr/>
        </p:nvPicPr>
        <p:blipFill>
          <a:blip r:embed="rId3" cstate="email">
            <a:extLst>
              <a:ext uri="{28A0092B-C50C-407E-A947-70E740481C1C}">
                <a14:useLocalDpi xmlns:a14="http://schemas.microsoft.com/office/drawing/2010/main"/>
              </a:ext>
            </a:extLst>
          </a:blip>
          <a:srcRect l="12994"/>
          <a:stretch>
            <a:fillRect/>
          </a:stretch>
        </p:blipFill>
        <p:spPr>
          <a:xfrm>
            <a:off x="0" y="1828800"/>
            <a:ext cx="4889500" cy="3746500"/>
          </a:xfrm>
          <a:prstGeom prst="rect">
            <a:avLst/>
          </a:prstGeom>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2032000"/>
            <a:ext cx="9144000" cy="2730500"/>
          </a:xfrm>
          <a:prstGeom prst="rect">
            <a:avLst/>
          </a:prstGeom>
          <a:gradFill flip="none" rotWithShape="1">
            <a:gsLst>
              <a:gs pos="100000">
                <a:srgbClr val="0860A8">
                  <a:alpha val="0"/>
                </a:srgbClr>
              </a:gs>
              <a:gs pos="0">
                <a:srgbClr val="0860A8">
                  <a:alpha val="0"/>
                </a:srgbClr>
              </a:gs>
              <a:gs pos="75000">
                <a:srgbClr val="0860A8">
                  <a:alpha val="60000"/>
                </a:srgbClr>
              </a:gs>
              <a:gs pos="25000">
                <a:srgbClr val="0860A8">
                  <a:alpha val="60000"/>
                </a:srgb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Title 1"/>
          <p:cNvSpPr txBox="1">
            <a:spLocks/>
          </p:cNvSpPr>
          <p:nvPr/>
        </p:nvSpPr>
        <p:spPr bwMode="auto">
          <a:xfrm>
            <a:off x="152400" y="152400"/>
            <a:ext cx="8839200" cy="715963"/>
          </a:xfrm>
          <a:prstGeom prst="rect">
            <a:avLst/>
          </a:prstGeom>
          <a:noFill/>
          <a:ln w="9525">
            <a:noFill/>
            <a:miter lim="800000"/>
            <a:headEnd/>
            <a:tailEnd/>
          </a:ln>
        </p:spPr>
        <p:txBody>
          <a:bodyPr anchor="ctr"/>
          <a:lstStyle/>
          <a:p>
            <a:pPr algn="ctr" defTabSz="457200" eaLnBrk="0" fontAlgn="base" hangingPunct="0">
              <a:spcBef>
                <a:spcPct val="0"/>
              </a:spcBef>
              <a:spcAft>
                <a:spcPct val="0"/>
              </a:spcAft>
            </a:pPr>
            <a:r>
              <a:rPr lang="en-US" sz="2600" b="1" dirty="0">
                <a:solidFill>
                  <a:prstClr val="white"/>
                </a:solidFill>
                <a:latin typeface="Tahoma" pitchFamily="-105" charset="0"/>
                <a:ea typeface="ＭＳ Ｐゴシック" pitchFamily="-105" charset="-128"/>
                <a:cs typeface="Arial" charset="0"/>
              </a:rPr>
              <a:t>Overcoming Buyer Objections</a:t>
            </a:r>
          </a:p>
        </p:txBody>
      </p:sp>
      <p:sp>
        <p:nvSpPr>
          <p:cNvPr id="9223" name="TextBox 8"/>
          <p:cNvSpPr txBox="1">
            <a:spLocks noChangeArrowheads="1"/>
          </p:cNvSpPr>
          <p:nvPr/>
        </p:nvSpPr>
        <p:spPr bwMode="auto">
          <a:xfrm>
            <a:off x="6350" y="2578100"/>
            <a:ext cx="9220200" cy="1077218"/>
          </a:xfrm>
          <a:prstGeom prst="rect">
            <a:avLst/>
          </a:prstGeom>
          <a:noFill/>
          <a:ln w="9525">
            <a:noFill/>
            <a:miter lim="800000"/>
            <a:headEnd/>
            <a:tailEnd/>
          </a:ln>
        </p:spPr>
        <p:txBody>
          <a:bodyPr>
            <a:spAutoFit/>
          </a:bodyPr>
          <a:lstStyle/>
          <a:p>
            <a:pPr algn="ctr" fontAlgn="base">
              <a:spcBef>
                <a:spcPct val="0"/>
              </a:spcBef>
              <a:spcAft>
                <a:spcPct val="0"/>
              </a:spcAft>
            </a:pPr>
            <a:r>
              <a:rPr lang="en-US" sz="3200" b="1" dirty="0">
                <a:solidFill>
                  <a:prstClr val="white"/>
                </a:solidFill>
                <a:latin typeface="Tahoma" pitchFamily="-105" charset="0"/>
                <a:cs typeface="Tahoma" pitchFamily="-105" charset="0"/>
              </a:rPr>
              <a:t>“</a:t>
            </a:r>
            <a:r>
              <a:rPr lang="en-US" sz="3200" b="1" dirty="0" smtClean="0">
                <a:solidFill>
                  <a:prstClr val="white"/>
                </a:solidFill>
                <a:latin typeface="Tahoma" pitchFamily="-105" charset="0"/>
                <a:cs typeface="Tahoma" pitchFamily="-105" charset="0"/>
              </a:rPr>
              <a:t>Why pay more for a PC built with a </a:t>
            </a:r>
            <a:br>
              <a:rPr lang="en-US" sz="3200" b="1" dirty="0" smtClean="0">
                <a:solidFill>
                  <a:prstClr val="white"/>
                </a:solidFill>
                <a:latin typeface="Tahoma" pitchFamily="-105" charset="0"/>
                <a:cs typeface="Tahoma" pitchFamily="-105" charset="0"/>
              </a:rPr>
            </a:br>
            <a:r>
              <a:rPr lang="en-US" sz="3200" b="1" dirty="0" smtClean="0">
                <a:solidFill>
                  <a:prstClr val="white"/>
                </a:solidFill>
                <a:latin typeface="Tahoma" pitchFamily="-105" charset="0"/>
                <a:cs typeface="Tahoma" pitchFamily="-105" charset="0"/>
              </a:rPr>
              <a:t>2nd </a:t>
            </a:r>
            <a:r>
              <a:rPr lang="en-US" sz="3200" b="1" smtClean="0">
                <a:solidFill>
                  <a:prstClr val="white"/>
                </a:solidFill>
                <a:latin typeface="Tahoma" pitchFamily="-105" charset="0"/>
                <a:cs typeface="Tahoma" pitchFamily="-105" charset="0"/>
              </a:rPr>
              <a:t>gen Intel</a:t>
            </a:r>
            <a:r>
              <a:rPr lang="en-US" sz="3200" b="1" baseline="30000" smtClean="0">
                <a:solidFill>
                  <a:prstClr val="white"/>
                </a:solidFill>
                <a:latin typeface="Tahoma" pitchFamily="-105" charset="0"/>
                <a:cs typeface="Tahoma" pitchFamily="-105" charset="0"/>
              </a:rPr>
              <a:t>®  </a:t>
            </a:r>
            <a:r>
              <a:rPr lang="en-US" sz="3200" b="1" dirty="0" smtClean="0">
                <a:solidFill>
                  <a:prstClr val="white"/>
                </a:solidFill>
                <a:latin typeface="Tahoma" pitchFamily="-105" charset="0"/>
                <a:cs typeface="Tahoma" pitchFamily="-105" charset="0"/>
              </a:rPr>
              <a:t>Core™ </a:t>
            </a:r>
            <a:r>
              <a:rPr lang="en-US" sz="3200" b="1" dirty="0" err="1" smtClean="0">
                <a:solidFill>
                  <a:prstClr val="white"/>
                </a:solidFill>
                <a:latin typeface="Tahoma" pitchFamily="-105" charset="0"/>
                <a:cs typeface="Tahoma" pitchFamily="-105" charset="0"/>
              </a:rPr>
              <a:t>vPro</a:t>
            </a:r>
            <a:r>
              <a:rPr lang="en-US" sz="3200" b="1" dirty="0" smtClean="0">
                <a:solidFill>
                  <a:prstClr val="white"/>
                </a:solidFill>
                <a:latin typeface="Tahoma" pitchFamily="-105" charset="0"/>
                <a:cs typeface="Tahoma" pitchFamily="-105" charset="0"/>
              </a:rPr>
              <a:t>™ processor?”</a:t>
            </a:r>
            <a:endParaRPr lang="en-US" sz="3200" b="1" dirty="0">
              <a:solidFill>
                <a:prstClr val="white"/>
              </a:solidFill>
              <a:latin typeface="Tahoma" pitchFamily="-105" charset="0"/>
              <a:cs typeface="Tahoma" pitchFamily="-105"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2082800"/>
            <a:ext cx="9144000" cy="2578100"/>
          </a:xfrm>
          <a:prstGeom prst="rect">
            <a:avLst/>
          </a:prstGeom>
          <a:gradFill flip="none" rotWithShape="1">
            <a:gsLst>
              <a:gs pos="100000">
                <a:srgbClr val="0860A8">
                  <a:alpha val="0"/>
                </a:srgbClr>
              </a:gs>
              <a:gs pos="0">
                <a:srgbClr val="0860A8">
                  <a:alpha val="0"/>
                </a:srgbClr>
              </a:gs>
              <a:gs pos="75000">
                <a:srgbClr val="0860A8">
                  <a:alpha val="60000"/>
                </a:srgbClr>
              </a:gs>
              <a:gs pos="25000">
                <a:srgbClr val="0860A8">
                  <a:alpha val="60000"/>
                </a:srgb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3"/>
          <p:cNvSpPr txBox="1">
            <a:spLocks noChangeArrowheads="1"/>
          </p:cNvSpPr>
          <p:nvPr/>
        </p:nvSpPr>
        <p:spPr bwMode="auto">
          <a:xfrm>
            <a:off x="473527" y="1749291"/>
            <a:ext cx="2449781" cy="369332"/>
          </a:xfrm>
          <a:prstGeom prst="rect">
            <a:avLst/>
          </a:prstGeom>
          <a:solidFill>
            <a:srgbClr val="0077BD"/>
          </a:solidFill>
          <a:ln w="9525">
            <a:noFill/>
            <a:miter lim="800000"/>
            <a:headEnd/>
            <a:tailEnd/>
          </a:ln>
        </p:spPr>
        <p:txBody>
          <a:bodyPr wrap="square">
            <a:spAutoFit/>
          </a:bodyPr>
          <a:lstStyle/>
          <a:p>
            <a:pPr fontAlgn="base">
              <a:spcBef>
                <a:spcPct val="0"/>
              </a:spcBef>
              <a:spcAft>
                <a:spcPct val="0"/>
              </a:spcAft>
            </a:pPr>
            <a:r>
              <a:rPr lang="en-US" b="1" dirty="0">
                <a:solidFill>
                  <a:srgbClr val="FFC000"/>
                </a:solidFill>
                <a:latin typeface="Tahoma" pitchFamily="-105" charset="0"/>
                <a:ea typeface="ＭＳ Ｐゴシック" pitchFamily="-105" charset="-128"/>
                <a:cs typeface="Arial" charset="0"/>
              </a:rPr>
              <a:t>Your Response</a:t>
            </a:r>
          </a:p>
        </p:txBody>
      </p:sp>
      <p:sp>
        <p:nvSpPr>
          <p:cNvPr id="10249" name="TextBox 3"/>
          <p:cNvSpPr txBox="1">
            <a:spLocks noChangeArrowheads="1"/>
          </p:cNvSpPr>
          <p:nvPr/>
        </p:nvSpPr>
        <p:spPr bwMode="auto">
          <a:xfrm>
            <a:off x="433732" y="2363890"/>
            <a:ext cx="7508875" cy="3149580"/>
          </a:xfrm>
          <a:prstGeom prst="rect">
            <a:avLst/>
          </a:prstGeom>
          <a:noFill/>
          <a:ln w="9525">
            <a:noFill/>
            <a:miter lim="800000"/>
            <a:headEnd/>
            <a:tailEnd/>
          </a:ln>
        </p:spPr>
        <p:txBody>
          <a:bodyPr>
            <a:spAutoFit/>
          </a:bodyPr>
          <a:lstStyle/>
          <a:p>
            <a:pPr eaLnBrk="0" fontAlgn="base" hangingPunct="0">
              <a:spcAft>
                <a:spcPts val="800"/>
              </a:spcAft>
            </a:pPr>
            <a:r>
              <a:rPr lang="en-US" sz="2000" b="1" dirty="0" smtClean="0">
                <a:solidFill>
                  <a:srgbClr val="FFFFFF"/>
                </a:solidFill>
                <a:latin typeface="Tahoma" pitchFamily="-105" charset="0"/>
                <a:ea typeface="ＭＳ Ｐゴシック" pitchFamily="-105" charset="-128"/>
                <a:cs typeface="Arial" charset="0"/>
              </a:rPr>
              <a:t>2nd generation Intel</a:t>
            </a:r>
            <a:r>
              <a:rPr lang="en-US" sz="2000" b="1" baseline="30000" dirty="0" smtClean="0">
                <a:solidFill>
                  <a:srgbClr val="FFFFFF"/>
                </a:solidFill>
                <a:latin typeface="Tahoma" pitchFamily="-105" charset="0"/>
                <a:ea typeface="ＭＳ Ｐゴシック" pitchFamily="-105" charset="-128"/>
                <a:cs typeface="Arial" charset="0"/>
              </a:rPr>
              <a:t>® </a:t>
            </a:r>
            <a:r>
              <a:rPr lang="en-US" sz="2000" b="1" dirty="0" smtClean="0">
                <a:solidFill>
                  <a:srgbClr val="FFFFFF"/>
                </a:solidFill>
                <a:latin typeface="Tahoma" pitchFamily="-105" charset="0"/>
                <a:ea typeface="ＭＳ Ｐゴシック" pitchFamily="-105" charset="-128"/>
                <a:cs typeface="Arial" charset="0"/>
              </a:rPr>
              <a:t>Core™ </a:t>
            </a:r>
            <a:r>
              <a:rPr lang="en-US" sz="2000" b="1" dirty="0" err="1" smtClean="0">
                <a:solidFill>
                  <a:srgbClr val="FFFFFF"/>
                </a:solidFill>
                <a:latin typeface="Tahoma" pitchFamily="-105" charset="0"/>
                <a:ea typeface="ＭＳ Ｐゴシック" pitchFamily="-105" charset="-128"/>
                <a:cs typeface="Arial" charset="0"/>
              </a:rPr>
              <a:t>vPro</a:t>
            </a:r>
            <a:r>
              <a:rPr lang="en-US" sz="2000" b="1" dirty="0" smtClean="0">
                <a:solidFill>
                  <a:srgbClr val="FFFFFF"/>
                </a:solidFill>
                <a:latin typeface="Tahoma" pitchFamily="-105" charset="0"/>
                <a:ea typeface="ＭＳ Ｐゴシック" pitchFamily="-105" charset="-128"/>
                <a:cs typeface="Arial" charset="0"/>
              </a:rPr>
              <a:t>™ processor family offers smart security benefits.</a:t>
            </a:r>
          </a:p>
          <a:p>
            <a:pPr marL="228600" indent="-228600" eaLnBrk="0" fontAlgn="base" hangingPunct="0">
              <a:spcAft>
                <a:spcPts val="800"/>
              </a:spcAft>
              <a:buFont typeface="Arial" charset="0"/>
              <a:buChar char="•"/>
            </a:pPr>
            <a:r>
              <a:rPr lang="en-US" dirty="0" smtClean="0">
                <a:solidFill>
                  <a:srgbClr val="FFFFFF"/>
                </a:solidFill>
                <a:latin typeface="Tahoma" pitchFamily="-105" charset="0"/>
                <a:ea typeface="ＭＳ Ｐゴシック" pitchFamily="-105" charset="-128"/>
                <a:cs typeface="Arial" charset="0"/>
              </a:rPr>
              <a:t>IT support can remotely repair PCs, even if they are powered down, </a:t>
            </a:r>
            <a:br>
              <a:rPr lang="en-US" dirty="0" smtClean="0">
                <a:solidFill>
                  <a:srgbClr val="FFFFFF"/>
                </a:solidFill>
                <a:latin typeface="Tahoma" pitchFamily="-105" charset="0"/>
                <a:ea typeface="ＭＳ Ｐゴシック" pitchFamily="-105" charset="-128"/>
                <a:cs typeface="Arial" charset="0"/>
              </a:rPr>
            </a:br>
            <a:r>
              <a:rPr lang="en-US" dirty="0" smtClean="0">
                <a:solidFill>
                  <a:srgbClr val="FFFFFF"/>
                </a:solidFill>
                <a:latin typeface="Tahoma" pitchFamily="-105" charset="0"/>
                <a:ea typeface="ＭＳ Ｐゴシック" pitchFamily="-105" charset="-128"/>
                <a:cs typeface="Arial" charset="0"/>
              </a:rPr>
              <a:t>with KVM Remote Control.</a:t>
            </a:r>
            <a:r>
              <a:rPr lang="en-US" baseline="30000" dirty="0" smtClean="0">
                <a:solidFill>
                  <a:srgbClr val="FFFFFF"/>
                </a:solidFill>
                <a:latin typeface="Tahoma" pitchFamily="-105" charset="0"/>
                <a:ea typeface="ＭＳ Ｐゴシック" pitchFamily="-105" charset="-128"/>
                <a:cs typeface="Arial" charset="0"/>
              </a:rPr>
              <a:t>5</a:t>
            </a:r>
            <a:endParaRPr lang="en-US" baseline="30000" dirty="0">
              <a:solidFill>
                <a:srgbClr val="FFFFFF"/>
              </a:solidFill>
              <a:latin typeface="Tahoma" pitchFamily="-105" charset="0"/>
              <a:ea typeface="ＭＳ Ｐゴシック" pitchFamily="-105" charset="-128"/>
              <a:cs typeface="Arial" charset="0"/>
            </a:endParaRPr>
          </a:p>
          <a:p>
            <a:pPr marL="228600" indent="-228600" eaLnBrk="0" fontAlgn="base" hangingPunct="0">
              <a:spcAft>
                <a:spcPts val="800"/>
              </a:spcAft>
              <a:buFont typeface="Arial" charset="0"/>
              <a:buChar char="•"/>
            </a:pPr>
            <a:r>
              <a:rPr lang="en-US" dirty="0" smtClean="0">
                <a:solidFill>
                  <a:srgbClr val="FFFFFF"/>
                </a:solidFill>
                <a:latin typeface="Tahoma" pitchFamily="-105" charset="0"/>
                <a:cs typeface="Tahoma" pitchFamily="-105" charset="0"/>
              </a:rPr>
              <a:t>Automate data backups with Intel</a:t>
            </a:r>
            <a:r>
              <a:rPr lang="en-US" baseline="30000" dirty="0" smtClean="0">
                <a:solidFill>
                  <a:srgbClr val="FFFFFF"/>
                </a:solidFill>
                <a:latin typeface="Tahoma" pitchFamily="-105" charset="0"/>
                <a:cs typeface="Tahoma" pitchFamily="-105" charset="0"/>
              </a:rPr>
              <a:t>® </a:t>
            </a:r>
            <a:r>
              <a:rPr lang="en-US" dirty="0" smtClean="0">
                <a:solidFill>
                  <a:srgbClr val="FFFFFF"/>
                </a:solidFill>
                <a:latin typeface="Tahoma" pitchFamily="-105" charset="0"/>
                <a:cs typeface="Tahoma" pitchFamily="-105" charset="0"/>
              </a:rPr>
              <a:t>Rapid Storage </a:t>
            </a:r>
            <a:br>
              <a:rPr lang="en-US" dirty="0" smtClean="0">
                <a:solidFill>
                  <a:srgbClr val="FFFFFF"/>
                </a:solidFill>
                <a:latin typeface="Tahoma" pitchFamily="-105" charset="0"/>
                <a:cs typeface="Tahoma" pitchFamily="-105" charset="0"/>
              </a:rPr>
            </a:br>
            <a:r>
              <a:rPr lang="en-US" dirty="0" smtClean="0">
                <a:solidFill>
                  <a:srgbClr val="FFFFFF"/>
                </a:solidFill>
                <a:latin typeface="Tahoma" pitchFamily="-105" charset="0"/>
                <a:cs typeface="Tahoma" pitchFamily="-105" charset="0"/>
              </a:rPr>
              <a:t>Technology and a SATA drive.</a:t>
            </a:r>
            <a:r>
              <a:rPr lang="en-US" baseline="30000" dirty="0" smtClean="0">
                <a:solidFill>
                  <a:srgbClr val="FFFFFF"/>
                </a:solidFill>
                <a:latin typeface="Tahoma" pitchFamily="-105" charset="0"/>
                <a:cs typeface="Tahoma" pitchFamily="-105" charset="0"/>
              </a:rPr>
              <a:t>11</a:t>
            </a:r>
          </a:p>
          <a:p>
            <a:pPr marL="228600" indent="-228600" eaLnBrk="0" fontAlgn="base" hangingPunct="0">
              <a:spcAft>
                <a:spcPts val="800"/>
              </a:spcAft>
              <a:buFont typeface="Arial" charset="0"/>
              <a:buChar char="•"/>
            </a:pPr>
            <a:endParaRPr lang="en-US" sz="1600" dirty="0" smtClean="0">
              <a:solidFill>
                <a:srgbClr val="FFFFFF"/>
              </a:solidFill>
              <a:latin typeface="Tahoma" pitchFamily="-105" charset="0"/>
              <a:cs typeface="Tahoma" pitchFamily="-105" charset="0"/>
            </a:endParaRPr>
          </a:p>
          <a:p>
            <a:pPr eaLnBrk="0" fontAlgn="base" hangingPunct="0">
              <a:spcAft>
                <a:spcPts val="800"/>
              </a:spcAft>
            </a:pPr>
            <a:r>
              <a:rPr lang="en-US" sz="2000" b="1" dirty="0" smtClean="0">
                <a:solidFill>
                  <a:srgbClr val="0B589F"/>
                </a:solidFill>
                <a:latin typeface="Tahoma" pitchFamily="-105" charset="0"/>
                <a:cs typeface="Tahoma" pitchFamily="-105" charset="0"/>
              </a:rPr>
              <a:t/>
            </a:r>
            <a:br>
              <a:rPr lang="en-US" sz="2000" b="1" dirty="0" smtClean="0">
                <a:solidFill>
                  <a:srgbClr val="0B589F"/>
                </a:solidFill>
                <a:latin typeface="Tahoma" pitchFamily="-105" charset="0"/>
                <a:cs typeface="Tahoma" pitchFamily="-105" charset="0"/>
              </a:rPr>
            </a:br>
            <a:r>
              <a:rPr lang="en-US" sz="2400" b="1" dirty="0" smtClean="0">
                <a:solidFill>
                  <a:srgbClr val="0B589F"/>
                </a:solidFill>
                <a:latin typeface="Tahoma" pitchFamily="-105" charset="0"/>
                <a:cs typeface="Tahoma" pitchFamily="-105" charset="0"/>
              </a:rPr>
              <a:t>More security. Less stress.</a:t>
            </a:r>
            <a:endParaRPr lang="en-US" sz="1400" dirty="0" smtClean="0">
              <a:solidFill>
                <a:srgbClr val="0B589F"/>
              </a:solidFill>
              <a:latin typeface="Tahoma" pitchFamily="-105" charset="0"/>
              <a:cs typeface="Tahoma" pitchFamily="-105" charset="0"/>
            </a:endParaRPr>
          </a:p>
        </p:txBody>
      </p:sp>
      <p:sp>
        <p:nvSpPr>
          <p:cNvPr id="10250" name="TextBox 13"/>
          <p:cNvSpPr txBox="1">
            <a:spLocks noChangeArrowheads="1"/>
          </p:cNvSpPr>
          <p:nvPr/>
        </p:nvSpPr>
        <p:spPr bwMode="auto">
          <a:xfrm>
            <a:off x="355599" y="482600"/>
            <a:ext cx="8230839" cy="830997"/>
          </a:xfrm>
          <a:prstGeom prst="rect">
            <a:avLst/>
          </a:prstGeom>
          <a:noFill/>
          <a:ln w="9525">
            <a:noFill/>
            <a:miter lim="800000"/>
            <a:headEnd/>
            <a:tailEnd/>
          </a:ln>
        </p:spPr>
        <p:txBody>
          <a:bodyPr wrap="square">
            <a:spAutoFit/>
          </a:bodyPr>
          <a:lstStyle/>
          <a:p>
            <a:pPr fontAlgn="base">
              <a:spcBef>
                <a:spcPct val="0"/>
              </a:spcBef>
              <a:spcAft>
                <a:spcPct val="0"/>
              </a:spcAft>
            </a:pPr>
            <a:r>
              <a:rPr lang="en-US" sz="2400" b="1" dirty="0" smtClean="0">
                <a:solidFill>
                  <a:prstClr val="white"/>
                </a:solidFill>
                <a:latin typeface="Tahoma" pitchFamily="-105" charset="0"/>
                <a:cs typeface="Tahoma" pitchFamily="-105" charset="0"/>
              </a:rPr>
              <a:t>“Why pay more for a PC built with a</a:t>
            </a:r>
            <a:br>
              <a:rPr lang="en-US" sz="2400" b="1" dirty="0" smtClean="0">
                <a:solidFill>
                  <a:prstClr val="white"/>
                </a:solidFill>
                <a:latin typeface="Tahoma" pitchFamily="-105" charset="0"/>
                <a:cs typeface="Tahoma" pitchFamily="-105" charset="0"/>
              </a:rPr>
            </a:br>
            <a:r>
              <a:rPr lang="en-US" sz="2400" b="1" dirty="0" smtClean="0">
                <a:solidFill>
                  <a:prstClr val="white"/>
                </a:solidFill>
                <a:latin typeface="Tahoma" pitchFamily="-105" charset="0"/>
                <a:cs typeface="Tahoma" pitchFamily="-105" charset="0"/>
              </a:rPr>
              <a:t> 2nd </a:t>
            </a:r>
            <a:r>
              <a:rPr lang="en-US" sz="2400" b="1" smtClean="0">
                <a:solidFill>
                  <a:prstClr val="white"/>
                </a:solidFill>
                <a:latin typeface="Tahoma" pitchFamily="-105" charset="0"/>
                <a:cs typeface="Tahoma" pitchFamily="-105" charset="0"/>
              </a:rPr>
              <a:t>generation Intel</a:t>
            </a:r>
            <a:r>
              <a:rPr lang="en-US" sz="2400" b="1" baseline="30000" smtClean="0">
                <a:solidFill>
                  <a:prstClr val="white"/>
                </a:solidFill>
                <a:latin typeface="Tahoma" pitchFamily="-105" charset="0"/>
                <a:cs typeface="Tahoma" pitchFamily="-105" charset="0"/>
              </a:rPr>
              <a:t>® </a:t>
            </a:r>
            <a:r>
              <a:rPr lang="en-US" sz="2400" b="1" dirty="0" smtClean="0">
                <a:solidFill>
                  <a:prstClr val="white"/>
                </a:solidFill>
                <a:latin typeface="Tahoma" pitchFamily="-105" charset="0"/>
                <a:cs typeface="Tahoma" pitchFamily="-105" charset="0"/>
              </a:rPr>
              <a:t>Core™ </a:t>
            </a:r>
            <a:r>
              <a:rPr lang="en-US" sz="2400" b="1" dirty="0" err="1" smtClean="0">
                <a:solidFill>
                  <a:prstClr val="white"/>
                </a:solidFill>
                <a:latin typeface="Tahoma" pitchFamily="-105" charset="0"/>
                <a:cs typeface="Tahoma" pitchFamily="-105" charset="0"/>
              </a:rPr>
              <a:t>vPro</a:t>
            </a:r>
            <a:r>
              <a:rPr lang="en-US" sz="2400" b="1" dirty="0" smtClean="0">
                <a:solidFill>
                  <a:prstClr val="white"/>
                </a:solidFill>
                <a:latin typeface="Tahoma" pitchFamily="-105" charset="0"/>
                <a:cs typeface="Tahoma" pitchFamily="-105" charset="0"/>
              </a:rPr>
              <a:t>™ processor?”</a:t>
            </a:r>
            <a:endParaRPr lang="en-US" sz="2400" b="1" dirty="0">
              <a:solidFill>
                <a:prstClr val="white"/>
              </a:solidFill>
              <a:latin typeface="Tahoma" pitchFamily="-105" charset="0"/>
              <a:cs typeface="Tahoma" pitchFamily="-105" charset="0"/>
            </a:endParaRPr>
          </a:p>
        </p:txBody>
      </p:sp>
      <p:grpSp>
        <p:nvGrpSpPr>
          <p:cNvPr id="18" name="Group 17"/>
          <p:cNvGrpSpPr/>
          <p:nvPr/>
        </p:nvGrpSpPr>
        <p:grpSpPr>
          <a:xfrm>
            <a:off x="5630058" y="4481946"/>
            <a:ext cx="3018585" cy="1689100"/>
            <a:chOff x="2667000" y="2000250"/>
            <a:chExt cx="7035800" cy="3937000"/>
          </a:xfrm>
        </p:grpSpPr>
        <p:pic>
          <p:nvPicPr>
            <p:cNvPr id="16" name="Picture 15" descr="ci5vpro_d_rgb_3000.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67000" y="2000250"/>
              <a:ext cx="3810000" cy="2857500"/>
            </a:xfrm>
            <a:prstGeom prst="rect">
              <a:avLst/>
            </a:prstGeom>
          </p:spPr>
        </p:pic>
        <p:pic>
          <p:nvPicPr>
            <p:cNvPr id="17" name="Picture 16" descr="ci7vpro_d_rgb_3000.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892800" y="3079750"/>
              <a:ext cx="3810000" cy="2857500"/>
            </a:xfrm>
            <a:prstGeom prst="rect">
              <a:avLst/>
            </a:prstGeom>
          </p:spPr>
        </p:pic>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2032000"/>
            <a:ext cx="9144000" cy="2730500"/>
          </a:xfrm>
          <a:prstGeom prst="rect">
            <a:avLst/>
          </a:prstGeom>
          <a:gradFill flip="none" rotWithShape="1">
            <a:gsLst>
              <a:gs pos="100000">
                <a:srgbClr val="0860A8">
                  <a:alpha val="0"/>
                </a:srgbClr>
              </a:gs>
              <a:gs pos="0">
                <a:srgbClr val="0860A8">
                  <a:alpha val="0"/>
                </a:srgbClr>
              </a:gs>
              <a:gs pos="75000">
                <a:srgbClr val="0860A8">
                  <a:alpha val="60000"/>
                </a:srgbClr>
              </a:gs>
              <a:gs pos="25000">
                <a:srgbClr val="0860A8">
                  <a:alpha val="60000"/>
                </a:srgb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Title 1"/>
          <p:cNvSpPr txBox="1">
            <a:spLocks/>
          </p:cNvSpPr>
          <p:nvPr/>
        </p:nvSpPr>
        <p:spPr bwMode="auto">
          <a:xfrm>
            <a:off x="152400" y="152400"/>
            <a:ext cx="8839200" cy="715963"/>
          </a:xfrm>
          <a:prstGeom prst="rect">
            <a:avLst/>
          </a:prstGeom>
          <a:noFill/>
          <a:ln w="9525">
            <a:noFill/>
            <a:miter lim="800000"/>
            <a:headEnd/>
            <a:tailEnd/>
          </a:ln>
        </p:spPr>
        <p:txBody>
          <a:bodyPr anchor="ctr"/>
          <a:lstStyle/>
          <a:p>
            <a:pPr algn="ctr" defTabSz="457200" eaLnBrk="0" fontAlgn="base" hangingPunct="0">
              <a:spcBef>
                <a:spcPct val="0"/>
              </a:spcBef>
              <a:spcAft>
                <a:spcPct val="0"/>
              </a:spcAft>
            </a:pPr>
            <a:r>
              <a:rPr lang="en-US" sz="2600" b="1" dirty="0">
                <a:solidFill>
                  <a:prstClr val="white"/>
                </a:solidFill>
                <a:latin typeface="Tahoma" pitchFamily="-105" charset="0"/>
                <a:ea typeface="ＭＳ Ｐゴシック" pitchFamily="-105" charset="-128"/>
                <a:cs typeface="Arial" charset="0"/>
              </a:rPr>
              <a:t>Overcoming Buyer Objections</a:t>
            </a:r>
          </a:p>
        </p:txBody>
      </p:sp>
      <p:sp>
        <p:nvSpPr>
          <p:cNvPr id="9223" name="TextBox 8"/>
          <p:cNvSpPr txBox="1">
            <a:spLocks noChangeArrowheads="1"/>
          </p:cNvSpPr>
          <p:nvPr/>
        </p:nvSpPr>
        <p:spPr bwMode="auto">
          <a:xfrm>
            <a:off x="6350" y="2578100"/>
            <a:ext cx="9220200" cy="1569660"/>
          </a:xfrm>
          <a:prstGeom prst="rect">
            <a:avLst/>
          </a:prstGeom>
          <a:noFill/>
          <a:ln w="9525">
            <a:noFill/>
            <a:miter lim="800000"/>
            <a:headEnd/>
            <a:tailEnd/>
          </a:ln>
        </p:spPr>
        <p:txBody>
          <a:bodyPr>
            <a:spAutoFit/>
          </a:bodyPr>
          <a:lstStyle/>
          <a:p>
            <a:pPr algn="ctr" fontAlgn="base">
              <a:spcBef>
                <a:spcPct val="0"/>
              </a:spcBef>
              <a:spcAft>
                <a:spcPct val="0"/>
              </a:spcAft>
            </a:pPr>
            <a:r>
              <a:rPr lang="en-US" sz="3200" b="1" dirty="0" smtClean="0">
                <a:solidFill>
                  <a:prstClr val="white"/>
                </a:solidFill>
                <a:latin typeface="Tahoma" pitchFamily="-105" charset="0"/>
                <a:cs typeface="Tahoma" pitchFamily="-105" charset="0"/>
              </a:rPr>
              <a:t>“I don’t need a server. </a:t>
            </a:r>
          </a:p>
          <a:p>
            <a:pPr algn="ctr" fontAlgn="base">
              <a:spcBef>
                <a:spcPct val="0"/>
              </a:spcBef>
              <a:spcAft>
                <a:spcPct val="0"/>
              </a:spcAft>
            </a:pPr>
            <a:r>
              <a:rPr lang="en-US" sz="3200" b="1" dirty="0" smtClean="0">
                <a:solidFill>
                  <a:prstClr val="white"/>
                </a:solidFill>
                <a:latin typeface="Tahoma" pitchFamily="-105" charset="0"/>
                <a:cs typeface="Tahoma" pitchFamily="-105" charset="0"/>
              </a:rPr>
              <a:t>My PC (or desktop-derived server)</a:t>
            </a:r>
          </a:p>
          <a:p>
            <a:pPr algn="ctr" fontAlgn="base">
              <a:spcBef>
                <a:spcPct val="0"/>
              </a:spcBef>
              <a:spcAft>
                <a:spcPct val="0"/>
              </a:spcAft>
            </a:pPr>
            <a:r>
              <a:rPr lang="en-US" sz="3200" b="1" dirty="0" smtClean="0">
                <a:solidFill>
                  <a:prstClr val="white"/>
                </a:solidFill>
                <a:latin typeface="Tahoma" pitchFamily="-105" charset="0"/>
                <a:cs typeface="Tahoma" pitchFamily="-105" charset="0"/>
              </a:rPr>
              <a:t> is reliable”</a:t>
            </a:r>
            <a:endParaRPr lang="en-US" sz="3200" b="1" dirty="0">
              <a:solidFill>
                <a:prstClr val="white"/>
              </a:solidFill>
              <a:latin typeface="Tahoma" pitchFamily="-105" charset="0"/>
              <a:cs typeface="Tahoma" pitchFamily="-105"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2082799"/>
            <a:ext cx="9144000" cy="3604899"/>
          </a:xfrm>
          <a:prstGeom prst="rect">
            <a:avLst/>
          </a:prstGeom>
          <a:gradFill flip="none" rotWithShape="1">
            <a:gsLst>
              <a:gs pos="100000">
                <a:srgbClr val="0860A8">
                  <a:alpha val="0"/>
                </a:srgbClr>
              </a:gs>
              <a:gs pos="0">
                <a:srgbClr val="0860A8">
                  <a:alpha val="0"/>
                </a:srgbClr>
              </a:gs>
              <a:gs pos="75000">
                <a:srgbClr val="0860A8">
                  <a:alpha val="60000"/>
                </a:srgbClr>
              </a:gs>
              <a:gs pos="25000">
                <a:srgbClr val="0860A8">
                  <a:alpha val="60000"/>
                </a:srgb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extBox 13"/>
          <p:cNvSpPr txBox="1">
            <a:spLocks noChangeArrowheads="1"/>
          </p:cNvSpPr>
          <p:nvPr/>
        </p:nvSpPr>
        <p:spPr bwMode="auto">
          <a:xfrm>
            <a:off x="473528" y="1749291"/>
            <a:ext cx="2158836" cy="369332"/>
          </a:xfrm>
          <a:prstGeom prst="rect">
            <a:avLst/>
          </a:prstGeom>
          <a:solidFill>
            <a:srgbClr val="0077BD"/>
          </a:solidFill>
          <a:ln w="9525">
            <a:noFill/>
            <a:miter lim="800000"/>
            <a:headEnd/>
            <a:tailEnd/>
          </a:ln>
        </p:spPr>
        <p:txBody>
          <a:bodyPr wrap="square">
            <a:spAutoFit/>
          </a:bodyPr>
          <a:lstStyle/>
          <a:p>
            <a:pPr fontAlgn="base">
              <a:spcBef>
                <a:spcPct val="0"/>
              </a:spcBef>
              <a:spcAft>
                <a:spcPct val="0"/>
              </a:spcAft>
            </a:pPr>
            <a:r>
              <a:rPr lang="en-US" b="1" dirty="0">
                <a:solidFill>
                  <a:srgbClr val="FFC000"/>
                </a:solidFill>
                <a:latin typeface="Tahoma" pitchFamily="-105" charset="0"/>
                <a:ea typeface="ＭＳ Ｐゴシック" pitchFamily="-105" charset="-128"/>
                <a:cs typeface="Arial" charset="0"/>
              </a:rPr>
              <a:t>Your Response</a:t>
            </a:r>
          </a:p>
        </p:txBody>
      </p:sp>
      <p:sp>
        <p:nvSpPr>
          <p:cNvPr id="18441" name="TextBox 11"/>
          <p:cNvSpPr txBox="1">
            <a:spLocks noChangeArrowheads="1"/>
          </p:cNvSpPr>
          <p:nvPr/>
        </p:nvSpPr>
        <p:spPr bwMode="auto">
          <a:xfrm>
            <a:off x="365760" y="571500"/>
            <a:ext cx="7822292" cy="830997"/>
          </a:xfrm>
          <a:prstGeom prst="rect">
            <a:avLst/>
          </a:prstGeom>
          <a:noFill/>
          <a:ln w="9525">
            <a:noFill/>
            <a:miter lim="800000"/>
            <a:headEnd/>
            <a:tailEnd/>
          </a:ln>
        </p:spPr>
        <p:txBody>
          <a:bodyPr wrap="square">
            <a:spAutoFit/>
          </a:bodyPr>
          <a:lstStyle/>
          <a:p>
            <a:r>
              <a:rPr lang="en-US" sz="2400" b="1" dirty="0" smtClean="0">
                <a:solidFill>
                  <a:srgbClr val="FFFFFF"/>
                </a:solidFill>
                <a:latin typeface="Tahoma"/>
                <a:cs typeface="Tahoma"/>
              </a:rPr>
              <a:t>“I don’t need a server. </a:t>
            </a:r>
          </a:p>
          <a:p>
            <a:r>
              <a:rPr lang="en-US" sz="2400" b="1" dirty="0" smtClean="0">
                <a:solidFill>
                  <a:srgbClr val="FFFFFF"/>
                </a:solidFill>
                <a:latin typeface="Tahoma"/>
                <a:cs typeface="Tahoma"/>
              </a:rPr>
              <a:t>My PC (or desktop-derived server) is reliable.”</a:t>
            </a:r>
          </a:p>
        </p:txBody>
      </p:sp>
      <p:sp>
        <p:nvSpPr>
          <p:cNvPr id="18442" name="TextBox 3"/>
          <p:cNvSpPr txBox="1">
            <a:spLocks noChangeArrowheads="1"/>
          </p:cNvSpPr>
          <p:nvPr/>
        </p:nvSpPr>
        <p:spPr bwMode="auto">
          <a:xfrm>
            <a:off x="527685" y="1522976"/>
            <a:ext cx="7604125" cy="400110"/>
          </a:xfrm>
          <a:prstGeom prst="rect">
            <a:avLst/>
          </a:prstGeom>
          <a:noFill/>
          <a:ln w="9525">
            <a:noFill/>
            <a:miter lim="800000"/>
            <a:headEnd/>
            <a:tailEnd/>
          </a:ln>
        </p:spPr>
        <p:txBody>
          <a:bodyPr wrap="square">
            <a:spAutoFit/>
          </a:bodyPr>
          <a:lstStyle/>
          <a:p>
            <a:pPr eaLnBrk="0" fontAlgn="base" hangingPunct="0">
              <a:spcBef>
                <a:spcPts val="500"/>
              </a:spcBef>
              <a:spcAft>
                <a:spcPct val="0"/>
              </a:spcAft>
            </a:pPr>
            <a:endParaRPr lang="en-US" sz="2000" dirty="0">
              <a:solidFill>
                <a:prstClr val="black"/>
              </a:solidFill>
              <a:latin typeface="Tahoma" pitchFamily="-105" charset="0"/>
              <a:ea typeface="ＭＳ Ｐゴシック" pitchFamily="-105" charset="-128"/>
              <a:cs typeface="Arial" charset="0"/>
            </a:endParaRPr>
          </a:p>
        </p:txBody>
      </p:sp>
      <p:sp>
        <p:nvSpPr>
          <p:cNvPr id="10" name="TextBox 3"/>
          <p:cNvSpPr txBox="1">
            <a:spLocks noChangeArrowheads="1"/>
          </p:cNvSpPr>
          <p:nvPr/>
        </p:nvSpPr>
        <p:spPr bwMode="auto">
          <a:xfrm>
            <a:off x="400050" y="2445197"/>
            <a:ext cx="5119804" cy="707886"/>
          </a:xfrm>
          <a:prstGeom prst="rect">
            <a:avLst/>
          </a:prstGeom>
          <a:noFill/>
          <a:ln w="9525">
            <a:noFill/>
            <a:miter lim="800000"/>
            <a:headEnd/>
            <a:tailEnd/>
          </a:ln>
        </p:spPr>
        <p:txBody>
          <a:bodyPr wrap="square">
            <a:spAutoFit/>
          </a:bodyPr>
          <a:lstStyle/>
          <a:p>
            <a:pPr lvl="0" eaLnBrk="0" fontAlgn="base" hangingPunct="0">
              <a:spcBef>
                <a:spcPts val="1200"/>
              </a:spcBef>
              <a:spcAft>
                <a:spcPts val="1800"/>
              </a:spcAft>
            </a:pPr>
            <a:r>
              <a:rPr lang="en-US" sz="2000" b="1" dirty="0" smtClean="0">
                <a:solidFill>
                  <a:srgbClr val="FFFFFF"/>
                </a:solidFill>
                <a:latin typeface="Tahoma"/>
                <a:cs typeface="Tahoma"/>
              </a:rPr>
              <a:t>“Your PC won’t be able to keep up as your volume of data grows.”</a:t>
            </a:r>
            <a:endParaRPr lang="en-US" sz="2000" b="1" baseline="30000" dirty="0" smtClean="0">
              <a:solidFill>
                <a:srgbClr val="FFFFFF"/>
              </a:solidFill>
              <a:latin typeface="Tahoma"/>
              <a:ea typeface="ＭＳ Ｐゴシック" pitchFamily="-105" charset="-128"/>
              <a:cs typeface="Tahoma"/>
            </a:endParaRPr>
          </a:p>
        </p:txBody>
      </p:sp>
      <p:sp>
        <p:nvSpPr>
          <p:cNvPr id="11" name="Rectangle 46"/>
          <p:cNvSpPr>
            <a:spLocks noChangeArrowheads="1"/>
          </p:cNvSpPr>
          <p:nvPr/>
        </p:nvSpPr>
        <p:spPr bwMode="auto">
          <a:xfrm>
            <a:off x="1" y="4909488"/>
            <a:ext cx="4729072" cy="646331"/>
          </a:xfrm>
          <a:prstGeom prst="rect">
            <a:avLst/>
          </a:prstGeom>
          <a:noFill/>
          <a:ln w="9525">
            <a:noFill/>
            <a:miter lim="800000"/>
            <a:headEnd/>
            <a:tailEnd/>
          </a:ln>
        </p:spPr>
        <p:txBody>
          <a:bodyPr wrap="square">
            <a:spAutoFit/>
          </a:bodyPr>
          <a:lstStyle/>
          <a:p>
            <a:pPr algn="ctr"/>
            <a:r>
              <a:rPr lang="en-US" sz="1800" dirty="0" smtClean="0">
                <a:solidFill>
                  <a:schemeClr val="bg1"/>
                </a:solidFill>
                <a:latin typeface="Tahoma"/>
                <a:cs typeface="Tahoma"/>
              </a:rPr>
              <a:t>Always-present file storage</a:t>
            </a:r>
            <a:br>
              <a:rPr lang="en-US" sz="1800" dirty="0" smtClean="0">
                <a:solidFill>
                  <a:schemeClr val="bg1"/>
                </a:solidFill>
                <a:latin typeface="Tahoma"/>
                <a:cs typeface="Tahoma"/>
              </a:rPr>
            </a:br>
            <a:r>
              <a:rPr lang="en-US" sz="1800" dirty="0" smtClean="0">
                <a:solidFill>
                  <a:schemeClr val="bg1"/>
                </a:solidFill>
                <a:latin typeface="Tahoma"/>
                <a:cs typeface="Tahoma"/>
              </a:rPr>
              <a:t>and data backup </a:t>
            </a:r>
            <a:endParaRPr lang="en-US" sz="1800" dirty="0">
              <a:solidFill>
                <a:schemeClr val="bg1"/>
              </a:solidFill>
              <a:latin typeface="Tahoma"/>
              <a:cs typeface="Tahoma"/>
            </a:endParaRPr>
          </a:p>
        </p:txBody>
      </p:sp>
      <p:sp>
        <p:nvSpPr>
          <p:cNvPr id="16" name="Rectangle 57"/>
          <p:cNvSpPr>
            <a:spLocks noChangeArrowheads="1"/>
          </p:cNvSpPr>
          <p:nvPr/>
        </p:nvSpPr>
        <p:spPr bwMode="auto">
          <a:xfrm>
            <a:off x="4729073" y="4895531"/>
            <a:ext cx="4414927" cy="646331"/>
          </a:xfrm>
          <a:prstGeom prst="rect">
            <a:avLst/>
          </a:prstGeom>
          <a:noFill/>
          <a:ln w="9525">
            <a:noFill/>
            <a:miter lim="800000"/>
            <a:headEnd/>
            <a:tailEnd/>
          </a:ln>
        </p:spPr>
        <p:txBody>
          <a:bodyPr wrap="square">
            <a:spAutoFit/>
          </a:bodyPr>
          <a:lstStyle/>
          <a:p>
            <a:pPr algn="ctr"/>
            <a:r>
              <a:rPr lang="en-US" sz="1800" dirty="0" smtClean="0">
                <a:solidFill>
                  <a:schemeClr val="bg1"/>
                </a:solidFill>
                <a:latin typeface="Tahoma"/>
                <a:cs typeface="Tahoma"/>
              </a:rPr>
              <a:t>Faster data encryption with</a:t>
            </a:r>
            <a:br>
              <a:rPr lang="en-US" sz="1800" dirty="0" smtClean="0">
                <a:solidFill>
                  <a:schemeClr val="bg1"/>
                </a:solidFill>
                <a:latin typeface="Tahoma"/>
                <a:cs typeface="Tahoma"/>
              </a:rPr>
            </a:br>
            <a:r>
              <a:rPr lang="en-US" sz="1800" dirty="0" smtClean="0">
                <a:solidFill>
                  <a:schemeClr val="bg1"/>
                </a:solidFill>
                <a:latin typeface="Tahoma"/>
                <a:cs typeface="Tahoma"/>
              </a:rPr>
              <a:t>Intel</a:t>
            </a:r>
            <a:r>
              <a:rPr lang="en-US" sz="1800" baseline="30000" dirty="0" smtClean="0">
                <a:solidFill>
                  <a:schemeClr val="bg1"/>
                </a:solidFill>
                <a:latin typeface="Tahoma"/>
                <a:cs typeface="Tahoma"/>
              </a:rPr>
              <a:t>® </a:t>
            </a:r>
            <a:r>
              <a:rPr lang="en-US" sz="1800" dirty="0" smtClean="0">
                <a:solidFill>
                  <a:schemeClr val="bg1"/>
                </a:solidFill>
                <a:latin typeface="Tahoma"/>
                <a:cs typeface="Tahoma"/>
              </a:rPr>
              <a:t>AES-NI</a:t>
            </a:r>
            <a:r>
              <a:rPr lang="en-US" sz="1800" baseline="30000" dirty="0" smtClean="0">
                <a:solidFill>
                  <a:schemeClr val="bg1"/>
                </a:solidFill>
                <a:latin typeface="Tahoma"/>
                <a:cs typeface="Tahoma"/>
              </a:rPr>
              <a:t>13</a:t>
            </a:r>
            <a:endParaRPr lang="en-US" sz="1800" dirty="0">
              <a:solidFill>
                <a:schemeClr val="bg1"/>
              </a:solidFill>
              <a:latin typeface="Tahoma"/>
              <a:cs typeface="Tahoma"/>
            </a:endParaRPr>
          </a:p>
        </p:txBody>
      </p:sp>
      <p:pic>
        <p:nvPicPr>
          <p:cNvPr id="17" name="Picture 2" descr="C:\Users\Ryan\Documents\Projects\Intel\SMB\techtips\images\folder2.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229560" y="3377042"/>
            <a:ext cx="2489966" cy="1660806"/>
          </a:xfrm>
          <a:prstGeom prst="rect">
            <a:avLst/>
          </a:prstGeom>
          <a:noFill/>
          <a:effectLst>
            <a:outerShdw blurRad="50800" dist="38100" dir="2700000" algn="tl" rotWithShape="0">
              <a:prstClr val="black">
                <a:alpha val="40000"/>
              </a:prstClr>
            </a:outerShdw>
          </a:effectLst>
        </p:spPr>
      </p:pic>
      <p:pic>
        <p:nvPicPr>
          <p:cNvPr id="19" name="Picture 18" descr="encryption.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296423" y="3365603"/>
            <a:ext cx="1472166" cy="1381632"/>
          </a:xfrm>
          <a:prstGeom prst="rect">
            <a:avLst/>
          </a:prstGeom>
          <a:effectLst>
            <a:outerShdw blurRad="50800" dist="38100" dir="9180000">
              <a:srgbClr val="000000">
                <a:alpha val="43000"/>
              </a:srgbClr>
            </a:outerShdw>
          </a:effectLst>
        </p:spPr>
      </p:pic>
      <p:cxnSp>
        <p:nvCxnSpPr>
          <p:cNvPr id="22" name="Straight Connector 21"/>
          <p:cNvCxnSpPr/>
          <p:nvPr/>
        </p:nvCxnSpPr>
        <p:spPr>
          <a:xfrm rot="5400000">
            <a:off x="3769686" y="4461502"/>
            <a:ext cx="1911993" cy="1588"/>
          </a:xfrm>
          <a:prstGeom prst="line">
            <a:avLst/>
          </a:prstGeom>
          <a:ln w="25400" cap="flat" cmpd="sng" algn="ctr">
            <a:solidFill>
              <a:schemeClr val="bg1"/>
            </a:solidFill>
            <a:prstDash val="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2032000"/>
            <a:ext cx="9144000" cy="2730500"/>
          </a:xfrm>
          <a:prstGeom prst="rect">
            <a:avLst/>
          </a:prstGeom>
          <a:gradFill flip="none" rotWithShape="1">
            <a:gsLst>
              <a:gs pos="100000">
                <a:srgbClr val="0860A8">
                  <a:alpha val="0"/>
                </a:srgbClr>
              </a:gs>
              <a:gs pos="0">
                <a:srgbClr val="0860A8">
                  <a:alpha val="0"/>
                </a:srgbClr>
              </a:gs>
              <a:gs pos="75000">
                <a:srgbClr val="0860A8">
                  <a:alpha val="60000"/>
                </a:srgbClr>
              </a:gs>
              <a:gs pos="25000">
                <a:srgbClr val="0860A8">
                  <a:alpha val="60000"/>
                </a:srgb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1774056" y="2902178"/>
            <a:ext cx="5595891" cy="923330"/>
          </a:xfrm>
          <a:prstGeom prst="rect">
            <a:avLst/>
          </a:prstGeom>
        </p:spPr>
        <p:txBody>
          <a:bodyPr wrap="none">
            <a:spAutoFit/>
          </a:bodyPr>
          <a:lstStyle/>
          <a:p>
            <a:pPr algn="ctr" defTabSz="457200" eaLnBrk="1" hangingPunct="1">
              <a:defRPr/>
            </a:pPr>
            <a:r>
              <a:rPr lang="en-US" sz="5400" dirty="0" smtClean="0">
                <a:solidFill>
                  <a:prstClr val="white"/>
                </a:solidFill>
                <a:effectLst/>
                <a:latin typeface="Tahoma"/>
                <a:cs typeface="Tahoma"/>
              </a:rPr>
              <a:t>Legal Information</a:t>
            </a:r>
            <a:endParaRPr lang="en-US" sz="5400" dirty="0">
              <a:solidFill>
                <a:prstClr val="white"/>
              </a:solidFill>
              <a:effectLst/>
              <a:latin typeface="Tahoma"/>
              <a:cs typeface="Tahoma"/>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0281" y="1338105"/>
            <a:ext cx="8194117" cy="4832092"/>
          </a:xfrm>
          <a:prstGeom prst="rect">
            <a:avLst/>
          </a:prstGeom>
          <a:noFill/>
        </p:spPr>
        <p:txBody>
          <a:bodyPr wrap="square" rtlCol="0">
            <a:spAutoFit/>
          </a:bodyPr>
          <a:lstStyle/>
          <a:p>
            <a:pPr marL="228600" indent="-228600">
              <a:buAutoNum type="arabicPeriod"/>
            </a:pPr>
            <a:r>
              <a:rPr lang="en-US" sz="1000" dirty="0" smtClean="0">
                <a:latin typeface="Tahoma"/>
                <a:cs typeface="Tahoma"/>
              </a:rPr>
              <a:t>“Notebook Total Cost of Ownership: 2008 Update,” Gartner, February 2008 (www.Gartner.com)</a:t>
            </a:r>
          </a:p>
          <a:p>
            <a:pPr marL="228600" indent="-228600">
              <a:buAutoNum type="arabicPeriod"/>
            </a:pPr>
            <a:endParaRPr lang="en-US" sz="1000" dirty="0" smtClean="0">
              <a:latin typeface="Tahoma"/>
              <a:cs typeface="Tahoma"/>
            </a:endParaRPr>
          </a:p>
          <a:p>
            <a:pPr>
              <a:defRPr/>
            </a:pPr>
            <a:r>
              <a:rPr lang="en-US" sz="1000" dirty="0" smtClean="0">
                <a:latin typeface="Neo Sans Intel" pitchFamily="34" charset="0"/>
              </a:rPr>
              <a:t>2. Symantec, “2010 SMB Information Protection Survey, </a:t>
            </a:r>
            <a:r>
              <a:rPr lang="en-US" sz="1000" dirty="0" smtClean="0">
                <a:latin typeface="Neo Sans Intel" pitchFamily="34" charset="0"/>
                <a:hlinkClick r:id=""/>
              </a:rPr>
              <a:t>http://www.symantec.com/content/en/us/about/media/pdfs/SMB_ProtectionSurvey_2010.pdf?om_ext_cid=biz_socmed_twitter_2010Jun_worldwide_SMB</a:t>
            </a:r>
            <a:endParaRPr lang="en-US" sz="1000" dirty="0" smtClean="0">
              <a:latin typeface="Neo Sans Intel" pitchFamily="34" charset="0"/>
            </a:endParaRPr>
          </a:p>
          <a:p>
            <a:endParaRPr lang="en-US" sz="1000" dirty="0" smtClean="0">
              <a:latin typeface="Neo Sans Intel" pitchFamily="34" charset="0"/>
            </a:endParaRPr>
          </a:p>
          <a:p>
            <a:r>
              <a:rPr lang="en-US" sz="1000" dirty="0" smtClean="0">
                <a:latin typeface="Tahoma"/>
                <a:cs typeface="Tahoma"/>
              </a:rPr>
              <a:t>3. Source: Rubicon Consulting, 2009, US based survey</a:t>
            </a:r>
          </a:p>
          <a:p>
            <a:endParaRPr lang="en-US" sz="1000" dirty="0" smtClean="0">
              <a:latin typeface="Tahoma"/>
              <a:cs typeface="Tahoma"/>
            </a:endParaRPr>
          </a:p>
          <a:p>
            <a:r>
              <a:rPr lang="en-US" sz="1000" dirty="0" smtClean="0">
                <a:latin typeface="Tahoma"/>
                <a:cs typeface="Tahoma"/>
              </a:rPr>
              <a:t>4. Source: SMB Disaster Preparedness Survey, Symantec, Q3 2009 </a:t>
            </a:r>
            <a:r>
              <a:rPr lang="en-US" sz="1000" dirty="0" smtClean="0">
                <a:latin typeface="Tahoma"/>
                <a:cs typeface="Tahoma"/>
                <a:hlinkClick r:id="rId3"/>
              </a:rPr>
              <a:t>http://www.symantec.com</a:t>
            </a:r>
            <a:endParaRPr lang="en-US" sz="1000" dirty="0" smtClean="0">
              <a:latin typeface="Tahoma"/>
              <a:cs typeface="Tahoma"/>
            </a:endParaRPr>
          </a:p>
          <a:p>
            <a:endParaRPr lang="en-US" sz="1000" dirty="0" smtClean="0">
              <a:latin typeface="Tahoma"/>
              <a:cs typeface="Tahoma"/>
            </a:endParaRPr>
          </a:p>
          <a:p>
            <a:r>
              <a:rPr lang="en-US" sz="1000" dirty="0" smtClean="0">
                <a:latin typeface="Tahoma"/>
                <a:cs typeface="Tahoma"/>
              </a:rPr>
              <a:t>5. KVM Remote Control (Keyboard, Video, Mouse) is only available </a:t>
            </a:r>
            <a:r>
              <a:rPr lang="en-US" sz="1000" smtClean="0">
                <a:latin typeface="Tahoma"/>
                <a:cs typeface="Tahoma"/>
              </a:rPr>
              <a:t>with Intel® </a:t>
            </a:r>
            <a:r>
              <a:rPr lang="en-US" sz="1000" dirty="0" smtClean="0">
                <a:latin typeface="Tahoma"/>
                <a:cs typeface="Tahoma"/>
              </a:rPr>
              <a:t>Core™ i5 </a:t>
            </a:r>
            <a:r>
              <a:rPr lang="en-US" sz="1000" dirty="0" err="1" smtClean="0">
                <a:latin typeface="Tahoma"/>
                <a:cs typeface="Tahoma"/>
              </a:rPr>
              <a:t>vPro</a:t>
            </a:r>
            <a:r>
              <a:rPr lang="en-US" sz="1000" dirty="0" smtClean="0">
                <a:latin typeface="Tahoma"/>
                <a:cs typeface="Tahoma"/>
              </a:rPr>
              <a:t>™ and Core™ i7 </a:t>
            </a:r>
            <a:r>
              <a:rPr lang="en-US" sz="1000" dirty="0" err="1" smtClean="0">
                <a:latin typeface="Tahoma"/>
                <a:cs typeface="Tahoma"/>
              </a:rPr>
              <a:t>vPro</a:t>
            </a:r>
            <a:r>
              <a:rPr lang="en-US" sz="1000" dirty="0" smtClean="0">
                <a:latin typeface="Tahoma"/>
                <a:cs typeface="Tahoma"/>
              </a:rPr>
              <a:t>™ processors </a:t>
            </a:r>
            <a:r>
              <a:rPr lang="en-US" sz="1000" smtClean="0">
                <a:latin typeface="Tahoma"/>
                <a:cs typeface="Tahoma"/>
              </a:rPr>
              <a:t>with Intel® </a:t>
            </a:r>
            <a:r>
              <a:rPr lang="en-US" sz="1000" dirty="0" smtClean="0">
                <a:latin typeface="Tahoma"/>
                <a:cs typeface="Tahoma"/>
              </a:rPr>
              <a:t>Active Management technology activated and configured and with integrated graphics active. Discrete graphics are not supported.</a:t>
            </a:r>
          </a:p>
          <a:p>
            <a:endParaRPr lang="en-US" sz="1000" dirty="0" smtClean="0">
              <a:latin typeface="Tahoma"/>
              <a:cs typeface="Tahoma"/>
            </a:endParaRPr>
          </a:p>
          <a:p>
            <a:r>
              <a:rPr lang="en-US" sz="1000" dirty="0" smtClean="0">
                <a:latin typeface="Tahoma"/>
                <a:cs typeface="Tahoma"/>
              </a:rPr>
              <a:t>6. Requires activation and a system with a corporate network connection, </a:t>
            </a:r>
            <a:r>
              <a:rPr lang="en-US" sz="1000" smtClean="0">
                <a:latin typeface="Tahoma"/>
                <a:cs typeface="Tahoma"/>
              </a:rPr>
              <a:t>an Intel® </a:t>
            </a:r>
            <a:r>
              <a:rPr lang="en-US" sz="1000" dirty="0" smtClean="0">
                <a:latin typeface="Tahoma"/>
                <a:cs typeface="Tahoma"/>
              </a:rPr>
              <a:t>AMT-enabled chipset, network hardware, and software. For notebooks, Intel AMT may be unavailable or limited over a host OS-based VPN, when connecting wirelessly, on battery power, sleeping, hibernating, or powered off. Results dependent upon hardware, setup, and configuration. For more information, visit:</a:t>
            </a:r>
            <a:br>
              <a:rPr lang="en-US" sz="1000" dirty="0" smtClean="0">
                <a:latin typeface="Tahoma"/>
                <a:cs typeface="Tahoma"/>
              </a:rPr>
            </a:br>
            <a:r>
              <a:rPr lang="en-US" sz="1000" dirty="0" smtClean="0">
                <a:solidFill>
                  <a:srgbClr val="FFC000"/>
                </a:solidFill>
                <a:latin typeface="Tahoma"/>
                <a:cs typeface="Tahoma"/>
                <a:hlinkClick r:id="rId4"/>
              </a:rPr>
              <a:t>http://www.intel.com/technology/platform-technology/intel-amt</a:t>
            </a:r>
            <a:r>
              <a:rPr lang="en-US" sz="1000" dirty="0" smtClean="0">
                <a:solidFill>
                  <a:srgbClr val="FFC000"/>
                </a:solidFill>
                <a:latin typeface="Tahoma"/>
                <a:cs typeface="Tahoma"/>
              </a:rPr>
              <a:t>.</a:t>
            </a:r>
          </a:p>
          <a:p>
            <a:endParaRPr lang="en-US" sz="1000" dirty="0" smtClean="0">
              <a:latin typeface="Tahoma"/>
              <a:cs typeface="Tahoma"/>
            </a:endParaRPr>
          </a:p>
          <a:p>
            <a:r>
              <a:rPr lang="en-US" sz="1000" dirty="0" smtClean="0">
                <a:latin typeface="Tahoma"/>
                <a:cs typeface="Tahoma"/>
              </a:rPr>
              <a:t>7. No system can provide absolute security under all conditions. Requires an enabled chipset, BIOS, firmware and software, and a subscription with a capable service provider. Consult your system manufacturer and service provider for availability and functionality. Intel assumes no liability for lost or stolen data and/or systems or any other damages resulting thereof. For more information, visit http://</a:t>
            </a:r>
          </a:p>
          <a:p>
            <a:r>
              <a:rPr lang="en-US" sz="1000" dirty="0" smtClean="0">
                <a:latin typeface="Tahoma"/>
                <a:cs typeface="Tahoma"/>
                <a:hlinkClick r:id="rId5"/>
              </a:rPr>
              <a:t>www.intel.com/go/anti-theft</a:t>
            </a:r>
            <a:r>
              <a:rPr lang="en-US" sz="1000" dirty="0" smtClean="0">
                <a:latin typeface="Tahoma"/>
                <a:cs typeface="Tahoma"/>
              </a:rPr>
              <a:t>.</a:t>
            </a:r>
          </a:p>
          <a:p>
            <a:endParaRPr lang="en-US" sz="1000" dirty="0" smtClean="0">
              <a:latin typeface="Tahoma"/>
              <a:cs typeface="Tahoma"/>
            </a:endParaRPr>
          </a:p>
          <a:p>
            <a:r>
              <a:rPr lang="en-US" sz="1000" dirty="0" smtClean="0">
                <a:latin typeface="Tahoma"/>
                <a:cs typeface="Tahoma"/>
              </a:rPr>
              <a:t>8. </a:t>
            </a:r>
            <a:r>
              <a:rPr lang="en-US" sz="1000" smtClean="0">
                <a:latin typeface="Tahoma"/>
                <a:cs typeface="Tahoma"/>
              </a:rPr>
              <a:t>Intel ® </a:t>
            </a:r>
            <a:r>
              <a:rPr lang="en-US" sz="1000" dirty="0" smtClean="0">
                <a:latin typeface="Tahoma"/>
                <a:cs typeface="Tahoma"/>
              </a:rPr>
              <a:t>AES-NI requires a computer system with an AES-NI-enabled processor, as well as non-Intel software to execute the instructions in the correct sequence. AES-NI is available on </a:t>
            </a:r>
            <a:r>
              <a:rPr lang="en-US" sz="1000" smtClean="0">
                <a:latin typeface="Tahoma"/>
                <a:cs typeface="Tahoma"/>
              </a:rPr>
              <a:t>select Intel® </a:t>
            </a:r>
            <a:r>
              <a:rPr lang="en-US" sz="1000" dirty="0" smtClean="0">
                <a:latin typeface="Tahoma"/>
                <a:cs typeface="Tahoma"/>
              </a:rPr>
              <a:t>Core™ processors. For availability, consult your system manufacturer. For more information, see </a:t>
            </a:r>
            <a:r>
              <a:rPr lang="en-US" sz="1000" dirty="0" smtClean="0">
                <a:solidFill>
                  <a:srgbClr val="FFC000"/>
                </a:solidFill>
                <a:latin typeface="Tahoma"/>
                <a:cs typeface="Tahoma"/>
                <a:hlinkClick r:id="rId6"/>
              </a:rPr>
              <a:t>http://software.intel.com/en-us/articles/intel-advanced-encryption-standard-instructions-aes-ni/</a:t>
            </a:r>
            <a:r>
              <a:rPr lang="en-US" sz="1000" dirty="0" smtClean="0">
                <a:solidFill>
                  <a:srgbClr val="FFC000"/>
                </a:solidFill>
                <a:latin typeface="Tahoma"/>
                <a:cs typeface="Tahoma"/>
              </a:rPr>
              <a:t>.</a:t>
            </a:r>
          </a:p>
          <a:p>
            <a:endParaRPr lang="en-US" sz="1000" dirty="0" smtClean="0">
              <a:solidFill>
                <a:srgbClr val="FFC000"/>
              </a:solidFill>
              <a:latin typeface="Tahoma"/>
              <a:cs typeface="Tahoma"/>
            </a:endParaRPr>
          </a:p>
          <a:p>
            <a:endParaRPr lang="en-US" sz="1000" dirty="0" smtClean="0">
              <a:solidFill>
                <a:srgbClr val="FFC000"/>
              </a:solidFill>
              <a:latin typeface="Tahoma"/>
              <a:cs typeface="Tahoma"/>
            </a:endParaRPr>
          </a:p>
          <a:p>
            <a:endParaRPr lang="en-US" sz="1000" dirty="0" smtClean="0">
              <a:solidFill>
                <a:srgbClr val="FFC000"/>
              </a:solidFill>
              <a:latin typeface="Tahoma"/>
              <a:cs typeface="Tahoma"/>
            </a:endParaRPr>
          </a:p>
          <a:p>
            <a:endParaRPr lang="en-US" dirty="0"/>
          </a:p>
        </p:txBody>
      </p:sp>
      <p:sp>
        <p:nvSpPr>
          <p:cNvPr id="7" name="TextBox 13"/>
          <p:cNvSpPr txBox="1">
            <a:spLocks noChangeArrowheads="1"/>
          </p:cNvSpPr>
          <p:nvPr/>
        </p:nvSpPr>
        <p:spPr bwMode="auto">
          <a:xfrm>
            <a:off x="0" y="490682"/>
            <a:ext cx="9144000" cy="400110"/>
          </a:xfrm>
          <a:prstGeom prst="rect">
            <a:avLst/>
          </a:prstGeom>
          <a:noFill/>
          <a:ln w="9525">
            <a:noFill/>
            <a:miter lim="800000"/>
            <a:headEnd/>
            <a:tailEnd/>
          </a:ln>
        </p:spPr>
        <p:txBody>
          <a:bodyPr wrap="square">
            <a:spAutoFit/>
          </a:bodyPr>
          <a:lstStyle/>
          <a:p>
            <a:pPr algn="ctr"/>
            <a:r>
              <a:rPr lang="en-US" sz="2000" dirty="0">
                <a:solidFill>
                  <a:schemeClr val="bg1"/>
                </a:solidFill>
                <a:latin typeface="Tahoma" pitchFamily="-105" charset="0"/>
                <a:ea typeface="ＭＳ Ｐゴシック" pitchFamily="-105" charset="-128"/>
              </a:rPr>
              <a:t>Legal Information</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850" y="838200"/>
            <a:ext cx="8201025" cy="369332"/>
          </a:xfrm>
          <a:prstGeom prst="rect">
            <a:avLst/>
          </a:prstGeom>
          <a:noFill/>
        </p:spPr>
        <p:txBody>
          <a:bodyPr wrap="square" rtlCol="0">
            <a:spAutoFit/>
          </a:bodyPr>
          <a:lstStyle/>
          <a:p>
            <a:endParaRPr lang="en-US" dirty="0"/>
          </a:p>
        </p:txBody>
      </p:sp>
      <p:sp>
        <p:nvSpPr>
          <p:cNvPr id="5" name="TextBox 4"/>
          <p:cNvSpPr txBox="1"/>
          <p:nvPr/>
        </p:nvSpPr>
        <p:spPr>
          <a:xfrm>
            <a:off x="287149" y="310812"/>
            <a:ext cx="8593613" cy="8402300"/>
          </a:xfrm>
          <a:prstGeom prst="rect">
            <a:avLst/>
          </a:prstGeom>
          <a:noFill/>
        </p:spPr>
        <p:txBody>
          <a:bodyPr wrap="square" rtlCol="0">
            <a:spAutoFit/>
          </a:bodyPr>
          <a:lstStyle/>
          <a:p>
            <a:endParaRPr lang="en-US" altLang="zh-CN" sz="1000" dirty="0" smtClean="0">
              <a:latin typeface="Tahoma"/>
              <a:cs typeface="Tahoma"/>
            </a:endParaRPr>
          </a:p>
          <a:p>
            <a:r>
              <a:rPr lang="en-US" altLang="zh-CN" sz="1000" dirty="0" smtClean="0">
                <a:latin typeface="Tahoma"/>
                <a:cs typeface="Tahoma"/>
              </a:rPr>
              <a:t>9. </a:t>
            </a:r>
            <a:r>
              <a:rPr lang="en-US" sz="1000" dirty="0" smtClean="0">
                <a:latin typeface="Tahoma"/>
                <a:cs typeface="Tahoma"/>
              </a:rPr>
              <a:t>Software and workloads used in performance tests may have been optimized for performance only on Intel® microprocessors. Performance tests, such as </a:t>
            </a:r>
            <a:r>
              <a:rPr lang="en-US" sz="1000" dirty="0" err="1" smtClean="0">
                <a:latin typeface="Tahoma"/>
                <a:cs typeface="Tahoma"/>
              </a:rPr>
              <a:t>SYSmark</a:t>
            </a:r>
            <a:r>
              <a:rPr lang="en-US" sz="1000" dirty="0" smtClean="0">
                <a:latin typeface="Tahoma"/>
                <a:cs typeface="Tahoma"/>
              </a:rPr>
              <a:t>* and </a:t>
            </a:r>
            <a:r>
              <a:rPr lang="en-US" sz="1000" dirty="0" err="1" smtClean="0">
                <a:latin typeface="Tahoma"/>
                <a:cs typeface="Tahoma"/>
              </a:rPr>
              <a:t>MobileMark</a:t>
            </a:r>
            <a:r>
              <a:rPr lang="en-US" sz="1000" dirty="0" smtClean="0">
                <a:latin typeface="Tahoma"/>
                <a:cs typeface="Tahoma"/>
              </a:rPr>
              <a:t>*,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(Cross Client) Cross-client claim based on lowest performance data number when comparing desktop and mobile benchmarks. Configurations and performance test as follows: (Mobile) Comparing pre-production Intel® Core™ i5-2520M Processor (2C4T, 2.5 GHz, 3 MB cache), Intel reference board, 4 GB (2x2 GB) PC3-10700 (DDR3-1333)-CL9, Hitachi* </a:t>
            </a:r>
            <a:r>
              <a:rPr lang="en-US" sz="1000" dirty="0" err="1" smtClean="0">
                <a:latin typeface="Tahoma"/>
                <a:cs typeface="Tahoma"/>
              </a:rPr>
              <a:t>Travelstar</a:t>
            </a:r>
            <a:r>
              <a:rPr lang="en-US" sz="1000" dirty="0" smtClean="0">
                <a:latin typeface="Tahoma"/>
                <a:cs typeface="Tahoma"/>
              </a:rPr>
              <a:t> 320 GB hard-disk drive, Intel® HD Graphics 3000, Driver: 2185 (BIOS:v.34, Intel v.9.2.0.1009), Microsoft* Windows* 7 Ultimate 64-bit RTM Intel® Core™2 Duo Processor T7250 (2M Cache, 2.00 GHz, 800 MHz FSB), Intel reference board, Micron* 4 GB (2x2 GB) PC3-8500F (DDR3-1066)-400, Hitachi* 320 GB hard-disk drive, Mobile Intel 4 Series Express Chipset Family with 8.15.10.2182 (BIOS: American Megatrends AMVACRB1.86C.0104.B00.0907270557, 9.1.2.1008) (Desktop) Pre-production Intel® Core™ i5-2400 Processor (4C4T, 3.1GHz, 6 MB cache), Intel reference board, Micron* 4 GB (2x2 GB) PC3-10700 (DDR3-1333)-CL9, Seagate* 1 TB, Intel® HD Graphics 2000, Driver: 2185 (BIOS:v.35, Intel v.9.2.0.1009) , Microsoft* Windows* 7 Ultimate 64-bit RTM Intel® Core™ 2 Duo E6550 (2C2T, 2.33 GHz, 4 MB cache), Intel DG945GCL Motherboard, Micron 2 GB (2x1 GB) DDR2 667 MHz, Seagate 320 GB hard-disk drive, Intel® GMA 950, Driver: 7.14.10.1329, (BIOS:CL94510J.86A.0034, INF: 9.0.0.1011), Microsoft Windows* 7 Ultimate 64-bit RTM Business productivity claims based on </a:t>
            </a:r>
            <a:r>
              <a:rPr lang="en-US" sz="1000" dirty="0" err="1" smtClean="0">
                <a:latin typeface="Tahoma"/>
                <a:cs typeface="Tahoma"/>
              </a:rPr>
              <a:t>SYSmark</a:t>
            </a:r>
            <a:r>
              <a:rPr lang="en-US" sz="1000" dirty="0" smtClean="0">
                <a:latin typeface="Tahoma"/>
                <a:cs typeface="Tahoma"/>
              </a:rPr>
              <a:t>* 2007, which is the latest version of the mainstream office productivity and Internet content creation benchmark tool used to characterize the performance of the business client. </a:t>
            </a:r>
            <a:r>
              <a:rPr lang="en-US" sz="1000" dirty="0" err="1" smtClean="0">
                <a:latin typeface="Tahoma"/>
                <a:cs typeface="Tahoma"/>
              </a:rPr>
              <a:t>SYSmark</a:t>
            </a:r>
            <a:r>
              <a:rPr lang="en-US" sz="1000" dirty="0" smtClean="0">
                <a:latin typeface="Tahoma"/>
                <a:cs typeface="Tahoma"/>
              </a:rPr>
              <a:t> 2007 preview features user-driven workloads and usage models developed by application experts. Multitasking claims based on </a:t>
            </a:r>
            <a:r>
              <a:rPr lang="en-US" sz="1000" dirty="0" err="1" smtClean="0">
                <a:latin typeface="Tahoma"/>
                <a:cs typeface="Tahoma"/>
              </a:rPr>
              <a:t>PCMark</a:t>
            </a:r>
            <a:r>
              <a:rPr lang="en-US" sz="1000" dirty="0" smtClean="0">
                <a:latin typeface="Tahoma"/>
                <a:cs typeface="Tahoma"/>
              </a:rPr>
              <a:t> Vantage*, a hardware performance benchmark for PCs running Microsoft* Windows* 7 or Windows Vista*, includes a collection of various single and multi-threaded CPU, Graphics, and HDD test sets with a focus on Windows* application tests. Security workload consists of </a:t>
            </a:r>
            <a:r>
              <a:rPr lang="en-US" sz="1000" dirty="0" err="1" smtClean="0">
                <a:latin typeface="Tahoma"/>
                <a:cs typeface="Tahoma"/>
              </a:rPr>
              <a:t>SiSoftware</a:t>
            </a:r>
            <a:r>
              <a:rPr lang="en-US" sz="1000" dirty="0" smtClean="0">
                <a:latin typeface="Tahoma"/>
                <a:cs typeface="Tahoma"/>
              </a:rPr>
              <a:t> Sandra* 2010—AES256 CPU Cryptographic subtest measures CPU performance while executing AES (Advanced Encryption Standard) encryption and decryption algorithm. For more information go to </a:t>
            </a:r>
            <a:r>
              <a:rPr lang="en-US" sz="1000" dirty="0" smtClean="0">
                <a:solidFill>
                  <a:srgbClr val="FFC000"/>
                </a:solidFill>
                <a:latin typeface="Tahoma"/>
                <a:cs typeface="Tahoma"/>
              </a:rPr>
              <a:t>h</a:t>
            </a:r>
            <a:r>
              <a:rPr lang="en-US" sz="1000" dirty="0" smtClean="0">
                <a:latin typeface="Tahoma"/>
                <a:cs typeface="Tahoma"/>
                <a:hlinkClick r:id="rId3"/>
              </a:rPr>
              <a:t>tp://www.intel.com/performance</a:t>
            </a:r>
            <a:r>
              <a:rPr lang="en-US" sz="1000" dirty="0" smtClean="0">
                <a:latin typeface="Tahoma"/>
                <a:cs typeface="Tahoma"/>
              </a:rPr>
              <a:t>.</a:t>
            </a:r>
          </a:p>
          <a:p>
            <a:endParaRPr lang="en-US" sz="1000" dirty="0" smtClean="0">
              <a:latin typeface="Tahoma"/>
              <a:cs typeface="Tahoma"/>
            </a:endParaRPr>
          </a:p>
          <a:p>
            <a:r>
              <a:rPr lang="en-US" altLang="zh-CN" sz="1000" dirty="0" smtClean="0">
                <a:latin typeface="Tahoma"/>
                <a:cs typeface="Tahoma"/>
              </a:rPr>
              <a:t>10. </a:t>
            </a:r>
            <a:r>
              <a:rPr lang="en-US" sz="1000" dirty="0" smtClean="0">
                <a:latin typeface="Tahoma"/>
                <a:cs typeface="Tahoma"/>
              </a:rPr>
              <a:t>Source: Intel</a:t>
            </a:r>
            <a:r>
              <a:rPr lang="en-US" sz="1000" baseline="30000" dirty="0" smtClean="0">
                <a:latin typeface="Tahoma"/>
                <a:cs typeface="Tahoma"/>
              </a:rPr>
              <a:t>®</a:t>
            </a:r>
            <a:r>
              <a:rPr lang="en-US" sz="1000" dirty="0" smtClean="0">
                <a:latin typeface="Tahoma"/>
                <a:cs typeface="Tahoma"/>
              </a:rPr>
              <a:t>-  IT@Intel</a:t>
            </a:r>
            <a:r>
              <a:rPr lang="en-US" sz="1000" baseline="30000" dirty="0" smtClean="0">
                <a:latin typeface="Tahoma"/>
                <a:cs typeface="Tahoma"/>
              </a:rPr>
              <a:t>®</a:t>
            </a:r>
            <a:r>
              <a:rPr lang="en-US" sz="1000" dirty="0" smtClean="0">
                <a:latin typeface="Tahoma"/>
                <a:cs typeface="Tahoma"/>
              </a:rPr>
              <a:t>2009 Enterprise-wide Deployment of Notebook PCs with Solid-State Drives" August 2009, </a:t>
            </a:r>
            <a:r>
              <a:rPr lang="en-US" sz="1000" dirty="0" smtClean="0">
                <a:latin typeface="Tahoma"/>
                <a:cs typeface="Tahoma"/>
                <a:hlinkClick r:id="rId4"/>
              </a:rPr>
              <a:t>http://download.intel.com/it/pdf/Enterprise-wide_Deployment_of_Notebook_PCs_with_Solid-State_Drives.pdf</a:t>
            </a:r>
            <a:endParaRPr lang="en-US" sz="1000" dirty="0" smtClean="0">
              <a:latin typeface="Tahoma"/>
              <a:cs typeface="Tahoma"/>
            </a:endParaRPr>
          </a:p>
          <a:p>
            <a:endParaRPr lang="en-US" altLang="zh-CN" sz="1000" dirty="0" smtClean="0">
              <a:latin typeface="Tahoma"/>
              <a:cs typeface="Tahoma"/>
            </a:endParaRPr>
          </a:p>
          <a:p>
            <a:r>
              <a:rPr lang="en-US" altLang="zh-CN" sz="1000" dirty="0" smtClean="0">
                <a:latin typeface="Tahoma"/>
                <a:cs typeface="Tahoma"/>
              </a:rPr>
              <a:t>11. </a:t>
            </a:r>
            <a:r>
              <a:rPr lang="en-US" sz="1000" dirty="0" smtClean="0">
                <a:latin typeface="Tahoma"/>
                <a:cs typeface="Tahoma"/>
              </a:rPr>
              <a:t>Check with your storage device manufacture for specific features implemented in their designs.</a:t>
            </a:r>
            <a:endParaRPr lang="en-US" altLang="zh-CN" sz="1000" dirty="0" smtClean="0">
              <a:latin typeface="Tahoma"/>
              <a:cs typeface="Tahoma"/>
            </a:endParaRPr>
          </a:p>
          <a:p>
            <a:endParaRPr lang="en-US" altLang="zh-CN" sz="1000" dirty="0" smtClean="0">
              <a:latin typeface="Tahoma"/>
              <a:cs typeface="Tahoma"/>
            </a:endParaRPr>
          </a:p>
          <a:p>
            <a:pPr fontAlgn="base"/>
            <a:r>
              <a:rPr lang="en-US" sz="1000" dirty="0" smtClean="0"/>
              <a:t>12. Intel</a:t>
            </a:r>
            <a:r>
              <a:rPr lang="en-US" sz="1000" baseline="30000" dirty="0" smtClean="0"/>
              <a:t>®</a:t>
            </a:r>
            <a:r>
              <a:rPr lang="en-US" sz="1000" dirty="0" smtClean="0"/>
              <a:t> Active Management Technology Requires activation and a system with a corporate network connection, an Intel</a:t>
            </a:r>
            <a:r>
              <a:rPr lang="en-US" sz="1000" baseline="30000" dirty="0" smtClean="0"/>
              <a:t>®</a:t>
            </a:r>
            <a:r>
              <a:rPr lang="en-US" sz="1000" dirty="0" smtClean="0"/>
              <a:t> AMT-enabled chipset, network hardware and software.  For notebooks, Intel AMT may be unavailable or limited over a host OS-based VPN, when connecting wirelessly, on battery power, sleeping, hibernating or powered off.  Results dependent upon hardware, setup &amp; configuration.  For more information, visit </a:t>
            </a:r>
            <a:r>
              <a:rPr lang="en-US" sz="1000" u="sng" dirty="0" smtClean="0">
                <a:hlinkClick r:id="rId5" tooltip="blocked::http://www.intel.com/technology/platform-technology/intel-amt"/>
              </a:rPr>
              <a:t>http://www.intel.com/technology/platform-technology/intel-amt</a:t>
            </a:r>
            <a:r>
              <a:rPr lang="en-US" sz="1000" dirty="0" smtClean="0"/>
              <a:t>   </a:t>
            </a:r>
          </a:p>
          <a:p>
            <a:pPr fontAlgn="base"/>
            <a:r>
              <a:rPr lang="en-US" sz="1000" dirty="0" smtClean="0"/>
              <a:t>  </a:t>
            </a:r>
          </a:p>
          <a:p>
            <a:pPr fontAlgn="base"/>
            <a:r>
              <a:rPr lang="en-US" sz="1000" dirty="0" smtClean="0"/>
              <a:t>13. Intel</a:t>
            </a:r>
            <a:r>
              <a:rPr lang="en-US" sz="1000" baseline="30000" dirty="0" smtClean="0"/>
              <a:t>®</a:t>
            </a:r>
            <a:r>
              <a:rPr lang="en-US" sz="1000" dirty="0" smtClean="0"/>
              <a:t> AES-NI requires a computer system with an AES-NI enabled processor, as well as non-Intel software to execute the instructions in the correct sequence.  For availability, consult your reseller or system manufacturer.  For more information, see </a:t>
            </a:r>
            <a:r>
              <a:rPr lang="en-US" sz="1000" u="sng" dirty="0" smtClean="0">
                <a:hlinkClick r:id="rId5" tooltip="blocked::http://www.intel.com/technology/platform-technology/intel-amt"/>
              </a:rPr>
              <a:t>http://software.intel.com/en-us/articles/intel-advanced-encryption-standard-instructions-aes-ni/</a:t>
            </a:r>
          </a:p>
          <a:p>
            <a:endParaRPr lang="en-US" sz="1000" dirty="0" smtClean="0">
              <a:latin typeface="Tahoma"/>
              <a:cs typeface="Tahoma"/>
            </a:endParaRPr>
          </a:p>
          <a:p>
            <a:r>
              <a:rPr lang="en-US" sz="1000" dirty="0" smtClean="0">
                <a:latin typeface="Tahoma"/>
                <a:ea typeface="ＭＳ Ｐゴシック" pitchFamily="-105" charset="-128"/>
                <a:cs typeface="Tahoma"/>
              </a:rPr>
              <a:t>Intel may make changes to specifications, release dates and product descriptions at any time, without notice. </a:t>
            </a:r>
          </a:p>
          <a:p>
            <a:endParaRPr lang="en-US" sz="1000" dirty="0" smtClean="0">
              <a:latin typeface="Tahoma"/>
              <a:ea typeface="ＭＳ Ｐゴシック" pitchFamily="-105" charset="-128"/>
              <a:cs typeface="Tahoma"/>
            </a:endParaRPr>
          </a:p>
          <a:p>
            <a:r>
              <a:rPr lang="en-US" sz="1000" dirty="0" smtClean="0">
                <a:latin typeface="Tahoma"/>
                <a:cs typeface="Tahoma"/>
              </a:rPr>
              <a:t>© 2011, Intel Corporation. All rights reserved. Intel, the Intel logo, Intel Core, Intel </a:t>
            </a:r>
            <a:r>
              <a:rPr lang="en-US" sz="1000" dirty="0" err="1" smtClean="0">
                <a:latin typeface="Tahoma"/>
                <a:cs typeface="Tahoma"/>
              </a:rPr>
              <a:t>vPro</a:t>
            </a:r>
            <a:r>
              <a:rPr lang="en-US" sz="1000" dirty="0" smtClean="0">
                <a:latin typeface="Tahoma"/>
                <a:cs typeface="Tahoma"/>
              </a:rPr>
              <a:t>, Pentium, </a:t>
            </a:r>
            <a:r>
              <a:rPr lang="en-US" sz="1000" dirty="0" err="1" smtClean="0">
                <a:latin typeface="Tahoma"/>
                <a:cs typeface="Tahoma"/>
              </a:rPr>
              <a:t>Centrino</a:t>
            </a:r>
            <a:r>
              <a:rPr lang="en-US" sz="1000" dirty="0" smtClean="0">
                <a:latin typeface="Tahoma"/>
                <a:cs typeface="Tahoma"/>
              </a:rPr>
              <a:t>, and Intel Xeon are trademarks</a:t>
            </a:r>
            <a:br>
              <a:rPr lang="en-US" sz="1000" dirty="0" smtClean="0">
                <a:latin typeface="Tahoma"/>
                <a:cs typeface="Tahoma"/>
              </a:rPr>
            </a:br>
            <a:r>
              <a:rPr lang="en-US" sz="1000" dirty="0" smtClean="0">
                <a:latin typeface="Tahoma"/>
                <a:cs typeface="Tahoma"/>
              </a:rPr>
              <a:t> of Intel Corporation in the U.S. and other countries.</a:t>
            </a:r>
          </a:p>
          <a:p>
            <a:endParaRPr lang="en-US" sz="1000" dirty="0" smtClean="0">
              <a:latin typeface="Tahoma"/>
              <a:cs typeface="Tahoma"/>
            </a:endParaRPr>
          </a:p>
          <a:p>
            <a:pPr>
              <a:buFont typeface="Arial" charset="0"/>
              <a:buChar char="•"/>
            </a:pPr>
            <a:r>
              <a:rPr lang="en-US" sz="1000" dirty="0" smtClean="0">
                <a:latin typeface="Tahoma"/>
                <a:cs typeface="Tahoma"/>
              </a:rPr>
              <a:t>Other names and brands may be claimed as the property of others.</a:t>
            </a:r>
            <a:endParaRPr lang="en-US" sz="1000" dirty="0" smtClean="0">
              <a:latin typeface="Tahoma"/>
              <a:ea typeface="ＭＳ Ｐゴシック" pitchFamily="-105" charset="-128"/>
              <a:cs typeface="Tahoma"/>
            </a:endParaRPr>
          </a:p>
          <a:p>
            <a:pPr>
              <a:buFont typeface="Arial" charset="0"/>
              <a:buChar char="•"/>
            </a:pPr>
            <a:endParaRPr lang="en-US" sz="1000" dirty="0" smtClean="0">
              <a:solidFill>
                <a:srgbClr val="595959"/>
              </a:solidFill>
              <a:latin typeface="Tahoma"/>
              <a:ea typeface="ＭＳ Ｐゴシック" pitchFamily="-105" charset="-128"/>
              <a:cs typeface="Tahoma"/>
            </a:endParaRPr>
          </a:p>
          <a:p>
            <a:pPr>
              <a:buFont typeface="Arial" charset="0"/>
              <a:buChar char="•"/>
            </a:pPr>
            <a:endParaRPr lang="en-US" sz="1000" dirty="0" smtClean="0">
              <a:solidFill>
                <a:srgbClr val="595959"/>
              </a:solidFill>
              <a:latin typeface="Tahoma"/>
              <a:ea typeface="ＭＳ Ｐゴシック" pitchFamily="-105" charset="-128"/>
              <a:cs typeface="Tahoma"/>
            </a:endParaRPr>
          </a:p>
          <a:p>
            <a:endParaRPr lang="en-US" sz="1000" dirty="0" smtClean="0">
              <a:latin typeface="Tahoma"/>
              <a:cs typeface="Tahoma"/>
            </a:endParaRPr>
          </a:p>
          <a:p>
            <a:endParaRPr lang="en-US" sz="1000" dirty="0" smtClean="0">
              <a:latin typeface="Tahoma"/>
              <a:cs typeface="Tahoma"/>
            </a:endParaRPr>
          </a:p>
          <a:p>
            <a:endParaRPr lang="en-US" sz="1000" dirty="0" smtClean="0">
              <a:solidFill>
                <a:srgbClr val="595959"/>
              </a:solidFill>
              <a:latin typeface="Tahoma"/>
              <a:cs typeface="Tahoma"/>
            </a:endParaRPr>
          </a:p>
          <a:p>
            <a:endParaRPr lang="en-US" sz="1000" dirty="0" smtClean="0">
              <a:solidFill>
                <a:srgbClr val="595959"/>
              </a:solidFill>
              <a:latin typeface="Tahoma"/>
              <a:cs typeface="Tahoma"/>
            </a:endParaRPr>
          </a:p>
          <a:p>
            <a:endParaRPr lang="en-US" sz="1000" dirty="0" smtClean="0">
              <a:solidFill>
                <a:srgbClr val="595959"/>
              </a:solidFill>
              <a:latin typeface="Tahoma"/>
              <a:cs typeface="Tahoma"/>
            </a:endParaRPr>
          </a:p>
          <a:p>
            <a:endParaRPr lang="en-US" sz="1000" dirty="0" smtClean="0">
              <a:solidFill>
                <a:srgbClr val="595959"/>
              </a:solidFill>
              <a:latin typeface="Tahoma"/>
              <a:cs typeface="Tahoma"/>
            </a:endParaRPr>
          </a:p>
          <a:p>
            <a:endParaRPr lang="en-US" altLang="zh-CN" sz="1000" dirty="0" smtClean="0">
              <a:solidFill>
                <a:srgbClr val="595959"/>
              </a:solidFill>
              <a:latin typeface="Tahoma"/>
              <a:cs typeface="Tahoma"/>
            </a:endParaRPr>
          </a:p>
          <a:p>
            <a:endParaRPr lang="en-US" altLang="zh-CN" sz="1000" dirty="0" smtClean="0">
              <a:solidFill>
                <a:srgbClr val="595959"/>
              </a:solidFill>
              <a:latin typeface="Tahoma"/>
              <a:cs typeface="Tahoma"/>
            </a:endParaRPr>
          </a:p>
        </p:txBody>
      </p:sp>
      <p:sp>
        <p:nvSpPr>
          <p:cNvPr id="6" name="TextBox 13"/>
          <p:cNvSpPr txBox="1">
            <a:spLocks noChangeArrowheads="1"/>
          </p:cNvSpPr>
          <p:nvPr/>
        </p:nvSpPr>
        <p:spPr bwMode="auto">
          <a:xfrm>
            <a:off x="0" y="88900"/>
            <a:ext cx="9144000" cy="400110"/>
          </a:xfrm>
          <a:prstGeom prst="rect">
            <a:avLst/>
          </a:prstGeom>
          <a:noFill/>
          <a:ln w="9525">
            <a:noFill/>
            <a:miter lim="800000"/>
            <a:headEnd/>
            <a:tailEnd/>
          </a:ln>
        </p:spPr>
        <p:txBody>
          <a:bodyPr wrap="square">
            <a:spAutoFit/>
          </a:bodyPr>
          <a:lstStyle/>
          <a:p>
            <a:pPr algn="ctr"/>
            <a:r>
              <a:rPr lang="en-US" sz="2000" dirty="0">
                <a:solidFill>
                  <a:schemeClr val="bg1"/>
                </a:solidFill>
                <a:latin typeface="Tahoma" pitchFamily="-105" charset="0"/>
                <a:ea typeface="ＭＳ Ｐゴシック" pitchFamily="-105" charset="-128"/>
              </a:rPr>
              <a:t>Legal Information</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457200" y="980728"/>
            <a:ext cx="8229600" cy="3744416"/>
          </a:xfrm>
        </p:spPr>
        <p:txBody>
          <a:bodyPr/>
          <a:lstStyle/>
          <a:p>
            <a:pPr marL="383949" indent="-383949">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83949" indent="-383949">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83949" indent="-383949">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16" name="圆角矩形 15">
            <a:hlinkClick r:id="rId3"/>
          </p:cNvPr>
          <p:cNvSpPr/>
          <p:nvPr/>
        </p:nvSpPr>
        <p:spPr>
          <a:xfrm>
            <a:off x="5148067" y="3776208"/>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a:r>
              <a:rPr lang="en-US" altLang="zh-CN" b="1" dirty="0">
                <a:solidFill>
                  <a:prstClr val="white"/>
                </a:solidFill>
                <a:latin typeface="微软雅黑"/>
                <a:cs typeface="Segoe UI" pitchFamily="34" charset="0"/>
              </a:rPr>
              <a:t>https://www.chuanke.com</a:t>
            </a:r>
            <a:endParaRPr lang="zh-CN" altLang="en-US" b="1" dirty="0">
              <a:solidFill>
                <a:prstClr val="white"/>
              </a:solidFill>
              <a:latin typeface="微软雅黑"/>
              <a:cs typeface="Segoe UI" pitchFamily="34" charset="0"/>
            </a:endParaRPr>
          </a:p>
        </p:txBody>
      </p:sp>
      <p:sp>
        <p:nvSpPr>
          <p:cNvPr id="17" name="圆角矩形 16">
            <a:hlinkClick r:id="rId3"/>
          </p:cNvPr>
          <p:cNvSpPr/>
          <p:nvPr/>
        </p:nvSpPr>
        <p:spPr>
          <a:xfrm>
            <a:off x="5148067" y="4214090"/>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a:r>
              <a:rPr lang="en-US" altLang="zh-CN" b="1" dirty="0">
                <a:solidFill>
                  <a:prstClr val="white"/>
                </a:solidFill>
                <a:latin typeface="微软雅黑"/>
                <a:cs typeface="Segoe UI" pitchFamily="34" charset="0"/>
              </a:rPr>
              <a:t>https://study.163.com</a:t>
            </a:r>
            <a:endParaRPr lang="zh-CN" altLang="en-US" b="1" dirty="0">
              <a:solidFill>
                <a:prstClr val="white"/>
              </a:solidFill>
              <a:latin typeface="微软雅黑"/>
              <a:cs typeface="Segoe UI" pitchFamily="34" charset="0"/>
            </a:endParaRPr>
          </a:p>
        </p:txBody>
      </p:sp>
      <p:sp>
        <p:nvSpPr>
          <p:cNvPr id="2" name="矩形 1"/>
          <p:cNvSpPr/>
          <p:nvPr/>
        </p:nvSpPr>
        <p:spPr>
          <a:xfrm>
            <a:off x="871354" y="2921170"/>
            <a:ext cx="8106396" cy="565065"/>
          </a:xfrm>
          <a:prstGeom prst="rect">
            <a:avLst/>
          </a:prstGeom>
        </p:spPr>
        <p:txBody>
          <a:bodyPr wrap="none" lIns="102387" tIns="51194" rIns="102387" bIns="51194">
            <a:spAutoFit/>
          </a:bodyPr>
          <a:lstStyle/>
          <a:p>
            <a:pPr defTabSz="1023863" fontAlgn="base">
              <a:lnSpc>
                <a:spcPct val="150000"/>
              </a:lnSpc>
              <a:spcBef>
                <a:spcPct val="0"/>
              </a:spcBef>
              <a:spcAft>
                <a:spcPct val="0"/>
              </a:spcAft>
            </a:pPr>
            <a:r>
              <a:rPr lang="zh-CN" altLang="en-US" sz="2000" dirty="0">
                <a:solidFill>
                  <a:srgbClr val="4F81BD">
                    <a:lumMod val="75000"/>
                  </a:srgbClr>
                </a:solidFill>
                <a:latin typeface="微软雅黑"/>
                <a:cs typeface="Segoe UI" pitchFamily="34" charset="0"/>
              </a:rPr>
              <a:t>学习世界五百强和咨询公司</a:t>
            </a:r>
            <a:r>
              <a:rPr lang="en-US" altLang="zh-CN" sz="2000" dirty="0">
                <a:solidFill>
                  <a:srgbClr val="4F81BD">
                    <a:lumMod val="75000"/>
                  </a:srgbClr>
                </a:solidFill>
                <a:latin typeface="微软雅黑"/>
                <a:cs typeface="Segoe UI" pitchFamily="34" charset="0"/>
              </a:rPr>
              <a:t>PPT</a:t>
            </a:r>
            <a:r>
              <a:rPr lang="zh-CN" altLang="en-US" sz="2000" dirty="0">
                <a:solidFill>
                  <a:srgbClr val="4F81BD">
                    <a:lumMod val="75000"/>
                  </a:srgbClr>
                </a:solidFill>
                <a:latin typeface="微软雅黑"/>
                <a:cs typeface="Segoe UI" pitchFamily="34" charset="0"/>
              </a:rPr>
              <a:t>课程请访问如下网站搜索：“司马懿”</a:t>
            </a:r>
          </a:p>
        </p:txBody>
      </p:sp>
      <p:sp>
        <p:nvSpPr>
          <p:cNvPr id="19" name="圆角矩形 18">
            <a:hlinkClick r:id="rId3"/>
          </p:cNvPr>
          <p:cNvSpPr/>
          <p:nvPr/>
        </p:nvSpPr>
        <p:spPr>
          <a:xfrm>
            <a:off x="5148067" y="4653136"/>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a:r>
              <a:rPr lang="en-US" altLang="zh-CN" b="1" dirty="0">
                <a:solidFill>
                  <a:prstClr val="white"/>
                </a:solidFill>
                <a:latin typeface="微软雅黑"/>
                <a:cs typeface="Segoe UI" pitchFamily="34" charset="0"/>
              </a:rPr>
              <a:t>https://www.zhiu.com</a:t>
            </a:r>
            <a:endParaRPr lang="zh-CN" altLang="en-US" b="1" dirty="0">
              <a:solidFill>
                <a:prstClr val="white"/>
              </a:solidFill>
              <a:latin typeface="微软雅黑"/>
              <a:cs typeface="Segoe UI" pitchFamily="34" charset="0"/>
            </a:endParaRPr>
          </a:p>
        </p:txBody>
      </p:sp>
      <p:sp>
        <p:nvSpPr>
          <p:cNvPr id="12" name="圆角矩形 11">
            <a:hlinkClick r:id="rId3"/>
          </p:cNvPr>
          <p:cNvSpPr/>
          <p:nvPr/>
        </p:nvSpPr>
        <p:spPr>
          <a:xfrm>
            <a:off x="537104" y="3776208"/>
            <a:ext cx="45251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a:r>
              <a:rPr lang="zh-CN" altLang="en-US" b="1" dirty="0">
                <a:solidFill>
                  <a:prstClr val="white"/>
                </a:solidFill>
                <a:latin typeface="微软雅黑"/>
                <a:cs typeface="Segoe UI" pitchFamily="34" charset="0"/>
              </a:rPr>
              <a:t>百度传课：司马懿</a:t>
            </a:r>
            <a:r>
              <a:rPr lang="en-US" altLang="zh-CN" b="1" dirty="0">
                <a:solidFill>
                  <a:prstClr val="white"/>
                </a:solidFill>
                <a:latin typeface="微软雅黑"/>
                <a:cs typeface="Segoe UI" pitchFamily="34" charset="0"/>
              </a:rPr>
              <a:t>PPT</a:t>
            </a:r>
            <a:r>
              <a:rPr lang="zh-CN" altLang="en-US" b="1" dirty="0">
                <a:solidFill>
                  <a:prstClr val="white"/>
                </a:solidFill>
                <a:latin typeface="微软雅黑"/>
                <a:cs typeface="Segoe UI" pitchFamily="34" charset="0"/>
              </a:rPr>
              <a:t>学校</a:t>
            </a:r>
          </a:p>
        </p:txBody>
      </p:sp>
      <p:sp>
        <p:nvSpPr>
          <p:cNvPr id="13" name="圆角矩形 12">
            <a:hlinkClick r:id="rId3"/>
          </p:cNvPr>
          <p:cNvSpPr/>
          <p:nvPr/>
        </p:nvSpPr>
        <p:spPr>
          <a:xfrm>
            <a:off x="537104" y="4214090"/>
            <a:ext cx="45251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a:r>
              <a:rPr lang="zh-CN" altLang="en-US" b="1" dirty="0">
                <a:solidFill>
                  <a:prstClr val="white"/>
                </a:solidFill>
                <a:latin typeface="微软雅黑"/>
                <a:cs typeface="Segoe UI" pitchFamily="34" charset="0"/>
              </a:rPr>
              <a:t>网易学堂：司马懿</a:t>
            </a:r>
            <a:r>
              <a:rPr lang="en-US" altLang="zh-CN" b="1" dirty="0">
                <a:solidFill>
                  <a:prstClr val="white"/>
                </a:solidFill>
                <a:latin typeface="微软雅黑"/>
                <a:cs typeface="Segoe UI" pitchFamily="34" charset="0"/>
              </a:rPr>
              <a:t>PPT</a:t>
            </a:r>
            <a:r>
              <a:rPr lang="zh-CN" altLang="en-US" b="1" dirty="0">
                <a:solidFill>
                  <a:prstClr val="white"/>
                </a:solidFill>
                <a:latin typeface="微软雅黑"/>
                <a:cs typeface="Segoe UI" pitchFamily="34" charset="0"/>
              </a:rPr>
              <a:t>学校</a:t>
            </a:r>
          </a:p>
        </p:txBody>
      </p:sp>
      <p:sp>
        <p:nvSpPr>
          <p:cNvPr id="14" name="圆角矩形 13">
            <a:hlinkClick r:id="rId3"/>
          </p:cNvPr>
          <p:cNvSpPr/>
          <p:nvPr/>
        </p:nvSpPr>
        <p:spPr>
          <a:xfrm>
            <a:off x="537104" y="4653136"/>
            <a:ext cx="45251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a:r>
              <a:rPr lang="zh-CN" altLang="en-US" b="1" dirty="0">
                <a:solidFill>
                  <a:prstClr val="white"/>
                </a:solidFill>
                <a:latin typeface="微软雅黑"/>
                <a:cs typeface="Segoe UI" pitchFamily="34" charset="0"/>
              </a:rPr>
              <a:t>知乎：       司马懿</a:t>
            </a:r>
            <a:r>
              <a:rPr lang="en-US" altLang="zh-CN" b="1" dirty="0">
                <a:solidFill>
                  <a:prstClr val="white"/>
                </a:solidFill>
                <a:latin typeface="微软雅黑"/>
                <a:cs typeface="Segoe UI" pitchFamily="34" charset="0"/>
              </a:rPr>
              <a:t>PPT</a:t>
            </a:r>
            <a:r>
              <a:rPr lang="zh-CN" altLang="en-US" b="1" dirty="0">
                <a:solidFill>
                  <a:prstClr val="white"/>
                </a:solidFill>
                <a:latin typeface="微软雅黑"/>
                <a:cs typeface="Segoe UI" pitchFamily="34" charset="0"/>
              </a:rPr>
              <a:t>学校</a:t>
            </a:r>
          </a:p>
        </p:txBody>
      </p:sp>
    </p:spTree>
    <p:extLst>
      <p:ext uri="{BB962C8B-B14F-4D97-AF65-F5344CB8AC3E}">
        <p14:creationId xmlns:p14="http://schemas.microsoft.com/office/powerpoint/2010/main" val="621696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1244600"/>
            <a:ext cx="9144000" cy="4051300"/>
          </a:xfrm>
          <a:prstGeom prst="rect">
            <a:avLst/>
          </a:prstGeom>
          <a:gradFill flip="none" rotWithShape="1">
            <a:gsLst>
              <a:gs pos="100000">
                <a:srgbClr val="0860A8">
                  <a:alpha val="0"/>
                </a:srgbClr>
              </a:gs>
              <a:gs pos="0">
                <a:srgbClr val="0860A8">
                  <a:alpha val="0"/>
                </a:srgbClr>
              </a:gs>
              <a:gs pos="75000">
                <a:srgbClr val="0860A8">
                  <a:alpha val="60000"/>
                </a:srgbClr>
              </a:gs>
              <a:gs pos="25000">
                <a:srgbClr val="0860A8">
                  <a:alpha val="60000"/>
                </a:srgb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Rectangle 29"/>
          <p:cNvSpPr/>
          <p:nvPr/>
        </p:nvSpPr>
        <p:spPr>
          <a:xfrm>
            <a:off x="0" y="2835275"/>
            <a:ext cx="9144000" cy="2472705"/>
          </a:xfrm>
          <a:prstGeom prst="rect">
            <a:avLst/>
          </a:prstGeom>
          <a:gradFill flip="none" rotWithShape="1">
            <a:gsLst>
              <a:gs pos="75000">
                <a:srgbClr val="0860A8">
                  <a:alpha val="60000"/>
                </a:srgbClr>
              </a:gs>
              <a:gs pos="25000">
                <a:srgbClr val="0860A8">
                  <a:alpha val="60000"/>
                </a:srgb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314" name="Rectangle 2"/>
          <p:cNvSpPr>
            <a:spLocks noGrp="1" noChangeArrowheads="1"/>
          </p:cNvSpPr>
          <p:nvPr>
            <p:ph type="title" idx="4294967295"/>
          </p:nvPr>
        </p:nvSpPr>
        <p:spPr>
          <a:xfrm>
            <a:off x="363220" y="236538"/>
            <a:ext cx="7200900" cy="639762"/>
          </a:xfrm>
        </p:spPr>
        <p:txBody>
          <a:bodyPr>
            <a:noAutofit/>
          </a:bodyPr>
          <a:lstStyle/>
          <a:p>
            <a:pPr algn="l"/>
            <a:r>
              <a:rPr lang="en-US" sz="2400" dirty="0" smtClean="0"/>
              <a:t>Why is Security So Important for </a:t>
            </a:r>
            <a:br>
              <a:rPr lang="en-US" sz="2400" dirty="0" smtClean="0"/>
            </a:br>
            <a:r>
              <a:rPr lang="en-US" sz="2400" dirty="0" smtClean="0"/>
              <a:t>Small Businesses?</a:t>
            </a:r>
            <a:endParaRPr lang="en-US" sz="2400" b="0" dirty="0"/>
          </a:p>
        </p:txBody>
      </p:sp>
      <p:sp>
        <p:nvSpPr>
          <p:cNvPr id="13315" name="Rectangle 3"/>
          <p:cNvSpPr>
            <a:spLocks noGrp="1" noChangeArrowheads="1"/>
          </p:cNvSpPr>
          <p:nvPr>
            <p:ph type="body" idx="4294967295"/>
          </p:nvPr>
        </p:nvSpPr>
        <p:spPr>
          <a:xfrm>
            <a:off x="190500" y="3038475"/>
            <a:ext cx="2514600" cy="2819400"/>
          </a:xfrm>
        </p:spPr>
        <p:txBody>
          <a:bodyPr>
            <a:normAutofit/>
          </a:bodyPr>
          <a:lstStyle/>
          <a:p>
            <a:pPr marL="177800" lvl="1" indent="-176213">
              <a:spcBef>
                <a:spcPts val="100"/>
              </a:spcBef>
              <a:spcAft>
                <a:spcPts val="1000"/>
              </a:spcAft>
              <a:buFont typeface="Arial" pitchFamily="34" charset="0"/>
              <a:buChar char="•"/>
            </a:pPr>
            <a:r>
              <a:rPr lang="en-US" sz="1600" kern="0" dirty="0" smtClean="0">
                <a:solidFill>
                  <a:schemeClr val="bg1"/>
                </a:solidFill>
                <a:latin typeface="Tahoma"/>
                <a:cs typeface="Tahoma"/>
              </a:rPr>
              <a:t>A laptop is stolen every 53 seconds</a:t>
            </a:r>
            <a:r>
              <a:rPr lang="en-US" sz="1600" kern="0" baseline="30000" dirty="0" smtClean="0">
                <a:solidFill>
                  <a:schemeClr val="bg1"/>
                </a:solidFill>
                <a:latin typeface="Tahoma"/>
                <a:cs typeface="Tahoma"/>
              </a:rPr>
              <a:t>1</a:t>
            </a:r>
          </a:p>
          <a:p>
            <a:pPr marL="177800" lvl="1" indent="-176213">
              <a:spcBef>
                <a:spcPts val="100"/>
              </a:spcBef>
              <a:spcAft>
                <a:spcPts val="1000"/>
              </a:spcAft>
              <a:buFont typeface="Arial" pitchFamily="34" charset="0"/>
              <a:buChar char="•"/>
            </a:pPr>
            <a:r>
              <a:rPr lang="en-US" sz="1600" kern="0" dirty="0" smtClean="0">
                <a:solidFill>
                  <a:schemeClr val="bg1"/>
                </a:solidFill>
                <a:latin typeface="Tahoma"/>
                <a:cs typeface="Tahoma"/>
              </a:rPr>
              <a:t>75% of SMB have experienced two or more cyber attacks in a twelve month period</a:t>
            </a:r>
            <a:r>
              <a:rPr lang="en-US" sz="1600" kern="0" baseline="30000" dirty="0" smtClean="0">
                <a:solidFill>
                  <a:schemeClr val="bg1"/>
                </a:solidFill>
                <a:latin typeface="Tahoma"/>
                <a:cs typeface="Tahoma"/>
              </a:rPr>
              <a:t>2</a:t>
            </a:r>
            <a:endParaRPr lang="en-US" sz="1600" baseline="30000" dirty="0" smtClean="0">
              <a:solidFill>
                <a:schemeClr val="bg1"/>
              </a:solidFill>
              <a:latin typeface="Tahoma"/>
              <a:cs typeface="Tahoma"/>
            </a:endParaRPr>
          </a:p>
        </p:txBody>
      </p:sp>
      <p:sp>
        <p:nvSpPr>
          <p:cNvPr id="26" name="Rectangle 3"/>
          <p:cNvSpPr txBox="1">
            <a:spLocks noChangeArrowheads="1"/>
          </p:cNvSpPr>
          <p:nvPr/>
        </p:nvSpPr>
        <p:spPr bwMode="auto">
          <a:xfrm>
            <a:off x="6362700" y="3038475"/>
            <a:ext cx="2438400" cy="2514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177800" lvl="1" indent="-176213">
              <a:spcBef>
                <a:spcPts val="100"/>
              </a:spcBef>
              <a:spcAft>
                <a:spcPts val="1000"/>
              </a:spcAft>
              <a:buSzPct val="125000"/>
              <a:buFont typeface="Times" charset="0"/>
              <a:buChar char="•"/>
            </a:pPr>
            <a:r>
              <a:rPr lang="en-US" sz="1600" kern="0" dirty="0" smtClean="0">
                <a:solidFill>
                  <a:schemeClr val="bg1"/>
                </a:solidFill>
                <a:latin typeface="Tahoma"/>
                <a:cs typeface="Tahoma"/>
              </a:rPr>
              <a:t>On average, small businesses experience three IT disruptions a year</a:t>
            </a:r>
            <a:r>
              <a:rPr lang="en-US" altLang="zh-CN" sz="1600" baseline="30000" dirty="0" smtClean="0">
                <a:solidFill>
                  <a:schemeClr val="bg1"/>
                </a:solidFill>
                <a:latin typeface="Tahoma"/>
                <a:ea typeface="SimSun" pitchFamily="2" charset="-122"/>
                <a:cs typeface="Tahoma"/>
              </a:rPr>
              <a:t>4</a:t>
            </a:r>
            <a:endParaRPr lang="en-US" sz="1600" kern="0" dirty="0" smtClean="0">
              <a:solidFill>
                <a:schemeClr val="bg1"/>
              </a:solidFill>
              <a:latin typeface="Tahoma"/>
              <a:cs typeface="Tahoma"/>
            </a:endParaRPr>
          </a:p>
          <a:p>
            <a:pPr marL="177800" lvl="1" indent="-176213">
              <a:spcBef>
                <a:spcPts val="100"/>
              </a:spcBef>
              <a:spcAft>
                <a:spcPts val="1000"/>
              </a:spcAft>
              <a:buSzPct val="125000"/>
              <a:buFont typeface="Times" charset="0"/>
              <a:buChar char="•"/>
            </a:pPr>
            <a:r>
              <a:rPr lang="en-US" sz="1600" kern="0" dirty="0" smtClean="0">
                <a:solidFill>
                  <a:schemeClr val="bg1"/>
                </a:solidFill>
                <a:latin typeface="Tahoma"/>
                <a:cs typeface="Tahoma"/>
              </a:rPr>
              <a:t>50% of small businesses have lost critical data within the last year</a:t>
            </a:r>
            <a:r>
              <a:rPr lang="en-US" sz="1600" baseline="30000" dirty="0" smtClean="0">
                <a:solidFill>
                  <a:schemeClr val="bg1"/>
                </a:solidFill>
                <a:latin typeface="Tahoma"/>
                <a:ea typeface="SimSun" pitchFamily="2" charset="-122"/>
                <a:cs typeface="Tahoma"/>
              </a:rPr>
              <a:t>3</a:t>
            </a:r>
            <a:endParaRPr lang="en-US" sz="1600" kern="0" dirty="0" smtClean="0">
              <a:solidFill>
                <a:schemeClr val="bg1"/>
              </a:solidFill>
              <a:latin typeface="Tahoma"/>
              <a:cs typeface="Tahoma"/>
            </a:endParaRPr>
          </a:p>
        </p:txBody>
      </p:sp>
      <p:sp>
        <p:nvSpPr>
          <p:cNvPr id="24" name="Rectangle 3"/>
          <p:cNvSpPr txBox="1">
            <a:spLocks noChangeArrowheads="1"/>
          </p:cNvSpPr>
          <p:nvPr/>
        </p:nvSpPr>
        <p:spPr bwMode="auto">
          <a:xfrm>
            <a:off x="3213100" y="3038475"/>
            <a:ext cx="2667000" cy="22098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177800" lvl="1" indent="-176213">
              <a:spcBef>
                <a:spcPts val="100"/>
              </a:spcBef>
              <a:spcAft>
                <a:spcPts val="1000"/>
              </a:spcAft>
              <a:buSzPct val="125000"/>
              <a:buFont typeface="Times" charset="0"/>
              <a:buChar char="•"/>
            </a:pPr>
            <a:r>
              <a:rPr lang="en-US" sz="1600" kern="0" dirty="0" smtClean="0">
                <a:solidFill>
                  <a:schemeClr val="bg1"/>
                </a:solidFill>
                <a:latin typeface="Tahoma"/>
                <a:cs typeface="Tahoma"/>
              </a:rPr>
              <a:t>Nearly 50% of small businesses do not have a plan to deal with IT disruptions</a:t>
            </a:r>
            <a:r>
              <a:rPr lang="en-US" altLang="zh-CN" sz="1600" baseline="30000" dirty="0" smtClean="0">
                <a:solidFill>
                  <a:schemeClr val="bg1"/>
                </a:solidFill>
                <a:latin typeface="Tahoma"/>
                <a:ea typeface="SimSun" pitchFamily="2" charset="-122"/>
                <a:cs typeface="Tahoma"/>
              </a:rPr>
              <a:t>3</a:t>
            </a:r>
            <a:endParaRPr lang="en-US" sz="1600" kern="0" dirty="0" smtClean="0">
              <a:solidFill>
                <a:schemeClr val="bg1"/>
              </a:solidFill>
              <a:latin typeface="Tahoma"/>
              <a:cs typeface="Tahoma"/>
            </a:endParaRPr>
          </a:p>
          <a:p>
            <a:pPr marL="177800" lvl="1" indent="-176213">
              <a:spcBef>
                <a:spcPts val="100"/>
              </a:spcBef>
              <a:spcAft>
                <a:spcPts val="1000"/>
              </a:spcAft>
              <a:buSzPct val="125000"/>
              <a:buFont typeface="Times" charset="0"/>
              <a:buChar char="•"/>
            </a:pPr>
            <a:r>
              <a:rPr lang="en-US" sz="1600" kern="0" dirty="0" smtClean="0">
                <a:solidFill>
                  <a:schemeClr val="bg1"/>
                </a:solidFill>
                <a:latin typeface="Tahoma"/>
                <a:cs typeface="Tahoma"/>
              </a:rPr>
              <a:t>Only 23% of small businesses backup data daily</a:t>
            </a:r>
            <a:r>
              <a:rPr lang="en-US" sz="1600" baseline="30000" dirty="0" smtClean="0">
                <a:solidFill>
                  <a:schemeClr val="bg1"/>
                </a:solidFill>
                <a:latin typeface="Tahoma"/>
                <a:ea typeface="SimSun" pitchFamily="2" charset="-122"/>
                <a:cs typeface="Tahoma"/>
              </a:rPr>
              <a:t>3</a:t>
            </a:r>
            <a:endParaRPr lang="en-US" sz="1600" dirty="0" smtClean="0">
              <a:solidFill>
                <a:schemeClr val="bg1"/>
              </a:solidFill>
              <a:latin typeface="Tahoma"/>
              <a:cs typeface="Tahoma"/>
            </a:endParaRPr>
          </a:p>
          <a:p>
            <a:pPr marL="177800" lvl="1" indent="-176213">
              <a:spcBef>
                <a:spcPts val="100"/>
              </a:spcBef>
              <a:spcAft>
                <a:spcPts val="1000"/>
              </a:spcAft>
              <a:buSzPct val="125000"/>
              <a:buFont typeface="Times" charset="0"/>
              <a:buChar char="•"/>
            </a:pPr>
            <a:endParaRPr lang="en-US" sz="1600" kern="0" dirty="0" smtClean="0">
              <a:solidFill>
                <a:schemeClr val="bg1"/>
              </a:solidFill>
              <a:latin typeface="Tahoma"/>
              <a:cs typeface="Tahoma"/>
            </a:endParaRPr>
          </a:p>
          <a:p>
            <a:pPr marL="177800" lvl="1" indent="-176213" algn="l" eaLnBrk="1" hangingPunct="1">
              <a:spcBef>
                <a:spcPts val="100"/>
              </a:spcBef>
              <a:spcAft>
                <a:spcPts val="1000"/>
              </a:spcAft>
              <a:buSzPct val="125000"/>
              <a:buFont typeface="Times" charset="0"/>
              <a:buChar char="•"/>
              <a:defRPr/>
            </a:pPr>
            <a:endParaRPr lang="en-US" sz="1600" kern="0" dirty="0" smtClean="0">
              <a:solidFill>
                <a:schemeClr val="bg1"/>
              </a:solidFill>
              <a:latin typeface="Tahoma"/>
              <a:cs typeface="Tahoma"/>
            </a:endParaRPr>
          </a:p>
        </p:txBody>
      </p:sp>
      <p:sp>
        <p:nvSpPr>
          <p:cNvPr id="14" name="Pentagon 13"/>
          <p:cNvSpPr/>
          <p:nvPr/>
        </p:nvSpPr>
        <p:spPr bwMode="auto">
          <a:xfrm>
            <a:off x="114300" y="1503370"/>
            <a:ext cx="3352801" cy="1117245"/>
          </a:xfrm>
          <a:prstGeom prst="homePlate">
            <a:avLst>
              <a:gd name="adj" fmla="val 35324"/>
            </a:avLst>
          </a:prstGeom>
          <a:noFill/>
          <a:ln w="50800" cap="flat" cmpd="sng" algn="ctr">
            <a:noFill/>
            <a:prstDash val="solid"/>
            <a:round/>
            <a:headEnd type="none" w="med" len="med"/>
            <a:tailEnd type="none" w="med" len="med"/>
          </a:ln>
          <a:effectLst/>
        </p:spPr>
        <p:txBody>
          <a:bodyPr vert="horz" wrap="square" lIns="274320" tIns="45720" rIns="91440" bIns="45720" numCol="1" rtlCol="0" anchor="ctr" anchorCtr="0" compatLnSpc="1">
            <a:prstTxWarp prst="textNoShape">
              <a:avLst/>
            </a:prstTxWarp>
          </a:bodyPr>
          <a:lstStyle/>
          <a:p>
            <a:pPr algn="l"/>
            <a:r>
              <a:rPr lang="en-US" b="1" dirty="0" smtClean="0">
                <a:solidFill>
                  <a:srgbClr val="FFFFFF"/>
                </a:solidFill>
                <a:latin typeface="Tahoma"/>
                <a:cs typeface="Tahoma"/>
              </a:rPr>
              <a:t>Security</a:t>
            </a:r>
            <a:br>
              <a:rPr lang="en-US" b="1" dirty="0" smtClean="0">
                <a:solidFill>
                  <a:srgbClr val="FFFFFF"/>
                </a:solidFill>
                <a:latin typeface="Tahoma"/>
                <a:cs typeface="Tahoma"/>
              </a:rPr>
            </a:br>
            <a:r>
              <a:rPr lang="en-US" b="1" dirty="0" smtClean="0">
                <a:solidFill>
                  <a:srgbClr val="FFFFFF"/>
                </a:solidFill>
                <a:latin typeface="Tahoma"/>
                <a:cs typeface="Tahoma"/>
              </a:rPr>
              <a:t>threats </a:t>
            </a:r>
            <a:br>
              <a:rPr lang="en-US" b="1" dirty="0" smtClean="0">
                <a:solidFill>
                  <a:srgbClr val="FFFFFF"/>
                </a:solidFill>
                <a:latin typeface="Tahoma"/>
                <a:cs typeface="Tahoma"/>
              </a:rPr>
            </a:br>
            <a:r>
              <a:rPr lang="en-US" b="1" dirty="0" smtClean="0">
                <a:solidFill>
                  <a:srgbClr val="FFFFFF"/>
                </a:solidFill>
                <a:latin typeface="Tahoma"/>
                <a:cs typeface="Tahoma"/>
              </a:rPr>
              <a:t>evolving </a:t>
            </a:r>
          </a:p>
        </p:txBody>
      </p:sp>
      <p:sp>
        <p:nvSpPr>
          <p:cNvPr id="15" name="Chevron 14"/>
          <p:cNvSpPr/>
          <p:nvPr/>
        </p:nvSpPr>
        <p:spPr bwMode="auto">
          <a:xfrm>
            <a:off x="2735683" y="1468368"/>
            <a:ext cx="3217212" cy="1117245"/>
          </a:xfrm>
          <a:prstGeom prst="chevron">
            <a:avLst>
              <a:gd name="adj" fmla="val 35617"/>
            </a:avLst>
          </a:prstGeom>
          <a:noFill/>
          <a:ln w="508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l"/>
            <a:r>
              <a:rPr lang="en-US" b="1" dirty="0" smtClean="0">
                <a:solidFill>
                  <a:srgbClr val="FFFFFF"/>
                </a:solidFill>
                <a:latin typeface="Tahoma"/>
                <a:cs typeface="Tahoma"/>
              </a:rPr>
              <a:t>Security</a:t>
            </a:r>
          </a:p>
          <a:p>
            <a:pPr algn="l"/>
            <a:r>
              <a:rPr lang="en-US" b="1" dirty="0" smtClean="0">
                <a:solidFill>
                  <a:srgbClr val="FFFFFF"/>
                </a:solidFill>
                <a:latin typeface="Tahoma"/>
                <a:cs typeface="Tahoma"/>
              </a:rPr>
              <a:t>practices not</a:t>
            </a:r>
          </a:p>
          <a:p>
            <a:pPr algn="l"/>
            <a:r>
              <a:rPr lang="en-US" b="1" dirty="0" smtClean="0">
                <a:solidFill>
                  <a:srgbClr val="FFFFFF"/>
                </a:solidFill>
                <a:latin typeface="Tahoma"/>
                <a:cs typeface="Tahoma"/>
              </a:rPr>
              <a:t>keeping pace</a:t>
            </a:r>
          </a:p>
        </p:txBody>
      </p:sp>
      <p:sp>
        <p:nvSpPr>
          <p:cNvPr id="16" name="Chevron 15"/>
          <p:cNvSpPr/>
          <p:nvPr/>
        </p:nvSpPr>
        <p:spPr bwMode="auto">
          <a:xfrm>
            <a:off x="5829301" y="1345707"/>
            <a:ext cx="3060177" cy="1117245"/>
          </a:xfrm>
          <a:prstGeom prst="chevron">
            <a:avLst>
              <a:gd name="adj" fmla="val 35617"/>
            </a:avLst>
          </a:prstGeom>
          <a:noFill/>
          <a:ln w="508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b="1" dirty="0" smtClean="0">
                <a:solidFill>
                  <a:schemeClr val="bg1"/>
                </a:solidFill>
                <a:latin typeface="Tahoma"/>
                <a:cs typeface="Tahoma"/>
              </a:rPr>
              <a:t>Increased cost </a:t>
            </a:r>
          </a:p>
          <a:p>
            <a:r>
              <a:rPr lang="en-US" b="1" dirty="0" smtClean="0">
                <a:solidFill>
                  <a:schemeClr val="bg1"/>
                </a:solidFill>
                <a:latin typeface="Tahoma"/>
                <a:cs typeface="Tahoma"/>
              </a:rPr>
              <a:t>of  lost data</a:t>
            </a:r>
          </a:p>
        </p:txBody>
      </p:sp>
      <p:grpSp>
        <p:nvGrpSpPr>
          <p:cNvPr id="34" name="Group 33"/>
          <p:cNvGrpSpPr/>
          <p:nvPr/>
        </p:nvGrpSpPr>
        <p:grpSpPr>
          <a:xfrm>
            <a:off x="3084909" y="1270000"/>
            <a:ext cx="2974182" cy="4013200"/>
            <a:chOff x="2971006" y="2362200"/>
            <a:chExt cx="2974182" cy="2438400"/>
          </a:xfrm>
        </p:grpSpPr>
        <p:cxnSp>
          <p:nvCxnSpPr>
            <p:cNvPr id="25" name="Straight Connector 24"/>
            <p:cNvCxnSpPr/>
            <p:nvPr/>
          </p:nvCxnSpPr>
          <p:spPr>
            <a:xfrm rot="5400000">
              <a:off x="1752600" y="3580606"/>
              <a:ext cx="2438400" cy="1588"/>
            </a:xfrm>
            <a:prstGeom prst="line">
              <a:avLst/>
            </a:prstGeom>
            <a:ln w="12700" cap="flat" cmpd="sng" algn="ctr">
              <a:solidFill>
                <a:schemeClr val="bg1"/>
              </a:solidFill>
              <a:prstDash val="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rot="5400000">
              <a:off x="4725194" y="3580606"/>
              <a:ext cx="2438400" cy="1588"/>
            </a:xfrm>
            <a:prstGeom prst="line">
              <a:avLst/>
            </a:prstGeom>
            <a:ln w="12700" cap="flat" cmpd="sng" algn="ctr">
              <a:solidFill>
                <a:schemeClr val="bg1"/>
              </a:solidFill>
              <a:prstDash val="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17" name="Rectangle 2"/>
          <p:cNvSpPr txBox="1">
            <a:spLocks noChangeArrowheads="1"/>
          </p:cNvSpPr>
          <p:nvPr/>
        </p:nvSpPr>
        <p:spPr>
          <a:xfrm>
            <a:off x="460202" y="5347855"/>
            <a:ext cx="8237537" cy="64008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400" b="1" dirty="0" smtClean="0">
                <a:solidFill>
                  <a:srgbClr val="0B589F"/>
                </a:solidFill>
                <a:latin typeface="Tahoma"/>
                <a:ea typeface="+mj-ea"/>
                <a:cs typeface="Tahoma"/>
              </a:rPr>
              <a:t>Security disruptions can mean lost business</a:t>
            </a:r>
            <a:endParaRPr lang="en-US" sz="2400" b="1" dirty="0">
              <a:solidFill>
                <a:srgbClr val="0B589F"/>
              </a:solidFill>
              <a:latin typeface="Tahoma"/>
              <a:ea typeface="+mj-ea"/>
              <a:cs typeface="Tahoma"/>
            </a:endParaRPr>
          </a:p>
        </p:txBody>
      </p:sp>
      <p:pic>
        <p:nvPicPr>
          <p:cNvPr id="23" name="Picture 22" descr="lostcost.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834592" y="1838325"/>
            <a:ext cx="1227446" cy="793750"/>
          </a:xfrm>
          <a:prstGeom prst="rect">
            <a:avLst/>
          </a:prstGeom>
          <a:effectLst>
            <a:outerShdw blurRad="50800" dist="38100" dir="5400000">
              <a:srgbClr val="000000">
                <a:alpha val="43000"/>
              </a:srgbClr>
            </a:outerShdw>
          </a:effectLst>
        </p:spPr>
      </p:pic>
      <p:pic>
        <p:nvPicPr>
          <p:cNvPr id="39" name="Picture 38" descr="security.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472211" y="1587500"/>
            <a:ext cx="1405328" cy="1143000"/>
          </a:xfrm>
          <a:prstGeom prst="rect">
            <a:avLst/>
          </a:prstGeom>
          <a:effectLst>
            <a:outerShdw blurRad="50800" dist="38100" dir="5400000">
              <a:srgbClr val="000000">
                <a:alpha val="43000"/>
              </a:srgbClr>
            </a:outerShdw>
          </a:effectLst>
        </p:spPr>
      </p:pic>
      <p:pic>
        <p:nvPicPr>
          <p:cNvPr id="18" name="Picture 17" descr="securityalert.pn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959285" y="1562100"/>
            <a:ext cx="901830" cy="1066800"/>
          </a:xfrm>
          <a:prstGeom prst="rect">
            <a:avLst/>
          </a:prstGeom>
          <a:effectLst>
            <a:outerShdw blurRad="50800" dist="38100" dir="2700000">
              <a:srgbClr val="000000">
                <a:alpha val="43000"/>
              </a:srgb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0" y="1155700"/>
            <a:ext cx="9144000" cy="4051300"/>
          </a:xfrm>
          <a:prstGeom prst="rect">
            <a:avLst/>
          </a:prstGeom>
          <a:gradFill flip="none" rotWithShape="1">
            <a:gsLst>
              <a:gs pos="100000">
                <a:srgbClr val="0860A8">
                  <a:alpha val="0"/>
                </a:srgbClr>
              </a:gs>
              <a:gs pos="0">
                <a:srgbClr val="0860A8">
                  <a:alpha val="0"/>
                </a:srgbClr>
              </a:gs>
              <a:gs pos="75000">
                <a:srgbClr val="0860A8">
                  <a:alpha val="60000"/>
                </a:srgbClr>
              </a:gs>
              <a:gs pos="25000">
                <a:srgbClr val="0860A8">
                  <a:alpha val="60000"/>
                </a:srgb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Rectangle 34"/>
          <p:cNvSpPr/>
          <p:nvPr/>
        </p:nvSpPr>
        <p:spPr>
          <a:xfrm>
            <a:off x="0" y="2355272"/>
            <a:ext cx="9144000" cy="2299855"/>
          </a:xfrm>
          <a:prstGeom prst="rect">
            <a:avLst/>
          </a:prstGeom>
          <a:gradFill flip="none" rotWithShape="1">
            <a:gsLst>
              <a:gs pos="75000">
                <a:srgbClr val="0860A8">
                  <a:alpha val="60000"/>
                </a:srgbClr>
              </a:gs>
              <a:gs pos="25000">
                <a:srgbClr val="0860A8">
                  <a:alpha val="60000"/>
                </a:srgb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41" name="Group 40"/>
          <p:cNvGrpSpPr/>
          <p:nvPr/>
        </p:nvGrpSpPr>
        <p:grpSpPr>
          <a:xfrm>
            <a:off x="2703909" y="1168400"/>
            <a:ext cx="3748882" cy="3873500"/>
            <a:chOff x="2590006" y="2362200"/>
            <a:chExt cx="3748882" cy="2438400"/>
          </a:xfrm>
        </p:grpSpPr>
        <p:cxnSp>
          <p:nvCxnSpPr>
            <p:cNvPr id="37" name="Straight Connector 36"/>
            <p:cNvCxnSpPr/>
            <p:nvPr/>
          </p:nvCxnSpPr>
          <p:spPr>
            <a:xfrm rot="5400000">
              <a:off x="1371600" y="3580606"/>
              <a:ext cx="2438400" cy="1588"/>
            </a:xfrm>
            <a:prstGeom prst="line">
              <a:avLst/>
            </a:prstGeom>
            <a:ln w="12700" cap="flat" cmpd="sng" algn="ctr">
              <a:solidFill>
                <a:schemeClr val="bg1"/>
              </a:solidFill>
              <a:prstDash val="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rot="5400000">
              <a:off x="5118894" y="3580606"/>
              <a:ext cx="2438400" cy="1588"/>
            </a:xfrm>
            <a:prstGeom prst="line">
              <a:avLst/>
            </a:prstGeom>
            <a:ln w="12700" cap="flat" cmpd="sng" algn="ctr">
              <a:solidFill>
                <a:schemeClr val="bg1"/>
              </a:solidFill>
              <a:prstDash val="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4" name="Title 1"/>
          <p:cNvSpPr txBox="1">
            <a:spLocks/>
          </p:cNvSpPr>
          <p:nvPr/>
        </p:nvSpPr>
        <p:spPr>
          <a:xfrm>
            <a:off x="1676400" y="-838200"/>
            <a:ext cx="8458200" cy="1143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3" name="Title 12"/>
          <p:cNvSpPr>
            <a:spLocks noGrp="1"/>
          </p:cNvSpPr>
          <p:nvPr>
            <p:ph type="title" idx="4294967295"/>
          </p:nvPr>
        </p:nvSpPr>
        <p:spPr>
          <a:xfrm>
            <a:off x="177800" y="274638"/>
            <a:ext cx="8778875" cy="639762"/>
          </a:xfrm>
        </p:spPr>
        <p:txBody>
          <a:bodyPr>
            <a:noAutofit/>
          </a:bodyPr>
          <a:lstStyle/>
          <a:p>
            <a:pPr lvl="0"/>
            <a:r>
              <a:rPr lang="en-US" sz="2400" dirty="0" smtClean="0"/>
              <a:t>How Small Businesses Can Reduce Security Risks</a:t>
            </a:r>
            <a:endParaRPr lang="en-US" sz="2400" dirty="0"/>
          </a:p>
        </p:txBody>
      </p:sp>
      <p:sp>
        <p:nvSpPr>
          <p:cNvPr id="17" name="Rectangle 16"/>
          <p:cNvSpPr/>
          <p:nvPr/>
        </p:nvSpPr>
        <p:spPr>
          <a:xfrm>
            <a:off x="-647700" y="1158139"/>
            <a:ext cx="9144000" cy="101356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bg1"/>
              </a:solidFill>
              <a:latin typeface="Arial" charset="0"/>
            </a:endParaRPr>
          </a:p>
        </p:txBody>
      </p:sp>
      <p:sp>
        <p:nvSpPr>
          <p:cNvPr id="39" name="TextBox 38"/>
          <p:cNvSpPr txBox="1"/>
          <p:nvPr/>
        </p:nvSpPr>
        <p:spPr>
          <a:xfrm>
            <a:off x="848591" y="1381990"/>
            <a:ext cx="2011903" cy="646331"/>
          </a:xfrm>
          <a:prstGeom prst="rect">
            <a:avLst/>
          </a:prstGeom>
          <a:noFill/>
        </p:spPr>
        <p:txBody>
          <a:bodyPr wrap="square" rtlCol="0">
            <a:spAutoFit/>
          </a:bodyPr>
          <a:lstStyle/>
          <a:p>
            <a:r>
              <a:rPr lang="en-US" b="1" dirty="0" smtClean="0">
                <a:solidFill>
                  <a:schemeClr val="bg1"/>
                </a:solidFill>
                <a:latin typeface="Tahoma"/>
                <a:cs typeface="Tahoma"/>
              </a:rPr>
              <a:t>Protect data </a:t>
            </a:r>
            <a:br>
              <a:rPr lang="en-US" b="1" dirty="0" smtClean="0">
                <a:solidFill>
                  <a:schemeClr val="bg1"/>
                </a:solidFill>
                <a:latin typeface="Tahoma"/>
                <a:cs typeface="Tahoma"/>
              </a:rPr>
            </a:br>
            <a:r>
              <a:rPr lang="en-US" b="1" dirty="0" smtClean="0">
                <a:solidFill>
                  <a:schemeClr val="bg1"/>
                </a:solidFill>
                <a:latin typeface="Tahoma"/>
                <a:cs typeface="Tahoma"/>
              </a:rPr>
              <a:t>from attacks</a:t>
            </a:r>
          </a:p>
        </p:txBody>
      </p:sp>
      <p:sp>
        <p:nvSpPr>
          <p:cNvPr id="24" name="TextBox 23"/>
          <p:cNvSpPr txBox="1"/>
          <p:nvPr/>
        </p:nvSpPr>
        <p:spPr>
          <a:xfrm>
            <a:off x="4003675" y="1257299"/>
            <a:ext cx="2125785" cy="923330"/>
          </a:xfrm>
          <a:prstGeom prst="rect">
            <a:avLst/>
          </a:prstGeom>
          <a:noFill/>
        </p:spPr>
        <p:txBody>
          <a:bodyPr wrap="square" rtlCol="0">
            <a:spAutoFit/>
          </a:bodyPr>
          <a:lstStyle/>
          <a:p>
            <a:r>
              <a:rPr lang="en-US" b="1" dirty="0" smtClean="0">
                <a:solidFill>
                  <a:schemeClr val="bg1"/>
                </a:solidFill>
                <a:latin typeface="Tahoma"/>
                <a:cs typeface="Tahoma"/>
              </a:rPr>
              <a:t>Protect data in case of laptop loss or theft</a:t>
            </a:r>
            <a:endParaRPr lang="en-US" dirty="0">
              <a:solidFill>
                <a:schemeClr val="bg1"/>
              </a:solidFill>
              <a:latin typeface="Tahoma"/>
              <a:cs typeface="Tahoma"/>
            </a:endParaRPr>
          </a:p>
        </p:txBody>
      </p:sp>
      <p:sp>
        <p:nvSpPr>
          <p:cNvPr id="25" name="TextBox 24"/>
          <p:cNvSpPr txBox="1"/>
          <p:nvPr/>
        </p:nvSpPr>
        <p:spPr>
          <a:xfrm>
            <a:off x="7187045" y="1437409"/>
            <a:ext cx="1727200" cy="646331"/>
          </a:xfrm>
          <a:prstGeom prst="rect">
            <a:avLst/>
          </a:prstGeom>
          <a:noFill/>
        </p:spPr>
        <p:txBody>
          <a:bodyPr wrap="square" rtlCol="0">
            <a:spAutoFit/>
          </a:bodyPr>
          <a:lstStyle/>
          <a:p>
            <a:pPr marL="0" lvl="1"/>
            <a:r>
              <a:rPr lang="en-US" b="1" dirty="0" smtClean="0">
                <a:solidFill>
                  <a:schemeClr val="bg1"/>
                </a:solidFill>
                <a:latin typeface="Tahoma"/>
                <a:cs typeface="Tahoma"/>
              </a:rPr>
              <a:t>Simplify data backups</a:t>
            </a:r>
          </a:p>
        </p:txBody>
      </p:sp>
      <p:sp>
        <p:nvSpPr>
          <p:cNvPr id="27" name="TextBox 26"/>
          <p:cNvSpPr txBox="1"/>
          <p:nvPr/>
        </p:nvSpPr>
        <p:spPr>
          <a:xfrm>
            <a:off x="3009900" y="2526145"/>
            <a:ext cx="3149600" cy="1815882"/>
          </a:xfrm>
          <a:prstGeom prst="rect">
            <a:avLst/>
          </a:prstGeom>
          <a:noFill/>
        </p:spPr>
        <p:txBody>
          <a:bodyPr wrap="square" rtlCol="0">
            <a:spAutoFit/>
          </a:bodyPr>
          <a:lstStyle/>
          <a:p>
            <a:pPr marL="177800" indent="-177800">
              <a:buFont typeface="Arial"/>
              <a:buChar char="•"/>
            </a:pPr>
            <a:r>
              <a:rPr lang="en-US" sz="1600" dirty="0" smtClean="0">
                <a:solidFill>
                  <a:schemeClr val="bg1"/>
                </a:solidFill>
                <a:latin typeface="Tahoma"/>
                <a:cs typeface="Tahoma"/>
              </a:rPr>
              <a:t>Install an anti-theft solution in all laptops so sensitive data is not compromised</a:t>
            </a:r>
          </a:p>
          <a:p>
            <a:pPr marL="177800" indent="-177800">
              <a:buFont typeface="Arial"/>
              <a:buChar char="•"/>
            </a:pPr>
            <a:endParaRPr lang="en-US" sz="1600" dirty="0" smtClean="0">
              <a:solidFill>
                <a:schemeClr val="bg1"/>
              </a:solidFill>
              <a:latin typeface="Tahoma"/>
              <a:cs typeface="Tahoma"/>
            </a:endParaRPr>
          </a:p>
          <a:p>
            <a:pPr marL="177800" indent="-177800">
              <a:buFont typeface="Arial"/>
              <a:buChar char="•"/>
            </a:pPr>
            <a:r>
              <a:rPr lang="en-US" sz="1600" dirty="0" smtClean="0">
                <a:solidFill>
                  <a:schemeClr val="bg1"/>
                </a:solidFill>
                <a:latin typeface="Tahoma"/>
                <a:cs typeface="Tahoma"/>
              </a:rPr>
              <a:t>Frequently encrypt data on PCs and servers</a:t>
            </a:r>
          </a:p>
          <a:p>
            <a:pPr marL="177800" indent="-177800"/>
            <a:endParaRPr lang="en-US" sz="1600" dirty="0" smtClean="0">
              <a:solidFill>
                <a:schemeClr val="bg1"/>
              </a:solidFill>
              <a:latin typeface="Tahoma"/>
              <a:cs typeface="Tahoma"/>
            </a:endParaRPr>
          </a:p>
        </p:txBody>
      </p:sp>
      <p:sp>
        <p:nvSpPr>
          <p:cNvPr id="28" name="TextBox 27"/>
          <p:cNvSpPr txBox="1"/>
          <p:nvPr/>
        </p:nvSpPr>
        <p:spPr>
          <a:xfrm>
            <a:off x="190500" y="2500745"/>
            <a:ext cx="2371830" cy="1815882"/>
          </a:xfrm>
          <a:prstGeom prst="rect">
            <a:avLst/>
          </a:prstGeom>
          <a:noFill/>
        </p:spPr>
        <p:txBody>
          <a:bodyPr wrap="square" rtlCol="0">
            <a:spAutoFit/>
          </a:bodyPr>
          <a:lstStyle/>
          <a:p>
            <a:pPr marL="177800" indent="-177800">
              <a:buFont typeface="Arial"/>
              <a:buChar char="•"/>
            </a:pPr>
            <a:r>
              <a:rPr lang="en-US" sz="1600" dirty="0" smtClean="0">
                <a:solidFill>
                  <a:schemeClr val="bg1"/>
                </a:solidFill>
                <a:latin typeface="Tahoma"/>
                <a:cs typeface="Tahoma"/>
              </a:rPr>
              <a:t>Run frequent PC virus scans with the latest security software</a:t>
            </a:r>
          </a:p>
          <a:p>
            <a:pPr marL="177800" indent="-177800">
              <a:buFont typeface="Arial"/>
              <a:buChar char="•"/>
            </a:pPr>
            <a:endParaRPr lang="en-US" sz="1600" dirty="0" smtClean="0">
              <a:solidFill>
                <a:schemeClr val="bg1"/>
              </a:solidFill>
              <a:latin typeface="Tahoma"/>
              <a:cs typeface="Tahoma"/>
            </a:endParaRPr>
          </a:p>
          <a:p>
            <a:pPr marL="177800" indent="-177800">
              <a:buFont typeface="Arial"/>
              <a:buChar char="•"/>
            </a:pPr>
            <a:r>
              <a:rPr lang="en-US" sz="1600" dirty="0" smtClean="0">
                <a:solidFill>
                  <a:schemeClr val="bg1"/>
                </a:solidFill>
                <a:latin typeface="Tahoma"/>
                <a:cs typeface="Tahoma"/>
              </a:rPr>
              <a:t>Deploy software updates  and quickly fix problem PCs</a:t>
            </a:r>
          </a:p>
        </p:txBody>
      </p:sp>
      <p:sp>
        <p:nvSpPr>
          <p:cNvPr id="29" name="TextBox 28"/>
          <p:cNvSpPr txBox="1"/>
          <p:nvPr/>
        </p:nvSpPr>
        <p:spPr>
          <a:xfrm>
            <a:off x="6680200" y="2513445"/>
            <a:ext cx="2209800" cy="1569660"/>
          </a:xfrm>
          <a:prstGeom prst="rect">
            <a:avLst/>
          </a:prstGeom>
          <a:noFill/>
        </p:spPr>
        <p:txBody>
          <a:bodyPr wrap="square" rtlCol="0">
            <a:spAutoFit/>
          </a:bodyPr>
          <a:lstStyle/>
          <a:p>
            <a:pPr marL="177800" indent="-177800">
              <a:buFont typeface="Arial"/>
              <a:buChar char="•"/>
            </a:pPr>
            <a:r>
              <a:rPr lang="en-US" sz="1600" dirty="0" smtClean="0">
                <a:solidFill>
                  <a:schemeClr val="bg1"/>
                </a:solidFill>
                <a:latin typeface="Tahoma"/>
                <a:cs typeface="Tahoma"/>
              </a:rPr>
              <a:t>Automate data backup across the network</a:t>
            </a:r>
          </a:p>
          <a:p>
            <a:pPr marL="177800" indent="-177800">
              <a:buFont typeface="Arial"/>
              <a:buChar char="•"/>
            </a:pPr>
            <a:endParaRPr lang="en-US" sz="1600" dirty="0" smtClean="0">
              <a:solidFill>
                <a:schemeClr val="bg1"/>
              </a:solidFill>
              <a:latin typeface="Tahoma"/>
              <a:cs typeface="Tahoma"/>
            </a:endParaRPr>
          </a:p>
          <a:p>
            <a:pPr marL="177800" indent="-177800">
              <a:buFont typeface="Arial"/>
              <a:buChar char="•"/>
            </a:pPr>
            <a:r>
              <a:rPr lang="en-US" sz="1600" dirty="0" smtClean="0">
                <a:solidFill>
                  <a:schemeClr val="bg1"/>
                </a:solidFill>
                <a:latin typeface="Tahoma"/>
                <a:cs typeface="Tahoma"/>
              </a:rPr>
              <a:t>Ensure hard drive reliability</a:t>
            </a:r>
          </a:p>
        </p:txBody>
      </p:sp>
      <p:grpSp>
        <p:nvGrpSpPr>
          <p:cNvPr id="26" name="Group 25"/>
          <p:cNvGrpSpPr/>
          <p:nvPr/>
        </p:nvGrpSpPr>
        <p:grpSpPr>
          <a:xfrm>
            <a:off x="2808043" y="1549400"/>
            <a:ext cx="1323666" cy="457200"/>
            <a:chOff x="304797" y="5060397"/>
            <a:chExt cx="1962150" cy="677735"/>
          </a:xfrm>
        </p:grpSpPr>
        <p:pic>
          <p:nvPicPr>
            <p:cNvPr id="30" name="Picture 4" descr="C:\Users\Ryan\Documents\Projects\Intel\SMB\decks\Untitled-3.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04797" y="5060397"/>
              <a:ext cx="1962150" cy="601535"/>
            </a:xfrm>
            <a:prstGeom prst="rect">
              <a:avLst/>
            </a:prstGeom>
            <a:noFill/>
          </p:spPr>
        </p:pic>
        <p:pic>
          <p:nvPicPr>
            <p:cNvPr id="31" name="Picture 6" descr="C:\Users\Ryan\Documents\Projects\Intel\SMB\decks\lock.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042986" y="5071382"/>
              <a:ext cx="758032" cy="666750"/>
            </a:xfrm>
            <a:prstGeom prst="rect">
              <a:avLst/>
            </a:prstGeom>
            <a:noFill/>
          </p:spPr>
        </p:pic>
      </p:grpSp>
      <p:pic>
        <p:nvPicPr>
          <p:cNvPr id="32" name="Picture 31" descr="backup.pn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692900" y="1485900"/>
            <a:ext cx="447040" cy="558800"/>
          </a:xfrm>
          <a:prstGeom prst="rect">
            <a:avLst/>
          </a:prstGeom>
        </p:spPr>
      </p:pic>
      <p:pic>
        <p:nvPicPr>
          <p:cNvPr id="33" name="Picture 32" descr="dataattack.png"/>
          <p:cNvPicPr>
            <a:picLocks noChangeAspect="1"/>
          </p:cNvPicPr>
          <p:nvPr/>
        </p:nvPicPr>
        <p:blipFill>
          <a:blip r:embed="rId6" cstate="print"/>
          <a:stretch>
            <a:fillRect/>
          </a:stretch>
        </p:blipFill>
        <p:spPr>
          <a:xfrm>
            <a:off x="279400" y="1435100"/>
            <a:ext cx="520700" cy="520700"/>
          </a:xfrm>
          <a:prstGeom prst="rect">
            <a:avLst/>
          </a:prstGeom>
        </p:spPr>
      </p:pic>
      <p:pic>
        <p:nvPicPr>
          <p:cNvPr id="42" name="Picture 2" descr="C:\Users\Ryan\Documents\Projects\Intel\SMB\decks\newcomp.png"/>
          <p:cNvPicPr>
            <a:picLocks noChangeAspect="1" noChangeArrowheads="1"/>
          </p:cNvPicPr>
          <p:nvPr/>
        </p:nvPicPr>
        <p:blipFill>
          <a:blip r:embed="rId7" cstate="email">
            <a:extLst>
              <a:ext uri="{28A0092B-C50C-407E-A947-70E740481C1C}">
                <a14:useLocalDpi xmlns:a14="http://schemas.microsoft.com/office/drawing/2010/main"/>
              </a:ext>
            </a:extLst>
          </a:blip>
          <a:stretch>
            <a:fillRect/>
          </a:stretch>
        </p:blipFill>
        <p:spPr bwMode="auto">
          <a:xfrm>
            <a:off x="2439305" y="4460522"/>
            <a:ext cx="2429058" cy="1538404"/>
          </a:xfrm>
          <a:prstGeom prst="rect">
            <a:avLst/>
          </a:prstGeom>
          <a:noFill/>
          <a:effectLst>
            <a:outerShdw blurRad="50800" dist="38100" dir="2700000" algn="tl" rotWithShape="0">
              <a:prstClr val="black">
                <a:alpha val="40000"/>
              </a:prstClr>
            </a:outerShdw>
          </a:effectLst>
        </p:spPr>
      </p:pic>
      <p:pic>
        <p:nvPicPr>
          <p:cNvPr id="48" name="Picture 47" descr="ltsecure.png"/>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4712854" y="4541508"/>
            <a:ext cx="1701800" cy="1582674"/>
          </a:xfrm>
          <a:prstGeom prst="rect">
            <a:avLst/>
          </a:prstGeom>
        </p:spPr>
      </p:pic>
      <p:pic>
        <p:nvPicPr>
          <p:cNvPr id="49" name="Picture 48" descr="firstaid.png"/>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3808446" y="5332845"/>
            <a:ext cx="1005254" cy="889000"/>
          </a:xfrm>
          <a:prstGeom prst="rect">
            <a:avLst/>
          </a:prstGeom>
          <a:effectLst>
            <a:outerShdw blurRad="50800" dist="38100" dir="5400000">
              <a:srgbClr val="000000">
                <a:alpha val="43000"/>
              </a:srgbClr>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2431794"/>
            <a:ext cx="9144000" cy="2625628"/>
          </a:xfrm>
          <a:prstGeom prst="rect">
            <a:avLst/>
          </a:prstGeom>
          <a:gradFill flip="none" rotWithShape="1">
            <a:gsLst>
              <a:gs pos="100000">
                <a:srgbClr val="0860A8">
                  <a:alpha val="0"/>
                </a:srgbClr>
              </a:gs>
              <a:gs pos="0">
                <a:srgbClr val="0860A8">
                  <a:alpha val="0"/>
                </a:srgbClr>
              </a:gs>
              <a:gs pos="75000">
                <a:srgbClr val="0860A8">
                  <a:alpha val="60000"/>
                </a:srgbClr>
              </a:gs>
              <a:gs pos="25000">
                <a:srgbClr val="0860A8">
                  <a:alpha val="60000"/>
                </a:srgb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223" name="TextBox 8"/>
          <p:cNvSpPr txBox="1">
            <a:spLocks noChangeArrowheads="1"/>
          </p:cNvSpPr>
          <p:nvPr/>
        </p:nvSpPr>
        <p:spPr bwMode="auto">
          <a:xfrm>
            <a:off x="681933" y="2874767"/>
            <a:ext cx="9220200" cy="2677656"/>
          </a:xfrm>
          <a:prstGeom prst="rect">
            <a:avLst/>
          </a:prstGeom>
          <a:noFill/>
          <a:ln w="9525">
            <a:noFill/>
            <a:miter lim="800000"/>
            <a:headEnd/>
            <a:tailEnd/>
          </a:ln>
        </p:spPr>
        <p:txBody>
          <a:bodyPr>
            <a:spAutoFit/>
          </a:bodyPr>
          <a:lstStyle/>
          <a:p>
            <a:pPr>
              <a:defRPr/>
            </a:pPr>
            <a:r>
              <a:rPr lang="en-US" sz="2800" b="1" dirty="0" smtClean="0">
                <a:solidFill>
                  <a:schemeClr val="bg1"/>
                </a:solidFill>
                <a:latin typeface="Tahoma" pitchFamily="34" charset="0"/>
                <a:ea typeface="Tahoma" pitchFamily="34" charset="0"/>
                <a:cs typeface="Tahoma" pitchFamily="34" charset="0"/>
              </a:rPr>
              <a:t>Enhancing Security with</a:t>
            </a:r>
            <a:br>
              <a:rPr lang="en-US" sz="2800" b="1" dirty="0" smtClean="0">
                <a:solidFill>
                  <a:schemeClr val="bg1"/>
                </a:solidFill>
                <a:latin typeface="Tahoma" pitchFamily="34" charset="0"/>
                <a:ea typeface="Tahoma" pitchFamily="34" charset="0"/>
                <a:cs typeface="Tahoma" pitchFamily="34" charset="0"/>
              </a:rPr>
            </a:br>
            <a:r>
              <a:rPr lang="en-US" sz="2800" b="1" dirty="0" smtClean="0">
                <a:solidFill>
                  <a:schemeClr val="bg1"/>
                </a:solidFill>
                <a:latin typeface="Tahoma" pitchFamily="34" charset="0"/>
                <a:ea typeface="Tahoma" pitchFamily="34" charset="0"/>
                <a:cs typeface="Tahoma" pitchFamily="34" charset="0"/>
              </a:rPr>
              <a:t>2nd Generation </a:t>
            </a:r>
          </a:p>
          <a:p>
            <a:pPr>
              <a:defRPr/>
            </a:pPr>
            <a:r>
              <a:rPr lang="en-US" sz="2800" b="1" dirty="0" smtClean="0">
                <a:solidFill>
                  <a:schemeClr val="bg1"/>
                </a:solidFill>
                <a:latin typeface="Tahoma" pitchFamily="34" charset="0"/>
                <a:ea typeface="Tahoma" pitchFamily="34" charset="0"/>
                <a:cs typeface="Tahoma" pitchFamily="34" charset="0"/>
              </a:rPr>
              <a:t>Intel</a:t>
            </a:r>
            <a:r>
              <a:rPr lang="en-US" sz="2800" b="1" baseline="30000" dirty="0" smtClean="0">
                <a:solidFill>
                  <a:schemeClr val="bg1"/>
                </a:solidFill>
                <a:latin typeface="Tahoma" pitchFamily="34" charset="0"/>
                <a:ea typeface="Tahoma" pitchFamily="34" charset="0"/>
                <a:cs typeface="Tahoma" pitchFamily="34" charset="0"/>
              </a:rPr>
              <a:t>® </a:t>
            </a:r>
            <a:r>
              <a:rPr lang="en-US" sz="2800" b="1" dirty="0" smtClean="0">
                <a:solidFill>
                  <a:schemeClr val="bg1"/>
                </a:solidFill>
                <a:latin typeface="Tahoma" pitchFamily="34" charset="0"/>
                <a:ea typeface="Tahoma" pitchFamily="34" charset="0"/>
                <a:cs typeface="Tahoma" pitchFamily="34" charset="0"/>
              </a:rPr>
              <a:t>Core™</a:t>
            </a:r>
            <a:r>
              <a:rPr lang="en-US" sz="2800" b="1" baseline="30000" dirty="0" smtClean="0">
                <a:solidFill>
                  <a:schemeClr val="bg1"/>
                </a:solidFill>
                <a:latin typeface="Tahoma" pitchFamily="34" charset="0"/>
                <a:ea typeface="Tahoma" pitchFamily="34" charset="0"/>
                <a:cs typeface="Tahoma" pitchFamily="34" charset="0"/>
              </a:rPr>
              <a:t> </a:t>
            </a:r>
            <a:r>
              <a:rPr lang="en-US" sz="2800" b="1" dirty="0" smtClean="0">
                <a:solidFill>
                  <a:schemeClr val="bg1"/>
                </a:solidFill>
                <a:latin typeface="Tahoma" pitchFamily="34" charset="0"/>
                <a:ea typeface="Tahoma" pitchFamily="34" charset="0"/>
                <a:cs typeface="Tahoma" pitchFamily="34" charset="0"/>
              </a:rPr>
              <a:t>Processor</a:t>
            </a:r>
          </a:p>
          <a:p>
            <a:pPr>
              <a:defRPr/>
            </a:pPr>
            <a:r>
              <a:rPr lang="en-US" sz="2800" b="1" dirty="0" smtClean="0">
                <a:solidFill>
                  <a:schemeClr val="bg1"/>
                </a:solidFill>
                <a:latin typeface="Tahoma" pitchFamily="34" charset="0"/>
                <a:ea typeface="Tahoma" pitchFamily="34" charset="0"/>
                <a:cs typeface="Tahoma" pitchFamily="34" charset="0"/>
              </a:rPr>
              <a:t>Family-based PCs</a:t>
            </a:r>
          </a:p>
          <a:p>
            <a:pPr>
              <a:defRPr/>
            </a:pPr>
            <a:endParaRPr lang="en-US" sz="2800" b="1" dirty="0" smtClean="0">
              <a:solidFill>
                <a:schemeClr val="bg1"/>
              </a:solidFill>
              <a:latin typeface="Tahoma" pitchFamily="34" charset="0"/>
              <a:ea typeface="Tahoma" pitchFamily="34" charset="0"/>
              <a:cs typeface="Tahoma" pitchFamily="34" charset="0"/>
            </a:endParaRPr>
          </a:p>
          <a:p>
            <a:pPr>
              <a:defRPr/>
            </a:pPr>
            <a:endParaRPr lang="en-US" sz="2800" b="1" dirty="0" smtClean="0">
              <a:solidFill>
                <a:schemeClr val="bg1"/>
              </a:solidFill>
              <a:latin typeface="Tahoma" pitchFamily="34" charset="0"/>
              <a:ea typeface="Tahoma" pitchFamily="34" charset="0"/>
              <a:cs typeface="Tahoma" pitchFamily="34" charset="0"/>
            </a:endParaRPr>
          </a:p>
        </p:txBody>
      </p:sp>
      <p:grpSp>
        <p:nvGrpSpPr>
          <p:cNvPr id="8" name="Group 7"/>
          <p:cNvGrpSpPr/>
          <p:nvPr/>
        </p:nvGrpSpPr>
        <p:grpSpPr>
          <a:xfrm>
            <a:off x="4999045" y="3859698"/>
            <a:ext cx="3926114" cy="1077778"/>
            <a:chOff x="10719" y="4424389"/>
            <a:chExt cx="2692973" cy="739263"/>
          </a:xfrm>
        </p:grpSpPr>
        <p:pic>
          <p:nvPicPr>
            <p:cNvPr id="10" name="Picture 9" descr="ci7_d_rgb.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937996" y="4506337"/>
              <a:ext cx="765696" cy="575366"/>
            </a:xfrm>
            <a:prstGeom prst="rect">
              <a:avLst/>
            </a:prstGeom>
            <a:effectLst/>
          </p:spPr>
        </p:pic>
        <p:pic>
          <p:nvPicPr>
            <p:cNvPr id="11" name="Picture 10" descr="ci5_d_rgb.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65299" y="4424389"/>
              <a:ext cx="983812" cy="739263"/>
            </a:xfrm>
            <a:prstGeom prst="rect">
              <a:avLst/>
            </a:prstGeom>
            <a:effectLst/>
          </p:spPr>
        </p:pic>
        <p:pic>
          <p:nvPicPr>
            <p:cNvPr id="12" name="Picture 11" descr="ci3_d_rgb.pn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719" y="4506337"/>
              <a:ext cx="765696" cy="575365"/>
            </a:xfrm>
            <a:prstGeom prst="rect">
              <a:avLst/>
            </a:prstGeom>
            <a:effectLst/>
          </p:spPr>
        </p:pic>
      </p:grpSp>
      <p:pic>
        <p:nvPicPr>
          <p:cNvPr id="15" name="Picture 14" descr="bigstockphoto_Silver_Laptop.png"/>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883642" y="1340596"/>
            <a:ext cx="3124890" cy="267516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2"/>
          <p:cNvSpPr txBox="1">
            <a:spLocks noChangeArrowheads="1"/>
          </p:cNvSpPr>
          <p:nvPr/>
        </p:nvSpPr>
        <p:spPr bwMode="auto">
          <a:xfrm>
            <a:off x="213361" y="103269"/>
            <a:ext cx="8292464" cy="889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r>
              <a:rPr lang="en-US" sz="2400" b="1" dirty="0" smtClean="0">
                <a:solidFill>
                  <a:srgbClr val="FFFFFF"/>
                </a:solidFill>
                <a:latin typeface="Tahoma"/>
                <a:cs typeface="Tahoma"/>
              </a:rPr>
              <a:t>Intel PC Solutions Have Built-in Security Features</a:t>
            </a:r>
          </a:p>
          <a:p>
            <a:pPr lvl="0"/>
            <a:r>
              <a:rPr lang="en-US" sz="2400" b="1" dirty="0" smtClean="0">
                <a:solidFill>
                  <a:srgbClr val="FFFFFF"/>
                </a:solidFill>
                <a:latin typeface="Tahoma"/>
                <a:cs typeface="Tahoma"/>
              </a:rPr>
              <a:t>To Help Protect Data From Attacks</a:t>
            </a:r>
            <a:endParaRPr kumimoji="0" lang="en-US" sz="2400" b="1" u="none" strike="noStrike" kern="0" cap="none" spc="0" normalizeH="0" baseline="0" noProof="0" dirty="0">
              <a:ln>
                <a:noFill/>
              </a:ln>
              <a:solidFill>
                <a:srgbClr val="FFFFFF"/>
              </a:solidFill>
              <a:effectLst/>
              <a:uLnTx/>
              <a:uFillTx/>
              <a:latin typeface="Tahoma"/>
              <a:ea typeface="+mj-ea"/>
              <a:cs typeface="Tahoma"/>
            </a:endParaRPr>
          </a:p>
        </p:txBody>
      </p:sp>
      <p:sp>
        <p:nvSpPr>
          <p:cNvPr id="18" name="TextBox 17"/>
          <p:cNvSpPr txBox="1"/>
          <p:nvPr/>
        </p:nvSpPr>
        <p:spPr>
          <a:xfrm>
            <a:off x="205962" y="6314634"/>
            <a:ext cx="3772763" cy="246221"/>
          </a:xfrm>
          <a:prstGeom prst="rect">
            <a:avLst/>
          </a:prstGeom>
          <a:noFill/>
        </p:spPr>
        <p:txBody>
          <a:bodyPr wrap="none" rtlCol="0">
            <a:spAutoFit/>
          </a:bodyPr>
          <a:lstStyle/>
          <a:p>
            <a:r>
              <a:rPr lang="en-US" sz="1000" dirty="0" smtClean="0">
                <a:solidFill>
                  <a:srgbClr val="0B589F"/>
                </a:solidFill>
                <a:latin typeface="Neo Sans Intel" pitchFamily="34" charset="0"/>
              </a:rPr>
              <a:t>Other names and brands may be claimed as the property of others</a:t>
            </a:r>
            <a:endParaRPr lang="en-US" sz="1000" dirty="0">
              <a:solidFill>
                <a:srgbClr val="0B589F"/>
              </a:solidFill>
              <a:latin typeface="Neo Sans Intel" pitchFamily="34" charset="0"/>
            </a:endParaRPr>
          </a:p>
        </p:txBody>
      </p:sp>
      <p:graphicFrame>
        <p:nvGraphicFramePr>
          <p:cNvPr id="25" name="Group 123"/>
          <p:cNvGraphicFramePr>
            <a:graphicFrameLocks noGrp="1"/>
          </p:cNvGraphicFramePr>
          <p:nvPr/>
        </p:nvGraphicFramePr>
        <p:xfrm>
          <a:off x="0" y="1070262"/>
          <a:ext cx="9143999" cy="4960508"/>
        </p:xfrm>
        <a:graphic>
          <a:graphicData uri="http://schemas.openxmlformats.org/drawingml/2006/table">
            <a:tbl>
              <a:tblPr/>
              <a:tblGrid>
                <a:gridCol w="1938756"/>
                <a:gridCol w="3501343"/>
                <a:gridCol w="3703900"/>
              </a:tblGrid>
              <a:tr h="5676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cap="all" dirty="0" smtClean="0">
                          <a:solidFill>
                            <a:srgbClr val="FFFFFF"/>
                          </a:solidFill>
                          <a:latin typeface="Tahoma"/>
                          <a:cs typeface="Tahoma"/>
                        </a:rPr>
                        <a:t>S</a:t>
                      </a:r>
                      <a:r>
                        <a:rPr lang="en-US" sz="1600" b="1" cap="none" dirty="0" smtClean="0">
                          <a:solidFill>
                            <a:srgbClr val="FFFFFF"/>
                          </a:solidFill>
                          <a:latin typeface="Tahoma"/>
                          <a:cs typeface="Tahoma"/>
                        </a:rPr>
                        <a:t>mall</a:t>
                      </a:r>
                      <a:r>
                        <a:rPr lang="en-US" sz="1600" b="1" cap="none" baseline="0" dirty="0" smtClean="0">
                          <a:solidFill>
                            <a:srgbClr val="FFFFFF"/>
                          </a:solidFill>
                          <a:latin typeface="Tahoma"/>
                          <a:cs typeface="Tahoma"/>
                        </a:rPr>
                        <a:t> Business</a:t>
                      </a:r>
                      <a:r>
                        <a:rPr lang="en-US" sz="1600" b="1" dirty="0" smtClean="0">
                          <a:solidFill>
                            <a:srgbClr val="FFFFFF"/>
                          </a:solidFill>
                          <a:latin typeface="Tahoma"/>
                          <a:cs typeface="Tahoma"/>
                        </a:rPr>
                        <a:t/>
                      </a:r>
                      <a:br>
                        <a:rPr lang="en-US" sz="1600" b="1" dirty="0" smtClean="0">
                          <a:solidFill>
                            <a:srgbClr val="FFFFFF"/>
                          </a:solidFill>
                          <a:latin typeface="Tahoma"/>
                          <a:cs typeface="Tahoma"/>
                        </a:rPr>
                      </a:br>
                      <a:r>
                        <a:rPr lang="en-US" sz="1600" b="1" dirty="0" smtClean="0">
                          <a:solidFill>
                            <a:srgbClr val="FFFFFF"/>
                          </a:solidFill>
                          <a:latin typeface="Tahoma"/>
                          <a:cs typeface="Tahoma"/>
                        </a:rPr>
                        <a:t>Concern</a:t>
                      </a:r>
                      <a:endParaRPr lang="en-US" sz="1600" b="1" cap="all" dirty="0" smtClean="0">
                        <a:solidFill>
                          <a:srgbClr val="FFFFFF"/>
                        </a:solidFill>
                        <a:latin typeface="Tahoma"/>
                        <a:cs typeface="Tahoma"/>
                      </a:endParaRPr>
                    </a:p>
                  </a:txBody>
                  <a:tcPr marL="182880" marR="0" anchor="ctr" horzOverflow="overflow">
                    <a:lnL w="12700" cap="flat" cmpd="sng" algn="ctr">
                      <a:noFill/>
                      <a:prstDash val="dot"/>
                      <a:round/>
                      <a:headEnd type="none" w="med" len="med"/>
                      <a:tailEnd type="none" w="med" len="med"/>
                    </a:lnL>
                    <a:lnR w="12700" cap="flat" cmpd="sng" algn="ctr">
                      <a:solidFill>
                        <a:prstClr val="white"/>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a:noFill/>
                    </a:lnTlToBr>
                    <a:lnBlToTr>
                      <a:noFill/>
                    </a:lnBlToTr>
                    <a:gradFill flip="none" rotWithShape="1">
                      <a:gsLst>
                        <a:gs pos="100000">
                          <a:srgbClr val="0860A8"/>
                        </a:gs>
                        <a:gs pos="0">
                          <a:srgbClr val="2EA5D5"/>
                        </a:gs>
                      </a:gsLst>
                      <a:lin ang="5400000" scaled="0"/>
                      <a:tileRect/>
                    </a:gra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rgbClr val="FFFFFF"/>
                          </a:solidFill>
                          <a:latin typeface="Tahoma"/>
                          <a:ea typeface="SimSun" pitchFamily="2" charset="-122"/>
                          <a:cs typeface="Tahoma"/>
                        </a:rPr>
                        <a:t>Too long to fix </a:t>
                      </a:r>
                      <a:br>
                        <a:rPr lang="en-US" altLang="zh-CN" sz="1600" b="1" dirty="0" smtClean="0">
                          <a:solidFill>
                            <a:srgbClr val="FFFFFF"/>
                          </a:solidFill>
                          <a:latin typeface="Tahoma"/>
                          <a:ea typeface="SimSun" pitchFamily="2" charset="-122"/>
                          <a:cs typeface="Tahoma"/>
                        </a:rPr>
                      </a:br>
                      <a:r>
                        <a:rPr lang="en-US" altLang="zh-CN" sz="1600" b="1" dirty="0" smtClean="0">
                          <a:solidFill>
                            <a:srgbClr val="FFFFFF"/>
                          </a:solidFill>
                          <a:latin typeface="Tahoma"/>
                          <a:ea typeface="SimSun" pitchFamily="2" charset="-122"/>
                          <a:cs typeface="Tahoma"/>
                        </a:rPr>
                        <a:t>remote systems</a:t>
                      </a:r>
                    </a:p>
                  </a:txBody>
                  <a:tcPr anchor="ctr" horzOverflow="overflow">
                    <a:lnL w="12700" cap="flat" cmpd="sng" algn="ctr">
                      <a:solidFill>
                        <a:prstClr val="white"/>
                      </a:solidFill>
                      <a:prstDash val="dot"/>
                      <a:round/>
                      <a:headEnd type="none" w="med" len="med"/>
                      <a:tailEnd type="none" w="med" len="med"/>
                    </a:lnL>
                    <a:lnR w="12700" cap="flat" cmpd="sng" algn="ctr">
                      <a:solidFill>
                        <a:prstClr val="white"/>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a:noFill/>
                    </a:lnTlToBr>
                    <a:lnBlToTr>
                      <a:noFill/>
                    </a:lnBlToTr>
                    <a:gradFill flip="none" rotWithShape="1">
                      <a:gsLst>
                        <a:gs pos="100000">
                          <a:srgbClr val="0860A8"/>
                        </a:gs>
                        <a:gs pos="0">
                          <a:srgbClr val="2EA5D5"/>
                        </a:gs>
                      </a:gsLst>
                      <a:lin ang="5400000" scaled="0"/>
                      <a:tileRect/>
                    </a:gra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rgbClr val="FFFFFF"/>
                          </a:solidFill>
                          <a:latin typeface="Tahoma"/>
                          <a:ea typeface="SimSun" pitchFamily="2" charset="-122"/>
                          <a:cs typeface="Tahoma"/>
                        </a:rPr>
                        <a:t>Security software </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rgbClr val="FFFFFF"/>
                          </a:solidFill>
                          <a:latin typeface="Tahoma"/>
                          <a:ea typeface="SimSun" pitchFamily="2" charset="-122"/>
                          <a:cs typeface="Tahoma"/>
                        </a:rPr>
                        <a:t>disabled or out of date</a:t>
                      </a:r>
                    </a:p>
                  </a:txBody>
                  <a:tcPr anchor="ctr" horzOverflow="overflow">
                    <a:lnL w="12700" cap="flat" cmpd="sng" algn="ctr">
                      <a:solidFill>
                        <a:prstClr val="white"/>
                      </a:solidFill>
                      <a:prstDash val="dot"/>
                      <a:round/>
                      <a:headEnd type="none" w="med" len="med"/>
                      <a:tailEnd type="none" w="med" len="med"/>
                    </a:lnL>
                    <a:lnR w="12700" cap="flat" cmpd="sng" algn="ctr">
                      <a:solidFill>
                        <a:prstClr val="white"/>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a:noFill/>
                    </a:lnTlToBr>
                    <a:lnBlToTr>
                      <a:noFill/>
                    </a:lnBlToTr>
                    <a:gradFill flip="none" rotWithShape="1">
                      <a:gsLst>
                        <a:gs pos="100000">
                          <a:srgbClr val="0860A8"/>
                        </a:gs>
                        <a:gs pos="0">
                          <a:srgbClr val="2EA5D5"/>
                        </a:gs>
                      </a:gsLst>
                      <a:lin ang="5400000" scaled="0"/>
                      <a:tileRect/>
                    </a:gradFill>
                  </a:tcPr>
                </a:tc>
              </a:tr>
              <a:tr h="802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rgbClr val="0B589F"/>
                          </a:solidFill>
                          <a:effectLst/>
                          <a:latin typeface="Tahoma"/>
                          <a:cs typeface="Tahoma"/>
                        </a:rPr>
                        <a:t>Solution</a:t>
                      </a:r>
                    </a:p>
                  </a:txBody>
                  <a:tcPr marL="182880" anchor="ctr" horzOverflow="overflow">
                    <a:lnL w="12700" cap="flat" cmpd="sng" algn="ctr">
                      <a:no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no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gradFill flip="none" rotWithShape="1">
                      <a:gsLst>
                        <a:gs pos="0">
                          <a:schemeClr val="bg1">
                            <a:lumMod val="85000"/>
                          </a:schemeClr>
                        </a:gs>
                        <a:gs pos="100000">
                          <a:srgbClr val="FFFFFF"/>
                        </a:gs>
                      </a:gsLst>
                      <a:lin ang="10800000" scaled="0"/>
                      <a:tileRect/>
                    </a:gra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lumMod val="65000"/>
                              <a:lumOff val="35000"/>
                            </a:schemeClr>
                          </a:solidFill>
                          <a:latin typeface="Tahoma"/>
                          <a:cs typeface="Tahoma"/>
                        </a:rPr>
                        <a:t>PC built with 2</a:t>
                      </a:r>
                      <a:r>
                        <a:rPr lang="en-US" altLang="zh-CN" sz="1600" b="0" baseline="0" dirty="0" smtClean="0">
                          <a:solidFill>
                            <a:schemeClr val="tx1">
                              <a:lumMod val="65000"/>
                              <a:lumOff val="35000"/>
                            </a:schemeClr>
                          </a:solidFill>
                          <a:latin typeface="Tahoma"/>
                          <a:cs typeface="Tahoma"/>
                        </a:rPr>
                        <a:t>nd </a:t>
                      </a:r>
                      <a:r>
                        <a:rPr lang="en-US" altLang="zh-CN" sz="1600" b="0" dirty="0" smtClean="0">
                          <a:solidFill>
                            <a:schemeClr val="tx1">
                              <a:lumMod val="65000"/>
                              <a:lumOff val="35000"/>
                            </a:schemeClr>
                          </a:solidFill>
                          <a:latin typeface="Tahoma"/>
                          <a:cs typeface="Tahoma"/>
                        </a:rPr>
                        <a:t>gen Intel</a:t>
                      </a:r>
                      <a:r>
                        <a:rPr lang="en-US" altLang="zh-CN" sz="1600" b="0" baseline="30000" dirty="0" smtClean="0">
                          <a:solidFill>
                            <a:schemeClr val="tx1">
                              <a:lumMod val="65000"/>
                              <a:lumOff val="35000"/>
                            </a:schemeClr>
                          </a:solidFill>
                          <a:latin typeface="Tahoma"/>
                          <a:cs typeface="Tahoma"/>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lumMod val="65000"/>
                              <a:lumOff val="35000"/>
                            </a:schemeClr>
                          </a:solidFill>
                          <a:latin typeface="Tahoma"/>
                          <a:cs typeface="Tahoma"/>
                        </a:rPr>
                        <a:t>Core™ </a:t>
                      </a:r>
                      <a:r>
                        <a:rPr lang="en-US" altLang="zh-CN" sz="1600" b="0" dirty="0" err="1" smtClean="0">
                          <a:solidFill>
                            <a:schemeClr val="tx1">
                              <a:lumMod val="65000"/>
                              <a:lumOff val="35000"/>
                            </a:schemeClr>
                          </a:solidFill>
                          <a:latin typeface="Tahoma"/>
                          <a:cs typeface="Tahoma"/>
                        </a:rPr>
                        <a:t>vPro</a:t>
                      </a:r>
                      <a:r>
                        <a:rPr lang="en-US" altLang="zh-CN" sz="1600" b="0" dirty="0" smtClean="0">
                          <a:solidFill>
                            <a:schemeClr val="tx1">
                              <a:lumMod val="65000"/>
                              <a:lumOff val="35000"/>
                            </a:schemeClr>
                          </a:solidFill>
                          <a:latin typeface="Tahoma"/>
                          <a:cs typeface="Tahoma"/>
                        </a:rPr>
                        <a:t>™ processor family</a:t>
                      </a:r>
                    </a:p>
                  </a:txBody>
                  <a:tcPr marL="0" marR="0"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no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lumMod val="65000"/>
                              <a:lumOff val="35000"/>
                            </a:schemeClr>
                          </a:solidFill>
                          <a:latin typeface="Tahoma"/>
                          <a:cs typeface="Tahoma"/>
                        </a:rPr>
                        <a:t>PC built with </a:t>
                      </a:r>
                      <a:r>
                        <a:rPr lang="en-US" altLang="zh-CN" sz="1600" b="0" baseline="0" dirty="0" smtClean="0">
                          <a:solidFill>
                            <a:schemeClr val="tx1">
                              <a:lumMod val="65000"/>
                              <a:lumOff val="35000"/>
                            </a:schemeClr>
                          </a:solidFill>
                          <a:latin typeface="Tahoma"/>
                          <a:cs typeface="Tahoma"/>
                        </a:rPr>
                        <a:t>2nd </a:t>
                      </a:r>
                      <a:r>
                        <a:rPr lang="en-US" altLang="zh-CN" sz="1600" b="0" dirty="0" smtClean="0">
                          <a:solidFill>
                            <a:schemeClr val="tx1">
                              <a:lumMod val="65000"/>
                              <a:lumOff val="35000"/>
                            </a:schemeClr>
                          </a:solidFill>
                          <a:latin typeface="Tahoma"/>
                          <a:cs typeface="Tahoma"/>
                        </a:rPr>
                        <a:t>gen Intel</a:t>
                      </a:r>
                      <a:r>
                        <a:rPr lang="en-US" altLang="zh-CN" sz="1600" b="0" baseline="30000" dirty="0" smtClean="0">
                          <a:solidFill>
                            <a:schemeClr val="tx1">
                              <a:lumMod val="65000"/>
                              <a:lumOff val="35000"/>
                            </a:schemeClr>
                          </a:solidFill>
                          <a:latin typeface="Tahoma"/>
                          <a:cs typeface="Tahoma"/>
                        </a:rPr>
                        <a:t>®</a:t>
                      </a:r>
                      <a:r>
                        <a:rPr lang="en-US" altLang="zh-CN" sz="1600" b="0" dirty="0" smtClean="0">
                          <a:solidFill>
                            <a:schemeClr val="tx1">
                              <a:lumMod val="65000"/>
                              <a:lumOff val="35000"/>
                            </a:schemeClr>
                          </a:solidFill>
                          <a:latin typeface="Tahoma"/>
                          <a:cs typeface="Tahoma"/>
                        </a:rPr>
                        <a:t/>
                      </a:r>
                      <a:br>
                        <a:rPr lang="en-US" altLang="zh-CN" sz="1600" b="0" dirty="0" smtClean="0">
                          <a:solidFill>
                            <a:schemeClr val="tx1">
                              <a:lumMod val="65000"/>
                              <a:lumOff val="35000"/>
                            </a:schemeClr>
                          </a:solidFill>
                          <a:latin typeface="Tahoma"/>
                          <a:cs typeface="Tahoma"/>
                        </a:rPr>
                      </a:br>
                      <a:r>
                        <a:rPr lang="en-US" altLang="zh-CN" sz="1600" b="0" dirty="0" smtClean="0">
                          <a:solidFill>
                            <a:schemeClr val="tx1">
                              <a:lumMod val="65000"/>
                              <a:lumOff val="35000"/>
                            </a:schemeClr>
                          </a:solidFill>
                          <a:latin typeface="Tahoma"/>
                          <a:cs typeface="Tahoma"/>
                        </a:rPr>
                        <a:t>Core™ </a:t>
                      </a:r>
                      <a:r>
                        <a:rPr lang="en-US" altLang="zh-CN" sz="1600" b="0" dirty="0" err="1" smtClean="0">
                          <a:solidFill>
                            <a:schemeClr val="tx1">
                              <a:lumMod val="65000"/>
                              <a:lumOff val="35000"/>
                            </a:schemeClr>
                          </a:solidFill>
                          <a:latin typeface="Tahoma"/>
                          <a:cs typeface="Tahoma"/>
                        </a:rPr>
                        <a:t>vPro</a:t>
                      </a:r>
                      <a:r>
                        <a:rPr lang="en-US" altLang="zh-CN" sz="1600" b="0" dirty="0" smtClean="0">
                          <a:solidFill>
                            <a:schemeClr val="tx1">
                              <a:lumMod val="65000"/>
                              <a:lumOff val="35000"/>
                            </a:schemeClr>
                          </a:solidFill>
                          <a:latin typeface="Tahoma"/>
                          <a:cs typeface="Tahoma"/>
                        </a:rPr>
                        <a:t>™ processor family</a:t>
                      </a:r>
                    </a:p>
                  </a:txBody>
                  <a:tcPr marL="0" marR="0"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no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solidFill>
                      <a:schemeClr val="bg1"/>
                    </a:solidFill>
                  </a:tcPr>
                </a:tc>
              </a:tr>
              <a:tr h="8946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rgbClr val="0B589F"/>
                          </a:solidFill>
                          <a:effectLst/>
                          <a:latin typeface="Tahoma"/>
                          <a:cs typeface="Tahoma"/>
                        </a:rPr>
                        <a:t>Software</a:t>
                      </a:r>
                    </a:p>
                  </a:txBody>
                  <a:tcPr marL="182880" anchor="ctr" horzOverflow="overflow">
                    <a:lnL w="12700" cap="flat" cmpd="sng" algn="ctr">
                      <a:no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gradFill flip="none" rotWithShape="1">
                      <a:gsLst>
                        <a:gs pos="0">
                          <a:schemeClr val="bg1">
                            <a:lumMod val="85000"/>
                          </a:schemeClr>
                        </a:gs>
                        <a:gs pos="100000">
                          <a:srgbClr val="FFFFFF"/>
                        </a:gs>
                      </a:gsLst>
                      <a:lin ang="10800000" scaled="0"/>
                      <a:tileRect/>
                    </a:gradFill>
                  </a:tcPr>
                </a:tc>
                <a:tc>
                  <a:txBody>
                    <a:bodyPr/>
                    <a:lstStyle/>
                    <a:p>
                      <a:endParaRPr lang="en-US" sz="1600" dirty="0"/>
                    </a:p>
                  </a:txBody>
                  <a:tcPr marL="0" marR="0"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solidFill>
                      <a:schemeClr val="bg1"/>
                    </a:solidFill>
                  </a:tcPr>
                </a:tc>
                <a:tc>
                  <a:txBody>
                    <a:bodyPr/>
                    <a:lstStyle/>
                    <a:p>
                      <a:endParaRPr lang="en-US" sz="1600" dirty="0"/>
                    </a:p>
                  </a:txBody>
                  <a:tcPr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solidFill>
                      <a:schemeClr val="bg1"/>
                    </a:solidFill>
                  </a:tcPr>
                </a:tc>
              </a:tr>
              <a:tr h="8946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rgbClr val="0B589F"/>
                          </a:solidFill>
                          <a:effectLst/>
                          <a:latin typeface="Tahoma"/>
                          <a:cs typeface="Tahoma"/>
                        </a:rPr>
                        <a:t>Intel Hardware </a:t>
                      </a:r>
                    </a:p>
                  </a:txBody>
                  <a:tcPr marL="182880" anchor="ctr" horzOverflow="overflow">
                    <a:lnL w="12700" cap="flat" cmpd="sng" algn="ctr">
                      <a:no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gradFill flip="none" rotWithShape="1">
                      <a:gsLst>
                        <a:gs pos="0">
                          <a:schemeClr val="bg1">
                            <a:lumMod val="85000"/>
                          </a:schemeClr>
                        </a:gs>
                        <a:gs pos="100000">
                          <a:srgbClr val="FFFFFF"/>
                        </a:gs>
                      </a:gsLst>
                      <a:lin ang="10800000" scaled="0"/>
                      <a:tileRect/>
                    </a:gra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1600" b="1" baseline="30000" dirty="0" smtClean="0">
                        <a:solidFill>
                          <a:srgbClr val="0B589F"/>
                        </a:solidFill>
                        <a:latin typeface="Tahoma"/>
                        <a:ea typeface="SimSun" pitchFamily="2" charset="-122"/>
                        <a:cs typeface="Tahoma"/>
                      </a:endParaRPr>
                    </a:p>
                  </a:txBody>
                  <a:tcPr marL="0" marR="0"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1600" b="1" baseline="30000" dirty="0" smtClean="0">
                        <a:solidFill>
                          <a:srgbClr val="0B589F"/>
                        </a:solidFill>
                        <a:latin typeface="Tahoma"/>
                        <a:ea typeface="SimSun" pitchFamily="2" charset="-122"/>
                        <a:cs typeface="Tahoma"/>
                      </a:endParaRPr>
                    </a:p>
                  </a:txBody>
                  <a:tcPr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solidFill>
                      <a:schemeClr val="bg1"/>
                    </a:solidFill>
                  </a:tcPr>
                </a:tc>
              </a:tr>
              <a:tr h="8946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rgbClr val="0B589F"/>
                          </a:solidFill>
                          <a:effectLst/>
                          <a:latin typeface="Tahoma"/>
                          <a:cs typeface="Tahoma"/>
                        </a:rPr>
                        <a:t>Built-in </a:t>
                      </a:r>
                      <a:br>
                        <a:rPr lang="en-US" sz="1600" b="0" dirty="0" smtClean="0">
                          <a:solidFill>
                            <a:srgbClr val="0B589F"/>
                          </a:solidFill>
                          <a:effectLst/>
                          <a:latin typeface="Tahoma"/>
                          <a:cs typeface="Tahoma"/>
                        </a:rPr>
                      </a:br>
                      <a:r>
                        <a:rPr lang="en-US" sz="1600" b="0" dirty="0" smtClean="0">
                          <a:solidFill>
                            <a:srgbClr val="0B589F"/>
                          </a:solidFill>
                          <a:effectLst/>
                          <a:latin typeface="Tahoma"/>
                          <a:cs typeface="Tahoma"/>
                        </a:rPr>
                        <a:t>Technology </a:t>
                      </a:r>
                    </a:p>
                  </a:txBody>
                  <a:tcPr marL="182880" anchor="ctr" horzOverflow="overflow">
                    <a:lnL w="12700" cap="flat" cmpd="sng" algn="ctr">
                      <a:no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gradFill flip="none" rotWithShape="1">
                      <a:gsLst>
                        <a:gs pos="0">
                          <a:schemeClr val="bg1">
                            <a:lumMod val="85000"/>
                          </a:schemeClr>
                        </a:gs>
                        <a:gs pos="100000">
                          <a:srgbClr val="FFFFFF"/>
                        </a:gs>
                      </a:gsLst>
                      <a:lin ang="10800000" scaled="0"/>
                      <a:tileRect/>
                    </a:gra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tx1">
                              <a:lumMod val="65000"/>
                              <a:lumOff val="35000"/>
                            </a:schemeClr>
                          </a:solidFill>
                          <a:latin typeface="Tahoma"/>
                          <a:cs typeface="Tahoma"/>
                        </a:rPr>
                        <a:t>KVM Remote Control</a:t>
                      </a:r>
                      <a:r>
                        <a:rPr lang="en-US" altLang="zh-CN" sz="1600" b="0" baseline="30000" dirty="0" smtClean="0">
                          <a:solidFill>
                            <a:schemeClr val="bg2">
                              <a:lumMod val="25000"/>
                            </a:schemeClr>
                          </a:solidFill>
                          <a:latin typeface="Tahoma"/>
                          <a:ea typeface="SimSun" pitchFamily="2" charset="-122"/>
                          <a:cs typeface="Tahoma"/>
                        </a:rPr>
                        <a:t>5</a:t>
                      </a:r>
                      <a:endParaRPr lang="en-US" altLang="zh-CN" sz="1600" b="0" dirty="0" smtClean="0">
                        <a:solidFill>
                          <a:schemeClr val="tx1">
                            <a:lumMod val="65000"/>
                            <a:lumOff val="35000"/>
                          </a:schemeClr>
                        </a:solidFill>
                        <a:latin typeface="Tahoma"/>
                        <a:cs typeface="Tahoma"/>
                      </a:endParaRPr>
                    </a:p>
                  </a:txBody>
                  <a:tcPr marL="0" marR="0"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solidFill>
                      <a:schemeClr val="bg1"/>
                    </a:solidFill>
                  </a:tcPr>
                </a:tc>
                <a:tc>
                  <a:txBody>
                    <a:bodyPr/>
                    <a:lstStyle/>
                    <a:p>
                      <a:pPr lvl="0" algn="ctr" eaLnBrk="1" fontAlgn="auto" hangingPunct="1">
                        <a:spcBef>
                          <a:spcPts val="0"/>
                        </a:spcBef>
                        <a:spcAft>
                          <a:spcPts val="0"/>
                        </a:spcAft>
                        <a:defRPr/>
                      </a:pPr>
                      <a:r>
                        <a:rPr lang="en-US" altLang="zh-CN" sz="1600" b="0" dirty="0" smtClean="0">
                          <a:solidFill>
                            <a:schemeClr val="tx1">
                              <a:lumMod val="65000"/>
                              <a:lumOff val="35000"/>
                            </a:schemeClr>
                          </a:solidFill>
                          <a:latin typeface="Tahoma"/>
                          <a:cs typeface="Tahoma"/>
                        </a:rPr>
                        <a:t>Intel</a:t>
                      </a:r>
                      <a:r>
                        <a:rPr lang="en-US" altLang="zh-CN" sz="1600" b="0" baseline="30000" dirty="0" smtClean="0">
                          <a:solidFill>
                            <a:schemeClr val="tx1">
                              <a:lumMod val="65000"/>
                              <a:lumOff val="35000"/>
                            </a:schemeClr>
                          </a:solidFill>
                          <a:latin typeface="Tahoma"/>
                          <a:cs typeface="Tahoma"/>
                        </a:rPr>
                        <a:t>® </a:t>
                      </a:r>
                      <a:r>
                        <a:rPr lang="en-US" altLang="zh-CN" sz="1600" b="0" dirty="0" smtClean="0">
                          <a:solidFill>
                            <a:schemeClr val="tx1">
                              <a:lumMod val="65000"/>
                              <a:lumOff val="35000"/>
                            </a:schemeClr>
                          </a:solidFill>
                          <a:latin typeface="Tahoma"/>
                          <a:cs typeface="Tahoma"/>
                        </a:rPr>
                        <a:t>Active</a:t>
                      </a:r>
                      <a:br>
                        <a:rPr lang="en-US" altLang="zh-CN" sz="1600" b="0" dirty="0" smtClean="0">
                          <a:solidFill>
                            <a:schemeClr val="tx1">
                              <a:lumMod val="65000"/>
                              <a:lumOff val="35000"/>
                            </a:schemeClr>
                          </a:solidFill>
                          <a:latin typeface="Tahoma"/>
                          <a:cs typeface="Tahoma"/>
                        </a:rPr>
                      </a:br>
                      <a:r>
                        <a:rPr lang="en-US" altLang="zh-CN" sz="1600" b="0" dirty="0" smtClean="0">
                          <a:solidFill>
                            <a:schemeClr val="tx1">
                              <a:lumMod val="65000"/>
                              <a:lumOff val="35000"/>
                            </a:schemeClr>
                          </a:solidFill>
                          <a:latin typeface="Tahoma"/>
                          <a:cs typeface="Tahoma"/>
                        </a:rPr>
                        <a:t> Management Technology</a:t>
                      </a:r>
                      <a:r>
                        <a:rPr lang="en-US" altLang="zh-CN" sz="1600" b="0" baseline="30000" dirty="0" smtClean="0">
                          <a:solidFill>
                            <a:schemeClr val="bg2">
                              <a:lumMod val="25000"/>
                            </a:schemeClr>
                          </a:solidFill>
                          <a:latin typeface="Tahoma"/>
                          <a:ea typeface="SimSun" pitchFamily="2" charset="-122"/>
                          <a:cs typeface="Tahoma"/>
                        </a:rPr>
                        <a:t>6</a:t>
                      </a:r>
                      <a:endParaRPr lang="en-US" sz="1600" b="0" dirty="0">
                        <a:solidFill>
                          <a:schemeClr val="tx1">
                            <a:lumMod val="65000"/>
                            <a:lumOff val="35000"/>
                          </a:schemeClr>
                        </a:solidFill>
                        <a:latin typeface="Tahoma"/>
                        <a:cs typeface="Tahoma"/>
                      </a:endParaRPr>
                    </a:p>
                  </a:txBody>
                  <a:tcPr marL="0" marR="0"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solidFill>
                      <a:schemeClr val="bg1"/>
                    </a:solidFill>
                  </a:tcPr>
                </a:tc>
              </a:tr>
              <a:tr h="8946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rgbClr val="0B589F"/>
                          </a:solidFill>
                          <a:effectLst/>
                          <a:latin typeface="Tahoma"/>
                          <a:cs typeface="Tahoma"/>
                        </a:rPr>
                        <a:t>Small Business Benefit</a:t>
                      </a:r>
                    </a:p>
                  </a:txBody>
                  <a:tcPr marL="182880" anchor="ctr" horzOverflow="overflow">
                    <a:lnL w="12700" cap="flat" cmpd="sng" algn="ctr">
                      <a:no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noFill/>
                      <a:prstDash val="dot"/>
                      <a:round/>
                      <a:headEnd type="none" w="med" len="med"/>
                      <a:tailEnd type="none" w="med" len="med"/>
                    </a:lnB>
                    <a:lnTlToBr>
                      <a:noFill/>
                    </a:lnTlToBr>
                    <a:lnBlToTr>
                      <a:noFill/>
                    </a:lnBlToTr>
                    <a:gradFill flip="none" rotWithShape="1">
                      <a:gsLst>
                        <a:gs pos="0">
                          <a:schemeClr val="bg1">
                            <a:lumMod val="85000"/>
                          </a:schemeClr>
                        </a:gs>
                        <a:gs pos="100000">
                          <a:srgbClr val="FFFFFF"/>
                        </a:gs>
                      </a:gsLst>
                      <a:lin ang="10800000" scaled="0"/>
                      <a:tileRect/>
                    </a:gra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rgbClr val="0B589F"/>
                          </a:solidFill>
                          <a:latin typeface="Tahoma"/>
                          <a:ea typeface="SimSun" pitchFamily="2" charset="-122"/>
                          <a:cs typeface="Tahoma"/>
                        </a:rPr>
                        <a:t>Fix more security </a:t>
                      </a:r>
                      <a:br>
                        <a:rPr lang="en-US" altLang="zh-CN" sz="1600" b="1" dirty="0" smtClean="0">
                          <a:solidFill>
                            <a:srgbClr val="0B589F"/>
                          </a:solidFill>
                          <a:latin typeface="Tahoma"/>
                          <a:ea typeface="SimSun" pitchFamily="2" charset="-122"/>
                          <a:cs typeface="Tahoma"/>
                        </a:rPr>
                      </a:br>
                      <a:r>
                        <a:rPr lang="en-US" altLang="zh-CN" sz="1600" b="1" dirty="0" smtClean="0">
                          <a:solidFill>
                            <a:srgbClr val="0B589F"/>
                          </a:solidFill>
                          <a:latin typeface="Tahoma"/>
                          <a:ea typeface="SimSun" pitchFamily="2" charset="-122"/>
                          <a:cs typeface="Tahoma"/>
                        </a:rPr>
                        <a:t>issues faster</a:t>
                      </a:r>
                      <a:r>
                        <a:rPr lang="en-US" altLang="zh-CN" sz="1600" b="1" baseline="30000" dirty="0" smtClean="0">
                          <a:solidFill>
                            <a:srgbClr val="0B589F"/>
                          </a:solidFill>
                          <a:latin typeface="Tahoma"/>
                          <a:ea typeface="SimSun" pitchFamily="2" charset="-122"/>
                          <a:cs typeface="Tahoma"/>
                        </a:rPr>
                        <a:t>5</a:t>
                      </a:r>
                    </a:p>
                  </a:txBody>
                  <a:tcPr marL="0" marR="0"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rgbClr val="0B589F"/>
                          </a:solidFill>
                          <a:latin typeface="Tahoma"/>
                          <a:ea typeface="SimSun" pitchFamily="2" charset="-122"/>
                          <a:cs typeface="Tahoma"/>
                        </a:rPr>
                        <a:t>Increase security </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rgbClr val="0B589F"/>
                          </a:solidFill>
                          <a:latin typeface="Tahoma"/>
                          <a:ea typeface="SimSun" pitchFamily="2" charset="-122"/>
                          <a:cs typeface="Tahoma"/>
                        </a:rPr>
                        <a:t>and update reliability</a:t>
                      </a:r>
                      <a:r>
                        <a:rPr lang="en-US" altLang="zh-CN" sz="1600" b="1" baseline="30000" dirty="0" smtClean="0">
                          <a:solidFill>
                            <a:srgbClr val="0B589F"/>
                          </a:solidFill>
                          <a:latin typeface="Tahoma"/>
                          <a:ea typeface="SimSun" pitchFamily="2" charset="-122"/>
                          <a:cs typeface="Tahoma"/>
                        </a:rPr>
                        <a:t>6</a:t>
                      </a:r>
                    </a:p>
                  </a:txBody>
                  <a:tcPr marL="0" marR="0"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r>
            </a:tbl>
          </a:graphicData>
        </a:graphic>
      </p:graphicFrame>
      <p:pic>
        <p:nvPicPr>
          <p:cNvPr id="24" name="Picture 3" descr="C:\Users\Ryan\Documents\Projects\Intel\Retail Spring 11\brand\Badge Art (Production Qualitiy)\Worldwide (Not PRC)\ci5vpro_d_rgb_3000.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940346" y="3485869"/>
            <a:ext cx="814721" cy="586101"/>
          </a:xfrm>
          <a:prstGeom prst="rect">
            <a:avLst/>
          </a:prstGeom>
          <a:noFill/>
        </p:spPr>
      </p:pic>
      <p:pic>
        <p:nvPicPr>
          <p:cNvPr id="60" name="Picture 59" descr="realvnclogo.tiff"/>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584685" y="2588848"/>
            <a:ext cx="615265" cy="585613"/>
          </a:xfrm>
          <a:prstGeom prst="rect">
            <a:avLst/>
          </a:prstGeom>
        </p:spPr>
      </p:pic>
      <p:pic>
        <p:nvPicPr>
          <p:cNvPr id="20" name="Picture 3" descr="C:\Users\Ryan\Documents\Projects\Intel\Retail Spring 11\brand\Badge Art (Production Qualitiy)\Worldwide (Not PRC)\ci5vpro_d_rgb_3000.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419355" y="3477809"/>
            <a:ext cx="814721" cy="586101"/>
          </a:xfrm>
          <a:prstGeom prst="rect">
            <a:avLst/>
          </a:prstGeom>
          <a:noFill/>
        </p:spPr>
      </p:pic>
      <p:pic>
        <p:nvPicPr>
          <p:cNvPr id="23" name="Picture 5" descr="C:\Users\Ryan\Documents\Projects\Intel\Retail Spring 11\brand\Badge Art (Production Qualitiy)\Worldwide (Not PRC)\ci7vpro_d_rgb_3000.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395847" y="3486257"/>
            <a:ext cx="814721" cy="586101"/>
          </a:xfrm>
          <a:prstGeom prst="rect">
            <a:avLst/>
          </a:prstGeom>
          <a:noFill/>
        </p:spPr>
      </p:pic>
      <p:grpSp>
        <p:nvGrpSpPr>
          <p:cNvPr id="2" name="Group 34"/>
          <p:cNvGrpSpPr/>
          <p:nvPr/>
        </p:nvGrpSpPr>
        <p:grpSpPr>
          <a:xfrm>
            <a:off x="6174420" y="2498562"/>
            <a:ext cx="2207580" cy="767468"/>
            <a:chOff x="2840789" y="3469257"/>
            <a:chExt cx="1553851" cy="540199"/>
          </a:xfrm>
        </p:grpSpPr>
        <p:pic>
          <p:nvPicPr>
            <p:cNvPr id="29" name="Picture 70" descr="lpi logo"/>
            <p:cNvPicPr>
              <a:picLocks noChangeAspect="1" noChangeArrowheads="1"/>
            </p:cNvPicPr>
            <p:nvPr/>
          </p:nvPicPr>
          <p:blipFill rotWithShape="1">
            <a:blip r:embed="rId6" cstate="email">
              <a:clrChange>
                <a:clrFrom>
                  <a:srgbClr val="FFFFFF"/>
                </a:clrFrom>
                <a:clrTo>
                  <a:srgbClr val="FFFFFF">
                    <a:alpha val="0"/>
                  </a:srgbClr>
                </a:clrTo>
              </a:clrChange>
              <a:extLst>
                <a:ext uri="{28A0092B-C50C-407E-A947-70E740481C1C}">
                  <a14:useLocalDpi xmlns:a14="http://schemas.microsoft.com/office/drawing/2010/main"/>
                </a:ext>
              </a:extLst>
            </a:blip>
            <a:srcRect l="13869" t="1951" r="11674" b="6226"/>
            <a:stretch/>
          </p:blipFill>
          <p:spPr bwMode="auto">
            <a:xfrm>
              <a:off x="2840789" y="3745388"/>
              <a:ext cx="625149" cy="264068"/>
            </a:xfrm>
            <a:prstGeom prst="rect">
              <a:avLst/>
            </a:prstGeom>
            <a:noFill/>
            <a:ln w="9525">
              <a:noFill/>
              <a:miter lim="800000"/>
              <a:headEnd/>
              <a:tailEnd/>
            </a:ln>
          </p:spPr>
        </p:pic>
        <p:pic>
          <p:nvPicPr>
            <p:cNvPr id="30" name="Picture 71" descr="n-able_blue_mmo_small"/>
            <p:cNvPicPr>
              <a:picLocks noChangeAspect="1" noChangeArrowheads="1"/>
            </p:cNvPicPr>
            <p:nvPr/>
          </p:nvPicPr>
          <p:blipFill>
            <a:blip r:embed="rId7" cstate="email">
              <a:clrChange>
                <a:clrFrom>
                  <a:srgbClr val="FCFCFC"/>
                </a:clrFrom>
                <a:clrTo>
                  <a:srgbClr val="FCFCFC">
                    <a:alpha val="0"/>
                  </a:srgbClr>
                </a:clrTo>
              </a:clrChange>
              <a:extLst>
                <a:ext uri="{28A0092B-C50C-407E-A947-70E740481C1C}">
                  <a14:useLocalDpi xmlns:a14="http://schemas.microsoft.com/office/drawing/2010/main"/>
                </a:ext>
              </a:extLst>
            </a:blip>
            <a:srcRect/>
            <a:stretch>
              <a:fillRect/>
            </a:stretch>
          </p:blipFill>
          <p:spPr bwMode="auto">
            <a:xfrm>
              <a:off x="3601521" y="3765587"/>
              <a:ext cx="707377" cy="182817"/>
            </a:xfrm>
            <a:prstGeom prst="rect">
              <a:avLst/>
            </a:prstGeom>
            <a:noFill/>
            <a:ln w="9525">
              <a:noFill/>
              <a:miter lim="800000"/>
              <a:headEnd/>
              <a:tailEnd/>
            </a:ln>
          </p:spPr>
        </p:pic>
        <p:pic>
          <p:nvPicPr>
            <p:cNvPr id="31" name="Picture 72" descr="Kaseya2"/>
            <p:cNvPicPr>
              <a:picLocks noChangeAspect="1" noChangeArrowheads="1"/>
            </p:cNvPicPr>
            <p:nvPr/>
          </p:nvPicPr>
          <p:blipFill rotWithShape="1">
            <a:blip r:embed="rId8" cstate="email">
              <a:clrChange>
                <a:clrFrom>
                  <a:srgbClr val="FFFFFF"/>
                </a:clrFrom>
                <a:clrTo>
                  <a:srgbClr val="FFFFFF">
                    <a:alpha val="0"/>
                  </a:srgbClr>
                </a:clrTo>
              </a:clrChange>
              <a:extLst>
                <a:ext uri="{28A0092B-C50C-407E-A947-70E740481C1C}">
                  <a14:useLocalDpi xmlns:a14="http://schemas.microsoft.com/office/drawing/2010/main"/>
                </a:ext>
              </a:extLst>
            </a:blip>
            <a:srcRect b="-12928"/>
            <a:stretch/>
          </p:blipFill>
          <p:spPr bwMode="auto">
            <a:xfrm>
              <a:off x="3817955" y="3469257"/>
              <a:ext cx="576685" cy="295743"/>
            </a:xfrm>
            <a:prstGeom prst="rect">
              <a:avLst/>
            </a:prstGeom>
            <a:noFill/>
            <a:ln w="9525">
              <a:noFill/>
              <a:miter lim="800000"/>
              <a:headEnd/>
              <a:tailEnd/>
            </a:ln>
          </p:spPr>
        </p:pic>
        <p:pic>
          <p:nvPicPr>
            <p:cNvPr id="33" name="Picture 112" descr="5FE7D40C-771A-4168-A4C5-3CC3A32D4D60@local"/>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2874185" y="3577680"/>
              <a:ext cx="816144" cy="147142"/>
            </a:xfrm>
            <a:prstGeom prst="rect">
              <a:avLst/>
            </a:prstGeom>
            <a:noFill/>
            <a:ln w="9525">
              <a:noFill/>
              <a:miter lim="800000"/>
              <a:headEnd/>
              <a:tailEnd/>
            </a:ln>
          </p:spPr>
        </p:pic>
      </p:grpSp>
      <p:pic>
        <p:nvPicPr>
          <p:cNvPr id="14" name="Picture 5" descr="C:\Users\Ryan\Documents\Projects\Intel\Retail Spring 11\brand\Badge Art (Production Qualitiy)\Worldwide (Not PRC)\ci7vpro_d_rgb_3000.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896162" y="3484746"/>
            <a:ext cx="814721" cy="586101"/>
          </a:xfrm>
          <a:prstGeom prst="rect">
            <a:avLst/>
          </a:prstGeom>
          <a:noFill/>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2"/>
          <p:cNvSpPr txBox="1">
            <a:spLocks noChangeArrowheads="1"/>
          </p:cNvSpPr>
          <p:nvPr/>
        </p:nvSpPr>
        <p:spPr bwMode="auto">
          <a:xfrm>
            <a:off x="198846" y="269835"/>
            <a:ext cx="7597140" cy="889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sz="2400" b="1" dirty="0" smtClean="0">
                <a:solidFill>
                  <a:srgbClr val="FFFFFF"/>
                </a:solidFill>
                <a:latin typeface="Tahoma"/>
                <a:cs typeface="Tahoma"/>
              </a:rPr>
              <a:t>Protect Data in Case of PC Loss or Theft </a:t>
            </a:r>
          </a:p>
        </p:txBody>
      </p:sp>
      <p:sp>
        <p:nvSpPr>
          <p:cNvPr id="85" name="TextBox 84"/>
          <p:cNvSpPr txBox="1"/>
          <p:nvPr/>
        </p:nvSpPr>
        <p:spPr>
          <a:xfrm>
            <a:off x="119183" y="6094359"/>
            <a:ext cx="7138568" cy="553998"/>
          </a:xfrm>
          <a:prstGeom prst="rect">
            <a:avLst/>
          </a:prstGeom>
          <a:noFill/>
        </p:spPr>
        <p:txBody>
          <a:bodyPr wrap="none" rtlCol="0">
            <a:spAutoFit/>
          </a:bodyPr>
          <a:lstStyle/>
          <a:p>
            <a:r>
              <a:rPr lang="en-US" sz="1000" dirty="0" smtClean="0">
                <a:solidFill>
                  <a:srgbClr val="0B589F"/>
                </a:solidFill>
                <a:latin typeface="Arial"/>
                <a:cs typeface="Arial"/>
              </a:rPr>
              <a:t>± </a:t>
            </a:r>
            <a:r>
              <a:rPr lang="en-US" sz="1000" dirty="0" smtClean="0">
                <a:solidFill>
                  <a:srgbClr val="0B589F"/>
                </a:solidFill>
                <a:latin typeface="Neo Sans Intel" pitchFamily="34" charset="0"/>
              </a:rPr>
              <a:t>Software and services only available in select locations. Contact Absolute Software for availability of products and services.</a:t>
            </a:r>
          </a:p>
          <a:p>
            <a:endParaRPr lang="en-US" sz="1000" dirty="0" smtClean="0">
              <a:solidFill>
                <a:srgbClr val="0B589F"/>
              </a:solidFill>
              <a:latin typeface="Neo Sans Intel" pitchFamily="34" charset="0"/>
            </a:endParaRPr>
          </a:p>
          <a:p>
            <a:r>
              <a:rPr lang="en-US" sz="1000" dirty="0" smtClean="0">
                <a:solidFill>
                  <a:srgbClr val="0B589F"/>
                </a:solidFill>
                <a:latin typeface="Neo Sans Intel" pitchFamily="34" charset="0"/>
              </a:rPr>
              <a:t>Other names and brands may be claimed as the property of others</a:t>
            </a:r>
            <a:endParaRPr lang="en-US" sz="1000" dirty="0">
              <a:solidFill>
                <a:srgbClr val="0B589F"/>
              </a:solidFill>
              <a:latin typeface="Neo Sans Intel" pitchFamily="34" charset="0"/>
            </a:endParaRPr>
          </a:p>
        </p:txBody>
      </p:sp>
      <p:graphicFrame>
        <p:nvGraphicFramePr>
          <p:cNvPr id="32" name="Group 123"/>
          <p:cNvGraphicFramePr>
            <a:graphicFrameLocks noGrp="1"/>
          </p:cNvGraphicFramePr>
          <p:nvPr/>
        </p:nvGraphicFramePr>
        <p:xfrm>
          <a:off x="0" y="847436"/>
          <a:ext cx="9143999" cy="5127916"/>
        </p:xfrm>
        <a:graphic>
          <a:graphicData uri="http://schemas.openxmlformats.org/drawingml/2006/table">
            <a:tbl>
              <a:tblPr/>
              <a:tblGrid>
                <a:gridCol w="2088310"/>
                <a:gridCol w="3426660"/>
                <a:gridCol w="3629029"/>
              </a:tblGrid>
              <a:tr h="5676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cap="all" dirty="0" smtClean="0">
                          <a:solidFill>
                            <a:srgbClr val="FFFFFF"/>
                          </a:solidFill>
                          <a:latin typeface="Tahoma"/>
                          <a:cs typeface="Tahoma"/>
                        </a:rPr>
                        <a:t>S</a:t>
                      </a:r>
                      <a:r>
                        <a:rPr lang="en-US" sz="1600" b="1" cap="none" dirty="0" smtClean="0">
                          <a:solidFill>
                            <a:srgbClr val="FFFFFF"/>
                          </a:solidFill>
                          <a:latin typeface="Tahoma"/>
                          <a:cs typeface="Tahoma"/>
                        </a:rPr>
                        <a:t>mall</a:t>
                      </a:r>
                      <a:r>
                        <a:rPr lang="en-US" sz="1600" b="1" cap="none" baseline="0" dirty="0" smtClean="0">
                          <a:solidFill>
                            <a:srgbClr val="FFFFFF"/>
                          </a:solidFill>
                          <a:latin typeface="Tahoma"/>
                          <a:cs typeface="Tahoma"/>
                        </a:rPr>
                        <a:t> Business</a:t>
                      </a:r>
                      <a:r>
                        <a:rPr lang="en-US" sz="1600" b="1" dirty="0" smtClean="0">
                          <a:solidFill>
                            <a:srgbClr val="FFFFFF"/>
                          </a:solidFill>
                          <a:latin typeface="Tahoma"/>
                          <a:cs typeface="Tahoma"/>
                        </a:rPr>
                        <a:t/>
                      </a:r>
                      <a:br>
                        <a:rPr lang="en-US" sz="1600" b="1" dirty="0" smtClean="0">
                          <a:solidFill>
                            <a:srgbClr val="FFFFFF"/>
                          </a:solidFill>
                          <a:latin typeface="Tahoma"/>
                          <a:cs typeface="Tahoma"/>
                        </a:rPr>
                      </a:br>
                      <a:r>
                        <a:rPr lang="en-US" sz="1600" b="1" dirty="0" smtClean="0">
                          <a:solidFill>
                            <a:srgbClr val="FFFFFF"/>
                          </a:solidFill>
                          <a:latin typeface="Tahoma"/>
                          <a:cs typeface="Tahoma"/>
                        </a:rPr>
                        <a:t>Concern</a:t>
                      </a:r>
                      <a:endParaRPr lang="en-US" sz="1600" b="1" cap="all" dirty="0" smtClean="0">
                        <a:solidFill>
                          <a:srgbClr val="FFFFFF"/>
                        </a:solidFill>
                        <a:latin typeface="Tahoma"/>
                        <a:cs typeface="Tahoma"/>
                      </a:endParaRPr>
                    </a:p>
                  </a:txBody>
                  <a:tcPr marL="182880" marR="0" anchor="ctr" horzOverflow="overflow">
                    <a:lnL w="12700" cap="flat" cmpd="sng" algn="ctr">
                      <a:noFill/>
                      <a:prstDash val="dot"/>
                      <a:round/>
                      <a:headEnd type="none" w="med" len="med"/>
                      <a:tailEnd type="none" w="med" len="med"/>
                    </a:lnL>
                    <a:lnR w="12700" cap="flat" cmpd="sng" algn="ctr">
                      <a:solidFill>
                        <a:prstClr val="white"/>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a:noFill/>
                    </a:lnTlToBr>
                    <a:lnBlToTr>
                      <a:noFill/>
                    </a:lnBlToTr>
                    <a:gradFill flip="none" rotWithShape="1">
                      <a:gsLst>
                        <a:gs pos="100000">
                          <a:srgbClr val="0860A8"/>
                        </a:gs>
                        <a:gs pos="0">
                          <a:srgbClr val="2EA5D5"/>
                        </a:gs>
                      </a:gsLst>
                      <a:lin ang="5400000" scaled="0"/>
                      <a:tileRect/>
                    </a:gra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rgbClr val="FFFFFF"/>
                          </a:solidFill>
                          <a:latin typeface="Tahoma"/>
                          <a:ea typeface="SimSun" pitchFamily="2" charset="-122"/>
                          <a:cs typeface="Tahoma"/>
                        </a:rPr>
                        <a:t>Lost or stolen</a:t>
                      </a:r>
                      <a:r>
                        <a:rPr lang="en-US" altLang="zh-CN" sz="1600" b="1" baseline="0" dirty="0" smtClean="0">
                          <a:solidFill>
                            <a:srgbClr val="FFFFFF"/>
                          </a:solidFill>
                          <a:latin typeface="Tahoma"/>
                          <a:ea typeface="SimSun" pitchFamily="2" charset="-122"/>
                          <a:cs typeface="Tahoma"/>
                        </a:rPr>
                        <a:t/>
                      </a:r>
                      <a:br>
                        <a:rPr lang="en-US" altLang="zh-CN" sz="1600" b="1" baseline="0" dirty="0" smtClean="0">
                          <a:solidFill>
                            <a:srgbClr val="FFFFFF"/>
                          </a:solidFill>
                          <a:latin typeface="Tahoma"/>
                          <a:ea typeface="SimSun" pitchFamily="2" charset="-122"/>
                          <a:cs typeface="Tahoma"/>
                        </a:rPr>
                      </a:br>
                      <a:r>
                        <a:rPr lang="en-US" altLang="zh-CN" sz="1600" b="1" dirty="0" smtClean="0">
                          <a:solidFill>
                            <a:srgbClr val="FFFFFF"/>
                          </a:solidFill>
                          <a:latin typeface="Tahoma"/>
                          <a:ea typeface="SimSun" pitchFamily="2" charset="-122"/>
                          <a:cs typeface="Tahoma"/>
                        </a:rPr>
                        <a:t>notebook</a:t>
                      </a:r>
                    </a:p>
                  </a:txBody>
                  <a:tcPr anchor="ctr" horzOverflow="overflow">
                    <a:lnL w="12700" cap="flat" cmpd="sng" algn="ctr">
                      <a:solidFill>
                        <a:prstClr val="white"/>
                      </a:solidFill>
                      <a:prstDash val="dot"/>
                      <a:round/>
                      <a:headEnd type="none" w="med" len="med"/>
                      <a:tailEnd type="none" w="med" len="med"/>
                    </a:lnL>
                    <a:lnR w="12700" cap="flat" cmpd="sng" algn="ctr">
                      <a:solidFill>
                        <a:prstClr val="white"/>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a:noFill/>
                    </a:lnTlToBr>
                    <a:lnBlToTr>
                      <a:noFill/>
                    </a:lnBlToTr>
                    <a:gradFill flip="none" rotWithShape="1">
                      <a:gsLst>
                        <a:gs pos="100000">
                          <a:srgbClr val="0860A8"/>
                        </a:gs>
                        <a:gs pos="0">
                          <a:srgbClr val="2EA5D5"/>
                        </a:gs>
                      </a:gsLst>
                      <a:lin ang="5400000" scaled="0"/>
                      <a:tileRect/>
                    </a:gradFill>
                  </a:tcPr>
                </a:tc>
                <a:tc>
                  <a:txBody>
                    <a:bodyPr/>
                    <a:lstStyle/>
                    <a:p>
                      <a:pPr algn="ctr"/>
                      <a:r>
                        <a:rPr lang="en-US" sz="1600" b="1" dirty="0" smtClean="0">
                          <a:solidFill>
                            <a:schemeClr val="bg1"/>
                          </a:solidFill>
                          <a:latin typeface="Tahoma"/>
                          <a:cs typeface="Tahoma"/>
                        </a:rPr>
                        <a:t>Data not </a:t>
                      </a:r>
                      <a:br>
                        <a:rPr lang="en-US" sz="1600" b="1" dirty="0" smtClean="0">
                          <a:solidFill>
                            <a:schemeClr val="bg1"/>
                          </a:solidFill>
                          <a:latin typeface="Tahoma"/>
                          <a:cs typeface="Tahoma"/>
                        </a:rPr>
                      </a:br>
                      <a:r>
                        <a:rPr lang="en-US" sz="1600" b="1" dirty="0" smtClean="0">
                          <a:solidFill>
                            <a:schemeClr val="bg1"/>
                          </a:solidFill>
                          <a:latin typeface="Tahoma"/>
                          <a:cs typeface="Tahoma"/>
                        </a:rPr>
                        <a:t>encrypted</a:t>
                      </a:r>
                    </a:p>
                  </a:txBody>
                  <a:tcPr anchor="ctr" horzOverflow="overflow">
                    <a:lnL w="12700" cap="flat" cmpd="sng" algn="ctr">
                      <a:solidFill>
                        <a:prstClr val="white"/>
                      </a:solidFill>
                      <a:prstDash val="dot"/>
                      <a:round/>
                      <a:headEnd type="none" w="med" len="med"/>
                      <a:tailEnd type="none" w="med" len="med"/>
                    </a:lnL>
                    <a:lnR w="12700" cap="flat" cmpd="sng" algn="ctr">
                      <a:solidFill>
                        <a:prstClr val="white"/>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a:noFill/>
                    </a:lnTlToBr>
                    <a:lnBlToTr>
                      <a:noFill/>
                    </a:lnBlToTr>
                    <a:gradFill flip="none" rotWithShape="1">
                      <a:gsLst>
                        <a:gs pos="100000">
                          <a:srgbClr val="0860A8"/>
                        </a:gs>
                        <a:gs pos="0">
                          <a:srgbClr val="2EA5D5"/>
                        </a:gs>
                      </a:gsLst>
                      <a:lin ang="5400000" scaled="0"/>
                      <a:tileRect/>
                    </a:gradFill>
                  </a:tcPr>
                </a:tc>
              </a:tr>
              <a:tr h="970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rgbClr val="0B589F"/>
                          </a:solidFill>
                          <a:effectLst/>
                          <a:latin typeface="Tahoma"/>
                          <a:cs typeface="Tahoma"/>
                        </a:rPr>
                        <a:t>Solution</a:t>
                      </a:r>
                    </a:p>
                  </a:txBody>
                  <a:tcPr marL="182880" anchor="ctr" horzOverflow="overflow">
                    <a:lnL w="12700" cap="flat" cmpd="sng" algn="ctr">
                      <a:no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no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gradFill flip="none" rotWithShape="1">
                      <a:gsLst>
                        <a:gs pos="0">
                          <a:schemeClr val="bg1">
                            <a:lumMod val="85000"/>
                          </a:schemeClr>
                        </a:gs>
                        <a:gs pos="100000">
                          <a:srgbClr val="FFFFFF"/>
                        </a:gs>
                      </a:gsLst>
                      <a:lin ang="10800000" scaled="0"/>
                      <a:tileRect/>
                    </a:gra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rgbClr val="595959"/>
                          </a:solidFill>
                          <a:latin typeface="Tahoma"/>
                          <a:cs typeface="Tahoma"/>
                        </a:rPr>
                        <a:t>PC built with 2</a:t>
                      </a:r>
                      <a:r>
                        <a:rPr lang="en-US" altLang="zh-CN" sz="1600" b="0" baseline="0" dirty="0" smtClean="0">
                          <a:solidFill>
                            <a:srgbClr val="595959"/>
                          </a:solidFill>
                          <a:latin typeface="Tahoma"/>
                          <a:cs typeface="Tahoma"/>
                        </a:rPr>
                        <a:t>nd</a:t>
                      </a:r>
                      <a:r>
                        <a:rPr lang="en-US" altLang="zh-CN" sz="1600" b="0" dirty="0" smtClean="0">
                          <a:solidFill>
                            <a:srgbClr val="595959"/>
                          </a:solidFill>
                          <a:latin typeface="Tahoma"/>
                          <a:cs typeface="Tahoma"/>
                        </a:rPr>
                        <a:t> gen</a:t>
                      </a:r>
                      <a:br>
                        <a:rPr lang="en-US" altLang="zh-CN" sz="1600" b="0" dirty="0" smtClean="0">
                          <a:solidFill>
                            <a:srgbClr val="595959"/>
                          </a:solidFill>
                          <a:latin typeface="Tahoma"/>
                          <a:cs typeface="Tahoma"/>
                        </a:rPr>
                      </a:br>
                      <a:r>
                        <a:rPr lang="en-US" altLang="zh-CN" sz="1600" b="0" dirty="0" smtClean="0">
                          <a:solidFill>
                            <a:srgbClr val="595959"/>
                          </a:solidFill>
                          <a:latin typeface="Tahoma"/>
                          <a:cs typeface="Tahoma"/>
                        </a:rPr>
                        <a:t>Intel</a:t>
                      </a:r>
                      <a:r>
                        <a:rPr lang="en-US" altLang="zh-CN" sz="1600" b="0" baseline="30000" dirty="0" smtClean="0">
                          <a:solidFill>
                            <a:srgbClr val="595959"/>
                          </a:solidFill>
                          <a:latin typeface="Tahoma"/>
                          <a:cs typeface="Tahoma"/>
                        </a:rPr>
                        <a:t>® </a:t>
                      </a:r>
                      <a:r>
                        <a:rPr lang="en-US" altLang="zh-CN" sz="1600" b="0" dirty="0" smtClean="0">
                          <a:solidFill>
                            <a:srgbClr val="595959"/>
                          </a:solidFill>
                          <a:latin typeface="Tahoma"/>
                          <a:cs typeface="Tahoma"/>
                        </a:rPr>
                        <a:t>Core™ processor family</a:t>
                      </a:r>
                    </a:p>
                  </a:txBody>
                  <a:tcPr marL="0" marR="0"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no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rgbClr val="595959"/>
                          </a:solidFill>
                          <a:latin typeface="Tahoma"/>
                          <a:cs typeface="Tahoma"/>
                        </a:rPr>
                        <a:t>PC built with 2</a:t>
                      </a:r>
                      <a:r>
                        <a:rPr lang="en-US" altLang="zh-CN" sz="1600" b="0" baseline="0" dirty="0" smtClean="0">
                          <a:solidFill>
                            <a:srgbClr val="595959"/>
                          </a:solidFill>
                          <a:latin typeface="Tahoma"/>
                          <a:cs typeface="Tahoma"/>
                        </a:rPr>
                        <a:t>nd</a:t>
                      </a:r>
                      <a:r>
                        <a:rPr lang="en-US" altLang="zh-CN" sz="1600" b="0" dirty="0" smtClean="0">
                          <a:solidFill>
                            <a:srgbClr val="595959"/>
                          </a:solidFill>
                          <a:latin typeface="Tahoma"/>
                          <a:cs typeface="Tahoma"/>
                        </a:rPr>
                        <a:t> gen</a:t>
                      </a:r>
                      <a:br>
                        <a:rPr lang="en-US" altLang="zh-CN" sz="1600" b="0" dirty="0" smtClean="0">
                          <a:solidFill>
                            <a:srgbClr val="595959"/>
                          </a:solidFill>
                          <a:latin typeface="Tahoma"/>
                          <a:cs typeface="Tahoma"/>
                        </a:rPr>
                      </a:br>
                      <a:r>
                        <a:rPr lang="en-US" altLang="zh-CN" sz="1600" b="0" dirty="0" smtClean="0">
                          <a:solidFill>
                            <a:srgbClr val="595959"/>
                          </a:solidFill>
                          <a:latin typeface="Tahoma"/>
                          <a:cs typeface="Tahoma"/>
                        </a:rPr>
                        <a:t>Intel</a:t>
                      </a:r>
                      <a:r>
                        <a:rPr lang="en-US" altLang="zh-CN" sz="1600" b="0" baseline="30000" dirty="0" smtClean="0">
                          <a:solidFill>
                            <a:srgbClr val="595959"/>
                          </a:solidFill>
                          <a:latin typeface="Tahoma"/>
                          <a:cs typeface="Tahoma"/>
                        </a:rPr>
                        <a:t>® </a:t>
                      </a:r>
                      <a:r>
                        <a:rPr lang="en-US" altLang="zh-CN" sz="1600" b="0" dirty="0" smtClean="0">
                          <a:solidFill>
                            <a:srgbClr val="595959"/>
                          </a:solidFill>
                          <a:latin typeface="Tahoma"/>
                          <a:cs typeface="Tahoma"/>
                        </a:rPr>
                        <a:t>Core™ i5 processor</a:t>
                      </a:r>
                    </a:p>
                  </a:txBody>
                  <a:tcPr marL="0" marR="0"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no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solidFill>
                      <a:schemeClr val="bg1"/>
                    </a:solidFill>
                  </a:tcPr>
                </a:tc>
              </a:tr>
              <a:tr h="8946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rgbClr val="0B589F"/>
                          </a:solidFill>
                          <a:effectLst/>
                          <a:latin typeface="Tahoma"/>
                          <a:cs typeface="Tahoma"/>
                        </a:rPr>
                        <a:t>Software</a:t>
                      </a:r>
                    </a:p>
                  </a:txBody>
                  <a:tcPr marL="182880" anchor="ctr" horzOverflow="overflow">
                    <a:lnL w="12700" cap="flat" cmpd="sng" algn="ctr">
                      <a:no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gradFill flip="none" rotWithShape="1">
                      <a:gsLst>
                        <a:gs pos="0">
                          <a:schemeClr val="bg1">
                            <a:lumMod val="85000"/>
                          </a:schemeClr>
                        </a:gs>
                        <a:gs pos="100000">
                          <a:srgbClr val="FFFFFF"/>
                        </a:gs>
                      </a:gsLst>
                      <a:lin ang="10800000" scaled="0"/>
                      <a:tileRect/>
                    </a:gradFill>
                  </a:tcPr>
                </a:tc>
                <a:tc>
                  <a:txBody>
                    <a:bodyPr/>
                    <a:lstStyle/>
                    <a:p>
                      <a:endParaRPr lang="en-US" sz="1600" dirty="0"/>
                    </a:p>
                  </a:txBody>
                  <a:tcPr marL="0" marR="0"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solidFill>
                      <a:schemeClr val="bg1"/>
                    </a:solidFill>
                  </a:tcPr>
                </a:tc>
                <a:tc>
                  <a:txBody>
                    <a:bodyPr/>
                    <a:lstStyle/>
                    <a:p>
                      <a:endParaRPr lang="en-US" sz="1600" dirty="0"/>
                    </a:p>
                  </a:txBody>
                  <a:tcPr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solidFill>
                      <a:schemeClr val="bg1"/>
                    </a:solidFill>
                  </a:tcPr>
                </a:tc>
              </a:tr>
              <a:tr h="8946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rgbClr val="0B589F"/>
                          </a:solidFill>
                          <a:effectLst/>
                          <a:latin typeface="Tahoma"/>
                          <a:cs typeface="Tahoma"/>
                        </a:rPr>
                        <a:t>Intel Hardware </a:t>
                      </a:r>
                    </a:p>
                  </a:txBody>
                  <a:tcPr marL="182880" anchor="ctr" horzOverflow="overflow">
                    <a:lnL w="12700" cap="flat" cmpd="sng" algn="ctr">
                      <a:no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gradFill flip="none" rotWithShape="1">
                      <a:gsLst>
                        <a:gs pos="0">
                          <a:schemeClr val="bg1">
                            <a:lumMod val="85000"/>
                          </a:schemeClr>
                        </a:gs>
                        <a:gs pos="100000">
                          <a:srgbClr val="FFFFFF"/>
                        </a:gs>
                      </a:gsLst>
                      <a:lin ang="10800000" scaled="0"/>
                      <a:tileRect/>
                    </a:gra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1600" b="1" baseline="30000" dirty="0" smtClean="0">
                        <a:solidFill>
                          <a:srgbClr val="0B589F"/>
                        </a:solidFill>
                        <a:latin typeface="Tahoma"/>
                        <a:ea typeface="SimSun" pitchFamily="2" charset="-122"/>
                        <a:cs typeface="Tahoma"/>
                      </a:endParaRPr>
                    </a:p>
                  </a:txBody>
                  <a:tcPr marL="0" marR="0"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1600" b="1" baseline="30000" dirty="0" smtClean="0">
                        <a:solidFill>
                          <a:srgbClr val="0B589F"/>
                        </a:solidFill>
                        <a:latin typeface="Tahoma"/>
                        <a:ea typeface="SimSun" pitchFamily="2" charset="-122"/>
                        <a:cs typeface="Tahoma"/>
                      </a:endParaRPr>
                    </a:p>
                  </a:txBody>
                  <a:tcPr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solidFill>
                      <a:schemeClr val="bg1"/>
                    </a:solidFill>
                  </a:tcPr>
                </a:tc>
              </a:tr>
              <a:tr h="8946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rgbClr val="0B589F"/>
                          </a:solidFill>
                          <a:effectLst/>
                          <a:latin typeface="Tahoma"/>
                          <a:cs typeface="Tahoma"/>
                        </a:rPr>
                        <a:t>Built-in </a:t>
                      </a:r>
                      <a:br>
                        <a:rPr lang="en-US" sz="1600" b="0" dirty="0" smtClean="0">
                          <a:solidFill>
                            <a:srgbClr val="0B589F"/>
                          </a:solidFill>
                          <a:effectLst/>
                          <a:latin typeface="Tahoma"/>
                          <a:cs typeface="Tahoma"/>
                        </a:rPr>
                      </a:br>
                      <a:r>
                        <a:rPr lang="en-US" sz="1600" b="0" dirty="0" smtClean="0">
                          <a:solidFill>
                            <a:srgbClr val="0B589F"/>
                          </a:solidFill>
                          <a:effectLst/>
                          <a:latin typeface="Tahoma"/>
                          <a:cs typeface="Tahoma"/>
                        </a:rPr>
                        <a:t>Technology </a:t>
                      </a:r>
                    </a:p>
                  </a:txBody>
                  <a:tcPr marL="182880" anchor="ctr" horzOverflow="overflow">
                    <a:lnL w="12700" cap="flat" cmpd="sng" algn="ctr">
                      <a:no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gradFill flip="none" rotWithShape="1">
                      <a:gsLst>
                        <a:gs pos="0">
                          <a:schemeClr val="bg1">
                            <a:lumMod val="85000"/>
                          </a:schemeClr>
                        </a:gs>
                        <a:gs pos="100000">
                          <a:srgbClr val="FFFFFF"/>
                        </a:gs>
                      </a:gsLst>
                      <a:lin ang="10800000" scaled="0"/>
                      <a:tileRect/>
                    </a:gradFill>
                  </a:tcPr>
                </a:tc>
                <a:tc>
                  <a:txBody>
                    <a:bodyPr/>
                    <a:lstStyle/>
                    <a:p>
                      <a:pPr lvl="0" algn="ctr" eaLnBrk="1" fontAlgn="auto" hangingPunct="1">
                        <a:spcBef>
                          <a:spcPts val="0"/>
                        </a:spcBef>
                        <a:spcAft>
                          <a:spcPts val="0"/>
                        </a:spcAft>
                        <a:defRPr/>
                      </a:pPr>
                      <a:r>
                        <a:rPr lang="en-US" altLang="zh-CN" sz="1600" b="0" dirty="0" smtClean="0">
                          <a:solidFill>
                            <a:schemeClr val="tx1">
                              <a:lumMod val="65000"/>
                              <a:lumOff val="35000"/>
                            </a:schemeClr>
                          </a:solidFill>
                          <a:latin typeface="Tahoma"/>
                          <a:cs typeface="Tahoma"/>
                        </a:rPr>
                        <a:t>Intel</a:t>
                      </a:r>
                      <a:r>
                        <a:rPr lang="en-US" altLang="zh-CN" sz="1600" b="0" baseline="30000" dirty="0" smtClean="0">
                          <a:solidFill>
                            <a:schemeClr val="tx1">
                              <a:lumMod val="65000"/>
                              <a:lumOff val="35000"/>
                            </a:schemeClr>
                          </a:solidFill>
                          <a:latin typeface="Tahoma"/>
                          <a:cs typeface="Tahoma"/>
                        </a:rPr>
                        <a:t>® </a:t>
                      </a:r>
                      <a:r>
                        <a:rPr lang="en-US" altLang="zh-CN" sz="1600" b="0" dirty="0" smtClean="0">
                          <a:solidFill>
                            <a:schemeClr val="tx1">
                              <a:lumMod val="65000"/>
                              <a:lumOff val="35000"/>
                            </a:schemeClr>
                          </a:solidFill>
                          <a:latin typeface="Tahoma"/>
                          <a:cs typeface="Tahoma"/>
                        </a:rPr>
                        <a:t>Anti-Theft</a:t>
                      </a:r>
                      <a:br>
                        <a:rPr lang="en-US" altLang="zh-CN" sz="1600" b="0" dirty="0" smtClean="0">
                          <a:solidFill>
                            <a:schemeClr val="tx1">
                              <a:lumMod val="65000"/>
                              <a:lumOff val="35000"/>
                            </a:schemeClr>
                          </a:solidFill>
                          <a:latin typeface="Tahoma"/>
                          <a:cs typeface="Tahoma"/>
                        </a:rPr>
                      </a:br>
                      <a:r>
                        <a:rPr lang="en-US" altLang="zh-CN" sz="1600" b="0" dirty="0" smtClean="0">
                          <a:solidFill>
                            <a:schemeClr val="tx1">
                              <a:lumMod val="65000"/>
                              <a:lumOff val="35000"/>
                            </a:schemeClr>
                          </a:solidFill>
                          <a:latin typeface="Tahoma"/>
                          <a:cs typeface="Tahoma"/>
                        </a:rPr>
                        <a:t>Technology</a:t>
                      </a:r>
                      <a:r>
                        <a:rPr lang="en-US" altLang="zh-CN" sz="1600" b="0" baseline="30000" dirty="0" smtClean="0">
                          <a:solidFill>
                            <a:schemeClr val="tx1">
                              <a:lumMod val="65000"/>
                              <a:lumOff val="35000"/>
                            </a:schemeClr>
                          </a:solidFill>
                          <a:latin typeface="Tahoma"/>
                          <a:cs typeface="Tahoma"/>
                        </a:rPr>
                        <a:t>7</a:t>
                      </a:r>
                    </a:p>
                  </a:txBody>
                  <a:tcPr marL="0" marR="0"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solidFill>
                      <a:schemeClr val="bg1"/>
                    </a:solidFill>
                  </a:tcPr>
                </a:tc>
                <a:tc>
                  <a:txBody>
                    <a:bodyPr/>
                    <a:lstStyle/>
                    <a:p>
                      <a:pPr algn="ctr"/>
                      <a:r>
                        <a:rPr lang="en-US" sz="1600" b="0" dirty="0" smtClean="0">
                          <a:solidFill>
                            <a:schemeClr val="tx1">
                              <a:lumMod val="65000"/>
                              <a:lumOff val="35000"/>
                            </a:schemeClr>
                          </a:solidFill>
                          <a:latin typeface="Tahoma"/>
                          <a:cs typeface="Tahoma"/>
                        </a:rPr>
                        <a:t>Intel</a:t>
                      </a:r>
                      <a:r>
                        <a:rPr lang="en-US" sz="1600" b="0" baseline="30000" dirty="0" smtClean="0">
                          <a:solidFill>
                            <a:schemeClr val="tx1">
                              <a:lumMod val="65000"/>
                              <a:lumOff val="35000"/>
                            </a:schemeClr>
                          </a:solidFill>
                          <a:latin typeface="Tahoma"/>
                          <a:cs typeface="Tahoma"/>
                        </a:rPr>
                        <a:t>® </a:t>
                      </a:r>
                      <a:r>
                        <a:rPr lang="en-US" sz="1600" b="0" dirty="0" smtClean="0">
                          <a:solidFill>
                            <a:schemeClr val="tx1">
                              <a:lumMod val="65000"/>
                              <a:lumOff val="35000"/>
                            </a:schemeClr>
                          </a:solidFill>
                          <a:latin typeface="Tahoma"/>
                          <a:cs typeface="Tahoma"/>
                        </a:rPr>
                        <a:t>Advanced</a:t>
                      </a:r>
                      <a:r>
                        <a:rPr lang="en-US" sz="1600" b="0" baseline="0" dirty="0" smtClean="0">
                          <a:solidFill>
                            <a:schemeClr val="tx1">
                              <a:lumMod val="65000"/>
                              <a:lumOff val="35000"/>
                            </a:schemeClr>
                          </a:solidFill>
                          <a:latin typeface="Tahoma"/>
                          <a:cs typeface="Tahoma"/>
                        </a:rPr>
                        <a:t> Encryption Standard New Instructions (AES-NI)</a:t>
                      </a:r>
                      <a:r>
                        <a:rPr lang="en-US" sz="1600" b="0" baseline="30000" dirty="0" smtClean="0">
                          <a:solidFill>
                            <a:schemeClr val="tx1">
                              <a:lumMod val="65000"/>
                              <a:lumOff val="35000"/>
                            </a:schemeClr>
                          </a:solidFill>
                          <a:latin typeface="Tahoma"/>
                          <a:cs typeface="Tahoma"/>
                        </a:rPr>
                        <a:t>8</a:t>
                      </a:r>
                      <a:endParaRPr lang="en-US" sz="1600" b="0" dirty="0" smtClean="0">
                        <a:solidFill>
                          <a:schemeClr val="tx1">
                            <a:lumMod val="65000"/>
                            <a:lumOff val="35000"/>
                          </a:schemeClr>
                        </a:solidFill>
                        <a:latin typeface="Tahoma"/>
                        <a:cs typeface="Tahoma"/>
                      </a:endParaRPr>
                    </a:p>
                  </a:txBody>
                  <a:tcPr marL="0" marR="0"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solidFill>
                      <a:schemeClr val="bg1"/>
                    </a:solidFill>
                  </a:tcPr>
                </a:tc>
              </a:tr>
              <a:tr h="8946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rgbClr val="0B589F"/>
                          </a:solidFill>
                          <a:effectLst/>
                          <a:latin typeface="Tahoma"/>
                          <a:cs typeface="Tahoma"/>
                        </a:rPr>
                        <a:t>Small Business Benefit</a:t>
                      </a:r>
                    </a:p>
                  </a:txBody>
                  <a:tcPr marL="182880" anchor="ctr" horzOverflow="overflow">
                    <a:lnL w="12700" cap="flat" cmpd="sng" algn="ctr">
                      <a:no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noFill/>
                      <a:prstDash val="dot"/>
                      <a:round/>
                      <a:headEnd type="none" w="med" len="med"/>
                      <a:tailEnd type="none" w="med" len="med"/>
                    </a:lnB>
                    <a:lnTlToBr>
                      <a:noFill/>
                    </a:lnTlToBr>
                    <a:lnBlToTr>
                      <a:noFill/>
                    </a:lnBlToTr>
                    <a:gradFill flip="none" rotWithShape="1">
                      <a:gsLst>
                        <a:gs pos="0">
                          <a:schemeClr val="bg1">
                            <a:lumMod val="85000"/>
                          </a:schemeClr>
                        </a:gs>
                        <a:gs pos="100000">
                          <a:srgbClr val="FFFFFF"/>
                        </a:gs>
                      </a:gsLst>
                      <a:lin ang="10800000" scaled="0"/>
                      <a:tileRect/>
                    </a:gra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rgbClr val="0B589F"/>
                          </a:solidFill>
                          <a:latin typeface="Tahoma"/>
                          <a:ea typeface="SimSun" pitchFamily="2" charset="-122"/>
                          <a:cs typeface="Tahoma"/>
                        </a:rPr>
                        <a:t>Disable PCs at hardware level </a:t>
                      </a:r>
                      <a:br>
                        <a:rPr lang="en-US" altLang="zh-CN" sz="1600" b="1" dirty="0" smtClean="0">
                          <a:solidFill>
                            <a:srgbClr val="0B589F"/>
                          </a:solidFill>
                          <a:latin typeface="Tahoma"/>
                          <a:ea typeface="SimSun" pitchFamily="2" charset="-122"/>
                          <a:cs typeface="Tahoma"/>
                        </a:rPr>
                      </a:br>
                      <a:r>
                        <a:rPr lang="en-US" altLang="zh-CN" sz="1600" b="1" dirty="0" smtClean="0">
                          <a:solidFill>
                            <a:srgbClr val="0B589F"/>
                          </a:solidFill>
                          <a:latin typeface="Tahoma"/>
                          <a:ea typeface="SimSun" pitchFamily="2" charset="-122"/>
                          <a:cs typeface="Tahoma"/>
                        </a:rPr>
                        <a:t>in the event of loss or theft</a:t>
                      </a:r>
                      <a:r>
                        <a:rPr lang="en-US" altLang="zh-CN" sz="1600" b="1" baseline="30000" dirty="0" smtClean="0">
                          <a:solidFill>
                            <a:srgbClr val="0B589F"/>
                          </a:solidFill>
                          <a:latin typeface="Tahoma"/>
                          <a:ea typeface="SimSun" pitchFamily="2" charset="-122"/>
                          <a:cs typeface="Tahoma"/>
                        </a:rPr>
                        <a:t>7</a:t>
                      </a:r>
                      <a:endParaRPr lang="en-US" sz="1600" dirty="0" smtClean="0">
                        <a:solidFill>
                          <a:srgbClr val="0B589F"/>
                        </a:solidFill>
                      </a:endParaRPr>
                    </a:p>
                  </a:txBody>
                  <a:tcPr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rgbClr val="0860A8"/>
                          </a:solidFill>
                          <a:latin typeface="Tahoma"/>
                          <a:ea typeface="SimSun" pitchFamily="2" charset="-122"/>
                          <a:cs typeface="Tahoma"/>
                        </a:rPr>
                        <a:t>Secure sensitive data </a:t>
                      </a:r>
                      <a:br>
                        <a:rPr lang="en-US" altLang="zh-CN" sz="1600" b="1" dirty="0" smtClean="0">
                          <a:solidFill>
                            <a:srgbClr val="0860A8"/>
                          </a:solidFill>
                          <a:latin typeface="Tahoma"/>
                          <a:ea typeface="SimSun" pitchFamily="2" charset="-122"/>
                          <a:cs typeface="Tahoma"/>
                        </a:rPr>
                      </a:br>
                      <a:r>
                        <a:rPr lang="en-US" altLang="zh-CN" sz="1600" b="1" dirty="0" smtClean="0">
                          <a:solidFill>
                            <a:srgbClr val="0860A8"/>
                          </a:solidFill>
                          <a:latin typeface="Tahoma"/>
                          <a:ea typeface="SimSun" pitchFamily="2" charset="-122"/>
                          <a:cs typeface="Tahoma"/>
                        </a:rPr>
                        <a:t>up  to 4x faster</a:t>
                      </a:r>
                      <a:r>
                        <a:rPr lang="en-US" altLang="zh-CN" sz="1600" b="1" baseline="30000" dirty="0" smtClean="0">
                          <a:solidFill>
                            <a:srgbClr val="0860A8"/>
                          </a:solidFill>
                          <a:latin typeface="Tahoma"/>
                          <a:ea typeface="SimSun" pitchFamily="2" charset="-122"/>
                          <a:cs typeface="Tahoma"/>
                        </a:rPr>
                        <a:t>9 </a:t>
                      </a:r>
                    </a:p>
                  </a:txBody>
                  <a:tcPr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r>
            </a:tbl>
          </a:graphicData>
        </a:graphic>
      </p:graphicFrame>
      <p:pic>
        <p:nvPicPr>
          <p:cNvPr id="24" name="Picture 2" descr="C:\Users\rwillard\Desktop\New folder\ci5_d_rgb_3000.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580239" y="3458335"/>
            <a:ext cx="785624" cy="590257"/>
          </a:xfrm>
          <a:prstGeom prst="rect">
            <a:avLst/>
          </a:prstGeom>
          <a:noFill/>
        </p:spPr>
      </p:pic>
      <p:pic>
        <p:nvPicPr>
          <p:cNvPr id="25" name="Picture 3" descr="C:\Users\rwillard\Desktop\New folder\ci3_d_rgb_3000.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730325" y="3455471"/>
            <a:ext cx="789781" cy="590257"/>
          </a:xfrm>
          <a:prstGeom prst="rect">
            <a:avLst/>
          </a:prstGeom>
          <a:noFill/>
        </p:spPr>
      </p:pic>
      <p:pic>
        <p:nvPicPr>
          <p:cNvPr id="29" name="Picture 1" descr="C:\Users\rwillard\Desktop\New folder\ci7_d_rgb_3000.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4421376" y="3458334"/>
            <a:ext cx="785624" cy="590257"/>
          </a:xfrm>
          <a:prstGeom prst="rect">
            <a:avLst/>
          </a:prstGeom>
          <a:noFill/>
        </p:spPr>
      </p:pic>
      <p:pic>
        <p:nvPicPr>
          <p:cNvPr id="30" name="Picture 2" descr="C:\Users\rwillard\Desktop\New folder\ci5_d_rgb_3000.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926235" y="3458335"/>
            <a:ext cx="785624" cy="590257"/>
          </a:xfrm>
          <a:prstGeom prst="rect">
            <a:avLst/>
          </a:prstGeom>
          <a:noFill/>
        </p:spPr>
      </p:pic>
      <p:pic>
        <p:nvPicPr>
          <p:cNvPr id="23" name="Picture 22" descr="winmagic.jpg"/>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052263" y="2621533"/>
            <a:ext cx="846762" cy="434671"/>
          </a:xfrm>
          <a:prstGeom prst="rect">
            <a:avLst/>
          </a:prstGeom>
        </p:spPr>
      </p:pic>
      <p:grpSp>
        <p:nvGrpSpPr>
          <p:cNvPr id="43" name="Group 44"/>
          <p:cNvGrpSpPr/>
          <p:nvPr/>
        </p:nvGrpSpPr>
        <p:grpSpPr>
          <a:xfrm>
            <a:off x="2779166" y="2616599"/>
            <a:ext cx="1111622" cy="433180"/>
            <a:chOff x="10241952" y="2276160"/>
            <a:chExt cx="2220913" cy="928049"/>
          </a:xfrm>
        </p:grpSpPr>
        <p:sp>
          <p:nvSpPr>
            <p:cNvPr id="44" name="AutoShape 7"/>
            <p:cNvSpPr>
              <a:spLocks noChangeArrowheads="1"/>
            </p:cNvSpPr>
            <p:nvPr/>
          </p:nvSpPr>
          <p:spPr bwMode="auto">
            <a:xfrm>
              <a:off x="10241952" y="2276160"/>
              <a:ext cx="2220913" cy="928049"/>
            </a:xfrm>
            <a:prstGeom prst="roundRect">
              <a:avLst>
                <a:gd name="adj" fmla="val 11847"/>
              </a:avLst>
            </a:prstGeom>
            <a:gradFill rotWithShape="1">
              <a:gsLst>
                <a:gs pos="0">
                  <a:srgbClr val="1F497D"/>
                </a:gs>
                <a:gs pos="100000">
                  <a:srgbClr val="0C1D32"/>
                </a:gs>
              </a:gsLst>
              <a:lin ang="5400000" scaled="1"/>
            </a:gradFill>
            <a:ln w="19050">
              <a:noFill/>
              <a:round/>
              <a:headEnd/>
              <a:tailEnd/>
            </a:ln>
            <a:effectLst>
              <a:prstShdw prst="shdw17" dist="17961" dir="2700000">
                <a:srgbClr val="132C4B">
                  <a:alpha val="74997"/>
                </a:srgbClr>
              </a:prstShdw>
            </a:effectLst>
          </p:spPr>
          <p:txBody>
            <a:bodyPr lIns="0" rIns="0"/>
            <a:lstStyle/>
            <a:p>
              <a:pPr eaLnBrk="1" hangingPunct="1"/>
              <a:endParaRPr lang="en-US" altLang="zh-CN" sz="1400" b="1" dirty="0">
                <a:solidFill>
                  <a:srgbClr val="FFFFFF"/>
                </a:solidFill>
                <a:ea typeface="宋体" pitchFamily="2" charset="-122"/>
                <a:cs typeface="Arial" charset="0"/>
              </a:endParaRPr>
            </a:p>
          </p:txBody>
        </p:sp>
        <p:sp>
          <p:nvSpPr>
            <p:cNvPr id="46" name="Rounded Rectangle 45"/>
            <p:cNvSpPr/>
            <p:nvPr/>
          </p:nvSpPr>
          <p:spPr>
            <a:xfrm>
              <a:off x="10315458" y="2347410"/>
              <a:ext cx="2090357" cy="777927"/>
            </a:xfrm>
            <a:prstGeom prst="roundRect">
              <a:avLst>
                <a:gd name="adj" fmla="val 9731"/>
              </a:avLst>
            </a:prstGeom>
            <a:solidFill>
              <a:schemeClr val="bg1"/>
            </a:solidFill>
            <a:effectLst/>
          </p:spPr>
          <p:txBody>
            <a:bodyPr lIns="91272" tIns="45634" rIns="91272" bIns="45634" anchor="ctr" anchorCtr="1"/>
            <a:lstStyle/>
            <a:p>
              <a:pPr marL="61913" indent="-61913" fontAlgn="auto">
                <a:lnSpc>
                  <a:spcPct val="85000"/>
                </a:lnSpc>
                <a:spcBef>
                  <a:spcPts val="1200"/>
                </a:spcBef>
                <a:spcAft>
                  <a:spcPts val="0"/>
                </a:spcAft>
                <a:defRPr/>
              </a:pPr>
              <a:endParaRPr lang="en-US" sz="1400" kern="0" dirty="0">
                <a:solidFill>
                  <a:srgbClr val="000000"/>
                </a:solidFill>
                <a:ea typeface="MS PGothic" pitchFamily="34" charset="-128"/>
                <a:cs typeface="Arial" charset="0"/>
              </a:endParaRPr>
            </a:p>
          </p:txBody>
        </p:sp>
        <p:pic>
          <p:nvPicPr>
            <p:cNvPr id="47" name="Picture 46" descr="absolute_adtile2.png"/>
            <p:cNvPicPr>
              <a:picLocks noChangeAspect="1"/>
            </p:cNvPicPr>
            <p:nvPr/>
          </p:nvPicPr>
          <p:blipFill>
            <a:blip r:embed="rId7" cstate="email">
              <a:extLst>
                <a:ext uri="{28A0092B-C50C-407E-A947-70E740481C1C}">
                  <a14:useLocalDpi xmlns:a14="http://schemas.microsoft.com/office/drawing/2010/main"/>
                </a:ext>
              </a:extLst>
            </a:blip>
            <a:srcRect l="14018" r="14893"/>
            <a:stretch>
              <a:fillRect/>
            </a:stretch>
          </p:blipFill>
          <p:spPr bwMode="auto">
            <a:xfrm>
              <a:off x="10420232" y="2349784"/>
              <a:ext cx="1843087" cy="752475"/>
            </a:xfrm>
            <a:prstGeom prst="rect">
              <a:avLst/>
            </a:prstGeom>
            <a:noFill/>
            <a:ln w="9525">
              <a:noFill/>
              <a:miter lim="800000"/>
              <a:headEnd/>
              <a:tailEnd/>
            </a:ln>
          </p:spPr>
        </p:pic>
      </p:grpSp>
      <p:pic>
        <p:nvPicPr>
          <p:cNvPr id="54" name="Picture 53" descr="Untitled.png"/>
          <p:cNvPicPr>
            <a:picLocks noChangeAspect="1"/>
          </p:cNvPicPr>
          <p:nvPr/>
        </p:nvPicPr>
        <p:blipFill>
          <a:blip r:embed="rId8"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a:xfrm>
            <a:off x="7429500" y="2603500"/>
            <a:ext cx="514350" cy="463550"/>
          </a:xfrm>
          <a:prstGeom prst="rect">
            <a:avLst/>
          </a:prstGeom>
          <a:ln>
            <a:noFill/>
          </a:ln>
        </p:spPr>
      </p:pic>
      <p:pic>
        <p:nvPicPr>
          <p:cNvPr id="55" name="Picture 54" descr="Untitled2.png"/>
          <p:cNvPicPr>
            <a:picLocks noChangeAspect="1"/>
          </p:cNvPicPr>
          <p:nvPr/>
        </p:nvPicPr>
        <p:blipFill>
          <a:blip r:embed="rId9" cstate="email">
            <a:clrChange>
              <a:clrFrom>
                <a:srgbClr val="FCFCFC"/>
              </a:clrFrom>
              <a:clrTo>
                <a:srgbClr val="FCFCFC">
                  <a:alpha val="0"/>
                </a:srgbClr>
              </a:clrTo>
            </a:clrChange>
            <a:extLst>
              <a:ext uri="{28A0092B-C50C-407E-A947-70E740481C1C}">
                <a14:useLocalDpi xmlns:a14="http://schemas.microsoft.com/office/drawing/2010/main"/>
              </a:ext>
            </a:extLst>
          </a:blip>
          <a:srcRect/>
          <a:stretch>
            <a:fillRect/>
          </a:stretch>
        </p:blipFill>
        <p:spPr>
          <a:xfrm>
            <a:off x="6832600" y="2590800"/>
            <a:ext cx="482600" cy="469900"/>
          </a:xfrm>
          <a:prstGeom prst="rect">
            <a:avLst/>
          </a:prstGeom>
          <a:ln>
            <a:noFill/>
          </a:ln>
        </p:spPr>
      </p:pic>
      <p:sp>
        <p:nvSpPr>
          <p:cNvPr id="20" name="TextBox 19"/>
          <p:cNvSpPr txBox="1"/>
          <p:nvPr/>
        </p:nvSpPr>
        <p:spPr>
          <a:xfrm>
            <a:off x="2438916" y="2558646"/>
            <a:ext cx="304800" cy="261610"/>
          </a:xfrm>
          <a:prstGeom prst="rect">
            <a:avLst/>
          </a:prstGeom>
          <a:noFill/>
        </p:spPr>
        <p:txBody>
          <a:bodyPr wrap="square" rtlCol="0">
            <a:spAutoFit/>
          </a:bodyPr>
          <a:lstStyle/>
          <a:p>
            <a:r>
              <a:rPr lang="en-US" sz="1100" dirty="0" smtClean="0"/>
              <a:t>±</a:t>
            </a:r>
            <a:endParaRPr lang="en-US" sz="1100"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Group 123"/>
          <p:cNvGraphicFramePr>
            <a:graphicFrameLocks noGrp="1"/>
          </p:cNvGraphicFramePr>
          <p:nvPr/>
        </p:nvGraphicFramePr>
        <p:xfrm>
          <a:off x="-1" y="1028699"/>
          <a:ext cx="9144001" cy="4686300"/>
        </p:xfrm>
        <a:graphic>
          <a:graphicData uri="http://schemas.openxmlformats.org/drawingml/2006/table">
            <a:tbl>
              <a:tblPr/>
              <a:tblGrid>
                <a:gridCol w="2081804"/>
                <a:gridCol w="3501449"/>
                <a:gridCol w="3560748"/>
              </a:tblGrid>
              <a:tr h="6355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cap="all" dirty="0" smtClean="0">
                          <a:solidFill>
                            <a:srgbClr val="FFFFFF"/>
                          </a:solidFill>
                          <a:latin typeface="Tahoma"/>
                          <a:cs typeface="Tahoma"/>
                        </a:rPr>
                        <a:t>S</a:t>
                      </a:r>
                      <a:r>
                        <a:rPr lang="en-US" sz="1600" b="1" cap="none" dirty="0" smtClean="0">
                          <a:solidFill>
                            <a:srgbClr val="FFFFFF"/>
                          </a:solidFill>
                          <a:latin typeface="Tahoma"/>
                          <a:cs typeface="Tahoma"/>
                        </a:rPr>
                        <a:t>mall</a:t>
                      </a:r>
                      <a:r>
                        <a:rPr lang="en-US" sz="1600" b="1" cap="none" baseline="0" dirty="0" smtClean="0">
                          <a:solidFill>
                            <a:srgbClr val="FFFFFF"/>
                          </a:solidFill>
                          <a:latin typeface="Tahoma"/>
                          <a:cs typeface="Tahoma"/>
                        </a:rPr>
                        <a:t> Business</a:t>
                      </a:r>
                      <a:r>
                        <a:rPr lang="en-US" sz="1600" b="1" dirty="0" smtClean="0">
                          <a:solidFill>
                            <a:srgbClr val="FFFFFF"/>
                          </a:solidFill>
                          <a:latin typeface="Tahoma"/>
                          <a:cs typeface="Tahoma"/>
                        </a:rPr>
                        <a:t/>
                      </a:r>
                      <a:br>
                        <a:rPr lang="en-US" sz="1600" b="1" dirty="0" smtClean="0">
                          <a:solidFill>
                            <a:srgbClr val="FFFFFF"/>
                          </a:solidFill>
                          <a:latin typeface="Tahoma"/>
                          <a:cs typeface="Tahoma"/>
                        </a:rPr>
                      </a:br>
                      <a:r>
                        <a:rPr lang="en-US" sz="1600" b="1" dirty="0" smtClean="0">
                          <a:solidFill>
                            <a:srgbClr val="FFFFFF"/>
                          </a:solidFill>
                          <a:latin typeface="Tahoma"/>
                          <a:cs typeface="Tahoma"/>
                        </a:rPr>
                        <a:t>Concern</a:t>
                      </a:r>
                      <a:endParaRPr lang="en-US" sz="1600" b="1" cap="all" dirty="0" smtClean="0">
                        <a:solidFill>
                          <a:srgbClr val="FFFFFF"/>
                        </a:solidFill>
                        <a:latin typeface="Tahoma"/>
                        <a:cs typeface="Tahoma"/>
                      </a:endParaRPr>
                    </a:p>
                  </a:txBody>
                  <a:tcPr marL="182880" marR="0" anchor="ctr" horzOverflow="overflow">
                    <a:lnL w="12700" cap="flat" cmpd="sng" algn="ctr">
                      <a:noFill/>
                      <a:prstDash val="dot"/>
                      <a:round/>
                      <a:headEnd type="none" w="med" len="med"/>
                      <a:tailEnd type="none" w="med" len="med"/>
                    </a:lnL>
                    <a:lnR w="12700" cap="flat" cmpd="sng" algn="ctr">
                      <a:solidFill>
                        <a:prstClr val="white"/>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a:noFill/>
                    </a:lnTlToBr>
                    <a:lnBlToTr>
                      <a:noFill/>
                    </a:lnBlToTr>
                    <a:gradFill flip="none" rotWithShape="1">
                      <a:gsLst>
                        <a:gs pos="100000">
                          <a:srgbClr val="0860A8"/>
                        </a:gs>
                        <a:gs pos="0">
                          <a:srgbClr val="2EA5D5"/>
                        </a:gs>
                      </a:gsLst>
                      <a:lin ang="5400000" scaled="0"/>
                      <a:tileRect/>
                    </a:gra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rgbClr val="FFFFFF"/>
                          </a:solidFill>
                          <a:latin typeface="Tahoma"/>
                          <a:ea typeface="SimSun" pitchFamily="2" charset="-122"/>
                          <a:cs typeface="Tahoma"/>
                        </a:rPr>
                        <a:t>Hard drive</a:t>
                      </a:r>
                      <a:br>
                        <a:rPr lang="en-US" altLang="zh-CN" sz="1600" b="1" dirty="0" smtClean="0">
                          <a:solidFill>
                            <a:srgbClr val="FFFFFF"/>
                          </a:solidFill>
                          <a:latin typeface="Tahoma"/>
                          <a:ea typeface="SimSun" pitchFamily="2" charset="-122"/>
                          <a:cs typeface="Tahoma"/>
                        </a:rPr>
                      </a:br>
                      <a:r>
                        <a:rPr lang="en-US" altLang="zh-CN" sz="1600" b="1" dirty="0" smtClean="0">
                          <a:solidFill>
                            <a:srgbClr val="FFFFFF"/>
                          </a:solidFill>
                          <a:latin typeface="Tahoma"/>
                          <a:ea typeface="SimSun" pitchFamily="2" charset="-122"/>
                          <a:cs typeface="Tahoma"/>
                        </a:rPr>
                        <a:t> failures</a:t>
                      </a:r>
                    </a:p>
                  </a:txBody>
                  <a:tcPr marL="0" marR="0" anchor="ctr" horzOverflow="overflow">
                    <a:lnL w="12700" cap="flat" cmpd="sng" algn="ctr">
                      <a:solidFill>
                        <a:prstClr val="white"/>
                      </a:solidFill>
                      <a:prstDash val="dot"/>
                      <a:round/>
                      <a:headEnd type="none" w="med" len="med"/>
                      <a:tailEnd type="none" w="med" len="med"/>
                    </a:lnL>
                    <a:lnR w="12700" cap="flat" cmpd="sng" algn="ctr">
                      <a:solidFill>
                        <a:prstClr val="white"/>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a:noFill/>
                    </a:lnTlToBr>
                    <a:lnBlToTr>
                      <a:noFill/>
                    </a:lnBlToTr>
                    <a:gradFill flip="none" rotWithShape="1">
                      <a:gsLst>
                        <a:gs pos="100000">
                          <a:srgbClr val="0860A8"/>
                        </a:gs>
                        <a:gs pos="0">
                          <a:srgbClr val="2EA5D5"/>
                        </a:gs>
                      </a:gsLst>
                      <a:lin ang="5400000" scaled="0"/>
                      <a:tileRect/>
                    </a:gra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rgbClr val="FFFFFF"/>
                          </a:solidFill>
                          <a:latin typeface="Tahoma"/>
                          <a:ea typeface="SimSun" pitchFamily="2" charset="-122"/>
                          <a:cs typeface="Tahoma"/>
                        </a:rPr>
                        <a:t>Data backup </a:t>
                      </a:r>
                      <a:br>
                        <a:rPr lang="en-US" altLang="zh-CN" sz="1600" b="1" dirty="0" smtClean="0">
                          <a:solidFill>
                            <a:srgbClr val="FFFFFF"/>
                          </a:solidFill>
                          <a:latin typeface="Tahoma"/>
                          <a:ea typeface="SimSun" pitchFamily="2" charset="-122"/>
                          <a:cs typeface="Tahoma"/>
                        </a:rPr>
                      </a:br>
                      <a:r>
                        <a:rPr lang="en-US" altLang="zh-CN" sz="1600" b="1" dirty="0" smtClean="0">
                          <a:solidFill>
                            <a:srgbClr val="FFFFFF"/>
                          </a:solidFill>
                          <a:latin typeface="Tahoma"/>
                          <a:ea typeface="SimSun" pitchFamily="2" charset="-122"/>
                          <a:cs typeface="Tahoma"/>
                        </a:rPr>
                        <a:t>not performed</a:t>
                      </a:r>
                    </a:p>
                  </a:txBody>
                  <a:tcPr marL="0" marR="0" anchor="ctr" horzOverflow="overflow">
                    <a:lnL w="12700" cap="flat" cmpd="sng" algn="ctr">
                      <a:solidFill>
                        <a:prstClr val="white"/>
                      </a:solidFill>
                      <a:prstDash val="dot"/>
                      <a:round/>
                      <a:headEnd type="none" w="med" len="med"/>
                      <a:tailEnd type="none" w="med" len="med"/>
                    </a:lnL>
                    <a:lnR w="12700" cap="flat" cmpd="sng" algn="ctr">
                      <a:solidFill>
                        <a:prstClr val="white"/>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a:noFill/>
                    </a:lnTlToBr>
                    <a:lnBlToTr>
                      <a:noFill/>
                    </a:lnBlToTr>
                    <a:gradFill flip="none" rotWithShape="1">
                      <a:gsLst>
                        <a:gs pos="100000">
                          <a:srgbClr val="0860A8"/>
                        </a:gs>
                        <a:gs pos="0">
                          <a:srgbClr val="2EA5D5"/>
                        </a:gs>
                      </a:gsLst>
                      <a:lin ang="5400000" scaled="0"/>
                      <a:tileRect/>
                    </a:gradFill>
                  </a:tcPr>
                </a:tc>
              </a:tr>
              <a:tr h="10456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rgbClr val="0B589F"/>
                          </a:solidFill>
                          <a:effectLst/>
                          <a:latin typeface="Tahoma"/>
                          <a:cs typeface="Tahoma"/>
                        </a:rPr>
                        <a:t>Solution</a:t>
                      </a:r>
                    </a:p>
                  </a:txBody>
                  <a:tcPr marL="182880" anchor="ctr" horzOverflow="overflow">
                    <a:lnL w="12700" cap="flat" cmpd="sng" algn="ctr">
                      <a:no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no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gradFill flip="none" rotWithShape="1">
                      <a:gsLst>
                        <a:gs pos="0">
                          <a:schemeClr val="bg1">
                            <a:lumMod val="85000"/>
                          </a:schemeClr>
                        </a:gs>
                        <a:gs pos="100000">
                          <a:srgbClr val="FFFFFF"/>
                        </a:gs>
                      </a:gsLst>
                      <a:lin ang="10800000" scaled="0"/>
                      <a:tileRect/>
                    </a:gra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rgbClr val="595959"/>
                          </a:solidFill>
                          <a:latin typeface="Tahoma"/>
                          <a:cs typeface="Tahoma"/>
                        </a:rPr>
                        <a:t>PC built with 2</a:t>
                      </a:r>
                      <a:r>
                        <a:rPr lang="en-US" altLang="zh-CN" sz="1600" b="0" baseline="0" dirty="0" smtClean="0">
                          <a:solidFill>
                            <a:srgbClr val="595959"/>
                          </a:solidFill>
                          <a:latin typeface="Tahoma"/>
                          <a:cs typeface="Tahoma"/>
                        </a:rPr>
                        <a:t>nd g</a:t>
                      </a:r>
                      <a:r>
                        <a:rPr lang="en-US" altLang="zh-CN" sz="1600" b="0" dirty="0" smtClean="0">
                          <a:solidFill>
                            <a:srgbClr val="595959"/>
                          </a:solidFill>
                          <a:latin typeface="Tahoma"/>
                          <a:cs typeface="Tahoma"/>
                        </a:rPr>
                        <a:t>en Intel</a:t>
                      </a:r>
                      <a:r>
                        <a:rPr lang="en-US" altLang="zh-CN" sz="1600" b="0" baseline="30000" dirty="0" smtClean="0">
                          <a:solidFill>
                            <a:srgbClr val="595959"/>
                          </a:solidFill>
                          <a:latin typeface="Tahoma"/>
                          <a:cs typeface="Tahoma"/>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rgbClr val="595959"/>
                          </a:solidFill>
                          <a:latin typeface="Tahoma"/>
                          <a:cs typeface="Tahoma"/>
                        </a:rPr>
                        <a:t>Core™ i5 processor and </a:t>
                      </a:r>
                      <a:br>
                        <a:rPr lang="en-US" altLang="zh-CN" sz="1600" b="0" dirty="0" smtClean="0">
                          <a:solidFill>
                            <a:srgbClr val="595959"/>
                          </a:solidFill>
                          <a:latin typeface="Tahoma"/>
                          <a:cs typeface="Tahoma"/>
                        </a:rPr>
                      </a:br>
                      <a:r>
                        <a:rPr lang="en-US" altLang="zh-CN" sz="1600" b="0" dirty="0" smtClean="0">
                          <a:solidFill>
                            <a:srgbClr val="595959"/>
                          </a:solidFill>
                          <a:latin typeface="Tahoma"/>
                          <a:cs typeface="Tahoma"/>
                        </a:rPr>
                        <a:t>Intel</a:t>
                      </a:r>
                      <a:r>
                        <a:rPr lang="en-US" altLang="zh-CN" sz="1600" b="0" baseline="30000" dirty="0" smtClean="0">
                          <a:solidFill>
                            <a:srgbClr val="595959"/>
                          </a:solidFill>
                          <a:latin typeface="Tahoma"/>
                          <a:cs typeface="Tahoma"/>
                        </a:rPr>
                        <a:t>® </a:t>
                      </a:r>
                      <a:r>
                        <a:rPr lang="en-US" altLang="zh-CN" sz="1600" b="0" dirty="0" smtClean="0">
                          <a:solidFill>
                            <a:srgbClr val="595959"/>
                          </a:solidFill>
                          <a:latin typeface="Tahoma"/>
                          <a:cs typeface="Tahoma"/>
                        </a:rPr>
                        <a:t>Solid State Drives</a:t>
                      </a:r>
                    </a:p>
                  </a:txBody>
                  <a:tcPr marL="0" marR="0"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no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rgbClr val="595959"/>
                          </a:solidFill>
                          <a:latin typeface="Tahoma"/>
                          <a:cs typeface="Tahoma"/>
                        </a:rPr>
                        <a:t>PC built with 2</a:t>
                      </a:r>
                      <a:r>
                        <a:rPr lang="en-US" altLang="zh-CN" sz="1600" b="0" baseline="0" dirty="0" smtClean="0">
                          <a:solidFill>
                            <a:srgbClr val="595959"/>
                          </a:solidFill>
                          <a:latin typeface="Tahoma"/>
                          <a:cs typeface="Tahoma"/>
                        </a:rPr>
                        <a:t>nd g</a:t>
                      </a:r>
                      <a:r>
                        <a:rPr lang="en-US" altLang="zh-CN" sz="1600" b="0" dirty="0" smtClean="0">
                          <a:solidFill>
                            <a:srgbClr val="595959"/>
                          </a:solidFill>
                          <a:latin typeface="Tahoma"/>
                          <a:cs typeface="Tahoma"/>
                        </a:rPr>
                        <a:t>en</a:t>
                      </a:r>
                      <a:br>
                        <a:rPr lang="en-US" altLang="zh-CN" sz="1600" b="0" dirty="0" smtClean="0">
                          <a:solidFill>
                            <a:srgbClr val="595959"/>
                          </a:solidFill>
                          <a:latin typeface="Tahoma"/>
                          <a:cs typeface="Tahoma"/>
                        </a:rPr>
                      </a:br>
                      <a:r>
                        <a:rPr lang="en-US" altLang="zh-CN" sz="1600" b="0" dirty="0" smtClean="0">
                          <a:solidFill>
                            <a:srgbClr val="595959"/>
                          </a:solidFill>
                          <a:latin typeface="Tahoma"/>
                          <a:cs typeface="Tahoma"/>
                        </a:rPr>
                        <a:t>Intel</a:t>
                      </a:r>
                      <a:r>
                        <a:rPr lang="en-US" altLang="zh-CN" sz="1600" b="0" baseline="30000" dirty="0" smtClean="0">
                          <a:solidFill>
                            <a:srgbClr val="595959"/>
                          </a:solidFill>
                          <a:latin typeface="Tahoma"/>
                          <a:cs typeface="Tahoma"/>
                        </a:rPr>
                        <a:t>® </a:t>
                      </a:r>
                      <a:r>
                        <a:rPr lang="en-US" altLang="zh-CN" sz="1600" b="0" dirty="0" smtClean="0">
                          <a:solidFill>
                            <a:srgbClr val="595959"/>
                          </a:solidFill>
                          <a:latin typeface="Tahoma"/>
                          <a:cs typeface="Tahoma"/>
                        </a:rPr>
                        <a:t>Core™ </a:t>
                      </a:r>
                      <a:r>
                        <a:rPr lang="en-US" altLang="zh-CN" sz="1600" b="0" dirty="0" err="1" smtClean="0">
                          <a:solidFill>
                            <a:srgbClr val="595959"/>
                          </a:solidFill>
                          <a:latin typeface="Tahoma"/>
                          <a:cs typeface="Tahoma"/>
                        </a:rPr>
                        <a:t>vPro</a:t>
                      </a:r>
                      <a:r>
                        <a:rPr lang="en-US" altLang="zh-CN" sz="1600" b="0" dirty="0" smtClean="0">
                          <a:solidFill>
                            <a:srgbClr val="595959"/>
                          </a:solidFill>
                          <a:latin typeface="Tahoma"/>
                          <a:cs typeface="Tahoma"/>
                        </a:rPr>
                        <a:t>™ family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rgbClr val="595959"/>
                          </a:solidFill>
                          <a:latin typeface="Tahoma"/>
                          <a:cs typeface="Tahoma"/>
                        </a:rPr>
                        <a:t>processor, and storage device </a:t>
                      </a:r>
                    </a:p>
                  </a:txBody>
                  <a:tcPr marL="0" marR="0"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no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solidFill>
                      <a:schemeClr val="bg1"/>
                    </a:solidFill>
                  </a:tcPr>
                </a:tc>
              </a:tr>
              <a:tr h="10017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rgbClr val="0B589F"/>
                          </a:solidFill>
                          <a:effectLst/>
                          <a:latin typeface="Tahoma"/>
                          <a:cs typeface="Tahoma"/>
                        </a:rPr>
                        <a:t>Intel Hardware </a:t>
                      </a:r>
                    </a:p>
                  </a:txBody>
                  <a:tcPr marL="182880" anchor="ctr" horzOverflow="overflow">
                    <a:lnL w="12700" cap="flat" cmpd="sng" algn="ctr">
                      <a:no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gradFill flip="none" rotWithShape="1">
                      <a:gsLst>
                        <a:gs pos="0">
                          <a:schemeClr val="bg1">
                            <a:lumMod val="85000"/>
                          </a:schemeClr>
                        </a:gs>
                        <a:gs pos="100000">
                          <a:srgbClr val="FFFFFF"/>
                        </a:gs>
                      </a:gsLst>
                      <a:lin ang="10800000" scaled="0"/>
                      <a:tileRect/>
                    </a:gra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1600" b="1" baseline="30000" dirty="0" smtClean="0">
                        <a:solidFill>
                          <a:srgbClr val="0B589F"/>
                        </a:solidFill>
                        <a:latin typeface="Tahoma"/>
                        <a:ea typeface="SimSun" pitchFamily="2" charset="-122"/>
                        <a:cs typeface="Tahoma"/>
                      </a:endParaRPr>
                    </a:p>
                  </a:txBody>
                  <a:tcPr marL="0" marR="0"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1600" b="1" baseline="30000" dirty="0" smtClean="0">
                        <a:solidFill>
                          <a:srgbClr val="0B589F"/>
                        </a:solidFill>
                        <a:latin typeface="Tahoma"/>
                        <a:ea typeface="SimSun" pitchFamily="2" charset="-122"/>
                        <a:cs typeface="Tahoma"/>
                      </a:endParaRPr>
                    </a:p>
                  </a:txBody>
                  <a:tcPr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solidFill>
                      <a:schemeClr val="bg1"/>
                    </a:solidFill>
                  </a:tcPr>
                </a:tc>
              </a:tr>
              <a:tr h="10017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rgbClr val="0B589F"/>
                          </a:solidFill>
                          <a:effectLst/>
                          <a:latin typeface="Tahoma"/>
                          <a:cs typeface="Tahoma"/>
                        </a:rPr>
                        <a:t>Built-in </a:t>
                      </a:r>
                      <a:br>
                        <a:rPr lang="en-US" sz="1600" b="0" dirty="0" smtClean="0">
                          <a:solidFill>
                            <a:srgbClr val="0B589F"/>
                          </a:solidFill>
                          <a:effectLst/>
                          <a:latin typeface="Tahoma"/>
                          <a:cs typeface="Tahoma"/>
                        </a:rPr>
                      </a:br>
                      <a:r>
                        <a:rPr lang="en-US" sz="1600" b="0" dirty="0" smtClean="0">
                          <a:solidFill>
                            <a:srgbClr val="0B589F"/>
                          </a:solidFill>
                          <a:effectLst/>
                          <a:latin typeface="Tahoma"/>
                          <a:cs typeface="Tahoma"/>
                        </a:rPr>
                        <a:t>Technology </a:t>
                      </a:r>
                    </a:p>
                  </a:txBody>
                  <a:tcPr marL="182880" anchor="ctr" horzOverflow="overflow">
                    <a:lnL w="12700" cap="flat" cmpd="sng" algn="ctr">
                      <a:no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gradFill flip="none" rotWithShape="1">
                      <a:gsLst>
                        <a:gs pos="0">
                          <a:schemeClr val="bg1">
                            <a:lumMod val="85000"/>
                          </a:schemeClr>
                        </a:gs>
                        <a:gs pos="100000">
                          <a:srgbClr val="FFFFFF"/>
                        </a:gs>
                      </a:gsLst>
                      <a:lin ang="10800000" scaled="0"/>
                      <a:tileRect/>
                    </a:gra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kern="1200" dirty="0" smtClean="0">
                          <a:solidFill>
                            <a:schemeClr val="tx1">
                              <a:lumMod val="65000"/>
                              <a:lumOff val="35000"/>
                            </a:schemeClr>
                          </a:solidFill>
                          <a:latin typeface="Tahoma"/>
                          <a:ea typeface="+mn-ea"/>
                          <a:cs typeface="Tahoma"/>
                        </a:rPr>
                        <a:t>Intel</a:t>
                      </a:r>
                      <a:r>
                        <a:rPr lang="en-US" altLang="zh-CN" sz="1600" b="0" kern="1200" baseline="30000" dirty="0" smtClean="0">
                          <a:solidFill>
                            <a:schemeClr val="tx1">
                              <a:lumMod val="65000"/>
                              <a:lumOff val="35000"/>
                            </a:schemeClr>
                          </a:solidFill>
                          <a:latin typeface="Tahoma"/>
                          <a:ea typeface="+mn-ea"/>
                          <a:cs typeface="Tahoma"/>
                        </a:rPr>
                        <a:t>® </a:t>
                      </a:r>
                      <a:r>
                        <a:rPr lang="en-US" altLang="zh-CN" sz="1600" b="0" kern="1200" dirty="0" smtClean="0">
                          <a:solidFill>
                            <a:schemeClr val="tx1">
                              <a:lumMod val="65000"/>
                              <a:lumOff val="35000"/>
                            </a:schemeClr>
                          </a:solidFill>
                          <a:latin typeface="Tahoma"/>
                          <a:ea typeface="+mn-ea"/>
                          <a:cs typeface="Tahoma"/>
                        </a:rPr>
                        <a:t>Multi-Level Cell </a:t>
                      </a:r>
                      <a:br>
                        <a:rPr lang="en-US" altLang="zh-CN" sz="1600" b="0" kern="1200" dirty="0" smtClean="0">
                          <a:solidFill>
                            <a:schemeClr val="tx1">
                              <a:lumMod val="65000"/>
                              <a:lumOff val="35000"/>
                            </a:schemeClr>
                          </a:solidFill>
                          <a:latin typeface="Tahoma"/>
                          <a:ea typeface="+mn-ea"/>
                          <a:cs typeface="Tahoma"/>
                        </a:rPr>
                      </a:br>
                      <a:r>
                        <a:rPr lang="en-US" altLang="zh-CN" sz="1600" b="0" kern="1200" dirty="0" smtClean="0">
                          <a:solidFill>
                            <a:schemeClr val="tx1">
                              <a:lumMod val="65000"/>
                              <a:lumOff val="35000"/>
                            </a:schemeClr>
                          </a:solidFill>
                          <a:latin typeface="Tahoma"/>
                          <a:ea typeface="+mn-ea"/>
                          <a:cs typeface="Tahoma"/>
                        </a:rPr>
                        <a:t>NAND Flash Memory</a:t>
                      </a:r>
                    </a:p>
                  </a:txBody>
                  <a:tcPr marL="0" marR="0"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solidFill>
                      <a:schemeClr val="bg1"/>
                    </a:solidFill>
                  </a:tcPr>
                </a:tc>
                <a:tc>
                  <a:txBody>
                    <a:bodyPr/>
                    <a:lstStyle/>
                    <a:p>
                      <a:pPr lvl="0" algn="ctr" eaLnBrk="1" fontAlgn="auto" hangingPunct="1">
                        <a:spcBef>
                          <a:spcPts val="0"/>
                        </a:spcBef>
                        <a:spcAft>
                          <a:spcPts val="0"/>
                        </a:spcAft>
                        <a:defRPr/>
                      </a:pPr>
                      <a:r>
                        <a:rPr lang="en-US" altLang="zh-CN" sz="1600" b="0" dirty="0" smtClean="0">
                          <a:solidFill>
                            <a:schemeClr val="tx1">
                              <a:lumMod val="65000"/>
                              <a:lumOff val="35000"/>
                            </a:schemeClr>
                          </a:solidFill>
                          <a:latin typeface="Tahoma"/>
                          <a:cs typeface="Tahoma"/>
                        </a:rPr>
                        <a:t>Intel</a:t>
                      </a:r>
                      <a:r>
                        <a:rPr lang="en-US" altLang="zh-CN" sz="1600" b="0" baseline="30000" dirty="0" smtClean="0">
                          <a:solidFill>
                            <a:schemeClr val="tx1">
                              <a:lumMod val="65000"/>
                              <a:lumOff val="35000"/>
                            </a:schemeClr>
                          </a:solidFill>
                          <a:latin typeface="Tahoma"/>
                          <a:cs typeface="Tahoma"/>
                        </a:rPr>
                        <a:t>® </a:t>
                      </a:r>
                      <a:r>
                        <a:rPr lang="en-US" altLang="zh-CN" sz="1600" b="0" dirty="0" smtClean="0">
                          <a:solidFill>
                            <a:schemeClr val="tx1">
                              <a:lumMod val="65000"/>
                              <a:lumOff val="35000"/>
                            </a:schemeClr>
                          </a:solidFill>
                          <a:latin typeface="Tahoma"/>
                          <a:cs typeface="Tahoma"/>
                        </a:rPr>
                        <a:t>Rapid </a:t>
                      </a:r>
                      <a:br>
                        <a:rPr lang="en-US" altLang="zh-CN" sz="1600" b="0" dirty="0" smtClean="0">
                          <a:solidFill>
                            <a:schemeClr val="tx1">
                              <a:lumMod val="65000"/>
                              <a:lumOff val="35000"/>
                            </a:schemeClr>
                          </a:solidFill>
                          <a:latin typeface="Tahoma"/>
                          <a:cs typeface="Tahoma"/>
                        </a:rPr>
                      </a:br>
                      <a:r>
                        <a:rPr lang="en-US" altLang="zh-CN" sz="1600" b="0" dirty="0" smtClean="0">
                          <a:solidFill>
                            <a:schemeClr val="tx1">
                              <a:lumMod val="65000"/>
                              <a:lumOff val="35000"/>
                            </a:schemeClr>
                          </a:solidFill>
                          <a:latin typeface="Tahoma"/>
                          <a:cs typeface="Tahoma"/>
                        </a:rPr>
                        <a:t>Storage Technology</a:t>
                      </a:r>
                    </a:p>
                  </a:txBody>
                  <a:tcPr marL="0" marR="1188720"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solidFill>
                      <a:schemeClr val="bg1"/>
                    </a:solidFill>
                  </a:tcPr>
                </a:tc>
              </a:tr>
              <a:tr h="10017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rgbClr val="0B589F"/>
                          </a:solidFill>
                          <a:effectLst/>
                          <a:latin typeface="Tahoma"/>
                          <a:cs typeface="Tahoma"/>
                        </a:rPr>
                        <a:t>Small Business Benefit</a:t>
                      </a:r>
                    </a:p>
                  </a:txBody>
                  <a:tcPr marL="182880" anchor="ctr" horzOverflow="overflow">
                    <a:lnL w="12700" cap="flat" cmpd="sng" algn="ctr">
                      <a:no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noFill/>
                      <a:prstDash val="dot"/>
                      <a:round/>
                      <a:headEnd type="none" w="med" len="med"/>
                      <a:tailEnd type="none" w="med" len="med"/>
                    </a:lnB>
                    <a:lnTlToBr>
                      <a:noFill/>
                    </a:lnTlToBr>
                    <a:lnBlToTr>
                      <a:noFill/>
                    </a:lnBlToTr>
                    <a:gradFill flip="none" rotWithShape="1">
                      <a:gsLst>
                        <a:gs pos="0">
                          <a:schemeClr val="bg1">
                            <a:lumMod val="85000"/>
                          </a:schemeClr>
                        </a:gs>
                        <a:gs pos="100000">
                          <a:srgbClr val="FFFFFF"/>
                        </a:gs>
                      </a:gsLst>
                      <a:lin ang="10800000" scaled="0"/>
                      <a:tileRect/>
                    </a:gra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rgbClr val="0B589F"/>
                          </a:solidFill>
                          <a:latin typeface="Tahoma"/>
                          <a:ea typeface="SimSun" pitchFamily="2" charset="-122"/>
                          <a:cs typeface="Tahoma"/>
                        </a:rPr>
                        <a:t>Reduce hard drive </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rgbClr val="0B589F"/>
                          </a:solidFill>
                          <a:latin typeface="Tahoma"/>
                          <a:ea typeface="SimSun" pitchFamily="2" charset="-122"/>
                          <a:cs typeface="Tahoma"/>
                        </a:rPr>
                        <a:t>failure rates over </a:t>
                      </a:r>
                      <a:br>
                        <a:rPr lang="en-US" altLang="zh-CN" sz="1600" b="1" dirty="0" smtClean="0">
                          <a:solidFill>
                            <a:srgbClr val="0B589F"/>
                          </a:solidFill>
                          <a:latin typeface="Tahoma"/>
                          <a:ea typeface="SimSun" pitchFamily="2" charset="-122"/>
                          <a:cs typeface="Tahoma"/>
                        </a:rPr>
                      </a:br>
                      <a:r>
                        <a:rPr lang="en-US" altLang="zh-CN" sz="1600" b="1" dirty="0" smtClean="0">
                          <a:solidFill>
                            <a:srgbClr val="0B589F"/>
                          </a:solidFill>
                          <a:latin typeface="Tahoma"/>
                          <a:ea typeface="SimSun" pitchFamily="2" charset="-122"/>
                          <a:cs typeface="Tahoma"/>
                        </a:rPr>
                        <a:t>traditional hard</a:t>
                      </a:r>
                      <a:r>
                        <a:rPr lang="en-US" altLang="zh-CN" sz="1600" b="1" baseline="0" dirty="0" smtClean="0">
                          <a:solidFill>
                            <a:srgbClr val="0B589F"/>
                          </a:solidFill>
                          <a:latin typeface="Tahoma"/>
                          <a:ea typeface="SimSun" pitchFamily="2" charset="-122"/>
                          <a:cs typeface="Tahoma"/>
                        </a:rPr>
                        <a:t> drives</a:t>
                      </a:r>
                      <a:r>
                        <a:rPr lang="en-US" altLang="zh-CN" sz="1600" b="1" baseline="30000" dirty="0" smtClean="0">
                          <a:solidFill>
                            <a:srgbClr val="0B589F"/>
                          </a:solidFill>
                          <a:latin typeface="Tahoma"/>
                          <a:ea typeface="SimSun" pitchFamily="2" charset="-122"/>
                          <a:cs typeface="Tahoma"/>
                        </a:rPr>
                        <a:t>10 </a:t>
                      </a:r>
                    </a:p>
                  </a:txBody>
                  <a:tcPr marL="0" marR="0"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rgbClr val="0B589F"/>
                          </a:solidFill>
                          <a:latin typeface="Tahoma"/>
                          <a:ea typeface="SimSun" pitchFamily="2" charset="-122"/>
                          <a:cs typeface="Tahoma"/>
                        </a:rPr>
                        <a:t>Automate data </a:t>
                      </a:r>
                      <a:br>
                        <a:rPr lang="en-US" altLang="zh-CN" sz="1600" b="1" dirty="0" smtClean="0">
                          <a:solidFill>
                            <a:srgbClr val="0B589F"/>
                          </a:solidFill>
                          <a:latin typeface="Tahoma"/>
                          <a:ea typeface="SimSun" pitchFamily="2" charset="-122"/>
                          <a:cs typeface="Tahoma"/>
                        </a:rPr>
                      </a:br>
                      <a:r>
                        <a:rPr lang="en-US" altLang="zh-CN" sz="1600" b="1" dirty="0" smtClean="0">
                          <a:solidFill>
                            <a:srgbClr val="0B589F"/>
                          </a:solidFill>
                          <a:latin typeface="Tahoma"/>
                          <a:ea typeface="SimSun" pitchFamily="2" charset="-122"/>
                          <a:cs typeface="Tahoma"/>
                        </a:rPr>
                        <a:t>backups</a:t>
                      </a:r>
                      <a:r>
                        <a:rPr lang="en-US" altLang="zh-CN" sz="1600" b="1" baseline="30000" dirty="0" smtClean="0">
                          <a:solidFill>
                            <a:srgbClr val="0B589F"/>
                          </a:solidFill>
                          <a:latin typeface="Tahoma"/>
                          <a:ea typeface="SimSun" pitchFamily="2" charset="-122"/>
                          <a:cs typeface="Tahoma"/>
                        </a:rPr>
                        <a:t>11</a:t>
                      </a:r>
                    </a:p>
                  </a:txBody>
                  <a:tcPr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r>
            </a:tbl>
          </a:graphicData>
        </a:graphic>
      </p:graphicFrame>
      <p:sp>
        <p:nvSpPr>
          <p:cNvPr id="29" name="Rectangle 2"/>
          <p:cNvSpPr txBox="1">
            <a:spLocks noChangeArrowheads="1"/>
          </p:cNvSpPr>
          <p:nvPr/>
        </p:nvSpPr>
        <p:spPr bwMode="auto">
          <a:xfrm>
            <a:off x="365761" y="319169"/>
            <a:ext cx="7597140" cy="48093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r>
              <a:rPr lang="en-US" sz="2400" b="1" dirty="0" smtClean="0">
                <a:solidFill>
                  <a:srgbClr val="FFFFFF"/>
                </a:solidFill>
                <a:latin typeface="Tahoma"/>
                <a:cs typeface="Tahoma"/>
              </a:rPr>
              <a:t>Simplify PC Data Backups</a:t>
            </a:r>
          </a:p>
        </p:txBody>
      </p:sp>
      <p:sp>
        <p:nvSpPr>
          <p:cNvPr id="30" name="TextBox 29"/>
          <p:cNvSpPr txBox="1"/>
          <p:nvPr/>
        </p:nvSpPr>
        <p:spPr>
          <a:xfrm>
            <a:off x="200450" y="6281579"/>
            <a:ext cx="3772763" cy="246221"/>
          </a:xfrm>
          <a:prstGeom prst="rect">
            <a:avLst/>
          </a:prstGeom>
          <a:noFill/>
        </p:spPr>
        <p:txBody>
          <a:bodyPr wrap="none" rtlCol="0">
            <a:spAutoFit/>
          </a:bodyPr>
          <a:lstStyle/>
          <a:p>
            <a:r>
              <a:rPr lang="en-US" sz="1000" dirty="0" smtClean="0">
                <a:solidFill>
                  <a:srgbClr val="0B589F"/>
                </a:solidFill>
                <a:latin typeface="Neo Sans Intel" pitchFamily="34" charset="0"/>
              </a:rPr>
              <a:t>Other names and brands may be claimed as the property of others</a:t>
            </a:r>
            <a:endParaRPr lang="en-US" sz="1000" dirty="0">
              <a:solidFill>
                <a:srgbClr val="0B589F"/>
              </a:solidFill>
              <a:latin typeface="Neo Sans Intel" pitchFamily="34" charset="0"/>
            </a:endParaRPr>
          </a:p>
        </p:txBody>
      </p:sp>
      <p:pic>
        <p:nvPicPr>
          <p:cNvPr id="41"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730115" y="3841861"/>
            <a:ext cx="1145140" cy="661354"/>
          </a:xfrm>
          <a:prstGeom prst="rect">
            <a:avLst/>
          </a:prstGeom>
          <a:noFill/>
          <a:ln w="9525">
            <a:solidFill>
              <a:schemeClr val="accent1">
                <a:shade val="95000"/>
                <a:satMod val="105000"/>
              </a:schemeClr>
            </a:solidFill>
            <a:miter lim="800000"/>
            <a:headEnd/>
            <a:tailEnd/>
          </a:ln>
        </p:spPr>
      </p:pic>
      <p:pic>
        <p:nvPicPr>
          <p:cNvPr id="20" name="Picture 2" descr="C:\Users\rwillard\Desktop\New folder\ci5_d_rgb_3000.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731194" y="2902998"/>
            <a:ext cx="785624" cy="590257"/>
          </a:xfrm>
          <a:prstGeom prst="rect">
            <a:avLst/>
          </a:prstGeom>
          <a:noFill/>
        </p:spPr>
      </p:pic>
      <p:pic>
        <p:nvPicPr>
          <p:cNvPr id="15" name="Picture 3" descr="C:\Users\Ryan\Documents\Projects\Intel\Retail Spring 11\brand\Badge Art (Production Qualitiy)\Worldwide (Not PRC)\ci5vpro_d_rgb_3000.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505351" y="2909305"/>
            <a:ext cx="814721" cy="586101"/>
          </a:xfrm>
          <a:prstGeom prst="rect">
            <a:avLst/>
          </a:prstGeom>
          <a:noFill/>
        </p:spPr>
      </p:pic>
      <p:pic>
        <p:nvPicPr>
          <p:cNvPr id="19" name="Picture 5" descr="C:\Users\Ryan\Documents\Projects\Intel\Retail Spring 11\brand\Badge Art (Production Qualitiy)\Worldwide (Not PRC)\ci7vpro_d_rgb_3000.pn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7468840" y="2913945"/>
            <a:ext cx="814721" cy="586101"/>
          </a:xfrm>
          <a:prstGeom prst="rect">
            <a:avLst/>
          </a:prstGeom>
          <a:noFill/>
        </p:spPr>
      </p:pic>
      <p:pic>
        <p:nvPicPr>
          <p:cNvPr id="10" name="Picture 11" descr="SSD.png"/>
          <p:cNvPicPr>
            <a:picLocks noChangeAspect="1"/>
          </p:cNvPicPr>
          <p:nvPr/>
        </p:nvPicPr>
        <p:blipFill>
          <a:blip r:embed="rId7" cstate="email">
            <a:extLst>
              <a:ext uri="{28A0092B-C50C-407E-A947-70E740481C1C}">
                <a14:useLocalDpi xmlns:a14="http://schemas.microsoft.com/office/drawing/2010/main"/>
              </a:ext>
            </a:extLst>
          </a:blip>
          <a:srcRect/>
          <a:stretch>
            <a:fillRect/>
          </a:stretch>
        </p:blipFill>
        <p:spPr bwMode="auto">
          <a:xfrm>
            <a:off x="3904271" y="2843559"/>
            <a:ext cx="1492920" cy="995473"/>
          </a:xfrm>
          <a:prstGeom prst="rect">
            <a:avLst/>
          </a:prstGeom>
          <a:noFill/>
          <a:ln w="9525">
            <a:noFill/>
            <a:miter lim="800000"/>
            <a:headEnd/>
            <a:tailEnd/>
          </a:ln>
        </p:spPr>
      </p:pic>
      <p:sp>
        <p:nvSpPr>
          <p:cNvPr id="11" name="TextBox 10"/>
          <p:cNvSpPr txBox="1"/>
          <p:nvPr/>
        </p:nvSpPr>
        <p:spPr>
          <a:xfrm>
            <a:off x="3602182" y="3034145"/>
            <a:ext cx="346363" cy="369332"/>
          </a:xfrm>
          <a:prstGeom prst="rect">
            <a:avLst/>
          </a:prstGeom>
          <a:noFill/>
        </p:spPr>
        <p:txBody>
          <a:bodyPr wrap="square" rtlCol="0">
            <a:spAutoFit/>
          </a:bodyPr>
          <a:lstStyle/>
          <a:p>
            <a:r>
              <a:rPr lang="en-US" dirty="0" smtClean="0"/>
              <a:t>+</a:t>
            </a:r>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08" name="Rectangle 2"/>
          <p:cNvSpPr>
            <a:spLocks noGrp="1" noChangeArrowheads="1"/>
          </p:cNvSpPr>
          <p:nvPr>
            <p:ph type="title" idx="4294967295"/>
          </p:nvPr>
        </p:nvSpPr>
        <p:spPr>
          <a:xfrm>
            <a:off x="222250" y="114300"/>
            <a:ext cx="8439150" cy="715963"/>
          </a:xfrm>
        </p:spPr>
        <p:txBody>
          <a:bodyPr>
            <a:noAutofit/>
          </a:bodyPr>
          <a:lstStyle/>
          <a:p>
            <a:pPr algn="l"/>
            <a:r>
              <a:rPr lang="en-US" altLang="zh-CN" sz="2400" dirty="0" smtClean="0">
                <a:ea typeface="宋体" pitchFamily="2" charset="-122"/>
              </a:rPr>
              <a:t>Which Intel PC Security Solution is Best for Your Small Business Customer?</a:t>
            </a:r>
          </a:p>
        </p:txBody>
      </p:sp>
      <p:sp>
        <p:nvSpPr>
          <p:cNvPr id="34" name="TextBox 33"/>
          <p:cNvSpPr txBox="1"/>
          <p:nvPr/>
        </p:nvSpPr>
        <p:spPr>
          <a:xfrm>
            <a:off x="720206" y="6057900"/>
            <a:ext cx="7391400" cy="400110"/>
          </a:xfrm>
          <a:prstGeom prst="rect">
            <a:avLst/>
          </a:prstGeom>
          <a:noFill/>
        </p:spPr>
        <p:txBody>
          <a:bodyPr wrap="square" rtlCol="0">
            <a:spAutoFit/>
          </a:bodyPr>
          <a:lstStyle/>
          <a:p>
            <a:r>
              <a:rPr lang="en-US" sz="2000" b="1" dirty="0" smtClean="0">
                <a:solidFill>
                  <a:srgbClr val="0B589F"/>
                </a:solidFill>
                <a:latin typeface="Tahoma"/>
                <a:ea typeface="+mj-ea"/>
                <a:cs typeface="Tahoma"/>
              </a:rPr>
              <a:t>Deliver robust, unique security protection from Intel</a:t>
            </a:r>
            <a:endParaRPr lang="en-US" sz="1600" dirty="0">
              <a:solidFill>
                <a:srgbClr val="0B589F"/>
              </a:solidFill>
            </a:endParaRPr>
          </a:p>
        </p:txBody>
      </p:sp>
      <p:sp>
        <p:nvSpPr>
          <p:cNvPr id="39" name="Rectangle 38"/>
          <p:cNvSpPr/>
          <p:nvPr/>
        </p:nvSpPr>
        <p:spPr>
          <a:xfrm>
            <a:off x="4787900" y="927100"/>
            <a:ext cx="2575942" cy="2730500"/>
          </a:xfrm>
          <a:prstGeom prst="rect">
            <a:avLst/>
          </a:prstGeom>
          <a:gradFill flip="none" rotWithShape="1">
            <a:gsLst>
              <a:gs pos="75000">
                <a:srgbClr val="0860A8">
                  <a:alpha val="60000"/>
                </a:srgbClr>
              </a:gs>
              <a:gs pos="25000">
                <a:srgbClr val="0860A8">
                  <a:alpha val="60000"/>
                </a:srgb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Tahoma"/>
              <a:cs typeface="Tahoma"/>
            </a:endParaRPr>
          </a:p>
        </p:txBody>
      </p:sp>
      <p:sp>
        <p:nvSpPr>
          <p:cNvPr id="40" name="Rectangle 39"/>
          <p:cNvSpPr/>
          <p:nvPr/>
        </p:nvSpPr>
        <p:spPr>
          <a:xfrm>
            <a:off x="7349066" y="927100"/>
            <a:ext cx="1794933" cy="2730500"/>
          </a:xfrm>
          <a:prstGeom prst="rect">
            <a:avLst/>
          </a:prstGeom>
          <a:gradFill flip="none" rotWithShape="1">
            <a:gsLst>
              <a:gs pos="75000">
                <a:srgbClr val="0860A8">
                  <a:alpha val="60000"/>
                </a:srgbClr>
              </a:gs>
              <a:gs pos="25000">
                <a:srgbClr val="0860A8">
                  <a:alpha val="60000"/>
                </a:srgb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Tahoma"/>
              <a:cs typeface="Tahoma"/>
            </a:endParaRPr>
          </a:p>
        </p:txBody>
      </p:sp>
      <p:sp>
        <p:nvSpPr>
          <p:cNvPr id="41" name="Rectangle 40"/>
          <p:cNvSpPr/>
          <p:nvPr/>
        </p:nvSpPr>
        <p:spPr>
          <a:xfrm>
            <a:off x="3352799" y="927100"/>
            <a:ext cx="1405467" cy="2730500"/>
          </a:xfrm>
          <a:prstGeom prst="rect">
            <a:avLst/>
          </a:prstGeom>
          <a:gradFill flip="none" rotWithShape="1">
            <a:gsLst>
              <a:gs pos="75000">
                <a:srgbClr val="0860A8">
                  <a:alpha val="60000"/>
                </a:srgbClr>
              </a:gs>
              <a:gs pos="25000">
                <a:srgbClr val="0860A8">
                  <a:alpha val="60000"/>
                </a:srgb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Tahoma"/>
              <a:cs typeface="Tahoma"/>
            </a:endParaRPr>
          </a:p>
        </p:txBody>
      </p:sp>
      <p:graphicFrame>
        <p:nvGraphicFramePr>
          <p:cNvPr id="42" name="Group 123"/>
          <p:cNvGraphicFramePr>
            <a:graphicFrameLocks noGrp="1"/>
          </p:cNvGraphicFramePr>
          <p:nvPr/>
        </p:nvGraphicFramePr>
        <p:xfrm>
          <a:off x="0" y="1578267"/>
          <a:ext cx="9144002" cy="4282208"/>
        </p:xfrm>
        <a:graphic>
          <a:graphicData uri="http://schemas.openxmlformats.org/drawingml/2006/table">
            <a:tbl>
              <a:tblPr/>
              <a:tblGrid>
                <a:gridCol w="787401"/>
                <a:gridCol w="1138382"/>
                <a:gridCol w="1440873"/>
                <a:gridCol w="1404951"/>
                <a:gridCol w="922859"/>
                <a:gridCol w="1672332"/>
                <a:gridCol w="1777204"/>
              </a:tblGrid>
              <a:tr h="7747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1400" b="0" dirty="0" smtClean="0">
                        <a:solidFill>
                          <a:srgbClr val="FFFFFF"/>
                        </a:solidFill>
                        <a:latin typeface="Neo Sans Intel"/>
                        <a:ea typeface="SimSun" pitchFamily="2" charset="-122"/>
                        <a:cs typeface="Neo Sans Intel"/>
                      </a:endParaRPr>
                    </a:p>
                  </a:txBody>
                  <a:tcPr marL="0" marR="0" anchor="ctr" horzOverflow="overflow">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a:noFill/>
                    </a:lnTlToBr>
                    <a:lnBlToTr>
                      <a:noFill/>
                    </a:lnBlToTr>
                    <a:gradFill flip="none" rotWithShape="1">
                      <a:gsLst>
                        <a:gs pos="100000">
                          <a:srgbClr val="0860A8"/>
                        </a:gs>
                        <a:gs pos="0">
                          <a:srgbClr val="2EA5D5"/>
                        </a:gs>
                      </a:gsLst>
                      <a:lin ang="5400000" scaled="0"/>
                      <a:tileRect/>
                    </a:gra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1400" b="0" dirty="0" smtClean="0">
                        <a:solidFill>
                          <a:srgbClr val="FFFFFF"/>
                        </a:solidFill>
                        <a:latin typeface="Neo Sans Intel"/>
                        <a:ea typeface="SimSun" pitchFamily="2" charset="-122"/>
                        <a:cs typeface="Neo Sans Intel"/>
                      </a:endParaRPr>
                    </a:p>
                  </a:txBody>
                  <a:tcPr marL="0" marR="0" anchor="ctr" horzOverflow="overflow">
                    <a:lnL w="12700" cap="flat" cmpd="sng" algn="ctr">
                      <a:noFill/>
                      <a:prstDash val="dot"/>
                      <a:round/>
                      <a:headEnd type="none" w="med" len="med"/>
                      <a:tailEnd type="none" w="med" len="med"/>
                    </a:lnL>
                    <a:lnR w="12700" cap="flat" cmpd="sng" algn="ctr">
                      <a:solidFill>
                        <a:prstClr val="white"/>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a:noFill/>
                    </a:lnTlToBr>
                    <a:lnBlToTr>
                      <a:noFill/>
                    </a:lnBlToTr>
                    <a:gradFill flip="none" rotWithShape="1">
                      <a:gsLst>
                        <a:gs pos="100000">
                          <a:srgbClr val="0860A8"/>
                        </a:gs>
                        <a:gs pos="0">
                          <a:srgbClr val="2EA5D5"/>
                        </a:gs>
                      </a:gsLst>
                      <a:lin ang="5400000" scaled="0"/>
                      <a:tileRect/>
                    </a:gradFill>
                  </a:tcPr>
                </a:tc>
                <a:tc>
                  <a:txBody>
                    <a:bodyPr/>
                    <a:lstStyle/>
                    <a:p>
                      <a:endParaRPr lang="en-US" dirty="0"/>
                    </a:p>
                  </a:txBody>
                  <a:tcPr anchor="ctr" horzOverflow="overflow">
                    <a:lnL w="12700" cap="flat" cmpd="sng" algn="ctr">
                      <a:solidFill>
                        <a:prstClr val="white"/>
                      </a:solidFill>
                      <a:prstDash val="dot"/>
                      <a:round/>
                      <a:headEnd type="none" w="med" len="med"/>
                      <a:tailEnd type="none" w="med" len="med"/>
                    </a:lnL>
                    <a:lnR w="12700" cap="flat" cmpd="sng" algn="ctr">
                      <a:solidFill>
                        <a:prstClr val="white"/>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a:noFill/>
                    </a:lnTlToBr>
                    <a:lnBlToTr>
                      <a:noFill/>
                    </a:lnBlToTr>
                    <a:gradFill flip="none" rotWithShape="1">
                      <a:gsLst>
                        <a:gs pos="100000">
                          <a:srgbClr val="0860A8"/>
                        </a:gs>
                        <a:gs pos="0">
                          <a:srgbClr val="2EA5D5"/>
                        </a:gs>
                      </a:gsLst>
                      <a:lin ang="5400000" scaled="0"/>
                      <a:tileRect/>
                    </a:gradFill>
                  </a:tcPr>
                </a:tc>
                <a:tc>
                  <a:txBody>
                    <a:bodyPr/>
                    <a:lstStyle/>
                    <a:p>
                      <a:endParaRPr lang="en-US" dirty="0"/>
                    </a:p>
                  </a:txBody>
                  <a:tcPr anchor="b" horzOverflow="overflow">
                    <a:lnL w="12700" cap="flat" cmpd="sng" algn="ctr">
                      <a:solidFill>
                        <a:prstClr val="white"/>
                      </a:solidFill>
                      <a:prstDash val="dot"/>
                      <a:round/>
                      <a:headEnd type="none" w="med" len="med"/>
                      <a:tailEnd type="none" w="med" len="med"/>
                    </a:lnL>
                    <a:lnR w="12700" cap="flat" cmpd="sng" algn="ctr">
                      <a:solidFill>
                        <a:prstClr val="white"/>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a:noFill/>
                    </a:lnTlToBr>
                    <a:lnBlToTr>
                      <a:noFill/>
                    </a:lnBlToTr>
                    <a:gradFill flip="none" rotWithShape="1">
                      <a:gsLst>
                        <a:gs pos="100000">
                          <a:srgbClr val="0860A8"/>
                        </a:gs>
                        <a:gs pos="0">
                          <a:srgbClr val="2EA5D5"/>
                        </a:gs>
                      </a:gsLst>
                      <a:lin ang="5400000" scaled="0"/>
                      <a:tileRect/>
                    </a:gradFill>
                  </a:tcPr>
                </a:tc>
                <a:tc>
                  <a:txBody>
                    <a:bodyPr/>
                    <a:lstStyle/>
                    <a:p>
                      <a:endParaRPr lang="en-US" dirty="0"/>
                    </a:p>
                  </a:txBody>
                  <a:tcPr anchor="b" horzOverflow="overflow">
                    <a:lnL w="12700" cap="flat" cmpd="sng" algn="ctr">
                      <a:solidFill>
                        <a:prstClr val="white"/>
                      </a:solidFill>
                      <a:prstDash val="dot"/>
                      <a:round/>
                      <a:headEnd type="none" w="med" len="med"/>
                      <a:tailEnd type="none" w="med" len="med"/>
                    </a:lnL>
                    <a:lnR w="12700" cap="flat" cmpd="sng" algn="ctr">
                      <a:solidFill>
                        <a:prstClr val="white"/>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a:noFill/>
                    </a:lnTlToBr>
                    <a:lnBlToTr>
                      <a:noFill/>
                    </a:lnBlToTr>
                    <a:gradFill flip="none" rotWithShape="1">
                      <a:gsLst>
                        <a:gs pos="100000">
                          <a:srgbClr val="0860A8"/>
                        </a:gs>
                        <a:gs pos="0">
                          <a:srgbClr val="2EA5D5"/>
                        </a:gs>
                      </a:gsLst>
                      <a:lin ang="5400000" scaled="0"/>
                      <a:tileRect/>
                    </a:gradFill>
                  </a:tcPr>
                </a:tc>
                <a:tc>
                  <a:txBody>
                    <a:bodyPr/>
                    <a:lstStyle/>
                    <a:p>
                      <a:endParaRPr lang="en-US" dirty="0"/>
                    </a:p>
                  </a:txBody>
                  <a:tcPr anchor="b" horzOverflow="overflow">
                    <a:lnL w="12700" cap="flat" cmpd="sng" algn="ctr">
                      <a:solidFill>
                        <a:prstClr val="white"/>
                      </a:solidFill>
                      <a:prstDash val="dot"/>
                      <a:round/>
                      <a:headEnd type="none" w="med" len="med"/>
                      <a:tailEnd type="none" w="med" len="med"/>
                    </a:lnL>
                    <a:lnR w="12700" cap="flat" cmpd="sng" algn="ctr">
                      <a:solidFill>
                        <a:prstClr val="white"/>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a:noFill/>
                    </a:lnTlToBr>
                    <a:lnBlToTr>
                      <a:noFill/>
                    </a:lnBlToTr>
                    <a:gradFill flip="none" rotWithShape="1">
                      <a:gsLst>
                        <a:gs pos="100000">
                          <a:srgbClr val="0860A8"/>
                        </a:gs>
                        <a:gs pos="0">
                          <a:srgbClr val="2EA5D5"/>
                        </a:gs>
                      </a:gsLst>
                      <a:lin ang="5400000" scaled="0"/>
                      <a:tileRect/>
                    </a:gradFill>
                  </a:tcPr>
                </a:tc>
                <a:tc>
                  <a:txBody>
                    <a:bodyPr/>
                    <a:lstStyle/>
                    <a:p>
                      <a:endParaRPr lang="en-US" dirty="0"/>
                    </a:p>
                  </a:txBody>
                  <a:tcPr anchor="b" horzOverflow="overflow">
                    <a:lnL w="12700" cap="flat" cmpd="sng" algn="ctr">
                      <a:solidFill>
                        <a:prstClr val="white"/>
                      </a:solid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a:noFill/>
                    </a:lnTlToBr>
                    <a:lnBlToTr>
                      <a:noFill/>
                    </a:lnBlToTr>
                    <a:gradFill flip="none" rotWithShape="1">
                      <a:gsLst>
                        <a:gs pos="100000">
                          <a:srgbClr val="0860A8"/>
                        </a:gs>
                        <a:gs pos="0">
                          <a:srgbClr val="2EA5D5"/>
                        </a:gs>
                      </a:gsLst>
                      <a:lin ang="5400000" scaled="0"/>
                      <a:tileRect/>
                    </a:gradFill>
                  </a:tcPr>
                </a:tc>
              </a:tr>
              <a:tr h="508402">
                <a:tc rowSpan="3">
                  <a:txBody>
                    <a:bodyPr/>
                    <a:lstStyle/>
                    <a:p>
                      <a:pPr marL="0" indent="0" algn="ctr" eaLnBrk="1" hangingPunct="1">
                        <a:defRPr/>
                      </a:pPr>
                      <a:endParaRPr lang="en-US" altLang="zh-CN" sz="1400" b="0" dirty="0" smtClean="0">
                        <a:solidFill>
                          <a:srgbClr val="414343"/>
                        </a:solidFill>
                        <a:latin typeface="Neo Sans Intel"/>
                        <a:ea typeface="SimSun" pitchFamily="2" charset="-122"/>
                        <a:cs typeface="Neo Sans Intel"/>
                      </a:endParaRPr>
                    </a:p>
                  </a:txBody>
                  <a:tcPr marL="0" marR="0" anchor="ctr" horzOverflow="overflow">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gradFill flip="none" rotWithShape="1">
                      <a:gsLst>
                        <a:gs pos="0">
                          <a:srgbClr val="FFFFFF"/>
                        </a:gs>
                        <a:gs pos="100000">
                          <a:schemeClr val="bg1">
                            <a:lumMod val="85000"/>
                          </a:schemeClr>
                        </a:gs>
                      </a:gsLst>
                      <a:lin ang="5400000" scaled="0"/>
                      <a:tileRect/>
                    </a:gradFill>
                  </a:tcPr>
                </a:tc>
                <a:tc rowSpan="3">
                  <a:txBody>
                    <a:bodyPr/>
                    <a:lstStyle/>
                    <a:p>
                      <a:pPr marL="0" indent="0" algn="ctr" eaLnBrk="1" hangingPunct="1">
                        <a:defRPr/>
                      </a:pPr>
                      <a:r>
                        <a:rPr lang="en-US" altLang="zh-CN" sz="1400" b="0" dirty="0" smtClean="0">
                          <a:solidFill>
                            <a:srgbClr val="414343"/>
                          </a:solidFill>
                          <a:latin typeface="Neo Sans Intel"/>
                          <a:ea typeface="SimSun" pitchFamily="2" charset="-122"/>
                          <a:cs typeface="Neo Sans Intel"/>
                        </a:rPr>
                        <a:t>Protect data </a:t>
                      </a:r>
                      <a:br>
                        <a:rPr lang="en-US" altLang="zh-CN" sz="1400" b="0" dirty="0" smtClean="0">
                          <a:solidFill>
                            <a:srgbClr val="414343"/>
                          </a:solidFill>
                          <a:latin typeface="Neo Sans Intel"/>
                          <a:ea typeface="SimSun" pitchFamily="2" charset="-122"/>
                          <a:cs typeface="Neo Sans Intel"/>
                        </a:rPr>
                      </a:br>
                      <a:r>
                        <a:rPr lang="en-US" altLang="zh-CN" sz="1400" b="0" dirty="0" smtClean="0">
                          <a:solidFill>
                            <a:srgbClr val="414343"/>
                          </a:solidFill>
                          <a:latin typeface="Neo Sans Intel"/>
                          <a:ea typeface="SimSun" pitchFamily="2" charset="-122"/>
                          <a:cs typeface="Neo Sans Intel"/>
                        </a:rPr>
                        <a:t>from attacks</a:t>
                      </a:r>
                    </a:p>
                  </a:txBody>
                  <a:tcPr marL="0" marR="0" anchor="ctr" horzOverflow="overflow">
                    <a:lnL w="12700" cap="flat" cmpd="sng" algn="ctr">
                      <a:no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noFill/>
                      <a:prstDash val="dot"/>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gradFill flip="none" rotWithShape="1">
                      <a:gsLst>
                        <a:gs pos="0">
                          <a:srgbClr val="FFFFFF"/>
                        </a:gs>
                        <a:gs pos="100000">
                          <a:schemeClr val="bg1">
                            <a:lumMod val="85000"/>
                          </a:schemeClr>
                        </a:gs>
                      </a:gsLst>
                      <a:lin ang="5400000" scaled="0"/>
                      <a:tileRect/>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solidFill>
                            <a:schemeClr val="tx1">
                              <a:lumMod val="85000"/>
                              <a:lumOff val="15000"/>
                            </a:schemeClr>
                          </a:solidFill>
                          <a:latin typeface="Tahoma"/>
                          <a:cs typeface="Tahoma"/>
                        </a:rPr>
                        <a:t>Increase security update reliability</a:t>
                      </a:r>
                    </a:p>
                  </a:txBody>
                  <a:tcPr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a:noFill/>
                    </a:lnTlToBr>
                    <a:lnBlToTr>
                      <a:noFill/>
                    </a:lnBlToTr>
                    <a:solidFill>
                      <a:schemeClr val="bg1">
                        <a:lumMod val="95000"/>
                      </a:schemeClr>
                    </a:solidFill>
                  </a:tcPr>
                </a:tc>
                <a:tc>
                  <a:txBody>
                    <a:bodyPr/>
                    <a:lstStyle/>
                    <a:p>
                      <a:endParaRPr lang="en-US" dirty="0"/>
                    </a:p>
                  </a:txBody>
                  <a:tcPr anchor="b"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a:noFill/>
                    </a:lnTlToBr>
                    <a:lnBlToTr>
                      <a:noFill/>
                    </a:lnBlToTr>
                    <a:solidFill>
                      <a:schemeClr val="bg1">
                        <a:lumMod val="95000"/>
                      </a:schemeClr>
                    </a:solidFill>
                  </a:tcPr>
                </a:tc>
                <a:tc>
                  <a:txBody>
                    <a:bodyPr/>
                    <a:lstStyle/>
                    <a:p>
                      <a:endParaRPr lang="en-US" dirty="0"/>
                    </a:p>
                  </a:txBody>
                  <a:tcPr anchor="b"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a:noFill/>
                    </a:lnTlToBr>
                    <a:lnBlToTr>
                      <a:noFill/>
                    </a:lnBlToTr>
                    <a:solidFill>
                      <a:schemeClr val="bg1">
                        <a:lumMod val="95000"/>
                      </a:schemeClr>
                    </a:solidFill>
                  </a:tcPr>
                </a:tc>
                <a:tc>
                  <a:txBody>
                    <a:bodyPr/>
                    <a:lstStyle/>
                    <a:p>
                      <a:endParaRPr lang="en-US" dirty="0"/>
                    </a:p>
                  </a:txBody>
                  <a:tcPr anchor="b"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a:noFill/>
                    </a:lnTlToBr>
                    <a:lnBlToTr>
                      <a:noFill/>
                    </a:lnBlToTr>
                    <a:solidFill>
                      <a:schemeClr val="bg1">
                        <a:lumMod val="95000"/>
                      </a:schemeClr>
                    </a:solidFill>
                  </a:tcPr>
                </a:tc>
                <a:tc>
                  <a:txBody>
                    <a:bodyPr/>
                    <a:lstStyle/>
                    <a:p>
                      <a:endParaRPr lang="en-US" dirty="0"/>
                    </a:p>
                  </a:txBody>
                  <a:tcPr anchor="b" horzOverflow="overflow">
                    <a:lnL w="12700" cap="flat" cmpd="sng" algn="ctr">
                      <a:solidFill>
                        <a:prstClr val="black">
                          <a:lumMod val="50000"/>
                          <a:lumOff val="50000"/>
                        </a:prstClr>
                      </a:solid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a:noFill/>
                    </a:lnTlToBr>
                    <a:lnBlToTr>
                      <a:noFill/>
                    </a:lnBlToTr>
                    <a:solidFill>
                      <a:schemeClr val="bg1">
                        <a:lumMod val="95000"/>
                      </a:schemeClr>
                    </a:solidFill>
                  </a:tcPr>
                </a:tc>
              </a:tr>
              <a:tr h="508402">
                <a:tc vMerge="1">
                  <a:txBody>
                    <a:bodyPr/>
                    <a:lstStyle/>
                    <a:p>
                      <a:pPr marL="0" indent="0" algn="ctr" eaLnBrk="1" hangingPunct="1">
                        <a:defRPr/>
                      </a:pPr>
                      <a:endParaRPr lang="en-US" altLang="zh-CN" sz="1400" b="0" dirty="0" smtClean="0">
                        <a:solidFill>
                          <a:srgbClr val="414343"/>
                        </a:solidFill>
                        <a:latin typeface="Neo Sans Intel"/>
                        <a:ea typeface="SimSun" pitchFamily="2" charset="-122"/>
                        <a:cs typeface="Neo Sans Intel"/>
                      </a:endParaRPr>
                    </a:p>
                  </a:txBody>
                  <a:tcPr marL="0" marR="0" anchor="ctr" horzOverflow="overflow">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gradFill flip="none" rotWithShape="1">
                      <a:gsLst>
                        <a:gs pos="0">
                          <a:srgbClr val="FFFFFF"/>
                        </a:gs>
                        <a:gs pos="100000">
                          <a:schemeClr val="bg1">
                            <a:lumMod val="85000"/>
                          </a:schemeClr>
                        </a:gs>
                      </a:gsLst>
                      <a:lin ang="5400000" scaled="0"/>
                      <a:tileRect/>
                    </a:gradFill>
                  </a:tcPr>
                </a:tc>
                <a:tc vMerge="1">
                  <a:txBody>
                    <a:bodyPr/>
                    <a:lstStyle/>
                    <a:p>
                      <a:pPr marL="0" indent="0" algn="ctr" eaLnBrk="1" hangingPunct="1">
                        <a:defRPr/>
                      </a:pPr>
                      <a:endParaRPr lang="en-US" altLang="zh-CN" sz="1400" b="0" dirty="0" smtClean="0">
                        <a:solidFill>
                          <a:srgbClr val="414343"/>
                        </a:solidFill>
                        <a:latin typeface="Neo Sans Intel"/>
                        <a:ea typeface="SimSun" pitchFamily="2" charset="-122"/>
                        <a:cs typeface="Neo Sans Intel"/>
                      </a:endParaRPr>
                    </a:p>
                  </a:txBody>
                  <a:tcPr marL="0" marR="0" anchor="ctr" horzOverflow="overflow">
                    <a:lnL w="12700" cap="flat" cmpd="sng" algn="ctr">
                      <a:no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noFill/>
                      <a:prstDash val="dot"/>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gradFill flip="none" rotWithShape="1">
                      <a:gsLst>
                        <a:gs pos="0">
                          <a:srgbClr val="FFFFFF"/>
                        </a:gs>
                        <a:gs pos="100000">
                          <a:schemeClr val="bg1">
                            <a:lumMod val="85000"/>
                          </a:schemeClr>
                        </a:gs>
                      </a:gsLst>
                      <a:lin ang="5400000" scaled="0"/>
                      <a:tileRect/>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solidFill>
                            <a:schemeClr val="tx1">
                              <a:lumMod val="85000"/>
                              <a:lumOff val="15000"/>
                            </a:schemeClr>
                          </a:solidFill>
                          <a:latin typeface="Tahoma"/>
                          <a:cs typeface="Tahoma"/>
                        </a:rPr>
                        <a:t>Fix more security issues fast</a:t>
                      </a:r>
                      <a:r>
                        <a:rPr lang="en-US" altLang="zh-CN" sz="1050" baseline="0" dirty="0" smtClean="0">
                          <a:solidFill>
                            <a:schemeClr val="tx1">
                              <a:lumMod val="85000"/>
                              <a:lumOff val="15000"/>
                            </a:schemeClr>
                          </a:solidFill>
                          <a:latin typeface="Tahoma"/>
                          <a:cs typeface="Tahoma"/>
                        </a:rPr>
                        <a:t> with KVM Remote Control</a:t>
                      </a:r>
                      <a:r>
                        <a:rPr lang="en-US" altLang="zh-CN" sz="1050" baseline="30000" dirty="0" smtClean="0">
                          <a:solidFill>
                            <a:schemeClr val="tx1">
                              <a:lumMod val="85000"/>
                              <a:lumOff val="15000"/>
                            </a:schemeClr>
                          </a:solidFill>
                          <a:latin typeface="Tahoma"/>
                          <a:cs typeface="Tahoma"/>
                        </a:rPr>
                        <a:t>5</a:t>
                      </a:r>
                    </a:p>
                  </a:txBody>
                  <a:tcPr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a:noFill/>
                    </a:lnTlToBr>
                    <a:lnBlToTr>
                      <a:noFill/>
                    </a:lnBlToTr>
                    <a:solidFill>
                      <a:schemeClr val="bg1"/>
                    </a:solidFill>
                  </a:tcPr>
                </a:tc>
                <a:tc>
                  <a:txBody>
                    <a:bodyPr/>
                    <a:lstStyle/>
                    <a:p>
                      <a:endParaRPr lang="en-US" dirty="0"/>
                    </a:p>
                  </a:txBody>
                  <a:tcPr anchor="b"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a:noFill/>
                    </a:lnTlToBr>
                    <a:lnBlToTr>
                      <a:noFill/>
                    </a:lnBlToTr>
                    <a:solidFill>
                      <a:schemeClr val="bg1"/>
                    </a:solidFill>
                  </a:tcPr>
                </a:tc>
                <a:tc>
                  <a:txBody>
                    <a:bodyPr/>
                    <a:lstStyle/>
                    <a:p>
                      <a:endParaRPr lang="en-US" dirty="0"/>
                    </a:p>
                  </a:txBody>
                  <a:tcPr anchor="b"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a:noFill/>
                    </a:lnTlToBr>
                    <a:lnBlToTr>
                      <a:noFill/>
                    </a:lnBlToTr>
                    <a:solidFill>
                      <a:schemeClr val="bg1"/>
                    </a:solidFill>
                  </a:tcPr>
                </a:tc>
                <a:tc>
                  <a:txBody>
                    <a:bodyPr/>
                    <a:lstStyle/>
                    <a:p>
                      <a:endParaRPr lang="en-US" dirty="0"/>
                    </a:p>
                  </a:txBody>
                  <a:tcPr anchor="b"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a:noFill/>
                    </a:lnTlToBr>
                    <a:lnBlToTr>
                      <a:noFill/>
                    </a:lnBlToTr>
                    <a:solidFill>
                      <a:schemeClr val="bg1"/>
                    </a:solidFill>
                  </a:tcPr>
                </a:tc>
                <a:tc>
                  <a:txBody>
                    <a:bodyPr/>
                    <a:lstStyle/>
                    <a:p>
                      <a:endParaRPr lang="en-US" dirty="0"/>
                    </a:p>
                  </a:txBody>
                  <a:tcPr anchor="b" horzOverflow="overflow">
                    <a:lnL w="12700" cap="flat" cmpd="sng" algn="ctr">
                      <a:solidFill>
                        <a:prstClr val="black">
                          <a:lumMod val="50000"/>
                          <a:lumOff val="50000"/>
                        </a:prstClr>
                      </a:solid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a:noFill/>
                    </a:lnTlToBr>
                    <a:lnBlToTr>
                      <a:noFill/>
                    </a:lnBlToTr>
                    <a:solidFill>
                      <a:schemeClr val="bg1"/>
                    </a:solidFill>
                  </a:tcPr>
                </a:tc>
              </a:tr>
              <a:tr h="508402">
                <a:tc vMerge="1">
                  <a:txBody>
                    <a:bodyPr/>
                    <a:lstStyle/>
                    <a:p>
                      <a:endParaRPr lang="en-US"/>
                    </a:p>
                  </a:txBody>
                  <a:tcPr/>
                </a:tc>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solidFill>
                            <a:schemeClr val="tx1">
                              <a:lumMod val="85000"/>
                              <a:lumOff val="15000"/>
                            </a:schemeClr>
                          </a:solidFill>
                          <a:latin typeface="Tahoma"/>
                          <a:cs typeface="Tahoma"/>
                        </a:rPr>
                        <a:t>Keep security tasks in the background</a:t>
                      </a:r>
                    </a:p>
                  </a:txBody>
                  <a:tcPr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noFill/>
                      <a:prstDash val="dot"/>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solidFill>
                      <a:schemeClr val="bg1">
                        <a:lumMod val="95000"/>
                      </a:schemeClr>
                    </a:solidFill>
                  </a:tcPr>
                </a:tc>
                <a:tc>
                  <a:txBody>
                    <a:bodyPr/>
                    <a:lstStyle/>
                    <a:p>
                      <a:endParaRPr lang="en-US" dirty="0"/>
                    </a:p>
                  </a:txBody>
                  <a:tcPr anchor="b"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noFill/>
                      <a:prstDash val="dot"/>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solidFill>
                      <a:schemeClr val="bg1">
                        <a:lumMod val="95000"/>
                      </a:schemeClr>
                    </a:solidFill>
                  </a:tcPr>
                </a:tc>
                <a:tc>
                  <a:txBody>
                    <a:bodyPr/>
                    <a:lstStyle/>
                    <a:p>
                      <a:endParaRPr lang="en-US" dirty="0"/>
                    </a:p>
                  </a:txBody>
                  <a:tcPr anchor="b"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noFill/>
                      <a:prstDash val="dot"/>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solidFill>
                      <a:schemeClr val="bg1">
                        <a:lumMod val="95000"/>
                      </a:schemeClr>
                    </a:solidFill>
                  </a:tcPr>
                </a:tc>
                <a:tc>
                  <a:txBody>
                    <a:bodyPr/>
                    <a:lstStyle/>
                    <a:p>
                      <a:endParaRPr lang="en-US" dirty="0"/>
                    </a:p>
                  </a:txBody>
                  <a:tcPr anchor="b"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noFill/>
                      <a:prstDash val="dot"/>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solidFill>
                      <a:schemeClr val="bg1">
                        <a:lumMod val="95000"/>
                      </a:schemeClr>
                    </a:solidFill>
                  </a:tcPr>
                </a:tc>
                <a:tc>
                  <a:txBody>
                    <a:bodyPr/>
                    <a:lstStyle/>
                    <a:p>
                      <a:endParaRPr lang="en-US" dirty="0"/>
                    </a:p>
                  </a:txBody>
                  <a:tcPr anchor="b" horzOverflow="overflow">
                    <a:lnL w="12700" cap="flat" cmpd="sng" algn="ctr">
                      <a:solidFill>
                        <a:prstClr val="black">
                          <a:lumMod val="50000"/>
                          <a:lumOff val="50000"/>
                        </a:prstClr>
                      </a:solid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solidFill>
                      <a:schemeClr val="bg1">
                        <a:lumMod val="95000"/>
                      </a:schemeClr>
                    </a:solidFill>
                  </a:tcPr>
                </a:tc>
              </a:tr>
              <a:tr h="557996">
                <a:tc rowSpan="2">
                  <a:txBody>
                    <a:bodyPr/>
                    <a:lstStyle/>
                    <a:p>
                      <a:pPr marL="0" indent="0" algn="ctr" eaLnBrk="1" hangingPunct="1">
                        <a:defRPr/>
                      </a:pPr>
                      <a:endParaRPr lang="en-US" altLang="zh-CN" sz="1400" b="0" dirty="0" smtClean="0">
                        <a:solidFill>
                          <a:srgbClr val="414343"/>
                        </a:solidFill>
                        <a:latin typeface="Neo Sans Intel"/>
                        <a:ea typeface="SimSun" pitchFamily="2" charset="-122"/>
                        <a:cs typeface="Neo Sans Intel"/>
                      </a:endParaRPr>
                    </a:p>
                  </a:txBody>
                  <a:tcPr marL="0" marR="0" anchor="ctr" horzOverflow="overflow">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gradFill rotWithShape="1">
                      <a:gsLst>
                        <a:gs pos="0">
                          <a:srgbClr val="FFFFFF"/>
                        </a:gs>
                        <a:gs pos="100000">
                          <a:schemeClr val="bg1">
                            <a:lumMod val="85000"/>
                          </a:schemeClr>
                        </a:gs>
                      </a:gsLst>
                      <a:lin ang="5400000" scaled="0"/>
                    </a:gradFill>
                  </a:tcPr>
                </a:tc>
                <a:tc rowSpan="2">
                  <a:txBody>
                    <a:bodyPr/>
                    <a:lstStyle/>
                    <a:p>
                      <a:pPr marL="0" indent="0" algn="ctr" eaLnBrk="1" hangingPunct="1">
                        <a:defRPr/>
                      </a:pPr>
                      <a:r>
                        <a:rPr lang="en-US" altLang="zh-CN" sz="1400" b="0" dirty="0" smtClean="0">
                          <a:solidFill>
                            <a:srgbClr val="414343"/>
                          </a:solidFill>
                          <a:latin typeface="Neo Sans Intel"/>
                          <a:ea typeface="SimSun" pitchFamily="2" charset="-122"/>
                          <a:cs typeface="Neo Sans Intel"/>
                        </a:rPr>
                        <a:t>Protect data</a:t>
                      </a:r>
                      <a:br>
                        <a:rPr lang="en-US" altLang="zh-CN" sz="1400" b="0" dirty="0" smtClean="0">
                          <a:solidFill>
                            <a:srgbClr val="414343"/>
                          </a:solidFill>
                          <a:latin typeface="Neo Sans Intel"/>
                          <a:ea typeface="SimSun" pitchFamily="2" charset="-122"/>
                          <a:cs typeface="Neo Sans Intel"/>
                        </a:rPr>
                      </a:br>
                      <a:r>
                        <a:rPr lang="en-US" altLang="zh-CN" sz="1400" b="0" dirty="0" smtClean="0">
                          <a:solidFill>
                            <a:srgbClr val="414343"/>
                          </a:solidFill>
                          <a:latin typeface="Neo Sans Intel"/>
                          <a:ea typeface="SimSun" pitchFamily="2" charset="-122"/>
                          <a:cs typeface="Neo Sans Intel"/>
                        </a:rPr>
                        <a:t>in  case of PC loss or theft</a:t>
                      </a:r>
                    </a:p>
                  </a:txBody>
                  <a:tcPr marL="0" marR="0" anchor="ctr" horzOverflow="overflow">
                    <a:lnL w="12700" cap="flat" cmpd="sng" algn="ctr">
                      <a:no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gradFill rotWithShape="1">
                      <a:gsLst>
                        <a:gs pos="0">
                          <a:srgbClr val="FFFFFF"/>
                        </a:gs>
                        <a:gs pos="100000">
                          <a:schemeClr val="bg1">
                            <a:lumMod val="85000"/>
                          </a:schemeClr>
                        </a:gs>
                      </a:gsLst>
                      <a:lin ang="5400000" scaled="0"/>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solidFill>
                            <a:schemeClr val="tx1">
                              <a:lumMod val="85000"/>
                              <a:lumOff val="15000"/>
                            </a:schemeClr>
                          </a:solidFill>
                          <a:latin typeface="Tahoma"/>
                          <a:cs typeface="Tahoma"/>
                        </a:rPr>
                        <a:t>Faster data encryption</a:t>
                      </a:r>
                    </a:p>
                  </a:txBody>
                  <a:tcPr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endParaRPr lang="en-US" dirty="0"/>
                    </a:p>
                  </a:txBody>
                  <a:tcPr anchor="b"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endParaRPr lang="en-US" dirty="0"/>
                    </a:p>
                  </a:txBody>
                  <a:tcPr anchor="b"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endParaRPr lang="en-US" dirty="0"/>
                    </a:p>
                  </a:txBody>
                  <a:tcPr anchor="b"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endParaRPr lang="en-US" dirty="0"/>
                    </a:p>
                  </a:txBody>
                  <a:tcPr anchor="b" horzOverflow="overflow">
                    <a:lnL w="12700" cap="flat" cmpd="sng" algn="ctr">
                      <a:solidFill>
                        <a:prstClr val="black">
                          <a:lumMod val="50000"/>
                          <a:lumOff val="50000"/>
                        </a:prstClr>
                      </a:solidFill>
                      <a:prstDash val="dot"/>
                      <a:round/>
                      <a:headEnd type="none" w="med" len="med"/>
                      <a:tailEnd type="none" w="med" len="med"/>
                    </a:lnL>
                    <a:lnR w="12700" cap="flat" cmpd="sng" algn="ctr">
                      <a:no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r>
              <a:tr h="508402">
                <a:tc vMerge="1">
                  <a:txBody>
                    <a:bodyPr/>
                    <a:lstStyle/>
                    <a:p>
                      <a:pPr marL="0" indent="0" algn="ctr" eaLnBrk="1" hangingPunct="1">
                        <a:defRPr/>
                      </a:pPr>
                      <a:endParaRPr lang="en-US" altLang="zh-CN" sz="1400" b="0" dirty="0" smtClean="0">
                        <a:solidFill>
                          <a:srgbClr val="414343"/>
                        </a:solidFill>
                        <a:latin typeface="Neo Sans Intel"/>
                        <a:ea typeface="SimSun" pitchFamily="2" charset="-122"/>
                        <a:cs typeface="Neo Sans Intel"/>
                      </a:endParaRPr>
                    </a:p>
                  </a:txBody>
                  <a:tcPr marL="0" marR="0" anchor="ctr" horzOverflow="overflow">
                    <a:lnL>
                      <a:noFill/>
                    </a:lnL>
                    <a:lnR w="12700" cap="flat" cmpd="sng" algn="ctr">
                      <a:solidFill>
                        <a:srgbClr val="7F7F7F"/>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s>
                        <a:gs pos="100000">
                          <a:schemeClr val="bg1">
                            <a:lumMod val="85000"/>
                          </a:schemeClr>
                        </a:gs>
                      </a:gsLst>
                      <a:lin ang="5400000" scaled="0"/>
                    </a:gradFill>
                  </a:tcPr>
                </a:tc>
                <a:tc vMerge="1">
                  <a:txBody>
                    <a:bodyPr/>
                    <a:lstStyle/>
                    <a:p>
                      <a:pPr marL="0" indent="0" algn="ctr" eaLnBrk="1" hangingPunct="1">
                        <a:defRPr/>
                      </a:pPr>
                      <a:endParaRPr lang="en-US" altLang="zh-CN" sz="1400" b="0" dirty="0" smtClean="0">
                        <a:solidFill>
                          <a:srgbClr val="414343"/>
                        </a:solidFill>
                        <a:latin typeface="Neo Sans Intel"/>
                        <a:ea typeface="SimSun" pitchFamily="2" charset="-122"/>
                        <a:cs typeface="Neo Sans Intel"/>
                      </a:endParaRPr>
                    </a:p>
                  </a:txBody>
                  <a:tcPr marL="0" marR="0" anchor="ctr" horzOverflow="overflow">
                    <a:lnL w="12700" cap="flat" cmpd="sng" algn="ctr">
                      <a:solidFill>
                        <a:srgbClr val="7F7F7F"/>
                      </a:solidFill>
                      <a:prstDash val="dot"/>
                      <a:round/>
                      <a:headEnd type="none" w="med" len="med"/>
                      <a:tailEnd type="none" w="med" len="med"/>
                    </a:lnL>
                    <a:lnR w="12700" cap="flat" cmpd="sng" algn="ctr">
                      <a:solidFill>
                        <a:srgbClr val="7F7F7F"/>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FF"/>
                        </a:gs>
                        <a:gs pos="100000">
                          <a:schemeClr val="bg1">
                            <a:lumMod val="85000"/>
                          </a:schemeClr>
                        </a:gs>
                      </a:gsLst>
                      <a:lin ang="5400000" scaled="0"/>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solidFill>
                            <a:schemeClr val="tx1">
                              <a:lumMod val="85000"/>
                              <a:lumOff val="15000"/>
                            </a:schemeClr>
                          </a:solidFill>
                          <a:latin typeface="Tahoma"/>
                          <a:cs typeface="Tahoma"/>
                        </a:rPr>
                        <a:t>Disable PCs that are lost or stolen</a:t>
                      </a:r>
                    </a:p>
                  </a:txBody>
                  <a:tcPr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noFill/>
                      <a:prstDash val="dot"/>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solidFill>
                      <a:schemeClr val="bg1">
                        <a:lumMod val="95000"/>
                      </a:schemeClr>
                    </a:solidFill>
                  </a:tcPr>
                </a:tc>
                <a:tc>
                  <a:txBody>
                    <a:bodyPr/>
                    <a:lstStyle/>
                    <a:p>
                      <a:endParaRPr lang="en-US" dirty="0"/>
                    </a:p>
                  </a:txBody>
                  <a:tcPr anchor="b"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noFill/>
                      <a:prstDash val="dot"/>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solidFill>
                      <a:schemeClr val="bg1">
                        <a:lumMod val="95000"/>
                      </a:schemeClr>
                    </a:solidFill>
                  </a:tcPr>
                </a:tc>
                <a:tc>
                  <a:txBody>
                    <a:bodyPr/>
                    <a:lstStyle/>
                    <a:p>
                      <a:endParaRPr lang="en-US" dirty="0"/>
                    </a:p>
                  </a:txBody>
                  <a:tcPr anchor="b"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noFill/>
                      <a:prstDash val="dot"/>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solidFill>
                      <a:schemeClr val="bg1">
                        <a:lumMod val="95000"/>
                      </a:schemeClr>
                    </a:solidFill>
                  </a:tcPr>
                </a:tc>
                <a:tc>
                  <a:txBody>
                    <a:bodyPr/>
                    <a:lstStyle/>
                    <a:p>
                      <a:endParaRPr lang="en-US" dirty="0"/>
                    </a:p>
                  </a:txBody>
                  <a:tcPr anchor="b"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noFill/>
                      <a:prstDash val="dot"/>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solidFill>
                      <a:schemeClr val="bg1">
                        <a:lumMod val="95000"/>
                      </a:schemeClr>
                    </a:solidFill>
                  </a:tcPr>
                </a:tc>
                <a:tc>
                  <a:txBody>
                    <a:bodyPr/>
                    <a:lstStyle/>
                    <a:p>
                      <a:endParaRPr lang="en-US" dirty="0"/>
                    </a:p>
                  </a:txBody>
                  <a:tcPr anchor="b" horzOverflow="overflow">
                    <a:lnL w="12700" cap="flat" cmpd="sng" algn="ctr">
                      <a:solidFill>
                        <a:prstClr val="black">
                          <a:lumMod val="50000"/>
                          <a:lumOff val="50000"/>
                        </a:prstClr>
                      </a:solid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solidFill>
                        <a:prstClr val="black">
                          <a:lumMod val="50000"/>
                          <a:lumOff val="50000"/>
                        </a:prstClr>
                      </a:solidFill>
                      <a:prstDash val="solid"/>
                      <a:round/>
                      <a:headEnd type="none" w="med" len="med"/>
                      <a:tailEnd type="none" w="med" len="med"/>
                    </a:lnB>
                    <a:lnTlToBr>
                      <a:noFill/>
                    </a:lnTlToBr>
                    <a:lnBlToTr>
                      <a:noFill/>
                    </a:lnBlToTr>
                    <a:solidFill>
                      <a:schemeClr val="bg1">
                        <a:lumMod val="95000"/>
                      </a:schemeClr>
                    </a:solidFill>
                  </a:tcPr>
                </a:tc>
              </a:tr>
              <a:tr h="852806">
                <a:tc>
                  <a:txBody>
                    <a:bodyPr/>
                    <a:lstStyle/>
                    <a:p>
                      <a:pPr marL="0" indent="0" algn="ctr" eaLnBrk="1" hangingPunct="1">
                        <a:tabLst>
                          <a:tab pos="0" algn="l"/>
                        </a:tabLst>
                        <a:defRPr/>
                      </a:pPr>
                      <a:endParaRPr lang="en-US" altLang="zh-CN" sz="1400" b="0" dirty="0" smtClean="0">
                        <a:solidFill>
                          <a:srgbClr val="414343"/>
                        </a:solidFill>
                        <a:latin typeface="Neo Sans Intel"/>
                        <a:ea typeface="SimSun" pitchFamily="2" charset="-122"/>
                        <a:cs typeface="Neo Sans Intel"/>
                      </a:endParaRPr>
                    </a:p>
                  </a:txBody>
                  <a:tcPr marL="0" marR="0" anchor="ctr" horzOverflow="overflow">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noFill/>
                      <a:prstDash val="dot"/>
                      <a:round/>
                      <a:headEnd type="none" w="med" len="med"/>
                      <a:tailEnd type="none" w="med" len="med"/>
                    </a:lnB>
                    <a:lnTlToBr>
                      <a:noFill/>
                    </a:lnTlToBr>
                    <a:lnBlToTr>
                      <a:noFill/>
                    </a:lnBlToTr>
                    <a:gradFill rotWithShape="1">
                      <a:gsLst>
                        <a:gs pos="0">
                          <a:srgbClr val="FFFFFF"/>
                        </a:gs>
                        <a:gs pos="100000">
                          <a:schemeClr val="bg1">
                            <a:lumMod val="85000"/>
                          </a:schemeClr>
                        </a:gs>
                      </a:gsLst>
                      <a:lin ang="5400000" scaled="0"/>
                    </a:gradFill>
                  </a:tcPr>
                </a:tc>
                <a:tc>
                  <a:txBody>
                    <a:bodyPr/>
                    <a:lstStyle/>
                    <a:p>
                      <a:pPr marL="0" indent="0" algn="ctr" eaLnBrk="1" hangingPunct="1">
                        <a:tabLst>
                          <a:tab pos="0" algn="l"/>
                        </a:tabLst>
                        <a:defRPr/>
                      </a:pPr>
                      <a:r>
                        <a:rPr lang="en-US" altLang="zh-CN" sz="1400" b="0" dirty="0" smtClean="0">
                          <a:solidFill>
                            <a:srgbClr val="414343"/>
                          </a:solidFill>
                          <a:latin typeface="Neo Sans Intel"/>
                          <a:ea typeface="SimSun" pitchFamily="2" charset="-122"/>
                          <a:cs typeface="Neo Sans Intel"/>
                        </a:rPr>
                        <a:t>Simplify data</a:t>
                      </a:r>
                      <a:br>
                        <a:rPr lang="en-US" altLang="zh-CN" sz="1400" b="0" dirty="0" smtClean="0">
                          <a:solidFill>
                            <a:srgbClr val="414343"/>
                          </a:solidFill>
                          <a:latin typeface="Neo Sans Intel"/>
                          <a:ea typeface="SimSun" pitchFamily="2" charset="-122"/>
                          <a:cs typeface="Neo Sans Intel"/>
                        </a:rPr>
                      </a:br>
                      <a:r>
                        <a:rPr lang="en-US" altLang="zh-CN" sz="1400" b="0" dirty="0" smtClean="0">
                          <a:solidFill>
                            <a:srgbClr val="414343"/>
                          </a:solidFill>
                          <a:latin typeface="Neo Sans Intel"/>
                          <a:ea typeface="SimSun" pitchFamily="2" charset="-122"/>
                          <a:cs typeface="Neo Sans Intel"/>
                        </a:rPr>
                        <a:t>backups</a:t>
                      </a:r>
                    </a:p>
                  </a:txBody>
                  <a:tcPr marL="0" marR="0" anchor="ctr" horzOverflow="overflow">
                    <a:lnL w="12700" cap="flat" cmpd="sng" algn="ctr">
                      <a:no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noFill/>
                      <a:prstDash val="dot"/>
                      <a:round/>
                      <a:headEnd type="none" w="med" len="med"/>
                      <a:tailEnd type="none" w="med" len="med"/>
                    </a:lnB>
                    <a:lnTlToBr>
                      <a:noFill/>
                    </a:lnTlToBr>
                    <a:lnBlToTr>
                      <a:noFill/>
                    </a:lnBlToTr>
                    <a:gradFill rotWithShape="1">
                      <a:gsLst>
                        <a:gs pos="0">
                          <a:srgbClr val="FFFFFF"/>
                        </a:gs>
                        <a:gs pos="100000">
                          <a:schemeClr val="bg1">
                            <a:lumMod val="85000"/>
                          </a:schemeClr>
                        </a:gs>
                      </a:gsLst>
                      <a:lin ang="5400000" scaled="0"/>
                    </a:gradFill>
                  </a:tcPr>
                </a:tc>
                <a:tc>
                  <a:txBody>
                    <a:bodyPr/>
                    <a:lstStyle/>
                    <a:p>
                      <a:pPr marL="0" indent="0" algn="l" eaLnBrk="1" fontAlgn="auto" hangingPunct="1">
                        <a:spcBef>
                          <a:spcPts val="0"/>
                        </a:spcBef>
                        <a:spcAft>
                          <a:spcPts val="0"/>
                        </a:spcAft>
                        <a:defRPr/>
                      </a:pPr>
                      <a:r>
                        <a:rPr lang="en-US" altLang="zh-CN" sz="1050" dirty="0" smtClean="0">
                          <a:solidFill>
                            <a:schemeClr val="tx1">
                              <a:lumMod val="85000"/>
                              <a:lumOff val="15000"/>
                            </a:schemeClr>
                          </a:solidFill>
                          <a:latin typeface="Tahoma"/>
                          <a:cs typeface="Tahoma"/>
                        </a:rPr>
                        <a:t>Automate data backups with </a:t>
                      </a:r>
                      <a:br>
                        <a:rPr lang="en-US" altLang="zh-CN" sz="1050" dirty="0" smtClean="0">
                          <a:solidFill>
                            <a:schemeClr val="tx1">
                              <a:lumMod val="85000"/>
                              <a:lumOff val="15000"/>
                            </a:schemeClr>
                          </a:solidFill>
                          <a:latin typeface="Tahoma"/>
                          <a:cs typeface="Tahoma"/>
                        </a:rPr>
                      </a:br>
                      <a:r>
                        <a:rPr lang="en-US" altLang="zh-CN" sz="1050" dirty="0" smtClean="0">
                          <a:solidFill>
                            <a:schemeClr val="tx1">
                              <a:lumMod val="85000"/>
                              <a:lumOff val="15000"/>
                            </a:schemeClr>
                          </a:solidFill>
                          <a:latin typeface="Tahoma"/>
                          <a:cs typeface="Tahoma"/>
                        </a:rPr>
                        <a:t>SATA drive</a:t>
                      </a:r>
                    </a:p>
                  </a:txBody>
                  <a:tcPr anchor="ctr"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endParaRPr lang="en-US" dirty="0"/>
                    </a:p>
                  </a:txBody>
                  <a:tcPr anchor="b"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endParaRPr lang="en-US" dirty="0"/>
                    </a:p>
                  </a:txBody>
                  <a:tcPr anchor="b"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endParaRPr lang="en-US" dirty="0"/>
                    </a:p>
                  </a:txBody>
                  <a:tcPr anchor="b" horzOverflow="overflow">
                    <a:lnL w="12700" cap="flat" cmpd="sng" algn="ctr">
                      <a:solidFill>
                        <a:prstClr val="black">
                          <a:lumMod val="50000"/>
                          <a:lumOff val="50000"/>
                        </a:prstClr>
                      </a:solidFill>
                      <a:prstDash val="dot"/>
                      <a:round/>
                      <a:headEnd type="none" w="med" len="med"/>
                      <a:tailEnd type="none" w="med" len="med"/>
                    </a:lnL>
                    <a:lnR w="12700" cap="flat" cmpd="sng" algn="ctr">
                      <a:solidFill>
                        <a:prstClr val="black">
                          <a:lumMod val="50000"/>
                          <a:lumOff val="50000"/>
                        </a:prstClr>
                      </a:solid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endParaRPr lang="en-US" dirty="0"/>
                    </a:p>
                  </a:txBody>
                  <a:tcPr anchor="b" horzOverflow="overflow">
                    <a:lnL w="12700" cap="flat" cmpd="sng" algn="ctr">
                      <a:solidFill>
                        <a:prstClr val="black">
                          <a:lumMod val="50000"/>
                          <a:lumOff val="50000"/>
                        </a:prstClr>
                      </a:solidFill>
                      <a:prstDash val="dot"/>
                      <a:round/>
                      <a:headEnd type="none" w="med" len="med"/>
                      <a:tailEnd type="none" w="med" len="med"/>
                    </a:lnL>
                    <a:lnR w="12700" cap="flat" cmpd="sng" algn="ctr">
                      <a:noFill/>
                      <a:prstDash val="dot"/>
                      <a:round/>
                      <a:headEnd type="none" w="med" len="med"/>
                      <a:tailEnd type="none" w="med" len="med"/>
                    </a:lnR>
                    <a:lnT w="12700" cap="flat" cmpd="sng" algn="ctr">
                      <a:solidFill>
                        <a:prstClr val="black">
                          <a:lumMod val="50000"/>
                          <a:lumOff val="50000"/>
                        </a:prst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r>
            </a:tbl>
          </a:graphicData>
        </a:graphic>
      </p:graphicFrame>
      <p:pic>
        <p:nvPicPr>
          <p:cNvPr id="43" name="Picture 57"/>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7777994" y="3501539"/>
            <a:ext cx="282304" cy="233892"/>
          </a:xfrm>
          <a:prstGeom prst="rect">
            <a:avLst/>
          </a:prstGeom>
          <a:noFill/>
          <a:ln w="9525">
            <a:noFill/>
            <a:miter lim="800000"/>
            <a:headEnd/>
            <a:tailEnd/>
          </a:ln>
        </p:spPr>
      </p:pic>
      <p:pic>
        <p:nvPicPr>
          <p:cNvPr id="44" name="Picture 57"/>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7791849" y="2964669"/>
            <a:ext cx="282304" cy="233892"/>
          </a:xfrm>
          <a:prstGeom prst="rect">
            <a:avLst/>
          </a:prstGeom>
          <a:noFill/>
          <a:ln w="9525">
            <a:noFill/>
            <a:miter lim="800000"/>
            <a:headEnd/>
            <a:tailEnd/>
          </a:ln>
        </p:spPr>
      </p:pic>
      <p:pic>
        <p:nvPicPr>
          <p:cNvPr id="45" name="Picture 57"/>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7791849" y="2470100"/>
            <a:ext cx="282304" cy="233892"/>
          </a:xfrm>
          <a:prstGeom prst="rect">
            <a:avLst/>
          </a:prstGeom>
          <a:noFill/>
          <a:ln w="9525">
            <a:noFill/>
            <a:miter lim="800000"/>
            <a:headEnd/>
            <a:tailEnd/>
          </a:ln>
        </p:spPr>
      </p:pic>
      <p:pic>
        <p:nvPicPr>
          <p:cNvPr id="46" name="Picture 57"/>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7777994" y="4205330"/>
            <a:ext cx="282304" cy="233892"/>
          </a:xfrm>
          <a:prstGeom prst="rect">
            <a:avLst/>
          </a:prstGeom>
          <a:noFill/>
          <a:ln w="9525">
            <a:noFill/>
            <a:miter lim="800000"/>
            <a:headEnd/>
            <a:tailEnd/>
          </a:ln>
        </p:spPr>
      </p:pic>
      <p:pic>
        <p:nvPicPr>
          <p:cNvPr id="47" name="Picture 57"/>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7833412" y="5405167"/>
            <a:ext cx="282304" cy="233892"/>
          </a:xfrm>
          <a:prstGeom prst="rect">
            <a:avLst/>
          </a:prstGeom>
          <a:noFill/>
          <a:ln w="9525">
            <a:noFill/>
            <a:miter lim="800000"/>
            <a:headEnd/>
            <a:tailEnd/>
          </a:ln>
        </p:spPr>
      </p:pic>
      <p:pic>
        <p:nvPicPr>
          <p:cNvPr id="48" name="Picture 57"/>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7819559" y="4724027"/>
            <a:ext cx="282304" cy="233892"/>
          </a:xfrm>
          <a:prstGeom prst="rect">
            <a:avLst/>
          </a:prstGeom>
          <a:noFill/>
          <a:ln w="9525">
            <a:noFill/>
            <a:miter lim="800000"/>
            <a:headEnd/>
            <a:tailEnd/>
          </a:ln>
        </p:spPr>
      </p:pic>
      <p:sp>
        <p:nvSpPr>
          <p:cNvPr id="49" name="Rectangle 48"/>
          <p:cNvSpPr/>
          <p:nvPr/>
        </p:nvSpPr>
        <p:spPr>
          <a:xfrm>
            <a:off x="3488800" y="1019401"/>
            <a:ext cx="1183337" cy="461665"/>
          </a:xfrm>
          <a:prstGeom prst="rect">
            <a:avLst/>
          </a:prstGeom>
          <a:noFill/>
        </p:spPr>
        <p:txBody>
          <a:bodyPr wrap="none">
            <a:spAutoFit/>
          </a:bodyPr>
          <a:lstStyle/>
          <a:p>
            <a:pPr algn="ctr">
              <a:spcBef>
                <a:spcPts val="200"/>
              </a:spcBef>
              <a:spcAft>
                <a:spcPts val="200"/>
              </a:spcAft>
            </a:pPr>
            <a:r>
              <a:rPr lang="en-US" sz="1200" b="1" dirty="0" smtClean="0">
                <a:solidFill>
                  <a:srgbClr val="FFFFFF"/>
                </a:solidFill>
                <a:latin typeface="Verdana"/>
                <a:ea typeface="Times New Roman"/>
                <a:cs typeface="Verdana"/>
              </a:rPr>
              <a:t>Entry-level </a:t>
            </a:r>
            <a:br>
              <a:rPr lang="en-US" sz="1200" b="1" dirty="0" smtClean="0">
                <a:solidFill>
                  <a:srgbClr val="FFFFFF"/>
                </a:solidFill>
                <a:latin typeface="Verdana"/>
                <a:ea typeface="Times New Roman"/>
                <a:cs typeface="Verdana"/>
              </a:rPr>
            </a:br>
            <a:r>
              <a:rPr lang="en-US" sz="1200" b="1" dirty="0" smtClean="0">
                <a:solidFill>
                  <a:srgbClr val="FFFFFF"/>
                </a:solidFill>
                <a:latin typeface="Verdana"/>
                <a:ea typeface="Times New Roman"/>
                <a:cs typeface="Verdana"/>
              </a:rPr>
              <a:t>computing</a:t>
            </a:r>
            <a:endParaRPr lang="en-US" sz="1200" dirty="0">
              <a:solidFill>
                <a:srgbClr val="FFFFFF"/>
              </a:solidFill>
              <a:latin typeface="Verdana"/>
              <a:ea typeface="Times New Roman"/>
              <a:cs typeface="Verdana"/>
            </a:endParaRPr>
          </a:p>
        </p:txBody>
      </p:sp>
      <p:pic>
        <p:nvPicPr>
          <p:cNvPr id="50" name="Picture 2" descr="C:\Users\rwillard\Desktop\New folder\ci5_d_rgb_3000.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828841" y="1746143"/>
            <a:ext cx="685109" cy="494289"/>
          </a:xfrm>
          <a:prstGeom prst="rect">
            <a:avLst/>
          </a:prstGeom>
          <a:noFill/>
        </p:spPr>
      </p:pic>
      <p:pic>
        <p:nvPicPr>
          <p:cNvPr id="51" name="Picture 3" descr="C:\Users\rwillard\Desktop\New folder\ci3_d_rgb_3000.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4900074" y="1743279"/>
            <a:ext cx="689079" cy="497153"/>
          </a:xfrm>
          <a:prstGeom prst="rect">
            <a:avLst/>
          </a:prstGeom>
          <a:noFill/>
        </p:spPr>
      </p:pic>
      <p:pic>
        <p:nvPicPr>
          <p:cNvPr id="52" name="Picture 1" descr="C:\Users\rwillard\Desktop\New folder\ci7_d_rgb_3000.pn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6527626" y="1746142"/>
            <a:ext cx="685111" cy="494290"/>
          </a:xfrm>
          <a:prstGeom prst="rect">
            <a:avLst/>
          </a:prstGeom>
          <a:noFill/>
        </p:spPr>
      </p:pic>
      <p:pic>
        <p:nvPicPr>
          <p:cNvPr id="53" name="Picture 3" descr="C:\Users\Ryan\Documents\Projects\Intel\Retail Spring 11\brand\Badge Art (Production Qualitiy)\Worldwide (Not PRC)\ci5vpro_d_rgb_3000.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7580232" y="1753604"/>
            <a:ext cx="674768" cy="486828"/>
          </a:xfrm>
          <a:prstGeom prst="rect">
            <a:avLst/>
          </a:prstGeom>
          <a:noFill/>
        </p:spPr>
      </p:pic>
      <p:pic>
        <p:nvPicPr>
          <p:cNvPr id="54" name="Picture 5" descr="C:\Users\Ryan\Documents\Projects\Intel\Retail Spring 11\brand\Badge Art (Production Qualitiy)\Worldwide (Not PRC)\ci7vpro_d_rgb_3000.png"/>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8260516" y="1753604"/>
            <a:ext cx="674768" cy="486828"/>
          </a:xfrm>
          <a:prstGeom prst="rect">
            <a:avLst/>
          </a:prstGeom>
          <a:noFill/>
        </p:spPr>
      </p:pic>
      <p:sp>
        <p:nvSpPr>
          <p:cNvPr id="55" name="Rectangle 54"/>
          <p:cNvSpPr/>
          <p:nvPr/>
        </p:nvSpPr>
        <p:spPr>
          <a:xfrm>
            <a:off x="5454351" y="1019401"/>
            <a:ext cx="1287532" cy="461665"/>
          </a:xfrm>
          <a:prstGeom prst="rect">
            <a:avLst/>
          </a:prstGeom>
          <a:noFill/>
        </p:spPr>
        <p:txBody>
          <a:bodyPr wrap="none">
            <a:spAutoFit/>
          </a:bodyPr>
          <a:lstStyle/>
          <a:p>
            <a:pPr algn="ctr">
              <a:spcBef>
                <a:spcPts val="200"/>
              </a:spcBef>
              <a:spcAft>
                <a:spcPts val="200"/>
              </a:spcAft>
            </a:pPr>
            <a:r>
              <a:rPr lang="en-US" sz="1200" b="1" dirty="0" smtClean="0">
                <a:solidFill>
                  <a:srgbClr val="FFFFFF"/>
                </a:solidFill>
                <a:latin typeface="Verdana"/>
                <a:ea typeface="Times New Roman"/>
                <a:cs typeface="Verdana"/>
              </a:rPr>
              <a:t>Smart </a:t>
            </a:r>
            <a:br>
              <a:rPr lang="en-US" sz="1200" b="1" dirty="0" smtClean="0">
                <a:solidFill>
                  <a:srgbClr val="FFFFFF"/>
                </a:solidFill>
                <a:latin typeface="Verdana"/>
                <a:ea typeface="Times New Roman"/>
                <a:cs typeface="Verdana"/>
              </a:rPr>
            </a:br>
            <a:r>
              <a:rPr lang="en-US" sz="1200" b="1" dirty="0" smtClean="0">
                <a:solidFill>
                  <a:srgbClr val="FFFFFF"/>
                </a:solidFill>
                <a:latin typeface="Verdana"/>
                <a:ea typeface="Times New Roman"/>
                <a:cs typeface="Verdana"/>
              </a:rPr>
              <a:t>performance</a:t>
            </a:r>
            <a:endParaRPr lang="en-US" sz="1200" dirty="0">
              <a:solidFill>
                <a:srgbClr val="FFFFFF"/>
              </a:solidFill>
              <a:latin typeface="Verdana"/>
              <a:ea typeface="Times New Roman"/>
              <a:cs typeface="Verdana"/>
            </a:endParaRPr>
          </a:p>
        </p:txBody>
      </p:sp>
      <p:sp>
        <p:nvSpPr>
          <p:cNvPr id="56" name="Rectangle 55"/>
          <p:cNvSpPr/>
          <p:nvPr/>
        </p:nvSpPr>
        <p:spPr>
          <a:xfrm>
            <a:off x="7378700" y="934763"/>
            <a:ext cx="1727200" cy="646331"/>
          </a:xfrm>
          <a:prstGeom prst="rect">
            <a:avLst/>
          </a:prstGeom>
          <a:noFill/>
        </p:spPr>
        <p:txBody>
          <a:bodyPr wrap="square">
            <a:spAutoFit/>
          </a:bodyPr>
          <a:lstStyle/>
          <a:p>
            <a:pPr algn="ctr">
              <a:spcBef>
                <a:spcPts val="200"/>
              </a:spcBef>
              <a:spcAft>
                <a:spcPts val="200"/>
              </a:spcAft>
            </a:pPr>
            <a:r>
              <a:rPr lang="en-US" sz="1200" b="1" dirty="0" smtClean="0">
                <a:solidFill>
                  <a:srgbClr val="FFFFFF"/>
                </a:solidFill>
                <a:latin typeface="Verdana"/>
                <a:ea typeface="Times New Roman"/>
                <a:cs typeface="Verdana"/>
              </a:rPr>
              <a:t>Smart performance. </a:t>
            </a:r>
            <a:br>
              <a:rPr lang="en-US" sz="1200" b="1" dirty="0" smtClean="0">
                <a:solidFill>
                  <a:srgbClr val="FFFFFF"/>
                </a:solidFill>
                <a:latin typeface="Verdana"/>
                <a:ea typeface="Times New Roman"/>
                <a:cs typeface="Verdana"/>
              </a:rPr>
            </a:br>
            <a:r>
              <a:rPr lang="en-US" sz="1200" b="1" dirty="0" smtClean="0">
                <a:solidFill>
                  <a:srgbClr val="FFFFFF"/>
                </a:solidFill>
                <a:latin typeface="Verdana"/>
                <a:ea typeface="Times New Roman"/>
                <a:cs typeface="Verdana"/>
              </a:rPr>
              <a:t>IT intelligent. </a:t>
            </a:r>
            <a:endParaRPr lang="en-US" sz="1200" dirty="0">
              <a:solidFill>
                <a:srgbClr val="FFFFFF"/>
              </a:solidFill>
              <a:latin typeface="Verdana"/>
              <a:ea typeface="Times New Roman"/>
              <a:cs typeface="Verdana"/>
            </a:endParaRPr>
          </a:p>
        </p:txBody>
      </p:sp>
      <p:pic>
        <p:nvPicPr>
          <p:cNvPr id="60" name="Picture 57"/>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5153790" y="4186309"/>
            <a:ext cx="282304" cy="233892"/>
          </a:xfrm>
          <a:prstGeom prst="rect">
            <a:avLst/>
          </a:prstGeom>
          <a:noFill/>
          <a:ln w="9525">
            <a:noFill/>
            <a:miter lim="800000"/>
            <a:headEnd/>
            <a:tailEnd/>
          </a:ln>
        </p:spPr>
      </p:pic>
      <p:pic>
        <p:nvPicPr>
          <p:cNvPr id="61" name="Picture 43" descr="cp_a_rgb_3000"/>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3364105" y="1746656"/>
            <a:ext cx="658368" cy="493776"/>
          </a:xfrm>
          <a:prstGeom prst="rect">
            <a:avLst/>
          </a:prstGeom>
          <a:noFill/>
          <a:ln w="9525">
            <a:noFill/>
            <a:miter lim="800000"/>
            <a:headEnd/>
            <a:tailEnd/>
          </a:ln>
        </p:spPr>
      </p:pic>
      <p:pic>
        <p:nvPicPr>
          <p:cNvPr id="62" name="Picture 40" descr="pp_a_rgb_3000"/>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4062605" y="1746656"/>
            <a:ext cx="658368" cy="493776"/>
          </a:xfrm>
          <a:prstGeom prst="rect">
            <a:avLst/>
          </a:prstGeom>
          <a:noFill/>
          <a:ln w="9525">
            <a:noFill/>
            <a:miter lim="800000"/>
            <a:headEnd/>
            <a:tailEnd/>
          </a:ln>
        </p:spPr>
      </p:pic>
      <p:pic>
        <p:nvPicPr>
          <p:cNvPr id="63" name="Picture 57"/>
          <p:cNvPicPr>
            <a:picLocks noChangeAspect="1"/>
          </p:cNvPicPr>
          <p:nvPr/>
        </p:nvPicPr>
        <p:blipFill>
          <a:blip r:embed="rId11"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6104526" y="3526794"/>
            <a:ext cx="252185" cy="208938"/>
          </a:xfrm>
          <a:prstGeom prst="rect">
            <a:avLst/>
          </a:prstGeom>
          <a:noFill/>
          <a:ln w="9525">
            <a:noFill/>
            <a:miter lim="800000"/>
            <a:headEnd/>
            <a:tailEnd/>
          </a:ln>
        </p:spPr>
      </p:pic>
      <p:pic>
        <p:nvPicPr>
          <p:cNvPr id="72" name="Picture 57"/>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6046698" y="4149058"/>
            <a:ext cx="282304" cy="233892"/>
          </a:xfrm>
          <a:prstGeom prst="rect">
            <a:avLst/>
          </a:prstGeom>
          <a:noFill/>
          <a:ln w="9525">
            <a:noFill/>
            <a:miter lim="800000"/>
            <a:headEnd/>
            <a:tailEnd/>
          </a:ln>
        </p:spPr>
      </p:pic>
      <p:pic>
        <p:nvPicPr>
          <p:cNvPr id="88" name="Picture 57"/>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6074407" y="4667755"/>
            <a:ext cx="282304" cy="233892"/>
          </a:xfrm>
          <a:prstGeom prst="rect">
            <a:avLst/>
          </a:prstGeom>
          <a:noFill/>
          <a:ln w="9525">
            <a:noFill/>
            <a:miter lim="800000"/>
            <a:headEnd/>
            <a:tailEnd/>
          </a:ln>
        </p:spPr>
      </p:pic>
      <p:grpSp>
        <p:nvGrpSpPr>
          <p:cNvPr id="129" name="Group 128"/>
          <p:cNvGrpSpPr/>
          <p:nvPr/>
        </p:nvGrpSpPr>
        <p:grpSpPr>
          <a:xfrm>
            <a:off x="-28820" y="4269151"/>
            <a:ext cx="990776" cy="342218"/>
            <a:chOff x="304797" y="5060397"/>
            <a:chExt cx="1962150" cy="677735"/>
          </a:xfrm>
        </p:grpSpPr>
        <p:pic>
          <p:nvPicPr>
            <p:cNvPr id="130" name="Picture 4" descr="C:\Users\Ryan\Documents\Projects\Intel\SMB\decks\Untitled-3.png"/>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304797" y="5060397"/>
              <a:ext cx="1962150" cy="601535"/>
            </a:xfrm>
            <a:prstGeom prst="rect">
              <a:avLst/>
            </a:prstGeom>
            <a:noFill/>
          </p:spPr>
        </p:pic>
        <p:pic>
          <p:nvPicPr>
            <p:cNvPr id="131" name="Picture 6" descr="C:\Users\Ryan\Documents\Projects\Intel\SMB\decks\lock.png"/>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1042986" y="5071382"/>
              <a:ext cx="758032" cy="666750"/>
            </a:xfrm>
            <a:prstGeom prst="rect">
              <a:avLst/>
            </a:prstGeom>
            <a:noFill/>
          </p:spPr>
        </p:pic>
      </p:grpSp>
      <p:pic>
        <p:nvPicPr>
          <p:cNvPr id="132" name="Picture 131" descr="backup.png"/>
          <p:cNvPicPr>
            <a:picLocks noChangeAspect="1"/>
          </p:cNvPicPr>
          <p:nvPr/>
        </p:nvPicPr>
        <p:blipFill>
          <a:blip r:embed="rId14" cstate="print"/>
          <a:stretch>
            <a:fillRect/>
          </a:stretch>
        </p:blipFill>
        <p:spPr>
          <a:xfrm>
            <a:off x="112534" y="5126181"/>
            <a:ext cx="497840" cy="622300"/>
          </a:xfrm>
          <a:prstGeom prst="rect">
            <a:avLst/>
          </a:prstGeom>
        </p:spPr>
      </p:pic>
      <p:pic>
        <p:nvPicPr>
          <p:cNvPr id="133" name="Picture 132" descr="dataattack.png"/>
          <p:cNvPicPr>
            <a:picLocks noChangeAspect="1"/>
          </p:cNvPicPr>
          <p:nvPr/>
        </p:nvPicPr>
        <p:blipFill>
          <a:blip r:embed="rId15" cstate="print"/>
          <a:stretch>
            <a:fillRect/>
          </a:stretch>
        </p:blipFill>
        <p:spPr>
          <a:xfrm>
            <a:off x="114300" y="2837872"/>
            <a:ext cx="609600" cy="609600"/>
          </a:xfrm>
          <a:prstGeom prst="rect">
            <a:avLst/>
          </a:prstGeom>
        </p:spPr>
      </p:pic>
      <p:pic>
        <p:nvPicPr>
          <p:cNvPr id="35" name="Picture 57"/>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5162322" y="4675192"/>
            <a:ext cx="282304" cy="233892"/>
          </a:xfrm>
          <a:prstGeom prst="rect">
            <a:avLst/>
          </a:prstGeom>
          <a:noFill/>
          <a:ln w="9525">
            <a:noFill/>
            <a:miter lim="800000"/>
            <a:headEnd/>
            <a:tailEnd/>
          </a:ln>
        </p:spPr>
      </p:pic>
      <p:cxnSp>
        <p:nvCxnSpPr>
          <p:cNvPr id="37" name="Straight Connector 36"/>
          <p:cNvCxnSpPr/>
          <p:nvPr/>
        </p:nvCxnSpPr>
        <p:spPr>
          <a:xfrm rot="16200000" flipH="1">
            <a:off x="4410219" y="3706837"/>
            <a:ext cx="4262516" cy="28136"/>
          </a:xfrm>
          <a:prstGeom prst="line">
            <a:avLst/>
          </a:prstGeom>
          <a:ln w="3175">
            <a:solidFill>
              <a:schemeClr val="bg1">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rot="16200000" flipH="1">
            <a:off x="6152268" y="3718560"/>
            <a:ext cx="4262516" cy="28136"/>
          </a:xfrm>
          <a:prstGeom prst="line">
            <a:avLst/>
          </a:prstGeom>
          <a:ln w="3175">
            <a:solidFill>
              <a:schemeClr val="bg1">
                <a:lumMod val="75000"/>
              </a:schemeClr>
            </a:solidFill>
            <a:prstDash val="sysDash"/>
          </a:ln>
        </p:spPr>
        <p:style>
          <a:lnRef idx="2">
            <a:schemeClr val="accent1"/>
          </a:lnRef>
          <a:fillRef idx="0">
            <a:schemeClr val="accent1"/>
          </a:fillRef>
          <a:effectRef idx="1">
            <a:schemeClr val="accent1"/>
          </a:effectRef>
          <a:fontRef idx="minor">
            <a:schemeClr val="tx1"/>
          </a:fontRef>
        </p:style>
      </p:cxnSp>
      <p:pic>
        <p:nvPicPr>
          <p:cNvPr id="66" name="Picture 57"/>
          <p:cNvPicPr>
            <a:picLocks noChangeAspect="1"/>
          </p:cNvPicPr>
          <p:nvPr/>
        </p:nvPicPr>
        <p:blipFill>
          <a:blip r:embed="rId11"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6847769" y="3552584"/>
            <a:ext cx="252185" cy="208938"/>
          </a:xfrm>
          <a:prstGeom prst="rect">
            <a:avLst/>
          </a:prstGeom>
          <a:noFill/>
          <a:ln w="9525">
            <a:noFill/>
            <a:miter lim="800000"/>
            <a:headEnd/>
            <a:tailEnd/>
          </a:ln>
        </p:spPr>
      </p:pic>
      <p:pic>
        <p:nvPicPr>
          <p:cNvPr id="67" name="Picture 57"/>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6818077" y="4146712"/>
            <a:ext cx="282304" cy="233892"/>
          </a:xfrm>
          <a:prstGeom prst="rect">
            <a:avLst/>
          </a:prstGeom>
          <a:noFill/>
          <a:ln w="9525">
            <a:noFill/>
            <a:miter lim="800000"/>
            <a:headEnd/>
            <a:tailEnd/>
          </a:ln>
        </p:spPr>
      </p:pic>
      <p:pic>
        <p:nvPicPr>
          <p:cNvPr id="68" name="Picture 57"/>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6845786" y="4665409"/>
            <a:ext cx="282304" cy="233892"/>
          </a:xfrm>
          <a:prstGeom prst="rect">
            <a:avLst/>
          </a:prstGeom>
          <a:noFill/>
          <a:ln w="9525">
            <a:noFill/>
            <a:miter lim="800000"/>
            <a:headEnd/>
            <a:tailEnd/>
          </a:ln>
        </p:spPr>
      </p:pic>
      <p:pic>
        <p:nvPicPr>
          <p:cNvPr id="69" name="Picture 57"/>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8521250" y="3471055"/>
            <a:ext cx="282304" cy="233892"/>
          </a:xfrm>
          <a:prstGeom prst="rect">
            <a:avLst/>
          </a:prstGeom>
          <a:noFill/>
          <a:ln w="9525">
            <a:noFill/>
            <a:miter lim="800000"/>
            <a:headEnd/>
            <a:tailEnd/>
          </a:ln>
        </p:spPr>
      </p:pic>
      <p:pic>
        <p:nvPicPr>
          <p:cNvPr id="70" name="Picture 57"/>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8535105" y="2934185"/>
            <a:ext cx="282304" cy="233892"/>
          </a:xfrm>
          <a:prstGeom prst="rect">
            <a:avLst/>
          </a:prstGeom>
          <a:noFill/>
          <a:ln w="9525">
            <a:noFill/>
            <a:miter lim="800000"/>
            <a:headEnd/>
            <a:tailEnd/>
          </a:ln>
        </p:spPr>
      </p:pic>
      <p:pic>
        <p:nvPicPr>
          <p:cNvPr id="71" name="Picture 57"/>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8535105" y="2439616"/>
            <a:ext cx="282304" cy="233892"/>
          </a:xfrm>
          <a:prstGeom prst="rect">
            <a:avLst/>
          </a:prstGeom>
          <a:noFill/>
          <a:ln w="9525">
            <a:noFill/>
            <a:miter lim="800000"/>
            <a:headEnd/>
            <a:tailEnd/>
          </a:ln>
        </p:spPr>
      </p:pic>
      <p:pic>
        <p:nvPicPr>
          <p:cNvPr id="73" name="Picture 57"/>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8521250" y="4174846"/>
            <a:ext cx="282304" cy="233892"/>
          </a:xfrm>
          <a:prstGeom prst="rect">
            <a:avLst/>
          </a:prstGeom>
          <a:noFill/>
          <a:ln w="9525">
            <a:noFill/>
            <a:miter lim="800000"/>
            <a:headEnd/>
            <a:tailEnd/>
          </a:ln>
        </p:spPr>
      </p:pic>
      <p:pic>
        <p:nvPicPr>
          <p:cNvPr id="74" name="Picture 57"/>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8576668" y="5374683"/>
            <a:ext cx="282304" cy="233892"/>
          </a:xfrm>
          <a:prstGeom prst="rect">
            <a:avLst/>
          </a:prstGeom>
          <a:noFill/>
          <a:ln w="9525">
            <a:noFill/>
            <a:miter lim="800000"/>
            <a:headEnd/>
            <a:tailEnd/>
          </a:ln>
        </p:spPr>
      </p:pic>
      <p:pic>
        <p:nvPicPr>
          <p:cNvPr id="75" name="Picture 57"/>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8562815" y="4693543"/>
            <a:ext cx="282304" cy="23389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24"/>
  <p:tag name="MMPROD_UIDATA" val="&lt;database version=&quot;7.0&quot;&gt;&lt;object type=&quot;1&quot; unique_id=&quot;10001&quot;&gt;&lt;object type=&quot;2&quot; unique_id=&quot;61056&quot;&gt;&lt;object type=&quot;3&quot; unique_id=&quot;61057&quot;&gt;&lt;property id=&quot;20148&quot; value=&quot;5&quot;/&gt;&lt;property id=&quot;20300&quot; value=&quot;Slide 1&quot;/&gt;&lt;property id=&quot;20307&quot; value=&quot;269&quot;/&gt;&lt;/object&gt;&lt;object type=&quot;3&quot; unique_id=&quot;61058&quot;&gt;&lt;property id=&quot;20148&quot; value=&quot;5&quot;/&gt;&lt;property id=&quot;20300&quot; value=&quot;Slide 2&quot;/&gt;&lt;property id=&quot;20307&quot; value=&quot;257&quot;/&gt;&lt;/object&gt;&lt;object type=&quot;3&quot; unique_id=&quot;61059&quot;&gt;&lt;property id=&quot;20148&quot; value=&quot;5&quot;/&gt;&lt;property id=&quot;20300&quot; value=&quot;Slide 3 - &amp;quot;Why is Security So Important for &amp;#x0D;&amp;#x0A;Small Businesses?&amp;quot;&quot;/&gt;&lt;property id=&quot;20307&quot; value=&quot;258&quot;/&gt;&lt;/object&gt;&lt;object type=&quot;3&quot; unique_id=&quot;61060&quot;&gt;&lt;property id=&quot;20148&quot; value=&quot;5&quot;/&gt;&lt;property id=&quot;20300&quot; value=&quot;Slide 4 - &amp;quot;How Small Businesses Can Reduce Security Risks&amp;quot;&quot;/&gt;&lt;property id=&quot;20307&quot; value=&quot;284&quot;/&gt;&lt;/object&gt;&lt;object type=&quot;3&quot; unique_id=&quot;61061&quot;&gt;&lt;property id=&quot;20148&quot; value=&quot;5&quot;/&gt;&lt;property id=&quot;20300&quot; value=&quot;Slide 5&quot;/&gt;&lt;property id=&quot;20307&quot; value=&quot;331&quot;/&gt;&lt;/object&gt;&lt;object type=&quot;3&quot; unique_id=&quot;61062&quot;&gt;&lt;property id=&quot;20148&quot; value=&quot;5&quot;/&gt;&lt;property id=&quot;20300&quot; value=&quot;Slide 6&quot;/&gt;&lt;property id=&quot;20307&quot; value=&quot;300&quot;/&gt;&lt;/object&gt;&lt;object type=&quot;3&quot; unique_id=&quot;61063&quot;&gt;&lt;property id=&quot;20148&quot; value=&quot;5&quot;/&gt;&lt;property id=&quot;20300&quot; value=&quot;Slide 7&quot;/&gt;&lt;property id=&quot;20307&quot; value=&quot;303&quot;/&gt;&lt;/object&gt;&lt;object type=&quot;3&quot; unique_id=&quot;61064&quot;&gt;&lt;property id=&quot;20148&quot; value=&quot;5&quot;/&gt;&lt;property id=&quot;20300&quot; value=&quot;Slide 8&quot;/&gt;&lt;property id=&quot;20307&quot; value=&quot;305&quot;/&gt;&lt;/object&gt;&lt;object type=&quot;3&quot; unique_id=&quot;61065&quot;&gt;&lt;property id=&quot;20148&quot; value=&quot;5&quot;/&gt;&lt;property id=&quot;20300&quot; value=&quot;Slide 9 - &amp;quot;Which Intel PC Security Solution is Best for Your Small Business Customer?&amp;quot;&quot;/&gt;&lt;property id=&quot;20307&quot; value=&quot;281&quot;/&gt;&lt;/object&gt;&lt;object type=&quot;3&quot; unique_id=&quot;61066&quot;&gt;&lt;property id=&quot;20148&quot; value=&quot;5&quot;/&gt;&lt;property id=&quot;20300&quot; value=&quot;Slide 10&quot;/&gt;&lt;property id=&quot;20307&quot; value=&quot;330&quot;/&gt;&lt;/object&gt;&lt;object type=&quot;3&quot; unique_id=&quot;61067&quot;&gt;&lt;property id=&quot;20148&quot; value=&quot;5&quot;/&gt;&lt;property id=&quot;20300&quot; value=&quot;Slide 11&quot;/&gt;&lt;property id=&quot;20307&quot; value=&quot;321&quot;/&gt;&lt;/object&gt;&lt;object type=&quot;3&quot; unique_id=&quot;61068&quot;&gt;&lt;property id=&quot;20148&quot; value=&quot;5&quot;/&gt;&lt;property id=&quot;20300&quot; value=&quot;Slide 12&quot;/&gt;&lt;property id=&quot;20307&quot; value=&quot;323&quot;/&gt;&lt;/object&gt;&lt;object type=&quot;3&quot; unique_id=&quot;61069&quot;&gt;&lt;property id=&quot;20148&quot; value=&quot;5&quot;/&gt;&lt;property id=&quot;20300&quot; value=&quot;Slide 13 - &amp;quot;Help Your Customer Understand the Additional Security Features of Intel® Xeon® Processor-based Servers&amp;quot;&quot;/&gt;&lt;property id=&quot;20307&quot; value=&quot;322&quot;/&gt;&lt;/object&gt;&lt;object type=&quot;3&quot; unique_id=&quot;61070&quot;&gt;&lt;property id=&quot;20148&quot; value=&quot;5&quot;/&gt;&lt;property id=&quot;20300&quot; value=&quot;Slide 14&quot;/&gt;&lt;property id=&quot;20307&quot; value=&quot;312&quot;/&gt;&lt;/object&gt;&lt;object type=&quot;3&quot; unique_id=&quot;61071&quot;&gt;&lt;property id=&quot;20148&quot; value=&quot;5&quot;/&gt;&lt;property id=&quot;20300&quot; value=&quot;Slide 15&quot;/&gt;&lt;property id=&quot;20307&quot; value=&quot;313&quot;/&gt;&lt;/object&gt;&lt;object type=&quot;3&quot; unique_id=&quot;61072&quot;&gt;&lt;property id=&quot;20148&quot; value=&quot;5&quot;/&gt;&lt;property id=&quot;20300&quot; value=&quot;Slide 16&quot;/&gt;&lt;property id=&quot;20307&quot; value=&quot;293&quot;/&gt;&lt;/object&gt;&lt;object type=&quot;3&quot; unique_id=&quot;61073&quot;&gt;&lt;property id=&quot;20148&quot; value=&quot;5&quot;/&gt;&lt;property id=&quot;20300&quot; value=&quot;Slide 17&quot;/&gt;&lt;property id=&quot;20307&quot; value=&quot;294&quot;/&gt;&lt;/object&gt;&lt;object type=&quot;3&quot; unique_id=&quot;61074&quot;&gt;&lt;property id=&quot;20148&quot; value=&quot;5&quot;/&gt;&lt;property id=&quot;20300&quot; value=&quot;Slide 18&quot;/&gt;&lt;property id=&quot;20307&quot; value=&quot;315&quot;/&gt;&lt;/object&gt;&lt;object type=&quot;3&quot; unique_id=&quot;61075&quot;&gt;&lt;property id=&quot;20148&quot; value=&quot;5&quot;/&gt;&lt;property id=&quot;20300&quot; value=&quot;Slide 19&quot;/&gt;&lt;property id=&quot;20307&quot; value=&quot;316&quot;/&gt;&lt;/object&gt;&lt;object type=&quot;3&quot; unique_id=&quot;61076&quot;&gt;&lt;property id=&quot;20148&quot; value=&quot;5&quot;/&gt;&lt;property id=&quot;20300&quot; value=&quot;Slide 20&quot;/&gt;&lt;property id=&quot;20307&quot; value=&quot;291&quot;/&gt;&lt;/object&gt;&lt;object type=&quot;3&quot; unique_id=&quot;61077&quot;&gt;&lt;property id=&quot;20148&quot; value=&quot;5&quot;/&gt;&lt;property id=&quot;20300&quot; value=&quot;Slide 21&quot;/&gt;&lt;property id=&quot;20307&quot; value=&quot;292&quot;/&gt;&lt;/object&gt;&lt;object type=&quot;3&quot; unique_id=&quot;61078&quot;&gt;&lt;property id=&quot;20148&quot; value=&quot;5&quot;/&gt;&lt;property id=&quot;20300&quot; value=&quot;Slide 22&quot;/&gt;&lt;property id=&quot;20307&quot; value=&quot;327&quot;/&gt;&lt;/object&gt;&lt;object type=&quot;3&quot; unique_id=&quot;61079&quot;&gt;&lt;property id=&quot;20148&quot; value=&quot;5&quot;/&gt;&lt;property id=&quot;20300&quot; value=&quot;Slide 23&quot;/&gt;&lt;property id=&quot;20307&quot; value=&quot;329&quot;/&gt;&lt;/object&gt;&lt;object type=&quot;3&quot; unique_id=&quot;61080&quot;&gt;&lt;property id=&quot;20148&quot; value=&quot;5&quot;/&gt;&lt;property id=&quot;20300&quot; value=&quot;Slide 24&quot;/&gt;&lt;property id=&quot;20307&quot; value=&quot;319&quot;/&gt;&lt;/object&gt;&lt;object type=&quot;3&quot; unique_id=&quot;61081&quot;&gt;&lt;property id=&quot;20148&quot; value=&quot;5&quot;/&gt;&lt;property id=&quot;20300&quot; value=&quot;Slide 25&quot;/&gt;&lt;property id=&quot;20307&quot; value=&quot;309&quot;/&gt;&lt;/object&gt;&lt;object type=&quot;3&quot; unique_id=&quot;61082&quot;&gt;&lt;property id=&quot;20148&quot; value=&quot;5&quot;/&gt;&lt;property id=&quot;20300&quot; value=&quot;Slide 26&quot;/&gt;&lt;property id=&quot;20307&quot; value=&quot;311&quot;/&gt;&lt;/object&gt;&lt;/object&gt;&lt;object type=&quot;8&quot; unique_id=&quot;61110&quot;&gt;&lt;/object&gt;&lt;/object&gt;&lt;/database&gt;"/>
  <p:tag name="SECTOMILLISECCONVERTED" val="1"/>
</p:tagLst>
</file>

<file path=ppt/theme/theme1.xml><?xml version="1.0" encoding="utf-8"?>
<a:theme xmlns:a="http://schemas.openxmlformats.org/drawingml/2006/main" name="1_Office Theme">
  <a:themeElements>
    <a:clrScheme name="Custom 9">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3BB2B"/>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General Content" ma:contentTypeID="0x0101007CE7E4AEE4754F8E8495FB8033F8549200221AE5A75260304092EF8B1B1CF87782" ma:contentTypeVersion="9" ma:contentTypeDescription="A general content item." ma:contentTypeScope="" ma:versionID="ebf526040b40a0fcb87106144a9ffe89">
  <xsd:schema xmlns:xsd="http://www.w3.org/2001/XMLSchema" xmlns:p="http://schemas.microsoft.com/office/2006/metadata/properties" xmlns:ns1="http://schemas.microsoft.com/sharepoint/v3" xmlns:ns2="1ba3b578-647c-497e-a6c7-47cbcee8228b" xmlns:ns3="9251e8ce-2662-45a2-a3e7-5f8d4c0280d5" targetNamespace="http://schemas.microsoft.com/office/2006/metadata/properties" ma:root="true" ma:fieldsID="cd3945a813ef7efbd21ca6c341e95771" ns1:_="" ns2:_="" ns3:_="">
    <xsd:import namespace="http://schemas.microsoft.com/sharepoint/v3"/>
    <xsd:import namespace="1ba3b578-647c-497e-a6c7-47cbcee8228b"/>
    <xsd:import namespace="9251e8ce-2662-45a2-a3e7-5f8d4c0280d5"/>
    <xsd:element name="properties">
      <xsd:complexType>
        <xsd:sequence>
          <xsd:element name="documentManagement">
            <xsd:complexType>
              <xsd:all>
                <xsd:element ref="ns2:ContentCategories" minOccurs="0"/>
                <xsd:element ref="ns2:Classification" minOccurs="0"/>
                <xsd:element ref="ns2:Abstract"/>
                <xsd:element ref="ns2:EOLDate"/>
                <xsd:element ref="ns2:Languages" minOccurs="0"/>
                <xsd:element ref="ns2:TargetedView" minOccurs="0"/>
                <xsd:element ref="ns2:Geography" minOccurs="0"/>
                <xsd:element ref="ns2:Audiences" minOccurs="0"/>
                <xsd:element ref="ns2:Codenames" minOccurs="0"/>
                <xsd:element ref="ns2:Platforms" minOccurs="0"/>
                <xsd:element ref="ns2:ProgramsAndInitiatives" minOccurs="0"/>
                <xsd:element ref="ns2:Segments" minOccurs="0"/>
                <xsd:element ref="ns2:Technologies" minOccurs="0"/>
                <xsd:element ref="ns2:ContentOwner"/>
                <xsd:element ref="ns1:AllDocuments"/>
                <xsd:element ref="ns3:Downloads"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AllDocuments" ma:index="22" ma:displayName="All Documents" ma:default="1" ma:internalName="AllDocuments" ma:readOnly="true">
      <xsd:simpleType>
        <xsd:restriction base="dms:Text"/>
      </xsd:simpleType>
    </xsd:element>
  </xsd:schema>
  <xsd:schema xmlns:xsd="http://www.w3.org/2001/XMLSchema" xmlns:dms="http://schemas.microsoft.com/office/2006/documentManagement/types" targetNamespace="1ba3b578-647c-497e-a6c7-47cbcee8228b" elementFormDefault="qualified">
    <xsd:import namespace="http://schemas.microsoft.com/office/2006/documentManagement/types"/>
    <xsd:element name="ContentCategories" ma:index="2" nillable="true" ma:displayName="Content Categories" ma:list="{98f33d5e-53f4-4195-97a9-6a77b78fe3ec}" ma:internalName="ContentCategories" ma:showField="Title" ma:requiredMultiChoice="true">
      <xsd:complexType>
        <xsd:complexContent>
          <xsd:extension base="dms:MultiChoiceLookup">
            <xsd:sequence>
              <xsd:element name="Value" type="dms:Lookup" maxOccurs="unbounded" minOccurs="0" nillable="true"/>
            </xsd:sequence>
          </xsd:extension>
        </xsd:complexContent>
      </xsd:complexType>
    </xsd:element>
    <xsd:element name="Classification" ma:index="3" nillable="true" ma:displayName="Classification" ma:list="{7b995d0d-d806-40bd-9555-66d41c3cb553}" ma:internalName="Classification" ma:showField="Title" ma:requiredMultiChoice="true">
      <xsd:complexType>
        <xsd:complexContent>
          <xsd:extension base="dms:MultiChoiceLookup">
            <xsd:sequence>
              <xsd:element name="Value" type="dms:Lookup" maxOccurs="unbounded" minOccurs="0" nillable="true"/>
            </xsd:sequence>
          </xsd:extension>
        </xsd:complexContent>
      </xsd:complexType>
    </xsd:element>
    <xsd:element name="Abstract" ma:index="4" ma:displayName="Abstract" ma:internalName="Abstract">
      <xsd:simpleType>
        <xsd:restriction base="dms:Note"/>
      </xsd:simpleType>
    </xsd:element>
    <xsd:element name="EOLDate" ma:index="5" ma:displayName="EOL Date" ma:format="DateOnly" ma:internalName="EOLDate">
      <xsd:simpleType>
        <xsd:restriction base="dms:DateTime"/>
      </xsd:simpleType>
    </xsd:element>
    <xsd:element name="Languages" ma:index="6" nillable="true" ma:displayName="Languages" ma:list="{ad71293b-2881-4435-815a-6104bbe5385a}" ma:internalName="Languages" ma:showField="Title" ma:requiredMultiChoice="true">
      <xsd:complexType>
        <xsd:complexContent>
          <xsd:extension base="dms:MultiChoiceLookup">
            <xsd:sequence>
              <xsd:element name="Value" type="dms:Lookup" maxOccurs="unbounded" minOccurs="0" nillable="true"/>
            </xsd:sequence>
          </xsd:extension>
        </xsd:complexContent>
      </xsd:complexType>
    </xsd:element>
    <xsd:element name="TargetedView" ma:index="7" nillable="true" ma:displayName="Targeted View" ma:list="{d77459d8-0d3e-4a5a-b96c-95bed2a43929}" ma:internalName="TargetedView" ma:showField="Title" ma:requiredMultiChoice="true">
      <xsd:complexType>
        <xsd:complexContent>
          <xsd:extension base="dms:MultiChoiceLookup">
            <xsd:sequence>
              <xsd:element name="Value" type="dms:Lookup" maxOccurs="unbounded" minOccurs="0" nillable="true"/>
            </xsd:sequence>
          </xsd:extension>
        </xsd:complexContent>
      </xsd:complexType>
    </xsd:element>
    <xsd:element name="Geography" ma:index="8" nillable="true" ma:displayName="Geography" ma:internalName="Geography" ma:requiredMultiChoice="true">
      <xsd:complexType>
        <xsd:complexContent>
          <xsd:extension base="dms:MultiChoice">
            <xsd:sequence>
              <xsd:element name="Value" maxOccurs="unbounded" minOccurs="0" nillable="true">
                <xsd:simpleType>
                  <xsd:restriction base="dms:Choice">
                    <xsd:enumeration value="All Geographies"/>
                    <xsd:enumeration value="APAC"/>
                    <xsd:enumeration value="ASMO-LAR"/>
                    <xsd:enumeration value="ASMO-NAR"/>
                    <xsd:enumeration value="EMEA"/>
                    <xsd:enumeration value="IJKK"/>
                    <xsd:enumeration value="PRC"/>
                  </xsd:restriction>
                </xsd:simpleType>
              </xsd:element>
            </xsd:sequence>
          </xsd:extension>
        </xsd:complexContent>
      </xsd:complexType>
    </xsd:element>
    <xsd:element name="Audiences" ma:index="9" nillable="true" ma:displayName="Audiences" ma:list="{db10efb6-9e91-40ba-a498-37365b4cc101}" ma:internalName="Audiences" ma:showField="Title">
      <xsd:complexType>
        <xsd:complexContent>
          <xsd:extension base="dms:MultiChoiceLookup">
            <xsd:sequence>
              <xsd:element name="Value" type="dms:Lookup" maxOccurs="unbounded" minOccurs="0" nillable="true"/>
            </xsd:sequence>
          </xsd:extension>
        </xsd:complexContent>
      </xsd:complexType>
    </xsd:element>
    <xsd:element name="Codenames" ma:index="10" nillable="true" ma:displayName="Codenames" ma:list="{255521f3-a095-428b-ac7e-15c082bdd271}" ma:internalName="Codenames" ma:showField="Title">
      <xsd:complexType>
        <xsd:complexContent>
          <xsd:extension base="dms:MultiChoiceLookup">
            <xsd:sequence>
              <xsd:element name="Value" type="dms:Lookup" maxOccurs="unbounded" minOccurs="0" nillable="true"/>
            </xsd:sequence>
          </xsd:extension>
        </xsd:complexContent>
      </xsd:complexType>
    </xsd:element>
    <xsd:element name="Platforms" ma:index="11" nillable="true" ma:displayName="Platforms" ma:list="{1a12e7dc-7750-42b8-aafd-a558fe17a451}" ma:internalName="Platforms" ma:showField="Title">
      <xsd:complexType>
        <xsd:complexContent>
          <xsd:extension base="dms:MultiChoiceLookup">
            <xsd:sequence>
              <xsd:element name="Value" type="dms:Lookup" maxOccurs="unbounded" minOccurs="0" nillable="true"/>
            </xsd:sequence>
          </xsd:extension>
        </xsd:complexContent>
      </xsd:complexType>
    </xsd:element>
    <xsd:element name="ProgramsAndInitiatives" ma:index="12" nillable="true" ma:displayName="Programs and Initiatives" ma:list="{3abeacab-d64d-45ae-ac32-82ba465f2bd0}" ma:internalName="ProgramsAndInitiatives" ma:showField="Title">
      <xsd:complexType>
        <xsd:complexContent>
          <xsd:extension base="dms:MultiChoiceLookup">
            <xsd:sequence>
              <xsd:element name="Value" type="dms:Lookup" maxOccurs="unbounded" minOccurs="0" nillable="true"/>
            </xsd:sequence>
          </xsd:extension>
        </xsd:complexContent>
      </xsd:complexType>
    </xsd:element>
    <xsd:element name="Segments" ma:index="13" nillable="true" ma:displayName="Segments" ma:list="{40900142-fc39-45e9-ae58-1a70a615b56b}" ma:internalName="Segments" ma:showField="Title">
      <xsd:complexType>
        <xsd:complexContent>
          <xsd:extension base="dms:MultiChoiceLookup">
            <xsd:sequence>
              <xsd:element name="Value" type="dms:Lookup" maxOccurs="unbounded" minOccurs="0" nillable="true"/>
            </xsd:sequence>
          </xsd:extension>
        </xsd:complexContent>
      </xsd:complexType>
    </xsd:element>
    <xsd:element name="Technologies" ma:index="14" nillable="true" ma:displayName="Technologies" ma:list="{a1214e0d-a3ef-41a1-8725-99d7149bd27d}" ma:internalName="Technologies" ma:showField="Title">
      <xsd:complexType>
        <xsd:complexContent>
          <xsd:extension base="dms:MultiChoiceLookup">
            <xsd:sequence>
              <xsd:element name="Value" type="dms:Lookup" maxOccurs="unbounded" minOccurs="0" nillable="true"/>
            </xsd:sequence>
          </xsd:extension>
        </xsd:complexContent>
      </xsd:complexType>
    </xsd:element>
    <xsd:element name="ContentOwner" ma:index="15" ma:displayName="Content Owner" ma:list="UserInfo" ma:internalName="ContentOwner"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schema>
  <xsd:schema xmlns:xsd="http://www.w3.org/2001/XMLSchema" xmlns:dms="http://schemas.microsoft.com/office/2006/documentManagement/types" targetNamespace="9251e8ce-2662-45a2-a3e7-5f8d4c0280d5" elementFormDefault="qualified">
    <xsd:import namespace="http://schemas.microsoft.com/office/2006/documentManagement/types"/>
    <xsd:element name="Downloads" ma:index="23" nillable="true" ma:displayName="Downloads" ma:default="0" ma:internalName="Download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6" ma:displayName="Content Type" ma:readOnly="true"/>
        <xsd:element ref="dc:title"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Abstract xmlns="1ba3b578-647c-497e-a6c7-47cbcee8228b">To train personnel who sell to small businesses on the security benefits that computing systems designed with Intel® processors provide. Content is approved for a non-NDA audience; however, it is not intended for presentation or distribution to end-users or buyers. PRIOR TO February 20,2011: Information on Intel® Xeon® processors has been included, so local mkt teams can start translation of the complete training. If presenting to non-NDA audience prior to Feb,20, delete slides 11,12,13, and 14.
</Abstract>
    <Languages xmlns="1ba3b578-647c-497e-a6c7-47cbcee8228b">
      <Value>2</Value>
    </Languages>
    <Codenames xmlns="1ba3b578-647c-497e-a6c7-47cbcee8228b">
      <Value>1044</Value>
      <Value>777</Value>
    </Codenames>
    <Platforms xmlns="1ba3b578-647c-497e-a6c7-47cbcee8228b"/>
    <Segments xmlns="1ba3b578-647c-497e-a6c7-47cbcee8228b">
      <Value>2</Value>
      <Value>3</Value>
      <Value>12</Value>
      <Value>14</Value>
    </Segments>
    <ContentOwner xmlns="1ba3b578-647c-497e-a6c7-47cbcee8228b">
      <UserInfo>
        <DisplayName>Rainbolt, Elaine</DisplayName>
        <AccountId>32</AccountId>
        <AccountType/>
      </UserInfo>
    </ContentOwner>
    <ContentCategories xmlns="1ba3b578-647c-497e-a6c7-47cbcee8228b">
      <Value>20</Value>
    </ContentCategories>
    <TargetedView xmlns="1ba3b578-647c-497e-a6c7-47cbcee8228b">
      <Value>1</Value>
      <Value>4</Value>
    </TargetedView>
    <Classification xmlns="1ba3b578-647c-497e-a6c7-47cbcee8228b">
      <Value>3</Value>
    </Classification>
    <EOLDate xmlns="1ba3b578-647c-497e-a6c7-47cbcee8228b">2011-06-30T06:00:00+00:00</EOLDate>
    <Downloads xmlns="9251e8ce-2662-45a2-a3e7-5f8d4c0280d5">83</Downloads>
    <Geography xmlns="1ba3b578-647c-497e-a6c7-47cbcee8228b">
      <Value>All Geographies</Value>
    </Geography>
    <Technologies xmlns="1ba3b578-647c-497e-a6c7-47cbcee8228b">
      <Value>49</Value>
      <Value>11</Value>
      <Value>53</Value>
    </Technologies>
    <ProgramsAndInitiatives xmlns="1ba3b578-647c-497e-a6c7-47cbcee8228b">
      <Value>24</Value>
    </ProgramsAndInitiatives>
    <Audiences xmlns="1ba3b578-647c-497e-a6c7-47cbcee8228b">
      <Value>1</Value>
      <Value>5</Value>
      <Value>8</Value>
      <Value>19</Value>
      <Value>25</Value>
    </Audiences>
  </documentManagement>
</p:properties>
</file>

<file path=customXml/itemProps1.xml><?xml version="1.0" encoding="utf-8"?>
<ds:datastoreItem xmlns:ds="http://schemas.openxmlformats.org/officeDocument/2006/customXml" ds:itemID="{C185CDE7-905D-40E2-A81B-775C7901C7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ba3b578-647c-497e-a6c7-47cbcee8228b"/>
    <ds:schemaRef ds:uri="9251e8ce-2662-45a2-a3e7-5f8d4c0280d5"/>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BE8BB674-634B-4CEF-8032-3411B880A1A8}">
  <ds:schemaRefs>
    <ds:schemaRef ds:uri="http://schemas.microsoft.com/sharepoint/v3/contenttype/forms"/>
  </ds:schemaRefs>
</ds:datastoreItem>
</file>

<file path=customXml/itemProps3.xml><?xml version="1.0" encoding="utf-8"?>
<ds:datastoreItem xmlns:ds="http://schemas.openxmlformats.org/officeDocument/2006/customXml" ds:itemID="{B9C25A3A-7A3D-4F9E-BE04-2406CD977787}">
  <ds:schemaRefs>
    <ds:schemaRef ds:uri="http://schemas.microsoft.com/office/2006/metadata/properties"/>
    <ds:schemaRef ds:uri="1ba3b578-647c-497e-a6c7-47cbcee8228b"/>
    <ds:schemaRef ds:uri="9251e8ce-2662-45a2-a3e7-5f8d4c0280d5"/>
  </ds:schemaRefs>
</ds:datastoreItem>
</file>

<file path=docProps/app.xml><?xml version="1.0" encoding="utf-8"?>
<Properties xmlns="http://schemas.openxmlformats.org/officeDocument/2006/extended-properties" xmlns:vt="http://schemas.openxmlformats.org/officeDocument/2006/docPropsVTypes">
  <TotalTime>19567</TotalTime>
  <Words>1896</Words>
  <Application>Microsoft Office PowerPoint</Application>
  <PresentationFormat>全屏显示(4:3)</PresentationFormat>
  <Paragraphs>286</Paragraphs>
  <Slides>27</Slides>
  <Notes>26</Notes>
  <HiddenSlides>0</HiddenSlides>
  <MMClips>0</MMClips>
  <ScaleCrop>false</ScaleCrop>
  <HeadingPairs>
    <vt:vector size="4" baseType="variant">
      <vt:variant>
        <vt:lpstr>主题</vt:lpstr>
      </vt:variant>
      <vt:variant>
        <vt:i4>2</vt:i4>
      </vt:variant>
      <vt:variant>
        <vt:lpstr>幻灯片标题</vt:lpstr>
      </vt:variant>
      <vt:variant>
        <vt:i4>27</vt:i4>
      </vt:variant>
    </vt:vector>
  </HeadingPairs>
  <TitlesOfParts>
    <vt:vector size="29" baseType="lpstr">
      <vt:lpstr>1_Office Theme</vt:lpstr>
      <vt:lpstr>Default Theme</vt:lpstr>
      <vt:lpstr>PowerPoint 演示文稿</vt:lpstr>
      <vt:lpstr>PowerPoint 演示文稿</vt:lpstr>
      <vt:lpstr>Why is Security So Important for  Small Businesses?</vt:lpstr>
      <vt:lpstr>How Small Businesses Can Reduce Security Risks</vt:lpstr>
      <vt:lpstr>PowerPoint 演示文稿</vt:lpstr>
      <vt:lpstr>PowerPoint 演示文稿</vt:lpstr>
      <vt:lpstr>PowerPoint 演示文稿</vt:lpstr>
      <vt:lpstr>PowerPoint 演示文稿</vt:lpstr>
      <vt:lpstr>Which Intel PC Security Solution is Best for Your Small Business Customer?</vt:lpstr>
      <vt:lpstr>PowerPoint 演示文稿</vt:lpstr>
      <vt:lpstr>PowerPoint 演示文稿</vt:lpstr>
      <vt:lpstr>PowerPoint 演示文稿</vt:lpstr>
      <vt:lpstr>Help Your Customer Understand the Additional Security Features of Intel® Xeon® Processor-based Servers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声明：</vt:lpstr>
    </vt:vector>
  </TitlesOfParts>
  <Company>Intel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Selling Security to SB</dc:title>
  <dc:creator>Carole Mutrie</dc:creator>
  <cp:lastModifiedBy>Microsoft</cp:lastModifiedBy>
  <cp:revision>294</cp:revision>
  <dcterms:created xsi:type="dcterms:W3CDTF">2011-01-11T19:51:49Z</dcterms:created>
  <dcterms:modified xsi:type="dcterms:W3CDTF">2018-01-05T05:38:30Z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0x0101007CE7E4AEE4754F8E8495FB8033F8549200221AE5A75260304092EF8B1B1CF87782</vt:lpwstr>
  </property>
  <property fmtid="{D5CDD505-2E9C-101B-9397-08002B2CF9AE}" pid="3" name="Order">
    <vt:r8>924600</vt:r8>
  </property>
</Properties>
</file>