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21" r:id="rId5"/>
  </p:sldMasterIdLst>
  <p:notesMasterIdLst>
    <p:notesMasterId r:id="rId38"/>
  </p:notesMasterIdLst>
  <p:sldIdLst>
    <p:sldId id="259" r:id="rId6"/>
    <p:sldId id="391" r:id="rId7"/>
    <p:sldId id="257" r:id="rId8"/>
    <p:sldId id="278" r:id="rId9"/>
    <p:sldId id="277" r:id="rId10"/>
    <p:sldId id="332" r:id="rId11"/>
    <p:sldId id="279" r:id="rId12"/>
    <p:sldId id="281" r:id="rId13"/>
    <p:sldId id="282" r:id="rId14"/>
    <p:sldId id="285" r:id="rId15"/>
    <p:sldId id="321" r:id="rId16"/>
    <p:sldId id="328" r:id="rId17"/>
    <p:sldId id="329" r:id="rId18"/>
    <p:sldId id="330" r:id="rId19"/>
    <p:sldId id="333" r:id="rId20"/>
    <p:sldId id="336" r:id="rId21"/>
    <p:sldId id="334" r:id="rId22"/>
    <p:sldId id="337" r:id="rId23"/>
    <p:sldId id="342" r:id="rId24"/>
    <p:sldId id="356" r:id="rId25"/>
    <p:sldId id="343" r:id="rId26"/>
    <p:sldId id="345" r:id="rId27"/>
    <p:sldId id="346" r:id="rId28"/>
    <p:sldId id="397" r:id="rId29"/>
    <p:sldId id="326" r:id="rId30"/>
    <p:sldId id="325" r:id="rId31"/>
    <p:sldId id="299" r:id="rId32"/>
    <p:sldId id="312" r:id="rId33"/>
    <p:sldId id="319" r:id="rId34"/>
    <p:sldId id="354" r:id="rId35"/>
    <p:sldId id="355" r:id="rId36"/>
    <p:sldId id="39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47E13F"/>
    <a:srgbClr val="33CC33"/>
    <a:srgbClr val="0860A8"/>
    <a:srgbClr val="007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8" autoAdjust="0"/>
    <p:restoredTop sz="94660"/>
  </p:normalViewPr>
  <p:slideViewPr>
    <p:cSldViewPr snapToGrid="0">
      <p:cViewPr>
        <p:scale>
          <a:sx n="80" d="100"/>
          <a:sy n="80" d="100"/>
        </p:scale>
        <p:origin x="-884" y="-48"/>
      </p:cViewPr>
      <p:guideLst>
        <p:guide orient="horz" pos="2161"/>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murty\AppData\Local\Microsoft\Windows\Temporary%20Internet%20Files\Content.Outlook\M5W8PKEM\2%201%203653-8_host_init_scif_write_2MB_sc1-3%20(2).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murty\AppData\Local\Microsoft\Windows\Temporary%20Internet%20Files\Content.Outlook\M5W8PKEM\2%201%203653-8_host_init_scif_write_2MB_sc1-3%20(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murty\AppData\Local\Microsoft\Windows\Temporary%20Internet%20Files\Content.Outlook\M5W8PKEM\2%201%203653-8_host_init_scif_write_2MB_sc1-3%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Sheet1!$A$3</c:f>
              <c:strCache>
                <c:ptCount val="1"/>
                <c:pt idx="0">
                  <c:v>Xeon</c:v>
                </c:pt>
              </c:strCache>
            </c:strRef>
          </c:tx>
          <c:invertIfNegative val="0"/>
          <c:dLbls>
            <c:showLegendKey val="0"/>
            <c:showVal val="1"/>
            <c:showCatName val="0"/>
            <c:showSerName val="0"/>
            <c:showPercent val="0"/>
            <c:showBubbleSize val="0"/>
            <c:showLeaderLines val="0"/>
          </c:dLbls>
          <c:cat>
            <c:strRef>
              <c:f>Sheet1!$B$2:$H$2</c:f>
              <c:strCache>
                <c:ptCount val="7"/>
                <c:pt idx="0">
                  <c:v>Scalar &amp; ST</c:v>
                </c:pt>
                <c:pt idx="1">
                  <c:v>Vector &amp; ST</c:v>
                </c:pt>
                <c:pt idx="2">
                  <c:v>Scalar &amp; MT</c:v>
                </c:pt>
                <c:pt idx="3">
                  <c:v>Vector &amp; MT</c:v>
                </c:pt>
                <c:pt idx="5">
                  <c:v>Scalar BW</c:v>
                </c:pt>
                <c:pt idx="6">
                  <c:v>MT BW</c:v>
                </c:pt>
              </c:strCache>
            </c:strRef>
          </c:cat>
          <c:val>
            <c:numRef>
              <c:f>Sheet1!$B$3:$H$3</c:f>
              <c:numCache>
                <c:formatCode>General</c:formatCode>
                <c:ptCount val="7"/>
                <c:pt idx="0">
                  <c:v>2.6</c:v>
                </c:pt>
                <c:pt idx="1">
                  <c:v>41.6</c:v>
                </c:pt>
                <c:pt idx="2">
                  <c:v>41.6</c:v>
                </c:pt>
                <c:pt idx="3">
                  <c:v>665.6</c:v>
                </c:pt>
                <c:pt idx="5">
                  <c:v>9.8000000000000007</c:v>
                </c:pt>
                <c:pt idx="6">
                  <c:v>67</c:v>
                </c:pt>
              </c:numCache>
            </c:numRef>
          </c:val>
        </c:ser>
        <c:ser>
          <c:idx val="1"/>
          <c:order val="1"/>
          <c:tx>
            <c:strRef>
              <c:f>Sheet1!$A$4</c:f>
              <c:strCache>
                <c:ptCount val="1"/>
                <c:pt idx="0">
                  <c:v>Xeon Phi</c:v>
                </c:pt>
              </c:strCache>
            </c:strRef>
          </c:tx>
          <c:invertIfNegative val="0"/>
          <c:dLbls>
            <c:showLegendKey val="0"/>
            <c:showVal val="1"/>
            <c:showCatName val="0"/>
            <c:showSerName val="0"/>
            <c:showPercent val="0"/>
            <c:showBubbleSize val="0"/>
            <c:showLeaderLines val="0"/>
          </c:dLbls>
          <c:cat>
            <c:strRef>
              <c:f>Sheet1!$B$2:$H$2</c:f>
              <c:strCache>
                <c:ptCount val="7"/>
                <c:pt idx="0">
                  <c:v>Scalar &amp; ST</c:v>
                </c:pt>
                <c:pt idx="1">
                  <c:v>Vector &amp; ST</c:v>
                </c:pt>
                <c:pt idx="2">
                  <c:v>Scalar &amp; MT</c:v>
                </c:pt>
                <c:pt idx="3">
                  <c:v>Vector &amp; MT</c:v>
                </c:pt>
                <c:pt idx="5">
                  <c:v>Scalar BW</c:v>
                </c:pt>
                <c:pt idx="6">
                  <c:v>MT BW</c:v>
                </c:pt>
              </c:strCache>
            </c:strRef>
          </c:cat>
          <c:val>
            <c:numRef>
              <c:f>Sheet1!$B$4:$H$4</c:f>
              <c:numCache>
                <c:formatCode>General</c:formatCode>
                <c:ptCount val="7"/>
                <c:pt idx="0">
                  <c:v>1.0900000000000001</c:v>
                </c:pt>
                <c:pt idx="1">
                  <c:v>34.880000000000003</c:v>
                </c:pt>
                <c:pt idx="2">
                  <c:v>66.490000000000009</c:v>
                </c:pt>
                <c:pt idx="3">
                  <c:v>2127.6800000000003</c:v>
                </c:pt>
                <c:pt idx="5">
                  <c:v>6.5</c:v>
                </c:pt>
                <c:pt idx="6">
                  <c:v>200</c:v>
                </c:pt>
              </c:numCache>
            </c:numRef>
          </c:val>
        </c:ser>
        <c:dLbls>
          <c:showLegendKey val="0"/>
          <c:showVal val="0"/>
          <c:showCatName val="0"/>
          <c:showSerName val="0"/>
          <c:showPercent val="0"/>
          <c:showBubbleSize val="0"/>
        </c:dLbls>
        <c:gapWidth val="150"/>
        <c:axId val="42011264"/>
        <c:axId val="42017152"/>
      </c:barChart>
      <c:catAx>
        <c:axId val="42011264"/>
        <c:scaling>
          <c:orientation val="minMax"/>
        </c:scaling>
        <c:delete val="0"/>
        <c:axPos val="b"/>
        <c:majorTickMark val="out"/>
        <c:minorTickMark val="none"/>
        <c:tickLblPos val="nextTo"/>
        <c:crossAx val="42017152"/>
        <c:crosses val="autoZero"/>
        <c:auto val="1"/>
        <c:lblAlgn val="ctr"/>
        <c:lblOffset val="100"/>
        <c:noMultiLvlLbl val="0"/>
      </c:catAx>
      <c:valAx>
        <c:axId val="42017152"/>
        <c:scaling>
          <c:logBase val="10"/>
          <c:orientation val="minMax"/>
          <c:max val="5000"/>
        </c:scaling>
        <c:delete val="0"/>
        <c:axPos val="l"/>
        <c:majorGridlines/>
        <c:numFmt formatCode="General" sourceLinked="1"/>
        <c:majorTickMark val="out"/>
        <c:minorTickMark val="none"/>
        <c:tickLblPos val="nextTo"/>
        <c:crossAx val="42011264"/>
        <c:crosses val="autoZero"/>
        <c:crossBetween val="between"/>
      </c:valAx>
    </c:plotArea>
    <c:legend>
      <c:legendPos val="r"/>
      <c:layout>
        <c:manualLayout>
          <c:xMode val="edge"/>
          <c:yMode val="edge"/>
          <c:x val="0.88118692565923207"/>
          <c:y val="0.38802948227020612"/>
          <c:w val="0.11881307434076804"/>
          <c:h val="0.22065554153222855"/>
        </c:manualLayout>
      </c:layout>
      <c:overlay val="0"/>
    </c:legend>
    <c:plotVisOnly val="0"/>
    <c:dispBlanksAs val="gap"/>
    <c:showDLblsOverMax val="0"/>
  </c:chart>
  <c:spPr>
    <a:scene3d>
      <a:camera prst="orthographicFront"/>
      <a:lightRig rig="threePt" dir="t"/>
    </a:scene3d>
    <a:sp3d>
      <a:bevelB prst="relaxedInset"/>
    </a:sp3d>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2MB 0,0</c:v>
          </c:tx>
          <c:spPr>
            <a:ln>
              <a:solidFill>
                <a:srgbClr val="92D050"/>
              </a:solidFill>
            </a:ln>
          </c:spPr>
          <c:marker>
            <c:symbol val="none"/>
          </c:marker>
          <c:cat>
            <c:numRef>
              <c:f>'2MB Aligned'!$A$4:$A$151</c:f>
              <c:numCache>
                <c:formatCode>General</c:formatCode>
                <c:ptCount val="148"/>
                <c:pt idx="0">
                  <c:v>1</c:v>
                </c:pt>
                <c:pt idx="1">
                  <c:v>2</c:v>
                </c:pt>
                <c:pt idx="2">
                  <c:v>3</c:v>
                </c:pt>
                <c:pt idx="3">
                  <c:v>4</c:v>
                </c:pt>
                <c:pt idx="4">
                  <c:v>6</c:v>
                </c:pt>
                <c:pt idx="5">
                  <c:v>8</c:v>
                </c:pt>
                <c:pt idx="6">
                  <c:v>12</c:v>
                </c:pt>
                <c:pt idx="7">
                  <c:v>13</c:v>
                </c:pt>
                <c:pt idx="8">
                  <c:v>16</c:v>
                </c:pt>
                <c:pt idx="9">
                  <c:v>19</c:v>
                </c:pt>
                <c:pt idx="10">
                  <c:v>21</c:v>
                </c:pt>
                <c:pt idx="11">
                  <c:v>24</c:v>
                </c:pt>
                <c:pt idx="12">
                  <c:v>27</c:v>
                </c:pt>
                <c:pt idx="13">
                  <c:v>29</c:v>
                </c:pt>
                <c:pt idx="14">
                  <c:v>32</c:v>
                </c:pt>
                <c:pt idx="15">
                  <c:v>35</c:v>
                </c:pt>
                <c:pt idx="16">
                  <c:v>45</c:v>
                </c:pt>
                <c:pt idx="17">
                  <c:v>48</c:v>
                </c:pt>
                <c:pt idx="18">
                  <c:v>51</c:v>
                </c:pt>
                <c:pt idx="19">
                  <c:v>61</c:v>
                </c:pt>
                <c:pt idx="20">
                  <c:v>64</c:v>
                </c:pt>
                <c:pt idx="21">
                  <c:v>67</c:v>
                </c:pt>
                <c:pt idx="22">
                  <c:v>93</c:v>
                </c:pt>
                <c:pt idx="23">
                  <c:v>96</c:v>
                </c:pt>
                <c:pt idx="24">
                  <c:v>99</c:v>
                </c:pt>
                <c:pt idx="25">
                  <c:v>125</c:v>
                </c:pt>
                <c:pt idx="26">
                  <c:v>128</c:v>
                </c:pt>
                <c:pt idx="27">
                  <c:v>131</c:v>
                </c:pt>
                <c:pt idx="28">
                  <c:v>189</c:v>
                </c:pt>
                <c:pt idx="29">
                  <c:v>192</c:v>
                </c:pt>
                <c:pt idx="30">
                  <c:v>195</c:v>
                </c:pt>
                <c:pt idx="31">
                  <c:v>253</c:v>
                </c:pt>
                <c:pt idx="32">
                  <c:v>256</c:v>
                </c:pt>
                <c:pt idx="33">
                  <c:v>259</c:v>
                </c:pt>
                <c:pt idx="34">
                  <c:v>381</c:v>
                </c:pt>
                <c:pt idx="35">
                  <c:v>384</c:v>
                </c:pt>
                <c:pt idx="36">
                  <c:v>387</c:v>
                </c:pt>
                <c:pt idx="37">
                  <c:v>509</c:v>
                </c:pt>
                <c:pt idx="38">
                  <c:v>512</c:v>
                </c:pt>
                <c:pt idx="39">
                  <c:v>515</c:v>
                </c:pt>
                <c:pt idx="40">
                  <c:v>765</c:v>
                </c:pt>
                <c:pt idx="41">
                  <c:v>768</c:v>
                </c:pt>
                <c:pt idx="42">
                  <c:v>771</c:v>
                </c:pt>
                <c:pt idx="43">
                  <c:v>1021</c:v>
                </c:pt>
                <c:pt idx="44">
                  <c:v>1024</c:v>
                </c:pt>
                <c:pt idx="45">
                  <c:v>1027</c:v>
                </c:pt>
                <c:pt idx="46">
                  <c:v>1533</c:v>
                </c:pt>
                <c:pt idx="47">
                  <c:v>1536</c:v>
                </c:pt>
                <c:pt idx="48">
                  <c:v>1539</c:v>
                </c:pt>
                <c:pt idx="49">
                  <c:v>2045</c:v>
                </c:pt>
                <c:pt idx="50">
                  <c:v>2048</c:v>
                </c:pt>
                <c:pt idx="51">
                  <c:v>2051</c:v>
                </c:pt>
                <c:pt idx="52">
                  <c:v>3069</c:v>
                </c:pt>
                <c:pt idx="53">
                  <c:v>3072</c:v>
                </c:pt>
                <c:pt idx="54">
                  <c:v>3075</c:v>
                </c:pt>
                <c:pt idx="55">
                  <c:v>4093</c:v>
                </c:pt>
                <c:pt idx="56">
                  <c:v>4096</c:v>
                </c:pt>
                <c:pt idx="57">
                  <c:v>4099</c:v>
                </c:pt>
                <c:pt idx="58">
                  <c:v>6141</c:v>
                </c:pt>
                <c:pt idx="59">
                  <c:v>6144</c:v>
                </c:pt>
                <c:pt idx="60">
                  <c:v>6147</c:v>
                </c:pt>
                <c:pt idx="61">
                  <c:v>8189</c:v>
                </c:pt>
                <c:pt idx="62">
                  <c:v>8192</c:v>
                </c:pt>
                <c:pt idx="63">
                  <c:v>8195</c:v>
                </c:pt>
                <c:pt idx="64">
                  <c:v>12285</c:v>
                </c:pt>
                <c:pt idx="65">
                  <c:v>12288</c:v>
                </c:pt>
                <c:pt idx="66">
                  <c:v>12291</c:v>
                </c:pt>
                <c:pt idx="67">
                  <c:v>16381</c:v>
                </c:pt>
                <c:pt idx="68">
                  <c:v>16384</c:v>
                </c:pt>
                <c:pt idx="69">
                  <c:v>16387</c:v>
                </c:pt>
                <c:pt idx="70">
                  <c:v>24573</c:v>
                </c:pt>
                <c:pt idx="71">
                  <c:v>24576</c:v>
                </c:pt>
                <c:pt idx="72">
                  <c:v>24579</c:v>
                </c:pt>
                <c:pt idx="73">
                  <c:v>32765</c:v>
                </c:pt>
                <c:pt idx="74">
                  <c:v>32768</c:v>
                </c:pt>
                <c:pt idx="75">
                  <c:v>32771</c:v>
                </c:pt>
                <c:pt idx="76">
                  <c:v>49149</c:v>
                </c:pt>
                <c:pt idx="77">
                  <c:v>49152</c:v>
                </c:pt>
                <c:pt idx="78">
                  <c:v>49155</c:v>
                </c:pt>
                <c:pt idx="79">
                  <c:v>65533</c:v>
                </c:pt>
                <c:pt idx="80">
                  <c:v>65536</c:v>
                </c:pt>
                <c:pt idx="81">
                  <c:v>65539</c:v>
                </c:pt>
                <c:pt idx="82">
                  <c:v>98301</c:v>
                </c:pt>
                <c:pt idx="83">
                  <c:v>98304</c:v>
                </c:pt>
                <c:pt idx="84">
                  <c:v>98307</c:v>
                </c:pt>
                <c:pt idx="85">
                  <c:v>131069</c:v>
                </c:pt>
                <c:pt idx="86">
                  <c:v>131072</c:v>
                </c:pt>
                <c:pt idx="87">
                  <c:v>131075</c:v>
                </c:pt>
                <c:pt idx="88">
                  <c:v>196605</c:v>
                </c:pt>
                <c:pt idx="89">
                  <c:v>196608</c:v>
                </c:pt>
                <c:pt idx="90">
                  <c:v>196611</c:v>
                </c:pt>
                <c:pt idx="91">
                  <c:v>262141</c:v>
                </c:pt>
                <c:pt idx="92">
                  <c:v>262144</c:v>
                </c:pt>
                <c:pt idx="93">
                  <c:v>262147</c:v>
                </c:pt>
                <c:pt idx="94">
                  <c:v>393213</c:v>
                </c:pt>
                <c:pt idx="95">
                  <c:v>393216</c:v>
                </c:pt>
                <c:pt idx="96">
                  <c:v>393219</c:v>
                </c:pt>
                <c:pt idx="97">
                  <c:v>524285</c:v>
                </c:pt>
                <c:pt idx="98">
                  <c:v>524288</c:v>
                </c:pt>
                <c:pt idx="99">
                  <c:v>524291</c:v>
                </c:pt>
                <c:pt idx="100">
                  <c:v>786429</c:v>
                </c:pt>
                <c:pt idx="101">
                  <c:v>786432</c:v>
                </c:pt>
                <c:pt idx="102">
                  <c:v>786435</c:v>
                </c:pt>
                <c:pt idx="103">
                  <c:v>1048573</c:v>
                </c:pt>
                <c:pt idx="104">
                  <c:v>1048576</c:v>
                </c:pt>
                <c:pt idx="105">
                  <c:v>1048579</c:v>
                </c:pt>
                <c:pt idx="106">
                  <c:v>1572861</c:v>
                </c:pt>
                <c:pt idx="107">
                  <c:v>1572864</c:v>
                </c:pt>
                <c:pt idx="108">
                  <c:v>1572867</c:v>
                </c:pt>
                <c:pt idx="109">
                  <c:v>2097149</c:v>
                </c:pt>
                <c:pt idx="110">
                  <c:v>2097152</c:v>
                </c:pt>
                <c:pt idx="111">
                  <c:v>2097155</c:v>
                </c:pt>
                <c:pt idx="112">
                  <c:v>3145725</c:v>
                </c:pt>
                <c:pt idx="113">
                  <c:v>3145728</c:v>
                </c:pt>
                <c:pt idx="114">
                  <c:v>3145731</c:v>
                </c:pt>
                <c:pt idx="115">
                  <c:v>4194301</c:v>
                </c:pt>
                <c:pt idx="116">
                  <c:v>4194304</c:v>
                </c:pt>
                <c:pt idx="117">
                  <c:v>4194307</c:v>
                </c:pt>
                <c:pt idx="118">
                  <c:v>6291453</c:v>
                </c:pt>
                <c:pt idx="119">
                  <c:v>6291456</c:v>
                </c:pt>
                <c:pt idx="120">
                  <c:v>6291459</c:v>
                </c:pt>
                <c:pt idx="121">
                  <c:v>8388605</c:v>
                </c:pt>
                <c:pt idx="122">
                  <c:v>8388608</c:v>
                </c:pt>
                <c:pt idx="123">
                  <c:v>8388611</c:v>
                </c:pt>
                <c:pt idx="124">
                  <c:v>12582909</c:v>
                </c:pt>
                <c:pt idx="125">
                  <c:v>12582912</c:v>
                </c:pt>
                <c:pt idx="126">
                  <c:v>12582915</c:v>
                </c:pt>
                <c:pt idx="127">
                  <c:v>16777213</c:v>
                </c:pt>
                <c:pt idx="128">
                  <c:v>16777216</c:v>
                </c:pt>
                <c:pt idx="129">
                  <c:v>16777219</c:v>
                </c:pt>
                <c:pt idx="130">
                  <c:v>25165821</c:v>
                </c:pt>
                <c:pt idx="131">
                  <c:v>25165824</c:v>
                </c:pt>
                <c:pt idx="132">
                  <c:v>25165827</c:v>
                </c:pt>
                <c:pt idx="133">
                  <c:v>33554429</c:v>
                </c:pt>
                <c:pt idx="134">
                  <c:v>33554432</c:v>
                </c:pt>
                <c:pt idx="135">
                  <c:v>33554435</c:v>
                </c:pt>
                <c:pt idx="136">
                  <c:v>50331645</c:v>
                </c:pt>
                <c:pt idx="137">
                  <c:v>50331648</c:v>
                </c:pt>
                <c:pt idx="138">
                  <c:v>50331651</c:v>
                </c:pt>
                <c:pt idx="139">
                  <c:v>67108861</c:v>
                </c:pt>
                <c:pt idx="140">
                  <c:v>67108864</c:v>
                </c:pt>
                <c:pt idx="141">
                  <c:v>67108867</c:v>
                </c:pt>
                <c:pt idx="142">
                  <c:v>100663293</c:v>
                </c:pt>
                <c:pt idx="143">
                  <c:v>100663296</c:v>
                </c:pt>
                <c:pt idx="144">
                  <c:v>100663299</c:v>
                </c:pt>
                <c:pt idx="145">
                  <c:v>134217725</c:v>
                </c:pt>
                <c:pt idx="146">
                  <c:v>134217728</c:v>
                </c:pt>
                <c:pt idx="147">
                  <c:v>134217731</c:v>
                </c:pt>
              </c:numCache>
            </c:numRef>
          </c:cat>
          <c:val>
            <c:numRef>
              <c:f>'2MB Aligned'!$B$4:$B$151</c:f>
              <c:numCache>
                <c:formatCode>General</c:formatCode>
                <c:ptCount val="148"/>
                <c:pt idx="0">
                  <c:v>8.3199999999999995E-4</c:v>
                </c:pt>
                <c:pt idx="1">
                  <c:v>1.6639999999999999E-3</c:v>
                </c:pt>
                <c:pt idx="2">
                  <c:v>2.496E-3</c:v>
                </c:pt>
                <c:pt idx="3">
                  <c:v>3.3279999999999998E-3</c:v>
                </c:pt>
                <c:pt idx="4">
                  <c:v>4.9899999999999996E-3</c:v>
                </c:pt>
                <c:pt idx="5">
                  <c:v>6.6530000000000001E-3</c:v>
                </c:pt>
                <c:pt idx="6">
                  <c:v>9.9850000000000008E-3</c:v>
                </c:pt>
                <c:pt idx="7">
                  <c:v>1.0815E-2</c:v>
                </c:pt>
                <c:pt idx="8">
                  <c:v>1.3311E-2</c:v>
                </c:pt>
                <c:pt idx="9">
                  <c:v>1.5806000000000001E-2</c:v>
                </c:pt>
                <c:pt idx="10">
                  <c:v>1.7472000000000001E-2</c:v>
                </c:pt>
                <c:pt idx="11">
                  <c:v>1.9954E-2</c:v>
                </c:pt>
                <c:pt idx="12">
                  <c:v>2.2461999999999999E-2</c:v>
                </c:pt>
                <c:pt idx="13">
                  <c:v>2.4115999999999999E-2</c:v>
                </c:pt>
                <c:pt idx="14">
                  <c:v>2.6609000000000001E-2</c:v>
                </c:pt>
                <c:pt idx="15">
                  <c:v>2.9121000000000001E-2</c:v>
                </c:pt>
                <c:pt idx="16">
                  <c:v>3.7429999999999998E-2</c:v>
                </c:pt>
                <c:pt idx="17">
                  <c:v>3.9933999999999997E-2</c:v>
                </c:pt>
                <c:pt idx="18">
                  <c:v>4.2430000000000002E-2</c:v>
                </c:pt>
                <c:pt idx="19">
                  <c:v>5.0617000000000002E-2</c:v>
                </c:pt>
                <c:pt idx="20">
                  <c:v>0.129167</c:v>
                </c:pt>
                <c:pt idx="21">
                  <c:v>4.7204000000000003E-2</c:v>
                </c:pt>
                <c:pt idx="22">
                  <c:v>5.9545000000000001E-2</c:v>
                </c:pt>
                <c:pt idx="23">
                  <c:v>6.7642999999999995E-2</c:v>
                </c:pt>
                <c:pt idx="24">
                  <c:v>6.3385999999999998E-2</c:v>
                </c:pt>
                <c:pt idx="25">
                  <c:v>8.0019000000000007E-2</c:v>
                </c:pt>
                <c:pt idx="26">
                  <c:v>0.26164399999999999</c:v>
                </c:pt>
                <c:pt idx="27">
                  <c:v>0.100813</c:v>
                </c:pt>
                <c:pt idx="28">
                  <c:v>0.133162</c:v>
                </c:pt>
                <c:pt idx="29">
                  <c:v>0.39410200000000001</c:v>
                </c:pt>
                <c:pt idx="30">
                  <c:v>0.14985399999999999</c:v>
                </c:pt>
                <c:pt idx="31">
                  <c:v>0.17823600000000001</c:v>
                </c:pt>
                <c:pt idx="32">
                  <c:v>0.52551700000000001</c:v>
                </c:pt>
                <c:pt idx="33">
                  <c:v>0.192967</c:v>
                </c:pt>
                <c:pt idx="34">
                  <c:v>0.26846199999999998</c:v>
                </c:pt>
                <c:pt idx="35">
                  <c:v>0.78873800000000005</c:v>
                </c:pt>
                <c:pt idx="36">
                  <c:v>0.28310200000000002</c:v>
                </c:pt>
                <c:pt idx="37">
                  <c:v>0.32595299999999999</c:v>
                </c:pt>
                <c:pt idx="38">
                  <c:v>1.0522279999999999</c:v>
                </c:pt>
                <c:pt idx="39">
                  <c:v>0.36277199999999998</c:v>
                </c:pt>
                <c:pt idx="40">
                  <c:v>0.53898599999999997</c:v>
                </c:pt>
                <c:pt idx="41">
                  <c:v>1.577056</c:v>
                </c:pt>
                <c:pt idx="42">
                  <c:v>0.59259700000000004</c:v>
                </c:pt>
                <c:pt idx="43">
                  <c:v>0.653945</c:v>
                </c:pt>
                <c:pt idx="44">
                  <c:v>2.096908</c:v>
                </c:pt>
                <c:pt idx="45">
                  <c:v>0.795547</c:v>
                </c:pt>
                <c:pt idx="46">
                  <c:v>1.158908</c:v>
                </c:pt>
                <c:pt idx="47">
                  <c:v>3.1475279999999999</c:v>
                </c:pt>
                <c:pt idx="48">
                  <c:v>1.1499239999999999</c:v>
                </c:pt>
                <c:pt idx="49">
                  <c:v>1.496977</c:v>
                </c:pt>
                <c:pt idx="50">
                  <c:v>4.1942729999999999</c:v>
                </c:pt>
                <c:pt idx="51">
                  <c:v>1.604196</c:v>
                </c:pt>
                <c:pt idx="52">
                  <c:v>2.2492760000000001</c:v>
                </c:pt>
                <c:pt idx="53">
                  <c:v>6.3942690000000004</c:v>
                </c:pt>
                <c:pt idx="54">
                  <c:v>2.1550600000000002</c:v>
                </c:pt>
                <c:pt idx="55">
                  <c:v>2.605181</c:v>
                </c:pt>
                <c:pt idx="56">
                  <c:v>6.8024789999999999</c:v>
                </c:pt>
                <c:pt idx="57">
                  <c:v>2.815985</c:v>
                </c:pt>
                <c:pt idx="58">
                  <c:v>3.7254700000000001</c:v>
                </c:pt>
                <c:pt idx="59">
                  <c:v>6.7558400000000001</c:v>
                </c:pt>
                <c:pt idx="60">
                  <c:v>4.3105260000000003</c:v>
                </c:pt>
                <c:pt idx="61">
                  <c:v>5.0005620000000004</c:v>
                </c:pt>
                <c:pt idx="62">
                  <c:v>6.7731329999999996</c:v>
                </c:pt>
                <c:pt idx="63">
                  <c:v>5.2723709999999997</c:v>
                </c:pt>
                <c:pt idx="64">
                  <c:v>6.2895770000000004</c:v>
                </c:pt>
                <c:pt idx="65">
                  <c:v>6.7611540000000003</c:v>
                </c:pt>
                <c:pt idx="66">
                  <c:v>6.7251320000000003</c:v>
                </c:pt>
                <c:pt idx="67">
                  <c:v>6.7320979999999997</c:v>
                </c:pt>
                <c:pt idx="68">
                  <c:v>6.7598310000000001</c:v>
                </c:pt>
                <c:pt idx="69">
                  <c:v>6.7379980000000002</c:v>
                </c:pt>
                <c:pt idx="70">
                  <c:v>6.7472380000000003</c:v>
                </c:pt>
                <c:pt idx="71">
                  <c:v>6.7540050000000003</c:v>
                </c:pt>
                <c:pt idx="72">
                  <c:v>6.748456</c:v>
                </c:pt>
                <c:pt idx="73">
                  <c:v>6.7440189999999998</c:v>
                </c:pt>
                <c:pt idx="74">
                  <c:v>6.7551220000000001</c:v>
                </c:pt>
                <c:pt idx="75">
                  <c:v>6.7517290000000001</c:v>
                </c:pt>
                <c:pt idx="76">
                  <c:v>6.7495560000000001</c:v>
                </c:pt>
                <c:pt idx="77">
                  <c:v>6.7635040000000002</c:v>
                </c:pt>
                <c:pt idx="78">
                  <c:v>6.7495180000000001</c:v>
                </c:pt>
                <c:pt idx="79">
                  <c:v>6.7506979999999999</c:v>
                </c:pt>
                <c:pt idx="80">
                  <c:v>6.7626049999999998</c:v>
                </c:pt>
                <c:pt idx="81">
                  <c:v>6.7546720000000002</c:v>
                </c:pt>
                <c:pt idx="82">
                  <c:v>6.7550720000000002</c:v>
                </c:pt>
                <c:pt idx="83">
                  <c:v>6.7604959999999998</c:v>
                </c:pt>
                <c:pt idx="84">
                  <c:v>6.757574</c:v>
                </c:pt>
                <c:pt idx="85">
                  <c:v>6.7324799999999998</c:v>
                </c:pt>
                <c:pt idx="86">
                  <c:v>6.7345889999999997</c:v>
                </c:pt>
                <c:pt idx="87">
                  <c:v>6.7392320000000003</c:v>
                </c:pt>
                <c:pt idx="88">
                  <c:v>6.7407399999999997</c:v>
                </c:pt>
                <c:pt idx="89">
                  <c:v>6.7418829999999996</c:v>
                </c:pt>
                <c:pt idx="90">
                  <c:v>6.7409480000000004</c:v>
                </c:pt>
                <c:pt idx="91">
                  <c:v>6.7470749999999997</c:v>
                </c:pt>
                <c:pt idx="92">
                  <c:v>6.7459220000000002</c:v>
                </c:pt>
                <c:pt idx="93">
                  <c:v>6.7446780000000004</c:v>
                </c:pt>
                <c:pt idx="94">
                  <c:v>6.7509509999999997</c:v>
                </c:pt>
                <c:pt idx="95">
                  <c:v>6.74925</c:v>
                </c:pt>
                <c:pt idx="96">
                  <c:v>6.7495079999999996</c:v>
                </c:pt>
                <c:pt idx="97">
                  <c:v>6.7496799999999997</c:v>
                </c:pt>
                <c:pt idx="98">
                  <c:v>6.7541789999999997</c:v>
                </c:pt>
                <c:pt idx="99">
                  <c:v>6.7501059999999997</c:v>
                </c:pt>
                <c:pt idx="100">
                  <c:v>6.757644</c:v>
                </c:pt>
                <c:pt idx="101">
                  <c:v>6.7575989999999999</c:v>
                </c:pt>
                <c:pt idx="102">
                  <c:v>6.7568650000000003</c:v>
                </c:pt>
                <c:pt idx="103">
                  <c:v>6.7745360000000003</c:v>
                </c:pt>
                <c:pt idx="104">
                  <c:v>6.7758479999999999</c:v>
                </c:pt>
                <c:pt idx="105">
                  <c:v>6.7710330000000001</c:v>
                </c:pt>
                <c:pt idx="106">
                  <c:v>6.7971180000000002</c:v>
                </c:pt>
                <c:pt idx="107">
                  <c:v>6.7965140000000002</c:v>
                </c:pt>
                <c:pt idx="108">
                  <c:v>6.7997759999999996</c:v>
                </c:pt>
                <c:pt idx="109">
                  <c:v>6.8111990000000002</c:v>
                </c:pt>
                <c:pt idx="110">
                  <c:v>6.8096969999999999</c:v>
                </c:pt>
                <c:pt idx="111">
                  <c:v>6.810594</c:v>
                </c:pt>
                <c:pt idx="112">
                  <c:v>6.8234789999999998</c:v>
                </c:pt>
                <c:pt idx="113">
                  <c:v>6.8230360000000001</c:v>
                </c:pt>
                <c:pt idx="114">
                  <c:v>6.8221910000000001</c:v>
                </c:pt>
                <c:pt idx="115">
                  <c:v>6.8293889999999999</c:v>
                </c:pt>
                <c:pt idx="116">
                  <c:v>6.8291930000000001</c:v>
                </c:pt>
                <c:pt idx="117">
                  <c:v>6.8289600000000004</c:v>
                </c:pt>
                <c:pt idx="118">
                  <c:v>6.8350249999999999</c:v>
                </c:pt>
                <c:pt idx="119">
                  <c:v>6.8352899999999996</c:v>
                </c:pt>
                <c:pt idx="120">
                  <c:v>6.835248</c:v>
                </c:pt>
                <c:pt idx="121">
                  <c:v>6.8385949999999998</c:v>
                </c:pt>
                <c:pt idx="122">
                  <c:v>6.8383950000000002</c:v>
                </c:pt>
                <c:pt idx="123">
                  <c:v>6.8386719999999999</c:v>
                </c:pt>
                <c:pt idx="124">
                  <c:v>6.8416069999999998</c:v>
                </c:pt>
                <c:pt idx="125">
                  <c:v>6.841672</c:v>
                </c:pt>
                <c:pt idx="126">
                  <c:v>6.8416110000000003</c:v>
                </c:pt>
                <c:pt idx="127">
                  <c:v>6.8431100000000002</c:v>
                </c:pt>
                <c:pt idx="128">
                  <c:v>6.8431559999999996</c:v>
                </c:pt>
                <c:pt idx="129">
                  <c:v>6.843102</c:v>
                </c:pt>
                <c:pt idx="130">
                  <c:v>6.8446129999999998</c:v>
                </c:pt>
                <c:pt idx="131">
                  <c:v>6.8446280000000002</c:v>
                </c:pt>
                <c:pt idx="132">
                  <c:v>6.844646</c:v>
                </c:pt>
                <c:pt idx="133">
                  <c:v>6.8453540000000004</c:v>
                </c:pt>
                <c:pt idx="134">
                  <c:v>6.8453889999999999</c:v>
                </c:pt>
                <c:pt idx="135">
                  <c:v>6.8453679999999997</c:v>
                </c:pt>
                <c:pt idx="136">
                  <c:v>6.8461360000000004</c:v>
                </c:pt>
                <c:pt idx="137">
                  <c:v>6.8461319999999999</c:v>
                </c:pt>
                <c:pt idx="138">
                  <c:v>6.8461420000000004</c:v>
                </c:pt>
                <c:pt idx="139">
                  <c:v>6.8464980000000004</c:v>
                </c:pt>
                <c:pt idx="140">
                  <c:v>6.8464710000000002</c:v>
                </c:pt>
                <c:pt idx="141">
                  <c:v>6.8464939999999999</c:v>
                </c:pt>
                <c:pt idx="142">
                  <c:v>6.8468970000000002</c:v>
                </c:pt>
                <c:pt idx="143">
                  <c:v>6.8468499999999999</c:v>
                </c:pt>
                <c:pt idx="144">
                  <c:v>6.84687</c:v>
                </c:pt>
                <c:pt idx="145">
                  <c:v>6.847054</c:v>
                </c:pt>
                <c:pt idx="146">
                  <c:v>6.8470599999999999</c:v>
                </c:pt>
                <c:pt idx="147">
                  <c:v>6.8470630000000003</c:v>
                </c:pt>
              </c:numCache>
            </c:numRef>
          </c:val>
          <c:smooth val="0"/>
        </c:ser>
        <c:dLbls>
          <c:showLegendKey val="0"/>
          <c:showVal val="0"/>
          <c:showCatName val="0"/>
          <c:showSerName val="0"/>
          <c:showPercent val="0"/>
          <c:showBubbleSize val="0"/>
        </c:dLbls>
        <c:marker val="1"/>
        <c:smooth val="0"/>
        <c:axId val="146910592"/>
        <c:axId val="148434944"/>
      </c:lineChart>
      <c:catAx>
        <c:axId val="146910592"/>
        <c:scaling>
          <c:orientation val="minMax"/>
        </c:scaling>
        <c:delete val="0"/>
        <c:axPos val="b"/>
        <c:numFmt formatCode="General" sourceLinked="1"/>
        <c:majorTickMark val="out"/>
        <c:minorTickMark val="none"/>
        <c:tickLblPos val="nextTo"/>
        <c:crossAx val="148434944"/>
        <c:crosses val="autoZero"/>
        <c:auto val="1"/>
        <c:lblAlgn val="ctr"/>
        <c:lblOffset val="100"/>
        <c:noMultiLvlLbl val="0"/>
      </c:catAx>
      <c:valAx>
        <c:axId val="148434944"/>
        <c:scaling>
          <c:orientation val="minMax"/>
        </c:scaling>
        <c:delete val="0"/>
        <c:axPos val="l"/>
        <c:majorGridlines/>
        <c:numFmt formatCode="General" sourceLinked="1"/>
        <c:majorTickMark val="out"/>
        <c:minorTickMark val="none"/>
        <c:tickLblPos val="nextTo"/>
        <c:spPr>
          <a:ln w="15875"/>
        </c:spPr>
        <c:crossAx val="14691059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'2MB Aligned'!$C$2</c:f>
              <c:strCache>
                <c:ptCount val="1"/>
                <c:pt idx="0">
                  <c:v>2MB 16,272</c:v>
                </c:pt>
              </c:strCache>
            </c:strRef>
          </c:tx>
          <c:spPr>
            <a:ln>
              <a:solidFill>
                <a:srgbClr val="92D050"/>
              </a:solidFill>
            </a:ln>
          </c:spPr>
          <c:marker>
            <c:symbol val="none"/>
          </c:marker>
          <c:cat>
            <c:numRef>
              <c:f>'2MB Aligned'!$A$4:$A$151</c:f>
              <c:numCache>
                <c:formatCode>General</c:formatCode>
                <c:ptCount val="148"/>
                <c:pt idx="0">
                  <c:v>1</c:v>
                </c:pt>
                <c:pt idx="1">
                  <c:v>2</c:v>
                </c:pt>
                <c:pt idx="2">
                  <c:v>3</c:v>
                </c:pt>
                <c:pt idx="3">
                  <c:v>4</c:v>
                </c:pt>
                <c:pt idx="4">
                  <c:v>6</c:v>
                </c:pt>
                <c:pt idx="5">
                  <c:v>8</c:v>
                </c:pt>
                <c:pt idx="6">
                  <c:v>12</c:v>
                </c:pt>
                <c:pt idx="7">
                  <c:v>13</c:v>
                </c:pt>
                <c:pt idx="8">
                  <c:v>16</c:v>
                </c:pt>
                <c:pt idx="9">
                  <c:v>19</c:v>
                </c:pt>
                <c:pt idx="10">
                  <c:v>21</c:v>
                </c:pt>
                <c:pt idx="11">
                  <c:v>24</c:v>
                </c:pt>
                <c:pt idx="12">
                  <c:v>27</c:v>
                </c:pt>
                <c:pt idx="13">
                  <c:v>29</c:v>
                </c:pt>
                <c:pt idx="14">
                  <c:v>32</c:v>
                </c:pt>
                <c:pt idx="15">
                  <c:v>35</c:v>
                </c:pt>
                <c:pt idx="16">
                  <c:v>45</c:v>
                </c:pt>
                <c:pt idx="17">
                  <c:v>48</c:v>
                </c:pt>
                <c:pt idx="18">
                  <c:v>51</c:v>
                </c:pt>
                <c:pt idx="19">
                  <c:v>61</c:v>
                </c:pt>
                <c:pt idx="20">
                  <c:v>64</c:v>
                </c:pt>
                <c:pt idx="21">
                  <c:v>67</c:v>
                </c:pt>
                <c:pt idx="22">
                  <c:v>93</c:v>
                </c:pt>
                <c:pt idx="23">
                  <c:v>96</c:v>
                </c:pt>
                <c:pt idx="24">
                  <c:v>99</c:v>
                </c:pt>
                <c:pt idx="25">
                  <c:v>125</c:v>
                </c:pt>
                <c:pt idx="26">
                  <c:v>128</c:v>
                </c:pt>
                <c:pt idx="27">
                  <c:v>131</c:v>
                </c:pt>
                <c:pt idx="28">
                  <c:v>189</c:v>
                </c:pt>
                <c:pt idx="29">
                  <c:v>192</c:v>
                </c:pt>
                <c:pt idx="30">
                  <c:v>195</c:v>
                </c:pt>
                <c:pt idx="31">
                  <c:v>253</c:v>
                </c:pt>
                <c:pt idx="32">
                  <c:v>256</c:v>
                </c:pt>
                <c:pt idx="33">
                  <c:v>259</c:v>
                </c:pt>
                <c:pt idx="34">
                  <c:v>381</c:v>
                </c:pt>
                <c:pt idx="35">
                  <c:v>384</c:v>
                </c:pt>
                <c:pt idx="36">
                  <c:v>387</c:v>
                </c:pt>
                <c:pt idx="37">
                  <c:v>509</c:v>
                </c:pt>
                <c:pt idx="38">
                  <c:v>512</c:v>
                </c:pt>
                <c:pt idx="39">
                  <c:v>515</c:v>
                </c:pt>
                <c:pt idx="40">
                  <c:v>765</c:v>
                </c:pt>
                <c:pt idx="41">
                  <c:v>768</c:v>
                </c:pt>
                <c:pt idx="42">
                  <c:v>771</c:v>
                </c:pt>
                <c:pt idx="43">
                  <c:v>1021</c:v>
                </c:pt>
                <c:pt idx="44">
                  <c:v>1024</c:v>
                </c:pt>
                <c:pt idx="45">
                  <c:v>1027</c:v>
                </c:pt>
                <c:pt idx="46">
                  <c:v>1533</c:v>
                </c:pt>
                <c:pt idx="47">
                  <c:v>1536</c:v>
                </c:pt>
                <c:pt idx="48">
                  <c:v>1539</c:v>
                </c:pt>
                <c:pt idx="49">
                  <c:v>2045</c:v>
                </c:pt>
                <c:pt idx="50">
                  <c:v>2048</c:v>
                </c:pt>
                <c:pt idx="51">
                  <c:v>2051</c:v>
                </c:pt>
                <c:pt idx="52">
                  <c:v>3069</c:v>
                </c:pt>
                <c:pt idx="53">
                  <c:v>3072</c:v>
                </c:pt>
                <c:pt idx="54">
                  <c:v>3075</c:v>
                </c:pt>
                <c:pt idx="55">
                  <c:v>4093</c:v>
                </c:pt>
                <c:pt idx="56">
                  <c:v>4096</c:v>
                </c:pt>
                <c:pt idx="57">
                  <c:v>4099</c:v>
                </c:pt>
                <c:pt idx="58">
                  <c:v>6141</c:v>
                </c:pt>
                <c:pt idx="59">
                  <c:v>6144</c:v>
                </c:pt>
                <c:pt idx="60">
                  <c:v>6147</c:v>
                </c:pt>
                <c:pt idx="61">
                  <c:v>8189</c:v>
                </c:pt>
                <c:pt idx="62">
                  <c:v>8192</c:v>
                </c:pt>
                <c:pt idx="63">
                  <c:v>8195</c:v>
                </c:pt>
                <c:pt idx="64">
                  <c:v>12285</c:v>
                </c:pt>
                <c:pt idx="65">
                  <c:v>12288</c:v>
                </c:pt>
                <c:pt idx="66">
                  <c:v>12291</c:v>
                </c:pt>
                <c:pt idx="67">
                  <c:v>16381</c:v>
                </c:pt>
                <c:pt idx="68">
                  <c:v>16384</c:v>
                </c:pt>
                <c:pt idx="69">
                  <c:v>16387</c:v>
                </c:pt>
                <c:pt idx="70">
                  <c:v>24573</c:v>
                </c:pt>
                <c:pt idx="71">
                  <c:v>24576</c:v>
                </c:pt>
                <c:pt idx="72">
                  <c:v>24579</c:v>
                </c:pt>
                <c:pt idx="73">
                  <c:v>32765</c:v>
                </c:pt>
                <c:pt idx="74">
                  <c:v>32768</c:v>
                </c:pt>
                <c:pt idx="75">
                  <c:v>32771</c:v>
                </c:pt>
                <c:pt idx="76">
                  <c:v>49149</c:v>
                </c:pt>
                <c:pt idx="77">
                  <c:v>49152</c:v>
                </c:pt>
                <c:pt idx="78">
                  <c:v>49155</c:v>
                </c:pt>
                <c:pt idx="79">
                  <c:v>65533</c:v>
                </c:pt>
                <c:pt idx="80">
                  <c:v>65536</c:v>
                </c:pt>
                <c:pt idx="81">
                  <c:v>65539</c:v>
                </c:pt>
                <c:pt idx="82">
                  <c:v>98301</c:v>
                </c:pt>
                <c:pt idx="83">
                  <c:v>98304</c:v>
                </c:pt>
                <c:pt idx="84">
                  <c:v>98307</c:v>
                </c:pt>
                <c:pt idx="85">
                  <c:v>131069</c:v>
                </c:pt>
                <c:pt idx="86">
                  <c:v>131072</c:v>
                </c:pt>
                <c:pt idx="87">
                  <c:v>131075</c:v>
                </c:pt>
                <c:pt idx="88">
                  <c:v>196605</c:v>
                </c:pt>
                <c:pt idx="89">
                  <c:v>196608</c:v>
                </c:pt>
                <c:pt idx="90">
                  <c:v>196611</c:v>
                </c:pt>
                <c:pt idx="91">
                  <c:v>262141</c:v>
                </c:pt>
                <c:pt idx="92">
                  <c:v>262144</c:v>
                </c:pt>
                <c:pt idx="93">
                  <c:v>262147</c:v>
                </c:pt>
                <c:pt idx="94">
                  <c:v>393213</c:v>
                </c:pt>
                <c:pt idx="95">
                  <c:v>393216</c:v>
                </c:pt>
                <c:pt idx="96">
                  <c:v>393219</c:v>
                </c:pt>
                <c:pt idx="97">
                  <c:v>524285</c:v>
                </c:pt>
                <c:pt idx="98">
                  <c:v>524288</c:v>
                </c:pt>
                <c:pt idx="99">
                  <c:v>524291</c:v>
                </c:pt>
                <c:pt idx="100">
                  <c:v>786429</c:v>
                </c:pt>
                <c:pt idx="101">
                  <c:v>786432</c:v>
                </c:pt>
                <c:pt idx="102">
                  <c:v>786435</c:v>
                </c:pt>
                <c:pt idx="103">
                  <c:v>1048573</c:v>
                </c:pt>
                <c:pt idx="104">
                  <c:v>1048576</c:v>
                </c:pt>
                <c:pt idx="105">
                  <c:v>1048579</c:v>
                </c:pt>
                <c:pt idx="106">
                  <c:v>1572861</c:v>
                </c:pt>
                <c:pt idx="107">
                  <c:v>1572864</c:v>
                </c:pt>
                <c:pt idx="108">
                  <c:v>1572867</c:v>
                </c:pt>
                <c:pt idx="109">
                  <c:v>2097149</c:v>
                </c:pt>
                <c:pt idx="110">
                  <c:v>2097152</c:v>
                </c:pt>
                <c:pt idx="111">
                  <c:v>2097155</c:v>
                </c:pt>
                <c:pt idx="112">
                  <c:v>3145725</c:v>
                </c:pt>
                <c:pt idx="113">
                  <c:v>3145728</c:v>
                </c:pt>
                <c:pt idx="114">
                  <c:v>3145731</c:v>
                </c:pt>
                <c:pt idx="115">
                  <c:v>4194301</c:v>
                </c:pt>
                <c:pt idx="116">
                  <c:v>4194304</c:v>
                </c:pt>
                <c:pt idx="117">
                  <c:v>4194307</c:v>
                </c:pt>
                <c:pt idx="118">
                  <c:v>6291453</c:v>
                </c:pt>
                <c:pt idx="119">
                  <c:v>6291456</c:v>
                </c:pt>
                <c:pt idx="120">
                  <c:v>6291459</c:v>
                </c:pt>
                <c:pt idx="121">
                  <c:v>8388605</c:v>
                </c:pt>
                <c:pt idx="122">
                  <c:v>8388608</c:v>
                </c:pt>
                <c:pt idx="123">
                  <c:v>8388611</c:v>
                </c:pt>
                <c:pt idx="124">
                  <c:v>12582909</c:v>
                </c:pt>
                <c:pt idx="125">
                  <c:v>12582912</c:v>
                </c:pt>
                <c:pt idx="126">
                  <c:v>12582915</c:v>
                </c:pt>
                <c:pt idx="127">
                  <c:v>16777213</c:v>
                </c:pt>
                <c:pt idx="128">
                  <c:v>16777216</c:v>
                </c:pt>
                <c:pt idx="129">
                  <c:v>16777219</c:v>
                </c:pt>
                <c:pt idx="130">
                  <c:v>25165821</c:v>
                </c:pt>
                <c:pt idx="131">
                  <c:v>25165824</c:v>
                </c:pt>
                <c:pt idx="132">
                  <c:v>25165827</c:v>
                </c:pt>
                <c:pt idx="133">
                  <c:v>33554429</c:v>
                </c:pt>
                <c:pt idx="134">
                  <c:v>33554432</c:v>
                </c:pt>
                <c:pt idx="135">
                  <c:v>33554435</c:v>
                </c:pt>
                <c:pt idx="136">
                  <c:v>50331645</c:v>
                </c:pt>
                <c:pt idx="137">
                  <c:v>50331648</c:v>
                </c:pt>
                <c:pt idx="138">
                  <c:v>50331651</c:v>
                </c:pt>
                <c:pt idx="139">
                  <c:v>67108861</c:v>
                </c:pt>
                <c:pt idx="140">
                  <c:v>67108864</c:v>
                </c:pt>
                <c:pt idx="141">
                  <c:v>67108867</c:v>
                </c:pt>
                <c:pt idx="142">
                  <c:v>100663293</c:v>
                </c:pt>
                <c:pt idx="143">
                  <c:v>100663296</c:v>
                </c:pt>
                <c:pt idx="144">
                  <c:v>100663299</c:v>
                </c:pt>
                <c:pt idx="145">
                  <c:v>134217725</c:v>
                </c:pt>
                <c:pt idx="146">
                  <c:v>134217728</c:v>
                </c:pt>
                <c:pt idx="147">
                  <c:v>134217731</c:v>
                </c:pt>
              </c:numCache>
            </c:numRef>
          </c:cat>
          <c:val>
            <c:numRef>
              <c:f>'2MB Aligned'!$C$4:$C$151</c:f>
              <c:numCache>
                <c:formatCode>General</c:formatCode>
                <c:ptCount val="148"/>
                <c:pt idx="0">
                  <c:v>8.7900000000000001E-4</c:v>
                </c:pt>
                <c:pt idx="1">
                  <c:v>1.7309999999999999E-3</c:v>
                </c:pt>
                <c:pt idx="2">
                  <c:v>2.6069999999999999E-3</c:v>
                </c:pt>
                <c:pt idx="3">
                  <c:v>3.5300000000000002E-3</c:v>
                </c:pt>
                <c:pt idx="4">
                  <c:v>5.1149999999999998E-3</c:v>
                </c:pt>
                <c:pt idx="5">
                  <c:v>6.8310000000000003E-3</c:v>
                </c:pt>
                <c:pt idx="6">
                  <c:v>1.0281E-2</c:v>
                </c:pt>
                <c:pt idx="7">
                  <c:v>1.1053E-2</c:v>
                </c:pt>
                <c:pt idx="8">
                  <c:v>1.3749000000000001E-2</c:v>
                </c:pt>
                <c:pt idx="9">
                  <c:v>1.5294E-2</c:v>
                </c:pt>
                <c:pt idx="10">
                  <c:v>1.7794000000000001E-2</c:v>
                </c:pt>
                <c:pt idx="11">
                  <c:v>2.0528999999999999E-2</c:v>
                </c:pt>
                <c:pt idx="12">
                  <c:v>2.1336000000000001E-2</c:v>
                </c:pt>
                <c:pt idx="13">
                  <c:v>2.4518999999999999E-2</c:v>
                </c:pt>
                <c:pt idx="14">
                  <c:v>2.7344E-2</c:v>
                </c:pt>
                <c:pt idx="15">
                  <c:v>2.7397999999999999E-2</c:v>
                </c:pt>
                <c:pt idx="16">
                  <c:v>3.6396999999999999E-2</c:v>
                </c:pt>
                <c:pt idx="17">
                  <c:v>4.0252999999999997E-2</c:v>
                </c:pt>
                <c:pt idx="18">
                  <c:v>2.4559000000000001E-2</c:v>
                </c:pt>
                <c:pt idx="19">
                  <c:v>2.9041000000000001E-2</c:v>
                </c:pt>
                <c:pt idx="20">
                  <c:v>3.0686999999999999E-2</c:v>
                </c:pt>
                <c:pt idx="21">
                  <c:v>3.1460000000000002E-2</c:v>
                </c:pt>
                <c:pt idx="22">
                  <c:v>4.4096999999999997E-2</c:v>
                </c:pt>
                <c:pt idx="23">
                  <c:v>4.5885000000000002E-2</c:v>
                </c:pt>
                <c:pt idx="24">
                  <c:v>4.6776999999999999E-2</c:v>
                </c:pt>
                <c:pt idx="25">
                  <c:v>5.4678999999999998E-2</c:v>
                </c:pt>
                <c:pt idx="26">
                  <c:v>5.9041000000000003E-2</c:v>
                </c:pt>
                <c:pt idx="27">
                  <c:v>5.7346000000000001E-2</c:v>
                </c:pt>
                <c:pt idx="28">
                  <c:v>8.3491999999999997E-2</c:v>
                </c:pt>
                <c:pt idx="29">
                  <c:v>8.9113999999999999E-2</c:v>
                </c:pt>
                <c:pt idx="30">
                  <c:v>8.6158999999999999E-2</c:v>
                </c:pt>
                <c:pt idx="31">
                  <c:v>0.107576</c:v>
                </c:pt>
                <c:pt idx="32">
                  <c:v>0.115249</c:v>
                </c:pt>
                <c:pt idx="33">
                  <c:v>0.11020000000000001</c:v>
                </c:pt>
                <c:pt idx="34">
                  <c:v>0.15917799999999999</c:v>
                </c:pt>
                <c:pt idx="35">
                  <c:v>0.17276</c:v>
                </c:pt>
                <c:pt idx="36">
                  <c:v>0.161692</c:v>
                </c:pt>
                <c:pt idx="37">
                  <c:v>0.21171200000000001</c:v>
                </c:pt>
                <c:pt idx="38">
                  <c:v>0.230188</c:v>
                </c:pt>
                <c:pt idx="39">
                  <c:v>0.21455099999999999</c:v>
                </c:pt>
                <c:pt idx="40">
                  <c:v>0.31543599999999999</c:v>
                </c:pt>
                <c:pt idx="41">
                  <c:v>0.34246199999999999</c:v>
                </c:pt>
                <c:pt idx="42">
                  <c:v>0.31825900000000001</c:v>
                </c:pt>
                <c:pt idx="43">
                  <c:v>0.42834800000000001</c:v>
                </c:pt>
                <c:pt idx="44">
                  <c:v>0.460949</c:v>
                </c:pt>
                <c:pt idx="45">
                  <c:v>0.43092200000000003</c:v>
                </c:pt>
                <c:pt idx="46">
                  <c:v>0.638818</c:v>
                </c:pt>
                <c:pt idx="47">
                  <c:v>0.690967</c:v>
                </c:pt>
                <c:pt idx="48">
                  <c:v>0.64166400000000001</c:v>
                </c:pt>
                <c:pt idx="49">
                  <c:v>0.87411700000000003</c:v>
                </c:pt>
                <c:pt idx="50">
                  <c:v>0.91898100000000005</c:v>
                </c:pt>
                <c:pt idx="51">
                  <c:v>0.87742600000000004</c:v>
                </c:pt>
                <c:pt idx="52">
                  <c:v>1.257485</c:v>
                </c:pt>
                <c:pt idx="53">
                  <c:v>1.346093</c:v>
                </c:pt>
                <c:pt idx="54">
                  <c:v>1.259795</c:v>
                </c:pt>
                <c:pt idx="55">
                  <c:v>1.64459</c:v>
                </c:pt>
                <c:pt idx="56">
                  <c:v>1.7634540000000001</c:v>
                </c:pt>
                <c:pt idx="57">
                  <c:v>1.647912</c:v>
                </c:pt>
                <c:pt idx="58">
                  <c:v>2.3701080000000001</c:v>
                </c:pt>
                <c:pt idx="59">
                  <c:v>2.5055670000000001</c:v>
                </c:pt>
                <c:pt idx="60">
                  <c:v>2.3729939999999998</c:v>
                </c:pt>
                <c:pt idx="61">
                  <c:v>3.1595909999999998</c:v>
                </c:pt>
                <c:pt idx="62">
                  <c:v>3.4289320000000001</c:v>
                </c:pt>
                <c:pt idx="63">
                  <c:v>3.1607759999999998</c:v>
                </c:pt>
                <c:pt idx="64">
                  <c:v>4.6283500000000002</c:v>
                </c:pt>
                <c:pt idx="65">
                  <c:v>4.7476789999999998</c:v>
                </c:pt>
                <c:pt idx="66">
                  <c:v>4.6100940000000001</c:v>
                </c:pt>
                <c:pt idx="67">
                  <c:v>5.727144</c:v>
                </c:pt>
                <c:pt idx="68">
                  <c:v>5.9303860000000004</c:v>
                </c:pt>
                <c:pt idx="69">
                  <c:v>5.773028</c:v>
                </c:pt>
                <c:pt idx="70">
                  <c:v>6.7215309999999997</c:v>
                </c:pt>
                <c:pt idx="71">
                  <c:v>6.728675</c:v>
                </c:pt>
                <c:pt idx="72">
                  <c:v>6.7229450000000002</c:v>
                </c:pt>
                <c:pt idx="73">
                  <c:v>6.7267770000000002</c:v>
                </c:pt>
                <c:pt idx="74">
                  <c:v>6.7309729999999997</c:v>
                </c:pt>
                <c:pt idx="75">
                  <c:v>6.7312510000000003</c:v>
                </c:pt>
                <c:pt idx="76">
                  <c:v>6.7348330000000001</c:v>
                </c:pt>
                <c:pt idx="77">
                  <c:v>6.7443860000000004</c:v>
                </c:pt>
                <c:pt idx="78">
                  <c:v>6.735913</c:v>
                </c:pt>
                <c:pt idx="79">
                  <c:v>6.7535290000000003</c:v>
                </c:pt>
                <c:pt idx="80">
                  <c:v>6.752319</c:v>
                </c:pt>
                <c:pt idx="81">
                  <c:v>6.7459709999999999</c:v>
                </c:pt>
                <c:pt idx="82">
                  <c:v>6.746569</c:v>
                </c:pt>
                <c:pt idx="83">
                  <c:v>6.755452</c:v>
                </c:pt>
                <c:pt idx="84">
                  <c:v>6.7490920000000001</c:v>
                </c:pt>
                <c:pt idx="85">
                  <c:v>6.7206679999999999</c:v>
                </c:pt>
                <c:pt idx="86">
                  <c:v>6.7225679999999999</c:v>
                </c:pt>
                <c:pt idx="87">
                  <c:v>6.720256</c:v>
                </c:pt>
                <c:pt idx="88">
                  <c:v>6.7420309999999999</c:v>
                </c:pt>
                <c:pt idx="89">
                  <c:v>6.7345290000000002</c:v>
                </c:pt>
                <c:pt idx="90">
                  <c:v>6.7335919999999998</c:v>
                </c:pt>
                <c:pt idx="91">
                  <c:v>6.7401720000000003</c:v>
                </c:pt>
                <c:pt idx="92">
                  <c:v>6.7470999999999997</c:v>
                </c:pt>
                <c:pt idx="93">
                  <c:v>6.7401350000000004</c:v>
                </c:pt>
                <c:pt idx="94">
                  <c:v>6.7450979999999996</c:v>
                </c:pt>
                <c:pt idx="95">
                  <c:v>6.7445890000000004</c:v>
                </c:pt>
                <c:pt idx="96">
                  <c:v>6.7450780000000004</c:v>
                </c:pt>
                <c:pt idx="97">
                  <c:v>6.7546369999999998</c:v>
                </c:pt>
                <c:pt idx="98">
                  <c:v>6.7464760000000004</c:v>
                </c:pt>
                <c:pt idx="99">
                  <c:v>6.7476099999999999</c:v>
                </c:pt>
                <c:pt idx="100">
                  <c:v>6.7558530000000001</c:v>
                </c:pt>
                <c:pt idx="101">
                  <c:v>6.7548769999999996</c:v>
                </c:pt>
                <c:pt idx="102">
                  <c:v>6.75441</c:v>
                </c:pt>
                <c:pt idx="103">
                  <c:v>6.7555540000000001</c:v>
                </c:pt>
                <c:pt idx="104">
                  <c:v>6.7570769999999998</c:v>
                </c:pt>
                <c:pt idx="105">
                  <c:v>6.758337</c:v>
                </c:pt>
                <c:pt idx="106">
                  <c:v>6.7565999999999997</c:v>
                </c:pt>
                <c:pt idx="107">
                  <c:v>6.7596379999999998</c:v>
                </c:pt>
                <c:pt idx="108">
                  <c:v>6.75929</c:v>
                </c:pt>
                <c:pt idx="109">
                  <c:v>6.766133</c:v>
                </c:pt>
                <c:pt idx="110">
                  <c:v>6.7673370000000004</c:v>
                </c:pt>
                <c:pt idx="111">
                  <c:v>6.7656749999999999</c:v>
                </c:pt>
                <c:pt idx="112">
                  <c:v>6.7935549999999996</c:v>
                </c:pt>
                <c:pt idx="113">
                  <c:v>6.7927210000000002</c:v>
                </c:pt>
                <c:pt idx="114">
                  <c:v>6.7921389999999997</c:v>
                </c:pt>
                <c:pt idx="115">
                  <c:v>6.8067840000000004</c:v>
                </c:pt>
                <c:pt idx="116">
                  <c:v>6.8064039999999997</c:v>
                </c:pt>
                <c:pt idx="117">
                  <c:v>6.8061170000000004</c:v>
                </c:pt>
                <c:pt idx="118">
                  <c:v>6.8198610000000004</c:v>
                </c:pt>
                <c:pt idx="119">
                  <c:v>6.8199040000000002</c:v>
                </c:pt>
                <c:pt idx="120">
                  <c:v>6.820176</c:v>
                </c:pt>
                <c:pt idx="121">
                  <c:v>6.8270099999999996</c:v>
                </c:pt>
                <c:pt idx="122">
                  <c:v>6.8268440000000004</c:v>
                </c:pt>
                <c:pt idx="123">
                  <c:v>6.8263800000000003</c:v>
                </c:pt>
                <c:pt idx="124">
                  <c:v>6.8339290000000004</c:v>
                </c:pt>
                <c:pt idx="125">
                  <c:v>6.83392</c:v>
                </c:pt>
                <c:pt idx="126">
                  <c:v>6.8338150000000004</c:v>
                </c:pt>
                <c:pt idx="127">
                  <c:v>6.837313</c:v>
                </c:pt>
                <c:pt idx="128">
                  <c:v>6.8369619999999998</c:v>
                </c:pt>
                <c:pt idx="129">
                  <c:v>6.8372520000000003</c:v>
                </c:pt>
                <c:pt idx="130">
                  <c:v>6.8407330000000002</c:v>
                </c:pt>
                <c:pt idx="131">
                  <c:v>6.8407429999999998</c:v>
                </c:pt>
                <c:pt idx="132">
                  <c:v>6.8405319999999996</c:v>
                </c:pt>
                <c:pt idx="133">
                  <c:v>6.8424300000000002</c:v>
                </c:pt>
                <c:pt idx="134">
                  <c:v>6.8423600000000002</c:v>
                </c:pt>
                <c:pt idx="135">
                  <c:v>6.8424199999999997</c:v>
                </c:pt>
                <c:pt idx="136">
                  <c:v>6.844074</c:v>
                </c:pt>
                <c:pt idx="137">
                  <c:v>6.8440589999999997</c:v>
                </c:pt>
                <c:pt idx="138">
                  <c:v>6.8441369999999999</c:v>
                </c:pt>
                <c:pt idx="139">
                  <c:v>6.8449340000000003</c:v>
                </c:pt>
                <c:pt idx="140">
                  <c:v>6.8450110000000004</c:v>
                </c:pt>
                <c:pt idx="141">
                  <c:v>6.845008</c:v>
                </c:pt>
                <c:pt idx="142">
                  <c:v>6.8458639999999997</c:v>
                </c:pt>
                <c:pt idx="143">
                  <c:v>6.8458889999999997</c:v>
                </c:pt>
                <c:pt idx="144">
                  <c:v>6.8458430000000003</c:v>
                </c:pt>
                <c:pt idx="145">
                  <c:v>6.8462930000000002</c:v>
                </c:pt>
                <c:pt idx="146">
                  <c:v>6.8463500000000002</c:v>
                </c:pt>
                <c:pt idx="147">
                  <c:v>6.8463250000000002</c:v>
                </c:pt>
              </c:numCache>
            </c:numRef>
          </c:val>
          <c:smooth val="0"/>
        </c:ser>
        <c:dLbls>
          <c:showLegendKey val="0"/>
          <c:showVal val="0"/>
          <c:showCatName val="0"/>
          <c:showSerName val="0"/>
          <c:showPercent val="0"/>
          <c:showBubbleSize val="0"/>
        </c:dLbls>
        <c:marker val="1"/>
        <c:smooth val="0"/>
        <c:axId val="148777984"/>
        <c:axId val="148783872"/>
      </c:lineChart>
      <c:catAx>
        <c:axId val="148777984"/>
        <c:scaling>
          <c:orientation val="minMax"/>
        </c:scaling>
        <c:delete val="0"/>
        <c:axPos val="b"/>
        <c:numFmt formatCode="General" sourceLinked="1"/>
        <c:majorTickMark val="out"/>
        <c:minorTickMark val="none"/>
        <c:tickLblPos val="nextTo"/>
        <c:crossAx val="148783872"/>
        <c:crosses val="autoZero"/>
        <c:auto val="1"/>
        <c:lblAlgn val="ctr"/>
        <c:lblOffset val="100"/>
        <c:noMultiLvlLbl val="0"/>
      </c:catAx>
      <c:valAx>
        <c:axId val="148783872"/>
        <c:scaling>
          <c:orientation val="minMax"/>
        </c:scaling>
        <c:delete val="0"/>
        <c:axPos val="l"/>
        <c:majorGridlines/>
        <c:numFmt formatCode="General" sourceLinked="1"/>
        <c:majorTickMark val="out"/>
        <c:minorTickMark val="none"/>
        <c:tickLblPos val="nextTo"/>
        <c:crossAx val="14877798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159276143113689E-2"/>
          <c:y val="9.689708475559726E-2"/>
          <c:w val="0.81296430051506718"/>
          <c:h val="0.7684417427096224"/>
        </c:manualLayout>
      </c:layout>
      <c:lineChart>
        <c:grouping val="standard"/>
        <c:varyColors val="0"/>
        <c:ser>
          <c:idx val="0"/>
          <c:order val="0"/>
          <c:tx>
            <c:strRef>
              <c:f>'2MB Aligned'!$D$2</c:f>
              <c:strCache>
                <c:ptCount val="1"/>
                <c:pt idx="0">
                  <c:v>2MB 16,84</c:v>
                </c:pt>
              </c:strCache>
            </c:strRef>
          </c:tx>
          <c:spPr>
            <a:ln>
              <a:solidFill>
                <a:srgbClr val="92D050"/>
              </a:solidFill>
            </a:ln>
          </c:spPr>
          <c:marker>
            <c:symbol val="none"/>
          </c:marker>
          <c:cat>
            <c:numRef>
              <c:f>'2MB Aligned'!$A$4:$A$151</c:f>
              <c:numCache>
                <c:formatCode>General</c:formatCode>
                <c:ptCount val="148"/>
                <c:pt idx="0">
                  <c:v>1</c:v>
                </c:pt>
                <c:pt idx="1">
                  <c:v>2</c:v>
                </c:pt>
                <c:pt idx="2">
                  <c:v>3</c:v>
                </c:pt>
                <c:pt idx="3">
                  <c:v>4</c:v>
                </c:pt>
                <c:pt idx="4">
                  <c:v>6</c:v>
                </c:pt>
                <c:pt idx="5">
                  <c:v>8</c:v>
                </c:pt>
                <c:pt idx="6">
                  <c:v>12</c:v>
                </c:pt>
                <c:pt idx="7">
                  <c:v>13</c:v>
                </c:pt>
                <c:pt idx="8">
                  <c:v>16</c:v>
                </c:pt>
                <c:pt idx="9">
                  <c:v>19</c:v>
                </c:pt>
                <c:pt idx="10">
                  <c:v>21</c:v>
                </c:pt>
                <c:pt idx="11">
                  <c:v>24</c:v>
                </c:pt>
                <c:pt idx="12">
                  <c:v>27</c:v>
                </c:pt>
                <c:pt idx="13">
                  <c:v>29</c:v>
                </c:pt>
                <c:pt idx="14">
                  <c:v>32</c:v>
                </c:pt>
                <c:pt idx="15">
                  <c:v>35</c:v>
                </c:pt>
                <c:pt idx="16">
                  <c:v>45</c:v>
                </c:pt>
                <c:pt idx="17">
                  <c:v>48</c:v>
                </c:pt>
                <c:pt idx="18">
                  <c:v>51</c:v>
                </c:pt>
                <c:pt idx="19">
                  <c:v>61</c:v>
                </c:pt>
                <c:pt idx="20">
                  <c:v>64</c:v>
                </c:pt>
                <c:pt idx="21">
                  <c:v>67</c:v>
                </c:pt>
                <c:pt idx="22">
                  <c:v>93</c:v>
                </c:pt>
                <c:pt idx="23">
                  <c:v>96</c:v>
                </c:pt>
                <c:pt idx="24">
                  <c:v>99</c:v>
                </c:pt>
                <c:pt idx="25">
                  <c:v>125</c:v>
                </c:pt>
                <c:pt idx="26">
                  <c:v>128</c:v>
                </c:pt>
                <c:pt idx="27">
                  <c:v>131</c:v>
                </c:pt>
                <c:pt idx="28">
                  <c:v>189</c:v>
                </c:pt>
                <c:pt idx="29">
                  <c:v>192</c:v>
                </c:pt>
                <c:pt idx="30">
                  <c:v>195</c:v>
                </c:pt>
                <c:pt idx="31">
                  <c:v>253</c:v>
                </c:pt>
                <c:pt idx="32">
                  <c:v>256</c:v>
                </c:pt>
                <c:pt idx="33">
                  <c:v>259</c:v>
                </c:pt>
                <c:pt idx="34">
                  <c:v>381</c:v>
                </c:pt>
                <c:pt idx="35">
                  <c:v>384</c:v>
                </c:pt>
                <c:pt idx="36">
                  <c:v>387</c:v>
                </c:pt>
                <c:pt idx="37">
                  <c:v>509</c:v>
                </c:pt>
                <c:pt idx="38">
                  <c:v>512</c:v>
                </c:pt>
                <c:pt idx="39">
                  <c:v>515</c:v>
                </c:pt>
                <c:pt idx="40">
                  <c:v>765</c:v>
                </c:pt>
                <c:pt idx="41">
                  <c:v>768</c:v>
                </c:pt>
                <c:pt idx="42">
                  <c:v>771</c:v>
                </c:pt>
                <c:pt idx="43">
                  <c:v>1021</c:v>
                </c:pt>
                <c:pt idx="44">
                  <c:v>1024</c:v>
                </c:pt>
                <c:pt idx="45">
                  <c:v>1027</c:v>
                </c:pt>
                <c:pt idx="46">
                  <c:v>1533</c:v>
                </c:pt>
                <c:pt idx="47">
                  <c:v>1536</c:v>
                </c:pt>
                <c:pt idx="48">
                  <c:v>1539</c:v>
                </c:pt>
                <c:pt idx="49">
                  <c:v>2045</c:v>
                </c:pt>
                <c:pt idx="50">
                  <c:v>2048</c:v>
                </c:pt>
                <c:pt idx="51">
                  <c:v>2051</c:v>
                </c:pt>
                <c:pt idx="52">
                  <c:v>3069</c:v>
                </c:pt>
                <c:pt idx="53">
                  <c:v>3072</c:v>
                </c:pt>
                <c:pt idx="54">
                  <c:v>3075</c:v>
                </c:pt>
                <c:pt idx="55">
                  <c:v>4093</c:v>
                </c:pt>
                <c:pt idx="56">
                  <c:v>4096</c:v>
                </c:pt>
                <c:pt idx="57">
                  <c:v>4099</c:v>
                </c:pt>
                <c:pt idx="58">
                  <c:v>6141</c:v>
                </c:pt>
                <c:pt idx="59">
                  <c:v>6144</c:v>
                </c:pt>
                <c:pt idx="60">
                  <c:v>6147</c:v>
                </c:pt>
                <c:pt idx="61">
                  <c:v>8189</c:v>
                </c:pt>
                <c:pt idx="62">
                  <c:v>8192</c:v>
                </c:pt>
                <c:pt idx="63">
                  <c:v>8195</c:v>
                </c:pt>
                <c:pt idx="64">
                  <c:v>12285</c:v>
                </c:pt>
                <c:pt idx="65">
                  <c:v>12288</c:v>
                </c:pt>
                <c:pt idx="66">
                  <c:v>12291</c:v>
                </c:pt>
                <c:pt idx="67">
                  <c:v>16381</c:v>
                </c:pt>
                <c:pt idx="68">
                  <c:v>16384</c:v>
                </c:pt>
                <c:pt idx="69">
                  <c:v>16387</c:v>
                </c:pt>
                <c:pt idx="70">
                  <c:v>24573</c:v>
                </c:pt>
                <c:pt idx="71">
                  <c:v>24576</c:v>
                </c:pt>
                <c:pt idx="72">
                  <c:v>24579</c:v>
                </c:pt>
                <c:pt idx="73">
                  <c:v>32765</c:v>
                </c:pt>
                <c:pt idx="74">
                  <c:v>32768</c:v>
                </c:pt>
                <c:pt idx="75">
                  <c:v>32771</c:v>
                </c:pt>
                <c:pt idx="76">
                  <c:v>49149</c:v>
                </c:pt>
                <c:pt idx="77">
                  <c:v>49152</c:v>
                </c:pt>
                <c:pt idx="78">
                  <c:v>49155</c:v>
                </c:pt>
                <c:pt idx="79">
                  <c:v>65533</c:v>
                </c:pt>
                <c:pt idx="80">
                  <c:v>65536</c:v>
                </c:pt>
                <c:pt idx="81">
                  <c:v>65539</c:v>
                </c:pt>
                <c:pt idx="82">
                  <c:v>98301</c:v>
                </c:pt>
                <c:pt idx="83">
                  <c:v>98304</c:v>
                </c:pt>
                <c:pt idx="84">
                  <c:v>98307</c:v>
                </c:pt>
                <c:pt idx="85">
                  <c:v>131069</c:v>
                </c:pt>
                <c:pt idx="86">
                  <c:v>131072</c:v>
                </c:pt>
                <c:pt idx="87">
                  <c:v>131075</c:v>
                </c:pt>
                <c:pt idx="88">
                  <c:v>196605</c:v>
                </c:pt>
                <c:pt idx="89">
                  <c:v>196608</c:v>
                </c:pt>
                <c:pt idx="90">
                  <c:v>196611</c:v>
                </c:pt>
                <c:pt idx="91">
                  <c:v>262141</c:v>
                </c:pt>
                <c:pt idx="92">
                  <c:v>262144</c:v>
                </c:pt>
                <c:pt idx="93">
                  <c:v>262147</c:v>
                </c:pt>
                <c:pt idx="94">
                  <c:v>393213</c:v>
                </c:pt>
                <c:pt idx="95">
                  <c:v>393216</c:v>
                </c:pt>
                <c:pt idx="96">
                  <c:v>393219</c:v>
                </c:pt>
                <c:pt idx="97">
                  <c:v>524285</c:v>
                </c:pt>
                <c:pt idx="98">
                  <c:v>524288</c:v>
                </c:pt>
                <c:pt idx="99">
                  <c:v>524291</c:v>
                </c:pt>
                <c:pt idx="100">
                  <c:v>786429</c:v>
                </c:pt>
                <c:pt idx="101">
                  <c:v>786432</c:v>
                </c:pt>
                <c:pt idx="102">
                  <c:v>786435</c:v>
                </c:pt>
                <c:pt idx="103">
                  <c:v>1048573</c:v>
                </c:pt>
                <c:pt idx="104">
                  <c:v>1048576</c:v>
                </c:pt>
                <c:pt idx="105">
                  <c:v>1048579</c:v>
                </c:pt>
                <c:pt idx="106">
                  <c:v>1572861</c:v>
                </c:pt>
                <c:pt idx="107">
                  <c:v>1572864</c:v>
                </c:pt>
                <c:pt idx="108">
                  <c:v>1572867</c:v>
                </c:pt>
                <c:pt idx="109">
                  <c:v>2097149</c:v>
                </c:pt>
                <c:pt idx="110">
                  <c:v>2097152</c:v>
                </c:pt>
                <c:pt idx="111">
                  <c:v>2097155</c:v>
                </c:pt>
                <c:pt idx="112">
                  <c:v>3145725</c:v>
                </c:pt>
                <c:pt idx="113">
                  <c:v>3145728</c:v>
                </c:pt>
                <c:pt idx="114">
                  <c:v>3145731</c:v>
                </c:pt>
                <c:pt idx="115">
                  <c:v>4194301</c:v>
                </c:pt>
                <c:pt idx="116">
                  <c:v>4194304</c:v>
                </c:pt>
                <c:pt idx="117">
                  <c:v>4194307</c:v>
                </c:pt>
                <c:pt idx="118">
                  <c:v>6291453</c:v>
                </c:pt>
                <c:pt idx="119">
                  <c:v>6291456</c:v>
                </c:pt>
                <c:pt idx="120">
                  <c:v>6291459</c:v>
                </c:pt>
                <c:pt idx="121">
                  <c:v>8388605</c:v>
                </c:pt>
                <c:pt idx="122">
                  <c:v>8388608</c:v>
                </c:pt>
                <c:pt idx="123">
                  <c:v>8388611</c:v>
                </c:pt>
                <c:pt idx="124">
                  <c:v>12582909</c:v>
                </c:pt>
                <c:pt idx="125">
                  <c:v>12582912</c:v>
                </c:pt>
                <c:pt idx="126">
                  <c:v>12582915</c:v>
                </c:pt>
                <c:pt idx="127">
                  <c:v>16777213</c:v>
                </c:pt>
                <c:pt idx="128">
                  <c:v>16777216</c:v>
                </c:pt>
                <c:pt idx="129">
                  <c:v>16777219</c:v>
                </c:pt>
                <c:pt idx="130">
                  <c:v>25165821</c:v>
                </c:pt>
                <c:pt idx="131">
                  <c:v>25165824</c:v>
                </c:pt>
                <c:pt idx="132">
                  <c:v>25165827</c:v>
                </c:pt>
                <c:pt idx="133">
                  <c:v>33554429</c:v>
                </c:pt>
                <c:pt idx="134">
                  <c:v>33554432</c:v>
                </c:pt>
                <c:pt idx="135">
                  <c:v>33554435</c:v>
                </c:pt>
                <c:pt idx="136">
                  <c:v>50331645</c:v>
                </c:pt>
                <c:pt idx="137">
                  <c:v>50331648</c:v>
                </c:pt>
                <c:pt idx="138">
                  <c:v>50331651</c:v>
                </c:pt>
                <c:pt idx="139">
                  <c:v>67108861</c:v>
                </c:pt>
                <c:pt idx="140">
                  <c:v>67108864</c:v>
                </c:pt>
                <c:pt idx="141">
                  <c:v>67108867</c:v>
                </c:pt>
                <c:pt idx="142">
                  <c:v>100663293</c:v>
                </c:pt>
                <c:pt idx="143">
                  <c:v>100663296</c:v>
                </c:pt>
                <c:pt idx="144">
                  <c:v>100663299</c:v>
                </c:pt>
                <c:pt idx="145">
                  <c:v>134217725</c:v>
                </c:pt>
                <c:pt idx="146">
                  <c:v>134217728</c:v>
                </c:pt>
                <c:pt idx="147">
                  <c:v>134217731</c:v>
                </c:pt>
              </c:numCache>
            </c:numRef>
          </c:cat>
          <c:val>
            <c:numRef>
              <c:f>'2MB Aligned'!$D$4:$D$151</c:f>
              <c:numCache>
                <c:formatCode>General</c:formatCode>
                <c:ptCount val="148"/>
                <c:pt idx="0">
                  <c:v>1.6899999999999999E-4</c:v>
                </c:pt>
                <c:pt idx="1">
                  <c:v>3.39E-4</c:v>
                </c:pt>
                <c:pt idx="2">
                  <c:v>5.0699999999999996E-4</c:v>
                </c:pt>
                <c:pt idx="3">
                  <c:v>6.69E-4</c:v>
                </c:pt>
                <c:pt idx="4">
                  <c:v>9.7300000000000002E-4</c:v>
                </c:pt>
                <c:pt idx="5">
                  <c:v>1.354E-3</c:v>
                </c:pt>
                <c:pt idx="6">
                  <c:v>2.006E-3</c:v>
                </c:pt>
                <c:pt idx="7">
                  <c:v>2.104E-3</c:v>
                </c:pt>
                <c:pt idx="8">
                  <c:v>2.7049999999999999E-3</c:v>
                </c:pt>
                <c:pt idx="9">
                  <c:v>3.176E-3</c:v>
                </c:pt>
                <c:pt idx="10">
                  <c:v>3.395E-3</c:v>
                </c:pt>
                <c:pt idx="11">
                  <c:v>4.0439999999999999E-3</c:v>
                </c:pt>
                <c:pt idx="12">
                  <c:v>4.5079999999999999E-3</c:v>
                </c:pt>
                <c:pt idx="13">
                  <c:v>4.6899999999999997E-3</c:v>
                </c:pt>
                <c:pt idx="14">
                  <c:v>5.3810000000000004E-3</c:v>
                </c:pt>
                <c:pt idx="15">
                  <c:v>5.8370000000000002E-3</c:v>
                </c:pt>
                <c:pt idx="16">
                  <c:v>6.496E-3</c:v>
                </c:pt>
                <c:pt idx="17">
                  <c:v>6.9940000000000002E-3</c:v>
                </c:pt>
                <c:pt idx="18">
                  <c:v>7.2420000000000002E-3</c:v>
                </c:pt>
                <c:pt idx="19">
                  <c:v>8.5290000000000001E-3</c:v>
                </c:pt>
                <c:pt idx="20">
                  <c:v>9.2860000000000009E-3</c:v>
                </c:pt>
                <c:pt idx="21">
                  <c:v>9.4879999999999999E-3</c:v>
                </c:pt>
                <c:pt idx="22">
                  <c:v>1.3015000000000001E-2</c:v>
                </c:pt>
                <c:pt idx="23">
                  <c:v>1.3573999999999999E-2</c:v>
                </c:pt>
                <c:pt idx="24">
                  <c:v>1.3984999999999999E-2</c:v>
                </c:pt>
                <c:pt idx="25">
                  <c:v>1.7496999999999999E-2</c:v>
                </c:pt>
                <c:pt idx="26">
                  <c:v>1.8092E-2</c:v>
                </c:pt>
                <c:pt idx="27">
                  <c:v>1.8543E-2</c:v>
                </c:pt>
                <c:pt idx="28">
                  <c:v>2.6346000000000001E-2</c:v>
                </c:pt>
                <c:pt idx="29">
                  <c:v>2.7040000000000002E-2</c:v>
                </c:pt>
                <c:pt idx="30">
                  <c:v>2.7462E-2</c:v>
                </c:pt>
                <c:pt idx="31">
                  <c:v>3.5402000000000003E-2</c:v>
                </c:pt>
                <c:pt idx="32">
                  <c:v>3.619E-2</c:v>
                </c:pt>
                <c:pt idx="33">
                  <c:v>3.6618999999999999E-2</c:v>
                </c:pt>
                <c:pt idx="34">
                  <c:v>5.2900999999999997E-2</c:v>
                </c:pt>
                <c:pt idx="35">
                  <c:v>5.3799E-2</c:v>
                </c:pt>
                <c:pt idx="36">
                  <c:v>5.4213999999999998E-2</c:v>
                </c:pt>
                <c:pt idx="37">
                  <c:v>7.0992E-2</c:v>
                </c:pt>
                <c:pt idx="38">
                  <c:v>7.1887000000000006E-2</c:v>
                </c:pt>
                <c:pt idx="39">
                  <c:v>7.2304999999999994E-2</c:v>
                </c:pt>
                <c:pt idx="40">
                  <c:v>0.106326</c:v>
                </c:pt>
                <c:pt idx="41">
                  <c:v>0.107306</c:v>
                </c:pt>
                <c:pt idx="42">
                  <c:v>0.10774400000000001</c:v>
                </c:pt>
                <c:pt idx="43">
                  <c:v>0.14084199999999999</c:v>
                </c:pt>
                <c:pt idx="44">
                  <c:v>0.14177100000000001</c:v>
                </c:pt>
                <c:pt idx="45">
                  <c:v>0.142182</c:v>
                </c:pt>
                <c:pt idx="46">
                  <c:v>0.211309</c:v>
                </c:pt>
                <c:pt idx="47">
                  <c:v>0.212371</c:v>
                </c:pt>
                <c:pt idx="48">
                  <c:v>0.21290300000000001</c:v>
                </c:pt>
                <c:pt idx="49">
                  <c:v>0.27426699999999998</c:v>
                </c:pt>
                <c:pt idx="50">
                  <c:v>0.27826299999999998</c:v>
                </c:pt>
                <c:pt idx="51">
                  <c:v>0.27852300000000002</c:v>
                </c:pt>
                <c:pt idx="52">
                  <c:v>0.39203300000000002</c:v>
                </c:pt>
                <c:pt idx="53">
                  <c:v>0.39510400000000001</c:v>
                </c:pt>
                <c:pt idx="54">
                  <c:v>0.39561800000000003</c:v>
                </c:pt>
                <c:pt idx="55">
                  <c:v>0.50797300000000001</c:v>
                </c:pt>
                <c:pt idx="56">
                  <c:v>0.510911</c:v>
                </c:pt>
                <c:pt idx="57">
                  <c:v>0.51094300000000004</c:v>
                </c:pt>
                <c:pt idx="58">
                  <c:v>0.73718399999999995</c:v>
                </c:pt>
                <c:pt idx="59">
                  <c:v>0.74238400000000004</c:v>
                </c:pt>
                <c:pt idx="60">
                  <c:v>0.74237600000000004</c:v>
                </c:pt>
                <c:pt idx="61">
                  <c:v>0.93636200000000003</c:v>
                </c:pt>
                <c:pt idx="62">
                  <c:v>0.94402900000000001</c:v>
                </c:pt>
                <c:pt idx="63">
                  <c:v>0.94304699999999997</c:v>
                </c:pt>
                <c:pt idx="64">
                  <c:v>1.3039700000000001</c:v>
                </c:pt>
                <c:pt idx="65">
                  <c:v>1.311858</c:v>
                </c:pt>
                <c:pt idx="66">
                  <c:v>1.31369</c:v>
                </c:pt>
                <c:pt idx="67">
                  <c:v>1.6360429999999999</c:v>
                </c:pt>
                <c:pt idx="68">
                  <c:v>1.643329</c:v>
                </c:pt>
                <c:pt idx="69">
                  <c:v>1.6441250000000001</c:v>
                </c:pt>
                <c:pt idx="70">
                  <c:v>2.1860909999999998</c:v>
                </c:pt>
                <c:pt idx="71">
                  <c:v>2.1981380000000001</c:v>
                </c:pt>
                <c:pt idx="72">
                  <c:v>2.19828</c:v>
                </c:pt>
                <c:pt idx="73">
                  <c:v>2.6258339999999998</c:v>
                </c:pt>
                <c:pt idx="74">
                  <c:v>2.628368</c:v>
                </c:pt>
                <c:pt idx="75">
                  <c:v>2.634693</c:v>
                </c:pt>
                <c:pt idx="76">
                  <c:v>3.304729</c:v>
                </c:pt>
                <c:pt idx="77">
                  <c:v>3.318775</c:v>
                </c:pt>
                <c:pt idx="78">
                  <c:v>3.3161429999999998</c:v>
                </c:pt>
                <c:pt idx="79">
                  <c:v>3.7755420000000002</c:v>
                </c:pt>
                <c:pt idx="80">
                  <c:v>3.7842419999999999</c:v>
                </c:pt>
                <c:pt idx="81">
                  <c:v>3.781272</c:v>
                </c:pt>
                <c:pt idx="82">
                  <c:v>4.4992190000000001</c:v>
                </c:pt>
                <c:pt idx="83">
                  <c:v>4.5080590000000003</c:v>
                </c:pt>
                <c:pt idx="84">
                  <c:v>4.5075000000000003</c:v>
                </c:pt>
                <c:pt idx="85">
                  <c:v>4.8403489999999998</c:v>
                </c:pt>
                <c:pt idx="86">
                  <c:v>4.8540049999999999</c:v>
                </c:pt>
                <c:pt idx="87">
                  <c:v>4.8588800000000001</c:v>
                </c:pt>
                <c:pt idx="88">
                  <c:v>5.3307599999999997</c:v>
                </c:pt>
                <c:pt idx="89">
                  <c:v>5.3402690000000002</c:v>
                </c:pt>
                <c:pt idx="90">
                  <c:v>5.3402079999999996</c:v>
                </c:pt>
                <c:pt idx="91">
                  <c:v>5.6150960000000003</c:v>
                </c:pt>
                <c:pt idx="92">
                  <c:v>5.6346780000000001</c:v>
                </c:pt>
                <c:pt idx="93">
                  <c:v>5.6370079999999998</c:v>
                </c:pt>
                <c:pt idx="94">
                  <c:v>5.9812079999999996</c:v>
                </c:pt>
                <c:pt idx="95">
                  <c:v>5.9867670000000004</c:v>
                </c:pt>
                <c:pt idx="96">
                  <c:v>5.9847989999999998</c:v>
                </c:pt>
                <c:pt idx="97">
                  <c:v>6.1613699999999998</c:v>
                </c:pt>
                <c:pt idx="98">
                  <c:v>6.163602</c:v>
                </c:pt>
                <c:pt idx="99">
                  <c:v>6.1658749999999998</c:v>
                </c:pt>
                <c:pt idx="100">
                  <c:v>6.3557079999999999</c:v>
                </c:pt>
                <c:pt idx="101">
                  <c:v>6.3601299999999998</c:v>
                </c:pt>
                <c:pt idx="102">
                  <c:v>6.358841</c:v>
                </c:pt>
                <c:pt idx="103">
                  <c:v>6.4490239999999996</c:v>
                </c:pt>
                <c:pt idx="104">
                  <c:v>6.8055459999999997</c:v>
                </c:pt>
                <c:pt idx="105">
                  <c:v>6.7942499999999999</c:v>
                </c:pt>
                <c:pt idx="106">
                  <c:v>6.827731</c:v>
                </c:pt>
                <c:pt idx="107">
                  <c:v>6.8273979999999996</c:v>
                </c:pt>
                <c:pt idx="108">
                  <c:v>6.8276950000000003</c:v>
                </c:pt>
                <c:pt idx="109">
                  <c:v>6.851254</c:v>
                </c:pt>
                <c:pt idx="110">
                  <c:v>6.7933139999999996</c:v>
                </c:pt>
                <c:pt idx="111">
                  <c:v>6.7908119999999998</c:v>
                </c:pt>
                <c:pt idx="112">
                  <c:v>6.8316949999999999</c:v>
                </c:pt>
                <c:pt idx="113">
                  <c:v>6.7934850000000004</c:v>
                </c:pt>
                <c:pt idx="114">
                  <c:v>6.7897530000000001</c:v>
                </c:pt>
                <c:pt idx="115">
                  <c:v>6.8121210000000003</c:v>
                </c:pt>
                <c:pt idx="116">
                  <c:v>6.7917449999999997</c:v>
                </c:pt>
                <c:pt idx="117">
                  <c:v>6.7903989999999999</c:v>
                </c:pt>
                <c:pt idx="118">
                  <c:v>6.8209160000000004</c:v>
                </c:pt>
                <c:pt idx="119">
                  <c:v>6.8001639999999997</c:v>
                </c:pt>
                <c:pt idx="120">
                  <c:v>6.7991580000000003</c:v>
                </c:pt>
                <c:pt idx="121">
                  <c:v>6.8289479999999996</c:v>
                </c:pt>
                <c:pt idx="122">
                  <c:v>6.8116880000000002</c:v>
                </c:pt>
                <c:pt idx="123">
                  <c:v>6.8109890000000002</c:v>
                </c:pt>
                <c:pt idx="124">
                  <c:v>6.8601619999999999</c:v>
                </c:pt>
                <c:pt idx="125">
                  <c:v>6.8528739999999999</c:v>
                </c:pt>
                <c:pt idx="126">
                  <c:v>6.8524010000000004</c:v>
                </c:pt>
                <c:pt idx="127">
                  <c:v>6.8888850000000001</c:v>
                </c:pt>
                <c:pt idx="128">
                  <c:v>6.884341</c:v>
                </c:pt>
                <c:pt idx="129">
                  <c:v>6.8828100000000001</c:v>
                </c:pt>
                <c:pt idx="130">
                  <c:v>6.1605689999999997</c:v>
                </c:pt>
                <c:pt idx="131">
                  <c:v>6.2843030000000004</c:v>
                </c:pt>
                <c:pt idx="132">
                  <c:v>6.2794270000000001</c:v>
                </c:pt>
                <c:pt idx="133">
                  <c:v>6.117019</c:v>
                </c:pt>
                <c:pt idx="134">
                  <c:v>6.1796610000000003</c:v>
                </c:pt>
                <c:pt idx="135">
                  <c:v>6.1911990000000001</c:v>
                </c:pt>
                <c:pt idx="136">
                  <c:v>6.8567609999999997</c:v>
                </c:pt>
                <c:pt idx="137">
                  <c:v>6.8559210000000004</c:v>
                </c:pt>
                <c:pt idx="138">
                  <c:v>6.8560449999999999</c:v>
                </c:pt>
                <c:pt idx="139">
                  <c:v>6.858231</c:v>
                </c:pt>
                <c:pt idx="140">
                  <c:v>6.8567780000000003</c:v>
                </c:pt>
                <c:pt idx="141">
                  <c:v>6.8571429999999998</c:v>
                </c:pt>
                <c:pt idx="142">
                  <c:v>6.8579730000000003</c:v>
                </c:pt>
                <c:pt idx="143">
                  <c:v>6.857424</c:v>
                </c:pt>
                <c:pt idx="144">
                  <c:v>6.8571989999999996</c:v>
                </c:pt>
                <c:pt idx="145">
                  <c:v>6.8581159999999999</c:v>
                </c:pt>
                <c:pt idx="146">
                  <c:v>6.8574580000000003</c:v>
                </c:pt>
                <c:pt idx="147">
                  <c:v>6.857405</c:v>
                </c:pt>
              </c:numCache>
            </c:numRef>
          </c:val>
          <c:smooth val="0"/>
        </c:ser>
        <c:dLbls>
          <c:showLegendKey val="0"/>
          <c:showVal val="0"/>
          <c:showCatName val="0"/>
          <c:showSerName val="0"/>
          <c:showPercent val="0"/>
          <c:showBubbleSize val="0"/>
        </c:dLbls>
        <c:marker val="1"/>
        <c:smooth val="0"/>
        <c:axId val="148819968"/>
        <c:axId val="148821504"/>
      </c:lineChart>
      <c:catAx>
        <c:axId val="148819968"/>
        <c:scaling>
          <c:orientation val="minMax"/>
        </c:scaling>
        <c:delete val="0"/>
        <c:axPos val="b"/>
        <c:numFmt formatCode="General" sourceLinked="1"/>
        <c:majorTickMark val="out"/>
        <c:minorTickMark val="none"/>
        <c:tickLblPos val="nextTo"/>
        <c:crossAx val="148821504"/>
        <c:crosses val="autoZero"/>
        <c:auto val="1"/>
        <c:lblAlgn val="ctr"/>
        <c:lblOffset val="100"/>
        <c:noMultiLvlLbl val="0"/>
      </c:catAx>
      <c:valAx>
        <c:axId val="148821504"/>
        <c:scaling>
          <c:orientation val="minMax"/>
        </c:scaling>
        <c:delete val="0"/>
        <c:axPos val="l"/>
        <c:majorGridlines/>
        <c:numFmt formatCode="General" sourceLinked="1"/>
        <c:majorTickMark val="out"/>
        <c:minorTickMark val="none"/>
        <c:tickLblPos val="nextTo"/>
        <c:spPr>
          <a:ln w="19050"/>
        </c:spPr>
        <c:crossAx val="148819968"/>
        <c:crosses val="autoZero"/>
        <c:crossBetween val="between"/>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8CBF109-11FC-47A9-985B-5F7E6AA1149B}" type="datetimeFigureOut">
              <a:rPr lang="en-US"/>
              <a:pPr>
                <a:defRPr/>
              </a:pPr>
              <a:t>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B11DF35-1A60-4158-BE91-07462F461052}" type="slidenum">
              <a:rPr lang="en-US"/>
              <a:pPr>
                <a:defRPr/>
              </a:pPr>
              <a:t>‹#›</a:t>
            </a:fld>
            <a:endParaRPr lang="en-US"/>
          </a:p>
        </p:txBody>
      </p:sp>
    </p:spTree>
    <p:extLst>
      <p:ext uri="{BB962C8B-B14F-4D97-AF65-F5344CB8AC3E}">
        <p14:creationId xmlns:p14="http://schemas.microsoft.com/office/powerpoint/2010/main" val="1388171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37744" y="3668122"/>
            <a:ext cx="7924800" cy="1609345"/>
          </a:xfrm>
          <a:prstGeom prst="rect">
            <a:avLst/>
          </a:prstGeom>
        </p:spPr>
        <p:txBody>
          <a:bodyPr anchor="t"/>
          <a:lstStyle>
            <a:lvl1pPr algn="l">
              <a:defRPr sz="3600" b="0" i="0" baseline="0"/>
            </a:lvl1pPr>
          </a:lstStyle>
          <a:p>
            <a:r>
              <a:rPr lang="en-US" dirty="0" smtClean="0"/>
              <a:t>Click to edit Master title style</a:t>
            </a:r>
            <a:endParaRPr lang="en-US" dirty="0"/>
          </a:p>
        </p:txBody>
      </p:sp>
      <p:sp>
        <p:nvSpPr>
          <p:cNvPr id="4099" name="Rectangle 3"/>
          <p:cNvSpPr>
            <a:spLocks noGrp="1" noChangeArrowheads="1"/>
          </p:cNvSpPr>
          <p:nvPr>
            <p:ph type="subTitle" idx="1"/>
          </p:nvPr>
        </p:nvSpPr>
        <p:spPr>
          <a:xfrm>
            <a:off x="246888" y="5375002"/>
            <a:ext cx="6172200" cy="457199"/>
          </a:xfrm>
          <a:prstGeom prst="rect">
            <a:avLst/>
          </a:prstGeom>
        </p:spPr>
        <p:txBody>
          <a:bodyPr/>
          <a:lstStyle>
            <a:lvl1pPr marL="0" indent="0" algn="l">
              <a:buFontTx/>
              <a:buNone/>
              <a:defRPr sz="2400" b="0"/>
            </a:lvl1pPr>
          </a:lstStyle>
          <a:p>
            <a:r>
              <a:rPr lang="en-US" dirty="0" smtClean="0"/>
              <a:t>Click to edit Master subtitle style</a:t>
            </a:r>
            <a:endParaRPr lang="en-US" dirty="0"/>
          </a:p>
        </p:txBody>
      </p:sp>
      <p:sp>
        <p:nvSpPr>
          <p:cNvPr id="3" name="Rectangle 2"/>
          <p:cNvSpPr/>
          <p:nvPr userDrawn="1"/>
        </p:nvSpPr>
        <p:spPr>
          <a:xfrm>
            <a:off x="152400" y="2606040"/>
            <a:ext cx="5090160" cy="77724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7744" y="406083"/>
            <a:ext cx="8153400" cy="889319"/>
          </a:xfrm>
          <a:prstGeom prst="rect">
            <a:avLst/>
          </a:prstGeom>
        </p:spPr>
        <p:txBody>
          <a:bodyPr anchor="t"/>
          <a:lstStyle>
            <a:lvl1pPr>
              <a:defRPr sz="3200" b="0">
                <a:solidFill>
                  <a:srgbClr val="0071C6"/>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37744" y="1422401"/>
            <a:ext cx="8153400" cy="3951923"/>
          </a:xfrm>
          <a:prstGeom prst="rect">
            <a:avLst/>
          </a:prstGeom>
        </p:spPr>
        <p:txBody>
          <a:bodyPr/>
          <a:lstStyle>
            <a:lvl1pPr>
              <a:spcBef>
                <a:spcPts val="300"/>
              </a:spcBef>
              <a:spcAft>
                <a:spcPts val="600"/>
              </a:spcAft>
              <a:defRPr sz="2400" b="0">
                <a:solidFill>
                  <a:srgbClr val="0071C6"/>
                </a:solidFill>
              </a:defRPr>
            </a:lvl1pPr>
            <a:lvl2pPr>
              <a:spcBef>
                <a:spcPts val="0"/>
              </a:spcBef>
              <a:spcAft>
                <a:spcPts val="600"/>
              </a:spcAft>
              <a:defRPr sz="2000" b="0">
                <a:solidFill>
                  <a:srgbClr val="0071C6"/>
                </a:solidFill>
              </a:defRPr>
            </a:lvl2pPr>
            <a:lvl3pPr>
              <a:spcBef>
                <a:spcPts val="0"/>
              </a:spcBef>
              <a:spcAft>
                <a:spcPts val="600"/>
              </a:spcAft>
              <a:defRPr sz="1600" b="0">
                <a:solidFill>
                  <a:srgbClr val="0071C6"/>
                </a:solidFill>
              </a:defRPr>
            </a:lvl3pPr>
            <a:lvl4pPr>
              <a:spcBef>
                <a:spcPts val="0"/>
              </a:spcBef>
              <a:spcAft>
                <a:spcPts val="0"/>
              </a:spcAft>
              <a:defRPr sz="1400" b="0">
                <a:solidFill>
                  <a:srgbClr val="0071C6"/>
                </a:solidFill>
              </a:defRPr>
            </a:lvl4pPr>
            <a:lvl5pPr>
              <a:spcBef>
                <a:spcPts val="300"/>
              </a:spcBef>
              <a:spcAft>
                <a:spcPts val="0"/>
              </a:spcAft>
              <a:defRPr sz="1200" b="0">
                <a:solidFill>
                  <a:srgbClr val="0071C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noChangeArrowheads="1"/>
          </p:cNvSpPr>
          <p:nvPr>
            <p:ph type="sldNum" sz="quarter" idx="4"/>
          </p:nvPr>
        </p:nvSpPr>
        <p:spPr>
          <a:xfrm>
            <a:off x="368121" y="6266863"/>
            <a:ext cx="762000" cy="476252"/>
          </a:xfrm>
          <a:prstGeom prst="rect">
            <a:avLst/>
          </a:prstGeom>
        </p:spPr>
        <p:txBody>
          <a:bodyPr/>
          <a:lstStyle>
            <a:lvl1pPr algn="l">
              <a:defRPr sz="1200" b="0">
                <a:solidFill>
                  <a:schemeClr val="bg1"/>
                </a:solidFill>
              </a:defRPr>
            </a:lvl1pPr>
          </a:lstStyle>
          <a:p>
            <a:pPr>
              <a:defRPr/>
            </a:pPr>
            <a:fld id="{BFDCB0F3-D7DF-43C0-A2AC-E8DD1BFE7646}" type="slidenum">
              <a:rPr lang="en-US"/>
              <a:pPr>
                <a:defRPr/>
              </a:pPr>
              <a:t>‹#›</a:t>
            </a:fld>
            <a:endParaRPr lang="en-US" dirty="0"/>
          </a:p>
        </p:txBody>
      </p:sp>
      <p:grpSp>
        <p:nvGrpSpPr>
          <p:cNvPr id="13" name="Group 12"/>
          <p:cNvGrpSpPr/>
          <p:nvPr userDrawn="1"/>
        </p:nvGrpSpPr>
        <p:grpSpPr>
          <a:xfrm>
            <a:off x="6489205" y="6165028"/>
            <a:ext cx="2644584" cy="625735"/>
            <a:chOff x="2605924" y="6142617"/>
            <a:chExt cx="2644584" cy="625735"/>
          </a:xfrm>
        </p:grpSpPr>
        <p:pic>
          <p:nvPicPr>
            <p:cNvPr id="14" name="Picture 5" descr="C:\Users\sli\AppData\Local\Microsoft\Windows\Temporary Internet Files\Content.IE5\VP9ZJWP7\MC900441385[1].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lumn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7744" y="406083"/>
            <a:ext cx="8153400" cy="889319"/>
          </a:xfrm>
          <a:prstGeom prst="rect">
            <a:avLst/>
          </a:prstGeom>
        </p:spPr>
        <p:txBody>
          <a:bodyPr anchor="t"/>
          <a:lstStyle>
            <a:lvl1pPr>
              <a:defRPr sz="3200" b="0">
                <a:solidFill>
                  <a:srgbClr val="0071C6"/>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37744" y="1422401"/>
            <a:ext cx="4064000" cy="3951923"/>
          </a:xfrm>
          <a:prstGeom prst="rect">
            <a:avLst/>
          </a:prstGeom>
        </p:spPr>
        <p:txBody>
          <a:bodyPr/>
          <a:lstStyle>
            <a:lvl1pPr>
              <a:spcBef>
                <a:spcPts val="300"/>
              </a:spcBef>
              <a:spcAft>
                <a:spcPts val="600"/>
              </a:spcAft>
              <a:defRPr sz="2400" b="0">
                <a:solidFill>
                  <a:srgbClr val="0071C6"/>
                </a:solidFill>
              </a:defRPr>
            </a:lvl1pPr>
            <a:lvl2pPr>
              <a:spcBef>
                <a:spcPts val="0"/>
              </a:spcBef>
              <a:spcAft>
                <a:spcPts val="600"/>
              </a:spcAft>
              <a:defRPr sz="2000" b="0">
                <a:solidFill>
                  <a:srgbClr val="0071C6"/>
                </a:solidFill>
              </a:defRPr>
            </a:lvl2pPr>
            <a:lvl3pPr>
              <a:spcBef>
                <a:spcPts val="0"/>
              </a:spcBef>
              <a:spcAft>
                <a:spcPts val="600"/>
              </a:spcAft>
              <a:defRPr sz="1600" b="0">
                <a:solidFill>
                  <a:srgbClr val="0071C6"/>
                </a:solidFill>
              </a:defRPr>
            </a:lvl3pPr>
            <a:lvl4pPr>
              <a:spcBef>
                <a:spcPts val="0"/>
              </a:spcBef>
              <a:spcAft>
                <a:spcPts val="0"/>
              </a:spcAft>
              <a:defRPr sz="1400" b="0">
                <a:solidFill>
                  <a:srgbClr val="0071C6"/>
                </a:solidFill>
              </a:defRPr>
            </a:lvl4pPr>
            <a:lvl5pPr>
              <a:spcBef>
                <a:spcPts val="300"/>
              </a:spcBef>
              <a:spcAft>
                <a:spcPts val="0"/>
              </a:spcAft>
              <a:defRPr sz="1200" b="0">
                <a:solidFill>
                  <a:srgbClr val="0071C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2"/>
          </p:nvPr>
        </p:nvSpPr>
        <p:spPr>
          <a:xfrm>
            <a:off x="4546600" y="1422401"/>
            <a:ext cx="4064000" cy="3951923"/>
          </a:xfrm>
          <a:prstGeom prst="rect">
            <a:avLst/>
          </a:prstGeom>
        </p:spPr>
        <p:txBody>
          <a:bodyPr/>
          <a:lstStyle>
            <a:lvl1pPr>
              <a:spcBef>
                <a:spcPts val="300"/>
              </a:spcBef>
              <a:spcAft>
                <a:spcPts val="600"/>
              </a:spcAft>
              <a:defRPr sz="2400" b="0">
                <a:solidFill>
                  <a:srgbClr val="0071C6"/>
                </a:solidFill>
              </a:defRPr>
            </a:lvl1pPr>
            <a:lvl2pPr>
              <a:spcBef>
                <a:spcPts val="0"/>
              </a:spcBef>
              <a:spcAft>
                <a:spcPts val="600"/>
              </a:spcAft>
              <a:defRPr sz="2000" b="0">
                <a:solidFill>
                  <a:srgbClr val="0071C6"/>
                </a:solidFill>
              </a:defRPr>
            </a:lvl2pPr>
            <a:lvl3pPr>
              <a:spcBef>
                <a:spcPts val="0"/>
              </a:spcBef>
              <a:spcAft>
                <a:spcPts val="600"/>
              </a:spcAft>
              <a:defRPr sz="1600" b="0">
                <a:solidFill>
                  <a:srgbClr val="0071C6"/>
                </a:solidFill>
              </a:defRPr>
            </a:lvl3pPr>
            <a:lvl4pPr>
              <a:spcBef>
                <a:spcPts val="0"/>
              </a:spcBef>
              <a:spcAft>
                <a:spcPts val="0"/>
              </a:spcAft>
              <a:defRPr sz="1400" b="0">
                <a:solidFill>
                  <a:srgbClr val="0071C6"/>
                </a:solidFill>
              </a:defRPr>
            </a:lvl4pPr>
            <a:lvl5pPr>
              <a:spcBef>
                <a:spcPts val="300"/>
              </a:spcBef>
              <a:spcAft>
                <a:spcPts val="0"/>
              </a:spcAft>
              <a:defRPr sz="1200" b="0">
                <a:solidFill>
                  <a:srgbClr val="0071C6"/>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3"/>
          <p:cNvSpPr>
            <a:spLocks noGrp="1" noChangeArrowheads="1"/>
          </p:cNvSpPr>
          <p:nvPr>
            <p:ph type="ftr" sz="quarter" idx="3"/>
          </p:nvPr>
        </p:nvSpPr>
        <p:spPr>
          <a:xfrm>
            <a:off x="982166" y="6381748"/>
            <a:ext cx="4123234" cy="476252"/>
          </a:xfrm>
          <a:prstGeom prst="rect">
            <a:avLst/>
          </a:prstGeom>
        </p:spPr>
        <p:txBody>
          <a:bodyPr/>
          <a:lstStyle>
            <a:lvl1pPr>
              <a:defRPr sz="1200" b="0">
                <a:solidFill>
                  <a:schemeClr val="bg1"/>
                </a:solidFill>
              </a:defRPr>
            </a:lvl1pPr>
          </a:lstStyle>
          <a:p>
            <a:pPr>
              <a:defRPr/>
            </a:pPr>
            <a:r>
              <a:rPr lang="en-US"/>
              <a:t>Presentation Title Here 00/00/00</a:t>
            </a:r>
          </a:p>
        </p:txBody>
      </p:sp>
      <p:sp>
        <p:nvSpPr>
          <p:cNvPr id="9" name="Slide Number Placeholder 4"/>
          <p:cNvSpPr>
            <a:spLocks noGrp="1" noChangeArrowheads="1"/>
          </p:cNvSpPr>
          <p:nvPr>
            <p:ph type="sldNum" sz="quarter" idx="4"/>
          </p:nvPr>
        </p:nvSpPr>
        <p:spPr>
          <a:xfrm>
            <a:off x="368121" y="6266863"/>
            <a:ext cx="762000" cy="476252"/>
          </a:xfrm>
          <a:prstGeom prst="rect">
            <a:avLst/>
          </a:prstGeom>
        </p:spPr>
        <p:txBody>
          <a:bodyPr/>
          <a:lstStyle>
            <a:lvl1pPr algn="l">
              <a:defRPr sz="1200" b="0">
                <a:solidFill>
                  <a:schemeClr val="bg1"/>
                </a:solidFill>
              </a:defRPr>
            </a:lvl1pPr>
          </a:lstStyle>
          <a:p>
            <a:pPr>
              <a:defRPr/>
            </a:pPr>
            <a:fld id="{BFDCB0F3-D7DF-43C0-A2AC-E8DD1BFE7646}" type="slidenum">
              <a:rPr lang="en-US"/>
              <a:pPr>
                <a:defRPr/>
              </a:pPr>
              <a:t>‹#›</a:t>
            </a:fld>
            <a:endParaRPr lang="en-US" dirty="0"/>
          </a:p>
        </p:txBody>
      </p:sp>
      <p:grpSp>
        <p:nvGrpSpPr>
          <p:cNvPr id="10" name="Group 9"/>
          <p:cNvGrpSpPr/>
          <p:nvPr userDrawn="1"/>
        </p:nvGrpSpPr>
        <p:grpSpPr>
          <a:xfrm>
            <a:off x="6489205" y="6165028"/>
            <a:ext cx="2644584" cy="625735"/>
            <a:chOff x="2605924" y="6142617"/>
            <a:chExt cx="2644584" cy="625735"/>
          </a:xfrm>
        </p:grpSpPr>
        <p:pic>
          <p:nvPicPr>
            <p:cNvPr id="11" name="Picture 5" descr="C:\Users\sli\AppData\Local\Microsoft\Windows\Temporary Internet Files\Content.IE5\VP9ZJWP7\MC900441385[1].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hasCustomPrompt="1"/>
          </p:nvPr>
        </p:nvSpPr>
        <p:spPr>
          <a:xfrm>
            <a:off x="375920" y="1544320"/>
            <a:ext cx="7924800" cy="2509521"/>
          </a:xfrm>
          <a:prstGeom prst="rect">
            <a:avLst/>
          </a:prstGeom>
        </p:spPr>
        <p:txBody>
          <a:bodyPr anchor="ctr"/>
          <a:lstStyle>
            <a:lvl1pPr algn="l">
              <a:defRPr sz="4000" b="0" i="0" baseline="0">
                <a:solidFill>
                  <a:schemeClr val="bg1"/>
                </a:solidFill>
              </a:defRPr>
            </a:lvl1pPr>
          </a:lstStyle>
          <a:p>
            <a:r>
              <a:rPr lang="en-US" dirty="0" smtClean="0"/>
              <a:t>Click to edit Section title style</a:t>
            </a:r>
            <a:endParaRPr lang="en-US" dirty="0"/>
          </a:p>
        </p:txBody>
      </p:sp>
      <p:sp>
        <p:nvSpPr>
          <p:cNvPr id="6" name="Rectangle 5"/>
          <p:cNvSpPr/>
          <p:nvPr userDrawn="1"/>
        </p:nvSpPr>
        <p:spPr>
          <a:xfrm>
            <a:off x="3962400" y="5946286"/>
            <a:ext cx="5090160" cy="77724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7744" y="406083"/>
            <a:ext cx="8153400" cy="889319"/>
          </a:xfrm>
          <a:prstGeom prst="rect">
            <a:avLst/>
          </a:prstGeom>
        </p:spPr>
        <p:txBody>
          <a:bodyPr anchor="t"/>
          <a:lstStyle>
            <a:lvl1pPr>
              <a:defRPr sz="3200" b="0">
                <a:solidFill>
                  <a:srgbClr val="0071C6"/>
                </a:solidFill>
              </a:defRPr>
            </a:lvl1pPr>
          </a:lstStyle>
          <a:p>
            <a:r>
              <a:rPr lang="en-US" dirty="0" smtClean="0"/>
              <a:t>Click to edit Master title style</a:t>
            </a:r>
            <a:endParaRPr lang="en-US" dirty="0"/>
          </a:p>
        </p:txBody>
      </p:sp>
      <p:sp>
        <p:nvSpPr>
          <p:cNvPr id="6" name="Footer Placeholder 3"/>
          <p:cNvSpPr>
            <a:spLocks noGrp="1" noChangeArrowheads="1"/>
          </p:cNvSpPr>
          <p:nvPr>
            <p:ph type="ftr" sz="quarter" idx="3"/>
          </p:nvPr>
        </p:nvSpPr>
        <p:spPr>
          <a:xfrm>
            <a:off x="707846" y="6266863"/>
            <a:ext cx="5796599" cy="476252"/>
          </a:xfrm>
          <a:prstGeom prst="rect">
            <a:avLst/>
          </a:prstGeom>
        </p:spPr>
        <p:txBody>
          <a:bodyPr/>
          <a:lstStyle>
            <a:lvl1pPr>
              <a:defRPr sz="1200" b="0">
                <a:solidFill>
                  <a:schemeClr val="bg1"/>
                </a:solidFill>
              </a:defRPr>
            </a:lvl1pPr>
          </a:lstStyle>
          <a:p>
            <a:pPr>
              <a:defRPr/>
            </a:pPr>
            <a:r>
              <a:rPr lang="en-US"/>
              <a:t>Presentation Title Here 00/00/00</a:t>
            </a:r>
          </a:p>
        </p:txBody>
      </p:sp>
      <p:sp>
        <p:nvSpPr>
          <p:cNvPr id="7" name="Slide Number Placeholder 4"/>
          <p:cNvSpPr>
            <a:spLocks noGrp="1" noChangeArrowheads="1"/>
          </p:cNvSpPr>
          <p:nvPr>
            <p:ph type="sldNum" sz="quarter" idx="4"/>
          </p:nvPr>
        </p:nvSpPr>
        <p:spPr>
          <a:xfrm>
            <a:off x="368121" y="6266863"/>
            <a:ext cx="762000" cy="476252"/>
          </a:xfrm>
          <a:prstGeom prst="rect">
            <a:avLst/>
          </a:prstGeom>
        </p:spPr>
        <p:txBody>
          <a:bodyPr/>
          <a:lstStyle>
            <a:lvl1pPr algn="l">
              <a:defRPr sz="1200" b="0">
                <a:solidFill>
                  <a:schemeClr val="bg1"/>
                </a:solidFill>
              </a:defRPr>
            </a:lvl1pPr>
          </a:lstStyle>
          <a:p>
            <a:pPr>
              <a:defRPr/>
            </a:pPr>
            <a:fld id="{BFDCB0F3-D7DF-43C0-A2AC-E8DD1BFE7646}" type="slidenum">
              <a:rPr lang="en-US"/>
              <a:pPr>
                <a:defRPr/>
              </a:pPr>
              <a:t>‹#›</a:t>
            </a:fld>
            <a:endParaRPr lang="en-US" dirty="0"/>
          </a:p>
        </p:txBody>
      </p:sp>
      <p:grpSp>
        <p:nvGrpSpPr>
          <p:cNvPr id="5" name="Group 4"/>
          <p:cNvGrpSpPr/>
          <p:nvPr userDrawn="1"/>
        </p:nvGrpSpPr>
        <p:grpSpPr>
          <a:xfrm>
            <a:off x="6504445" y="6165028"/>
            <a:ext cx="2644584" cy="625735"/>
            <a:chOff x="2605924" y="6142617"/>
            <a:chExt cx="2644584" cy="625735"/>
          </a:xfrm>
        </p:grpSpPr>
        <p:pic>
          <p:nvPicPr>
            <p:cNvPr id="8"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3"/>
          <p:cNvSpPr>
            <a:spLocks noGrp="1" noChangeArrowheads="1"/>
          </p:cNvSpPr>
          <p:nvPr>
            <p:ph type="ftr" sz="quarter" idx="3"/>
          </p:nvPr>
        </p:nvSpPr>
        <p:spPr>
          <a:xfrm>
            <a:off x="707846" y="6266863"/>
            <a:ext cx="5296714" cy="476252"/>
          </a:xfrm>
          <a:prstGeom prst="rect">
            <a:avLst/>
          </a:prstGeom>
        </p:spPr>
        <p:txBody>
          <a:bodyPr/>
          <a:lstStyle>
            <a:lvl1pPr>
              <a:defRPr sz="1200" b="0">
                <a:solidFill>
                  <a:schemeClr val="bg1"/>
                </a:solidFill>
              </a:defRPr>
            </a:lvl1pPr>
          </a:lstStyle>
          <a:p>
            <a:pPr>
              <a:defRPr/>
            </a:pPr>
            <a:r>
              <a:rPr lang="en-US"/>
              <a:t>Presentation Title Here 00/00/00</a:t>
            </a:r>
          </a:p>
        </p:txBody>
      </p:sp>
      <p:sp>
        <p:nvSpPr>
          <p:cNvPr id="7" name="Slide Number Placeholder 4"/>
          <p:cNvSpPr>
            <a:spLocks noGrp="1" noChangeArrowheads="1"/>
          </p:cNvSpPr>
          <p:nvPr>
            <p:ph type="sldNum" sz="quarter" idx="4"/>
          </p:nvPr>
        </p:nvSpPr>
        <p:spPr>
          <a:xfrm>
            <a:off x="368121" y="6266863"/>
            <a:ext cx="762000" cy="476252"/>
          </a:xfrm>
          <a:prstGeom prst="rect">
            <a:avLst/>
          </a:prstGeom>
        </p:spPr>
        <p:txBody>
          <a:bodyPr/>
          <a:lstStyle>
            <a:lvl1pPr algn="l">
              <a:defRPr sz="1200" b="0">
                <a:solidFill>
                  <a:schemeClr val="bg1"/>
                </a:solidFill>
              </a:defRPr>
            </a:lvl1pPr>
          </a:lstStyle>
          <a:p>
            <a:pPr>
              <a:defRPr/>
            </a:pPr>
            <a:fld id="{BFDCB0F3-D7DF-43C0-A2AC-E8DD1BFE7646}" type="slidenum">
              <a:rPr lang="en-US"/>
              <a:pPr>
                <a:defRPr/>
              </a:pPr>
              <a:t>‹#›</a:t>
            </a:fld>
            <a:endParaRPr lang="en-US" dirty="0"/>
          </a:p>
        </p:txBody>
      </p:sp>
      <p:grpSp>
        <p:nvGrpSpPr>
          <p:cNvPr id="4" name="Group 3"/>
          <p:cNvGrpSpPr/>
          <p:nvPr userDrawn="1"/>
        </p:nvGrpSpPr>
        <p:grpSpPr>
          <a:xfrm>
            <a:off x="6489205" y="6165028"/>
            <a:ext cx="2644584" cy="625735"/>
            <a:chOff x="2605924" y="6142617"/>
            <a:chExt cx="2644584" cy="625735"/>
          </a:xfrm>
        </p:grpSpPr>
        <p:pic>
          <p:nvPicPr>
            <p:cNvPr id="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3" name="Slide Number Placeholder 4"/>
          <p:cNvSpPr>
            <a:spLocks noGrp="1" noChangeArrowheads="1"/>
          </p:cNvSpPr>
          <p:nvPr>
            <p:ph type="sldNum" sz="quarter" idx="4"/>
          </p:nvPr>
        </p:nvSpPr>
        <p:spPr>
          <a:xfrm>
            <a:off x="368121" y="6266863"/>
            <a:ext cx="762000" cy="476252"/>
          </a:xfrm>
          <a:prstGeom prst="rect">
            <a:avLst/>
          </a:prstGeom>
        </p:spPr>
        <p:txBody>
          <a:bodyPr/>
          <a:lstStyle>
            <a:lvl1pPr algn="l">
              <a:defRPr sz="1200" b="0">
                <a:solidFill>
                  <a:schemeClr val="bg1"/>
                </a:solidFill>
              </a:defRPr>
            </a:lvl1pPr>
          </a:lstStyle>
          <a:p>
            <a:pPr>
              <a:defRPr/>
            </a:pPr>
            <a:fld id="{BFDCB0F3-D7DF-43C0-A2AC-E8DD1BFE764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9" r:id="rId3"/>
    <p:sldLayoutId id="2147483720" r:id="rId4"/>
    <p:sldLayoutId id="2147483717" r:id="rId5"/>
    <p:sldLayoutId id="2147483718" r:id="rId6"/>
  </p:sldLayoutIdLst>
  <p:timing>
    <p:tnLst>
      <p:par>
        <p:cTn id="1" dur="indefinite" restart="never" nodeType="tmRoot"/>
      </p:par>
    </p:tnLst>
  </p:timing>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cs typeface="Arial" charset="0"/>
        </a:defRPr>
      </a:lvl2pPr>
      <a:lvl3pPr algn="l" rtl="0" eaLnBrk="0" fontAlgn="base" hangingPunct="0">
        <a:spcBef>
          <a:spcPct val="0"/>
        </a:spcBef>
        <a:spcAft>
          <a:spcPct val="0"/>
        </a:spcAft>
        <a:defRPr sz="3200" b="1">
          <a:solidFill>
            <a:schemeClr val="bg1"/>
          </a:solidFill>
          <a:latin typeface="Verdana" pitchFamily="34" charset="0"/>
          <a:cs typeface="Arial" charset="0"/>
        </a:defRPr>
      </a:lvl3pPr>
      <a:lvl4pPr algn="l" rtl="0" eaLnBrk="0" fontAlgn="base" hangingPunct="0">
        <a:spcBef>
          <a:spcPct val="0"/>
        </a:spcBef>
        <a:spcAft>
          <a:spcPct val="0"/>
        </a:spcAft>
        <a:defRPr sz="3200" b="1">
          <a:solidFill>
            <a:schemeClr val="bg1"/>
          </a:solidFill>
          <a:latin typeface="Verdana" pitchFamily="34" charset="0"/>
          <a:cs typeface="Arial" charset="0"/>
        </a:defRPr>
      </a:lvl4pPr>
      <a:lvl5pPr algn="l" rtl="0" eaLnBrk="0" fontAlgn="base" hangingPunct="0">
        <a:spcBef>
          <a:spcPct val="0"/>
        </a:spcBef>
        <a:spcAft>
          <a:spcPct val="0"/>
        </a:spcAft>
        <a:defRPr sz="3200" b="1">
          <a:solidFill>
            <a:schemeClr val="bg1"/>
          </a:solidFill>
          <a:latin typeface="Verdana" pitchFamily="34" charset="0"/>
          <a:cs typeface="Arial" charset="0"/>
        </a:defRPr>
      </a:lvl5pPr>
      <a:lvl6pPr marL="457200" algn="l" rtl="0" fontAlgn="base">
        <a:spcBef>
          <a:spcPct val="0"/>
        </a:spcBef>
        <a:spcAft>
          <a:spcPct val="0"/>
        </a:spcAft>
        <a:defRPr sz="3200" b="1">
          <a:solidFill>
            <a:schemeClr val="bg1"/>
          </a:solidFill>
          <a:latin typeface="Verdana" pitchFamily="34" charset="0"/>
          <a:cs typeface="Arial" charset="0"/>
        </a:defRPr>
      </a:lvl6pPr>
      <a:lvl7pPr marL="914400" algn="l" rtl="0" fontAlgn="base">
        <a:spcBef>
          <a:spcPct val="0"/>
        </a:spcBef>
        <a:spcAft>
          <a:spcPct val="0"/>
        </a:spcAft>
        <a:defRPr sz="3200" b="1">
          <a:solidFill>
            <a:schemeClr val="bg1"/>
          </a:solidFill>
          <a:latin typeface="Verdana" pitchFamily="34" charset="0"/>
          <a:cs typeface="Arial" charset="0"/>
        </a:defRPr>
      </a:lvl7pPr>
      <a:lvl8pPr marL="1371600" algn="l" rtl="0" fontAlgn="base">
        <a:spcBef>
          <a:spcPct val="0"/>
        </a:spcBef>
        <a:spcAft>
          <a:spcPct val="0"/>
        </a:spcAft>
        <a:defRPr sz="3200" b="1">
          <a:solidFill>
            <a:schemeClr val="bg1"/>
          </a:solidFill>
          <a:latin typeface="Verdana" pitchFamily="34" charset="0"/>
          <a:cs typeface="Arial" charset="0"/>
        </a:defRPr>
      </a:lvl8pPr>
      <a:lvl9pPr marL="1828800" algn="l" rtl="0" fontAlgn="base">
        <a:spcBef>
          <a:spcPct val="0"/>
        </a:spcBef>
        <a:spcAft>
          <a:spcPct val="0"/>
        </a:spcAft>
        <a:defRPr sz="3200" b="1">
          <a:solidFill>
            <a:schemeClr val="bg1"/>
          </a:solidFill>
          <a:latin typeface="Verdana" pitchFamily="34" charset="0"/>
          <a:cs typeface="Arial" charset="0"/>
        </a:defRPr>
      </a:lvl9pPr>
    </p:titleStyle>
    <p:bodyStyle>
      <a:lvl1pPr marL="342900" indent="-342900" algn="l" rtl="0" eaLnBrk="0" fontAlgn="base" hangingPunct="0">
        <a:spcBef>
          <a:spcPct val="20000"/>
        </a:spcBef>
        <a:spcAft>
          <a:spcPct val="30000"/>
        </a:spcAft>
        <a:buChar char="•"/>
        <a:defRPr sz="2400" b="1">
          <a:solidFill>
            <a:schemeClr val="bg1"/>
          </a:solidFill>
          <a:latin typeface="+mn-lt"/>
          <a:ea typeface="+mn-ea"/>
          <a:cs typeface="+mn-cs"/>
        </a:defRPr>
      </a:lvl1pPr>
      <a:lvl2pPr marL="742950" indent="-285750" algn="l" rtl="0" eaLnBrk="0" fontAlgn="base" hangingPunct="0">
        <a:spcBef>
          <a:spcPct val="20000"/>
        </a:spcBef>
        <a:spcAft>
          <a:spcPct val="100000"/>
        </a:spcAft>
        <a:buChar char="–"/>
        <a:defRPr sz="2000" b="1">
          <a:solidFill>
            <a:schemeClr val="bg1"/>
          </a:solidFill>
          <a:latin typeface="+mn-lt"/>
          <a:cs typeface="+mn-cs"/>
        </a:defRPr>
      </a:lvl2pPr>
      <a:lvl3pPr marL="1143000" indent="-228600" algn="l" rtl="0" eaLnBrk="0" fontAlgn="base" hangingPunct="0">
        <a:spcBef>
          <a:spcPct val="20000"/>
        </a:spcBef>
        <a:spcAft>
          <a:spcPct val="100000"/>
        </a:spcAft>
        <a:buChar char="•"/>
        <a:defRPr sz="2400" b="1">
          <a:solidFill>
            <a:schemeClr val="bg1"/>
          </a:solidFill>
          <a:latin typeface="+mn-lt"/>
          <a:cs typeface="+mn-cs"/>
        </a:defRPr>
      </a:lvl3pPr>
      <a:lvl4pPr marL="1600200" indent="-228600" algn="l" rtl="0" eaLnBrk="0" fontAlgn="base" hangingPunct="0">
        <a:spcBef>
          <a:spcPct val="20000"/>
        </a:spcBef>
        <a:spcAft>
          <a:spcPct val="100000"/>
        </a:spcAft>
        <a:buChar char="–"/>
        <a:defRPr sz="1600" b="1">
          <a:solidFill>
            <a:schemeClr val="bg1"/>
          </a:solidFill>
          <a:latin typeface="+mn-lt"/>
          <a:cs typeface="+mn-cs"/>
        </a:defRPr>
      </a:lvl4pPr>
      <a:lvl5pPr marL="2057400" indent="-228600" algn="l" rtl="0" eaLnBrk="0" fontAlgn="base" hangingPunct="0">
        <a:spcBef>
          <a:spcPct val="20000"/>
        </a:spcBef>
        <a:spcAft>
          <a:spcPct val="100000"/>
        </a:spcAft>
        <a:buChar char="»"/>
        <a:defRPr sz="1600" b="1">
          <a:solidFill>
            <a:schemeClr val="bg1"/>
          </a:solidFill>
          <a:latin typeface="+mn-lt"/>
          <a:cs typeface="+mn-cs"/>
        </a:defRPr>
      </a:lvl5pPr>
      <a:lvl6pPr marL="2514600" indent="-228600" algn="l" rtl="0" fontAlgn="base">
        <a:spcBef>
          <a:spcPct val="20000"/>
        </a:spcBef>
        <a:spcAft>
          <a:spcPct val="100000"/>
        </a:spcAft>
        <a:buChar char="»"/>
        <a:defRPr sz="1600" b="1">
          <a:solidFill>
            <a:schemeClr val="bg1"/>
          </a:solidFill>
          <a:latin typeface="+mn-lt"/>
          <a:cs typeface="+mn-cs"/>
        </a:defRPr>
      </a:lvl6pPr>
      <a:lvl7pPr marL="2971800" indent="-228600" algn="l" rtl="0" fontAlgn="base">
        <a:spcBef>
          <a:spcPct val="20000"/>
        </a:spcBef>
        <a:spcAft>
          <a:spcPct val="100000"/>
        </a:spcAft>
        <a:buChar char="»"/>
        <a:defRPr sz="1600" b="1">
          <a:solidFill>
            <a:schemeClr val="bg1"/>
          </a:solidFill>
          <a:latin typeface="+mn-lt"/>
          <a:cs typeface="+mn-cs"/>
        </a:defRPr>
      </a:lvl7pPr>
      <a:lvl8pPr marL="3429000" indent="-228600" algn="l" rtl="0" fontAlgn="base">
        <a:spcBef>
          <a:spcPct val="20000"/>
        </a:spcBef>
        <a:spcAft>
          <a:spcPct val="100000"/>
        </a:spcAft>
        <a:buChar char="»"/>
        <a:defRPr sz="1600" b="1">
          <a:solidFill>
            <a:schemeClr val="bg1"/>
          </a:solidFill>
          <a:latin typeface="+mn-lt"/>
          <a:cs typeface="+mn-cs"/>
        </a:defRPr>
      </a:lvl8pPr>
      <a:lvl9pPr marL="3886200" indent="-228600" algn="l" rtl="0" fontAlgn="base">
        <a:spcBef>
          <a:spcPct val="20000"/>
        </a:spcBef>
        <a:spcAft>
          <a:spcPct val="100000"/>
        </a:spcAft>
        <a:buChar char="»"/>
        <a:defRPr sz="1600" b="1">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024087"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rPr>
              <a:pPr defTabSz="1024087"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info/hyperthreading" TargetMode="External"/><Relationship Id="rId2" Type="http://schemas.openxmlformats.org/officeDocument/2006/relationships/hyperlink" Target="http://www.intel.com/performance" TargetMode="External"/><Relationship Id="rId1" Type="http://schemas.openxmlformats.org/officeDocument/2006/relationships/slideLayout" Target="../slideLayouts/slideLayout2.xml"/><Relationship Id="rId5" Type="http://schemas.openxmlformats.org/officeDocument/2006/relationships/hyperlink" Target="http://www.intel.com/technology/turboboost" TargetMode="External"/><Relationship Id="rId4" Type="http://schemas.openxmlformats.org/officeDocument/2006/relationships/hyperlink" Target="http://www.intel.com/info/em64t" TargetMode="Externa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MPSS – The Software Stack</a:t>
            </a:r>
            <a:br>
              <a:rPr lang="en-US" dirty="0" smtClean="0"/>
            </a:br>
            <a:r>
              <a:rPr lang="en-US" dirty="0"/>
              <a:t/>
            </a:r>
            <a:br>
              <a:rPr lang="en-US" dirty="0"/>
            </a:br>
            <a:endParaRPr lang="en-US" dirty="0"/>
          </a:p>
        </p:txBody>
      </p:sp>
      <p:sp>
        <p:nvSpPr>
          <p:cNvPr id="4" name="Subtitle 3"/>
          <p:cNvSpPr>
            <a:spLocks noGrp="1"/>
          </p:cNvSpPr>
          <p:nvPr>
            <p:ph type="subTitle" idx="1"/>
          </p:nvPr>
        </p:nvSpPr>
        <p:spPr/>
        <p:txBody>
          <a:bodyPr/>
          <a:lstStyle/>
          <a:p>
            <a:r>
              <a:rPr lang="en-US" dirty="0" smtClean="0"/>
              <a:t>Ravi Murty, Intel</a:t>
            </a:r>
          </a:p>
          <a:p>
            <a:r>
              <a:rPr lang="en-US" dirty="0" smtClean="0"/>
              <a:t>ravi.murty@intel.com </a:t>
            </a:r>
          </a:p>
          <a:p>
            <a:endParaRPr lang="en-US" dirty="0"/>
          </a:p>
        </p:txBody>
      </p:sp>
      <p:pic>
        <p:nvPicPr>
          <p:cNvPr id="5" name="Picture 4" descr="Xeon_Phi_Passive_Angl_Wht.tif"/>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76675" y="4104148"/>
            <a:ext cx="4622015" cy="30396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10</a:t>
            </a:fld>
            <a:endParaRPr lang="en-US" dirty="0"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 name="Content Placeholder 1"/>
          <p:cNvSpPr>
            <a:spLocks noGrp="1"/>
          </p:cNvSpPr>
          <p:nvPr>
            <p:ph idx="1"/>
          </p:nvPr>
        </p:nvSpPr>
        <p:spPr>
          <a:xfrm>
            <a:off x="161544" y="581885"/>
            <a:ext cx="8153400" cy="2222842"/>
          </a:xfrm>
        </p:spPr>
        <p:txBody>
          <a:bodyPr/>
          <a:lstStyle/>
          <a:p>
            <a:pPr>
              <a:buFont typeface="Arial" pitchFamily="34" charset="0"/>
              <a:buChar char="•"/>
            </a:pPr>
            <a:r>
              <a:rPr lang="en-US" sz="1800" dirty="0" smtClean="0">
                <a:solidFill>
                  <a:schemeClr val="tx1"/>
                </a:solidFill>
              </a:rPr>
              <a:t>Single vs. Multi-threaded applications</a:t>
            </a:r>
          </a:p>
          <a:p>
            <a:pPr lvl="1">
              <a:buFont typeface="Verdana" pitchFamily="34" charset="0"/>
              <a:buChar char="−"/>
            </a:pPr>
            <a:r>
              <a:rPr lang="en-US" sz="1600" dirty="0" smtClean="0">
                <a:solidFill>
                  <a:schemeClr val="tx1"/>
                </a:solidFill>
              </a:rPr>
              <a:t>Scalability is important</a:t>
            </a:r>
          </a:p>
          <a:p>
            <a:pPr>
              <a:buFont typeface="Arial" pitchFamily="34" charset="0"/>
              <a:buChar char="•"/>
            </a:pPr>
            <a:r>
              <a:rPr lang="en-US" sz="1800" dirty="0" smtClean="0">
                <a:solidFill>
                  <a:schemeClr val="tx1"/>
                </a:solidFill>
              </a:rPr>
              <a:t>Scalar vs. Vector code</a:t>
            </a:r>
          </a:p>
          <a:p>
            <a:pPr>
              <a:buFont typeface="Arial" pitchFamily="34" charset="0"/>
              <a:buChar char="•"/>
            </a:pPr>
            <a:r>
              <a:rPr lang="en-US" sz="1800" dirty="0" smtClean="0">
                <a:solidFill>
                  <a:schemeClr val="tx1"/>
                </a:solidFill>
              </a:rPr>
              <a:t>Explicit cache management</a:t>
            </a:r>
          </a:p>
          <a:p>
            <a:pPr lvl="1">
              <a:buFont typeface="Verdana" pitchFamily="34" charset="0"/>
              <a:buChar char="−"/>
            </a:pPr>
            <a:r>
              <a:rPr lang="en-US" sz="1600" dirty="0">
                <a:solidFill>
                  <a:schemeClr val="tx1"/>
                </a:solidFill>
              </a:rPr>
              <a:t>SW </a:t>
            </a:r>
            <a:r>
              <a:rPr lang="en-US" sz="1600" dirty="0" smtClean="0">
                <a:solidFill>
                  <a:schemeClr val="tx1"/>
                </a:solidFill>
              </a:rPr>
              <a:t>prefetching and evicting</a:t>
            </a:r>
            <a:endParaRPr lang="en-US" sz="1600" dirty="0">
              <a:solidFill>
                <a:schemeClr val="tx1"/>
              </a:solidFill>
            </a:endParaRPr>
          </a:p>
          <a:p>
            <a:pPr marL="171450"/>
            <a:endParaRPr lang="en-US" dirty="0" smtClean="0">
              <a:solidFill>
                <a:schemeClr val="tx1"/>
              </a:solidFill>
            </a:endParaRPr>
          </a:p>
          <a:p>
            <a:pPr marL="285750" lvl="1" indent="0">
              <a:buNone/>
            </a:pPr>
            <a:endParaRPr lang="en-US" dirty="0" smtClean="0">
              <a:solidFill>
                <a:schemeClr val="tx1"/>
              </a:solidFill>
            </a:endParaRPr>
          </a:p>
          <a:p>
            <a:pPr marL="0" indent="0">
              <a:buNone/>
            </a:pPr>
            <a:endParaRPr lang="en-US" dirty="0">
              <a:solidFill>
                <a:schemeClr val="tx1"/>
              </a:solidFill>
            </a:endParaRPr>
          </a:p>
        </p:txBody>
      </p:sp>
      <p:sp>
        <p:nvSpPr>
          <p:cNvPr id="3" name="Title 2"/>
          <p:cNvSpPr>
            <a:spLocks noGrp="1"/>
          </p:cNvSpPr>
          <p:nvPr>
            <p:ph type="title"/>
          </p:nvPr>
        </p:nvSpPr>
        <p:spPr>
          <a:xfrm>
            <a:off x="225387" y="109521"/>
            <a:ext cx="8153400" cy="889319"/>
          </a:xfrm>
        </p:spPr>
        <p:txBody>
          <a:bodyPr/>
          <a:lstStyle/>
          <a:p>
            <a:r>
              <a:rPr lang="en-US" sz="2800" dirty="0" smtClean="0">
                <a:solidFill>
                  <a:schemeClr val="tx1"/>
                </a:solidFill>
              </a:rPr>
              <a:t>Performance Considerations for Native</a:t>
            </a:r>
            <a:endParaRPr lang="en-US" sz="2800" dirty="0">
              <a:solidFill>
                <a:schemeClr val="tx1"/>
              </a:solidFill>
            </a:endParaRPr>
          </a:p>
        </p:txBody>
      </p:sp>
      <p:graphicFrame>
        <p:nvGraphicFramePr>
          <p:cNvPr id="22" name="Chart 21"/>
          <p:cNvGraphicFramePr>
            <a:graphicFrameLocks/>
          </p:cNvGraphicFramePr>
          <p:nvPr>
            <p:extLst>
              <p:ext uri="{D42A27DB-BD31-4B8C-83A1-F6EECF244321}">
                <p14:modId xmlns:p14="http://schemas.microsoft.com/office/powerpoint/2010/main" val="1760282373"/>
              </p:ext>
            </p:extLst>
          </p:nvPr>
        </p:nvGraphicFramePr>
        <p:xfrm>
          <a:off x="667265" y="2113004"/>
          <a:ext cx="7659216" cy="38657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267479044"/>
              </p:ext>
            </p:extLst>
          </p:nvPr>
        </p:nvGraphicFramePr>
        <p:xfrm>
          <a:off x="4831081" y="691979"/>
          <a:ext cx="4201708" cy="1291590"/>
        </p:xfrm>
        <a:graphic>
          <a:graphicData uri="http://schemas.openxmlformats.org/drawingml/2006/table">
            <a:tbl>
              <a:tblPr>
                <a:tableStyleId>{5C22544A-7EE6-4342-B048-85BDC9FD1C3A}</a:tableStyleId>
              </a:tblPr>
              <a:tblGrid>
                <a:gridCol w="1265612"/>
                <a:gridCol w="1203267"/>
                <a:gridCol w="777240"/>
                <a:gridCol w="955589"/>
              </a:tblGrid>
              <a:tr h="363495">
                <a:tc>
                  <a:txBody>
                    <a:bodyPr/>
                    <a:lstStyle/>
                    <a:p>
                      <a:pPr algn="r" fontAlgn="b"/>
                      <a:endParaRPr lang="en-US" sz="1600" b="0" dirty="0">
                        <a:solidFill>
                          <a:schemeClr val="tx1"/>
                        </a:solidFill>
                        <a:latin typeface="+mn-lt"/>
                        <a:cs typeface="+mn-cs"/>
                      </a:endParaRPr>
                    </a:p>
                  </a:txBody>
                  <a:tcPr marL="7620" marR="7620" marT="7620" marB="0" anchor="b">
                    <a:solidFill>
                      <a:schemeClr val="bg2">
                        <a:lumMod val="40000"/>
                        <a:lumOff val="60000"/>
                      </a:schemeClr>
                    </a:solidFill>
                  </a:tcPr>
                </a:tc>
                <a:tc>
                  <a:txBody>
                    <a:bodyPr/>
                    <a:lstStyle/>
                    <a:p>
                      <a:pPr algn="r" fontAlgn="b"/>
                      <a:r>
                        <a:rPr lang="en-US" sz="1600" b="0" dirty="0" smtClean="0">
                          <a:solidFill>
                            <a:schemeClr val="tx1"/>
                          </a:solidFill>
                          <a:latin typeface="+mn-lt"/>
                          <a:cs typeface="+mn-cs"/>
                        </a:rPr>
                        <a:t>Frequency</a:t>
                      </a:r>
                      <a:endParaRPr lang="en-US" sz="1600" b="0" dirty="0">
                        <a:solidFill>
                          <a:schemeClr val="tx1"/>
                        </a:solidFill>
                        <a:latin typeface="+mn-lt"/>
                        <a:cs typeface="+mn-cs"/>
                      </a:endParaRPr>
                    </a:p>
                  </a:txBody>
                  <a:tcPr marL="7620" marR="7620" marT="7620" marB="0" anchor="b">
                    <a:solidFill>
                      <a:schemeClr val="bg2">
                        <a:lumMod val="40000"/>
                        <a:lumOff val="60000"/>
                      </a:schemeClr>
                    </a:solidFill>
                  </a:tcPr>
                </a:tc>
                <a:tc>
                  <a:txBody>
                    <a:bodyPr/>
                    <a:lstStyle/>
                    <a:p>
                      <a:pPr algn="r" fontAlgn="b"/>
                      <a:r>
                        <a:rPr lang="en-US" sz="1600" b="0" dirty="0">
                          <a:solidFill>
                            <a:schemeClr val="tx1"/>
                          </a:solidFill>
                          <a:latin typeface="+mn-lt"/>
                          <a:cs typeface="+mn-cs"/>
                        </a:rPr>
                        <a:t>cores</a:t>
                      </a:r>
                    </a:p>
                  </a:txBody>
                  <a:tcPr marL="7620" marR="7620" marT="7620" marB="0" anchor="b">
                    <a:solidFill>
                      <a:schemeClr val="bg2">
                        <a:lumMod val="40000"/>
                        <a:lumOff val="60000"/>
                      </a:schemeClr>
                    </a:solidFill>
                  </a:tcPr>
                </a:tc>
                <a:tc>
                  <a:txBody>
                    <a:bodyPr/>
                    <a:lstStyle/>
                    <a:p>
                      <a:pPr algn="r" fontAlgn="b"/>
                      <a:r>
                        <a:rPr lang="en-US" sz="1600" b="0" dirty="0" smtClean="0">
                          <a:solidFill>
                            <a:schemeClr val="tx1"/>
                          </a:solidFill>
                          <a:latin typeface="+mn-lt"/>
                          <a:cs typeface="+mn-cs"/>
                        </a:rPr>
                        <a:t>vector </a:t>
                      </a:r>
                    </a:p>
                    <a:p>
                      <a:pPr algn="r" fontAlgn="b"/>
                      <a:r>
                        <a:rPr lang="en-US" sz="1600" b="0" dirty="0" smtClean="0">
                          <a:solidFill>
                            <a:schemeClr val="tx1"/>
                          </a:solidFill>
                          <a:latin typeface="+mn-lt"/>
                          <a:cs typeface="+mn-cs"/>
                        </a:rPr>
                        <a:t>width</a:t>
                      </a:r>
                      <a:endParaRPr lang="en-US" sz="1600" b="0" dirty="0">
                        <a:solidFill>
                          <a:schemeClr val="tx1"/>
                        </a:solidFill>
                        <a:latin typeface="+mn-lt"/>
                        <a:cs typeface="+mn-cs"/>
                      </a:endParaRPr>
                    </a:p>
                  </a:txBody>
                  <a:tcPr marL="7620" marR="7620" marT="7620" marB="0" anchor="b">
                    <a:solidFill>
                      <a:schemeClr val="bg2">
                        <a:lumMod val="40000"/>
                        <a:lumOff val="60000"/>
                      </a:schemeClr>
                    </a:solidFill>
                  </a:tcPr>
                </a:tc>
              </a:tr>
              <a:tr h="361950">
                <a:tc>
                  <a:txBody>
                    <a:bodyPr/>
                    <a:lstStyle/>
                    <a:p>
                      <a:pPr algn="r" fontAlgn="b"/>
                      <a:r>
                        <a:rPr lang="en-US" sz="1400" b="0" dirty="0" smtClean="0">
                          <a:solidFill>
                            <a:schemeClr val="tx1"/>
                          </a:solidFill>
                          <a:latin typeface="+mn-lt"/>
                          <a:cs typeface="+mn-cs"/>
                        </a:rPr>
                        <a:t>Xeon</a:t>
                      </a:r>
                      <a:endParaRPr lang="en-US" sz="1400" b="0" dirty="0">
                        <a:solidFill>
                          <a:schemeClr val="tx1"/>
                        </a:solidFill>
                        <a:latin typeface="+mn-lt"/>
                        <a:cs typeface="+mn-cs"/>
                      </a:endParaRPr>
                    </a:p>
                  </a:txBody>
                  <a:tcPr marL="7620" marR="7620" marT="7620" marB="0" anchor="b">
                    <a:solidFill>
                      <a:schemeClr val="bg2">
                        <a:lumMod val="40000"/>
                        <a:lumOff val="60000"/>
                      </a:schemeClr>
                    </a:solidFill>
                  </a:tcPr>
                </a:tc>
                <a:tc>
                  <a:txBody>
                    <a:bodyPr/>
                    <a:lstStyle/>
                    <a:p>
                      <a:pPr algn="r" fontAlgn="b"/>
                      <a:r>
                        <a:rPr lang="en-US" sz="1400" b="0" dirty="0">
                          <a:solidFill>
                            <a:schemeClr val="tx1"/>
                          </a:solidFill>
                          <a:latin typeface="+mn-lt"/>
                          <a:cs typeface="+mn-cs"/>
                        </a:rPr>
                        <a:t>2.6</a:t>
                      </a:r>
                    </a:p>
                  </a:txBody>
                  <a:tcPr marL="7620" marR="7620" marT="7620" marB="0" anchor="b">
                    <a:solidFill>
                      <a:schemeClr val="bg2">
                        <a:lumMod val="40000"/>
                        <a:lumOff val="60000"/>
                      </a:schemeClr>
                    </a:solidFill>
                  </a:tcPr>
                </a:tc>
                <a:tc>
                  <a:txBody>
                    <a:bodyPr/>
                    <a:lstStyle/>
                    <a:p>
                      <a:pPr algn="r" fontAlgn="b"/>
                      <a:r>
                        <a:rPr lang="en-US" sz="1400" b="0" dirty="0">
                          <a:solidFill>
                            <a:schemeClr val="tx1"/>
                          </a:solidFill>
                          <a:latin typeface="+mn-lt"/>
                          <a:cs typeface="+mn-cs"/>
                        </a:rPr>
                        <a:t>16</a:t>
                      </a:r>
                    </a:p>
                  </a:txBody>
                  <a:tcPr marL="7620" marR="7620" marT="7620" marB="0" anchor="b">
                    <a:solidFill>
                      <a:schemeClr val="bg2">
                        <a:lumMod val="40000"/>
                        <a:lumOff val="60000"/>
                      </a:schemeClr>
                    </a:solidFill>
                  </a:tcPr>
                </a:tc>
                <a:tc>
                  <a:txBody>
                    <a:bodyPr/>
                    <a:lstStyle/>
                    <a:p>
                      <a:pPr algn="r" fontAlgn="b"/>
                      <a:r>
                        <a:rPr lang="en-US" sz="1400" b="0" dirty="0">
                          <a:solidFill>
                            <a:schemeClr val="tx1"/>
                          </a:solidFill>
                          <a:latin typeface="+mn-lt"/>
                          <a:cs typeface="+mn-cs"/>
                        </a:rPr>
                        <a:t>8</a:t>
                      </a:r>
                    </a:p>
                  </a:txBody>
                  <a:tcPr marL="7620" marR="7620" marT="7620" marB="0" anchor="b">
                    <a:solidFill>
                      <a:schemeClr val="bg2">
                        <a:lumMod val="40000"/>
                        <a:lumOff val="60000"/>
                      </a:schemeClr>
                    </a:solidFill>
                  </a:tcPr>
                </a:tc>
              </a:tr>
              <a:tr h="361950">
                <a:tc>
                  <a:txBody>
                    <a:bodyPr/>
                    <a:lstStyle/>
                    <a:p>
                      <a:pPr algn="r" fontAlgn="b"/>
                      <a:r>
                        <a:rPr lang="en-US" sz="1400" b="0" dirty="0" smtClean="0">
                          <a:solidFill>
                            <a:schemeClr val="tx1"/>
                          </a:solidFill>
                          <a:latin typeface="+mn-lt"/>
                          <a:cs typeface="+mn-cs"/>
                        </a:rPr>
                        <a:t>Xeon Phi™ Coprocessor</a:t>
                      </a:r>
                      <a:endParaRPr lang="en-US" sz="1400" b="0" dirty="0">
                        <a:solidFill>
                          <a:schemeClr val="tx1"/>
                        </a:solidFill>
                        <a:latin typeface="+mn-lt"/>
                        <a:cs typeface="+mn-cs"/>
                      </a:endParaRPr>
                    </a:p>
                  </a:txBody>
                  <a:tcPr marL="7620" marR="7620" marT="7620" marB="0" anchor="b">
                    <a:solidFill>
                      <a:schemeClr val="bg2">
                        <a:lumMod val="40000"/>
                        <a:lumOff val="60000"/>
                      </a:schemeClr>
                    </a:solidFill>
                  </a:tcPr>
                </a:tc>
                <a:tc>
                  <a:txBody>
                    <a:bodyPr/>
                    <a:lstStyle/>
                    <a:p>
                      <a:pPr algn="r" fontAlgn="b"/>
                      <a:r>
                        <a:rPr lang="en-US" sz="1400" b="0" dirty="0">
                          <a:solidFill>
                            <a:schemeClr val="tx1"/>
                          </a:solidFill>
                          <a:latin typeface="+mn-lt"/>
                          <a:cs typeface="+mn-cs"/>
                        </a:rPr>
                        <a:t>1.09</a:t>
                      </a:r>
                    </a:p>
                  </a:txBody>
                  <a:tcPr marL="7620" marR="7620" marT="7620" marB="0" anchor="b">
                    <a:solidFill>
                      <a:schemeClr val="bg2">
                        <a:lumMod val="40000"/>
                        <a:lumOff val="60000"/>
                      </a:schemeClr>
                    </a:solidFill>
                  </a:tcPr>
                </a:tc>
                <a:tc>
                  <a:txBody>
                    <a:bodyPr/>
                    <a:lstStyle/>
                    <a:p>
                      <a:pPr algn="r" fontAlgn="b"/>
                      <a:r>
                        <a:rPr lang="en-US" sz="1400" b="0" dirty="0">
                          <a:solidFill>
                            <a:schemeClr val="tx1"/>
                          </a:solidFill>
                          <a:latin typeface="+mn-lt"/>
                          <a:cs typeface="+mn-cs"/>
                        </a:rPr>
                        <a:t>61</a:t>
                      </a:r>
                    </a:p>
                  </a:txBody>
                  <a:tcPr marL="7620" marR="7620" marT="7620" marB="0" anchor="b">
                    <a:solidFill>
                      <a:schemeClr val="bg2">
                        <a:lumMod val="40000"/>
                        <a:lumOff val="60000"/>
                      </a:schemeClr>
                    </a:solidFill>
                  </a:tcPr>
                </a:tc>
                <a:tc>
                  <a:txBody>
                    <a:bodyPr/>
                    <a:lstStyle/>
                    <a:p>
                      <a:pPr algn="r" fontAlgn="b"/>
                      <a:r>
                        <a:rPr lang="en-US" sz="1400" b="0" dirty="0">
                          <a:solidFill>
                            <a:schemeClr val="tx1"/>
                          </a:solidFill>
                          <a:latin typeface="+mn-lt"/>
                          <a:cs typeface="+mn-cs"/>
                        </a:rPr>
                        <a:t>16</a:t>
                      </a:r>
                    </a:p>
                  </a:txBody>
                  <a:tcPr marL="7620" marR="7620" marT="7620" marB="0" anchor="b">
                    <a:solidFill>
                      <a:schemeClr val="bg2">
                        <a:lumMod val="40000"/>
                        <a:lumOff val="60000"/>
                      </a:schemeClr>
                    </a:solidFill>
                  </a:tcPr>
                </a:tc>
              </a:tr>
            </a:tbl>
          </a:graphicData>
        </a:graphic>
      </p:graphicFrame>
      <p:sp>
        <p:nvSpPr>
          <p:cNvPr id="10" name="Title 2"/>
          <p:cNvSpPr txBox="1">
            <a:spLocks/>
          </p:cNvSpPr>
          <p:nvPr/>
        </p:nvSpPr>
        <p:spPr>
          <a:xfrm>
            <a:off x="1226256" y="3001904"/>
            <a:ext cx="1107369" cy="350896"/>
          </a:xfrm>
          <a:prstGeom prst="rect">
            <a:avLst/>
          </a:prstGeom>
          <a:solidFill>
            <a:srgbClr val="FFFF00"/>
          </a:solidFill>
        </p:spPr>
        <p:txBody>
          <a:bodyPr anchor="t"/>
          <a:lstStyle>
            <a:lvl1pPr algn="l" rtl="0" eaLnBrk="0" fontAlgn="base" hangingPunct="0">
              <a:spcBef>
                <a:spcPct val="0"/>
              </a:spcBef>
              <a:spcAft>
                <a:spcPct val="0"/>
              </a:spcAft>
              <a:defRPr sz="3200" b="0">
                <a:solidFill>
                  <a:srgbClr val="0071C6"/>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cs typeface="Arial" charset="0"/>
              </a:defRPr>
            </a:lvl2pPr>
            <a:lvl3pPr algn="l" rtl="0" eaLnBrk="0" fontAlgn="base" hangingPunct="0">
              <a:spcBef>
                <a:spcPct val="0"/>
              </a:spcBef>
              <a:spcAft>
                <a:spcPct val="0"/>
              </a:spcAft>
              <a:defRPr sz="3200" b="1">
                <a:solidFill>
                  <a:schemeClr val="bg1"/>
                </a:solidFill>
                <a:latin typeface="Verdana" pitchFamily="34" charset="0"/>
                <a:cs typeface="Arial" charset="0"/>
              </a:defRPr>
            </a:lvl3pPr>
            <a:lvl4pPr algn="l" rtl="0" eaLnBrk="0" fontAlgn="base" hangingPunct="0">
              <a:spcBef>
                <a:spcPct val="0"/>
              </a:spcBef>
              <a:spcAft>
                <a:spcPct val="0"/>
              </a:spcAft>
              <a:defRPr sz="3200" b="1">
                <a:solidFill>
                  <a:schemeClr val="bg1"/>
                </a:solidFill>
                <a:latin typeface="Verdana" pitchFamily="34" charset="0"/>
                <a:cs typeface="Arial" charset="0"/>
              </a:defRPr>
            </a:lvl4pPr>
            <a:lvl5pPr algn="l" rtl="0" eaLnBrk="0" fontAlgn="base" hangingPunct="0">
              <a:spcBef>
                <a:spcPct val="0"/>
              </a:spcBef>
              <a:spcAft>
                <a:spcPct val="0"/>
              </a:spcAft>
              <a:defRPr sz="3200" b="1">
                <a:solidFill>
                  <a:schemeClr val="bg1"/>
                </a:solidFill>
                <a:latin typeface="Verdana" pitchFamily="34" charset="0"/>
                <a:cs typeface="Arial" charset="0"/>
              </a:defRPr>
            </a:lvl5pPr>
            <a:lvl6pPr marL="457200" algn="l" rtl="0" fontAlgn="base">
              <a:spcBef>
                <a:spcPct val="0"/>
              </a:spcBef>
              <a:spcAft>
                <a:spcPct val="0"/>
              </a:spcAft>
              <a:defRPr sz="3200" b="1">
                <a:solidFill>
                  <a:schemeClr val="bg1"/>
                </a:solidFill>
                <a:latin typeface="Verdana" pitchFamily="34" charset="0"/>
                <a:cs typeface="Arial" charset="0"/>
              </a:defRPr>
            </a:lvl6pPr>
            <a:lvl7pPr marL="914400" algn="l" rtl="0" fontAlgn="base">
              <a:spcBef>
                <a:spcPct val="0"/>
              </a:spcBef>
              <a:spcAft>
                <a:spcPct val="0"/>
              </a:spcAft>
              <a:defRPr sz="3200" b="1">
                <a:solidFill>
                  <a:schemeClr val="bg1"/>
                </a:solidFill>
                <a:latin typeface="Verdana" pitchFamily="34" charset="0"/>
                <a:cs typeface="Arial" charset="0"/>
              </a:defRPr>
            </a:lvl7pPr>
            <a:lvl8pPr marL="1371600" algn="l" rtl="0" fontAlgn="base">
              <a:spcBef>
                <a:spcPct val="0"/>
              </a:spcBef>
              <a:spcAft>
                <a:spcPct val="0"/>
              </a:spcAft>
              <a:defRPr sz="3200" b="1">
                <a:solidFill>
                  <a:schemeClr val="bg1"/>
                </a:solidFill>
                <a:latin typeface="Verdana" pitchFamily="34" charset="0"/>
                <a:cs typeface="Arial" charset="0"/>
              </a:defRPr>
            </a:lvl8pPr>
            <a:lvl9pPr marL="1828800" algn="l" rtl="0" fontAlgn="base">
              <a:spcBef>
                <a:spcPct val="0"/>
              </a:spcBef>
              <a:spcAft>
                <a:spcPct val="0"/>
              </a:spcAft>
              <a:defRPr sz="3200" b="1">
                <a:solidFill>
                  <a:schemeClr val="bg1"/>
                </a:solidFill>
                <a:latin typeface="Verdana" pitchFamily="34" charset="0"/>
                <a:cs typeface="Arial" charset="0"/>
              </a:defRPr>
            </a:lvl9pPr>
          </a:lstStyle>
          <a:p>
            <a:r>
              <a:rPr lang="en-US" sz="1600" dirty="0" smtClean="0">
                <a:solidFill>
                  <a:schemeClr val="tx1"/>
                </a:solidFill>
              </a:rPr>
              <a:t>log scale</a:t>
            </a:r>
            <a:endParaRPr lang="en-US" sz="1600" dirty="0">
              <a:solidFill>
                <a:schemeClr val="tx1"/>
              </a:solidFill>
            </a:endParaRPr>
          </a:p>
        </p:txBody>
      </p:sp>
      <p:sp>
        <p:nvSpPr>
          <p:cNvPr id="11" name="Title 2"/>
          <p:cNvSpPr txBox="1">
            <a:spLocks/>
          </p:cNvSpPr>
          <p:nvPr/>
        </p:nvSpPr>
        <p:spPr>
          <a:xfrm rot="16200000">
            <a:off x="-96167" y="4479124"/>
            <a:ext cx="1306653" cy="444659"/>
          </a:xfrm>
          <a:prstGeom prst="rect">
            <a:avLst/>
          </a:prstGeom>
        </p:spPr>
        <p:txBody>
          <a:bodyPr anchor="t"/>
          <a:lstStyle>
            <a:lvl1pPr algn="l" rtl="0" eaLnBrk="0" fontAlgn="base" hangingPunct="0">
              <a:spcBef>
                <a:spcPct val="0"/>
              </a:spcBef>
              <a:spcAft>
                <a:spcPct val="0"/>
              </a:spcAft>
              <a:defRPr sz="3200" b="0">
                <a:solidFill>
                  <a:srgbClr val="0071C6"/>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cs typeface="Arial" charset="0"/>
              </a:defRPr>
            </a:lvl2pPr>
            <a:lvl3pPr algn="l" rtl="0" eaLnBrk="0" fontAlgn="base" hangingPunct="0">
              <a:spcBef>
                <a:spcPct val="0"/>
              </a:spcBef>
              <a:spcAft>
                <a:spcPct val="0"/>
              </a:spcAft>
              <a:defRPr sz="3200" b="1">
                <a:solidFill>
                  <a:schemeClr val="bg1"/>
                </a:solidFill>
                <a:latin typeface="Verdana" pitchFamily="34" charset="0"/>
                <a:cs typeface="Arial" charset="0"/>
              </a:defRPr>
            </a:lvl3pPr>
            <a:lvl4pPr algn="l" rtl="0" eaLnBrk="0" fontAlgn="base" hangingPunct="0">
              <a:spcBef>
                <a:spcPct val="0"/>
              </a:spcBef>
              <a:spcAft>
                <a:spcPct val="0"/>
              </a:spcAft>
              <a:defRPr sz="3200" b="1">
                <a:solidFill>
                  <a:schemeClr val="bg1"/>
                </a:solidFill>
                <a:latin typeface="Verdana" pitchFamily="34" charset="0"/>
                <a:cs typeface="Arial" charset="0"/>
              </a:defRPr>
            </a:lvl4pPr>
            <a:lvl5pPr algn="l" rtl="0" eaLnBrk="0" fontAlgn="base" hangingPunct="0">
              <a:spcBef>
                <a:spcPct val="0"/>
              </a:spcBef>
              <a:spcAft>
                <a:spcPct val="0"/>
              </a:spcAft>
              <a:defRPr sz="3200" b="1">
                <a:solidFill>
                  <a:schemeClr val="bg1"/>
                </a:solidFill>
                <a:latin typeface="Verdana" pitchFamily="34" charset="0"/>
                <a:cs typeface="Arial" charset="0"/>
              </a:defRPr>
            </a:lvl5pPr>
            <a:lvl6pPr marL="457200" algn="l" rtl="0" fontAlgn="base">
              <a:spcBef>
                <a:spcPct val="0"/>
              </a:spcBef>
              <a:spcAft>
                <a:spcPct val="0"/>
              </a:spcAft>
              <a:defRPr sz="3200" b="1">
                <a:solidFill>
                  <a:schemeClr val="bg1"/>
                </a:solidFill>
                <a:latin typeface="Verdana" pitchFamily="34" charset="0"/>
                <a:cs typeface="Arial" charset="0"/>
              </a:defRPr>
            </a:lvl6pPr>
            <a:lvl7pPr marL="914400" algn="l" rtl="0" fontAlgn="base">
              <a:spcBef>
                <a:spcPct val="0"/>
              </a:spcBef>
              <a:spcAft>
                <a:spcPct val="0"/>
              </a:spcAft>
              <a:defRPr sz="3200" b="1">
                <a:solidFill>
                  <a:schemeClr val="bg1"/>
                </a:solidFill>
                <a:latin typeface="Verdana" pitchFamily="34" charset="0"/>
                <a:cs typeface="Arial" charset="0"/>
              </a:defRPr>
            </a:lvl7pPr>
            <a:lvl8pPr marL="1371600" algn="l" rtl="0" fontAlgn="base">
              <a:spcBef>
                <a:spcPct val="0"/>
              </a:spcBef>
              <a:spcAft>
                <a:spcPct val="0"/>
              </a:spcAft>
              <a:defRPr sz="3200" b="1">
                <a:solidFill>
                  <a:schemeClr val="bg1"/>
                </a:solidFill>
                <a:latin typeface="Verdana" pitchFamily="34" charset="0"/>
                <a:cs typeface="Arial" charset="0"/>
              </a:defRPr>
            </a:lvl8pPr>
            <a:lvl9pPr marL="1828800" algn="l" rtl="0" fontAlgn="base">
              <a:spcBef>
                <a:spcPct val="0"/>
              </a:spcBef>
              <a:spcAft>
                <a:spcPct val="0"/>
              </a:spcAft>
              <a:defRPr sz="3200" b="1">
                <a:solidFill>
                  <a:schemeClr val="bg1"/>
                </a:solidFill>
                <a:latin typeface="Verdana" pitchFamily="34" charset="0"/>
                <a:cs typeface="Arial" charset="0"/>
              </a:defRPr>
            </a:lvl9pPr>
          </a:lstStyle>
          <a:p>
            <a:r>
              <a:rPr lang="en-US" sz="1600" dirty="0" smtClean="0">
                <a:solidFill>
                  <a:schemeClr val="tx1"/>
                </a:solidFill>
              </a:rPr>
              <a:t>Peak flops (</a:t>
            </a:r>
            <a:r>
              <a:rPr lang="en-US" sz="1600" dirty="0" err="1" smtClean="0">
                <a:solidFill>
                  <a:schemeClr val="tx1"/>
                </a:solidFill>
              </a:rPr>
              <a:t>Gflop</a:t>
            </a:r>
            <a:r>
              <a:rPr lang="en-US" sz="1600" dirty="0" smtClean="0">
                <a:solidFill>
                  <a:schemeClr val="tx1"/>
                </a:solidFill>
              </a:rPr>
              <a:t>/s)</a:t>
            </a:r>
            <a:endParaRPr lang="en-US" sz="1600" dirty="0">
              <a:solidFill>
                <a:schemeClr val="tx1"/>
              </a:solidFill>
            </a:endParaRPr>
          </a:p>
        </p:txBody>
      </p:sp>
      <p:sp>
        <p:nvSpPr>
          <p:cNvPr id="12" name="Title 2"/>
          <p:cNvSpPr txBox="1">
            <a:spLocks/>
          </p:cNvSpPr>
          <p:nvPr/>
        </p:nvSpPr>
        <p:spPr>
          <a:xfrm>
            <a:off x="5485925" y="1988255"/>
            <a:ext cx="3647864" cy="794573"/>
          </a:xfrm>
          <a:prstGeom prst="rect">
            <a:avLst/>
          </a:prstGeom>
          <a:solidFill>
            <a:schemeClr val="bg1"/>
          </a:solidFill>
        </p:spPr>
        <p:txBody>
          <a:bodyPr anchor="t"/>
          <a:lstStyle>
            <a:lvl1pPr algn="l" rtl="0" eaLnBrk="0" fontAlgn="base" hangingPunct="0">
              <a:spcBef>
                <a:spcPct val="0"/>
              </a:spcBef>
              <a:spcAft>
                <a:spcPct val="0"/>
              </a:spcAft>
              <a:defRPr sz="3200" b="0">
                <a:solidFill>
                  <a:srgbClr val="0071C6"/>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cs typeface="Arial" charset="0"/>
              </a:defRPr>
            </a:lvl2pPr>
            <a:lvl3pPr algn="l" rtl="0" eaLnBrk="0" fontAlgn="base" hangingPunct="0">
              <a:spcBef>
                <a:spcPct val="0"/>
              </a:spcBef>
              <a:spcAft>
                <a:spcPct val="0"/>
              </a:spcAft>
              <a:defRPr sz="3200" b="1">
                <a:solidFill>
                  <a:schemeClr val="bg1"/>
                </a:solidFill>
                <a:latin typeface="Verdana" pitchFamily="34" charset="0"/>
                <a:cs typeface="Arial" charset="0"/>
              </a:defRPr>
            </a:lvl3pPr>
            <a:lvl4pPr algn="l" rtl="0" eaLnBrk="0" fontAlgn="base" hangingPunct="0">
              <a:spcBef>
                <a:spcPct val="0"/>
              </a:spcBef>
              <a:spcAft>
                <a:spcPct val="0"/>
              </a:spcAft>
              <a:defRPr sz="3200" b="1">
                <a:solidFill>
                  <a:schemeClr val="bg1"/>
                </a:solidFill>
                <a:latin typeface="Verdana" pitchFamily="34" charset="0"/>
                <a:cs typeface="Arial" charset="0"/>
              </a:defRPr>
            </a:lvl4pPr>
            <a:lvl5pPr algn="l" rtl="0" eaLnBrk="0" fontAlgn="base" hangingPunct="0">
              <a:spcBef>
                <a:spcPct val="0"/>
              </a:spcBef>
              <a:spcAft>
                <a:spcPct val="0"/>
              </a:spcAft>
              <a:defRPr sz="3200" b="1">
                <a:solidFill>
                  <a:schemeClr val="bg1"/>
                </a:solidFill>
                <a:latin typeface="Verdana" pitchFamily="34" charset="0"/>
                <a:cs typeface="Arial" charset="0"/>
              </a:defRPr>
            </a:lvl5pPr>
            <a:lvl6pPr marL="457200" algn="l" rtl="0" fontAlgn="base">
              <a:spcBef>
                <a:spcPct val="0"/>
              </a:spcBef>
              <a:spcAft>
                <a:spcPct val="0"/>
              </a:spcAft>
              <a:defRPr sz="3200" b="1">
                <a:solidFill>
                  <a:schemeClr val="bg1"/>
                </a:solidFill>
                <a:latin typeface="Verdana" pitchFamily="34" charset="0"/>
                <a:cs typeface="Arial" charset="0"/>
              </a:defRPr>
            </a:lvl6pPr>
            <a:lvl7pPr marL="914400" algn="l" rtl="0" fontAlgn="base">
              <a:spcBef>
                <a:spcPct val="0"/>
              </a:spcBef>
              <a:spcAft>
                <a:spcPct val="0"/>
              </a:spcAft>
              <a:defRPr sz="3200" b="1">
                <a:solidFill>
                  <a:schemeClr val="bg1"/>
                </a:solidFill>
                <a:latin typeface="Verdana" pitchFamily="34" charset="0"/>
                <a:cs typeface="Arial" charset="0"/>
              </a:defRPr>
            </a:lvl7pPr>
            <a:lvl8pPr marL="1371600" algn="l" rtl="0" fontAlgn="base">
              <a:spcBef>
                <a:spcPct val="0"/>
              </a:spcBef>
              <a:spcAft>
                <a:spcPct val="0"/>
              </a:spcAft>
              <a:defRPr sz="3200" b="1">
                <a:solidFill>
                  <a:schemeClr val="bg1"/>
                </a:solidFill>
                <a:latin typeface="Verdana" pitchFamily="34" charset="0"/>
                <a:cs typeface="Arial" charset="0"/>
              </a:defRPr>
            </a:lvl8pPr>
            <a:lvl9pPr marL="1828800" algn="l" rtl="0" fontAlgn="base">
              <a:spcBef>
                <a:spcPct val="0"/>
              </a:spcBef>
              <a:spcAft>
                <a:spcPct val="0"/>
              </a:spcAft>
              <a:defRPr sz="3200" b="1">
                <a:solidFill>
                  <a:schemeClr val="bg1"/>
                </a:solidFill>
                <a:latin typeface="Verdana" pitchFamily="34" charset="0"/>
                <a:cs typeface="Arial" charset="0"/>
              </a:defRPr>
            </a:lvl9pPr>
          </a:lstStyle>
          <a:p>
            <a:r>
              <a:rPr lang="en-US" sz="1600" dirty="0" smtClean="0">
                <a:solidFill>
                  <a:schemeClr val="tx1"/>
                </a:solidFill>
              </a:rPr>
              <a:t>Intel® Xeon Phi™ Coprocessor has a Fused Multiply Add (FMA) for 2x flops/cycle	</a:t>
            </a:r>
            <a:endParaRPr lang="en-US" sz="1600" dirty="0">
              <a:solidFill>
                <a:schemeClr val="tx1"/>
              </a:solidFill>
            </a:endParaRPr>
          </a:p>
        </p:txBody>
      </p:sp>
    </p:spTree>
    <p:extLst>
      <p:ext uri="{BB962C8B-B14F-4D97-AF65-F5344CB8AC3E}">
        <p14:creationId xmlns:p14="http://schemas.microsoft.com/office/powerpoint/2010/main" val="1323125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11</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355013" cy="1143000"/>
          </a:xfrm>
        </p:spPr>
        <p:txBody>
          <a:bodyPr/>
          <a:lstStyle/>
          <a:p>
            <a:pPr>
              <a:defRPr/>
            </a:pPr>
            <a:r>
              <a:rPr lang="en-US" sz="2800" dirty="0" smtClean="0">
                <a:solidFill>
                  <a:schemeClr val="tx1"/>
                </a:solidFill>
              </a:rPr>
              <a:t>DMA alignment results</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10" name="TextBox 9"/>
          <p:cNvSpPr txBox="1">
            <a:spLocks noChangeArrowheads="1"/>
          </p:cNvSpPr>
          <p:nvPr/>
        </p:nvSpPr>
        <p:spPr bwMode="auto">
          <a:xfrm>
            <a:off x="5378450" y="809625"/>
            <a:ext cx="2742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cs typeface="Calibri" pitchFamily="34" charset="0"/>
              </a:rPr>
              <a:t>Case2: CU </a:t>
            </a:r>
            <a:r>
              <a:rPr lang="en-US" dirty="0">
                <a:latin typeface="Calibri" pitchFamily="34" charset="0"/>
                <a:cs typeface="Calibri" pitchFamily="34" charset="0"/>
              </a:rPr>
              <a:t>+ MA (16, 272) </a:t>
            </a:r>
          </a:p>
        </p:txBody>
      </p:sp>
      <p:sp>
        <p:nvSpPr>
          <p:cNvPr id="111" name="TextBox 10"/>
          <p:cNvSpPr txBox="1">
            <a:spLocks noChangeArrowheads="1"/>
          </p:cNvSpPr>
          <p:nvPr/>
        </p:nvSpPr>
        <p:spPr bwMode="auto">
          <a:xfrm>
            <a:off x="1182688" y="808038"/>
            <a:ext cx="26164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cs typeface="Calibri" pitchFamily="34" charset="0"/>
              </a:rPr>
              <a:t>Case1: CA </a:t>
            </a:r>
            <a:endParaRPr lang="en-US" dirty="0">
              <a:latin typeface="Calibri" pitchFamily="34" charset="0"/>
              <a:cs typeface="Calibri" pitchFamily="34" charset="0"/>
            </a:endParaRPr>
          </a:p>
        </p:txBody>
      </p:sp>
      <p:sp>
        <p:nvSpPr>
          <p:cNvPr id="112" name="TextBox 11"/>
          <p:cNvSpPr txBox="1">
            <a:spLocks noChangeArrowheads="1"/>
          </p:cNvSpPr>
          <p:nvPr/>
        </p:nvSpPr>
        <p:spPr bwMode="auto">
          <a:xfrm>
            <a:off x="1246188" y="3832225"/>
            <a:ext cx="26400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cs typeface="Calibri" pitchFamily="34" charset="0"/>
              </a:rPr>
              <a:t>Case3: CU </a:t>
            </a:r>
            <a:r>
              <a:rPr lang="en-US" dirty="0">
                <a:latin typeface="Calibri" pitchFamily="34" charset="0"/>
                <a:cs typeface="Calibri" pitchFamily="34" charset="0"/>
              </a:rPr>
              <a:t>+ MU (16, 84) </a:t>
            </a:r>
          </a:p>
        </p:txBody>
      </p:sp>
      <p:sp>
        <p:nvSpPr>
          <p:cNvPr id="113" name="TextBox 12"/>
          <p:cNvSpPr txBox="1">
            <a:spLocks noChangeArrowheads="1"/>
          </p:cNvSpPr>
          <p:nvPr/>
        </p:nvSpPr>
        <p:spPr bwMode="auto">
          <a:xfrm>
            <a:off x="4572000" y="4200525"/>
            <a:ext cx="42767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latin typeface="Calibri" pitchFamily="34" charset="0"/>
                <a:cs typeface="Calibri" pitchFamily="34" charset="0"/>
              </a:rPr>
              <a:t>(x, y) – x = source offset, y = destination offset</a:t>
            </a:r>
          </a:p>
          <a:p>
            <a:pPr eaLnBrk="1" hangingPunct="1"/>
            <a:r>
              <a:rPr lang="en-US" sz="1600" dirty="0">
                <a:latin typeface="Calibri" pitchFamily="34" charset="0"/>
                <a:cs typeface="Calibri" pitchFamily="34" charset="0"/>
              </a:rPr>
              <a:t>CA – Cacheline Aligned</a:t>
            </a:r>
          </a:p>
          <a:p>
            <a:pPr eaLnBrk="1" hangingPunct="1"/>
            <a:r>
              <a:rPr lang="en-US" sz="1600" dirty="0">
                <a:latin typeface="Calibri" pitchFamily="34" charset="0"/>
                <a:cs typeface="Calibri" pitchFamily="34" charset="0"/>
              </a:rPr>
              <a:t>CU – Not Cacheline Aligned</a:t>
            </a:r>
          </a:p>
          <a:p>
            <a:pPr eaLnBrk="1" hangingPunct="1"/>
            <a:r>
              <a:rPr lang="en-US" sz="1600" dirty="0">
                <a:latin typeface="Calibri" pitchFamily="34" charset="0"/>
                <a:cs typeface="Calibri" pitchFamily="34" charset="0"/>
              </a:rPr>
              <a:t>MA – Mutually Aligned between source and destination buffers</a:t>
            </a:r>
          </a:p>
          <a:p>
            <a:pPr eaLnBrk="1" hangingPunct="1"/>
            <a:r>
              <a:rPr lang="en-US" sz="1600" dirty="0">
                <a:latin typeface="Calibri" pitchFamily="34" charset="0"/>
                <a:cs typeface="Calibri" pitchFamily="34" charset="0"/>
              </a:rPr>
              <a:t>MU – Mutually Mis-aligned between source and destination buffers</a:t>
            </a:r>
          </a:p>
        </p:txBody>
      </p:sp>
      <p:sp>
        <p:nvSpPr>
          <p:cNvPr id="114" name="Oval 113"/>
          <p:cNvSpPr/>
          <p:nvPr/>
        </p:nvSpPr>
        <p:spPr bwMode="auto">
          <a:xfrm>
            <a:off x="1882775" y="1106488"/>
            <a:ext cx="363538" cy="2082800"/>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graphicFrame>
        <p:nvGraphicFramePr>
          <p:cNvPr id="116" name="Chart 115"/>
          <p:cNvGraphicFramePr>
            <a:graphicFrameLocks/>
          </p:cNvGraphicFramePr>
          <p:nvPr>
            <p:extLst>
              <p:ext uri="{D42A27DB-BD31-4B8C-83A1-F6EECF244321}">
                <p14:modId xmlns:p14="http://schemas.microsoft.com/office/powerpoint/2010/main" val="363036940"/>
              </p:ext>
            </p:extLst>
          </p:nvPr>
        </p:nvGraphicFramePr>
        <p:xfrm>
          <a:off x="208710" y="1103313"/>
          <a:ext cx="4199030" cy="29098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7" name="Chart 116"/>
          <p:cNvGraphicFramePr>
            <a:graphicFrameLocks/>
          </p:cNvGraphicFramePr>
          <p:nvPr>
            <p:extLst>
              <p:ext uri="{D42A27DB-BD31-4B8C-83A1-F6EECF244321}">
                <p14:modId xmlns:p14="http://schemas.microsoft.com/office/powerpoint/2010/main" val="1212770837"/>
              </p:ext>
            </p:extLst>
          </p:nvPr>
        </p:nvGraphicFramePr>
        <p:xfrm>
          <a:off x="4449156" y="1106488"/>
          <a:ext cx="4235264" cy="30212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8" name="Chart 117"/>
          <p:cNvGraphicFramePr>
            <a:graphicFrameLocks/>
          </p:cNvGraphicFramePr>
          <p:nvPr>
            <p:extLst>
              <p:ext uri="{D42A27DB-BD31-4B8C-83A1-F6EECF244321}">
                <p14:modId xmlns:p14="http://schemas.microsoft.com/office/powerpoint/2010/main" val="3615353262"/>
              </p:ext>
            </p:extLst>
          </p:nvPr>
        </p:nvGraphicFramePr>
        <p:xfrm>
          <a:off x="259975" y="4024030"/>
          <a:ext cx="4417594" cy="2710329"/>
        </p:xfrm>
        <a:graphic>
          <a:graphicData uri="http://schemas.openxmlformats.org/drawingml/2006/chart">
            <c:chart xmlns:c="http://schemas.openxmlformats.org/drawingml/2006/chart" xmlns:r="http://schemas.openxmlformats.org/officeDocument/2006/relationships" r:id="rId6"/>
          </a:graphicData>
        </a:graphic>
      </p:graphicFrame>
      <p:sp>
        <p:nvSpPr>
          <p:cNvPr id="119" name="Rounded Rectangular Callout 118"/>
          <p:cNvSpPr/>
          <p:nvPr/>
        </p:nvSpPr>
        <p:spPr bwMode="auto">
          <a:xfrm>
            <a:off x="2225953" y="1969807"/>
            <a:ext cx="1376362" cy="1006475"/>
          </a:xfrm>
          <a:prstGeom prst="wedgeRoundRectCallout">
            <a:avLst>
              <a:gd name="adj1" fmla="val -60097"/>
              <a:gd name="adj2" fmla="val -94780"/>
              <a:gd name="adj3" fmla="val 16667"/>
            </a:avLst>
          </a:prstGeom>
          <a:solidFill>
            <a:srgbClr val="92D050"/>
          </a:solid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20" name="TextBox 22"/>
          <p:cNvSpPr txBox="1">
            <a:spLocks noChangeArrowheads="1"/>
          </p:cNvSpPr>
          <p:nvPr/>
        </p:nvSpPr>
        <p:spPr bwMode="auto">
          <a:xfrm>
            <a:off x="2308225" y="2147888"/>
            <a:ext cx="1374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smtClean="0"/>
              <a:t> 8K </a:t>
            </a:r>
            <a:r>
              <a:rPr lang="en-US" sz="1200" dirty="0"/>
              <a:t>– </a:t>
            </a:r>
            <a:r>
              <a:rPr lang="en-US" sz="1200" dirty="0" smtClean="0"/>
              <a:t>6.7 </a:t>
            </a:r>
            <a:r>
              <a:rPr lang="en-US" sz="1200" dirty="0"/>
              <a:t>GB</a:t>
            </a:r>
            <a:r>
              <a:rPr lang="en-US" sz="1400" dirty="0"/>
              <a:t>/s</a:t>
            </a:r>
          </a:p>
        </p:txBody>
      </p:sp>
      <p:sp>
        <p:nvSpPr>
          <p:cNvPr id="121" name="TextBox 23"/>
          <p:cNvSpPr txBox="1">
            <a:spLocks noChangeArrowheads="1"/>
          </p:cNvSpPr>
          <p:nvPr/>
        </p:nvSpPr>
        <p:spPr bwMode="auto">
          <a:xfrm>
            <a:off x="2227540" y="2473044"/>
            <a:ext cx="1376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16 K – 6.8 GB</a:t>
            </a:r>
            <a:r>
              <a:rPr lang="en-US" sz="1400" dirty="0"/>
              <a:t>/s</a:t>
            </a:r>
          </a:p>
        </p:txBody>
      </p:sp>
      <p:sp>
        <p:nvSpPr>
          <p:cNvPr id="122" name="Rounded Rectangular Callout 121"/>
          <p:cNvSpPr/>
          <p:nvPr/>
        </p:nvSpPr>
        <p:spPr bwMode="auto">
          <a:xfrm>
            <a:off x="6706733" y="2129397"/>
            <a:ext cx="1376362" cy="1006475"/>
          </a:xfrm>
          <a:prstGeom prst="wedgeRoundRectCallout">
            <a:avLst>
              <a:gd name="adj1" fmla="val -73938"/>
              <a:gd name="adj2" fmla="val -20963"/>
              <a:gd name="adj3" fmla="val 16667"/>
            </a:avLst>
          </a:prstGeom>
          <a:solidFill>
            <a:srgbClr val="92D050"/>
          </a:solid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23" name="TextBox 22"/>
          <p:cNvSpPr txBox="1">
            <a:spLocks noChangeArrowheads="1"/>
          </p:cNvSpPr>
          <p:nvPr/>
        </p:nvSpPr>
        <p:spPr bwMode="auto">
          <a:xfrm>
            <a:off x="6805565" y="2307478"/>
            <a:ext cx="1374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smtClean="0"/>
              <a:t> 8K </a:t>
            </a:r>
            <a:r>
              <a:rPr lang="en-US" sz="1200" dirty="0"/>
              <a:t>– </a:t>
            </a:r>
            <a:r>
              <a:rPr lang="en-US" sz="1200" dirty="0" smtClean="0"/>
              <a:t>3.4 </a:t>
            </a:r>
            <a:r>
              <a:rPr lang="en-US" sz="1200" dirty="0"/>
              <a:t>GB</a:t>
            </a:r>
            <a:r>
              <a:rPr lang="en-US" sz="1400" dirty="0"/>
              <a:t>/s</a:t>
            </a:r>
          </a:p>
        </p:txBody>
      </p:sp>
      <p:sp>
        <p:nvSpPr>
          <p:cNvPr id="124" name="TextBox 23"/>
          <p:cNvSpPr txBox="1">
            <a:spLocks noChangeArrowheads="1"/>
          </p:cNvSpPr>
          <p:nvPr/>
        </p:nvSpPr>
        <p:spPr bwMode="auto">
          <a:xfrm>
            <a:off x="6724880" y="2632634"/>
            <a:ext cx="1376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16 K – </a:t>
            </a:r>
            <a:r>
              <a:rPr lang="en-US" sz="1200" dirty="0" smtClean="0"/>
              <a:t>5.9 </a:t>
            </a:r>
            <a:r>
              <a:rPr lang="en-US" sz="1200" dirty="0"/>
              <a:t>GB</a:t>
            </a:r>
            <a:r>
              <a:rPr lang="en-US" sz="1400" dirty="0"/>
              <a:t>/s</a:t>
            </a:r>
          </a:p>
        </p:txBody>
      </p:sp>
      <p:sp>
        <p:nvSpPr>
          <p:cNvPr id="125" name="Rounded Rectangular Callout 124"/>
          <p:cNvSpPr/>
          <p:nvPr/>
        </p:nvSpPr>
        <p:spPr bwMode="auto">
          <a:xfrm>
            <a:off x="2745906" y="4721971"/>
            <a:ext cx="1376362" cy="1006475"/>
          </a:xfrm>
          <a:prstGeom prst="wedgeRoundRectCallout">
            <a:avLst>
              <a:gd name="adj1" fmla="val -104306"/>
              <a:gd name="adj2" fmla="val 50404"/>
              <a:gd name="adj3" fmla="val 16667"/>
            </a:avLst>
          </a:prstGeom>
          <a:solidFill>
            <a:srgbClr val="92D050"/>
          </a:solid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26" name="TextBox 22"/>
          <p:cNvSpPr txBox="1">
            <a:spLocks noChangeArrowheads="1"/>
          </p:cNvSpPr>
          <p:nvPr/>
        </p:nvSpPr>
        <p:spPr bwMode="auto">
          <a:xfrm>
            <a:off x="2828179" y="4900052"/>
            <a:ext cx="12940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smtClean="0"/>
              <a:t>8K </a:t>
            </a:r>
            <a:r>
              <a:rPr lang="en-US" sz="1200" dirty="0"/>
              <a:t>– </a:t>
            </a:r>
            <a:r>
              <a:rPr lang="en-US" sz="1200" dirty="0" smtClean="0"/>
              <a:t>0.95 </a:t>
            </a:r>
            <a:r>
              <a:rPr lang="en-US" sz="1200" dirty="0"/>
              <a:t>GB</a:t>
            </a:r>
            <a:r>
              <a:rPr lang="en-US" sz="1400" dirty="0"/>
              <a:t>/s</a:t>
            </a:r>
          </a:p>
        </p:txBody>
      </p:sp>
      <p:sp>
        <p:nvSpPr>
          <p:cNvPr id="127" name="TextBox 23"/>
          <p:cNvSpPr txBox="1">
            <a:spLocks noChangeArrowheads="1"/>
          </p:cNvSpPr>
          <p:nvPr/>
        </p:nvSpPr>
        <p:spPr bwMode="auto">
          <a:xfrm>
            <a:off x="2747493" y="5225208"/>
            <a:ext cx="1376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a:t>16 K – </a:t>
            </a:r>
            <a:r>
              <a:rPr lang="en-US" sz="1200" dirty="0" smtClean="0"/>
              <a:t>1.6 </a:t>
            </a:r>
            <a:r>
              <a:rPr lang="en-US" sz="1200" dirty="0"/>
              <a:t>GB</a:t>
            </a:r>
            <a:r>
              <a:rPr lang="en-US" sz="1400" dirty="0"/>
              <a:t>/s</a:t>
            </a:r>
          </a:p>
        </p:txBody>
      </p:sp>
      <p:sp>
        <p:nvSpPr>
          <p:cNvPr id="128" name="TextBox 127"/>
          <p:cNvSpPr txBox="1"/>
          <p:nvPr/>
        </p:nvSpPr>
        <p:spPr>
          <a:xfrm>
            <a:off x="203360" y="6399514"/>
            <a:ext cx="1744276" cy="430887"/>
          </a:xfrm>
          <a:prstGeom prst="rect">
            <a:avLst/>
          </a:prstGeom>
          <a:noFill/>
        </p:spPr>
        <p:txBody>
          <a:bodyPr wrap="square" rtlCol="0">
            <a:spAutoFit/>
          </a:bodyPr>
          <a:lstStyle/>
          <a:p>
            <a:r>
              <a:rPr lang="en-US" sz="1100" dirty="0" smtClean="0"/>
              <a:t>Source: Michael Carroll, MPSS Team</a:t>
            </a:r>
            <a:endParaRPr lang="en-US" sz="1100" dirty="0"/>
          </a:p>
        </p:txBody>
      </p:sp>
      <p:cxnSp>
        <p:nvCxnSpPr>
          <p:cNvPr id="129" name="Straight Connector 128"/>
          <p:cNvCxnSpPr/>
          <p:nvPr/>
        </p:nvCxnSpPr>
        <p:spPr bwMode="auto">
          <a:xfrm flipV="1">
            <a:off x="2081478" y="1532467"/>
            <a:ext cx="0" cy="1603405"/>
          </a:xfrm>
          <a:prstGeom prst="line">
            <a:avLst/>
          </a:prstGeom>
          <a:noFill/>
          <a:ln w="15875" cap="flat" cmpd="sng" algn="ctr">
            <a:solidFill>
              <a:srgbClr val="FF0000"/>
            </a:solidFill>
            <a:prstDash val="dash"/>
            <a:round/>
            <a:headEnd type="none" w="med" len="med"/>
            <a:tailEnd type="none" w="med" len="med"/>
          </a:ln>
          <a:effectLst/>
        </p:spPr>
      </p:cxnSp>
      <p:cxnSp>
        <p:nvCxnSpPr>
          <p:cNvPr id="130" name="Straight Connector 129"/>
          <p:cNvCxnSpPr/>
          <p:nvPr/>
        </p:nvCxnSpPr>
        <p:spPr bwMode="auto">
          <a:xfrm flipH="1">
            <a:off x="497946" y="1529542"/>
            <a:ext cx="1575065" cy="1"/>
          </a:xfrm>
          <a:prstGeom prst="line">
            <a:avLst/>
          </a:prstGeom>
          <a:noFill/>
          <a:ln w="15875" cap="flat" cmpd="sng" algn="ctr">
            <a:solidFill>
              <a:srgbClr val="FF0000"/>
            </a:solidFill>
            <a:prstDash val="dash"/>
            <a:round/>
            <a:headEnd type="none" w="med" len="med"/>
            <a:tailEnd type="none" w="med" len="med"/>
          </a:ln>
          <a:effectLst/>
        </p:spPr>
      </p:cxnSp>
      <p:cxnSp>
        <p:nvCxnSpPr>
          <p:cNvPr id="131" name="Straight Connector 130"/>
          <p:cNvCxnSpPr/>
          <p:nvPr/>
        </p:nvCxnSpPr>
        <p:spPr bwMode="auto">
          <a:xfrm flipH="1">
            <a:off x="487364" y="5734301"/>
            <a:ext cx="1441222" cy="0"/>
          </a:xfrm>
          <a:prstGeom prst="line">
            <a:avLst/>
          </a:prstGeom>
          <a:noFill/>
          <a:ln w="15875" cap="flat" cmpd="sng" algn="ctr">
            <a:solidFill>
              <a:srgbClr val="FF0000"/>
            </a:solidFill>
            <a:prstDash val="dash"/>
            <a:round/>
            <a:headEnd type="none" w="med" len="med"/>
            <a:tailEnd type="none" w="med" len="med"/>
          </a:ln>
          <a:effectLst/>
        </p:spPr>
      </p:cxnSp>
      <p:cxnSp>
        <p:nvCxnSpPr>
          <p:cNvPr id="132" name="Straight Connector 131"/>
          <p:cNvCxnSpPr/>
          <p:nvPr/>
        </p:nvCxnSpPr>
        <p:spPr bwMode="auto">
          <a:xfrm flipV="1">
            <a:off x="1971979" y="5743826"/>
            <a:ext cx="0" cy="152400"/>
          </a:xfrm>
          <a:prstGeom prst="line">
            <a:avLst/>
          </a:prstGeom>
          <a:noFill/>
          <a:ln w="15875" cap="flat" cmpd="sng" algn="ctr">
            <a:solidFill>
              <a:srgbClr val="FF0000"/>
            </a:solidFill>
            <a:prstDash val="dash"/>
            <a:round/>
            <a:headEnd type="none" w="med" len="med"/>
            <a:tailEnd type="none" w="med" len="med"/>
          </a:ln>
          <a:effectLst/>
        </p:spPr>
      </p:cxnSp>
      <p:cxnSp>
        <p:nvCxnSpPr>
          <p:cNvPr id="133" name="Straight Connector 132"/>
          <p:cNvCxnSpPr/>
          <p:nvPr/>
        </p:nvCxnSpPr>
        <p:spPr bwMode="auto">
          <a:xfrm flipH="1">
            <a:off x="4739747" y="2436251"/>
            <a:ext cx="1601786" cy="0"/>
          </a:xfrm>
          <a:prstGeom prst="line">
            <a:avLst/>
          </a:prstGeom>
          <a:noFill/>
          <a:ln w="15875" cap="flat" cmpd="sng" algn="ctr">
            <a:solidFill>
              <a:srgbClr val="FF0000"/>
            </a:solidFill>
            <a:prstDash val="dash"/>
            <a:round/>
            <a:headEnd type="none" w="med" len="med"/>
            <a:tailEnd type="none" w="med" len="med"/>
          </a:ln>
          <a:effectLst/>
        </p:spPr>
      </p:cxnSp>
      <p:cxnSp>
        <p:nvCxnSpPr>
          <p:cNvPr id="134" name="Straight Connector 133"/>
          <p:cNvCxnSpPr/>
          <p:nvPr/>
        </p:nvCxnSpPr>
        <p:spPr bwMode="auto">
          <a:xfrm flipH="1" flipV="1">
            <a:off x="6341533" y="2436005"/>
            <a:ext cx="8467" cy="865995"/>
          </a:xfrm>
          <a:prstGeom prst="line">
            <a:avLst/>
          </a:prstGeom>
          <a:noFill/>
          <a:ln w="15875" cap="flat" cmpd="sng" algn="ctr">
            <a:solidFill>
              <a:srgbClr val="FF0000"/>
            </a:solidFill>
            <a:prstDash val="dash"/>
            <a:round/>
            <a:headEnd type="none" w="med" len="med"/>
            <a:tailEnd type="none" w="med" len="med"/>
          </a:ln>
          <a:effectLst/>
        </p:spPr>
      </p:cxnSp>
    </p:spTree>
    <p:extLst>
      <p:ext uri="{BB962C8B-B14F-4D97-AF65-F5344CB8AC3E}">
        <p14:creationId xmlns:p14="http://schemas.microsoft.com/office/powerpoint/2010/main" val="2082966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12</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 name="Content Placeholder 1"/>
          <p:cNvSpPr>
            <a:spLocks noGrp="1"/>
          </p:cNvSpPr>
          <p:nvPr>
            <p:ph idx="1"/>
          </p:nvPr>
        </p:nvSpPr>
        <p:spPr>
          <a:xfrm>
            <a:off x="274814" y="668567"/>
            <a:ext cx="8421272" cy="510632"/>
          </a:xfrm>
        </p:spPr>
        <p:txBody>
          <a:bodyPr/>
          <a:lstStyle/>
          <a:p>
            <a:pPr>
              <a:buFont typeface="Arial" pitchFamily="34" charset="0"/>
              <a:buChar char="•"/>
            </a:pPr>
            <a:endParaRPr lang="en-US" sz="1800" dirty="0" smtClean="0">
              <a:solidFill>
                <a:schemeClr val="tx1"/>
              </a:solidFill>
            </a:endParaRPr>
          </a:p>
          <a:p>
            <a:pPr marL="285750" lvl="1" indent="0">
              <a:buNone/>
            </a:pPr>
            <a:endParaRPr lang="en-US" sz="1800" dirty="0" smtClean="0">
              <a:solidFill>
                <a:schemeClr val="tx1"/>
              </a:solidFill>
            </a:endParaRPr>
          </a:p>
          <a:p>
            <a:pPr marL="0" indent="0">
              <a:buNone/>
            </a:pPr>
            <a:endParaRPr lang="en-US" sz="1800" dirty="0">
              <a:solidFill>
                <a:schemeClr val="tx1"/>
              </a:solidFill>
            </a:endParaRPr>
          </a:p>
        </p:txBody>
      </p:sp>
      <p:sp>
        <p:nvSpPr>
          <p:cNvPr id="3" name="Title 2"/>
          <p:cNvSpPr>
            <a:spLocks noGrp="1"/>
          </p:cNvSpPr>
          <p:nvPr>
            <p:ph type="title"/>
          </p:nvPr>
        </p:nvSpPr>
        <p:spPr>
          <a:xfrm>
            <a:off x="615912" y="2233596"/>
            <a:ext cx="8634408" cy="576279"/>
          </a:xfrm>
        </p:spPr>
        <p:txBody>
          <a:bodyPr/>
          <a:lstStyle/>
          <a:p>
            <a:r>
              <a:rPr lang="en-US" sz="2800" dirty="0" smtClean="0">
                <a:solidFill>
                  <a:schemeClr val="tx1"/>
                </a:solidFill>
              </a:rPr>
              <a:t>Coprocessor Offload Infrastructure (COI)</a:t>
            </a:r>
            <a:endParaRPr lang="en-US" sz="2800" dirty="0">
              <a:solidFill>
                <a:schemeClr val="tx1"/>
              </a:solidFill>
            </a:endParaRPr>
          </a:p>
        </p:txBody>
      </p:sp>
    </p:spTree>
    <p:extLst>
      <p:ext uri="{BB962C8B-B14F-4D97-AF65-F5344CB8AC3E}">
        <p14:creationId xmlns:p14="http://schemas.microsoft.com/office/powerpoint/2010/main" val="391665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13</a:t>
            </a:fld>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436164053"/>
              </p:ext>
            </p:extLst>
          </p:nvPr>
        </p:nvGraphicFramePr>
        <p:xfrm>
          <a:off x="480559" y="0"/>
          <a:ext cx="8472487" cy="6081712"/>
        </p:xfrm>
        <a:graphic>
          <a:graphicData uri="http://schemas.openxmlformats.org/presentationml/2006/ole">
            <mc:AlternateContent xmlns:mc="http://schemas.openxmlformats.org/markup-compatibility/2006">
              <mc:Choice xmlns:v="urn:schemas-microsoft-com:vml" Requires="v">
                <p:oleObj spid="_x0000_s10728" name="Visio" r:id="rId3" imgW="11017642" imgH="7906950" progId="Visio.Drawing.11">
                  <p:embed/>
                </p:oleObj>
              </mc:Choice>
              <mc:Fallback>
                <p:oleObj name="Visio" r:id="rId3" imgW="11017642" imgH="790695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59" y="0"/>
                        <a:ext cx="8472487" cy="60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Oval 5"/>
          <p:cNvSpPr/>
          <p:nvPr/>
        </p:nvSpPr>
        <p:spPr>
          <a:xfrm>
            <a:off x="6166757" y="1194708"/>
            <a:ext cx="549729"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62201" y="1194708"/>
            <a:ext cx="544286" cy="495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66051" y="4511582"/>
            <a:ext cx="990600" cy="313236"/>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Card OS</a:t>
            </a:r>
            <a:endParaRPr lang="en-US" sz="1400" dirty="0">
              <a:solidFill>
                <a:schemeClr val="tx1"/>
              </a:solidFill>
            </a:endParaRPr>
          </a:p>
        </p:txBody>
      </p:sp>
    </p:spTree>
    <p:extLst>
      <p:ext uri="{BB962C8B-B14F-4D97-AF65-F5344CB8AC3E}">
        <p14:creationId xmlns:p14="http://schemas.microsoft.com/office/powerpoint/2010/main" val="1793725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14</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COI Introduction</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8" name="Content Placeholder 2"/>
          <p:cNvSpPr>
            <a:spLocks noGrp="1"/>
          </p:cNvSpPr>
          <p:nvPr>
            <p:ph idx="1"/>
          </p:nvPr>
        </p:nvSpPr>
        <p:spPr>
          <a:xfrm>
            <a:off x="178005" y="638175"/>
            <a:ext cx="8518081" cy="4999038"/>
          </a:xfrm>
        </p:spPr>
        <p:txBody>
          <a:bodyPr>
            <a:noAutofit/>
          </a:bodyPr>
          <a:lstStyle/>
          <a:p>
            <a:r>
              <a:rPr lang="en-US" sz="1600" kern="1200" dirty="0">
                <a:solidFill>
                  <a:schemeClr val="tx1"/>
                </a:solidFill>
              </a:rPr>
              <a:t>COI provides a set of APIs to simplify development </a:t>
            </a:r>
            <a:r>
              <a:rPr lang="en-US" sz="1600" kern="1200" dirty="0" smtClean="0">
                <a:solidFill>
                  <a:schemeClr val="tx1"/>
                </a:solidFill>
              </a:rPr>
              <a:t>for tools/apps </a:t>
            </a:r>
            <a:r>
              <a:rPr lang="en-US" sz="1600" kern="1200" dirty="0">
                <a:solidFill>
                  <a:schemeClr val="tx1"/>
                </a:solidFill>
              </a:rPr>
              <a:t>using </a:t>
            </a:r>
            <a:r>
              <a:rPr lang="en-US" sz="1600" kern="1200" dirty="0" smtClean="0">
                <a:solidFill>
                  <a:schemeClr val="tx1"/>
                </a:solidFill>
              </a:rPr>
              <a:t>offload </a:t>
            </a:r>
            <a:r>
              <a:rPr lang="en-US" sz="1600" kern="1200" dirty="0">
                <a:solidFill>
                  <a:schemeClr val="tx1"/>
                </a:solidFill>
              </a:rPr>
              <a:t>accelerator models</a:t>
            </a:r>
          </a:p>
          <a:p>
            <a:pPr lvl="1"/>
            <a:r>
              <a:rPr lang="en-US" sz="1600" kern="1200" dirty="0">
                <a:solidFill>
                  <a:schemeClr val="tx1"/>
                </a:solidFill>
                <a:ea typeface="+mn-ea"/>
              </a:rPr>
              <a:t>Simplifies </a:t>
            </a:r>
            <a:r>
              <a:rPr lang="en-US" sz="1600" kern="1200" dirty="0" smtClean="0">
                <a:solidFill>
                  <a:schemeClr val="tx1"/>
                </a:solidFill>
                <a:ea typeface="+mn-ea"/>
              </a:rPr>
              <a:t>running application on the Intel® Xeon Phi™ Coprocessor</a:t>
            </a:r>
            <a:endParaRPr lang="en-US" sz="1600" kern="1200" dirty="0">
              <a:solidFill>
                <a:schemeClr val="tx1"/>
              </a:solidFill>
              <a:ea typeface="+mn-ea"/>
            </a:endParaRPr>
          </a:p>
          <a:p>
            <a:pPr lvl="2">
              <a:buFont typeface="Wingdings" pitchFamily="2" charset="2"/>
              <a:buChar char="§"/>
            </a:pPr>
            <a:r>
              <a:rPr lang="en-US" kern="1200" dirty="0">
                <a:solidFill>
                  <a:schemeClr val="tx1"/>
                </a:solidFill>
                <a:ea typeface="+mn-ea"/>
              </a:rPr>
              <a:t>Loading and launching device code without needing SSH passwords, NFS mounts, etc.</a:t>
            </a:r>
          </a:p>
          <a:p>
            <a:pPr lvl="1"/>
            <a:r>
              <a:rPr lang="en-US" sz="1600" kern="1200" dirty="0">
                <a:solidFill>
                  <a:schemeClr val="tx1"/>
                </a:solidFill>
                <a:ea typeface="+mn-ea"/>
              </a:rPr>
              <a:t>Simplifies asynchronous execution and data transfer </a:t>
            </a:r>
          </a:p>
          <a:p>
            <a:pPr lvl="2">
              <a:buFont typeface="Wingdings" pitchFamily="2" charset="2"/>
              <a:buChar char="§"/>
            </a:pPr>
            <a:r>
              <a:rPr lang="en-US" kern="1200" dirty="0">
                <a:solidFill>
                  <a:schemeClr val="tx1"/>
                </a:solidFill>
                <a:ea typeface="+mn-ea"/>
              </a:rPr>
              <a:t>Can set up dependencies between asynchronous code execution and data movement</a:t>
            </a:r>
          </a:p>
          <a:p>
            <a:pPr lvl="2">
              <a:buFont typeface="Wingdings" pitchFamily="2" charset="2"/>
              <a:buChar char="§"/>
            </a:pPr>
            <a:r>
              <a:rPr lang="en-US" kern="1200" dirty="0">
                <a:solidFill>
                  <a:schemeClr val="tx1"/>
                </a:solidFill>
                <a:ea typeface="+mn-ea"/>
              </a:rPr>
              <a:t>Device parallelism keeps the host, DMA engines and Phi device busy at the same time</a:t>
            </a:r>
          </a:p>
          <a:p>
            <a:pPr lvl="1"/>
            <a:r>
              <a:rPr lang="en-US" sz="1600" kern="1200" dirty="0">
                <a:solidFill>
                  <a:schemeClr val="tx1"/>
                </a:solidFill>
                <a:ea typeface="+mn-ea"/>
              </a:rPr>
              <a:t>Simplifies Resource Management</a:t>
            </a:r>
          </a:p>
          <a:p>
            <a:pPr lvl="2">
              <a:buFont typeface="Wingdings" pitchFamily="2" charset="2"/>
              <a:buChar char="§"/>
            </a:pPr>
            <a:r>
              <a:rPr lang="en-US" kern="1200" dirty="0">
                <a:solidFill>
                  <a:schemeClr val="tx1"/>
                </a:solidFill>
                <a:ea typeface="+mn-ea"/>
              </a:rPr>
              <a:t>Automatically manages buffer space by reserving memory and evicting data as needed</a:t>
            </a:r>
          </a:p>
          <a:p>
            <a:pPr lvl="1"/>
            <a:r>
              <a:rPr lang="en-US" sz="1600" kern="1200" dirty="0">
                <a:solidFill>
                  <a:schemeClr val="tx1"/>
                </a:solidFill>
                <a:ea typeface="+mn-ea"/>
              </a:rPr>
              <a:t>Simplest way to get the best performance</a:t>
            </a:r>
          </a:p>
          <a:p>
            <a:pPr lvl="2">
              <a:buFont typeface="Wingdings" pitchFamily="2" charset="2"/>
              <a:buChar char="§"/>
            </a:pPr>
            <a:r>
              <a:rPr lang="en-US" kern="1200" dirty="0">
                <a:solidFill>
                  <a:schemeClr val="tx1"/>
                </a:solidFill>
                <a:ea typeface="+mn-ea"/>
              </a:rPr>
              <a:t>COI includes features such as pinned buffers and same address buffers which make it easy to offload existing applications</a:t>
            </a:r>
          </a:p>
          <a:p>
            <a:pPr marL="0" indent="0">
              <a:buNone/>
            </a:pPr>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817261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15</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COI Terminology</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29" name="Rectangle 28"/>
          <p:cNvSpPr/>
          <p:nvPr/>
        </p:nvSpPr>
        <p:spPr bwMode="auto">
          <a:xfrm>
            <a:off x="6229661" y="2152650"/>
            <a:ext cx="1219200" cy="533400"/>
          </a:xfrm>
          <a:prstGeom prst="rect">
            <a:avLst/>
          </a:prstGeom>
          <a:solidFill>
            <a:srgbClr val="06477C"/>
          </a:solidFill>
          <a:ln w="28575" cap="flat" cmpd="sng" algn="ctr">
            <a:solidFill>
              <a:srgbClr val="FFFFFF"/>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noAutofit/>
          </a:bodyPr>
          <a:lstStyle/>
          <a:p>
            <a:pPr marL="0" marR="0" lvl="0" indent="0" algn="ctr" defTabSz="914400" eaLnBrk="1" fontAlgn="base" latinLnBrk="0" hangingPunct="1">
              <a:lnSpc>
                <a:spcPct val="95000"/>
              </a:lnSpc>
              <a:spcBef>
                <a:spcPct val="30000"/>
              </a:spcBef>
              <a:spcAft>
                <a:spcPct val="0"/>
              </a:spcAft>
              <a:buClr>
                <a:srgbClr val="FFFFFF"/>
              </a:buClr>
              <a:buSzTx/>
              <a:buFont typeface="Wingdings" pitchFamily="2" charset="2"/>
              <a:buNone/>
              <a:tabLst/>
              <a:defRPr/>
            </a:pPr>
            <a:r>
              <a:rPr kumimoji="0" lang="en-US" sz="2000" b="0" i="0" u="none" strike="noStrike" kern="0" cap="none" spc="0" normalizeH="0" baseline="0" noProof="0" dirty="0" smtClean="0">
                <a:ln>
                  <a:noFill/>
                </a:ln>
                <a:solidFill>
                  <a:srgbClr val="FFFFFF"/>
                </a:solidFill>
                <a:effectLst/>
                <a:uLnTx/>
                <a:uFillTx/>
                <a:latin typeface="Calibri" pitchFamily="34" charset="0"/>
                <a:cs typeface="Calibri" pitchFamily="34" charset="0"/>
              </a:rPr>
              <a:t>source</a:t>
            </a:r>
          </a:p>
        </p:txBody>
      </p:sp>
      <p:sp>
        <p:nvSpPr>
          <p:cNvPr id="30" name="Rectangle 29"/>
          <p:cNvSpPr/>
          <p:nvPr/>
        </p:nvSpPr>
        <p:spPr bwMode="auto">
          <a:xfrm>
            <a:off x="6229661" y="3219450"/>
            <a:ext cx="1219200" cy="533400"/>
          </a:xfrm>
          <a:prstGeom prst="rect">
            <a:avLst/>
          </a:prstGeom>
          <a:solidFill>
            <a:srgbClr val="06477C"/>
          </a:solidFill>
          <a:ln w="28575" cap="flat" cmpd="sng" algn="ctr">
            <a:solidFill>
              <a:srgbClr val="FFFFFF"/>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noAutofit/>
          </a:bodyPr>
          <a:lstStyle/>
          <a:p>
            <a:pPr marL="0" marR="0" lvl="0" indent="0" algn="ctr" defTabSz="914400" eaLnBrk="1" fontAlgn="base" latinLnBrk="0" hangingPunct="1">
              <a:lnSpc>
                <a:spcPct val="95000"/>
              </a:lnSpc>
              <a:spcBef>
                <a:spcPct val="30000"/>
              </a:spcBef>
              <a:spcAft>
                <a:spcPct val="0"/>
              </a:spcAft>
              <a:buClr>
                <a:srgbClr val="FFFFFF"/>
              </a:buClr>
              <a:buSzTx/>
              <a:buFont typeface="Wingdings" pitchFamily="2" charset="2"/>
              <a:buNone/>
              <a:tabLst/>
              <a:defRPr/>
            </a:pPr>
            <a:r>
              <a:rPr kumimoji="0" lang="en-US" sz="2000" b="0" i="0" u="none" strike="noStrike" kern="0" cap="none" spc="0" normalizeH="0" baseline="0" noProof="0" dirty="0" smtClean="0">
                <a:ln>
                  <a:noFill/>
                </a:ln>
                <a:solidFill>
                  <a:srgbClr val="FFFFFF"/>
                </a:solidFill>
                <a:effectLst/>
                <a:uLnTx/>
                <a:uFillTx/>
                <a:latin typeface="Calibri" pitchFamily="34" charset="0"/>
                <a:cs typeface="Calibri" pitchFamily="34" charset="0"/>
              </a:rPr>
              <a:t>sink</a:t>
            </a:r>
          </a:p>
        </p:txBody>
      </p:sp>
      <p:cxnSp>
        <p:nvCxnSpPr>
          <p:cNvPr id="34" name="Straight Connector 33"/>
          <p:cNvCxnSpPr/>
          <p:nvPr/>
        </p:nvCxnSpPr>
        <p:spPr bwMode="auto">
          <a:xfrm>
            <a:off x="5543861" y="2914650"/>
            <a:ext cx="3248025" cy="0"/>
          </a:xfrm>
          <a:prstGeom prst="line">
            <a:avLst/>
          </a:prstGeom>
          <a:solidFill>
            <a:srgbClr val="000000"/>
          </a:solidFill>
          <a:ln w="19050" cap="flat" cmpd="sng" algn="ctr">
            <a:solidFill>
              <a:schemeClr val="tx1"/>
            </a:solidFill>
            <a:prstDash val="lgDash"/>
            <a:round/>
            <a:headEnd type="none" w="med" len="med"/>
            <a:tailEnd type="none" w="med" len="med"/>
          </a:ln>
          <a:effectLst/>
        </p:spPr>
      </p:cxnSp>
      <p:sp>
        <p:nvSpPr>
          <p:cNvPr id="35" name="TextBox 34"/>
          <p:cNvSpPr txBox="1"/>
          <p:nvPr/>
        </p:nvSpPr>
        <p:spPr>
          <a:xfrm>
            <a:off x="7563161" y="2419350"/>
            <a:ext cx="914400" cy="457200"/>
          </a:xfrm>
          <a:prstGeom prst="rect">
            <a:avLst/>
          </a:prstGeom>
          <a:noFill/>
        </p:spPr>
        <p:txBody>
          <a:bodyPr wrap="none" rtlCol="0">
            <a:noAutofit/>
          </a:bodyPr>
          <a:lstStyle/>
          <a:p>
            <a:pPr marL="285750" indent="-285750" algn="ctr" fontAlgn="base">
              <a:spcBef>
                <a:spcPct val="0"/>
              </a:spcBef>
              <a:spcAft>
                <a:spcPct val="0"/>
              </a:spcAft>
            </a:pPr>
            <a:r>
              <a:rPr lang="en-US" sz="1400" dirty="0" smtClean="0">
                <a:latin typeface="Calibri" pitchFamily="34" charset="0"/>
                <a:cs typeface="Calibri" pitchFamily="34" charset="0"/>
              </a:rPr>
              <a:t>Xeon</a:t>
            </a:r>
          </a:p>
        </p:txBody>
      </p:sp>
      <p:sp>
        <p:nvSpPr>
          <p:cNvPr id="36" name="TextBox 35"/>
          <p:cNvSpPr txBox="1"/>
          <p:nvPr/>
        </p:nvSpPr>
        <p:spPr>
          <a:xfrm>
            <a:off x="7563160" y="3028950"/>
            <a:ext cx="1228725" cy="723900"/>
          </a:xfrm>
          <a:prstGeom prst="rect">
            <a:avLst/>
          </a:prstGeom>
          <a:noFill/>
        </p:spPr>
        <p:txBody>
          <a:bodyPr wrap="none" rtlCol="0">
            <a:noAutofit/>
          </a:bodyPr>
          <a:lstStyle/>
          <a:p>
            <a:pPr marL="285750" indent="-285750" algn="ctr" fontAlgn="base">
              <a:spcBef>
                <a:spcPct val="0"/>
              </a:spcBef>
              <a:spcAft>
                <a:spcPct val="0"/>
              </a:spcAft>
            </a:pPr>
            <a:r>
              <a:rPr lang="en-US" sz="1400" dirty="0" smtClean="0">
                <a:latin typeface="Calibri" pitchFamily="34" charset="0"/>
                <a:cs typeface="Calibri" pitchFamily="34" charset="0"/>
              </a:rPr>
              <a:t>Xeon Phi™ </a:t>
            </a:r>
          </a:p>
          <a:p>
            <a:pPr marL="285750" indent="-285750" algn="ctr" fontAlgn="base">
              <a:spcBef>
                <a:spcPct val="0"/>
              </a:spcBef>
              <a:spcAft>
                <a:spcPct val="0"/>
              </a:spcAft>
            </a:pPr>
            <a:r>
              <a:rPr lang="en-US" sz="1400" dirty="0" smtClean="0">
                <a:latin typeface="Calibri" pitchFamily="34" charset="0"/>
                <a:cs typeface="Calibri" pitchFamily="34" charset="0"/>
              </a:rPr>
              <a:t>Coprocessor</a:t>
            </a:r>
          </a:p>
        </p:txBody>
      </p:sp>
      <p:sp>
        <p:nvSpPr>
          <p:cNvPr id="37" name="Down Arrow 36"/>
          <p:cNvSpPr/>
          <p:nvPr/>
        </p:nvSpPr>
        <p:spPr bwMode="auto">
          <a:xfrm>
            <a:off x="6648761" y="2686050"/>
            <a:ext cx="381000" cy="533400"/>
          </a:xfrm>
          <a:prstGeom prst="downArrow">
            <a:avLst/>
          </a:prstGeom>
          <a:solidFill>
            <a:srgbClr val="92D050"/>
          </a:solidFill>
          <a:ln w="12700" cap="flat" cmpd="sng" algn="ctr">
            <a:solidFill>
              <a:srgbClr val="FFFFFF"/>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noAutofit/>
          </a:bodyPr>
          <a:lstStyle/>
          <a:p>
            <a:pPr marL="0" marR="0" lvl="0" indent="0" algn="ctr" defTabSz="914400" eaLnBrk="1" fontAlgn="base" latinLnBrk="0" hangingPunct="1">
              <a:lnSpc>
                <a:spcPct val="95000"/>
              </a:lnSpc>
              <a:spcBef>
                <a:spcPct val="30000"/>
              </a:spcBef>
              <a:spcAft>
                <a:spcPct val="0"/>
              </a:spcAft>
              <a:buClr>
                <a:srgbClr val="FFFFFF"/>
              </a:buClr>
              <a:buSzTx/>
              <a:buFont typeface="Wingdings" pitchFamily="2" charset="2"/>
              <a:buNone/>
              <a:tabLst/>
              <a:defRPr/>
            </a:pPr>
            <a:endParaRPr kumimoji="0" lang="en-US" sz="2000" b="1" i="0" u="none" strike="noStrike" kern="0" cap="none" spc="0" normalizeH="0" baseline="0" noProof="0" smtClean="0">
              <a:ln>
                <a:noFill/>
              </a:ln>
              <a:solidFill>
                <a:srgbClr val="FFFFFF"/>
              </a:solidFill>
              <a:effectLst/>
              <a:uLnTx/>
              <a:uFillTx/>
              <a:latin typeface="Calibri" pitchFamily="34" charset="0"/>
              <a:cs typeface="Calibri" pitchFamily="34" charset="0"/>
            </a:endParaRPr>
          </a:p>
        </p:txBody>
      </p:sp>
      <p:sp>
        <p:nvSpPr>
          <p:cNvPr id="39" name="TextBox 38"/>
          <p:cNvSpPr txBox="1"/>
          <p:nvPr/>
        </p:nvSpPr>
        <p:spPr>
          <a:xfrm>
            <a:off x="6382061" y="3752850"/>
            <a:ext cx="914400" cy="609600"/>
          </a:xfrm>
          <a:prstGeom prst="rect">
            <a:avLst/>
          </a:prstGeom>
          <a:noFill/>
        </p:spPr>
        <p:txBody>
          <a:bodyPr wrap="none" rtlCol="0">
            <a:noAutofit/>
          </a:bodyPr>
          <a:lstStyle/>
          <a:p>
            <a:pPr marL="285750" indent="-285750" algn="ctr" fontAlgn="base">
              <a:spcBef>
                <a:spcPct val="0"/>
              </a:spcBef>
              <a:spcAft>
                <a:spcPct val="0"/>
              </a:spcAft>
            </a:pPr>
            <a:r>
              <a:rPr lang="en-US" sz="1600" dirty="0" smtClean="0">
                <a:latin typeface="Calibri" pitchFamily="34" charset="0"/>
                <a:cs typeface="Calibri" pitchFamily="34" charset="0"/>
              </a:rPr>
              <a:t>forward</a:t>
            </a:r>
          </a:p>
          <a:p>
            <a:pPr marL="285750" indent="-285750" algn="ctr" fontAlgn="base">
              <a:spcBef>
                <a:spcPct val="0"/>
              </a:spcBef>
              <a:spcAft>
                <a:spcPct val="0"/>
              </a:spcAft>
            </a:pPr>
            <a:r>
              <a:rPr lang="en-US" sz="1600" dirty="0" smtClean="0">
                <a:latin typeface="Calibri" pitchFamily="34" charset="0"/>
                <a:cs typeface="Calibri" pitchFamily="34" charset="0"/>
              </a:rPr>
              <a:t>offload</a:t>
            </a:r>
          </a:p>
        </p:txBody>
      </p:sp>
      <p:sp>
        <p:nvSpPr>
          <p:cNvPr id="41" name="Content Placeholder 2"/>
          <p:cNvSpPr>
            <a:spLocks noGrp="1"/>
          </p:cNvSpPr>
          <p:nvPr>
            <p:ph idx="1"/>
          </p:nvPr>
        </p:nvSpPr>
        <p:spPr>
          <a:xfrm>
            <a:off x="155909" y="600075"/>
            <a:ext cx="8807116" cy="1771650"/>
          </a:xfrm>
        </p:spPr>
        <p:txBody>
          <a:bodyPr>
            <a:noAutofit/>
          </a:bodyPr>
          <a:lstStyle/>
          <a:p>
            <a:r>
              <a:rPr lang="en-US" sz="1600" kern="1200" dirty="0">
                <a:solidFill>
                  <a:schemeClr val="tx1"/>
                </a:solidFill>
              </a:rPr>
              <a:t>COI allows commands to be sent from a “source” to a “sink”</a:t>
            </a:r>
          </a:p>
          <a:p>
            <a:pPr lvl="1"/>
            <a:r>
              <a:rPr lang="en-US" sz="1600" kern="1200" dirty="0">
                <a:solidFill>
                  <a:schemeClr val="tx1"/>
                </a:solidFill>
                <a:ea typeface="+mn-ea"/>
              </a:rPr>
              <a:t>Commands are asynchronous function invocations (“run functions”)</a:t>
            </a:r>
          </a:p>
          <a:p>
            <a:pPr lvl="1"/>
            <a:r>
              <a:rPr lang="en-US" sz="1600" kern="1200" dirty="0">
                <a:solidFill>
                  <a:schemeClr val="tx1"/>
                </a:solidFill>
                <a:ea typeface="+mn-ea"/>
              </a:rPr>
              <a:t>“Source” is where “run functions” are </a:t>
            </a:r>
            <a:r>
              <a:rPr lang="en-US" sz="1600" i="1" kern="1200" dirty="0">
                <a:solidFill>
                  <a:schemeClr val="tx1"/>
                </a:solidFill>
                <a:ea typeface="+mn-ea"/>
              </a:rPr>
              <a:t>initiated</a:t>
            </a:r>
          </a:p>
          <a:p>
            <a:pPr lvl="1"/>
            <a:r>
              <a:rPr lang="en-US" sz="1600" kern="1200" dirty="0">
                <a:solidFill>
                  <a:schemeClr val="tx1"/>
                </a:solidFill>
                <a:ea typeface="+mn-ea"/>
              </a:rPr>
              <a:t>“Sink” is where “run functions” are </a:t>
            </a:r>
            <a:r>
              <a:rPr lang="en-US" sz="1600" i="1" kern="1200" dirty="0" smtClean="0">
                <a:solidFill>
                  <a:schemeClr val="tx1"/>
                </a:solidFill>
                <a:ea typeface="+mn-ea"/>
              </a:rPr>
              <a:t>executed</a:t>
            </a:r>
            <a:endParaRPr lang="en-US" sz="1600" i="1" kern="1200" dirty="0">
              <a:solidFill>
                <a:schemeClr val="tx1"/>
              </a:solidFill>
              <a:ea typeface="+mn-ea"/>
            </a:endParaRPr>
          </a:p>
        </p:txBody>
      </p:sp>
      <p:sp>
        <p:nvSpPr>
          <p:cNvPr id="42" name="Content Placeholder 4"/>
          <p:cNvSpPr txBox="1">
            <a:spLocks/>
          </p:cNvSpPr>
          <p:nvPr/>
        </p:nvSpPr>
        <p:spPr>
          <a:xfrm>
            <a:off x="190500" y="2249090"/>
            <a:ext cx="5581650" cy="3617119"/>
          </a:xfrm>
          <a:prstGeom prst="rect">
            <a:avLst/>
          </a:prstGeom>
        </p:spPr>
        <p:txBody>
          <a:bodyPr/>
          <a:lstStyle>
            <a:lvl1pPr marL="342900" indent="-342900" algn="l" rtl="0" eaLnBrk="0" fontAlgn="base" hangingPunct="0">
              <a:spcBef>
                <a:spcPts val="300"/>
              </a:spcBef>
              <a:spcAft>
                <a:spcPts val="600"/>
              </a:spcAft>
              <a:buChar char="•"/>
              <a:defRPr sz="2400" b="0">
                <a:solidFill>
                  <a:srgbClr val="0071C6"/>
                </a:solidFill>
                <a:latin typeface="+mn-lt"/>
                <a:ea typeface="+mn-ea"/>
                <a:cs typeface="+mn-cs"/>
              </a:defRPr>
            </a:lvl1pPr>
            <a:lvl2pPr marL="742950" indent="-285750" algn="l" rtl="0" eaLnBrk="0" fontAlgn="base" hangingPunct="0">
              <a:spcBef>
                <a:spcPts val="0"/>
              </a:spcBef>
              <a:spcAft>
                <a:spcPts val="600"/>
              </a:spcAft>
              <a:buChar char="–"/>
              <a:defRPr sz="2000" b="0">
                <a:solidFill>
                  <a:srgbClr val="0071C6"/>
                </a:solidFill>
                <a:latin typeface="+mn-lt"/>
                <a:cs typeface="+mn-cs"/>
              </a:defRPr>
            </a:lvl2pPr>
            <a:lvl3pPr marL="1143000" indent="-228600" algn="l" rtl="0" eaLnBrk="0" fontAlgn="base" hangingPunct="0">
              <a:spcBef>
                <a:spcPts val="0"/>
              </a:spcBef>
              <a:spcAft>
                <a:spcPts val="600"/>
              </a:spcAft>
              <a:buChar char="•"/>
              <a:defRPr sz="1600" b="0">
                <a:solidFill>
                  <a:srgbClr val="0071C6"/>
                </a:solidFill>
                <a:latin typeface="+mn-lt"/>
                <a:cs typeface="+mn-cs"/>
              </a:defRPr>
            </a:lvl3pPr>
            <a:lvl4pPr marL="1600200" indent="-228600" algn="l" rtl="0" eaLnBrk="0" fontAlgn="base" hangingPunct="0">
              <a:spcBef>
                <a:spcPts val="0"/>
              </a:spcBef>
              <a:spcAft>
                <a:spcPts val="0"/>
              </a:spcAft>
              <a:buChar char="–"/>
              <a:defRPr sz="1400" b="0">
                <a:solidFill>
                  <a:srgbClr val="0071C6"/>
                </a:solidFill>
                <a:latin typeface="+mn-lt"/>
                <a:cs typeface="+mn-cs"/>
              </a:defRPr>
            </a:lvl4pPr>
            <a:lvl5pPr marL="2057400" indent="-228600" algn="l" rtl="0" eaLnBrk="0" fontAlgn="base" hangingPunct="0">
              <a:spcBef>
                <a:spcPts val="300"/>
              </a:spcBef>
              <a:spcAft>
                <a:spcPts val="0"/>
              </a:spcAft>
              <a:buChar char="»"/>
              <a:defRPr sz="1200" b="0">
                <a:solidFill>
                  <a:srgbClr val="0071C6"/>
                </a:solidFill>
                <a:latin typeface="+mn-lt"/>
                <a:cs typeface="+mn-cs"/>
              </a:defRPr>
            </a:lvl5pPr>
            <a:lvl6pPr marL="2514600" indent="-228600" algn="l" rtl="0" fontAlgn="base">
              <a:spcBef>
                <a:spcPct val="20000"/>
              </a:spcBef>
              <a:spcAft>
                <a:spcPct val="100000"/>
              </a:spcAft>
              <a:buChar char="»"/>
              <a:defRPr sz="1600" b="1">
                <a:solidFill>
                  <a:schemeClr val="bg1"/>
                </a:solidFill>
                <a:latin typeface="+mn-lt"/>
                <a:cs typeface="+mn-cs"/>
              </a:defRPr>
            </a:lvl6pPr>
            <a:lvl7pPr marL="2971800" indent="-228600" algn="l" rtl="0" fontAlgn="base">
              <a:spcBef>
                <a:spcPct val="20000"/>
              </a:spcBef>
              <a:spcAft>
                <a:spcPct val="100000"/>
              </a:spcAft>
              <a:buChar char="»"/>
              <a:defRPr sz="1600" b="1">
                <a:solidFill>
                  <a:schemeClr val="bg1"/>
                </a:solidFill>
                <a:latin typeface="+mn-lt"/>
                <a:cs typeface="+mn-cs"/>
              </a:defRPr>
            </a:lvl7pPr>
            <a:lvl8pPr marL="3429000" indent="-228600" algn="l" rtl="0" fontAlgn="base">
              <a:spcBef>
                <a:spcPct val="20000"/>
              </a:spcBef>
              <a:spcAft>
                <a:spcPct val="100000"/>
              </a:spcAft>
              <a:buChar char="»"/>
              <a:defRPr sz="1600" b="1">
                <a:solidFill>
                  <a:schemeClr val="bg1"/>
                </a:solidFill>
                <a:latin typeface="+mn-lt"/>
                <a:cs typeface="+mn-cs"/>
              </a:defRPr>
            </a:lvl8pPr>
            <a:lvl9pPr marL="3886200" indent="-228600" algn="l" rtl="0" fontAlgn="base">
              <a:spcBef>
                <a:spcPct val="20000"/>
              </a:spcBef>
              <a:spcAft>
                <a:spcPct val="100000"/>
              </a:spcAft>
              <a:buChar char="»"/>
              <a:defRPr sz="1600" b="1">
                <a:solidFill>
                  <a:schemeClr val="bg1"/>
                </a:solidFill>
                <a:latin typeface="+mn-lt"/>
                <a:cs typeface="+mn-cs"/>
              </a:defRPr>
            </a:lvl9pPr>
          </a:lstStyle>
          <a:p>
            <a:r>
              <a:rPr lang="en-US" sz="1600" dirty="0">
                <a:solidFill>
                  <a:schemeClr val="tx1"/>
                </a:solidFill>
              </a:rPr>
              <a:t>A typical COI application is comprised of a source application and a sink offload </a:t>
            </a:r>
            <a:r>
              <a:rPr lang="en-US" sz="1600" i="1" dirty="0">
                <a:solidFill>
                  <a:schemeClr val="tx1"/>
                </a:solidFill>
              </a:rPr>
              <a:t>binary</a:t>
            </a:r>
          </a:p>
          <a:p>
            <a:r>
              <a:rPr lang="en-US" sz="1600" dirty="0">
                <a:solidFill>
                  <a:schemeClr val="tx1"/>
                </a:solidFill>
              </a:rPr>
              <a:t>The sink binary is a complete executable</a:t>
            </a:r>
          </a:p>
          <a:p>
            <a:pPr lvl="1"/>
            <a:r>
              <a:rPr lang="en-US" sz="1600" dirty="0">
                <a:solidFill>
                  <a:schemeClr val="tx1"/>
                </a:solidFill>
              </a:rPr>
              <a:t>Not just a shared library</a:t>
            </a:r>
          </a:p>
          <a:p>
            <a:pPr lvl="1"/>
            <a:r>
              <a:rPr lang="en-US" sz="1600" dirty="0">
                <a:solidFill>
                  <a:schemeClr val="tx1"/>
                </a:solidFill>
              </a:rPr>
              <a:t>Starts executing from main when it is loaded</a:t>
            </a:r>
          </a:p>
          <a:p>
            <a:r>
              <a:rPr lang="en-US" sz="1600" dirty="0">
                <a:solidFill>
                  <a:schemeClr val="tx1"/>
                </a:solidFill>
              </a:rPr>
              <a:t>COI automatically loads dependent libraries prior to starting the offload binary on the sink</a:t>
            </a:r>
          </a:p>
          <a:p>
            <a:r>
              <a:rPr lang="en-US" sz="1600" dirty="0">
                <a:solidFill>
                  <a:schemeClr val="tx1"/>
                </a:solidFill>
              </a:rPr>
              <a:t>COI has a </a:t>
            </a:r>
            <a:r>
              <a:rPr lang="en-US" sz="1600" i="1" dirty="0" err="1">
                <a:solidFill>
                  <a:schemeClr val="tx1"/>
                </a:solidFill>
              </a:rPr>
              <a:t>coi_daemon</a:t>
            </a:r>
            <a:r>
              <a:rPr lang="en-US" sz="1600" dirty="0">
                <a:solidFill>
                  <a:schemeClr val="tx1"/>
                </a:solidFill>
              </a:rPr>
              <a:t> that spawns sink processes and waits for them to exit</a:t>
            </a:r>
          </a:p>
          <a:p>
            <a:pPr lvl="1"/>
            <a:endParaRPr lang="en-US" sz="1800" dirty="0" smtClean="0">
              <a:latin typeface="Calibri" pitchFamily="34" charset="0"/>
              <a:cs typeface="Calibri" pitchFamily="34" charset="0"/>
            </a:endParaRPr>
          </a:p>
        </p:txBody>
      </p:sp>
    </p:spTree>
    <p:extLst>
      <p:ext uri="{BB962C8B-B14F-4D97-AF65-F5344CB8AC3E}">
        <p14:creationId xmlns:p14="http://schemas.microsoft.com/office/powerpoint/2010/main" val="4018812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16</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Host and Device Parallelism with COI</a:t>
            </a:r>
            <a:endParaRPr lang="en-US" sz="2800" dirty="0">
              <a:solidFill>
                <a:schemeClr val="tx1"/>
              </a:solidFill>
            </a:endParaRPr>
          </a:p>
        </p:txBody>
      </p:sp>
      <p:sp>
        <p:nvSpPr>
          <p:cNvPr id="117" name="Rectangle 116"/>
          <p:cNvSpPr/>
          <p:nvPr/>
        </p:nvSpPr>
        <p:spPr bwMode="auto">
          <a:xfrm>
            <a:off x="4064429" y="1133474"/>
            <a:ext cx="1524000" cy="4419601"/>
          </a:xfrm>
          <a:prstGeom prst="rect">
            <a:avLst/>
          </a:prstGeom>
          <a:solidFill>
            <a:srgbClr val="FFC000"/>
          </a:solidFill>
          <a:ln w="50800" cap="flat" cmpd="sng" algn="ctr">
            <a:solidFill>
              <a:srgbClr val="FFC00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endParaRPr lang="en-US" sz="2000" b="1" smtClean="0">
              <a:solidFill>
                <a:srgbClr val="FFFFFF"/>
              </a:solidFill>
              <a:latin typeface="Calibri" pitchFamily="34" charset="0"/>
              <a:cs typeface="Calibri" pitchFamily="34" charset="0"/>
            </a:endParaRPr>
          </a:p>
        </p:txBody>
      </p:sp>
      <p:sp>
        <p:nvSpPr>
          <p:cNvPr id="118" name="Content Placeholder 2"/>
          <p:cNvSpPr>
            <a:spLocks noGrp="1"/>
          </p:cNvSpPr>
          <p:nvPr>
            <p:ph idx="1"/>
          </p:nvPr>
        </p:nvSpPr>
        <p:spPr>
          <a:xfrm>
            <a:off x="304800" y="646710"/>
            <a:ext cx="8229600" cy="4402138"/>
          </a:xfrm>
        </p:spPr>
        <p:txBody>
          <a:bodyPr/>
          <a:lstStyle/>
          <a:p>
            <a:pPr marL="0" indent="0">
              <a:buNone/>
            </a:pPr>
            <a:r>
              <a:rPr lang="en-US" sz="1600" kern="1200" dirty="0">
                <a:solidFill>
                  <a:schemeClr val="tx1"/>
                </a:solidFill>
              </a:rPr>
              <a:t>This of the instruction execution pipeline - Hennessy and Patterson</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pPr>
              <a:buNone/>
            </a:pPr>
            <a:endParaRPr lang="en-US" dirty="0">
              <a:latin typeface="Calibri" pitchFamily="34" charset="0"/>
              <a:cs typeface="Calibri" pitchFamily="34" charset="0"/>
            </a:endParaRPr>
          </a:p>
        </p:txBody>
      </p:sp>
      <p:sp>
        <p:nvSpPr>
          <p:cNvPr id="119" name="Rectangle 118"/>
          <p:cNvSpPr/>
          <p:nvPr/>
        </p:nvSpPr>
        <p:spPr bwMode="auto">
          <a:xfrm>
            <a:off x="483029" y="13434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Host</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Compute</a:t>
            </a:r>
          </a:p>
        </p:txBody>
      </p:sp>
      <p:cxnSp>
        <p:nvCxnSpPr>
          <p:cNvPr id="120" name="Straight Connector 119"/>
          <p:cNvCxnSpPr/>
          <p:nvPr/>
        </p:nvCxnSpPr>
        <p:spPr bwMode="auto">
          <a:xfrm>
            <a:off x="1397429" y="18006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cxnSp>
        <p:nvCxnSpPr>
          <p:cNvPr id="121" name="Straight Connector 120"/>
          <p:cNvCxnSpPr/>
          <p:nvPr/>
        </p:nvCxnSpPr>
        <p:spPr bwMode="auto">
          <a:xfrm rot="5400000">
            <a:off x="-1877945" y="3324617"/>
            <a:ext cx="4343400" cy="0"/>
          </a:xfrm>
          <a:prstGeom prst="line">
            <a:avLst/>
          </a:prstGeom>
          <a:solidFill>
            <a:schemeClr val="tx2"/>
          </a:solidFill>
          <a:ln w="9525" cap="flat" cmpd="sng" algn="ctr">
            <a:solidFill>
              <a:schemeClr val="tx1"/>
            </a:solidFill>
            <a:prstDash val="lgDash"/>
            <a:round/>
            <a:headEnd type="none" w="med" len="med"/>
            <a:tailEnd type="none" w="med" len="med"/>
          </a:ln>
          <a:effectLst/>
        </p:spPr>
      </p:cxnSp>
      <p:sp>
        <p:nvSpPr>
          <p:cNvPr id="122" name="Rectangle 121"/>
          <p:cNvSpPr/>
          <p:nvPr/>
        </p:nvSpPr>
        <p:spPr bwMode="auto">
          <a:xfrm>
            <a:off x="1778429" y="13434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 to Device</a:t>
            </a:r>
          </a:p>
        </p:txBody>
      </p:sp>
      <p:cxnSp>
        <p:nvCxnSpPr>
          <p:cNvPr id="123" name="Straight Connector 122"/>
          <p:cNvCxnSpPr/>
          <p:nvPr/>
        </p:nvCxnSpPr>
        <p:spPr bwMode="auto">
          <a:xfrm>
            <a:off x="2692829" y="18006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24" name="Rectangle 123"/>
          <p:cNvSpPr/>
          <p:nvPr/>
        </p:nvSpPr>
        <p:spPr bwMode="auto">
          <a:xfrm>
            <a:off x="3073829" y="13434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Device Compute</a:t>
            </a:r>
          </a:p>
        </p:txBody>
      </p:sp>
      <p:cxnSp>
        <p:nvCxnSpPr>
          <p:cNvPr id="125" name="Straight Connector 124"/>
          <p:cNvCxnSpPr/>
          <p:nvPr/>
        </p:nvCxnSpPr>
        <p:spPr bwMode="auto">
          <a:xfrm>
            <a:off x="3988229" y="1800617"/>
            <a:ext cx="381000" cy="0"/>
          </a:xfrm>
          <a:prstGeom prst="line">
            <a:avLst/>
          </a:prstGeom>
          <a:solidFill>
            <a:schemeClr val="tx2"/>
          </a:solidFill>
          <a:ln w="9525" cap="flat" cmpd="sng" algn="ctr">
            <a:solidFill>
              <a:schemeClr val="tx1"/>
            </a:solidFill>
            <a:prstDash val="lgDash"/>
            <a:round/>
            <a:headEnd type="none" w="med" len="med"/>
            <a:tailEnd type="none" w="med" len="med"/>
          </a:ln>
          <a:effectLst/>
        </p:spPr>
      </p:cxnSp>
      <p:sp>
        <p:nvSpPr>
          <p:cNvPr id="126" name="Rectangle 125"/>
          <p:cNvSpPr/>
          <p:nvPr/>
        </p:nvSpPr>
        <p:spPr bwMode="auto">
          <a:xfrm>
            <a:off x="4369229" y="1343417"/>
            <a:ext cx="914400" cy="838200"/>
          </a:xfrm>
          <a:prstGeom prst="rect">
            <a:avLst/>
          </a:prstGeom>
          <a:noFill/>
          <a:ln w="12700" cap="flat" cmpd="sng" algn="ctr">
            <a:solidFill>
              <a:schemeClr val="tx1"/>
            </a:solidFill>
            <a:prstDash val="lgDash"/>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 to Host</a:t>
            </a:r>
          </a:p>
        </p:txBody>
      </p:sp>
      <p:cxnSp>
        <p:nvCxnSpPr>
          <p:cNvPr id="127" name="Straight Connector 126"/>
          <p:cNvCxnSpPr/>
          <p:nvPr/>
        </p:nvCxnSpPr>
        <p:spPr bwMode="auto">
          <a:xfrm rot="5400000">
            <a:off x="-621872" y="3287745"/>
            <a:ext cx="4343400" cy="73745"/>
          </a:xfrm>
          <a:prstGeom prst="line">
            <a:avLst/>
          </a:prstGeom>
          <a:solidFill>
            <a:schemeClr val="tx2"/>
          </a:solidFill>
          <a:ln w="9525" cap="flat" cmpd="sng" algn="ctr">
            <a:solidFill>
              <a:schemeClr val="tx1"/>
            </a:solidFill>
            <a:prstDash val="lgDash"/>
            <a:round/>
            <a:headEnd type="none" w="med" len="med"/>
            <a:tailEnd type="none" w="med" len="med"/>
          </a:ln>
          <a:effectLst/>
        </p:spPr>
      </p:cxnSp>
      <p:cxnSp>
        <p:nvCxnSpPr>
          <p:cNvPr id="128" name="Straight Connector 127"/>
          <p:cNvCxnSpPr/>
          <p:nvPr/>
        </p:nvCxnSpPr>
        <p:spPr bwMode="auto">
          <a:xfrm rot="16200000" flipH="1">
            <a:off x="707945" y="3324616"/>
            <a:ext cx="4343400" cy="1"/>
          </a:xfrm>
          <a:prstGeom prst="line">
            <a:avLst/>
          </a:prstGeom>
          <a:solidFill>
            <a:schemeClr val="tx2"/>
          </a:solidFill>
          <a:ln w="9525" cap="flat" cmpd="sng" algn="ctr">
            <a:solidFill>
              <a:schemeClr val="tx1"/>
            </a:solidFill>
            <a:prstDash val="lgDash"/>
            <a:round/>
            <a:headEnd type="none" w="med" len="med"/>
            <a:tailEnd type="none" w="med" len="med"/>
          </a:ln>
          <a:effectLst/>
        </p:spPr>
      </p:cxnSp>
      <p:cxnSp>
        <p:nvCxnSpPr>
          <p:cNvPr id="129" name="Straight Connector 128"/>
          <p:cNvCxnSpPr/>
          <p:nvPr/>
        </p:nvCxnSpPr>
        <p:spPr bwMode="auto">
          <a:xfrm rot="16200000" flipH="1">
            <a:off x="2000890" y="3324616"/>
            <a:ext cx="4343400" cy="1"/>
          </a:xfrm>
          <a:prstGeom prst="line">
            <a:avLst/>
          </a:prstGeom>
          <a:solidFill>
            <a:schemeClr val="tx2"/>
          </a:solidFill>
          <a:ln w="9525" cap="flat" cmpd="sng" algn="ctr">
            <a:solidFill>
              <a:schemeClr val="tx1"/>
            </a:solidFill>
            <a:prstDash val="lgDash"/>
            <a:round/>
            <a:headEnd type="none" w="med" len="med"/>
            <a:tailEnd type="none" w="med" len="med"/>
          </a:ln>
          <a:effectLst/>
        </p:spPr>
      </p:cxnSp>
      <p:cxnSp>
        <p:nvCxnSpPr>
          <p:cNvPr id="130" name="Straight Connector 129"/>
          <p:cNvCxnSpPr/>
          <p:nvPr/>
        </p:nvCxnSpPr>
        <p:spPr bwMode="auto">
          <a:xfrm rot="5400000">
            <a:off x="3293835" y="3324617"/>
            <a:ext cx="4343400" cy="0"/>
          </a:xfrm>
          <a:prstGeom prst="line">
            <a:avLst/>
          </a:prstGeom>
          <a:solidFill>
            <a:schemeClr val="tx2"/>
          </a:solidFill>
          <a:ln w="9525" cap="flat" cmpd="sng" algn="ctr">
            <a:solidFill>
              <a:schemeClr val="tx1"/>
            </a:solidFill>
            <a:prstDash val="lgDash"/>
            <a:round/>
            <a:headEnd type="none" w="med" len="med"/>
            <a:tailEnd type="none" w="med" len="med"/>
          </a:ln>
          <a:effectLst/>
        </p:spPr>
      </p:cxnSp>
      <p:cxnSp>
        <p:nvCxnSpPr>
          <p:cNvPr id="131" name="Straight Connector 130"/>
          <p:cNvCxnSpPr/>
          <p:nvPr/>
        </p:nvCxnSpPr>
        <p:spPr bwMode="auto">
          <a:xfrm rot="5400000">
            <a:off x="4586780" y="3324617"/>
            <a:ext cx="4343400" cy="0"/>
          </a:xfrm>
          <a:prstGeom prst="line">
            <a:avLst/>
          </a:prstGeom>
          <a:solidFill>
            <a:schemeClr val="tx2"/>
          </a:solidFill>
          <a:ln w="9525" cap="flat" cmpd="sng" algn="ctr">
            <a:solidFill>
              <a:schemeClr val="tx1"/>
            </a:solidFill>
            <a:prstDash val="lgDash"/>
            <a:round/>
            <a:headEnd type="none" w="med" len="med"/>
            <a:tailEnd type="none" w="med" len="med"/>
          </a:ln>
          <a:effectLst/>
        </p:spPr>
      </p:cxnSp>
      <p:cxnSp>
        <p:nvCxnSpPr>
          <p:cNvPr id="132" name="Straight Connector 131"/>
          <p:cNvCxnSpPr/>
          <p:nvPr/>
        </p:nvCxnSpPr>
        <p:spPr bwMode="auto">
          <a:xfrm rot="5400000">
            <a:off x="5936875" y="3267467"/>
            <a:ext cx="4229100" cy="0"/>
          </a:xfrm>
          <a:prstGeom prst="line">
            <a:avLst/>
          </a:prstGeom>
          <a:solidFill>
            <a:schemeClr val="tx2"/>
          </a:solidFill>
          <a:ln w="9525" cap="flat" cmpd="sng" algn="ctr">
            <a:solidFill>
              <a:schemeClr val="tx1"/>
            </a:solidFill>
            <a:prstDash val="lgDash"/>
            <a:round/>
            <a:headEnd type="none" w="med" len="med"/>
            <a:tailEnd type="none" w="med" len="med"/>
          </a:ln>
          <a:effectLst/>
        </p:spPr>
      </p:cxnSp>
      <p:sp>
        <p:nvSpPr>
          <p:cNvPr id="133" name="Rectangle 132"/>
          <p:cNvSpPr/>
          <p:nvPr/>
        </p:nvSpPr>
        <p:spPr bwMode="auto">
          <a:xfrm>
            <a:off x="1778429" y="24102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Host</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Compute</a:t>
            </a:r>
          </a:p>
        </p:txBody>
      </p:sp>
      <p:cxnSp>
        <p:nvCxnSpPr>
          <p:cNvPr id="134" name="Straight Connector 133"/>
          <p:cNvCxnSpPr/>
          <p:nvPr/>
        </p:nvCxnSpPr>
        <p:spPr bwMode="auto">
          <a:xfrm>
            <a:off x="2692829" y="28674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35" name="Rectangle 134"/>
          <p:cNvSpPr/>
          <p:nvPr/>
        </p:nvSpPr>
        <p:spPr bwMode="auto">
          <a:xfrm>
            <a:off x="3073829" y="24102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 to Device</a:t>
            </a:r>
          </a:p>
        </p:txBody>
      </p:sp>
      <p:cxnSp>
        <p:nvCxnSpPr>
          <p:cNvPr id="136" name="Straight Connector 135"/>
          <p:cNvCxnSpPr/>
          <p:nvPr/>
        </p:nvCxnSpPr>
        <p:spPr bwMode="auto">
          <a:xfrm>
            <a:off x="3988229" y="28674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37" name="Rectangle 136"/>
          <p:cNvSpPr/>
          <p:nvPr/>
        </p:nvSpPr>
        <p:spPr bwMode="auto">
          <a:xfrm>
            <a:off x="4369229" y="24102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Device</a:t>
            </a:r>
            <a:r>
              <a:rPr lang="en-US" sz="1400" dirty="0" smtClean="0">
                <a:solidFill>
                  <a:srgbClr val="FFFFFF"/>
                </a:solidFill>
                <a:latin typeface="Calibri" pitchFamily="34" charset="0"/>
                <a:cs typeface="Calibri" pitchFamily="34" charset="0"/>
              </a:rPr>
              <a:t> </a:t>
            </a:r>
            <a:r>
              <a:rPr lang="en-US" sz="1400" dirty="0" smtClean="0">
                <a:latin typeface="Calibri" pitchFamily="34" charset="0"/>
                <a:cs typeface="Calibri" pitchFamily="34" charset="0"/>
              </a:rPr>
              <a:t>Compute</a:t>
            </a:r>
          </a:p>
        </p:txBody>
      </p:sp>
      <p:cxnSp>
        <p:nvCxnSpPr>
          <p:cNvPr id="138" name="Straight Connector 137"/>
          <p:cNvCxnSpPr/>
          <p:nvPr/>
        </p:nvCxnSpPr>
        <p:spPr bwMode="auto">
          <a:xfrm>
            <a:off x="5283629" y="2867417"/>
            <a:ext cx="381000" cy="0"/>
          </a:xfrm>
          <a:prstGeom prst="line">
            <a:avLst/>
          </a:prstGeom>
          <a:solidFill>
            <a:schemeClr val="tx2"/>
          </a:solidFill>
          <a:ln w="9525" cap="flat" cmpd="sng" algn="ctr">
            <a:solidFill>
              <a:schemeClr val="tx1"/>
            </a:solidFill>
            <a:prstDash val="lgDash"/>
            <a:round/>
            <a:headEnd type="none" w="med" len="med"/>
            <a:tailEnd type="none" w="med" len="med"/>
          </a:ln>
          <a:effectLst/>
        </p:spPr>
      </p:cxnSp>
      <p:sp>
        <p:nvSpPr>
          <p:cNvPr id="139" name="Rectangle 138"/>
          <p:cNvSpPr/>
          <p:nvPr/>
        </p:nvSpPr>
        <p:spPr bwMode="auto">
          <a:xfrm>
            <a:off x="5664629" y="2410217"/>
            <a:ext cx="914400" cy="838200"/>
          </a:xfrm>
          <a:prstGeom prst="rect">
            <a:avLst/>
          </a:prstGeom>
          <a:noFill/>
          <a:ln w="12700" cap="flat" cmpd="sng" algn="ctr">
            <a:solidFill>
              <a:schemeClr val="tx1"/>
            </a:solidFill>
            <a:prstDash val="lgDash"/>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a:t>
            </a:r>
            <a:r>
              <a:rPr lang="en-US" sz="1400" dirty="0" smtClean="0">
                <a:solidFill>
                  <a:srgbClr val="FFFFFF"/>
                </a:solidFill>
                <a:latin typeface="Calibri" pitchFamily="34" charset="0"/>
                <a:cs typeface="Calibri" pitchFamily="34" charset="0"/>
              </a:rPr>
              <a:t> </a:t>
            </a:r>
            <a:r>
              <a:rPr lang="en-US" sz="1400" dirty="0" smtClean="0">
                <a:latin typeface="Calibri" pitchFamily="34" charset="0"/>
                <a:cs typeface="Calibri" pitchFamily="34" charset="0"/>
              </a:rPr>
              <a:t>to</a:t>
            </a:r>
            <a:r>
              <a:rPr lang="en-US" sz="1400" dirty="0" smtClean="0">
                <a:solidFill>
                  <a:srgbClr val="FFFFFF"/>
                </a:solidFill>
                <a:latin typeface="Calibri" pitchFamily="34" charset="0"/>
                <a:cs typeface="Calibri" pitchFamily="34" charset="0"/>
              </a:rPr>
              <a:t> </a:t>
            </a:r>
            <a:r>
              <a:rPr lang="en-US" sz="1400" dirty="0" smtClean="0">
                <a:latin typeface="Calibri" pitchFamily="34" charset="0"/>
                <a:cs typeface="Calibri" pitchFamily="34" charset="0"/>
              </a:rPr>
              <a:t>Host</a:t>
            </a:r>
          </a:p>
        </p:txBody>
      </p:sp>
      <p:sp>
        <p:nvSpPr>
          <p:cNvPr id="140" name="Rectangle 139"/>
          <p:cNvSpPr/>
          <p:nvPr/>
        </p:nvSpPr>
        <p:spPr bwMode="auto">
          <a:xfrm>
            <a:off x="3073829" y="34770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Host</a:t>
            </a:r>
            <a:r>
              <a:rPr lang="en-US" sz="1400" dirty="0" smtClean="0">
                <a:solidFill>
                  <a:srgbClr val="FFFFFF"/>
                </a:solidFill>
                <a:latin typeface="Calibri" pitchFamily="34" charset="0"/>
                <a:cs typeface="Calibri" pitchFamily="34" charset="0"/>
              </a:rPr>
              <a:t/>
            </a:r>
            <a:br>
              <a:rPr lang="en-US" sz="1400" dirty="0" smtClean="0">
                <a:solidFill>
                  <a:srgbClr val="FFFFFF"/>
                </a:solidFill>
                <a:latin typeface="Calibri" pitchFamily="34" charset="0"/>
                <a:cs typeface="Calibri" pitchFamily="34" charset="0"/>
              </a:rPr>
            </a:br>
            <a:r>
              <a:rPr lang="en-US" sz="1400" dirty="0" smtClean="0">
                <a:latin typeface="Calibri" pitchFamily="34" charset="0"/>
                <a:cs typeface="Calibri" pitchFamily="34" charset="0"/>
              </a:rPr>
              <a:t>Compute</a:t>
            </a:r>
          </a:p>
        </p:txBody>
      </p:sp>
      <p:cxnSp>
        <p:nvCxnSpPr>
          <p:cNvPr id="141" name="Straight Connector 140"/>
          <p:cNvCxnSpPr/>
          <p:nvPr/>
        </p:nvCxnSpPr>
        <p:spPr bwMode="auto">
          <a:xfrm>
            <a:off x="3988229" y="39342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42" name="Rectangle 141"/>
          <p:cNvSpPr/>
          <p:nvPr/>
        </p:nvSpPr>
        <p:spPr bwMode="auto">
          <a:xfrm>
            <a:off x="4369229" y="34770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 to Device</a:t>
            </a:r>
          </a:p>
        </p:txBody>
      </p:sp>
      <p:cxnSp>
        <p:nvCxnSpPr>
          <p:cNvPr id="143" name="Straight Connector 142"/>
          <p:cNvCxnSpPr/>
          <p:nvPr/>
        </p:nvCxnSpPr>
        <p:spPr bwMode="auto">
          <a:xfrm>
            <a:off x="5283629" y="39342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44" name="Rectangle 143"/>
          <p:cNvSpPr/>
          <p:nvPr/>
        </p:nvSpPr>
        <p:spPr bwMode="auto">
          <a:xfrm>
            <a:off x="5664629" y="34770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Device Compute</a:t>
            </a:r>
          </a:p>
        </p:txBody>
      </p:sp>
      <p:cxnSp>
        <p:nvCxnSpPr>
          <p:cNvPr id="145" name="Straight Connector 144"/>
          <p:cNvCxnSpPr/>
          <p:nvPr/>
        </p:nvCxnSpPr>
        <p:spPr bwMode="auto">
          <a:xfrm>
            <a:off x="6579029" y="3934217"/>
            <a:ext cx="381000" cy="0"/>
          </a:xfrm>
          <a:prstGeom prst="line">
            <a:avLst/>
          </a:prstGeom>
          <a:solidFill>
            <a:schemeClr val="tx2"/>
          </a:solidFill>
          <a:ln w="9525" cap="flat" cmpd="sng" algn="ctr">
            <a:solidFill>
              <a:schemeClr val="tx1"/>
            </a:solidFill>
            <a:prstDash val="lgDash"/>
            <a:round/>
            <a:headEnd type="none" w="med" len="med"/>
            <a:tailEnd type="none" w="med" len="med"/>
          </a:ln>
          <a:effectLst/>
        </p:spPr>
      </p:cxnSp>
      <p:sp>
        <p:nvSpPr>
          <p:cNvPr id="146" name="Rectangle 145"/>
          <p:cNvSpPr/>
          <p:nvPr/>
        </p:nvSpPr>
        <p:spPr bwMode="auto">
          <a:xfrm>
            <a:off x="6960029" y="3477017"/>
            <a:ext cx="914400" cy="838200"/>
          </a:xfrm>
          <a:prstGeom prst="rect">
            <a:avLst/>
          </a:prstGeom>
          <a:noFill/>
          <a:ln w="12700" cap="flat" cmpd="sng" algn="ctr">
            <a:solidFill>
              <a:schemeClr val="tx1"/>
            </a:solidFill>
            <a:prstDash val="lgDash"/>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endParaRPr lang="en-US" sz="1400" dirty="0" smtClean="0">
              <a:latin typeface="Calibri" pitchFamily="34" charset="0"/>
              <a:cs typeface="Calibri" pitchFamily="34" charset="0"/>
            </a:endParaRPr>
          </a:p>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 to Host</a:t>
            </a:r>
          </a:p>
        </p:txBody>
      </p:sp>
      <p:sp>
        <p:nvSpPr>
          <p:cNvPr id="147" name="Rectangle 146"/>
          <p:cNvSpPr/>
          <p:nvPr/>
        </p:nvSpPr>
        <p:spPr bwMode="auto">
          <a:xfrm>
            <a:off x="4369229" y="45438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Host</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Compute</a:t>
            </a:r>
          </a:p>
        </p:txBody>
      </p:sp>
      <p:cxnSp>
        <p:nvCxnSpPr>
          <p:cNvPr id="148" name="Straight Connector 147"/>
          <p:cNvCxnSpPr/>
          <p:nvPr/>
        </p:nvCxnSpPr>
        <p:spPr bwMode="auto">
          <a:xfrm>
            <a:off x="5283629" y="50010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49" name="Rectangle 148"/>
          <p:cNvSpPr/>
          <p:nvPr/>
        </p:nvSpPr>
        <p:spPr bwMode="auto">
          <a:xfrm>
            <a:off x="5664629" y="45438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 to Device</a:t>
            </a:r>
          </a:p>
        </p:txBody>
      </p:sp>
      <p:cxnSp>
        <p:nvCxnSpPr>
          <p:cNvPr id="150" name="Straight Connector 149"/>
          <p:cNvCxnSpPr/>
          <p:nvPr/>
        </p:nvCxnSpPr>
        <p:spPr bwMode="auto">
          <a:xfrm>
            <a:off x="6579029" y="50010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51" name="Rectangle 150"/>
          <p:cNvSpPr/>
          <p:nvPr/>
        </p:nvSpPr>
        <p:spPr bwMode="auto">
          <a:xfrm>
            <a:off x="6960029" y="4543817"/>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Device</a:t>
            </a:r>
            <a:r>
              <a:rPr lang="en-US" sz="1400" dirty="0" smtClean="0">
                <a:solidFill>
                  <a:srgbClr val="FFFFFF"/>
                </a:solidFill>
                <a:latin typeface="Calibri" pitchFamily="34" charset="0"/>
                <a:cs typeface="Calibri" pitchFamily="34" charset="0"/>
              </a:rPr>
              <a:t> </a:t>
            </a:r>
            <a:r>
              <a:rPr lang="en-US" sz="1400" dirty="0" smtClean="0">
                <a:latin typeface="Calibri" pitchFamily="34" charset="0"/>
                <a:cs typeface="Calibri" pitchFamily="34" charset="0"/>
              </a:rPr>
              <a:t>Compute</a:t>
            </a:r>
          </a:p>
        </p:txBody>
      </p:sp>
      <p:cxnSp>
        <p:nvCxnSpPr>
          <p:cNvPr id="152" name="Straight Connector 151"/>
          <p:cNvCxnSpPr/>
          <p:nvPr/>
        </p:nvCxnSpPr>
        <p:spPr bwMode="auto">
          <a:xfrm>
            <a:off x="7874429" y="5001017"/>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53" name="Rectangle 152"/>
          <p:cNvSpPr/>
          <p:nvPr/>
        </p:nvSpPr>
        <p:spPr bwMode="auto">
          <a:xfrm>
            <a:off x="5675674" y="1343025"/>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Host</a:t>
            </a:r>
            <a:r>
              <a:rPr lang="en-US" sz="1400" dirty="0" smtClean="0">
                <a:solidFill>
                  <a:srgbClr val="FFFFFF"/>
                </a:solidFill>
                <a:latin typeface="Calibri" pitchFamily="34" charset="0"/>
                <a:cs typeface="Calibri" pitchFamily="34" charset="0"/>
              </a:rPr>
              <a:t/>
            </a:r>
            <a:br>
              <a:rPr lang="en-US" sz="1400" dirty="0" smtClean="0">
                <a:solidFill>
                  <a:srgbClr val="FFFFFF"/>
                </a:solidFill>
                <a:latin typeface="Calibri" pitchFamily="34" charset="0"/>
                <a:cs typeface="Calibri" pitchFamily="34" charset="0"/>
              </a:rPr>
            </a:br>
            <a:r>
              <a:rPr lang="en-US" sz="1400" dirty="0" smtClean="0">
                <a:latin typeface="Calibri" pitchFamily="34" charset="0"/>
                <a:cs typeface="Calibri" pitchFamily="34" charset="0"/>
              </a:rPr>
              <a:t>Compute</a:t>
            </a:r>
          </a:p>
        </p:txBody>
      </p:sp>
      <p:cxnSp>
        <p:nvCxnSpPr>
          <p:cNvPr id="154" name="Straight Connector 153"/>
          <p:cNvCxnSpPr/>
          <p:nvPr/>
        </p:nvCxnSpPr>
        <p:spPr bwMode="auto">
          <a:xfrm>
            <a:off x="6590074" y="1800225"/>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55" name="Rectangle 154"/>
          <p:cNvSpPr/>
          <p:nvPr/>
        </p:nvSpPr>
        <p:spPr bwMode="auto">
          <a:xfrm>
            <a:off x="6971074" y="1343025"/>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endParaRPr lang="en-US" sz="1400" dirty="0" smtClean="0">
              <a:latin typeface="Calibri" pitchFamily="34" charset="0"/>
              <a:cs typeface="Calibri" pitchFamily="34" charset="0"/>
            </a:endParaRPr>
          </a:p>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DMA</a:t>
            </a:r>
            <a:r>
              <a:rPr lang="en-US" sz="1400" dirty="0" smtClean="0">
                <a:solidFill>
                  <a:srgbClr val="FFFFFF"/>
                </a:solidFill>
                <a:latin typeface="Calibri" pitchFamily="34" charset="0"/>
                <a:cs typeface="Calibri" pitchFamily="34" charset="0"/>
              </a:rPr>
              <a:t> </a:t>
            </a:r>
          </a:p>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to Device</a:t>
            </a:r>
          </a:p>
        </p:txBody>
      </p:sp>
      <p:cxnSp>
        <p:nvCxnSpPr>
          <p:cNvPr id="156" name="Straight Connector 155"/>
          <p:cNvCxnSpPr/>
          <p:nvPr/>
        </p:nvCxnSpPr>
        <p:spPr bwMode="auto">
          <a:xfrm>
            <a:off x="7885474" y="1800225"/>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57" name="Rectangle 156"/>
          <p:cNvSpPr/>
          <p:nvPr/>
        </p:nvSpPr>
        <p:spPr bwMode="auto">
          <a:xfrm>
            <a:off x="6960863" y="2409825"/>
            <a:ext cx="914400" cy="838200"/>
          </a:xfrm>
          <a:prstGeom prst="rect">
            <a:avLst/>
          </a:prstGeom>
          <a:noFill/>
          <a:ln w="127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1400" dirty="0" smtClean="0">
                <a:latin typeface="Calibri" pitchFamily="34" charset="0"/>
                <a:cs typeface="Calibri" pitchFamily="34" charset="0"/>
              </a:rPr>
              <a:t>Host</a:t>
            </a:r>
            <a:br>
              <a:rPr lang="en-US" sz="1400" dirty="0" smtClean="0">
                <a:latin typeface="Calibri" pitchFamily="34" charset="0"/>
                <a:cs typeface="Calibri" pitchFamily="34" charset="0"/>
              </a:rPr>
            </a:br>
            <a:r>
              <a:rPr lang="en-US" sz="1400" dirty="0" smtClean="0">
                <a:latin typeface="Calibri" pitchFamily="34" charset="0"/>
                <a:cs typeface="Calibri" pitchFamily="34" charset="0"/>
              </a:rPr>
              <a:t>Compute</a:t>
            </a:r>
          </a:p>
        </p:txBody>
      </p:sp>
      <p:cxnSp>
        <p:nvCxnSpPr>
          <p:cNvPr id="158" name="Straight Connector 157"/>
          <p:cNvCxnSpPr/>
          <p:nvPr/>
        </p:nvCxnSpPr>
        <p:spPr bwMode="auto">
          <a:xfrm>
            <a:off x="7875263" y="2867025"/>
            <a:ext cx="381000"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59" name="Line Callout 1 158"/>
          <p:cNvSpPr/>
          <p:nvPr/>
        </p:nvSpPr>
        <p:spPr bwMode="auto">
          <a:xfrm>
            <a:off x="615153" y="3400834"/>
            <a:ext cx="2209800" cy="1921566"/>
          </a:xfrm>
          <a:prstGeom prst="borderCallout1">
            <a:avLst>
              <a:gd name="adj1" fmla="val 56840"/>
              <a:gd name="adj2" fmla="val 100045"/>
              <a:gd name="adj3" fmla="val -9194"/>
              <a:gd name="adj4" fmla="val 154997"/>
            </a:avLst>
          </a:prstGeom>
          <a:solidFill>
            <a:srgbClr val="FFC000"/>
          </a:solidFill>
          <a:ln w="50800" cap="flat" cmpd="sng" algn="ctr">
            <a:solidFill>
              <a:srgbClr val="FFC000"/>
            </a:solidFill>
            <a:prstDash val="solid"/>
            <a:round/>
            <a:headEnd type="none" w="med" len="med"/>
            <a:tailEnd type="none" w="med" len="med"/>
          </a:ln>
          <a:effectLst/>
        </p:spPr>
        <p:txBody>
          <a:bodyPr vert="horz" wrap="square" lIns="91372" tIns="45688" rIns="91372" bIns="45688" numCol="1" rtlCol="0" anchor="ctr" anchorCtr="0" compatLnSpc="1">
            <a:prstTxWarp prst="textNoShape">
              <a:avLst/>
            </a:prstTxWarp>
            <a:noAutofit/>
          </a:bodyPr>
          <a:lstStyle/>
          <a:p>
            <a:pPr algn="ctr" fontAlgn="base">
              <a:lnSpc>
                <a:spcPct val="95000"/>
              </a:lnSpc>
              <a:spcBef>
                <a:spcPct val="30000"/>
              </a:spcBef>
              <a:spcAft>
                <a:spcPct val="0"/>
              </a:spcAft>
              <a:buClr>
                <a:srgbClr val="FFFFFF"/>
              </a:buClr>
              <a:buFont typeface="Wingdings" pitchFamily="2" charset="2"/>
              <a:buNone/>
            </a:pPr>
            <a:r>
              <a:rPr lang="en-US" sz="2000" b="1" dirty="0" smtClean="0">
                <a:latin typeface="Calibri" pitchFamily="34" charset="0"/>
                <a:cs typeface="Calibri" pitchFamily="34" charset="0"/>
              </a:rPr>
              <a:t>Host, device, and DMA all busy at the same time!</a:t>
            </a:r>
          </a:p>
        </p:txBody>
      </p:sp>
      <p:sp>
        <p:nvSpPr>
          <p:cNvPr id="160" name="TextBox 159"/>
          <p:cNvSpPr txBox="1"/>
          <p:nvPr/>
        </p:nvSpPr>
        <p:spPr>
          <a:xfrm>
            <a:off x="4075474" y="1943296"/>
            <a:ext cx="1600200" cy="457592"/>
          </a:xfrm>
          <a:prstGeom prst="rect">
            <a:avLst/>
          </a:prstGeom>
          <a:noFill/>
        </p:spPr>
        <p:txBody>
          <a:bodyPr wrap="none" rtlCol="0">
            <a:noAutofit/>
          </a:bodyPr>
          <a:lstStyle/>
          <a:p>
            <a:pPr algn="ctr" fontAlgn="base">
              <a:spcBef>
                <a:spcPct val="0"/>
              </a:spcBef>
              <a:spcAft>
                <a:spcPct val="0"/>
              </a:spcAft>
            </a:pPr>
            <a:r>
              <a:rPr lang="en-US" sz="1600" dirty="0" smtClean="0">
                <a:latin typeface="Calibri" pitchFamily="34" charset="0"/>
                <a:cs typeface="Calibri" pitchFamily="34" charset="0"/>
              </a:rPr>
              <a:t>(if necessary)</a:t>
            </a:r>
          </a:p>
        </p:txBody>
      </p:sp>
    </p:spTree>
    <p:extLst>
      <p:ext uri="{BB962C8B-B14F-4D97-AF65-F5344CB8AC3E}">
        <p14:creationId xmlns:p14="http://schemas.microsoft.com/office/powerpoint/2010/main" val="184502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33" grpId="0" animBg="1"/>
      <p:bldP spid="135" grpId="0" animBg="1"/>
      <p:bldP spid="137" grpId="0" animBg="1"/>
      <p:bldP spid="139" grpId="0" animBg="1"/>
      <p:bldP spid="140" grpId="0" animBg="1"/>
      <p:bldP spid="142" grpId="0" animBg="1"/>
      <p:bldP spid="144" grpId="0" animBg="1"/>
      <p:bldP spid="146" grpId="0" animBg="1"/>
      <p:bldP spid="147" grpId="0" animBg="1"/>
      <p:bldP spid="149" grpId="0" animBg="1"/>
      <p:bldP spid="151" grpId="0" animBg="1"/>
      <p:bldP spid="153" grpId="0" animBg="1"/>
      <p:bldP spid="155" grpId="0" animBg="1"/>
      <p:bldP spid="157" grpId="0" animBg="1"/>
      <p:bldP spid="159" grpId="0" animBg="1"/>
      <p:bldP spid="1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17</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COI APIs – First glance</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1" name="Content Placeholder 2"/>
          <p:cNvSpPr txBox="1">
            <a:spLocks/>
          </p:cNvSpPr>
          <p:nvPr/>
        </p:nvSpPr>
        <p:spPr>
          <a:xfrm>
            <a:off x="37410" y="542131"/>
            <a:ext cx="9125639" cy="5525294"/>
          </a:xfrm>
          <a:prstGeom prst="rect">
            <a:avLst/>
          </a:prstGeom>
        </p:spPr>
        <p:txBody>
          <a:bodyPr/>
          <a:lstStyle>
            <a:lvl1pPr marL="342900" indent="-342900" algn="l" rtl="0" eaLnBrk="0" fontAlgn="base" hangingPunct="0">
              <a:spcBef>
                <a:spcPts val="300"/>
              </a:spcBef>
              <a:spcAft>
                <a:spcPts val="600"/>
              </a:spcAft>
              <a:buChar char="•"/>
              <a:defRPr sz="2400" b="0">
                <a:solidFill>
                  <a:srgbClr val="0071C6"/>
                </a:solidFill>
                <a:latin typeface="+mn-lt"/>
                <a:ea typeface="+mn-ea"/>
                <a:cs typeface="+mn-cs"/>
              </a:defRPr>
            </a:lvl1pPr>
            <a:lvl2pPr marL="742950" indent="-285750" algn="l" rtl="0" eaLnBrk="0" fontAlgn="base" hangingPunct="0">
              <a:spcBef>
                <a:spcPts val="0"/>
              </a:spcBef>
              <a:spcAft>
                <a:spcPts val="600"/>
              </a:spcAft>
              <a:buChar char="–"/>
              <a:defRPr sz="2000" b="0">
                <a:solidFill>
                  <a:srgbClr val="0071C6"/>
                </a:solidFill>
                <a:latin typeface="+mn-lt"/>
                <a:cs typeface="+mn-cs"/>
              </a:defRPr>
            </a:lvl2pPr>
            <a:lvl3pPr marL="1143000" indent="-228600" algn="l" rtl="0" eaLnBrk="0" fontAlgn="base" hangingPunct="0">
              <a:spcBef>
                <a:spcPts val="0"/>
              </a:spcBef>
              <a:spcAft>
                <a:spcPts val="600"/>
              </a:spcAft>
              <a:buChar char="•"/>
              <a:defRPr sz="1600" b="0">
                <a:solidFill>
                  <a:srgbClr val="0071C6"/>
                </a:solidFill>
                <a:latin typeface="+mn-lt"/>
                <a:cs typeface="+mn-cs"/>
              </a:defRPr>
            </a:lvl3pPr>
            <a:lvl4pPr marL="1600200" indent="-228600" algn="l" rtl="0" eaLnBrk="0" fontAlgn="base" hangingPunct="0">
              <a:spcBef>
                <a:spcPts val="0"/>
              </a:spcBef>
              <a:spcAft>
                <a:spcPts val="0"/>
              </a:spcAft>
              <a:buChar char="–"/>
              <a:defRPr sz="1400" b="0">
                <a:solidFill>
                  <a:srgbClr val="0071C6"/>
                </a:solidFill>
                <a:latin typeface="+mn-lt"/>
                <a:cs typeface="+mn-cs"/>
              </a:defRPr>
            </a:lvl4pPr>
            <a:lvl5pPr marL="2057400" indent="-228600" algn="l" rtl="0" eaLnBrk="0" fontAlgn="base" hangingPunct="0">
              <a:spcBef>
                <a:spcPts val="300"/>
              </a:spcBef>
              <a:spcAft>
                <a:spcPts val="0"/>
              </a:spcAft>
              <a:buChar char="»"/>
              <a:defRPr sz="1200" b="0">
                <a:solidFill>
                  <a:srgbClr val="0071C6"/>
                </a:solidFill>
                <a:latin typeface="+mn-lt"/>
                <a:cs typeface="+mn-cs"/>
              </a:defRPr>
            </a:lvl5pPr>
            <a:lvl6pPr marL="2514600" indent="-228600" algn="l" rtl="0" fontAlgn="base">
              <a:spcBef>
                <a:spcPct val="20000"/>
              </a:spcBef>
              <a:spcAft>
                <a:spcPct val="100000"/>
              </a:spcAft>
              <a:buChar char="»"/>
              <a:defRPr sz="1600" b="1">
                <a:solidFill>
                  <a:schemeClr val="bg1"/>
                </a:solidFill>
                <a:latin typeface="+mn-lt"/>
                <a:cs typeface="+mn-cs"/>
              </a:defRPr>
            </a:lvl6pPr>
            <a:lvl7pPr marL="2971800" indent="-228600" algn="l" rtl="0" fontAlgn="base">
              <a:spcBef>
                <a:spcPct val="20000"/>
              </a:spcBef>
              <a:spcAft>
                <a:spcPct val="100000"/>
              </a:spcAft>
              <a:buChar char="»"/>
              <a:defRPr sz="1600" b="1">
                <a:solidFill>
                  <a:schemeClr val="bg1"/>
                </a:solidFill>
                <a:latin typeface="+mn-lt"/>
                <a:cs typeface="+mn-cs"/>
              </a:defRPr>
            </a:lvl7pPr>
            <a:lvl8pPr marL="3429000" indent="-228600" algn="l" rtl="0" fontAlgn="base">
              <a:spcBef>
                <a:spcPct val="20000"/>
              </a:spcBef>
              <a:spcAft>
                <a:spcPct val="100000"/>
              </a:spcAft>
              <a:buChar char="»"/>
              <a:defRPr sz="1600" b="1">
                <a:solidFill>
                  <a:schemeClr val="bg1"/>
                </a:solidFill>
                <a:latin typeface="+mn-lt"/>
                <a:cs typeface="+mn-cs"/>
              </a:defRPr>
            </a:lvl8pPr>
            <a:lvl9pPr marL="3886200" indent="-228600" algn="l" rtl="0" fontAlgn="base">
              <a:spcBef>
                <a:spcPct val="20000"/>
              </a:spcBef>
              <a:spcAft>
                <a:spcPct val="100000"/>
              </a:spcAft>
              <a:buChar char="»"/>
              <a:defRPr sz="1600" b="1">
                <a:solidFill>
                  <a:schemeClr val="bg1"/>
                </a:solidFill>
                <a:latin typeface="+mn-lt"/>
                <a:cs typeface="+mn-cs"/>
              </a:defRPr>
            </a:lvl9pPr>
          </a:lstStyle>
          <a:p>
            <a:r>
              <a:rPr lang="en-US" sz="1600" dirty="0">
                <a:solidFill>
                  <a:schemeClr val="tx1"/>
                </a:solidFill>
              </a:rPr>
              <a:t>COI exposes four major </a:t>
            </a:r>
            <a:r>
              <a:rPr lang="en-US" sz="1600" dirty="0" smtClean="0">
                <a:solidFill>
                  <a:schemeClr val="tx1"/>
                </a:solidFill>
              </a:rPr>
              <a:t>abstractions:</a:t>
            </a:r>
            <a:endParaRPr lang="en-US" sz="1600" dirty="0">
              <a:solidFill>
                <a:schemeClr val="tx1"/>
              </a:solidFill>
            </a:endParaRPr>
          </a:p>
          <a:p>
            <a:pPr lvl="1"/>
            <a:r>
              <a:rPr lang="en-US" sz="1600" dirty="0">
                <a:solidFill>
                  <a:schemeClr val="tx1"/>
                </a:solidFill>
              </a:rPr>
              <a:t>Use </a:t>
            </a:r>
            <a:r>
              <a:rPr lang="en-US" sz="1600" dirty="0" smtClean="0">
                <a:solidFill>
                  <a:schemeClr val="tx1"/>
                </a:solidFill>
              </a:rPr>
              <a:t>the </a:t>
            </a:r>
            <a:r>
              <a:rPr lang="en-US" sz="1600" dirty="0">
                <a:solidFill>
                  <a:schemeClr val="tx1"/>
                </a:solidFill>
              </a:rPr>
              <a:t>simplest layer or add additional capabilities with more layers as needed</a:t>
            </a:r>
          </a:p>
          <a:p>
            <a:pPr lvl="1"/>
            <a:r>
              <a:rPr lang="en-US" sz="1600" dirty="0">
                <a:solidFill>
                  <a:schemeClr val="tx1"/>
                </a:solidFill>
              </a:rPr>
              <a:t>Each layer intended to interoperate with other available </a:t>
            </a:r>
            <a:r>
              <a:rPr lang="en-US" sz="1600" dirty="0" smtClean="0">
                <a:solidFill>
                  <a:schemeClr val="tx1"/>
                </a:solidFill>
              </a:rPr>
              <a:t>lower layers (e.g. SCIF)</a:t>
            </a:r>
            <a:endParaRPr lang="en-US" sz="1600" dirty="0">
              <a:solidFill>
                <a:schemeClr val="tx1"/>
              </a:solidFill>
            </a:endParaRPr>
          </a:p>
          <a:p>
            <a:r>
              <a:rPr lang="en-US" sz="1600" dirty="0">
                <a:solidFill>
                  <a:schemeClr val="tx1"/>
                </a:solidFill>
              </a:rPr>
              <a:t>Enumeration: </a:t>
            </a:r>
            <a:r>
              <a:rPr lang="en-US" sz="1600" b="1" dirty="0" err="1">
                <a:solidFill>
                  <a:schemeClr val="tx1"/>
                </a:solidFill>
              </a:rPr>
              <a:t>COIEngine</a:t>
            </a:r>
            <a:r>
              <a:rPr lang="en-US" sz="1600" dirty="0">
                <a:solidFill>
                  <a:schemeClr val="tx1"/>
                </a:solidFill>
              </a:rPr>
              <a:t>, </a:t>
            </a:r>
            <a:r>
              <a:rPr lang="en-US" sz="1600" b="1" dirty="0" err="1">
                <a:solidFill>
                  <a:schemeClr val="tx1"/>
                </a:solidFill>
              </a:rPr>
              <a:t>COISysInfo</a:t>
            </a:r>
            <a:endParaRPr lang="en-US" sz="1600" b="1" dirty="0">
              <a:solidFill>
                <a:schemeClr val="tx1"/>
              </a:solidFill>
            </a:endParaRPr>
          </a:p>
          <a:p>
            <a:pPr lvl="1"/>
            <a:r>
              <a:rPr lang="en-US" sz="1600" dirty="0">
                <a:solidFill>
                  <a:schemeClr val="tx1"/>
                </a:solidFill>
              </a:rPr>
              <a:t>Enumerate HW info; cards, APIC, cores, threads, caches, dynamic utilization</a:t>
            </a:r>
          </a:p>
          <a:p>
            <a:r>
              <a:rPr lang="en-US" sz="1600" dirty="0">
                <a:solidFill>
                  <a:schemeClr val="tx1"/>
                </a:solidFill>
              </a:rPr>
              <a:t>Process Management: </a:t>
            </a:r>
            <a:r>
              <a:rPr lang="en-US" sz="1600" b="1" dirty="0" err="1">
                <a:solidFill>
                  <a:schemeClr val="tx1"/>
                </a:solidFill>
              </a:rPr>
              <a:t>COIProcess</a:t>
            </a:r>
            <a:r>
              <a:rPr lang="en-US" sz="1600" dirty="0">
                <a:solidFill>
                  <a:schemeClr val="tx1"/>
                </a:solidFill>
              </a:rPr>
              <a:t> (requires </a:t>
            </a:r>
            <a:r>
              <a:rPr lang="en-US" sz="1600" dirty="0" err="1">
                <a:solidFill>
                  <a:schemeClr val="tx1"/>
                </a:solidFill>
              </a:rPr>
              <a:t>COIEngine</a:t>
            </a:r>
            <a:r>
              <a:rPr lang="en-US" sz="1600" dirty="0">
                <a:solidFill>
                  <a:schemeClr val="tx1"/>
                </a:solidFill>
              </a:rPr>
              <a:t>)</a:t>
            </a:r>
          </a:p>
          <a:p>
            <a:pPr lvl="1"/>
            <a:r>
              <a:rPr lang="en-US" sz="1600" dirty="0">
                <a:solidFill>
                  <a:schemeClr val="tx1"/>
                </a:solidFill>
              </a:rPr>
              <a:t>Create remote processes; loads code and libraries, start/stop</a:t>
            </a:r>
          </a:p>
          <a:p>
            <a:r>
              <a:rPr lang="en-US" sz="1600" dirty="0">
                <a:solidFill>
                  <a:schemeClr val="tx1"/>
                </a:solidFill>
              </a:rPr>
              <a:t>Execution Flow: </a:t>
            </a:r>
            <a:r>
              <a:rPr lang="en-US" sz="1600" b="1" dirty="0" err="1">
                <a:solidFill>
                  <a:schemeClr val="tx1"/>
                </a:solidFill>
              </a:rPr>
              <a:t>COIPipeline</a:t>
            </a:r>
            <a:r>
              <a:rPr lang="en-US" sz="1600" dirty="0">
                <a:solidFill>
                  <a:schemeClr val="tx1"/>
                </a:solidFill>
              </a:rPr>
              <a:t> (requires </a:t>
            </a:r>
            <a:r>
              <a:rPr lang="en-US" sz="1600" dirty="0" err="1">
                <a:solidFill>
                  <a:schemeClr val="tx1"/>
                </a:solidFill>
              </a:rPr>
              <a:t>COIProcess</a:t>
            </a:r>
            <a:r>
              <a:rPr lang="en-US" sz="1600" dirty="0">
                <a:solidFill>
                  <a:schemeClr val="tx1"/>
                </a:solidFill>
              </a:rPr>
              <a:t>)</a:t>
            </a:r>
          </a:p>
          <a:p>
            <a:pPr lvl="1"/>
            <a:r>
              <a:rPr lang="en-US" sz="1600" dirty="0" err="1">
                <a:solidFill>
                  <a:schemeClr val="tx1"/>
                </a:solidFill>
              </a:rPr>
              <a:t>COIPipelines</a:t>
            </a:r>
            <a:r>
              <a:rPr lang="en-US" sz="1600" dirty="0">
                <a:solidFill>
                  <a:schemeClr val="tx1"/>
                </a:solidFill>
              </a:rPr>
              <a:t> are the RPC-like mechanism for flow control and remote execution</a:t>
            </a:r>
          </a:p>
          <a:p>
            <a:pPr lvl="1"/>
            <a:r>
              <a:rPr lang="en-US" sz="1600" dirty="0">
                <a:solidFill>
                  <a:schemeClr val="tx1"/>
                </a:solidFill>
              </a:rPr>
              <a:t>Can pass up to 32K of data with local pointers</a:t>
            </a:r>
          </a:p>
          <a:p>
            <a:r>
              <a:rPr lang="en-US" sz="1600" dirty="0">
                <a:solidFill>
                  <a:schemeClr val="tx1"/>
                </a:solidFill>
              </a:rPr>
              <a:t>Data and Dependency Management: </a:t>
            </a:r>
            <a:r>
              <a:rPr lang="en-US" sz="1600" b="1" dirty="0" err="1">
                <a:solidFill>
                  <a:schemeClr val="tx1"/>
                </a:solidFill>
              </a:rPr>
              <a:t>COIBuffer</a:t>
            </a:r>
            <a:r>
              <a:rPr lang="en-US" sz="1600" dirty="0">
                <a:solidFill>
                  <a:schemeClr val="tx1"/>
                </a:solidFill>
              </a:rPr>
              <a:t>, </a:t>
            </a:r>
            <a:r>
              <a:rPr lang="en-US" sz="1600" b="1" dirty="0" err="1">
                <a:solidFill>
                  <a:schemeClr val="tx1"/>
                </a:solidFill>
              </a:rPr>
              <a:t>COIEvent</a:t>
            </a:r>
            <a:r>
              <a:rPr lang="en-US" sz="1600" dirty="0">
                <a:solidFill>
                  <a:schemeClr val="tx1"/>
                </a:solidFill>
              </a:rPr>
              <a:t> (requires </a:t>
            </a:r>
            <a:r>
              <a:rPr lang="en-US" sz="1600" dirty="0" err="1">
                <a:solidFill>
                  <a:schemeClr val="tx1"/>
                </a:solidFill>
              </a:rPr>
              <a:t>COIPipeline</a:t>
            </a:r>
            <a:r>
              <a:rPr lang="en-US" sz="1600" dirty="0">
                <a:solidFill>
                  <a:schemeClr val="tx1"/>
                </a:solidFill>
              </a:rPr>
              <a:t>)</a:t>
            </a:r>
          </a:p>
          <a:p>
            <a:pPr lvl="1"/>
            <a:r>
              <a:rPr lang="en-US" sz="1600" dirty="0" err="1">
                <a:solidFill>
                  <a:schemeClr val="tx1"/>
                </a:solidFill>
              </a:rPr>
              <a:t>COIBuffers</a:t>
            </a:r>
            <a:r>
              <a:rPr lang="en-US" sz="1600" dirty="0">
                <a:solidFill>
                  <a:schemeClr val="tx1"/>
                </a:solidFill>
              </a:rPr>
              <a:t> are the basic unit of data movement and dependence </a:t>
            </a:r>
            <a:r>
              <a:rPr lang="en-US" sz="1600" dirty="0" err="1" smtClean="0">
                <a:solidFill>
                  <a:schemeClr val="tx1"/>
                </a:solidFill>
              </a:rPr>
              <a:t>managment</a:t>
            </a:r>
            <a:endParaRPr lang="en-US" sz="1600" dirty="0">
              <a:solidFill>
                <a:schemeClr val="tx1"/>
              </a:solidFill>
            </a:endParaRPr>
          </a:p>
          <a:p>
            <a:pPr lvl="1"/>
            <a:r>
              <a:rPr lang="en-US" sz="1600" dirty="0" err="1">
                <a:solidFill>
                  <a:schemeClr val="tx1"/>
                </a:solidFill>
              </a:rPr>
              <a:t>COIEvent</a:t>
            </a:r>
            <a:r>
              <a:rPr lang="en-US" sz="1600" dirty="0">
                <a:solidFill>
                  <a:schemeClr val="tx1"/>
                </a:solidFill>
              </a:rPr>
              <a:t> optionally used to help manage dependences</a:t>
            </a:r>
          </a:p>
          <a:p>
            <a:pPr lvl="1"/>
            <a:r>
              <a:rPr lang="en-US" sz="1600" dirty="0" err="1">
                <a:solidFill>
                  <a:schemeClr val="tx1"/>
                </a:solidFill>
              </a:rPr>
              <a:t>COIBuffers</a:t>
            </a:r>
            <a:r>
              <a:rPr lang="en-US" sz="1600" dirty="0">
                <a:solidFill>
                  <a:schemeClr val="tx1"/>
                </a:solidFill>
              </a:rPr>
              <a:t> and </a:t>
            </a:r>
            <a:r>
              <a:rPr lang="en-US" sz="1600" dirty="0" err="1">
                <a:solidFill>
                  <a:schemeClr val="tx1"/>
                </a:solidFill>
              </a:rPr>
              <a:t>COIEvents</a:t>
            </a:r>
            <a:r>
              <a:rPr lang="en-US" sz="1600" dirty="0">
                <a:solidFill>
                  <a:schemeClr val="tx1"/>
                </a:solidFill>
              </a:rPr>
              <a:t> are typically used with Run Functions executing            on </a:t>
            </a:r>
            <a:r>
              <a:rPr lang="en-US" sz="1600" dirty="0" err="1">
                <a:solidFill>
                  <a:schemeClr val="tx1"/>
                </a:solidFill>
              </a:rPr>
              <a:t>COIPipelines</a:t>
            </a:r>
            <a:endParaRPr lang="en-US" sz="1600" dirty="0">
              <a:solidFill>
                <a:schemeClr val="tx1"/>
              </a:solidFill>
            </a:endParaRPr>
          </a:p>
          <a:p>
            <a:endParaRPr lang="en-US" sz="1700" dirty="0" smtClean="0">
              <a:latin typeface="Calibri" pitchFamily="34" charset="0"/>
              <a:cs typeface="Calibri" pitchFamily="34" charset="0"/>
            </a:endParaRPr>
          </a:p>
          <a:p>
            <a:endParaRPr lang="en-US" sz="1700" dirty="0">
              <a:latin typeface="Calibri" pitchFamily="34" charset="0"/>
              <a:cs typeface="Calibri" pitchFamily="34" charset="0"/>
            </a:endParaRPr>
          </a:p>
        </p:txBody>
      </p:sp>
    </p:spTree>
    <p:extLst>
      <p:ext uri="{BB962C8B-B14F-4D97-AF65-F5344CB8AC3E}">
        <p14:creationId xmlns:p14="http://schemas.microsoft.com/office/powerpoint/2010/main" val="4018812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18</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API: </a:t>
            </a:r>
            <a:r>
              <a:rPr lang="en-US" sz="2800" dirty="0" err="1" smtClean="0">
                <a:solidFill>
                  <a:schemeClr val="tx1"/>
                </a:solidFill>
              </a:rPr>
              <a:t>COIEngine</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1" name="Content Placeholder 2"/>
          <p:cNvSpPr txBox="1">
            <a:spLocks/>
          </p:cNvSpPr>
          <p:nvPr/>
        </p:nvSpPr>
        <p:spPr>
          <a:xfrm>
            <a:off x="37411" y="542131"/>
            <a:ext cx="8868464" cy="5525294"/>
          </a:xfrm>
          <a:prstGeom prst="rect">
            <a:avLst/>
          </a:prstGeom>
        </p:spPr>
        <p:txBody>
          <a:bodyPr/>
          <a:lstStyle>
            <a:lvl1pPr marL="342900" indent="-342900" algn="l" rtl="0" eaLnBrk="0" fontAlgn="base" hangingPunct="0">
              <a:spcBef>
                <a:spcPts val="300"/>
              </a:spcBef>
              <a:spcAft>
                <a:spcPts val="600"/>
              </a:spcAft>
              <a:buChar char="•"/>
              <a:defRPr sz="2400" b="0">
                <a:solidFill>
                  <a:srgbClr val="0071C6"/>
                </a:solidFill>
                <a:latin typeface="+mn-lt"/>
                <a:ea typeface="+mn-ea"/>
                <a:cs typeface="+mn-cs"/>
              </a:defRPr>
            </a:lvl1pPr>
            <a:lvl2pPr marL="742950" indent="-285750" algn="l" rtl="0" eaLnBrk="0" fontAlgn="base" hangingPunct="0">
              <a:spcBef>
                <a:spcPts val="0"/>
              </a:spcBef>
              <a:spcAft>
                <a:spcPts val="600"/>
              </a:spcAft>
              <a:buChar char="–"/>
              <a:defRPr sz="2000" b="0">
                <a:solidFill>
                  <a:srgbClr val="0071C6"/>
                </a:solidFill>
                <a:latin typeface="+mn-lt"/>
                <a:cs typeface="+mn-cs"/>
              </a:defRPr>
            </a:lvl2pPr>
            <a:lvl3pPr marL="1143000" indent="-228600" algn="l" rtl="0" eaLnBrk="0" fontAlgn="base" hangingPunct="0">
              <a:spcBef>
                <a:spcPts val="0"/>
              </a:spcBef>
              <a:spcAft>
                <a:spcPts val="600"/>
              </a:spcAft>
              <a:buChar char="•"/>
              <a:defRPr sz="1600" b="0">
                <a:solidFill>
                  <a:srgbClr val="0071C6"/>
                </a:solidFill>
                <a:latin typeface="+mn-lt"/>
                <a:cs typeface="+mn-cs"/>
              </a:defRPr>
            </a:lvl3pPr>
            <a:lvl4pPr marL="1600200" indent="-228600" algn="l" rtl="0" eaLnBrk="0" fontAlgn="base" hangingPunct="0">
              <a:spcBef>
                <a:spcPts val="0"/>
              </a:spcBef>
              <a:spcAft>
                <a:spcPts val="0"/>
              </a:spcAft>
              <a:buChar char="–"/>
              <a:defRPr sz="1400" b="0">
                <a:solidFill>
                  <a:srgbClr val="0071C6"/>
                </a:solidFill>
                <a:latin typeface="+mn-lt"/>
                <a:cs typeface="+mn-cs"/>
              </a:defRPr>
            </a:lvl4pPr>
            <a:lvl5pPr marL="2057400" indent="-228600" algn="l" rtl="0" eaLnBrk="0" fontAlgn="base" hangingPunct="0">
              <a:spcBef>
                <a:spcPts val="300"/>
              </a:spcBef>
              <a:spcAft>
                <a:spcPts val="0"/>
              </a:spcAft>
              <a:buChar char="»"/>
              <a:defRPr sz="1200" b="0">
                <a:solidFill>
                  <a:srgbClr val="0071C6"/>
                </a:solidFill>
                <a:latin typeface="+mn-lt"/>
                <a:cs typeface="+mn-cs"/>
              </a:defRPr>
            </a:lvl5pPr>
            <a:lvl6pPr marL="2514600" indent="-228600" algn="l" rtl="0" fontAlgn="base">
              <a:spcBef>
                <a:spcPct val="20000"/>
              </a:spcBef>
              <a:spcAft>
                <a:spcPct val="100000"/>
              </a:spcAft>
              <a:buChar char="»"/>
              <a:defRPr sz="1600" b="1">
                <a:solidFill>
                  <a:schemeClr val="bg1"/>
                </a:solidFill>
                <a:latin typeface="+mn-lt"/>
                <a:cs typeface="+mn-cs"/>
              </a:defRPr>
            </a:lvl6pPr>
            <a:lvl7pPr marL="2971800" indent="-228600" algn="l" rtl="0" fontAlgn="base">
              <a:spcBef>
                <a:spcPct val="20000"/>
              </a:spcBef>
              <a:spcAft>
                <a:spcPct val="100000"/>
              </a:spcAft>
              <a:buChar char="»"/>
              <a:defRPr sz="1600" b="1">
                <a:solidFill>
                  <a:schemeClr val="bg1"/>
                </a:solidFill>
                <a:latin typeface="+mn-lt"/>
                <a:cs typeface="+mn-cs"/>
              </a:defRPr>
            </a:lvl7pPr>
            <a:lvl8pPr marL="3429000" indent="-228600" algn="l" rtl="0" fontAlgn="base">
              <a:spcBef>
                <a:spcPct val="20000"/>
              </a:spcBef>
              <a:spcAft>
                <a:spcPct val="100000"/>
              </a:spcAft>
              <a:buChar char="»"/>
              <a:defRPr sz="1600" b="1">
                <a:solidFill>
                  <a:schemeClr val="bg1"/>
                </a:solidFill>
                <a:latin typeface="+mn-lt"/>
                <a:cs typeface="+mn-cs"/>
              </a:defRPr>
            </a:lvl8pPr>
            <a:lvl9pPr marL="3886200" indent="-228600" algn="l" rtl="0" fontAlgn="base">
              <a:spcBef>
                <a:spcPct val="20000"/>
              </a:spcBef>
              <a:spcAft>
                <a:spcPct val="100000"/>
              </a:spcAft>
              <a:buChar char="»"/>
              <a:defRPr sz="1600" b="1">
                <a:solidFill>
                  <a:schemeClr val="bg1"/>
                </a:solidFill>
                <a:latin typeface="+mn-lt"/>
                <a:cs typeface="+mn-cs"/>
              </a:defRPr>
            </a:lvl9pPr>
          </a:lstStyle>
          <a:p>
            <a:r>
              <a:rPr lang="en-US" sz="1600" dirty="0">
                <a:solidFill>
                  <a:schemeClr val="tx1"/>
                </a:solidFill>
              </a:rPr>
              <a:t>Abstracts the devices in the system</a:t>
            </a:r>
          </a:p>
          <a:p>
            <a:pPr lvl="1"/>
            <a:r>
              <a:rPr lang="en-US" sz="1600" dirty="0">
                <a:solidFill>
                  <a:schemeClr val="tx1"/>
                </a:solidFill>
              </a:rPr>
              <a:t>Host x86_64 device as well as Phi cards</a:t>
            </a:r>
          </a:p>
          <a:p>
            <a:r>
              <a:rPr lang="en-US" sz="1600" dirty="0">
                <a:solidFill>
                  <a:schemeClr val="tx1"/>
                </a:solidFill>
              </a:rPr>
              <a:t>Provides device enumeration capabilities</a:t>
            </a:r>
          </a:p>
          <a:p>
            <a:pPr lvl="1"/>
            <a:r>
              <a:rPr lang="en-US" sz="1600" dirty="0">
                <a:solidFill>
                  <a:schemeClr val="tx1"/>
                </a:solidFill>
              </a:rPr>
              <a:t>Number of devices and handles to devices</a:t>
            </a:r>
          </a:p>
          <a:p>
            <a:r>
              <a:rPr lang="en-US" sz="1600" dirty="0">
                <a:solidFill>
                  <a:schemeClr val="tx1"/>
                </a:solidFill>
              </a:rPr>
              <a:t>Also provides dynamic device information</a:t>
            </a:r>
          </a:p>
          <a:p>
            <a:pPr lvl="1"/>
            <a:r>
              <a:rPr lang="en-US" sz="1600" dirty="0">
                <a:solidFill>
                  <a:schemeClr val="tx1"/>
                </a:solidFill>
              </a:rPr>
              <a:t>Current memory utilization and CPU load</a:t>
            </a:r>
          </a:p>
          <a:p>
            <a:r>
              <a:rPr lang="en-US" sz="1600" dirty="0">
                <a:solidFill>
                  <a:schemeClr val="tx1"/>
                </a:solidFill>
              </a:rPr>
              <a:t>Does not require any other COI APIs</a:t>
            </a:r>
          </a:p>
          <a:p>
            <a:endParaRPr lang="en-US" sz="1700" dirty="0" smtClean="0">
              <a:latin typeface="Calibri" pitchFamily="34" charset="0"/>
              <a:cs typeface="Calibri" pitchFamily="34" charset="0"/>
            </a:endParaRPr>
          </a:p>
          <a:p>
            <a:endParaRPr lang="en-US" sz="1700" dirty="0">
              <a:latin typeface="Calibri" pitchFamily="34" charset="0"/>
              <a:cs typeface="Calibri" pitchFamily="34" charset="0"/>
            </a:endParaRPr>
          </a:p>
        </p:txBody>
      </p:sp>
      <p:sp>
        <p:nvSpPr>
          <p:cNvPr id="9" name="Flowchart: Process 8"/>
          <p:cNvSpPr/>
          <p:nvPr/>
        </p:nvSpPr>
        <p:spPr bwMode="auto">
          <a:xfrm>
            <a:off x="1638061" y="1618853"/>
            <a:ext cx="6315075" cy="3791347"/>
          </a:xfrm>
          <a:prstGeom prst="flowChartProcess">
            <a:avLst/>
          </a:prstGeom>
          <a:solidFill>
            <a:schemeClr val="tx1"/>
          </a:solidFill>
          <a:ln w="12700" cap="flat" cmpd="sng" algn="ctr">
            <a:solidFill>
              <a:schemeClr val="tx1"/>
            </a:solidFill>
            <a:prstDash val="solid"/>
            <a:round/>
            <a:headEnd type="none" w="med" len="med"/>
            <a:tailEnd type="none" w="med" len="med"/>
          </a:ln>
          <a:effectLst/>
        </p:spPr>
        <p:txBody>
          <a:bodyPr vert="horz" wrap="square" lIns="45720" tIns="45688" rIns="45720" bIns="45688" numCol="1" rtlCol="0" anchor="t" anchorCtr="0" compatLnSpc="1">
            <a:prstTxWarp prst="textNoShape">
              <a:avLst/>
            </a:prstTxWarp>
            <a:noAutofit/>
          </a:bodyPr>
          <a:lstStyle/>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Get the number of engines */</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uint32_t    </a:t>
            </a:r>
            <a:r>
              <a:rPr lang="en-US" sz="1400" dirty="0" err="1" smtClean="0">
                <a:solidFill>
                  <a:schemeClr val="bg1"/>
                </a:solidFill>
                <a:latin typeface="Calibri" pitchFamily="34" charset="0"/>
                <a:cs typeface="Calibri" pitchFamily="34" charset="0"/>
              </a:rPr>
              <a:t>num_engines</a:t>
            </a:r>
            <a:r>
              <a:rPr lang="en-US" sz="1400" dirty="0" smtClean="0">
                <a:solidFill>
                  <a:schemeClr val="bg1"/>
                </a:solidFill>
                <a:latin typeface="Calibri" pitchFamily="34" charset="0"/>
                <a:cs typeface="Calibri" pitchFamily="34" charset="0"/>
              </a:rPr>
              <a:t> = 0;</a:t>
            </a:r>
          </a:p>
          <a:p>
            <a:pPr fontAlgn="base">
              <a:lnSpc>
                <a:spcPct val="95000"/>
              </a:lnSpc>
              <a:spcBef>
                <a:spcPct val="30000"/>
              </a:spcBef>
              <a:spcAft>
                <a:spcPct val="0"/>
              </a:spcAft>
              <a:buClr>
                <a:srgbClr val="FFFFFF"/>
              </a:buClr>
            </a:pPr>
            <a:r>
              <a:rPr lang="en-US" sz="1400" dirty="0" err="1" smtClean="0">
                <a:solidFill>
                  <a:schemeClr val="bg1"/>
                </a:solidFill>
                <a:latin typeface="Calibri" pitchFamily="34" charset="0"/>
                <a:cs typeface="Calibri" pitchFamily="34" charset="0"/>
              </a:rPr>
              <a:t>COIEngineGetCount</a:t>
            </a:r>
            <a:r>
              <a:rPr lang="en-US" sz="1400" dirty="0" smtClean="0">
                <a:solidFill>
                  <a:schemeClr val="bg1"/>
                </a:solidFill>
                <a:latin typeface="Calibri" pitchFamily="34" charset="0"/>
                <a:cs typeface="Calibri" pitchFamily="34" charset="0"/>
              </a:rPr>
              <a:t>(COI_ISA_MIC,          /* The type of engine. */</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&amp;</a:t>
            </a:r>
            <a:r>
              <a:rPr lang="en-US" sz="1400" dirty="0" err="1" smtClean="0">
                <a:solidFill>
                  <a:schemeClr val="bg1"/>
                </a:solidFill>
                <a:latin typeface="Calibri" pitchFamily="34" charset="0"/>
                <a:cs typeface="Calibri" pitchFamily="34" charset="0"/>
              </a:rPr>
              <a:t>num_engines</a:t>
            </a:r>
            <a:r>
              <a:rPr lang="en-US" sz="1400" dirty="0" smtClean="0">
                <a:solidFill>
                  <a:schemeClr val="bg1"/>
                </a:solidFill>
                <a:latin typeface="Calibri" pitchFamily="34" charset="0"/>
                <a:cs typeface="Calibri" pitchFamily="34" charset="0"/>
              </a:rPr>
              <a:t>);    /* </a:t>
            </a:r>
            <a:r>
              <a:rPr lang="en-US" sz="1400" dirty="0" err="1" smtClean="0">
                <a:solidFill>
                  <a:schemeClr val="bg1"/>
                </a:solidFill>
                <a:latin typeface="Calibri" pitchFamily="34" charset="0"/>
                <a:cs typeface="Calibri" pitchFamily="34" charset="0"/>
              </a:rPr>
              <a:t>Outparam</a:t>
            </a:r>
            <a:r>
              <a:rPr lang="en-US" sz="1400" dirty="0" smtClean="0">
                <a:solidFill>
                  <a:schemeClr val="bg1"/>
                </a:solidFill>
                <a:latin typeface="Calibri" pitchFamily="34" charset="0"/>
                <a:cs typeface="Calibri" pitchFamily="34" charset="0"/>
              </a:rPr>
              <a:t> for number of engines */</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 of this type. */</a:t>
            </a:r>
          </a:p>
          <a:p>
            <a:pPr fontAlgn="base">
              <a:lnSpc>
                <a:spcPct val="95000"/>
              </a:lnSpc>
              <a:spcBef>
                <a:spcPct val="30000"/>
              </a:spcBef>
              <a:spcAft>
                <a:spcPct val="0"/>
              </a:spcAft>
              <a:buClr>
                <a:srgbClr val="FFFFFF"/>
              </a:buClr>
            </a:pPr>
            <a:endParaRPr lang="en-US" sz="1400" dirty="0" smtClean="0">
              <a:solidFill>
                <a:schemeClr val="bg1"/>
              </a:solidFill>
              <a:latin typeface="Calibri" pitchFamily="34" charset="0"/>
              <a:cs typeface="Calibri" pitchFamily="34" charset="0"/>
            </a:endParaRP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Get a handle to the first one */</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COIENGINE engine;</a:t>
            </a:r>
          </a:p>
          <a:p>
            <a:pPr fontAlgn="base">
              <a:lnSpc>
                <a:spcPct val="95000"/>
              </a:lnSpc>
              <a:spcBef>
                <a:spcPct val="30000"/>
              </a:spcBef>
              <a:spcAft>
                <a:spcPct val="0"/>
              </a:spcAft>
              <a:buClr>
                <a:srgbClr val="FFFFFF"/>
              </a:buClr>
            </a:pPr>
            <a:r>
              <a:rPr lang="en-US" sz="1400" dirty="0" err="1" smtClean="0">
                <a:solidFill>
                  <a:schemeClr val="bg1"/>
                </a:solidFill>
                <a:latin typeface="Calibri" pitchFamily="34" charset="0"/>
                <a:cs typeface="Calibri" pitchFamily="34" charset="0"/>
              </a:rPr>
              <a:t>COIEngineGetHandle</a:t>
            </a:r>
            <a:r>
              <a:rPr lang="en-US" sz="1400" dirty="0" smtClean="0">
                <a:solidFill>
                  <a:schemeClr val="bg1"/>
                </a:solidFill>
                <a:latin typeface="Calibri" pitchFamily="34" charset="0"/>
                <a:cs typeface="Calibri" pitchFamily="34" charset="0"/>
              </a:rPr>
              <a:t>(COI_ISA_MIC,      /* The type of engine.</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0,                /* The index of the engine within </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a:t>
            </a:r>
            <a:r>
              <a:rPr lang="en-US" sz="1400" dirty="0">
                <a:solidFill>
                  <a:schemeClr val="bg1"/>
                </a:solidFill>
                <a:latin typeface="Calibri" pitchFamily="34" charset="0"/>
                <a:cs typeface="Calibri" pitchFamily="34" charset="0"/>
              </a:rPr>
              <a:t> </a:t>
            </a:r>
            <a:r>
              <a:rPr lang="en-US" sz="1400" dirty="0" smtClean="0">
                <a:solidFill>
                  <a:schemeClr val="bg1"/>
                </a:solidFill>
                <a:latin typeface="Calibri" pitchFamily="34" charset="0"/>
                <a:cs typeface="Calibri" pitchFamily="34" charset="0"/>
              </a:rPr>
              <a:t> * the array of engines of this type</a:t>
            </a:r>
          </a:p>
          <a:p>
            <a:pPr fontAlgn="base">
              <a:lnSpc>
                <a:spcPct val="95000"/>
              </a:lnSpc>
              <a:spcBef>
                <a:spcPct val="30000"/>
              </a:spcBef>
              <a:spcAft>
                <a:spcPct val="0"/>
              </a:spcAft>
              <a:buClr>
                <a:srgbClr val="FFFFFF"/>
              </a:buClr>
            </a:pPr>
            <a:r>
              <a:rPr lang="en-US" sz="1400" dirty="0">
                <a:solidFill>
                  <a:schemeClr val="bg1"/>
                </a:solidFill>
                <a:latin typeface="Calibri" pitchFamily="34" charset="0"/>
                <a:cs typeface="Calibri" pitchFamily="34" charset="0"/>
              </a:rPr>
              <a:t> </a:t>
            </a:r>
            <a:r>
              <a:rPr lang="en-US" sz="1400" dirty="0" smtClean="0">
                <a:solidFill>
                  <a:schemeClr val="bg1"/>
                </a:solidFill>
                <a:latin typeface="Calibri" pitchFamily="34" charset="0"/>
                <a:cs typeface="Calibri" pitchFamily="34" charset="0"/>
              </a:rPr>
              <a:t>			   */</a:t>
            </a:r>
          </a:p>
          <a:p>
            <a:pPr fontAlgn="base">
              <a:lnSpc>
                <a:spcPct val="95000"/>
              </a:lnSpc>
              <a:spcBef>
                <a:spcPct val="30000"/>
              </a:spcBef>
              <a:spcAft>
                <a:spcPct val="0"/>
              </a:spcAft>
              <a:buClr>
                <a:srgbClr val="FFFFFF"/>
              </a:buClr>
            </a:pPr>
            <a:r>
              <a:rPr lang="en-US" sz="1400" dirty="0" smtClean="0">
                <a:solidFill>
                  <a:schemeClr val="bg1"/>
                </a:solidFill>
                <a:latin typeface="Calibri" pitchFamily="34" charset="0"/>
                <a:cs typeface="Calibri" pitchFamily="34" charset="0"/>
              </a:rPr>
              <a:t>                                           &amp;engine);         /* </a:t>
            </a:r>
            <a:r>
              <a:rPr lang="en-US" sz="1400" dirty="0" err="1" smtClean="0">
                <a:solidFill>
                  <a:schemeClr val="bg1"/>
                </a:solidFill>
                <a:latin typeface="Calibri" pitchFamily="34" charset="0"/>
                <a:cs typeface="Calibri" pitchFamily="34" charset="0"/>
              </a:rPr>
              <a:t>Outparam</a:t>
            </a:r>
            <a:r>
              <a:rPr lang="en-US" sz="1400" dirty="0" smtClean="0">
                <a:solidFill>
                  <a:schemeClr val="bg1"/>
                </a:solidFill>
                <a:latin typeface="Calibri" pitchFamily="34" charset="0"/>
                <a:cs typeface="Calibri" pitchFamily="34" charset="0"/>
              </a:rPr>
              <a:t> for the engine handle */</a:t>
            </a:r>
            <a:endParaRPr lang="en-US" sz="1400" dirty="0" smtClean="0">
              <a:latin typeface="Calibri" pitchFamily="34" charset="0"/>
              <a:cs typeface="Calibri" pitchFamily="34" charset="0"/>
            </a:endParaRPr>
          </a:p>
          <a:p>
            <a:pPr fontAlgn="base">
              <a:lnSpc>
                <a:spcPct val="95000"/>
              </a:lnSpc>
              <a:spcBef>
                <a:spcPct val="30000"/>
              </a:spcBef>
              <a:spcAft>
                <a:spcPct val="0"/>
              </a:spcAft>
              <a:buClr>
                <a:srgbClr val="FFFFFF"/>
              </a:buClr>
            </a:pPr>
            <a:endParaRPr lang="en-US" sz="1600" b="1" dirty="0" smtClean="0">
              <a:solidFill>
                <a:srgbClr val="FFFFFF"/>
              </a:solidFill>
              <a:latin typeface="Calibri" pitchFamily="34" charset="0"/>
              <a:cs typeface="Calibri" pitchFamily="34" charset="0"/>
            </a:endParaRPr>
          </a:p>
        </p:txBody>
      </p:sp>
    </p:spTree>
    <p:extLst>
      <p:ext uri="{BB962C8B-B14F-4D97-AF65-F5344CB8AC3E}">
        <p14:creationId xmlns:p14="http://schemas.microsoft.com/office/powerpoint/2010/main" val="391549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19</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 name="Content Placeholder 1"/>
          <p:cNvSpPr>
            <a:spLocks noGrp="1"/>
          </p:cNvSpPr>
          <p:nvPr>
            <p:ph idx="1"/>
          </p:nvPr>
        </p:nvSpPr>
        <p:spPr>
          <a:xfrm>
            <a:off x="274814" y="668567"/>
            <a:ext cx="8421272" cy="510632"/>
          </a:xfrm>
        </p:spPr>
        <p:txBody>
          <a:bodyPr/>
          <a:lstStyle/>
          <a:p>
            <a:pPr>
              <a:buFont typeface="Arial" pitchFamily="34" charset="0"/>
              <a:buChar char="•"/>
            </a:pPr>
            <a:endParaRPr lang="en-US" sz="1800" dirty="0" smtClean="0">
              <a:solidFill>
                <a:schemeClr val="tx1"/>
              </a:solidFill>
            </a:endParaRPr>
          </a:p>
          <a:p>
            <a:pPr marL="285750" lvl="1" indent="0">
              <a:buNone/>
            </a:pPr>
            <a:endParaRPr lang="en-US" sz="1800" dirty="0" smtClean="0">
              <a:solidFill>
                <a:schemeClr val="tx1"/>
              </a:solidFill>
            </a:endParaRPr>
          </a:p>
          <a:p>
            <a:pPr marL="0" indent="0">
              <a:buNone/>
            </a:pPr>
            <a:endParaRPr lang="en-US" sz="1800" dirty="0">
              <a:solidFill>
                <a:schemeClr val="tx1"/>
              </a:solidFill>
            </a:endParaRPr>
          </a:p>
        </p:txBody>
      </p:sp>
      <p:sp>
        <p:nvSpPr>
          <p:cNvPr id="3" name="Title 2"/>
          <p:cNvSpPr>
            <a:spLocks noGrp="1"/>
          </p:cNvSpPr>
          <p:nvPr>
            <p:ph type="title"/>
          </p:nvPr>
        </p:nvSpPr>
        <p:spPr>
          <a:xfrm>
            <a:off x="615912" y="2233596"/>
            <a:ext cx="8634408" cy="576279"/>
          </a:xfrm>
        </p:spPr>
        <p:txBody>
          <a:bodyPr/>
          <a:lstStyle/>
          <a:p>
            <a:r>
              <a:rPr lang="en-US" sz="2800" dirty="0" smtClean="0">
                <a:solidFill>
                  <a:schemeClr val="tx1"/>
                </a:solidFill>
              </a:rPr>
              <a:t>Coprocessor Communication Link (CCL)</a:t>
            </a:r>
            <a:br>
              <a:rPr lang="en-US" sz="2800" dirty="0" smtClean="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1869563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2</a:t>
            </a:fld>
            <a:endParaRPr lang="en-US" dirty="0"/>
          </a:p>
        </p:txBody>
      </p:sp>
      <p:sp>
        <p:nvSpPr>
          <p:cNvPr id="5" name="Title 1"/>
          <p:cNvSpPr>
            <a:spLocks noGrp="1"/>
          </p:cNvSpPr>
          <p:nvPr>
            <p:ph type="title"/>
          </p:nvPr>
        </p:nvSpPr>
        <p:spPr>
          <a:xfrm>
            <a:off x="0" y="0"/>
            <a:ext cx="8153400" cy="889319"/>
          </a:xfrm>
        </p:spPr>
        <p:txBody>
          <a:bodyPr/>
          <a:lstStyle/>
          <a:p>
            <a:r>
              <a:rPr lang="en-US" dirty="0">
                <a:solidFill>
                  <a:schemeClr val="tx1"/>
                </a:solidFill>
              </a:rPr>
              <a:t>Legal Disclaimer</a:t>
            </a:r>
          </a:p>
        </p:txBody>
      </p:sp>
      <p:sp>
        <p:nvSpPr>
          <p:cNvPr id="6" name="Content Placeholder 2"/>
          <p:cNvSpPr>
            <a:spLocks noGrp="1"/>
          </p:cNvSpPr>
          <p:nvPr>
            <p:ph idx="1"/>
          </p:nvPr>
        </p:nvSpPr>
        <p:spPr>
          <a:xfrm>
            <a:off x="0" y="595948"/>
            <a:ext cx="9144000" cy="5587682"/>
          </a:xfrm>
          <a:solidFill>
            <a:schemeClr val="bg1">
              <a:lumMod val="95000"/>
            </a:schemeClr>
          </a:solidFill>
        </p:spPr>
        <p:txBody>
          <a:bodyPr/>
          <a:lstStyle/>
          <a:p>
            <a:pPr>
              <a:spcBef>
                <a:spcPts val="0"/>
              </a:spcBef>
              <a:defRPr/>
            </a:pPr>
            <a:r>
              <a:rPr lang="en-US" sz="700" dirty="0" smtClean="0">
                <a:solidFill>
                  <a:schemeClr val="tx1"/>
                </a:solidFill>
              </a:rPr>
              <a:t>INFORMATION IN THIS DOCUMENT IS PROVIDED IN CONNECTION WITH INTEL® PRODUCTS. NO LICENSE, EXPRESS OR IMPLIED, BY ESTOPPEL OR OTHERWISE, TO ANY INTELLECTUAL PROPETY RIGHTS IS GRANTED BY THIS DOCUMENT. EXCEPT AS PROVIDED IN INTEL’S TERMS AND CONDITIONS OF SALE FOR SUCH PRODUCTS, INTEL ASSUMES NO LIABILITY WHATSOEVER, AND INTEL DISCLAIMS ANY EXPRESS OR IMPLIED WARRANTY, RELATING TO SALE AND/OR USE OF INTEL</a:t>
            </a:r>
            <a:r>
              <a:rPr lang="en-US" sz="700" baseline="30000" dirty="0" smtClean="0">
                <a:solidFill>
                  <a:schemeClr val="tx1"/>
                </a:solidFill>
              </a:rPr>
              <a:t>®</a:t>
            </a:r>
            <a:r>
              <a:rPr lang="en-US" sz="700" dirty="0" smtClean="0">
                <a:solidFill>
                  <a:schemeClr val="tx1"/>
                </a:solidFill>
              </a:rPr>
              <a:t> PRODUCTS INCLUDING LIABILITY OR WARRANTIES RELATING TO FITNESS FOR A PARTICULAR PURPOSE, MERCHANTABILITY, OR INFRINGEMENT OF ANY PATENT, COPYRIGHT OR OTHER INTELLECTUAL PROPERTY RIGHT.</a:t>
            </a:r>
          </a:p>
          <a:p>
            <a:pPr>
              <a:lnSpc>
                <a:spcPts val="1600"/>
              </a:lnSpc>
              <a:spcBef>
                <a:spcPts val="0"/>
              </a:spcBef>
              <a:defRPr/>
            </a:pPr>
            <a:r>
              <a:rPr lang="en-US" sz="700" dirty="0" smtClean="0">
                <a:solidFill>
                  <a:schemeClr val="tx1"/>
                </a:solidFill>
              </a:rPr>
              <a:t>Intel may make changes to specifications and product descriptions at any time, without notice.</a:t>
            </a:r>
          </a:p>
          <a:p>
            <a:pPr>
              <a:lnSpc>
                <a:spcPts val="1600"/>
              </a:lnSpc>
              <a:spcBef>
                <a:spcPts val="0"/>
              </a:spcBef>
              <a:defRPr/>
            </a:pPr>
            <a:r>
              <a:rPr lang="en-US" sz="700" dirty="0" smtClean="0">
                <a:solidFill>
                  <a:schemeClr val="tx1"/>
                </a:solidFill>
              </a:rPr>
              <a:t>All products, dates, and figures specified are preliminary based on current expectations, and are subject to change without notice.</a:t>
            </a:r>
          </a:p>
          <a:p>
            <a:pPr>
              <a:lnSpc>
                <a:spcPts val="1600"/>
              </a:lnSpc>
              <a:spcBef>
                <a:spcPts val="0"/>
              </a:spcBef>
              <a:defRPr/>
            </a:pPr>
            <a:r>
              <a:rPr lang="en-US" sz="700" dirty="0" smtClean="0">
                <a:solidFill>
                  <a:schemeClr val="tx1"/>
                </a:solidFill>
              </a:rPr>
              <a:t>Intel, processors, chipsets, and desktop boards may contain design defects or errors known as errata, which may cause the product to deviate from published specifications. Current characterized errata are available on request.</a:t>
            </a:r>
          </a:p>
          <a:p>
            <a:pPr>
              <a:lnSpc>
                <a:spcPts val="1600"/>
              </a:lnSpc>
              <a:spcBef>
                <a:spcPts val="0"/>
              </a:spcBef>
              <a:defRPr/>
            </a:pPr>
            <a:r>
              <a:rPr lang="en-US" sz="700" dirty="0" smtClean="0">
                <a:solidFill>
                  <a:schemeClr val="tx1"/>
                </a:solidFill>
              </a:rPr>
              <a:t>Sandy Bridge and other code names featured are used internally within Intel to identify products that are in development and not yet publicly announced for release.  Customers, licensees and other third parties are not authorized by Intel to use code names in advertising, promotion or marketing of any product or services and any such use of Intel's internal code names is at the sole risk of the user </a:t>
            </a:r>
          </a:p>
          <a:p>
            <a:pPr>
              <a:lnSpc>
                <a:spcPts val="1600"/>
              </a:lnSpc>
              <a:spcBef>
                <a:spcPts val="0"/>
              </a:spcBef>
              <a:defRPr/>
            </a:pPr>
            <a:r>
              <a:rPr lang="en-US" sz="700" dirty="0" smtClean="0">
                <a:solidFill>
                  <a:schemeClr val="tx1"/>
                </a:solidFill>
              </a:rPr>
              <a:t>Software and workloads used in performance tests may have been optimized for performance only on Intel microprocessors.  Performance tests, such as </a:t>
            </a:r>
            <a:r>
              <a:rPr lang="en-US" sz="700" dirty="0" err="1" smtClean="0">
                <a:solidFill>
                  <a:schemeClr val="tx1"/>
                </a:solidFill>
              </a:rPr>
              <a:t>SYSmark</a:t>
            </a:r>
            <a:r>
              <a:rPr lang="en-US" sz="700" dirty="0" smtClean="0">
                <a:solidFill>
                  <a:schemeClr val="tx1"/>
                </a:solidFill>
              </a:rPr>
              <a:t> and </a:t>
            </a:r>
            <a:r>
              <a:rPr lang="en-US" sz="700" dirty="0" err="1" smtClean="0">
                <a:solidFill>
                  <a:schemeClr val="tx1"/>
                </a:solidFill>
              </a:rPr>
              <a:t>MobileMark</a:t>
            </a:r>
            <a:r>
              <a:rPr lang="en-US" sz="700" dirty="0" smtClean="0">
                <a:solidFill>
                  <a:schemeClr val="tx1"/>
                </a:solidFill>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information go to </a:t>
            </a:r>
            <a:r>
              <a:rPr lang="en-US" sz="700" dirty="0" smtClean="0">
                <a:solidFill>
                  <a:schemeClr val="tx1"/>
                </a:solidFill>
                <a:hlinkClick r:id="rId2"/>
              </a:rPr>
              <a:t>http://www.intel.com/performance</a:t>
            </a:r>
            <a:endParaRPr lang="en-US" sz="700" dirty="0" smtClean="0">
              <a:solidFill>
                <a:schemeClr val="tx1"/>
              </a:solidFill>
            </a:endParaRPr>
          </a:p>
          <a:p>
            <a:pPr>
              <a:lnSpc>
                <a:spcPts val="1600"/>
              </a:lnSpc>
              <a:spcBef>
                <a:spcPts val="0"/>
              </a:spcBef>
              <a:defRPr/>
            </a:pPr>
            <a:r>
              <a:rPr lang="en-US" sz="700" dirty="0" smtClean="0">
                <a:solidFill>
                  <a:schemeClr val="tx1"/>
                </a:solidFill>
              </a:rPr>
              <a:t>Intel, Core, Xeon, VTune, </a:t>
            </a:r>
            <a:r>
              <a:rPr lang="en-US" sz="700" dirty="0" err="1" smtClean="0">
                <a:solidFill>
                  <a:schemeClr val="tx1"/>
                </a:solidFill>
              </a:rPr>
              <a:t>Cilk</a:t>
            </a:r>
            <a:r>
              <a:rPr lang="en-US" sz="700" dirty="0" smtClean="0">
                <a:solidFill>
                  <a:schemeClr val="tx1"/>
                </a:solidFill>
              </a:rPr>
              <a:t>, Intel and Intel Sponsors of Tomorrow. and Intel Sponsors of Tomorrow. logo, and the Intel logo are trademarks of Intel Corporation in the United States and other countries.  </a:t>
            </a:r>
          </a:p>
          <a:p>
            <a:pPr>
              <a:lnSpc>
                <a:spcPts val="1600"/>
              </a:lnSpc>
              <a:spcBef>
                <a:spcPts val="0"/>
              </a:spcBef>
              <a:defRPr/>
            </a:pPr>
            <a:r>
              <a:rPr lang="en-US" sz="700" dirty="0" smtClean="0">
                <a:solidFill>
                  <a:schemeClr val="tx1"/>
                </a:solidFill>
              </a:rPr>
              <a:t>*Other names and brands may be claimed as the property of others.</a:t>
            </a:r>
          </a:p>
          <a:p>
            <a:pPr>
              <a:lnSpc>
                <a:spcPts val="1600"/>
              </a:lnSpc>
              <a:spcBef>
                <a:spcPts val="0"/>
              </a:spcBef>
              <a:defRPr/>
            </a:pPr>
            <a:r>
              <a:rPr lang="en-US" sz="700" dirty="0" smtClean="0">
                <a:solidFill>
                  <a:schemeClr val="tx1"/>
                </a:solidFill>
              </a:rPr>
              <a:t>Copyright ©2011 Intel Corporation.</a:t>
            </a:r>
          </a:p>
          <a:p>
            <a:pPr>
              <a:lnSpc>
                <a:spcPts val="1600"/>
              </a:lnSpc>
              <a:spcBef>
                <a:spcPts val="0"/>
              </a:spcBef>
              <a:defRPr/>
            </a:pPr>
            <a:r>
              <a:rPr lang="en-US" sz="700" dirty="0" smtClean="0">
                <a:solidFill>
                  <a:schemeClr val="tx1"/>
                </a:solidFill>
              </a:rPr>
              <a:t>Hyper-Threading Technology: Requires an Intel® HT Technology enabled system, check with your PC manufacturer.  Performance will vary depending on the specific hardware and software used.  Not available on all Intel® Core™ processors.  For more information including details on which processors support HT Technology, visit </a:t>
            </a:r>
            <a:r>
              <a:rPr lang="en-US" sz="700" dirty="0" smtClean="0">
                <a:solidFill>
                  <a:schemeClr val="tx1"/>
                </a:solidFill>
                <a:hlinkClick r:id="rId3"/>
              </a:rPr>
              <a:t>http://www.intel.com/info/hyperthreading</a:t>
            </a:r>
            <a:endParaRPr lang="en-US" sz="700" dirty="0" smtClean="0">
              <a:solidFill>
                <a:schemeClr val="tx1"/>
              </a:solidFill>
            </a:endParaRPr>
          </a:p>
          <a:p>
            <a:pPr>
              <a:lnSpc>
                <a:spcPts val="1600"/>
              </a:lnSpc>
              <a:spcBef>
                <a:spcPts val="0"/>
              </a:spcBef>
              <a:defRPr/>
            </a:pPr>
            <a:r>
              <a:rPr lang="en-US" sz="700" dirty="0" smtClean="0">
                <a:solidFill>
                  <a:schemeClr val="tx1"/>
                </a:solidFill>
              </a:rPr>
              <a:t>Intel® 64 architecture: Requires a system with a 64-bit enabled processor, chipset, BIOS and software.  Performance will vary depending on the specific hardware and software you use.  Consult your PC manufacturer for more information.  For more information, visit </a:t>
            </a:r>
            <a:r>
              <a:rPr lang="en-US" sz="700" dirty="0" smtClean="0">
                <a:solidFill>
                  <a:schemeClr val="tx1"/>
                </a:solidFill>
                <a:hlinkClick r:id="rId4"/>
              </a:rPr>
              <a:t>http://www.intel.com/info/em64t</a:t>
            </a:r>
            <a:r>
              <a:rPr lang="en-US" sz="700" dirty="0" smtClean="0">
                <a:solidFill>
                  <a:schemeClr val="tx1"/>
                </a:solidFill>
              </a:rPr>
              <a:t> </a:t>
            </a:r>
          </a:p>
          <a:p>
            <a:pPr>
              <a:lnSpc>
                <a:spcPts val="1600"/>
              </a:lnSpc>
              <a:spcBef>
                <a:spcPts val="0"/>
              </a:spcBef>
              <a:defRPr/>
            </a:pPr>
            <a:r>
              <a:rPr lang="en-US" sz="700" dirty="0" smtClean="0">
                <a:solidFill>
                  <a:schemeClr val="tx1"/>
                </a:solidFill>
              </a:rPr>
              <a:t>Intel® Turbo Boost Technology: Requires a system with Intel® Turbo Boost Technology capability.  Consult your PC manufacturer.  Performance varies depending on hardware, software and system configuration.  For more information, visit </a:t>
            </a:r>
            <a:r>
              <a:rPr lang="en-US" sz="700" dirty="0" smtClean="0">
                <a:solidFill>
                  <a:schemeClr val="tx1"/>
                </a:solidFill>
                <a:hlinkClick r:id="rId5"/>
              </a:rPr>
              <a:t>http://www.intel.com/technology/turboboost</a:t>
            </a:r>
            <a:r>
              <a:rPr lang="en-US" sz="700" dirty="0" smtClean="0">
                <a:solidFill>
                  <a:schemeClr val="tx1"/>
                </a:solidFill>
              </a:rPr>
              <a:t> </a:t>
            </a:r>
          </a:p>
        </p:txBody>
      </p:sp>
    </p:spTree>
    <p:extLst>
      <p:ext uri="{BB962C8B-B14F-4D97-AF65-F5344CB8AC3E}">
        <p14:creationId xmlns:p14="http://schemas.microsoft.com/office/powerpoint/2010/main" val="1419018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20</a:t>
            </a:fld>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66696848"/>
              </p:ext>
            </p:extLst>
          </p:nvPr>
        </p:nvGraphicFramePr>
        <p:xfrm>
          <a:off x="480559" y="0"/>
          <a:ext cx="8472487" cy="6081712"/>
        </p:xfrm>
        <a:graphic>
          <a:graphicData uri="http://schemas.openxmlformats.org/presentationml/2006/ole">
            <mc:AlternateContent xmlns:mc="http://schemas.openxmlformats.org/markup-compatibility/2006">
              <mc:Choice xmlns:v="urn:schemas-microsoft-com:vml" Requires="v">
                <p:oleObj spid="_x0000_s12600" name="Visio" r:id="rId3" imgW="11017642" imgH="7906950" progId="Visio.Drawing.11">
                  <p:embed/>
                </p:oleObj>
              </mc:Choice>
              <mc:Fallback>
                <p:oleObj name="Visio" r:id="rId3" imgW="11017642" imgH="790695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59" y="0"/>
                        <a:ext cx="8472487" cy="608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Oval 5"/>
          <p:cNvSpPr/>
          <p:nvPr/>
        </p:nvSpPr>
        <p:spPr>
          <a:xfrm>
            <a:off x="6490606" y="1230087"/>
            <a:ext cx="1728108" cy="1338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27673" y="2925535"/>
            <a:ext cx="1791041" cy="10912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66051" y="4511582"/>
            <a:ext cx="990600" cy="313236"/>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Card OS</a:t>
            </a:r>
            <a:endParaRPr lang="en-US" sz="1400" dirty="0">
              <a:solidFill>
                <a:schemeClr val="tx1"/>
              </a:solidFill>
            </a:endParaRPr>
          </a:p>
        </p:txBody>
      </p:sp>
      <p:sp>
        <p:nvSpPr>
          <p:cNvPr id="9" name="Oval 8"/>
          <p:cNvSpPr/>
          <p:nvPr/>
        </p:nvSpPr>
        <p:spPr>
          <a:xfrm>
            <a:off x="1637958" y="1597478"/>
            <a:ext cx="1791041" cy="10912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94837" y="2569029"/>
            <a:ext cx="2240249" cy="13062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179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21</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Introduction</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11" name="Content Placeholder 2"/>
          <p:cNvSpPr txBox="1">
            <a:spLocks/>
          </p:cNvSpPr>
          <p:nvPr/>
        </p:nvSpPr>
        <p:spPr>
          <a:xfrm>
            <a:off x="-23371" y="593326"/>
            <a:ext cx="8851685" cy="5437360"/>
          </a:xfrm>
          <a:prstGeom prst="rect">
            <a:avLst/>
          </a:prstGeom>
        </p:spPr>
        <p:txBody>
          <a:bodyPr/>
          <a:lstStyle>
            <a:lvl1pPr marL="342900" indent="-342900" algn="l" rtl="0" eaLnBrk="0" fontAlgn="base" hangingPunct="0">
              <a:spcBef>
                <a:spcPts val="300"/>
              </a:spcBef>
              <a:spcAft>
                <a:spcPts val="600"/>
              </a:spcAft>
              <a:buChar char="•"/>
              <a:defRPr sz="2400" b="0">
                <a:solidFill>
                  <a:srgbClr val="0071C6"/>
                </a:solidFill>
                <a:latin typeface="+mn-lt"/>
                <a:ea typeface="+mn-ea"/>
                <a:cs typeface="+mn-cs"/>
              </a:defRPr>
            </a:lvl1pPr>
            <a:lvl2pPr marL="742950" indent="-285750" algn="l" rtl="0" eaLnBrk="0" fontAlgn="base" hangingPunct="0">
              <a:spcBef>
                <a:spcPts val="0"/>
              </a:spcBef>
              <a:spcAft>
                <a:spcPts val="600"/>
              </a:spcAft>
              <a:buChar char="–"/>
              <a:defRPr sz="2000" b="0">
                <a:solidFill>
                  <a:srgbClr val="0071C6"/>
                </a:solidFill>
                <a:latin typeface="+mn-lt"/>
                <a:cs typeface="+mn-cs"/>
              </a:defRPr>
            </a:lvl2pPr>
            <a:lvl3pPr marL="1143000" indent="-228600" algn="l" rtl="0" eaLnBrk="0" fontAlgn="base" hangingPunct="0">
              <a:spcBef>
                <a:spcPts val="0"/>
              </a:spcBef>
              <a:spcAft>
                <a:spcPts val="600"/>
              </a:spcAft>
              <a:buChar char="•"/>
              <a:defRPr sz="1600" b="0">
                <a:solidFill>
                  <a:srgbClr val="0071C6"/>
                </a:solidFill>
                <a:latin typeface="+mn-lt"/>
                <a:cs typeface="+mn-cs"/>
              </a:defRPr>
            </a:lvl3pPr>
            <a:lvl4pPr marL="1600200" indent="-228600" algn="l" rtl="0" eaLnBrk="0" fontAlgn="base" hangingPunct="0">
              <a:spcBef>
                <a:spcPts val="0"/>
              </a:spcBef>
              <a:spcAft>
                <a:spcPts val="0"/>
              </a:spcAft>
              <a:buChar char="–"/>
              <a:defRPr sz="1400" b="0">
                <a:solidFill>
                  <a:srgbClr val="0071C6"/>
                </a:solidFill>
                <a:latin typeface="+mn-lt"/>
                <a:cs typeface="+mn-cs"/>
              </a:defRPr>
            </a:lvl4pPr>
            <a:lvl5pPr marL="2057400" indent="-228600" algn="l" rtl="0" eaLnBrk="0" fontAlgn="base" hangingPunct="0">
              <a:spcBef>
                <a:spcPts val="300"/>
              </a:spcBef>
              <a:spcAft>
                <a:spcPts val="0"/>
              </a:spcAft>
              <a:buChar char="»"/>
              <a:defRPr sz="1200" b="0">
                <a:solidFill>
                  <a:srgbClr val="0071C6"/>
                </a:solidFill>
                <a:latin typeface="+mn-lt"/>
                <a:cs typeface="+mn-cs"/>
              </a:defRPr>
            </a:lvl5pPr>
            <a:lvl6pPr marL="2514600" indent="-228600" algn="l" rtl="0" fontAlgn="base">
              <a:spcBef>
                <a:spcPct val="20000"/>
              </a:spcBef>
              <a:spcAft>
                <a:spcPct val="100000"/>
              </a:spcAft>
              <a:buChar char="»"/>
              <a:defRPr sz="1600" b="1">
                <a:solidFill>
                  <a:schemeClr val="bg1"/>
                </a:solidFill>
                <a:latin typeface="+mn-lt"/>
                <a:cs typeface="+mn-cs"/>
              </a:defRPr>
            </a:lvl6pPr>
            <a:lvl7pPr marL="2971800" indent="-228600" algn="l" rtl="0" fontAlgn="base">
              <a:spcBef>
                <a:spcPct val="20000"/>
              </a:spcBef>
              <a:spcAft>
                <a:spcPct val="100000"/>
              </a:spcAft>
              <a:buChar char="»"/>
              <a:defRPr sz="1600" b="1">
                <a:solidFill>
                  <a:schemeClr val="bg1"/>
                </a:solidFill>
                <a:latin typeface="+mn-lt"/>
                <a:cs typeface="+mn-cs"/>
              </a:defRPr>
            </a:lvl7pPr>
            <a:lvl8pPr marL="3429000" indent="-228600" algn="l" rtl="0" fontAlgn="base">
              <a:spcBef>
                <a:spcPct val="20000"/>
              </a:spcBef>
              <a:spcAft>
                <a:spcPct val="100000"/>
              </a:spcAft>
              <a:buChar char="»"/>
              <a:defRPr sz="1600" b="1">
                <a:solidFill>
                  <a:schemeClr val="bg1"/>
                </a:solidFill>
                <a:latin typeface="+mn-lt"/>
                <a:cs typeface="+mn-cs"/>
              </a:defRPr>
            </a:lvl8pPr>
            <a:lvl9pPr marL="3886200" indent="-228600" algn="l" rtl="0" fontAlgn="base">
              <a:spcBef>
                <a:spcPct val="20000"/>
              </a:spcBef>
              <a:spcAft>
                <a:spcPct val="100000"/>
              </a:spcAft>
              <a:buChar char="»"/>
              <a:defRPr sz="1600" b="1">
                <a:solidFill>
                  <a:schemeClr val="bg1"/>
                </a:solidFill>
                <a:latin typeface="+mn-lt"/>
                <a:cs typeface="+mn-cs"/>
              </a:defRPr>
            </a:lvl9pPr>
          </a:lstStyle>
          <a:p>
            <a:pPr marL="685800" lvl="1">
              <a:spcBef>
                <a:spcPct val="20000"/>
              </a:spcBef>
              <a:buFont typeface="Arial" pitchFamily="34" charset="0"/>
              <a:buChar char="•"/>
            </a:pPr>
            <a:r>
              <a:rPr lang="en-US" sz="1800" dirty="0">
                <a:solidFill>
                  <a:schemeClr val="tx1"/>
                </a:solidFill>
              </a:rPr>
              <a:t>OFED is the industry standard code used for messaging on high-end HPC clusters</a:t>
            </a:r>
          </a:p>
          <a:p>
            <a:pPr lvl="2">
              <a:spcBef>
                <a:spcPct val="20000"/>
              </a:spcBef>
              <a:buFont typeface="Verdana" pitchFamily="34" charset="0"/>
              <a:buChar char="−"/>
            </a:pPr>
            <a:r>
              <a:rPr lang="en-US" dirty="0">
                <a:solidFill>
                  <a:schemeClr val="tx1"/>
                </a:solidFill>
              </a:rPr>
              <a:t>Supports Intel MPI and all open source MPIs</a:t>
            </a:r>
          </a:p>
          <a:p>
            <a:pPr lvl="2">
              <a:spcBef>
                <a:spcPct val="20000"/>
              </a:spcBef>
              <a:buFont typeface="Verdana" pitchFamily="34" charset="0"/>
              <a:buChar char="−"/>
            </a:pPr>
            <a:r>
              <a:rPr lang="en-US" dirty="0">
                <a:solidFill>
                  <a:schemeClr val="tx1"/>
                </a:solidFill>
              </a:rPr>
              <a:t>Is in Linux and all the various Linux </a:t>
            </a:r>
            <a:r>
              <a:rPr lang="en-US" dirty="0" smtClean="0">
                <a:solidFill>
                  <a:schemeClr val="tx1"/>
                </a:solidFill>
              </a:rPr>
              <a:t>distributions</a:t>
            </a:r>
            <a:endParaRPr lang="en-US" dirty="0">
              <a:solidFill>
                <a:schemeClr val="tx1"/>
              </a:solidFill>
            </a:endParaRPr>
          </a:p>
          <a:p>
            <a:pPr marL="625475" lvl="1">
              <a:spcBef>
                <a:spcPct val="20000"/>
              </a:spcBef>
              <a:spcAft>
                <a:spcPct val="0"/>
              </a:spcAft>
              <a:buFont typeface="Arial" pitchFamily="34" charset="0"/>
              <a:buChar char="•"/>
            </a:pPr>
            <a:r>
              <a:rPr lang="en-US" sz="1800" dirty="0" smtClean="0">
                <a:solidFill>
                  <a:schemeClr val="tx1"/>
                </a:solidFill>
              </a:rPr>
              <a:t>RDMA </a:t>
            </a:r>
            <a:r>
              <a:rPr lang="en-US" sz="1800" dirty="0">
                <a:solidFill>
                  <a:schemeClr val="tx1"/>
                </a:solidFill>
              </a:rPr>
              <a:t>over SCIF (IB-SCIF) – RDMA within the platform between the host and KNC or multiple </a:t>
            </a:r>
            <a:r>
              <a:rPr lang="en-US" sz="1800" dirty="0" smtClean="0">
                <a:solidFill>
                  <a:schemeClr val="tx1"/>
                </a:solidFill>
              </a:rPr>
              <a:t>KNCs</a:t>
            </a:r>
            <a:endParaRPr lang="en-US" sz="1800" dirty="0">
              <a:solidFill>
                <a:schemeClr val="tx1"/>
              </a:solidFill>
            </a:endParaRPr>
          </a:p>
          <a:p>
            <a:pPr marL="625475" lvl="1">
              <a:spcBef>
                <a:spcPct val="20000"/>
              </a:spcBef>
              <a:spcAft>
                <a:spcPct val="0"/>
              </a:spcAft>
              <a:buFont typeface="Arial" pitchFamily="34" charset="0"/>
              <a:buChar char="•"/>
            </a:pPr>
            <a:r>
              <a:rPr lang="en-US" sz="1800" dirty="0">
                <a:solidFill>
                  <a:schemeClr val="tx1"/>
                </a:solidFill>
              </a:rPr>
              <a:t>Intel ® Xeon Phi ™ </a:t>
            </a:r>
            <a:r>
              <a:rPr lang="en-US" sz="1800" dirty="0" smtClean="0">
                <a:solidFill>
                  <a:schemeClr val="tx1"/>
                </a:solidFill>
              </a:rPr>
              <a:t>Coprocessor </a:t>
            </a:r>
            <a:r>
              <a:rPr lang="en-US" sz="1800" dirty="0">
                <a:solidFill>
                  <a:schemeClr val="tx1"/>
                </a:solidFill>
              </a:rPr>
              <a:t>Communication Link (CCL) Direct</a:t>
            </a:r>
          </a:p>
          <a:p>
            <a:pPr marL="976312" lvl="2" indent="-285750">
              <a:spcBef>
                <a:spcPct val="20000"/>
              </a:spcBef>
              <a:spcAft>
                <a:spcPct val="0"/>
              </a:spcAft>
              <a:buFont typeface="Verdana" pitchFamily="34" charset="0"/>
              <a:buChar char="−"/>
            </a:pPr>
            <a:r>
              <a:rPr lang="en-US" dirty="0">
                <a:solidFill>
                  <a:schemeClr val="tx1"/>
                </a:solidFill>
              </a:rPr>
              <a:t>Direct access to InfiniBand </a:t>
            </a:r>
            <a:r>
              <a:rPr lang="en-US" dirty="0" smtClean="0">
                <a:solidFill>
                  <a:schemeClr val="tx1"/>
                </a:solidFill>
              </a:rPr>
              <a:t>HCA </a:t>
            </a:r>
            <a:r>
              <a:rPr lang="en-US" dirty="0">
                <a:solidFill>
                  <a:schemeClr val="tx1"/>
                </a:solidFill>
              </a:rPr>
              <a:t>from Intel® Xeon Phi ™ </a:t>
            </a:r>
          </a:p>
          <a:p>
            <a:pPr marL="976312" lvl="2" indent="-285750">
              <a:spcBef>
                <a:spcPct val="20000"/>
              </a:spcBef>
              <a:spcAft>
                <a:spcPct val="0"/>
              </a:spcAft>
              <a:buFont typeface="Verdana" pitchFamily="34" charset="0"/>
              <a:buChar char="−"/>
            </a:pPr>
            <a:r>
              <a:rPr lang="en-US" dirty="0">
                <a:solidFill>
                  <a:schemeClr val="tx1"/>
                </a:solidFill>
              </a:rPr>
              <a:t>Lowest latency data </a:t>
            </a:r>
            <a:r>
              <a:rPr lang="en-US" dirty="0" smtClean="0">
                <a:solidFill>
                  <a:schemeClr val="tx1"/>
                </a:solidFill>
              </a:rPr>
              <a:t>path</a:t>
            </a:r>
            <a:endParaRPr lang="en-US" dirty="0">
              <a:solidFill>
                <a:schemeClr val="tx1"/>
              </a:solidFill>
            </a:endParaRPr>
          </a:p>
          <a:p>
            <a:pPr marL="625475" lvl="1">
              <a:spcBef>
                <a:spcPct val="20000"/>
              </a:spcBef>
              <a:spcAft>
                <a:spcPct val="0"/>
              </a:spcAft>
              <a:buFont typeface="Arial" pitchFamily="34" charset="0"/>
              <a:buChar char="•"/>
            </a:pPr>
            <a:r>
              <a:rPr lang="en-US" sz="1800" dirty="0">
                <a:solidFill>
                  <a:schemeClr val="tx1"/>
                </a:solidFill>
              </a:rPr>
              <a:t>Intel ® Xeon Phi ™ </a:t>
            </a:r>
            <a:r>
              <a:rPr lang="en-US" sz="1800" dirty="0" smtClean="0">
                <a:solidFill>
                  <a:schemeClr val="tx1"/>
                </a:solidFill>
              </a:rPr>
              <a:t>Coprocessor </a:t>
            </a:r>
            <a:r>
              <a:rPr lang="en-US" sz="1800" dirty="0">
                <a:solidFill>
                  <a:schemeClr val="tx1"/>
                </a:solidFill>
              </a:rPr>
              <a:t>Communication Link (CCL) Proxy</a:t>
            </a:r>
          </a:p>
          <a:p>
            <a:pPr marL="976312" lvl="2" indent="-285750">
              <a:spcBef>
                <a:spcPct val="20000"/>
              </a:spcBef>
              <a:spcAft>
                <a:spcPct val="0"/>
              </a:spcAft>
              <a:buFont typeface="Verdana" pitchFamily="34" charset="0"/>
              <a:buChar char="−"/>
            </a:pPr>
            <a:r>
              <a:rPr lang="en-US" dirty="0">
                <a:solidFill>
                  <a:schemeClr val="tx1"/>
                </a:solidFill>
              </a:rPr>
              <a:t>Pipeline data through host memory to InfiniBand network</a:t>
            </a:r>
          </a:p>
          <a:p>
            <a:pPr marL="976312" lvl="2" indent="-285750">
              <a:spcBef>
                <a:spcPct val="20000"/>
              </a:spcBef>
              <a:spcAft>
                <a:spcPct val="0"/>
              </a:spcAft>
              <a:buFont typeface="Verdana" pitchFamily="34" charset="0"/>
              <a:buChar char="−"/>
            </a:pPr>
            <a:r>
              <a:rPr lang="en-US" dirty="0">
                <a:solidFill>
                  <a:schemeClr val="tx1"/>
                </a:solidFill>
              </a:rPr>
              <a:t>Higher bandwidth data path for some platform </a:t>
            </a:r>
            <a:r>
              <a:rPr lang="en-US" dirty="0" smtClean="0">
                <a:solidFill>
                  <a:schemeClr val="tx1"/>
                </a:solidFill>
              </a:rPr>
              <a:t>configurations</a:t>
            </a:r>
            <a:endParaRPr lang="en-US" dirty="0">
              <a:solidFill>
                <a:schemeClr val="tx1"/>
              </a:solidFill>
            </a:endParaRPr>
          </a:p>
          <a:p>
            <a:pPr marL="625475" lvl="1">
              <a:spcBef>
                <a:spcPct val="20000"/>
              </a:spcBef>
              <a:spcAft>
                <a:spcPct val="0"/>
              </a:spcAft>
              <a:buFont typeface="Arial" pitchFamily="34" charset="0"/>
              <a:buChar char="•"/>
            </a:pPr>
            <a:r>
              <a:rPr lang="en-US" sz="1800" dirty="0">
                <a:solidFill>
                  <a:schemeClr val="tx1"/>
                </a:solidFill>
              </a:rPr>
              <a:t>Intel MPI dual-DAPL support</a:t>
            </a:r>
          </a:p>
          <a:p>
            <a:pPr marL="976312" lvl="2" indent="-285750">
              <a:spcBef>
                <a:spcPct val="20000"/>
              </a:spcBef>
              <a:spcAft>
                <a:spcPct val="0"/>
              </a:spcAft>
              <a:buFont typeface="Verdana" pitchFamily="34" charset="0"/>
              <a:buChar char="−"/>
            </a:pPr>
            <a:r>
              <a:rPr lang="en-US" dirty="0">
                <a:solidFill>
                  <a:schemeClr val="tx1"/>
                </a:solidFill>
              </a:rPr>
              <a:t>Uses best data path, direct path for small messages, and proxy path for large messages for best overall MPI </a:t>
            </a:r>
            <a:r>
              <a:rPr lang="en-US" dirty="0" smtClean="0">
                <a:solidFill>
                  <a:schemeClr val="tx1"/>
                </a:solidFill>
              </a:rPr>
              <a:t>performance</a:t>
            </a:r>
            <a:endParaRPr lang="en-US" dirty="0">
              <a:solidFill>
                <a:schemeClr val="tx1"/>
              </a:solidFill>
            </a:endParaRPr>
          </a:p>
          <a:p>
            <a:endParaRPr lang="en-US" sz="1700" dirty="0">
              <a:latin typeface="Calibri" pitchFamily="34" charset="0"/>
              <a:cs typeface="Calibri" pitchFamily="34" charset="0"/>
            </a:endParaRPr>
          </a:p>
        </p:txBody>
      </p:sp>
    </p:spTree>
    <p:extLst>
      <p:ext uri="{BB962C8B-B14F-4D97-AF65-F5344CB8AC3E}">
        <p14:creationId xmlns:p14="http://schemas.microsoft.com/office/powerpoint/2010/main" val="541305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22</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RDMA over IB-SCIF</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9" name="Content Placeholder 2"/>
          <p:cNvSpPr txBox="1">
            <a:spLocks/>
          </p:cNvSpPr>
          <p:nvPr/>
        </p:nvSpPr>
        <p:spPr>
          <a:xfrm>
            <a:off x="119742" y="627911"/>
            <a:ext cx="5954487" cy="5609857"/>
          </a:xfrm>
          <a:prstGeom prst="rect">
            <a:avLst/>
          </a:prstGeom>
        </p:spPr>
        <p:txBody>
          <a:bodyPr/>
          <a:lstStyle/>
          <a:p>
            <a:pPr marL="225425" marR="0" lvl="0" indent="-225425" defTabSz="914400" eaLnBrk="0" latinLnBrk="0" hangingPunct="0">
              <a:lnSpc>
                <a:spcPct val="100000"/>
              </a:lnSpc>
              <a:spcBef>
                <a:spcPct val="20000"/>
              </a:spcBef>
              <a:buClrTx/>
              <a:buSzTx/>
              <a:buFontTx/>
              <a:buChar char="•"/>
              <a:tabLst/>
              <a:defRPr/>
            </a:pPr>
            <a:r>
              <a:rPr lang="en-US" dirty="0" smtClean="0">
                <a:latin typeface="+mn-lt"/>
                <a:cs typeface="+mn-cs"/>
              </a:rPr>
              <a:t>OFED </a:t>
            </a:r>
            <a:r>
              <a:rPr lang="en-US" dirty="0">
                <a:latin typeface="+mn-lt"/>
                <a:cs typeface="+mn-cs"/>
              </a:rPr>
              <a:t>for Intel® Xeon Phi™ </a:t>
            </a:r>
            <a:r>
              <a:rPr lang="en-US" dirty="0" smtClean="0">
                <a:latin typeface="+mn-lt"/>
                <a:cs typeface="+mn-cs"/>
              </a:rPr>
              <a:t>Coprocessor uses </a:t>
            </a:r>
            <a:r>
              <a:rPr lang="en-US" dirty="0">
                <a:latin typeface="+mn-lt"/>
                <a:cs typeface="+mn-cs"/>
              </a:rPr>
              <a:t>the core OFA software modules from the Open Fabrics Alliance </a:t>
            </a:r>
          </a:p>
          <a:p>
            <a:pPr marL="225425" marR="0" lvl="0" indent="-225425" defTabSz="914400" eaLnBrk="0" latinLnBrk="0" hangingPunct="0">
              <a:lnSpc>
                <a:spcPct val="100000"/>
              </a:lnSpc>
              <a:spcBef>
                <a:spcPct val="20000"/>
              </a:spcBef>
              <a:buClrTx/>
              <a:buSzTx/>
              <a:buFontTx/>
              <a:buChar char="•"/>
              <a:tabLst/>
              <a:defRPr/>
            </a:pPr>
            <a:r>
              <a:rPr lang="en-US" dirty="0">
                <a:latin typeface="+mn-lt"/>
                <a:cs typeface="+mn-cs"/>
              </a:rPr>
              <a:t>IB-SCIF is a new hardware specific driver and library that plugs into the OFED core mid-layer </a:t>
            </a:r>
          </a:p>
          <a:p>
            <a:pPr marL="742950" lvl="1" indent="-285750" eaLnBrk="0" hangingPunct="0">
              <a:spcBef>
                <a:spcPct val="20000"/>
              </a:spcBef>
              <a:buFont typeface="Verdana" pitchFamily="34" charset="0"/>
              <a:buChar char="−"/>
            </a:pPr>
            <a:r>
              <a:rPr lang="en-US" sz="1600" dirty="0">
                <a:latin typeface="+mn-lt"/>
                <a:cs typeface="+mn-cs"/>
              </a:rPr>
              <a:t>SCIF </a:t>
            </a:r>
            <a:r>
              <a:rPr lang="en-US" sz="1600" dirty="0" smtClean="0">
                <a:latin typeface="+mn-lt"/>
                <a:cs typeface="+mn-cs"/>
              </a:rPr>
              <a:t>is the lowest level in the SW stack as we saw earlier</a:t>
            </a:r>
            <a:endParaRPr lang="en-US" sz="1600" dirty="0">
              <a:latin typeface="+mn-lt"/>
              <a:cs typeface="+mn-cs"/>
            </a:endParaRPr>
          </a:p>
          <a:p>
            <a:pPr marL="742950" lvl="1" indent="-285750" eaLnBrk="0" hangingPunct="0">
              <a:spcBef>
                <a:spcPct val="20000"/>
              </a:spcBef>
              <a:buFont typeface="Verdana" pitchFamily="34" charset="0"/>
              <a:buChar char="−"/>
              <a:defRPr/>
            </a:pPr>
            <a:r>
              <a:rPr lang="en-US" sz="1600" dirty="0">
                <a:latin typeface="+mn-lt"/>
                <a:cs typeface="+mn-cs"/>
              </a:rPr>
              <a:t>Provides standard RDMA verbs interfaces within the platform, i.e., between the Intel® Xeon™ and Intel® Xeon Phi ™ </a:t>
            </a:r>
            <a:r>
              <a:rPr lang="en-US" sz="1600" dirty="0" smtClean="0">
                <a:latin typeface="+mn-lt"/>
                <a:cs typeface="+mn-cs"/>
              </a:rPr>
              <a:t>Coprocessor cards </a:t>
            </a:r>
            <a:r>
              <a:rPr lang="en-US" sz="1600" dirty="0">
                <a:latin typeface="+mn-lt"/>
                <a:cs typeface="+mn-cs"/>
              </a:rPr>
              <a:t>within the same system. </a:t>
            </a:r>
          </a:p>
          <a:p>
            <a:pPr marL="742950" lvl="2" indent="-285750" eaLnBrk="0" hangingPunct="0">
              <a:spcBef>
                <a:spcPct val="20000"/>
              </a:spcBef>
              <a:buFont typeface="Verdana" pitchFamily="34" charset="0"/>
              <a:buChar char="−"/>
            </a:pPr>
            <a:r>
              <a:rPr lang="en-US" sz="1600" dirty="0">
                <a:latin typeface="+mn-lt"/>
                <a:cs typeface="+mn-cs"/>
              </a:rPr>
              <a:t>IBSCIF 1 byte latency is in the 13us range, (host-KNC), peak BW is in the </a:t>
            </a:r>
            <a:r>
              <a:rPr lang="en-US" sz="1600" dirty="0" smtClean="0">
                <a:latin typeface="+mn-lt"/>
                <a:cs typeface="+mn-cs"/>
              </a:rPr>
              <a:t>6GB/s </a:t>
            </a:r>
            <a:r>
              <a:rPr lang="en-US" sz="1600" dirty="0">
                <a:latin typeface="+mn-lt"/>
                <a:cs typeface="+mn-cs"/>
              </a:rPr>
              <a:t>per sec. </a:t>
            </a:r>
            <a:r>
              <a:rPr lang="en-US" sz="1600" dirty="0" smtClean="0">
                <a:latin typeface="+mn-lt"/>
                <a:cs typeface="+mn-cs"/>
              </a:rPr>
              <a:t>range</a:t>
            </a:r>
            <a:endParaRPr lang="en-US" sz="1600" dirty="0">
              <a:latin typeface="+mn-lt"/>
              <a:cs typeface="+mn-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767459858"/>
              </p:ext>
            </p:extLst>
          </p:nvPr>
        </p:nvGraphicFramePr>
        <p:xfrm>
          <a:off x="6052458" y="387565"/>
          <a:ext cx="2643628" cy="5596889"/>
        </p:xfrm>
        <a:graphic>
          <a:graphicData uri="http://schemas.openxmlformats.org/presentationml/2006/ole">
            <mc:AlternateContent xmlns:mc="http://schemas.openxmlformats.org/markup-compatibility/2006">
              <mc:Choice xmlns:v="urn:schemas-microsoft-com:vml" Requires="v">
                <p:oleObj spid="_x0000_s11659" r:id="rId5" imgW="2675829" imgH="5653283" progId="">
                  <p:embed/>
                </p:oleObj>
              </mc:Choice>
              <mc:Fallback>
                <p:oleObj r:id="rId5" imgW="2675829" imgH="5653283"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2458" y="387565"/>
                        <a:ext cx="2643628" cy="5596889"/>
                      </a:xfrm>
                      <a:prstGeom prst="rect">
                        <a:avLst/>
                      </a:prstGeom>
                      <a:noFill/>
                      <a:ln>
                        <a:noFill/>
                      </a:ln>
                    </p:spPr>
                  </p:pic>
                </p:oleObj>
              </mc:Fallback>
            </mc:AlternateContent>
          </a:graphicData>
        </a:graphic>
      </p:graphicFrame>
      <p:sp>
        <p:nvSpPr>
          <p:cNvPr id="3" name="Rectangle 2"/>
          <p:cNvSpPr/>
          <p:nvPr/>
        </p:nvSpPr>
        <p:spPr>
          <a:xfrm>
            <a:off x="6357257" y="5486399"/>
            <a:ext cx="2166932" cy="4027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Xeon Host /Xeon Phi</a:t>
            </a:r>
            <a:endParaRPr lang="en-US" sz="1400" dirty="0">
              <a:solidFill>
                <a:schemeClr val="tx1"/>
              </a:solidFill>
            </a:endParaRPr>
          </a:p>
        </p:txBody>
      </p:sp>
    </p:spTree>
    <p:extLst>
      <p:ext uri="{BB962C8B-B14F-4D97-AF65-F5344CB8AC3E}">
        <p14:creationId xmlns:p14="http://schemas.microsoft.com/office/powerpoint/2010/main" val="34813759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23</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8" name="Title 1"/>
          <p:cNvSpPr>
            <a:spLocks noGrp="1"/>
          </p:cNvSpPr>
          <p:nvPr>
            <p:ph type="title"/>
          </p:nvPr>
        </p:nvSpPr>
        <p:spPr>
          <a:xfrm>
            <a:off x="323850" y="0"/>
            <a:ext cx="8610600" cy="1143000"/>
          </a:xfrm>
        </p:spPr>
        <p:txBody>
          <a:bodyPr/>
          <a:lstStyle/>
          <a:p>
            <a:pPr>
              <a:defRPr/>
            </a:pPr>
            <a:r>
              <a:rPr lang="en-US" sz="2800" dirty="0" smtClean="0">
                <a:solidFill>
                  <a:schemeClr val="tx1"/>
                </a:solidFill>
              </a:rPr>
              <a:t>Intel® Xeon Phi ™ Coprocessor CCL Direct Software</a:t>
            </a:r>
            <a:endParaRPr lang="en-US" sz="2800" dirty="0">
              <a:solidFill>
                <a:schemeClr val="tx1"/>
              </a:solidFill>
            </a:endParaRPr>
          </a:p>
        </p:txBody>
      </p:sp>
      <p:sp>
        <p:nvSpPr>
          <p:cNvPr id="31" name="Oval 30"/>
          <p:cNvSpPr/>
          <p:nvPr/>
        </p:nvSpPr>
        <p:spPr bwMode="auto">
          <a:xfrm>
            <a:off x="-9142" y="998538"/>
            <a:ext cx="3719512" cy="1706562"/>
          </a:xfrm>
          <a:prstGeom prst="ellipse">
            <a:avLst/>
          </a:prstGeom>
          <a:noFill/>
          <a:ln w="9525" cap="flat" cmpd="sng" algn="ctr">
            <a:noFill/>
            <a:prstDash val="solid"/>
            <a:round/>
            <a:headEnd type="none" w="med" len="med"/>
            <a:tailEnd type="none" w="med" len="med"/>
          </a:ln>
          <a:effectLst/>
        </p:spPr>
        <p:txBody>
          <a:bodyPr lIns="91372" tIns="45688" rIns="91372" bIns="45688" anchorCtr="1">
            <a:spAutoFit/>
          </a:bodyPr>
          <a:lstStyle/>
          <a:p>
            <a:pPr algn="ctr">
              <a:lnSpc>
                <a:spcPct val="95000"/>
              </a:lnSpc>
              <a:spcBef>
                <a:spcPct val="30000"/>
              </a:spcBef>
              <a:buClr>
                <a:schemeClr val="tx1"/>
              </a:buClr>
              <a:buFont typeface="Wingdings" pitchFamily="2" charset="2"/>
              <a:buNone/>
              <a:defRPr/>
            </a:pPr>
            <a:endParaRPr lang="en-US" sz="2000" dirty="0">
              <a:solidFill>
                <a:srgbClr val="FFFFFF"/>
              </a:solidFill>
              <a:effectLst>
                <a:outerShdw blurRad="38100" dist="38100" dir="2700000" algn="tl">
                  <a:srgbClr val="000000">
                    <a:alpha val="43137"/>
                  </a:srgbClr>
                </a:outerShdw>
              </a:effectLst>
              <a:latin typeface="Arial Narrow" pitchFamily="34" charset="0"/>
            </a:endParaRPr>
          </a:p>
        </p:txBody>
      </p:sp>
      <p:sp>
        <p:nvSpPr>
          <p:cNvPr id="9" name="Content Placeholder 2"/>
          <p:cNvSpPr>
            <a:spLocks noGrp="1"/>
          </p:cNvSpPr>
          <p:nvPr>
            <p:ph idx="1"/>
          </p:nvPr>
        </p:nvSpPr>
        <p:spPr>
          <a:xfrm>
            <a:off x="161236" y="894492"/>
            <a:ext cx="8448901" cy="5340329"/>
          </a:xfrm>
        </p:spPr>
        <p:txBody>
          <a:bodyPr/>
          <a:lstStyle/>
          <a:p>
            <a:r>
              <a:rPr lang="en-US" sz="1800" kern="1200" dirty="0" smtClean="0">
                <a:solidFill>
                  <a:schemeClr val="tx1"/>
                </a:solidFill>
              </a:rPr>
              <a:t>CCL-Direct</a:t>
            </a:r>
            <a:endParaRPr lang="en-US" sz="1800" kern="1200" dirty="0">
              <a:solidFill>
                <a:schemeClr val="tx1"/>
              </a:solidFill>
            </a:endParaRPr>
          </a:p>
          <a:p>
            <a:pPr lvl="1"/>
            <a:r>
              <a:rPr lang="en-US" sz="1600" kern="1200" dirty="0">
                <a:solidFill>
                  <a:schemeClr val="tx1"/>
                </a:solidFill>
                <a:ea typeface="+mn-ea"/>
              </a:rPr>
              <a:t>Allows access to an </a:t>
            </a:r>
            <a:r>
              <a:rPr lang="en-US" sz="1600" kern="1200" dirty="0" smtClean="0">
                <a:solidFill>
                  <a:schemeClr val="tx1"/>
                </a:solidFill>
                <a:ea typeface="+mn-ea"/>
              </a:rPr>
              <a:t>HCA </a:t>
            </a:r>
            <a:r>
              <a:rPr lang="en-US" sz="1600" kern="1200" dirty="0">
                <a:solidFill>
                  <a:schemeClr val="tx1"/>
                </a:solidFill>
                <a:ea typeface="+mn-ea"/>
              </a:rPr>
              <a:t>directly from the </a:t>
            </a:r>
            <a:r>
              <a:rPr lang="en-US" sz="1600" kern="1200" dirty="0" smtClean="0">
                <a:solidFill>
                  <a:schemeClr val="tx1"/>
                </a:solidFill>
                <a:ea typeface="+mn-ea"/>
              </a:rPr>
              <a:t>Xeon Phi™ Coprocessor using </a:t>
            </a:r>
            <a:r>
              <a:rPr lang="en-US" sz="1600" kern="1200" dirty="0">
                <a:solidFill>
                  <a:schemeClr val="tx1"/>
                </a:solidFill>
                <a:ea typeface="+mn-ea"/>
              </a:rPr>
              <a:t>standard OFED interfaces using PCI-E peer-to-peer </a:t>
            </a:r>
            <a:r>
              <a:rPr lang="en-US" sz="1600" kern="1200" dirty="0" smtClean="0">
                <a:solidFill>
                  <a:schemeClr val="tx1"/>
                </a:solidFill>
                <a:ea typeface="+mn-ea"/>
              </a:rPr>
              <a:t>transactions</a:t>
            </a:r>
            <a:endParaRPr lang="en-US" sz="1600" kern="1200" dirty="0">
              <a:solidFill>
                <a:schemeClr val="tx1"/>
              </a:solidFill>
              <a:ea typeface="+mn-ea"/>
            </a:endParaRPr>
          </a:p>
          <a:p>
            <a:pPr lvl="1"/>
            <a:r>
              <a:rPr lang="en-US" sz="1600" kern="1200" dirty="0">
                <a:solidFill>
                  <a:schemeClr val="tx1"/>
                </a:solidFill>
                <a:ea typeface="+mn-ea"/>
              </a:rPr>
              <a:t>Provides the lowest latency data path</a:t>
            </a:r>
          </a:p>
          <a:p>
            <a:pPr lvl="1"/>
            <a:r>
              <a:rPr lang="en-US" sz="1600" kern="1200" dirty="0">
                <a:solidFill>
                  <a:schemeClr val="tx1"/>
                </a:solidFill>
                <a:ea typeface="+mn-ea"/>
              </a:rPr>
              <a:t>For each hardware </a:t>
            </a:r>
            <a:r>
              <a:rPr lang="en-US" sz="1600" kern="1200" dirty="0" smtClean="0">
                <a:solidFill>
                  <a:schemeClr val="tx1"/>
                </a:solidFill>
                <a:ea typeface="+mn-ea"/>
              </a:rPr>
              <a:t>HCA, a </a:t>
            </a:r>
            <a:r>
              <a:rPr lang="en-US" sz="1600" kern="1200" dirty="0">
                <a:solidFill>
                  <a:schemeClr val="tx1"/>
                </a:solidFill>
                <a:ea typeface="+mn-ea"/>
              </a:rPr>
              <a:t>unique vendor driver has to be developed.</a:t>
            </a:r>
          </a:p>
          <a:p>
            <a:pPr lvl="2">
              <a:buFont typeface="Wingdings" pitchFamily="2" charset="2"/>
              <a:buChar char="§"/>
            </a:pPr>
            <a:r>
              <a:rPr lang="en-US" kern="1200" dirty="0" smtClean="0">
                <a:solidFill>
                  <a:schemeClr val="tx1"/>
                </a:solidFill>
                <a:ea typeface="+mn-ea"/>
              </a:rPr>
              <a:t>e.g</a:t>
            </a:r>
            <a:r>
              <a:rPr lang="en-US" kern="1200" dirty="0">
                <a:solidFill>
                  <a:schemeClr val="tx1"/>
                </a:solidFill>
                <a:ea typeface="+mn-ea"/>
              </a:rPr>
              <a:t>., mlx4, </a:t>
            </a:r>
            <a:r>
              <a:rPr lang="en-US" kern="1200" dirty="0" err="1">
                <a:solidFill>
                  <a:schemeClr val="tx1"/>
                </a:solidFill>
                <a:ea typeface="+mn-ea"/>
              </a:rPr>
              <a:t>mthca</a:t>
            </a:r>
            <a:r>
              <a:rPr lang="en-US" kern="1200" dirty="0" smtClean="0">
                <a:solidFill>
                  <a:schemeClr val="tx1"/>
                </a:solidFill>
                <a:ea typeface="+mn-ea"/>
              </a:rPr>
              <a:t>, </a:t>
            </a:r>
            <a:r>
              <a:rPr lang="en-US" kern="1200" dirty="0">
                <a:solidFill>
                  <a:schemeClr val="tx1"/>
                </a:solidFill>
                <a:ea typeface="+mn-ea"/>
              </a:rPr>
              <a:t>Intel® True Scale ™ </a:t>
            </a:r>
            <a:r>
              <a:rPr lang="en-US" kern="1200" dirty="0" err="1">
                <a:solidFill>
                  <a:schemeClr val="tx1"/>
                </a:solidFill>
                <a:ea typeface="+mn-ea"/>
              </a:rPr>
              <a:t>hca</a:t>
            </a:r>
            <a:r>
              <a:rPr lang="en-US" kern="1200" dirty="0">
                <a:solidFill>
                  <a:schemeClr val="tx1"/>
                </a:solidFill>
                <a:ea typeface="+mn-ea"/>
              </a:rPr>
              <a:t> </a:t>
            </a:r>
            <a:r>
              <a:rPr lang="en-US" kern="1200" dirty="0" err="1" smtClean="0">
                <a:solidFill>
                  <a:schemeClr val="tx1"/>
                </a:solidFill>
                <a:ea typeface="+mn-ea"/>
              </a:rPr>
              <a:t>etc</a:t>
            </a:r>
            <a:endParaRPr lang="en-US" kern="1200" dirty="0">
              <a:solidFill>
                <a:schemeClr val="tx1"/>
              </a:solidFill>
              <a:ea typeface="+mn-ea"/>
            </a:endParaRPr>
          </a:p>
          <a:p>
            <a:pPr lvl="2">
              <a:buFont typeface="Wingdings" pitchFamily="2" charset="2"/>
              <a:buChar char="§"/>
            </a:pPr>
            <a:r>
              <a:rPr lang="en-US" kern="1200" dirty="0">
                <a:solidFill>
                  <a:schemeClr val="tx1"/>
                </a:solidFill>
                <a:ea typeface="+mn-ea"/>
              </a:rPr>
              <a:t>Currently support for Mellanox HCAs (mlx4) exists and is shipping in </a:t>
            </a:r>
            <a:r>
              <a:rPr lang="en-US" kern="1200" dirty="0" smtClean="0">
                <a:solidFill>
                  <a:schemeClr val="tx1"/>
                </a:solidFill>
                <a:ea typeface="+mn-ea"/>
              </a:rPr>
              <a:t>MPSS</a:t>
            </a:r>
            <a:endParaRPr lang="en-US" kern="1200" dirty="0">
              <a:solidFill>
                <a:schemeClr val="tx1"/>
              </a:solidFill>
              <a:ea typeface="+mn-ea"/>
            </a:endParaRPr>
          </a:p>
          <a:p>
            <a:pPr lvl="2">
              <a:buFont typeface="Wingdings" pitchFamily="2" charset="2"/>
              <a:buChar char="§"/>
            </a:pPr>
            <a:r>
              <a:rPr lang="en-US" kern="1200" dirty="0">
                <a:solidFill>
                  <a:schemeClr val="tx1"/>
                </a:solidFill>
                <a:ea typeface="+mn-ea"/>
              </a:rPr>
              <a:t>Support for Intel® </a:t>
            </a:r>
            <a:r>
              <a:rPr lang="en-US" kern="1200" dirty="0" err="1">
                <a:solidFill>
                  <a:schemeClr val="tx1"/>
                </a:solidFill>
                <a:ea typeface="+mn-ea"/>
              </a:rPr>
              <a:t>TrueScale</a:t>
            </a:r>
            <a:r>
              <a:rPr lang="en-US" kern="1200" dirty="0">
                <a:solidFill>
                  <a:schemeClr val="tx1"/>
                </a:solidFill>
                <a:ea typeface="+mn-ea"/>
              </a:rPr>
              <a:t>™ InfiniBand NICs via PSM is under development, expected release in early 2013</a:t>
            </a:r>
          </a:p>
          <a:p>
            <a:r>
              <a:rPr lang="en-US" sz="1800" kern="1200" dirty="0">
                <a:solidFill>
                  <a:schemeClr val="tx1"/>
                </a:solidFill>
              </a:rPr>
              <a:t>Implementation Limitations</a:t>
            </a:r>
          </a:p>
          <a:p>
            <a:pPr lvl="1"/>
            <a:r>
              <a:rPr lang="en-US" sz="1600" kern="1200" dirty="0">
                <a:solidFill>
                  <a:schemeClr val="tx1"/>
                </a:solidFill>
                <a:ea typeface="+mn-ea"/>
              </a:rPr>
              <a:t>Intel® Xeon Phi™ </a:t>
            </a:r>
            <a:r>
              <a:rPr lang="en-US" sz="1600" kern="1200" dirty="0" smtClean="0">
                <a:solidFill>
                  <a:schemeClr val="tx1"/>
                </a:solidFill>
              </a:rPr>
              <a:t>Coprocessor  </a:t>
            </a:r>
            <a:r>
              <a:rPr lang="en-US" sz="1600" kern="1200" dirty="0" smtClean="0">
                <a:solidFill>
                  <a:schemeClr val="tx1"/>
                </a:solidFill>
                <a:ea typeface="+mn-ea"/>
              </a:rPr>
              <a:t>CCL </a:t>
            </a:r>
            <a:r>
              <a:rPr lang="en-US" sz="1600" kern="1200" dirty="0">
                <a:solidFill>
                  <a:schemeClr val="tx1"/>
                </a:solidFill>
                <a:ea typeface="+mn-ea"/>
              </a:rPr>
              <a:t>Direct only supports user space clients, e.g. MPI</a:t>
            </a:r>
          </a:p>
          <a:p>
            <a:pPr lvl="1"/>
            <a:r>
              <a:rPr lang="en-US" sz="1600" kern="1200" dirty="0" smtClean="0">
                <a:solidFill>
                  <a:schemeClr val="tx1"/>
                </a:solidFill>
                <a:ea typeface="+mn-ea"/>
              </a:rPr>
              <a:t>Peak </a:t>
            </a:r>
            <a:r>
              <a:rPr lang="en-US" sz="1600" kern="1200" dirty="0">
                <a:solidFill>
                  <a:schemeClr val="tx1"/>
                </a:solidFill>
                <a:ea typeface="+mn-ea"/>
              </a:rPr>
              <a:t>bandwidth is limited on some platforms and configurations</a:t>
            </a:r>
          </a:p>
          <a:p>
            <a:pPr lvl="1"/>
            <a:r>
              <a:rPr lang="en-US" sz="1600" kern="1200" dirty="0">
                <a:solidFill>
                  <a:schemeClr val="tx1"/>
                </a:solidFill>
                <a:ea typeface="+mn-ea"/>
              </a:rPr>
              <a:t> CCL-Direct 1 byte latency is in the 2.5us range for Host-KNC, and 3.5-4us range for KNC-KNC across an InfiniBand HCA, peak BW varies depending on the Xeon </a:t>
            </a:r>
            <a:r>
              <a:rPr lang="en-US" sz="1600" kern="1200" dirty="0" smtClean="0">
                <a:solidFill>
                  <a:schemeClr val="tx1"/>
                </a:solidFill>
                <a:ea typeface="+mn-ea"/>
              </a:rPr>
              <a:t>platform (see later)</a:t>
            </a:r>
            <a:endParaRPr lang="en-US" sz="1600" kern="1200" dirty="0">
              <a:solidFill>
                <a:schemeClr val="tx1"/>
              </a:solidFill>
              <a:ea typeface="+mn-ea"/>
            </a:endParaRPr>
          </a:p>
          <a:p>
            <a:endParaRPr lang="en-US" sz="1600" dirty="0" smtClean="0"/>
          </a:p>
        </p:txBody>
      </p:sp>
    </p:spTree>
    <p:extLst>
      <p:ext uri="{BB962C8B-B14F-4D97-AF65-F5344CB8AC3E}">
        <p14:creationId xmlns:p14="http://schemas.microsoft.com/office/powerpoint/2010/main" val="3481375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24</a:t>
            </a:fld>
            <a:endParaRPr lang="en-US" dirty="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 y="0"/>
            <a:ext cx="9194800" cy="597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080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369" y="2206308"/>
            <a:ext cx="3553206" cy="889319"/>
          </a:xfrm>
        </p:spPr>
        <p:txBody>
          <a:bodyPr/>
          <a:lstStyle/>
          <a:p>
            <a:r>
              <a:rPr lang="en-US" sz="2800" dirty="0" smtClean="0">
                <a:solidFill>
                  <a:schemeClr val="tx1"/>
                </a:solidFill>
              </a:rPr>
              <a:t>Backup Material</a:t>
            </a:r>
            <a:endParaRPr lang="en-US" sz="2800" dirty="0">
              <a:solidFill>
                <a:schemeClr val="tx1"/>
              </a:solidFill>
            </a:endParaRPr>
          </a:p>
        </p:txBody>
      </p:sp>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25</a:t>
            </a:fld>
            <a:endParaRPr lang="en-US" dirty="0"/>
          </a:p>
        </p:txBody>
      </p:sp>
    </p:spTree>
    <p:extLst>
      <p:ext uri="{BB962C8B-B14F-4D97-AF65-F5344CB8AC3E}">
        <p14:creationId xmlns:p14="http://schemas.microsoft.com/office/powerpoint/2010/main" val="784272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451" y="2111058"/>
            <a:ext cx="4105274" cy="889319"/>
          </a:xfrm>
        </p:spPr>
        <p:txBody>
          <a:bodyPr/>
          <a:lstStyle/>
          <a:p>
            <a:r>
              <a:rPr lang="en-US" sz="2800" dirty="0" smtClean="0">
                <a:solidFill>
                  <a:schemeClr val="tx1"/>
                </a:solidFill>
              </a:rPr>
              <a:t>SCIF Backup Material </a:t>
            </a:r>
            <a:endParaRPr lang="en-US" sz="2800" dirty="0">
              <a:solidFill>
                <a:schemeClr val="tx1"/>
              </a:solidFill>
            </a:endParaRPr>
          </a:p>
        </p:txBody>
      </p:sp>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26</a:t>
            </a:fld>
            <a:endParaRPr lang="en-US" dirty="0"/>
          </a:p>
        </p:txBody>
      </p:sp>
    </p:spTree>
    <p:extLst>
      <p:ext uri="{BB962C8B-B14F-4D97-AF65-F5344CB8AC3E}">
        <p14:creationId xmlns:p14="http://schemas.microsoft.com/office/powerpoint/2010/main" val="27391849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27</a:t>
            </a:fld>
            <a:endParaRPr lang="en-US" dirty="0"/>
          </a:p>
        </p:txBody>
      </p:sp>
      <p:sp>
        <p:nvSpPr>
          <p:cNvPr id="13" name="Title 1"/>
          <p:cNvSpPr txBox="1">
            <a:spLocks/>
          </p:cNvSpPr>
          <p:nvPr/>
        </p:nvSpPr>
        <p:spPr>
          <a:xfrm>
            <a:off x="366712" y="-114300"/>
            <a:ext cx="841057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smtClean="0">
                <a:latin typeface="Calibri" pitchFamily="34" charset="0"/>
                <a:cs typeface="Calibri" pitchFamily="34" charset="0"/>
              </a:rPr>
              <a:t>Connection Process</a:t>
            </a:r>
            <a:endParaRPr lang="en-US" sz="3600" dirty="0">
              <a:latin typeface="Calibri" pitchFamily="34" charset="0"/>
              <a:cs typeface="Calibri" pitchFamily="34" charset="0"/>
            </a:endParaRPr>
          </a:p>
        </p:txBody>
      </p:sp>
      <p:sp>
        <p:nvSpPr>
          <p:cNvPr id="14"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17" name="Object 4"/>
          <p:cNvGraphicFramePr>
            <a:graphicFrameLocks noChangeAspect="1"/>
          </p:cNvGraphicFramePr>
          <p:nvPr>
            <p:extLst>
              <p:ext uri="{D42A27DB-BD31-4B8C-83A1-F6EECF244321}">
                <p14:modId xmlns:p14="http://schemas.microsoft.com/office/powerpoint/2010/main" val="546299224"/>
              </p:ext>
            </p:extLst>
          </p:nvPr>
        </p:nvGraphicFramePr>
        <p:xfrm>
          <a:off x="3125566" y="1096433"/>
          <a:ext cx="3227387" cy="4562475"/>
        </p:xfrm>
        <a:graphic>
          <a:graphicData uri="http://schemas.openxmlformats.org/presentationml/2006/ole">
            <mc:AlternateContent xmlns:mc="http://schemas.openxmlformats.org/markup-compatibility/2006">
              <mc:Choice xmlns:v="urn:schemas-microsoft-com:vml" Requires="v">
                <p:oleObj spid="_x0000_s5634" name="Visio" r:id="rId3" imgW="2086560" imgH="2935677" progId="Visio.Drawing.11">
                  <p:embed/>
                </p:oleObj>
              </mc:Choice>
              <mc:Fallback>
                <p:oleObj name="Visio" r:id="rId3" imgW="2086560" imgH="2935677" progId="Visio.Drawing.11">
                  <p:embed/>
                  <p:pic>
                    <p:nvPicPr>
                      <p:cNvPr id="0" name=""/>
                      <p:cNvPicPr>
                        <a:picLocks noChangeAspect="1" noChangeArrowheads="1"/>
                      </p:cNvPicPr>
                      <p:nvPr/>
                    </p:nvPicPr>
                    <p:blipFill>
                      <a:blip r:embed="rId4"/>
                      <a:srcRect/>
                      <a:stretch>
                        <a:fillRect/>
                      </a:stretch>
                    </p:blipFill>
                    <p:spPr bwMode="auto">
                      <a:xfrm>
                        <a:off x="3125566" y="1096433"/>
                        <a:ext cx="3227387" cy="456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2"/>
          <p:cNvSpPr txBox="1">
            <a:spLocks/>
          </p:cNvSpPr>
          <p:nvPr/>
        </p:nvSpPr>
        <p:spPr>
          <a:xfrm>
            <a:off x="228600" y="575432"/>
            <a:ext cx="8915400" cy="442469"/>
          </a:xfrm>
          <a:prstGeom prst="rect">
            <a:avLst/>
          </a:prstGeom>
        </p:spPr>
        <p:txBody>
          <a:bodyPr vert="horz" lIns="91440" tIns="45720" rIns="91440" bIns="45720" rtlCol="0">
            <a:normAutofit lnSpcReduction="10000"/>
          </a:bodyPr>
          <a:lstStyle/>
          <a:p>
            <a:pPr lvl="0" algn="ctr" fontAlgn="auto">
              <a:spcBef>
                <a:spcPct val="20000"/>
              </a:spcBef>
              <a:spcAft>
                <a:spcPts val="0"/>
              </a:spcAft>
            </a:pPr>
            <a:r>
              <a:rPr lang="en-US" sz="2400" dirty="0">
                <a:latin typeface="Calibri" pitchFamily="34" charset="0"/>
                <a:cs typeface="Calibri" pitchFamily="34" charset="0"/>
              </a:rPr>
              <a:t>SCIF connection process is very </a:t>
            </a:r>
            <a:r>
              <a:rPr lang="en-US" sz="2400" dirty="0" smtClean="0">
                <a:latin typeface="Calibri" pitchFamily="34" charset="0"/>
                <a:cs typeface="Calibri" pitchFamily="34" charset="0"/>
              </a:rPr>
              <a:t>socket-like</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effectLst/>
              <a:uLnTx/>
              <a:uFillTx/>
              <a:latin typeface="Calibri" pitchFamily="34" charset="0"/>
              <a:cs typeface="Calibri" pitchFamily="34" charset="0"/>
            </a:endParaRPr>
          </a:p>
        </p:txBody>
      </p:sp>
      <p:sp>
        <p:nvSpPr>
          <p:cNvPr id="19" name="TextBox 18"/>
          <p:cNvSpPr txBox="1"/>
          <p:nvPr/>
        </p:nvSpPr>
        <p:spPr>
          <a:xfrm>
            <a:off x="313659" y="1303079"/>
            <a:ext cx="2791047" cy="4278094"/>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ysClr val="windowText" lastClr="000000"/>
                </a:solidFill>
                <a:effectLst/>
                <a:uLnTx/>
                <a:uFillTx/>
                <a:latin typeface="+mn-lt"/>
              </a:rPr>
              <a:t>Open an endpoint, </a:t>
            </a:r>
            <a:r>
              <a:rPr kumimoji="0" lang="en-US" sz="1600" b="0" i="0" u="none" strike="noStrike" kern="0" cap="none" spc="0" normalizeH="0" baseline="0" noProof="0" dirty="0" err="1" smtClean="0">
                <a:ln>
                  <a:noFill/>
                </a:ln>
                <a:solidFill>
                  <a:sysClr val="windowText" lastClr="000000"/>
                </a:solidFill>
                <a:effectLst/>
                <a:uLnTx/>
                <a:uFillTx/>
                <a:latin typeface="+mn-lt"/>
              </a:rPr>
              <a:t>ep</a:t>
            </a:r>
            <a:r>
              <a:rPr kumimoji="0" lang="en-US" sz="1600" b="0" i="0" u="none" strike="noStrike" kern="0" cap="none" spc="0" normalizeH="0" baseline="0" noProof="0" dirty="0" smtClean="0">
                <a:ln>
                  <a:noFill/>
                </a:ln>
                <a:solidFill>
                  <a:sysClr val="windowText" lastClr="000000"/>
                </a:solidFill>
                <a:effectLst/>
                <a:uLnTx/>
                <a:uFillTx/>
                <a:latin typeface="+mn-lt"/>
              </a:rPr>
              <a:t>, and bind it to some port, </a:t>
            </a:r>
            <a:r>
              <a:rPr kumimoji="0" lang="en-US" sz="1600" b="0" i="0" u="none" strike="noStrike" kern="0" cap="none" spc="0" normalizeH="0" baseline="0" noProof="0" dirty="0" err="1" smtClean="0">
                <a:ln>
                  <a:noFill/>
                </a:ln>
                <a:solidFill>
                  <a:sysClr val="windowText" lastClr="000000"/>
                </a:solidFill>
                <a:effectLst/>
                <a:uLnTx/>
                <a:uFillTx/>
                <a:latin typeface="+mn-lt"/>
              </a:rPr>
              <a:t>pn</a:t>
            </a:r>
            <a:endParaRPr kumimoji="0" lang="en-US" sz="1600" b="0" i="0" u="none" strike="noStrike" kern="0" cap="none" spc="0" normalizeH="0" baseline="0" noProof="0" dirty="0" smtClean="0">
              <a:ln>
                <a:noFill/>
              </a:ln>
              <a:solidFill>
                <a:sysClr val="windowText" lastClr="000000"/>
              </a:solidFill>
              <a:effectLst/>
              <a:uLnTx/>
              <a:uFillTx/>
              <a:latin typeface="+mn-lt"/>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600" b="0" i="0" u="none" strike="noStrike" kern="0" cap="none" spc="0" normalizeH="0" baseline="0" noProof="0" dirty="0" smtClean="0">
              <a:ln>
                <a:noFill/>
              </a:ln>
              <a:solidFill>
                <a:sysClr val="windowText" lastClr="000000"/>
              </a:solidFill>
              <a:effectLst/>
              <a:uLnTx/>
              <a:uFillTx/>
              <a:latin typeface="+mn-lt"/>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ysClr val="windowText" lastClr="000000"/>
                </a:solidFill>
                <a:effectLst/>
                <a:uLnTx/>
                <a:uFillTx/>
                <a:latin typeface="+mn-lt"/>
              </a:rPr>
              <a:t>Mark the port as a listening port</a:t>
            </a: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600" b="0" i="0" u="none" strike="noStrike" kern="0" cap="none" spc="0" normalizeH="0" baseline="0" noProof="0" dirty="0" smtClean="0">
              <a:ln>
                <a:noFill/>
              </a:ln>
              <a:solidFill>
                <a:sysClr val="windowText" lastClr="000000"/>
              </a:solidFill>
              <a:effectLst/>
              <a:uLnTx/>
              <a:uFillTx/>
              <a:latin typeface="+mn-lt"/>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ysClr val="windowText" lastClr="000000"/>
                </a:solidFill>
                <a:effectLst/>
                <a:uLnTx/>
                <a:uFillTx/>
                <a:latin typeface="+mn-lt"/>
              </a:rPr>
              <a:t>Wait for a connection request, then</a:t>
            </a:r>
            <a:br>
              <a:rPr kumimoji="0" lang="en-US" sz="1600" b="0" i="0" u="none" strike="noStrike" kern="0" cap="none" spc="0" normalizeH="0" baseline="0" noProof="0" dirty="0" smtClean="0">
                <a:ln>
                  <a:noFill/>
                </a:ln>
                <a:solidFill>
                  <a:sysClr val="windowText" lastClr="000000"/>
                </a:solidFill>
                <a:effectLst/>
                <a:uLnTx/>
                <a:uFillTx/>
                <a:latin typeface="+mn-lt"/>
              </a:rPr>
            </a:br>
            <a:r>
              <a:rPr kumimoji="0" lang="en-US" sz="1600" b="0" i="0" u="none" strike="noStrike" kern="0" cap="none" spc="0" normalizeH="0" baseline="0" noProof="0" dirty="0" smtClean="0">
                <a:ln>
                  <a:noFill/>
                </a:ln>
                <a:solidFill>
                  <a:sysClr val="windowText" lastClr="000000"/>
                </a:solidFill>
                <a:effectLst/>
                <a:uLnTx/>
                <a:uFillTx/>
                <a:latin typeface="+mn-lt"/>
              </a:rPr>
              <a:t>Accept the connection request and return a new endpoint, </a:t>
            </a:r>
            <a:r>
              <a:rPr kumimoji="0" lang="en-US" sz="1600" b="0" i="0" u="none" strike="noStrike" kern="0" cap="none" spc="0" normalizeH="0" baseline="0" noProof="0" dirty="0" err="1" smtClean="0">
                <a:ln>
                  <a:noFill/>
                </a:ln>
                <a:solidFill>
                  <a:sysClr val="windowText" lastClr="000000"/>
                </a:solidFill>
                <a:effectLst/>
                <a:uLnTx/>
                <a:uFillTx/>
                <a:latin typeface="+mn-lt"/>
              </a:rPr>
              <a:t>nepd</a:t>
            </a:r>
            <a:r>
              <a:rPr kumimoji="0" lang="en-US" sz="1600" b="0" i="0" u="none" strike="noStrike" kern="0" cap="none" spc="0" normalizeH="0" baseline="0" noProof="0" dirty="0" smtClean="0">
                <a:ln>
                  <a:noFill/>
                </a:ln>
                <a:solidFill>
                  <a:sysClr val="windowText" lastClr="000000"/>
                </a:solidFill>
                <a:effectLst/>
                <a:uLnTx/>
                <a:uFillTx/>
                <a:latin typeface="+mn-lt"/>
              </a:rPr>
              <a:t/>
            </a:r>
            <a:br>
              <a:rPr kumimoji="0" lang="en-US" sz="1600" b="0" i="0" u="none" strike="noStrike" kern="0" cap="none" spc="0" normalizeH="0" baseline="0" noProof="0" dirty="0" smtClean="0">
                <a:ln>
                  <a:noFill/>
                </a:ln>
                <a:solidFill>
                  <a:sysClr val="windowText" lastClr="000000"/>
                </a:solidFill>
                <a:effectLst/>
                <a:uLnTx/>
                <a:uFillTx/>
                <a:latin typeface="+mn-lt"/>
              </a:rPr>
            </a:br>
            <a:endParaRPr kumimoji="0" lang="en-US" sz="1600" b="0" i="0" u="none" strike="noStrike" kern="0" cap="none" spc="0" normalizeH="0" baseline="0" noProof="0" dirty="0" smtClean="0">
              <a:ln>
                <a:noFill/>
              </a:ln>
              <a:solidFill>
                <a:sysClr val="windowText" lastClr="000000"/>
              </a:solidFill>
              <a:effectLst/>
              <a:uLnTx/>
              <a:uFillTx/>
              <a:latin typeface="+mn-lt"/>
            </a:endParaRPr>
          </a:p>
          <a:p>
            <a:pPr marL="285750" marR="0" lvl="0" indent="-2857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600" b="0" i="0" u="none" strike="noStrike" kern="0" cap="none" spc="0" normalizeH="0" baseline="0" noProof="0" dirty="0" smtClean="0">
                <a:ln>
                  <a:noFill/>
                </a:ln>
                <a:solidFill>
                  <a:sysClr val="windowText" lastClr="000000"/>
                </a:solidFill>
                <a:effectLst/>
                <a:uLnTx/>
                <a:uFillTx/>
                <a:latin typeface="+mn-lt"/>
              </a:rPr>
              <a:t>The peer processes can communicate through the completed connection</a:t>
            </a:r>
            <a:endParaRPr kumimoji="0" lang="en-US" sz="1600" b="0" i="0" u="none" strike="noStrike" kern="0" cap="none" spc="0" normalizeH="0" baseline="0" noProof="0" dirty="0">
              <a:ln>
                <a:noFill/>
              </a:ln>
              <a:solidFill>
                <a:sysClr val="windowText" lastClr="000000"/>
              </a:solidFill>
              <a:effectLst/>
              <a:uLnTx/>
              <a:uFillTx/>
              <a:latin typeface="+mn-lt"/>
            </a:endParaRPr>
          </a:p>
        </p:txBody>
      </p:sp>
      <p:sp>
        <p:nvSpPr>
          <p:cNvPr id="20" name="TextBox 19"/>
          <p:cNvSpPr txBox="1"/>
          <p:nvPr/>
        </p:nvSpPr>
        <p:spPr>
          <a:xfrm>
            <a:off x="6276975" y="1426349"/>
            <a:ext cx="2867025" cy="4031873"/>
          </a:xfrm>
          <a:prstGeom prst="rect">
            <a:avLst/>
          </a:prstGeom>
          <a:noFill/>
        </p:spPr>
        <p:txBody>
          <a:bodyPr wrap="square" rtlCol="0">
            <a:spAutoFit/>
          </a:bodyPr>
          <a:lstStyle/>
          <a:p>
            <a:pPr marL="285750" indent="-285750">
              <a:buFont typeface="Arial" pitchFamily="34" charset="0"/>
              <a:buChar char="•"/>
            </a:pPr>
            <a:r>
              <a:rPr lang="en-US" sz="1600" dirty="0" smtClean="0">
                <a:latin typeface="+mn-lt"/>
                <a:cs typeface="Calibri" pitchFamily="34" charset="0"/>
              </a:rPr>
              <a:t>Open an endpoint, </a:t>
            </a:r>
            <a:r>
              <a:rPr lang="en-US" sz="1600" dirty="0" err="1" smtClean="0">
                <a:latin typeface="+mn-lt"/>
                <a:cs typeface="Calibri" pitchFamily="34" charset="0"/>
              </a:rPr>
              <a:t>ep</a:t>
            </a:r>
            <a:r>
              <a:rPr lang="en-US" sz="1600" dirty="0" smtClean="0">
                <a:latin typeface="+mn-lt"/>
                <a:cs typeface="Calibri" pitchFamily="34" charset="0"/>
              </a:rPr>
              <a:t>, and bind it to some port, </a:t>
            </a:r>
            <a:r>
              <a:rPr lang="en-US" sz="1600" dirty="0" err="1" smtClean="0">
                <a:latin typeface="+mn-lt"/>
                <a:cs typeface="Calibri" pitchFamily="34" charset="0"/>
              </a:rPr>
              <a:t>pn</a:t>
            </a:r>
            <a:endParaRPr lang="en-US" sz="1600" dirty="0" smtClean="0">
              <a:latin typeface="+mn-lt"/>
              <a:cs typeface="Calibri" pitchFamily="34" charset="0"/>
            </a:endParaRPr>
          </a:p>
          <a:p>
            <a:endParaRPr lang="en-US" sz="1600" dirty="0">
              <a:latin typeface="+mn-lt"/>
              <a:cs typeface="Calibri" pitchFamily="34" charset="0"/>
            </a:endParaRPr>
          </a:p>
          <a:p>
            <a:endParaRPr lang="en-US" sz="1600" dirty="0" smtClean="0">
              <a:latin typeface="+mn-lt"/>
              <a:cs typeface="Calibri" pitchFamily="34" charset="0"/>
            </a:endParaRPr>
          </a:p>
          <a:p>
            <a:pPr marL="285750" indent="-285750">
              <a:buFont typeface="Arial" pitchFamily="34" charset="0"/>
              <a:buChar char="•"/>
            </a:pPr>
            <a:r>
              <a:rPr lang="en-US" sz="1600" dirty="0" smtClean="0">
                <a:latin typeface="+mn-lt"/>
                <a:cs typeface="Calibri" pitchFamily="34" charset="0"/>
              </a:rPr>
              <a:t>Request a connection to port </a:t>
            </a:r>
            <a:r>
              <a:rPr lang="en-US" sz="1600" dirty="0" err="1" smtClean="0">
                <a:latin typeface="+mn-lt"/>
                <a:cs typeface="Calibri" pitchFamily="34" charset="0"/>
              </a:rPr>
              <a:t>pn</a:t>
            </a:r>
            <a:r>
              <a:rPr lang="en-US" sz="1600" dirty="0" smtClean="0">
                <a:latin typeface="+mn-lt"/>
                <a:cs typeface="Calibri" pitchFamily="34" charset="0"/>
              </a:rPr>
              <a:t> on node j</a:t>
            </a:r>
            <a:br>
              <a:rPr lang="en-US" sz="1600" dirty="0" smtClean="0">
                <a:latin typeface="+mn-lt"/>
                <a:cs typeface="Calibri" pitchFamily="34" charset="0"/>
              </a:rPr>
            </a:br>
            <a:r>
              <a:rPr lang="en-US" sz="1600" dirty="0" smtClean="0">
                <a:latin typeface="+mn-lt"/>
                <a:cs typeface="Calibri" pitchFamily="34" charset="0"/>
              </a:rPr>
              <a:t>Connection is complete on return</a:t>
            </a:r>
          </a:p>
          <a:p>
            <a:endParaRPr lang="en-US" sz="1600" dirty="0" smtClean="0">
              <a:latin typeface="+mn-lt"/>
              <a:cs typeface="Calibri" pitchFamily="34" charset="0"/>
            </a:endParaRPr>
          </a:p>
          <a:p>
            <a:r>
              <a:rPr lang="en-US" sz="1600" dirty="0" smtClean="0">
                <a:latin typeface="+mn-lt"/>
                <a:cs typeface="Calibri" pitchFamily="34" charset="0"/>
              </a:rPr>
              <a:t/>
            </a:r>
            <a:br>
              <a:rPr lang="en-US" sz="1600" dirty="0" smtClean="0">
                <a:latin typeface="+mn-lt"/>
                <a:cs typeface="Calibri" pitchFamily="34" charset="0"/>
              </a:rPr>
            </a:br>
            <a:endParaRPr lang="en-US" sz="1600" dirty="0" smtClean="0">
              <a:latin typeface="+mn-lt"/>
              <a:cs typeface="Calibri" pitchFamily="34" charset="0"/>
            </a:endParaRPr>
          </a:p>
          <a:p>
            <a:pPr marL="285750" indent="-285750">
              <a:buFont typeface="Arial" pitchFamily="34" charset="0"/>
              <a:buChar char="•"/>
            </a:pPr>
            <a:r>
              <a:rPr lang="en-US" sz="1600" dirty="0" smtClean="0">
                <a:latin typeface="+mn-lt"/>
                <a:cs typeface="Calibri" pitchFamily="34" charset="0"/>
              </a:rPr>
              <a:t>The peer processes can communicate through the completed connection</a:t>
            </a:r>
            <a:endParaRPr lang="en-US" sz="1600" dirty="0">
              <a:latin typeface="+mn-lt"/>
              <a:cs typeface="Calibri" pitchFamily="34" charset="0"/>
            </a:endParaRPr>
          </a:p>
        </p:txBody>
      </p:sp>
    </p:spTree>
    <p:extLst>
      <p:ext uri="{BB962C8B-B14F-4D97-AF65-F5344CB8AC3E}">
        <p14:creationId xmlns:p14="http://schemas.microsoft.com/office/powerpoint/2010/main" val="126682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65125" y="157163"/>
            <a:ext cx="841057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latin typeface="+mn-lt"/>
              </a:rPr>
              <a:t>Launching Remote Processes</a:t>
            </a:r>
            <a:endParaRPr lang="en-US" sz="3200" dirty="0">
              <a:latin typeface="+mn-lt"/>
            </a:endParaRPr>
          </a:p>
        </p:txBody>
      </p:sp>
      <p:sp>
        <p:nvSpPr>
          <p:cNvPr id="12" name="Rectangle 11"/>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solidFill>
                <a:srgbClr val="FFFFFF"/>
              </a:solidFill>
              <a:latin typeface="+mn-lt"/>
            </a:endParaRPr>
          </a:p>
        </p:txBody>
      </p:sp>
      <p:sp>
        <p:nvSpPr>
          <p:cNvPr id="21" name="Rectangle 4"/>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solidFill>
                <a:srgbClr val="FFFFFF"/>
              </a:solidFill>
              <a:latin typeface="+mn-lt"/>
            </a:endParaRPr>
          </a:p>
        </p:txBody>
      </p:sp>
      <p:sp>
        <p:nvSpPr>
          <p:cNvPr id="22" name="Rectangle 5"/>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solidFill>
                <a:srgbClr val="FFFFFF"/>
              </a:solidFill>
              <a:latin typeface="+mn-lt"/>
            </a:endParaRPr>
          </a:p>
        </p:txBody>
      </p:sp>
      <p:graphicFrame>
        <p:nvGraphicFramePr>
          <p:cNvPr id="23" name="Object 4"/>
          <p:cNvGraphicFramePr>
            <a:graphicFrameLocks noChangeAspect="1"/>
          </p:cNvGraphicFramePr>
          <p:nvPr>
            <p:extLst>
              <p:ext uri="{D42A27DB-BD31-4B8C-83A1-F6EECF244321}">
                <p14:modId xmlns:p14="http://schemas.microsoft.com/office/powerpoint/2010/main" val="3758040135"/>
              </p:ext>
            </p:extLst>
          </p:nvPr>
        </p:nvGraphicFramePr>
        <p:xfrm>
          <a:off x="5452533" y="1300163"/>
          <a:ext cx="3228975" cy="4562475"/>
        </p:xfrm>
        <a:graphic>
          <a:graphicData uri="http://schemas.openxmlformats.org/presentationml/2006/ole">
            <mc:AlternateContent xmlns:mc="http://schemas.openxmlformats.org/markup-compatibility/2006">
              <mc:Choice xmlns:v="urn:schemas-microsoft-com:vml" Requires="v">
                <p:oleObj spid="_x0000_s9720" name="Visio" r:id="rId3" imgW="2086777" imgH="2935710" progId="Visio.Drawing.11">
                  <p:embed/>
                </p:oleObj>
              </mc:Choice>
              <mc:Fallback>
                <p:oleObj name="Visio" r:id="rId3" imgW="2086777" imgH="29357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533" y="1300163"/>
                        <a:ext cx="3228975" cy="456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Content Placeholder 2"/>
          <p:cNvSpPr txBox="1">
            <a:spLocks/>
          </p:cNvSpPr>
          <p:nvPr/>
        </p:nvSpPr>
        <p:spPr>
          <a:xfrm>
            <a:off x="228600" y="839259"/>
            <a:ext cx="4648200" cy="4876800"/>
          </a:xfrm>
          <a:prstGeom prst="rect">
            <a:avLst/>
          </a:prstGeom>
        </p:spPr>
        <p:txBody>
          <a:bodyPr vert="horz" lIns="91440" tIns="45720" rIns="91440" bIns="45720" rtlCol="0">
            <a:noAutofit/>
          </a:bodyPr>
          <a:lstStyle/>
          <a:p>
            <a:pPr marL="342900" indent="-342900" fontAlgn="auto">
              <a:spcBef>
                <a:spcPct val="20000"/>
              </a:spcBef>
              <a:spcAft>
                <a:spcPts val="0"/>
              </a:spcAft>
              <a:buFont typeface="Arial" pitchFamily="34" charset="0"/>
              <a:buChar char="•"/>
              <a:defRPr/>
            </a:pPr>
            <a:r>
              <a:rPr lang="en-US" dirty="0" smtClean="0">
                <a:solidFill>
                  <a:srgbClr val="000000"/>
                </a:solidFill>
                <a:latin typeface="+mn-lt"/>
              </a:rPr>
              <a:t>Connection requires one process to listen and one to request a connection</a:t>
            </a:r>
          </a:p>
          <a:p>
            <a:pPr marL="342900" indent="-342900" fontAlgn="auto">
              <a:spcBef>
                <a:spcPct val="20000"/>
              </a:spcBef>
              <a:spcAft>
                <a:spcPts val="0"/>
              </a:spcAft>
              <a:buFont typeface="Arial" pitchFamily="34" charset="0"/>
              <a:buChar char="•"/>
              <a:defRPr/>
            </a:pPr>
            <a:r>
              <a:rPr lang="en-US" dirty="0" smtClean="0">
                <a:solidFill>
                  <a:srgbClr val="000000"/>
                </a:solidFill>
                <a:latin typeface="+mn-lt"/>
              </a:rPr>
              <a:t>How do you get a process on a node that will accept your connection request?</a:t>
            </a:r>
          </a:p>
          <a:p>
            <a:pPr marL="342900" indent="-342900">
              <a:spcBef>
                <a:spcPct val="20000"/>
              </a:spcBef>
              <a:buFont typeface="Arial" pitchFamily="34" charset="0"/>
              <a:buChar char="•"/>
            </a:pPr>
            <a:r>
              <a:rPr lang="en-US" dirty="0" smtClean="0">
                <a:solidFill>
                  <a:srgbClr val="000000"/>
                </a:solidFill>
                <a:latin typeface="+mn-lt"/>
              </a:rPr>
              <a:t>Some ports are “well known” and reserved for specific clients </a:t>
            </a:r>
          </a:p>
          <a:p>
            <a:pPr marL="800100" lvl="1" indent="-342900">
              <a:spcBef>
                <a:spcPct val="20000"/>
              </a:spcBef>
              <a:buFont typeface="Arial" pitchFamily="34" charset="0"/>
              <a:buChar char="•"/>
            </a:pPr>
            <a:r>
              <a:rPr lang="en-US" dirty="0">
                <a:solidFill>
                  <a:srgbClr val="000000"/>
                </a:solidFill>
                <a:latin typeface="+mn-lt"/>
              </a:rPr>
              <a:t>COI, MYO, OFED, RAS, PM, </a:t>
            </a:r>
            <a:r>
              <a:rPr lang="en-US" dirty="0" err="1" smtClean="0">
                <a:solidFill>
                  <a:srgbClr val="000000"/>
                </a:solidFill>
                <a:latin typeface="+mn-lt"/>
              </a:rPr>
              <a:t>NetDev</a:t>
            </a:r>
            <a:endParaRPr lang="en-US" dirty="0" smtClean="0">
              <a:solidFill>
                <a:srgbClr val="000000"/>
              </a:solidFill>
              <a:latin typeface="+mn-lt"/>
            </a:endParaRPr>
          </a:p>
          <a:p>
            <a:pPr marL="800100" lvl="1" indent="-342900">
              <a:spcBef>
                <a:spcPct val="20000"/>
              </a:spcBef>
              <a:buFont typeface="Arial" pitchFamily="34" charset="0"/>
              <a:buChar char="•"/>
            </a:pPr>
            <a:r>
              <a:rPr lang="en-US" dirty="0" smtClean="0">
                <a:solidFill>
                  <a:srgbClr val="000000"/>
                </a:solidFill>
                <a:latin typeface="+mn-lt"/>
              </a:rPr>
              <a:t>Each client typically has a daemon (launched with </a:t>
            </a:r>
            <a:r>
              <a:rPr lang="en-US" dirty="0" err="1" smtClean="0">
                <a:solidFill>
                  <a:srgbClr val="000000"/>
                </a:solidFill>
                <a:latin typeface="+mn-lt"/>
              </a:rPr>
              <a:t>uOS</a:t>
            </a:r>
            <a:r>
              <a:rPr lang="en-US" dirty="0" smtClean="0">
                <a:solidFill>
                  <a:srgbClr val="000000"/>
                </a:solidFill>
                <a:latin typeface="+mn-lt"/>
              </a:rPr>
              <a:t> at R3 or R0)</a:t>
            </a:r>
          </a:p>
          <a:p>
            <a:pPr marL="342900" indent="-342900">
              <a:spcBef>
                <a:spcPct val="20000"/>
              </a:spcBef>
              <a:buFont typeface="Arial" pitchFamily="34" charset="0"/>
              <a:buChar char="•"/>
            </a:pPr>
            <a:r>
              <a:rPr lang="en-US" dirty="0" smtClean="0">
                <a:solidFill>
                  <a:srgbClr val="000000"/>
                </a:solidFill>
                <a:latin typeface="+mn-lt"/>
              </a:rPr>
              <a:t>Other apps can use services such as COI, </a:t>
            </a:r>
            <a:r>
              <a:rPr lang="en-US" dirty="0" err="1" smtClean="0">
                <a:solidFill>
                  <a:srgbClr val="000000"/>
                </a:solidFill>
                <a:latin typeface="+mn-lt"/>
              </a:rPr>
              <a:t>micnativeloadex</a:t>
            </a:r>
            <a:r>
              <a:rPr lang="en-US" dirty="0" smtClean="0">
                <a:solidFill>
                  <a:srgbClr val="000000"/>
                </a:solidFill>
                <a:latin typeface="+mn-lt"/>
              </a:rPr>
              <a:t>, or </a:t>
            </a:r>
            <a:r>
              <a:rPr lang="en-US" dirty="0" err="1" smtClean="0">
                <a:solidFill>
                  <a:srgbClr val="000000"/>
                </a:solidFill>
                <a:latin typeface="+mn-lt"/>
              </a:rPr>
              <a:t>ssh</a:t>
            </a:r>
            <a:r>
              <a:rPr lang="en-US" dirty="0" smtClean="0">
                <a:solidFill>
                  <a:srgbClr val="000000"/>
                </a:solidFill>
                <a:latin typeface="+mn-lt"/>
              </a:rPr>
              <a:t> (over virtual Ethernet) to launch a process on a node</a:t>
            </a:r>
            <a:endParaRPr lang="en-US" dirty="0" smtClean="0">
              <a:solidFill>
                <a:srgbClr val="000000"/>
              </a:solidFill>
              <a:latin typeface="+mn-lt"/>
              <a:cs typeface="Arial"/>
            </a:endParaRPr>
          </a:p>
          <a:p>
            <a:pPr marL="342900" indent="-342900" fontAlgn="auto">
              <a:spcBef>
                <a:spcPct val="20000"/>
              </a:spcBef>
              <a:spcAft>
                <a:spcPts val="0"/>
              </a:spcAft>
              <a:buFont typeface="Arial" pitchFamily="34" charset="0"/>
              <a:buChar char="•"/>
              <a:defRPr/>
            </a:pPr>
            <a:endParaRPr lang="en-US" dirty="0" smtClean="0">
              <a:solidFill>
                <a:srgbClr val="000000"/>
              </a:solidFill>
              <a:latin typeface="+mn-lt"/>
              <a:cs typeface="Arial"/>
            </a:endParaRPr>
          </a:p>
          <a:p>
            <a:pPr marL="342900" indent="-342900" fontAlgn="auto">
              <a:spcBef>
                <a:spcPct val="20000"/>
              </a:spcBef>
              <a:spcAft>
                <a:spcPts val="0"/>
              </a:spcAft>
              <a:buFont typeface="Arial" pitchFamily="34" charset="0"/>
              <a:buNone/>
              <a:defRPr/>
            </a:pPr>
            <a:endParaRPr lang="en-US" dirty="0">
              <a:solidFill>
                <a:srgbClr val="000000"/>
              </a:solidFill>
              <a:latin typeface="+mn-lt"/>
              <a:cs typeface="Arial"/>
            </a:endParaRPr>
          </a:p>
        </p:txBody>
      </p:sp>
    </p:spTree>
    <p:extLst>
      <p:ext uri="{BB962C8B-B14F-4D97-AF65-F5344CB8AC3E}">
        <p14:creationId xmlns:p14="http://schemas.microsoft.com/office/powerpoint/2010/main" val="969691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65125" y="157163"/>
            <a:ext cx="841057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rgbClr val="000000"/>
                </a:solidFill>
              </a:rPr>
              <a:t>Kernel mode APIs</a:t>
            </a:r>
            <a:endParaRPr lang="en-US" sz="3200" dirty="0">
              <a:solidFill>
                <a:srgbClr val="000000"/>
              </a:solidFill>
            </a:endParaRPr>
          </a:p>
        </p:txBody>
      </p:sp>
      <p:sp>
        <p:nvSpPr>
          <p:cNvPr id="12" name="Rectangle 11"/>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solidFill>
                <a:srgbClr val="FFFFFF"/>
              </a:solidFill>
              <a:latin typeface="Verdana"/>
            </a:endParaRPr>
          </a:p>
        </p:txBody>
      </p:sp>
      <p:sp>
        <p:nvSpPr>
          <p:cNvPr id="21" name="Rectangle 4"/>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solidFill>
                <a:srgbClr val="FFFFFF"/>
              </a:solidFill>
              <a:latin typeface="Verdana"/>
            </a:endParaRPr>
          </a:p>
        </p:txBody>
      </p:sp>
      <p:sp>
        <p:nvSpPr>
          <p:cNvPr id="22" name="Rectangle 5"/>
          <p:cNvSpPr>
            <a:spLocks noChangeArrowheads="1"/>
          </p:cNvSpPr>
          <p:nvPr/>
        </p:nvSpPr>
        <p:spPr bwMode="auto">
          <a:xfrm>
            <a:off x="0" y="-200055"/>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sz="2000">
              <a:solidFill>
                <a:srgbClr val="FFFFFF"/>
              </a:solidFill>
              <a:latin typeface="Verdana"/>
            </a:endParaRPr>
          </a:p>
        </p:txBody>
      </p:sp>
      <p:sp>
        <p:nvSpPr>
          <p:cNvPr id="8" name="Content Placeholder 2"/>
          <p:cNvSpPr txBox="1">
            <a:spLocks/>
          </p:cNvSpPr>
          <p:nvPr/>
        </p:nvSpPr>
        <p:spPr>
          <a:xfrm>
            <a:off x="290513" y="838201"/>
            <a:ext cx="8407400" cy="46180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b="1" dirty="0" err="1" smtClean="0">
                <a:latin typeface="Calibri" pitchFamily="34" charset="0"/>
                <a:cs typeface="Calibri" pitchFamily="34" charset="0"/>
              </a:rPr>
              <a:t>scif_pin_pages</a:t>
            </a:r>
            <a:r>
              <a:rPr lang="en-US" sz="2000" dirty="0" smtClean="0">
                <a:latin typeface="Calibri" pitchFamily="34" charset="0"/>
                <a:cs typeface="Calibri" pitchFamily="34" charset="0"/>
              </a:rPr>
              <a:t>(void *</a:t>
            </a:r>
            <a:r>
              <a:rPr lang="en-US" sz="2000" dirty="0" err="1" smtClean="0">
                <a:latin typeface="Calibri" pitchFamily="34" charset="0"/>
                <a:cs typeface="Calibri" pitchFamily="34" charset="0"/>
              </a:rPr>
              <a:t>addr</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size_t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len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prot_flags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map_flags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scif_pinned_pages_t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pinned_pages</a:t>
            </a:r>
            <a:r>
              <a:rPr lang="en-US" sz="2000" dirty="0" smtClean="0">
                <a:latin typeface="Calibri" pitchFamily="34" charset="0"/>
                <a:cs typeface="Calibri" pitchFamily="34" charset="0"/>
              </a:rPr>
              <a:t>);</a:t>
            </a:r>
          </a:p>
          <a:p>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b="1" dirty="0" err="1">
                <a:latin typeface="Calibri" pitchFamily="34" charset="0"/>
                <a:cs typeface="Calibri" pitchFamily="34" charset="0"/>
              </a:rPr>
              <a:t>scif_unpin_pages</a:t>
            </a:r>
            <a:r>
              <a:rPr lang="en-US" sz="2000" dirty="0" smtClean="0">
                <a:latin typeface="Calibri" pitchFamily="34" charset="0"/>
                <a:cs typeface="Calibri" pitchFamily="34" charset="0"/>
              </a:rPr>
              <a:t>(</a:t>
            </a:r>
            <a:r>
              <a:rPr lang="en-US" sz="2000" dirty="0" err="1" smtClean="0">
                <a:latin typeface="Calibri" pitchFamily="34" charset="0"/>
                <a:cs typeface="Calibri" pitchFamily="34" charset="0"/>
              </a:rPr>
              <a:t>scif_pinned_pages_t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pinned_pages</a:t>
            </a:r>
            <a:r>
              <a:rPr lang="en-US" sz="2000" dirty="0" smtClean="0">
                <a:latin typeface="Calibri" pitchFamily="34" charset="0"/>
                <a:cs typeface="Calibri" pitchFamily="34" charset="0"/>
              </a:rPr>
              <a:t>);</a:t>
            </a:r>
          </a:p>
          <a:p>
            <a:r>
              <a:rPr lang="en-US" sz="2000" dirty="0" err="1" smtClean="0">
                <a:latin typeface="Calibri" pitchFamily="34" charset="0"/>
                <a:cs typeface="Calibri" pitchFamily="34" charset="0"/>
              </a:rPr>
              <a:t>off_t</a:t>
            </a:r>
            <a:r>
              <a:rPr lang="en-US" sz="2000" dirty="0" smtClean="0">
                <a:latin typeface="Calibri" pitchFamily="34" charset="0"/>
                <a:cs typeface="Calibri" pitchFamily="34" charset="0"/>
              </a:rPr>
              <a:t> </a:t>
            </a:r>
            <a:r>
              <a:rPr lang="en-US" sz="2000" b="1" dirty="0" err="1">
                <a:latin typeface="Calibri" pitchFamily="34" charset="0"/>
                <a:cs typeface="Calibri" pitchFamily="34" charset="0"/>
              </a:rPr>
              <a:t>scif_register_pinned_pages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scif_epd_t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epd</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scif_pinned_pages_t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pinned_pages</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off_t</a:t>
            </a:r>
            <a:r>
              <a:rPr lang="en-US" sz="2000" dirty="0" smtClean="0">
                <a:latin typeface="Calibri" pitchFamily="34" charset="0"/>
                <a:cs typeface="Calibri" pitchFamily="34" charset="0"/>
              </a:rPr>
              <a:t> offset, </a:t>
            </a:r>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map_flags</a:t>
            </a:r>
            <a:r>
              <a:rPr lang="en-US" sz="2000" dirty="0" smtClean="0">
                <a:latin typeface="Calibri" pitchFamily="34" charset="0"/>
                <a:cs typeface="Calibri" pitchFamily="34" charset="0"/>
              </a:rPr>
              <a:t>);</a:t>
            </a:r>
          </a:p>
          <a:p>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b="1" dirty="0" err="1">
                <a:latin typeface="Calibri" pitchFamily="34" charset="0"/>
                <a:cs typeface="Calibri" pitchFamily="34" charset="0"/>
              </a:rPr>
              <a:t>scif_get_pages</a:t>
            </a:r>
            <a:r>
              <a:rPr lang="en-US" sz="2000" dirty="0" smtClean="0">
                <a:latin typeface="Calibri" pitchFamily="34" charset="0"/>
                <a:cs typeface="Calibri" pitchFamily="34" charset="0"/>
              </a:rPr>
              <a:t>(</a:t>
            </a:r>
            <a:r>
              <a:rPr lang="en-US" sz="2000" dirty="0" err="1" smtClean="0">
                <a:latin typeface="Calibri" pitchFamily="34" charset="0"/>
                <a:cs typeface="Calibri" pitchFamily="34" charset="0"/>
              </a:rPr>
              <a:t>scif_epd_t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epd</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off_t</a:t>
            </a:r>
            <a:r>
              <a:rPr lang="en-US" sz="2000" dirty="0" smtClean="0">
                <a:latin typeface="Calibri" pitchFamily="34" charset="0"/>
                <a:cs typeface="Calibri" pitchFamily="34" charset="0"/>
              </a:rPr>
              <a:t> offset, </a:t>
            </a:r>
            <a:r>
              <a:rPr lang="en-US" sz="2000" dirty="0" err="1" smtClean="0">
                <a:latin typeface="Calibri" pitchFamily="34" charset="0"/>
                <a:cs typeface="Calibri" pitchFamily="34" charset="0"/>
              </a:rPr>
              <a:t>size_t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len</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struct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scif_range</a:t>
            </a:r>
            <a:r>
              <a:rPr lang="en-US" sz="2000" dirty="0" smtClean="0">
                <a:latin typeface="Calibri" pitchFamily="34" charset="0"/>
                <a:cs typeface="Calibri" pitchFamily="34" charset="0"/>
              </a:rPr>
              <a:t> **pages);</a:t>
            </a:r>
          </a:p>
          <a:p>
            <a:r>
              <a:rPr lang="fr-FR" sz="2000" dirty="0" err="1" smtClean="0">
                <a:latin typeface="Calibri" pitchFamily="34" charset="0"/>
                <a:cs typeface="Calibri" pitchFamily="34" charset="0"/>
              </a:rPr>
              <a:t>int</a:t>
            </a:r>
            <a:r>
              <a:rPr lang="fr-FR" sz="2000" dirty="0" smtClean="0">
                <a:latin typeface="Calibri" pitchFamily="34" charset="0"/>
                <a:cs typeface="Calibri" pitchFamily="34" charset="0"/>
              </a:rPr>
              <a:t> </a:t>
            </a:r>
            <a:r>
              <a:rPr lang="fr-FR" sz="2000" b="1" dirty="0" err="1">
                <a:latin typeface="Calibri" pitchFamily="34" charset="0"/>
                <a:cs typeface="Calibri" pitchFamily="34" charset="0"/>
              </a:rPr>
              <a:t>scif_put_pages</a:t>
            </a:r>
            <a:r>
              <a:rPr lang="fr-FR" sz="2000" dirty="0" smtClean="0">
                <a:latin typeface="Calibri" pitchFamily="34" charset="0"/>
                <a:cs typeface="Calibri" pitchFamily="34" charset="0"/>
              </a:rPr>
              <a:t>(</a:t>
            </a:r>
            <a:r>
              <a:rPr lang="fr-FR" sz="2000" dirty="0" err="1" smtClean="0">
                <a:latin typeface="Calibri" pitchFamily="34" charset="0"/>
                <a:cs typeface="Calibri" pitchFamily="34" charset="0"/>
              </a:rPr>
              <a:t>struct</a:t>
            </a:r>
            <a:r>
              <a:rPr lang="fr-FR" sz="2000" dirty="0" smtClean="0">
                <a:latin typeface="Calibri" pitchFamily="34" charset="0"/>
                <a:cs typeface="Calibri" pitchFamily="34" charset="0"/>
              </a:rPr>
              <a:t> </a:t>
            </a:r>
            <a:r>
              <a:rPr lang="fr-FR" sz="2000" dirty="0" err="1" smtClean="0">
                <a:latin typeface="Calibri" pitchFamily="34" charset="0"/>
                <a:cs typeface="Calibri" pitchFamily="34" charset="0"/>
              </a:rPr>
              <a:t>scif_range</a:t>
            </a:r>
            <a:r>
              <a:rPr lang="fr-FR" sz="2000" dirty="0" smtClean="0">
                <a:latin typeface="Calibri" pitchFamily="34" charset="0"/>
                <a:cs typeface="Calibri" pitchFamily="34" charset="0"/>
              </a:rPr>
              <a:t> *pages);</a:t>
            </a:r>
          </a:p>
          <a:p>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b="1" dirty="0" err="1">
                <a:latin typeface="Calibri" pitchFamily="34" charset="0"/>
                <a:cs typeface="Calibri" pitchFamily="34" charset="0"/>
              </a:rPr>
              <a:t>scif_event_register</a:t>
            </a:r>
            <a:r>
              <a:rPr lang="en-US" sz="2000" dirty="0" smtClean="0">
                <a:latin typeface="Calibri" pitchFamily="34" charset="0"/>
                <a:cs typeface="Calibri" pitchFamily="34" charset="0"/>
              </a:rPr>
              <a:t>(</a:t>
            </a:r>
            <a:r>
              <a:rPr lang="en-US" sz="2000" dirty="0" err="1" smtClean="0">
                <a:latin typeface="Calibri" pitchFamily="34" charset="0"/>
                <a:cs typeface="Calibri" pitchFamily="34" charset="0"/>
              </a:rPr>
              <a:t>scif_callback_t</a:t>
            </a:r>
            <a:r>
              <a:rPr lang="en-US" sz="2000" dirty="0" smtClean="0">
                <a:latin typeface="Calibri" pitchFamily="34" charset="0"/>
                <a:cs typeface="Calibri" pitchFamily="34" charset="0"/>
              </a:rPr>
              <a:t> handler);</a:t>
            </a:r>
          </a:p>
          <a:p>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b="1" dirty="0" err="1">
                <a:latin typeface="Calibri" pitchFamily="34" charset="0"/>
                <a:cs typeface="Calibri" pitchFamily="34" charset="0"/>
              </a:rPr>
              <a:t>scif_event_unregister</a:t>
            </a:r>
            <a:r>
              <a:rPr lang="en-US" sz="2000" dirty="0" smtClean="0">
                <a:latin typeface="Calibri" pitchFamily="34" charset="0"/>
                <a:cs typeface="Calibri" pitchFamily="34" charset="0"/>
              </a:rPr>
              <a:t>(</a:t>
            </a:r>
            <a:r>
              <a:rPr lang="en-US" sz="2000" dirty="0" err="1" smtClean="0">
                <a:latin typeface="Calibri" pitchFamily="34" charset="0"/>
                <a:cs typeface="Calibri" pitchFamily="34" charset="0"/>
              </a:rPr>
              <a:t>scif_callback_t</a:t>
            </a:r>
            <a:r>
              <a:rPr lang="en-US" sz="2000" dirty="0" smtClean="0">
                <a:latin typeface="Calibri" pitchFamily="34" charset="0"/>
                <a:cs typeface="Calibri" pitchFamily="34" charset="0"/>
              </a:rPr>
              <a:t> handler);</a:t>
            </a:r>
          </a:p>
          <a:p>
            <a:r>
              <a:rPr lang="en-US" sz="2000" dirty="0" err="1" smtClean="0">
                <a:latin typeface="Calibri" pitchFamily="34" charset="0"/>
                <a:cs typeface="Calibri" pitchFamily="34" charset="0"/>
              </a:rPr>
              <a:t>int</a:t>
            </a:r>
            <a:r>
              <a:rPr lang="en-US" sz="2000" dirty="0" smtClean="0">
                <a:latin typeface="Calibri" pitchFamily="34" charset="0"/>
                <a:cs typeface="Calibri" pitchFamily="34" charset="0"/>
              </a:rPr>
              <a:t> </a:t>
            </a:r>
            <a:r>
              <a:rPr lang="en-US" sz="2000" b="1" dirty="0" err="1">
                <a:latin typeface="Calibri" pitchFamily="34" charset="0"/>
                <a:cs typeface="Calibri" pitchFamily="34" charset="0"/>
              </a:rPr>
              <a:t>scif_pci_info</a:t>
            </a:r>
            <a:r>
              <a:rPr lang="en-US" sz="2000" dirty="0" smtClean="0">
                <a:latin typeface="Calibri" pitchFamily="34" charset="0"/>
                <a:cs typeface="Calibri" pitchFamily="34" charset="0"/>
              </a:rPr>
              <a:t>(uint16_t node, 	</a:t>
            </a:r>
            <a:r>
              <a:rPr lang="en-US" sz="2000" dirty="0" err="1" smtClean="0">
                <a:latin typeface="Calibri" pitchFamily="34" charset="0"/>
                <a:cs typeface="Calibri" pitchFamily="34" charset="0"/>
              </a:rPr>
              <a:t>struct</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scif_pci_info</a:t>
            </a:r>
            <a:r>
              <a:rPr lang="en-US" sz="2000" dirty="0" smtClean="0">
                <a:latin typeface="Calibri" pitchFamily="34" charset="0"/>
                <a:cs typeface="Calibri" pitchFamily="34" charset="0"/>
              </a:rPr>
              <a:t> *</a:t>
            </a:r>
            <a:r>
              <a:rPr lang="en-US" sz="2000" dirty="0" err="1" smtClean="0">
                <a:latin typeface="Calibri" pitchFamily="34" charset="0"/>
                <a:cs typeface="Calibri" pitchFamily="34" charset="0"/>
              </a:rPr>
              <a:t>dev</a:t>
            </a:r>
            <a:r>
              <a:rPr lang="en-US" sz="2000" dirty="0" smtClean="0">
                <a:latin typeface="Calibri" pitchFamily="34" charset="0"/>
                <a:cs typeface="Calibri" pitchFamily="34" charset="0"/>
              </a:rPr>
              <a:t>);</a:t>
            </a:r>
          </a:p>
          <a:p>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100116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09169" y="110808"/>
            <a:ext cx="8153400" cy="889319"/>
          </a:xfrm>
        </p:spPr>
        <p:txBody>
          <a:bodyPr/>
          <a:lstStyle/>
          <a:p>
            <a:r>
              <a:rPr lang="en-US" dirty="0" smtClean="0">
                <a:solidFill>
                  <a:schemeClr val="tx1"/>
                </a:solidFill>
              </a:rPr>
              <a:t>Agenda</a:t>
            </a:r>
          </a:p>
        </p:txBody>
      </p:sp>
      <p:sp>
        <p:nvSpPr>
          <p:cNvPr id="3075" name="Rectangle 3"/>
          <p:cNvSpPr>
            <a:spLocks noGrp="1" noChangeArrowheads="1"/>
          </p:cNvSpPr>
          <p:nvPr>
            <p:ph idx="1"/>
          </p:nvPr>
        </p:nvSpPr>
        <p:spPr>
          <a:xfrm>
            <a:off x="237743" y="860426"/>
            <a:ext cx="8186409" cy="4845049"/>
          </a:xfrm>
        </p:spPr>
        <p:txBody>
          <a:bodyPr/>
          <a:lstStyle/>
          <a:p>
            <a:r>
              <a:rPr lang="en-US" sz="2000" dirty="0" smtClean="0">
                <a:solidFill>
                  <a:schemeClr val="tx1"/>
                </a:solidFill>
              </a:rPr>
              <a:t>Section 1: The System SW Stack </a:t>
            </a:r>
          </a:p>
          <a:p>
            <a:pPr lvl="1"/>
            <a:r>
              <a:rPr lang="en-US" sz="1800" dirty="0" smtClean="0">
                <a:solidFill>
                  <a:schemeClr val="tx1"/>
                </a:solidFill>
              </a:rPr>
              <a:t>Card OS</a:t>
            </a:r>
          </a:p>
          <a:p>
            <a:pPr lvl="1"/>
            <a:r>
              <a:rPr lang="en-US" sz="1800" dirty="0" smtClean="0">
                <a:solidFill>
                  <a:schemeClr val="tx1"/>
                </a:solidFill>
              </a:rPr>
              <a:t>Symmetric Communications Interface (SCIF) </a:t>
            </a:r>
          </a:p>
          <a:p>
            <a:pPr lvl="1"/>
            <a:r>
              <a:rPr lang="en-US" sz="1800" dirty="0" smtClean="0">
                <a:solidFill>
                  <a:schemeClr val="tx1"/>
                </a:solidFill>
              </a:rPr>
              <a:t>Code Examples</a:t>
            </a:r>
          </a:p>
          <a:p>
            <a:r>
              <a:rPr lang="en-US" sz="2000" dirty="0" smtClean="0">
                <a:solidFill>
                  <a:schemeClr val="tx1"/>
                </a:solidFill>
              </a:rPr>
              <a:t>Section 2: Compiler Runtimes </a:t>
            </a:r>
          </a:p>
          <a:p>
            <a:pPr lvl="1"/>
            <a:r>
              <a:rPr lang="en-US" sz="1800" dirty="0" smtClean="0">
                <a:solidFill>
                  <a:schemeClr val="tx1"/>
                </a:solidFill>
              </a:rPr>
              <a:t>Coprocessor </a:t>
            </a:r>
            <a:r>
              <a:rPr lang="en-US" sz="1800" dirty="0">
                <a:solidFill>
                  <a:schemeClr val="tx1"/>
                </a:solidFill>
              </a:rPr>
              <a:t>Offload </a:t>
            </a:r>
            <a:r>
              <a:rPr lang="en-US" sz="1800" dirty="0" smtClean="0">
                <a:solidFill>
                  <a:schemeClr val="tx1"/>
                </a:solidFill>
              </a:rPr>
              <a:t>Infrastructure (COI</a:t>
            </a:r>
            <a:r>
              <a:rPr lang="en-US" sz="1800" dirty="0">
                <a:solidFill>
                  <a:schemeClr val="tx1"/>
                </a:solidFill>
              </a:rPr>
              <a:t>)</a:t>
            </a:r>
          </a:p>
          <a:p>
            <a:pPr lvl="1"/>
            <a:r>
              <a:rPr lang="en-US" sz="1800" dirty="0">
                <a:solidFill>
                  <a:schemeClr val="tx1"/>
                </a:solidFill>
              </a:rPr>
              <a:t>Code </a:t>
            </a:r>
            <a:r>
              <a:rPr lang="en-US" sz="1800" dirty="0" smtClean="0">
                <a:solidFill>
                  <a:schemeClr val="tx1"/>
                </a:solidFill>
              </a:rPr>
              <a:t>Examples</a:t>
            </a:r>
            <a:endParaRPr lang="en-US" sz="1800" dirty="0">
              <a:solidFill>
                <a:schemeClr val="tx1"/>
              </a:solidFill>
            </a:endParaRPr>
          </a:p>
          <a:p>
            <a:r>
              <a:rPr lang="en-US" sz="2000" dirty="0" smtClean="0">
                <a:solidFill>
                  <a:schemeClr val="tx1"/>
                </a:solidFill>
              </a:rPr>
              <a:t>Section 3: Coprocessor Communication Link (CCL)</a:t>
            </a:r>
          </a:p>
          <a:p>
            <a:pPr lvl="1"/>
            <a:r>
              <a:rPr lang="en-US" sz="1800" dirty="0">
                <a:solidFill>
                  <a:schemeClr val="tx1"/>
                </a:solidFill>
              </a:rPr>
              <a:t>IB-SCIF</a:t>
            </a:r>
          </a:p>
          <a:p>
            <a:pPr lvl="1"/>
            <a:r>
              <a:rPr lang="en-US" sz="1800" dirty="0">
                <a:solidFill>
                  <a:schemeClr val="tx1"/>
                </a:solidFill>
              </a:rPr>
              <a:t>CCL Direct and Proxy</a:t>
            </a:r>
          </a:p>
          <a:p>
            <a:pPr lvl="1"/>
            <a:r>
              <a:rPr lang="en-US" sz="1800" dirty="0">
                <a:solidFill>
                  <a:schemeClr val="tx1"/>
                </a:solidFill>
              </a:rPr>
              <a:t>MPI Dual-DAPL</a:t>
            </a:r>
          </a:p>
          <a:p>
            <a:r>
              <a:rPr lang="en-US" sz="2000" dirty="0" smtClean="0">
                <a:solidFill>
                  <a:schemeClr val="tx1"/>
                </a:solidFill>
              </a:rPr>
              <a:t>Section 4: Heterogeneous </a:t>
            </a:r>
            <a:r>
              <a:rPr lang="en-US" sz="2000" dirty="0">
                <a:solidFill>
                  <a:schemeClr val="tx1"/>
                </a:solidFill>
              </a:rPr>
              <a:t>Programming with </a:t>
            </a:r>
            <a:r>
              <a:rPr lang="en-US" sz="2000" dirty="0" smtClean="0">
                <a:solidFill>
                  <a:schemeClr val="tx1"/>
                </a:solidFill>
              </a:rPr>
              <a:t>Offload</a:t>
            </a:r>
          </a:p>
          <a:p>
            <a:pPr lvl="1"/>
            <a:r>
              <a:rPr lang="en-US" sz="1800" dirty="0">
                <a:solidFill>
                  <a:schemeClr val="tx1"/>
                </a:solidFill>
              </a:rPr>
              <a:t>Code </a:t>
            </a:r>
            <a:r>
              <a:rPr lang="en-US" sz="1800" dirty="0" smtClean="0">
                <a:solidFill>
                  <a:schemeClr val="tx1"/>
                </a:solidFill>
              </a:rPr>
              <a:t>Examples</a:t>
            </a:r>
            <a:endParaRPr lang="en-US" sz="1800" dirty="0">
              <a:solidFill>
                <a:schemeClr val="tx1"/>
              </a:solidFill>
            </a:endParaRPr>
          </a:p>
          <a:p>
            <a:endParaRPr lang="en-US" sz="2000" dirty="0" smtClean="0">
              <a:solidFill>
                <a:schemeClr val="tx1"/>
              </a:solidFill>
            </a:endParaRPr>
          </a:p>
        </p:txBody>
      </p:sp>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solidFill>
                  <a:schemeClr val="tx1"/>
                </a:solidFill>
              </a:rPr>
              <a:pPr/>
              <a:t>3</a:t>
            </a:fld>
            <a:endParaRPr lang="en-US" dirty="0" smtClean="0">
              <a:solidFill>
                <a:schemeClr val="tx1"/>
              </a:solidFill>
            </a:endParaRPr>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schemeClr val="bg1"/>
                  </a:solidFill>
                  <a:effectLst>
                    <a:outerShdw blurRad="38100" dist="38100" dir="2700000" algn="tl">
                      <a:srgbClr val="000000">
                        <a:alpha val="43137"/>
                      </a:srgbClr>
                    </a:outerShdw>
                  </a:effectLst>
                  <a:latin typeface="Arial" pitchFamily="34" charset="0"/>
                  <a:cs typeface="Arial" pitchFamily="34" charset="0"/>
                </a:rPr>
                <a:t>iXPTC</a:t>
              </a:r>
              <a:r>
                <a:rPr lang="en-US" sz="2400" b="1" dirty="0" smtClean="0">
                  <a:solidFill>
                    <a:schemeClr val="bg1"/>
                  </a:solidFill>
                  <a:effectLst>
                    <a:outerShdw blurRad="38100" dist="38100" dir="2700000" algn="tl">
                      <a:srgbClr val="000000">
                        <a:alpha val="43137"/>
                      </a:srgbClr>
                    </a:outerShdw>
                  </a:effectLst>
                  <a:latin typeface="Arial" pitchFamily="34" charset="0"/>
                  <a:cs typeface="Arial" pitchFamily="34" charset="0"/>
                </a:rPr>
                <a:t> 2013</a:t>
              </a:r>
              <a:r>
                <a:rPr lang="en-US" sz="2400" b="1" dirty="0" smtClean="0">
                  <a:solidFill>
                    <a:schemeClr val="bg1"/>
                  </a:solidFill>
                  <a:effectLst>
                    <a:outerShdw blurRad="38100" dist="38100" dir="2700000" algn="tl">
                      <a:srgbClr val="000000">
                        <a:alpha val="43137"/>
                      </a:srgbClr>
                    </a:outerShdw>
                  </a:effectLst>
                </a:rPr>
                <a:t>       </a:t>
              </a:r>
              <a:endParaRPr lang="en-US" sz="2400" dirty="0" smtClean="0">
                <a:solidFill>
                  <a:schemeClr val="bg1"/>
                </a:solidFill>
              </a:endParaRPr>
            </a:p>
            <a:p>
              <a:pPr algn="ctr"/>
              <a:r>
                <a:rPr lang="en-US" sz="1200" dirty="0" smtClean="0">
                  <a:solidFill>
                    <a:schemeClr val="bg1"/>
                  </a:solidFill>
                </a:rPr>
                <a:t>Intel® Xeon Phi ™Coprocessor</a:t>
              </a:r>
              <a:endParaRPr lang="en-US" sz="1200" dirty="0">
                <a:solidFill>
                  <a:schemeClr val="bg1"/>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19" y="101283"/>
            <a:ext cx="8153400" cy="889319"/>
          </a:xfrm>
        </p:spPr>
        <p:txBody>
          <a:bodyPr/>
          <a:lstStyle/>
          <a:p>
            <a:r>
              <a:rPr lang="en-US" sz="2800" dirty="0" smtClean="0">
                <a:solidFill>
                  <a:schemeClr val="tx1"/>
                </a:solidFill>
              </a:rPr>
              <a:t>SCIF APIs at a glance</a:t>
            </a:r>
            <a:endParaRPr lang="en-US" sz="2800" dirty="0">
              <a:solidFill>
                <a:srgbClr val="FF0000"/>
              </a:solidFill>
            </a:endParaRPr>
          </a:p>
        </p:txBody>
      </p:sp>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30</a:t>
            </a:fld>
            <a:endParaRPr lang="en-US" dirty="0"/>
          </a:p>
        </p:txBody>
      </p:sp>
      <p:sp>
        <p:nvSpPr>
          <p:cNvPr id="10" name="Rectangle 7"/>
          <p:cNvSpPr txBox="1">
            <a:spLocks noChangeArrowheads="1"/>
          </p:cNvSpPr>
          <p:nvPr/>
        </p:nvSpPr>
        <p:spPr>
          <a:xfrm>
            <a:off x="381000" y="795867"/>
            <a:ext cx="8237538" cy="4876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75000"/>
              </a:lnSpc>
            </a:pPr>
            <a:r>
              <a:rPr lang="en-US" sz="1800" dirty="0"/>
              <a:t>Endpoint connection: </a:t>
            </a:r>
          </a:p>
          <a:p>
            <a:pPr lvl="1">
              <a:lnSpc>
                <a:spcPct val="75000"/>
              </a:lnSpc>
            </a:pPr>
            <a:r>
              <a:rPr lang="en-US" sz="1600" dirty="0"/>
              <a:t>connection establishment between processes</a:t>
            </a:r>
          </a:p>
          <a:p>
            <a:pPr lvl="1">
              <a:lnSpc>
                <a:spcPct val="75000"/>
              </a:lnSpc>
            </a:pPr>
            <a:r>
              <a:rPr lang="en-US" sz="1600" dirty="0"/>
              <a:t>scif_open(), scif_bind(), scif_listen(), scif_accept(), scif_connect</a:t>
            </a:r>
            <a:r>
              <a:rPr lang="en-US" sz="1600" dirty="0" smtClean="0"/>
              <a:t>(), </a:t>
            </a:r>
            <a:r>
              <a:rPr lang="en-US" sz="1600" dirty="0" err="1" smtClean="0"/>
              <a:t>scif_close</a:t>
            </a:r>
            <a:r>
              <a:rPr lang="en-US" sz="1600" dirty="0" smtClean="0"/>
              <a:t>()</a:t>
            </a:r>
          </a:p>
          <a:p>
            <a:pPr marL="457200" lvl="1" indent="0">
              <a:lnSpc>
                <a:spcPct val="75000"/>
              </a:lnSpc>
              <a:buNone/>
            </a:pPr>
            <a:endParaRPr lang="en-US" sz="1600" dirty="0"/>
          </a:p>
          <a:p>
            <a:pPr>
              <a:lnSpc>
                <a:spcPct val="75000"/>
              </a:lnSpc>
            </a:pPr>
            <a:r>
              <a:rPr lang="en-US" sz="1800" dirty="0"/>
              <a:t>Messaging: </a:t>
            </a:r>
          </a:p>
          <a:p>
            <a:pPr lvl="1">
              <a:lnSpc>
                <a:spcPct val="75000"/>
              </a:lnSpc>
            </a:pPr>
            <a:r>
              <a:rPr lang="en-US" sz="1600" dirty="0"/>
              <a:t>send/receive messages between connected endpoints</a:t>
            </a:r>
          </a:p>
          <a:p>
            <a:pPr lvl="1">
              <a:lnSpc>
                <a:spcPct val="75000"/>
              </a:lnSpc>
            </a:pPr>
            <a:r>
              <a:rPr lang="en-US" sz="1600" dirty="0"/>
              <a:t>scif_send(), scif_recv()</a:t>
            </a:r>
          </a:p>
          <a:p>
            <a:pPr lvl="1">
              <a:lnSpc>
                <a:spcPct val="75000"/>
              </a:lnSpc>
            </a:pPr>
            <a:r>
              <a:rPr lang="en-US" sz="1600" dirty="0"/>
              <a:t>A message is an arbitrary sequence of bytes</a:t>
            </a:r>
          </a:p>
          <a:p>
            <a:pPr lvl="1">
              <a:lnSpc>
                <a:spcPct val="75000"/>
              </a:lnSpc>
            </a:pPr>
            <a:r>
              <a:rPr lang="en-US" sz="1600" dirty="0"/>
              <a:t>These APIs are intended to be used for short data transfers e.g. </a:t>
            </a:r>
            <a:r>
              <a:rPr lang="en-US" sz="1600" dirty="0" smtClean="0"/>
              <a:t>commands</a:t>
            </a:r>
          </a:p>
          <a:p>
            <a:pPr marL="457200" lvl="1" indent="0">
              <a:lnSpc>
                <a:spcPct val="75000"/>
              </a:lnSpc>
              <a:buNone/>
            </a:pPr>
            <a:endParaRPr lang="en-US" sz="1600" dirty="0"/>
          </a:p>
          <a:p>
            <a:pPr>
              <a:lnSpc>
                <a:spcPct val="75000"/>
              </a:lnSpc>
            </a:pPr>
            <a:r>
              <a:rPr lang="en-US" sz="1800" dirty="0"/>
              <a:t>Registration: </a:t>
            </a:r>
          </a:p>
          <a:p>
            <a:pPr lvl="1">
              <a:lnSpc>
                <a:spcPct val="75000"/>
              </a:lnSpc>
            </a:pPr>
            <a:r>
              <a:rPr lang="en-US" sz="1600" dirty="0"/>
              <a:t>Exposes local physical memory for remote access via a local Registered Address Space </a:t>
            </a:r>
          </a:p>
          <a:p>
            <a:pPr lvl="1">
              <a:lnSpc>
                <a:spcPct val="75000"/>
              </a:lnSpc>
            </a:pPr>
            <a:r>
              <a:rPr lang="en-US" sz="1600" dirty="0"/>
              <a:t>scif_register(), scif_unregister() </a:t>
            </a:r>
            <a:endParaRPr lang="en-US" sz="1600" dirty="0" smtClean="0"/>
          </a:p>
          <a:p>
            <a:pPr marL="457200" lvl="1" indent="0">
              <a:lnSpc>
                <a:spcPct val="75000"/>
              </a:lnSpc>
              <a:buNone/>
            </a:pPr>
            <a:endParaRPr lang="en-US" sz="1600" dirty="0"/>
          </a:p>
          <a:p>
            <a:pPr>
              <a:lnSpc>
                <a:spcPct val="75000"/>
              </a:lnSpc>
            </a:pPr>
            <a:r>
              <a:rPr lang="en-US" sz="1800" dirty="0"/>
              <a:t>Mapping: </a:t>
            </a:r>
          </a:p>
          <a:p>
            <a:pPr lvl="1">
              <a:lnSpc>
                <a:spcPct val="75000"/>
              </a:lnSpc>
            </a:pPr>
            <a:r>
              <a:rPr lang="en-US" sz="1600" dirty="0"/>
              <a:t>scif_mmap(), scif_munmap()</a:t>
            </a:r>
          </a:p>
          <a:p>
            <a:pPr lvl="1">
              <a:lnSpc>
                <a:spcPct val="75000"/>
              </a:lnSpc>
            </a:pPr>
            <a:r>
              <a:rPr lang="en-US" sz="1600" dirty="0"/>
              <a:t>Maps remote physical pages into local virtual address space of process </a:t>
            </a:r>
          </a:p>
          <a:p>
            <a:pPr>
              <a:spcBef>
                <a:spcPct val="0"/>
              </a:spcBef>
              <a:buFontTx/>
              <a:buNone/>
            </a:pPr>
            <a:endParaRPr lang="en-US" sz="1800" dirty="0"/>
          </a:p>
        </p:txBody>
      </p:sp>
    </p:spTree>
    <p:extLst>
      <p:ext uri="{BB962C8B-B14F-4D97-AF65-F5344CB8AC3E}">
        <p14:creationId xmlns:p14="http://schemas.microsoft.com/office/powerpoint/2010/main" val="1044257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19" y="101283"/>
            <a:ext cx="8153400" cy="889319"/>
          </a:xfrm>
        </p:spPr>
        <p:txBody>
          <a:bodyPr/>
          <a:lstStyle/>
          <a:p>
            <a:r>
              <a:rPr lang="en-US" sz="2800" dirty="0" smtClean="0">
                <a:solidFill>
                  <a:schemeClr val="tx1"/>
                </a:solidFill>
              </a:rPr>
              <a:t>SCIF APIs at a glance (</a:t>
            </a:r>
            <a:r>
              <a:rPr lang="en-US" sz="2800" smtClean="0">
                <a:solidFill>
                  <a:schemeClr val="tx1"/>
                </a:solidFill>
              </a:rPr>
              <a:t>2)</a:t>
            </a:r>
            <a:endParaRPr lang="en-US" sz="2800" dirty="0">
              <a:solidFill>
                <a:schemeClr val="tx1"/>
              </a:solidFill>
            </a:endParaRPr>
          </a:p>
        </p:txBody>
      </p:sp>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31</a:t>
            </a:fld>
            <a:endParaRPr lang="en-US" dirty="0"/>
          </a:p>
        </p:txBody>
      </p:sp>
      <p:sp>
        <p:nvSpPr>
          <p:cNvPr id="6" name="Rectangle 7"/>
          <p:cNvSpPr txBox="1">
            <a:spLocks noChangeArrowheads="1"/>
          </p:cNvSpPr>
          <p:nvPr/>
        </p:nvSpPr>
        <p:spPr>
          <a:xfrm>
            <a:off x="198120" y="687705"/>
            <a:ext cx="8595360" cy="55092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75000"/>
              </a:lnSpc>
            </a:pPr>
            <a:r>
              <a:rPr lang="en-US" sz="1800" dirty="0"/>
              <a:t>Remote Memory Access (RMA): </a:t>
            </a:r>
          </a:p>
          <a:p>
            <a:pPr lvl="1">
              <a:lnSpc>
                <a:spcPct val="75000"/>
              </a:lnSpc>
            </a:pPr>
            <a:r>
              <a:rPr lang="en-US" sz="1600" dirty="0"/>
              <a:t>Perform DMA or programmed I/O transfers</a:t>
            </a:r>
          </a:p>
          <a:p>
            <a:pPr lvl="1">
              <a:lnSpc>
                <a:spcPct val="75000"/>
              </a:lnSpc>
            </a:pPr>
            <a:r>
              <a:rPr lang="en-US" sz="1600" dirty="0"/>
              <a:t>scif_readfrom(), scif_writeto(), scif_vreadfrom(), scif_vwriteto()</a:t>
            </a:r>
          </a:p>
          <a:p>
            <a:pPr lvl="1">
              <a:lnSpc>
                <a:spcPct val="75000"/>
              </a:lnSpc>
            </a:pPr>
            <a:r>
              <a:rPr lang="en-US" sz="1600" dirty="0"/>
              <a:t>Supports the notion of “one sided communication”</a:t>
            </a:r>
          </a:p>
          <a:p>
            <a:pPr lvl="2" indent="-285750">
              <a:lnSpc>
                <a:spcPct val="75000"/>
              </a:lnSpc>
            </a:pPr>
            <a:r>
              <a:rPr lang="en-US" sz="1600" dirty="0"/>
              <a:t>Push or pull data </a:t>
            </a:r>
          </a:p>
          <a:p>
            <a:pPr lvl="1">
              <a:lnSpc>
                <a:spcPct val="75000"/>
              </a:lnSpc>
            </a:pPr>
            <a:r>
              <a:rPr lang="en-US" sz="1600" dirty="0"/>
              <a:t>Supports DMA (for large) or CPU (for small transfers) based </a:t>
            </a:r>
            <a:r>
              <a:rPr lang="en-US" sz="1600" dirty="0" smtClean="0"/>
              <a:t>transfers</a:t>
            </a:r>
          </a:p>
          <a:p>
            <a:pPr marL="457200" lvl="1" indent="0">
              <a:lnSpc>
                <a:spcPct val="75000"/>
              </a:lnSpc>
              <a:buNone/>
            </a:pPr>
            <a:endParaRPr lang="en-US" sz="1600" dirty="0"/>
          </a:p>
          <a:p>
            <a:pPr>
              <a:lnSpc>
                <a:spcPct val="75000"/>
              </a:lnSpc>
            </a:pPr>
            <a:r>
              <a:rPr lang="en-US" sz="1800" dirty="0"/>
              <a:t>Synchronization: </a:t>
            </a:r>
          </a:p>
          <a:p>
            <a:pPr lvl="1">
              <a:lnSpc>
                <a:spcPct val="75000"/>
              </a:lnSpc>
            </a:pPr>
            <a:r>
              <a:rPr lang="en-US" sz="1600" dirty="0"/>
              <a:t>Enables synchronization with RMA completion, now vs. later</a:t>
            </a:r>
          </a:p>
          <a:p>
            <a:pPr lvl="1">
              <a:lnSpc>
                <a:spcPct val="75000"/>
              </a:lnSpc>
            </a:pPr>
            <a:r>
              <a:rPr lang="en-US" sz="1600" dirty="0"/>
              <a:t>Must comprehend RMAs completing out of order – multiple DMA channels</a:t>
            </a:r>
          </a:p>
          <a:p>
            <a:pPr lvl="1">
              <a:lnSpc>
                <a:spcPct val="75000"/>
              </a:lnSpc>
            </a:pPr>
            <a:r>
              <a:rPr lang="en-US" sz="1600" dirty="0"/>
              <a:t>Scif_fence(), </a:t>
            </a:r>
            <a:r>
              <a:rPr lang="en-US" sz="1600" dirty="0" smtClean="0"/>
              <a:t>scif_fence_mark(), </a:t>
            </a:r>
            <a:r>
              <a:rPr lang="en-US" sz="1600" dirty="0"/>
              <a:t>scif_fence_wait(), scif_fence_signal</a:t>
            </a:r>
            <a:r>
              <a:rPr lang="en-US" sz="1600" dirty="0" smtClean="0"/>
              <a:t>()</a:t>
            </a:r>
          </a:p>
          <a:p>
            <a:pPr marL="457200" lvl="1" indent="0">
              <a:lnSpc>
                <a:spcPct val="75000"/>
              </a:lnSpc>
              <a:buNone/>
            </a:pPr>
            <a:endParaRPr lang="en-US" sz="1800" dirty="0"/>
          </a:p>
          <a:p>
            <a:pPr>
              <a:lnSpc>
                <a:spcPct val="75000"/>
              </a:lnSpc>
            </a:pPr>
            <a:r>
              <a:rPr lang="en-US" sz="1800" dirty="0"/>
              <a:t>Utility:</a:t>
            </a:r>
          </a:p>
          <a:p>
            <a:pPr lvl="1">
              <a:lnSpc>
                <a:spcPct val="75000"/>
              </a:lnSpc>
            </a:pPr>
            <a:r>
              <a:rPr lang="en-US" sz="1600" dirty="0" smtClean="0"/>
              <a:t>scif_get_nodeIDs(), </a:t>
            </a:r>
            <a:r>
              <a:rPr lang="en-US" sz="1600" dirty="0"/>
              <a:t>scif_poll(), scif_get_fd()</a:t>
            </a:r>
          </a:p>
          <a:p>
            <a:pPr marL="457200" lvl="1" indent="0">
              <a:lnSpc>
                <a:spcPct val="75000"/>
              </a:lnSpc>
              <a:buNone/>
            </a:pPr>
            <a:endParaRPr lang="en-US" sz="1800" dirty="0"/>
          </a:p>
          <a:p>
            <a:pPr>
              <a:lnSpc>
                <a:spcPct val="75000"/>
              </a:lnSpc>
            </a:pPr>
            <a:r>
              <a:rPr lang="en-US" sz="1800" dirty="0"/>
              <a:t>Requires HW support to make all of this work (and work well)</a:t>
            </a:r>
          </a:p>
          <a:p>
            <a:pPr lvl="1">
              <a:lnSpc>
                <a:spcPct val="75000"/>
              </a:lnSpc>
            </a:pPr>
            <a:r>
              <a:rPr lang="en-US" sz="1600" dirty="0"/>
              <a:t>PCIe accesses</a:t>
            </a:r>
          </a:p>
          <a:p>
            <a:pPr lvl="1">
              <a:lnSpc>
                <a:spcPct val="75000"/>
              </a:lnSpc>
            </a:pPr>
            <a:r>
              <a:rPr lang="en-US" sz="1600" dirty="0"/>
              <a:t>SMPT</a:t>
            </a:r>
          </a:p>
          <a:p>
            <a:pPr lvl="1">
              <a:lnSpc>
                <a:spcPct val="75000"/>
              </a:lnSpc>
            </a:pPr>
            <a:r>
              <a:rPr lang="en-US" sz="1600" dirty="0"/>
              <a:t>Aperture mapped from the host</a:t>
            </a:r>
          </a:p>
          <a:p>
            <a:pPr lvl="1">
              <a:lnSpc>
                <a:spcPct val="75000"/>
              </a:lnSpc>
            </a:pPr>
            <a:r>
              <a:rPr lang="en-US" sz="1600" dirty="0"/>
              <a:t>Interrupts in both directions (ICR and System interrupt registers)</a:t>
            </a:r>
          </a:p>
        </p:txBody>
      </p:sp>
    </p:spTree>
    <p:extLst>
      <p:ext uri="{BB962C8B-B14F-4D97-AF65-F5344CB8AC3E}">
        <p14:creationId xmlns:p14="http://schemas.microsoft.com/office/powerpoint/2010/main" val="711312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4</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 name="Content Placeholder 1"/>
          <p:cNvSpPr>
            <a:spLocks noGrp="1"/>
          </p:cNvSpPr>
          <p:nvPr>
            <p:ph idx="1"/>
          </p:nvPr>
        </p:nvSpPr>
        <p:spPr>
          <a:xfrm>
            <a:off x="200024" y="1158222"/>
            <a:ext cx="8763000" cy="4905375"/>
          </a:xfrm>
        </p:spPr>
        <p:txBody>
          <a:bodyPr/>
          <a:lstStyle/>
          <a:p>
            <a:pPr>
              <a:buFont typeface="Arial" pitchFamily="34" charset="0"/>
              <a:buChar char="•"/>
            </a:pPr>
            <a:r>
              <a:rPr lang="en-US" sz="1800" dirty="0" smtClean="0">
                <a:solidFill>
                  <a:schemeClr val="tx1"/>
                </a:solidFill>
              </a:rPr>
              <a:t>Large SMP UMA machine –</a:t>
            </a:r>
            <a:r>
              <a:rPr lang="en-US" sz="1800" dirty="0">
                <a:solidFill>
                  <a:schemeClr val="tx1"/>
                </a:solidFill>
              </a:rPr>
              <a:t> </a:t>
            </a:r>
            <a:r>
              <a:rPr lang="en-US" sz="1800" dirty="0" smtClean="0">
                <a:solidFill>
                  <a:schemeClr val="tx1"/>
                </a:solidFill>
              </a:rPr>
              <a:t>a set of x86 cores to manage</a:t>
            </a:r>
          </a:p>
          <a:p>
            <a:pPr lvl="1">
              <a:buFont typeface="Verdana" pitchFamily="34" charset="0"/>
              <a:buChar char="−"/>
            </a:pPr>
            <a:r>
              <a:rPr lang="en-US" sz="1800" dirty="0" smtClean="0">
                <a:solidFill>
                  <a:schemeClr val="tx1"/>
                </a:solidFill>
              </a:rPr>
              <a:t>4 threads and 32KB L1I/D, 512KB L2 per core</a:t>
            </a:r>
          </a:p>
          <a:p>
            <a:pPr lvl="1">
              <a:buFont typeface="Verdana" pitchFamily="34" charset="0"/>
              <a:buChar char="−"/>
            </a:pPr>
            <a:r>
              <a:rPr lang="en-US" sz="1800" dirty="0" smtClean="0">
                <a:solidFill>
                  <a:schemeClr val="tx1"/>
                </a:solidFill>
              </a:rPr>
              <a:t>Supports loadable kernel modules – we’ll talk about one today</a:t>
            </a:r>
          </a:p>
          <a:p>
            <a:pPr>
              <a:buFont typeface="Arial" pitchFamily="34" charset="0"/>
              <a:buChar char="•"/>
            </a:pPr>
            <a:r>
              <a:rPr lang="en-US" sz="1800" dirty="0" smtClean="0">
                <a:solidFill>
                  <a:schemeClr val="tx1"/>
                </a:solidFill>
              </a:rPr>
              <a:t>Standard Linux kernel from kernel.org </a:t>
            </a:r>
          </a:p>
          <a:p>
            <a:pPr lvl="1">
              <a:buFont typeface="Verdana" pitchFamily="34" charset="0"/>
              <a:buChar char="−"/>
            </a:pPr>
            <a:r>
              <a:rPr lang="en-US" sz="1800" dirty="0">
                <a:solidFill>
                  <a:schemeClr val="tx1"/>
                </a:solidFill>
              </a:rPr>
              <a:t>2.6.38 in </a:t>
            </a:r>
            <a:r>
              <a:rPr lang="en-US" sz="1800" dirty="0" smtClean="0">
                <a:solidFill>
                  <a:schemeClr val="tx1"/>
                </a:solidFill>
              </a:rPr>
              <a:t>the most </a:t>
            </a:r>
            <a:r>
              <a:rPr lang="en-US" sz="1800" dirty="0">
                <a:solidFill>
                  <a:schemeClr val="tx1"/>
                </a:solidFill>
              </a:rPr>
              <a:t>recent release</a:t>
            </a:r>
          </a:p>
          <a:p>
            <a:pPr lvl="1"/>
            <a:r>
              <a:rPr lang="en-US" sz="1800" dirty="0">
                <a:solidFill>
                  <a:schemeClr val="tx1"/>
                </a:solidFill>
              </a:rPr>
              <a:t>Completely F</a:t>
            </a:r>
            <a:r>
              <a:rPr lang="en-US" sz="1800" dirty="0" smtClean="0">
                <a:solidFill>
                  <a:schemeClr val="tx1"/>
                </a:solidFill>
              </a:rPr>
              <a:t>air Scheduler (CFS), </a:t>
            </a:r>
            <a:r>
              <a:rPr lang="en-US" sz="1800" dirty="0">
                <a:solidFill>
                  <a:schemeClr val="tx1"/>
                </a:solidFill>
              </a:rPr>
              <a:t>VM subsystem, File I/O</a:t>
            </a:r>
          </a:p>
          <a:p>
            <a:pPr>
              <a:buFont typeface="Arial" pitchFamily="34" charset="0"/>
              <a:buChar char="•"/>
            </a:pPr>
            <a:r>
              <a:rPr lang="en-US" sz="1800" dirty="0">
                <a:solidFill>
                  <a:schemeClr val="tx1"/>
                </a:solidFill>
              </a:rPr>
              <a:t>Virtual Ethernet </a:t>
            </a:r>
            <a:r>
              <a:rPr lang="en-US" sz="1800" dirty="0" smtClean="0">
                <a:solidFill>
                  <a:schemeClr val="tx1"/>
                </a:solidFill>
              </a:rPr>
              <a:t>driver– </a:t>
            </a:r>
            <a:r>
              <a:rPr lang="en-US" sz="1800" dirty="0">
                <a:solidFill>
                  <a:schemeClr val="tx1"/>
                </a:solidFill>
              </a:rPr>
              <a:t>supports NFS mounts from Intel® Xeon Phi</a:t>
            </a:r>
            <a:r>
              <a:rPr lang="en-US" sz="1800" dirty="0" smtClean="0">
                <a:solidFill>
                  <a:schemeClr val="tx1"/>
                </a:solidFill>
              </a:rPr>
              <a:t>™ Coprocessor</a:t>
            </a:r>
            <a:endParaRPr lang="en-US" sz="1800" dirty="0">
              <a:solidFill>
                <a:schemeClr val="tx1"/>
              </a:solidFill>
            </a:endParaRPr>
          </a:p>
          <a:p>
            <a:pPr>
              <a:buFont typeface="Arial" pitchFamily="34" charset="0"/>
              <a:buChar char="•"/>
            </a:pPr>
            <a:r>
              <a:rPr lang="en-US" sz="1800" dirty="0" smtClean="0">
                <a:solidFill>
                  <a:schemeClr val="tx1"/>
                </a:solidFill>
              </a:rPr>
              <a:t>New vector register state per thread for Intel® IMCI</a:t>
            </a:r>
          </a:p>
          <a:p>
            <a:pPr lvl="1">
              <a:buFont typeface="Verdana" pitchFamily="34" charset="0"/>
              <a:buChar char="−"/>
            </a:pPr>
            <a:r>
              <a:rPr lang="en-US" sz="1800" dirty="0">
                <a:solidFill>
                  <a:schemeClr val="tx1"/>
                </a:solidFill>
              </a:rPr>
              <a:t>Supports </a:t>
            </a:r>
            <a:r>
              <a:rPr lang="en-US" sz="1800" dirty="0" smtClean="0">
                <a:solidFill>
                  <a:schemeClr val="tx1"/>
                </a:solidFill>
              </a:rPr>
              <a:t>“Device Not Available” for Lazy save/restore</a:t>
            </a:r>
          </a:p>
          <a:p>
            <a:pPr>
              <a:buFont typeface="Arial" pitchFamily="34" charset="0"/>
              <a:buChar char="•"/>
            </a:pPr>
            <a:r>
              <a:rPr lang="en-US" sz="1800" dirty="0" smtClean="0">
                <a:solidFill>
                  <a:schemeClr val="tx1"/>
                </a:solidFill>
              </a:rPr>
              <a:t>Different ABI </a:t>
            </a:r>
            <a:r>
              <a:rPr lang="en-US" sz="1800" dirty="0">
                <a:solidFill>
                  <a:schemeClr val="tx1"/>
                </a:solidFill>
              </a:rPr>
              <a:t>– uses vector registers for passing </a:t>
            </a:r>
            <a:r>
              <a:rPr lang="en-US" sz="1800" dirty="0" smtClean="0">
                <a:solidFill>
                  <a:schemeClr val="tx1"/>
                </a:solidFill>
              </a:rPr>
              <a:t>floats</a:t>
            </a:r>
          </a:p>
          <a:p>
            <a:pPr lvl="1">
              <a:buFont typeface="Arial" pitchFamily="34" charset="0"/>
              <a:buChar char="•"/>
            </a:pPr>
            <a:r>
              <a:rPr lang="en-US" sz="1800" dirty="0">
                <a:solidFill>
                  <a:schemeClr val="tx1"/>
                </a:solidFill>
              </a:rPr>
              <a:t>Still uses the x86_64 ABI for non-float parameter passing (</a:t>
            </a:r>
            <a:r>
              <a:rPr lang="en-US" sz="1800" dirty="0" err="1">
                <a:solidFill>
                  <a:schemeClr val="tx1"/>
                </a:solidFill>
              </a:rPr>
              <a:t>rdi</a:t>
            </a:r>
            <a:r>
              <a:rPr lang="en-US" sz="1800" dirty="0">
                <a:solidFill>
                  <a:schemeClr val="tx1"/>
                </a:solidFill>
              </a:rPr>
              <a:t>, </a:t>
            </a:r>
            <a:r>
              <a:rPr lang="en-US" sz="1800" dirty="0" err="1">
                <a:solidFill>
                  <a:schemeClr val="tx1"/>
                </a:solidFill>
              </a:rPr>
              <a:t>rsi</a:t>
            </a:r>
            <a:r>
              <a:rPr lang="en-US" sz="1800" dirty="0">
                <a:solidFill>
                  <a:schemeClr val="tx1"/>
                </a:solidFill>
              </a:rPr>
              <a:t>, </a:t>
            </a:r>
            <a:r>
              <a:rPr lang="en-US" sz="1800" dirty="0" err="1">
                <a:solidFill>
                  <a:schemeClr val="tx1"/>
                </a:solidFill>
              </a:rPr>
              <a:t>rdx</a:t>
            </a:r>
            <a:r>
              <a:rPr lang="en-US" sz="1800" dirty="0">
                <a:solidFill>
                  <a:schemeClr val="tx1"/>
                </a:solidFill>
              </a:rPr>
              <a:t> ..)</a:t>
            </a:r>
          </a:p>
        </p:txBody>
      </p:sp>
      <p:sp>
        <p:nvSpPr>
          <p:cNvPr id="3" name="Title 2"/>
          <p:cNvSpPr>
            <a:spLocks noGrp="1"/>
          </p:cNvSpPr>
          <p:nvPr>
            <p:ph type="title"/>
          </p:nvPr>
        </p:nvSpPr>
        <p:spPr>
          <a:xfrm>
            <a:off x="196812" y="0"/>
            <a:ext cx="8153400" cy="889319"/>
          </a:xfrm>
        </p:spPr>
        <p:txBody>
          <a:bodyPr/>
          <a:lstStyle/>
          <a:p>
            <a:r>
              <a:rPr lang="en-US" sz="2800" dirty="0" smtClean="0">
                <a:solidFill>
                  <a:schemeClr val="tx1"/>
                </a:solidFill>
              </a:rPr>
              <a:t>Intel® Xeon Phi™ Coprocessor </a:t>
            </a:r>
            <a:r>
              <a:rPr lang="en-US" sz="2800" dirty="0">
                <a:solidFill>
                  <a:schemeClr val="tx1"/>
                </a:solidFill>
              </a:rPr>
              <a:t>A</a:t>
            </a:r>
            <a:r>
              <a:rPr lang="en-US" sz="2800" dirty="0" smtClean="0">
                <a:solidFill>
                  <a:schemeClr val="tx1"/>
                </a:solidFill>
              </a:rPr>
              <a:t>rch – System SW Perspective</a:t>
            </a:r>
            <a:endParaRPr lang="en-US" sz="2800" dirty="0">
              <a:solidFill>
                <a:schemeClr val="tx1"/>
              </a:solidFill>
            </a:endParaRPr>
          </a:p>
        </p:txBody>
      </p:sp>
    </p:spTree>
    <p:extLst>
      <p:ext uri="{BB962C8B-B14F-4D97-AF65-F5344CB8AC3E}">
        <p14:creationId xmlns:p14="http://schemas.microsoft.com/office/powerpoint/2010/main" val="2433867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FDCB0F3-D7DF-43C0-A2AC-E8DD1BFE7646}" type="slidenum">
              <a:rPr lang="en-US" smtClean="0"/>
              <a:pPr>
                <a:defRPr/>
              </a:pPr>
              <a:t>5</a:t>
            </a:fld>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989340135"/>
              </p:ext>
            </p:extLst>
          </p:nvPr>
        </p:nvGraphicFramePr>
        <p:xfrm>
          <a:off x="432026" y="95795"/>
          <a:ext cx="8472488" cy="6080877"/>
        </p:xfrm>
        <a:graphic>
          <a:graphicData uri="http://schemas.openxmlformats.org/presentationml/2006/ole">
            <mc:AlternateContent xmlns:mc="http://schemas.openxmlformats.org/markup-compatibility/2006">
              <mc:Choice xmlns:v="urn:schemas-microsoft-com:vml" Requires="v">
                <p:oleObj spid="_x0000_s1589" name="Visio" r:id="rId3" imgW="11017642" imgH="7906950" progId="Visio.Drawing.11">
                  <p:embed/>
                </p:oleObj>
              </mc:Choice>
              <mc:Fallback>
                <p:oleObj name="Visio" r:id="rId3" imgW="11017642" imgH="790695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26" y="95795"/>
                        <a:ext cx="8472488" cy="6080877"/>
                      </a:xfrm>
                      <a:prstGeom prst="rect">
                        <a:avLst/>
                      </a:prstGeom>
                      <a:noFill/>
                      <a:ln>
                        <a:noFill/>
                      </a:ln>
                    </p:spPr>
                  </p:pic>
                </p:oleObj>
              </mc:Fallback>
            </mc:AlternateContent>
          </a:graphicData>
        </a:graphic>
      </p:graphicFrame>
      <p:sp>
        <p:nvSpPr>
          <p:cNvPr id="6" name="Oval 5"/>
          <p:cNvSpPr/>
          <p:nvPr/>
        </p:nvSpPr>
        <p:spPr>
          <a:xfrm>
            <a:off x="5095876" y="4425315"/>
            <a:ext cx="2571750" cy="6038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953000" y="4060371"/>
            <a:ext cx="1022572" cy="5249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22507" y="4587784"/>
            <a:ext cx="990600" cy="313236"/>
          </a:xfrm>
          <a:prstGeom prst="rect">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Card OS</a:t>
            </a:r>
            <a:endParaRPr lang="en-US" sz="1400" dirty="0">
              <a:solidFill>
                <a:schemeClr val="tx1"/>
              </a:solidFill>
            </a:endParaRPr>
          </a:p>
        </p:txBody>
      </p:sp>
    </p:spTree>
    <p:extLst>
      <p:ext uri="{BB962C8B-B14F-4D97-AF65-F5344CB8AC3E}">
        <p14:creationId xmlns:p14="http://schemas.microsoft.com/office/powerpoint/2010/main" val="1878047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6</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 name="Content Placeholder 1"/>
          <p:cNvSpPr>
            <a:spLocks noGrp="1"/>
          </p:cNvSpPr>
          <p:nvPr>
            <p:ph idx="1"/>
          </p:nvPr>
        </p:nvSpPr>
        <p:spPr>
          <a:xfrm>
            <a:off x="166007" y="765836"/>
            <a:ext cx="8675370" cy="5275990"/>
          </a:xfrm>
        </p:spPr>
        <p:txBody>
          <a:bodyPr/>
          <a:lstStyle/>
          <a:p>
            <a:pPr>
              <a:buFont typeface="Arial" pitchFamily="34" charset="0"/>
              <a:buChar char="•"/>
            </a:pPr>
            <a:r>
              <a:rPr lang="en-US" sz="1800" dirty="0">
                <a:solidFill>
                  <a:schemeClr val="tx1"/>
                </a:solidFill>
              </a:rPr>
              <a:t>Bootstrap </a:t>
            </a:r>
          </a:p>
          <a:p>
            <a:pPr marL="571500" lvl="1" indent="-342900"/>
            <a:r>
              <a:rPr lang="en-US" sz="1800" dirty="0">
                <a:solidFill>
                  <a:schemeClr val="tx1"/>
                </a:solidFill>
              </a:rPr>
              <a:t>Memory training</a:t>
            </a:r>
          </a:p>
          <a:p>
            <a:pPr marL="571500" lvl="1" indent="-342900"/>
            <a:r>
              <a:rPr lang="en-US" sz="1800" dirty="0">
                <a:solidFill>
                  <a:schemeClr val="tx1"/>
                </a:solidFill>
              </a:rPr>
              <a:t>Build MP Table, e820 map, load image in </a:t>
            </a:r>
            <a:r>
              <a:rPr lang="en-US" sz="1800" dirty="0" smtClean="0">
                <a:solidFill>
                  <a:schemeClr val="tx1"/>
                </a:solidFill>
              </a:rPr>
              <a:t>memory (</a:t>
            </a:r>
            <a:r>
              <a:rPr lang="en-US" sz="1800" dirty="0" err="1" smtClean="0">
                <a:solidFill>
                  <a:schemeClr val="tx1"/>
                </a:solidFill>
              </a:rPr>
              <a:t>bzImage</a:t>
            </a:r>
            <a:r>
              <a:rPr lang="en-US" sz="1800" dirty="0" smtClean="0">
                <a:solidFill>
                  <a:schemeClr val="tx1"/>
                </a:solidFill>
              </a:rPr>
              <a:t>)</a:t>
            </a:r>
            <a:endParaRPr lang="en-US" sz="1800" dirty="0">
              <a:solidFill>
                <a:schemeClr val="tx1"/>
              </a:solidFill>
            </a:endParaRPr>
          </a:p>
          <a:p>
            <a:pPr marL="571500" lvl="1" indent="-342900"/>
            <a:r>
              <a:rPr lang="en-US" sz="1800" dirty="0">
                <a:solidFill>
                  <a:schemeClr val="tx1"/>
                </a:solidFill>
              </a:rPr>
              <a:t>Jump to 32-bit protected mode entry </a:t>
            </a:r>
            <a:r>
              <a:rPr lang="en-US" sz="1800" dirty="0" smtClean="0">
                <a:solidFill>
                  <a:schemeClr val="tx1"/>
                </a:solidFill>
              </a:rPr>
              <a:t>point in the kernel</a:t>
            </a:r>
          </a:p>
          <a:p>
            <a:pPr marL="228600" lvl="1" indent="0">
              <a:buNone/>
            </a:pPr>
            <a:endParaRPr lang="en-US" sz="1800" dirty="0">
              <a:solidFill>
                <a:schemeClr val="tx1"/>
              </a:solidFill>
            </a:endParaRPr>
          </a:p>
          <a:p>
            <a:pPr>
              <a:buFont typeface="Arial" pitchFamily="34" charset="0"/>
              <a:buChar char="•"/>
            </a:pPr>
            <a:r>
              <a:rPr lang="en-US" sz="1800" dirty="0" smtClean="0">
                <a:solidFill>
                  <a:schemeClr val="tx1"/>
                </a:solidFill>
              </a:rPr>
              <a:t>It’s </a:t>
            </a:r>
            <a:r>
              <a:rPr lang="en-US" sz="1800" i="1" dirty="0" smtClean="0">
                <a:solidFill>
                  <a:schemeClr val="tx1"/>
                </a:solidFill>
              </a:rPr>
              <a:t>just </a:t>
            </a:r>
            <a:r>
              <a:rPr lang="en-US" sz="1800" dirty="0" smtClean="0">
                <a:solidFill>
                  <a:schemeClr val="tx1"/>
                </a:solidFill>
              </a:rPr>
              <a:t>Linux with some minor modifications:</a:t>
            </a:r>
          </a:p>
          <a:p>
            <a:pPr marL="800100" lvl="2" indent="-342900">
              <a:buFont typeface="Wingdings" pitchFamily="2" charset="2"/>
              <a:buChar char="§"/>
            </a:pPr>
            <a:r>
              <a:rPr lang="en-US" sz="1800" dirty="0" smtClean="0">
                <a:solidFill>
                  <a:schemeClr val="tx1"/>
                </a:solidFill>
              </a:rPr>
              <a:t>IPI format, local APIC calibration, no support for compatibility mode (CSTAR)</a:t>
            </a:r>
          </a:p>
          <a:p>
            <a:pPr marL="800100" lvl="2" indent="-342900">
              <a:buFont typeface="Wingdings" pitchFamily="2" charset="2"/>
              <a:buChar char="§"/>
            </a:pPr>
            <a:r>
              <a:rPr lang="en-US" sz="1800" dirty="0" smtClean="0">
                <a:solidFill>
                  <a:schemeClr val="tx1"/>
                </a:solidFill>
              </a:rPr>
              <a:t>No </a:t>
            </a:r>
            <a:r>
              <a:rPr lang="en-US" sz="1800" i="1" dirty="0" smtClean="0">
                <a:solidFill>
                  <a:schemeClr val="tx1"/>
                </a:solidFill>
              </a:rPr>
              <a:t>global bit </a:t>
            </a:r>
            <a:r>
              <a:rPr lang="en-US" sz="1800" dirty="0" smtClean="0">
                <a:solidFill>
                  <a:schemeClr val="tx1"/>
                </a:solidFill>
              </a:rPr>
              <a:t>in PTE/PDE entries.</a:t>
            </a:r>
          </a:p>
          <a:p>
            <a:pPr marL="800100" lvl="2" indent="-342900">
              <a:buFont typeface="Wingdings" pitchFamily="2" charset="2"/>
              <a:buChar char="§"/>
            </a:pPr>
            <a:r>
              <a:rPr lang="en-US" sz="1800" dirty="0" smtClean="0">
                <a:solidFill>
                  <a:schemeClr val="tx1"/>
                </a:solidFill>
              </a:rPr>
              <a:t>IOAPIC programmed via MMIO</a:t>
            </a:r>
          </a:p>
          <a:p>
            <a:pPr marL="800100" lvl="2" indent="-342900">
              <a:buFont typeface="Wingdings" pitchFamily="2" charset="2"/>
              <a:buChar char="§"/>
            </a:pPr>
            <a:r>
              <a:rPr lang="en-US" sz="1800" dirty="0" smtClean="0">
                <a:solidFill>
                  <a:schemeClr val="tx1"/>
                </a:solidFill>
              </a:rPr>
              <a:t>Instructions not supported: </a:t>
            </a:r>
            <a:r>
              <a:rPr lang="en-US" sz="1800" dirty="0" err="1" smtClean="0">
                <a:solidFill>
                  <a:schemeClr val="tx1"/>
                </a:solidFill>
              </a:rPr>
              <a:t>cmov</a:t>
            </a:r>
            <a:r>
              <a:rPr lang="en-US" sz="1800" dirty="0" smtClean="0">
                <a:solidFill>
                  <a:schemeClr val="tx1"/>
                </a:solidFill>
              </a:rPr>
              <a:t>, in/out, monitor/</a:t>
            </a:r>
            <a:r>
              <a:rPr lang="en-US" sz="1800" dirty="0" err="1" smtClean="0">
                <a:solidFill>
                  <a:schemeClr val="tx1"/>
                </a:solidFill>
              </a:rPr>
              <a:t>mwait</a:t>
            </a:r>
            <a:r>
              <a:rPr lang="en-US" sz="1800" dirty="0" smtClean="0">
                <a:solidFill>
                  <a:schemeClr val="tx1"/>
                </a:solidFill>
              </a:rPr>
              <a:t>, fence </a:t>
            </a:r>
          </a:p>
          <a:p>
            <a:pPr marL="800100" lvl="2" indent="-342900">
              <a:buFont typeface="Wingdings" pitchFamily="2" charset="2"/>
              <a:buChar char="§"/>
            </a:pPr>
            <a:r>
              <a:rPr lang="en-US" sz="1800" dirty="0" smtClean="0">
                <a:solidFill>
                  <a:schemeClr val="tx1"/>
                </a:solidFill>
              </a:rPr>
              <a:t>No support for MMX/SSE registers</a:t>
            </a:r>
          </a:p>
          <a:p>
            <a:pPr marL="800100" lvl="2" indent="-342900">
              <a:buFont typeface="Wingdings" pitchFamily="2" charset="2"/>
              <a:buChar char="§"/>
            </a:pPr>
            <a:r>
              <a:rPr lang="en-US" sz="1800" dirty="0" smtClean="0">
                <a:solidFill>
                  <a:schemeClr val="tx1"/>
                </a:solidFill>
              </a:rPr>
              <a:t>Save/restore of vector state via DNA (CR0.TS=1)</a:t>
            </a:r>
          </a:p>
        </p:txBody>
      </p:sp>
      <p:sp>
        <p:nvSpPr>
          <p:cNvPr id="3" name="Title 2"/>
          <p:cNvSpPr>
            <a:spLocks noGrp="1"/>
          </p:cNvSpPr>
          <p:nvPr>
            <p:ph type="title"/>
          </p:nvPr>
        </p:nvSpPr>
        <p:spPr>
          <a:xfrm>
            <a:off x="225387" y="109521"/>
            <a:ext cx="8153400" cy="889319"/>
          </a:xfrm>
        </p:spPr>
        <p:txBody>
          <a:bodyPr/>
          <a:lstStyle/>
          <a:p>
            <a:r>
              <a:rPr lang="en-US" sz="2800" dirty="0" smtClean="0">
                <a:solidFill>
                  <a:schemeClr val="tx1"/>
                </a:solidFill>
              </a:rPr>
              <a:t>Card OS</a:t>
            </a:r>
            <a:endParaRPr lang="en-US" sz="2800" dirty="0">
              <a:solidFill>
                <a:schemeClr val="tx1"/>
              </a:solidFill>
            </a:endParaRPr>
          </a:p>
        </p:txBody>
      </p:sp>
    </p:spTree>
    <p:extLst>
      <p:ext uri="{BB962C8B-B14F-4D97-AF65-F5344CB8AC3E}">
        <p14:creationId xmlns:p14="http://schemas.microsoft.com/office/powerpoint/2010/main" val="122678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7</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3" name="Title 2"/>
          <p:cNvSpPr>
            <a:spLocks noGrp="1"/>
          </p:cNvSpPr>
          <p:nvPr>
            <p:ph type="title"/>
          </p:nvPr>
        </p:nvSpPr>
        <p:spPr>
          <a:xfrm>
            <a:off x="221664" y="89412"/>
            <a:ext cx="8153400" cy="889319"/>
          </a:xfrm>
        </p:spPr>
        <p:txBody>
          <a:bodyPr/>
          <a:lstStyle/>
          <a:p>
            <a:r>
              <a:rPr lang="en-US" sz="2800" dirty="0" smtClean="0">
                <a:solidFill>
                  <a:schemeClr val="tx1"/>
                </a:solidFill>
              </a:rPr>
              <a:t>Execution Modes</a:t>
            </a:r>
            <a:endParaRPr lang="en-US" sz="2800" dirty="0">
              <a:solidFill>
                <a:schemeClr val="tx1"/>
              </a:solidFill>
            </a:endParaRPr>
          </a:p>
        </p:txBody>
      </p:sp>
      <p:sp>
        <p:nvSpPr>
          <p:cNvPr id="82" name="Rectangle 3"/>
          <p:cNvSpPr>
            <a:spLocks noChangeArrowheads="1"/>
          </p:cNvSpPr>
          <p:nvPr/>
        </p:nvSpPr>
        <p:spPr bwMode="auto">
          <a:xfrm>
            <a:off x="2494038" y="1345661"/>
            <a:ext cx="1219200" cy="762000"/>
          </a:xfrm>
          <a:prstGeom prst="rect">
            <a:avLst/>
          </a:prstGeom>
          <a:solidFill>
            <a:srgbClr val="66CC33"/>
          </a:solidFill>
          <a:ln w="12700" algn="ctr">
            <a:solidFill>
              <a:srgbClr val="FFFFFF"/>
            </a:solidFill>
            <a:round/>
            <a:headEnd type="none" w="sm" len="sm"/>
            <a:tailEnd type="none" w="sm" len="sm"/>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itchFamily="34" charset="0"/>
                <a:cs typeface="Calibri" pitchFamily="34" charset="0"/>
              </a:rPr>
              <a:t>m</a:t>
            </a:r>
            <a:r>
              <a:rPr kumimoji="0" lang="en-US" sz="2000" b="1" i="0" u="none" strike="noStrike" kern="0" cap="none" spc="0" normalizeH="0" baseline="0" noProof="0" dirty="0">
                <a:ln>
                  <a:noFill/>
                </a:ln>
                <a:solidFill>
                  <a:srgbClr val="000000"/>
                </a:solidFill>
                <a:effectLst/>
                <a:uLnTx/>
                <a:uFillTx/>
                <a:latin typeface="Calibri" pitchFamily="34" charset="0"/>
                <a:cs typeface="Calibri" pitchFamily="34" charset="0"/>
              </a:rPr>
              <a:t>ain()</a:t>
            </a:r>
          </a:p>
        </p:txBody>
      </p:sp>
      <p:cxnSp>
        <p:nvCxnSpPr>
          <p:cNvPr id="83" name="Straight Connector 5"/>
          <p:cNvCxnSpPr>
            <a:cxnSpLocks noChangeShapeType="1"/>
          </p:cNvCxnSpPr>
          <p:nvPr/>
        </p:nvCxnSpPr>
        <p:spPr bwMode="auto">
          <a:xfrm>
            <a:off x="2222107" y="1020927"/>
            <a:ext cx="0" cy="1295400"/>
          </a:xfrm>
          <a:prstGeom prst="line">
            <a:avLst/>
          </a:prstGeom>
          <a:noFill/>
          <a:ln w="1905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84" name="TextBox 6"/>
          <p:cNvSpPr txBox="1">
            <a:spLocks noChangeArrowheads="1"/>
          </p:cNvSpPr>
          <p:nvPr/>
        </p:nvSpPr>
        <p:spPr bwMode="auto">
          <a:xfrm>
            <a:off x="2395023" y="725247"/>
            <a:ext cx="19007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smtClean="0">
                <a:latin typeface="Calibri" pitchFamily="34" charset="0"/>
                <a:cs typeface="Calibri" pitchFamily="34" charset="0"/>
              </a:rPr>
              <a:t>Intel ® Xeon Phi™ </a:t>
            </a:r>
          </a:p>
          <a:p>
            <a:pPr algn="ctr" eaLnBrk="1" hangingPunct="1"/>
            <a:r>
              <a:rPr lang="en-US" dirty="0" smtClean="0">
                <a:latin typeface="Calibri" pitchFamily="34" charset="0"/>
                <a:cs typeface="Calibri" pitchFamily="34" charset="0"/>
              </a:rPr>
              <a:t>Coprocessor</a:t>
            </a:r>
            <a:endParaRPr lang="en-US" dirty="0">
              <a:latin typeface="Calibri" pitchFamily="34" charset="0"/>
              <a:cs typeface="Calibri" pitchFamily="34" charset="0"/>
            </a:endParaRPr>
          </a:p>
        </p:txBody>
      </p:sp>
      <p:sp>
        <p:nvSpPr>
          <p:cNvPr id="85" name="TextBox 7"/>
          <p:cNvSpPr txBox="1">
            <a:spLocks noChangeArrowheads="1"/>
          </p:cNvSpPr>
          <p:nvPr/>
        </p:nvSpPr>
        <p:spPr bwMode="auto">
          <a:xfrm>
            <a:off x="823749" y="863747"/>
            <a:ext cx="1249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cs typeface="Calibri" pitchFamily="34" charset="0"/>
              </a:rPr>
              <a:t>Intel® Xeon</a:t>
            </a:r>
            <a:endParaRPr lang="en-US" dirty="0">
              <a:latin typeface="Calibri" pitchFamily="34" charset="0"/>
              <a:cs typeface="Calibri" pitchFamily="34" charset="0"/>
            </a:endParaRPr>
          </a:p>
        </p:txBody>
      </p:sp>
      <p:sp>
        <p:nvSpPr>
          <p:cNvPr id="91" name="Rectangle 90"/>
          <p:cNvSpPr/>
          <p:nvPr/>
        </p:nvSpPr>
        <p:spPr bwMode="auto">
          <a:xfrm>
            <a:off x="703099" y="1320947"/>
            <a:ext cx="1143000" cy="762000"/>
          </a:xfrm>
          <a:prstGeom prst="rect">
            <a:avLst/>
          </a:prstGeom>
          <a:solidFill>
            <a:srgbClr val="FDB605">
              <a:lumMod val="75000"/>
            </a:srgbClr>
          </a:solidFill>
          <a:ln w="15875" cap="flat" cmpd="sng" algn="ctr">
            <a:solidFill>
              <a:srgbClr val="FFFFFF"/>
            </a:solidFill>
            <a:prstDash val="solid"/>
            <a:round/>
            <a:headEnd type="none" w="sm" len="sm"/>
            <a:tailEnd type="none" w="sm" len="sm"/>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itchFamily="34" charset="0"/>
                <a:cs typeface="Calibri" pitchFamily="34" charset="0"/>
              </a:rPr>
              <a:t>main()</a:t>
            </a:r>
          </a:p>
        </p:txBody>
      </p:sp>
      <p:sp>
        <p:nvSpPr>
          <p:cNvPr id="92" name="TextBox 14"/>
          <p:cNvSpPr txBox="1">
            <a:spLocks noChangeArrowheads="1"/>
          </p:cNvSpPr>
          <p:nvPr/>
        </p:nvSpPr>
        <p:spPr bwMode="auto">
          <a:xfrm>
            <a:off x="1752881" y="2328907"/>
            <a:ext cx="1284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Calibri" pitchFamily="34" charset="0"/>
                <a:cs typeface="Calibri" pitchFamily="34" charset="0"/>
              </a:rPr>
              <a:t>Native</a:t>
            </a:r>
          </a:p>
        </p:txBody>
      </p:sp>
      <p:sp>
        <p:nvSpPr>
          <p:cNvPr id="93" name="TextBox 15"/>
          <p:cNvSpPr txBox="1">
            <a:spLocks noChangeArrowheads="1"/>
          </p:cNvSpPr>
          <p:nvPr/>
        </p:nvSpPr>
        <p:spPr bwMode="auto">
          <a:xfrm>
            <a:off x="5705850" y="2360657"/>
            <a:ext cx="1806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Calibri" pitchFamily="34" charset="0"/>
                <a:cs typeface="Calibri" pitchFamily="34" charset="0"/>
              </a:rPr>
              <a:t>Offload</a:t>
            </a:r>
          </a:p>
        </p:txBody>
      </p:sp>
      <p:sp>
        <p:nvSpPr>
          <p:cNvPr id="94" name="TextBox 93"/>
          <p:cNvSpPr txBox="1"/>
          <p:nvPr/>
        </p:nvSpPr>
        <p:spPr>
          <a:xfrm>
            <a:off x="154988" y="2862909"/>
            <a:ext cx="4493211" cy="2970044"/>
          </a:xfrm>
          <a:prstGeom prst="rect">
            <a:avLst/>
          </a:prstGeom>
          <a:noFill/>
        </p:spPr>
        <p:txBody>
          <a:bodyPr wrap="square">
            <a:spAutoFit/>
          </a:bodyPr>
          <a:lstStyle/>
          <a:p>
            <a:pPr marL="285750" indent="-285750">
              <a:buFont typeface="Arial" pitchFamily="34" charset="0"/>
              <a:buChar char="•"/>
              <a:defRPr/>
            </a:pPr>
            <a:r>
              <a:rPr lang="en-US" sz="1700" dirty="0">
                <a:latin typeface="+mn-lt"/>
                <a:cs typeface="+mn-cs"/>
              </a:rPr>
              <a:t>Card is an SMP machine running Linux</a:t>
            </a:r>
          </a:p>
          <a:p>
            <a:pPr marL="285750" indent="-285750">
              <a:buFont typeface="Arial" pitchFamily="34" charset="0"/>
              <a:buChar char="•"/>
              <a:defRPr/>
            </a:pPr>
            <a:r>
              <a:rPr lang="en-US" sz="1700" dirty="0">
                <a:latin typeface="+mn-lt"/>
                <a:cs typeface="+mn-cs"/>
              </a:rPr>
              <a:t>Separate executables run on both MIC and Xeon</a:t>
            </a:r>
          </a:p>
          <a:p>
            <a:pPr marL="741363" lvl="1" indent="-285750">
              <a:buFont typeface="Verdana" pitchFamily="34" charset="0"/>
              <a:buChar char="−"/>
              <a:defRPr/>
            </a:pPr>
            <a:r>
              <a:rPr lang="en-US" sz="1700" dirty="0">
                <a:latin typeface="+mn-lt"/>
                <a:cs typeface="+mn-cs"/>
              </a:rPr>
              <a:t>e.g. Standalone MPI applications </a:t>
            </a:r>
          </a:p>
          <a:p>
            <a:pPr marL="285750" indent="-285750">
              <a:buFont typeface="Arial" pitchFamily="34" charset="0"/>
              <a:buChar char="•"/>
              <a:defRPr/>
            </a:pPr>
            <a:r>
              <a:rPr lang="en-US" sz="1700" dirty="0">
                <a:latin typeface="+mn-lt"/>
                <a:cs typeface="+mn-cs"/>
              </a:rPr>
              <a:t>No source code modifications </a:t>
            </a:r>
            <a:r>
              <a:rPr lang="en-US" sz="1700" dirty="0" smtClean="0">
                <a:latin typeface="+mn-lt"/>
                <a:cs typeface="+mn-cs"/>
              </a:rPr>
              <a:t>most of the time</a:t>
            </a:r>
            <a:endParaRPr lang="en-US" sz="1700" dirty="0">
              <a:latin typeface="+mn-lt"/>
              <a:cs typeface="+mn-cs"/>
            </a:endParaRPr>
          </a:p>
          <a:p>
            <a:pPr marL="741363" lvl="1" indent="-285750">
              <a:buFont typeface="Verdana" pitchFamily="34" charset="0"/>
              <a:buChar char="−"/>
              <a:defRPr/>
            </a:pPr>
            <a:r>
              <a:rPr lang="en-US" sz="1700" dirty="0" smtClean="0">
                <a:latin typeface="+mn-lt"/>
                <a:cs typeface="+mn-cs"/>
              </a:rPr>
              <a:t>Recompile code for Xeon Phi™ Coprocessor</a:t>
            </a:r>
            <a:endParaRPr lang="en-US" sz="1700" dirty="0">
              <a:latin typeface="+mn-lt"/>
              <a:cs typeface="+mn-cs"/>
            </a:endParaRPr>
          </a:p>
          <a:p>
            <a:pPr marL="285750" indent="-285750">
              <a:buFont typeface="Arial" pitchFamily="34" charset="0"/>
              <a:buChar char="•"/>
              <a:defRPr/>
            </a:pPr>
            <a:r>
              <a:rPr lang="en-US" sz="1700" dirty="0">
                <a:latin typeface="+mn-lt"/>
                <a:cs typeface="+mn-cs"/>
              </a:rPr>
              <a:t>Autonomous Compute Node (ACN)</a:t>
            </a:r>
          </a:p>
          <a:p>
            <a:pPr>
              <a:defRPr/>
            </a:pPr>
            <a:endParaRPr lang="en-US" sz="1700" dirty="0">
              <a:latin typeface="+mn-lt"/>
              <a:cs typeface="+mn-cs"/>
            </a:endParaRPr>
          </a:p>
        </p:txBody>
      </p:sp>
      <p:sp>
        <p:nvSpPr>
          <p:cNvPr id="95" name="TextBox 94"/>
          <p:cNvSpPr txBox="1"/>
          <p:nvPr/>
        </p:nvSpPr>
        <p:spPr>
          <a:xfrm>
            <a:off x="4568386" y="2828412"/>
            <a:ext cx="4175125" cy="3247043"/>
          </a:xfrm>
          <a:prstGeom prst="rect">
            <a:avLst/>
          </a:prstGeom>
          <a:noFill/>
        </p:spPr>
        <p:txBody>
          <a:bodyPr>
            <a:spAutoFit/>
          </a:bodyPr>
          <a:lstStyle/>
          <a:p>
            <a:pPr marL="285750" indent="-285750">
              <a:buFont typeface="Arial" pitchFamily="34" charset="0"/>
              <a:buChar char="•"/>
              <a:defRPr/>
            </a:pPr>
            <a:r>
              <a:rPr lang="en-US" sz="1700" dirty="0">
                <a:latin typeface="+mn-lt"/>
                <a:cs typeface="+mn-cs"/>
              </a:rPr>
              <a:t>“main” runs on Xeon</a:t>
            </a:r>
          </a:p>
          <a:p>
            <a:pPr marL="285750" indent="-285750">
              <a:buFont typeface="Arial" pitchFamily="34" charset="0"/>
              <a:buChar char="•"/>
              <a:defRPr/>
            </a:pPr>
            <a:r>
              <a:rPr lang="en-US" sz="1700" dirty="0">
                <a:latin typeface="+mn-lt"/>
                <a:cs typeface="+mn-cs"/>
              </a:rPr>
              <a:t>Parts of code are offloaded to MIC</a:t>
            </a:r>
          </a:p>
          <a:p>
            <a:pPr marL="285750" indent="-285750">
              <a:buFont typeface="Arial" pitchFamily="34" charset="0"/>
              <a:buChar char="•"/>
              <a:defRPr/>
            </a:pPr>
            <a:r>
              <a:rPr lang="en-US" sz="1700" dirty="0">
                <a:latin typeface="+mn-lt"/>
                <a:cs typeface="+mn-cs"/>
              </a:rPr>
              <a:t>Code that can be</a:t>
            </a:r>
          </a:p>
          <a:p>
            <a:pPr marL="741363" lvl="1" indent="-285750">
              <a:buFontTx/>
              <a:buChar char="-"/>
              <a:defRPr/>
            </a:pPr>
            <a:r>
              <a:rPr lang="en-US" sz="1700" dirty="0">
                <a:latin typeface="+mn-lt"/>
                <a:cs typeface="+mn-cs"/>
              </a:rPr>
              <a:t>Multi-threaded, highly parallel </a:t>
            </a:r>
          </a:p>
          <a:p>
            <a:pPr marL="741363" lvl="1" indent="-285750">
              <a:buFontTx/>
              <a:buChar char="-"/>
              <a:defRPr/>
            </a:pPr>
            <a:r>
              <a:rPr lang="en-US" sz="1700" dirty="0">
                <a:latin typeface="+mn-lt"/>
                <a:cs typeface="+mn-cs"/>
              </a:rPr>
              <a:t>Vectorizable</a:t>
            </a:r>
          </a:p>
          <a:p>
            <a:pPr marL="741363" lvl="1" indent="-285750">
              <a:buFontTx/>
              <a:buChar char="-"/>
              <a:defRPr/>
            </a:pPr>
            <a:r>
              <a:rPr lang="en-US" sz="1700" dirty="0">
                <a:latin typeface="+mn-lt"/>
                <a:cs typeface="+mn-cs"/>
              </a:rPr>
              <a:t>Benefit from large memory BW</a:t>
            </a:r>
          </a:p>
          <a:p>
            <a:pPr marL="285750" indent="-285750">
              <a:buFont typeface="Arial" pitchFamily="34" charset="0"/>
              <a:buChar char="•"/>
              <a:defRPr/>
            </a:pPr>
            <a:r>
              <a:rPr lang="en-US" sz="1700" dirty="0">
                <a:latin typeface="+mn-lt"/>
                <a:cs typeface="+mn-cs"/>
              </a:rPr>
              <a:t>Compiler Assisted vs. Automatic </a:t>
            </a:r>
          </a:p>
          <a:p>
            <a:pPr marL="741363" lvl="1" indent="-285750">
              <a:buFontTx/>
              <a:buChar char="-"/>
              <a:defRPr/>
            </a:pPr>
            <a:r>
              <a:rPr lang="en-US" sz="1700" dirty="0">
                <a:latin typeface="+mn-lt"/>
                <a:cs typeface="+mn-cs"/>
              </a:rPr>
              <a:t>#pragma offload (…)</a:t>
            </a:r>
          </a:p>
          <a:p>
            <a:pPr>
              <a:defRPr/>
            </a:pPr>
            <a:endParaRPr lang="en-US" dirty="0">
              <a:latin typeface="Calibri" pitchFamily="34" charset="0"/>
              <a:cs typeface="Calibri" pitchFamily="34" charset="0"/>
            </a:endParaRPr>
          </a:p>
        </p:txBody>
      </p:sp>
      <p:sp>
        <p:nvSpPr>
          <p:cNvPr id="96" name="Rectangle 3"/>
          <p:cNvSpPr>
            <a:spLocks noChangeArrowheads="1"/>
          </p:cNvSpPr>
          <p:nvPr/>
        </p:nvSpPr>
        <p:spPr bwMode="auto">
          <a:xfrm>
            <a:off x="6609137" y="1345661"/>
            <a:ext cx="1219200" cy="762000"/>
          </a:xfrm>
          <a:prstGeom prst="rect">
            <a:avLst/>
          </a:prstGeom>
          <a:solidFill>
            <a:srgbClr val="66CC33"/>
          </a:solidFill>
          <a:ln w="12700" algn="ctr">
            <a:solidFill>
              <a:srgbClr val="FFFFFF"/>
            </a:solidFill>
            <a:round/>
            <a:headEnd type="none" w="sm" len="sm"/>
            <a:tailEnd type="none" w="sm" len="sm"/>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Calibri" pitchFamily="34" charset="0"/>
                <a:cs typeface="Calibri" pitchFamily="34" charset="0"/>
              </a:rPr>
              <a:t>foo</a:t>
            </a:r>
            <a:r>
              <a:rPr kumimoji="0" lang="en-US" sz="2000" b="1" i="0" u="none" strike="noStrike" kern="0" cap="none" spc="0" normalizeH="0" baseline="0" noProof="0" dirty="0" smtClean="0">
                <a:ln>
                  <a:noFill/>
                </a:ln>
                <a:solidFill>
                  <a:srgbClr val="000000"/>
                </a:solidFill>
                <a:effectLst/>
                <a:uLnTx/>
                <a:uFillTx/>
                <a:latin typeface="Calibri" pitchFamily="34" charset="0"/>
                <a:cs typeface="Calibri" pitchFamily="34" charset="0"/>
              </a:rPr>
              <a:t>()</a:t>
            </a:r>
            <a:endParaRPr kumimoji="0" lang="en-US" sz="2000" b="1" i="0" u="none" strike="noStrike" kern="0" cap="none" spc="0" normalizeH="0" baseline="0" noProof="0" dirty="0">
              <a:ln>
                <a:noFill/>
              </a:ln>
              <a:solidFill>
                <a:srgbClr val="000000"/>
              </a:solidFill>
              <a:effectLst/>
              <a:uLnTx/>
              <a:uFillTx/>
              <a:latin typeface="Calibri" pitchFamily="34" charset="0"/>
              <a:cs typeface="Calibri" pitchFamily="34" charset="0"/>
            </a:endParaRPr>
          </a:p>
        </p:txBody>
      </p:sp>
      <p:cxnSp>
        <p:nvCxnSpPr>
          <p:cNvPr id="97" name="Straight Connector 5"/>
          <p:cNvCxnSpPr>
            <a:cxnSpLocks noChangeShapeType="1"/>
          </p:cNvCxnSpPr>
          <p:nvPr/>
        </p:nvCxnSpPr>
        <p:spPr bwMode="auto">
          <a:xfrm>
            <a:off x="6337206" y="1020927"/>
            <a:ext cx="0" cy="1295400"/>
          </a:xfrm>
          <a:prstGeom prst="line">
            <a:avLst/>
          </a:prstGeom>
          <a:noFill/>
          <a:ln w="1905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99" name="TextBox 7"/>
          <p:cNvSpPr txBox="1">
            <a:spLocks noChangeArrowheads="1"/>
          </p:cNvSpPr>
          <p:nvPr/>
        </p:nvSpPr>
        <p:spPr bwMode="auto">
          <a:xfrm>
            <a:off x="4938848" y="863747"/>
            <a:ext cx="1249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latin typeface="Calibri" pitchFamily="34" charset="0"/>
                <a:cs typeface="Calibri" pitchFamily="34" charset="0"/>
              </a:rPr>
              <a:t>Intel® Xeon</a:t>
            </a:r>
            <a:endParaRPr lang="en-US" dirty="0">
              <a:latin typeface="Calibri" pitchFamily="34" charset="0"/>
              <a:cs typeface="Calibri" pitchFamily="34" charset="0"/>
            </a:endParaRPr>
          </a:p>
        </p:txBody>
      </p:sp>
      <p:sp>
        <p:nvSpPr>
          <p:cNvPr id="100" name="Rectangle 99"/>
          <p:cNvSpPr/>
          <p:nvPr/>
        </p:nvSpPr>
        <p:spPr bwMode="auto">
          <a:xfrm>
            <a:off x="4818198" y="1320947"/>
            <a:ext cx="1143000" cy="762000"/>
          </a:xfrm>
          <a:prstGeom prst="rect">
            <a:avLst/>
          </a:prstGeom>
          <a:solidFill>
            <a:srgbClr val="FDB605">
              <a:lumMod val="75000"/>
            </a:srgbClr>
          </a:solidFill>
          <a:ln w="15875" cap="flat" cmpd="sng" algn="ctr">
            <a:solidFill>
              <a:srgbClr val="FFFFFF"/>
            </a:solidFill>
            <a:prstDash val="solid"/>
            <a:round/>
            <a:headEnd type="none" w="sm" len="sm"/>
            <a:tailEnd type="none" w="sm" len="sm"/>
          </a:ln>
          <a:effec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Calibri" pitchFamily="34" charset="0"/>
                <a:cs typeface="Calibri" pitchFamily="34" charset="0"/>
              </a:rPr>
              <a:t>main()</a:t>
            </a:r>
          </a:p>
        </p:txBody>
      </p:sp>
      <p:sp>
        <p:nvSpPr>
          <p:cNvPr id="101" name="TextBox 6"/>
          <p:cNvSpPr txBox="1">
            <a:spLocks noChangeArrowheads="1"/>
          </p:cNvSpPr>
          <p:nvPr/>
        </p:nvSpPr>
        <p:spPr bwMode="auto">
          <a:xfrm>
            <a:off x="6489204" y="722706"/>
            <a:ext cx="17975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dirty="0" smtClean="0">
                <a:latin typeface="Calibri" pitchFamily="34" charset="0"/>
                <a:cs typeface="Calibri" pitchFamily="34" charset="0"/>
              </a:rPr>
              <a:t>Intel® Xeon Phi™</a:t>
            </a:r>
          </a:p>
          <a:p>
            <a:pPr algn="ctr" eaLnBrk="1" hangingPunct="1"/>
            <a:r>
              <a:rPr lang="en-US" dirty="0" smtClean="0">
                <a:latin typeface="Calibri" pitchFamily="34" charset="0"/>
                <a:cs typeface="Calibri" pitchFamily="34" charset="0"/>
              </a:rPr>
              <a:t>Coprocessor</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526370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23851" y="4305300"/>
            <a:ext cx="7886700" cy="1209675"/>
          </a:xfrm>
          <a:prstGeom prst="round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8</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2" name="Content Placeholder 1"/>
          <p:cNvSpPr>
            <a:spLocks noGrp="1"/>
          </p:cNvSpPr>
          <p:nvPr>
            <p:ph idx="1"/>
          </p:nvPr>
        </p:nvSpPr>
        <p:spPr>
          <a:xfrm>
            <a:off x="274814" y="903418"/>
            <a:ext cx="8153400" cy="3506657"/>
          </a:xfrm>
        </p:spPr>
        <p:txBody>
          <a:bodyPr/>
          <a:lstStyle/>
          <a:p>
            <a:pPr>
              <a:buFont typeface="Arial" pitchFamily="34" charset="0"/>
              <a:buChar char="•"/>
            </a:pPr>
            <a:r>
              <a:rPr lang="en-US" sz="1800" dirty="0" smtClean="0">
                <a:solidFill>
                  <a:schemeClr val="tx1"/>
                </a:solidFill>
              </a:rPr>
              <a:t>Cross </a:t>
            </a:r>
            <a:r>
              <a:rPr lang="en-US" sz="1800" dirty="0">
                <a:solidFill>
                  <a:schemeClr val="tx1"/>
                </a:solidFill>
              </a:rPr>
              <a:t>compile your application for </a:t>
            </a:r>
            <a:r>
              <a:rPr lang="en-US" sz="1800" i="1" dirty="0" smtClean="0">
                <a:solidFill>
                  <a:schemeClr val="tx1"/>
                </a:solidFill>
              </a:rPr>
              <a:t>k1om</a:t>
            </a:r>
            <a:r>
              <a:rPr lang="en-US" sz="1800" dirty="0" smtClean="0">
                <a:solidFill>
                  <a:schemeClr val="tx1"/>
                </a:solidFill>
              </a:rPr>
              <a:t> arch</a:t>
            </a:r>
            <a:endParaRPr lang="en-US" sz="1800" dirty="0">
              <a:solidFill>
                <a:schemeClr val="tx1"/>
              </a:solidFill>
            </a:endParaRPr>
          </a:p>
          <a:p>
            <a:pPr marL="571500" lvl="1" indent="-342900"/>
            <a:r>
              <a:rPr lang="en-US" sz="1800" dirty="0" smtClean="0">
                <a:solidFill>
                  <a:schemeClr val="tx1"/>
                </a:solidFill>
              </a:rPr>
              <a:t>Intel C/C++ and Fortran compiler, k1om aware GCC port.</a:t>
            </a:r>
            <a:endParaRPr lang="en-US" sz="1800" dirty="0">
              <a:solidFill>
                <a:schemeClr val="tx1"/>
              </a:solidFill>
            </a:endParaRPr>
          </a:p>
          <a:p>
            <a:pPr marL="571500" lvl="1" indent="-342900"/>
            <a:r>
              <a:rPr lang="en-US" sz="1800" dirty="0" err="1" smtClean="0">
                <a:solidFill>
                  <a:schemeClr val="tx1"/>
                </a:solidFill>
              </a:rPr>
              <a:t>Binutils</a:t>
            </a:r>
            <a:r>
              <a:rPr lang="en-US" sz="1800" dirty="0" smtClean="0">
                <a:solidFill>
                  <a:schemeClr val="tx1"/>
                </a:solidFill>
              </a:rPr>
              <a:t> for k1om e.g</a:t>
            </a:r>
            <a:r>
              <a:rPr lang="en-US" sz="1800" dirty="0">
                <a:solidFill>
                  <a:schemeClr val="tx1"/>
                </a:solidFill>
              </a:rPr>
              <a:t>. </a:t>
            </a:r>
            <a:r>
              <a:rPr lang="en-US" sz="1800" dirty="0" err="1">
                <a:solidFill>
                  <a:schemeClr val="tx1"/>
                </a:solidFill>
              </a:rPr>
              <a:t>objdump</a:t>
            </a:r>
            <a:endParaRPr lang="en-US" sz="1800" dirty="0">
              <a:solidFill>
                <a:schemeClr val="tx1"/>
              </a:solidFill>
            </a:endParaRPr>
          </a:p>
          <a:p>
            <a:pPr marL="571500" lvl="1" indent="-342900"/>
            <a:r>
              <a:rPr lang="en-US" sz="1800" dirty="0">
                <a:solidFill>
                  <a:schemeClr val="tx1"/>
                </a:solidFill>
              </a:rPr>
              <a:t>LSB – </a:t>
            </a:r>
            <a:r>
              <a:rPr lang="en-US" sz="1800" dirty="0" err="1">
                <a:solidFill>
                  <a:schemeClr val="tx1"/>
                </a:solidFill>
              </a:rPr>
              <a:t>glibc</a:t>
            </a:r>
            <a:r>
              <a:rPr lang="en-US" sz="1800" dirty="0">
                <a:solidFill>
                  <a:schemeClr val="tx1"/>
                </a:solidFill>
              </a:rPr>
              <a:t>, </a:t>
            </a:r>
            <a:r>
              <a:rPr lang="en-US" sz="1800" dirty="0" err="1">
                <a:solidFill>
                  <a:schemeClr val="tx1"/>
                </a:solidFill>
              </a:rPr>
              <a:t>libm</a:t>
            </a:r>
            <a:r>
              <a:rPr lang="en-US" sz="1800" dirty="0">
                <a:solidFill>
                  <a:schemeClr val="tx1"/>
                </a:solidFill>
              </a:rPr>
              <a:t>, </a:t>
            </a:r>
            <a:r>
              <a:rPr lang="en-US" sz="1800" dirty="0" err="1">
                <a:solidFill>
                  <a:schemeClr val="tx1"/>
                </a:solidFill>
              </a:rPr>
              <a:t>librt</a:t>
            </a:r>
            <a:r>
              <a:rPr lang="en-US" sz="1800" dirty="0">
                <a:solidFill>
                  <a:schemeClr val="tx1"/>
                </a:solidFill>
              </a:rPr>
              <a:t>, </a:t>
            </a:r>
            <a:r>
              <a:rPr lang="en-US" sz="1800" dirty="0" err="1">
                <a:solidFill>
                  <a:schemeClr val="tx1"/>
                </a:solidFill>
              </a:rPr>
              <a:t>libcurses</a:t>
            </a:r>
            <a:r>
              <a:rPr lang="en-US" sz="1800" dirty="0">
                <a:solidFill>
                  <a:schemeClr val="tx1"/>
                </a:solidFill>
              </a:rPr>
              <a:t> etc.</a:t>
            </a:r>
          </a:p>
          <a:p>
            <a:pPr marL="571500" lvl="1" indent="-342900"/>
            <a:r>
              <a:rPr lang="en-US" sz="1800" dirty="0" err="1">
                <a:solidFill>
                  <a:schemeClr val="tx1"/>
                </a:solidFill>
              </a:rPr>
              <a:t>Busybox</a:t>
            </a:r>
            <a:r>
              <a:rPr lang="en-US" sz="1800" dirty="0">
                <a:solidFill>
                  <a:schemeClr val="tx1"/>
                </a:solidFill>
              </a:rPr>
              <a:t> – minimal shell </a:t>
            </a:r>
            <a:r>
              <a:rPr lang="en-US" sz="1800" dirty="0" smtClean="0">
                <a:solidFill>
                  <a:schemeClr val="tx1"/>
                </a:solidFill>
              </a:rPr>
              <a:t>environment</a:t>
            </a:r>
          </a:p>
          <a:p>
            <a:pPr marL="228600" lvl="1" indent="0">
              <a:buNone/>
            </a:pPr>
            <a:endParaRPr lang="en-US" sz="1800" dirty="0">
              <a:solidFill>
                <a:schemeClr val="tx1"/>
              </a:solidFill>
            </a:endParaRPr>
          </a:p>
          <a:p>
            <a:pPr>
              <a:buFont typeface="Arial" pitchFamily="34" charset="0"/>
              <a:buChar char="•"/>
            </a:pPr>
            <a:r>
              <a:rPr lang="en-US" sz="1800" dirty="0" smtClean="0">
                <a:solidFill>
                  <a:schemeClr val="tx1"/>
                </a:solidFill>
              </a:rPr>
              <a:t>Virtual Ethernet driver allows:</a:t>
            </a:r>
          </a:p>
          <a:p>
            <a:pPr marL="571500" lvl="1"/>
            <a:r>
              <a:rPr lang="en-US" sz="1800" dirty="0" err="1">
                <a:solidFill>
                  <a:schemeClr val="tx1"/>
                </a:solidFill>
              </a:rPr>
              <a:t>ssh</a:t>
            </a:r>
            <a:r>
              <a:rPr lang="en-US" sz="1800" dirty="0">
                <a:solidFill>
                  <a:schemeClr val="tx1"/>
                </a:solidFill>
              </a:rPr>
              <a:t>, </a:t>
            </a:r>
            <a:r>
              <a:rPr lang="en-US" sz="1800" dirty="0" err="1">
                <a:solidFill>
                  <a:schemeClr val="tx1"/>
                </a:solidFill>
              </a:rPr>
              <a:t>scp</a:t>
            </a:r>
            <a:endParaRPr lang="en-US" sz="1800" dirty="0">
              <a:solidFill>
                <a:schemeClr val="tx1"/>
              </a:solidFill>
            </a:endParaRPr>
          </a:p>
          <a:p>
            <a:pPr marL="571500" lvl="1"/>
            <a:r>
              <a:rPr lang="en-US" sz="1800" dirty="0">
                <a:solidFill>
                  <a:schemeClr val="tx1"/>
                </a:solidFill>
              </a:rPr>
              <a:t>NFS mounts </a:t>
            </a:r>
          </a:p>
          <a:p>
            <a:pPr>
              <a:buFont typeface="Arial" pitchFamily="34" charset="0"/>
              <a:buChar char="•"/>
            </a:pPr>
            <a:endParaRPr lang="en-US" sz="1800" dirty="0" smtClean="0">
              <a:solidFill>
                <a:schemeClr val="tx1"/>
              </a:solidFill>
            </a:endParaRPr>
          </a:p>
          <a:p>
            <a:pPr marL="0" indent="0" algn="ctr">
              <a:buNone/>
            </a:pPr>
            <a:r>
              <a:rPr lang="en-US" sz="1800" dirty="0" smtClean="0">
                <a:solidFill>
                  <a:schemeClr val="tx1"/>
                </a:solidFill>
              </a:rPr>
              <a:t>You </a:t>
            </a:r>
            <a:r>
              <a:rPr lang="en-US" sz="1800" dirty="0">
                <a:solidFill>
                  <a:schemeClr val="tx1"/>
                </a:solidFill>
              </a:rPr>
              <a:t>still have to spend time parallelizing and </a:t>
            </a:r>
            <a:r>
              <a:rPr lang="en-US" sz="1800" dirty="0" err="1">
                <a:solidFill>
                  <a:schemeClr val="tx1"/>
                </a:solidFill>
              </a:rPr>
              <a:t>vectorizing</a:t>
            </a:r>
            <a:r>
              <a:rPr lang="en-US" sz="1800" dirty="0">
                <a:solidFill>
                  <a:schemeClr val="tx1"/>
                </a:solidFill>
              </a:rPr>
              <a:t> </a:t>
            </a:r>
            <a:r>
              <a:rPr lang="en-US" sz="1800" dirty="0" smtClean="0">
                <a:solidFill>
                  <a:schemeClr val="tx1"/>
                </a:solidFill>
              </a:rPr>
              <a:t>your application </a:t>
            </a:r>
            <a:r>
              <a:rPr lang="en-US" sz="1800" dirty="0">
                <a:solidFill>
                  <a:schemeClr val="tx1"/>
                </a:solidFill>
              </a:rPr>
              <a:t>for performance on Intel® Xeon Phi</a:t>
            </a:r>
            <a:r>
              <a:rPr lang="en-US" sz="1800" dirty="0" smtClean="0">
                <a:solidFill>
                  <a:schemeClr val="tx1"/>
                </a:solidFill>
              </a:rPr>
              <a:t>™ Coprocessor</a:t>
            </a:r>
            <a:endParaRPr lang="en-US" dirty="0" smtClean="0">
              <a:solidFill>
                <a:schemeClr val="tx1"/>
              </a:solidFill>
            </a:endParaRPr>
          </a:p>
          <a:p>
            <a:pPr marL="285750" lvl="1" indent="0">
              <a:buNone/>
            </a:pPr>
            <a:endParaRPr lang="en-US" dirty="0" smtClean="0">
              <a:solidFill>
                <a:schemeClr val="tx1"/>
              </a:solidFill>
            </a:endParaRPr>
          </a:p>
          <a:p>
            <a:pPr marL="0" indent="0">
              <a:buNone/>
            </a:pPr>
            <a:endParaRPr lang="en-US" dirty="0">
              <a:solidFill>
                <a:schemeClr val="tx1"/>
              </a:solidFill>
            </a:endParaRPr>
          </a:p>
        </p:txBody>
      </p:sp>
      <p:sp>
        <p:nvSpPr>
          <p:cNvPr id="3" name="Title 2"/>
          <p:cNvSpPr>
            <a:spLocks noGrp="1"/>
          </p:cNvSpPr>
          <p:nvPr>
            <p:ph type="title"/>
          </p:nvPr>
        </p:nvSpPr>
        <p:spPr>
          <a:xfrm>
            <a:off x="225387" y="109521"/>
            <a:ext cx="8153400" cy="889319"/>
          </a:xfrm>
        </p:spPr>
        <p:txBody>
          <a:bodyPr/>
          <a:lstStyle/>
          <a:p>
            <a:r>
              <a:rPr lang="en-US" dirty="0" smtClean="0">
                <a:solidFill>
                  <a:schemeClr val="tx1"/>
                </a:solidFill>
              </a:rPr>
              <a:t>Native is </a:t>
            </a:r>
            <a:r>
              <a:rPr lang="en-US" dirty="0">
                <a:solidFill>
                  <a:schemeClr val="tx1"/>
                </a:solidFill>
              </a:rPr>
              <a:t>E</a:t>
            </a:r>
            <a:r>
              <a:rPr lang="en-US" dirty="0" smtClean="0">
                <a:solidFill>
                  <a:schemeClr val="tx1"/>
                </a:solidFill>
              </a:rPr>
              <a:t>asy</a:t>
            </a:r>
            <a:endParaRPr lang="en-US" dirty="0">
              <a:solidFill>
                <a:schemeClr val="tx1"/>
              </a:solidFill>
            </a:endParaRPr>
          </a:p>
        </p:txBody>
      </p:sp>
    </p:spTree>
    <p:extLst>
      <p:ext uri="{BB962C8B-B14F-4D97-AF65-F5344CB8AC3E}">
        <p14:creationId xmlns:p14="http://schemas.microsoft.com/office/powerpoint/2010/main" val="404334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p:cNvSpPr>
            <a:spLocks noGrp="1"/>
          </p:cNvSpPr>
          <p:nvPr>
            <p:ph type="sldNum" sz="quarter" idx="4"/>
          </p:nvPr>
        </p:nvSpPr>
        <p:spPr>
          <a:xfrm>
            <a:off x="381000" y="6266863"/>
            <a:ext cx="762000" cy="476252"/>
          </a:xfrm>
        </p:spPr>
        <p:txBody>
          <a:bodyPr/>
          <a:lstStyle/>
          <a:p>
            <a:fld id="{111C388A-668E-479D-B478-30FAFAD2D5B1}" type="slidenum">
              <a:rPr lang="en-US" smtClean="0"/>
              <a:pPr/>
              <a:t>9</a:t>
            </a:fld>
            <a:endParaRPr lang="en-US" smtClean="0"/>
          </a:p>
        </p:txBody>
      </p:sp>
      <p:grpSp>
        <p:nvGrpSpPr>
          <p:cNvPr id="14" name="Group 13"/>
          <p:cNvGrpSpPr/>
          <p:nvPr/>
        </p:nvGrpSpPr>
        <p:grpSpPr>
          <a:xfrm>
            <a:off x="6489205" y="6165028"/>
            <a:ext cx="2644584" cy="625735"/>
            <a:chOff x="2605924" y="6142617"/>
            <a:chExt cx="2644584" cy="625735"/>
          </a:xfrm>
        </p:grpSpPr>
        <p:pic>
          <p:nvPicPr>
            <p:cNvPr id="15" name="Picture 5" descr="C:\Users\sli\AppData\Local\Microsoft\Windows\Temporary Internet Files\Content.IE5\VP9ZJWP7\MC900441385[1].png"/>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40908" y="6142617"/>
              <a:ext cx="171897" cy="3437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05924" y="6204472"/>
              <a:ext cx="2644584"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effectLst>
                    <a:outerShdw blurRad="38100" dist="38100" dir="2700000" algn="tl">
                      <a:srgbClr val="000000">
                        <a:alpha val="43137"/>
                      </a:srgbClr>
                    </a:outerShdw>
                  </a:effectLst>
                  <a:latin typeface="Arial" pitchFamily="34" charset="0"/>
                  <a:cs typeface="Arial" pitchFamily="34" charset="0"/>
                </a:rPr>
                <a:t>iXPTC</a:t>
              </a:r>
              <a:r>
                <a:rPr lang="en-US" sz="2400" b="1" dirty="0" smtClean="0">
                  <a:effectLst>
                    <a:outerShdw blurRad="38100" dist="38100" dir="2700000" algn="tl">
                      <a:srgbClr val="000000">
                        <a:alpha val="43137"/>
                      </a:srgbClr>
                    </a:outerShdw>
                  </a:effectLst>
                  <a:latin typeface="Arial" pitchFamily="34" charset="0"/>
                  <a:cs typeface="Arial" pitchFamily="34" charset="0"/>
                </a:rPr>
                <a:t> 2013</a:t>
              </a:r>
              <a:r>
                <a:rPr lang="en-US" sz="2400" b="1" dirty="0" smtClean="0">
                  <a:effectLst>
                    <a:outerShdw blurRad="38100" dist="38100" dir="2700000" algn="tl">
                      <a:srgbClr val="000000">
                        <a:alpha val="43137"/>
                      </a:srgbClr>
                    </a:outerShdw>
                  </a:effectLst>
                </a:rPr>
                <a:t>       </a:t>
              </a:r>
              <a:endParaRPr lang="en-US" sz="2400" dirty="0" smtClean="0"/>
            </a:p>
            <a:p>
              <a:pPr algn="ctr"/>
              <a:r>
                <a:rPr lang="en-US" sz="1200" dirty="0" smtClean="0"/>
                <a:t>Intel® Xeon Phi ™Coprocessor</a:t>
              </a:r>
              <a:endParaRPr lang="en-US" sz="1200" dirty="0"/>
            </a:p>
          </p:txBody>
        </p:sp>
      </p:grpSp>
      <p:sp>
        <p:nvSpPr>
          <p:cNvPr id="3" name="Title 2"/>
          <p:cNvSpPr>
            <a:spLocks noGrp="1"/>
          </p:cNvSpPr>
          <p:nvPr>
            <p:ph type="title"/>
          </p:nvPr>
        </p:nvSpPr>
        <p:spPr>
          <a:xfrm>
            <a:off x="225387" y="109521"/>
            <a:ext cx="8153400" cy="889319"/>
          </a:xfrm>
        </p:spPr>
        <p:txBody>
          <a:bodyPr/>
          <a:lstStyle/>
          <a:p>
            <a:r>
              <a:rPr lang="en-US" sz="2800" dirty="0" smtClean="0">
                <a:solidFill>
                  <a:schemeClr val="tx1"/>
                </a:solidFill>
              </a:rPr>
              <a:t>“Hello World”</a:t>
            </a:r>
            <a:endParaRPr lang="en-US" sz="2800" dirty="0">
              <a:solidFill>
                <a:schemeClr val="tx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656821"/>
            <a:ext cx="8486848" cy="510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a:xfrm>
            <a:off x="209550" y="3724275"/>
            <a:ext cx="3305175" cy="647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94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65ABD23B47D49BCEB90537BF449E3" ma:contentTypeVersion="0" ma:contentTypeDescription="Create a new document." ma:contentTypeScope="" ma:versionID="58e25ee08c3ad27ee0fc465433f95f5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8F1C17B-04DA-4F50-8D2F-7432D9144D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DAB7DFF-7F0D-42C7-82E2-DF30E895779D}">
  <ds:schemaRefs>
    <ds:schemaRef ds:uri="http://schemas.microsoft.com/sharepoint/v3/contenttype/forms"/>
  </ds:schemaRefs>
</ds:datastoreItem>
</file>

<file path=customXml/itemProps3.xml><?xml version="1.0" encoding="utf-8"?>
<ds:datastoreItem xmlns:ds="http://schemas.openxmlformats.org/officeDocument/2006/customXml" ds:itemID="{A1F3C5AA-FDE2-42BF-B526-C1AC378E4400}">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5582</TotalTime>
  <Words>2607</Words>
  <Application>Microsoft Office PowerPoint</Application>
  <PresentationFormat>全屏显示(4:3)</PresentationFormat>
  <Paragraphs>418</Paragraphs>
  <Slides>32</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32</vt:i4>
      </vt:variant>
    </vt:vector>
  </HeadingPairs>
  <TitlesOfParts>
    <vt:vector size="35" baseType="lpstr">
      <vt:lpstr>Default Design</vt:lpstr>
      <vt:lpstr>Default Theme</vt:lpstr>
      <vt:lpstr>Visio</vt:lpstr>
      <vt:lpstr>MPSS – The Software Stack  </vt:lpstr>
      <vt:lpstr>Legal Disclaimer</vt:lpstr>
      <vt:lpstr>Agenda</vt:lpstr>
      <vt:lpstr>Intel® Xeon Phi™ Coprocessor Arch – System SW Perspective</vt:lpstr>
      <vt:lpstr>PowerPoint 演示文稿</vt:lpstr>
      <vt:lpstr>Card OS</vt:lpstr>
      <vt:lpstr>Execution Modes</vt:lpstr>
      <vt:lpstr>Native is Easy</vt:lpstr>
      <vt:lpstr>“Hello World”</vt:lpstr>
      <vt:lpstr>Performance Considerations for Native</vt:lpstr>
      <vt:lpstr>DMA alignment results</vt:lpstr>
      <vt:lpstr>Coprocessor Offload Infrastructure (COI)</vt:lpstr>
      <vt:lpstr>PowerPoint 演示文稿</vt:lpstr>
      <vt:lpstr>COI Introduction</vt:lpstr>
      <vt:lpstr>COI Terminology</vt:lpstr>
      <vt:lpstr>Host and Device Parallelism with COI</vt:lpstr>
      <vt:lpstr>COI APIs – First glance</vt:lpstr>
      <vt:lpstr>API: COIEngine</vt:lpstr>
      <vt:lpstr>Coprocessor Communication Link (CCL) </vt:lpstr>
      <vt:lpstr>PowerPoint 演示文稿</vt:lpstr>
      <vt:lpstr>Introduction</vt:lpstr>
      <vt:lpstr>RDMA over IB-SCIF</vt:lpstr>
      <vt:lpstr>Intel® Xeon Phi ™ Coprocessor CCL Direct Software</vt:lpstr>
      <vt:lpstr>PowerPoint 演示文稿</vt:lpstr>
      <vt:lpstr>Backup Material</vt:lpstr>
      <vt:lpstr>SCIF Backup Material </vt:lpstr>
      <vt:lpstr>PowerPoint 演示文稿</vt:lpstr>
      <vt:lpstr>PowerPoint 演示文稿</vt:lpstr>
      <vt:lpstr>PowerPoint 演示文稿</vt:lpstr>
      <vt:lpstr>SCIF APIs at a glance</vt:lpstr>
      <vt:lpstr>SCIF APIs at a glance (2)</vt:lpstr>
      <vt:lpstr>声明：</vt:lpstr>
    </vt:vector>
  </TitlesOfParts>
  <Company>MiresBall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Headline To Go Here</dc:title>
  <dc:creator>Gordy Adsit</dc:creator>
  <cp:lastModifiedBy>Microsoft</cp:lastModifiedBy>
  <cp:revision>648</cp:revision>
  <dcterms:created xsi:type="dcterms:W3CDTF">2008-10-28T16:48:57Z</dcterms:created>
  <dcterms:modified xsi:type="dcterms:W3CDTF">2018-01-05T05:37:55Z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0x010100CCA65ABD23B47D49BCEB90537BF449E3</vt:lpwstr>
  </property>
</Properties>
</file>