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3.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4.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16.xml" ContentType="application/vnd.openxmlformats-officedocument.theme+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drawings/drawing2.xml" ContentType="application/vnd.openxmlformats-officedocument.drawingml.chartshapes+xml"/>
  <Override PartName="/ppt/charts/chart6.xml" ContentType="application/vnd.openxmlformats-officedocument.drawingml.chart+xml"/>
  <Override PartName="/ppt/drawings/drawing3.xml" ContentType="application/vnd.openxmlformats-officedocument.drawingml.chartshapes+xml"/>
  <Override PartName="/ppt/charts/chart7.xml" ContentType="application/vnd.openxmlformats-officedocument.drawingml.chart+xml"/>
  <Override PartName="/ppt/drawings/drawing4.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8.xml" ContentType="application/vnd.openxmlformats-officedocument.drawingml.chart+xml"/>
  <Override PartName="/ppt/theme/themeOverride3.xml" ContentType="application/vnd.openxmlformats-officedocument.themeOverride+xml"/>
  <Override PartName="/ppt/charts/chart9.xml" ContentType="application/vnd.openxmlformats-officedocument.drawingml.chart+xml"/>
  <Override PartName="/ppt/theme/themeOverride4.xml" ContentType="application/vnd.openxmlformats-officedocument.themeOverride+xml"/>
  <Override PartName="/ppt/charts/chart10.xml" ContentType="application/vnd.openxmlformats-officedocument.drawingml.chart+xml"/>
  <Override PartName="/ppt/theme/themeOverride5.xml" ContentType="application/vnd.openxmlformats-officedocument.themeOverride+xml"/>
  <Override PartName="/ppt/charts/chart1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3" r:id="rId2"/>
    <p:sldMasterId id="2147483695" r:id="rId3"/>
    <p:sldMasterId id="2147483707" r:id="rId4"/>
    <p:sldMasterId id="2147483719" r:id="rId5"/>
    <p:sldMasterId id="2147483740" r:id="rId6"/>
    <p:sldMasterId id="2147483752" r:id="rId7"/>
    <p:sldMasterId id="2147483764" r:id="rId8"/>
    <p:sldMasterId id="2147483776" r:id="rId9"/>
    <p:sldMasterId id="2147483790" r:id="rId10"/>
    <p:sldMasterId id="2147483802" r:id="rId11"/>
    <p:sldMasterId id="2147483814" r:id="rId12"/>
    <p:sldMasterId id="2147483826" r:id="rId13"/>
    <p:sldMasterId id="2147483847" r:id="rId14"/>
    <p:sldMasterId id="2147483867" r:id="rId15"/>
    <p:sldMasterId id="2147483887" r:id="rId16"/>
    <p:sldMasterId id="2147483907" r:id="rId17"/>
  </p:sldMasterIdLst>
  <p:notesMasterIdLst>
    <p:notesMasterId r:id="rId41"/>
  </p:notesMasterIdLst>
  <p:handoutMasterIdLst>
    <p:handoutMasterId r:id="rId42"/>
  </p:handoutMasterIdLst>
  <p:sldIdLst>
    <p:sldId id="399" r:id="rId18"/>
    <p:sldId id="460" r:id="rId19"/>
    <p:sldId id="534" r:id="rId20"/>
    <p:sldId id="367" r:id="rId21"/>
    <p:sldId id="402" r:id="rId22"/>
    <p:sldId id="419" r:id="rId23"/>
    <p:sldId id="341" r:id="rId24"/>
    <p:sldId id="365" r:id="rId25"/>
    <p:sldId id="537" r:id="rId26"/>
    <p:sldId id="538" r:id="rId27"/>
    <p:sldId id="539" r:id="rId28"/>
    <p:sldId id="540" r:id="rId29"/>
    <p:sldId id="541" r:id="rId30"/>
    <p:sldId id="542" r:id="rId31"/>
    <p:sldId id="545" r:id="rId32"/>
    <p:sldId id="543" r:id="rId33"/>
    <p:sldId id="544" r:id="rId34"/>
    <p:sldId id="507" r:id="rId35"/>
    <p:sldId id="445" r:id="rId36"/>
    <p:sldId id="536" r:id="rId37"/>
    <p:sldId id="506" r:id="rId38"/>
    <p:sldId id="535" r:id="rId39"/>
    <p:sldId id="546"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2">
          <p15:clr>
            <a:srgbClr val="A4A3A4"/>
          </p15:clr>
        </p15:guide>
        <p15:guide id="2" orient="horz" pos="3032">
          <p15:clr>
            <a:srgbClr val="A4A3A4"/>
          </p15:clr>
        </p15:guide>
        <p15:guide id="3" orient="horz" pos="118">
          <p15:clr>
            <a:srgbClr val="A4A3A4"/>
          </p15:clr>
        </p15:guide>
        <p15:guide id="4" orient="horz" pos="758">
          <p15:clr>
            <a:srgbClr val="A4A3A4"/>
          </p15:clr>
        </p15:guide>
        <p15:guide id="5" orient="horz" pos="2916">
          <p15:clr>
            <a:srgbClr val="A4A3A4"/>
          </p15:clr>
        </p15:guide>
        <p15:guide id="6" pos="5470">
          <p15:clr>
            <a:srgbClr val="A4A3A4"/>
          </p15:clr>
        </p15:guide>
        <p15:guide id="7" pos="287">
          <p15:clr>
            <a:srgbClr val="A4A3A4"/>
          </p15:clr>
        </p15:guide>
        <p15:guide id="8" pos="2879">
          <p15:clr>
            <a:srgbClr val="A4A3A4"/>
          </p15:clr>
        </p15:guide>
        <p15:guide id="9" pos="2811">
          <p15:clr>
            <a:srgbClr val="A4A3A4"/>
          </p15:clr>
        </p15:guide>
        <p15:guide id="10" pos="294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30" clrIdx="0"/>
  <p:cmAuthor id="2" name="Hetrick, GeoffreyX" initials="HG" lastIdx="1" clrIdx="1">
    <p:extLst>
      <p:ext uri="{19B8F6BF-5375-455C-9EA6-DF929625EA0E}">
        <p15:presenceInfo xmlns="" xmlns:p15="http://schemas.microsoft.com/office/powerpoint/2012/main" userId="S-1-5-21-725345543-602162358-527237240-27568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004280"/>
    <a:srgbClr val="004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98" autoAdjust="0"/>
    <p:restoredTop sz="94630" autoAdjust="0"/>
  </p:normalViewPr>
  <p:slideViewPr>
    <p:cSldViewPr snapToGrid="0">
      <p:cViewPr varScale="1">
        <p:scale>
          <a:sx n="87" d="100"/>
          <a:sy n="87" d="100"/>
        </p:scale>
        <p:origin x="-340" y="-68"/>
      </p:cViewPr>
      <p:guideLst>
        <p:guide orient="horz" pos="1622"/>
        <p:guide orient="horz" pos="3032"/>
        <p:guide orient="horz" pos="118"/>
        <p:guide orient="horz" pos="758"/>
        <p:guide orient="horz" pos="2916"/>
        <p:guide pos="5470"/>
        <p:guide pos="287"/>
        <p:guide pos="2879"/>
        <p:guide pos="2811"/>
        <p:guide pos="2947"/>
      </p:guideLst>
    </p:cSldViewPr>
  </p:slideViewPr>
  <p:outlineViewPr>
    <p:cViewPr>
      <p:scale>
        <a:sx n="33" d="100"/>
        <a:sy n="33" d="100"/>
      </p:scale>
      <p:origin x="0" y="-24750"/>
    </p:cViewPr>
  </p:outlineViewPr>
  <p:notesTextViewPr>
    <p:cViewPr>
      <p:scale>
        <a:sx n="100" d="100"/>
        <a:sy n="100" d="100"/>
      </p:scale>
      <p:origin x="0" y="0"/>
    </p:cViewPr>
  </p:notesTextViewPr>
  <p:sorterViewPr>
    <p:cViewPr>
      <p:scale>
        <a:sx n="200" d="100"/>
        <a:sy n="200" d="100"/>
      </p:scale>
      <p:origin x="0" y="-1806"/>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oleObject" Target="file:///C:\Users\gahetrix\Documents\EAMG_5v3\Splunk\SPLUNK_HSW-EP-launch-proofpoint.xlsx" TargetMode="External"/><Relationship Id="rId4" Type="http://schemas.microsoft.com/office/2011/relationships/chartStyle" Target="styl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___44.xlsx"/><Relationship Id="rId1" Type="http://schemas.openxmlformats.org/officeDocument/2006/relationships/themeOverride" Target="../theme/themeOverride5.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55.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gahetrix\Documents\EAMG_5v3\SPLUNK_HSW-EP-launch-proofpoint.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gahetrix\Documents\EAMG_5v3\SAS\SAS_HSW-EP-launch-proofpoint2.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C:\Users\gahetrix\Documents\EAMG_5v3\HSW-EP-launch-proofpoint-Ayasdi-v4.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openxmlformats.org/officeDocument/2006/relationships/chartUserShapes" Target="../drawings/drawing2.xml"/><Relationship Id="rId1" Type="http://schemas.openxmlformats.org/officeDocument/2006/relationships/package" Target="../embeddings/Microsoft_Excel____11.xlsx"/><Relationship Id="rId4" Type="http://schemas.microsoft.com/office/2011/relationships/chartStyle" Target="style5.xm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openxmlformats.org/officeDocument/2006/relationships/chartUserShapes" Target="../drawings/drawing3.xml"/><Relationship Id="rId1" Type="http://schemas.openxmlformats.org/officeDocument/2006/relationships/oleObject" Target="file:///C:\Users\jpark10\Documents\00.%20Work\20140704%20-%20HSW%20PoP\HSW-EP_result.xlsx" TargetMode="External"/><Relationship Id="rId4" Type="http://schemas.microsoft.com/office/2011/relationships/chartStyle" Target="style6.xm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openxmlformats.org/officeDocument/2006/relationships/chartUserShapes" Target="../drawings/drawing4.xml"/><Relationship Id="rId1" Type="http://schemas.openxmlformats.org/officeDocument/2006/relationships/oleObject" Target="file:///C:\Users\gahetrix\Documents\EAMG_5v3\SAS\SAS_HSW-EP-launch-proofpoint2.xlsx" TargetMode="External"/><Relationship Id="rId4" Type="http://schemas.microsoft.com/office/2011/relationships/chartStyle" Target="styl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___22.xlsx"/><Relationship Id="rId1" Type="http://schemas.openxmlformats.org/officeDocument/2006/relationships/themeOverride" Target="../theme/themeOverride3.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___33.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945097226705568"/>
          <c:y val="0.22685185185185186"/>
          <c:w val="0.76518154462478138"/>
          <c:h val="0.53940799066783307"/>
        </c:manualLayout>
      </c:layout>
      <c:barChart>
        <c:barDir val="col"/>
        <c:grouping val="clustered"/>
        <c:varyColors val="0"/>
        <c:ser>
          <c:idx val="0"/>
          <c:order val="0"/>
          <c:tx>
            <c:strRef>
              <c:f>Sheet1!$A$1</c:f>
              <c:strCache>
                <c:ptCount val="1"/>
                <c:pt idx="0">
                  <c:v>Intel® Solid-State Drive Data Center S3700</c:v>
                </c:pt>
              </c:strCache>
            </c:strRef>
          </c:tx>
          <c:spPr>
            <a:solidFill>
              <a:schemeClr val="accent4"/>
            </a:solidFill>
            <a:ln w="25400" cap="flat" cmpd="sng" algn="ctr">
              <a:solidFill>
                <a:schemeClr val="accent4">
                  <a:shade val="50000"/>
                </a:schemeClr>
              </a:solidFill>
              <a:prstDash val="solid"/>
            </a:ln>
            <a:effectLst/>
          </c:spPr>
          <c:invertIfNegative val="0"/>
          <c:val>
            <c:numRef>
              <c:f>Sheet1!$A$2</c:f>
              <c:numCache>
                <c:formatCode>General</c:formatCode>
                <c:ptCount val="1"/>
                <c:pt idx="0">
                  <c:v>1</c:v>
                </c:pt>
              </c:numCache>
            </c:numRef>
          </c:val>
        </c:ser>
        <c:ser>
          <c:idx val="1"/>
          <c:order val="1"/>
          <c:tx>
            <c:strRef>
              <c:f>Sheet1!$B$1</c:f>
              <c:strCache>
                <c:ptCount val="1"/>
                <c:pt idx="0">
                  <c:v>Intel® Solid-State Drive Data Center P3700</c:v>
                </c:pt>
              </c:strCache>
            </c:strRef>
          </c:tx>
          <c:spPr>
            <a:solidFill>
              <a:schemeClr val="accent6"/>
            </a:solidFill>
            <a:ln w="25400" cap="flat" cmpd="sng" algn="ctr">
              <a:solidFill>
                <a:schemeClr val="accent6">
                  <a:shade val="50000"/>
                </a:schemeClr>
              </a:solidFill>
              <a:prstDash val="solid"/>
            </a:ln>
            <a:effectLst/>
          </c:spPr>
          <c:invertIfNegative val="0"/>
          <c:val>
            <c:numRef>
              <c:f>Sheet1!$B$2</c:f>
              <c:numCache>
                <c:formatCode>General</c:formatCode>
                <c:ptCount val="1"/>
                <c:pt idx="0">
                  <c:v>3.12</c:v>
                </c:pt>
              </c:numCache>
            </c:numRef>
          </c:val>
        </c:ser>
        <c:dLbls>
          <c:showLegendKey val="0"/>
          <c:showVal val="0"/>
          <c:showCatName val="0"/>
          <c:showSerName val="0"/>
          <c:showPercent val="0"/>
          <c:showBubbleSize val="0"/>
        </c:dLbls>
        <c:gapWidth val="100"/>
        <c:overlap val="-51"/>
        <c:axId val="150958848"/>
        <c:axId val="150960384"/>
      </c:barChart>
      <c:catAx>
        <c:axId val="150958848"/>
        <c:scaling>
          <c:orientation val="minMax"/>
        </c:scaling>
        <c:delete val="1"/>
        <c:axPos val="b"/>
        <c:numFmt formatCode="General" sourceLinked="1"/>
        <c:majorTickMark val="none"/>
        <c:minorTickMark val="none"/>
        <c:tickLblPos val="nextTo"/>
        <c:crossAx val="150960384"/>
        <c:crosses val="autoZero"/>
        <c:auto val="1"/>
        <c:lblAlgn val="ctr"/>
        <c:lblOffset val="100"/>
        <c:noMultiLvlLbl val="0"/>
      </c:catAx>
      <c:valAx>
        <c:axId val="15096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50958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a:pPr>
      <a:endParaRPr lang="zh-CN"/>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spPr>
            <a:solidFill>
              <a:srgbClr val="00B0F0"/>
            </a:solidFill>
            <a:ln>
              <a:noFill/>
            </a:ln>
          </c:spPr>
          <c:dPt>
            <c:idx val="0"/>
            <c:bubble3D val="0"/>
            <c:explosion val="5"/>
            <c:spPr>
              <a:solidFill>
                <a:srgbClr val="00AEEF"/>
              </a:solidFill>
              <a:ln w="44450">
                <a:noFill/>
              </a:ln>
            </c:spPr>
          </c:dPt>
          <c:dPt>
            <c:idx val="1"/>
            <c:bubble3D val="0"/>
            <c:spPr>
              <a:solidFill>
                <a:srgbClr val="004280"/>
              </a:solidFill>
              <a:ln>
                <a:noFill/>
              </a:ln>
            </c:spPr>
          </c:dPt>
          <c:cat>
            <c:strRef>
              <c:f>Sheet1!$A$2:$A$3</c:f>
              <c:strCache>
                <c:ptCount val="2"/>
                <c:pt idx="0">
                  <c:v>RISC</c:v>
                </c:pt>
                <c:pt idx="1">
                  <c:v>Intel x86</c:v>
                </c:pt>
              </c:strCache>
            </c:strRef>
          </c:cat>
          <c:val>
            <c:numRef>
              <c:f>Sheet1!$B$2:$B$3</c:f>
              <c:numCache>
                <c:formatCode>General</c:formatCode>
                <c:ptCount val="2"/>
                <c:pt idx="0">
                  <c:v>65</c:v>
                </c:pt>
                <c:pt idx="1">
                  <c:v>35</c:v>
                </c:pt>
              </c:numCache>
            </c:numRef>
          </c:val>
        </c:ser>
        <c:dLbls>
          <c:showLegendKey val="0"/>
          <c:showVal val="0"/>
          <c:showCatName val="0"/>
          <c:showSerName val="0"/>
          <c:showPercent val="0"/>
          <c:showBubbleSize val="0"/>
          <c:showLeaderLines val="0"/>
        </c:dLbls>
        <c:firstSliceAng val="286"/>
      </c:pieChart>
    </c:plotArea>
    <c:plotVisOnly val="1"/>
    <c:dispBlanksAs val="zero"/>
    <c:showDLblsOverMax val="0"/>
  </c:chart>
  <c:spPr>
    <a:scene3d>
      <a:camera prst="orthographicFront"/>
      <a:lightRig rig="threePt" dir="t"/>
    </a:scene3d>
  </c:spPr>
  <c:txPr>
    <a:bodyPr/>
    <a:lstStyle/>
    <a:p>
      <a:pPr>
        <a:defRPr sz="1800">
          <a:solidFill>
            <a:schemeClr val="tx1"/>
          </a:solidFill>
        </a:defRPr>
      </a:pPr>
      <a:endParaRPr lang="zh-CN"/>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c:spPr>
          <c:explosion val="2"/>
          <c:dPt>
            <c:idx val="0"/>
            <c:bubble3D val="0"/>
            <c:spPr>
              <a:solidFill>
                <a:schemeClr val="accent2"/>
              </a:solidFill>
              <a:ln w="12700">
                <a:noFill/>
              </a:ln>
            </c:spPr>
          </c:dPt>
          <c:dPt>
            <c:idx val="1"/>
            <c:bubble3D val="0"/>
            <c:spPr>
              <a:solidFill>
                <a:schemeClr val="tx2"/>
              </a:solidFill>
              <a:ln>
                <a:noFill/>
              </a:ln>
            </c:spPr>
          </c:dPt>
          <c:cat>
            <c:strRef>
              <c:f>Sheet1!$A$2:$A$3</c:f>
              <c:strCache>
                <c:ptCount val="2"/>
                <c:pt idx="0">
                  <c:v>OLD</c:v>
                </c:pt>
                <c:pt idx="1">
                  <c:v>New</c:v>
                </c:pt>
              </c:strCache>
            </c:strRef>
          </c:cat>
          <c:val>
            <c:numRef>
              <c:f>Sheet1!$B$2:$B$3</c:f>
              <c:numCache>
                <c:formatCode>General</c:formatCode>
                <c:ptCount val="2"/>
                <c:pt idx="0">
                  <c:v>26</c:v>
                </c:pt>
                <c:pt idx="1">
                  <c:v>74</c:v>
                </c:pt>
              </c:numCache>
            </c:numRef>
          </c:val>
        </c:ser>
        <c:dLbls>
          <c:showLegendKey val="0"/>
          <c:showVal val="0"/>
          <c:showCatName val="0"/>
          <c:showSerName val="0"/>
          <c:showPercent val="0"/>
          <c:showBubbleSize val="0"/>
          <c:showLeaderLines val="0"/>
        </c:dLbls>
        <c:firstSliceAng val="357"/>
      </c:pieChart>
    </c:plotArea>
    <c:plotVisOnly val="1"/>
    <c:dispBlanksAs val="zero"/>
    <c:showDLblsOverMax val="0"/>
  </c:chart>
  <c:spPr>
    <a:scene3d>
      <a:camera prst="orthographicFront"/>
      <a:lightRig rig="threePt" dir="t"/>
    </a:scene3d>
  </c:spPr>
  <c:txPr>
    <a:bodyPr/>
    <a:lstStyle/>
    <a:p>
      <a:pPr>
        <a:defRPr sz="1800">
          <a:solidFill>
            <a:schemeClr val="tx1"/>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580392787658145"/>
          <c:y val="4.7002112699492886E-2"/>
          <c:w val="0.72925440978614453"/>
          <c:h val="0.51947160708609275"/>
        </c:manualLayout>
      </c:layout>
      <c:barChart>
        <c:barDir val="col"/>
        <c:grouping val="clustered"/>
        <c:varyColors val="0"/>
        <c:ser>
          <c:idx val="0"/>
          <c:order val="0"/>
          <c:tx>
            <c:strRef>
              <c:f>Sheet1!$A$4</c:f>
              <c:strCache>
                <c:ptCount val="1"/>
                <c:pt idx="0">
                  <c:v>Intel® Xeon® processor  E5-2690 v2</c:v>
                </c:pt>
              </c:strCache>
            </c:strRef>
          </c:tx>
          <c:spPr>
            <a:solidFill>
              <a:schemeClr val="accent4"/>
            </a:solidFill>
            <a:ln w="25400" cap="flat" cmpd="sng" algn="ctr">
              <a:solidFill>
                <a:schemeClr val="accent4">
                  <a:shade val="50000"/>
                </a:schemeClr>
              </a:solidFill>
              <a:prstDash val="solid"/>
            </a:ln>
            <a:effectLst/>
          </c:spPr>
          <c:invertIfNegative val="0"/>
          <c:val>
            <c:numRef>
              <c:f>Sheet1!$A$5</c:f>
              <c:numCache>
                <c:formatCode>General</c:formatCode>
                <c:ptCount val="1"/>
                <c:pt idx="0">
                  <c:v>5.6740000000000004</c:v>
                </c:pt>
              </c:numCache>
            </c:numRef>
          </c:val>
        </c:ser>
        <c:ser>
          <c:idx val="1"/>
          <c:order val="1"/>
          <c:tx>
            <c:strRef>
              <c:f>Sheet1!$B$4</c:f>
              <c:strCache>
                <c:ptCount val="1"/>
                <c:pt idx="0">
                  <c:v>Intel® Xeon® processor  E5-2697 v3</c:v>
                </c:pt>
              </c:strCache>
            </c:strRef>
          </c:tx>
          <c:spPr>
            <a:solidFill>
              <a:schemeClr val="accent6"/>
            </a:solidFill>
            <a:ln w="25400" cap="flat" cmpd="sng" algn="ctr">
              <a:solidFill>
                <a:schemeClr val="accent6">
                  <a:shade val="50000"/>
                </a:schemeClr>
              </a:solidFill>
              <a:prstDash val="solid"/>
            </a:ln>
            <a:effectLst/>
          </c:spPr>
          <c:invertIfNegative val="0"/>
          <c:val>
            <c:numRef>
              <c:f>Sheet1!$B$5</c:f>
              <c:numCache>
                <c:formatCode>General</c:formatCode>
                <c:ptCount val="1"/>
                <c:pt idx="0">
                  <c:v>7.7949999999999999</c:v>
                </c:pt>
              </c:numCache>
            </c:numRef>
          </c:val>
        </c:ser>
        <c:dLbls>
          <c:showLegendKey val="0"/>
          <c:showVal val="0"/>
          <c:showCatName val="0"/>
          <c:showSerName val="0"/>
          <c:showPercent val="0"/>
          <c:showBubbleSize val="0"/>
        </c:dLbls>
        <c:gapWidth val="100"/>
        <c:overlap val="-50"/>
        <c:axId val="160087424"/>
        <c:axId val="160101504"/>
      </c:barChart>
      <c:catAx>
        <c:axId val="160087424"/>
        <c:scaling>
          <c:orientation val="minMax"/>
        </c:scaling>
        <c:delete val="1"/>
        <c:axPos val="b"/>
        <c:numFmt formatCode="General" sourceLinked="1"/>
        <c:majorTickMark val="none"/>
        <c:minorTickMark val="none"/>
        <c:tickLblPos val="nextTo"/>
        <c:crossAx val="160101504"/>
        <c:crosses val="autoZero"/>
        <c:auto val="1"/>
        <c:lblAlgn val="ctr"/>
        <c:lblOffset val="100"/>
        <c:noMultiLvlLbl val="0"/>
      </c:catAx>
      <c:valAx>
        <c:axId val="160101504"/>
        <c:scaling>
          <c:orientation val="minMax"/>
          <c:max val="8"/>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60087424"/>
        <c:crosses val="autoZero"/>
        <c:crossBetween val="between"/>
      </c:valAx>
      <c:spPr>
        <a:noFill/>
        <a:ln>
          <a:noFill/>
        </a:ln>
        <a:effectLst/>
      </c:spPr>
    </c:plotArea>
    <c:legend>
      <c:legendPos val="b"/>
      <c:layout>
        <c:manualLayout>
          <c:xMode val="edge"/>
          <c:yMode val="edge"/>
          <c:x val="0.18239211770663913"/>
          <c:y val="0.59901858739472369"/>
          <c:w val="0.77902079448906114"/>
          <c:h val="0.3961541065668116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42356112631242"/>
          <c:y val="0.21999545784812824"/>
          <c:w val="0.76816698014324358"/>
          <c:h val="0.52473053410867299"/>
        </c:manualLayout>
      </c:layout>
      <c:barChart>
        <c:barDir val="col"/>
        <c:grouping val="clustered"/>
        <c:varyColors val="0"/>
        <c:ser>
          <c:idx val="0"/>
          <c:order val="0"/>
          <c:tx>
            <c:strRef>
              <c:f>Sheet1!$A$1</c:f>
              <c:strCache>
                <c:ptCount val="1"/>
                <c:pt idx="0">
                  <c:v>Intel® Xeon® processor E5-2697 v2, Intel® SSD S3700</c:v>
                </c:pt>
              </c:strCache>
            </c:strRef>
          </c:tx>
          <c:spPr>
            <a:solidFill>
              <a:schemeClr val="accent4"/>
            </a:solidFill>
            <a:ln w="25400" cap="flat" cmpd="sng" algn="ctr">
              <a:solidFill>
                <a:schemeClr val="accent4">
                  <a:shade val="50000"/>
                </a:schemeClr>
              </a:solidFill>
              <a:prstDash val="solid"/>
            </a:ln>
            <a:effectLst/>
          </c:spPr>
          <c:invertIfNegative val="0"/>
          <c:val>
            <c:numRef>
              <c:f>Sheet1!$A$2</c:f>
              <c:numCache>
                <c:formatCode>General</c:formatCode>
                <c:ptCount val="1"/>
                <c:pt idx="0">
                  <c:v>1</c:v>
                </c:pt>
              </c:numCache>
            </c:numRef>
          </c:val>
        </c:ser>
        <c:ser>
          <c:idx val="1"/>
          <c:order val="1"/>
          <c:tx>
            <c:strRef>
              <c:f>Sheet1!$B$1</c:f>
              <c:strCache>
                <c:ptCount val="1"/>
                <c:pt idx="0">
                  <c:v>Intel® Xeon® processor E5-2699 v3, Intel® SSD P3700</c:v>
                </c:pt>
              </c:strCache>
            </c:strRef>
          </c:tx>
          <c:spPr>
            <a:solidFill>
              <a:schemeClr val="accent6"/>
            </a:solidFill>
            <a:ln w="25400" cap="flat" cmpd="sng" algn="ctr">
              <a:solidFill>
                <a:schemeClr val="accent6">
                  <a:shade val="50000"/>
                </a:schemeClr>
              </a:solidFill>
              <a:prstDash val="solid"/>
            </a:ln>
            <a:effectLst/>
          </c:spPr>
          <c:invertIfNegative val="0"/>
          <c:val>
            <c:numRef>
              <c:f>Sheet1!$B$2</c:f>
              <c:numCache>
                <c:formatCode>General</c:formatCode>
                <c:ptCount val="1"/>
                <c:pt idx="0">
                  <c:v>3.02</c:v>
                </c:pt>
              </c:numCache>
            </c:numRef>
          </c:val>
        </c:ser>
        <c:dLbls>
          <c:showLegendKey val="0"/>
          <c:showVal val="0"/>
          <c:showCatName val="0"/>
          <c:showSerName val="0"/>
          <c:showPercent val="0"/>
          <c:showBubbleSize val="0"/>
        </c:dLbls>
        <c:gapWidth val="100"/>
        <c:overlap val="-50"/>
        <c:axId val="160491008"/>
        <c:axId val="160492544"/>
      </c:barChart>
      <c:catAx>
        <c:axId val="160491008"/>
        <c:scaling>
          <c:orientation val="minMax"/>
        </c:scaling>
        <c:delete val="1"/>
        <c:axPos val="b"/>
        <c:numFmt formatCode="General" sourceLinked="1"/>
        <c:majorTickMark val="none"/>
        <c:minorTickMark val="none"/>
        <c:tickLblPos val="nextTo"/>
        <c:crossAx val="160492544"/>
        <c:crosses val="autoZero"/>
        <c:auto val="1"/>
        <c:lblAlgn val="ctr"/>
        <c:lblOffset val="100"/>
        <c:noMultiLvlLbl val="0"/>
      </c:catAx>
      <c:valAx>
        <c:axId val="160492544"/>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60491008"/>
        <c:crosses val="autoZero"/>
        <c:crossBetween val="between"/>
      </c:valAx>
      <c:spPr>
        <a:noFill/>
        <a:ln>
          <a:noFill/>
        </a:ln>
        <a:effectLst/>
      </c:spPr>
    </c:plotArea>
    <c:legend>
      <c:legendPos val="b"/>
      <c:layout>
        <c:manualLayout>
          <c:xMode val="edge"/>
          <c:yMode val="edge"/>
          <c:x val="7.4479442578705311E-3"/>
          <c:y val="0.78929995450043733"/>
          <c:w val="0.98510411148425892"/>
          <c:h val="0.1981076622547491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04536684834234"/>
          <c:y val="0.31459685399369208"/>
          <c:w val="0.78809806264221993"/>
          <c:h val="0.47013443350393025"/>
        </c:manualLayout>
      </c:layout>
      <c:barChart>
        <c:barDir val="col"/>
        <c:grouping val="clustered"/>
        <c:varyColors val="0"/>
        <c:ser>
          <c:idx val="0"/>
          <c:order val="0"/>
          <c:tx>
            <c:strRef>
              <c:f>Sheet1!$B$12</c:f>
              <c:strCache>
                <c:ptCount val="1"/>
                <c:pt idx="0">
                  <c:v>Intel® Xeon® processor  E5-2697 v2</c:v>
                </c:pt>
              </c:strCache>
            </c:strRef>
          </c:tx>
          <c:spPr>
            <a:solidFill>
              <a:schemeClr val="accent4"/>
            </a:solidFill>
            <a:ln w="25400" cap="flat" cmpd="sng" algn="ctr">
              <a:solidFill>
                <a:schemeClr val="accent4">
                  <a:shade val="50000"/>
                </a:schemeClr>
              </a:solidFill>
              <a:prstDash val="solid"/>
            </a:ln>
            <a:effectLst/>
          </c:spPr>
          <c:invertIfNegative val="0"/>
          <c:val>
            <c:numRef>
              <c:f>Sheet1!$B$13</c:f>
              <c:numCache>
                <c:formatCode>General</c:formatCode>
                <c:ptCount val="1"/>
                <c:pt idx="0">
                  <c:v>16</c:v>
                </c:pt>
              </c:numCache>
            </c:numRef>
          </c:val>
        </c:ser>
        <c:ser>
          <c:idx val="1"/>
          <c:order val="1"/>
          <c:tx>
            <c:strRef>
              <c:f>Sheet1!$C$12</c:f>
              <c:strCache>
                <c:ptCount val="1"/>
                <c:pt idx="0">
                  <c:v>Intel® Xeon® processor  E5-2699 v3</c:v>
                </c:pt>
              </c:strCache>
            </c:strRef>
          </c:tx>
          <c:spPr>
            <a:solidFill>
              <a:schemeClr val="accent6"/>
            </a:solidFill>
            <a:ln w="25400" cap="flat" cmpd="sng" algn="ctr">
              <a:solidFill>
                <a:schemeClr val="accent6">
                  <a:shade val="50000"/>
                </a:schemeClr>
              </a:solidFill>
              <a:prstDash val="solid"/>
            </a:ln>
            <a:effectLst/>
          </c:spPr>
          <c:invertIfNegative val="0"/>
          <c:val>
            <c:numRef>
              <c:f>Sheet1!$C$13</c:f>
              <c:numCache>
                <c:formatCode>General</c:formatCode>
                <c:ptCount val="1"/>
                <c:pt idx="0">
                  <c:v>26</c:v>
                </c:pt>
              </c:numCache>
            </c:numRef>
          </c:val>
        </c:ser>
        <c:dLbls>
          <c:showLegendKey val="0"/>
          <c:showVal val="0"/>
          <c:showCatName val="0"/>
          <c:showSerName val="0"/>
          <c:showPercent val="0"/>
          <c:showBubbleSize val="0"/>
        </c:dLbls>
        <c:gapWidth val="100"/>
        <c:overlap val="-50"/>
        <c:axId val="150010880"/>
        <c:axId val="150086400"/>
      </c:barChart>
      <c:catAx>
        <c:axId val="150010880"/>
        <c:scaling>
          <c:orientation val="minMax"/>
        </c:scaling>
        <c:delete val="1"/>
        <c:axPos val="b"/>
        <c:numFmt formatCode="General" sourceLinked="1"/>
        <c:majorTickMark val="none"/>
        <c:minorTickMark val="none"/>
        <c:tickLblPos val="nextTo"/>
        <c:crossAx val="150086400"/>
        <c:crosses val="autoZero"/>
        <c:auto val="1"/>
        <c:lblAlgn val="ctr"/>
        <c:lblOffset val="100"/>
        <c:noMultiLvlLbl val="0"/>
      </c:catAx>
      <c:valAx>
        <c:axId val="15008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50010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36639974435731"/>
          <c:y val="0.2555436994805102"/>
          <c:w val="0.77726611714747973"/>
          <c:h val="0.54868493841003296"/>
        </c:manualLayout>
      </c:layout>
      <c:barChart>
        <c:barDir val="col"/>
        <c:grouping val="clustered"/>
        <c:varyColors val="0"/>
        <c:ser>
          <c:idx val="0"/>
          <c:order val="0"/>
          <c:tx>
            <c:strRef>
              <c:f>Sheet1!$B$1</c:f>
              <c:strCache>
                <c:ptCount val="1"/>
                <c:pt idx="0">
                  <c:v>Intel® Xeon® processor E5-2697 V2</c:v>
                </c:pt>
              </c:strCache>
            </c:strRef>
          </c:tx>
          <c:spPr>
            <a:solidFill>
              <a:schemeClr val="accent4"/>
            </a:solidFill>
            <a:ln w="25400" cap="flat" cmpd="sng" algn="ctr">
              <a:solidFill>
                <a:schemeClr val="accent4">
                  <a:shade val="50000"/>
                </a:schemeClr>
              </a:solidFill>
              <a:prstDash val="solid"/>
            </a:ln>
            <a:effectLst/>
          </c:spPr>
          <c:invertIfNegative val="0"/>
          <c:cat>
            <c:strRef>
              <c:f>Sheet1!$A$2</c:f>
              <c:strCache>
                <c:ptCount val="1"/>
                <c:pt idx="0">
                  <c:v>perf</c:v>
                </c:pt>
              </c:strCache>
            </c:strRef>
          </c:cat>
          <c:val>
            <c:numRef>
              <c:f>Sheet1!$B$2</c:f>
              <c:numCache>
                <c:formatCode>General</c:formatCode>
                <c:ptCount val="1"/>
                <c:pt idx="0">
                  <c:v>1</c:v>
                </c:pt>
              </c:numCache>
            </c:numRef>
          </c:val>
        </c:ser>
        <c:ser>
          <c:idx val="1"/>
          <c:order val="1"/>
          <c:tx>
            <c:strRef>
              <c:f>Sheet1!$C$1</c:f>
              <c:strCache>
                <c:ptCount val="1"/>
                <c:pt idx="0">
                  <c:v>Intel® Xeon® processor E5-2697 V3</c:v>
                </c:pt>
              </c:strCache>
            </c:strRef>
          </c:tx>
          <c:spPr>
            <a:solidFill>
              <a:schemeClr val="accent6"/>
            </a:solidFill>
            <a:ln w="25400" cap="flat" cmpd="sng" algn="ctr">
              <a:solidFill>
                <a:schemeClr val="accent6">
                  <a:shade val="50000"/>
                </a:schemeClr>
              </a:solidFill>
              <a:prstDash val="solid"/>
            </a:ln>
            <a:effectLst/>
          </c:spPr>
          <c:invertIfNegative val="0"/>
          <c:cat>
            <c:strRef>
              <c:f>Sheet1!$A$2</c:f>
              <c:strCache>
                <c:ptCount val="1"/>
                <c:pt idx="0">
                  <c:v>perf</c:v>
                </c:pt>
              </c:strCache>
            </c:strRef>
          </c:cat>
          <c:val>
            <c:numRef>
              <c:f>Sheet1!$C$2</c:f>
              <c:numCache>
                <c:formatCode>General</c:formatCode>
                <c:ptCount val="1"/>
                <c:pt idx="0">
                  <c:v>1.52</c:v>
                </c:pt>
              </c:numCache>
            </c:numRef>
          </c:val>
        </c:ser>
        <c:dLbls>
          <c:showLegendKey val="0"/>
          <c:showVal val="0"/>
          <c:showCatName val="0"/>
          <c:showSerName val="0"/>
          <c:showPercent val="0"/>
          <c:showBubbleSize val="0"/>
        </c:dLbls>
        <c:gapWidth val="100"/>
        <c:overlap val="-50"/>
        <c:axId val="79099392"/>
        <c:axId val="79100928"/>
      </c:barChart>
      <c:catAx>
        <c:axId val="79099392"/>
        <c:scaling>
          <c:orientation val="minMax"/>
        </c:scaling>
        <c:delete val="0"/>
        <c:axPos val="b"/>
        <c:numFmt formatCode="General" sourceLinked="1"/>
        <c:majorTickMark val="none"/>
        <c:minorTickMark val="none"/>
        <c:tickLblPos val="none"/>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79100928"/>
        <c:crosses val="autoZero"/>
        <c:auto val="1"/>
        <c:lblAlgn val="ctr"/>
        <c:lblOffset val="100"/>
        <c:noMultiLvlLbl val="0"/>
      </c:catAx>
      <c:valAx>
        <c:axId val="79100928"/>
        <c:scaling>
          <c:orientation val="minMax"/>
          <c:max val="1.6"/>
          <c:min val="0"/>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79099392"/>
        <c:crosses val="autoZero"/>
        <c:crossBetween val="between"/>
      </c:valAx>
      <c:spPr>
        <a:noFill/>
        <a:ln>
          <a:solidFill>
            <a:schemeClr val="bg1">
              <a:lumMod val="75000"/>
            </a:schemeClr>
          </a:solid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legendEntry>
      <c:legendEntry>
        <c:idx val="1"/>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CN"/>
          </a:p>
        </c:txPr>
      </c:legendEntry>
      <c:layout>
        <c:manualLayout>
          <c:xMode val="edge"/>
          <c:yMode val="edge"/>
          <c:x val="8.9238521247375219E-2"/>
          <c:y val="0.84717376017424639"/>
          <c:w val="0.82152263275590731"/>
          <c:h val="0.1295495354046230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a:pPr>
      <a:endParaRPr lang="zh-CN"/>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9645730942572"/>
          <c:y val="0.24795304445672173"/>
          <c:w val="0.74966794379757984"/>
          <c:h val="0.49579491754226795"/>
        </c:manualLayout>
      </c:layout>
      <c:barChart>
        <c:barDir val="col"/>
        <c:grouping val="clustered"/>
        <c:varyColors val="0"/>
        <c:ser>
          <c:idx val="0"/>
          <c:order val="0"/>
          <c:tx>
            <c:strRef>
              <c:f>Altibase!$F$33</c:f>
              <c:strCache>
                <c:ptCount val="1"/>
                <c:pt idx="0">
                  <c:v>HDB</c:v>
                </c:pt>
              </c:strCache>
            </c:strRef>
          </c:tx>
          <c:spPr>
            <a:solidFill>
              <a:schemeClr val="accent4"/>
            </a:solidFill>
            <a:ln w="25400" cap="flat" cmpd="sng" algn="ctr">
              <a:solidFill>
                <a:schemeClr val="accent4">
                  <a:shade val="50000"/>
                </a:schemeClr>
              </a:solidFill>
              <a:prstDash val="solid"/>
            </a:ln>
            <a:effectLst/>
          </c:spPr>
          <c:invertIfNegative val="0"/>
          <c:dPt>
            <c:idx val="0"/>
            <c:invertIfNegative val="0"/>
            <c:bubble3D val="0"/>
          </c:dPt>
          <c:dPt>
            <c:idx val="1"/>
            <c:invertIfNegative val="0"/>
            <c:bubble3D val="0"/>
            <c:spPr>
              <a:solidFill>
                <a:schemeClr val="accent5"/>
              </a:solidFill>
              <a:ln w="25400" cap="flat" cmpd="sng" algn="ctr">
                <a:solidFill>
                  <a:schemeClr val="accent5">
                    <a:shade val="50000"/>
                  </a:schemeClr>
                </a:solidFill>
                <a:prstDash val="solid"/>
              </a:ln>
              <a:effectLst/>
            </c:spPr>
          </c:dPt>
          <c:dPt>
            <c:idx val="2"/>
            <c:invertIfNegative val="0"/>
            <c:bubble3D val="0"/>
            <c:spPr>
              <a:solidFill>
                <a:schemeClr val="accent6"/>
              </a:solidFill>
              <a:ln w="25400" cap="flat" cmpd="sng" algn="ctr">
                <a:solidFill>
                  <a:schemeClr val="accent6">
                    <a:shade val="50000"/>
                  </a:schemeClr>
                </a:solidFill>
                <a:prstDash val="solid"/>
              </a:ln>
              <a:effectLst/>
            </c:spPr>
          </c:dPt>
          <c:cat>
            <c:strRef>
              <c:f>Altibase!$E$34:$E$36</c:f>
              <c:strCache>
                <c:ptCount val="3"/>
                <c:pt idx="0">
                  <c:v>12C E5-2697 v2</c:v>
                </c:pt>
                <c:pt idx="1">
                  <c:v>14C E5-2697 v3</c:v>
                </c:pt>
                <c:pt idx="2">
                  <c:v>18C E5-2699 v3</c:v>
                </c:pt>
              </c:strCache>
            </c:strRef>
          </c:cat>
          <c:val>
            <c:numRef>
              <c:f>Altibase!$F$34:$F$36</c:f>
              <c:numCache>
                <c:formatCode>0.00_);[Red]\(0.00\)</c:formatCode>
                <c:ptCount val="3"/>
                <c:pt idx="0">
                  <c:v>1</c:v>
                </c:pt>
                <c:pt idx="1">
                  <c:v>1.27</c:v>
                </c:pt>
                <c:pt idx="2" formatCode="0.00_ ">
                  <c:v>1.46</c:v>
                </c:pt>
              </c:numCache>
            </c:numRef>
          </c:val>
        </c:ser>
        <c:dLbls>
          <c:showLegendKey val="0"/>
          <c:showVal val="0"/>
          <c:showCatName val="0"/>
          <c:showSerName val="0"/>
          <c:showPercent val="0"/>
          <c:showBubbleSize val="0"/>
        </c:dLbls>
        <c:gapWidth val="75"/>
        <c:axId val="150204416"/>
        <c:axId val="150205952"/>
      </c:barChart>
      <c:catAx>
        <c:axId val="150204416"/>
        <c:scaling>
          <c:orientation val="minMax"/>
        </c:scaling>
        <c:delete val="1"/>
        <c:axPos val="b"/>
        <c:numFmt formatCode="General" sourceLinked="1"/>
        <c:majorTickMark val="none"/>
        <c:minorTickMark val="none"/>
        <c:tickLblPos val="nextTo"/>
        <c:crossAx val="150205952"/>
        <c:crosses val="autoZero"/>
        <c:auto val="1"/>
        <c:lblAlgn val="ctr"/>
        <c:lblOffset val="100"/>
        <c:noMultiLvlLbl val="0"/>
      </c:catAx>
      <c:valAx>
        <c:axId val="150205952"/>
        <c:scaling>
          <c:orientation val="minMax"/>
          <c:max val="1.5"/>
          <c:min val="0"/>
        </c:scaling>
        <c:delete val="0"/>
        <c:axPos val="l"/>
        <c:majorGridlines>
          <c:spPr>
            <a:ln w="9525" cap="flat" cmpd="sng" algn="ctr">
              <a:solidFill>
                <a:schemeClr val="tx1">
                  <a:lumMod val="15000"/>
                  <a:lumOff val="85000"/>
                </a:schemeClr>
              </a:solidFill>
              <a:round/>
            </a:ln>
            <a:effectLst/>
          </c:spPr>
        </c:majorGridlines>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50204416"/>
        <c:crosses val="autoZero"/>
        <c:crossBetween val="between"/>
      </c:valAx>
      <c:spPr>
        <a:noFill/>
        <a:ln>
          <a:noFill/>
        </a:ln>
        <a:effectLst/>
      </c:spPr>
    </c:plotArea>
    <c:legend>
      <c:legendPos val="b"/>
      <c:layout>
        <c:manualLayout>
          <c:xMode val="edge"/>
          <c:yMode val="edge"/>
          <c:x val="2.9291741169578261E-2"/>
          <c:y val="0.75176124611666673"/>
          <c:w val="0.94141651766084344"/>
          <c:h val="0.2173970014778643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a:pPr>
      <a:endParaRPr lang="zh-CN"/>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2023978200219"/>
          <c:y val="0.2149862295498797"/>
          <c:w val="0.77343010433875004"/>
          <c:h val="0.56349953223307914"/>
        </c:manualLayout>
      </c:layout>
      <c:barChart>
        <c:barDir val="col"/>
        <c:grouping val="clustered"/>
        <c:varyColors val="0"/>
        <c:ser>
          <c:idx val="0"/>
          <c:order val="0"/>
          <c:tx>
            <c:strRef>
              <c:f>Sheet1!$A$5</c:f>
              <c:strCache>
                <c:ptCount val="1"/>
                <c:pt idx="0">
                  <c:v>Intel® Xeon® processor E5-2697 v2</c:v>
                </c:pt>
              </c:strCache>
            </c:strRef>
          </c:tx>
          <c:spPr>
            <a:solidFill>
              <a:schemeClr val="accent4"/>
            </a:solidFill>
            <a:ln w="25400" cap="flat" cmpd="sng" algn="ctr">
              <a:solidFill>
                <a:schemeClr val="accent4">
                  <a:shade val="50000"/>
                </a:schemeClr>
              </a:solidFill>
              <a:prstDash val="solid"/>
            </a:ln>
            <a:effectLst/>
          </c:spPr>
          <c:invertIfNegative val="0"/>
          <c:val>
            <c:numRef>
              <c:f>Sheet1!$A$6</c:f>
              <c:numCache>
                <c:formatCode>General</c:formatCode>
                <c:ptCount val="1"/>
                <c:pt idx="0">
                  <c:v>1</c:v>
                </c:pt>
              </c:numCache>
            </c:numRef>
          </c:val>
        </c:ser>
        <c:ser>
          <c:idx val="1"/>
          <c:order val="1"/>
          <c:tx>
            <c:strRef>
              <c:f>Sheet1!$B$5</c:f>
              <c:strCache>
                <c:ptCount val="1"/>
                <c:pt idx="0">
                  <c:v>Intel® Xeon® processor E5-2699 v3</c:v>
                </c:pt>
              </c:strCache>
            </c:strRef>
          </c:tx>
          <c:spPr>
            <a:solidFill>
              <a:schemeClr val="accent6"/>
            </a:solidFill>
            <a:ln w="25400" cap="flat" cmpd="sng" algn="ctr">
              <a:solidFill>
                <a:schemeClr val="accent6">
                  <a:shade val="50000"/>
                </a:schemeClr>
              </a:solidFill>
              <a:prstDash val="solid"/>
            </a:ln>
            <a:effectLst/>
          </c:spPr>
          <c:invertIfNegative val="0"/>
          <c:val>
            <c:numRef>
              <c:f>Sheet1!$B$6</c:f>
              <c:numCache>
                <c:formatCode>General</c:formatCode>
                <c:ptCount val="1"/>
                <c:pt idx="0">
                  <c:v>1.3</c:v>
                </c:pt>
              </c:numCache>
            </c:numRef>
          </c:val>
        </c:ser>
        <c:dLbls>
          <c:showLegendKey val="0"/>
          <c:showVal val="0"/>
          <c:showCatName val="0"/>
          <c:showSerName val="0"/>
          <c:showPercent val="0"/>
          <c:showBubbleSize val="0"/>
        </c:dLbls>
        <c:gapWidth val="100"/>
        <c:overlap val="-51"/>
        <c:axId val="160105216"/>
        <c:axId val="160106752"/>
      </c:barChart>
      <c:catAx>
        <c:axId val="160105216"/>
        <c:scaling>
          <c:orientation val="minMax"/>
        </c:scaling>
        <c:delete val="1"/>
        <c:axPos val="b"/>
        <c:numFmt formatCode="General" sourceLinked="1"/>
        <c:majorTickMark val="none"/>
        <c:minorTickMark val="none"/>
        <c:tickLblPos val="nextTo"/>
        <c:crossAx val="160106752"/>
        <c:crosses val="autoZero"/>
        <c:auto val="1"/>
        <c:lblAlgn val="ctr"/>
        <c:lblOffset val="100"/>
        <c:noMultiLvlLbl val="0"/>
      </c:catAx>
      <c:valAx>
        <c:axId val="16010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60105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solidFill>
        <a:schemeClr val="bg1">
          <a:lumMod val="75000"/>
        </a:schemeClr>
      </a:solidFill>
    </a:ln>
    <a:effectLst/>
  </c:spPr>
  <c:txPr>
    <a:bodyPr/>
    <a:lstStyle/>
    <a:p>
      <a:pPr>
        <a:defRPr/>
      </a:pPr>
      <a:endParaRPr lang="zh-CN"/>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spPr>
            <a:solidFill>
              <a:srgbClr val="00B0F0"/>
            </a:solidFill>
            <a:ln>
              <a:noFill/>
            </a:ln>
          </c:spPr>
          <c:dPt>
            <c:idx val="0"/>
            <c:bubble3D val="0"/>
            <c:explosion val="5"/>
            <c:spPr>
              <a:solidFill>
                <a:srgbClr val="00AEEF"/>
              </a:solidFill>
              <a:ln w="12700">
                <a:noFill/>
              </a:ln>
            </c:spPr>
          </c:dPt>
          <c:dPt>
            <c:idx val="1"/>
            <c:bubble3D val="0"/>
            <c:spPr>
              <a:solidFill>
                <a:srgbClr val="004280"/>
              </a:solidFill>
              <a:ln>
                <a:noFill/>
              </a:ln>
            </c:spPr>
          </c:dPt>
          <c:cat>
            <c:strRef>
              <c:f>Sheet1!$A$2:$A$3</c:f>
              <c:strCache>
                <c:ptCount val="2"/>
                <c:pt idx="0">
                  <c:v>Old</c:v>
                </c:pt>
                <c:pt idx="1">
                  <c:v>New</c:v>
                </c:pt>
              </c:strCache>
            </c:strRef>
          </c:cat>
          <c:val>
            <c:numRef>
              <c:f>Sheet1!$B$2:$B$3</c:f>
              <c:numCache>
                <c:formatCode>General</c:formatCode>
                <c:ptCount val="2"/>
                <c:pt idx="0">
                  <c:v>32</c:v>
                </c:pt>
                <c:pt idx="1">
                  <c:v>68</c:v>
                </c:pt>
              </c:numCache>
            </c:numRef>
          </c:val>
        </c:ser>
        <c:dLbls>
          <c:showLegendKey val="0"/>
          <c:showVal val="0"/>
          <c:showCatName val="0"/>
          <c:showSerName val="0"/>
          <c:showPercent val="0"/>
          <c:showBubbleSize val="0"/>
          <c:showLeaderLines val="0"/>
        </c:dLbls>
        <c:firstSliceAng val="0"/>
      </c:pieChart>
    </c:plotArea>
    <c:plotVisOnly val="1"/>
    <c:dispBlanksAs val="zero"/>
    <c:showDLblsOverMax val="0"/>
  </c:chart>
  <c:spPr>
    <a:scene3d>
      <a:camera prst="orthographicFront"/>
      <a:lightRig rig="threePt" dir="t"/>
    </a:scene3d>
  </c:spPr>
  <c:txPr>
    <a:bodyPr/>
    <a:lstStyle/>
    <a:p>
      <a:pPr>
        <a:defRPr sz="1800">
          <a:solidFill>
            <a:schemeClr val="tx1"/>
          </a:solidFill>
        </a:defRPr>
      </a:pPr>
      <a:endParaRPr lang="zh-CN"/>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spPr>
            <a:solidFill>
              <a:srgbClr val="00B0F0"/>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c:spPr>
          <c:dPt>
            <c:idx val="0"/>
            <c:bubble3D val="0"/>
            <c:explosion val="23"/>
            <c:spPr>
              <a:solidFill>
                <a:srgbClr val="00AEEF"/>
              </a:solidFill>
              <a:ln w="12700">
                <a:noFill/>
              </a:ln>
            </c:spPr>
          </c:dPt>
          <c:dPt>
            <c:idx val="1"/>
            <c:bubble3D val="0"/>
            <c:spPr>
              <a:solidFill>
                <a:srgbClr val="004280"/>
              </a:solidFill>
              <a:ln>
                <a:noFill/>
              </a:ln>
            </c:spPr>
          </c:dPt>
          <c:cat>
            <c:strRef>
              <c:f>Sheet1!$A$2:$A$3</c:f>
              <c:strCache>
                <c:ptCount val="2"/>
                <c:pt idx="0">
                  <c:v>OLD</c:v>
                </c:pt>
                <c:pt idx="1">
                  <c:v>New</c:v>
                </c:pt>
              </c:strCache>
            </c:strRef>
          </c:cat>
          <c:val>
            <c:numRef>
              <c:f>Sheet1!$B$2:$B$3</c:f>
              <c:numCache>
                <c:formatCode>General</c:formatCode>
                <c:ptCount val="2"/>
                <c:pt idx="0">
                  <c:v>4</c:v>
                </c:pt>
                <c:pt idx="1">
                  <c:v>96</c:v>
                </c:pt>
              </c:numCache>
            </c:numRef>
          </c:val>
        </c:ser>
        <c:dLbls>
          <c:showLegendKey val="0"/>
          <c:showVal val="0"/>
          <c:showCatName val="0"/>
          <c:showSerName val="0"/>
          <c:showPercent val="0"/>
          <c:showBubbleSize val="0"/>
          <c:showLeaderLines val="0"/>
        </c:dLbls>
        <c:firstSliceAng val="27"/>
      </c:pieChart>
    </c:plotArea>
    <c:plotVisOnly val="1"/>
    <c:dispBlanksAs val="zero"/>
    <c:showDLblsOverMax val="0"/>
  </c:chart>
  <c:spPr>
    <a:scene3d>
      <a:camera prst="orthographicFront"/>
      <a:lightRig rig="threePt" dir="t"/>
    </a:scene3d>
  </c:spPr>
  <c:txPr>
    <a:bodyPr/>
    <a:lstStyle/>
    <a:p>
      <a:pPr>
        <a:defRPr sz="1800">
          <a:solidFill>
            <a:schemeClr val="tx1"/>
          </a:solidFill>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0.63656</cdr:x>
      <cdr:y>0.28856</cdr:y>
    </cdr:from>
    <cdr:to>
      <cdr:x>0.84987</cdr:x>
      <cdr:y>0.49052</cdr:y>
    </cdr:to>
    <cdr:sp macro="" textlink="">
      <cdr:nvSpPr>
        <cdr:cNvPr id="2" name="TextBox 1"/>
        <cdr:cNvSpPr txBox="1"/>
      </cdr:nvSpPr>
      <cdr:spPr>
        <a:xfrm xmlns:a="http://schemas.openxmlformats.org/drawingml/2006/main">
          <a:off x="1960149" y="791590"/>
          <a:ext cx="656848" cy="553998"/>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r>
            <a:rPr lang="en-US" sz="1000" b="1" dirty="0" smtClean="0">
              <a:solidFill>
                <a:schemeClr val="bg1"/>
              </a:solidFill>
              <a:cs typeface="Neo Sans Intel"/>
            </a:rPr>
            <a:t>Up to 312% faster!!</a:t>
          </a:r>
        </a:p>
      </cdr:txBody>
    </cdr:sp>
  </cdr:relSizeAnchor>
</c:userShapes>
</file>

<file path=ppt/drawings/drawing2.xml><?xml version="1.0" encoding="utf-8"?>
<c:userShapes xmlns:c="http://schemas.openxmlformats.org/drawingml/2006/chart">
  <cdr:relSizeAnchor xmlns:cdr="http://schemas.openxmlformats.org/drawingml/2006/chartDrawing">
    <cdr:from>
      <cdr:x>0.02601</cdr:x>
      <cdr:y>0.02876</cdr:y>
    </cdr:from>
    <cdr:to>
      <cdr:x>0.96241</cdr:x>
      <cdr:y>0.14693</cdr:y>
    </cdr:to>
    <cdr:sp macro="" textlink="">
      <cdr:nvSpPr>
        <cdr:cNvPr id="3" name="TextBox 2"/>
        <cdr:cNvSpPr txBox="1"/>
      </cdr:nvSpPr>
      <cdr:spPr>
        <a:xfrm xmlns:a="http://schemas.openxmlformats.org/drawingml/2006/main">
          <a:off x="80093" y="80073"/>
          <a:ext cx="2883454" cy="329008"/>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endParaRPr lang="en-US" sz="1000" dirty="0" smtClean="0">
            <a:solidFill>
              <a:schemeClr val="tx2"/>
            </a:solidFill>
            <a:cs typeface="Neo Sans Inte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0.39343</cdr:x>
      <cdr:y>0.17648</cdr:y>
    </cdr:from>
    <cdr:to>
      <cdr:x>1</cdr:x>
      <cdr:y>0.26488</cdr:y>
    </cdr:to>
    <cdr:sp macro="" textlink="">
      <cdr:nvSpPr>
        <cdr:cNvPr id="2" name="TextBox 1"/>
        <cdr:cNvSpPr txBox="1"/>
      </cdr:nvSpPr>
      <cdr:spPr>
        <a:xfrm xmlns:a="http://schemas.openxmlformats.org/drawingml/2006/main">
          <a:off x="1211484" y="522263"/>
          <a:ext cx="1867814" cy="261610"/>
        </a:xfrm>
        <a:prstGeom xmlns:a="http://schemas.openxmlformats.org/drawingml/2006/main" prst="rect">
          <a:avLst/>
        </a:prstGeom>
        <a:noFill xmlns:a="http://schemas.openxmlformats.org/drawingml/2006/main"/>
      </cdr:spPr>
      <cdr:txBody>
        <a:bodyPr xmlns:a="http://schemas.openxmlformats.org/drawingml/2006/main" vertOverflow="clip" wrap="square" rtlCol="0">
          <a:spAutoFit/>
        </a:bodyPr>
        <a:lstStyle xmlns:a="http://schemas.openxmlformats.org/drawingml/2006/main"/>
        <a:p xmlns:a="http://schemas.openxmlformats.org/drawingml/2006/main">
          <a:pPr algn="ctr"/>
          <a:r>
            <a:rPr lang="en-US" sz="1100" b="1" dirty="0" smtClean="0">
              <a:solidFill>
                <a:srgbClr val="C00000"/>
              </a:solidFill>
              <a:cs typeface="Neo Sans Intel"/>
            </a:rPr>
            <a:t>Up to 46% faster than v2!</a:t>
          </a:r>
        </a:p>
      </cdr:txBody>
    </cdr:sp>
  </cdr:relSizeAnchor>
  <cdr:relSizeAnchor xmlns:cdr="http://schemas.openxmlformats.org/drawingml/2006/chartDrawing">
    <cdr:from>
      <cdr:x>0</cdr:x>
      <cdr:y>0.01602</cdr:y>
    </cdr:from>
    <cdr:to>
      <cdr:x>1</cdr:x>
      <cdr:y>0.17202</cdr:y>
    </cdr:to>
    <cdr:sp macro="" textlink="">
      <cdr:nvSpPr>
        <cdr:cNvPr id="4" name="TextBox 3"/>
        <cdr:cNvSpPr txBox="1"/>
      </cdr:nvSpPr>
      <cdr:spPr>
        <a:xfrm xmlns:a="http://schemas.openxmlformats.org/drawingml/2006/main">
          <a:off x="0" y="47410"/>
          <a:ext cx="3079296" cy="461665"/>
        </a:xfrm>
        <a:prstGeom xmlns:a="http://schemas.openxmlformats.org/drawingml/2006/main" prst="rect">
          <a:avLst/>
        </a:prstGeom>
        <a:noFill xmlns:a="http://schemas.openxmlformats.org/drawingml/2006/main"/>
      </cdr:spPr>
      <cdr:txBody>
        <a:bodyPr xmlns:a="http://schemas.openxmlformats.org/drawingml/2006/main" vertOverflow="clip" wrap="square" lIns="0" tIns="0" rIns="0" bIns="0" rtlCol="0">
          <a:spAutoFit/>
        </a:bodyPr>
        <a:lstStyle xmlns:a="http://schemas.openxmlformats.org/drawingml/2006/main"/>
        <a:p xmlns:a="http://schemas.openxmlformats.org/drawingml/2006/main">
          <a:pPr algn="ctr"/>
          <a:r>
            <a:rPr lang="en-US" sz="1000" dirty="0" smtClean="0">
              <a:solidFill>
                <a:srgbClr val="004280"/>
              </a:solidFill>
              <a:cs typeface="Neo Sans Intel"/>
            </a:rPr>
            <a:t>Altibase HDB* improved throughput (169,125 to 246,875/second) with Intel® Xeon® processor </a:t>
          </a:r>
        </a:p>
        <a:p xmlns:a="http://schemas.openxmlformats.org/drawingml/2006/main">
          <a:pPr algn="ctr"/>
          <a:r>
            <a:rPr lang="en-US" sz="1000" dirty="0" smtClean="0">
              <a:solidFill>
                <a:srgbClr val="004280"/>
              </a:solidFill>
              <a:cs typeface="Neo Sans Intel"/>
            </a:rPr>
            <a:t>E-2699 v3</a:t>
          </a:r>
        </a:p>
      </cdr:txBody>
    </cdr:sp>
  </cdr:relSizeAnchor>
  <cdr:relSizeAnchor xmlns:cdr="http://schemas.openxmlformats.org/drawingml/2006/chartDrawing">
    <cdr:from>
      <cdr:x>0.13876</cdr:x>
      <cdr:y>0.87867</cdr:y>
    </cdr:from>
    <cdr:to>
      <cdr:x>0.83017</cdr:x>
      <cdr:y>1</cdr:y>
    </cdr:to>
    <cdr:sp macro="" textlink="">
      <cdr:nvSpPr>
        <cdr:cNvPr id="3" name="TextBox 2"/>
        <cdr:cNvSpPr txBox="1"/>
      </cdr:nvSpPr>
      <cdr:spPr>
        <a:xfrm xmlns:a="http://schemas.openxmlformats.org/drawingml/2006/main">
          <a:off x="427273" y="2673361"/>
          <a:ext cx="2129057" cy="365760"/>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lIns="0" tIns="0" rIns="0" bIns="0" rtlCol="0">
          <a:spAutoFit/>
        </a:bodyPr>
        <a:lstStyle xmlns:a="http://schemas.openxmlformats.org/drawingml/2006/main"/>
        <a:p xmlns:a="http://schemas.openxmlformats.org/drawingml/2006/main">
          <a:r>
            <a:rPr lang="en-US" sz="1000" dirty="0" smtClean="0">
              <a:solidFill>
                <a:schemeClr val="tx1"/>
              </a:solidFill>
              <a:cs typeface="Neo Sans Intel"/>
            </a:rPr>
            <a:t>18 core Intel® Xeon® processor E5-2699 v3, Intel® AVX2</a:t>
          </a:r>
        </a:p>
      </cdr:txBody>
    </cdr:sp>
  </cdr:relSizeAnchor>
</c:userShapes>
</file>

<file path=ppt/drawings/drawing4.xml><?xml version="1.0" encoding="utf-8"?>
<c:userShapes xmlns:c="http://schemas.openxmlformats.org/drawingml/2006/chart">
  <cdr:relSizeAnchor xmlns:cdr="http://schemas.openxmlformats.org/drawingml/2006/chartDrawing">
    <cdr:from>
      <cdr:x>0.61957</cdr:x>
      <cdr:y>0.25529</cdr:y>
    </cdr:from>
    <cdr:to>
      <cdr:x>0.84077</cdr:x>
      <cdr:y>0.4738</cdr:y>
    </cdr:to>
    <cdr:sp macro="" textlink="">
      <cdr:nvSpPr>
        <cdr:cNvPr id="2" name="TextBox 1"/>
        <cdr:cNvSpPr txBox="1"/>
      </cdr:nvSpPr>
      <cdr:spPr>
        <a:xfrm xmlns:a="http://schemas.openxmlformats.org/drawingml/2006/main">
          <a:off x="1907852" y="701197"/>
          <a:ext cx="681120" cy="60016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algn="ctr"/>
          <a:r>
            <a:rPr lang="en-US" sz="1100" b="1" dirty="0" smtClean="0">
              <a:solidFill>
                <a:schemeClr val="bg1"/>
              </a:solidFill>
              <a:cs typeface="Neo Sans Intel"/>
            </a:rPr>
            <a:t>Up to 22% Faster</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dirty="0"/>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1/5/2018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43386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2203" y="685488"/>
            <a:ext cx="441359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23</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61">
              <a:defRPr/>
            </a:pPr>
            <a:r>
              <a:rPr lang="en-US" sz="1200" b="1" kern="0" dirty="0" smtClean="0">
                <a:solidFill>
                  <a:srgbClr val="061922"/>
                </a:solidFill>
                <a:latin typeface="Verdana"/>
                <a:ea typeface="ＭＳ Ｐゴシック" pitchFamily="34" charset="-128"/>
                <a:cs typeface="Verdana"/>
              </a:rPr>
              <a:t>Key Message: </a:t>
            </a:r>
          </a:p>
          <a:p>
            <a:pPr defTabSz="914261">
              <a:defRPr/>
            </a:pPr>
            <a:r>
              <a:rPr lang="en-US" sz="1200" b="0" kern="0" dirty="0" smtClean="0">
                <a:solidFill>
                  <a:srgbClr val="061922"/>
                </a:solidFill>
                <a:latin typeface="Verdana"/>
                <a:ea typeface="ＭＳ Ｐゴシック" pitchFamily="34" charset="-128"/>
                <a:cs typeface="Verdana"/>
              </a:rPr>
              <a:t>Organizations today are challenged to find</a:t>
            </a:r>
            <a:r>
              <a:rPr lang="en-US" sz="1200" b="0" kern="0" baseline="0" dirty="0" smtClean="0">
                <a:solidFill>
                  <a:srgbClr val="061922"/>
                </a:solidFill>
                <a:latin typeface="Verdana"/>
                <a:ea typeface="ＭＳ Ｐゴシック" pitchFamily="34" charset="-128"/>
                <a:cs typeface="Verdana"/>
              </a:rPr>
              <a:t> the right balance between cutting costs and deploying modern IT infrastructure to support ever-evolving market demands.</a:t>
            </a:r>
            <a:endParaRPr lang="en-US" sz="1200" b="0" kern="0" dirty="0" smtClean="0">
              <a:solidFill>
                <a:srgbClr val="061922"/>
              </a:solidFill>
              <a:latin typeface="Verdana"/>
              <a:ea typeface="ＭＳ Ｐゴシック" pitchFamily="34" charset="-128"/>
              <a:cs typeface="Verdana"/>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2321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0" dirty="0" smtClean="0">
                <a:solidFill>
                  <a:srgbClr val="061922"/>
                </a:solidFill>
                <a:latin typeface="Verdana"/>
                <a:ea typeface="ＭＳ Ｐゴシック" pitchFamily="34" charset="-128"/>
                <a:cs typeface="Verdana"/>
              </a:rPr>
              <a:t>Key Message: </a:t>
            </a:r>
          </a:p>
          <a:p>
            <a:r>
              <a:rPr lang="en-US" dirty="0" smtClean="0"/>
              <a:t>Net-Net:</a:t>
            </a:r>
            <a:r>
              <a:rPr lang="en-US" baseline="0" dirty="0" smtClean="0"/>
              <a:t> 32% of the world’s servers only contribute 4% of the total performance but use 65% of the total power. These servers are greater than 4 years old</a:t>
            </a:r>
            <a:endParaRPr lang="en-US" dirty="0"/>
          </a:p>
        </p:txBody>
      </p:sp>
      <p:sp>
        <p:nvSpPr>
          <p:cNvPr id="4" name="Slide Number Placeholder 3"/>
          <p:cNvSpPr>
            <a:spLocks noGrp="1"/>
          </p:cNvSpPr>
          <p:nvPr>
            <p:ph type="sldNum" sz="quarter" idx="10"/>
          </p:nvPr>
        </p:nvSpPr>
        <p:spPr/>
        <p:txBody>
          <a:bodyPr/>
          <a:lstStyle/>
          <a:p>
            <a:fld id="{06363F0F-621D-4B1D-AB43-504ED48C8C8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990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Message:</a:t>
            </a:r>
          </a:p>
          <a:p>
            <a:r>
              <a:rPr lang="en-US" b="0" dirty="0" smtClean="0"/>
              <a:t>Modernizing the IT</a:t>
            </a:r>
            <a:r>
              <a:rPr lang="en-US" b="0" baseline="0" dirty="0" smtClean="0"/>
              <a:t> infrastructure is a process. </a:t>
            </a:r>
            <a:r>
              <a:rPr lang="en-US" b="0" dirty="0" smtClean="0"/>
              <a:t>Here</a:t>
            </a:r>
            <a:r>
              <a:rPr lang="en-US" b="0" baseline="0" dirty="0" smtClean="0"/>
              <a:t> is a diagram showing an application modernization methodology, and the key phases and considerations.  </a:t>
            </a:r>
            <a:r>
              <a:rPr lang="en-US" dirty="0" smtClean="0"/>
              <a:t>This</a:t>
            </a:r>
            <a:r>
              <a:rPr lang="en-US" baseline="0" dirty="0" smtClean="0"/>
              <a:t> is an ongoing cycle that should be completed every 2 to 4 years.</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499987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61">
              <a:defRPr/>
            </a:pPr>
            <a:r>
              <a:rPr lang="en-US" sz="1100" b="1" kern="0" dirty="0" smtClean="0">
                <a:solidFill>
                  <a:srgbClr val="061922"/>
                </a:solidFill>
                <a:latin typeface="Verdana"/>
                <a:ea typeface="ＭＳ Ｐゴシック" pitchFamily="34" charset="-128"/>
                <a:cs typeface="Verdana"/>
              </a:rPr>
              <a:t>Key Message: </a:t>
            </a:r>
          </a:p>
          <a:p>
            <a:r>
              <a:rPr lang="en-US" sz="1200" dirty="0" smtClean="0"/>
              <a:t>Start by updating</a:t>
            </a:r>
            <a:r>
              <a:rPr lang="en-US" sz="1200" baseline="0" dirty="0" smtClean="0"/>
              <a:t> your IT infrastructure to minimize operating expenses and maximize efficiency, taking advantage of new capabilities in hardware and software.</a:t>
            </a:r>
            <a:endParaRPr lang="en-US" sz="1200" dirty="0" smtClean="0"/>
          </a:p>
          <a:p>
            <a:endParaRPr lang="en-US" sz="1200" dirty="0" smtClean="0"/>
          </a:p>
          <a:p>
            <a:r>
              <a:rPr lang="en-US" sz="1200" b="1" dirty="0" smtClean="0"/>
              <a:t>Additional</a:t>
            </a:r>
            <a:r>
              <a:rPr lang="en-US" sz="1200" b="1" baseline="0" dirty="0" smtClean="0"/>
              <a:t> Detail:</a:t>
            </a:r>
            <a:endParaRPr lang="en-US" sz="1200" b="1" dirty="0" smtClean="0"/>
          </a:p>
          <a:p>
            <a:pPr marL="166671" indent="-166671" defTabSz="914307">
              <a:buFont typeface="Arial" pitchFamily="34" charset="0"/>
              <a:buChar char="•"/>
              <a:defRPr/>
            </a:pPr>
            <a:r>
              <a:rPr lang="en-US" sz="1200" dirty="0" smtClean="0"/>
              <a:t>Extraordinary demands require extraordinary innovation</a:t>
            </a:r>
          </a:p>
          <a:p>
            <a:pPr marL="171432" indent="-171432">
              <a:buFont typeface="Arial" pitchFamily="34" charset="0"/>
              <a:buChar char="•"/>
            </a:pPr>
            <a:r>
              <a:rPr lang="en-US" sz="1200" dirty="0" smtClean="0"/>
              <a:t>Intel is actively working with the industry to come up with creative and innovative solutions to meet this insatiable demand for compute in high performance computing</a:t>
            </a:r>
          </a:p>
          <a:p>
            <a:pPr marL="171432" indent="-171432">
              <a:buFont typeface="Arial" pitchFamily="34" charset="0"/>
              <a:buChar char="•"/>
            </a:pPr>
            <a:r>
              <a:rPr lang="en-US" sz="1200" dirty="0" smtClean="0"/>
              <a:t>Intel is investing in three key areas… New CPU architectures, New Software &amp; Tools, and Fabrics… …for a balanced platform approach… designed to keep up with the aggressive pursuit of computational capability</a:t>
            </a:r>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22917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0" dirty="0" smtClean="0">
                <a:solidFill>
                  <a:srgbClr val="061922"/>
                </a:solidFill>
                <a:latin typeface="Verdana"/>
                <a:ea typeface="ＭＳ Ｐゴシック" pitchFamily="34" charset="-128"/>
                <a:cs typeface="Verdana"/>
              </a:rPr>
              <a:t>Key Message: </a:t>
            </a:r>
          </a:p>
          <a:p>
            <a:r>
              <a:rPr lang="en-US" b="0" dirty="0" smtClean="0"/>
              <a:t>Organizations tha</a:t>
            </a:r>
            <a:r>
              <a:rPr lang="en-US" b="0" baseline="0" dirty="0" smtClean="0"/>
              <a:t>t utilize IT as a strategic enabler for operational excellence and differentiated services have a distinct competitive advantage.</a:t>
            </a:r>
            <a:endParaRPr lang="en-US" b="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706702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kern="1200" dirty="0" smtClean="0">
                <a:solidFill>
                  <a:schemeClr val="tx1"/>
                </a:solidFill>
                <a:effectLst/>
                <a:latin typeface="+mn-lt"/>
                <a:ea typeface="+mn-ea"/>
                <a:cs typeface="+mn-cs"/>
              </a:rPr>
              <a:t>Key Message: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There is a clear path to IT leadership: It starts with getting your IT environment in order and reducing costs while maximizing performance, security, and compliance.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Delivering a cloud infrastructure compounds costs savings, while enabling a flexible, service-based IT model.</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From there, you can create new business opportunities and embrace new workloads like big data.</a:t>
            </a: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Additional Detail:</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What is your balance in these three buckets?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Do you think of your IT in these 3 buckets?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How do you free up $$ from operating expenses to focus on modernized service delivery and new business opportunities?</a:t>
            </a:r>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231676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smtClean="0"/>
              <a:t>Key Message:</a:t>
            </a:r>
          </a:p>
          <a:p>
            <a:r>
              <a:rPr lang="en-US" sz="800" dirty="0" smtClean="0"/>
              <a:t>To achieve</a:t>
            </a:r>
            <a:r>
              <a:rPr lang="en-US" sz="800" baseline="0" dirty="0" smtClean="0"/>
              <a:t> </a:t>
            </a:r>
            <a:r>
              <a:rPr lang="en-US" sz="800" dirty="0" smtClean="0"/>
              <a:t>insights</a:t>
            </a:r>
            <a:r>
              <a:rPr lang="en-US" sz="800" baseline="0" dirty="0" smtClean="0"/>
              <a:t> from big data, you need the compute, network, and storage resources required to process large amounts of data.</a:t>
            </a:r>
            <a:endParaRPr lang="en-US" sz="800" dirty="0" smtClean="0"/>
          </a:p>
          <a:p>
            <a:endParaRPr lang="en-US" sz="800" dirty="0" smtClean="0"/>
          </a:p>
          <a:p>
            <a:r>
              <a:rPr lang="en-US" sz="800" b="1" dirty="0" smtClean="0"/>
              <a:t>Additional Information:</a:t>
            </a:r>
          </a:p>
          <a:p>
            <a:r>
              <a:rPr lang="en-US" sz="800" dirty="0" smtClean="0"/>
              <a:t>The</a:t>
            </a:r>
            <a:r>
              <a:rPr lang="en-US" sz="800" baseline="0" dirty="0" smtClean="0"/>
              <a:t> process of manipulating data has some common attributes.  It’s likely that you are gathering your data from edge devices, the cloud, or other information sources.  Once the data is in your environment, there are three major components of data management.</a:t>
            </a:r>
          </a:p>
          <a:p>
            <a:endParaRPr lang="en-US" sz="800" baseline="0" dirty="0" smtClean="0"/>
          </a:p>
          <a:p>
            <a:r>
              <a:rPr lang="en-US" sz="800" baseline="0" dirty="0" smtClean="0"/>
              <a:t>You will need compute resources to analyze and transform data.  Inside the box, this takes the form of data analytics, In-Memory DB, or standard data processing.  Outside the box, the data warehouse is transforming the modern enterprise data center.  Compute is clearly the major component of analytics for insight, but there are more needs.</a:t>
            </a:r>
          </a:p>
          <a:p>
            <a:endParaRPr lang="en-US" sz="800" baseline="0" dirty="0" smtClean="0"/>
          </a:p>
          <a:p>
            <a:r>
              <a:rPr lang="en-US" sz="800" baseline="0" dirty="0" smtClean="0"/>
              <a:t>A solid network is necessary to move the data to the analytics engine.  In some cases, networks and datacenter topologies actually move the analytics engines closer to the data, which reverses the normal trend.  Having a good network is key to getting the most out of your data.</a:t>
            </a:r>
          </a:p>
          <a:p>
            <a:endParaRPr lang="en-US" sz="800" baseline="0" dirty="0" smtClean="0"/>
          </a:p>
          <a:p>
            <a:r>
              <a:rPr lang="en-US" sz="800" baseline="0" dirty="0" smtClean="0"/>
              <a:t>Finally, there’s a necessity to store or persist your data in a format that enables you to quickly gain insight.  The structure of your data store along with the nearness of the analytics engines make all the difference in garnering information in minutes versus hours.</a:t>
            </a:r>
          </a:p>
          <a:p>
            <a:endParaRPr lang="en-US" sz="800" baseline="0" dirty="0" smtClean="0"/>
          </a:p>
          <a:p>
            <a:r>
              <a:rPr lang="en-US" sz="800" baseline="0" dirty="0" smtClean="0"/>
              <a:t>Intel is a leading supplier of silicon and systems.  Additionally, we are growing our software competencies in Big Data.  We can be a trusted advisor to you as you begin to scope your Big Data and analytics deployments.</a:t>
            </a:r>
            <a:endParaRPr lang="en-US" sz="8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97249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221468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0.xml"/><Relationship Id="rId1" Type="http://schemas.openxmlformats.org/officeDocument/2006/relationships/themeOverride" Target="../theme/themeOverride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0.xml"/><Relationship Id="rId1" Type="http://schemas.openxmlformats.org/officeDocument/2006/relationships/themeOverride" Target="../theme/themeOverride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221197"/>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pPr algn="l" rtl="0"/>
            <a:r>
              <a:rPr lang="en-US" sz="800" b="0" i="0" u="none" strike="noStrike" kern="1200" baseline="0" dirty="0" smtClean="0">
                <a:solidFill>
                  <a:schemeClr val="accent3"/>
                </a:solidFill>
                <a:latin typeface="+mn-lt"/>
                <a:ea typeface="+mn-ea"/>
                <a:cs typeface="Neo Sans Intel"/>
              </a:rPr>
              <a:t>Intel Confidential — Do Not Forward</a:t>
            </a:r>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sf\Home\Desktop\IntelLookInsideCLEAR_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6572" y="1431892"/>
            <a:ext cx="2049636" cy="57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63726353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331257248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5868003"/>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339402"/>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353962" y="995749"/>
            <a:ext cx="8436076" cy="3649994"/>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353962" y="4764881"/>
            <a:ext cx="8008988" cy="221456"/>
          </a:xfrm>
        </p:spPr>
        <p:txBody>
          <a:bodyPr wrap="square" anchor="t" anchorCtr="0">
            <a:normAutofit/>
          </a:bodyPr>
          <a:lstStyle>
            <a:lvl1pPr marL="0" indent="0">
              <a:lnSpc>
                <a:spcPct val="80000"/>
              </a:lnSpc>
              <a:spcBef>
                <a:spcPts val="150"/>
              </a:spcBef>
              <a:buFont typeface="Arial" pitchFamily="34" charset="0"/>
              <a:buNone/>
              <a:defRPr sz="675">
                <a:solidFill>
                  <a:srgbClr val="FFFFFF"/>
                </a:solidFill>
                <a:latin typeface="+mn-lt"/>
              </a:defRPr>
            </a:lvl1pPr>
            <a:lvl2pPr marL="128588" indent="-85725">
              <a:defRPr sz="675"/>
            </a:lvl2pPr>
            <a:lvl3pPr marL="257175" indent="-85725">
              <a:defRPr sz="675"/>
            </a:lvl3pPr>
            <a:lvl4pPr marL="385763" indent="-85725">
              <a:defRPr sz="675"/>
            </a:lvl4pPr>
            <a:lvl5pPr marL="514350" indent="-85725">
              <a:defRPr sz="675"/>
            </a:lvl5pPr>
          </a:lstStyle>
          <a:p>
            <a:pPr lvl="0"/>
            <a:r>
              <a:rPr lang="en-US" dirty="0" smtClean="0"/>
              <a:t>Click to edit footnote</a:t>
            </a:r>
            <a:endParaRPr lang="en-US" dirty="0"/>
          </a:p>
        </p:txBody>
      </p:sp>
      <p:sp>
        <p:nvSpPr>
          <p:cNvPr id="6" name="Slide Number Placeholder 5"/>
          <p:cNvSpPr>
            <a:spLocks noGrp="1"/>
          </p:cNvSpPr>
          <p:nvPr>
            <p:ph type="sldNum" sz="quarter" idx="12"/>
          </p:nvPr>
        </p:nvSpPr>
        <p:spPr>
          <a:xfrm>
            <a:off x="0" y="4960144"/>
            <a:ext cx="425768" cy="142875"/>
          </a:xfrm>
          <a:prstGeom prst="rect">
            <a:avLst/>
          </a:prstGeom>
        </p:spPr>
        <p:txBody>
          <a:bodyPr/>
          <a:lstStyle>
            <a:lvl1pPr>
              <a:defRPr>
                <a:solidFill>
                  <a:schemeClr val="bg1"/>
                </a:solidFill>
              </a:defRPr>
            </a:lvl1pPr>
          </a:lstStyle>
          <a:p>
            <a:pPr algn="ctr" defTabSz="685800" eaLnBrk="0" fontAlgn="base" hangingPunct="0">
              <a:lnSpc>
                <a:spcPct val="80000"/>
              </a:lnSpc>
              <a:spcBef>
                <a:spcPct val="50000"/>
              </a:spcBef>
              <a:spcAft>
                <a:spcPct val="0"/>
              </a:spcAft>
            </a:pPr>
            <a:fld id="{FD44707B-D922-47D5-BD24-D96E91B70543}" type="slidenum">
              <a:rPr lang="en-US" sz="1500" smtClean="0">
                <a:solidFill>
                  <a:srgbClr val="FFFFFF"/>
                </a:solidFill>
                <a:latin typeface="Verdana" pitchFamily="34" charset="0"/>
              </a:rPr>
              <a:pPr algn="ctr" defTabSz="685800" eaLnBrk="0" fontAlgn="base" hangingPunct="0">
                <a:lnSpc>
                  <a:spcPct val="80000"/>
                </a:lnSpc>
                <a:spcBef>
                  <a:spcPct val="50000"/>
                </a:spcBef>
                <a:spcAft>
                  <a:spcPct val="0"/>
                </a:spcAft>
              </a:pPr>
              <a:t>‹#›</a:t>
            </a:fld>
            <a:endParaRPr lang="en-US" sz="1500" dirty="0">
              <a:solidFill>
                <a:srgbClr val="FFFFFF"/>
              </a:solidFill>
              <a:latin typeface="Verdana" pitchFamily="34" charset="0"/>
            </a:endParaRPr>
          </a:p>
        </p:txBody>
      </p:sp>
    </p:spTree>
    <p:extLst>
      <p:ext uri="{BB962C8B-B14F-4D97-AF65-F5344CB8AC3E}">
        <p14:creationId xmlns:p14="http://schemas.microsoft.com/office/powerpoint/2010/main" val="362802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7" descr="Intel_corner.png"/>
          <p:cNvPicPr>
            <a:picLocks noChangeAspect="1"/>
          </p:cNvPicPr>
          <p:nvPr userDrawn="1"/>
        </p:nvPicPr>
        <p:blipFill>
          <a:blip r:embed="rId3" cstate="screen">
            <a:extLst>
              <a:ext uri="{28A0092B-C50C-407E-A947-70E740481C1C}">
                <a14:useLocalDpi xmlns:a14="http://schemas.microsoft.com/office/drawing/2010/main"/>
              </a:ext>
            </a:extLst>
          </a:blip>
          <a:srcRect l="71448" t="11411" r="2431" b="67043"/>
          <a:stretch>
            <a:fillRect/>
          </a:stretch>
        </p:blipFill>
        <p:spPr bwMode="auto">
          <a:xfrm>
            <a:off x="7693025" y="0"/>
            <a:ext cx="1450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
          <p:cNvGrpSpPr>
            <a:grpSpLocks noChangeAspect="1"/>
          </p:cNvGrpSpPr>
          <p:nvPr userDrawn="1"/>
        </p:nvGrpSpPr>
        <p:grpSpPr bwMode="auto">
          <a:xfrm>
            <a:off x="325438" y="1044575"/>
            <a:ext cx="2074862" cy="636588"/>
            <a:chOff x="610" y="-608"/>
            <a:chExt cx="2047" cy="627"/>
          </a:xfrm>
        </p:grpSpPr>
        <p:sp>
          <p:nvSpPr>
            <p:cNvPr id="6" name="Freeform 7"/>
            <p:cNvSpPr>
              <a:spLocks/>
            </p:cNvSpPr>
            <p:nvPr userDrawn="1"/>
          </p:nvSpPr>
          <p:spPr bwMode="auto">
            <a:xfrm>
              <a:off x="1659" y="-367"/>
              <a:ext cx="88" cy="179"/>
            </a:xfrm>
            <a:custGeom>
              <a:avLst/>
              <a:gdLst>
                <a:gd name="T0" fmla="*/ 4 w 176"/>
                <a:gd name="T1" fmla="*/ 0 h 357"/>
                <a:gd name="T2" fmla="*/ 6 w 176"/>
                <a:gd name="T3" fmla="*/ 0 h 357"/>
                <a:gd name="T4" fmla="*/ 8 w 176"/>
                <a:gd name="T5" fmla="*/ 1 h 357"/>
                <a:gd name="T6" fmla="*/ 9 w 176"/>
                <a:gd name="T7" fmla="*/ 1 h 357"/>
                <a:gd name="T8" fmla="*/ 10 w 176"/>
                <a:gd name="T9" fmla="*/ 3 h 357"/>
                <a:gd name="T10" fmla="*/ 11 w 176"/>
                <a:gd name="T11" fmla="*/ 5 h 357"/>
                <a:gd name="T12" fmla="*/ 11 w 176"/>
                <a:gd name="T13" fmla="*/ 152 h 357"/>
                <a:gd name="T14" fmla="*/ 11 w 176"/>
                <a:gd name="T15" fmla="*/ 158 h 357"/>
                <a:gd name="T16" fmla="*/ 12 w 176"/>
                <a:gd name="T17" fmla="*/ 163 h 357"/>
                <a:gd name="T18" fmla="*/ 15 w 176"/>
                <a:gd name="T19" fmla="*/ 166 h 357"/>
                <a:gd name="T20" fmla="*/ 21 w 176"/>
                <a:gd name="T21" fmla="*/ 168 h 357"/>
                <a:gd name="T22" fmla="*/ 29 w 176"/>
                <a:gd name="T23" fmla="*/ 169 h 357"/>
                <a:gd name="T24" fmla="*/ 84 w 176"/>
                <a:gd name="T25" fmla="*/ 169 h 357"/>
                <a:gd name="T26" fmla="*/ 86 w 176"/>
                <a:gd name="T27" fmla="*/ 169 h 357"/>
                <a:gd name="T28" fmla="*/ 87 w 176"/>
                <a:gd name="T29" fmla="*/ 170 h 357"/>
                <a:gd name="T30" fmla="*/ 88 w 176"/>
                <a:gd name="T31" fmla="*/ 171 h 357"/>
                <a:gd name="T32" fmla="*/ 88 w 176"/>
                <a:gd name="T33" fmla="*/ 173 h 357"/>
                <a:gd name="T34" fmla="*/ 88 w 176"/>
                <a:gd name="T35" fmla="*/ 175 h 357"/>
                <a:gd name="T36" fmla="*/ 88 w 176"/>
                <a:gd name="T37" fmla="*/ 176 h 357"/>
                <a:gd name="T38" fmla="*/ 87 w 176"/>
                <a:gd name="T39" fmla="*/ 178 h 357"/>
                <a:gd name="T40" fmla="*/ 86 w 176"/>
                <a:gd name="T41" fmla="*/ 179 h 357"/>
                <a:gd name="T42" fmla="*/ 84 w 176"/>
                <a:gd name="T43" fmla="*/ 179 h 357"/>
                <a:gd name="T44" fmla="*/ 29 w 176"/>
                <a:gd name="T45" fmla="*/ 179 h 357"/>
                <a:gd name="T46" fmla="*/ 21 w 176"/>
                <a:gd name="T47" fmla="*/ 178 h 357"/>
                <a:gd name="T48" fmla="*/ 13 w 176"/>
                <a:gd name="T49" fmla="*/ 176 h 357"/>
                <a:gd name="T50" fmla="*/ 10 w 176"/>
                <a:gd name="T51" fmla="*/ 175 h 357"/>
                <a:gd name="T52" fmla="*/ 8 w 176"/>
                <a:gd name="T53" fmla="*/ 173 h 357"/>
                <a:gd name="T54" fmla="*/ 5 w 176"/>
                <a:gd name="T55" fmla="*/ 171 h 357"/>
                <a:gd name="T56" fmla="*/ 3 w 176"/>
                <a:gd name="T57" fmla="*/ 168 h 357"/>
                <a:gd name="T58" fmla="*/ 1 w 176"/>
                <a:gd name="T59" fmla="*/ 161 h 357"/>
                <a:gd name="T60" fmla="*/ 0 w 176"/>
                <a:gd name="T61" fmla="*/ 152 h 357"/>
                <a:gd name="T62" fmla="*/ 0 w 176"/>
                <a:gd name="T63" fmla="*/ 5 h 357"/>
                <a:gd name="T64" fmla="*/ 0 w 176"/>
                <a:gd name="T65" fmla="*/ 3 h 357"/>
                <a:gd name="T66" fmla="*/ 1 w 176"/>
                <a:gd name="T67" fmla="*/ 1 h 357"/>
                <a:gd name="T68" fmla="*/ 3 w 176"/>
                <a:gd name="T69" fmla="*/ 1 h 357"/>
                <a:gd name="T70" fmla="*/ 4 w 176"/>
                <a:gd name="T71" fmla="*/ 0 h 3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6" h="357">
                  <a:moveTo>
                    <a:pt x="7" y="0"/>
                  </a:moveTo>
                  <a:lnTo>
                    <a:pt x="12" y="0"/>
                  </a:lnTo>
                  <a:lnTo>
                    <a:pt x="16" y="1"/>
                  </a:lnTo>
                  <a:lnTo>
                    <a:pt x="18" y="2"/>
                  </a:lnTo>
                  <a:lnTo>
                    <a:pt x="20" y="6"/>
                  </a:lnTo>
                  <a:lnTo>
                    <a:pt x="21" y="10"/>
                  </a:lnTo>
                  <a:lnTo>
                    <a:pt x="21" y="304"/>
                  </a:lnTo>
                  <a:lnTo>
                    <a:pt x="22" y="316"/>
                  </a:lnTo>
                  <a:lnTo>
                    <a:pt x="24" y="325"/>
                  </a:lnTo>
                  <a:lnTo>
                    <a:pt x="29" y="331"/>
                  </a:lnTo>
                  <a:lnTo>
                    <a:pt x="41" y="336"/>
                  </a:lnTo>
                  <a:lnTo>
                    <a:pt x="58" y="337"/>
                  </a:lnTo>
                  <a:lnTo>
                    <a:pt x="167" y="337"/>
                  </a:lnTo>
                  <a:lnTo>
                    <a:pt x="171" y="337"/>
                  </a:lnTo>
                  <a:lnTo>
                    <a:pt x="173" y="340"/>
                  </a:lnTo>
                  <a:lnTo>
                    <a:pt x="176" y="342"/>
                  </a:lnTo>
                  <a:lnTo>
                    <a:pt x="176" y="345"/>
                  </a:lnTo>
                  <a:lnTo>
                    <a:pt x="176" y="349"/>
                  </a:lnTo>
                  <a:lnTo>
                    <a:pt x="176" y="352"/>
                  </a:lnTo>
                  <a:lnTo>
                    <a:pt x="173" y="355"/>
                  </a:lnTo>
                  <a:lnTo>
                    <a:pt x="171" y="357"/>
                  </a:lnTo>
                  <a:lnTo>
                    <a:pt x="167" y="357"/>
                  </a:lnTo>
                  <a:lnTo>
                    <a:pt x="58" y="357"/>
                  </a:lnTo>
                  <a:lnTo>
                    <a:pt x="41" y="356"/>
                  </a:lnTo>
                  <a:lnTo>
                    <a:pt x="26" y="352"/>
                  </a:lnTo>
                  <a:lnTo>
                    <a:pt x="20" y="349"/>
                  </a:lnTo>
                  <a:lnTo>
                    <a:pt x="15" y="345"/>
                  </a:lnTo>
                  <a:lnTo>
                    <a:pt x="10" y="341"/>
                  </a:lnTo>
                  <a:lnTo>
                    <a:pt x="6" y="335"/>
                  </a:lnTo>
                  <a:lnTo>
                    <a:pt x="1" y="321"/>
                  </a:lnTo>
                  <a:lnTo>
                    <a:pt x="0" y="304"/>
                  </a:lnTo>
                  <a:lnTo>
                    <a:pt x="0" y="10"/>
                  </a:lnTo>
                  <a:lnTo>
                    <a:pt x="0" y="6"/>
                  </a:lnTo>
                  <a:lnTo>
                    <a:pt x="2" y="2"/>
                  </a:lnTo>
                  <a:lnTo>
                    <a:pt x="5" y="1"/>
                  </a:lnTo>
                  <a:lnTo>
                    <a:pt x="7"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7" name="Freeform 8"/>
            <p:cNvSpPr>
              <a:spLocks noEditPoints="1"/>
            </p:cNvSpPr>
            <p:nvPr userDrawn="1"/>
          </p:nvSpPr>
          <p:spPr bwMode="auto">
            <a:xfrm>
              <a:off x="1746" y="-319"/>
              <a:ext cx="99" cy="132"/>
            </a:xfrm>
            <a:custGeom>
              <a:avLst/>
              <a:gdLst>
                <a:gd name="T0" fmla="*/ 41 w 199"/>
                <a:gd name="T1" fmla="*/ 10 h 263"/>
                <a:gd name="T2" fmla="*/ 27 w 199"/>
                <a:gd name="T3" fmla="*/ 15 h 263"/>
                <a:gd name="T4" fmla="*/ 15 w 199"/>
                <a:gd name="T5" fmla="*/ 32 h 263"/>
                <a:gd name="T6" fmla="*/ 11 w 199"/>
                <a:gd name="T7" fmla="*/ 58 h 263"/>
                <a:gd name="T8" fmla="*/ 12 w 199"/>
                <a:gd name="T9" fmla="*/ 89 h 263"/>
                <a:gd name="T10" fmla="*/ 20 w 199"/>
                <a:gd name="T11" fmla="*/ 110 h 263"/>
                <a:gd name="T12" fmla="*/ 32 w 199"/>
                <a:gd name="T13" fmla="*/ 119 h 263"/>
                <a:gd name="T14" fmla="*/ 50 w 199"/>
                <a:gd name="T15" fmla="*/ 122 h 263"/>
                <a:gd name="T16" fmla="*/ 67 w 199"/>
                <a:gd name="T17" fmla="*/ 119 h 263"/>
                <a:gd name="T18" fmla="*/ 79 w 199"/>
                <a:gd name="T19" fmla="*/ 110 h 263"/>
                <a:gd name="T20" fmla="*/ 87 w 199"/>
                <a:gd name="T21" fmla="*/ 89 h 263"/>
                <a:gd name="T22" fmla="*/ 89 w 199"/>
                <a:gd name="T23" fmla="*/ 58 h 263"/>
                <a:gd name="T24" fmla="*/ 84 w 199"/>
                <a:gd name="T25" fmla="*/ 32 h 263"/>
                <a:gd name="T26" fmla="*/ 78 w 199"/>
                <a:gd name="T27" fmla="*/ 20 h 263"/>
                <a:gd name="T28" fmla="*/ 66 w 199"/>
                <a:gd name="T29" fmla="*/ 12 h 263"/>
                <a:gd name="T30" fmla="*/ 50 w 199"/>
                <a:gd name="T31" fmla="*/ 9 h 263"/>
                <a:gd name="T32" fmla="*/ 60 w 199"/>
                <a:gd name="T33" fmla="*/ 1 h 263"/>
                <a:gd name="T34" fmla="*/ 77 w 199"/>
                <a:gd name="T35" fmla="*/ 7 h 263"/>
                <a:gd name="T36" fmla="*/ 89 w 199"/>
                <a:gd name="T37" fmla="*/ 19 h 263"/>
                <a:gd name="T38" fmla="*/ 97 w 199"/>
                <a:gd name="T39" fmla="*/ 35 h 263"/>
                <a:gd name="T40" fmla="*/ 99 w 199"/>
                <a:gd name="T41" fmla="*/ 58 h 263"/>
                <a:gd name="T42" fmla="*/ 99 w 199"/>
                <a:gd name="T43" fmla="*/ 86 h 263"/>
                <a:gd name="T44" fmla="*/ 94 w 199"/>
                <a:gd name="T45" fmla="*/ 106 h 263"/>
                <a:gd name="T46" fmla="*/ 84 w 199"/>
                <a:gd name="T47" fmla="*/ 120 h 263"/>
                <a:gd name="T48" fmla="*/ 69 w 199"/>
                <a:gd name="T49" fmla="*/ 129 h 263"/>
                <a:gd name="T50" fmla="*/ 50 w 199"/>
                <a:gd name="T51" fmla="*/ 132 h 263"/>
                <a:gd name="T52" fmla="*/ 30 w 199"/>
                <a:gd name="T53" fmla="*/ 129 h 263"/>
                <a:gd name="T54" fmla="*/ 15 w 199"/>
                <a:gd name="T55" fmla="*/ 120 h 263"/>
                <a:gd name="T56" fmla="*/ 6 w 199"/>
                <a:gd name="T57" fmla="*/ 106 h 263"/>
                <a:gd name="T58" fmla="*/ 1 w 199"/>
                <a:gd name="T59" fmla="*/ 86 h 263"/>
                <a:gd name="T60" fmla="*/ 0 w 199"/>
                <a:gd name="T61" fmla="*/ 58 h 263"/>
                <a:gd name="T62" fmla="*/ 2 w 199"/>
                <a:gd name="T63" fmla="*/ 35 h 263"/>
                <a:gd name="T64" fmla="*/ 10 w 199"/>
                <a:gd name="T65" fmla="*/ 19 h 263"/>
                <a:gd name="T66" fmla="*/ 22 w 199"/>
                <a:gd name="T67" fmla="*/ 7 h 263"/>
                <a:gd name="T68" fmla="*/ 40 w 199"/>
                <a:gd name="T69" fmla="*/ 1 h 2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9" h="263">
                  <a:moveTo>
                    <a:pt x="100" y="18"/>
                  </a:moveTo>
                  <a:lnTo>
                    <a:pt x="82" y="19"/>
                  </a:lnTo>
                  <a:lnTo>
                    <a:pt x="67" y="23"/>
                  </a:lnTo>
                  <a:lnTo>
                    <a:pt x="55" y="29"/>
                  </a:lnTo>
                  <a:lnTo>
                    <a:pt x="40" y="44"/>
                  </a:lnTo>
                  <a:lnTo>
                    <a:pt x="30" y="63"/>
                  </a:lnTo>
                  <a:lnTo>
                    <a:pt x="24" y="86"/>
                  </a:lnTo>
                  <a:lnTo>
                    <a:pt x="22" y="115"/>
                  </a:lnTo>
                  <a:lnTo>
                    <a:pt x="22" y="149"/>
                  </a:lnTo>
                  <a:lnTo>
                    <a:pt x="24" y="177"/>
                  </a:lnTo>
                  <a:lnTo>
                    <a:pt x="30" y="201"/>
                  </a:lnTo>
                  <a:lnTo>
                    <a:pt x="40" y="219"/>
                  </a:lnTo>
                  <a:lnTo>
                    <a:pt x="51" y="230"/>
                  </a:lnTo>
                  <a:lnTo>
                    <a:pt x="65" y="238"/>
                  </a:lnTo>
                  <a:lnTo>
                    <a:pt x="81" y="243"/>
                  </a:lnTo>
                  <a:lnTo>
                    <a:pt x="100" y="244"/>
                  </a:lnTo>
                  <a:lnTo>
                    <a:pt x="118" y="243"/>
                  </a:lnTo>
                  <a:lnTo>
                    <a:pt x="134" y="238"/>
                  </a:lnTo>
                  <a:lnTo>
                    <a:pt x="148" y="230"/>
                  </a:lnTo>
                  <a:lnTo>
                    <a:pt x="159" y="219"/>
                  </a:lnTo>
                  <a:lnTo>
                    <a:pt x="169" y="201"/>
                  </a:lnTo>
                  <a:lnTo>
                    <a:pt x="175" y="177"/>
                  </a:lnTo>
                  <a:lnTo>
                    <a:pt x="178" y="149"/>
                  </a:lnTo>
                  <a:lnTo>
                    <a:pt x="178" y="115"/>
                  </a:lnTo>
                  <a:lnTo>
                    <a:pt x="175" y="86"/>
                  </a:lnTo>
                  <a:lnTo>
                    <a:pt x="169" y="63"/>
                  </a:lnTo>
                  <a:lnTo>
                    <a:pt x="163" y="49"/>
                  </a:lnTo>
                  <a:lnTo>
                    <a:pt x="156" y="39"/>
                  </a:lnTo>
                  <a:lnTo>
                    <a:pt x="144" y="29"/>
                  </a:lnTo>
                  <a:lnTo>
                    <a:pt x="132" y="23"/>
                  </a:lnTo>
                  <a:lnTo>
                    <a:pt x="117" y="19"/>
                  </a:lnTo>
                  <a:lnTo>
                    <a:pt x="100" y="18"/>
                  </a:lnTo>
                  <a:close/>
                  <a:moveTo>
                    <a:pt x="100" y="0"/>
                  </a:moveTo>
                  <a:lnTo>
                    <a:pt x="121" y="1"/>
                  </a:lnTo>
                  <a:lnTo>
                    <a:pt x="138" y="6"/>
                  </a:lnTo>
                  <a:lnTo>
                    <a:pt x="154" y="13"/>
                  </a:lnTo>
                  <a:lnTo>
                    <a:pt x="168" y="23"/>
                  </a:lnTo>
                  <a:lnTo>
                    <a:pt x="179" y="37"/>
                  </a:lnTo>
                  <a:lnTo>
                    <a:pt x="188" y="53"/>
                  </a:lnTo>
                  <a:lnTo>
                    <a:pt x="194" y="70"/>
                  </a:lnTo>
                  <a:lnTo>
                    <a:pt x="198" y="91"/>
                  </a:lnTo>
                  <a:lnTo>
                    <a:pt x="199" y="115"/>
                  </a:lnTo>
                  <a:lnTo>
                    <a:pt x="199" y="149"/>
                  </a:lnTo>
                  <a:lnTo>
                    <a:pt x="198" y="171"/>
                  </a:lnTo>
                  <a:lnTo>
                    <a:pt x="194" y="192"/>
                  </a:lnTo>
                  <a:lnTo>
                    <a:pt x="188" y="211"/>
                  </a:lnTo>
                  <a:lnTo>
                    <a:pt x="179" y="226"/>
                  </a:lnTo>
                  <a:lnTo>
                    <a:pt x="168" y="239"/>
                  </a:lnTo>
                  <a:lnTo>
                    <a:pt x="154" y="249"/>
                  </a:lnTo>
                  <a:lnTo>
                    <a:pt x="138" y="257"/>
                  </a:lnTo>
                  <a:lnTo>
                    <a:pt x="121" y="262"/>
                  </a:lnTo>
                  <a:lnTo>
                    <a:pt x="100" y="263"/>
                  </a:lnTo>
                  <a:lnTo>
                    <a:pt x="80" y="262"/>
                  </a:lnTo>
                  <a:lnTo>
                    <a:pt x="61" y="257"/>
                  </a:lnTo>
                  <a:lnTo>
                    <a:pt x="45" y="249"/>
                  </a:lnTo>
                  <a:lnTo>
                    <a:pt x="31" y="239"/>
                  </a:lnTo>
                  <a:lnTo>
                    <a:pt x="20" y="226"/>
                  </a:lnTo>
                  <a:lnTo>
                    <a:pt x="12" y="211"/>
                  </a:lnTo>
                  <a:lnTo>
                    <a:pt x="5" y="192"/>
                  </a:lnTo>
                  <a:lnTo>
                    <a:pt x="2" y="171"/>
                  </a:lnTo>
                  <a:lnTo>
                    <a:pt x="0" y="149"/>
                  </a:lnTo>
                  <a:lnTo>
                    <a:pt x="0" y="115"/>
                  </a:lnTo>
                  <a:lnTo>
                    <a:pt x="2" y="91"/>
                  </a:lnTo>
                  <a:lnTo>
                    <a:pt x="5" y="70"/>
                  </a:lnTo>
                  <a:lnTo>
                    <a:pt x="12" y="53"/>
                  </a:lnTo>
                  <a:lnTo>
                    <a:pt x="20" y="37"/>
                  </a:lnTo>
                  <a:lnTo>
                    <a:pt x="31" y="23"/>
                  </a:lnTo>
                  <a:lnTo>
                    <a:pt x="45" y="13"/>
                  </a:lnTo>
                  <a:lnTo>
                    <a:pt x="61" y="6"/>
                  </a:lnTo>
                  <a:lnTo>
                    <a:pt x="80" y="1"/>
                  </a:lnTo>
                  <a:lnTo>
                    <a:pt x="10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8" name="Freeform 9"/>
            <p:cNvSpPr>
              <a:spLocks noEditPoints="1"/>
            </p:cNvSpPr>
            <p:nvPr userDrawn="1"/>
          </p:nvSpPr>
          <p:spPr bwMode="auto">
            <a:xfrm>
              <a:off x="1857" y="-319"/>
              <a:ext cx="99" cy="132"/>
            </a:xfrm>
            <a:custGeom>
              <a:avLst/>
              <a:gdLst>
                <a:gd name="T0" fmla="*/ 41 w 197"/>
                <a:gd name="T1" fmla="*/ 10 h 263"/>
                <a:gd name="T2" fmla="*/ 27 w 197"/>
                <a:gd name="T3" fmla="*/ 15 h 263"/>
                <a:gd name="T4" fmla="*/ 14 w 197"/>
                <a:gd name="T5" fmla="*/ 32 h 263"/>
                <a:gd name="T6" fmla="*/ 11 w 197"/>
                <a:gd name="T7" fmla="*/ 58 h 263"/>
                <a:gd name="T8" fmla="*/ 11 w 197"/>
                <a:gd name="T9" fmla="*/ 89 h 263"/>
                <a:gd name="T10" fmla="*/ 19 w 197"/>
                <a:gd name="T11" fmla="*/ 110 h 263"/>
                <a:gd name="T12" fmla="*/ 32 w 197"/>
                <a:gd name="T13" fmla="*/ 119 h 263"/>
                <a:gd name="T14" fmla="*/ 49 w 197"/>
                <a:gd name="T15" fmla="*/ 122 h 263"/>
                <a:gd name="T16" fmla="*/ 67 w 197"/>
                <a:gd name="T17" fmla="*/ 119 h 263"/>
                <a:gd name="T18" fmla="*/ 79 w 197"/>
                <a:gd name="T19" fmla="*/ 110 h 263"/>
                <a:gd name="T20" fmla="*/ 87 w 197"/>
                <a:gd name="T21" fmla="*/ 89 h 263"/>
                <a:gd name="T22" fmla="*/ 88 w 197"/>
                <a:gd name="T23" fmla="*/ 58 h 263"/>
                <a:gd name="T24" fmla="*/ 85 w 197"/>
                <a:gd name="T25" fmla="*/ 32 h 263"/>
                <a:gd name="T26" fmla="*/ 72 w 197"/>
                <a:gd name="T27" fmla="*/ 15 h 263"/>
                <a:gd name="T28" fmla="*/ 58 w 197"/>
                <a:gd name="T29" fmla="*/ 10 h 263"/>
                <a:gd name="T30" fmla="*/ 49 w 197"/>
                <a:gd name="T31" fmla="*/ 0 h 263"/>
                <a:gd name="T32" fmla="*/ 68 w 197"/>
                <a:gd name="T33" fmla="*/ 3 h 263"/>
                <a:gd name="T34" fmla="*/ 83 w 197"/>
                <a:gd name="T35" fmla="*/ 12 h 263"/>
                <a:gd name="T36" fmla="*/ 93 w 197"/>
                <a:gd name="T37" fmla="*/ 27 h 263"/>
                <a:gd name="T38" fmla="*/ 98 w 197"/>
                <a:gd name="T39" fmla="*/ 46 h 263"/>
                <a:gd name="T40" fmla="*/ 99 w 197"/>
                <a:gd name="T41" fmla="*/ 75 h 263"/>
                <a:gd name="T42" fmla="*/ 96 w 197"/>
                <a:gd name="T43" fmla="*/ 96 h 263"/>
                <a:gd name="T44" fmla="*/ 89 w 197"/>
                <a:gd name="T45" fmla="*/ 113 h 263"/>
                <a:gd name="T46" fmla="*/ 77 w 197"/>
                <a:gd name="T47" fmla="*/ 125 h 263"/>
                <a:gd name="T48" fmla="*/ 60 w 197"/>
                <a:gd name="T49" fmla="*/ 131 h 263"/>
                <a:gd name="T50" fmla="*/ 39 w 197"/>
                <a:gd name="T51" fmla="*/ 131 h 263"/>
                <a:gd name="T52" fmla="*/ 22 w 197"/>
                <a:gd name="T53" fmla="*/ 125 h 263"/>
                <a:gd name="T54" fmla="*/ 9 w 197"/>
                <a:gd name="T55" fmla="*/ 113 h 263"/>
                <a:gd name="T56" fmla="*/ 2 w 197"/>
                <a:gd name="T57" fmla="*/ 96 h 263"/>
                <a:gd name="T58" fmla="*/ 0 w 197"/>
                <a:gd name="T59" fmla="*/ 75 h 263"/>
                <a:gd name="T60" fmla="*/ 1 w 197"/>
                <a:gd name="T61" fmla="*/ 46 h 263"/>
                <a:gd name="T62" fmla="*/ 5 w 197"/>
                <a:gd name="T63" fmla="*/ 27 h 263"/>
                <a:gd name="T64" fmla="*/ 15 w 197"/>
                <a:gd name="T65" fmla="*/ 12 h 263"/>
                <a:gd name="T66" fmla="*/ 30 w 197"/>
                <a:gd name="T67" fmla="*/ 3 h 263"/>
                <a:gd name="T68" fmla="*/ 49 w 197"/>
                <a:gd name="T69" fmla="*/ 0 h 2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7" h="263">
                  <a:moveTo>
                    <a:pt x="98" y="18"/>
                  </a:moveTo>
                  <a:lnTo>
                    <a:pt x="81" y="19"/>
                  </a:lnTo>
                  <a:lnTo>
                    <a:pt x="66" y="23"/>
                  </a:lnTo>
                  <a:lnTo>
                    <a:pt x="53" y="29"/>
                  </a:lnTo>
                  <a:lnTo>
                    <a:pt x="38" y="44"/>
                  </a:lnTo>
                  <a:lnTo>
                    <a:pt x="28" y="63"/>
                  </a:lnTo>
                  <a:lnTo>
                    <a:pt x="22" y="86"/>
                  </a:lnTo>
                  <a:lnTo>
                    <a:pt x="21" y="115"/>
                  </a:lnTo>
                  <a:lnTo>
                    <a:pt x="21" y="149"/>
                  </a:lnTo>
                  <a:lnTo>
                    <a:pt x="22" y="177"/>
                  </a:lnTo>
                  <a:lnTo>
                    <a:pt x="28" y="201"/>
                  </a:lnTo>
                  <a:lnTo>
                    <a:pt x="38" y="219"/>
                  </a:lnTo>
                  <a:lnTo>
                    <a:pt x="49" y="230"/>
                  </a:lnTo>
                  <a:lnTo>
                    <a:pt x="63" y="238"/>
                  </a:lnTo>
                  <a:lnTo>
                    <a:pt x="79" y="243"/>
                  </a:lnTo>
                  <a:lnTo>
                    <a:pt x="98" y="244"/>
                  </a:lnTo>
                  <a:lnTo>
                    <a:pt x="118" y="243"/>
                  </a:lnTo>
                  <a:lnTo>
                    <a:pt x="134" y="238"/>
                  </a:lnTo>
                  <a:lnTo>
                    <a:pt x="148" y="230"/>
                  </a:lnTo>
                  <a:lnTo>
                    <a:pt x="157" y="219"/>
                  </a:lnTo>
                  <a:lnTo>
                    <a:pt x="167" y="201"/>
                  </a:lnTo>
                  <a:lnTo>
                    <a:pt x="174" y="177"/>
                  </a:lnTo>
                  <a:lnTo>
                    <a:pt x="176" y="149"/>
                  </a:lnTo>
                  <a:lnTo>
                    <a:pt x="176" y="115"/>
                  </a:lnTo>
                  <a:lnTo>
                    <a:pt x="174" y="86"/>
                  </a:lnTo>
                  <a:lnTo>
                    <a:pt x="169" y="63"/>
                  </a:lnTo>
                  <a:lnTo>
                    <a:pt x="159" y="44"/>
                  </a:lnTo>
                  <a:lnTo>
                    <a:pt x="144" y="29"/>
                  </a:lnTo>
                  <a:lnTo>
                    <a:pt x="130" y="23"/>
                  </a:lnTo>
                  <a:lnTo>
                    <a:pt x="115" y="19"/>
                  </a:lnTo>
                  <a:lnTo>
                    <a:pt x="98" y="18"/>
                  </a:lnTo>
                  <a:close/>
                  <a:moveTo>
                    <a:pt x="98" y="0"/>
                  </a:moveTo>
                  <a:lnTo>
                    <a:pt x="119" y="1"/>
                  </a:lnTo>
                  <a:lnTo>
                    <a:pt x="136" y="6"/>
                  </a:lnTo>
                  <a:lnTo>
                    <a:pt x="153" y="13"/>
                  </a:lnTo>
                  <a:lnTo>
                    <a:pt x="166" y="23"/>
                  </a:lnTo>
                  <a:lnTo>
                    <a:pt x="177" y="37"/>
                  </a:lnTo>
                  <a:lnTo>
                    <a:pt x="186" y="53"/>
                  </a:lnTo>
                  <a:lnTo>
                    <a:pt x="192" y="70"/>
                  </a:lnTo>
                  <a:lnTo>
                    <a:pt x="196" y="91"/>
                  </a:lnTo>
                  <a:lnTo>
                    <a:pt x="197" y="115"/>
                  </a:lnTo>
                  <a:lnTo>
                    <a:pt x="197" y="149"/>
                  </a:lnTo>
                  <a:lnTo>
                    <a:pt x="196" y="171"/>
                  </a:lnTo>
                  <a:lnTo>
                    <a:pt x="192" y="192"/>
                  </a:lnTo>
                  <a:lnTo>
                    <a:pt x="186" y="211"/>
                  </a:lnTo>
                  <a:lnTo>
                    <a:pt x="177" y="226"/>
                  </a:lnTo>
                  <a:lnTo>
                    <a:pt x="166" y="239"/>
                  </a:lnTo>
                  <a:lnTo>
                    <a:pt x="153" y="249"/>
                  </a:lnTo>
                  <a:lnTo>
                    <a:pt x="136" y="257"/>
                  </a:lnTo>
                  <a:lnTo>
                    <a:pt x="119" y="262"/>
                  </a:lnTo>
                  <a:lnTo>
                    <a:pt x="98" y="263"/>
                  </a:lnTo>
                  <a:lnTo>
                    <a:pt x="78" y="262"/>
                  </a:lnTo>
                  <a:lnTo>
                    <a:pt x="59" y="257"/>
                  </a:lnTo>
                  <a:lnTo>
                    <a:pt x="43" y="249"/>
                  </a:lnTo>
                  <a:lnTo>
                    <a:pt x="30" y="239"/>
                  </a:lnTo>
                  <a:lnTo>
                    <a:pt x="18" y="226"/>
                  </a:lnTo>
                  <a:lnTo>
                    <a:pt x="10" y="211"/>
                  </a:lnTo>
                  <a:lnTo>
                    <a:pt x="4" y="192"/>
                  </a:lnTo>
                  <a:lnTo>
                    <a:pt x="1" y="171"/>
                  </a:lnTo>
                  <a:lnTo>
                    <a:pt x="0" y="149"/>
                  </a:lnTo>
                  <a:lnTo>
                    <a:pt x="0" y="115"/>
                  </a:lnTo>
                  <a:lnTo>
                    <a:pt x="1" y="91"/>
                  </a:lnTo>
                  <a:lnTo>
                    <a:pt x="4" y="70"/>
                  </a:lnTo>
                  <a:lnTo>
                    <a:pt x="10" y="53"/>
                  </a:lnTo>
                  <a:lnTo>
                    <a:pt x="18" y="37"/>
                  </a:lnTo>
                  <a:lnTo>
                    <a:pt x="30" y="23"/>
                  </a:lnTo>
                  <a:lnTo>
                    <a:pt x="43" y="13"/>
                  </a:lnTo>
                  <a:lnTo>
                    <a:pt x="59" y="6"/>
                  </a:lnTo>
                  <a:lnTo>
                    <a:pt x="78" y="1"/>
                  </a:lnTo>
                  <a:lnTo>
                    <a:pt x="98"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9" name="Freeform 10"/>
            <p:cNvSpPr>
              <a:spLocks/>
            </p:cNvSpPr>
            <p:nvPr userDrawn="1"/>
          </p:nvSpPr>
          <p:spPr bwMode="auto">
            <a:xfrm>
              <a:off x="1972" y="-367"/>
              <a:ext cx="80" cy="180"/>
            </a:xfrm>
            <a:custGeom>
              <a:avLst/>
              <a:gdLst>
                <a:gd name="T0" fmla="*/ 4 w 161"/>
                <a:gd name="T1" fmla="*/ 0 h 360"/>
                <a:gd name="T2" fmla="*/ 6 w 161"/>
                <a:gd name="T3" fmla="*/ 0 h 360"/>
                <a:gd name="T4" fmla="*/ 7 w 161"/>
                <a:gd name="T5" fmla="*/ 1 h 360"/>
                <a:gd name="T6" fmla="*/ 9 w 161"/>
                <a:gd name="T7" fmla="*/ 1 h 360"/>
                <a:gd name="T8" fmla="*/ 10 w 161"/>
                <a:gd name="T9" fmla="*/ 3 h 360"/>
                <a:gd name="T10" fmla="*/ 11 w 161"/>
                <a:gd name="T11" fmla="*/ 5 h 360"/>
                <a:gd name="T12" fmla="*/ 11 w 161"/>
                <a:gd name="T13" fmla="*/ 106 h 360"/>
                <a:gd name="T14" fmla="*/ 69 w 161"/>
                <a:gd name="T15" fmla="*/ 50 h 360"/>
                <a:gd name="T16" fmla="*/ 71 w 161"/>
                <a:gd name="T17" fmla="*/ 50 h 360"/>
                <a:gd name="T18" fmla="*/ 73 w 161"/>
                <a:gd name="T19" fmla="*/ 49 h 360"/>
                <a:gd name="T20" fmla="*/ 75 w 161"/>
                <a:gd name="T21" fmla="*/ 49 h 360"/>
                <a:gd name="T22" fmla="*/ 77 w 161"/>
                <a:gd name="T23" fmla="*/ 49 h 360"/>
                <a:gd name="T24" fmla="*/ 79 w 161"/>
                <a:gd name="T25" fmla="*/ 50 h 360"/>
                <a:gd name="T26" fmla="*/ 79 w 161"/>
                <a:gd name="T27" fmla="*/ 51 h 360"/>
                <a:gd name="T28" fmla="*/ 80 w 161"/>
                <a:gd name="T29" fmla="*/ 53 h 360"/>
                <a:gd name="T30" fmla="*/ 79 w 161"/>
                <a:gd name="T31" fmla="*/ 55 h 360"/>
                <a:gd name="T32" fmla="*/ 78 w 161"/>
                <a:gd name="T33" fmla="*/ 57 h 360"/>
                <a:gd name="T34" fmla="*/ 19 w 161"/>
                <a:gd name="T35" fmla="*/ 111 h 360"/>
                <a:gd name="T36" fmla="*/ 79 w 161"/>
                <a:gd name="T37" fmla="*/ 173 h 360"/>
                <a:gd name="T38" fmla="*/ 80 w 161"/>
                <a:gd name="T39" fmla="*/ 175 h 360"/>
                <a:gd name="T40" fmla="*/ 80 w 161"/>
                <a:gd name="T41" fmla="*/ 176 h 360"/>
                <a:gd name="T42" fmla="*/ 80 w 161"/>
                <a:gd name="T43" fmla="*/ 178 h 360"/>
                <a:gd name="T44" fmla="*/ 79 w 161"/>
                <a:gd name="T45" fmla="*/ 180 h 360"/>
                <a:gd name="T46" fmla="*/ 78 w 161"/>
                <a:gd name="T47" fmla="*/ 180 h 360"/>
                <a:gd name="T48" fmla="*/ 76 w 161"/>
                <a:gd name="T49" fmla="*/ 180 h 360"/>
                <a:gd name="T50" fmla="*/ 73 w 161"/>
                <a:gd name="T51" fmla="*/ 180 h 360"/>
                <a:gd name="T52" fmla="*/ 71 w 161"/>
                <a:gd name="T53" fmla="*/ 179 h 360"/>
                <a:gd name="T54" fmla="*/ 68 w 161"/>
                <a:gd name="T55" fmla="*/ 178 h 360"/>
                <a:gd name="T56" fmla="*/ 11 w 161"/>
                <a:gd name="T57" fmla="*/ 115 h 360"/>
                <a:gd name="T58" fmla="*/ 11 w 161"/>
                <a:gd name="T59" fmla="*/ 175 h 360"/>
                <a:gd name="T60" fmla="*/ 10 w 161"/>
                <a:gd name="T61" fmla="*/ 176 h 360"/>
                <a:gd name="T62" fmla="*/ 9 w 161"/>
                <a:gd name="T63" fmla="*/ 178 h 360"/>
                <a:gd name="T64" fmla="*/ 7 w 161"/>
                <a:gd name="T65" fmla="*/ 178 h 360"/>
                <a:gd name="T66" fmla="*/ 6 w 161"/>
                <a:gd name="T67" fmla="*/ 179 h 360"/>
                <a:gd name="T68" fmla="*/ 4 w 161"/>
                <a:gd name="T69" fmla="*/ 179 h 360"/>
                <a:gd name="T70" fmla="*/ 2 w 161"/>
                <a:gd name="T71" fmla="*/ 178 h 360"/>
                <a:gd name="T72" fmla="*/ 1 w 161"/>
                <a:gd name="T73" fmla="*/ 178 h 360"/>
                <a:gd name="T74" fmla="*/ 0 w 161"/>
                <a:gd name="T75" fmla="*/ 176 h 360"/>
                <a:gd name="T76" fmla="*/ 0 w 161"/>
                <a:gd name="T77" fmla="*/ 175 h 360"/>
                <a:gd name="T78" fmla="*/ 0 w 161"/>
                <a:gd name="T79" fmla="*/ 5 h 360"/>
                <a:gd name="T80" fmla="*/ 0 w 161"/>
                <a:gd name="T81" fmla="*/ 3 h 360"/>
                <a:gd name="T82" fmla="*/ 1 w 161"/>
                <a:gd name="T83" fmla="*/ 1 h 360"/>
                <a:gd name="T84" fmla="*/ 2 w 161"/>
                <a:gd name="T85" fmla="*/ 1 h 360"/>
                <a:gd name="T86" fmla="*/ 4 w 161"/>
                <a:gd name="T87" fmla="*/ 0 h 3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61" h="360">
                  <a:moveTo>
                    <a:pt x="9" y="0"/>
                  </a:moveTo>
                  <a:lnTo>
                    <a:pt x="12" y="0"/>
                  </a:lnTo>
                  <a:lnTo>
                    <a:pt x="15" y="1"/>
                  </a:lnTo>
                  <a:lnTo>
                    <a:pt x="18" y="2"/>
                  </a:lnTo>
                  <a:lnTo>
                    <a:pt x="20" y="6"/>
                  </a:lnTo>
                  <a:lnTo>
                    <a:pt x="22" y="10"/>
                  </a:lnTo>
                  <a:lnTo>
                    <a:pt x="22" y="212"/>
                  </a:lnTo>
                  <a:lnTo>
                    <a:pt x="139" y="100"/>
                  </a:lnTo>
                  <a:lnTo>
                    <a:pt x="143" y="99"/>
                  </a:lnTo>
                  <a:lnTo>
                    <a:pt x="147" y="97"/>
                  </a:lnTo>
                  <a:lnTo>
                    <a:pt x="151" y="97"/>
                  </a:lnTo>
                  <a:lnTo>
                    <a:pt x="154" y="98"/>
                  </a:lnTo>
                  <a:lnTo>
                    <a:pt x="158" y="99"/>
                  </a:lnTo>
                  <a:lnTo>
                    <a:pt x="159" y="102"/>
                  </a:lnTo>
                  <a:lnTo>
                    <a:pt x="161" y="105"/>
                  </a:lnTo>
                  <a:lnTo>
                    <a:pt x="159" y="109"/>
                  </a:lnTo>
                  <a:lnTo>
                    <a:pt x="157" y="113"/>
                  </a:lnTo>
                  <a:lnTo>
                    <a:pt x="39" y="221"/>
                  </a:lnTo>
                  <a:lnTo>
                    <a:pt x="158" y="345"/>
                  </a:lnTo>
                  <a:lnTo>
                    <a:pt x="161" y="349"/>
                  </a:lnTo>
                  <a:lnTo>
                    <a:pt x="161" y="352"/>
                  </a:lnTo>
                  <a:lnTo>
                    <a:pt x="161" y="356"/>
                  </a:lnTo>
                  <a:lnTo>
                    <a:pt x="158" y="359"/>
                  </a:lnTo>
                  <a:lnTo>
                    <a:pt x="156" y="360"/>
                  </a:lnTo>
                  <a:lnTo>
                    <a:pt x="152" y="360"/>
                  </a:lnTo>
                  <a:lnTo>
                    <a:pt x="147" y="360"/>
                  </a:lnTo>
                  <a:lnTo>
                    <a:pt x="142" y="357"/>
                  </a:lnTo>
                  <a:lnTo>
                    <a:pt x="137" y="355"/>
                  </a:lnTo>
                  <a:lnTo>
                    <a:pt x="22" y="229"/>
                  </a:lnTo>
                  <a:lnTo>
                    <a:pt x="22" y="349"/>
                  </a:lnTo>
                  <a:lnTo>
                    <a:pt x="20" y="351"/>
                  </a:lnTo>
                  <a:lnTo>
                    <a:pt x="18" y="355"/>
                  </a:lnTo>
                  <a:lnTo>
                    <a:pt x="15" y="356"/>
                  </a:lnTo>
                  <a:lnTo>
                    <a:pt x="12" y="357"/>
                  </a:lnTo>
                  <a:lnTo>
                    <a:pt x="9" y="357"/>
                  </a:lnTo>
                  <a:lnTo>
                    <a:pt x="5" y="356"/>
                  </a:lnTo>
                  <a:lnTo>
                    <a:pt x="3" y="355"/>
                  </a:lnTo>
                  <a:lnTo>
                    <a:pt x="0" y="351"/>
                  </a:lnTo>
                  <a:lnTo>
                    <a:pt x="0" y="349"/>
                  </a:lnTo>
                  <a:lnTo>
                    <a:pt x="0" y="10"/>
                  </a:lnTo>
                  <a:lnTo>
                    <a:pt x="0" y="6"/>
                  </a:lnTo>
                  <a:lnTo>
                    <a:pt x="3" y="2"/>
                  </a:lnTo>
                  <a:lnTo>
                    <a:pt x="5" y="1"/>
                  </a:lnTo>
                  <a:lnTo>
                    <a:pt x="9"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0" name="Freeform 11"/>
            <p:cNvSpPr>
              <a:spLocks/>
            </p:cNvSpPr>
            <p:nvPr userDrawn="1"/>
          </p:nvSpPr>
          <p:spPr bwMode="auto">
            <a:xfrm>
              <a:off x="2111" y="-367"/>
              <a:ext cx="11" cy="179"/>
            </a:xfrm>
            <a:custGeom>
              <a:avLst/>
              <a:gdLst>
                <a:gd name="T0" fmla="*/ 5 w 22"/>
                <a:gd name="T1" fmla="*/ 0 h 357"/>
                <a:gd name="T2" fmla="*/ 7 w 22"/>
                <a:gd name="T3" fmla="*/ 0 h 357"/>
                <a:gd name="T4" fmla="*/ 9 w 22"/>
                <a:gd name="T5" fmla="*/ 1 h 357"/>
                <a:gd name="T6" fmla="*/ 10 w 22"/>
                <a:gd name="T7" fmla="*/ 1 h 357"/>
                <a:gd name="T8" fmla="*/ 11 w 22"/>
                <a:gd name="T9" fmla="*/ 3 h 357"/>
                <a:gd name="T10" fmla="*/ 11 w 22"/>
                <a:gd name="T11" fmla="*/ 5 h 357"/>
                <a:gd name="T12" fmla="*/ 11 w 22"/>
                <a:gd name="T13" fmla="*/ 175 h 357"/>
                <a:gd name="T14" fmla="*/ 11 w 22"/>
                <a:gd name="T15" fmla="*/ 176 h 357"/>
                <a:gd name="T16" fmla="*/ 10 w 22"/>
                <a:gd name="T17" fmla="*/ 178 h 357"/>
                <a:gd name="T18" fmla="*/ 9 w 22"/>
                <a:gd name="T19" fmla="*/ 178 h 357"/>
                <a:gd name="T20" fmla="*/ 7 w 22"/>
                <a:gd name="T21" fmla="*/ 179 h 357"/>
                <a:gd name="T22" fmla="*/ 5 w 22"/>
                <a:gd name="T23" fmla="*/ 179 h 357"/>
                <a:gd name="T24" fmla="*/ 3 w 22"/>
                <a:gd name="T25" fmla="*/ 178 h 357"/>
                <a:gd name="T26" fmla="*/ 2 w 22"/>
                <a:gd name="T27" fmla="*/ 178 h 357"/>
                <a:gd name="T28" fmla="*/ 1 w 22"/>
                <a:gd name="T29" fmla="*/ 176 h 357"/>
                <a:gd name="T30" fmla="*/ 0 w 22"/>
                <a:gd name="T31" fmla="*/ 175 h 357"/>
                <a:gd name="T32" fmla="*/ 0 w 22"/>
                <a:gd name="T33" fmla="*/ 5 h 357"/>
                <a:gd name="T34" fmla="*/ 1 w 22"/>
                <a:gd name="T35" fmla="*/ 3 h 357"/>
                <a:gd name="T36" fmla="*/ 2 w 22"/>
                <a:gd name="T37" fmla="*/ 1 h 357"/>
                <a:gd name="T38" fmla="*/ 3 w 22"/>
                <a:gd name="T39" fmla="*/ 1 h 357"/>
                <a:gd name="T40" fmla="*/ 5 w 22"/>
                <a:gd name="T41" fmla="*/ 0 h 3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 h="357">
                  <a:moveTo>
                    <a:pt x="9" y="0"/>
                  </a:moveTo>
                  <a:lnTo>
                    <a:pt x="14" y="0"/>
                  </a:lnTo>
                  <a:lnTo>
                    <a:pt x="17" y="1"/>
                  </a:lnTo>
                  <a:lnTo>
                    <a:pt x="20" y="2"/>
                  </a:lnTo>
                  <a:lnTo>
                    <a:pt x="22" y="6"/>
                  </a:lnTo>
                  <a:lnTo>
                    <a:pt x="22" y="10"/>
                  </a:lnTo>
                  <a:lnTo>
                    <a:pt x="22" y="349"/>
                  </a:lnTo>
                  <a:lnTo>
                    <a:pt x="22" y="351"/>
                  </a:lnTo>
                  <a:lnTo>
                    <a:pt x="20" y="355"/>
                  </a:lnTo>
                  <a:lnTo>
                    <a:pt x="17" y="356"/>
                  </a:lnTo>
                  <a:lnTo>
                    <a:pt x="14" y="357"/>
                  </a:lnTo>
                  <a:lnTo>
                    <a:pt x="9" y="357"/>
                  </a:lnTo>
                  <a:lnTo>
                    <a:pt x="5" y="356"/>
                  </a:lnTo>
                  <a:lnTo>
                    <a:pt x="3" y="355"/>
                  </a:lnTo>
                  <a:lnTo>
                    <a:pt x="2" y="351"/>
                  </a:lnTo>
                  <a:lnTo>
                    <a:pt x="0" y="349"/>
                  </a:lnTo>
                  <a:lnTo>
                    <a:pt x="0" y="10"/>
                  </a:lnTo>
                  <a:lnTo>
                    <a:pt x="2" y="6"/>
                  </a:lnTo>
                  <a:lnTo>
                    <a:pt x="3" y="2"/>
                  </a:lnTo>
                  <a:lnTo>
                    <a:pt x="5" y="1"/>
                  </a:lnTo>
                  <a:lnTo>
                    <a:pt x="9"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1" name="Freeform 12"/>
            <p:cNvSpPr>
              <a:spLocks/>
            </p:cNvSpPr>
            <p:nvPr userDrawn="1"/>
          </p:nvSpPr>
          <p:spPr bwMode="auto">
            <a:xfrm>
              <a:off x="2146" y="-319"/>
              <a:ext cx="92" cy="131"/>
            </a:xfrm>
            <a:custGeom>
              <a:avLst/>
              <a:gdLst>
                <a:gd name="T0" fmla="*/ 47 w 184"/>
                <a:gd name="T1" fmla="*/ 0 h 260"/>
                <a:gd name="T2" fmla="*/ 60 w 184"/>
                <a:gd name="T3" fmla="*/ 1 h 260"/>
                <a:gd name="T4" fmla="*/ 72 w 184"/>
                <a:gd name="T5" fmla="*/ 5 h 260"/>
                <a:gd name="T6" fmla="*/ 80 w 184"/>
                <a:gd name="T7" fmla="*/ 11 h 260"/>
                <a:gd name="T8" fmla="*/ 85 w 184"/>
                <a:gd name="T9" fmla="*/ 17 h 260"/>
                <a:gd name="T10" fmla="*/ 89 w 184"/>
                <a:gd name="T11" fmla="*/ 25 h 260"/>
                <a:gd name="T12" fmla="*/ 91 w 184"/>
                <a:gd name="T13" fmla="*/ 35 h 260"/>
                <a:gd name="T14" fmla="*/ 92 w 184"/>
                <a:gd name="T15" fmla="*/ 46 h 260"/>
                <a:gd name="T16" fmla="*/ 92 w 184"/>
                <a:gd name="T17" fmla="*/ 127 h 260"/>
                <a:gd name="T18" fmla="*/ 91 w 184"/>
                <a:gd name="T19" fmla="*/ 128 h 260"/>
                <a:gd name="T20" fmla="*/ 91 w 184"/>
                <a:gd name="T21" fmla="*/ 130 h 260"/>
                <a:gd name="T22" fmla="*/ 89 w 184"/>
                <a:gd name="T23" fmla="*/ 130 h 260"/>
                <a:gd name="T24" fmla="*/ 87 w 184"/>
                <a:gd name="T25" fmla="*/ 131 h 260"/>
                <a:gd name="T26" fmla="*/ 86 w 184"/>
                <a:gd name="T27" fmla="*/ 131 h 260"/>
                <a:gd name="T28" fmla="*/ 84 w 184"/>
                <a:gd name="T29" fmla="*/ 130 h 260"/>
                <a:gd name="T30" fmla="*/ 83 w 184"/>
                <a:gd name="T31" fmla="*/ 130 h 260"/>
                <a:gd name="T32" fmla="*/ 82 w 184"/>
                <a:gd name="T33" fmla="*/ 128 h 260"/>
                <a:gd name="T34" fmla="*/ 82 w 184"/>
                <a:gd name="T35" fmla="*/ 127 h 260"/>
                <a:gd name="T36" fmla="*/ 82 w 184"/>
                <a:gd name="T37" fmla="*/ 46 h 260"/>
                <a:gd name="T38" fmla="*/ 80 w 184"/>
                <a:gd name="T39" fmla="*/ 34 h 260"/>
                <a:gd name="T40" fmla="*/ 78 w 184"/>
                <a:gd name="T41" fmla="*/ 24 h 260"/>
                <a:gd name="T42" fmla="*/ 73 w 184"/>
                <a:gd name="T43" fmla="*/ 17 h 260"/>
                <a:gd name="T44" fmla="*/ 66 w 184"/>
                <a:gd name="T45" fmla="*/ 13 h 260"/>
                <a:gd name="T46" fmla="*/ 57 w 184"/>
                <a:gd name="T47" fmla="*/ 11 h 260"/>
                <a:gd name="T48" fmla="*/ 46 w 184"/>
                <a:gd name="T49" fmla="*/ 9 h 260"/>
                <a:gd name="T50" fmla="*/ 37 w 184"/>
                <a:gd name="T51" fmla="*/ 10 h 260"/>
                <a:gd name="T52" fmla="*/ 28 w 184"/>
                <a:gd name="T53" fmla="*/ 11 h 260"/>
                <a:gd name="T54" fmla="*/ 18 w 184"/>
                <a:gd name="T55" fmla="*/ 12 h 260"/>
                <a:gd name="T56" fmla="*/ 11 w 184"/>
                <a:gd name="T57" fmla="*/ 14 h 260"/>
                <a:gd name="T58" fmla="*/ 11 w 184"/>
                <a:gd name="T59" fmla="*/ 127 h 260"/>
                <a:gd name="T60" fmla="*/ 11 w 184"/>
                <a:gd name="T61" fmla="*/ 128 h 260"/>
                <a:gd name="T62" fmla="*/ 10 w 184"/>
                <a:gd name="T63" fmla="*/ 130 h 260"/>
                <a:gd name="T64" fmla="*/ 8 w 184"/>
                <a:gd name="T65" fmla="*/ 130 h 260"/>
                <a:gd name="T66" fmla="*/ 6 w 184"/>
                <a:gd name="T67" fmla="*/ 131 h 260"/>
                <a:gd name="T68" fmla="*/ 5 w 184"/>
                <a:gd name="T69" fmla="*/ 131 h 260"/>
                <a:gd name="T70" fmla="*/ 3 w 184"/>
                <a:gd name="T71" fmla="*/ 130 h 260"/>
                <a:gd name="T72" fmla="*/ 2 w 184"/>
                <a:gd name="T73" fmla="*/ 130 h 260"/>
                <a:gd name="T74" fmla="*/ 1 w 184"/>
                <a:gd name="T75" fmla="*/ 128 h 260"/>
                <a:gd name="T76" fmla="*/ 0 w 184"/>
                <a:gd name="T77" fmla="*/ 127 h 260"/>
                <a:gd name="T78" fmla="*/ 0 w 184"/>
                <a:gd name="T79" fmla="*/ 11 h 260"/>
                <a:gd name="T80" fmla="*/ 1 w 184"/>
                <a:gd name="T81" fmla="*/ 9 h 260"/>
                <a:gd name="T82" fmla="*/ 1 w 184"/>
                <a:gd name="T83" fmla="*/ 7 h 260"/>
                <a:gd name="T84" fmla="*/ 3 w 184"/>
                <a:gd name="T85" fmla="*/ 6 h 260"/>
                <a:gd name="T86" fmla="*/ 5 w 184"/>
                <a:gd name="T87" fmla="*/ 6 h 260"/>
                <a:gd name="T88" fmla="*/ 15 w 184"/>
                <a:gd name="T89" fmla="*/ 4 h 260"/>
                <a:gd name="T90" fmla="*/ 26 w 184"/>
                <a:gd name="T91" fmla="*/ 2 h 260"/>
                <a:gd name="T92" fmla="*/ 37 w 184"/>
                <a:gd name="T93" fmla="*/ 1 h 260"/>
                <a:gd name="T94" fmla="*/ 47 w 184"/>
                <a:gd name="T95" fmla="*/ 0 h 2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84" h="260">
                  <a:moveTo>
                    <a:pt x="93" y="0"/>
                  </a:moveTo>
                  <a:lnTo>
                    <a:pt x="120" y="2"/>
                  </a:lnTo>
                  <a:lnTo>
                    <a:pt x="143" y="9"/>
                  </a:lnTo>
                  <a:lnTo>
                    <a:pt x="160" y="22"/>
                  </a:lnTo>
                  <a:lnTo>
                    <a:pt x="170" y="34"/>
                  </a:lnTo>
                  <a:lnTo>
                    <a:pt x="177" y="49"/>
                  </a:lnTo>
                  <a:lnTo>
                    <a:pt x="181" y="69"/>
                  </a:lnTo>
                  <a:lnTo>
                    <a:pt x="184" y="91"/>
                  </a:lnTo>
                  <a:lnTo>
                    <a:pt x="184" y="252"/>
                  </a:lnTo>
                  <a:lnTo>
                    <a:pt x="182" y="254"/>
                  </a:lnTo>
                  <a:lnTo>
                    <a:pt x="181" y="258"/>
                  </a:lnTo>
                  <a:lnTo>
                    <a:pt x="177" y="259"/>
                  </a:lnTo>
                  <a:lnTo>
                    <a:pt x="174" y="260"/>
                  </a:lnTo>
                  <a:lnTo>
                    <a:pt x="171" y="260"/>
                  </a:lnTo>
                  <a:lnTo>
                    <a:pt x="168" y="259"/>
                  </a:lnTo>
                  <a:lnTo>
                    <a:pt x="165" y="258"/>
                  </a:lnTo>
                  <a:lnTo>
                    <a:pt x="163" y="254"/>
                  </a:lnTo>
                  <a:lnTo>
                    <a:pt x="163" y="252"/>
                  </a:lnTo>
                  <a:lnTo>
                    <a:pt x="163" y="91"/>
                  </a:lnTo>
                  <a:lnTo>
                    <a:pt x="160" y="67"/>
                  </a:lnTo>
                  <a:lnTo>
                    <a:pt x="155" y="48"/>
                  </a:lnTo>
                  <a:lnTo>
                    <a:pt x="145" y="34"/>
                  </a:lnTo>
                  <a:lnTo>
                    <a:pt x="132" y="26"/>
                  </a:lnTo>
                  <a:lnTo>
                    <a:pt x="114" y="21"/>
                  </a:lnTo>
                  <a:lnTo>
                    <a:pt x="92" y="18"/>
                  </a:lnTo>
                  <a:lnTo>
                    <a:pt x="74" y="19"/>
                  </a:lnTo>
                  <a:lnTo>
                    <a:pt x="55" y="22"/>
                  </a:lnTo>
                  <a:lnTo>
                    <a:pt x="35" y="24"/>
                  </a:lnTo>
                  <a:lnTo>
                    <a:pt x="21" y="27"/>
                  </a:lnTo>
                  <a:lnTo>
                    <a:pt x="21" y="252"/>
                  </a:lnTo>
                  <a:lnTo>
                    <a:pt x="21" y="254"/>
                  </a:lnTo>
                  <a:lnTo>
                    <a:pt x="19" y="258"/>
                  </a:lnTo>
                  <a:lnTo>
                    <a:pt x="16" y="259"/>
                  </a:lnTo>
                  <a:lnTo>
                    <a:pt x="12" y="260"/>
                  </a:lnTo>
                  <a:lnTo>
                    <a:pt x="10" y="260"/>
                  </a:lnTo>
                  <a:lnTo>
                    <a:pt x="6" y="259"/>
                  </a:lnTo>
                  <a:lnTo>
                    <a:pt x="4" y="258"/>
                  </a:lnTo>
                  <a:lnTo>
                    <a:pt x="1" y="254"/>
                  </a:lnTo>
                  <a:lnTo>
                    <a:pt x="0" y="252"/>
                  </a:lnTo>
                  <a:lnTo>
                    <a:pt x="0" y="21"/>
                  </a:lnTo>
                  <a:lnTo>
                    <a:pt x="1" y="17"/>
                  </a:lnTo>
                  <a:lnTo>
                    <a:pt x="2" y="14"/>
                  </a:lnTo>
                  <a:lnTo>
                    <a:pt x="5" y="12"/>
                  </a:lnTo>
                  <a:lnTo>
                    <a:pt x="9" y="11"/>
                  </a:lnTo>
                  <a:lnTo>
                    <a:pt x="29" y="7"/>
                  </a:lnTo>
                  <a:lnTo>
                    <a:pt x="51" y="3"/>
                  </a:lnTo>
                  <a:lnTo>
                    <a:pt x="74" y="1"/>
                  </a:lnTo>
                  <a:lnTo>
                    <a:pt x="93"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2" name="Freeform 13"/>
            <p:cNvSpPr>
              <a:spLocks/>
            </p:cNvSpPr>
            <p:nvPr userDrawn="1"/>
          </p:nvSpPr>
          <p:spPr bwMode="auto">
            <a:xfrm>
              <a:off x="2252" y="-319"/>
              <a:ext cx="82" cy="132"/>
            </a:xfrm>
            <a:custGeom>
              <a:avLst/>
              <a:gdLst>
                <a:gd name="T0" fmla="*/ 49 w 164"/>
                <a:gd name="T1" fmla="*/ 1 h 263"/>
                <a:gd name="T2" fmla="*/ 67 w 164"/>
                <a:gd name="T3" fmla="*/ 4 h 263"/>
                <a:gd name="T4" fmla="*/ 76 w 164"/>
                <a:gd name="T5" fmla="*/ 7 h 263"/>
                <a:gd name="T6" fmla="*/ 78 w 164"/>
                <a:gd name="T7" fmla="*/ 9 h 263"/>
                <a:gd name="T8" fmla="*/ 78 w 164"/>
                <a:gd name="T9" fmla="*/ 12 h 263"/>
                <a:gd name="T10" fmla="*/ 77 w 164"/>
                <a:gd name="T11" fmla="*/ 15 h 263"/>
                <a:gd name="T12" fmla="*/ 75 w 164"/>
                <a:gd name="T13" fmla="*/ 16 h 263"/>
                <a:gd name="T14" fmla="*/ 66 w 164"/>
                <a:gd name="T15" fmla="*/ 13 h 263"/>
                <a:gd name="T16" fmla="*/ 39 w 164"/>
                <a:gd name="T17" fmla="*/ 9 h 263"/>
                <a:gd name="T18" fmla="*/ 25 w 164"/>
                <a:gd name="T19" fmla="*/ 11 h 263"/>
                <a:gd name="T20" fmla="*/ 15 w 164"/>
                <a:gd name="T21" fmla="*/ 17 h 263"/>
                <a:gd name="T22" fmla="*/ 12 w 164"/>
                <a:gd name="T23" fmla="*/ 30 h 263"/>
                <a:gd name="T24" fmla="*/ 18 w 164"/>
                <a:gd name="T25" fmla="*/ 42 h 263"/>
                <a:gd name="T26" fmla="*/ 36 w 164"/>
                <a:gd name="T27" fmla="*/ 55 h 263"/>
                <a:gd name="T28" fmla="*/ 62 w 164"/>
                <a:gd name="T29" fmla="*/ 70 h 263"/>
                <a:gd name="T30" fmla="*/ 75 w 164"/>
                <a:gd name="T31" fmla="*/ 80 h 263"/>
                <a:gd name="T32" fmla="*/ 82 w 164"/>
                <a:gd name="T33" fmla="*/ 91 h 263"/>
                <a:gd name="T34" fmla="*/ 81 w 164"/>
                <a:gd name="T35" fmla="*/ 109 h 263"/>
                <a:gd name="T36" fmla="*/ 71 w 164"/>
                <a:gd name="T37" fmla="*/ 124 h 263"/>
                <a:gd name="T38" fmla="*/ 53 w 164"/>
                <a:gd name="T39" fmla="*/ 131 h 263"/>
                <a:gd name="T40" fmla="*/ 32 w 164"/>
                <a:gd name="T41" fmla="*/ 131 h 263"/>
                <a:gd name="T42" fmla="*/ 13 w 164"/>
                <a:gd name="T43" fmla="*/ 128 h 263"/>
                <a:gd name="T44" fmla="*/ 3 w 164"/>
                <a:gd name="T45" fmla="*/ 124 h 263"/>
                <a:gd name="T46" fmla="*/ 2 w 164"/>
                <a:gd name="T47" fmla="*/ 123 h 263"/>
                <a:gd name="T48" fmla="*/ 0 w 164"/>
                <a:gd name="T49" fmla="*/ 120 h 263"/>
                <a:gd name="T50" fmla="*/ 1 w 164"/>
                <a:gd name="T51" fmla="*/ 117 h 263"/>
                <a:gd name="T52" fmla="*/ 2 w 164"/>
                <a:gd name="T53" fmla="*/ 115 h 263"/>
                <a:gd name="T54" fmla="*/ 4 w 164"/>
                <a:gd name="T55" fmla="*/ 115 h 263"/>
                <a:gd name="T56" fmla="*/ 24 w 164"/>
                <a:gd name="T57" fmla="*/ 121 h 263"/>
                <a:gd name="T58" fmla="*/ 50 w 164"/>
                <a:gd name="T59" fmla="*/ 122 h 263"/>
                <a:gd name="T60" fmla="*/ 64 w 164"/>
                <a:gd name="T61" fmla="*/ 117 h 263"/>
                <a:gd name="T62" fmla="*/ 71 w 164"/>
                <a:gd name="T63" fmla="*/ 107 h 263"/>
                <a:gd name="T64" fmla="*/ 71 w 164"/>
                <a:gd name="T65" fmla="*/ 91 h 263"/>
                <a:gd name="T66" fmla="*/ 62 w 164"/>
                <a:gd name="T67" fmla="*/ 82 h 263"/>
                <a:gd name="T68" fmla="*/ 46 w 164"/>
                <a:gd name="T69" fmla="*/ 72 h 263"/>
                <a:gd name="T70" fmla="*/ 21 w 164"/>
                <a:gd name="T71" fmla="*/ 58 h 263"/>
                <a:gd name="T72" fmla="*/ 9 w 164"/>
                <a:gd name="T73" fmla="*/ 48 h 263"/>
                <a:gd name="T74" fmla="*/ 3 w 164"/>
                <a:gd name="T75" fmla="*/ 37 h 263"/>
                <a:gd name="T76" fmla="*/ 3 w 164"/>
                <a:gd name="T77" fmla="*/ 20 h 263"/>
                <a:gd name="T78" fmla="*/ 13 w 164"/>
                <a:gd name="T79" fmla="*/ 7 h 263"/>
                <a:gd name="T80" fmla="*/ 30 w 164"/>
                <a:gd name="T81" fmla="*/ 1 h 26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4" h="263">
                  <a:moveTo>
                    <a:pt x="78" y="0"/>
                  </a:moveTo>
                  <a:lnTo>
                    <a:pt x="98" y="1"/>
                  </a:lnTo>
                  <a:lnTo>
                    <a:pt x="117" y="3"/>
                  </a:lnTo>
                  <a:lnTo>
                    <a:pt x="134" y="7"/>
                  </a:lnTo>
                  <a:lnTo>
                    <a:pt x="148" y="12"/>
                  </a:lnTo>
                  <a:lnTo>
                    <a:pt x="152" y="13"/>
                  </a:lnTo>
                  <a:lnTo>
                    <a:pt x="154" y="16"/>
                  </a:lnTo>
                  <a:lnTo>
                    <a:pt x="155" y="17"/>
                  </a:lnTo>
                  <a:lnTo>
                    <a:pt x="155" y="21"/>
                  </a:lnTo>
                  <a:lnTo>
                    <a:pt x="155" y="23"/>
                  </a:lnTo>
                  <a:lnTo>
                    <a:pt x="155" y="27"/>
                  </a:lnTo>
                  <a:lnTo>
                    <a:pt x="154" y="29"/>
                  </a:lnTo>
                  <a:lnTo>
                    <a:pt x="152" y="31"/>
                  </a:lnTo>
                  <a:lnTo>
                    <a:pt x="149" y="31"/>
                  </a:lnTo>
                  <a:lnTo>
                    <a:pt x="145" y="29"/>
                  </a:lnTo>
                  <a:lnTo>
                    <a:pt x="132" y="26"/>
                  </a:lnTo>
                  <a:lnTo>
                    <a:pt x="114" y="22"/>
                  </a:lnTo>
                  <a:lnTo>
                    <a:pt x="78" y="18"/>
                  </a:lnTo>
                  <a:lnTo>
                    <a:pt x="62" y="19"/>
                  </a:lnTo>
                  <a:lnTo>
                    <a:pt x="49" y="22"/>
                  </a:lnTo>
                  <a:lnTo>
                    <a:pt x="37" y="27"/>
                  </a:lnTo>
                  <a:lnTo>
                    <a:pt x="30" y="34"/>
                  </a:lnTo>
                  <a:lnTo>
                    <a:pt x="25" y="44"/>
                  </a:lnTo>
                  <a:lnTo>
                    <a:pt x="24" y="59"/>
                  </a:lnTo>
                  <a:lnTo>
                    <a:pt x="26" y="73"/>
                  </a:lnTo>
                  <a:lnTo>
                    <a:pt x="35" y="84"/>
                  </a:lnTo>
                  <a:lnTo>
                    <a:pt x="50" y="95"/>
                  </a:lnTo>
                  <a:lnTo>
                    <a:pt x="71" y="109"/>
                  </a:lnTo>
                  <a:lnTo>
                    <a:pt x="103" y="126"/>
                  </a:lnTo>
                  <a:lnTo>
                    <a:pt x="123" y="139"/>
                  </a:lnTo>
                  <a:lnTo>
                    <a:pt x="139" y="150"/>
                  </a:lnTo>
                  <a:lnTo>
                    <a:pt x="150" y="160"/>
                  </a:lnTo>
                  <a:lnTo>
                    <a:pt x="158" y="170"/>
                  </a:lnTo>
                  <a:lnTo>
                    <a:pt x="163" y="182"/>
                  </a:lnTo>
                  <a:lnTo>
                    <a:pt x="164" y="197"/>
                  </a:lnTo>
                  <a:lnTo>
                    <a:pt x="162" y="218"/>
                  </a:lnTo>
                  <a:lnTo>
                    <a:pt x="154" y="235"/>
                  </a:lnTo>
                  <a:lnTo>
                    <a:pt x="142" y="248"/>
                  </a:lnTo>
                  <a:lnTo>
                    <a:pt x="124" y="257"/>
                  </a:lnTo>
                  <a:lnTo>
                    <a:pt x="105" y="262"/>
                  </a:lnTo>
                  <a:lnTo>
                    <a:pt x="81" y="263"/>
                  </a:lnTo>
                  <a:lnTo>
                    <a:pt x="64" y="262"/>
                  </a:lnTo>
                  <a:lnTo>
                    <a:pt x="44" y="259"/>
                  </a:lnTo>
                  <a:lnTo>
                    <a:pt x="25" y="255"/>
                  </a:lnTo>
                  <a:lnTo>
                    <a:pt x="11" y="250"/>
                  </a:lnTo>
                  <a:lnTo>
                    <a:pt x="6" y="248"/>
                  </a:lnTo>
                  <a:lnTo>
                    <a:pt x="4" y="247"/>
                  </a:lnTo>
                  <a:lnTo>
                    <a:pt x="3" y="245"/>
                  </a:lnTo>
                  <a:lnTo>
                    <a:pt x="1" y="243"/>
                  </a:lnTo>
                  <a:lnTo>
                    <a:pt x="0" y="239"/>
                  </a:lnTo>
                  <a:lnTo>
                    <a:pt x="0" y="237"/>
                  </a:lnTo>
                  <a:lnTo>
                    <a:pt x="1" y="234"/>
                  </a:lnTo>
                  <a:lnTo>
                    <a:pt x="1" y="232"/>
                  </a:lnTo>
                  <a:lnTo>
                    <a:pt x="3" y="230"/>
                  </a:lnTo>
                  <a:lnTo>
                    <a:pt x="5" y="230"/>
                  </a:lnTo>
                  <a:lnTo>
                    <a:pt x="8" y="230"/>
                  </a:lnTo>
                  <a:lnTo>
                    <a:pt x="11" y="232"/>
                  </a:lnTo>
                  <a:lnTo>
                    <a:pt x="47" y="242"/>
                  </a:lnTo>
                  <a:lnTo>
                    <a:pt x="82" y="244"/>
                  </a:lnTo>
                  <a:lnTo>
                    <a:pt x="100" y="243"/>
                  </a:lnTo>
                  <a:lnTo>
                    <a:pt x="114" y="240"/>
                  </a:lnTo>
                  <a:lnTo>
                    <a:pt x="127" y="234"/>
                  </a:lnTo>
                  <a:lnTo>
                    <a:pt x="136" y="226"/>
                  </a:lnTo>
                  <a:lnTo>
                    <a:pt x="141" y="213"/>
                  </a:lnTo>
                  <a:lnTo>
                    <a:pt x="143" y="197"/>
                  </a:lnTo>
                  <a:lnTo>
                    <a:pt x="141" y="182"/>
                  </a:lnTo>
                  <a:lnTo>
                    <a:pt x="133" y="171"/>
                  </a:lnTo>
                  <a:lnTo>
                    <a:pt x="123" y="163"/>
                  </a:lnTo>
                  <a:lnTo>
                    <a:pt x="109" y="154"/>
                  </a:lnTo>
                  <a:lnTo>
                    <a:pt x="92" y="144"/>
                  </a:lnTo>
                  <a:lnTo>
                    <a:pt x="61" y="127"/>
                  </a:lnTo>
                  <a:lnTo>
                    <a:pt x="42" y="116"/>
                  </a:lnTo>
                  <a:lnTo>
                    <a:pt x="29" y="106"/>
                  </a:lnTo>
                  <a:lnTo>
                    <a:pt x="18" y="96"/>
                  </a:lnTo>
                  <a:lnTo>
                    <a:pt x="10" y="86"/>
                  </a:lnTo>
                  <a:lnTo>
                    <a:pt x="5" y="74"/>
                  </a:lnTo>
                  <a:lnTo>
                    <a:pt x="3" y="59"/>
                  </a:lnTo>
                  <a:lnTo>
                    <a:pt x="5" y="39"/>
                  </a:lnTo>
                  <a:lnTo>
                    <a:pt x="13" y="24"/>
                  </a:lnTo>
                  <a:lnTo>
                    <a:pt x="25" y="13"/>
                  </a:lnTo>
                  <a:lnTo>
                    <a:pt x="40" y="6"/>
                  </a:lnTo>
                  <a:lnTo>
                    <a:pt x="59" y="1"/>
                  </a:lnTo>
                  <a:lnTo>
                    <a:pt x="78"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3" name="Freeform 14"/>
            <p:cNvSpPr>
              <a:spLocks noEditPoints="1"/>
            </p:cNvSpPr>
            <p:nvPr userDrawn="1"/>
          </p:nvSpPr>
          <p:spPr bwMode="auto">
            <a:xfrm>
              <a:off x="2351" y="-368"/>
              <a:ext cx="10" cy="180"/>
            </a:xfrm>
            <a:custGeom>
              <a:avLst/>
              <a:gdLst>
                <a:gd name="T0" fmla="*/ 5 w 21"/>
                <a:gd name="T1" fmla="*/ 51 h 360"/>
                <a:gd name="T2" fmla="*/ 6 w 21"/>
                <a:gd name="T3" fmla="*/ 51 h 360"/>
                <a:gd name="T4" fmla="*/ 8 w 21"/>
                <a:gd name="T5" fmla="*/ 52 h 360"/>
                <a:gd name="T6" fmla="*/ 9 w 21"/>
                <a:gd name="T7" fmla="*/ 53 h 360"/>
                <a:gd name="T8" fmla="*/ 10 w 21"/>
                <a:gd name="T9" fmla="*/ 54 h 360"/>
                <a:gd name="T10" fmla="*/ 10 w 21"/>
                <a:gd name="T11" fmla="*/ 56 h 360"/>
                <a:gd name="T12" fmla="*/ 10 w 21"/>
                <a:gd name="T13" fmla="*/ 176 h 360"/>
                <a:gd name="T14" fmla="*/ 10 w 21"/>
                <a:gd name="T15" fmla="*/ 177 h 360"/>
                <a:gd name="T16" fmla="*/ 9 w 21"/>
                <a:gd name="T17" fmla="*/ 179 h 360"/>
                <a:gd name="T18" fmla="*/ 8 w 21"/>
                <a:gd name="T19" fmla="*/ 180 h 360"/>
                <a:gd name="T20" fmla="*/ 6 w 21"/>
                <a:gd name="T21" fmla="*/ 180 h 360"/>
                <a:gd name="T22" fmla="*/ 5 w 21"/>
                <a:gd name="T23" fmla="*/ 180 h 360"/>
                <a:gd name="T24" fmla="*/ 3 w 21"/>
                <a:gd name="T25" fmla="*/ 180 h 360"/>
                <a:gd name="T26" fmla="*/ 1 w 21"/>
                <a:gd name="T27" fmla="*/ 179 h 360"/>
                <a:gd name="T28" fmla="*/ 0 w 21"/>
                <a:gd name="T29" fmla="*/ 177 h 360"/>
                <a:gd name="T30" fmla="*/ 0 w 21"/>
                <a:gd name="T31" fmla="*/ 176 h 360"/>
                <a:gd name="T32" fmla="*/ 0 w 21"/>
                <a:gd name="T33" fmla="*/ 56 h 360"/>
                <a:gd name="T34" fmla="*/ 0 w 21"/>
                <a:gd name="T35" fmla="*/ 54 h 360"/>
                <a:gd name="T36" fmla="*/ 1 w 21"/>
                <a:gd name="T37" fmla="*/ 53 h 360"/>
                <a:gd name="T38" fmla="*/ 3 w 21"/>
                <a:gd name="T39" fmla="*/ 52 h 360"/>
                <a:gd name="T40" fmla="*/ 5 w 21"/>
                <a:gd name="T41" fmla="*/ 51 h 360"/>
                <a:gd name="T42" fmla="*/ 5 w 21"/>
                <a:gd name="T43" fmla="*/ 0 h 360"/>
                <a:gd name="T44" fmla="*/ 6 w 21"/>
                <a:gd name="T45" fmla="*/ 0 h 360"/>
                <a:gd name="T46" fmla="*/ 8 w 21"/>
                <a:gd name="T47" fmla="*/ 1 h 360"/>
                <a:gd name="T48" fmla="*/ 9 w 21"/>
                <a:gd name="T49" fmla="*/ 2 h 360"/>
                <a:gd name="T50" fmla="*/ 10 w 21"/>
                <a:gd name="T51" fmla="*/ 3 h 360"/>
                <a:gd name="T52" fmla="*/ 10 w 21"/>
                <a:gd name="T53" fmla="*/ 5 h 360"/>
                <a:gd name="T54" fmla="*/ 10 w 21"/>
                <a:gd name="T55" fmla="*/ 23 h 360"/>
                <a:gd name="T56" fmla="*/ 10 w 21"/>
                <a:gd name="T57" fmla="*/ 25 h 360"/>
                <a:gd name="T58" fmla="*/ 9 w 21"/>
                <a:gd name="T59" fmla="*/ 26 h 360"/>
                <a:gd name="T60" fmla="*/ 8 w 21"/>
                <a:gd name="T61" fmla="*/ 27 h 360"/>
                <a:gd name="T62" fmla="*/ 6 w 21"/>
                <a:gd name="T63" fmla="*/ 28 h 360"/>
                <a:gd name="T64" fmla="*/ 5 w 21"/>
                <a:gd name="T65" fmla="*/ 28 h 360"/>
                <a:gd name="T66" fmla="*/ 3 w 21"/>
                <a:gd name="T67" fmla="*/ 27 h 360"/>
                <a:gd name="T68" fmla="*/ 1 w 21"/>
                <a:gd name="T69" fmla="*/ 26 h 360"/>
                <a:gd name="T70" fmla="*/ 0 w 21"/>
                <a:gd name="T71" fmla="*/ 25 h 360"/>
                <a:gd name="T72" fmla="*/ 0 w 21"/>
                <a:gd name="T73" fmla="*/ 23 h 360"/>
                <a:gd name="T74" fmla="*/ 0 w 21"/>
                <a:gd name="T75" fmla="*/ 5 h 360"/>
                <a:gd name="T76" fmla="*/ 0 w 21"/>
                <a:gd name="T77" fmla="*/ 3 h 360"/>
                <a:gd name="T78" fmla="*/ 1 w 21"/>
                <a:gd name="T79" fmla="*/ 2 h 360"/>
                <a:gd name="T80" fmla="*/ 3 w 21"/>
                <a:gd name="T81" fmla="*/ 1 h 360"/>
                <a:gd name="T82" fmla="*/ 5 w 21"/>
                <a:gd name="T83" fmla="*/ 0 h 3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 h="360">
                  <a:moveTo>
                    <a:pt x="10" y="102"/>
                  </a:moveTo>
                  <a:lnTo>
                    <a:pt x="12" y="102"/>
                  </a:lnTo>
                  <a:lnTo>
                    <a:pt x="16" y="103"/>
                  </a:lnTo>
                  <a:lnTo>
                    <a:pt x="18" y="105"/>
                  </a:lnTo>
                  <a:lnTo>
                    <a:pt x="21" y="108"/>
                  </a:lnTo>
                  <a:lnTo>
                    <a:pt x="21" y="111"/>
                  </a:lnTo>
                  <a:lnTo>
                    <a:pt x="21" y="352"/>
                  </a:lnTo>
                  <a:lnTo>
                    <a:pt x="21" y="354"/>
                  </a:lnTo>
                  <a:lnTo>
                    <a:pt x="18" y="358"/>
                  </a:lnTo>
                  <a:lnTo>
                    <a:pt x="16" y="359"/>
                  </a:lnTo>
                  <a:lnTo>
                    <a:pt x="12" y="360"/>
                  </a:lnTo>
                  <a:lnTo>
                    <a:pt x="10" y="360"/>
                  </a:lnTo>
                  <a:lnTo>
                    <a:pt x="6" y="359"/>
                  </a:lnTo>
                  <a:lnTo>
                    <a:pt x="3" y="358"/>
                  </a:lnTo>
                  <a:lnTo>
                    <a:pt x="1" y="354"/>
                  </a:lnTo>
                  <a:lnTo>
                    <a:pt x="0" y="352"/>
                  </a:lnTo>
                  <a:lnTo>
                    <a:pt x="0" y="111"/>
                  </a:lnTo>
                  <a:lnTo>
                    <a:pt x="1" y="108"/>
                  </a:lnTo>
                  <a:lnTo>
                    <a:pt x="3" y="105"/>
                  </a:lnTo>
                  <a:lnTo>
                    <a:pt x="6" y="103"/>
                  </a:lnTo>
                  <a:lnTo>
                    <a:pt x="10" y="102"/>
                  </a:lnTo>
                  <a:close/>
                  <a:moveTo>
                    <a:pt x="10" y="0"/>
                  </a:moveTo>
                  <a:lnTo>
                    <a:pt x="12" y="0"/>
                  </a:lnTo>
                  <a:lnTo>
                    <a:pt x="16" y="1"/>
                  </a:lnTo>
                  <a:lnTo>
                    <a:pt x="18" y="3"/>
                  </a:lnTo>
                  <a:lnTo>
                    <a:pt x="21" y="6"/>
                  </a:lnTo>
                  <a:lnTo>
                    <a:pt x="21" y="10"/>
                  </a:lnTo>
                  <a:lnTo>
                    <a:pt x="21" y="45"/>
                  </a:lnTo>
                  <a:lnTo>
                    <a:pt x="21" y="49"/>
                  </a:lnTo>
                  <a:lnTo>
                    <a:pt x="18" y="52"/>
                  </a:lnTo>
                  <a:lnTo>
                    <a:pt x="16" y="54"/>
                  </a:lnTo>
                  <a:lnTo>
                    <a:pt x="12" y="55"/>
                  </a:lnTo>
                  <a:lnTo>
                    <a:pt x="10" y="55"/>
                  </a:lnTo>
                  <a:lnTo>
                    <a:pt x="6" y="54"/>
                  </a:lnTo>
                  <a:lnTo>
                    <a:pt x="3" y="51"/>
                  </a:lnTo>
                  <a:lnTo>
                    <a:pt x="1" y="49"/>
                  </a:lnTo>
                  <a:lnTo>
                    <a:pt x="0" y="45"/>
                  </a:lnTo>
                  <a:lnTo>
                    <a:pt x="0" y="10"/>
                  </a:lnTo>
                  <a:lnTo>
                    <a:pt x="1" y="6"/>
                  </a:lnTo>
                  <a:lnTo>
                    <a:pt x="3" y="4"/>
                  </a:lnTo>
                  <a:lnTo>
                    <a:pt x="6" y="1"/>
                  </a:lnTo>
                  <a:lnTo>
                    <a:pt x="1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4" name="Freeform 15"/>
            <p:cNvSpPr>
              <a:spLocks noEditPoints="1"/>
            </p:cNvSpPr>
            <p:nvPr userDrawn="1"/>
          </p:nvSpPr>
          <p:spPr bwMode="auto">
            <a:xfrm>
              <a:off x="2379" y="-367"/>
              <a:ext cx="92" cy="180"/>
            </a:xfrm>
            <a:custGeom>
              <a:avLst/>
              <a:gdLst>
                <a:gd name="T0" fmla="*/ 48 w 182"/>
                <a:gd name="T1" fmla="*/ 58 h 360"/>
                <a:gd name="T2" fmla="*/ 39 w 182"/>
                <a:gd name="T3" fmla="*/ 58 h 360"/>
                <a:gd name="T4" fmla="*/ 31 w 182"/>
                <a:gd name="T5" fmla="*/ 61 h 360"/>
                <a:gd name="T6" fmla="*/ 24 w 182"/>
                <a:gd name="T7" fmla="*/ 65 h 360"/>
                <a:gd name="T8" fmla="*/ 19 w 182"/>
                <a:gd name="T9" fmla="*/ 70 h 360"/>
                <a:gd name="T10" fmla="*/ 15 w 182"/>
                <a:gd name="T11" fmla="*/ 79 h 360"/>
                <a:gd name="T12" fmla="*/ 12 w 182"/>
                <a:gd name="T13" fmla="*/ 91 h 360"/>
                <a:gd name="T14" fmla="*/ 11 w 182"/>
                <a:gd name="T15" fmla="*/ 106 h 360"/>
                <a:gd name="T16" fmla="*/ 11 w 182"/>
                <a:gd name="T17" fmla="*/ 122 h 360"/>
                <a:gd name="T18" fmla="*/ 12 w 182"/>
                <a:gd name="T19" fmla="*/ 137 h 360"/>
                <a:gd name="T20" fmla="*/ 15 w 182"/>
                <a:gd name="T21" fmla="*/ 149 h 360"/>
                <a:gd name="T22" fmla="*/ 19 w 182"/>
                <a:gd name="T23" fmla="*/ 158 h 360"/>
                <a:gd name="T24" fmla="*/ 24 w 182"/>
                <a:gd name="T25" fmla="*/ 164 h 360"/>
                <a:gd name="T26" fmla="*/ 31 w 182"/>
                <a:gd name="T27" fmla="*/ 168 h 360"/>
                <a:gd name="T28" fmla="*/ 39 w 182"/>
                <a:gd name="T29" fmla="*/ 170 h 360"/>
                <a:gd name="T30" fmla="*/ 48 w 182"/>
                <a:gd name="T31" fmla="*/ 171 h 360"/>
                <a:gd name="T32" fmla="*/ 64 w 182"/>
                <a:gd name="T33" fmla="*/ 170 h 360"/>
                <a:gd name="T34" fmla="*/ 81 w 182"/>
                <a:gd name="T35" fmla="*/ 168 h 360"/>
                <a:gd name="T36" fmla="*/ 81 w 182"/>
                <a:gd name="T37" fmla="*/ 61 h 360"/>
                <a:gd name="T38" fmla="*/ 65 w 182"/>
                <a:gd name="T39" fmla="*/ 58 h 360"/>
                <a:gd name="T40" fmla="*/ 48 w 182"/>
                <a:gd name="T41" fmla="*/ 58 h 360"/>
                <a:gd name="T42" fmla="*/ 86 w 182"/>
                <a:gd name="T43" fmla="*/ 0 h 360"/>
                <a:gd name="T44" fmla="*/ 88 w 182"/>
                <a:gd name="T45" fmla="*/ 0 h 360"/>
                <a:gd name="T46" fmla="*/ 89 w 182"/>
                <a:gd name="T47" fmla="*/ 1 h 360"/>
                <a:gd name="T48" fmla="*/ 91 w 182"/>
                <a:gd name="T49" fmla="*/ 1 h 360"/>
                <a:gd name="T50" fmla="*/ 92 w 182"/>
                <a:gd name="T51" fmla="*/ 3 h 360"/>
                <a:gd name="T52" fmla="*/ 92 w 182"/>
                <a:gd name="T53" fmla="*/ 5 h 360"/>
                <a:gd name="T54" fmla="*/ 92 w 182"/>
                <a:gd name="T55" fmla="*/ 171 h 360"/>
                <a:gd name="T56" fmla="*/ 92 w 182"/>
                <a:gd name="T57" fmla="*/ 173 h 360"/>
                <a:gd name="T58" fmla="*/ 91 w 182"/>
                <a:gd name="T59" fmla="*/ 175 h 360"/>
                <a:gd name="T60" fmla="*/ 90 w 182"/>
                <a:gd name="T61" fmla="*/ 175 h 360"/>
                <a:gd name="T62" fmla="*/ 88 w 182"/>
                <a:gd name="T63" fmla="*/ 176 h 360"/>
                <a:gd name="T64" fmla="*/ 68 w 182"/>
                <a:gd name="T65" fmla="*/ 179 h 360"/>
                <a:gd name="T66" fmla="*/ 48 w 182"/>
                <a:gd name="T67" fmla="*/ 180 h 360"/>
                <a:gd name="T68" fmla="*/ 37 w 182"/>
                <a:gd name="T69" fmla="*/ 180 h 360"/>
                <a:gd name="T70" fmla="*/ 29 w 182"/>
                <a:gd name="T71" fmla="*/ 177 h 360"/>
                <a:gd name="T72" fmla="*/ 21 w 182"/>
                <a:gd name="T73" fmla="*/ 173 h 360"/>
                <a:gd name="T74" fmla="*/ 14 w 182"/>
                <a:gd name="T75" fmla="*/ 168 h 360"/>
                <a:gd name="T76" fmla="*/ 9 w 182"/>
                <a:gd name="T77" fmla="*/ 161 h 360"/>
                <a:gd name="T78" fmla="*/ 6 w 182"/>
                <a:gd name="T79" fmla="*/ 153 h 360"/>
                <a:gd name="T80" fmla="*/ 1 w 182"/>
                <a:gd name="T81" fmla="*/ 139 h 360"/>
                <a:gd name="T82" fmla="*/ 0 w 182"/>
                <a:gd name="T83" fmla="*/ 122 h 360"/>
                <a:gd name="T84" fmla="*/ 0 w 182"/>
                <a:gd name="T85" fmla="*/ 106 h 360"/>
                <a:gd name="T86" fmla="*/ 1 w 182"/>
                <a:gd name="T87" fmla="*/ 91 h 360"/>
                <a:gd name="T88" fmla="*/ 4 w 182"/>
                <a:gd name="T89" fmla="*/ 78 h 360"/>
                <a:gd name="T90" fmla="*/ 9 w 182"/>
                <a:gd name="T91" fmla="*/ 67 h 360"/>
                <a:gd name="T92" fmla="*/ 16 w 182"/>
                <a:gd name="T93" fmla="*/ 59 h 360"/>
                <a:gd name="T94" fmla="*/ 24 w 182"/>
                <a:gd name="T95" fmla="*/ 53 h 360"/>
                <a:gd name="T96" fmla="*/ 35 w 182"/>
                <a:gd name="T97" fmla="*/ 50 h 360"/>
                <a:gd name="T98" fmla="*/ 48 w 182"/>
                <a:gd name="T99" fmla="*/ 49 h 360"/>
                <a:gd name="T100" fmla="*/ 65 w 182"/>
                <a:gd name="T101" fmla="*/ 50 h 360"/>
                <a:gd name="T102" fmla="*/ 81 w 182"/>
                <a:gd name="T103" fmla="*/ 52 h 360"/>
                <a:gd name="T104" fmla="*/ 81 w 182"/>
                <a:gd name="T105" fmla="*/ 5 h 360"/>
                <a:gd name="T106" fmla="*/ 82 w 182"/>
                <a:gd name="T107" fmla="*/ 3 h 360"/>
                <a:gd name="T108" fmla="*/ 83 w 182"/>
                <a:gd name="T109" fmla="*/ 1 h 360"/>
                <a:gd name="T110" fmla="*/ 84 w 182"/>
                <a:gd name="T111" fmla="*/ 1 h 360"/>
                <a:gd name="T112" fmla="*/ 86 w 182"/>
                <a:gd name="T113" fmla="*/ 0 h 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82" h="360">
                  <a:moveTo>
                    <a:pt x="94" y="115"/>
                  </a:moveTo>
                  <a:lnTo>
                    <a:pt x="77" y="116"/>
                  </a:lnTo>
                  <a:lnTo>
                    <a:pt x="62" y="121"/>
                  </a:lnTo>
                  <a:lnTo>
                    <a:pt x="48" y="129"/>
                  </a:lnTo>
                  <a:lnTo>
                    <a:pt x="38" y="139"/>
                  </a:lnTo>
                  <a:lnTo>
                    <a:pt x="29" y="157"/>
                  </a:lnTo>
                  <a:lnTo>
                    <a:pt x="23" y="182"/>
                  </a:lnTo>
                  <a:lnTo>
                    <a:pt x="21" y="212"/>
                  </a:lnTo>
                  <a:lnTo>
                    <a:pt x="21" y="243"/>
                  </a:lnTo>
                  <a:lnTo>
                    <a:pt x="23" y="273"/>
                  </a:lnTo>
                  <a:lnTo>
                    <a:pt x="29" y="298"/>
                  </a:lnTo>
                  <a:lnTo>
                    <a:pt x="38" y="316"/>
                  </a:lnTo>
                  <a:lnTo>
                    <a:pt x="48" y="327"/>
                  </a:lnTo>
                  <a:lnTo>
                    <a:pt x="61" y="335"/>
                  </a:lnTo>
                  <a:lnTo>
                    <a:pt x="77" y="340"/>
                  </a:lnTo>
                  <a:lnTo>
                    <a:pt x="94" y="341"/>
                  </a:lnTo>
                  <a:lnTo>
                    <a:pt x="126" y="340"/>
                  </a:lnTo>
                  <a:lnTo>
                    <a:pt x="161" y="335"/>
                  </a:lnTo>
                  <a:lnTo>
                    <a:pt x="161" y="121"/>
                  </a:lnTo>
                  <a:lnTo>
                    <a:pt x="129" y="116"/>
                  </a:lnTo>
                  <a:lnTo>
                    <a:pt x="94" y="115"/>
                  </a:lnTo>
                  <a:close/>
                  <a:moveTo>
                    <a:pt x="170" y="0"/>
                  </a:moveTo>
                  <a:lnTo>
                    <a:pt x="175" y="0"/>
                  </a:lnTo>
                  <a:lnTo>
                    <a:pt x="177" y="1"/>
                  </a:lnTo>
                  <a:lnTo>
                    <a:pt x="180" y="2"/>
                  </a:lnTo>
                  <a:lnTo>
                    <a:pt x="182" y="6"/>
                  </a:lnTo>
                  <a:lnTo>
                    <a:pt x="182" y="10"/>
                  </a:lnTo>
                  <a:lnTo>
                    <a:pt x="182" y="341"/>
                  </a:lnTo>
                  <a:lnTo>
                    <a:pt x="182" y="346"/>
                  </a:lnTo>
                  <a:lnTo>
                    <a:pt x="181" y="349"/>
                  </a:lnTo>
                  <a:lnTo>
                    <a:pt x="178" y="350"/>
                  </a:lnTo>
                  <a:lnTo>
                    <a:pt x="175" y="351"/>
                  </a:lnTo>
                  <a:lnTo>
                    <a:pt x="134" y="357"/>
                  </a:lnTo>
                  <a:lnTo>
                    <a:pt x="94" y="360"/>
                  </a:lnTo>
                  <a:lnTo>
                    <a:pt x="74" y="359"/>
                  </a:lnTo>
                  <a:lnTo>
                    <a:pt x="57" y="354"/>
                  </a:lnTo>
                  <a:lnTo>
                    <a:pt x="41" y="346"/>
                  </a:lnTo>
                  <a:lnTo>
                    <a:pt x="28" y="335"/>
                  </a:lnTo>
                  <a:lnTo>
                    <a:pt x="18" y="321"/>
                  </a:lnTo>
                  <a:lnTo>
                    <a:pt x="11" y="305"/>
                  </a:lnTo>
                  <a:lnTo>
                    <a:pt x="2" y="277"/>
                  </a:lnTo>
                  <a:lnTo>
                    <a:pt x="0" y="243"/>
                  </a:lnTo>
                  <a:lnTo>
                    <a:pt x="0" y="212"/>
                  </a:lnTo>
                  <a:lnTo>
                    <a:pt x="2" y="181"/>
                  </a:lnTo>
                  <a:lnTo>
                    <a:pt x="8" y="155"/>
                  </a:lnTo>
                  <a:lnTo>
                    <a:pt x="17" y="134"/>
                  </a:lnTo>
                  <a:lnTo>
                    <a:pt x="31" y="118"/>
                  </a:lnTo>
                  <a:lnTo>
                    <a:pt x="48" y="106"/>
                  </a:lnTo>
                  <a:lnTo>
                    <a:pt x="69" y="99"/>
                  </a:lnTo>
                  <a:lnTo>
                    <a:pt x="94" y="97"/>
                  </a:lnTo>
                  <a:lnTo>
                    <a:pt x="129" y="99"/>
                  </a:lnTo>
                  <a:lnTo>
                    <a:pt x="161" y="104"/>
                  </a:lnTo>
                  <a:lnTo>
                    <a:pt x="161" y="10"/>
                  </a:lnTo>
                  <a:lnTo>
                    <a:pt x="162" y="6"/>
                  </a:lnTo>
                  <a:lnTo>
                    <a:pt x="164" y="2"/>
                  </a:lnTo>
                  <a:lnTo>
                    <a:pt x="166" y="1"/>
                  </a:lnTo>
                  <a:lnTo>
                    <a:pt x="17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5" name="Freeform 16"/>
            <p:cNvSpPr>
              <a:spLocks noEditPoints="1"/>
            </p:cNvSpPr>
            <p:nvPr userDrawn="1"/>
          </p:nvSpPr>
          <p:spPr bwMode="auto">
            <a:xfrm>
              <a:off x="2487" y="-319"/>
              <a:ext cx="96" cy="132"/>
            </a:xfrm>
            <a:custGeom>
              <a:avLst/>
              <a:gdLst>
                <a:gd name="T0" fmla="*/ 40 w 193"/>
                <a:gd name="T1" fmla="*/ 10 h 263"/>
                <a:gd name="T2" fmla="*/ 27 w 193"/>
                <a:gd name="T3" fmla="*/ 16 h 263"/>
                <a:gd name="T4" fmla="*/ 14 w 193"/>
                <a:gd name="T5" fmla="*/ 32 h 263"/>
                <a:gd name="T6" fmla="*/ 11 w 193"/>
                <a:gd name="T7" fmla="*/ 58 h 263"/>
                <a:gd name="T8" fmla="*/ 86 w 193"/>
                <a:gd name="T9" fmla="*/ 59 h 263"/>
                <a:gd name="T10" fmla="*/ 84 w 193"/>
                <a:gd name="T11" fmla="*/ 43 h 263"/>
                <a:gd name="T12" fmla="*/ 77 w 193"/>
                <a:gd name="T13" fmla="*/ 21 h 263"/>
                <a:gd name="T14" fmla="*/ 65 w 193"/>
                <a:gd name="T15" fmla="*/ 12 h 263"/>
                <a:gd name="T16" fmla="*/ 48 w 193"/>
                <a:gd name="T17" fmla="*/ 9 h 263"/>
                <a:gd name="T18" fmla="*/ 58 w 193"/>
                <a:gd name="T19" fmla="*/ 1 h 263"/>
                <a:gd name="T20" fmla="*/ 75 w 193"/>
                <a:gd name="T21" fmla="*/ 7 h 263"/>
                <a:gd name="T22" fmla="*/ 87 w 193"/>
                <a:gd name="T23" fmla="*/ 19 h 263"/>
                <a:gd name="T24" fmla="*/ 95 w 193"/>
                <a:gd name="T25" fmla="*/ 41 h 263"/>
                <a:gd name="T26" fmla="*/ 96 w 193"/>
                <a:gd name="T27" fmla="*/ 64 h 263"/>
                <a:gd name="T28" fmla="*/ 95 w 193"/>
                <a:gd name="T29" fmla="*/ 67 h 263"/>
                <a:gd name="T30" fmla="*/ 92 w 193"/>
                <a:gd name="T31" fmla="*/ 68 h 263"/>
                <a:gd name="T32" fmla="*/ 11 w 193"/>
                <a:gd name="T33" fmla="*/ 73 h 263"/>
                <a:gd name="T34" fmla="*/ 13 w 193"/>
                <a:gd name="T35" fmla="*/ 97 h 263"/>
                <a:gd name="T36" fmla="*/ 22 w 193"/>
                <a:gd name="T37" fmla="*/ 112 h 263"/>
                <a:gd name="T38" fmla="*/ 40 w 193"/>
                <a:gd name="T39" fmla="*/ 121 h 263"/>
                <a:gd name="T40" fmla="*/ 64 w 193"/>
                <a:gd name="T41" fmla="*/ 122 h 263"/>
                <a:gd name="T42" fmla="*/ 90 w 193"/>
                <a:gd name="T43" fmla="*/ 114 h 263"/>
                <a:gd name="T44" fmla="*/ 92 w 193"/>
                <a:gd name="T45" fmla="*/ 114 h 263"/>
                <a:gd name="T46" fmla="*/ 94 w 193"/>
                <a:gd name="T47" fmla="*/ 115 h 263"/>
                <a:gd name="T48" fmla="*/ 94 w 193"/>
                <a:gd name="T49" fmla="*/ 120 h 263"/>
                <a:gd name="T50" fmla="*/ 92 w 193"/>
                <a:gd name="T51" fmla="*/ 122 h 263"/>
                <a:gd name="T52" fmla="*/ 89 w 193"/>
                <a:gd name="T53" fmla="*/ 124 h 263"/>
                <a:gd name="T54" fmla="*/ 65 w 193"/>
                <a:gd name="T55" fmla="*/ 130 h 263"/>
                <a:gd name="T56" fmla="*/ 52 w 193"/>
                <a:gd name="T57" fmla="*/ 132 h 263"/>
                <a:gd name="T58" fmla="*/ 31 w 193"/>
                <a:gd name="T59" fmla="*/ 129 h 263"/>
                <a:gd name="T60" fmla="*/ 14 w 193"/>
                <a:gd name="T61" fmla="*/ 119 h 263"/>
                <a:gd name="T62" fmla="*/ 4 w 193"/>
                <a:gd name="T63" fmla="*/ 101 h 263"/>
                <a:gd name="T64" fmla="*/ 0 w 193"/>
                <a:gd name="T65" fmla="*/ 73 h 263"/>
                <a:gd name="T66" fmla="*/ 1 w 193"/>
                <a:gd name="T67" fmla="*/ 42 h 263"/>
                <a:gd name="T68" fmla="*/ 10 w 193"/>
                <a:gd name="T69" fmla="*/ 20 h 263"/>
                <a:gd name="T70" fmla="*/ 22 w 193"/>
                <a:gd name="T71" fmla="*/ 7 h 263"/>
                <a:gd name="T72" fmla="*/ 38 w 193"/>
                <a:gd name="T73" fmla="*/ 1 h 2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3" h="263">
                  <a:moveTo>
                    <a:pt x="97" y="18"/>
                  </a:moveTo>
                  <a:lnTo>
                    <a:pt x="81" y="19"/>
                  </a:lnTo>
                  <a:lnTo>
                    <a:pt x="66" y="23"/>
                  </a:lnTo>
                  <a:lnTo>
                    <a:pt x="54" y="31"/>
                  </a:lnTo>
                  <a:lnTo>
                    <a:pt x="40" y="44"/>
                  </a:lnTo>
                  <a:lnTo>
                    <a:pt x="29" y="64"/>
                  </a:lnTo>
                  <a:lnTo>
                    <a:pt x="23" y="88"/>
                  </a:lnTo>
                  <a:lnTo>
                    <a:pt x="22" y="115"/>
                  </a:lnTo>
                  <a:lnTo>
                    <a:pt x="22" y="117"/>
                  </a:lnTo>
                  <a:lnTo>
                    <a:pt x="172" y="117"/>
                  </a:lnTo>
                  <a:lnTo>
                    <a:pt x="172" y="114"/>
                  </a:lnTo>
                  <a:lnTo>
                    <a:pt x="169" y="85"/>
                  </a:lnTo>
                  <a:lnTo>
                    <a:pt x="164" y="60"/>
                  </a:lnTo>
                  <a:lnTo>
                    <a:pt x="154" y="42"/>
                  </a:lnTo>
                  <a:lnTo>
                    <a:pt x="144" y="32"/>
                  </a:lnTo>
                  <a:lnTo>
                    <a:pt x="131" y="24"/>
                  </a:lnTo>
                  <a:lnTo>
                    <a:pt x="116" y="19"/>
                  </a:lnTo>
                  <a:lnTo>
                    <a:pt x="97" y="18"/>
                  </a:lnTo>
                  <a:close/>
                  <a:moveTo>
                    <a:pt x="97" y="0"/>
                  </a:moveTo>
                  <a:lnTo>
                    <a:pt x="117" y="1"/>
                  </a:lnTo>
                  <a:lnTo>
                    <a:pt x="136" y="6"/>
                  </a:lnTo>
                  <a:lnTo>
                    <a:pt x="151" y="13"/>
                  </a:lnTo>
                  <a:lnTo>
                    <a:pt x="164" y="24"/>
                  </a:lnTo>
                  <a:lnTo>
                    <a:pt x="174" y="38"/>
                  </a:lnTo>
                  <a:lnTo>
                    <a:pt x="183" y="54"/>
                  </a:lnTo>
                  <a:lnTo>
                    <a:pt x="190" y="81"/>
                  </a:lnTo>
                  <a:lnTo>
                    <a:pt x="193" y="114"/>
                  </a:lnTo>
                  <a:lnTo>
                    <a:pt x="193" y="127"/>
                  </a:lnTo>
                  <a:lnTo>
                    <a:pt x="192" y="131"/>
                  </a:lnTo>
                  <a:lnTo>
                    <a:pt x="190" y="134"/>
                  </a:lnTo>
                  <a:lnTo>
                    <a:pt x="187" y="136"/>
                  </a:lnTo>
                  <a:lnTo>
                    <a:pt x="184" y="136"/>
                  </a:lnTo>
                  <a:lnTo>
                    <a:pt x="22" y="136"/>
                  </a:lnTo>
                  <a:lnTo>
                    <a:pt x="22" y="146"/>
                  </a:lnTo>
                  <a:lnTo>
                    <a:pt x="23" y="172"/>
                  </a:lnTo>
                  <a:lnTo>
                    <a:pt x="26" y="193"/>
                  </a:lnTo>
                  <a:lnTo>
                    <a:pt x="34" y="211"/>
                  </a:lnTo>
                  <a:lnTo>
                    <a:pt x="44" y="223"/>
                  </a:lnTo>
                  <a:lnTo>
                    <a:pt x="60" y="234"/>
                  </a:lnTo>
                  <a:lnTo>
                    <a:pt x="81" y="242"/>
                  </a:lnTo>
                  <a:lnTo>
                    <a:pt x="105" y="244"/>
                  </a:lnTo>
                  <a:lnTo>
                    <a:pt x="128" y="243"/>
                  </a:lnTo>
                  <a:lnTo>
                    <a:pt x="154" y="237"/>
                  </a:lnTo>
                  <a:lnTo>
                    <a:pt x="180" y="228"/>
                  </a:lnTo>
                  <a:lnTo>
                    <a:pt x="183" y="227"/>
                  </a:lnTo>
                  <a:lnTo>
                    <a:pt x="185" y="227"/>
                  </a:lnTo>
                  <a:lnTo>
                    <a:pt x="188" y="229"/>
                  </a:lnTo>
                  <a:lnTo>
                    <a:pt x="188" y="230"/>
                  </a:lnTo>
                  <a:lnTo>
                    <a:pt x="188" y="237"/>
                  </a:lnTo>
                  <a:lnTo>
                    <a:pt x="188" y="240"/>
                  </a:lnTo>
                  <a:lnTo>
                    <a:pt x="187" y="243"/>
                  </a:lnTo>
                  <a:lnTo>
                    <a:pt x="184" y="244"/>
                  </a:lnTo>
                  <a:lnTo>
                    <a:pt x="182" y="245"/>
                  </a:lnTo>
                  <a:lnTo>
                    <a:pt x="179" y="248"/>
                  </a:lnTo>
                  <a:lnTo>
                    <a:pt x="158" y="255"/>
                  </a:lnTo>
                  <a:lnTo>
                    <a:pt x="131" y="260"/>
                  </a:lnTo>
                  <a:lnTo>
                    <a:pt x="117" y="263"/>
                  </a:lnTo>
                  <a:lnTo>
                    <a:pt x="105" y="263"/>
                  </a:lnTo>
                  <a:lnTo>
                    <a:pt x="82" y="262"/>
                  </a:lnTo>
                  <a:lnTo>
                    <a:pt x="62" y="257"/>
                  </a:lnTo>
                  <a:lnTo>
                    <a:pt x="45" y="248"/>
                  </a:lnTo>
                  <a:lnTo>
                    <a:pt x="29" y="237"/>
                  </a:lnTo>
                  <a:lnTo>
                    <a:pt x="17" y="221"/>
                  </a:lnTo>
                  <a:lnTo>
                    <a:pt x="8" y="201"/>
                  </a:lnTo>
                  <a:lnTo>
                    <a:pt x="2" y="176"/>
                  </a:lnTo>
                  <a:lnTo>
                    <a:pt x="0" y="146"/>
                  </a:lnTo>
                  <a:lnTo>
                    <a:pt x="0" y="115"/>
                  </a:lnTo>
                  <a:lnTo>
                    <a:pt x="3" y="83"/>
                  </a:lnTo>
                  <a:lnTo>
                    <a:pt x="12" y="55"/>
                  </a:lnTo>
                  <a:lnTo>
                    <a:pt x="20" y="39"/>
                  </a:lnTo>
                  <a:lnTo>
                    <a:pt x="31" y="26"/>
                  </a:lnTo>
                  <a:lnTo>
                    <a:pt x="45" y="14"/>
                  </a:lnTo>
                  <a:lnTo>
                    <a:pt x="60" y="6"/>
                  </a:lnTo>
                  <a:lnTo>
                    <a:pt x="77" y="1"/>
                  </a:lnTo>
                  <a:lnTo>
                    <a:pt x="97"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6" name="Freeform 17"/>
            <p:cNvSpPr>
              <a:spLocks/>
            </p:cNvSpPr>
            <p:nvPr userDrawn="1"/>
          </p:nvSpPr>
          <p:spPr bwMode="auto">
            <a:xfrm>
              <a:off x="2597" y="-214"/>
              <a:ext cx="10" cy="27"/>
            </a:xfrm>
            <a:custGeom>
              <a:avLst/>
              <a:gdLst>
                <a:gd name="T0" fmla="*/ 4 w 21"/>
                <a:gd name="T1" fmla="*/ 0 h 54"/>
                <a:gd name="T2" fmla="*/ 6 w 21"/>
                <a:gd name="T3" fmla="*/ 0 h 54"/>
                <a:gd name="T4" fmla="*/ 8 w 21"/>
                <a:gd name="T5" fmla="*/ 0 h 54"/>
                <a:gd name="T6" fmla="*/ 9 w 21"/>
                <a:gd name="T7" fmla="*/ 2 h 54"/>
                <a:gd name="T8" fmla="*/ 10 w 21"/>
                <a:gd name="T9" fmla="*/ 4 h 54"/>
                <a:gd name="T10" fmla="*/ 10 w 21"/>
                <a:gd name="T11" fmla="*/ 5 h 54"/>
                <a:gd name="T12" fmla="*/ 10 w 21"/>
                <a:gd name="T13" fmla="*/ 23 h 54"/>
                <a:gd name="T14" fmla="*/ 10 w 21"/>
                <a:gd name="T15" fmla="*/ 25 h 54"/>
                <a:gd name="T16" fmla="*/ 9 w 21"/>
                <a:gd name="T17" fmla="*/ 26 h 54"/>
                <a:gd name="T18" fmla="*/ 8 w 21"/>
                <a:gd name="T19" fmla="*/ 27 h 54"/>
                <a:gd name="T20" fmla="*/ 6 w 21"/>
                <a:gd name="T21" fmla="*/ 27 h 54"/>
                <a:gd name="T22" fmla="*/ 4 w 21"/>
                <a:gd name="T23" fmla="*/ 27 h 54"/>
                <a:gd name="T24" fmla="*/ 3 w 21"/>
                <a:gd name="T25" fmla="*/ 27 h 54"/>
                <a:gd name="T26" fmla="*/ 1 w 21"/>
                <a:gd name="T27" fmla="*/ 26 h 54"/>
                <a:gd name="T28" fmla="*/ 0 w 21"/>
                <a:gd name="T29" fmla="*/ 25 h 54"/>
                <a:gd name="T30" fmla="*/ 0 w 21"/>
                <a:gd name="T31" fmla="*/ 23 h 54"/>
                <a:gd name="T32" fmla="*/ 0 w 21"/>
                <a:gd name="T33" fmla="*/ 5 h 54"/>
                <a:gd name="T34" fmla="*/ 0 w 21"/>
                <a:gd name="T35" fmla="*/ 4 h 54"/>
                <a:gd name="T36" fmla="*/ 1 w 21"/>
                <a:gd name="T37" fmla="*/ 2 h 54"/>
                <a:gd name="T38" fmla="*/ 3 w 21"/>
                <a:gd name="T39" fmla="*/ 0 h 54"/>
                <a:gd name="T40" fmla="*/ 4 w 21"/>
                <a:gd name="T41" fmla="*/ 0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54">
                  <a:moveTo>
                    <a:pt x="9" y="0"/>
                  </a:moveTo>
                  <a:lnTo>
                    <a:pt x="13" y="0"/>
                  </a:lnTo>
                  <a:lnTo>
                    <a:pt x="16" y="0"/>
                  </a:lnTo>
                  <a:lnTo>
                    <a:pt x="19" y="3"/>
                  </a:lnTo>
                  <a:lnTo>
                    <a:pt x="21" y="7"/>
                  </a:lnTo>
                  <a:lnTo>
                    <a:pt x="21" y="9"/>
                  </a:lnTo>
                  <a:lnTo>
                    <a:pt x="21" y="45"/>
                  </a:lnTo>
                  <a:lnTo>
                    <a:pt x="21" y="49"/>
                  </a:lnTo>
                  <a:lnTo>
                    <a:pt x="19" y="51"/>
                  </a:lnTo>
                  <a:lnTo>
                    <a:pt x="16" y="54"/>
                  </a:lnTo>
                  <a:lnTo>
                    <a:pt x="13" y="54"/>
                  </a:lnTo>
                  <a:lnTo>
                    <a:pt x="9" y="54"/>
                  </a:lnTo>
                  <a:lnTo>
                    <a:pt x="6" y="54"/>
                  </a:lnTo>
                  <a:lnTo>
                    <a:pt x="3" y="51"/>
                  </a:lnTo>
                  <a:lnTo>
                    <a:pt x="1" y="49"/>
                  </a:lnTo>
                  <a:lnTo>
                    <a:pt x="0" y="45"/>
                  </a:lnTo>
                  <a:lnTo>
                    <a:pt x="0" y="9"/>
                  </a:lnTo>
                  <a:lnTo>
                    <a:pt x="1" y="7"/>
                  </a:lnTo>
                  <a:lnTo>
                    <a:pt x="3" y="3"/>
                  </a:lnTo>
                  <a:lnTo>
                    <a:pt x="6" y="0"/>
                  </a:lnTo>
                  <a:lnTo>
                    <a:pt x="9"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7" name="Freeform 18"/>
            <p:cNvSpPr>
              <a:spLocks noEditPoints="1"/>
            </p:cNvSpPr>
            <p:nvPr userDrawn="1"/>
          </p:nvSpPr>
          <p:spPr bwMode="auto">
            <a:xfrm>
              <a:off x="2602" y="-319"/>
              <a:ext cx="55" cy="34"/>
            </a:xfrm>
            <a:custGeom>
              <a:avLst/>
              <a:gdLst>
                <a:gd name="T0" fmla="*/ 33 w 112"/>
                <a:gd name="T1" fmla="*/ 0 h 67"/>
                <a:gd name="T2" fmla="*/ 34 w 112"/>
                <a:gd name="T3" fmla="*/ 1 h 67"/>
                <a:gd name="T4" fmla="*/ 41 w 112"/>
                <a:gd name="T5" fmla="*/ 17 h 67"/>
                <a:gd name="T6" fmla="*/ 42 w 112"/>
                <a:gd name="T7" fmla="*/ 17 h 67"/>
                <a:gd name="T8" fmla="*/ 49 w 112"/>
                <a:gd name="T9" fmla="*/ 1 h 67"/>
                <a:gd name="T10" fmla="*/ 50 w 112"/>
                <a:gd name="T11" fmla="*/ 0 h 67"/>
                <a:gd name="T12" fmla="*/ 55 w 112"/>
                <a:gd name="T13" fmla="*/ 0 h 67"/>
                <a:gd name="T14" fmla="*/ 55 w 112"/>
                <a:gd name="T15" fmla="*/ 1 h 67"/>
                <a:gd name="T16" fmla="*/ 55 w 112"/>
                <a:gd name="T17" fmla="*/ 33 h 67"/>
                <a:gd name="T18" fmla="*/ 52 w 112"/>
                <a:gd name="T19" fmla="*/ 34 h 67"/>
                <a:gd name="T20" fmla="*/ 51 w 112"/>
                <a:gd name="T21" fmla="*/ 32 h 67"/>
                <a:gd name="T22" fmla="*/ 51 w 112"/>
                <a:gd name="T23" fmla="*/ 6 h 67"/>
                <a:gd name="T24" fmla="*/ 45 w 112"/>
                <a:gd name="T25" fmla="*/ 18 h 67"/>
                <a:gd name="T26" fmla="*/ 43 w 112"/>
                <a:gd name="T27" fmla="*/ 20 h 67"/>
                <a:gd name="T28" fmla="*/ 40 w 112"/>
                <a:gd name="T29" fmla="*/ 20 h 67"/>
                <a:gd name="T30" fmla="*/ 38 w 112"/>
                <a:gd name="T31" fmla="*/ 18 h 67"/>
                <a:gd name="T32" fmla="*/ 32 w 112"/>
                <a:gd name="T33" fmla="*/ 6 h 67"/>
                <a:gd name="T34" fmla="*/ 32 w 112"/>
                <a:gd name="T35" fmla="*/ 32 h 67"/>
                <a:gd name="T36" fmla="*/ 31 w 112"/>
                <a:gd name="T37" fmla="*/ 34 h 67"/>
                <a:gd name="T38" fmla="*/ 28 w 112"/>
                <a:gd name="T39" fmla="*/ 33 h 67"/>
                <a:gd name="T40" fmla="*/ 28 w 112"/>
                <a:gd name="T41" fmla="*/ 1 h 67"/>
                <a:gd name="T42" fmla="*/ 29 w 112"/>
                <a:gd name="T43" fmla="*/ 0 h 67"/>
                <a:gd name="T44" fmla="*/ 23 w 112"/>
                <a:gd name="T45" fmla="*/ 0 h 67"/>
                <a:gd name="T46" fmla="*/ 23 w 112"/>
                <a:gd name="T47" fmla="*/ 0 h 67"/>
                <a:gd name="T48" fmla="*/ 24 w 112"/>
                <a:gd name="T49" fmla="*/ 1 h 67"/>
                <a:gd name="T50" fmla="*/ 24 w 112"/>
                <a:gd name="T51" fmla="*/ 3 h 67"/>
                <a:gd name="T52" fmla="*/ 23 w 112"/>
                <a:gd name="T53" fmla="*/ 4 h 67"/>
                <a:gd name="T54" fmla="*/ 14 w 112"/>
                <a:gd name="T55" fmla="*/ 32 h 67"/>
                <a:gd name="T56" fmla="*/ 13 w 112"/>
                <a:gd name="T57" fmla="*/ 34 h 67"/>
                <a:gd name="T58" fmla="*/ 11 w 112"/>
                <a:gd name="T59" fmla="*/ 34 h 67"/>
                <a:gd name="T60" fmla="*/ 10 w 112"/>
                <a:gd name="T61" fmla="*/ 33 h 67"/>
                <a:gd name="T62" fmla="*/ 10 w 112"/>
                <a:gd name="T63" fmla="*/ 4 h 67"/>
                <a:gd name="T64" fmla="*/ 0 w 112"/>
                <a:gd name="T65" fmla="*/ 4 h 67"/>
                <a:gd name="T66" fmla="*/ 0 w 112"/>
                <a:gd name="T67" fmla="*/ 3 h 67"/>
                <a:gd name="T68" fmla="*/ 0 w 112"/>
                <a:gd name="T69" fmla="*/ 1 h 67"/>
                <a:gd name="T70" fmla="*/ 1 w 112"/>
                <a:gd name="T71" fmla="*/ 0 h 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2" h="67">
                  <a:moveTo>
                    <a:pt x="60" y="0"/>
                  </a:moveTo>
                  <a:lnTo>
                    <a:pt x="67" y="0"/>
                  </a:lnTo>
                  <a:lnTo>
                    <a:pt x="68" y="0"/>
                  </a:lnTo>
                  <a:lnTo>
                    <a:pt x="70" y="1"/>
                  </a:lnTo>
                  <a:lnTo>
                    <a:pt x="83" y="32"/>
                  </a:lnTo>
                  <a:lnTo>
                    <a:pt x="84" y="33"/>
                  </a:lnTo>
                  <a:lnTo>
                    <a:pt x="86" y="33"/>
                  </a:lnTo>
                  <a:lnTo>
                    <a:pt x="86" y="32"/>
                  </a:lnTo>
                  <a:lnTo>
                    <a:pt x="99" y="1"/>
                  </a:lnTo>
                  <a:lnTo>
                    <a:pt x="101" y="0"/>
                  </a:lnTo>
                  <a:lnTo>
                    <a:pt x="102" y="0"/>
                  </a:lnTo>
                  <a:lnTo>
                    <a:pt x="109" y="0"/>
                  </a:lnTo>
                  <a:lnTo>
                    <a:pt x="111" y="0"/>
                  </a:lnTo>
                  <a:lnTo>
                    <a:pt x="112" y="1"/>
                  </a:lnTo>
                  <a:lnTo>
                    <a:pt x="112" y="2"/>
                  </a:lnTo>
                  <a:lnTo>
                    <a:pt x="112" y="64"/>
                  </a:lnTo>
                  <a:lnTo>
                    <a:pt x="112" y="65"/>
                  </a:lnTo>
                  <a:lnTo>
                    <a:pt x="111" y="67"/>
                  </a:lnTo>
                  <a:lnTo>
                    <a:pt x="106" y="67"/>
                  </a:lnTo>
                  <a:lnTo>
                    <a:pt x="104" y="65"/>
                  </a:lnTo>
                  <a:lnTo>
                    <a:pt x="104" y="64"/>
                  </a:lnTo>
                  <a:lnTo>
                    <a:pt x="104" y="11"/>
                  </a:lnTo>
                  <a:lnTo>
                    <a:pt x="103" y="11"/>
                  </a:lnTo>
                  <a:lnTo>
                    <a:pt x="94" y="33"/>
                  </a:lnTo>
                  <a:lnTo>
                    <a:pt x="92" y="36"/>
                  </a:lnTo>
                  <a:lnTo>
                    <a:pt x="91" y="38"/>
                  </a:lnTo>
                  <a:lnTo>
                    <a:pt x="88" y="39"/>
                  </a:lnTo>
                  <a:lnTo>
                    <a:pt x="84" y="39"/>
                  </a:lnTo>
                  <a:lnTo>
                    <a:pt x="82" y="39"/>
                  </a:lnTo>
                  <a:lnTo>
                    <a:pt x="79" y="38"/>
                  </a:lnTo>
                  <a:lnTo>
                    <a:pt x="77" y="36"/>
                  </a:lnTo>
                  <a:lnTo>
                    <a:pt x="75" y="33"/>
                  </a:lnTo>
                  <a:lnTo>
                    <a:pt x="66" y="11"/>
                  </a:lnTo>
                  <a:lnTo>
                    <a:pt x="65" y="11"/>
                  </a:lnTo>
                  <a:lnTo>
                    <a:pt x="65" y="64"/>
                  </a:lnTo>
                  <a:lnTo>
                    <a:pt x="65" y="65"/>
                  </a:lnTo>
                  <a:lnTo>
                    <a:pt x="63" y="67"/>
                  </a:lnTo>
                  <a:lnTo>
                    <a:pt x="58" y="67"/>
                  </a:lnTo>
                  <a:lnTo>
                    <a:pt x="57" y="65"/>
                  </a:lnTo>
                  <a:lnTo>
                    <a:pt x="57" y="64"/>
                  </a:lnTo>
                  <a:lnTo>
                    <a:pt x="57" y="2"/>
                  </a:lnTo>
                  <a:lnTo>
                    <a:pt x="58" y="1"/>
                  </a:lnTo>
                  <a:lnTo>
                    <a:pt x="60" y="0"/>
                  </a:lnTo>
                  <a:close/>
                  <a:moveTo>
                    <a:pt x="3" y="0"/>
                  </a:moveTo>
                  <a:lnTo>
                    <a:pt x="46" y="0"/>
                  </a:lnTo>
                  <a:lnTo>
                    <a:pt x="47" y="0"/>
                  </a:lnTo>
                  <a:lnTo>
                    <a:pt x="48" y="1"/>
                  </a:lnTo>
                  <a:lnTo>
                    <a:pt x="48" y="2"/>
                  </a:lnTo>
                  <a:lnTo>
                    <a:pt x="48" y="5"/>
                  </a:lnTo>
                  <a:lnTo>
                    <a:pt x="48" y="6"/>
                  </a:lnTo>
                  <a:lnTo>
                    <a:pt x="47" y="7"/>
                  </a:lnTo>
                  <a:lnTo>
                    <a:pt x="46" y="7"/>
                  </a:lnTo>
                  <a:lnTo>
                    <a:pt x="29" y="7"/>
                  </a:lnTo>
                  <a:lnTo>
                    <a:pt x="29" y="64"/>
                  </a:lnTo>
                  <a:lnTo>
                    <a:pt x="29" y="65"/>
                  </a:lnTo>
                  <a:lnTo>
                    <a:pt x="27" y="67"/>
                  </a:lnTo>
                  <a:lnTo>
                    <a:pt x="26" y="67"/>
                  </a:lnTo>
                  <a:lnTo>
                    <a:pt x="22" y="67"/>
                  </a:lnTo>
                  <a:lnTo>
                    <a:pt x="21" y="65"/>
                  </a:lnTo>
                  <a:lnTo>
                    <a:pt x="20" y="65"/>
                  </a:lnTo>
                  <a:lnTo>
                    <a:pt x="20" y="64"/>
                  </a:lnTo>
                  <a:lnTo>
                    <a:pt x="20" y="7"/>
                  </a:lnTo>
                  <a:lnTo>
                    <a:pt x="3" y="7"/>
                  </a:lnTo>
                  <a:lnTo>
                    <a:pt x="1" y="7"/>
                  </a:lnTo>
                  <a:lnTo>
                    <a:pt x="1" y="6"/>
                  </a:lnTo>
                  <a:lnTo>
                    <a:pt x="0" y="5"/>
                  </a:lnTo>
                  <a:lnTo>
                    <a:pt x="0" y="2"/>
                  </a:lnTo>
                  <a:lnTo>
                    <a:pt x="1" y="1"/>
                  </a:lnTo>
                  <a:lnTo>
                    <a:pt x="1" y="0"/>
                  </a:lnTo>
                  <a:lnTo>
                    <a:pt x="3"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8" name="Freeform 19"/>
            <p:cNvSpPr>
              <a:spLocks noEditPoints="1"/>
            </p:cNvSpPr>
            <p:nvPr userDrawn="1"/>
          </p:nvSpPr>
          <p:spPr bwMode="auto">
            <a:xfrm>
              <a:off x="610" y="-608"/>
              <a:ext cx="950" cy="627"/>
            </a:xfrm>
            <a:custGeom>
              <a:avLst/>
              <a:gdLst>
                <a:gd name="T0" fmla="*/ 88 w 1900"/>
                <a:gd name="T1" fmla="*/ 225 h 1254"/>
                <a:gd name="T2" fmla="*/ 51 w 1900"/>
                <a:gd name="T3" fmla="*/ 295 h 1254"/>
                <a:gd name="T4" fmla="*/ 38 w 1900"/>
                <a:gd name="T5" fmla="*/ 375 h 1254"/>
                <a:gd name="T6" fmla="*/ 55 w 1900"/>
                <a:gd name="T7" fmla="*/ 445 h 1254"/>
                <a:gd name="T8" fmla="*/ 94 w 1900"/>
                <a:gd name="T9" fmla="*/ 495 h 1254"/>
                <a:gd name="T10" fmla="*/ 152 w 1900"/>
                <a:gd name="T11" fmla="*/ 530 h 1254"/>
                <a:gd name="T12" fmla="*/ 224 w 1900"/>
                <a:gd name="T13" fmla="*/ 552 h 1254"/>
                <a:gd name="T14" fmla="*/ 305 w 1900"/>
                <a:gd name="T15" fmla="*/ 562 h 1254"/>
                <a:gd name="T16" fmla="*/ 392 w 1900"/>
                <a:gd name="T17" fmla="*/ 563 h 1254"/>
                <a:gd name="T18" fmla="*/ 491 w 1900"/>
                <a:gd name="T19" fmla="*/ 555 h 1254"/>
                <a:gd name="T20" fmla="*/ 613 w 1900"/>
                <a:gd name="T21" fmla="*/ 529 h 1254"/>
                <a:gd name="T22" fmla="*/ 726 w 1900"/>
                <a:gd name="T23" fmla="*/ 489 h 1254"/>
                <a:gd name="T24" fmla="*/ 790 w 1900"/>
                <a:gd name="T25" fmla="*/ 529 h 1254"/>
                <a:gd name="T26" fmla="*/ 687 w 1900"/>
                <a:gd name="T27" fmla="*/ 574 h 1254"/>
                <a:gd name="T28" fmla="*/ 572 w 1900"/>
                <a:gd name="T29" fmla="*/ 606 h 1254"/>
                <a:gd name="T30" fmla="*/ 463 w 1900"/>
                <a:gd name="T31" fmla="*/ 623 h 1254"/>
                <a:gd name="T32" fmla="*/ 329 w 1900"/>
                <a:gd name="T33" fmla="*/ 627 h 1254"/>
                <a:gd name="T34" fmla="*/ 214 w 1900"/>
                <a:gd name="T35" fmla="*/ 610 h 1254"/>
                <a:gd name="T36" fmla="*/ 123 w 1900"/>
                <a:gd name="T37" fmla="*/ 578 h 1254"/>
                <a:gd name="T38" fmla="*/ 55 w 1900"/>
                <a:gd name="T39" fmla="*/ 528 h 1254"/>
                <a:gd name="T40" fmla="*/ 15 w 1900"/>
                <a:gd name="T41" fmla="*/ 464 h 1254"/>
                <a:gd name="T42" fmla="*/ 0 w 1900"/>
                <a:gd name="T43" fmla="*/ 385 h 1254"/>
                <a:gd name="T44" fmla="*/ 13 w 1900"/>
                <a:gd name="T45" fmla="*/ 309 h 1254"/>
                <a:gd name="T46" fmla="*/ 48 w 1900"/>
                <a:gd name="T47" fmla="*/ 240 h 1254"/>
                <a:gd name="T48" fmla="*/ 104 w 1900"/>
                <a:gd name="T49" fmla="*/ 180 h 1254"/>
                <a:gd name="T50" fmla="*/ 679 w 1900"/>
                <a:gd name="T51" fmla="*/ 3 h 1254"/>
                <a:gd name="T52" fmla="*/ 769 w 1900"/>
                <a:gd name="T53" fmla="*/ 19 h 1254"/>
                <a:gd name="T54" fmla="*/ 845 w 1900"/>
                <a:gd name="T55" fmla="*/ 50 h 1254"/>
                <a:gd name="T56" fmla="*/ 904 w 1900"/>
                <a:gd name="T57" fmla="*/ 95 h 1254"/>
                <a:gd name="T58" fmla="*/ 940 w 1900"/>
                <a:gd name="T59" fmla="*/ 155 h 1254"/>
                <a:gd name="T60" fmla="*/ 950 w 1900"/>
                <a:gd name="T61" fmla="*/ 231 h 1254"/>
                <a:gd name="T62" fmla="*/ 933 w 1900"/>
                <a:gd name="T63" fmla="*/ 301 h 1254"/>
                <a:gd name="T64" fmla="*/ 895 w 1900"/>
                <a:gd name="T65" fmla="*/ 359 h 1254"/>
                <a:gd name="T66" fmla="*/ 845 w 1900"/>
                <a:gd name="T67" fmla="*/ 402 h 1254"/>
                <a:gd name="T68" fmla="*/ 808 w 1900"/>
                <a:gd name="T69" fmla="*/ 368 h 1254"/>
                <a:gd name="T70" fmla="*/ 864 w 1900"/>
                <a:gd name="T71" fmla="*/ 319 h 1254"/>
                <a:gd name="T72" fmla="*/ 896 w 1900"/>
                <a:gd name="T73" fmla="*/ 258 h 1254"/>
                <a:gd name="T74" fmla="*/ 900 w 1900"/>
                <a:gd name="T75" fmla="*/ 193 h 1254"/>
                <a:gd name="T76" fmla="*/ 875 w 1900"/>
                <a:gd name="T77" fmla="*/ 131 h 1254"/>
                <a:gd name="T78" fmla="*/ 826 w 1900"/>
                <a:gd name="T79" fmla="*/ 85 h 1254"/>
                <a:gd name="T80" fmla="*/ 757 w 1900"/>
                <a:gd name="T81" fmla="*/ 54 h 1254"/>
                <a:gd name="T82" fmla="*/ 673 w 1900"/>
                <a:gd name="T83" fmla="*/ 37 h 1254"/>
                <a:gd name="T84" fmla="*/ 579 w 1900"/>
                <a:gd name="T85" fmla="*/ 34 h 1254"/>
                <a:gd name="T86" fmla="*/ 477 w 1900"/>
                <a:gd name="T87" fmla="*/ 44 h 1254"/>
                <a:gd name="T88" fmla="*/ 374 w 1900"/>
                <a:gd name="T89" fmla="*/ 67 h 1254"/>
                <a:gd name="T90" fmla="*/ 272 w 1900"/>
                <a:gd name="T91" fmla="*/ 101 h 1254"/>
                <a:gd name="T92" fmla="*/ 208 w 1900"/>
                <a:gd name="T93" fmla="*/ 113 h 1254"/>
                <a:gd name="T94" fmla="*/ 303 w 1900"/>
                <a:gd name="T95" fmla="*/ 64 h 1254"/>
                <a:gd name="T96" fmla="*/ 406 w 1900"/>
                <a:gd name="T97" fmla="*/ 29 h 1254"/>
                <a:gd name="T98" fmla="*/ 510 w 1900"/>
                <a:gd name="T99" fmla="*/ 8 h 1254"/>
                <a:gd name="T100" fmla="*/ 613 w 1900"/>
                <a:gd name="T101" fmla="*/ 0 h 125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900" h="1254">
                  <a:moveTo>
                    <a:pt x="207" y="360"/>
                  </a:moveTo>
                  <a:lnTo>
                    <a:pt x="207" y="411"/>
                  </a:lnTo>
                  <a:lnTo>
                    <a:pt x="176" y="449"/>
                  </a:lnTo>
                  <a:lnTo>
                    <a:pt x="148" y="492"/>
                  </a:lnTo>
                  <a:lnTo>
                    <a:pt x="122" y="539"/>
                  </a:lnTo>
                  <a:lnTo>
                    <a:pt x="102" y="590"/>
                  </a:lnTo>
                  <a:lnTo>
                    <a:pt x="86" y="642"/>
                  </a:lnTo>
                  <a:lnTo>
                    <a:pt x="77" y="695"/>
                  </a:lnTo>
                  <a:lnTo>
                    <a:pt x="76" y="750"/>
                  </a:lnTo>
                  <a:lnTo>
                    <a:pt x="81" y="805"/>
                  </a:lnTo>
                  <a:lnTo>
                    <a:pt x="92" y="849"/>
                  </a:lnTo>
                  <a:lnTo>
                    <a:pt x="109" y="889"/>
                  </a:lnTo>
                  <a:lnTo>
                    <a:pt x="130" y="926"/>
                  </a:lnTo>
                  <a:lnTo>
                    <a:pt x="158" y="960"/>
                  </a:lnTo>
                  <a:lnTo>
                    <a:pt x="187" y="990"/>
                  </a:lnTo>
                  <a:lnTo>
                    <a:pt x="222" y="1016"/>
                  </a:lnTo>
                  <a:lnTo>
                    <a:pt x="261" y="1039"/>
                  </a:lnTo>
                  <a:lnTo>
                    <a:pt x="303" y="1059"/>
                  </a:lnTo>
                  <a:lnTo>
                    <a:pt x="348" y="1076"/>
                  </a:lnTo>
                  <a:lnTo>
                    <a:pt x="396" y="1091"/>
                  </a:lnTo>
                  <a:lnTo>
                    <a:pt x="447" y="1104"/>
                  </a:lnTo>
                  <a:lnTo>
                    <a:pt x="499" y="1112"/>
                  </a:lnTo>
                  <a:lnTo>
                    <a:pt x="554" y="1120"/>
                  </a:lnTo>
                  <a:lnTo>
                    <a:pt x="609" y="1124"/>
                  </a:lnTo>
                  <a:lnTo>
                    <a:pt x="667" y="1126"/>
                  </a:lnTo>
                  <a:lnTo>
                    <a:pt x="725" y="1127"/>
                  </a:lnTo>
                  <a:lnTo>
                    <a:pt x="784" y="1126"/>
                  </a:lnTo>
                  <a:lnTo>
                    <a:pt x="844" y="1122"/>
                  </a:lnTo>
                  <a:lnTo>
                    <a:pt x="904" y="1117"/>
                  </a:lnTo>
                  <a:lnTo>
                    <a:pt x="982" y="1109"/>
                  </a:lnTo>
                  <a:lnTo>
                    <a:pt x="1062" y="1095"/>
                  </a:lnTo>
                  <a:lnTo>
                    <a:pt x="1143" y="1078"/>
                  </a:lnTo>
                  <a:lnTo>
                    <a:pt x="1225" y="1057"/>
                  </a:lnTo>
                  <a:lnTo>
                    <a:pt x="1305" y="1033"/>
                  </a:lnTo>
                  <a:lnTo>
                    <a:pt x="1380" y="1007"/>
                  </a:lnTo>
                  <a:lnTo>
                    <a:pt x="1452" y="977"/>
                  </a:lnTo>
                  <a:lnTo>
                    <a:pt x="1519" y="947"/>
                  </a:lnTo>
                  <a:lnTo>
                    <a:pt x="1579" y="914"/>
                  </a:lnTo>
                  <a:lnTo>
                    <a:pt x="1579" y="1058"/>
                  </a:lnTo>
                  <a:lnTo>
                    <a:pt x="1514" y="1091"/>
                  </a:lnTo>
                  <a:lnTo>
                    <a:pt x="1445" y="1120"/>
                  </a:lnTo>
                  <a:lnTo>
                    <a:pt x="1373" y="1147"/>
                  </a:lnTo>
                  <a:lnTo>
                    <a:pt x="1297" y="1171"/>
                  </a:lnTo>
                  <a:lnTo>
                    <a:pt x="1220" y="1192"/>
                  </a:lnTo>
                  <a:lnTo>
                    <a:pt x="1144" y="1211"/>
                  </a:lnTo>
                  <a:lnTo>
                    <a:pt x="1069" y="1225"/>
                  </a:lnTo>
                  <a:lnTo>
                    <a:pt x="995" y="1237"/>
                  </a:lnTo>
                  <a:lnTo>
                    <a:pt x="926" y="1245"/>
                  </a:lnTo>
                  <a:lnTo>
                    <a:pt x="832" y="1252"/>
                  </a:lnTo>
                  <a:lnTo>
                    <a:pt x="742" y="1254"/>
                  </a:lnTo>
                  <a:lnTo>
                    <a:pt x="657" y="1253"/>
                  </a:lnTo>
                  <a:lnTo>
                    <a:pt x="576" y="1247"/>
                  </a:lnTo>
                  <a:lnTo>
                    <a:pt x="499" y="1235"/>
                  </a:lnTo>
                  <a:lnTo>
                    <a:pt x="428" y="1220"/>
                  </a:lnTo>
                  <a:lnTo>
                    <a:pt x="362" y="1203"/>
                  </a:lnTo>
                  <a:lnTo>
                    <a:pt x="300" y="1181"/>
                  </a:lnTo>
                  <a:lnTo>
                    <a:pt x="245" y="1155"/>
                  </a:lnTo>
                  <a:lnTo>
                    <a:pt x="195" y="1125"/>
                  </a:lnTo>
                  <a:lnTo>
                    <a:pt x="150" y="1091"/>
                  </a:lnTo>
                  <a:lnTo>
                    <a:pt x="110" y="1055"/>
                  </a:lnTo>
                  <a:lnTo>
                    <a:pt x="77" y="1016"/>
                  </a:lnTo>
                  <a:lnTo>
                    <a:pt x="50" y="973"/>
                  </a:lnTo>
                  <a:lnTo>
                    <a:pt x="29" y="927"/>
                  </a:lnTo>
                  <a:lnTo>
                    <a:pt x="14" y="879"/>
                  </a:lnTo>
                  <a:lnTo>
                    <a:pt x="4" y="824"/>
                  </a:lnTo>
                  <a:lnTo>
                    <a:pt x="0" y="770"/>
                  </a:lnTo>
                  <a:lnTo>
                    <a:pt x="2" y="718"/>
                  </a:lnTo>
                  <a:lnTo>
                    <a:pt x="11" y="667"/>
                  </a:lnTo>
                  <a:lnTo>
                    <a:pt x="25" y="618"/>
                  </a:lnTo>
                  <a:lnTo>
                    <a:pt x="43" y="571"/>
                  </a:lnTo>
                  <a:lnTo>
                    <a:pt x="67" y="525"/>
                  </a:lnTo>
                  <a:lnTo>
                    <a:pt x="96" y="480"/>
                  </a:lnTo>
                  <a:lnTo>
                    <a:pt x="129" y="438"/>
                  </a:lnTo>
                  <a:lnTo>
                    <a:pt x="166" y="399"/>
                  </a:lnTo>
                  <a:lnTo>
                    <a:pt x="207" y="360"/>
                  </a:lnTo>
                  <a:close/>
                  <a:moveTo>
                    <a:pt x="1225" y="0"/>
                  </a:moveTo>
                  <a:lnTo>
                    <a:pt x="1292" y="1"/>
                  </a:lnTo>
                  <a:lnTo>
                    <a:pt x="1357" y="6"/>
                  </a:lnTo>
                  <a:lnTo>
                    <a:pt x="1419" y="14"/>
                  </a:lnTo>
                  <a:lnTo>
                    <a:pt x="1478" y="25"/>
                  </a:lnTo>
                  <a:lnTo>
                    <a:pt x="1537" y="38"/>
                  </a:lnTo>
                  <a:lnTo>
                    <a:pt x="1591" y="56"/>
                  </a:lnTo>
                  <a:lnTo>
                    <a:pt x="1642" y="76"/>
                  </a:lnTo>
                  <a:lnTo>
                    <a:pt x="1689" y="99"/>
                  </a:lnTo>
                  <a:lnTo>
                    <a:pt x="1733" y="127"/>
                  </a:lnTo>
                  <a:lnTo>
                    <a:pt x="1772" y="156"/>
                  </a:lnTo>
                  <a:lnTo>
                    <a:pt x="1807" y="190"/>
                  </a:lnTo>
                  <a:lnTo>
                    <a:pt x="1836" y="226"/>
                  </a:lnTo>
                  <a:lnTo>
                    <a:pt x="1861" y="267"/>
                  </a:lnTo>
                  <a:lnTo>
                    <a:pt x="1879" y="309"/>
                  </a:lnTo>
                  <a:lnTo>
                    <a:pt x="1893" y="356"/>
                  </a:lnTo>
                  <a:lnTo>
                    <a:pt x="1900" y="410"/>
                  </a:lnTo>
                  <a:lnTo>
                    <a:pt x="1900" y="461"/>
                  </a:lnTo>
                  <a:lnTo>
                    <a:pt x="1894" y="510"/>
                  </a:lnTo>
                  <a:lnTo>
                    <a:pt x="1883" y="557"/>
                  </a:lnTo>
                  <a:lnTo>
                    <a:pt x="1866" y="601"/>
                  </a:lnTo>
                  <a:lnTo>
                    <a:pt x="1844" y="643"/>
                  </a:lnTo>
                  <a:lnTo>
                    <a:pt x="1818" y="682"/>
                  </a:lnTo>
                  <a:lnTo>
                    <a:pt x="1790" y="718"/>
                  </a:lnTo>
                  <a:lnTo>
                    <a:pt x="1759" y="750"/>
                  </a:lnTo>
                  <a:lnTo>
                    <a:pt x="1724" y="778"/>
                  </a:lnTo>
                  <a:lnTo>
                    <a:pt x="1689" y="803"/>
                  </a:lnTo>
                  <a:lnTo>
                    <a:pt x="1652" y="823"/>
                  </a:lnTo>
                  <a:lnTo>
                    <a:pt x="1615" y="839"/>
                  </a:lnTo>
                  <a:lnTo>
                    <a:pt x="1615" y="735"/>
                  </a:lnTo>
                  <a:lnTo>
                    <a:pt x="1657" y="706"/>
                  </a:lnTo>
                  <a:lnTo>
                    <a:pt x="1695" y="674"/>
                  </a:lnTo>
                  <a:lnTo>
                    <a:pt x="1728" y="638"/>
                  </a:lnTo>
                  <a:lnTo>
                    <a:pt x="1755" y="600"/>
                  </a:lnTo>
                  <a:lnTo>
                    <a:pt x="1776" y="559"/>
                  </a:lnTo>
                  <a:lnTo>
                    <a:pt x="1792" y="516"/>
                  </a:lnTo>
                  <a:lnTo>
                    <a:pt x="1801" y="473"/>
                  </a:lnTo>
                  <a:lnTo>
                    <a:pt x="1803" y="430"/>
                  </a:lnTo>
                  <a:lnTo>
                    <a:pt x="1800" y="385"/>
                  </a:lnTo>
                  <a:lnTo>
                    <a:pt x="1789" y="340"/>
                  </a:lnTo>
                  <a:lnTo>
                    <a:pt x="1771" y="299"/>
                  </a:lnTo>
                  <a:lnTo>
                    <a:pt x="1749" y="262"/>
                  </a:lnTo>
                  <a:lnTo>
                    <a:pt x="1722" y="227"/>
                  </a:lnTo>
                  <a:lnTo>
                    <a:pt x="1688" y="197"/>
                  </a:lnTo>
                  <a:lnTo>
                    <a:pt x="1651" y="170"/>
                  </a:lnTo>
                  <a:lnTo>
                    <a:pt x="1609" y="145"/>
                  </a:lnTo>
                  <a:lnTo>
                    <a:pt x="1563" y="124"/>
                  </a:lnTo>
                  <a:lnTo>
                    <a:pt x="1513" y="107"/>
                  </a:lnTo>
                  <a:lnTo>
                    <a:pt x="1461" y="93"/>
                  </a:lnTo>
                  <a:lnTo>
                    <a:pt x="1405" y="81"/>
                  </a:lnTo>
                  <a:lnTo>
                    <a:pt x="1345" y="73"/>
                  </a:lnTo>
                  <a:lnTo>
                    <a:pt x="1285" y="68"/>
                  </a:lnTo>
                  <a:lnTo>
                    <a:pt x="1221" y="66"/>
                  </a:lnTo>
                  <a:lnTo>
                    <a:pt x="1157" y="67"/>
                  </a:lnTo>
                  <a:lnTo>
                    <a:pt x="1090" y="71"/>
                  </a:lnTo>
                  <a:lnTo>
                    <a:pt x="1023" y="77"/>
                  </a:lnTo>
                  <a:lnTo>
                    <a:pt x="954" y="87"/>
                  </a:lnTo>
                  <a:lnTo>
                    <a:pt x="885" y="99"/>
                  </a:lnTo>
                  <a:lnTo>
                    <a:pt x="815" y="114"/>
                  </a:lnTo>
                  <a:lnTo>
                    <a:pt x="747" y="133"/>
                  </a:lnTo>
                  <a:lnTo>
                    <a:pt x="678" y="153"/>
                  </a:lnTo>
                  <a:lnTo>
                    <a:pt x="611" y="176"/>
                  </a:lnTo>
                  <a:lnTo>
                    <a:pt x="544" y="202"/>
                  </a:lnTo>
                  <a:lnTo>
                    <a:pt x="478" y="231"/>
                  </a:lnTo>
                  <a:lnTo>
                    <a:pt x="415" y="262"/>
                  </a:lnTo>
                  <a:lnTo>
                    <a:pt x="415" y="225"/>
                  </a:lnTo>
                  <a:lnTo>
                    <a:pt x="475" y="190"/>
                  </a:lnTo>
                  <a:lnTo>
                    <a:pt x="540" y="158"/>
                  </a:lnTo>
                  <a:lnTo>
                    <a:pt x="606" y="128"/>
                  </a:lnTo>
                  <a:lnTo>
                    <a:pt x="673" y="102"/>
                  </a:lnTo>
                  <a:lnTo>
                    <a:pt x="741" y="78"/>
                  </a:lnTo>
                  <a:lnTo>
                    <a:pt x="811" y="58"/>
                  </a:lnTo>
                  <a:lnTo>
                    <a:pt x="880" y="41"/>
                  </a:lnTo>
                  <a:lnTo>
                    <a:pt x="950" y="26"/>
                  </a:lnTo>
                  <a:lnTo>
                    <a:pt x="1020" y="15"/>
                  </a:lnTo>
                  <a:lnTo>
                    <a:pt x="1089" y="7"/>
                  </a:lnTo>
                  <a:lnTo>
                    <a:pt x="1158" y="2"/>
                  </a:lnTo>
                  <a:lnTo>
                    <a:pt x="1225"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9" name="Freeform 20"/>
            <p:cNvSpPr>
              <a:spLocks/>
            </p:cNvSpPr>
            <p:nvPr userDrawn="1"/>
          </p:nvSpPr>
          <p:spPr bwMode="auto">
            <a:xfrm>
              <a:off x="1335" y="-462"/>
              <a:ext cx="49" cy="272"/>
            </a:xfrm>
            <a:custGeom>
              <a:avLst/>
              <a:gdLst>
                <a:gd name="T0" fmla="*/ 0 w 98"/>
                <a:gd name="T1" fmla="*/ 0 h 543"/>
                <a:gd name="T2" fmla="*/ 49 w 98"/>
                <a:gd name="T3" fmla="*/ 0 h 543"/>
                <a:gd name="T4" fmla="*/ 49 w 98"/>
                <a:gd name="T5" fmla="*/ 272 h 543"/>
                <a:gd name="T6" fmla="*/ 37 w 98"/>
                <a:gd name="T7" fmla="*/ 269 h 543"/>
                <a:gd name="T8" fmla="*/ 26 w 98"/>
                <a:gd name="T9" fmla="*/ 265 h 543"/>
                <a:gd name="T10" fmla="*/ 17 w 98"/>
                <a:gd name="T11" fmla="*/ 260 h 543"/>
                <a:gd name="T12" fmla="*/ 11 w 98"/>
                <a:gd name="T13" fmla="*/ 254 h 543"/>
                <a:gd name="T14" fmla="*/ 6 w 98"/>
                <a:gd name="T15" fmla="*/ 246 h 543"/>
                <a:gd name="T16" fmla="*/ 3 w 98"/>
                <a:gd name="T17" fmla="*/ 238 h 543"/>
                <a:gd name="T18" fmla="*/ 1 w 98"/>
                <a:gd name="T19" fmla="*/ 229 h 543"/>
                <a:gd name="T20" fmla="*/ 0 w 98"/>
                <a:gd name="T21" fmla="*/ 219 h 543"/>
                <a:gd name="T22" fmla="*/ 0 w 98"/>
                <a:gd name="T23" fmla="*/ 0 h 5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8" h="543">
                  <a:moveTo>
                    <a:pt x="0" y="0"/>
                  </a:moveTo>
                  <a:lnTo>
                    <a:pt x="98" y="0"/>
                  </a:lnTo>
                  <a:lnTo>
                    <a:pt x="98" y="543"/>
                  </a:lnTo>
                  <a:lnTo>
                    <a:pt x="73" y="538"/>
                  </a:lnTo>
                  <a:lnTo>
                    <a:pt x="52" y="530"/>
                  </a:lnTo>
                  <a:lnTo>
                    <a:pt x="34" y="520"/>
                  </a:lnTo>
                  <a:lnTo>
                    <a:pt x="22" y="507"/>
                  </a:lnTo>
                  <a:lnTo>
                    <a:pt x="12" y="492"/>
                  </a:lnTo>
                  <a:lnTo>
                    <a:pt x="5" y="476"/>
                  </a:lnTo>
                  <a:lnTo>
                    <a:pt x="1" y="458"/>
                  </a:lnTo>
                  <a:lnTo>
                    <a:pt x="0" y="438"/>
                  </a:lnTo>
                  <a:lnTo>
                    <a:pt x="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2" name="Freeform 21"/>
            <p:cNvSpPr>
              <a:spLocks/>
            </p:cNvSpPr>
            <p:nvPr userDrawn="1"/>
          </p:nvSpPr>
          <p:spPr bwMode="auto">
            <a:xfrm>
              <a:off x="748" y="-381"/>
              <a:ext cx="50" cy="195"/>
            </a:xfrm>
            <a:custGeom>
              <a:avLst/>
              <a:gdLst>
                <a:gd name="T0" fmla="*/ 0 w 99"/>
                <a:gd name="T1" fmla="*/ 0 h 390"/>
                <a:gd name="T2" fmla="*/ 50 w 99"/>
                <a:gd name="T3" fmla="*/ 0 h 390"/>
                <a:gd name="T4" fmla="*/ 50 w 99"/>
                <a:gd name="T5" fmla="*/ 195 h 390"/>
                <a:gd name="T6" fmla="*/ 37 w 99"/>
                <a:gd name="T7" fmla="*/ 193 h 390"/>
                <a:gd name="T8" fmla="*/ 26 w 99"/>
                <a:gd name="T9" fmla="*/ 190 h 390"/>
                <a:gd name="T10" fmla="*/ 18 w 99"/>
                <a:gd name="T11" fmla="*/ 184 h 390"/>
                <a:gd name="T12" fmla="*/ 11 w 99"/>
                <a:gd name="T13" fmla="*/ 178 h 390"/>
                <a:gd name="T14" fmla="*/ 6 w 99"/>
                <a:gd name="T15" fmla="*/ 170 h 390"/>
                <a:gd name="T16" fmla="*/ 3 w 99"/>
                <a:gd name="T17" fmla="*/ 162 h 390"/>
                <a:gd name="T18" fmla="*/ 1 w 99"/>
                <a:gd name="T19" fmla="*/ 153 h 390"/>
                <a:gd name="T20" fmla="*/ 0 w 99"/>
                <a:gd name="T21" fmla="*/ 144 h 390"/>
                <a:gd name="T22" fmla="*/ 0 w 99"/>
                <a:gd name="T23" fmla="*/ 0 h 3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 h="390">
                  <a:moveTo>
                    <a:pt x="0" y="0"/>
                  </a:moveTo>
                  <a:lnTo>
                    <a:pt x="99" y="0"/>
                  </a:lnTo>
                  <a:lnTo>
                    <a:pt x="99" y="390"/>
                  </a:lnTo>
                  <a:lnTo>
                    <a:pt x="73" y="386"/>
                  </a:lnTo>
                  <a:lnTo>
                    <a:pt x="52" y="379"/>
                  </a:lnTo>
                  <a:lnTo>
                    <a:pt x="35" y="368"/>
                  </a:lnTo>
                  <a:lnTo>
                    <a:pt x="22" y="355"/>
                  </a:lnTo>
                  <a:lnTo>
                    <a:pt x="12" y="340"/>
                  </a:lnTo>
                  <a:lnTo>
                    <a:pt x="5" y="324"/>
                  </a:lnTo>
                  <a:lnTo>
                    <a:pt x="1" y="306"/>
                  </a:lnTo>
                  <a:lnTo>
                    <a:pt x="0" y="287"/>
                  </a:lnTo>
                  <a:lnTo>
                    <a:pt x="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3" name="Rectangle 22"/>
            <p:cNvSpPr>
              <a:spLocks noChangeArrowheads="1"/>
            </p:cNvSpPr>
            <p:nvPr userDrawn="1"/>
          </p:nvSpPr>
          <p:spPr bwMode="auto">
            <a:xfrm>
              <a:off x="748" y="-455"/>
              <a:ext cx="49" cy="47"/>
            </a:xfrm>
            <a:prstGeom prst="rect">
              <a:avLst/>
            </a:prstGeom>
            <a:solidFill>
              <a:srgbClr val="FFFFFF"/>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4" name="Freeform 23"/>
            <p:cNvSpPr>
              <a:spLocks/>
            </p:cNvSpPr>
            <p:nvPr userDrawn="1"/>
          </p:nvSpPr>
          <p:spPr bwMode="auto">
            <a:xfrm>
              <a:off x="1036" y="-434"/>
              <a:ext cx="85" cy="245"/>
            </a:xfrm>
            <a:custGeom>
              <a:avLst/>
              <a:gdLst>
                <a:gd name="T0" fmla="*/ 0 w 172"/>
                <a:gd name="T1" fmla="*/ 0 h 490"/>
                <a:gd name="T2" fmla="*/ 49 w 172"/>
                <a:gd name="T3" fmla="*/ 0 h 490"/>
                <a:gd name="T4" fmla="*/ 49 w 172"/>
                <a:gd name="T5" fmla="*/ 53 h 490"/>
                <a:gd name="T6" fmla="*/ 85 w 172"/>
                <a:gd name="T7" fmla="*/ 53 h 490"/>
                <a:gd name="T8" fmla="*/ 85 w 172"/>
                <a:gd name="T9" fmla="*/ 93 h 490"/>
                <a:gd name="T10" fmla="*/ 49 w 172"/>
                <a:gd name="T11" fmla="*/ 93 h 490"/>
                <a:gd name="T12" fmla="*/ 49 w 172"/>
                <a:gd name="T13" fmla="*/ 188 h 490"/>
                <a:gd name="T14" fmla="*/ 50 w 172"/>
                <a:gd name="T15" fmla="*/ 195 h 490"/>
                <a:gd name="T16" fmla="*/ 53 w 172"/>
                <a:gd name="T17" fmla="*/ 201 h 490"/>
                <a:gd name="T18" fmla="*/ 58 w 172"/>
                <a:gd name="T19" fmla="*/ 204 h 490"/>
                <a:gd name="T20" fmla="*/ 65 w 172"/>
                <a:gd name="T21" fmla="*/ 205 h 490"/>
                <a:gd name="T22" fmla="*/ 85 w 172"/>
                <a:gd name="T23" fmla="*/ 205 h 490"/>
                <a:gd name="T24" fmla="*/ 85 w 172"/>
                <a:gd name="T25" fmla="*/ 245 h 490"/>
                <a:gd name="T26" fmla="*/ 57 w 172"/>
                <a:gd name="T27" fmla="*/ 245 h 490"/>
                <a:gd name="T28" fmla="*/ 43 w 172"/>
                <a:gd name="T29" fmla="*/ 244 h 490"/>
                <a:gd name="T30" fmla="*/ 32 w 172"/>
                <a:gd name="T31" fmla="*/ 241 h 490"/>
                <a:gd name="T32" fmla="*/ 22 w 172"/>
                <a:gd name="T33" fmla="*/ 235 h 490"/>
                <a:gd name="T34" fmla="*/ 14 w 172"/>
                <a:gd name="T35" fmla="*/ 229 h 490"/>
                <a:gd name="T36" fmla="*/ 7 w 172"/>
                <a:gd name="T37" fmla="*/ 220 h 490"/>
                <a:gd name="T38" fmla="*/ 4 w 172"/>
                <a:gd name="T39" fmla="*/ 211 h 490"/>
                <a:gd name="T40" fmla="*/ 1 w 172"/>
                <a:gd name="T41" fmla="*/ 201 h 490"/>
                <a:gd name="T42" fmla="*/ 0 w 172"/>
                <a:gd name="T43" fmla="*/ 191 h 490"/>
                <a:gd name="T44" fmla="*/ 0 w 172"/>
                <a:gd name="T45" fmla="*/ 0 h 4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2" h="490">
                  <a:moveTo>
                    <a:pt x="0" y="0"/>
                  </a:moveTo>
                  <a:lnTo>
                    <a:pt x="99" y="0"/>
                  </a:lnTo>
                  <a:lnTo>
                    <a:pt x="99" y="105"/>
                  </a:lnTo>
                  <a:lnTo>
                    <a:pt x="172" y="105"/>
                  </a:lnTo>
                  <a:lnTo>
                    <a:pt x="172" y="185"/>
                  </a:lnTo>
                  <a:lnTo>
                    <a:pt x="99" y="185"/>
                  </a:lnTo>
                  <a:lnTo>
                    <a:pt x="99" y="375"/>
                  </a:lnTo>
                  <a:lnTo>
                    <a:pt x="101" y="389"/>
                  </a:lnTo>
                  <a:lnTo>
                    <a:pt x="107" y="401"/>
                  </a:lnTo>
                  <a:lnTo>
                    <a:pt x="117" y="407"/>
                  </a:lnTo>
                  <a:lnTo>
                    <a:pt x="132" y="409"/>
                  </a:lnTo>
                  <a:lnTo>
                    <a:pt x="172" y="409"/>
                  </a:lnTo>
                  <a:lnTo>
                    <a:pt x="172" y="490"/>
                  </a:lnTo>
                  <a:lnTo>
                    <a:pt x="115" y="490"/>
                  </a:lnTo>
                  <a:lnTo>
                    <a:pt x="87" y="488"/>
                  </a:lnTo>
                  <a:lnTo>
                    <a:pt x="64" y="481"/>
                  </a:lnTo>
                  <a:lnTo>
                    <a:pt x="44" y="470"/>
                  </a:lnTo>
                  <a:lnTo>
                    <a:pt x="28" y="457"/>
                  </a:lnTo>
                  <a:lnTo>
                    <a:pt x="15" y="439"/>
                  </a:lnTo>
                  <a:lnTo>
                    <a:pt x="8" y="421"/>
                  </a:lnTo>
                  <a:lnTo>
                    <a:pt x="3" y="401"/>
                  </a:lnTo>
                  <a:lnTo>
                    <a:pt x="0" y="381"/>
                  </a:lnTo>
                  <a:lnTo>
                    <a:pt x="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5" name="Freeform 24"/>
            <p:cNvSpPr>
              <a:spLocks noEditPoints="1"/>
            </p:cNvSpPr>
            <p:nvPr userDrawn="1"/>
          </p:nvSpPr>
          <p:spPr bwMode="auto">
            <a:xfrm>
              <a:off x="1134" y="-385"/>
              <a:ext cx="172" cy="200"/>
            </a:xfrm>
            <a:custGeom>
              <a:avLst/>
              <a:gdLst>
                <a:gd name="T0" fmla="*/ 76 w 345"/>
                <a:gd name="T1" fmla="*/ 42 h 398"/>
                <a:gd name="T2" fmla="*/ 58 w 345"/>
                <a:gd name="T3" fmla="*/ 52 h 398"/>
                <a:gd name="T4" fmla="*/ 50 w 345"/>
                <a:gd name="T5" fmla="*/ 67 h 398"/>
                <a:gd name="T6" fmla="*/ 49 w 345"/>
                <a:gd name="T7" fmla="*/ 82 h 398"/>
                <a:gd name="T8" fmla="*/ 122 w 345"/>
                <a:gd name="T9" fmla="*/ 73 h 398"/>
                <a:gd name="T10" fmla="*/ 117 w 345"/>
                <a:gd name="T11" fmla="*/ 57 h 398"/>
                <a:gd name="T12" fmla="*/ 106 w 345"/>
                <a:gd name="T13" fmla="*/ 45 h 398"/>
                <a:gd name="T14" fmla="*/ 88 w 345"/>
                <a:gd name="T15" fmla="*/ 41 h 398"/>
                <a:gd name="T16" fmla="*/ 107 w 345"/>
                <a:gd name="T17" fmla="*/ 1 h 398"/>
                <a:gd name="T18" fmla="*/ 135 w 345"/>
                <a:gd name="T19" fmla="*/ 13 h 398"/>
                <a:gd name="T20" fmla="*/ 155 w 345"/>
                <a:gd name="T21" fmla="*/ 34 h 398"/>
                <a:gd name="T22" fmla="*/ 168 w 345"/>
                <a:gd name="T23" fmla="*/ 63 h 398"/>
                <a:gd name="T24" fmla="*/ 172 w 345"/>
                <a:gd name="T25" fmla="*/ 98 h 398"/>
                <a:gd name="T26" fmla="*/ 49 w 345"/>
                <a:gd name="T27" fmla="*/ 116 h 398"/>
                <a:gd name="T28" fmla="*/ 52 w 345"/>
                <a:gd name="T29" fmla="*/ 135 h 398"/>
                <a:gd name="T30" fmla="*/ 63 w 345"/>
                <a:gd name="T31" fmla="*/ 150 h 398"/>
                <a:gd name="T32" fmla="*/ 80 w 345"/>
                <a:gd name="T33" fmla="*/ 158 h 398"/>
                <a:gd name="T34" fmla="*/ 103 w 345"/>
                <a:gd name="T35" fmla="*/ 158 h 398"/>
                <a:gd name="T36" fmla="*/ 121 w 345"/>
                <a:gd name="T37" fmla="*/ 152 h 398"/>
                <a:gd name="T38" fmla="*/ 137 w 345"/>
                <a:gd name="T39" fmla="*/ 140 h 398"/>
                <a:gd name="T40" fmla="*/ 157 w 345"/>
                <a:gd name="T41" fmla="*/ 178 h 398"/>
                <a:gd name="T42" fmla="*/ 135 w 345"/>
                <a:gd name="T43" fmla="*/ 192 h 398"/>
                <a:gd name="T44" fmla="*/ 108 w 345"/>
                <a:gd name="T45" fmla="*/ 199 h 398"/>
                <a:gd name="T46" fmla="*/ 78 w 345"/>
                <a:gd name="T47" fmla="*/ 199 h 398"/>
                <a:gd name="T48" fmla="*/ 54 w 345"/>
                <a:gd name="T49" fmla="*/ 194 h 398"/>
                <a:gd name="T50" fmla="*/ 32 w 345"/>
                <a:gd name="T51" fmla="*/ 182 h 398"/>
                <a:gd name="T52" fmla="*/ 16 w 345"/>
                <a:gd name="T53" fmla="*/ 163 h 398"/>
                <a:gd name="T54" fmla="*/ 4 w 345"/>
                <a:gd name="T55" fmla="*/ 136 h 398"/>
                <a:gd name="T56" fmla="*/ 0 w 345"/>
                <a:gd name="T57" fmla="*/ 100 h 398"/>
                <a:gd name="T58" fmla="*/ 5 w 345"/>
                <a:gd name="T59" fmla="*/ 62 h 398"/>
                <a:gd name="T60" fmla="*/ 21 w 345"/>
                <a:gd name="T61" fmla="*/ 32 h 398"/>
                <a:gd name="T62" fmla="*/ 44 w 345"/>
                <a:gd name="T63" fmla="*/ 12 h 398"/>
                <a:gd name="T64" fmla="*/ 73 w 345"/>
                <a:gd name="T65" fmla="*/ 1 h 3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5" h="398">
                  <a:moveTo>
                    <a:pt x="177" y="81"/>
                  </a:moveTo>
                  <a:lnTo>
                    <a:pt x="153" y="83"/>
                  </a:lnTo>
                  <a:lnTo>
                    <a:pt x="134" y="92"/>
                  </a:lnTo>
                  <a:lnTo>
                    <a:pt x="117" y="104"/>
                  </a:lnTo>
                  <a:lnTo>
                    <a:pt x="106" y="120"/>
                  </a:lnTo>
                  <a:lnTo>
                    <a:pt x="101" y="134"/>
                  </a:lnTo>
                  <a:lnTo>
                    <a:pt x="99" y="148"/>
                  </a:lnTo>
                  <a:lnTo>
                    <a:pt x="98" y="163"/>
                  </a:lnTo>
                  <a:lnTo>
                    <a:pt x="248" y="163"/>
                  </a:lnTo>
                  <a:lnTo>
                    <a:pt x="245" y="145"/>
                  </a:lnTo>
                  <a:lnTo>
                    <a:pt x="242" y="128"/>
                  </a:lnTo>
                  <a:lnTo>
                    <a:pt x="234" y="113"/>
                  </a:lnTo>
                  <a:lnTo>
                    <a:pt x="225" y="99"/>
                  </a:lnTo>
                  <a:lnTo>
                    <a:pt x="212" y="89"/>
                  </a:lnTo>
                  <a:lnTo>
                    <a:pt x="196" y="83"/>
                  </a:lnTo>
                  <a:lnTo>
                    <a:pt x="177" y="81"/>
                  </a:lnTo>
                  <a:close/>
                  <a:moveTo>
                    <a:pt x="181" y="0"/>
                  </a:moveTo>
                  <a:lnTo>
                    <a:pt x="214" y="2"/>
                  </a:lnTo>
                  <a:lnTo>
                    <a:pt x="244" y="11"/>
                  </a:lnTo>
                  <a:lnTo>
                    <a:pt x="270" y="26"/>
                  </a:lnTo>
                  <a:lnTo>
                    <a:pt x="293" y="45"/>
                  </a:lnTo>
                  <a:lnTo>
                    <a:pt x="311" y="68"/>
                  </a:lnTo>
                  <a:lnTo>
                    <a:pt x="326" y="94"/>
                  </a:lnTo>
                  <a:lnTo>
                    <a:pt x="336" y="125"/>
                  </a:lnTo>
                  <a:lnTo>
                    <a:pt x="342" y="159"/>
                  </a:lnTo>
                  <a:lnTo>
                    <a:pt x="345" y="195"/>
                  </a:lnTo>
                  <a:lnTo>
                    <a:pt x="345" y="230"/>
                  </a:lnTo>
                  <a:lnTo>
                    <a:pt x="98" y="230"/>
                  </a:lnTo>
                  <a:lnTo>
                    <a:pt x="99" y="249"/>
                  </a:lnTo>
                  <a:lnTo>
                    <a:pt x="105" y="268"/>
                  </a:lnTo>
                  <a:lnTo>
                    <a:pt x="114" y="284"/>
                  </a:lnTo>
                  <a:lnTo>
                    <a:pt x="126" y="298"/>
                  </a:lnTo>
                  <a:lnTo>
                    <a:pt x="142" y="308"/>
                  </a:lnTo>
                  <a:lnTo>
                    <a:pt x="161" y="314"/>
                  </a:lnTo>
                  <a:lnTo>
                    <a:pt x="183" y="317"/>
                  </a:lnTo>
                  <a:lnTo>
                    <a:pt x="207" y="315"/>
                  </a:lnTo>
                  <a:lnTo>
                    <a:pt x="227" y="310"/>
                  </a:lnTo>
                  <a:lnTo>
                    <a:pt x="243" y="303"/>
                  </a:lnTo>
                  <a:lnTo>
                    <a:pt x="259" y="293"/>
                  </a:lnTo>
                  <a:lnTo>
                    <a:pt x="274" y="279"/>
                  </a:lnTo>
                  <a:lnTo>
                    <a:pt x="333" y="336"/>
                  </a:lnTo>
                  <a:lnTo>
                    <a:pt x="314" y="355"/>
                  </a:lnTo>
                  <a:lnTo>
                    <a:pt x="294" y="370"/>
                  </a:lnTo>
                  <a:lnTo>
                    <a:pt x="270" y="382"/>
                  </a:lnTo>
                  <a:lnTo>
                    <a:pt x="245" y="391"/>
                  </a:lnTo>
                  <a:lnTo>
                    <a:pt x="217" y="396"/>
                  </a:lnTo>
                  <a:lnTo>
                    <a:pt x="183" y="398"/>
                  </a:lnTo>
                  <a:lnTo>
                    <a:pt x="157" y="397"/>
                  </a:lnTo>
                  <a:lnTo>
                    <a:pt x="132" y="394"/>
                  </a:lnTo>
                  <a:lnTo>
                    <a:pt x="109" y="386"/>
                  </a:lnTo>
                  <a:lnTo>
                    <a:pt x="86" y="376"/>
                  </a:lnTo>
                  <a:lnTo>
                    <a:pt x="65" y="362"/>
                  </a:lnTo>
                  <a:lnTo>
                    <a:pt x="48" y="345"/>
                  </a:lnTo>
                  <a:lnTo>
                    <a:pt x="32" y="324"/>
                  </a:lnTo>
                  <a:lnTo>
                    <a:pt x="18" y="299"/>
                  </a:lnTo>
                  <a:lnTo>
                    <a:pt x="8" y="271"/>
                  </a:lnTo>
                  <a:lnTo>
                    <a:pt x="2" y="237"/>
                  </a:lnTo>
                  <a:lnTo>
                    <a:pt x="0" y="199"/>
                  </a:lnTo>
                  <a:lnTo>
                    <a:pt x="3" y="159"/>
                  </a:lnTo>
                  <a:lnTo>
                    <a:pt x="11" y="123"/>
                  </a:lnTo>
                  <a:lnTo>
                    <a:pt x="24" y="91"/>
                  </a:lnTo>
                  <a:lnTo>
                    <a:pt x="42" y="63"/>
                  </a:lnTo>
                  <a:lnTo>
                    <a:pt x="63" y="41"/>
                  </a:lnTo>
                  <a:lnTo>
                    <a:pt x="88" y="24"/>
                  </a:lnTo>
                  <a:lnTo>
                    <a:pt x="116" y="10"/>
                  </a:lnTo>
                  <a:lnTo>
                    <a:pt x="147" y="2"/>
                  </a:lnTo>
                  <a:lnTo>
                    <a:pt x="181"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6" name="Freeform 25"/>
            <p:cNvSpPr>
              <a:spLocks/>
            </p:cNvSpPr>
            <p:nvPr userDrawn="1"/>
          </p:nvSpPr>
          <p:spPr bwMode="auto">
            <a:xfrm>
              <a:off x="841" y="-381"/>
              <a:ext cx="159" cy="193"/>
            </a:xfrm>
            <a:custGeom>
              <a:avLst/>
              <a:gdLst>
                <a:gd name="T0" fmla="*/ 0 w 316"/>
                <a:gd name="T1" fmla="*/ 0 h 386"/>
                <a:gd name="T2" fmla="*/ 101 w 316"/>
                <a:gd name="T3" fmla="*/ 0 h 386"/>
                <a:gd name="T4" fmla="*/ 114 w 316"/>
                <a:gd name="T5" fmla="*/ 2 h 386"/>
                <a:gd name="T6" fmla="*/ 126 w 316"/>
                <a:gd name="T7" fmla="*/ 5 h 386"/>
                <a:gd name="T8" fmla="*/ 135 w 316"/>
                <a:gd name="T9" fmla="*/ 9 h 386"/>
                <a:gd name="T10" fmla="*/ 143 w 316"/>
                <a:gd name="T11" fmla="*/ 15 h 386"/>
                <a:gd name="T12" fmla="*/ 149 w 316"/>
                <a:gd name="T13" fmla="*/ 23 h 386"/>
                <a:gd name="T14" fmla="*/ 153 w 316"/>
                <a:gd name="T15" fmla="*/ 31 h 386"/>
                <a:gd name="T16" fmla="*/ 157 w 316"/>
                <a:gd name="T17" fmla="*/ 40 h 386"/>
                <a:gd name="T18" fmla="*/ 158 w 316"/>
                <a:gd name="T19" fmla="*/ 49 h 386"/>
                <a:gd name="T20" fmla="*/ 159 w 316"/>
                <a:gd name="T21" fmla="*/ 58 h 386"/>
                <a:gd name="T22" fmla="*/ 159 w 316"/>
                <a:gd name="T23" fmla="*/ 193 h 386"/>
                <a:gd name="T24" fmla="*/ 110 w 316"/>
                <a:gd name="T25" fmla="*/ 193 h 386"/>
                <a:gd name="T26" fmla="*/ 110 w 316"/>
                <a:gd name="T27" fmla="*/ 59 h 386"/>
                <a:gd name="T28" fmla="*/ 109 w 316"/>
                <a:gd name="T29" fmla="*/ 52 h 386"/>
                <a:gd name="T30" fmla="*/ 107 w 316"/>
                <a:gd name="T31" fmla="*/ 47 h 386"/>
                <a:gd name="T32" fmla="*/ 103 w 316"/>
                <a:gd name="T33" fmla="*/ 43 h 386"/>
                <a:gd name="T34" fmla="*/ 98 w 316"/>
                <a:gd name="T35" fmla="*/ 41 h 386"/>
                <a:gd name="T36" fmla="*/ 89 w 316"/>
                <a:gd name="T37" fmla="*/ 40 h 386"/>
                <a:gd name="T38" fmla="*/ 49 w 316"/>
                <a:gd name="T39" fmla="*/ 40 h 386"/>
                <a:gd name="T40" fmla="*/ 49 w 316"/>
                <a:gd name="T41" fmla="*/ 193 h 386"/>
                <a:gd name="T42" fmla="*/ 0 w 316"/>
                <a:gd name="T43" fmla="*/ 193 h 386"/>
                <a:gd name="T44" fmla="*/ 0 w 316"/>
                <a:gd name="T45" fmla="*/ 0 h 3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16" h="386">
                  <a:moveTo>
                    <a:pt x="0" y="0"/>
                  </a:moveTo>
                  <a:lnTo>
                    <a:pt x="201" y="0"/>
                  </a:lnTo>
                  <a:lnTo>
                    <a:pt x="227" y="3"/>
                  </a:lnTo>
                  <a:lnTo>
                    <a:pt x="251" y="9"/>
                  </a:lnTo>
                  <a:lnTo>
                    <a:pt x="269" y="18"/>
                  </a:lnTo>
                  <a:lnTo>
                    <a:pt x="284" y="30"/>
                  </a:lnTo>
                  <a:lnTo>
                    <a:pt x="297" y="45"/>
                  </a:lnTo>
                  <a:lnTo>
                    <a:pt x="305" y="61"/>
                  </a:lnTo>
                  <a:lnTo>
                    <a:pt x="312" y="80"/>
                  </a:lnTo>
                  <a:lnTo>
                    <a:pt x="315" y="97"/>
                  </a:lnTo>
                  <a:lnTo>
                    <a:pt x="316" y="116"/>
                  </a:lnTo>
                  <a:lnTo>
                    <a:pt x="316" y="386"/>
                  </a:lnTo>
                  <a:lnTo>
                    <a:pt x="218" y="386"/>
                  </a:lnTo>
                  <a:lnTo>
                    <a:pt x="218" y="117"/>
                  </a:lnTo>
                  <a:lnTo>
                    <a:pt x="217" y="103"/>
                  </a:lnTo>
                  <a:lnTo>
                    <a:pt x="212" y="93"/>
                  </a:lnTo>
                  <a:lnTo>
                    <a:pt x="205" y="86"/>
                  </a:lnTo>
                  <a:lnTo>
                    <a:pt x="194" y="81"/>
                  </a:lnTo>
                  <a:lnTo>
                    <a:pt x="177" y="80"/>
                  </a:lnTo>
                  <a:lnTo>
                    <a:pt x="97" y="80"/>
                  </a:lnTo>
                  <a:lnTo>
                    <a:pt x="97" y="386"/>
                  </a:lnTo>
                  <a:lnTo>
                    <a:pt x="0" y="386"/>
                  </a:lnTo>
                  <a:lnTo>
                    <a:pt x="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7" name="Freeform 26"/>
            <p:cNvSpPr>
              <a:spLocks noEditPoints="1"/>
            </p:cNvSpPr>
            <p:nvPr userDrawn="1"/>
          </p:nvSpPr>
          <p:spPr bwMode="auto">
            <a:xfrm>
              <a:off x="1417" y="-462"/>
              <a:ext cx="40" cy="40"/>
            </a:xfrm>
            <a:custGeom>
              <a:avLst/>
              <a:gdLst>
                <a:gd name="T0" fmla="*/ 16 w 79"/>
                <a:gd name="T1" fmla="*/ 18 h 78"/>
                <a:gd name="T2" fmla="*/ 18 w 79"/>
                <a:gd name="T3" fmla="*/ 18 h 78"/>
                <a:gd name="T4" fmla="*/ 19 w 79"/>
                <a:gd name="T5" fmla="*/ 18 h 78"/>
                <a:gd name="T6" fmla="*/ 23 w 79"/>
                <a:gd name="T7" fmla="*/ 18 h 78"/>
                <a:gd name="T8" fmla="*/ 24 w 79"/>
                <a:gd name="T9" fmla="*/ 15 h 78"/>
                <a:gd name="T10" fmla="*/ 24 w 79"/>
                <a:gd name="T11" fmla="*/ 13 h 78"/>
                <a:gd name="T12" fmla="*/ 21 w 79"/>
                <a:gd name="T13" fmla="*/ 12 h 78"/>
                <a:gd name="T14" fmla="*/ 16 w 79"/>
                <a:gd name="T15" fmla="*/ 11 h 78"/>
                <a:gd name="T16" fmla="*/ 22 w 79"/>
                <a:gd name="T17" fmla="*/ 8 h 78"/>
                <a:gd name="T18" fmla="*/ 26 w 79"/>
                <a:gd name="T19" fmla="*/ 9 h 78"/>
                <a:gd name="T20" fmla="*/ 28 w 79"/>
                <a:gd name="T21" fmla="*/ 12 h 78"/>
                <a:gd name="T22" fmla="*/ 29 w 79"/>
                <a:gd name="T23" fmla="*/ 15 h 78"/>
                <a:gd name="T24" fmla="*/ 27 w 79"/>
                <a:gd name="T25" fmla="*/ 19 h 78"/>
                <a:gd name="T26" fmla="*/ 26 w 79"/>
                <a:gd name="T27" fmla="*/ 21 h 78"/>
                <a:gd name="T28" fmla="*/ 29 w 79"/>
                <a:gd name="T29" fmla="*/ 31 h 78"/>
                <a:gd name="T30" fmla="*/ 29 w 79"/>
                <a:gd name="T31" fmla="*/ 31 h 78"/>
                <a:gd name="T32" fmla="*/ 29 w 79"/>
                <a:gd name="T33" fmla="*/ 32 h 78"/>
                <a:gd name="T34" fmla="*/ 24 w 79"/>
                <a:gd name="T35" fmla="*/ 32 h 78"/>
                <a:gd name="T36" fmla="*/ 19 w 79"/>
                <a:gd name="T37" fmla="*/ 23 h 78"/>
                <a:gd name="T38" fmla="*/ 19 w 79"/>
                <a:gd name="T39" fmla="*/ 23 h 78"/>
                <a:gd name="T40" fmla="*/ 16 w 79"/>
                <a:gd name="T41" fmla="*/ 31 h 78"/>
                <a:gd name="T42" fmla="*/ 16 w 79"/>
                <a:gd name="T43" fmla="*/ 32 h 78"/>
                <a:gd name="T44" fmla="*/ 11 w 79"/>
                <a:gd name="T45" fmla="*/ 32 h 78"/>
                <a:gd name="T46" fmla="*/ 11 w 79"/>
                <a:gd name="T47" fmla="*/ 10 h 78"/>
                <a:gd name="T48" fmla="*/ 12 w 79"/>
                <a:gd name="T49" fmla="*/ 8 h 78"/>
                <a:gd name="T50" fmla="*/ 14 w 79"/>
                <a:gd name="T51" fmla="*/ 8 h 78"/>
                <a:gd name="T52" fmla="*/ 18 w 79"/>
                <a:gd name="T53" fmla="*/ 7 h 78"/>
                <a:gd name="T54" fmla="*/ 20 w 79"/>
                <a:gd name="T55" fmla="*/ 3 h 78"/>
                <a:gd name="T56" fmla="*/ 8 w 79"/>
                <a:gd name="T57" fmla="*/ 8 h 78"/>
                <a:gd name="T58" fmla="*/ 4 w 79"/>
                <a:gd name="T59" fmla="*/ 21 h 78"/>
                <a:gd name="T60" fmla="*/ 8 w 79"/>
                <a:gd name="T61" fmla="*/ 32 h 78"/>
                <a:gd name="T62" fmla="*/ 20 w 79"/>
                <a:gd name="T63" fmla="*/ 37 h 78"/>
                <a:gd name="T64" fmla="*/ 31 w 79"/>
                <a:gd name="T65" fmla="*/ 32 h 78"/>
                <a:gd name="T66" fmla="*/ 36 w 79"/>
                <a:gd name="T67" fmla="*/ 21 h 78"/>
                <a:gd name="T68" fmla="*/ 31 w 79"/>
                <a:gd name="T69" fmla="*/ 8 h 78"/>
                <a:gd name="T70" fmla="*/ 20 w 79"/>
                <a:gd name="T71" fmla="*/ 3 h 78"/>
                <a:gd name="T72" fmla="*/ 27 w 79"/>
                <a:gd name="T73" fmla="*/ 2 h 78"/>
                <a:gd name="T74" fmla="*/ 38 w 79"/>
                <a:gd name="T75" fmla="*/ 12 h 78"/>
                <a:gd name="T76" fmla="*/ 38 w 79"/>
                <a:gd name="T77" fmla="*/ 28 h 78"/>
                <a:gd name="T78" fmla="*/ 27 w 79"/>
                <a:gd name="T79" fmla="*/ 39 h 78"/>
                <a:gd name="T80" fmla="*/ 13 w 79"/>
                <a:gd name="T81" fmla="*/ 39 h 78"/>
                <a:gd name="T82" fmla="*/ 2 w 79"/>
                <a:gd name="T83" fmla="*/ 28 h 78"/>
                <a:gd name="T84" fmla="*/ 2 w 79"/>
                <a:gd name="T85" fmla="*/ 12 h 78"/>
                <a:gd name="T86" fmla="*/ 13 w 79"/>
                <a:gd name="T87" fmla="*/ 2 h 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9" h="78">
                  <a:moveTo>
                    <a:pt x="32" y="22"/>
                  </a:moveTo>
                  <a:lnTo>
                    <a:pt x="32" y="36"/>
                  </a:lnTo>
                  <a:lnTo>
                    <a:pt x="33" y="36"/>
                  </a:lnTo>
                  <a:lnTo>
                    <a:pt x="35" y="36"/>
                  </a:lnTo>
                  <a:lnTo>
                    <a:pt x="37" y="36"/>
                  </a:lnTo>
                  <a:lnTo>
                    <a:pt x="38" y="36"/>
                  </a:lnTo>
                  <a:lnTo>
                    <a:pt x="42" y="36"/>
                  </a:lnTo>
                  <a:lnTo>
                    <a:pt x="45" y="35"/>
                  </a:lnTo>
                  <a:lnTo>
                    <a:pt x="47" y="32"/>
                  </a:lnTo>
                  <a:lnTo>
                    <a:pt x="47" y="30"/>
                  </a:lnTo>
                  <a:lnTo>
                    <a:pt x="47" y="29"/>
                  </a:lnTo>
                  <a:lnTo>
                    <a:pt x="47" y="26"/>
                  </a:lnTo>
                  <a:lnTo>
                    <a:pt x="45" y="25"/>
                  </a:lnTo>
                  <a:lnTo>
                    <a:pt x="42" y="24"/>
                  </a:lnTo>
                  <a:lnTo>
                    <a:pt x="38" y="22"/>
                  </a:lnTo>
                  <a:lnTo>
                    <a:pt x="32" y="22"/>
                  </a:lnTo>
                  <a:close/>
                  <a:moveTo>
                    <a:pt x="37" y="14"/>
                  </a:moveTo>
                  <a:lnTo>
                    <a:pt x="43" y="15"/>
                  </a:lnTo>
                  <a:lnTo>
                    <a:pt x="48" y="16"/>
                  </a:lnTo>
                  <a:lnTo>
                    <a:pt x="52" y="17"/>
                  </a:lnTo>
                  <a:lnTo>
                    <a:pt x="54" y="20"/>
                  </a:lnTo>
                  <a:lnTo>
                    <a:pt x="56" y="24"/>
                  </a:lnTo>
                  <a:lnTo>
                    <a:pt x="57" y="29"/>
                  </a:lnTo>
                  <a:lnTo>
                    <a:pt x="57" y="30"/>
                  </a:lnTo>
                  <a:lnTo>
                    <a:pt x="56" y="33"/>
                  </a:lnTo>
                  <a:lnTo>
                    <a:pt x="54" y="37"/>
                  </a:lnTo>
                  <a:lnTo>
                    <a:pt x="53" y="40"/>
                  </a:lnTo>
                  <a:lnTo>
                    <a:pt x="51" y="41"/>
                  </a:lnTo>
                  <a:lnTo>
                    <a:pt x="48" y="42"/>
                  </a:lnTo>
                  <a:lnTo>
                    <a:pt x="58" y="60"/>
                  </a:lnTo>
                  <a:lnTo>
                    <a:pt x="58" y="61"/>
                  </a:lnTo>
                  <a:lnTo>
                    <a:pt x="58" y="62"/>
                  </a:lnTo>
                  <a:lnTo>
                    <a:pt x="57" y="62"/>
                  </a:lnTo>
                  <a:lnTo>
                    <a:pt x="49" y="62"/>
                  </a:lnTo>
                  <a:lnTo>
                    <a:pt x="48" y="62"/>
                  </a:lnTo>
                  <a:lnTo>
                    <a:pt x="38" y="45"/>
                  </a:lnTo>
                  <a:lnTo>
                    <a:pt x="37" y="45"/>
                  </a:lnTo>
                  <a:lnTo>
                    <a:pt x="32" y="45"/>
                  </a:lnTo>
                  <a:lnTo>
                    <a:pt x="32" y="61"/>
                  </a:lnTo>
                  <a:lnTo>
                    <a:pt x="32" y="62"/>
                  </a:lnTo>
                  <a:lnTo>
                    <a:pt x="31" y="62"/>
                  </a:lnTo>
                  <a:lnTo>
                    <a:pt x="23" y="62"/>
                  </a:lnTo>
                  <a:lnTo>
                    <a:pt x="22" y="62"/>
                  </a:lnTo>
                  <a:lnTo>
                    <a:pt x="22" y="61"/>
                  </a:lnTo>
                  <a:lnTo>
                    <a:pt x="22" y="19"/>
                  </a:lnTo>
                  <a:lnTo>
                    <a:pt x="22" y="16"/>
                  </a:lnTo>
                  <a:lnTo>
                    <a:pt x="23" y="15"/>
                  </a:lnTo>
                  <a:lnTo>
                    <a:pt x="25" y="15"/>
                  </a:lnTo>
                  <a:lnTo>
                    <a:pt x="27" y="15"/>
                  </a:lnTo>
                  <a:lnTo>
                    <a:pt x="31" y="15"/>
                  </a:lnTo>
                  <a:lnTo>
                    <a:pt x="35" y="14"/>
                  </a:lnTo>
                  <a:lnTo>
                    <a:pt x="37" y="14"/>
                  </a:lnTo>
                  <a:close/>
                  <a:moveTo>
                    <a:pt x="40" y="6"/>
                  </a:moveTo>
                  <a:lnTo>
                    <a:pt x="27" y="9"/>
                  </a:lnTo>
                  <a:lnTo>
                    <a:pt x="16" y="16"/>
                  </a:lnTo>
                  <a:lnTo>
                    <a:pt x="10" y="26"/>
                  </a:lnTo>
                  <a:lnTo>
                    <a:pt x="7" y="40"/>
                  </a:lnTo>
                  <a:lnTo>
                    <a:pt x="10" y="52"/>
                  </a:lnTo>
                  <a:lnTo>
                    <a:pt x="16" y="62"/>
                  </a:lnTo>
                  <a:lnTo>
                    <a:pt x="27" y="69"/>
                  </a:lnTo>
                  <a:lnTo>
                    <a:pt x="40" y="72"/>
                  </a:lnTo>
                  <a:lnTo>
                    <a:pt x="52" y="69"/>
                  </a:lnTo>
                  <a:lnTo>
                    <a:pt x="62" y="62"/>
                  </a:lnTo>
                  <a:lnTo>
                    <a:pt x="69" y="52"/>
                  </a:lnTo>
                  <a:lnTo>
                    <a:pt x="72" y="40"/>
                  </a:lnTo>
                  <a:lnTo>
                    <a:pt x="69" y="26"/>
                  </a:lnTo>
                  <a:lnTo>
                    <a:pt x="62" y="16"/>
                  </a:lnTo>
                  <a:lnTo>
                    <a:pt x="52" y="9"/>
                  </a:lnTo>
                  <a:lnTo>
                    <a:pt x="40" y="6"/>
                  </a:lnTo>
                  <a:close/>
                  <a:moveTo>
                    <a:pt x="40" y="0"/>
                  </a:moveTo>
                  <a:lnTo>
                    <a:pt x="54" y="4"/>
                  </a:lnTo>
                  <a:lnTo>
                    <a:pt x="67" y="11"/>
                  </a:lnTo>
                  <a:lnTo>
                    <a:pt x="76" y="24"/>
                  </a:lnTo>
                  <a:lnTo>
                    <a:pt x="79" y="40"/>
                  </a:lnTo>
                  <a:lnTo>
                    <a:pt x="76" y="55"/>
                  </a:lnTo>
                  <a:lnTo>
                    <a:pt x="67" y="67"/>
                  </a:lnTo>
                  <a:lnTo>
                    <a:pt x="54" y="76"/>
                  </a:lnTo>
                  <a:lnTo>
                    <a:pt x="40" y="78"/>
                  </a:lnTo>
                  <a:lnTo>
                    <a:pt x="25" y="76"/>
                  </a:lnTo>
                  <a:lnTo>
                    <a:pt x="12" y="67"/>
                  </a:lnTo>
                  <a:lnTo>
                    <a:pt x="4" y="55"/>
                  </a:lnTo>
                  <a:lnTo>
                    <a:pt x="0" y="40"/>
                  </a:lnTo>
                  <a:lnTo>
                    <a:pt x="4" y="24"/>
                  </a:lnTo>
                  <a:lnTo>
                    <a:pt x="12" y="11"/>
                  </a:lnTo>
                  <a:lnTo>
                    <a:pt x="25" y="4"/>
                  </a:lnTo>
                  <a:lnTo>
                    <a:pt x="4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grpSp>
      <p:sp>
        <p:nvSpPr>
          <p:cNvPr id="20" name="Title 1"/>
          <p:cNvSpPr>
            <a:spLocks noGrp="1"/>
          </p:cNvSpPr>
          <p:nvPr>
            <p:ph type="ctrTitle"/>
          </p:nvPr>
        </p:nvSpPr>
        <p:spPr>
          <a:xfrm>
            <a:off x="347134" y="1818347"/>
            <a:ext cx="7718160" cy="1567791"/>
          </a:xfrm>
        </p:spPr>
        <p:txBody>
          <a:bodyPr>
            <a:noAutofit/>
          </a:bodyPr>
          <a:lstStyle>
            <a:lvl1pPr algn="l">
              <a:defRPr sz="4000" b="0">
                <a:solidFill>
                  <a:schemeClr val="tx1"/>
                </a:solidFill>
              </a:defRPr>
            </a:lvl1pPr>
          </a:lstStyle>
          <a:p>
            <a:r>
              <a:rPr lang="en-US" smtClean="0"/>
              <a:t>Click to edit Master title style</a:t>
            </a:r>
            <a:endParaRPr lang="en-US" dirty="0"/>
          </a:p>
        </p:txBody>
      </p:sp>
      <p:sp>
        <p:nvSpPr>
          <p:cNvPr id="21" name="Text Placeholder 8"/>
          <p:cNvSpPr>
            <a:spLocks noGrp="1"/>
          </p:cNvSpPr>
          <p:nvPr>
            <p:ph type="body" sz="quarter" idx="13"/>
          </p:nvPr>
        </p:nvSpPr>
        <p:spPr>
          <a:xfrm>
            <a:off x="347134" y="3386139"/>
            <a:ext cx="7718160" cy="1300162"/>
          </a:xfrm>
        </p:spPr>
        <p:txBody>
          <a:bodyPr>
            <a:noAutofit/>
          </a:bodyPr>
          <a:lstStyle>
            <a:lvl1pPr marL="0" indent="0" algn="l">
              <a:buNone/>
              <a:defRPr sz="2000">
                <a:solidFill>
                  <a:schemeClr val="tx1"/>
                </a:solidFill>
                <a:latin typeface="+mj-lt"/>
              </a:defRPr>
            </a:lvl1pPr>
            <a:lvl2pPr marL="0" indent="0" algn="l">
              <a:buNone/>
              <a:defRPr sz="1800">
                <a:solidFill>
                  <a:schemeClr val="tx1"/>
                </a:solidFill>
              </a:defRPr>
            </a:lvl2pPr>
            <a:lvl3pPr marL="0" indent="0" algn="l">
              <a:buNone/>
              <a:defRPr sz="1600">
                <a:solidFill>
                  <a:schemeClr val="tx1"/>
                </a:solidFill>
              </a:defRPr>
            </a:lvl3pPr>
            <a:lvl4pPr marL="0" indent="0" algn="l">
              <a:buNone/>
              <a:defRPr sz="1400">
                <a:solidFill>
                  <a:schemeClr val="tx1"/>
                </a:solidFill>
              </a:defRPr>
            </a:lvl4pPr>
            <a:lvl5pPr marL="0" indent="0" algn="l">
              <a:buNone/>
              <a:defRPr sz="1400">
                <a:solidFill>
                  <a:schemeClr val="tx1"/>
                </a:solidFill>
              </a:defRPr>
            </a:lvl5pPr>
          </a:lstStyle>
          <a:p>
            <a:pPr lvl="0"/>
            <a:r>
              <a:rPr lang="en-US" smtClean="0"/>
              <a:t>Click to edit Master text styles</a:t>
            </a:r>
          </a:p>
        </p:txBody>
      </p:sp>
    </p:spTree>
    <p:extLst>
      <p:ext uri="{BB962C8B-B14F-4D97-AF65-F5344CB8AC3E}">
        <p14:creationId xmlns:p14="http://schemas.microsoft.com/office/powerpoint/2010/main" val="174518809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53962" y="995749"/>
            <a:ext cx="8436076" cy="33868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7"/>
          <p:cNvSpPr>
            <a:spLocks noGrp="1"/>
          </p:cNvSpPr>
          <p:nvPr>
            <p:ph type="body" sz="quarter" idx="13"/>
          </p:nvPr>
        </p:nvSpPr>
        <p:spPr>
          <a:xfrm>
            <a:off x="353960" y="4499094"/>
            <a:ext cx="8436077" cy="184666"/>
          </a:xfrm>
        </p:spPr>
        <p:txBody>
          <a:bodyPr anchor="b">
            <a:spAutoFit/>
          </a:bodyPr>
          <a:lstStyle>
            <a:lvl1pPr marL="0" indent="0">
              <a:lnSpc>
                <a:spcPct val="75000"/>
              </a:lnSpc>
              <a:spcBef>
                <a:spcPts val="0"/>
              </a:spcBef>
              <a:buFont typeface="Arial" pitchFamily="34" charset="0"/>
              <a:buNone/>
              <a:defRPr sz="800">
                <a:solidFill>
                  <a:schemeClr val="bg1"/>
                </a:solidFill>
                <a:latin typeface="Arial Narrow" pitchFamily="34" charset="0"/>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smtClean="0"/>
              <a:t>Click to edit Master text styles</a:t>
            </a:r>
          </a:p>
        </p:txBody>
      </p:sp>
      <p:sp>
        <p:nvSpPr>
          <p:cNvPr id="5" name="Slide Number Placeholder 5"/>
          <p:cNvSpPr>
            <a:spLocks noGrp="1"/>
          </p:cNvSpPr>
          <p:nvPr>
            <p:ph type="sldNum" sz="quarter" idx="14"/>
          </p:nvPr>
        </p:nvSpPr>
        <p:spPr>
          <a:ln/>
        </p:spPr>
        <p:txBody>
          <a:bodyPr/>
          <a:lstStyle>
            <a:lvl1pPr>
              <a:defRPr/>
            </a:lvl1pPr>
          </a:lstStyle>
          <a:p>
            <a:pPr>
              <a:defRPr/>
            </a:pPr>
            <a:fld id="{D3083160-8C05-415B-B189-8B08D3603922}" type="slidenum">
              <a:rPr/>
              <a:pPr>
                <a:defRPr/>
              </a:pPr>
              <a:t>‹#›</a:t>
            </a:fld>
            <a:endParaRPr dirty="0"/>
          </a:p>
        </p:txBody>
      </p:sp>
    </p:spTree>
    <p:extLst>
      <p:ext uri="{BB962C8B-B14F-4D97-AF65-F5344CB8AC3E}">
        <p14:creationId xmlns:p14="http://schemas.microsoft.com/office/powerpoint/2010/main" val="3048004417"/>
      </p:ext>
    </p:extLst>
  </p:cSld>
  <p:clrMapOvr>
    <a:masterClrMapping/>
  </p:clrMapOvr>
  <p:transition spd="med">
    <p:fade/>
  </p:transition>
  <p:hf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53962" y="228525"/>
            <a:ext cx="8436076" cy="767224"/>
          </a:xfrm>
        </p:spPr>
        <p:txBody>
          <a:bodyPr/>
          <a:lstStyle/>
          <a:p>
            <a:r>
              <a:rPr lang="en-US" smtClean="0"/>
              <a:t>Click to edit Master title style</a:t>
            </a:r>
            <a:endParaRPr lang="en-US" dirty="0"/>
          </a:p>
        </p:txBody>
      </p:sp>
      <p:sp>
        <p:nvSpPr>
          <p:cNvPr id="8" name="Content Placeholder 2"/>
          <p:cNvSpPr>
            <a:spLocks noGrp="1"/>
          </p:cNvSpPr>
          <p:nvPr>
            <p:ph idx="14"/>
          </p:nvPr>
        </p:nvSpPr>
        <p:spPr>
          <a:xfrm>
            <a:off x="353962" y="995748"/>
            <a:ext cx="4141838" cy="3383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4648200" y="995748"/>
            <a:ext cx="4141838" cy="3383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p:cNvSpPr>
            <a:spLocks noGrp="1"/>
          </p:cNvSpPr>
          <p:nvPr>
            <p:ph type="body" sz="quarter" idx="13"/>
          </p:nvPr>
        </p:nvSpPr>
        <p:spPr>
          <a:xfrm>
            <a:off x="353962" y="4499094"/>
            <a:ext cx="8436076" cy="184666"/>
          </a:xfrm>
        </p:spPr>
        <p:txBody>
          <a:bodyPr anchor="b">
            <a:spAutoFit/>
          </a:bodyPr>
          <a:lstStyle>
            <a:lvl1pPr marL="0" indent="0">
              <a:lnSpc>
                <a:spcPct val="75000"/>
              </a:lnSpc>
              <a:spcBef>
                <a:spcPts val="0"/>
              </a:spcBef>
              <a:buFont typeface="Arial" pitchFamily="34" charset="0"/>
              <a:buNone/>
              <a:defRPr sz="800">
                <a:solidFill>
                  <a:schemeClr val="bg1"/>
                </a:solidFill>
                <a:latin typeface="Arial Narrow" pitchFamily="34" charset="0"/>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smtClean="0"/>
              <a:t>Click to edit Master text styles</a:t>
            </a:r>
          </a:p>
        </p:txBody>
      </p:sp>
      <p:sp>
        <p:nvSpPr>
          <p:cNvPr id="6" name="Slide Number Placeholder 5"/>
          <p:cNvSpPr>
            <a:spLocks noGrp="1"/>
          </p:cNvSpPr>
          <p:nvPr>
            <p:ph type="sldNum" sz="quarter" idx="16"/>
          </p:nvPr>
        </p:nvSpPr>
        <p:spPr>
          <a:ln/>
        </p:spPr>
        <p:txBody>
          <a:bodyPr/>
          <a:lstStyle>
            <a:lvl1pPr>
              <a:defRPr/>
            </a:lvl1pPr>
          </a:lstStyle>
          <a:p>
            <a:pPr>
              <a:defRPr/>
            </a:pPr>
            <a:fld id="{0498B41E-BBCE-4CEA-9A58-922314C463BD}" type="slidenum">
              <a:rPr/>
              <a:pPr>
                <a:defRPr/>
              </a:pPr>
              <a:t>‹#›</a:t>
            </a:fld>
            <a:endParaRPr dirty="0"/>
          </a:p>
        </p:txBody>
      </p:sp>
    </p:spTree>
    <p:extLst>
      <p:ext uri="{BB962C8B-B14F-4D97-AF65-F5344CB8AC3E}">
        <p14:creationId xmlns:p14="http://schemas.microsoft.com/office/powerpoint/2010/main" val="3227187554"/>
      </p:ext>
    </p:extLst>
  </p:cSld>
  <p:clrMapOvr>
    <a:masterClrMapping/>
  </p:clrMapOvr>
  <p:transitio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353962" y="228525"/>
            <a:ext cx="8436076" cy="767224"/>
          </a:xfrm>
        </p:spPr>
        <p:txBody>
          <a:bodyPr/>
          <a:lstStyle/>
          <a:p>
            <a:r>
              <a:rPr lang="en-US" smtClean="0"/>
              <a:t>Click to edit Master title style</a:t>
            </a:r>
            <a:endParaRPr lang="en-US" dirty="0"/>
          </a:p>
        </p:txBody>
      </p:sp>
      <p:sp>
        <p:nvSpPr>
          <p:cNvPr id="8" name="Content Placeholder 2"/>
          <p:cNvSpPr>
            <a:spLocks noGrp="1"/>
          </p:cNvSpPr>
          <p:nvPr>
            <p:ph idx="14"/>
          </p:nvPr>
        </p:nvSpPr>
        <p:spPr>
          <a:xfrm>
            <a:off x="353962" y="995748"/>
            <a:ext cx="2709278" cy="3383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3217361" y="995748"/>
            <a:ext cx="2709278" cy="3383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p:nvPr>
        </p:nvSpPr>
        <p:spPr>
          <a:xfrm>
            <a:off x="6080760" y="995748"/>
            <a:ext cx="2709278" cy="3383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7"/>
          <p:cNvSpPr>
            <a:spLocks noGrp="1"/>
          </p:cNvSpPr>
          <p:nvPr>
            <p:ph type="body" sz="quarter" idx="13"/>
          </p:nvPr>
        </p:nvSpPr>
        <p:spPr>
          <a:xfrm>
            <a:off x="353962" y="4499094"/>
            <a:ext cx="8436076" cy="184666"/>
          </a:xfrm>
        </p:spPr>
        <p:txBody>
          <a:bodyPr anchor="b">
            <a:spAutoFit/>
          </a:bodyPr>
          <a:lstStyle>
            <a:lvl1pPr marL="0" indent="0">
              <a:lnSpc>
                <a:spcPct val="75000"/>
              </a:lnSpc>
              <a:spcBef>
                <a:spcPts val="0"/>
              </a:spcBef>
              <a:buFont typeface="Arial" pitchFamily="34" charset="0"/>
              <a:buNone/>
              <a:defRPr sz="800">
                <a:solidFill>
                  <a:schemeClr val="bg1"/>
                </a:solidFill>
                <a:latin typeface="Arial Narrow" pitchFamily="34" charset="0"/>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smtClean="0"/>
              <a:t>Click to edit Master text styles</a:t>
            </a:r>
          </a:p>
        </p:txBody>
      </p:sp>
      <p:sp>
        <p:nvSpPr>
          <p:cNvPr id="7" name="Slide Number Placeholder 5"/>
          <p:cNvSpPr>
            <a:spLocks noGrp="1"/>
          </p:cNvSpPr>
          <p:nvPr>
            <p:ph type="sldNum" sz="quarter" idx="17"/>
          </p:nvPr>
        </p:nvSpPr>
        <p:spPr>
          <a:ln/>
        </p:spPr>
        <p:txBody>
          <a:bodyPr/>
          <a:lstStyle>
            <a:lvl1pPr>
              <a:defRPr/>
            </a:lvl1pPr>
          </a:lstStyle>
          <a:p>
            <a:pPr>
              <a:defRPr/>
            </a:pPr>
            <a:fld id="{57D3CE84-6D26-433D-845A-0ADD7696C794}" type="slidenum">
              <a:rPr/>
              <a:pPr>
                <a:defRPr/>
              </a:pPr>
              <a:t>‹#›</a:t>
            </a:fld>
            <a:endParaRPr dirty="0"/>
          </a:p>
        </p:txBody>
      </p:sp>
      <p:sp>
        <p:nvSpPr>
          <p:cNvPr id="11" name="TextBox 10"/>
          <p:cNvSpPr txBox="1"/>
          <p:nvPr userDrawn="1"/>
        </p:nvSpPr>
        <p:spPr>
          <a:xfrm>
            <a:off x="3754702" y="4830812"/>
            <a:ext cx="1449436" cy="276999"/>
          </a:xfrm>
          <a:prstGeom prst="rect">
            <a:avLst/>
          </a:prstGeom>
          <a:noFill/>
        </p:spPr>
        <p:txBody>
          <a:bodyPr wrap="none" rtlCol="0">
            <a:spAutoFit/>
          </a:bodyPr>
          <a:lstStyle/>
          <a:p>
            <a:pPr defTabSz="914400" fontAlgn="base">
              <a:spcBef>
                <a:spcPct val="0"/>
              </a:spcBef>
              <a:spcAft>
                <a:spcPct val="0"/>
              </a:spcAft>
            </a:pPr>
            <a:r>
              <a:rPr lang="en-US" sz="1200" dirty="0" smtClean="0">
                <a:solidFill>
                  <a:srgbClr val="99CC00"/>
                </a:solidFill>
                <a:cs typeface="Arial" charset="0"/>
              </a:rPr>
              <a:t>REVISION 1.0 GOLD</a:t>
            </a:r>
          </a:p>
        </p:txBody>
      </p:sp>
    </p:spTree>
    <p:extLst>
      <p:ext uri="{BB962C8B-B14F-4D97-AF65-F5344CB8AC3E}">
        <p14:creationId xmlns:p14="http://schemas.microsoft.com/office/powerpoint/2010/main" val="487225053"/>
      </p:ext>
    </p:extLst>
  </p:cSld>
  <p:clrMapOvr>
    <a:masterClrMapping/>
  </p:clrMapOvr>
  <p:transitio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Text Placeholder 7"/>
          <p:cNvSpPr>
            <a:spLocks noGrp="1"/>
          </p:cNvSpPr>
          <p:nvPr>
            <p:ph type="body" sz="quarter" idx="13"/>
          </p:nvPr>
        </p:nvSpPr>
        <p:spPr>
          <a:xfrm>
            <a:off x="353962" y="4499094"/>
            <a:ext cx="8436076" cy="184666"/>
          </a:xfrm>
        </p:spPr>
        <p:txBody>
          <a:bodyPr anchor="b">
            <a:spAutoFit/>
          </a:bodyPr>
          <a:lstStyle>
            <a:lvl1pPr marL="0" indent="0">
              <a:lnSpc>
                <a:spcPct val="75000"/>
              </a:lnSpc>
              <a:spcBef>
                <a:spcPts val="0"/>
              </a:spcBef>
              <a:buFont typeface="Arial" pitchFamily="34" charset="0"/>
              <a:buNone/>
              <a:defRPr sz="800">
                <a:solidFill>
                  <a:schemeClr val="bg1"/>
                </a:solidFill>
                <a:latin typeface="Arial Narrow" pitchFamily="34" charset="0"/>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smtClean="0"/>
              <a:t>Click to edit Master text styles</a:t>
            </a:r>
          </a:p>
        </p:txBody>
      </p:sp>
      <p:sp>
        <p:nvSpPr>
          <p:cNvPr id="4" name="Slide Number Placeholder 5"/>
          <p:cNvSpPr>
            <a:spLocks noGrp="1"/>
          </p:cNvSpPr>
          <p:nvPr>
            <p:ph type="sldNum" sz="quarter" idx="14"/>
          </p:nvPr>
        </p:nvSpPr>
        <p:spPr>
          <a:ln/>
        </p:spPr>
        <p:txBody>
          <a:bodyPr/>
          <a:lstStyle>
            <a:lvl1pPr>
              <a:defRPr/>
            </a:lvl1pPr>
          </a:lstStyle>
          <a:p>
            <a:pPr>
              <a:defRPr/>
            </a:pPr>
            <a:fld id="{9F5A7B63-E54E-4F29-8E5A-F12D682AA302}" type="slidenum">
              <a:rPr/>
              <a:pPr>
                <a:defRPr/>
              </a:pPr>
              <a:t>‹#›</a:t>
            </a:fld>
            <a:endParaRPr dirty="0"/>
          </a:p>
        </p:txBody>
      </p:sp>
      <p:sp>
        <p:nvSpPr>
          <p:cNvPr id="5" name="TextBox 4"/>
          <p:cNvSpPr txBox="1"/>
          <p:nvPr userDrawn="1"/>
        </p:nvSpPr>
        <p:spPr>
          <a:xfrm>
            <a:off x="3754702" y="4830812"/>
            <a:ext cx="1449436" cy="276999"/>
          </a:xfrm>
          <a:prstGeom prst="rect">
            <a:avLst/>
          </a:prstGeom>
          <a:noFill/>
        </p:spPr>
        <p:txBody>
          <a:bodyPr wrap="none" rtlCol="0">
            <a:spAutoFit/>
          </a:bodyPr>
          <a:lstStyle/>
          <a:p>
            <a:pPr defTabSz="914400" fontAlgn="base">
              <a:spcBef>
                <a:spcPct val="0"/>
              </a:spcBef>
              <a:spcAft>
                <a:spcPct val="0"/>
              </a:spcAft>
            </a:pPr>
            <a:r>
              <a:rPr lang="en-US" sz="1200" dirty="0" smtClean="0">
                <a:solidFill>
                  <a:srgbClr val="99CC00"/>
                </a:solidFill>
                <a:cs typeface="Arial" charset="0"/>
              </a:rPr>
              <a:t>REVISION 1.0 GOLD</a:t>
            </a:r>
          </a:p>
        </p:txBody>
      </p:sp>
    </p:spTree>
    <p:extLst>
      <p:ext uri="{BB962C8B-B14F-4D97-AF65-F5344CB8AC3E}">
        <p14:creationId xmlns:p14="http://schemas.microsoft.com/office/powerpoint/2010/main" val="2277380621"/>
      </p:ext>
    </p:extLst>
  </p:cSld>
  <p:clrMapOvr>
    <a:masterClrMapping/>
  </p:clrMapOvr>
  <p:transition spd="med">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Blue Section Break">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userDrawn="1">
            <p:ph type="title" hasCustomPrompt="1"/>
          </p:nvPr>
        </p:nvSpPr>
        <p:spPr>
          <a:xfrm>
            <a:off x="455613" y="1619587"/>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userDrawn="1">
            <p:ph type="body" idx="1" hasCustomPrompt="1"/>
          </p:nvPr>
        </p:nvSpPr>
        <p:spPr>
          <a:xfrm>
            <a:off x="455613" y="2752675"/>
            <a:ext cx="7772400" cy="1125140"/>
          </a:xfrm>
        </p:spPr>
        <p:txBody>
          <a:bodyPr anchor="t" anchorCtr="0">
            <a:noAutofit/>
          </a:bodyPr>
          <a:lstStyle>
            <a:lvl1pPr marL="0" indent="0">
              <a:buNone/>
              <a:defRPr sz="12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FEF2DC4F-6889-4334-85B7-0D0955D2947C}" type="slidenum">
              <a:rPr/>
              <a:pPr>
                <a:defRPr/>
              </a:pPr>
              <a:t>‹#›</a:t>
            </a:fld>
            <a:endParaRPr dirty="0"/>
          </a:p>
        </p:txBody>
      </p:sp>
      <p:sp>
        <p:nvSpPr>
          <p:cNvPr id="3" name="TextBox 2"/>
          <p:cNvSpPr txBox="1"/>
          <p:nvPr userDrawn="1"/>
        </p:nvSpPr>
        <p:spPr>
          <a:xfrm>
            <a:off x="3754702" y="4830812"/>
            <a:ext cx="1449436" cy="276999"/>
          </a:xfrm>
          <a:prstGeom prst="rect">
            <a:avLst/>
          </a:prstGeom>
          <a:noFill/>
        </p:spPr>
        <p:txBody>
          <a:bodyPr wrap="none" rtlCol="0">
            <a:spAutoFit/>
          </a:bodyPr>
          <a:lstStyle/>
          <a:p>
            <a:pPr defTabSz="914400" fontAlgn="base">
              <a:spcBef>
                <a:spcPct val="0"/>
              </a:spcBef>
              <a:spcAft>
                <a:spcPct val="0"/>
              </a:spcAft>
            </a:pPr>
            <a:r>
              <a:rPr lang="en-US" sz="1200" dirty="0" smtClean="0">
                <a:solidFill>
                  <a:srgbClr val="99CC00"/>
                </a:solidFill>
                <a:cs typeface="Arial" charset="0"/>
              </a:rPr>
              <a:t>REVISION 1.0 GOLD</a:t>
            </a:r>
          </a:p>
        </p:txBody>
      </p:sp>
    </p:spTree>
    <p:extLst>
      <p:ext uri="{BB962C8B-B14F-4D97-AF65-F5344CB8AC3E}">
        <p14:creationId xmlns:p14="http://schemas.microsoft.com/office/powerpoint/2010/main" val="3334281565"/>
      </p:ext>
    </p:extLst>
  </p:cSld>
  <p:clrMapOvr>
    <a:masterClrMapping/>
  </p:clrMapOvr>
  <p:transitio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srgbClr val="FFFFFF"/>
              </a:solidFill>
            </a:endParaRPr>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264025"/>
            <a:ext cx="12319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7" descr="E:\Documents\Intel Look Inside\6.11_LI_Logos\LogoLeft\White\INTEL_LI_lockup_LEFT_WHIT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181975" y="4789488"/>
            <a:ext cx="82391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
          <p:cNvSpPr>
            <a:spLocks noGrp="1"/>
          </p:cNvSpPr>
          <p:nvPr>
            <p:ph type="ctrTitle"/>
          </p:nvPr>
        </p:nvSpPr>
        <p:spPr>
          <a:xfrm>
            <a:off x="944881" y="966389"/>
            <a:ext cx="5557517" cy="1345011"/>
          </a:xfrm>
        </p:spPr>
        <p:txBody>
          <a:bodyPr anchor="b">
            <a:noAutofit/>
          </a:bodyPr>
          <a:lstStyle>
            <a:lvl1pPr algn="l">
              <a:defRPr sz="4000" b="0">
                <a:solidFill>
                  <a:schemeClr val="bg1"/>
                </a:solidFill>
              </a:defRPr>
            </a:lvl1pPr>
          </a:lstStyle>
          <a:p>
            <a:r>
              <a:rPr lang="en-US" smtClean="0"/>
              <a:t>Click to edit Master title style</a:t>
            </a:r>
            <a:endParaRPr lang="en-US" dirty="0"/>
          </a:p>
        </p:txBody>
      </p:sp>
      <p:sp>
        <p:nvSpPr>
          <p:cNvPr id="4" name="Text Placeholder 3"/>
          <p:cNvSpPr>
            <a:spLocks noGrp="1"/>
          </p:cNvSpPr>
          <p:nvPr>
            <p:ph type="body" sz="quarter" idx="11"/>
          </p:nvPr>
        </p:nvSpPr>
        <p:spPr>
          <a:xfrm>
            <a:off x="944882" y="2470149"/>
            <a:ext cx="5557517" cy="1793646"/>
          </a:xfrm>
        </p:spPr>
        <p:txBody>
          <a:bodyPr/>
          <a:lstStyle>
            <a:lvl1pPr>
              <a:buClrTx/>
              <a:defRPr sz="1400">
                <a:solidFill>
                  <a:srgbClr val="FFFFFF"/>
                </a:solidFill>
              </a:defRPr>
            </a:lvl1pPr>
            <a:lvl2pPr>
              <a:spcBef>
                <a:spcPts val="0"/>
              </a:spcBef>
              <a:buClrTx/>
              <a:defRPr sz="1200">
                <a:solidFill>
                  <a:srgbClr val="FFFFFF"/>
                </a:solidFill>
              </a:defRPr>
            </a:lvl2pPr>
            <a:lvl3pPr>
              <a:spcBef>
                <a:spcPts val="0"/>
              </a:spcBef>
              <a:buClrTx/>
              <a:defRPr sz="1200">
                <a:solidFill>
                  <a:srgbClr val="FFFFFF"/>
                </a:solidFill>
              </a:defRPr>
            </a:lvl3pPr>
            <a:lvl4pPr>
              <a:spcBef>
                <a:spcPts val="0"/>
              </a:spcBef>
              <a:buClrTx/>
              <a:defRPr sz="1200">
                <a:solidFill>
                  <a:srgbClr val="FFFFFF"/>
                </a:solidFill>
              </a:defRPr>
            </a:lvl4pPr>
            <a:lvl5pPr>
              <a:spcBef>
                <a:spcPts val="0"/>
              </a:spcBef>
              <a:buClrTx/>
              <a:defRPr sz="1200">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3754702" y="4830812"/>
            <a:ext cx="1449436" cy="276999"/>
          </a:xfrm>
          <a:prstGeom prst="rect">
            <a:avLst/>
          </a:prstGeom>
          <a:noFill/>
        </p:spPr>
        <p:txBody>
          <a:bodyPr wrap="none" rtlCol="0">
            <a:spAutoFit/>
          </a:bodyPr>
          <a:lstStyle/>
          <a:p>
            <a:pPr defTabSz="914400" fontAlgn="base">
              <a:spcBef>
                <a:spcPct val="0"/>
              </a:spcBef>
              <a:spcAft>
                <a:spcPct val="0"/>
              </a:spcAft>
            </a:pPr>
            <a:r>
              <a:rPr lang="en-US" sz="1200" dirty="0" smtClean="0">
                <a:solidFill>
                  <a:srgbClr val="99CC00"/>
                </a:solidFill>
                <a:cs typeface="Arial" charset="0"/>
              </a:rPr>
              <a:t>REVISION 1.0 GOLD</a:t>
            </a:r>
          </a:p>
        </p:txBody>
      </p:sp>
      <p:sp>
        <p:nvSpPr>
          <p:cNvPr id="9" name="Slide Number Placeholder 5"/>
          <p:cNvSpPr>
            <a:spLocks noGrp="1"/>
          </p:cNvSpPr>
          <p:nvPr>
            <p:ph type="sldNum" sz="quarter" idx="14"/>
          </p:nvPr>
        </p:nvSpPr>
        <p:spPr>
          <a:xfrm>
            <a:off x="76200" y="4865842"/>
            <a:ext cx="136525" cy="123825"/>
          </a:xfrm>
          <a:ln/>
        </p:spPr>
        <p:txBody>
          <a:bodyPr/>
          <a:lstStyle>
            <a:lvl1pPr>
              <a:defRPr/>
            </a:lvl1pPr>
          </a:lstStyle>
          <a:p>
            <a:pPr>
              <a:defRPr/>
            </a:pPr>
            <a:fld id="{9F5A7B63-E54E-4F29-8E5A-F12D682AA302}" type="slidenum">
              <a:rPr/>
              <a:pPr>
                <a:defRPr/>
              </a:pPr>
              <a:t>‹#›</a:t>
            </a:fld>
            <a:endParaRPr dirty="0"/>
          </a:p>
        </p:txBody>
      </p:sp>
    </p:spTree>
    <p:extLst>
      <p:ext uri="{BB962C8B-B14F-4D97-AF65-F5344CB8AC3E}">
        <p14:creationId xmlns:p14="http://schemas.microsoft.com/office/powerpoint/2010/main" val="83788099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pic>
        <p:nvPicPr>
          <p:cNvPr id="2" name="Picture 7" descr="Intel_corner.png"/>
          <p:cNvPicPr>
            <a:picLocks noChangeAspect="1"/>
          </p:cNvPicPr>
          <p:nvPr userDrawn="1"/>
        </p:nvPicPr>
        <p:blipFill>
          <a:blip r:embed="rId3" cstate="screen">
            <a:extLst>
              <a:ext uri="{28A0092B-C50C-407E-A947-70E740481C1C}">
                <a14:useLocalDpi xmlns:a14="http://schemas.microsoft.com/office/drawing/2010/main"/>
              </a:ext>
            </a:extLst>
          </a:blip>
          <a:srcRect l="71448" t="11411" r="2431" b="67043"/>
          <a:stretch>
            <a:fillRect/>
          </a:stretch>
        </p:blipFill>
        <p:spPr bwMode="auto">
          <a:xfrm>
            <a:off x="7693025" y="0"/>
            <a:ext cx="1450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5"/>
          <p:cNvGrpSpPr>
            <a:grpSpLocks noChangeAspect="1"/>
          </p:cNvGrpSpPr>
          <p:nvPr userDrawn="1"/>
        </p:nvGrpSpPr>
        <p:grpSpPr bwMode="auto">
          <a:xfrm>
            <a:off x="3132138" y="1128713"/>
            <a:ext cx="3082925" cy="2886075"/>
            <a:chOff x="500" y="2041"/>
            <a:chExt cx="919" cy="860"/>
          </a:xfrm>
        </p:grpSpPr>
        <p:sp>
          <p:nvSpPr>
            <p:cNvPr id="4" name="Freeform 7"/>
            <p:cNvSpPr>
              <a:spLocks/>
            </p:cNvSpPr>
            <p:nvPr userDrawn="1"/>
          </p:nvSpPr>
          <p:spPr bwMode="auto">
            <a:xfrm>
              <a:off x="500" y="2735"/>
              <a:ext cx="82" cy="165"/>
            </a:xfrm>
            <a:custGeom>
              <a:avLst/>
              <a:gdLst>
                <a:gd name="T0" fmla="*/ 4 w 327"/>
                <a:gd name="T1" fmla="*/ 0 h 660"/>
                <a:gd name="T2" fmla="*/ 6 w 327"/>
                <a:gd name="T3" fmla="*/ 0 h 660"/>
                <a:gd name="T4" fmla="*/ 7 w 327"/>
                <a:gd name="T5" fmla="*/ 0 h 660"/>
                <a:gd name="T6" fmla="*/ 8 w 327"/>
                <a:gd name="T7" fmla="*/ 1 h 660"/>
                <a:gd name="T8" fmla="*/ 9 w 327"/>
                <a:gd name="T9" fmla="*/ 1 h 660"/>
                <a:gd name="T10" fmla="*/ 9 w 327"/>
                <a:gd name="T11" fmla="*/ 2 h 660"/>
                <a:gd name="T12" fmla="*/ 10 w 327"/>
                <a:gd name="T13" fmla="*/ 3 h 660"/>
                <a:gd name="T14" fmla="*/ 10 w 327"/>
                <a:gd name="T15" fmla="*/ 4 h 660"/>
                <a:gd name="T16" fmla="*/ 10 w 327"/>
                <a:gd name="T17" fmla="*/ 140 h 660"/>
                <a:gd name="T18" fmla="*/ 10 w 327"/>
                <a:gd name="T19" fmla="*/ 145 h 660"/>
                <a:gd name="T20" fmla="*/ 11 w 327"/>
                <a:gd name="T21" fmla="*/ 149 h 660"/>
                <a:gd name="T22" fmla="*/ 12 w 327"/>
                <a:gd name="T23" fmla="*/ 151 h 660"/>
                <a:gd name="T24" fmla="*/ 14 w 327"/>
                <a:gd name="T25" fmla="*/ 153 h 660"/>
                <a:gd name="T26" fmla="*/ 17 w 327"/>
                <a:gd name="T27" fmla="*/ 155 h 660"/>
                <a:gd name="T28" fmla="*/ 22 w 327"/>
                <a:gd name="T29" fmla="*/ 156 h 660"/>
                <a:gd name="T30" fmla="*/ 27 w 327"/>
                <a:gd name="T31" fmla="*/ 156 h 660"/>
                <a:gd name="T32" fmla="*/ 78 w 327"/>
                <a:gd name="T33" fmla="*/ 156 h 660"/>
                <a:gd name="T34" fmla="*/ 79 w 327"/>
                <a:gd name="T35" fmla="*/ 156 h 660"/>
                <a:gd name="T36" fmla="*/ 80 w 327"/>
                <a:gd name="T37" fmla="*/ 157 h 660"/>
                <a:gd name="T38" fmla="*/ 81 w 327"/>
                <a:gd name="T39" fmla="*/ 157 h 660"/>
                <a:gd name="T40" fmla="*/ 82 w 327"/>
                <a:gd name="T41" fmla="*/ 158 h 660"/>
                <a:gd name="T42" fmla="*/ 82 w 327"/>
                <a:gd name="T43" fmla="*/ 159 h 660"/>
                <a:gd name="T44" fmla="*/ 82 w 327"/>
                <a:gd name="T45" fmla="*/ 160 h 660"/>
                <a:gd name="T46" fmla="*/ 82 w 327"/>
                <a:gd name="T47" fmla="*/ 161 h 660"/>
                <a:gd name="T48" fmla="*/ 82 w 327"/>
                <a:gd name="T49" fmla="*/ 162 h 660"/>
                <a:gd name="T50" fmla="*/ 82 w 327"/>
                <a:gd name="T51" fmla="*/ 164 h 660"/>
                <a:gd name="T52" fmla="*/ 81 w 327"/>
                <a:gd name="T53" fmla="*/ 164 h 660"/>
                <a:gd name="T54" fmla="*/ 80 w 327"/>
                <a:gd name="T55" fmla="*/ 165 h 660"/>
                <a:gd name="T56" fmla="*/ 79 w 327"/>
                <a:gd name="T57" fmla="*/ 165 h 660"/>
                <a:gd name="T58" fmla="*/ 78 w 327"/>
                <a:gd name="T59" fmla="*/ 165 h 660"/>
                <a:gd name="T60" fmla="*/ 27 w 327"/>
                <a:gd name="T61" fmla="*/ 165 h 660"/>
                <a:gd name="T62" fmla="*/ 22 w 327"/>
                <a:gd name="T63" fmla="*/ 165 h 660"/>
                <a:gd name="T64" fmla="*/ 17 w 327"/>
                <a:gd name="T65" fmla="*/ 164 h 660"/>
                <a:gd name="T66" fmla="*/ 12 w 327"/>
                <a:gd name="T67" fmla="*/ 163 h 660"/>
                <a:gd name="T68" fmla="*/ 9 w 327"/>
                <a:gd name="T69" fmla="*/ 161 h 660"/>
                <a:gd name="T70" fmla="*/ 6 w 327"/>
                <a:gd name="T71" fmla="*/ 158 h 660"/>
                <a:gd name="T72" fmla="*/ 3 w 327"/>
                <a:gd name="T73" fmla="*/ 155 h 660"/>
                <a:gd name="T74" fmla="*/ 2 w 327"/>
                <a:gd name="T75" fmla="*/ 151 h 660"/>
                <a:gd name="T76" fmla="*/ 0 w 327"/>
                <a:gd name="T77" fmla="*/ 146 h 660"/>
                <a:gd name="T78" fmla="*/ 0 w 327"/>
                <a:gd name="T79" fmla="*/ 140 h 660"/>
                <a:gd name="T80" fmla="*/ 0 w 327"/>
                <a:gd name="T81" fmla="*/ 4 h 660"/>
                <a:gd name="T82" fmla="*/ 0 w 327"/>
                <a:gd name="T83" fmla="*/ 3 h 660"/>
                <a:gd name="T84" fmla="*/ 1 w 327"/>
                <a:gd name="T85" fmla="*/ 2 h 660"/>
                <a:gd name="T86" fmla="*/ 1 w 327"/>
                <a:gd name="T87" fmla="*/ 1 h 660"/>
                <a:gd name="T88" fmla="*/ 2 w 327"/>
                <a:gd name="T89" fmla="*/ 1 h 660"/>
                <a:gd name="T90" fmla="*/ 3 w 327"/>
                <a:gd name="T91" fmla="*/ 0 h 660"/>
                <a:gd name="T92" fmla="*/ 4 w 327"/>
                <a:gd name="T93" fmla="*/ 0 h 6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27" h="660">
                  <a:moveTo>
                    <a:pt x="16" y="0"/>
                  </a:moveTo>
                  <a:lnTo>
                    <a:pt x="25" y="0"/>
                  </a:lnTo>
                  <a:lnTo>
                    <a:pt x="28" y="0"/>
                  </a:lnTo>
                  <a:lnTo>
                    <a:pt x="32" y="2"/>
                  </a:lnTo>
                  <a:lnTo>
                    <a:pt x="35" y="5"/>
                  </a:lnTo>
                  <a:lnTo>
                    <a:pt x="37" y="8"/>
                  </a:lnTo>
                  <a:lnTo>
                    <a:pt x="39" y="12"/>
                  </a:lnTo>
                  <a:lnTo>
                    <a:pt x="39" y="17"/>
                  </a:lnTo>
                  <a:lnTo>
                    <a:pt x="39" y="561"/>
                  </a:lnTo>
                  <a:lnTo>
                    <a:pt x="40" y="579"/>
                  </a:lnTo>
                  <a:lnTo>
                    <a:pt x="43" y="594"/>
                  </a:lnTo>
                  <a:lnTo>
                    <a:pt x="48" y="604"/>
                  </a:lnTo>
                  <a:lnTo>
                    <a:pt x="56" y="611"/>
                  </a:lnTo>
                  <a:lnTo>
                    <a:pt x="69" y="618"/>
                  </a:lnTo>
                  <a:lnTo>
                    <a:pt x="86" y="623"/>
                  </a:lnTo>
                  <a:lnTo>
                    <a:pt x="107" y="624"/>
                  </a:lnTo>
                  <a:lnTo>
                    <a:pt x="310" y="624"/>
                  </a:lnTo>
                  <a:lnTo>
                    <a:pt x="316" y="625"/>
                  </a:lnTo>
                  <a:lnTo>
                    <a:pt x="320" y="626"/>
                  </a:lnTo>
                  <a:lnTo>
                    <a:pt x="323" y="627"/>
                  </a:lnTo>
                  <a:lnTo>
                    <a:pt x="326" y="630"/>
                  </a:lnTo>
                  <a:lnTo>
                    <a:pt x="327" y="634"/>
                  </a:lnTo>
                  <a:lnTo>
                    <a:pt x="327" y="638"/>
                  </a:lnTo>
                  <a:lnTo>
                    <a:pt x="327" y="645"/>
                  </a:lnTo>
                  <a:lnTo>
                    <a:pt x="327" y="649"/>
                  </a:lnTo>
                  <a:lnTo>
                    <a:pt x="326" y="654"/>
                  </a:lnTo>
                  <a:lnTo>
                    <a:pt x="323" y="657"/>
                  </a:lnTo>
                  <a:lnTo>
                    <a:pt x="320" y="658"/>
                  </a:lnTo>
                  <a:lnTo>
                    <a:pt x="316" y="660"/>
                  </a:lnTo>
                  <a:lnTo>
                    <a:pt x="310" y="660"/>
                  </a:lnTo>
                  <a:lnTo>
                    <a:pt x="107" y="660"/>
                  </a:lnTo>
                  <a:lnTo>
                    <a:pt x="86" y="659"/>
                  </a:lnTo>
                  <a:lnTo>
                    <a:pt x="66" y="656"/>
                  </a:lnTo>
                  <a:lnTo>
                    <a:pt x="49" y="650"/>
                  </a:lnTo>
                  <a:lnTo>
                    <a:pt x="35" y="643"/>
                  </a:lnTo>
                  <a:lnTo>
                    <a:pt x="22" y="633"/>
                  </a:lnTo>
                  <a:lnTo>
                    <a:pt x="12" y="619"/>
                  </a:lnTo>
                  <a:lnTo>
                    <a:pt x="6" y="604"/>
                  </a:lnTo>
                  <a:lnTo>
                    <a:pt x="1" y="583"/>
                  </a:lnTo>
                  <a:lnTo>
                    <a:pt x="0" y="561"/>
                  </a:lnTo>
                  <a:lnTo>
                    <a:pt x="0" y="17"/>
                  </a:lnTo>
                  <a:lnTo>
                    <a:pt x="0" y="12"/>
                  </a:lnTo>
                  <a:lnTo>
                    <a:pt x="2" y="9"/>
                  </a:lnTo>
                  <a:lnTo>
                    <a:pt x="4" y="5"/>
                  </a:lnTo>
                  <a:lnTo>
                    <a:pt x="8" y="2"/>
                  </a:lnTo>
                  <a:lnTo>
                    <a:pt x="11" y="0"/>
                  </a:lnTo>
                  <a:lnTo>
                    <a:pt x="16"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5" name="Freeform 8"/>
            <p:cNvSpPr>
              <a:spLocks noEditPoints="1"/>
            </p:cNvSpPr>
            <p:nvPr userDrawn="1"/>
          </p:nvSpPr>
          <p:spPr bwMode="auto">
            <a:xfrm>
              <a:off x="581" y="2779"/>
              <a:ext cx="91" cy="122"/>
            </a:xfrm>
            <a:custGeom>
              <a:avLst/>
              <a:gdLst>
                <a:gd name="T0" fmla="*/ 40 w 367"/>
                <a:gd name="T1" fmla="*/ 9 h 487"/>
                <a:gd name="T2" fmla="*/ 29 w 367"/>
                <a:gd name="T3" fmla="*/ 12 h 487"/>
                <a:gd name="T4" fmla="*/ 20 w 367"/>
                <a:gd name="T5" fmla="*/ 18 h 487"/>
                <a:gd name="T6" fmla="*/ 13 w 367"/>
                <a:gd name="T7" fmla="*/ 29 h 487"/>
                <a:gd name="T8" fmla="*/ 10 w 367"/>
                <a:gd name="T9" fmla="*/ 44 h 487"/>
                <a:gd name="T10" fmla="*/ 10 w 367"/>
                <a:gd name="T11" fmla="*/ 69 h 487"/>
                <a:gd name="T12" fmla="*/ 11 w 367"/>
                <a:gd name="T13" fmla="*/ 84 h 487"/>
                <a:gd name="T14" fmla="*/ 15 w 367"/>
                <a:gd name="T15" fmla="*/ 97 h 487"/>
                <a:gd name="T16" fmla="*/ 22 w 367"/>
                <a:gd name="T17" fmla="*/ 106 h 487"/>
                <a:gd name="T18" fmla="*/ 32 w 367"/>
                <a:gd name="T19" fmla="*/ 111 h 487"/>
                <a:gd name="T20" fmla="*/ 45 w 367"/>
                <a:gd name="T21" fmla="*/ 113 h 487"/>
                <a:gd name="T22" fmla="*/ 59 w 367"/>
                <a:gd name="T23" fmla="*/ 111 h 487"/>
                <a:gd name="T24" fmla="*/ 69 w 367"/>
                <a:gd name="T25" fmla="*/ 106 h 487"/>
                <a:gd name="T26" fmla="*/ 76 w 367"/>
                <a:gd name="T27" fmla="*/ 97 h 487"/>
                <a:gd name="T28" fmla="*/ 80 w 367"/>
                <a:gd name="T29" fmla="*/ 84 h 487"/>
                <a:gd name="T30" fmla="*/ 81 w 367"/>
                <a:gd name="T31" fmla="*/ 69 h 487"/>
                <a:gd name="T32" fmla="*/ 81 w 367"/>
                <a:gd name="T33" fmla="*/ 44 h 487"/>
                <a:gd name="T34" fmla="*/ 78 w 367"/>
                <a:gd name="T35" fmla="*/ 29 h 487"/>
                <a:gd name="T36" fmla="*/ 71 w 367"/>
                <a:gd name="T37" fmla="*/ 18 h 487"/>
                <a:gd name="T38" fmla="*/ 62 w 367"/>
                <a:gd name="T39" fmla="*/ 12 h 487"/>
                <a:gd name="T40" fmla="*/ 52 w 367"/>
                <a:gd name="T41" fmla="*/ 9 h 487"/>
                <a:gd name="T42" fmla="*/ 45 w 367"/>
                <a:gd name="T43" fmla="*/ 0 h 487"/>
                <a:gd name="T44" fmla="*/ 59 w 367"/>
                <a:gd name="T45" fmla="*/ 2 h 487"/>
                <a:gd name="T46" fmla="*/ 71 w 367"/>
                <a:gd name="T47" fmla="*/ 6 h 487"/>
                <a:gd name="T48" fmla="*/ 79 w 367"/>
                <a:gd name="T49" fmla="*/ 14 h 487"/>
                <a:gd name="T50" fmla="*/ 86 w 367"/>
                <a:gd name="T51" fmla="*/ 25 h 487"/>
                <a:gd name="T52" fmla="*/ 91 w 367"/>
                <a:gd name="T53" fmla="*/ 42 h 487"/>
                <a:gd name="T54" fmla="*/ 91 w 367"/>
                <a:gd name="T55" fmla="*/ 69 h 487"/>
                <a:gd name="T56" fmla="*/ 89 w 367"/>
                <a:gd name="T57" fmla="*/ 89 h 487"/>
                <a:gd name="T58" fmla="*/ 83 w 367"/>
                <a:gd name="T59" fmla="*/ 103 h 487"/>
                <a:gd name="T60" fmla="*/ 75 w 367"/>
                <a:gd name="T61" fmla="*/ 112 h 487"/>
                <a:gd name="T62" fmla="*/ 65 w 367"/>
                <a:gd name="T63" fmla="*/ 118 h 487"/>
                <a:gd name="T64" fmla="*/ 53 w 367"/>
                <a:gd name="T65" fmla="*/ 121 h 487"/>
                <a:gd name="T66" fmla="*/ 38 w 367"/>
                <a:gd name="T67" fmla="*/ 121 h 487"/>
                <a:gd name="T68" fmla="*/ 26 w 367"/>
                <a:gd name="T69" fmla="*/ 118 h 487"/>
                <a:gd name="T70" fmla="*/ 16 w 367"/>
                <a:gd name="T71" fmla="*/ 112 h 487"/>
                <a:gd name="T72" fmla="*/ 8 w 367"/>
                <a:gd name="T73" fmla="*/ 103 h 487"/>
                <a:gd name="T74" fmla="*/ 2 w 367"/>
                <a:gd name="T75" fmla="*/ 89 h 487"/>
                <a:gd name="T76" fmla="*/ 0 w 367"/>
                <a:gd name="T77" fmla="*/ 69 h 487"/>
                <a:gd name="T78" fmla="*/ 1 w 367"/>
                <a:gd name="T79" fmla="*/ 42 h 487"/>
                <a:gd name="T80" fmla="*/ 5 w 367"/>
                <a:gd name="T81" fmla="*/ 25 h 487"/>
                <a:gd name="T82" fmla="*/ 12 w 367"/>
                <a:gd name="T83" fmla="*/ 14 h 487"/>
                <a:gd name="T84" fmla="*/ 21 w 367"/>
                <a:gd name="T85" fmla="*/ 6 h 487"/>
                <a:gd name="T86" fmla="*/ 32 w 367"/>
                <a:gd name="T87" fmla="*/ 2 h 487"/>
                <a:gd name="T88" fmla="*/ 45 w 367"/>
                <a:gd name="T89" fmla="*/ 0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67" h="487">
                  <a:moveTo>
                    <a:pt x="183" y="34"/>
                  </a:moveTo>
                  <a:lnTo>
                    <a:pt x="160" y="35"/>
                  </a:lnTo>
                  <a:lnTo>
                    <a:pt x="137" y="40"/>
                  </a:lnTo>
                  <a:lnTo>
                    <a:pt x="117" y="46"/>
                  </a:lnTo>
                  <a:lnTo>
                    <a:pt x="101" y="55"/>
                  </a:lnTo>
                  <a:lnTo>
                    <a:pt x="82" y="72"/>
                  </a:lnTo>
                  <a:lnTo>
                    <a:pt x="66" y="92"/>
                  </a:lnTo>
                  <a:lnTo>
                    <a:pt x="54" y="117"/>
                  </a:lnTo>
                  <a:lnTo>
                    <a:pt x="46" y="145"/>
                  </a:lnTo>
                  <a:lnTo>
                    <a:pt x="42" y="177"/>
                  </a:lnTo>
                  <a:lnTo>
                    <a:pt x="39" y="212"/>
                  </a:lnTo>
                  <a:lnTo>
                    <a:pt x="39" y="274"/>
                  </a:lnTo>
                  <a:lnTo>
                    <a:pt x="40" y="307"/>
                  </a:lnTo>
                  <a:lnTo>
                    <a:pt x="45" y="336"/>
                  </a:lnTo>
                  <a:lnTo>
                    <a:pt x="52" y="363"/>
                  </a:lnTo>
                  <a:lnTo>
                    <a:pt x="62" y="386"/>
                  </a:lnTo>
                  <a:lnTo>
                    <a:pt x="74" y="406"/>
                  </a:lnTo>
                  <a:lnTo>
                    <a:pt x="89" y="422"/>
                  </a:lnTo>
                  <a:lnTo>
                    <a:pt x="108" y="436"/>
                  </a:lnTo>
                  <a:lnTo>
                    <a:pt x="130" y="445"/>
                  </a:lnTo>
                  <a:lnTo>
                    <a:pt x="155" y="450"/>
                  </a:lnTo>
                  <a:lnTo>
                    <a:pt x="183" y="451"/>
                  </a:lnTo>
                  <a:lnTo>
                    <a:pt x="212" y="450"/>
                  </a:lnTo>
                  <a:lnTo>
                    <a:pt x="238" y="445"/>
                  </a:lnTo>
                  <a:lnTo>
                    <a:pt x="259" y="436"/>
                  </a:lnTo>
                  <a:lnTo>
                    <a:pt x="278" y="422"/>
                  </a:lnTo>
                  <a:lnTo>
                    <a:pt x="294" y="406"/>
                  </a:lnTo>
                  <a:lnTo>
                    <a:pt x="306" y="386"/>
                  </a:lnTo>
                  <a:lnTo>
                    <a:pt x="316" y="363"/>
                  </a:lnTo>
                  <a:lnTo>
                    <a:pt x="323" y="336"/>
                  </a:lnTo>
                  <a:lnTo>
                    <a:pt x="326" y="307"/>
                  </a:lnTo>
                  <a:lnTo>
                    <a:pt x="328" y="274"/>
                  </a:lnTo>
                  <a:lnTo>
                    <a:pt x="328" y="212"/>
                  </a:lnTo>
                  <a:lnTo>
                    <a:pt x="326" y="177"/>
                  </a:lnTo>
                  <a:lnTo>
                    <a:pt x="321" y="145"/>
                  </a:lnTo>
                  <a:lnTo>
                    <a:pt x="314" y="117"/>
                  </a:lnTo>
                  <a:lnTo>
                    <a:pt x="301" y="92"/>
                  </a:lnTo>
                  <a:lnTo>
                    <a:pt x="286" y="72"/>
                  </a:lnTo>
                  <a:lnTo>
                    <a:pt x="267" y="55"/>
                  </a:lnTo>
                  <a:lnTo>
                    <a:pt x="250" y="46"/>
                  </a:lnTo>
                  <a:lnTo>
                    <a:pt x="230" y="40"/>
                  </a:lnTo>
                  <a:lnTo>
                    <a:pt x="208" y="35"/>
                  </a:lnTo>
                  <a:lnTo>
                    <a:pt x="183" y="34"/>
                  </a:lnTo>
                  <a:close/>
                  <a:moveTo>
                    <a:pt x="183" y="0"/>
                  </a:moveTo>
                  <a:lnTo>
                    <a:pt x="212" y="1"/>
                  </a:lnTo>
                  <a:lnTo>
                    <a:pt x="239" y="6"/>
                  </a:lnTo>
                  <a:lnTo>
                    <a:pt x="263" y="14"/>
                  </a:lnTo>
                  <a:lnTo>
                    <a:pt x="285" y="24"/>
                  </a:lnTo>
                  <a:lnTo>
                    <a:pt x="304" y="39"/>
                  </a:lnTo>
                  <a:lnTo>
                    <a:pt x="320" y="55"/>
                  </a:lnTo>
                  <a:lnTo>
                    <a:pt x="335" y="74"/>
                  </a:lnTo>
                  <a:lnTo>
                    <a:pt x="346" y="98"/>
                  </a:lnTo>
                  <a:lnTo>
                    <a:pt x="357" y="131"/>
                  </a:lnTo>
                  <a:lnTo>
                    <a:pt x="365" y="169"/>
                  </a:lnTo>
                  <a:lnTo>
                    <a:pt x="367" y="212"/>
                  </a:lnTo>
                  <a:lnTo>
                    <a:pt x="367" y="274"/>
                  </a:lnTo>
                  <a:lnTo>
                    <a:pt x="365" y="316"/>
                  </a:lnTo>
                  <a:lnTo>
                    <a:pt x="357" y="355"/>
                  </a:lnTo>
                  <a:lnTo>
                    <a:pt x="346" y="389"/>
                  </a:lnTo>
                  <a:lnTo>
                    <a:pt x="335" y="411"/>
                  </a:lnTo>
                  <a:lnTo>
                    <a:pt x="320" y="431"/>
                  </a:lnTo>
                  <a:lnTo>
                    <a:pt x="304" y="448"/>
                  </a:lnTo>
                  <a:lnTo>
                    <a:pt x="285" y="461"/>
                  </a:lnTo>
                  <a:lnTo>
                    <a:pt x="263" y="473"/>
                  </a:lnTo>
                  <a:lnTo>
                    <a:pt x="239" y="480"/>
                  </a:lnTo>
                  <a:lnTo>
                    <a:pt x="212" y="485"/>
                  </a:lnTo>
                  <a:lnTo>
                    <a:pt x="183" y="487"/>
                  </a:lnTo>
                  <a:lnTo>
                    <a:pt x="155" y="485"/>
                  </a:lnTo>
                  <a:lnTo>
                    <a:pt x="129" y="480"/>
                  </a:lnTo>
                  <a:lnTo>
                    <a:pt x="104" y="473"/>
                  </a:lnTo>
                  <a:lnTo>
                    <a:pt x="83" y="461"/>
                  </a:lnTo>
                  <a:lnTo>
                    <a:pt x="63" y="448"/>
                  </a:lnTo>
                  <a:lnTo>
                    <a:pt x="47" y="431"/>
                  </a:lnTo>
                  <a:lnTo>
                    <a:pt x="33" y="411"/>
                  </a:lnTo>
                  <a:lnTo>
                    <a:pt x="21" y="389"/>
                  </a:lnTo>
                  <a:lnTo>
                    <a:pt x="9" y="355"/>
                  </a:lnTo>
                  <a:lnTo>
                    <a:pt x="3" y="316"/>
                  </a:lnTo>
                  <a:lnTo>
                    <a:pt x="0" y="274"/>
                  </a:lnTo>
                  <a:lnTo>
                    <a:pt x="0" y="212"/>
                  </a:lnTo>
                  <a:lnTo>
                    <a:pt x="3" y="169"/>
                  </a:lnTo>
                  <a:lnTo>
                    <a:pt x="9" y="131"/>
                  </a:lnTo>
                  <a:lnTo>
                    <a:pt x="21" y="98"/>
                  </a:lnTo>
                  <a:lnTo>
                    <a:pt x="33" y="74"/>
                  </a:lnTo>
                  <a:lnTo>
                    <a:pt x="47" y="55"/>
                  </a:lnTo>
                  <a:lnTo>
                    <a:pt x="63" y="39"/>
                  </a:lnTo>
                  <a:lnTo>
                    <a:pt x="83" y="24"/>
                  </a:lnTo>
                  <a:lnTo>
                    <a:pt x="104" y="14"/>
                  </a:lnTo>
                  <a:lnTo>
                    <a:pt x="129" y="6"/>
                  </a:lnTo>
                  <a:lnTo>
                    <a:pt x="155" y="1"/>
                  </a:lnTo>
                  <a:lnTo>
                    <a:pt x="183"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6" name="Freeform 9"/>
            <p:cNvSpPr>
              <a:spLocks noEditPoints="1"/>
            </p:cNvSpPr>
            <p:nvPr userDrawn="1"/>
          </p:nvSpPr>
          <p:spPr bwMode="auto">
            <a:xfrm>
              <a:off x="683" y="2779"/>
              <a:ext cx="92" cy="122"/>
            </a:xfrm>
            <a:custGeom>
              <a:avLst/>
              <a:gdLst>
                <a:gd name="T0" fmla="*/ 40 w 367"/>
                <a:gd name="T1" fmla="*/ 9 h 487"/>
                <a:gd name="T2" fmla="*/ 29 w 367"/>
                <a:gd name="T3" fmla="*/ 12 h 487"/>
                <a:gd name="T4" fmla="*/ 20 w 367"/>
                <a:gd name="T5" fmla="*/ 18 h 487"/>
                <a:gd name="T6" fmla="*/ 13 w 367"/>
                <a:gd name="T7" fmla="*/ 29 h 487"/>
                <a:gd name="T8" fmla="*/ 10 w 367"/>
                <a:gd name="T9" fmla="*/ 44 h 487"/>
                <a:gd name="T10" fmla="*/ 10 w 367"/>
                <a:gd name="T11" fmla="*/ 69 h 487"/>
                <a:gd name="T12" fmla="*/ 11 w 367"/>
                <a:gd name="T13" fmla="*/ 84 h 487"/>
                <a:gd name="T14" fmla="*/ 15 w 367"/>
                <a:gd name="T15" fmla="*/ 97 h 487"/>
                <a:gd name="T16" fmla="*/ 22 w 367"/>
                <a:gd name="T17" fmla="*/ 106 h 487"/>
                <a:gd name="T18" fmla="*/ 32 w 367"/>
                <a:gd name="T19" fmla="*/ 111 h 487"/>
                <a:gd name="T20" fmla="*/ 46 w 367"/>
                <a:gd name="T21" fmla="*/ 113 h 487"/>
                <a:gd name="T22" fmla="*/ 59 w 367"/>
                <a:gd name="T23" fmla="*/ 111 h 487"/>
                <a:gd name="T24" fmla="*/ 69 w 367"/>
                <a:gd name="T25" fmla="*/ 106 h 487"/>
                <a:gd name="T26" fmla="*/ 76 w 367"/>
                <a:gd name="T27" fmla="*/ 97 h 487"/>
                <a:gd name="T28" fmla="*/ 81 w 367"/>
                <a:gd name="T29" fmla="*/ 84 h 487"/>
                <a:gd name="T30" fmla="*/ 82 w 367"/>
                <a:gd name="T31" fmla="*/ 69 h 487"/>
                <a:gd name="T32" fmla="*/ 81 w 367"/>
                <a:gd name="T33" fmla="*/ 44 h 487"/>
                <a:gd name="T34" fmla="*/ 78 w 367"/>
                <a:gd name="T35" fmla="*/ 29 h 487"/>
                <a:gd name="T36" fmla="*/ 71 w 367"/>
                <a:gd name="T37" fmla="*/ 18 h 487"/>
                <a:gd name="T38" fmla="*/ 62 w 367"/>
                <a:gd name="T39" fmla="*/ 12 h 487"/>
                <a:gd name="T40" fmla="*/ 52 w 367"/>
                <a:gd name="T41" fmla="*/ 9 h 487"/>
                <a:gd name="T42" fmla="*/ 46 w 367"/>
                <a:gd name="T43" fmla="*/ 0 h 487"/>
                <a:gd name="T44" fmla="*/ 60 w 367"/>
                <a:gd name="T45" fmla="*/ 2 h 487"/>
                <a:gd name="T46" fmla="*/ 71 w 367"/>
                <a:gd name="T47" fmla="*/ 6 h 487"/>
                <a:gd name="T48" fmla="*/ 80 w 367"/>
                <a:gd name="T49" fmla="*/ 14 h 487"/>
                <a:gd name="T50" fmla="*/ 86 w 367"/>
                <a:gd name="T51" fmla="*/ 25 h 487"/>
                <a:gd name="T52" fmla="*/ 91 w 367"/>
                <a:gd name="T53" fmla="*/ 42 h 487"/>
                <a:gd name="T54" fmla="*/ 92 w 367"/>
                <a:gd name="T55" fmla="*/ 69 h 487"/>
                <a:gd name="T56" fmla="*/ 89 w 367"/>
                <a:gd name="T57" fmla="*/ 89 h 487"/>
                <a:gd name="T58" fmla="*/ 84 w 367"/>
                <a:gd name="T59" fmla="*/ 103 h 487"/>
                <a:gd name="T60" fmla="*/ 76 w 367"/>
                <a:gd name="T61" fmla="*/ 112 h 487"/>
                <a:gd name="T62" fmla="*/ 66 w 367"/>
                <a:gd name="T63" fmla="*/ 118 h 487"/>
                <a:gd name="T64" fmla="*/ 53 w 367"/>
                <a:gd name="T65" fmla="*/ 121 h 487"/>
                <a:gd name="T66" fmla="*/ 39 w 367"/>
                <a:gd name="T67" fmla="*/ 121 h 487"/>
                <a:gd name="T68" fmla="*/ 26 w 367"/>
                <a:gd name="T69" fmla="*/ 118 h 487"/>
                <a:gd name="T70" fmla="*/ 16 w 367"/>
                <a:gd name="T71" fmla="*/ 112 h 487"/>
                <a:gd name="T72" fmla="*/ 8 w 367"/>
                <a:gd name="T73" fmla="*/ 103 h 487"/>
                <a:gd name="T74" fmla="*/ 2 w 367"/>
                <a:gd name="T75" fmla="*/ 89 h 487"/>
                <a:gd name="T76" fmla="*/ 0 w 367"/>
                <a:gd name="T77" fmla="*/ 69 h 487"/>
                <a:gd name="T78" fmla="*/ 1 w 367"/>
                <a:gd name="T79" fmla="*/ 42 h 487"/>
                <a:gd name="T80" fmla="*/ 5 w 367"/>
                <a:gd name="T81" fmla="*/ 25 h 487"/>
                <a:gd name="T82" fmla="*/ 11 w 367"/>
                <a:gd name="T83" fmla="*/ 14 h 487"/>
                <a:gd name="T84" fmla="*/ 21 w 367"/>
                <a:gd name="T85" fmla="*/ 6 h 487"/>
                <a:gd name="T86" fmla="*/ 32 w 367"/>
                <a:gd name="T87" fmla="*/ 2 h 487"/>
                <a:gd name="T88" fmla="*/ 46 w 367"/>
                <a:gd name="T89" fmla="*/ 0 h 48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67" h="487">
                  <a:moveTo>
                    <a:pt x="183" y="34"/>
                  </a:moveTo>
                  <a:lnTo>
                    <a:pt x="158" y="35"/>
                  </a:lnTo>
                  <a:lnTo>
                    <a:pt x="137" y="40"/>
                  </a:lnTo>
                  <a:lnTo>
                    <a:pt x="117" y="46"/>
                  </a:lnTo>
                  <a:lnTo>
                    <a:pt x="100" y="55"/>
                  </a:lnTo>
                  <a:lnTo>
                    <a:pt x="81" y="72"/>
                  </a:lnTo>
                  <a:lnTo>
                    <a:pt x="66" y="92"/>
                  </a:lnTo>
                  <a:lnTo>
                    <a:pt x="53" y="117"/>
                  </a:lnTo>
                  <a:lnTo>
                    <a:pt x="45" y="145"/>
                  </a:lnTo>
                  <a:lnTo>
                    <a:pt x="41" y="177"/>
                  </a:lnTo>
                  <a:lnTo>
                    <a:pt x="39" y="212"/>
                  </a:lnTo>
                  <a:lnTo>
                    <a:pt x="39" y="274"/>
                  </a:lnTo>
                  <a:lnTo>
                    <a:pt x="40" y="307"/>
                  </a:lnTo>
                  <a:lnTo>
                    <a:pt x="44" y="336"/>
                  </a:lnTo>
                  <a:lnTo>
                    <a:pt x="51" y="363"/>
                  </a:lnTo>
                  <a:lnTo>
                    <a:pt x="61" y="386"/>
                  </a:lnTo>
                  <a:lnTo>
                    <a:pt x="73" y="406"/>
                  </a:lnTo>
                  <a:lnTo>
                    <a:pt x="89" y="422"/>
                  </a:lnTo>
                  <a:lnTo>
                    <a:pt x="107" y="436"/>
                  </a:lnTo>
                  <a:lnTo>
                    <a:pt x="129" y="445"/>
                  </a:lnTo>
                  <a:lnTo>
                    <a:pt x="155" y="450"/>
                  </a:lnTo>
                  <a:lnTo>
                    <a:pt x="183" y="451"/>
                  </a:lnTo>
                  <a:lnTo>
                    <a:pt x="212" y="450"/>
                  </a:lnTo>
                  <a:lnTo>
                    <a:pt x="237" y="445"/>
                  </a:lnTo>
                  <a:lnTo>
                    <a:pt x="258" y="436"/>
                  </a:lnTo>
                  <a:lnTo>
                    <a:pt x="277" y="422"/>
                  </a:lnTo>
                  <a:lnTo>
                    <a:pt x="293" y="406"/>
                  </a:lnTo>
                  <a:lnTo>
                    <a:pt x="305" y="386"/>
                  </a:lnTo>
                  <a:lnTo>
                    <a:pt x="314" y="363"/>
                  </a:lnTo>
                  <a:lnTo>
                    <a:pt x="322" y="336"/>
                  </a:lnTo>
                  <a:lnTo>
                    <a:pt x="325" y="307"/>
                  </a:lnTo>
                  <a:lnTo>
                    <a:pt x="328" y="274"/>
                  </a:lnTo>
                  <a:lnTo>
                    <a:pt x="328" y="212"/>
                  </a:lnTo>
                  <a:lnTo>
                    <a:pt x="325" y="177"/>
                  </a:lnTo>
                  <a:lnTo>
                    <a:pt x="321" y="145"/>
                  </a:lnTo>
                  <a:lnTo>
                    <a:pt x="313" y="117"/>
                  </a:lnTo>
                  <a:lnTo>
                    <a:pt x="301" y="92"/>
                  </a:lnTo>
                  <a:lnTo>
                    <a:pt x="285" y="72"/>
                  </a:lnTo>
                  <a:lnTo>
                    <a:pt x="266" y="55"/>
                  </a:lnTo>
                  <a:lnTo>
                    <a:pt x="248" y="46"/>
                  </a:lnTo>
                  <a:lnTo>
                    <a:pt x="229" y="40"/>
                  </a:lnTo>
                  <a:lnTo>
                    <a:pt x="207" y="35"/>
                  </a:lnTo>
                  <a:lnTo>
                    <a:pt x="183" y="34"/>
                  </a:lnTo>
                  <a:close/>
                  <a:moveTo>
                    <a:pt x="183" y="0"/>
                  </a:moveTo>
                  <a:lnTo>
                    <a:pt x="212" y="1"/>
                  </a:lnTo>
                  <a:lnTo>
                    <a:pt x="238" y="6"/>
                  </a:lnTo>
                  <a:lnTo>
                    <a:pt x="262" y="14"/>
                  </a:lnTo>
                  <a:lnTo>
                    <a:pt x="284" y="24"/>
                  </a:lnTo>
                  <a:lnTo>
                    <a:pt x="303" y="39"/>
                  </a:lnTo>
                  <a:lnTo>
                    <a:pt x="320" y="55"/>
                  </a:lnTo>
                  <a:lnTo>
                    <a:pt x="334" y="74"/>
                  </a:lnTo>
                  <a:lnTo>
                    <a:pt x="345" y="98"/>
                  </a:lnTo>
                  <a:lnTo>
                    <a:pt x="357" y="131"/>
                  </a:lnTo>
                  <a:lnTo>
                    <a:pt x="364" y="169"/>
                  </a:lnTo>
                  <a:lnTo>
                    <a:pt x="367" y="212"/>
                  </a:lnTo>
                  <a:lnTo>
                    <a:pt x="367" y="274"/>
                  </a:lnTo>
                  <a:lnTo>
                    <a:pt x="364" y="316"/>
                  </a:lnTo>
                  <a:lnTo>
                    <a:pt x="357" y="355"/>
                  </a:lnTo>
                  <a:lnTo>
                    <a:pt x="345" y="389"/>
                  </a:lnTo>
                  <a:lnTo>
                    <a:pt x="334" y="411"/>
                  </a:lnTo>
                  <a:lnTo>
                    <a:pt x="320" y="431"/>
                  </a:lnTo>
                  <a:lnTo>
                    <a:pt x="303" y="448"/>
                  </a:lnTo>
                  <a:lnTo>
                    <a:pt x="284" y="461"/>
                  </a:lnTo>
                  <a:lnTo>
                    <a:pt x="262" y="473"/>
                  </a:lnTo>
                  <a:lnTo>
                    <a:pt x="238" y="480"/>
                  </a:lnTo>
                  <a:lnTo>
                    <a:pt x="212" y="485"/>
                  </a:lnTo>
                  <a:lnTo>
                    <a:pt x="183" y="487"/>
                  </a:lnTo>
                  <a:lnTo>
                    <a:pt x="155" y="485"/>
                  </a:lnTo>
                  <a:lnTo>
                    <a:pt x="128" y="480"/>
                  </a:lnTo>
                  <a:lnTo>
                    <a:pt x="103" y="473"/>
                  </a:lnTo>
                  <a:lnTo>
                    <a:pt x="82" y="461"/>
                  </a:lnTo>
                  <a:lnTo>
                    <a:pt x="62" y="448"/>
                  </a:lnTo>
                  <a:lnTo>
                    <a:pt x="45" y="431"/>
                  </a:lnTo>
                  <a:lnTo>
                    <a:pt x="32" y="411"/>
                  </a:lnTo>
                  <a:lnTo>
                    <a:pt x="20" y="389"/>
                  </a:lnTo>
                  <a:lnTo>
                    <a:pt x="9" y="355"/>
                  </a:lnTo>
                  <a:lnTo>
                    <a:pt x="2" y="316"/>
                  </a:lnTo>
                  <a:lnTo>
                    <a:pt x="0" y="274"/>
                  </a:lnTo>
                  <a:lnTo>
                    <a:pt x="0" y="212"/>
                  </a:lnTo>
                  <a:lnTo>
                    <a:pt x="2" y="169"/>
                  </a:lnTo>
                  <a:lnTo>
                    <a:pt x="9" y="131"/>
                  </a:lnTo>
                  <a:lnTo>
                    <a:pt x="20" y="98"/>
                  </a:lnTo>
                  <a:lnTo>
                    <a:pt x="32" y="74"/>
                  </a:lnTo>
                  <a:lnTo>
                    <a:pt x="45" y="55"/>
                  </a:lnTo>
                  <a:lnTo>
                    <a:pt x="62" y="39"/>
                  </a:lnTo>
                  <a:lnTo>
                    <a:pt x="82" y="24"/>
                  </a:lnTo>
                  <a:lnTo>
                    <a:pt x="103" y="14"/>
                  </a:lnTo>
                  <a:lnTo>
                    <a:pt x="128" y="6"/>
                  </a:lnTo>
                  <a:lnTo>
                    <a:pt x="155" y="1"/>
                  </a:lnTo>
                  <a:lnTo>
                    <a:pt x="183"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7" name="Freeform 10"/>
            <p:cNvSpPr>
              <a:spLocks/>
            </p:cNvSpPr>
            <p:nvPr userDrawn="1"/>
          </p:nvSpPr>
          <p:spPr bwMode="auto">
            <a:xfrm>
              <a:off x="790" y="2735"/>
              <a:ext cx="74" cy="166"/>
            </a:xfrm>
            <a:custGeom>
              <a:avLst/>
              <a:gdLst>
                <a:gd name="T0" fmla="*/ 4 w 297"/>
                <a:gd name="T1" fmla="*/ 0 h 666"/>
                <a:gd name="T2" fmla="*/ 5 w 297"/>
                <a:gd name="T3" fmla="*/ 0 h 666"/>
                <a:gd name="T4" fmla="*/ 6 w 297"/>
                <a:gd name="T5" fmla="*/ 0 h 666"/>
                <a:gd name="T6" fmla="*/ 7 w 297"/>
                <a:gd name="T7" fmla="*/ 0 h 666"/>
                <a:gd name="T8" fmla="*/ 8 w 297"/>
                <a:gd name="T9" fmla="*/ 1 h 666"/>
                <a:gd name="T10" fmla="*/ 9 w 297"/>
                <a:gd name="T11" fmla="*/ 2 h 666"/>
                <a:gd name="T12" fmla="*/ 10 w 297"/>
                <a:gd name="T13" fmla="*/ 3 h 666"/>
                <a:gd name="T14" fmla="*/ 10 w 297"/>
                <a:gd name="T15" fmla="*/ 4 h 666"/>
                <a:gd name="T16" fmla="*/ 10 w 297"/>
                <a:gd name="T17" fmla="*/ 97 h 666"/>
                <a:gd name="T18" fmla="*/ 64 w 297"/>
                <a:gd name="T19" fmla="*/ 46 h 666"/>
                <a:gd name="T20" fmla="*/ 67 w 297"/>
                <a:gd name="T21" fmla="*/ 45 h 666"/>
                <a:gd name="T22" fmla="*/ 69 w 297"/>
                <a:gd name="T23" fmla="*/ 45 h 666"/>
                <a:gd name="T24" fmla="*/ 71 w 297"/>
                <a:gd name="T25" fmla="*/ 45 h 666"/>
                <a:gd name="T26" fmla="*/ 72 w 297"/>
                <a:gd name="T27" fmla="*/ 45 h 666"/>
                <a:gd name="T28" fmla="*/ 73 w 297"/>
                <a:gd name="T29" fmla="*/ 46 h 666"/>
                <a:gd name="T30" fmla="*/ 73 w 297"/>
                <a:gd name="T31" fmla="*/ 46 h 666"/>
                <a:gd name="T32" fmla="*/ 74 w 297"/>
                <a:gd name="T33" fmla="*/ 48 h 666"/>
                <a:gd name="T34" fmla="*/ 74 w 297"/>
                <a:gd name="T35" fmla="*/ 48 h 666"/>
                <a:gd name="T36" fmla="*/ 74 w 297"/>
                <a:gd name="T37" fmla="*/ 50 h 666"/>
                <a:gd name="T38" fmla="*/ 73 w 297"/>
                <a:gd name="T39" fmla="*/ 51 h 666"/>
                <a:gd name="T40" fmla="*/ 73 w 297"/>
                <a:gd name="T41" fmla="*/ 52 h 666"/>
                <a:gd name="T42" fmla="*/ 18 w 297"/>
                <a:gd name="T43" fmla="*/ 101 h 666"/>
                <a:gd name="T44" fmla="*/ 73 w 297"/>
                <a:gd name="T45" fmla="*/ 159 h 666"/>
                <a:gd name="T46" fmla="*/ 74 w 297"/>
                <a:gd name="T47" fmla="*/ 160 h 666"/>
                <a:gd name="T48" fmla="*/ 74 w 297"/>
                <a:gd name="T49" fmla="*/ 161 h 666"/>
                <a:gd name="T50" fmla="*/ 74 w 297"/>
                <a:gd name="T51" fmla="*/ 163 h 666"/>
                <a:gd name="T52" fmla="*/ 74 w 297"/>
                <a:gd name="T53" fmla="*/ 164 h 666"/>
                <a:gd name="T54" fmla="*/ 74 w 297"/>
                <a:gd name="T55" fmla="*/ 164 h 666"/>
                <a:gd name="T56" fmla="*/ 73 w 297"/>
                <a:gd name="T57" fmla="*/ 165 h 666"/>
                <a:gd name="T58" fmla="*/ 72 w 297"/>
                <a:gd name="T59" fmla="*/ 166 h 666"/>
                <a:gd name="T60" fmla="*/ 71 w 297"/>
                <a:gd name="T61" fmla="*/ 166 h 666"/>
                <a:gd name="T62" fmla="*/ 70 w 297"/>
                <a:gd name="T63" fmla="*/ 166 h 666"/>
                <a:gd name="T64" fmla="*/ 66 w 297"/>
                <a:gd name="T65" fmla="*/ 165 h 666"/>
                <a:gd name="T66" fmla="*/ 63 w 297"/>
                <a:gd name="T67" fmla="*/ 163 h 666"/>
                <a:gd name="T68" fmla="*/ 10 w 297"/>
                <a:gd name="T69" fmla="*/ 106 h 666"/>
                <a:gd name="T70" fmla="*/ 10 w 297"/>
                <a:gd name="T71" fmla="*/ 161 h 666"/>
                <a:gd name="T72" fmla="*/ 10 w 297"/>
                <a:gd name="T73" fmla="*/ 162 h 666"/>
                <a:gd name="T74" fmla="*/ 9 w 297"/>
                <a:gd name="T75" fmla="*/ 163 h 666"/>
                <a:gd name="T76" fmla="*/ 8 w 297"/>
                <a:gd name="T77" fmla="*/ 163 h 666"/>
                <a:gd name="T78" fmla="*/ 7 w 297"/>
                <a:gd name="T79" fmla="*/ 164 h 666"/>
                <a:gd name="T80" fmla="*/ 6 w 297"/>
                <a:gd name="T81" fmla="*/ 164 h 666"/>
                <a:gd name="T82" fmla="*/ 5 w 297"/>
                <a:gd name="T83" fmla="*/ 165 h 666"/>
                <a:gd name="T84" fmla="*/ 4 w 297"/>
                <a:gd name="T85" fmla="*/ 165 h 666"/>
                <a:gd name="T86" fmla="*/ 3 w 297"/>
                <a:gd name="T87" fmla="*/ 164 h 666"/>
                <a:gd name="T88" fmla="*/ 2 w 297"/>
                <a:gd name="T89" fmla="*/ 164 h 666"/>
                <a:gd name="T90" fmla="*/ 1 w 297"/>
                <a:gd name="T91" fmla="*/ 163 h 666"/>
                <a:gd name="T92" fmla="*/ 0 w 297"/>
                <a:gd name="T93" fmla="*/ 163 h 666"/>
                <a:gd name="T94" fmla="*/ 0 w 297"/>
                <a:gd name="T95" fmla="*/ 162 h 666"/>
                <a:gd name="T96" fmla="*/ 0 w 297"/>
                <a:gd name="T97" fmla="*/ 161 h 666"/>
                <a:gd name="T98" fmla="*/ 0 w 297"/>
                <a:gd name="T99" fmla="*/ 4 h 666"/>
                <a:gd name="T100" fmla="*/ 0 w 297"/>
                <a:gd name="T101" fmla="*/ 3 h 666"/>
                <a:gd name="T102" fmla="*/ 0 w 297"/>
                <a:gd name="T103" fmla="*/ 2 h 666"/>
                <a:gd name="T104" fmla="*/ 1 w 297"/>
                <a:gd name="T105" fmla="*/ 1 h 666"/>
                <a:gd name="T106" fmla="*/ 2 w 297"/>
                <a:gd name="T107" fmla="*/ 0 h 666"/>
                <a:gd name="T108" fmla="*/ 3 w 297"/>
                <a:gd name="T109" fmla="*/ 0 h 666"/>
                <a:gd name="T110" fmla="*/ 4 w 297"/>
                <a:gd name="T111" fmla="*/ 0 h 66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7" h="666">
                  <a:moveTo>
                    <a:pt x="16" y="0"/>
                  </a:moveTo>
                  <a:lnTo>
                    <a:pt x="22" y="0"/>
                  </a:lnTo>
                  <a:lnTo>
                    <a:pt x="26" y="0"/>
                  </a:lnTo>
                  <a:lnTo>
                    <a:pt x="30" y="2"/>
                  </a:lnTo>
                  <a:lnTo>
                    <a:pt x="34" y="5"/>
                  </a:lnTo>
                  <a:lnTo>
                    <a:pt x="36" y="8"/>
                  </a:lnTo>
                  <a:lnTo>
                    <a:pt x="39" y="12"/>
                  </a:lnTo>
                  <a:lnTo>
                    <a:pt x="39" y="17"/>
                  </a:lnTo>
                  <a:lnTo>
                    <a:pt x="39" y="391"/>
                  </a:lnTo>
                  <a:lnTo>
                    <a:pt x="257" y="186"/>
                  </a:lnTo>
                  <a:lnTo>
                    <a:pt x="267" y="181"/>
                  </a:lnTo>
                  <a:lnTo>
                    <a:pt x="278" y="179"/>
                  </a:lnTo>
                  <a:lnTo>
                    <a:pt x="284" y="180"/>
                  </a:lnTo>
                  <a:lnTo>
                    <a:pt x="288" y="181"/>
                  </a:lnTo>
                  <a:lnTo>
                    <a:pt x="292" y="183"/>
                  </a:lnTo>
                  <a:lnTo>
                    <a:pt x="294" y="186"/>
                  </a:lnTo>
                  <a:lnTo>
                    <a:pt x="296" y="191"/>
                  </a:lnTo>
                  <a:lnTo>
                    <a:pt x="296" y="194"/>
                  </a:lnTo>
                  <a:lnTo>
                    <a:pt x="296" y="200"/>
                  </a:lnTo>
                  <a:lnTo>
                    <a:pt x="294" y="204"/>
                  </a:lnTo>
                  <a:lnTo>
                    <a:pt x="291" y="209"/>
                  </a:lnTo>
                  <a:lnTo>
                    <a:pt x="73" y="407"/>
                  </a:lnTo>
                  <a:lnTo>
                    <a:pt x="292" y="638"/>
                  </a:lnTo>
                  <a:lnTo>
                    <a:pt x="295" y="643"/>
                  </a:lnTo>
                  <a:lnTo>
                    <a:pt x="296" y="647"/>
                  </a:lnTo>
                  <a:lnTo>
                    <a:pt x="297" y="652"/>
                  </a:lnTo>
                  <a:lnTo>
                    <a:pt x="297" y="656"/>
                  </a:lnTo>
                  <a:lnTo>
                    <a:pt x="295" y="659"/>
                  </a:lnTo>
                  <a:lnTo>
                    <a:pt x="293" y="662"/>
                  </a:lnTo>
                  <a:lnTo>
                    <a:pt x="290" y="664"/>
                  </a:lnTo>
                  <a:lnTo>
                    <a:pt x="286" y="665"/>
                  </a:lnTo>
                  <a:lnTo>
                    <a:pt x="281" y="666"/>
                  </a:lnTo>
                  <a:lnTo>
                    <a:pt x="266" y="663"/>
                  </a:lnTo>
                  <a:lnTo>
                    <a:pt x="254" y="655"/>
                  </a:lnTo>
                  <a:lnTo>
                    <a:pt x="39" y="425"/>
                  </a:lnTo>
                  <a:lnTo>
                    <a:pt x="39" y="644"/>
                  </a:lnTo>
                  <a:lnTo>
                    <a:pt x="39" y="648"/>
                  </a:lnTo>
                  <a:lnTo>
                    <a:pt x="36" y="652"/>
                  </a:lnTo>
                  <a:lnTo>
                    <a:pt x="34" y="655"/>
                  </a:lnTo>
                  <a:lnTo>
                    <a:pt x="30" y="658"/>
                  </a:lnTo>
                  <a:lnTo>
                    <a:pt x="26" y="659"/>
                  </a:lnTo>
                  <a:lnTo>
                    <a:pt x="22" y="660"/>
                  </a:lnTo>
                  <a:lnTo>
                    <a:pt x="16" y="660"/>
                  </a:lnTo>
                  <a:lnTo>
                    <a:pt x="13" y="659"/>
                  </a:lnTo>
                  <a:lnTo>
                    <a:pt x="9" y="658"/>
                  </a:lnTo>
                  <a:lnTo>
                    <a:pt x="5" y="655"/>
                  </a:lnTo>
                  <a:lnTo>
                    <a:pt x="2" y="652"/>
                  </a:lnTo>
                  <a:lnTo>
                    <a:pt x="1" y="648"/>
                  </a:lnTo>
                  <a:lnTo>
                    <a:pt x="0" y="644"/>
                  </a:lnTo>
                  <a:lnTo>
                    <a:pt x="0" y="17"/>
                  </a:lnTo>
                  <a:lnTo>
                    <a:pt x="1" y="12"/>
                  </a:lnTo>
                  <a:lnTo>
                    <a:pt x="2" y="9"/>
                  </a:lnTo>
                  <a:lnTo>
                    <a:pt x="5" y="5"/>
                  </a:lnTo>
                  <a:lnTo>
                    <a:pt x="9" y="2"/>
                  </a:lnTo>
                  <a:lnTo>
                    <a:pt x="13" y="0"/>
                  </a:lnTo>
                  <a:lnTo>
                    <a:pt x="16"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8" name="Freeform 11"/>
            <p:cNvSpPr>
              <a:spLocks/>
            </p:cNvSpPr>
            <p:nvPr userDrawn="1"/>
          </p:nvSpPr>
          <p:spPr bwMode="auto">
            <a:xfrm>
              <a:off x="919" y="2735"/>
              <a:ext cx="9" cy="165"/>
            </a:xfrm>
            <a:custGeom>
              <a:avLst/>
              <a:gdLst>
                <a:gd name="T0" fmla="*/ 3 w 39"/>
                <a:gd name="T1" fmla="*/ 0 h 660"/>
                <a:gd name="T2" fmla="*/ 5 w 39"/>
                <a:gd name="T3" fmla="*/ 0 h 660"/>
                <a:gd name="T4" fmla="*/ 6 w 39"/>
                <a:gd name="T5" fmla="*/ 0 h 660"/>
                <a:gd name="T6" fmla="*/ 7 w 39"/>
                <a:gd name="T7" fmla="*/ 1 h 660"/>
                <a:gd name="T8" fmla="*/ 8 w 39"/>
                <a:gd name="T9" fmla="*/ 1 h 660"/>
                <a:gd name="T10" fmla="*/ 9 w 39"/>
                <a:gd name="T11" fmla="*/ 2 h 660"/>
                <a:gd name="T12" fmla="*/ 9 w 39"/>
                <a:gd name="T13" fmla="*/ 3 h 660"/>
                <a:gd name="T14" fmla="*/ 9 w 39"/>
                <a:gd name="T15" fmla="*/ 4 h 660"/>
                <a:gd name="T16" fmla="*/ 9 w 39"/>
                <a:gd name="T17" fmla="*/ 161 h 660"/>
                <a:gd name="T18" fmla="*/ 9 w 39"/>
                <a:gd name="T19" fmla="*/ 162 h 660"/>
                <a:gd name="T20" fmla="*/ 9 w 39"/>
                <a:gd name="T21" fmla="*/ 163 h 660"/>
                <a:gd name="T22" fmla="*/ 8 w 39"/>
                <a:gd name="T23" fmla="*/ 164 h 660"/>
                <a:gd name="T24" fmla="*/ 7 w 39"/>
                <a:gd name="T25" fmla="*/ 165 h 660"/>
                <a:gd name="T26" fmla="*/ 6 w 39"/>
                <a:gd name="T27" fmla="*/ 165 h 660"/>
                <a:gd name="T28" fmla="*/ 5 w 39"/>
                <a:gd name="T29" fmla="*/ 165 h 660"/>
                <a:gd name="T30" fmla="*/ 3 w 39"/>
                <a:gd name="T31" fmla="*/ 165 h 660"/>
                <a:gd name="T32" fmla="*/ 3 w 39"/>
                <a:gd name="T33" fmla="*/ 165 h 660"/>
                <a:gd name="T34" fmla="*/ 2 w 39"/>
                <a:gd name="T35" fmla="*/ 165 h 660"/>
                <a:gd name="T36" fmla="*/ 1 w 39"/>
                <a:gd name="T37" fmla="*/ 164 h 660"/>
                <a:gd name="T38" fmla="*/ 0 w 39"/>
                <a:gd name="T39" fmla="*/ 163 h 660"/>
                <a:gd name="T40" fmla="*/ 0 w 39"/>
                <a:gd name="T41" fmla="*/ 162 h 660"/>
                <a:gd name="T42" fmla="*/ 0 w 39"/>
                <a:gd name="T43" fmla="*/ 161 h 660"/>
                <a:gd name="T44" fmla="*/ 0 w 39"/>
                <a:gd name="T45" fmla="*/ 4 h 660"/>
                <a:gd name="T46" fmla="*/ 0 w 39"/>
                <a:gd name="T47" fmla="*/ 3 h 660"/>
                <a:gd name="T48" fmla="*/ 0 w 39"/>
                <a:gd name="T49" fmla="*/ 2 h 660"/>
                <a:gd name="T50" fmla="*/ 1 w 39"/>
                <a:gd name="T51" fmla="*/ 1 h 660"/>
                <a:gd name="T52" fmla="*/ 2 w 39"/>
                <a:gd name="T53" fmla="*/ 1 h 660"/>
                <a:gd name="T54" fmla="*/ 3 w 39"/>
                <a:gd name="T55" fmla="*/ 0 h 660"/>
                <a:gd name="T56" fmla="*/ 3 w 39"/>
                <a:gd name="T57" fmla="*/ 0 h 66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 h="660">
                  <a:moveTo>
                    <a:pt x="14" y="0"/>
                  </a:moveTo>
                  <a:lnTo>
                    <a:pt x="23" y="0"/>
                  </a:lnTo>
                  <a:lnTo>
                    <a:pt x="28" y="0"/>
                  </a:lnTo>
                  <a:lnTo>
                    <a:pt x="31" y="2"/>
                  </a:lnTo>
                  <a:lnTo>
                    <a:pt x="35" y="5"/>
                  </a:lnTo>
                  <a:lnTo>
                    <a:pt x="37" y="8"/>
                  </a:lnTo>
                  <a:lnTo>
                    <a:pt x="38" y="12"/>
                  </a:lnTo>
                  <a:lnTo>
                    <a:pt x="39" y="17"/>
                  </a:lnTo>
                  <a:lnTo>
                    <a:pt x="39" y="644"/>
                  </a:lnTo>
                  <a:lnTo>
                    <a:pt x="38" y="648"/>
                  </a:lnTo>
                  <a:lnTo>
                    <a:pt x="37" y="653"/>
                  </a:lnTo>
                  <a:lnTo>
                    <a:pt x="35" y="656"/>
                  </a:lnTo>
                  <a:lnTo>
                    <a:pt x="31" y="658"/>
                  </a:lnTo>
                  <a:lnTo>
                    <a:pt x="28" y="659"/>
                  </a:lnTo>
                  <a:lnTo>
                    <a:pt x="23" y="660"/>
                  </a:lnTo>
                  <a:lnTo>
                    <a:pt x="14" y="660"/>
                  </a:lnTo>
                  <a:lnTo>
                    <a:pt x="11" y="659"/>
                  </a:lnTo>
                  <a:lnTo>
                    <a:pt x="8" y="658"/>
                  </a:lnTo>
                  <a:lnTo>
                    <a:pt x="4" y="655"/>
                  </a:lnTo>
                  <a:lnTo>
                    <a:pt x="2" y="652"/>
                  </a:lnTo>
                  <a:lnTo>
                    <a:pt x="0" y="648"/>
                  </a:lnTo>
                  <a:lnTo>
                    <a:pt x="0" y="644"/>
                  </a:lnTo>
                  <a:lnTo>
                    <a:pt x="0" y="17"/>
                  </a:lnTo>
                  <a:lnTo>
                    <a:pt x="0" y="12"/>
                  </a:lnTo>
                  <a:lnTo>
                    <a:pt x="2" y="9"/>
                  </a:lnTo>
                  <a:lnTo>
                    <a:pt x="4" y="5"/>
                  </a:lnTo>
                  <a:lnTo>
                    <a:pt x="8" y="2"/>
                  </a:lnTo>
                  <a:lnTo>
                    <a:pt x="11" y="0"/>
                  </a:lnTo>
                  <a:lnTo>
                    <a:pt x="14"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9" name="Freeform 12"/>
            <p:cNvSpPr>
              <a:spLocks/>
            </p:cNvSpPr>
            <p:nvPr userDrawn="1"/>
          </p:nvSpPr>
          <p:spPr bwMode="auto">
            <a:xfrm>
              <a:off x="951" y="2779"/>
              <a:ext cx="84" cy="121"/>
            </a:xfrm>
            <a:custGeom>
              <a:avLst/>
              <a:gdLst>
                <a:gd name="T0" fmla="*/ 50 w 338"/>
                <a:gd name="T1" fmla="*/ 1 h 481"/>
                <a:gd name="T2" fmla="*/ 64 w 338"/>
                <a:gd name="T3" fmla="*/ 4 h 481"/>
                <a:gd name="T4" fmla="*/ 74 w 338"/>
                <a:gd name="T5" fmla="*/ 10 h 481"/>
                <a:gd name="T6" fmla="*/ 81 w 338"/>
                <a:gd name="T7" fmla="*/ 20 h 481"/>
                <a:gd name="T8" fmla="*/ 84 w 338"/>
                <a:gd name="T9" fmla="*/ 34 h 481"/>
                <a:gd name="T10" fmla="*/ 84 w 338"/>
                <a:gd name="T11" fmla="*/ 117 h 481"/>
                <a:gd name="T12" fmla="*/ 84 w 338"/>
                <a:gd name="T13" fmla="*/ 119 h 481"/>
                <a:gd name="T14" fmla="*/ 82 w 338"/>
                <a:gd name="T15" fmla="*/ 120 h 481"/>
                <a:gd name="T16" fmla="*/ 80 w 338"/>
                <a:gd name="T17" fmla="*/ 121 h 481"/>
                <a:gd name="T18" fmla="*/ 77 w 338"/>
                <a:gd name="T19" fmla="*/ 121 h 481"/>
                <a:gd name="T20" fmla="*/ 76 w 338"/>
                <a:gd name="T21" fmla="*/ 120 h 481"/>
                <a:gd name="T22" fmla="*/ 75 w 338"/>
                <a:gd name="T23" fmla="*/ 118 h 481"/>
                <a:gd name="T24" fmla="*/ 74 w 338"/>
                <a:gd name="T25" fmla="*/ 43 h 481"/>
                <a:gd name="T26" fmla="*/ 73 w 338"/>
                <a:gd name="T27" fmla="*/ 28 h 481"/>
                <a:gd name="T28" fmla="*/ 68 w 338"/>
                <a:gd name="T29" fmla="*/ 18 h 481"/>
                <a:gd name="T30" fmla="*/ 60 w 338"/>
                <a:gd name="T31" fmla="*/ 12 h 481"/>
                <a:gd name="T32" fmla="*/ 49 w 338"/>
                <a:gd name="T33" fmla="*/ 9 h 481"/>
                <a:gd name="T34" fmla="*/ 37 w 338"/>
                <a:gd name="T35" fmla="*/ 9 h 481"/>
                <a:gd name="T36" fmla="*/ 25 w 338"/>
                <a:gd name="T37" fmla="*/ 10 h 481"/>
                <a:gd name="T38" fmla="*/ 13 w 338"/>
                <a:gd name="T39" fmla="*/ 12 h 481"/>
                <a:gd name="T40" fmla="*/ 10 w 338"/>
                <a:gd name="T41" fmla="*/ 117 h 481"/>
                <a:gd name="T42" fmla="*/ 9 w 338"/>
                <a:gd name="T43" fmla="*/ 119 h 481"/>
                <a:gd name="T44" fmla="*/ 7 w 338"/>
                <a:gd name="T45" fmla="*/ 120 h 481"/>
                <a:gd name="T46" fmla="*/ 6 w 338"/>
                <a:gd name="T47" fmla="*/ 121 h 481"/>
                <a:gd name="T48" fmla="*/ 3 w 338"/>
                <a:gd name="T49" fmla="*/ 121 h 481"/>
                <a:gd name="T50" fmla="*/ 1 w 338"/>
                <a:gd name="T51" fmla="*/ 120 h 481"/>
                <a:gd name="T52" fmla="*/ 0 w 338"/>
                <a:gd name="T53" fmla="*/ 118 h 481"/>
                <a:gd name="T54" fmla="*/ 0 w 338"/>
                <a:gd name="T55" fmla="*/ 10 h 481"/>
                <a:gd name="T56" fmla="*/ 0 w 338"/>
                <a:gd name="T57" fmla="*/ 7 h 481"/>
                <a:gd name="T58" fmla="*/ 2 w 338"/>
                <a:gd name="T59" fmla="*/ 6 h 481"/>
                <a:gd name="T60" fmla="*/ 13 w 338"/>
                <a:gd name="T61" fmla="*/ 3 h 481"/>
                <a:gd name="T62" fmla="*/ 31 w 338"/>
                <a:gd name="T63" fmla="*/ 1 h 481"/>
                <a:gd name="T64" fmla="*/ 42 w 338"/>
                <a:gd name="T65" fmla="*/ 0 h 4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8" h="481">
                  <a:moveTo>
                    <a:pt x="171" y="0"/>
                  </a:moveTo>
                  <a:lnTo>
                    <a:pt x="202" y="2"/>
                  </a:lnTo>
                  <a:lnTo>
                    <a:pt x="231" y="6"/>
                  </a:lnTo>
                  <a:lnTo>
                    <a:pt x="256" y="14"/>
                  </a:lnTo>
                  <a:lnTo>
                    <a:pt x="278" y="25"/>
                  </a:lnTo>
                  <a:lnTo>
                    <a:pt x="296" y="40"/>
                  </a:lnTo>
                  <a:lnTo>
                    <a:pt x="311" y="58"/>
                  </a:lnTo>
                  <a:lnTo>
                    <a:pt x="324" y="80"/>
                  </a:lnTo>
                  <a:lnTo>
                    <a:pt x="331" y="106"/>
                  </a:lnTo>
                  <a:lnTo>
                    <a:pt x="337" y="136"/>
                  </a:lnTo>
                  <a:lnTo>
                    <a:pt x="338" y="169"/>
                  </a:lnTo>
                  <a:lnTo>
                    <a:pt x="338" y="465"/>
                  </a:lnTo>
                  <a:lnTo>
                    <a:pt x="338" y="469"/>
                  </a:lnTo>
                  <a:lnTo>
                    <a:pt x="336" y="473"/>
                  </a:lnTo>
                  <a:lnTo>
                    <a:pt x="334" y="476"/>
                  </a:lnTo>
                  <a:lnTo>
                    <a:pt x="330" y="479"/>
                  </a:lnTo>
                  <a:lnTo>
                    <a:pt x="326" y="480"/>
                  </a:lnTo>
                  <a:lnTo>
                    <a:pt x="321" y="481"/>
                  </a:lnTo>
                  <a:lnTo>
                    <a:pt x="316" y="481"/>
                  </a:lnTo>
                  <a:lnTo>
                    <a:pt x="311" y="480"/>
                  </a:lnTo>
                  <a:lnTo>
                    <a:pt x="307" y="479"/>
                  </a:lnTo>
                  <a:lnTo>
                    <a:pt x="304" y="476"/>
                  </a:lnTo>
                  <a:lnTo>
                    <a:pt x="301" y="473"/>
                  </a:lnTo>
                  <a:lnTo>
                    <a:pt x="300" y="469"/>
                  </a:lnTo>
                  <a:lnTo>
                    <a:pt x="299" y="465"/>
                  </a:lnTo>
                  <a:lnTo>
                    <a:pt x="299" y="169"/>
                  </a:lnTo>
                  <a:lnTo>
                    <a:pt x="298" y="138"/>
                  </a:lnTo>
                  <a:lnTo>
                    <a:pt x="293" y="111"/>
                  </a:lnTo>
                  <a:lnTo>
                    <a:pt x="286" y="90"/>
                  </a:lnTo>
                  <a:lnTo>
                    <a:pt x="275" y="72"/>
                  </a:lnTo>
                  <a:lnTo>
                    <a:pt x="261" y="58"/>
                  </a:lnTo>
                  <a:lnTo>
                    <a:pt x="243" y="48"/>
                  </a:lnTo>
                  <a:lnTo>
                    <a:pt x="222" y="40"/>
                  </a:lnTo>
                  <a:lnTo>
                    <a:pt x="198" y="35"/>
                  </a:lnTo>
                  <a:lnTo>
                    <a:pt x="169" y="34"/>
                  </a:lnTo>
                  <a:lnTo>
                    <a:pt x="150" y="35"/>
                  </a:lnTo>
                  <a:lnTo>
                    <a:pt x="126" y="36"/>
                  </a:lnTo>
                  <a:lnTo>
                    <a:pt x="101" y="40"/>
                  </a:lnTo>
                  <a:lnTo>
                    <a:pt x="75" y="43"/>
                  </a:lnTo>
                  <a:lnTo>
                    <a:pt x="54" y="46"/>
                  </a:lnTo>
                  <a:lnTo>
                    <a:pt x="39" y="50"/>
                  </a:lnTo>
                  <a:lnTo>
                    <a:pt x="39" y="465"/>
                  </a:lnTo>
                  <a:lnTo>
                    <a:pt x="38" y="469"/>
                  </a:lnTo>
                  <a:lnTo>
                    <a:pt x="36" y="473"/>
                  </a:lnTo>
                  <a:lnTo>
                    <a:pt x="34" y="476"/>
                  </a:lnTo>
                  <a:lnTo>
                    <a:pt x="30" y="479"/>
                  </a:lnTo>
                  <a:lnTo>
                    <a:pt x="26" y="480"/>
                  </a:lnTo>
                  <a:lnTo>
                    <a:pt x="23" y="481"/>
                  </a:lnTo>
                  <a:lnTo>
                    <a:pt x="17" y="481"/>
                  </a:lnTo>
                  <a:lnTo>
                    <a:pt x="12" y="480"/>
                  </a:lnTo>
                  <a:lnTo>
                    <a:pt x="9" y="479"/>
                  </a:lnTo>
                  <a:lnTo>
                    <a:pt x="5" y="476"/>
                  </a:lnTo>
                  <a:lnTo>
                    <a:pt x="2" y="473"/>
                  </a:lnTo>
                  <a:lnTo>
                    <a:pt x="0" y="469"/>
                  </a:lnTo>
                  <a:lnTo>
                    <a:pt x="0" y="465"/>
                  </a:lnTo>
                  <a:lnTo>
                    <a:pt x="0" y="38"/>
                  </a:lnTo>
                  <a:lnTo>
                    <a:pt x="0" y="33"/>
                  </a:lnTo>
                  <a:lnTo>
                    <a:pt x="2" y="29"/>
                  </a:lnTo>
                  <a:lnTo>
                    <a:pt x="6" y="24"/>
                  </a:lnTo>
                  <a:lnTo>
                    <a:pt x="10" y="22"/>
                  </a:lnTo>
                  <a:lnTo>
                    <a:pt x="16" y="20"/>
                  </a:lnTo>
                  <a:lnTo>
                    <a:pt x="53" y="12"/>
                  </a:lnTo>
                  <a:lnTo>
                    <a:pt x="95" y="5"/>
                  </a:lnTo>
                  <a:lnTo>
                    <a:pt x="123" y="2"/>
                  </a:lnTo>
                  <a:lnTo>
                    <a:pt x="149" y="1"/>
                  </a:lnTo>
                  <a:lnTo>
                    <a:pt x="171"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0" name="Freeform 13"/>
            <p:cNvSpPr>
              <a:spLocks/>
            </p:cNvSpPr>
            <p:nvPr userDrawn="1"/>
          </p:nvSpPr>
          <p:spPr bwMode="auto">
            <a:xfrm>
              <a:off x="1049" y="2779"/>
              <a:ext cx="75" cy="122"/>
            </a:xfrm>
            <a:custGeom>
              <a:avLst/>
              <a:gdLst>
                <a:gd name="T0" fmla="*/ 44 w 302"/>
                <a:gd name="T1" fmla="*/ 1 h 487"/>
                <a:gd name="T2" fmla="*/ 61 w 302"/>
                <a:gd name="T3" fmla="*/ 4 h 487"/>
                <a:gd name="T4" fmla="*/ 69 w 302"/>
                <a:gd name="T5" fmla="*/ 6 h 487"/>
                <a:gd name="T6" fmla="*/ 70 w 302"/>
                <a:gd name="T7" fmla="*/ 7 h 487"/>
                <a:gd name="T8" fmla="*/ 71 w 302"/>
                <a:gd name="T9" fmla="*/ 9 h 487"/>
                <a:gd name="T10" fmla="*/ 71 w 302"/>
                <a:gd name="T11" fmla="*/ 11 h 487"/>
                <a:gd name="T12" fmla="*/ 70 w 302"/>
                <a:gd name="T13" fmla="*/ 14 h 487"/>
                <a:gd name="T14" fmla="*/ 66 w 302"/>
                <a:gd name="T15" fmla="*/ 14 h 487"/>
                <a:gd name="T16" fmla="*/ 52 w 302"/>
                <a:gd name="T17" fmla="*/ 10 h 487"/>
                <a:gd name="T18" fmla="*/ 36 w 302"/>
                <a:gd name="T19" fmla="*/ 9 h 487"/>
                <a:gd name="T20" fmla="*/ 22 w 302"/>
                <a:gd name="T21" fmla="*/ 10 h 487"/>
                <a:gd name="T22" fmla="*/ 14 w 302"/>
                <a:gd name="T23" fmla="*/ 15 h 487"/>
                <a:gd name="T24" fmla="*/ 11 w 302"/>
                <a:gd name="T25" fmla="*/ 22 h 487"/>
                <a:gd name="T26" fmla="*/ 11 w 302"/>
                <a:gd name="T27" fmla="*/ 32 h 487"/>
                <a:gd name="T28" fmla="*/ 16 w 302"/>
                <a:gd name="T29" fmla="*/ 39 h 487"/>
                <a:gd name="T30" fmla="*/ 25 w 302"/>
                <a:gd name="T31" fmla="*/ 46 h 487"/>
                <a:gd name="T32" fmla="*/ 47 w 302"/>
                <a:gd name="T33" fmla="*/ 59 h 487"/>
                <a:gd name="T34" fmla="*/ 60 w 302"/>
                <a:gd name="T35" fmla="*/ 67 h 487"/>
                <a:gd name="T36" fmla="*/ 69 w 302"/>
                <a:gd name="T37" fmla="*/ 74 h 487"/>
                <a:gd name="T38" fmla="*/ 73 w 302"/>
                <a:gd name="T39" fmla="*/ 81 h 487"/>
                <a:gd name="T40" fmla="*/ 75 w 302"/>
                <a:gd name="T41" fmla="*/ 91 h 487"/>
                <a:gd name="T42" fmla="*/ 73 w 302"/>
                <a:gd name="T43" fmla="*/ 103 h 487"/>
                <a:gd name="T44" fmla="*/ 68 w 302"/>
                <a:gd name="T45" fmla="*/ 111 h 487"/>
                <a:gd name="T46" fmla="*/ 59 w 302"/>
                <a:gd name="T47" fmla="*/ 118 h 487"/>
                <a:gd name="T48" fmla="*/ 45 w 302"/>
                <a:gd name="T49" fmla="*/ 121 h 487"/>
                <a:gd name="T50" fmla="*/ 29 w 302"/>
                <a:gd name="T51" fmla="*/ 121 h 487"/>
                <a:gd name="T52" fmla="*/ 11 w 302"/>
                <a:gd name="T53" fmla="*/ 118 h 487"/>
                <a:gd name="T54" fmla="*/ 3 w 302"/>
                <a:gd name="T55" fmla="*/ 115 h 487"/>
                <a:gd name="T56" fmla="*/ 1 w 302"/>
                <a:gd name="T57" fmla="*/ 114 h 487"/>
                <a:gd name="T58" fmla="*/ 0 w 302"/>
                <a:gd name="T59" fmla="*/ 113 h 487"/>
                <a:gd name="T60" fmla="*/ 0 w 302"/>
                <a:gd name="T61" fmla="*/ 111 h 487"/>
                <a:gd name="T62" fmla="*/ 0 w 302"/>
                <a:gd name="T63" fmla="*/ 109 h 487"/>
                <a:gd name="T64" fmla="*/ 0 w 302"/>
                <a:gd name="T65" fmla="*/ 107 h 487"/>
                <a:gd name="T66" fmla="*/ 2 w 302"/>
                <a:gd name="T67" fmla="*/ 107 h 487"/>
                <a:gd name="T68" fmla="*/ 4 w 302"/>
                <a:gd name="T69" fmla="*/ 107 h 487"/>
                <a:gd name="T70" fmla="*/ 13 w 302"/>
                <a:gd name="T71" fmla="*/ 110 h 487"/>
                <a:gd name="T72" fmla="*/ 29 w 302"/>
                <a:gd name="T73" fmla="*/ 113 h 487"/>
                <a:gd name="T74" fmla="*/ 43 w 302"/>
                <a:gd name="T75" fmla="*/ 113 h 487"/>
                <a:gd name="T76" fmla="*/ 54 w 302"/>
                <a:gd name="T77" fmla="*/ 110 h 487"/>
                <a:gd name="T78" fmla="*/ 61 w 302"/>
                <a:gd name="T79" fmla="*/ 105 h 487"/>
                <a:gd name="T80" fmla="*/ 65 w 302"/>
                <a:gd name="T81" fmla="*/ 97 h 487"/>
                <a:gd name="T82" fmla="*/ 65 w 302"/>
                <a:gd name="T83" fmla="*/ 86 h 487"/>
                <a:gd name="T84" fmla="*/ 61 w 302"/>
                <a:gd name="T85" fmla="*/ 79 h 487"/>
                <a:gd name="T86" fmla="*/ 53 w 302"/>
                <a:gd name="T87" fmla="*/ 74 h 487"/>
                <a:gd name="T88" fmla="*/ 42 w 302"/>
                <a:gd name="T89" fmla="*/ 67 h 487"/>
                <a:gd name="T90" fmla="*/ 22 w 302"/>
                <a:gd name="T91" fmla="*/ 56 h 487"/>
                <a:gd name="T92" fmla="*/ 13 w 302"/>
                <a:gd name="T93" fmla="*/ 49 h 487"/>
                <a:gd name="T94" fmla="*/ 4 w 302"/>
                <a:gd name="T95" fmla="*/ 40 h 487"/>
                <a:gd name="T96" fmla="*/ 1 w 302"/>
                <a:gd name="T97" fmla="*/ 32 h 487"/>
                <a:gd name="T98" fmla="*/ 1 w 302"/>
                <a:gd name="T99" fmla="*/ 21 h 487"/>
                <a:gd name="T100" fmla="*/ 6 w 302"/>
                <a:gd name="T101" fmla="*/ 11 h 487"/>
                <a:gd name="T102" fmla="*/ 13 w 302"/>
                <a:gd name="T103" fmla="*/ 5 h 487"/>
                <a:gd name="T104" fmla="*/ 24 w 302"/>
                <a:gd name="T105" fmla="*/ 1 h 487"/>
                <a:gd name="T106" fmla="*/ 36 w 302"/>
                <a:gd name="T107" fmla="*/ 0 h 4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2" h="487">
                  <a:moveTo>
                    <a:pt x="144" y="0"/>
                  </a:moveTo>
                  <a:lnTo>
                    <a:pt x="179" y="2"/>
                  </a:lnTo>
                  <a:lnTo>
                    <a:pt x="215" y="6"/>
                  </a:lnTo>
                  <a:lnTo>
                    <a:pt x="246" y="14"/>
                  </a:lnTo>
                  <a:lnTo>
                    <a:pt x="273" y="23"/>
                  </a:lnTo>
                  <a:lnTo>
                    <a:pt x="277" y="24"/>
                  </a:lnTo>
                  <a:lnTo>
                    <a:pt x="281" y="26"/>
                  </a:lnTo>
                  <a:lnTo>
                    <a:pt x="283" y="29"/>
                  </a:lnTo>
                  <a:lnTo>
                    <a:pt x="284" y="31"/>
                  </a:lnTo>
                  <a:lnTo>
                    <a:pt x="285" y="34"/>
                  </a:lnTo>
                  <a:lnTo>
                    <a:pt x="285" y="39"/>
                  </a:lnTo>
                  <a:lnTo>
                    <a:pt x="285" y="44"/>
                  </a:lnTo>
                  <a:lnTo>
                    <a:pt x="284" y="51"/>
                  </a:lnTo>
                  <a:lnTo>
                    <a:pt x="281" y="55"/>
                  </a:lnTo>
                  <a:lnTo>
                    <a:pt x="275" y="58"/>
                  </a:lnTo>
                  <a:lnTo>
                    <a:pt x="267" y="55"/>
                  </a:lnTo>
                  <a:lnTo>
                    <a:pt x="241" y="49"/>
                  </a:lnTo>
                  <a:lnTo>
                    <a:pt x="210" y="41"/>
                  </a:lnTo>
                  <a:lnTo>
                    <a:pt x="177" y="36"/>
                  </a:lnTo>
                  <a:lnTo>
                    <a:pt x="144" y="34"/>
                  </a:lnTo>
                  <a:lnTo>
                    <a:pt x="113" y="36"/>
                  </a:lnTo>
                  <a:lnTo>
                    <a:pt x="89" y="41"/>
                  </a:lnTo>
                  <a:lnTo>
                    <a:pt x="69" y="50"/>
                  </a:lnTo>
                  <a:lnTo>
                    <a:pt x="58" y="59"/>
                  </a:lnTo>
                  <a:lnTo>
                    <a:pt x="50" y="72"/>
                  </a:lnTo>
                  <a:lnTo>
                    <a:pt x="44" y="89"/>
                  </a:lnTo>
                  <a:lnTo>
                    <a:pt x="43" y="109"/>
                  </a:lnTo>
                  <a:lnTo>
                    <a:pt x="45" y="127"/>
                  </a:lnTo>
                  <a:lnTo>
                    <a:pt x="52" y="142"/>
                  </a:lnTo>
                  <a:lnTo>
                    <a:pt x="63" y="156"/>
                  </a:lnTo>
                  <a:lnTo>
                    <a:pt x="80" y="170"/>
                  </a:lnTo>
                  <a:lnTo>
                    <a:pt x="101" y="185"/>
                  </a:lnTo>
                  <a:lnTo>
                    <a:pt x="129" y="202"/>
                  </a:lnTo>
                  <a:lnTo>
                    <a:pt x="189" y="235"/>
                  </a:lnTo>
                  <a:lnTo>
                    <a:pt x="217" y="251"/>
                  </a:lnTo>
                  <a:lnTo>
                    <a:pt x="242" y="266"/>
                  </a:lnTo>
                  <a:lnTo>
                    <a:pt x="261" y="281"/>
                  </a:lnTo>
                  <a:lnTo>
                    <a:pt x="276" y="295"/>
                  </a:lnTo>
                  <a:lnTo>
                    <a:pt x="287" y="309"/>
                  </a:lnTo>
                  <a:lnTo>
                    <a:pt x="295" y="325"/>
                  </a:lnTo>
                  <a:lnTo>
                    <a:pt x="300" y="343"/>
                  </a:lnTo>
                  <a:lnTo>
                    <a:pt x="302" y="363"/>
                  </a:lnTo>
                  <a:lnTo>
                    <a:pt x="300" y="388"/>
                  </a:lnTo>
                  <a:lnTo>
                    <a:pt x="295" y="410"/>
                  </a:lnTo>
                  <a:lnTo>
                    <a:pt x="286" y="429"/>
                  </a:lnTo>
                  <a:lnTo>
                    <a:pt x="275" y="445"/>
                  </a:lnTo>
                  <a:lnTo>
                    <a:pt x="260" y="458"/>
                  </a:lnTo>
                  <a:lnTo>
                    <a:pt x="237" y="470"/>
                  </a:lnTo>
                  <a:lnTo>
                    <a:pt x="210" y="479"/>
                  </a:lnTo>
                  <a:lnTo>
                    <a:pt x="182" y="485"/>
                  </a:lnTo>
                  <a:lnTo>
                    <a:pt x="148" y="487"/>
                  </a:lnTo>
                  <a:lnTo>
                    <a:pt x="116" y="485"/>
                  </a:lnTo>
                  <a:lnTo>
                    <a:pt x="80" y="479"/>
                  </a:lnTo>
                  <a:lnTo>
                    <a:pt x="45" y="471"/>
                  </a:lnTo>
                  <a:lnTo>
                    <a:pt x="19" y="462"/>
                  </a:lnTo>
                  <a:lnTo>
                    <a:pt x="13" y="460"/>
                  </a:lnTo>
                  <a:lnTo>
                    <a:pt x="9" y="457"/>
                  </a:lnTo>
                  <a:lnTo>
                    <a:pt x="5" y="456"/>
                  </a:lnTo>
                  <a:lnTo>
                    <a:pt x="3" y="454"/>
                  </a:lnTo>
                  <a:lnTo>
                    <a:pt x="1" y="451"/>
                  </a:lnTo>
                  <a:lnTo>
                    <a:pt x="0" y="447"/>
                  </a:lnTo>
                  <a:lnTo>
                    <a:pt x="0" y="442"/>
                  </a:lnTo>
                  <a:lnTo>
                    <a:pt x="0" y="439"/>
                  </a:lnTo>
                  <a:lnTo>
                    <a:pt x="0" y="435"/>
                  </a:lnTo>
                  <a:lnTo>
                    <a:pt x="1" y="431"/>
                  </a:lnTo>
                  <a:lnTo>
                    <a:pt x="2" y="429"/>
                  </a:lnTo>
                  <a:lnTo>
                    <a:pt x="4" y="427"/>
                  </a:lnTo>
                  <a:lnTo>
                    <a:pt x="8" y="426"/>
                  </a:lnTo>
                  <a:lnTo>
                    <a:pt x="11" y="426"/>
                  </a:lnTo>
                  <a:lnTo>
                    <a:pt x="15" y="427"/>
                  </a:lnTo>
                  <a:lnTo>
                    <a:pt x="20" y="428"/>
                  </a:lnTo>
                  <a:lnTo>
                    <a:pt x="53" y="438"/>
                  </a:lnTo>
                  <a:lnTo>
                    <a:pt x="84" y="446"/>
                  </a:lnTo>
                  <a:lnTo>
                    <a:pt x="117" y="451"/>
                  </a:lnTo>
                  <a:lnTo>
                    <a:pt x="149" y="452"/>
                  </a:lnTo>
                  <a:lnTo>
                    <a:pt x="175" y="451"/>
                  </a:lnTo>
                  <a:lnTo>
                    <a:pt x="197" y="448"/>
                  </a:lnTo>
                  <a:lnTo>
                    <a:pt x="217" y="441"/>
                  </a:lnTo>
                  <a:lnTo>
                    <a:pt x="233" y="433"/>
                  </a:lnTo>
                  <a:lnTo>
                    <a:pt x="246" y="421"/>
                  </a:lnTo>
                  <a:lnTo>
                    <a:pt x="255" y="406"/>
                  </a:lnTo>
                  <a:lnTo>
                    <a:pt x="261" y="387"/>
                  </a:lnTo>
                  <a:lnTo>
                    <a:pt x="263" y="363"/>
                  </a:lnTo>
                  <a:lnTo>
                    <a:pt x="261" y="345"/>
                  </a:lnTo>
                  <a:lnTo>
                    <a:pt x="254" y="330"/>
                  </a:lnTo>
                  <a:lnTo>
                    <a:pt x="244" y="316"/>
                  </a:lnTo>
                  <a:lnTo>
                    <a:pt x="232" y="305"/>
                  </a:lnTo>
                  <a:lnTo>
                    <a:pt x="215" y="294"/>
                  </a:lnTo>
                  <a:lnTo>
                    <a:pt x="194" y="281"/>
                  </a:lnTo>
                  <a:lnTo>
                    <a:pt x="168" y="266"/>
                  </a:lnTo>
                  <a:lnTo>
                    <a:pt x="111" y="235"/>
                  </a:lnTo>
                  <a:lnTo>
                    <a:pt x="88" y="222"/>
                  </a:lnTo>
                  <a:lnTo>
                    <a:pt x="67" y="208"/>
                  </a:lnTo>
                  <a:lnTo>
                    <a:pt x="51" y="197"/>
                  </a:lnTo>
                  <a:lnTo>
                    <a:pt x="31" y="179"/>
                  </a:lnTo>
                  <a:lnTo>
                    <a:pt x="16" y="159"/>
                  </a:lnTo>
                  <a:lnTo>
                    <a:pt x="10" y="145"/>
                  </a:lnTo>
                  <a:lnTo>
                    <a:pt x="5" y="128"/>
                  </a:lnTo>
                  <a:lnTo>
                    <a:pt x="4" y="109"/>
                  </a:lnTo>
                  <a:lnTo>
                    <a:pt x="6" y="84"/>
                  </a:lnTo>
                  <a:lnTo>
                    <a:pt x="12" y="63"/>
                  </a:lnTo>
                  <a:lnTo>
                    <a:pt x="23" y="45"/>
                  </a:lnTo>
                  <a:lnTo>
                    <a:pt x="37" y="31"/>
                  </a:lnTo>
                  <a:lnTo>
                    <a:pt x="53" y="19"/>
                  </a:lnTo>
                  <a:lnTo>
                    <a:pt x="73" y="11"/>
                  </a:lnTo>
                  <a:lnTo>
                    <a:pt x="95" y="4"/>
                  </a:lnTo>
                  <a:lnTo>
                    <a:pt x="118" y="1"/>
                  </a:lnTo>
                  <a:lnTo>
                    <a:pt x="144"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1" name="Freeform 14"/>
            <p:cNvSpPr>
              <a:spLocks noEditPoints="1"/>
            </p:cNvSpPr>
            <p:nvPr userDrawn="1"/>
          </p:nvSpPr>
          <p:spPr bwMode="auto">
            <a:xfrm>
              <a:off x="1140" y="2733"/>
              <a:ext cx="10" cy="167"/>
            </a:xfrm>
            <a:custGeom>
              <a:avLst/>
              <a:gdLst>
                <a:gd name="T0" fmla="*/ 4 w 39"/>
                <a:gd name="T1" fmla="*/ 47 h 664"/>
                <a:gd name="T2" fmla="*/ 6 w 39"/>
                <a:gd name="T3" fmla="*/ 47 h 664"/>
                <a:gd name="T4" fmla="*/ 7 w 39"/>
                <a:gd name="T5" fmla="*/ 47 h 664"/>
                <a:gd name="T6" fmla="*/ 8 w 39"/>
                <a:gd name="T7" fmla="*/ 48 h 664"/>
                <a:gd name="T8" fmla="*/ 9 w 39"/>
                <a:gd name="T9" fmla="*/ 48 h 664"/>
                <a:gd name="T10" fmla="*/ 9 w 39"/>
                <a:gd name="T11" fmla="*/ 49 h 664"/>
                <a:gd name="T12" fmla="*/ 10 w 39"/>
                <a:gd name="T13" fmla="*/ 50 h 664"/>
                <a:gd name="T14" fmla="*/ 10 w 39"/>
                <a:gd name="T15" fmla="*/ 51 h 664"/>
                <a:gd name="T16" fmla="*/ 10 w 39"/>
                <a:gd name="T17" fmla="*/ 163 h 664"/>
                <a:gd name="T18" fmla="*/ 10 w 39"/>
                <a:gd name="T19" fmla="*/ 164 h 664"/>
                <a:gd name="T20" fmla="*/ 9 w 39"/>
                <a:gd name="T21" fmla="*/ 165 h 664"/>
                <a:gd name="T22" fmla="*/ 9 w 39"/>
                <a:gd name="T23" fmla="*/ 166 h 664"/>
                <a:gd name="T24" fmla="*/ 8 w 39"/>
                <a:gd name="T25" fmla="*/ 166 h 664"/>
                <a:gd name="T26" fmla="*/ 7 w 39"/>
                <a:gd name="T27" fmla="*/ 167 h 664"/>
                <a:gd name="T28" fmla="*/ 6 w 39"/>
                <a:gd name="T29" fmla="*/ 167 h 664"/>
                <a:gd name="T30" fmla="*/ 4 w 39"/>
                <a:gd name="T31" fmla="*/ 167 h 664"/>
                <a:gd name="T32" fmla="*/ 4 w 39"/>
                <a:gd name="T33" fmla="*/ 167 h 664"/>
                <a:gd name="T34" fmla="*/ 2 w 39"/>
                <a:gd name="T35" fmla="*/ 166 h 664"/>
                <a:gd name="T36" fmla="*/ 2 w 39"/>
                <a:gd name="T37" fmla="*/ 166 h 664"/>
                <a:gd name="T38" fmla="*/ 1 w 39"/>
                <a:gd name="T39" fmla="*/ 165 h 664"/>
                <a:gd name="T40" fmla="*/ 1 w 39"/>
                <a:gd name="T41" fmla="*/ 164 h 664"/>
                <a:gd name="T42" fmla="*/ 0 w 39"/>
                <a:gd name="T43" fmla="*/ 163 h 664"/>
                <a:gd name="T44" fmla="*/ 0 w 39"/>
                <a:gd name="T45" fmla="*/ 51 h 664"/>
                <a:gd name="T46" fmla="*/ 1 w 39"/>
                <a:gd name="T47" fmla="*/ 50 h 664"/>
                <a:gd name="T48" fmla="*/ 1 w 39"/>
                <a:gd name="T49" fmla="*/ 49 h 664"/>
                <a:gd name="T50" fmla="*/ 2 w 39"/>
                <a:gd name="T51" fmla="*/ 49 h 664"/>
                <a:gd name="T52" fmla="*/ 2 w 39"/>
                <a:gd name="T53" fmla="*/ 48 h 664"/>
                <a:gd name="T54" fmla="*/ 4 w 39"/>
                <a:gd name="T55" fmla="*/ 47 h 664"/>
                <a:gd name="T56" fmla="*/ 4 w 39"/>
                <a:gd name="T57" fmla="*/ 47 h 664"/>
                <a:gd name="T58" fmla="*/ 4 w 39"/>
                <a:gd name="T59" fmla="*/ 0 h 664"/>
                <a:gd name="T60" fmla="*/ 6 w 39"/>
                <a:gd name="T61" fmla="*/ 0 h 664"/>
                <a:gd name="T62" fmla="*/ 7 w 39"/>
                <a:gd name="T63" fmla="*/ 0 h 664"/>
                <a:gd name="T64" fmla="*/ 8 w 39"/>
                <a:gd name="T65" fmla="*/ 1 h 664"/>
                <a:gd name="T66" fmla="*/ 9 w 39"/>
                <a:gd name="T67" fmla="*/ 1 h 664"/>
                <a:gd name="T68" fmla="*/ 9 w 39"/>
                <a:gd name="T69" fmla="*/ 2 h 664"/>
                <a:gd name="T70" fmla="*/ 10 w 39"/>
                <a:gd name="T71" fmla="*/ 3 h 664"/>
                <a:gd name="T72" fmla="*/ 10 w 39"/>
                <a:gd name="T73" fmla="*/ 4 h 664"/>
                <a:gd name="T74" fmla="*/ 10 w 39"/>
                <a:gd name="T75" fmla="*/ 21 h 664"/>
                <a:gd name="T76" fmla="*/ 10 w 39"/>
                <a:gd name="T77" fmla="*/ 22 h 664"/>
                <a:gd name="T78" fmla="*/ 9 w 39"/>
                <a:gd name="T79" fmla="*/ 23 h 664"/>
                <a:gd name="T80" fmla="*/ 9 w 39"/>
                <a:gd name="T81" fmla="*/ 24 h 664"/>
                <a:gd name="T82" fmla="*/ 8 w 39"/>
                <a:gd name="T83" fmla="*/ 24 h 664"/>
                <a:gd name="T84" fmla="*/ 7 w 39"/>
                <a:gd name="T85" fmla="*/ 25 h 664"/>
                <a:gd name="T86" fmla="*/ 6 w 39"/>
                <a:gd name="T87" fmla="*/ 25 h 664"/>
                <a:gd name="T88" fmla="*/ 4 w 39"/>
                <a:gd name="T89" fmla="*/ 25 h 664"/>
                <a:gd name="T90" fmla="*/ 3 w 39"/>
                <a:gd name="T91" fmla="*/ 25 h 664"/>
                <a:gd name="T92" fmla="*/ 2 w 39"/>
                <a:gd name="T93" fmla="*/ 24 h 664"/>
                <a:gd name="T94" fmla="*/ 2 w 39"/>
                <a:gd name="T95" fmla="*/ 23 h 664"/>
                <a:gd name="T96" fmla="*/ 1 w 39"/>
                <a:gd name="T97" fmla="*/ 23 h 664"/>
                <a:gd name="T98" fmla="*/ 1 w 39"/>
                <a:gd name="T99" fmla="*/ 22 h 664"/>
                <a:gd name="T100" fmla="*/ 0 w 39"/>
                <a:gd name="T101" fmla="*/ 21 h 664"/>
                <a:gd name="T102" fmla="*/ 0 w 39"/>
                <a:gd name="T103" fmla="*/ 4 h 664"/>
                <a:gd name="T104" fmla="*/ 1 w 39"/>
                <a:gd name="T105" fmla="*/ 3 h 664"/>
                <a:gd name="T106" fmla="*/ 1 w 39"/>
                <a:gd name="T107" fmla="*/ 2 h 664"/>
                <a:gd name="T108" fmla="*/ 2 w 39"/>
                <a:gd name="T109" fmla="*/ 1 h 664"/>
                <a:gd name="T110" fmla="*/ 2 w 39"/>
                <a:gd name="T111" fmla="*/ 1 h 664"/>
                <a:gd name="T112" fmla="*/ 4 w 39"/>
                <a:gd name="T113" fmla="*/ 0 h 664"/>
                <a:gd name="T114" fmla="*/ 4 w 39"/>
                <a:gd name="T115" fmla="*/ 0 h 6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9" h="664">
                  <a:moveTo>
                    <a:pt x="17" y="187"/>
                  </a:moveTo>
                  <a:lnTo>
                    <a:pt x="23" y="187"/>
                  </a:lnTo>
                  <a:lnTo>
                    <a:pt x="27" y="187"/>
                  </a:lnTo>
                  <a:lnTo>
                    <a:pt x="32" y="189"/>
                  </a:lnTo>
                  <a:lnTo>
                    <a:pt x="35" y="192"/>
                  </a:lnTo>
                  <a:lnTo>
                    <a:pt x="37" y="196"/>
                  </a:lnTo>
                  <a:lnTo>
                    <a:pt x="39" y="199"/>
                  </a:lnTo>
                  <a:lnTo>
                    <a:pt x="39" y="204"/>
                  </a:lnTo>
                  <a:lnTo>
                    <a:pt x="39" y="648"/>
                  </a:lnTo>
                  <a:lnTo>
                    <a:pt x="39" y="652"/>
                  </a:lnTo>
                  <a:lnTo>
                    <a:pt x="37" y="656"/>
                  </a:lnTo>
                  <a:lnTo>
                    <a:pt x="35" y="659"/>
                  </a:lnTo>
                  <a:lnTo>
                    <a:pt x="32" y="662"/>
                  </a:lnTo>
                  <a:lnTo>
                    <a:pt x="27" y="663"/>
                  </a:lnTo>
                  <a:lnTo>
                    <a:pt x="23" y="664"/>
                  </a:lnTo>
                  <a:lnTo>
                    <a:pt x="17" y="664"/>
                  </a:lnTo>
                  <a:lnTo>
                    <a:pt x="14" y="663"/>
                  </a:lnTo>
                  <a:lnTo>
                    <a:pt x="9" y="662"/>
                  </a:lnTo>
                  <a:lnTo>
                    <a:pt x="6" y="659"/>
                  </a:lnTo>
                  <a:lnTo>
                    <a:pt x="3" y="656"/>
                  </a:lnTo>
                  <a:lnTo>
                    <a:pt x="2" y="652"/>
                  </a:lnTo>
                  <a:lnTo>
                    <a:pt x="0" y="648"/>
                  </a:lnTo>
                  <a:lnTo>
                    <a:pt x="0" y="204"/>
                  </a:lnTo>
                  <a:lnTo>
                    <a:pt x="2" y="199"/>
                  </a:lnTo>
                  <a:lnTo>
                    <a:pt x="3" y="196"/>
                  </a:lnTo>
                  <a:lnTo>
                    <a:pt x="6" y="193"/>
                  </a:lnTo>
                  <a:lnTo>
                    <a:pt x="9" y="189"/>
                  </a:lnTo>
                  <a:lnTo>
                    <a:pt x="14" y="187"/>
                  </a:lnTo>
                  <a:lnTo>
                    <a:pt x="17" y="187"/>
                  </a:lnTo>
                  <a:close/>
                  <a:moveTo>
                    <a:pt x="17" y="0"/>
                  </a:moveTo>
                  <a:lnTo>
                    <a:pt x="23" y="0"/>
                  </a:lnTo>
                  <a:lnTo>
                    <a:pt x="27" y="0"/>
                  </a:lnTo>
                  <a:lnTo>
                    <a:pt x="32" y="2"/>
                  </a:lnTo>
                  <a:lnTo>
                    <a:pt x="35" y="4"/>
                  </a:lnTo>
                  <a:lnTo>
                    <a:pt x="37" y="8"/>
                  </a:lnTo>
                  <a:lnTo>
                    <a:pt x="39" y="12"/>
                  </a:lnTo>
                  <a:lnTo>
                    <a:pt x="39" y="16"/>
                  </a:lnTo>
                  <a:lnTo>
                    <a:pt x="39" y="82"/>
                  </a:lnTo>
                  <a:lnTo>
                    <a:pt x="39" y="87"/>
                  </a:lnTo>
                  <a:lnTo>
                    <a:pt x="37" y="91"/>
                  </a:lnTo>
                  <a:lnTo>
                    <a:pt x="35" y="95"/>
                  </a:lnTo>
                  <a:lnTo>
                    <a:pt x="32" y="97"/>
                  </a:lnTo>
                  <a:lnTo>
                    <a:pt x="27" y="98"/>
                  </a:lnTo>
                  <a:lnTo>
                    <a:pt x="23" y="99"/>
                  </a:lnTo>
                  <a:lnTo>
                    <a:pt x="17" y="99"/>
                  </a:lnTo>
                  <a:lnTo>
                    <a:pt x="13" y="98"/>
                  </a:lnTo>
                  <a:lnTo>
                    <a:pt x="9" y="97"/>
                  </a:lnTo>
                  <a:lnTo>
                    <a:pt x="6" y="93"/>
                  </a:lnTo>
                  <a:lnTo>
                    <a:pt x="3" y="90"/>
                  </a:lnTo>
                  <a:lnTo>
                    <a:pt x="2" y="87"/>
                  </a:lnTo>
                  <a:lnTo>
                    <a:pt x="0" y="82"/>
                  </a:lnTo>
                  <a:lnTo>
                    <a:pt x="0" y="16"/>
                  </a:lnTo>
                  <a:lnTo>
                    <a:pt x="2" y="12"/>
                  </a:lnTo>
                  <a:lnTo>
                    <a:pt x="3" y="9"/>
                  </a:lnTo>
                  <a:lnTo>
                    <a:pt x="6" y="4"/>
                  </a:lnTo>
                  <a:lnTo>
                    <a:pt x="9" y="2"/>
                  </a:lnTo>
                  <a:lnTo>
                    <a:pt x="14" y="0"/>
                  </a:lnTo>
                  <a:lnTo>
                    <a:pt x="17"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2" name="Freeform 15"/>
            <p:cNvSpPr>
              <a:spLocks noEditPoints="1"/>
            </p:cNvSpPr>
            <p:nvPr userDrawn="1"/>
          </p:nvSpPr>
          <p:spPr bwMode="auto">
            <a:xfrm>
              <a:off x="1167" y="2735"/>
              <a:ext cx="84" cy="166"/>
            </a:xfrm>
            <a:custGeom>
              <a:avLst/>
              <a:gdLst>
                <a:gd name="T0" fmla="*/ 37 w 337"/>
                <a:gd name="T1" fmla="*/ 54 h 666"/>
                <a:gd name="T2" fmla="*/ 26 w 337"/>
                <a:gd name="T3" fmla="*/ 57 h 666"/>
                <a:gd name="T4" fmla="*/ 18 w 337"/>
                <a:gd name="T5" fmla="*/ 64 h 666"/>
                <a:gd name="T6" fmla="*/ 13 w 337"/>
                <a:gd name="T7" fmla="*/ 75 h 666"/>
                <a:gd name="T8" fmla="*/ 10 w 337"/>
                <a:gd name="T9" fmla="*/ 89 h 666"/>
                <a:gd name="T10" fmla="*/ 10 w 337"/>
                <a:gd name="T11" fmla="*/ 112 h 666"/>
                <a:gd name="T12" fmla="*/ 11 w 337"/>
                <a:gd name="T13" fmla="*/ 128 h 666"/>
                <a:gd name="T14" fmla="*/ 15 w 337"/>
                <a:gd name="T15" fmla="*/ 141 h 666"/>
                <a:gd name="T16" fmla="*/ 21 w 337"/>
                <a:gd name="T17" fmla="*/ 150 h 666"/>
                <a:gd name="T18" fmla="*/ 31 w 337"/>
                <a:gd name="T19" fmla="*/ 156 h 666"/>
                <a:gd name="T20" fmla="*/ 44 w 337"/>
                <a:gd name="T21" fmla="*/ 157 h 666"/>
                <a:gd name="T22" fmla="*/ 63 w 337"/>
                <a:gd name="T23" fmla="*/ 156 h 666"/>
                <a:gd name="T24" fmla="*/ 74 w 337"/>
                <a:gd name="T25" fmla="*/ 56 h 666"/>
                <a:gd name="T26" fmla="*/ 59 w 337"/>
                <a:gd name="T27" fmla="*/ 54 h 666"/>
                <a:gd name="T28" fmla="*/ 44 w 337"/>
                <a:gd name="T29" fmla="*/ 53 h 666"/>
                <a:gd name="T30" fmla="*/ 81 w 337"/>
                <a:gd name="T31" fmla="*/ 0 h 666"/>
                <a:gd name="T32" fmla="*/ 82 w 337"/>
                <a:gd name="T33" fmla="*/ 0 h 666"/>
                <a:gd name="T34" fmla="*/ 84 w 337"/>
                <a:gd name="T35" fmla="*/ 2 h 666"/>
                <a:gd name="T36" fmla="*/ 84 w 337"/>
                <a:gd name="T37" fmla="*/ 4 h 666"/>
                <a:gd name="T38" fmla="*/ 84 w 337"/>
                <a:gd name="T39" fmla="*/ 159 h 666"/>
                <a:gd name="T40" fmla="*/ 84 w 337"/>
                <a:gd name="T41" fmla="*/ 161 h 666"/>
                <a:gd name="T42" fmla="*/ 82 w 337"/>
                <a:gd name="T43" fmla="*/ 161 h 666"/>
                <a:gd name="T44" fmla="*/ 68 w 337"/>
                <a:gd name="T45" fmla="*/ 164 h 666"/>
                <a:gd name="T46" fmla="*/ 44 w 337"/>
                <a:gd name="T47" fmla="*/ 166 h 666"/>
                <a:gd name="T48" fmla="*/ 30 w 337"/>
                <a:gd name="T49" fmla="*/ 164 h 666"/>
                <a:gd name="T50" fmla="*/ 19 w 337"/>
                <a:gd name="T51" fmla="*/ 159 h 666"/>
                <a:gd name="T52" fmla="*/ 11 w 337"/>
                <a:gd name="T53" fmla="*/ 151 h 666"/>
                <a:gd name="T54" fmla="*/ 5 w 337"/>
                <a:gd name="T55" fmla="*/ 141 h 666"/>
                <a:gd name="T56" fmla="*/ 1 w 337"/>
                <a:gd name="T57" fmla="*/ 123 h 666"/>
                <a:gd name="T58" fmla="*/ 0 w 337"/>
                <a:gd name="T59" fmla="*/ 97 h 666"/>
                <a:gd name="T60" fmla="*/ 2 w 337"/>
                <a:gd name="T61" fmla="*/ 79 h 666"/>
                <a:gd name="T62" fmla="*/ 7 w 337"/>
                <a:gd name="T63" fmla="*/ 64 h 666"/>
                <a:gd name="T64" fmla="*/ 16 w 337"/>
                <a:gd name="T65" fmla="*/ 53 h 666"/>
                <a:gd name="T66" fmla="*/ 28 w 337"/>
                <a:gd name="T67" fmla="*/ 47 h 666"/>
                <a:gd name="T68" fmla="*/ 44 w 337"/>
                <a:gd name="T69" fmla="*/ 45 h 666"/>
                <a:gd name="T70" fmla="*/ 65 w 337"/>
                <a:gd name="T71" fmla="*/ 46 h 666"/>
                <a:gd name="T72" fmla="*/ 74 w 337"/>
                <a:gd name="T73" fmla="*/ 4 h 666"/>
                <a:gd name="T74" fmla="*/ 75 w 337"/>
                <a:gd name="T75" fmla="*/ 2 h 666"/>
                <a:gd name="T76" fmla="*/ 76 w 337"/>
                <a:gd name="T77" fmla="*/ 0 h 666"/>
                <a:gd name="T78" fmla="*/ 78 w 337"/>
                <a:gd name="T79" fmla="*/ 0 h 66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7" h="666">
                  <a:moveTo>
                    <a:pt x="175" y="213"/>
                  </a:moveTo>
                  <a:lnTo>
                    <a:pt x="148" y="215"/>
                  </a:lnTo>
                  <a:lnTo>
                    <a:pt x="124" y="220"/>
                  </a:lnTo>
                  <a:lnTo>
                    <a:pt x="103" y="229"/>
                  </a:lnTo>
                  <a:lnTo>
                    <a:pt x="86" y="241"/>
                  </a:lnTo>
                  <a:lnTo>
                    <a:pt x="72" y="258"/>
                  </a:lnTo>
                  <a:lnTo>
                    <a:pt x="59" y="277"/>
                  </a:lnTo>
                  <a:lnTo>
                    <a:pt x="51" y="300"/>
                  </a:lnTo>
                  <a:lnTo>
                    <a:pt x="45" y="327"/>
                  </a:lnTo>
                  <a:lnTo>
                    <a:pt x="40" y="357"/>
                  </a:lnTo>
                  <a:lnTo>
                    <a:pt x="39" y="391"/>
                  </a:lnTo>
                  <a:lnTo>
                    <a:pt x="39" y="450"/>
                  </a:lnTo>
                  <a:lnTo>
                    <a:pt x="40" y="484"/>
                  </a:lnTo>
                  <a:lnTo>
                    <a:pt x="45" y="514"/>
                  </a:lnTo>
                  <a:lnTo>
                    <a:pt x="51" y="541"/>
                  </a:lnTo>
                  <a:lnTo>
                    <a:pt x="59" y="565"/>
                  </a:lnTo>
                  <a:lnTo>
                    <a:pt x="71" y="585"/>
                  </a:lnTo>
                  <a:lnTo>
                    <a:pt x="85" y="601"/>
                  </a:lnTo>
                  <a:lnTo>
                    <a:pt x="103" y="615"/>
                  </a:lnTo>
                  <a:lnTo>
                    <a:pt x="123" y="624"/>
                  </a:lnTo>
                  <a:lnTo>
                    <a:pt x="148" y="629"/>
                  </a:lnTo>
                  <a:lnTo>
                    <a:pt x="175" y="630"/>
                  </a:lnTo>
                  <a:lnTo>
                    <a:pt x="213" y="629"/>
                  </a:lnTo>
                  <a:lnTo>
                    <a:pt x="253" y="626"/>
                  </a:lnTo>
                  <a:lnTo>
                    <a:pt x="298" y="619"/>
                  </a:lnTo>
                  <a:lnTo>
                    <a:pt x="298" y="224"/>
                  </a:lnTo>
                  <a:lnTo>
                    <a:pt x="269" y="220"/>
                  </a:lnTo>
                  <a:lnTo>
                    <a:pt x="238" y="217"/>
                  </a:lnTo>
                  <a:lnTo>
                    <a:pt x="207" y="214"/>
                  </a:lnTo>
                  <a:lnTo>
                    <a:pt x="175" y="213"/>
                  </a:lnTo>
                  <a:close/>
                  <a:moveTo>
                    <a:pt x="314" y="0"/>
                  </a:moveTo>
                  <a:lnTo>
                    <a:pt x="323" y="0"/>
                  </a:lnTo>
                  <a:lnTo>
                    <a:pt x="326" y="0"/>
                  </a:lnTo>
                  <a:lnTo>
                    <a:pt x="330" y="2"/>
                  </a:lnTo>
                  <a:lnTo>
                    <a:pt x="333" y="5"/>
                  </a:lnTo>
                  <a:lnTo>
                    <a:pt x="335" y="8"/>
                  </a:lnTo>
                  <a:lnTo>
                    <a:pt x="337" y="12"/>
                  </a:lnTo>
                  <a:lnTo>
                    <a:pt x="337" y="17"/>
                  </a:lnTo>
                  <a:lnTo>
                    <a:pt x="337" y="631"/>
                  </a:lnTo>
                  <a:lnTo>
                    <a:pt x="337" y="637"/>
                  </a:lnTo>
                  <a:lnTo>
                    <a:pt x="336" y="640"/>
                  </a:lnTo>
                  <a:lnTo>
                    <a:pt x="335" y="644"/>
                  </a:lnTo>
                  <a:lnTo>
                    <a:pt x="333" y="645"/>
                  </a:lnTo>
                  <a:lnTo>
                    <a:pt x="329" y="647"/>
                  </a:lnTo>
                  <a:lnTo>
                    <a:pt x="324" y="648"/>
                  </a:lnTo>
                  <a:lnTo>
                    <a:pt x="272" y="658"/>
                  </a:lnTo>
                  <a:lnTo>
                    <a:pt x="222" y="664"/>
                  </a:lnTo>
                  <a:lnTo>
                    <a:pt x="175" y="666"/>
                  </a:lnTo>
                  <a:lnTo>
                    <a:pt x="146" y="664"/>
                  </a:lnTo>
                  <a:lnTo>
                    <a:pt x="121" y="659"/>
                  </a:lnTo>
                  <a:lnTo>
                    <a:pt x="97" y="650"/>
                  </a:lnTo>
                  <a:lnTo>
                    <a:pt x="76" y="639"/>
                  </a:lnTo>
                  <a:lnTo>
                    <a:pt x="58" y="624"/>
                  </a:lnTo>
                  <a:lnTo>
                    <a:pt x="43" y="607"/>
                  </a:lnTo>
                  <a:lnTo>
                    <a:pt x="29" y="587"/>
                  </a:lnTo>
                  <a:lnTo>
                    <a:pt x="19" y="565"/>
                  </a:lnTo>
                  <a:lnTo>
                    <a:pt x="8" y="530"/>
                  </a:lnTo>
                  <a:lnTo>
                    <a:pt x="3" y="492"/>
                  </a:lnTo>
                  <a:lnTo>
                    <a:pt x="0" y="450"/>
                  </a:lnTo>
                  <a:lnTo>
                    <a:pt x="0" y="391"/>
                  </a:lnTo>
                  <a:lnTo>
                    <a:pt x="3" y="350"/>
                  </a:lnTo>
                  <a:lnTo>
                    <a:pt x="7" y="315"/>
                  </a:lnTo>
                  <a:lnTo>
                    <a:pt x="16" y="282"/>
                  </a:lnTo>
                  <a:lnTo>
                    <a:pt x="28" y="256"/>
                  </a:lnTo>
                  <a:lnTo>
                    <a:pt x="44" y="232"/>
                  </a:lnTo>
                  <a:lnTo>
                    <a:pt x="63" y="213"/>
                  </a:lnTo>
                  <a:lnTo>
                    <a:pt x="86" y="198"/>
                  </a:lnTo>
                  <a:lnTo>
                    <a:pt x="112" y="188"/>
                  </a:lnTo>
                  <a:lnTo>
                    <a:pt x="142" y="181"/>
                  </a:lnTo>
                  <a:lnTo>
                    <a:pt x="175" y="179"/>
                  </a:lnTo>
                  <a:lnTo>
                    <a:pt x="218" y="180"/>
                  </a:lnTo>
                  <a:lnTo>
                    <a:pt x="259" y="184"/>
                  </a:lnTo>
                  <a:lnTo>
                    <a:pt x="298" y="192"/>
                  </a:lnTo>
                  <a:lnTo>
                    <a:pt x="298" y="17"/>
                  </a:lnTo>
                  <a:lnTo>
                    <a:pt x="298" y="12"/>
                  </a:lnTo>
                  <a:lnTo>
                    <a:pt x="300" y="9"/>
                  </a:lnTo>
                  <a:lnTo>
                    <a:pt x="303" y="5"/>
                  </a:lnTo>
                  <a:lnTo>
                    <a:pt x="306" y="2"/>
                  </a:lnTo>
                  <a:lnTo>
                    <a:pt x="309" y="0"/>
                  </a:lnTo>
                  <a:lnTo>
                    <a:pt x="314"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3" name="Freeform 16"/>
            <p:cNvSpPr>
              <a:spLocks noEditPoints="1"/>
            </p:cNvSpPr>
            <p:nvPr userDrawn="1"/>
          </p:nvSpPr>
          <p:spPr bwMode="auto">
            <a:xfrm>
              <a:off x="1266" y="2779"/>
              <a:ext cx="88" cy="122"/>
            </a:xfrm>
            <a:custGeom>
              <a:avLst/>
              <a:gdLst>
                <a:gd name="T0" fmla="*/ 37 w 356"/>
                <a:gd name="T1" fmla="*/ 9 h 487"/>
                <a:gd name="T2" fmla="*/ 25 w 356"/>
                <a:gd name="T3" fmla="*/ 14 h 487"/>
                <a:gd name="T4" fmla="*/ 16 w 356"/>
                <a:gd name="T5" fmla="*/ 23 h 487"/>
                <a:gd name="T6" fmla="*/ 11 w 356"/>
                <a:gd name="T7" fmla="*/ 37 h 487"/>
                <a:gd name="T8" fmla="*/ 10 w 356"/>
                <a:gd name="T9" fmla="*/ 53 h 487"/>
                <a:gd name="T10" fmla="*/ 78 w 356"/>
                <a:gd name="T11" fmla="*/ 54 h 487"/>
                <a:gd name="T12" fmla="*/ 78 w 356"/>
                <a:gd name="T13" fmla="*/ 44 h 487"/>
                <a:gd name="T14" fmla="*/ 76 w 356"/>
                <a:gd name="T15" fmla="*/ 30 h 487"/>
                <a:gd name="T16" fmla="*/ 70 w 356"/>
                <a:gd name="T17" fmla="*/ 20 h 487"/>
                <a:gd name="T18" fmla="*/ 62 w 356"/>
                <a:gd name="T19" fmla="*/ 13 h 487"/>
                <a:gd name="T20" fmla="*/ 51 w 356"/>
                <a:gd name="T21" fmla="*/ 9 h 487"/>
                <a:gd name="T22" fmla="*/ 44 w 356"/>
                <a:gd name="T23" fmla="*/ 0 h 487"/>
                <a:gd name="T24" fmla="*/ 58 w 356"/>
                <a:gd name="T25" fmla="*/ 2 h 487"/>
                <a:gd name="T26" fmla="*/ 69 w 356"/>
                <a:gd name="T27" fmla="*/ 6 h 487"/>
                <a:gd name="T28" fmla="*/ 78 w 356"/>
                <a:gd name="T29" fmla="*/ 15 h 487"/>
                <a:gd name="T30" fmla="*/ 83 w 356"/>
                <a:gd name="T31" fmla="*/ 25 h 487"/>
                <a:gd name="T32" fmla="*/ 88 w 356"/>
                <a:gd name="T33" fmla="*/ 43 h 487"/>
                <a:gd name="T34" fmla="*/ 88 w 356"/>
                <a:gd name="T35" fmla="*/ 59 h 487"/>
                <a:gd name="T36" fmla="*/ 88 w 356"/>
                <a:gd name="T37" fmla="*/ 61 h 487"/>
                <a:gd name="T38" fmla="*/ 86 w 356"/>
                <a:gd name="T39" fmla="*/ 63 h 487"/>
                <a:gd name="T40" fmla="*/ 84 w 356"/>
                <a:gd name="T41" fmla="*/ 63 h 487"/>
                <a:gd name="T42" fmla="*/ 10 w 356"/>
                <a:gd name="T43" fmla="*/ 68 h 487"/>
                <a:gd name="T44" fmla="*/ 11 w 356"/>
                <a:gd name="T45" fmla="*/ 86 h 487"/>
                <a:gd name="T46" fmla="*/ 16 w 356"/>
                <a:gd name="T47" fmla="*/ 99 h 487"/>
                <a:gd name="T48" fmla="*/ 25 w 356"/>
                <a:gd name="T49" fmla="*/ 108 h 487"/>
                <a:gd name="T50" fmla="*/ 40 w 356"/>
                <a:gd name="T51" fmla="*/ 112 h 487"/>
                <a:gd name="T52" fmla="*/ 59 w 356"/>
                <a:gd name="T53" fmla="*/ 112 h 487"/>
                <a:gd name="T54" fmla="*/ 82 w 356"/>
                <a:gd name="T55" fmla="*/ 105 h 487"/>
                <a:gd name="T56" fmla="*/ 84 w 356"/>
                <a:gd name="T57" fmla="*/ 105 h 487"/>
                <a:gd name="T58" fmla="*/ 86 w 356"/>
                <a:gd name="T59" fmla="*/ 106 h 487"/>
                <a:gd name="T60" fmla="*/ 86 w 356"/>
                <a:gd name="T61" fmla="*/ 107 h 487"/>
                <a:gd name="T62" fmla="*/ 86 w 356"/>
                <a:gd name="T63" fmla="*/ 111 h 487"/>
                <a:gd name="T64" fmla="*/ 85 w 356"/>
                <a:gd name="T65" fmla="*/ 112 h 487"/>
                <a:gd name="T66" fmla="*/ 83 w 356"/>
                <a:gd name="T67" fmla="*/ 114 h 487"/>
                <a:gd name="T68" fmla="*/ 78 w 356"/>
                <a:gd name="T69" fmla="*/ 116 h 487"/>
                <a:gd name="T70" fmla="*/ 66 w 356"/>
                <a:gd name="T71" fmla="*/ 119 h 487"/>
                <a:gd name="T72" fmla="*/ 54 w 356"/>
                <a:gd name="T73" fmla="*/ 122 h 487"/>
                <a:gd name="T74" fmla="*/ 40 w 356"/>
                <a:gd name="T75" fmla="*/ 121 h 487"/>
                <a:gd name="T76" fmla="*/ 25 w 356"/>
                <a:gd name="T77" fmla="*/ 117 h 487"/>
                <a:gd name="T78" fmla="*/ 13 w 356"/>
                <a:gd name="T79" fmla="*/ 109 h 487"/>
                <a:gd name="T80" fmla="*/ 6 w 356"/>
                <a:gd name="T81" fmla="*/ 99 h 487"/>
                <a:gd name="T82" fmla="*/ 1 w 356"/>
                <a:gd name="T83" fmla="*/ 85 h 487"/>
                <a:gd name="T84" fmla="*/ 0 w 356"/>
                <a:gd name="T85" fmla="*/ 68 h 487"/>
                <a:gd name="T86" fmla="*/ 0 w 356"/>
                <a:gd name="T87" fmla="*/ 43 h 487"/>
                <a:gd name="T88" fmla="*/ 5 w 356"/>
                <a:gd name="T89" fmla="*/ 26 h 487"/>
                <a:gd name="T90" fmla="*/ 11 w 356"/>
                <a:gd name="T91" fmla="*/ 15 h 487"/>
                <a:gd name="T92" fmla="*/ 21 w 356"/>
                <a:gd name="T93" fmla="*/ 7 h 487"/>
                <a:gd name="T94" fmla="*/ 31 w 356"/>
                <a:gd name="T95" fmla="*/ 2 h 487"/>
                <a:gd name="T96" fmla="*/ 44 w 356"/>
                <a:gd name="T97" fmla="*/ 0 h 4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6" h="487">
                  <a:moveTo>
                    <a:pt x="180" y="34"/>
                  </a:moveTo>
                  <a:lnTo>
                    <a:pt x="150" y="36"/>
                  </a:lnTo>
                  <a:lnTo>
                    <a:pt x="123" y="44"/>
                  </a:lnTo>
                  <a:lnTo>
                    <a:pt x="101" y="57"/>
                  </a:lnTo>
                  <a:lnTo>
                    <a:pt x="80" y="73"/>
                  </a:lnTo>
                  <a:lnTo>
                    <a:pt x="66" y="93"/>
                  </a:lnTo>
                  <a:lnTo>
                    <a:pt x="54" y="118"/>
                  </a:lnTo>
                  <a:lnTo>
                    <a:pt x="46" y="147"/>
                  </a:lnTo>
                  <a:lnTo>
                    <a:pt x="40" y="178"/>
                  </a:lnTo>
                  <a:lnTo>
                    <a:pt x="39" y="212"/>
                  </a:lnTo>
                  <a:lnTo>
                    <a:pt x="39" y="217"/>
                  </a:lnTo>
                  <a:lnTo>
                    <a:pt x="317" y="217"/>
                  </a:lnTo>
                  <a:lnTo>
                    <a:pt x="317" y="210"/>
                  </a:lnTo>
                  <a:lnTo>
                    <a:pt x="316" y="177"/>
                  </a:lnTo>
                  <a:lnTo>
                    <a:pt x="311" y="148"/>
                  </a:lnTo>
                  <a:lnTo>
                    <a:pt x="306" y="121"/>
                  </a:lnTo>
                  <a:lnTo>
                    <a:pt x="297" y="98"/>
                  </a:lnTo>
                  <a:lnTo>
                    <a:pt x="285" y="79"/>
                  </a:lnTo>
                  <a:lnTo>
                    <a:pt x="270" y="63"/>
                  </a:lnTo>
                  <a:lnTo>
                    <a:pt x="252" y="50"/>
                  </a:lnTo>
                  <a:lnTo>
                    <a:pt x="231" y="42"/>
                  </a:lnTo>
                  <a:lnTo>
                    <a:pt x="208" y="36"/>
                  </a:lnTo>
                  <a:lnTo>
                    <a:pt x="180" y="34"/>
                  </a:lnTo>
                  <a:close/>
                  <a:moveTo>
                    <a:pt x="180" y="0"/>
                  </a:moveTo>
                  <a:lnTo>
                    <a:pt x="208" y="2"/>
                  </a:lnTo>
                  <a:lnTo>
                    <a:pt x="233" y="6"/>
                  </a:lnTo>
                  <a:lnTo>
                    <a:pt x="257" y="14"/>
                  </a:lnTo>
                  <a:lnTo>
                    <a:pt x="278" y="25"/>
                  </a:lnTo>
                  <a:lnTo>
                    <a:pt x="297" y="40"/>
                  </a:lnTo>
                  <a:lnTo>
                    <a:pt x="314" y="58"/>
                  </a:lnTo>
                  <a:lnTo>
                    <a:pt x="327" y="77"/>
                  </a:lnTo>
                  <a:lnTo>
                    <a:pt x="337" y="100"/>
                  </a:lnTo>
                  <a:lnTo>
                    <a:pt x="348" y="133"/>
                  </a:lnTo>
                  <a:lnTo>
                    <a:pt x="354" y="170"/>
                  </a:lnTo>
                  <a:lnTo>
                    <a:pt x="356" y="210"/>
                  </a:lnTo>
                  <a:lnTo>
                    <a:pt x="356" y="235"/>
                  </a:lnTo>
                  <a:lnTo>
                    <a:pt x="356" y="239"/>
                  </a:lnTo>
                  <a:lnTo>
                    <a:pt x="354" y="244"/>
                  </a:lnTo>
                  <a:lnTo>
                    <a:pt x="351" y="247"/>
                  </a:lnTo>
                  <a:lnTo>
                    <a:pt x="347" y="251"/>
                  </a:lnTo>
                  <a:lnTo>
                    <a:pt x="344" y="252"/>
                  </a:lnTo>
                  <a:lnTo>
                    <a:pt x="339" y="252"/>
                  </a:lnTo>
                  <a:lnTo>
                    <a:pt x="39" y="252"/>
                  </a:lnTo>
                  <a:lnTo>
                    <a:pt x="39" y="271"/>
                  </a:lnTo>
                  <a:lnTo>
                    <a:pt x="40" y="310"/>
                  </a:lnTo>
                  <a:lnTo>
                    <a:pt x="46" y="343"/>
                  </a:lnTo>
                  <a:lnTo>
                    <a:pt x="54" y="371"/>
                  </a:lnTo>
                  <a:lnTo>
                    <a:pt x="65" y="394"/>
                  </a:lnTo>
                  <a:lnTo>
                    <a:pt x="80" y="412"/>
                  </a:lnTo>
                  <a:lnTo>
                    <a:pt x="103" y="430"/>
                  </a:lnTo>
                  <a:lnTo>
                    <a:pt x="130" y="442"/>
                  </a:lnTo>
                  <a:lnTo>
                    <a:pt x="160" y="449"/>
                  </a:lnTo>
                  <a:lnTo>
                    <a:pt x="194" y="451"/>
                  </a:lnTo>
                  <a:lnTo>
                    <a:pt x="238" y="448"/>
                  </a:lnTo>
                  <a:lnTo>
                    <a:pt x="283" y="438"/>
                  </a:lnTo>
                  <a:lnTo>
                    <a:pt x="333" y="421"/>
                  </a:lnTo>
                  <a:lnTo>
                    <a:pt x="337" y="420"/>
                  </a:lnTo>
                  <a:lnTo>
                    <a:pt x="340" y="419"/>
                  </a:lnTo>
                  <a:lnTo>
                    <a:pt x="344" y="420"/>
                  </a:lnTo>
                  <a:lnTo>
                    <a:pt x="346" y="422"/>
                  </a:lnTo>
                  <a:lnTo>
                    <a:pt x="347" y="425"/>
                  </a:lnTo>
                  <a:lnTo>
                    <a:pt x="347" y="427"/>
                  </a:lnTo>
                  <a:lnTo>
                    <a:pt x="347" y="438"/>
                  </a:lnTo>
                  <a:lnTo>
                    <a:pt x="347" y="442"/>
                  </a:lnTo>
                  <a:lnTo>
                    <a:pt x="346" y="446"/>
                  </a:lnTo>
                  <a:lnTo>
                    <a:pt x="344" y="448"/>
                  </a:lnTo>
                  <a:lnTo>
                    <a:pt x="341" y="451"/>
                  </a:lnTo>
                  <a:lnTo>
                    <a:pt x="337" y="454"/>
                  </a:lnTo>
                  <a:lnTo>
                    <a:pt x="330" y="458"/>
                  </a:lnTo>
                  <a:lnTo>
                    <a:pt x="314" y="465"/>
                  </a:lnTo>
                  <a:lnTo>
                    <a:pt x="292" y="471"/>
                  </a:lnTo>
                  <a:lnTo>
                    <a:pt x="269" y="477"/>
                  </a:lnTo>
                  <a:lnTo>
                    <a:pt x="242" y="483"/>
                  </a:lnTo>
                  <a:lnTo>
                    <a:pt x="217" y="486"/>
                  </a:lnTo>
                  <a:lnTo>
                    <a:pt x="194" y="487"/>
                  </a:lnTo>
                  <a:lnTo>
                    <a:pt x="161" y="485"/>
                  </a:lnTo>
                  <a:lnTo>
                    <a:pt x="130" y="478"/>
                  </a:lnTo>
                  <a:lnTo>
                    <a:pt x="102" y="469"/>
                  </a:lnTo>
                  <a:lnTo>
                    <a:pt x="76" y="455"/>
                  </a:lnTo>
                  <a:lnTo>
                    <a:pt x="53" y="437"/>
                  </a:lnTo>
                  <a:lnTo>
                    <a:pt x="37" y="419"/>
                  </a:lnTo>
                  <a:lnTo>
                    <a:pt x="24" y="397"/>
                  </a:lnTo>
                  <a:lnTo>
                    <a:pt x="14" y="371"/>
                  </a:lnTo>
                  <a:lnTo>
                    <a:pt x="6" y="341"/>
                  </a:lnTo>
                  <a:lnTo>
                    <a:pt x="1" y="307"/>
                  </a:lnTo>
                  <a:lnTo>
                    <a:pt x="0" y="271"/>
                  </a:lnTo>
                  <a:lnTo>
                    <a:pt x="0" y="212"/>
                  </a:lnTo>
                  <a:lnTo>
                    <a:pt x="2" y="173"/>
                  </a:lnTo>
                  <a:lnTo>
                    <a:pt x="9" y="136"/>
                  </a:lnTo>
                  <a:lnTo>
                    <a:pt x="20" y="102"/>
                  </a:lnTo>
                  <a:lnTo>
                    <a:pt x="33" y="79"/>
                  </a:lnTo>
                  <a:lnTo>
                    <a:pt x="46" y="59"/>
                  </a:lnTo>
                  <a:lnTo>
                    <a:pt x="63" y="42"/>
                  </a:lnTo>
                  <a:lnTo>
                    <a:pt x="83" y="26"/>
                  </a:lnTo>
                  <a:lnTo>
                    <a:pt x="104" y="15"/>
                  </a:lnTo>
                  <a:lnTo>
                    <a:pt x="127" y="6"/>
                  </a:lnTo>
                  <a:lnTo>
                    <a:pt x="152" y="2"/>
                  </a:lnTo>
                  <a:lnTo>
                    <a:pt x="18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4" name="Freeform 17"/>
            <p:cNvSpPr>
              <a:spLocks/>
            </p:cNvSpPr>
            <p:nvPr userDrawn="1"/>
          </p:nvSpPr>
          <p:spPr bwMode="auto">
            <a:xfrm>
              <a:off x="1367" y="2876"/>
              <a:ext cx="10" cy="25"/>
            </a:xfrm>
            <a:custGeom>
              <a:avLst/>
              <a:gdLst>
                <a:gd name="T0" fmla="*/ 4 w 39"/>
                <a:gd name="T1" fmla="*/ 0 h 100"/>
                <a:gd name="T2" fmla="*/ 6 w 39"/>
                <a:gd name="T3" fmla="*/ 0 h 100"/>
                <a:gd name="T4" fmla="*/ 7 w 39"/>
                <a:gd name="T5" fmla="*/ 0 h 100"/>
                <a:gd name="T6" fmla="*/ 8 w 39"/>
                <a:gd name="T7" fmla="*/ 1 h 100"/>
                <a:gd name="T8" fmla="*/ 9 w 39"/>
                <a:gd name="T9" fmla="*/ 1 h 100"/>
                <a:gd name="T10" fmla="*/ 9 w 39"/>
                <a:gd name="T11" fmla="*/ 2 h 100"/>
                <a:gd name="T12" fmla="*/ 10 w 39"/>
                <a:gd name="T13" fmla="*/ 3 h 100"/>
                <a:gd name="T14" fmla="*/ 10 w 39"/>
                <a:gd name="T15" fmla="*/ 4 h 100"/>
                <a:gd name="T16" fmla="*/ 10 w 39"/>
                <a:gd name="T17" fmla="*/ 21 h 100"/>
                <a:gd name="T18" fmla="*/ 10 w 39"/>
                <a:gd name="T19" fmla="*/ 22 h 100"/>
                <a:gd name="T20" fmla="*/ 9 w 39"/>
                <a:gd name="T21" fmla="*/ 23 h 100"/>
                <a:gd name="T22" fmla="*/ 9 w 39"/>
                <a:gd name="T23" fmla="*/ 24 h 100"/>
                <a:gd name="T24" fmla="*/ 8 w 39"/>
                <a:gd name="T25" fmla="*/ 25 h 100"/>
                <a:gd name="T26" fmla="*/ 7 w 39"/>
                <a:gd name="T27" fmla="*/ 25 h 100"/>
                <a:gd name="T28" fmla="*/ 6 w 39"/>
                <a:gd name="T29" fmla="*/ 25 h 100"/>
                <a:gd name="T30" fmla="*/ 4 w 39"/>
                <a:gd name="T31" fmla="*/ 25 h 100"/>
                <a:gd name="T32" fmla="*/ 3 w 39"/>
                <a:gd name="T33" fmla="*/ 25 h 100"/>
                <a:gd name="T34" fmla="*/ 2 w 39"/>
                <a:gd name="T35" fmla="*/ 25 h 100"/>
                <a:gd name="T36" fmla="*/ 1 w 39"/>
                <a:gd name="T37" fmla="*/ 24 h 100"/>
                <a:gd name="T38" fmla="*/ 1 w 39"/>
                <a:gd name="T39" fmla="*/ 23 h 100"/>
                <a:gd name="T40" fmla="*/ 0 w 39"/>
                <a:gd name="T41" fmla="*/ 22 h 100"/>
                <a:gd name="T42" fmla="*/ 0 w 39"/>
                <a:gd name="T43" fmla="*/ 21 h 100"/>
                <a:gd name="T44" fmla="*/ 0 w 39"/>
                <a:gd name="T45" fmla="*/ 4 h 100"/>
                <a:gd name="T46" fmla="*/ 0 w 39"/>
                <a:gd name="T47" fmla="*/ 3 h 100"/>
                <a:gd name="T48" fmla="*/ 1 w 39"/>
                <a:gd name="T49" fmla="*/ 2 h 100"/>
                <a:gd name="T50" fmla="*/ 1 w 39"/>
                <a:gd name="T51" fmla="*/ 1 h 100"/>
                <a:gd name="T52" fmla="*/ 2 w 39"/>
                <a:gd name="T53" fmla="*/ 1 h 100"/>
                <a:gd name="T54" fmla="*/ 3 w 39"/>
                <a:gd name="T55" fmla="*/ 0 h 100"/>
                <a:gd name="T56" fmla="*/ 4 w 39"/>
                <a:gd name="T57" fmla="*/ 0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 h="100">
                  <a:moveTo>
                    <a:pt x="17" y="0"/>
                  </a:moveTo>
                  <a:lnTo>
                    <a:pt x="23" y="0"/>
                  </a:lnTo>
                  <a:lnTo>
                    <a:pt x="27" y="1"/>
                  </a:lnTo>
                  <a:lnTo>
                    <a:pt x="30" y="3"/>
                  </a:lnTo>
                  <a:lnTo>
                    <a:pt x="34" y="5"/>
                  </a:lnTo>
                  <a:lnTo>
                    <a:pt x="37" y="9"/>
                  </a:lnTo>
                  <a:lnTo>
                    <a:pt x="38" y="13"/>
                  </a:lnTo>
                  <a:lnTo>
                    <a:pt x="39" y="17"/>
                  </a:lnTo>
                  <a:lnTo>
                    <a:pt x="39" y="82"/>
                  </a:lnTo>
                  <a:lnTo>
                    <a:pt x="38" y="87"/>
                  </a:lnTo>
                  <a:lnTo>
                    <a:pt x="37" y="91"/>
                  </a:lnTo>
                  <a:lnTo>
                    <a:pt x="34" y="94"/>
                  </a:lnTo>
                  <a:lnTo>
                    <a:pt x="30" y="98"/>
                  </a:lnTo>
                  <a:lnTo>
                    <a:pt x="27" y="99"/>
                  </a:lnTo>
                  <a:lnTo>
                    <a:pt x="23" y="100"/>
                  </a:lnTo>
                  <a:lnTo>
                    <a:pt x="17" y="100"/>
                  </a:lnTo>
                  <a:lnTo>
                    <a:pt x="13" y="99"/>
                  </a:lnTo>
                  <a:lnTo>
                    <a:pt x="8" y="98"/>
                  </a:lnTo>
                  <a:lnTo>
                    <a:pt x="5" y="94"/>
                  </a:lnTo>
                  <a:lnTo>
                    <a:pt x="2" y="91"/>
                  </a:lnTo>
                  <a:lnTo>
                    <a:pt x="0" y="87"/>
                  </a:lnTo>
                  <a:lnTo>
                    <a:pt x="0" y="82"/>
                  </a:lnTo>
                  <a:lnTo>
                    <a:pt x="0" y="17"/>
                  </a:lnTo>
                  <a:lnTo>
                    <a:pt x="0" y="13"/>
                  </a:lnTo>
                  <a:lnTo>
                    <a:pt x="2" y="9"/>
                  </a:lnTo>
                  <a:lnTo>
                    <a:pt x="5" y="5"/>
                  </a:lnTo>
                  <a:lnTo>
                    <a:pt x="8" y="3"/>
                  </a:lnTo>
                  <a:lnTo>
                    <a:pt x="13" y="1"/>
                  </a:lnTo>
                  <a:lnTo>
                    <a:pt x="17"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5" name="Freeform 18"/>
            <p:cNvSpPr>
              <a:spLocks noEditPoints="1"/>
            </p:cNvSpPr>
            <p:nvPr userDrawn="1"/>
          </p:nvSpPr>
          <p:spPr bwMode="auto">
            <a:xfrm>
              <a:off x="1377" y="2780"/>
              <a:ext cx="42" cy="25"/>
            </a:xfrm>
            <a:custGeom>
              <a:avLst/>
              <a:gdLst>
                <a:gd name="T0" fmla="*/ 25 w 170"/>
                <a:gd name="T1" fmla="*/ 0 h 101"/>
                <a:gd name="T2" fmla="*/ 26 w 170"/>
                <a:gd name="T3" fmla="*/ 0 h 101"/>
                <a:gd name="T4" fmla="*/ 31 w 170"/>
                <a:gd name="T5" fmla="*/ 12 h 101"/>
                <a:gd name="T6" fmla="*/ 31 w 170"/>
                <a:gd name="T7" fmla="*/ 13 h 101"/>
                <a:gd name="T8" fmla="*/ 32 w 170"/>
                <a:gd name="T9" fmla="*/ 12 h 101"/>
                <a:gd name="T10" fmla="*/ 37 w 170"/>
                <a:gd name="T11" fmla="*/ 0 h 101"/>
                <a:gd name="T12" fmla="*/ 38 w 170"/>
                <a:gd name="T13" fmla="*/ 0 h 101"/>
                <a:gd name="T14" fmla="*/ 41 w 170"/>
                <a:gd name="T15" fmla="*/ 0 h 101"/>
                <a:gd name="T16" fmla="*/ 42 w 170"/>
                <a:gd name="T17" fmla="*/ 0 h 101"/>
                <a:gd name="T18" fmla="*/ 42 w 170"/>
                <a:gd name="T19" fmla="*/ 24 h 101"/>
                <a:gd name="T20" fmla="*/ 42 w 170"/>
                <a:gd name="T21" fmla="*/ 25 h 101"/>
                <a:gd name="T22" fmla="*/ 40 w 170"/>
                <a:gd name="T23" fmla="*/ 25 h 101"/>
                <a:gd name="T24" fmla="*/ 39 w 170"/>
                <a:gd name="T25" fmla="*/ 25 h 101"/>
                <a:gd name="T26" fmla="*/ 39 w 170"/>
                <a:gd name="T27" fmla="*/ 4 h 101"/>
                <a:gd name="T28" fmla="*/ 35 w 170"/>
                <a:gd name="T29" fmla="*/ 12 h 101"/>
                <a:gd name="T30" fmla="*/ 34 w 170"/>
                <a:gd name="T31" fmla="*/ 14 h 101"/>
                <a:gd name="T32" fmla="*/ 32 w 170"/>
                <a:gd name="T33" fmla="*/ 15 h 101"/>
                <a:gd name="T34" fmla="*/ 31 w 170"/>
                <a:gd name="T35" fmla="*/ 15 h 101"/>
                <a:gd name="T36" fmla="*/ 29 w 170"/>
                <a:gd name="T37" fmla="*/ 14 h 101"/>
                <a:gd name="T38" fmla="*/ 28 w 170"/>
                <a:gd name="T39" fmla="*/ 12 h 101"/>
                <a:gd name="T40" fmla="*/ 24 w 170"/>
                <a:gd name="T41" fmla="*/ 4 h 101"/>
                <a:gd name="T42" fmla="*/ 24 w 170"/>
                <a:gd name="T43" fmla="*/ 25 h 101"/>
                <a:gd name="T44" fmla="*/ 23 w 170"/>
                <a:gd name="T45" fmla="*/ 25 h 101"/>
                <a:gd name="T46" fmla="*/ 21 w 170"/>
                <a:gd name="T47" fmla="*/ 25 h 101"/>
                <a:gd name="T48" fmla="*/ 21 w 170"/>
                <a:gd name="T49" fmla="*/ 24 h 101"/>
                <a:gd name="T50" fmla="*/ 21 w 170"/>
                <a:gd name="T51" fmla="*/ 0 h 101"/>
                <a:gd name="T52" fmla="*/ 22 w 170"/>
                <a:gd name="T53" fmla="*/ 0 h 101"/>
                <a:gd name="T54" fmla="*/ 1 w 170"/>
                <a:gd name="T55" fmla="*/ 0 h 101"/>
                <a:gd name="T56" fmla="*/ 17 w 170"/>
                <a:gd name="T57" fmla="*/ 0 h 101"/>
                <a:gd name="T58" fmla="*/ 18 w 170"/>
                <a:gd name="T59" fmla="*/ 0 h 101"/>
                <a:gd name="T60" fmla="*/ 18 w 170"/>
                <a:gd name="T61" fmla="*/ 2 h 101"/>
                <a:gd name="T62" fmla="*/ 18 w 170"/>
                <a:gd name="T63" fmla="*/ 2 h 101"/>
                <a:gd name="T64" fmla="*/ 11 w 170"/>
                <a:gd name="T65" fmla="*/ 3 h 101"/>
                <a:gd name="T66" fmla="*/ 11 w 170"/>
                <a:gd name="T67" fmla="*/ 25 h 101"/>
                <a:gd name="T68" fmla="*/ 10 w 170"/>
                <a:gd name="T69" fmla="*/ 25 h 101"/>
                <a:gd name="T70" fmla="*/ 8 w 170"/>
                <a:gd name="T71" fmla="*/ 25 h 101"/>
                <a:gd name="T72" fmla="*/ 7 w 170"/>
                <a:gd name="T73" fmla="*/ 24 h 101"/>
                <a:gd name="T74" fmla="*/ 7 w 170"/>
                <a:gd name="T75" fmla="*/ 3 h 101"/>
                <a:gd name="T76" fmla="*/ 0 w 170"/>
                <a:gd name="T77" fmla="*/ 2 h 101"/>
                <a:gd name="T78" fmla="*/ 0 w 170"/>
                <a:gd name="T79" fmla="*/ 2 h 101"/>
                <a:gd name="T80" fmla="*/ 0 w 170"/>
                <a:gd name="T81" fmla="*/ 0 h 101"/>
                <a:gd name="T82" fmla="*/ 1 w 170"/>
                <a:gd name="T83" fmla="*/ 0 h 10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0" h="101">
                  <a:moveTo>
                    <a:pt x="89" y="0"/>
                  </a:moveTo>
                  <a:lnTo>
                    <a:pt x="101" y="0"/>
                  </a:lnTo>
                  <a:lnTo>
                    <a:pt x="103" y="0"/>
                  </a:lnTo>
                  <a:lnTo>
                    <a:pt x="104" y="1"/>
                  </a:lnTo>
                  <a:lnTo>
                    <a:pt x="105" y="2"/>
                  </a:lnTo>
                  <a:lnTo>
                    <a:pt x="126" y="49"/>
                  </a:lnTo>
                  <a:lnTo>
                    <a:pt x="126" y="50"/>
                  </a:lnTo>
                  <a:lnTo>
                    <a:pt x="127" y="51"/>
                  </a:lnTo>
                  <a:lnTo>
                    <a:pt x="128" y="50"/>
                  </a:lnTo>
                  <a:lnTo>
                    <a:pt x="130" y="49"/>
                  </a:lnTo>
                  <a:lnTo>
                    <a:pt x="151" y="2"/>
                  </a:lnTo>
                  <a:lnTo>
                    <a:pt x="151" y="1"/>
                  </a:lnTo>
                  <a:lnTo>
                    <a:pt x="153" y="0"/>
                  </a:lnTo>
                  <a:lnTo>
                    <a:pt x="154" y="0"/>
                  </a:lnTo>
                  <a:lnTo>
                    <a:pt x="165" y="0"/>
                  </a:lnTo>
                  <a:lnTo>
                    <a:pt x="166" y="0"/>
                  </a:lnTo>
                  <a:lnTo>
                    <a:pt x="169" y="1"/>
                  </a:lnTo>
                  <a:lnTo>
                    <a:pt x="169" y="2"/>
                  </a:lnTo>
                  <a:lnTo>
                    <a:pt x="170" y="3"/>
                  </a:lnTo>
                  <a:lnTo>
                    <a:pt x="170" y="98"/>
                  </a:lnTo>
                  <a:lnTo>
                    <a:pt x="169" y="100"/>
                  </a:lnTo>
                  <a:lnTo>
                    <a:pt x="166" y="101"/>
                  </a:lnTo>
                  <a:lnTo>
                    <a:pt x="160" y="101"/>
                  </a:lnTo>
                  <a:lnTo>
                    <a:pt x="159" y="100"/>
                  </a:lnTo>
                  <a:lnTo>
                    <a:pt x="157" y="100"/>
                  </a:lnTo>
                  <a:lnTo>
                    <a:pt x="156" y="98"/>
                  </a:lnTo>
                  <a:lnTo>
                    <a:pt x="156" y="17"/>
                  </a:lnTo>
                  <a:lnTo>
                    <a:pt x="142" y="50"/>
                  </a:lnTo>
                  <a:lnTo>
                    <a:pt x="138" y="55"/>
                  </a:lnTo>
                  <a:lnTo>
                    <a:pt x="136" y="58"/>
                  </a:lnTo>
                  <a:lnTo>
                    <a:pt x="134" y="60"/>
                  </a:lnTo>
                  <a:lnTo>
                    <a:pt x="131" y="60"/>
                  </a:lnTo>
                  <a:lnTo>
                    <a:pt x="127" y="61"/>
                  </a:lnTo>
                  <a:lnTo>
                    <a:pt x="124" y="60"/>
                  </a:lnTo>
                  <a:lnTo>
                    <a:pt x="122" y="60"/>
                  </a:lnTo>
                  <a:lnTo>
                    <a:pt x="119" y="58"/>
                  </a:lnTo>
                  <a:lnTo>
                    <a:pt x="116" y="55"/>
                  </a:lnTo>
                  <a:lnTo>
                    <a:pt x="113" y="50"/>
                  </a:lnTo>
                  <a:lnTo>
                    <a:pt x="98" y="17"/>
                  </a:lnTo>
                  <a:lnTo>
                    <a:pt x="98" y="98"/>
                  </a:lnTo>
                  <a:lnTo>
                    <a:pt x="98" y="100"/>
                  </a:lnTo>
                  <a:lnTo>
                    <a:pt x="97" y="100"/>
                  </a:lnTo>
                  <a:lnTo>
                    <a:pt x="95" y="101"/>
                  </a:lnTo>
                  <a:lnTo>
                    <a:pt x="88" y="101"/>
                  </a:lnTo>
                  <a:lnTo>
                    <a:pt x="87" y="100"/>
                  </a:lnTo>
                  <a:lnTo>
                    <a:pt x="86" y="100"/>
                  </a:lnTo>
                  <a:lnTo>
                    <a:pt x="86" y="98"/>
                  </a:lnTo>
                  <a:lnTo>
                    <a:pt x="86" y="3"/>
                  </a:lnTo>
                  <a:lnTo>
                    <a:pt x="86" y="2"/>
                  </a:lnTo>
                  <a:lnTo>
                    <a:pt x="87" y="1"/>
                  </a:lnTo>
                  <a:lnTo>
                    <a:pt x="88" y="0"/>
                  </a:lnTo>
                  <a:lnTo>
                    <a:pt x="89" y="0"/>
                  </a:lnTo>
                  <a:close/>
                  <a:moveTo>
                    <a:pt x="3" y="0"/>
                  </a:moveTo>
                  <a:lnTo>
                    <a:pt x="69" y="0"/>
                  </a:lnTo>
                  <a:lnTo>
                    <a:pt x="70" y="0"/>
                  </a:lnTo>
                  <a:lnTo>
                    <a:pt x="72" y="0"/>
                  </a:lnTo>
                  <a:lnTo>
                    <a:pt x="73" y="2"/>
                  </a:lnTo>
                  <a:lnTo>
                    <a:pt x="73" y="3"/>
                  </a:lnTo>
                  <a:lnTo>
                    <a:pt x="73" y="7"/>
                  </a:lnTo>
                  <a:lnTo>
                    <a:pt x="73" y="9"/>
                  </a:lnTo>
                  <a:lnTo>
                    <a:pt x="72" y="10"/>
                  </a:lnTo>
                  <a:lnTo>
                    <a:pt x="69" y="11"/>
                  </a:lnTo>
                  <a:lnTo>
                    <a:pt x="44" y="11"/>
                  </a:lnTo>
                  <a:lnTo>
                    <a:pt x="44" y="97"/>
                  </a:lnTo>
                  <a:lnTo>
                    <a:pt x="43" y="99"/>
                  </a:lnTo>
                  <a:lnTo>
                    <a:pt x="41" y="100"/>
                  </a:lnTo>
                  <a:lnTo>
                    <a:pt x="39" y="101"/>
                  </a:lnTo>
                  <a:lnTo>
                    <a:pt x="34" y="101"/>
                  </a:lnTo>
                  <a:lnTo>
                    <a:pt x="32" y="100"/>
                  </a:lnTo>
                  <a:lnTo>
                    <a:pt x="31" y="100"/>
                  </a:lnTo>
                  <a:lnTo>
                    <a:pt x="30" y="98"/>
                  </a:lnTo>
                  <a:lnTo>
                    <a:pt x="30" y="97"/>
                  </a:lnTo>
                  <a:lnTo>
                    <a:pt x="30" y="11"/>
                  </a:lnTo>
                  <a:lnTo>
                    <a:pt x="3" y="11"/>
                  </a:lnTo>
                  <a:lnTo>
                    <a:pt x="2" y="10"/>
                  </a:lnTo>
                  <a:lnTo>
                    <a:pt x="0" y="9"/>
                  </a:lnTo>
                  <a:lnTo>
                    <a:pt x="0" y="7"/>
                  </a:lnTo>
                  <a:lnTo>
                    <a:pt x="0" y="3"/>
                  </a:lnTo>
                  <a:lnTo>
                    <a:pt x="0" y="1"/>
                  </a:lnTo>
                  <a:lnTo>
                    <a:pt x="2" y="0"/>
                  </a:lnTo>
                  <a:lnTo>
                    <a:pt x="3"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6" name="Freeform 19"/>
            <p:cNvSpPr>
              <a:spLocks noEditPoints="1"/>
            </p:cNvSpPr>
            <p:nvPr userDrawn="1"/>
          </p:nvSpPr>
          <p:spPr bwMode="auto">
            <a:xfrm>
              <a:off x="500" y="2041"/>
              <a:ext cx="855" cy="564"/>
            </a:xfrm>
            <a:custGeom>
              <a:avLst/>
              <a:gdLst>
                <a:gd name="T0" fmla="*/ 75 w 3421"/>
                <a:gd name="T1" fmla="*/ 208 h 2257"/>
                <a:gd name="T2" fmla="*/ 46 w 3421"/>
                <a:gd name="T3" fmla="*/ 265 h 2257"/>
                <a:gd name="T4" fmla="*/ 34 w 3421"/>
                <a:gd name="T5" fmla="*/ 329 h 2257"/>
                <a:gd name="T6" fmla="*/ 44 w 3421"/>
                <a:gd name="T7" fmla="*/ 389 h 2257"/>
                <a:gd name="T8" fmla="*/ 73 w 3421"/>
                <a:gd name="T9" fmla="*/ 434 h 2257"/>
                <a:gd name="T10" fmla="*/ 118 w 3421"/>
                <a:gd name="T11" fmla="*/ 468 h 2257"/>
                <a:gd name="T12" fmla="*/ 175 w 3421"/>
                <a:gd name="T13" fmla="*/ 490 h 2257"/>
                <a:gd name="T14" fmla="*/ 241 w 3421"/>
                <a:gd name="T15" fmla="*/ 502 h 2257"/>
                <a:gd name="T16" fmla="*/ 313 w 3421"/>
                <a:gd name="T17" fmla="*/ 507 h 2257"/>
                <a:gd name="T18" fmla="*/ 387 w 3421"/>
                <a:gd name="T19" fmla="*/ 504 h 2257"/>
                <a:gd name="T20" fmla="*/ 481 w 3421"/>
                <a:gd name="T21" fmla="*/ 492 h 2257"/>
                <a:gd name="T22" fmla="*/ 581 w 3421"/>
                <a:gd name="T23" fmla="*/ 466 h 2257"/>
                <a:gd name="T24" fmla="*/ 672 w 3421"/>
                <a:gd name="T25" fmla="*/ 431 h 2257"/>
                <a:gd name="T26" fmla="*/ 689 w 3421"/>
                <a:gd name="T27" fmla="*/ 487 h 2257"/>
                <a:gd name="T28" fmla="*/ 592 w 3421"/>
                <a:gd name="T29" fmla="*/ 524 h 2257"/>
                <a:gd name="T30" fmla="*/ 489 w 3421"/>
                <a:gd name="T31" fmla="*/ 549 h 2257"/>
                <a:gd name="T32" fmla="*/ 385 w 3421"/>
                <a:gd name="T33" fmla="*/ 562 h 2257"/>
                <a:gd name="T34" fmla="*/ 272 w 3421"/>
                <a:gd name="T35" fmla="*/ 562 h 2257"/>
                <a:gd name="T36" fmla="*/ 176 w 3421"/>
                <a:gd name="T37" fmla="*/ 545 h 2257"/>
                <a:gd name="T38" fmla="*/ 100 w 3421"/>
                <a:gd name="T39" fmla="*/ 513 h 2257"/>
                <a:gd name="T40" fmla="*/ 44 w 3421"/>
                <a:gd name="T41" fmla="*/ 468 h 2257"/>
                <a:gd name="T42" fmla="*/ 11 w 3421"/>
                <a:gd name="T43" fmla="*/ 411 h 2257"/>
                <a:gd name="T44" fmla="*/ 0 w 3421"/>
                <a:gd name="T45" fmla="*/ 341 h 2257"/>
                <a:gd name="T46" fmla="*/ 12 w 3421"/>
                <a:gd name="T47" fmla="*/ 275 h 2257"/>
                <a:gd name="T48" fmla="*/ 44 w 3421"/>
                <a:gd name="T49" fmla="*/ 215 h 2257"/>
                <a:gd name="T50" fmla="*/ 93 w 3421"/>
                <a:gd name="T51" fmla="*/ 162 h 2257"/>
                <a:gd name="T52" fmla="*/ 616 w 3421"/>
                <a:gd name="T53" fmla="*/ 3 h 2257"/>
                <a:gd name="T54" fmla="*/ 692 w 3421"/>
                <a:gd name="T55" fmla="*/ 17 h 2257"/>
                <a:gd name="T56" fmla="*/ 758 w 3421"/>
                <a:gd name="T57" fmla="*/ 43 h 2257"/>
                <a:gd name="T58" fmla="*/ 809 w 3421"/>
                <a:gd name="T59" fmla="*/ 81 h 2257"/>
                <a:gd name="T60" fmla="*/ 842 w 3421"/>
                <a:gd name="T61" fmla="*/ 131 h 2257"/>
                <a:gd name="T62" fmla="*/ 855 w 3421"/>
                <a:gd name="T63" fmla="*/ 194 h 2257"/>
                <a:gd name="T64" fmla="*/ 845 w 3421"/>
                <a:gd name="T65" fmla="*/ 257 h 2257"/>
                <a:gd name="T66" fmla="*/ 816 w 3421"/>
                <a:gd name="T67" fmla="*/ 310 h 2257"/>
                <a:gd name="T68" fmla="*/ 774 w 3421"/>
                <a:gd name="T69" fmla="*/ 351 h 2257"/>
                <a:gd name="T70" fmla="*/ 727 w 3421"/>
                <a:gd name="T71" fmla="*/ 377 h 2257"/>
                <a:gd name="T72" fmla="*/ 767 w 3421"/>
                <a:gd name="T73" fmla="*/ 299 h 2257"/>
                <a:gd name="T74" fmla="*/ 801 w 3421"/>
                <a:gd name="T75" fmla="*/ 247 h 2257"/>
                <a:gd name="T76" fmla="*/ 811 w 3421"/>
                <a:gd name="T77" fmla="*/ 188 h 2257"/>
                <a:gd name="T78" fmla="*/ 796 w 3421"/>
                <a:gd name="T79" fmla="*/ 133 h 2257"/>
                <a:gd name="T80" fmla="*/ 761 w 3421"/>
                <a:gd name="T81" fmla="*/ 89 h 2257"/>
                <a:gd name="T82" fmla="*/ 709 w 3421"/>
                <a:gd name="T83" fmla="*/ 58 h 2257"/>
                <a:gd name="T84" fmla="*/ 644 w 3421"/>
                <a:gd name="T85" fmla="*/ 39 h 2257"/>
                <a:gd name="T86" fmla="*/ 568 w 3421"/>
                <a:gd name="T87" fmla="*/ 30 h 2257"/>
                <a:gd name="T88" fmla="*/ 486 w 3421"/>
                <a:gd name="T89" fmla="*/ 32 h 2257"/>
                <a:gd name="T90" fmla="*/ 399 w 3421"/>
                <a:gd name="T91" fmla="*/ 44 h 2257"/>
                <a:gd name="T92" fmla="*/ 312 w 3421"/>
                <a:gd name="T93" fmla="*/ 66 h 2257"/>
                <a:gd name="T94" fmla="*/ 227 w 3421"/>
                <a:gd name="T95" fmla="*/ 98 h 2257"/>
                <a:gd name="T96" fmla="*/ 206 w 3421"/>
                <a:gd name="T97" fmla="*/ 90 h 2257"/>
                <a:gd name="T98" fmla="*/ 289 w 3421"/>
                <a:gd name="T99" fmla="*/ 51 h 2257"/>
                <a:gd name="T100" fmla="*/ 377 w 3421"/>
                <a:gd name="T101" fmla="*/ 23 h 2257"/>
                <a:gd name="T102" fmla="*/ 466 w 3421"/>
                <a:gd name="T103" fmla="*/ 6 h 2257"/>
                <a:gd name="T104" fmla="*/ 554 w 3421"/>
                <a:gd name="T105" fmla="*/ 0 h 225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21" h="2257">
                  <a:moveTo>
                    <a:pt x="374" y="647"/>
                  </a:moveTo>
                  <a:lnTo>
                    <a:pt x="374" y="739"/>
                  </a:lnTo>
                  <a:lnTo>
                    <a:pt x="336" y="784"/>
                  </a:lnTo>
                  <a:lnTo>
                    <a:pt x="299" y="833"/>
                  </a:lnTo>
                  <a:lnTo>
                    <a:pt x="265" y="885"/>
                  </a:lnTo>
                  <a:lnTo>
                    <a:pt x="234" y="941"/>
                  </a:lnTo>
                  <a:lnTo>
                    <a:pt x="206" y="999"/>
                  </a:lnTo>
                  <a:lnTo>
                    <a:pt x="183" y="1059"/>
                  </a:lnTo>
                  <a:lnTo>
                    <a:pt x="163" y="1122"/>
                  </a:lnTo>
                  <a:lnTo>
                    <a:pt x="148" y="1186"/>
                  </a:lnTo>
                  <a:lnTo>
                    <a:pt x="139" y="1251"/>
                  </a:lnTo>
                  <a:lnTo>
                    <a:pt x="135" y="1316"/>
                  </a:lnTo>
                  <a:lnTo>
                    <a:pt x="137" y="1381"/>
                  </a:lnTo>
                  <a:lnTo>
                    <a:pt x="146" y="1447"/>
                  </a:lnTo>
                  <a:lnTo>
                    <a:pt x="159" y="1504"/>
                  </a:lnTo>
                  <a:lnTo>
                    <a:pt x="177" y="1558"/>
                  </a:lnTo>
                  <a:lnTo>
                    <a:pt x="201" y="1608"/>
                  </a:lnTo>
                  <a:lnTo>
                    <a:pt x="227" y="1655"/>
                  </a:lnTo>
                  <a:lnTo>
                    <a:pt x="259" y="1698"/>
                  </a:lnTo>
                  <a:lnTo>
                    <a:pt x="294" y="1738"/>
                  </a:lnTo>
                  <a:lnTo>
                    <a:pt x="333" y="1776"/>
                  </a:lnTo>
                  <a:lnTo>
                    <a:pt x="377" y="1811"/>
                  </a:lnTo>
                  <a:lnTo>
                    <a:pt x="423" y="1842"/>
                  </a:lnTo>
                  <a:lnTo>
                    <a:pt x="473" y="1871"/>
                  </a:lnTo>
                  <a:lnTo>
                    <a:pt x="525" y="1897"/>
                  </a:lnTo>
                  <a:lnTo>
                    <a:pt x="581" y="1920"/>
                  </a:lnTo>
                  <a:lnTo>
                    <a:pt x="639" y="1941"/>
                  </a:lnTo>
                  <a:lnTo>
                    <a:pt x="699" y="1960"/>
                  </a:lnTo>
                  <a:lnTo>
                    <a:pt x="763" y="1976"/>
                  </a:lnTo>
                  <a:lnTo>
                    <a:pt x="827" y="1989"/>
                  </a:lnTo>
                  <a:lnTo>
                    <a:pt x="894" y="2000"/>
                  </a:lnTo>
                  <a:lnTo>
                    <a:pt x="963" y="2010"/>
                  </a:lnTo>
                  <a:lnTo>
                    <a:pt x="1034" y="2017"/>
                  </a:lnTo>
                  <a:lnTo>
                    <a:pt x="1105" y="2023"/>
                  </a:lnTo>
                  <a:lnTo>
                    <a:pt x="1178" y="2026"/>
                  </a:lnTo>
                  <a:lnTo>
                    <a:pt x="1251" y="2028"/>
                  </a:lnTo>
                  <a:lnTo>
                    <a:pt x="1325" y="2027"/>
                  </a:lnTo>
                  <a:lnTo>
                    <a:pt x="1400" y="2026"/>
                  </a:lnTo>
                  <a:lnTo>
                    <a:pt x="1475" y="2023"/>
                  </a:lnTo>
                  <a:lnTo>
                    <a:pt x="1550" y="2018"/>
                  </a:lnTo>
                  <a:lnTo>
                    <a:pt x="1626" y="2012"/>
                  </a:lnTo>
                  <a:lnTo>
                    <a:pt x="1723" y="2000"/>
                  </a:lnTo>
                  <a:lnTo>
                    <a:pt x="1822" y="1986"/>
                  </a:lnTo>
                  <a:lnTo>
                    <a:pt x="1923" y="1968"/>
                  </a:lnTo>
                  <a:lnTo>
                    <a:pt x="2024" y="1947"/>
                  </a:lnTo>
                  <a:lnTo>
                    <a:pt x="2125" y="1922"/>
                  </a:lnTo>
                  <a:lnTo>
                    <a:pt x="2227" y="1896"/>
                  </a:lnTo>
                  <a:lnTo>
                    <a:pt x="2325" y="1865"/>
                  </a:lnTo>
                  <a:lnTo>
                    <a:pt x="2422" y="1833"/>
                  </a:lnTo>
                  <a:lnTo>
                    <a:pt x="2516" y="1800"/>
                  </a:lnTo>
                  <a:lnTo>
                    <a:pt x="2605" y="1763"/>
                  </a:lnTo>
                  <a:lnTo>
                    <a:pt x="2690" y="1725"/>
                  </a:lnTo>
                  <a:lnTo>
                    <a:pt x="2769" y="1686"/>
                  </a:lnTo>
                  <a:lnTo>
                    <a:pt x="2841" y="1645"/>
                  </a:lnTo>
                  <a:lnTo>
                    <a:pt x="2841" y="1903"/>
                  </a:lnTo>
                  <a:lnTo>
                    <a:pt x="2756" y="1948"/>
                  </a:lnTo>
                  <a:lnTo>
                    <a:pt x="2664" y="1989"/>
                  </a:lnTo>
                  <a:lnTo>
                    <a:pt x="2569" y="2028"/>
                  </a:lnTo>
                  <a:lnTo>
                    <a:pt x="2470" y="2064"/>
                  </a:lnTo>
                  <a:lnTo>
                    <a:pt x="2369" y="2097"/>
                  </a:lnTo>
                  <a:lnTo>
                    <a:pt x="2266" y="2126"/>
                  </a:lnTo>
                  <a:lnTo>
                    <a:pt x="2162" y="2153"/>
                  </a:lnTo>
                  <a:lnTo>
                    <a:pt x="2060" y="2178"/>
                  </a:lnTo>
                  <a:lnTo>
                    <a:pt x="1957" y="2198"/>
                  </a:lnTo>
                  <a:lnTo>
                    <a:pt x="1857" y="2215"/>
                  </a:lnTo>
                  <a:lnTo>
                    <a:pt x="1760" y="2229"/>
                  </a:lnTo>
                  <a:lnTo>
                    <a:pt x="1666" y="2239"/>
                  </a:lnTo>
                  <a:lnTo>
                    <a:pt x="1542" y="2249"/>
                  </a:lnTo>
                  <a:lnTo>
                    <a:pt x="1422" y="2255"/>
                  </a:lnTo>
                  <a:lnTo>
                    <a:pt x="1307" y="2257"/>
                  </a:lnTo>
                  <a:lnTo>
                    <a:pt x="1195" y="2254"/>
                  </a:lnTo>
                  <a:lnTo>
                    <a:pt x="1088" y="2247"/>
                  </a:lnTo>
                  <a:lnTo>
                    <a:pt x="985" y="2236"/>
                  </a:lnTo>
                  <a:lnTo>
                    <a:pt x="887" y="2221"/>
                  </a:lnTo>
                  <a:lnTo>
                    <a:pt x="794" y="2202"/>
                  </a:lnTo>
                  <a:lnTo>
                    <a:pt x="705" y="2179"/>
                  </a:lnTo>
                  <a:lnTo>
                    <a:pt x="621" y="2153"/>
                  </a:lnTo>
                  <a:lnTo>
                    <a:pt x="542" y="2123"/>
                  </a:lnTo>
                  <a:lnTo>
                    <a:pt x="467" y="2090"/>
                  </a:lnTo>
                  <a:lnTo>
                    <a:pt x="399" y="2053"/>
                  </a:lnTo>
                  <a:lnTo>
                    <a:pt x="335" y="2013"/>
                  </a:lnTo>
                  <a:lnTo>
                    <a:pt x="277" y="1969"/>
                  </a:lnTo>
                  <a:lnTo>
                    <a:pt x="224" y="1923"/>
                  </a:lnTo>
                  <a:lnTo>
                    <a:pt x="176" y="1873"/>
                  </a:lnTo>
                  <a:lnTo>
                    <a:pt x="134" y="1821"/>
                  </a:lnTo>
                  <a:lnTo>
                    <a:pt x="98" y="1765"/>
                  </a:lnTo>
                  <a:lnTo>
                    <a:pt x="68" y="1707"/>
                  </a:lnTo>
                  <a:lnTo>
                    <a:pt x="43" y="1646"/>
                  </a:lnTo>
                  <a:lnTo>
                    <a:pt x="25" y="1582"/>
                  </a:lnTo>
                  <a:lnTo>
                    <a:pt x="10" y="1509"/>
                  </a:lnTo>
                  <a:lnTo>
                    <a:pt x="2" y="1436"/>
                  </a:lnTo>
                  <a:lnTo>
                    <a:pt x="0" y="1366"/>
                  </a:lnTo>
                  <a:lnTo>
                    <a:pt x="3" y="1297"/>
                  </a:lnTo>
                  <a:lnTo>
                    <a:pt x="13" y="1230"/>
                  </a:lnTo>
                  <a:lnTo>
                    <a:pt x="28" y="1164"/>
                  </a:lnTo>
                  <a:lnTo>
                    <a:pt x="48" y="1100"/>
                  </a:lnTo>
                  <a:lnTo>
                    <a:pt x="74" y="1038"/>
                  </a:lnTo>
                  <a:lnTo>
                    <a:pt x="103" y="977"/>
                  </a:lnTo>
                  <a:lnTo>
                    <a:pt x="137" y="918"/>
                  </a:lnTo>
                  <a:lnTo>
                    <a:pt x="177" y="860"/>
                  </a:lnTo>
                  <a:lnTo>
                    <a:pt x="220" y="804"/>
                  </a:lnTo>
                  <a:lnTo>
                    <a:pt x="268" y="750"/>
                  </a:lnTo>
                  <a:lnTo>
                    <a:pt x="319" y="698"/>
                  </a:lnTo>
                  <a:lnTo>
                    <a:pt x="374" y="647"/>
                  </a:lnTo>
                  <a:close/>
                  <a:moveTo>
                    <a:pt x="2216" y="0"/>
                  </a:moveTo>
                  <a:lnTo>
                    <a:pt x="2301" y="1"/>
                  </a:lnTo>
                  <a:lnTo>
                    <a:pt x="2383" y="5"/>
                  </a:lnTo>
                  <a:lnTo>
                    <a:pt x="2466" y="12"/>
                  </a:lnTo>
                  <a:lnTo>
                    <a:pt x="2545" y="22"/>
                  </a:lnTo>
                  <a:lnTo>
                    <a:pt x="2623" y="35"/>
                  </a:lnTo>
                  <a:lnTo>
                    <a:pt x="2698" y="51"/>
                  </a:lnTo>
                  <a:lnTo>
                    <a:pt x="2770" y="70"/>
                  </a:lnTo>
                  <a:lnTo>
                    <a:pt x="2840" y="91"/>
                  </a:lnTo>
                  <a:lnTo>
                    <a:pt x="2907" y="116"/>
                  </a:lnTo>
                  <a:lnTo>
                    <a:pt x="2972" y="144"/>
                  </a:lnTo>
                  <a:lnTo>
                    <a:pt x="3032" y="174"/>
                  </a:lnTo>
                  <a:lnTo>
                    <a:pt x="3089" y="207"/>
                  </a:lnTo>
                  <a:lnTo>
                    <a:pt x="3142" y="243"/>
                  </a:lnTo>
                  <a:lnTo>
                    <a:pt x="3192" y="282"/>
                  </a:lnTo>
                  <a:lnTo>
                    <a:pt x="3236" y="324"/>
                  </a:lnTo>
                  <a:lnTo>
                    <a:pt x="3277" y="370"/>
                  </a:lnTo>
                  <a:lnTo>
                    <a:pt x="3313" y="418"/>
                  </a:lnTo>
                  <a:lnTo>
                    <a:pt x="3344" y="469"/>
                  </a:lnTo>
                  <a:lnTo>
                    <a:pt x="3370" y="523"/>
                  </a:lnTo>
                  <a:lnTo>
                    <a:pt x="3391" y="581"/>
                  </a:lnTo>
                  <a:lnTo>
                    <a:pt x="3407" y="641"/>
                  </a:lnTo>
                  <a:lnTo>
                    <a:pt x="3418" y="710"/>
                  </a:lnTo>
                  <a:lnTo>
                    <a:pt x="3421" y="778"/>
                  </a:lnTo>
                  <a:lnTo>
                    <a:pt x="3419" y="844"/>
                  </a:lnTo>
                  <a:lnTo>
                    <a:pt x="3411" y="907"/>
                  </a:lnTo>
                  <a:lnTo>
                    <a:pt x="3398" y="970"/>
                  </a:lnTo>
                  <a:lnTo>
                    <a:pt x="3380" y="1029"/>
                  </a:lnTo>
                  <a:lnTo>
                    <a:pt x="3357" y="1086"/>
                  </a:lnTo>
                  <a:lnTo>
                    <a:pt x="3329" y="1141"/>
                  </a:lnTo>
                  <a:lnTo>
                    <a:pt x="3298" y="1193"/>
                  </a:lnTo>
                  <a:lnTo>
                    <a:pt x="3263" y="1242"/>
                  </a:lnTo>
                  <a:lnTo>
                    <a:pt x="3225" y="1288"/>
                  </a:lnTo>
                  <a:lnTo>
                    <a:pt x="3185" y="1330"/>
                  </a:lnTo>
                  <a:lnTo>
                    <a:pt x="3141" y="1369"/>
                  </a:lnTo>
                  <a:lnTo>
                    <a:pt x="3097" y="1405"/>
                  </a:lnTo>
                  <a:lnTo>
                    <a:pt x="3051" y="1437"/>
                  </a:lnTo>
                  <a:lnTo>
                    <a:pt x="3003" y="1465"/>
                  </a:lnTo>
                  <a:lnTo>
                    <a:pt x="2956" y="1490"/>
                  </a:lnTo>
                  <a:lnTo>
                    <a:pt x="2907" y="1510"/>
                  </a:lnTo>
                  <a:lnTo>
                    <a:pt x="2907" y="1322"/>
                  </a:lnTo>
                  <a:lnTo>
                    <a:pt x="2965" y="1284"/>
                  </a:lnTo>
                  <a:lnTo>
                    <a:pt x="3019" y="1242"/>
                  </a:lnTo>
                  <a:lnTo>
                    <a:pt x="3067" y="1196"/>
                  </a:lnTo>
                  <a:lnTo>
                    <a:pt x="3110" y="1148"/>
                  </a:lnTo>
                  <a:lnTo>
                    <a:pt x="3148" y="1097"/>
                  </a:lnTo>
                  <a:lnTo>
                    <a:pt x="3179" y="1042"/>
                  </a:lnTo>
                  <a:lnTo>
                    <a:pt x="3206" y="987"/>
                  </a:lnTo>
                  <a:lnTo>
                    <a:pt x="3226" y="930"/>
                  </a:lnTo>
                  <a:lnTo>
                    <a:pt x="3240" y="871"/>
                  </a:lnTo>
                  <a:lnTo>
                    <a:pt x="3246" y="812"/>
                  </a:lnTo>
                  <a:lnTo>
                    <a:pt x="3246" y="751"/>
                  </a:lnTo>
                  <a:lnTo>
                    <a:pt x="3240" y="692"/>
                  </a:lnTo>
                  <a:lnTo>
                    <a:pt x="3226" y="634"/>
                  </a:lnTo>
                  <a:lnTo>
                    <a:pt x="3208" y="581"/>
                  </a:lnTo>
                  <a:lnTo>
                    <a:pt x="3185" y="531"/>
                  </a:lnTo>
                  <a:lnTo>
                    <a:pt x="3157" y="483"/>
                  </a:lnTo>
                  <a:lnTo>
                    <a:pt x="3124" y="438"/>
                  </a:lnTo>
                  <a:lnTo>
                    <a:pt x="3086" y="397"/>
                  </a:lnTo>
                  <a:lnTo>
                    <a:pt x="3043" y="358"/>
                  </a:lnTo>
                  <a:lnTo>
                    <a:pt x="2998" y="322"/>
                  </a:lnTo>
                  <a:lnTo>
                    <a:pt x="2947" y="290"/>
                  </a:lnTo>
                  <a:lnTo>
                    <a:pt x="2894" y="260"/>
                  </a:lnTo>
                  <a:lnTo>
                    <a:pt x="2836" y="233"/>
                  </a:lnTo>
                  <a:lnTo>
                    <a:pt x="2776" y="209"/>
                  </a:lnTo>
                  <a:lnTo>
                    <a:pt x="2712" y="188"/>
                  </a:lnTo>
                  <a:lnTo>
                    <a:pt x="2645" y="170"/>
                  </a:lnTo>
                  <a:lnTo>
                    <a:pt x="2575" y="155"/>
                  </a:lnTo>
                  <a:lnTo>
                    <a:pt x="2502" y="141"/>
                  </a:lnTo>
                  <a:lnTo>
                    <a:pt x="2429" y="131"/>
                  </a:lnTo>
                  <a:lnTo>
                    <a:pt x="2352" y="125"/>
                  </a:lnTo>
                  <a:lnTo>
                    <a:pt x="2273" y="120"/>
                  </a:lnTo>
                  <a:lnTo>
                    <a:pt x="2192" y="118"/>
                  </a:lnTo>
                  <a:lnTo>
                    <a:pt x="2110" y="119"/>
                  </a:lnTo>
                  <a:lnTo>
                    <a:pt x="2027" y="122"/>
                  </a:lnTo>
                  <a:lnTo>
                    <a:pt x="1943" y="128"/>
                  </a:lnTo>
                  <a:lnTo>
                    <a:pt x="1857" y="137"/>
                  </a:lnTo>
                  <a:lnTo>
                    <a:pt x="1771" y="148"/>
                  </a:lnTo>
                  <a:lnTo>
                    <a:pt x="1684" y="161"/>
                  </a:lnTo>
                  <a:lnTo>
                    <a:pt x="1596" y="178"/>
                  </a:lnTo>
                  <a:lnTo>
                    <a:pt x="1509" y="196"/>
                  </a:lnTo>
                  <a:lnTo>
                    <a:pt x="1422" y="217"/>
                  </a:lnTo>
                  <a:lnTo>
                    <a:pt x="1334" y="241"/>
                  </a:lnTo>
                  <a:lnTo>
                    <a:pt x="1247" y="266"/>
                  </a:lnTo>
                  <a:lnTo>
                    <a:pt x="1161" y="295"/>
                  </a:lnTo>
                  <a:lnTo>
                    <a:pt x="1076" y="325"/>
                  </a:lnTo>
                  <a:lnTo>
                    <a:pt x="991" y="359"/>
                  </a:lnTo>
                  <a:lnTo>
                    <a:pt x="908" y="393"/>
                  </a:lnTo>
                  <a:lnTo>
                    <a:pt x="826" y="431"/>
                  </a:lnTo>
                  <a:lnTo>
                    <a:pt x="746" y="470"/>
                  </a:lnTo>
                  <a:lnTo>
                    <a:pt x="746" y="405"/>
                  </a:lnTo>
                  <a:lnTo>
                    <a:pt x="824" y="359"/>
                  </a:lnTo>
                  <a:lnTo>
                    <a:pt x="904" y="316"/>
                  </a:lnTo>
                  <a:lnTo>
                    <a:pt x="987" y="275"/>
                  </a:lnTo>
                  <a:lnTo>
                    <a:pt x="1071" y="238"/>
                  </a:lnTo>
                  <a:lnTo>
                    <a:pt x="1156" y="203"/>
                  </a:lnTo>
                  <a:lnTo>
                    <a:pt x="1243" y="170"/>
                  </a:lnTo>
                  <a:lnTo>
                    <a:pt x="1330" y="141"/>
                  </a:lnTo>
                  <a:lnTo>
                    <a:pt x="1418" y="115"/>
                  </a:lnTo>
                  <a:lnTo>
                    <a:pt x="1508" y="91"/>
                  </a:lnTo>
                  <a:lnTo>
                    <a:pt x="1597" y="70"/>
                  </a:lnTo>
                  <a:lnTo>
                    <a:pt x="1686" y="51"/>
                  </a:lnTo>
                  <a:lnTo>
                    <a:pt x="1776" y="35"/>
                  </a:lnTo>
                  <a:lnTo>
                    <a:pt x="1866" y="23"/>
                  </a:lnTo>
                  <a:lnTo>
                    <a:pt x="1954" y="13"/>
                  </a:lnTo>
                  <a:lnTo>
                    <a:pt x="2042" y="5"/>
                  </a:lnTo>
                  <a:lnTo>
                    <a:pt x="2129" y="1"/>
                  </a:lnTo>
                  <a:lnTo>
                    <a:pt x="2216"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7" name="Freeform 20"/>
            <p:cNvSpPr>
              <a:spLocks/>
            </p:cNvSpPr>
            <p:nvPr userDrawn="1"/>
          </p:nvSpPr>
          <p:spPr bwMode="auto">
            <a:xfrm>
              <a:off x="1152" y="2173"/>
              <a:ext cx="45" cy="244"/>
            </a:xfrm>
            <a:custGeom>
              <a:avLst/>
              <a:gdLst>
                <a:gd name="T0" fmla="*/ 0 w 178"/>
                <a:gd name="T1" fmla="*/ 0 h 975"/>
                <a:gd name="T2" fmla="*/ 45 w 178"/>
                <a:gd name="T3" fmla="*/ 0 h 975"/>
                <a:gd name="T4" fmla="*/ 45 w 178"/>
                <a:gd name="T5" fmla="*/ 244 h 975"/>
                <a:gd name="T6" fmla="*/ 36 w 178"/>
                <a:gd name="T7" fmla="*/ 243 h 975"/>
                <a:gd name="T8" fmla="*/ 29 w 178"/>
                <a:gd name="T9" fmla="*/ 241 h 975"/>
                <a:gd name="T10" fmla="*/ 23 w 178"/>
                <a:gd name="T11" fmla="*/ 238 h 975"/>
                <a:gd name="T12" fmla="*/ 17 w 178"/>
                <a:gd name="T13" fmla="*/ 234 h 975"/>
                <a:gd name="T14" fmla="*/ 12 w 178"/>
                <a:gd name="T15" fmla="*/ 230 h 975"/>
                <a:gd name="T16" fmla="*/ 8 w 178"/>
                <a:gd name="T17" fmla="*/ 226 h 975"/>
                <a:gd name="T18" fmla="*/ 5 w 178"/>
                <a:gd name="T19" fmla="*/ 221 h 975"/>
                <a:gd name="T20" fmla="*/ 3 w 178"/>
                <a:gd name="T21" fmla="*/ 215 h 975"/>
                <a:gd name="T22" fmla="*/ 2 w 178"/>
                <a:gd name="T23" fmla="*/ 210 h 975"/>
                <a:gd name="T24" fmla="*/ 1 w 178"/>
                <a:gd name="T25" fmla="*/ 204 h 975"/>
                <a:gd name="T26" fmla="*/ 0 w 178"/>
                <a:gd name="T27" fmla="*/ 198 h 975"/>
                <a:gd name="T28" fmla="*/ 0 w 178"/>
                <a:gd name="T29" fmla="*/ 0 h 9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8" h="975">
                  <a:moveTo>
                    <a:pt x="0" y="0"/>
                  </a:moveTo>
                  <a:lnTo>
                    <a:pt x="178" y="0"/>
                  </a:lnTo>
                  <a:lnTo>
                    <a:pt x="178" y="975"/>
                  </a:lnTo>
                  <a:lnTo>
                    <a:pt x="144" y="970"/>
                  </a:lnTo>
                  <a:lnTo>
                    <a:pt x="114" y="962"/>
                  </a:lnTo>
                  <a:lnTo>
                    <a:pt x="89" y="950"/>
                  </a:lnTo>
                  <a:lnTo>
                    <a:pt x="66" y="937"/>
                  </a:lnTo>
                  <a:lnTo>
                    <a:pt x="47" y="921"/>
                  </a:lnTo>
                  <a:lnTo>
                    <a:pt x="33" y="902"/>
                  </a:lnTo>
                  <a:lnTo>
                    <a:pt x="21" y="883"/>
                  </a:lnTo>
                  <a:lnTo>
                    <a:pt x="12" y="861"/>
                  </a:lnTo>
                  <a:lnTo>
                    <a:pt x="6" y="839"/>
                  </a:lnTo>
                  <a:lnTo>
                    <a:pt x="2" y="814"/>
                  </a:lnTo>
                  <a:lnTo>
                    <a:pt x="0" y="79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8" name="Freeform 21"/>
            <p:cNvSpPr>
              <a:spLocks/>
            </p:cNvSpPr>
            <p:nvPr userDrawn="1"/>
          </p:nvSpPr>
          <p:spPr bwMode="auto">
            <a:xfrm>
              <a:off x="625" y="2245"/>
              <a:ext cx="44" cy="175"/>
            </a:xfrm>
            <a:custGeom>
              <a:avLst/>
              <a:gdLst>
                <a:gd name="T0" fmla="*/ 0 w 178"/>
                <a:gd name="T1" fmla="*/ 0 h 701"/>
                <a:gd name="T2" fmla="*/ 44 w 178"/>
                <a:gd name="T3" fmla="*/ 0 h 701"/>
                <a:gd name="T4" fmla="*/ 44 w 178"/>
                <a:gd name="T5" fmla="*/ 175 h 701"/>
                <a:gd name="T6" fmla="*/ 36 w 178"/>
                <a:gd name="T7" fmla="*/ 174 h 701"/>
                <a:gd name="T8" fmla="*/ 28 w 178"/>
                <a:gd name="T9" fmla="*/ 172 h 701"/>
                <a:gd name="T10" fmla="*/ 22 w 178"/>
                <a:gd name="T11" fmla="*/ 169 h 701"/>
                <a:gd name="T12" fmla="*/ 16 w 178"/>
                <a:gd name="T13" fmla="*/ 166 h 701"/>
                <a:gd name="T14" fmla="*/ 12 w 178"/>
                <a:gd name="T15" fmla="*/ 162 h 701"/>
                <a:gd name="T16" fmla="*/ 8 w 178"/>
                <a:gd name="T17" fmla="*/ 157 h 701"/>
                <a:gd name="T18" fmla="*/ 5 w 178"/>
                <a:gd name="T19" fmla="*/ 152 h 701"/>
                <a:gd name="T20" fmla="*/ 3 w 178"/>
                <a:gd name="T21" fmla="*/ 147 h 701"/>
                <a:gd name="T22" fmla="*/ 1 w 178"/>
                <a:gd name="T23" fmla="*/ 141 h 701"/>
                <a:gd name="T24" fmla="*/ 0 w 178"/>
                <a:gd name="T25" fmla="*/ 135 h 701"/>
                <a:gd name="T26" fmla="*/ 0 w 178"/>
                <a:gd name="T27" fmla="*/ 129 h 701"/>
                <a:gd name="T28" fmla="*/ 0 w 178"/>
                <a:gd name="T29" fmla="*/ 0 h 7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8" h="701">
                  <a:moveTo>
                    <a:pt x="0" y="0"/>
                  </a:moveTo>
                  <a:lnTo>
                    <a:pt x="178" y="0"/>
                  </a:lnTo>
                  <a:lnTo>
                    <a:pt x="178" y="701"/>
                  </a:lnTo>
                  <a:lnTo>
                    <a:pt x="144" y="697"/>
                  </a:lnTo>
                  <a:lnTo>
                    <a:pt x="114" y="689"/>
                  </a:lnTo>
                  <a:lnTo>
                    <a:pt x="89" y="678"/>
                  </a:lnTo>
                  <a:lnTo>
                    <a:pt x="66" y="663"/>
                  </a:lnTo>
                  <a:lnTo>
                    <a:pt x="47" y="648"/>
                  </a:lnTo>
                  <a:lnTo>
                    <a:pt x="33" y="630"/>
                  </a:lnTo>
                  <a:lnTo>
                    <a:pt x="21" y="610"/>
                  </a:lnTo>
                  <a:lnTo>
                    <a:pt x="12" y="588"/>
                  </a:lnTo>
                  <a:lnTo>
                    <a:pt x="5" y="565"/>
                  </a:lnTo>
                  <a:lnTo>
                    <a:pt x="2" y="541"/>
                  </a:lnTo>
                  <a:lnTo>
                    <a:pt x="0" y="516"/>
                  </a:lnTo>
                  <a:lnTo>
                    <a:pt x="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19" name="Rectangle 22"/>
            <p:cNvSpPr>
              <a:spLocks noChangeArrowheads="1"/>
            </p:cNvSpPr>
            <p:nvPr userDrawn="1"/>
          </p:nvSpPr>
          <p:spPr bwMode="auto">
            <a:xfrm>
              <a:off x="625" y="2179"/>
              <a:ext cx="44" cy="42"/>
            </a:xfrm>
            <a:prstGeom prst="rect">
              <a:avLst/>
            </a:prstGeom>
            <a:solidFill>
              <a:srgbClr val="FFFFFF"/>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0" name="Freeform 23"/>
            <p:cNvSpPr>
              <a:spLocks/>
            </p:cNvSpPr>
            <p:nvPr userDrawn="1"/>
          </p:nvSpPr>
          <p:spPr bwMode="auto">
            <a:xfrm>
              <a:off x="883" y="2198"/>
              <a:ext cx="78" cy="220"/>
            </a:xfrm>
            <a:custGeom>
              <a:avLst/>
              <a:gdLst>
                <a:gd name="T0" fmla="*/ 0 w 309"/>
                <a:gd name="T1" fmla="*/ 0 h 884"/>
                <a:gd name="T2" fmla="*/ 45 w 309"/>
                <a:gd name="T3" fmla="*/ 0 h 884"/>
                <a:gd name="T4" fmla="*/ 45 w 309"/>
                <a:gd name="T5" fmla="*/ 47 h 884"/>
                <a:gd name="T6" fmla="*/ 78 w 309"/>
                <a:gd name="T7" fmla="*/ 47 h 884"/>
                <a:gd name="T8" fmla="*/ 78 w 309"/>
                <a:gd name="T9" fmla="*/ 83 h 884"/>
                <a:gd name="T10" fmla="*/ 45 w 309"/>
                <a:gd name="T11" fmla="*/ 83 h 884"/>
                <a:gd name="T12" fmla="*/ 45 w 309"/>
                <a:gd name="T13" fmla="*/ 168 h 884"/>
                <a:gd name="T14" fmla="*/ 45 w 309"/>
                <a:gd name="T15" fmla="*/ 172 h 884"/>
                <a:gd name="T16" fmla="*/ 46 w 309"/>
                <a:gd name="T17" fmla="*/ 176 h 884"/>
                <a:gd name="T18" fmla="*/ 48 w 309"/>
                <a:gd name="T19" fmla="*/ 179 h 884"/>
                <a:gd name="T20" fmla="*/ 51 w 309"/>
                <a:gd name="T21" fmla="*/ 182 h 884"/>
                <a:gd name="T22" fmla="*/ 55 w 309"/>
                <a:gd name="T23" fmla="*/ 183 h 884"/>
                <a:gd name="T24" fmla="*/ 60 w 309"/>
                <a:gd name="T25" fmla="*/ 184 h 884"/>
                <a:gd name="T26" fmla="*/ 78 w 309"/>
                <a:gd name="T27" fmla="*/ 184 h 884"/>
                <a:gd name="T28" fmla="*/ 78 w 309"/>
                <a:gd name="T29" fmla="*/ 220 h 884"/>
                <a:gd name="T30" fmla="*/ 52 w 309"/>
                <a:gd name="T31" fmla="*/ 220 h 884"/>
                <a:gd name="T32" fmla="*/ 43 w 309"/>
                <a:gd name="T33" fmla="*/ 219 h 884"/>
                <a:gd name="T34" fmla="*/ 35 w 309"/>
                <a:gd name="T35" fmla="*/ 218 h 884"/>
                <a:gd name="T36" fmla="*/ 29 w 309"/>
                <a:gd name="T37" fmla="*/ 216 h 884"/>
                <a:gd name="T38" fmla="*/ 22 w 309"/>
                <a:gd name="T39" fmla="*/ 213 h 884"/>
                <a:gd name="T40" fmla="*/ 17 w 309"/>
                <a:gd name="T41" fmla="*/ 209 h 884"/>
                <a:gd name="T42" fmla="*/ 12 w 309"/>
                <a:gd name="T43" fmla="*/ 204 h 884"/>
                <a:gd name="T44" fmla="*/ 9 w 309"/>
                <a:gd name="T45" fmla="*/ 200 h 884"/>
                <a:gd name="T46" fmla="*/ 6 w 309"/>
                <a:gd name="T47" fmla="*/ 194 h 884"/>
                <a:gd name="T48" fmla="*/ 3 w 309"/>
                <a:gd name="T49" fmla="*/ 189 h 884"/>
                <a:gd name="T50" fmla="*/ 2 w 309"/>
                <a:gd name="T51" fmla="*/ 183 h 884"/>
                <a:gd name="T52" fmla="*/ 1 w 309"/>
                <a:gd name="T53" fmla="*/ 177 h 884"/>
                <a:gd name="T54" fmla="*/ 0 w 309"/>
                <a:gd name="T55" fmla="*/ 171 h 884"/>
                <a:gd name="T56" fmla="*/ 0 w 309"/>
                <a:gd name="T57" fmla="*/ 0 h 88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9" h="884">
                  <a:moveTo>
                    <a:pt x="0" y="0"/>
                  </a:moveTo>
                  <a:lnTo>
                    <a:pt x="177" y="0"/>
                  </a:lnTo>
                  <a:lnTo>
                    <a:pt x="177" y="190"/>
                  </a:lnTo>
                  <a:lnTo>
                    <a:pt x="309" y="190"/>
                  </a:lnTo>
                  <a:lnTo>
                    <a:pt x="309" y="332"/>
                  </a:lnTo>
                  <a:lnTo>
                    <a:pt x="177" y="332"/>
                  </a:lnTo>
                  <a:lnTo>
                    <a:pt x="177" y="675"/>
                  </a:lnTo>
                  <a:lnTo>
                    <a:pt x="178" y="693"/>
                  </a:lnTo>
                  <a:lnTo>
                    <a:pt x="183" y="709"/>
                  </a:lnTo>
                  <a:lnTo>
                    <a:pt x="191" y="721"/>
                  </a:lnTo>
                  <a:lnTo>
                    <a:pt x="203" y="730"/>
                  </a:lnTo>
                  <a:lnTo>
                    <a:pt x="218" y="735"/>
                  </a:lnTo>
                  <a:lnTo>
                    <a:pt x="237" y="738"/>
                  </a:lnTo>
                  <a:lnTo>
                    <a:pt x="309" y="738"/>
                  </a:lnTo>
                  <a:lnTo>
                    <a:pt x="309" y="884"/>
                  </a:lnTo>
                  <a:lnTo>
                    <a:pt x="206" y="884"/>
                  </a:lnTo>
                  <a:lnTo>
                    <a:pt x="171" y="881"/>
                  </a:lnTo>
                  <a:lnTo>
                    <a:pt x="140" y="876"/>
                  </a:lnTo>
                  <a:lnTo>
                    <a:pt x="113" y="867"/>
                  </a:lnTo>
                  <a:lnTo>
                    <a:pt x="88" y="855"/>
                  </a:lnTo>
                  <a:lnTo>
                    <a:pt x="67" y="839"/>
                  </a:lnTo>
                  <a:lnTo>
                    <a:pt x="49" y="821"/>
                  </a:lnTo>
                  <a:lnTo>
                    <a:pt x="34" y="802"/>
                  </a:lnTo>
                  <a:lnTo>
                    <a:pt x="22" y="781"/>
                  </a:lnTo>
                  <a:lnTo>
                    <a:pt x="13" y="758"/>
                  </a:lnTo>
                  <a:lnTo>
                    <a:pt x="6" y="734"/>
                  </a:lnTo>
                  <a:lnTo>
                    <a:pt x="3" y="711"/>
                  </a:lnTo>
                  <a:lnTo>
                    <a:pt x="0" y="686"/>
                  </a:lnTo>
                  <a:lnTo>
                    <a:pt x="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1" name="Freeform 24"/>
            <p:cNvSpPr>
              <a:spLocks noEditPoints="1"/>
            </p:cNvSpPr>
            <p:nvPr userDrawn="1"/>
          </p:nvSpPr>
          <p:spPr bwMode="auto">
            <a:xfrm>
              <a:off x="972" y="2242"/>
              <a:ext cx="155" cy="179"/>
            </a:xfrm>
            <a:custGeom>
              <a:avLst/>
              <a:gdLst>
                <a:gd name="T0" fmla="*/ 72 w 620"/>
                <a:gd name="T1" fmla="*/ 37 h 717"/>
                <a:gd name="T2" fmla="*/ 60 w 620"/>
                <a:gd name="T3" fmla="*/ 41 h 717"/>
                <a:gd name="T4" fmla="*/ 51 w 620"/>
                <a:gd name="T5" fmla="*/ 49 h 717"/>
                <a:gd name="T6" fmla="*/ 46 w 620"/>
                <a:gd name="T7" fmla="*/ 59 h 717"/>
                <a:gd name="T8" fmla="*/ 44 w 620"/>
                <a:gd name="T9" fmla="*/ 68 h 717"/>
                <a:gd name="T10" fmla="*/ 111 w 620"/>
                <a:gd name="T11" fmla="*/ 73 h 717"/>
                <a:gd name="T12" fmla="*/ 110 w 620"/>
                <a:gd name="T13" fmla="*/ 62 h 717"/>
                <a:gd name="T14" fmla="*/ 106 w 620"/>
                <a:gd name="T15" fmla="*/ 52 h 717"/>
                <a:gd name="T16" fmla="*/ 100 w 620"/>
                <a:gd name="T17" fmla="*/ 44 h 717"/>
                <a:gd name="T18" fmla="*/ 91 w 620"/>
                <a:gd name="T19" fmla="*/ 38 h 717"/>
                <a:gd name="T20" fmla="*/ 79 w 620"/>
                <a:gd name="T21" fmla="*/ 36 h 717"/>
                <a:gd name="T22" fmla="*/ 92 w 620"/>
                <a:gd name="T23" fmla="*/ 0 h 717"/>
                <a:gd name="T24" fmla="*/ 110 w 620"/>
                <a:gd name="T25" fmla="*/ 5 h 717"/>
                <a:gd name="T26" fmla="*/ 126 w 620"/>
                <a:gd name="T27" fmla="*/ 15 h 717"/>
                <a:gd name="T28" fmla="*/ 139 w 620"/>
                <a:gd name="T29" fmla="*/ 29 h 717"/>
                <a:gd name="T30" fmla="*/ 148 w 620"/>
                <a:gd name="T31" fmla="*/ 46 h 717"/>
                <a:gd name="T32" fmla="*/ 153 w 620"/>
                <a:gd name="T33" fmla="*/ 65 h 717"/>
                <a:gd name="T34" fmla="*/ 155 w 620"/>
                <a:gd name="T35" fmla="*/ 87 h 717"/>
                <a:gd name="T36" fmla="*/ 44 w 620"/>
                <a:gd name="T37" fmla="*/ 103 h 717"/>
                <a:gd name="T38" fmla="*/ 46 w 620"/>
                <a:gd name="T39" fmla="*/ 117 h 717"/>
                <a:gd name="T40" fmla="*/ 52 w 620"/>
                <a:gd name="T41" fmla="*/ 129 h 717"/>
                <a:gd name="T42" fmla="*/ 61 w 620"/>
                <a:gd name="T43" fmla="*/ 137 h 717"/>
                <a:gd name="T44" fmla="*/ 75 w 620"/>
                <a:gd name="T45" fmla="*/ 141 h 717"/>
                <a:gd name="T46" fmla="*/ 90 w 620"/>
                <a:gd name="T47" fmla="*/ 142 h 717"/>
                <a:gd name="T48" fmla="*/ 103 w 620"/>
                <a:gd name="T49" fmla="*/ 139 h 717"/>
                <a:gd name="T50" fmla="*/ 114 w 620"/>
                <a:gd name="T51" fmla="*/ 134 h 717"/>
                <a:gd name="T52" fmla="*/ 123 w 620"/>
                <a:gd name="T53" fmla="*/ 126 h 717"/>
                <a:gd name="T54" fmla="*/ 144 w 620"/>
                <a:gd name="T55" fmla="*/ 157 h 717"/>
                <a:gd name="T56" fmla="*/ 132 w 620"/>
                <a:gd name="T57" fmla="*/ 166 h 717"/>
                <a:gd name="T58" fmla="*/ 118 w 620"/>
                <a:gd name="T59" fmla="*/ 173 h 717"/>
                <a:gd name="T60" fmla="*/ 102 w 620"/>
                <a:gd name="T61" fmla="*/ 178 h 717"/>
                <a:gd name="T62" fmla="*/ 82 w 620"/>
                <a:gd name="T63" fmla="*/ 179 h 717"/>
                <a:gd name="T64" fmla="*/ 67 w 620"/>
                <a:gd name="T65" fmla="*/ 178 h 717"/>
                <a:gd name="T66" fmla="*/ 52 w 620"/>
                <a:gd name="T67" fmla="*/ 174 h 717"/>
                <a:gd name="T68" fmla="*/ 38 w 620"/>
                <a:gd name="T69" fmla="*/ 168 h 717"/>
                <a:gd name="T70" fmla="*/ 25 w 620"/>
                <a:gd name="T71" fmla="*/ 159 h 717"/>
                <a:gd name="T72" fmla="*/ 15 w 620"/>
                <a:gd name="T73" fmla="*/ 147 h 717"/>
                <a:gd name="T74" fmla="*/ 7 w 620"/>
                <a:gd name="T75" fmla="*/ 131 h 717"/>
                <a:gd name="T76" fmla="*/ 2 w 620"/>
                <a:gd name="T77" fmla="*/ 112 h 717"/>
                <a:gd name="T78" fmla="*/ 0 w 620"/>
                <a:gd name="T79" fmla="*/ 89 h 717"/>
                <a:gd name="T80" fmla="*/ 2 w 620"/>
                <a:gd name="T81" fmla="*/ 65 h 717"/>
                <a:gd name="T82" fmla="*/ 9 w 620"/>
                <a:gd name="T83" fmla="*/ 44 h 717"/>
                <a:gd name="T84" fmla="*/ 20 w 620"/>
                <a:gd name="T85" fmla="*/ 27 h 717"/>
                <a:gd name="T86" fmla="*/ 34 w 620"/>
                <a:gd name="T87" fmla="*/ 14 h 717"/>
                <a:gd name="T88" fmla="*/ 51 w 620"/>
                <a:gd name="T89" fmla="*/ 5 h 717"/>
                <a:gd name="T90" fmla="*/ 71 w 620"/>
                <a:gd name="T91" fmla="*/ 0 h 71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20" h="717">
                  <a:moveTo>
                    <a:pt x="317" y="145"/>
                  </a:moveTo>
                  <a:lnTo>
                    <a:pt x="289" y="147"/>
                  </a:lnTo>
                  <a:lnTo>
                    <a:pt x="262" y="155"/>
                  </a:lnTo>
                  <a:lnTo>
                    <a:pt x="238" y="166"/>
                  </a:lnTo>
                  <a:lnTo>
                    <a:pt x="220" y="180"/>
                  </a:lnTo>
                  <a:lnTo>
                    <a:pt x="203" y="197"/>
                  </a:lnTo>
                  <a:lnTo>
                    <a:pt x="191" y="217"/>
                  </a:lnTo>
                  <a:lnTo>
                    <a:pt x="184" y="235"/>
                  </a:lnTo>
                  <a:lnTo>
                    <a:pt x="179" y="253"/>
                  </a:lnTo>
                  <a:lnTo>
                    <a:pt x="176" y="272"/>
                  </a:lnTo>
                  <a:lnTo>
                    <a:pt x="174" y="293"/>
                  </a:lnTo>
                  <a:lnTo>
                    <a:pt x="445" y="293"/>
                  </a:lnTo>
                  <a:lnTo>
                    <a:pt x="444" y="271"/>
                  </a:lnTo>
                  <a:lnTo>
                    <a:pt x="439" y="248"/>
                  </a:lnTo>
                  <a:lnTo>
                    <a:pt x="433" y="227"/>
                  </a:lnTo>
                  <a:lnTo>
                    <a:pt x="425" y="208"/>
                  </a:lnTo>
                  <a:lnTo>
                    <a:pt x="414" y="190"/>
                  </a:lnTo>
                  <a:lnTo>
                    <a:pt x="400" y="175"/>
                  </a:lnTo>
                  <a:lnTo>
                    <a:pt x="383" y="163"/>
                  </a:lnTo>
                  <a:lnTo>
                    <a:pt x="364" y="153"/>
                  </a:lnTo>
                  <a:lnTo>
                    <a:pt x="342" y="147"/>
                  </a:lnTo>
                  <a:lnTo>
                    <a:pt x="317" y="145"/>
                  </a:lnTo>
                  <a:close/>
                  <a:moveTo>
                    <a:pt x="324" y="0"/>
                  </a:moveTo>
                  <a:lnTo>
                    <a:pt x="367" y="2"/>
                  </a:lnTo>
                  <a:lnTo>
                    <a:pt x="406" y="10"/>
                  </a:lnTo>
                  <a:lnTo>
                    <a:pt x="441" y="22"/>
                  </a:lnTo>
                  <a:lnTo>
                    <a:pt x="475" y="39"/>
                  </a:lnTo>
                  <a:lnTo>
                    <a:pt x="504" y="61"/>
                  </a:lnTo>
                  <a:lnTo>
                    <a:pt x="531" y="86"/>
                  </a:lnTo>
                  <a:lnTo>
                    <a:pt x="554" y="115"/>
                  </a:lnTo>
                  <a:lnTo>
                    <a:pt x="574" y="147"/>
                  </a:lnTo>
                  <a:lnTo>
                    <a:pt x="591" y="183"/>
                  </a:lnTo>
                  <a:lnTo>
                    <a:pt x="603" y="221"/>
                  </a:lnTo>
                  <a:lnTo>
                    <a:pt x="613" y="262"/>
                  </a:lnTo>
                  <a:lnTo>
                    <a:pt x="619" y="304"/>
                  </a:lnTo>
                  <a:lnTo>
                    <a:pt x="620" y="350"/>
                  </a:lnTo>
                  <a:lnTo>
                    <a:pt x="620" y="412"/>
                  </a:lnTo>
                  <a:lnTo>
                    <a:pt x="174" y="412"/>
                  </a:lnTo>
                  <a:lnTo>
                    <a:pt x="176" y="441"/>
                  </a:lnTo>
                  <a:lnTo>
                    <a:pt x="183" y="469"/>
                  </a:lnTo>
                  <a:lnTo>
                    <a:pt x="193" y="494"/>
                  </a:lnTo>
                  <a:lnTo>
                    <a:pt x="206" y="515"/>
                  </a:lnTo>
                  <a:lnTo>
                    <a:pt x="224" y="534"/>
                  </a:lnTo>
                  <a:lnTo>
                    <a:pt x="245" y="548"/>
                  </a:lnTo>
                  <a:lnTo>
                    <a:pt x="270" y="560"/>
                  </a:lnTo>
                  <a:lnTo>
                    <a:pt x="299" y="566"/>
                  </a:lnTo>
                  <a:lnTo>
                    <a:pt x="330" y="569"/>
                  </a:lnTo>
                  <a:lnTo>
                    <a:pt x="361" y="567"/>
                  </a:lnTo>
                  <a:lnTo>
                    <a:pt x="388" y="564"/>
                  </a:lnTo>
                  <a:lnTo>
                    <a:pt x="412" y="557"/>
                  </a:lnTo>
                  <a:lnTo>
                    <a:pt x="434" y="547"/>
                  </a:lnTo>
                  <a:lnTo>
                    <a:pt x="454" y="535"/>
                  </a:lnTo>
                  <a:lnTo>
                    <a:pt x="473" y="521"/>
                  </a:lnTo>
                  <a:lnTo>
                    <a:pt x="492" y="503"/>
                  </a:lnTo>
                  <a:lnTo>
                    <a:pt x="600" y="606"/>
                  </a:lnTo>
                  <a:lnTo>
                    <a:pt x="576" y="628"/>
                  </a:lnTo>
                  <a:lnTo>
                    <a:pt x="553" y="648"/>
                  </a:lnTo>
                  <a:lnTo>
                    <a:pt x="527" y="666"/>
                  </a:lnTo>
                  <a:lnTo>
                    <a:pt x="501" y="681"/>
                  </a:lnTo>
                  <a:lnTo>
                    <a:pt x="472" y="693"/>
                  </a:lnTo>
                  <a:lnTo>
                    <a:pt x="440" y="703"/>
                  </a:lnTo>
                  <a:lnTo>
                    <a:pt x="407" y="711"/>
                  </a:lnTo>
                  <a:lnTo>
                    <a:pt x="370" y="716"/>
                  </a:lnTo>
                  <a:lnTo>
                    <a:pt x="329" y="717"/>
                  </a:lnTo>
                  <a:lnTo>
                    <a:pt x="298" y="716"/>
                  </a:lnTo>
                  <a:lnTo>
                    <a:pt x="266" y="712"/>
                  </a:lnTo>
                  <a:lnTo>
                    <a:pt x="236" y="707"/>
                  </a:lnTo>
                  <a:lnTo>
                    <a:pt x="206" y="698"/>
                  </a:lnTo>
                  <a:lnTo>
                    <a:pt x="178" y="688"/>
                  </a:lnTo>
                  <a:lnTo>
                    <a:pt x="150" y="673"/>
                  </a:lnTo>
                  <a:lnTo>
                    <a:pt x="125" y="657"/>
                  </a:lnTo>
                  <a:lnTo>
                    <a:pt x="101" y="638"/>
                  </a:lnTo>
                  <a:lnTo>
                    <a:pt x="79" y="614"/>
                  </a:lnTo>
                  <a:lnTo>
                    <a:pt x="59" y="589"/>
                  </a:lnTo>
                  <a:lnTo>
                    <a:pt x="42" y="560"/>
                  </a:lnTo>
                  <a:lnTo>
                    <a:pt x="27" y="526"/>
                  </a:lnTo>
                  <a:lnTo>
                    <a:pt x="15" y="490"/>
                  </a:lnTo>
                  <a:lnTo>
                    <a:pt x="7" y="450"/>
                  </a:lnTo>
                  <a:lnTo>
                    <a:pt x="1" y="406"/>
                  </a:lnTo>
                  <a:lnTo>
                    <a:pt x="0" y="358"/>
                  </a:lnTo>
                  <a:lnTo>
                    <a:pt x="2" y="306"/>
                  </a:lnTo>
                  <a:lnTo>
                    <a:pt x="9" y="260"/>
                  </a:lnTo>
                  <a:lnTo>
                    <a:pt x="21" y="215"/>
                  </a:lnTo>
                  <a:lnTo>
                    <a:pt x="37" y="175"/>
                  </a:lnTo>
                  <a:lnTo>
                    <a:pt x="57" y="139"/>
                  </a:lnTo>
                  <a:lnTo>
                    <a:pt x="80" y="107"/>
                  </a:lnTo>
                  <a:lnTo>
                    <a:pt x="107" y="79"/>
                  </a:lnTo>
                  <a:lnTo>
                    <a:pt x="137" y="56"/>
                  </a:lnTo>
                  <a:lnTo>
                    <a:pt x="169" y="35"/>
                  </a:lnTo>
                  <a:lnTo>
                    <a:pt x="205" y="20"/>
                  </a:lnTo>
                  <a:lnTo>
                    <a:pt x="243" y="9"/>
                  </a:lnTo>
                  <a:lnTo>
                    <a:pt x="283" y="2"/>
                  </a:lnTo>
                  <a:lnTo>
                    <a:pt x="324"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2" name="Freeform 25"/>
            <p:cNvSpPr>
              <a:spLocks/>
            </p:cNvSpPr>
            <p:nvPr userDrawn="1"/>
          </p:nvSpPr>
          <p:spPr bwMode="auto">
            <a:xfrm>
              <a:off x="708" y="2245"/>
              <a:ext cx="143" cy="174"/>
            </a:xfrm>
            <a:custGeom>
              <a:avLst/>
              <a:gdLst>
                <a:gd name="T0" fmla="*/ 0 w 571"/>
                <a:gd name="T1" fmla="*/ 0 h 695"/>
                <a:gd name="T2" fmla="*/ 91 w 571"/>
                <a:gd name="T3" fmla="*/ 0 h 695"/>
                <a:gd name="T4" fmla="*/ 100 w 571"/>
                <a:gd name="T5" fmla="*/ 1 h 695"/>
                <a:gd name="T6" fmla="*/ 108 w 571"/>
                <a:gd name="T7" fmla="*/ 2 h 695"/>
                <a:gd name="T8" fmla="*/ 115 w 571"/>
                <a:gd name="T9" fmla="*/ 5 h 695"/>
                <a:gd name="T10" fmla="*/ 122 w 571"/>
                <a:gd name="T11" fmla="*/ 8 h 695"/>
                <a:gd name="T12" fmla="*/ 127 w 571"/>
                <a:gd name="T13" fmla="*/ 12 h 695"/>
                <a:gd name="T14" fmla="*/ 131 w 571"/>
                <a:gd name="T15" fmla="*/ 17 h 695"/>
                <a:gd name="T16" fmla="*/ 135 w 571"/>
                <a:gd name="T17" fmla="*/ 22 h 695"/>
                <a:gd name="T18" fmla="*/ 138 w 571"/>
                <a:gd name="T19" fmla="*/ 28 h 695"/>
                <a:gd name="T20" fmla="*/ 140 w 571"/>
                <a:gd name="T21" fmla="*/ 34 h 695"/>
                <a:gd name="T22" fmla="*/ 141 w 571"/>
                <a:gd name="T23" fmla="*/ 40 h 695"/>
                <a:gd name="T24" fmla="*/ 143 w 571"/>
                <a:gd name="T25" fmla="*/ 46 h 695"/>
                <a:gd name="T26" fmla="*/ 143 w 571"/>
                <a:gd name="T27" fmla="*/ 52 h 695"/>
                <a:gd name="T28" fmla="*/ 143 w 571"/>
                <a:gd name="T29" fmla="*/ 174 h 695"/>
                <a:gd name="T30" fmla="*/ 99 w 571"/>
                <a:gd name="T31" fmla="*/ 174 h 695"/>
                <a:gd name="T32" fmla="*/ 99 w 571"/>
                <a:gd name="T33" fmla="*/ 52 h 695"/>
                <a:gd name="T34" fmla="*/ 99 w 571"/>
                <a:gd name="T35" fmla="*/ 48 h 695"/>
                <a:gd name="T36" fmla="*/ 97 w 571"/>
                <a:gd name="T37" fmla="*/ 44 h 695"/>
                <a:gd name="T38" fmla="*/ 96 w 571"/>
                <a:gd name="T39" fmla="*/ 41 h 695"/>
                <a:gd name="T40" fmla="*/ 93 w 571"/>
                <a:gd name="T41" fmla="*/ 39 h 695"/>
                <a:gd name="T42" fmla="*/ 90 w 571"/>
                <a:gd name="T43" fmla="*/ 37 h 695"/>
                <a:gd name="T44" fmla="*/ 86 w 571"/>
                <a:gd name="T45" fmla="*/ 36 h 695"/>
                <a:gd name="T46" fmla="*/ 80 w 571"/>
                <a:gd name="T47" fmla="*/ 36 h 695"/>
                <a:gd name="T48" fmla="*/ 44 w 571"/>
                <a:gd name="T49" fmla="*/ 36 h 695"/>
                <a:gd name="T50" fmla="*/ 44 w 571"/>
                <a:gd name="T51" fmla="*/ 174 h 695"/>
                <a:gd name="T52" fmla="*/ 0 w 571"/>
                <a:gd name="T53" fmla="*/ 174 h 695"/>
                <a:gd name="T54" fmla="*/ 0 w 571"/>
                <a:gd name="T55" fmla="*/ 0 h 6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1" h="695">
                  <a:moveTo>
                    <a:pt x="0" y="0"/>
                  </a:moveTo>
                  <a:lnTo>
                    <a:pt x="363" y="0"/>
                  </a:lnTo>
                  <a:lnTo>
                    <a:pt x="400" y="2"/>
                  </a:lnTo>
                  <a:lnTo>
                    <a:pt x="433" y="9"/>
                  </a:lnTo>
                  <a:lnTo>
                    <a:pt x="460" y="19"/>
                  </a:lnTo>
                  <a:lnTo>
                    <a:pt x="486" y="32"/>
                  </a:lnTo>
                  <a:lnTo>
                    <a:pt x="507" y="48"/>
                  </a:lnTo>
                  <a:lnTo>
                    <a:pt x="525" y="67"/>
                  </a:lnTo>
                  <a:lnTo>
                    <a:pt x="540" y="88"/>
                  </a:lnTo>
                  <a:lnTo>
                    <a:pt x="551" y="110"/>
                  </a:lnTo>
                  <a:lnTo>
                    <a:pt x="560" y="134"/>
                  </a:lnTo>
                  <a:lnTo>
                    <a:pt x="565" y="158"/>
                  </a:lnTo>
                  <a:lnTo>
                    <a:pt x="570" y="183"/>
                  </a:lnTo>
                  <a:lnTo>
                    <a:pt x="571" y="207"/>
                  </a:lnTo>
                  <a:lnTo>
                    <a:pt x="571" y="695"/>
                  </a:lnTo>
                  <a:lnTo>
                    <a:pt x="395" y="695"/>
                  </a:lnTo>
                  <a:lnTo>
                    <a:pt x="395" y="208"/>
                  </a:lnTo>
                  <a:lnTo>
                    <a:pt x="394" y="192"/>
                  </a:lnTo>
                  <a:lnTo>
                    <a:pt x="389" y="177"/>
                  </a:lnTo>
                  <a:lnTo>
                    <a:pt x="382" y="165"/>
                  </a:lnTo>
                  <a:lnTo>
                    <a:pt x="372" y="155"/>
                  </a:lnTo>
                  <a:lnTo>
                    <a:pt x="359" y="148"/>
                  </a:lnTo>
                  <a:lnTo>
                    <a:pt x="342" y="144"/>
                  </a:lnTo>
                  <a:lnTo>
                    <a:pt x="321" y="142"/>
                  </a:lnTo>
                  <a:lnTo>
                    <a:pt x="176" y="142"/>
                  </a:lnTo>
                  <a:lnTo>
                    <a:pt x="176" y="695"/>
                  </a:lnTo>
                  <a:lnTo>
                    <a:pt x="0" y="695"/>
                  </a:lnTo>
                  <a:lnTo>
                    <a:pt x="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sp>
          <p:nvSpPr>
            <p:cNvPr id="23" name="Freeform 26"/>
            <p:cNvSpPr>
              <a:spLocks noEditPoints="1"/>
            </p:cNvSpPr>
            <p:nvPr userDrawn="1"/>
          </p:nvSpPr>
          <p:spPr bwMode="auto">
            <a:xfrm>
              <a:off x="1227" y="2173"/>
              <a:ext cx="35" cy="35"/>
            </a:xfrm>
            <a:custGeom>
              <a:avLst/>
              <a:gdLst>
                <a:gd name="T0" fmla="*/ 14 w 142"/>
                <a:gd name="T1" fmla="*/ 16 h 141"/>
                <a:gd name="T2" fmla="*/ 15 w 142"/>
                <a:gd name="T3" fmla="*/ 16 h 141"/>
                <a:gd name="T4" fmla="*/ 17 w 142"/>
                <a:gd name="T5" fmla="*/ 16 h 141"/>
                <a:gd name="T6" fmla="*/ 18 w 142"/>
                <a:gd name="T7" fmla="*/ 16 h 141"/>
                <a:gd name="T8" fmla="*/ 20 w 142"/>
                <a:gd name="T9" fmla="*/ 16 h 141"/>
                <a:gd name="T10" fmla="*/ 21 w 142"/>
                <a:gd name="T11" fmla="*/ 14 h 141"/>
                <a:gd name="T12" fmla="*/ 21 w 142"/>
                <a:gd name="T13" fmla="*/ 13 h 141"/>
                <a:gd name="T14" fmla="*/ 20 w 142"/>
                <a:gd name="T15" fmla="*/ 11 h 141"/>
                <a:gd name="T16" fmla="*/ 19 w 142"/>
                <a:gd name="T17" fmla="*/ 10 h 141"/>
                <a:gd name="T18" fmla="*/ 17 w 142"/>
                <a:gd name="T19" fmla="*/ 10 h 141"/>
                <a:gd name="T20" fmla="*/ 16 w 142"/>
                <a:gd name="T21" fmla="*/ 10 h 141"/>
                <a:gd name="T22" fmla="*/ 17 w 142"/>
                <a:gd name="T23" fmla="*/ 6 h 141"/>
                <a:gd name="T24" fmla="*/ 22 w 142"/>
                <a:gd name="T25" fmla="*/ 7 h 141"/>
                <a:gd name="T26" fmla="*/ 25 w 142"/>
                <a:gd name="T27" fmla="*/ 10 h 141"/>
                <a:gd name="T28" fmla="*/ 25 w 142"/>
                <a:gd name="T29" fmla="*/ 13 h 141"/>
                <a:gd name="T30" fmla="*/ 23 w 142"/>
                <a:gd name="T31" fmla="*/ 18 h 141"/>
                <a:gd name="T32" fmla="*/ 26 w 142"/>
                <a:gd name="T33" fmla="*/ 27 h 141"/>
                <a:gd name="T34" fmla="*/ 26 w 142"/>
                <a:gd name="T35" fmla="*/ 27 h 141"/>
                <a:gd name="T36" fmla="*/ 26 w 142"/>
                <a:gd name="T37" fmla="*/ 28 h 141"/>
                <a:gd name="T38" fmla="*/ 22 w 142"/>
                <a:gd name="T39" fmla="*/ 28 h 141"/>
                <a:gd name="T40" fmla="*/ 21 w 142"/>
                <a:gd name="T41" fmla="*/ 28 h 141"/>
                <a:gd name="T42" fmla="*/ 17 w 142"/>
                <a:gd name="T43" fmla="*/ 20 h 141"/>
                <a:gd name="T44" fmla="*/ 16 w 142"/>
                <a:gd name="T45" fmla="*/ 20 h 141"/>
                <a:gd name="T46" fmla="*/ 16 w 142"/>
                <a:gd name="T47" fmla="*/ 20 h 141"/>
                <a:gd name="T48" fmla="*/ 14 w 142"/>
                <a:gd name="T49" fmla="*/ 27 h 141"/>
                <a:gd name="T50" fmla="*/ 14 w 142"/>
                <a:gd name="T51" fmla="*/ 28 h 141"/>
                <a:gd name="T52" fmla="*/ 11 w 142"/>
                <a:gd name="T53" fmla="*/ 28 h 141"/>
                <a:gd name="T54" fmla="*/ 10 w 142"/>
                <a:gd name="T55" fmla="*/ 28 h 141"/>
                <a:gd name="T56" fmla="*/ 10 w 142"/>
                <a:gd name="T57" fmla="*/ 8 h 141"/>
                <a:gd name="T58" fmla="*/ 10 w 142"/>
                <a:gd name="T59" fmla="*/ 7 h 141"/>
                <a:gd name="T60" fmla="*/ 11 w 142"/>
                <a:gd name="T61" fmla="*/ 6 h 141"/>
                <a:gd name="T62" fmla="*/ 15 w 142"/>
                <a:gd name="T63" fmla="*/ 6 h 141"/>
                <a:gd name="T64" fmla="*/ 17 w 142"/>
                <a:gd name="T65" fmla="*/ 3 h 141"/>
                <a:gd name="T66" fmla="*/ 9 w 142"/>
                <a:gd name="T67" fmla="*/ 6 h 141"/>
                <a:gd name="T68" fmla="*/ 4 w 142"/>
                <a:gd name="T69" fmla="*/ 13 h 141"/>
                <a:gd name="T70" fmla="*/ 4 w 142"/>
                <a:gd name="T71" fmla="*/ 22 h 141"/>
                <a:gd name="T72" fmla="*/ 9 w 142"/>
                <a:gd name="T73" fmla="*/ 29 h 141"/>
                <a:gd name="T74" fmla="*/ 17 w 142"/>
                <a:gd name="T75" fmla="*/ 32 h 141"/>
                <a:gd name="T76" fmla="*/ 26 w 142"/>
                <a:gd name="T77" fmla="*/ 29 h 141"/>
                <a:gd name="T78" fmla="*/ 31 w 142"/>
                <a:gd name="T79" fmla="*/ 22 h 141"/>
                <a:gd name="T80" fmla="*/ 31 w 142"/>
                <a:gd name="T81" fmla="*/ 13 h 141"/>
                <a:gd name="T82" fmla="*/ 26 w 142"/>
                <a:gd name="T83" fmla="*/ 6 h 141"/>
                <a:gd name="T84" fmla="*/ 17 w 142"/>
                <a:gd name="T85" fmla="*/ 3 h 141"/>
                <a:gd name="T86" fmla="*/ 22 w 142"/>
                <a:gd name="T87" fmla="*/ 0 h 141"/>
                <a:gd name="T88" fmla="*/ 30 w 142"/>
                <a:gd name="T89" fmla="*/ 5 h 141"/>
                <a:gd name="T90" fmla="*/ 35 w 142"/>
                <a:gd name="T91" fmla="*/ 13 h 141"/>
                <a:gd name="T92" fmla="*/ 35 w 142"/>
                <a:gd name="T93" fmla="*/ 22 h 141"/>
                <a:gd name="T94" fmla="*/ 30 w 142"/>
                <a:gd name="T95" fmla="*/ 30 h 141"/>
                <a:gd name="T96" fmla="*/ 22 w 142"/>
                <a:gd name="T97" fmla="*/ 35 h 141"/>
                <a:gd name="T98" fmla="*/ 13 w 142"/>
                <a:gd name="T99" fmla="*/ 35 h 141"/>
                <a:gd name="T100" fmla="*/ 5 w 142"/>
                <a:gd name="T101" fmla="*/ 30 h 141"/>
                <a:gd name="T102" fmla="*/ 1 w 142"/>
                <a:gd name="T103" fmla="*/ 22 h 141"/>
                <a:gd name="T104" fmla="*/ 1 w 142"/>
                <a:gd name="T105" fmla="*/ 13 h 141"/>
                <a:gd name="T106" fmla="*/ 5 w 142"/>
                <a:gd name="T107" fmla="*/ 5 h 141"/>
                <a:gd name="T108" fmla="*/ 13 w 142"/>
                <a:gd name="T109" fmla="*/ 0 h 1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 h="141">
                  <a:moveTo>
                    <a:pt x="57" y="41"/>
                  </a:moveTo>
                  <a:lnTo>
                    <a:pt x="57" y="65"/>
                  </a:lnTo>
                  <a:lnTo>
                    <a:pt x="59" y="65"/>
                  </a:lnTo>
                  <a:lnTo>
                    <a:pt x="62" y="65"/>
                  </a:lnTo>
                  <a:lnTo>
                    <a:pt x="65" y="65"/>
                  </a:lnTo>
                  <a:lnTo>
                    <a:pt x="67" y="66"/>
                  </a:lnTo>
                  <a:lnTo>
                    <a:pt x="68" y="66"/>
                  </a:lnTo>
                  <a:lnTo>
                    <a:pt x="74" y="65"/>
                  </a:lnTo>
                  <a:lnTo>
                    <a:pt x="78" y="64"/>
                  </a:lnTo>
                  <a:lnTo>
                    <a:pt x="80" y="63"/>
                  </a:lnTo>
                  <a:lnTo>
                    <a:pt x="83" y="60"/>
                  </a:lnTo>
                  <a:lnTo>
                    <a:pt x="85" y="57"/>
                  </a:lnTo>
                  <a:lnTo>
                    <a:pt x="85" y="54"/>
                  </a:lnTo>
                  <a:lnTo>
                    <a:pt x="85" y="53"/>
                  </a:lnTo>
                  <a:lnTo>
                    <a:pt x="85" y="48"/>
                  </a:lnTo>
                  <a:lnTo>
                    <a:pt x="83" y="46"/>
                  </a:lnTo>
                  <a:lnTo>
                    <a:pt x="80" y="44"/>
                  </a:lnTo>
                  <a:lnTo>
                    <a:pt x="78" y="41"/>
                  </a:lnTo>
                  <a:lnTo>
                    <a:pt x="74" y="41"/>
                  </a:lnTo>
                  <a:lnTo>
                    <a:pt x="68" y="41"/>
                  </a:lnTo>
                  <a:lnTo>
                    <a:pt x="66" y="41"/>
                  </a:lnTo>
                  <a:lnTo>
                    <a:pt x="64" y="41"/>
                  </a:lnTo>
                  <a:lnTo>
                    <a:pt x="57" y="41"/>
                  </a:lnTo>
                  <a:close/>
                  <a:moveTo>
                    <a:pt x="67" y="26"/>
                  </a:moveTo>
                  <a:lnTo>
                    <a:pt x="79" y="26"/>
                  </a:lnTo>
                  <a:lnTo>
                    <a:pt x="88" y="29"/>
                  </a:lnTo>
                  <a:lnTo>
                    <a:pt x="96" y="34"/>
                  </a:lnTo>
                  <a:lnTo>
                    <a:pt x="101" y="41"/>
                  </a:lnTo>
                  <a:lnTo>
                    <a:pt x="102" y="53"/>
                  </a:lnTo>
                  <a:lnTo>
                    <a:pt x="102" y="54"/>
                  </a:lnTo>
                  <a:lnTo>
                    <a:pt x="99" y="65"/>
                  </a:lnTo>
                  <a:lnTo>
                    <a:pt x="95" y="72"/>
                  </a:lnTo>
                  <a:lnTo>
                    <a:pt x="86" y="76"/>
                  </a:lnTo>
                  <a:lnTo>
                    <a:pt x="105" y="108"/>
                  </a:lnTo>
                  <a:lnTo>
                    <a:pt x="105" y="110"/>
                  </a:lnTo>
                  <a:lnTo>
                    <a:pt x="105" y="112"/>
                  </a:lnTo>
                  <a:lnTo>
                    <a:pt x="104" y="112"/>
                  </a:lnTo>
                  <a:lnTo>
                    <a:pt x="102" y="113"/>
                  </a:lnTo>
                  <a:lnTo>
                    <a:pt x="89" y="113"/>
                  </a:lnTo>
                  <a:lnTo>
                    <a:pt x="87" y="112"/>
                  </a:lnTo>
                  <a:lnTo>
                    <a:pt x="86" y="111"/>
                  </a:lnTo>
                  <a:lnTo>
                    <a:pt x="68" y="81"/>
                  </a:lnTo>
                  <a:lnTo>
                    <a:pt x="68" y="79"/>
                  </a:lnTo>
                  <a:lnTo>
                    <a:pt x="67" y="79"/>
                  </a:lnTo>
                  <a:lnTo>
                    <a:pt x="66" y="79"/>
                  </a:lnTo>
                  <a:lnTo>
                    <a:pt x="65" y="79"/>
                  </a:lnTo>
                  <a:lnTo>
                    <a:pt x="63" y="79"/>
                  </a:lnTo>
                  <a:lnTo>
                    <a:pt x="58" y="79"/>
                  </a:lnTo>
                  <a:lnTo>
                    <a:pt x="58" y="110"/>
                  </a:lnTo>
                  <a:lnTo>
                    <a:pt x="57" y="111"/>
                  </a:lnTo>
                  <a:lnTo>
                    <a:pt x="56" y="112"/>
                  </a:lnTo>
                  <a:lnTo>
                    <a:pt x="55" y="113"/>
                  </a:lnTo>
                  <a:lnTo>
                    <a:pt x="43" y="113"/>
                  </a:lnTo>
                  <a:lnTo>
                    <a:pt x="41" y="112"/>
                  </a:lnTo>
                  <a:lnTo>
                    <a:pt x="40" y="111"/>
                  </a:lnTo>
                  <a:lnTo>
                    <a:pt x="40" y="110"/>
                  </a:lnTo>
                  <a:lnTo>
                    <a:pt x="40" y="34"/>
                  </a:lnTo>
                  <a:lnTo>
                    <a:pt x="40" y="30"/>
                  </a:lnTo>
                  <a:lnTo>
                    <a:pt x="41" y="28"/>
                  </a:lnTo>
                  <a:lnTo>
                    <a:pt x="43" y="27"/>
                  </a:lnTo>
                  <a:lnTo>
                    <a:pt x="46" y="26"/>
                  </a:lnTo>
                  <a:lnTo>
                    <a:pt x="51" y="26"/>
                  </a:lnTo>
                  <a:lnTo>
                    <a:pt x="59" y="26"/>
                  </a:lnTo>
                  <a:lnTo>
                    <a:pt x="67" y="26"/>
                  </a:lnTo>
                  <a:close/>
                  <a:moveTo>
                    <a:pt x="70" y="11"/>
                  </a:moveTo>
                  <a:lnTo>
                    <a:pt x="53" y="15"/>
                  </a:lnTo>
                  <a:lnTo>
                    <a:pt x="37" y="23"/>
                  </a:lnTo>
                  <a:lnTo>
                    <a:pt x="24" y="36"/>
                  </a:lnTo>
                  <a:lnTo>
                    <a:pt x="16" y="52"/>
                  </a:lnTo>
                  <a:lnTo>
                    <a:pt x="12" y="70"/>
                  </a:lnTo>
                  <a:lnTo>
                    <a:pt x="16" y="89"/>
                  </a:lnTo>
                  <a:lnTo>
                    <a:pt x="24" y="105"/>
                  </a:lnTo>
                  <a:lnTo>
                    <a:pt x="37" y="117"/>
                  </a:lnTo>
                  <a:lnTo>
                    <a:pt x="53" y="126"/>
                  </a:lnTo>
                  <a:lnTo>
                    <a:pt x="70" y="128"/>
                  </a:lnTo>
                  <a:lnTo>
                    <a:pt x="89" y="126"/>
                  </a:lnTo>
                  <a:lnTo>
                    <a:pt x="105" y="117"/>
                  </a:lnTo>
                  <a:lnTo>
                    <a:pt x="118" y="105"/>
                  </a:lnTo>
                  <a:lnTo>
                    <a:pt x="126" y="89"/>
                  </a:lnTo>
                  <a:lnTo>
                    <a:pt x="130" y="70"/>
                  </a:lnTo>
                  <a:lnTo>
                    <a:pt x="126" y="52"/>
                  </a:lnTo>
                  <a:lnTo>
                    <a:pt x="118" y="36"/>
                  </a:lnTo>
                  <a:lnTo>
                    <a:pt x="105" y="23"/>
                  </a:lnTo>
                  <a:lnTo>
                    <a:pt x="89" y="15"/>
                  </a:lnTo>
                  <a:lnTo>
                    <a:pt x="70" y="11"/>
                  </a:lnTo>
                  <a:close/>
                  <a:moveTo>
                    <a:pt x="70" y="0"/>
                  </a:moveTo>
                  <a:lnTo>
                    <a:pt x="89" y="2"/>
                  </a:lnTo>
                  <a:lnTo>
                    <a:pt x="106" y="9"/>
                  </a:lnTo>
                  <a:lnTo>
                    <a:pt x="121" y="20"/>
                  </a:lnTo>
                  <a:lnTo>
                    <a:pt x="132" y="35"/>
                  </a:lnTo>
                  <a:lnTo>
                    <a:pt x="140" y="52"/>
                  </a:lnTo>
                  <a:lnTo>
                    <a:pt x="142" y="70"/>
                  </a:lnTo>
                  <a:lnTo>
                    <a:pt x="140" y="89"/>
                  </a:lnTo>
                  <a:lnTo>
                    <a:pt x="132" y="106"/>
                  </a:lnTo>
                  <a:lnTo>
                    <a:pt x="121" y="121"/>
                  </a:lnTo>
                  <a:lnTo>
                    <a:pt x="106" y="132"/>
                  </a:lnTo>
                  <a:lnTo>
                    <a:pt x="89" y="139"/>
                  </a:lnTo>
                  <a:lnTo>
                    <a:pt x="70" y="141"/>
                  </a:lnTo>
                  <a:lnTo>
                    <a:pt x="53" y="139"/>
                  </a:lnTo>
                  <a:lnTo>
                    <a:pt x="35" y="132"/>
                  </a:lnTo>
                  <a:lnTo>
                    <a:pt x="21" y="121"/>
                  </a:lnTo>
                  <a:lnTo>
                    <a:pt x="10" y="106"/>
                  </a:lnTo>
                  <a:lnTo>
                    <a:pt x="4" y="89"/>
                  </a:lnTo>
                  <a:lnTo>
                    <a:pt x="0" y="70"/>
                  </a:lnTo>
                  <a:lnTo>
                    <a:pt x="4" y="52"/>
                  </a:lnTo>
                  <a:lnTo>
                    <a:pt x="10" y="35"/>
                  </a:lnTo>
                  <a:lnTo>
                    <a:pt x="21" y="20"/>
                  </a:lnTo>
                  <a:lnTo>
                    <a:pt x="35" y="9"/>
                  </a:lnTo>
                  <a:lnTo>
                    <a:pt x="53" y="2"/>
                  </a:lnTo>
                  <a:lnTo>
                    <a:pt x="70" y="0"/>
                  </a:lnTo>
                  <a:close/>
                </a:path>
              </a:pathLst>
            </a:custGeom>
            <a:solidFill>
              <a:srgbClr val="FFFF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defTabSz="914400" fontAlgn="base">
                <a:spcBef>
                  <a:spcPct val="0"/>
                </a:spcBef>
                <a:spcAft>
                  <a:spcPct val="0"/>
                </a:spcAft>
              </a:pPr>
              <a:endParaRPr lang="en-US" dirty="0">
                <a:solidFill>
                  <a:srgbClr val="FFFFFF"/>
                </a:solidFill>
                <a:cs typeface="Arial" charset="0"/>
              </a:endParaRPr>
            </a:p>
          </p:txBody>
        </p:sp>
      </p:grpSp>
      <p:sp>
        <p:nvSpPr>
          <p:cNvPr id="24" name="TextBox 23"/>
          <p:cNvSpPr txBox="1"/>
          <p:nvPr userDrawn="1"/>
        </p:nvSpPr>
        <p:spPr>
          <a:xfrm>
            <a:off x="3754702" y="4830812"/>
            <a:ext cx="1449436" cy="276999"/>
          </a:xfrm>
          <a:prstGeom prst="rect">
            <a:avLst/>
          </a:prstGeom>
          <a:noFill/>
        </p:spPr>
        <p:txBody>
          <a:bodyPr wrap="none" rtlCol="0">
            <a:spAutoFit/>
          </a:bodyPr>
          <a:lstStyle/>
          <a:p>
            <a:pPr defTabSz="914400" fontAlgn="base">
              <a:spcBef>
                <a:spcPct val="0"/>
              </a:spcBef>
              <a:spcAft>
                <a:spcPct val="0"/>
              </a:spcAft>
            </a:pPr>
            <a:r>
              <a:rPr lang="en-US" sz="1200" dirty="0" smtClean="0">
                <a:solidFill>
                  <a:srgbClr val="99CC00"/>
                </a:solidFill>
                <a:cs typeface="Arial" charset="0"/>
              </a:rPr>
              <a:t>REVISION 1.0 GOLD</a:t>
            </a:r>
          </a:p>
        </p:txBody>
      </p:sp>
      <p:sp>
        <p:nvSpPr>
          <p:cNvPr id="25" name="Slide Number Placeholder 5"/>
          <p:cNvSpPr>
            <a:spLocks noGrp="1"/>
          </p:cNvSpPr>
          <p:nvPr>
            <p:ph type="sldNum" sz="quarter" idx="14"/>
          </p:nvPr>
        </p:nvSpPr>
        <p:spPr>
          <a:xfrm>
            <a:off x="76200" y="4857750"/>
            <a:ext cx="136525" cy="123825"/>
          </a:xfrm>
          <a:ln/>
        </p:spPr>
        <p:txBody>
          <a:bodyPr/>
          <a:lstStyle>
            <a:lvl1pPr>
              <a:defRPr/>
            </a:lvl1pPr>
          </a:lstStyle>
          <a:p>
            <a:pPr>
              <a:defRPr/>
            </a:pPr>
            <a:fld id="{9F5A7B63-E54E-4F29-8E5A-F12D682AA302}" type="slidenum">
              <a:rPr/>
              <a:pPr>
                <a:defRPr/>
              </a:pPr>
              <a:t>‹#›</a:t>
            </a:fld>
            <a:endParaRPr dirty="0"/>
          </a:p>
        </p:txBody>
      </p:sp>
    </p:spTree>
    <p:extLst>
      <p:ext uri="{BB962C8B-B14F-4D97-AF65-F5344CB8AC3E}">
        <p14:creationId xmlns:p14="http://schemas.microsoft.com/office/powerpoint/2010/main" val="73338965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hasCustomPrompt="1"/>
          </p:nvPr>
        </p:nvSpPr>
        <p:spPr/>
        <p:txBody>
          <a:bodyPr>
            <a:normAutofit/>
          </a:bodyPr>
          <a:lstStyle>
            <a:lvl1pPr>
              <a:defRPr sz="2100" b="1">
                <a:solidFill>
                  <a:srgbClr val="0070C0"/>
                </a:solidFill>
                <a:latin typeface="Verdana" pitchFamily="34" charset="0"/>
                <a:ea typeface="Verdana" pitchFamily="34" charset="0"/>
                <a:cs typeface="Verdana" pitchFamily="34" charset="0"/>
              </a:defRPr>
            </a:lvl1pPr>
          </a:lstStyle>
          <a:p>
            <a:r>
              <a:rPr lang="en-US" altLang="zh-TW" dirty="0" smtClean="0"/>
              <a:t>Title</a:t>
            </a:r>
            <a:endParaRPr lang="zh-TW" altLang="en-US" dirty="0"/>
          </a:p>
        </p:txBody>
      </p:sp>
      <p:sp>
        <p:nvSpPr>
          <p:cNvPr id="3" name="內容版面配置區 2"/>
          <p:cNvSpPr>
            <a:spLocks noGrp="1"/>
          </p:cNvSpPr>
          <p:nvPr>
            <p:ph idx="1" hasCustomPrompt="1"/>
          </p:nvPr>
        </p:nvSpPr>
        <p:spPr/>
        <p:txBody>
          <a:bodyPr/>
          <a:lstStyle>
            <a:lvl1pPr marL="257175" marR="0" indent="-257175" algn="l" defTabSz="685800" rtl="0" eaLnBrk="1" fontAlgn="auto" latinLnBrk="0" hangingPunct="1">
              <a:lnSpc>
                <a:spcPct val="100000"/>
              </a:lnSpc>
              <a:spcBef>
                <a:spcPct val="20000"/>
              </a:spcBef>
              <a:spcAft>
                <a:spcPts val="0"/>
              </a:spcAft>
              <a:buClrTx/>
              <a:buSzTx/>
              <a:buFont typeface="Arial" pitchFamily="34" charset="0"/>
              <a:buChar char="•"/>
              <a:tabLst/>
              <a:defRPr sz="1500">
                <a:latin typeface="Verdana" pitchFamily="34" charset="0"/>
                <a:ea typeface="Verdana" pitchFamily="34" charset="0"/>
                <a:cs typeface="Verdana"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a:latin typeface="Verdana" pitchFamily="34" charset="0"/>
                <a:ea typeface="Verdana" pitchFamily="34" charset="0"/>
                <a:cs typeface="Verdana" pitchFamily="34" charset="0"/>
              </a:defRPr>
            </a:lvl2pPr>
            <a:lvl3pPr marL="857250" marR="0" indent="-171450" algn="l" defTabSz="685800" rtl="0" eaLnBrk="1" fontAlgn="auto" latinLnBrk="0" hangingPunct="1">
              <a:lnSpc>
                <a:spcPct val="100000"/>
              </a:lnSpc>
              <a:spcBef>
                <a:spcPct val="20000"/>
              </a:spcBef>
              <a:spcAft>
                <a:spcPts val="0"/>
              </a:spcAft>
              <a:buClrTx/>
              <a:buSzTx/>
              <a:buFont typeface="Arial" pitchFamily="34" charset="0"/>
              <a:buChar char="•"/>
              <a:tabLst/>
              <a:defRPr>
                <a:latin typeface="Verdana" pitchFamily="34" charset="0"/>
                <a:ea typeface="Verdana" pitchFamily="34" charset="0"/>
                <a:cs typeface="Verdana" pitchFamily="34" charset="0"/>
              </a:defRPr>
            </a:lvl3pPr>
          </a:lstStyle>
          <a:p>
            <a:pPr marL="257175" marR="0" lvl="0" indent="-257175" algn="l"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First line</a:t>
            </a:r>
            <a:endParaRPr kumimoji="0" lang="zh-TW" alt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endParaRP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2100" b="0" i="0" u="none" strike="noStrike" kern="1200" cap="none" spc="0" normalizeH="0" baseline="30000" noProof="0" dirty="0" smtClean="0">
                <a:ln>
                  <a:noFill/>
                </a:ln>
                <a:solidFill>
                  <a:prstClr val="black"/>
                </a:solidFill>
                <a:effectLst/>
                <a:uLnTx/>
                <a:uFillTx/>
                <a:latin typeface="Arial" pitchFamily="34" charset="0"/>
                <a:ea typeface="+mn-ea"/>
                <a:cs typeface="Arial" pitchFamily="34" charset="0"/>
              </a:rPr>
              <a:t>Second line</a:t>
            </a:r>
            <a:endParaRPr kumimoji="0" lang="zh-TW" altLang="en-US" sz="2100" b="0" i="0" u="none" strike="noStrike" kern="1200" cap="none" spc="0" normalizeH="0" baseline="30000" noProof="0" dirty="0" smtClean="0">
              <a:ln>
                <a:noFill/>
              </a:ln>
              <a:solidFill>
                <a:prstClr val="black"/>
              </a:solidFill>
              <a:effectLst/>
              <a:uLnTx/>
              <a:uFillTx/>
              <a:latin typeface="Arial" pitchFamily="34" charset="0"/>
              <a:ea typeface="+mn-ea"/>
              <a:cs typeface="Arial" pitchFamily="34" charset="0"/>
            </a:endParaRPr>
          </a:p>
          <a:p>
            <a:pPr marL="857250" marR="0" lvl="2" indent="-171450" algn="l" defTabSz="6858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800" b="0" i="0" u="none" strike="noStrike" kern="1200" cap="none" spc="0" normalizeH="0" baseline="30000" noProof="0" dirty="0" smtClean="0">
                <a:ln>
                  <a:noFill/>
                </a:ln>
                <a:solidFill>
                  <a:prstClr val="black"/>
                </a:solidFill>
                <a:effectLst/>
                <a:uLnTx/>
                <a:uFillTx/>
                <a:latin typeface="Arial" pitchFamily="34" charset="0"/>
                <a:ea typeface="+mn-ea"/>
                <a:cs typeface="Arial" pitchFamily="34" charset="0"/>
              </a:rPr>
              <a:t>Third line</a:t>
            </a:r>
            <a:endParaRPr kumimoji="0" lang="zh-TW" altLang="en-US" sz="1800" b="0" i="0" u="none" strike="noStrike" kern="1200" cap="none" spc="0" normalizeH="0" baseline="30000" noProof="0" dirty="0" smtClean="0">
              <a:ln>
                <a:noFill/>
              </a:ln>
              <a:solidFill>
                <a:prstClr val="black"/>
              </a:solidFill>
              <a:effectLst/>
              <a:uLnTx/>
              <a:uFillTx/>
              <a:latin typeface="Arial" pitchFamily="34" charset="0"/>
              <a:ea typeface="+mn-ea"/>
              <a:cs typeface="Arial" pitchFamily="34" charset="0"/>
            </a:endParaRPr>
          </a:p>
          <a:p>
            <a:pPr lvl="0"/>
            <a:endParaRPr lang="zh-TW" altLang="en-US" dirty="0"/>
          </a:p>
        </p:txBody>
      </p:sp>
      <p:sp>
        <p:nvSpPr>
          <p:cNvPr id="4" name="TextBox 3"/>
          <p:cNvSpPr txBox="1"/>
          <p:nvPr userDrawn="1"/>
        </p:nvSpPr>
        <p:spPr>
          <a:xfrm>
            <a:off x="3754702" y="4830812"/>
            <a:ext cx="1449436" cy="276999"/>
          </a:xfrm>
          <a:prstGeom prst="rect">
            <a:avLst/>
          </a:prstGeom>
          <a:noFill/>
        </p:spPr>
        <p:txBody>
          <a:bodyPr wrap="none" rtlCol="0">
            <a:spAutoFit/>
          </a:bodyPr>
          <a:lstStyle/>
          <a:p>
            <a:pPr defTabSz="914400" fontAlgn="base">
              <a:spcBef>
                <a:spcPct val="0"/>
              </a:spcBef>
              <a:spcAft>
                <a:spcPct val="0"/>
              </a:spcAft>
            </a:pPr>
            <a:r>
              <a:rPr lang="en-US" sz="1200" dirty="0" smtClean="0">
                <a:solidFill>
                  <a:srgbClr val="99CC00"/>
                </a:solidFill>
                <a:cs typeface="Arial" charset="0"/>
              </a:rPr>
              <a:t>REVISION 1.0 GOLD</a:t>
            </a:r>
          </a:p>
        </p:txBody>
      </p:sp>
      <p:sp>
        <p:nvSpPr>
          <p:cNvPr id="5" name="Slide Number Placeholder 4"/>
          <p:cNvSpPr>
            <a:spLocks noGrp="1"/>
          </p:cNvSpPr>
          <p:nvPr>
            <p:ph type="sldNum" sz="quarter" idx="10"/>
          </p:nvPr>
        </p:nvSpPr>
        <p:spPr/>
        <p:txBody>
          <a:bodyPr/>
          <a:lstStyle/>
          <a:p>
            <a:pPr>
              <a:defRPr/>
            </a:pPr>
            <a:fld id="{D7FAFB98-0205-4BA1-A6AF-CE378EB08929}" type="slidenum">
              <a:rPr smtClean="0"/>
              <a:pPr>
                <a:defRPr/>
              </a:pPr>
              <a:t>‹#›</a:t>
            </a:fld>
            <a:endParaRPr dirty="0"/>
          </a:p>
        </p:txBody>
      </p:sp>
    </p:spTree>
    <p:extLst>
      <p:ext uri="{BB962C8B-B14F-4D97-AF65-F5344CB8AC3E}">
        <p14:creationId xmlns:p14="http://schemas.microsoft.com/office/powerpoint/2010/main" val="773791807"/>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3754702" y="4830812"/>
            <a:ext cx="1449436" cy="276999"/>
          </a:xfrm>
          <a:prstGeom prst="rect">
            <a:avLst/>
          </a:prstGeom>
          <a:noFill/>
        </p:spPr>
        <p:txBody>
          <a:bodyPr wrap="none" rtlCol="0">
            <a:spAutoFit/>
          </a:bodyPr>
          <a:lstStyle/>
          <a:p>
            <a:pPr defTabSz="914400" fontAlgn="base">
              <a:spcBef>
                <a:spcPct val="0"/>
              </a:spcBef>
              <a:spcAft>
                <a:spcPct val="0"/>
              </a:spcAft>
            </a:pPr>
            <a:r>
              <a:rPr lang="en-US" sz="1200" dirty="0" smtClean="0">
                <a:solidFill>
                  <a:srgbClr val="99CC00"/>
                </a:solidFill>
                <a:cs typeface="Arial" charset="0"/>
              </a:rPr>
              <a:t>REVISION 1.0 GOLD</a:t>
            </a:r>
          </a:p>
        </p:txBody>
      </p:sp>
      <p:sp>
        <p:nvSpPr>
          <p:cNvPr id="4" name="Slide Number Placeholder 3"/>
          <p:cNvSpPr>
            <a:spLocks noGrp="1"/>
          </p:cNvSpPr>
          <p:nvPr>
            <p:ph type="sldNum" sz="quarter" idx="10"/>
          </p:nvPr>
        </p:nvSpPr>
        <p:spPr/>
        <p:txBody>
          <a:bodyPr/>
          <a:lstStyle/>
          <a:p>
            <a:pPr>
              <a:defRPr/>
            </a:pPr>
            <a:fld id="{D7FAFB98-0205-4BA1-A6AF-CE378EB08929}" type="slidenum">
              <a:rPr smtClean="0"/>
              <a:pPr>
                <a:defRPr/>
              </a:pPr>
              <a:t>‹#›</a:t>
            </a:fld>
            <a:endParaRPr dirty="0"/>
          </a:p>
        </p:txBody>
      </p:sp>
    </p:spTree>
    <p:extLst>
      <p:ext uri="{BB962C8B-B14F-4D97-AF65-F5344CB8AC3E}">
        <p14:creationId xmlns:p14="http://schemas.microsoft.com/office/powerpoint/2010/main" val="325352542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Blue_Title_Only_3">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419162"/>
            <a:ext cx="8229600" cy="430887"/>
          </a:xfrm>
        </p:spPr>
        <p:txBody>
          <a:bodyPr/>
          <a:lstStyle>
            <a:lvl1pPr>
              <a:defRPr>
                <a:solidFill>
                  <a:schemeClr val="bg1"/>
                </a:solidFill>
              </a:defRPr>
            </a:lvl1pPr>
          </a:lstStyle>
          <a:p>
            <a:r>
              <a:rPr lang="en-US" dirty="0" smtClean="0"/>
              <a:t>CLICK TO EDIT MASTER TITLE STYLE</a:t>
            </a:r>
            <a:endParaRPr lang="en-US" dirty="0"/>
          </a:p>
        </p:txBody>
      </p:sp>
      <p:pic>
        <p:nvPicPr>
          <p:cNvPr id="7" name="Picture 6"/>
          <p:cNvPicPr>
            <a:picLocks noChangeAspect="1"/>
          </p:cNvPicPr>
          <p:nvPr userDrawn="1"/>
        </p:nvPicPr>
        <p:blipFill>
          <a:blip r:embed="rId2" cstate="print">
            <a:lum bright="100000"/>
            <a:extLst>
              <a:ext uri="{28A0092B-C50C-407E-A947-70E740481C1C}">
                <a14:useLocalDpi xmlns:a14="http://schemas.microsoft.com/office/drawing/2010/main" val="0"/>
              </a:ext>
            </a:extLst>
          </a:blip>
          <a:stretch>
            <a:fillRect/>
          </a:stretch>
        </p:blipFill>
        <p:spPr>
          <a:xfrm>
            <a:off x="8475609" y="4593472"/>
            <a:ext cx="657609" cy="478999"/>
          </a:xfrm>
          <a:prstGeom prst="rect">
            <a:avLst/>
          </a:prstGeom>
          <a:effectLst>
            <a:outerShdw blurRad="50800" dist="38100" dir="5400000" algn="t" rotWithShape="0">
              <a:prstClr val="black">
                <a:alpha val="40000"/>
              </a:prstClr>
            </a:outerShdw>
          </a:effectLst>
        </p:spPr>
      </p:pic>
      <p:sp>
        <p:nvSpPr>
          <p:cNvPr id="8" name="Slide Number Placeholder 5"/>
          <p:cNvSpPr>
            <a:spLocks noGrp="1"/>
          </p:cNvSpPr>
          <p:nvPr>
            <p:ph type="sldNum" sz="quarter" idx="14"/>
          </p:nvPr>
        </p:nvSpPr>
        <p:spPr>
          <a:xfrm>
            <a:off x="76200" y="4857750"/>
            <a:ext cx="136525" cy="123825"/>
          </a:xfrm>
          <a:ln/>
        </p:spPr>
        <p:txBody>
          <a:bodyPr/>
          <a:lstStyle>
            <a:lvl1pPr>
              <a:defRPr/>
            </a:lvl1pPr>
          </a:lstStyle>
          <a:p>
            <a:pPr>
              <a:defRPr/>
            </a:pPr>
            <a:fld id="{9F5A7B63-E54E-4F29-8E5A-F12D682AA302}" type="slidenum">
              <a:rPr/>
              <a:pPr>
                <a:defRPr/>
              </a:pPr>
              <a:t>‹#›</a:t>
            </a:fld>
            <a:endParaRPr dirty="0"/>
          </a:p>
        </p:txBody>
      </p:sp>
    </p:spTree>
    <p:extLst>
      <p:ext uri="{BB962C8B-B14F-4D97-AF65-F5344CB8AC3E}">
        <p14:creationId xmlns:p14="http://schemas.microsoft.com/office/powerpoint/2010/main" val="3001959168"/>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7533563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2944028"/>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075812445"/>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375697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Section Break Image">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3552"/>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3286641"/>
            <a:ext cx="7772400" cy="1125140"/>
          </a:xfrm>
        </p:spPr>
        <p:txBody>
          <a:bodyPr anchor="t" anchorCtr="0">
            <a:noAutofit/>
          </a:bodyPr>
          <a:lstStyle>
            <a:lvl1pPr marL="0" indent="0">
              <a:buNone/>
              <a:defRPr sz="1200" b="1">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dirty="0"/>
          </a:p>
        </p:txBody>
      </p:sp>
      <p:sp>
        <p:nvSpPr>
          <p:cNvPr id="5" name="Picture Placeholder 4"/>
          <p:cNvSpPr>
            <a:spLocks noGrp="1"/>
          </p:cNvSpPr>
          <p:nvPr>
            <p:ph type="pic" sz="quarter" idx="13"/>
          </p:nvPr>
        </p:nvSpPr>
        <p:spPr>
          <a:xfrm>
            <a:off x="0" y="1"/>
            <a:ext cx="9144000" cy="2574131"/>
          </a:xfrm>
          <a:solidFill>
            <a:schemeClr val="bg2">
              <a:lumMod val="20000"/>
              <a:lumOff val="80000"/>
            </a:schemeClr>
          </a:solidFill>
        </p:spPr>
        <p:txBody>
          <a:bodyPr/>
          <a:lstStyle>
            <a:lvl1pPr>
              <a:defRPr>
                <a:solidFill>
                  <a:schemeClr val="bg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402466"/>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2662728"/>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98294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795412556"/>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1932126180"/>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3676593"/>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173189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80132763"/>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967039"/>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30528114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3" name="Date Placeholder 2"/>
          <p:cNvSpPr>
            <a:spLocks noGrp="1"/>
          </p:cNvSpPr>
          <p:nvPr>
            <p:ph type="dt" sz="half" idx="10"/>
          </p:nvPr>
        </p:nvSpPr>
        <p:spPr>
          <a:xfrm>
            <a:off x="457200" y="4771775"/>
            <a:ext cx="2133600" cy="273844"/>
          </a:xfr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4333836"/>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7516950"/>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2597524"/>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708936"/>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4216850407"/>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extLst>
      <p:ext uri="{BB962C8B-B14F-4D97-AF65-F5344CB8AC3E}">
        <p14:creationId xmlns:p14="http://schemas.microsoft.com/office/powerpoint/2010/main" val="4095305703"/>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252404"/>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3999314"/>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221197"/>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bg1"/>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Intel Clear"/>
              </a:rPr>
              <a:t>Intel Confidential — Do Not Forward</a:t>
            </a:r>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psf\Home\Desktop\IntelLookInsideCLEAR_WHT.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36572" y="1431892"/>
            <a:ext cx="2049636" cy="57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709376"/>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355675"/>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623201"/>
            <a:ext cx="6330212" cy="925360"/>
          </a:xfrm>
        </p:spPr>
        <p:txBody>
          <a:bodyPr lIns="0" rIns="0">
            <a:noAutofit/>
          </a:bodyPr>
          <a:lstStyle>
            <a:lvl1pPr marL="0" indent="0" algn="l">
              <a:buNone/>
              <a:defRPr sz="1200" b="1" baseline="0">
                <a:solidFill>
                  <a:srgbClr val="FFDA00"/>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Intel Clear"/>
              </a:rPr>
              <a:t>Intel Confidential — Do Not Forward</a:t>
            </a:r>
          </a:p>
        </p:txBody>
      </p:sp>
      <p:sp>
        <p:nvSpPr>
          <p:cNvPr id="8" name="Freeform 7"/>
          <p:cNvSpPr/>
          <p:nvPr userDrawn="1"/>
        </p:nvSpPr>
        <p:spPr>
          <a:xfrm>
            <a:off x="-7472" y="-10995"/>
            <a:ext cx="9152065" cy="531704"/>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0"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9428" y="1223661"/>
            <a:ext cx="1220881" cy="80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7630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8" name="Rectangle 7"/>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1662324324"/>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9" name="Rectangle 8"/>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4158400130"/>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Rectangle 7"/>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182842875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2800"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4400" baseline="0">
                <a:solidFill>
                  <a:schemeClr val="accent2"/>
                </a:solidFill>
                <a:latin typeface="+mj-lt"/>
                <a:cs typeface="Intel Clear Light" panose="020B0404020203020204" pitchFamily="34" charset="0"/>
              </a:defRPr>
            </a:lvl1pPr>
            <a:lvl2pPr marL="417513" indent="-225425">
              <a:buFont typeface="Lucida Grande"/>
              <a:buChar char="−"/>
              <a:defRPr sz="1200" baseline="0">
                <a:latin typeface="Intel Clear"/>
                <a:cs typeface="Intel Clear"/>
              </a:defRPr>
            </a:lvl2pPr>
            <a:lvl3pPr marL="685800" indent="-228600">
              <a:defRPr sz="1200">
                <a:latin typeface="Intel Clear"/>
              </a:defRPr>
            </a:lvl3pPr>
            <a:lvl4pPr>
              <a:defRPr sz="1100">
                <a:latin typeface="Intel Clear"/>
              </a:defRPr>
            </a:lvl4pPr>
            <a:lvl5pPr>
              <a:defRPr sz="1050">
                <a:latin typeface="Intel Clear"/>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3825621601"/>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solidFill>
            <a:schemeClr val="bg2">
              <a:lumMod val="20000"/>
              <a:lumOff val="80000"/>
            </a:schemeClr>
          </a:solidFill>
        </p:spPr>
        <p:txBody>
          <a:bodyPr/>
          <a:lstStyle/>
          <a:p>
            <a:r>
              <a:rPr lang="en-US" dirty="0" smtClean="0"/>
              <a:t>Click icon to add picture</a:t>
            </a:r>
            <a:endParaRPr lang="en-US" dirty="0"/>
          </a:p>
        </p:txBody>
      </p:sp>
      <p:sp>
        <p:nvSpPr>
          <p:cNvPr id="12"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rmAutofit/>
          </a:bodyPr>
          <a:lstStyle>
            <a:lvl1pPr>
              <a:defRPr sz="28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8" name="Rectangle 7"/>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3197718303"/>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574131"/>
            <a:ext cx="9144000" cy="2569369"/>
          </a:xfrm>
          <a:solidFill>
            <a:schemeClr val="bg2">
              <a:lumMod val="20000"/>
              <a:lumOff val="80000"/>
            </a:schemeClr>
          </a:solidFill>
        </p:spPr>
        <p:txBody>
          <a:bodyPr/>
          <a:lstStyle/>
          <a:p>
            <a:r>
              <a:rPr lang="en-US" dirty="0" smtClean="0"/>
              <a:t>Click icon to add picture</a:t>
            </a:r>
            <a:endParaRPr lang="en-US" dirty="0"/>
          </a:p>
        </p:txBody>
      </p:sp>
      <p:sp>
        <p:nvSpPr>
          <p:cNvPr id="20"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0" name="Rectangle 9"/>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152286385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78363" y="1"/>
            <a:ext cx="4465637" cy="5143499"/>
          </a:xfrm>
          <a:solidFill>
            <a:schemeClr val="bg2">
              <a:lumMod val="20000"/>
              <a:lumOff val="80000"/>
            </a:schemeClr>
          </a:solidFill>
        </p:spPr>
        <p:txBody>
          <a:bodyPr/>
          <a:lstStyle/>
          <a:p>
            <a:r>
              <a:rPr lang="en-US" dirty="0" smtClean="0"/>
              <a:t>Click icon to add picture</a:t>
            </a:r>
            <a:endParaRPr lang="en-US" dirty="0"/>
          </a:p>
        </p:txBody>
      </p:sp>
      <p:sp>
        <p:nvSpPr>
          <p:cNvPr id="19"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0" name="Rectangle 9"/>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2267527534"/>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accent2"/>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5" name="Rectangle 4"/>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2079367449"/>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userDrawn="1">
            <p:ph type="title" hasCustomPrompt="1"/>
          </p:nvPr>
        </p:nvSpPr>
        <p:spPr>
          <a:xfrm>
            <a:off x="455613" y="1619587"/>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userDrawn="1">
            <p:ph type="body" idx="1" hasCustomPrompt="1"/>
          </p:nvPr>
        </p:nvSpPr>
        <p:spPr>
          <a:xfrm>
            <a:off x="455613" y="2752675"/>
            <a:ext cx="7772400" cy="1125140"/>
          </a:xfrm>
        </p:spPr>
        <p:txBody>
          <a:bodyPr anchor="t" anchorCtr="0">
            <a:noAutofit/>
          </a:bodyPr>
          <a:lstStyle>
            <a:lvl1pPr marL="0" indent="0">
              <a:buNone/>
              <a:defRPr sz="1200" b="1" baseline="0">
                <a:solidFill>
                  <a:schemeClr val="accent3"/>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Tree>
    <p:extLst>
      <p:ext uri="{BB962C8B-B14F-4D97-AF65-F5344CB8AC3E}">
        <p14:creationId xmlns:p14="http://schemas.microsoft.com/office/powerpoint/2010/main" val="3473915254"/>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solidFill>
          <a:schemeClr val="accent1"/>
        </a:solidFill>
        <a:effectLst/>
      </p:bgPr>
    </p:bg>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3552"/>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3286641"/>
            <a:ext cx="7772400" cy="1125140"/>
          </a:xfrm>
        </p:spPr>
        <p:txBody>
          <a:bodyPr anchor="t" anchorCtr="0">
            <a:noAutofit/>
          </a:bodyPr>
          <a:lstStyle>
            <a:lvl1pPr marL="0" indent="0">
              <a:buNone/>
              <a:defRPr sz="1200" b="1">
                <a:solidFill>
                  <a:schemeClr val="accent3"/>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
        <p:nvSpPr>
          <p:cNvPr id="5" name="Picture Placeholder 4"/>
          <p:cNvSpPr>
            <a:spLocks noGrp="1"/>
          </p:cNvSpPr>
          <p:nvPr>
            <p:ph type="pic" sz="quarter" idx="13"/>
          </p:nvPr>
        </p:nvSpPr>
        <p:spPr>
          <a:xfrm>
            <a:off x="0" y="1"/>
            <a:ext cx="9144000" cy="2574131"/>
          </a:xfrm>
          <a:solidFill>
            <a:schemeClr val="bg2">
              <a:lumMod val="20000"/>
              <a:lumOff val="80000"/>
            </a:schemeClr>
          </a:solidFill>
        </p:spPr>
        <p:txBody>
          <a:bodyPr/>
          <a:lstStyle>
            <a:lvl1pPr>
              <a:defRPr>
                <a:solidFill>
                  <a:schemeClr val="bg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3384747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ack Cover">
    <p:spTree>
      <p:nvGrpSpPr>
        <p:cNvPr id="1" name=""/>
        <p:cNvGrpSpPr/>
        <p:nvPr/>
      </p:nvGrpSpPr>
      <p:grpSpPr>
        <a:xfrm>
          <a:off x="0" y="0"/>
          <a:ext cx="0" cy="0"/>
          <a:chOff x="0" y="0"/>
          <a:chExt cx="0" cy="0"/>
        </a:xfrm>
      </p:grpSpPr>
      <p:sp>
        <p:nvSpPr>
          <p:cNvPr id="7" name="Rectangle 6"/>
          <p:cNvSpPr/>
          <p:nvPr userDrawn="1"/>
        </p:nvSpPr>
        <p:spPr>
          <a:xfrm>
            <a:off x="455613" y="4813300"/>
            <a:ext cx="1687963" cy="123111"/>
          </a:xfrm>
          <a:prstGeom prst="rect">
            <a:avLst/>
          </a:prstGeom>
        </p:spPr>
        <p:txBody>
          <a:bodyPr wrap="none" lIns="0" tIns="0" rIns="0" bIns="0">
            <a:spAutoFit/>
          </a:bodyPr>
          <a:lstStyle/>
          <a:p>
            <a:pPr algn="l" rtl="0"/>
            <a:r>
              <a:rPr lang="en-US" sz="800" b="0" i="0" u="none" strike="noStrike" kern="1200" baseline="0" dirty="0" smtClean="0">
                <a:solidFill>
                  <a:schemeClr val="accent3"/>
                </a:solidFill>
                <a:latin typeface="+mn-lt"/>
                <a:ea typeface="+mn-ea"/>
                <a:cs typeface="Neo Sans Intel"/>
              </a:rPr>
              <a:t>Intel Confidential — Do Not Forward</a:t>
            </a:r>
          </a:p>
        </p:txBody>
      </p:sp>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3" name="Date Placeholder 2"/>
          <p:cNvSpPr>
            <a:spLocks noGrp="1"/>
          </p:cNvSpPr>
          <p:nvPr>
            <p:ph type="dt" sz="half" idx="10"/>
          </p:nvPr>
        </p:nvSpPr>
        <p:spPr>
          <a:xfrm>
            <a:off x="457200" y="4771775"/>
            <a:ext cx="2133600" cy="273844"/>
          </a:xfr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455613" y="5032453"/>
            <a:ext cx="1687963" cy="123111"/>
          </a:xfrm>
          <a:prstGeom prst="rect">
            <a:avLst/>
          </a:prstGeom>
        </p:spPr>
        <p:txBody>
          <a:bodyPr wrap="none" lIns="0" tIns="0" rIns="0" bIns="0">
            <a:spAutoFit/>
          </a:bodyPr>
          <a:lstStyle/>
          <a:p>
            <a:r>
              <a:rPr lang="en-US" sz="800" dirty="0" smtClean="0">
                <a:solidFill>
                  <a:prstClr val="white"/>
                </a:solidFill>
                <a:cs typeface="Intel Clear"/>
              </a:rPr>
              <a:t>Intel Confidential — Do Not Forward</a:t>
            </a:r>
          </a:p>
        </p:txBody>
      </p:sp>
    </p:spTree>
    <p:extLst>
      <p:ext uri="{BB962C8B-B14F-4D97-AF65-F5344CB8AC3E}">
        <p14:creationId xmlns:p14="http://schemas.microsoft.com/office/powerpoint/2010/main" val="220133177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20583458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Intel Clear"/>
              </a:rPr>
              <a:t>Intel Confidential — Do Not Forward</a:t>
            </a:r>
          </a:p>
        </p:txBody>
      </p:sp>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022860"/>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Rectangle 3"/>
          <p:cNvSpPr/>
          <p:nvPr userDrawn="1"/>
        </p:nvSpPr>
        <p:spPr>
          <a:xfrm>
            <a:off x="1405" y="4672899"/>
            <a:ext cx="9144000" cy="472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 name="Text Placeholder 5"/>
          <p:cNvSpPr>
            <a:spLocks noGrp="1"/>
          </p:cNvSpPr>
          <p:nvPr>
            <p:ph type="body" sz="quarter" idx="15" hasCustomPrompt="1"/>
          </p:nvPr>
        </p:nvSpPr>
        <p:spPr>
          <a:xfrm>
            <a:off x="457200" y="4546998"/>
            <a:ext cx="8229600" cy="69056"/>
          </a:xfrm>
        </p:spPr>
        <p:txBody>
          <a:bodyPr anchor="b">
            <a:noAutofit/>
          </a:bodyPr>
          <a:lstStyle>
            <a:lvl1pPr>
              <a:spcAft>
                <a:spcPts val="0"/>
              </a:spcAft>
              <a:defRPr sz="450" baseline="0">
                <a:solidFill>
                  <a:schemeClr val="accent5"/>
                </a:solidFill>
              </a:defRPr>
            </a:lvl1pPr>
            <a:lvl2pPr>
              <a:defRPr sz="600"/>
            </a:lvl2pPr>
            <a:lvl3pPr>
              <a:defRPr sz="600"/>
            </a:lvl3pPr>
            <a:lvl4pPr>
              <a:defRPr sz="600"/>
            </a:lvl4pPr>
            <a:lvl5pPr>
              <a:defRPr sz="600"/>
            </a:lvl5pPr>
          </a:lstStyle>
          <a:p>
            <a:pPr lvl="0"/>
            <a:r>
              <a:rPr lang="en-US" dirty="0" smtClean="0"/>
              <a:t>Insert Footnotes here</a:t>
            </a:r>
            <a:endParaRPr lang="en-US" dirty="0"/>
          </a:p>
        </p:txBody>
      </p:sp>
      <p:sp>
        <p:nvSpPr>
          <p:cNvPr id="2" name="Title 1"/>
          <p:cNvSpPr>
            <a:spLocks noGrp="1"/>
          </p:cNvSpPr>
          <p:nvPr>
            <p:ph type="title" hasCustomPrompt="1"/>
          </p:nvPr>
        </p:nvSpPr>
        <p:spPr>
          <a:xfrm>
            <a:off x="457200" y="168375"/>
            <a:ext cx="8229600" cy="489123"/>
          </a:xfrm>
        </p:spPr>
        <p:txBody>
          <a:bodyPr anchor="t">
            <a:normAutofit/>
          </a:bodyPr>
          <a:lstStyle>
            <a:lvl1pPr>
              <a:defRPr sz="3600"/>
            </a:lvl1pPr>
          </a:lstStyle>
          <a:p>
            <a:r>
              <a:rPr lang="en-US" dirty="0" smtClean="0"/>
              <a:t>Headline</a:t>
            </a:r>
            <a:endParaRPr lang="en-US" dirty="0"/>
          </a:p>
        </p:txBody>
      </p:sp>
      <p:sp>
        <p:nvSpPr>
          <p:cNvPr id="3" name="Content Placeholder 2"/>
          <p:cNvSpPr>
            <a:spLocks noGrp="1"/>
          </p:cNvSpPr>
          <p:nvPr>
            <p:ph idx="1"/>
          </p:nvPr>
        </p:nvSpPr>
        <p:spPr>
          <a:xfrm>
            <a:off x="457200" y="1032949"/>
            <a:ext cx="8229600" cy="3434210"/>
          </a:xfrm>
        </p:spPr>
        <p:txBody>
          <a:bodyPr>
            <a:normAutofit/>
          </a:bodyPr>
          <a:lstStyle>
            <a:lvl1pPr>
              <a:defRPr sz="1050">
                <a:solidFill>
                  <a:schemeClr val="accent6"/>
                </a:solidFill>
              </a:defRPr>
            </a:lvl1pPr>
            <a:lvl2pPr>
              <a:defRPr sz="1050">
                <a:solidFill>
                  <a:schemeClr val="accent6"/>
                </a:solidFill>
              </a:defRPr>
            </a:lvl2pPr>
            <a:lvl3pPr>
              <a:defRPr sz="1050">
                <a:solidFill>
                  <a:schemeClr val="accent6"/>
                </a:solidFill>
              </a:defRPr>
            </a:lvl3pPr>
            <a:lvl4pPr>
              <a:defRPr sz="1050">
                <a:solidFill>
                  <a:schemeClr val="accent6"/>
                </a:solidFill>
              </a:defRPr>
            </a:lvl4pPr>
            <a:lvl5pPr>
              <a:defRPr sz="105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2"/>
          <p:cNvSpPr>
            <a:spLocks noGrp="1"/>
          </p:cNvSpPr>
          <p:nvPr>
            <p:ph type="body" sz="quarter" idx="14" hasCustomPrompt="1"/>
          </p:nvPr>
        </p:nvSpPr>
        <p:spPr>
          <a:xfrm>
            <a:off x="457200" y="642482"/>
            <a:ext cx="8229600" cy="269875"/>
          </a:xfrm>
        </p:spPr>
        <p:txBody>
          <a:bodyPr/>
          <a:lstStyle>
            <a:lvl1pPr>
              <a:defRPr sz="1800">
                <a:solidFill>
                  <a:srgbClr val="00A9F1"/>
                </a:solidFill>
              </a:defRPr>
            </a:lvl1pPr>
          </a:lstStyle>
          <a:p>
            <a:pPr lvl="0"/>
            <a:r>
              <a:rPr lang="en-US" dirty="0" smtClean="0"/>
              <a:t>Subhead</a:t>
            </a:r>
            <a:endParaRPr lang="en-US" dirty="0"/>
          </a:p>
        </p:txBody>
      </p:sp>
      <p:sp>
        <p:nvSpPr>
          <p:cNvPr id="9" name="Slide Number Placeholder 5"/>
          <p:cNvSpPr>
            <a:spLocks noGrp="1"/>
          </p:cNvSpPr>
          <p:nvPr>
            <p:ph type="sldNum" sz="quarter" idx="4"/>
          </p:nvPr>
        </p:nvSpPr>
        <p:spPr>
          <a:xfrm>
            <a:off x="180266" y="4833707"/>
            <a:ext cx="187996" cy="109728"/>
          </a:xfrm>
          <a:prstGeom prst="rect">
            <a:avLst/>
          </a:prstGeom>
        </p:spPr>
        <p:txBody>
          <a:bodyPr vert="horz" lIns="0" tIns="0" rIns="0" bIns="0" rtlCol="0" anchor="ctr"/>
          <a:lstStyle>
            <a:lvl1pPr algn="l">
              <a:defRPr sz="600" b="0">
                <a:solidFill>
                  <a:schemeClr val="bg1"/>
                </a:solidFill>
                <a:latin typeface="Intel Clear"/>
              </a:defRPr>
            </a:lvl1pPr>
          </a:lstStyle>
          <a:p>
            <a:fld id="{65B511B1-4A83-477F-84C5-2F3620D61E4F}" type="slidenum">
              <a:rPr lang="en-US" smtClean="0">
                <a:solidFill>
                  <a:prstClr val="white"/>
                </a:solidFill>
              </a:rPr>
              <a:pPr/>
              <a:t>‹#›</a:t>
            </a:fld>
            <a:endParaRPr lang="en-US" dirty="0">
              <a:solidFill>
                <a:prstClr val="white"/>
              </a:solidFill>
            </a:endParaRPr>
          </a:p>
        </p:txBody>
      </p:sp>
      <p:sp>
        <p:nvSpPr>
          <p:cNvPr id="22" name="Footer Placeholder 4"/>
          <p:cNvSpPr txBox="1">
            <a:spLocks/>
          </p:cNvSpPr>
          <p:nvPr userDrawn="1"/>
        </p:nvSpPr>
        <p:spPr>
          <a:xfrm>
            <a:off x="495036" y="107127"/>
            <a:ext cx="3447355" cy="129476"/>
          </a:xfrm>
          <a:prstGeom prst="rect">
            <a:avLst/>
          </a:prstGeom>
        </p:spPr>
        <p:txBody>
          <a:bodyPr vert="horz" lIns="0" tIns="0" rIns="0" bIns="0" rtlCol="0" anchor="ctr"/>
          <a:lstStyle>
            <a:defPPr>
              <a:defRPr lang="en-US"/>
            </a:defPPr>
            <a:lvl1pPr marL="0" algn="ctr" defTabSz="914400" rtl="0" eaLnBrk="1" latinLnBrk="0" hangingPunct="1">
              <a:defRPr sz="800" kern="1200">
                <a:solidFill>
                  <a:schemeClr val="tx1"/>
                </a:solidFill>
                <a:latin typeface="Neo Sans Intel Light"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sz="600" kern="0" dirty="0" smtClean="0">
                <a:solidFill>
                  <a:srgbClr val="FFDA00"/>
                </a:solidFill>
                <a:latin typeface="Intel Clear"/>
              </a:rPr>
              <a:t>Intel® Xeon® Processor E5-2600 v2 Product Family</a:t>
            </a:r>
            <a:endParaRPr lang="en-US" sz="750" dirty="0" smtClean="0">
              <a:solidFill>
                <a:srgbClr val="FFDA00"/>
              </a:solidFill>
              <a:latin typeface="Intel Clear"/>
            </a:endParaRPr>
          </a:p>
        </p:txBody>
      </p:sp>
      <p:sp>
        <p:nvSpPr>
          <p:cNvPr id="43" name="Rectangle 42"/>
          <p:cNvSpPr/>
          <p:nvPr userDrawn="1"/>
        </p:nvSpPr>
        <p:spPr>
          <a:xfrm>
            <a:off x="1421638" y="4768509"/>
            <a:ext cx="6910085" cy="276999"/>
          </a:xfrm>
          <a:prstGeom prst="rect">
            <a:avLst/>
          </a:prstGeom>
        </p:spPr>
        <p:txBody>
          <a:bodyPr wrap="square" lIns="0" tIns="0" rIns="0" bIns="0" anchor="b">
            <a:spAutoFit/>
          </a:bodyPr>
          <a:lstStyle/>
          <a:p>
            <a:r>
              <a:rPr lang="en-US" sz="600" spc="-15" dirty="0">
                <a:solidFill>
                  <a:prstClr val="white"/>
                </a:solidFill>
              </a:rPr>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p:txBody>
      </p:sp>
      <p:grpSp>
        <p:nvGrpSpPr>
          <p:cNvPr id="83" name="Group 82"/>
          <p:cNvGrpSpPr/>
          <p:nvPr userDrawn="1"/>
        </p:nvGrpSpPr>
        <p:grpSpPr>
          <a:xfrm>
            <a:off x="8521832" y="4748006"/>
            <a:ext cx="446197" cy="300105"/>
            <a:chOff x="8623301" y="6426200"/>
            <a:chExt cx="246063" cy="220663"/>
          </a:xfrm>
        </p:grpSpPr>
        <p:sp>
          <p:nvSpPr>
            <p:cNvPr id="10" name="Freeform 5"/>
            <p:cNvSpPr>
              <a:spLocks noEditPoints="1"/>
            </p:cNvSpPr>
            <p:nvPr userDrawn="1"/>
          </p:nvSpPr>
          <p:spPr bwMode="auto">
            <a:xfrm>
              <a:off x="8623301" y="6426200"/>
              <a:ext cx="246063" cy="174625"/>
            </a:xfrm>
            <a:custGeom>
              <a:avLst/>
              <a:gdLst>
                <a:gd name="T0" fmla="*/ 284 w 599"/>
                <a:gd name="T1" fmla="*/ 371 h 425"/>
                <a:gd name="T2" fmla="*/ 35 w 599"/>
                <a:gd name="T3" fmla="*/ 276 h 425"/>
                <a:gd name="T4" fmla="*/ 74 w 599"/>
                <a:gd name="T5" fmla="*/ 157 h 425"/>
                <a:gd name="T6" fmla="*/ 74 w 599"/>
                <a:gd name="T7" fmla="*/ 142 h 425"/>
                <a:gd name="T8" fmla="*/ 15 w 599"/>
                <a:gd name="T9" fmla="*/ 299 h 425"/>
                <a:gd name="T10" fmla="*/ 291 w 599"/>
                <a:gd name="T11" fmla="*/ 409 h 425"/>
                <a:gd name="T12" fmla="*/ 489 w 599"/>
                <a:gd name="T13" fmla="*/ 353 h 425"/>
                <a:gd name="T14" fmla="*/ 489 w 599"/>
                <a:gd name="T15" fmla="*/ 309 h 425"/>
                <a:gd name="T16" fmla="*/ 284 w 599"/>
                <a:gd name="T17" fmla="*/ 371 h 425"/>
                <a:gd name="T18" fmla="*/ 584 w 599"/>
                <a:gd name="T19" fmla="*/ 141 h 425"/>
                <a:gd name="T20" fmla="*/ 136 w 599"/>
                <a:gd name="T21" fmla="*/ 101 h 425"/>
                <a:gd name="T22" fmla="*/ 136 w 599"/>
                <a:gd name="T23" fmla="*/ 112 h 425"/>
                <a:gd name="T24" fmla="*/ 556 w 599"/>
                <a:gd name="T25" fmla="*/ 149 h 425"/>
                <a:gd name="T26" fmla="*/ 500 w 599"/>
                <a:gd name="T27" fmla="*/ 255 h 425"/>
                <a:gd name="T28" fmla="*/ 500 w 599"/>
                <a:gd name="T29" fmla="*/ 287 h 425"/>
                <a:gd name="T30" fmla="*/ 584 w 599"/>
                <a:gd name="T31" fmla="*/ 141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9" h="425">
                  <a:moveTo>
                    <a:pt x="284" y="371"/>
                  </a:moveTo>
                  <a:cubicBezTo>
                    <a:pt x="171" y="382"/>
                    <a:pt x="52" y="365"/>
                    <a:pt x="35" y="276"/>
                  </a:cubicBezTo>
                  <a:cubicBezTo>
                    <a:pt x="27" y="232"/>
                    <a:pt x="47" y="186"/>
                    <a:pt x="74" y="157"/>
                  </a:cubicBezTo>
                  <a:cubicBezTo>
                    <a:pt x="74" y="142"/>
                    <a:pt x="74" y="142"/>
                    <a:pt x="74" y="142"/>
                  </a:cubicBezTo>
                  <a:cubicBezTo>
                    <a:pt x="26" y="183"/>
                    <a:pt x="0" y="236"/>
                    <a:pt x="15" y="299"/>
                  </a:cubicBezTo>
                  <a:cubicBezTo>
                    <a:pt x="34" y="379"/>
                    <a:pt x="136" y="425"/>
                    <a:pt x="291" y="409"/>
                  </a:cubicBezTo>
                  <a:cubicBezTo>
                    <a:pt x="353" y="403"/>
                    <a:pt x="433" y="384"/>
                    <a:pt x="489" y="353"/>
                  </a:cubicBezTo>
                  <a:cubicBezTo>
                    <a:pt x="489" y="309"/>
                    <a:pt x="489" y="309"/>
                    <a:pt x="489" y="309"/>
                  </a:cubicBezTo>
                  <a:cubicBezTo>
                    <a:pt x="438" y="340"/>
                    <a:pt x="354" y="365"/>
                    <a:pt x="284" y="371"/>
                  </a:cubicBezTo>
                  <a:moveTo>
                    <a:pt x="584" y="141"/>
                  </a:moveTo>
                  <a:cubicBezTo>
                    <a:pt x="557" y="9"/>
                    <a:pt x="301" y="0"/>
                    <a:pt x="136" y="101"/>
                  </a:cubicBezTo>
                  <a:cubicBezTo>
                    <a:pt x="136" y="112"/>
                    <a:pt x="136" y="112"/>
                    <a:pt x="136" y="112"/>
                  </a:cubicBezTo>
                  <a:cubicBezTo>
                    <a:pt x="301" y="27"/>
                    <a:pt x="535" y="28"/>
                    <a:pt x="556" y="149"/>
                  </a:cubicBezTo>
                  <a:cubicBezTo>
                    <a:pt x="563" y="189"/>
                    <a:pt x="540" y="231"/>
                    <a:pt x="500" y="255"/>
                  </a:cubicBezTo>
                  <a:cubicBezTo>
                    <a:pt x="500" y="287"/>
                    <a:pt x="500" y="287"/>
                    <a:pt x="500" y="287"/>
                  </a:cubicBezTo>
                  <a:cubicBezTo>
                    <a:pt x="549" y="269"/>
                    <a:pt x="599" y="211"/>
                    <a:pt x="584" y="14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1" name="Freeform 6"/>
            <p:cNvSpPr>
              <a:spLocks/>
            </p:cNvSpPr>
            <p:nvPr userDrawn="1"/>
          </p:nvSpPr>
          <p:spPr bwMode="auto">
            <a:xfrm>
              <a:off x="8809038" y="6475413"/>
              <a:ext cx="12700" cy="68263"/>
            </a:xfrm>
            <a:custGeom>
              <a:avLst/>
              <a:gdLst>
                <a:gd name="T0" fmla="*/ 30 w 30"/>
                <a:gd name="T1" fmla="*/ 0 h 164"/>
                <a:gd name="T2" fmla="*/ 0 w 30"/>
                <a:gd name="T3" fmla="*/ 0 h 164"/>
                <a:gd name="T4" fmla="*/ 0 w 30"/>
                <a:gd name="T5" fmla="*/ 133 h 164"/>
                <a:gd name="T6" fmla="*/ 30 w 30"/>
                <a:gd name="T7" fmla="*/ 164 h 164"/>
                <a:gd name="T8" fmla="*/ 30 w 30"/>
                <a:gd name="T9" fmla="*/ 0 h 164"/>
              </a:gdLst>
              <a:ahLst/>
              <a:cxnLst>
                <a:cxn ang="0">
                  <a:pos x="T0" y="T1"/>
                </a:cxn>
                <a:cxn ang="0">
                  <a:pos x="T2" y="T3"/>
                </a:cxn>
                <a:cxn ang="0">
                  <a:pos x="T4" y="T5"/>
                </a:cxn>
                <a:cxn ang="0">
                  <a:pos x="T6" y="T7"/>
                </a:cxn>
                <a:cxn ang="0">
                  <a:pos x="T8" y="T9"/>
                </a:cxn>
              </a:cxnLst>
              <a:rect l="0" t="0" r="r" b="b"/>
              <a:pathLst>
                <a:path w="30" h="164">
                  <a:moveTo>
                    <a:pt x="30" y="0"/>
                  </a:moveTo>
                  <a:cubicBezTo>
                    <a:pt x="0" y="0"/>
                    <a:pt x="0" y="0"/>
                    <a:pt x="0" y="0"/>
                  </a:cubicBezTo>
                  <a:cubicBezTo>
                    <a:pt x="0" y="133"/>
                    <a:pt x="0" y="133"/>
                    <a:pt x="0" y="133"/>
                  </a:cubicBezTo>
                  <a:cubicBezTo>
                    <a:pt x="0" y="149"/>
                    <a:pt x="7" y="162"/>
                    <a:pt x="30" y="164"/>
                  </a:cubicBezTo>
                  <a:lnTo>
                    <a:pt x="3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2" name="Freeform 7"/>
            <p:cNvSpPr>
              <a:spLocks/>
            </p:cNvSpPr>
            <p:nvPr userDrawn="1"/>
          </p:nvSpPr>
          <p:spPr bwMode="auto">
            <a:xfrm>
              <a:off x="8662988" y="6496050"/>
              <a:ext cx="12700" cy="47625"/>
            </a:xfrm>
            <a:custGeom>
              <a:avLst/>
              <a:gdLst>
                <a:gd name="T0" fmla="*/ 30 w 30"/>
                <a:gd name="T1" fmla="*/ 0 h 118"/>
                <a:gd name="T2" fmla="*/ 0 w 30"/>
                <a:gd name="T3" fmla="*/ 0 h 118"/>
                <a:gd name="T4" fmla="*/ 0 w 30"/>
                <a:gd name="T5" fmla="*/ 87 h 118"/>
                <a:gd name="T6" fmla="*/ 30 w 30"/>
                <a:gd name="T7" fmla="*/ 118 h 118"/>
                <a:gd name="T8" fmla="*/ 30 w 30"/>
                <a:gd name="T9" fmla="*/ 0 h 118"/>
              </a:gdLst>
              <a:ahLst/>
              <a:cxnLst>
                <a:cxn ang="0">
                  <a:pos x="T0" y="T1"/>
                </a:cxn>
                <a:cxn ang="0">
                  <a:pos x="T2" y="T3"/>
                </a:cxn>
                <a:cxn ang="0">
                  <a:pos x="T4" y="T5"/>
                </a:cxn>
                <a:cxn ang="0">
                  <a:pos x="T6" y="T7"/>
                </a:cxn>
                <a:cxn ang="0">
                  <a:pos x="T8" y="T9"/>
                </a:cxn>
              </a:cxnLst>
              <a:rect l="0" t="0" r="r" b="b"/>
              <a:pathLst>
                <a:path w="30" h="118">
                  <a:moveTo>
                    <a:pt x="30" y="0"/>
                  </a:moveTo>
                  <a:cubicBezTo>
                    <a:pt x="0" y="0"/>
                    <a:pt x="0" y="0"/>
                    <a:pt x="0" y="0"/>
                  </a:cubicBezTo>
                  <a:cubicBezTo>
                    <a:pt x="0" y="87"/>
                    <a:pt x="0" y="87"/>
                    <a:pt x="0" y="87"/>
                  </a:cubicBezTo>
                  <a:cubicBezTo>
                    <a:pt x="0" y="102"/>
                    <a:pt x="7" y="116"/>
                    <a:pt x="30" y="118"/>
                  </a:cubicBezTo>
                  <a:lnTo>
                    <a:pt x="3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4" name="Rectangle 8"/>
            <p:cNvSpPr>
              <a:spLocks noChangeArrowheads="1"/>
            </p:cNvSpPr>
            <p:nvPr userDrawn="1"/>
          </p:nvSpPr>
          <p:spPr bwMode="auto">
            <a:xfrm>
              <a:off x="8662988" y="6477000"/>
              <a:ext cx="12700" cy="127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5" name="Freeform 9"/>
            <p:cNvSpPr>
              <a:spLocks/>
            </p:cNvSpPr>
            <p:nvPr userDrawn="1"/>
          </p:nvSpPr>
          <p:spPr bwMode="auto">
            <a:xfrm>
              <a:off x="8734426" y="6481763"/>
              <a:ext cx="20638" cy="61913"/>
            </a:xfrm>
            <a:custGeom>
              <a:avLst/>
              <a:gdLst>
                <a:gd name="T0" fmla="*/ 34 w 52"/>
                <a:gd name="T1" fmla="*/ 149 h 149"/>
                <a:gd name="T2" fmla="*/ 0 w 52"/>
                <a:gd name="T3" fmla="*/ 115 h 149"/>
                <a:gd name="T4" fmla="*/ 0 w 52"/>
                <a:gd name="T5" fmla="*/ 0 h 149"/>
                <a:gd name="T6" fmla="*/ 29 w 52"/>
                <a:gd name="T7" fmla="*/ 0 h 149"/>
                <a:gd name="T8" fmla="*/ 29 w 52"/>
                <a:gd name="T9" fmla="*/ 32 h 149"/>
                <a:gd name="T10" fmla="*/ 52 w 52"/>
                <a:gd name="T11" fmla="*/ 32 h 149"/>
                <a:gd name="T12" fmla="*/ 52 w 52"/>
                <a:gd name="T13" fmla="*/ 56 h 149"/>
                <a:gd name="T14" fmla="*/ 29 w 52"/>
                <a:gd name="T15" fmla="*/ 56 h 149"/>
                <a:gd name="T16" fmla="*/ 29 w 52"/>
                <a:gd name="T17" fmla="*/ 113 h 149"/>
                <a:gd name="T18" fmla="*/ 40 w 52"/>
                <a:gd name="T19" fmla="*/ 124 h 149"/>
                <a:gd name="T20" fmla="*/ 52 w 52"/>
                <a:gd name="T21" fmla="*/ 124 h 149"/>
                <a:gd name="T22" fmla="*/ 52 w 52"/>
                <a:gd name="T23" fmla="*/ 149 h 149"/>
                <a:gd name="T24" fmla="*/ 34 w 52"/>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149">
                  <a:moveTo>
                    <a:pt x="34" y="149"/>
                  </a:moveTo>
                  <a:cubicBezTo>
                    <a:pt x="10" y="149"/>
                    <a:pt x="0" y="132"/>
                    <a:pt x="0" y="115"/>
                  </a:cubicBezTo>
                  <a:cubicBezTo>
                    <a:pt x="0" y="0"/>
                    <a:pt x="0" y="0"/>
                    <a:pt x="0" y="0"/>
                  </a:cubicBezTo>
                  <a:cubicBezTo>
                    <a:pt x="29" y="0"/>
                    <a:pt x="29" y="0"/>
                    <a:pt x="29" y="0"/>
                  </a:cubicBezTo>
                  <a:cubicBezTo>
                    <a:pt x="29" y="32"/>
                    <a:pt x="29" y="32"/>
                    <a:pt x="29" y="32"/>
                  </a:cubicBezTo>
                  <a:cubicBezTo>
                    <a:pt x="52" y="32"/>
                    <a:pt x="52" y="32"/>
                    <a:pt x="52" y="32"/>
                  </a:cubicBezTo>
                  <a:cubicBezTo>
                    <a:pt x="52" y="56"/>
                    <a:pt x="52" y="56"/>
                    <a:pt x="52" y="56"/>
                  </a:cubicBezTo>
                  <a:cubicBezTo>
                    <a:pt x="29" y="56"/>
                    <a:pt x="29" y="56"/>
                    <a:pt x="29" y="56"/>
                  </a:cubicBezTo>
                  <a:cubicBezTo>
                    <a:pt x="29" y="113"/>
                    <a:pt x="29" y="113"/>
                    <a:pt x="29" y="113"/>
                  </a:cubicBezTo>
                  <a:cubicBezTo>
                    <a:pt x="29" y="120"/>
                    <a:pt x="33" y="124"/>
                    <a:pt x="40" y="124"/>
                  </a:cubicBezTo>
                  <a:cubicBezTo>
                    <a:pt x="52" y="124"/>
                    <a:pt x="52" y="124"/>
                    <a:pt x="52" y="124"/>
                  </a:cubicBezTo>
                  <a:cubicBezTo>
                    <a:pt x="52" y="149"/>
                    <a:pt x="52" y="149"/>
                    <a:pt x="52" y="149"/>
                  </a:cubicBezTo>
                  <a:cubicBezTo>
                    <a:pt x="34" y="149"/>
                    <a:pt x="34" y="149"/>
                    <a:pt x="34" y="1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6" name="Freeform 10"/>
            <p:cNvSpPr>
              <a:spLocks noEditPoints="1"/>
            </p:cNvSpPr>
            <p:nvPr userDrawn="1"/>
          </p:nvSpPr>
          <p:spPr bwMode="auto">
            <a:xfrm>
              <a:off x="8758238" y="6494463"/>
              <a:ext cx="42863" cy="50800"/>
            </a:xfrm>
            <a:custGeom>
              <a:avLst/>
              <a:gdLst>
                <a:gd name="T0" fmla="*/ 30 w 105"/>
                <a:gd name="T1" fmla="*/ 69 h 121"/>
                <a:gd name="T2" fmla="*/ 56 w 105"/>
                <a:gd name="T3" fmla="*/ 96 h 121"/>
                <a:gd name="T4" fmla="*/ 83 w 105"/>
                <a:gd name="T5" fmla="*/ 85 h 121"/>
                <a:gd name="T6" fmla="*/ 101 w 105"/>
                <a:gd name="T7" fmla="*/ 102 h 121"/>
                <a:gd name="T8" fmla="*/ 56 w 105"/>
                <a:gd name="T9" fmla="*/ 121 h 121"/>
                <a:gd name="T10" fmla="*/ 0 w 105"/>
                <a:gd name="T11" fmla="*/ 60 h 121"/>
                <a:gd name="T12" fmla="*/ 55 w 105"/>
                <a:gd name="T13" fmla="*/ 0 h 121"/>
                <a:gd name="T14" fmla="*/ 105 w 105"/>
                <a:gd name="T15" fmla="*/ 59 h 121"/>
                <a:gd name="T16" fmla="*/ 105 w 105"/>
                <a:gd name="T17" fmla="*/ 69 h 121"/>
                <a:gd name="T18" fmla="*/ 30 w 105"/>
                <a:gd name="T19" fmla="*/ 69 h 121"/>
                <a:gd name="T20" fmla="*/ 54 w 105"/>
                <a:gd name="T21" fmla="*/ 24 h 121"/>
                <a:gd name="T22" fmla="*/ 33 w 105"/>
                <a:gd name="T23" fmla="*/ 37 h 121"/>
                <a:gd name="T24" fmla="*/ 30 w 105"/>
                <a:gd name="T25" fmla="*/ 49 h 121"/>
                <a:gd name="T26" fmla="*/ 75 w 105"/>
                <a:gd name="T27" fmla="*/ 49 h 121"/>
                <a:gd name="T28" fmla="*/ 54 w 105"/>
                <a:gd name="T29" fmla="*/ 2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21">
                  <a:moveTo>
                    <a:pt x="30" y="69"/>
                  </a:moveTo>
                  <a:cubicBezTo>
                    <a:pt x="30" y="85"/>
                    <a:pt x="39" y="96"/>
                    <a:pt x="56" y="96"/>
                  </a:cubicBezTo>
                  <a:cubicBezTo>
                    <a:pt x="69" y="96"/>
                    <a:pt x="75" y="92"/>
                    <a:pt x="83" y="85"/>
                  </a:cubicBezTo>
                  <a:cubicBezTo>
                    <a:pt x="101" y="102"/>
                    <a:pt x="101" y="102"/>
                    <a:pt x="101" y="102"/>
                  </a:cubicBezTo>
                  <a:cubicBezTo>
                    <a:pt x="90" y="114"/>
                    <a:pt x="77" y="121"/>
                    <a:pt x="56" y="121"/>
                  </a:cubicBezTo>
                  <a:cubicBezTo>
                    <a:pt x="27" y="121"/>
                    <a:pt x="0" y="105"/>
                    <a:pt x="0" y="60"/>
                  </a:cubicBezTo>
                  <a:cubicBezTo>
                    <a:pt x="0" y="22"/>
                    <a:pt x="24" y="0"/>
                    <a:pt x="55" y="0"/>
                  </a:cubicBezTo>
                  <a:cubicBezTo>
                    <a:pt x="87" y="0"/>
                    <a:pt x="105" y="25"/>
                    <a:pt x="105" y="59"/>
                  </a:cubicBezTo>
                  <a:cubicBezTo>
                    <a:pt x="105" y="69"/>
                    <a:pt x="105" y="69"/>
                    <a:pt x="105" y="69"/>
                  </a:cubicBezTo>
                  <a:cubicBezTo>
                    <a:pt x="30" y="69"/>
                    <a:pt x="30" y="69"/>
                    <a:pt x="30" y="69"/>
                  </a:cubicBezTo>
                  <a:moveTo>
                    <a:pt x="54" y="24"/>
                  </a:moveTo>
                  <a:cubicBezTo>
                    <a:pt x="44" y="24"/>
                    <a:pt x="36" y="30"/>
                    <a:pt x="33" y="37"/>
                  </a:cubicBezTo>
                  <a:cubicBezTo>
                    <a:pt x="31" y="41"/>
                    <a:pt x="30" y="44"/>
                    <a:pt x="30" y="49"/>
                  </a:cubicBezTo>
                  <a:cubicBezTo>
                    <a:pt x="75" y="49"/>
                    <a:pt x="75" y="49"/>
                    <a:pt x="75" y="49"/>
                  </a:cubicBezTo>
                  <a:cubicBezTo>
                    <a:pt x="75" y="37"/>
                    <a:pt x="69" y="24"/>
                    <a:pt x="54" y="2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7" name="Freeform 11"/>
            <p:cNvSpPr>
              <a:spLocks/>
            </p:cNvSpPr>
            <p:nvPr userDrawn="1"/>
          </p:nvSpPr>
          <p:spPr bwMode="auto">
            <a:xfrm>
              <a:off x="8685213" y="6496050"/>
              <a:ext cx="39688" cy="47625"/>
            </a:xfrm>
            <a:custGeom>
              <a:avLst/>
              <a:gdLst>
                <a:gd name="T0" fmla="*/ 54 w 96"/>
                <a:gd name="T1" fmla="*/ 24 h 117"/>
                <a:gd name="T2" fmla="*/ 66 w 96"/>
                <a:gd name="T3" fmla="*/ 35 h 117"/>
                <a:gd name="T4" fmla="*/ 66 w 96"/>
                <a:gd name="T5" fmla="*/ 117 h 117"/>
                <a:gd name="T6" fmla="*/ 96 w 96"/>
                <a:gd name="T7" fmla="*/ 117 h 117"/>
                <a:gd name="T8" fmla="*/ 96 w 96"/>
                <a:gd name="T9" fmla="*/ 35 h 117"/>
                <a:gd name="T10" fmla="*/ 61 w 96"/>
                <a:gd name="T11" fmla="*/ 0 h 117"/>
                <a:gd name="T12" fmla="*/ 0 w 96"/>
                <a:gd name="T13" fmla="*/ 0 h 117"/>
                <a:gd name="T14" fmla="*/ 0 w 96"/>
                <a:gd name="T15" fmla="*/ 117 h 117"/>
                <a:gd name="T16" fmla="*/ 29 w 96"/>
                <a:gd name="T17" fmla="*/ 117 h 117"/>
                <a:gd name="T18" fmla="*/ 29 w 96"/>
                <a:gd name="T19" fmla="*/ 24 h 117"/>
                <a:gd name="T20" fmla="*/ 54 w 96"/>
                <a:gd name="T21" fmla="*/ 2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7">
                  <a:moveTo>
                    <a:pt x="54" y="24"/>
                  </a:moveTo>
                  <a:cubicBezTo>
                    <a:pt x="63" y="24"/>
                    <a:pt x="66" y="28"/>
                    <a:pt x="66" y="35"/>
                  </a:cubicBezTo>
                  <a:cubicBezTo>
                    <a:pt x="66" y="117"/>
                    <a:pt x="66" y="117"/>
                    <a:pt x="66" y="117"/>
                  </a:cubicBezTo>
                  <a:cubicBezTo>
                    <a:pt x="96" y="117"/>
                    <a:pt x="96" y="117"/>
                    <a:pt x="96" y="117"/>
                  </a:cubicBezTo>
                  <a:cubicBezTo>
                    <a:pt x="96" y="35"/>
                    <a:pt x="96" y="35"/>
                    <a:pt x="96" y="35"/>
                  </a:cubicBezTo>
                  <a:cubicBezTo>
                    <a:pt x="96" y="18"/>
                    <a:pt x="87" y="0"/>
                    <a:pt x="61" y="0"/>
                  </a:cubicBezTo>
                  <a:cubicBezTo>
                    <a:pt x="0" y="0"/>
                    <a:pt x="0" y="0"/>
                    <a:pt x="0" y="0"/>
                  </a:cubicBezTo>
                  <a:cubicBezTo>
                    <a:pt x="0" y="117"/>
                    <a:pt x="0" y="117"/>
                    <a:pt x="0" y="117"/>
                  </a:cubicBezTo>
                  <a:cubicBezTo>
                    <a:pt x="29" y="117"/>
                    <a:pt x="29" y="117"/>
                    <a:pt x="29" y="117"/>
                  </a:cubicBezTo>
                  <a:cubicBezTo>
                    <a:pt x="29" y="24"/>
                    <a:pt x="29" y="24"/>
                    <a:pt x="29" y="24"/>
                  </a:cubicBezTo>
                  <a:lnTo>
                    <a:pt x="54"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8" name="Freeform 12"/>
            <p:cNvSpPr>
              <a:spLocks noEditPoints="1"/>
            </p:cNvSpPr>
            <p:nvPr userDrawn="1"/>
          </p:nvSpPr>
          <p:spPr bwMode="auto">
            <a:xfrm>
              <a:off x="8829676" y="6475413"/>
              <a:ext cx="9525" cy="9525"/>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2 h 24"/>
                <a:gd name="T12" fmla="*/ 2 w 24"/>
                <a:gd name="T13" fmla="*/ 12 h 24"/>
                <a:gd name="T14" fmla="*/ 12 w 24"/>
                <a:gd name="T15" fmla="*/ 22 h 24"/>
                <a:gd name="T16" fmla="*/ 22 w 24"/>
                <a:gd name="T17" fmla="*/ 12 h 24"/>
                <a:gd name="T18" fmla="*/ 12 w 24"/>
                <a:gd name="T19" fmla="*/ 2 h 24"/>
                <a:gd name="T20" fmla="*/ 17 w 24"/>
                <a:gd name="T21" fmla="*/ 19 h 24"/>
                <a:gd name="T22" fmla="*/ 15 w 24"/>
                <a:gd name="T23" fmla="*/ 19 h 24"/>
                <a:gd name="T24" fmla="*/ 14 w 24"/>
                <a:gd name="T25" fmla="*/ 19 h 24"/>
                <a:gd name="T26" fmla="*/ 11 w 24"/>
                <a:gd name="T27" fmla="*/ 14 h 24"/>
                <a:gd name="T28" fmla="*/ 11 w 24"/>
                <a:gd name="T29" fmla="*/ 14 h 24"/>
                <a:gd name="T30" fmla="*/ 10 w 24"/>
                <a:gd name="T31" fmla="*/ 14 h 24"/>
                <a:gd name="T32" fmla="*/ 10 w 24"/>
                <a:gd name="T33" fmla="*/ 14 h 24"/>
                <a:gd name="T34" fmla="*/ 10 w 24"/>
                <a:gd name="T35" fmla="*/ 19 h 24"/>
                <a:gd name="T36" fmla="*/ 9 w 24"/>
                <a:gd name="T37" fmla="*/ 19 h 24"/>
                <a:gd name="T38" fmla="*/ 7 w 24"/>
                <a:gd name="T39" fmla="*/ 19 h 24"/>
                <a:gd name="T40" fmla="*/ 7 w 24"/>
                <a:gd name="T41" fmla="*/ 19 h 24"/>
                <a:gd name="T42" fmla="*/ 7 w 24"/>
                <a:gd name="T43" fmla="*/ 6 h 24"/>
                <a:gd name="T44" fmla="*/ 8 w 24"/>
                <a:gd name="T45" fmla="*/ 5 h 24"/>
                <a:gd name="T46" fmla="*/ 11 w 24"/>
                <a:gd name="T47" fmla="*/ 5 h 24"/>
                <a:gd name="T48" fmla="*/ 17 w 24"/>
                <a:gd name="T49" fmla="*/ 9 h 24"/>
                <a:gd name="T50" fmla="*/ 17 w 24"/>
                <a:gd name="T51" fmla="*/ 9 h 24"/>
                <a:gd name="T52" fmla="*/ 14 w 24"/>
                <a:gd name="T53" fmla="*/ 13 h 24"/>
                <a:gd name="T54" fmla="*/ 18 w 24"/>
                <a:gd name="T55" fmla="*/ 19 h 24"/>
                <a:gd name="T56" fmla="*/ 18 w 24"/>
                <a:gd name="T57" fmla="*/ 19 h 24"/>
                <a:gd name="T58" fmla="*/ 17 w 24"/>
                <a:gd name="T59" fmla="*/ 19 h 24"/>
                <a:gd name="T60" fmla="*/ 14 w 24"/>
                <a:gd name="T61" fmla="*/ 9 h 24"/>
                <a:gd name="T62" fmla="*/ 11 w 24"/>
                <a:gd name="T63" fmla="*/ 7 h 24"/>
                <a:gd name="T64" fmla="*/ 10 w 24"/>
                <a:gd name="T65" fmla="*/ 7 h 24"/>
                <a:gd name="T66" fmla="*/ 10 w 24"/>
                <a:gd name="T67" fmla="*/ 7 h 24"/>
                <a:gd name="T68" fmla="*/ 10 w 24"/>
                <a:gd name="T69" fmla="*/ 11 h 24"/>
                <a:gd name="T70" fmla="*/ 11 w 24"/>
                <a:gd name="T71" fmla="*/ 11 h 24"/>
                <a:gd name="T72" fmla="*/ 14 w 24"/>
                <a:gd name="T73"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4">
                  <a:moveTo>
                    <a:pt x="12" y="24"/>
                  </a:moveTo>
                  <a:cubicBezTo>
                    <a:pt x="5" y="24"/>
                    <a:pt x="0" y="19"/>
                    <a:pt x="0" y="12"/>
                  </a:cubicBezTo>
                  <a:cubicBezTo>
                    <a:pt x="0" y="6"/>
                    <a:pt x="5" y="0"/>
                    <a:pt x="12" y="0"/>
                  </a:cubicBezTo>
                  <a:cubicBezTo>
                    <a:pt x="18" y="0"/>
                    <a:pt x="24" y="6"/>
                    <a:pt x="24" y="12"/>
                  </a:cubicBezTo>
                  <a:cubicBezTo>
                    <a:pt x="24" y="19"/>
                    <a:pt x="18" y="24"/>
                    <a:pt x="12" y="24"/>
                  </a:cubicBezTo>
                  <a:moveTo>
                    <a:pt x="12" y="2"/>
                  </a:moveTo>
                  <a:cubicBezTo>
                    <a:pt x="6" y="2"/>
                    <a:pt x="2" y="7"/>
                    <a:pt x="2" y="12"/>
                  </a:cubicBezTo>
                  <a:cubicBezTo>
                    <a:pt x="2" y="18"/>
                    <a:pt x="6" y="22"/>
                    <a:pt x="12" y="22"/>
                  </a:cubicBezTo>
                  <a:cubicBezTo>
                    <a:pt x="17" y="22"/>
                    <a:pt x="22" y="18"/>
                    <a:pt x="22" y="12"/>
                  </a:cubicBezTo>
                  <a:cubicBezTo>
                    <a:pt x="22" y="7"/>
                    <a:pt x="17" y="2"/>
                    <a:pt x="12" y="2"/>
                  </a:cubicBezTo>
                  <a:moveTo>
                    <a:pt x="17" y="19"/>
                  </a:moveTo>
                  <a:cubicBezTo>
                    <a:pt x="15" y="19"/>
                    <a:pt x="15" y="19"/>
                    <a:pt x="15" y="19"/>
                  </a:cubicBezTo>
                  <a:cubicBezTo>
                    <a:pt x="15" y="19"/>
                    <a:pt x="15" y="19"/>
                    <a:pt x="14" y="19"/>
                  </a:cubicBezTo>
                  <a:cubicBezTo>
                    <a:pt x="11" y="14"/>
                    <a:pt x="11" y="14"/>
                    <a:pt x="11" y="14"/>
                  </a:cubicBezTo>
                  <a:cubicBezTo>
                    <a:pt x="11" y="14"/>
                    <a:pt x="11" y="14"/>
                    <a:pt x="11" y="14"/>
                  </a:cubicBezTo>
                  <a:cubicBezTo>
                    <a:pt x="10" y="14"/>
                    <a:pt x="10" y="14"/>
                    <a:pt x="10" y="14"/>
                  </a:cubicBezTo>
                  <a:cubicBezTo>
                    <a:pt x="10" y="14"/>
                    <a:pt x="10" y="14"/>
                    <a:pt x="10" y="14"/>
                  </a:cubicBezTo>
                  <a:cubicBezTo>
                    <a:pt x="10" y="19"/>
                    <a:pt x="10" y="19"/>
                    <a:pt x="10" y="19"/>
                  </a:cubicBezTo>
                  <a:cubicBezTo>
                    <a:pt x="10" y="19"/>
                    <a:pt x="9" y="19"/>
                    <a:pt x="9" y="19"/>
                  </a:cubicBezTo>
                  <a:cubicBezTo>
                    <a:pt x="7" y="19"/>
                    <a:pt x="7" y="19"/>
                    <a:pt x="7" y="19"/>
                  </a:cubicBezTo>
                  <a:cubicBezTo>
                    <a:pt x="7" y="19"/>
                    <a:pt x="7" y="19"/>
                    <a:pt x="7" y="19"/>
                  </a:cubicBezTo>
                  <a:cubicBezTo>
                    <a:pt x="7" y="6"/>
                    <a:pt x="7" y="6"/>
                    <a:pt x="7" y="6"/>
                  </a:cubicBezTo>
                  <a:cubicBezTo>
                    <a:pt x="7" y="5"/>
                    <a:pt x="7" y="5"/>
                    <a:pt x="8" y="5"/>
                  </a:cubicBezTo>
                  <a:cubicBezTo>
                    <a:pt x="8" y="5"/>
                    <a:pt x="10" y="5"/>
                    <a:pt x="11" y="5"/>
                  </a:cubicBezTo>
                  <a:cubicBezTo>
                    <a:pt x="15" y="5"/>
                    <a:pt x="17" y="6"/>
                    <a:pt x="17" y="9"/>
                  </a:cubicBezTo>
                  <a:cubicBezTo>
                    <a:pt x="17" y="9"/>
                    <a:pt x="17" y="9"/>
                    <a:pt x="17" y="9"/>
                  </a:cubicBezTo>
                  <a:cubicBezTo>
                    <a:pt x="17" y="12"/>
                    <a:pt x="16" y="13"/>
                    <a:pt x="14" y="13"/>
                  </a:cubicBezTo>
                  <a:cubicBezTo>
                    <a:pt x="18" y="19"/>
                    <a:pt x="18" y="19"/>
                    <a:pt x="18" y="19"/>
                  </a:cubicBezTo>
                  <a:cubicBezTo>
                    <a:pt x="18" y="19"/>
                    <a:pt x="18" y="19"/>
                    <a:pt x="18" y="19"/>
                  </a:cubicBezTo>
                  <a:cubicBezTo>
                    <a:pt x="18" y="19"/>
                    <a:pt x="18" y="19"/>
                    <a:pt x="17" y="19"/>
                  </a:cubicBezTo>
                  <a:moveTo>
                    <a:pt x="14" y="9"/>
                  </a:moveTo>
                  <a:cubicBezTo>
                    <a:pt x="14" y="8"/>
                    <a:pt x="13" y="7"/>
                    <a:pt x="11" y="7"/>
                  </a:cubicBezTo>
                  <a:cubicBezTo>
                    <a:pt x="10" y="7"/>
                    <a:pt x="10" y="7"/>
                    <a:pt x="10" y="7"/>
                  </a:cubicBezTo>
                  <a:cubicBezTo>
                    <a:pt x="10" y="7"/>
                    <a:pt x="10" y="7"/>
                    <a:pt x="10" y="7"/>
                  </a:cubicBezTo>
                  <a:cubicBezTo>
                    <a:pt x="10" y="11"/>
                    <a:pt x="10" y="11"/>
                    <a:pt x="10" y="11"/>
                  </a:cubicBezTo>
                  <a:cubicBezTo>
                    <a:pt x="10" y="11"/>
                    <a:pt x="11" y="11"/>
                    <a:pt x="11" y="11"/>
                  </a:cubicBezTo>
                  <a:cubicBezTo>
                    <a:pt x="13" y="11"/>
                    <a:pt x="14" y="11"/>
                    <a:pt x="14"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9" name="Freeform 13"/>
            <p:cNvSpPr>
              <a:spLocks/>
            </p:cNvSpPr>
            <p:nvPr userDrawn="1"/>
          </p:nvSpPr>
          <p:spPr bwMode="auto">
            <a:xfrm>
              <a:off x="8662988" y="6621463"/>
              <a:ext cx="14288" cy="25400"/>
            </a:xfrm>
            <a:custGeom>
              <a:avLst/>
              <a:gdLst>
                <a:gd name="T0" fmla="*/ 34 w 34"/>
                <a:gd name="T1" fmla="*/ 58 h 61"/>
                <a:gd name="T2" fmla="*/ 33 w 34"/>
                <a:gd name="T3" fmla="*/ 59 h 61"/>
                <a:gd name="T4" fmla="*/ 32 w 34"/>
                <a:gd name="T5" fmla="*/ 60 h 61"/>
                <a:gd name="T6" fmla="*/ 26 w 34"/>
                <a:gd name="T7" fmla="*/ 61 h 61"/>
                <a:gd name="T8" fmla="*/ 18 w 34"/>
                <a:gd name="T9" fmla="*/ 61 h 61"/>
                <a:gd name="T10" fmla="*/ 9 w 34"/>
                <a:gd name="T11" fmla="*/ 60 h 61"/>
                <a:gd name="T12" fmla="*/ 2 w 34"/>
                <a:gd name="T13" fmla="*/ 55 h 61"/>
                <a:gd name="T14" fmla="*/ 0 w 34"/>
                <a:gd name="T15" fmla="*/ 45 h 61"/>
                <a:gd name="T16" fmla="*/ 0 w 34"/>
                <a:gd name="T17" fmla="*/ 2 h 61"/>
                <a:gd name="T18" fmla="*/ 0 w 34"/>
                <a:gd name="T19" fmla="*/ 1 h 61"/>
                <a:gd name="T20" fmla="*/ 1 w 34"/>
                <a:gd name="T21" fmla="*/ 0 h 61"/>
                <a:gd name="T22" fmla="*/ 9 w 34"/>
                <a:gd name="T23" fmla="*/ 0 h 61"/>
                <a:gd name="T24" fmla="*/ 10 w 34"/>
                <a:gd name="T25" fmla="*/ 1 h 61"/>
                <a:gd name="T26" fmla="*/ 11 w 34"/>
                <a:gd name="T27" fmla="*/ 2 h 61"/>
                <a:gd name="T28" fmla="*/ 11 w 34"/>
                <a:gd name="T29" fmla="*/ 45 h 61"/>
                <a:gd name="T30" fmla="*/ 12 w 34"/>
                <a:gd name="T31" fmla="*/ 50 h 61"/>
                <a:gd name="T32" fmla="*/ 17 w 34"/>
                <a:gd name="T33" fmla="*/ 52 h 61"/>
                <a:gd name="T34" fmla="*/ 32 w 34"/>
                <a:gd name="T35" fmla="*/ 52 h 61"/>
                <a:gd name="T36" fmla="*/ 33 w 34"/>
                <a:gd name="T37" fmla="*/ 52 h 61"/>
                <a:gd name="T38" fmla="*/ 34 w 34"/>
                <a:gd name="T39" fmla="*/ 53 h 61"/>
                <a:gd name="T40" fmla="*/ 34 w 34"/>
                <a:gd name="T41" fmla="*/ 5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1">
                  <a:moveTo>
                    <a:pt x="34" y="58"/>
                  </a:moveTo>
                  <a:cubicBezTo>
                    <a:pt x="34" y="59"/>
                    <a:pt x="34" y="59"/>
                    <a:pt x="33" y="59"/>
                  </a:cubicBezTo>
                  <a:cubicBezTo>
                    <a:pt x="33" y="60"/>
                    <a:pt x="33" y="60"/>
                    <a:pt x="32" y="60"/>
                  </a:cubicBezTo>
                  <a:cubicBezTo>
                    <a:pt x="31" y="60"/>
                    <a:pt x="29" y="61"/>
                    <a:pt x="26" y="61"/>
                  </a:cubicBezTo>
                  <a:cubicBezTo>
                    <a:pt x="23" y="61"/>
                    <a:pt x="20" y="61"/>
                    <a:pt x="18" y="61"/>
                  </a:cubicBezTo>
                  <a:cubicBezTo>
                    <a:pt x="15" y="61"/>
                    <a:pt x="11" y="61"/>
                    <a:pt x="9" y="60"/>
                  </a:cubicBezTo>
                  <a:cubicBezTo>
                    <a:pt x="6" y="59"/>
                    <a:pt x="4" y="57"/>
                    <a:pt x="2" y="55"/>
                  </a:cubicBezTo>
                  <a:cubicBezTo>
                    <a:pt x="1" y="52"/>
                    <a:pt x="0" y="49"/>
                    <a:pt x="0" y="45"/>
                  </a:cubicBezTo>
                  <a:cubicBezTo>
                    <a:pt x="0" y="2"/>
                    <a:pt x="0" y="2"/>
                    <a:pt x="0" y="2"/>
                  </a:cubicBezTo>
                  <a:cubicBezTo>
                    <a:pt x="0" y="2"/>
                    <a:pt x="0" y="1"/>
                    <a:pt x="0" y="1"/>
                  </a:cubicBezTo>
                  <a:cubicBezTo>
                    <a:pt x="1" y="1"/>
                    <a:pt x="1" y="0"/>
                    <a:pt x="1" y="0"/>
                  </a:cubicBezTo>
                  <a:cubicBezTo>
                    <a:pt x="9" y="0"/>
                    <a:pt x="9" y="0"/>
                    <a:pt x="9" y="0"/>
                  </a:cubicBezTo>
                  <a:cubicBezTo>
                    <a:pt x="10" y="0"/>
                    <a:pt x="10" y="1"/>
                    <a:pt x="10" y="1"/>
                  </a:cubicBezTo>
                  <a:cubicBezTo>
                    <a:pt x="11" y="1"/>
                    <a:pt x="11" y="2"/>
                    <a:pt x="11" y="2"/>
                  </a:cubicBezTo>
                  <a:cubicBezTo>
                    <a:pt x="11" y="45"/>
                    <a:pt x="11" y="45"/>
                    <a:pt x="11" y="45"/>
                  </a:cubicBezTo>
                  <a:cubicBezTo>
                    <a:pt x="11" y="47"/>
                    <a:pt x="11" y="49"/>
                    <a:pt x="12" y="50"/>
                  </a:cubicBezTo>
                  <a:cubicBezTo>
                    <a:pt x="13" y="51"/>
                    <a:pt x="15" y="52"/>
                    <a:pt x="17" y="52"/>
                  </a:cubicBezTo>
                  <a:cubicBezTo>
                    <a:pt x="32" y="52"/>
                    <a:pt x="32" y="52"/>
                    <a:pt x="32" y="52"/>
                  </a:cubicBezTo>
                  <a:cubicBezTo>
                    <a:pt x="33" y="52"/>
                    <a:pt x="33" y="52"/>
                    <a:pt x="33" y="52"/>
                  </a:cubicBezTo>
                  <a:cubicBezTo>
                    <a:pt x="34" y="52"/>
                    <a:pt x="34" y="53"/>
                    <a:pt x="34" y="53"/>
                  </a:cubicBezTo>
                  <a:lnTo>
                    <a:pt x="34" y="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20" name="Freeform 14"/>
            <p:cNvSpPr>
              <a:spLocks noEditPoints="1"/>
            </p:cNvSpPr>
            <p:nvPr userDrawn="1"/>
          </p:nvSpPr>
          <p:spPr bwMode="auto">
            <a:xfrm>
              <a:off x="8677276" y="6627813"/>
              <a:ext cx="15875" cy="19050"/>
            </a:xfrm>
            <a:custGeom>
              <a:avLst/>
              <a:gdLst>
                <a:gd name="T0" fmla="*/ 39 w 39"/>
                <a:gd name="T1" fmla="*/ 27 h 47"/>
                <a:gd name="T2" fmla="*/ 37 w 39"/>
                <a:gd name="T3" fmla="*/ 37 h 47"/>
                <a:gd name="T4" fmla="*/ 30 w 39"/>
                <a:gd name="T5" fmla="*/ 45 h 47"/>
                <a:gd name="T6" fmla="*/ 20 w 39"/>
                <a:gd name="T7" fmla="*/ 47 h 47"/>
                <a:gd name="T8" fmla="*/ 9 w 39"/>
                <a:gd name="T9" fmla="*/ 45 h 47"/>
                <a:gd name="T10" fmla="*/ 3 w 39"/>
                <a:gd name="T11" fmla="*/ 37 h 47"/>
                <a:gd name="T12" fmla="*/ 0 w 39"/>
                <a:gd name="T13" fmla="*/ 27 h 47"/>
                <a:gd name="T14" fmla="*/ 0 w 39"/>
                <a:gd name="T15" fmla="*/ 20 h 47"/>
                <a:gd name="T16" fmla="*/ 3 w 39"/>
                <a:gd name="T17" fmla="*/ 10 h 47"/>
                <a:gd name="T18" fmla="*/ 9 w 39"/>
                <a:gd name="T19" fmla="*/ 3 h 47"/>
                <a:gd name="T20" fmla="*/ 20 w 39"/>
                <a:gd name="T21" fmla="*/ 0 h 47"/>
                <a:gd name="T22" fmla="*/ 30 w 39"/>
                <a:gd name="T23" fmla="*/ 3 h 47"/>
                <a:gd name="T24" fmla="*/ 37 w 39"/>
                <a:gd name="T25" fmla="*/ 10 h 47"/>
                <a:gd name="T26" fmla="*/ 39 w 39"/>
                <a:gd name="T27" fmla="*/ 20 h 47"/>
                <a:gd name="T28" fmla="*/ 39 w 39"/>
                <a:gd name="T29" fmla="*/ 27 h 47"/>
                <a:gd name="T30" fmla="*/ 28 w 39"/>
                <a:gd name="T31" fmla="*/ 27 h 47"/>
                <a:gd name="T32" fmla="*/ 28 w 39"/>
                <a:gd name="T33" fmla="*/ 20 h 47"/>
                <a:gd name="T34" fmla="*/ 26 w 39"/>
                <a:gd name="T35" fmla="*/ 12 h 47"/>
                <a:gd name="T36" fmla="*/ 20 w 39"/>
                <a:gd name="T37" fmla="*/ 10 h 47"/>
                <a:gd name="T38" fmla="*/ 13 w 39"/>
                <a:gd name="T39" fmla="*/ 12 h 47"/>
                <a:gd name="T40" fmla="*/ 11 w 39"/>
                <a:gd name="T41" fmla="*/ 20 h 47"/>
                <a:gd name="T42" fmla="*/ 11 w 39"/>
                <a:gd name="T43" fmla="*/ 27 h 47"/>
                <a:gd name="T44" fmla="*/ 13 w 39"/>
                <a:gd name="T45" fmla="*/ 35 h 47"/>
                <a:gd name="T46" fmla="*/ 20 w 39"/>
                <a:gd name="T47" fmla="*/ 38 h 47"/>
                <a:gd name="T48" fmla="*/ 26 w 39"/>
                <a:gd name="T49" fmla="*/ 35 h 47"/>
                <a:gd name="T50" fmla="*/ 28 w 39"/>
                <a:gd name="T51"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47">
                  <a:moveTo>
                    <a:pt x="39" y="27"/>
                  </a:moveTo>
                  <a:cubicBezTo>
                    <a:pt x="39" y="31"/>
                    <a:pt x="38" y="34"/>
                    <a:pt x="37" y="37"/>
                  </a:cubicBezTo>
                  <a:cubicBezTo>
                    <a:pt x="35" y="40"/>
                    <a:pt x="33" y="43"/>
                    <a:pt x="30" y="45"/>
                  </a:cubicBezTo>
                  <a:cubicBezTo>
                    <a:pt x="27" y="46"/>
                    <a:pt x="24" y="47"/>
                    <a:pt x="20" y="47"/>
                  </a:cubicBezTo>
                  <a:cubicBezTo>
                    <a:pt x="16" y="47"/>
                    <a:pt x="12" y="46"/>
                    <a:pt x="9" y="45"/>
                  </a:cubicBezTo>
                  <a:cubicBezTo>
                    <a:pt x="6" y="43"/>
                    <a:pt x="4" y="40"/>
                    <a:pt x="3" y="37"/>
                  </a:cubicBezTo>
                  <a:cubicBezTo>
                    <a:pt x="1" y="34"/>
                    <a:pt x="0" y="31"/>
                    <a:pt x="0" y="27"/>
                  </a:cubicBezTo>
                  <a:cubicBezTo>
                    <a:pt x="0" y="20"/>
                    <a:pt x="0" y="20"/>
                    <a:pt x="0" y="20"/>
                  </a:cubicBezTo>
                  <a:cubicBezTo>
                    <a:pt x="0" y="17"/>
                    <a:pt x="1" y="13"/>
                    <a:pt x="3" y="10"/>
                  </a:cubicBezTo>
                  <a:cubicBezTo>
                    <a:pt x="4" y="7"/>
                    <a:pt x="6" y="5"/>
                    <a:pt x="9" y="3"/>
                  </a:cubicBezTo>
                  <a:cubicBezTo>
                    <a:pt x="12" y="1"/>
                    <a:pt x="16" y="0"/>
                    <a:pt x="20" y="0"/>
                  </a:cubicBezTo>
                  <a:cubicBezTo>
                    <a:pt x="24" y="0"/>
                    <a:pt x="27" y="1"/>
                    <a:pt x="30" y="3"/>
                  </a:cubicBezTo>
                  <a:cubicBezTo>
                    <a:pt x="33" y="5"/>
                    <a:pt x="35" y="7"/>
                    <a:pt x="37" y="10"/>
                  </a:cubicBezTo>
                  <a:cubicBezTo>
                    <a:pt x="38" y="13"/>
                    <a:pt x="39" y="17"/>
                    <a:pt x="39" y="20"/>
                  </a:cubicBezTo>
                  <a:lnTo>
                    <a:pt x="39" y="27"/>
                  </a:lnTo>
                  <a:close/>
                  <a:moveTo>
                    <a:pt x="28" y="27"/>
                  </a:moveTo>
                  <a:cubicBezTo>
                    <a:pt x="28" y="20"/>
                    <a:pt x="28" y="20"/>
                    <a:pt x="28" y="20"/>
                  </a:cubicBezTo>
                  <a:cubicBezTo>
                    <a:pt x="28" y="17"/>
                    <a:pt x="28" y="14"/>
                    <a:pt x="26" y="12"/>
                  </a:cubicBezTo>
                  <a:cubicBezTo>
                    <a:pt x="25" y="10"/>
                    <a:pt x="23" y="10"/>
                    <a:pt x="20" y="10"/>
                  </a:cubicBezTo>
                  <a:cubicBezTo>
                    <a:pt x="17" y="10"/>
                    <a:pt x="15" y="10"/>
                    <a:pt x="13" y="12"/>
                  </a:cubicBezTo>
                  <a:cubicBezTo>
                    <a:pt x="12" y="14"/>
                    <a:pt x="11" y="17"/>
                    <a:pt x="11" y="20"/>
                  </a:cubicBezTo>
                  <a:cubicBezTo>
                    <a:pt x="11" y="27"/>
                    <a:pt x="11" y="27"/>
                    <a:pt x="11" y="27"/>
                  </a:cubicBezTo>
                  <a:cubicBezTo>
                    <a:pt x="11" y="30"/>
                    <a:pt x="12" y="33"/>
                    <a:pt x="13" y="35"/>
                  </a:cubicBezTo>
                  <a:cubicBezTo>
                    <a:pt x="15" y="37"/>
                    <a:pt x="17" y="38"/>
                    <a:pt x="20" y="38"/>
                  </a:cubicBezTo>
                  <a:cubicBezTo>
                    <a:pt x="22" y="38"/>
                    <a:pt x="25" y="37"/>
                    <a:pt x="26" y="35"/>
                  </a:cubicBezTo>
                  <a:cubicBezTo>
                    <a:pt x="28" y="33"/>
                    <a:pt x="28" y="30"/>
                    <a:pt x="28" y="2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21" name="Freeform 15"/>
            <p:cNvSpPr>
              <a:spLocks noEditPoints="1"/>
            </p:cNvSpPr>
            <p:nvPr userDrawn="1"/>
          </p:nvSpPr>
          <p:spPr bwMode="auto">
            <a:xfrm>
              <a:off x="8696326" y="6627813"/>
              <a:ext cx="15875" cy="19050"/>
            </a:xfrm>
            <a:custGeom>
              <a:avLst/>
              <a:gdLst>
                <a:gd name="T0" fmla="*/ 38 w 38"/>
                <a:gd name="T1" fmla="*/ 27 h 47"/>
                <a:gd name="T2" fmla="*/ 36 w 38"/>
                <a:gd name="T3" fmla="*/ 37 h 47"/>
                <a:gd name="T4" fmla="*/ 30 w 38"/>
                <a:gd name="T5" fmla="*/ 45 h 47"/>
                <a:gd name="T6" fmla="*/ 19 w 38"/>
                <a:gd name="T7" fmla="*/ 47 h 47"/>
                <a:gd name="T8" fmla="*/ 8 w 38"/>
                <a:gd name="T9" fmla="*/ 45 h 47"/>
                <a:gd name="T10" fmla="*/ 2 w 38"/>
                <a:gd name="T11" fmla="*/ 37 h 47"/>
                <a:gd name="T12" fmla="*/ 0 w 38"/>
                <a:gd name="T13" fmla="*/ 27 h 47"/>
                <a:gd name="T14" fmla="*/ 0 w 38"/>
                <a:gd name="T15" fmla="*/ 20 h 47"/>
                <a:gd name="T16" fmla="*/ 2 w 38"/>
                <a:gd name="T17" fmla="*/ 10 h 47"/>
                <a:gd name="T18" fmla="*/ 8 w 38"/>
                <a:gd name="T19" fmla="*/ 3 h 47"/>
                <a:gd name="T20" fmla="*/ 19 w 38"/>
                <a:gd name="T21" fmla="*/ 0 h 47"/>
                <a:gd name="T22" fmla="*/ 30 w 38"/>
                <a:gd name="T23" fmla="*/ 3 h 47"/>
                <a:gd name="T24" fmla="*/ 36 w 38"/>
                <a:gd name="T25" fmla="*/ 10 h 47"/>
                <a:gd name="T26" fmla="*/ 38 w 38"/>
                <a:gd name="T27" fmla="*/ 20 h 47"/>
                <a:gd name="T28" fmla="*/ 38 w 38"/>
                <a:gd name="T29" fmla="*/ 27 h 47"/>
                <a:gd name="T30" fmla="*/ 28 w 38"/>
                <a:gd name="T31" fmla="*/ 27 h 47"/>
                <a:gd name="T32" fmla="*/ 28 w 38"/>
                <a:gd name="T33" fmla="*/ 20 h 47"/>
                <a:gd name="T34" fmla="*/ 25 w 38"/>
                <a:gd name="T35" fmla="*/ 12 h 47"/>
                <a:gd name="T36" fmla="*/ 19 w 38"/>
                <a:gd name="T37" fmla="*/ 10 h 47"/>
                <a:gd name="T38" fmla="*/ 13 w 38"/>
                <a:gd name="T39" fmla="*/ 12 h 47"/>
                <a:gd name="T40" fmla="*/ 10 w 38"/>
                <a:gd name="T41" fmla="*/ 20 h 47"/>
                <a:gd name="T42" fmla="*/ 10 w 38"/>
                <a:gd name="T43" fmla="*/ 27 h 47"/>
                <a:gd name="T44" fmla="*/ 13 w 38"/>
                <a:gd name="T45" fmla="*/ 35 h 47"/>
                <a:gd name="T46" fmla="*/ 19 w 38"/>
                <a:gd name="T47" fmla="*/ 38 h 47"/>
                <a:gd name="T48" fmla="*/ 25 w 38"/>
                <a:gd name="T49" fmla="*/ 35 h 47"/>
                <a:gd name="T50" fmla="*/ 28 w 38"/>
                <a:gd name="T51"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47">
                  <a:moveTo>
                    <a:pt x="38" y="27"/>
                  </a:moveTo>
                  <a:cubicBezTo>
                    <a:pt x="38" y="31"/>
                    <a:pt x="38" y="34"/>
                    <a:pt x="36" y="37"/>
                  </a:cubicBezTo>
                  <a:cubicBezTo>
                    <a:pt x="35" y="40"/>
                    <a:pt x="32" y="43"/>
                    <a:pt x="30" y="45"/>
                  </a:cubicBezTo>
                  <a:cubicBezTo>
                    <a:pt x="27" y="46"/>
                    <a:pt x="23" y="47"/>
                    <a:pt x="19" y="47"/>
                  </a:cubicBezTo>
                  <a:cubicBezTo>
                    <a:pt x="15" y="47"/>
                    <a:pt x="11" y="46"/>
                    <a:pt x="8" y="45"/>
                  </a:cubicBezTo>
                  <a:cubicBezTo>
                    <a:pt x="6" y="43"/>
                    <a:pt x="3" y="40"/>
                    <a:pt x="2" y="37"/>
                  </a:cubicBezTo>
                  <a:cubicBezTo>
                    <a:pt x="0" y="34"/>
                    <a:pt x="0" y="31"/>
                    <a:pt x="0" y="27"/>
                  </a:cubicBezTo>
                  <a:cubicBezTo>
                    <a:pt x="0" y="20"/>
                    <a:pt x="0" y="20"/>
                    <a:pt x="0" y="20"/>
                  </a:cubicBezTo>
                  <a:cubicBezTo>
                    <a:pt x="0" y="17"/>
                    <a:pt x="0" y="13"/>
                    <a:pt x="2" y="10"/>
                  </a:cubicBezTo>
                  <a:cubicBezTo>
                    <a:pt x="3" y="7"/>
                    <a:pt x="6" y="5"/>
                    <a:pt x="8" y="3"/>
                  </a:cubicBezTo>
                  <a:cubicBezTo>
                    <a:pt x="11" y="1"/>
                    <a:pt x="15" y="0"/>
                    <a:pt x="19" y="0"/>
                  </a:cubicBezTo>
                  <a:cubicBezTo>
                    <a:pt x="23" y="0"/>
                    <a:pt x="27" y="1"/>
                    <a:pt x="30" y="3"/>
                  </a:cubicBezTo>
                  <a:cubicBezTo>
                    <a:pt x="32" y="5"/>
                    <a:pt x="35" y="7"/>
                    <a:pt x="36" y="10"/>
                  </a:cubicBezTo>
                  <a:cubicBezTo>
                    <a:pt x="38" y="13"/>
                    <a:pt x="38" y="17"/>
                    <a:pt x="38" y="20"/>
                  </a:cubicBezTo>
                  <a:lnTo>
                    <a:pt x="38" y="27"/>
                  </a:lnTo>
                  <a:close/>
                  <a:moveTo>
                    <a:pt x="28" y="27"/>
                  </a:moveTo>
                  <a:cubicBezTo>
                    <a:pt x="28" y="20"/>
                    <a:pt x="28" y="20"/>
                    <a:pt x="28" y="20"/>
                  </a:cubicBezTo>
                  <a:cubicBezTo>
                    <a:pt x="28" y="17"/>
                    <a:pt x="27" y="14"/>
                    <a:pt x="25" y="12"/>
                  </a:cubicBezTo>
                  <a:cubicBezTo>
                    <a:pt x="24" y="10"/>
                    <a:pt x="22" y="10"/>
                    <a:pt x="19" y="10"/>
                  </a:cubicBezTo>
                  <a:cubicBezTo>
                    <a:pt x="16" y="10"/>
                    <a:pt x="14" y="10"/>
                    <a:pt x="13" y="12"/>
                  </a:cubicBezTo>
                  <a:cubicBezTo>
                    <a:pt x="11" y="14"/>
                    <a:pt x="10" y="17"/>
                    <a:pt x="10" y="20"/>
                  </a:cubicBezTo>
                  <a:cubicBezTo>
                    <a:pt x="10" y="27"/>
                    <a:pt x="10" y="27"/>
                    <a:pt x="10" y="27"/>
                  </a:cubicBezTo>
                  <a:cubicBezTo>
                    <a:pt x="10" y="30"/>
                    <a:pt x="11" y="33"/>
                    <a:pt x="13" y="35"/>
                  </a:cubicBezTo>
                  <a:cubicBezTo>
                    <a:pt x="14" y="37"/>
                    <a:pt x="16" y="38"/>
                    <a:pt x="19" y="38"/>
                  </a:cubicBezTo>
                  <a:cubicBezTo>
                    <a:pt x="22" y="38"/>
                    <a:pt x="24" y="37"/>
                    <a:pt x="25" y="35"/>
                  </a:cubicBezTo>
                  <a:cubicBezTo>
                    <a:pt x="27" y="33"/>
                    <a:pt x="28" y="30"/>
                    <a:pt x="28" y="2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4" name="Freeform 16"/>
            <p:cNvSpPr>
              <a:spLocks/>
            </p:cNvSpPr>
            <p:nvPr userDrawn="1"/>
          </p:nvSpPr>
          <p:spPr bwMode="auto">
            <a:xfrm>
              <a:off x="8715376" y="6621463"/>
              <a:ext cx="15875" cy="25400"/>
            </a:xfrm>
            <a:custGeom>
              <a:avLst/>
              <a:gdLst>
                <a:gd name="T0" fmla="*/ 37 w 37"/>
                <a:gd name="T1" fmla="*/ 60 h 61"/>
                <a:gd name="T2" fmla="*/ 37 w 37"/>
                <a:gd name="T3" fmla="*/ 61 h 61"/>
                <a:gd name="T4" fmla="*/ 36 w 37"/>
                <a:gd name="T5" fmla="*/ 61 h 61"/>
                <a:gd name="T6" fmla="*/ 26 w 37"/>
                <a:gd name="T7" fmla="*/ 61 h 61"/>
                <a:gd name="T8" fmla="*/ 25 w 37"/>
                <a:gd name="T9" fmla="*/ 61 h 61"/>
                <a:gd name="T10" fmla="*/ 24 w 37"/>
                <a:gd name="T11" fmla="*/ 60 h 61"/>
                <a:gd name="T12" fmla="*/ 11 w 37"/>
                <a:gd name="T13" fmla="*/ 41 h 61"/>
                <a:gd name="T14" fmla="*/ 11 w 37"/>
                <a:gd name="T15" fmla="*/ 60 h 61"/>
                <a:gd name="T16" fmla="*/ 11 w 37"/>
                <a:gd name="T17" fmla="*/ 61 h 61"/>
                <a:gd name="T18" fmla="*/ 9 w 37"/>
                <a:gd name="T19" fmla="*/ 61 h 61"/>
                <a:gd name="T20" fmla="*/ 2 w 37"/>
                <a:gd name="T21" fmla="*/ 61 h 61"/>
                <a:gd name="T22" fmla="*/ 1 w 37"/>
                <a:gd name="T23" fmla="*/ 61 h 61"/>
                <a:gd name="T24" fmla="*/ 0 w 37"/>
                <a:gd name="T25" fmla="*/ 60 h 61"/>
                <a:gd name="T26" fmla="*/ 0 w 37"/>
                <a:gd name="T27" fmla="*/ 2 h 61"/>
                <a:gd name="T28" fmla="*/ 1 w 37"/>
                <a:gd name="T29" fmla="*/ 0 h 61"/>
                <a:gd name="T30" fmla="*/ 2 w 37"/>
                <a:gd name="T31" fmla="*/ 0 h 61"/>
                <a:gd name="T32" fmla="*/ 9 w 37"/>
                <a:gd name="T33" fmla="*/ 0 h 61"/>
                <a:gd name="T34" fmla="*/ 11 w 37"/>
                <a:gd name="T35" fmla="*/ 0 h 61"/>
                <a:gd name="T36" fmla="*/ 11 w 37"/>
                <a:gd name="T37" fmla="*/ 2 h 61"/>
                <a:gd name="T38" fmla="*/ 11 w 37"/>
                <a:gd name="T39" fmla="*/ 35 h 61"/>
                <a:gd name="T40" fmla="*/ 25 w 37"/>
                <a:gd name="T41" fmla="*/ 17 h 61"/>
                <a:gd name="T42" fmla="*/ 27 w 37"/>
                <a:gd name="T43" fmla="*/ 16 h 61"/>
                <a:gd name="T44" fmla="*/ 36 w 37"/>
                <a:gd name="T45" fmla="*/ 16 h 61"/>
                <a:gd name="T46" fmla="*/ 37 w 37"/>
                <a:gd name="T47" fmla="*/ 17 h 61"/>
                <a:gd name="T48" fmla="*/ 37 w 37"/>
                <a:gd name="T49" fmla="*/ 18 h 61"/>
                <a:gd name="T50" fmla="*/ 20 w 37"/>
                <a:gd name="T51" fmla="*/ 38 h 61"/>
                <a:gd name="T52" fmla="*/ 37 w 37"/>
                <a:gd name="T53" fmla="*/ 60 h 61"/>
                <a:gd name="T54" fmla="*/ 37 w 37"/>
                <a:gd name="T55"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 h="61">
                  <a:moveTo>
                    <a:pt x="37" y="60"/>
                  </a:moveTo>
                  <a:cubicBezTo>
                    <a:pt x="37" y="61"/>
                    <a:pt x="37" y="61"/>
                    <a:pt x="37" y="61"/>
                  </a:cubicBezTo>
                  <a:cubicBezTo>
                    <a:pt x="37" y="61"/>
                    <a:pt x="36" y="61"/>
                    <a:pt x="36" y="61"/>
                  </a:cubicBezTo>
                  <a:cubicBezTo>
                    <a:pt x="26" y="61"/>
                    <a:pt x="26" y="61"/>
                    <a:pt x="26" y="61"/>
                  </a:cubicBezTo>
                  <a:cubicBezTo>
                    <a:pt x="26" y="61"/>
                    <a:pt x="25" y="61"/>
                    <a:pt x="25" y="61"/>
                  </a:cubicBezTo>
                  <a:cubicBezTo>
                    <a:pt x="24" y="61"/>
                    <a:pt x="24" y="60"/>
                    <a:pt x="24" y="60"/>
                  </a:cubicBezTo>
                  <a:cubicBezTo>
                    <a:pt x="11" y="41"/>
                    <a:pt x="11" y="41"/>
                    <a:pt x="11" y="41"/>
                  </a:cubicBezTo>
                  <a:cubicBezTo>
                    <a:pt x="11" y="60"/>
                    <a:pt x="11" y="60"/>
                    <a:pt x="11" y="60"/>
                  </a:cubicBezTo>
                  <a:cubicBezTo>
                    <a:pt x="11" y="60"/>
                    <a:pt x="11" y="61"/>
                    <a:pt x="11" y="61"/>
                  </a:cubicBezTo>
                  <a:cubicBezTo>
                    <a:pt x="10" y="61"/>
                    <a:pt x="10" y="61"/>
                    <a:pt x="9" y="61"/>
                  </a:cubicBezTo>
                  <a:cubicBezTo>
                    <a:pt x="2" y="61"/>
                    <a:pt x="2" y="61"/>
                    <a:pt x="2" y="61"/>
                  </a:cubicBezTo>
                  <a:cubicBezTo>
                    <a:pt x="2" y="61"/>
                    <a:pt x="1" y="61"/>
                    <a:pt x="1" y="61"/>
                  </a:cubicBezTo>
                  <a:cubicBezTo>
                    <a:pt x="1" y="61"/>
                    <a:pt x="0" y="60"/>
                    <a:pt x="0" y="60"/>
                  </a:cubicBezTo>
                  <a:cubicBezTo>
                    <a:pt x="0" y="2"/>
                    <a:pt x="0" y="2"/>
                    <a:pt x="0" y="2"/>
                  </a:cubicBezTo>
                  <a:cubicBezTo>
                    <a:pt x="0" y="1"/>
                    <a:pt x="1" y="1"/>
                    <a:pt x="1" y="0"/>
                  </a:cubicBezTo>
                  <a:cubicBezTo>
                    <a:pt x="1" y="0"/>
                    <a:pt x="2" y="0"/>
                    <a:pt x="2" y="0"/>
                  </a:cubicBezTo>
                  <a:cubicBezTo>
                    <a:pt x="9" y="0"/>
                    <a:pt x="9" y="0"/>
                    <a:pt x="9" y="0"/>
                  </a:cubicBezTo>
                  <a:cubicBezTo>
                    <a:pt x="10" y="0"/>
                    <a:pt x="10" y="0"/>
                    <a:pt x="11" y="0"/>
                  </a:cubicBezTo>
                  <a:cubicBezTo>
                    <a:pt x="11" y="1"/>
                    <a:pt x="11" y="1"/>
                    <a:pt x="11" y="2"/>
                  </a:cubicBezTo>
                  <a:cubicBezTo>
                    <a:pt x="11" y="35"/>
                    <a:pt x="11" y="35"/>
                    <a:pt x="11" y="35"/>
                  </a:cubicBezTo>
                  <a:cubicBezTo>
                    <a:pt x="25" y="17"/>
                    <a:pt x="25" y="17"/>
                    <a:pt x="25" y="17"/>
                  </a:cubicBezTo>
                  <a:cubicBezTo>
                    <a:pt x="25" y="16"/>
                    <a:pt x="26" y="16"/>
                    <a:pt x="27" y="16"/>
                  </a:cubicBezTo>
                  <a:cubicBezTo>
                    <a:pt x="36" y="16"/>
                    <a:pt x="36" y="16"/>
                    <a:pt x="36" y="16"/>
                  </a:cubicBezTo>
                  <a:cubicBezTo>
                    <a:pt x="37" y="16"/>
                    <a:pt x="37" y="16"/>
                    <a:pt x="37" y="17"/>
                  </a:cubicBezTo>
                  <a:cubicBezTo>
                    <a:pt x="37" y="17"/>
                    <a:pt x="37" y="17"/>
                    <a:pt x="37" y="18"/>
                  </a:cubicBezTo>
                  <a:cubicBezTo>
                    <a:pt x="20" y="38"/>
                    <a:pt x="20" y="38"/>
                    <a:pt x="20" y="38"/>
                  </a:cubicBezTo>
                  <a:cubicBezTo>
                    <a:pt x="37" y="60"/>
                    <a:pt x="37" y="60"/>
                    <a:pt x="37" y="60"/>
                  </a:cubicBezTo>
                  <a:cubicBezTo>
                    <a:pt x="37" y="60"/>
                    <a:pt x="37" y="60"/>
                    <a:pt x="37" y="6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5" name="Freeform 17"/>
            <p:cNvSpPr>
              <a:spLocks/>
            </p:cNvSpPr>
            <p:nvPr userDrawn="1"/>
          </p:nvSpPr>
          <p:spPr bwMode="auto">
            <a:xfrm>
              <a:off x="8740776" y="6621463"/>
              <a:ext cx="4763" cy="25400"/>
            </a:xfrm>
            <a:custGeom>
              <a:avLst/>
              <a:gdLst>
                <a:gd name="T0" fmla="*/ 11 w 11"/>
                <a:gd name="T1" fmla="*/ 59 h 60"/>
                <a:gd name="T2" fmla="*/ 10 w 11"/>
                <a:gd name="T3" fmla="*/ 60 h 60"/>
                <a:gd name="T4" fmla="*/ 9 w 11"/>
                <a:gd name="T5" fmla="*/ 60 h 60"/>
                <a:gd name="T6" fmla="*/ 1 w 11"/>
                <a:gd name="T7" fmla="*/ 60 h 60"/>
                <a:gd name="T8" fmla="*/ 0 w 11"/>
                <a:gd name="T9" fmla="*/ 60 h 60"/>
                <a:gd name="T10" fmla="*/ 0 w 11"/>
                <a:gd name="T11" fmla="*/ 59 h 60"/>
                <a:gd name="T12" fmla="*/ 0 w 11"/>
                <a:gd name="T13" fmla="*/ 2 h 60"/>
                <a:gd name="T14" fmla="*/ 0 w 11"/>
                <a:gd name="T15" fmla="*/ 1 h 60"/>
                <a:gd name="T16" fmla="*/ 1 w 11"/>
                <a:gd name="T17" fmla="*/ 0 h 60"/>
                <a:gd name="T18" fmla="*/ 9 w 11"/>
                <a:gd name="T19" fmla="*/ 0 h 60"/>
                <a:gd name="T20" fmla="*/ 10 w 11"/>
                <a:gd name="T21" fmla="*/ 1 h 60"/>
                <a:gd name="T22" fmla="*/ 11 w 11"/>
                <a:gd name="T23" fmla="*/ 2 h 60"/>
                <a:gd name="T24" fmla="*/ 11 w 11"/>
                <a:gd name="T2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0">
                  <a:moveTo>
                    <a:pt x="11" y="59"/>
                  </a:moveTo>
                  <a:cubicBezTo>
                    <a:pt x="11" y="59"/>
                    <a:pt x="11" y="60"/>
                    <a:pt x="10" y="60"/>
                  </a:cubicBezTo>
                  <a:cubicBezTo>
                    <a:pt x="10" y="60"/>
                    <a:pt x="10" y="60"/>
                    <a:pt x="9" y="60"/>
                  </a:cubicBezTo>
                  <a:cubicBezTo>
                    <a:pt x="1" y="60"/>
                    <a:pt x="1" y="60"/>
                    <a:pt x="1" y="60"/>
                  </a:cubicBezTo>
                  <a:cubicBezTo>
                    <a:pt x="1" y="60"/>
                    <a:pt x="0" y="60"/>
                    <a:pt x="0" y="60"/>
                  </a:cubicBezTo>
                  <a:cubicBezTo>
                    <a:pt x="0" y="60"/>
                    <a:pt x="0" y="59"/>
                    <a:pt x="0" y="59"/>
                  </a:cubicBezTo>
                  <a:cubicBezTo>
                    <a:pt x="0" y="2"/>
                    <a:pt x="0" y="2"/>
                    <a:pt x="0" y="2"/>
                  </a:cubicBezTo>
                  <a:cubicBezTo>
                    <a:pt x="0" y="2"/>
                    <a:pt x="0" y="1"/>
                    <a:pt x="0" y="1"/>
                  </a:cubicBezTo>
                  <a:cubicBezTo>
                    <a:pt x="0" y="1"/>
                    <a:pt x="1" y="0"/>
                    <a:pt x="1" y="0"/>
                  </a:cubicBezTo>
                  <a:cubicBezTo>
                    <a:pt x="9" y="0"/>
                    <a:pt x="9" y="0"/>
                    <a:pt x="9" y="0"/>
                  </a:cubicBezTo>
                  <a:cubicBezTo>
                    <a:pt x="10" y="0"/>
                    <a:pt x="10" y="1"/>
                    <a:pt x="10" y="1"/>
                  </a:cubicBezTo>
                  <a:cubicBezTo>
                    <a:pt x="11" y="1"/>
                    <a:pt x="11" y="2"/>
                    <a:pt x="11" y="2"/>
                  </a:cubicBezTo>
                  <a:lnTo>
                    <a:pt x="11"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6" name="Freeform 18"/>
            <p:cNvSpPr>
              <a:spLocks/>
            </p:cNvSpPr>
            <p:nvPr userDrawn="1"/>
          </p:nvSpPr>
          <p:spPr bwMode="auto">
            <a:xfrm>
              <a:off x="8748713" y="6627813"/>
              <a:ext cx="15875" cy="19050"/>
            </a:xfrm>
            <a:custGeom>
              <a:avLst/>
              <a:gdLst>
                <a:gd name="T0" fmla="*/ 37 w 37"/>
                <a:gd name="T1" fmla="*/ 45 h 46"/>
                <a:gd name="T2" fmla="*/ 36 w 37"/>
                <a:gd name="T3" fmla="*/ 46 h 46"/>
                <a:gd name="T4" fmla="*/ 35 w 37"/>
                <a:gd name="T5" fmla="*/ 46 h 46"/>
                <a:gd name="T6" fmla="*/ 28 w 37"/>
                <a:gd name="T7" fmla="*/ 46 h 46"/>
                <a:gd name="T8" fmla="*/ 27 w 37"/>
                <a:gd name="T9" fmla="*/ 46 h 46"/>
                <a:gd name="T10" fmla="*/ 26 w 37"/>
                <a:gd name="T11" fmla="*/ 45 h 46"/>
                <a:gd name="T12" fmla="*/ 26 w 37"/>
                <a:gd name="T13" fmla="*/ 18 h 46"/>
                <a:gd name="T14" fmla="*/ 25 w 37"/>
                <a:gd name="T15" fmla="*/ 13 h 46"/>
                <a:gd name="T16" fmla="*/ 23 w 37"/>
                <a:gd name="T17" fmla="*/ 10 h 46"/>
                <a:gd name="T18" fmla="*/ 18 w 37"/>
                <a:gd name="T19" fmla="*/ 9 h 46"/>
                <a:gd name="T20" fmla="*/ 10 w 37"/>
                <a:gd name="T21" fmla="*/ 10 h 46"/>
                <a:gd name="T22" fmla="*/ 10 w 37"/>
                <a:gd name="T23" fmla="*/ 45 h 46"/>
                <a:gd name="T24" fmla="*/ 10 w 37"/>
                <a:gd name="T25" fmla="*/ 46 h 46"/>
                <a:gd name="T26" fmla="*/ 9 w 37"/>
                <a:gd name="T27" fmla="*/ 46 h 46"/>
                <a:gd name="T28" fmla="*/ 1 w 37"/>
                <a:gd name="T29" fmla="*/ 46 h 46"/>
                <a:gd name="T30" fmla="*/ 0 w 37"/>
                <a:gd name="T31" fmla="*/ 46 h 46"/>
                <a:gd name="T32" fmla="*/ 0 w 37"/>
                <a:gd name="T33" fmla="*/ 45 h 46"/>
                <a:gd name="T34" fmla="*/ 0 w 37"/>
                <a:gd name="T35" fmla="*/ 4 h 46"/>
                <a:gd name="T36" fmla="*/ 1 w 37"/>
                <a:gd name="T37" fmla="*/ 3 h 46"/>
                <a:gd name="T38" fmla="*/ 10 w 37"/>
                <a:gd name="T39" fmla="*/ 1 h 46"/>
                <a:gd name="T40" fmla="*/ 18 w 37"/>
                <a:gd name="T41" fmla="*/ 0 h 46"/>
                <a:gd name="T42" fmla="*/ 32 w 37"/>
                <a:gd name="T43" fmla="*/ 5 h 46"/>
                <a:gd name="T44" fmla="*/ 37 w 37"/>
                <a:gd name="T45" fmla="*/ 18 h 46"/>
                <a:gd name="T46" fmla="*/ 37 w 37"/>
                <a:gd name="T4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46">
                  <a:moveTo>
                    <a:pt x="37" y="45"/>
                  </a:moveTo>
                  <a:cubicBezTo>
                    <a:pt x="37" y="45"/>
                    <a:pt x="37" y="46"/>
                    <a:pt x="36" y="46"/>
                  </a:cubicBezTo>
                  <a:cubicBezTo>
                    <a:pt x="36" y="46"/>
                    <a:pt x="36" y="46"/>
                    <a:pt x="35" y="46"/>
                  </a:cubicBezTo>
                  <a:cubicBezTo>
                    <a:pt x="28" y="46"/>
                    <a:pt x="28" y="46"/>
                    <a:pt x="28" y="46"/>
                  </a:cubicBezTo>
                  <a:cubicBezTo>
                    <a:pt x="27" y="46"/>
                    <a:pt x="27" y="46"/>
                    <a:pt x="27" y="46"/>
                  </a:cubicBezTo>
                  <a:cubicBezTo>
                    <a:pt x="26" y="46"/>
                    <a:pt x="26" y="45"/>
                    <a:pt x="26" y="45"/>
                  </a:cubicBezTo>
                  <a:cubicBezTo>
                    <a:pt x="26" y="18"/>
                    <a:pt x="26" y="18"/>
                    <a:pt x="26" y="18"/>
                  </a:cubicBezTo>
                  <a:cubicBezTo>
                    <a:pt x="26" y="16"/>
                    <a:pt x="26" y="14"/>
                    <a:pt x="25" y="13"/>
                  </a:cubicBezTo>
                  <a:cubicBezTo>
                    <a:pt x="25" y="12"/>
                    <a:pt x="24" y="11"/>
                    <a:pt x="23" y="10"/>
                  </a:cubicBezTo>
                  <a:cubicBezTo>
                    <a:pt x="22" y="10"/>
                    <a:pt x="20" y="9"/>
                    <a:pt x="18" y="9"/>
                  </a:cubicBezTo>
                  <a:cubicBezTo>
                    <a:pt x="16" y="9"/>
                    <a:pt x="13" y="10"/>
                    <a:pt x="10" y="10"/>
                  </a:cubicBezTo>
                  <a:cubicBezTo>
                    <a:pt x="10" y="45"/>
                    <a:pt x="10" y="45"/>
                    <a:pt x="10" y="45"/>
                  </a:cubicBezTo>
                  <a:cubicBezTo>
                    <a:pt x="10" y="45"/>
                    <a:pt x="10" y="46"/>
                    <a:pt x="10" y="46"/>
                  </a:cubicBezTo>
                  <a:cubicBezTo>
                    <a:pt x="9" y="46"/>
                    <a:pt x="9" y="46"/>
                    <a:pt x="9" y="46"/>
                  </a:cubicBezTo>
                  <a:cubicBezTo>
                    <a:pt x="1" y="46"/>
                    <a:pt x="1" y="46"/>
                    <a:pt x="1" y="46"/>
                  </a:cubicBezTo>
                  <a:cubicBezTo>
                    <a:pt x="1" y="46"/>
                    <a:pt x="0" y="46"/>
                    <a:pt x="0" y="46"/>
                  </a:cubicBezTo>
                  <a:cubicBezTo>
                    <a:pt x="0" y="46"/>
                    <a:pt x="0" y="45"/>
                    <a:pt x="0" y="45"/>
                  </a:cubicBezTo>
                  <a:cubicBezTo>
                    <a:pt x="0" y="4"/>
                    <a:pt x="0" y="4"/>
                    <a:pt x="0" y="4"/>
                  </a:cubicBezTo>
                  <a:cubicBezTo>
                    <a:pt x="0" y="4"/>
                    <a:pt x="0" y="3"/>
                    <a:pt x="1" y="3"/>
                  </a:cubicBezTo>
                  <a:cubicBezTo>
                    <a:pt x="4" y="2"/>
                    <a:pt x="7" y="1"/>
                    <a:pt x="10" y="1"/>
                  </a:cubicBezTo>
                  <a:cubicBezTo>
                    <a:pt x="13" y="1"/>
                    <a:pt x="16" y="0"/>
                    <a:pt x="18" y="0"/>
                  </a:cubicBezTo>
                  <a:cubicBezTo>
                    <a:pt x="25" y="0"/>
                    <a:pt x="29" y="2"/>
                    <a:pt x="32" y="5"/>
                  </a:cubicBezTo>
                  <a:cubicBezTo>
                    <a:pt x="35" y="7"/>
                    <a:pt x="37" y="12"/>
                    <a:pt x="37" y="18"/>
                  </a:cubicBezTo>
                  <a:lnTo>
                    <a:pt x="37"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7" name="Freeform 19"/>
            <p:cNvSpPr>
              <a:spLocks/>
            </p:cNvSpPr>
            <p:nvPr userDrawn="1"/>
          </p:nvSpPr>
          <p:spPr bwMode="auto">
            <a:xfrm>
              <a:off x="8767763" y="6627813"/>
              <a:ext cx="12700" cy="19050"/>
            </a:xfrm>
            <a:custGeom>
              <a:avLst/>
              <a:gdLst>
                <a:gd name="T0" fmla="*/ 15 w 32"/>
                <a:gd name="T1" fmla="*/ 38 h 47"/>
                <a:gd name="T2" fmla="*/ 20 w 32"/>
                <a:gd name="T3" fmla="*/ 37 h 47"/>
                <a:gd name="T4" fmla="*/ 21 w 32"/>
                <a:gd name="T5" fmla="*/ 35 h 47"/>
                <a:gd name="T6" fmla="*/ 20 w 32"/>
                <a:gd name="T7" fmla="*/ 33 h 47"/>
                <a:gd name="T8" fmla="*/ 18 w 32"/>
                <a:gd name="T9" fmla="*/ 30 h 47"/>
                <a:gd name="T10" fmla="*/ 7 w 32"/>
                <a:gd name="T11" fmla="*/ 24 h 47"/>
                <a:gd name="T12" fmla="*/ 2 w 32"/>
                <a:gd name="T13" fmla="*/ 19 h 47"/>
                <a:gd name="T14" fmla="*/ 0 w 32"/>
                <a:gd name="T15" fmla="*/ 12 h 47"/>
                <a:gd name="T16" fmla="*/ 15 w 32"/>
                <a:gd name="T17" fmla="*/ 0 h 47"/>
                <a:gd name="T18" fmla="*/ 29 w 32"/>
                <a:gd name="T19" fmla="*/ 3 h 47"/>
                <a:gd name="T20" fmla="*/ 31 w 32"/>
                <a:gd name="T21" fmla="*/ 4 h 47"/>
                <a:gd name="T22" fmla="*/ 31 w 32"/>
                <a:gd name="T23" fmla="*/ 5 h 47"/>
                <a:gd name="T24" fmla="*/ 31 w 32"/>
                <a:gd name="T25" fmla="*/ 10 h 47"/>
                <a:gd name="T26" fmla="*/ 29 w 32"/>
                <a:gd name="T27" fmla="*/ 11 h 47"/>
                <a:gd name="T28" fmla="*/ 16 w 32"/>
                <a:gd name="T29" fmla="*/ 9 h 47"/>
                <a:gd name="T30" fmla="*/ 12 w 32"/>
                <a:gd name="T31" fmla="*/ 10 h 47"/>
                <a:gd name="T32" fmla="*/ 10 w 32"/>
                <a:gd name="T33" fmla="*/ 12 h 47"/>
                <a:gd name="T34" fmla="*/ 11 w 32"/>
                <a:gd name="T35" fmla="*/ 14 h 47"/>
                <a:gd name="T36" fmla="*/ 12 w 32"/>
                <a:gd name="T37" fmla="*/ 15 h 47"/>
                <a:gd name="T38" fmla="*/ 14 w 32"/>
                <a:gd name="T39" fmla="*/ 16 h 47"/>
                <a:gd name="T40" fmla="*/ 24 w 32"/>
                <a:gd name="T41" fmla="*/ 22 h 47"/>
                <a:gd name="T42" fmla="*/ 30 w 32"/>
                <a:gd name="T43" fmla="*/ 28 h 47"/>
                <a:gd name="T44" fmla="*/ 32 w 32"/>
                <a:gd name="T45" fmla="*/ 34 h 47"/>
                <a:gd name="T46" fmla="*/ 30 w 32"/>
                <a:gd name="T47" fmla="*/ 41 h 47"/>
                <a:gd name="T48" fmla="*/ 25 w 32"/>
                <a:gd name="T49" fmla="*/ 45 h 47"/>
                <a:gd name="T50" fmla="*/ 16 w 32"/>
                <a:gd name="T51" fmla="*/ 47 h 47"/>
                <a:gd name="T52" fmla="*/ 2 w 32"/>
                <a:gd name="T53" fmla="*/ 44 h 47"/>
                <a:gd name="T54" fmla="*/ 1 w 32"/>
                <a:gd name="T55" fmla="*/ 43 h 47"/>
                <a:gd name="T56" fmla="*/ 0 w 32"/>
                <a:gd name="T57" fmla="*/ 42 h 47"/>
                <a:gd name="T58" fmla="*/ 0 w 32"/>
                <a:gd name="T59" fmla="*/ 37 h 47"/>
                <a:gd name="T60" fmla="*/ 2 w 32"/>
                <a:gd name="T61" fmla="*/ 36 h 47"/>
                <a:gd name="T62" fmla="*/ 15 w 32"/>
                <a:gd name="T63"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47">
                  <a:moveTo>
                    <a:pt x="15" y="38"/>
                  </a:moveTo>
                  <a:cubicBezTo>
                    <a:pt x="18" y="38"/>
                    <a:pt x="19" y="38"/>
                    <a:pt x="20" y="37"/>
                  </a:cubicBezTo>
                  <a:cubicBezTo>
                    <a:pt x="21" y="37"/>
                    <a:pt x="21" y="36"/>
                    <a:pt x="21" y="35"/>
                  </a:cubicBezTo>
                  <a:cubicBezTo>
                    <a:pt x="21" y="34"/>
                    <a:pt x="21" y="33"/>
                    <a:pt x="20" y="33"/>
                  </a:cubicBezTo>
                  <a:cubicBezTo>
                    <a:pt x="20" y="32"/>
                    <a:pt x="19" y="31"/>
                    <a:pt x="18" y="30"/>
                  </a:cubicBezTo>
                  <a:cubicBezTo>
                    <a:pt x="7" y="24"/>
                    <a:pt x="7" y="24"/>
                    <a:pt x="7" y="24"/>
                  </a:cubicBezTo>
                  <a:cubicBezTo>
                    <a:pt x="4" y="22"/>
                    <a:pt x="3" y="21"/>
                    <a:pt x="2" y="19"/>
                  </a:cubicBezTo>
                  <a:cubicBezTo>
                    <a:pt x="0" y="17"/>
                    <a:pt x="0" y="15"/>
                    <a:pt x="0" y="12"/>
                  </a:cubicBezTo>
                  <a:cubicBezTo>
                    <a:pt x="0" y="4"/>
                    <a:pt x="5" y="0"/>
                    <a:pt x="15" y="0"/>
                  </a:cubicBezTo>
                  <a:cubicBezTo>
                    <a:pt x="20" y="0"/>
                    <a:pt x="25" y="1"/>
                    <a:pt x="29" y="3"/>
                  </a:cubicBezTo>
                  <a:cubicBezTo>
                    <a:pt x="30" y="3"/>
                    <a:pt x="30" y="3"/>
                    <a:pt x="31" y="4"/>
                  </a:cubicBezTo>
                  <a:cubicBezTo>
                    <a:pt x="31" y="4"/>
                    <a:pt x="31" y="5"/>
                    <a:pt x="31" y="5"/>
                  </a:cubicBezTo>
                  <a:cubicBezTo>
                    <a:pt x="31" y="10"/>
                    <a:pt x="31" y="10"/>
                    <a:pt x="31" y="10"/>
                  </a:cubicBezTo>
                  <a:cubicBezTo>
                    <a:pt x="31" y="11"/>
                    <a:pt x="30" y="12"/>
                    <a:pt x="29" y="11"/>
                  </a:cubicBezTo>
                  <a:cubicBezTo>
                    <a:pt x="25" y="10"/>
                    <a:pt x="20" y="9"/>
                    <a:pt x="16" y="9"/>
                  </a:cubicBezTo>
                  <a:cubicBezTo>
                    <a:pt x="14" y="9"/>
                    <a:pt x="13" y="9"/>
                    <a:pt x="12" y="10"/>
                  </a:cubicBezTo>
                  <a:cubicBezTo>
                    <a:pt x="11" y="10"/>
                    <a:pt x="10" y="11"/>
                    <a:pt x="10" y="12"/>
                  </a:cubicBezTo>
                  <a:cubicBezTo>
                    <a:pt x="10" y="13"/>
                    <a:pt x="11" y="13"/>
                    <a:pt x="11" y="14"/>
                  </a:cubicBezTo>
                  <a:cubicBezTo>
                    <a:pt x="11" y="14"/>
                    <a:pt x="11" y="14"/>
                    <a:pt x="12" y="15"/>
                  </a:cubicBezTo>
                  <a:cubicBezTo>
                    <a:pt x="12" y="15"/>
                    <a:pt x="13" y="15"/>
                    <a:pt x="14" y="16"/>
                  </a:cubicBezTo>
                  <a:cubicBezTo>
                    <a:pt x="24" y="22"/>
                    <a:pt x="24" y="22"/>
                    <a:pt x="24" y="22"/>
                  </a:cubicBezTo>
                  <a:cubicBezTo>
                    <a:pt x="27" y="24"/>
                    <a:pt x="29" y="26"/>
                    <a:pt x="30" y="28"/>
                  </a:cubicBezTo>
                  <a:cubicBezTo>
                    <a:pt x="32" y="30"/>
                    <a:pt x="32" y="32"/>
                    <a:pt x="32" y="34"/>
                  </a:cubicBezTo>
                  <a:cubicBezTo>
                    <a:pt x="32" y="37"/>
                    <a:pt x="31" y="39"/>
                    <a:pt x="30" y="41"/>
                  </a:cubicBezTo>
                  <a:cubicBezTo>
                    <a:pt x="29" y="43"/>
                    <a:pt x="27" y="44"/>
                    <a:pt x="25" y="45"/>
                  </a:cubicBezTo>
                  <a:cubicBezTo>
                    <a:pt x="22" y="47"/>
                    <a:pt x="20" y="47"/>
                    <a:pt x="16" y="47"/>
                  </a:cubicBezTo>
                  <a:cubicBezTo>
                    <a:pt x="11" y="47"/>
                    <a:pt x="6" y="46"/>
                    <a:pt x="2" y="44"/>
                  </a:cubicBezTo>
                  <a:cubicBezTo>
                    <a:pt x="1" y="44"/>
                    <a:pt x="1" y="44"/>
                    <a:pt x="1" y="43"/>
                  </a:cubicBezTo>
                  <a:cubicBezTo>
                    <a:pt x="0" y="43"/>
                    <a:pt x="0" y="43"/>
                    <a:pt x="0" y="42"/>
                  </a:cubicBezTo>
                  <a:cubicBezTo>
                    <a:pt x="0" y="37"/>
                    <a:pt x="0" y="37"/>
                    <a:pt x="0" y="37"/>
                  </a:cubicBezTo>
                  <a:cubicBezTo>
                    <a:pt x="0" y="36"/>
                    <a:pt x="1" y="36"/>
                    <a:pt x="2" y="36"/>
                  </a:cubicBezTo>
                  <a:cubicBezTo>
                    <a:pt x="7" y="38"/>
                    <a:pt x="11" y="38"/>
                    <a:pt x="15"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8" name="Freeform 20"/>
            <p:cNvSpPr>
              <a:spLocks noEditPoints="1"/>
            </p:cNvSpPr>
            <p:nvPr userDrawn="1"/>
          </p:nvSpPr>
          <p:spPr bwMode="auto">
            <a:xfrm>
              <a:off x="8783638" y="6621463"/>
              <a:ext cx="4763" cy="25400"/>
            </a:xfrm>
            <a:custGeom>
              <a:avLst/>
              <a:gdLst>
                <a:gd name="T0" fmla="*/ 11 w 11"/>
                <a:gd name="T1" fmla="*/ 9 h 62"/>
                <a:gd name="T2" fmla="*/ 11 w 11"/>
                <a:gd name="T3" fmla="*/ 10 h 62"/>
                <a:gd name="T4" fmla="*/ 10 w 11"/>
                <a:gd name="T5" fmla="*/ 11 h 62"/>
                <a:gd name="T6" fmla="*/ 2 w 11"/>
                <a:gd name="T7" fmla="*/ 11 h 62"/>
                <a:gd name="T8" fmla="*/ 1 w 11"/>
                <a:gd name="T9" fmla="*/ 10 h 62"/>
                <a:gd name="T10" fmla="*/ 0 w 11"/>
                <a:gd name="T11" fmla="*/ 9 h 62"/>
                <a:gd name="T12" fmla="*/ 0 w 11"/>
                <a:gd name="T13" fmla="*/ 2 h 62"/>
                <a:gd name="T14" fmla="*/ 1 w 11"/>
                <a:gd name="T15" fmla="*/ 1 h 62"/>
                <a:gd name="T16" fmla="*/ 2 w 11"/>
                <a:gd name="T17" fmla="*/ 0 h 62"/>
                <a:gd name="T18" fmla="*/ 10 w 11"/>
                <a:gd name="T19" fmla="*/ 0 h 62"/>
                <a:gd name="T20" fmla="*/ 11 w 11"/>
                <a:gd name="T21" fmla="*/ 1 h 62"/>
                <a:gd name="T22" fmla="*/ 11 w 11"/>
                <a:gd name="T23" fmla="*/ 2 h 62"/>
                <a:gd name="T24" fmla="*/ 11 w 11"/>
                <a:gd name="T25" fmla="*/ 9 h 62"/>
                <a:gd name="T26" fmla="*/ 11 w 11"/>
                <a:gd name="T27" fmla="*/ 61 h 62"/>
                <a:gd name="T28" fmla="*/ 11 w 11"/>
                <a:gd name="T29" fmla="*/ 62 h 62"/>
                <a:gd name="T30" fmla="*/ 10 w 11"/>
                <a:gd name="T31" fmla="*/ 62 h 62"/>
                <a:gd name="T32" fmla="*/ 2 w 11"/>
                <a:gd name="T33" fmla="*/ 62 h 62"/>
                <a:gd name="T34" fmla="*/ 1 w 11"/>
                <a:gd name="T35" fmla="*/ 62 h 62"/>
                <a:gd name="T36" fmla="*/ 1 w 11"/>
                <a:gd name="T37" fmla="*/ 61 h 62"/>
                <a:gd name="T38" fmla="*/ 1 w 11"/>
                <a:gd name="T39" fmla="*/ 18 h 62"/>
                <a:gd name="T40" fmla="*/ 1 w 11"/>
                <a:gd name="T41" fmla="*/ 17 h 62"/>
                <a:gd name="T42" fmla="*/ 2 w 11"/>
                <a:gd name="T43" fmla="*/ 17 h 62"/>
                <a:gd name="T44" fmla="*/ 10 w 11"/>
                <a:gd name="T45" fmla="*/ 17 h 62"/>
                <a:gd name="T46" fmla="*/ 11 w 11"/>
                <a:gd name="T47" fmla="*/ 17 h 62"/>
                <a:gd name="T48" fmla="*/ 11 w 11"/>
                <a:gd name="T49" fmla="*/ 18 h 62"/>
                <a:gd name="T50" fmla="*/ 11 w 11"/>
                <a:gd name="T51"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 h="62">
                  <a:moveTo>
                    <a:pt x="11" y="9"/>
                  </a:moveTo>
                  <a:cubicBezTo>
                    <a:pt x="11" y="10"/>
                    <a:pt x="11" y="10"/>
                    <a:pt x="11" y="10"/>
                  </a:cubicBezTo>
                  <a:cubicBezTo>
                    <a:pt x="11" y="11"/>
                    <a:pt x="10" y="11"/>
                    <a:pt x="10" y="11"/>
                  </a:cubicBezTo>
                  <a:cubicBezTo>
                    <a:pt x="2" y="11"/>
                    <a:pt x="2" y="11"/>
                    <a:pt x="2" y="11"/>
                  </a:cubicBezTo>
                  <a:cubicBezTo>
                    <a:pt x="2" y="11"/>
                    <a:pt x="1" y="11"/>
                    <a:pt x="1" y="10"/>
                  </a:cubicBezTo>
                  <a:cubicBezTo>
                    <a:pt x="1" y="10"/>
                    <a:pt x="0" y="10"/>
                    <a:pt x="0" y="9"/>
                  </a:cubicBezTo>
                  <a:cubicBezTo>
                    <a:pt x="0" y="2"/>
                    <a:pt x="0" y="2"/>
                    <a:pt x="0" y="2"/>
                  </a:cubicBezTo>
                  <a:cubicBezTo>
                    <a:pt x="0" y="2"/>
                    <a:pt x="1" y="1"/>
                    <a:pt x="1" y="1"/>
                  </a:cubicBezTo>
                  <a:cubicBezTo>
                    <a:pt x="1" y="1"/>
                    <a:pt x="2" y="0"/>
                    <a:pt x="2" y="0"/>
                  </a:cubicBezTo>
                  <a:cubicBezTo>
                    <a:pt x="10" y="0"/>
                    <a:pt x="10" y="0"/>
                    <a:pt x="10" y="0"/>
                  </a:cubicBezTo>
                  <a:cubicBezTo>
                    <a:pt x="10" y="0"/>
                    <a:pt x="11" y="1"/>
                    <a:pt x="11" y="1"/>
                  </a:cubicBezTo>
                  <a:cubicBezTo>
                    <a:pt x="11" y="1"/>
                    <a:pt x="11" y="2"/>
                    <a:pt x="11" y="2"/>
                  </a:cubicBezTo>
                  <a:lnTo>
                    <a:pt x="11" y="9"/>
                  </a:lnTo>
                  <a:close/>
                  <a:moveTo>
                    <a:pt x="11" y="61"/>
                  </a:moveTo>
                  <a:cubicBezTo>
                    <a:pt x="11" y="61"/>
                    <a:pt x="11" y="62"/>
                    <a:pt x="11" y="62"/>
                  </a:cubicBezTo>
                  <a:cubicBezTo>
                    <a:pt x="10" y="62"/>
                    <a:pt x="10" y="62"/>
                    <a:pt x="10" y="62"/>
                  </a:cubicBezTo>
                  <a:cubicBezTo>
                    <a:pt x="2" y="62"/>
                    <a:pt x="2" y="62"/>
                    <a:pt x="2" y="62"/>
                  </a:cubicBezTo>
                  <a:cubicBezTo>
                    <a:pt x="2" y="62"/>
                    <a:pt x="1" y="62"/>
                    <a:pt x="1" y="62"/>
                  </a:cubicBezTo>
                  <a:cubicBezTo>
                    <a:pt x="1" y="62"/>
                    <a:pt x="1" y="61"/>
                    <a:pt x="1" y="61"/>
                  </a:cubicBezTo>
                  <a:cubicBezTo>
                    <a:pt x="1" y="18"/>
                    <a:pt x="1" y="18"/>
                    <a:pt x="1" y="18"/>
                  </a:cubicBezTo>
                  <a:cubicBezTo>
                    <a:pt x="1" y="18"/>
                    <a:pt x="1" y="18"/>
                    <a:pt x="1" y="17"/>
                  </a:cubicBezTo>
                  <a:cubicBezTo>
                    <a:pt x="1" y="17"/>
                    <a:pt x="2" y="17"/>
                    <a:pt x="2" y="17"/>
                  </a:cubicBezTo>
                  <a:cubicBezTo>
                    <a:pt x="10" y="17"/>
                    <a:pt x="10" y="17"/>
                    <a:pt x="10" y="17"/>
                  </a:cubicBezTo>
                  <a:cubicBezTo>
                    <a:pt x="10" y="17"/>
                    <a:pt x="11" y="17"/>
                    <a:pt x="11" y="17"/>
                  </a:cubicBezTo>
                  <a:cubicBezTo>
                    <a:pt x="11" y="18"/>
                    <a:pt x="11" y="18"/>
                    <a:pt x="11" y="18"/>
                  </a:cubicBezTo>
                  <a:lnTo>
                    <a:pt x="11" y="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9" name="Freeform 21"/>
            <p:cNvSpPr>
              <a:spLocks noEditPoints="1"/>
            </p:cNvSpPr>
            <p:nvPr userDrawn="1"/>
          </p:nvSpPr>
          <p:spPr bwMode="auto">
            <a:xfrm>
              <a:off x="8789988" y="6621463"/>
              <a:ext cx="15875" cy="25400"/>
            </a:xfrm>
            <a:custGeom>
              <a:avLst/>
              <a:gdLst>
                <a:gd name="T0" fmla="*/ 38 w 38"/>
                <a:gd name="T1" fmla="*/ 58 h 62"/>
                <a:gd name="T2" fmla="*/ 38 w 38"/>
                <a:gd name="T3" fmla="*/ 59 h 62"/>
                <a:gd name="T4" fmla="*/ 36 w 38"/>
                <a:gd name="T5" fmla="*/ 60 h 62"/>
                <a:gd name="T6" fmla="*/ 31 w 38"/>
                <a:gd name="T7" fmla="*/ 61 h 62"/>
                <a:gd name="T8" fmla="*/ 25 w 38"/>
                <a:gd name="T9" fmla="*/ 62 h 62"/>
                <a:gd name="T10" fmla="*/ 20 w 38"/>
                <a:gd name="T11" fmla="*/ 62 h 62"/>
                <a:gd name="T12" fmla="*/ 9 w 38"/>
                <a:gd name="T13" fmla="*/ 60 h 62"/>
                <a:gd name="T14" fmla="*/ 3 w 38"/>
                <a:gd name="T15" fmla="*/ 53 h 62"/>
                <a:gd name="T16" fmla="*/ 0 w 38"/>
                <a:gd name="T17" fmla="*/ 42 h 62"/>
                <a:gd name="T18" fmla="*/ 0 w 38"/>
                <a:gd name="T19" fmla="*/ 36 h 62"/>
                <a:gd name="T20" fmla="*/ 3 w 38"/>
                <a:gd name="T21" fmla="*/ 25 h 62"/>
                <a:gd name="T22" fmla="*/ 9 w 38"/>
                <a:gd name="T23" fmla="*/ 18 h 62"/>
                <a:gd name="T24" fmla="*/ 20 w 38"/>
                <a:gd name="T25" fmla="*/ 15 h 62"/>
                <a:gd name="T26" fmla="*/ 27 w 38"/>
                <a:gd name="T27" fmla="*/ 16 h 62"/>
                <a:gd name="T28" fmla="*/ 27 w 38"/>
                <a:gd name="T29" fmla="*/ 2 h 62"/>
                <a:gd name="T30" fmla="*/ 28 w 38"/>
                <a:gd name="T31" fmla="*/ 0 h 62"/>
                <a:gd name="T32" fmla="*/ 29 w 38"/>
                <a:gd name="T33" fmla="*/ 0 h 62"/>
                <a:gd name="T34" fmla="*/ 37 w 38"/>
                <a:gd name="T35" fmla="*/ 0 h 62"/>
                <a:gd name="T36" fmla="*/ 38 w 38"/>
                <a:gd name="T37" fmla="*/ 0 h 62"/>
                <a:gd name="T38" fmla="*/ 38 w 38"/>
                <a:gd name="T39" fmla="*/ 2 h 62"/>
                <a:gd name="T40" fmla="*/ 38 w 38"/>
                <a:gd name="T41" fmla="*/ 58 h 62"/>
                <a:gd name="T42" fmla="*/ 27 w 38"/>
                <a:gd name="T43" fmla="*/ 53 h 62"/>
                <a:gd name="T44" fmla="*/ 27 w 38"/>
                <a:gd name="T45" fmla="*/ 25 h 62"/>
                <a:gd name="T46" fmla="*/ 24 w 38"/>
                <a:gd name="T47" fmla="*/ 24 h 62"/>
                <a:gd name="T48" fmla="*/ 20 w 38"/>
                <a:gd name="T49" fmla="*/ 24 h 62"/>
                <a:gd name="T50" fmla="*/ 13 w 38"/>
                <a:gd name="T51" fmla="*/ 27 h 62"/>
                <a:gd name="T52" fmla="*/ 11 w 38"/>
                <a:gd name="T53" fmla="*/ 36 h 62"/>
                <a:gd name="T54" fmla="*/ 11 w 38"/>
                <a:gd name="T55" fmla="*/ 42 h 62"/>
                <a:gd name="T56" fmla="*/ 11 w 38"/>
                <a:gd name="T57" fmla="*/ 46 h 62"/>
                <a:gd name="T58" fmla="*/ 13 w 38"/>
                <a:gd name="T59" fmla="*/ 50 h 62"/>
                <a:gd name="T60" fmla="*/ 16 w 38"/>
                <a:gd name="T61" fmla="*/ 53 h 62"/>
                <a:gd name="T62" fmla="*/ 20 w 38"/>
                <a:gd name="T63" fmla="*/ 53 h 62"/>
                <a:gd name="T64" fmla="*/ 27 w 38"/>
                <a:gd name="T65" fmla="*/ 5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62">
                  <a:moveTo>
                    <a:pt x="38" y="58"/>
                  </a:moveTo>
                  <a:cubicBezTo>
                    <a:pt x="38" y="58"/>
                    <a:pt x="38" y="59"/>
                    <a:pt x="38" y="59"/>
                  </a:cubicBezTo>
                  <a:cubicBezTo>
                    <a:pt x="37" y="60"/>
                    <a:pt x="37" y="60"/>
                    <a:pt x="36" y="60"/>
                  </a:cubicBezTo>
                  <a:cubicBezTo>
                    <a:pt x="34" y="60"/>
                    <a:pt x="33" y="61"/>
                    <a:pt x="31" y="61"/>
                  </a:cubicBezTo>
                  <a:cubicBezTo>
                    <a:pt x="29" y="61"/>
                    <a:pt x="27" y="62"/>
                    <a:pt x="25" y="62"/>
                  </a:cubicBezTo>
                  <a:cubicBezTo>
                    <a:pt x="23" y="62"/>
                    <a:pt x="21" y="62"/>
                    <a:pt x="20" y="62"/>
                  </a:cubicBezTo>
                  <a:cubicBezTo>
                    <a:pt x="15" y="62"/>
                    <a:pt x="12" y="61"/>
                    <a:pt x="9" y="60"/>
                  </a:cubicBezTo>
                  <a:cubicBezTo>
                    <a:pt x="6" y="58"/>
                    <a:pt x="4" y="56"/>
                    <a:pt x="3" y="53"/>
                  </a:cubicBezTo>
                  <a:cubicBezTo>
                    <a:pt x="1" y="50"/>
                    <a:pt x="0" y="46"/>
                    <a:pt x="0" y="42"/>
                  </a:cubicBezTo>
                  <a:cubicBezTo>
                    <a:pt x="0" y="36"/>
                    <a:pt x="0" y="36"/>
                    <a:pt x="0" y="36"/>
                  </a:cubicBezTo>
                  <a:cubicBezTo>
                    <a:pt x="0" y="31"/>
                    <a:pt x="1" y="28"/>
                    <a:pt x="3" y="25"/>
                  </a:cubicBezTo>
                  <a:cubicBezTo>
                    <a:pt x="4" y="22"/>
                    <a:pt x="6" y="19"/>
                    <a:pt x="9" y="18"/>
                  </a:cubicBezTo>
                  <a:cubicBezTo>
                    <a:pt x="12" y="16"/>
                    <a:pt x="15" y="15"/>
                    <a:pt x="20" y="15"/>
                  </a:cubicBezTo>
                  <a:cubicBezTo>
                    <a:pt x="22" y="15"/>
                    <a:pt x="25" y="16"/>
                    <a:pt x="27" y="16"/>
                  </a:cubicBezTo>
                  <a:cubicBezTo>
                    <a:pt x="27" y="2"/>
                    <a:pt x="27" y="2"/>
                    <a:pt x="27" y="2"/>
                  </a:cubicBezTo>
                  <a:cubicBezTo>
                    <a:pt x="27" y="1"/>
                    <a:pt x="28" y="1"/>
                    <a:pt x="28" y="0"/>
                  </a:cubicBezTo>
                  <a:cubicBezTo>
                    <a:pt x="28" y="0"/>
                    <a:pt x="29" y="0"/>
                    <a:pt x="29" y="0"/>
                  </a:cubicBezTo>
                  <a:cubicBezTo>
                    <a:pt x="37" y="0"/>
                    <a:pt x="37" y="0"/>
                    <a:pt x="37" y="0"/>
                  </a:cubicBezTo>
                  <a:cubicBezTo>
                    <a:pt x="37" y="0"/>
                    <a:pt x="37" y="0"/>
                    <a:pt x="38" y="0"/>
                  </a:cubicBezTo>
                  <a:cubicBezTo>
                    <a:pt x="38" y="1"/>
                    <a:pt x="38" y="1"/>
                    <a:pt x="38" y="2"/>
                  </a:cubicBezTo>
                  <a:lnTo>
                    <a:pt x="38" y="58"/>
                  </a:lnTo>
                  <a:close/>
                  <a:moveTo>
                    <a:pt x="27" y="53"/>
                  </a:moveTo>
                  <a:cubicBezTo>
                    <a:pt x="27" y="25"/>
                    <a:pt x="27" y="25"/>
                    <a:pt x="27" y="25"/>
                  </a:cubicBezTo>
                  <a:cubicBezTo>
                    <a:pt x="26" y="24"/>
                    <a:pt x="25" y="24"/>
                    <a:pt x="24" y="24"/>
                  </a:cubicBezTo>
                  <a:cubicBezTo>
                    <a:pt x="22" y="24"/>
                    <a:pt x="21" y="24"/>
                    <a:pt x="20" y="24"/>
                  </a:cubicBezTo>
                  <a:cubicBezTo>
                    <a:pt x="16" y="24"/>
                    <a:pt x="14" y="25"/>
                    <a:pt x="13" y="27"/>
                  </a:cubicBezTo>
                  <a:cubicBezTo>
                    <a:pt x="12" y="29"/>
                    <a:pt x="11" y="32"/>
                    <a:pt x="11" y="36"/>
                  </a:cubicBezTo>
                  <a:cubicBezTo>
                    <a:pt x="11" y="42"/>
                    <a:pt x="11" y="42"/>
                    <a:pt x="11" y="42"/>
                  </a:cubicBezTo>
                  <a:cubicBezTo>
                    <a:pt x="11" y="43"/>
                    <a:pt x="11" y="45"/>
                    <a:pt x="11" y="46"/>
                  </a:cubicBezTo>
                  <a:cubicBezTo>
                    <a:pt x="12" y="48"/>
                    <a:pt x="12" y="49"/>
                    <a:pt x="13" y="50"/>
                  </a:cubicBezTo>
                  <a:cubicBezTo>
                    <a:pt x="14" y="51"/>
                    <a:pt x="14" y="52"/>
                    <a:pt x="16" y="53"/>
                  </a:cubicBezTo>
                  <a:cubicBezTo>
                    <a:pt x="17" y="53"/>
                    <a:pt x="18" y="53"/>
                    <a:pt x="20" y="53"/>
                  </a:cubicBezTo>
                  <a:cubicBezTo>
                    <a:pt x="23" y="53"/>
                    <a:pt x="26" y="53"/>
                    <a:pt x="27"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0" name="Freeform 22"/>
            <p:cNvSpPr>
              <a:spLocks noEditPoints="1"/>
            </p:cNvSpPr>
            <p:nvPr userDrawn="1"/>
          </p:nvSpPr>
          <p:spPr bwMode="auto">
            <a:xfrm>
              <a:off x="8809038" y="6627813"/>
              <a:ext cx="15875" cy="19050"/>
            </a:xfrm>
            <a:custGeom>
              <a:avLst/>
              <a:gdLst>
                <a:gd name="T0" fmla="*/ 21 w 39"/>
                <a:gd name="T1" fmla="*/ 47 h 47"/>
                <a:gd name="T2" fmla="*/ 11 w 39"/>
                <a:gd name="T3" fmla="*/ 45 h 47"/>
                <a:gd name="T4" fmla="*/ 3 w 39"/>
                <a:gd name="T5" fmla="*/ 39 h 47"/>
                <a:gd name="T6" fmla="*/ 0 w 39"/>
                <a:gd name="T7" fmla="*/ 27 h 47"/>
                <a:gd name="T8" fmla="*/ 0 w 39"/>
                <a:gd name="T9" fmla="*/ 21 h 47"/>
                <a:gd name="T10" fmla="*/ 3 w 39"/>
                <a:gd name="T11" fmla="*/ 10 h 47"/>
                <a:gd name="T12" fmla="*/ 9 w 39"/>
                <a:gd name="T13" fmla="*/ 3 h 47"/>
                <a:gd name="T14" fmla="*/ 20 w 39"/>
                <a:gd name="T15" fmla="*/ 0 h 47"/>
                <a:gd name="T16" fmla="*/ 30 w 39"/>
                <a:gd name="T17" fmla="*/ 3 h 47"/>
                <a:gd name="T18" fmla="*/ 37 w 39"/>
                <a:gd name="T19" fmla="*/ 10 h 47"/>
                <a:gd name="T20" fmla="*/ 39 w 39"/>
                <a:gd name="T21" fmla="*/ 21 h 47"/>
                <a:gd name="T22" fmla="*/ 39 w 39"/>
                <a:gd name="T23" fmla="*/ 25 h 47"/>
                <a:gd name="T24" fmla="*/ 37 w 39"/>
                <a:gd name="T25" fmla="*/ 27 h 47"/>
                <a:gd name="T26" fmla="*/ 11 w 39"/>
                <a:gd name="T27" fmla="*/ 27 h 47"/>
                <a:gd name="T28" fmla="*/ 11 w 39"/>
                <a:gd name="T29" fmla="*/ 28 h 47"/>
                <a:gd name="T30" fmla="*/ 13 w 39"/>
                <a:gd name="T31" fmla="*/ 35 h 47"/>
                <a:gd name="T32" fmla="*/ 22 w 39"/>
                <a:gd name="T33" fmla="*/ 38 h 47"/>
                <a:gd name="T34" fmla="*/ 29 w 39"/>
                <a:gd name="T35" fmla="*/ 37 h 47"/>
                <a:gd name="T36" fmla="*/ 36 w 39"/>
                <a:gd name="T37" fmla="*/ 36 h 47"/>
                <a:gd name="T38" fmla="*/ 37 w 39"/>
                <a:gd name="T39" fmla="*/ 37 h 47"/>
                <a:gd name="T40" fmla="*/ 37 w 39"/>
                <a:gd name="T41" fmla="*/ 42 h 47"/>
                <a:gd name="T42" fmla="*/ 37 w 39"/>
                <a:gd name="T43" fmla="*/ 43 h 47"/>
                <a:gd name="T44" fmla="*/ 36 w 39"/>
                <a:gd name="T45" fmla="*/ 44 h 47"/>
                <a:gd name="T46" fmla="*/ 29 w 39"/>
                <a:gd name="T47" fmla="*/ 46 h 47"/>
                <a:gd name="T48" fmla="*/ 21 w 39"/>
                <a:gd name="T49" fmla="*/ 47 h 47"/>
                <a:gd name="T50" fmla="*/ 28 w 39"/>
                <a:gd name="T51" fmla="*/ 20 h 47"/>
                <a:gd name="T52" fmla="*/ 28 w 39"/>
                <a:gd name="T53" fmla="*/ 19 h 47"/>
                <a:gd name="T54" fmla="*/ 26 w 39"/>
                <a:gd name="T55" fmla="*/ 12 h 47"/>
                <a:gd name="T56" fmla="*/ 20 w 39"/>
                <a:gd name="T57" fmla="*/ 10 h 47"/>
                <a:gd name="T58" fmla="*/ 15 w 39"/>
                <a:gd name="T59" fmla="*/ 11 h 47"/>
                <a:gd name="T60" fmla="*/ 12 w 39"/>
                <a:gd name="T61" fmla="*/ 14 h 47"/>
                <a:gd name="T62" fmla="*/ 11 w 39"/>
                <a:gd name="T63" fmla="*/ 19 h 47"/>
                <a:gd name="T64" fmla="*/ 11 w 39"/>
                <a:gd name="T65" fmla="*/ 20 h 47"/>
                <a:gd name="T66" fmla="*/ 28 w 39"/>
                <a:gd name="T6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47">
                  <a:moveTo>
                    <a:pt x="21" y="47"/>
                  </a:moveTo>
                  <a:cubicBezTo>
                    <a:pt x="17" y="47"/>
                    <a:pt x="14" y="46"/>
                    <a:pt x="11" y="45"/>
                  </a:cubicBezTo>
                  <a:cubicBezTo>
                    <a:pt x="8" y="44"/>
                    <a:pt x="5" y="42"/>
                    <a:pt x="3" y="39"/>
                  </a:cubicBezTo>
                  <a:cubicBezTo>
                    <a:pt x="1" y="36"/>
                    <a:pt x="0" y="32"/>
                    <a:pt x="0" y="27"/>
                  </a:cubicBezTo>
                  <a:cubicBezTo>
                    <a:pt x="0" y="21"/>
                    <a:pt x="0" y="21"/>
                    <a:pt x="0" y="21"/>
                  </a:cubicBezTo>
                  <a:cubicBezTo>
                    <a:pt x="0" y="17"/>
                    <a:pt x="1" y="13"/>
                    <a:pt x="3" y="10"/>
                  </a:cubicBezTo>
                  <a:cubicBezTo>
                    <a:pt x="4" y="7"/>
                    <a:pt x="6" y="4"/>
                    <a:pt x="9" y="3"/>
                  </a:cubicBezTo>
                  <a:cubicBezTo>
                    <a:pt x="12" y="1"/>
                    <a:pt x="16" y="0"/>
                    <a:pt x="20" y="0"/>
                  </a:cubicBezTo>
                  <a:cubicBezTo>
                    <a:pt x="24" y="0"/>
                    <a:pt x="27" y="1"/>
                    <a:pt x="30" y="3"/>
                  </a:cubicBezTo>
                  <a:cubicBezTo>
                    <a:pt x="33" y="5"/>
                    <a:pt x="35" y="7"/>
                    <a:pt x="37" y="10"/>
                  </a:cubicBezTo>
                  <a:cubicBezTo>
                    <a:pt x="38" y="13"/>
                    <a:pt x="39" y="17"/>
                    <a:pt x="39" y="21"/>
                  </a:cubicBezTo>
                  <a:cubicBezTo>
                    <a:pt x="39" y="25"/>
                    <a:pt x="39" y="25"/>
                    <a:pt x="39" y="25"/>
                  </a:cubicBezTo>
                  <a:cubicBezTo>
                    <a:pt x="39" y="27"/>
                    <a:pt x="38" y="27"/>
                    <a:pt x="37" y="27"/>
                  </a:cubicBezTo>
                  <a:cubicBezTo>
                    <a:pt x="11" y="27"/>
                    <a:pt x="11" y="27"/>
                    <a:pt x="11" y="27"/>
                  </a:cubicBezTo>
                  <a:cubicBezTo>
                    <a:pt x="11" y="28"/>
                    <a:pt x="11" y="28"/>
                    <a:pt x="11" y="28"/>
                  </a:cubicBezTo>
                  <a:cubicBezTo>
                    <a:pt x="11" y="31"/>
                    <a:pt x="12" y="33"/>
                    <a:pt x="13" y="35"/>
                  </a:cubicBezTo>
                  <a:cubicBezTo>
                    <a:pt x="15" y="37"/>
                    <a:pt x="18" y="38"/>
                    <a:pt x="22" y="38"/>
                  </a:cubicBezTo>
                  <a:cubicBezTo>
                    <a:pt x="24" y="38"/>
                    <a:pt x="26" y="38"/>
                    <a:pt x="29" y="37"/>
                  </a:cubicBezTo>
                  <a:cubicBezTo>
                    <a:pt x="32" y="37"/>
                    <a:pt x="34" y="36"/>
                    <a:pt x="36" y="36"/>
                  </a:cubicBezTo>
                  <a:cubicBezTo>
                    <a:pt x="37" y="35"/>
                    <a:pt x="37" y="36"/>
                    <a:pt x="37" y="37"/>
                  </a:cubicBezTo>
                  <a:cubicBezTo>
                    <a:pt x="37" y="42"/>
                    <a:pt x="37" y="42"/>
                    <a:pt x="37" y="42"/>
                  </a:cubicBezTo>
                  <a:cubicBezTo>
                    <a:pt x="37" y="42"/>
                    <a:pt x="37" y="43"/>
                    <a:pt x="37" y="43"/>
                  </a:cubicBezTo>
                  <a:cubicBezTo>
                    <a:pt x="37" y="43"/>
                    <a:pt x="36" y="44"/>
                    <a:pt x="36" y="44"/>
                  </a:cubicBezTo>
                  <a:cubicBezTo>
                    <a:pt x="34" y="45"/>
                    <a:pt x="32" y="45"/>
                    <a:pt x="29" y="46"/>
                  </a:cubicBezTo>
                  <a:cubicBezTo>
                    <a:pt x="26" y="47"/>
                    <a:pt x="24" y="47"/>
                    <a:pt x="21" y="47"/>
                  </a:cubicBezTo>
                  <a:moveTo>
                    <a:pt x="28" y="20"/>
                  </a:moveTo>
                  <a:cubicBezTo>
                    <a:pt x="28" y="19"/>
                    <a:pt x="28" y="19"/>
                    <a:pt x="28" y="19"/>
                  </a:cubicBezTo>
                  <a:cubicBezTo>
                    <a:pt x="28" y="16"/>
                    <a:pt x="27" y="14"/>
                    <a:pt x="26" y="12"/>
                  </a:cubicBezTo>
                  <a:cubicBezTo>
                    <a:pt x="24" y="10"/>
                    <a:pt x="22" y="10"/>
                    <a:pt x="20" y="10"/>
                  </a:cubicBezTo>
                  <a:cubicBezTo>
                    <a:pt x="18" y="10"/>
                    <a:pt x="16" y="10"/>
                    <a:pt x="15" y="11"/>
                  </a:cubicBezTo>
                  <a:cubicBezTo>
                    <a:pt x="14" y="11"/>
                    <a:pt x="13" y="12"/>
                    <a:pt x="12" y="14"/>
                  </a:cubicBezTo>
                  <a:cubicBezTo>
                    <a:pt x="11" y="15"/>
                    <a:pt x="11" y="17"/>
                    <a:pt x="11" y="19"/>
                  </a:cubicBezTo>
                  <a:cubicBezTo>
                    <a:pt x="11" y="20"/>
                    <a:pt x="11" y="20"/>
                    <a:pt x="11" y="20"/>
                  </a:cubicBezTo>
                  <a:lnTo>
                    <a:pt x="28"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1" name="Freeform 23"/>
            <p:cNvSpPr>
              <a:spLocks/>
            </p:cNvSpPr>
            <p:nvPr userDrawn="1"/>
          </p:nvSpPr>
          <p:spPr bwMode="auto">
            <a:xfrm>
              <a:off x="8826501" y="6642100"/>
              <a:ext cx="4763" cy="4763"/>
            </a:xfrm>
            <a:custGeom>
              <a:avLst/>
              <a:gdLst>
                <a:gd name="T0" fmla="*/ 11 w 11"/>
                <a:gd name="T1" fmla="*/ 11 h 12"/>
                <a:gd name="T2" fmla="*/ 11 w 11"/>
                <a:gd name="T3" fmla="*/ 12 h 12"/>
                <a:gd name="T4" fmla="*/ 10 w 11"/>
                <a:gd name="T5" fmla="*/ 12 h 12"/>
                <a:gd name="T6" fmla="*/ 2 w 11"/>
                <a:gd name="T7" fmla="*/ 12 h 12"/>
                <a:gd name="T8" fmla="*/ 1 w 11"/>
                <a:gd name="T9" fmla="*/ 12 h 12"/>
                <a:gd name="T10" fmla="*/ 0 w 11"/>
                <a:gd name="T11" fmla="*/ 11 h 12"/>
                <a:gd name="T12" fmla="*/ 0 w 11"/>
                <a:gd name="T13" fmla="*/ 2 h 12"/>
                <a:gd name="T14" fmla="*/ 1 w 11"/>
                <a:gd name="T15" fmla="*/ 1 h 12"/>
                <a:gd name="T16" fmla="*/ 2 w 11"/>
                <a:gd name="T17" fmla="*/ 0 h 12"/>
                <a:gd name="T18" fmla="*/ 10 w 11"/>
                <a:gd name="T19" fmla="*/ 0 h 12"/>
                <a:gd name="T20" fmla="*/ 11 w 11"/>
                <a:gd name="T21" fmla="*/ 1 h 12"/>
                <a:gd name="T22" fmla="*/ 11 w 11"/>
                <a:gd name="T23" fmla="*/ 2 h 12"/>
                <a:gd name="T24" fmla="*/ 11 w 11"/>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2">
                  <a:moveTo>
                    <a:pt x="11" y="11"/>
                  </a:moveTo>
                  <a:cubicBezTo>
                    <a:pt x="11" y="11"/>
                    <a:pt x="11" y="12"/>
                    <a:pt x="11" y="12"/>
                  </a:cubicBezTo>
                  <a:cubicBezTo>
                    <a:pt x="11" y="12"/>
                    <a:pt x="10" y="12"/>
                    <a:pt x="10" y="12"/>
                  </a:cubicBezTo>
                  <a:cubicBezTo>
                    <a:pt x="2" y="12"/>
                    <a:pt x="2" y="12"/>
                    <a:pt x="2" y="12"/>
                  </a:cubicBezTo>
                  <a:cubicBezTo>
                    <a:pt x="2" y="12"/>
                    <a:pt x="1" y="12"/>
                    <a:pt x="1" y="12"/>
                  </a:cubicBezTo>
                  <a:cubicBezTo>
                    <a:pt x="1" y="12"/>
                    <a:pt x="0" y="11"/>
                    <a:pt x="0" y="11"/>
                  </a:cubicBezTo>
                  <a:cubicBezTo>
                    <a:pt x="0" y="2"/>
                    <a:pt x="0" y="2"/>
                    <a:pt x="0" y="2"/>
                  </a:cubicBezTo>
                  <a:cubicBezTo>
                    <a:pt x="0" y="1"/>
                    <a:pt x="1" y="1"/>
                    <a:pt x="1" y="1"/>
                  </a:cubicBezTo>
                  <a:cubicBezTo>
                    <a:pt x="1" y="0"/>
                    <a:pt x="2" y="0"/>
                    <a:pt x="2" y="0"/>
                  </a:cubicBezTo>
                  <a:cubicBezTo>
                    <a:pt x="10" y="0"/>
                    <a:pt x="10" y="0"/>
                    <a:pt x="10" y="0"/>
                  </a:cubicBezTo>
                  <a:cubicBezTo>
                    <a:pt x="10" y="0"/>
                    <a:pt x="11" y="0"/>
                    <a:pt x="11" y="1"/>
                  </a:cubicBezTo>
                  <a:cubicBezTo>
                    <a:pt x="11" y="1"/>
                    <a:pt x="11" y="1"/>
                    <a:pt x="11" y="2"/>
                  </a:cubicBezTo>
                  <a:lnTo>
                    <a:pt x="11"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2" name="Freeform 24"/>
            <p:cNvSpPr>
              <a:spLocks noEditPoints="1"/>
            </p:cNvSpPr>
            <p:nvPr userDrawn="1"/>
          </p:nvSpPr>
          <p:spPr bwMode="auto">
            <a:xfrm>
              <a:off x="8829676" y="6627813"/>
              <a:ext cx="11113" cy="6350"/>
            </a:xfrm>
            <a:custGeom>
              <a:avLst/>
              <a:gdLst>
                <a:gd name="T0" fmla="*/ 10 w 26"/>
                <a:gd name="T1" fmla="*/ 2 h 14"/>
                <a:gd name="T2" fmla="*/ 10 w 26"/>
                <a:gd name="T3" fmla="*/ 2 h 14"/>
                <a:gd name="T4" fmla="*/ 7 w 26"/>
                <a:gd name="T5" fmla="*/ 2 h 14"/>
                <a:gd name="T6" fmla="*/ 7 w 26"/>
                <a:gd name="T7" fmla="*/ 14 h 14"/>
                <a:gd name="T8" fmla="*/ 7 w 26"/>
                <a:gd name="T9" fmla="*/ 14 h 14"/>
                <a:gd name="T10" fmla="*/ 6 w 26"/>
                <a:gd name="T11" fmla="*/ 14 h 14"/>
                <a:gd name="T12" fmla="*/ 4 w 26"/>
                <a:gd name="T13" fmla="*/ 14 h 14"/>
                <a:gd name="T14" fmla="*/ 4 w 26"/>
                <a:gd name="T15" fmla="*/ 14 h 14"/>
                <a:gd name="T16" fmla="*/ 4 w 26"/>
                <a:gd name="T17" fmla="*/ 14 h 14"/>
                <a:gd name="T18" fmla="*/ 4 w 26"/>
                <a:gd name="T19" fmla="*/ 2 h 14"/>
                <a:gd name="T20" fmla="*/ 1 w 26"/>
                <a:gd name="T21" fmla="*/ 2 h 14"/>
                <a:gd name="T22" fmla="*/ 0 w 26"/>
                <a:gd name="T23" fmla="*/ 2 h 14"/>
                <a:gd name="T24" fmla="*/ 0 w 26"/>
                <a:gd name="T25" fmla="*/ 0 h 14"/>
                <a:gd name="T26" fmla="*/ 0 w 26"/>
                <a:gd name="T27" fmla="*/ 0 h 14"/>
                <a:gd name="T28" fmla="*/ 1 w 26"/>
                <a:gd name="T29" fmla="*/ 0 h 14"/>
                <a:gd name="T30" fmla="*/ 10 w 26"/>
                <a:gd name="T31" fmla="*/ 0 h 14"/>
                <a:gd name="T32" fmla="*/ 10 w 26"/>
                <a:gd name="T33" fmla="*/ 0 h 14"/>
                <a:gd name="T34" fmla="*/ 10 w 26"/>
                <a:gd name="T35" fmla="*/ 0 h 14"/>
                <a:gd name="T36" fmla="*/ 10 w 26"/>
                <a:gd name="T37" fmla="*/ 2 h 14"/>
                <a:gd name="T38" fmla="*/ 19 w 26"/>
                <a:gd name="T39" fmla="*/ 9 h 14"/>
                <a:gd name="T40" fmla="*/ 18 w 26"/>
                <a:gd name="T41" fmla="*/ 9 h 14"/>
                <a:gd name="T42" fmla="*/ 17 w 26"/>
                <a:gd name="T43" fmla="*/ 7 h 14"/>
                <a:gd name="T44" fmla="*/ 15 w 26"/>
                <a:gd name="T45" fmla="*/ 2 h 14"/>
                <a:gd name="T46" fmla="*/ 15 w 26"/>
                <a:gd name="T47" fmla="*/ 2 h 14"/>
                <a:gd name="T48" fmla="*/ 15 w 26"/>
                <a:gd name="T49" fmla="*/ 14 h 14"/>
                <a:gd name="T50" fmla="*/ 15 w 26"/>
                <a:gd name="T51" fmla="*/ 14 h 14"/>
                <a:gd name="T52" fmla="*/ 13 w 26"/>
                <a:gd name="T53" fmla="*/ 14 h 14"/>
                <a:gd name="T54" fmla="*/ 13 w 26"/>
                <a:gd name="T55" fmla="*/ 14 h 14"/>
                <a:gd name="T56" fmla="*/ 13 w 26"/>
                <a:gd name="T57" fmla="*/ 0 h 14"/>
                <a:gd name="T58" fmla="*/ 13 w 26"/>
                <a:gd name="T59" fmla="*/ 0 h 14"/>
                <a:gd name="T60" fmla="*/ 13 w 26"/>
                <a:gd name="T61" fmla="*/ 0 h 14"/>
                <a:gd name="T62" fmla="*/ 16 w 26"/>
                <a:gd name="T63" fmla="*/ 0 h 14"/>
                <a:gd name="T64" fmla="*/ 17 w 26"/>
                <a:gd name="T65" fmla="*/ 0 h 14"/>
                <a:gd name="T66" fmla="*/ 19 w 26"/>
                <a:gd name="T67" fmla="*/ 6 h 14"/>
                <a:gd name="T68" fmla="*/ 19 w 26"/>
                <a:gd name="T69" fmla="*/ 6 h 14"/>
                <a:gd name="T70" fmla="*/ 19 w 26"/>
                <a:gd name="T71" fmla="*/ 6 h 14"/>
                <a:gd name="T72" fmla="*/ 22 w 26"/>
                <a:gd name="T73" fmla="*/ 0 h 14"/>
                <a:gd name="T74" fmla="*/ 22 w 26"/>
                <a:gd name="T75" fmla="*/ 0 h 14"/>
                <a:gd name="T76" fmla="*/ 25 w 26"/>
                <a:gd name="T77" fmla="*/ 0 h 14"/>
                <a:gd name="T78" fmla="*/ 26 w 26"/>
                <a:gd name="T79" fmla="*/ 0 h 14"/>
                <a:gd name="T80" fmla="*/ 26 w 26"/>
                <a:gd name="T81" fmla="*/ 0 h 14"/>
                <a:gd name="T82" fmla="*/ 26 w 26"/>
                <a:gd name="T83" fmla="*/ 14 h 14"/>
                <a:gd name="T84" fmla="*/ 26 w 26"/>
                <a:gd name="T85" fmla="*/ 14 h 14"/>
                <a:gd name="T86" fmla="*/ 24 w 26"/>
                <a:gd name="T87" fmla="*/ 14 h 14"/>
                <a:gd name="T88" fmla="*/ 23 w 26"/>
                <a:gd name="T89" fmla="*/ 14 h 14"/>
                <a:gd name="T90" fmla="*/ 23 w 26"/>
                <a:gd name="T91" fmla="*/ 2 h 14"/>
                <a:gd name="T92" fmla="*/ 23 w 26"/>
                <a:gd name="T93" fmla="*/ 2 h 14"/>
                <a:gd name="T94" fmla="*/ 21 w 26"/>
                <a:gd name="T95" fmla="*/ 7 h 14"/>
                <a:gd name="T96" fmla="*/ 20 w 26"/>
                <a:gd name="T97" fmla="*/ 9 h 14"/>
                <a:gd name="T98" fmla="*/ 19 w 26"/>
                <a:gd name="T99"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14">
                  <a:moveTo>
                    <a:pt x="10" y="2"/>
                  </a:moveTo>
                  <a:cubicBezTo>
                    <a:pt x="10" y="2"/>
                    <a:pt x="10" y="2"/>
                    <a:pt x="10" y="2"/>
                  </a:cubicBezTo>
                  <a:cubicBezTo>
                    <a:pt x="7" y="2"/>
                    <a:pt x="7" y="2"/>
                    <a:pt x="7" y="2"/>
                  </a:cubicBezTo>
                  <a:cubicBezTo>
                    <a:pt x="7" y="14"/>
                    <a:pt x="7" y="14"/>
                    <a:pt x="7" y="14"/>
                  </a:cubicBezTo>
                  <a:cubicBezTo>
                    <a:pt x="7" y="14"/>
                    <a:pt x="7" y="14"/>
                    <a:pt x="7" y="14"/>
                  </a:cubicBezTo>
                  <a:cubicBezTo>
                    <a:pt x="6" y="14"/>
                    <a:pt x="6" y="14"/>
                    <a:pt x="6" y="14"/>
                  </a:cubicBezTo>
                  <a:cubicBezTo>
                    <a:pt x="4" y="14"/>
                    <a:pt x="4" y="14"/>
                    <a:pt x="4" y="14"/>
                  </a:cubicBezTo>
                  <a:cubicBezTo>
                    <a:pt x="4" y="14"/>
                    <a:pt x="4" y="14"/>
                    <a:pt x="4" y="14"/>
                  </a:cubicBezTo>
                  <a:cubicBezTo>
                    <a:pt x="4" y="14"/>
                    <a:pt x="4" y="14"/>
                    <a:pt x="4" y="14"/>
                  </a:cubicBezTo>
                  <a:cubicBezTo>
                    <a:pt x="4" y="2"/>
                    <a:pt x="4" y="2"/>
                    <a:pt x="4" y="2"/>
                  </a:cubicBezTo>
                  <a:cubicBezTo>
                    <a:pt x="1" y="2"/>
                    <a:pt x="1" y="2"/>
                    <a:pt x="1" y="2"/>
                  </a:cubicBezTo>
                  <a:cubicBezTo>
                    <a:pt x="0" y="2"/>
                    <a:pt x="0" y="2"/>
                    <a:pt x="0" y="2"/>
                  </a:cubicBezTo>
                  <a:cubicBezTo>
                    <a:pt x="0" y="0"/>
                    <a:pt x="0" y="0"/>
                    <a:pt x="0" y="0"/>
                  </a:cubicBezTo>
                  <a:cubicBezTo>
                    <a:pt x="0" y="0"/>
                    <a:pt x="0" y="0"/>
                    <a:pt x="0" y="0"/>
                  </a:cubicBezTo>
                  <a:cubicBezTo>
                    <a:pt x="0" y="0"/>
                    <a:pt x="0" y="0"/>
                    <a:pt x="1" y="0"/>
                  </a:cubicBezTo>
                  <a:cubicBezTo>
                    <a:pt x="10" y="0"/>
                    <a:pt x="10" y="0"/>
                    <a:pt x="10" y="0"/>
                  </a:cubicBezTo>
                  <a:cubicBezTo>
                    <a:pt x="10" y="0"/>
                    <a:pt x="10" y="0"/>
                    <a:pt x="10" y="0"/>
                  </a:cubicBezTo>
                  <a:cubicBezTo>
                    <a:pt x="10" y="0"/>
                    <a:pt x="10" y="0"/>
                    <a:pt x="10" y="0"/>
                  </a:cubicBezTo>
                  <a:lnTo>
                    <a:pt x="10" y="2"/>
                  </a:lnTo>
                  <a:close/>
                  <a:moveTo>
                    <a:pt x="19" y="9"/>
                  </a:moveTo>
                  <a:cubicBezTo>
                    <a:pt x="19" y="9"/>
                    <a:pt x="18" y="9"/>
                    <a:pt x="18" y="9"/>
                  </a:cubicBezTo>
                  <a:cubicBezTo>
                    <a:pt x="18" y="8"/>
                    <a:pt x="18" y="8"/>
                    <a:pt x="17" y="7"/>
                  </a:cubicBezTo>
                  <a:cubicBezTo>
                    <a:pt x="15" y="2"/>
                    <a:pt x="15" y="2"/>
                    <a:pt x="15" y="2"/>
                  </a:cubicBezTo>
                  <a:cubicBezTo>
                    <a:pt x="15" y="2"/>
                    <a:pt x="15" y="2"/>
                    <a:pt x="15" y="2"/>
                  </a:cubicBezTo>
                  <a:cubicBezTo>
                    <a:pt x="15" y="14"/>
                    <a:pt x="15" y="14"/>
                    <a:pt x="15" y="14"/>
                  </a:cubicBezTo>
                  <a:cubicBezTo>
                    <a:pt x="15" y="14"/>
                    <a:pt x="15" y="14"/>
                    <a:pt x="15" y="14"/>
                  </a:cubicBezTo>
                  <a:cubicBezTo>
                    <a:pt x="13" y="14"/>
                    <a:pt x="13" y="14"/>
                    <a:pt x="13" y="14"/>
                  </a:cubicBezTo>
                  <a:cubicBezTo>
                    <a:pt x="13" y="14"/>
                    <a:pt x="13" y="14"/>
                    <a:pt x="13" y="14"/>
                  </a:cubicBezTo>
                  <a:cubicBezTo>
                    <a:pt x="13" y="0"/>
                    <a:pt x="13" y="0"/>
                    <a:pt x="13" y="0"/>
                  </a:cubicBezTo>
                  <a:cubicBezTo>
                    <a:pt x="13" y="0"/>
                    <a:pt x="13" y="0"/>
                    <a:pt x="13" y="0"/>
                  </a:cubicBezTo>
                  <a:cubicBezTo>
                    <a:pt x="13" y="0"/>
                    <a:pt x="13" y="0"/>
                    <a:pt x="13" y="0"/>
                  </a:cubicBezTo>
                  <a:cubicBezTo>
                    <a:pt x="16" y="0"/>
                    <a:pt x="16" y="0"/>
                    <a:pt x="16" y="0"/>
                  </a:cubicBezTo>
                  <a:cubicBezTo>
                    <a:pt x="16" y="0"/>
                    <a:pt x="17" y="0"/>
                    <a:pt x="17" y="0"/>
                  </a:cubicBezTo>
                  <a:cubicBezTo>
                    <a:pt x="19" y="6"/>
                    <a:pt x="19" y="6"/>
                    <a:pt x="19" y="6"/>
                  </a:cubicBezTo>
                  <a:cubicBezTo>
                    <a:pt x="19" y="6"/>
                    <a:pt x="19" y="6"/>
                    <a:pt x="19" y="6"/>
                  </a:cubicBezTo>
                  <a:cubicBezTo>
                    <a:pt x="19" y="6"/>
                    <a:pt x="19" y="6"/>
                    <a:pt x="19" y="6"/>
                  </a:cubicBezTo>
                  <a:cubicBezTo>
                    <a:pt x="22" y="0"/>
                    <a:pt x="22" y="0"/>
                    <a:pt x="22" y="0"/>
                  </a:cubicBezTo>
                  <a:cubicBezTo>
                    <a:pt x="22" y="0"/>
                    <a:pt x="22" y="0"/>
                    <a:pt x="22" y="0"/>
                  </a:cubicBezTo>
                  <a:cubicBezTo>
                    <a:pt x="25" y="0"/>
                    <a:pt x="25" y="0"/>
                    <a:pt x="25" y="0"/>
                  </a:cubicBezTo>
                  <a:cubicBezTo>
                    <a:pt x="26" y="0"/>
                    <a:pt x="26" y="0"/>
                    <a:pt x="26" y="0"/>
                  </a:cubicBezTo>
                  <a:cubicBezTo>
                    <a:pt x="26" y="0"/>
                    <a:pt x="26" y="0"/>
                    <a:pt x="26" y="0"/>
                  </a:cubicBezTo>
                  <a:cubicBezTo>
                    <a:pt x="26" y="14"/>
                    <a:pt x="26" y="14"/>
                    <a:pt x="26" y="14"/>
                  </a:cubicBezTo>
                  <a:cubicBezTo>
                    <a:pt x="26" y="14"/>
                    <a:pt x="26" y="14"/>
                    <a:pt x="26" y="14"/>
                  </a:cubicBezTo>
                  <a:cubicBezTo>
                    <a:pt x="24" y="14"/>
                    <a:pt x="24" y="14"/>
                    <a:pt x="24" y="14"/>
                  </a:cubicBezTo>
                  <a:cubicBezTo>
                    <a:pt x="24" y="14"/>
                    <a:pt x="23" y="14"/>
                    <a:pt x="23" y="14"/>
                  </a:cubicBezTo>
                  <a:cubicBezTo>
                    <a:pt x="23" y="2"/>
                    <a:pt x="23" y="2"/>
                    <a:pt x="23" y="2"/>
                  </a:cubicBezTo>
                  <a:cubicBezTo>
                    <a:pt x="23" y="2"/>
                    <a:pt x="23" y="2"/>
                    <a:pt x="23" y="2"/>
                  </a:cubicBezTo>
                  <a:cubicBezTo>
                    <a:pt x="21" y="7"/>
                    <a:pt x="21" y="7"/>
                    <a:pt x="21" y="7"/>
                  </a:cubicBezTo>
                  <a:cubicBezTo>
                    <a:pt x="21" y="8"/>
                    <a:pt x="21" y="8"/>
                    <a:pt x="20" y="9"/>
                  </a:cubicBezTo>
                  <a:cubicBezTo>
                    <a:pt x="20" y="9"/>
                    <a:pt x="20" y="9"/>
                    <a:pt x="19"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grpSp>
    </p:spTree>
    <p:extLst>
      <p:ext uri="{BB962C8B-B14F-4D97-AF65-F5344CB8AC3E}">
        <p14:creationId xmlns:p14="http://schemas.microsoft.com/office/powerpoint/2010/main" val="2130823896"/>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Rectangle 3"/>
          <p:cNvSpPr/>
          <p:nvPr userDrawn="1"/>
        </p:nvSpPr>
        <p:spPr>
          <a:xfrm>
            <a:off x="1405" y="4672899"/>
            <a:ext cx="9144000" cy="472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 name="Text Placeholder 5"/>
          <p:cNvSpPr>
            <a:spLocks noGrp="1"/>
          </p:cNvSpPr>
          <p:nvPr>
            <p:ph type="body" sz="quarter" idx="15" hasCustomPrompt="1"/>
          </p:nvPr>
        </p:nvSpPr>
        <p:spPr>
          <a:xfrm>
            <a:off x="457200" y="4546998"/>
            <a:ext cx="8229600" cy="69056"/>
          </a:xfrm>
        </p:spPr>
        <p:txBody>
          <a:bodyPr anchor="b">
            <a:noAutofit/>
          </a:bodyPr>
          <a:lstStyle>
            <a:lvl1pPr>
              <a:spcAft>
                <a:spcPts val="0"/>
              </a:spcAft>
              <a:defRPr sz="450" baseline="0">
                <a:solidFill>
                  <a:schemeClr val="accent5"/>
                </a:solidFill>
              </a:defRPr>
            </a:lvl1pPr>
            <a:lvl2pPr>
              <a:defRPr sz="600"/>
            </a:lvl2pPr>
            <a:lvl3pPr>
              <a:defRPr sz="600"/>
            </a:lvl3pPr>
            <a:lvl4pPr>
              <a:defRPr sz="600"/>
            </a:lvl4pPr>
            <a:lvl5pPr>
              <a:defRPr sz="600"/>
            </a:lvl5pPr>
          </a:lstStyle>
          <a:p>
            <a:pPr lvl="0"/>
            <a:r>
              <a:rPr lang="en-US" dirty="0" smtClean="0"/>
              <a:t>Insert Footnotes here</a:t>
            </a:r>
            <a:endParaRPr lang="en-US" dirty="0"/>
          </a:p>
        </p:txBody>
      </p:sp>
      <p:sp>
        <p:nvSpPr>
          <p:cNvPr id="2" name="Title 1"/>
          <p:cNvSpPr>
            <a:spLocks noGrp="1"/>
          </p:cNvSpPr>
          <p:nvPr>
            <p:ph type="title" hasCustomPrompt="1"/>
          </p:nvPr>
        </p:nvSpPr>
        <p:spPr>
          <a:xfrm>
            <a:off x="457200" y="168375"/>
            <a:ext cx="8229600" cy="489123"/>
          </a:xfrm>
        </p:spPr>
        <p:txBody>
          <a:bodyPr anchor="t">
            <a:normAutofit/>
          </a:bodyPr>
          <a:lstStyle>
            <a:lvl1pPr>
              <a:defRPr sz="3600"/>
            </a:lvl1pPr>
          </a:lstStyle>
          <a:p>
            <a:r>
              <a:rPr lang="en-US" dirty="0" smtClean="0"/>
              <a:t>Headline</a:t>
            </a:r>
            <a:endParaRPr lang="en-US" dirty="0"/>
          </a:p>
        </p:txBody>
      </p:sp>
      <p:sp>
        <p:nvSpPr>
          <p:cNvPr id="3" name="Content Placeholder 2"/>
          <p:cNvSpPr>
            <a:spLocks noGrp="1"/>
          </p:cNvSpPr>
          <p:nvPr>
            <p:ph idx="1"/>
          </p:nvPr>
        </p:nvSpPr>
        <p:spPr>
          <a:xfrm>
            <a:off x="457200" y="1032949"/>
            <a:ext cx="8229600" cy="3434210"/>
          </a:xfrm>
        </p:spPr>
        <p:txBody>
          <a:bodyPr>
            <a:normAutofit/>
          </a:bodyPr>
          <a:lstStyle>
            <a:lvl1pPr>
              <a:defRPr sz="1050">
                <a:solidFill>
                  <a:schemeClr val="accent6"/>
                </a:solidFill>
              </a:defRPr>
            </a:lvl1pPr>
            <a:lvl2pPr>
              <a:defRPr sz="1050">
                <a:solidFill>
                  <a:schemeClr val="accent6"/>
                </a:solidFill>
              </a:defRPr>
            </a:lvl2pPr>
            <a:lvl3pPr>
              <a:defRPr sz="1050">
                <a:solidFill>
                  <a:schemeClr val="accent6"/>
                </a:solidFill>
              </a:defRPr>
            </a:lvl3pPr>
            <a:lvl4pPr>
              <a:defRPr sz="1050">
                <a:solidFill>
                  <a:schemeClr val="accent6"/>
                </a:solidFill>
              </a:defRPr>
            </a:lvl4pPr>
            <a:lvl5pPr>
              <a:defRPr sz="105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2"/>
          <p:cNvSpPr>
            <a:spLocks noGrp="1"/>
          </p:cNvSpPr>
          <p:nvPr>
            <p:ph type="body" sz="quarter" idx="14" hasCustomPrompt="1"/>
          </p:nvPr>
        </p:nvSpPr>
        <p:spPr>
          <a:xfrm>
            <a:off x="457200" y="642482"/>
            <a:ext cx="8229600" cy="269875"/>
          </a:xfrm>
        </p:spPr>
        <p:txBody>
          <a:bodyPr/>
          <a:lstStyle>
            <a:lvl1pPr>
              <a:defRPr sz="1800">
                <a:solidFill>
                  <a:srgbClr val="00A9F1"/>
                </a:solidFill>
              </a:defRPr>
            </a:lvl1pPr>
          </a:lstStyle>
          <a:p>
            <a:pPr lvl="0"/>
            <a:r>
              <a:rPr lang="en-US" dirty="0" smtClean="0"/>
              <a:t>Subhead</a:t>
            </a:r>
            <a:endParaRPr lang="en-US" dirty="0"/>
          </a:p>
        </p:txBody>
      </p:sp>
      <p:sp>
        <p:nvSpPr>
          <p:cNvPr id="9" name="Slide Number Placeholder 5"/>
          <p:cNvSpPr>
            <a:spLocks noGrp="1"/>
          </p:cNvSpPr>
          <p:nvPr>
            <p:ph type="sldNum" sz="quarter" idx="4"/>
          </p:nvPr>
        </p:nvSpPr>
        <p:spPr>
          <a:xfrm>
            <a:off x="180266" y="4833707"/>
            <a:ext cx="187996" cy="109728"/>
          </a:xfrm>
          <a:prstGeom prst="rect">
            <a:avLst/>
          </a:prstGeom>
        </p:spPr>
        <p:txBody>
          <a:bodyPr vert="horz" lIns="0" tIns="0" rIns="0" bIns="0" rtlCol="0" anchor="ctr"/>
          <a:lstStyle>
            <a:lvl1pPr algn="l">
              <a:defRPr sz="600" b="0">
                <a:solidFill>
                  <a:schemeClr val="bg1"/>
                </a:solidFill>
                <a:latin typeface="Intel Clear"/>
              </a:defRPr>
            </a:lvl1pPr>
          </a:lstStyle>
          <a:p>
            <a:fld id="{65B511B1-4A83-477F-84C5-2F3620D61E4F}" type="slidenum">
              <a:rPr lang="en-US" smtClean="0">
                <a:solidFill>
                  <a:prstClr val="white"/>
                </a:solidFill>
              </a:rPr>
              <a:pPr/>
              <a:t>‹#›</a:t>
            </a:fld>
            <a:endParaRPr lang="en-US" dirty="0">
              <a:solidFill>
                <a:prstClr val="white"/>
              </a:solidFill>
            </a:endParaRPr>
          </a:p>
        </p:txBody>
      </p:sp>
      <p:sp>
        <p:nvSpPr>
          <p:cNvPr id="22" name="Footer Placeholder 4"/>
          <p:cNvSpPr txBox="1">
            <a:spLocks/>
          </p:cNvSpPr>
          <p:nvPr userDrawn="1"/>
        </p:nvSpPr>
        <p:spPr>
          <a:xfrm>
            <a:off x="495036" y="107127"/>
            <a:ext cx="3447355" cy="129476"/>
          </a:xfrm>
          <a:prstGeom prst="rect">
            <a:avLst/>
          </a:prstGeom>
        </p:spPr>
        <p:txBody>
          <a:bodyPr vert="horz" lIns="0" tIns="0" rIns="0" bIns="0" rtlCol="0" anchor="ctr"/>
          <a:lstStyle>
            <a:defPPr>
              <a:defRPr lang="en-US"/>
            </a:defPPr>
            <a:lvl1pPr marL="0" algn="ctr" defTabSz="914400" rtl="0" eaLnBrk="1" latinLnBrk="0" hangingPunct="1">
              <a:defRPr sz="800" kern="1200">
                <a:solidFill>
                  <a:schemeClr val="tx1"/>
                </a:solidFill>
                <a:latin typeface="Neo Sans Intel Light"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sz="600" kern="0" dirty="0" smtClean="0">
                <a:solidFill>
                  <a:srgbClr val="FFDA00"/>
                </a:solidFill>
                <a:latin typeface="Intel Clear"/>
              </a:rPr>
              <a:t>Intel® Xeon® Processor E5-2600 v2 Product Family</a:t>
            </a:r>
            <a:endParaRPr lang="en-US" sz="750" dirty="0" smtClean="0">
              <a:solidFill>
                <a:srgbClr val="FFDA00"/>
              </a:solidFill>
              <a:latin typeface="Intel Clear"/>
            </a:endParaRPr>
          </a:p>
        </p:txBody>
      </p:sp>
      <p:sp>
        <p:nvSpPr>
          <p:cNvPr id="43" name="Rectangle 42"/>
          <p:cNvSpPr/>
          <p:nvPr userDrawn="1"/>
        </p:nvSpPr>
        <p:spPr>
          <a:xfrm>
            <a:off x="1421638" y="4768509"/>
            <a:ext cx="6910085" cy="276999"/>
          </a:xfrm>
          <a:prstGeom prst="rect">
            <a:avLst/>
          </a:prstGeom>
        </p:spPr>
        <p:txBody>
          <a:bodyPr wrap="square" lIns="0" tIns="0" rIns="0" bIns="0" anchor="b">
            <a:spAutoFit/>
          </a:bodyPr>
          <a:lstStyle/>
          <a:p>
            <a:r>
              <a:rPr lang="en-US" sz="600" spc="-15" dirty="0">
                <a:solidFill>
                  <a:prstClr val="white"/>
                </a:solidFill>
              </a:rPr>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p:txBody>
      </p:sp>
      <p:grpSp>
        <p:nvGrpSpPr>
          <p:cNvPr id="83" name="Group 82"/>
          <p:cNvGrpSpPr/>
          <p:nvPr userDrawn="1"/>
        </p:nvGrpSpPr>
        <p:grpSpPr>
          <a:xfrm>
            <a:off x="8521832" y="4748006"/>
            <a:ext cx="446197" cy="300105"/>
            <a:chOff x="8623301" y="6426200"/>
            <a:chExt cx="246063" cy="220663"/>
          </a:xfrm>
        </p:grpSpPr>
        <p:sp>
          <p:nvSpPr>
            <p:cNvPr id="10" name="Freeform 5"/>
            <p:cNvSpPr>
              <a:spLocks noEditPoints="1"/>
            </p:cNvSpPr>
            <p:nvPr userDrawn="1"/>
          </p:nvSpPr>
          <p:spPr bwMode="auto">
            <a:xfrm>
              <a:off x="8623301" y="6426200"/>
              <a:ext cx="246063" cy="174625"/>
            </a:xfrm>
            <a:custGeom>
              <a:avLst/>
              <a:gdLst>
                <a:gd name="T0" fmla="*/ 284 w 599"/>
                <a:gd name="T1" fmla="*/ 371 h 425"/>
                <a:gd name="T2" fmla="*/ 35 w 599"/>
                <a:gd name="T3" fmla="*/ 276 h 425"/>
                <a:gd name="T4" fmla="*/ 74 w 599"/>
                <a:gd name="T5" fmla="*/ 157 h 425"/>
                <a:gd name="T6" fmla="*/ 74 w 599"/>
                <a:gd name="T7" fmla="*/ 142 h 425"/>
                <a:gd name="T8" fmla="*/ 15 w 599"/>
                <a:gd name="T9" fmla="*/ 299 h 425"/>
                <a:gd name="T10" fmla="*/ 291 w 599"/>
                <a:gd name="T11" fmla="*/ 409 h 425"/>
                <a:gd name="T12" fmla="*/ 489 w 599"/>
                <a:gd name="T13" fmla="*/ 353 h 425"/>
                <a:gd name="T14" fmla="*/ 489 w 599"/>
                <a:gd name="T15" fmla="*/ 309 h 425"/>
                <a:gd name="T16" fmla="*/ 284 w 599"/>
                <a:gd name="T17" fmla="*/ 371 h 425"/>
                <a:gd name="T18" fmla="*/ 584 w 599"/>
                <a:gd name="T19" fmla="*/ 141 h 425"/>
                <a:gd name="T20" fmla="*/ 136 w 599"/>
                <a:gd name="T21" fmla="*/ 101 h 425"/>
                <a:gd name="T22" fmla="*/ 136 w 599"/>
                <a:gd name="T23" fmla="*/ 112 h 425"/>
                <a:gd name="T24" fmla="*/ 556 w 599"/>
                <a:gd name="T25" fmla="*/ 149 h 425"/>
                <a:gd name="T26" fmla="*/ 500 w 599"/>
                <a:gd name="T27" fmla="*/ 255 h 425"/>
                <a:gd name="T28" fmla="*/ 500 w 599"/>
                <a:gd name="T29" fmla="*/ 287 h 425"/>
                <a:gd name="T30" fmla="*/ 584 w 599"/>
                <a:gd name="T31" fmla="*/ 141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9" h="425">
                  <a:moveTo>
                    <a:pt x="284" y="371"/>
                  </a:moveTo>
                  <a:cubicBezTo>
                    <a:pt x="171" y="382"/>
                    <a:pt x="52" y="365"/>
                    <a:pt x="35" y="276"/>
                  </a:cubicBezTo>
                  <a:cubicBezTo>
                    <a:pt x="27" y="232"/>
                    <a:pt x="47" y="186"/>
                    <a:pt x="74" y="157"/>
                  </a:cubicBezTo>
                  <a:cubicBezTo>
                    <a:pt x="74" y="142"/>
                    <a:pt x="74" y="142"/>
                    <a:pt x="74" y="142"/>
                  </a:cubicBezTo>
                  <a:cubicBezTo>
                    <a:pt x="26" y="183"/>
                    <a:pt x="0" y="236"/>
                    <a:pt x="15" y="299"/>
                  </a:cubicBezTo>
                  <a:cubicBezTo>
                    <a:pt x="34" y="379"/>
                    <a:pt x="136" y="425"/>
                    <a:pt x="291" y="409"/>
                  </a:cubicBezTo>
                  <a:cubicBezTo>
                    <a:pt x="353" y="403"/>
                    <a:pt x="433" y="384"/>
                    <a:pt x="489" y="353"/>
                  </a:cubicBezTo>
                  <a:cubicBezTo>
                    <a:pt x="489" y="309"/>
                    <a:pt x="489" y="309"/>
                    <a:pt x="489" y="309"/>
                  </a:cubicBezTo>
                  <a:cubicBezTo>
                    <a:pt x="438" y="340"/>
                    <a:pt x="354" y="365"/>
                    <a:pt x="284" y="371"/>
                  </a:cubicBezTo>
                  <a:moveTo>
                    <a:pt x="584" y="141"/>
                  </a:moveTo>
                  <a:cubicBezTo>
                    <a:pt x="557" y="9"/>
                    <a:pt x="301" y="0"/>
                    <a:pt x="136" y="101"/>
                  </a:cubicBezTo>
                  <a:cubicBezTo>
                    <a:pt x="136" y="112"/>
                    <a:pt x="136" y="112"/>
                    <a:pt x="136" y="112"/>
                  </a:cubicBezTo>
                  <a:cubicBezTo>
                    <a:pt x="301" y="27"/>
                    <a:pt x="535" y="28"/>
                    <a:pt x="556" y="149"/>
                  </a:cubicBezTo>
                  <a:cubicBezTo>
                    <a:pt x="563" y="189"/>
                    <a:pt x="540" y="231"/>
                    <a:pt x="500" y="255"/>
                  </a:cubicBezTo>
                  <a:cubicBezTo>
                    <a:pt x="500" y="287"/>
                    <a:pt x="500" y="287"/>
                    <a:pt x="500" y="287"/>
                  </a:cubicBezTo>
                  <a:cubicBezTo>
                    <a:pt x="549" y="269"/>
                    <a:pt x="599" y="211"/>
                    <a:pt x="584" y="14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1" name="Freeform 6"/>
            <p:cNvSpPr>
              <a:spLocks/>
            </p:cNvSpPr>
            <p:nvPr userDrawn="1"/>
          </p:nvSpPr>
          <p:spPr bwMode="auto">
            <a:xfrm>
              <a:off x="8809038" y="6475413"/>
              <a:ext cx="12700" cy="68263"/>
            </a:xfrm>
            <a:custGeom>
              <a:avLst/>
              <a:gdLst>
                <a:gd name="T0" fmla="*/ 30 w 30"/>
                <a:gd name="T1" fmla="*/ 0 h 164"/>
                <a:gd name="T2" fmla="*/ 0 w 30"/>
                <a:gd name="T3" fmla="*/ 0 h 164"/>
                <a:gd name="T4" fmla="*/ 0 w 30"/>
                <a:gd name="T5" fmla="*/ 133 h 164"/>
                <a:gd name="T6" fmla="*/ 30 w 30"/>
                <a:gd name="T7" fmla="*/ 164 h 164"/>
                <a:gd name="T8" fmla="*/ 30 w 30"/>
                <a:gd name="T9" fmla="*/ 0 h 164"/>
              </a:gdLst>
              <a:ahLst/>
              <a:cxnLst>
                <a:cxn ang="0">
                  <a:pos x="T0" y="T1"/>
                </a:cxn>
                <a:cxn ang="0">
                  <a:pos x="T2" y="T3"/>
                </a:cxn>
                <a:cxn ang="0">
                  <a:pos x="T4" y="T5"/>
                </a:cxn>
                <a:cxn ang="0">
                  <a:pos x="T6" y="T7"/>
                </a:cxn>
                <a:cxn ang="0">
                  <a:pos x="T8" y="T9"/>
                </a:cxn>
              </a:cxnLst>
              <a:rect l="0" t="0" r="r" b="b"/>
              <a:pathLst>
                <a:path w="30" h="164">
                  <a:moveTo>
                    <a:pt x="30" y="0"/>
                  </a:moveTo>
                  <a:cubicBezTo>
                    <a:pt x="0" y="0"/>
                    <a:pt x="0" y="0"/>
                    <a:pt x="0" y="0"/>
                  </a:cubicBezTo>
                  <a:cubicBezTo>
                    <a:pt x="0" y="133"/>
                    <a:pt x="0" y="133"/>
                    <a:pt x="0" y="133"/>
                  </a:cubicBezTo>
                  <a:cubicBezTo>
                    <a:pt x="0" y="149"/>
                    <a:pt x="7" y="162"/>
                    <a:pt x="30" y="164"/>
                  </a:cubicBezTo>
                  <a:lnTo>
                    <a:pt x="3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2" name="Freeform 7"/>
            <p:cNvSpPr>
              <a:spLocks/>
            </p:cNvSpPr>
            <p:nvPr userDrawn="1"/>
          </p:nvSpPr>
          <p:spPr bwMode="auto">
            <a:xfrm>
              <a:off x="8662988" y="6496050"/>
              <a:ext cx="12700" cy="47625"/>
            </a:xfrm>
            <a:custGeom>
              <a:avLst/>
              <a:gdLst>
                <a:gd name="T0" fmla="*/ 30 w 30"/>
                <a:gd name="T1" fmla="*/ 0 h 118"/>
                <a:gd name="T2" fmla="*/ 0 w 30"/>
                <a:gd name="T3" fmla="*/ 0 h 118"/>
                <a:gd name="T4" fmla="*/ 0 w 30"/>
                <a:gd name="T5" fmla="*/ 87 h 118"/>
                <a:gd name="T6" fmla="*/ 30 w 30"/>
                <a:gd name="T7" fmla="*/ 118 h 118"/>
                <a:gd name="T8" fmla="*/ 30 w 30"/>
                <a:gd name="T9" fmla="*/ 0 h 118"/>
              </a:gdLst>
              <a:ahLst/>
              <a:cxnLst>
                <a:cxn ang="0">
                  <a:pos x="T0" y="T1"/>
                </a:cxn>
                <a:cxn ang="0">
                  <a:pos x="T2" y="T3"/>
                </a:cxn>
                <a:cxn ang="0">
                  <a:pos x="T4" y="T5"/>
                </a:cxn>
                <a:cxn ang="0">
                  <a:pos x="T6" y="T7"/>
                </a:cxn>
                <a:cxn ang="0">
                  <a:pos x="T8" y="T9"/>
                </a:cxn>
              </a:cxnLst>
              <a:rect l="0" t="0" r="r" b="b"/>
              <a:pathLst>
                <a:path w="30" h="118">
                  <a:moveTo>
                    <a:pt x="30" y="0"/>
                  </a:moveTo>
                  <a:cubicBezTo>
                    <a:pt x="0" y="0"/>
                    <a:pt x="0" y="0"/>
                    <a:pt x="0" y="0"/>
                  </a:cubicBezTo>
                  <a:cubicBezTo>
                    <a:pt x="0" y="87"/>
                    <a:pt x="0" y="87"/>
                    <a:pt x="0" y="87"/>
                  </a:cubicBezTo>
                  <a:cubicBezTo>
                    <a:pt x="0" y="102"/>
                    <a:pt x="7" y="116"/>
                    <a:pt x="30" y="118"/>
                  </a:cubicBezTo>
                  <a:lnTo>
                    <a:pt x="3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4" name="Rectangle 8"/>
            <p:cNvSpPr>
              <a:spLocks noChangeArrowheads="1"/>
            </p:cNvSpPr>
            <p:nvPr userDrawn="1"/>
          </p:nvSpPr>
          <p:spPr bwMode="auto">
            <a:xfrm>
              <a:off x="8662988" y="6477000"/>
              <a:ext cx="12700" cy="127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5" name="Freeform 9"/>
            <p:cNvSpPr>
              <a:spLocks/>
            </p:cNvSpPr>
            <p:nvPr userDrawn="1"/>
          </p:nvSpPr>
          <p:spPr bwMode="auto">
            <a:xfrm>
              <a:off x="8734426" y="6481763"/>
              <a:ext cx="20638" cy="61913"/>
            </a:xfrm>
            <a:custGeom>
              <a:avLst/>
              <a:gdLst>
                <a:gd name="T0" fmla="*/ 34 w 52"/>
                <a:gd name="T1" fmla="*/ 149 h 149"/>
                <a:gd name="T2" fmla="*/ 0 w 52"/>
                <a:gd name="T3" fmla="*/ 115 h 149"/>
                <a:gd name="T4" fmla="*/ 0 w 52"/>
                <a:gd name="T5" fmla="*/ 0 h 149"/>
                <a:gd name="T6" fmla="*/ 29 w 52"/>
                <a:gd name="T7" fmla="*/ 0 h 149"/>
                <a:gd name="T8" fmla="*/ 29 w 52"/>
                <a:gd name="T9" fmla="*/ 32 h 149"/>
                <a:gd name="T10" fmla="*/ 52 w 52"/>
                <a:gd name="T11" fmla="*/ 32 h 149"/>
                <a:gd name="T12" fmla="*/ 52 w 52"/>
                <a:gd name="T13" fmla="*/ 56 h 149"/>
                <a:gd name="T14" fmla="*/ 29 w 52"/>
                <a:gd name="T15" fmla="*/ 56 h 149"/>
                <a:gd name="T16" fmla="*/ 29 w 52"/>
                <a:gd name="T17" fmla="*/ 113 h 149"/>
                <a:gd name="T18" fmla="*/ 40 w 52"/>
                <a:gd name="T19" fmla="*/ 124 h 149"/>
                <a:gd name="T20" fmla="*/ 52 w 52"/>
                <a:gd name="T21" fmla="*/ 124 h 149"/>
                <a:gd name="T22" fmla="*/ 52 w 52"/>
                <a:gd name="T23" fmla="*/ 149 h 149"/>
                <a:gd name="T24" fmla="*/ 34 w 52"/>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149">
                  <a:moveTo>
                    <a:pt x="34" y="149"/>
                  </a:moveTo>
                  <a:cubicBezTo>
                    <a:pt x="10" y="149"/>
                    <a:pt x="0" y="132"/>
                    <a:pt x="0" y="115"/>
                  </a:cubicBezTo>
                  <a:cubicBezTo>
                    <a:pt x="0" y="0"/>
                    <a:pt x="0" y="0"/>
                    <a:pt x="0" y="0"/>
                  </a:cubicBezTo>
                  <a:cubicBezTo>
                    <a:pt x="29" y="0"/>
                    <a:pt x="29" y="0"/>
                    <a:pt x="29" y="0"/>
                  </a:cubicBezTo>
                  <a:cubicBezTo>
                    <a:pt x="29" y="32"/>
                    <a:pt x="29" y="32"/>
                    <a:pt x="29" y="32"/>
                  </a:cubicBezTo>
                  <a:cubicBezTo>
                    <a:pt x="52" y="32"/>
                    <a:pt x="52" y="32"/>
                    <a:pt x="52" y="32"/>
                  </a:cubicBezTo>
                  <a:cubicBezTo>
                    <a:pt x="52" y="56"/>
                    <a:pt x="52" y="56"/>
                    <a:pt x="52" y="56"/>
                  </a:cubicBezTo>
                  <a:cubicBezTo>
                    <a:pt x="29" y="56"/>
                    <a:pt x="29" y="56"/>
                    <a:pt x="29" y="56"/>
                  </a:cubicBezTo>
                  <a:cubicBezTo>
                    <a:pt x="29" y="113"/>
                    <a:pt x="29" y="113"/>
                    <a:pt x="29" y="113"/>
                  </a:cubicBezTo>
                  <a:cubicBezTo>
                    <a:pt x="29" y="120"/>
                    <a:pt x="33" y="124"/>
                    <a:pt x="40" y="124"/>
                  </a:cubicBezTo>
                  <a:cubicBezTo>
                    <a:pt x="52" y="124"/>
                    <a:pt x="52" y="124"/>
                    <a:pt x="52" y="124"/>
                  </a:cubicBezTo>
                  <a:cubicBezTo>
                    <a:pt x="52" y="149"/>
                    <a:pt x="52" y="149"/>
                    <a:pt x="52" y="149"/>
                  </a:cubicBezTo>
                  <a:cubicBezTo>
                    <a:pt x="34" y="149"/>
                    <a:pt x="34" y="149"/>
                    <a:pt x="34" y="1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6" name="Freeform 10"/>
            <p:cNvSpPr>
              <a:spLocks noEditPoints="1"/>
            </p:cNvSpPr>
            <p:nvPr userDrawn="1"/>
          </p:nvSpPr>
          <p:spPr bwMode="auto">
            <a:xfrm>
              <a:off x="8758238" y="6494463"/>
              <a:ext cx="42863" cy="50800"/>
            </a:xfrm>
            <a:custGeom>
              <a:avLst/>
              <a:gdLst>
                <a:gd name="T0" fmla="*/ 30 w 105"/>
                <a:gd name="T1" fmla="*/ 69 h 121"/>
                <a:gd name="T2" fmla="*/ 56 w 105"/>
                <a:gd name="T3" fmla="*/ 96 h 121"/>
                <a:gd name="T4" fmla="*/ 83 w 105"/>
                <a:gd name="T5" fmla="*/ 85 h 121"/>
                <a:gd name="T6" fmla="*/ 101 w 105"/>
                <a:gd name="T7" fmla="*/ 102 h 121"/>
                <a:gd name="T8" fmla="*/ 56 w 105"/>
                <a:gd name="T9" fmla="*/ 121 h 121"/>
                <a:gd name="T10" fmla="*/ 0 w 105"/>
                <a:gd name="T11" fmla="*/ 60 h 121"/>
                <a:gd name="T12" fmla="*/ 55 w 105"/>
                <a:gd name="T13" fmla="*/ 0 h 121"/>
                <a:gd name="T14" fmla="*/ 105 w 105"/>
                <a:gd name="T15" fmla="*/ 59 h 121"/>
                <a:gd name="T16" fmla="*/ 105 w 105"/>
                <a:gd name="T17" fmla="*/ 69 h 121"/>
                <a:gd name="T18" fmla="*/ 30 w 105"/>
                <a:gd name="T19" fmla="*/ 69 h 121"/>
                <a:gd name="T20" fmla="*/ 54 w 105"/>
                <a:gd name="T21" fmla="*/ 24 h 121"/>
                <a:gd name="T22" fmla="*/ 33 w 105"/>
                <a:gd name="T23" fmla="*/ 37 h 121"/>
                <a:gd name="T24" fmla="*/ 30 w 105"/>
                <a:gd name="T25" fmla="*/ 49 h 121"/>
                <a:gd name="T26" fmla="*/ 75 w 105"/>
                <a:gd name="T27" fmla="*/ 49 h 121"/>
                <a:gd name="T28" fmla="*/ 54 w 105"/>
                <a:gd name="T29" fmla="*/ 2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21">
                  <a:moveTo>
                    <a:pt x="30" y="69"/>
                  </a:moveTo>
                  <a:cubicBezTo>
                    <a:pt x="30" y="85"/>
                    <a:pt x="39" y="96"/>
                    <a:pt x="56" y="96"/>
                  </a:cubicBezTo>
                  <a:cubicBezTo>
                    <a:pt x="69" y="96"/>
                    <a:pt x="75" y="92"/>
                    <a:pt x="83" y="85"/>
                  </a:cubicBezTo>
                  <a:cubicBezTo>
                    <a:pt x="101" y="102"/>
                    <a:pt x="101" y="102"/>
                    <a:pt x="101" y="102"/>
                  </a:cubicBezTo>
                  <a:cubicBezTo>
                    <a:pt x="90" y="114"/>
                    <a:pt x="77" y="121"/>
                    <a:pt x="56" y="121"/>
                  </a:cubicBezTo>
                  <a:cubicBezTo>
                    <a:pt x="27" y="121"/>
                    <a:pt x="0" y="105"/>
                    <a:pt x="0" y="60"/>
                  </a:cubicBezTo>
                  <a:cubicBezTo>
                    <a:pt x="0" y="22"/>
                    <a:pt x="24" y="0"/>
                    <a:pt x="55" y="0"/>
                  </a:cubicBezTo>
                  <a:cubicBezTo>
                    <a:pt x="87" y="0"/>
                    <a:pt x="105" y="25"/>
                    <a:pt x="105" y="59"/>
                  </a:cubicBezTo>
                  <a:cubicBezTo>
                    <a:pt x="105" y="69"/>
                    <a:pt x="105" y="69"/>
                    <a:pt x="105" y="69"/>
                  </a:cubicBezTo>
                  <a:cubicBezTo>
                    <a:pt x="30" y="69"/>
                    <a:pt x="30" y="69"/>
                    <a:pt x="30" y="69"/>
                  </a:cubicBezTo>
                  <a:moveTo>
                    <a:pt x="54" y="24"/>
                  </a:moveTo>
                  <a:cubicBezTo>
                    <a:pt x="44" y="24"/>
                    <a:pt x="36" y="30"/>
                    <a:pt x="33" y="37"/>
                  </a:cubicBezTo>
                  <a:cubicBezTo>
                    <a:pt x="31" y="41"/>
                    <a:pt x="30" y="44"/>
                    <a:pt x="30" y="49"/>
                  </a:cubicBezTo>
                  <a:cubicBezTo>
                    <a:pt x="75" y="49"/>
                    <a:pt x="75" y="49"/>
                    <a:pt x="75" y="49"/>
                  </a:cubicBezTo>
                  <a:cubicBezTo>
                    <a:pt x="75" y="37"/>
                    <a:pt x="69" y="24"/>
                    <a:pt x="54" y="2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7" name="Freeform 11"/>
            <p:cNvSpPr>
              <a:spLocks/>
            </p:cNvSpPr>
            <p:nvPr userDrawn="1"/>
          </p:nvSpPr>
          <p:spPr bwMode="auto">
            <a:xfrm>
              <a:off x="8685213" y="6496050"/>
              <a:ext cx="39688" cy="47625"/>
            </a:xfrm>
            <a:custGeom>
              <a:avLst/>
              <a:gdLst>
                <a:gd name="T0" fmla="*/ 54 w 96"/>
                <a:gd name="T1" fmla="*/ 24 h 117"/>
                <a:gd name="T2" fmla="*/ 66 w 96"/>
                <a:gd name="T3" fmla="*/ 35 h 117"/>
                <a:gd name="T4" fmla="*/ 66 w 96"/>
                <a:gd name="T5" fmla="*/ 117 h 117"/>
                <a:gd name="T6" fmla="*/ 96 w 96"/>
                <a:gd name="T7" fmla="*/ 117 h 117"/>
                <a:gd name="T8" fmla="*/ 96 w 96"/>
                <a:gd name="T9" fmla="*/ 35 h 117"/>
                <a:gd name="T10" fmla="*/ 61 w 96"/>
                <a:gd name="T11" fmla="*/ 0 h 117"/>
                <a:gd name="T12" fmla="*/ 0 w 96"/>
                <a:gd name="T13" fmla="*/ 0 h 117"/>
                <a:gd name="T14" fmla="*/ 0 w 96"/>
                <a:gd name="T15" fmla="*/ 117 h 117"/>
                <a:gd name="T16" fmla="*/ 29 w 96"/>
                <a:gd name="T17" fmla="*/ 117 h 117"/>
                <a:gd name="T18" fmla="*/ 29 w 96"/>
                <a:gd name="T19" fmla="*/ 24 h 117"/>
                <a:gd name="T20" fmla="*/ 54 w 96"/>
                <a:gd name="T21" fmla="*/ 2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7">
                  <a:moveTo>
                    <a:pt x="54" y="24"/>
                  </a:moveTo>
                  <a:cubicBezTo>
                    <a:pt x="63" y="24"/>
                    <a:pt x="66" y="28"/>
                    <a:pt x="66" y="35"/>
                  </a:cubicBezTo>
                  <a:cubicBezTo>
                    <a:pt x="66" y="117"/>
                    <a:pt x="66" y="117"/>
                    <a:pt x="66" y="117"/>
                  </a:cubicBezTo>
                  <a:cubicBezTo>
                    <a:pt x="96" y="117"/>
                    <a:pt x="96" y="117"/>
                    <a:pt x="96" y="117"/>
                  </a:cubicBezTo>
                  <a:cubicBezTo>
                    <a:pt x="96" y="35"/>
                    <a:pt x="96" y="35"/>
                    <a:pt x="96" y="35"/>
                  </a:cubicBezTo>
                  <a:cubicBezTo>
                    <a:pt x="96" y="18"/>
                    <a:pt x="87" y="0"/>
                    <a:pt x="61" y="0"/>
                  </a:cubicBezTo>
                  <a:cubicBezTo>
                    <a:pt x="0" y="0"/>
                    <a:pt x="0" y="0"/>
                    <a:pt x="0" y="0"/>
                  </a:cubicBezTo>
                  <a:cubicBezTo>
                    <a:pt x="0" y="117"/>
                    <a:pt x="0" y="117"/>
                    <a:pt x="0" y="117"/>
                  </a:cubicBezTo>
                  <a:cubicBezTo>
                    <a:pt x="29" y="117"/>
                    <a:pt x="29" y="117"/>
                    <a:pt x="29" y="117"/>
                  </a:cubicBezTo>
                  <a:cubicBezTo>
                    <a:pt x="29" y="24"/>
                    <a:pt x="29" y="24"/>
                    <a:pt x="29" y="24"/>
                  </a:cubicBezTo>
                  <a:lnTo>
                    <a:pt x="54"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8" name="Freeform 12"/>
            <p:cNvSpPr>
              <a:spLocks noEditPoints="1"/>
            </p:cNvSpPr>
            <p:nvPr userDrawn="1"/>
          </p:nvSpPr>
          <p:spPr bwMode="auto">
            <a:xfrm>
              <a:off x="8829676" y="6475413"/>
              <a:ext cx="9525" cy="9525"/>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2 h 24"/>
                <a:gd name="T12" fmla="*/ 2 w 24"/>
                <a:gd name="T13" fmla="*/ 12 h 24"/>
                <a:gd name="T14" fmla="*/ 12 w 24"/>
                <a:gd name="T15" fmla="*/ 22 h 24"/>
                <a:gd name="T16" fmla="*/ 22 w 24"/>
                <a:gd name="T17" fmla="*/ 12 h 24"/>
                <a:gd name="T18" fmla="*/ 12 w 24"/>
                <a:gd name="T19" fmla="*/ 2 h 24"/>
                <a:gd name="T20" fmla="*/ 17 w 24"/>
                <a:gd name="T21" fmla="*/ 19 h 24"/>
                <a:gd name="T22" fmla="*/ 15 w 24"/>
                <a:gd name="T23" fmla="*/ 19 h 24"/>
                <a:gd name="T24" fmla="*/ 14 w 24"/>
                <a:gd name="T25" fmla="*/ 19 h 24"/>
                <a:gd name="T26" fmla="*/ 11 w 24"/>
                <a:gd name="T27" fmla="*/ 14 h 24"/>
                <a:gd name="T28" fmla="*/ 11 w 24"/>
                <a:gd name="T29" fmla="*/ 14 h 24"/>
                <a:gd name="T30" fmla="*/ 10 w 24"/>
                <a:gd name="T31" fmla="*/ 14 h 24"/>
                <a:gd name="T32" fmla="*/ 10 w 24"/>
                <a:gd name="T33" fmla="*/ 14 h 24"/>
                <a:gd name="T34" fmla="*/ 10 w 24"/>
                <a:gd name="T35" fmla="*/ 19 h 24"/>
                <a:gd name="T36" fmla="*/ 9 w 24"/>
                <a:gd name="T37" fmla="*/ 19 h 24"/>
                <a:gd name="T38" fmla="*/ 7 w 24"/>
                <a:gd name="T39" fmla="*/ 19 h 24"/>
                <a:gd name="T40" fmla="*/ 7 w 24"/>
                <a:gd name="T41" fmla="*/ 19 h 24"/>
                <a:gd name="T42" fmla="*/ 7 w 24"/>
                <a:gd name="T43" fmla="*/ 6 h 24"/>
                <a:gd name="T44" fmla="*/ 8 w 24"/>
                <a:gd name="T45" fmla="*/ 5 h 24"/>
                <a:gd name="T46" fmla="*/ 11 w 24"/>
                <a:gd name="T47" fmla="*/ 5 h 24"/>
                <a:gd name="T48" fmla="*/ 17 w 24"/>
                <a:gd name="T49" fmla="*/ 9 h 24"/>
                <a:gd name="T50" fmla="*/ 17 w 24"/>
                <a:gd name="T51" fmla="*/ 9 h 24"/>
                <a:gd name="T52" fmla="*/ 14 w 24"/>
                <a:gd name="T53" fmla="*/ 13 h 24"/>
                <a:gd name="T54" fmla="*/ 18 w 24"/>
                <a:gd name="T55" fmla="*/ 19 h 24"/>
                <a:gd name="T56" fmla="*/ 18 w 24"/>
                <a:gd name="T57" fmla="*/ 19 h 24"/>
                <a:gd name="T58" fmla="*/ 17 w 24"/>
                <a:gd name="T59" fmla="*/ 19 h 24"/>
                <a:gd name="T60" fmla="*/ 14 w 24"/>
                <a:gd name="T61" fmla="*/ 9 h 24"/>
                <a:gd name="T62" fmla="*/ 11 w 24"/>
                <a:gd name="T63" fmla="*/ 7 h 24"/>
                <a:gd name="T64" fmla="*/ 10 w 24"/>
                <a:gd name="T65" fmla="*/ 7 h 24"/>
                <a:gd name="T66" fmla="*/ 10 w 24"/>
                <a:gd name="T67" fmla="*/ 7 h 24"/>
                <a:gd name="T68" fmla="*/ 10 w 24"/>
                <a:gd name="T69" fmla="*/ 11 h 24"/>
                <a:gd name="T70" fmla="*/ 11 w 24"/>
                <a:gd name="T71" fmla="*/ 11 h 24"/>
                <a:gd name="T72" fmla="*/ 14 w 24"/>
                <a:gd name="T73"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4">
                  <a:moveTo>
                    <a:pt x="12" y="24"/>
                  </a:moveTo>
                  <a:cubicBezTo>
                    <a:pt x="5" y="24"/>
                    <a:pt x="0" y="19"/>
                    <a:pt x="0" y="12"/>
                  </a:cubicBezTo>
                  <a:cubicBezTo>
                    <a:pt x="0" y="6"/>
                    <a:pt x="5" y="0"/>
                    <a:pt x="12" y="0"/>
                  </a:cubicBezTo>
                  <a:cubicBezTo>
                    <a:pt x="18" y="0"/>
                    <a:pt x="24" y="6"/>
                    <a:pt x="24" y="12"/>
                  </a:cubicBezTo>
                  <a:cubicBezTo>
                    <a:pt x="24" y="19"/>
                    <a:pt x="18" y="24"/>
                    <a:pt x="12" y="24"/>
                  </a:cubicBezTo>
                  <a:moveTo>
                    <a:pt x="12" y="2"/>
                  </a:moveTo>
                  <a:cubicBezTo>
                    <a:pt x="6" y="2"/>
                    <a:pt x="2" y="7"/>
                    <a:pt x="2" y="12"/>
                  </a:cubicBezTo>
                  <a:cubicBezTo>
                    <a:pt x="2" y="18"/>
                    <a:pt x="6" y="22"/>
                    <a:pt x="12" y="22"/>
                  </a:cubicBezTo>
                  <a:cubicBezTo>
                    <a:pt x="17" y="22"/>
                    <a:pt x="22" y="18"/>
                    <a:pt x="22" y="12"/>
                  </a:cubicBezTo>
                  <a:cubicBezTo>
                    <a:pt x="22" y="7"/>
                    <a:pt x="17" y="2"/>
                    <a:pt x="12" y="2"/>
                  </a:cubicBezTo>
                  <a:moveTo>
                    <a:pt x="17" y="19"/>
                  </a:moveTo>
                  <a:cubicBezTo>
                    <a:pt x="15" y="19"/>
                    <a:pt x="15" y="19"/>
                    <a:pt x="15" y="19"/>
                  </a:cubicBezTo>
                  <a:cubicBezTo>
                    <a:pt x="15" y="19"/>
                    <a:pt x="15" y="19"/>
                    <a:pt x="14" y="19"/>
                  </a:cubicBezTo>
                  <a:cubicBezTo>
                    <a:pt x="11" y="14"/>
                    <a:pt x="11" y="14"/>
                    <a:pt x="11" y="14"/>
                  </a:cubicBezTo>
                  <a:cubicBezTo>
                    <a:pt x="11" y="14"/>
                    <a:pt x="11" y="14"/>
                    <a:pt x="11" y="14"/>
                  </a:cubicBezTo>
                  <a:cubicBezTo>
                    <a:pt x="10" y="14"/>
                    <a:pt x="10" y="14"/>
                    <a:pt x="10" y="14"/>
                  </a:cubicBezTo>
                  <a:cubicBezTo>
                    <a:pt x="10" y="14"/>
                    <a:pt x="10" y="14"/>
                    <a:pt x="10" y="14"/>
                  </a:cubicBezTo>
                  <a:cubicBezTo>
                    <a:pt x="10" y="19"/>
                    <a:pt x="10" y="19"/>
                    <a:pt x="10" y="19"/>
                  </a:cubicBezTo>
                  <a:cubicBezTo>
                    <a:pt x="10" y="19"/>
                    <a:pt x="9" y="19"/>
                    <a:pt x="9" y="19"/>
                  </a:cubicBezTo>
                  <a:cubicBezTo>
                    <a:pt x="7" y="19"/>
                    <a:pt x="7" y="19"/>
                    <a:pt x="7" y="19"/>
                  </a:cubicBezTo>
                  <a:cubicBezTo>
                    <a:pt x="7" y="19"/>
                    <a:pt x="7" y="19"/>
                    <a:pt x="7" y="19"/>
                  </a:cubicBezTo>
                  <a:cubicBezTo>
                    <a:pt x="7" y="6"/>
                    <a:pt x="7" y="6"/>
                    <a:pt x="7" y="6"/>
                  </a:cubicBezTo>
                  <a:cubicBezTo>
                    <a:pt x="7" y="5"/>
                    <a:pt x="7" y="5"/>
                    <a:pt x="8" y="5"/>
                  </a:cubicBezTo>
                  <a:cubicBezTo>
                    <a:pt x="8" y="5"/>
                    <a:pt x="10" y="5"/>
                    <a:pt x="11" y="5"/>
                  </a:cubicBezTo>
                  <a:cubicBezTo>
                    <a:pt x="15" y="5"/>
                    <a:pt x="17" y="6"/>
                    <a:pt x="17" y="9"/>
                  </a:cubicBezTo>
                  <a:cubicBezTo>
                    <a:pt x="17" y="9"/>
                    <a:pt x="17" y="9"/>
                    <a:pt x="17" y="9"/>
                  </a:cubicBezTo>
                  <a:cubicBezTo>
                    <a:pt x="17" y="12"/>
                    <a:pt x="16" y="13"/>
                    <a:pt x="14" y="13"/>
                  </a:cubicBezTo>
                  <a:cubicBezTo>
                    <a:pt x="18" y="19"/>
                    <a:pt x="18" y="19"/>
                    <a:pt x="18" y="19"/>
                  </a:cubicBezTo>
                  <a:cubicBezTo>
                    <a:pt x="18" y="19"/>
                    <a:pt x="18" y="19"/>
                    <a:pt x="18" y="19"/>
                  </a:cubicBezTo>
                  <a:cubicBezTo>
                    <a:pt x="18" y="19"/>
                    <a:pt x="18" y="19"/>
                    <a:pt x="17" y="19"/>
                  </a:cubicBezTo>
                  <a:moveTo>
                    <a:pt x="14" y="9"/>
                  </a:moveTo>
                  <a:cubicBezTo>
                    <a:pt x="14" y="8"/>
                    <a:pt x="13" y="7"/>
                    <a:pt x="11" y="7"/>
                  </a:cubicBezTo>
                  <a:cubicBezTo>
                    <a:pt x="10" y="7"/>
                    <a:pt x="10" y="7"/>
                    <a:pt x="10" y="7"/>
                  </a:cubicBezTo>
                  <a:cubicBezTo>
                    <a:pt x="10" y="7"/>
                    <a:pt x="10" y="7"/>
                    <a:pt x="10" y="7"/>
                  </a:cubicBezTo>
                  <a:cubicBezTo>
                    <a:pt x="10" y="11"/>
                    <a:pt x="10" y="11"/>
                    <a:pt x="10" y="11"/>
                  </a:cubicBezTo>
                  <a:cubicBezTo>
                    <a:pt x="10" y="11"/>
                    <a:pt x="11" y="11"/>
                    <a:pt x="11" y="11"/>
                  </a:cubicBezTo>
                  <a:cubicBezTo>
                    <a:pt x="13" y="11"/>
                    <a:pt x="14" y="11"/>
                    <a:pt x="14"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9" name="Freeform 13"/>
            <p:cNvSpPr>
              <a:spLocks/>
            </p:cNvSpPr>
            <p:nvPr userDrawn="1"/>
          </p:nvSpPr>
          <p:spPr bwMode="auto">
            <a:xfrm>
              <a:off x="8662988" y="6621463"/>
              <a:ext cx="14288" cy="25400"/>
            </a:xfrm>
            <a:custGeom>
              <a:avLst/>
              <a:gdLst>
                <a:gd name="T0" fmla="*/ 34 w 34"/>
                <a:gd name="T1" fmla="*/ 58 h 61"/>
                <a:gd name="T2" fmla="*/ 33 w 34"/>
                <a:gd name="T3" fmla="*/ 59 h 61"/>
                <a:gd name="T4" fmla="*/ 32 w 34"/>
                <a:gd name="T5" fmla="*/ 60 h 61"/>
                <a:gd name="T6" fmla="*/ 26 w 34"/>
                <a:gd name="T7" fmla="*/ 61 h 61"/>
                <a:gd name="T8" fmla="*/ 18 w 34"/>
                <a:gd name="T9" fmla="*/ 61 h 61"/>
                <a:gd name="T10" fmla="*/ 9 w 34"/>
                <a:gd name="T11" fmla="*/ 60 h 61"/>
                <a:gd name="T12" fmla="*/ 2 w 34"/>
                <a:gd name="T13" fmla="*/ 55 h 61"/>
                <a:gd name="T14" fmla="*/ 0 w 34"/>
                <a:gd name="T15" fmla="*/ 45 h 61"/>
                <a:gd name="T16" fmla="*/ 0 w 34"/>
                <a:gd name="T17" fmla="*/ 2 h 61"/>
                <a:gd name="T18" fmla="*/ 0 w 34"/>
                <a:gd name="T19" fmla="*/ 1 h 61"/>
                <a:gd name="T20" fmla="*/ 1 w 34"/>
                <a:gd name="T21" fmla="*/ 0 h 61"/>
                <a:gd name="T22" fmla="*/ 9 w 34"/>
                <a:gd name="T23" fmla="*/ 0 h 61"/>
                <a:gd name="T24" fmla="*/ 10 w 34"/>
                <a:gd name="T25" fmla="*/ 1 h 61"/>
                <a:gd name="T26" fmla="*/ 11 w 34"/>
                <a:gd name="T27" fmla="*/ 2 h 61"/>
                <a:gd name="T28" fmla="*/ 11 w 34"/>
                <a:gd name="T29" fmla="*/ 45 h 61"/>
                <a:gd name="T30" fmla="*/ 12 w 34"/>
                <a:gd name="T31" fmla="*/ 50 h 61"/>
                <a:gd name="T32" fmla="*/ 17 w 34"/>
                <a:gd name="T33" fmla="*/ 52 h 61"/>
                <a:gd name="T34" fmla="*/ 32 w 34"/>
                <a:gd name="T35" fmla="*/ 52 h 61"/>
                <a:gd name="T36" fmla="*/ 33 w 34"/>
                <a:gd name="T37" fmla="*/ 52 h 61"/>
                <a:gd name="T38" fmla="*/ 34 w 34"/>
                <a:gd name="T39" fmla="*/ 53 h 61"/>
                <a:gd name="T40" fmla="*/ 34 w 34"/>
                <a:gd name="T41" fmla="*/ 5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1">
                  <a:moveTo>
                    <a:pt x="34" y="58"/>
                  </a:moveTo>
                  <a:cubicBezTo>
                    <a:pt x="34" y="59"/>
                    <a:pt x="34" y="59"/>
                    <a:pt x="33" y="59"/>
                  </a:cubicBezTo>
                  <a:cubicBezTo>
                    <a:pt x="33" y="60"/>
                    <a:pt x="33" y="60"/>
                    <a:pt x="32" y="60"/>
                  </a:cubicBezTo>
                  <a:cubicBezTo>
                    <a:pt x="31" y="60"/>
                    <a:pt x="29" y="61"/>
                    <a:pt x="26" y="61"/>
                  </a:cubicBezTo>
                  <a:cubicBezTo>
                    <a:pt x="23" y="61"/>
                    <a:pt x="20" y="61"/>
                    <a:pt x="18" y="61"/>
                  </a:cubicBezTo>
                  <a:cubicBezTo>
                    <a:pt x="15" y="61"/>
                    <a:pt x="11" y="61"/>
                    <a:pt x="9" y="60"/>
                  </a:cubicBezTo>
                  <a:cubicBezTo>
                    <a:pt x="6" y="59"/>
                    <a:pt x="4" y="57"/>
                    <a:pt x="2" y="55"/>
                  </a:cubicBezTo>
                  <a:cubicBezTo>
                    <a:pt x="1" y="52"/>
                    <a:pt x="0" y="49"/>
                    <a:pt x="0" y="45"/>
                  </a:cubicBezTo>
                  <a:cubicBezTo>
                    <a:pt x="0" y="2"/>
                    <a:pt x="0" y="2"/>
                    <a:pt x="0" y="2"/>
                  </a:cubicBezTo>
                  <a:cubicBezTo>
                    <a:pt x="0" y="2"/>
                    <a:pt x="0" y="1"/>
                    <a:pt x="0" y="1"/>
                  </a:cubicBezTo>
                  <a:cubicBezTo>
                    <a:pt x="1" y="1"/>
                    <a:pt x="1" y="0"/>
                    <a:pt x="1" y="0"/>
                  </a:cubicBezTo>
                  <a:cubicBezTo>
                    <a:pt x="9" y="0"/>
                    <a:pt x="9" y="0"/>
                    <a:pt x="9" y="0"/>
                  </a:cubicBezTo>
                  <a:cubicBezTo>
                    <a:pt x="10" y="0"/>
                    <a:pt x="10" y="1"/>
                    <a:pt x="10" y="1"/>
                  </a:cubicBezTo>
                  <a:cubicBezTo>
                    <a:pt x="11" y="1"/>
                    <a:pt x="11" y="2"/>
                    <a:pt x="11" y="2"/>
                  </a:cubicBezTo>
                  <a:cubicBezTo>
                    <a:pt x="11" y="45"/>
                    <a:pt x="11" y="45"/>
                    <a:pt x="11" y="45"/>
                  </a:cubicBezTo>
                  <a:cubicBezTo>
                    <a:pt x="11" y="47"/>
                    <a:pt x="11" y="49"/>
                    <a:pt x="12" y="50"/>
                  </a:cubicBezTo>
                  <a:cubicBezTo>
                    <a:pt x="13" y="51"/>
                    <a:pt x="15" y="52"/>
                    <a:pt x="17" y="52"/>
                  </a:cubicBezTo>
                  <a:cubicBezTo>
                    <a:pt x="32" y="52"/>
                    <a:pt x="32" y="52"/>
                    <a:pt x="32" y="52"/>
                  </a:cubicBezTo>
                  <a:cubicBezTo>
                    <a:pt x="33" y="52"/>
                    <a:pt x="33" y="52"/>
                    <a:pt x="33" y="52"/>
                  </a:cubicBezTo>
                  <a:cubicBezTo>
                    <a:pt x="34" y="52"/>
                    <a:pt x="34" y="53"/>
                    <a:pt x="34" y="53"/>
                  </a:cubicBezTo>
                  <a:lnTo>
                    <a:pt x="34" y="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20" name="Freeform 14"/>
            <p:cNvSpPr>
              <a:spLocks noEditPoints="1"/>
            </p:cNvSpPr>
            <p:nvPr userDrawn="1"/>
          </p:nvSpPr>
          <p:spPr bwMode="auto">
            <a:xfrm>
              <a:off x="8677276" y="6627813"/>
              <a:ext cx="15875" cy="19050"/>
            </a:xfrm>
            <a:custGeom>
              <a:avLst/>
              <a:gdLst>
                <a:gd name="T0" fmla="*/ 39 w 39"/>
                <a:gd name="T1" fmla="*/ 27 h 47"/>
                <a:gd name="T2" fmla="*/ 37 w 39"/>
                <a:gd name="T3" fmla="*/ 37 h 47"/>
                <a:gd name="T4" fmla="*/ 30 w 39"/>
                <a:gd name="T5" fmla="*/ 45 h 47"/>
                <a:gd name="T6" fmla="*/ 20 w 39"/>
                <a:gd name="T7" fmla="*/ 47 h 47"/>
                <a:gd name="T8" fmla="*/ 9 w 39"/>
                <a:gd name="T9" fmla="*/ 45 h 47"/>
                <a:gd name="T10" fmla="*/ 3 w 39"/>
                <a:gd name="T11" fmla="*/ 37 h 47"/>
                <a:gd name="T12" fmla="*/ 0 w 39"/>
                <a:gd name="T13" fmla="*/ 27 h 47"/>
                <a:gd name="T14" fmla="*/ 0 w 39"/>
                <a:gd name="T15" fmla="*/ 20 h 47"/>
                <a:gd name="T16" fmla="*/ 3 w 39"/>
                <a:gd name="T17" fmla="*/ 10 h 47"/>
                <a:gd name="T18" fmla="*/ 9 w 39"/>
                <a:gd name="T19" fmla="*/ 3 h 47"/>
                <a:gd name="T20" fmla="*/ 20 w 39"/>
                <a:gd name="T21" fmla="*/ 0 h 47"/>
                <a:gd name="T22" fmla="*/ 30 w 39"/>
                <a:gd name="T23" fmla="*/ 3 h 47"/>
                <a:gd name="T24" fmla="*/ 37 w 39"/>
                <a:gd name="T25" fmla="*/ 10 h 47"/>
                <a:gd name="T26" fmla="*/ 39 w 39"/>
                <a:gd name="T27" fmla="*/ 20 h 47"/>
                <a:gd name="T28" fmla="*/ 39 w 39"/>
                <a:gd name="T29" fmla="*/ 27 h 47"/>
                <a:gd name="T30" fmla="*/ 28 w 39"/>
                <a:gd name="T31" fmla="*/ 27 h 47"/>
                <a:gd name="T32" fmla="*/ 28 w 39"/>
                <a:gd name="T33" fmla="*/ 20 h 47"/>
                <a:gd name="T34" fmla="*/ 26 w 39"/>
                <a:gd name="T35" fmla="*/ 12 h 47"/>
                <a:gd name="T36" fmla="*/ 20 w 39"/>
                <a:gd name="T37" fmla="*/ 10 h 47"/>
                <a:gd name="T38" fmla="*/ 13 w 39"/>
                <a:gd name="T39" fmla="*/ 12 h 47"/>
                <a:gd name="T40" fmla="*/ 11 w 39"/>
                <a:gd name="T41" fmla="*/ 20 h 47"/>
                <a:gd name="T42" fmla="*/ 11 w 39"/>
                <a:gd name="T43" fmla="*/ 27 h 47"/>
                <a:gd name="T44" fmla="*/ 13 w 39"/>
                <a:gd name="T45" fmla="*/ 35 h 47"/>
                <a:gd name="T46" fmla="*/ 20 w 39"/>
                <a:gd name="T47" fmla="*/ 38 h 47"/>
                <a:gd name="T48" fmla="*/ 26 w 39"/>
                <a:gd name="T49" fmla="*/ 35 h 47"/>
                <a:gd name="T50" fmla="*/ 28 w 39"/>
                <a:gd name="T51"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47">
                  <a:moveTo>
                    <a:pt x="39" y="27"/>
                  </a:moveTo>
                  <a:cubicBezTo>
                    <a:pt x="39" y="31"/>
                    <a:pt x="38" y="34"/>
                    <a:pt x="37" y="37"/>
                  </a:cubicBezTo>
                  <a:cubicBezTo>
                    <a:pt x="35" y="40"/>
                    <a:pt x="33" y="43"/>
                    <a:pt x="30" y="45"/>
                  </a:cubicBezTo>
                  <a:cubicBezTo>
                    <a:pt x="27" y="46"/>
                    <a:pt x="24" y="47"/>
                    <a:pt x="20" y="47"/>
                  </a:cubicBezTo>
                  <a:cubicBezTo>
                    <a:pt x="16" y="47"/>
                    <a:pt x="12" y="46"/>
                    <a:pt x="9" y="45"/>
                  </a:cubicBezTo>
                  <a:cubicBezTo>
                    <a:pt x="6" y="43"/>
                    <a:pt x="4" y="40"/>
                    <a:pt x="3" y="37"/>
                  </a:cubicBezTo>
                  <a:cubicBezTo>
                    <a:pt x="1" y="34"/>
                    <a:pt x="0" y="31"/>
                    <a:pt x="0" y="27"/>
                  </a:cubicBezTo>
                  <a:cubicBezTo>
                    <a:pt x="0" y="20"/>
                    <a:pt x="0" y="20"/>
                    <a:pt x="0" y="20"/>
                  </a:cubicBezTo>
                  <a:cubicBezTo>
                    <a:pt x="0" y="17"/>
                    <a:pt x="1" y="13"/>
                    <a:pt x="3" y="10"/>
                  </a:cubicBezTo>
                  <a:cubicBezTo>
                    <a:pt x="4" y="7"/>
                    <a:pt x="6" y="5"/>
                    <a:pt x="9" y="3"/>
                  </a:cubicBezTo>
                  <a:cubicBezTo>
                    <a:pt x="12" y="1"/>
                    <a:pt x="16" y="0"/>
                    <a:pt x="20" y="0"/>
                  </a:cubicBezTo>
                  <a:cubicBezTo>
                    <a:pt x="24" y="0"/>
                    <a:pt x="27" y="1"/>
                    <a:pt x="30" y="3"/>
                  </a:cubicBezTo>
                  <a:cubicBezTo>
                    <a:pt x="33" y="5"/>
                    <a:pt x="35" y="7"/>
                    <a:pt x="37" y="10"/>
                  </a:cubicBezTo>
                  <a:cubicBezTo>
                    <a:pt x="38" y="13"/>
                    <a:pt x="39" y="17"/>
                    <a:pt x="39" y="20"/>
                  </a:cubicBezTo>
                  <a:lnTo>
                    <a:pt x="39" y="27"/>
                  </a:lnTo>
                  <a:close/>
                  <a:moveTo>
                    <a:pt x="28" y="27"/>
                  </a:moveTo>
                  <a:cubicBezTo>
                    <a:pt x="28" y="20"/>
                    <a:pt x="28" y="20"/>
                    <a:pt x="28" y="20"/>
                  </a:cubicBezTo>
                  <a:cubicBezTo>
                    <a:pt x="28" y="17"/>
                    <a:pt x="28" y="14"/>
                    <a:pt x="26" y="12"/>
                  </a:cubicBezTo>
                  <a:cubicBezTo>
                    <a:pt x="25" y="10"/>
                    <a:pt x="23" y="10"/>
                    <a:pt x="20" y="10"/>
                  </a:cubicBezTo>
                  <a:cubicBezTo>
                    <a:pt x="17" y="10"/>
                    <a:pt x="15" y="10"/>
                    <a:pt x="13" y="12"/>
                  </a:cubicBezTo>
                  <a:cubicBezTo>
                    <a:pt x="12" y="14"/>
                    <a:pt x="11" y="17"/>
                    <a:pt x="11" y="20"/>
                  </a:cubicBezTo>
                  <a:cubicBezTo>
                    <a:pt x="11" y="27"/>
                    <a:pt x="11" y="27"/>
                    <a:pt x="11" y="27"/>
                  </a:cubicBezTo>
                  <a:cubicBezTo>
                    <a:pt x="11" y="30"/>
                    <a:pt x="12" y="33"/>
                    <a:pt x="13" y="35"/>
                  </a:cubicBezTo>
                  <a:cubicBezTo>
                    <a:pt x="15" y="37"/>
                    <a:pt x="17" y="38"/>
                    <a:pt x="20" y="38"/>
                  </a:cubicBezTo>
                  <a:cubicBezTo>
                    <a:pt x="22" y="38"/>
                    <a:pt x="25" y="37"/>
                    <a:pt x="26" y="35"/>
                  </a:cubicBezTo>
                  <a:cubicBezTo>
                    <a:pt x="28" y="33"/>
                    <a:pt x="28" y="30"/>
                    <a:pt x="28" y="2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21" name="Freeform 15"/>
            <p:cNvSpPr>
              <a:spLocks noEditPoints="1"/>
            </p:cNvSpPr>
            <p:nvPr userDrawn="1"/>
          </p:nvSpPr>
          <p:spPr bwMode="auto">
            <a:xfrm>
              <a:off x="8696326" y="6627813"/>
              <a:ext cx="15875" cy="19050"/>
            </a:xfrm>
            <a:custGeom>
              <a:avLst/>
              <a:gdLst>
                <a:gd name="T0" fmla="*/ 38 w 38"/>
                <a:gd name="T1" fmla="*/ 27 h 47"/>
                <a:gd name="T2" fmla="*/ 36 w 38"/>
                <a:gd name="T3" fmla="*/ 37 h 47"/>
                <a:gd name="T4" fmla="*/ 30 w 38"/>
                <a:gd name="T5" fmla="*/ 45 h 47"/>
                <a:gd name="T6" fmla="*/ 19 w 38"/>
                <a:gd name="T7" fmla="*/ 47 h 47"/>
                <a:gd name="T8" fmla="*/ 8 w 38"/>
                <a:gd name="T9" fmla="*/ 45 h 47"/>
                <a:gd name="T10" fmla="*/ 2 w 38"/>
                <a:gd name="T11" fmla="*/ 37 h 47"/>
                <a:gd name="T12" fmla="*/ 0 w 38"/>
                <a:gd name="T13" fmla="*/ 27 h 47"/>
                <a:gd name="T14" fmla="*/ 0 w 38"/>
                <a:gd name="T15" fmla="*/ 20 h 47"/>
                <a:gd name="T16" fmla="*/ 2 w 38"/>
                <a:gd name="T17" fmla="*/ 10 h 47"/>
                <a:gd name="T18" fmla="*/ 8 w 38"/>
                <a:gd name="T19" fmla="*/ 3 h 47"/>
                <a:gd name="T20" fmla="*/ 19 w 38"/>
                <a:gd name="T21" fmla="*/ 0 h 47"/>
                <a:gd name="T22" fmla="*/ 30 w 38"/>
                <a:gd name="T23" fmla="*/ 3 h 47"/>
                <a:gd name="T24" fmla="*/ 36 w 38"/>
                <a:gd name="T25" fmla="*/ 10 h 47"/>
                <a:gd name="T26" fmla="*/ 38 w 38"/>
                <a:gd name="T27" fmla="*/ 20 h 47"/>
                <a:gd name="T28" fmla="*/ 38 w 38"/>
                <a:gd name="T29" fmla="*/ 27 h 47"/>
                <a:gd name="T30" fmla="*/ 28 w 38"/>
                <a:gd name="T31" fmla="*/ 27 h 47"/>
                <a:gd name="T32" fmla="*/ 28 w 38"/>
                <a:gd name="T33" fmla="*/ 20 h 47"/>
                <a:gd name="T34" fmla="*/ 25 w 38"/>
                <a:gd name="T35" fmla="*/ 12 h 47"/>
                <a:gd name="T36" fmla="*/ 19 w 38"/>
                <a:gd name="T37" fmla="*/ 10 h 47"/>
                <a:gd name="T38" fmla="*/ 13 w 38"/>
                <a:gd name="T39" fmla="*/ 12 h 47"/>
                <a:gd name="T40" fmla="*/ 10 w 38"/>
                <a:gd name="T41" fmla="*/ 20 h 47"/>
                <a:gd name="T42" fmla="*/ 10 w 38"/>
                <a:gd name="T43" fmla="*/ 27 h 47"/>
                <a:gd name="T44" fmla="*/ 13 w 38"/>
                <a:gd name="T45" fmla="*/ 35 h 47"/>
                <a:gd name="T46" fmla="*/ 19 w 38"/>
                <a:gd name="T47" fmla="*/ 38 h 47"/>
                <a:gd name="T48" fmla="*/ 25 w 38"/>
                <a:gd name="T49" fmla="*/ 35 h 47"/>
                <a:gd name="T50" fmla="*/ 28 w 38"/>
                <a:gd name="T51"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47">
                  <a:moveTo>
                    <a:pt x="38" y="27"/>
                  </a:moveTo>
                  <a:cubicBezTo>
                    <a:pt x="38" y="31"/>
                    <a:pt x="38" y="34"/>
                    <a:pt x="36" y="37"/>
                  </a:cubicBezTo>
                  <a:cubicBezTo>
                    <a:pt x="35" y="40"/>
                    <a:pt x="32" y="43"/>
                    <a:pt x="30" y="45"/>
                  </a:cubicBezTo>
                  <a:cubicBezTo>
                    <a:pt x="27" y="46"/>
                    <a:pt x="23" y="47"/>
                    <a:pt x="19" y="47"/>
                  </a:cubicBezTo>
                  <a:cubicBezTo>
                    <a:pt x="15" y="47"/>
                    <a:pt x="11" y="46"/>
                    <a:pt x="8" y="45"/>
                  </a:cubicBezTo>
                  <a:cubicBezTo>
                    <a:pt x="6" y="43"/>
                    <a:pt x="3" y="40"/>
                    <a:pt x="2" y="37"/>
                  </a:cubicBezTo>
                  <a:cubicBezTo>
                    <a:pt x="0" y="34"/>
                    <a:pt x="0" y="31"/>
                    <a:pt x="0" y="27"/>
                  </a:cubicBezTo>
                  <a:cubicBezTo>
                    <a:pt x="0" y="20"/>
                    <a:pt x="0" y="20"/>
                    <a:pt x="0" y="20"/>
                  </a:cubicBezTo>
                  <a:cubicBezTo>
                    <a:pt x="0" y="17"/>
                    <a:pt x="0" y="13"/>
                    <a:pt x="2" y="10"/>
                  </a:cubicBezTo>
                  <a:cubicBezTo>
                    <a:pt x="3" y="7"/>
                    <a:pt x="6" y="5"/>
                    <a:pt x="8" y="3"/>
                  </a:cubicBezTo>
                  <a:cubicBezTo>
                    <a:pt x="11" y="1"/>
                    <a:pt x="15" y="0"/>
                    <a:pt x="19" y="0"/>
                  </a:cubicBezTo>
                  <a:cubicBezTo>
                    <a:pt x="23" y="0"/>
                    <a:pt x="27" y="1"/>
                    <a:pt x="30" y="3"/>
                  </a:cubicBezTo>
                  <a:cubicBezTo>
                    <a:pt x="32" y="5"/>
                    <a:pt x="35" y="7"/>
                    <a:pt x="36" y="10"/>
                  </a:cubicBezTo>
                  <a:cubicBezTo>
                    <a:pt x="38" y="13"/>
                    <a:pt x="38" y="17"/>
                    <a:pt x="38" y="20"/>
                  </a:cubicBezTo>
                  <a:lnTo>
                    <a:pt x="38" y="27"/>
                  </a:lnTo>
                  <a:close/>
                  <a:moveTo>
                    <a:pt x="28" y="27"/>
                  </a:moveTo>
                  <a:cubicBezTo>
                    <a:pt x="28" y="20"/>
                    <a:pt x="28" y="20"/>
                    <a:pt x="28" y="20"/>
                  </a:cubicBezTo>
                  <a:cubicBezTo>
                    <a:pt x="28" y="17"/>
                    <a:pt x="27" y="14"/>
                    <a:pt x="25" y="12"/>
                  </a:cubicBezTo>
                  <a:cubicBezTo>
                    <a:pt x="24" y="10"/>
                    <a:pt x="22" y="10"/>
                    <a:pt x="19" y="10"/>
                  </a:cubicBezTo>
                  <a:cubicBezTo>
                    <a:pt x="16" y="10"/>
                    <a:pt x="14" y="10"/>
                    <a:pt x="13" y="12"/>
                  </a:cubicBezTo>
                  <a:cubicBezTo>
                    <a:pt x="11" y="14"/>
                    <a:pt x="10" y="17"/>
                    <a:pt x="10" y="20"/>
                  </a:cubicBezTo>
                  <a:cubicBezTo>
                    <a:pt x="10" y="27"/>
                    <a:pt x="10" y="27"/>
                    <a:pt x="10" y="27"/>
                  </a:cubicBezTo>
                  <a:cubicBezTo>
                    <a:pt x="10" y="30"/>
                    <a:pt x="11" y="33"/>
                    <a:pt x="13" y="35"/>
                  </a:cubicBezTo>
                  <a:cubicBezTo>
                    <a:pt x="14" y="37"/>
                    <a:pt x="16" y="38"/>
                    <a:pt x="19" y="38"/>
                  </a:cubicBezTo>
                  <a:cubicBezTo>
                    <a:pt x="22" y="38"/>
                    <a:pt x="24" y="37"/>
                    <a:pt x="25" y="35"/>
                  </a:cubicBezTo>
                  <a:cubicBezTo>
                    <a:pt x="27" y="33"/>
                    <a:pt x="28" y="30"/>
                    <a:pt x="28" y="2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4" name="Freeform 16"/>
            <p:cNvSpPr>
              <a:spLocks/>
            </p:cNvSpPr>
            <p:nvPr userDrawn="1"/>
          </p:nvSpPr>
          <p:spPr bwMode="auto">
            <a:xfrm>
              <a:off x="8715376" y="6621463"/>
              <a:ext cx="15875" cy="25400"/>
            </a:xfrm>
            <a:custGeom>
              <a:avLst/>
              <a:gdLst>
                <a:gd name="T0" fmla="*/ 37 w 37"/>
                <a:gd name="T1" fmla="*/ 60 h 61"/>
                <a:gd name="T2" fmla="*/ 37 w 37"/>
                <a:gd name="T3" fmla="*/ 61 h 61"/>
                <a:gd name="T4" fmla="*/ 36 w 37"/>
                <a:gd name="T5" fmla="*/ 61 h 61"/>
                <a:gd name="T6" fmla="*/ 26 w 37"/>
                <a:gd name="T7" fmla="*/ 61 h 61"/>
                <a:gd name="T8" fmla="*/ 25 w 37"/>
                <a:gd name="T9" fmla="*/ 61 h 61"/>
                <a:gd name="T10" fmla="*/ 24 w 37"/>
                <a:gd name="T11" fmla="*/ 60 h 61"/>
                <a:gd name="T12" fmla="*/ 11 w 37"/>
                <a:gd name="T13" fmla="*/ 41 h 61"/>
                <a:gd name="T14" fmla="*/ 11 w 37"/>
                <a:gd name="T15" fmla="*/ 60 h 61"/>
                <a:gd name="T16" fmla="*/ 11 w 37"/>
                <a:gd name="T17" fmla="*/ 61 h 61"/>
                <a:gd name="T18" fmla="*/ 9 w 37"/>
                <a:gd name="T19" fmla="*/ 61 h 61"/>
                <a:gd name="T20" fmla="*/ 2 w 37"/>
                <a:gd name="T21" fmla="*/ 61 h 61"/>
                <a:gd name="T22" fmla="*/ 1 w 37"/>
                <a:gd name="T23" fmla="*/ 61 h 61"/>
                <a:gd name="T24" fmla="*/ 0 w 37"/>
                <a:gd name="T25" fmla="*/ 60 h 61"/>
                <a:gd name="T26" fmla="*/ 0 w 37"/>
                <a:gd name="T27" fmla="*/ 2 h 61"/>
                <a:gd name="T28" fmla="*/ 1 w 37"/>
                <a:gd name="T29" fmla="*/ 0 h 61"/>
                <a:gd name="T30" fmla="*/ 2 w 37"/>
                <a:gd name="T31" fmla="*/ 0 h 61"/>
                <a:gd name="T32" fmla="*/ 9 w 37"/>
                <a:gd name="T33" fmla="*/ 0 h 61"/>
                <a:gd name="T34" fmla="*/ 11 w 37"/>
                <a:gd name="T35" fmla="*/ 0 h 61"/>
                <a:gd name="T36" fmla="*/ 11 w 37"/>
                <a:gd name="T37" fmla="*/ 2 h 61"/>
                <a:gd name="T38" fmla="*/ 11 w 37"/>
                <a:gd name="T39" fmla="*/ 35 h 61"/>
                <a:gd name="T40" fmla="*/ 25 w 37"/>
                <a:gd name="T41" fmla="*/ 17 h 61"/>
                <a:gd name="T42" fmla="*/ 27 w 37"/>
                <a:gd name="T43" fmla="*/ 16 h 61"/>
                <a:gd name="T44" fmla="*/ 36 w 37"/>
                <a:gd name="T45" fmla="*/ 16 h 61"/>
                <a:gd name="T46" fmla="*/ 37 w 37"/>
                <a:gd name="T47" fmla="*/ 17 h 61"/>
                <a:gd name="T48" fmla="*/ 37 w 37"/>
                <a:gd name="T49" fmla="*/ 18 h 61"/>
                <a:gd name="T50" fmla="*/ 20 w 37"/>
                <a:gd name="T51" fmla="*/ 38 h 61"/>
                <a:gd name="T52" fmla="*/ 37 w 37"/>
                <a:gd name="T53" fmla="*/ 60 h 61"/>
                <a:gd name="T54" fmla="*/ 37 w 37"/>
                <a:gd name="T55"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 h="61">
                  <a:moveTo>
                    <a:pt x="37" y="60"/>
                  </a:moveTo>
                  <a:cubicBezTo>
                    <a:pt x="37" y="61"/>
                    <a:pt x="37" y="61"/>
                    <a:pt x="37" y="61"/>
                  </a:cubicBezTo>
                  <a:cubicBezTo>
                    <a:pt x="37" y="61"/>
                    <a:pt x="36" y="61"/>
                    <a:pt x="36" y="61"/>
                  </a:cubicBezTo>
                  <a:cubicBezTo>
                    <a:pt x="26" y="61"/>
                    <a:pt x="26" y="61"/>
                    <a:pt x="26" y="61"/>
                  </a:cubicBezTo>
                  <a:cubicBezTo>
                    <a:pt x="26" y="61"/>
                    <a:pt x="25" y="61"/>
                    <a:pt x="25" y="61"/>
                  </a:cubicBezTo>
                  <a:cubicBezTo>
                    <a:pt x="24" y="61"/>
                    <a:pt x="24" y="60"/>
                    <a:pt x="24" y="60"/>
                  </a:cubicBezTo>
                  <a:cubicBezTo>
                    <a:pt x="11" y="41"/>
                    <a:pt x="11" y="41"/>
                    <a:pt x="11" y="41"/>
                  </a:cubicBezTo>
                  <a:cubicBezTo>
                    <a:pt x="11" y="60"/>
                    <a:pt x="11" y="60"/>
                    <a:pt x="11" y="60"/>
                  </a:cubicBezTo>
                  <a:cubicBezTo>
                    <a:pt x="11" y="60"/>
                    <a:pt x="11" y="61"/>
                    <a:pt x="11" y="61"/>
                  </a:cubicBezTo>
                  <a:cubicBezTo>
                    <a:pt x="10" y="61"/>
                    <a:pt x="10" y="61"/>
                    <a:pt x="9" y="61"/>
                  </a:cubicBezTo>
                  <a:cubicBezTo>
                    <a:pt x="2" y="61"/>
                    <a:pt x="2" y="61"/>
                    <a:pt x="2" y="61"/>
                  </a:cubicBezTo>
                  <a:cubicBezTo>
                    <a:pt x="2" y="61"/>
                    <a:pt x="1" y="61"/>
                    <a:pt x="1" y="61"/>
                  </a:cubicBezTo>
                  <a:cubicBezTo>
                    <a:pt x="1" y="61"/>
                    <a:pt x="0" y="60"/>
                    <a:pt x="0" y="60"/>
                  </a:cubicBezTo>
                  <a:cubicBezTo>
                    <a:pt x="0" y="2"/>
                    <a:pt x="0" y="2"/>
                    <a:pt x="0" y="2"/>
                  </a:cubicBezTo>
                  <a:cubicBezTo>
                    <a:pt x="0" y="1"/>
                    <a:pt x="1" y="1"/>
                    <a:pt x="1" y="0"/>
                  </a:cubicBezTo>
                  <a:cubicBezTo>
                    <a:pt x="1" y="0"/>
                    <a:pt x="2" y="0"/>
                    <a:pt x="2" y="0"/>
                  </a:cubicBezTo>
                  <a:cubicBezTo>
                    <a:pt x="9" y="0"/>
                    <a:pt x="9" y="0"/>
                    <a:pt x="9" y="0"/>
                  </a:cubicBezTo>
                  <a:cubicBezTo>
                    <a:pt x="10" y="0"/>
                    <a:pt x="10" y="0"/>
                    <a:pt x="11" y="0"/>
                  </a:cubicBezTo>
                  <a:cubicBezTo>
                    <a:pt x="11" y="1"/>
                    <a:pt x="11" y="1"/>
                    <a:pt x="11" y="2"/>
                  </a:cubicBezTo>
                  <a:cubicBezTo>
                    <a:pt x="11" y="35"/>
                    <a:pt x="11" y="35"/>
                    <a:pt x="11" y="35"/>
                  </a:cubicBezTo>
                  <a:cubicBezTo>
                    <a:pt x="25" y="17"/>
                    <a:pt x="25" y="17"/>
                    <a:pt x="25" y="17"/>
                  </a:cubicBezTo>
                  <a:cubicBezTo>
                    <a:pt x="25" y="16"/>
                    <a:pt x="26" y="16"/>
                    <a:pt x="27" y="16"/>
                  </a:cubicBezTo>
                  <a:cubicBezTo>
                    <a:pt x="36" y="16"/>
                    <a:pt x="36" y="16"/>
                    <a:pt x="36" y="16"/>
                  </a:cubicBezTo>
                  <a:cubicBezTo>
                    <a:pt x="37" y="16"/>
                    <a:pt x="37" y="16"/>
                    <a:pt x="37" y="17"/>
                  </a:cubicBezTo>
                  <a:cubicBezTo>
                    <a:pt x="37" y="17"/>
                    <a:pt x="37" y="17"/>
                    <a:pt x="37" y="18"/>
                  </a:cubicBezTo>
                  <a:cubicBezTo>
                    <a:pt x="20" y="38"/>
                    <a:pt x="20" y="38"/>
                    <a:pt x="20" y="38"/>
                  </a:cubicBezTo>
                  <a:cubicBezTo>
                    <a:pt x="37" y="60"/>
                    <a:pt x="37" y="60"/>
                    <a:pt x="37" y="60"/>
                  </a:cubicBezTo>
                  <a:cubicBezTo>
                    <a:pt x="37" y="60"/>
                    <a:pt x="37" y="60"/>
                    <a:pt x="37" y="6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5" name="Freeform 17"/>
            <p:cNvSpPr>
              <a:spLocks/>
            </p:cNvSpPr>
            <p:nvPr userDrawn="1"/>
          </p:nvSpPr>
          <p:spPr bwMode="auto">
            <a:xfrm>
              <a:off x="8740776" y="6621463"/>
              <a:ext cx="4763" cy="25400"/>
            </a:xfrm>
            <a:custGeom>
              <a:avLst/>
              <a:gdLst>
                <a:gd name="T0" fmla="*/ 11 w 11"/>
                <a:gd name="T1" fmla="*/ 59 h 60"/>
                <a:gd name="T2" fmla="*/ 10 w 11"/>
                <a:gd name="T3" fmla="*/ 60 h 60"/>
                <a:gd name="T4" fmla="*/ 9 w 11"/>
                <a:gd name="T5" fmla="*/ 60 h 60"/>
                <a:gd name="T6" fmla="*/ 1 w 11"/>
                <a:gd name="T7" fmla="*/ 60 h 60"/>
                <a:gd name="T8" fmla="*/ 0 w 11"/>
                <a:gd name="T9" fmla="*/ 60 h 60"/>
                <a:gd name="T10" fmla="*/ 0 w 11"/>
                <a:gd name="T11" fmla="*/ 59 h 60"/>
                <a:gd name="T12" fmla="*/ 0 w 11"/>
                <a:gd name="T13" fmla="*/ 2 h 60"/>
                <a:gd name="T14" fmla="*/ 0 w 11"/>
                <a:gd name="T15" fmla="*/ 1 h 60"/>
                <a:gd name="T16" fmla="*/ 1 w 11"/>
                <a:gd name="T17" fmla="*/ 0 h 60"/>
                <a:gd name="T18" fmla="*/ 9 w 11"/>
                <a:gd name="T19" fmla="*/ 0 h 60"/>
                <a:gd name="T20" fmla="*/ 10 w 11"/>
                <a:gd name="T21" fmla="*/ 1 h 60"/>
                <a:gd name="T22" fmla="*/ 11 w 11"/>
                <a:gd name="T23" fmla="*/ 2 h 60"/>
                <a:gd name="T24" fmla="*/ 11 w 11"/>
                <a:gd name="T2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0">
                  <a:moveTo>
                    <a:pt x="11" y="59"/>
                  </a:moveTo>
                  <a:cubicBezTo>
                    <a:pt x="11" y="59"/>
                    <a:pt x="11" y="60"/>
                    <a:pt x="10" y="60"/>
                  </a:cubicBezTo>
                  <a:cubicBezTo>
                    <a:pt x="10" y="60"/>
                    <a:pt x="10" y="60"/>
                    <a:pt x="9" y="60"/>
                  </a:cubicBezTo>
                  <a:cubicBezTo>
                    <a:pt x="1" y="60"/>
                    <a:pt x="1" y="60"/>
                    <a:pt x="1" y="60"/>
                  </a:cubicBezTo>
                  <a:cubicBezTo>
                    <a:pt x="1" y="60"/>
                    <a:pt x="0" y="60"/>
                    <a:pt x="0" y="60"/>
                  </a:cubicBezTo>
                  <a:cubicBezTo>
                    <a:pt x="0" y="60"/>
                    <a:pt x="0" y="59"/>
                    <a:pt x="0" y="59"/>
                  </a:cubicBezTo>
                  <a:cubicBezTo>
                    <a:pt x="0" y="2"/>
                    <a:pt x="0" y="2"/>
                    <a:pt x="0" y="2"/>
                  </a:cubicBezTo>
                  <a:cubicBezTo>
                    <a:pt x="0" y="2"/>
                    <a:pt x="0" y="1"/>
                    <a:pt x="0" y="1"/>
                  </a:cubicBezTo>
                  <a:cubicBezTo>
                    <a:pt x="0" y="1"/>
                    <a:pt x="1" y="0"/>
                    <a:pt x="1" y="0"/>
                  </a:cubicBezTo>
                  <a:cubicBezTo>
                    <a:pt x="9" y="0"/>
                    <a:pt x="9" y="0"/>
                    <a:pt x="9" y="0"/>
                  </a:cubicBezTo>
                  <a:cubicBezTo>
                    <a:pt x="10" y="0"/>
                    <a:pt x="10" y="1"/>
                    <a:pt x="10" y="1"/>
                  </a:cubicBezTo>
                  <a:cubicBezTo>
                    <a:pt x="11" y="1"/>
                    <a:pt x="11" y="2"/>
                    <a:pt x="11" y="2"/>
                  </a:cubicBezTo>
                  <a:lnTo>
                    <a:pt x="11"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6" name="Freeform 18"/>
            <p:cNvSpPr>
              <a:spLocks/>
            </p:cNvSpPr>
            <p:nvPr userDrawn="1"/>
          </p:nvSpPr>
          <p:spPr bwMode="auto">
            <a:xfrm>
              <a:off x="8748713" y="6627813"/>
              <a:ext cx="15875" cy="19050"/>
            </a:xfrm>
            <a:custGeom>
              <a:avLst/>
              <a:gdLst>
                <a:gd name="T0" fmla="*/ 37 w 37"/>
                <a:gd name="T1" fmla="*/ 45 h 46"/>
                <a:gd name="T2" fmla="*/ 36 w 37"/>
                <a:gd name="T3" fmla="*/ 46 h 46"/>
                <a:gd name="T4" fmla="*/ 35 w 37"/>
                <a:gd name="T5" fmla="*/ 46 h 46"/>
                <a:gd name="T6" fmla="*/ 28 w 37"/>
                <a:gd name="T7" fmla="*/ 46 h 46"/>
                <a:gd name="T8" fmla="*/ 27 w 37"/>
                <a:gd name="T9" fmla="*/ 46 h 46"/>
                <a:gd name="T10" fmla="*/ 26 w 37"/>
                <a:gd name="T11" fmla="*/ 45 h 46"/>
                <a:gd name="T12" fmla="*/ 26 w 37"/>
                <a:gd name="T13" fmla="*/ 18 h 46"/>
                <a:gd name="T14" fmla="*/ 25 w 37"/>
                <a:gd name="T15" fmla="*/ 13 h 46"/>
                <a:gd name="T16" fmla="*/ 23 w 37"/>
                <a:gd name="T17" fmla="*/ 10 h 46"/>
                <a:gd name="T18" fmla="*/ 18 w 37"/>
                <a:gd name="T19" fmla="*/ 9 h 46"/>
                <a:gd name="T20" fmla="*/ 10 w 37"/>
                <a:gd name="T21" fmla="*/ 10 h 46"/>
                <a:gd name="T22" fmla="*/ 10 w 37"/>
                <a:gd name="T23" fmla="*/ 45 h 46"/>
                <a:gd name="T24" fmla="*/ 10 w 37"/>
                <a:gd name="T25" fmla="*/ 46 h 46"/>
                <a:gd name="T26" fmla="*/ 9 w 37"/>
                <a:gd name="T27" fmla="*/ 46 h 46"/>
                <a:gd name="T28" fmla="*/ 1 w 37"/>
                <a:gd name="T29" fmla="*/ 46 h 46"/>
                <a:gd name="T30" fmla="*/ 0 w 37"/>
                <a:gd name="T31" fmla="*/ 46 h 46"/>
                <a:gd name="T32" fmla="*/ 0 w 37"/>
                <a:gd name="T33" fmla="*/ 45 h 46"/>
                <a:gd name="T34" fmla="*/ 0 w 37"/>
                <a:gd name="T35" fmla="*/ 4 h 46"/>
                <a:gd name="T36" fmla="*/ 1 w 37"/>
                <a:gd name="T37" fmla="*/ 3 h 46"/>
                <a:gd name="T38" fmla="*/ 10 w 37"/>
                <a:gd name="T39" fmla="*/ 1 h 46"/>
                <a:gd name="T40" fmla="*/ 18 w 37"/>
                <a:gd name="T41" fmla="*/ 0 h 46"/>
                <a:gd name="T42" fmla="*/ 32 w 37"/>
                <a:gd name="T43" fmla="*/ 5 h 46"/>
                <a:gd name="T44" fmla="*/ 37 w 37"/>
                <a:gd name="T45" fmla="*/ 18 h 46"/>
                <a:gd name="T46" fmla="*/ 37 w 37"/>
                <a:gd name="T4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46">
                  <a:moveTo>
                    <a:pt x="37" y="45"/>
                  </a:moveTo>
                  <a:cubicBezTo>
                    <a:pt x="37" y="45"/>
                    <a:pt x="37" y="46"/>
                    <a:pt x="36" y="46"/>
                  </a:cubicBezTo>
                  <a:cubicBezTo>
                    <a:pt x="36" y="46"/>
                    <a:pt x="36" y="46"/>
                    <a:pt x="35" y="46"/>
                  </a:cubicBezTo>
                  <a:cubicBezTo>
                    <a:pt x="28" y="46"/>
                    <a:pt x="28" y="46"/>
                    <a:pt x="28" y="46"/>
                  </a:cubicBezTo>
                  <a:cubicBezTo>
                    <a:pt x="27" y="46"/>
                    <a:pt x="27" y="46"/>
                    <a:pt x="27" y="46"/>
                  </a:cubicBezTo>
                  <a:cubicBezTo>
                    <a:pt x="26" y="46"/>
                    <a:pt x="26" y="45"/>
                    <a:pt x="26" y="45"/>
                  </a:cubicBezTo>
                  <a:cubicBezTo>
                    <a:pt x="26" y="18"/>
                    <a:pt x="26" y="18"/>
                    <a:pt x="26" y="18"/>
                  </a:cubicBezTo>
                  <a:cubicBezTo>
                    <a:pt x="26" y="16"/>
                    <a:pt x="26" y="14"/>
                    <a:pt x="25" y="13"/>
                  </a:cubicBezTo>
                  <a:cubicBezTo>
                    <a:pt x="25" y="12"/>
                    <a:pt x="24" y="11"/>
                    <a:pt x="23" y="10"/>
                  </a:cubicBezTo>
                  <a:cubicBezTo>
                    <a:pt x="22" y="10"/>
                    <a:pt x="20" y="9"/>
                    <a:pt x="18" y="9"/>
                  </a:cubicBezTo>
                  <a:cubicBezTo>
                    <a:pt x="16" y="9"/>
                    <a:pt x="13" y="10"/>
                    <a:pt x="10" y="10"/>
                  </a:cubicBezTo>
                  <a:cubicBezTo>
                    <a:pt x="10" y="45"/>
                    <a:pt x="10" y="45"/>
                    <a:pt x="10" y="45"/>
                  </a:cubicBezTo>
                  <a:cubicBezTo>
                    <a:pt x="10" y="45"/>
                    <a:pt x="10" y="46"/>
                    <a:pt x="10" y="46"/>
                  </a:cubicBezTo>
                  <a:cubicBezTo>
                    <a:pt x="9" y="46"/>
                    <a:pt x="9" y="46"/>
                    <a:pt x="9" y="46"/>
                  </a:cubicBezTo>
                  <a:cubicBezTo>
                    <a:pt x="1" y="46"/>
                    <a:pt x="1" y="46"/>
                    <a:pt x="1" y="46"/>
                  </a:cubicBezTo>
                  <a:cubicBezTo>
                    <a:pt x="1" y="46"/>
                    <a:pt x="0" y="46"/>
                    <a:pt x="0" y="46"/>
                  </a:cubicBezTo>
                  <a:cubicBezTo>
                    <a:pt x="0" y="46"/>
                    <a:pt x="0" y="45"/>
                    <a:pt x="0" y="45"/>
                  </a:cubicBezTo>
                  <a:cubicBezTo>
                    <a:pt x="0" y="4"/>
                    <a:pt x="0" y="4"/>
                    <a:pt x="0" y="4"/>
                  </a:cubicBezTo>
                  <a:cubicBezTo>
                    <a:pt x="0" y="4"/>
                    <a:pt x="0" y="3"/>
                    <a:pt x="1" y="3"/>
                  </a:cubicBezTo>
                  <a:cubicBezTo>
                    <a:pt x="4" y="2"/>
                    <a:pt x="7" y="1"/>
                    <a:pt x="10" y="1"/>
                  </a:cubicBezTo>
                  <a:cubicBezTo>
                    <a:pt x="13" y="1"/>
                    <a:pt x="16" y="0"/>
                    <a:pt x="18" y="0"/>
                  </a:cubicBezTo>
                  <a:cubicBezTo>
                    <a:pt x="25" y="0"/>
                    <a:pt x="29" y="2"/>
                    <a:pt x="32" y="5"/>
                  </a:cubicBezTo>
                  <a:cubicBezTo>
                    <a:pt x="35" y="7"/>
                    <a:pt x="37" y="12"/>
                    <a:pt x="37" y="18"/>
                  </a:cubicBezTo>
                  <a:lnTo>
                    <a:pt x="37"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7" name="Freeform 19"/>
            <p:cNvSpPr>
              <a:spLocks/>
            </p:cNvSpPr>
            <p:nvPr userDrawn="1"/>
          </p:nvSpPr>
          <p:spPr bwMode="auto">
            <a:xfrm>
              <a:off x="8767763" y="6627813"/>
              <a:ext cx="12700" cy="19050"/>
            </a:xfrm>
            <a:custGeom>
              <a:avLst/>
              <a:gdLst>
                <a:gd name="T0" fmla="*/ 15 w 32"/>
                <a:gd name="T1" fmla="*/ 38 h 47"/>
                <a:gd name="T2" fmla="*/ 20 w 32"/>
                <a:gd name="T3" fmla="*/ 37 h 47"/>
                <a:gd name="T4" fmla="*/ 21 w 32"/>
                <a:gd name="T5" fmla="*/ 35 h 47"/>
                <a:gd name="T6" fmla="*/ 20 w 32"/>
                <a:gd name="T7" fmla="*/ 33 h 47"/>
                <a:gd name="T8" fmla="*/ 18 w 32"/>
                <a:gd name="T9" fmla="*/ 30 h 47"/>
                <a:gd name="T10" fmla="*/ 7 w 32"/>
                <a:gd name="T11" fmla="*/ 24 h 47"/>
                <a:gd name="T12" fmla="*/ 2 w 32"/>
                <a:gd name="T13" fmla="*/ 19 h 47"/>
                <a:gd name="T14" fmla="*/ 0 w 32"/>
                <a:gd name="T15" fmla="*/ 12 h 47"/>
                <a:gd name="T16" fmla="*/ 15 w 32"/>
                <a:gd name="T17" fmla="*/ 0 h 47"/>
                <a:gd name="T18" fmla="*/ 29 w 32"/>
                <a:gd name="T19" fmla="*/ 3 h 47"/>
                <a:gd name="T20" fmla="*/ 31 w 32"/>
                <a:gd name="T21" fmla="*/ 4 h 47"/>
                <a:gd name="T22" fmla="*/ 31 w 32"/>
                <a:gd name="T23" fmla="*/ 5 h 47"/>
                <a:gd name="T24" fmla="*/ 31 w 32"/>
                <a:gd name="T25" fmla="*/ 10 h 47"/>
                <a:gd name="T26" fmla="*/ 29 w 32"/>
                <a:gd name="T27" fmla="*/ 11 h 47"/>
                <a:gd name="T28" fmla="*/ 16 w 32"/>
                <a:gd name="T29" fmla="*/ 9 h 47"/>
                <a:gd name="T30" fmla="*/ 12 w 32"/>
                <a:gd name="T31" fmla="*/ 10 h 47"/>
                <a:gd name="T32" fmla="*/ 10 w 32"/>
                <a:gd name="T33" fmla="*/ 12 h 47"/>
                <a:gd name="T34" fmla="*/ 11 w 32"/>
                <a:gd name="T35" fmla="*/ 14 h 47"/>
                <a:gd name="T36" fmla="*/ 12 w 32"/>
                <a:gd name="T37" fmla="*/ 15 h 47"/>
                <a:gd name="T38" fmla="*/ 14 w 32"/>
                <a:gd name="T39" fmla="*/ 16 h 47"/>
                <a:gd name="T40" fmla="*/ 24 w 32"/>
                <a:gd name="T41" fmla="*/ 22 h 47"/>
                <a:gd name="T42" fmla="*/ 30 w 32"/>
                <a:gd name="T43" fmla="*/ 28 h 47"/>
                <a:gd name="T44" fmla="*/ 32 w 32"/>
                <a:gd name="T45" fmla="*/ 34 h 47"/>
                <a:gd name="T46" fmla="*/ 30 w 32"/>
                <a:gd name="T47" fmla="*/ 41 h 47"/>
                <a:gd name="T48" fmla="*/ 25 w 32"/>
                <a:gd name="T49" fmla="*/ 45 h 47"/>
                <a:gd name="T50" fmla="*/ 16 w 32"/>
                <a:gd name="T51" fmla="*/ 47 h 47"/>
                <a:gd name="T52" fmla="*/ 2 w 32"/>
                <a:gd name="T53" fmla="*/ 44 h 47"/>
                <a:gd name="T54" fmla="*/ 1 w 32"/>
                <a:gd name="T55" fmla="*/ 43 h 47"/>
                <a:gd name="T56" fmla="*/ 0 w 32"/>
                <a:gd name="T57" fmla="*/ 42 h 47"/>
                <a:gd name="T58" fmla="*/ 0 w 32"/>
                <a:gd name="T59" fmla="*/ 37 h 47"/>
                <a:gd name="T60" fmla="*/ 2 w 32"/>
                <a:gd name="T61" fmla="*/ 36 h 47"/>
                <a:gd name="T62" fmla="*/ 15 w 32"/>
                <a:gd name="T63"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47">
                  <a:moveTo>
                    <a:pt x="15" y="38"/>
                  </a:moveTo>
                  <a:cubicBezTo>
                    <a:pt x="18" y="38"/>
                    <a:pt x="19" y="38"/>
                    <a:pt x="20" y="37"/>
                  </a:cubicBezTo>
                  <a:cubicBezTo>
                    <a:pt x="21" y="37"/>
                    <a:pt x="21" y="36"/>
                    <a:pt x="21" y="35"/>
                  </a:cubicBezTo>
                  <a:cubicBezTo>
                    <a:pt x="21" y="34"/>
                    <a:pt x="21" y="33"/>
                    <a:pt x="20" y="33"/>
                  </a:cubicBezTo>
                  <a:cubicBezTo>
                    <a:pt x="20" y="32"/>
                    <a:pt x="19" y="31"/>
                    <a:pt x="18" y="30"/>
                  </a:cubicBezTo>
                  <a:cubicBezTo>
                    <a:pt x="7" y="24"/>
                    <a:pt x="7" y="24"/>
                    <a:pt x="7" y="24"/>
                  </a:cubicBezTo>
                  <a:cubicBezTo>
                    <a:pt x="4" y="22"/>
                    <a:pt x="3" y="21"/>
                    <a:pt x="2" y="19"/>
                  </a:cubicBezTo>
                  <a:cubicBezTo>
                    <a:pt x="0" y="17"/>
                    <a:pt x="0" y="15"/>
                    <a:pt x="0" y="12"/>
                  </a:cubicBezTo>
                  <a:cubicBezTo>
                    <a:pt x="0" y="4"/>
                    <a:pt x="5" y="0"/>
                    <a:pt x="15" y="0"/>
                  </a:cubicBezTo>
                  <a:cubicBezTo>
                    <a:pt x="20" y="0"/>
                    <a:pt x="25" y="1"/>
                    <a:pt x="29" y="3"/>
                  </a:cubicBezTo>
                  <a:cubicBezTo>
                    <a:pt x="30" y="3"/>
                    <a:pt x="30" y="3"/>
                    <a:pt x="31" y="4"/>
                  </a:cubicBezTo>
                  <a:cubicBezTo>
                    <a:pt x="31" y="4"/>
                    <a:pt x="31" y="5"/>
                    <a:pt x="31" y="5"/>
                  </a:cubicBezTo>
                  <a:cubicBezTo>
                    <a:pt x="31" y="10"/>
                    <a:pt x="31" y="10"/>
                    <a:pt x="31" y="10"/>
                  </a:cubicBezTo>
                  <a:cubicBezTo>
                    <a:pt x="31" y="11"/>
                    <a:pt x="30" y="12"/>
                    <a:pt x="29" y="11"/>
                  </a:cubicBezTo>
                  <a:cubicBezTo>
                    <a:pt x="25" y="10"/>
                    <a:pt x="20" y="9"/>
                    <a:pt x="16" y="9"/>
                  </a:cubicBezTo>
                  <a:cubicBezTo>
                    <a:pt x="14" y="9"/>
                    <a:pt x="13" y="9"/>
                    <a:pt x="12" y="10"/>
                  </a:cubicBezTo>
                  <a:cubicBezTo>
                    <a:pt x="11" y="10"/>
                    <a:pt x="10" y="11"/>
                    <a:pt x="10" y="12"/>
                  </a:cubicBezTo>
                  <a:cubicBezTo>
                    <a:pt x="10" y="13"/>
                    <a:pt x="11" y="13"/>
                    <a:pt x="11" y="14"/>
                  </a:cubicBezTo>
                  <a:cubicBezTo>
                    <a:pt x="11" y="14"/>
                    <a:pt x="11" y="14"/>
                    <a:pt x="12" y="15"/>
                  </a:cubicBezTo>
                  <a:cubicBezTo>
                    <a:pt x="12" y="15"/>
                    <a:pt x="13" y="15"/>
                    <a:pt x="14" y="16"/>
                  </a:cubicBezTo>
                  <a:cubicBezTo>
                    <a:pt x="24" y="22"/>
                    <a:pt x="24" y="22"/>
                    <a:pt x="24" y="22"/>
                  </a:cubicBezTo>
                  <a:cubicBezTo>
                    <a:pt x="27" y="24"/>
                    <a:pt x="29" y="26"/>
                    <a:pt x="30" y="28"/>
                  </a:cubicBezTo>
                  <a:cubicBezTo>
                    <a:pt x="32" y="30"/>
                    <a:pt x="32" y="32"/>
                    <a:pt x="32" y="34"/>
                  </a:cubicBezTo>
                  <a:cubicBezTo>
                    <a:pt x="32" y="37"/>
                    <a:pt x="31" y="39"/>
                    <a:pt x="30" y="41"/>
                  </a:cubicBezTo>
                  <a:cubicBezTo>
                    <a:pt x="29" y="43"/>
                    <a:pt x="27" y="44"/>
                    <a:pt x="25" y="45"/>
                  </a:cubicBezTo>
                  <a:cubicBezTo>
                    <a:pt x="22" y="47"/>
                    <a:pt x="20" y="47"/>
                    <a:pt x="16" y="47"/>
                  </a:cubicBezTo>
                  <a:cubicBezTo>
                    <a:pt x="11" y="47"/>
                    <a:pt x="6" y="46"/>
                    <a:pt x="2" y="44"/>
                  </a:cubicBezTo>
                  <a:cubicBezTo>
                    <a:pt x="1" y="44"/>
                    <a:pt x="1" y="44"/>
                    <a:pt x="1" y="43"/>
                  </a:cubicBezTo>
                  <a:cubicBezTo>
                    <a:pt x="0" y="43"/>
                    <a:pt x="0" y="43"/>
                    <a:pt x="0" y="42"/>
                  </a:cubicBezTo>
                  <a:cubicBezTo>
                    <a:pt x="0" y="37"/>
                    <a:pt x="0" y="37"/>
                    <a:pt x="0" y="37"/>
                  </a:cubicBezTo>
                  <a:cubicBezTo>
                    <a:pt x="0" y="36"/>
                    <a:pt x="1" y="36"/>
                    <a:pt x="2" y="36"/>
                  </a:cubicBezTo>
                  <a:cubicBezTo>
                    <a:pt x="7" y="38"/>
                    <a:pt x="11" y="38"/>
                    <a:pt x="15"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8" name="Freeform 20"/>
            <p:cNvSpPr>
              <a:spLocks noEditPoints="1"/>
            </p:cNvSpPr>
            <p:nvPr userDrawn="1"/>
          </p:nvSpPr>
          <p:spPr bwMode="auto">
            <a:xfrm>
              <a:off x="8783638" y="6621463"/>
              <a:ext cx="4763" cy="25400"/>
            </a:xfrm>
            <a:custGeom>
              <a:avLst/>
              <a:gdLst>
                <a:gd name="T0" fmla="*/ 11 w 11"/>
                <a:gd name="T1" fmla="*/ 9 h 62"/>
                <a:gd name="T2" fmla="*/ 11 w 11"/>
                <a:gd name="T3" fmla="*/ 10 h 62"/>
                <a:gd name="T4" fmla="*/ 10 w 11"/>
                <a:gd name="T5" fmla="*/ 11 h 62"/>
                <a:gd name="T6" fmla="*/ 2 w 11"/>
                <a:gd name="T7" fmla="*/ 11 h 62"/>
                <a:gd name="T8" fmla="*/ 1 w 11"/>
                <a:gd name="T9" fmla="*/ 10 h 62"/>
                <a:gd name="T10" fmla="*/ 0 w 11"/>
                <a:gd name="T11" fmla="*/ 9 h 62"/>
                <a:gd name="T12" fmla="*/ 0 w 11"/>
                <a:gd name="T13" fmla="*/ 2 h 62"/>
                <a:gd name="T14" fmla="*/ 1 w 11"/>
                <a:gd name="T15" fmla="*/ 1 h 62"/>
                <a:gd name="T16" fmla="*/ 2 w 11"/>
                <a:gd name="T17" fmla="*/ 0 h 62"/>
                <a:gd name="T18" fmla="*/ 10 w 11"/>
                <a:gd name="T19" fmla="*/ 0 h 62"/>
                <a:gd name="T20" fmla="*/ 11 w 11"/>
                <a:gd name="T21" fmla="*/ 1 h 62"/>
                <a:gd name="T22" fmla="*/ 11 w 11"/>
                <a:gd name="T23" fmla="*/ 2 h 62"/>
                <a:gd name="T24" fmla="*/ 11 w 11"/>
                <a:gd name="T25" fmla="*/ 9 h 62"/>
                <a:gd name="T26" fmla="*/ 11 w 11"/>
                <a:gd name="T27" fmla="*/ 61 h 62"/>
                <a:gd name="T28" fmla="*/ 11 w 11"/>
                <a:gd name="T29" fmla="*/ 62 h 62"/>
                <a:gd name="T30" fmla="*/ 10 w 11"/>
                <a:gd name="T31" fmla="*/ 62 h 62"/>
                <a:gd name="T32" fmla="*/ 2 w 11"/>
                <a:gd name="T33" fmla="*/ 62 h 62"/>
                <a:gd name="T34" fmla="*/ 1 w 11"/>
                <a:gd name="T35" fmla="*/ 62 h 62"/>
                <a:gd name="T36" fmla="*/ 1 w 11"/>
                <a:gd name="T37" fmla="*/ 61 h 62"/>
                <a:gd name="T38" fmla="*/ 1 w 11"/>
                <a:gd name="T39" fmla="*/ 18 h 62"/>
                <a:gd name="T40" fmla="*/ 1 w 11"/>
                <a:gd name="T41" fmla="*/ 17 h 62"/>
                <a:gd name="T42" fmla="*/ 2 w 11"/>
                <a:gd name="T43" fmla="*/ 17 h 62"/>
                <a:gd name="T44" fmla="*/ 10 w 11"/>
                <a:gd name="T45" fmla="*/ 17 h 62"/>
                <a:gd name="T46" fmla="*/ 11 w 11"/>
                <a:gd name="T47" fmla="*/ 17 h 62"/>
                <a:gd name="T48" fmla="*/ 11 w 11"/>
                <a:gd name="T49" fmla="*/ 18 h 62"/>
                <a:gd name="T50" fmla="*/ 11 w 11"/>
                <a:gd name="T51"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 h="62">
                  <a:moveTo>
                    <a:pt x="11" y="9"/>
                  </a:moveTo>
                  <a:cubicBezTo>
                    <a:pt x="11" y="10"/>
                    <a:pt x="11" y="10"/>
                    <a:pt x="11" y="10"/>
                  </a:cubicBezTo>
                  <a:cubicBezTo>
                    <a:pt x="11" y="11"/>
                    <a:pt x="10" y="11"/>
                    <a:pt x="10" y="11"/>
                  </a:cubicBezTo>
                  <a:cubicBezTo>
                    <a:pt x="2" y="11"/>
                    <a:pt x="2" y="11"/>
                    <a:pt x="2" y="11"/>
                  </a:cubicBezTo>
                  <a:cubicBezTo>
                    <a:pt x="2" y="11"/>
                    <a:pt x="1" y="11"/>
                    <a:pt x="1" y="10"/>
                  </a:cubicBezTo>
                  <a:cubicBezTo>
                    <a:pt x="1" y="10"/>
                    <a:pt x="0" y="10"/>
                    <a:pt x="0" y="9"/>
                  </a:cubicBezTo>
                  <a:cubicBezTo>
                    <a:pt x="0" y="2"/>
                    <a:pt x="0" y="2"/>
                    <a:pt x="0" y="2"/>
                  </a:cubicBezTo>
                  <a:cubicBezTo>
                    <a:pt x="0" y="2"/>
                    <a:pt x="1" y="1"/>
                    <a:pt x="1" y="1"/>
                  </a:cubicBezTo>
                  <a:cubicBezTo>
                    <a:pt x="1" y="1"/>
                    <a:pt x="2" y="0"/>
                    <a:pt x="2" y="0"/>
                  </a:cubicBezTo>
                  <a:cubicBezTo>
                    <a:pt x="10" y="0"/>
                    <a:pt x="10" y="0"/>
                    <a:pt x="10" y="0"/>
                  </a:cubicBezTo>
                  <a:cubicBezTo>
                    <a:pt x="10" y="0"/>
                    <a:pt x="11" y="1"/>
                    <a:pt x="11" y="1"/>
                  </a:cubicBezTo>
                  <a:cubicBezTo>
                    <a:pt x="11" y="1"/>
                    <a:pt x="11" y="2"/>
                    <a:pt x="11" y="2"/>
                  </a:cubicBezTo>
                  <a:lnTo>
                    <a:pt x="11" y="9"/>
                  </a:lnTo>
                  <a:close/>
                  <a:moveTo>
                    <a:pt x="11" y="61"/>
                  </a:moveTo>
                  <a:cubicBezTo>
                    <a:pt x="11" y="61"/>
                    <a:pt x="11" y="62"/>
                    <a:pt x="11" y="62"/>
                  </a:cubicBezTo>
                  <a:cubicBezTo>
                    <a:pt x="10" y="62"/>
                    <a:pt x="10" y="62"/>
                    <a:pt x="10" y="62"/>
                  </a:cubicBezTo>
                  <a:cubicBezTo>
                    <a:pt x="2" y="62"/>
                    <a:pt x="2" y="62"/>
                    <a:pt x="2" y="62"/>
                  </a:cubicBezTo>
                  <a:cubicBezTo>
                    <a:pt x="2" y="62"/>
                    <a:pt x="1" y="62"/>
                    <a:pt x="1" y="62"/>
                  </a:cubicBezTo>
                  <a:cubicBezTo>
                    <a:pt x="1" y="62"/>
                    <a:pt x="1" y="61"/>
                    <a:pt x="1" y="61"/>
                  </a:cubicBezTo>
                  <a:cubicBezTo>
                    <a:pt x="1" y="18"/>
                    <a:pt x="1" y="18"/>
                    <a:pt x="1" y="18"/>
                  </a:cubicBezTo>
                  <a:cubicBezTo>
                    <a:pt x="1" y="18"/>
                    <a:pt x="1" y="18"/>
                    <a:pt x="1" y="17"/>
                  </a:cubicBezTo>
                  <a:cubicBezTo>
                    <a:pt x="1" y="17"/>
                    <a:pt x="2" y="17"/>
                    <a:pt x="2" y="17"/>
                  </a:cubicBezTo>
                  <a:cubicBezTo>
                    <a:pt x="10" y="17"/>
                    <a:pt x="10" y="17"/>
                    <a:pt x="10" y="17"/>
                  </a:cubicBezTo>
                  <a:cubicBezTo>
                    <a:pt x="10" y="17"/>
                    <a:pt x="11" y="17"/>
                    <a:pt x="11" y="17"/>
                  </a:cubicBezTo>
                  <a:cubicBezTo>
                    <a:pt x="11" y="18"/>
                    <a:pt x="11" y="18"/>
                    <a:pt x="11" y="18"/>
                  </a:cubicBezTo>
                  <a:lnTo>
                    <a:pt x="11" y="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9" name="Freeform 21"/>
            <p:cNvSpPr>
              <a:spLocks noEditPoints="1"/>
            </p:cNvSpPr>
            <p:nvPr userDrawn="1"/>
          </p:nvSpPr>
          <p:spPr bwMode="auto">
            <a:xfrm>
              <a:off x="8789988" y="6621463"/>
              <a:ext cx="15875" cy="25400"/>
            </a:xfrm>
            <a:custGeom>
              <a:avLst/>
              <a:gdLst>
                <a:gd name="T0" fmla="*/ 38 w 38"/>
                <a:gd name="T1" fmla="*/ 58 h 62"/>
                <a:gd name="T2" fmla="*/ 38 w 38"/>
                <a:gd name="T3" fmla="*/ 59 h 62"/>
                <a:gd name="T4" fmla="*/ 36 w 38"/>
                <a:gd name="T5" fmla="*/ 60 h 62"/>
                <a:gd name="T6" fmla="*/ 31 w 38"/>
                <a:gd name="T7" fmla="*/ 61 h 62"/>
                <a:gd name="T8" fmla="*/ 25 w 38"/>
                <a:gd name="T9" fmla="*/ 62 h 62"/>
                <a:gd name="T10" fmla="*/ 20 w 38"/>
                <a:gd name="T11" fmla="*/ 62 h 62"/>
                <a:gd name="T12" fmla="*/ 9 w 38"/>
                <a:gd name="T13" fmla="*/ 60 h 62"/>
                <a:gd name="T14" fmla="*/ 3 w 38"/>
                <a:gd name="T15" fmla="*/ 53 h 62"/>
                <a:gd name="T16" fmla="*/ 0 w 38"/>
                <a:gd name="T17" fmla="*/ 42 h 62"/>
                <a:gd name="T18" fmla="*/ 0 w 38"/>
                <a:gd name="T19" fmla="*/ 36 h 62"/>
                <a:gd name="T20" fmla="*/ 3 w 38"/>
                <a:gd name="T21" fmla="*/ 25 h 62"/>
                <a:gd name="T22" fmla="*/ 9 w 38"/>
                <a:gd name="T23" fmla="*/ 18 h 62"/>
                <a:gd name="T24" fmla="*/ 20 w 38"/>
                <a:gd name="T25" fmla="*/ 15 h 62"/>
                <a:gd name="T26" fmla="*/ 27 w 38"/>
                <a:gd name="T27" fmla="*/ 16 h 62"/>
                <a:gd name="T28" fmla="*/ 27 w 38"/>
                <a:gd name="T29" fmla="*/ 2 h 62"/>
                <a:gd name="T30" fmla="*/ 28 w 38"/>
                <a:gd name="T31" fmla="*/ 0 h 62"/>
                <a:gd name="T32" fmla="*/ 29 w 38"/>
                <a:gd name="T33" fmla="*/ 0 h 62"/>
                <a:gd name="T34" fmla="*/ 37 w 38"/>
                <a:gd name="T35" fmla="*/ 0 h 62"/>
                <a:gd name="T36" fmla="*/ 38 w 38"/>
                <a:gd name="T37" fmla="*/ 0 h 62"/>
                <a:gd name="T38" fmla="*/ 38 w 38"/>
                <a:gd name="T39" fmla="*/ 2 h 62"/>
                <a:gd name="T40" fmla="*/ 38 w 38"/>
                <a:gd name="T41" fmla="*/ 58 h 62"/>
                <a:gd name="T42" fmla="*/ 27 w 38"/>
                <a:gd name="T43" fmla="*/ 53 h 62"/>
                <a:gd name="T44" fmla="*/ 27 w 38"/>
                <a:gd name="T45" fmla="*/ 25 h 62"/>
                <a:gd name="T46" fmla="*/ 24 w 38"/>
                <a:gd name="T47" fmla="*/ 24 h 62"/>
                <a:gd name="T48" fmla="*/ 20 w 38"/>
                <a:gd name="T49" fmla="*/ 24 h 62"/>
                <a:gd name="T50" fmla="*/ 13 w 38"/>
                <a:gd name="T51" fmla="*/ 27 h 62"/>
                <a:gd name="T52" fmla="*/ 11 w 38"/>
                <a:gd name="T53" fmla="*/ 36 h 62"/>
                <a:gd name="T54" fmla="*/ 11 w 38"/>
                <a:gd name="T55" fmla="*/ 42 h 62"/>
                <a:gd name="T56" fmla="*/ 11 w 38"/>
                <a:gd name="T57" fmla="*/ 46 h 62"/>
                <a:gd name="T58" fmla="*/ 13 w 38"/>
                <a:gd name="T59" fmla="*/ 50 h 62"/>
                <a:gd name="T60" fmla="*/ 16 w 38"/>
                <a:gd name="T61" fmla="*/ 53 h 62"/>
                <a:gd name="T62" fmla="*/ 20 w 38"/>
                <a:gd name="T63" fmla="*/ 53 h 62"/>
                <a:gd name="T64" fmla="*/ 27 w 38"/>
                <a:gd name="T65" fmla="*/ 5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62">
                  <a:moveTo>
                    <a:pt x="38" y="58"/>
                  </a:moveTo>
                  <a:cubicBezTo>
                    <a:pt x="38" y="58"/>
                    <a:pt x="38" y="59"/>
                    <a:pt x="38" y="59"/>
                  </a:cubicBezTo>
                  <a:cubicBezTo>
                    <a:pt x="37" y="60"/>
                    <a:pt x="37" y="60"/>
                    <a:pt x="36" y="60"/>
                  </a:cubicBezTo>
                  <a:cubicBezTo>
                    <a:pt x="34" y="60"/>
                    <a:pt x="33" y="61"/>
                    <a:pt x="31" y="61"/>
                  </a:cubicBezTo>
                  <a:cubicBezTo>
                    <a:pt x="29" y="61"/>
                    <a:pt x="27" y="62"/>
                    <a:pt x="25" y="62"/>
                  </a:cubicBezTo>
                  <a:cubicBezTo>
                    <a:pt x="23" y="62"/>
                    <a:pt x="21" y="62"/>
                    <a:pt x="20" y="62"/>
                  </a:cubicBezTo>
                  <a:cubicBezTo>
                    <a:pt x="15" y="62"/>
                    <a:pt x="12" y="61"/>
                    <a:pt x="9" y="60"/>
                  </a:cubicBezTo>
                  <a:cubicBezTo>
                    <a:pt x="6" y="58"/>
                    <a:pt x="4" y="56"/>
                    <a:pt x="3" y="53"/>
                  </a:cubicBezTo>
                  <a:cubicBezTo>
                    <a:pt x="1" y="50"/>
                    <a:pt x="0" y="46"/>
                    <a:pt x="0" y="42"/>
                  </a:cubicBezTo>
                  <a:cubicBezTo>
                    <a:pt x="0" y="36"/>
                    <a:pt x="0" y="36"/>
                    <a:pt x="0" y="36"/>
                  </a:cubicBezTo>
                  <a:cubicBezTo>
                    <a:pt x="0" y="31"/>
                    <a:pt x="1" y="28"/>
                    <a:pt x="3" y="25"/>
                  </a:cubicBezTo>
                  <a:cubicBezTo>
                    <a:pt x="4" y="22"/>
                    <a:pt x="6" y="19"/>
                    <a:pt x="9" y="18"/>
                  </a:cubicBezTo>
                  <a:cubicBezTo>
                    <a:pt x="12" y="16"/>
                    <a:pt x="15" y="15"/>
                    <a:pt x="20" y="15"/>
                  </a:cubicBezTo>
                  <a:cubicBezTo>
                    <a:pt x="22" y="15"/>
                    <a:pt x="25" y="16"/>
                    <a:pt x="27" y="16"/>
                  </a:cubicBezTo>
                  <a:cubicBezTo>
                    <a:pt x="27" y="2"/>
                    <a:pt x="27" y="2"/>
                    <a:pt x="27" y="2"/>
                  </a:cubicBezTo>
                  <a:cubicBezTo>
                    <a:pt x="27" y="1"/>
                    <a:pt x="28" y="1"/>
                    <a:pt x="28" y="0"/>
                  </a:cubicBezTo>
                  <a:cubicBezTo>
                    <a:pt x="28" y="0"/>
                    <a:pt x="29" y="0"/>
                    <a:pt x="29" y="0"/>
                  </a:cubicBezTo>
                  <a:cubicBezTo>
                    <a:pt x="37" y="0"/>
                    <a:pt x="37" y="0"/>
                    <a:pt x="37" y="0"/>
                  </a:cubicBezTo>
                  <a:cubicBezTo>
                    <a:pt x="37" y="0"/>
                    <a:pt x="37" y="0"/>
                    <a:pt x="38" y="0"/>
                  </a:cubicBezTo>
                  <a:cubicBezTo>
                    <a:pt x="38" y="1"/>
                    <a:pt x="38" y="1"/>
                    <a:pt x="38" y="2"/>
                  </a:cubicBezTo>
                  <a:lnTo>
                    <a:pt x="38" y="58"/>
                  </a:lnTo>
                  <a:close/>
                  <a:moveTo>
                    <a:pt x="27" y="53"/>
                  </a:moveTo>
                  <a:cubicBezTo>
                    <a:pt x="27" y="25"/>
                    <a:pt x="27" y="25"/>
                    <a:pt x="27" y="25"/>
                  </a:cubicBezTo>
                  <a:cubicBezTo>
                    <a:pt x="26" y="24"/>
                    <a:pt x="25" y="24"/>
                    <a:pt x="24" y="24"/>
                  </a:cubicBezTo>
                  <a:cubicBezTo>
                    <a:pt x="22" y="24"/>
                    <a:pt x="21" y="24"/>
                    <a:pt x="20" y="24"/>
                  </a:cubicBezTo>
                  <a:cubicBezTo>
                    <a:pt x="16" y="24"/>
                    <a:pt x="14" y="25"/>
                    <a:pt x="13" y="27"/>
                  </a:cubicBezTo>
                  <a:cubicBezTo>
                    <a:pt x="12" y="29"/>
                    <a:pt x="11" y="32"/>
                    <a:pt x="11" y="36"/>
                  </a:cubicBezTo>
                  <a:cubicBezTo>
                    <a:pt x="11" y="42"/>
                    <a:pt x="11" y="42"/>
                    <a:pt x="11" y="42"/>
                  </a:cubicBezTo>
                  <a:cubicBezTo>
                    <a:pt x="11" y="43"/>
                    <a:pt x="11" y="45"/>
                    <a:pt x="11" y="46"/>
                  </a:cubicBezTo>
                  <a:cubicBezTo>
                    <a:pt x="12" y="48"/>
                    <a:pt x="12" y="49"/>
                    <a:pt x="13" y="50"/>
                  </a:cubicBezTo>
                  <a:cubicBezTo>
                    <a:pt x="14" y="51"/>
                    <a:pt x="14" y="52"/>
                    <a:pt x="16" y="53"/>
                  </a:cubicBezTo>
                  <a:cubicBezTo>
                    <a:pt x="17" y="53"/>
                    <a:pt x="18" y="53"/>
                    <a:pt x="20" y="53"/>
                  </a:cubicBezTo>
                  <a:cubicBezTo>
                    <a:pt x="23" y="53"/>
                    <a:pt x="26" y="53"/>
                    <a:pt x="27"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0" name="Freeform 22"/>
            <p:cNvSpPr>
              <a:spLocks noEditPoints="1"/>
            </p:cNvSpPr>
            <p:nvPr userDrawn="1"/>
          </p:nvSpPr>
          <p:spPr bwMode="auto">
            <a:xfrm>
              <a:off x="8809038" y="6627813"/>
              <a:ext cx="15875" cy="19050"/>
            </a:xfrm>
            <a:custGeom>
              <a:avLst/>
              <a:gdLst>
                <a:gd name="T0" fmla="*/ 21 w 39"/>
                <a:gd name="T1" fmla="*/ 47 h 47"/>
                <a:gd name="T2" fmla="*/ 11 w 39"/>
                <a:gd name="T3" fmla="*/ 45 h 47"/>
                <a:gd name="T4" fmla="*/ 3 w 39"/>
                <a:gd name="T5" fmla="*/ 39 h 47"/>
                <a:gd name="T6" fmla="*/ 0 w 39"/>
                <a:gd name="T7" fmla="*/ 27 h 47"/>
                <a:gd name="T8" fmla="*/ 0 w 39"/>
                <a:gd name="T9" fmla="*/ 21 h 47"/>
                <a:gd name="T10" fmla="*/ 3 w 39"/>
                <a:gd name="T11" fmla="*/ 10 h 47"/>
                <a:gd name="T12" fmla="*/ 9 w 39"/>
                <a:gd name="T13" fmla="*/ 3 h 47"/>
                <a:gd name="T14" fmla="*/ 20 w 39"/>
                <a:gd name="T15" fmla="*/ 0 h 47"/>
                <a:gd name="T16" fmla="*/ 30 w 39"/>
                <a:gd name="T17" fmla="*/ 3 h 47"/>
                <a:gd name="T18" fmla="*/ 37 w 39"/>
                <a:gd name="T19" fmla="*/ 10 h 47"/>
                <a:gd name="T20" fmla="*/ 39 w 39"/>
                <a:gd name="T21" fmla="*/ 21 h 47"/>
                <a:gd name="T22" fmla="*/ 39 w 39"/>
                <a:gd name="T23" fmla="*/ 25 h 47"/>
                <a:gd name="T24" fmla="*/ 37 w 39"/>
                <a:gd name="T25" fmla="*/ 27 h 47"/>
                <a:gd name="T26" fmla="*/ 11 w 39"/>
                <a:gd name="T27" fmla="*/ 27 h 47"/>
                <a:gd name="T28" fmla="*/ 11 w 39"/>
                <a:gd name="T29" fmla="*/ 28 h 47"/>
                <a:gd name="T30" fmla="*/ 13 w 39"/>
                <a:gd name="T31" fmla="*/ 35 h 47"/>
                <a:gd name="T32" fmla="*/ 22 w 39"/>
                <a:gd name="T33" fmla="*/ 38 h 47"/>
                <a:gd name="T34" fmla="*/ 29 w 39"/>
                <a:gd name="T35" fmla="*/ 37 h 47"/>
                <a:gd name="T36" fmla="*/ 36 w 39"/>
                <a:gd name="T37" fmla="*/ 36 h 47"/>
                <a:gd name="T38" fmla="*/ 37 w 39"/>
                <a:gd name="T39" fmla="*/ 37 h 47"/>
                <a:gd name="T40" fmla="*/ 37 w 39"/>
                <a:gd name="T41" fmla="*/ 42 h 47"/>
                <a:gd name="T42" fmla="*/ 37 w 39"/>
                <a:gd name="T43" fmla="*/ 43 h 47"/>
                <a:gd name="T44" fmla="*/ 36 w 39"/>
                <a:gd name="T45" fmla="*/ 44 h 47"/>
                <a:gd name="T46" fmla="*/ 29 w 39"/>
                <a:gd name="T47" fmla="*/ 46 h 47"/>
                <a:gd name="T48" fmla="*/ 21 w 39"/>
                <a:gd name="T49" fmla="*/ 47 h 47"/>
                <a:gd name="T50" fmla="*/ 28 w 39"/>
                <a:gd name="T51" fmla="*/ 20 h 47"/>
                <a:gd name="T52" fmla="*/ 28 w 39"/>
                <a:gd name="T53" fmla="*/ 19 h 47"/>
                <a:gd name="T54" fmla="*/ 26 w 39"/>
                <a:gd name="T55" fmla="*/ 12 h 47"/>
                <a:gd name="T56" fmla="*/ 20 w 39"/>
                <a:gd name="T57" fmla="*/ 10 h 47"/>
                <a:gd name="T58" fmla="*/ 15 w 39"/>
                <a:gd name="T59" fmla="*/ 11 h 47"/>
                <a:gd name="T60" fmla="*/ 12 w 39"/>
                <a:gd name="T61" fmla="*/ 14 h 47"/>
                <a:gd name="T62" fmla="*/ 11 w 39"/>
                <a:gd name="T63" fmla="*/ 19 h 47"/>
                <a:gd name="T64" fmla="*/ 11 w 39"/>
                <a:gd name="T65" fmla="*/ 20 h 47"/>
                <a:gd name="T66" fmla="*/ 28 w 39"/>
                <a:gd name="T6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47">
                  <a:moveTo>
                    <a:pt x="21" y="47"/>
                  </a:moveTo>
                  <a:cubicBezTo>
                    <a:pt x="17" y="47"/>
                    <a:pt x="14" y="46"/>
                    <a:pt x="11" y="45"/>
                  </a:cubicBezTo>
                  <a:cubicBezTo>
                    <a:pt x="8" y="44"/>
                    <a:pt x="5" y="42"/>
                    <a:pt x="3" y="39"/>
                  </a:cubicBezTo>
                  <a:cubicBezTo>
                    <a:pt x="1" y="36"/>
                    <a:pt x="0" y="32"/>
                    <a:pt x="0" y="27"/>
                  </a:cubicBezTo>
                  <a:cubicBezTo>
                    <a:pt x="0" y="21"/>
                    <a:pt x="0" y="21"/>
                    <a:pt x="0" y="21"/>
                  </a:cubicBezTo>
                  <a:cubicBezTo>
                    <a:pt x="0" y="17"/>
                    <a:pt x="1" y="13"/>
                    <a:pt x="3" y="10"/>
                  </a:cubicBezTo>
                  <a:cubicBezTo>
                    <a:pt x="4" y="7"/>
                    <a:pt x="6" y="4"/>
                    <a:pt x="9" y="3"/>
                  </a:cubicBezTo>
                  <a:cubicBezTo>
                    <a:pt x="12" y="1"/>
                    <a:pt x="16" y="0"/>
                    <a:pt x="20" y="0"/>
                  </a:cubicBezTo>
                  <a:cubicBezTo>
                    <a:pt x="24" y="0"/>
                    <a:pt x="27" y="1"/>
                    <a:pt x="30" y="3"/>
                  </a:cubicBezTo>
                  <a:cubicBezTo>
                    <a:pt x="33" y="5"/>
                    <a:pt x="35" y="7"/>
                    <a:pt x="37" y="10"/>
                  </a:cubicBezTo>
                  <a:cubicBezTo>
                    <a:pt x="38" y="13"/>
                    <a:pt x="39" y="17"/>
                    <a:pt x="39" y="21"/>
                  </a:cubicBezTo>
                  <a:cubicBezTo>
                    <a:pt x="39" y="25"/>
                    <a:pt x="39" y="25"/>
                    <a:pt x="39" y="25"/>
                  </a:cubicBezTo>
                  <a:cubicBezTo>
                    <a:pt x="39" y="27"/>
                    <a:pt x="38" y="27"/>
                    <a:pt x="37" y="27"/>
                  </a:cubicBezTo>
                  <a:cubicBezTo>
                    <a:pt x="11" y="27"/>
                    <a:pt x="11" y="27"/>
                    <a:pt x="11" y="27"/>
                  </a:cubicBezTo>
                  <a:cubicBezTo>
                    <a:pt x="11" y="28"/>
                    <a:pt x="11" y="28"/>
                    <a:pt x="11" y="28"/>
                  </a:cubicBezTo>
                  <a:cubicBezTo>
                    <a:pt x="11" y="31"/>
                    <a:pt x="12" y="33"/>
                    <a:pt x="13" y="35"/>
                  </a:cubicBezTo>
                  <a:cubicBezTo>
                    <a:pt x="15" y="37"/>
                    <a:pt x="18" y="38"/>
                    <a:pt x="22" y="38"/>
                  </a:cubicBezTo>
                  <a:cubicBezTo>
                    <a:pt x="24" y="38"/>
                    <a:pt x="26" y="38"/>
                    <a:pt x="29" y="37"/>
                  </a:cubicBezTo>
                  <a:cubicBezTo>
                    <a:pt x="32" y="37"/>
                    <a:pt x="34" y="36"/>
                    <a:pt x="36" y="36"/>
                  </a:cubicBezTo>
                  <a:cubicBezTo>
                    <a:pt x="37" y="35"/>
                    <a:pt x="37" y="36"/>
                    <a:pt x="37" y="37"/>
                  </a:cubicBezTo>
                  <a:cubicBezTo>
                    <a:pt x="37" y="42"/>
                    <a:pt x="37" y="42"/>
                    <a:pt x="37" y="42"/>
                  </a:cubicBezTo>
                  <a:cubicBezTo>
                    <a:pt x="37" y="42"/>
                    <a:pt x="37" y="43"/>
                    <a:pt x="37" y="43"/>
                  </a:cubicBezTo>
                  <a:cubicBezTo>
                    <a:pt x="37" y="43"/>
                    <a:pt x="36" y="44"/>
                    <a:pt x="36" y="44"/>
                  </a:cubicBezTo>
                  <a:cubicBezTo>
                    <a:pt x="34" y="45"/>
                    <a:pt x="32" y="45"/>
                    <a:pt x="29" y="46"/>
                  </a:cubicBezTo>
                  <a:cubicBezTo>
                    <a:pt x="26" y="47"/>
                    <a:pt x="24" y="47"/>
                    <a:pt x="21" y="47"/>
                  </a:cubicBezTo>
                  <a:moveTo>
                    <a:pt x="28" y="20"/>
                  </a:moveTo>
                  <a:cubicBezTo>
                    <a:pt x="28" y="19"/>
                    <a:pt x="28" y="19"/>
                    <a:pt x="28" y="19"/>
                  </a:cubicBezTo>
                  <a:cubicBezTo>
                    <a:pt x="28" y="16"/>
                    <a:pt x="27" y="14"/>
                    <a:pt x="26" y="12"/>
                  </a:cubicBezTo>
                  <a:cubicBezTo>
                    <a:pt x="24" y="10"/>
                    <a:pt x="22" y="10"/>
                    <a:pt x="20" y="10"/>
                  </a:cubicBezTo>
                  <a:cubicBezTo>
                    <a:pt x="18" y="10"/>
                    <a:pt x="16" y="10"/>
                    <a:pt x="15" y="11"/>
                  </a:cubicBezTo>
                  <a:cubicBezTo>
                    <a:pt x="14" y="11"/>
                    <a:pt x="13" y="12"/>
                    <a:pt x="12" y="14"/>
                  </a:cubicBezTo>
                  <a:cubicBezTo>
                    <a:pt x="11" y="15"/>
                    <a:pt x="11" y="17"/>
                    <a:pt x="11" y="19"/>
                  </a:cubicBezTo>
                  <a:cubicBezTo>
                    <a:pt x="11" y="20"/>
                    <a:pt x="11" y="20"/>
                    <a:pt x="11" y="20"/>
                  </a:cubicBezTo>
                  <a:lnTo>
                    <a:pt x="28"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1" name="Freeform 23"/>
            <p:cNvSpPr>
              <a:spLocks/>
            </p:cNvSpPr>
            <p:nvPr userDrawn="1"/>
          </p:nvSpPr>
          <p:spPr bwMode="auto">
            <a:xfrm>
              <a:off x="8826501" y="6642100"/>
              <a:ext cx="4763" cy="4763"/>
            </a:xfrm>
            <a:custGeom>
              <a:avLst/>
              <a:gdLst>
                <a:gd name="T0" fmla="*/ 11 w 11"/>
                <a:gd name="T1" fmla="*/ 11 h 12"/>
                <a:gd name="T2" fmla="*/ 11 w 11"/>
                <a:gd name="T3" fmla="*/ 12 h 12"/>
                <a:gd name="T4" fmla="*/ 10 w 11"/>
                <a:gd name="T5" fmla="*/ 12 h 12"/>
                <a:gd name="T6" fmla="*/ 2 w 11"/>
                <a:gd name="T7" fmla="*/ 12 h 12"/>
                <a:gd name="T8" fmla="*/ 1 w 11"/>
                <a:gd name="T9" fmla="*/ 12 h 12"/>
                <a:gd name="T10" fmla="*/ 0 w 11"/>
                <a:gd name="T11" fmla="*/ 11 h 12"/>
                <a:gd name="T12" fmla="*/ 0 w 11"/>
                <a:gd name="T13" fmla="*/ 2 h 12"/>
                <a:gd name="T14" fmla="*/ 1 w 11"/>
                <a:gd name="T15" fmla="*/ 1 h 12"/>
                <a:gd name="T16" fmla="*/ 2 w 11"/>
                <a:gd name="T17" fmla="*/ 0 h 12"/>
                <a:gd name="T18" fmla="*/ 10 w 11"/>
                <a:gd name="T19" fmla="*/ 0 h 12"/>
                <a:gd name="T20" fmla="*/ 11 w 11"/>
                <a:gd name="T21" fmla="*/ 1 h 12"/>
                <a:gd name="T22" fmla="*/ 11 w 11"/>
                <a:gd name="T23" fmla="*/ 2 h 12"/>
                <a:gd name="T24" fmla="*/ 11 w 11"/>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2">
                  <a:moveTo>
                    <a:pt x="11" y="11"/>
                  </a:moveTo>
                  <a:cubicBezTo>
                    <a:pt x="11" y="11"/>
                    <a:pt x="11" y="12"/>
                    <a:pt x="11" y="12"/>
                  </a:cubicBezTo>
                  <a:cubicBezTo>
                    <a:pt x="11" y="12"/>
                    <a:pt x="10" y="12"/>
                    <a:pt x="10" y="12"/>
                  </a:cubicBezTo>
                  <a:cubicBezTo>
                    <a:pt x="2" y="12"/>
                    <a:pt x="2" y="12"/>
                    <a:pt x="2" y="12"/>
                  </a:cubicBezTo>
                  <a:cubicBezTo>
                    <a:pt x="2" y="12"/>
                    <a:pt x="1" y="12"/>
                    <a:pt x="1" y="12"/>
                  </a:cubicBezTo>
                  <a:cubicBezTo>
                    <a:pt x="1" y="12"/>
                    <a:pt x="0" y="11"/>
                    <a:pt x="0" y="11"/>
                  </a:cubicBezTo>
                  <a:cubicBezTo>
                    <a:pt x="0" y="2"/>
                    <a:pt x="0" y="2"/>
                    <a:pt x="0" y="2"/>
                  </a:cubicBezTo>
                  <a:cubicBezTo>
                    <a:pt x="0" y="1"/>
                    <a:pt x="1" y="1"/>
                    <a:pt x="1" y="1"/>
                  </a:cubicBezTo>
                  <a:cubicBezTo>
                    <a:pt x="1" y="0"/>
                    <a:pt x="2" y="0"/>
                    <a:pt x="2" y="0"/>
                  </a:cubicBezTo>
                  <a:cubicBezTo>
                    <a:pt x="10" y="0"/>
                    <a:pt x="10" y="0"/>
                    <a:pt x="10" y="0"/>
                  </a:cubicBezTo>
                  <a:cubicBezTo>
                    <a:pt x="10" y="0"/>
                    <a:pt x="11" y="0"/>
                    <a:pt x="11" y="1"/>
                  </a:cubicBezTo>
                  <a:cubicBezTo>
                    <a:pt x="11" y="1"/>
                    <a:pt x="11" y="1"/>
                    <a:pt x="11" y="2"/>
                  </a:cubicBezTo>
                  <a:lnTo>
                    <a:pt x="11"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2" name="Freeform 24"/>
            <p:cNvSpPr>
              <a:spLocks noEditPoints="1"/>
            </p:cNvSpPr>
            <p:nvPr userDrawn="1"/>
          </p:nvSpPr>
          <p:spPr bwMode="auto">
            <a:xfrm>
              <a:off x="8829676" y="6627813"/>
              <a:ext cx="11113" cy="6350"/>
            </a:xfrm>
            <a:custGeom>
              <a:avLst/>
              <a:gdLst>
                <a:gd name="T0" fmla="*/ 10 w 26"/>
                <a:gd name="T1" fmla="*/ 2 h 14"/>
                <a:gd name="T2" fmla="*/ 10 w 26"/>
                <a:gd name="T3" fmla="*/ 2 h 14"/>
                <a:gd name="T4" fmla="*/ 7 w 26"/>
                <a:gd name="T5" fmla="*/ 2 h 14"/>
                <a:gd name="T6" fmla="*/ 7 w 26"/>
                <a:gd name="T7" fmla="*/ 14 h 14"/>
                <a:gd name="T8" fmla="*/ 7 w 26"/>
                <a:gd name="T9" fmla="*/ 14 h 14"/>
                <a:gd name="T10" fmla="*/ 6 w 26"/>
                <a:gd name="T11" fmla="*/ 14 h 14"/>
                <a:gd name="T12" fmla="*/ 4 w 26"/>
                <a:gd name="T13" fmla="*/ 14 h 14"/>
                <a:gd name="T14" fmla="*/ 4 w 26"/>
                <a:gd name="T15" fmla="*/ 14 h 14"/>
                <a:gd name="T16" fmla="*/ 4 w 26"/>
                <a:gd name="T17" fmla="*/ 14 h 14"/>
                <a:gd name="T18" fmla="*/ 4 w 26"/>
                <a:gd name="T19" fmla="*/ 2 h 14"/>
                <a:gd name="T20" fmla="*/ 1 w 26"/>
                <a:gd name="T21" fmla="*/ 2 h 14"/>
                <a:gd name="T22" fmla="*/ 0 w 26"/>
                <a:gd name="T23" fmla="*/ 2 h 14"/>
                <a:gd name="T24" fmla="*/ 0 w 26"/>
                <a:gd name="T25" fmla="*/ 0 h 14"/>
                <a:gd name="T26" fmla="*/ 0 w 26"/>
                <a:gd name="T27" fmla="*/ 0 h 14"/>
                <a:gd name="T28" fmla="*/ 1 w 26"/>
                <a:gd name="T29" fmla="*/ 0 h 14"/>
                <a:gd name="T30" fmla="*/ 10 w 26"/>
                <a:gd name="T31" fmla="*/ 0 h 14"/>
                <a:gd name="T32" fmla="*/ 10 w 26"/>
                <a:gd name="T33" fmla="*/ 0 h 14"/>
                <a:gd name="T34" fmla="*/ 10 w 26"/>
                <a:gd name="T35" fmla="*/ 0 h 14"/>
                <a:gd name="T36" fmla="*/ 10 w 26"/>
                <a:gd name="T37" fmla="*/ 2 h 14"/>
                <a:gd name="T38" fmla="*/ 19 w 26"/>
                <a:gd name="T39" fmla="*/ 9 h 14"/>
                <a:gd name="T40" fmla="*/ 18 w 26"/>
                <a:gd name="T41" fmla="*/ 9 h 14"/>
                <a:gd name="T42" fmla="*/ 17 w 26"/>
                <a:gd name="T43" fmla="*/ 7 h 14"/>
                <a:gd name="T44" fmla="*/ 15 w 26"/>
                <a:gd name="T45" fmla="*/ 2 h 14"/>
                <a:gd name="T46" fmla="*/ 15 w 26"/>
                <a:gd name="T47" fmla="*/ 2 h 14"/>
                <a:gd name="T48" fmla="*/ 15 w 26"/>
                <a:gd name="T49" fmla="*/ 14 h 14"/>
                <a:gd name="T50" fmla="*/ 15 w 26"/>
                <a:gd name="T51" fmla="*/ 14 h 14"/>
                <a:gd name="T52" fmla="*/ 13 w 26"/>
                <a:gd name="T53" fmla="*/ 14 h 14"/>
                <a:gd name="T54" fmla="*/ 13 w 26"/>
                <a:gd name="T55" fmla="*/ 14 h 14"/>
                <a:gd name="T56" fmla="*/ 13 w 26"/>
                <a:gd name="T57" fmla="*/ 0 h 14"/>
                <a:gd name="T58" fmla="*/ 13 w 26"/>
                <a:gd name="T59" fmla="*/ 0 h 14"/>
                <a:gd name="T60" fmla="*/ 13 w 26"/>
                <a:gd name="T61" fmla="*/ 0 h 14"/>
                <a:gd name="T62" fmla="*/ 16 w 26"/>
                <a:gd name="T63" fmla="*/ 0 h 14"/>
                <a:gd name="T64" fmla="*/ 17 w 26"/>
                <a:gd name="T65" fmla="*/ 0 h 14"/>
                <a:gd name="T66" fmla="*/ 19 w 26"/>
                <a:gd name="T67" fmla="*/ 6 h 14"/>
                <a:gd name="T68" fmla="*/ 19 w 26"/>
                <a:gd name="T69" fmla="*/ 6 h 14"/>
                <a:gd name="T70" fmla="*/ 19 w 26"/>
                <a:gd name="T71" fmla="*/ 6 h 14"/>
                <a:gd name="T72" fmla="*/ 22 w 26"/>
                <a:gd name="T73" fmla="*/ 0 h 14"/>
                <a:gd name="T74" fmla="*/ 22 w 26"/>
                <a:gd name="T75" fmla="*/ 0 h 14"/>
                <a:gd name="T76" fmla="*/ 25 w 26"/>
                <a:gd name="T77" fmla="*/ 0 h 14"/>
                <a:gd name="T78" fmla="*/ 26 w 26"/>
                <a:gd name="T79" fmla="*/ 0 h 14"/>
                <a:gd name="T80" fmla="*/ 26 w 26"/>
                <a:gd name="T81" fmla="*/ 0 h 14"/>
                <a:gd name="T82" fmla="*/ 26 w 26"/>
                <a:gd name="T83" fmla="*/ 14 h 14"/>
                <a:gd name="T84" fmla="*/ 26 w 26"/>
                <a:gd name="T85" fmla="*/ 14 h 14"/>
                <a:gd name="T86" fmla="*/ 24 w 26"/>
                <a:gd name="T87" fmla="*/ 14 h 14"/>
                <a:gd name="T88" fmla="*/ 23 w 26"/>
                <a:gd name="T89" fmla="*/ 14 h 14"/>
                <a:gd name="T90" fmla="*/ 23 w 26"/>
                <a:gd name="T91" fmla="*/ 2 h 14"/>
                <a:gd name="T92" fmla="*/ 23 w 26"/>
                <a:gd name="T93" fmla="*/ 2 h 14"/>
                <a:gd name="T94" fmla="*/ 21 w 26"/>
                <a:gd name="T95" fmla="*/ 7 h 14"/>
                <a:gd name="T96" fmla="*/ 20 w 26"/>
                <a:gd name="T97" fmla="*/ 9 h 14"/>
                <a:gd name="T98" fmla="*/ 19 w 26"/>
                <a:gd name="T99"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14">
                  <a:moveTo>
                    <a:pt x="10" y="2"/>
                  </a:moveTo>
                  <a:cubicBezTo>
                    <a:pt x="10" y="2"/>
                    <a:pt x="10" y="2"/>
                    <a:pt x="10" y="2"/>
                  </a:cubicBezTo>
                  <a:cubicBezTo>
                    <a:pt x="7" y="2"/>
                    <a:pt x="7" y="2"/>
                    <a:pt x="7" y="2"/>
                  </a:cubicBezTo>
                  <a:cubicBezTo>
                    <a:pt x="7" y="14"/>
                    <a:pt x="7" y="14"/>
                    <a:pt x="7" y="14"/>
                  </a:cubicBezTo>
                  <a:cubicBezTo>
                    <a:pt x="7" y="14"/>
                    <a:pt x="7" y="14"/>
                    <a:pt x="7" y="14"/>
                  </a:cubicBezTo>
                  <a:cubicBezTo>
                    <a:pt x="6" y="14"/>
                    <a:pt x="6" y="14"/>
                    <a:pt x="6" y="14"/>
                  </a:cubicBezTo>
                  <a:cubicBezTo>
                    <a:pt x="4" y="14"/>
                    <a:pt x="4" y="14"/>
                    <a:pt x="4" y="14"/>
                  </a:cubicBezTo>
                  <a:cubicBezTo>
                    <a:pt x="4" y="14"/>
                    <a:pt x="4" y="14"/>
                    <a:pt x="4" y="14"/>
                  </a:cubicBezTo>
                  <a:cubicBezTo>
                    <a:pt x="4" y="14"/>
                    <a:pt x="4" y="14"/>
                    <a:pt x="4" y="14"/>
                  </a:cubicBezTo>
                  <a:cubicBezTo>
                    <a:pt x="4" y="2"/>
                    <a:pt x="4" y="2"/>
                    <a:pt x="4" y="2"/>
                  </a:cubicBezTo>
                  <a:cubicBezTo>
                    <a:pt x="1" y="2"/>
                    <a:pt x="1" y="2"/>
                    <a:pt x="1" y="2"/>
                  </a:cubicBezTo>
                  <a:cubicBezTo>
                    <a:pt x="0" y="2"/>
                    <a:pt x="0" y="2"/>
                    <a:pt x="0" y="2"/>
                  </a:cubicBezTo>
                  <a:cubicBezTo>
                    <a:pt x="0" y="0"/>
                    <a:pt x="0" y="0"/>
                    <a:pt x="0" y="0"/>
                  </a:cubicBezTo>
                  <a:cubicBezTo>
                    <a:pt x="0" y="0"/>
                    <a:pt x="0" y="0"/>
                    <a:pt x="0" y="0"/>
                  </a:cubicBezTo>
                  <a:cubicBezTo>
                    <a:pt x="0" y="0"/>
                    <a:pt x="0" y="0"/>
                    <a:pt x="1" y="0"/>
                  </a:cubicBezTo>
                  <a:cubicBezTo>
                    <a:pt x="10" y="0"/>
                    <a:pt x="10" y="0"/>
                    <a:pt x="10" y="0"/>
                  </a:cubicBezTo>
                  <a:cubicBezTo>
                    <a:pt x="10" y="0"/>
                    <a:pt x="10" y="0"/>
                    <a:pt x="10" y="0"/>
                  </a:cubicBezTo>
                  <a:cubicBezTo>
                    <a:pt x="10" y="0"/>
                    <a:pt x="10" y="0"/>
                    <a:pt x="10" y="0"/>
                  </a:cubicBezTo>
                  <a:lnTo>
                    <a:pt x="10" y="2"/>
                  </a:lnTo>
                  <a:close/>
                  <a:moveTo>
                    <a:pt x="19" y="9"/>
                  </a:moveTo>
                  <a:cubicBezTo>
                    <a:pt x="19" y="9"/>
                    <a:pt x="18" y="9"/>
                    <a:pt x="18" y="9"/>
                  </a:cubicBezTo>
                  <a:cubicBezTo>
                    <a:pt x="18" y="8"/>
                    <a:pt x="18" y="8"/>
                    <a:pt x="17" y="7"/>
                  </a:cubicBezTo>
                  <a:cubicBezTo>
                    <a:pt x="15" y="2"/>
                    <a:pt x="15" y="2"/>
                    <a:pt x="15" y="2"/>
                  </a:cubicBezTo>
                  <a:cubicBezTo>
                    <a:pt x="15" y="2"/>
                    <a:pt x="15" y="2"/>
                    <a:pt x="15" y="2"/>
                  </a:cubicBezTo>
                  <a:cubicBezTo>
                    <a:pt x="15" y="14"/>
                    <a:pt x="15" y="14"/>
                    <a:pt x="15" y="14"/>
                  </a:cubicBezTo>
                  <a:cubicBezTo>
                    <a:pt x="15" y="14"/>
                    <a:pt x="15" y="14"/>
                    <a:pt x="15" y="14"/>
                  </a:cubicBezTo>
                  <a:cubicBezTo>
                    <a:pt x="13" y="14"/>
                    <a:pt x="13" y="14"/>
                    <a:pt x="13" y="14"/>
                  </a:cubicBezTo>
                  <a:cubicBezTo>
                    <a:pt x="13" y="14"/>
                    <a:pt x="13" y="14"/>
                    <a:pt x="13" y="14"/>
                  </a:cubicBezTo>
                  <a:cubicBezTo>
                    <a:pt x="13" y="0"/>
                    <a:pt x="13" y="0"/>
                    <a:pt x="13" y="0"/>
                  </a:cubicBezTo>
                  <a:cubicBezTo>
                    <a:pt x="13" y="0"/>
                    <a:pt x="13" y="0"/>
                    <a:pt x="13" y="0"/>
                  </a:cubicBezTo>
                  <a:cubicBezTo>
                    <a:pt x="13" y="0"/>
                    <a:pt x="13" y="0"/>
                    <a:pt x="13" y="0"/>
                  </a:cubicBezTo>
                  <a:cubicBezTo>
                    <a:pt x="16" y="0"/>
                    <a:pt x="16" y="0"/>
                    <a:pt x="16" y="0"/>
                  </a:cubicBezTo>
                  <a:cubicBezTo>
                    <a:pt x="16" y="0"/>
                    <a:pt x="17" y="0"/>
                    <a:pt x="17" y="0"/>
                  </a:cubicBezTo>
                  <a:cubicBezTo>
                    <a:pt x="19" y="6"/>
                    <a:pt x="19" y="6"/>
                    <a:pt x="19" y="6"/>
                  </a:cubicBezTo>
                  <a:cubicBezTo>
                    <a:pt x="19" y="6"/>
                    <a:pt x="19" y="6"/>
                    <a:pt x="19" y="6"/>
                  </a:cubicBezTo>
                  <a:cubicBezTo>
                    <a:pt x="19" y="6"/>
                    <a:pt x="19" y="6"/>
                    <a:pt x="19" y="6"/>
                  </a:cubicBezTo>
                  <a:cubicBezTo>
                    <a:pt x="22" y="0"/>
                    <a:pt x="22" y="0"/>
                    <a:pt x="22" y="0"/>
                  </a:cubicBezTo>
                  <a:cubicBezTo>
                    <a:pt x="22" y="0"/>
                    <a:pt x="22" y="0"/>
                    <a:pt x="22" y="0"/>
                  </a:cubicBezTo>
                  <a:cubicBezTo>
                    <a:pt x="25" y="0"/>
                    <a:pt x="25" y="0"/>
                    <a:pt x="25" y="0"/>
                  </a:cubicBezTo>
                  <a:cubicBezTo>
                    <a:pt x="26" y="0"/>
                    <a:pt x="26" y="0"/>
                    <a:pt x="26" y="0"/>
                  </a:cubicBezTo>
                  <a:cubicBezTo>
                    <a:pt x="26" y="0"/>
                    <a:pt x="26" y="0"/>
                    <a:pt x="26" y="0"/>
                  </a:cubicBezTo>
                  <a:cubicBezTo>
                    <a:pt x="26" y="14"/>
                    <a:pt x="26" y="14"/>
                    <a:pt x="26" y="14"/>
                  </a:cubicBezTo>
                  <a:cubicBezTo>
                    <a:pt x="26" y="14"/>
                    <a:pt x="26" y="14"/>
                    <a:pt x="26" y="14"/>
                  </a:cubicBezTo>
                  <a:cubicBezTo>
                    <a:pt x="24" y="14"/>
                    <a:pt x="24" y="14"/>
                    <a:pt x="24" y="14"/>
                  </a:cubicBezTo>
                  <a:cubicBezTo>
                    <a:pt x="24" y="14"/>
                    <a:pt x="23" y="14"/>
                    <a:pt x="23" y="14"/>
                  </a:cubicBezTo>
                  <a:cubicBezTo>
                    <a:pt x="23" y="2"/>
                    <a:pt x="23" y="2"/>
                    <a:pt x="23" y="2"/>
                  </a:cubicBezTo>
                  <a:cubicBezTo>
                    <a:pt x="23" y="2"/>
                    <a:pt x="23" y="2"/>
                    <a:pt x="23" y="2"/>
                  </a:cubicBezTo>
                  <a:cubicBezTo>
                    <a:pt x="21" y="7"/>
                    <a:pt x="21" y="7"/>
                    <a:pt x="21" y="7"/>
                  </a:cubicBezTo>
                  <a:cubicBezTo>
                    <a:pt x="21" y="8"/>
                    <a:pt x="21" y="8"/>
                    <a:pt x="20" y="9"/>
                  </a:cubicBezTo>
                  <a:cubicBezTo>
                    <a:pt x="20" y="9"/>
                    <a:pt x="20" y="9"/>
                    <a:pt x="19"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grpSp>
    </p:spTree>
    <p:extLst>
      <p:ext uri="{BB962C8B-B14F-4D97-AF65-F5344CB8AC3E}">
        <p14:creationId xmlns:p14="http://schemas.microsoft.com/office/powerpoint/2010/main" val="4223571530"/>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Rectangle 3"/>
          <p:cNvSpPr/>
          <p:nvPr userDrawn="1"/>
        </p:nvSpPr>
        <p:spPr>
          <a:xfrm>
            <a:off x="1405" y="4672899"/>
            <a:ext cx="9144000" cy="472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6" name="Text Placeholder 5"/>
          <p:cNvSpPr>
            <a:spLocks noGrp="1"/>
          </p:cNvSpPr>
          <p:nvPr>
            <p:ph type="body" sz="quarter" idx="15" hasCustomPrompt="1"/>
          </p:nvPr>
        </p:nvSpPr>
        <p:spPr>
          <a:xfrm>
            <a:off x="457200" y="4546998"/>
            <a:ext cx="8229600" cy="69056"/>
          </a:xfrm>
        </p:spPr>
        <p:txBody>
          <a:bodyPr anchor="b">
            <a:noAutofit/>
          </a:bodyPr>
          <a:lstStyle>
            <a:lvl1pPr>
              <a:spcAft>
                <a:spcPts val="0"/>
              </a:spcAft>
              <a:defRPr sz="450" baseline="0">
                <a:solidFill>
                  <a:schemeClr val="accent5"/>
                </a:solidFill>
              </a:defRPr>
            </a:lvl1pPr>
            <a:lvl2pPr>
              <a:defRPr sz="600"/>
            </a:lvl2pPr>
            <a:lvl3pPr>
              <a:defRPr sz="600"/>
            </a:lvl3pPr>
            <a:lvl4pPr>
              <a:defRPr sz="600"/>
            </a:lvl4pPr>
            <a:lvl5pPr>
              <a:defRPr sz="600"/>
            </a:lvl5pPr>
          </a:lstStyle>
          <a:p>
            <a:pPr lvl="0"/>
            <a:r>
              <a:rPr lang="en-US" dirty="0" smtClean="0"/>
              <a:t>Insert Footnotes here</a:t>
            </a:r>
            <a:endParaRPr lang="en-US" dirty="0"/>
          </a:p>
        </p:txBody>
      </p:sp>
      <p:sp>
        <p:nvSpPr>
          <p:cNvPr id="2" name="Title 1"/>
          <p:cNvSpPr>
            <a:spLocks noGrp="1"/>
          </p:cNvSpPr>
          <p:nvPr>
            <p:ph type="title" hasCustomPrompt="1"/>
          </p:nvPr>
        </p:nvSpPr>
        <p:spPr>
          <a:xfrm>
            <a:off x="457200" y="168375"/>
            <a:ext cx="8229600" cy="489123"/>
          </a:xfrm>
        </p:spPr>
        <p:txBody>
          <a:bodyPr anchor="t">
            <a:normAutofit/>
          </a:bodyPr>
          <a:lstStyle>
            <a:lvl1pPr>
              <a:defRPr sz="3600"/>
            </a:lvl1pPr>
          </a:lstStyle>
          <a:p>
            <a:r>
              <a:rPr lang="en-US" dirty="0" smtClean="0"/>
              <a:t>Headline</a:t>
            </a:r>
            <a:endParaRPr lang="en-US" dirty="0"/>
          </a:p>
        </p:txBody>
      </p:sp>
      <p:sp>
        <p:nvSpPr>
          <p:cNvPr id="3" name="Content Placeholder 2"/>
          <p:cNvSpPr>
            <a:spLocks noGrp="1"/>
          </p:cNvSpPr>
          <p:nvPr>
            <p:ph idx="1"/>
          </p:nvPr>
        </p:nvSpPr>
        <p:spPr>
          <a:xfrm>
            <a:off x="457200" y="1032949"/>
            <a:ext cx="8229600" cy="3434210"/>
          </a:xfrm>
        </p:spPr>
        <p:txBody>
          <a:bodyPr>
            <a:normAutofit/>
          </a:bodyPr>
          <a:lstStyle>
            <a:lvl1pPr>
              <a:defRPr sz="1050">
                <a:solidFill>
                  <a:schemeClr val="accent6"/>
                </a:solidFill>
              </a:defRPr>
            </a:lvl1pPr>
            <a:lvl2pPr>
              <a:defRPr sz="1050">
                <a:solidFill>
                  <a:schemeClr val="accent6"/>
                </a:solidFill>
              </a:defRPr>
            </a:lvl2pPr>
            <a:lvl3pPr>
              <a:defRPr sz="1050">
                <a:solidFill>
                  <a:schemeClr val="accent6"/>
                </a:solidFill>
              </a:defRPr>
            </a:lvl3pPr>
            <a:lvl4pPr>
              <a:defRPr sz="1050">
                <a:solidFill>
                  <a:schemeClr val="accent6"/>
                </a:solidFill>
              </a:defRPr>
            </a:lvl4pPr>
            <a:lvl5pPr>
              <a:defRPr sz="1050">
                <a:solidFill>
                  <a:schemeClr val="accent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2"/>
          <p:cNvSpPr>
            <a:spLocks noGrp="1"/>
          </p:cNvSpPr>
          <p:nvPr>
            <p:ph type="body" sz="quarter" idx="14" hasCustomPrompt="1"/>
          </p:nvPr>
        </p:nvSpPr>
        <p:spPr>
          <a:xfrm>
            <a:off x="457200" y="642482"/>
            <a:ext cx="8229600" cy="269875"/>
          </a:xfrm>
        </p:spPr>
        <p:txBody>
          <a:bodyPr/>
          <a:lstStyle>
            <a:lvl1pPr>
              <a:defRPr sz="1800">
                <a:solidFill>
                  <a:srgbClr val="00A9F1"/>
                </a:solidFill>
              </a:defRPr>
            </a:lvl1pPr>
          </a:lstStyle>
          <a:p>
            <a:pPr lvl="0"/>
            <a:r>
              <a:rPr lang="en-US" dirty="0" smtClean="0"/>
              <a:t>Subhead</a:t>
            </a:r>
            <a:endParaRPr lang="en-US" dirty="0"/>
          </a:p>
        </p:txBody>
      </p:sp>
      <p:sp>
        <p:nvSpPr>
          <p:cNvPr id="9" name="Slide Number Placeholder 5"/>
          <p:cNvSpPr>
            <a:spLocks noGrp="1"/>
          </p:cNvSpPr>
          <p:nvPr>
            <p:ph type="sldNum" sz="quarter" idx="4"/>
          </p:nvPr>
        </p:nvSpPr>
        <p:spPr>
          <a:xfrm>
            <a:off x="180266" y="4833707"/>
            <a:ext cx="187996" cy="109728"/>
          </a:xfrm>
          <a:prstGeom prst="rect">
            <a:avLst/>
          </a:prstGeom>
        </p:spPr>
        <p:txBody>
          <a:bodyPr vert="horz" lIns="0" tIns="0" rIns="0" bIns="0" rtlCol="0" anchor="ctr"/>
          <a:lstStyle>
            <a:lvl1pPr algn="l">
              <a:defRPr sz="600" b="0">
                <a:solidFill>
                  <a:schemeClr val="bg1"/>
                </a:solidFill>
                <a:latin typeface="Intel Clear"/>
              </a:defRPr>
            </a:lvl1pPr>
          </a:lstStyle>
          <a:p>
            <a:fld id="{65B511B1-4A83-477F-84C5-2F3620D61E4F}" type="slidenum">
              <a:rPr lang="en-US" smtClean="0">
                <a:solidFill>
                  <a:prstClr val="white"/>
                </a:solidFill>
              </a:rPr>
              <a:pPr/>
              <a:t>‹#›</a:t>
            </a:fld>
            <a:endParaRPr lang="en-US" dirty="0">
              <a:solidFill>
                <a:prstClr val="white"/>
              </a:solidFill>
            </a:endParaRPr>
          </a:p>
        </p:txBody>
      </p:sp>
      <p:sp>
        <p:nvSpPr>
          <p:cNvPr id="22" name="Footer Placeholder 4"/>
          <p:cNvSpPr txBox="1">
            <a:spLocks/>
          </p:cNvSpPr>
          <p:nvPr userDrawn="1"/>
        </p:nvSpPr>
        <p:spPr>
          <a:xfrm>
            <a:off x="495036" y="107127"/>
            <a:ext cx="3447355" cy="129476"/>
          </a:xfrm>
          <a:prstGeom prst="rect">
            <a:avLst/>
          </a:prstGeom>
        </p:spPr>
        <p:txBody>
          <a:bodyPr vert="horz" lIns="0" tIns="0" rIns="0" bIns="0" rtlCol="0" anchor="ctr"/>
          <a:lstStyle>
            <a:defPPr>
              <a:defRPr lang="en-US"/>
            </a:defPPr>
            <a:lvl1pPr marL="0" algn="ctr" defTabSz="914400" rtl="0" eaLnBrk="1" latinLnBrk="0" hangingPunct="1">
              <a:defRPr sz="800" kern="1200">
                <a:solidFill>
                  <a:schemeClr val="tx1"/>
                </a:solidFill>
                <a:latin typeface="Neo Sans Intel Light"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ja-JP" sz="600" kern="0" dirty="0" smtClean="0">
                <a:solidFill>
                  <a:srgbClr val="FFDA00"/>
                </a:solidFill>
                <a:latin typeface="Intel Clear"/>
              </a:rPr>
              <a:t>Intel® Xeon® Processor E5-2600 v2 Product Family</a:t>
            </a:r>
            <a:endParaRPr lang="en-US" sz="750" dirty="0" smtClean="0">
              <a:solidFill>
                <a:srgbClr val="FFDA00"/>
              </a:solidFill>
              <a:latin typeface="Intel Clear"/>
            </a:endParaRPr>
          </a:p>
        </p:txBody>
      </p:sp>
      <p:sp>
        <p:nvSpPr>
          <p:cNvPr id="43" name="Rectangle 42"/>
          <p:cNvSpPr/>
          <p:nvPr userDrawn="1"/>
        </p:nvSpPr>
        <p:spPr>
          <a:xfrm>
            <a:off x="1421638" y="4768509"/>
            <a:ext cx="6910085" cy="276999"/>
          </a:xfrm>
          <a:prstGeom prst="rect">
            <a:avLst/>
          </a:prstGeom>
        </p:spPr>
        <p:txBody>
          <a:bodyPr wrap="square" lIns="0" tIns="0" rIns="0" bIns="0" anchor="b">
            <a:spAutoFit/>
          </a:bodyPr>
          <a:lstStyle/>
          <a:p>
            <a:r>
              <a:rPr lang="en-US" sz="600" spc="-15" dirty="0">
                <a:solidFill>
                  <a:prstClr val="white"/>
                </a:solidFill>
              </a:rPr>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p:txBody>
      </p:sp>
      <p:grpSp>
        <p:nvGrpSpPr>
          <p:cNvPr id="83" name="Group 82"/>
          <p:cNvGrpSpPr/>
          <p:nvPr userDrawn="1"/>
        </p:nvGrpSpPr>
        <p:grpSpPr>
          <a:xfrm>
            <a:off x="8521832" y="4748006"/>
            <a:ext cx="446197" cy="300105"/>
            <a:chOff x="8623301" y="6426200"/>
            <a:chExt cx="246063" cy="220663"/>
          </a:xfrm>
        </p:grpSpPr>
        <p:sp>
          <p:nvSpPr>
            <p:cNvPr id="10" name="Freeform 5"/>
            <p:cNvSpPr>
              <a:spLocks noEditPoints="1"/>
            </p:cNvSpPr>
            <p:nvPr userDrawn="1"/>
          </p:nvSpPr>
          <p:spPr bwMode="auto">
            <a:xfrm>
              <a:off x="8623301" y="6426200"/>
              <a:ext cx="246063" cy="174625"/>
            </a:xfrm>
            <a:custGeom>
              <a:avLst/>
              <a:gdLst>
                <a:gd name="T0" fmla="*/ 284 w 599"/>
                <a:gd name="T1" fmla="*/ 371 h 425"/>
                <a:gd name="T2" fmla="*/ 35 w 599"/>
                <a:gd name="T3" fmla="*/ 276 h 425"/>
                <a:gd name="T4" fmla="*/ 74 w 599"/>
                <a:gd name="T5" fmla="*/ 157 h 425"/>
                <a:gd name="T6" fmla="*/ 74 w 599"/>
                <a:gd name="T7" fmla="*/ 142 h 425"/>
                <a:gd name="T8" fmla="*/ 15 w 599"/>
                <a:gd name="T9" fmla="*/ 299 h 425"/>
                <a:gd name="T10" fmla="*/ 291 w 599"/>
                <a:gd name="T11" fmla="*/ 409 h 425"/>
                <a:gd name="T12" fmla="*/ 489 w 599"/>
                <a:gd name="T13" fmla="*/ 353 h 425"/>
                <a:gd name="T14" fmla="*/ 489 w 599"/>
                <a:gd name="T15" fmla="*/ 309 h 425"/>
                <a:gd name="T16" fmla="*/ 284 w 599"/>
                <a:gd name="T17" fmla="*/ 371 h 425"/>
                <a:gd name="T18" fmla="*/ 584 w 599"/>
                <a:gd name="T19" fmla="*/ 141 h 425"/>
                <a:gd name="T20" fmla="*/ 136 w 599"/>
                <a:gd name="T21" fmla="*/ 101 h 425"/>
                <a:gd name="T22" fmla="*/ 136 w 599"/>
                <a:gd name="T23" fmla="*/ 112 h 425"/>
                <a:gd name="T24" fmla="*/ 556 w 599"/>
                <a:gd name="T25" fmla="*/ 149 h 425"/>
                <a:gd name="T26" fmla="*/ 500 w 599"/>
                <a:gd name="T27" fmla="*/ 255 h 425"/>
                <a:gd name="T28" fmla="*/ 500 w 599"/>
                <a:gd name="T29" fmla="*/ 287 h 425"/>
                <a:gd name="T30" fmla="*/ 584 w 599"/>
                <a:gd name="T31" fmla="*/ 141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9" h="425">
                  <a:moveTo>
                    <a:pt x="284" y="371"/>
                  </a:moveTo>
                  <a:cubicBezTo>
                    <a:pt x="171" y="382"/>
                    <a:pt x="52" y="365"/>
                    <a:pt x="35" y="276"/>
                  </a:cubicBezTo>
                  <a:cubicBezTo>
                    <a:pt x="27" y="232"/>
                    <a:pt x="47" y="186"/>
                    <a:pt x="74" y="157"/>
                  </a:cubicBezTo>
                  <a:cubicBezTo>
                    <a:pt x="74" y="142"/>
                    <a:pt x="74" y="142"/>
                    <a:pt x="74" y="142"/>
                  </a:cubicBezTo>
                  <a:cubicBezTo>
                    <a:pt x="26" y="183"/>
                    <a:pt x="0" y="236"/>
                    <a:pt x="15" y="299"/>
                  </a:cubicBezTo>
                  <a:cubicBezTo>
                    <a:pt x="34" y="379"/>
                    <a:pt x="136" y="425"/>
                    <a:pt x="291" y="409"/>
                  </a:cubicBezTo>
                  <a:cubicBezTo>
                    <a:pt x="353" y="403"/>
                    <a:pt x="433" y="384"/>
                    <a:pt x="489" y="353"/>
                  </a:cubicBezTo>
                  <a:cubicBezTo>
                    <a:pt x="489" y="309"/>
                    <a:pt x="489" y="309"/>
                    <a:pt x="489" y="309"/>
                  </a:cubicBezTo>
                  <a:cubicBezTo>
                    <a:pt x="438" y="340"/>
                    <a:pt x="354" y="365"/>
                    <a:pt x="284" y="371"/>
                  </a:cubicBezTo>
                  <a:moveTo>
                    <a:pt x="584" y="141"/>
                  </a:moveTo>
                  <a:cubicBezTo>
                    <a:pt x="557" y="9"/>
                    <a:pt x="301" y="0"/>
                    <a:pt x="136" y="101"/>
                  </a:cubicBezTo>
                  <a:cubicBezTo>
                    <a:pt x="136" y="112"/>
                    <a:pt x="136" y="112"/>
                    <a:pt x="136" y="112"/>
                  </a:cubicBezTo>
                  <a:cubicBezTo>
                    <a:pt x="301" y="27"/>
                    <a:pt x="535" y="28"/>
                    <a:pt x="556" y="149"/>
                  </a:cubicBezTo>
                  <a:cubicBezTo>
                    <a:pt x="563" y="189"/>
                    <a:pt x="540" y="231"/>
                    <a:pt x="500" y="255"/>
                  </a:cubicBezTo>
                  <a:cubicBezTo>
                    <a:pt x="500" y="287"/>
                    <a:pt x="500" y="287"/>
                    <a:pt x="500" y="287"/>
                  </a:cubicBezTo>
                  <a:cubicBezTo>
                    <a:pt x="549" y="269"/>
                    <a:pt x="599" y="211"/>
                    <a:pt x="584" y="14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1" name="Freeform 6"/>
            <p:cNvSpPr>
              <a:spLocks/>
            </p:cNvSpPr>
            <p:nvPr userDrawn="1"/>
          </p:nvSpPr>
          <p:spPr bwMode="auto">
            <a:xfrm>
              <a:off x="8809038" y="6475413"/>
              <a:ext cx="12700" cy="68263"/>
            </a:xfrm>
            <a:custGeom>
              <a:avLst/>
              <a:gdLst>
                <a:gd name="T0" fmla="*/ 30 w 30"/>
                <a:gd name="T1" fmla="*/ 0 h 164"/>
                <a:gd name="T2" fmla="*/ 0 w 30"/>
                <a:gd name="T3" fmla="*/ 0 h 164"/>
                <a:gd name="T4" fmla="*/ 0 w 30"/>
                <a:gd name="T5" fmla="*/ 133 h 164"/>
                <a:gd name="T6" fmla="*/ 30 w 30"/>
                <a:gd name="T7" fmla="*/ 164 h 164"/>
                <a:gd name="T8" fmla="*/ 30 w 30"/>
                <a:gd name="T9" fmla="*/ 0 h 164"/>
              </a:gdLst>
              <a:ahLst/>
              <a:cxnLst>
                <a:cxn ang="0">
                  <a:pos x="T0" y="T1"/>
                </a:cxn>
                <a:cxn ang="0">
                  <a:pos x="T2" y="T3"/>
                </a:cxn>
                <a:cxn ang="0">
                  <a:pos x="T4" y="T5"/>
                </a:cxn>
                <a:cxn ang="0">
                  <a:pos x="T6" y="T7"/>
                </a:cxn>
                <a:cxn ang="0">
                  <a:pos x="T8" y="T9"/>
                </a:cxn>
              </a:cxnLst>
              <a:rect l="0" t="0" r="r" b="b"/>
              <a:pathLst>
                <a:path w="30" h="164">
                  <a:moveTo>
                    <a:pt x="30" y="0"/>
                  </a:moveTo>
                  <a:cubicBezTo>
                    <a:pt x="0" y="0"/>
                    <a:pt x="0" y="0"/>
                    <a:pt x="0" y="0"/>
                  </a:cubicBezTo>
                  <a:cubicBezTo>
                    <a:pt x="0" y="133"/>
                    <a:pt x="0" y="133"/>
                    <a:pt x="0" y="133"/>
                  </a:cubicBezTo>
                  <a:cubicBezTo>
                    <a:pt x="0" y="149"/>
                    <a:pt x="7" y="162"/>
                    <a:pt x="30" y="164"/>
                  </a:cubicBezTo>
                  <a:lnTo>
                    <a:pt x="3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2" name="Freeform 7"/>
            <p:cNvSpPr>
              <a:spLocks/>
            </p:cNvSpPr>
            <p:nvPr userDrawn="1"/>
          </p:nvSpPr>
          <p:spPr bwMode="auto">
            <a:xfrm>
              <a:off x="8662988" y="6496050"/>
              <a:ext cx="12700" cy="47625"/>
            </a:xfrm>
            <a:custGeom>
              <a:avLst/>
              <a:gdLst>
                <a:gd name="T0" fmla="*/ 30 w 30"/>
                <a:gd name="T1" fmla="*/ 0 h 118"/>
                <a:gd name="T2" fmla="*/ 0 w 30"/>
                <a:gd name="T3" fmla="*/ 0 h 118"/>
                <a:gd name="T4" fmla="*/ 0 w 30"/>
                <a:gd name="T5" fmla="*/ 87 h 118"/>
                <a:gd name="T6" fmla="*/ 30 w 30"/>
                <a:gd name="T7" fmla="*/ 118 h 118"/>
                <a:gd name="T8" fmla="*/ 30 w 30"/>
                <a:gd name="T9" fmla="*/ 0 h 118"/>
              </a:gdLst>
              <a:ahLst/>
              <a:cxnLst>
                <a:cxn ang="0">
                  <a:pos x="T0" y="T1"/>
                </a:cxn>
                <a:cxn ang="0">
                  <a:pos x="T2" y="T3"/>
                </a:cxn>
                <a:cxn ang="0">
                  <a:pos x="T4" y="T5"/>
                </a:cxn>
                <a:cxn ang="0">
                  <a:pos x="T6" y="T7"/>
                </a:cxn>
                <a:cxn ang="0">
                  <a:pos x="T8" y="T9"/>
                </a:cxn>
              </a:cxnLst>
              <a:rect l="0" t="0" r="r" b="b"/>
              <a:pathLst>
                <a:path w="30" h="118">
                  <a:moveTo>
                    <a:pt x="30" y="0"/>
                  </a:moveTo>
                  <a:cubicBezTo>
                    <a:pt x="0" y="0"/>
                    <a:pt x="0" y="0"/>
                    <a:pt x="0" y="0"/>
                  </a:cubicBezTo>
                  <a:cubicBezTo>
                    <a:pt x="0" y="87"/>
                    <a:pt x="0" y="87"/>
                    <a:pt x="0" y="87"/>
                  </a:cubicBezTo>
                  <a:cubicBezTo>
                    <a:pt x="0" y="102"/>
                    <a:pt x="7" y="116"/>
                    <a:pt x="30" y="118"/>
                  </a:cubicBezTo>
                  <a:lnTo>
                    <a:pt x="3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4" name="Rectangle 8"/>
            <p:cNvSpPr>
              <a:spLocks noChangeArrowheads="1"/>
            </p:cNvSpPr>
            <p:nvPr userDrawn="1"/>
          </p:nvSpPr>
          <p:spPr bwMode="auto">
            <a:xfrm>
              <a:off x="8662988" y="6477000"/>
              <a:ext cx="12700" cy="127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5" name="Freeform 9"/>
            <p:cNvSpPr>
              <a:spLocks/>
            </p:cNvSpPr>
            <p:nvPr userDrawn="1"/>
          </p:nvSpPr>
          <p:spPr bwMode="auto">
            <a:xfrm>
              <a:off x="8734426" y="6481763"/>
              <a:ext cx="20638" cy="61913"/>
            </a:xfrm>
            <a:custGeom>
              <a:avLst/>
              <a:gdLst>
                <a:gd name="T0" fmla="*/ 34 w 52"/>
                <a:gd name="T1" fmla="*/ 149 h 149"/>
                <a:gd name="T2" fmla="*/ 0 w 52"/>
                <a:gd name="T3" fmla="*/ 115 h 149"/>
                <a:gd name="T4" fmla="*/ 0 w 52"/>
                <a:gd name="T5" fmla="*/ 0 h 149"/>
                <a:gd name="T6" fmla="*/ 29 w 52"/>
                <a:gd name="T7" fmla="*/ 0 h 149"/>
                <a:gd name="T8" fmla="*/ 29 w 52"/>
                <a:gd name="T9" fmla="*/ 32 h 149"/>
                <a:gd name="T10" fmla="*/ 52 w 52"/>
                <a:gd name="T11" fmla="*/ 32 h 149"/>
                <a:gd name="T12" fmla="*/ 52 w 52"/>
                <a:gd name="T13" fmla="*/ 56 h 149"/>
                <a:gd name="T14" fmla="*/ 29 w 52"/>
                <a:gd name="T15" fmla="*/ 56 h 149"/>
                <a:gd name="T16" fmla="*/ 29 w 52"/>
                <a:gd name="T17" fmla="*/ 113 h 149"/>
                <a:gd name="T18" fmla="*/ 40 w 52"/>
                <a:gd name="T19" fmla="*/ 124 h 149"/>
                <a:gd name="T20" fmla="*/ 52 w 52"/>
                <a:gd name="T21" fmla="*/ 124 h 149"/>
                <a:gd name="T22" fmla="*/ 52 w 52"/>
                <a:gd name="T23" fmla="*/ 149 h 149"/>
                <a:gd name="T24" fmla="*/ 34 w 52"/>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149">
                  <a:moveTo>
                    <a:pt x="34" y="149"/>
                  </a:moveTo>
                  <a:cubicBezTo>
                    <a:pt x="10" y="149"/>
                    <a:pt x="0" y="132"/>
                    <a:pt x="0" y="115"/>
                  </a:cubicBezTo>
                  <a:cubicBezTo>
                    <a:pt x="0" y="0"/>
                    <a:pt x="0" y="0"/>
                    <a:pt x="0" y="0"/>
                  </a:cubicBezTo>
                  <a:cubicBezTo>
                    <a:pt x="29" y="0"/>
                    <a:pt x="29" y="0"/>
                    <a:pt x="29" y="0"/>
                  </a:cubicBezTo>
                  <a:cubicBezTo>
                    <a:pt x="29" y="32"/>
                    <a:pt x="29" y="32"/>
                    <a:pt x="29" y="32"/>
                  </a:cubicBezTo>
                  <a:cubicBezTo>
                    <a:pt x="52" y="32"/>
                    <a:pt x="52" y="32"/>
                    <a:pt x="52" y="32"/>
                  </a:cubicBezTo>
                  <a:cubicBezTo>
                    <a:pt x="52" y="56"/>
                    <a:pt x="52" y="56"/>
                    <a:pt x="52" y="56"/>
                  </a:cubicBezTo>
                  <a:cubicBezTo>
                    <a:pt x="29" y="56"/>
                    <a:pt x="29" y="56"/>
                    <a:pt x="29" y="56"/>
                  </a:cubicBezTo>
                  <a:cubicBezTo>
                    <a:pt x="29" y="113"/>
                    <a:pt x="29" y="113"/>
                    <a:pt x="29" y="113"/>
                  </a:cubicBezTo>
                  <a:cubicBezTo>
                    <a:pt x="29" y="120"/>
                    <a:pt x="33" y="124"/>
                    <a:pt x="40" y="124"/>
                  </a:cubicBezTo>
                  <a:cubicBezTo>
                    <a:pt x="52" y="124"/>
                    <a:pt x="52" y="124"/>
                    <a:pt x="52" y="124"/>
                  </a:cubicBezTo>
                  <a:cubicBezTo>
                    <a:pt x="52" y="149"/>
                    <a:pt x="52" y="149"/>
                    <a:pt x="52" y="149"/>
                  </a:cubicBezTo>
                  <a:cubicBezTo>
                    <a:pt x="34" y="149"/>
                    <a:pt x="34" y="149"/>
                    <a:pt x="34" y="1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6" name="Freeform 10"/>
            <p:cNvSpPr>
              <a:spLocks noEditPoints="1"/>
            </p:cNvSpPr>
            <p:nvPr userDrawn="1"/>
          </p:nvSpPr>
          <p:spPr bwMode="auto">
            <a:xfrm>
              <a:off x="8758238" y="6494463"/>
              <a:ext cx="42863" cy="50800"/>
            </a:xfrm>
            <a:custGeom>
              <a:avLst/>
              <a:gdLst>
                <a:gd name="T0" fmla="*/ 30 w 105"/>
                <a:gd name="T1" fmla="*/ 69 h 121"/>
                <a:gd name="T2" fmla="*/ 56 w 105"/>
                <a:gd name="T3" fmla="*/ 96 h 121"/>
                <a:gd name="T4" fmla="*/ 83 w 105"/>
                <a:gd name="T5" fmla="*/ 85 h 121"/>
                <a:gd name="T6" fmla="*/ 101 w 105"/>
                <a:gd name="T7" fmla="*/ 102 h 121"/>
                <a:gd name="T8" fmla="*/ 56 w 105"/>
                <a:gd name="T9" fmla="*/ 121 h 121"/>
                <a:gd name="T10" fmla="*/ 0 w 105"/>
                <a:gd name="T11" fmla="*/ 60 h 121"/>
                <a:gd name="T12" fmla="*/ 55 w 105"/>
                <a:gd name="T13" fmla="*/ 0 h 121"/>
                <a:gd name="T14" fmla="*/ 105 w 105"/>
                <a:gd name="T15" fmla="*/ 59 h 121"/>
                <a:gd name="T16" fmla="*/ 105 w 105"/>
                <a:gd name="T17" fmla="*/ 69 h 121"/>
                <a:gd name="T18" fmla="*/ 30 w 105"/>
                <a:gd name="T19" fmla="*/ 69 h 121"/>
                <a:gd name="T20" fmla="*/ 54 w 105"/>
                <a:gd name="T21" fmla="*/ 24 h 121"/>
                <a:gd name="T22" fmla="*/ 33 w 105"/>
                <a:gd name="T23" fmla="*/ 37 h 121"/>
                <a:gd name="T24" fmla="*/ 30 w 105"/>
                <a:gd name="T25" fmla="*/ 49 h 121"/>
                <a:gd name="T26" fmla="*/ 75 w 105"/>
                <a:gd name="T27" fmla="*/ 49 h 121"/>
                <a:gd name="T28" fmla="*/ 54 w 105"/>
                <a:gd name="T29" fmla="*/ 2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 h="121">
                  <a:moveTo>
                    <a:pt x="30" y="69"/>
                  </a:moveTo>
                  <a:cubicBezTo>
                    <a:pt x="30" y="85"/>
                    <a:pt x="39" y="96"/>
                    <a:pt x="56" y="96"/>
                  </a:cubicBezTo>
                  <a:cubicBezTo>
                    <a:pt x="69" y="96"/>
                    <a:pt x="75" y="92"/>
                    <a:pt x="83" y="85"/>
                  </a:cubicBezTo>
                  <a:cubicBezTo>
                    <a:pt x="101" y="102"/>
                    <a:pt x="101" y="102"/>
                    <a:pt x="101" y="102"/>
                  </a:cubicBezTo>
                  <a:cubicBezTo>
                    <a:pt x="90" y="114"/>
                    <a:pt x="77" y="121"/>
                    <a:pt x="56" y="121"/>
                  </a:cubicBezTo>
                  <a:cubicBezTo>
                    <a:pt x="27" y="121"/>
                    <a:pt x="0" y="105"/>
                    <a:pt x="0" y="60"/>
                  </a:cubicBezTo>
                  <a:cubicBezTo>
                    <a:pt x="0" y="22"/>
                    <a:pt x="24" y="0"/>
                    <a:pt x="55" y="0"/>
                  </a:cubicBezTo>
                  <a:cubicBezTo>
                    <a:pt x="87" y="0"/>
                    <a:pt x="105" y="25"/>
                    <a:pt x="105" y="59"/>
                  </a:cubicBezTo>
                  <a:cubicBezTo>
                    <a:pt x="105" y="69"/>
                    <a:pt x="105" y="69"/>
                    <a:pt x="105" y="69"/>
                  </a:cubicBezTo>
                  <a:cubicBezTo>
                    <a:pt x="30" y="69"/>
                    <a:pt x="30" y="69"/>
                    <a:pt x="30" y="69"/>
                  </a:cubicBezTo>
                  <a:moveTo>
                    <a:pt x="54" y="24"/>
                  </a:moveTo>
                  <a:cubicBezTo>
                    <a:pt x="44" y="24"/>
                    <a:pt x="36" y="30"/>
                    <a:pt x="33" y="37"/>
                  </a:cubicBezTo>
                  <a:cubicBezTo>
                    <a:pt x="31" y="41"/>
                    <a:pt x="30" y="44"/>
                    <a:pt x="30" y="49"/>
                  </a:cubicBezTo>
                  <a:cubicBezTo>
                    <a:pt x="75" y="49"/>
                    <a:pt x="75" y="49"/>
                    <a:pt x="75" y="49"/>
                  </a:cubicBezTo>
                  <a:cubicBezTo>
                    <a:pt x="75" y="37"/>
                    <a:pt x="69" y="24"/>
                    <a:pt x="54" y="2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7" name="Freeform 11"/>
            <p:cNvSpPr>
              <a:spLocks/>
            </p:cNvSpPr>
            <p:nvPr userDrawn="1"/>
          </p:nvSpPr>
          <p:spPr bwMode="auto">
            <a:xfrm>
              <a:off x="8685213" y="6496050"/>
              <a:ext cx="39688" cy="47625"/>
            </a:xfrm>
            <a:custGeom>
              <a:avLst/>
              <a:gdLst>
                <a:gd name="T0" fmla="*/ 54 w 96"/>
                <a:gd name="T1" fmla="*/ 24 h 117"/>
                <a:gd name="T2" fmla="*/ 66 w 96"/>
                <a:gd name="T3" fmla="*/ 35 h 117"/>
                <a:gd name="T4" fmla="*/ 66 w 96"/>
                <a:gd name="T5" fmla="*/ 117 h 117"/>
                <a:gd name="T6" fmla="*/ 96 w 96"/>
                <a:gd name="T7" fmla="*/ 117 h 117"/>
                <a:gd name="T8" fmla="*/ 96 w 96"/>
                <a:gd name="T9" fmla="*/ 35 h 117"/>
                <a:gd name="T10" fmla="*/ 61 w 96"/>
                <a:gd name="T11" fmla="*/ 0 h 117"/>
                <a:gd name="T12" fmla="*/ 0 w 96"/>
                <a:gd name="T13" fmla="*/ 0 h 117"/>
                <a:gd name="T14" fmla="*/ 0 w 96"/>
                <a:gd name="T15" fmla="*/ 117 h 117"/>
                <a:gd name="T16" fmla="*/ 29 w 96"/>
                <a:gd name="T17" fmla="*/ 117 h 117"/>
                <a:gd name="T18" fmla="*/ 29 w 96"/>
                <a:gd name="T19" fmla="*/ 24 h 117"/>
                <a:gd name="T20" fmla="*/ 54 w 96"/>
                <a:gd name="T21" fmla="*/ 2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7">
                  <a:moveTo>
                    <a:pt x="54" y="24"/>
                  </a:moveTo>
                  <a:cubicBezTo>
                    <a:pt x="63" y="24"/>
                    <a:pt x="66" y="28"/>
                    <a:pt x="66" y="35"/>
                  </a:cubicBezTo>
                  <a:cubicBezTo>
                    <a:pt x="66" y="117"/>
                    <a:pt x="66" y="117"/>
                    <a:pt x="66" y="117"/>
                  </a:cubicBezTo>
                  <a:cubicBezTo>
                    <a:pt x="96" y="117"/>
                    <a:pt x="96" y="117"/>
                    <a:pt x="96" y="117"/>
                  </a:cubicBezTo>
                  <a:cubicBezTo>
                    <a:pt x="96" y="35"/>
                    <a:pt x="96" y="35"/>
                    <a:pt x="96" y="35"/>
                  </a:cubicBezTo>
                  <a:cubicBezTo>
                    <a:pt x="96" y="18"/>
                    <a:pt x="87" y="0"/>
                    <a:pt x="61" y="0"/>
                  </a:cubicBezTo>
                  <a:cubicBezTo>
                    <a:pt x="0" y="0"/>
                    <a:pt x="0" y="0"/>
                    <a:pt x="0" y="0"/>
                  </a:cubicBezTo>
                  <a:cubicBezTo>
                    <a:pt x="0" y="117"/>
                    <a:pt x="0" y="117"/>
                    <a:pt x="0" y="117"/>
                  </a:cubicBezTo>
                  <a:cubicBezTo>
                    <a:pt x="29" y="117"/>
                    <a:pt x="29" y="117"/>
                    <a:pt x="29" y="117"/>
                  </a:cubicBezTo>
                  <a:cubicBezTo>
                    <a:pt x="29" y="24"/>
                    <a:pt x="29" y="24"/>
                    <a:pt x="29" y="24"/>
                  </a:cubicBezTo>
                  <a:lnTo>
                    <a:pt x="54" y="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8" name="Freeform 12"/>
            <p:cNvSpPr>
              <a:spLocks noEditPoints="1"/>
            </p:cNvSpPr>
            <p:nvPr userDrawn="1"/>
          </p:nvSpPr>
          <p:spPr bwMode="auto">
            <a:xfrm>
              <a:off x="8829676" y="6475413"/>
              <a:ext cx="9525" cy="9525"/>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2 h 24"/>
                <a:gd name="T12" fmla="*/ 2 w 24"/>
                <a:gd name="T13" fmla="*/ 12 h 24"/>
                <a:gd name="T14" fmla="*/ 12 w 24"/>
                <a:gd name="T15" fmla="*/ 22 h 24"/>
                <a:gd name="T16" fmla="*/ 22 w 24"/>
                <a:gd name="T17" fmla="*/ 12 h 24"/>
                <a:gd name="T18" fmla="*/ 12 w 24"/>
                <a:gd name="T19" fmla="*/ 2 h 24"/>
                <a:gd name="T20" fmla="*/ 17 w 24"/>
                <a:gd name="T21" fmla="*/ 19 h 24"/>
                <a:gd name="T22" fmla="*/ 15 w 24"/>
                <a:gd name="T23" fmla="*/ 19 h 24"/>
                <a:gd name="T24" fmla="*/ 14 w 24"/>
                <a:gd name="T25" fmla="*/ 19 h 24"/>
                <a:gd name="T26" fmla="*/ 11 w 24"/>
                <a:gd name="T27" fmla="*/ 14 h 24"/>
                <a:gd name="T28" fmla="*/ 11 w 24"/>
                <a:gd name="T29" fmla="*/ 14 h 24"/>
                <a:gd name="T30" fmla="*/ 10 w 24"/>
                <a:gd name="T31" fmla="*/ 14 h 24"/>
                <a:gd name="T32" fmla="*/ 10 w 24"/>
                <a:gd name="T33" fmla="*/ 14 h 24"/>
                <a:gd name="T34" fmla="*/ 10 w 24"/>
                <a:gd name="T35" fmla="*/ 19 h 24"/>
                <a:gd name="T36" fmla="*/ 9 w 24"/>
                <a:gd name="T37" fmla="*/ 19 h 24"/>
                <a:gd name="T38" fmla="*/ 7 w 24"/>
                <a:gd name="T39" fmla="*/ 19 h 24"/>
                <a:gd name="T40" fmla="*/ 7 w 24"/>
                <a:gd name="T41" fmla="*/ 19 h 24"/>
                <a:gd name="T42" fmla="*/ 7 w 24"/>
                <a:gd name="T43" fmla="*/ 6 h 24"/>
                <a:gd name="T44" fmla="*/ 8 w 24"/>
                <a:gd name="T45" fmla="*/ 5 h 24"/>
                <a:gd name="T46" fmla="*/ 11 w 24"/>
                <a:gd name="T47" fmla="*/ 5 h 24"/>
                <a:gd name="T48" fmla="*/ 17 w 24"/>
                <a:gd name="T49" fmla="*/ 9 h 24"/>
                <a:gd name="T50" fmla="*/ 17 w 24"/>
                <a:gd name="T51" fmla="*/ 9 h 24"/>
                <a:gd name="T52" fmla="*/ 14 w 24"/>
                <a:gd name="T53" fmla="*/ 13 h 24"/>
                <a:gd name="T54" fmla="*/ 18 w 24"/>
                <a:gd name="T55" fmla="*/ 19 h 24"/>
                <a:gd name="T56" fmla="*/ 18 w 24"/>
                <a:gd name="T57" fmla="*/ 19 h 24"/>
                <a:gd name="T58" fmla="*/ 17 w 24"/>
                <a:gd name="T59" fmla="*/ 19 h 24"/>
                <a:gd name="T60" fmla="*/ 14 w 24"/>
                <a:gd name="T61" fmla="*/ 9 h 24"/>
                <a:gd name="T62" fmla="*/ 11 w 24"/>
                <a:gd name="T63" fmla="*/ 7 h 24"/>
                <a:gd name="T64" fmla="*/ 10 w 24"/>
                <a:gd name="T65" fmla="*/ 7 h 24"/>
                <a:gd name="T66" fmla="*/ 10 w 24"/>
                <a:gd name="T67" fmla="*/ 7 h 24"/>
                <a:gd name="T68" fmla="*/ 10 w 24"/>
                <a:gd name="T69" fmla="*/ 11 h 24"/>
                <a:gd name="T70" fmla="*/ 11 w 24"/>
                <a:gd name="T71" fmla="*/ 11 h 24"/>
                <a:gd name="T72" fmla="*/ 14 w 24"/>
                <a:gd name="T73"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4">
                  <a:moveTo>
                    <a:pt x="12" y="24"/>
                  </a:moveTo>
                  <a:cubicBezTo>
                    <a:pt x="5" y="24"/>
                    <a:pt x="0" y="19"/>
                    <a:pt x="0" y="12"/>
                  </a:cubicBezTo>
                  <a:cubicBezTo>
                    <a:pt x="0" y="6"/>
                    <a:pt x="5" y="0"/>
                    <a:pt x="12" y="0"/>
                  </a:cubicBezTo>
                  <a:cubicBezTo>
                    <a:pt x="18" y="0"/>
                    <a:pt x="24" y="6"/>
                    <a:pt x="24" y="12"/>
                  </a:cubicBezTo>
                  <a:cubicBezTo>
                    <a:pt x="24" y="19"/>
                    <a:pt x="18" y="24"/>
                    <a:pt x="12" y="24"/>
                  </a:cubicBezTo>
                  <a:moveTo>
                    <a:pt x="12" y="2"/>
                  </a:moveTo>
                  <a:cubicBezTo>
                    <a:pt x="6" y="2"/>
                    <a:pt x="2" y="7"/>
                    <a:pt x="2" y="12"/>
                  </a:cubicBezTo>
                  <a:cubicBezTo>
                    <a:pt x="2" y="18"/>
                    <a:pt x="6" y="22"/>
                    <a:pt x="12" y="22"/>
                  </a:cubicBezTo>
                  <a:cubicBezTo>
                    <a:pt x="17" y="22"/>
                    <a:pt x="22" y="18"/>
                    <a:pt x="22" y="12"/>
                  </a:cubicBezTo>
                  <a:cubicBezTo>
                    <a:pt x="22" y="7"/>
                    <a:pt x="17" y="2"/>
                    <a:pt x="12" y="2"/>
                  </a:cubicBezTo>
                  <a:moveTo>
                    <a:pt x="17" y="19"/>
                  </a:moveTo>
                  <a:cubicBezTo>
                    <a:pt x="15" y="19"/>
                    <a:pt x="15" y="19"/>
                    <a:pt x="15" y="19"/>
                  </a:cubicBezTo>
                  <a:cubicBezTo>
                    <a:pt x="15" y="19"/>
                    <a:pt x="15" y="19"/>
                    <a:pt x="14" y="19"/>
                  </a:cubicBezTo>
                  <a:cubicBezTo>
                    <a:pt x="11" y="14"/>
                    <a:pt x="11" y="14"/>
                    <a:pt x="11" y="14"/>
                  </a:cubicBezTo>
                  <a:cubicBezTo>
                    <a:pt x="11" y="14"/>
                    <a:pt x="11" y="14"/>
                    <a:pt x="11" y="14"/>
                  </a:cubicBezTo>
                  <a:cubicBezTo>
                    <a:pt x="10" y="14"/>
                    <a:pt x="10" y="14"/>
                    <a:pt x="10" y="14"/>
                  </a:cubicBezTo>
                  <a:cubicBezTo>
                    <a:pt x="10" y="14"/>
                    <a:pt x="10" y="14"/>
                    <a:pt x="10" y="14"/>
                  </a:cubicBezTo>
                  <a:cubicBezTo>
                    <a:pt x="10" y="19"/>
                    <a:pt x="10" y="19"/>
                    <a:pt x="10" y="19"/>
                  </a:cubicBezTo>
                  <a:cubicBezTo>
                    <a:pt x="10" y="19"/>
                    <a:pt x="9" y="19"/>
                    <a:pt x="9" y="19"/>
                  </a:cubicBezTo>
                  <a:cubicBezTo>
                    <a:pt x="7" y="19"/>
                    <a:pt x="7" y="19"/>
                    <a:pt x="7" y="19"/>
                  </a:cubicBezTo>
                  <a:cubicBezTo>
                    <a:pt x="7" y="19"/>
                    <a:pt x="7" y="19"/>
                    <a:pt x="7" y="19"/>
                  </a:cubicBezTo>
                  <a:cubicBezTo>
                    <a:pt x="7" y="6"/>
                    <a:pt x="7" y="6"/>
                    <a:pt x="7" y="6"/>
                  </a:cubicBezTo>
                  <a:cubicBezTo>
                    <a:pt x="7" y="5"/>
                    <a:pt x="7" y="5"/>
                    <a:pt x="8" y="5"/>
                  </a:cubicBezTo>
                  <a:cubicBezTo>
                    <a:pt x="8" y="5"/>
                    <a:pt x="10" y="5"/>
                    <a:pt x="11" y="5"/>
                  </a:cubicBezTo>
                  <a:cubicBezTo>
                    <a:pt x="15" y="5"/>
                    <a:pt x="17" y="6"/>
                    <a:pt x="17" y="9"/>
                  </a:cubicBezTo>
                  <a:cubicBezTo>
                    <a:pt x="17" y="9"/>
                    <a:pt x="17" y="9"/>
                    <a:pt x="17" y="9"/>
                  </a:cubicBezTo>
                  <a:cubicBezTo>
                    <a:pt x="17" y="12"/>
                    <a:pt x="16" y="13"/>
                    <a:pt x="14" y="13"/>
                  </a:cubicBezTo>
                  <a:cubicBezTo>
                    <a:pt x="18" y="19"/>
                    <a:pt x="18" y="19"/>
                    <a:pt x="18" y="19"/>
                  </a:cubicBezTo>
                  <a:cubicBezTo>
                    <a:pt x="18" y="19"/>
                    <a:pt x="18" y="19"/>
                    <a:pt x="18" y="19"/>
                  </a:cubicBezTo>
                  <a:cubicBezTo>
                    <a:pt x="18" y="19"/>
                    <a:pt x="18" y="19"/>
                    <a:pt x="17" y="19"/>
                  </a:cubicBezTo>
                  <a:moveTo>
                    <a:pt x="14" y="9"/>
                  </a:moveTo>
                  <a:cubicBezTo>
                    <a:pt x="14" y="8"/>
                    <a:pt x="13" y="7"/>
                    <a:pt x="11" y="7"/>
                  </a:cubicBezTo>
                  <a:cubicBezTo>
                    <a:pt x="10" y="7"/>
                    <a:pt x="10" y="7"/>
                    <a:pt x="10" y="7"/>
                  </a:cubicBezTo>
                  <a:cubicBezTo>
                    <a:pt x="10" y="7"/>
                    <a:pt x="10" y="7"/>
                    <a:pt x="10" y="7"/>
                  </a:cubicBezTo>
                  <a:cubicBezTo>
                    <a:pt x="10" y="11"/>
                    <a:pt x="10" y="11"/>
                    <a:pt x="10" y="11"/>
                  </a:cubicBezTo>
                  <a:cubicBezTo>
                    <a:pt x="10" y="11"/>
                    <a:pt x="11" y="11"/>
                    <a:pt x="11" y="11"/>
                  </a:cubicBezTo>
                  <a:cubicBezTo>
                    <a:pt x="13" y="11"/>
                    <a:pt x="14" y="11"/>
                    <a:pt x="14"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19" name="Freeform 13"/>
            <p:cNvSpPr>
              <a:spLocks/>
            </p:cNvSpPr>
            <p:nvPr userDrawn="1"/>
          </p:nvSpPr>
          <p:spPr bwMode="auto">
            <a:xfrm>
              <a:off x="8662988" y="6621463"/>
              <a:ext cx="14288" cy="25400"/>
            </a:xfrm>
            <a:custGeom>
              <a:avLst/>
              <a:gdLst>
                <a:gd name="T0" fmla="*/ 34 w 34"/>
                <a:gd name="T1" fmla="*/ 58 h 61"/>
                <a:gd name="T2" fmla="*/ 33 w 34"/>
                <a:gd name="T3" fmla="*/ 59 h 61"/>
                <a:gd name="T4" fmla="*/ 32 w 34"/>
                <a:gd name="T5" fmla="*/ 60 h 61"/>
                <a:gd name="T6" fmla="*/ 26 w 34"/>
                <a:gd name="T7" fmla="*/ 61 h 61"/>
                <a:gd name="T8" fmla="*/ 18 w 34"/>
                <a:gd name="T9" fmla="*/ 61 h 61"/>
                <a:gd name="T10" fmla="*/ 9 w 34"/>
                <a:gd name="T11" fmla="*/ 60 h 61"/>
                <a:gd name="T12" fmla="*/ 2 w 34"/>
                <a:gd name="T13" fmla="*/ 55 h 61"/>
                <a:gd name="T14" fmla="*/ 0 w 34"/>
                <a:gd name="T15" fmla="*/ 45 h 61"/>
                <a:gd name="T16" fmla="*/ 0 w 34"/>
                <a:gd name="T17" fmla="*/ 2 h 61"/>
                <a:gd name="T18" fmla="*/ 0 w 34"/>
                <a:gd name="T19" fmla="*/ 1 h 61"/>
                <a:gd name="T20" fmla="*/ 1 w 34"/>
                <a:gd name="T21" fmla="*/ 0 h 61"/>
                <a:gd name="T22" fmla="*/ 9 w 34"/>
                <a:gd name="T23" fmla="*/ 0 h 61"/>
                <a:gd name="T24" fmla="*/ 10 w 34"/>
                <a:gd name="T25" fmla="*/ 1 h 61"/>
                <a:gd name="T26" fmla="*/ 11 w 34"/>
                <a:gd name="T27" fmla="*/ 2 h 61"/>
                <a:gd name="T28" fmla="*/ 11 w 34"/>
                <a:gd name="T29" fmla="*/ 45 h 61"/>
                <a:gd name="T30" fmla="*/ 12 w 34"/>
                <a:gd name="T31" fmla="*/ 50 h 61"/>
                <a:gd name="T32" fmla="*/ 17 w 34"/>
                <a:gd name="T33" fmla="*/ 52 h 61"/>
                <a:gd name="T34" fmla="*/ 32 w 34"/>
                <a:gd name="T35" fmla="*/ 52 h 61"/>
                <a:gd name="T36" fmla="*/ 33 w 34"/>
                <a:gd name="T37" fmla="*/ 52 h 61"/>
                <a:gd name="T38" fmla="*/ 34 w 34"/>
                <a:gd name="T39" fmla="*/ 53 h 61"/>
                <a:gd name="T40" fmla="*/ 34 w 34"/>
                <a:gd name="T41" fmla="*/ 5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1">
                  <a:moveTo>
                    <a:pt x="34" y="58"/>
                  </a:moveTo>
                  <a:cubicBezTo>
                    <a:pt x="34" y="59"/>
                    <a:pt x="34" y="59"/>
                    <a:pt x="33" y="59"/>
                  </a:cubicBezTo>
                  <a:cubicBezTo>
                    <a:pt x="33" y="60"/>
                    <a:pt x="33" y="60"/>
                    <a:pt x="32" y="60"/>
                  </a:cubicBezTo>
                  <a:cubicBezTo>
                    <a:pt x="31" y="60"/>
                    <a:pt x="29" y="61"/>
                    <a:pt x="26" y="61"/>
                  </a:cubicBezTo>
                  <a:cubicBezTo>
                    <a:pt x="23" y="61"/>
                    <a:pt x="20" y="61"/>
                    <a:pt x="18" y="61"/>
                  </a:cubicBezTo>
                  <a:cubicBezTo>
                    <a:pt x="15" y="61"/>
                    <a:pt x="11" y="61"/>
                    <a:pt x="9" y="60"/>
                  </a:cubicBezTo>
                  <a:cubicBezTo>
                    <a:pt x="6" y="59"/>
                    <a:pt x="4" y="57"/>
                    <a:pt x="2" y="55"/>
                  </a:cubicBezTo>
                  <a:cubicBezTo>
                    <a:pt x="1" y="52"/>
                    <a:pt x="0" y="49"/>
                    <a:pt x="0" y="45"/>
                  </a:cubicBezTo>
                  <a:cubicBezTo>
                    <a:pt x="0" y="2"/>
                    <a:pt x="0" y="2"/>
                    <a:pt x="0" y="2"/>
                  </a:cubicBezTo>
                  <a:cubicBezTo>
                    <a:pt x="0" y="2"/>
                    <a:pt x="0" y="1"/>
                    <a:pt x="0" y="1"/>
                  </a:cubicBezTo>
                  <a:cubicBezTo>
                    <a:pt x="1" y="1"/>
                    <a:pt x="1" y="0"/>
                    <a:pt x="1" y="0"/>
                  </a:cubicBezTo>
                  <a:cubicBezTo>
                    <a:pt x="9" y="0"/>
                    <a:pt x="9" y="0"/>
                    <a:pt x="9" y="0"/>
                  </a:cubicBezTo>
                  <a:cubicBezTo>
                    <a:pt x="10" y="0"/>
                    <a:pt x="10" y="1"/>
                    <a:pt x="10" y="1"/>
                  </a:cubicBezTo>
                  <a:cubicBezTo>
                    <a:pt x="11" y="1"/>
                    <a:pt x="11" y="2"/>
                    <a:pt x="11" y="2"/>
                  </a:cubicBezTo>
                  <a:cubicBezTo>
                    <a:pt x="11" y="45"/>
                    <a:pt x="11" y="45"/>
                    <a:pt x="11" y="45"/>
                  </a:cubicBezTo>
                  <a:cubicBezTo>
                    <a:pt x="11" y="47"/>
                    <a:pt x="11" y="49"/>
                    <a:pt x="12" y="50"/>
                  </a:cubicBezTo>
                  <a:cubicBezTo>
                    <a:pt x="13" y="51"/>
                    <a:pt x="15" y="52"/>
                    <a:pt x="17" y="52"/>
                  </a:cubicBezTo>
                  <a:cubicBezTo>
                    <a:pt x="32" y="52"/>
                    <a:pt x="32" y="52"/>
                    <a:pt x="32" y="52"/>
                  </a:cubicBezTo>
                  <a:cubicBezTo>
                    <a:pt x="33" y="52"/>
                    <a:pt x="33" y="52"/>
                    <a:pt x="33" y="52"/>
                  </a:cubicBezTo>
                  <a:cubicBezTo>
                    <a:pt x="34" y="52"/>
                    <a:pt x="34" y="53"/>
                    <a:pt x="34" y="53"/>
                  </a:cubicBezTo>
                  <a:lnTo>
                    <a:pt x="34" y="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20" name="Freeform 14"/>
            <p:cNvSpPr>
              <a:spLocks noEditPoints="1"/>
            </p:cNvSpPr>
            <p:nvPr userDrawn="1"/>
          </p:nvSpPr>
          <p:spPr bwMode="auto">
            <a:xfrm>
              <a:off x="8677276" y="6627813"/>
              <a:ext cx="15875" cy="19050"/>
            </a:xfrm>
            <a:custGeom>
              <a:avLst/>
              <a:gdLst>
                <a:gd name="T0" fmla="*/ 39 w 39"/>
                <a:gd name="T1" fmla="*/ 27 h 47"/>
                <a:gd name="T2" fmla="*/ 37 w 39"/>
                <a:gd name="T3" fmla="*/ 37 h 47"/>
                <a:gd name="T4" fmla="*/ 30 w 39"/>
                <a:gd name="T5" fmla="*/ 45 h 47"/>
                <a:gd name="T6" fmla="*/ 20 w 39"/>
                <a:gd name="T7" fmla="*/ 47 h 47"/>
                <a:gd name="T8" fmla="*/ 9 w 39"/>
                <a:gd name="T9" fmla="*/ 45 h 47"/>
                <a:gd name="T10" fmla="*/ 3 w 39"/>
                <a:gd name="T11" fmla="*/ 37 h 47"/>
                <a:gd name="T12" fmla="*/ 0 w 39"/>
                <a:gd name="T13" fmla="*/ 27 h 47"/>
                <a:gd name="T14" fmla="*/ 0 w 39"/>
                <a:gd name="T15" fmla="*/ 20 h 47"/>
                <a:gd name="T16" fmla="*/ 3 w 39"/>
                <a:gd name="T17" fmla="*/ 10 h 47"/>
                <a:gd name="T18" fmla="*/ 9 w 39"/>
                <a:gd name="T19" fmla="*/ 3 h 47"/>
                <a:gd name="T20" fmla="*/ 20 w 39"/>
                <a:gd name="T21" fmla="*/ 0 h 47"/>
                <a:gd name="T22" fmla="*/ 30 w 39"/>
                <a:gd name="T23" fmla="*/ 3 h 47"/>
                <a:gd name="T24" fmla="*/ 37 w 39"/>
                <a:gd name="T25" fmla="*/ 10 h 47"/>
                <a:gd name="T26" fmla="*/ 39 w 39"/>
                <a:gd name="T27" fmla="*/ 20 h 47"/>
                <a:gd name="T28" fmla="*/ 39 w 39"/>
                <a:gd name="T29" fmla="*/ 27 h 47"/>
                <a:gd name="T30" fmla="*/ 28 w 39"/>
                <a:gd name="T31" fmla="*/ 27 h 47"/>
                <a:gd name="T32" fmla="*/ 28 w 39"/>
                <a:gd name="T33" fmla="*/ 20 h 47"/>
                <a:gd name="T34" fmla="*/ 26 w 39"/>
                <a:gd name="T35" fmla="*/ 12 h 47"/>
                <a:gd name="T36" fmla="*/ 20 w 39"/>
                <a:gd name="T37" fmla="*/ 10 h 47"/>
                <a:gd name="T38" fmla="*/ 13 w 39"/>
                <a:gd name="T39" fmla="*/ 12 h 47"/>
                <a:gd name="T40" fmla="*/ 11 w 39"/>
                <a:gd name="T41" fmla="*/ 20 h 47"/>
                <a:gd name="T42" fmla="*/ 11 w 39"/>
                <a:gd name="T43" fmla="*/ 27 h 47"/>
                <a:gd name="T44" fmla="*/ 13 w 39"/>
                <a:gd name="T45" fmla="*/ 35 h 47"/>
                <a:gd name="T46" fmla="*/ 20 w 39"/>
                <a:gd name="T47" fmla="*/ 38 h 47"/>
                <a:gd name="T48" fmla="*/ 26 w 39"/>
                <a:gd name="T49" fmla="*/ 35 h 47"/>
                <a:gd name="T50" fmla="*/ 28 w 39"/>
                <a:gd name="T51"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47">
                  <a:moveTo>
                    <a:pt x="39" y="27"/>
                  </a:moveTo>
                  <a:cubicBezTo>
                    <a:pt x="39" y="31"/>
                    <a:pt x="38" y="34"/>
                    <a:pt x="37" y="37"/>
                  </a:cubicBezTo>
                  <a:cubicBezTo>
                    <a:pt x="35" y="40"/>
                    <a:pt x="33" y="43"/>
                    <a:pt x="30" y="45"/>
                  </a:cubicBezTo>
                  <a:cubicBezTo>
                    <a:pt x="27" y="46"/>
                    <a:pt x="24" y="47"/>
                    <a:pt x="20" y="47"/>
                  </a:cubicBezTo>
                  <a:cubicBezTo>
                    <a:pt x="16" y="47"/>
                    <a:pt x="12" y="46"/>
                    <a:pt x="9" y="45"/>
                  </a:cubicBezTo>
                  <a:cubicBezTo>
                    <a:pt x="6" y="43"/>
                    <a:pt x="4" y="40"/>
                    <a:pt x="3" y="37"/>
                  </a:cubicBezTo>
                  <a:cubicBezTo>
                    <a:pt x="1" y="34"/>
                    <a:pt x="0" y="31"/>
                    <a:pt x="0" y="27"/>
                  </a:cubicBezTo>
                  <a:cubicBezTo>
                    <a:pt x="0" y="20"/>
                    <a:pt x="0" y="20"/>
                    <a:pt x="0" y="20"/>
                  </a:cubicBezTo>
                  <a:cubicBezTo>
                    <a:pt x="0" y="17"/>
                    <a:pt x="1" y="13"/>
                    <a:pt x="3" y="10"/>
                  </a:cubicBezTo>
                  <a:cubicBezTo>
                    <a:pt x="4" y="7"/>
                    <a:pt x="6" y="5"/>
                    <a:pt x="9" y="3"/>
                  </a:cubicBezTo>
                  <a:cubicBezTo>
                    <a:pt x="12" y="1"/>
                    <a:pt x="16" y="0"/>
                    <a:pt x="20" y="0"/>
                  </a:cubicBezTo>
                  <a:cubicBezTo>
                    <a:pt x="24" y="0"/>
                    <a:pt x="27" y="1"/>
                    <a:pt x="30" y="3"/>
                  </a:cubicBezTo>
                  <a:cubicBezTo>
                    <a:pt x="33" y="5"/>
                    <a:pt x="35" y="7"/>
                    <a:pt x="37" y="10"/>
                  </a:cubicBezTo>
                  <a:cubicBezTo>
                    <a:pt x="38" y="13"/>
                    <a:pt x="39" y="17"/>
                    <a:pt x="39" y="20"/>
                  </a:cubicBezTo>
                  <a:lnTo>
                    <a:pt x="39" y="27"/>
                  </a:lnTo>
                  <a:close/>
                  <a:moveTo>
                    <a:pt x="28" y="27"/>
                  </a:moveTo>
                  <a:cubicBezTo>
                    <a:pt x="28" y="20"/>
                    <a:pt x="28" y="20"/>
                    <a:pt x="28" y="20"/>
                  </a:cubicBezTo>
                  <a:cubicBezTo>
                    <a:pt x="28" y="17"/>
                    <a:pt x="28" y="14"/>
                    <a:pt x="26" y="12"/>
                  </a:cubicBezTo>
                  <a:cubicBezTo>
                    <a:pt x="25" y="10"/>
                    <a:pt x="23" y="10"/>
                    <a:pt x="20" y="10"/>
                  </a:cubicBezTo>
                  <a:cubicBezTo>
                    <a:pt x="17" y="10"/>
                    <a:pt x="15" y="10"/>
                    <a:pt x="13" y="12"/>
                  </a:cubicBezTo>
                  <a:cubicBezTo>
                    <a:pt x="12" y="14"/>
                    <a:pt x="11" y="17"/>
                    <a:pt x="11" y="20"/>
                  </a:cubicBezTo>
                  <a:cubicBezTo>
                    <a:pt x="11" y="27"/>
                    <a:pt x="11" y="27"/>
                    <a:pt x="11" y="27"/>
                  </a:cubicBezTo>
                  <a:cubicBezTo>
                    <a:pt x="11" y="30"/>
                    <a:pt x="12" y="33"/>
                    <a:pt x="13" y="35"/>
                  </a:cubicBezTo>
                  <a:cubicBezTo>
                    <a:pt x="15" y="37"/>
                    <a:pt x="17" y="38"/>
                    <a:pt x="20" y="38"/>
                  </a:cubicBezTo>
                  <a:cubicBezTo>
                    <a:pt x="22" y="38"/>
                    <a:pt x="25" y="37"/>
                    <a:pt x="26" y="35"/>
                  </a:cubicBezTo>
                  <a:cubicBezTo>
                    <a:pt x="28" y="33"/>
                    <a:pt x="28" y="30"/>
                    <a:pt x="28" y="2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21" name="Freeform 15"/>
            <p:cNvSpPr>
              <a:spLocks noEditPoints="1"/>
            </p:cNvSpPr>
            <p:nvPr userDrawn="1"/>
          </p:nvSpPr>
          <p:spPr bwMode="auto">
            <a:xfrm>
              <a:off x="8696326" y="6627813"/>
              <a:ext cx="15875" cy="19050"/>
            </a:xfrm>
            <a:custGeom>
              <a:avLst/>
              <a:gdLst>
                <a:gd name="T0" fmla="*/ 38 w 38"/>
                <a:gd name="T1" fmla="*/ 27 h 47"/>
                <a:gd name="T2" fmla="*/ 36 w 38"/>
                <a:gd name="T3" fmla="*/ 37 h 47"/>
                <a:gd name="T4" fmla="*/ 30 w 38"/>
                <a:gd name="T5" fmla="*/ 45 h 47"/>
                <a:gd name="T6" fmla="*/ 19 w 38"/>
                <a:gd name="T7" fmla="*/ 47 h 47"/>
                <a:gd name="T8" fmla="*/ 8 w 38"/>
                <a:gd name="T9" fmla="*/ 45 h 47"/>
                <a:gd name="T10" fmla="*/ 2 w 38"/>
                <a:gd name="T11" fmla="*/ 37 h 47"/>
                <a:gd name="T12" fmla="*/ 0 w 38"/>
                <a:gd name="T13" fmla="*/ 27 h 47"/>
                <a:gd name="T14" fmla="*/ 0 w 38"/>
                <a:gd name="T15" fmla="*/ 20 h 47"/>
                <a:gd name="T16" fmla="*/ 2 w 38"/>
                <a:gd name="T17" fmla="*/ 10 h 47"/>
                <a:gd name="T18" fmla="*/ 8 w 38"/>
                <a:gd name="T19" fmla="*/ 3 h 47"/>
                <a:gd name="T20" fmla="*/ 19 w 38"/>
                <a:gd name="T21" fmla="*/ 0 h 47"/>
                <a:gd name="T22" fmla="*/ 30 w 38"/>
                <a:gd name="T23" fmla="*/ 3 h 47"/>
                <a:gd name="T24" fmla="*/ 36 w 38"/>
                <a:gd name="T25" fmla="*/ 10 h 47"/>
                <a:gd name="T26" fmla="*/ 38 w 38"/>
                <a:gd name="T27" fmla="*/ 20 h 47"/>
                <a:gd name="T28" fmla="*/ 38 w 38"/>
                <a:gd name="T29" fmla="*/ 27 h 47"/>
                <a:gd name="T30" fmla="*/ 28 w 38"/>
                <a:gd name="T31" fmla="*/ 27 h 47"/>
                <a:gd name="T32" fmla="*/ 28 w 38"/>
                <a:gd name="T33" fmla="*/ 20 h 47"/>
                <a:gd name="T34" fmla="*/ 25 w 38"/>
                <a:gd name="T35" fmla="*/ 12 h 47"/>
                <a:gd name="T36" fmla="*/ 19 w 38"/>
                <a:gd name="T37" fmla="*/ 10 h 47"/>
                <a:gd name="T38" fmla="*/ 13 w 38"/>
                <a:gd name="T39" fmla="*/ 12 h 47"/>
                <a:gd name="T40" fmla="*/ 10 w 38"/>
                <a:gd name="T41" fmla="*/ 20 h 47"/>
                <a:gd name="T42" fmla="*/ 10 w 38"/>
                <a:gd name="T43" fmla="*/ 27 h 47"/>
                <a:gd name="T44" fmla="*/ 13 w 38"/>
                <a:gd name="T45" fmla="*/ 35 h 47"/>
                <a:gd name="T46" fmla="*/ 19 w 38"/>
                <a:gd name="T47" fmla="*/ 38 h 47"/>
                <a:gd name="T48" fmla="*/ 25 w 38"/>
                <a:gd name="T49" fmla="*/ 35 h 47"/>
                <a:gd name="T50" fmla="*/ 28 w 38"/>
                <a:gd name="T51"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47">
                  <a:moveTo>
                    <a:pt x="38" y="27"/>
                  </a:moveTo>
                  <a:cubicBezTo>
                    <a:pt x="38" y="31"/>
                    <a:pt x="38" y="34"/>
                    <a:pt x="36" y="37"/>
                  </a:cubicBezTo>
                  <a:cubicBezTo>
                    <a:pt x="35" y="40"/>
                    <a:pt x="32" y="43"/>
                    <a:pt x="30" y="45"/>
                  </a:cubicBezTo>
                  <a:cubicBezTo>
                    <a:pt x="27" y="46"/>
                    <a:pt x="23" y="47"/>
                    <a:pt x="19" y="47"/>
                  </a:cubicBezTo>
                  <a:cubicBezTo>
                    <a:pt x="15" y="47"/>
                    <a:pt x="11" y="46"/>
                    <a:pt x="8" y="45"/>
                  </a:cubicBezTo>
                  <a:cubicBezTo>
                    <a:pt x="6" y="43"/>
                    <a:pt x="3" y="40"/>
                    <a:pt x="2" y="37"/>
                  </a:cubicBezTo>
                  <a:cubicBezTo>
                    <a:pt x="0" y="34"/>
                    <a:pt x="0" y="31"/>
                    <a:pt x="0" y="27"/>
                  </a:cubicBezTo>
                  <a:cubicBezTo>
                    <a:pt x="0" y="20"/>
                    <a:pt x="0" y="20"/>
                    <a:pt x="0" y="20"/>
                  </a:cubicBezTo>
                  <a:cubicBezTo>
                    <a:pt x="0" y="17"/>
                    <a:pt x="0" y="13"/>
                    <a:pt x="2" y="10"/>
                  </a:cubicBezTo>
                  <a:cubicBezTo>
                    <a:pt x="3" y="7"/>
                    <a:pt x="6" y="5"/>
                    <a:pt x="8" y="3"/>
                  </a:cubicBezTo>
                  <a:cubicBezTo>
                    <a:pt x="11" y="1"/>
                    <a:pt x="15" y="0"/>
                    <a:pt x="19" y="0"/>
                  </a:cubicBezTo>
                  <a:cubicBezTo>
                    <a:pt x="23" y="0"/>
                    <a:pt x="27" y="1"/>
                    <a:pt x="30" y="3"/>
                  </a:cubicBezTo>
                  <a:cubicBezTo>
                    <a:pt x="32" y="5"/>
                    <a:pt x="35" y="7"/>
                    <a:pt x="36" y="10"/>
                  </a:cubicBezTo>
                  <a:cubicBezTo>
                    <a:pt x="38" y="13"/>
                    <a:pt x="38" y="17"/>
                    <a:pt x="38" y="20"/>
                  </a:cubicBezTo>
                  <a:lnTo>
                    <a:pt x="38" y="27"/>
                  </a:lnTo>
                  <a:close/>
                  <a:moveTo>
                    <a:pt x="28" y="27"/>
                  </a:moveTo>
                  <a:cubicBezTo>
                    <a:pt x="28" y="20"/>
                    <a:pt x="28" y="20"/>
                    <a:pt x="28" y="20"/>
                  </a:cubicBezTo>
                  <a:cubicBezTo>
                    <a:pt x="28" y="17"/>
                    <a:pt x="27" y="14"/>
                    <a:pt x="25" y="12"/>
                  </a:cubicBezTo>
                  <a:cubicBezTo>
                    <a:pt x="24" y="10"/>
                    <a:pt x="22" y="10"/>
                    <a:pt x="19" y="10"/>
                  </a:cubicBezTo>
                  <a:cubicBezTo>
                    <a:pt x="16" y="10"/>
                    <a:pt x="14" y="10"/>
                    <a:pt x="13" y="12"/>
                  </a:cubicBezTo>
                  <a:cubicBezTo>
                    <a:pt x="11" y="14"/>
                    <a:pt x="10" y="17"/>
                    <a:pt x="10" y="20"/>
                  </a:cubicBezTo>
                  <a:cubicBezTo>
                    <a:pt x="10" y="27"/>
                    <a:pt x="10" y="27"/>
                    <a:pt x="10" y="27"/>
                  </a:cubicBezTo>
                  <a:cubicBezTo>
                    <a:pt x="10" y="30"/>
                    <a:pt x="11" y="33"/>
                    <a:pt x="13" y="35"/>
                  </a:cubicBezTo>
                  <a:cubicBezTo>
                    <a:pt x="14" y="37"/>
                    <a:pt x="16" y="38"/>
                    <a:pt x="19" y="38"/>
                  </a:cubicBezTo>
                  <a:cubicBezTo>
                    <a:pt x="22" y="38"/>
                    <a:pt x="24" y="37"/>
                    <a:pt x="25" y="35"/>
                  </a:cubicBezTo>
                  <a:cubicBezTo>
                    <a:pt x="27" y="33"/>
                    <a:pt x="28" y="30"/>
                    <a:pt x="28" y="2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4" name="Freeform 16"/>
            <p:cNvSpPr>
              <a:spLocks/>
            </p:cNvSpPr>
            <p:nvPr userDrawn="1"/>
          </p:nvSpPr>
          <p:spPr bwMode="auto">
            <a:xfrm>
              <a:off x="8715376" y="6621463"/>
              <a:ext cx="15875" cy="25400"/>
            </a:xfrm>
            <a:custGeom>
              <a:avLst/>
              <a:gdLst>
                <a:gd name="T0" fmla="*/ 37 w 37"/>
                <a:gd name="T1" fmla="*/ 60 h 61"/>
                <a:gd name="T2" fmla="*/ 37 w 37"/>
                <a:gd name="T3" fmla="*/ 61 h 61"/>
                <a:gd name="T4" fmla="*/ 36 w 37"/>
                <a:gd name="T5" fmla="*/ 61 h 61"/>
                <a:gd name="T6" fmla="*/ 26 w 37"/>
                <a:gd name="T7" fmla="*/ 61 h 61"/>
                <a:gd name="T8" fmla="*/ 25 w 37"/>
                <a:gd name="T9" fmla="*/ 61 h 61"/>
                <a:gd name="T10" fmla="*/ 24 w 37"/>
                <a:gd name="T11" fmla="*/ 60 h 61"/>
                <a:gd name="T12" fmla="*/ 11 w 37"/>
                <a:gd name="T13" fmla="*/ 41 h 61"/>
                <a:gd name="T14" fmla="*/ 11 w 37"/>
                <a:gd name="T15" fmla="*/ 60 h 61"/>
                <a:gd name="T16" fmla="*/ 11 w 37"/>
                <a:gd name="T17" fmla="*/ 61 h 61"/>
                <a:gd name="T18" fmla="*/ 9 w 37"/>
                <a:gd name="T19" fmla="*/ 61 h 61"/>
                <a:gd name="T20" fmla="*/ 2 w 37"/>
                <a:gd name="T21" fmla="*/ 61 h 61"/>
                <a:gd name="T22" fmla="*/ 1 w 37"/>
                <a:gd name="T23" fmla="*/ 61 h 61"/>
                <a:gd name="T24" fmla="*/ 0 w 37"/>
                <a:gd name="T25" fmla="*/ 60 h 61"/>
                <a:gd name="T26" fmla="*/ 0 w 37"/>
                <a:gd name="T27" fmla="*/ 2 h 61"/>
                <a:gd name="T28" fmla="*/ 1 w 37"/>
                <a:gd name="T29" fmla="*/ 0 h 61"/>
                <a:gd name="T30" fmla="*/ 2 w 37"/>
                <a:gd name="T31" fmla="*/ 0 h 61"/>
                <a:gd name="T32" fmla="*/ 9 w 37"/>
                <a:gd name="T33" fmla="*/ 0 h 61"/>
                <a:gd name="T34" fmla="*/ 11 w 37"/>
                <a:gd name="T35" fmla="*/ 0 h 61"/>
                <a:gd name="T36" fmla="*/ 11 w 37"/>
                <a:gd name="T37" fmla="*/ 2 h 61"/>
                <a:gd name="T38" fmla="*/ 11 w 37"/>
                <a:gd name="T39" fmla="*/ 35 h 61"/>
                <a:gd name="T40" fmla="*/ 25 w 37"/>
                <a:gd name="T41" fmla="*/ 17 h 61"/>
                <a:gd name="T42" fmla="*/ 27 w 37"/>
                <a:gd name="T43" fmla="*/ 16 h 61"/>
                <a:gd name="T44" fmla="*/ 36 w 37"/>
                <a:gd name="T45" fmla="*/ 16 h 61"/>
                <a:gd name="T46" fmla="*/ 37 w 37"/>
                <a:gd name="T47" fmla="*/ 17 h 61"/>
                <a:gd name="T48" fmla="*/ 37 w 37"/>
                <a:gd name="T49" fmla="*/ 18 h 61"/>
                <a:gd name="T50" fmla="*/ 20 w 37"/>
                <a:gd name="T51" fmla="*/ 38 h 61"/>
                <a:gd name="T52" fmla="*/ 37 w 37"/>
                <a:gd name="T53" fmla="*/ 60 h 61"/>
                <a:gd name="T54" fmla="*/ 37 w 37"/>
                <a:gd name="T55" fmla="*/ 6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 h="61">
                  <a:moveTo>
                    <a:pt x="37" y="60"/>
                  </a:moveTo>
                  <a:cubicBezTo>
                    <a:pt x="37" y="61"/>
                    <a:pt x="37" y="61"/>
                    <a:pt x="37" y="61"/>
                  </a:cubicBezTo>
                  <a:cubicBezTo>
                    <a:pt x="37" y="61"/>
                    <a:pt x="36" y="61"/>
                    <a:pt x="36" y="61"/>
                  </a:cubicBezTo>
                  <a:cubicBezTo>
                    <a:pt x="26" y="61"/>
                    <a:pt x="26" y="61"/>
                    <a:pt x="26" y="61"/>
                  </a:cubicBezTo>
                  <a:cubicBezTo>
                    <a:pt x="26" y="61"/>
                    <a:pt x="25" y="61"/>
                    <a:pt x="25" y="61"/>
                  </a:cubicBezTo>
                  <a:cubicBezTo>
                    <a:pt x="24" y="61"/>
                    <a:pt x="24" y="60"/>
                    <a:pt x="24" y="60"/>
                  </a:cubicBezTo>
                  <a:cubicBezTo>
                    <a:pt x="11" y="41"/>
                    <a:pt x="11" y="41"/>
                    <a:pt x="11" y="41"/>
                  </a:cubicBezTo>
                  <a:cubicBezTo>
                    <a:pt x="11" y="60"/>
                    <a:pt x="11" y="60"/>
                    <a:pt x="11" y="60"/>
                  </a:cubicBezTo>
                  <a:cubicBezTo>
                    <a:pt x="11" y="60"/>
                    <a:pt x="11" y="61"/>
                    <a:pt x="11" y="61"/>
                  </a:cubicBezTo>
                  <a:cubicBezTo>
                    <a:pt x="10" y="61"/>
                    <a:pt x="10" y="61"/>
                    <a:pt x="9" y="61"/>
                  </a:cubicBezTo>
                  <a:cubicBezTo>
                    <a:pt x="2" y="61"/>
                    <a:pt x="2" y="61"/>
                    <a:pt x="2" y="61"/>
                  </a:cubicBezTo>
                  <a:cubicBezTo>
                    <a:pt x="2" y="61"/>
                    <a:pt x="1" y="61"/>
                    <a:pt x="1" y="61"/>
                  </a:cubicBezTo>
                  <a:cubicBezTo>
                    <a:pt x="1" y="61"/>
                    <a:pt x="0" y="60"/>
                    <a:pt x="0" y="60"/>
                  </a:cubicBezTo>
                  <a:cubicBezTo>
                    <a:pt x="0" y="2"/>
                    <a:pt x="0" y="2"/>
                    <a:pt x="0" y="2"/>
                  </a:cubicBezTo>
                  <a:cubicBezTo>
                    <a:pt x="0" y="1"/>
                    <a:pt x="1" y="1"/>
                    <a:pt x="1" y="0"/>
                  </a:cubicBezTo>
                  <a:cubicBezTo>
                    <a:pt x="1" y="0"/>
                    <a:pt x="2" y="0"/>
                    <a:pt x="2" y="0"/>
                  </a:cubicBezTo>
                  <a:cubicBezTo>
                    <a:pt x="9" y="0"/>
                    <a:pt x="9" y="0"/>
                    <a:pt x="9" y="0"/>
                  </a:cubicBezTo>
                  <a:cubicBezTo>
                    <a:pt x="10" y="0"/>
                    <a:pt x="10" y="0"/>
                    <a:pt x="11" y="0"/>
                  </a:cubicBezTo>
                  <a:cubicBezTo>
                    <a:pt x="11" y="1"/>
                    <a:pt x="11" y="1"/>
                    <a:pt x="11" y="2"/>
                  </a:cubicBezTo>
                  <a:cubicBezTo>
                    <a:pt x="11" y="35"/>
                    <a:pt x="11" y="35"/>
                    <a:pt x="11" y="35"/>
                  </a:cubicBezTo>
                  <a:cubicBezTo>
                    <a:pt x="25" y="17"/>
                    <a:pt x="25" y="17"/>
                    <a:pt x="25" y="17"/>
                  </a:cubicBezTo>
                  <a:cubicBezTo>
                    <a:pt x="25" y="16"/>
                    <a:pt x="26" y="16"/>
                    <a:pt x="27" y="16"/>
                  </a:cubicBezTo>
                  <a:cubicBezTo>
                    <a:pt x="36" y="16"/>
                    <a:pt x="36" y="16"/>
                    <a:pt x="36" y="16"/>
                  </a:cubicBezTo>
                  <a:cubicBezTo>
                    <a:pt x="37" y="16"/>
                    <a:pt x="37" y="16"/>
                    <a:pt x="37" y="17"/>
                  </a:cubicBezTo>
                  <a:cubicBezTo>
                    <a:pt x="37" y="17"/>
                    <a:pt x="37" y="17"/>
                    <a:pt x="37" y="18"/>
                  </a:cubicBezTo>
                  <a:cubicBezTo>
                    <a:pt x="20" y="38"/>
                    <a:pt x="20" y="38"/>
                    <a:pt x="20" y="38"/>
                  </a:cubicBezTo>
                  <a:cubicBezTo>
                    <a:pt x="37" y="60"/>
                    <a:pt x="37" y="60"/>
                    <a:pt x="37" y="60"/>
                  </a:cubicBezTo>
                  <a:cubicBezTo>
                    <a:pt x="37" y="60"/>
                    <a:pt x="37" y="60"/>
                    <a:pt x="37" y="6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5" name="Freeform 17"/>
            <p:cNvSpPr>
              <a:spLocks/>
            </p:cNvSpPr>
            <p:nvPr userDrawn="1"/>
          </p:nvSpPr>
          <p:spPr bwMode="auto">
            <a:xfrm>
              <a:off x="8740776" y="6621463"/>
              <a:ext cx="4763" cy="25400"/>
            </a:xfrm>
            <a:custGeom>
              <a:avLst/>
              <a:gdLst>
                <a:gd name="T0" fmla="*/ 11 w 11"/>
                <a:gd name="T1" fmla="*/ 59 h 60"/>
                <a:gd name="T2" fmla="*/ 10 w 11"/>
                <a:gd name="T3" fmla="*/ 60 h 60"/>
                <a:gd name="T4" fmla="*/ 9 w 11"/>
                <a:gd name="T5" fmla="*/ 60 h 60"/>
                <a:gd name="T6" fmla="*/ 1 w 11"/>
                <a:gd name="T7" fmla="*/ 60 h 60"/>
                <a:gd name="T8" fmla="*/ 0 w 11"/>
                <a:gd name="T9" fmla="*/ 60 h 60"/>
                <a:gd name="T10" fmla="*/ 0 w 11"/>
                <a:gd name="T11" fmla="*/ 59 h 60"/>
                <a:gd name="T12" fmla="*/ 0 w 11"/>
                <a:gd name="T13" fmla="*/ 2 h 60"/>
                <a:gd name="T14" fmla="*/ 0 w 11"/>
                <a:gd name="T15" fmla="*/ 1 h 60"/>
                <a:gd name="T16" fmla="*/ 1 w 11"/>
                <a:gd name="T17" fmla="*/ 0 h 60"/>
                <a:gd name="T18" fmla="*/ 9 w 11"/>
                <a:gd name="T19" fmla="*/ 0 h 60"/>
                <a:gd name="T20" fmla="*/ 10 w 11"/>
                <a:gd name="T21" fmla="*/ 1 h 60"/>
                <a:gd name="T22" fmla="*/ 11 w 11"/>
                <a:gd name="T23" fmla="*/ 2 h 60"/>
                <a:gd name="T24" fmla="*/ 11 w 11"/>
                <a:gd name="T25"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0">
                  <a:moveTo>
                    <a:pt x="11" y="59"/>
                  </a:moveTo>
                  <a:cubicBezTo>
                    <a:pt x="11" y="59"/>
                    <a:pt x="11" y="60"/>
                    <a:pt x="10" y="60"/>
                  </a:cubicBezTo>
                  <a:cubicBezTo>
                    <a:pt x="10" y="60"/>
                    <a:pt x="10" y="60"/>
                    <a:pt x="9" y="60"/>
                  </a:cubicBezTo>
                  <a:cubicBezTo>
                    <a:pt x="1" y="60"/>
                    <a:pt x="1" y="60"/>
                    <a:pt x="1" y="60"/>
                  </a:cubicBezTo>
                  <a:cubicBezTo>
                    <a:pt x="1" y="60"/>
                    <a:pt x="0" y="60"/>
                    <a:pt x="0" y="60"/>
                  </a:cubicBezTo>
                  <a:cubicBezTo>
                    <a:pt x="0" y="60"/>
                    <a:pt x="0" y="59"/>
                    <a:pt x="0" y="59"/>
                  </a:cubicBezTo>
                  <a:cubicBezTo>
                    <a:pt x="0" y="2"/>
                    <a:pt x="0" y="2"/>
                    <a:pt x="0" y="2"/>
                  </a:cubicBezTo>
                  <a:cubicBezTo>
                    <a:pt x="0" y="2"/>
                    <a:pt x="0" y="1"/>
                    <a:pt x="0" y="1"/>
                  </a:cubicBezTo>
                  <a:cubicBezTo>
                    <a:pt x="0" y="1"/>
                    <a:pt x="1" y="0"/>
                    <a:pt x="1" y="0"/>
                  </a:cubicBezTo>
                  <a:cubicBezTo>
                    <a:pt x="9" y="0"/>
                    <a:pt x="9" y="0"/>
                    <a:pt x="9" y="0"/>
                  </a:cubicBezTo>
                  <a:cubicBezTo>
                    <a:pt x="10" y="0"/>
                    <a:pt x="10" y="1"/>
                    <a:pt x="10" y="1"/>
                  </a:cubicBezTo>
                  <a:cubicBezTo>
                    <a:pt x="11" y="1"/>
                    <a:pt x="11" y="2"/>
                    <a:pt x="11" y="2"/>
                  </a:cubicBezTo>
                  <a:lnTo>
                    <a:pt x="11"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6" name="Freeform 18"/>
            <p:cNvSpPr>
              <a:spLocks/>
            </p:cNvSpPr>
            <p:nvPr userDrawn="1"/>
          </p:nvSpPr>
          <p:spPr bwMode="auto">
            <a:xfrm>
              <a:off x="8748713" y="6627813"/>
              <a:ext cx="15875" cy="19050"/>
            </a:xfrm>
            <a:custGeom>
              <a:avLst/>
              <a:gdLst>
                <a:gd name="T0" fmla="*/ 37 w 37"/>
                <a:gd name="T1" fmla="*/ 45 h 46"/>
                <a:gd name="T2" fmla="*/ 36 w 37"/>
                <a:gd name="T3" fmla="*/ 46 h 46"/>
                <a:gd name="T4" fmla="*/ 35 w 37"/>
                <a:gd name="T5" fmla="*/ 46 h 46"/>
                <a:gd name="T6" fmla="*/ 28 w 37"/>
                <a:gd name="T7" fmla="*/ 46 h 46"/>
                <a:gd name="T8" fmla="*/ 27 w 37"/>
                <a:gd name="T9" fmla="*/ 46 h 46"/>
                <a:gd name="T10" fmla="*/ 26 w 37"/>
                <a:gd name="T11" fmla="*/ 45 h 46"/>
                <a:gd name="T12" fmla="*/ 26 w 37"/>
                <a:gd name="T13" fmla="*/ 18 h 46"/>
                <a:gd name="T14" fmla="*/ 25 w 37"/>
                <a:gd name="T15" fmla="*/ 13 h 46"/>
                <a:gd name="T16" fmla="*/ 23 w 37"/>
                <a:gd name="T17" fmla="*/ 10 h 46"/>
                <a:gd name="T18" fmla="*/ 18 w 37"/>
                <a:gd name="T19" fmla="*/ 9 h 46"/>
                <a:gd name="T20" fmla="*/ 10 w 37"/>
                <a:gd name="T21" fmla="*/ 10 h 46"/>
                <a:gd name="T22" fmla="*/ 10 w 37"/>
                <a:gd name="T23" fmla="*/ 45 h 46"/>
                <a:gd name="T24" fmla="*/ 10 w 37"/>
                <a:gd name="T25" fmla="*/ 46 h 46"/>
                <a:gd name="T26" fmla="*/ 9 w 37"/>
                <a:gd name="T27" fmla="*/ 46 h 46"/>
                <a:gd name="T28" fmla="*/ 1 w 37"/>
                <a:gd name="T29" fmla="*/ 46 h 46"/>
                <a:gd name="T30" fmla="*/ 0 w 37"/>
                <a:gd name="T31" fmla="*/ 46 h 46"/>
                <a:gd name="T32" fmla="*/ 0 w 37"/>
                <a:gd name="T33" fmla="*/ 45 h 46"/>
                <a:gd name="T34" fmla="*/ 0 w 37"/>
                <a:gd name="T35" fmla="*/ 4 h 46"/>
                <a:gd name="T36" fmla="*/ 1 w 37"/>
                <a:gd name="T37" fmla="*/ 3 h 46"/>
                <a:gd name="T38" fmla="*/ 10 w 37"/>
                <a:gd name="T39" fmla="*/ 1 h 46"/>
                <a:gd name="T40" fmla="*/ 18 w 37"/>
                <a:gd name="T41" fmla="*/ 0 h 46"/>
                <a:gd name="T42" fmla="*/ 32 w 37"/>
                <a:gd name="T43" fmla="*/ 5 h 46"/>
                <a:gd name="T44" fmla="*/ 37 w 37"/>
                <a:gd name="T45" fmla="*/ 18 h 46"/>
                <a:gd name="T46" fmla="*/ 37 w 37"/>
                <a:gd name="T4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46">
                  <a:moveTo>
                    <a:pt x="37" y="45"/>
                  </a:moveTo>
                  <a:cubicBezTo>
                    <a:pt x="37" y="45"/>
                    <a:pt x="37" y="46"/>
                    <a:pt x="36" y="46"/>
                  </a:cubicBezTo>
                  <a:cubicBezTo>
                    <a:pt x="36" y="46"/>
                    <a:pt x="36" y="46"/>
                    <a:pt x="35" y="46"/>
                  </a:cubicBezTo>
                  <a:cubicBezTo>
                    <a:pt x="28" y="46"/>
                    <a:pt x="28" y="46"/>
                    <a:pt x="28" y="46"/>
                  </a:cubicBezTo>
                  <a:cubicBezTo>
                    <a:pt x="27" y="46"/>
                    <a:pt x="27" y="46"/>
                    <a:pt x="27" y="46"/>
                  </a:cubicBezTo>
                  <a:cubicBezTo>
                    <a:pt x="26" y="46"/>
                    <a:pt x="26" y="45"/>
                    <a:pt x="26" y="45"/>
                  </a:cubicBezTo>
                  <a:cubicBezTo>
                    <a:pt x="26" y="18"/>
                    <a:pt x="26" y="18"/>
                    <a:pt x="26" y="18"/>
                  </a:cubicBezTo>
                  <a:cubicBezTo>
                    <a:pt x="26" y="16"/>
                    <a:pt x="26" y="14"/>
                    <a:pt x="25" y="13"/>
                  </a:cubicBezTo>
                  <a:cubicBezTo>
                    <a:pt x="25" y="12"/>
                    <a:pt x="24" y="11"/>
                    <a:pt x="23" y="10"/>
                  </a:cubicBezTo>
                  <a:cubicBezTo>
                    <a:pt x="22" y="10"/>
                    <a:pt x="20" y="9"/>
                    <a:pt x="18" y="9"/>
                  </a:cubicBezTo>
                  <a:cubicBezTo>
                    <a:pt x="16" y="9"/>
                    <a:pt x="13" y="10"/>
                    <a:pt x="10" y="10"/>
                  </a:cubicBezTo>
                  <a:cubicBezTo>
                    <a:pt x="10" y="45"/>
                    <a:pt x="10" y="45"/>
                    <a:pt x="10" y="45"/>
                  </a:cubicBezTo>
                  <a:cubicBezTo>
                    <a:pt x="10" y="45"/>
                    <a:pt x="10" y="46"/>
                    <a:pt x="10" y="46"/>
                  </a:cubicBezTo>
                  <a:cubicBezTo>
                    <a:pt x="9" y="46"/>
                    <a:pt x="9" y="46"/>
                    <a:pt x="9" y="46"/>
                  </a:cubicBezTo>
                  <a:cubicBezTo>
                    <a:pt x="1" y="46"/>
                    <a:pt x="1" y="46"/>
                    <a:pt x="1" y="46"/>
                  </a:cubicBezTo>
                  <a:cubicBezTo>
                    <a:pt x="1" y="46"/>
                    <a:pt x="0" y="46"/>
                    <a:pt x="0" y="46"/>
                  </a:cubicBezTo>
                  <a:cubicBezTo>
                    <a:pt x="0" y="46"/>
                    <a:pt x="0" y="45"/>
                    <a:pt x="0" y="45"/>
                  </a:cubicBezTo>
                  <a:cubicBezTo>
                    <a:pt x="0" y="4"/>
                    <a:pt x="0" y="4"/>
                    <a:pt x="0" y="4"/>
                  </a:cubicBezTo>
                  <a:cubicBezTo>
                    <a:pt x="0" y="4"/>
                    <a:pt x="0" y="3"/>
                    <a:pt x="1" y="3"/>
                  </a:cubicBezTo>
                  <a:cubicBezTo>
                    <a:pt x="4" y="2"/>
                    <a:pt x="7" y="1"/>
                    <a:pt x="10" y="1"/>
                  </a:cubicBezTo>
                  <a:cubicBezTo>
                    <a:pt x="13" y="1"/>
                    <a:pt x="16" y="0"/>
                    <a:pt x="18" y="0"/>
                  </a:cubicBezTo>
                  <a:cubicBezTo>
                    <a:pt x="25" y="0"/>
                    <a:pt x="29" y="2"/>
                    <a:pt x="32" y="5"/>
                  </a:cubicBezTo>
                  <a:cubicBezTo>
                    <a:pt x="35" y="7"/>
                    <a:pt x="37" y="12"/>
                    <a:pt x="37" y="18"/>
                  </a:cubicBezTo>
                  <a:lnTo>
                    <a:pt x="37"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7" name="Freeform 19"/>
            <p:cNvSpPr>
              <a:spLocks/>
            </p:cNvSpPr>
            <p:nvPr userDrawn="1"/>
          </p:nvSpPr>
          <p:spPr bwMode="auto">
            <a:xfrm>
              <a:off x="8767763" y="6627813"/>
              <a:ext cx="12700" cy="19050"/>
            </a:xfrm>
            <a:custGeom>
              <a:avLst/>
              <a:gdLst>
                <a:gd name="T0" fmla="*/ 15 w 32"/>
                <a:gd name="T1" fmla="*/ 38 h 47"/>
                <a:gd name="T2" fmla="*/ 20 w 32"/>
                <a:gd name="T3" fmla="*/ 37 h 47"/>
                <a:gd name="T4" fmla="*/ 21 w 32"/>
                <a:gd name="T5" fmla="*/ 35 h 47"/>
                <a:gd name="T6" fmla="*/ 20 w 32"/>
                <a:gd name="T7" fmla="*/ 33 h 47"/>
                <a:gd name="T8" fmla="*/ 18 w 32"/>
                <a:gd name="T9" fmla="*/ 30 h 47"/>
                <a:gd name="T10" fmla="*/ 7 w 32"/>
                <a:gd name="T11" fmla="*/ 24 h 47"/>
                <a:gd name="T12" fmla="*/ 2 w 32"/>
                <a:gd name="T13" fmla="*/ 19 h 47"/>
                <a:gd name="T14" fmla="*/ 0 w 32"/>
                <a:gd name="T15" fmla="*/ 12 h 47"/>
                <a:gd name="T16" fmla="*/ 15 w 32"/>
                <a:gd name="T17" fmla="*/ 0 h 47"/>
                <a:gd name="T18" fmla="*/ 29 w 32"/>
                <a:gd name="T19" fmla="*/ 3 h 47"/>
                <a:gd name="T20" fmla="*/ 31 w 32"/>
                <a:gd name="T21" fmla="*/ 4 h 47"/>
                <a:gd name="T22" fmla="*/ 31 w 32"/>
                <a:gd name="T23" fmla="*/ 5 h 47"/>
                <a:gd name="T24" fmla="*/ 31 w 32"/>
                <a:gd name="T25" fmla="*/ 10 h 47"/>
                <a:gd name="T26" fmla="*/ 29 w 32"/>
                <a:gd name="T27" fmla="*/ 11 h 47"/>
                <a:gd name="T28" fmla="*/ 16 w 32"/>
                <a:gd name="T29" fmla="*/ 9 h 47"/>
                <a:gd name="T30" fmla="*/ 12 w 32"/>
                <a:gd name="T31" fmla="*/ 10 h 47"/>
                <a:gd name="T32" fmla="*/ 10 w 32"/>
                <a:gd name="T33" fmla="*/ 12 h 47"/>
                <a:gd name="T34" fmla="*/ 11 w 32"/>
                <a:gd name="T35" fmla="*/ 14 h 47"/>
                <a:gd name="T36" fmla="*/ 12 w 32"/>
                <a:gd name="T37" fmla="*/ 15 h 47"/>
                <a:gd name="T38" fmla="*/ 14 w 32"/>
                <a:gd name="T39" fmla="*/ 16 h 47"/>
                <a:gd name="T40" fmla="*/ 24 w 32"/>
                <a:gd name="T41" fmla="*/ 22 h 47"/>
                <a:gd name="T42" fmla="*/ 30 w 32"/>
                <a:gd name="T43" fmla="*/ 28 h 47"/>
                <a:gd name="T44" fmla="*/ 32 w 32"/>
                <a:gd name="T45" fmla="*/ 34 h 47"/>
                <a:gd name="T46" fmla="*/ 30 w 32"/>
                <a:gd name="T47" fmla="*/ 41 h 47"/>
                <a:gd name="T48" fmla="*/ 25 w 32"/>
                <a:gd name="T49" fmla="*/ 45 h 47"/>
                <a:gd name="T50" fmla="*/ 16 w 32"/>
                <a:gd name="T51" fmla="*/ 47 h 47"/>
                <a:gd name="T52" fmla="*/ 2 w 32"/>
                <a:gd name="T53" fmla="*/ 44 h 47"/>
                <a:gd name="T54" fmla="*/ 1 w 32"/>
                <a:gd name="T55" fmla="*/ 43 h 47"/>
                <a:gd name="T56" fmla="*/ 0 w 32"/>
                <a:gd name="T57" fmla="*/ 42 h 47"/>
                <a:gd name="T58" fmla="*/ 0 w 32"/>
                <a:gd name="T59" fmla="*/ 37 h 47"/>
                <a:gd name="T60" fmla="*/ 2 w 32"/>
                <a:gd name="T61" fmla="*/ 36 h 47"/>
                <a:gd name="T62" fmla="*/ 15 w 32"/>
                <a:gd name="T63"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47">
                  <a:moveTo>
                    <a:pt x="15" y="38"/>
                  </a:moveTo>
                  <a:cubicBezTo>
                    <a:pt x="18" y="38"/>
                    <a:pt x="19" y="38"/>
                    <a:pt x="20" y="37"/>
                  </a:cubicBezTo>
                  <a:cubicBezTo>
                    <a:pt x="21" y="37"/>
                    <a:pt x="21" y="36"/>
                    <a:pt x="21" y="35"/>
                  </a:cubicBezTo>
                  <a:cubicBezTo>
                    <a:pt x="21" y="34"/>
                    <a:pt x="21" y="33"/>
                    <a:pt x="20" y="33"/>
                  </a:cubicBezTo>
                  <a:cubicBezTo>
                    <a:pt x="20" y="32"/>
                    <a:pt x="19" y="31"/>
                    <a:pt x="18" y="30"/>
                  </a:cubicBezTo>
                  <a:cubicBezTo>
                    <a:pt x="7" y="24"/>
                    <a:pt x="7" y="24"/>
                    <a:pt x="7" y="24"/>
                  </a:cubicBezTo>
                  <a:cubicBezTo>
                    <a:pt x="4" y="22"/>
                    <a:pt x="3" y="21"/>
                    <a:pt x="2" y="19"/>
                  </a:cubicBezTo>
                  <a:cubicBezTo>
                    <a:pt x="0" y="17"/>
                    <a:pt x="0" y="15"/>
                    <a:pt x="0" y="12"/>
                  </a:cubicBezTo>
                  <a:cubicBezTo>
                    <a:pt x="0" y="4"/>
                    <a:pt x="5" y="0"/>
                    <a:pt x="15" y="0"/>
                  </a:cubicBezTo>
                  <a:cubicBezTo>
                    <a:pt x="20" y="0"/>
                    <a:pt x="25" y="1"/>
                    <a:pt x="29" y="3"/>
                  </a:cubicBezTo>
                  <a:cubicBezTo>
                    <a:pt x="30" y="3"/>
                    <a:pt x="30" y="3"/>
                    <a:pt x="31" y="4"/>
                  </a:cubicBezTo>
                  <a:cubicBezTo>
                    <a:pt x="31" y="4"/>
                    <a:pt x="31" y="5"/>
                    <a:pt x="31" y="5"/>
                  </a:cubicBezTo>
                  <a:cubicBezTo>
                    <a:pt x="31" y="10"/>
                    <a:pt x="31" y="10"/>
                    <a:pt x="31" y="10"/>
                  </a:cubicBezTo>
                  <a:cubicBezTo>
                    <a:pt x="31" y="11"/>
                    <a:pt x="30" y="12"/>
                    <a:pt x="29" y="11"/>
                  </a:cubicBezTo>
                  <a:cubicBezTo>
                    <a:pt x="25" y="10"/>
                    <a:pt x="20" y="9"/>
                    <a:pt x="16" y="9"/>
                  </a:cubicBezTo>
                  <a:cubicBezTo>
                    <a:pt x="14" y="9"/>
                    <a:pt x="13" y="9"/>
                    <a:pt x="12" y="10"/>
                  </a:cubicBezTo>
                  <a:cubicBezTo>
                    <a:pt x="11" y="10"/>
                    <a:pt x="10" y="11"/>
                    <a:pt x="10" y="12"/>
                  </a:cubicBezTo>
                  <a:cubicBezTo>
                    <a:pt x="10" y="13"/>
                    <a:pt x="11" y="13"/>
                    <a:pt x="11" y="14"/>
                  </a:cubicBezTo>
                  <a:cubicBezTo>
                    <a:pt x="11" y="14"/>
                    <a:pt x="11" y="14"/>
                    <a:pt x="12" y="15"/>
                  </a:cubicBezTo>
                  <a:cubicBezTo>
                    <a:pt x="12" y="15"/>
                    <a:pt x="13" y="15"/>
                    <a:pt x="14" y="16"/>
                  </a:cubicBezTo>
                  <a:cubicBezTo>
                    <a:pt x="24" y="22"/>
                    <a:pt x="24" y="22"/>
                    <a:pt x="24" y="22"/>
                  </a:cubicBezTo>
                  <a:cubicBezTo>
                    <a:pt x="27" y="24"/>
                    <a:pt x="29" y="26"/>
                    <a:pt x="30" y="28"/>
                  </a:cubicBezTo>
                  <a:cubicBezTo>
                    <a:pt x="32" y="30"/>
                    <a:pt x="32" y="32"/>
                    <a:pt x="32" y="34"/>
                  </a:cubicBezTo>
                  <a:cubicBezTo>
                    <a:pt x="32" y="37"/>
                    <a:pt x="31" y="39"/>
                    <a:pt x="30" y="41"/>
                  </a:cubicBezTo>
                  <a:cubicBezTo>
                    <a:pt x="29" y="43"/>
                    <a:pt x="27" y="44"/>
                    <a:pt x="25" y="45"/>
                  </a:cubicBezTo>
                  <a:cubicBezTo>
                    <a:pt x="22" y="47"/>
                    <a:pt x="20" y="47"/>
                    <a:pt x="16" y="47"/>
                  </a:cubicBezTo>
                  <a:cubicBezTo>
                    <a:pt x="11" y="47"/>
                    <a:pt x="6" y="46"/>
                    <a:pt x="2" y="44"/>
                  </a:cubicBezTo>
                  <a:cubicBezTo>
                    <a:pt x="1" y="44"/>
                    <a:pt x="1" y="44"/>
                    <a:pt x="1" y="43"/>
                  </a:cubicBezTo>
                  <a:cubicBezTo>
                    <a:pt x="0" y="43"/>
                    <a:pt x="0" y="43"/>
                    <a:pt x="0" y="42"/>
                  </a:cubicBezTo>
                  <a:cubicBezTo>
                    <a:pt x="0" y="37"/>
                    <a:pt x="0" y="37"/>
                    <a:pt x="0" y="37"/>
                  </a:cubicBezTo>
                  <a:cubicBezTo>
                    <a:pt x="0" y="36"/>
                    <a:pt x="1" y="36"/>
                    <a:pt x="2" y="36"/>
                  </a:cubicBezTo>
                  <a:cubicBezTo>
                    <a:pt x="7" y="38"/>
                    <a:pt x="11" y="38"/>
                    <a:pt x="15" y="3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8" name="Freeform 20"/>
            <p:cNvSpPr>
              <a:spLocks noEditPoints="1"/>
            </p:cNvSpPr>
            <p:nvPr userDrawn="1"/>
          </p:nvSpPr>
          <p:spPr bwMode="auto">
            <a:xfrm>
              <a:off x="8783638" y="6621463"/>
              <a:ext cx="4763" cy="25400"/>
            </a:xfrm>
            <a:custGeom>
              <a:avLst/>
              <a:gdLst>
                <a:gd name="T0" fmla="*/ 11 w 11"/>
                <a:gd name="T1" fmla="*/ 9 h 62"/>
                <a:gd name="T2" fmla="*/ 11 w 11"/>
                <a:gd name="T3" fmla="*/ 10 h 62"/>
                <a:gd name="T4" fmla="*/ 10 w 11"/>
                <a:gd name="T5" fmla="*/ 11 h 62"/>
                <a:gd name="T6" fmla="*/ 2 w 11"/>
                <a:gd name="T7" fmla="*/ 11 h 62"/>
                <a:gd name="T8" fmla="*/ 1 w 11"/>
                <a:gd name="T9" fmla="*/ 10 h 62"/>
                <a:gd name="T10" fmla="*/ 0 w 11"/>
                <a:gd name="T11" fmla="*/ 9 h 62"/>
                <a:gd name="T12" fmla="*/ 0 w 11"/>
                <a:gd name="T13" fmla="*/ 2 h 62"/>
                <a:gd name="T14" fmla="*/ 1 w 11"/>
                <a:gd name="T15" fmla="*/ 1 h 62"/>
                <a:gd name="T16" fmla="*/ 2 w 11"/>
                <a:gd name="T17" fmla="*/ 0 h 62"/>
                <a:gd name="T18" fmla="*/ 10 w 11"/>
                <a:gd name="T19" fmla="*/ 0 h 62"/>
                <a:gd name="T20" fmla="*/ 11 w 11"/>
                <a:gd name="T21" fmla="*/ 1 h 62"/>
                <a:gd name="T22" fmla="*/ 11 w 11"/>
                <a:gd name="T23" fmla="*/ 2 h 62"/>
                <a:gd name="T24" fmla="*/ 11 w 11"/>
                <a:gd name="T25" fmla="*/ 9 h 62"/>
                <a:gd name="T26" fmla="*/ 11 w 11"/>
                <a:gd name="T27" fmla="*/ 61 h 62"/>
                <a:gd name="T28" fmla="*/ 11 w 11"/>
                <a:gd name="T29" fmla="*/ 62 h 62"/>
                <a:gd name="T30" fmla="*/ 10 w 11"/>
                <a:gd name="T31" fmla="*/ 62 h 62"/>
                <a:gd name="T32" fmla="*/ 2 w 11"/>
                <a:gd name="T33" fmla="*/ 62 h 62"/>
                <a:gd name="T34" fmla="*/ 1 w 11"/>
                <a:gd name="T35" fmla="*/ 62 h 62"/>
                <a:gd name="T36" fmla="*/ 1 w 11"/>
                <a:gd name="T37" fmla="*/ 61 h 62"/>
                <a:gd name="T38" fmla="*/ 1 w 11"/>
                <a:gd name="T39" fmla="*/ 18 h 62"/>
                <a:gd name="T40" fmla="*/ 1 w 11"/>
                <a:gd name="T41" fmla="*/ 17 h 62"/>
                <a:gd name="T42" fmla="*/ 2 w 11"/>
                <a:gd name="T43" fmla="*/ 17 h 62"/>
                <a:gd name="T44" fmla="*/ 10 w 11"/>
                <a:gd name="T45" fmla="*/ 17 h 62"/>
                <a:gd name="T46" fmla="*/ 11 w 11"/>
                <a:gd name="T47" fmla="*/ 17 h 62"/>
                <a:gd name="T48" fmla="*/ 11 w 11"/>
                <a:gd name="T49" fmla="*/ 18 h 62"/>
                <a:gd name="T50" fmla="*/ 11 w 11"/>
                <a:gd name="T51"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 h="62">
                  <a:moveTo>
                    <a:pt x="11" y="9"/>
                  </a:moveTo>
                  <a:cubicBezTo>
                    <a:pt x="11" y="10"/>
                    <a:pt x="11" y="10"/>
                    <a:pt x="11" y="10"/>
                  </a:cubicBezTo>
                  <a:cubicBezTo>
                    <a:pt x="11" y="11"/>
                    <a:pt x="10" y="11"/>
                    <a:pt x="10" y="11"/>
                  </a:cubicBezTo>
                  <a:cubicBezTo>
                    <a:pt x="2" y="11"/>
                    <a:pt x="2" y="11"/>
                    <a:pt x="2" y="11"/>
                  </a:cubicBezTo>
                  <a:cubicBezTo>
                    <a:pt x="2" y="11"/>
                    <a:pt x="1" y="11"/>
                    <a:pt x="1" y="10"/>
                  </a:cubicBezTo>
                  <a:cubicBezTo>
                    <a:pt x="1" y="10"/>
                    <a:pt x="0" y="10"/>
                    <a:pt x="0" y="9"/>
                  </a:cubicBezTo>
                  <a:cubicBezTo>
                    <a:pt x="0" y="2"/>
                    <a:pt x="0" y="2"/>
                    <a:pt x="0" y="2"/>
                  </a:cubicBezTo>
                  <a:cubicBezTo>
                    <a:pt x="0" y="2"/>
                    <a:pt x="1" y="1"/>
                    <a:pt x="1" y="1"/>
                  </a:cubicBezTo>
                  <a:cubicBezTo>
                    <a:pt x="1" y="1"/>
                    <a:pt x="2" y="0"/>
                    <a:pt x="2" y="0"/>
                  </a:cubicBezTo>
                  <a:cubicBezTo>
                    <a:pt x="10" y="0"/>
                    <a:pt x="10" y="0"/>
                    <a:pt x="10" y="0"/>
                  </a:cubicBezTo>
                  <a:cubicBezTo>
                    <a:pt x="10" y="0"/>
                    <a:pt x="11" y="1"/>
                    <a:pt x="11" y="1"/>
                  </a:cubicBezTo>
                  <a:cubicBezTo>
                    <a:pt x="11" y="1"/>
                    <a:pt x="11" y="2"/>
                    <a:pt x="11" y="2"/>
                  </a:cubicBezTo>
                  <a:lnTo>
                    <a:pt x="11" y="9"/>
                  </a:lnTo>
                  <a:close/>
                  <a:moveTo>
                    <a:pt x="11" y="61"/>
                  </a:moveTo>
                  <a:cubicBezTo>
                    <a:pt x="11" y="61"/>
                    <a:pt x="11" y="62"/>
                    <a:pt x="11" y="62"/>
                  </a:cubicBezTo>
                  <a:cubicBezTo>
                    <a:pt x="10" y="62"/>
                    <a:pt x="10" y="62"/>
                    <a:pt x="10" y="62"/>
                  </a:cubicBezTo>
                  <a:cubicBezTo>
                    <a:pt x="2" y="62"/>
                    <a:pt x="2" y="62"/>
                    <a:pt x="2" y="62"/>
                  </a:cubicBezTo>
                  <a:cubicBezTo>
                    <a:pt x="2" y="62"/>
                    <a:pt x="1" y="62"/>
                    <a:pt x="1" y="62"/>
                  </a:cubicBezTo>
                  <a:cubicBezTo>
                    <a:pt x="1" y="62"/>
                    <a:pt x="1" y="61"/>
                    <a:pt x="1" y="61"/>
                  </a:cubicBezTo>
                  <a:cubicBezTo>
                    <a:pt x="1" y="18"/>
                    <a:pt x="1" y="18"/>
                    <a:pt x="1" y="18"/>
                  </a:cubicBezTo>
                  <a:cubicBezTo>
                    <a:pt x="1" y="18"/>
                    <a:pt x="1" y="18"/>
                    <a:pt x="1" y="17"/>
                  </a:cubicBezTo>
                  <a:cubicBezTo>
                    <a:pt x="1" y="17"/>
                    <a:pt x="2" y="17"/>
                    <a:pt x="2" y="17"/>
                  </a:cubicBezTo>
                  <a:cubicBezTo>
                    <a:pt x="10" y="17"/>
                    <a:pt x="10" y="17"/>
                    <a:pt x="10" y="17"/>
                  </a:cubicBezTo>
                  <a:cubicBezTo>
                    <a:pt x="10" y="17"/>
                    <a:pt x="11" y="17"/>
                    <a:pt x="11" y="17"/>
                  </a:cubicBezTo>
                  <a:cubicBezTo>
                    <a:pt x="11" y="18"/>
                    <a:pt x="11" y="18"/>
                    <a:pt x="11" y="18"/>
                  </a:cubicBezTo>
                  <a:lnTo>
                    <a:pt x="11" y="6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79" name="Freeform 21"/>
            <p:cNvSpPr>
              <a:spLocks noEditPoints="1"/>
            </p:cNvSpPr>
            <p:nvPr userDrawn="1"/>
          </p:nvSpPr>
          <p:spPr bwMode="auto">
            <a:xfrm>
              <a:off x="8789988" y="6621463"/>
              <a:ext cx="15875" cy="25400"/>
            </a:xfrm>
            <a:custGeom>
              <a:avLst/>
              <a:gdLst>
                <a:gd name="T0" fmla="*/ 38 w 38"/>
                <a:gd name="T1" fmla="*/ 58 h 62"/>
                <a:gd name="T2" fmla="*/ 38 w 38"/>
                <a:gd name="T3" fmla="*/ 59 h 62"/>
                <a:gd name="T4" fmla="*/ 36 w 38"/>
                <a:gd name="T5" fmla="*/ 60 h 62"/>
                <a:gd name="T6" fmla="*/ 31 w 38"/>
                <a:gd name="T7" fmla="*/ 61 h 62"/>
                <a:gd name="T8" fmla="*/ 25 w 38"/>
                <a:gd name="T9" fmla="*/ 62 h 62"/>
                <a:gd name="T10" fmla="*/ 20 w 38"/>
                <a:gd name="T11" fmla="*/ 62 h 62"/>
                <a:gd name="T12" fmla="*/ 9 w 38"/>
                <a:gd name="T13" fmla="*/ 60 h 62"/>
                <a:gd name="T14" fmla="*/ 3 w 38"/>
                <a:gd name="T15" fmla="*/ 53 h 62"/>
                <a:gd name="T16" fmla="*/ 0 w 38"/>
                <a:gd name="T17" fmla="*/ 42 h 62"/>
                <a:gd name="T18" fmla="*/ 0 w 38"/>
                <a:gd name="T19" fmla="*/ 36 h 62"/>
                <a:gd name="T20" fmla="*/ 3 w 38"/>
                <a:gd name="T21" fmla="*/ 25 h 62"/>
                <a:gd name="T22" fmla="*/ 9 w 38"/>
                <a:gd name="T23" fmla="*/ 18 h 62"/>
                <a:gd name="T24" fmla="*/ 20 w 38"/>
                <a:gd name="T25" fmla="*/ 15 h 62"/>
                <a:gd name="T26" fmla="*/ 27 w 38"/>
                <a:gd name="T27" fmla="*/ 16 h 62"/>
                <a:gd name="T28" fmla="*/ 27 w 38"/>
                <a:gd name="T29" fmla="*/ 2 h 62"/>
                <a:gd name="T30" fmla="*/ 28 w 38"/>
                <a:gd name="T31" fmla="*/ 0 h 62"/>
                <a:gd name="T32" fmla="*/ 29 w 38"/>
                <a:gd name="T33" fmla="*/ 0 h 62"/>
                <a:gd name="T34" fmla="*/ 37 w 38"/>
                <a:gd name="T35" fmla="*/ 0 h 62"/>
                <a:gd name="T36" fmla="*/ 38 w 38"/>
                <a:gd name="T37" fmla="*/ 0 h 62"/>
                <a:gd name="T38" fmla="*/ 38 w 38"/>
                <a:gd name="T39" fmla="*/ 2 h 62"/>
                <a:gd name="T40" fmla="*/ 38 w 38"/>
                <a:gd name="T41" fmla="*/ 58 h 62"/>
                <a:gd name="T42" fmla="*/ 27 w 38"/>
                <a:gd name="T43" fmla="*/ 53 h 62"/>
                <a:gd name="T44" fmla="*/ 27 w 38"/>
                <a:gd name="T45" fmla="*/ 25 h 62"/>
                <a:gd name="T46" fmla="*/ 24 w 38"/>
                <a:gd name="T47" fmla="*/ 24 h 62"/>
                <a:gd name="T48" fmla="*/ 20 w 38"/>
                <a:gd name="T49" fmla="*/ 24 h 62"/>
                <a:gd name="T50" fmla="*/ 13 w 38"/>
                <a:gd name="T51" fmla="*/ 27 h 62"/>
                <a:gd name="T52" fmla="*/ 11 w 38"/>
                <a:gd name="T53" fmla="*/ 36 h 62"/>
                <a:gd name="T54" fmla="*/ 11 w 38"/>
                <a:gd name="T55" fmla="*/ 42 h 62"/>
                <a:gd name="T56" fmla="*/ 11 w 38"/>
                <a:gd name="T57" fmla="*/ 46 h 62"/>
                <a:gd name="T58" fmla="*/ 13 w 38"/>
                <a:gd name="T59" fmla="*/ 50 h 62"/>
                <a:gd name="T60" fmla="*/ 16 w 38"/>
                <a:gd name="T61" fmla="*/ 53 h 62"/>
                <a:gd name="T62" fmla="*/ 20 w 38"/>
                <a:gd name="T63" fmla="*/ 53 h 62"/>
                <a:gd name="T64" fmla="*/ 27 w 38"/>
                <a:gd name="T65" fmla="*/ 5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62">
                  <a:moveTo>
                    <a:pt x="38" y="58"/>
                  </a:moveTo>
                  <a:cubicBezTo>
                    <a:pt x="38" y="58"/>
                    <a:pt x="38" y="59"/>
                    <a:pt x="38" y="59"/>
                  </a:cubicBezTo>
                  <a:cubicBezTo>
                    <a:pt x="37" y="60"/>
                    <a:pt x="37" y="60"/>
                    <a:pt x="36" y="60"/>
                  </a:cubicBezTo>
                  <a:cubicBezTo>
                    <a:pt x="34" y="60"/>
                    <a:pt x="33" y="61"/>
                    <a:pt x="31" y="61"/>
                  </a:cubicBezTo>
                  <a:cubicBezTo>
                    <a:pt x="29" y="61"/>
                    <a:pt x="27" y="62"/>
                    <a:pt x="25" y="62"/>
                  </a:cubicBezTo>
                  <a:cubicBezTo>
                    <a:pt x="23" y="62"/>
                    <a:pt x="21" y="62"/>
                    <a:pt x="20" y="62"/>
                  </a:cubicBezTo>
                  <a:cubicBezTo>
                    <a:pt x="15" y="62"/>
                    <a:pt x="12" y="61"/>
                    <a:pt x="9" y="60"/>
                  </a:cubicBezTo>
                  <a:cubicBezTo>
                    <a:pt x="6" y="58"/>
                    <a:pt x="4" y="56"/>
                    <a:pt x="3" y="53"/>
                  </a:cubicBezTo>
                  <a:cubicBezTo>
                    <a:pt x="1" y="50"/>
                    <a:pt x="0" y="46"/>
                    <a:pt x="0" y="42"/>
                  </a:cubicBezTo>
                  <a:cubicBezTo>
                    <a:pt x="0" y="36"/>
                    <a:pt x="0" y="36"/>
                    <a:pt x="0" y="36"/>
                  </a:cubicBezTo>
                  <a:cubicBezTo>
                    <a:pt x="0" y="31"/>
                    <a:pt x="1" y="28"/>
                    <a:pt x="3" y="25"/>
                  </a:cubicBezTo>
                  <a:cubicBezTo>
                    <a:pt x="4" y="22"/>
                    <a:pt x="6" y="19"/>
                    <a:pt x="9" y="18"/>
                  </a:cubicBezTo>
                  <a:cubicBezTo>
                    <a:pt x="12" y="16"/>
                    <a:pt x="15" y="15"/>
                    <a:pt x="20" y="15"/>
                  </a:cubicBezTo>
                  <a:cubicBezTo>
                    <a:pt x="22" y="15"/>
                    <a:pt x="25" y="16"/>
                    <a:pt x="27" y="16"/>
                  </a:cubicBezTo>
                  <a:cubicBezTo>
                    <a:pt x="27" y="2"/>
                    <a:pt x="27" y="2"/>
                    <a:pt x="27" y="2"/>
                  </a:cubicBezTo>
                  <a:cubicBezTo>
                    <a:pt x="27" y="1"/>
                    <a:pt x="28" y="1"/>
                    <a:pt x="28" y="0"/>
                  </a:cubicBezTo>
                  <a:cubicBezTo>
                    <a:pt x="28" y="0"/>
                    <a:pt x="29" y="0"/>
                    <a:pt x="29" y="0"/>
                  </a:cubicBezTo>
                  <a:cubicBezTo>
                    <a:pt x="37" y="0"/>
                    <a:pt x="37" y="0"/>
                    <a:pt x="37" y="0"/>
                  </a:cubicBezTo>
                  <a:cubicBezTo>
                    <a:pt x="37" y="0"/>
                    <a:pt x="37" y="0"/>
                    <a:pt x="38" y="0"/>
                  </a:cubicBezTo>
                  <a:cubicBezTo>
                    <a:pt x="38" y="1"/>
                    <a:pt x="38" y="1"/>
                    <a:pt x="38" y="2"/>
                  </a:cubicBezTo>
                  <a:lnTo>
                    <a:pt x="38" y="58"/>
                  </a:lnTo>
                  <a:close/>
                  <a:moveTo>
                    <a:pt x="27" y="53"/>
                  </a:moveTo>
                  <a:cubicBezTo>
                    <a:pt x="27" y="25"/>
                    <a:pt x="27" y="25"/>
                    <a:pt x="27" y="25"/>
                  </a:cubicBezTo>
                  <a:cubicBezTo>
                    <a:pt x="26" y="24"/>
                    <a:pt x="25" y="24"/>
                    <a:pt x="24" y="24"/>
                  </a:cubicBezTo>
                  <a:cubicBezTo>
                    <a:pt x="22" y="24"/>
                    <a:pt x="21" y="24"/>
                    <a:pt x="20" y="24"/>
                  </a:cubicBezTo>
                  <a:cubicBezTo>
                    <a:pt x="16" y="24"/>
                    <a:pt x="14" y="25"/>
                    <a:pt x="13" y="27"/>
                  </a:cubicBezTo>
                  <a:cubicBezTo>
                    <a:pt x="12" y="29"/>
                    <a:pt x="11" y="32"/>
                    <a:pt x="11" y="36"/>
                  </a:cubicBezTo>
                  <a:cubicBezTo>
                    <a:pt x="11" y="42"/>
                    <a:pt x="11" y="42"/>
                    <a:pt x="11" y="42"/>
                  </a:cubicBezTo>
                  <a:cubicBezTo>
                    <a:pt x="11" y="43"/>
                    <a:pt x="11" y="45"/>
                    <a:pt x="11" y="46"/>
                  </a:cubicBezTo>
                  <a:cubicBezTo>
                    <a:pt x="12" y="48"/>
                    <a:pt x="12" y="49"/>
                    <a:pt x="13" y="50"/>
                  </a:cubicBezTo>
                  <a:cubicBezTo>
                    <a:pt x="14" y="51"/>
                    <a:pt x="14" y="52"/>
                    <a:pt x="16" y="53"/>
                  </a:cubicBezTo>
                  <a:cubicBezTo>
                    <a:pt x="17" y="53"/>
                    <a:pt x="18" y="53"/>
                    <a:pt x="20" y="53"/>
                  </a:cubicBezTo>
                  <a:cubicBezTo>
                    <a:pt x="23" y="53"/>
                    <a:pt x="26" y="53"/>
                    <a:pt x="27" y="5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0" name="Freeform 22"/>
            <p:cNvSpPr>
              <a:spLocks noEditPoints="1"/>
            </p:cNvSpPr>
            <p:nvPr userDrawn="1"/>
          </p:nvSpPr>
          <p:spPr bwMode="auto">
            <a:xfrm>
              <a:off x="8809038" y="6627813"/>
              <a:ext cx="15875" cy="19050"/>
            </a:xfrm>
            <a:custGeom>
              <a:avLst/>
              <a:gdLst>
                <a:gd name="T0" fmla="*/ 21 w 39"/>
                <a:gd name="T1" fmla="*/ 47 h 47"/>
                <a:gd name="T2" fmla="*/ 11 w 39"/>
                <a:gd name="T3" fmla="*/ 45 h 47"/>
                <a:gd name="T4" fmla="*/ 3 w 39"/>
                <a:gd name="T5" fmla="*/ 39 h 47"/>
                <a:gd name="T6" fmla="*/ 0 w 39"/>
                <a:gd name="T7" fmla="*/ 27 h 47"/>
                <a:gd name="T8" fmla="*/ 0 w 39"/>
                <a:gd name="T9" fmla="*/ 21 h 47"/>
                <a:gd name="T10" fmla="*/ 3 w 39"/>
                <a:gd name="T11" fmla="*/ 10 h 47"/>
                <a:gd name="T12" fmla="*/ 9 w 39"/>
                <a:gd name="T13" fmla="*/ 3 h 47"/>
                <a:gd name="T14" fmla="*/ 20 w 39"/>
                <a:gd name="T15" fmla="*/ 0 h 47"/>
                <a:gd name="T16" fmla="*/ 30 w 39"/>
                <a:gd name="T17" fmla="*/ 3 h 47"/>
                <a:gd name="T18" fmla="*/ 37 w 39"/>
                <a:gd name="T19" fmla="*/ 10 h 47"/>
                <a:gd name="T20" fmla="*/ 39 w 39"/>
                <a:gd name="T21" fmla="*/ 21 h 47"/>
                <a:gd name="T22" fmla="*/ 39 w 39"/>
                <a:gd name="T23" fmla="*/ 25 h 47"/>
                <a:gd name="T24" fmla="*/ 37 w 39"/>
                <a:gd name="T25" fmla="*/ 27 h 47"/>
                <a:gd name="T26" fmla="*/ 11 w 39"/>
                <a:gd name="T27" fmla="*/ 27 h 47"/>
                <a:gd name="T28" fmla="*/ 11 w 39"/>
                <a:gd name="T29" fmla="*/ 28 h 47"/>
                <a:gd name="T30" fmla="*/ 13 w 39"/>
                <a:gd name="T31" fmla="*/ 35 h 47"/>
                <a:gd name="T32" fmla="*/ 22 w 39"/>
                <a:gd name="T33" fmla="*/ 38 h 47"/>
                <a:gd name="T34" fmla="*/ 29 w 39"/>
                <a:gd name="T35" fmla="*/ 37 h 47"/>
                <a:gd name="T36" fmla="*/ 36 w 39"/>
                <a:gd name="T37" fmla="*/ 36 h 47"/>
                <a:gd name="T38" fmla="*/ 37 w 39"/>
                <a:gd name="T39" fmla="*/ 37 h 47"/>
                <a:gd name="T40" fmla="*/ 37 w 39"/>
                <a:gd name="T41" fmla="*/ 42 h 47"/>
                <a:gd name="T42" fmla="*/ 37 w 39"/>
                <a:gd name="T43" fmla="*/ 43 h 47"/>
                <a:gd name="T44" fmla="*/ 36 w 39"/>
                <a:gd name="T45" fmla="*/ 44 h 47"/>
                <a:gd name="T46" fmla="*/ 29 w 39"/>
                <a:gd name="T47" fmla="*/ 46 h 47"/>
                <a:gd name="T48" fmla="*/ 21 w 39"/>
                <a:gd name="T49" fmla="*/ 47 h 47"/>
                <a:gd name="T50" fmla="*/ 28 w 39"/>
                <a:gd name="T51" fmla="*/ 20 h 47"/>
                <a:gd name="T52" fmla="*/ 28 w 39"/>
                <a:gd name="T53" fmla="*/ 19 h 47"/>
                <a:gd name="T54" fmla="*/ 26 w 39"/>
                <a:gd name="T55" fmla="*/ 12 h 47"/>
                <a:gd name="T56" fmla="*/ 20 w 39"/>
                <a:gd name="T57" fmla="*/ 10 h 47"/>
                <a:gd name="T58" fmla="*/ 15 w 39"/>
                <a:gd name="T59" fmla="*/ 11 h 47"/>
                <a:gd name="T60" fmla="*/ 12 w 39"/>
                <a:gd name="T61" fmla="*/ 14 h 47"/>
                <a:gd name="T62" fmla="*/ 11 w 39"/>
                <a:gd name="T63" fmla="*/ 19 h 47"/>
                <a:gd name="T64" fmla="*/ 11 w 39"/>
                <a:gd name="T65" fmla="*/ 20 h 47"/>
                <a:gd name="T66" fmla="*/ 28 w 39"/>
                <a:gd name="T6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47">
                  <a:moveTo>
                    <a:pt x="21" y="47"/>
                  </a:moveTo>
                  <a:cubicBezTo>
                    <a:pt x="17" y="47"/>
                    <a:pt x="14" y="46"/>
                    <a:pt x="11" y="45"/>
                  </a:cubicBezTo>
                  <a:cubicBezTo>
                    <a:pt x="8" y="44"/>
                    <a:pt x="5" y="42"/>
                    <a:pt x="3" y="39"/>
                  </a:cubicBezTo>
                  <a:cubicBezTo>
                    <a:pt x="1" y="36"/>
                    <a:pt x="0" y="32"/>
                    <a:pt x="0" y="27"/>
                  </a:cubicBezTo>
                  <a:cubicBezTo>
                    <a:pt x="0" y="21"/>
                    <a:pt x="0" y="21"/>
                    <a:pt x="0" y="21"/>
                  </a:cubicBezTo>
                  <a:cubicBezTo>
                    <a:pt x="0" y="17"/>
                    <a:pt x="1" y="13"/>
                    <a:pt x="3" y="10"/>
                  </a:cubicBezTo>
                  <a:cubicBezTo>
                    <a:pt x="4" y="7"/>
                    <a:pt x="6" y="4"/>
                    <a:pt x="9" y="3"/>
                  </a:cubicBezTo>
                  <a:cubicBezTo>
                    <a:pt x="12" y="1"/>
                    <a:pt x="16" y="0"/>
                    <a:pt x="20" y="0"/>
                  </a:cubicBezTo>
                  <a:cubicBezTo>
                    <a:pt x="24" y="0"/>
                    <a:pt x="27" y="1"/>
                    <a:pt x="30" y="3"/>
                  </a:cubicBezTo>
                  <a:cubicBezTo>
                    <a:pt x="33" y="5"/>
                    <a:pt x="35" y="7"/>
                    <a:pt x="37" y="10"/>
                  </a:cubicBezTo>
                  <a:cubicBezTo>
                    <a:pt x="38" y="13"/>
                    <a:pt x="39" y="17"/>
                    <a:pt x="39" y="21"/>
                  </a:cubicBezTo>
                  <a:cubicBezTo>
                    <a:pt x="39" y="25"/>
                    <a:pt x="39" y="25"/>
                    <a:pt x="39" y="25"/>
                  </a:cubicBezTo>
                  <a:cubicBezTo>
                    <a:pt x="39" y="27"/>
                    <a:pt x="38" y="27"/>
                    <a:pt x="37" y="27"/>
                  </a:cubicBezTo>
                  <a:cubicBezTo>
                    <a:pt x="11" y="27"/>
                    <a:pt x="11" y="27"/>
                    <a:pt x="11" y="27"/>
                  </a:cubicBezTo>
                  <a:cubicBezTo>
                    <a:pt x="11" y="28"/>
                    <a:pt x="11" y="28"/>
                    <a:pt x="11" y="28"/>
                  </a:cubicBezTo>
                  <a:cubicBezTo>
                    <a:pt x="11" y="31"/>
                    <a:pt x="12" y="33"/>
                    <a:pt x="13" y="35"/>
                  </a:cubicBezTo>
                  <a:cubicBezTo>
                    <a:pt x="15" y="37"/>
                    <a:pt x="18" y="38"/>
                    <a:pt x="22" y="38"/>
                  </a:cubicBezTo>
                  <a:cubicBezTo>
                    <a:pt x="24" y="38"/>
                    <a:pt x="26" y="38"/>
                    <a:pt x="29" y="37"/>
                  </a:cubicBezTo>
                  <a:cubicBezTo>
                    <a:pt x="32" y="37"/>
                    <a:pt x="34" y="36"/>
                    <a:pt x="36" y="36"/>
                  </a:cubicBezTo>
                  <a:cubicBezTo>
                    <a:pt x="37" y="35"/>
                    <a:pt x="37" y="36"/>
                    <a:pt x="37" y="37"/>
                  </a:cubicBezTo>
                  <a:cubicBezTo>
                    <a:pt x="37" y="42"/>
                    <a:pt x="37" y="42"/>
                    <a:pt x="37" y="42"/>
                  </a:cubicBezTo>
                  <a:cubicBezTo>
                    <a:pt x="37" y="42"/>
                    <a:pt x="37" y="43"/>
                    <a:pt x="37" y="43"/>
                  </a:cubicBezTo>
                  <a:cubicBezTo>
                    <a:pt x="37" y="43"/>
                    <a:pt x="36" y="44"/>
                    <a:pt x="36" y="44"/>
                  </a:cubicBezTo>
                  <a:cubicBezTo>
                    <a:pt x="34" y="45"/>
                    <a:pt x="32" y="45"/>
                    <a:pt x="29" y="46"/>
                  </a:cubicBezTo>
                  <a:cubicBezTo>
                    <a:pt x="26" y="47"/>
                    <a:pt x="24" y="47"/>
                    <a:pt x="21" y="47"/>
                  </a:cubicBezTo>
                  <a:moveTo>
                    <a:pt x="28" y="20"/>
                  </a:moveTo>
                  <a:cubicBezTo>
                    <a:pt x="28" y="19"/>
                    <a:pt x="28" y="19"/>
                    <a:pt x="28" y="19"/>
                  </a:cubicBezTo>
                  <a:cubicBezTo>
                    <a:pt x="28" y="16"/>
                    <a:pt x="27" y="14"/>
                    <a:pt x="26" y="12"/>
                  </a:cubicBezTo>
                  <a:cubicBezTo>
                    <a:pt x="24" y="10"/>
                    <a:pt x="22" y="10"/>
                    <a:pt x="20" y="10"/>
                  </a:cubicBezTo>
                  <a:cubicBezTo>
                    <a:pt x="18" y="10"/>
                    <a:pt x="16" y="10"/>
                    <a:pt x="15" y="11"/>
                  </a:cubicBezTo>
                  <a:cubicBezTo>
                    <a:pt x="14" y="11"/>
                    <a:pt x="13" y="12"/>
                    <a:pt x="12" y="14"/>
                  </a:cubicBezTo>
                  <a:cubicBezTo>
                    <a:pt x="11" y="15"/>
                    <a:pt x="11" y="17"/>
                    <a:pt x="11" y="19"/>
                  </a:cubicBezTo>
                  <a:cubicBezTo>
                    <a:pt x="11" y="20"/>
                    <a:pt x="11" y="20"/>
                    <a:pt x="11" y="20"/>
                  </a:cubicBezTo>
                  <a:lnTo>
                    <a:pt x="28" y="2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1" name="Freeform 23"/>
            <p:cNvSpPr>
              <a:spLocks/>
            </p:cNvSpPr>
            <p:nvPr userDrawn="1"/>
          </p:nvSpPr>
          <p:spPr bwMode="auto">
            <a:xfrm>
              <a:off x="8826501" y="6642100"/>
              <a:ext cx="4763" cy="4763"/>
            </a:xfrm>
            <a:custGeom>
              <a:avLst/>
              <a:gdLst>
                <a:gd name="T0" fmla="*/ 11 w 11"/>
                <a:gd name="T1" fmla="*/ 11 h 12"/>
                <a:gd name="T2" fmla="*/ 11 w 11"/>
                <a:gd name="T3" fmla="*/ 12 h 12"/>
                <a:gd name="T4" fmla="*/ 10 w 11"/>
                <a:gd name="T5" fmla="*/ 12 h 12"/>
                <a:gd name="T6" fmla="*/ 2 w 11"/>
                <a:gd name="T7" fmla="*/ 12 h 12"/>
                <a:gd name="T8" fmla="*/ 1 w 11"/>
                <a:gd name="T9" fmla="*/ 12 h 12"/>
                <a:gd name="T10" fmla="*/ 0 w 11"/>
                <a:gd name="T11" fmla="*/ 11 h 12"/>
                <a:gd name="T12" fmla="*/ 0 w 11"/>
                <a:gd name="T13" fmla="*/ 2 h 12"/>
                <a:gd name="T14" fmla="*/ 1 w 11"/>
                <a:gd name="T15" fmla="*/ 1 h 12"/>
                <a:gd name="T16" fmla="*/ 2 w 11"/>
                <a:gd name="T17" fmla="*/ 0 h 12"/>
                <a:gd name="T18" fmla="*/ 10 w 11"/>
                <a:gd name="T19" fmla="*/ 0 h 12"/>
                <a:gd name="T20" fmla="*/ 11 w 11"/>
                <a:gd name="T21" fmla="*/ 1 h 12"/>
                <a:gd name="T22" fmla="*/ 11 w 11"/>
                <a:gd name="T23" fmla="*/ 2 h 12"/>
                <a:gd name="T24" fmla="*/ 11 w 11"/>
                <a:gd name="T25"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2">
                  <a:moveTo>
                    <a:pt x="11" y="11"/>
                  </a:moveTo>
                  <a:cubicBezTo>
                    <a:pt x="11" y="11"/>
                    <a:pt x="11" y="12"/>
                    <a:pt x="11" y="12"/>
                  </a:cubicBezTo>
                  <a:cubicBezTo>
                    <a:pt x="11" y="12"/>
                    <a:pt x="10" y="12"/>
                    <a:pt x="10" y="12"/>
                  </a:cubicBezTo>
                  <a:cubicBezTo>
                    <a:pt x="2" y="12"/>
                    <a:pt x="2" y="12"/>
                    <a:pt x="2" y="12"/>
                  </a:cubicBezTo>
                  <a:cubicBezTo>
                    <a:pt x="2" y="12"/>
                    <a:pt x="1" y="12"/>
                    <a:pt x="1" y="12"/>
                  </a:cubicBezTo>
                  <a:cubicBezTo>
                    <a:pt x="1" y="12"/>
                    <a:pt x="0" y="11"/>
                    <a:pt x="0" y="11"/>
                  </a:cubicBezTo>
                  <a:cubicBezTo>
                    <a:pt x="0" y="2"/>
                    <a:pt x="0" y="2"/>
                    <a:pt x="0" y="2"/>
                  </a:cubicBezTo>
                  <a:cubicBezTo>
                    <a:pt x="0" y="1"/>
                    <a:pt x="1" y="1"/>
                    <a:pt x="1" y="1"/>
                  </a:cubicBezTo>
                  <a:cubicBezTo>
                    <a:pt x="1" y="0"/>
                    <a:pt x="2" y="0"/>
                    <a:pt x="2" y="0"/>
                  </a:cubicBezTo>
                  <a:cubicBezTo>
                    <a:pt x="10" y="0"/>
                    <a:pt x="10" y="0"/>
                    <a:pt x="10" y="0"/>
                  </a:cubicBezTo>
                  <a:cubicBezTo>
                    <a:pt x="10" y="0"/>
                    <a:pt x="11" y="0"/>
                    <a:pt x="11" y="1"/>
                  </a:cubicBezTo>
                  <a:cubicBezTo>
                    <a:pt x="11" y="1"/>
                    <a:pt x="11" y="1"/>
                    <a:pt x="11" y="2"/>
                  </a:cubicBezTo>
                  <a:lnTo>
                    <a:pt x="11"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sp>
          <p:nvSpPr>
            <p:cNvPr id="82" name="Freeform 24"/>
            <p:cNvSpPr>
              <a:spLocks noEditPoints="1"/>
            </p:cNvSpPr>
            <p:nvPr userDrawn="1"/>
          </p:nvSpPr>
          <p:spPr bwMode="auto">
            <a:xfrm>
              <a:off x="8829676" y="6627813"/>
              <a:ext cx="11113" cy="6350"/>
            </a:xfrm>
            <a:custGeom>
              <a:avLst/>
              <a:gdLst>
                <a:gd name="T0" fmla="*/ 10 w 26"/>
                <a:gd name="T1" fmla="*/ 2 h 14"/>
                <a:gd name="T2" fmla="*/ 10 w 26"/>
                <a:gd name="T3" fmla="*/ 2 h 14"/>
                <a:gd name="T4" fmla="*/ 7 w 26"/>
                <a:gd name="T5" fmla="*/ 2 h 14"/>
                <a:gd name="T6" fmla="*/ 7 w 26"/>
                <a:gd name="T7" fmla="*/ 14 h 14"/>
                <a:gd name="T8" fmla="*/ 7 w 26"/>
                <a:gd name="T9" fmla="*/ 14 h 14"/>
                <a:gd name="T10" fmla="*/ 6 w 26"/>
                <a:gd name="T11" fmla="*/ 14 h 14"/>
                <a:gd name="T12" fmla="*/ 4 w 26"/>
                <a:gd name="T13" fmla="*/ 14 h 14"/>
                <a:gd name="T14" fmla="*/ 4 w 26"/>
                <a:gd name="T15" fmla="*/ 14 h 14"/>
                <a:gd name="T16" fmla="*/ 4 w 26"/>
                <a:gd name="T17" fmla="*/ 14 h 14"/>
                <a:gd name="T18" fmla="*/ 4 w 26"/>
                <a:gd name="T19" fmla="*/ 2 h 14"/>
                <a:gd name="T20" fmla="*/ 1 w 26"/>
                <a:gd name="T21" fmla="*/ 2 h 14"/>
                <a:gd name="T22" fmla="*/ 0 w 26"/>
                <a:gd name="T23" fmla="*/ 2 h 14"/>
                <a:gd name="T24" fmla="*/ 0 w 26"/>
                <a:gd name="T25" fmla="*/ 0 h 14"/>
                <a:gd name="T26" fmla="*/ 0 w 26"/>
                <a:gd name="T27" fmla="*/ 0 h 14"/>
                <a:gd name="T28" fmla="*/ 1 w 26"/>
                <a:gd name="T29" fmla="*/ 0 h 14"/>
                <a:gd name="T30" fmla="*/ 10 w 26"/>
                <a:gd name="T31" fmla="*/ 0 h 14"/>
                <a:gd name="T32" fmla="*/ 10 w 26"/>
                <a:gd name="T33" fmla="*/ 0 h 14"/>
                <a:gd name="T34" fmla="*/ 10 w 26"/>
                <a:gd name="T35" fmla="*/ 0 h 14"/>
                <a:gd name="T36" fmla="*/ 10 w 26"/>
                <a:gd name="T37" fmla="*/ 2 h 14"/>
                <a:gd name="T38" fmla="*/ 19 w 26"/>
                <a:gd name="T39" fmla="*/ 9 h 14"/>
                <a:gd name="T40" fmla="*/ 18 w 26"/>
                <a:gd name="T41" fmla="*/ 9 h 14"/>
                <a:gd name="T42" fmla="*/ 17 w 26"/>
                <a:gd name="T43" fmla="*/ 7 h 14"/>
                <a:gd name="T44" fmla="*/ 15 w 26"/>
                <a:gd name="T45" fmla="*/ 2 h 14"/>
                <a:gd name="T46" fmla="*/ 15 w 26"/>
                <a:gd name="T47" fmla="*/ 2 h 14"/>
                <a:gd name="T48" fmla="*/ 15 w 26"/>
                <a:gd name="T49" fmla="*/ 14 h 14"/>
                <a:gd name="T50" fmla="*/ 15 w 26"/>
                <a:gd name="T51" fmla="*/ 14 h 14"/>
                <a:gd name="T52" fmla="*/ 13 w 26"/>
                <a:gd name="T53" fmla="*/ 14 h 14"/>
                <a:gd name="T54" fmla="*/ 13 w 26"/>
                <a:gd name="T55" fmla="*/ 14 h 14"/>
                <a:gd name="T56" fmla="*/ 13 w 26"/>
                <a:gd name="T57" fmla="*/ 0 h 14"/>
                <a:gd name="T58" fmla="*/ 13 w 26"/>
                <a:gd name="T59" fmla="*/ 0 h 14"/>
                <a:gd name="T60" fmla="*/ 13 w 26"/>
                <a:gd name="T61" fmla="*/ 0 h 14"/>
                <a:gd name="T62" fmla="*/ 16 w 26"/>
                <a:gd name="T63" fmla="*/ 0 h 14"/>
                <a:gd name="T64" fmla="*/ 17 w 26"/>
                <a:gd name="T65" fmla="*/ 0 h 14"/>
                <a:gd name="T66" fmla="*/ 19 w 26"/>
                <a:gd name="T67" fmla="*/ 6 h 14"/>
                <a:gd name="T68" fmla="*/ 19 w 26"/>
                <a:gd name="T69" fmla="*/ 6 h 14"/>
                <a:gd name="T70" fmla="*/ 19 w 26"/>
                <a:gd name="T71" fmla="*/ 6 h 14"/>
                <a:gd name="T72" fmla="*/ 22 w 26"/>
                <a:gd name="T73" fmla="*/ 0 h 14"/>
                <a:gd name="T74" fmla="*/ 22 w 26"/>
                <a:gd name="T75" fmla="*/ 0 h 14"/>
                <a:gd name="T76" fmla="*/ 25 w 26"/>
                <a:gd name="T77" fmla="*/ 0 h 14"/>
                <a:gd name="T78" fmla="*/ 26 w 26"/>
                <a:gd name="T79" fmla="*/ 0 h 14"/>
                <a:gd name="T80" fmla="*/ 26 w 26"/>
                <a:gd name="T81" fmla="*/ 0 h 14"/>
                <a:gd name="T82" fmla="*/ 26 w 26"/>
                <a:gd name="T83" fmla="*/ 14 h 14"/>
                <a:gd name="T84" fmla="*/ 26 w 26"/>
                <a:gd name="T85" fmla="*/ 14 h 14"/>
                <a:gd name="T86" fmla="*/ 24 w 26"/>
                <a:gd name="T87" fmla="*/ 14 h 14"/>
                <a:gd name="T88" fmla="*/ 23 w 26"/>
                <a:gd name="T89" fmla="*/ 14 h 14"/>
                <a:gd name="T90" fmla="*/ 23 w 26"/>
                <a:gd name="T91" fmla="*/ 2 h 14"/>
                <a:gd name="T92" fmla="*/ 23 w 26"/>
                <a:gd name="T93" fmla="*/ 2 h 14"/>
                <a:gd name="T94" fmla="*/ 21 w 26"/>
                <a:gd name="T95" fmla="*/ 7 h 14"/>
                <a:gd name="T96" fmla="*/ 20 w 26"/>
                <a:gd name="T97" fmla="*/ 9 h 14"/>
                <a:gd name="T98" fmla="*/ 19 w 26"/>
                <a:gd name="T99"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 h="14">
                  <a:moveTo>
                    <a:pt x="10" y="2"/>
                  </a:moveTo>
                  <a:cubicBezTo>
                    <a:pt x="10" y="2"/>
                    <a:pt x="10" y="2"/>
                    <a:pt x="10" y="2"/>
                  </a:cubicBezTo>
                  <a:cubicBezTo>
                    <a:pt x="7" y="2"/>
                    <a:pt x="7" y="2"/>
                    <a:pt x="7" y="2"/>
                  </a:cubicBezTo>
                  <a:cubicBezTo>
                    <a:pt x="7" y="14"/>
                    <a:pt x="7" y="14"/>
                    <a:pt x="7" y="14"/>
                  </a:cubicBezTo>
                  <a:cubicBezTo>
                    <a:pt x="7" y="14"/>
                    <a:pt x="7" y="14"/>
                    <a:pt x="7" y="14"/>
                  </a:cubicBezTo>
                  <a:cubicBezTo>
                    <a:pt x="6" y="14"/>
                    <a:pt x="6" y="14"/>
                    <a:pt x="6" y="14"/>
                  </a:cubicBezTo>
                  <a:cubicBezTo>
                    <a:pt x="4" y="14"/>
                    <a:pt x="4" y="14"/>
                    <a:pt x="4" y="14"/>
                  </a:cubicBezTo>
                  <a:cubicBezTo>
                    <a:pt x="4" y="14"/>
                    <a:pt x="4" y="14"/>
                    <a:pt x="4" y="14"/>
                  </a:cubicBezTo>
                  <a:cubicBezTo>
                    <a:pt x="4" y="14"/>
                    <a:pt x="4" y="14"/>
                    <a:pt x="4" y="14"/>
                  </a:cubicBezTo>
                  <a:cubicBezTo>
                    <a:pt x="4" y="2"/>
                    <a:pt x="4" y="2"/>
                    <a:pt x="4" y="2"/>
                  </a:cubicBezTo>
                  <a:cubicBezTo>
                    <a:pt x="1" y="2"/>
                    <a:pt x="1" y="2"/>
                    <a:pt x="1" y="2"/>
                  </a:cubicBezTo>
                  <a:cubicBezTo>
                    <a:pt x="0" y="2"/>
                    <a:pt x="0" y="2"/>
                    <a:pt x="0" y="2"/>
                  </a:cubicBezTo>
                  <a:cubicBezTo>
                    <a:pt x="0" y="0"/>
                    <a:pt x="0" y="0"/>
                    <a:pt x="0" y="0"/>
                  </a:cubicBezTo>
                  <a:cubicBezTo>
                    <a:pt x="0" y="0"/>
                    <a:pt x="0" y="0"/>
                    <a:pt x="0" y="0"/>
                  </a:cubicBezTo>
                  <a:cubicBezTo>
                    <a:pt x="0" y="0"/>
                    <a:pt x="0" y="0"/>
                    <a:pt x="1" y="0"/>
                  </a:cubicBezTo>
                  <a:cubicBezTo>
                    <a:pt x="10" y="0"/>
                    <a:pt x="10" y="0"/>
                    <a:pt x="10" y="0"/>
                  </a:cubicBezTo>
                  <a:cubicBezTo>
                    <a:pt x="10" y="0"/>
                    <a:pt x="10" y="0"/>
                    <a:pt x="10" y="0"/>
                  </a:cubicBezTo>
                  <a:cubicBezTo>
                    <a:pt x="10" y="0"/>
                    <a:pt x="10" y="0"/>
                    <a:pt x="10" y="0"/>
                  </a:cubicBezTo>
                  <a:lnTo>
                    <a:pt x="10" y="2"/>
                  </a:lnTo>
                  <a:close/>
                  <a:moveTo>
                    <a:pt x="19" y="9"/>
                  </a:moveTo>
                  <a:cubicBezTo>
                    <a:pt x="19" y="9"/>
                    <a:pt x="18" y="9"/>
                    <a:pt x="18" y="9"/>
                  </a:cubicBezTo>
                  <a:cubicBezTo>
                    <a:pt x="18" y="8"/>
                    <a:pt x="18" y="8"/>
                    <a:pt x="17" y="7"/>
                  </a:cubicBezTo>
                  <a:cubicBezTo>
                    <a:pt x="15" y="2"/>
                    <a:pt x="15" y="2"/>
                    <a:pt x="15" y="2"/>
                  </a:cubicBezTo>
                  <a:cubicBezTo>
                    <a:pt x="15" y="2"/>
                    <a:pt x="15" y="2"/>
                    <a:pt x="15" y="2"/>
                  </a:cubicBezTo>
                  <a:cubicBezTo>
                    <a:pt x="15" y="14"/>
                    <a:pt x="15" y="14"/>
                    <a:pt x="15" y="14"/>
                  </a:cubicBezTo>
                  <a:cubicBezTo>
                    <a:pt x="15" y="14"/>
                    <a:pt x="15" y="14"/>
                    <a:pt x="15" y="14"/>
                  </a:cubicBezTo>
                  <a:cubicBezTo>
                    <a:pt x="13" y="14"/>
                    <a:pt x="13" y="14"/>
                    <a:pt x="13" y="14"/>
                  </a:cubicBezTo>
                  <a:cubicBezTo>
                    <a:pt x="13" y="14"/>
                    <a:pt x="13" y="14"/>
                    <a:pt x="13" y="14"/>
                  </a:cubicBezTo>
                  <a:cubicBezTo>
                    <a:pt x="13" y="0"/>
                    <a:pt x="13" y="0"/>
                    <a:pt x="13" y="0"/>
                  </a:cubicBezTo>
                  <a:cubicBezTo>
                    <a:pt x="13" y="0"/>
                    <a:pt x="13" y="0"/>
                    <a:pt x="13" y="0"/>
                  </a:cubicBezTo>
                  <a:cubicBezTo>
                    <a:pt x="13" y="0"/>
                    <a:pt x="13" y="0"/>
                    <a:pt x="13" y="0"/>
                  </a:cubicBezTo>
                  <a:cubicBezTo>
                    <a:pt x="16" y="0"/>
                    <a:pt x="16" y="0"/>
                    <a:pt x="16" y="0"/>
                  </a:cubicBezTo>
                  <a:cubicBezTo>
                    <a:pt x="16" y="0"/>
                    <a:pt x="17" y="0"/>
                    <a:pt x="17" y="0"/>
                  </a:cubicBezTo>
                  <a:cubicBezTo>
                    <a:pt x="19" y="6"/>
                    <a:pt x="19" y="6"/>
                    <a:pt x="19" y="6"/>
                  </a:cubicBezTo>
                  <a:cubicBezTo>
                    <a:pt x="19" y="6"/>
                    <a:pt x="19" y="6"/>
                    <a:pt x="19" y="6"/>
                  </a:cubicBezTo>
                  <a:cubicBezTo>
                    <a:pt x="19" y="6"/>
                    <a:pt x="19" y="6"/>
                    <a:pt x="19" y="6"/>
                  </a:cubicBezTo>
                  <a:cubicBezTo>
                    <a:pt x="22" y="0"/>
                    <a:pt x="22" y="0"/>
                    <a:pt x="22" y="0"/>
                  </a:cubicBezTo>
                  <a:cubicBezTo>
                    <a:pt x="22" y="0"/>
                    <a:pt x="22" y="0"/>
                    <a:pt x="22" y="0"/>
                  </a:cubicBezTo>
                  <a:cubicBezTo>
                    <a:pt x="25" y="0"/>
                    <a:pt x="25" y="0"/>
                    <a:pt x="25" y="0"/>
                  </a:cubicBezTo>
                  <a:cubicBezTo>
                    <a:pt x="26" y="0"/>
                    <a:pt x="26" y="0"/>
                    <a:pt x="26" y="0"/>
                  </a:cubicBezTo>
                  <a:cubicBezTo>
                    <a:pt x="26" y="0"/>
                    <a:pt x="26" y="0"/>
                    <a:pt x="26" y="0"/>
                  </a:cubicBezTo>
                  <a:cubicBezTo>
                    <a:pt x="26" y="14"/>
                    <a:pt x="26" y="14"/>
                    <a:pt x="26" y="14"/>
                  </a:cubicBezTo>
                  <a:cubicBezTo>
                    <a:pt x="26" y="14"/>
                    <a:pt x="26" y="14"/>
                    <a:pt x="26" y="14"/>
                  </a:cubicBezTo>
                  <a:cubicBezTo>
                    <a:pt x="24" y="14"/>
                    <a:pt x="24" y="14"/>
                    <a:pt x="24" y="14"/>
                  </a:cubicBezTo>
                  <a:cubicBezTo>
                    <a:pt x="24" y="14"/>
                    <a:pt x="23" y="14"/>
                    <a:pt x="23" y="14"/>
                  </a:cubicBezTo>
                  <a:cubicBezTo>
                    <a:pt x="23" y="2"/>
                    <a:pt x="23" y="2"/>
                    <a:pt x="23" y="2"/>
                  </a:cubicBezTo>
                  <a:cubicBezTo>
                    <a:pt x="23" y="2"/>
                    <a:pt x="23" y="2"/>
                    <a:pt x="23" y="2"/>
                  </a:cubicBezTo>
                  <a:cubicBezTo>
                    <a:pt x="21" y="7"/>
                    <a:pt x="21" y="7"/>
                    <a:pt x="21" y="7"/>
                  </a:cubicBezTo>
                  <a:cubicBezTo>
                    <a:pt x="21" y="8"/>
                    <a:pt x="21" y="8"/>
                    <a:pt x="20" y="9"/>
                  </a:cubicBezTo>
                  <a:cubicBezTo>
                    <a:pt x="20" y="9"/>
                    <a:pt x="20" y="9"/>
                    <a:pt x="19" y="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350" dirty="0">
                <a:solidFill>
                  <a:prstClr val="black"/>
                </a:solidFill>
              </a:endParaRPr>
            </a:p>
          </p:txBody>
        </p:sp>
      </p:grpSp>
    </p:spTree>
    <p:extLst>
      <p:ext uri="{BB962C8B-B14F-4D97-AF65-F5344CB8AC3E}">
        <p14:creationId xmlns:p14="http://schemas.microsoft.com/office/powerpoint/2010/main" val="2568712518"/>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05394"/>
            <a:ext cx="8686800" cy="514350"/>
          </a:xfrm>
        </p:spPr>
        <p:txBody>
          <a:bodyPr/>
          <a:lstStyle/>
          <a:p>
            <a:r>
              <a:rPr lang="en-US" dirty="0" smtClean="0"/>
              <a:t>Click to edit title</a:t>
            </a:r>
            <a:endParaRPr lang="en-US" dirty="0"/>
          </a:p>
        </p:txBody>
      </p:sp>
      <p:sp>
        <p:nvSpPr>
          <p:cNvPr id="4" name="Slide Number Placeholder 3"/>
          <p:cNvSpPr txBox="1">
            <a:spLocks/>
          </p:cNvSpPr>
          <p:nvPr userDrawn="1"/>
        </p:nvSpPr>
        <p:spPr>
          <a:xfrm>
            <a:off x="4574275" y="5003006"/>
            <a:ext cx="425768" cy="142875"/>
          </a:xfrm>
          <a:prstGeom prst="rect">
            <a:avLst/>
          </a:prstGeom>
        </p:spPr>
        <p:txBody>
          <a:bodyPr vert="horz" wrap="none" lIns="68579" tIns="34289" rIns="68579" bIns="34289" rtlCol="0" anchor="ctr" anchorCtr="0"/>
          <a:lstStyle>
            <a:defPPr>
              <a:defRPr lang="en-US"/>
            </a:defPPr>
            <a:lvl1pPr marL="0" algn="l"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0BC8D3-4267-41BF-B079-7B033E1EE300}" type="slidenum">
              <a:rPr lang="en-US" sz="600" smtClean="0">
                <a:solidFill>
                  <a:prstClr val="white"/>
                </a:solidFill>
              </a:rPr>
              <a:pPr/>
              <a:t>‹#›</a:t>
            </a:fld>
            <a:endParaRPr lang="en-US" sz="600" dirty="0">
              <a:solidFill>
                <a:prstClr val="white"/>
              </a:solidFill>
            </a:endParaRPr>
          </a:p>
        </p:txBody>
      </p:sp>
    </p:spTree>
    <p:extLst>
      <p:ext uri="{BB962C8B-B14F-4D97-AF65-F5344CB8AC3E}">
        <p14:creationId xmlns:p14="http://schemas.microsoft.com/office/powerpoint/2010/main" val="97631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381000" y="988219"/>
            <a:ext cx="8436076" cy="1453731"/>
          </a:xfrm>
        </p:spPr>
        <p:txBody>
          <a:bodyPr>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353962" y="4774406"/>
            <a:ext cx="8008988" cy="195263"/>
          </a:xfrm>
        </p:spPr>
        <p:txBody>
          <a:bodyPr wrap="square" anchor="t" anchorCtr="0">
            <a:normAutofit/>
          </a:bodyPr>
          <a:lstStyle>
            <a:lvl1pPr marL="0" indent="0">
              <a:lnSpc>
                <a:spcPct val="80000"/>
              </a:lnSpc>
              <a:spcBef>
                <a:spcPts val="200"/>
              </a:spcBef>
              <a:buFont typeface="Arial" pitchFamily="34" charset="0"/>
              <a:buNone/>
              <a:defRPr sz="700" b="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217662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221197"/>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36572" y="1432296"/>
            <a:ext cx="2049636" cy="57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941138"/>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355675"/>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623201"/>
            <a:ext cx="6330212" cy="925360"/>
          </a:xfrm>
        </p:spPr>
        <p:txBody>
          <a:bodyPr lIns="0" rIns="0">
            <a:noAutofit/>
          </a:bodyPr>
          <a:lstStyle>
            <a:lvl1pPr marL="0" indent="0" algn="l">
              <a:buNone/>
              <a:defRPr sz="12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sp>
        <p:nvSpPr>
          <p:cNvPr id="8" name="Freeform 7"/>
          <p:cNvSpPr/>
          <p:nvPr userDrawn="1"/>
        </p:nvSpPr>
        <p:spPr>
          <a:xfrm>
            <a:off x="-7472" y="-10995"/>
            <a:ext cx="9152065" cy="531704"/>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0"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9428" y="1223661"/>
            <a:ext cx="1220881" cy="80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3518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7852714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010356422"/>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2_Title and Large Bullet Content">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601171034"/>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116228063"/>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1_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
        <p:nvSpPr>
          <p:cNvPr id="7" name="Title 6"/>
          <p:cNvSpPr>
            <a:spLocks noGrp="1"/>
          </p:cNvSpPr>
          <p:nvPr>
            <p:ph type="title" hasCustomPrompt="1"/>
          </p:nvPr>
        </p:nvSpPr>
        <p:spPr>
          <a:xfrm>
            <a:off x="455613" y="308848"/>
            <a:ext cx="8229600" cy="868680"/>
          </a:xfrm>
        </p:spPr>
        <p:txBody>
          <a:bodyPr/>
          <a:lstStyle>
            <a:lvl1pPr>
              <a:defRPr>
                <a:solidFill>
                  <a:schemeClr val="bg1"/>
                </a:solidFill>
              </a:defRPr>
            </a:lvl1pPr>
          </a:lstStyle>
          <a:p>
            <a:r>
              <a:rPr lang="en-US" dirty="0" err="1" smtClean="0"/>
              <a:t>28pt</a:t>
            </a:r>
            <a:r>
              <a:rPr lang="en-US" dirty="0" smtClean="0"/>
              <a:t> Intel Clear Light Headline</a:t>
            </a:r>
            <a:endParaRPr lang="en-US" dirty="0"/>
          </a:p>
        </p:txBody>
      </p:sp>
      <p:sp>
        <p:nvSpPr>
          <p:cNvPr id="8" name="Content Placeholder 8"/>
          <p:cNvSpPr>
            <a:spLocks noGrp="1"/>
          </p:cNvSpPr>
          <p:nvPr>
            <p:ph sz="quarter" idx="13" hasCustomPrompt="1"/>
          </p:nvPr>
        </p:nvSpPr>
        <p:spPr>
          <a:xfrm>
            <a:off x="455613" y="1203325"/>
            <a:ext cx="8228012" cy="3425825"/>
          </a:xfrm>
        </p:spPr>
        <p:txBody>
          <a:bodyPr/>
          <a:lstStyle>
            <a:lvl1pPr>
              <a:defRPr>
                <a:solidFill>
                  <a:schemeClr val="bg1"/>
                </a:solidFill>
              </a:defRPr>
            </a:lvl1pPr>
            <a:lvl2pPr>
              <a:defRPr sz="1800">
                <a:solidFill>
                  <a:schemeClr val="bg1"/>
                </a:solidFill>
              </a:defRPr>
            </a:lvl2pPr>
            <a:lvl3pPr>
              <a:defRPr sz="1800">
                <a:solidFill>
                  <a:schemeClr val="bg1"/>
                </a:solidFill>
              </a:defRPr>
            </a:lvl3pPr>
            <a:lvl4pPr>
              <a:defRPr sz="1600">
                <a:solidFill>
                  <a:schemeClr val="bg1"/>
                </a:solidFill>
              </a:defRPr>
            </a:lvl4pPr>
            <a:lvl5pPr>
              <a:defRPr>
                <a:solidFill>
                  <a:schemeClr val="bg1"/>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051964164"/>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126707832"/>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7172744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2800"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4400" baseline="0">
                <a:solidFill>
                  <a:schemeClr val="accent2"/>
                </a:solidFill>
                <a:latin typeface="+mj-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305721262"/>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solidFill>
            <a:schemeClr val="bg2">
              <a:lumMod val="20000"/>
              <a:lumOff val="80000"/>
            </a:schemeClr>
          </a:solidFill>
        </p:spPr>
        <p:txBody>
          <a:bodyPr/>
          <a:lstStyle/>
          <a:p>
            <a:r>
              <a:rPr lang="en-US" smtClean="0"/>
              <a:t>Click icon to add picture</a:t>
            </a:r>
            <a:endParaRPr lang="en-US" dirty="0"/>
          </a:p>
        </p:txBody>
      </p:sp>
      <p:sp>
        <p:nvSpPr>
          <p:cNvPr id="12"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rmAutofit/>
          </a:bodyPr>
          <a:lstStyle>
            <a:lvl1pPr>
              <a:defRPr sz="28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143433335"/>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574131"/>
            <a:ext cx="9144000" cy="2569369"/>
          </a:xfrm>
          <a:solidFill>
            <a:schemeClr val="bg2">
              <a:lumMod val="20000"/>
              <a:lumOff val="80000"/>
            </a:schemeClr>
          </a:solidFill>
        </p:spPr>
        <p:txBody>
          <a:bodyPr/>
          <a:lstStyle/>
          <a:p>
            <a:r>
              <a:rPr lang="en-US" smtClean="0"/>
              <a:t>Click icon to add picture</a:t>
            </a:r>
            <a:endParaRPr lang="en-US" dirty="0"/>
          </a:p>
        </p:txBody>
      </p:sp>
      <p:sp>
        <p:nvSpPr>
          <p:cNvPr id="20"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627145134"/>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78363" y="1"/>
            <a:ext cx="4465637" cy="5143499"/>
          </a:xfrm>
          <a:solidFill>
            <a:schemeClr val="bg2">
              <a:lumMod val="20000"/>
              <a:lumOff val="80000"/>
            </a:schemeClr>
          </a:solidFill>
        </p:spPr>
        <p:txBody>
          <a:bodyPr/>
          <a:lstStyle/>
          <a:p>
            <a:r>
              <a:rPr lang="en-US" smtClean="0"/>
              <a:t>Click icon to add picture</a:t>
            </a:r>
            <a:endParaRPr lang="en-US" dirty="0"/>
          </a:p>
        </p:txBody>
      </p:sp>
      <p:sp>
        <p:nvSpPr>
          <p:cNvPr id="19"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409672273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3962006"/>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85164254"/>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userDrawn="1">
            <p:ph type="title" hasCustomPrompt="1"/>
          </p:nvPr>
        </p:nvSpPr>
        <p:spPr>
          <a:xfrm>
            <a:off x="455613" y="1619587"/>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userDrawn="1">
            <p:ph type="body" idx="1" hasCustomPrompt="1"/>
          </p:nvPr>
        </p:nvSpPr>
        <p:spPr>
          <a:xfrm>
            <a:off x="455613" y="2752675"/>
            <a:ext cx="7772400" cy="1125140"/>
          </a:xfrm>
        </p:spPr>
        <p:txBody>
          <a:bodyPr anchor="t" anchorCtr="0">
            <a:noAutofit/>
          </a:bodyPr>
          <a:lstStyle>
            <a:lvl1pPr marL="0" indent="0">
              <a:buNone/>
              <a:defRPr sz="12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Tree>
    <p:extLst>
      <p:ext uri="{BB962C8B-B14F-4D97-AF65-F5344CB8AC3E}">
        <p14:creationId xmlns:p14="http://schemas.microsoft.com/office/powerpoint/2010/main" val="1484913579"/>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solidFill>
          <a:schemeClr val="accent1"/>
        </a:solidFill>
        <a:effectLst/>
      </p:bgPr>
    </p:bg>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3552"/>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3286641"/>
            <a:ext cx="7772400" cy="1125140"/>
          </a:xfrm>
        </p:spPr>
        <p:txBody>
          <a:bodyPr anchor="t" anchorCtr="0">
            <a:noAutofit/>
          </a:bodyPr>
          <a:lstStyle>
            <a:lvl1pPr marL="0" indent="0">
              <a:buNone/>
              <a:defRPr sz="1200" b="1">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
        <p:nvSpPr>
          <p:cNvPr id="5" name="Picture Placeholder 4"/>
          <p:cNvSpPr>
            <a:spLocks noGrp="1"/>
          </p:cNvSpPr>
          <p:nvPr>
            <p:ph type="pic" sz="quarter" idx="13"/>
          </p:nvPr>
        </p:nvSpPr>
        <p:spPr>
          <a:xfrm>
            <a:off x="0" y="1"/>
            <a:ext cx="9144000" cy="2574131"/>
          </a:xfrm>
          <a:solidFill>
            <a:schemeClr val="bg2">
              <a:lumMod val="20000"/>
              <a:lumOff val="80000"/>
            </a:schemeClr>
          </a:solidFill>
        </p:spPr>
        <p:txBody>
          <a:bodyPr/>
          <a:lstStyle>
            <a:lvl1pPr>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319610050"/>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3" name="Date Placeholder 2"/>
          <p:cNvSpPr>
            <a:spLocks noGrp="1"/>
          </p:cNvSpPr>
          <p:nvPr>
            <p:ph type="dt" sz="half" idx="10"/>
          </p:nvPr>
        </p:nvSpPr>
        <p:spPr>
          <a:xfrm>
            <a:off x="457200" y="4771775"/>
            <a:ext cx="2133600" cy="273844"/>
          </a:xfr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81664204"/>
      </p:ext>
    </p:extLst>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62405621"/>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0520"/>
      </p:ext>
    </p:extLst>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cSld name="2_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457200" y="4767264"/>
            <a:ext cx="2133600" cy="273844"/>
          </a:xfrm>
        </p:spPr>
        <p:txBody>
          <a:bodyPr/>
          <a:lstStyle>
            <a:lvl1pPr>
              <a:defRPr>
                <a:solidFill>
                  <a:schemeClr val="accent3"/>
                </a:solidFill>
              </a:defRPr>
            </a:lvl1pPr>
          </a:lstStyle>
          <a:p>
            <a:fld id="{B3A87F22-DD8B-4F8B-AFDF-2DF48028B1CF}" type="datetimeFigureOut">
              <a:rPr lang="en-US" smtClean="0">
                <a:solidFill>
                  <a:srgbClr val="8DC8E8"/>
                </a:solidFill>
              </a:rPr>
              <a:pPr/>
              <a:t>1/5/2018</a:t>
            </a:fld>
            <a:endParaRPr lang="en-US">
              <a:solidFill>
                <a:srgbClr val="8DC8E8"/>
              </a:solidFill>
            </a:endParaRPr>
          </a:p>
        </p:txBody>
      </p:sp>
      <p:sp>
        <p:nvSpPr>
          <p:cNvPr id="10" name="Footer Placeholder 4"/>
          <p:cNvSpPr>
            <a:spLocks noGrp="1"/>
          </p:cNvSpPr>
          <p:nvPr>
            <p:ph type="ftr" sz="quarter" idx="11"/>
          </p:nvPr>
        </p:nvSpPr>
        <p:spPr>
          <a:xfrm>
            <a:off x="3124200" y="4767264"/>
            <a:ext cx="2895600" cy="273844"/>
          </a:xfrm>
        </p:spPr>
        <p:txBody>
          <a:bodyPr/>
          <a:lstStyle>
            <a:lvl1pPr>
              <a:defRPr>
                <a:solidFill>
                  <a:schemeClr val="accent3"/>
                </a:solidFill>
              </a:defRPr>
            </a:lvl1pPr>
          </a:lstStyle>
          <a:p>
            <a:endParaRPr lang="en-US">
              <a:solidFill>
                <a:srgbClr val="8DC8E8"/>
              </a:solidFill>
            </a:endParaRPr>
          </a:p>
        </p:txBody>
      </p:sp>
      <p:sp>
        <p:nvSpPr>
          <p:cNvPr id="11" name="Slide Number Placeholder 5"/>
          <p:cNvSpPr>
            <a:spLocks noGrp="1"/>
          </p:cNvSpPr>
          <p:nvPr>
            <p:ph type="sldNum" sz="quarter" idx="12"/>
          </p:nvPr>
        </p:nvSpPr>
        <p:spPr>
          <a:xfrm>
            <a:off x="6872352" y="4842144"/>
            <a:ext cx="2133600" cy="273844"/>
          </a:xfrm>
        </p:spPr>
        <p:txBody>
          <a:bodyPr/>
          <a:lstStyle>
            <a:lvl1pPr>
              <a:defRPr>
                <a:solidFill>
                  <a:schemeClr val="accent1"/>
                </a:solidFill>
              </a:defRPr>
            </a:lvl1pPr>
          </a:lstStyle>
          <a:p>
            <a:fld id="{ACFE29FF-092D-489B-8C56-002E262F2D24}" type="slidenum">
              <a:rPr lang="en-US" smtClean="0">
                <a:solidFill>
                  <a:srgbClr val="0071C5"/>
                </a:solidFill>
              </a:rPr>
              <a:pPr/>
              <a:t>‹#›</a:t>
            </a:fld>
            <a:endParaRPr lang="en-US" dirty="0">
              <a:solidFill>
                <a:srgbClr val="0071C5"/>
              </a:solidFill>
            </a:endParaRPr>
          </a:p>
        </p:txBody>
      </p:sp>
      <p:sp>
        <p:nvSpPr>
          <p:cNvPr id="12" name="Title 6"/>
          <p:cNvSpPr>
            <a:spLocks noGrp="1"/>
          </p:cNvSpPr>
          <p:nvPr>
            <p:ph type="title" hasCustomPrompt="1"/>
          </p:nvPr>
        </p:nvSpPr>
        <p:spPr>
          <a:xfrm>
            <a:off x="455613" y="308848"/>
            <a:ext cx="8229600" cy="868680"/>
          </a:xfrm>
        </p:spPr>
        <p:txBody>
          <a:bodyPr/>
          <a:lstStyle>
            <a:lvl1pPr>
              <a:defRPr>
                <a:solidFill>
                  <a:schemeClr val="bg1"/>
                </a:solidFill>
              </a:defRPr>
            </a:lvl1pPr>
          </a:lstStyle>
          <a:p>
            <a:r>
              <a:rPr lang="en-US" dirty="0" err="1" smtClean="0"/>
              <a:t>28pt</a:t>
            </a:r>
            <a:r>
              <a:rPr lang="en-US" dirty="0" smtClean="0"/>
              <a:t> Intel Clear Light Headline</a:t>
            </a:r>
            <a:endParaRPr lang="en-US" dirty="0"/>
          </a:p>
        </p:txBody>
      </p:sp>
      <p:sp>
        <p:nvSpPr>
          <p:cNvPr id="13" name="Content Placeholder 8"/>
          <p:cNvSpPr>
            <a:spLocks noGrp="1"/>
          </p:cNvSpPr>
          <p:nvPr>
            <p:ph sz="quarter" idx="13" hasCustomPrompt="1"/>
          </p:nvPr>
        </p:nvSpPr>
        <p:spPr>
          <a:xfrm>
            <a:off x="455614" y="1203326"/>
            <a:ext cx="8228012" cy="3425825"/>
          </a:xfrm>
        </p:spPr>
        <p:txBody>
          <a:bodyPr/>
          <a:lstStyle>
            <a:lvl1pPr>
              <a:defRPr>
                <a:solidFill>
                  <a:schemeClr val="bg1"/>
                </a:solidFill>
              </a:defRPr>
            </a:lvl1pPr>
            <a:lvl2pPr>
              <a:defRPr sz="1800">
                <a:solidFill>
                  <a:schemeClr val="bg1"/>
                </a:solidFill>
              </a:defRPr>
            </a:lvl2pPr>
            <a:lvl3pPr>
              <a:defRPr sz="1800">
                <a:solidFill>
                  <a:schemeClr val="bg1"/>
                </a:solidFill>
              </a:defRPr>
            </a:lvl3pPr>
            <a:lvl4pPr>
              <a:defRPr sz="1600">
                <a:solidFill>
                  <a:schemeClr val="bg1"/>
                </a:solidFill>
              </a:defRPr>
            </a:lvl4pPr>
            <a:lvl5pPr>
              <a:defRPr>
                <a:solidFill>
                  <a:schemeClr val="bg1"/>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664571255"/>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221197"/>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36572" y="1432296"/>
            <a:ext cx="2049636" cy="57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294444"/>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355675"/>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623201"/>
            <a:ext cx="6330212" cy="925360"/>
          </a:xfrm>
        </p:spPr>
        <p:txBody>
          <a:bodyPr lIns="0" rIns="0">
            <a:noAutofit/>
          </a:bodyPr>
          <a:lstStyle>
            <a:lvl1pPr marL="0" indent="0" algn="l">
              <a:buNone/>
              <a:defRPr sz="12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sp>
        <p:nvSpPr>
          <p:cNvPr id="8" name="Freeform 7"/>
          <p:cNvSpPr/>
          <p:nvPr userDrawn="1"/>
        </p:nvSpPr>
        <p:spPr>
          <a:xfrm>
            <a:off x="-7472" y="-10995"/>
            <a:ext cx="9152065" cy="531704"/>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0"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9428" y="1223661"/>
            <a:ext cx="1220881" cy="80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315122"/>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6706475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878850363"/>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2_Title and Large Bullet Content">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2526729566"/>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_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5077751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1_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
        <p:nvSpPr>
          <p:cNvPr id="7" name="Title 6"/>
          <p:cNvSpPr>
            <a:spLocks noGrp="1"/>
          </p:cNvSpPr>
          <p:nvPr>
            <p:ph type="title" hasCustomPrompt="1"/>
          </p:nvPr>
        </p:nvSpPr>
        <p:spPr>
          <a:xfrm>
            <a:off x="455613" y="308848"/>
            <a:ext cx="8229600" cy="868680"/>
          </a:xfrm>
        </p:spPr>
        <p:txBody>
          <a:bodyPr/>
          <a:lstStyle>
            <a:lvl1pPr>
              <a:defRPr>
                <a:solidFill>
                  <a:schemeClr val="bg1"/>
                </a:solidFill>
              </a:defRPr>
            </a:lvl1pPr>
          </a:lstStyle>
          <a:p>
            <a:r>
              <a:rPr lang="en-US" dirty="0" err="1" smtClean="0"/>
              <a:t>28pt</a:t>
            </a:r>
            <a:r>
              <a:rPr lang="en-US" dirty="0" smtClean="0"/>
              <a:t> Intel Clear Light Headline</a:t>
            </a:r>
            <a:endParaRPr lang="en-US" dirty="0"/>
          </a:p>
        </p:txBody>
      </p:sp>
      <p:sp>
        <p:nvSpPr>
          <p:cNvPr id="8" name="Content Placeholder 8"/>
          <p:cNvSpPr>
            <a:spLocks noGrp="1"/>
          </p:cNvSpPr>
          <p:nvPr>
            <p:ph sz="quarter" idx="13" hasCustomPrompt="1"/>
          </p:nvPr>
        </p:nvSpPr>
        <p:spPr>
          <a:xfrm>
            <a:off x="455613" y="1203325"/>
            <a:ext cx="8228012" cy="3425825"/>
          </a:xfrm>
        </p:spPr>
        <p:txBody>
          <a:bodyPr/>
          <a:lstStyle>
            <a:lvl1pPr>
              <a:defRPr>
                <a:solidFill>
                  <a:schemeClr val="bg1"/>
                </a:solidFill>
              </a:defRPr>
            </a:lvl1pPr>
            <a:lvl2pPr>
              <a:defRPr sz="1800">
                <a:solidFill>
                  <a:schemeClr val="bg1"/>
                </a:solidFill>
              </a:defRPr>
            </a:lvl2pPr>
            <a:lvl3pPr>
              <a:defRPr sz="1800">
                <a:solidFill>
                  <a:schemeClr val="bg1"/>
                </a:solidFill>
              </a:defRPr>
            </a:lvl3pPr>
            <a:lvl4pPr>
              <a:defRPr sz="1600">
                <a:solidFill>
                  <a:schemeClr val="bg1"/>
                </a:solidFill>
              </a:defRPr>
            </a:lvl4pPr>
            <a:lvl5pPr>
              <a:defRPr>
                <a:solidFill>
                  <a:schemeClr val="bg1"/>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2603772676"/>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480594354"/>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413917804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2800"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4400" baseline="0">
                <a:solidFill>
                  <a:schemeClr val="accent2"/>
                </a:solidFill>
                <a:latin typeface="+mj-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27402237"/>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solidFill>
            <a:schemeClr val="bg2">
              <a:lumMod val="20000"/>
              <a:lumOff val="80000"/>
            </a:schemeClr>
          </a:solidFill>
        </p:spPr>
        <p:txBody>
          <a:bodyPr/>
          <a:lstStyle/>
          <a:p>
            <a:r>
              <a:rPr lang="en-US" smtClean="0"/>
              <a:t>Click icon to add picture</a:t>
            </a:r>
            <a:endParaRPr lang="en-US" dirty="0"/>
          </a:p>
        </p:txBody>
      </p:sp>
      <p:sp>
        <p:nvSpPr>
          <p:cNvPr id="12"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rmAutofit/>
          </a:bodyPr>
          <a:lstStyle>
            <a:lvl1pPr>
              <a:defRPr sz="28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1032383993"/>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574131"/>
            <a:ext cx="9144000" cy="2569369"/>
          </a:xfrm>
          <a:solidFill>
            <a:schemeClr val="bg2">
              <a:lumMod val="20000"/>
              <a:lumOff val="80000"/>
            </a:schemeClr>
          </a:solidFill>
        </p:spPr>
        <p:txBody>
          <a:bodyPr/>
          <a:lstStyle/>
          <a:p>
            <a:r>
              <a:rPr lang="en-US" smtClean="0"/>
              <a:t>Click icon to add picture</a:t>
            </a:r>
            <a:endParaRPr lang="en-US" dirty="0"/>
          </a:p>
        </p:txBody>
      </p:sp>
      <p:sp>
        <p:nvSpPr>
          <p:cNvPr id="20"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184589600"/>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78363" y="1"/>
            <a:ext cx="4465637" cy="5143499"/>
          </a:xfrm>
          <a:solidFill>
            <a:schemeClr val="bg2">
              <a:lumMod val="20000"/>
              <a:lumOff val="80000"/>
            </a:schemeClr>
          </a:solidFill>
        </p:spPr>
        <p:txBody>
          <a:bodyPr/>
          <a:lstStyle/>
          <a:p>
            <a:r>
              <a:rPr lang="en-US" smtClean="0"/>
              <a:t>Click icon to add picture</a:t>
            </a:r>
            <a:endParaRPr lang="en-US" dirty="0"/>
          </a:p>
        </p:txBody>
      </p:sp>
      <p:sp>
        <p:nvSpPr>
          <p:cNvPr id="19"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309855313"/>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198778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77539217"/>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userDrawn="1">
            <p:ph type="title" hasCustomPrompt="1"/>
          </p:nvPr>
        </p:nvSpPr>
        <p:spPr>
          <a:xfrm>
            <a:off x="455613" y="1619587"/>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userDrawn="1">
            <p:ph type="body" idx="1" hasCustomPrompt="1"/>
          </p:nvPr>
        </p:nvSpPr>
        <p:spPr>
          <a:xfrm>
            <a:off x="455613" y="2752675"/>
            <a:ext cx="7772400" cy="1125140"/>
          </a:xfrm>
        </p:spPr>
        <p:txBody>
          <a:bodyPr anchor="t" anchorCtr="0">
            <a:noAutofit/>
          </a:bodyPr>
          <a:lstStyle>
            <a:lvl1pPr marL="0" indent="0">
              <a:buNone/>
              <a:defRPr sz="12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Tree>
    <p:extLst>
      <p:ext uri="{BB962C8B-B14F-4D97-AF65-F5344CB8AC3E}">
        <p14:creationId xmlns:p14="http://schemas.microsoft.com/office/powerpoint/2010/main" val="1098760457"/>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solidFill>
          <a:schemeClr val="accent1"/>
        </a:solidFill>
        <a:effectLst/>
      </p:bgPr>
    </p:bg>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3552"/>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3286641"/>
            <a:ext cx="7772400" cy="1125140"/>
          </a:xfrm>
        </p:spPr>
        <p:txBody>
          <a:bodyPr anchor="t" anchorCtr="0">
            <a:noAutofit/>
          </a:bodyPr>
          <a:lstStyle>
            <a:lvl1pPr marL="0" indent="0">
              <a:buNone/>
              <a:defRPr sz="1200" b="1">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
        <p:nvSpPr>
          <p:cNvPr id="5" name="Picture Placeholder 4"/>
          <p:cNvSpPr>
            <a:spLocks noGrp="1"/>
          </p:cNvSpPr>
          <p:nvPr>
            <p:ph type="pic" sz="quarter" idx="13"/>
          </p:nvPr>
        </p:nvSpPr>
        <p:spPr>
          <a:xfrm>
            <a:off x="0" y="1"/>
            <a:ext cx="9144000" cy="2574131"/>
          </a:xfrm>
          <a:solidFill>
            <a:schemeClr val="bg2">
              <a:lumMod val="20000"/>
              <a:lumOff val="80000"/>
            </a:schemeClr>
          </a:solidFill>
        </p:spPr>
        <p:txBody>
          <a:bodyPr/>
          <a:lstStyle>
            <a:lvl1pPr>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970199808"/>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3" name="Date Placeholder 2"/>
          <p:cNvSpPr>
            <a:spLocks noGrp="1"/>
          </p:cNvSpPr>
          <p:nvPr>
            <p:ph type="dt" sz="half" idx="10"/>
          </p:nvPr>
        </p:nvSpPr>
        <p:spPr>
          <a:xfrm>
            <a:off x="457200" y="4771775"/>
            <a:ext cx="2133600" cy="273844"/>
          </a:xfr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631726664"/>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834309419"/>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633969"/>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cSld name="2_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457200" y="4767264"/>
            <a:ext cx="2133600" cy="273844"/>
          </a:xfrm>
        </p:spPr>
        <p:txBody>
          <a:bodyPr/>
          <a:lstStyle>
            <a:lvl1pPr>
              <a:defRPr>
                <a:solidFill>
                  <a:schemeClr val="accent3"/>
                </a:solidFill>
              </a:defRPr>
            </a:lvl1pPr>
          </a:lstStyle>
          <a:p>
            <a:fld id="{B3A87F22-DD8B-4F8B-AFDF-2DF48028B1CF}" type="datetimeFigureOut">
              <a:rPr lang="en-US" smtClean="0">
                <a:solidFill>
                  <a:srgbClr val="8DC8E8"/>
                </a:solidFill>
              </a:rPr>
              <a:pPr/>
              <a:t>1/5/2018</a:t>
            </a:fld>
            <a:endParaRPr lang="en-US">
              <a:solidFill>
                <a:srgbClr val="8DC8E8"/>
              </a:solidFill>
            </a:endParaRPr>
          </a:p>
        </p:txBody>
      </p:sp>
      <p:sp>
        <p:nvSpPr>
          <p:cNvPr id="10" name="Footer Placeholder 4"/>
          <p:cNvSpPr>
            <a:spLocks noGrp="1"/>
          </p:cNvSpPr>
          <p:nvPr>
            <p:ph type="ftr" sz="quarter" idx="11"/>
          </p:nvPr>
        </p:nvSpPr>
        <p:spPr>
          <a:xfrm>
            <a:off x="3124200" y="4767264"/>
            <a:ext cx="2895600" cy="273844"/>
          </a:xfrm>
        </p:spPr>
        <p:txBody>
          <a:bodyPr/>
          <a:lstStyle>
            <a:lvl1pPr>
              <a:defRPr>
                <a:solidFill>
                  <a:schemeClr val="accent3"/>
                </a:solidFill>
              </a:defRPr>
            </a:lvl1pPr>
          </a:lstStyle>
          <a:p>
            <a:endParaRPr lang="en-US">
              <a:solidFill>
                <a:srgbClr val="8DC8E8"/>
              </a:solidFill>
            </a:endParaRPr>
          </a:p>
        </p:txBody>
      </p:sp>
      <p:sp>
        <p:nvSpPr>
          <p:cNvPr id="11" name="Slide Number Placeholder 5"/>
          <p:cNvSpPr>
            <a:spLocks noGrp="1"/>
          </p:cNvSpPr>
          <p:nvPr>
            <p:ph type="sldNum" sz="quarter" idx="12"/>
          </p:nvPr>
        </p:nvSpPr>
        <p:spPr>
          <a:xfrm>
            <a:off x="6872352" y="4842144"/>
            <a:ext cx="2133600" cy="273844"/>
          </a:xfrm>
        </p:spPr>
        <p:txBody>
          <a:bodyPr/>
          <a:lstStyle>
            <a:lvl1pPr>
              <a:defRPr>
                <a:solidFill>
                  <a:schemeClr val="accent1"/>
                </a:solidFill>
              </a:defRPr>
            </a:lvl1pPr>
          </a:lstStyle>
          <a:p>
            <a:fld id="{ACFE29FF-092D-489B-8C56-002E262F2D24}" type="slidenum">
              <a:rPr lang="en-US" smtClean="0">
                <a:solidFill>
                  <a:srgbClr val="0071C5"/>
                </a:solidFill>
              </a:rPr>
              <a:pPr/>
              <a:t>‹#›</a:t>
            </a:fld>
            <a:endParaRPr lang="en-US" dirty="0">
              <a:solidFill>
                <a:srgbClr val="0071C5"/>
              </a:solidFill>
            </a:endParaRPr>
          </a:p>
        </p:txBody>
      </p:sp>
      <p:sp>
        <p:nvSpPr>
          <p:cNvPr id="12" name="Title 6"/>
          <p:cNvSpPr>
            <a:spLocks noGrp="1"/>
          </p:cNvSpPr>
          <p:nvPr>
            <p:ph type="title" hasCustomPrompt="1"/>
          </p:nvPr>
        </p:nvSpPr>
        <p:spPr>
          <a:xfrm>
            <a:off x="455613" y="308848"/>
            <a:ext cx="8229600" cy="868680"/>
          </a:xfrm>
        </p:spPr>
        <p:txBody>
          <a:bodyPr/>
          <a:lstStyle>
            <a:lvl1pPr>
              <a:defRPr>
                <a:solidFill>
                  <a:schemeClr val="bg1"/>
                </a:solidFill>
              </a:defRPr>
            </a:lvl1pPr>
          </a:lstStyle>
          <a:p>
            <a:r>
              <a:rPr lang="en-US" dirty="0" err="1" smtClean="0"/>
              <a:t>28pt</a:t>
            </a:r>
            <a:r>
              <a:rPr lang="en-US" dirty="0" smtClean="0"/>
              <a:t> Intel Clear Light Headline</a:t>
            </a:r>
            <a:endParaRPr lang="en-US" dirty="0"/>
          </a:p>
        </p:txBody>
      </p:sp>
      <p:sp>
        <p:nvSpPr>
          <p:cNvPr id="13" name="Content Placeholder 8"/>
          <p:cNvSpPr>
            <a:spLocks noGrp="1"/>
          </p:cNvSpPr>
          <p:nvPr>
            <p:ph sz="quarter" idx="13" hasCustomPrompt="1"/>
          </p:nvPr>
        </p:nvSpPr>
        <p:spPr>
          <a:xfrm>
            <a:off x="455614" y="1203326"/>
            <a:ext cx="8228012" cy="3425825"/>
          </a:xfrm>
        </p:spPr>
        <p:txBody>
          <a:bodyPr/>
          <a:lstStyle>
            <a:lvl1pPr>
              <a:defRPr>
                <a:solidFill>
                  <a:schemeClr val="bg1"/>
                </a:solidFill>
              </a:defRPr>
            </a:lvl1pPr>
            <a:lvl2pPr>
              <a:defRPr sz="1800">
                <a:solidFill>
                  <a:schemeClr val="bg1"/>
                </a:solidFill>
              </a:defRPr>
            </a:lvl2pPr>
            <a:lvl3pPr>
              <a:defRPr sz="1800">
                <a:solidFill>
                  <a:schemeClr val="bg1"/>
                </a:solidFill>
              </a:defRPr>
            </a:lvl3pPr>
            <a:lvl4pPr>
              <a:defRPr sz="1600">
                <a:solidFill>
                  <a:schemeClr val="bg1"/>
                </a:solidFill>
              </a:defRPr>
            </a:lvl4pPr>
            <a:lvl5pPr>
              <a:defRPr>
                <a:solidFill>
                  <a:schemeClr val="bg1"/>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4004800323"/>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221197"/>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488723"/>
            <a:ext cx="6330212" cy="925360"/>
          </a:xfrm>
        </p:spPr>
        <p:txBody>
          <a:bodyPr lIns="0" rIns="0">
            <a:noAutofit/>
          </a:bodyPr>
          <a:lstStyle>
            <a:lvl1pPr marL="0" indent="0" algn="l">
              <a:buNone/>
              <a:defRPr sz="1200" b="1" baseline="0">
                <a:solidFill>
                  <a:schemeClr val="bg1"/>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pic>
        <p:nvPicPr>
          <p:cNvPr id="9"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17535" y="4035643"/>
            <a:ext cx="1426464" cy="11028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436572" y="1432296"/>
            <a:ext cx="2049636" cy="57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176549"/>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355675"/>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623201"/>
            <a:ext cx="6330212" cy="925360"/>
          </a:xfrm>
        </p:spPr>
        <p:txBody>
          <a:bodyPr lIns="0" rIns="0">
            <a:noAutofit/>
          </a:bodyPr>
          <a:lstStyle>
            <a:lvl1pPr marL="0" indent="0" algn="l">
              <a:buNone/>
              <a:defRPr sz="12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sp>
        <p:nvSpPr>
          <p:cNvPr id="8" name="Freeform 7"/>
          <p:cNvSpPr/>
          <p:nvPr userDrawn="1"/>
        </p:nvSpPr>
        <p:spPr>
          <a:xfrm>
            <a:off x="-7472" y="-10995"/>
            <a:ext cx="9152065" cy="531704"/>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0"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9428" y="1223661"/>
            <a:ext cx="1220881" cy="80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05416"/>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914648679"/>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2_Title and Large Bullet Content">
    <p:bg>
      <p:bgPr>
        <a:solidFill>
          <a:schemeClr val="accent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8848497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0739" y="2355675"/>
            <a:ext cx="8212886" cy="1102519"/>
          </a:xfrm>
        </p:spPr>
        <p:txBody>
          <a:bodyPr lIns="0" rIns="0" anchor="b" anchorCtr="0">
            <a:noAutofit/>
          </a:bodyPr>
          <a:lstStyle>
            <a:lvl1pPr>
              <a:defRPr sz="2800" baseline="0">
                <a:solidFill>
                  <a:schemeClr val="bg1"/>
                </a:solidFill>
                <a:latin typeface="+mj-lt"/>
                <a:cs typeface="Intel Clear Light" panose="020B0404020203020204" pitchFamily="34" charset="0"/>
              </a:defRPr>
            </a:lvl1pPr>
          </a:lstStyle>
          <a:p>
            <a:r>
              <a:rPr lang="en-US" dirty="0" err="1" smtClean="0"/>
              <a:t>28pt</a:t>
            </a:r>
            <a:r>
              <a:rPr lang="en-US" dirty="0" smtClean="0"/>
              <a:t> Intel Clear Light Presentation Title</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3623201"/>
            <a:ext cx="6330212" cy="925360"/>
          </a:xfrm>
        </p:spPr>
        <p:txBody>
          <a:bodyPr lIns="0" rIns="0">
            <a:noAutofit/>
          </a:bodyPr>
          <a:lstStyle>
            <a:lvl1pPr marL="0" indent="0" algn="l">
              <a:buNone/>
              <a:defRPr sz="1200" b="1" baseline="0">
                <a:solidFill>
                  <a:srgbClr val="FFDA00"/>
                </a:solidFill>
                <a:latin typeface="+mn-lt"/>
                <a:cs typeface="Intel Clear" panose="020B06040202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12pt</a:t>
            </a:r>
            <a:r>
              <a:rPr lang="en-US" dirty="0" smtClean="0"/>
              <a:t> Intel Clear Bolded Subhead, Date, Etc.</a:t>
            </a:r>
            <a:endParaRPr lang="en-US" dirty="0"/>
          </a:p>
        </p:txBody>
      </p:sp>
      <p:sp>
        <p:nvSpPr>
          <p:cNvPr id="7" name="Rectangle 6"/>
          <p:cNvSpPr/>
          <p:nvPr userDrawn="1"/>
        </p:nvSpPr>
        <p:spPr>
          <a:xfrm>
            <a:off x="455613" y="4813300"/>
            <a:ext cx="1687963" cy="123111"/>
          </a:xfrm>
          <a:prstGeom prst="rect">
            <a:avLst/>
          </a:prstGeom>
        </p:spPr>
        <p:txBody>
          <a:bodyPr wrap="none" lIns="0" tIns="0" rIns="0" bIns="0">
            <a:spAutoFit/>
          </a:bodyPr>
          <a:lstStyle/>
          <a:p>
            <a:pPr algn="l" rtl="0"/>
            <a:r>
              <a:rPr lang="en-US" sz="800" b="0" i="0" u="none" strike="noStrike" kern="1200" baseline="0" dirty="0" smtClean="0">
                <a:solidFill>
                  <a:schemeClr val="accent3"/>
                </a:solidFill>
                <a:latin typeface="+mn-lt"/>
                <a:ea typeface="+mn-ea"/>
                <a:cs typeface="Neo Sans Intel"/>
              </a:rPr>
              <a:t>Intel Confidential — Do Not Forward</a:t>
            </a:r>
          </a:p>
        </p:txBody>
      </p:sp>
      <p:sp>
        <p:nvSpPr>
          <p:cNvPr id="8" name="Freeform 7"/>
          <p:cNvSpPr/>
          <p:nvPr userDrawn="1"/>
        </p:nvSpPr>
        <p:spPr>
          <a:xfrm>
            <a:off x="-7472" y="-10995"/>
            <a:ext cx="9152065" cy="531704"/>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80091 w 9155661"/>
              <a:gd name="connsiteY0" fmla="*/ 2419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80091 w 9155661"/>
              <a:gd name="connsiteY6" fmla="*/ 241917 h 911412"/>
              <a:gd name="connsiteX0" fmla="*/ 3124 w 9155661"/>
              <a:gd name="connsiteY0" fmla="*/ 175940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75940 h 911412"/>
              <a:gd name="connsiteX0" fmla="*/ 3124 w 9155661"/>
              <a:gd name="connsiteY0" fmla="*/ 146617 h 911412"/>
              <a:gd name="connsiteX1" fmla="*/ 0 w 9155661"/>
              <a:gd name="connsiteY1" fmla="*/ 910555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3124 w 9155661"/>
              <a:gd name="connsiteY6" fmla="*/ 146617 h 911412"/>
              <a:gd name="connsiteX0" fmla="*/ 3124 w 9151521"/>
              <a:gd name="connsiteY0" fmla="*/ 0 h 764795"/>
              <a:gd name="connsiteX1" fmla="*/ 0 w 9151521"/>
              <a:gd name="connsiteY1" fmla="*/ 763938 h 764795"/>
              <a:gd name="connsiteX2" fmla="*/ 5393765 w 9151521"/>
              <a:gd name="connsiteY2" fmla="*/ 764795 h 764795"/>
              <a:gd name="connsiteX3" fmla="*/ 5909236 w 9151521"/>
              <a:gd name="connsiteY3" fmla="*/ 451030 h 764795"/>
              <a:gd name="connsiteX4" fmla="*/ 9151470 w 9151521"/>
              <a:gd name="connsiteY4" fmla="*/ 448657 h 764795"/>
              <a:gd name="connsiteX5" fmla="*/ 9067698 w 9151521"/>
              <a:gd name="connsiteY5" fmla="*/ 21992 h 764795"/>
              <a:gd name="connsiteX6" fmla="*/ 3124 w 9151521"/>
              <a:gd name="connsiteY6" fmla="*/ 0 h 764795"/>
              <a:gd name="connsiteX0" fmla="*/ 3124 w 9152065"/>
              <a:gd name="connsiteY0" fmla="*/ 0 h 764795"/>
              <a:gd name="connsiteX1" fmla="*/ 0 w 9152065"/>
              <a:gd name="connsiteY1" fmla="*/ 763938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64795"/>
              <a:gd name="connsiteX1" fmla="*/ 0 w 9152065"/>
              <a:gd name="connsiteY1" fmla="*/ 697960 h 764795"/>
              <a:gd name="connsiteX2" fmla="*/ 5393765 w 9152065"/>
              <a:gd name="connsiteY2" fmla="*/ 764795 h 764795"/>
              <a:gd name="connsiteX3" fmla="*/ 5909236 w 9152065"/>
              <a:gd name="connsiteY3" fmla="*/ 451030 h 764795"/>
              <a:gd name="connsiteX4" fmla="*/ 9151470 w 9152065"/>
              <a:gd name="connsiteY4" fmla="*/ 448657 h 764795"/>
              <a:gd name="connsiteX5" fmla="*/ 9150163 w 9152065"/>
              <a:gd name="connsiteY5" fmla="*/ 14661 h 764795"/>
              <a:gd name="connsiteX6" fmla="*/ 3124 w 9152065"/>
              <a:gd name="connsiteY6" fmla="*/ 0 h 764795"/>
              <a:gd name="connsiteX0" fmla="*/ 3124 w 9152065"/>
              <a:gd name="connsiteY0" fmla="*/ 0 h 706148"/>
              <a:gd name="connsiteX1" fmla="*/ 0 w 9152065"/>
              <a:gd name="connsiteY1" fmla="*/ 697960 h 706148"/>
              <a:gd name="connsiteX2" fmla="*/ 5476230 w 9152065"/>
              <a:gd name="connsiteY2" fmla="*/ 706148 h 706148"/>
              <a:gd name="connsiteX3" fmla="*/ 5909236 w 9152065"/>
              <a:gd name="connsiteY3" fmla="*/ 451030 h 706148"/>
              <a:gd name="connsiteX4" fmla="*/ 9151470 w 9152065"/>
              <a:gd name="connsiteY4" fmla="*/ 448657 h 706148"/>
              <a:gd name="connsiteX5" fmla="*/ 9150163 w 9152065"/>
              <a:gd name="connsiteY5" fmla="*/ 14661 h 706148"/>
              <a:gd name="connsiteX6" fmla="*/ 3124 w 9152065"/>
              <a:gd name="connsiteY6" fmla="*/ 0 h 706148"/>
              <a:gd name="connsiteX0" fmla="*/ 3124 w 9152065"/>
              <a:gd name="connsiteY0" fmla="*/ 7331 h 713479"/>
              <a:gd name="connsiteX1" fmla="*/ 0 w 9152065"/>
              <a:gd name="connsiteY1" fmla="*/ 705291 h 713479"/>
              <a:gd name="connsiteX2" fmla="*/ 5476230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87226 w 9152065"/>
              <a:gd name="connsiteY2" fmla="*/ 691487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13479"/>
              <a:gd name="connsiteX1" fmla="*/ 0 w 9152065"/>
              <a:gd name="connsiteY1" fmla="*/ 705291 h 713479"/>
              <a:gd name="connsiteX2" fmla="*/ 5470733 w 9152065"/>
              <a:gd name="connsiteY2" fmla="*/ 713479 h 713479"/>
              <a:gd name="connsiteX3" fmla="*/ 5909236 w 9152065"/>
              <a:gd name="connsiteY3" fmla="*/ 458361 h 713479"/>
              <a:gd name="connsiteX4" fmla="*/ 9151470 w 9152065"/>
              <a:gd name="connsiteY4" fmla="*/ 455988 h 713479"/>
              <a:gd name="connsiteX5" fmla="*/ 9150163 w 9152065"/>
              <a:gd name="connsiteY5" fmla="*/ 0 h 713479"/>
              <a:gd name="connsiteX6" fmla="*/ 3124 w 9152065"/>
              <a:gd name="connsiteY6" fmla="*/ 7331 h 713479"/>
              <a:gd name="connsiteX0" fmla="*/ 3124 w 9152065"/>
              <a:gd name="connsiteY0" fmla="*/ 7331 h 705291"/>
              <a:gd name="connsiteX1" fmla="*/ 0 w 9152065"/>
              <a:gd name="connsiteY1" fmla="*/ 705291 h 705291"/>
              <a:gd name="connsiteX2" fmla="*/ 5470733 w 9152065"/>
              <a:gd name="connsiteY2" fmla="*/ 695319 h 705291"/>
              <a:gd name="connsiteX3" fmla="*/ 5909236 w 9152065"/>
              <a:gd name="connsiteY3" fmla="*/ 458361 h 705291"/>
              <a:gd name="connsiteX4" fmla="*/ 9151470 w 9152065"/>
              <a:gd name="connsiteY4" fmla="*/ 455988 h 705291"/>
              <a:gd name="connsiteX5" fmla="*/ 9150163 w 9152065"/>
              <a:gd name="connsiteY5" fmla="*/ 0 h 705291"/>
              <a:gd name="connsiteX6" fmla="*/ 3124 w 9152065"/>
              <a:gd name="connsiteY6" fmla="*/ 7331 h 705291"/>
              <a:gd name="connsiteX0" fmla="*/ 3124 w 9152065"/>
              <a:gd name="connsiteY0" fmla="*/ 7331 h 708939"/>
              <a:gd name="connsiteX1" fmla="*/ 0 w 9152065"/>
              <a:gd name="connsiteY1" fmla="*/ 705291 h 708939"/>
              <a:gd name="connsiteX2" fmla="*/ 5467329 w 9152065"/>
              <a:gd name="connsiteY2" fmla="*/ 708939 h 708939"/>
              <a:gd name="connsiteX3" fmla="*/ 5909236 w 9152065"/>
              <a:gd name="connsiteY3" fmla="*/ 458361 h 708939"/>
              <a:gd name="connsiteX4" fmla="*/ 9151470 w 9152065"/>
              <a:gd name="connsiteY4" fmla="*/ 455988 h 708939"/>
              <a:gd name="connsiteX5" fmla="*/ 9150163 w 9152065"/>
              <a:gd name="connsiteY5" fmla="*/ 0 h 708939"/>
              <a:gd name="connsiteX6" fmla="*/ 3124 w 9152065"/>
              <a:gd name="connsiteY6" fmla="*/ 7331 h 70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2065" h="708939">
                <a:moveTo>
                  <a:pt x="3124" y="7331"/>
                </a:moveTo>
                <a:cubicBezTo>
                  <a:pt x="634" y="308645"/>
                  <a:pt x="2490" y="403977"/>
                  <a:pt x="0" y="705291"/>
                </a:cubicBezTo>
                <a:lnTo>
                  <a:pt x="5467329" y="708939"/>
                </a:lnTo>
                <a:lnTo>
                  <a:pt x="5909236" y="458361"/>
                </a:lnTo>
                <a:lnTo>
                  <a:pt x="9151470" y="455988"/>
                </a:lnTo>
                <a:cubicBezTo>
                  <a:pt x="9153960" y="254282"/>
                  <a:pt x="9147673" y="201706"/>
                  <a:pt x="9150163" y="0"/>
                </a:cubicBezTo>
                <a:lnTo>
                  <a:pt x="3124" y="7331"/>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9428" y="1223661"/>
            <a:ext cx="1220881" cy="80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6781886"/>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_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103288879"/>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1_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
        <p:nvSpPr>
          <p:cNvPr id="7" name="Title 6"/>
          <p:cNvSpPr>
            <a:spLocks noGrp="1"/>
          </p:cNvSpPr>
          <p:nvPr>
            <p:ph type="title" hasCustomPrompt="1"/>
          </p:nvPr>
        </p:nvSpPr>
        <p:spPr>
          <a:xfrm>
            <a:off x="455613" y="308848"/>
            <a:ext cx="8229600" cy="868680"/>
          </a:xfrm>
        </p:spPr>
        <p:txBody>
          <a:bodyPr/>
          <a:lstStyle>
            <a:lvl1pPr>
              <a:defRPr>
                <a:solidFill>
                  <a:schemeClr val="bg1"/>
                </a:solidFill>
              </a:defRPr>
            </a:lvl1pPr>
          </a:lstStyle>
          <a:p>
            <a:r>
              <a:rPr lang="en-US" dirty="0" err="1" smtClean="0"/>
              <a:t>28pt</a:t>
            </a:r>
            <a:r>
              <a:rPr lang="en-US" dirty="0" smtClean="0"/>
              <a:t> Intel Clear Light Headline</a:t>
            </a:r>
            <a:endParaRPr lang="en-US" dirty="0"/>
          </a:p>
        </p:txBody>
      </p:sp>
      <p:sp>
        <p:nvSpPr>
          <p:cNvPr id="8" name="Content Placeholder 8"/>
          <p:cNvSpPr>
            <a:spLocks noGrp="1"/>
          </p:cNvSpPr>
          <p:nvPr>
            <p:ph sz="quarter" idx="13" hasCustomPrompt="1"/>
          </p:nvPr>
        </p:nvSpPr>
        <p:spPr>
          <a:xfrm>
            <a:off x="455613" y="1203325"/>
            <a:ext cx="8228012" cy="3425825"/>
          </a:xfrm>
        </p:spPr>
        <p:txBody>
          <a:bodyPr/>
          <a:lstStyle>
            <a:lvl1pPr>
              <a:defRPr>
                <a:solidFill>
                  <a:schemeClr val="bg1"/>
                </a:solidFill>
              </a:defRPr>
            </a:lvl1pPr>
            <a:lvl2pPr>
              <a:defRPr sz="1800">
                <a:solidFill>
                  <a:schemeClr val="bg1"/>
                </a:solidFill>
              </a:defRPr>
            </a:lvl2pPr>
            <a:lvl3pPr>
              <a:defRPr sz="1800">
                <a:solidFill>
                  <a:schemeClr val="bg1"/>
                </a:solidFill>
              </a:defRPr>
            </a:lvl3pPr>
            <a:lvl4pPr>
              <a:defRPr sz="1600">
                <a:solidFill>
                  <a:schemeClr val="bg1"/>
                </a:solidFill>
              </a:defRPr>
            </a:lvl4pPr>
            <a:lvl5pPr>
              <a:defRPr>
                <a:solidFill>
                  <a:schemeClr val="bg1"/>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875790398"/>
      </p:ext>
    </p:extLst>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2843867137"/>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01335358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2800"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4400" baseline="0">
                <a:solidFill>
                  <a:schemeClr val="accent2"/>
                </a:solidFill>
                <a:latin typeface="+mj-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74375262"/>
      </p:ext>
    </p:extLst>
  </p:cSld>
  <p:clrMapOvr>
    <a:masterClrMapping/>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solidFill>
            <a:schemeClr val="bg2">
              <a:lumMod val="20000"/>
              <a:lumOff val="80000"/>
            </a:schemeClr>
          </a:solidFill>
        </p:spPr>
        <p:txBody>
          <a:bodyPr/>
          <a:lstStyle/>
          <a:p>
            <a:r>
              <a:rPr lang="en-US" smtClean="0"/>
              <a:t>Click icon to add picture</a:t>
            </a:r>
            <a:endParaRPr lang="en-US" dirty="0"/>
          </a:p>
        </p:txBody>
      </p:sp>
      <p:sp>
        <p:nvSpPr>
          <p:cNvPr id="12"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rmAutofit/>
          </a:bodyPr>
          <a:lstStyle>
            <a:lvl1pPr>
              <a:defRPr sz="28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161708847"/>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574131"/>
            <a:ext cx="9144000" cy="2569369"/>
          </a:xfrm>
          <a:solidFill>
            <a:schemeClr val="bg2">
              <a:lumMod val="20000"/>
              <a:lumOff val="80000"/>
            </a:schemeClr>
          </a:solidFill>
        </p:spPr>
        <p:txBody>
          <a:bodyPr/>
          <a:lstStyle/>
          <a:p>
            <a:r>
              <a:rPr lang="en-US" smtClean="0"/>
              <a:t>Click icon to add picture</a:t>
            </a:r>
            <a:endParaRPr lang="en-US" dirty="0"/>
          </a:p>
        </p:txBody>
      </p:sp>
      <p:sp>
        <p:nvSpPr>
          <p:cNvPr id="20"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3116592378"/>
      </p:ext>
    </p:extLst>
  </p:cSld>
  <p:clrMapOvr>
    <a:masterClrMapping/>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78363" y="1"/>
            <a:ext cx="4465637" cy="5143499"/>
          </a:xfrm>
          <a:solidFill>
            <a:schemeClr val="bg2">
              <a:lumMod val="20000"/>
              <a:lumOff val="80000"/>
            </a:schemeClr>
          </a:solidFill>
        </p:spPr>
        <p:txBody>
          <a:bodyPr/>
          <a:lstStyle/>
          <a:p>
            <a:r>
              <a:rPr lang="en-US" smtClean="0"/>
              <a:t>Click icon to add picture</a:t>
            </a:r>
            <a:endParaRPr lang="en-US" dirty="0"/>
          </a:p>
        </p:txBody>
      </p:sp>
      <p:sp>
        <p:nvSpPr>
          <p:cNvPr id="19"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smtClean="0"/>
              <a:t>Click icon to add picture</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solidFill>
                <a:prstClr val="black">
                  <a:tint val="75000"/>
                </a:prstClr>
              </a:solidFill>
            </a:endParaRPr>
          </a:p>
        </p:txBody>
      </p:sp>
      <p:sp>
        <p:nvSpPr>
          <p:cNvPr id="14" name="Footer Placeholder 2"/>
          <p:cNvSpPr>
            <a:spLocks noGrp="1"/>
          </p:cNvSpPr>
          <p:nvPr>
            <p:ph type="ftr" sz="quarter" idx="11"/>
          </p:nvPr>
        </p:nvSpPr>
        <p:spPr>
          <a:xfrm>
            <a:off x="3124200" y="4767263"/>
            <a:ext cx="2895600" cy="273844"/>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502846685"/>
      </p:ext>
    </p:extLst>
  </p:cSld>
  <p:clrMapOvr>
    <a:masterClrMapping/>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type="secHead"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1619587"/>
            <a:ext cx="7772400" cy="1021556"/>
          </a:xfrm>
        </p:spPr>
        <p:txBody>
          <a:bodyPr anchor="b" anchorCtr="0">
            <a:noAutofit/>
          </a:bodyPr>
          <a:lstStyle>
            <a:lvl1pPr algn="l">
              <a:defRPr sz="2800" b="0" cap="none">
                <a:solidFill>
                  <a:schemeClr val="accent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2752675"/>
            <a:ext cx="7772400" cy="1125140"/>
          </a:xfrm>
        </p:spPr>
        <p:txBody>
          <a:bodyPr anchor="t" anchorCtr="0">
            <a:noAutofit/>
          </a:bodyPr>
          <a:lstStyle>
            <a:lvl1pPr marL="0" indent="0">
              <a:buNone/>
              <a:defRPr sz="1200" b="1"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892170649"/>
      </p:ext>
    </p:extLst>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userDrawn="1">
            <p:ph type="title" hasCustomPrompt="1"/>
          </p:nvPr>
        </p:nvSpPr>
        <p:spPr>
          <a:xfrm>
            <a:off x="455613" y="1619587"/>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userDrawn="1">
            <p:ph type="body" idx="1" hasCustomPrompt="1"/>
          </p:nvPr>
        </p:nvSpPr>
        <p:spPr>
          <a:xfrm>
            <a:off x="455613" y="2752675"/>
            <a:ext cx="7772400" cy="1125140"/>
          </a:xfrm>
        </p:spPr>
        <p:txBody>
          <a:bodyPr anchor="t" anchorCtr="0">
            <a:noAutofit/>
          </a:bodyPr>
          <a:lstStyle>
            <a:lvl1pPr marL="0" indent="0">
              <a:buNone/>
              <a:defRPr sz="1200" b="1"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userDrawn="1">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Tree>
    <p:extLst>
      <p:ext uri="{BB962C8B-B14F-4D97-AF65-F5344CB8AC3E}">
        <p14:creationId xmlns:p14="http://schemas.microsoft.com/office/powerpoint/2010/main" val="40270987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56455543"/>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solidFill>
          <a:schemeClr val="accent1"/>
        </a:solidFill>
        <a:effectLst/>
      </p:bgPr>
    </p:bg>
    <p:spTree>
      <p:nvGrpSpPr>
        <p:cNvPr id="1" name=""/>
        <p:cNvGrpSpPr/>
        <p:nvPr/>
      </p:nvGrpSpPr>
      <p:grpSpPr>
        <a:xfrm>
          <a:off x="0" y="0"/>
          <a:ext cx="0" cy="0"/>
          <a:chOff x="0" y="0"/>
          <a:chExt cx="0" cy="0"/>
        </a:xfrm>
      </p:grpSpPr>
      <p:pic>
        <p:nvPicPr>
          <p:cNvPr id="14" name="Picture 2" descr="\\.psf\Home\Desktop\WideFooterAIRev.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455613" y="2153552"/>
            <a:ext cx="7772400" cy="1021556"/>
          </a:xfrm>
        </p:spPr>
        <p:txBody>
          <a:bodyPr anchor="b" anchorCtr="0">
            <a:noAutofit/>
          </a:bodyPr>
          <a:lstStyle>
            <a:lvl1pPr algn="l">
              <a:defRPr sz="2800" b="0" cap="none">
                <a:solidFill>
                  <a:schemeClr val="bg1"/>
                </a:solidFill>
                <a:latin typeface="+mj-lt"/>
                <a:cs typeface="Intel Clear Light" panose="020B0404020203020204" pitchFamily="34" charset="0"/>
              </a:defRPr>
            </a:lvl1pPr>
          </a:lstStyle>
          <a:p>
            <a:r>
              <a:rPr lang="en-US" dirty="0" err="1" smtClean="0"/>
              <a:t>28pt</a:t>
            </a:r>
            <a:r>
              <a:rPr lang="en-US" dirty="0" smtClean="0"/>
              <a:t> Intel Clear Light Text</a:t>
            </a:r>
            <a:endParaRPr lang="en-US" dirty="0"/>
          </a:p>
        </p:txBody>
      </p:sp>
      <p:sp>
        <p:nvSpPr>
          <p:cNvPr id="3" name="Text Placeholder 2"/>
          <p:cNvSpPr>
            <a:spLocks noGrp="1"/>
          </p:cNvSpPr>
          <p:nvPr>
            <p:ph type="body" idx="1" hasCustomPrompt="1"/>
          </p:nvPr>
        </p:nvSpPr>
        <p:spPr>
          <a:xfrm>
            <a:off x="455613" y="3286641"/>
            <a:ext cx="7772400" cy="1125140"/>
          </a:xfrm>
        </p:spPr>
        <p:txBody>
          <a:bodyPr anchor="t" anchorCtr="0">
            <a:noAutofit/>
          </a:bodyPr>
          <a:lstStyle>
            <a:lvl1pPr marL="0" indent="0">
              <a:buNone/>
              <a:defRPr sz="1200" b="1">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err="1" smtClean="0"/>
              <a:t>12pt</a:t>
            </a:r>
            <a:r>
              <a:rPr lang="en-US" dirty="0" smtClean="0"/>
              <a:t> Intel Clear Bolded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solidFill>
                  <a:srgbClr val="0071C5"/>
                </a:solidFill>
              </a:rPr>
              <a:pPr/>
              <a:t>‹#›</a:t>
            </a:fld>
            <a:endParaRPr lang="en-US" dirty="0">
              <a:solidFill>
                <a:srgbClr val="0071C5"/>
              </a:solidFill>
            </a:endParaRPr>
          </a:p>
        </p:txBody>
      </p:sp>
      <p:sp>
        <p:nvSpPr>
          <p:cNvPr id="5" name="Picture Placeholder 4"/>
          <p:cNvSpPr>
            <a:spLocks noGrp="1"/>
          </p:cNvSpPr>
          <p:nvPr>
            <p:ph type="pic" sz="quarter" idx="13"/>
          </p:nvPr>
        </p:nvSpPr>
        <p:spPr>
          <a:xfrm>
            <a:off x="0" y="1"/>
            <a:ext cx="9144000" cy="2574131"/>
          </a:xfrm>
          <a:solidFill>
            <a:schemeClr val="bg2">
              <a:lumMod val="20000"/>
              <a:lumOff val="80000"/>
            </a:schemeClr>
          </a:solidFill>
        </p:spPr>
        <p:txBody>
          <a:bodyPr/>
          <a:lstStyle>
            <a:lvl1pPr>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930257515"/>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3" name="Date Placeholder 2"/>
          <p:cNvSpPr>
            <a:spLocks noGrp="1"/>
          </p:cNvSpPr>
          <p:nvPr>
            <p:ph type="dt" sz="half" idx="10"/>
          </p:nvPr>
        </p:nvSpPr>
        <p:spPr>
          <a:xfrm>
            <a:off x="457200" y="4771775"/>
            <a:ext cx="2133600" cy="273844"/>
          </a:xfrm>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16370690"/>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769953031"/>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455613" y="4813300"/>
            <a:ext cx="1687963" cy="123111"/>
          </a:xfrm>
          <a:prstGeom prst="rect">
            <a:avLst/>
          </a:prstGeom>
        </p:spPr>
        <p:txBody>
          <a:bodyPr wrap="none" lIns="0" tIns="0" rIns="0" bIns="0">
            <a:spAutoFit/>
          </a:bodyPr>
          <a:lstStyle/>
          <a:p>
            <a:r>
              <a:rPr lang="en-US" sz="800" dirty="0" smtClean="0">
                <a:solidFill>
                  <a:srgbClr val="8DC8E8"/>
                </a:solidFill>
                <a:cs typeface="Neo Sans Intel"/>
              </a:rPr>
              <a:t>Intel Confidential — Do Not Forward</a:t>
            </a:r>
          </a:p>
        </p:txBody>
      </p:sp>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976712"/>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cSld name="2_Blue Section Break">
    <p:bg>
      <p:bgPr>
        <a:solidFill>
          <a:schemeClr val="accent1"/>
        </a:solidFill>
        <a:effectLst/>
      </p:bgPr>
    </p:bg>
    <p:spTree>
      <p:nvGrpSpPr>
        <p:cNvPr id="1" name=""/>
        <p:cNvGrpSpPr/>
        <p:nvPr/>
      </p:nvGrpSpPr>
      <p:grpSpPr>
        <a:xfrm>
          <a:off x="0" y="0"/>
          <a:ext cx="0" cy="0"/>
          <a:chOff x="0" y="0"/>
          <a:chExt cx="0" cy="0"/>
        </a:xfrm>
      </p:grpSpPr>
      <p:pic>
        <p:nvPicPr>
          <p:cNvPr id="6146" name="Picture 2" descr="\\.psf\Home\Desktop\WideFooterAIRe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457200" y="4767264"/>
            <a:ext cx="2133600" cy="273844"/>
          </a:xfrm>
        </p:spPr>
        <p:txBody>
          <a:bodyPr/>
          <a:lstStyle>
            <a:lvl1pPr>
              <a:defRPr>
                <a:solidFill>
                  <a:schemeClr val="accent3"/>
                </a:solidFill>
              </a:defRPr>
            </a:lvl1pPr>
          </a:lstStyle>
          <a:p>
            <a:fld id="{B3A87F22-DD8B-4F8B-AFDF-2DF48028B1CF}" type="datetimeFigureOut">
              <a:rPr lang="en-US" smtClean="0">
                <a:solidFill>
                  <a:srgbClr val="8DC8E8"/>
                </a:solidFill>
              </a:rPr>
              <a:pPr/>
              <a:t>1/5/2018</a:t>
            </a:fld>
            <a:endParaRPr lang="en-US">
              <a:solidFill>
                <a:srgbClr val="8DC8E8"/>
              </a:solidFill>
            </a:endParaRPr>
          </a:p>
        </p:txBody>
      </p:sp>
      <p:sp>
        <p:nvSpPr>
          <p:cNvPr id="10" name="Footer Placeholder 4"/>
          <p:cNvSpPr>
            <a:spLocks noGrp="1"/>
          </p:cNvSpPr>
          <p:nvPr>
            <p:ph type="ftr" sz="quarter" idx="11"/>
          </p:nvPr>
        </p:nvSpPr>
        <p:spPr>
          <a:xfrm>
            <a:off x="3124200" y="4767264"/>
            <a:ext cx="2895600" cy="273844"/>
          </a:xfrm>
        </p:spPr>
        <p:txBody>
          <a:bodyPr/>
          <a:lstStyle>
            <a:lvl1pPr>
              <a:defRPr>
                <a:solidFill>
                  <a:schemeClr val="accent3"/>
                </a:solidFill>
              </a:defRPr>
            </a:lvl1pPr>
          </a:lstStyle>
          <a:p>
            <a:endParaRPr lang="en-US">
              <a:solidFill>
                <a:srgbClr val="8DC8E8"/>
              </a:solidFill>
            </a:endParaRPr>
          </a:p>
        </p:txBody>
      </p:sp>
      <p:sp>
        <p:nvSpPr>
          <p:cNvPr id="11" name="Slide Number Placeholder 5"/>
          <p:cNvSpPr>
            <a:spLocks noGrp="1"/>
          </p:cNvSpPr>
          <p:nvPr>
            <p:ph type="sldNum" sz="quarter" idx="12"/>
          </p:nvPr>
        </p:nvSpPr>
        <p:spPr>
          <a:xfrm>
            <a:off x="6872352" y="4842144"/>
            <a:ext cx="2133600" cy="273844"/>
          </a:xfrm>
        </p:spPr>
        <p:txBody>
          <a:bodyPr/>
          <a:lstStyle>
            <a:lvl1pPr>
              <a:defRPr>
                <a:solidFill>
                  <a:schemeClr val="accent1"/>
                </a:solidFill>
              </a:defRPr>
            </a:lvl1pPr>
          </a:lstStyle>
          <a:p>
            <a:fld id="{ACFE29FF-092D-489B-8C56-002E262F2D24}" type="slidenum">
              <a:rPr lang="en-US" smtClean="0">
                <a:solidFill>
                  <a:srgbClr val="0071C5"/>
                </a:solidFill>
              </a:rPr>
              <a:pPr/>
              <a:t>‹#›</a:t>
            </a:fld>
            <a:endParaRPr lang="en-US" dirty="0">
              <a:solidFill>
                <a:srgbClr val="0071C5"/>
              </a:solidFill>
            </a:endParaRPr>
          </a:p>
        </p:txBody>
      </p:sp>
      <p:sp>
        <p:nvSpPr>
          <p:cNvPr id="12" name="Title 6"/>
          <p:cNvSpPr>
            <a:spLocks noGrp="1"/>
          </p:cNvSpPr>
          <p:nvPr>
            <p:ph type="title" hasCustomPrompt="1"/>
          </p:nvPr>
        </p:nvSpPr>
        <p:spPr>
          <a:xfrm>
            <a:off x="455613" y="308848"/>
            <a:ext cx="8229600" cy="868680"/>
          </a:xfrm>
        </p:spPr>
        <p:txBody>
          <a:bodyPr/>
          <a:lstStyle>
            <a:lvl1pPr>
              <a:defRPr>
                <a:solidFill>
                  <a:schemeClr val="bg1"/>
                </a:solidFill>
              </a:defRPr>
            </a:lvl1pPr>
          </a:lstStyle>
          <a:p>
            <a:r>
              <a:rPr lang="en-US" dirty="0" err="1" smtClean="0"/>
              <a:t>28pt</a:t>
            </a:r>
            <a:r>
              <a:rPr lang="en-US" dirty="0" smtClean="0"/>
              <a:t> Intel Clear Light Headline</a:t>
            </a:r>
            <a:endParaRPr lang="en-US" dirty="0"/>
          </a:p>
        </p:txBody>
      </p:sp>
      <p:sp>
        <p:nvSpPr>
          <p:cNvPr id="13" name="Content Placeholder 8"/>
          <p:cNvSpPr>
            <a:spLocks noGrp="1"/>
          </p:cNvSpPr>
          <p:nvPr>
            <p:ph sz="quarter" idx="13" hasCustomPrompt="1"/>
          </p:nvPr>
        </p:nvSpPr>
        <p:spPr>
          <a:xfrm>
            <a:off x="455614" y="1203326"/>
            <a:ext cx="8228012" cy="3425825"/>
          </a:xfrm>
        </p:spPr>
        <p:txBody>
          <a:bodyPr/>
          <a:lstStyle>
            <a:lvl1pPr>
              <a:defRPr>
                <a:solidFill>
                  <a:schemeClr val="bg1"/>
                </a:solidFill>
              </a:defRPr>
            </a:lvl1pPr>
            <a:lvl2pPr>
              <a:defRPr sz="1800">
                <a:solidFill>
                  <a:schemeClr val="bg1"/>
                </a:solidFill>
              </a:defRPr>
            </a:lvl2pPr>
            <a:lvl3pPr>
              <a:defRPr sz="1800">
                <a:solidFill>
                  <a:schemeClr val="bg1"/>
                </a:solidFill>
              </a:defRPr>
            </a:lvl3pPr>
            <a:lvl4pPr>
              <a:defRPr sz="1600">
                <a:solidFill>
                  <a:schemeClr val="bg1"/>
                </a:solidFill>
              </a:defRPr>
            </a:lvl4pPr>
            <a:lvl5pPr>
              <a:defRPr>
                <a:solidFill>
                  <a:schemeClr val="bg1"/>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2821028848"/>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6"/>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2" indent="0" algn="ctr">
              <a:buNone/>
              <a:defRPr>
                <a:solidFill>
                  <a:schemeClr val="tx1">
                    <a:tint val="75000"/>
                  </a:schemeClr>
                </a:solidFill>
              </a:defRPr>
            </a:lvl5pPr>
            <a:lvl6pPr marL="2285766" indent="0" algn="ctr">
              <a:buNone/>
              <a:defRPr>
                <a:solidFill>
                  <a:schemeClr val="tx1">
                    <a:tint val="75000"/>
                  </a:schemeClr>
                </a:solidFill>
              </a:defRPr>
            </a:lvl6pPr>
            <a:lvl7pPr marL="2742919"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306"/>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306"/>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8"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31" tIns="91431" rIns="91431" bIns="91431" rtlCol="0" anchor="ctr"/>
          <a:lstStyle/>
          <a:p>
            <a:pPr algn="ctr" defTabSz="914306"/>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2" indent="0">
              <a:buNone/>
              <a:defRPr sz="1400">
                <a:solidFill>
                  <a:schemeClr val="tx1">
                    <a:tint val="75000"/>
                  </a:schemeClr>
                </a:solidFill>
              </a:defRPr>
            </a:lvl5pPr>
            <a:lvl6pPr marL="2285766" indent="0">
              <a:buNone/>
              <a:defRPr sz="1400">
                <a:solidFill>
                  <a:schemeClr val="tx1">
                    <a:tint val="75000"/>
                  </a:schemeClr>
                </a:solidFill>
              </a:defRPr>
            </a:lvl6pPr>
            <a:lvl7pPr marL="2742919"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341415"/>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5"/>
            <a:ext cx="4040188" cy="47982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2" indent="0">
              <a:buNone/>
              <a:defRPr sz="1600" b="1"/>
            </a:lvl5pPr>
            <a:lvl6pPr marL="2285766" indent="0">
              <a:buNone/>
              <a:defRPr sz="1600" b="1"/>
            </a:lvl6pPr>
            <a:lvl7pPr marL="2742919" indent="0">
              <a:buNone/>
              <a:defRPr sz="1600" b="1"/>
            </a:lvl7pPr>
            <a:lvl8pPr marL="3200072" indent="0">
              <a:buNone/>
              <a:defRPr sz="1600" b="1"/>
            </a:lvl8pPr>
            <a:lvl9pPr marL="365722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7"/>
            <a:ext cx="3008313" cy="3518297"/>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54" indent="0">
              <a:buNone/>
              <a:defRPr sz="2800"/>
            </a:lvl2pPr>
            <a:lvl3pPr marL="914306" indent="0">
              <a:buNone/>
              <a:defRPr sz="2400"/>
            </a:lvl3pPr>
            <a:lvl4pPr marL="1371460" indent="0">
              <a:buNone/>
              <a:defRPr sz="2000"/>
            </a:lvl4pPr>
            <a:lvl5pPr marL="1828612" indent="0">
              <a:buNone/>
              <a:defRPr sz="2000"/>
            </a:lvl5pPr>
            <a:lvl6pPr marL="2285766" indent="0">
              <a:buNone/>
              <a:defRPr sz="2000"/>
            </a:lvl6pPr>
            <a:lvl7pPr marL="2742919" indent="0">
              <a:buNone/>
              <a:defRPr sz="2000"/>
            </a:lvl7pPr>
            <a:lvl8pPr marL="3200072" indent="0">
              <a:buNone/>
              <a:defRPr sz="2000"/>
            </a:lvl8pPr>
            <a:lvl9pPr marL="3657226"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2" indent="0">
              <a:buNone/>
              <a:defRPr sz="900"/>
            </a:lvl5pPr>
            <a:lvl6pPr marL="2285766" indent="0">
              <a:buNone/>
              <a:defRPr sz="900"/>
            </a:lvl6pPr>
            <a:lvl7pPr marL="2742919" indent="0">
              <a:buNone/>
              <a:defRPr sz="900"/>
            </a:lvl7pPr>
            <a:lvl8pPr marL="3200072" indent="0">
              <a:buNone/>
              <a:defRPr sz="900"/>
            </a:lvl8pPr>
            <a:lvl9pPr marL="365722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atin typeface="Intel Clear" panose="020B0604020203020204" pitchFamily="34" charset="0"/>
              </a:defRPr>
            </a:lvl4pPr>
            <a:lvl5pPr>
              <a:defRPr sz="1500">
                <a:latin typeface="Intel Clear" panose="020B0604020203020204"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9454249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20140445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4594608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70752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36599863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6535378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65811539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a:lvl1pPr>
          </a:lstStyle>
          <a:p>
            <a:r>
              <a:rPr lang="en-US" dirty="0" err="1" smtClean="0"/>
              <a:t>28pt</a:t>
            </a:r>
            <a:r>
              <a:rPr lang="en-US" dirty="0" smtClean="0"/>
              <a:t> Intel Clear Light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2pPr>
              <a:defRPr sz="1800"/>
            </a:lvl2pPr>
            <a:lvl3pPr>
              <a:defRPr sz="1800"/>
            </a:lvl3pPr>
            <a:lvl4pPr>
              <a:defRPr sz="1600"/>
            </a:lvl4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05556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5407142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7871087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523499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atin typeface="Intel Clear" panose="020B0604020203020204" pitchFamily="34" charset="0"/>
              </a:defRPr>
            </a:lvl4pPr>
            <a:lvl5pPr>
              <a:defRPr sz="1500">
                <a:latin typeface="Intel Clear" panose="020B0604020203020204"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22847747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202696367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106066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492779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969139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80585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p:txBody>
          <a:bodyPr/>
          <a:lstStyle>
            <a:lvl1pPr>
              <a:defRPr/>
            </a:lvl1pPr>
          </a:lstStyle>
          <a:p>
            <a:r>
              <a:rPr lang="en-US" dirty="0" err="1" smtClean="0"/>
              <a:t>28pt</a:t>
            </a:r>
            <a:r>
              <a:rPr lang="en-US" dirty="0" smtClean="0"/>
              <a:t> Intel Clear Light Headline</a:t>
            </a:r>
            <a:endParaRPr lang="en-US" dirty="0"/>
          </a:p>
        </p:txBody>
      </p:sp>
      <p:sp>
        <p:nvSpPr>
          <p:cNvPr id="8" name="Content Placeholder 7"/>
          <p:cNvSpPr>
            <a:spLocks noGrp="1"/>
          </p:cNvSpPr>
          <p:nvPr>
            <p:ph sz="quarter" idx="13" hasCustomPrompt="1"/>
          </p:nvPr>
        </p:nvSpPr>
        <p:spPr>
          <a:xfrm>
            <a:off x="455613" y="1203325"/>
            <a:ext cx="8228012" cy="3425825"/>
          </a:xfrm>
        </p:spPr>
        <p:txBody>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Tree>
    <p:extLst>
      <p:ext uri="{BB962C8B-B14F-4D97-AF65-F5344CB8AC3E}">
        <p14:creationId xmlns:p14="http://schemas.microsoft.com/office/powerpoint/2010/main" val="349404590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408260717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7818966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407028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394211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910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atin typeface="Intel Clear" panose="020B0604020203020204" pitchFamily="34" charset="0"/>
              </a:defRPr>
            </a:lvl4pPr>
            <a:lvl5pPr>
              <a:defRPr sz="1500">
                <a:latin typeface="Intel Clear" panose="020B0604020203020204"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57166951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270940088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391366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81330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1804539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a:defRPr/>
            </a:lvl1pPr>
          </a:lstStyle>
          <a:p>
            <a:r>
              <a:rPr lang="en-US" dirty="0" err="1" smtClean="0"/>
              <a:t>28pt</a:t>
            </a:r>
            <a:r>
              <a:rPr lang="en-US" dirty="0" smtClean="0"/>
              <a:t> Intel Clear Light Headline</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8986857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272200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217240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9365582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302696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0953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atin typeface="Intel Clear" panose="020B0604020203020204" pitchFamily="34" charset="0"/>
              </a:defRPr>
            </a:lvl4pPr>
            <a:lvl5pPr>
              <a:defRPr sz="1500">
                <a:latin typeface="Intel Clear" panose="020B0604020203020204"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54757041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45294294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072752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70604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308848"/>
            <a:ext cx="8228012" cy="868680"/>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2800" b="0" i="0" u="none" strike="noStrike" baseline="0" smtClean="0"/>
            </a:lvl1pPr>
          </a:lstStyle>
          <a:p>
            <a:r>
              <a:rPr lang="en-US" dirty="0" err="1" smtClean="0"/>
              <a:t>28pt</a:t>
            </a:r>
            <a:r>
              <a:rPr lang="en-US" dirty="0" smtClean="0"/>
              <a:t> Intel Clear Light Headline</a:t>
            </a:r>
            <a:endParaRPr lang="en-US" dirty="0"/>
          </a:p>
        </p:txBody>
      </p:sp>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4400" baseline="0">
                <a:solidFill>
                  <a:schemeClr val="accent2"/>
                </a:solidFill>
                <a:latin typeface="+mj-lt"/>
                <a:cs typeface="Intel Clear Light" panose="020B0404020203020204" pitchFamily="34" charset="0"/>
              </a:defRPr>
            </a:lvl1pPr>
            <a:lvl2pPr marL="417513" indent="-225425">
              <a:buFont typeface="Lucida Grande"/>
              <a:buChar char="−"/>
              <a:defRPr sz="1200" baseline="0">
                <a:latin typeface="+mn-lt"/>
                <a:cs typeface="Intel Clear" panose="020B0604020203020204" pitchFamily="34" charset="0"/>
              </a:defRPr>
            </a:lvl2pPr>
            <a:lvl3pPr marL="685800" indent="-228600">
              <a:defRPr sz="1200">
                <a:latin typeface="+mn-lt"/>
              </a:defRPr>
            </a:lvl3pPr>
            <a:lvl4pPr>
              <a:defRPr sz="1100">
                <a:latin typeface="+mn-lt"/>
              </a:defRPr>
            </a:lvl4pPr>
            <a:lvl5pPr>
              <a:defRPr sz="1050">
                <a:latin typeface="+mn-lt"/>
              </a:defRPr>
            </a:lvl5pPr>
          </a:lstStyle>
          <a:p>
            <a:pPr lvl="0"/>
            <a:r>
              <a:rPr lang="en-US" dirty="0" smtClean="0"/>
              <a:t>“</a:t>
            </a:r>
            <a:r>
              <a:rPr lang="en-US" dirty="0" err="1" smtClean="0"/>
              <a:t>44pt</a:t>
            </a:r>
            <a:r>
              <a:rPr lang="en-US" dirty="0" smtClean="0"/>
              <a:t> Intel Clear Light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9300903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162049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95806573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606309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7365816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4459240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70904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atin typeface="Intel Clear" panose="020B0604020203020204" pitchFamily="34" charset="0"/>
              </a:defRPr>
            </a:lvl4pPr>
            <a:lvl5pPr>
              <a:defRPr sz="1500">
                <a:latin typeface="Intel Clear" panose="020B0604020203020204"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46360472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85041127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77317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9144000" cy="5143500"/>
          </a:xfrm>
          <a:solidFill>
            <a:schemeClr val="bg2">
              <a:lumMod val="20000"/>
              <a:lumOff val="80000"/>
            </a:schemeClr>
          </a:solidFill>
        </p:spPr>
        <p:txBody>
          <a:bodyPr/>
          <a:lstStyle/>
          <a:p>
            <a:r>
              <a:rPr lang="en-US" dirty="0" smtClean="0"/>
              <a:t>Click icon to add picture</a:t>
            </a:r>
            <a:endParaRPr lang="en-US" dirty="0"/>
          </a:p>
        </p:txBody>
      </p:sp>
      <p:sp>
        <p:nvSpPr>
          <p:cNvPr id="12"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rmAutofit/>
          </a:bodyPr>
          <a:lstStyle>
            <a:lvl1pPr>
              <a:defRPr sz="2800" baseline="0"/>
            </a:lvl1pPr>
          </a:lstStyle>
          <a:p>
            <a:r>
              <a:rPr lang="en-US" dirty="0" err="1" smtClean="0"/>
              <a:t>28pt</a:t>
            </a:r>
            <a:r>
              <a:rPr lang="en-US" dirty="0" smtClean="0"/>
              <a:t> Intel Clear Light Headline</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p>
        </p:txBody>
      </p:sp>
      <p:sp>
        <p:nvSpPr>
          <p:cNvPr id="14" name="Footer Placeholder 2"/>
          <p:cNvSpPr>
            <a:spLocks noGrp="1"/>
          </p:cNvSpPr>
          <p:nvPr>
            <p:ph type="ftr" sz="quarter" idx="11"/>
          </p:nvPr>
        </p:nvSpPr>
        <p:spPr>
          <a:xfrm>
            <a:off x="3124200" y="4767263"/>
            <a:ext cx="2895600" cy="273844"/>
          </a:xfrm>
        </p:spPr>
        <p:txBody>
          <a:bodyPr/>
          <a:lstStyle/>
          <a:p>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97312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15566113"/>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3741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4374327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8839815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989451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5157743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67500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atin typeface="Intel Clear" panose="020B0604020203020204" pitchFamily="34" charset="0"/>
              </a:defRPr>
            </a:lvl4pPr>
            <a:lvl5pPr>
              <a:defRPr sz="1500">
                <a:latin typeface="Intel Clear" panose="020B0604020203020204"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02899111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40841430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2574131"/>
            <a:ext cx="9144000" cy="2569369"/>
          </a:xfrm>
          <a:solidFill>
            <a:schemeClr val="bg2">
              <a:lumMod val="20000"/>
              <a:lumOff val="80000"/>
            </a:schemeClr>
          </a:solidFill>
        </p:spPr>
        <p:txBody>
          <a:bodyPr/>
          <a:lstStyle/>
          <a:p>
            <a:r>
              <a:rPr lang="en-US" dirty="0" smtClean="0"/>
              <a:t>Click icon to add picture</a:t>
            </a:r>
            <a:endParaRPr lang="en-US" dirty="0"/>
          </a:p>
        </p:txBody>
      </p:sp>
      <p:sp>
        <p:nvSpPr>
          <p:cNvPr id="20"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55613" y="308848"/>
            <a:ext cx="8228012"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p>
        </p:txBody>
      </p:sp>
      <p:sp>
        <p:nvSpPr>
          <p:cNvPr id="14" name="Footer Placeholder 2"/>
          <p:cNvSpPr>
            <a:spLocks noGrp="1"/>
          </p:cNvSpPr>
          <p:nvPr>
            <p:ph type="ftr" sz="quarter" idx="11"/>
          </p:nvPr>
        </p:nvSpPr>
        <p:spPr>
          <a:xfrm>
            <a:off x="3124200" y="4767263"/>
            <a:ext cx="2895600" cy="273844"/>
          </a:xfrm>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235561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5312378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53463249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5738815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299229974"/>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atin typeface="Intel Clear" panose="020B0604020203020204" pitchFamily="34" charset="0"/>
              </a:defRPr>
            </a:lvl4pPr>
            <a:lvl5pPr>
              <a:defRPr sz="1350">
                <a:latin typeface="Intel Clear" panose="020B0604020203020204" pitchFamily="34" charset="0"/>
              </a:defRPr>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083766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atin typeface="Intel Clear" panose="020B0604020203020204" pitchFamily="34" charset="0"/>
              </a:defRPr>
            </a:lvl4pPr>
            <a:lvl5pPr>
              <a:defRPr sz="1200">
                <a:latin typeface="Intel Clear" panose="020B0604020203020204" pitchFamily="34" charset="0"/>
              </a:defRPr>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8641823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920051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37898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atin typeface="Intel Clear" panose="020B0604020203020204" pitchFamily="34" charset="0"/>
              </a:defRPr>
            </a:lvl4pPr>
            <a:lvl5pPr>
              <a:defRPr sz="1500">
                <a:latin typeface="Intel Clear" panose="020B0604020203020204"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0845633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Half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78363" y="1"/>
            <a:ext cx="4465637" cy="5143499"/>
          </a:xfrm>
          <a:solidFill>
            <a:schemeClr val="bg2">
              <a:lumMod val="20000"/>
              <a:lumOff val="80000"/>
            </a:schemeClr>
          </a:solidFill>
        </p:spPr>
        <p:txBody>
          <a:bodyPr/>
          <a:lstStyle/>
          <a:p>
            <a:r>
              <a:rPr lang="en-US" dirty="0" smtClean="0"/>
              <a:t>Click icon to add picture</a:t>
            </a:r>
            <a:endParaRPr lang="en-US" dirty="0"/>
          </a:p>
        </p:txBody>
      </p:sp>
      <p:sp>
        <p:nvSpPr>
          <p:cNvPr id="19" name="Picture Placeholder 10"/>
          <p:cNvSpPr>
            <a:spLocks noGrp="1" noChangeAspect="1"/>
          </p:cNvSpPr>
          <p:nvPr>
            <p:ph type="pic" sz="quarter" idx="14"/>
          </p:nvPr>
        </p:nvSpPr>
        <p:spPr>
          <a:xfrm>
            <a:off x="0" y="4805172"/>
            <a:ext cx="9144000" cy="338328"/>
          </a:xfrm>
          <a:blipFill dpi="0" rotWithShape="1">
            <a:blip r:embed="rId2">
              <a:extLst>
                <a:ext uri="{28A0092B-C50C-407E-A947-70E740481C1C}">
                  <a14:useLocalDpi xmlns:a14="http://schemas.microsoft.com/office/drawing/2010/main" val="0"/>
                </a:ext>
              </a:extLst>
            </a:blip>
            <a:srcRect/>
            <a:stretch>
              <a:fillRect/>
            </a:stretch>
          </a:blipFill>
        </p:spPr>
        <p:txBody>
          <a:bodyPr/>
          <a:lstStyle>
            <a:lvl1pPr>
              <a:defRPr sz="100">
                <a:solidFill>
                  <a:schemeClr val="bg1"/>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aseline="0"/>
            </a:lvl1pPr>
          </a:lstStyle>
          <a:p>
            <a:r>
              <a:rPr lang="en-US" dirty="0" err="1" smtClean="0"/>
              <a:t>28pt</a:t>
            </a:r>
            <a:r>
              <a:rPr lang="en-US" dirty="0" smtClean="0"/>
              <a:t> Intel Clear Light Headline</a:t>
            </a:r>
            <a:endParaRPr lang="en-US" dirty="0"/>
          </a:p>
        </p:txBody>
      </p:sp>
      <p:sp>
        <p:nvSpPr>
          <p:cNvPr id="13" name="Date Placeholder 1"/>
          <p:cNvSpPr>
            <a:spLocks noGrp="1"/>
          </p:cNvSpPr>
          <p:nvPr>
            <p:ph type="dt" sz="half" idx="10"/>
          </p:nvPr>
        </p:nvSpPr>
        <p:spPr>
          <a:xfrm>
            <a:off x="457200" y="4767263"/>
            <a:ext cx="2133600" cy="273844"/>
          </a:xfrm>
        </p:spPr>
        <p:txBody>
          <a:bodyPr/>
          <a:lstStyle/>
          <a:p>
            <a:endParaRPr lang="en-US" dirty="0"/>
          </a:p>
        </p:txBody>
      </p:sp>
      <p:sp>
        <p:nvSpPr>
          <p:cNvPr id="14" name="Footer Placeholder 2"/>
          <p:cNvSpPr>
            <a:spLocks noGrp="1"/>
          </p:cNvSpPr>
          <p:nvPr>
            <p:ph type="ftr" sz="quarter" idx="11"/>
          </p:nvPr>
        </p:nvSpPr>
        <p:spPr>
          <a:xfrm>
            <a:off x="3124200" y="4767263"/>
            <a:ext cx="2895600" cy="273844"/>
          </a:xfrm>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402588483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0669218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vl1pPr>
            <a:lvl2pPr>
              <a:defRPr/>
            </a:lvl2pPr>
            <a:lvl3pPr>
              <a:defRPr/>
            </a:lvl3pPr>
            <a:lvl4pPr>
              <a:defRPr>
                <a:latin typeface="Intel Clear" panose="020B0604020203020204" pitchFamily="34" charset="0"/>
              </a:defRPr>
            </a:lvl4pPr>
            <a:lvl5pPr>
              <a:defRPr>
                <a:latin typeface="Intel Clear" panose="020B06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5071853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8355833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1155251"/>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2363996213"/>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626021"/>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624303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651776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4289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9.png"/><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10.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image" Target="../media/image7.jpeg"/><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1.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image" Target="../media/image8.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image" Target="../media/image7.jpeg"/><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2.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8.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18" Type="http://schemas.openxmlformats.org/officeDocument/2006/relationships/slideLayout" Target="../slideLayouts/slideLayout155.xml"/><Relationship Id="rId3" Type="http://schemas.openxmlformats.org/officeDocument/2006/relationships/slideLayout" Target="../slideLayouts/slideLayout140.xml"/><Relationship Id="rId21" Type="http://schemas.openxmlformats.org/officeDocument/2006/relationships/theme" Target="../theme/theme13.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slideLayout" Target="../slideLayouts/slideLayout154.xml"/><Relationship Id="rId2" Type="http://schemas.openxmlformats.org/officeDocument/2006/relationships/slideLayout" Target="../slideLayouts/slideLayout139.xml"/><Relationship Id="rId16" Type="http://schemas.openxmlformats.org/officeDocument/2006/relationships/slideLayout" Target="../slideLayouts/slideLayout153.xml"/><Relationship Id="rId20" Type="http://schemas.openxmlformats.org/officeDocument/2006/relationships/slideLayout" Target="../slideLayouts/slideLayout157.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slideLayout" Target="../slideLayouts/slideLayout152.xml"/><Relationship Id="rId10" Type="http://schemas.openxmlformats.org/officeDocument/2006/relationships/slideLayout" Target="../slideLayouts/slideLayout147.xml"/><Relationship Id="rId19" Type="http://schemas.openxmlformats.org/officeDocument/2006/relationships/slideLayout" Target="../slideLayouts/slideLayout156.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 Id="rId22"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18" Type="http://schemas.openxmlformats.org/officeDocument/2006/relationships/slideLayout" Target="../slideLayouts/slideLayout175.xml"/><Relationship Id="rId3" Type="http://schemas.openxmlformats.org/officeDocument/2006/relationships/slideLayout" Target="../slideLayouts/slideLayout160.xml"/><Relationship Id="rId21" Type="http://schemas.openxmlformats.org/officeDocument/2006/relationships/image" Target="../media/image1.png"/><Relationship Id="rId7" Type="http://schemas.openxmlformats.org/officeDocument/2006/relationships/slideLayout" Target="../slideLayouts/slideLayout164.xml"/><Relationship Id="rId12" Type="http://schemas.openxmlformats.org/officeDocument/2006/relationships/slideLayout" Target="../slideLayouts/slideLayout169.xml"/><Relationship Id="rId17" Type="http://schemas.openxmlformats.org/officeDocument/2006/relationships/slideLayout" Target="../slideLayouts/slideLayout174.xml"/><Relationship Id="rId2" Type="http://schemas.openxmlformats.org/officeDocument/2006/relationships/slideLayout" Target="../slideLayouts/slideLayout159.xml"/><Relationship Id="rId16" Type="http://schemas.openxmlformats.org/officeDocument/2006/relationships/slideLayout" Target="../slideLayouts/slideLayout173.xml"/><Relationship Id="rId20" Type="http://schemas.openxmlformats.org/officeDocument/2006/relationships/theme" Target="../theme/theme14.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slideLayout" Target="../slideLayouts/slideLayout172.xml"/><Relationship Id="rId10" Type="http://schemas.openxmlformats.org/officeDocument/2006/relationships/slideLayout" Target="../slideLayouts/slideLayout167.xml"/><Relationship Id="rId19" Type="http://schemas.openxmlformats.org/officeDocument/2006/relationships/slideLayout" Target="../slideLayouts/slideLayout176.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slideLayout" Target="../slideLayouts/slideLayout17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slideLayout" Target="../slideLayouts/slideLayout189.xml"/><Relationship Id="rId18" Type="http://schemas.openxmlformats.org/officeDocument/2006/relationships/slideLayout" Target="../slideLayouts/slideLayout194.xml"/><Relationship Id="rId3" Type="http://schemas.openxmlformats.org/officeDocument/2006/relationships/slideLayout" Target="../slideLayouts/slideLayout179.xml"/><Relationship Id="rId21" Type="http://schemas.openxmlformats.org/officeDocument/2006/relationships/image" Target="../media/image1.png"/><Relationship Id="rId7" Type="http://schemas.openxmlformats.org/officeDocument/2006/relationships/slideLayout" Target="../slideLayouts/slideLayout183.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20" Type="http://schemas.openxmlformats.org/officeDocument/2006/relationships/theme" Target="../theme/theme15.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10" Type="http://schemas.openxmlformats.org/officeDocument/2006/relationships/slideLayout" Target="../slideLayouts/slideLayout186.xml"/><Relationship Id="rId19" Type="http://schemas.openxmlformats.org/officeDocument/2006/relationships/slideLayout" Target="../slideLayouts/slideLayout195.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03.xml"/><Relationship Id="rId13" Type="http://schemas.openxmlformats.org/officeDocument/2006/relationships/slideLayout" Target="../slideLayouts/slideLayout208.xml"/><Relationship Id="rId18" Type="http://schemas.openxmlformats.org/officeDocument/2006/relationships/slideLayout" Target="../slideLayouts/slideLayout213.xml"/><Relationship Id="rId3" Type="http://schemas.openxmlformats.org/officeDocument/2006/relationships/slideLayout" Target="../slideLayouts/slideLayout198.xml"/><Relationship Id="rId21" Type="http://schemas.openxmlformats.org/officeDocument/2006/relationships/image" Target="../media/image1.png"/><Relationship Id="rId7" Type="http://schemas.openxmlformats.org/officeDocument/2006/relationships/slideLayout" Target="../slideLayouts/slideLayout202.xml"/><Relationship Id="rId12" Type="http://schemas.openxmlformats.org/officeDocument/2006/relationships/slideLayout" Target="../slideLayouts/slideLayout207.xml"/><Relationship Id="rId17" Type="http://schemas.openxmlformats.org/officeDocument/2006/relationships/slideLayout" Target="../slideLayouts/slideLayout212.xml"/><Relationship Id="rId2" Type="http://schemas.openxmlformats.org/officeDocument/2006/relationships/slideLayout" Target="../slideLayouts/slideLayout197.xml"/><Relationship Id="rId16" Type="http://schemas.openxmlformats.org/officeDocument/2006/relationships/slideLayout" Target="../slideLayouts/slideLayout211.xml"/><Relationship Id="rId20" Type="http://schemas.openxmlformats.org/officeDocument/2006/relationships/theme" Target="../theme/theme16.xml"/><Relationship Id="rId1" Type="http://schemas.openxmlformats.org/officeDocument/2006/relationships/slideLayout" Target="../slideLayouts/slideLayout196.xml"/><Relationship Id="rId6" Type="http://schemas.openxmlformats.org/officeDocument/2006/relationships/slideLayout" Target="../slideLayouts/slideLayout201.xml"/><Relationship Id="rId11" Type="http://schemas.openxmlformats.org/officeDocument/2006/relationships/slideLayout" Target="../slideLayouts/slideLayout206.xml"/><Relationship Id="rId5" Type="http://schemas.openxmlformats.org/officeDocument/2006/relationships/slideLayout" Target="../slideLayouts/slideLayout200.xml"/><Relationship Id="rId15" Type="http://schemas.openxmlformats.org/officeDocument/2006/relationships/slideLayout" Target="../slideLayouts/slideLayout210.xml"/><Relationship Id="rId10" Type="http://schemas.openxmlformats.org/officeDocument/2006/relationships/slideLayout" Target="../slideLayouts/slideLayout205.xml"/><Relationship Id="rId19" Type="http://schemas.openxmlformats.org/officeDocument/2006/relationships/slideLayout" Target="../slideLayouts/slideLayout214.xml"/><Relationship Id="rId4" Type="http://schemas.openxmlformats.org/officeDocument/2006/relationships/slideLayout" Target="../slideLayouts/slideLayout199.xml"/><Relationship Id="rId9" Type="http://schemas.openxmlformats.org/officeDocument/2006/relationships/slideLayout" Target="../slideLayouts/slideLayout204.xml"/><Relationship Id="rId14" Type="http://schemas.openxmlformats.org/officeDocument/2006/relationships/slideLayout" Target="../slideLayouts/slideLayout20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22.xml"/><Relationship Id="rId13" Type="http://schemas.openxmlformats.org/officeDocument/2006/relationships/theme" Target="../theme/theme17.xml"/><Relationship Id="rId3" Type="http://schemas.openxmlformats.org/officeDocument/2006/relationships/slideLayout" Target="../slideLayouts/slideLayout217.xml"/><Relationship Id="rId7" Type="http://schemas.openxmlformats.org/officeDocument/2006/relationships/slideLayout" Target="../slideLayouts/slideLayout221.xml"/><Relationship Id="rId12" Type="http://schemas.openxmlformats.org/officeDocument/2006/relationships/slideLayout" Target="../slideLayouts/slideLayout226.xml"/><Relationship Id="rId2" Type="http://schemas.openxmlformats.org/officeDocument/2006/relationships/slideLayout" Target="../slideLayouts/slideLayout216.xml"/><Relationship Id="rId1" Type="http://schemas.openxmlformats.org/officeDocument/2006/relationships/slideLayout" Target="../slideLayouts/slideLayout215.xml"/><Relationship Id="rId6" Type="http://schemas.openxmlformats.org/officeDocument/2006/relationships/slideLayout" Target="../slideLayouts/slideLayout220.xml"/><Relationship Id="rId11" Type="http://schemas.openxmlformats.org/officeDocument/2006/relationships/slideLayout" Target="../slideLayouts/slideLayout225.xml"/><Relationship Id="rId5" Type="http://schemas.openxmlformats.org/officeDocument/2006/relationships/slideLayout" Target="../slideLayouts/slideLayout219.xml"/><Relationship Id="rId10" Type="http://schemas.openxmlformats.org/officeDocument/2006/relationships/slideLayout" Target="../slideLayouts/slideLayout224.xml"/><Relationship Id="rId4" Type="http://schemas.openxmlformats.org/officeDocument/2006/relationships/slideLayout" Target="../slideLayouts/slideLayout218.xml"/><Relationship Id="rId9" Type="http://schemas.openxmlformats.org/officeDocument/2006/relationships/slideLayout" Target="../slideLayouts/slideLayout22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7.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7.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7.jpe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7.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7.jpe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7.jpe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image" Target="../media/image7.jpeg"/><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9.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5" Type="http://schemas.openxmlformats.org/officeDocument/2006/relationships/image" Target="../media/image8.png"/><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endParaRPr lang="en-US" dirty="0"/>
          </a:p>
        </p:txBody>
      </p:sp>
      <p:sp>
        <p:nvSpPr>
          <p:cNvPr id="6" name="Slide Number Placeholder 5"/>
          <p:cNvSpPr>
            <a:spLocks noGrp="1"/>
          </p:cNvSpPr>
          <p:nvPr>
            <p:ph type="sldNum" sz="quarter" idx="4"/>
          </p:nvPr>
        </p:nvSpPr>
        <p:spPr>
          <a:xfrm>
            <a:off x="6872352" y="4842143"/>
            <a:ext cx="2133600"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71" r:id="rId4"/>
    <p:sldLayoutId id="2147483652" r:id="rId5"/>
    <p:sldLayoutId id="2147483660" r:id="rId6"/>
    <p:sldLayoutId id="2147483668" r:id="rId7"/>
    <p:sldLayoutId id="2147483669" r:id="rId8"/>
    <p:sldLayoutId id="2147483670" r:id="rId9"/>
    <p:sldLayoutId id="2147483672" r:id="rId10"/>
    <p:sldLayoutId id="2147483651" r:id="rId11"/>
    <p:sldLayoutId id="2147483665" r:id="rId12"/>
    <p:sldLayoutId id="2147483654" r:id="rId13"/>
    <p:sldLayoutId id="2147483655" r:id="rId14"/>
    <p:sldLayoutId id="2147483666" r:id="rId15"/>
  </p:sldLayoutIdLst>
  <p:timing>
    <p:tnLst>
      <p:par>
        <p:cTn id="1" dur="indefinite" restart="never" nodeType="tmRoot"/>
      </p:par>
    </p:tnLst>
  </p:timing>
  <p:hf hdr="0" ftr="0" dt="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4686300"/>
            <a:ext cx="91440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dirty="0">
              <a:solidFill>
                <a:srgbClr val="FFFFFF"/>
              </a:solidFill>
            </a:endParaRPr>
          </a:p>
        </p:txBody>
      </p:sp>
      <p:sp>
        <p:nvSpPr>
          <p:cNvPr id="1027" name="Rectangle 13"/>
          <p:cNvSpPr>
            <a:spLocks noChangeArrowheads="1"/>
          </p:cNvSpPr>
          <p:nvPr/>
        </p:nvSpPr>
        <p:spPr bwMode="auto">
          <a:xfrm>
            <a:off x="354013" y="4799013"/>
            <a:ext cx="12287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defTabSz="914400" fontAlgn="base">
              <a:spcBef>
                <a:spcPct val="0"/>
              </a:spcBef>
              <a:spcAft>
                <a:spcPct val="0"/>
              </a:spcAft>
            </a:pPr>
            <a:r>
              <a:rPr lang="en-US" sz="900" dirty="0">
                <a:solidFill>
                  <a:srgbClr val="FFFFFF"/>
                </a:solidFill>
                <a:cs typeface="Arial" charset="0"/>
              </a:rPr>
              <a:t>INTEL CONFIDENTIAL</a:t>
            </a:r>
          </a:p>
        </p:txBody>
      </p:sp>
      <p:sp>
        <p:nvSpPr>
          <p:cNvPr id="1028" name="Title Placeholder 1"/>
          <p:cNvSpPr>
            <a:spLocks noGrp="1"/>
          </p:cNvSpPr>
          <p:nvPr>
            <p:ph type="title"/>
          </p:nvPr>
        </p:nvSpPr>
        <p:spPr bwMode="auto">
          <a:xfrm>
            <a:off x="354013" y="228600"/>
            <a:ext cx="843597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9" name="Text Placeholder 2"/>
          <p:cNvSpPr>
            <a:spLocks noGrp="1"/>
          </p:cNvSpPr>
          <p:nvPr>
            <p:ph type="body" idx="1"/>
          </p:nvPr>
        </p:nvSpPr>
        <p:spPr bwMode="auto">
          <a:xfrm>
            <a:off x="354013" y="995363"/>
            <a:ext cx="843597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6200" y="4857750"/>
            <a:ext cx="136525" cy="123825"/>
          </a:xfrm>
          <a:prstGeom prst="rect">
            <a:avLst/>
          </a:prstGeom>
          <a:noFill/>
          <a:ln w="50800" algn="ctr">
            <a:noFill/>
            <a:miter lim="800000"/>
            <a:headEnd type="none" w="sm" len="sm"/>
            <a:tailEnd type="none" w="sm" len="sm"/>
          </a:ln>
          <a:effectLst/>
        </p:spPr>
        <p:txBody>
          <a:bodyPr wrap="none" lIns="0" tIns="0" rIns="0" bIns="0" anchor="ctr" anchorCtr="0">
            <a:spAutoFit/>
          </a:bodyPr>
          <a:lstStyle>
            <a:lvl1pPr eaLnBrk="0" hangingPunct="0">
              <a:spcBef>
                <a:spcPct val="50000"/>
              </a:spcBef>
              <a:defRPr lang="en-US" sz="800">
                <a:solidFill>
                  <a:srgbClr val="FFFFFF"/>
                </a:solidFill>
                <a:latin typeface="+mn-lt"/>
                <a:cs typeface="Neo Sans Intel"/>
              </a:defRPr>
            </a:lvl1pPr>
          </a:lstStyle>
          <a:p>
            <a:pPr defTabSz="914400" fontAlgn="base">
              <a:spcAft>
                <a:spcPct val="0"/>
              </a:spcAft>
              <a:defRPr/>
            </a:pPr>
            <a:fld id="{D7FAFB98-0205-4BA1-A6AF-CE378EB08929}" type="slidenum">
              <a:rPr/>
              <a:pPr defTabSz="914400" fontAlgn="base">
                <a:spcAft>
                  <a:spcPct val="0"/>
                </a:spcAft>
                <a:defRPr/>
              </a:pPr>
              <a:t>‹#›</a:t>
            </a:fld>
            <a:endParaRPr dirty="0"/>
          </a:p>
        </p:txBody>
      </p:sp>
      <p:pic>
        <p:nvPicPr>
          <p:cNvPr id="1031" name="Picture 27" descr="E:\Documents\Intel Look Inside\6.11_LI_Logos\LogoLeft\White\INTEL_LI_lockup_LEFT_WHITE.png"/>
          <p:cNvPicPr>
            <a:picLocks noChangeAspect="1" noChangeArrowheads="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8181975" y="4789488"/>
            <a:ext cx="82391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760916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spd="med">
    <p:fade/>
  </p:transition>
  <p:timing>
    <p:tnLst>
      <p:par>
        <p:cTn id="1" dur="indefinite" restart="never" nodeType="tmRoot"/>
      </p:par>
    </p:tnLst>
  </p:timing>
  <p:hf hdr="0" dt="0"/>
  <p:txStyles>
    <p:titleStyle>
      <a:lvl1pPr algn="l" rtl="0" fontAlgn="base">
        <a:spcBef>
          <a:spcPct val="0"/>
        </a:spcBef>
        <a:spcAft>
          <a:spcPct val="0"/>
        </a:spcAft>
        <a:defRPr sz="4000" kern="1200">
          <a:solidFill>
            <a:schemeClr val="bg1"/>
          </a:solidFill>
          <a:latin typeface="+mj-lt"/>
          <a:ea typeface="+mj-ea"/>
          <a:cs typeface="+mj-cs"/>
        </a:defRPr>
      </a:lvl1pPr>
      <a:lvl2pPr algn="l" rtl="0" fontAlgn="base">
        <a:spcBef>
          <a:spcPct val="0"/>
        </a:spcBef>
        <a:spcAft>
          <a:spcPct val="0"/>
        </a:spcAft>
        <a:defRPr sz="4000">
          <a:solidFill>
            <a:schemeClr val="bg1"/>
          </a:solidFill>
          <a:latin typeface="Neo Sans Intel Light" pitchFamily="34" charset="0"/>
        </a:defRPr>
      </a:lvl2pPr>
      <a:lvl3pPr algn="l" rtl="0" fontAlgn="base">
        <a:spcBef>
          <a:spcPct val="0"/>
        </a:spcBef>
        <a:spcAft>
          <a:spcPct val="0"/>
        </a:spcAft>
        <a:defRPr sz="4000">
          <a:solidFill>
            <a:schemeClr val="bg1"/>
          </a:solidFill>
          <a:latin typeface="Neo Sans Intel Light" pitchFamily="34" charset="0"/>
        </a:defRPr>
      </a:lvl3pPr>
      <a:lvl4pPr algn="l" rtl="0" fontAlgn="base">
        <a:spcBef>
          <a:spcPct val="0"/>
        </a:spcBef>
        <a:spcAft>
          <a:spcPct val="0"/>
        </a:spcAft>
        <a:defRPr sz="4000">
          <a:solidFill>
            <a:schemeClr val="bg1"/>
          </a:solidFill>
          <a:latin typeface="Neo Sans Intel Light" pitchFamily="34" charset="0"/>
        </a:defRPr>
      </a:lvl4pPr>
      <a:lvl5pPr algn="l" rtl="0" fontAlgn="base">
        <a:spcBef>
          <a:spcPct val="0"/>
        </a:spcBef>
        <a:spcAft>
          <a:spcPct val="0"/>
        </a:spcAft>
        <a:defRPr sz="4000">
          <a:solidFill>
            <a:schemeClr val="bg1"/>
          </a:solidFill>
          <a:latin typeface="Neo Sans Intel Light" pitchFamily="34" charset="0"/>
        </a:defRPr>
      </a:lvl5pPr>
      <a:lvl6pPr marL="457200" algn="l" rtl="0" fontAlgn="base">
        <a:spcBef>
          <a:spcPct val="0"/>
        </a:spcBef>
        <a:spcAft>
          <a:spcPct val="0"/>
        </a:spcAft>
        <a:defRPr sz="4000">
          <a:solidFill>
            <a:schemeClr val="bg1"/>
          </a:solidFill>
          <a:latin typeface="Neo Sans Intel Light" pitchFamily="34" charset="0"/>
        </a:defRPr>
      </a:lvl6pPr>
      <a:lvl7pPr marL="914400" algn="l" rtl="0" fontAlgn="base">
        <a:spcBef>
          <a:spcPct val="0"/>
        </a:spcBef>
        <a:spcAft>
          <a:spcPct val="0"/>
        </a:spcAft>
        <a:defRPr sz="4000">
          <a:solidFill>
            <a:schemeClr val="bg1"/>
          </a:solidFill>
          <a:latin typeface="Neo Sans Intel Light" pitchFamily="34" charset="0"/>
        </a:defRPr>
      </a:lvl7pPr>
      <a:lvl8pPr marL="1371600" algn="l" rtl="0" fontAlgn="base">
        <a:spcBef>
          <a:spcPct val="0"/>
        </a:spcBef>
        <a:spcAft>
          <a:spcPct val="0"/>
        </a:spcAft>
        <a:defRPr sz="4000">
          <a:solidFill>
            <a:schemeClr val="bg1"/>
          </a:solidFill>
          <a:latin typeface="Neo Sans Intel Light" pitchFamily="34" charset="0"/>
        </a:defRPr>
      </a:lvl8pPr>
      <a:lvl9pPr marL="1828800" algn="l" rtl="0" fontAlgn="base">
        <a:spcBef>
          <a:spcPct val="0"/>
        </a:spcBef>
        <a:spcAft>
          <a:spcPct val="0"/>
        </a:spcAft>
        <a:defRPr sz="4000">
          <a:solidFill>
            <a:schemeClr val="bg1"/>
          </a:solidFill>
          <a:latin typeface="Neo Sans Intel Light" pitchFamily="34" charset="0"/>
        </a:defRPr>
      </a:lvl9pPr>
    </p:titleStyle>
    <p:bodyStyle>
      <a:lvl1pPr marL="171450" indent="-171450" algn="l" rtl="0" fontAlgn="base">
        <a:spcBef>
          <a:spcPts val="600"/>
        </a:spcBef>
        <a:spcAft>
          <a:spcPct val="0"/>
        </a:spcAft>
        <a:buClr>
          <a:schemeClr val="bg1"/>
        </a:buClr>
        <a:buFont typeface="Arial" charset="0"/>
        <a:buChar char="•"/>
        <a:defRPr sz="2000" kern="1200">
          <a:solidFill>
            <a:schemeClr val="bg1"/>
          </a:solidFill>
          <a:latin typeface="+mn-lt"/>
          <a:ea typeface="+mn-ea"/>
          <a:cs typeface="+mn-cs"/>
        </a:defRPr>
      </a:lvl1pPr>
      <a:lvl2pPr marL="400050" indent="-171450" algn="l" rtl="0" fontAlgn="base">
        <a:spcBef>
          <a:spcPts val="600"/>
        </a:spcBef>
        <a:spcAft>
          <a:spcPct val="0"/>
        </a:spcAft>
        <a:buClr>
          <a:schemeClr val="bg1"/>
        </a:buClr>
        <a:buFont typeface="Arial" charset="0"/>
        <a:buChar char="−"/>
        <a:defRPr kern="1200">
          <a:solidFill>
            <a:schemeClr val="bg1"/>
          </a:solidFill>
          <a:latin typeface="+mn-lt"/>
          <a:ea typeface="+mn-ea"/>
          <a:cs typeface="+mn-cs"/>
        </a:defRPr>
      </a:lvl2pPr>
      <a:lvl3pPr marL="628650" indent="-171450" algn="l" rtl="0" fontAlgn="base">
        <a:spcBef>
          <a:spcPts val="600"/>
        </a:spcBef>
        <a:spcAft>
          <a:spcPct val="0"/>
        </a:spcAft>
        <a:buClr>
          <a:schemeClr val="bg1"/>
        </a:buClr>
        <a:buFont typeface="Verdana" pitchFamily="34" charset="0"/>
        <a:buChar char="−"/>
        <a:defRPr kern="1200">
          <a:solidFill>
            <a:schemeClr val="bg1"/>
          </a:solidFill>
          <a:latin typeface="+mn-lt"/>
          <a:ea typeface="+mn-ea"/>
          <a:cs typeface="+mn-cs"/>
        </a:defRPr>
      </a:lvl3pPr>
      <a:lvl4pPr marL="857250" indent="-171450" algn="l" rtl="0" fontAlgn="base">
        <a:spcBef>
          <a:spcPts val="600"/>
        </a:spcBef>
        <a:spcAft>
          <a:spcPct val="0"/>
        </a:spcAft>
        <a:buClr>
          <a:schemeClr val="bg1"/>
        </a:buClr>
        <a:buFont typeface="Arial" charset="0"/>
        <a:buChar char="−"/>
        <a:defRPr kern="1200">
          <a:solidFill>
            <a:schemeClr val="bg1"/>
          </a:solidFill>
          <a:latin typeface="+mn-lt"/>
          <a:ea typeface="+mn-ea"/>
          <a:cs typeface="+mn-cs"/>
        </a:defRPr>
      </a:lvl4pPr>
      <a:lvl5pPr marL="1085850" indent="-171450" algn="l" rtl="0" fontAlgn="base">
        <a:spcBef>
          <a:spcPts val="600"/>
        </a:spcBef>
        <a:spcAft>
          <a:spcPct val="0"/>
        </a:spcAft>
        <a:buClr>
          <a:schemeClr val="bg1"/>
        </a:buClr>
        <a:buFont typeface="Verdana" pitchFamily="34" charset="0"/>
        <a:buChar char="−"/>
        <a:defRPr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93439" y="4862513"/>
            <a:ext cx="939681"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Corporation</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Arial" pitchFamily="34" charset="0"/>
              </a:rPr>
              <a:pPr algn="r" defTabSz="685800" fontAlgn="base">
                <a:spcBef>
                  <a:spcPct val="0"/>
                </a:spcBef>
                <a:spcAft>
                  <a:spcPct val="0"/>
                </a:spcAft>
                <a:defRPr/>
              </a:pPr>
              <a:t>‹#›</a:t>
            </a:fld>
            <a:endParaRPr lang="en-US" sz="750" dirty="0">
              <a:solidFill>
                <a:srgbClr val="FFFFFF"/>
              </a:solidFill>
              <a:latin typeface="Arial" pitchFamily="34" charset="0"/>
            </a:endParaRPr>
          </a:p>
        </p:txBody>
      </p:sp>
    </p:spTree>
    <p:extLst>
      <p:ext uri="{BB962C8B-B14F-4D97-AF65-F5344CB8AC3E}">
        <p14:creationId xmlns:p14="http://schemas.microsoft.com/office/powerpoint/2010/main" val="732468658"/>
      </p:ext>
    </p:extLst>
  </p:cSld>
  <p:clrMap bg1="dk2" tx1="lt1" bg2="dk1"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93439" y="4862513"/>
            <a:ext cx="939681"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Corporation</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Arial" pitchFamily="34" charset="0"/>
              </a:rPr>
              <a:pPr algn="r" defTabSz="685800" fontAlgn="base">
                <a:spcBef>
                  <a:spcPct val="0"/>
                </a:spcBef>
                <a:spcAft>
                  <a:spcPct val="0"/>
                </a:spcAft>
                <a:defRPr/>
              </a:pPr>
              <a:t>‹#›</a:t>
            </a:fld>
            <a:endParaRPr lang="en-US" sz="750" dirty="0">
              <a:solidFill>
                <a:srgbClr val="FFFFFF"/>
              </a:solidFill>
              <a:latin typeface="Arial" pitchFamily="34" charset="0"/>
            </a:endParaRPr>
          </a:p>
        </p:txBody>
      </p:sp>
    </p:spTree>
    <p:extLst>
      <p:ext uri="{BB962C8B-B14F-4D97-AF65-F5344CB8AC3E}">
        <p14:creationId xmlns:p14="http://schemas.microsoft.com/office/powerpoint/2010/main" val="3571085779"/>
      </p:ext>
    </p:extLst>
  </p:cSld>
  <p:clrMap bg1="dk2" tx1="lt1" bg2="dk1"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Intel Clear"/>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Intel Clear"/>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872352" y="4842143"/>
            <a:ext cx="2133600" cy="273844"/>
          </a:xfrm>
          <a:prstGeom prst="rect">
            <a:avLst/>
          </a:prstGeom>
        </p:spPr>
        <p:txBody>
          <a:bodyPr vert="horz" lIns="0" tIns="0" rIns="0" bIns="0" rtlCol="0" anchor="ctr"/>
          <a:lstStyle>
            <a:lvl1pPr algn="r">
              <a:defRPr sz="800">
                <a:solidFill>
                  <a:schemeClr val="bg1"/>
                </a:solidFill>
                <a:latin typeface="Intel Clear"/>
                <a:cs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67309748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Lst>
  <p:timing>
    <p:tnLst>
      <p:par>
        <p:cTn id="1" dur="indefinite" restart="never" nodeType="tmRoot"/>
      </p:par>
    </p:tnLst>
  </p:timing>
  <p:hf hdr="0" ftr="0" dt="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Intel Clear"/>
          <a:ea typeface="+mn-ea"/>
          <a:cs typeface="Intel Clear"/>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Intel Clear"/>
          <a:ea typeface="+mn-ea"/>
          <a:cs typeface="Intel Clear"/>
        </a:defRPr>
      </a:lvl2pPr>
      <a:lvl3pPr marL="571500" indent="-228600" algn="l" defTabSz="457200" rtl="0" eaLnBrk="1" latinLnBrk="0" hangingPunct="1">
        <a:spcBef>
          <a:spcPts val="800"/>
        </a:spcBef>
        <a:buFont typeface="Wingdings" charset="2"/>
        <a:buChar char="§"/>
        <a:defRPr sz="1600" kern="1200">
          <a:solidFill>
            <a:schemeClr val="tx2"/>
          </a:solidFill>
          <a:latin typeface="Intel Clear"/>
          <a:ea typeface="+mn-ea"/>
          <a:cs typeface="Intel Clear"/>
        </a:defRPr>
      </a:lvl3pPr>
      <a:lvl4pPr marL="969963" indent="-228600" algn="l" defTabSz="457200" rtl="0" eaLnBrk="1" latinLnBrk="0" hangingPunct="1">
        <a:spcBef>
          <a:spcPct val="20000"/>
        </a:spcBef>
        <a:buFont typeface="Arial"/>
        <a:buChar char="–"/>
        <a:defRPr sz="1400" kern="1200">
          <a:solidFill>
            <a:schemeClr val="tx2"/>
          </a:solidFill>
          <a:latin typeface="Intel Clear"/>
          <a:ea typeface="+mn-ea"/>
          <a:cs typeface="Intel Clear"/>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872352" y="4842143"/>
            <a:ext cx="2133600"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567675050"/>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Lst>
  <p:timing>
    <p:tnLst>
      <p:par>
        <p:cTn id="1" dur="indefinite" restart="never" nodeType="tmRoot"/>
      </p:par>
    </p:tnLst>
  </p:timing>
  <p:hf hdr="0" ftr="0" dt="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872352" y="4842143"/>
            <a:ext cx="2133600"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34828641"/>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Lst>
  <p:timing>
    <p:tnLst>
      <p:par>
        <p:cTn id="1" dur="indefinite" restart="never" nodeType="tmRoot"/>
      </p:par>
    </p:tnLst>
  </p:timing>
  <p:hf hdr="0" ftr="0" dt="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23" name="Picture 3" descr="\\.psf\Home\Desktop\WideFooterAI.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87" y="4806834"/>
            <a:ext cx="9144000" cy="3366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5613" y="319008"/>
            <a:ext cx="8229600" cy="868680"/>
          </a:xfrm>
          <a:prstGeom prst="rect">
            <a:avLst/>
          </a:prstGeom>
        </p:spPr>
        <p:txBody>
          <a:bodyPr vert="horz" lIns="0" tIns="0" rIns="0" bIns="0" rtlCol="0" anchor="t" anchorCtr="0">
            <a:noAutofit/>
          </a:bodyPr>
          <a:lstStyle/>
          <a:p>
            <a:r>
              <a:rPr lang="en-US" dirty="0" smtClean="0"/>
              <a:t>28pt Intel Clear Light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latin typeface="+mn-lt"/>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latin typeface="+mn-lt"/>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872352" y="4842143"/>
            <a:ext cx="2133600" cy="273844"/>
          </a:xfrm>
          <a:prstGeom prst="rect">
            <a:avLst/>
          </a:prstGeom>
        </p:spPr>
        <p:txBody>
          <a:bodyPr vert="horz" lIns="0" tIns="0" rIns="0" bIns="0" rtlCol="0" anchor="ctr"/>
          <a:lstStyle>
            <a:lvl1pPr algn="r">
              <a:defRPr sz="800">
                <a:solidFill>
                  <a:schemeClr val="bg1"/>
                </a:solidFill>
                <a:latin typeface="+mn-lt"/>
                <a:cs typeface="Intel Clear Light" panose="020B0404020203020204" pitchFamily="34" charset="0"/>
              </a:defRPr>
            </a:lvl1pPr>
          </a:lstStyle>
          <a:p>
            <a:fld id="{EE2556C5-CE8C-6547-B838-EA80C61A4AF7}"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67596026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 id="2147483905" r:id="rId18"/>
    <p:sldLayoutId id="2147483906" r:id="rId19"/>
  </p:sldLayoutIdLst>
  <p:timing>
    <p:tnLst>
      <p:par>
        <p:cTn id="1" dur="indefinite" restart="never" nodeType="tmRoot"/>
      </p:par>
    </p:tnLst>
  </p:timing>
  <p:hf hdr="0" ftr="0" dt="0"/>
  <p:txStyles>
    <p:titleStyle>
      <a:lvl1pPr algn="l" defTabSz="457200" rtl="0" eaLnBrk="1" latinLnBrk="0" hangingPunct="1">
        <a:spcBef>
          <a:spcPct val="0"/>
        </a:spcBef>
        <a:buNone/>
        <a:defRPr sz="2800" kern="1200" baseline="0">
          <a:solidFill>
            <a:schemeClr val="accent1"/>
          </a:solidFill>
          <a:latin typeface="+mj-lt"/>
          <a:ea typeface="+mj-ea"/>
          <a:cs typeface="+mj-cs"/>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31" tIns="45716" rIns="91431" bIns="457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31" tIns="45716" rIns="91431" bIns="4571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31" tIns="45716" rIns="91431" bIns="45716" rtlCol="0" anchor="ctr"/>
          <a:lstStyle>
            <a:lvl1pPr algn="l">
              <a:defRPr sz="1200">
                <a:solidFill>
                  <a:schemeClr val="tx1">
                    <a:tint val="75000"/>
                  </a:schemeClr>
                </a:solidFill>
              </a:defRPr>
            </a:lvl1pPr>
          </a:lstStyle>
          <a:p>
            <a:pPr defTabSz="914306"/>
            <a:fld id="{532A548F-CF34-4B50-B370-B3732F5B80E4}" type="datetimeFigureOut">
              <a:rPr lang="zh-CN" altLang="en-US" smtClean="0">
                <a:solidFill>
                  <a:prstClr val="black">
                    <a:tint val="75000"/>
                  </a:prstClr>
                </a:solidFill>
                <a:cs typeface="Arial" charset="0"/>
              </a:rPr>
              <a:pPr defTabSz="914306"/>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31" tIns="45716" rIns="91431" bIns="45716" rtlCol="0" anchor="ctr"/>
          <a:lstStyle>
            <a:lvl1pPr algn="ctr">
              <a:defRPr sz="1200">
                <a:solidFill>
                  <a:schemeClr val="tx1">
                    <a:tint val="75000"/>
                  </a:schemeClr>
                </a:solidFill>
              </a:defRPr>
            </a:lvl1pPr>
          </a:lstStyle>
          <a:p>
            <a:pPr defTabSz="914306"/>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31" tIns="45716" rIns="91431" bIns="45716" rtlCol="0" anchor="ctr"/>
          <a:lstStyle>
            <a:lvl1pPr algn="r">
              <a:defRPr sz="1200">
                <a:solidFill>
                  <a:schemeClr val="tx1">
                    <a:tint val="75000"/>
                  </a:schemeClr>
                </a:solidFill>
              </a:defRPr>
            </a:lvl1pPr>
          </a:lstStyle>
          <a:p>
            <a:pPr defTabSz="914306"/>
            <a:fld id="{E6F7F160-E61C-4897-94C3-BDF1D09C6643}" type="slidenum">
              <a:rPr lang="zh-CN" altLang="en-US" smtClean="0">
                <a:solidFill>
                  <a:prstClr val="black">
                    <a:tint val="75000"/>
                  </a:prstClr>
                </a:solidFill>
                <a:cs typeface="Arial" charset="0"/>
              </a:rPr>
              <a:pPr defTabSz="914306"/>
              <a:t>‹#›</a:t>
            </a:fld>
            <a:endParaRPr lang="zh-CN" altLang="en-US">
              <a:solidFill>
                <a:prstClr val="black">
                  <a:tint val="75000"/>
                </a:prstClr>
              </a:solidFill>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defTabSz="914306"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306" rtl="0" eaLnBrk="1" latinLnBrk="0" hangingPunct="1">
        <a:spcBef>
          <a:spcPct val="20000"/>
        </a:spcBef>
        <a:buFont typeface="Arial" pitchFamily="34" charset="0"/>
        <a:buNone/>
        <a:defRPr sz="1800" kern="1200">
          <a:solidFill>
            <a:schemeClr val="tx1"/>
          </a:solidFill>
          <a:latin typeface="+mn-lt"/>
          <a:ea typeface="+mn-ea"/>
          <a:cs typeface="+mn-cs"/>
        </a:defRPr>
      </a:lvl1pPr>
      <a:lvl2pPr marL="457154" indent="0" algn="l" defTabSz="914306" rtl="0" eaLnBrk="1" latinLnBrk="0" hangingPunct="1">
        <a:spcBef>
          <a:spcPct val="20000"/>
        </a:spcBef>
        <a:buFont typeface="Arial" pitchFamily="34" charset="0"/>
        <a:buNone/>
        <a:defRPr sz="1600" kern="1200">
          <a:solidFill>
            <a:schemeClr val="tx1"/>
          </a:solidFill>
          <a:latin typeface="+mn-lt"/>
          <a:ea typeface="+mn-ea"/>
          <a:cs typeface="+mn-cs"/>
        </a:defRPr>
      </a:lvl2pPr>
      <a:lvl3pPr marL="914306" indent="0" algn="l" defTabSz="914306" rtl="0" eaLnBrk="1" latinLnBrk="0" hangingPunct="1">
        <a:spcBef>
          <a:spcPct val="20000"/>
        </a:spcBef>
        <a:buFont typeface="Arial" pitchFamily="34" charset="0"/>
        <a:buNone/>
        <a:defRPr sz="1400" kern="1200">
          <a:solidFill>
            <a:schemeClr val="tx1"/>
          </a:solidFill>
          <a:latin typeface="+mn-lt"/>
          <a:ea typeface="+mn-ea"/>
          <a:cs typeface="+mn-cs"/>
        </a:defRPr>
      </a:lvl3pPr>
      <a:lvl4pPr marL="1371460" indent="0" algn="l" defTabSz="914306" rtl="0" eaLnBrk="1" latinLnBrk="0" hangingPunct="1">
        <a:spcBef>
          <a:spcPct val="20000"/>
        </a:spcBef>
        <a:buFont typeface="Arial" pitchFamily="34" charset="0"/>
        <a:buNone/>
        <a:defRPr sz="1200" kern="1200">
          <a:solidFill>
            <a:schemeClr val="tx1"/>
          </a:solidFill>
          <a:latin typeface="+mn-lt"/>
          <a:ea typeface="+mn-ea"/>
          <a:cs typeface="+mn-cs"/>
        </a:defRPr>
      </a:lvl4pPr>
      <a:lvl5pPr marL="1828612" indent="0" algn="l" defTabSz="914306" rtl="0" eaLnBrk="1" latinLnBrk="0" hangingPunct="1">
        <a:spcBef>
          <a:spcPct val="20000"/>
        </a:spcBef>
        <a:buFont typeface="Arial" pitchFamily="34" charset="0"/>
        <a:buNone/>
        <a:defRPr sz="1200" kern="1200">
          <a:solidFill>
            <a:schemeClr val="tx1"/>
          </a:solidFill>
          <a:latin typeface="+mn-lt"/>
          <a:ea typeface="+mn-ea"/>
          <a:cs typeface="+mn-cs"/>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5"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49"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2"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2"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19"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86228" y="4862513"/>
            <a:ext cx="954107"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Confidential</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Intel Clear" panose="020B0604020203020204" pitchFamily="34" charset="0"/>
              </a:rPr>
              <a:pPr algn="r" defTabSz="685800" fontAlgn="base">
                <a:spcBef>
                  <a:spcPct val="0"/>
                </a:spcBef>
                <a:spcAft>
                  <a:spcPct val="0"/>
                </a:spcAft>
                <a:defRPr/>
              </a:pPr>
              <a:t>‹#›</a:t>
            </a:fld>
            <a:endParaRPr lang="en-US" sz="750" dirty="0">
              <a:solidFill>
                <a:srgbClr val="FFFFFF"/>
              </a:solidFill>
              <a:latin typeface="Intel Clear" panose="020B0604020203020204" pitchFamily="34" charset="0"/>
            </a:endParaRPr>
          </a:p>
        </p:txBody>
      </p:sp>
    </p:spTree>
    <p:extLst>
      <p:ext uri="{BB962C8B-B14F-4D97-AF65-F5344CB8AC3E}">
        <p14:creationId xmlns:p14="http://schemas.microsoft.com/office/powerpoint/2010/main" val="689355903"/>
      </p:ext>
    </p:extLst>
  </p:cSld>
  <p:clrMap bg1="dk2" tx1="lt1" bg2="dk1"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86228" y="4862513"/>
            <a:ext cx="954107"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Confidential</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Intel Clear" panose="020B0604020203020204" pitchFamily="34" charset="0"/>
              </a:rPr>
              <a:pPr algn="r" defTabSz="685800" fontAlgn="base">
                <a:spcBef>
                  <a:spcPct val="0"/>
                </a:spcBef>
                <a:spcAft>
                  <a:spcPct val="0"/>
                </a:spcAft>
                <a:defRPr/>
              </a:pPr>
              <a:t>‹#›</a:t>
            </a:fld>
            <a:endParaRPr lang="en-US" sz="750" dirty="0">
              <a:solidFill>
                <a:srgbClr val="FFFFFF"/>
              </a:solidFill>
              <a:latin typeface="Intel Clear" panose="020B0604020203020204" pitchFamily="34" charset="0"/>
            </a:endParaRPr>
          </a:p>
        </p:txBody>
      </p:sp>
    </p:spTree>
    <p:extLst>
      <p:ext uri="{BB962C8B-B14F-4D97-AF65-F5344CB8AC3E}">
        <p14:creationId xmlns:p14="http://schemas.microsoft.com/office/powerpoint/2010/main" val="2282454848"/>
      </p:ext>
    </p:extLst>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86228" y="4862513"/>
            <a:ext cx="954107"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Confidential</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Intel Clear" panose="020B0604020203020204" pitchFamily="34" charset="0"/>
              </a:rPr>
              <a:pPr algn="r" defTabSz="685800" fontAlgn="base">
                <a:spcBef>
                  <a:spcPct val="0"/>
                </a:spcBef>
                <a:spcAft>
                  <a:spcPct val="0"/>
                </a:spcAft>
                <a:defRPr/>
              </a:pPr>
              <a:t>‹#›</a:t>
            </a:fld>
            <a:endParaRPr lang="en-US" sz="750" dirty="0">
              <a:solidFill>
                <a:srgbClr val="FFFFFF"/>
              </a:solidFill>
              <a:latin typeface="Intel Clear" panose="020B0604020203020204" pitchFamily="34" charset="0"/>
            </a:endParaRPr>
          </a:p>
        </p:txBody>
      </p:sp>
    </p:spTree>
    <p:extLst>
      <p:ext uri="{BB962C8B-B14F-4D97-AF65-F5344CB8AC3E}">
        <p14:creationId xmlns:p14="http://schemas.microsoft.com/office/powerpoint/2010/main" val="3512230090"/>
      </p:ext>
    </p:extLst>
  </p:cSld>
  <p:clrMap bg1="dk2" tx1="lt1" bg2="dk1"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86228" y="4862513"/>
            <a:ext cx="954107"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Confidential</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Intel Clear" panose="020B0604020203020204" pitchFamily="34" charset="0"/>
              </a:rPr>
              <a:pPr algn="r" defTabSz="685800" fontAlgn="base">
                <a:spcBef>
                  <a:spcPct val="0"/>
                </a:spcBef>
                <a:spcAft>
                  <a:spcPct val="0"/>
                </a:spcAft>
                <a:defRPr/>
              </a:pPr>
              <a:t>‹#›</a:t>
            </a:fld>
            <a:endParaRPr lang="en-US" sz="750" dirty="0">
              <a:solidFill>
                <a:srgbClr val="FFFFFF"/>
              </a:solidFill>
              <a:latin typeface="Intel Clear" panose="020B0604020203020204" pitchFamily="34" charset="0"/>
            </a:endParaRPr>
          </a:p>
        </p:txBody>
      </p:sp>
    </p:spTree>
    <p:extLst>
      <p:ext uri="{BB962C8B-B14F-4D97-AF65-F5344CB8AC3E}">
        <p14:creationId xmlns:p14="http://schemas.microsoft.com/office/powerpoint/2010/main" val="1989403706"/>
      </p:ext>
    </p:extLst>
  </p:cSld>
  <p:clrMap bg1="dk2" tx1="lt1" bg2="dk1"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86228" y="4862513"/>
            <a:ext cx="954107"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Confidential</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Intel Clear" panose="020B0604020203020204" pitchFamily="34" charset="0"/>
              </a:rPr>
              <a:pPr algn="r" defTabSz="685800" fontAlgn="base">
                <a:spcBef>
                  <a:spcPct val="0"/>
                </a:spcBef>
                <a:spcAft>
                  <a:spcPct val="0"/>
                </a:spcAft>
                <a:defRPr/>
              </a:pPr>
              <a:t>‹#›</a:t>
            </a:fld>
            <a:endParaRPr lang="en-US" sz="750" dirty="0">
              <a:solidFill>
                <a:srgbClr val="FFFFFF"/>
              </a:solidFill>
              <a:latin typeface="Intel Clear" panose="020B0604020203020204" pitchFamily="34" charset="0"/>
            </a:endParaRPr>
          </a:p>
        </p:txBody>
      </p:sp>
    </p:spTree>
    <p:extLst>
      <p:ext uri="{BB962C8B-B14F-4D97-AF65-F5344CB8AC3E}">
        <p14:creationId xmlns:p14="http://schemas.microsoft.com/office/powerpoint/2010/main" val="1747831932"/>
      </p:ext>
    </p:extLst>
  </p:cSld>
  <p:clrMap bg1="dk2" tx1="lt1" bg2="dk1"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93439" y="4862513"/>
            <a:ext cx="939681"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Corporation</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Intel Clear" panose="020B0604020203020204" pitchFamily="34" charset="0"/>
              </a:rPr>
              <a:pPr algn="r" defTabSz="685800" fontAlgn="base">
                <a:spcBef>
                  <a:spcPct val="0"/>
                </a:spcBef>
                <a:spcAft>
                  <a:spcPct val="0"/>
                </a:spcAft>
                <a:defRPr/>
              </a:pPr>
              <a:t>‹#›</a:t>
            </a:fld>
            <a:endParaRPr lang="en-US" sz="750" dirty="0">
              <a:solidFill>
                <a:srgbClr val="FFFFFF"/>
              </a:solidFill>
              <a:latin typeface="Intel Clear" panose="020B0604020203020204" pitchFamily="34" charset="0"/>
            </a:endParaRPr>
          </a:p>
        </p:txBody>
      </p:sp>
    </p:spTree>
    <p:extLst>
      <p:ext uri="{BB962C8B-B14F-4D97-AF65-F5344CB8AC3E}">
        <p14:creationId xmlns:p14="http://schemas.microsoft.com/office/powerpoint/2010/main" val="4039756282"/>
      </p:ext>
    </p:extLst>
  </p:cSld>
  <p:clrMap bg1="dk2" tx1="lt1" bg2="dk1"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3078" name="Picture 6" descr="intellogo"/>
          <p:cNvPicPr>
            <a:picLocks noChangeAspect="1" noChangeArrowheads="1"/>
          </p:cNvPicPr>
          <p:nvPr/>
        </p:nvPicPr>
        <p:blipFill>
          <a:blip r:embed="rId14"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86228" y="4862513"/>
            <a:ext cx="954107"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Confidential</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Intel Clear" panose="020B0604020203020204" pitchFamily="34" charset="0"/>
              </a:rPr>
              <a:pPr algn="r" defTabSz="685800" fontAlgn="base">
                <a:spcBef>
                  <a:spcPct val="0"/>
                </a:spcBef>
                <a:spcAft>
                  <a:spcPct val="0"/>
                </a:spcAft>
                <a:defRPr/>
              </a:pPr>
              <a:t>‹#›</a:t>
            </a:fld>
            <a:endParaRPr lang="en-US" sz="750" dirty="0">
              <a:solidFill>
                <a:srgbClr val="FFFFFF"/>
              </a:solidFill>
              <a:latin typeface="Intel Clear" panose="020B0604020203020204" pitchFamily="34" charset="0"/>
            </a:endParaRPr>
          </a:p>
        </p:txBody>
      </p:sp>
    </p:spTree>
    <p:extLst>
      <p:ext uri="{BB962C8B-B14F-4D97-AF65-F5344CB8AC3E}">
        <p14:creationId xmlns:p14="http://schemas.microsoft.com/office/powerpoint/2010/main" val="1502730394"/>
      </p:ext>
    </p:extLst>
  </p:cSld>
  <p:clrMap bg1="dk2" tx1="lt1" bg2="dk1"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email"/>
          <a:srcRect/>
          <a:stretch>
            <a:fillRect/>
          </a:stretch>
        </a:blipFill>
        <a:effectLst/>
      </p:bgPr>
    </p:bg>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65126" y="285751"/>
            <a:ext cx="8410575" cy="992981"/>
          </a:xfrm>
          <a:prstGeom prst="rect">
            <a:avLst/>
          </a:prstGeom>
          <a:noFill/>
          <a:ln w="9525">
            <a:noFill/>
            <a:miter lim="800000"/>
            <a:headEnd/>
            <a:tailEnd/>
          </a:ln>
          <a:effectLst/>
        </p:spPr>
        <p:txBody>
          <a:bodyPr lIns="69005" tIns="34504" rIns="69005" bIns="34504" anchor="ctr" anchorCtr="1"/>
          <a:lstStyle/>
          <a:p>
            <a:pPr algn="ctr" defTabSz="685800" fontAlgn="base">
              <a:lnSpc>
                <a:spcPct val="90000"/>
              </a:lnSpc>
              <a:spcBef>
                <a:spcPct val="0"/>
              </a:spcBef>
              <a:spcAft>
                <a:spcPct val="0"/>
              </a:spcAft>
              <a:defRPr/>
            </a:pPr>
            <a:endParaRPr lang="en-US" sz="2400" dirty="0">
              <a:solidFill>
                <a:srgbClr val="FFFFFF"/>
              </a:solidFill>
              <a:effectLst>
                <a:outerShdw blurRad="38100" dist="38100" dir="2700000" algn="tl">
                  <a:srgbClr val="000000"/>
                </a:outerShdw>
              </a:effectLst>
              <a:latin typeface="Neo Sans Intel Medium" pitchFamily="34" charset="0"/>
              <a:ea typeface="ＭＳ Ｐゴシック" pitchFamily="34" charset="-128"/>
            </a:endParaRPr>
          </a:p>
        </p:txBody>
      </p:sp>
      <p:sp>
        <p:nvSpPr>
          <p:cNvPr id="94211" name="Rectangle 3"/>
          <p:cNvSpPr>
            <a:spLocks noChangeArrowheads="1"/>
          </p:cNvSpPr>
          <p:nvPr/>
        </p:nvSpPr>
        <p:spPr bwMode="auto">
          <a:xfrm>
            <a:off x="366713" y="1345407"/>
            <a:ext cx="8407400" cy="3126581"/>
          </a:xfrm>
          <a:prstGeom prst="rect">
            <a:avLst/>
          </a:prstGeom>
          <a:noFill/>
          <a:ln w="9525">
            <a:noFill/>
            <a:miter lim="800000"/>
            <a:headEnd/>
            <a:tailEnd/>
          </a:ln>
          <a:effectLst/>
        </p:spPr>
        <p:txBody>
          <a:bodyPr lIns="68529" tIns="34266" rIns="68529" bIns="34266" anchorCtr="1"/>
          <a:lstStyle/>
          <a:p>
            <a:pPr marL="169069" indent="-169069" defTabSz="685800" fontAlgn="base">
              <a:lnSpc>
                <a:spcPct val="95000"/>
              </a:lnSpc>
              <a:spcBef>
                <a:spcPct val="30000"/>
              </a:spcBef>
              <a:spcAft>
                <a:spcPct val="0"/>
              </a:spcAft>
              <a:buClr>
                <a:srgbClr val="FFFFFF"/>
              </a:buClr>
              <a:buFont typeface="Wingdings" pitchFamily="2" charset="2"/>
              <a:buChar char=""/>
              <a:defRPr/>
            </a:pPr>
            <a:endParaRPr lang="en-US" sz="1800" dirty="0">
              <a:solidFill>
                <a:srgbClr val="FFFFFF"/>
              </a:solidFill>
              <a:effectLst>
                <a:outerShdw blurRad="38100" dist="38100" dir="2700000" algn="tl">
                  <a:srgbClr val="000000"/>
                </a:outerShdw>
              </a:effectLst>
              <a:ea typeface="ＭＳ Ｐゴシック" pitchFamily="34" charset="-128"/>
            </a:endParaRPr>
          </a:p>
        </p:txBody>
      </p:sp>
      <p:sp>
        <p:nvSpPr>
          <p:cNvPr id="3076" name="Rectangle 4"/>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7" name="Rectangle 5"/>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3078" name="Picture 6" descr="intellogo"/>
          <p:cNvPicPr>
            <a:picLocks noChangeAspect="1" noChangeArrowheads="1"/>
          </p:cNvPicPr>
          <p:nvPr/>
        </p:nvPicPr>
        <p:blipFill>
          <a:blip r:embed="rId15" cstate="email"/>
          <a:srcRect/>
          <a:stretch>
            <a:fillRect/>
          </a:stretch>
        </p:blipFill>
        <p:spPr bwMode="black">
          <a:xfrm>
            <a:off x="8024906" y="4655722"/>
            <a:ext cx="765175" cy="413147"/>
          </a:xfrm>
          <a:prstGeom prst="rect">
            <a:avLst/>
          </a:prstGeom>
          <a:noFill/>
          <a:ln w="9525">
            <a:noFill/>
            <a:miter lim="800000"/>
            <a:headEnd/>
            <a:tailEnd/>
          </a:ln>
        </p:spPr>
      </p:pic>
      <p:sp>
        <p:nvSpPr>
          <p:cNvPr id="6" name="TextBox 5"/>
          <p:cNvSpPr txBox="1"/>
          <p:nvPr/>
        </p:nvSpPr>
        <p:spPr>
          <a:xfrm>
            <a:off x="4086228" y="4862513"/>
            <a:ext cx="954107" cy="207749"/>
          </a:xfrm>
          <a:prstGeom prst="rect">
            <a:avLst/>
          </a:prstGeom>
          <a:noFill/>
        </p:spPr>
        <p:txBody>
          <a:bodyPr wrap="none">
            <a:spAutoFit/>
          </a:bodyPr>
          <a:lstStyle/>
          <a:p>
            <a:pPr algn="ctr" defTabSz="685800" fontAlgn="base">
              <a:spcBef>
                <a:spcPct val="0"/>
              </a:spcBef>
              <a:spcAft>
                <a:spcPct val="0"/>
              </a:spcAft>
              <a:defRPr/>
            </a:pPr>
            <a:r>
              <a:rPr lang="en-US" sz="750" dirty="0">
                <a:solidFill>
                  <a:srgbClr val="FFFFFF"/>
                </a:solidFill>
                <a:latin typeface="Neo Sans Intel Medium" pitchFamily="34" charset="0"/>
                <a:ea typeface="ＭＳ Ｐゴシック" pitchFamily="34" charset="-128"/>
              </a:rPr>
              <a:t>Intel </a:t>
            </a:r>
            <a:r>
              <a:rPr lang="en-US" sz="750" dirty="0" smtClean="0">
                <a:solidFill>
                  <a:srgbClr val="FFFFFF"/>
                </a:solidFill>
                <a:latin typeface="Neo Sans Intel Medium" pitchFamily="34" charset="0"/>
                <a:ea typeface="ＭＳ Ｐゴシック" pitchFamily="34" charset="-128"/>
              </a:rPr>
              <a:t> Confidential</a:t>
            </a:r>
            <a:endParaRPr lang="en-US" sz="750" dirty="0">
              <a:solidFill>
                <a:srgbClr val="FFFFFF"/>
              </a:solidFill>
              <a:latin typeface="Neo Sans Intel Medium" pitchFamily="34" charset="0"/>
              <a:ea typeface="ＭＳ Ｐゴシック" pitchFamily="34" charset="-128"/>
            </a:endParaRPr>
          </a:p>
        </p:txBody>
      </p:sp>
      <p:sp>
        <p:nvSpPr>
          <p:cNvPr id="1384456" name="Rectangle 8"/>
          <p:cNvSpPr>
            <a:spLocks noChangeArrowheads="1"/>
          </p:cNvSpPr>
          <p:nvPr/>
        </p:nvSpPr>
        <p:spPr bwMode="auto">
          <a:xfrm>
            <a:off x="8747126" y="4770456"/>
            <a:ext cx="396875" cy="342900"/>
          </a:xfrm>
          <a:prstGeom prst="rect">
            <a:avLst/>
          </a:prstGeom>
          <a:noFill/>
          <a:ln w="9525">
            <a:noFill/>
            <a:miter lim="800000"/>
            <a:headEnd/>
            <a:tailEnd/>
          </a:ln>
          <a:effectLst/>
        </p:spPr>
        <p:txBody>
          <a:bodyPr anchor="b"/>
          <a:lstStyle/>
          <a:p>
            <a:pPr algn="r" defTabSz="685800" fontAlgn="base">
              <a:spcBef>
                <a:spcPct val="0"/>
              </a:spcBef>
              <a:spcAft>
                <a:spcPct val="0"/>
              </a:spcAft>
              <a:defRPr/>
            </a:pPr>
            <a:fld id="{0D9033E4-AAE5-46D3-9E9B-75E99ECBEBD7}" type="slidenum">
              <a:rPr lang="en-US" sz="750">
                <a:solidFill>
                  <a:srgbClr val="FFFFFF"/>
                </a:solidFill>
                <a:latin typeface="Arial" pitchFamily="34" charset="0"/>
              </a:rPr>
              <a:pPr algn="r" defTabSz="685800" fontAlgn="base">
                <a:spcBef>
                  <a:spcPct val="0"/>
                </a:spcBef>
                <a:spcAft>
                  <a:spcPct val="0"/>
                </a:spcAft>
                <a:defRPr/>
              </a:pPr>
              <a:t>‹#›</a:t>
            </a:fld>
            <a:endParaRPr lang="en-US" sz="750" dirty="0">
              <a:solidFill>
                <a:srgbClr val="FFFFFF"/>
              </a:solidFill>
              <a:latin typeface="Arial" pitchFamily="34" charset="0"/>
            </a:endParaRPr>
          </a:p>
        </p:txBody>
      </p:sp>
    </p:spTree>
    <p:extLst>
      <p:ext uri="{BB962C8B-B14F-4D97-AF65-F5344CB8AC3E}">
        <p14:creationId xmlns:p14="http://schemas.microsoft.com/office/powerpoint/2010/main" val="1054080237"/>
      </p:ext>
    </p:extLst>
  </p:cSld>
  <p:clrMap bg1="dk2" tx1="lt1" bg2="dk1"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9" r:id="rId12"/>
  </p:sldLayoutIdLst>
  <p:transition>
    <p:fade/>
  </p:transition>
  <p:timing>
    <p:tnLst>
      <p:par>
        <p:cTn id="1" dur="indefinite" restart="never" nodeType="tmRoot"/>
      </p:par>
    </p:tnLst>
  </p:timing>
  <p:txStyles>
    <p:titleStyle>
      <a:lvl1pPr algn="ctr" rtl="0" eaLnBrk="0" fontAlgn="base" hangingPunct="0">
        <a:lnSpc>
          <a:spcPct val="90000"/>
        </a:lnSpc>
        <a:spcBef>
          <a:spcPct val="0"/>
        </a:spcBef>
        <a:spcAft>
          <a:spcPct val="0"/>
        </a:spcAft>
        <a:defRPr sz="2400">
          <a:solidFill>
            <a:schemeClr val="tx1"/>
          </a:solidFill>
          <a:latin typeface="+mj-lt"/>
          <a:ea typeface="+mj-ea"/>
          <a:cs typeface="+mj-cs"/>
        </a:defRPr>
      </a:lvl1pPr>
      <a:lvl2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2pPr>
      <a:lvl3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3pPr>
      <a:lvl4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4pPr>
      <a:lvl5pPr algn="ctr" rtl="0" eaLnBrk="0" fontAlgn="base" hangingPunct="0">
        <a:lnSpc>
          <a:spcPct val="90000"/>
        </a:lnSpc>
        <a:spcBef>
          <a:spcPct val="0"/>
        </a:spcBef>
        <a:spcAft>
          <a:spcPct val="0"/>
        </a:spcAft>
        <a:defRPr sz="2400">
          <a:solidFill>
            <a:schemeClr val="tx1"/>
          </a:solidFill>
          <a:latin typeface="Neo Sans Intel Medium" pitchFamily="34" charset="0"/>
          <a:cs typeface="Arial" pitchFamily="34" charset="0"/>
        </a:defRPr>
      </a:lvl5pPr>
      <a:lvl6pPr marL="3429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6pPr>
      <a:lvl7pPr marL="6858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7pPr>
      <a:lvl8pPr marL="10287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8pPr>
      <a:lvl9pPr marL="1371600" algn="ctr" rtl="0" fontAlgn="base">
        <a:lnSpc>
          <a:spcPct val="90000"/>
        </a:lnSpc>
        <a:spcBef>
          <a:spcPct val="0"/>
        </a:spcBef>
        <a:spcAft>
          <a:spcPct val="0"/>
        </a:spcAft>
        <a:defRPr sz="2400">
          <a:solidFill>
            <a:schemeClr val="tx1"/>
          </a:solidFill>
          <a:latin typeface="Neo Sans Intel Medium" pitchFamily="34" charset="0"/>
          <a:cs typeface="Arial" pitchFamily="34" charset="0"/>
        </a:defRPr>
      </a:lvl9pPr>
    </p:titleStyle>
    <p:bodyStyle>
      <a:lvl1pPr marL="169069" indent="-169069" algn="l" rtl="0" eaLnBrk="0" fontAlgn="base" hangingPunct="0">
        <a:lnSpc>
          <a:spcPct val="95000"/>
        </a:lnSpc>
        <a:spcBef>
          <a:spcPct val="30000"/>
        </a:spcBef>
        <a:spcAft>
          <a:spcPct val="0"/>
        </a:spcAft>
        <a:buClr>
          <a:schemeClr val="tx1"/>
        </a:buClr>
        <a:buFont typeface="Wingdings" pitchFamily="2" charset="2"/>
        <a:buChar char=""/>
        <a:defRPr sz="1800">
          <a:solidFill>
            <a:srgbClr val="FFFFFF"/>
          </a:solidFill>
          <a:latin typeface="+mn-lt"/>
          <a:ea typeface="+mn-ea"/>
          <a:cs typeface="+mn-cs"/>
        </a:defRPr>
      </a:lvl1pPr>
      <a:lvl2pPr marL="427435" indent="-169069" algn="l" rtl="0" eaLnBrk="0" fontAlgn="base" hangingPunct="0">
        <a:lnSpc>
          <a:spcPct val="95000"/>
        </a:lnSpc>
        <a:spcBef>
          <a:spcPct val="30000"/>
        </a:spcBef>
        <a:spcAft>
          <a:spcPct val="0"/>
        </a:spcAft>
        <a:buClr>
          <a:schemeClr val="tx1"/>
        </a:buClr>
        <a:buChar char="–"/>
        <a:defRPr sz="1500">
          <a:solidFill>
            <a:schemeClr val="tx1"/>
          </a:solidFill>
          <a:latin typeface="+mn-lt"/>
          <a:cs typeface="+mn-cs"/>
        </a:defRPr>
      </a:lvl2pPr>
      <a:lvl3pPr marL="685800" indent="-169069" algn="l" rtl="0" eaLnBrk="0" fontAlgn="base" hangingPunct="0">
        <a:lnSpc>
          <a:spcPct val="95000"/>
        </a:lnSpc>
        <a:spcBef>
          <a:spcPct val="30000"/>
        </a:spcBef>
        <a:spcAft>
          <a:spcPct val="0"/>
        </a:spcAft>
        <a:buClr>
          <a:schemeClr val="tx1"/>
        </a:buClr>
        <a:buChar char="–"/>
        <a:defRPr>
          <a:solidFill>
            <a:srgbClr val="FFFFFF"/>
          </a:solidFill>
          <a:latin typeface="+mn-lt"/>
          <a:cs typeface="+mn-cs"/>
        </a:defRPr>
      </a:lvl3pPr>
      <a:lvl4pPr marL="1037035" indent="-179785" algn="l" rtl="0" eaLnBrk="0" fontAlgn="base" hangingPunct="0">
        <a:spcBef>
          <a:spcPct val="20000"/>
        </a:spcBef>
        <a:spcAft>
          <a:spcPct val="0"/>
        </a:spcAft>
        <a:buChar char="–"/>
        <a:defRPr sz="1500">
          <a:solidFill>
            <a:schemeClr val="tx1"/>
          </a:solidFill>
          <a:latin typeface="Arial" pitchFamily="34" charset="0"/>
          <a:cs typeface="+mn-cs"/>
        </a:defRPr>
      </a:lvl4pPr>
      <a:lvl5pPr marL="1295400" indent="-172641" algn="l" rtl="0" eaLnBrk="0" fontAlgn="base" hangingPunct="0">
        <a:spcBef>
          <a:spcPct val="20000"/>
        </a:spcBef>
        <a:spcAft>
          <a:spcPct val="0"/>
        </a:spcAft>
        <a:buChar char="•"/>
        <a:defRPr sz="1500">
          <a:solidFill>
            <a:schemeClr val="tx1"/>
          </a:solidFill>
          <a:latin typeface="Arial" pitchFamily="34" charset="0"/>
          <a:cs typeface="+mn-cs"/>
        </a:defRPr>
      </a:lvl5pPr>
      <a:lvl6pPr marL="1638300" indent="-172641" algn="l" rtl="0" fontAlgn="base">
        <a:spcBef>
          <a:spcPct val="20000"/>
        </a:spcBef>
        <a:spcAft>
          <a:spcPct val="0"/>
        </a:spcAft>
        <a:buChar char="•"/>
        <a:defRPr sz="1500">
          <a:solidFill>
            <a:schemeClr val="tx1"/>
          </a:solidFill>
          <a:latin typeface="Arial" pitchFamily="34" charset="0"/>
          <a:cs typeface="+mn-cs"/>
        </a:defRPr>
      </a:lvl6pPr>
      <a:lvl7pPr marL="1981200" indent="-172641" algn="l" rtl="0" fontAlgn="base">
        <a:spcBef>
          <a:spcPct val="20000"/>
        </a:spcBef>
        <a:spcAft>
          <a:spcPct val="0"/>
        </a:spcAft>
        <a:buChar char="•"/>
        <a:defRPr sz="1500">
          <a:solidFill>
            <a:schemeClr val="tx1"/>
          </a:solidFill>
          <a:latin typeface="Arial" pitchFamily="34" charset="0"/>
          <a:cs typeface="+mn-cs"/>
        </a:defRPr>
      </a:lvl7pPr>
      <a:lvl8pPr marL="2324100" indent="-172641" algn="l" rtl="0" fontAlgn="base">
        <a:spcBef>
          <a:spcPct val="20000"/>
        </a:spcBef>
        <a:spcAft>
          <a:spcPct val="0"/>
        </a:spcAft>
        <a:buChar char="•"/>
        <a:defRPr sz="1500">
          <a:solidFill>
            <a:schemeClr val="tx1"/>
          </a:solidFill>
          <a:latin typeface="Arial" pitchFamily="34" charset="0"/>
          <a:cs typeface="+mn-cs"/>
        </a:defRPr>
      </a:lvl8pPr>
      <a:lvl9pPr marL="2667000" indent="-172641" algn="l" rtl="0" fontAlgn="base">
        <a:spcBef>
          <a:spcPct val="20000"/>
        </a:spcBef>
        <a:spcAft>
          <a:spcPct val="0"/>
        </a:spcAft>
        <a:buChar char="•"/>
        <a:defRPr sz="1500">
          <a:solidFill>
            <a:schemeClr val="tx1"/>
          </a:solidFill>
          <a:latin typeface="Arial" pitchFamily="34" charset="0"/>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hyperlink" Target="http://www.intel.com/performance" TargetMode="External"/><Relationship Id="rId2" Type="http://schemas.openxmlformats.org/officeDocument/2006/relationships/notesSlide" Target="../notesSlides/notesSlide3.xml"/><Relationship Id="rId1" Type="http://schemas.openxmlformats.org/officeDocument/2006/relationships/slideLayout" Target="../slideLayouts/slideLayout176.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63.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172.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xml"/><Relationship Id="rId1" Type="http://schemas.openxmlformats.org/officeDocument/2006/relationships/slideLayout" Target="../slideLayouts/slideLayout16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61.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01.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2.xml"/></Relationships>
</file>

<file path=ppt/slides/_rels/slide18.xml.rels><?xml version="1.0" encoding="UTF-8" standalone="yes"?>
<Relationships xmlns="http://schemas.openxmlformats.org/package/2006/relationships"><Relationship Id="rId3" Type="http://schemas.openxmlformats.org/officeDocument/2006/relationships/hyperlink" Target="http://www.tpc.org/" TargetMode="External"/><Relationship Id="rId2" Type="http://schemas.openxmlformats.org/officeDocument/2006/relationships/hyperlink" Target="http://www.intel.com/products/processor_number" TargetMode="External"/><Relationship Id="rId1" Type="http://schemas.openxmlformats.org/officeDocument/2006/relationships/slideLayout" Target="../slideLayouts/slideLayout14.xml"/><Relationship Id="rId4" Type="http://schemas.openxmlformats.org/officeDocument/2006/relationships/hyperlink" Target="http://www.intel.com/go/turbo"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intel.com/software/products" TargetMode="External"/><Relationship Id="rId2" Type="http://schemas.openxmlformats.org/officeDocument/2006/relationships/hyperlink" Target="http://www.intel.com/performance/resources/benchmark_limitations.htm"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hyperlink" Target="http://www.intel.com/go/turbo" TargetMode="Externa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23.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0.xml"/><Relationship Id="rId1" Type="http://schemas.openxmlformats.org/officeDocument/2006/relationships/slideLayout" Target="../slideLayouts/slideLayout21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chart" Target="../charts/chart2.xml"/><Relationship Id="rId5" Type="http://schemas.openxmlformats.org/officeDocument/2006/relationships/image" Target="../media/image19.jpeg"/><Relationship Id="rId4" Type="http://schemas.openxmlformats.org/officeDocument/2006/relationships/hyperlink" Target="to%20be%20edite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to%20be%20edited" TargetMode="External"/><Relationship Id="rId2" Type="http://schemas.openxmlformats.org/officeDocument/2006/relationships/chart" Target="../charts/chart3.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hyperlink" Target="to%20be%20edited" TargetMode="External"/><Relationship Id="rId2" Type="http://schemas.openxmlformats.org/officeDocument/2006/relationships/chart" Target="../charts/chart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to%20be%20edited" TargetMode="Externa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hyperlink" Target="to%20be%20edited" TargetMode="External"/><Relationship Id="rId2" Type="http://schemas.openxmlformats.org/officeDocument/2006/relationships/chart" Target="../charts/chart7.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16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143500"/>
          </a:xfrm>
          <a:prstGeom prst="rect">
            <a:avLst/>
          </a:prstGeom>
        </p:spPr>
      </p:pic>
      <p:sp>
        <p:nvSpPr>
          <p:cNvPr id="2" name="Title 1"/>
          <p:cNvSpPr>
            <a:spLocks noGrp="1"/>
          </p:cNvSpPr>
          <p:nvPr>
            <p:ph type="ctrTitle"/>
          </p:nvPr>
        </p:nvSpPr>
        <p:spPr>
          <a:xfrm>
            <a:off x="71468" y="81644"/>
            <a:ext cx="8354075" cy="1616527"/>
          </a:xfrm>
        </p:spPr>
        <p:txBody>
          <a:bodyPr/>
          <a:lstStyle/>
          <a:p>
            <a:pPr>
              <a:lnSpc>
                <a:spcPts val="4400"/>
              </a:lnSpc>
              <a:spcAft>
                <a:spcPts val="600"/>
              </a:spcAft>
            </a:pPr>
            <a:r>
              <a:rPr lang="en-US" dirty="0" smtClean="0"/>
              <a:t>Intel</a:t>
            </a:r>
            <a:r>
              <a:rPr lang="en-US" baseline="30000" dirty="0"/>
              <a:t>®</a:t>
            </a:r>
            <a:r>
              <a:rPr lang="en-US" dirty="0"/>
              <a:t> Xeon</a:t>
            </a:r>
            <a:r>
              <a:rPr lang="en-US" baseline="30000" dirty="0"/>
              <a:t>®</a:t>
            </a:r>
            <a:r>
              <a:rPr lang="en-US" dirty="0"/>
              <a:t> </a:t>
            </a:r>
            <a:r>
              <a:rPr lang="en-US" dirty="0" smtClean="0"/>
              <a:t>Processor </a:t>
            </a:r>
            <a:r>
              <a:rPr lang="en-US" dirty="0"/>
              <a:t>E5-2600 v3 Product </a:t>
            </a:r>
            <a:r>
              <a:rPr lang="en-US" dirty="0" smtClean="0"/>
              <a:t>Family</a:t>
            </a:r>
            <a:br>
              <a:rPr lang="en-US" dirty="0" smtClean="0"/>
            </a:br>
            <a:r>
              <a:rPr lang="en-US" dirty="0" smtClean="0"/>
              <a:t>					</a:t>
            </a:r>
            <a:r>
              <a:rPr lang="en-US" i="1" dirty="0" smtClean="0"/>
              <a:t>The Fast Lane to Better Performance</a:t>
            </a:r>
            <a:r>
              <a:rPr lang="en-US" sz="2400" baseline="30000" dirty="0" smtClean="0"/>
              <a:t>†</a:t>
            </a:r>
            <a:r>
              <a:rPr lang="en-US" dirty="0" smtClean="0"/>
              <a:t/>
            </a:r>
            <a:br>
              <a:rPr lang="en-US" dirty="0" smtClean="0"/>
            </a:br>
            <a:endParaRPr lang="en-US" dirty="0"/>
          </a:p>
        </p:txBody>
      </p:sp>
      <p:pic>
        <p:nvPicPr>
          <p:cNvPr id="4" name="Picture 3" descr="PPTCovers-03.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3326642"/>
            <a:ext cx="5217986" cy="1816858"/>
          </a:xfrm>
          <a:prstGeom prst="rect">
            <a:avLst/>
          </a:prstGeom>
        </p:spPr>
      </p:pic>
      <p:sp>
        <p:nvSpPr>
          <p:cNvPr id="5" name="TextBox 4"/>
          <p:cNvSpPr txBox="1"/>
          <p:nvPr/>
        </p:nvSpPr>
        <p:spPr>
          <a:xfrm>
            <a:off x="402508" y="3930542"/>
            <a:ext cx="3751122" cy="830997"/>
          </a:xfrm>
          <a:prstGeom prst="rect">
            <a:avLst/>
          </a:prstGeom>
          <a:noFill/>
        </p:spPr>
        <p:txBody>
          <a:bodyPr wrap="square" rtlCol="0">
            <a:spAutoFit/>
          </a:bodyPr>
          <a:lstStyle/>
          <a:p>
            <a:pPr algn="ctr"/>
            <a:r>
              <a:rPr lang="en-US" sz="2400" dirty="0" smtClean="0">
                <a:solidFill>
                  <a:schemeClr val="bg1"/>
                </a:solidFill>
              </a:rPr>
              <a:t>Application Showcase:</a:t>
            </a:r>
          </a:p>
          <a:p>
            <a:pPr algn="ctr"/>
            <a:r>
              <a:rPr lang="en-US" sz="2400" dirty="0" smtClean="0">
                <a:solidFill>
                  <a:schemeClr val="bg1"/>
                </a:solidFill>
              </a:rPr>
              <a:t>Big Data/Analytics</a:t>
            </a:r>
          </a:p>
        </p:txBody>
      </p:sp>
      <p:sp>
        <p:nvSpPr>
          <p:cNvPr id="8" name="TextBox 7"/>
          <p:cNvSpPr txBox="1"/>
          <p:nvPr/>
        </p:nvSpPr>
        <p:spPr>
          <a:xfrm>
            <a:off x="-2" y="3427273"/>
            <a:ext cx="2429438" cy="276999"/>
          </a:xfrm>
          <a:prstGeom prst="rect">
            <a:avLst/>
          </a:prstGeom>
          <a:noFill/>
        </p:spPr>
        <p:txBody>
          <a:bodyPr wrap="square" rtlCol="0">
            <a:spAutoFit/>
          </a:bodyPr>
          <a:lstStyle/>
          <a:p>
            <a:pPr algn="ctr"/>
            <a:r>
              <a:rPr lang="en-US" sz="1200" dirty="0" smtClean="0">
                <a:solidFill>
                  <a:schemeClr val="bg1"/>
                </a:solidFill>
                <a:cs typeface="Neo Sans Intel"/>
              </a:rPr>
              <a:t>September 2014</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2508" y="786158"/>
            <a:ext cx="1624418" cy="2165892"/>
          </a:xfrm>
          <a:prstGeom prst="rect">
            <a:avLst/>
          </a:prstGeom>
        </p:spPr>
      </p:pic>
      <p:sp>
        <p:nvSpPr>
          <p:cNvPr id="10" name="TextBox 9"/>
          <p:cNvSpPr txBox="1"/>
          <p:nvPr/>
        </p:nvSpPr>
        <p:spPr>
          <a:xfrm>
            <a:off x="71468" y="4770688"/>
            <a:ext cx="2532939" cy="307777"/>
          </a:xfrm>
          <a:prstGeom prst="rect">
            <a:avLst/>
          </a:prstGeom>
          <a:noFill/>
        </p:spPr>
        <p:txBody>
          <a:bodyPr wrap="square" rtlCol="0">
            <a:spAutoFit/>
          </a:bodyPr>
          <a:lstStyle/>
          <a:p>
            <a:pPr algn="ctr"/>
            <a:r>
              <a:rPr lang="en-US" sz="1400" i="1" dirty="0" smtClean="0">
                <a:solidFill>
                  <a:schemeClr val="bg1"/>
                </a:solidFill>
                <a:cs typeface="Neo Sans Intel"/>
              </a:rPr>
              <a:t>How fast do you want to go?</a:t>
            </a:r>
          </a:p>
        </p:txBody>
      </p:sp>
      <p:sp>
        <p:nvSpPr>
          <p:cNvPr id="12" name="TextBox 11"/>
          <p:cNvSpPr txBox="1"/>
          <p:nvPr/>
        </p:nvSpPr>
        <p:spPr>
          <a:xfrm>
            <a:off x="5372099" y="4962851"/>
            <a:ext cx="3771900" cy="178510"/>
          </a:xfrm>
          <a:prstGeom prst="rect">
            <a:avLst/>
          </a:prstGeom>
          <a:solidFill>
            <a:srgbClr val="0070C0"/>
          </a:solidFill>
        </p:spPr>
        <p:txBody>
          <a:bodyPr wrap="square" lIns="54864" tIns="27432" rIns="27432" bIns="27432" rtlCol="0">
            <a:spAutoFit/>
          </a:bodyPr>
          <a:lstStyle/>
          <a:p>
            <a:r>
              <a:rPr lang="en-US" sz="800" dirty="0" smtClean="0">
                <a:solidFill>
                  <a:schemeClr val="bg1"/>
                </a:solidFill>
              </a:rPr>
              <a:t>† Better </a:t>
            </a:r>
            <a:r>
              <a:rPr lang="en-US" sz="800" dirty="0">
                <a:solidFill>
                  <a:schemeClr val="bg1"/>
                </a:solidFill>
              </a:rPr>
              <a:t>Performance is demonstrated through proof points </a:t>
            </a:r>
            <a:r>
              <a:rPr lang="en-US" sz="800" dirty="0" smtClean="0">
                <a:solidFill>
                  <a:schemeClr val="bg1"/>
                </a:solidFill>
              </a:rPr>
              <a:t>in </a:t>
            </a:r>
            <a:r>
              <a:rPr lang="en-US" sz="800" dirty="0">
                <a:solidFill>
                  <a:schemeClr val="bg1"/>
                </a:solidFill>
              </a:rPr>
              <a:t>this </a:t>
            </a:r>
            <a:r>
              <a:rPr lang="en-US" sz="800" dirty="0" smtClean="0">
                <a:solidFill>
                  <a:schemeClr val="bg1"/>
                </a:solidFill>
              </a:rPr>
              <a:t>presentation.</a:t>
            </a:r>
            <a:endParaRPr lang="en-US" sz="800" dirty="0" smtClean="0">
              <a:solidFill>
                <a:schemeClr val="bg1"/>
              </a:solidFill>
              <a:cs typeface="Neo Sans Intel"/>
            </a:endParaRPr>
          </a:p>
        </p:txBody>
      </p:sp>
    </p:spTree>
    <p:extLst>
      <p:ext uri="{BB962C8B-B14F-4D97-AF65-F5344CB8AC3E}">
        <p14:creationId xmlns:p14="http://schemas.microsoft.com/office/powerpoint/2010/main" val="4174225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69669" y="1272248"/>
            <a:ext cx="1106301" cy="368663"/>
          </a:xfrm>
          <a:prstGeom prst="rect">
            <a:avLst/>
          </a:prstGeom>
          <a:noFill/>
        </p:spPr>
        <p:txBody>
          <a:bodyPr wrap="none" lIns="0" tIns="0" rIns="0" bIns="0" rtlCol="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defTabSz="914378">
              <a:spcBef>
                <a:spcPts val="0"/>
              </a:spcBef>
              <a:spcAft>
                <a:spcPts val="0"/>
              </a:spcAft>
            </a:pPr>
            <a:r>
              <a:rPr lang="en-US" sz="1400" b="1" dirty="0" smtClean="0">
                <a:solidFill>
                  <a:srgbClr val="FFDA00"/>
                </a:solidFill>
                <a:latin typeface="Intel Clear"/>
                <a:cs typeface="Arial" panose="020B0604020202020204" pitchFamily="34" charset="0"/>
              </a:rPr>
              <a:t>32% </a:t>
            </a:r>
            <a:r>
              <a:rPr lang="en-US" sz="1400" b="1" dirty="0" smtClean="0">
                <a:solidFill>
                  <a:prstClr val="white"/>
                </a:solidFill>
                <a:latin typeface="Intel Clear"/>
                <a:cs typeface="Arial" panose="020B0604020202020204" pitchFamily="34" charset="0"/>
              </a:rPr>
              <a:t>of Servers are</a:t>
            </a:r>
          </a:p>
          <a:p>
            <a:pPr algn="ctr" defTabSz="914378">
              <a:spcBef>
                <a:spcPts val="0"/>
              </a:spcBef>
              <a:spcAft>
                <a:spcPts val="0"/>
              </a:spcAft>
            </a:pPr>
            <a:r>
              <a:rPr lang="en-US" sz="1400" b="1" dirty="0" smtClean="0">
                <a:solidFill>
                  <a:prstClr val="white"/>
                </a:solidFill>
                <a:latin typeface="Intel Clear"/>
                <a:cs typeface="Arial" panose="020B0604020202020204" pitchFamily="34" charset="0"/>
              </a:rPr>
              <a:t>&gt;4 Years Old</a:t>
            </a:r>
            <a:r>
              <a:rPr lang="en-US" sz="1400" b="1" baseline="30000" dirty="0" smtClean="0">
                <a:solidFill>
                  <a:prstClr val="white"/>
                </a:solidFill>
                <a:latin typeface="Intel Clear"/>
                <a:cs typeface="Arial" panose="020B0604020202020204" pitchFamily="34" charset="0"/>
              </a:rPr>
              <a:t>1</a:t>
            </a:r>
            <a:endParaRPr lang="en-US" sz="1400" b="1" baseline="30000" dirty="0">
              <a:solidFill>
                <a:prstClr val="white"/>
              </a:solidFill>
              <a:latin typeface="Intel Clear"/>
              <a:cs typeface="Arial" panose="020B0604020202020204" pitchFamily="34" charset="0"/>
            </a:endParaRPr>
          </a:p>
        </p:txBody>
      </p:sp>
      <p:graphicFrame>
        <p:nvGraphicFramePr>
          <p:cNvPr id="9" name="Chart 8"/>
          <p:cNvGraphicFramePr/>
          <p:nvPr>
            <p:extLst/>
          </p:nvPr>
        </p:nvGraphicFramePr>
        <p:xfrm>
          <a:off x="1935995" y="907869"/>
          <a:ext cx="1398641" cy="1340796"/>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p:cNvGrpSpPr/>
          <p:nvPr/>
        </p:nvGrpSpPr>
        <p:grpSpPr>
          <a:xfrm>
            <a:off x="3486273" y="1212539"/>
            <a:ext cx="1139216" cy="804598"/>
            <a:chOff x="2026390" y="4997605"/>
            <a:chExt cx="1118350" cy="807320"/>
          </a:xfrm>
        </p:grpSpPr>
        <p:sp>
          <p:nvSpPr>
            <p:cNvPr id="11" name="Rectangle 10"/>
            <p:cNvSpPr/>
            <p:nvPr/>
          </p:nvSpPr>
          <p:spPr>
            <a:xfrm>
              <a:off x="2026391" y="5040601"/>
              <a:ext cx="1060543" cy="764324"/>
            </a:xfrm>
            <a:prstGeom prst="rect">
              <a:avLst/>
            </a:prstGeom>
            <a:effectLst/>
          </p:spPr>
          <p:txBody>
            <a:bodyPr wrap="square" lIns="0" tIns="0" rIns="0" bIns="0">
              <a:spAutoFit/>
            </a:bodyPr>
            <a:lstStyle/>
            <a:p>
              <a:pPr defTabSz="914150">
                <a:buClr>
                  <a:prstClr val="white"/>
                </a:buClr>
                <a:defRPr/>
              </a:pPr>
              <a:r>
                <a:rPr lang="en-US" sz="4950" kern="0" spc="-400" dirty="0">
                  <a:solidFill>
                    <a:srgbClr val="FFDA00"/>
                  </a:solidFill>
                  <a:cs typeface="Arial" panose="020B0604020202020204" pitchFamily="34" charset="0"/>
                </a:rPr>
                <a:t>32</a:t>
              </a:r>
              <a:endParaRPr lang="en-US" sz="788" kern="0" dirty="0">
                <a:solidFill>
                  <a:srgbClr val="FFDA00"/>
                </a:solidFill>
                <a:cs typeface="Arial" panose="020B0604020202020204" pitchFamily="34" charset="0"/>
              </a:endParaRPr>
            </a:p>
          </p:txBody>
        </p:sp>
        <p:sp>
          <p:nvSpPr>
            <p:cNvPr id="12" name="Rectangle 11"/>
            <p:cNvSpPr/>
            <p:nvPr/>
          </p:nvSpPr>
          <p:spPr>
            <a:xfrm>
              <a:off x="2721058" y="5177405"/>
              <a:ext cx="125891" cy="231613"/>
            </a:xfrm>
            <a:prstGeom prst="rect">
              <a:avLst/>
            </a:prstGeom>
          </p:spPr>
          <p:txBody>
            <a:bodyPr wrap="none" lIns="0" tIns="0" rIns="0" bIns="0">
              <a:spAutoFit/>
            </a:bodyPr>
            <a:lstStyle/>
            <a:p>
              <a:pPr defTabSz="914150">
                <a:buClr>
                  <a:prstClr val="white"/>
                </a:buClr>
                <a:defRPr/>
              </a:pPr>
              <a:r>
                <a:rPr lang="en-US" sz="1500" kern="0" spc="-400" dirty="0">
                  <a:solidFill>
                    <a:srgbClr val="FFDA00"/>
                  </a:solidFill>
                  <a:cs typeface="Arial" panose="020B0604020202020204" pitchFamily="34" charset="0"/>
                </a:rPr>
                <a:t>%</a:t>
              </a:r>
              <a:endParaRPr lang="en-US" sz="900" kern="0" dirty="0">
                <a:solidFill>
                  <a:srgbClr val="FFDA00"/>
                </a:solidFill>
                <a:cs typeface="Arial" panose="020B0604020202020204" pitchFamily="34" charset="0"/>
              </a:endParaRPr>
            </a:p>
          </p:txBody>
        </p:sp>
        <p:sp>
          <p:nvSpPr>
            <p:cNvPr id="13" name="Rectangle 7"/>
            <p:cNvSpPr>
              <a:spLocks noChangeArrowheads="1"/>
            </p:cNvSpPr>
            <p:nvPr/>
          </p:nvSpPr>
          <p:spPr bwMode="auto">
            <a:xfrm>
              <a:off x="2026390" y="4997605"/>
              <a:ext cx="1118350" cy="185291"/>
            </a:xfrm>
            <a:prstGeom prst="rect">
              <a:avLst/>
            </a:prstGeom>
            <a:noFill/>
            <a:ln w="9525">
              <a:noFill/>
              <a:miter lim="800000"/>
              <a:headEnd/>
              <a:tailEnd/>
            </a:ln>
          </p:spPr>
          <p:txBody>
            <a:bodyPr wrap="square" lIns="0" tIns="0" rIns="0" bIns="0">
              <a:spAutoFit/>
            </a:bodyPr>
            <a:lstStyle/>
            <a:p>
              <a:pPr defTabSz="914150">
                <a:defRPr/>
              </a:pPr>
              <a:r>
                <a:rPr lang="en-US" sz="1200" b="1" kern="0" cap="all" spc="-100" dirty="0">
                  <a:solidFill>
                    <a:prstClr val="white"/>
                  </a:solidFill>
                  <a:cs typeface="Arial" panose="020B0604020202020204" pitchFamily="34" charset="0"/>
                </a:rPr>
                <a:t>&gt; 4 YEARS OLD</a:t>
              </a:r>
            </a:p>
          </p:txBody>
        </p:sp>
      </p:grpSp>
      <p:sp>
        <p:nvSpPr>
          <p:cNvPr id="14" name="TextBox 28"/>
          <p:cNvSpPr txBox="1"/>
          <p:nvPr/>
        </p:nvSpPr>
        <p:spPr>
          <a:xfrm>
            <a:off x="383673" y="2511290"/>
            <a:ext cx="1455082" cy="368663"/>
          </a:xfrm>
          <a:prstGeom prst="rect">
            <a:avLst/>
          </a:prstGeom>
          <a:noFill/>
        </p:spPr>
        <p:txBody>
          <a:bodyPr wrap="none" lIns="0" tIns="0" rIns="0" bIns="0" rtlCol="0">
            <a:noAutofit/>
          </a:bodyPr>
          <a:lstStyle>
            <a:defPPr>
              <a:defRPr lang="en-US"/>
            </a:defPPr>
            <a:lvl1pPr algn="ctr" fontAlgn="base">
              <a:spcBef>
                <a:spcPts val="600"/>
              </a:spcBef>
              <a:spcAft>
                <a:spcPts val="600"/>
              </a:spcAft>
              <a:defRPr b="1">
                <a:solidFill>
                  <a:srgbClr val="061922"/>
                </a:solidFill>
                <a:cs typeface="Arial"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pPr defTabSz="914378">
              <a:spcBef>
                <a:spcPts val="0"/>
              </a:spcBef>
              <a:spcAft>
                <a:spcPts val="0"/>
              </a:spcAft>
              <a:defRPr/>
            </a:pPr>
            <a:r>
              <a:rPr lang="en-US" sz="1400" kern="0" dirty="0">
                <a:solidFill>
                  <a:prstClr val="white"/>
                </a:solidFill>
              </a:rPr>
              <a:t>Make up only </a:t>
            </a:r>
            <a:r>
              <a:rPr lang="en-US" sz="1400" kern="0" dirty="0">
                <a:solidFill>
                  <a:srgbClr val="FFDA00"/>
                </a:solidFill>
              </a:rPr>
              <a:t>4% </a:t>
            </a:r>
            <a:r>
              <a:rPr lang="en-US" sz="1400" kern="0" dirty="0">
                <a:solidFill>
                  <a:prstClr val="white"/>
                </a:solidFill>
              </a:rPr>
              <a:t>of </a:t>
            </a:r>
          </a:p>
          <a:p>
            <a:pPr defTabSz="914378">
              <a:spcBef>
                <a:spcPts val="0"/>
              </a:spcBef>
              <a:spcAft>
                <a:spcPts val="0"/>
              </a:spcAft>
              <a:defRPr/>
            </a:pPr>
            <a:r>
              <a:rPr lang="en-US" sz="1400" kern="0" dirty="0">
                <a:solidFill>
                  <a:prstClr val="white"/>
                </a:solidFill>
              </a:rPr>
              <a:t>Total Performance </a:t>
            </a:r>
          </a:p>
          <a:p>
            <a:pPr defTabSz="914378">
              <a:spcBef>
                <a:spcPts val="0"/>
              </a:spcBef>
              <a:spcAft>
                <a:spcPts val="0"/>
              </a:spcAft>
              <a:defRPr/>
            </a:pPr>
            <a:r>
              <a:rPr lang="en-US" sz="1400" kern="0" dirty="0">
                <a:solidFill>
                  <a:prstClr val="white"/>
                </a:solidFill>
              </a:rPr>
              <a:t>Capabilities of </a:t>
            </a:r>
            <a:r>
              <a:rPr lang="en-US" sz="1400" kern="0" dirty="0" smtClean="0">
                <a:solidFill>
                  <a:prstClr val="white"/>
                </a:solidFill>
              </a:rPr>
              <a:t>Servers</a:t>
            </a:r>
            <a:r>
              <a:rPr lang="en-US" sz="1400" baseline="30000" dirty="0" smtClean="0">
                <a:solidFill>
                  <a:prstClr val="white"/>
                </a:solidFill>
              </a:rPr>
              <a:t>1</a:t>
            </a:r>
            <a:endParaRPr lang="en-US" sz="1400" kern="0" baseline="30000" dirty="0">
              <a:solidFill>
                <a:prstClr val="white"/>
              </a:solidFill>
            </a:endParaRPr>
          </a:p>
        </p:txBody>
      </p:sp>
      <p:graphicFrame>
        <p:nvGraphicFramePr>
          <p:cNvPr id="15" name="Chart 14"/>
          <p:cNvGraphicFramePr/>
          <p:nvPr>
            <p:extLst/>
          </p:nvPr>
        </p:nvGraphicFramePr>
        <p:xfrm>
          <a:off x="1929428" y="2148463"/>
          <a:ext cx="1393167" cy="1325150"/>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p:cNvGrpSpPr/>
          <p:nvPr/>
        </p:nvGrpSpPr>
        <p:grpSpPr>
          <a:xfrm>
            <a:off x="3486273" y="2396163"/>
            <a:ext cx="1139216" cy="804603"/>
            <a:chOff x="2082561" y="4997605"/>
            <a:chExt cx="1118350" cy="807325"/>
          </a:xfrm>
        </p:grpSpPr>
        <p:sp>
          <p:nvSpPr>
            <p:cNvPr id="17" name="Rectangle 16"/>
            <p:cNvSpPr/>
            <p:nvPr/>
          </p:nvSpPr>
          <p:spPr>
            <a:xfrm>
              <a:off x="2082562" y="5040606"/>
              <a:ext cx="1060542" cy="764324"/>
            </a:xfrm>
            <a:prstGeom prst="rect">
              <a:avLst/>
            </a:prstGeom>
            <a:effectLst/>
          </p:spPr>
          <p:txBody>
            <a:bodyPr wrap="square" lIns="0" tIns="0" rIns="0" bIns="0">
              <a:spAutoFit/>
            </a:bodyPr>
            <a:lstStyle/>
            <a:p>
              <a:pPr defTabSz="914150">
                <a:buClr>
                  <a:prstClr val="white"/>
                </a:buClr>
                <a:defRPr/>
              </a:pPr>
              <a:r>
                <a:rPr lang="en-US" sz="4950" kern="0" spc="-400" dirty="0">
                  <a:solidFill>
                    <a:srgbClr val="FFDA00"/>
                  </a:solidFill>
                  <a:cs typeface="Arial" panose="020B0604020202020204" pitchFamily="34" charset="0"/>
                </a:rPr>
                <a:t>4</a:t>
              </a:r>
              <a:endParaRPr lang="en-US" sz="788" kern="0" dirty="0">
                <a:solidFill>
                  <a:srgbClr val="FFDA00"/>
                </a:solidFill>
                <a:cs typeface="Arial" panose="020B0604020202020204" pitchFamily="34" charset="0"/>
              </a:endParaRPr>
            </a:p>
          </p:txBody>
        </p:sp>
        <p:sp>
          <p:nvSpPr>
            <p:cNvPr id="18" name="Rectangle 17"/>
            <p:cNvSpPr/>
            <p:nvPr/>
          </p:nvSpPr>
          <p:spPr>
            <a:xfrm>
              <a:off x="2469480" y="5182271"/>
              <a:ext cx="125891" cy="231613"/>
            </a:xfrm>
            <a:prstGeom prst="rect">
              <a:avLst/>
            </a:prstGeom>
          </p:spPr>
          <p:txBody>
            <a:bodyPr wrap="none" lIns="0" tIns="0" rIns="0" bIns="0">
              <a:spAutoFit/>
            </a:bodyPr>
            <a:lstStyle/>
            <a:p>
              <a:pPr defTabSz="914150">
                <a:buClr>
                  <a:prstClr val="white"/>
                </a:buClr>
                <a:defRPr/>
              </a:pPr>
              <a:r>
                <a:rPr lang="en-US" sz="1500" kern="0" spc="-400" dirty="0">
                  <a:solidFill>
                    <a:srgbClr val="FFDA00"/>
                  </a:solidFill>
                  <a:cs typeface="Arial" panose="020B0604020202020204" pitchFamily="34" charset="0"/>
                </a:rPr>
                <a:t>%</a:t>
              </a:r>
              <a:endParaRPr lang="en-US" sz="900" kern="0" dirty="0">
                <a:solidFill>
                  <a:srgbClr val="FFDA00"/>
                </a:solidFill>
                <a:cs typeface="Arial" panose="020B0604020202020204" pitchFamily="34" charset="0"/>
              </a:endParaRPr>
            </a:p>
          </p:txBody>
        </p:sp>
        <p:sp>
          <p:nvSpPr>
            <p:cNvPr id="19" name="Rectangle 7"/>
            <p:cNvSpPr>
              <a:spLocks noChangeArrowheads="1"/>
            </p:cNvSpPr>
            <p:nvPr/>
          </p:nvSpPr>
          <p:spPr bwMode="auto">
            <a:xfrm>
              <a:off x="2082561" y="4997605"/>
              <a:ext cx="1118350" cy="185291"/>
            </a:xfrm>
            <a:prstGeom prst="rect">
              <a:avLst/>
            </a:prstGeom>
            <a:noFill/>
            <a:ln w="9525">
              <a:noFill/>
              <a:miter lim="800000"/>
              <a:headEnd/>
              <a:tailEnd/>
            </a:ln>
          </p:spPr>
          <p:txBody>
            <a:bodyPr wrap="square" lIns="0" tIns="0" rIns="0" bIns="0">
              <a:spAutoFit/>
            </a:bodyPr>
            <a:lstStyle/>
            <a:p>
              <a:pPr defTabSz="914150">
                <a:defRPr/>
              </a:pPr>
              <a:r>
                <a:rPr lang="en-US" sz="1200" b="1" kern="0" cap="all" spc="-100" dirty="0">
                  <a:solidFill>
                    <a:prstClr val="white"/>
                  </a:solidFill>
                  <a:cs typeface="Arial" panose="020B0604020202020204" pitchFamily="34" charset="0"/>
                </a:rPr>
                <a:t>&gt; 4 YEARS OLD</a:t>
              </a:r>
            </a:p>
          </p:txBody>
        </p:sp>
      </p:grpSp>
      <p:sp>
        <p:nvSpPr>
          <p:cNvPr id="20" name="TextBox 27"/>
          <p:cNvSpPr txBox="1"/>
          <p:nvPr/>
        </p:nvSpPr>
        <p:spPr>
          <a:xfrm>
            <a:off x="467519" y="3815683"/>
            <a:ext cx="1350785" cy="368663"/>
          </a:xfrm>
          <a:prstGeom prst="rect">
            <a:avLst/>
          </a:prstGeom>
          <a:noFill/>
        </p:spPr>
        <p:txBody>
          <a:bodyPr wrap="none" lIns="0" tIns="0" rIns="0" bIns="0" rtlCol="0">
            <a:noAutofit/>
          </a:bodyPr>
          <a:lstStyle>
            <a:defPPr>
              <a:defRPr lang="en-US"/>
            </a:defPPr>
            <a:lvl1pPr algn="ctr" fontAlgn="base">
              <a:spcBef>
                <a:spcPts val="600"/>
              </a:spcBef>
              <a:spcAft>
                <a:spcPts val="600"/>
              </a:spcAft>
              <a:defRPr b="1">
                <a:solidFill>
                  <a:srgbClr val="061922"/>
                </a:solidFill>
                <a:cs typeface="Arial" pitchFamily="34" charset="0"/>
              </a:defRPr>
            </a:lvl1pPr>
            <a:lvl2pPr fontAlgn="base">
              <a:spcBef>
                <a:spcPct val="0"/>
              </a:spcBef>
              <a:spcAft>
                <a:spcPct val="0"/>
              </a:spcAft>
              <a:defRPr>
                <a:latin typeface="Arial" charset="0"/>
                <a:cs typeface="Arial" charset="0"/>
              </a:defRPr>
            </a:lvl2pPr>
            <a:lvl3pPr fontAlgn="base">
              <a:spcBef>
                <a:spcPct val="0"/>
              </a:spcBef>
              <a:spcAft>
                <a:spcPct val="0"/>
              </a:spcAft>
              <a:defRPr>
                <a:latin typeface="Arial" charset="0"/>
                <a:cs typeface="Arial" charset="0"/>
              </a:defRPr>
            </a:lvl3pPr>
            <a:lvl4pPr fontAlgn="base">
              <a:spcBef>
                <a:spcPct val="0"/>
              </a:spcBef>
              <a:spcAft>
                <a:spcPct val="0"/>
              </a:spcAft>
              <a:defRPr>
                <a:latin typeface="Arial" charset="0"/>
                <a:cs typeface="Arial" charset="0"/>
              </a:defRPr>
            </a:lvl4pPr>
            <a:lvl5pPr fontAlgn="base">
              <a:spcBef>
                <a:spcPct val="0"/>
              </a:spcBef>
              <a:spcAft>
                <a:spcPct val="0"/>
              </a:spcAft>
              <a:defRPr>
                <a:latin typeface="Arial" charset="0"/>
                <a:cs typeface="Arial" charset="0"/>
              </a:defRPr>
            </a:lvl5pPr>
            <a:lvl6pPr>
              <a:defRPr>
                <a:latin typeface="Arial" charset="0"/>
                <a:cs typeface="Arial" charset="0"/>
              </a:defRPr>
            </a:lvl6pPr>
            <a:lvl7pPr>
              <a:defRPr>
                <a:latin typeface="Arial" charset="0"/>
                <a:cs typeface="Arial" charset="0"/>
              </a:defRPr>
            </a:lvl7pPr>
            <a:lvl8pPr>
              <a:defRPr>
                <a:latin typeface="Arial" charset="0"/>
                <a:cs typeface="Arial" charset="0"/>
              </a:defRPr>
            </a:lvl8pPr>
            <a:lvl9pPr>
              <a:defRPr>
                <a:latin typeface="Arial" charset="0"/>
                <a:cs typeface="Arial" charset="0"/>
              </a:defRPr>
            </a:lvl9pPr>
          </a:lstStyle>
          <a:p>
            <a:pPr defTabSz="914378">
              <a:spcBef>
                <a:spcPts val="0"/>
              </a:spcBef>
              <a:spcAft>
                <a:spcPts val="0"/>
              </a:spcAft>
              <a:defRPr/>
            </a:pPr>
            <a:r>
              <a:rPr lang="en-US" sz="1400" kern="0" dirty="0">
                <a:solidFill>
                  <a:prstClr val="white"/>
                </a:solidFill>
              </a:rPr>
              <a:t>Use </a:t>
            </a:r>
            <a:r>
              <a:rPr lang="en-US" sz="1400" kern="0" dirty="0">
                <a:solidFill>
                  <a:srgbClr val="FFDA00"/>
                </a:solidFill>
              </a:rPr>
              <a:t>65% </a:t>
            </a:r>
            <a:r>
              <a:rPr lang="en-US" sz="1400" kern="0" dirty="0">
                <a:solidFill>
                  <a:prstClr val="white"/>
                </a:solidFill>
              </a:rPr>
              <a:t>of Total </a:t>
            </a:r>
          </a:p>
          <a:p>
            <a:pPr defTabSz="914378">
              <a:spcBef>
                <a:spcPts val="0"/>
              </a:spcBef>
              <a:spcAft>
                <a:spcPts val="0"/>
              </a:spcAft>
              <a:defRPr/>
            </a:pPr>
            <a:r>
              <a:rPr lang="en-US" sz="1400" kern="0" dirty="0">
                <a:solidFill>
                  <a:prstClr val="white"/>
                </a:solidFill>
              </a:rPr>
              <a:t>Energy </a:t>
            </a:r>
            <a:r>
              <a:rPr lang="en-US" sz="1400" kern="0" dirty="0" smtClean="0">
                <a:solidFill>
                  <a:prstClr val="white"/>
                </a:solidFill>
              </a:rPr>
              <a:t>Consumption</a:t>
            </a:r>
            <a:r>
              <a:rPr lang="en-US" sz="1400" baseline="30000" dirty="0" smtClean="0">
                <a:solidFill>
                  <a:prstClr val="white"/>
                </a:solidFill>
              </a:rPr>
              <a:t>1</a:t>
            </a:r>
            <a:endParaRPr lang="en-US" sz="1400" kern="0" baseline="30000" dirty="0">
              <a:solidFill>
                <a:prstClr val="white"/>
              </a:solidFill>
            </a:endParaRPr>
          </a:p>
        </p:txBody>
      </p:sp>
      <p:graphicFrame>
        <p:nvGraphicFramePr>
          <p:cNvPr id="21" name="Chart 20"/>
          <p:cNvGraphicFramePr/>
          <p:nvPr>
            <p:extLst/>
          </p:nvPr>
        </p:nvGraphicFramePr>
        <p:xfrm>
          <a:off x="1949631" y="3383586"/>
          <a:ext cx="1409522" cy="1315274"/>
        </p:xfrm>
        <a:graphic>
          <a:graphicData uri="http://schemas.openxmlformats.org/drawingml/2006/chart">
            <c:chart xmlns:c="http://schemas.openxmlformats.org/drawingml/2006/chart" xmlns:r="http://schemas.openxmlformats.org/officeDocument/2006/relationships" r:id="rId5"/>
          </a:graphicData>
        </a:graphic>
      </p:graphicFrame>
      <p:grpSp>
        <p:nvGrpSpPr>
          <p:cNvPr id="22" name="Group 21"/>
          <p:cNvGrpSpPr/>
          <p:nvPr/>
        </p:nvGrpSpPr>
        <p:grpSpPr>
          <a:xfrm>
            <a:off x="3486273" y="3506146"/>
            <a:ext cx="1139216" cy="804603"/>
            <a:chOff x="6555391" y="1519161"/>
            <a:chExt cx="1118350" cy="807325"/>
          </a:xfrm>
        </p:grpSpPr>
        <p:grpSp>
          <p:nvGrpSpPr>
            <p:cNvPr id="23" name="Group 22"/>
            <p:cNvGrpSpPr/>
            <p:nvPr/>
          </p:nvGrpSpPr>
          <p:grpSpPr>
            <a:xfrm>
              <a:off x="6555391" y="1519161"/>
              <a:ext cx="1118350" cy="807325"/>
              <a:chOff x="6555391" y="3377270"/>
              <a:chExt cx="1118350" cy="807325"/>
            </a:xfrm>
          </p:grpSpPr>
          <p:sp>
            <p:nvSpPr>
              <p:cNvPr id="25" name="Rectangle 24"/>
              <p:cNvSpPr/>
              <p:nvPr/>
            </p:nvSpPr>
            <p:spPr>
              <a:xfrm>
                <a:off x="6555392" y="3420271"/>
                <a:ext cx="1060542" cy="764324"/>
              </a:xfrm>
              <a:prstGeom prst="rect">
                <a:avLst/>
              </a:prstGeom>
              <a:effectLst/>
            </p:spPr>
            <p:txBody>
              <a:bodyPr wrap="square" lIns="0" tIns="0" rIns="0" bIns="0">
                <a:spAutoFit/>
              </a:bodyPr>
              <a:lstStyle/>
              <a:p>
                <a:pPr defTabSz="914150">
                  <a:buClr>
                    <a:prstClr val="white"/>
                  </a:buClr>
                  <a:defRPr/>
                </a:pPr>
                <a:r>
                  <a:rPr lang="en-US" sz="4950" kern="0" spc="-400" dirty="0">
                    <a:solidFill>
                      <a:srgbClr val="FFDA00"/>
                    </a:solidFill>
                    <a:cs typeface="Arial" panose="020B0604020202020204" pitchFamily="34" charset="0"/>
                  </a:rPr>
                  <a:t>65</a:t>
                </a:r>
                <a:endParaRPr lang="en-US" sz="788" kern="0" dirty="0">
                  <a:solidFill>
                    <a:srgbClr val="FFDA00"/>
                  </a:solidFill>
                  <a:cs typeface="Arial" panose="020B0604020202020204" pitchFamily="34" charset="0"/>
                </a:endParaRPr>
              </a:p>
            </p:txBody>
          </p:sp>
          <p:sp>
            <p:nvSpPr>
              <p:cNvPr id="26" name="Rectangle 7"/>
              <p:cNvSpPr>
                <a:spLocks noChangeArrowheads="1"/>
              </p:cNvSpPr>
              <p:nvPr/>
            </p:nvSpPr>
            <p:spPr bwMode="auto">
              <a:xfrm>
                <a:off x="6555391" y="3377270"/>
                <a:ext cx="1118350" cy="185291"/>
              </a:xfrm>
              <a:prstGeom prst="rect">
                <a:avLst/>
              </a:prstGeom>
              <a:noFill/>
              <a:ln w="9525">
                <a:noFill/>
                <a:miter lim="800000"/>
                <a:headEnd/>
                <a:tailEnd/>
              </a:ln>
            </p:spPr>
            <p:txBody>
              <a:bodyPr wrap="square" lIns="0" tIns="0" rIns="0" bIns="0">
                <a:spAutoFit/>
              </a:bodyPr>
              <a:lstStyle/>
              <a:p>
                <a:pPr defTabSz="914150">
                  <a:defRPr/>
                </a:pPr>
                <a:r>
                  <a:rPr lang="en-US" sz="1200" b="1" kern="0" cap="all" spc="-100" dirty="0">
                    <a:solidFill>
                      <a:prstClr val="white"/>
                    </a:solidFill>
                    <a:cs typeface="Arial" panose="020B0604020202020204" pitchFamily="34" charset="0"/>
                  </a:rPr>
                  <a:t>&gt; 4 YEARS OLD</a:t>
                </a:r>
              </a:p>
            </p:txBody>
          </p:sp>
        </p:grpSp>
        <p:sp>
          <p:nvSpPr>
            <p:cNvPr id="24" name="Rectangle 23"/>
            <p:cNvSpPr/>
            <p:nvPr/>
          </p:nvSpPr>
          <p:spPr>
            <a:xfrm>
              <a:off x="7264795" y="1703827"/>
              <a:ext cx="125891" cy="231613"/>
            </a:xfrm>
            <a:prstGeom prst="rect">
              <a:avLst/>
            </a:prstGeom>
          </p:spPr>
          <p:txBody>
            <a:bodyPr wrap="none" lIns="0" tIns="0" rIns="0" bIns="0">
              <a:spAutoFit/>
            </a:bodyPr>
            <a:lstStyle/>
            <a:p>
              <a:pPr defTabSz="914150">
                <a:buClr>
                  <a:prstClr val="white"/>
                </a:buClr>
                <a:defRPr/>
              </a:pPr>
              <a:r>
                <a:rPr lang="en-US" sz="1500" kern="0" spc="-400" dirty="0">
                  <a:solidFill>
                    <a:srgbClr val="FFDA00"/>
                  </a:solidFill>
                  <a:cs typeface="Arial" panose="020B0604020202020204" pitchFamily="34" charset="0"/>
                </a:rPr>
                <a:t>%</a:t>
              </a:r>
              <a:endParaRPr lang="en-US" sz="900" kern="0" dirty="0">
                <a:solidFill>
                  <a:srgbClr val="FFDA00"/>
                </a:solidFill>
                <a:cs typeface="Arial" panose="020B0604020202020204" pitchFamily="34" charset="0"/>
              </a:endParaRPr>
            </a:p>
          </p:txBody>
        </p:sp>
      </p:grpSp>
      <p:cxnSp>
        <p:nvCxnSpPr>
          <p:cNvPr id="27" name="Straight Connector 26"/>
          <p:cNvCxnSpPr/>
          <p:nvPr/>
        </p:nvCxnSpPr>
        <p:spPr>
          <a:xfrm>
            <a:off x="4569222" y="1005320"/>
            <a:ext cx="1191" cy="3723842"/>
          </a:xfrm>
          <a:prstGeom prst="line">
            <a:avLst/>
          </a:prstGeom>
          <a:ln>
            <a:solidFill>
              <a:schemeClr val="accent2"/>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4890836" y="810842"/>
            <a:ext cx="2397260" cy="1931114"/>
            <a:chOff x="218710" y="2686941"/>
            <a:chExt cx="2909010" cy="2905276"/>
          </a:xfrm>
        </p:grpSpPr>
        <p:graphicFrame>
          <p:nvGraphicFramePr>
            <p:cNvPr id="29" name="Chart 28"/>
            <p:cNvGraphicFramePr/>
            <p:nvPr>
              <p:extLst/>
            </p:nvPr>
          </p:nvGraphicFramePr>
          <p:xfrm>
            <a:off x="218710" y="2686941"/>
            <a:ext cx="2909010" cy="2905276"/>
          </p:xfrm>
          <a:graphic>
            <a:graphicData uri="http://schemas.openxmlformats.org/drawingml/2006/chart">
              <c:chart xmlns:c="http://schemas.openxmlformats.org/drawingml/2006/chart" xmlns:r="http://schemas.openxmlformats.org/officeDocument/2006/relationships" r:id="rId6"/>
            </a:graphicData>
          </a:graphic>
        </p:graphicFrame>
        <p:grpSp>
          <p:nvGrpSpPr>
            <p:cNvPr id="30" name="Group 29"/>
            <p:cNvGrpSpPr/>
            <p:nvPr/>
          </p:nvGrpSpPr>
          <p:grpSpPr>
            <a:xfrm>
              <a:off x="1845060" y="3212687"/>
              <a:ext cx="1060542" cy="826267"/>
              <a:chOff x="5502908" y="2637603"/>
              <a:chExt cx="1060542" cy="826267"/>
            </a:xfrm>
          </p:grpSpPr>
          <p:sp>
            <p:nvSpPr>
              <p:cNvPr id="35" name="Rectangle 34"/>
              <p:cNvSpPr/>
              <p:nvPr/>
            </p:nvSpPr>
            <p:spPr>
              <a:xfrm>
                <a:off x="5502908" y="2637603"/>
                <a:ext cx="1060542" cy="694555"/>
              </a:xfrm>
              <a:prstGeom prst="rect">
                <a:avLst/>
              </a:prstGeom>
              <a:effectLst/>
            </p:spPr>
            <p:txBody>
              <a:bodyPr wrap="square" lIns="0" tIns="0" rIns="0" bIns="0">
                <a:spAutoFit/>
              </a:bodyPr>
              <a:lstStyle/>
              <a:p>
                <a:pPr defTabSz="914150">
                  <a:buClr>
                    <a:prstClr val="white"/>
                  </a:buClr>
                </a:pPr>
                <a:r>
                  <a:rPr lang="en-US" sz="3000" spc="-400" dirty="0">
                    <a:solidFill>
                      <a:srgbClr val="FFDA00"/>
                    </a:solidFill>
                    <a:cs typeface="Arial" panose="020B0604020202020204" pitchFamily="34" charset="0"/>
                  </a:rPr>
                  <a:t>26</a:t>
                </a:r>
                <a:endParaRPr lang="en-US" sz="450" dirty="0">
                  <a:solidFill>
                    <a:srgbClr val="FFDA00"/>
                  </a:solidFill>
                  <a:cs typeface="Arial" panose="020B0604020202020204" pitchFamily="34" charset="0"/>
                </a:endParaRPr>
              </a:p>
            </p:txBody>
          </p:sp>
          <p:sp>
            <p:nvSpPr>
              <p:cNvPr id="36" name="Rectangle 35"/>
              <p:cNvSpPr/>
              <p:nvPr/>
            </p:nvSpPr>
            <p:spPr>
              <a:xfrm>
                <a:off x="5957137" y="2766014"/>
                <a:ext cx="152083" cy="243095"/>
              </a:xfrm>
              <a:prstGeom prst="rect">
                <a:avLst/>
              </a:prstGeom>
            </p:spPr>
            <p:txBody>
              <a:bodyPr wrap="square" lIns="0" tIns="0" rIns="0" bIns="0">
                <a:spAutoFit/>
              </a:bodyPr>
              <a:lstStyle/>
              <a:p>
                <a:pPr defTabSz="914150">
                  <a:buClr>
                    <a:prstClr val="white"/>
                  </a:buClr>
                </a:pPr>
                <a:r>
                  <a:rPr lang="en-US" sz="1050" spc="-400" dirty="0">
                    <a:solidFill>
                      <a:srgbClr val="FFDA00"/>
                    </a:solidFill>
                    <a:cs typeface="Arial" panose="020B0604020202020204" pitchFamily="34" charset="0"/>
                  </a:rPr>
                  <a:t>%</a:t>
                </a:r>
                <a:endParaRPr lang="en-US" sz="750" dirty="0">
                  <a:solidFill>
                    <a:srgbClr val="FFDA00"/>
                  </a:solidFill>
                  <a:cs typeface="Arial" panose="020B0604020202020204" pitchFamily="34" charset="0"/>
                </a:endParaRPr>
              </a:p>
            </p:txBody>
          </p:sp>
          <p:sp>
            <p:nvSpPr>
              <p:cNvPr id="37" name="Rectangle 7"/>
              <p:cNvSpPr>
                <a:spLocks noChangeArrowheads="1"/>
              </p:cNvSpPr>
              <p:nvPr/>
            </p:nvSpPr>
            <p:spPr bwMode="auto">
              <a:xfrm>
                <a:off x="5544664" y="3232352"/>
                <a:ext cx="488515" cy="231518"/>
              </a:xfrm>
              <a:prstGeom prst="rect">
                <a:avLst/>
              </a:prstGeom>
              <a:noFill/>
              <a:ln w="9525">
                <a:noFill/>
                <a:miter lim="800000"/>
                <a:headEnd/>
                <a:tailEnd/>
              </a:ln>
            </p:spPr>
            <p:txBody>
              <a:bodyPr wrap="square" lIns="0" tIns="0" rIns="0" bIns="0">
                <a:spAutoFit/>
              </a:bodyPr>
              <a:lstStyle/>
              <a:p>
                <a:pPr defTabSz="914150"/>
                <a:r>
                  <a:rPr lang="en-US" sz="1000" b="1" dirty="0">
                    <a:solidFill>
                      <a:srgbClr val="FFDA00"/>
                    </a:solidFill>
                    <a:cs typeface="Arial" panose="020B0604020202020204" pitchFamily="34" charset="0"/>
                  </a:rPr>
                  <a:t>CAPEX</a:t>
                </a:r>
              </a:p>
            </p:txBody>
          </p:sp>
        </p:grpSp>
        <p:grpSp>
          <p:nvGrpSpPr>
            <p:cNvPr id="31" name="Group 30"/>
            <p:cNvGrpSpPr/>
            <p:nvPr/>
          </p:nvGrpSpPr>
          <p:grpSpPr>
            <a:xfrm>
              <a:off x="1060547" y="4211182"/>
              <a:ext cx="1060542" cy="822953"/>
              <a:chOff x="4718395" y="2287582"/>
              <a:chExt cx="1060542" cy="822953"/>
            </a:xfrm>
          </p:grpSpPr>
          <p:sp>
            <p:nvSpPr>
              <p:cNvPr id="32" name="Rectangle 31"/>
              <p:cNvSpPr/>
              <p:nvPr/>
            </p:nvSpPr>
            <p:spPr>
              <a:xfrm>
                <a:off x="4718395" y="2287582"/>
                <a:ext cx="1060542" cy="694555"/>
              </a:xfrm>
              <a:prstGeom prst="rect">
                <a:avLst/>
              </a:prstGeom>
              <a:effectLst/>
            </p:spPr>
            <p:txBody>
              <a:bodyPr wrap="square" lIns="0" tIns="0" rIns="0" bIns="0">
                <a:spAutoFit/>
              </a:bodyPr>
              <a:lstStyle/>
              <a:p>
                <a:pPr defTabSz="914150">
                  <a:buClr>
                    <a:prstClr val="white"/>
                  </a:buClr>
                </a:pPr>
                <a:r>
                  <a:rPr lang="en-US" sz="3000" spc="-400" dirty="0">
                    <a:solidFill>
                      <a:srgbClr val="FFDA00"/>
                    </a:solidFill>
                    <a:cs typeface="Arial" panose="020B0604020202020204" pitchFamily="34" charset="0"/>
                  </a:rPr>
                  <a:t>74</a:t>
                </a:r>
                <a:endParaRPr lang="en-US" sz="450" dirty="0">
                  <a:solidFill>
                    <a:srgbClr val="FFDA00"/>
                  </a:solidFill>
                  <a:cs typeface="Arial" panose="020B0604020202020204" pitchFamily="34" charset="0"/>
                </a:endParaRPr>
              </a:p>
            </p:txBody>
          </p:sp>
          <p:sp>
            <p:nvSpPr>
              <p:cNvPr id="33" name="Rectangle 32"/>
              <p:cNvSpPr/>
              <p:nvPr/>
            </p:nvSpPr>
            <p:spPr>
              <a:xfrm>
                <a:off x="5221730" y="2452538"/>
                <a:ext cx="89479" cy="243094"/>
              </a:xfrm>
              <a:prstGeom prst="rect">
                <a:avLst/>
              </a:prstGeom>
            </p:spPr>
            <p:txBody>
              <a:bodyPr wrap="none" lIns="0" tIns="0" rIns="0" bIns="0">
                <a:spAutoFit/>
              </a:bodyPr>
              <a:lstStyle/>
              <a:p>
                <a:pPr defTabSz="914150">
                  <a:buClr>
                    <a:prstClr val="white"/>
                  </a:buClr>
                </a:pPr>
                <a:r>
                  <a:rPr lang="en-US" sz="1050" spc="-400" dirty="0">
                    <a:solidFill>
                      <a:srgbClr val="FFDA00"/>
                    </a:solidFill>
                    <a:cs typeface="Arial" panose="020B0604020202020204" pitchFamily="34" charset="0"/>
                  </a:rPr>
                  <a:t>%</a:t>
                </a:r>
              </a:p>
            </p:txBody>
          </p:sp>
          <p:sp>
            <p:nvSpPr>
              <p:cNvPr id="34" name="Rectangle 7"/>
              <p:cNvSpPr>
                <a:spLocks noChangeArrowheads="1"/>
              </p:cNvSpPr>
              <p:nvPr/>
            </p:nvSpPr>
            <p:spPr bwMode="auto">
              <a:xfrm>
                <a:off x="4795427" y="2879017"/>
                <a:ext cx="444830" cy="231518"/>
              </a:xfrm>
              <a:prstGeom prst="rect">
                <a:avLst/>
              </a:prstGeom>
              <a:noFill/>
              <a:ln w="9525">
                <a:noFill/>
                <a:miter lim="800000"/>
                <a:headEnd/>
                <a:tailEnd/>
              </a:ln>
            </p:spPr>
            <p:txBody>
              <a:bodyPr wrap="square" lIns="0" tIns="0" rIns="0" bIns="0">
                <a:spAutoFit/>
              </a:bodyPr>
              <a:lstStyle/>
              <a:p>
                <a:pPr defTabSz="914150"/>
                <a:r>
                  <a:rPr lang="en-US" sz="1000" b="1" dirty="0">
                    <a:solidFill>
                      <a:srgbClr val="FFDA00"/>
                    </a:solidFill>
                    <a:cs typeface="Arial" panose="020B0604020202020204" pitchFamily="34" charset="0"/>
                  </a:rPr>
                  <a:t>OPEX</a:t>
                </a:r>
              </a:p>
            </p:txBody>
          </p:sp>
        </p:grpSp>
      </p:grpSp>
      <p:sp>
        <p:nvSpPr>
          <p:cNvPr id="38" name="Content Placeholder 3"/>
          <p:cNvSpPr txBox="1">
            <a:spLocks/>
          </p:cNvSpPr>
          <p:nvPr/>
        </p:nvSpPr>
        <p:spPr>
          <a:xfrm>
            <a:off x="4774123" y="2695622"/>
            <a:ext cx="3207691" cy="1768482"/>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Wingdings" charset="2"/>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prstClr val="white"/>
                </a:solidFill>
                <a:cs typeface="Arial" panose="020B0604020202020204" pitchFamily="34" charset="0"/>
              </a:rPr>
              <a:t>Business innovation throttled to </a:t>
            </a:r>
            <a:r>
              <a:rPr lang="en-US" sz="1200" b="1" dirty="0" smtClean="0">
                <a:solidFill>
                  <a:srgbClr val="FFDA00"/>
                </a:solidFill>
                <a:cs typeface="Arial" panose="020B0604020202020204" pitchFamily="34" charset="0"/>
              </a:rPr>
              <a:t>26%</a:t>
            </a:r>
            <a:r>
              <a:rPr lang="en-US" sz="1050" b="1" baseline="30000" dirty="0" smtClean="0">
                <a:solidFill>
                  <a:prstClr val="white"/>
                </a:solidFill>
                <a:cs typeface="Arial" panose="020B0604020202020204" pitchFamily="34" charset="0"/>
              </a:rPr>
              <a:t>2</a:t>
            </a:r>
            <a:endParaRPr lang="en-US" sz="700" b="1" baseline="30000" dirty="0">
              <a:solidFill>
                <a:prstClr val="white"/>
              </a:solidFill>
              <a:cs typeface="Arial" panose="020B0604020202020204" pitchFamily="34" charset="0"/>
            </a:endParaRPr>
          </a:p>
          <a:p>
            <a:pPr marL="223832" indent="-223832">
              <a:spcBef>
                <a:spcPts val="600"/>
              </a:spcBef>
              <a:buFont typeface="Wingdings" panose="05000000000000000000" pitchFamily="2" charset="2"/>
              <a:buChar char="§"/>
            </a:pPr>
            <a:r>
              <a:rPr lang="en-US" sz="1200" dirty="0">
                <a:solidFill>
                  <a:prstClr val="white"/>
                </a:solidFill>
                <a:cs typeface="Arial" panose="020B0604020202020204" pitchFamily="34" charset="0"/>
              </a:rPr>
              <a:t>Time to revenue</a:t>
            </a:r>
          </a:p>
          <a:p>
            <a:pPr marL="223832" indent="-223832">
              <a:spcBef>
                <a:spcPts val="600"/>
              </a:spcBef>
              <a:buFont typeface="Wingdings" panose="05000000000000000000" pitchFamily="2" charset="2"/>
              <a:buChar char="§"/>
            </a:pPr>
            <a:r>
              <a:rPr lang="en-US" sz="1200" dirty="0">
                <a:solidFill>
                  <a:prstClr val="white"/>
                </a:solidFill>
                <a:cs typeface="Arial" panose="020B0604020202020204" pitchFamily="34" charset="0"/>
              </a:rPr>
              <a:t>Cost of lost time, effort, opportunity</a:t>
            </a:r>
          </a:p>
          <a:p>
            <a:pPr marL="223832" indent="-223832">
              <a:spcBef>
                <a:spcPts val="600"/>
              </a:spcBef>
              <a:spcAft>
                <a:spcPts val="600"/>
              </a:spcAft>
              <a:buFont typeface="Wingdings" panose="05000000000000000000" pitchFamily="2" charset="2"/>
              <a:buChar char="§"/>
            </a:pPr>
            <a:r>
              <a:rPr lang="en-US" sz="1200" dirty="0">
                <a:solidFill>
                  <a:prstClr val="white"/>
                </a:solidFill>
                <a:cs typeface="Arial" panose="020B0604020202020204" pitchFamily="34" charset="0"/>
              </a:rPr>
              <a:t>Unpredictable business cycles</a:t>
            </a:r>
          </a:p>
          <a:p>
            <a:pPr>
              <a:spcBef>
                <a:spcPts val="600"/>
              </a:spcBef>
            </a:pPr>
            <a:r>
              <a:rPr lang="en-US" sz="1200" b="1" dirty="0">
                <a:solidFill>
                  <a:srgbClr val="FFDA00"/>
                </a:solidFill>
                <a:cs typeface="Arial" panose="020B0604020202020204" pitchFamily="34" charset="0"/>
              </a:rPr>
              <a:t>74% </a:t>
            </a:r>
            <a:r>
              <a:rPr lang="en-US" sz="1200" b="1" dirty="0">
                <a:solidFill>
                  <a:prstClr val="white"/>
                </a:solidFill>
                <a:cs typeface="Arial" panose="020B0604020202020204" pitchFamily="34" charset="0"/>
              </a:rPr>
              <a:t>captive in operations and </a:t>
            </a:r>
            <a:r>
              <a:rPr lang="en-US" sz="1200" b="1" dirty="0" smtClean="0">
                <a:solidFill>
                  <a:prstClr val="white"/>
                </a:solidFill>
                <a:cs typeface="Arial" panose="020B0604020202020204" pitchFamily="34" charset="0"/>
              </a:rPr>
              <a:t>maintenance</a:t>
            </a:r>
            <a:r>
              <a:rPr lang="en-US" sz="900" b="1" baseline="30000" dirty="0" smtClean="0">
                <a:solidFill>
                  <a:prstClr val="white"/>
                </a:solidFill>
                <a:cs typeface="Arial" panose="020B0604020202020204" pitchFamily="34" charset="0"/>
              </a:rPr>
              <a:t>2</a:t>
            </a:r>
            <a:endParaRPr lang="en-US" sz="900" b="1" baseline="30000" dirty="0">
              <a:solidFill>
                <a:prstClr val="white"/>
              </a:solidFill>
              <a:cs typeface="Arial" panose="020B0604020202020204" pitchFamily="34" charset="0"/>
            </a:endParaRPr>
          </a:p>
          <a:p>
            <a:pPr marL="223832" indent="-223832">
              <a:spcBef>
                <a:spcPts val="600"/>
              </a:spcBef>
              <a:buFont typeface="Wingdings" panose="05000000000000000000" pitchFamily="2" charset="2"/>
              <a:buChar char="§"/>
            </a:pPr>
            <a:r>
              <a:rPr lang="en-US" sz="1200" dirty="0">
                <a:solidFill>
                  <a:prstClr val="white"/>
                </a:solidFill>
                <a:cs typeface="Arial" panose="020B0604020202020204" pitchFamily="34" charset="0"/>
              </a:rPr>
              <a:t>Rigid &amp; aging infrastructure</a:t>
            </a:r>
          </a:p>
          <a:p>
            <a:pPr marL="223832" indent="-223832">
              <a:spcBef>
                <a:spcPts val="600"/>
              </a:spcBef>
              <a:buFont typeface="Wingdings" panose="05000000000000000000" pitchFamily="2" charset="2"/>
              <a:buChar char="§"/>
            </a:pPr>
            <a:r>
              <a:rPr lang="en-US" sz="1200" dirty="0">
                <a:solidFill>
                  <a:prstClr val="white"/>
                </a:solidFill>
                <a:cs typeface="Arial" panose="020B0604020202020204" pitchFamily="34" charset="0"/>
              </a:rPr>
              <a:t>Application &amp; information complexity</a:t>
            </a:r>
          </a:p>
          <a:p>
            <a:pPr marL="223832" indent="-223832">
              <a:spcBef>
                <a:spcPts val="600"/>
              </a:spcBef>
              <a:buFont typeface="Wingdings" panose="05000000000000000000" pitchFamily="2" charset="2"/>
              <a:buChar char="§"/>
            </a:pPr>
            <a:r>
              <a:rPr lang="en-US" sz="1200" dirty="0">
                <a:solidFill>
                  <a:prstClr val="white"/>
                </a:solidFill>
                <a:cs typeface="Arial" panose="020B0604020202020204" pitchFamily="34" charset="0"/>
              </a:rPr>
              <a:t>Inflexible business processes</a:t>
            </a:r>
          </a:p>
        </p:txBody>
      </p:sp>
      <p:sp>
        <p:nvSpPr>
          <p:cNvPr id="41" name="TextBox 40"/>
          <p:cNvSpPr txBox="1"/>
          <p:nvPr/>
        </p:nvSpPr>
        <p:spPr>
          <a:xfrm rot="16200000">
            <a:off x="6276020" y="1919587"/>
            <a:ext cx="4649653" cy="969496"/>
          </a:xfrm>
          <a:prstGeom prst="rect">
            <a:avLst/>
          </a:prstGeom>
          <a:noFill/>
        </p:spPr>
        <p:txBody>
          <a:bodyPr wrap="square" lIns="0" tIns="0" rIns="0" bIns="0" rtlCol="0" anchor="b">
            <a:spAutoFit/>
          </a:bodyPr>
          <a:lstStyle/>
          <a:p>
            <a:pPr defTabSz="913785"/>
            <a:r>
              <a:rPr lang="en-US" sz="700" dirty="0" smtClean="0">
                <a:solidFill>
                  <a:prstClr val="white"/>
                </a:solidFill>
                <a:cs typeface="Arial" panose="020B0604020202020204" pitchFamily="34" charset="0"/>
              </a:rPr>
              <a:t>1* Source</a:t>
            </a:r>
            <a:r>
              <a:rPr lang="en-US" sz="700" dirty="0">
                <a:solidFill>
                  <a:prstClr val="white"/>
                </a:solidFill>
                <a:cs typeface="Arial" panose="020B0604020202020204" pitchFamily="34" charset="0"/>
              </a:rPr>
              <a:t>:  Intel analysis, </a:t>
            </a:r>
            <a:r>
              <a:rPr lang="en-US" sz="700" dirty="0" smtClean="0">
                <a:solidFill>
                  <a:prstClr val="white"/>
                </a:solidFill>
                <a:cs typeface="Arial" panose="020B0604020202020204" pitchFamily="34" charset="0"/>
              </a:rPr>
              <a:t>2012</a:t>
            </a:r>
          </a:p>
          <a:p>
            <a:pPr defTabSz="913785"/>
            <a:r>
              <a:rPr lang="en-US" sz="700" dirty="0">
                <a:solidFill>
                  <a:prstClr val="white"/>
                </a:solidFill>
                <a:cs typeface="Arial" panose="020B0604020202020204" pitchFamily="34" charset="0"/>
              </a:rPr>
              <a:t>2* Source: Gartner, IT Metrics: Align IT Investment Levels With Strategy Using Run, Grow, Transform and Beyond (March 2012) </a:t>
            </a:r>
          </a:p>
          <a:p>
            <a:pPr defTabSz="913785"/>
            <a:r>
              <a:rPr lang="en-US" sz="700" dirty="0" smtClean="0">
                <a:solidFill>
                  <a:prstClr val="white"/>
                </a:solidFill>
                <a:cs typeface="Arial" panose="020B0604020202020204" pitchFamily="34" charset="0"/>
              </a:rPr>
              <a:t>Software </a:t>
            </a:r>
            <a:r>
              <a:rPr lang="en-US" sz="700" dirty="0">
                <a:solidFill>
                  <a:prstClr val="white"/>
                </a:solidFill>
                <a:cs typeface="Arial" panose="020B0604020202020204" pitchFamily="34" charset="0"/>
              </a:rPr>
              <a:t>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pPr defTabSz="913785"/>
            <a:r>
              <a:rPr lang="en-US" sz="700" dirty="0">
                <a:solidFill>
                  <a:prstClr val="white"/>
                </a:solidFill>
                <a:cs typeface="Arial" panose="020B0604020202020204" pitchFamily="34" charset="0"/>
              </a:rPr>
              <a:t>For more information go to </a:t>
            </a:r>
            <a:r>
              <a:rPr lang="en-US" sz="700" dirty="0">
                <a:solidFill>
                  <a:prstClr val="white"/>
                </a:solidFill>
                <a:cs typeface="Arial" panose="020B0604020202020204" pitchFamily="34" charset="0"/>
                <a:hlinkClick r:id="rId7"/>
              </a:rPr>
              <a:t>http://www.intel.com/performance </a:t>
            </a:r>
            <a:r>
              <a:rPr lang="en-US" sz="700" dirty="0">
                <a:solidFill>
                  <a:prstClr val="white"/>
                </a:solidFill>
                <a:cs typeface="Arial" panose="020B0604020202020204" pitchFamily="34" charset="0"/>
              </a:rPr>
              <a:t> </a:t>
            </a:r>
          </a:p>
        </p:txBody>
      </p:sp>
      <p:sp>
        <p:nvSpPr>
          <p:cNvPr id="39" name="Title 2"/>
          <p:cNvSpPr>
            <a:spLocks noGrp="1"/>
          </p:cNvSpPr>
          <p:nvPr>
            <p:ph type="title"/>
          </p:nvPr>
        </p:nvSpPr>
        <p:spPr>
          <a:xfrm>
            <a:off x="69669" y="308848"/>
            <a:ext cx="8116388" cy="868680"/>
          </a:xfrm>
        </p:spPr>
        <p:txBody>
          <a:bodyPr/>
          <a:lstStyle/>
          <a:p>
            <a:pPr algn="ctr"/>
            <a:r>
              <a:rPr lang="en-US" b="1" dirty="0" smtClean="0">
                <a:solidFill>
                  <a:schemeClr val="bg1"/>
                </a:solidFill>
                <a:cs typeface="Arial" panose="020B0604020202020204" pitchFamily="34" charset="0"/>
              </a:rPr>
              <a:t>Aging Infrastructure </a:t>
            </a:r>
            <a:r>
              <a:rPr lang="en-US" b="1" dirty="0">
                <a:solidFill>
                  <a:schemeClr val="bg1"/>
                </a:solidFill>
                <a:cs typeface="Arial" panose="020B0604020202020204" pitchFamily="34" charset="0"/>
              </a:rPr>
              <a:t>is </a:t>
            </a:r>
            <a:r>
              <a:rPr lang="en-US" b="1" dirty="0">
                <a:solidFill>
                  <a:schemeClr val="accent4"/>
                </a:solidFill>
                <a:cs typeface="Arial" panose="020B0604020202020204" pitchFamily="34" charset="0"/>
              </a:rPr>
              <a:t>Inefficient and </a:t>
            </a:r>
            <a:r>
              <a:rPr lang="en-US" b="1" dirty="0" smtClean="0">
                <a:solidFill>
                  <a:schemeClr val="accent4"/>
                </a:solidFill>
                <a:cs typeface="Arial" panose="020B0604020202020204" pitchFamily="34" charset="0"/>
              </a:rPr>
              <a:t>Costly</a:t>
            </a:r>
            <a:r>
              <a:rPr lang="en-US" dirty="0">
                <a:solidFill>
                  <a:schemeClr val="accent4"/>
                </a:solidFill>
                <a:cs typeface="Arial" panose="020B0604020202020204" pitchFamily="34" charset="0"/>
              </a:rPr>
              <a:t/>
            </a:r>
            <a:br>
              <a:rPr lang="en-US" dirty="0">
                <a:solidFill>
                  <a:schemeClr val="accent4"/>
                </a:solidFill>
                <a:cs typeface="Arial" panose="020B0604020202020204" pitchFamily="34" charset="0"/>
              </a:rPr>
            </a:br>
            <a:endParaRPr lang="en-US" dirty="0">
              <a:solidFill>
                <a:schemeClr val="accent4"/>
              </a:solidFill>
              <a:cs typeface="Arial" panose="020B0604020202020204" pitchFamily="34" charset="0"/>
            </a:endParaRPr>
          </a:p>
        </p:txBody>
      </p:sp>
      <p:sp>
        <p:nvSpPr>
          <p:cNvPr id="7" name="Down Arrow 6"/>
          <p:cNvSpPr/>
          <p:nvPr/>
        </p:nvSpPr>
        <p:spPr>
          <a:xfrm>
            <a:off x="1011687" y="1992543"/>
            <a:ext cx="199053" cy="349294"/>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4" name="Down Arrow 43"/>
          <p:cNvSpPr/>
          <p:nvPr/>
        </p:nvSpPr>
        <p:spPr>
          <a:xfrm>
            <a:off x="1011688" y="3318435"/>
            <a:ext cx="199053" cy="349294"/>
          </a:xfrm>
          <a:prstGeom prst="down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203571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a:spLocks noChangeArrowheads="1"/>
          </p:cNvSpPr>
          <p:nvPr/>
        </p:nvSpPr>
        <p:spPr bwMode="auto">
          <a:xfrm>
            <a:off x="252015" y="2667759"/>
            <a:ext cx="2563858" cy="1987090"/>
          </a:xfrm>
          <a:prstGeom prst="rect">
            <a:avLst/>
          </a:prstGeom>
          <a:noFill/>
          <a:ln w="3175" cap="flat" cmpd="sng" algn="ctr">
            <a:noFill/>
            <a:prstDash val="solid"/>
            <a:round/>
            <a:headEnd type="none" w="sm" len="sm"/>
            <a:tailEnd type="none" w="sm" len="sm"/>
          </a:ln>
          <a:effectLst/>
        </p:spPr>
        <p:txBody>
          <a:bodyPr vert="horz" wrap="square" lIns="0" tIns="45720" rIns="45720" bIns="45720" numCol="1" rtlCol="0" anchor="t" anchorCtr="0" compatLnSpc="1">
            <a:prstTxWarp prst="textNoShape">
              <a:avLst/>
            </a:prstTxWarp>
          </a:bodyPr>
          <a:lstStyle/>
          <a:p>
            <a:pPr defTabSz="914400">
              <a:spcAft>
                <a:spcPts val="600"/>
              </a:spcAft>
            </a:pPr>
            <a:r>
              <a:rPr lang="en-US" sz="1100" b="1" dirty="0" smtClean="0">
                <a:solidFill>
                  <a:srgbClr val="A6CE39"/>
                </a:solidFill>
                <a:cs typeface="Arial" panose="020B0604020202020204" pitchFamily="34" charset="0"/>
              </a:rPr>
              <a:t>EXECUTE</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Configure </a:t>
            </a:r>
            <a:r>
              <a:rPr lang="en-US" sz="1100" dirty="0">
                <a:solidFill>
                  <a:prstClr val="white"/>
                </a:solidFill>
                <a:cs typeface="Arial" panose="020B0604020202020204" pitchFamily="34" charset="0"/>
              </a:rPr>
              <a:t>new </a:t>
            </a:r>
            <a:r>
              <a:rPr lang="en-US" sz="1100" dirty="0" smtClean="0">
                <a:solidFill>
                  <a:prstClr val="white"/>
                </a:solidFill>
                <a:cs typeface="Arial" panose="020B0604020202020204" pitchFamily="34" charset="0"/>
              </a:rPr>
              <a:t>hardware and install </a:t>
            </a:r>
            <a:r>
              <a:rPr lang="en-US" sz="1100" dirty="0">
                <a:solidFill>
                  <a:prstClr val="white"/>
                </a:solidFill>
                <a:cs typeface="Arial" panose="020B0604020202020204" pitchFamily="34" charset="0"/>
              </a:rPr>
              <a:t>new operating system and </a:t>
            </a:r>
            <a:r>
              <a:rPr lang="en-US" sz="1100" dirty="0" smtClean="0">
                <a:solidFill>
                  <a:prstClr val="white"/>
                </a:solidFill>
                <a:cs typeface="Arial" panose="020B0604020202020204" pitchFamily="34" charset="0"/>
              </a:rPr>
              <a:t>applications</a:t>
            </a:r>
            <a:endParaRPr lang="en-US" sz="1100" dirty="0">
              <a:solidFill>
                <a:prstClr val="white"/>
              </a:solidFill>
              <a:cs typeface="Arial" panose="020B0604020202020204" pitchFamily="34" charset="0"/>
            </a:endParaRP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Test </a:t>
            </a:r>
            <a:r>
              <a:rPr lang="en-US" sz="1100" dirty="0">
                <a:solidFill>
                  <a:prstClr val="white"/>
                </a:solidFill>
                <a:cs typeface="Arial" panose="020B0604020202020204" pitchFamily="34" charset="0"/>
              </a:rPr>
              <a:t>functionality </a:t>
            </a:r>
            <a:r>
              <a:rPr lang="en-US" sz="1100" dirty="0" smtClean="0">
                <a:solidFill>
                  <a:prstClr val="white"/>
                </a:solidFill>
                <a:cs typeface="Arial" panose="020B0604020202020204" pitchFamily="34" charset="0"/>
              </a:rPr>
              <a:t>and acceptance with </a:t>
            </a:r>
            <a:r>
              <a:rPr lang="en-US" sz="1100" dirty="0">
                <a:solidFill>
                  <a:prstClr val="white"/>
                </a:solidFill>
                <a:cs typeface="Arial" panose="020B0604020202020204" pitchFamily="34" charset="0"/>
              </a:rPr>
              <a:t>select users</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Establish backup </a:t>
            </a:r>
            <a:r>
              <a:rPr lang="en-US" sz="1100" dirty="0">
                <a:solidFill>
                  <a:prstClr val="white"/>
                </a:solidFill>
                <a:cs typeface="Arial" panose="020B0604020202020204" pitchFamily="34" charset="0"/>
              </a:rPr>
              <a:t>and </a:t>
            </a:r>
            <a:r>
              <a:rPr lang="en-US" sz="1100" dirty="0" smtClean="0">
                <a:solidFill>
                  <a:prstClr val="white"/>
                </a:solidFill>
                <a:cs typeface="Arial" panose="020B0604020202020204" pitchFamily="34" charset="0"/>
              </a:rPr>
              <a:t>disaster recovery functionality</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Release </a:t>
            </a:r>
            <a:r>
              <a:rPr lang="en-US" sz="1100" dirty="0">
                <a:solidFill>
                  <a:prstClr val="white"/>
                </a:solidFill>
                <a:cs typeface="Arial" panose="020B0604020202020204" pitchFamily="34" charset="0"/>
              </a:rPr>
              <a:t>to </a:t>
            </a:r>
            <a:r>
              <a:rPr lang="en-US" sz="1100" dirty="0" smtClean="0">
                <a:solidFill>
                  <a:prstClr val="white"/>
                </a:solidFill>
                <a:cs typeface="Arial" panose="020B0604020202020204" pitchFamily="34" charset="0"/>
              </a:rPr>
              <a:t>users</a:t>
            </a:r>
            <a:endParaRPr lang="en-US" sz="1100" dirty="0">
              <a:solidFill>
                <a:prstClr val="white"/>
              </a:solidFill>
              <a:cs typeface="Arial" panose="020B0604020202020204" pitchFamily="34" charset="0"/>
            </a:endParaRPr>
          </a:p>
          <a:p>
            <a:pPr marL="112713" indent="-112713" defTabSz="914400">
              <a:spcAft>
                <a:spcPts val="600"/>
              </a:spcAft>
              <a:buFont typeface="Arial" panose="020B0604020202020204" pitchFamily="34" charset="0"/>
              <a:buChar char="•"/>
            </a:pPr>
            <a:r>
              <a:rPr lang="en-US" sz="1100" dirty="0">
                <a:solidFill>
                  <a:prstClr val="white"/>
                </a:solidFill>
                <a:cs typeface="Arial" panose="020B0604020202020204" pitchFamily="34" charset="0"/>
              </a:rPr>
              <a:t>Plan for new u</a:t>
            </a:r>
            <a:r>
              <a:rPr lang="en-US" sz="1100" dirty="0" smtClean="0">
                <a:solidFill>
                  <a:prstClr val="white"/>
                </a:solidFill>
                <a:cs typeface="Arial" panose="020B0604020202020204" pitchFamily="34" charset="0"/>
              </a:rPr>
              <a:t>pgrade cycle</a:t>
            </a:r>
            <a:endParaRPr lang="en-US" sz="1100" dirty="0">
              <a:solidFill>
                <a:prstClr val="white"/>
              </a:solidFill>
              <a:cs typeface="Arial" panose="020B0604020202020204" pitchFamily="34" charset="0"/>
            </a:endParaRPr>
          </a:p>
        </p:txBody>
      </p:sp>
      <p:sp>
        <p:nvSpPr>
          <p:cNvPr id="3" name="Title 2"/>
          <p:cNvSpPr>
            <a:spLocks noGrp="1"/>
          </p:cNvSpPr>
          <p:nvPr>
            <p:ph type="title"/>
          </p:nvPr>
        </p:nvSpPr>
        <p:spPr>
          <a:xfrm>
            <a:off x="179275" y="134931"/>
            <a:ext cx="8813075" cy="311908"/>
          </a:xfrm>
        </p:spPr>
        <p:txBody>
          <a:bodyPr/>
          <a:lstStyle/>
          <a:p>
            <a:pPr algn="ctr"/>
            <a:r>
              <a:rPr lang="en-US" b="1" dirty="0" smtClean="0">
                <a:cs typeface="Arial" panose="020B0604020202020204" pitchFamily="34" charset="0"/>
              </a:rPr>
              <a:t>An </a:t>
            </a:r>
            <a:r>
              <a:rPr lang="en-US" b="1" dirty="0">
                <a:cs typeface="Arial" panose="020B0604020202020204" pitchFamily="34" charset="0"/>
              </a:rPr>
              <a:t>Approach to </a:t>
            </a:r>
            <a:r>
              <a:rPr lang="en-US" b="1" dirty="0" smtClean="0">
                <a:solidFill>
                  <a:schemeClr val="accent4"/>
                </a:solidFill>
                <a:cs typeface="Arial" panose="020B0604020202020204" pitchFamily="34" charset="0"/>
              </a:rPr>
              <a:t>Infrastructure Modernization</a:t>
            </a:r>
            <a:endParaRPr lang="en-US" b="1" dirty="0">
              <a:solidFill>
                <a:schemeClr val="accent4"/>
              </a:solidFill>
              <a:cs typeface="Arial" panose="020B0604020202020204" pitchFamily="34" charset="0"/>
            </a:endParaRPr>
          </a:p>
        </p:txBody>
      </p:sp>
      <p:cxnSp>
        <p:nvCxnSpPr>
          <p:cNvPr id="76" name="Straight Connector 75"/>
          <p:cNvCxnSpPr/>
          <p:nvPr/>
        </p:nvCxnSpPr>
        <p:spPr>
          <a:xfrm flipH="1">
            <a:off x="1203546" y="2778034"/>
            <a:ext cx="1834605" cy="11932"/>
          </a:xfrm>
          <a:prstGeom prst="line">
            <a:avLst/>
          </a:prstGeom>
          <a:noFill/>
          <a:ln w="28575" cap="rnd" cmpd="sng" algn="ctr">
            <a:solidFill>
              <a:schemeClr val="accent6"/>
            </a:solidFill>
            <a:prstDash val="sysDot"/>
          </a:ln>
          <a:effectLst/>
        </p:spPr>
      </p:cxnSp>
      <p:grpSp>
        <p:nvGrpSpPr>
          <p:cNvPr id="69" name="Group 68"/>
          <p:cNvGrpSpPr/>
          <p:nvPr/>
        </p:nvGrpSpPr>
        <p:grpSpPr>
          <a:xfrm flipH="1">
            <a:off x="5757388" y="725120"/>
            <a:ext cx="591790" cy="711450"/>
            <a:chOff x="2162897" y="744910"/>
            <a:chExt cx="1089730" cy="711450"/>
          </a:xfrm>
        </p:grpSpPr>
        <p:cxnSp>
          <p:nvCxnSpPr>
            <p:cNvPr id="73" name="Straight Connector 72"/>
            <p:cNvCxnSpPr/>
            <p:nvPr/>
          </p:nvCxnSpPr>
          <p:spPr>
            <a:xfrm flipH="1">
              <a:off x="2162897" y="744910"/>
              <a:ext cx="351550" cy="0"/>
            </a:xfrm>
            <a:prstGeom prst="line">
              <a:avLst/>
            </a:prstGeom>
            <a:noFill/>
            <a:ln w="28575" cap="rnd" cmpd="sng" algn="ctr">
              <a:solidFill>
                <a:schemeClr val="accent4"/>
              </a:solidFill>
              <a:prstDash val="sysDot"/>
            </a:ln>
            <a:effectLst/>
          </p:spPr>
        </p:cxnSp>
        <p:cxnSp>
          <p:nvCxnSpPr>
            <p:cNvPr id="74" name="Straight Connector 73"/>
            <p:cNvCxnSpPr/>
            <p:nvPr/>
          </p:nvCxnSpPr>
          <p:spPr>
            <a:xfrm flipH="1" flipV="1">
              <a:off x="2552626" y="750624"/>
              <a:ext cx="700001" cy="705736"/>
            </a:xfrm>
            <a:prstGeom prst="line">
              <a:avLst/>
            </a:prstGeom>
            <a:noFill/>
            <a:ln w="28575" cap="rnd" cmpd="sng" algn="ctr">
              <a:solidFill>
                <a:schemeClr val="accent4"/>
              </a:solidFill>
              <a:prstDash val="sysDot"/>
            </a:ln>
            <a:effectLst/>
          </p:spPr>
        </p:cxnSp>
      </p:grpSp>
      <p:cxnSp>
        <p:nvCxnSpPr>
          <p:cNvPr id="79" name="Straight Connector 78"/>
          <p:cNvCxnSpPr/>
          <p:nvPr/>
        </p:nvCxnSpPr>
        <p:spPr>
          <a:xfrm>
            <a:off x="5471167" y="2663035"/>
            <a:ext cx="932087" cy="4724"/>
          </a:xfrm>
          <a:prstGeom prst="line">
            <a:avLst/>
          </a:prstGeom>
          <a:noFill/>
          <a:ln w="28575" cap="rnd" cmpd="sng" algn="ctr">
            <a:solidFill>
              <a:schemeClr val="accent2"/>
            </a:solidFill>
            <a:prstDash val="sysDot"/>
          </a:ln>
          <a:effectLst/>
        </p:spPr>
      </p:cxnSp>
      <p:grpSp>
        <p:nvGrpSpPr>
          <p:cNvPr id="14" name="Group 13"/>
          <p:cNvGrpSpPr/>
          <p:nvPr/>
        </p:nvGrpSpPr>
        <p:grpSpPr>
          <a:xfrm>
            <a:off x="963310" y="880201"/>
            <a:ext cx="2454918" cy="880684"/>
            <a:chOff x="1210733" y="744910"/>
            <a:chExt cx="2226734" cy="880684"/>
          </a:xfrm>
        </p:grpSpPr>
        <p:cxnSp>
          <p:nvCxnSpPr>
            <p:cNvPr id="82" name="Straight Connector 81"/>
            <p:cNvCxnSpPr/>
            <p:nvPr/>
          </p:nvCxnSpPr>
          <p:spPr>
            <a:xfrm flipH="1">
              <a:off x="1210733" y="744910"/>
              <a:ext cx="1303714" cy="5713"/>
            </a:xfrm>
            <a:prstGeom prst="line">
              <a:avLst/>
            </a:prstGeom>
            <a:noFill/>
            <a:ln w="28575" cap="rnd" cmpd="sng" algn="ctr">
              <a:solidFill>
                <a:schemeClr val="accent5"/>
              </a:solidFill>
              <a:prstDash val="sysDot"/>
            </a:ln>
            <a:effectLst/>
          </p:spPr>
        </p:cxnSp>
        <p:cxnSp>
          <p:nvCxnSpPr>
            <p:cNvPr id="62" name="Straight Connector 61"/>
            <p:cNvCxnSpPr/>
            <p:nvPr/>
          </p:nvCxnSpPr>
          <p:spPr>
            <a:xfrm flipH="1" flipV="1">
              <a:off x="2552627" y="750624"/>
              <a:ext cx="884840" cy="874970"/>
            </a:xfrm>
            <a:prstGeom prst="line">
              <a:avLst/>
            </a:prstGeom>
            <a:noFill/>
            <a:ln w="28575" cap="rnd" cmpd="sng" algn="ctr">
              <a:solidFill>
                <a:schemeClr val="accent5"/>
              </a:solidFill>
              <a:prstDash val="sysDot"/>
            </a:ln>
            <a:effectLst/>
          </p:spPr>
        </p:cxnSp>
      </p:grpSp>
      <p:sp>
        <p:nvSpPr>
          <p:cNvPr id="71" name="Rectangle 70"/>
          <p:cNvSpPr>
            <a:spLocks noChangeArrowheads="1"/>
          </p:cNvSpPr>
          <p:nvPr/>
        </p:nvSpPr>
        <p:spPr bwMode="auto">
          <a:xfrm>
            <a:off x="6441874" y="2542881"/>
            <a:ext cx="2615040" cy="1956352"/>
          </a:xfrm>
          <a:prstGeom prst="rect">
            <a:avLst/>
          </a:prstGeom>
          <a:noFill/>
          <a:ln w="3175" cap="flat" cmpd="sng" algn="ctr">
            <a:noFill/>
            <a:prstDash val="solid"/>
            <a:round/>
            <a:headEnd type="none" w="sm" len="sm"/>
            <a:tailEnd type="none" w="sm" len="sm"/>
          </a:ln>
          <a:effectLst/>
        </p:spPr>
        <p:txBody>
          <a:bodyPr vert="horz" wrap="square" lIns="0" tIns="45720" rIns="45720" bIns="45720" numCol="1" rtlCol="0" anchor="t" anchorCtr="0" compatLnSpc="1">
            <a:prstTxWarp prst="textNoShape">
              <a:avLst/>
            </a:prstTxWarp>
          </a:bodyPr>
          <a:lstStyle/>
          <a:p>
            <a:pPr defTabSz="914400">
              <a:spcAft>
                <a:spcPts val="600"/>
              </a:spcAft>
            </a:pPr>
            <a:r>
              <a:rPr lang="en-US" sz="1100" b="1" dirty="0" smtClean="0">
                <a:solidFill>
                  <a:srgbClr val="00AEEF"/>
                </a:solidFill>
                <a:cs typeface="Arial" panose="020B0604020202020204" pitchFamily="34" charset="0"/>
              </a:rPr>
              <a:t>PLAN</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Determine </a:t>
            </a:r>
            <a:r>
              <a:rPr lang="en-US" sz="1100" dirty="0">
                <a:solidFill>
                  <a:prstClr val="white"/>
                </a:solidFill>
                <a:cs typeface="Arial" panose="020B0604020202020204" pitchFamily="34" charset="0"/>
              </a:rPr>
              <a:t>site </a:t>
            </a:r>
            <a:r>
              <a:rPr lang="en-US" sz="1100" dirty="0" smtClean="0">
                <a:solidFill>
                  <a:prstClr val="white"/>
                </a:solidFill>
                <a:cs typeface="Arial" panose="020B0604020202020204" pitchFamily="34" charset="0"/>
              </a:rPr>
              <a:t>requirements for hosting hardware</a:t>
            </a:r>
            <a:endParaRPr lang="en-US" sz="1100" dirty="0">
              <a:solidFill>
                <a:prstClr val="white"/>
              </a:solidFill>
              <a:cs typeface="Arial" panose="020B0604020202020204" pitchFamily="34" charset="0"/>
            </a:endParaRP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Assign applications </a:t>
            </a:r>
            <a:r>
              <a:rPr lang="en-US" sz="1100" dirty="0">
                <a:solidFill>
                  <a:prstClr val="white"/>
                </a:solidFill>
                <a:cs typeface="Arial" panose="020B0604020202020204" pitchFamily="34" charset="0"/>
              </a:rPr>
              <a:t>and development environments to hardware</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Define </a:t>
            </a:r>
            <a:r>
              <a:rPr lang="en-US" sz="1100" dirty="0">
                <a:solidFill>
                  <a:prstClr val="white"/>
                </a:solidFill>
                <a:cs typeface="Arial" panose="020B0604020202020204" pitchFamily="34" charset="0"/>
              </a:rPr>
              <a:t>n</a:t>
            </a:r>
            <a:r>
              <a:rPr lang="en-US" sz="1100" dirty="0" smtClean="0">
                <a:solidFill>
                  <a:prstClr val="white"/>
                </a:solidFill>
                <a:cs typeface="Arial" panose="020B0604020202020204" pitchFamily="34" charset="0"/>
              </a:rPr>
              <a:t>etwork architecture and storage requirements</a:t>
            </a:r>
            <a:endParaRPr lang="en-US" sz="1100" dirty="0">
              <a:solidFill>
                <a:prstClr val="white"/>
              </a:solidFill>
              <a:cs typeface="Arial" panose="020B0604020202020204" pitchFamily="34" charset="0"/>
            </a:endParaRP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Assess ability of new architecture to meet compute requirements</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Develop project plan  with timeline and costs</a:t>
            </a:r>
            <a:endParaRPr lang="en-US" sz="1100" dirty="0">
              <a:solidFill>
                <a:prstClr val="white"/>
              </a:solidFill>
              <a:cs typeface="Arial" panose="020B0604020202020204" pitchFamily="34" charset="0"/>
            </a:endParaRPr>
          </a:p>
        </p:txBody>
      </p:sp>
      <p:sp>
        <p:nvSpPr>
          <p:cNvPr id="65" name="Rectangle 64"/>
          <p:cNvSpPr>
            <a:spLocks noChangeArrowheads="1"/>
          </p:cNvSpPr>
          <p:nvPr/>
        </p:nvSpPr>
        <p:spPr bwMode="auto">
          <a:xfrm>
            <a:off x="252015" y="772240"/>
            <a:ext cx="2447820" cy="1481383"/>
          </a:xfrm>
          <a:prstGeom prst="rect">
            <a:avLst/>
          </a:prstGeom>
          <a:noFill/>
          <a:ln w="3175" cap="flat" cmpd="sng" algn="ctr">
            <a:noFill/>
            <a:prstDash val="solid"/>
            <a:round/>
            <a:headEnd type="none" w="sm" len="sm"/>
            <a:tailEnd type="none" w="sm" len="sm"/>
          </a:ln>
          <a:effectLst/>
        </p:spPr>
        <p:txBody>
          <a:bodyPr vert="horz" wrap="square" lIns="0" tIns="45720" rIns="45720" bIns="45720" numCol="1" rtlCol="0" anchor="t" anchorCtr="0" compatLnSpc="1">
            <a:prstTxWarp prst="textNoShape">
              <a:avLst/>
            </a:prstTxWarp>
          </a:bodyPr>
          <a:lstStyle/>
          <a:p>
            <a:pPr defTabSz="914400">
              <a:spcAft>
                <a:spcPts val="600"/>
              </a:spcAft>
            </a:pPr>
            <a:r>
              <a:rPr lang="en-US" sz="1100" b="1" dirty="0" smtClean="0">
                <a:solidFill>
                  <a:srgbClr val="FDB813"/>
                </a:solidFill>
                <a:cs typeface="Arial" panose="020B0604020202020204" pitchFamily="34" charset="0"/>
              </a:rPr>
              <a:t>EXPLORE</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Determine </a:t>
            </a:r>
            <a:r>
              <a:rPr lang="en-US" sz="1100" dirty="0">
                <a:solidFill>
                  <a:prstClr val="white"/>
                </a:solidFill>
                <a:cs typeface="Arial" panose="020B0604020202020204" pitchFamily="34" charset="0"/>
              </a:rPr>
              <a:t>business requirements</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Identify utilization and growth in servers, network, and storage</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Identify software (custom or COTS)</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Diagram </a:t>
            </a:r>
            <a:r>
              <a:rPr lang="en-US" sz="1100" dirty="0">
                <a:solidFill>
                  <a:prstClr val="white"/>
                </a:solidFill>
                <a:cs typeface="Arial" panose="020B0604020202020204" pitchFamily="34" charset="0"/>
              </a:rPr>
              <a:t>infrastructure </a:t>
            </a:r>
            <a:r>
              <a:rPr lang="en-US" sz="1100" dirty="0" smtClean="0">
                <a:solidFill>
                  <a:prstClr val="white"/>
                </a:solidFill>
                <a:cs typeface="Arial" panose="020B0604020202020204" pitchFamily="34" charset="0"/>
              </a:rPr>
              <a:t>architecture</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Determine costs and cost trends</a:t>
            </a:r>
          </a:p>
          <a:p>
            <a:pPr algn="r" defTabSz="914400">
              <a:spcAft>
                <a:spcPts val="600"/>
              </a:spcAft>
            </a:pPr>
            <a:r>
              <a:rPr lang="en-US" sz="900" dirty="0" smtClean="0">
                <a:solidFill>
                  <a:srgbClr val="8DC8E8"/>
                </a:solidFill>
                <a:cs typeface="Arial" panose="020B0604020202020204" pitchFamily="34" charset="0"/>
              </a:rPr>
              <a:t> </a:t>
            </a:r>
            <a:endParaRPr lang="en-US" sz="900" dirty="0">
              <a:solidFill>
                <a:srgbClr val="8DC8E8"/>
              </a:solidFill>
              <a:cs typeface="Arial" panose="020B0604020202020204" pitchFamily="34" charset="0"/>
            </a:endParaRPr>
          </a:p>
        </p:txBody>
      </p:sp>
      <p:sp>
        <p:nvSpPr>
          <p:cNvPr id="63" name="Rectangle 62"/>
          <p:cNvSpPr>
            <a:spLocks noChangeArrowheads="1"/>
          </p:cNvSpPr>
          <p:nvPr/>
        </p:nvSpPr>
        <p:spPr bwMode="auto">
          <a:xfrm>
            <a:off x="6419502" y="599491"/>
            <a:ext cx="2392405" cy="1674158"/>
          </a:xfrm>
          <a:prstGeom prst="rect">
            <a:avLst/>
          </a:prstGeom>
          <a:noFill/>
          <a:ln w="3175" cap="flat" cmpd="sng" algn="ctr">
            <a:noFill/>
            <a:prstDash val="solid"/>
            <a:round/>
            <a:headEnd type="none" w="sm" len="sm"/>
            <a:tailEnd type="none" w="sm" len="sm"/>
          </a:ln>
          <a:effectLst/>
        </p:spPr>
        <p:txBody>
          <a:bodyPr vert="horz" wrap="square" lIns="0" tIns="45720" rIns="45720" bIns="45720" numCol="1" rtlCol="0" anchor="t" anchorCtr="0" compatLnSpc="1">
            <a:prstTxWarp prst="textNoShape">
              <a:avLst/>
            </a:prstTxWarp>
          </a:bodyPr>
          <a:lstStyle/>
          <a:p>
            <a:pPr defTabSz="914400">
              <a:spcAft>
                <a:spcPts val="600"/>
              </a:spcAft>
            </a:pPr>
            <a:r>
              <a:rPr lang="en-US" sz="1100" b="1" dirty="0" smtClean="0">
                <a:solidFill>
                  <a:srgbClr val="FFDA00"/>
                </a:solidFill>
                <a:cs typeface="Arial" panose="020B0604020202020204" pitchFamily="34" charset="0"/>
              </a:rPr>
              <a:t>MODEL</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Compare business requirements to vendor offerings </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Identify application interoperability issues across the solution stack</a:t>
            </a:r>
            <a:endParaRPr lang="en-US" sz="1100" dirty="0">
              <a:solidFill>
                <a:prstClr val="white"/>
              </a:solidFill>
              <a:cs typeface="Arial" panose="020B0604020202020204" pitchFamily="34" charset="0"/>
            </a:endParaRPr>
          </a:p>
          <a:p>
            <a:pPr marL="112713" indent="-112713" defTabSz="914400">
              <a:spcAft>
                <a:spcPts val="600"/>
              </a:spcAft>
              <a:buFont typeface="Arial" panose="020B0604020202020204" pitchFamily="34" charset="0"/>
              <a:buChar char="•"/>
            </a:pPr>
            <a:r>
              <a:rPr lang="en-US" sz="1100" dirty="0">
                <a:solidFill>
                  <a:prstClr val="white"/>
                </a:solidFill>
                <a:cs typeface="Arial" panose="020B0604020202020204" pitchFamily="34" charset="0"/>
              </a:rPr>
              <a:t>Determine where </a:t>
            </a:r>
            <a:r>
              <a:rPr lang="en-US" sz="1100" dirty="0" smtClean="0">
                <a:solidFill>
                  <a:prstClr val="white"/>
                </a:solidFill>
                <a:cs typeface="Arial" panose="020B0604020202020204" pitchFamily="34" charset="0"/>
              </a:rPr>
              <a:t>applications will </a:t>
            </a:r>
            <a:r>
              <a:rPr lang="en-US" sz="1100" dirty="0">
                <a:solidFill>
                  <a:prstClr val="white"/>
                </a:solidFill>
                <a:cs typeface="Arial" panose="020B0604020202020204" pitchFamily="34" charset="0"/>
              </a:rPr>
              <a:t>be hosted </a:t>
            </a:r>
            <a:r>
              <a:rPr lang="en-US" sz="1100" dirty="0" smtClean="0">
                <a:solidFill>
                  <a:prstClr val="white"/>
                </a:solidFill>
                <a:cs typeface="Arial" panose="020B0604020202020204" pitchFamily="34" charset="0"/>
              </a:rPr>
              <a:t>(virtual</a:t>
            </a:r>
            <a:r>
              <a:rPr lang="en-US" sz="1100" dirty="0">
                <a:solidFill>
                  <a:prstClr val="white"/>
                </a:solidFill>
                <a:cs typeface="Arial" panose="020B0604020202020204" pitchFamily="34" charset="0"/>
              </a:rPr>
              <a:t>, </a:t>
            </a:r>
            <a:r>
              <a:rPr lang="en-US" sz="1100" dirty="0" smtClean="0">
                <a:solidFill>
                  <a:prstClr val="white"/>
                </a:solidFill>
                <a:cs typeface="Arial" panose="020B0604020202020204" pitchFamily="34" charset="0"/>
              </a:rPr>
              <a:t>physical</a:t>
            </a:r>
            <a:r>
              <a:rPr lang="en-US" sz="1100" dirty="0">
                <a:solidFill>
                  <a:prstClr val="white"/>
                </a:solidFill>
                <a:cs typeface="Arial" panose="020B0604020202020204" pitchFamily="34" charset="0"/>
              </a:rPr>
              <a:t>, </a:t>
            </a:r>
            <a:r>
              <a:rPr lang="en-US" sz="1100" dirty="0" smtClean="0">
                <a:solidFill>
                  <a:prstClr val="white"/>
                </a:solidFill>
                <a:cs typeface="Arial" panose="020B0604020202020204" pitchFamily="34" charset="0"/>
              </a:rPr>
              <a:t>cloud</a:t>
            </a:r>
            <a:r>
              <a:rPr lang="en-US" sz="1100" dirty="0">
                <a:solidFill>
                  <a:prstClr val="white"/>
                </a:solidFill>
                <a:cs typeface="Arial" panose="020B0604020202020204" pitchFamily="34" charset="0"/>
              </a:rPr>
              <a:t>)</a:t>
            </a:r>
          </a:p>
          <a:p>
            <a:pPr marL="112713" indent="-112713" defTabSz="914400">
              <a:spcAft>
                <a:spcPts val="600"/>
              </a:spcAft>
              <a:buFont typeface="Arial" panose="020B0604020202020204" pitchFamily="34" charset="0"/>
              <a:buChar char="•"/>
            </a:pPr>
            <a:r>
              <a:rPr lang="en-US" sz="1100" dirty="0" smtClean="0">
                <a:solidFill>
                  <a:prstClr val="white"/>
                </a:solidFill>
                <a:cs typeface="Arial" panose="020B0604020202020204" pitchFamily="34" charset="0"/>
              </a:rPr>
              <a:t>Define </a:t>
            </a:r>
            <a:r>
              <a:rPr lang="en-US" sz="1100" dirty="0">
                <a:solidFill>
                  <a:prstClr val="white"/>
                </a:solidFill>
                <a:cs typeface="Arial" panose="020B0604020202020204" pitchFamily="34" charset="0"/>
              </a:rPr>
              <a:t>the hardware components to retain, upgrade, and </a:t>
            </a:r>
            <a:r>
              <a:rPr lang="en-US" sz="1100" dirty="0" smtClean="0">
                <a:solidFill>
                  <a:prstClr val="white"/>
                </a:solidFill>
                <a:cs typeface="Arial" panose="020B0604020202020204" pitchFamily="34" charset="0"/>
              </a:rPr>
              <a:t>acquire</a:t>
            </a:r>
            <a:endParaRPr lang="en-US" sz="1100" dirty="0">
              <a:solidFill>
                <a:prstClr val="white"/>
              </a:solidFill>
              <a:cs typeface="Arial" panose="020B0604020202020204" pitchFamily="34" charset="0"/>
            </a:endParaRPr>
          </a:p>
        </p:txBody>
      </p:sp>
      <p:grpSp>
        <p:nvGrpSpPr>
          <p:cNvPr id="24" name="Group 23"/>
          <p:cNvGrpSpPr/>
          <p:nvPr/>
        </p:nvGrpSpPr>
        <p:grpSpPr>
          <a:xfrm>
            <a:off x="2641849" y="725694"/>
            <a:ext cx="3612708" cy="3612707"/>
            <a:chOff x="2456852" y="811382"/>
            <a:chExt cx="3612708" cy="3612707"/>
          </a:xfrm>
        </p:grpSpPr>
        <p:sp>
          <p:nvSpPr>
            <p:cNvPr id="81" name="Donut 80"/>
            <p:cNvSpPr/>
            <p:nvPr/>
          </p:nvSpPr>
          <p:spPr>
            <a:xfrm>
              <a:off x="2456852" y="811382"/>
              <a:ext cx="3612708" cy="3612707"/>
            </a:xfrm>
            <a:prstGeom prst="donut">
              <a:avLst>
                <a:gd name="adj" fmla="val 10598"/>
              </a:avLst>
            </a:prstGeom>
            <a:solidFill>
              <a:schemeClr val="accent1"/>
            </a:solidFill>
            <a:ln w="28575" cap="flat" cmpd="sng" algn="ctr">
              <a:noFill/>
              <a:prstDash val="solid"/>
              <a:round/>
              <a:headEnd type="none" w="sm" len="sm"/>
              <a:tailEnd type="none" w="sm" len="sm"/>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400"/>
              <a:endParaRPr lang="en-US" sz="1200" dirty="0">
                <a:blipFill>
                  <a:blip r:embed="rId3"/>
                  <a:tile tx="-101600" ty="19050" sx="100000" sy="100000" flip="none" algn="ctr"/>
                </a:blipFill>
              </a:endParaRPr>
            </a:p>
          </p:txBody>
        </p:sp>
        <p:pic>
          <p:nvPicPr>
            <p:cNvPr id="95" name="Picture 94"/>
            <p:cNvPicPr>
              <a:picLocks noChangeAspect="1"/>
            </p:cNvPicPr>
            <p:nvPr/>
          </p:nvPicPr>
          <p:blipFill rotWithShape="1">
            <a:blip r:embed="rId3">
              <a:extLst>
                <a:ext uri="{28A0092B-C50C-407E-A947-70E740481C1C}">
                  <a14:useLocalDpi xmlns:a14="http://schemas.microsoft.com/office/drawing/2010/main" val="0"/>
                </a:ext>
              </a:extLst>
            </a:blip>
            <a:srcRect l="4618" t="808" r="41228" b="2824"/>
            <a:stretch/>
          </p:blipFill>
          <p:spPr>
            <a:xfrm>
              <a:off x="2976490" y="1404530"/>
              <a:ext cx="2343699" cy="2345985"/>
            </a:xfrm>
            <a:prstGeom prst="ellipse">
              <a:avLst/>
            </a:prstGeom>
            <a:solidFill>
              <a:schemeClr val="bg1"/>
            </a:solidFill>
            <a:ln>
              <a:noFill/>
            </a:ln>
          </p:spPr>
        </p:pic>
        <p:sp>
          <p:nvSpPr>
            <p:cNvPr id="36" name="Oval 35"/>
            <p:cNvSpPr/>
            <p:nvPr/>
          </p:nvSpPr>
          <p:spPr>
            <a:xfrm>
              <a:off x="2798499" y="1173911"/>
              <a:ext cx="2909317" cy="2909317"/>
            </a:xfrm>
            <a:prstGeom prst="ellipse">
              <a:avLst/>
            </a:prstGeom>
            <a:solidFill>
              <a:schemeClr val="tx1">
                <a:lumMod val="95000"/>
                <a:lumOff val="5000"/>
                <a:alpha val="85000"/>
              </a:schemeClr>
            </a:solidFill>
            <a:ln w="158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solidFill>
                  <a:srgbClr val="FFFFFF"/>
                </a:solidFill>
              </a:endParaRPr>
            </a:p>
          </p:txBody>
        </p:sp>
        <p:grpSp>
          <p:nvGrpSpPr>
            <p:cNvPr id="52" name="Group 51"/>
            <p:cNvGrpSpPr/>
            <p:nvPr/>
          </p:nvGrpSpPr>
          <p:grpSpPr>
            <a:xfrm>
              <a:off x="3309463" y="1673817"/>
              <a:ext cx="1887390" cy="1887388"/>
              <a:chOff x="2318637" y="759299"/>
              <a:chExt cx="5850579" cy="6074037"/>
            </a:xfrm>
          </p:grpSpPr>
          <p:sp>
            <p:nvSpPr>
              <p:cNvPr id="56" name="Donut 55"/>
              <p:cNvSpPr/>
              <p:nvPr/>
            </p:nvSpPr>
            <p:spPr>
              <a:xfrm>
                <a:off x="2318637" y="759299"/>
                <a:ext cx="5850579" cy="6074037"/>
              </a:xfrm>
              <a:prstGeom prst="donut">
                <a:avLst>
                  <a:gd name="adj" fmla="val 25378"/>
                </a:avLst>
              </a:prstGeom>
              <a:solidFill>
                <a:schemeClr val="tx2"/>
              </a:solidFill>
              <a:ln w="19050" cap="flat" cmpd="sng" algn="ctr">
                <a:solidFill>
                  <a:schemeClr val="accent3"/>
                </a:solidFill>
                <a:prstDash val="solid"/>
                <a:round/>
                <a:headEnd type="none" w="sm" len="sm"/>
                <a:tailEnd type="none" w="sm" len="sm"/>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400"/>
                <a:endParaRPr lang="en-US" sz="1200" dirty="0">
                  <a:solidFill>
                    <a:srgbClr val="323232"/>
                  </a:solidFill>
                </a:endParaRPr>
              </a:p>
            </p:txBody>
          </p:sp>
          <p:sp>
            <p:nvSpPr>
              <p:cNvPr id="57" name="Rectangle 56"/>
              <p:cNvSpPr/>
              <p:nvPr/>
            </p:nvSpPr>
            <p:spPr>
              <a:xfrm>
                <a:off x="2839594" y="1408112"/>
                <a:ext cx="4818616" cy="5002665"/>
              </a:xfrm>
              <a:prstGeom prst="rect">
                <a:avLst/>
              </a:prstGeom>
              <a:ln>
                <a:noFill/>
              </a:ln>
            </p:spPr>
            <p:txBody>
              <a:bodyPr wrap="none">
                <a:prstTxWarp prst="textArchUp">
                  <a:avLst/>
                </a:prstTxWarp>
                <a:spAutoFit/>
              </a:bodyPr>
              <a:lstStyle/>
              <a:p>
                <a:pPr algn="ctr" defTabSz="914400"/>
                <a:r>
                  <a:rPr lang="en-US" sz="1200" dirty="0" smtClean="0">
                    <a:solidFill>
                      <a:srgbClr val="8DC8E8"/>
                    </a:solidFill>
                    <a:cs typeface="Arial" panose="020B0604020202020204" pitchFamily="34" charset="0"/>
                  </a:rPr>
                  <a:t>Business Process Modeling</a:t>
                </a:r>
                <a:endParaRPr lang="en-US" sz="1200" dirty="0">
                  <a:solidFill>
                    <a:srgbClr val="8DC8E8"/>
                  </a:solidFill>
                  <a:cs typeface="Arial" panose="020B0604020202020204" pitchFamily="34" charset="0"/>
                </a:endParaRPr>
              </a:p>
            </p:txBody>
          </p:sp>
        </p:grpSp>
        <p:grpSp>
          <p:nvGrpSpPr>
            <p:cNvPr id="53" name="Group 52"/>
            <p:cNvGrpSpPr/>
            <p:nvPr/>
          </p:nvGrpSpPr>
          <p:grpSpPr>
            <a:xfrm>
              <a:off x="3632250" y="2008739"/>
              <a:ext cx="1241816" cy="1239663"/>
              <a:chOff x="26584421" y="-2905215"/>
              <a:chExt cx="4680134" cy="4850471"/>
            </a:xfrm>
          </p:grpSpPr>
          <p:sp>
            <p:nvSpPr>
              <p:cNvPr id="54" name="Donut 53"/>
              <p:cNvSpPr/>
              <p:nvPr/>
            </p:nvSpPr>
            <p:spPr>
              <a:xfrm>
                <a:off x="26584421" y="-2905215"/>
                <a:ext cx="4680134" cy="4850471"/>
              </a:xfrm>
              <a:prstGeom prst="donut">
                <a:avLst>
                  <a:gd name="adj" fmla="val 29145"/>
                </a:avLst>
              </a:prstGeom>
              <a:solidFill>
                <a:schemeClr val="tx2"/>
              </a:solidFill>
              <a:ln w="19050" cap="flat" cmpd="sng" algn="ctr">
                <a:solidFill>
                  <a:schemeClr val="accent3"/>
                </a:solidFill>
                <a:prstDash val="solid"/>
                <a:round/>
                <a:headEnd type="none" w="sm" len="sm"/>
                <a:tailEnd type="none" w="sm" len="sm"/>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400"/>
                <a:endParaRPr lang="en-US" sz="1200" dirty="0">
                  <a:solidFill>
                    <a:srgbClr val="061922"/>
                  </a:solidFill>
                </a:endParaRPr>
              </a:p>
            </p:txBody>
          </p:sp>
          <p:sp>
            <p:nvSpPr>
              <p:cNvPr id="55" name="Rectangle 54"/>
              <p:cNvSpPr/>
              <p:nvPr/>
            </p:nvSpPr>
            <p:spPr>
              <a:xfrm>
                <a:off x="27201401" y="-2150938"/>
                <a:ext cx="3446174" cy="3577804"/>
              </a:xfrm>
              <a:prstGeom prst="rect">
                <a:avLst/>
              </a:prstGeom>
              <a:ln>
                <a:noFill/>
              </a:ln>
            </p:spPr>
            <p:txBody>
              <a:bodyPr wrap="none">
                <a:prstTxWarp prst="textArchUp">
                  <a:avLst>
                    <a:gd name="adj" fmla="val 11075144"/>
                  </a:avLst>
                </a:prstTxWarp>
                <a:spAutoFit/>
              </a:bodyPr>
              <a:lstStyle/>
              <a:p>
                <a:pPr algn="ctr" defTabSz="914400"/>
                <a:r>
                  <a:rPr lang="en-US" sz="1200" dirty="0" smtClean="0">
                    <a:solidFill>
                      <a:srgbClr val="8DC8E8"/>
                    </a:solidFill>
                    <a:cs typeface="Arial" panose="020B0604020202020204" pitchFamily="34" charset="0"/>
                  </a:rPr>
                  <a:t>Program Management</a:t>
                </a:r>
                <a:endParaRPr lang="en-US" sz="1200" dirty="0">
                  <a:solidFill>
                    <a:srgbClr val="8DC8E8"/>
                  </a:solidFill>
                  <a:cs typeface="Arial" panose="020B0604020202020204" pitchFamily="34" charset="0"/>
                </a:endParaRPr>
              </a:p>
            </p:txBody>
          </p:sp>
        </p:grpSp>
        <p:grpSp>
          <p:nvGrpSpPr>
            <p:cNvPr id="4" name="Group 3"/>
            <p:cNvGrpSpPr/>
            <p:nvPr/>
          </p:nvGrpSpPr>
          <p:grpSpPr>
            <a:xfrm>
              <a:off x="2539397" y="893926"/>
              <a:ext cx="3447619" cy="3447618"/>
              <a:chOff x="9556734" y="-835567"/>
              <a:chExt cx="3447619" cy="3447618"/>
            </a:xfrm>
          </p:grpSpPr>
          <p:sp>
            <p:nvSpPr>
              <p:cNvPr id="58" name="Donut 57"/>
              <p:cNvSpPr/>
              <p:nvPr/>
            </p:nvSpPr>
            <p:spPr>
              <a:xfrm>
                <a:off x="9556734" y="-835567"/>
                <a:ext cx="3447619" cy="3447618"/>
              </a:xfrm>
              <a:prstGeom prst="donut">
                <a:avLst>
                  <a:gd name="adj" fmla="val 10598"/>
                </a:avLst>
              </a:prstGeom>
              <a:solidFill>
                <a:schemeClr val="tx2"/>
              </a:solidFill>
              <a:ln w="28575" cap="flat" cmpd="sng" algn="ctr">
                <a:solidFill>
                  <a:schemeClr val="accent3"/>
                </a:solidFill>
                <a:prstDash val="solid"/>
                <a:round/>
                <a:headEnd type="none" w="sm" len="sm"/>
                <a:tailEnd type="none" w="sm" len="sm"/>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914400"/>
                <a:endParaRPr lang="en-US" sz="1200" dirty="0">
                  <a:blipFill>
                    <a:blip r:embed="rId3"/>
                    <a:tile tx="-101600" ty="19050" sx="100000" sy="100000" flip="none" algn="ctr"/>
                  </a:blipFill>
                </a:endParaRPr>
              </a:p>
            </p:txBody>
          </p:sp>
          <p:sp>
            <p:nvSpPr>
              <p:cNvPr id="59" name="Rectangle 58"/>
              <p:cNvSpPr/>
              <p:nvPr/>
            </p:nvSpPr>
            <p:spPr>
              <a:xfrm>
                <a:off x="9737355" y="-608619"/>
                <a:ext cx="3086376" cy="3168512"/>
              </a:xfrm>
              <a:prstGeom prst="rect">
                <a:avLst/>
              </a:prstGeom>
            </p:spPr>
            <p:txBody>
              <a:bodyPr wrap="none">
                <a:prstTxWarp prst="textArchUp">
                  <a:avLst>
                    <a:gd name="adj" fmla="val 10791119"/>
                  </a:avLst>
                </a:prstTxWarp>
                <a:spAutoFit/>
              </a:bodyPr>
              <a:lstStyle/>
              <a:p>
                <a:pPr algn="ctr" defTabSz="914400"/>
                <a:r>
                  <a:rPr lang="en-US" sz="2000" b="1" cap="all" dirty="0" smtClean="0">
                    <a:solidFill>
                      <a:srgbClr val="8DC8E8"/>
                    </a:solidFill>
                    <a:cs typeface="Arial" panose="020B0604020202020204" pitchFamily="34" charset="0"/>
                    <a:sym typeface="Wingdings 3"/>
                  </a:rPr>
                  <a:t></a:t>
                </a:r>
                <a:r>
                  <a:rPr lang="en-US" sz="2000" b="1" cap="all" dirty="0" smtClean="0">
                    <a:solidFill>
                      <a:srgbClr val="8DC8E8"/>
                    </a:solidFill>
                    <a:cs typeface="Arial" panose="020B0604020202020204" pitchFamily="34" charset="0"/>
                    <a:sym typeface="Webdings"/>
                  </a:rPr>
                  <a:t>    </a:t>
                </a:r>
                <a:r>
                  <a:rPr lang="en-US" sz="2000" b="1" cap="all" dirty="0" smtClean="0">
                    <a:solidFill>
                      <a:srgbClr val="8DC8E8"/>
                    </a:solidFill>
                    <a:cs typeface="Arial" panose="020B0604020202020204" pitchFamily="34" charset="0"/>
                  </a:rPr>
                  <a:t>Infrastructure </a:t>
                </a:r>
                <a:r>
                  <a:rPr lang="en-US" sz="2000" b="1" cap="all" dirty="0">
                    <a:solidFill>
                      <a:srgbClr val="8DC8E8"/>
                    </a:solidFill>
                    <a:cs typeface="Arial" panose="020B0604020202020204" pitchFamily="34" charset="0"/>
                  </a:rPr>
                  <a:t>Modernization </a:t>
                </a:r>
                <a:r>
                  <a:rPr lang="en-US" sz="2000" b="1" cap="all" dirty="0" smtClean="0">
                    <a:solidFill>
                      <a:srgbClr val="8DC8E8"/>
                    </a:solidFill>
                    <a:cs typeface="Arial" panose="020B0604020202020204" pitchFamily="34" charset="0"/>
                  </a:rPr>
                  <a:t>Methodology   </a:t>
                </a:r>
                <a:r>
                  <a:rPr lang="en-US" sz="2000" b="1" cap="all" dirty="0" smtClean="0">
                    <a:solidFill>
                      <a:srgbClr val="8DC8E8"/>
                    </a:solidFill>
                    <a:cs typeface="Arial" panose="020B0604020202020204" pitchFamily="34" charset="0"/>
                    <a:sym typeface="Wingdings 3"/>
                  </a:rPr>
                  <a:t></a:t>
                </a:r>
                <a:endParaRPr lang="en-US" sz="2000" b="1" cap="all" dirty="0">
                  <a:solidFill>
                    <a:srgbClr val="8DC8E8"/>
                  </a:solidFill>
                  <a:cs typeface="Arial" panose="020B0604020202020204" pitchFamily="34" charset="0"/>
                </a:endParaRPr>
              </a:p>
            </p:txBody>
          </p:sp>
          <p:sp>
            <p:nvSpPr>
              <p:cNvPr id="50" name="Rectangle 49"/>
              <p:cNvSpPr/>
              <p:nvPr/>
            </p:nvSpPr>
            <p:spPr>
              <a:xfrm rot="21260029">
                <a:off x="9747403" y="-604766"/>
                <a:ext cx="3086376" cy="3086081"/>
              </a:xfrm>
              <a:prstGeom prst="rect">
                <a:avLst/>
              </a:prstGeom>
            </p:spPr>
            <p:txBody>
              <a:bodyPr wrap="none">
                <a:prstTxWarp prst="textArchDown">
                  <a:avLst/>
                </a:prstTxWarp>
                <a:spAutoFit/>
              </a:bodyPr>
              <a:lstStyle/>
              <a:p>
                <a:pPr algn="ctr" defTabSz="914400"/>
                <a:r>
                  <a:rPr lang="en-US" sz="1500" b="1" cap="all" dirty="0" smtClean="0">
                    <a:solidFill>
                      <a:srgbClr val="8DC8E8"/>
                    </a:solidFill>
                    <a:cs typeface="Arial" panose="020B0604020202020204" pitchFamily="34" charset="0"/>
                  </a:rPr>
                  <a:t>2 - 4 </a:t>
                </a:r>
                <a:r>
                  <a:rPr lang="en-US" sz="1500" cap="all" dirty="0" smtClean="0">
                    <a:solidFill>
                      <a:srgbClr val="8DC8E8"/>
                    </a:solidFill>
                    <a:cs typeface="Arial" panose="020B0604020202020204" pitchFamily="34" charset="0"/>
                  </a:rPr>
                  <a:t>year cycle</a:t>
                </a:r>
                <a:endParaRPr lang="en-US" sz="1500" cap="all" dirty="0">
                  <a:solidFill>
                    <a:srgbClr val="8DC8E8"/>
                  </a:solidFill>
                  <a:cs typeface="Arial" panose="020B0604020202020204" pitchFamily="34" charset="0"/>
                </a:endParaRPr>
              </a:p>
            </p:txBody>
          </p:sp>
        </p:grpSp>
        <p:cxnSp>
          <p:nvCxnSpPr>
            <p:cNvPr id="61" name="Straight Connector 60"/>
            <p:cNvCxnSpPr/>
            <p:nvPr/>
          </p:nvCxnSpPr>
          <p:spPr>
            <a:xfrm rot="21409617">
              <a:off x="4063631" y="2534225"/>
              <a:ext cx="0" cy="0"/>
            </a:xfrm>
            <a:prstGeom prst="line">
              <a:avLst/>
            </a:prstGeom>
            <a:noFill/>
            <a:ln w="15875" cap="rnd" cmpd="sng" algn="ctr">
              <a:solidFill>
                <a:schemeClr val="tx2"/>
              </a:solidFill>
              <a:prstDash val="sysDot"/>
            </a:ln>
            <a:effectLst/>
          </p:spPr>
        </p:cxnSp>
        <p:grpSp>
          <p:nvGrpSpPr>
            <p:cNvPr id="37" name="Group 36"/>
            <p:cNvGrpSpPr/>
            <p:nvPr/>
          </p:nvGrpSpPr>
          <p:grpSpPr>
            <a:xfrm rot="18709617">
              <a:off x="2788513" y="1156895"/>
              <a:ext cx="2949386" cy="3081502"/>
              <a:chOff x="9444388" y="4813730"/>
              <a:chExt cx="3530365" cy="3614244"/>
            </a:xfrm>
          </p:grpSpPr>
          <p:grpSp>
            <p:nvGrpSpPr>
              <p:cNvPr id="38" name="Group 37"/>
              <p:cNvGrpSpPr/>
              <p:nvPr/>
            </p:nvGrpSpPr>
            <p:grpSpPr>
              <a:xfrm rot="5400000">
                <a:off x="9591303" y="4908192"/>
                <a:ext cx="3200400" cy="3494230"/>
                <a:chOff x="9603559" y="2235620"/>
                <a:chExt cx="3200400" cy="3494230"/>
              </a:xfrm>
            </p:grpSpPr>
            <p:sp>
              <p:nvSpPr>
                <p:cNvPr id="48" name="Block Arc 49"/>
                <p:cNvSpPr/>
                <p:nvPr/>
              </p:nvSpPr>
              <p:spPr>
                <a:xfrm rot="21458905">
                  <a:off x="9853900" y="2235620"/>
                  <a:ext cx="2822038" cy="1596451"/>
                </a:xfrm>
                <a:custGeom>
                  <a:avLst/>
                  <a:gdLst>
                    <a:gd name="connsiteX0" fmla="*/ 383909 w 3247309"/>
                    <a:gd name="connsiteY0" fmla="*/ 563606 h 3181929"/>
                    <a:gd name="connsiteX1" fmla="*/ 2164444 w 3247309"/>
                    <a:gd name="connsiteY1" fmla="*/ 90839 h 3181929"/>
                    <a:gd name="connsiteX2" fmla="*/ 3247310 w 3247309"/>
                    <a:gd name="connsiteY2" fmla="*/ 1590964 h 3181929"/>
                    <a:gd name="connsiteX3" fmla="*/ 2832290 w 3247309"/>
                    <a:gd name="connsiteY3" fmla="*/ 1590965 h 3181929"/>
                    <a:gd name="connsiteX4" fmla="*/ 2023684 w 3247309"/>
                    <a:gd name="connsiteY4" fmla="*/ 481297 h 3181929"/>
                    <a:gd name="connsiteX5" fmla="*/ 703528 w 3247309"/>
                    <a:gd name="connsiteY5" fmla="*/ 828472 h 3181929"/>
                    <a:gd name="connsiteX6" fmla="*/ 383909 w 3247309"/>
                    <a:gd name="connsiteY6" fmla="*/ 563606 h 3181929"/>
                    <a:gd name="connsiteX0" fmla="*/ 0 w 2863401"/>
                    <a:gd name="connsiteY0" fmla="*/ 584566 h 1611925"/>
                    <a:gd name="connsiteX1" fmla="*/ 1780535 w 2863401"/>
                    <a:gd name="connsiteY1" fmla="*/ 111799 h 1611925"/>
                    <a:gd name="connsiteX2" fmla="*/ 2863401 w 2863401"/>
                    <a:gd name="connsiteY2" fmla="*/ 1611924 h 1611925"/>
                    <a:gd name="connsiteX3" fmla="*/ 2448381 w 2863401"/>
                    <a:gd name="connsiteY3" fmla="*/ 1611925 h 1611925"/>
                    <a:gd name="connsiteX4" fmla="*/ 1639775 w 2863401"/>
                    <a:gd name="connsiteY4" fmla="*/ 502257 h 1611925"/>
                    <a:gd name="connsiteX5" fmla="*/ 319619 w 2863401"/>
                    <a:gd name="connsiteY5" fmla="*/ 849432 h 1611925"/>
                    <a:gd name="connsiteX6" fmla="*/ 0 w 2863401"/>
                    <a:gd name="connsiteY6" fmla="*/ 584566 h 1611925"/>
                    <a:gd name="connsiteX0" fmla="*/ 0 w 2863401"/>
                    <a:gd name="connsiteY0" fmla="*/ 603951 h 1631310"/>
                    <a:gd name="connsiteX1" fmla="*/ 1792510 w 2863401"/>
                    <a:gd name="connsiteY1" fmla="*/ 107237 h 1631310"/>
                    <a:gd name="connsiteX2" fmla="*/ 2863401 w 2863401"/>
                    <a:gd name="connsiteY2" fmla="*/ 1631309 h 1631310"/>
                    <a:gd name="connsiteX3" fmla="*/ 2448381 w 2863401"/>
                    <a:gd name="connsiteY3" fmla="*/ 1631310 h 1631310"/>
                    <a:gd name="connsiteX4" fmla="*/ 1639775 w 2863401"/>
                    <a:gd name="connsiteY4" fmla="*/ 521642 h 1631310"/>
                    <a:gd name="connsiteX5" fmla="*/ 319619 w 2863401"/>
                    <a:gd name="connsiteY5" fmla="*/ 868817 h 1631310"/>
                    <a:gd name="connsiteX6" fmla="*/ 0 w 2863401"/>
                    <a:gd name="connsiteY6" fmla="*/ 603951 h 1631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3401" h="1631310">
                      <a:moveTo>
                        <a:pt x="0" y="603951"/>
                      </a:moveTo>
                      <a:cubicBezTo>
                        <a:pt x="435640" y="99206"/>
                        <a:pt x="976793" y="-160831"/>
                        <a:pt x="1792510" y="107237"/>
                      </a:cubicBezTo>
                      <a:cubicBezTo>
                        <a:pt x="2444906" y="321633"/>
                        <a:pt x="2863402" y="956921"/>
                        <a:pt x="2863401" y="1631309"/>
                      </a:cubicBezTo>
                      <a:lnTo>
                        <a:pt x="2448381" y="1631310"/>
                      </a:lnTo>
                      <a:cubicBezTo>
                        <a:pt x="2448381" y="1131886"/>
                        <a:pt x="2124153" y="686939"/>
                        <a:pt x="1639775" y="521642"/>
                      </a:cubicBezTo>
                      <a:cubicBezTo>
                        <a:pt x="1168270" y="360737"/>
                        <a:pt x="643607" y="498713"/>
                        <a:pt x="319619" y="868817"/>
                      </a:cubicBezTo>
                      <a:lnTo>
                        <a:pt x="0" y="603951"/>
                      </a:lnTo>
                      <a:close/>
                    </a:path>
                  </a:pathLst>
                </a:custGeom>
                <a:solidFill>
                  <a:schemeClr val="accent4"/>
                </a:solidFill>
                <a:ln w="254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solidFill>
                      <a:srgbClr val="FFFFFF"/>
                    </a:solidFill>
                  </a:endParaRPr>
                </a:p>
              </p:txBody>
            </p:sp>
            <p:sp>
              <p:nvSpPr>
                <p:cNvPr id="49" name="Rectangle 48"/>
                <p:cNvSpPr/>
                <p:nvPr/>
              </p:nvSpPr>
              <p:spPr>
                <a:xfrm>
                  <a:off x="9603559" y="2529449"/>
                  <a:ext cx="3200400" cy="3200401"/>
                </a:xfrm>
                <a:prstGeom prst="rect">
                  <a:avLst/>
                </a:prstGeom>
                <a:ln>
                  <a:noFill/>
                </a:ln>
              </p:spPr>
              <p:txBody>
                <a:bodyPr wrap="none">
                  <a:prstTxWarp prst="textArchUp">
                    <a:avLst/>
                  </a:prstTxWarp>
                  <a:spAutoFit/>
                </a:bodyPr>
                <a:lstStyle/>
                <a:p>
                  <a:pPr algn="ctr" defTabSz="914400"/>
                  <a:r>
                    <a:rPr lang="en-US" sz="2000" b="1" dirty="0" smtClean="0">
                      <a:solidFill>
                        <a:prstClr val="white"/>
                      </a:solidFill>
                      <a:cs typeface="Arial" panose="020B0604020202020204" pitchFamily="34" charset="0"/>
                    </a:rPr>
                    <a:t>MODEL</a:t>
                  </a:r>
                  <a:endParaRPr lang="en-US" sz="2000" b="1" dirty="0">
                    <a:solidFill>
                      <a:prstClr val="white"/>
                    </a:solidFill>
                    <a:cs typeface="Arial" panose="020B0604020202020204" pitchFamily="34" charset="0"/>
                  </a:endParaRPr>
                </a:p>
              </p:txBody>
            </p:sp>
          </p:grpSp>
          <p:grpSp>
            <p:nvGrpSpPr>
              <p:cNvPr id="39" name="Group 38"/>
              <p:cNvGrpSpPr/>
              <p:nvPr/>
            </p:nvGrpSpPr>
            <p:grpSpPr>
              <a:xfrm rot="16200000">
                <a:off x="9661121" y="4841764"/>
                <a:ext cx="3243744" cy="3383521"/>
                <a:chOff x="9530699" y="2291426"/>
                <a:chExt cx="3243744" cy="3383521"/>
              </a:xfrm>
            </p:grpSpPr>
            <p:sp>
              <p:nvSpPr>
                <p:cNvPr id="46" name="Block Arc 45"/>
                <p:cNvSpPr/>
                <p:nvPr/>
              </p:nvSpPr>
              <p:spPr>
                <a:xfrm>
                  <a:off x="9530699" y="2291426"/>
                  <a:ext cx="3200399" cy="3200400"/>
                </a:xfrm>
                <a:prstGeom prst="blockArc">
                  <a:avLst>
                    <a:gd name="adj1" fmla="val 12445575"/>
                    <a:gd name="adj2" fmla="val 19291371"/>
                    <a:gd name="adj3" fmla="val 14455"/>
                  </a:avLst>
                </a:prstGeom>
                <a:solidFill>
                  <a:schemeClr val="accent6"/>
                </a:solidFill>
                <a:ln w="2540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solidFill>
                      <a:srgbClr val="FFFFFF"/>
                    </a:solidFill>
                  </a:endParaRPr>
                </a:p>
              </p:txBody>
            </p:sp>
            <p:sp>
              <p:nvSpPr>
                <p:cNvPr id="47" name="Rectangle 46"/>
                <p:cNvSpPr/>
                <p:nvPr/>
              </p:nvSpPr>
              <p:spPr>
                <a:xfrm rot="10800000">
                  <a:off x="9574042" y="2474550"/>
                  <a:ext cx="3200401" cy="3200397"/>
                </a:xfrm>
                <a:prstGeom prst="rect">
                  <a:avLst/>
                </a:prstGeom>
                <a:ln>
                  <a:noFill/>
                </a:ln>
              </p:spPr>
              <p:txBody>
                <a:bodyPr wrap="none">
                  <a:prstTxWarp prst="textArchDown">
                    <a:avLst/>
                  </a:prstTxWarp>
                  <a:spAutoFit/>
                </a:bodyPr>
                <a:lstStyle/>
                <a:p>
                  <a:pPr algn="ctr" defTabSz="914400"/>
                  <a:r>
                    <a:rPr lang="en-US" sz="2000" b="1" dirty="0" smtClean="0">
                      <a:solidFill>
                        <a:prstClr val="white"/>
                      </a:solidFill>
                      <a:cs typeface="Arial" panose="020B0604020202020204" pitchFamily="34" charset="0"/>
                    </a:rPr>
                    <a:t>EXECUTE</a:t>
                  </a:r>
                  <a:endParaRPr lang="en-US" sz="2000" b="1" dirty="0">
                    <a:solidFill>
                      <a:prstClr val="white"/>
                    </a:solidFill>
                    <a:cs typeface="Arial" panose="020B0604020202020204" pitchFamily="34" charset="0"/>
                  </a:endParaRPr>
                </a:p>
              </p:txBody>
            </p:sp>
          </p:grpSp>
          <p:grpSp>
            <p:nvGrpSpPr>
              <p:cNvPr id="40" name="Group 39"/>
              <p:cNvGrpSpPr/>
              <p:nvPr/>
            </p:nvGrpSpPr>
            <p:grpSpPr>
              <a:xfrm rot="10800000">
                <a:off x="9626097" y="4813730"/>
                <a:ext cx="3200400" cy="3379334"/>
                <a:chOff x="9574072" y="2277035"/>
                <a:chExt cx="3200400" cy="3379334"/>
              </a:xfrm>
            </p:grpSpPr>
            <p:sp>
              <p:nvSpPr>
                <p:cNvPr id="44" name="Block Arc 53"/>
                <p:cNvSpPr/>
                <p:nvPr/>
              </p:nvSpPr>
              <p:spPr>
                <a:xfrm>
                  <a:off x="9829435" y="2277035"/>
                  <a:ext cx="2508185" cy="894318"/>
                </a:xfrm>
                <a:custGeom>
                  <a:avLst/>
                  <a:gdLst>
                    <a:gd name="connsiteX0" fmla="*/ 331144 w 3200400"/>
                    <a:gd name="connsiteY0" fmla="*/ 625451 h 3200400"/>
                    <a:gd name="connsiteX1" fmla="*/ 1544601 w 3200400"/>
                    <a:gd name="connsiteY1" fmla="*/ 966 h 3200400"/>
                    <a:gd name="connsiteX2" fmla="*/ 2798498 w 3200400"/>
                    <a:gd name="connsiteY2" fmla="*/ 539670 h 3200400"/>
                    <a:gd name="connsiteX3" fmla="*/ 2510019 w 3200400"/>
                    <a:gd name="connsiteY3" fmla="*/ 794982 h 3200400"/>
                    <a:gd name="connsiteX4" fmla="*/ 1557985 w 3200400"/>
                    <a:gd name="connsiteY4" fmla="*/ 385966 h 3200400"/>
                    <a:gd name="connsiteX5" fmla="*/ 636656 w 3200400"/>
                    <a:gd name="connsiteY5" fmla="*/ 860112 h 3200400"/>
                    <a:gd name="connsiteX6" fmla="*/ 331144 w 3200400"/>
                    <a:gd name="connsiteY6" fmla="*/ 625451 h 3200400"/>
                    <a:gd name="connsiteX0" fmla="*/ 0 w 2467354"/>
                    <a:gd name="connsiteY0" fmla="*/ 625452 h 860113"/>
                    <a:gd name="connsiteX1" fmla="*/ 1213457 w 2467354"/>
                    <a:gd name="connsiteY1" fmla="*/ 967 h 860113"/>
                    <a:gd name="connsiteX2" fmla="*/ 2467354 w 2467354"/>
                    <a:gd name="connsiteY2" fmla="*/ 539671 h 860113"/>
                    <a:gd name="connsiteX3" fmla="*/ 2178875 w 2467354"/>
                    <a:gd name="connsiteY3" fmla="*/ 794983 h 860113"/>
                    <a:gd name="connsiteX4" fmla="*/ 1226841 w 2467354"/>
                    <a:gd name="connsiteY4" fmla="*/ 385967 h 860113"/>
                    <a:gd name="connsiteX5" fmla="*/ 305512 w 2467354"/>
                    <a:gd name="connsiteY5" fmla="*/ 860113 h 860113"/>
                    <a:gd name="connsiteX6" fmla="*/ 165141 w 2467354"/>
                    <a:gd name="connsiteY6" fmla="*/ 737010 h 860113"/>
                    <a:gd name="connsiteX7" fmla="*/ 0 w 2467354"/>
                    <a:gd name="connsiteY7" fmla="*/ 625452 h 860113"/>
                    <a:gd name="connsiteX0" fmla="*/ 0 w 2467354"/>
                    <a:gd name="connsiteY0" fmla="*/ 625452 h 860113"/>
                    <a:gd name="connsiteX1" fmla="*/ 1213457 w 2467354"/>
                    <a:gd name="connsiteY1" fmla="*/ 967 h 860113"/>
                    <a:gd name="connsiteX2" fmla="*/ 2467354 w 2467354"/>
                    <a:gd name="connsiteY2" fmla="*/ 539671 h 860113"/>
                    <a:gd name="connsiteX3" fmla="*/ 2178875 w 2467354"/>
                    <a:gd name="connsiteY3" fmla="*/ 794983 h 860113"/>
                    <a:gd name="connsiteX4" fmla="*/ 1226841 w 2467354"/>
                    <a:gd name="connsiteY4" fmla="*/ 385967 h 860113"/>
                    <a:gd name="connsiteX5" fmla="*/ 305512 w 2467354"/>
                    <a:gd name="connsiteY5" fmla="*/ 860113 h 860113"/>
                    <a:gd name="connsiteX6" fmla="*/ 320784 w 2467354"/>
                    <a:gd name="connsiteY6" fmla="*/ 571640 h 860113"/>
                    <a:gd name="connsiteX7" fmla="*/ 0 w 2467354"/>
                    <a:gd name="connsiteY7" fmla="*/ 625452 h 860113"/>
                    <a:gd name="connsiteX0" fmla="*/ 0 w 2467354"/>
                    <a:gd name="connsiteY0" fmla="*/ 625452 h 860113"/>
                    <a:gd name="connsiteX1" fmla="*/ 1213457 w 2467354"/>
                    <a:gd name="connsiteY1" fmla="*/ 967 h 860113"/>
                    <a:gd name="connsiteX2" fmla="*/ 2467354 w 2467354"/>
                    <a:gd name="connsiteY2" fmla="*/ 539671 h 860113"/>
                    <a:gd name="connsiteX3" fmla="*/ 2178875 w 2467354"/>
                    <a:gd name="connsiteY3" fmla="*/ 794983 h 860113"/>
                    <a:gd name="connsiteX4" fmla="*/ 1226841 w 2467354"/>
                    <a:gd name="connsiteY4" fmla="*/ 385967 h 860113"/>
                    <a:gd name="connsiteX5" fmla="*/ 305512 w 2467354"/>
                    <a:gd name="connsiteY5" fmla="*/ 860113 h 860113"/>
                    <a:gd name="connsiteX6" fmla="*/ 320784 w 2467354"/>
                    <a:gd name="connsiteY6" fmla="*/ 571640 h 860113"/>
                    <a:gd name="connsiteX7" fmla="*/ 0 w 2467354"/>
                    <a:gd name="connsiteY7" fmla="*/ 625452 h 860113"/>
                    <a:gd name="connsiteX0" fmla="*/ 0 w 2467354"/>
                    <a:gd name="connsiteY0" fmla="*/ 625452 h 860113"/>
                    <a:gd name="connsiteX1" fmla="*/ 1213457 w 2467354"/>
                    <a:gd name="connsiteY1" fmla="*/ 967 h 860113"/>
                    <a:gd name="connsiteX2" fmla="*/ 2467354 w 2467354"/>
                    <a:gd name="connsiteY2" fmla="*/ 539671 h 860113"/>
                    <a:gd name="connsiteX3" fmla="*/ 2178875 w 2467354"/>
                    <a:gd name="connsiteY3" fmla="*/ 794983 h 860113"/>
                    <a:gd name="connsiteX4" fmla="*/ 1226841 w 2467354"/>
                    <a:gd name="connsiteY4" fmla="*/ 385967 h 860113"/>
                    <a:gd name="connsiteX5" fmla="*/ 305512 w 2467354"/>
                    <a:gd name="connsiteY5" fmla="*/ 860113 h 860113"/>
                    <a:gd name="connsiteX6" fmla="*/ 379150 w 2467354"/>
                    <a:gd name="connsiteY6" fmla="*/ 542457 h 860113"/>
                    <a:gd name="connsiteX7" fmla="*/ 0 w 2467354"/>
                    <a:gd name="connsiteY7" fmla="*/ 625452 h 860113"/>
                    <a:gd name="connsiteX0" fmla="*/ 0 w 2467354"/>
                    <a:gd name="connsiteY0" fmla="*/ 624936 h 859597"/>
                    <a:gd name="connsiteX1" fmla="*/ 1213457 w 2467354"/>
                    <a:gd name="connsiteY1" fmla="*/ 451 h 859597"/>
                    <a:gd name="connsiteX2" fmla="*/ 2467354 w 2467354"/>
                    <a:gd name="connsiteY2" fmla="*/ 539155 h 859597"/>
                    <a:gd name="connsiteX3" fmla="*/ 2314954 w 2467354"/>
                    <a:gd name="connsiteY3" fmla="*/ 648945 h 859597"/>
                    <a:gd name="connsiteX4" fmla="*/ 2178875 w 2467354"/>
                    <a:gd name="connsiteY4" fmla="*/ 794467 h 859597"/>
                    <a:gd name="connsiteX5" fmla="*/ 1226841 w 2467354"/>
                    <a:gd name="connsiteY5" fmla="*/ 385451 h 859597"/>
                    <a:gd name="connsiteX6" fmla="*/ 305512 w 2467354"/>
                    <a:gd name="connsiteY6" fmla="*/ 859597 h 859597"/>
                    <a:gd name="connsiteX7" fmla="*/ 379150 w 2467354"/>
                    <a:gd name="connsiteY7" fmla="*/ 541941 h 859597"/>
                    <a:gd name="connsiteX8" fmla="*/ 0 w 2467354"/>
                    <a:gd name="connsiteY8" fmla="*/ 624936 h 859597"/>
                    <a:gd name="connsiteX0" fmla="*/ 0 w 2490052"/>
                    <a:gd name="connsiteY0" fmla="*/ 624936 h 872681"/>
                    <a:gd name="connsiteX1" fmla="*/ 1213457 w 2490052"/>
                    <a:gd name="connsiteY1" fmla="*/ 451 h 872681"/>
                    <a:gd name="connsiteX2" fmla="*/ 2467354 w 2490052"/>
                    <a:gd name="connsiteY2" fmla="*/ 539155 h 872681"/>
                    <a:gd name="connsiteX3" fmla="*/ 2490052 w 2490052"/>
                    <a:gd name="connsiteY3" fmla="*/ 872681 h 872681"/>
                    <a:gd name="connsiteX4" fmla="*/ 2178875 w 2490052"/>
                    <a:gd name="connsiteY4" fmla="*/ 794467 h 872681"/>
                    <a:gd name="connsiteX5" fmla="*/ 1226841 w 2490052"/>
                    <a:gd name="connsiteY5" fmla="*/ 385451 h 872681"/>
                    <a:gd name="connsiteX6" fmla="*/ 305512 w 2490052"/>
                    <a:gd name="connsiteY6" fmla="*/ 859597 h 872681"/>
                    <a:gd name="connsiteX7" fmla="*/ 379150 w 2490052"/>
                    <a:gd name="connsiteY7" fmla="*/ 541941 h 872681"/>
                    <a:gd name="connsiteX8" fmla="*/ 0 w 2490052"/>
                    <a:gd name="connsiteY8" fmla="*/ 624936 h 872681"/>
                    <a:gd name="connsiteX0" fmla="*/ 0 w 2490052"/>
                    <a:gd name="connsiteY0" fmla="*/ 625122 h 872867"/>
                    <a:gd name="connsiteX1" fmla="*/ 1213457 w 2490052"/>
                    <a:gd name="connsiteY1" fmla="*/ 637 h 872867"/>
                    <a:gd name="connsiteX2" fmla="*/ 2467354 w 2490052"/>
                    <a:gd name="connsiteY2" fmla="*/ 539341 h 872867"/>
                    <a:gd name="connsiteX3" fmla="*/ 2490052 w 2490052"/>
                    <a:gd name="connsiteY3" fmla="*/ 872867 h 872867"/>
                    <a:gd name="connsiteX4" fmla="*/ 2178875 w 2490052"/>
                    <a:gd name="connsiteY4" fmla="*/ 794653 h 872867"/>
                    <a:gd name="connsiteX5" fmla="*/ 1226841 w 2490052"/>
                    <a:gd name="connsiteY5" fmla="*/ 385637 h 872867"/>
                    <a:gd name="connsiteX6" fmla="*/ 305512 w 2490052"/>
                    <a:gd name="connsiteY6" fmla="*/ 859783 h 872867"/>
                    <a:gd name="connsiteX7" fmla="*/ 379150 w 2490052"/>
                    <a:gd name="connsiteY7" fmla="*/ 542127 h 872867"/>
                    <a:gd name="connsiteX8" fmla="*/ 0 w 2490052"/>
                    <a:gd name="connsiteY8" fmla="*/ 625122 h 872867"/>
                    <a:gd name="connsiteX0" fmla="*/ 0 w 2490052"/>
                    <a:gd name="connsiteY0" fmla="*/ 625122 h 872867"/>
                    <a:gd name="connsiteX1" fmla="*/ 1213457 w 2490052"/>
                    <a:gd name="connsiteY1" fmla="*/ 637 h 872867"/>
                    <a:gd name="connsiteX2" fmla="*/ 2467354 w 2490052"/>
                    <a:gd name="connsiteY2" fmla="*/ 539341 h 872867"/>
                    <a:gd name="connsiteX3" fmla="*/ 2490052 w 2490052"/>
                    <a:gd name="connsiteY3" fmla="*/ 872867 h 872867"/>
                    <a:gd name="connsiteX4" fmla="*/ 2178875 w 2490052"/>
                    <a:gd name="connsiteY4" fmla="*/ 794653 h 872867"/>
                    <a:gd name="connsiteX5" fmla="*/ 1226841 w 2490052"/>
                    <a:gd name="connsiteY5" fmla="*/ 434275 h 872867"/>
                    <a:gd name="connsiteX6" fmla="*/ 305512 w 2490052"/>
                    <a:gd name="connsiteY6" fmla="*/ 859783 h 872867"/>
                    <a:gd name="connsiteX7" fmla="*/ 379150 w 2490052"/>
                    <a:gd name="connsiteY7" fmla="*/ 542127 h 872867"/>
                    <a:gd name="connsiteX8" fmla="*/ 0 w 2490052"/>
                    <a:gd name="connsiteY8" fmla="*/ 625122 h 872867"/>
                    <a:gd name="connsiteX0" fmla="*/ 0 w 2490052"/>
                    <a:gd name="connsiteY0" fmla="*/ 625122 h 872867"/>
                    <a:gd name="connsiteX1" fmla="*/ 1213457 w 2490052"/>
                    <a:gd name="connsiteY1" fmla="*/ 637 h 872867"/>
                    <a:gd name="connsiteX2" fmla="*/ 2467354 w 2490052"/>
                    <a:gd name="connsiteY2" fmla="*/ 539341 h 872867"/>
                    <a:gd name="connsiteX3" fmla="*/ 2490052 w 2490052"/>
                    <a:gd name="connsiteY3" fmla="*/ 872867 h 872867"/>
                    <a:gd name="connsiteX4" fmla="*/ 2178875 w 2490052"/>
                    <a:gd name="connsiteY4" fmla="*/ 794653 h 872867"/>
                    <a:gd name="connsiteX5" fmla="*/ 1226841 w 2490052"/>
                    <a:gd name="connsiteY5" fmla="*/ 434275 h 872867"/>
                    <a:gd name="connsiteX6" fmla="*/ 305512 w 2490052"/>
                    <a:gd name="connsiteY6" fmla="*/ 859783 h 872867"/>
                    <a:gd name="connsiteX7" fmla="*/ 379150 w 2490052"/>
                    <a:gd name="connsiteY7" fmla="*/ 542127 h 872867"/>
                    <a:gd name="connsiteX8" fmla="*/ 0 w 2490052"/>
                    <a:gd name="connsiteY8" fmla="*/ 625122 h 872867"/>
                    <a:gd name="connsiteX0" fmla="*/ 0 w 2490052"/>
                    <a:gd name="connsiteY0" fmla="*/ 625122 h 872867"/>
                    <a:gd name="connsiteX1" fmla="*/ 1213457 w 2490052"/>
                    <a:gd name="connsiteY1" fmla="*/ 637 h 872867"/>
                    <a:gd name="connsiteX2" fmla="*/ 2467354 w 2490052"/>
                    <a:gd name="connsiteY2" fmla="*/ 539341 h 872867"/>
                    <a:gd name="connsiteX3" fmla="*/ 2490052 w 2490052"/>
                    <a:gd name="connsiteY3" fmla="*/ 872867 h 872867"/>
                    <a:gd name="connsiteX4" fmla="*/ 2178875 w 2490052"/>
                    <a:gd name="connsiteY4" fmla="*/ 794653 h 872867"/>
                    <a:gd name="connsiteX5" fmla="*/ 1226841 w 2490052"/>
                    <a:gd name="connsiteY5" fmla="*/ 434275 h 872867"/>
                    <a:gd name="connsiteX6" fmla="*/ 305512 w 2490052"/>
                    <a:gd name="connsiteY6" fmla="*/ 859783 h 872867"/>
                    <a:gd name="connsiteX7" fmla="*/ 379150 w 2490052"/>
                    <a:gd name="connsiteY7" fmla="*/ 542127 h 872867"/>
                    <a:gd name="connsiteX8" fmla="*/ 0 w 2490052"/>
                    <a:gd name="connsiteY8" fmla="*/ 625122 h 872867"/>
                    <a:gd name="connsiteX0" fmla="*/ 0 w 2490052"/>
                    <a:gd name="connsiteY0" fmla="*/ 625287 h 873032"/>
                    <a:gd name="connsiteX1" fmla="*/ 1213457 w 2490052"/>
                    <a:gd name="connsiteY1" fmla="*/ 802 h 873032"/>
                    <a:gd name="connsiteX2" fmla="*/ 2467354 w 2490052"/>
                    <a:gd name="connsiteY2" fmla="*/ 539506 h 873032"/>
                    <a:gd name="connsiteX3" fmla="*/ 2490052 w 2490052"/>
                    <a:gd name="connsiteY3" fmla="*/ 873032 h 873032"/>
                    <a:gd name="connsiteX4" fmla="*/ 2178875 w 2490052"/>
                    <a:gd name="connsiteY4" fmla="*/ 794818 h 873032"/>
                    <a:gd name="connsiteX5" fmla="*/ 1226841 w 2490052"/>
                    <a:gd name="connsiteY5" fmla="*/ 434440 h 873032"/>
                    <a:gd name="connsiteX6" fmla="*/ 305512 w 2490052"/>
                    <a:gd name="connsiteY6" fmla="*/ 859948 h 873032"/>
                    <a:gd name="connsiteX7" fmla="*/ 379150 w 2490052"/>
                    <a:gd name="connsiteY7" fmla="*/ 542292 h 873032"/>
                    <a:gd name="connsiteX8" fmla="*/ 0 w 2490052"/>
                    <a:gd name="connsiteY8" fmla="*/ 625287 h 873032"/>
                    <a:gd name="connsiteX0" fmla="*/ 0 w 2490052"/>
                    <a:gd name="connsiteY0" fmla="*/ 625287 h 873032"/>
                    <a:gd name="connsiteX1" fmla="*/ 1213457 w 2490052"/>
                    <a:gd name="connsiteY1" fmla="*/ 802 h 873032"/>
                    <a:gd name="connsiteX2" fmla="*/ 2467354 w 2490052"/>
                    <a:gd name="connsiteY2" fmla="*/ 539506 h 873032"/>
                    <a:gd name="connsiteX3" fmla="*/ 2490052 w 2490052"/>
                    <a:gd name="connsiteY3" fmla="*/ 873032 h 873032"/>
                    <a:gd name="connsiteX4" fmla="*/ 2178875 w 2490052"/>
                    <a:gd name="connsiteY4" fmla="*/ 794818 h 873032"/>
                    <a:gd name="connsiteX5" fmla="*/ 1226841 w 2490052"/>
                    <a:gd name="connsiteY5" fmla="*/ 434440 h 873032"/>
                    <a:gd name="connsiteX6" fmla="*/ 305512 w 2490052"/>
                    <a:gd name="connsiteY6" fmla="*/ 859948 h 873032"/>
                    <a:gd name="connsiteX7" fmla="*/ 379150 w 2490052"/>
                    <a:gd name="connsiteY7" fmla="*/ 542292 h 873032"/>
                    <a:gd name="connsiteX8" fmla="*/ 0 w 2490052"/>
                    <a:gd name="connsiteY8" fmla="*/ 625287 h 873032"/>
                    <a:gd name="connsiteX0" fmla="*/ 0 w 2490052"/>
                    <a:gd name="connsiteY0" fmla="*/ 625287 h 873032"/>
                    <a:gd name="connsiteX1" fmla="*/ 1213457 w 2490052"/>
                    <a:gd name="connsiteY1" fmla="*/ 802 h 873032"/>
                    <a:gd name="connsiteX2" fmla="*/ 2467354 w 2490052"/>
                    <a:gd name="connsiteY2" fmla="*/ 539506 h 873032"/>
                    <a:gd name="connsiteX3" fmla="*/ 2490052 w 2490052"/>
                    <a:gd name="connsiteY3" fmla="*/ 873032 h 873032"/>
                    <a:gd name="connsiteX4" fmla="*/ 2149692 w 2490052"/>
                    <a:gd name="connsiteY4" fmla="*/ 833729 h 873032"/>
                    <a:gd name="connsiteX5" fmla="*/ 1226841 w 2490052"/>
                    <a:gd name="connsiteY5" fmla="*/ 434440 h 873032"/>
                    <a:gd name="connsiteX6" fmla="*/ 305512 w 2490052"/>
                    <a:gd name="connsiteY6" fmla="*/ 859948 h 873032"/>
                    <a:gd name="connsiteX7" fmla="*/ 379150 w 2490052"/>
                    <a:gd name="connsiteY7" fmla="*/ 542292 h 873032"/>
                    <a:gd name="connsiteX8" fmla="*/ 0 w 2490052"/>
                    <a:gd name="connsiteY8" fmla="*/ 625287 h 873032"/>
                    <a:gd name="connsiteX0" fmla="*/ 0 w 2490052"/>
                    <a:gd name="connsiteY0" fmla="*/ 626505 h 874250"/>
                    <a:gd name="connsiteX1" fmla="*/ 1213457 w 2490052"/>
                    <a:gd name="connsiteY1" fmla="*/ 2020 h 874250"/>
                    <a:gd name="connsiteX2" fmla="*/ 2467354 w 2490052"/>
                    <a:gd name="connsiteY2" fmla="*/ 482358 h 874250"/>
                    <a:gd name="connsiteX3" fmla="*/ 2490052 w 2490052"/>
                    <a:gd name="connsiteY3" fmla="*/ 874250 h 874250"/>
                    <a:gd name="connsiteX4" fmla="*/ 2149692 w 2490052"/>
                    <a:gd name="connsiteY4" fmla="*/ 834947 h 874250"/>
                    <a:gd name="connsiteX5" fmla="*/ 1226841 w 2490052"/>
                    <a:gd name="connsiteY5" fmla="*/ 435658 h 874250"/>
                    <a:gd name="connsiteX6" fmla="*/ 305512 w 2490052"/>
                    <a:gd name="connsiteY6" fmla="*/ 861166 h 874250"/>
                    <a:gd name="connsiteX7" fmla="*/ 379150 w 2490052"/>
                    <a:gd name="connsiteY7" fmla="*/ 543510 h 874250"/>
                    <a:gd name="connsiteX8" fmla="*/ 0 w 2490052"/>
                    <a:gd name="connsiteY8" fmla="*/ 626505 h 874250"/>
                    <a:gd name="connsiteX0" fmla="*/ 0 w 2490052"/>
                    <a:gd name="connsiteY0" fmla="*/ 626144 h 873889"/>
                    <a:gd name="connsiteX1" fmla="*/ 1213457 w 2490052"/>
                    <a:gd name="connsiteY1" fmla="*/ 1659 h 873889"/>
                    <a:gd name="connsiteX2" fmla="*/ 2467354 w 2490052"/>
                    <a:gd name="connsiteY2" fmla="*/ 481997 h 873889"/>
                    <a:gd name="connsiteX3" fmla="*/ 2490052 w 2490052"/>
                    <a:gd name="connsiteY3" fmla="*/ 873889 h 873889"/>
                    <a:gd name="connsiteX4" fmla="*/ 2149692 w 2490052"/>
                    <a:gd name="connsiteY4" fmla="*/ 834586 h 873889"/>
                    <a:gd name="connsiteX5" fmla="*/ 1226841 w 2490052"/>
                    <a:gd name="connsiteY5" fmla="*/ 435297 h 873889"/>
                    <a:gd name="connsiteX6" fmla="*/ 305512 w 2490052"/>
                    <a:gd name="connsiteY6" fmla="*/ 860805 h 873889"/>
                    <a:gd name="connsiteX7" fmla="*/ 379150 w 2490052"/>
                    <a:gd name="connsiteY7" fmla="*/ 543149 h 873889"/>
                    <a:gd name="connsiteX8" fmla="*/ 0 w 2490052"/>
                    <a:gd name="connsiteY8" fmla="*/ 626144 h 873889"/>
                    <a:gd name="connsiteX0" fmla="*/ 0 w 2490052"/>
                    <a:gd name="connsiteY0" fmla="*/ 639017 h 886762"/>
                    <a:gd name="connsiteX1" fmla="*/ 1213457 w 2490052"/>
                    <a:gd name="connsiteY1" fmla="*/ 1581 h 886762"/>
                    <a:gd name="connsiteX2" fmla="*/ 2467354 w 2490052"/>
                    <a:gd name="connsiteY2" fmla="*/ 494870 h 886762"/>
                    <a:gd name="connsiteX3" fmla="*/ 2490052 w 2490052"/>
                    <a:gd name="connsiteY3" fmla="*/ 886762 h 886762"/>
                    <a:gd name="connsiteX4" fmla="*/ 2149692 w 2490052"/>
                    <a:gd name="connsiteY4" fmla="*/ 847459 h 886762"/>
                    <a:gd name="connsiteX5" fmla="*/ 1226841 w 2490052"/>
                    <a:gd name="connsiteY5" fmla="*/ 448170 h 886762"/>
                    <a:gd name="connsiteX6" fmla="*/ 305512 w 2490052"/>
                    <a:gd name="connsiteY6" fmla="*/ 873678 h 886762"/>
                    <a:gd name="connsiteX7" fmla="*/ 379150 w 2490052"/>
                    <a:gd name="connsiteY7" fmla="*/ 556022 h 886762"/>
                    <a:gd name="connsiteX8" fmla="*/ 0 w 2490052"/>
                    <a:gd name="connsiteY8" fmla="*/ 639017 h 886762"/>
                    <a:gd name="connsiteX0" fmla="*/ 0 w 2500414"/>
                    <a:gd name="connsiteY0" fmla="*/ 628454 h 886560"/>
                    <a:gd name="connsiteX1" fmla="*/ 1223819 w 2500414"/>
                    <a:gd name="connsiteY1" fmla="*/ 1379 h 886560"/>
                    <a:gd name="connsiteX2" fmla="*/ 2477716 w 2500414"/>
                    <a:gd name="connsiteY2" fmla="*/ 494668 h 886560"/>
                    <a:gd name="connsiteX3" fmla="*/ 2500414 w 2500414"/>
                    <a:gd name="connsiteY3" fmla="*/ 886560 h 886560"/>
                    <a:gd name="connsiteX4" fmla="*/ 2160054 w 2500414"/>
                    <a:gd name="connsiteY4" fmla="*/ 847257 h 886560"/>
                    <a:gd name="connsiteX5" fmla="*/ 1237203 w 2500414"/>
                    <a:gd name="connsiteY5" fmla="*/ 447968 h 886560"/>
                    <a:gd name="connsiteX6" fmla="*/ 315874 w 2500414"/>
                    <a:gd name="connsiteY6" fmla="*/ 873476 h 886560"/>
                    <a:gd name="connsiteX7" fmla="*/ 389512 w 2500414"/>
                    <a:gd name="connsiteY7" fmla="*/ 555820 h 886560"/>
                    <a:gd name="connsiteX8" fmla="*/ 0 w 2500414"/>
                    <a:gd name="connsiteY8" fmla="*/ 628454 h 886560"/>
                    <a:gd name="connsiteX0" fmla="*/ 0 w 2500414"/>
                    <a:gd name="connsiteY0" fmla="*/ 628454 h 886560"/>
                    <a:gd name="connsiteX1" fmla="*/ 1223819 w 2500414"/>
                    <a:gd name="connsiteY1" fmla="*/ 1379 h 886560"/>
                    <a:gd name="connsiteX2" fmla="*/ 2477716 w 2500414"/>
                    <a:gd name="connsiteY2" fmla="*/ 494668 h 886560"/>
                    <a:gd name="connsiteX3" fmla="*/ 2500414 w 2500414"/>
                    <a:gd name="connsiteY3" fmla="*/ 886560 h 886560"/>
                    <a:gd name="connsiteX4" fmla="*/ 2160054 w 2500414"/>
                    <a:gd name="connsiteY4" fmla="*/ 847257 h 886560"/>
                    <a:gd name="connsiteX5" fmla="*/ 1237203 w 2500414"/>
                    <a:gd name="connsiteY5" fmla="*/ 447968 h 886560"/>
                    <a:gd name="connsiteX6" fmla="*/ 328826 w 2500414"/>
                    <a:gd name="connsiteY6" fmla="*/ 886428 h 886560"/>
                    <a:gd name="connsiteX7" fmla="*/ 389512 w 2500414"/>
                    <a:gd name="connsiteY7" fmla="*/ 555820 h 886560"/>
                    <a:gd name="connsiteX8" fmla="*/ 0 w 2500414"/>
                    <a:gd name="connsiteY8" fmla="*/ 628454 h 886560"/>
                    <a:gd name="connsiteX0" fmla="*/ 0 w 2500414"/>
                    <a:gd name="connsiteY0" fmla="*/ 628454 h 886560"/>
                    <a:gd name="connsiteX1" fmla="*/ 1223819 w 2500414"/>
                    <a:gd name="connsiteY1" fmla="*/ 1379 h 886560"/>
                    <a:gd name="connsiteX2" fmla="*/ 2477716 w 2500414"/>
                    <a:gd name="connsiteY2" fmla="*/ 494668 h 886560"/>
                    <a:gd name="connsiteX3" fmla="*/ 2500414 w 2500414"/>
                    <a:gd name="connsiteY3" fmla="*/ 886560 h 886560"/>
                    <a:gd name="connsiteX4" fmla="*/ 2170415 w 2500414"/>
                    <a:gd name="connsiteY4" fmla="*/ 842076 h 886560"/>
                    <a:gd name="connsiteX5" fmla="*/ 1237203 w 2500414"/>
                    <a:gd name="connsiteY5" fmla="*/ 447968 h 886560"/>
                    <a:gd name="connsiteX6" fmla="*/ 328826 w 2500414"/>
                    <a:gd name="connsiteY6" fmla="*/ 886428 h 886560"/>
                    <a:gd name="connsiteX7" fmla="*/ 389512 w 2500414"/>
                    <a:gd name="connsiteY7" fmla="*/ 555820 h 886560"/>
                    <a:gd name="connsiteX8" fmla="*/ 0 w 2500414"/>
                    <a:gd name="connsiteY8" fmla="*/ 628454 h 886560"/>
                    <a:gd name="connsiteX0" fmla="*/ 0 w 2500414"/>
                    <a:gd name="connsiteY0" fmla="*/ 628454 h 894199"/>
                    <a:gd name="connsiteX1" fmla="*/ 1223819 w 2500414"/>
                    <a:gd name="connsiteY1" fmla="*/ 1379 h 894199"/>
                    <a:gd name="connsiteX2" fmla="*/ 2477716 w 2500414"/>
                    <a:gd name="connsiteY2" fmla="*/ 494668 h 894199"/>
                    <a:gd name="connsiteX3" fmla="*/ 2500414 w 2500414"/>
                    <a:gd name="connsiteY3" fmla="*/ 886560 h 894199"/>
                    <a:gd name="connsiteX4" fmla="*/ 2170415 w 2500414"/>
                    <a:gd name="connsiteY4" fmla="*/ 842076 h 894199"/>
                    <a:gd name="connsiteX5" fmla="*/ 1237203 w 2500414"/>
                    <a:gd name="connsiteY5" fmla="*/ 447968 h 894199"/>
                    <a:gd name="connsiteX6" fmla="*/ 341778 w 2500414"/>
                    <a:gd name="connsiteY6" fmla="*/ 894199 h 894199"/>
                    <a:gd name="connsiteX7" fmla="*/ 389512 w 2500414"/>
                    <a:gd name="connsiteY7" fmla="*/ 555820 h 894199"/>
                    <a:gd name="connsiteX8" fmla="*/ 0 w 2500414"/>
                    <a:gd name="connsiteY8" fmla="*/ 628454 h 894199"/>
                    <a:gd name="connsiteX0" fmla="*/ 0 w 2508185"/>
                    <a:gd name="connsiteY0" fmla="*/ 617900 h 894007"/>
                    <a:gd name="connsiteX1" fmla="*/ 1231590 w 2508185"/>
                    <a:gd name="connsiteY1" fmla="*/ 1187 h 894007"/>
                    <a:gd name="connsiteX2" fmla="*/ 2485487 w 2508185"/>
                    <a:gd name="connsiteY2" fmla="*/ 494476 h 894007"/>
                    <a:gd name="connsiteX3" fmla="*/ 2508185 w 2508185"/>
                    <a:gd name="connsiteY3" fmla="*/ 886368 h 894007"/>
                    <a:gd name="connsiteX4" fmla="*/ 2178186 w 2508185"/>
                    <a:gd name="connsiteY4" fmla="*/ 841884 h 894007"/>
                    <a:gd name="connsiteX5" fmla="*/ 1244974 w 2508185"/>
                    <a:gd name="connsiteY5" fmla="*/ 447776 h 894007"/>
                    <a:gd name="connsiteX6" fmla="*/ 349549 w 2508185"/>
                    <a:gd name="connsiteY6" fmla="*/ 894007 h 894007"/>
                    <a:gd name="connsiteX7" fmla="*/ 397283 w 2508185"/>
                    <a:gd name="connsiteY7" fmla="*/ 555628 h 894007"/>
                    <a:gd name="connsiteX8" fmla="*/ 0 w 2508185"/>
                    <a:gd name="connsiteY8" fmla="*/ 617900 h 894007"/>
                    <a:gd name="connsiteX0" fmla="*/ 0 w 2508185"/>
                    <a:gd name="connsiteY0" fmla="*/ 618211 h 894318"/>
                    <a:gd name="connsiteX1" fmla="*/ 1231590 w 2508185"/>
                    <a:gd name="connsiteY1" fmla="*/ 1498 h 894318"/>
                    <a:gd name="connsiteX2" fmla="*/ 2485487 w 2508185"/>
                    <a:gd name="connsiteY2" fmla="*/ 481835 h 894318"/>
                    <a:gd name="connsiteX3" fmla="*/ 2508185 w 2508185"/>
                    <a:gd name="connsiteY3" fmla="*/ 886679 h 894318"/>
                    <a:gd name="connsiteX4" fmla="*/ 2178186 w 2508185"/>
                    <a:gd name="connsiteY4" fmla="*/ 842195 h 894318"/>
                    <a:gd name="connsiteX5" fmla="*/ 1244974 w 2508185"/>
                    <a:gd name="connsiteY5" fmla="*/ 448087 h 894318"/>
                    <a:gd name="connsiteX6" fmla="*/ 349549 w 2508185"/>
                    <a:gd name="connsiteY6" fmla="*/ 894318 h 894318"/>
                    <a:gd name="connsiteX7" fmla="*/ 397283 w 2508185"/>
                    <a:gd name="connsiteY7" fmla="*/ 555939 h 894318"/>
                    <a:gd name="connsiteX8" fmla="*/ 0 w 2508185"/>
                    <a:gd name="connsiteY8" fmla="*/ 618211 h 894318"/>
                    <a:gd name="connsiteX0" fmla="*/ 0 w 2508185"/>
                    <a:gd name="connsiteY0" fmla="*/ 618211 h 894318"/>
                    <a:gd name="connsiteX1" fmla="*/ 1231590 w 2508185"/>
                    <a:gd name="connsiteY1" fmla="*/ 1498 h 894318"/>
                    <a:gd name="connsiteX2" fmla="*/ 2485487 w 2508185"/>
                    <a:gd name="connsiteY2" fmla="*/ 481835 h 894318"/>
                    <a:gd name="connsiteX3" fmla="*/ 2508185 w 2508185"/>
                    <a:gd name="connsiteY3" fmla="*/ 886679 h 894318"/>
                    <a:gd name="connsiteX4" fmla="*/ 2178186 w 2508185"/>
                    <a:gd name="connsiteY4" fmla="*/ 842195 h 894318"/>
                    <a:gd name="connsiteX5" fmla="*/ 1244974 w 2508185"/>
                    <a:gd name="connsiteY5" fmla="*/ 448087 h 894318"/>
                    <a:gd name="connsiteX6" fmla="*/ 349549 w 2508185"/>
                    <a:gd name="connsiteY6" fmla="*/ 894318 h 894318"/>
                    <a:gd name="connsiteX7" fmla="*/ 397283 w 2508185"/>
                    <a:gd name="connsiteY7" fmla="*/ 555939 h 894318"/>
                    <a:gd name="connsiteX8" fmla="*/ 0 w 2508185"/>
                    <a:gd name="connsiteY8" fmla="*/ 618211 h 894318"/>
                    <a:gd name="connsiteX0" fmla="*/ 0 w 2508185"/>
                    <a:gd name="connsiteY0" fmla="*/ 618211 h 894318"/>
                    <a:gd name="connsiteX1" fmla="*/ 1231590 w 2508185"/>
                    <a:gd name="connsiteY1" fmla="*/ 1498 h 894318"/>
                    <a:gd name="connsiteX2" fmla="*/ 2485487 w 2508185"/>
                    <a:gd name="connsiteY2" fmla="*/ 481835 h 894318"/>
                    <a:gd name="connsiteX3" fmla="*/ 2508185 w 2508185"/>
                    <a:gd name="connsiteY3" fmla="*/ 886679 h 894318"/>
                    <a:gd name="connsiteX4" fmla="*/ 2178186 w 2508185"/>
                    <a:gd name="connsiteY4" fmla="*/ 842195 h 894318"/>
                    <a:gd name="connsiteX5" fmla="*/ 1244974 w 2508185"/>
                    <a:gd name="connsiteY5" fmla="*/ 448087 h 894318"/>
                    <a:gd name="connsiteX6" fmla="*/ 349549 w 2508185"/>
                    <a:gd name="connsiteY6" fmla="*/ 894318 h 894318"/>
                    <a:gd name="connsiteX7" fmla="*/ 397283 w 2508185"/>
                    <a:gd name="connsiteY7" fmla="*/ 555939 h 894318"/>
                    <a:gd name="connsiteX8" fmla="*/ 0 w 2508185"/>
                    <a:gd name="connsiteY8" fmla="*/ 618211 h 894318"/>
                    <a:gd name="connsiteX0" fmla="*/ 0 w 2508185"/>
                    <a:gd name="connsiteY0" fmla="*/ 618211 h 894318"/>
                    <a:gd name="connsiteX1" fmla="*/ 1231590 w 2508185"/>
                    <a:gd name="connsiteY1" fmla="*/ 1498 h 894318"/>
                    <a:gd name="connsiteX2" fmla="*/ 2485487 w 2508185"/>
                    <a:gd name="connsiteY2" fmla="*/ 481835 h 894318"/>
                    <a:gd name="connsiteX3" fmla="*/ 2508185 w 2508185"/>
                    <a:gd name="connsiteY3" fmla="*/ 886679 h 894318"/>
                    <a:gd name="connsiteX4" fmla="*/ 2191320 w 2508185"/>
                    <a:gd name="connsiteY4" fmla="*/ 822892 h 894318"/>
                    <a:gd name="connsiteX5" fmla="*/ 1244974 w 2508185"/>
                    <a:gd name="connsiteY5" fmla="*/ 448087 h 894318"/>
                    <a:gd name="connsiteX6" fmla="*/ 349549 w 2508185"/>
                    <a:gd name="connsiteY6" fmla="*/ 894318 h 894318"/>
                    <a:gd name="connsiteX7" fmla="*/ 397283 w 2508185"/>
                    <a:gd name="connsiteY7" fmla="*/ 555939 h 894318"/>
                    <a:gd name="connsiteX8" fmla="*/ 0 w 2508185"/>
                    <a:gd name="connsiteY8" fmla="*/ 618211 h 894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8185" h="894318">
                      <a:moveTo>
                        <a:pt x="0" y="618211"/>
                      </a:moveTo>
                      <a:cubicBezTo>
                        <a:pt x="310449" y="142080"/>
                        <a:pt x="817342" y="24227"/>
                        <a:pt x="1231590" y="1498"/>
                      </a:cubicBezTo>
                      <a:cubicBezTo>
                        <a:pt x="1645838" y="-21231"/>
                        <a:pt x="2301904" y="218110"/>
                        <a:pt x="2485487" y="481835"/>
                      </a:cubicBezTo>
                      <a:lnTo>
                        <a:pt x="2508185" y="886679"/>
                      </a:lnTo>
                      <a:lnTo>
                        <a:pt x="2191320" y="822892"/>
                      </a:lnTo>
                      <a:cubicBezTo>
                        <a:pt x="1892570" y="580465"/>
                        <a:pt x="1607462" y="435485"/>
                        <a:pt x="1244974" y="448087"/>
                      </a:cubicBezTo>
                      <a:cubicBezTo>
                        <a:pt x="882486" y="460689"/>
                        <a:pt x="533066" y="619575"/>
                        <a:pt x="349549" y="894318"/>
                      </a:cubicBezTo>
                      <a:lnTo>
                        <a:pt x="397283" y="555939"/>
                      </a:lnTo>
                      <a:lnTo>
                        <a:pt x="0" y="618211"/>
                      </a:lnTo>
                      <a:close/>
                    </a:path>
                  </a:pathLst>
                </a:custGeom>
                <a:solidFill>
                  <a:schemeClr val="accent2"/>
                </a:solidFill>
                <a:ln w="31750"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solidFill>
                      <a:srgbClr val="FFFFFF"/>
                    </a:solidFill>
                  </a:endParaRPr>
                </a:p>
              </p:txBody>
            </p:sp>
            <p:sp>
              <p:nvSpPr>
                <p:cNvPr id="45" name="Rectangle 44"/>
                <p:cNvSpPr/>
                <p:nvPr/>
              </p:nvSpPr>
              <p:spPr>
                <a:xfrm rot="10800000">
                  <a:off x="9574072" y="2455967"/>
                  <a:ext cx="3200400" cy="3200402"/>
                </a:xfrm>
                <a:prstGeom prst="rect">
                  <a:avLst/>
                </a:prstGeom>
                <a:ln w="44450">
                  <a:noFill/>
                </a:ln>
              </p:spPr>
              <p:txBody>
                <a:bodyPr wrap="none">
                  <a:prstTxWarp prst="textArchDown">
                    <a:avLst/>
                  </a:prstTxWarp>
                  <a:spAutoFit/>
                </a:bodyPr>
                <a:lstStyle/>
                <a:p>
                  <a:pPr algn="ctr" defTabSz="914400"/>
                  <a:r>
                    <a:rPr lang="en-US" sz="2000" b="1" dirty="0" smtClean="0">
                      <a:solidFill>
                        <a:prstClr val="white"/>
                      </a:solidFill>
                      <a:cs typeface="Arial" panose="020B0604020202020204" pitchFamily="34" charset="0"/>
                    </a:rPr>
                    <a:t>PLAN</a:t>
                  </a:r>
                  <a:endParaRPr lang="en-US" sz="2000" b="1" dirty="0">
                    <a:solidFill>
                      <a:prstClr val="white"/>
                    </a:solidFill>
                    <a:cs typeface="Arial" panose="020B0604020202020204" pitchFamily="34" charset="0"/>
                  </a:endParaRPr>
                </a:p>
              </p:txBody>
            </p:sp>
          </p:grpSp>
          <p:grpSp>
            <p:nvGrpSpPr>
              <p:cNvPr id="41" name="Group 40"/>
              <p:cNvGrpSpPr/>
              <p:nvPr/>
            </p:nvGrpSpPr>
            <p:grpSpPr>
              <a:xfrm>
                <a:off x="9620403" y="4929732"/>
                <a:ext cx="3200403" cy="3498242"/>
                <a:chOff x="9532622" y="2313330"/>
                <a:chExt cx="3200403" cy="3498242"/>
              </a:xfrm>
            </p:grpSpPr>
            <p:sp>
              <p:nvSpPr>
                <p:cNvPr id="42" name="Block Arc 6"/>
                <p:cNvSpPr/>
                <p:nvPr/>
              </p:nvSpPr>
              <p:spPr>
                <a:xfrm>
                  <a:off x="9851621" y="2313330"/>
                  <a:ext cx="2656878" cy="988661"/>
                </a:xfrm>
                <a:custGeom>
                  <a:avLst/>
                  <a:gdLst>
                    <a:gd name="connsiteX0" fmla="*/ 318884 w 3200400"/>
                    <a:gd name="connsiteY0" fmla="*/ 641623 h 3200400"/>
                    <a:gd name="connsiteX1" fmla="*/ 1620440 w 3200400"/>
                    <a:gd name="connsiteY1" fmla="*/ 128 h 3200400"/>
                    <a:gd name="connsiteX2" fmla="*/ 2905353 w 3200400"/>
                    <a:gd name="connsiteY2" fmla="*/ 674341 h 3200400"/>
                    <a:gd name="connsiteX3" fmla="*/ 2523648 w 3200400"/>
                    <a:gd name="connsiteY3" fmla="*/ 945117 h 3200400"/>
                    <a:gd name="connsiteX4" fmla="*/ 1614520 w 3200400"/>
                    <a:gd name="connsiteY4" fmla="*/ 468084 h 3200400"/>
                    <a:gd name="connsiteX5" fmla="*/ 693617 w 3200400"/>
                    <a:gd name="connsiteY5" fmla="*/ 921968 h 3200400"/>
                    <a:gd name="connsiteX6" fmla="*/ 318884 w 3200400"/>
                    <a:gd name="connsiteY6" fmla="*/ 641623 h 3200400"/>
                    <a:gd name="connsiteX0" fmla="*/ 0 w 2586469"/>
                    <a:gd name="connsiteY0" fmla="*/ 641623 h 945117"/>
                    <a:gd name="connsiteX1" fmla="*/ 1301556 w 2586469"/>
                    <a:gd name="connsiteY1" fmla="*/ 128 h 945117"/>
                    <a:gd name="connsiteX2" fmla="*/ 2586469 w 2586469"/>
                    <a:gd name="connsiteY2" fmla="*/ 674341 h 945117"/>
                    <a:gd name="connsiteX3" fmla="*/ 2204764 w 2586469"/>
                    <a:gd name="connsiteY3" fmla="*/ 945117 h 945117"/>
                    <a:gd name="connsiteX4" fmla="*/ 1295636 w 2586469"/>
                    <a:gd name="connsiteY4" fmla="*/ 468084 h 945117"/>
                    <a:gd name="connsiteX5" fmla="*/ 374733 w 2586469"/>
                    <a:gd name="connsiteY5" fmla="*/ 921968 h 945117"/>
                    <a:gd name="connsiteX6" fmla="*/ 188697 w 2586469"/>
                    <a:gd name="connsiteY6" fmla="*/ 771231 h 945117"/>
                    <a:gd name="connsiteX7" fmla="*/ 0 w 2586469"/>
                    <a:gd name="connsiteY7" fmla="*/ 641623 h 945117"/>
                    <a:gd name="connsiteX0" fmla="*/ 0 w 2586469"/>
                    <a:gd name="connsiteY0" fmla="*/ 641623 h 945117"/>
                    <a:gd name="connsiteX1" fmla="*/ 1301556 w 2586469"/>
                    <a:gd name="connsiteY1" fmla="*/ 128 h 945117"/>
                    <a:gd name="connsiteX2" fmla="*/ 2586469 w 2586469"/>
                    <a:gd name="connsiteY2" fmla="*/ 674341 h 945117"/>
                    <a:gd name="connsiteX3" fmla="*/ 2204764 w 2586469"/>
                    <a:gd name="connsiteY3" fmla="*/ 945117 h 945117"/>
                    <a:gd name="connsiteX4" fmla="*/ 1295636 w 2586469"/>
                    <a:gd name="connsiteY4" fmla="*/ 468084 h 945117"/>
                    <a:gd name="connsiteX5" fmla="*/ 374733 w 2586469"/>
                    <a:gd name="connsiteY5" fmla="*/ 921968 h 945117"/>
                    <a:gd name="connsiteX6" fmla="*/ 344339 w 2586469"/>
                    <a:gd name="connsiteY6" fmla="*/ 644772 h 945117"/>
                    <a:gd name="connsiteX7" fmla="*/ 0 w 2586469"/>
                    <a:gd name="connsiteY7" fmla="*/ 641623 h 945117"/>
                    <a:gd name="connsiteX0" fmla="*/ 0 w 2586469"/>
                    <a:gd name="connsiteY0" fmla="*/ 641623 h 945117"/>
                    <a:gd name="connsiteX1" fmla="*/ 1301556 w 2586469"/>
                    <a:gd name="connsiteY1" fmla="*/ 128 h 945117"/>
                    <a:gd name="connsiteX2" fmla="*/ 2586469 w 2586469"/>
                    <a:gd name="connsiteY2" fmla="*/ 674341 h 945117"/>
                    <a:gd name="connsiteX3" fmla="*/ 2416763 w 2586469"/>
                    <a:gd name="connsiteY3" fmla="*/ 773122 h 945117"/>
                    <a:gd name="connsiteX4" fmla="*/ 2204764 w 2586469"/>
                    <a:gd name="connsiteY4" fmla="*/ 945117 h 945117"/>
                    <a:gd name="connsiteX5" fmla="*/ 1295636 w 2586469"/>
                    <a:gd name="connsiteY5" fmla="*/ 468084 h 945117"/>
                    <a:gd name="connsiteX6" fmla="*/ 374733 w 2586469"/>
                    <a:gd name="connsiteY6" fmla="*/ 921968 h 945117"/>
                    <a:gd name="connsiteX7" fmla="*/ 344339 w 2586469"/>
                    <a:gd name="connsiteY7" fmla="*/ 644772 h 945117"/>
                    <a:gd name="connsiteX8" fmla="*/ 0 w 2586469"/>
                    <a:gd name="connsiteY8" fmla="*/ 641623 h 945117"/>
                    <a:gd name="connsiteX0" fmla="*/ 0 w 2586469"/>
                    <a:gd name="connsiteY0" fmla="*/ 641623 h 945117"/>
                    <a:gd name="connsiteX1" fmla="*/ 1301556 w 2586469"/>
                    <a:gd name="connsiteY1" fmla="*/ 128 h 945117"/>
                    <a:gd name="connsiteX2" fmla="*/ 2586469 w 2586469"/>
                    <a:gd name="connsiteY2" fmla="*/ 674341 h 945117"/>
                    <a:gd name="connsiteX3" fmla="*/ 2416763 w 2586469"/>
                    <a:gd name="connsiteY3" fmla="*/ 773122 h 945117"/>
                    <a:gd name="connsiteX4" fmla="*/ 2204764 w 2586469"/>
                    <a:gd name="connsiteY4" fmla="*/ 945117 h 945117"/>
                    <a:gd name="connsiteX5" fmla="*/ 1295636 w 2586469"/>
                    <a:gd name="connsiteY5" fmla="*/ 468084 h 945117"/>
                    <a:gd name="connsiteX6" fmla="*/ 374733 w 2586469"/>
                    <a:gd name="connsiteY6" fmla="*/ 921968 h 945117"/>
                    <a:gd name="connsiteX7" fmla="*/ 344339 w 2586469"/>
                    <a:gd name="connsiteY7" fmla="*/ 644772 h 945117"/>
                    <a:gd name="connsiteX8" fmla="*/ 0 w 2586469"/>
                    <a:gd name="connsiteY8" fmla="*/ 641623 h 945117"/>
                    <a:gd name="connsiteX0" fmla="*/ 0 w 2591861"/>
                    <a:gd name="connsiteY0" fmla="*/ 641623 h 1035768"/>
                    <a:gd name="connsiteX1" fmla="*/ 1301556 w 2591861"/>
                    <a:gd name="connsiteY1" fmla="*/ 128 h 1035768"/>
                    <a:gd name="connsiteX2" fmla="*/ 2586469 w 2591861"/>
                    <a:gd name="connsiteY2" fmla="*/ 674341 h 1035768"/>
                    <a:gd name="connsiteX3" fmla="*/ 2591861 w 2591861"/>
                    <a:gd name="connsiteY3" fmla="*/ 1035768 h 1035768"/>
                    <a:gd name="connsiteX4" fmla="*/ 2204764 w 2591861"/>
                    <a:gd name="connsiteY4" fmla="*/ 945117 h 1035768"/>
                    <a:gd name="connsiteX5" fmla="*/ 1295636 w 2591861"/>
                    <a:gd name="connsiteY5" fmla="*/ 468084 h 1035768"/>
                    <a:gd name="connsiteX6" fmla="*/ 374733 w 2591861"/>
                    <a:gd name="connsiteY6" fmla="*/ 921968 h 1035768"/>
                    <a:gd name="connsiteX7" fmla="*/ 344339 w 2591861"/>
                    <a:gd name="connsiteY7" fmla="*/ 644772 h 1035768"/>
                    <a:gd name="connsiteX8" fmla="*/ 0 w 2591861"/>
                    <a:gd name="connsiteY8" fmla="*/ 641623 h 1035768"/>
                    <a:gd name="connsiteX0" fmla="*/ 0 w 2591861"/>
                    <a:gd name="connsiteY0" fmla="*/ 641623 h 1035768"/>
                    <a:gd name="connsiteX1" fmla="*/ 1301556 w 2591861"/>
                    <a:gd name="connsiteY1" fmla="*/ 128 h 1035768"/>
                    <a:gd name="connsiteX2" fmla="*/ 2586469 w 2591861"/>
                    <a:gd name="connsiteY2" fmla="*/ 674341 h 1035768"/>
                    <a:gd name="connsiteX3" fmla="*/ 2591861 w 2591861"/>
                    <a:gd name="connsiteY3" fmla="*/ 1035768 h 1035768"/>
                    <a:gd name="connsiteX4" fmla="*/ 2204764 w 2591861"/>
                    <a:gd name="connsiteY4" fmla="*/ 945117 h 1035768"/>
                    <a:gd name="connsiteX5" fmla="*/ 1295636 w 2591861"/>
                    <a:gd name="connsiteY5" fmla="*/ 468084 h 1035768"/>
                    <a:gd name="connsiteX6" fmla="*/ 374733 w 2591861"/>
                    <a:gd name="connsiteY6" fmla="*/ 921968 h 1035768"/>
                    <a:gd name="connsiteX7" fmla="*/ 344339 w 2591861"/>
                    <a:gd name="connsiteY7" fmla="*/ 644772 h 1035768"/>
                    <a:gd name="connsiteX8" fmla="*/ 0 w 2591861"/>
                    <a:gd name="connsiteY8" fmla="*/ 641623 h 1035768"/>
                    <a:gd name="connsiteX0" fmla="*/ 0 w 2591861"/>
                    <a:gd name="connsiteY0" fmla="*/ 680516 h 1074661"/>
                    <a:gd name="connsiteX1" fmla="*/ 1301556 w 2591861"/>
                    <a:gd name="connsiteY1" fmla="*/ 110 h 1074661"/>
                    <a:gd name="connsiteX2" fmla="*/ 2586469 w 2591861"/>
                    <a:gd name="connsiteY2" fmla="*/ 713234 h 1074661"/>
                    <a:gd name="connsiteX3" fmla="*/ 2591861 w 2591861"/>
                    <a:gd name="connsiteY3" fmla="*/ 1074661 h 1074661"/>
                    <a:gd name="connsiteX4" fmla="*/ 2204764 w 2591861"/>
                    <a:gd name="connsiteY4" fmla="*/ 984010 h 1074661"/>
                    <a:gd name="connsiteX5" fmla="*/ 1295636 w 2591861"/>
                    <a:gd name="connsiteY5" fmla="*/ 506977 h 1074661"/>
                    <a:gd name="connsiteX6" fmla="*/ 374733 w 2591861"/>
                    <a:gd name="connsiteY6" fmla="*/ 960861 h 1074661"/>
                    <a:gd name="connsiteX7" fmla="*/ 344339 w 2591861"/>
                    <a:gd name="connsiteY7" fmla="*/ 683665 h 1074661"/>
                    <a:gd name="connsiteX8" fmla="*/ 0 w 2591861"/>
                    <a:gd name="connsiteY8" fmla="*/ 680516 h 1074661"/>
                    <a:gd name="connsiteX0" fmla="*/ 0 w 2591861"/>
                    <a:gd name="connsiteY0" fmla="*/ 680516 h 1074661"/>
                    <a:gd name="connsiteX1" fmla="*/ 1301556 w 2591861"/>
                    <a:gd name="connsiteY1" fmla="*/ 110 h 1074661"/>
                    <a:gd name="connsiteX2" fmla="*/ 2586469 w 2591861"/>
                    <a:gd name="connsiteY2" fmla="*/ 713234 h 1074661"/>
                    <a:gd name="connsiteX3" fmla="*/ 2591861 w 2591861"/>
                    <a:gd name="connsiteY3" fmla="*/ 1074661 h 1074661"/>
                    <a:gd name="connsiteX4" fmla="*/ 2204764 w 2591861"/>
                    <a:gd name="connsiteY4" fmla="*/ 984010 h 1074661"/>
                    <a:gd name="connsiteX5" fmla="*/ 1295636 w 2591861"/>
                    <a:gd name="connsiteY5" fmla="*/ 506977 h 1074661"/>
                    <a:gd name="connsiteX6" fmla="*/ 374733 w 2591861"/>
                    <a:gd name="connsiteY6" fmla="*/ 960861 h 1074661"/>
                    <a:gd name="connsiteX7" fmla="*/ 344339 w 2591861"/>
                    <a:gd name="connsiteY7" fmla="*/ 683665 h 1074661"/>
                    <a:gd name="connsiteX8" fmla="*/ 0 w 2591861"/>
                    <a:gd name="connsiteY8" fmla="*/ 680516 h 1074661"/>
                    <a:gd name="connsiteX0" fmla="*/ 0 w 2591861"/>
                    <a:gd name="connsiteY0" fmla="*/ 680516 h 1074661"/>
                    <a:gd name="connsiteX1" fmla="*/ 1301556 w 2591861"/>
                    <a:gd name="connsiteY1" fmla="*/ 110 h 1074661"/>
                    <a:gd name="connsiteX2" fmla="*/ 2586469 w 2591861"/>
                    <a:gd name="connsiteY2" fmla="*/ 713234 h 1074661"/>
                    <a:gd name="connsiteX3" fmla="*/ 2591861 w 2591861"/>
                    <a:gd name="connsiteY3" fmla="*/ 1074661 h 1074661"/>
                    <a:gd name="connsiteX4" fmla="*/ 2204764 w 2591861"/>
                    <a:gd name="connsiteY4" fmla="*/ 984010 h 1074661"/>
                    <a:gd name="connsiteX5" fmla="*/ 1295636 w 2591861"/>
                    <a:gd name="connsiteY5" fmla="*/ 506977 h 1074661"/>
                    <a:gd name="connsiteX6" fmla="*/ 326095 w 2591861"/>
                    <a:gd name="connsiteY6" fmla="*/ 941406 h 1074661"/>
                    <a:gd name="connsiteX7" fmla="*/ 344339 w 2591861"/>
                    <a:gd name="connsiteY7" fmla="*/ 683665 h 1074661"/>
                    <a:gd name="connsiteX8" fmla="*/ 0 w 2591861"/>
                    <a:gd name="connsiteY8" fmla="*/ 680516 h 1074661"/>
                    <a:gd name="connsiteX0" fmla="*/ 0 w 2591861"/>
                    <a:gd name="connsiteY0" fmla="*/ 680516 h 1074661"/>
                    <a:gd name="connsiteX1" fmla="*/ 1301556 w 2591861"/>
                    <a:gd name="connsiteY1" fmla="*/ 110 h 1074661"/>
                    <a:gd name="connsiteX2" fmla="*/ 2586469 w 2591861"/>
                    <a:gd name="connsiteY2" fmla="*/ 713234 h 1074661"/>
                    <a:gd name="connsiteX3" fmla="*/ 2591861 w 2591861"/>
                    <a:gd name="connsiteY3" fmla="*/ 1074661 h 1074661"/>
                    <a:gd name="connsiteX4" fmla="*/ 2243674 w 2591861"/>
                    <a:gd name="connsiteY4" fmla="*/ 984010 h 1074661"/>
                    <a:gd name="connsiteX5" fmla="*/ 1295636 w 2591861"/>
                    <a:gd name="connsiteY5" fmla="*/ 506977 h 1074661"/>
                    <a:gd name="connsiteX6" fmla="*/ 326095 w 2591861"/>
                    <a:gd name="connsiteY6" fmla="*/ 941406 h 1074661"/>
                    <a:gd name="connsiteX7" fmla="*/ 344339 w 2591861"/>
                    <a:gd name="connsiteY7" fmla="*/ 683665 h 1074661"/>
                    <a:gd name="connsiteX8" fmla="*/ 0 w 2591861"/>
                    <a:gd name="connsiteY8" fmla="*/ 680516 h 1074661"/>
                    <a:gd name="connsiteX0" fmla="*/ 0 w 2591861"/>
                    <a:gd name="connsiteY0" fmla="*/ 680516 h 1074661"/>
                    <a:gd name="connsiteX1" fmla="*/ 1301556 w 2591861"/>
                    <a:gd name="connsiteY1" fmla="*/ 110 h 1074661"/>
                    <a:gd name="connsiteX2" fmla="*/ 2586469 w 2591861"/>
                    <a:gd name="connsiteY2" fmla="*/ 713234 h 1074661"/>
                    <a:gd name="connsiteX3" fmla="*/ 2591861 w 2591861"/>
                    <a:gd name="connsiteY3" fmla="*/ 1074661 h 1074661"/>
                    <a:gd name="connsiteX4" fmla="*/ 2243674 w 2591861"/>
                    <a:gd name="connsiteY4" fmla="*/ 984010 h 1074661"/>
                    <a:gd name="connsiteX5" fmla="*/ 1295636 w 2591861"/>
                    <a:gd name="connsiteY5" fmla="*/ 506977 h 1074661"/>
                    <a:gd name="connsiteX6" fmla="*/ 335823 w 2591861"/>
                    <a:gd name="connsiteY6" fmla="*/ 970589 h 1074661"/>
                    <a:gd name="connsiteX7" fmla="*/ 344339 w 2591861"/>
                    <a:gd name="connsiteY7" fmla="*/ 683665 h 1074661"/>
                    <a:gd name="connsiteX8" fmla="*/ 0 w 2591861"/>
                    <a:gd name="connsiteY8" fmla="*/ 680516 h 1074661"/>
                    <a:gd name="connsiteX0" fmla="*/ 0 w 2591861"/>
                    <a:gd name="connsiteY0" fmla="*/ 680516 h 1074661"/>
                    <a:gd name="connsiteX1" fmla="*/ 1301556 w 2591861"/>
                    <a:gd name="connsiteY1" fmla="*/ 110 h 1074661"/>
                    <a:gd name="connsiteX2" fmla="*/ 2586469 w 2591861"/>
                    <a:gd name="connsiteY2" fmla="*/ 713234 h 1074661"/>
                    <a:gd name="connsiteX3" fmla="*/ 2591861 w 2591861"/>
                    <a:gd name="connsiteY3" fmla="*/ 1074661 h 1074661"/>
                    <a:gd name="connsiteX4" fmla="*/ 2243674 w 2591861"/>
                    <a:gd name="connsiteY4" fmla="*/ 984010 h 1074661"/>
                    <a:gd name="connsiteX5" fmla="*/ 1295636 w 2591861"/>
                    <a:gd name="connsiteY5" fmla="*/ 506977 h 1074661"/>
                    <a:gd name="connsiteX6" fmla="*/ 335823 w 2591861"/>
                    <a:gd name="connsiteY6" fmla="*/ 970589 h 1074661"/>
                    <a:gd name="connsiteX7" fmla="*/ 344339 w 2591861"/>
                    <a:gd name="connsiteY7" fmla="*/ 683665 h 1074661"/>
                    <a:gd name="connsiteX8" fmla="*/ 0 w 2591861"/>
                    <a:gd name="connsiteY8" fmla="*/ 680516 h 1074661"/>
                    <a:gd name="connsiteX0" fmla="*/ 0 w 2594581"/>
                    <a:gd name="connsiteY0" fmla="*/ 680436 h 1074581"/>
                    <a:gd name="connsiteX1" fmla="*/ 1301556 w 2594581"/>
                    <a:gd name="connsiteY1" fmla="*/ 30 h 1074581"/>
                    <a:gd name="connsiteX2" fmla="*/ 2594240 w 2594581"/>
                    <a:gd name="connsiteY2" fmla="*/ 700202 h 1074581"/>
                    <a:gd name="connsiteX3" fmla="*/ 2591861 w 2594581"/>
                    <a:gd name="connsiteY3" fmla="*/ 1074581 h 1074581"/>
                    <a:gd name="connsiteX4" fmla="*/ 2243674 w 2594581"/>
                    <a:gd name="connsiteY4" fmla="*/ 983930 h 1074581"/>
                    <a:gd name="connsiteX5" fmla="*/ 1295636 w 2594581"/>
                    <a:gd name="connsiteY5" fmla="*/ 506897 h 1074581"/>
                    <a:gd name="connsiteX6" fmla="*/ 335823 w 2594581"/>
                    <a:gd name="connsiteY6" fmla="*/ 970509 h 1074581"/>
                    <a:gd name="connsiteX7" fmla="*/ 344339 w 2594581"/>
                    <a:gd name="connsiteY7" fmla="*/ 683585 h 1074581"/>
                    <a:gd name="connsiteX8" fmla="*/ 0 w 2594581"/>
                    <a:gd name="connsiteY8" fmla="*/ 680436 h 1074581"/>
                    <a:gd name="connsiteX0" fmla="*/ 0 w 2594581"/>
                    <a:gd name="connsiteY0" fmla="*/ 680436 h 1074581"/>
                    <a:gd name="connsiteX1" fmla="*/ 1301556 w 2594581"/>
                    <a:gd name="connsiteY1" fmla="*/ 30 h 1074581"/>
                    <a:gd name="connsiteX2" fmla="*/ 2594240 w 2594581"/>
                    <a:gd name="connsiteY2" fmla="*/ 700202 h 1074581"/>
                    <a:gd name="connsiteX3" fmla="*/ 2591861 w 2594581"/>
                    <a:gd name="connsiteY3" fmla="*/ 1074581 h 1074581"/>
                    <a:gd name="connsiteX4" fmla="*/ 2243674 w 2594581"/>
                    <a:gd name="connsiteY4" fmla="*/ 983930 h 1074581"/>
                    <a:gd name="connsiteX5" fmla="*/ 1295636 w 2594581"/>
                    <a:gd name="connsiteY5" fmla="*/ 506897 h 1074581"/>
                    <a:gd name="connsiteX6" fmla="*/ 335823 w 2594581"/>
                    <a:gd name="connsiteY6" fmla="*/ 977045 h 1074581"/>
                    <a:gd name="connsiteX7" fmla="*/ 344339 w 2594581"/>
                    <a:gd name="connsiteY7" fmla="*/ 683585 h 1074581"/>
                    <a:gd name="connsiteX8" fmla="*/ 0 w 2594581"/>
                    <a:gd name="connsiteY8" fmla="*/ 680436 h 1074581"/>
                    <a:gd name="connsiteX0" fmla="*/ 0 w 2601118"/>
                    <a:gd name="connsiteY0" fmla="*/ 680436 h 1074581"/>
                    <a:gd name="connsiteX1" fmla="*/ 1308093 w 2601118"/>
                    <a:gd name="connsiteY1" fmla="*/ 30 h 1074581"/>
                    <a:gd name="connsiteX2" fmla="*/ 2600777 w 2601118"/>
                    <a:gd name="connsiteY2" fmla="*/ 700202 h 1074581"/>
                    <a:gd name="connsiteX3" fmla="*/ 2598398 w 2601118"/>
                    <a:gd name="connsiteY3" fmla="*/ 1074581 h 1074581"/>
                    <a:gd name="connsiteX4" fmla="*/ 2250211 w 2601118"/>
                    <a:gd name="connsiteY4" fmla="*/ 983930 h 1074581"/>
                    <a:gd name="connsiteX5" fmla="*/ 1302173 w 2601118"/>
                    <a:gd name="connsiteY5" fmla="*/ 506897 h 1074581"/>
                    <a:gd name="connsiteX6" fmla="*/ 342360 w 2601118"/>
                    <a:gd name="connsiteY6" fmla="*/ 977045 h 1074581"/>
                    <a:gd name="connsiteX7" fmla="*/ 350876 w 2601118"/>
                    <a:gd name="connsiteY7" fmla="*/ 683585 h 1074581"/>
                    <a:gd name="connsiteX8" fmla="*/ 0 w 2601118"/>
                    <a:gd name="connsiteY8" fmla="*/ 680436 h 1074581"/>
                    <a:gd name="connsiteX0" fmla="*/ 0 w 2601118"/>
                    <a:gd name="connsiteY0" fmla="*/ 680436 h 1074581"/>
                    <a:gd name="connsiteX1" fmla="*/ 1308093 w 2601118"/>
                    <a:gd name="connsiteY1" fmla="*/ 30 h 1074581"/>
                    <a:gd name="connsiteX2" fmla="*/ 2600777 w 2601118"/>
                    <a:gd name="connsiteY2" fmla="*/ 700202 h 1074581"/>
                    <a:gd name="connsiteX3" fmla="*/ 2598398 w 2601118"/>
                    <a:gd name="connsiteY3" fmla="*/ 1074581 h 1074581"/>
                    <a:gd name="connsiteX4" fmla="*/ 2250211 w 2601118"/>
                    <a:gd name="connsiteY4" fmla="*/ 983930 h 1074581"/>
                    <a:gd name="connsiteX5" fmla="*/ 1302173 w 2601118"/>
                    <a:gd name="connsiteY5" fmla="*/ 506897 h 1074581"/>
                    <a:gd name="connsiteX6" fmla="*/ 342360 w 2601118"/>
                    <a:gd name="connsiteY6" fmla="*/ 977045 h 1074581"/>
                    <a:gd name="connsiteX7" fmla="*/ 350876 w 2601118"/>
                    <a:gd name="connsiteY7" fmla="*/ 683585 h 1074581"/>
                    <a:gd name="connsiteX8" fmla="*/ 0 w 2601118"/>
                    <a:gd name="connsiteY8" fmla="*/ 680436 h 1074581"/>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42360 w 2601118"/>
                    <a:gd name="connsiteY6" fmla="*/ 945762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42360 w 2601118"/>
                    <a:gd name="connsiteY6" fmla="*/ 945762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42360 w 2601118"/>
                    <a:gd name="connsiteY6" fmla="*/ 945762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42360 w 2601118"/>
                    <a:gd name="connsiteY6" fmla="*/ 945762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42360 w 2601118"/>
                    <a:gd name="connsiteY6" fmla="*/ 945762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64582 w 2601118"/>
                    <a:gd name="connsiteY6" fmla="*/ 937851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64582 w 2601118"/>
                    <a:gd name="connsiteY6" fmla="*/ 937851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64582 w 2601118"/>
                    <a:gd name="connsiteY6" fmla="*/ 937851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50211 w 2601118"/>
                    <a:gd name="connsiteY4" fmla="*/ 952647 h 1043298"/>
                    <a:gd name="connsiteX5" fmla="*/ 1302173 w 2601118"/>
                    <a:gd name="connsiteY5" fmla="*/ 475614 h 1043298"/>
                    <a:gd name="connsiteX6" fmla="*/ 379679 w 2601118"/>
                    <a:gd name="connsiteY6" fmla="*/ 941039 h 1043298"/>
                    <a:gd name="connsiteX7" fmla="*/ 350876 w 2601118"/>
                    <a:gd name="connsiteY7" fmla="*/ 652302 h 1043298"/>
                    <a:gd name="connsiteX8" fmla="*/ 0 w 2601118"/>
                    <a:gd name="connsiteY8" fmla="*/ 649153 h 1043298"/>
                    <a:gd name="connsiteX0" fmla="*/ 0 w 2601118"/>
                    <a:gd name="connsiteY0" fmla="*/ 649153 h 1043298"/>
                    <a:gd name="connsiteX1" fmla="*/ 1308093 w 2601118"/>
                    <a:gd name="connsiteY1" fmla="*/ 34 h 1043298"/>
                    <a:gd name="connsiteX2" fmla="*/ 2600777 w 2601118"/>
                    <a:gd name="connsiteY2" fmla="*/ 668919 h 1043298"/>
                    <a:gd name="connsiteX3" fmla="*/ 2598398 w 2601118"/>
                    <a:gd name="connsiteY3" fmla="*/ 1043298 h 1043298"/>
                    <a:gd name="connsiteX4" fmla="*/ 2225329 w 2601118"/>
                    <a:gd name="connsiteY4" fmla="*/ 928158 h 1043298"/>
                    <a:gd name="connsiteX5" fmla="*/ 1302173 w 2601118"/>
                    <a:gd name="connsiteY5" fmla="*/ 475614 h 1043298"/>
                    <a:gd name="connsiteX6" fmla="*/ 379679 w 2601118"/>
                    <a:gd name="connsiteY6" fmla="*/ 941039 h 1043298"/>
                    <a:gd name="connsiteX7" fmla="*/ 350876 w 2601118"/>
                    <a:gd name="connsiteY7" fmla="*/ 652302 h 1043298"/>
                    <a:gd name="connsiteX8" fmla="*/ 0 w 2601118"/>
                    <a:gd name="connsiteY8" fmla="*/ 649153 h 1043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1118" h="1043298">
                      <a:moveTo>
                        <a:pt x="0" y="649153"/>
                      </a:moveTo>
                      <a:cubicBezTo>
                        <a:pt x="306396" y="239598"/>
                        <a:pt x="874630" y="-3260"/>
                        <a:pt x="1308093" y="34"/>
                      </a:cubicBezTo>
                      <a:cubicBezTo>
                        <a:pt x="1741556" y="3328"/>
                        <a:pt x="2350589" y="254556"/>
                        <a:pt x="2600777" y="668919"/>
                      </a:cubicBezTo>
                      <a:cubicBezTo>
                        <a:pt x="2602574" y="789395"/>
                        <a:pt x="2596601" y="922822"/>
                        <a:pt x="2598398" y="1043298"/>
                      </a:cubicBezTo>
                      <a:lnTo>
                        <a:pt x="2225329" y="928158"/>
                      </a:lnTo>
                      <a:cubicBezTo>
                        <a:pt x="2015941" y="632990"/>
                        <a:pt x="1609781" y="473467"/>
                        <a:pt x="1302173" y="475614"/>
                      </a:cubicBezTo>
                      <a:cubicBezTo>
                        <a:pt x="994565" y="477761"/>
                        <a:pt x="621044" y="602687"/>
                        <a:pt x="379679" y="941039"/>
                      </a:cubicBezTo>
                      <a:lnTo>
                        <a:pt x="350876" y="652302"/>
                      </a:lnTo>
                      <a:lnTo>
                        <a:pt x="0" y="649153"/>
                      </a:lnTo>
                      <a:close/>
                    </a:path>
                  </a:pathLst>
                </a:custGeom>
                <a:solidFill>
                  <a:schemeClr val="accent5"/>
                </a:solidFill>
                <a:ln w="31750" cap="sq" cmpd="sng" algn="ctr">
                  <a:noFill/>
                  <a:prstDash val="solid"/>
                  <a:miter lim="800000"/>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endParaRPr lang="en-US" sz="1400" b="1" dirty="0">
                    <a:solidFill>
                      <a:srgbClr val="FFFFFF"/>
                    </a:solidFill>
                  </a:endParaRPr>
                </a:p>
              </p:txBody>
            </p:sp>
            <p:sp>
              <p:nvSpPr>
                <p:cNvPr id="43" name="Rectangle 42"/>
                <p:cNvSpPr/>
                <p:nvPr/>
              </p:nvSpPr>
              <p:spPr>
                <a:xfrm>
                  <a:off x="9532622" y="2611172"/>
                  <a:ext cx="3200403" cy="3200400"/>
                </a:xfrm>
                <a:prstGeom prst="rect">
                  <a:avLst/>
                </a:prstGeom>
                <a:ln>
                  <a:noFill/>
                </a:ln>
              </p:spPr>
              <p:txBody>
                <a:bodyPr wrap="none">
                  <a:prstTxWarp prst="textArchUp">
                    <a:avLst/>
                  </a:prstTxWarp>
                  <a:spAutoFit/>
                </a:bodyPr>
                <a:lstStyle/>
                <a:p>
                  <a:pPr algn="ctr" defTabSz="914400"/>
                  <a:r>
                    <a:rPr lang="en-US" sz="2000" b="1" dirty="0" smtClean="0">
                      <a:solidFill>
                        <a:prstClr val="white"/>
                      </a:solidFill>
                      <a:cs typeface="Arial" panose="020B0604020202020204" pitchFamily="34" charset="0"/>
                    </a:rPr>
                    <a:t>EXPLORE</a:t>
                  </a:r>
                  <a:endParaRPr lang="en-US" sz="2000" b="1" dirty="0">
                    <a:solidFill>
                      <a:prstClr val="white"/>
                    </a:solidFill>
                    <a:cs typeface="Arial" panose="020B0604020202020204" pitchFamily="34" charset="0"/>
                  </a:endParaRPr>
                </a:p>
              </p:txBody>
            </p:sp>
          </p:grpSp>
        </p:grpSp>
      </p:grpSp>
    </p:spTree>
    <p:extLst>
      <p:ext uri="{BB962C8B-B14F-4D97-AF65-F5344CB8AC3E}">
        <p14:creationId xmlns:p14="http://schemas.microsoft.com/office/powerpoint/2010/main" val="3189529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1334" y="2144138"/>
            <a:ext cx="7772400" cy="1021556"/>
          </a:xfrm>
        </p:spPr>
        <p:txBody>
          <a:bodyPr/>
          <a:lstStyle/>
          <a:p>
            <a:pPr algn="ctr"/>
            <a:r>
              <a:rPr lang="en-US" b="1" dirty="0">
                <a:cs typeface="Arial" panose="020B0604020202020204" pitchFamily="34" charset="0"/>
              </a:rPr>
              <a:t>The Journey Starts with a </a:t>
            </a:r>
            <a:r>
              <a:rPr lang="en-US" b="1" dirty="0">
                <a:solidFill>
                  <a:schemeClr val="accent4"/>
                </a:solidFill>
                <a:cs typeface="Arial" panose="020B0604020202020204" pitchFamily="34" charset="0"/>
              </a:rPr>
              <a:t>Strong Foundation</a:t>
            </a:r>
          </a:p>
        </p:txBody>
      </p:sp>
      <p:sp>
        <p:nvSpPr>
          <p:cNvPr id="4" name="Content Placeholder 3"/>
          <p:cNvSpPr>
            <a:spLocks noGrp="1"/>
          </p:cNvSpPr>
          <p:nvPr>
            <p:ph type="body" idx="1"/>
          </p:nvPr>
        </p:nvSpPr>
        <p:spPr>
          <a:xfrm>
            <a:off x="337132" y="3358150"/>
            <a:ext cx="8469735" cy="1125140"/>
          </a:xfrm>
        </p:spPr>
        <p:txBody>
          <a:bodyPr/>
          <a:lstStyle/>
          <a:p>
            <a:pPr marL="285750" indent="-285750">
              <a:buFont typeface="Arial" panose="020B0604020202020204" pitchFamily="34" charset="0"/>
              <a:buChar char="•"/>
            </a:pPr>
            <a:r>
              <a:rPr lang="en-US" sz="1600" b="0" dirty="0">
                <a:solidFill>
                  <a:schemeClr val="bg1"/>
                </a:solidFill>
                <a:cs typeface="Arial" panose="020B0604020202020204" pitchFamily="34" charset="0"/>
              </a:rPr>
              <a:t>Take advantage of new capabilities in </a:t>
            </a:r>
            <a:r>
              <a:rPr lang="en-US" sz="1600" b="0" dirty="0">
                <a:solidFill>
                  <a:schemeClr val="accent4"/>
                </a:solidFill>
                <a:cs typeface="Arial" panose="020B0604020202020204" pitchFamily="34" charset="0"/>
              </a:rPr>
              <a:t>hardware and software</a:t>
            </a:r>
            <a:r>
              <a:rPr lang="en-US" sz="1600" b="0" dirty="0">
                <a:solidFill>
                  <a:schemeClr val="bg1"/>
                </a:solidFill>
                <a:cs typeface="Arial" panose="020B0604020202020204" pitchFamily="34" charset="0"/>
              </a:rPr>
              <a:t> to support business growth</a:t>
            </a:r>
          </a:p>
          <a:p>
            <a:pPr marL="285750" indent="-285750">
              <a:buFont typeface="Arial" panose="020B0604020202020204" pitchFamily="34" charset="0"/>
              <a:buChar char="•"/>
            </a:pPr>
            <a:r>
              <a:rPr lang="en-US" sz="1600" b="0" dirty="0" smtClean="0">
                <a:solidFill>
                  <a:schemeClr val="accent4"/>
                </a:solidFill>
                <a:cs typeface="Arial" panose="020B0604020202020204" pitchFamily="34" charset="0"/>
              </a:rPr>
              <a:t>Minimize</a:t>
            </a:r>
            <a:r>
              <a:rPr lang="en-US" sz="1600" b="0" dirty="0" smtClean="0">
                <a:solidFill>
                  <a:schemeClr val="bg1"/>
                </a:solidFill>
                <a:cs typeface="Arial" panose="020B0604020202020204" pitchFamily="34" charset="0"/>
              </a:rPr>
              <a:t> </a:t>
            </a:r>
            <a:r>
              <a:rPr lang="en-US" sz="1600" b="0" dirty="0">
                <a:solidFill>
                  <a:schemeClr val="bg1"/>
                </a:solidFill>
                <a:cs typeface="Arial" panose="020B0604020202020204" pitchFamily="34" charset="0"/>
              </a:rPr>
              <a:t>operating expenses, </a:t>
            </a:r>
            <a:r>
              <a:rPr lang="en-US" sz="1600" b="0" dirty="0">
                <a:solidFill>
                  <a:schemeClr val="accent4"/>
                </a:solidFill>
                <a:cs typeface="Arial" panose="020B0604020202020204" pitchFamily="34" charset="0"/>
              </a:rPr>
              <a:t>maximize</a:t>
            </a:r>
            <a:r>
              <a:rPr lang="en-US" sz="1600" b="0" dirty="0">
                <a:solidFill>
                  <a:schemeClr val="bg1"/>
                </a:solidFill>
                <a:cs typeface="Arial" panose="020B0604020202020204" pitchFamily="34" charset="0"/>
              </a:rPr>
              <a:t> efficiency</a:t>
            </a:r>
          </a:p>
          <a:p>
            <a:pPr marL="285750" indent="-285750">
              <a:buFont typeface="Arial" panose="020B0604020202020204" pitchFamily="34" charset="0"/>
              <a:buChar char="•"/>
            </a:pPr>
            <a:r>
              <a:rPr lang="en-US" sz="1600" b="0" dirty="0" smtClean="0">
                <a:solidFill>
                  <a:schemeClr val="bg1"/>
                </a:solidFill>
                <a:cs typeface="Arial" panose="020B0604020202020204" pitchFamily="34" charset="0"/>
              </a:rPr>
              <a:t>Ensure </a:t>
            </a:r>
            <a:r>
              <a:rPr lang="en-US" sz="1600" b="0" dirty="0">
                <a:solidFill>
                  <a:schemeClr val="accent4"/>
                </a:solidFill>
                <a:cs typeface="Arial" panose="020B0604020202020204" pitchFamily="34" charset="0"/>
              </a:rPr>
              <a:t>security and compliance </a:t>
            </a:r>
          </a:p>
        </p:txBody>
      </p:sp>
      <p:sp>
        <p:nvSpPr>
          <p:cNvPr id="2" name="Slide Number Placeholder 1"/>
          <p:cNvSpPr>
            <a:spLocks noGrp="1"/>
          </p:cNvSpPr>
          <p:nvPr>
            <p:ph type="sldNum" sz="quarter" idx="12"/>
          </p:nvPr>
        </p:nvSpPr>
        <p:spPr/>
        <p:txBody>
          <a:bodyPr/>
          <a:lstStyle/>
          <a:p>
            <a:fld id="{EE2556C5-CE8C-6547-B838-EA80C61A4AF7}" type="slidenum">
              <a:rPr lang="en-US" smtClean="0">
                <a:solidFill>
                  <a:srgbClr val="0071C5"/>
                </a:solidFill>
              </a:rPr>
              <a:pPr/>
              <a:t>12</a:t>
            </a:fld>
            <a:endParaRPr lang="en-US" dirty="0">
              <a:solidFill>
                <a:srgbClr val="0071C5"/>
              </a:solidFill>
            </a:endParaRPr>
          </a:p>
        </p:txBody>
      </p:sp>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811"/>
            <a:ext cx="9144000" cy="2572511"/>
          </a:xfrm>
        </p:spPr>
      </p:pic>
      <p:grpSp>
        <p:nvGrpSpPr>
          <p:cNvPr id="6" name="Group 5"/>
          <p:cNvGrpSpPr/>
          <p:nvPr/>
        </p:nvGrpSpPr>
        <p:grpSpPr>
          <a:xfrm>
            <a:off x="7386364" y="3789326"/>
            <a:ext cx="1538984" cy="837636"/>
            <a:chOff x="-163293" y="1636029"/>
            <a:chExt cx="1920174" cy="1022216"/>
          </a:xfrm>
        </p:grpSpPr>
        <p:sp>
          <p:nvSpPr>
            <p:cNvPr id="7" name="Oval 6"/>
            <p:cNvSpPr/>
            <p:nvPr/>
          </p:nvSpPr>
          <p:spPr>
            <a:xfrm>
              <a:off x="796794" y="1642242"/>
              <a:ext cx="938944" cy="93894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p:nvGrpSpPr>
          <p:grpSpPr>
            <a:xfrm>
              <a:off x="-163293" y="1636029"/>
              <a:ext cx="1920174" cy="1022216"/>
              <a:chOff x="511645" y="1592032"/>
              <a:chExt cx="1370502" cy="729595"/>
            </a:xfrm>
          </p:grpSpPr>
          <p:grpSp>
            <p:nvGrpSpPr>
              <p:cNvPr id="10" name="Group 190"/>
              <p:cNvGrpSpPr>
                <a:grpSpLocks noChangeAspect="1"/>
              </p:cNvGrpSpPr>
              <p:nvPr/>
            </p:nvGrpSpPr>
            <p:grpSpPr bwMode="auto">
              <a:xfrm>
                <a:off x="511645" y="1592032"/>
                <a:ext cx="1370502" cy="729595"/>
                <a:chOff x="1455" y="2083"/>
                <a:chExt cx="479" cy="255"/>
              </a:xfrm>
              <a:solidFill>
                <a:schemeClr val="tx2"/>
              </a:solidFill>
            </p:grpSpPr>
            <p:sp>
              <p:nvSpPr>
                <p:cNvPr id="12" name="Freeform 191"/>
                <p:cNvSpPr>
                  <a:spLocks/>
                </p:cNvSpPr>
                <p:nvPr/>
              </p:nvSpPr>
              <p:spPr bwMode="auto">
                <a:xfrm>
                  <a:off x="1791" y="2123"/>
                  <a:ext cx="18" cy="23"/>
                </a:xfrm>
                <a:custGeom>
                  <a:avLst/>
                  <a:gdLst>
                    <a:gd name="T0" fmla="*/ 15 w 15"/>
                    <a:gd name="T1" fmla="*/ 18 h 20"/>
                    <a:gd name="T2" fmla="*/ 15 w 15"/>
                    <a:gd name="T3" fmla="*/ 1 h 20"/>
                    <a:gd name="T4" fmla="*/ 14 w 15"/>
                    <a:gd name="T5" fmla="*/ 0 h 20"/>
                    <a:gd name="T6" fmla="*/ 1 w 15"/>
                    <a:gd name="T7" fmla="*/ 1 h 20"/>
                    <a:gd name="T8" fmla="*/ 0 w 15"/>
                    <a:gd name="T9" fmla="*/ 3 h 20"/>
                    <a:gd name="T10" fmla="*/ 5 w 15"/>
                    <a:gd name="T11" fmla="*/ 19 h 20"/>
                    <a:gd name="T12" fmla="*/ 7 w 15"/>
                    <a:gd name="T13" fmla="*/ 20 h 20"/>
                    <a:gd name="T14" fmla="*/ 14 w 15"/>
                    <a:gd name="T15" fmla="*/ 19 h 20"/>
                    <a:gd name="T16" fmla="*/ 15 w 15"/>
                    <a:gd name="T1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0">
                      <a:moveTo>
                        <a:pt x="15" y="18"/>
                      </a:moveTo>
                      <a:cubicBezTo>
                        <a:pt x="15" y="1"/>
                        <a:pt x="15" y="1"/>
                        <a:pt x="15" y="1"/>
                      </a:cubicBezTo>
                      <a:cubicBezTo>
                        <a:pt x="15" y="1"/>
                        <a:pt x="15" y="0"/>
                        <a:pt x="14" y="0"/>
                      </a:cubicBezTo>
                      <a:cubicBezTo>
                        <a:pt x="1" y="1"/>
                        <a:pt x="1" y="1"/>
                        <a:pt x="1" y="1"/>
                      </a:cubicBezTo>
                      <a:cubicBezTo>
                        <a:pt x="0" y="2"/>
                        <a:pt x="0" y="2"/>
                        <a:pt x="0" y="3"/>
                      </a:cubicBezTo>
                      <a:cubicBezTo>
                        <a:pt x="5" y="19"/>
                        <a:pt x="5" y="19"/>
                        <a:pt x="5" y="19"/>
                      </a:cubicBezTo>
                      <a:cubicBezTo>
                        <a:pt x="5" y="20"/>
                        <a:pt x="6" y="20"/>
                        <a:pt x="7" y="20"/>
                      </a:cubicBezTo>
                      <a:cubicBezTo>
                        <a:pt x="14" y="19"/>
                        <a:pt x="14" y="19"/>
                        <a:pt x="14" y="19"/>
                      </a:cubicBezTo>
                      <a:cubicBezTo>
                        <a:pt x="15" y="19"/>
                        <a:pt x="15" y="18"/>
                        <a:pt x="15" y="18"/>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192"/>
                <p:cNvSpPr>
                  <a:spLocks/>
                </p:cNvSpPr>
                <p:nvPr/>
              </p:nvSpPr>
              <p:spPr bwMode="auto">
                <a:xfrm>
                  <a:off x="1766" y="2128"/>
                  <a:ext cx="23" cy="25"/>
                </a:xfrm>
                <a:custGeom>
                  <a:avLst/>
                  <a:gdLst>
                    <a:gd name="T0" fmla="*/ 15 w 20"/>
                    <a:gd name="T1" fmla="*/ 1 h 22"/>
                    <a:gd name="T2" fmla="*/ 13 w 20"/>
                    <a:gd name="T3" fmla="*/ 0 h 22"/>
                    <a:gd name="T4" fmla="*/ 1 w 20"/>
                    <a:gd name="T5" fmla="*/ 6 h 22"/>
                    <a:gd name="T6" fmla="*/ 1 w 20"/>
                    <a:gd name="T7" fmla="*/ 8 h 22"/>
                    <a:gd name="T8" fmla="*/ 11 w 20"/>
                    <a:gd name="T9" fmla="*/ 21 h 22"/>
                    <a:gd name="T10" fmla="*/ 13 w 20"/>
                    <a:gd name="T11" fmla="*/ 22 h 22"/>
                    <a:gd name="T12" fmla="*/ 19 w 20"/>
                    <a:gd name="T13" fmla="*/ 19 h 22"/>
                    <a:gd name="T14" fmla="*/ 20 w 20"/>
                    <a:gd name="T15" fmla="*/ 17 h 22"/>
                    <a:gd name="T16" fmla="*/ 15 w 2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15" y="1"/>
                      </a:moveTo>
                      <a:cubicBezTo>
                        <a:pt x="15" y="1"/>
                        <a:pt x="14" y="0"/>
                        <a:pt x="13" y="0"/>
                      </a:cubicBezTo>
                      <a:cubicBezTo>
                        <a:pt x="1" y="6"/>
                        <a:pt x="1" y="6"/>
                        <a:pt x="1" y="6"/>
                      </a:cubicBezTo>
                      <a:cubicBezTo>
                        <a:pt x="1" y="6"/>
                        <a:pt x="0" y="7"/>
                        <a:pt x="1" y="8"/>
                      </a:cubicBezTo>
                      <a:cubicBezTo>
                        <a:pt x="11" y="21"/>
                        <a:pt x="11" y="21"/>
                        <a:pt x="11" y="21"/>
                      </a:cubicBezTo>
                      <a:cubicBezTo>
                        <a:pt x="11" y="22"/>
                        <a:pt x="12" y="22"/>
                        <a:pt x="13" y="22"/>
                      </a:cubicBezTo>
                      <a:cubicBezTo>
                        <a:pt x="19" y="19"/>
                        <a:pt x="19" y="19"/>
                        <a:pt x="19" y="19"/>
                      </a:cubicBezTo>
                      <a:cubicBezTo>
                        <a:pt x="20" y="19"/>
                        <a:pt x="20" y="18"/>
                        <a:pt x="20" y="17"/>
                      </a:cubicBezTo>
                      <a:lnTo>
                        <a:pt x="15"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193"/>
                <p:cNvSpPr>
                  <a:spLocks/>
                </p:cNvSpPr>
                <p:nvPr/>
              </p:nvSpPr>
              <p:spPr bwMode="auto">
                <a:xfrm>
                  <a:off x="1746" y="2140"/>
                  <a:ext cx="26" cy="25"/>
                </a:xfrm>
                <a:custGeom>
                  <a:avLst/>
                  <a:gdLst>
                    <a:gd name="T0" fmla="*/ 13 w 23"/>
                    <a:gd name="T1" fmla="*/ 1 h 22"/>
                    <a:gd name="T2" fmla="*/ 11 w 23"/>
                    <a:gd name="T3" fmla="*/ 1 h 22"/>
                    <a:gd name="T4" fmla="*/ 1 w 23"/>
                    <a:gd name="T5" fmla="*/ 10 h 22"/>
                    <a:gd name="T6" fmla="*/ 1 w 23"/>
                    <a:gd name="T7" fmla="*/ 12 h 22"/>
                    <a:gd name="T8" fmla="*/ 15 w 23"/>
                    <a:gd name="T9" fmla="*/ 22 h 22"/>
                    <a:gd name="T10" fmla="*/ 17 w 23"/>
                    <a:gd name="T11" fmla="*/ 22 h 22"/>
                    <a:gd name="T12" fmla="*/ 22 w 23"/>
                    <a:gd name="T13" fmla="*/ 17 h 22"/>
                    <a:gd name="T14" fmla="*/ 23 w 23"/>
                    <a:gd name="T15" fmla="*/ 15 h 22"/>
                    <a:gd name="T16" fmla="*/ 13 w 23"/>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3" y="1"/>
                      </a:moveTo>
                      <a:cubicBezTo>
                        <a:pt x="12" y="0"/>
                        <a:pt x="11" y="0"/>
                        <a:pt x="11" y="1"/>
                      </a:cubicBezTo>
                      <a:cubicBezTo>
                        <a:pt x="1" y="10"/>
                        <a:pt x="1" y="10"/>
                        <a:pt x="1" y="10"/>
                      </a:cubicBezTo>
                      <a:cubicBezTo>
                        <a:pt x="0" y="10"/>
                        <a:pt x="1" y="11"/>
                        <a:pt x="1" y="12"/>
                      </a:cubicBezTo>
                      <a:cubicBezTo>
                        <a:pt x="15" y="22"/>
                        <a:pt x="15" y="22"/>
                        <a:pt x="15" y="22"/>
                      </a:cubicBezTo>
                      <a:cubicBezTo>
                        <a:pt x="16" y="22"/>
                        <a:pt x="17" y="22"/>
                        <a:pt x="17" y="22"/>
                      </a:cubicBezTo>
                      <a:cubicBezTo>
                        <a:pt x="22" y="17"/>
                        <a:pt x="22" y="17"/>
                        <a:pt x="22" y="17"/>
                      </a:cubicBezTo>
                      <a:cubicBezTo>
                        <a:pt x="23" y="16"/>
                        <a:pt x="23" y="15"/>
                        <a:pt x="23" y="15"/>
                      </a:cubicBezTo>
                      <a:lnTo>
                        <a:pt x="13"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 name="Freeform 194"/>
                <p:cNvSpPr>
                  <a:spLocks/>
                </p:cNvSpPr>
                <p:nvPr/>
              </p:nvSpPr>
              <p:spPr bwMode="auto">
                <a:xfrm>
                  <a:off x="1725" y="2185"/>
                  <a:ext cx="25" cy="23"/>
                </a:xfrm>
                <a:custGeom>
                  <a:avLst/>
                  <a:gdLst>
                    <a:gd name="T0" fmla="*/ 21 w 22"/>
                    <a:gd name="T1" fmla="*/ 5 h 20"/>
                    <a:gd name="T2" fmla="*/ 5 w 22"/>
                    <a:gd name="T3" fmla="*/ 0 h 20"/>
                    <a:gd name="T4" fmla="*/ 3 w 22"/>
                    <a:gd name="T5" fmla="*/ 1 h 20"/>
                    <a:gd name="T6" fmla="*/ 0 w 22"/>
                    <a:gd name="T7" fmla="*/ 20 h 20"/>
                    <a:gd name="T8" fmla="*/ 0 w 22"/>
                    <a:gd name="T9" fmla="*/ 20 h 20"/>
                    <a:gd name="T10" fmla="*/ 2 w 22"/>
                    <a:gd name="T11" fmla="*/ 20 h 20"/>
                    <a:gd name="T12" fmla="*/ 19 w 22"/>
                    <a:gd name="T13" fmla="*/ 20 h 20"/>
                    <a:gd name="T14" fmla="*/ 21 w 22"/>
                    <a:gd name="T15" fmla="*/ 20 h 20"/>
                    <a:gd name="T16" fmla="*/ 21 w 22"/>
                    <a:gd name="T17" fmla="*/ 20 h 20"/>
                    <a:gd name="T18" fmla="*/ 22 w 22"/>
                    <a:gd name="T19" fmla="*/ 7 h 20"/>
                    <a:gd name="T20" fmla="*/ 21 w 22"/>
                    <a:gd name="T2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0">
                      <a:moveTo>
                        <a:pt x="21" y="5"/>
                      </a:moveTo>
                      <a:cubicBezTo>
                        <a:pt x="5" y="0"/>
                        <a:pt x="5" y="0"/>
                        <a:pt x="5" y="0"/>
                      </a:cubicBezTo>
                      <a:cubicBezTo>
                        <a:pt x="4" y="0"/>
                        <a:pt x="3" y="0"/>
                        <a:pt x="3" y="1"/>
                      </a:cubicBezTo>
                      <a:cubicBezTo>
                        <a:pt x="3" y="1"/>
                        <a:pt x="0" y="13"/>
                        <a:pt x="0" y="20"/>
                      </a:cubicBezTo>
                      <a:cubicBezTo>
                        <a:pt x="0" y="20"/>
                        <a:pt x="0" y="20"/>
                        <a:pt x="0" y="20"/>
                      </a:cubicBezTo>
                      <a:cubicBezTo>
                        <a:pt x="1" y="20"/>
                        <a:pt x="1" y="20"/>
                        <a:pt x="2" y="20"/>
                      </a:cubicBezTo>
                      <a:cubicBezTo>
                        <a:pt x="19" y="20"/>
                        <a:pt x="19" y="20"/>
                        <a:pt x="19" y="20"/>
                      </a:cubicBezTo>
                      <a:cubicBezTo>
                        <a:pt x="20" y="20"/>
                        <a:pt x="21" y="20"/>
                        <a:pt x="21" y="20"/>
                      </a:cubicBezTo>
                      <a:cubicBezTo>
                        <a:pt x="21" y="20"/>
                        <a:pt x="21" y="20"/>
                        <a:pt x="21" y="20"/>
                      </a:cubicBezTo>
                      <a:cubicBezTo>
                        <a:pt x="21" y="15"/>
                        <a:pt x="22" y="7"/>
                        <a:pt x="22" y="7"/>
                      </a:cubicBezTo>
                      <a:cubicBezTo>
                        <a:pt x="22" y="6"/>
                        <a:pt x="22" y="6"/>
                        <a:pt x="21" y="5"/>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 name="Freeform 195"/>
                <p:cNvSpPr>
                  <a:spLocks/>
                </p:cNvSpPr>
                <p:nvPr/>
              </p:nvSpPr>
              <p:spPr bwMode="auto">
                <a:xfrm>
                  <a:off x="1866" y="2163"/>
                  <a:ext cx="24" cy="21"/>
                </a:xfrm>
                <a:custGeom>
                  <a:avLst/>
                  <a:gdLst>
                    <a:gd name="T0" fmla="*/ 0 w 21"/>
                    <a:gd name="T1" fmla="*/ 12 h 18"/>
                    <a:gd name="T2" fmla="*/ 3 w 21"/>
                    <a:gd name="T3" fmla="*/ 17 h 18"/>
                    <a:gd name="T4" fmla="*/ 5 w 21"/>
                    <a:gd name="T5" fmla="*/ 18 h 18"/>
                    <a:gd name="T6" fmla="*/ 19 w 21"/>
                    <a:gd name="T7" fmla="*/ 13 h 18"/>
                    <a:gd name="T8" fmla="*/ 20 w 21"/>
                    <a:gd name="T9" fmla="*/ 11 h 18"/>
                    <a:gd name="T10" fmla="*/ 15 w 21"/>
                    <a:gd name="T11" fmla="*/ 1 h 18"/>
                    <a:gd name="T12" fmla="*/ 13 w 21"/>
                    <a:gd name="T13" fmla="*/ 0 h 18"/>
                    <a:gd name="T14" fmla="*/ 1 w 21"/>
                    <a:gd name="T15" fmla="*/ 9 h 18"/>
                    <a:gd name="T16" fmla="*/ 0 w 21"/>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2"/>
                      </a:moveTo>
                      <a:cubicBezTo>
                        <a:pt x="3" y="17"/>
                        <a:pt x="3" y="17"/>
                        <a:pt x="3" y="17"/>
                      </a:cubicBezTo>
                      <a:cubicBezTo>
                        <a:pt x="3" y="18"/>
                        <a:pt x="4" y="18"/>
                        <a:pt x="5" y="18"/>
                      </a:cubicBezTo>
                      <a:cubicBezTo>
                        <a:pt x="19" y="13"/>
                        <a:pt x="19" y="13"/>
                        <a:pt x="19" y="13"/>
                      </a:cubicBezTo>
                      <a:cubicBezTo>
                        <a:pt x="20" y="13"/>
                        <a:pt x="21" y="12"/>
                        <a:pt x="20" y="11"/>
                      </a:cubicBezTo>
                      <a:cubicBezTo>
                        <a:pt x="15" y="1"/>
                        <a:pt x="15" y="1"/>
                        <a:pt x="15" y="1"/>
                      </a:cubicBezTo>
                      <a:cubicBezTo>
                        <a:pt x="15" y="0"/>
                        <a:pt x="14" y="0"/>
                        <a:pt x="13" y="0"/>
                      </a:cubicBezTo>
                      <a:cubicBezTo>
                        <a:pt x="1" y="9"/>
                        <a:pt x="1" y="9"/>
                        <a:pt x="1" y="9"/>
                      </a:cubicBezTo>
                      <a:cubicBezTo>
                        <a:pt x="0" y="10"/>
                        <a:pt x="0" y="11"/>
                        <a:pt x="0" y="1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96"/>
                <p:cNvSpPr>
                  <a:spLocks/>
                </p:cNvSpPr>
                <p:nvPr/>
              </p:nvSpPr>
              <p:spPr bwMode="auto">
                <a:xfrm>
                  <a:off x="1853" y="2144"/>
                  <a:ext cx="23" cy="24"/>
                </a:xfrm>
                <a:custGeom>
                  <a:avLst/>
                  <a:gdLst>
                    <a:gd name="T0" fmla="*/ 1 w 20"/>
                    <a:gd name="T1" fmla="*/ 16 h 21"/>
                    <a:gd name="T2" fmla="*/ 5 w 20"/>
                    <a:gd name="T3" fmla="*/ 20 h 21"/>
                    <a:gd name="T4" fmla="*/ 7 w 20"/>
                    <a:gd name="T5" fmla="*/ 20 h 21"/>
                    <a:gd name="T6" fmla="*/ 20 w 20"/>
                    <a:gd name="T7" fmla="*/ 11 h 21"/>
                    <a:gd name="T8" fmla="*/ 20 w 20"/>
                    <a:gd name="T9" fmla="*/ 9 h 21"/>
                    <a:gd name="T10" fmla="*/ 12 w 20"/>
                    <a:gd name="T11" fmla="*/ 0 h 21"/>
                    <a:gd name="T12" fmla="*/ 9 w 20"/>
                    <a:gd name="T13" fmla="*/ 1 h 21"/>
                    <a:gd name="T14" fmla="*/ 0 w 20"/>
                    <a:gd name="T15" fmla="*/ 13 h 21"/>
                    <a:gd name="T16" fmla="*/ 1 w 20"/>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 y="16"/>
                      </a:moveTo>
                      <a:cubicBezTo>
                        <a:pt x="5" y="20"/>
                        <a:pt x="5" y="20"/>
                        <a:pt x="5" y="20"/>
                      </a:cubicBezTo>
                      <a:cubicBezTo>
                        <a:pt x="5" y="21"/>
                        <a:pt x="6" y="21"/>
                        <a:pt x="7" y="20"/>
                      </a:cubicBezTo>
                      <a:cubicBezTo>
                        <a:pt x="20" y="11"/>
                        <a:pt x="20" y="11"/>
                        <a:pt x="20" y="11"/>
                      </a:cubicBezTo>
                      <a:cubicBezTo>
                        <a:pt x="20" y="11"/>
                        <a:pt x="20" y="10"/>
                        <a:pt x="20" y="9"/>
                      </a:cubicBezTo>
                      <a:cubicBezTo>
                        <a:pt x="12" y="0"/>
                        <a:pt x="12" y="0"/>
                        <a:pt x="12" y="0"/>
                      </a:cubicBezTo>
                      <a:cubicBezTo>
                        <a:pt x="11" y="0"/>
                        <a:pt x="10" y="0"/>
                        <a:pt x="9" y="1"/>
                      </a:cubicBezTo>
                      <a:cubicBezTo>
                        <a:pt x="0" y="13"/>
                        <a:pt x="0" y="13"/>
                        <a:pt x="0" y="13"/>
                      </a:cubicBezTo>
                      <a:cubicBezTo>
                        <a:pt x="0" y="14"/>
                        <a:pt x="0" y="15"/>
                        <a:pt x="1" y="1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97"/>
                <p:cNvSpPr>
                  <a:spLocks/>
                </p:cNvSpPr>
                <p:nvPr/>
              </p:nvSpPr>
              <p:spPr bwMode="auto">
                <a:xfrm>
                  <a:off x="1836" y="2130"/>
                  <a:ext cx="22" cy="25"/>
                </a:xfrm>
                <a:custGeom>
                  <a:avLst/>
                  <a:gdLst>
                    <a:gd name="T0" fmla="*/ 2 w 19"/>
                    <a:gd name="T1" fmla="*/ 18 h 22"/>
                    <a:gd name="T2" fmla="*/ 7 w 19"/>
                    <a:gd name="T3" fmla="*/ 21 h 22"/>
                    <a:gd name="T4" fmla="*/ 9 w 19"/>
                    <a:gd name="T5" fmla="*/ 21 h 22"/>
                    <a:gd name="T6" fmla="*/ 19 w 19"/>
                    <a:gd name="T7" fmla="*/ 8 h 22"/>
                    <a:gd name="T8" fmla="*/ 18 w 19"/>
                    <a:gd name="T9" fmla="*/ 6 h 22"/>
                    <a:gd name="T10" fmla="*/ 7 w 19"/>
                    <a:gd name="T11" fmla="*/ 0 h 22"/>
                    <a:gd name="T12" fmla="*/ 6 w 19"/>
                    <a:gd name="T13" fmla="*/ 1 h 22"/>
                    <a:gd name="T14" fmla="*/ 1 w 19"/>
                    <a:gd name="T15" fmla="*/ 16 h 22"/>
                    <a:gd name="T16" fmla="*/ 2 w 19"/>
                    <a:gd name="T1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2" y="18"/>
                      </a:moveTo>
                      <a:cubicBezTo>
                        <a:pt x="7" y="21"/>
                        <a:pt x="7" y="21"/>
                        <a:pt x="7" y="21"/>
                      </a:cubicBezTo>
                      <a:cubicBezTo>
                        <a:pt x="8" y="22"/>
                        <a:pt x="9" y="21"/>
                        <a:pt x="9" y="21"/>
                      </a:cubicBezTo>
                      <a:cubicBezTo>
                        <a:pt x="19" y="8"/>
                        <a:pt x="19" y="8"/>
                        <a:pt x="19" y="8"/>
                      </a:cubicBezTo>
                      <a:cubicBezTo>
                        <a:pt x="19" y="7"/>
                        <a:pt x="19" y="6"/>
                        <a:pt x="18" y="6"/>
                      </a:cubicBezTo>
                      <a:cubicBezTo>
                        <a:pt x="7" y="0"/>
                        <a:pt x="7" y="0"/>
                        <a:pt x="7" y="0"/>
                      </a:cubicBezTo>
                      <a:cubicBezTo>
                        <a:pt x="7" y="0"/>
                        <a:pt x="6" y="0"/>
                        <a:pt x="6" y="1"/>
                      </a:cubicBezTo>
                      <a:cubicBezTo>
                        <a:pt x="1" y="16"/>
                        <a:pt x="1" y="16"/>
                        <a:pt x="1" y="16"/>
                      </a:cubicBezTo>
                      <a:cubicBezTo>
                        <a:pt x="0" y="17"/>
                        <a:pt x="1" y="18"/>
                        <a:pt x="2" y="18"/>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98"/>
                <p:cNvSpPr>
                  <a:spLocks/>
                </p:cNvSpPr>
                <p:nvPr/>
              </p:nvSpPr>
              <p:spPr bwMode="auto">
                <a:xfrm>
                  <a:off x="1818" y="2123"/>
                  <a:ext cx="17" cy="24"/>
                </a:xfrm>
                <a:custGeom>
                  <a:avLst/>
                  <a:gdLst>
                    <a:gd name="T0" fmla="*/ 1 w 15"/>
                    <a:gd name="T1" fmla="*/ 19 h 21"/>
                    <a:gd name="T2" fmla="*/ 8 w 15"/>
                    <a:gd name="T3" fmla="*/ 21 h 21"/>
                    <a:gd name="T4" fmla="*/ 10 w 15"/>
                    <a:gd name="T5" fmla="*/ 20 h 21"/>
                    <a:gd name="T6" fmla="*/ 14 w 15"/>
                    <a:gd name="T7" fmla="*/ 4 h 21"/>
                    <a:gd name="T8" fmla="*/ 13 w 15"/>
                    <a:gd name="T9" fmla="*/ 3 h 21"/>
                    <a:gd name="T10" fmla="*/ 1 w 15"/>
                    <a:gd name="T11" fmla="*/ 0 h 21"/>
                    <a:gd name="T12" fmla="*/ 0 w 15"/>
                    <a:gd name="T13" fmla="*/ 2 h 21"/>
                    <a:gd name="T14" fmla="*/ 0 w 15"/>
                    <a:gd name="T15" fmla="*/ 18 h 21"/>
                    <a:gd name="T16" fmla="*/ 1 w 15"/>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 y="19"/>
                      </a:moveTo>
                      <a:cubicBezTo>
                        <a:pt x="8" y="21"/>
                        <a:pt x="8" y="21"/>
                        <a:pt x="8" y="21"/>
                      </a:cubicBezTo>
                      <a:cubicBezTo>
                        <a:pt x="8" y="21"/>
                        <a:pt x="9" y="20"/>
                        <a:pt x="10" y="20"/>
                      </a:cubicBezTo>
                      <a:cubicBezTo>
                        <a:pt x="14" y="4"/>
                        <a:pt x="14" y="4"/>
                        <a:pt x="14" y="4"/>
                      </a:cubicBezTo>
                      <a:cubicBezTo>
                        <a:pt x="15" y="4"/>
                        <a:pt x="14" y="3"/>
                        <a:pt x="13" y="3"/>
                      </a:cubicBezTo>
                      <a:cubicBezTo>
                        <a:pt x="1" y="0"/>
                        <a:pt x="1" y="0"/>
                        <a:pt x="1" y="0"/>
                      </a:cubicBezTo>
                      <a:cubicBezTo>
                        <a:pt x="0" y="0"/>
                        <a:pt x="0" y="1"/>
                        <a:pt x="0" y="2"/>
                      </a:cubicBezTo>
                      <a:cubicBezTo>
                        <a:pt x="0" y="18"/>
                        <a:pt x="0" y="18"/>
                        <a:pt x="0" y="18"/>
                      </a:cubicBezTo>
                      <a:cubicBezTo>
                        <a:pt x="0" y="19"/>
                        <a:pt x="0" y="19"/>
                        <a:pt x="1" y="19"/>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99"/>
                <p:cNvSpPr>
                  <a:spLocks/>
                </p:cNvSpPr>
                <p:nvPr/>
              </p:nvSpPr>
              <p:spPr bwMode="auto">
                <a:xfrm>
                  <a:off x="1732" y="2160"/>
                  <a:ext cx="26" cy="22"/>
                </a:xfrm>
                <a:custGeom>
                  <a:avLst/>
                  <a:gdLst>
                    <a:gd name="T0" fmla="*/ 9 w 23"/>
                    <a:gd name="T1" fmla="*/ 1 h 20"/>
                    <a:gd name="T2" fmla="*/ 7 w 23"/>
                    <a:gd name="T3" fmla="*/ 1 h 20"/>
                    <a:gd name="T4" fmla="*/ 0 w 23"/>
                    <a:gd name="T5" fmla="*/ 13 h 20"/>
                    <a:gd name="T6" fmla="*/ 1 w 23"/>
                    <a:gd name="T7" fmla="*/ 15 h 20"/>
                    <a:gd name="T8" fmla="*/ 18 w 23"/>
                    <a:gd name="T9" fmla="*/ 20 h 20"/>
                    <a:gd name="T10" fmla="*/ 20 w 23"/>
                    <a:gd name="T11" fmla="*/ 19 h 20"/>
                    <a:gd name="T12" fmla="*/ 23 w 23"/>
                    <a:gd name="T13" fmla="*/ 13 h 20"/>
                    <a:gd name="T14" fmla="*/ 22 w 23"/>
                    <a:gd name="T15" fmla="*/ 11 h 20"/>
                    <a:gd name="T16" fmla="*/ 9 w 23"/>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0">
                      <a:moveTo>
                        <a:pt x="9" y="1"/>
                      </a:moveTo>
                      <a:cubicBezTo>
                        <a:pt x="8" y="0"/>
                        <a:pt x="7" y="1"/>
                        <a:pt x="7" y="1"/>
                      </a:cubicBezTo>
                      <a:cubicBezTo>
                        <a:pt x="0" y="13"/>
                        <a:pt x="0" y="13"/>
                        <a:pt x="0" y="13"/>
                      </a:cubicBezTo>
                      <a:cubicBezTo>
                        <a:pt x="0" y="14"/>
                        <a:pt x="0" y="15"/>
                        <a:pt x="1" y="15"/>
                      </a:cubicBezTo>
                      <a:cubicBezTo>
                        <a:pt x="18" y="20"/>
                        <a:pt x="18" y="20"/>
                        <a:pt x="18" y="20"/>
                      </a:cubicBezTo>
                      <a:cubicBezTo>
                        <a:pt x="18" y="20"/>
                        <a:pt x="19" y="20"/>
                        <a:pt x="20" y="19"/>
                      </a:cubicBezTo>
                      <a:cubicBezTo>
                        <a:pt x="23" y="13"/>
                        <a:pt x="23" y="13"/>
                        <a:pt x="23" y="13"/>
                      </a:cubicBezTo>
                      <a:cubicBezTo>
                        <a:pt x="23" y="12"/>
                        <a:pt x="23" y="11"/>
                        <a:pt x="22" y="11"/>
                      </a:cubicBezTo>
                      <a:lnTo>
                        <a:pt x="9"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200"/>
                <p:cNvSpPr>
                  <a:spLocks noEditPoints="1"/>
                </p:cNvSpPr>
                <p:nvPr/>
              </p:nvSpPr>
              <p:spPr bwMode="auto">
                <a:xfrm>
                  <a:off x="1455" y="2083"/>
                  <a:ext cx="479" cy="255"/>
                </a:xfrm>
                <a:custGeom>
                  <a:avLst/>
                  <a:gdLst>
                    <a:gd name="T0" fmla="*/ 266 w 420"/>
                    <a:gd name="T1" fmla="*/ 9 h 223"/>
                    <a:gd name="T2" fmla="*/ 220 w 420"/>
                    <a:gd name="T3" fmla="*/ 9 h 223"/>
                    <a:gd name="T4" fmla="*/ 170 w 420"/>
                    <a:gd name="T5" fmla="*/ 20 h 223"/>
                    <a:gd name="T6" fmla="*/ 143 w 420"/>
                    <a:gd name="T7" fmla="*/ 29 h 223"/>
                    <a:gd name="T8" fmla="*/ 141 w 420"/>
                    <a:gd name="T9" fmla="*/ 31 h 223"/>
                    <a:gd name="T10" fmla="*/ 174 w 420"/>
                    <a:gd name="T11" fmla="*/ 37 h 223"/>
                    <a:gd name="T12" fmla="*/ 209 w 420"/>
                    <a:gd name="T13" fmla="*/ 52 h 223"/>
                    <a:gd name="T14" fmla="*/ 151 w 420"/>
                    <a:gd name="T15" fmla="*/ 65 h 223"/>
                    <a:gd name="T16" fmla="*/ 93 w 420"/>
                    <a:gd name="T17" fmla="*/ 69 h 223"/>
                    <a:gd name="T18" fmla="*/ 62 w 420"/>
                    <a:gd name="T19" fmla="*/ 92 h 223"/>
                    <a:gd name="T20" fmla="*/ 74 w 420"/>
                    <a:gd name="T21" fmla="*/ 95 h 223"/>
                    <a:gd name="T22" fmla="*/ 110 w 420"/>
                    <a:gd name="T23" fmla="*/ 82 h 223"/>
                    <a:gd name="T24" fmla="*/ 109 w 420"/>
                    <a:gd name="T25" fmla="*/ 125 h 223"/>
                    <a:gd name="T26" fmla="*/ 66 w 420"/>
                    <a:gd name="T27" fmla="*/ 111 h 223"/>
                    <a:gd name="T28" fmla="*/ 0 w 420"/>
                    <a:gd name="T29" fmla="*/ 111 h 223"/>
                    <a:gd name="T30" fmla="*/ 2 w 420"/>
                    <a:gd name="T31" fmla="*/ 114 h 223"/>
                    <a:gd name="T32" fmla="*/ 61 w 420"/>
                    <a:gd name="T33" fmla="*/ 139 h 223"/>
                    <a:gd name="T34" fmla="*/ 133 w 420"/>
                    <a:gd name="T35" fmla="*/ 154 h 223"/>
                    <a:gd name="T36" fmla="*/ 165 w 420"/>
                    <a:gd name="T37" fmla="*/ 161 h 223"/>
                    <a:gd name="T38" fmla="*/ 150 w 420"/>
                    <a:gd name="T39" fmla="*/ 175 h 223"/>
                    <a:gd name="T40" fmla="*/ 125 w 420"/>
                    <a:gd name="T41" fmla="*/ 169 h 223"/>
                    <a:gd name="T42" fmla="*/ 164 w 420"/>
                    <a:gd name="T43" fmla="*/ 193 h 223"/>
                    <a:gd name="T44" fmla="*/ 207 w 420"/>
                    <a:gd name="T45" fmla="*/ 165 h 223"/>
                    <a:gd name="T46" fmla="*/ 209 w 420"/>
                    <a:gd name="T47" fmla="*/ 201 h 223"/>
                    <a:gd name="T48" fmla="*/ 186 w 420"/>
                    <a:gd name="T49" fmla="*/ 195 h 223"/>
                    <a:gd name="T50" fmla="*/ 169 w 420"/>
                    <a:gd name="T51" fmla="*/ 204 h 223"/>
                    <a:gd name="T52" fmla="*/ 176 w 420"/>
                    <a:gd name="T53" fmla="*/ 205 h 223"/>
                    <a:gd name="T54" fmla="*/ 217 w 420"/>
                    <a:gd name="T55" fmla="*/ 223 h 223"/>
                    <a:gd name="T56" fmla="*/ 267 w 420"/>
                    <a:gd name="T57" fmla="*/ 212 h 223"/>
                    <a:gd name="T58" fmla="*/ 311 w 420"/>
                    <a:gd name="T59" fmla="*/ 217 h 223"/>
                    <a:gd name="T60" fmla="*/ 311 w 420"/>
                    <a:gd name="T61" fmla="*/ 0 h 223"/>
                    <a:gd name="T62" fmla="*/ 216 w 420"/>
                    <a:gd name="T63" fmla="*/ 109 h 223"/>
                    <a:gd name="T64" fmla="*/ 406 w 420"/>
                    <a:gd name="T65" fmla="*/ 10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0" h="223">
                      <a:moveTo>
                        <a:pt x="311" y="0"/>
                      </a:moveTo>
                      <a:cubicBezTo>
                        <a:pt x="290" y="0"/>
                        <a:pt x="278" y="5"/>
                        <a:pt x="266" y="9"/>
                      </a:cubicBezTo>
                      <a:cubicBezTo>
                        <a:pt x="258" y="12"/>
                        <a:pt x="250" y="15"/>
                        <a:pt x="241" y="15"/>
                      </a:cubicBezTo>
                      <a:cubicBezTo>
                        <a:pt x="230" y="15"/>
                        <a:pt x="225" y="12"/>
                        <a:pt x="220" y="9"/>
                      </a:cubicBezTo>
                      <a:cubicBezTo>
                        <a:pt x="215" y="7"/>
                        <a:pt x="210" y="5"/>
                        <a:pt x="201" y="5"/>
                      </a:cubicBezTo>
                      <a:cubicBezTo>
                        <a:pt x="185" y="5"/>
                        <a:pt x="177" y="13"/>
                        <a:pt x="170" y="20"/>
                      </a:cubicBezTo>
                      <a:cubicBezTo>
                        <a:pt x="165" y="25"/>
                        <a:pt x="160" y="30"/>
                        <a:pt x="152" y="30"/>
                      </a:cubicBezTo>
                      <a:cubicBezTo>
                        <a:pt x="149" y="30"/>
                        <a:pt x="146" y="30"/>
                        <a:pt x="143" y="29"/>
                      </a:cubicBezTo>
                      <a:cubicBezTo>
                        <a:pt x="142" y="29"/>
                        <a:pt x="142" y="29"/>
                        <a:pt x="141" y="29"/>
                      </a:cubicBezTo>
                      <a:cubicBezTo>
                        <a:pt x="141" y="30"/>
                        <a:pt x="141" y="31"/>
                        <a:pt x="141" y="31"/>
                      </a:cubicBezTo>
                      <a:cubicBezTo>
                        <a:pt x="142" y="35"/>
                        <a:pt x="149" y="42"/>
                        <a:pt x="161" y="42"/>
                      </a:cubicBezTo>
                      <a:cubicBezTo>
                        <a:pt x="168" y="42"/>
                        <a:pt x="171" y="39"/>
                        <a:pt x="174" y="37"/>
                      </a:cubicBezTo>
                      <a:cubicBezTo>
                        <a:pt x="177" y="35"/>
                        <a:pt x="180" y="33"/>
                        <a:pt x="187" y="33"/>
                      </a:cubicBezTo>
                      <a:cubicBezTo>
                        <a:pt x="199" y="33"/>
                        <a:pt x="209" y="41"/>
                        <a:pt x="209" y="52"/>
                      </a:cubicBezTo>
                      <a:cubicBezTo>
                        <a:pt x="209" y="62"/>
                        <a:pt x="206" y="78"/>
                        <a:pt x="184" y="78"/>
                      </a:cubicBezTo>
                      <a:cubicBezTo>
                        <a:pt x="167" y="78"/>
                        <a:pt x="159" y="71"/>
                        <a:pt x="151" y="65"/>
                      </a:cubicBezTo>
                      <a:cubicBezTo>
                        <a:pt x="143" y="59"/>
                        <a:pt x="135" y="53"/>
                        <a:pt x="119" y="53"/>
                      </a:cubicBezTo>
                      <a:cubicBezTo>
                        <a:pt x="108" y="53"/>
                        <a:pt x="101" y="61"/>
                        <a:pt x="93" y="69"/>
                      </a:cubicBezTo>
                      <a:cubicBezTo>
                        <a:pt x="86" y="77"/>
                        <a:pt x="78" y="86"/>
                        <a:pt x="63" y="90"/>
                      </a:cubicBezTo>
                      <a:cubicBezTo>
                        <a:pt x="63" y="90"/>
                        <a:pt x="62" y="91"/>
                        <a:pt x="62" y="92"/>
                      </a:cubicBezTo>
                      <a:cubicBezTo>
                        <a:pt x="62" y="92"/>
                        <a:pt x="63" y="93"/>
                        <a:pt x="63" y="93"/>
                      </a:cubicBezTo>
                      <a:cubicBezTo>
                        <a:pt x="67" y="95"/>
                        <a:pt x="70" y="95"/>
                        <a:pt x="74" y="95"/>
                      </a:cubicBezTo>
                      <a:cubicBezTo>
                        <a:pt x="82" y="95"/>
                        <a:pt x="89" y="91"/>
                        <a:pt x="95" y="88"/>
                      </a:cubicBezTo>
                      <a:cubicBezTo>
                        <a:pt x="101" y="85"/>
                        <a:pt x="105" y="82"/>
                        <a:pt x="110" y="82"/>
                      </a:cubicBezTo>
                      <a:cubicBezTo>
                        <a:pt x="129" y="82"/>
                        <a:pt x="135" y="92"/>
                        <a:pt x="135" y="101"/>
                      </a:cubicBezTo>
                      <a:cubicBezTo>
                        <a:pt x="135" y="113"/>
                        <a:pt x="125" y="125"/>
                        <a:pt x="109" y="125"/>
                      </a:cubicBezTo>
                      <a:cubicBezTo>
                        <a:pt x="108" y="125"/>
                        <a:pt x="108" y="125"/>
                        <a:pt x="108" y="125"/>
                      </a:cubicBezTo>
                      <a:cubicBezTo>
                        <a:pt x="94" y="125"/>
                        <a:pt x="80" y="118"/>
                        <a:pt x="66" y="111"/>
                      </a:cubicBezTo>
                      <a:cubicBezTo>
                        <a:pt x="54" y="105"/>
                        <a:pt x="40" y="98"/>
                        <a:pt x="27" y="97"/>
                      </a:cubicBezTo>
                      <a:cubicBezTo>
                        <a:pt x="16" y="96"/>
                        <a:pt x="8" y="100"/>
                        <a:pt x="0" y="111"/>
                      </a:cubicBezTo>
                      <a:cubicBezTo>
                        <a:pt x="0" y="112"/>
                        <a:pt x="0" y="112"/>
                        <a:pt x="0" y="113"/>
                      </a:cubicBezTo>
                      <a:cubicBezTo>
                        <a:pt x="0" y="114"/>
                        <a:pt x="1" y="114"/>
                        <a:pt x="2" y="114"/>
                      </a:cubicBezTo>
                      <a:cubicBezTo>
                        <a:pt x="5" y="113"/>
                        <a:pt x="8" y="113"/>
                        <a:pt x="11" y="113"/>
                      </a:cubicBezTo>
                      <a:cubicBezTo>
                        <a:pt x="34" y="113"/>
                        <a:pt x="48" y="126"/>
                        <a:pt x="61" y="139"/>
                      </a:cubicBezTo>
                      <a:cubicBezTo>
                        <a:pt x="74" y="150"/>
                        <a:pt x="86" y="162"/>
                        <a:pt x="106" y="162"/>
                      </a:cubicBezTo>
                      <a:cubicBezTo>
                        <a:pt x="118" y="162"/>
                        <a:pt x="126" y="158"/>
                        <a:pt x="133" y="154"/>
                      </a:cubicBezTo>
                      <a:cubicBezTo>
                        <a:pt x="139" y="151"/>
                        <a:pt x="143" y="148"/>
                        <a:pt x="150" y="148"/>
                      </a:cubicBezTo>
                      <a:cubicBezTo>
                        <a:pt x="160" y="148"/>
                        <a:pt x="165" y="155"/>
                        <a:pt x="165" y="161"/>
                      </a:cubicBezTo>
                      <a:cubicBezTo>
                        <a:pt x="165" y="165"/>
                        <a:pt x="164" y="168"/>
                        <a:pt x="161" y="171"/>
                      </a:cubicBezTo>
                      <a:cubicBezTo>
                        <a:pt x="159" y="174"/>
                        <a:pt x="155" y="175"/>
                        <a:pt x="150" y="175"/>
                      </a:cubicBezTo>
                      <a:cubicBezTo>
                        <a:pt x="140" y="175"/>
                        <a:pt x="132" y="173"/>
                        <a:pt x="128" y="169"/>
                      </a:cubicBezTo>
                      <a:cubicBezTo>
                        <a:pt x="127" y="169"/>
                        <a:pt x="126" y="169"/>
                        <a:pt x="125" y="169"/>
                      </a:cubicBezTo>
                      <a:cubicBezTo>
                        <a:pt x="125" y="170"/>
                        <a:pt x="125" y="171"/>
                        <a:pt x="125" y="172"/>
                      </a:cubicBezTo>
                      <a:cubicBezTo>
                        <a:pt x="133" y="186"/>
                        <a:pt x="146" y="193"/>
                        <a:pt x="164" y="193"/>
                      </a:cubicBezTo>
                      <a:cubicBezTo>
                        <a:pt x="173" y="193"/>
                        <a:pt x="180" y="186"/>
                        <a:pt x="186" y="179"/>
                      </a:cubicBezTo>
                      <a:cubicBezTo>
                        <a:pt x="193" y="172"/>
                        <a:pt x="199" y="165"/>
                        <a:pt x="207" y="165"/>
                      </a:cubicBezTo>
                      <a:cubicBezTo>
                        <a:pt x="220" y="165"/>
                        <a:pt x="227" y="175"/>
                        <a:pt x="227" y="182"/>
                      </a:cubicBezTo>
                      <a:cubicBezTo>
                        <a:pt x="227" y="188"/>
                        <a:pt x="219" y="201"/>
                        <a:pt x="209" y="201"/>
                      </a:cubicBezTo>
                      <a:cubicBezTo>
                        <a:pt x="206" y="201"/>
                        <a:pt x="203" y="199"/>
                        <a:pt x="199" y="198"/>
                      </a:cubicBezTo>
                      <a:cubicBezTo>
                        <a:pt x="196" y="197"/>
                        <a:pt x="191" y="195"/>
                        <a:pt x="186" y="195"/>
                      </a:cubicBezTo>
                      <a:cubicBezTo>
                        <a:pt x="181" y="195"/>
                        <a:pt x="175" y="197"/>
                        <a:pt x="169" y="202"/>
                      </a:cubicBezTo>
                      <a:cubicBezTo>
                        <a:pt x="168" y="202"/>
                        <a:pt x="168" y="203"/>
                        <a:pt x="169" y="204"/>
                      </a:cubicBezTo>
                      <a:cubicBezTo>
                        <a:pt x="169" y="205"/>
                        <a:pt x="170" y="205"/>
                        <a:pt x="171" y="205"/>
                      </a:cubicBezTo>
                      <a:cubicBezTo>
                        <a:pt x="173" y="205"/>
                        <a:pt x="174" y="205"/>
                        <a:pt x="176" y="205"/>
                      </a:cubicBezTo>
                      <a:cubicBezTo>
                        <a:pt x="184" y="205"/>
                        <a:pt x="189" y="209"/>
                        <a:pt x="195" y="213"/>
                      </a:cubicBezTo>
                      <a:cubicBezTo>
                        <a:pt x="201" y="218"/>
                        <a:pt x="207" y="223"/>
                        <a:pt x="217" y="223"/>
                      </a:cubicBezTo>
                      <a:cubicBezTo>
                        <a:pt x="223" y="223"/>
                        <a:pt x="229" y="221"/>
                        <a:pt x="236" y="218"/>
                      </a:cubicBezTo>
                      <a:cubicBezTo>
                        <a:pt x="245" y="215"/>
                        <a:pt x="255" y="212"/>
                        <a:pt x="267" y="212"/>
                      </a:cubicBezTo>
                      <a:cubicBezTo>
                        <a:pt x="272" y="212"/>
                        <a:pt x="277" y="212"/>
                        <a:pt x="282" y="213"/>
                      </a:cubicBezTo>
                      <a:cubicBezTo>
                        <a:pt x="291" y="216"/>
                        <a:pt x="301" y="217"/>
                        <a:pt x="311" y="217"/>
                      </a:cubicBezTo>
                      <a:cubicBezTo>
                        <a:pt x="371" y="217"/>
                        <a:pt x="420" y="168"/>
                        <a:pt x="420" y="109"/>
                      </a:cubicBezTo>
                      <a:cubicBezTo>
                        <a:pt x="420" y="49"/>
                        <a:pt x="371" y="0"/>
                        <a:pt x="311" y="0"/>
                      </a:cubicBezTo>
                      <a:moveTo>
                        <a:pt x="311" y="204"/>
                      </a:moveTo>
                      <a:cubicBezTo>
                        <a:pt x="258" y="204"/>
                        <a:pt x="216" y="161"/>
                        <a:pt x="216" y="109"/>
                      </a:cubicBezTo>
                      <a:cubicBezTo>
                        <a:pt x="216" y="56"/>
                        <a:pt x="258" y="14"/>
                        <a:pt x="311" y="14"/>
                      </a:cubicBezTo>
                      <a:cubicBezTo>
                        <a:pt x="363" y="14"/>
                        <a:pt x="406" y="56"/>
                        <a:pt x="406" y="109"/>
                      </a:cubicBezTo>
                      <a:cubicBezTo>
                        <a:pt x="406" y="161"/>
                        <a:pt x="363" y="204"/>
                        <a:pt x="311" y="204"/>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201"/>
                <p:cNvSpPr>
                  <a:spLocks/>
                </p:cNvSpPr>
                <p:nvPr/>
              </p:nvSpPr>
              <p:spPr bwMode="auto">
                <a:xfrm>
                  <a:off x="1799" y="2179"/>
                  <a:ext cx="109" cy="48"/>
                </a:xfrm>
                <a:custGeom>
                  <a:avLst/>
                  <a:gdLst>
                    <a:gd name="T0" fmla="*/ 94 w 95"/>
                    <a:gd name="T1" fmla="*/ 6 h 42"/>
                    <a:gd name="T2" fmla="*/ 86 w 95"/>
                    <a:gd name="T3" fmla="*/ 1 h 42"/>
                    <a:gd name="T4" fmla="*/ 16 w 95"/>
                    <a:gd name="T5" fmla="*/ 22 h 42"/>
                    <a:gd name="T6" fmla="*/ 10 w 95"/>
                    <a:gd name="T7" fmla="*/ 21 h 42"/>
                    <a:gd name="T8" fmla="*/ 1 w 95"/>
                    <a:gd name="T9" fmla="*/ 32 h 42"/>
                    <a:gd name="T10" fmla="*/ 12 w 95"/>
                    <a:gd name="T11" fmla="*/ 41 h 42"/>
                    <a:gd name="T12" fmla="*/ 21 w 95"/>
                    <a:gd name="T13" fmla="*/ 34 h 42"/>
                    <a:gd name="T14" fmla="*/ 65 w 95"/>
                    <a:gd name="T15" fmla="*/ 21 h 42"/>
                    <a:gd name="T16" fmla="*/ 65 w 95"/>
                    <a:gd name="T17" fmla="*/ 25 h 42"/>
                    <a:gd name="T18" fmla="*/ 65 w 95"/>
                    <a:gd name="T19" fmla="*/ 25 h 42"/>
                    <a:gd name="T20" fmla="*/ 67 w 95"/>
                    <a:gd name="T21" fmla="*/ 25 h 42"/>
                    <a:gd name="T22" fmla="*/ 82 w 95"/>
                    <a:gd name="T23" fmla="*/ 25 h 42"/>
                    <a:gd name="T24" fmla="*/ 84 w 95"/>
                    <a:gd name="T25" fmla="*/ 25 h 42"/>
                    <a:gd name="T26" fmla="*/ 84 w 95"/>
                    <a:gd name="T27" fmla="*/ 25 h 42"/>
                    <a:gd name="T28" fmla="*/ 83 w 95"/>
                    <a:gd name="T29" fmla="*/ 16 h 42"/>
                    <a:gd name="T30" fmla="*/ 90 w 95"/>
                    <a:gd name="T31" fmla="*/ 14 h 42"/>
                    <a:gd name="T32" fmla="*/ 94 w 95"/>
                    <a:gd name="T3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42">
                      <a:moveTo>
                        <a:pt x="94" y="6"/>
                      </a:moveTo>
                      <a:cubicBezTo>
                        <a:pt x="93" y="2"/>
                        <a:pt x="90" y="0"/>
                        <a:pt x="86" y="1"/>
                      </a:cubicBezTo>
                      <a:cubicBezTo>
                        <a:pt x="16" y="22"/>
                        <a:pt x="16" y="22"/>
                        <a:pt x="16" y="22"/>
                      </a:cubicBezTo>
                      <a:cubicBezTo>
                        <a:pt x="14" y="21"/>
                        <a:pt x="12" y="21"/>
                        <a:pt x="10" y="21"/>
                      </a:cubicBezTo>
                      <a:cubicBezTo>
                        <a:pt x="5" y="21"/>
                        <a:pt x="0" y="26"/>
                        <a:pt x="1" y="32"/>
                      </a:cubicBezTo>
                      <a:cubicBezTo>
                        <a:pt x="1" y="38"/>
                        <a:pt x="6" y="42"/>
                        <a:pt x="12" y="41"/>
                      </a:cubicBezTo>
                      <a:cubicBezTo>
                        <a:pt x="16" y="41"/>
                        <a:pt x="20" y="38"/>
                        <a:pt x="21" y="34"/>
                      </a:cubicBezTo>
                      <a:cubicBezTo>
                        <a:pt x="65" y="21"/>
                        <a:pt x="65" y="21"/>
                        <a:pt x="65" y="21"/>
                      </a:cubicBezTo>
                      <a:cubicBezTo>
                        <a:pt x="65" y="22"/>
                        <a:pt x="65" y="24"/>
                        <a:pt x="65" y="25"/>
                      </a:cubicBezTo>
                      <a:cubicBezTo>
                        <a:pt x="65" y="25"/>
                        <a:pt x="65" y="25"/>
                        <a:pt x="65" y="25"/>
                      </a:cubicBezTo>
                      <a:cubicBezTo>
                        <a:pt x="65" y="25"/>
                        <a:pt x="66" y="25"/>
                        <a:pt x="67" y="25"/>
                      </a:cubicBezTo>
                      <a:cubicBezTo>
                        <a:pt x="82" y="25"/>
                        <a:pt x="82" y="25"/>
                        <a:pt x="82" y="25"/>
                      </a:cubicBezTo>
                      <a:cubicBezTo>
                        <a:pt x="83" y="25"/>
                        <a:pt x="84" y="25"/>
                        <a:pt x="84" y="25"/>
                      </a:cubicBezTo>
                      <a:cubicBezTo>
                        <a:pt x="84" y="25"/>
                        <a:pt x="84" y="25"/>
                        <a:pt x="84" y="25"/>
                      </a:cubicBezTo>
                      <a:cubicBezTo>
                        <a:pt x="84" y="22"/>
                        <a:pt x="83" y="19"/>
                        <a:pt x="83" y="16"/>
                      </a:cubicBezTo>
                      <a:cubicBezTo>
                        <a:pt x="90" y="14"/>
                        <a:pt x="90" y="14"/>
                        <a:pt x="90" y="14"/>
                      </a:cubicBezTo>
                      <a:cubicBezTo>
                        <a:pt x="93" y="13"/>
                        <a:pt x="95" y="9"/>
                        <a:pt x="94"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1" name="Rectangle 27"/>
              <p:cNvSpPr/>
              <p:nvPr/>
            </p:nvSpPr>
            <p:spPr>
              <a:xfrm rot="21301468">
                <a:off x="1702362" y="1919065"/>
                <a:ext cx="73152" cy="45719"/>
              </a:xfrm>
              <a:custGeom>
                <a:avLst/>
                <a:gdLst>
                  <a:gd name="connsiteX0" fmla="*/ 0 w 45719"/>
                  <a:gd name="connsiteY0" fmla="*/ 0 h 45719"/>
                  <a:gd name="connsiteX1" fmla="*/ 45719 w 45719"/>
                  <a:gd name="connsiteY1" fmla="*/ 0 h 45719"/>
                  <a:gd name="connsiteX2" fmla="*/ 45719 w 45719"/>
                  <a:gd name="connsiteY2" fmla="*/ 45719 h 45719"/>
                  <a:gd name="connsiteX3" fmla="*/ 0 w 45719"/>
                  <a:gd name="connsiteY3" fmla="*/ 45719 h 45719"/>
                  <a:gd name="connsiteX4" fmla="*/ 0 w 45719"/>
                  <a:gd name="connsiteY4" fmla="*/ 0 h 45719"/>
                  <a:gd name="connsiteX0" fmla="*/ 6165 w 51884"/>
                  <a:gd name="connsiteY0" fmla="*/ 0 h 45719"/>
                  <a:gd name="connsiteX1" fmla="*/ 51884 w 51884"/>
                  <a:gd name="connsiteY1" fmla="*/ 0 h 45719"/>
                  <a:gd name="connsiteX2" fmla="*/ 51884 w 51884"/>
                  <a:gd name="connsiteY2" fmla="*/ 45719 h 45719"/>
                  <a:gd name="connsiteX3" fmla="*/ 0 w 51884"/>
                  <a:gd name="connsiteY3" fmla="*/ 33390 h 45719"/>
                  <a:gd name="connsiteX4" fmla="*/ 6165 w 51884"/>
                  <a:gd name="connsiteY4" fmla="*/ 0 h 45719"/>
                  <a:gd name="connsiteX0" fmla="*/ 6165 w 66268"/>
                  <a:gd name="connsiteY0" fmla="*/ 0 h 33390"/>
                  <a:gd name="connsiteX1" fmla="*/ 51884 w 66268"/>
                  <a:gd name="connsiteY1" fmla="*/ 0 h 33390"/>
                  <a:gd name="connsiteX2" fmla="*/ 66268 w 66268"/>
                  <a:gd name="connsiteY2" fmla="*/ 27226 h 33390"/>
                  <a:gd name="connsiteX3" fmla="*/ 0 w 66268"/>
                  <a:gd name="connsiteY3" fmla="*/ 33390 h 33390"/>
                  <a:gd name="connsiteX4" fmla="*/ 6165 w 66268"/>
                  <a:gd name="connsiteY4" fmla="*/ 0 h 33390"/>
                  <a:gd name="connsiteX0" fmla="*/ 6165 w 66268"/>
                  <a:gd name="connsiteY0" fmla="*/ 10274 h 43664"/>
                  <a:gd name="connsiteX1" fmla="*/ 62159 w 66268"/>
                  <a:gd name="connsiteY1" fmla="*/ 0 h 43664"/>
                  <a:gd name="connsiteX2" fmla="*/ 66268 w 66268"/>
                  <a:gd name="connsiteY2" fmla="*/ 37500 h 43664"/>
                  <a:gd name="connsiteX3" fmla="*/ 0 w 66268"/>
                  <a:gd name="connsiteY3" fmla="*/ 43664 h 43664"/>
                  <a:gd name="connsiteX4" fmla="*/ 6165 w 66268"/>
                  <a:gd name="connsiteY4" fmla="*/ 10274 h 43664"/>
                  <a:gd name="connsiteX0" fmla="*/ 0 w 68323"/>
                  <a:gd name="connsiteY0" fmla="*/ 10274 h 43664"/>
                  <a:gd name="connsiteX1" fmla="*/ 64214 w 68323"/>
                  <a:gd name="connsiteY1" fmla="*/ 0 h 43664"/>
                  <a:gd name="connsiteX2" fmla="*/ 68323 w 68323"/>
                  <a:gd name="connsiteY2" fmla="*/ 37500 h 43664"/>
                  <a:gd name="connsiteX3" fmla="*/ 2055 w 68323"/>
                  <a:gd name="connsiteY3" fmla="*/ 43664 h 43664"/>
                  <a:gd name="connsiteX4" fmla="*/ 0 w 68323"/>
                  <a:gd name="connsiteY4" fmla="*/ 10274 h 43664"/>
                  <a:gd name="connsiteX0" fmla="*/ 0 w 72433"/>
                  <a:gd name="connsiteY0" fmla="*/ 12329 h 45719"/>
                  <a:gd name="connsiteX1" fmla="*/ 72433 w 72433"/>
                  <a:gd name="connsiteY1" fmla="*/ 0 h 45719"/>
                  <a:gd name="connsiteX2" fmla="*/ 68323 w 72433"/>
                  <a:gd name="connsiteY2" fmla="*/ 39555 h 45719"/>
                  <a:gd name="connsiteX3" fmla="*/ 2055 w 72433"/>
                  <a:gd name="connsiteY3" fmla="*/ 45719 h 45719"/>
                  <a:gd name="connsiteX4" fmla="*/ 0 w 72433"/>
                  <a:gd name="connsiteY4" fmla="*/ 12329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33" h="45719">
                    <a:moveTo>
                      <a:pt x="0" y="12329"/>
                    </a:moveTo>
                    <a:lnTo>
                      <a:pt x="72433" y="0"/>
                    </a:lnTo>
                    <a:lnTo>
                      <a:pt x="68323" y="39555"/>
                    </a:lnTo>
                    <a:lnTo>
                      <a:pt x="2055" y="45719"/>
                    </a:lnTo>
                    <a:lnTo>
                      <a:pt x="0" y="12329"/>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799401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 y="1123"/>
            <a:ext cx="9139295" cy="5142376"/>
          </a:xfrm>
          <a:prstGeom prst="rect">
            <a:avLst/>
          </a:prstGeom>
        </p:spPr>
      </p:pic>
      <p:sp>
        <p:nvSpPr>
          <p:cNvPr id="14" name="Rectangle 13"/>
          <p:cNvSpPr/>
          <p:nvPr/>
        </p:nvSpPr>
        <p:spPr>
          <a:xfrm>
            <a:off x="463622" y="0"/>
            <a:ext cx="3285696" cy="4804315"/>
          </a:xfrm>
          <a:prstGeom prst="rect">
            <a:avLst/>
          </a:prstGeom>
          <a:solidFill>
            <a:srgbClr val="0071C5"/>
          </a:solidFill>
          <a:ln w="25400" cap="flat" cmpd="sng" algn="ctr">
            <a:noFill/>
            <a:prstDash val="solid"/>
          </a:ln>
          <a:effectLst>
            <a:outerShdw blurRad="50800" dist="76200" dir="2700000" algn="tl" rotWithShape="0">
              <a:prstClr val="black">
                <a:alpha val="55000"/>
              </a:prstClr>
            </a:outerShdw>
          </a:effectLst>
        </p:spPr>
        <p:txBody>
          <a:bodyPr rtlCol="0" anchor="ctr"/>
          <a:lstStyle/>
          <a:p>
            <a:pPr algn="ctr" defTabSz="914400">
              <a:defRPr/>
            </a:pPr>
            <a:endParaRPr lang="en-US" kern="0" smtClean="0">
              <a:solidFill>
                <a:srgbClr val="FFFFFF"/>
              </a:solidFill>
            </a:endParaRPr>
          </a:p>
        </p:txBody>
      </p:sp>
      <p:sp>
        <p:nvSpPr>
          <p:cNvPr id="26" name="Picture Placeholder 25"/>
          <p:cNvSpPr>
            <a:spLocks noGrp="1"/>
          </p:cNvSpPr>
          <p:nvPr>
            <p:ph type="pic" sz="quarter" idx="14"/>
          </p:nvPr>
        </p:nvSpPr>
        <p:spPr/>
      </p:sp>
      <p:sp>
        <p:nvSpPr>
          <p:cNvPr id="3" name="Title 2"/>
          <p:cNvSpPr>
            <a:spLocks noGrp="1"/>
          </p:cNvSpPr>
          <p:nvPr>
            <p:ph type="title"/>
          </p:nvPr>
        </p:nvSpPr>
        <p:spPr>
          <a:xfrm>
            <a:off x="693061" y="575704"/>
            <a:ext cx="2789154" cy="1492899"/>
          </a:xfrm>
        </p:spPr>
        <p:txBody>
          <a:bodyPr>
            <a:normAutofit/>
          </a:bodyPr>
          <a:lstStyle/>
          <a:p>
            <a:pPr>
              <a:lnSpc>
                <a:spcPts val="2900"/>
              </a:lnSpc>
            </a:pPr>
            <a:r>
              <a:rPr lang="en-US" b="1" dirty="0">
                <a:solidFill>
                  <a:schemeClr val="accent4"/>
                </a:solidFill>
                <a:cs typeface="Arial" panose="020B0604020202020204" pitchFamily="34" charset="0"/>
              </a:rPr>
              <a:t>Effective IT </a:t>
            </a:r>
            <a:r>
              <a:rPr lang="en-US" b="1" dirty="0">
                <a:solidFill>
                  <a:schemeClr val="bg1"/>
                </a:solidFill>
                <a:cs typeface="Arial" panose="020B0604020202020204" pitchFamily="34" charset="0"/>
              </a:rPr>
              <a:t>Empowers</a:t>
            </a:r>
            <a:br>
              <a:rPr lang="en-US" b="1" dirty="0">
                <a:solidFill>
                  <a:schemeClr val="bg1"/>
                </a:solidFill>
                <a:cs typeface="Arial" panose="020B0604020202020204" pitchFamily="34" charset="0"/>
              </a:rPr>
            </a:br>
            <a:r>
              <a:rPr lang="en-US" b="1" dirty="0">
                <a:solidFill>
                  <a:schemeClr val="bg1"/>
                </a:solidFill>
                <a:cs typeface="Arial" panose="020B0604020202020204" pitchFamily="34" charset="0"/>
              </a:rPr>
              <a:t>Business Success </a:t>
            </a:r>
          </a:p>
        </p:txBody>
      </p:sp>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13</a:t>
            </a:fld>
            <a:endParaRPr lang="en-US" dirty="0">
              <a:solidFill>
                <a:prstClr val="white"/>
              </a:solidFill>
            </a:endParaRPr>
          </a:p>
        </p:txBody>
      </p:sp>
      <p:sp>
        <p:nvSpPr>
          <p:cNvPr id="28" name="Text Placeholder 2"/>
          <p:cNvSpPr txBox="1">
            <a:spLocks/>
          </p:cNvSpPr>
          <p:nvPr/>
        </p:nvSpPr>
        <p:spPr>
          <a:xfrm>
            <a:off x="693061" y="1930123"/>
            <a:ext cx="2938413" cy="1823237"/>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Arial" pitchFamily="34" charset="0"/>
              <a:buNone/>
              <a:defRPr sz="1400" kern="1200">
                <a:solidFill>
                  <a:schemeClr val="bg1"/>
                </a:solidFill>
                <a:latin typeface="Neo Sans Intel Light" pitchFamily="34" charset="0"/>
                <a:ea typeface="+mn-ea"/>
                <a:cs typeface="+mn-cs"/>
              </a:defRPr>
            </a:lvl1pPr>
            <a:lvl2pPr marL="742950" indent="-28575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2pPr>
            <a:lvl3pPr marL="11430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3pPr>
            <a:lvl4pPr marL="16002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4pPr>
            <a:lvl5pPr marL="20574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0"/>
              </a:spcAft>
            </a:pPr>
            <a:r>
              <a:rPr lang="en-US" sz="1600" dirty="0">
                <a:solidFill>
                  <a:prstClr val="white"/>
                </a:solidFill>
                <a:latin typeface="Intel Clear"/>
                <a:cs typeface="Arial" panose="020B0604020202020204" pitchFamily="34" charset="0"/>
              </a:rPr>
              <a:t>Companies that have </a:t>
            </a:r>
            <a:r>
              <a:rPr lang="en-US" sz="1600" dirty="0">
                <a:solidFill>
                  <a:srgbClr val="FFDA00"/>
                </a:solidFill>
                <a:latin typeface="Intel Clear"/>
                <a:cs typeface="Arial" panose="020B0604020202020204" pitchFamily="34" charset="0"/>
              </a:rPr>
              <a:t>invested             in IT</a:t>
            </a:r>
            <a:r>
              <a:rPr lang="en-US" sz="1600" dirty="0">
                <a:solidFill>
                  <a:prstClr val="white"/>
                </a:solidFill>
                <a:latin typeface="Intel Clear"/>
                <a:cs typeface="Arial" panose="020B0604020202020204" pitchFamily="34" charset="0"/>
              </a:rPr>
              <a:t> to achieve operational excellence and innovation are </a:t>
            </a:r>
            <a:r>
              <a:rPr lang="en-US" sz="1600" dirty="0" smtClean="0">
                <a:solidFill>
                  <a:prstClr val="white"/>
                </a:solidFill>
                <a:latin typeface="Intel Clear"/>
                <a:cs typeface="Arial" panose="020B0604020202020204" pitchFamily="34" charset="0"/>
              </a:rPr>
              <a:t>seeing </a:t>
            </a:r>
            <a:r>
              <a:rPr lang="en-US" sz="1600" dirty="0" smtClean="0">
                <a:solidFill>
                  <a:srgbClr val="FFDA00"/>
                </a:solidFill>
                <a:latin typeface="Intel Clear"/>
                <a:cs typeface="Arial" panose="020B0604020202020204" pitchFamily="34" charset="0"/>
              </a:rPr>
              <a:t>tremendous benefits</a:t>
            </a:r>
            <a:r>
              <a:rPr lang="en-US" sz="1600" dirty="0" smtClean="0">
                <a:solidFill>
                  <a:prstClr val="white"/>
                </a:solidFill>
                <a:latin typeface="Intel Clear"/>
                <a:cs typeface="Arial" panose="020B0604020202020204" pitchFamily="34" charset="0"/>
              </a:rPr>
              <a:t>.</a:t>
            </a:r>
            <a:endParaRPr lang="en-US" sz="1600" dirty="0">
              <a:solidFill>
                <a:prstClr val="white"/>
              </a:solidFill>
              <a:latin typeface="Intel Clear"/>
              <a:cs typeface="Arial" panose="020B0604020202020204" pitchFamily="34" charset="0"/>
            </a:endParaRPr>
          </a:p>
          <a:p>
            <a:pPr>
              <a:spcBef>
                <a:spcPts val="1200"/>
              </a:spcBef>
              <a:spcAft>
                <a:spcPts val="0"/>
              </a:spcAft>
            </a:pPr>
            <a:r>
              <a:rPr lang="en-US" sz="1600" dirty="0">
                <a:solidFill>
                  <a:prstClr val="white"/>
                </a:solidFill>
                <a:latin typeface="Intel Clear"/>
                <a:cs typeface="Arial" panose="020B0604020202020204" pitchFamily="34" charset="0"/>
              </a:rPr>
              <a:t>Companies that </a:t>
            </a:r>
            <a:r>
              <a:rPr lang="en-US" sz="1600" dirty="0" smtClean="0">
                <a:solidFill>
                  <a:srgbClr val="FFDA00"/>
                </a:solidFill>
                <a:latin typeface="Intel Clear"/>
                <a:cs typeface="Arial" panose="020B0604020202020204" pitchFamily="34" charset="0"/>
              </a:rPr>
              <a:t>integrate </a:t>
            </a:r>
            <a:r>
              <a:rPr lang="en-US" sz="1600" dirty="0">
                <a:solidFill>
                  <a:srgbClr val="FFDA00"/>
                </a:solidFill>
                <a:latin typeface="Intel Clear"/>
                <a:cs typeface="Arial" panose="020B0604020202020204" pitchFamily="34" charset="0"/>
              </a:rPr>
              <a:t>IT </a:t>
            </a:r>
            <a:r>
              <a:rPr lang="en-US" sz="1600" dirty="0" smtClean="0">
                <a:solidFill>
                  <a:prstClr val="white"/>
                </a:solidFill>
                <a:latin typeface="Intel Clear"/>
                <a:cs typeface="Arial" panose="020B0604020202020204" pitchFamily="34" charset="0"/>
              </a:rPr>
              <a:t>into </a:t>
            </a:r>
            <a:r>
              <a:rPr lang="en-US" sz="1600" dirty="0">
                <a:solidFill>
                  <a:prstClr val="white"/>
                </a:solidFill>
                <a:latin typeface="Intel Clear"/>
                <a:cs typeface="Arial" panose="020B0604020202020204" pitchFamily="34" charset="0"/>
              </a:rPr>
              <a:t>the business to deliver differentiated services and value for their customers are </a:t>
            </a:r>
            <a:r>
              <a:rPr lang="en-US" sz="1600" dirty="0">
                <a:solidFill>
                  <a:srgbClr val="FFDA00"/>
                </a:solidFill>
                <a:latin typeface="Intel Clear"/>
                <a:cs typeface="Arial" panose="020B0604020202020204" pitchFamily="34" charset="0"/>
              </a:rPr>
              <a:t>thriving</a:t>
            </a:r>
            <a:r>
              <a:rPr lang="en-US" sz="1600" dirty="0">
                <a:solidFill>
                  <a:srgbClr val="FFFFFF"/>
                </a:solidFill>
                <a:latin typeface="Intel Clear"/>
                <a:cs typeface="Arial" panose="020B0604020202020204" pitchFamily="34" charset="0"/>
              </a:rPr>
              <a:t>.</a:t>
            </a:r>
          </a:p>
        </p:txBody>
      </p:sp>
      <p:pic>
        <p:nvPicPr>
          <p:cNvPr id="10"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5112" y="4391295"/>
            <a:ext cx="534206" cy="41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781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
          <p:cNvSpPr/>
          <p:nvPr/>
        </p:nvSpPr>
        <p:spPr>
          <a:xfrm>
            <a:off x="3007919" y="1413625"/>
            <a:ext cx="2965954" cy="2965954"/>
          </a:xfrm>
          <a:prstGeom prst="ellips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4" name="Freeform 17"/>
          <p:cNvSpPr>
            <a:spLocks noEditPoints="1"/>
          </p:cNvSpPr>
          <p:nvPr/>
        </p:nvSpPr>
        <p:spPr bwMode="auto">
          <a:xfrm>
            <a:off x="3078006" y="1477310"/>
            <a:ext cx="2831438" cy="2831438"/>
          </a:xfrm>
          <a:custGeom>
            <a:avLst/>
            <a:gdLst>
              <a:gd name="T0" fmla="*/ 216 w 655"/>
              <a:gd name="T1" fmla="*/ 290 h 655"/>
              <a:gd name="T2" fmla="*/ 203 w 655"/>
              <a:gd name="T3" fmla="*/ 281 h 655"/>
              <a:gd name="T4" fmla="*/ 306 w 655"/>
              <a:gd name="T5" fmla="*/ 522 h 655"/>
              <a:gd name="T6" fmla="*/ 305 w 655"/>
              <a:gd name="T7" fmla="*/ 522 h 655"/>
              <a:gd name="T8" fmla="*/ 655 w 655"/>
              <a:gd name="T9" fmla="*/ 327 h 655"/>
              <a:gd name="T10" fmla="*/ 0 w 655"/>
              <a:gd name="T11" fmla="*/ 327 h 655"/>
              <a:gd name="T12" fmla="*/ 655 w 655"/>
              <a:gd name="T13" fmla="*/ 327 h 655"/>
              <a:gd name="T14" fmla="*/ 500 w 655"/>
              <a:gd name="T15" fmla="*/ 247 h 655"/>
              <a:gd name="T16" fmla="*/ 552 w 655"/>
              <a:gd name="T17" fmla="*/ 223 h 655"/>
              <a:gd name="T18" fmla="*/ 605 w 655"/>
              <a:gd name="T19" fmla="*/ 232 h 655"/>
              <a:gd name="T20" fmla="*/ 597 w 655"/>
              <a:gd name="T21" fmla="*/ 208 h 655"/>
              <a:gd name="T22" fmla="*/ 548 w 655"/>
              <a:gd name="T23" fmla="*/ 193 h 655"/>
              <a:gd name="T24" fmla="*/ 509 w 655"/>
              <a:gd name="T25" fmla="*/ 199 h 655"/>
              <a:gd name="T26" fmla="*/ 525 w 655"/>
              <a:gd name="T27" fmla="*/ 174 h 655"/>
              <a:gd name="T28" fmla="*/ 499 w 655"/>
              <a:gd name="T29" fmla="*/ 158 h 655"/>
              <a:gd name="T30" fmla="*/ 534 w 655"/>
              <a:gd name="T31" fmla="*/ 124 h 655"/>
              <a:gd name="T32" fmla="*/ 479 w 655"/>
              <a:gd name="T33" fmla="*/ 78 h 655"/>
              <a:gd name="T34" fmla="*/ 412 w 655"/>
              <a:gd name="T35" fmla="*/ 103 h 655"/>
              <a:gd name="T36" fmla="*/ 382 w 655"/>
              <a:gd name="T37" fmla="*/ 86 h 655"/>
              <a:gd name="T38" fmla="*/ 340 w 655"/>
              <a:gd name="T39" fmla="*/ 59 h 655"/>
              <a:gd name="T40" fmla="*/ 311 w 655"/>
              <a:gd name="T41" fmla="*/ 71 h 655"/>
              <a:gd name="T42" fmla="*/ 337 w 655"/>
              <a:gd name="T43" fmla="*/ 99 h 655"/>
              <a:gd name="T44" fmla="*/ 308 w 655"/>
              <a:gd name="T45" fmla="*/ 99 h 655"/>
              <a:gd name="T46" fmla="*/ 299 w 655"/>
              <a:gd name="T47" fmla="*/ 45 h 655"/>
              <a:gd name="T48" fmla="*/ 212 w 655"/>
              <a:gd name="T49" fmla="*/ 62 h 655"/>
              <a:gd name="T50" fmla="*/ 213 w 655"/>
              <a:gd name="T51" fmla="*/ 75 h 655"/>
              <a:gd name="T52" fmla="*/ 215 w 655"/>
              <a:gd name="T53" fmla="*/ 89 h 655"/>
              <a:gd name="T54" fmla="*/ 179 w 655"/>
              <a:gd name="T55" fmla="*/ 79 h 655"/>
              <a:gd name="T56" fmla="*/ 182 w 655"/>
              <a:gd name="T57" fmla="*/ 88 h 655"/>
              <a:gd name="T58" fmla="*/ 229 w 655"/>
              <a:gd name="T59" fmla="*/ 96 h 655"/>
              <a:gd name="T60" fmla="*/ 243 w 655"/>
              <a:gd name="T61" fmla="*/ 111 h 655"/>
              <a:gd name="T62" fmla="*/ 296 w 655"/>
              <a:gd name="T63" fmla="*/ 116 h 655"/>
              <a:gd name="T64" fmla="*/ 344 w 655"/>
              <a:gd name="T65" fmla="*/ 157 h 655"/>
              <a:gd name="T66" fmla="*/ 304 w 655"/>
              <a:gd name="T67" fmla="*/ 163 h 655"/>
              <a:gd name="T68" fmla="*/ 274 w 655"/>
              <a:gd name="T69" fmla="*/ 186 h 655"/>
              <a:gd name="T70" fmla="*/ 238 w 655"/>
              <a:gd name="T71" fmla="*/ 220 h 655"/>
              <a:gd name="T72" fmla="*/ 239 w 655"/>
              <a:gd name="T73" fmla="*/ 219 h 655"/>
              <a:gd name="T74" fmla="*/ 220 w 655"/>
              <a:gd name="T75" fmla="*/ 250 h 655"/>
              <a:gd name="T76" fmla="*/ 187 w 655"/>
              <a:gd name="T77" fmla="*/ 243 h 655"/>
              <a:gd name="T78" fmla="*/ 150 w 655"/>
              <a:gd name="T79" fmla="*/ 297 h 655"/>
              <a:gd name="T80" fmla="*/ 173 w 655"/>
              <a:gd name="T81" fmla="*/ 308 h 655"/>
              <a:gd name="T82" fmla="*/ 192 w 655"/>
              <a:gd name="T83" fmla="*/ 334 h 655"/>
              <a:gd name="T84" fmla="*/ 275 w 655"/>
              <a:gd name="T85" fmla="*/ 338 h 655"/>
              <a:gd name="T86" fmla="*/ 344 w 655"/>
              <a:gd name="T87" fmla="*/ 383 h 655"/>
              <a:gd name="T88" fmla="*/ 374 w 655"/>
              <a:gd name="T89" fmla="*/ 440 h 655"/>
              <a:gd name="T90" fmla="*/ 363 w 655"/>
              <a:gd name="T91" fmla="*/ 477 h 655"/>
              <a:gd name="T92" fmla="*/ 338 w 655"/>
              <a:gd name="T93" fmla="*/ 509 h 655"/>
              <a:gd name="T94" fmla="*/ 306 w 655"/>
              <a:gd name="T95" fmla="*/ 544 h 655"/>
              <a:gd name="T96" fmla="*/ 304 w 655"/>
              <a:gd name="T97" fmla="*/ 543 h 655"/>
              <a:gd name="T98" fmla="*/ 299 w 655"/>
              <a:gd name="T99" fmla="*/ 596 h 655"/>
              <a:gd name="T100" fmla="*/ 249 w 655"/>
              <a:gd name="T101" fmla="*/ 507 h 655"/>
              <a:gd name="T102" fmla="*/ 199 w 655"/>
              <a:gd name="T103" fmla="*/ 395 h 655"/>
              <a:gd name="T104" fmla="*/ 193 w 655"/>
              <a:gd name="T105" fmla="*/ 341 h 655"/>
              <a:gd name="T106" fmla="*/ 162 w 655"/>
              <a:gd name="T107" fmla="*/ 316 h 655"/>
              <a:gd name="T108" fmla="*/ 100 w 655"/>
              <a:gd name="T109" fmla="*/ 274 h 655"/>
              <a:gd name="T110" fmla="*/ 79 w 655"/>
              <a:gd name="T111" fmla="*/ 248 h 655"/>
              <a:gd name="T112" fmla="*/ 37 w 655"/>
              <a:gd name="T113" fmla="*/ 331 h 655"/>
              <a:gd name="T114" fmla="*/ 589 w 655"/>
              <a:gd name="T115" fmla="*/ 470 h 655"/>
              <a:gd name="T116" fmla="*/ 572 w 655"/>
              <a:gd name="T117" fmla="*/ 377 h 655"/>
              <a:gd name="T118" fmla="*/ 478 w 655"/>
              <a:gd name="T119" fmla="*/ 341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5" h="655">
                <a:moveTo>
                  <a:pt x="230" y="280"/>
                </a:moveTo>
                <a:cubicBezTo>
                  <a:pt x="231" y="288"/>
                  <a:pt x="221" y="289"/>
                  <a:pt x="216" y="290"/>
                </a:cubicBezTo>
                <a:cubicBezTo>
                  <a:pt x="206" y="290"/>
                  <a:pt x="206" y="289"/>
                  <a:pt x="204" y="281"/>
                </a:cubicBezTo>
                <a:cubicBezTo>
                  <a:pt x="203" y="281"/>
                  <a:pt x="203" y="281"/>
                  <a:pt x="203" y="281"/>
                </a:cubicBezTo>
                <a:cubicBezTo>
                  <a:pt x="207" y="277"/>
                  <a:pt x="225" y="278"/>
                  <a:pt x="230" y="280"/>
                </a:cubicBezTo>
                <a:moveTo>
                  <a:pt x="306" y="522"/>
                </a:moveTo>
                <a:cubicBezTo>
                  <a:pt x="305" y="522"/>
                  <a:pt x="305" y="522"/>
                  <a:pt x="305" y="522"/>
                </a:cubicBezTo>
                <a:cubicBezTo>
                  <a:pt x="305" y="522"/>
                  <a:pt x="305" y="522"/>
                  <a:pt x="305" y="522"/>
                </a:cubicBezTo>
                <a:cubicBezTo>
                  <a:pt x="305" y="522"/>
                  <a:pt x="305" y="522"/>
                  <a:pt x="306" y="522"/>
                </a:cubicBezTo>
                <a:moveTo>
                  <a:pt x="655" y="327"/>
                </a:moveTo>
                <a:cubicBezTo>
                  <a:pt x="655" y="508"/>
                  <a:pt x="508" y="655"/>
                  <a:pt x="327" y="655"/>
                </a:cubicBezTo>
                <a:cubicBezTo>
                  <a:pt x="146" y="655"/>
                  <a:pt x="0" y="508"/>
                  <a:pt x="0" y="327"/>
                </a:cubicBezTo>
                <a:cubicBezTo>
                  <a:pt x="0" y="146"/>
                  <a:pt x="146" y="0"/>
                  <a:pt x="327" y="0"/>
                </a:cubicBezTo>
                <a:cubicBezTo>
                  <a:pt x="508" y="0"/>
                  <a:pt x="655" y="146"/>
                  <a:pt x="655" y="327"/>
                </a:cubicBezTo>
                <a:moveTo>
                  <a:pt x="464" y="298"/>
                </a:moveTo>
                <a:cubicBezTo>
                  <a:pt x="468" y="278"/>
                  <a:pt x="490" y="264"/>
                  <a:pt x="500" y="247"/>
                </a:cubicBezTo>
                <a:cubicBezTo>
                  <a:pt x="506" y="237"/>
                  <a:pt x="509" y="234"/>
                  <a:pt x="520" y="233"/>
                </a:cubicBezTo>
                <a:cubicBezTo>
                  <a:pt x="532" y="232"/>
                  <a:pt x="541" y="228"/>
                  <a:pt x="552" y="223"/>
                </a:cubicBezTo>
                <a:cubicBezTo>
                  <a:pt x="561" y="218"/>
                  <a:pt x="566" y="215"/>
                  <a:pt x="574" y="224"/>
                </a:cubicBezTo>
                <a:cubicBezTo>
                  <a:pt x="584" y="236"/>
                  <a:pt x="589" y="237"/>
                  <a:pt x="605" y="232"/>
                </a:cubicBezTo>
                <a:cubicBezTo>
                  <a:pt x="606" y="232"/>
                  <a:pt x="606" y="232"/>
                  <a:pt x="607" y="232"/>
                </a:cubicBezTo>
                <a:cubicBezTo>
                  <a:pt x="604" y="224"/>
                  <a:pt x="601" y="216"/>
                  <a:pt x="597" y="208"/>
                </a:cubicBezTo>
                <a:cubicBezTo>
                  <a:pt x="591" y="205"/>
                  <a:pt x="585" y="202"/>
                  <a:pt x="580" y="197"/>
                </a:cubicBezTo>
                <a:cubicBezTo>
                  <a:pt x="572" y="189"/>
                  <a:pt x="557" y="185"/>
                  <a:pt x="548" y="193"/>
                </a:cubicBezTo>
                <a:cubicBezTo>
                  <a:pt x="541" y="199"/>
                  <a:pt x="547" y="208"/>
                  <a:pt x="536" y="213"/>
                </a:cubicBezTo>
                <a:cubicBezTo>
                  <a:pt x="525" y="219"/>
                  <a:pt x="488" y="217"/>
                  <a:pt x="509" y="199"/>
                </a:cubicBezTo>
                <a:cubicBezTo>
                  <a:pt x="514" y="194"/>
                  <a:pt x="530" y="195"/>
                  <a:pt x="533" y="189"/>
                </a:cubicBezTo>
                <a:cubicBezTo>
                  <a:pt x="539" y="181"/>
                  <a:pt x="527" y="180"/>
                  <a:pt x="525" y="174"/>
                </a:cubicBezTo>
                <a:cubicBezTo>
                  <a:pt x="523" y="170"/>
                  <a:pt x="529" y="165"/>
                  <a:pt x="527" y="161"/>
                </a:cubicBezTo>
                <a:cubicBezTo>
                  <a:pt x="524" y="149"/>
                  <a:pt x="506" y="167"/>
                  <a:pt x="499" y="158"/>
                </a:cubicBezTo>
                <a:cubicBezTo>
                  <a:pt x="492" y="150"/>
                  <a:pt x="503" y="136"/>
                  <a:pt x="510" y="132"/>
                </a:cubicBezTo>
                <a:cubicBezTo>
                  <a:pt x="517" y="128"/>
                  <a:pt x="528" y="129"/>
                  <a:pt x="534" y="124"/>
                </a:cubicBezTo>
                <a:cubicBezTo>
                  <a:pt x="535" y="124"/>
                  <a:pt x="535" y="122"/>
                  <a:pt x="536" y="121"/>
                </a:cubicBezTo>
                <a:cubicBezTo>
                  <a:pt x="519" y="105"/>
                  <a:pt x="500" y="90"/>
                  <a:pt x="479" y="78"/>
                </a:cubicBezTo>
                <a:cubicBezTo>
                  <a:pt x="470" y="89"/>
                  <a:pt x="450" y="91"/>
                  <a:pt x="437" y="93"/>
                </a:cubicBezTo>
                <a:cubicBezTo>
                  <a:pt x="428" y="95"/>
                  <a:pt x="419" y="97"/>
                  <a:pt x="412" y="103"/>
                </a:cubicBezTo>
                <a:cubicBezTo>
                  <a:pt x="405" y="108"/>
                  <a:pt x="399" y="118"/>
                  <a:pt x="390" y="120"/>
                </a:cubicBezTo>
                <a:cubicBezTo>
                  <a:pt x="368" y="125"/>
                  <a:pt x="380" y="95"/>
                  <a:pt x="382" y="86"/>
                </a:cubicBezTo>
                <a:cubicBezTo>
                  <a:pt x="387" y="67"/>
                  <a:pt x="373" y="63"/>
                  <a:pt x="358" y="64"/>
                </a:cubicBezTo>
                <a:cubicBezTo>
                  <a:pt x="350" y="64"/>
                  <a:pt x="346" y="64"/>
                  <a:pt x="340" y="59"/>
                </a:cubicBezTo>
                <a:cubicBezTo>
                  <a:pt x="334" y="55"/>
                  <a:pt x="330" y="50"/>
                  <a:pt x="322" y="53"/>
                </a:cubicBezTo>
                <a:cubicBezTo>
                  <a:pt x="317" y="55"/>
                  <a:pt x="310" y="65"/>
                  <a:pt x="311" y="71"/>
                </a:cubicBezTo>
                <a:cubicBezTo>
                  <a:pt x="311" y="78"/>
                  <a:pt x="316" y="77"/>
                  <a:pt x="322" y="79"/>
                </a:cubicBezTo>
                <a:cubicBezTo>
                  <a:pt x="331" y="83"/>
                  <a:pt x="337" y="89"/>
                  <a:pt x="337" y="99"/>
                </a:cubicBezTo>
                <a:cubicBezTo>
                  <a:pt x="337" y="106"/>
                  <a:pt x="332" y="116"/>
                  <a:pt x="323" y="116"/>
                </a:cubicBezTo>
                <a:cubicBezTo>
                  <a:pt x="315" y="116"/>
                  <a:pt x="311" y="105"/>
                  <a:pt x="308" y="99"/>
                </a:cubicBezTo>
                <a:cubicBezTo>
                  <a:pt x="303" y="88"/>
                  <a:pt x="300" y="89"/>
                  <a:pt x="291" y="82"/>
                </a:cubicBezTo>
                <a:cubicBezTo>
                  <a:pt x="272" y="68"/>
                  <a:pt x="302" y="59"/>
                  <a:pt x="299" y="45"/>
                </a:cubicBezTo>
                <a:cubicBezTo>
                  <a:pt x="298" y="43"/>
                  <a:pt x="297" y="41"/>
                  <a:pt x="296" y="40"/>
                </a:cubicBezTo>
                <a:cubicBezTo>
                  <a:pt x="266" y="43"/>
                  <a:pt x="238" y="51"/>
                  <a:pt x="212" y="62"/>
                </a:cubicBezTo>
                <a:cubicBezTo>
                  <a:pt x="212" y="62"/>
                  <a:pt x="213" y="63"/>
                  <a:pt x="213" y="63"/>
                </a:cubicBezTo>
                <a:cubicBezTo>
                  <a:pt x="213" y="70"/>
                  <a:pt x="204" y="70"/>
                  <a:pt x="213" y="75"/>
                </a:cubicBezTo>
                <a:cubicBezTo>
                  <a:pt x="217" y="77"/>
                  <a:pt x="222" y="74"/>
                  <a:pt x="224" y="80"/>
                </a:cubicBezTo>
                <a:cubicBezTo>
                  <a:pt x="226" y="86"/>
                  <a:pt x="220" y="88"/>
                  <a:pt x="215" y="89"/>
                </a:cubicBezTo>
                <a:cubicBezTo>
                  <a:pt x="207" y="90"/>
                  <a:pt x="194" y="89"/>
                  <a:pt x="193" y="79"/>
                </a:cubicBezTo>
                <a:cubicBezTo>
                  <a:pt x="190" y="78"/>
                  <a:pt x="184" y="78"/>
                  <a:pt x="179" y="79"/>
                </a:cubicBezTo>
                <a:cubicBezTo>
                  <a:pt x="179" y="80"/>
                  <a:pt x="179" y="80"/>
                  <a:pt x="178" y="80"/>
                </a:cubicBezTo>
                <a:cubicBezTo>
                  <a:pt x="180" y="83"/>
                  <a:pt x="181" y="86"/>
                  <a:pt x="182" y="88"/>
                </a:cubicBezTo>
                <a:cubicBezTo>
                  <a:pt x="186" y="96"/>
                  <a:pt x="187" y="97"/>
                  <a:pt x="197" y="97"/>
                </a:cubicBezTo>
                <a:cubicBezTo>
                  <a:pt x="207" y="98"/>
                  <a:pt x="219" y="98"/>
                  <a:pt x="229" y="96"/>
                </a:cubicBezTo>
                <a:cubicBezTo>
                  <a:pt x="241" y="94"/>
                  <a:pt x="259" y="69"/>
                  <a:pt x="268" y="89"/>
                </a:cubicBezTo>
                <a:cubicBezTo>
                  <a:pt x="275" y="106"/>
                  <a:pt x="253" y="107"/>
                  <a:pt x="243" y="111"/>
                </a:cubicBezTo>
                <a:cubicBezTo>
                  <a:pt x="223" y="117"/>
                  <a:pt x="231" y="136"/>
                  <a:pt x="247" y="141"/>
                </a:cubicBezTo>
                <a:cubicBezTo>
                  <a:pt x="269" y="149"/>
                  <a:pt x="276" y="119"/>
                  <a:pt x="296" y="116"/>
                </a:cubicBezTo>
                <a:cubicBezTo>
                  <a:pt x="308" y="114"/>
                  <a:pt x="319" y="133"/>
                  <a:pt x="329" y="140"/>
                </a:cubicBezTo>
                <a:cubicBezTo>
                  <a:pt x="336" y="144"/>
                  <a:pt x="344" y="148"/>
                  <a:pt x="344" y="157"/>
                </a:cubicBezTo>
                <a:cubicBezTo>
                  <a:pt x="344" y="165"/>
                  <a:pt x="339" y="173"/>
                  <a:pt x="330" y="173"/>
                </a:cubicBezTo>
                <a:cubicBezTo>
                  <a:pt x="328" y="163"/>
                  <a:pt x="311" y="155"/>
                  <a:pt x="304" y="163"/>
                </a:cubicBezTo>
                <a:cubicBezTo>
                  <a:pt x="305" y="166"/>
                  <a:pt x="307" y="167"/>
                  <a:pt x="310" y="167"/>
                </a:cubicBezTo>
                <a:cubicBezTo>
                  <a:pt x="314" y="188"/>
                  <a:pt x="283" y="182"/>
                  <a:pt x="274" y="186"/>
                </a:cubicBezTo>
                <a:cubicBezTo>
                  <a:pt x="265" y="191"/>
                  <a:pt x="262" y="198"/>
                  <a:pt x="257" y="205"/>
                </a:cubicBezTo>
                <a:cubicBezTo>
                  <a:pt x="251" y="211"/>
                  <a:pt x="244" y="215"/>
                  <a:pt x="238" y="220"/>
                </a:cubicBezTo>
                <a:cubicBezTo>
                  <a:pt x="239" y="219"/>
                  <a:pt x="240" y="219"/>
                  <a:pt x="241" y="218"/>
                </a:cubicBezTo>
                <a:cubicBezTo>
                  <a:pt x="240" y="218"/>
                  <a:pt x="239" y="219"/>
                  <a:pt x="239" y="219"/>
                </a:cubicBezTo>
                <a:cubicBezTo>
                  <a:pt x="239" y="219"/>
                  <a:pt x="239" y="218"/>
                  <a:pt x="240" y="218"/>
                </a:cubicBezTo>
                <a:cubicBezTo>
                  <a:pt x="228" y="229"/>
                  <a:pt x="224" y="235"/>
                  <a:pt x="220" y="250"/>
                </a:cubicBezTo>
                <a:cubicBezTo>
                  <a:pt x="217" y="261"/>
                  <a:pt x="211" y="270"/>
                  <a:pt x="199" y="269"/>
                </a:cubicBezTo>
                <a:cubicBezTo>
                  <a:pt x="202" y="257"/>
                  <a:pt x="200" y="248"/>
                  <a:pt x="187" y="243"/>
                </a:cubicBezTo>
                <a:cubicBezTo>
                  <a:pt x="166" y="237"/>
                  <a:pt x="131" y="249"/>
                  <a:pt x="132" y="274"/>
                </a:cubicBezTo>
                <a:cubicBezTo>
                  <a:pt x="132" y="284"/>
                  <a:pt x="140" y="296"/>
                  <a:pt x="150" y="297"/>
                </a:cubicBezTo>
                <a:cubicBezTo>
                  <a:pt x="159" y="298"/>
                  <a:pt x="178" y="281"/>
                  <a:pt x="183" y="297"/>
                </a:cubicBezTo>
                <a:cubicBezTo>
                  <a:pt x="183" y="299"/>
                  <a:pt x="171" y="303"/>
                  <a:pt x="173" y="308"/>
                </a:cubicBezTo>
                <a:cubicBezTo>
                  <a:pt x="174" y="313"/>
                  <a:pt x="185" y="312"/>
                  <a:pt x="188" y="317"/>
                </a:cubicBezTo>
                <a:cubicBezTo>
                  <a:pt x="191" y="322"/>
                  <a:pt x="187" y="329"/>
                  <a:pt x="192" y="334"/>
                </a:cubicBezTo>
                <a:cubicBezTo>
                  <a:pt x="202" y="347"/>
                  <a:pt x="219" y="333"/>
                  <a:pt x="229" y="328"/>
                </a:cubicBezTo>
                <a:cubicBezTo>
                  <a:pt x="245" y="321"/>
                  <a:pt x="261" y="329"/>
                  <a:pt x="275" y="338"/>
                </a:cubicBezTo>
                <a:cubicBezTo>
                  <a:pt x="288" y="347"/>
                  <a:pt x="301" y="352"/>
                  <a:pt x="314" y="360"/>
                </a:cubicBezTo>
                <a:cubicBezTo>
                  <a:pt x="325" y="367"/>
                  <a:pt x="332" y="378"/>
                  <a:pt x="344" y="383"/>
                </a:cubicBezTo>
                <a:cubicBezTo>
                  <a:pt x="358" y="389"/>
                  <a:pt x="382" y="389"/>
                  <a:pt x="391" y="403"/>
                </a:cubicBezTo>
                <a:cubicBezTo>
                  <a:pt x="400" y="418"/>
                  <a:pt x="376" y="427"/>
                  <a:pt x="374" y="440"/>
                </a:cubicBezTo>
                <a:cubicBezTo>
                  <a:pt x="373" y="447"/>
                  <a:pt x="378" y="454"/>
                  <a:pt x="377" y="461"/>
                </a:cubicBezTo>
                <a:cubicBezTo>
                  <a:pt x="377" y="470"/>
                  <a:pt x="370" y="474"/>
                  <a:pt x="363" y="477"/>
                </a:cubicBezTo>
                <a:cubicBezTo>
                  <a:pt x="356" y="481"/>
                  <a:pt x="346" y="484"/>
                  <a:pt x="342" y="491"/>
                </a:cubicBezTo>
                <a:cubicBezTo>
                  <a:pt x="339" y="497"/>
                  <a:pt x="340" y="503"/>
                  <a:pt x="338" y="509"/>
                </a:cubicBezTo>
                <a:cubicBezTo>
                  <a:pt x="334" y="524"/>
                  <a:pt x="316" y="533"/>
                  <a:pt x="306" y="543"/>
                </a:cubicBezTo>
                <a:cubicBezTo>
                  <a:pt x="306" y="543"/>
                  <a:pt x="306" y="543"/>
                  <a:pt x="306" y="544"/>
                </a:cubicBezTo>
                <a:cubicBezTo>
                  <a:pt x="304" y="545"/>
                  <a:pt x="303" y="546"/>
                  <a:pt x="301" y="547"/>
                </a:cubicBezTo>
                <a:cubicBezTo>
                  <a:pt x="302" y="545"/>
                  <a:pt x="303" y="544"/>
                  <a:pt x="304" y="543"/>
                </a:cubicBezTo>
                <a:cubicBezTo>
                  <a:pt x="301" y="545"/>
                  <a:pt x="297" y="547"/>
                  <a:pt x="295" y="550"/>
                </a:cubicBezTo>
                <a:cubicBezTo>
                  <a:pt x="289" y="560"/>
                  <a:pt x="295" y="586"/>
                  <a:pt x="299" y="596"/>
                </a:cubicBezTo>
                <a:cubicBezTo>
                  <a:pt x="306" y="615"/>
                  <a:pt x="292" y="616"/>
                  <a:pt x="279" y="607"/>
                </a:cubicBezTo>
                <a:cubicBezTo>
                  <a:pt x="246" y="586"/>
                  <a:pt x="244" y="543"/>
                  <a:pt x="249" y="507"/>
                </a:cubicBezTo>
                <a:cubicBezTo>
                  <a:pt x="251" y="484"/>
                  <a:pt x="257" y="463"/>
                  <a:pt x="237" y="447"/>
                </a:cubicBezTo>
                <a:cubicBezTo>
                  <a:pt x="222" y="435"/>
                  <a:pt x="196" y="418"/>
                  <a:pt x="199" y="395"/>
                </a:cubicBezTo>
                <a:cubicBezTo>
                  <a:pt x="201" y="383"/>
                  <a:pt x="221" y="367"/>
                  <a:pt x="212" y="355"/>
                </a:cubicBezTo>
                <a:cubicBezTo>
                  <a:pt x="208" y="349"/>
                  <a:pt x="198" y="346"/>
                  <a:pt x="193" y="341"/>
                </a:cubicBezTo>
                <a:cubicBezTo>
                  <a:pt x="188" y="335"/>
                  <a:pt x="185" y="331"/>
                  <a:pt x="178" y="327"/>
                </a:cubicBezTo>
                <a:cubicBezTo>
                  <a:pt x="173" y="324"/>
                  <a:pt x="168" y="320"/>
                  <a:pt x="162" y="316"/>
                </a:cubicBezTo>
                <a:cubicBezTo>
                  <a:pt x="153" y="311"/>
                  <a:pt x="142" y="312"/>
                  <a:pt x="132" y="310"/>
                </a:cubicBezTo>
                <a:cubicBezTo>
                  <a:pt x="107" y="306"/>
                  <a:pt x="106" y="294"/>
                  <a:pt x="100" y="274"/>
                </a:cubicBezTo>
                <a:cubicBezTo>
                  <a:pt x="89" y="274"/>
                  <a:pt x="90" y="275"/>
                  <a:pt x="88" y="265"/>
                </a:cubicBezTo>
                <a:cubicBezTo>
                  <a:pt x="87" y="256"/>
                  <a:pt x="84" y="253"/>
                  <a:pt x="79" y="248"/>
                </a:cubicBezTo>
                <a:cubicBezTo>
                  <a:pt x="70" y="241"/>
                  <a:pt x="63" y="233"/>
                  <a:pt x="57" y="224"/>
                </a:cubicBezTo>
                <a:cubicBezTo>
                  <a:pt x="44" y="257"/>
                  <a:pt x="37" y="293"/>
                  <a:pt x="37" y="331"/>
                </a:cubicBezTo>
                <a:cubicBezTo>
                  <a:pt x="37" y="494"/>
                  <a:pt x="168" y="625"/>
                  <a:pt x="330" y="625"/>
                </a:cubicBezTo>
                <a:cubicBezTo>
                  <a:pt x="442" y="625"/>
                  <a:pt x="540" y="562"/>
                  <a:pt x="589" y="470"/>
                </a:cubicBezTo>
                <a:cubicBezTo>
                  <a:pt x="579" y="452"/>
                  <a:pt x="598" y="438"/>
                  <a:pt x="599" y="418"/>
                </a:cubicBezTo>
                <a:cubicBezTo>
                  <a:pt x="599" y="400"/>
                  <a:pt x="572" y="397"/>
                  <a:pt x="572" y="377"/>
                </a:cubicBezTo>
                <a:cubicBezTo>
                  <a:pt x="570" y="349"/>
                  <a:pt x="552" y="349"/>
                  <a:pt x="530" y="360"/>
                </a:cubicBezTo>
                <a:cubicBezTo>
                  <a:pt x="505" y="372"/>
                  <a:pt x="491" y="363"/>
                  <a:pt x="478" y="341"/>
                </a:cubicBezTo>
                <a:cubicBezTo>
                  <a:pt x="470" y="328"/>
                  <a:pt x="462" y="314"/>
                  <a:pt x="464" y="298"/>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3" name="Oval 212"/>
          <p:cNvSpPr/>
          <p:nvPr/>
        </p:nvSpPr>
        <p:spPr>
          <a:xfrm>
            <a:off x="872120" y="1585962"/>
            <a:ext cx="999852" cy="99985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0" name="Oval 102"/>
          <p:cNvSpPr/>
          <p:nvPr/>
        </p:nvSpPr>
        <p:spPr>
          <a:xfrm>
            <a:off x="3924814" y="661690"/>
            <a:ext cx="1142480" cy="722077"/>
          </a:xfrm>
          <a:custGeom>
            <a:avLst/>
            <a:gdLst/>
            <a:ahLst/>
            <a:cxnLst/>
            <a:rect l="l" t="t" r="r" b="b"/>
            <a:pathLst>
              <a:path w="1253439" h="792208">
                <a:moveTo>
                  <a:pt x="730237" y="0"/>
                </a:moveTo>
                <a:cubicBezTo>
                  <a:pt x="896530" y="0"/>
                  <a:pt x="1031337" y="133289"/>
                  <a:pt x="1031337" y="297709"/>
                </a:cubicBezTo>
                <a:lnTo>
                  <a:pt x="1026680" y="343388"/>
                </a:lnTo>
                <a:cubicBezTo>
                  <a:pt x="1030128" y="342376"/>
                  <a:pt x="1033639" y="342288"/>
                  <a:pt x="1037170" y="342288"/>
                </a:cubicBezTo>
                <a:cubicBezTo>
                  <a:pt x="1156612" y="342288"/>
                  <a:pt x="1253439" y="443006"/>
                  <a:pt x="1253439" y="567248"/>
                </a:cubicBezTo>
                <a:cubicBezTo>
                  <a:pt x="1253439" y="691490"/>
                  <a:pt x="1156612" y="792208"/>
                  <a:pt x="1037170" y="792208"/>
                </a:cubicBezTo>
                <a:lnTo>
                  <a:pt x="1031336" y="791617"/>
                </a:lnTo>
                <a:lnTo>
                  <a:pt x="1031336" y="792208"/>
                </a:lnTo>
                <a:lnTo>
                  <a:pt x="180819" y="792208"/>
                </a:lnTo>
                <a:lnTo>
                  <a:pt x="180817" y="792208"/>
                </a:lnTo>
                <a:lnTo>
                  <a:pt x="180817" y="792208"/>
                </a:lnTo>
                <a:cubicBezTo>
                  <a:pt x="80954" y="792207"/>
                  <a:pt x="0" y="707998"/>
                  <a:pt x="0" y="604123"/>
                </a:cubicBezTo>
                <a:cubicBezTo>
                  <a:pt x="0" y="506574"/>
                  <a:pt x="71394" y="426368"/>
                  <a:pt x="162896" y="417918"/>
                </a:cubicBezTo>
                <a:cubicBezTo>
                  <a:pt x="177585" y="296494"/>
                  <a:pt x="277512" y="203000"/>
                  <a:pt x="398431" y="203000"/>
                </a:cubicBezTo>
                <a:lnTo>
                  <a:pt x="444631" y="207844"/>
                </a:lnTo>
                <a:cubicBezTo>
                  <a:pt x="481920" y="87130"/>
                  <a:pt x="595787" y="0"/>
                  <a:pt x="730237" y="0"/>
                </a:cubicBezTo>
                <a:close/>
              </a:path>
            </a:pathLst>
          </a:custGeom>
          <a:solidFill>
            <a:schemeClr val="tx2"/>
          </a:solidFill>
          <a:ln w="571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AEEF"/>
              </a:solidFill>
            </a:endParaRPr>
          </a:p>
        </p:txBody>
      </p:sp>
      <p:sp>
        <p:nvSpPr>
          <p:cNvPr id="12" name="Content Placeholder 30"/>
          <p:cNvSpPr txBox="1">
            <a:spLocks/>
          </p:cNvSpPr>
          <p:nvPr/>
        </p:nvSpPr>
        <p:spPr>
          <a:xfrm>
            <a:off x="397808" y="2733387"/>
            <a:ext cx="3121915" cy="1859809"/>
          </a:xfrm>
          <a:prstGeom prst="rect">
            <a:avLst/>
          </a:prstGeom>
          <a:noFill/>
        </p:spPr>
        <p:txBody>
          <a:bodyPr lIns="0" tIns="0" rIns="0" bIns="0"/>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000"/>
              </a:lnSpc>
              <a:spcBef>
                <a:spcPts val="0"/>
              </a:spcBef>
              <a:spcAft>
                <a:spcPts val="0"/>
              </a:spcAft>
            </a:pPr>
            <a:r>
              <a:rPr lang="en-US" sz="1800" dirty="0" smtClean="0">
                <a:solidFill>
                  <a:srgbClr val="FFDA00"/>
                </a:solidFill>
                <a:latin typeface="Intel Clear"/>
                <a:cs typeface="Arial" panose="020B0604020202020204" pitchFamily="34" charset="0"/>
              </a:rPr>
              <a:t>Increase Operational</a:t>
            </a:r>
          </a:p>
          <a:p>
            <a:pPr>
              <a:lnSpc>
                <a:spcPts val="2000"/>
              </a:lnSpc>
              <a:spcBef>
                <a:spcPts val="0"/>
              </a:spcBef>
              <a:spcAft>
                <a:spcPts val="600"/>
              </a:spcAft>
            </a:pPr>
            <a:r>
              <a:rPr lang="en-US" sz="1800" dirty="0" smtClean="0">
                <a:solidFill>
                  <a:srgbClr val="FFDA00"/>
                </a:solidFill>
                <a:latin typeface="Intel Clear"/>
                <a:cs typeface="Arial" panose="020B0604020202020204" pitchFamily="34" charset="0"/>
              </a:rPr>
              <a:t>Efficiency</a:t>
            </a: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Minimize operating expenses                            and maximize efficiency</a:t>
            </a:r>
            <a:endParaRPr lang="en-US" sz="1200" dirty="0">
              <a:solidFill>
                <a:prstClr val="white"/>
              </a:solidFill>
              <a:latin typeface="Intel Clear"/>
              <a:cs typeface="Arial" panose="020B0604020202020204" pitchFamily="34" charset="0"/>
            </a:endParaRP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a:solidFill>
                  <a:prstClr val="white"/>
                </a:solidFill>
                <a:latin typeface="Intel Clear"/>
                <a:cs typeface="Arial" panose="020B0604020202020204" pitchFamily="34" charset="0"/>
              </a:rPr>
              <a:t>Take advantage of new </a:t>
            </a:r>
            <a:r>
              <a:rPr lang="en-US" sz="1200" dirty="0" smtClean="0">
                <a:solidFill>
                  <a:prstClr val="white"/>
                </a:solidFill>
                <a:latin typeface="Intel Clear"/>
                <a:cs typeface="Arial" panose="020B0604020202020204" pitchFamily="34" charset="0"/>
              </a:rPr>
              <a:t>capabilities in hardware and software</a:t>
            </a:r>
            <a:endParaRPr lang="en-US" sz="1200" dirty="0">
              <a:solidFill>
                <a:prstClr val="white"/>
              </a:solidFill>
              <a:latin typeface="Intel Clear"/>
              <a:cs typeface="Arial" panose="020B0604020202020204" pitchFamily="34" charset="0"/>
            </a:endParaRP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Ensure security and compliance </a:t>
            </a:r>
            <a:endParaRPr lang="en-US" sz="1200" dirty="0">
              <a:solidFill>
                <a:prstClr val="white"/>
              </a:solidFill>
              <a:latin typeface="Intel Clear"/>
              <a:cs typeface="Arial" panose="020B0604020202020204" pitchFamily="34" charset="0"/>
            </a:endParaRP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Ensure reliability to enhance service quality (nonstop services, VoIP, </a:t>
            </a:r>
            <a:r>
              <a:rPr lang="en-US" sz="1200" dirty="0" err="1" smtClean="0">
                <a:solidFill>
                  <a:prstClr val="white"/>
                </a:solidFill>
                <a:latin typeface="Intel Clear"/>
                <a:cs typeface="Arial" panose="020B0604020202020204" pitchFamily="34" charset="0"/>
              </a:rPr>
              <a:t>XoIP</a:t>
            </a:r>
            <a:r>
              <a:rPr lang="en-US" sz="1200" dirty="0" smtClean="0">
                <a:solidFill>
                  <a:prstClr val="white"/>
                </a:solidFill>
                <a:latin typeface="Intel Clear"/>
                <a:cs typeface="Arial" panose="020B0604020202020204" pitchFamily="34" charset="0"/>
              </a:rPr>
              <a:t>, etc</a:t>
            </a:r>
            <a:r>
              <a:rPr lang="en-US" sz="1100" dirty="0" smtClean="0">
                <a:solidFill>
                  <a:prstClr val="white"/>
                </a:solidFill>
                <a:latin typeface="Intel Clear"/>
                <a:cs typeface="Arial" panose="020B0604020202020204" pitchFamily="34" charset="0"/>
              </a:rPr>
              <a:t>.) </a:t>
            </a:r>
          </a:p>
        </p:txBody>
      </p:sp>
      <p:sp>
        <p:nvSpPr>
          <p:cNvPr id="44" name="Rectangle 43"/>
          <p:cNvSpPr/>
          <p:nvPr/>
        </p:nvSpPr>
        <p:spPr>
          <a:xfrm>
            <a:off x="6490627" y="1209986"/>
            <a:ext cx="1594021" cy="3117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Title 6"/>
          <p:cNvSpPr>
            <a:spLocks noGrp="1"/>
          </p:cNvSpPr>
          <p:nvPr>
            <p:ph type="title"/>
          </p:nvPr>
        </p:nvSpPr>
        <p:spPr>
          <a:xfrm>
            <a:off x="358558" y="273945"/>
            <a:ext cx="7821558" cy="868680"/>
          </a:xfrm>
        </p:spPr>
        <p:txBody>
          <a:bodyPr/>
          <a:lstStyle/>
          <a:p>
            <a:pPr>
              <a:lnSpc>
                <a:spcPts val="2900"/>
              </a:lnSpc>
            </a:pPr>
            <a:r>
              <a:rPr lang="en-US" b="1" dirty="0">
                <a:solidFill>
                  <a:schemeClr val="bg1"/>
                </a:solidFill>
                <a:cs typeface="Arial" panose="020B0604020202020204" pitchFamily="34" charset="0"/>
              </a:rPr>
              <a:t>The Path </a:t>
            </a:r>
            <a:r>
              <a:rPr lang="en-US" b="1" dirty="0" smtClean="0">
                <a:solidFill>
                  <a:schemeClr val="bg1"/>
                </a:solidFill>
                <a:cs typeface="Arial" panose="020B0604020202020204" pitchFamily="34" charset="0"/>
              </a:rPr>
              <a:t>to </a:t>
            </a:r>
            <a:br>
              <a:rPr lang="en-US" b="1" dirty="0" smtClean="0">
                <a:solidFill>
                  <a:schemeClr val="bg1"/>
                </a:solidFill>
                <a:cs typeface="Arial" panose="020B0604020202020204" pitchFamily="34" charset="0"/>
              </a:rPr>
            </a:br>
            <a:r>
              <a:rPr lang="en-US" b="1" dirty="0" smtClean="0">
                <a:solidFill>
                  <a:schemeClr val="accent4"/>
                </a:solidFill>
                <a:cs typeface="Arial" panose="020B0604020202020204" pitchFamily="34" charset="0"/>
              </a:rPr>
              <a:t>Transformational IT</a:t>
            </a:r>
            <a:r>
              <a:rPr lang="en-US" b="1" dirty="0" smtClean="0">
                <a:solidFill>
                  <a:schemeClr val="bg1"/>
                </a:solidFill>
                <a:cs typeface="Arial" panose="020B0604020202020204" pitchFamily="34" charset="0"/>
              </a:rPr>
              <a:t/>
            </a:r>
            <a:br>
              <a:rPr lang="en-US" b="1" dirty="0" smtClean="0">
                <a:solidFill>
                  <a:schemeClr val="bg1"/>
                </a:solidFill>
                <a:cs typeface="Arial" panose="020B0604020202020204" pitchFamily="34" charset="0"/>
              </a:rPr>
            </a:br>
            <a:r>
              <a:rPr lang="en-US" sz="2000" b="1" i="1" dirty="0" smtClean="0">
                <a:solidFill>
                  <a:schemeClr val="bg1"/>
                </a:solidFill>
                <a:cs typeface="Arial" panose="020B0604020202020204" pitchFamily="34" charset="0"/>
              </a:rPr>
              <a:t>Data Center Optimization</a:t>
            </a:r>
            <a:endParaRPr lang="en-US" b="1" i="1" dirty="0">
              <a:solidFill>
                <a:schemeClr val="bg1"/>
              </a:solidFill>
              <a:cs typeface="Arial" panose="020B0604020202020204" pitchFamily="34" charset="0"/>
            </a:endParaRPr>
          </a:p>
        </p:txBody>
      </p:sp>
      <p:sp>
        <p:nvSpPr>
          <p:cNvPr id="14" name="Content Placeholder 30"/>
          <p:cNvSpPr txBox="1">
            <a:spLocks/>
          </p:cNvSpPr>
          <p:nvPr/>
        </p:nvSpPr>
        <p:spPr>
          <a:xfrm>
            <a:off x="3745352" y="2142274"/>
            <a:ext cx="1867860" cy="847503"/>
          </a:xfrm>
          <a:prstGeom prst="rect">
            <a:avLst/>
          </a:prstGeom>
        </p:spPr>
        <p:txBody>
          <a:bodyPr lIns="0" tIns="0" rIns="0" bIns="0" anchor="ctr"/>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3000" b="1" dirty="0" smtClean="0">
                <a:solidFill>
                  <a:prstClr val="white"/>
                </a:solidFill>
                <a:latin typeface="Intel Clear"/>
                <a:cs typeface="Arial" panose="020B0604020202020204" pitchFamily="34" charset="0"/>
              </a:rPr>
              <a:t>Open Standards Based</a:t>
            </a:r>
            <a:endParaRPr lang="en-US" sz="3000" b="1" dirty="0">
              <a:solidFill>
                <a:prstClr val="white"/>
              </a:solidFill>
              <a:latin typeface="Intel Clear"/>
              <a:cs typeface="Arial" panose="020B0604020202020204" pitchFamily="34" charset="0"/>
            </a:endParaRPr>
          </a:p>
        </p:txBody>
      </p:sp>
      <p:grpSp>
        <p:nvGrpSpPr>
          <p:cNvPr id="214" name="Group 213"/>
          <p:cNvGrpSpPr/>
          <p:nvPr/>
        </p:nvGrpSpPr>
        <p:grpSpPr>
          <a:xfrm>
            <a:off x="674323" y="1427785"/>
            <a:ext cx="2296555" cy="1222585"/>
            <a:chOff x="-163293" y="1636029"/>
            <a:chExt cx="1920174" cy="1022216"/>
          </a:xfrm>
        </p:grpSpPr>
        <p:sp>
          <p:nvSpPr>
            <p:cNvPr id="33" name="Oval 32"/>
            <p:cNvSpPr/>
            <p:nvPr/>
          </p:nvSpPr>
          <p:spPr>
            <a:xfrm>
              <a:off x="796794" y="1642242"/>
              <a:ext cx="938944" cy="93894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9" name="Group 28"/>
            <p:cNvGrpSpPr/>
            <p:nvPr/>
          </p:nvGrpSpPr>
          <p:grpSpPr>
            <a:xfrm>
              <a:off x="-163293" y="1636029"/>
              <a:ext cx="1920174" cy="1022216"/>
              <a:chOff x="511645" y="1592032"/>
              <a:chExt cx="1370502" cy="729595"/>
            </a:xfrm>
          </p:grpSpPr>
          <p:grpSp>
            <p:nvGrpSpPr>
              <p:cNvPr id="15" name="Group 190"/>
              <p:cNvGrpSpPr>
                <a:grpSpLocks noChangeAspect="1"/>
              </p:cNvGrpSpPr>
              <p:nvPr/>
            </p:nvGrpSpPr>
            <p:grpSpPr bwMode="auto">
              <a:xfrm>
                <a:off x="511645" y="1592032"/>
                <a:ext cx="1370502" cy="729595"/>
                <a:chOff x="1455" y="2083"/>
                <a:chExt cx="479" cy="255"/>
              </a:xfrm>
              <a:solidFill>
                <a:schemeClr val="tx2"/>
              </a:solidFill>
            </p:grpSpPr>
            <p:sp>
              <p:nvSpPr>
                <p:cNvPr id="16" name="Freeform 191"/>
                <p:cNvSpPr>
                  <a:spLocks/>
                </p:cNvSpPr>
                <p:nvPr/>
              </p:nvSpPr>
              <p:spPr bwMode="auto">
                <a:xfrm>
                  <a:off x="1791" y="2123"/>
                  <a:ext cx="18" cy="23"/>
                </a:xfrm>
                <a:custGeom>
                  <a:avLst/>
                  <a:gdLst>
                    <a:gd name="T0" fmla="*/ 15 w 15"/>
                    <a:gd name="T1" fmla="*/ 18 h 20"/>
                    <a:gd name="T2" fmla="*/ 15 w 15"/>
                    <a:gd name="T3" fmla="*/ 1 h 20"/>
                    <a:gd name="T4" fmla="*/ 14 w 15"/>
                    <a:gd name="T5" fmla="*/ 0 h 20"/>
                    <a:gd name="T6" fmla="*/ 1 w 15"/>
                    <a:gd name="T7" fmla="*/ 1 h 20"/>
                    <a:gd name="T8" fmla="*/ 0 w 15"/>
                    <a:gd name="T9" fmla="*/ 3 h 20"/>
                    <a:gd name="T10" fmla="*/ 5 w 15"/>
                    <a:gd name="T11" fmla="*/ 19 h 20"/>
                    <a:gd name="T12" fmla="*/ 7 w 15"/>
                    <a:gd name="T13" fmla="*/ 20 h 20"/>
                    <a:gd name="T14" fmla="*/ 14 w 15"/>
                    <a:gd name="T15" fmla="*/ 19 h 20"/>
                    <a:gd name="T16" fmla="*/ 15 w 15"/>
                    <a:gd name="T17"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0">
                      <a:moveTo>
                        <a:pt x="15" y="18"/>
                      </a:moveTo>
                      <a:cubicBezTo>
                        <a:pt x="15" y="1"/>
                        <a:pt x="15" y="1"/>
                        <a:pt x="15" y="1"/>
                      </a:cubicBezTo>
                      <a:cubicBezTo>
                        <a:pt x="15" y="1"/>
                        <a:pt x="15" y="0"/>
                        <a:pt x="14" y="0"/>
                      </a:cubicBezTo>
                      <a:cubicBezTo>
                        <a:pt x="1" y="1"/>
                        <a:pt x="1" y="1"/>
                        <a:pt x="1" y="1"/>
                      </a:cubicBezTo>
                      <a:cubicBezTo>
                        <a:pt x="0" y="2"/>
                        <a:pt x="0" y="2"/>
                        <a:pt x="0" y="3"/>
                      </a:cubicBezTo>
                      <a:cubicBezTo>
                        <a:pt x="5" y="19"/>
                        <a:pt x="5" y="19"/>
                        <a:pt x="5" y="19"/>
                      </a:cubicBezTo>
                      <a:cubicBezTo>
                        <a:pt x="5" y="20"/>
                        <a:pt x="6" y="20"/>
                        <a:pt x="7" y="20"/>
                      </a:cubicBezTo>
                      <a:cubicBezTo>
                        <a:pt x="14" y="19"/>
                        <a:pt x="14" y="19"/>
                        <a:pt x="14" y="19"/>
                      </a:cubicBezTo>
                      <a:cubicBezTo>
                        <a:pt x="15" y="19"/>
                        <a:pt x="15" y="18"/>
                        <a:pt x="15" y="18"/>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92"/>
                <p:cNvSpPr>
                  <a:spLocks/>
                </p:cNvSpPr>
                <p:nvPr/>
              </p:nvSpPr>
              <p:spPr bwMode="auto">
                <a:xfrm>
                  <a:off x="1766" y="2128"/>
                  <a:ext cx="23" cy="25"/>
                </a:xfrm>
                <a:custGeom>
                  <a:avLst/>
                  <a:gdLst>
                    <a:gd name="T0" fmla="*/ 15 w 20"/>
                    <a:gd name="T1" fmla="*/ 1 h 22"/>
                    <a:gd name="T2" fmla="*/ 13 w 20"/>
                    <a:gd name="T3" fmla="*/ 0 h 22"/>
                    <a:gd name="T4" fmla="*/ 1 w 20"/>
                    <a:gd name="T5" fmla="*/ 6 h 22"/>
                    <a:gd name="T6" fmla="*/ 1 w 20"/>
                    <a:gd name="T7" fmla="*/ 8 h 22"/>
                    <a:gd name="T8" fmla="*/ 11 w 20"/>
                    <a:gd name="T9" fmla="*/ 21 h 22"/>
                    <a:gd name="T10" fmla="*/ 13 w 20"/>
                    <a:gd name="T11" fmla="*/ 22 h 22"/>
                    <a:gd name="T12" fmla="*/ 19 w 20"/>
                    <a:gd name="T13" fmla="*/ 19 h 22"/>
                    <a:gd name="T14" fmla="*/ 20 w 20"/>
                    <a:gd name="T15" fmla="*/ 17 h 22"/>
                    <a:gd name="T16" fmla="*/ 15 w 2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15" y="1"/>
                      </a:moveTo>
                      <a:cubicBezTo>
                        <a:pt x="15" y="1"/>
                        <a:pt x="14" y="0"/>
                        <a:pt x="13" y="0"/>
                      </a:cubicBezTo>
                      <a:cubicBezTo>
                        <a:pt x="1" y="6"/>
                        <a:pt x="1" y="6"/>
                        <a:pt x="1" y="6"/>
                      </a:cubicBezTo>
                      <a:cubicBezTo>
                        <a:pt x="1" y="6"/>
                        <a:pt x="0" y="7"/>
                        <a:pt x="1" y="8"/>
                      </a:cubicBezTo>
                      <a:cubicBezTo>
                        <a:pt x="11" y="21"/>
                        <a:pt x="11" y="21"/>
                        <a:pt x="11" y="21"/>
                      </a:cubicBezTo>
                      <a:cubicBezTo>
                        <a:pt x="11" y="22"/>
                        <a:pt x="12" y="22"/>
                        <a:pt x="13" y="22"/>
                      </a:cubicBezTo>
                      <a:cubicBezTo>
                        <a:pt x="19" y="19"/>
                        <a:pt x="19" y="19"/>
                        <a:pt x="19" y="19"/>
                      </a:cubicBezTo>
                      <a:cubicBezTo>
                        <a:pt x="20" y="19"/>
                        <a:pt x="20" y="18"/>
                        <a:pt x="20" y="17"/>
                      </a:cubicBezTo>
                      <a:lnTo>
                        <a:pt x="15"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93"/>
                <p:cNvSpPr>
                  <a:spLocks/>
                </p:cNvSpPr>
                <p:nvPr/>
              </p:nvSpPr>
              <p:spPr bwMode="auto">
                <a:xfrm>
                  <a:off x="1746" y="2140"/>
                  <a:ext cx="26" cy="25"/>
                </a:xfrm>
                <a:custGeom>
                  <a:avLst/>
                  <a:gdLst>
                    <a:gd name="T0" fmla="*/ 13 w 23"/>
                    <a:gd name="T1" fmla="*/ 1 h 22"/>
                    <a:gd name="T2" fmla="*/ 11 w 23"/>
                    <a:gd name="T3" fmla="*/ 1 h 22"/>
                    <a:gd name="T4" fmla="*/ 1 w 23"/>
                    <a:gd name="T5" fmla="*/ 10 h 22"/>
                    <a:gd name="T6" fmla="*/ 1 w 23"/>
                    <a:gd name="T7" fmla="*/ 12 h 22"/>
                    <a:gd name="T8" fmla="*/ 15 w 23"/>
                    <a:gd name="T9" fmla="*/ 22 h 22"/>
                    <a:gd name="T10" fmla="*/ 17 w 23"/>
                    <a:gd name="T11" fmla="*/ 22 h 22"/>
                    <a:gd name="T12" fmla="*/ 22 w 23"/>
                    <a:gd name="T13" fmla="*/ 17 h 22"/>
                    <a:gd name="T14" fmla="*/ 23 w 23"/>
                    <a:gd name="T15" fmla="*/ 15 h 22"/>
                    <a:gd name="T16" fmla="*/ 13 w 23"/>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2">
                      <a:moveTo>
                        <a:pt x="13" y="1"/>
                      </a:moveTo>
                      <a:cubicBezTo>
                        <a:pt x="12" y="0"/>
                        <a:pt x="11" y="0"/>
                        <a:pt x="11" y="1"/>
                      </a:cubicBezTo>
                      <a:cubicBezTo>
                        <a:pt x="1" y="10"/>
                        <a:pt x="1" y="10"/>
                        <a:pt x="1" y="10"/>
                      </a:cubicBezTo>
                      <a:cubicBezTo>
                        <a:pt x="0" y="10"/>
                        <a:pt x="1" y="11"/>
                        <a:pt x="1" y="12"/>
                      </a:cubicBezTo>
                      <a:cubicBezTo>
                        <a:pt x="15" y="22"/>
                        <a:pt x="15" y="22"/>
                        <a:pt x="15" y="22"/>
                      </a:cubicBezTo>
                      <a:cubicBezTo>
                        <a:pt x="16" y="22"/>
                        <a:pt x="17" y="22"/>
                        <a:pt x="17" y="22"/>
                      </a:cubicBezTo>
                      <a:cubicBezTo>
                        <a:pt x="22" y="17"/>
                        <a:pt x="22" y="17"/>
                        <a:pt x="22" y="17"/>
                      </a:cubicBezTo>
                      <a:cubicBezTo>
                        <a:pt x="23" y="16"/>
                        <a:pt x="23" y="15"/>
                        <a:pt x="23" y="15"/>
                      </a:cubicBezTo>
                      <a:lnTo>
                        <a:pt x="13"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194"/>
                <p:cNvSpPr>
                  <a:spLocks/>
                </p:cNvSpPr>
                <p:nvPr/>
              </p:nvSpPr>
              <p:spPr bwMode="auto">
                <a:xfrm>
                  <a:off x="1725" y="2185"/>
                  <a:ext cx="25" cy="23"/>
                </a:xfrm>
                <a:custGeom>
                  <a:avLst/>
                  <a:gdLst>
                    <a:gd name="T0" fmla="*/ 21 w 22"/>
                    <a:gd name="T1" fmla="*/ 5 h 20"/>
                    <a:gd name="T2" fmla="*/ 5 w 22"/>
                    <a:gd name="T3" fmla="*/ 0 h 20"/>
                    <a:gd name="T4" fmla="*/ 3 w 22"/>
                    <a:gd name="T5" fmla="*/ 1 h 20"/>
                    <a:gd name="T6" fmla="*/ 0 w 22"/>
                    <a:gd name="T7" fmla="*/ 20 h 20"/>
                    <a:gd name="T8" fmla="*/ 0 w 22"/>
                    <a:gd name="T9" fmla="*/ 20 h 20"/>
                    <a:gd name="T10" fmla="*/ 2 w 22"/>
                    <a:gd name="T11" fmla="*/ 20 h 20"/>
                    <a:gd name="T12" fmla="*/ 19 w 22"/>
                    <a:gd name="T13" fmla="*/ 20 h 20"/>
                    <a:gd name="T14" fmla="*/ 21 w 22"/>
                    <a:gd name="T15" fmla="*/ 20 h 20"/>
                    <a:gd name="T16" fmla="*/ 21 w 22"/>
                    <a:gd name="T17" fmla="*/ 20 h 20"/>
                    <a:gd name="T18" fmla="*/ 22 w 22"/>
                    <a:gd name="T19" fmla="*/ 7 h 20"/>
                    <a:gd name="T20" fmla="*/ 21 w 22"/>
                    <a:gd name="T2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0">
                      <a:moveTo>
                        <a:pt x="21" y="5"/>
                      </a:moveTo>
                      <a:cubicBezTo>
                        <a:pt x="5" y="0"/>
                        <a:pt x="5" y="0"/>
                        <a:pt x="5" y="0"/>
                      </a:cubicBezTo>
                      <a:cubicBezTo>
                        <a:pt x="4" y="0"/>
                        <a:pt x="3" y="0"/>
                        <a:pt x="3" y="1"/>
                      </a:cubicBezTo>
                      <a:cubicBezTo>
                        <a:pt x="3" y="1"/>
                        <a:pt x="0" y="13"/>
                        <a:pt x="0" y="20"/>
                      </a:cubicBezTo>
                      <a:cubicBezTo>
                        <a:pt x="0" y="20"/>
                        <a:pt x="0" y="20"/>
                        <a:pt x="0" y="20"/>
                      </a:cubicBezTo>
                      <a:cubicBezTo>
                        <a:pt x="1" y="20"/>
                        <a:pt x="1" y="20"/>
                        <a:pt x="2" y="20"/>
                      </a:cubicBezTo>
                      <a:cubicBezTo>
                        <a:pt x="19" y="20"/>
                        <a:pt x="19" y="20"/>
                        <a:pt x="19" y="20"/>
                      </a:cubicBezTo>
                      <a:cubicBezTo>
                        <a:pt x="20" y="20"/>
                        <a:pt x="21" y="20"/>
                        <a:pt x="21" y="20"/>
                      </a:cubicBezTo>
                      <a:cubicBezTo>
                        <a:pt x="21" y="20"/>
                        <a:pt x="21" y="20"/>
                        <a:pt x="21" y="20"/>
                      </a:cubicBezTo>
                      <a:cubicBezTo>
                        <a:pt x="21" y="15"/>
                        <a:pt x="22" y="7"/>
                        <a:pt x="22" y="7"/>
                      </a:cubicBezTo>
                      <a:cubicBezTo>
                        <a:pt x="22" y="6"/>
                        <a:pt x="22" y="6"/>
                        <a:pt x="21" y="5"/>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195"/>
                <p:cNvSpPr>
                  <a:spLocks/>
                </p:cNvSpPr>
                <p:nvPr/>
              </p:nvSpPr>
              <p:spPr bwMode="auto">
                <a:xfrm>
                  <a:off x="1866" y="2163"/>
                  <a:ext cx="24" cy="21"/>
                </a:xfrm>
                <a:custGeom>
                  <a:avLst/>
                  <a:gdLst>
                    <a:gd name="T0" fmla="*/ 0 w 21"/>
                    <a:gd name="T1" fmla="*/ 12 h 18"/>
                    <a:gd name="T2" fmla="*/ 3 w 21"/>
                    <a:gd name="T3" fmla="*/ 17 h 18"/>
                    <a:gd name="T4" fmla="*/ 5 w 21"/>
                    <a:gd name="T5" fmla="*/ 18 h 18"/>
                    <a:gd name="T6" fmla="*/ 19 w 21"/>
                    <a:gd name="T7" fmla="*/ 13 h 18"/>
                    <a:gd name="T8" fmla="*/ 20 w 21"/>
                    <a:gd name="T9" fmla="*/ 11 h 18"/>
                    <a:gd name="T10" fmla="*/ 15 w 21"/>
                    <a:gd name="T11" fmla="*/ 1 h 18"/>
                    <a:gd name="T12" fmla="*/ 13 w 21"/>
                    <a:gd name="T13" fmla="*/ 0 h 18"/>
                    <a:gd name="T14" fmla="*/ 1 w 21"/>
                    <a:gd name="T15" fmla="*/ 9 h 18"/>
                    <a:gd name="T16" fmla="*/ 0 w 21"/>
                    <a:gd name="T17"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2"/>
                      </a:moveTo>
                      <a:cubicBezTo>
                        <a:pt x="3" y="17"/>
                        <a:pt x="3" y="17"/>
                        <a:pt x="3" y="17"/>
                      </a:cubicBezTo>
                      <a:cubicBezTo>
                        <a:pt x="3" y="18"/>
                        <a:pt x="4" y="18"/>
                        <a:pt x="5" y="18"/>
                      </a:cubicBezTo>
                      <a:cubicBezTo>
                        <a:pt x="19" y="13"/>
                        <a:pt x="19" y="13"/>
                        <a:pt x="19" y="13"/>
                      </a:cubicBezTo>
                      <a:cubicBezTo>
                        <a:pt x="20" y="13"/>
                        <a:pt x="21" y="12"/>
                        <a:pt x="20" y="11"/>
                      </a:cubicBezTo>
                      <a:cubicBezTo>
                        <a:pt x="15" y="1"/>
                        <a:pt x="15" y="1"/>
                        <a:pt x="15" y="1"/>
                      </a:cubicBezTo>
                      <a:cubicBezTo>
                        <a:pt x="15" y="0"/>
                        <a:pt x="14" y="0"/>
                        <a:pt x="13" y="0"/>
                      </a:cubicBezTo>
                      <a:cubicBezTo>
                        <a:pt x="1" y="9"/>
                        <a:pt x="1" y="9"/>
                        <a:pt x="1" y="9"/>
                      </a:cubicBezTo>
                      <a:cubicBezTo>
                        <a:pt x="0" y="10"/>
                        <a:pt x="0" y="11"/>
                        <a:pt x="0" y="1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 name="Freeform 196"/>
                <p:cNvSpPr>
                  <a:spLocks/>
                </p:cNvSpPr>
                <p:nvPr/>
              </p:nvSpPr>
              <p:spPr bwMode="auto">
                <a:xfrm>
                  <a:off x="1853" y="2144"/>
                  <a:ext cx="23" cy="24"/>
                </a:xfrm>
                <a:custGeom>
                  <a:avLst/>
                  <a:gdLst>
                    <a:gd name="T0" fmla="*/ 1 w 20"/>
                    <a:gd name="T1" fmla="*/ 16 h 21"/>
                    <a:gd name="T2" fmla="*/ 5 w 20"/>
                    <a:gd name="T3" fmla="*/ 20 h 21"/>
                    <a:gd name="T4" fmla="*/ 7 w 20"/>
                    <a:gd name="T5" fmla="*/ 20 h 21"/>
                    <a:gd name="T6" fmla="*/ 20 w 20"/>
                    <a:gd name="T7" fmla="*/ 11 h 21"/>
                    <a:gd name="T8" fmla="*/ 20 w 20"/>
                    <a:gd name="T9" fmla="*/ 9 h 21"/>
                    <a:gd name="T10" fmla="*/ 12 w 20"/>
                    <a:gd name="T11" fmla="*/ 0 h 21"/>
                    <a:gd name="T12" fmla="*/ 9 w 20"/>
                    <a:gd name="T13" fmla="*/ 1 h 21"/>
                    <a:gd name="T14" fmla="*/ 0 w 20"/>
                    <a:gd name="T15" fmla="*/ 13 h 21"/>
                    <a:gd name="T16" fmla="*/ 1 w 20"/>
                    <a:gd name="T17"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1">
                      <a:moveTo>
                        <a:pt x="1" y="16"/>
                      </a:moveTo>
                      <a:cubicBezTo>
                        <a:pt x="5" y="20"/>
                        <a:pt x="5" y="20"/>
                        <a:pt x="5" y="20"/>
                      </a:cubicBezTo>
                      <a:cubicBezTo>
                        <a:pt x="5" y="21"/>
                        <a:pt x="6" y="21"/>
                        <a:pt x="7" y="20"/>
                      </a:cubicBezTo>
                      <a:cubicBezTo>
                        <a:pt x="20" y="11"/>
                        <a:pt x="20" y="11"/>
                        <a:pt x="20" y="11"/>
                      </a:cubicBezTo>
                      <a:cubicBezTo>
                        <a:pt x="20" y="11"/>
                        <a:pt x="20" y="10"/>
                        <a:pt x="20" y="9"/>
                      </a:cubicBezTo>
                      <a:cubicBezTo>
                        <a:pt x="12" y="0"/>
                        <a:pt x="12" y="0"/>
                        <a:pt x="12" y="0"/>
                      </a:cubicBezTo>
                      <a:cubicBezTo>
                        <a:pt x="11" y="0"/>
                        <a:pt x="10" y="0"/>
                        <a:pt x="9" y="1"/>
                      </a:cubicBezTo>
                      <a:cubicBezTo>
                        <a:pt x="0" y="13"/>
                        <a:pt x="0" y="13"/>
                        <a:pt x="0" y="13"/>
                      </a:cubicBezTo>
                      <a:cubicBezTo>
                        <a:pt x="0" y="14"/>
                        <a:pt x="0" y="15"/>
                        <a:pt x="1" y="16"/>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 name="Freeform 197"/>
                <p:cNvSpPr>
                  <a:spLocks/>
                </p:cNvSpPr>
                <p:nvPr/>
              </p:nvSpPr>
              <p:spPr bwMode="auto">
                <a:xfrm>
                  <a:off x="1836" y="2130"/>
                  <a:ext cx="22" cy="25"/>
                </a:xfrm>
                <a:custGeom>
                  <a:avLst/>
                  <a:gdLst>
                    <a:gd name="T0" fmla="*/ 2 w 19"/>
                    <a:gd name="T1" fmla="*/ 18 h 22"/>
                    <a:gd name="T2" fmla="*/ 7 w 19"/>
                    <a:gd name="T3" fmla="*/ 21 h 22"/>
                    <a:gd name="T4" fmla="*/ 9 w 19"/>
                    <a:gd name="T5" fmla="*/ 21 h 22"/>
                    <a:gd name="T6" fmla="*/ 19 w 19"/>
                    <a:gd name="T7" fmla="*/ 8 h 22"/>
                    <a:gd name="T8" fmla="*/ 18 w 19"/>
                    <a:gd name="T9" fmla="*/ 6 h 22"/>
                    <a:gd name="T10" fmla="*/ 7 w 19"/>
                    <a:gd name="T11" fmla="*/ 0 h 22"/>
                    <a:gd name="T12" fmla="*/ 6 w 19"/>
                    <a:gd name="T13" fmla="*/ 1 h 22"/>
                    <a:gd name="T14" fmla="*/ 1 w 19"/>
                    <a:gd name="T15" fmla="*/ 16 h 22"/>
                    <a:gd name="T16" fmla="*/ 2 w 19"/>
                    <a:gd name="T1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2" y="18"/>
                      </a:moveTo>
                      <a:cubicBezTo>
                        <a:pt x="7" y="21"/>
                        <a:pt x="7" y="21"/>
                        <a:pt x="7" y="21"/>
                      </a:cubicBezTo>
                      <a:cubicBezTo>
                        <a:pt x="8" y="22"/>
                        <a:pt x="9" y="21"/>
                        <a:pt x="9" y="21"/>
                      </a:cubicBezTo>
                      <a:cubicBezTo>
                        <a:pt x="19" y="8"/>
                        <a:pt x="19" y="8"/>
                        <a:pt x="19" y="8"/>
                      </a:cubicBezTo>
                      <a:cubicBezTo>
                        <a:pt x="19" y="7"/>
                        <a:pt x="19" y="6"/>
                        <a:pt x="18" y="6"/>
                      </a:cubicBezTo>
                      <a:cubicBezTo>
                        <a:pt x="7" y="0"/>
                        <a:pt x="7" y="0"/>
                        <a:pt x="7" y="0"/>
                      </a:cubicBezTo>
                      <a:cubicBezTo>
                        <a:pt x="7" y="0"/>
                        <a:pt x="6" y="0"/>
                        <a:pt x="6" y="1"/>
                      </a:cubicBezTo>
                      <a:cubicBezTo>
                        <a:pt x="1" y="16"/>
                        <a:pt x="1" y="16"/>
                        <a:pt x="1" y="16"/>
                      </a:cubicBezTo>
                      <a:cubicBezTo>
                        <a:pt x="0" y="17"/>
                        <a:pt x="1" y="18"/>
                        <a:pt x="2" y="18"/>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 name="Freeform 198"/>
                <p:cNvSpPr>
                  <a:spLocks/>
                </p:cNvSpPr>
                <p:nvPr/>
              </p:nvSpPr>
              <p:spPr bwMode="auto">
                <a:xfrm>
                  <a:off x="1818" y="2123"/>
                  <a:ext cx="17" cy="24"/>
                </a:xfrm>
                <a:custGeom>
                  <a:avLst/>
                  <a:gdLst>
                    <a:gd name="T0" fmla="*/ 1 w 15"/>
                    <a:gd name="T1" fmla="*/ 19 h 21"/>
                    <a:gd name="T2" fmla="*/ 8 w 15"/>
                    <a:gd name="T3" fmla="*/ 21 h 21"/>
                    <a:gd name="T4" fmla="*/ 10 w 15"/>
                    <a:gd name="T5" fmla="*/ 20 h 21"/>
                    <a:gd name="T6" fmla="*/ 14 w 15"/>
                    <a:gd name="T7" fmla="*/ 4 h 21"/>
                    <a:gd name="T8" fmla="*/ 13 w 15"/>
                    <a:gd name="T9" fmla="*/ 3 h 21"/>
                    <a:gd name="T10" fmla="*/ 1 w 15"/>
                    <a:gd name="T11" fmla="*/ 0 h 21"/>
                    <a:gd name="T12" fmla="*/ 0 w 15"/>
                    <a:gd name="T13" fmla="*/ 2 h 21"/>
                    <a:gd name="T14" fmla="*/ 0 w 15"/>
                    <a:gd name="T15" fmla="*/ 18 h 21"/>
                    <a:gd name="T16" fmla="*/ 1 w 15"/>
                    <a:gd name="T17"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 y="19"/>
                      </a:moveTo>
                      <a:cubicBezTo>
                        <a:pt x="8" y="21"/>
                        <a:pt x="8" y="21"/>
                        <a:pt x="8" y="21"/>
                      </a:cubicBezTo>
                      <a:cubicBezTo>
                        <a:pt x="8" y="21"/>
                        <a:pt x="9" y="20"/>
                        <a:pt x="10" y="20"/>
                      </a:cubicBezTo>
                      <a:cubicBezTo>
                        <a:pt x="14" y="4"/>
                        <a:pt x="14" y="4"/>
                        <a:pt x="14" y="4"/>
                      </a:cubicBezTo>
                      <a:cubicBezTo>
                        <a:pt x="15" y="4"/>
                        <a:pt x="14" y="3"/>
                        <a:pt x="13" y="3"/>
                      </a:cubicBezTo>
                      <a:cubicBezTo>
                        <a:pt x="1" y="0"/>
                        <a:pt x="1" y="0"/>
                        <a:pt x="1" y="0"/>
                      </a:cubicBezTo>
                      <a:cubicBezTo>
                        <a:pt x="0" y="0"/>
                        <a:pt x="0" y="1"/>
                        <a:pt x="0" y="2"/>
                      </a:cubicBezTo>
                      <a:cubicBezTo>
                        <a:pt x="0" y="18"/>
                        <a:pt x="0" y="18"/>
                        <a:pt x="0" y="18"/>
                      </a:cubicBezTo>
                      <a:cubicBezTo>
                        <a:pt x="0" y="19"/>
                        <a:pt x="0" y="19"/>
                        <a:pt x="1" y="19"/>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 name="Freeform 199"/>
                <p:cNvSpPr>
                  <a:spLocks/>
                </p:cNvSpPr>
                <p:nvPr/>
              </p:nvSpPr>
              <p:spPr bwMode="auto">
                <a:xfrm>
                  <a:off x="1732" y="2160"/>
                  <a:ext cx="26" cy="22"/>
                </a:xfrm>
                <a:custGeom>
                  <a:avLst/>
                  <a:gdLst>
                    <a:gd name="T0" fmla="*/ 9 w 23"/>
                    <a:gd name="T1" fmla="*/ 1 h 20"/>
                    <a:gd name="T2" fmla="*/ 7 w 23"/>
                    <a:gd name="T3" fmla="*/ 1 h 20"/>
                    <a:gd name="T4" fmla="*/ 0 w 23"/>
                    <a:gd name="T5" fmla="*/ 13 h 20"/>
                    <a:gd name="T6" fmla="*/ 1 w 23"/>
                    <a:gd name="T7" fmla="*/ 15 h 20"/>
                    <a:gd name="T8" fmla="*/ 18 w 23"/>
                    <a:gd name="T9" fmla="*/ 20 h 20"/>
                    <a:gd name="T10" fmla="*/ 20 w 23"/>
                    <a:gd name="T11" fmla="*/ 19 h 20"/>
                    <a:gd name="T12" fmla="*/ 23 w 23"/>
                    <a:gd name="T13" fmla="*/ 13 h 20"/>
                    <a:gd name="T14" fmla="*/ 22 w 23"/>
                    <a:gd name="T15" fmla="*/ 11 h 20"/>
                    <a:gd name="T16" fmla="*/ 9 w 23"/>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0">
                      <a:moveTo>
                        <a:pt x="9" y="1"/>
                      </a:moveTo>
                      <a:cubicBezTo>
                        <a:pt x="8" y="0"/>
                        <a:pt x="7" y="1"/>
                        <a:pt x="7" y="1"/>
                      </a:cubicBezTo>
                      <a:cubicBezTo>
                        <a:pt x="0" y="13"/>
                        <a:pt x="0" y="13"/>
                        <a:pt x="0" y="13"/>
                      </a:cubicBezTo>
                      <a:cubicBezTo>
                        <a:pt x="0" y="14"/>
                        <a:pt x="0" y="15"/>
                        <a:pt x="1" y="15"/>
                      </a:cubicBezTo>
                      <a:cubicBezTo>
                        <a:pt x="18" y="20"/>
                        <a:pt x="18" y="20"/>
                        <a:pt x="18" y="20"/>
                      </a:cubicBezTo>
                      <a:cubicBezTo>
                        <a:pt x="18" y="20"/>
                        <a:pt x="19" y="20"/>
                        <a:pt x="20" y="19"/>
                      </a:cubicBezTo>
                      <a:cubicBezTo>
                        <a:pt x="23" y="13"/>
                        <a:pt x="23" y="13"/>
                        <a:pt x="23" y="13"/>
                      </a:cubicBezTo>
                      <a:cubicBezTo>
                        <a:pt x="23" y="12"/>
                        <a:pt x="23" y="11"/>
                        <a:pt x="22" y="11"/>
                      </a:cubicBezTo>
                      <a:lnTo>
                        <a:pt x="9" y="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 name="Freeform 200"/>
                <p:cNvSpPr>
                  <a:spLocks noEditPoints="1"/>
                </p:cNvSpPr>
                <p:nvPr/>
              </p:nvSpPr>
              <p:spPr bwMode="auto">
                <a:xfrm>
                  <a:off x="1455" y="2083"/>
                  <a:ext cx="479" cy="255"/>
                </a:xfrm>
                <a:custGeom>
                  <a:avLst/>
                  <a:gdLst>
                    <a:gd name="T0" fmla="*/ 266 w 420"/>
                    <a:gd name="T1" fmla="*/ 9 h 223"/>
                    <a:gd name="T2" fmla="*/ 220 w 420"/>
                    <a:gd name="T3" fmla="*/ 9 h 223"/>
                    <a:gd name="T4" fmla="*/ 170 w 420"/>
                    <a:gd name="T5" fmla="*/ 20 h 223"/>
                    <a:gd name="T6" fmla="*/ 143 w 420"/>
                    <a:gd name="T7" fmla="*/ 29 h 223"/>
                    <a:gd name="T8" fmla="*/ 141 w 420"/>
                    <a:gd name="T9" fmla="*/ 31 h 223"/>
                    <a:gd name="T10" fmla="*/ 174 w 420"/>
                    <a:gd name="T11" fmla="*/ 37 h 223"/>
                    <a:gd name="T12" fmla="*/ 209 w 420"/>
                    <a:gd name="T13" fmla="*/ 52 h 223"/>
                    <a:gd name="T14" fmla="*/ 151 w 420"/>
                    <a:gd name="T15" fmla="*/ 65 h 223"/>
                    <a:gd name="T16" fmla="*/ 93 w 420"/>
                    <a:gd name="T17" fmla="*/ 69 h 223"/>
                    <a:gd name="T18" fmla="*/ 62 w 420"/>
                    <a:gd name="T19" fmla="*/ 92 h 223"/>
                    <a:gd name="T20" fmla="*/ 74 w 420"/>
                    <a:gd name="T21" fmla="*/ 95 h 223"/>
                    <a:gd name="T22" fmla="*/ 110 w 420"/>
                    <a:gd name="T23" fmla="*/ 82 h 223"/>
                    <a:gd name="T24" fmla="*/ 109 w 420"/>
                    <a:gd name="T25" fmla="*/ 125 h 223"/>
                    <a:gd name="T26" fmla="*/ 66 w 420"/>
                    <a:gd name="T27" fmla="*/ 111 h 223"/>
                    <a:gd name="T28" fmla="*/ 0 w 420"/>
                    <a:gd name="T29" fmla="*/ 111 h 223"/>
                    <a:gd name="T30" fmla="*/ 2 w 420"/>
                    <a:gd name="T31" fmla="*/ 114 h 223"/>
                    <a:gd name="T32" fmla="*/ 61 w 420"/>
                    <a:gd name="T33" fmla="*/ 139 h 223"/>
                    <a:gd name="T34" fmla="*/ 133 w 420"/>
                    <a:gd name="T35" fmla="*/ 154 h 223"/>
                    <a:gd name="T36" fmla="*/ 165 w 420"/>
                    <a:gd name="T37" fmla="*/ 161 h 223"/>
                    <a:gd name="T38" fmla="*/ 150 w 420"/>
                    <a:gd name="T39" fmla="*/ 175 h 223"/>
                    <a:gd name="T40" fmla="*/ 125 w 420"/>
                    <a:gd name="T41" fmla="*/ 169 h 223"/>
                    <a:gd name="T42" fmla="*/ 164 w 420"/>
                    <a:gd name="T43" fmla="*/ 193 h 223"/>
                    <a:gd name="T44" fmla="*/ 207 w 420"/>
                    <a:gd name="T45" fmla="*/ 165 h 223"/>
                    <a:gd name="T46" fmla="*/ 209 w 420"/>
                    <a:gd name="T47" fmla="*/ 201 h 223"/>
                    <a:gd name="T48" fmla="*/ 186 w 420"/>
                    <a:gd name="T49" fmla="*/ 195 h 223"/>
                    <a:gd name="T50" fmla="*/ 169 w 420"/>
                    <a:gd name="T51" fmla="*/ 204 h 223"/>
                    <a:gd name="T52" fmla="*/ 176 w 420"/>
                    <a:gd name="T53" fmla="*/ 205 h 223"/>
                    <a:gd name="T54" fmla="*/ 217 w 420"/>
                    <a:gd name="T55" fmla="*/ 223 h 223"/>
                    <a:gd name="T56" fmla="*/ 267 w 420"/>
                    <a:gd name="T57" fmla="*/ 212 h 223"/>
                    <a:gd name="T58" fmla="*/ 311 w 420"/>
                    <a:gd name="T59" fmla="*/ 217 h 223"/>
                    <a:gd name="T60" fmla="*/ 311 w 420"/>
                    <a:gd name="T61" fmla="*/ 0 h 223"/>
                    <a:gd name="T62" fmla="*/ 216 w 420"/>
                    <a:gd name="T63" fmla="*/ 109 h 223"/>
                    <a:gd name="T64" fmla="*/ 406 w 420"/>
                    <a:gd name="T65" fmla="*/ 10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0" h="223">
                      <a:moveTo>
                        <a:pt x="311" y="0"/>
                      </a:moveTo>
                      <a:cubicBezTo>
                        <a:pt x="290" y="0"/>
                        <a:pt x="278" y="5"/>
                        <a:pt x="266" y="9"/>
                      </a:cubicBezTo>
                      <a:cubicBezTo>
                        <a:pt x="258" y="12"/>
                        <a:pt x="250" y="15"/>
                        <a:pt x="241" y="15"/>
                      </a:cubicBezTo>
                      <a:cubicBezTo>
                        <a:pt x="230" y="15"/>
                        <a:pt x="225" y="12"/>
                        <a:pt x="220" y="9"/>
                      </a:cubicBezTo>
                      <a:cubicBezTo>
                        <a:pt x="215" y="7"/>
                        <a:pt x="210" y="5"/>
                        <a:pt x="201" y="5"/>
                      </a:cubicBezTo>
                      <a:cubicBezTo>
                        <a:pt x="185" y="5"/>
                        <a:pt x="177" y="13"/>
                        <a:pt x="170" y="20"/>
                      </a:cubicBezTo>
                      <a:cubicBezTo>
                        <a:pt x="165" y="25"/>
                        <a:pt x="160" y="30"/>
                        <a:pt x="152" y="30"/>
                      </a:cubicBezTo>
                      <a:cubicBezTo>
                        <a:pt x="149" y="30"/>
                        <a:pt x="146" y="30"/>
                        <a:pt x="143" y="29"/>
                      </a:cubicBezTo>
                      <a:cubicBezTo>
                        <a:pt x="142" y="29"/>
                        <a:pt x="142" y="29"/>
                        <a:pt x="141" y="29"/>
                      </a:cubicBezTo>
                      <a:cubicBezTo>
                        <a:pt x="141" y="30"/>
                        <a:pt x="141" y="31"/>
                        <a:pt x="141" y="31"/>
                      </a:cubicBezTo>
                      <a:cubicBezTo>
                        <a:pt x="142" y="35"/>
                        <a:pt x="149" y="42"/>
                        <a:pt x="161" y="42"/>
                      </a:cubicBezTo>
                      <a:cubicBezTo>
                        <a:pt x="168" y="42"/>
                        <a:pt x="171" y="39"/>
                        <a:pt x="174" y="37"/>
                      </a:cubicBezTo>
                      <a:cubicBezTo>
                        <a:pt x="177" y="35"/>
                        <a:pt x="180" y="33"/>
                        <a:pt x="187" y="33"/>
                      </a:cubicBezTo>
                      <a:cubicBezTo>
                        <a:pt x="199" y="33"/>
                        <a:pt x="209" y="41"/>
                        <a:pt x="209" y="52"/>
                      </a:cubicBezTo>
                      <a:cubicBezTo>
                        <a:pt x="209" y="62"/>
                        <a:pt x="206" y="78"/>
                        <a:pt x="184" y="78"/>
                      </a:cubicBezTo>
                      <a:cubicBezTo>
                        <a:pt x="167" y="78"/>
                        <a:pt x="159" y="71"/>
                        <a:pt x="151" y="65"/>
                      </a:cubicBezTo>
                      <a:cubicBezTo>
                        <a:pt x="143" y="59"/>
                        <a:pt x="135" y="53"/>
                        <a:pt x="119" y="53"/>
                      </a:cubicBezTo>
                      <a:cubicBezTo>
                        <a:pt x="108" y="53"/>
                        <a:pt x="101" y="61"/>
                        <a:pt x="93" y="69"/>
                      </a:cubicBezTo>
                      <a:cubicBezTo>
                        <a:pt x="86" y="77"/>
                        <a:pt x="78" y="86"/>
                        <a:pt x="63" y="90"/>
                      </a:cubicBezTo>
                      <a:cubicBezTo>
                        <a:pt x="63" y="90"/>
                        <a:pt x="62" y="91"/>
                        <a:pt x="62" y="92"/>
                      </a:cubicBezTo>
                      <a:cubicBezTo>
                        <a:pt x="62" y="92"/>
                        <a:pt x="63" y="93"/>
                        <a:pt x="63" y="93"/>
                      </a:cubicBezTo>
                      <a:cubicBezTo>
                        <a:pt x="67" y="95"/>
                        <a:pt x="70" y="95"/>
                        <a:pt x="74" y="95"/>
                      </a:cubicBezTo>
                      <a:cubicBezTo>
                        <a:pt x="82" y="95"/>
                        <a:pt x="89" y="91"/>
                        <a:pt x="95" y="88"/>
                      </a:cubicBezTo>
                      <a:cubicBezTo>
                        <a:pt x="101" y="85"/>
                        <a:pt x="105" y="82"/>
                        <a:pt x="110" y="82"/>
                      </a:cubicBezTo>
                      <a:cubicBezTo>
                        <a:pt x="129" y="82"/>
                        <a:pt x="135" y="92"/>
                        <a:pt x="135" y="101"/>
                      </a:cubicBezTo>
                      <a:cubicBezTo>
                        <a:pt x="135" y="113"/>
                        <a:pt x="125" y="125"/>
                        <a:pt x="109" y="125"/>
                      </a:cubicBezTo>
                      <a:cubicBezTo>
                        <a:pt x="108" y="125"/>
                        <a:pt x="108" y="125"/>
                        <a:pt x="108" y="125"/>
                      </a:cubicBezTo>
                      <a:cubicBezTo>
                        <a:pt x="94" y="125"/>
                        <a:pt x="80" y="118"/>
                        <a:pt x="66" y="111"/>
                      </a:cubicBezTo>
                      <a:cubicBezTo>
                        <a:pt x="54" y="105"/>
                        <a:pt x="40" y="98"/>
                        <a:pt x="27" y="97"/>
                      </a:cubicBezTo>
                      <a:cubicBezTo>
                        <a:pt x="16" y="96"/>
                        <a:pt x="8" y="100"/>
                        <a:pt x="0" y="111"/>
                      </a:cubicBezTo>
                      <a:cubicBezTo>
                        <a:pt x="0" y="112"/>
                        <a:pt x="0" y="112"/>
                        <a:pt x="0" y="113"/>
                      </a:cubicBezTo>
                      <a:cubicBezTo>
                        <a:pt x="0" y="114"/>
                        <a:pt x="1" y="114"/>
                        <a:pt x="2" y="114"/>
                      </a:cubicBezTo>
                      <a:cubicBezTo>
                        <a:pt x="5" y="113"/>
                        <a:pt x="8" y="113"/>
                        <a:pt x="11" y="113"/>
                      </a:cubicBezTo>
                      <a:cubicBezTo>
                        <a:pt x="34" y="113"/>
                        <a:pt x="48" y="126"/>
                        <a:pt x="61" y="139"/>
                      </a:cubicBezTo>
                      <a:cubicBezTo>
                        <a:pt x="74" y="150"/>
                        <a:pt x="86" y="162"/>
                        <a:pt x="106" y="162"/>
                      </a:cubicBezTo>
                      <a:cubicBezTo>
                        <a:pt x="118" y="162"/>
                        <a:pt x="126" y="158"/>
                        <a:pt x="133" y="154"/>
                      </a:cubicBezTo>
                      <a:cubicBezTo>
                        <a:pt x="139" y="151"/>
                        <a:pt x="143" y="148"/>
                        <a:pt x="150" y="148"/>
                      </a:cubicBezTo>
                      <a:cubicBezTo>
                        <a:pt x="160" y="148"/>
                        <a:pt x="165" y="155"/>
                        <a:pt x="165" y="161"/>
                      </a:cubicBezTo>
                      <a:cubicBezTo>
                        <a:pt x="165" y="165"/>
                        <a:pt x="164" y="168"/>
                        <a:pt x="161" y="171"/>
                      </a:cubicBezTo>
                      <a:cubicBezTo>
                        <a:pt x="159" y="174"/>
                        <a:pt x="155" y="175"/>
                        <a:pt x="150" y="175"/>
                      </a:cubicBezTo>
                      <a:cubicBezTo>
                        <a:pt x="140" y="175"/>
                        <a:pt x="132" y="173"/>
                        <a:pt x="128" y="169"/>
                      </a:cubicBezTo>
                      <a:cubicBezTo>
                        <a:pt x="127" y="169"/>
                        <a:pt x="126" y="169"/>
                        <a:pt x="125" y="169"/>
                      </a:cubicBezTo>
                      <a:cubicBezTo>
                        <a:pt x="125" y="170"/>
                        <a:pt x="125" y="171"/>
                        <a:pt x="125" y="172"/>
                      </a:cubicBezTo>
                      <a:cubicBezTo>
                        <a:pt x="133" y="186"/>
                        <a:pt x="146" y="193"/>
                        <a:pt x="164" y="193"/>
                      </a:cubicBezTo>
                      <a:cubicBezTo>
                        <a:pt x="173" y="193"/>
                        <a:pt x="180" y="186"/>
                        <a:pt x="186" y="179"/>
                      </a:cubicBezTo>
                      <a:cubicBezTo>
                        <a:pt x="193" y="172"/>
                        <a:pt x="199" y="165"/>
                        <a:pt x="207" y="165"/>
                      </a:cubicBezTo>
                      <a:cubicBezTo>
                        <a:pt x="220" y="165"/>
                        <a:pt x="227" y="175"/>
                        <a:pt x="227" y="182"/>
                      </a:cubicBezTo>
                      <a:cubicBezTo>
                        <a:pt x="227" y="188"/>
                        <a:pt x="219" y="201"/>
                        <a:pt x="209" y="201"/>
                      </a:cubicBezTo>
                      <a:cubicBezTo>
                        <a:pt x="206" y="201"/>
                        <a:pt x="203" y="199"/>
                        <a:pt x="199" y="198"/>
                      </a:cubicBezTo>
                      <a:cubicBezTo>
                        <a:pt x="196" y="197"/>
                        <a:pt x="191" y="195"/>
                        <a:pt x="186" y="195"/>
                      </a:cubicBezTo>
                      <a:cubicBezTo>
                        <a:pt x="181" y="195"/>
                        <a:pt x="175" y="197"/>
                        <a:pt x="169" y="202"/>
                      </a:cubicBezTo>
                      <a:cubicBezTo>
                        <a:pt x="168" y="202"/>
                        <a:pt x="168" y="203"/>
                        <a:pt x="169" y="204"/>
                      </a:cubicBezTo>
                      <a:cubicBezTo>
                        <a:pt x="169" y="205"/>
                        <a:pt x="170" y="205"/>
                        <a:pt x="171" y="205"/>
                      </a:cubicBezTo>
                      <a:cubicBezTo>
                        <a:pt x="173" y="205"/>
                        <a:pt x="174" y="205"/>
                        <a:pt x="176" y="205"/>
                      </a:cubicBezTo>
                      <a:cubicBezTo>
                        <a:pt x="184" y="205"/>
                        <a:pt x="189" y="209"/>
                        <a:pt x="195" y="213"/>
                      </a:cubicBezTo>
                      <a:cubicBezTo>
                        <a:pt x="201" y="218"/>
                        <a:pt x="207" y="223"/>
                        <a:pt x="217" y="223"/>
                      </a:cubicBezTo>
                      <a:cubicBezTo>
                        <a:pt x="223" y="223"/>
                        <a:pt x="229" y="221"/>
                        <a:pt x="236" y="218"/>
                      </a:cubicBezTo>
                      <a:cubicBezTo>
                        <a:pt x="245" y="215"/>
                        <a:pt x="255" y="212"/>
                        <a:pt x="267" y="212"/>
                      </a:cubicBezTo>
                      <a:cubicBezTo>
                        <a:pt x="272" y="212"/>
                        <a:pt x="277" y="212"/>
                        <a:pt x="282" y="213"/>
                      </a:cubicBezTo>
                      <a:cubicBezTo>
                        <a:pt x="291" y="216"/>
                        <a:pt x="301" y="217"/>
                        <a:pt x="311" y="217"/>
                      </a:cubicBezTo>
                      <a:cubicBezTo>
                        <a:pt x="371" y="217"/>
                        <a:pt x="420" y="168"/>
                        <a:pt x="420" y="109"/>
                      </a:cubicBezTo>
                      <a:cubicBezTo>
                        <a:pt x="420" y="49"/>
                        <a:pt x="371" y="0"/>
                        <a:pt x="311" y="0"/>
                      </a:cubicBezTo>
                      <a:moveTo>
                        <a:pt x="311" y="204"/>
                      </a:moveTo>
                      <a:cubicBezTo>
                        <a:pt x="258" y="204"/>
                        <a:pt x="216" y="161"/>
                        <a:pt x="216" y="109"/>
                      </a:cubicBezTo>
                      <a:cubicBezTo>
                        <a:pt x="216" y="56"/>
                        <a:pt x="258" y="14"/>
                        <a:pt x="311" y="14"/>
                      </a:cubicBezTo>
                      <a:cubicBezTo>
                        <a:pt x="363" y="14"/>
                        <a:pt x="406" y="56"/>
                        <a:pt x="406" y="109"/>
                      </a:cubicBezTo>
                      <a:cubicBezTo>
                        <a:pt x="406" y="161"/>
                        <a:pt x="363" y="204"/>
                        <a:pt x="311" y="204"/>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201"/>
                <p:cNvSpPr>
                  <a:spLocks/>
                </p:cNvSpPr>
                <p:nvPr/>
              </p:nvSpPr>
              <p:spPr bwMode="auto">
                <a:xfrm>
                  <a:off x="1799" y="2179"/>
                  <a:ext cx="109" cy="48"/>
                </a:xfrm>
                <a:custGeom>
                  <a:avLst/>
                  <a:gdLst>
                    <a:gd name="T0" fmla="*/ 94 w 95"/>
                    <a:gd name="T1" fmla="*/ 6 h 42"/>
                    <a:gd name="T2" fmla="*/ 86 w 95"/>
                    <a:gd name="T3" fmla="*/ 1 h 42"/>
                    <a:gd name="T4" fmla="*/ 16 w 95"/>
                    <a:gd name="T5" fmla="*/ 22 h 42"/>
                    <a:gd name="T6" fmla="*/ 10 w 95"/>
                    <a:gd name="T7" fmla="*/ 21 h 42"/>
                    <a:gd name="T8" fmla="*/ 1 w 95"/>
                    <a:gd name="T9" fmla="*/ 32 h 42"/>
                    <a:gd name="T10" fmla="*/ 12 w 95"/>
                    <a:gd name="T11" fmla="*/ 41 h 42"/>
                    <a:gd name="T12" fmla="*/ 21 w 95"/>
                    <a:gd name="T13" fmla="*/ 34 h 42"/>
                    <a:gd name="T14" fmla="*/ 65 w 95"/>
                    <a:gd name="T15" fmla="*/ 21 h 42"/>
                    <a:gd name="T16" fmla="*/ 65 w 95"/>
                    <a:gd name="T17" fmla="*/ 25 h 42"/>
                    <a:gd name="T18" fmla="*/ 65 w 95"/>
                    <a:gd name="T19" fmla="*/ 25 h 42"/>
                    <a:gd name="T20" fmla="*/ 67 w 95"/>
                    <a:gd name="T21" fmla="*/ 25 h 42"/>
                    <a:gd name="T22" fmla="*/ 82 w 95"/>
                    <a:gd name="T23" fmla="*/ 25 h 42"/>
                    <a:gd name="T24" fmla="*/ 84 w 95"/>
                    <a:gd name="T25" fmla="*/ 25 h 42"/>
                    <a:gd name="T26" fmla="*/ 84 w 95"/>
                    <a:gd name="T27" fmla="*/ 25 h 42"/>
                    <a:gd name="T28" fmla="*/ 83 w 95"/>
                    <a:gd name="T29" fmla="*/ 16 h 42"/>
                    <a:gd name="T30" fmla="*/ 90 w 95"/>
                    <a:gd name="T31" fmla="*/ 14 h 42"/>
                    <a:gd name="T32" fmla="*/ 94 w 95"/>
                    <a:gd name="T3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42">
                      <a:moveTo>
                        <a:pt x="94" y="6"/>
                      </a:moveTo>
                      <a:cubicBezTo>
                        <a:pt x="93" y="2"/>
                        <a:pt x="90" y="0"/>
                        <a:pt x="86" y="1"/>
                      </a:cubicBezTo>
                      <a:cubicBezTo>
                        <a:pt x="16" y="22"/>
                        <a:pt x="16" y="22"/>
                        <a:pt x="16" y="22"/>
                      </a:cubicBezTo>
                      <a:cubicBezTo>
                        <a:pt x="14" y="21"/>
                        <a:pt x="12" y="21"/>
                        <a:pt x="10" y="21"/>
                      </a:cubicBezTo>
                      <a:cubicBezTo>
                        <a:pt x="5" y="21"/>
                        <a:pt x="0" y="26"/>
                        <a:pt x="1" y="32"/>
                      </a:cubicBezTo>
                      <a:cubicBezTo>
                        <a:pt x="1" y="38"/>
                        <a:pt x="6" y="42"/>
                        <a:pt x="12" y="41"/>
                      </a:cubicBezTo>
                      <a:cubicBezTo>
                        <a:pt x="16" y="41"/>
                        <a:pt x="20" y="38"/>
                        <a:pt x="21" y="34"/>
                      </a:cubicBezTo>
                      <a:cubicBezTo>
                        <a:pt x="65" y="21"/>
                        <a:pt x="65" y="21"/>
                        <a:pt x="65" y="21"/>
                      </a:cubicBezTo>
                      <a:cubicBezTo>
                        <a:pt x="65" y="22"/>
                        <a:pt x="65" y="24"/>
                        <a:pt x="65" y="25"/>
                      </a:cubicBezTo>
                      <a:cubicBezTo>
                        <a:pt x="65" y="25"/>
                        <a:pt x="65" y="25"/>
                        <a:pt x="65" y="25"/>
                      </a:cubicBezTo>
                      <a:cubicBezTo>
                        <a:pt x="65" y="25"/>
                        <a:pt x="66" y="25"/>
                        <a:pt x="67" y="25"/>
                      </a:cubicBezTo>
                      <a:cubicBezTo>
                        <a:pt x="82" y="25"/>
                        <a:pt x="82" y="25"/>
                        <a:pt x="82" y="25"/>
                      </a:cubicBezTo>
                      <a:cubicBezTo>
                        <a:pt x="83" y="25"/>
                        <a:pt x="84" y="25"/>
                        <a:pt x="84" y="25"/>
                      </a:cubicBezTo>
                      <a:cubicBezTo>
                        <a:pt x="84" y="25"/>
                        <a:pt x="84" y="25"/>
                        <a:pt x="84" y="25"/>
                      </a:cubicBezTo>
                      <a:cubicBezTo>
                        <a:pt x="84" y="22"/>
                        <a:pt x="83" y="19"/>
                        <a:pt x="83" y="16"/>
                      </a:cubicBezTo>
                      <a:cubicBezTo>
                        <a:pt x="90" y="14"/>
                        <a:pt x="90" y="14"/>
                        <a:pt x="90" y="14"/>
                      </a:cubicBezTo>
                      <a:cubicBezTo>
                        <a:pt x="93" y="13"/>
                        <a:pt x="95" y="9"/>
                        <a:pt x="94"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8" name="Rectangle 27"/>
              <p:cNvSpPr/>
              <p:nvPr/>
            </p:nvSpPr>
            <p:spPr>
              <a:xfrm rot="21301468">
                <a:off x="1702362" y="1919065"/>
                <a:ext cx="73152" cy="45719"/>
              </a:xfrm>
              <a:custGeom>
                <a:avLst/>
                <a:gdLst>
                  <a:gd name="connsiteX0" fmla="*/ 0 w 45719"/>
                  <a:gd name="connsiteY0" fmla="*/ 0 h 45719"/>
                  <a:gd name="connsiteX1" fmla="*/ 45719 w 45719"/>
                  <a:gd name="connsiteY1" fmla="*/ 0 h 45719"/>
                  <a:gd name="connsiteX2" fmla="*/ 45719 w 45719"/>
                  <a:gd name="connsiteY2" fmla="*/ 45719 h 45719"/>
                  <a:gd name="connsiteX3" fmla="*/ 0 w 45719"/>
                  <a:gd name="connsiteY3" fmla="*/ 45719 h 45719"/>
                  <a:gd name="connsiteX4" fmla="*/ 0 w 45719"/>
                  <a:gd name="connsiteY4" fmla="*/ 0 h 45719"/>
                  <a:gd name="connsiteX0" fmla="*/ 6165 w 51884"/>
                  <a:gd name="connsiteY0" fmla="*/ 0 h 45719"/>
                  <a:gd name="connsiteX1" fmla="*/ 51884 w 51884"/>
                  <a:gd name="connsiteY1" fmla="*/ 0 h 45719"/>
                  <a:gd name="connsiteX2" fmla="*/ 51884 w 51884"/>
                  <a:gd name="connsiteY2" fmla="*/ 45719 h 45719"/>
                  <a:gd name="connsiteX3" fmla="*/ 0 w 51884"/>
                  <a:gd name="connsiteY3" fmla="*/ 33390 h 45719"/>
                  <a:gd name="connsiteX4" fmla="*/ 6165 w 51884"/>
                  <a:gd name="connsiteY4" fmla="*/ 0 h 45719"/>
                  <a:gd name="connsiteX0" fmla="*/ 6165 w 66268"/>
                  <a:gd name="connsiteY0" fmla="*/ 0 h 33390"/>
                  <a:gd name="connsiteX1" fmla="*/ 51884 w 66268"/>
                  <a:gd name="connsiteY1" fmla="*/ 0 h 33390"/>
                  <a:gd name="connsiteX2" fmla="*/ 66268 w 66268"/>
                  <a:gd name="connsiteY2" fmla="*/ 27226 h 33390"/>
                  <a:gd name="connsiteX3" fmla="*/ 0 w 66268"/>
                  <a:gd name="connsiteY3" fmla="*/ 33390 h 33390"/>
                  <a:gd name="connsiteX4" fmla="*/ 6165 w 66268"/>
                  <a:gd name="connsiteY4" fmla="*/ 0 h 33390"/>
                  <a:gd name="connsiteX0" fmla="*/ 6165 w 66268"/>
                  <a:gd name="connsiteY0" fmla="*/ 10274 h 43664"/>
                  <a:gd name="connsiteX1" fmla="*/ 62159 w 66268"/>
                  <a:gd name="connsiteY1" fmla="*/ 0 h 43664"/>
                  <a:gd name="connsiteX2" fmla="*/ 66268 w 66268"/>
                  <a:gd name="connsiteY2" fmla="*/ 37500 h 43664"/>
                  <a:gd name="connsiteX3" fmla="*/ 0 w 66268"/>
                  <a:gd name="connsiteY3" fmla="*/ 43664 h 43664"/>
                  <a:gd name="connsiteX4" fmla="*/ 6165 w 66268"/>
                  <a:gd name="connsiteY4" fmla="*/ 10274 h 43664"/>
                  <a:gd name="connsiteX0" fmla="*/ 0 w 68323"/>
                  <a:gd name="connsiteY0" fmla="*/ 10274 h 43664"/>
                  <a:gd name="connsiteX1" fmla="*/ 64214 w 68323"/>
                  <a:gd name="connsiteY1" fmla="*/ 0 h 43664"/>
                  <a:gd name="connsiteX2" fmla="*/ 68323 w 68323"/>
                  <a:gd name="connsiteY2" fmla="*/ 37500 h 43664"/>
                  <a:gd name="connsiteX3" fmla="*/ 2055 w 68323"/>
                  <a:gd name="connsiteY3" fmla="*/ 43664 h 43664"/>
                  <a:gd name="connsiteX4" fmla="*/ 0 w 68323"/>
                  <a:gd name="connsiteY4" fmla="*/ 10274 h 43664"/>
                  <a:gd name="connsiteX0" fmla="*/ 0 w 72433"/>
                  <a:gd name="connsiteY0" fmla="*/ 12329 h 45719"/>
                  <a:gd name="connsiteX1" fmla="*/ 72433 w 72433"/>
                  <a:gd name="connsiteY1" fmla="*/ 0 h 45719"/>
                  <a:gd name="connsiteX2" fmla="*/ 68323 w 72433"/>
                  <a:gd name="connsiteY2" fmla="*/ 39555 h 45719"/>
                  <a:gd name="connsiteX3" fmla="*/ 2055 w 72433"/>
                  <a:gd name="connsiteY3" fmla="*/ 45719 h 45719"/>
                  <a:gd name="connsiteX4" fmla="*/ 0 w 72433"/>
                  <a:gd name="connsiteY4" fmla="*/ 12329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33" h="45719">
                    <a:moveTo>
                      <a:pt x="0" y="12329"/>
                    </a:moveTo>
                    <a:lnTo>
                      <a:pt x="72433" y="0"/>
                    </a:lnTo>
                    <a:lnTo>
                      <a:pt x="68323" y="39555"/>
                    </a:lnTo>
                    <a:lnTo>
                      <a:pt x="2055" y="45719"/>
                    </a:lnTo>
                    <a:lnTo>
                      <a:pt x="0" y="12329"/>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pSp>
      </p:grpSp>
      <p:sp>
        <p:nvSpPr>
          <p:cNvPr id="9" name="Oval 102"/>
          <p:cNvSpPr/>
          <p:nvPr/>
        </p:nvSpPr>
        <p:spPr>
          <a:xfrm>
            <a:off x="4273178" y="701411"/>
            <a:ext cx="1694967" cy="1071264"/>
          </a:xfrm>
          <a:custGeom>
            <a:avLst/>
            <a:gdLst/>
            <a:ahLst/>
            <a:cxnLst/>
            <a:rect l="l" t="t" r="r" b="b"/>
            <a:pathLst>
              <a:path w="1253439" h="792208">
                <a:moveTo>
                  <a:pt x="730237" y="0"/>
                </a:moveTo>
                <a:cubicBezTo>
                  <a:pt x="896530" y="0"/>
                  <a:pt x="1031337" y="133289"/>
                  <a:pt x="1031337" y="297709"/>
                </a:cubicBezTo>
                <a:lnTo>
                  <a:pt x="1026680" y="343388"/>
                </a:lnTo>
                <a:cubicBezTo>
                  <a:pt x="1030128" y="342376"/>
                  <a:pt x="1033639" y="342288"/>
                  <a:pt x="1037170" y="342288"/>
                </a:cubicBezTo>
                <a:cubicBezTo>
                  <a:pt x="1156612" y="342288"/>
                  <a:pt x="1253439" y="443006"/>
                  <a:pt x="1253439" y="567248"/>
                </a:cubicBezTo>
                <a:cubicBezTo>
                  <a:pt x="1253439" y="691490"/>
                  <a:pt x="1156612" y="792208"/>
                  <a:pt x="1037170" y="792208"/>
                </a:cubicBezTo>
                <a:lnTo>
                  <a:pt x="1031336" y="791617"/>
                </a:lnTo>
                <a:lnTo>
                  <a:pt x="1031336" y="792208"/>
                </a:lnTo>
                <a:lnTo>
                  <a:pt x="180819" y="792208"/>
                </a:lnTo>
                <a:lnTo>
                  <a:pt x="180817" y="792208"/>
                </a:lnTo>
                <a:lnTo>
                  <a:pt x="180817" y="792208"/>
                </a:lnTo>
                <a:cubicBezTo>
                  <a:pt x="80954" y="792207"/>
                  <a:pt x="0" y="707998"/>
                  <a:pt x="0" y="604123"/>
                </a:cubicBezTo>
                <a:cubicBezTo>
                  <a:pt x="0" y="506574"/>
                  <a:pt x="71394" y="426368"/>
                  <a:pt x="162896" y="417918"/>
                </a:cubicBezTo>
                <a:cubicBezTo>
                  <a:pt x="177585" y="296494"/>
                  <a:pt x="277512" y="203000"/>
                  <a:pt x="398431" y="203000"/>
                </a:cubicBezTo>
                <a:lnTo>
                  <a:pt x="444631" y="207844"/>
                </a:lnTo>
                <a:cubicBezTo>
                  <a:pt x="481920" y="87130"/>
                  <a:pt x="595787" y="0"/>
                  <a:pt x="730237" y="0"/>
                </a:cubicBezTo>
                <a:close/>
              </a:path>
            </a:pathLst>
          </a:custGeom>
          <a:solidFill>
            <a:schemeClr val="accent2"/>
          </a:solidFill>
          <a:ln w="571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AEEF"/>
              </a:solidFill>
            </a:endParaRPr>
          </a:p>
        </p:txBody>
      </p:sp>
      <p:sp>
        <p:nvSpPr>
          <p:cNvPr id="11" name="Content Placeholder 30"/>
          <p:cNvSpPr txBox="1">
            <a:spLocks/>
          </p:cNvSpPr>
          <p:nvPr/>
        </p:nvSpPr>
        <p:spPr>
          <a:xfrm>
            <a:off x="6126972" y="603429"/>
            <a:ext cx="2515265" cy="1282593"/>
          </a:xfrm>
          <a:prstGeom prst="rect">
            <a:avLst/>
          </a:prstGeom>
          <a:noFill/>
          <a:ln w="38100">
            <a:noFill/>
          </a:ln>
        </p:spPr>
        <p:txBody>
          <a:bodyPr lIns="0" tIns="0" rIns="0" bIns="0"/>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000"/>
              </a:lnSpc>
              <a:spcBef>
                <a:spcPts val="0"/>
              </a:spcBef>
              <a:spcAft>
                <a:spcPts val="0"/>
              </a:spcAft>
            </a:pPr>
            <a:r>
              <a:rPr lang="en-US" sz="1800" dirty="0" smtClean="0">
                <a:solidFill>
                  <a:srgbClr val="FFDA00"/>
                </a:solidFill>
                <a:latin typeface="Intel Clear"/>
                <a:cs typeface="Arial" panose="020B0604020202020204" pitchFamily="34" charset="0"/>
              </a:rPr>
              <a:t>Modernize </a:t>
            </a:r>
          </a:p>
          <a:p>
            <a:pPr>
              <a:lnSpc>
                <a:spcPts val="2000"/>
              </a:lnSpc>
              <a:spcBef>
                <a:spcPts val="0"/>
              </a:spcBef>
              <a:spcAft>
                <a:spcPts val="600"/>
              </a:spcAft>
            </a:pPr>
            <a:r>
              <a:rPr lang="en-US" sz="1800" dirty="0" smtClean="0">
                <a:solidFill>
                  <a:srgbClr val="FFDA00"/>
                </a:solidFill>
                <a:latin typeface="Intel Clear"/>
                <a:cs typeface="Arial" panose="020B0604020202020204" pitchFamily="34" charset="0"/>
              </a:rPr>
              <a:t>Service Delivery</a:t>
            </a:r>
            <a:endParaRPr lang="en-US" sz="1800" dirty="0">
              <a:solidFill>
                <a:srgbClr val="FFDA00"/>
              </a:solidFill>
              <a:latin typeface="Intel Clear"/>
              <a:cs typeface="Arial" panose="020B0604020202020204" pitchFamily="34" charset="0"/>
            </a:endParaRP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Deliver new services on demand</a:t>
            </a: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Use private, public, or hybrid cloud</a:t>
            </a:r>
            <a:endParaRPr lang="en-US" sz="1200" dirty="0">
              <a:solidFill>
                <a:prstClr val="white"/>
              </a:solidFill>
              <a:latin typeface="Intel Clear"/>
              <a:cs typeface="Arial" panose="020B0604020202020204" pitchFamily="34" charset="0"/>
            </a:endParaRP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Develop APIs and service-        oriented architecture</a:t>
            </a:r>
            <a:endParaRPr lang="en-US" sz="1200" dirty="0">
              <a:solidFill>
                <a:prstClr val="white"/>
              </a:solidFill>
              <a:latin typeface="Intel Clear"/>
              <a:cs typeface="Arial" panose="020B0604020202020204" pitchFamily="34" charset="0"/>
            </a:endParaRPr>
          </a:p>
        </p:txBody>
      </p:sp>
      <p:grpSp>
        <p:nvGrpSpPr>
          <p:cNvPr id="27" name="Group 4"/>
          <p:cNvGrpSpPr>
            <a:grpSpLocks noChangeAspect="1"/>
          </p:cNvGrpSpPr>
          <p:nvPr/>
        </p:nvGrpSpPr>
        <p:grpSpPr bwMode="auto">
          <a:xfrm>
            <a:off x="4149461" y="3195761"/>
            <a:ext cx="1748017" cy="1541938"/>
            <a:chOff x="1958" y="1752"/>
            <a:chExt cx="974" cy="1015"/>
          </a:xfrm>
        </p:grpSpPr>
        <p:sp>
          <p:nvSpPr>
            <p:cNvPr id="32" name="Freeform 5"/>
            <p:cNvSpPr>
              <a:spLocks/>
            </p:cNvSpPr>
            <p:nvPr/>
          </p:nvSpPr>
          <p:spPr bwMode="auto">
            <a:xfrm>
              <a:off x="1958" y="1752"/>
              <a:ext cx="974" cy="813"/>
            </a:xfrm>
            <a:custGeom>
              <a:avLst/>
              <a:gdLst>
                <a:gd name="T0" fmla="*/ 621 w 621"/>
                <a:gd name="T1" fmla="*/ 137 h 518"/>
                <a:gd name="T2" fmla="*/ 542 w 621"/>
                <a:gd name="T3" fmla="*/ 69 h 518"/>
                <a:gd name="T4" fmla="*/ 464 w 621"/>
                <a:gd name="T5" fmla="*/ 0 h 518"/>
                <a:gd name="T6" fmla="*/ 385 w 621"/>
                <a:gd name="T7" fmla="*/ 69 h 518"/>
                <a:gd name="T8" fmla="*/ 306 w 621"/>
                <a:gd name="T9" fmla="*/ 137 h 518"/>
                <a:gd name="T10" fmla="*/ 393 w 621"/>
                <a:gd name="T11" fmla="*/ 137 h 518"/>
                <a:gd name="T12" fmla="*/ 12 w 621"/>
                <a:gd name="T13" fmla="*/ 424 h 518"/>
                <a:gd name="T14" fmla="*/ 8 w 621"/>
                <a:gd name="T15" fmla="*/ 437 h 518"/>
                <a:gd name="T16" fmla="*/ 549 w 621"/>
                <a:gd name="T17" fmla="*/ 137 h 518"/>
                <a:gd name="T18" fmla="*/ 621 w 621"/>
                <a:gd name="T19" fmla="*/ 137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1" h="518">
                  <a:moveTo>
                    <a:pt x="621" y="137"/>
                  </a:moveTo>
                  <a:cubicBezTo>
                    <a:pt x="542" y="69"/>
                    <a:pt x="542" y="69"/>
                    <a:pt x="542" y="69"/>
                  </a:cubicBezTo>
                  <a:cubicBezTo>
                    <a:pt x="464" y="0"/>
                    <a:pt x="464" y="0"/>
                    <a:pt x="464" y="0"/>
                  </a:cubicBezTo>
                  <a:cubicBezTo>
                    <a:pt x="385" y="69"/>
                    <a:pt x="385" y="69"/>
                    <a:pt x="385" y="69"/>
                  </a:cubicBezTo>
                  <a:cubicBezTo>
                    <a:pt x="306" y="137"/>
                    <a:pt x="306" y="137"/>
                    <a:pt x="306" y="137"/>
                  </a:cubicBezTo>
                  <a:cubicBezTo>
                    <a:pt x="393" y="137"/>
                    <a:pt x="393" y="137"/>
                    <a:pt x="393" y="137"/>
                  </a:cubicBezTo>
                  <a:cubicBezTo>
                    <a:pt x="363" y="315"/>
                    <a:pt x="199" y="454"/>
                    <a:pt x="12" y="424"/>
                  </a:cubicBezTo>
                  <a:cubicBezTo>
                    <a:pt x="3" y="423"/>
                    <a:pt x="0" y="434"/>
                    <a:pt x="8" y="437"/>
                  </a:cubicBezTo>
                  <a:cubicBezTo>
                    <a:pt x="241" y="518"/>
                    <a:pt x="510" y="385"/>
                    <a:pt x="549" y="137"/>
                  </a:cubicBezTo>
                  <a:lnTo>
                    <a:pt x="621" y="13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4" name="Freeform 6"/>
            <p:cNvSpPr>
              <a:spLocks/>
            </p:cNvSpPr>
            <p:nvPr/>
          </p:nvSpPr>
          <p:spPr bwMode="auto">
            <a:xfrm>
              <a:off x="2532" y="2328"/>
              <a:ext cx="127" cy="439"/>
            </a:xfrm>
            <a:custGeom>
              <a:avLst/>
              <a:gdLst>
                <a:gd name="T0" fmla="*/ 81 w 81"/>
                <a:gd name="T1" fmla="*/ 0 h 280"/>
                <a:gd name="T2" fmla="*/ 0 w 81"/>
                <a:gd name="T3" fmla="*/ 58 h 280"/>
                <a:gd name="T4" fmla="*/ 0 w 81"/>
                <a:gd name="T5" fmla="*/ 280 h 280"/>
                <a:gd name="T6" fmla="*/ 81 w 81"/>
                <a:gd name="T7" fmla="*/ 280 h 280"/>
                <a:gd name="T8" fmla="*/ 81 w 81"/>
                <a:gd name="T9" fmla="*/ 0 h 280"/>
              </a:gdLst>
              <a:ahLst/>
              <a:cxnLst>
                <a:cxn ang="0">
                  <a:pos x="T0" y="T1"/>
                </a:cxn>
                <a:cxn ang="0">
                  <a:pos x="T2" y="T3"/>
                </a:cxn>
                <a:cxn ang="0">
                  <a:pos x="T4" y="T5"/>
                </a:cxn>
                <a:cxn ang="0">
                  <a:pos x="T6" y="T7"/>
                </a:cxn>
                <a:cxn ang="0">
                  <a:pos x="T8" y="T9"/>
                </a:cxn>
              </a:cxnLst>
              <a:rect l="0" t="0" r="r" b="b"/>
              <a:pathLst>
                <a:path w="81" h="280">
                  <a:moveTo>
                    <a:pt x="81" y="0"/>
                  </a:moveTo>
                  <a:cubicBezTo>
                    <a:pt x="56" y="23"/>
                    <a:pt x="29" y="42"/>
                    <a:pt x="0" y="58"/>
                  </a:cubicBezTo>
                  <a:cubicBezTo>
                    <a:pt x="0" y="280"/>
                    <a:pt x="0" y="280"/>
                    <a:pt x="0" y="280"/>
                  </a:cubicBezTo>
                  <a:cubicBezTo>
                    <a:pt x="81" y="280"/>
                    <a:pt x="81" y="280"/>
                    <a:pt x="81" y="280"/>
                  </a:cubicBezTo>
                  <a:lnTo>
                    <a:pt x="8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5" name="Freeform 7"/>
            <p:cNvSpPr>
              <a:spLocks/>
            </p:cNvSpPr>
            <p:nvPr/>
          </p:nvSpPr>
          <p:spPr bwMode="auto">
            <a:xfrm>
              <a:off x="2342" y="2450"/>
              <a:ext cx="127" cy="317"/>
            </a:xfrm>
            <a:custGeom>
              <a:avLst/>
              <a:gdLst>
                <a:gd name="T0" fmla="*/ 0 w 81"/>
                <a:gd name="T1" fmla="*/ 202 h 202"/>
                <a:gd name="T2" fmla="*/ 81 w 81"/>
                <a:gd name="T3" fmla="*/ 202 h 202"/>
                <a:gd name="T4" fmla="*/ 81 w 81"/>
                <a:gd name="T5" fmla="*/ 0 h 202"/>
                <a:gd name="T6" fmla="*/ 0 w 81"/>
                <a:gd name="T7" fmla="*/ 26 h 202"/>
                <a:gd name="T8" fmla="*/ 0 w 81"/>
                <a:gd name="T9" fmla="*/ 202 h 202"/>
              </a:gdLst>
              <a:ahLst/>
              <a:cxnLst>
                <a:cxn ang="0">
                  <a:pos x="T0" y="T1"/>
                </a:cxn>
                <a:cxn ang="0">
                  <a:pos x="T2" y="T3"/>
                </a:cxn>
                <a:cxn ang="0">
                  <a:pos x="T4" y="T5"/>
                </a:cxn>
                <a:cxn ang="0">
                  <a:pos x="T6" y="T7"/>
                </a:cxn>
                <a:cxn ang="0">
                  <a:pos x="T8" y="T9"/>
                </a:cxn>
              </a:cxnLst>
              <a:rect l="0" t="0" r="r" b="b"/>
              <a:pathLst>
                <a:path w="81" h="202">
                  <a:moveTo>
                    <a:pt x="0" y="202"/>
                  </a:moveTo>
                  <a:cubicBezTo>
                    <a:pt x="81" y="202"/>
                    <a:pt x="81" y="202"/>
                    <a:pt x="81" y="202"/>
                  </a:cubicBezTo>
                  <a:cubicBezTo>
                    <a:pt x="81" y="0"/>
                    <a:pt x="81" y="0"/>
                    <a:pt x="81" y="0"/>
                  </a:cubicBezTo>
                  <a:cubicBezTo>
                    <a:pt x="55" y="11"/>
                    <a:pt x="28" y="20"/>
                    <a:pt x="0" y="26"/>
                  </a:cubicBezTo>
                  <a:lnTo>
                    <a:pt x="0" y="20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8"/>
            <p:cNvSpPr>
              <a:spLocks/>
            </p:cNvSpPr>
            <p:nvPr/>
          </p:nvSpPr>
          <p:spPr bwMode="auto">
            <a:xfrm>
              <a:off x="2722" y="1999"/>
              <a:ext cx="125" cy="768"/>
            </a:xfrm>
            <a:custGeom>
              <a:avLst/>
              <a:gdLst>
                <a:gd name="T0" fmla="*/ 0 w 80"/>
                <a:gd name="T1" fmla="*/ 490 h 490"/>
                <a:gd name="T2" fmla="*/ 80 w 80"/>
                <a:gd name="T3" fmla="*/ 490 h 490"/>
                <a:gd name="T4" fmla="*/ 80 w 80"/>
                <a:gd name="T5" fmla="*/ 0 h 490"/>
                <a:gd name="T6" fmla="*/ 78 w 80"/>
                <a:gd name="T7" fmla="*/ 0 h 490"/>
                <a:gd name="T8" fmla="*/ 0 w 80"/>
                <a:gd name="T9" fmla="*/ 167 h 490"/>
                <a:gd name="T10" fmla="*/ 0 w 80"/>
                <a:gd name="T11" fmla="*/ 490 h 490"/>
              </a:gdLst>
              <a:ahLst/>
              <a:cxnLst>
                <a:cxn ang="0">
                  <a:pos x="T0" y="T1"/>
                </a:cxn>
                <a:cxn ang="0">
                  <a:pos x="T2" y="T3"/>
                </a:cxn>
                <a:cxn ang="0">
                  <a:pos x="T4" y="T5"/>
                </a:cxn>
                <a:cxn ang="0">
                  <a:pos x="T6" y="T7"/>
                </a:cxn>
                <a:cxn ang="0">
                  <a:pos x="T8" y="T9"/>
                </a:cxn>
                <a:cxn ang="0">
                  <a:pos x="T10" y="T11"/>
                </a:cxn>
              </a:cxnLst>
              <a:rect l="0" t="0" r="r" b="b"/>
              <a:pathLst>
                <a:path w="80" h="490">
                  <a:moveTo>
                    <a:pt x="0" y="490"/>
                  </a:moveTo>
                  <a:cubicBezTo>
                    <a:pt x="80" y="490"/>
                    <a:pt x="80" y="490"/>
                    <a:pt x="80" y="490"/>
                  </a:cubicBezTo>
                  <a:cubicBezTo>
                    <a:pt x="80" y="0"/>
                    <a:pt x="80" y="0"/>
                    <a:pt x="80" y="0"/>
                  </a:cubicBezTo>
                  <a:cubicBezTo>
                    <a:pt x="78" y="0"/>
                    <a:pt x="78" y="0"/>
                    <a:pt x="78" y="0"/>
                  </a:cubicBezTo>
                  <a:cubicBezTo>
                    <a:pt x="66" y="63"/>
                    <a:pt x="38" y="119"/>
                    <a:pt x="0" y="167"/>
                  </a:cubicBezTo>
                  <a:lnTo>
                    <a:pt x="0" y="49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7" name="Freeform 9"/>
            <p:cNvSpPr>
              <a:spLocks/>
            </p:cNvSpPr>
            <p:nvPr/>
          </p:nvSpPr>
          <p:spPr bwMode="auto">
            <a:xfrm>
              <a:off x="1963" y="2469"/>
              <a:ext cx="127" cy="298"/>
            </a:xfrm>
            <a:custGeom>
              <a:avLst/>
              <a:gdLst>
                <a:gd name="T0" fmla="*/ 81 w 81"/>
                <a:gd name="T1" fmla="*/ 19 h 190"/>
                <a:gd name="T2" fmla="*/ 0 w 81"/>
                <a:gd name="T3" fmla="*/ 0 h 190"/>
                <a:gd name="T4" fmla="*/ 0 w 81"/>
                <a:gd name="T5" fmla="*/ 190 h 190"/>
                <a:gd name="T6" fmla="*/ 81 w 81"/>
                <a:gd name="T7" fmla="*/ 190 h 190"/>
                <a:gd name="T8" fmla="*/ 81 w 81"/>
                <a:gd name="T9" fmla="*/ 19 h 190"/>
              </a:gdLst>
              <a:ahLst/>
              <a:cxnLst>
                <a:cxn ang="0">
                  <a:pos x="T0" y="T1"/>
                </a:cxn>
                <a:cxn ang="0">
                  <a:pos x="T2" y="T3"/>
                </a:cxn>
                <a:cxn ang="0">
                  <a:pos x="T4" y="T5"/>
                </a:cxn>
                <a:cxn ang="0">
                  <a:pos x="T6" y="T7"/>
                </a:cxn>
                <a:cxn ang="0">
                  <a:pos x="T8" y="T9"/>
                </a:cxn>
              </a:cxnLst>
              <a:rect l="0" t="0" r="r" b="b"/>
              <a:pathLst>
                <a:path w="81" h="190">
                  <a:moveTo>
                    <a:pt x="81" y="19"/>
                  </a:moveTo>
                  <a:cubicBezTo>
                    <a:pt x="54" y="15"/>
                    <a:pt x="27" y="9"/>
                    <a:pt x="0" y="0"/>
                  </a:cubicBezTo>
                  <a:cubicBezTo>
                    <a:pt x="0" y="190"/>
                    <a:pt x="0" y="190"/>
                    <a:pt x="0" y="190"/>
                  </a:cubicBezTo>
                  <a:cubicBezTo>
                    <a:pt x="81" y="190"/>
                    <a:pt x="81" y="190"/>
                    <a:pt x="81" y="190"/>
                  </a:cubicBezTo>
                  <a:lnTo>
                    <a:pt x="81" y="1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8" name="Freeform 10"/>
            <p:cNvSpPr>
              <a:spLocks/>
            </p:cNvSpPr>
            <p:nvPr/>
          </p:nvSpPr>
          <p:spPr bwMode="auto">
            <a:xfrm>
              <a:off x="2153" y="2502"/>
              <a:ext cx="127" cy="265"/>
            </a:xfrm>
            <a:custGeom>
              <a:avLst/>
              <a:gdLst>
                <a:gd name="T0" fmla="*/ 0 w 81"/>
                <a:gd name="T1" fmla="*/ 169 h 169"/>
                <a:gd name="T2" fmla="*/ 81 w 81"/>
                <a:gd name="T3" fmla="*/ 169 h 169"/>
                <a:gd name="T4" fmla="*/ 81 w 81"/>
                <a:gd name="T5" fmla="*/ 0 h 169"/>
                <a:gd name="T6" fmla="*/ 25 w 81"/>
                <a:gd name="T7" fmla="*/ 3 h 169"/>
                <a:gd name="T8" fmla="*/ 0 w 81"/>
                <a:gd name="T9" fmla="*/ 2 h 169"/>
                <a:gd name="T10" fmla="*/ 0 w 81"/>
                <a:gd name="T11" fmla="*/ 169 h 169"/>
              </a:gdLst>
              <a:ahLst/>
              <a:cxnLst>
                <a:cxn ang="0">
                  <a:pos x="T0" y="T1"/>
                </a:cxn>
                <a:cxn ang="0">
                  <a:pos x="T2" y="T3"/>
                </a:cxn>
                <a:cxn ang="0">
                  <a:pos x="T4" y="T5"/>
                </a:cxn>
                <a:cxn ang="0">
                  <a:pos x="T6" y="T7"/>
                </a:cxn>
                <a:cxn ang="0">
                  <a:pos x="T8" y="T9"/>
                </a:cxn>
                <a:cxn ang="0">
                  <a:pos x="T10" y="T11"/>
                </a:cxn>
              </a:cxnLst>
              <a:rect l="0" t="0" r="r" b="b"/>
              <a:pathLst>
                <a:path w="81" h="169">
                  <a:moveTo>
                    <a:pt x="0" y="169"/>
                  </a:moveTo>
                  <a:cubicBezTo>
                    <a:pt x="81" y="169"/>
                    <a:pt x="81" y="169"/>
                    <a:pt x="81" y="169"/>
                  </a:cubicBezTo>
                  <a:cubicBezTo>
                    <a:pt x="81" y="0"/>
                    <a:pt x="81" y="0"/>
                    <a:pt x="81" y="0"/>
                  </a:cubicBezTo>
                  <a:cubicBezTo>
                    <a:pt x="63" y="2"/>
                    <a:pt x="44" y="3"/>
                    <a:pt x="25" y="3"/>
                  </a:cubicBezTo>
                  <a:cubicBezTo>
                    <a:pt x="17" y="3"/>
                    <a:pt x="9" y="3"/>
                    <a:pt x="0" y="2"/>
                  </a:cubicBezTo>
                  <a:lnTo>
                    <a:pt x="0" y="1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3" name="Content Placeholder 30"/>
          <p:cNvSpPr txBox="1">
            <a:spLocks/>
          </p:cNvSpPr>
          <p:nvPr/>
        </p:nvSpPr>
        <p:spPr>
          <a:xfrm>
            <a:off x="6126310" y="2412623"/>
            <a:ext cx="2692868" cy="1536894"/>
          </a:xfrm>
          <a:prstGeom prst="rect">
            <a:avLst/>
          </a:prstGeom>
          <a:noFill/>
        </p:spPr>
        <p:txBody>
          <a:bodyPr lIns="0" tIns="0" rIns="0" bIns="0"/>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000"/>
              </a:lnSpc>
              <a:spcBef>
                <a:spcPts val="0"/>
              </a:spcBef>
              <a:spcAft>
                <a:spcPts val="0"/>
              </a:spcAft>
            </a:pPr>
            <a:r>
              <a:rPr lang="en-US" sz="1800" dirty="0" smtClean="0">
                <a:solidFill>
                  <a:srgbClr val="FFDA00"/>
                </a:solidFill>
                <a:latin typeface="Intel Clear"/>
                <a:cs typeface="Arial" panose="020B0604020202020204" pitchFamily="34" charset="0"/>
              </a:rPr>
              <a:t>Create New </a:t>
            </a:r>
          </a:p>
          <a:p>
            <a:pPr>
              <a:lnSpc>
                <a:spcPts val="2000"/>
              </a:lnSpc>
              <a:spcBef>
                <a:spcPts val="0"/>
              </a:spcBef>
              <a:spcAft>
                <a:spcPts val="600"/>
              </a:spcAft>
            </a:pPr>
            <a:r>
              <a:rPr lang="en-US" sz="1800" dirty="0" smtClean="0">
                <a:solidFill>
                  <a:srgbClr val="FFDA00"/>
                </a:solidFill>
                <a:latin typeface="Intel Clear"/>
                <a:cs typeface="Arial" panose="020B0604020202020204" pitchFamily="34" charset="0"/>
              </a:rPr>
              <a:t>Business Opportunities</a:t>
            </a:r>
            <a:endParaRPr lang="en-US" sz="1800" dirty="0">
              <a:solidFill>
                <a:srgbClr val="FFDA00"/>
              </a:solidFill>
              <a:latin typeface="Intel Clear"/>
              <a:cs typeface="Arial" panose="020B0604020202020204" pitchFamily="34" charset="0"/>
            </a:endParaRP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Use </a:t>
            </a:r>
            <a:r>
              <a:rPr lang="en-US" sz="1200" dirty="0">
                <a:solidFill>
                  <a:prstClr val="white"/>
                </a:solidFill>
                <a:latin typeface="Intel Clear"/>
                <a:cs typeface="Arial" panose="020B0604020202020204" pitchFamily="34" charset="0"/>
              </a:rPr>
              <a:t>b</a:t>
            </a:r>
            <a:r>
              <a:rPr lang="en-US" sz="1200" dirty="0" smtClean="0">
                <a:solidFill>
                  <a:prstClr val="white"/>
                </a:solidFill>
                <a:latin typeface="Intel Clear"/>
                <a:cs typeface="Arial" panose="020B0604020202020204" pitchFamily="34" charset="0"/>
              </a:rPr>
              <a:t>ig </a:t>
            </a:r>
            <a:r>
              <a:rPr lang="en-US" sz="1200" dirty="0">
                <a:solidFill>
                  <a:prstClr val="white"/>
                </a:solidFill>
                <a:latin typeface="Intel Clear"/>
                <a:cs typeface="Arial" panose="020B0604020202020204" pitchFamily="34" charset="0"/>
              </a:rPr>
              <a:t>d</a:t>
            </a:r>
            <a:r>
              <a:rPr lang="en-US" sz="1200" dirty="0" smtClean="0">
                <a:solidFill>
                  <a:prstClr val="white"/>
                </a:solidFill>
                <a:latin typeface="Intel Clear"/>
                <a:cs typeface="Arial" panose="020B0604020202020204" pitchFamily="34" charset="0"/>
              </a:rPr>
              <a:t>ata </a:t>
            </a:r>
            <a:r>
              <a:rPr lang="en-US" sz="1200" dirty="0">
                <a:solidFill>
                  <a:prstClr val="white"/>
                </a:solidFill>
                <a:latin typeface="Intel Clear"/>
                <a:cs typeface="Arial" panose="020B0604020202020204" pitchFamily="34" charset="0"/>
              </a:rPr>
              <a:t>to identify </a:t>
            </a:r>
            <a:r>
              <a:rPr lang="en-US" sz="1200" dirty="0" smtClean="0">
                <a:solidFill>
                  <a:prstClr val="white"/>
                </a:solidFill>
                <a:latin typeface="Intel Clear"/>
                <a:cs typeface="Arial" panose="020B0604020202020204" pitchFamily="34" charset="0"/>
              </a:rPr>
              <a:t>opportunities and </a:t>
            </a:r>
            <a:r>
              <a:rPr lang="en-US" sz="1200" dirty="0">
                <a:solidFill>
                  <a:prstClr val="white"/>
                </a:solidFill>
                <a:latin typeface="Intel Clear"/>
                <a:cs typeface="Arial" panose="020B0604020202020204" pitchFamily="34" charset="0"/>
              </a:rPr>
              <a:t>respond to competitive threats </a:t>
            </a: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Optimize operations that improve time to market and predictive analytics</a:t>
            </a:r>
            <a:endParaRPr lang="en-US" sz="1200" dirty="0">
              <a:solidFill>
                <a:prstClr val="white"/>
              </a:solidFill>
              <a:latin typeface="Intel Clear"/>
              <a:cs typeface="Arial" panose="020B0604020202020204" pitchFamily="34" charset="0"/>
            </a:endParaRPr>
          </a:p>
          <a:p>
            <a:pPr marL="171450" indent="-171450">
              <a:lnSpc>
                <a:spcPts val="1300"/>
              </a:lnSpc>
              <a:spcBef>
                <a:spcPts val="0"/>
              </a:spcBef>
              <a:spcAft>
                <a:spcPts val="600"/>
              </a:spcAft>
              <a:buClr>
                <a:srgbClr val="FFDA00"/>
              </a:buClr>
              <a:buFont typeface="Wingdings" panose="05000000000000000000" pitchFamily="2" charset="2"/>
              <a:buChar char="Ø"/>
            </a:pPr>
            <a:r>
              <a:rPr lang="en-US" sz="1200" dirty="0" smtClean="0">
                <a:solidFill>
                  <a:prstClr val="white"/>
                </a:solidFill>
                <a:latin typeface="Intel Clear"/>
                <a:cs typeface="Arial" panose="020B0604020202020204" pitchFamily="34" charset="0"/>
              </a:rPr>
              <a:t>Enhance customer value with new products and services</a:t>
            </a:r>
            <a:endParaRPr lang="en-US" sz="1200" dirty="0">
              <a:solidFill>
                <a:prstClr val="white"/>
              </a:solidFill>
              <a:latin typeface="Intel Clear"/>
              <a:cs typeface="Arial" panose="020B0604020202020204" pitchFamily="34" charset="0"/>
            </a:endParaRPr>
          </a:p>
        </p:txBody>
      </p:sp>
      <p:sp>
        <p:nvSpPr>
          <p:cNvPr id="47" name="Content Placeholder 30"/>
          <p:cNvSpPr txBox="1">
            <a:spLocks/>
          </p:cNvSpPr>
          <p:nvPr/>
        </p:nvSpPr>
        <p:spPr>
          <a:xfrm>
            <a:off x="3519724" y="2156129"/>
            <a:ext cx="240956" cy="213087"/>
          </a:xfrm>
          <a:prstGeom prst="rect">
            <a:avLst/>
          </a:prstGeom>
        </p:spPr>
        <p:txBody>
          <a:bodyPr lIns="0" tIns="0" rIns="0" bIns="0" anchor="ctr"/>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1200" dirty="0" smtClean="0">
                <a:solidFill>
                  <a:srgbClr val="00AEEF"/>
                </a:solidFill>
                <a:latin typeface="Intel Clear"/>
                <a:sym typeface="Wingdings 2"/>
              </a:rPr>
              <a:t></a:t>
            </a:r>
            <a:endParaRPr lang="en-US" sz="1200" dirty="0">
              <a:solidFill>
                <a:srgbClr val="00AEEF"/>
              </a:solidFill>
              <a:latin typeface="Intel Clear"/>
            </a:endParaRPr>
          </a:p>
        </p:txBody>
      </p:sp>
      <p:sp>
        <p:nvSpPr>
          <p:cNvPr id="48" name="Content Placeholder 30"/>
          <p:cNvSpPr txBox="1">
            <a:spLocks/>
          </p:cNvSpPr>
          <p:nvPr/>
        </p:nvSpPr>
        <p:spPr>
          <a:xfrm>
            <a:off x="3602489" y="1938366"/>
            <a:ext cx="183668" cy="226371"/>
          </a:xfrm>
          <a:prstGeom prst="rect">
            <a:avLst/>
          </a:prstGeom>
        </p:spPr>
        <p:txBody>
          <a:bodyPr lIns="0" tIns="0" rIns="0" bIns="0" anchor="t"/>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800" dirty="0" smtClean="0">
                <a:solidFill>
                  <a:srgbClr val="FFDA00"/>
                </a:solidFill>
                <a:latin typeface="Intel Clear"/>
                <a:sym typeface="Wingdings 2"/>
              </a:rPr>
              <a:t></a:t>
            </a:r>
            <a:endParaRPr lang="en-US" sz="800" dirty="0">
              <a:solidFill>
                <a:srgbClr val="FFDA00"/>
              </a:solidFill>
              <a:latin typeface="Intel Clear"/>
            </a:endParaRPr>
          </a:p>
        </p:txBody>
      </p:sp>
      <p:sp>
        <p:nvSpPr>
          <p:cNvPr id="49" name="Content Placeholder 30"/>
          <p:cNvSpPr txBox="1">
            <a:spLocks/>
          </p:cNvSpPr>
          <p:nvPr/>
        </p:nvSpPr>
        <p:spPr>
          <a:xfrm>
            <a:off x="5421108" y="2740666"/>
            <a:ext cx="240956" cy="213087"/>
          </a:xfrm>
          <a:prstGeom prst="rect">
            <a:avLst/>
          </a:prstGeom>
        </p:spPr>
        <p:txBody>
          <a:bodyPr lIns="0" tIns="0" rIns="0" bIns="0" anchor="ctr"/>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1200" dirty="0" smtClean="0">
                <a:solidFill>
                  <a:srgbClr val="0071C5"/>
                </a:solidFill>
                <a:latin typeface="Intel Clear"/>
                <a:sym typeface="Wingdings 2"/>
              </a:rPr>
              <a:t></a:t>
            </a:r>
            <a:endParaRPr lang="en-US" sz="1200" dirty="0">
              <a:solidFill>
                <a:srgbClr val="0071C5"/>
              </a:solidFill>
              <a:latin typeface="Intel Clear"/>
            </a:endParaRPr>
          </a:p>
        </p:txBody>
      </p:sp>
      <p:sp>
        <p:nvSpPr>
          <p:cNvPr id="50" name="Content Placeholder 30"/>
          <p:cNvSpPr txBox="1">
            <a:spLocks/>
          </p:cNvSpPr>
          <p:nvPr/>
        </p:nvSpPr>
        <p:spPr>
          <a:xfrm>
            <a:off x="5604884" y="2262673"/>
            <a:ext cx="240956" cy="261166"/>
          </a:xfrm>
          <a:prstGeom prst="rect">
            <a:avLst/>
          </a:prstGeom>
        </p:spPr>
        <p:txBody>
          <a:bodyPr lIns="0" tIns="0" rIns="0" bIns="0" anchor="t"/>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800" dirty="0" smtClean="0">
                <a:solidFill>
                  <a:srgbClr val="00AEEF"/>
                </a:solidFill>
                <a:latin typeface="Intel Clear"/>
                <a:sym typeface="Wingdings 2"/>
              </a:rPr>
              <a:t></a:t>
            </a:r>
            <a:endParaRPr lang="en-US" sz="800" dirty="0">
              <a:solidFill>
                <a:srgbClr val="00AEEF"/>
              </a:solidFill>
              <a:latin typeface="Intel Clear"/>
            </a:endParaRPr>
          </a:p>
        </p:txBody>
      </p:sp>
      <p:sp>
        <p:nvSpPr>
          <p:cNvPr id="55" name="Slide Number Placeholder 1"/>
          <p:cNvSpPr>
            <a:spLocks noGrp="1"/>
          </p:cNvSpPr>
          <p:nvPr>
            <p:ph type="sldNum" sz="quarter" idx="12"/>
          </p:nvPr>
        </p:nvSpPr>
        <p:spPr>
          <a:xfrm>
            <a:off x="6874561" y="4842143"/>
            <a:ext cx="2133600" cy="273844"/>
          </a:xfrm>
        </p:spPr>
        <p:txBody>
          <a:bodyPr/>
          <a:lstStyle/>
          <a:p>
            <a:fld id="{EE2556C5-CE8C-6547-B838-EA80C61A4AF7}" type="slidenum">
              <a:rPr lang="en-US" smtClean="0">
                <a:solidFill>
                  <a:prstClr val="white"/>
                </a:solidFill>
              </a:rPr>
              <a:pPr/>
              <a:t>14</a:t>
            </a:fld>
            <a:endParaRPr lang="en-US" dirty="0">
              <a:solidFill>
                <a:prstClr val="white"/>
              </a:solidFill>
            </a:endParaRPr>
          </a:p>
        </p:txBody>
      </p:sp>
      <p:sp>
        <p:nvSpPr>
          <p:cNvPr id="56" name="Freeform 55"/>
          <p:cNvSpPr/>
          <p:nvPr/>
        </p:nvSpPr>
        <p:spPr>
          <a:xfrm>
            <a:off x="-1982" y="4808658"/>
            <a:ext cx="9149584" cy="342342"/>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55339 w 9162317"/>
              <a:gd name="connsiteY0" fmla="*/ 0 h 460573"/>
              <a:gd name="connsiteX1" fmla="*/ 8352851 w 9162317"/>
              <a:gd name="connsiteY1" fmla="*/ 6978 h 460573"/>
              <a:gd name="connsiteX2" fmla="*/ 7845525 w 9162317"/>
              <a:gd name="connsiteY2" fmla="*/ 339173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55339 w 9162317"/>
              <a:gd name="connsiteY0" fmla="*/ 0 h 460573"/>
              <a:gd name="connsiteX1" fmla="*/ 8320784 w 9162317"/>
              <a:gd name="connsiteY1" fmla="*/ 118992 h 460573"/>
              <a:gd name="connsiteX2" fmla="*/ 7845525 w 9162317"/>
              <a:gd name="connsiteY2" fmla="*/ 339173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57630 w 9162317"/>
              <a:gd name="connsiteY0" fmla="*/ 0 h 341701"/>
              <a:gd name="connsiteX1" fmla="*/ 8320784 w 9162317"/>
              <a:gd name="connsiteY1" fmla="*/ 120 h 341701"/>
              <a:gd name="connsiteX2" fmla="*/ 7845525 w 9162317"/>
              <a:gd name="connsiteY2" fmla="*/ 220301 h 341701"/>
              <a:gd name="connsiteX3" fmla="*/ 0 w 9162317"/>
              <a:gd name="connsiteY3" fmla="*/ 188176 h 341701"/>
              <a:gd name="connsiteX4" fmla="*/ 0 w 9162317"/>
              <a:gd name="connsiteY4" fmla="*/ 341701 h 341701"/>
              <a:gd name="connsiteX5" fmla="*/ 9162317 w 9162317"/>
              <a:gd name="connsiteY5" fmla="*/ 334722 h 341701"/>
              <a:gd name="connsiteX6" fmla="*/ 9157630 w 9162317"/>
              <a:gd name="connsiteY6" fmla="*/ 0 h 341701"/>
              <a:gd name="connsiteX0" fmla="*/ 9159921 w 9164608"/>
              <a:gd name="connsiteY0" fmla="*/ 0 h 341701"/>
              <a:gd name="connsiteX1" fmla="*/ 8323075 w 9164608"/>
              <a:gd name="connsiteY1" fmla="*/ 120 h 341701"/>
              <a:gd name="connsiteX2" fmla="*/ 7847816 w 9164608"/>
              <a:gd name="connsiteY2" fmla="*/ 220301 h 341701"/>
              <a:gd name="connsiteX3" fmla="*/ 0 w 9164608"/>
              <a:gd name="connsiteY3" fmla="*/ 220180 h 341701"/>
              <a:gd name="connsiteX4" fmla="*/ 2291 w 9164608"/>
              <a:gd name="connsiteY4" fmla="*/ 341701 h 341701"/>
              <a:gd name="connsiteX5" fmla="*/ 9164608 w 9164608"/>
              <a:gd name="connsiteY5" fmla="*/ 334722 h 341701"/>
              <a:gd name="connsiteX6" fmla="*/ 9159921 w 9164608"/>
              <a:gd name="connsiteY6" fmla="*/ 0 h 341701"/>
              <a:gd name="connsiteX0" fmla="*/ 9165647 w 9166004"/>
              <a:gd name="connsiteY0" fmla="*/ 0 h 341701"/>
              <a:gd name="connsiteX1" fmla="*/ 8323075 w 9166004"/>
              <a:gd name="connsiteY1" fmla="*/ 120 h 341701"/>
              <a:gd name="connsiteX2" fmla="*/ 7847816 w 9166004"/>
              <a:gd name="connsiteY2" fmla="*/ 220301 h 341701"/>
              <a:gd name="connsiteX3" fmla="*/ 0 w 9166004"/>
              <a:gd name="connsiteY3" fmla="*/ 220180 h 341701"/>
              <a:gd name="connsiteX4" fmla="*/ 2291 w 9166004"/>
              <a:gd name="connsiteY4" fmla="*/ 341701 h 341701"/>
              <a:gd name="connsiteX5" fmla="*/ 9164608 w 9166004"/>
              <a:gd name="connsiteY5" fmla="*/ 334722 h 341701"/>
              <a:gd name="connsiteX6" fmla="*/ 9165647 w 9166004"/>
              <a:gd name="connsiteY6" fmla="*/ 0 h 341701"/>
              <a:gd name="connsiteX0" fmla="*/ 9165647 w 9166004"/>
              <a:gd name="connsiteY0" fmla="*/ 0 h 342342"/>
              <a:gd name="connsiteX1" fmla="*/ 8323075 w 9166004"/>
              <a:gd name="connsiteY1" fmla="*/ 120 h 342342"/>
              <a:gd name="connsiteX2" fmla="*/ 7847816 w 9166004"/>
              <a:gd name="connsiteY2" fmla="*/ 220301 h 342342"/>
              <a:gd name="connsiteX3" fmla="*/ 0 w 9166004"/>
              <a:gd name="connsiteY3" fmla="*/ 220180 h 342342"/>
              <a:gd name="connsiteX4" fmla="*/ 2291 w 9166004"/>
              <a:gd name="connsiteY4" fmla="*/ 341701 h 342342"/>
              <a:gd name="connsiteX5" fmla="*/ 9164608 w 9166004"/>
              <a:gd name="connsiteY5" fmla="*/ 342342 h 342342"/>
              <a:gd name="connsiteX6" fmla="*/ 9165647 w 9166004"/>
              <a:gd name="connsiteY6" fmla="*/ 0 h 342342"/>
              <a:gd name="connsiteX0" fmla="*/ 9167297 w 9167654"/>
              <a:gd name="connsiteY0" fmla="*/ 0 h 342342"/>
              <a:gd name="connsiteX1" fmla="*/ 8324725 w 9167654"/>
              <a:gd name="connsiteY1" fmla="*/ 120 h 342342"/>
              <a:gd name="connsiteX2" fmla="*/ 7849466 w 9167654"/>
              <a:gd name="connsiteY2" fmla="*/ 220301 h 342342"/>
              <a:gd name="connsiteX3" fmla="*/ 1650 w 9167654"/>
              <a:gd name="connsiteY3" fmla="*/ 220180 h 342342"/>
              <a:gd name="connsiteX4" fmla="*/ 123 w 9167654"/>
              <a:gd name="connsiteY4" fmla="*/ 341701 h 342342"/>
              <a:gd name="connsiteX5" fmla="*/ 9166258 w 9167654"/>
              <a:gd name="connsiteY5" fmla="*/ 342342 h 342342"/>
              <a:gd name="connsiteX6" fmla="*/ 9167297 w 9167654"/>
              <a:gd name="connsiteY6" fmla="*/ 0 h 342342"/>
              <a:gd name="connsiteX0" fmla="*/ 9169464 w 9169821"/>
              <a:gd name="connsiteY0" fmla="*/ 0 h 342342"/>
              <a:gd name="connsiteX1" fmla="*/ 8326892 w 9169821"/>
              <a:gd name="connsiteY1" fmla="*/ 120 h 342342"/>
              <a:gd name="connsiteX2" fmla="*/ 7851633 w 9169821"/>
              <a:gd name="connsiteY2" fmla="*/ 220301 h 342342"/>
              <a:gd name="connsiteX3" fmla="*/ 0 w 9169821"/>
              <a:gd name="connsiteY3" fmla="*/ 218275 h 342342"/>
              <a:gd name="connsiteX4" fmla="*/ 2290 w 9169821"/>
              <a:gd name="connsiteY4" fmla="*/ 341701 h 342342"/>
              <a:gd name="connsiteX5" fmla="*/ 9168425 w 9169821"/>
              <a:gd name="connsiteY5" fmla="*/ 342342 h 342342"/>
              <a:gd name="connsiteX6" fmla="*/ 9169464 w 9169821"/>
              <a:gd name="connsiteY6" fmla="*/ 0 h 342342"/>
              <a:gd name="connsiteX0" fmla="*/ 9167555 w 9167912"/>
              <a:gd name="connsiteY0" fmla="*/ 0 h 342342"/>
              <a:gd name="connsiteX1" fmla="*/ 8324983 w 9167912"/>
              <a:gd name="connsiteY1" fmla="*/ 120 h 342342"/>
              <a:gd name="connsiteX2" fmla="*/ 7849724 w 9167912"/>
              <a:gd name="connsiteY2" fmla="*/ 220301 h 342342"/>
              <a:gd name="connsiteX3" fmla="*/ 0 w 9167912"/>
              <a:gd name="connsiteY3" fmla="*/ 216370 h 342342"/>
              <a:gd name="connsiteX4" fmla="*/ 381 w 9167912"/>
              <a:gd name="connsiteY4" fmla="*/ 341701 h 342342"/>
              <a:gd name="connsiteX5" fmla="*/ 9166516 w 9167912"/>
              <a:gd name="connsiteY5" fmla="*/ 342342 h 342342"/>
              <a:gd name="connsiteX6" fmla="*/ 9167555 w 9167912"/>
              <a:gd name="connsiteY6" fmla="*/ 0 h 34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7912" h="342342">
                <a:moveTo>
                  <a:pt x="9167555" y="0"/>
                </a:moveTo>
                <a:lnTo>
                  <a:pt x="8324983" y="120"/>
                </a:lnTo>
                <a:lnTo>
                  <a:pt x="7849724" y="220301"/>
                </a:lnTo>
                <a:lnTo>
                  <a:pt x="0" y="216370"/>
                </a:lnTo>
                <a:cubicBezTo>
                  <a:pt x="764" y="256877"/>
                  <a:pt x="-383" y="301194"/>
                  <a:pt x="381" y="341701"/>
                </a:cubicBezTo>
                <a:lnTo>
                  <a:pt x="9166516" y="342342"/>
                </a:lnTo>
                <a:cubicBezTo>
                  <a:pt x="9164954" y="230768"/>
                  <a:pt x="9169117" y="111574"/>
                  <a:pt x="9167555"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5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261092" y="4866352"/>
            <a:ext cx="344176" cy="226927"/>
          </a:xfrm>
          <a:prstGeom prst="rect">
            <a:avLst/>
          </a:prstGeom>
          <a:noFill/>
          <a:extLst>
            <a:ext uri="{909E8E84-426E-40DD-AFC4-6F175D3DCCD1}">
              <a14:hiddenFill xmlns:a14="http://schemas.microsoft.com/office/drawing/2010/main">
                <a:solidFill>
                  <a:srgbClr val="FFFFFF"/>
                </a:solidFill>
              </a14:hiddenFill>
            </a:ext>
          </a:extLst>
        </p:spPr>
      </p:pic>
      <p:sp>
        <p:nvSpPr>
          <p:cNvPr id="58" name="Slide Number Placeholder 1"/>
          <p:cNvSpPr txBox="1">
            <a:spLocks/>
          </p:cNvSpPr>
          <p:nvPr/>
        </p:nvSpPr>
        <p:spPr>
          <a:xfrm>
            <a:off x="6874561" y="4842143"/>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solidFill>
                  <a:srgbClr val="0071C5"/>
                </a:solidFill>
              </a:rPr>
              <a:pPr/>
              <a:t>14</a:t>
            </a:fld>
            <a:endParaRPr lang="en-US" dirty="0">
              <a:solidFill>
                <a:srgbClr val="0071C5"/>
              </a:solidFill>
            </a:endParaRPr>
          </a:p>
        </p:txBody>
      </p:sp>
      <p:cxnSp>
        <p:nvCxnSpPr>
          <p:cNvPr id="59" name="Straight Connector 58"/>
          <p:cNvCxnSpPr/>
          <p:nvPr/>
        </p:nvCxnSpPr>
        <p:spPr>
          <a:xfrm>
            <a:off x="8723853" y="4892500"/>
            <a:ext cx="0" cy="179798"/>
          </a:xfrm>
          <a:prstGeom prst="line">
            <a:avLst/>
          </a:prstGeom>
          <a:ln w="9525" cap="rnd">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211" name="Picture 2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340666">
            <a:off x="3827194" y="2000382"/>
            <a:ext cx="281230" cy="281230"/>
          </a:xfrm>
          <a:prstGeom prst="rect">
            <a:avLst/>
          </a:prstGeom>
        </p:spPr>
      </p:pic>
      <p:pic>
        <p:nvPicPr>
          <p:cNvPr id="212" name="Picture 2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413101" y="2141280"/>
            <a:ext cx="178873" cy="178873"/>
          </a:xfrm>
          <a:prstGeom prst="rect">
            <a:avLst/>
          </a:prstGeom>
        </p:spPr>
      </p:pic>
    </p:spTree>
    <p:extLst>
      <p:ext uri="{BB962C8B-B14F-4D97-AF65-F5344CB8AC3E}">
        <p14:creationId xmlns:p14="http://schemas.microsoft.com/office/powerpoint/2010/main" val="3237986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srgbClr val="0071C5"/>
                </a:solidFill>
                <a:cs typeface="Arial" panose="020B0604020202020204" pitchFamily="34" charset="0"/>
              </a:rPr>
              <a:pPr/>
              <a:t>15</a:t>
            </a:fld>
            <a:endParaRPr lang="en-US" dirty="0">
              <a:solidFill>
                <a:srgbClr val="0071C5"/>
              </a:solidFill>
              <a:cs typeface="Arial" panose="020B0604020202020204" pitchFamily="34" charset="0"/>
            </a:endParaRPr>
          </a:p>
        </p:txBody>
      </p:sp>
      <p:sp>
        <p:nvSpPr>
          <p:cNvPr id="256" name="Title 2"/>
          <p:cNvSpPr txBox="1">
            <a:spLocks/>
          </p:cNvSpPr>
          <p:nvPr/>
        </p:nvSpPr>
        <p:spPr>
          <a:xfrm>
            <a:off x="455612" y="319008"/>
            <a:ext cx="6416740" cy="822635"/>
          </a:xfrm>
          <a:prstGeom prst="rect">
            <a:avLst/>
          </a:prstGeom>
        </p:spPr>
        <p:txBody>
          <a:bodyPr vert="horz" lIns="0" tIns="0" rIns="0" bIns="0" rtlCol="0" anchor="t" anchorCtr="0">
            <a:noAutofit/>
          </a:bodyPr>
          <a:lstStyle>
            <a:lvl1pPr algn="l" defTabSz="457200" rtl="0" eaLnBrk="1" latinLnBrk="0" hangingPunct="1">
              <a:spcBef>
                <a:spcPct val="0"/>
              </a:spcBef>
              <a:buNone/>
              <a:defRPr sz="2800" kern="1200" baseline="0">
                <a:solidFill>
                  <a:schemeClr val="accent1"/>
                </a:solidFill>
                <a:latin typeface="+mj-lt"/>
                <a:ea typeface="+mj-ea"/>
                <a:cs typeface="+mj-cs"/>
              </a:defRPr>
            </a:lvl1pPr>
          </a:lstStyle>
          <a:p>
            <a:pPr>
              <a:lnSpc>
                <a:spcPts val="2900"/>
              </a:lnSpc>
            </a:pPr>
            <a:r>
              <a:rPr lang="en-US" b="1" dirty="0" smtClean="0">
                <a:solidFill>
                  <a:prstClr val="white"/>
                </a:solidFill>
                <a:cs typeface="Arial" panose="020B0604020202020204" pitchFamily="34" charset="0"/>
              </a:rPr>
              <a:t>Unlock the Potential of </a:t>
            </a:r>
            <a:r>
              <a:rPr lang="en-US" b="1" dirty="0" smtClean="0">
                <a:solidFill>
                  <a:schemeClr val="accent4"/>
                </a:solidFill>
                <a:cs typeface="Arial" panose="020B0604020202020204" pitchFamily="34" charset="0"/>
              </a:rPr>
              <a:t>Big Data</a:t>
            </a:r>
            <a:endParaRPr lang="en-US" b="1" dirty="0">
              <a:solidFill>
                <a:schemeClr val="accent4"/>
              </a:solidFill>
              <a:cs typeface="Arial" panose="020B0604020202020204" pitchFamily="34" charset="0"/>
            </a:endParaRPr>
          </a:p>
        </p:txBody>
      </p:sp>
      <p:grpSp>
        <p:nvGrpSpPr>
          <p:cNvPr id="5" name="Group 4"/>
          <p:cNvGrpSpPr/>
          <p:nvPr/>
        </p:nvGrpSpPr>
        <p:grpSpPr>
          <a:xfrm>
            <a:off x="1276746" y="1634049"/>
            <a:ext cx="6259985" cy="3123600"/>
            <a:chOff x="428333" y="532928"/>
            <a:chExt cx="8306150" cy="4144593"/>
          </a:xfrm>
        </p:grpSpPr>
        <p:sp>
          <p:nvSpPr>
            <p:cNvPr id="168" name="Oval 167"/>
            <p:cNvSpPr/>
            <p:nvPr/>
          </p:nvSpPr>
          <p:spPr>
            <a:xfrm>
              <a:off x="3474797" y="1996779"/>
              <a:ext cx="2207177" cy="2207177"/>
            </a:xfrm>
            <a:prstGeom prst="ellipse">
              <a:avLst/>
            </a:prstGeom>
            <a:solidFill>
              <a:schemeClr val="bg1"/>
            </a:solidFill>
            <a:ln w="571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cs typeface="Arial" panose="020B0604020202020204" pitchFamily="34" charset="0"/>
              </a:endParaRPr>
            </a:p>
          </p:txBody>
        </p:sp>
        <p:sp>
          <p:nvSpPr>
            <p:cNvPr id="163" name="Arc 162"/>
            <p:cNvSpPr/>
            <p:nvPr/>
          </p:nvSpPr>
          <p:spPr>
            <a:xfrm rot="10800000">
              <a:off x="1842813" y="1357112"/>
              <a:ext cx="5458376" cy="3320409"/>
            </a:xfrm>
            <a:prstGeom prst="arc">
              <a:avLst>
                <a:gd name="adj1" fmla="val 11833574"/>
                <a:gd name="adj2" fmla="val 20610920"/>
              </a:avLst>
            </a:prstGeom>
            <a:noFill/>
            <a:ln w="60325" cap="flat" cmpd="sng" algn="ctr">
              <a:solidFill>
                <a:schemeClr val="accent3"/>
              </a:solidFill>
              <a:prstDash val="solid"/>
              <a:bevel/>
              <a:headEnd type="triangle" w="med" len="sm"/>
              <a:tailEnd type="triangle" w="med" len="sm"/>
            </a:ln>
            <a:effectLst/>
          </p:spPr>
          <p:txBody>
            <a:bodyPr rtlCol="0" anchor="ctr"/>
            <a:lstStyle/>
            <a:p>
              <a:pPr algn="ctr" defTabSz="914400">
                <a:defRPr/>
              </a:pPr>
              <a:endParaRPr lang="en-US" sz="1400" kern="0" dirty="0" smtClean="0">
                <a:solidFill>
                  <a:srgbClr val="061922"/>
                </a:solidFill>
                <a:cs typeface="Arial" panose="020B0604020202020204" pitchFamily="34" charset="0"/>
              </a:endParaRPr>
            </a:p>
          </p:txBody>
        </p:sp>
        <p:sp>
          <p:nvSpPr>
            <p:cNvPr id="84" name="Arc 83"/>
            <p:cNvSpPr/>
            <p:nvPr/>
          </p:nvSpPr>
          <p:spPr>
            <a:xfrm>
              <a:off x="1724450" y="1204714"/>
              <a:ext cx="5739202" cy="3320409"/>
            </a:xfrm>
            <a:prstGeom prst="arc">
              <a:avLst>
                <a:gd name="adj1" fmla="val 11948850"/>
                <a:gd name="adj2" fmla="val 14538104"/>
              </a:avLst>
            </a:prstGeom>
            <a:noFill/>
            <a:ln w="60325" cap="flat" cmpd="sng" algn="ctr">
              <a:solidFill>
                <a:schemeClr val="accent3"/>
              </a:solidFill>
              <a:prstDash val="solid"/>
              <a:bevel/>
              <a:headEnd type="triangle" w="med" len="sm"/>
              <a:tailEnd type="triangle" w="med" len="sm"/>
            </a:ln>
            <a:effectLst/>
          </p:spPr>
          <p:txBody>
            <a:bodyPr rtlCol="0" anchor="ctr"/>
            <a:lstStyle/>
            <a:p>
              <a:pPr algn="ctr" defTabSz="914400">
                <a:defRPr/>
              </a:pPr>
              <a:endParaRPr lang="en-US" sz="1400" kern="0" dirty="0" smtClean="0">
                <a:solidFill>
                  <a:srgbClr val="061922"/>
                </a:solidFill>
                <a:cs typeface="Arial" panose="020B0604020202020204" pitchFamily="34" charset="0"/>
              </a:endParaRPr>
            </a:p>
          </p:txBody>
        </p:sp>
        <p:sp>
          <p:nvSpPr>
            <p:cNvPr id="8" name="Rectangle 7"/>
            <p:cNvSpPr/>
            <p:nvPr/>
          </p:nvSpPr>
          <p:spPr>
            <a:xfrm>
              <a:off x="6738613" y="2056098"/>
              <a:ext cx="1620013" cy="15782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p:nvSpPr>
          <p:spPr>
            <a:xfrm>
              <a:off x="3843632" y="578387"/>
              <a:ext cx="1379258" cy="96628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cs typeface="Arial" panose="020B0604020202020204" pitchFamily="34" charset="0"/>
              </a:endParaRPr>
            </a:p>
          </p:txBody>
        </p:sp>
        <p:sp>
          <p:nvSpPr>
            <p:cNvPr id="94" name="Content Placeholder 30"/>
            <p:cNvSpPr txBox="1">
              <a:spLocks/>
            </p:cNvSpPr>
            <p:nvPr/>
          </p:nvSpPr>
          <p:spPr>
            <a:xfrm>
              <a:off x="5319233" y="654789"/>
              <a:ext cx="3415250" cy="524314"/>
            </a:xfrm>
            <a:prstGeom prst="rect">
              <a:avLst/>
            </a:prstGeom>
            <a:noFill/>
            <a:ln w="38100">
              <a:noFill/>
            </a:ln>
          </p:spPr>
          <p:txBody>
            <a:bodyPr lIns="0" tIns="0" rIns="0" bIns="0"/>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ts val="2000"/>
                </a:lnSpc>
                <a:spcBef>
                  <a:spcPts val="0"/>
                </a:spcBef>
                <a:spcAft>
                  <a:spcPts val="0"/>
                </a:spcAft>
              </a:pPr>
              <a:r>
                <a:rPr lang="en-US" sz="1200" b="1" dirty="0" smtClean="0">
                  <a:solidFill>
                    <a:srgbClr val="FFDA00"/>
                  </a:solidFill>
                  <a:latin typeface="Intel Clear"/>
                  <a:cs typeface="Arial" panose="020B0604020202020204" pitchFamily="34" charset="0"/>
                </a:rPr>
                <a:t>Transform/ Analyze </a:t>
              </a:r>
              <a:r>
                <a:rPr lang="en-US" sz="1200" dirty="0" smtClean="0">
                  <a:solidFill>
                    <a:srgbClr val="FFDA00"/>
                  </a:solidFill>
                  <a:latin typeface="Intel Clear"/>
                  <a:cs typeface="Arial" panose="020B0604020202020204" pitchFamily="34" charset="0"/>
                  <a:sym typeface="Wingdings 3"/>
                </a:rPr>
                <a:t></a:t>
              </a:r>
              <a:r>
                <a:rPr lang="en-US" sz="1200" dirty="0" smtClean="0">
                  <a:solidFill>
                    <a:srgbClr val="8DC8E8"/>
                  </a:solidFill>
                  <a:latin typeface="Intel Clear"/>
                  <a:cs typeface="Arial" panose="020B0604020202020204" pitchFamily="34" charset="0"/>
                  <a:sym typeface="Wingdings 3"/>
                </a:rPr>
                <a:t> </a:t>
              </a:r>
              <a:r>
                <a:rPr lang="en-US" sz="1200" dirty="0" smtClean="0">
                  <a:solidFill>
                    <a:prstClr val="white"/>
                  </a:solidFill>
                  <a:latin typeface="Intel Clear"/>
                  <a:cs typeface="Arial" panose="020B0604020202020204" pitchFamily="34" charset="0"/>
                </a:rPr>
                <a:t>Compute</a:t>
              </a:r>
              <a:endParaRPr lang="en-US" sz="1200" spc="-30" dirty="0">
                <a:solidFill>
                  <a:prstClr val="white"/>
                </a:solidFill>
                <a:latin typeface="Intel Clear"/>
                <a:cs typeface="Arial" panose="020B0604020202020204" pitchFamily="34" charset="0"/>
              </a:endParaRPr>
            </a:p>
          </p:txBody>
        </p:sp>
        <p:sp>
          <p:nvSpPr>
            <p:cNvPr id="103" name="Rounded Rectangle 102"/>
            <p:cNvSpPr/>
            <p:nvPr/>
          </p:nvSpPr>
          <p:spPr>
            <a:xfrm>
              <a:off x="3893978" y="532928"/>
              <a:ext cx="394782" cy="120726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cs typeface="Arial" panose="020B0604020202020204" pitchFamily="34" charset="0"/>
              </a:endParaRPr>
            </a:p>
          </p:txBody>
        </p:sp>
        <p:sp>
          <p:nvSpPr>
            <p:cNvPr id="104" name="Rounded Rectangle 103"/>
            <p:cNvSpPr/>
            <p:nvPr/>
          </p:nvSpPr>
          <p:spPr>
            <a:xfrm>
              <a:off x="4328877" y="532928"/>
              <a:ext cx="394782" cy="120726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cs typeface="Arial" panose="020B0604020202020204" pitchFamily="34" charset="0"/>
              </a:endParaRPr>
            </a:p>
          </p:txBody>
        </p:sp>
        <p:sp>
          <p:nvSpPr>
            <p:cNvPr id="105" name="Rounded Rectangle 104"/>
            <p:cNvSpPr/>
            <p:nvPr/>
          </p:nvSpPr>
          <p:spPr>
            <a:xfrm>
              <a:off x="4763778" y="532928"/>
              <a:ext cx="394782" cy="120726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cs typeface="Arial" panose="020B0604020202020204" pitchFamily="34" charset="0"/>
              </a:endParaRPr>
            </a:p>
          </p:txBody>
        </p:sp>
        <p:grpSp>
          <p:nvGrpSpPr>
            <p:cNvPr id="106" name="Group 105"/>
            <p:cNvGrpSpPr/>
            <p:nvPr/>
          </p:nvGrpSpPr>
          <p:grpSpPr>
            <a:xfrm>
              <a:off x="3962530" y="623592"/>
              <a:ext cx="1127477" cy="992533"/>
              <a:chOff x="1471749" y="2059498"/>
              <a:chExt cx="1314875" cy="1157502"/>
            </a:xfrm>
            <a:solidFill>
              <a:schemeClr val="accent2"/>
            </a:solidFill>
          </p:grpSpPr>
          <p:sp>
            <p:nvSpPr>
              <p:cNvPr id="107" name="Freeform 277"/>
              <p:cNvSpPr>
                <a:spLocks/>
              </p:cNvSpPr>
              <p:nvPr/>
            </p:nvSpPr>
            <p:spPr bwMode="auto">
              <a:xfrm>
                <a:off x="1471749" y="3011097"/>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6"/>
                      <a:pt x="8" y="20"/>
                      <a:pt x="18" y="20"/>
                    </a:cubicBezTo>
                    <a:cubicBezTo>
                      <a:pt x="109" y="20"/>
                      <a:pt x="109" y="20"/>
                      <a:pt x="109" y="20"/>
                    </a:cubicBezTo>
                    <a:cubicBezTo>
                      <a:pt x="119" y="20"/>
                      <a:pt x="127" y="16"/>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08" name="Freeform 278"/>
              <p:cNvSpPr>
                <a:spLocks/>
              </p:cNvSpPr>
              <p:nvPr/>
            </p:nvSpPr>
            <p:spPr bwMode="auto">
              <a:xfrm>
                <a:off x="1471749" y="3089006"/>
                <a:ext cx="300506" cy="50085"/>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4"/>
                      <a:pt x="119" y="0"/>
                      <a:pt x="109" y="0"/>
                    </a:cubicBezTo>
                    <a:cubicBezTo>
                      <a:pt x="18" y="0"/>
                      <a:pt x="18" y="0"/>
                      <a:pt x="18" y="0"/>
                    </a:cubicBezTo>
                    <a:cubicBezTo>
                      <a:pt x="8" y="0"/>
                      <a:pt x="0" y="4"/>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09" name="Freeform 279"/>
              <p:cNvSpPr>
                <a:spLocks/>
              </p:cNvSpPr>
              <p:nvPr/>
            </p:nvSpPr>
            <p:spPr bwMode="auto">
              <a:xfrm>
                <a:off x="1471749" y="2059498"/>
                <a:ext cx="300506" cy="50085"/>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6"/>
                      <a:pt x="8" y="20"/>
                      <a:pt x="18" y="20"/>
                    </a:cubicBezTo>
                    <a:cubicBezTo>
                      <a:pt x="109" y="20"/>
                      <a:pt x="109" y="20"/>
                      <a:pt x="109" y="20"/>
                    </a:cubicBezTo>
                    <a:cubicBezTo>
                      <a:pt x="119" y="20"/>
                      <a:pt x="127" y="16"/>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0" name="Freeform 280"/>
              <p:cNvSpPr>
                <a:spLocks/>
              </p:cNvSpPr>
              <p:nvPr/>
            </p:nvSpPr>
            <p:spPr bwMode="auto">
              <a:xfrm>
                <a:off x="1471749" y="2142971"/>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1" name="Oval 281"/>
              <p:cNvSpPr>
                <a:spLocks noChangeArrowheads="1"/>
              </p:cNvSpPr>
              <p:nvPr/>
            </p:nvSpPr>
            <p:spPr bwMode="auto">
              <a:xfrm>
                <a:off x="1599142" y="2504691"/>
                <a:ext cx="45720" cy="44520"/>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2" name="Oval 282"/>
              <p:cNvSpPr>
                <a:spLocks noChangeArrowheads="1"/>
              </p:cNvSpPr>
              <p:nvPr/>
            </p:nvSpPr>
            <p:spPr bwMode="auto">
              <a:xfrm>
                <a:off x="1599142" y="2638248"/>
                <a:ext cx="45720" cy="44520"/>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3" name="Freeform 283"/>
              <p:cNvSpPr>
                <a:spLocks/>
              </p:cNvSpPr>
              <p:nvPr/>
            </p:nvSpPr>
            <p:spPr bwMode="auto">
              <a:xfrm>
                <a:off x="1471749" y="3172480"/>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4"/>
                      <a:pt x="119" y="0"/>
                      <a:pt x="109" y="0"/>
                    </a:cubicBezTo>
                    <a:cubicBezTo>
                      <a:pt x="18" y="0"/>
                      <a:pt x="18" y="0"/>
                      <a:pt x="18" y="0"/>
                    </a:cubicBezTo>
                    <a:cubicBezTo>
                      <a:pt x="8" y="0"/>
                      <a:pt x="0" y="4"/>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4" name="Freeform 277"/>
              <p:cNvSpPr>
                <a:spLocks/>
              </p:cNvSpPr>
              <p:nvPr/>
            </p:nvSpPr>
            <p:spPr bwMode="auto">
              <a:xfrm>
                <a:off x="1978933" y="3011097"/>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6"/>
                      <a:pt x="8" y="20"/>
                      <a:pt x="18" y="20"/>
                    </a:cubicBezTo>
                    <a:cubicBezTo>
                      <a:pt x="109" y="20"/>
                      <a:pt x="109" y="20"/>
                      <a:pt x="109" y="20"/>
                    </a:cubicBezTo>
                    <a:cubicBezTo>
                      <a:pt x="119" y="20"/>
                      <a:pt x="127" y="16"/>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5" name="Freeform 278"/>
              <p:cNvSpPr>
                <a:spLocks/>
              </p:cNvSpPr>
              <p:nvPr/>
            </p:nvSpPr>
            <p:spPr bwMode="auto">
              <a:xfrm>
                <a:off x="1978933" y="3089006"/>
                <a:ext cx="300506" cy="50085"/>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4"/>
                      <a:pt x="119" y="0"/>
                      <a:pt x="109" y="0"/>
                    </a:cubicBezTo>
                    <a:cubicBezTo>
                      <a:pt x="18" y="0"/>
                      <a:pt x="18" y="0"/>
                      <a:pt x="18" y="0"/>
                    </a:cubicBezTo>
                    <a:cubicBezTo>
                      <a:pt x="8" y="0"/>
                      <a:pt x="0" y="4"/>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6" name="Freeform 279"/>
              <p:cNvSpPr>
                <a:spLocks/>
              </p:cNvSpPr>
              <p:nvPr/>
            </p:nvSpPr>
            <p:spPr bwMode="auto">
              <a:xfrm>
                <a:off x="1978933" y="2059498"/>
                <a:ext cx="300506" cy="50085"/>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6"/>
                      <a:pt x="8" y="20"/>
                      <a:pt x="18" y="20"/>
                    </a:cubicBezTo>
                    <a:cubicBezTo>
                      <a:pt x="109" y="20"/>
                      <a:pt x="109" y="20"/>
                      <a:pt x="109" y="20"/>
                    </a:cubicBezTo>
                    <a:cubicBezTo>
                      <a:pt x="119" y="20"/>
                      <a:pt x="127" y="16"/>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7" name="Freeform 280"/>
              <p:cNvSpPr>
                <a:spLocks/>
              </p:cNvSpPr>
              <p:nvPr/>
            </p:nvSpPr>
            <p:spPr bwMode="auto">
              <a:xfrm>
                <a:off x="1978933" y="2142971"/>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8" name="Oval 281"/>
              <p:cNvSpPr>
                <a:spLocks noChangeArrowheads="1"/>
              </p:cNvSpPr>
              <p:nvPr/>
            </p:nvSpPr>
            <p:spPr bwMode="auto">
              <a:xfrm>
                <a:off x="2106326" y="2504691"/>
                <a:ext cx="45720" cy="44520"/>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19" name="Oval 282"/>
              <p:cNvSpPr>
                <a:spLocks noChangeArrowheads="1"/>
              </p:cNvSpPr>
              <p:nvPr/>
            </p:nvSpPr>
            <p:spPr bwMode="auto">
              <a:xfrm>
                <a:off x="2106326" y="2638248"/>
                <a:ext cx="45720" cy="44520"/>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20" name="Freeform 283"/>
              <p:cNvSpPr>
                <a:spLocks/>
              </p:cNvSpPr>
              <p:nvPr/>
            </p:nvSpPr>
            <p:spPr bwMode="auto">
              <a:xfrm>
                <a:off x="1978933" y="3172480"/>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4"/>
                      <a:pt x="119" y="0"/>
                      <a:pt x="109" y="0"/>
                    </a:cubicBezTo>
                    <a:cubicBezTo>
                      <a:pt x="18" y="0"/>
                      <a:pt x="18" y="0"/>
                      <a:pt x="18" y="0"/>
                    </a:cubicBezTo>
                    <a:cubicBezTo>
                      <a:pt x="8" y="0"/>
                      <a:pt x="0" y="4"/>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21" name="Freeform 277"/>
              <p:cNvSpPr>
                <a:spLocks/>
              </p:cNvSpPr>
              <p:nvPr/>
            </p:nvSpPr>
            <p:spPr bwMode="auto">
              <a:xfrm>
                <a:off x="2486118" y="3011097"/>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6"/>
                      <a:pt x="8" y="20"/>
                      <a:pt x="18" y="20"/>
                    </a:cubicBezTo>
                    <a:cubicBezTo>
                      <a:pt x="109" y="20"/>
                      <a:pt x="109" y="20"/>
                      <a:pt x="109" y="20"/>
                    </a:cubicBezTo>
                    <a:cubicBezTo>
                      <a:pt x="119" y="20"/>
                      <a:pt x="127" y="16"/>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22" name="Freeform 278"/>
              <p:cNvSpPr>
                <a:spLocks/>
              </p:cNvSpPr>
              <p:nvPr/>
            </p:nvSpPr>
            <p:spPr bwMode="auto">
              <a:xfrm>
                <a:off x="2486118" y="3089006"/>
                <a:ext cx="300506" cy="50085"/>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4"/>
                      <a:pt x="119" y="0"/>
                      <a:pt x="109" y="0"/>
                    </a:cubicBezTo>
                    <a:cubicBezTo>
                      <a:pt x="18" y="0"/>
                      <a:pt x="18" y="0"/>
                      <a:pt x="18" y="0"/>
                    </a:cubicBezTo>
                    <a:cubicBezTo>
                      <a:pt x="8" y="0"/>
                      <a:pt x="0" y="4"/>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23" name="Freeform 279"/>
              <p:cNvSpPr>
                <a:spLocks/>
              </p:cNvSpPr>
              <p:nvPr/>
            </p:nvSpPr>
            <p:spPr bwMode="auto">
              <a:xfrm>
                <a:off x="2486118" y="2059498"/>
                <a:ext cx="300506" cy="50085"/>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6"/>
                      <a:pt x="8" y="20"/>
                      <a:pt x="18" y="20"/>
                    </a:cubicBezTo>
                    <a:cubicBezTo>
                      <a:pt x="109" y="20"/>
                      <a:pt x="109" y="20"/>
                      <a:pt x="109" y="20"/>
                    </a:cubicBezTo>
                    <a:cubicBezTo>
                      <a:pt x="119" y="20"/>
                      <a:pt x="127" y="16"/>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24" name="Freeform 280"/>
              <p:cNvSpPr>
                <a:spLocks/>
              </p:cNvSpPr>
              <p:nvPr/>
            </p:nvSpPr>
            <p:spPr bwMode="auto">
              <a:xfrm>
                <a:off x="2486118" y="2142971"/>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5"/>
                      <a:pt x="119" y="0"/>
                      <a:pt x="109" y="0"/>
                    </a:cubicBezTo>
                    <a:cubicBezTo>
                      <a:pt x="18" y="0"/>
                      <a:pt x="18" y="0"/>
                      <a:pt x="18" y="0"/>
                    </a:cubicBezTo>
                    <a:cubicBezTo>
                      <a:pt x="8" y="0"/>
                      <a:pt x="0" y="5"/>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25" name="Oval 281"/>
              <p:cNvSpPr>
                <a:spLocks noChangeArrowheads="1"/>
              </p:cNvSpPr>
              <p:nvPr/>
            </p:nvSpPr>
            <p:spPr bwMode="auto">
              <a:xfrm>
                <a:off x="2613511" y="2504691"/>
                <a:ext cx="45720" cy="44520"/>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26" name="Oval 282"/>
              <p:cNvSpPr>
                <a:spLocks noChangeArrowheads="1"/>
              </p:cNvSpPr>
              <p:nvPr/>
            </p:nvSpPr>
            <p:spPr bwMode="auto">
              <a:xfrm>
                <a:off x="2613511" y="2638248"/>
                <a:ext cx="45720" cy="44520"/>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27" name="Freeform 283"/>
              <p:cNvSpPr>
                <a:spLocks/>
              </p:cNvSpPr>
              <p:nvPr/>
            </p:nvSpPr>
            <p:spPr bwMode="auto">
              <a:xfrm>
                <a:off x="2486118" y="3172480"/>
                <a:ext cx="300506" cy="44520"/>
              </a:xfrm>
              <a:custGeom>
                <a:avLst/>
                <a:gdLst>
                  <a:gd name="T0" fmla="*/ 127 w 127"/>
                  <a:gd name="T1" fmla="*/ 10 h 20"/>
                  <a:gd name="T2" fmla="*/ 109 w 127"/>
                  <a:gd name="T3" fmla="*/ 0 h 20"/>
                  <a:gd name="T4" fmla="*/ 18 w 127"/>
                  <a:gd name="T5" fmla="*/ 0 h 20"/>
                  <a:gd name="T6" fmla="*/ 0 w 127"/>
                  <a:gd name="T7" fmla="*/ 10 h 20"/>
                  <a:gd name="T8" fmla="*/ 18 w 127"/>
                  <a:gd name="T9" fmla="*/ 20 h 20"/>
                  <a:gd name="T10" fmla="*/ 109 w 127"/>
                  <a:gd name="T11" fmla="*/ 20 h 20"/>
                  <a:gd name="T12" fmla="*/ 127 w 12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127" h="20">
                    <a:moveTo>
                      <a:pt x="127" y="10"/>
                    </a:moveTo>
                    <a:cubicBezTo>
                      <a:pt x="127" y="4"/>
                      <a:pt x="119" y="0"/>
                      <a:pt x="109" y="0"/>
                    </a:cubicBezTo>
                    <a:cubicBezTo>
                      <a:pt x="18" y="0"/>
                      <a:pt x="18" y="0"/>
                      <a:pt x="18" y="0"/>
                    </a:cubicBezTo>
                    <a:cubicBezTo>
                      <a:pt x="8" y="0"/>
                      <a:pt x="0" y="4"/>
                      <a:pt x="0" y="10"/>
                    </a:cubicBezTo>
                    <a:cubicBezTo>
                      <a:pt x="0" y="15"/>
                      <a:pt x="8" y="20"/>
                      <a:pt x="18" y="20"/>
                    </a:cubicBezTo>
                    <a:cubicBezTo>
                      <a:pt x="109" y="20"/>
                      <a:pt x="109" y="20"/>
                      <a:pt x="109" y="20"/>
                    </a:cubicBezTo>
                    <a:cubicBezTo>
                      <a:pt x="119" y="20"/>
                      <a:pt x="127" y="15"/>
                      <a:pt x="127" y="10"/>
                    </a:cubicBezTo>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grpSp>
        <p:sp>
          <p:nvSpPr>
            <p:cNvPr id="7" name="Oval 6"/>
            <p:cNvSpPr/>
            <p:nvPr/>
          </p:nvSpPr>
          <p:spPr>
            <a:xfrm>
              <a:off x="3604327" y="2074418"/>
              <a:ext cx="1910884" cy="1910884"/>
            </a:xfrm>
            <a:prstGeom prst="ellipse">
              <a:avLst/>
            </a:prstGeom>
            <a:solidFill>
              <a:schemeClr val="accent2"/>
            </a:solidFill>
            <a:ln w="571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cs typeface="Arial" panose="020B0604020202020204" pitchFamily="34" charset="0"/>
              </a:endParaRPr>
            </a:p>
          </p:txBody>
        </p:sp>
        <p:sp>
          <p:nvSpPr>
            <p:cNvPr id="86" name="Content Placeholder 30"/>
            <p:cNvSpPr txBox="1">
              <a:spLocks/>
            </p:cNvSpPr>
            <p:nvPr/>
          </p:nvSpPr>
          <p:spPr>
            <a:xfrm>
              <a:off x="4058205" y="2928208"/>
              <a:ext cx="1003129" cy="273671"/>
            </a:xfrm>
            <a:prstGeom prst="rect">
              <a:avLst/>
            </a:prstGeom>
            <a:noFill/>
          </p:spPr>
          <p:txBody>
            <a:bodyPr lIns="0" tIns="0" rIns="0" bIns="0" anchor="ctr"/>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2000" b="1" dirty="0" smtClean="0">
                  <a:solidFill>
                    <a:prstClr val="white"/>
                  </a:solidFill>
                  <a:latin typeface="Intel Clear"/>
                  <a:cs typeface="Arial" panose="020B0604020202020204" pitchFamily="34" charset="0"/>
                </a:rPr>
                <a:t>DATA</a:t>
              </a:r>
              <a:endParaRPr lang="en-US" sz="2000" b="1" dirty="0">
                <a:solidFill>
                  <a:prstClr val="white"/>
                </a:solidFill>
                <a:latin typeface="Intel Clear"/>
                <a:cs typeface="Arial" panose="020B0604020202020204" pitchFamily="34" charset="0"/>
              </a:endParaRPr>
            </a:p>
          </p:txBody>
        </p:sp>
        <p:sp>
          <p:nvSpPr>
            <p:cNvPr id="130" name="Freeform 27"/>
            <p:cNvSpPr>
              <a:spLocks noEditPoints="1"/>
            </p:cNvSpPr>
            <p:nvPr/>
          </p:nvSpPr>
          <p:spPr bwMode="auto">
            <a:xfrm>
              <a:off x="3810626" y="2570746"/>
              <a:ext cx="185485" cy="260454"/>
            </a:xfrm>
            <a:custGeom>
              <a:avLst/>
              <a:gdLst>
                <a:gd name="T0" fmla="*/ 389 w 470"/>
                <a:gd name="T1" fmla="*/ 330 h 660"/>
                <a:gd name="T2" fmla="*/ 79 w 470"/>
                <a:gd name="T3" fmla="*/ 330 h 660"/>
                <a:gd name="T4" fmla="*/ 63 w 470"/>
                <a:gd name="T5" fmla="*/ 314 h 660"/>
                <a:gd name="T6" fmla="*/ 79 w 470"/>
                <a:gd name="T7" fmla="*/ 299 h 660"/>
                <a:gd name="T8" fmla="*/ 389 w 470"/>
                <a:gd name="T9" fmla="*/ 299 h 660"/>
                <a:gd name="T10" fmla="*/ 404 w 470"/>
                <a:gd name="T11" fmla="*/ 314 h 660"/>
                <a:gd name="T12" fmla="*/ 389 w 470"/>
                <a:gd name="T13" fmla="*/ 330 h 660"/>
                <a:gd name="T14" fmla="*/ 404 w 470"/>
                <a:gd name="T15" fmla="*/ 401 h 660"/>
                <a:gd name="T16" fmla="*/ 389 w 470"/>
                <a:gd name="T17" fmla="*/ 385 h 660"/>
                <a:gd name="T18" fmla="*/ 79 w 470"/>
                <a:gd name="T19" fmla="*/ 385 h 660"/>
                <a:gd name="T20" fmla="*/ 63 w 470"/>
                <a:gd name="T21" fmla="*/ 401 h 660"/>
                <a:gd name="T22" fmla="*/ 79 w 470"/>
                <a:gd name="T23" fmla="*/ 416 h 660"/>
                <a:gd name="T24" fmla="*/ 389 w 470"/>
                <a:gd name="T25" fmla="*/ 416 h 660"/>
                <a:gd name="T26" fmla="*/ 404 w 470"/>
                <a:gd name="T27" fmla="*/ 401 h 660"/>
                <a:gd name="T28" fmla="*/ 404 w 470"/>
                <a:gd name="T29" fmla="*/ 487 h 660"/>
                <a:gd name="T30" fmla="*/ 389 w 470"/>
                <a:gd name="T31" fmla="*/ 472 h 660"/>
                <a:gd name="T32" fmla="*/ 79 w 470"/>
                <a:gd name="T33" fmla="*/ 472 h 660"/>
                <a:gd name="T34" fmla="*/ 63 w 470"/>
                <a:gd name="T35" fmla="*/ 487 h 660"/>
                <a:gd name="T36" fmla="*/ 79 w 470"/>
                <a:gd name="T37" fmla="*/ 502 h 660"/>
                <a:gd name="T38" fmla="*/ 389 w 470"/>
                <a:gd name="T39" fmla="*/ 502 h 660"/>
                <a:gd name="T40" fmla="*/ 404 w 470"/>
                <a:gd name="T41" fmla="*/ 487 h 660"/>
                <a:gd name="T42" fmla="*/ 470 w 470"/>
                <a:gd name="T43" fmla="*/ 164 h 660"/>
                <a:gd name="T44" fmla="*/ 470 w 470"/>
                <a:gd name="T45" fmla="*/ 602 h 660"/>
                <a:gd name="T46" fmla="*/ 412 w 470"/>
                <a:gd name="T47" fmla="*/ 660 h 660"/>
                <a:gd name="T48" fmla="*/ 58 w 470"/>
                <a:gd name="T49" fmla="*/ 660 h 660"/>
                <a:gd name="T50" fmla="*/ 0 w 470"/>
                <a:gd name="T51" fmla="*/ 602 h 660"/>
                <a:gd name="T52" fmla="*/ 0 w 470"/>
                <a:gd name="T53" fmla="*/ 58 h 660"/>
                <a:gd name="T54" fmla="*/ 58 w 470"/>
                <a:gd name="T55" fmla="*/ 0 h 660"/>
                <a:gd name="T56" fmla="*/ 284 w 470"/>
                <a:gd name="T57" fmla="*/ 0 h 660"/>
                <a:gd name="T58" fmla="*/ 284 w 470"/>
                <a:gd name="T59" fmla="*/ 0 h 660"/>
                <a:gd name="T60" fmla="*/ 318 w 470"/>
                <a:gd name="T61" fmla="*/ 14 h 660"/>
                <a:gd name="T62" fmla="*/ 454 w 470"/>
                <a:gd name="T63" fmla="*/ 128 h 660"/>
                <a:gd name="T64" fmla="*/ 470 w 470"/>
                <a:gd name="T65" fmla="*/ 164 h 660"/>
                <a:gd name="T66" fmla="*/ 432 w 470"/>
                <a:gd name="T67" fmla="*/ 172 h 660"/>
                <a:gd name="T68" fmla="*/ 432 w 470"/>
                <a:gd name="T69" fmla="*/ 171 h 660"/>
                <a:gd name="T70" fmla="*/ 432 w 470"/>
                <a:gd name="T71" fmla="*/ 171 h 660"/>
                <a:gd name="T72" fmla="*/ 410 w 470"/>
                <a:gd name="T73" fmla="*/ 149 h 660"/>
                <a:gd name="T74" fmla="*/ 308 w 470"/>
                <a:gd name="T75" fmla="*/ 149 h 660"/>
                <a:gd name="T76" fmla="*/ 286 w 470"/>
                <a:gd name="T77" fmla="*/ 127 h 660"/>
                <a:gd name="T78" fmla="*/ 286 w 470"/>
                <a:gd name="T79" fmla="*/ 60 h 660"/>
                <a:gd name="T80" fmla="*/ 264 w 470"/>
                <a:gd name="T81" fmla="*/ 38 h 660"/>
                <a:gd name="T82" fmla="*/ 264 w 470"/>
                <a:gd name="T83" fmla="*/ 38 h 660"/>
                <a:gd name="T84" fmla="*/ 58 w 470"/>
                <a:gd name="T85" fmla="*/ 38 h 660"/>
                <a:gd name="T86" fmla="*/ 38 w 470"/>
                <a:gd name="T87" fmla="*/ 58 h 660"/>
                <a:gd name="T88" fmla="*/ 38 w 470"/>
                <a:gd name="T89" fmla="*/ 602 h 660"/>
                <a:gd name="T90" fmla="*/ 58 w 470"/>
                <a:gd name="T91" fmla="*/ 622 h 660"/>
                <a:gd name="T92" fmla="*/ 412 w 470"/>
                <a:gd name="T93" fmla="*/ 622 h 660"/>
                <a:gd name="T94" fmla="*/ 432 w 470"/>
                <a:gd name="T95" fmla="*/ 602 h 660"/>
                <a:gd name="T96" fmla="*/ 432 w 470"/>
                <a:gd name="T97" fmla="*/ 172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0" h="660">
                  <a:moveTo>
                    <a:pt x="389" y="330"/>
                  </a:moveTo>
                  <a:cubicBezTo>
                    <a:pt x="79" y="330"/>
                    <a:pt x="79" y="330"/>
                    <a:pt x="79" y="330"/>
                  </a:cubicBezTo>
                  <a:cubicBezTo>
                    <a:pt x="70" y="330"/>
                    <a:pt x="63" y="323"/>
                    <a:pt x="63" y="314"/>
                  </a:cubicBezTo>
                  <a:cubicBezTo>
                    <a:pt x="63" y="306"/>
                    <a:pt x="70" y="299"/>
                    <a:pt x="79" y="299"/>
                  </a:cubicBezTo>
                  <a:cubicBezTo>
                    <a:pt x="389" y="299"/>
                    <a:pt x="389" y="299"/>
                    <a:pt x="389" y="299"/>
                  </a:cubicBezTo>
                  <a:cubicBezTo>
                    <a:pt x="397" y="299"/>
                    <a:pt x="404" y="306"/>
                    <a:pt x="404" y="314"/>
                  </a:cubicBezTo>
                  <a:cubicBezTo>
                    <a:pt x="404" y="323"/>
                    <a:pt x="397" y="330"/>
                    <a:pt x="389" y="330"/>
                  </a:cubicBezTo>
                  <a:moveTo>
                    <a:pt x="404" y="401"/>
                  </a:moveTo>
                  <a:cubicBezTo>
                    <a:pt x="404" y="392"/>
                    <a:pt x="397" y="385"/>
                    <a:pt x="389" y="385"/>
                  </a:cubicBezTo>
                  <a:cubicBezTo>
                    <a:pt x="79" y="385"/>
                    <a:pt x="79" y="385"/>
                    <a:pt x="79" y="385"/>
                  </a:cubicBezTo>
                  <a:cubicBezTo>
                    <a:pt x="70" y="385"/>
                    <a:pt x="63" y="392"/>
                    <a:pt x="63" y="401"/>
                  </a:cubicBezTo>
                  <a:cubicBezTo>
                    <a:pt x="63" y="409"/>
                    <a:pt x="70" y="416"/>
                    <a:pt x="79" y="416"/>
                  </a:cubicBezTo>
                  <a:cubicBezTo>
                    <a:pt x="389" y="416"/>
                    <a:pt x="389" y="416"/>
                    <a:pt x="389" y="416"/>
                  </a:cubicBezTo>
                  <a:cubicBezTo>
                    <a:pt x="397" y="416"/>
                    <a:pt x="404" y="409"/>
                    <a:pt x="404" y="401"/>
                  </a:cubicBezTo>
                  <a:moveTo>
                    <a:pt x="404" y="487"/>
                  </a:moveTo>
                  <a:cubicBezTo>
                    <a:pt x="404" y="478"/>
                    <a:pt x="397" y="472"/>
                    <a:pt x="389" y="472"/>
                  </a:cubicBezTo>
                  <a:cubicBezTo>
                    <a:pt x="79" y="472"/>
                    <a:pt x="79" y="472"/>
                    <a:pt x="79" y="472"/>
                  </a:cubicBezTo>
                  <a:cubicBezTo>
                    <a:pt x="70" y="472"/>
                    <a:pt x="63" y="478"/>
                    <a:pt x="63" y="487"/>
                  </a:cubicBezTo>
                  <a:cubicBezTo>
                    <a:pt x="63" y="495"/>
                    <a:pt x="70" y="502"/>
                    <a:pt x="79" y="502"/>
                  </a:cubicBezTo>
                  <a:cubicBezTo>
                    <a:pt x="389" y="502"/>
                    <a:pt x="389" y="502"/>
                    <a:pt x="389" y="502"/>
                  </a:cubicBezTo>
                  <a:cubicBezTo>
                    <a:pt x="397" y="502"/>
                    <a:pt x="404" y="495"/>
                    <a:pt x="404" y="487"/>
                  </a:cubicBezTo>
                  <a:moveTo>
                    <a:pt x="470" y="164"/>
                  </a:moveTo>
                  <a:cubicBezTo>
                    <a:pt x="470" y="602"/>
                    <a:pt x="470" y="602"/>
                    <a:pt x="470" y="602"/>
                  </a:cubicBezTo>
                  <a:cubicBezTo>
                    <a:pt x="470" y="634"/>
                    <a:pt x="444" y="660"/>
                    <a:pt x="412" y="660"/>
                  </a:cubicBezTo>
                  <a:cubicBezTo>
                    <a:pt x="58" y="660"/>
                    <a:pt x="58" y="660"/>
                    <a:pt x="58" y="660"/>
                  </a:cubicBezTo>
                  <a:cubicBezTo>
                    <a:pt x="26" y="660"/>
                    <a:pt x="0" y="634"/>
                    <a:pt x="0" y="602"/>
                  </a:cubicBezTo>
                  <a:cubicBezTo>
                    <a:pt x="0" y="58"/>
                    <a:pt x="0" y="58"/>
                    <a:pt x="0" y="58"/>
                  </a:cubicBezTo>
                  <a:cubicBezTo>
                    <a:pt x="0" y="26"/>
                    <a:pt x="26" y="0"/>
                    <a:pt x="58" y="0"/>
                  </a:cubicBezTo>
                  <a:cubicBezTo>
                    <a:pt x="284" y="0"/>
                    <a:pt x="284" y="0"/>
                    <a:pt x="284" y="0"/>
                  </a:cubicBezTo>
                  <a:cubicBezTo>
                    <a:pt x="284" y="0"/>
                    <a:pt x="284" y="0"/>
                    <a:pt x="284" y="0"/>
                  </a:cubicBezTo>
                  <a:cubicBezTo>
                    <a:pt x="295" y="1"/>
                    <a:pt x="310" y="7"/>
                    <a:pt x="318" y="14"/>
                  </a:cubicBezTo>
                  <a:cubicBezTo>
                    <a:pt x="454" y="128"/>
                    <a:pt x="454" y="128"/>
                    <a:pt x="454" y="128"/>
                  </a:cubicBezTo>
                  <a:cubicBezTo>
                    <a:pt x="463" y="135"/>
                    <a:pt x="470" y="152"/>
                    <a:pt x="470" y="164"/>
                  </a:cubicBezTo>
                  <a:close/>
                  <a:moveTo>
                    <a:pt x="432" y="172"/>
                  </a:moveTo>
                  <a:cubicBezTo>
                    <a:pt x="432" y="171"/>
                    <a:pt x="432" y="171"/>
                    <a:pt x="432" y="171"/>
                  </a:cubicBezTo>
                  <a:cubicBezTo>
                    <a:pt x="432" y="171"/>
                    <a:pt x="432" y="171"/>
                    <a:pt x="432" y="171"/>
                  </a:cubicBezTo>
                  <a:cubicBezTo>
                    <a:pt x="432" y="159"/>
                    <a:pt x="422" y="149"/>
                    <a:pt x="410" y="149"/>
                  </a:cubicBezTo>
                  <a:cubicBezTo>
                    <a:pt x="308" y="149"/>
                    <a:pt x="308" y="149"/>
                    <a:pt x="308" y="149"/>
                  </a:cubicBezTo>
                  <a:cubicBezTo>
                    <a:pt x="296" y="149"/>
                    <a:pt x="286" y="139"/>
                    <a:pt x="286" y="127"/>
                  </a:cubicBezTo>
                  <a:cubicBezTo>
                    <a:pt x="286" y="60"/>
                    <a:pt x="286" y="60"/>
                    <a:pt x="286" y="60"/>
                  </a:cubicBezTo>
                  <a:cubicBezTo>
                    <a:pt x="286" y="48"/>
                    <a:pt x="276" y="38"/>
                    <a:pt x="264" y="38"/>
                  </a:cubicBezTo>
                  <a:cubicBezTo>
                    <a:pt x="264" y="38"/>
                    <a:pt x="264" y="38"/>
                    <a:pt x="264" y="38"/>
                  </a:cubicBezTo>
                  <a:cubicBezTo>
                    <a:pt x="58" y="38"/>
                    <a:pt x="58" y="38"/>
                    <a:pt x="58" y="38"/>
                  </a:cubicBezTo>
                  <a:cubicBezTo>
                    <a:pt x="47" y="38"/>
                    <a:pt x="38" y="47"/>
                    <a:pt x="38" y="58"/>
                  </a:cubicBezTo>
                  <a:cubicBezTo>
                    <a:pt x="38" y="602"/>
                    <a:pt x="38" y="602"/>
                    <a:pt x="38" y="602"/>
                  </a:cubicBezTo>
                  <a:cubicBezTo>
                    <a:pt x="38" y="613"/>
                    <a:pt x="47" y="622"/>
                    <a:pt x="58" y="622"/>
                  </a:cubicBezTo>
                  <a:cubicBezTo>
                    <a:pt x="412" y="622"/>
                    <a:pt x="412" y="622"/>
                    <a:pt x="412" y="622"/>
                  </a:cubicBezTo>
                  <a:cubicBezTo>
                    <a:pt x="423" y="622"/>
                    <a:pt x="432" y="613"/>
                    <a:pt x="432" y="602"/>
                  </a:cubicBezTo>
                  <a:lnTo>
                    <a:pt x="432" y="172"/>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33" name="Freeform 167"/>
            <p:cNvSpPr>
              <a:spLocks/>
            </p:cNvSpPr>
            <p:nvPr/>
          </p:nvSpPr>
          <p:spPr bwMode="auto">
            <a:xfrm>
              <a:off x="4423489" y="3688973"/>
              <a:ext cx="272560" cy="174941"/>
            </a:xfrm>
            <a:custGeom>
              <a:avLst/>
              <a:gdLst>
                <a:gd name="T0" fmla="*/ 247 w 247"/>
                <a:gd name="T1" fmla="*/ 0 h 158"/>
                <a:gd name="T2" fmla="*/ 124 w 247"/>
                <a:gd name="T3" fmla="*/ 125 h 158"/>
                <a:gd name="T4" fmla="*/ 0 w 247"/>
                <a:gd name="T5" fmla="*/ 0 h 158"/>
                <a:gd name="T6" fmla="*/ 0 w 247"/>
                <a:gd name="T7" fmla="*/ 134 h 158"/>
                <a:gd name="T8" fmla="*/ 28 w 247"/>
                <a:gd name="T9" fmla="*/ 158 h 158"/>
                <a:gd name="T10" fmla="*/ 131 w 247"/>
                <a:gd name="T11" fmla="*/ 158 h 158"/>
                <a:gd name="T12" fmla="*/ 219 w 247"/>
                <a:gd name="T13" fmla="*/ 158 h 158"/>
                <a:gd name="T14" fmla="*/ 247 w 247"/>
                <a:gd name="T15" fmla="*/ 134 h 158"/>
                <a:gd name="T16" fmla="*/ 247 w 247"/>
                <a:gd name="T17" fmla="*/ 118 h 158"/>
                <a:gd name="T18" fmla="*/ 247 w 247"/>
                <a:gd name="T19" fmla="*/ 118 h 158"/>
                <a:gd name="T20" fmla="*/ 247 w 247"/>
                <a:gd name="T2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7" h="158">
                  <a:moveTo>
                    <a:pt x="247" y="0"/>
                  </a:moveTo>
                  <a:cubicBezTo>
                    <a:pt x="124" y="125"/>
                    <a:pt x="124" y="125"/>
                    <a:pt x="124" y="125"/>
                  </a:cubicBezTo>
                  <a:cubicBezTo>
                    <a:pt x="0" y="0"/>
                    <a:pt x="0" y="0"/>
                    <a:pt x="0" y="0"/>
                  </a:cubicBezTo>
                  <a:cubicBezTo>
                    <a:pt x="0" y="134"/>
                    <a:pt x="0" y="134"/>
                    <a:pt x="0" y="134"/>
                  </a:cubicBezTo>
                  <a:cubicBezTo>
                    <a:pt x="0" y="147"/>
                    <a:pt x="13" y="158"/>
                    <a:pt x="28" y="158"/>
                  </a:cubicBezTo>
                  <a:cubicBezTo>
                    <a:pt x="131" y="158"/>
                    <a:pt x="131" y="158"/>
                    <a:pt x="131" y="158"/>
                  </a:cubicBezTo>
                  <a:cubicBezTo>
                    <a:pt x="219" y="158"/>
                    <a:pt x="219" y="158"/>
                    <a:pt x="219" y="158"/>
                  </a:cubicBezTo>
                  <a:cubicBezTo>
                    <a:pt x="235" y="158"/>
                    <a:pt x="247" y="147"/>
                    <a:pt x="247" y="134"/>
                  </a:cubicBezTo>
                  <a:cubicBezTo>
                    <a:pt x="247" y="118"/>
                    <a:pt x="247" y="118"/>
                    <a:pt x="247" y="118"/>
                  </a:cubicBezTo>
                  <a:cubicBezTo>
                    <a:pt x="247" y="118"/>
                    <a:pt x="247" y="118"/>
                    <a:pt x="247" y="118"/>
                  </a:cubicBezTo>
                  <a:lnTo>
                    <a:pt x="24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34" name="Freeform 168"/>
            <p:cNvSpPr>
              <a:spLocks/>
            </p:cNvSpPr>
            <p:nvPr/>
          </p:nvSpPr>
          <p:spPr bwMode="auto">
            <a:xfrm>
              <a:off x="4423489" y="3656111"/>
              <a:ext cx="272560" cy="158510"/>
            </a:xfrm>
            <a:custGeom>
              <a:avLst/>
              <a:gdLst>
                <a:gd name="T0" fmla="*/ 17 w 247"/>
                <a:gd name="T1" fmla="*/ 0 h 143"/>
                <a:gd name="T2" fmla="*/ 5 w 247"/>
                <a:gd name="T3" fmla="*/ 3 h 143"/>
                <a:gd name="T4" fmla="*/ 4 w 247"/>
                <a:gd name="T5" fmla="*/ 4 h 143"/>
                <a:gd name="T6" fmla="*/ 3 w 247"/>
                <a:gd name="T7" fmla="*/ 6 h 143"/>
                <a:gd name="T8" fmla="*/ 0 w 247"/>
                <a:gd name="T9" fmla="*/ 13 h 143"/>
                <a:gd name="T10" fmla="*/ 0 w 247"/>
                <a:gd name="T11" fmla="*/ 14 h 143"/>
                <a:gd name="T12" fmla="*/ 1 w 247"/>
                <a:gd name="T13" fmla="*/ 16 h 143"/>
                <a:gd name="T14" fmla="*/ 1 w 247"/>
                <a:gd name="T15" fmla="*/ 17 h 143"/>
                <a:gd name="T16" fmla="*/ 1 w 247"/>
                <a:gd name="T17" fmla="*/ 18 h 143"/>
                <a:gd name="T18" fmla="*/ 1 w 247"/>
                <a:gd name="T19" fmla="*/ 18 h 143"/>
                <a:gd name="T20" fmla="*/ 3 w 247"/>
                <a:gd name="T21" fmla="*/ 22 h 143"/>
                <a:gd name="T22" fmla="*/ 124 w 247"/>
                <a:gd name="T23" fmla="*/ 143 h 143"/>
                <a:gd name="T24" fmla="*/ 246 w 247"/>
                <a:gd name="T25" fmla="*/ 21 h 143"/>
                <a:gd name="T26" fmla="*/ 247 w 247"/>
                <a:gd name="T27" fmla="*/ 18 h 143"/>
                <a:gd name="T28" fmla="*/ 247 w 247"/>
                <a:gd name="T29" fmla="*/ 18 h 143"/>
                <a:gd name="T30" fmla="*/ 247 w 247"/>
                <a:gd name="T31" fmla="*/ 17 h 143"/>
                <a:gd name="T32" fmla="*/ 247 w 247"/>
                <a:gd name="T33" fmla="*/ 16 h 143"/>
                <a:gd name="T34" fmla="*/ 247 w 247"/>
                <a:gd name="T35" fmla="*/ 14 h 143"/>
                <a:gd name="T36" fmla="*/ 247 w 247"/>
                <a:gd name="T37" fmla="*/ 13 h 143"/>
                <a:gd name="T38" fmla="*/ 245 w 247"/>
                <a:gd name="T39" fmla="*/ 6 h 143"/>
                <a:gd name="T40" fmla="*/ 243 w 247"/>
                <a:gd name="T41" fmla="*/ 4 h 143"/>
                <a:gd name="T42" fmla="*/ 242 w 247"/>
                <a:gd name="T43" fmla="*/ 3 h 143"/>
                <a:gd name="T44" fmla="*/ 227 w 247"/>
                <a:gd name="T45" fmla="*/ 0 h 143"/>
                <a:gd name="T46" fmla="*/ 17 w 247"/>
                <a:gd name="T4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7" h="143">
                  <a:moveTo>
                    <a:pt x="17" y="0"/>
                  </a:moveTo>
                  <a:cubicBezTo>
                    <a:pt x="10" y="0"/>
                    <a:pt x="8" y="1"/>
                    <a:pt x="5" y="3"/>
                  </a:cubicBezTo>
                  <a:cubicBezTo>
                    <a:pt x="5" y="3"/>
                    <a:pt x="5" y="4"/>
                    <a:pt x="4" y="4"/>
                  </a:cubicBezTo>
                  <a:cubicBezTo>
                    <a:pt x="4" y="5"/>
                    <a:pt x="3" y="5"/>
                    <a:pt x="3" y="6"/>
                  </a:cubicBezTo>
                  <a:cubicBezTo>
                    <a:pt x="1" y="8"/>
                    <a:pt x="1" y="10"/>
                    <a:pt x="0" y="13"/>
                  </a:cubicBezTo>
                  <a:cubicBezTo>
                    <a:pt x="0" y="13"/>
                    <a:pt x="0" y="14"/>
                    <a:pt x="0" y="14"/>
                  </a:cubicBezTo>
                  <a:cubicBezTo>
                    <a:pt x="0" y="15"/>
                    <a:pt x="0" y="16"/>
                    <a:pt x="1" y="16"/>
                  </a:cubicBezTo>
                  <a:cubicBezTo>
                    <a:pt x="1" y="16"/>
                    <a:pt x="1" y="17"/>
                    <a:pt x="1" y="17"/>
                  </a:cubicBezTo>
                  <a:cubicBezTo>
                    <a:pt x="1" y="17"/>
                    <a:pt x="1" y="17"/>
                    <a:pt x="1" y="18"/>
                  </a:cubicBezTo>
                  <a:cubicBezTo>
                    <a:pt x="1" y="18"/>
                    <a:pt x="1" y="18"/>
                    <a:pt x="1" y="18"/>
                  </a:cubicBezTo>
                  <a:cubicBezTo>
                    <a:pt x="1" y="19"/>
                    <a:pt x="3" y="21"/>
                    <a:pt x="3" y="22"/>
                  </a:cubicBezTo>
                  <a:cubicBezTo>
                    <a:pt x="124" y="143"/>
                    <a:pt x="124" y="143"/>
                    <a:pt x="124" y="143"/>
                  </a:cubicBezTo>
                  <a:cubicBezTo>
                    <a:pt x="246" y="21"/>
                    <a:pt x="246" y="21"/>
                    <a:pt x="246" y="21"/>
                  </a:cubicBezTo>
                  <a:cubicBezTo>
                    <a:pt x="246" y="20"/>
                    <a:pt x="247" y="19"/>
                    <a:pt x="247" y="18"/>
                  </a:cubicBezTo>
                  <a:cubicBezTo>
                    <a:pt x="247" y="18"/>
                    <a:pt x="247" y="18"/>
                    <a:pt x="247" y="18"/>
                  </a:cubicBezTo>
                  <a:cubicBezTo>
                    <a:pt x="247" y="17"/>
                    <a:pt x="247" y="17"/>
                    <a:pt x="247" y="17"/>
                  </a:cubicBezTo>
                  <a:cubicBezTo>
                    <a:pt x="247" y="17"/>
                    <a:pt x="247" y="17"/>
                    <a:pt x="247" y="16"/>
                  </a:cubicBezTo>
                  <a:cubicBezTo>
                    <a:pt x="247" y="16"/>
                    <a:pt x="247" y="15"/>
                    <a:pt x="247" y="14"/>
                  </a:cubicBezTo>
                  <a:cubicBezTo>
                    <a:pt x="247" y="14"/>
                    <a:pt x="247" y="14"/>
                    <a:pt x="247" y="13"/>
                  </a:cubicBezTo>
                  <a:cubicBezTo>
                    <a:pt x="247" y="11"/>
                    <a:pt x="246" y="8"/>
                    <a:pt x="245" y="6"/>
                  </a:cubicBezTo>
                  <a:cubicBezTo>
                    <a:pt x="244" y="5"/>
                    <a:pt x="244" y="5"/>
                    <a:pt x="243" y="4"/>
                  </a:cubicBezTo>
                  <a:cubicBezTo>
                    <a:pt x="243" y="4"/>
                    <a:pt x="243" y="4"/>
                    <a:pt x="242" y="3"/>
                  </a:cubicBezTo>
                  <a:cubicBezTo>
                    <a:pt x="240" y="2"/>
                    <a:pt x="238" y="0"/>
                    <a:pt x="227" y="0"/>
                  </a:cubicBezTo>
                  <a:lnTo>
                    <a:pt x="1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35" name="Freeform 15"/>
            <p:cNvSpPr>
              <a:spLocks noEditPoints="1"/>
            </p:cNvSpPr>
            <p:nvPr/>
          </p:nvSpPr>
          <p:spPr bwMode="auto">
            <a:xfrm>
              <a:off x="4993832" y="2573862"/>
              <a:ext cx="360183" cy="261879"/>
            </a:xfrm>
            <a:custGeom>
              <a:avLst/>
              <a:gdLst>
                <a:gd name="T0" fmla="*/ 660 w 660"/>
                <a:gd name="T1" fmla="*/ 264 h 481"/>
                <a:gd name="T2" fmla="*/ 455 w 660"/>
                <a:gd name="T3" fmla="*/ 117 h 481"/>
                <a:gd name="T4" fmla="*/ 380 w 660"/>
                <a:gd name="T5" fmla="*/ 127 h 481"/>
                <a:gd name="T6" fmla="*/ 190 w 660"/>
                <a:gd name="T7" fmla="*/ 0 h 481"/>
                <a:gd name="T8" fmla="*/ 0 w 660"/>
                <a:gd name="T9" fmla="*/ 133 h 481"/>
                <a:gd name="T10" fmla="*/ 140 w 660"/>
                <a:gd name="T11" fmla="*/ 260 h 481"/>
                <a:gd name="T12" fmla="*/ 143 w 660"/>
                <a:gd name="T13" fmla="*/ 266 h 481"/>
                <a:gd name="T14" fmla="*/ 100 w 660"/>
                <a:gd name="T15" fmla="*/ 315 h 481"/>
                <a:gd name="T16" fmla="*/ 107 w 660"/>
                <a:gd name="T17" fmla="*/ 334 h 481"/>
                <a:gd name="T18" fmla="*/ 230 w 660"/>
                <a:gd name="T19" fmla="*/ 267 h 481"/>
                <a:gd name="T20" fmla="*/ 241 w 660"/>
                <a:gd name="T21" fmla="*/ 260 h 481"/>
                <a:gd name="T22" fmla="*/ 251 w 660"/>
                <a:gd name="T23" fmla="*/ 258 h 481"/>
                <a:gd name="T24" fmla="*/ 250 w 660"/>
                <a:gd name="T25" fmla="*/ 264 h 481"/>
                <a:gd name="T26" fmla="*/ 402 w 660"/>
                <a:gd name="T27" fmla="*/ 406 h 481"/>
                <a:gd name="T28" fmla="*/ 402 w 660"/>
                <a:gd name="T29" fmla="*/ 406 h 481"/>
                <a:gd name="T30" fmla="*/ 528 w 660"/>
                <a:gd name="T31" fmla="*/ 481 h 481"/>
                <a:gd name="T32" fmla="*/ 541 w 660"/>
                <a:gd name="T33" fmla="*/ 480 h 481"/>
                <a:gd name="T34" fmla="*/ 568 w 660"/>
                <a:gd name="T35" fmla="*/ 459 h 481"/>
                <a:gd name="T36" fmla="*/ 553 w 660"/>
                <a:gd name="T37" fmla="*/ 434 h 481"/>
                <a:gd name="T38" fmla="*/ 519 w 660"/>
                <a:gd name="T39" fmla="*/ 403 h 481"/>
                <a:gd name="T40" fmla="*/ 660 w 660"/>
                <a:gd name="T41" fmla="*/ 264 h 481"/>
                <a:gd name="T42" fmla="*/ 502 w 660"/>
                <a:gd name="T43" fmla="*/ 377 h 481"/>
                <a:gd name="T44" fmla="*/ 488 w 660"/>
                <a:gd name="T45" fmla="*/ 398 h 481"/>
                <a:gd name="T46" fmla="*/ 518 w 660"/>
                <a:gd name="T47" fmla="*/ 446 h 481"/>
                <a:gd name="T48" fmla="*/ 520 w 660"/>
                <a:gd name="T49" fmla="*/ 451 h 481"/>
                <a:gd name="T50" fmla="*/ 428 w 660"/>
                <a:gd name="T51" fmla="*/ 391 h 481"/>
                <a:gd name="T52" fmla="*/ 407 w 660"/>
                <a:gd name="T53" fmla="*/ 377 h 481"/>
                <a:gd name="T54" fmla="*/ 279 w 660"/>
                <a:gd name="T55" fmla="*/ 264 h 481"/>
                <a:gd name="T56" fmla="*/ 455 w 660"/>
                <a:gd name="T57" fmla="*/ 146 h 481"/>
                <a:gd name="T58" fmla="*/ 630 w 660"/>
                <a:gd name="T59" fmla="*/ 264 h 481"/>
                <a:gd name="T60" fmla="*/ 502 w 660"/>
                <a:gd name="T61" fmla="*/ 37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481">
                  <a:moveTo>
                    <a:pt x="660" y="264"/>
                  </a:moveTo>
                  <a:cubicBezTo>
                    <a:pt x="660" y="183"/>
                    <a:pt x="568" y="117"/>
                    <a:pt x="455" y="117"/>
                  </a:cubicBezTo>
                  <a:cubicBezTo>
                    <a:pt x="429" y="117"/>
                    <a:pt x="403" y="121"/>
                    <a:pt x="380" y="127"/>
                  </a:cubicBezTo>
                  <a:cubicBezTo>
                    <a:pt x="376" y="57"/>
                    <a:pt x="293" y="0"/>
                    <a:pt x="190" y="0"/>
                  </a:cubicBezTo>
                  <a:cubicBezTo>
                    <a:pt x="85" y="0"/>
                    <a:pt x="0" y="60"/>
                    <a:pt x="0" y="133"/>
                  </a:cubicBezTo>
                  <a:cubicBezTo>
                    <a:pt x="0" y="193"/>
                    <a:pt x="59" y="245"/>
                    <a:pt x="140" y="260"/>
                  </a:cubicBezTo>
                  <a:cubicBezTo>
                    <a:pt x="143" y="261"/>
                    <a:pt x="143" y="263"/>
                    <a:pt x="143" y="266"/>
                  </a:cubicBezTo>
                  <a:cubicBezTo>
                    <a:pt x="142" y="291"/>
                    <a:pt x="106" y="312"/>
                    <a:pt x="100" y="315"/>
                  </a:cubicBezTo>
                  <a:cubicBezTo>
                    <a:pt x="93" y="319"/>
                    <a:pt x="84" y="330"/>
                    <a:pt x="107" y="334"/>
                  </a:cubicBezTo>
                  <a:cubicBezTo>
                    <a:pt x="140" y="339"/>
                    <a:pt x="205" y="318"/>
                    <a:pt x="230" y="267"/>
                  </a:cubicBezTo>
                  <a:cubicBezTo>
                    <a:pt x="232" y="265"/>
                    <a:pt x="234" y="261"/>
                    <a:pt x="241" y="260"/>
                  </a:cubicBezTo>
                  <a:cubicBezTo>
                    <a:pt x="244" y="259"/>
                    <a:pt x="247" y="259"/>
                    <a:pt x="251" y="258"/>
                  </a:cubicBezTo>
                  <a:cubicBezTo>
                    <a:pt x="250" y="260"/>
                    <a:pt x="250" y="262"/>
                    <a:pt x="250" y="264"/>
                  </a:cubicBezTo>
                  <a:cubicBezTo>
                    <a:pt x="250" y="330"/>
                    <a:pt x="313" y="389"/>
                    <a:pt x="402" y="406"/>
                  </a:cubicBezTo>
                  <a:cubicBezTo>
                    <a:pt x="402" y="406"/>
                    <a:pt x="402" y="406"/>
                    <a:pt x="402" y="406"/>
                  </a:cubicBezTo>
                  <a:cubicBezTo>
                    <a:pt x="428" y="455"/>
                    <a:pt x="486" y="481"/>
                    <a:pt x="528" y="481"/>
                  </a:cubicBezTo>
                  <a:cubicBezTo>
                    <a:pt x="533" y="481"/>
                    <a:pt x="537" y="480"/>
                    <a:pt x="541" y="480"/>
                  </a:cubicBezTo>
                  <a:cubicBezTo>
                    <a:pt x="561" y="476"/>
                    <a:pt x="566" y="467"/>
                    <a:pt x="568" y="459"/>
                  </a:cubicBezTo>
                  <a:cubicBezTo>
                    <a:pt x="569" y="448"/>
                    <a:pt x="561" y="438"/>
                    <a:pt x="553" y="434"/>
                  </a:cubicBezTo>
                  <a:cubicBezTo>
                    <a:pt x="541" y="428"/>
                    <a:pt x="524" y="415"/>
                    <a:pt x="519" y="403"/>
                  </a:cubicBezTo>
                  <a:cubicBezTo>
                    <a:pt x="602" y="384"/>
                    <a:pt x="660" y="328"/>
                    <a:pt x="660" y="264"/>
                  </a:cubicBezTo>
                  <a:moveTo>
                    <a:pt x="502" y="377"/>
                  </a:moveTo>
                  <a:cubicBezTo>
                    <a:pt x="499" y="378"/>
                    <a:pt x="487" y="382"/>
                    <a:pt x="488" y="398"/>
                  </a:cubicBezTo>
                  <a:cubicBezTo>
                    <a:pt x="489" y="418"/>
                    <a:pt x="504" y="435"/>
                    <a:pt x="518" y="446"/>
                  </a:cubicBezTo>
                  <a:cubicBezTo>
                    <a:pt x="521" y="448"/>
                    <a:pt x="524" y="451"/>
                    <a:pt x="520" y="451"/>
                  </a:cubicBezTo>
                  <a:cubicBezTo>
                    <a:pt x="490" y="448"/>
                    <a:pt x="447" y="429"/>
                    <a:pt x="428" y="391"/>
                  </a:cubicBezTo>
                  <a:cubicBezTo>
                    <a:pt x="425" y="386"/>
                    <a:pt x="420" y="379"/>
                    <a:pt x="407" y="377"/>
                  </a:cubicBezTo>
                  <a:cubicBezTo>
                    <a:pt x="332" y="363"/>
                    <a:pt x="279" y="316"/>
                    <a:pt x="279" y="264"/>
                  </a:cubicBezTo>
                  <a:cubicBezTo>
                    <a:pt x="279" y="199"/>
                    <a:pt x="358" y="146"/>
                    <a:pt x="455" y="146"/>
                  </a:cubicBezTo>
                  <a:cubicBezTo>
                    <a:pt x="552" y="146"/>
                    <a:pt x="630" y="199"/>
                    <a:pt x="630" y="264"/>
                  </a:cubicBezTo>
                  <a:cubicBezTo>
                    <a:pt x="630" y="316"/>
                    <a:pt x="578" y="363"/>
                    <a:pt x="502" y="377"/>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37" name="Freeform 29"/>
            <p:cNvSpPr>
              <a:spLocks noEditPoints="1"/>
            </p:cNvSpPr>
            <p:nvPr/>
          </p:nvSpPr>
          <p:spPr bwMode="auto">
            <a:xfrm>
              <a:off x="3762678" y="3330858"/>
              <a:ext cx="310037" cy="151238"/>
            </a:xfrm>
            <a:custGeom>
              <a:avLst/>
              <a:gdLst>
                <a:gd name="T0" fmla="*/ 298 w 660"/>
                <a:gd name="T1" fmla="*/ 38 h 324"/>
                <a:gd name="T2" fmla="*/ 377 w 660"/>
                <a:gd name="T3" fmla="*/ 51 h 324"/>
                <a:gd name="T4" fmla="*/ 341 w 660"/>
                <a:gd name="T5" fmla="*/ 118 h 324"/>
                <a:gd name="T6" fmla="*/ 280 w 660"/>
                <a:gd name="T7" fmla="*/ 76 h 324"/>
                <a:gd name="T8" fmla="*/ 293 w 660"/>
                <a:gd name="T9" fmla="*/ 135 h 324"/>
                <a:gd name="T10" fmla="*/ 257 w 660"/>
                <a:gd name="T11" fmla="*/ 202 h 324"/>
                <a:gd name="T12" fmla="*/ 196 w 660"/>
                <a:gd name="T13" fmla="*/ 141 h 324"/>
                <a:gd name="T14" fmla="*/ 110 w 660"/>
                <a:gd name="T15" fmla="*/ 55 h 324"/>
                <a:gd name="T16" fmla="*/ 196 w 660"/>
                <a:gd name="T17" fmla="*/ 38 h 324"/>
                <a:gd name="T18" fmla="*/ 213 w 660"/>
                <a:gd name="T19" fmla="*/ 74 h 324"/>
                <a:gd name="T20" fmla="*/ 110 w 660"/>
                <a:gd name="T21" fmla="*/ 74 h 324"/>
                <a:gd name="T22" fmla="*/ 90 w 660"/>
                <a:gd name="T23" fmla="*/ 101 h 324"/>
                <a:gd name="T24" fmla="*/ 128 w 660"/>
                <a:gd name="T25" fmla="*/ 159 h 324"/>
                <a:gd name="T26" fmla="*/ 167 w 660"/>
                <a:gd name="T27" fmla="*/ 293 h 324"/>
                <a:gd name="T28" fmla="*/ 116 w 660"/>
                <a:gd name="T29" fmla="*/ 221 h 324"/>
                <a:gd name="T30" fmla="*/ 212 w 660"/>
                <a:gd name="T31" fmla="*/ 225 h 324"/>
                <a:gd name="T32" fmla="*/ 213 w 660"/>
                <a:gd name="T33" fmla="*/ 293 h 324"/>
                <a:gd name="T34" fmla="*/ 254 w 660"/>
                <a:gd name="T35" fmla="*/ 272 h 324"/>
                <a:gd name="T36" fmla="*/ 213 w 660"/>
                <a:gd name="T37" fmla="*/ 293 h 324"/>
                <a:gd name="T38" fmla="*/ 557 w 660"/>
                <a:gd name="T39" fmla="*/ 311 h 324"/>
                <a:gd name="T40" fmla="*/ 616 w 660"/>
                <a:gd name="T41" fmla="*/ 48 h 324"/>
                <a:gd name="T42" fmla="*/ 641 w 660"/>
                <a:gd name="T43" fmla="*/ 38 h 324"/>
                <a:gd name="T44" fmla="*/ 19 w 660"/>
                <a:gd name="T45" fmla="*/ 0 h 324"/>
                <a:gd name="T46" fmla="*/ 31 w 660"/>
                <a:gd name="T47" fmla="*/ 38 h 324"/>
                <a:gd name="T48" fmla="*/ 96 w 660"/>
                <a:gd name="T49" fmla="*/ 283 h 324"/>
                <a:gd name="T50" fmla="*/ 124 w 660"/>
                <a:gd name="T51" fmla="*/ 324 h 324"/>
                <a:gd name="T52" fmla="*/ 423 w 660"/>
                <a:gd name="T53" fmla="*/ 99 h 324"/>
                <a:gd name="T54" fmla="*/ 423 w 660"/>
                <a:gd name="T55" fmla="*/ 202 h 324"/>
                <a:gd name="T56" fmla="*/ 355 w 660"/>
                <a:gd name="T57" fmla="*/ 148 h 324"/>
                <a:gd name="T58" fmla="*/ 423 w 660"/>
                <a:gd name="T59" fmla="*/ 99 h 324"/>
                <a:gd name="T60" fmla="*/ 490 w 660"/>
                <a:gd name="T61" fmla="*/ 116 h 324"/>
                <a:gd name="T62" fmla="*/ 452 w 660"/>
                <a:gd name="T63" fmla="*/ 51 h 324"/>
                <a:gd name="T64" fmla="*/ 547 w 660"/>
                <a:gd name="T65" fmla="*/ 51 h 324"/>
                <a:gd name="T66" fmla="*/ 544 w 660"/>
                <a:gd name="T67" fmla="*/ 170 h 324"/>
                <a:gd name="T68" fmla="*/ 564 w 660"/>
                <a:gd name="T69" fmla="*/ 109 h 324"/>
                <a:gd name="T70" fmla="*/ 544 w 660"/>
                <a:gd name="T71" fmla="*/ 170 h 324"/>
                <a:gd name="T72" fmla="*/ 488 w 660"/>
                <a:gd name="T73" fmla="*/ 187 h 324"/>
                <a:gd name="T74" fmla="*/ 533 w 660"/>
                <a:gd name="T75" fmla="*/ 274 h 324"/>
                <a:gd name="T76" fmla="*/ 450 w 660"/>
                <a:gd name="T77" fmla="*/ 248 h 324"/>
                <a:gd name="T78" fmla="*/ 406 w 660"/>
                <a:gd name="T79" fmla="*/ 272 h 324"/>
                <a:gd name="T80" fmla="*/ 447 w 660"/>
                <a:gd name="T81" fmla="*/ 293 h 324"/>
                <a:gd name="T82" fmla="*/ 325 w 660"/>
                <a:gd name="T83" fmla="*/ 293 h 324"/>
                <a:gd name="T84" fmla="*/ 319 w 660"/>
                <a:gd name="T85" fmla="*/ 188 h 324"/>
                <a:gd name="T86" fmla="*/ 380 w 660"/>
                <a:gd name="T87" fmla="*/ 24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0" h="324">
                  <a:moveTo>
                    <a:pt x="280" y="57"/>
                  </a:moveTo>
                  <a:cubicBezTo>
                    <a:pt x="286" y="51"/>
                    <a:pt x="286" y="51"/>
                    <a:pt x="286" y="51"/>
                  </a:cubicBezTo>
                  <a:cubicBezTo>
                    <a:pt x="291" y="46"/>
                    <a:pt x="296" y="41"/>
                    <a:pt x="298" y="38"/>
                  </a:cubicBezTo>
                  <a:cubicBezTo>
                    <a:pt x="336" y="38"/>
                    <a:pt x="336" y="38"/>
                    <a:pt x="336" y="38"/>
                  </a:cubicBezTo>
                  <a:cubicBezTo>
                    <a:pt x="364" y="38"/>
                    <a:pt x="364" y="38"/>
                    <a:pt x="364" y="38"/>
                  </a:cubicBezTo>
                  <a:cubicBezTo>
                    <a:pt x="367" y="41"/>
                    <a:pt x="372" y="46"/>
                    <a:pt x="377" y="51"/>
                  </a:cubicBezTo>
                  <a:cubicBezTo>
                    <a:pt x="383" y="57"/>
                    <a:pt x="383" y="57"/>
                    <a:pt x="383" y="57"/>
                  </a:cubicBezTo>
                  <a:cubicBezTo>
                    <a:pt x="388" y="62"/>
                    <a:pt x="388" y="71"/>
                    <a:pt x="383" y="76"/>
                  </a:cubicBezTo>
                  <a:cubicBezTo>
                    <a:pt x="341" y="118"/>
                    <a:pt x="341" y="118"/>
                    <a:pt x="341" y="118"/>
                  </a:cubicBezTo>
                  <a:cubicBezTo>
                    <a:pt x="338" y="121"/>
                    <a:pt x="335" y="122"/>
                    <a:pt x="331" y="122"/>
                  </a:cubicBezTo>
                  <a:cubicBezTo>
                    <a:pt x="328" y="122"/>
                    <a:pt x="324" y="121"/>
                    <a:pt x="322" y="118"/>
                  </a:cubicBezTo>
                  <a:cubicBezTo>
                    <a:pt x="280" y="76"/>
                    <a:pt x="280" y="76"/>
                    <a:pt x="280" y="76"/>
                  </a:cubicBezTo>
                  <a:cubicBezTo>
                    <a:pt x="275" y="71"/>
                    <a:pt x="275" y="62"/>
                    <a:pt x="280" y="57"/>
                  </a:cubicBezTo>
                  <a:moveTo>
                    <a:pt x="257" y="99"/>
                  </a:moveTo>
                  <a:cubicBezTo>
                    <a:pt x="293" y="135"/>
                    <a:pt x="293" y="135"/>
                    <a:pt x="293" y="135"/>
                  </a:cubicBezTo>
                  <a:cubicBezTo>
                    <a:pt x="298" y="140"/>
                    <a:pt x="304" y="146"/>
                    <a:pt x="305" y="148"/>
                  </a:cubicBezTo>
                  <a:cubicBezTo>
                    <a:pt x="307" y="149"/>
                    <a:pt x="304" y="155"/>
                    <a:pt x="299" y="160"/>
                  </a:cubicBezTo>
                  <a:cubicBezTo>
                    <a:pt x="257" y="202"/>
                    <a:pt x="257" y="202"/>
                    <a:pt x="257" y="202"/>
                  </a:cubicBezTo>
                  <a:cubicBezTo>
                    <a:pt x="252" y="207"/>
                    <a:pt x="243" y="207"/>
                    <a:pt x="238" y="202"/>
                  </a:cubicBezTo>
                  <a:cubicBezTo>
                    <a:pt x="196" y="160"/>
                    <a:pt x="196" y="160"/>
                    <a:pt x="196" y="160"/>
                  </a:cubicBezTo>
                  <a:cubicBezTo>
                    <a:pt x="191" y="155"/>
                    <a:pt x="191" y="146"/>
                    <a:pt x="196" y="141"/>
                  </a:cubicBezTo>
                  <a:cubicBezTo>
                    <a:pt x="238" y="99"/>
                    <a:pt x="238" y="99"/>
                    <a:pt x="238" y="99"/>
                  </a:cubicBezTo>
                  <a:cubicBezTo>
                    <a:pt x="243" y="94"/>
                    <a:pt x="252" y="94"/>
                    <a:pt x="257" y="99"/>
                  </a:cubicBezTo>
                  <a:moveTo>
                    <a:pt x="110" y="55"/>
                  </a:moveTo>
                  <a:cubicBezTo>
                    <a:pt x="114" y="51"/>
                    <a:pt x="114" y="51"/>
                    <a:pt x="114" y="51"/>
                  </a:cubicBezTo>
                  <a:cubicBezTo>
                    <a:pt x="119" y="46"/>
                    <a:pt x="124" y="41"/>
                    <a:pt x="126" y="38"/>
                  </a:cubicBezTo>
                  <a:cubicBezTo>
                    <a:pt x="196" y="38"/>
                    <a:pt x="196" y="38"/>
                    <a:pt x="196" y="38"/>
                  </a:cubicBezTo>
                  <a:cubicBezTo>
                    <a:pt x="199" y="41"/>
                    <a:pt x="204" y="46"/>
                    <a:pt x="209" y="51"/>
                  </a:cubicBezTo>
                  <a:cubicBezTo>
                    <a:pt x="213" y="55"/>
                    <a:pt x="213" y="55"/>
                    <a:pt x="213" y="55"/>
                  </a:cubicBezTo>
                  <a:cubicBezTo>
                    <a:pt x="218" y="60"/>
                    <a:pt x="218" y="69"/>
                    <a:pt x="213" y="74"/>
                  </a:cubicBezTo>
                  <a:cubicBezTo>
                    <a:pt x="171" y="116"/>
                    <a:pt x="171" y="116"/>
                    <a:pt x="171" y="116"/>
                  </a:cubicBezTo>
                  <a:cubicBezTo>
                    <a:pt x="165" y="121"/>
                    <a:pt x="157" y="121"/>
                    <a:pt x="151" y="116"/>
                  </a:cubicBezTo>
                  <a:cubicBezTo>
                    <a:pt x="110" y="74"/>
                    <a:pt x="110" y="74"/>
                    <a:pt x="110" y="74"/>
                  </a:cubicBezTo>
                  <a:cubicBezTo>
                    <a:pt x="104" y="69"/>
                    <a:pt x="104" y="60"/>
                    <a:pt x="110" y="55"/>
                  </a:cubicBezTo>
                  <a:moveTo>
                    <a:pt x="107" y="181"/>
                  </a:moveTo>
                  <a:cubicBezTo>
                    <a:pt x="90" y="101"/>
                    <a:pt x="90" y="101"/>
                    <a:pt x="90" y="101"/>
                  </a:cubicBezTo>
                  <a:cubicBezTo>
                    <a:pt x="92" y="104"/>
                    <a:pt x="94" y="106"/>
                    <a:pt x="97" y="109"/>
                  </a:cubicBezTo>
                  <a:cubicBezTo>
                    <a:pt x="128" y="140"/>
                    <a:pt x="128" y="140"/>
                    <a:pt x="128" y="140"/>
                  </a:cubicBezTo>
                  <a:cubicBezTo>
                    <a:pt x="133" y="145"/>
                    <a:pt x="133" y="154"/>
                    <a:pt x="128" y="159"/>
                  </a:cubicBezTo>
                  <a:cubicBezTo>
                    <a:pt x="117" y="170"/>
                    <a:pt x="117" y="170"/>
                    <a:pt x="117" y="170"/>
                  </a:cubicBezTo>
                  <a:cubicBezTo>
                    <a:pt x="113" y="173"/>
                    <a:pt x="109" y="178"/>
                    <a:pt x="107" y="181"/>
                  </a:cubicBezTo>
                  <a:moveTo>
                    <a:pt x="167" y="293"/>
                  </a:moveTo>
                  <a:cubicBezTo>
                    <a:pt x="157" y="293"/>
                    <a:pt x="157" y="293"/>
                    <a:pt x="157" y="293"/>
                  </a:cubicBezTo>
                  <a:cubicBezTo>
                    <a:pt x="141" y="293"/>
                    <a:pt x="132" y="293"/>
                    <a:pt x="128" y="274"/>
                  </a:cubicBezTo>
                  <a:cubicBezTo>
                    <a:pt x="116" y="221"/>
                    <a:pt x="116" y="221"/>
                    <a:pt x="116" y="221"/>
                  </a:cubicBezTo>
                  <a:cubicBezTo>
                    <a:pt x="149" y="188"/>
                    <a:pt x="149" y="188"/>
                    <a:pt x="149" y="188"/>
                  </a:cubicBezTo>
                  <a:cubicBezTo>
                    <a:pt x="156" y="181"/>
                    <a:pt x="164" y="177"/>
                    <a:pt x="173" y="187"/>
                  </a:cubicBezTo>
                  <a:cubicBezTo>
                    <a:pt x="212" y="225"/>
                    <a:pt x="212" y="225"/>
                    <a:pt x="212" y="225"/>
                  </a:cubicBezTo>
                  <a:cubicBezTo>
                    <a:pt x="218" y="233"/>
                    <a:pt x="219" y="240"/>
                    <a:pt x="211" y="248"/>
                  </a:cubicBezTo>
                  <a:lnTo>
                    <a:pt x="167" y="293"/>
                  </a:lnTo>
                  <a:close/>
                  <a:moveTo>
                    <a:pt x="213" y="293"/>
                  </a:moveTo>
                  <a:cubicBezTo>
                    <a:pt x="216" y="291"/>
                    <a:pt x="219" y="288"/>
                    <a:pt x="223" y="284"/>
                  </a:cubicBezTo>
                  <a:cubicBezTo>
                    <a:pt x="235" y="272"/>
                    <a:pt x="235" y="272"/>
                    <a:pt x="235" y="272"/>
                  </a:cubicBezTo>
                  <a:cubicBezTo>
                    <a:pt x="240" y="267"/>
                    <a:pt x="249" y="267"/>
                    <a:pt x="254" y="272"/>
                  </a:cubicBezTo>
                  <a:cubicBezTo>
                    <a:pt x="267" y="284"/>
                    <a:pt x="267" y="284"/>
                    <a:pt x="267" y="284"/>
                  </a:cubicBezTo>
                  <a:cubicBezTo>
                    <a:pt x="270" y="287"/>
                    <a:pt x="273" y="291"/>
                    <a:pt x="276" y="293"/>
                  </a:cubicBezTo>
                  <a:lnTo>
                    <a:pt x="213" y="293"/>
                  </a:lnTo>
                  <a:close/>
                  <a:moveTo>
                    <a:pt x="530" y="324"/>
                  </a:moveTo>
                  <a:cubicBezTo>
                    <a:pt x="532" y="324"/>
                    <a:pt x="535" y="324"/>
                    <a:pt x="537" y="324"/>
                  </a:cubicBezTo>
                  <a:cubicBezTo>
                    <a:pt x="537" y="324"/>
                    <a:pt x="552" y="324"/>
                    <a:pt x="557" y="311"/>
                  </a:cubicBezTo>
                  <a:cubicBezTo>
                    <a:pt x="560" y="305"/>
                    <a:pt x="563" y="289"/>
                    <a:pt x="563" y="289"/>
                  </a:cubicBezTo>
                  <a:cubicBezTo>
                    <a:pt x="564" y="287"/>
                    <a:pt x="564" y="284"/>
                    <a:pt x="565" y="283"/>
                  </a:cubicBezTo>
                  <a:cubicBezTo>
                    <a:pt x="616" y="48"/>
                    <a:pt x="616" y="48"/>
                    <a:pt x="616" y="48"/>
                  </a:cubicBezTo>
                  <a:cubicBezTo>
                    <a:pt x="616" y="48"/>
                    <a:pt x="616" y="48"/>
                    <a:pt x="616" y="48"/>
                  </a:cubicBezTo>
                  <a:cubicBezTo>
                    <a:pt x="618" y="39"/>
                    <a:pt x="625" y="38"/>
                    <a:pt x="629" y="38"/>
                  </a:cubicBezTo>
                  <a:cubicBezTo>
                    <a:pt x="641" y="38"/>
                    <a:pt x="641" y="38"/>
                    <a:pt x="641" y="38"/>
                  </a:cubicBezTo>
                  <a:cubicBezTo>
                    <a:pt x="652" y="38"/>
                    <a:pt x="660" y="30"/>
                    <a:pt x="660" y="19"/>
                  </a:cubicBezTo>
                  <a:cubicBezTo>
                    <a:pt x="660" y="9"/>
                    <a:pt x="652" y="0"/>
                    <a:pt x="641" y="0"/>
                  </a:cubicBezTo>
                  <a:cubicBezTo>
                    <a:pt x="19" y="0"/>
                    <a:pt x="19" y="0"/>
                    <a:pt x="19" y="0"/>
                  </a:cubicBezTo>
                  <a:cubicBezTo>
                    <a:pt x="9" y="0"/>
                    <a:pt x="0" y="9"/>
                    <a:pt x="0" y="19"/>
                  </a:cubicBezTo>
                  <a:cubicBezTo>
                    <a:pt x="0" y="30"/>
                    <a:pt x="9" y="38"/>
                    <a:pt x="19" y="38"/>
                  </a:cubicBezTo>
                  <a:cubicBezTo>
                    <a:pt x="31" y="38"/>
                    <a:pt x="31" y="38"/>
                    <a:pt x="31" y="38"/>
                  </a:cubicBezTo>
                  <a:cubicBezTo>
                    <a:pt x="36" y="38"/>
                    <a:pt x="43" y="39"/>
                    <a:pt x="45" y="48"/>
                  </a:cubicBezTo>
                  <a:cubicBezTo>
                    <a:pt x="45" y="48"/>
                    <a:pt x="45" y="48"/>
                    <a:pt x="45" y="48"/>
                  </a:cubicBezTo>
                  <a:cubicBezTo>
                    <a:pt x="96" y="283"/>
                    <a:pt x="96" y="283"/>
                    <a:pt x="96" y="283"/>
                  </a:cubicBezTo>
                  <a:cubicBezTo>
                    <a:pt x="96" y="284"/>
                    <a:pt x="97" y="287"/>
                    <a:pt x="97" y="289"/>
                  </a:cubicBezTo>
                  <a:cubicBezTo>
                    <a:pt x="97" y="289"/>
                    <a:pt x="101" y="305"/>
                    <a:pt x="103" y="311"/>
                  </a:cubicBezTo>
                  <a:cubicBezTo>
                    <a:pt x="109" y="324"/>
                    <a:pt x="124" y="324"/>
                    <a:pt x="124" y="324"/>
                  </a:cubicBezTo>
                  <a:cubicBezTo>
                    <a:pt x="126" y="324"/>
                    <a:pt x="129" y="324"/>
                    <a:pt x="131" y="324"/>
                  </a:cubicBezTo>
                  <a:lnTo>
                    <a:pt x="530" y="324"/>
                  </a:lnTo>
                  <a:close/>
                  <a:moveTo>
                    <a:pt x="423" y="99"/>
                  </a:moveTo>
                  <a:cubicBezTo>
                    <a:pt x="465" y="141"/>
                    <a:pt x="465" y="141"/>
                    <a:pt x="465" y="141"/>
                  </a:cubicBezTo>
                  <a:cubicBezTo>
                    <a:pt x="470" y="146"/>
                    <a:pt x="470" y="155"/>
                    <a:pt x="465" y="160"/>
                  </a:cubicBezTo>
                  <a:cubicBezTo>
                    <a:pt x="423" y="202"/>
                    <a:pt x="423" y="202"/>
                    <a:pt x="423" y="202"/>
                  </a:cubicBezTo>
                  <a:cubicBezTo>
                    <a:pt x="418" y="207"/>
                    <a:pt x="409" y="207"/>
                    <a:pt x="404" y="202"/>
                  </a:cubicBezTo>
                  <a:cubicBezTo>
                    <a:pt x="362" y="160"/>
                    <a:pt x="362" y="160"/>
                    <a:pt x="362" y="160"/>
                  </a:cubicBezTo>
                  <a:cubicBezTo>
                    <a:pt x="357" y="155"/>
                    <a:pt x="354" y="149"/>
                    <a:pt x="355" y="148"/>
                  </a:cubicBezTo>
                  <a:cubicBezTo>
                    <a:pt x="357" y="146"/>
                    <a:pt x="363" y="140"/>
                    <a:pt x="368" y="135"/>
                  </a:cubicBezTo>
                  <a:cubicBezTo>
                    <a:pt x="404" y="99"/>
                    <a:pt x="404" y="99"/>
                    <a:pt x="404" y="99"/>
                  </a:cubicBezTo>
                  <a:cubicBezTo>
                    <a:pt x="409" y="94"/>
                    <a:pt x="417" y="94"/>
                    <a:pt x="423" y="99"/>
                  </a:cubicBezTo>
                  <a:moveTo>
                    <a:pt x="551" y="74"/>
                  </a:moveTo>
                  <a:cubicBezTo>
                    <a:pt x="509" y="116"/>
                    <a:pt x="509" y="116"/>
                    <a:pt x="509" y="116"/>
                  </a:cubicBezTo>
                  <a:cubicBezTo>
                    <a:pt x="504" y="121"/>
                    <a:pt x="495" y="121"/>
                    <a:pt x="490" y="116"/>
                  </a:cubicBezTo>
                  <a:cubicBezTo>
                    <a:pt x="448" y="74"/>
                    <a:pt x="448" y="74"/>
                    <a:pt x="448" y="74"/>
                  </a:cubicBezTo>
                  <a:cubicBezTo>
                    <a:pt x="443" y="69"/>
                    <a:pt x="443" y="60"/>
                    <a:pt x="448" y="55"/>
                  </a:cubicBezTo>
                  <a:cubicBezTo>
                    <a:pt x="452" y="51"/>
                    <a:pt x="452" y="51"/>
                    <a:pt x="452" y="51"/>
                  </a:cubicBezTo>
                  <a:cubicBezTo>
                    <a:pt x="457" y="46"/>
                    <a:pt x="462" y="41"/>
                    <a:pt x="464" y="38"/>
                  </a:cubicBezTo>
                  <a:cubicBezTo>
                    <a:pt x="534" y="38"/>
                    <a:pt x="534" y="38"/>
                    <a:pt x="534" y="38"/>
                  </a:cubicBezTo>
                  <a:cubicBezTo>
                    <a:pt x="537" y="41"/>
                    <a:pt x="542" y="46"/>
                    <a:pt x="547" y="51"/>
                  </a:cubicBezTo>
                  <a:cubicBezTo>
                    <a:pt x="551" y="55"/>
                    <a:pt x="551" y="55"/>
                    <a:pt x="551" y="55"/>
                  </a:cubicBezTo>
                  <a:cubicBezTo>
                    <a:pt x="556" y="60"/>
                    <a:pt x="556" y="69"/>
                    <a:pt x="551" y="74"/>
                  </a:cubicBezTo>
                  <a:moveTo>
                    <a:pt x="544" y="170"/>
                  </a:moveTo>
                  <a:cubicBezTo>
                    <a:pt x="533" y="159"/>
                    <a:pt x="533" y="159"/>
                    <a:pt x="533" y="159"/>
                  </a:cubicBezTo>
                  <a:cubicBezTo>
                    <a:pt x="527" y="154"/>
                    <a:pt x="527" y="145"/>
                    <a:pt x="533" y="140"/>
                  </a:cubicBezTo>
                  <a:cubicBezTo>
                    <a:pt x="564" y="109"/>
                    <a:pt x="564" y="109"/>
                    <a:pt x="564" y="109"/>
                  </a:cubicBezTo>
                  <a:cubicBezTo>
                    <a:pt x="566" y="106"/>
                    <a:pt x="569" y="104"/>
                    <a:pt x="571" y="101"/>
                  </a:cubicBezTo>
                  <a:cubicBezTo>
                    <a:pt x="554" y="181"/>
                    <a:pt x="554" y="181"/>
                    <a:pt x="554" y="181"/>
                  </a:cubicBezTo>
                  <a:cubicBezTo>
                    <a:pt x="551" y="178"/>
                    <a:pt x="547" y="173"/>
                    <a:pt x="544" y="170"/>
                  </a:cubicBezTo>
                  <a:moveTo>
                    <a:pt x="450" y="248"/>
                  </a:moveTo>
                  <a:cubicBezTo>
                    <a:pt x="441" y="240"/>
                    <a:pt x="442" y="233"/>
                    <a:pt x="449" y="225"/>
                  </a:cubicBezTo>
                  <a:cubicBezTo>
                    <a:pt x="488" y="187"/>
                    <a:pt x="488" y="187"/>
                    <a:pt x="488" y="187"/>
                  </a:cubicBezTo>
                  <a:cubicBezTo>
                    <a:pt x="497" y="177"/>
                    <a:pt x="504" y="181"/>
                    <a:pt x="511" y="188"/>
                  </a:cubicBezTo>
                  <a:cubicBezTo>
                    <a:pt x="545" y="221"/>
                    <a:pt x="545" y="221"/>
                    <a:pt x="545" y="221"/>
                  </a:cubicBezTo>
                  <a:cubicBezTo>
                    <a:pt x="533" y="274"/>
                    <a:pt x="533" y="274"/>
                    <a:pt x="533" y="274"/>
                  </a:cubicBezTo>
                  <a:cubicBezTo>
                    <a:pt x="528" y="293"/>
                    <a:pt x="520" y="293"/>
                    <a:pt x="504" y="293"/>
                  </a:cubicBezTo>
                  <a:cubicBezTo>
                    <a:pt x="494" y="293"/>
                    <a:pt x="494" y="293"/>
                    <a:pt x="494" y="293"/>
                  </a:cubicBezTo>
                  <a:lnTo>
                    <a:pt x="450" y="248"/>
                  </a:lnTo>
                  <a:close/>
                  <a:moveTo>
                    <a:pt x="384" y="293"/>
                  </a:moveTo>
                  <a:cubicBezTo>
                    <a:pt x="387" y="291"/>
                    <a:pt x="391" y="287"/>
                    <a:pt x="394" y="284"/>
                  </a:cubicBezTo>
                  <a:cubicBezTo>
                    <a:pt x="406" y="272"/>
                    <a:pt x="406" y="272"/>
                    <a:pt x="406" y="272"/>
                  </a:cubicBezTo>
                  <a:cubicBezTo>
                    <a:pt x="411" y="267"/>
                    <a:pt x="420" y="267"/>
                    <a:pt x="425" y="272"/>
                  </a:cubicBezTo>
                  <a:cubicBezTo>
                    <a:pt x="438" y="284"/>
                    <a:pt x="438" y="284"/>
                    <a:pt x="438" y="284"/>
                  </a:cubicBezTo>
                  <a:cubicBezTo>
                    <a:pt x="441" y="288"/>
                    <a:pt x="445" y="291"/>
                    <a:pt x="447" y="293"/>
                  </a:cubicBezTo>
                  <a:lnTo>
                    <a:pt x="384" y="293"/>
                  </a:lnTo>
                  <a:close/>
                  <a:moveTo>
                    <a:pt x="337" y="293"/>
                  </a:moveTo>
                  <a:cubicBezTo>
                    <a:pt x="325" y="293"/>
                    <a:pt x="325" y="293"/>
                    <a:pt x="325" y="293"/>
                  </a:cubicBezTo>
                  <a:cubicBezTo>
                    <a:pt x="280" y="247"/>
                    <a:pt x="280" y="247"/>
                    <a:pt x="280" y="247"/>
                  </a:cubicBezTo>
                  <a:cubicBezTo>
                    <a:pt x="275" y="242"/>
                    <a:pt x="274" y="234"/>
                    <a:pt x="280" y="228"/>
                  </a:cubicBezTo>
                  <a:cubicBezTo>
                    <a:pt x="319" y="188"/>
                    <a:pt x="319" y="188"/>
                    <a:pt x="319" y="188"/>
                  </a:cubicBezTo>
                  <a:cubicBezTo>
                    <a:pt x="323" y="184"/>
                    <a:pt x="331" y="177"/>
                    <a:pt x="342" y="187"/>
                  </a:cubicBezTo>
                  <a:cubicBezTo>
                    <a:pt x="381" y="227"/>
                    <a:pt x="381" y="227"/>
                    <a:pt x="381" y="227"/>
                  </a:cubicBezTo>
                  <a:cubicBezTo>
                    <a:pt x="386" y="232"/>
                    <a:pt x="389" y="240"/>
                    <a:pt x="380" y="248"/>
                  </a:cubicBezTo>
                  <a:lnTo>
                    <a:pt x="337" y="29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38" name="Freeform 30"/>
            <p:cNvSpPr>
              <a:spLocks/>
            </p:cNvSpPr>
            <p:nvPr/>
          </p:nvSpPr>
          <p:spPr bwMode="auto">
            <a:xfrm>
              <a:off x="3845859" y="3242951"/>
              <a:ext cx="63331" cy="103031"/>
            </a:xfrm>
            <a:custGeom>
              <a:avLst/>
              <a:gdLst>
                <a:gd name="T0" fmla="*/ 27 w 134"/>
                <a:gd name="T1" fmla="*/ 221 h 221"/>
                <a:gd name="T2" fmla="*/ 17 w 134"/>
                <a:gd name="T3" fmla="*/ 219 h 221"/>
                <a:gd name="T4" fmla="*/ 6 w 134"/>
                <a:gd name="T5" fmla="*/ 187 h 221"/>
                <a:gd name="T6" fmla="*/ 86 w 134"/>
                <a:gd name="T7" fmla="*/ 17 h 221"/>
                <a:gd name="T8" fmla="*/ 118 w 134"/>
                <a:gd name="T9" fmla="*/ 5 h 221"/>
                <a:gd name="T10" fmla="*/ 129 w 134"/>
                <a:gd name="T11" fmla="*/ 37 h 221"/>
                <a:gd name="T12" fmla="*/ 48 w 134"/>
                <a:gd name="T13" fmla="*/ 208 h 221"/>
                <a:gd name="T14" fmla="*/ 27 w 134"/>
                <a:gd name="T15" fmla="*/ 221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221">
                  <a:moveTo>
                    <a:pt x="27" y="221"/>
                  </a:moveTo>
                  <a:cubicBezTo>
                    <a:pt x="24" y="221"/>
                    <a:pt x="20" y="220"/>
                    <a:pt x="17" y="219"/>
                  </a:cubicBezTo>
                  <a:cubicBezTo>
                    <a:pt x="5" y="213"/>
                    <a:pt x="0" y="199"/>
                    <a:pt x="6" y="187"/>
                  </a:cubicBezTo>
                  <a:cubicBezTo>
                    <a:pt x="86" y="17"/>
                    <a:pt x="86" y="17"/>
                    <a:pt x="86" y="17"/>
                  </a:cubicBezTo>
                  <a:cubicBezTo>
                    <a:pt x="92" y="5"/>
                    <a:pt x="106" y="0"/>
                    <a:pt x="118" y="5"/>
                  </a:cubicBezTo>
                  <a:cubicBezTo>
                    <a:pt x="129" y="11"/>
                    <a:pt x="134" y="25"/>
                    <a:pt x="129" y="37"/>
                  </a:cubicBezTo>
                  <a:cubicBezTo>
                    <a:pt x="48" y="208"/>
                    <a:pt x="48" y="208"/>
                    <a:pt x="48" y="208"/>
                  </a:cubicBezTo>
                  <a:cubicBezTo>
                    <a:pt x="44" y="216"/>
                    <a:pt x="36" y="221"/>
                    <a:pt x="27" y="221"/>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39" name="Freeform 31"/>
            <p:cNvSpPr>
              <a:spLocks/>
            </p:cNvSpPr>
            <p:nvPr/>
          </p:nvSpPr>
          <p:spPr bwMode="auto">
            <a:xfrm>
              <a:off x="3927149" y="3241061"/>
              <a:ext cx="63331" cy="103976"/>
            </a:xfrm>
            <a:custGeom>
              <a:avLst/>
              <a:gdLst>
                <a:gd name="T0" fmla="*/ 108 w 135"/>
                <a:gd name="T1" fmla="*/ 221 h 221"/>
                <a:gd name="T2" fmla="*/ 87 w 135"/>
                <a:gd name="T3" fmla="*/ 207 h 221"/>
                <a:gd name="T4" fmla="*/ 5 w 135"/>
                <a:gd name="T5" fmla="*/ 37 h 221"/>
                <a:gd name="T6" fmla="*/ 16 w 135"/>
                <a:gd name="T7" fmla="*/ 6 h 221"/>
                <a:gd name="T8" fmla="*/ 48 w 135"/>
                <a:gd name="T9" fmla="*/ 17 h 221"/>
                <a:gd name="T10" fmla="*/ 129 w 135"/>
                <a:gd name="T11" fmla="*/ 187 h 221"/>
                <a:gd name="T12" fmla="*/ 118 w 135"/>
                <a:gd name="T13" fmla="*/ 219 h 221"/>
                <a:gd name="T14" fmla="*/ 108 w 135"/>
                <a:gd name="T15" fmla="*/ 221 h 2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221">
                  <a:moveTo>
                    <a:pt x="108" y="221"/>
                  </a:moveTo>
                  <a:cubicBezTo>
                    <a:pt x="99" y="221"/>
                    <a:pt x="91" y="216"/>
                    <a:pt x="87" y="207"/>
                  </a:cubicBezTo>
                  <a:cubicBezTo>
                    <a:pt x="5" y="37"/>
                    <a:pt x="5" y="37"/>
                    <a:pt x="5" y="37"/>
                  </a:cubicBezTo>
                  <a:cubicBezTo>
                    <a:pt x="0" y="25"/>
                    <a:pt x="5" y="11"/>
                    <a:pt x="16" y="6"/>
                  </a:cubicBezTo>
                  <a:cubicBezTo>
                    <a:pt x="28" y="0"/>
                    <a:pt x="42" y="5"/>
                    <a:pt x="48" y="17"/>
                  </a:cubicBezTo>
                  <a:cubicBezTo>
                    <a:pt x="129" y="187"/>
                    <a:pt x="129" y="187"/>
                    <a:pt x="129" y="187"/>
                  </a:cubicBezTo>
                  <a:cubicBezTo>
                    <a:pt x="135" y="199"/>
                    <a:pt x="130" y="213"/>
                    <a:pt x="118" y="219"/>
                  </a:cubicBezTo>
                  <a:cubicBezTo>
                    <a:pt x="115" y="220"/>
                    <a:pt x="112" y="221"/>
                    <a:pt x="108" y="221"/>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1" name="Freeform 84"/>
            <p:cNvSpPr>
              <a:spLocks/>
            </p:cNvSpPr>
            <p:nvPr/>
          </p:nvSpPr>
          <p:spPr bwMode="auto">
            <a:xfrm>
              <a:off x="4499451" y="2210274"/>
              <a:ext cx="48404" cy="26808"/>
            </a:xfrm>
            <a:custGeom>
              <a:avLst/>
              <a:gdLst>
                <a:gd name="T0" fmla="*/ 32 w 65"/>
                <a:gd name="T1" fmla="*/ 36 h 36"/>
                <a:gd name="T2" fmla="*/ 65 w 65"/>
                <a:gd name="T3" fmla="*/ 29 h 36"/>
                <a:gd name="T4" fmla="*/ 33 w 65"/>
                <a:gd name="T5" fmla="*/ 0 h 36"/>
                <a:gd name="T6" fmla="*/ 0 w 65"/>
                <a:gd name="T7" fmla="*/ 7 h 36"/>
                <a:gd name="T8" fmla="*/ 32 w 65"/>
                <a:gd name="T9" fmla="*/ 36 h 36"/>
              </a:gdLst>
              <a:ahLst/>
              <a:cxnLst>
                <a:cxn ang="0">
                  <a:pos x="T0" y="T1"/>
                </a:cxn>
                <a:cxn ang="0">
                  <a:pos x="T2" y="T3"/>
                </a:cxn>
                <a:cxn ang="0">
                  <a:pos x="T4" y="T5"/>
                </a:cxn>
                <a:cxn ang="0">
                  <a:pos x="T6" y="T7"/>
                </a:cxn>
                <a:cxn ang="0">
                  <a:pos x="T8" y="T9"/>
                </a:cxn>
              </a:cxnLst>
              <a:rect l="0" t="0" r="r" b="b"/>
              <a:pathLst>
                <a:path w="65" h="36">
                  <a:moveTo>
                    <a:pt x="32" y="36"/>
                  </a:moveTo>
                  <a:lnTo>
                    <a:pt x="65" y="29"/>
                  </a:lnTo>
                  <a:lnTo>
                    <a:pt x="33" y="0"/>
                  </a:lnTo>
                  <a:lnTo>
                    <a:pt x="0" y="7"/>
                  </a:lnTo>
                  <a:lnTo>
                    <a:pt x="32" y="3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2" name="Freeform 85"/>
            <p:cNvSpPr>
              <a:spLocks/>
            </p:cNvSpPr>
            <p:nvPr/>
          </p:nvSpPr>
          <p:spPr bwMode="auto">
            <a:xfrm>
              <a:off x="4560514" y="2196870"/>
              <a:ext cx="52128" cy="27553"/>
            </a:xfrm>
            <a:custGeom>
              <a:avLst/>
              <a:gdLst>
                <a:gd name="T0" fmla="*/ 39 w 70"/>
                <a:gd name="T1" fmla="*/ 0 h 37"/>
                <a:gd name="T2" fmla="*/ 0 w 70"/>
                <a:gd name="T3" fmla="*/ 8 h 37"/>
                <a:gd name="T4" fmla="*/ 31 w 70"/>
                <a:gd name="T5" fmla="*/ 37 h 37"/>
                <a:gd name="T6" fmla="*/ 70 w 70"/>
                <a:gd name="T7" fmla="*/ 28 h 37"/>
                <a:gd name="T8" fmla="*/ 39 w 70"/>
                <a:gd name="T9" fmla="*/ 0 h 37"/>
              </a:gdLst>
              <a:ahLst/>
              <a:cxnLst>
                <a:cxn ang="0">
                  <a:pos x="T0" y="T1"/>
                </a:cxn>
                <a:cxn ang="0">
                  <a:pos x="T2" y="T3"/>
                </a:cxn>
                <a:cxn ang="0">
                  <a:pos x="T4" y="T5"/>
                </a:cxn>
                <a:cxn ang="0">
                  <a:pos x="T6" y="T7"/>
                </a:cxn>
                <a:cxn ang="0">
                  <a:pos x="T8" y="T9"/>
                </a:cxn>
              </a:cxnLst>
              <a:rect l="0" t="0" r="r" b="b"/>
              <a:pathLst>
                <a:path w="70" h="37">
                  <a:moveTo>
                    <a:pt x="39" y="0"/>
                  </a:moveTo>
                  <a:lnTo>
                    <a:pt x="0" y="8"/>
                  </a:lnTo>
                  <a:lnTo>
                    <a:pt x="31" y="37"/>
                  </a:lnTo>
                  <a:lnTo>
                    <a:pt x="70" y="28"/>
                  </a:lnTo>
                  <a:lnTo>
                    <a:pt x="39"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3" name="Freeform 86"/>
            <p:cNvSpPr>
              <a:spLocks/>
            </p:cNvSpPr>
            <p:nvPr/>
          </p:nvSpPr>
          <p:spPr bwMode="auto">
            <a:xfrm>
              <a:off x="4424238" y="2222934"/>
              <a:ext cx="62553" cy="33510"/>
            </a:xfrm>
            <a:custGeom>
              <a:avLst/>
              <a:gdLst>
                <a:gd name="T0" fmla="*/ 177 w 282"/>
                <a:gd name="T1" fmla="*/ 0 h 150"/>
                <a:gd name="T2" fmla="*/ 21 w 282"/>
                <a:gd name="T3" fmla="*/ 33 h 150"/>
                <a:gd name="T4" fmla="*/ 3 w 282"/>
                <a:gd name="T5" fmla="*/ 60 h 150"/>
                <a:gd name="T6" fmla="*/ 17 w 282"/>
                <a:gd name="T7" fmla="*/ 129 h 150"/>
                <a:gd name="T8" fmla="*/ 44 w 282"/>
                <a:gd name="T9" fmla="*/ 147 h 150"/>
                <a:gd name="T10" fmla="*/ 282 w 282"/>
                <a:gd name="T11" fmla="*/ 98 h 150"/>
                <a:gd name="T12" fmla="*/ 177 w 282"/>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282" h="150">
                  <a:moveTo>
                    <a:pt x="177" y="0"/>
                  </a:moveTo>
                  <a:cubicBezTo>
                    <a:pt x="21" y="33"/>
                    <a:pt x="21" y="33"/>
                    <a:pt x="21" y="33"/>
                  </a:cubicBezTo>
                  <a:cubicBezTo>
                    <a:pt x="8" y="36"/>
                    <a:pt x="0" y="48"/>
                    <a:pt x="3" y="60"/>
                  </a:cubicBezTo>
                  <a:cubicBezTo>
                    <a:pt x="17" y="129"/>
                    <a:pt x="17" y="129"/>
                    <a:pt x="17" y="129"/>
                  </a:cubicBezTo>
                  <a:cubicBezTo>
                    <a:pt x="20" y="142"/>
                    <a:pt x="32" y="150"/>
                    <a:pt x="44" y="147"/>
                  </a:cubicBezTo>
                  <a:cubicBezTo>
                    <a:pt x="282" y="98"/>
                    <a:pt x="282" y="98"/>
                    <a:pt x="282" y="98"/>
                  </a:cubicBezTo>
                  <a:lnTo>
                    <a:pt x="17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4" name="Freeform 87"/>
            <p:cNvSpPr>
              <a:spLocks/>
            </p:cNvSpPr>
            <p:nvPr/>
          </p:nvSpPr>
          <p:spPr bwMode="auto">
            <a:xfrm>
              <a:off x="4626046" y="2176019"/>
              <a:ext cx="67766" cy="34255"/>
            </a:xfrm>
            <a:custGeom>
              <a:avLst/>
              <a:gdLst>
                <a:gd name="T0" fmla="*/ 302 w 304"/>
                <a:gd name="T1" fmla="*/ 90 h 154"/>
                <a:gd name="T2" fmla="*/ 287 w 304"/>
                <a:gd name="T3" fmla="*/ 20 h 154"/>
                <a:gd name="T4" fmla="*/ 260 w 304"/>
                <a:gd name="T5" fmla="*/ 2 h 154"/>
                <a:gd name="T6" fmla="*/ 0 w 304"/>
                <a:gd name="T7" fmla="*/ 57 h 154"/>
                <a:gd name="T8" fmla="*/ 105 w 304"/>
                <a:gd name="T9" fmla="*/ 154 h 154"/>
                <a:gd name="T10" fmla="*/ 284 w 304"/>
                <a:gd name="T11" fmla="*/ 117 h 154"/>
                <a:gd name="T12" fmla="*/ 302 w 304"/>
                <a:gd name="T13" fmla="*/ 90 h 154"/>
              </a:gdLst>
              <a:ahLst/>
              <a:cxnLst>
                <a:cxn ang="0">
                  <a:pos x="T0" y="T1"/>
                </a:cxn>
                <a:cxn ang="0">
                  <a:pos x="T2" y="T3"/>
                </a:cxn>
                <a:cxn ang="0">
                  <a:pos x="T4" y="T5"/>
                </a:cxn>
                <a:cxn ang="0">
                  <a:pos x="T6" y="T7"/>
                </a:cxn>
                <a:cxn ang="0">
                  <a:pos x="T8" y="T9"/>
                </a:cxn>
                <a:cxn ang="0">
                  <a:pos x="T10" y="T11"/>
                </a:cxn>
                <a:cxn ang="0">
                  <a:pos x="T12" y="T13"/>
                </a:cxn>
              </a:cxnLst>
              <a:rect l="0" t="0" r="r" b="b"/>
              <a:pathLst>
                <a:path w="304" h="154">
                  <a:moveTo>
                    <a:pt x="302" y="90"/>
                  </a:moveTo>
                  <a:cubicBezTo>
                    <a:pt x="287" y="20"/>
                    <a:pt x="287" y="20"/>
                    <a:pt x="287" y="20"/>
                  </a:cubicBezTo>
                  <a:cubicBezTo>
                    <a:pt x="285" y="8"/>
                    <a:pt x="272" y="0"/>
                    <a:pt x="260" y="2"/>
                  </a:cubicBezTo>
                  <a:cubicBezTo>
                    <a:pt x="0" y="57"/>
                    <a:pt x="0" y="57"/>
                    <a:pt x="0" y="57"/>
                  </a:cubicBezTo>
                  <a:cubicBezTo>
                    <a:pt x="105" y="154"/>
                    <a:pt x="105" y="154"/>
                    <a:pt x="105" y="154"/>
                  </a:cubicBezTo>
                  <a:cubicBezTo>
                    <a:pt x="284" y="117"/>
                    <a:pt x="284" y="117"/>
                    <a:pt x="284" y="117"/>
                  </a:cubicBezTo>
                  <a:cubicBezTo>
                    <a:pt x="296" y="114"/>
                    <a:pt x="304" y="102"/>
                    <a:pt x="302" y="9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5" name="Freeform 88"/>
            <p:cNvSpPr>
              <a:spLocks/>
            </p:cNvSpPr>
            <p:nvPr/>
          </p:nvSpPr>
          <p:spPr bwMode="auto">
            <a:xfrm>
              <a:off x="4425727" y="2286231"/>
              <a:ext cx="268829" cy="162339"/>
            </a:xfrm>
            <a:custGeom>
              <a:avLst/>
              <a:gdLst>
                <a:gd name="T0" fmla="*/ 1208 w 1208"/>
                <a:gd name="T1" fmla="*/ 0 h 731"/>
                <a:gd name="T2" fmla="*/ 0 w 1208"/>
                <a:gd name="T3" fmla="*/ 0 h 731"/>
                <a:gd name="T4" fmla="*/ 0 w 1208"/>
                <a:gd name="T5" fmla="*/ 628 h 731"/>
                <a:gd name="T6" fmla="*/ 103 w 1208"/>
                <a:gd name="T7" fmla="*/ 731 h 731"/>
                <a:gd name="T8" fmla="*/ 1105 w 1208"/>
                <a:gd name="T9" fmla="*/ 731 h 731"/>
                <a:gd name="T10" fmla="*/ 1208 w 1208"/>
                <a:gd name="T11" fmla="*/ 628 h 731"/>
                <a:gd name="T12" fmla="*/ 1208 w 1208"/>
                <a:gd name="T13" fmla="*/ 0 h 731"/>
              </a:gdLst>
              <a:ahLst/>
              <a:cxnLst>
                <a:cxn ang="0">
                  <a:pos x="T0" y="T1"/>
                </a:cxn>
                <a:cxn ang="0">
                  <a:pos x="T2" y="T3"/>
                </a:cxn>
                <a:cxn ang="0">
                  <a:pos x="T4" y="T5"/>
                </a:cxn>
                <a:cxn ang="0">
                  <a:pos x="T6" y="T7"/>
                </a:cxn>
                <a:cxn ang="0">
                  <a:pos x="T8" y="T9"/>
                </a:cxn>
                <a:cxn ang="0">
                  <a:pos x="T10" y="T11"/>
                </a:cxn>
                <a:cxn ang="0">
                  <a:pos x="T12" y="T13"/>
                </a:cxn>
              </a:cxnLst>
              <a:rect l="0" t="0" r="r" b="b"/>
              <a:pathLst>
                <a:path w="1208" h="731">
                  <a:moveTo>
                    <a:pt x="1208" y="0"/>
                  </a:moveTo>
                  <a:cubicBezTo>
                    <a:pt x="0" y="0"/>
                    <a:pt x="0" y="0"/>
                    <a:pt x="0" y="0"/>
                  </a:cubicBezTo>
                  <a:cubicBezTo>
                    <a:pt x="0" y="628"/>
                    <a:pt x="0" y="628"/>
                    <a:pt x="0" y="628"/>
                  </a:cubicBezTo>
                  <a:cubicBezTo>
                    <a:pt x="0" y="684"/>
                    <a:pt x="47" y="731"/>
                    <a:pt x="103" y="731"/>
                  </a:cubicBezTo>
                  <a:cubicBezTo>
                    <a:pt x="1105" y="731"/>
                    <a:pt x="1105" y="731"/>
                    <a:pt x="1105" y="731"/>
                  </a:cubicBezTo>
                  <a:cubicBezTo>
                    <a:pt x="1162" y="731"/>
                    <a:pt x="1208" y="684"/>
                    <a:pt x="1208" y="628"/>
                  </a:cubicBezTo>
                  <a:lnTo>
                    <a:pt x="1208"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6" name="Oval 89"/>
            <p:cNvSpPr>
              <a:spLocks noChangeArrowheads="1"/>
            </p:cNvSpPr>
            <p:nvPr/>
          </p:nvSpPr>
          <p:spPr bwMode="auto">
            <a:xfrm>
              <a:off x="4430195" y="2261657"/>
              <a:ext cx="14149" cy="1340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7" name="Freeform 90"/>
            <p:cNvSpPr>
              <a:spLocks/>
            </p:cNvSpPr>
            <p:nvPr/>
          </p:nvSpPr>
          <p:spPr bwMode="auto">
            <a:xfrm>
              <a:off x="4514344" y="2254210"/>
              <a:ext cx="64042" cy="26064"/>
            </a:xfrm>
            <a:custGeom>
              <a:avLst/>
              <a:gdLst>
                <a:gd name="T0" fmla="*/ 0 w 86"/>
                <a:gd name="T1" fmla="*/ 35 h 35"/>
                <a:gd name="T2" fmla="*/ 48 w 86"/>
                <a:gd name="T3" fmla="*/ 35 h 35"/>
                <a:gd name="T4" fmla="*/ 86 w 86"/>
                <a:gd name="T5" fmla="*/ 0 h 35"/>
                <a:gd name="T6" fmla="*/ 38 w 86"/>
                <a:gd name="T7" fmla="*/ 0 h 35"/>
                <a:gd name="T8" fmla="*/ 0 w 86"/>
                <a:gd name="T9" fmla="*/ 35 h 35"/>
              </a:gdLst>
              <a:ahLst/>
              <a:cxnLst>
                <a:cxn ang="0">
                  <a:pos x="T0" y="T1"/>
                </a:cxn>
                <a:cxn ang="0">
                  <a:pos x="T2" y="T3"/>
                </a:cxn>
                <a:cxn ang="0">
                  <a:pos x="T4" y="T5"/>
                </a:cxn>
                <a:cxn ang="0">
                  <a:pos x="T6" y="T7"/>
                </a:cxn>
                <a:cxn ang="0">
                  <a:pos x="T8" y="T9"/>
                </a:cxn>
              </a:cxnLst>
              <a:rect l="0" t="0" r="r" b="b"/>
              <a:pathLst>
                <a:path w="86" h="35">
                  <a:moveTo>
                    <a:pt x="0" y="35"/>
                  </a:moveTo>
                  <a:lnTo>
                    <a:pt x="48" y="35"/>
                  </a:lnTo>
                  <a:lnTo>
                    <a:pt x="86" y="0"/>
                  </a:lnTo>
                  <a:lnTo>
                    <a:pt x="38" y="0"/>
                  </a:lnTo>
                  <a:lnTo>
                    <a:pt x="0"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8" name="Freeform 91"/>
            <p:cNvSpPr>
              <a:spLocks/>
            </p:cNvSpPr>
            <p:nvPr/>
          </p:nvSpPr>
          <p:spPr bwMode="auto">
            <a:xfrm>
              <a:off x="4668493" y="2255699"/>
              <a:ext cx="26808" cy="23830"/>
            </a:xfrm>
            <a:custGeom>
              <a:avLst/>
              <a:gdLst>
                <a:gd name="T0" fmla="*/ 0 w 122"/>
                <a:gd name="T1" fmla="*/ 108 h 108"/>
                <a:gd name="T2" fmla="*/ 99 w 122"/>
                <a:gd name="T3" fmla="*/ 108 h 108"/>
                <a:gd name="T4" fmla="*/ 122 w 122"/>
                <a:gd name="T5" fmla="*/ 85 h 108"/>
                <a:gd name="T6" fmla="*/ 121 w 122"/>
                <a:gd name="T7" fmla="*/ 14 h 108"/>
                <a:gd name="T8" fmla="*/ 117 w 122"/>
                <a:gd name="T9" fmla="*/ 0 h 108"/>
                <a:gd name="T10" fmla="*/ 0 w 122"/>
                <a:gd name="T11" fmla="*/ 108 h 108"/>
              </a:gdLst>
              <a:ahLst/>
              <a:cxnLst>
                <a:cxn ang="0">
                  <a:pos x="T0" y="T1"/>
                </a:cxn>
                <a:cxn ang="0">
                  <a:pos x="T2" y="T3"/>
                </a:cxn>
                <a:cxn ang="0">
                  <a:pos x="T4" y="T5"/>
                </a:cxn>
                <a:cxn ang="0">
                  <a:pos x="T6" y="T7"/>
                </a:cxn>
                <a:cxn ang="0">
                  <a:pos x="T8" y="T9"/>
                </a:cxn>
                <a:cxn ang="0">
                  <a:pos x="T10" y="T11"/>
                </a:cxn>
              </a:cxnLst>
              <a:rect l="0" t="0" r="r" b="b"/>
              <a:pathLst>
                <a:path w="122" h="108">
                  <a:moveTo>
                    <a:pt x="0" y="108"/>
                  </a:moveTo>
                  <a:cubicBezTo>
                    <a:pt x="99" y="108"/>
                    <a:pt x="99" y="108"/>
                    <a:pt x="99" y="108"/>
                  </a:cubicBezTo>
                  <a:cubicBezTo>
                    <a:pt x="111" y="108"/>
                    <a:pt x="122" y="98"/>
                    <a:pt x="122" y="85"/>
                  </a:cubicBezTo>
                  <a:cubicBezTo>
                    <a:pt x="121" y="14"/>
                    <a:pt x="121" y="14"/>
                    <a:pt x="121" y="14"/>
                  </a:cubicBezTo>
                  <a:cubicBezTo>
                    <a:pt x="121" y="9"/>
                    <a:pt x="120" y="4"/>
                    <a:pt x="117" y="0"/>
                  </a:cubicBezTo>
                  <a:lnTo>
                    <a:pt x="0" y="10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49" name="Freeform 92"/>
            <p:cNvSpPr>
              <a:spLocks/>
            </p:cNvSpPr>
            <p:nvPr/>
          </p:nvSpPr>
          <p:spPr bwMode="auto">
            <a:xfrm>
              <a:off x="4424238" y="2254210"/>
              <a:ext cx="73723" cy="26064"/>
            </a:xfrm>
            <a:custGeom>
              <a:avLst/>
              <a:gdLst>
                <a:gd name="T0" fmla="*/ 331 w 331"/>
                <a:gd name="T1" fmla="*/ 0 h 118"/>
                <a:gd name="T2" fmla="*/ 23 w 331"/>
                <a:gd name="T3" fmla="*/ 1 h 118"/>
                <a:gd name="T4" fmla="*/ 0 w 331"/>
                <a:gd name="T5" fmla="*/ 24 h 118"/>
                <a:gd name="T6" fmla="*/ 1 w 331"/>
                <a:gd name="T7" fmla="*/ 95 h 118"/>
                <a:gd name="T8" fmla="*/ 24 w 331"/>
                <a:gd name="T9" fmla="*/ 118 h 118"/>
                <a:gd name="T10" fmla="*/ 205 w 331"/>
                <a:gd name="T11" fmla="*/ 117 h 118"/>
                <a:gd name="T12" fmla="*/ 331 w 331"/>
                <a:gd name="T13" fmla="*/ 0 h 118"/>
              </a:gdLst>
              <a:ahLst/>
              <a:cxnLst>
                <a:cxn ang="0">
                  <a:pos x="T0" y="T1"/>
                </a:cxn>
                <a:cxn ang="0">
                  <a:pos x="T2" y="T3"/>
                </a:cxn>
                <a:cxn ang="0">
                  <a:pos x="T4" y="T5"/>
                </a:cxn>
                <a:cxn ang="0">
                  <a:pos x="T6" y="T7"/>
                </a:cxn>
                <a:cxn ang="0">
                  <a:pos x="T8" y="T9"/>
                </a:cxn>
                <a:cxn ang="0">
                  <a:pos x="T10" y="T11"/>
                </a:cxn>
                <a:cxn ang="0">
                  <a:pos x="T12" y="T13"/>
                </a:cxn>
              </a:cxnLst>
              <a:rect l="0" t="0" r="r" b="b"/>
              <a:pathLst>
                <a:path w="331" h="118">
                  <a:moveTo>
                    <a:pt x="331" y="0"/>
                  </a:moveTo>
                  <a:cubicBezTo>
                    <a:pt x="23" y="1"/>
                    <a:pt x="23" y="1"/>
                    <a:pt x="23" y="1"/>
                  </a:cubicBezTo>
                  <a:cubicBezTo>
                    <a:pt x="11" y="1"/>
                    <a:pt x="0" y="11"/>
                    <a:pt x="0" y="24"/>
                  </a:cubicBezTo>
                  <a:cubicBezTo>
                    <a:pt x="1" y="95"/>
                    <a:pt x="1" y="95"/>
                    <a:pt x="1" y="95"/>
                  </a:cubicBezTo>
                  <a:cubicBezTo>
                    <a:pt x="1" y="108"/>
                    <a:pt x="11" y="118"/>
                    <a:pt x="24" y="118"/>
                  </a:cubicBezTo>
                  <a:cubicBezTo>
                    <a:pt x="205" y="117"/>
                    <a:pt x="205" y="117"/>
                    <a:pt x="205" y="117"/>
                  </a:cubicBezTo>
                  <a:lnTo>
                    <a:pt x="33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50" name="Freeform 93"/>
            <p:cNvSpPr>
              <a:spLocks/>
            </p:cNvSpPr>
            <p:nvPr/>
          </p:nvSpPr>
          <p:spPr bwMode="auto">
            <a:xfrm>
              <a:off x="4594769" y="2254210"/>
              <a:ext cx="57340" cy="25319"/>
            </a:xfrm>
            <a:custGeom>
              <a:avLst/>
              <a:gdLst>
                <a:gd name="T0" fmla="*/ 37 w 77"/>
                <a:gd name="T1" fmla="*/ 0 h 34"/>
                <a:gd name="T2" fmla="*/ 27 w 77"/>
                <a:gd name="T3" fmla="*/ 9 h 34"/>
                <a:gd name="T4" fmla="*/ 27 w 77"/>
                <a:gd name="T5" fmla="*/ 9 h 34"/>
                <a:gd name="T6" fmla="*/ 21 w 77"/>
                <a:gd name="T7" fmla="*/ 15 h 34"/>
                <a:gd name="T8" fmla="*/ 0 w 77"/>
                <a:gd name="T9" fmla="*/ 34 h 34"/>
                <a:gd name="T10" fmla="*/ 39 w 77"/>
                <a:gd name="T11" fmla="*/ 34 h 34"/>
                <a:gd name="T12" fmla="*/ 77 w 77"/>
                <a:gd name="T13" fmla="*/ 0 h 34"/>
                <a:gd name="T14" fmla="*/ 37 w 77"/>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34">
                  <a:moveTo>
                    <a:pt x="37" y="0"/>
                  </a:moveTo>
                  <a:lnTo>
                    <a:pt x="27" y="9"/>
                  </a:lnTo>
                  <a:lnTo>
                    <a:pt x="27" y="9"/>
                  </a:lnTo>
                  <a:lnTo>
                    <a:pt x="21" y="15"/>
                  </a:lnTo>
                  <a:lnTo>
                    <a:pt x="0" y="34"/>
                  </a:lnTo>
                  <a:lnTo>
                    <a:pt x="39" y="34"/>
                  </a:lnTo>
                  <a:lnTo>
                    <a:pt x="77" y="0"/>
                  </a:lnTo>
                  <a:lnTo>
                    <a:pt x="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51" name="Freeform 94"/>
            <p:cNvSpPr>
              <a:spLocks/>
            </p:cNvSpPr>
            <p:nvPr/>
          </p:nvSpPr>
          <p:spPr bwMode="auto">
            <a:xfrm>
              <a:off x="4427961" y="2233359"/>
              <a:ext cx="42447" cy="43191"/>
            </a:xfrm>
            <a:custGeom>
              <a:avLst/>
              <a:gdLst>
                <a:gd name="T0" fmla="*/ 194 w 194"/>
                <a:gd name="T1" fmla="*/ 175 h 194"/>
                <a:gd name="T2" fmla="*/ 175 w 194"/>
                <a:gd name="T3" fmla="*/ 194 h 194"/>
                <a:gd name="T4" fmla="*/ 19 w 194"/>
                <a:gd name="T5" fmla="*/ 194 h 194"/>
                <a:gd name="T6" fmla="*/ 0 w 194"/>
                <a:gd name="T7" fmla="*/ 175 h 194"/>
                <a:gd name="T8" fmla="*/ 0 w 194"/>
                <a:gd name="T9" fmla="*/ 19 h 194"/>
                <a:gd name="T10" fmla="*/ 19 w 194"/>
                <a:gd name="T11" fmla="*/ 0 h 194"/>
                <a:gd name="T12" fmla="*/ 175 w 194"/>
                <a:gd name="T13" fmla="*/ 0 h 194"/>
                <a:gd name="T14" fmla="*/ 194 w 194"/>
                <a:gd name="T15" fmla="*/ 19 h 194"/>
                <a:gd name="T16" fmla="*/ 194 w 194"/>
                <a:gd name="T17" fmla="*/ 17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4">
                  <a:moveTo>
                    <a:pt x="194" y="175"/>
                  </a:moveTo>
                  <a:cubicBezTo>
                    <a:pt x="194" y="186"/>
                    <a:pt x="185" y="194"/>
                    <a:pt x="175" y="194"/>
                  </a:cubicBezTo>
                  <a:cubicBezTo>
                    <a:pt x="19" y="194"/>
                    <a:pt x="19" y="194"/>
                    <a:pt x="19" y="194"/>
                  </a:cubicBezTo>
                  <a:cubicBezTo>
                    <a:pt x="8" y="194"/>
                    <a:pt x="0" y="186"/>
                    <a:pt x="0" y="175"/>
                  </a:cubicBezTo>
                  <a:cubicBezTo>
                    <a:pt x="0" y="19"/>
                    <a:pt x="0" y="19"/>
                    <a:pt x="0" y="19"/>
                  </a:cubicBezTo>
                  <a:cubicBezTo>
                    <a:pt x="0" y="9"/>
                    <a:pt x="8" y="0"/>
                    <a:pt x="19" y="0"/>
                  </a:cubicBezTo>
                  <a:cubicBezTo>
                    <a:pt x="175" y="0"/>
                    <a:pt x="175" y="0"/>
                    <a:pt x="175" y="0"/>
                  </a:cubicBezTo>
                  <a:cubicBezTo>
                    <a:pt x="185" y="0"/>
                    <a:pt x="194" y="9"/>
                    <a:pt x="194" y="19"/>
                  </a:cubicBezTo>
                  <a:lnTo>
                    <a:pt x="194" y="17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52" name="Oval 95"/>
            <p:cNvSpPr>
              <a:spLocks noChangeArrowheads="1"/>
            </p:cNvSpPr>
            <p:nvPr/>
          </p:nvSpPr>
          <p:spPr bwMode="auto">
            <a:xfrm>
              <a:off x="4430195" y="2236338"/>
              <a:ext cx="8936" cy="893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53" name="Oval 96"/>
            <p:cNvSpPr>
              <a:spLocks noChangeArrowheads="1"/>
            </p:cNvSpPr>
            <p:nvPr/>
          </p:nvSpPr>
          <p:spPr bwMode="auto">
            <a:xfrm>
              <a:off x="4459238" y="2264635"/>
              <a:ext cx="8936" cy="8936"/>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55" name="Freeform 5"/>
            <p:cNvSpPr>
              <a:spLocks/>
            </p:cNvSpPr>
            <p:nvPr/>
          </p:nvSpPr>
          <p:spPr bwMode="auto">
            <a:xfrm>
              <a:off x="5198052" y="3269772"/>
              <a:ext cx="64943" cy="104444"/>
            </a:xfrm>
            <a:custGeom>
              <a:avLst/>
              <a:gdLst>
                <a:gd name="T0" fmla="*/ 5 w 168"/>
                <a:gd name="T1" fmla="*/ 264 h 268"/>
                <a:gd name="T2" fmla="*/ 164 w 168"/>
                <a:gd name="T3" fmla="*/ 66 h 268"/>
                <a:gd name="T4" fmla="*/ 164 w 168"/>
                <a:gd name="T5" fmla="*/ 66 h 268"/>
                <a:gd name="T6" fmla="*/ 162 w 168"/>
                <a:gd name="T7" fmla="*/ 53 h 268"/>
                <a:gd name="T8" fmla="*/ 9 w 168"/>
                <a:gd name="T9" fmla="*/ 0 h 268"/>
                <a:gd name="T10" fmla="*/ 0 w 168"/>
                <a:gd name="T11" fmla="*/ 10 h 268"/>
                <a:gd name="T12" fmla="*/ 0 w 168"/>
                <a:gd name="T13" fmla="*/ 10 h 268"/>
                <a:gd name="T14" fmla="*/ 0 w 168"/>
                <a:gd name="T15" fmla="*/ 262 h 268"/>
                <a:gd name="T16" fmla="*/ 5 w 168"/>
                <a:gd name="T17" fmla="*/ 26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268">
                  <a:moveTo>
                    <a:pt x="5" y="264"/>
                  </a:moveTo>
                  <a:cubicBezTo>
                    <a:pt x="164" y="66"/>
                    <a:pt x="164" y="66"/>
                    <a:pt x="164" y="66"/>
                  </a:cubicBezTo>
                  <a:cubicBezTo>
                    <a:pt x="164" y="66"/>
                    <a:pt x="164" y="66"/>
                    <a:pt x="164" y="66"/>
                  </a:cubicBezTo>
                  <a:cubicBezTo>
                    <a:pt x="168" y="61"/>
                    <a:pt x="168" y="57"/>
                    <a:pt x="162" y="53"/>
                  </a:cubicBezTo>
                  <a:cubicBezTo>
                    <a:pt x="118" y="23"/>
                    <a:pt x="65" y="4"/>
                    <a:pt x="9" y="0"/>
                  </a:cubicBezTo>
                  <a:cubicBezTo>
                    <a:pt x="2" y="0"/>
                    <a:pt x="0" y="4"/>
                    <a:pt x="0" y="10"/>
                  </a:cubicBezTo>
                  <a:cubicBezTo>
                    <a:pt x="0" y="10"/>
                    <a:pt x="0" y="10"/>
                    <a:pt x="0" y="10"/>
                  </a:cubicBezTo>
                  <a:cubicBezTo>
                    <a:pt x="0" y="262"/>
                    <a:pt x="0" y="262"/>
                    <a:pt x="0" y="262"/>
                  </a:cubicBezTo>
                  <a:cubicBezTo>
                    <a:pt x="0" y="267"/>
                    <a:pt x="2" y="268"/>
                    <a:pt x="5" y="264"/>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56" name="Freeform 6"/>
            <p:cNvSpPr>
              <a:spLocks/>
            </p:cNvSpPr>
            <p:nvPr/>
          </p:nvSpPr>
          <p:spPr bwMode="auto">
            <a:xfrm>
              <a:off x="5204077" y="3302578"/>
              <a:ext cx="115156" cy="164700"/>
            </a:xfrm>
            <a:custGeom>
              <a:avLst/>
              <a:gdLst>
                <a:gd name="T0" fmla="*/ 197 w 297"/>
                <a:gd name="T1" fmla="*/ 5 h 425"/>
                <a:gd name="T2" fmla="*/ 184 w 297"/>
                <a:gd name="T3" fmla="*/ 5 h 425"/>
                <a:gd name="T4" fmla="*/ 3 w 297"/>
                <a:gd name="T5" fmla="*/ 230 h 425"/>
                <a:gd name="T6" fmla="*/ 4 w 297"/>
                <a:gd name="T7" fmla="*/ 242 h 425"/>
                <a:gd name="T8" fmla="*/ 226 w 297"/>
                <a:gd name="T9" fmla="*/ 421 h 425"/>
                <a:gd name="T10" fmla="*/ 243 w 297"/>
                <a:gd name="T11" fmla="*/ 419 h 425"/>
                <a:gd name="T12" fmla="*/ 297 w 297"/>
                <a:gd name="T13" fmla="*/ 239 h 425"/>
                <a:gd name="T14" fmla="*/ 197 w 297"/>
                <a:gd name="T15" fmla="*/ 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7" h="425">
                  <a:moveTo>
                    <a:pt x="197" y="5"/>
                  </a:moveTo>
                  <a:cubicBezTo>
                    <a:pt x="192" y="0"/>
                    <a:pt x="187" y="2"/>
                    <a:pt x="184" y="5"/>
                  </a:cubicBezTo>
                  <a:cubicBezTo>
                    <a:pt x="3" y="230"/>
                    <a:pt x="3" y="230"/>
                    <a:pt x="3" y="230"/>
                  </a:cubicBezTo>
                  <a:cubicBezTo>
                    <a:pt x="0" y="233"/>
                    <a:pt x="0" y="239"/>
                    <a:pt x="4" y="242"/>
                  </a:cubicBezTo>
                  <a:cubicBezTo>
                    <a:pt x="226" y="421"/>
                    <a:pt x="226" y="421"/>
                    <a:pt x="226" y="421"/>
                  </a:cubicBezTo>
                  <a:cubicBezTo>
                    <a:pt x="232" y="425"/>
                    <a:pt x="238" y="425"/>
                    <a:pt x="243" y="419"/>
                  </a:cubicBezTo>
                  <a:cubicBezTo>
                    <a:pt x="277" y="368"/>
                    <a:pt x="297" y="306"/>
                    <a:pt x="297" y="239"/>
                  </a:cubicBezTo>
                  <a:cubicBezTo>
                    <a:pt x="297" y="147"/>
                    <a:pt x="258" y="64"/>
                    <a:pt x="197" y="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57" name="Freeform 7"/>
            <p:cNvSpPr>
              <a:spLocks/>
            </p:cNvSpPr>
            <p:nvPr/>
          </p:nvSpPr>
          <p:spPr bwMode="auto">
            <a:xfrm>
              <a:off x="5063480" y="3269102"/>
              <a:ext cx="218260" cy="252406"/>
            </a:xfrm>
            <a:custGeom>
              <a:avLst/>
              <a:gdLst>
                <a:gd name="T0" fmla="*/ 555 w 562"/>
                <a:gd name="T1" fmla="*/ 553 h 649"/>
                <a:gd name="T2" fmla="*/ 555 w 562"/>
                <a:gd name="T3" fmla="*/ 552 h 649"/>
                <a:gd name="T4" fmla="*/ 559 w 562"/>
                <a:gd name="T5" fmla="*/ 548 h 649"/>
                <a:gd name="T6" fmla="*/ 555 w 562"/>
                <a:gd name="T7" fmla="*/ 535 h 649"/>
                <a:gd name="T8" fmla="*/ 555 w 562"/>
                <a:gd name="T9" fmla="*/ 535 h 649"/>
                <a:gd name="T10" fmla="*/ 311 w 562"/>
                <a:gd name="T11" fmla="*/ 339 h 649"/>
                <a:gd name="T12" fmla="*/ 305 w 562"/>
                <a:gd name="T13" fmla="*/ 324 h 649"/>
                <a:gd name="T14" fmla="*/ 305 w 562"/>
                <a:gd name="T15" fmla="*/ 11 h 649"/>
                <a:gd name="T16" fmla="*/ 304 w 562"/>
                <a:gd name="T17" fmla="*/ 11 h 649"/>
                <a:gd name="T18" fmla="*/ 291 w 562"/>
                <a:gd name="T19" fmla="*/ 1 h 649"/>
                <a:gd name="T20" fmla="*/ 291 w 562"/>
                <a:gd name="T21" fmla="*/ 1 h 649"/>
                <a:gd name="T22" fmla="*/ 0 w 562"/>
                <a:gd name="T23" fmla="*/ 324 h 649"/>
                <a:gd name="T24" fmla="*/ 324 w 562"/>
                <a:gd name="T25" fmla="*/ 649 h 649"/>
                <a:gd name="T26" fmla="*/ 555 w 562"/>
                <a:gd name="T27" fmla="*/ 553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2" h="649">
                  <a:moveTo>
                    <a:pt x="555" y="553"/>
                  </a:moveTo>
                  <a:cubicBezTo>
                    <a:pt x="555" y="552"/>
                    <a:pt x="555" y="552"/>
                    <a:pt x="555" y="552"/>
                  </a:cubicBezTo>
                  <a:cubicBezTo>
                    <a:pt x="557" y="551"/>
                    <a:pt x="558" y="550"/>
                    <a:pt x="559" y="548"/>
                  </a:cubicBezTo>
                  <a:cubicBezTo>
                    <a:pt x="562" y="544"/>
                    <a:pt x="561" y="540"/>
                    <a:pt x="555" y="535"/>
                  </a:cubicBezTo>
                  <a:cubicBezTo>
                    <a:pt x="555" y="535"/>
                    <a:pt x="555" y="535"/>
                    <a:pt x="555" y="535"/>
                  </a:cubicBezTo>
                  <a:cubicBezTo>
                    <a:pt x="311" y="339"/>
                    <a:pt x="311" y="339"/>
                    <a:pt x="311" y="339"/>
                  </a:cubicBezTo>
                  <a:cubicBezTo>
                    <a:pt x="308" y="336"/>
                    <a:pt x="305" y="329"/>
                    <a:pt x="305" y="324"/>
                  </a:cubicBezTo>
                  <a:cubicBezTo>
                    <a:pt x="305" y="11"/>
                    <a:pt x="305" y="11"/>
                    <a:pt x="305" y="11"/>
                  </a:cubicBezTo>
                  <a:cubicBezTo>
                    <a:pt x="304" y="11"/>
                    <a:pt x="304" y="11"/>
                    <a:pt x="304" y="11"/>
                  </a:cubicBezTo>
                  <a:cubicBezTo>
                    <a:pt x="304" y="2"/>
                    <a:pt x="300" y="0"/>
                    <a:pt x="291" y="1"/>
                  </a:cubicBezTo>
                  <a:cubicBezTo>
                    <a:pt x="291" y="1"/>
                    <a:pt x="291" y="1"/>
                    <a:pt x="291" y="1"/>
                  </a:cubicBezTo>
                  <a:cubicBezTo>
                    <a:pt x="127" y="18"/>
                    <a:pt x="0" y="156"/>
                    <a:pt x="0" y="324"/>
                  </a:cubicBezTo>
                  <a:cubicBezTo>
                    <a:pt x="0" y="504"/>
                    <a:pt x="145" y="649"/>
                    <a:pt x="324" y="649"/>
                  </a:cubicBezTo>
                  <a:cubicBezTo>
                    <a:pt x="415" y="649"/>
                    <a:pt x="496" y="612"/>
                    <a:pt x="555"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87" name="Content Placeholder 30"/>
            <p:cNvSpPr txBox="1">
              <a:spLocks/>
            </p:cNvSpPr>
            <p:nvPr/>
          </p:nvSpPr>
          <p:spPr>
            <a:xfrm>
              <a:off x="566590" y="3317997"/>
              <a:ext cx="1797479" cy="283506"/>
            </a:xfrm>
            <a:prstGeom prst="rect">
              <a:avLst/>
            </a:prstGeom>
            <a:noFill/>
          </p:spPr>
          <p:txBody>
            <a:bodyPr lIns="0" tIns="0" rIns="0" bIns="0"/>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000"/>
                </a:lnSpc>
                <a:spcBef>
                  <a:spcPts val="0"/>
                </a:spcBef>
                <a:spcAft>
                  <a:spcPts val="0"/>
                </a:spcAft>
              </a:pPr>
              <a:r>
                <a:rPr lang="en-US" sz="1200" b="1" dirty="0" smtClean="0">
                  <a:solidFill>
                    <a:srgbClr val="FFDA00"/>
                  </a:solidFill>
                  <a:latin typeface="Intel Clear"/>
                  <a:cs typeface="Arial" panose="020B0604020202020204" pitchFamily="34" charset="0"/>
                </a:rPr>
                <a:t>Move</a:t>
              </a:r>
              <a:r>
                <a:rPr lang="en-US" sz="1200" dirty="0" smtClean="0">
                  <a:solidFill>
                    <a:srgbClr val="004280"/>
                  </a:solidFill>
                  <a:latin typeface="Intel Clear"/>
                  <a:cs typeface="Arial" panose="020B0604020202020204" pitchFamily="34" charset="0"/>
                </a:rPr>
                <a:t> </a:t>
              </a:r>
              <a:r>
                <a:rPr lang="en-US" sz="1200" dirty="0" smtClean="0">
                  <a:solidFill>
                    <a:srgbClr val="FFDA00"/>
                  </a:solidFill>
                  <a:latin typeface="Intel Clear"/>
                  <a:cs typeface="Arial" panose="020B0604020202020204" pitchFamily="34" charset="0"/>
                  <a:sym typeface="Wingdings 3"/>
                </a:rPr>
                <a:t></a:t>
              </a:r>
              <a:r>
                <a:rPr lang="en-US" sz="1200" dirty="0" smtClean="0">
                  <a:solidFill>
                    <a:srgbClr val="8DC8E8"/>
                  </a:solidFill>
                  <a:latin typeface="Intel Clear"/>
                  <a:cs typeface="Arial" panose="020B0604020202020204" pitchFamily="34" charset="0"/>
                  <a:sym typeface="Wingdings 3"/>
                </a:rPr>
                <a:t> </a:t>
              </a:r>
              <a:r>
                <a:rPr lang="en-US" sz="1200" dirty="0" smtClean="0">
                  <a:solidFill>
                    <a:prstClr val="white"/>
                  </a:solidFill>
                  <a:latin typeface="Intel Clear"/>
                  <a:cs typeface="Arial" panose="020B0604020202020204" pitchFamily="34" charset="0"/>
                  <a:sym typeface="Wingdings 3"/>
                </a:rPr>
                <a:t>Network</a:t>
              </a:r>
              <a:endParaRPr lang="en-US" sz="1200" dirty="0">
                <a:solidFill>
                  <a:prstClr val="white"/>
                </a:solidFill>
                <a:latin typeface="Intel Clear"/>
                <a:cs typeface="Arial" panose="020B0604020202020204" pitchFamily="34" charset="0"/>
              </a:endParaRPr>
            </a:p>
          </p:txBody>
        </p:sp>
        <p:sp>
          <p:nvSpPr>
            <p:cNvPr id="83" name="Oval 102"/>
            <p:cNvSpPr/>
            <p:nvPr/>
          </p:nvSpPr>
          <p:spPr>
            <a:xfrm>
              <a:off x="428333" y="1971326"/>
              <a:ext cx="1935736" cy="1223439"/>
            </a:xfrm>
            <a:custGeom>
              <a:avLst/>
              <a:gdLst/>
              <a:ahLst/>
              <a:cxnLst/>
              <a:rect l="l" t="t" r="r" b="b"/>
              <a:pathLst>
                <a:path w="1253439" h="792208">
                  <a:moveTo>
                    <a:pt x="730237" y="0"/>
                  </a:moveTo>
                  <a:cubicBezTo>
                    <a:pt x="896530" y="0"/>
                    <a:pt x="1031337" y="133289"/>
                    <a:pt x="1031337" y="297709"/>
                  </a:cubicBezTo>
                  <a:lnTo>
                    <a:pt x="1026680" y="343388"/>
                  </a:lnTo>
                  <a:cubicBezTo>
                    <a:pt x="1030128" y="342376"/>
                    <a:pt x="1033639" y="342288"/>
                    <a:pt x="1037170" y="342288"/>
                  </a:cubicBezTo>
                  <a:cubicBezTo>
                    <a:pt x="1156612" y="342288"/>
                    <a:pt x="1253439" y="443006"/>
                    <a:pt x="1253439" y="567248"/>
                  </a:cubicBezTo>
                  <a:cubicBezTo>
                    <a:pt x="1253439" y="691490"/>
                    <a:pt x="1156612" y="792208"/>
                    <a:pt x="1037170" y="792208"/>
                  </a:cubicBezTo>
                  <a:lnTo>
                    <a:pt x="1031336" y="791617"/>
                  </a:lnTo>
                  <a:lnTo>
                    <a:pt x="1031336" y="792208"/>
                  </a:lnTo>
                  <a:lnTo>
                    <a:pt x="180819" y="792208"/>
                  </a:lnTo>
                  <a:lnTo>
                    <a:pt x="180817" y="792208"/>
                  </a:lnTo>
                  <a:lnTo>
                    <a:pt x="180817" y="792208"/>
                  </a:lnTo>
                  <a:cubicBezTo>
                    <a:pt x="80954" y="792207"/>
                    <a:pt x="0" y="707998"/>
                    <a:pt x="0" y="604123"/>
                  </a:cubicBezTo>
                  <a:cubicBezTo>
                    <a:pt x="0" y="506574"/>
                    <a:pt x="71394" y="426368"/>
                    <a:pt x="162896" y="417918"/>
                  </a:cubicBezTo>
                  <a:cubicBezTo>
                    <a:pt x="177585" y="296494"/>
                    <a:pt x="277512" y="203000"/>
                    <a:pt x="398431" y="203000"/>
                  </a:cubicBezTo>
                  <a:lnTo>
                    <a:pt x="444631" y="207844"/>
                  </a:lnTo>
                  <a:cubicBezTo>
                    <a:pt x="481920" y="87130"/>
                    <a:pt x="595787" y="0"/>
                    <a:pt x="730237" y="0"/>
                  </a:cubicBezTo>
                  <a:close/>
                </a:path>
              </a:pathLst>
            </a:custGeom>
            <a:solidFill>
              <a:schemeClr val="tx2"/>
            </a:solidFill>
            <a:ln w="666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cs typeface="Arial" panose="020B0604020202020204" pitchFamily="34" charset="0"/>
              </a:endParaRPr>
            </a:p>
          </p:txBody>
        </p:sp>
        <p:sp>
          <p:nvSpPr>
            <p:cNvPr id="93" name="Rounded Rectangle 92"/>
            <p:cNvSpPr/>
            <p:nvPr/>
          </p:nvSpPr>
          <p:spPr>
            <a:xfrm rot="16200000">
              <a:off x="689489" y="2760104"/>
              <a:ext cx="344756" cy="194756"/>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1" name="Rounded Rectangle 90"/>
            <p:cNvSpPr/>
            <p:nvPr/>
          </p:nvSpPr>
          <p:spPr>
            <a:xfrm rot="5400000">
              <a:off x="1649383" y="2642446"/>
              <a:ext cx="444393" cy="344986"/>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 name="Rounded Rectangle 2"/>
            <p:cNvSpPr/>
            <p:nvPr/>
          </p:nvSpPr>
          <p:spPr>
            <a:xfrm>
              <a:off x="1082694" y="2625033"/>
              <a:ext cx="516104" cy="344986"/>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7" name="Freeform 321"/>
            <p:cNvSpPr>
              <a:spLocks noEditPoints="1"/>
            </p:cNvSpPr>
            <p:nvPr/>
          </p:nvSpPr>
          <p:spPr bwMode="auto">
            <a:xfrm>
              <a:off x="1693797" y="2583046"/>
              <a:ext cx="350276" cy="465830"/>
            </a:xfrm>
            <a:custGeom>
              <a:avLst/>
              <a:gdLst>
                <a:gd name="T0" fmla="*/ 166 w 182"/>
                <a:gd name="T1" fmla="*/ 244 h 244"/>
                <a:gd name="T2" fmla="*/ 16 w 182"/>
                <a:gd name="T3" fmla="*/ 244 h 244"/>
                <a:gd name="T4" fmla="*/ 0 w 182"/>
                <a:gd name="T5" fmla="*/ 228 h 244"/>
                <a:gd name="T6" fmla="*/ 0 w 182"/>
                <a:gd name="T7" fmla="*/ 16 h 244"/>
                <a:gd name="T8" fmla="*/ 16 w 182"/>
                <a:gd name="T9" fmla="*/ 0 h 244"/>
                <a:gd name="T10" fmla="*/ 166 w 182"/>
                <a:gd name="T11" fmla="*/ 0 h 244"/>
                <a:gd name="T12" fmla="*/ 182 w 182"/>
                <a:gd name="T13" fmla="*/ 16 h 244"/>
                <a:gd name="T14" fmla="*/ 182 w 182"/>
                <a:gd name="T15" fmla="*/ 228 h 244"/>
                <a:gd name="T16" fmla="*/ 166 w 182"/>
                <a:gd name="T17" fmla="*/ 244 h 244"/>
                <a:gd name="T18" fmla="*/ 22 w 182"/>
                <a:gd name="T19" fmla="*/ 18 h 244"/>
                <a:gd name="T20" fmla="*/ 18 w 182"/>
                <a:gd name="T21" fmla="*/ 22 h 244"/>
                <a:gd name="T22" fmla="*/ 18 w 182"/>
                <a:gd name="T23" fmla="*/ 209 h 244"/>
                <a:gd name="T24" fmla="*/ 22 w 182"/>
                <a:gd name="T25" fmla="*/ 213 h 244"/>
                <a:gd name="T26" fmla="*/ 161 w 182"/>
                <a:gd name="T27" fmla="*/ 213 h 244"/>
                <a:gd name="T28" fmla="*/ 165 w 182"/>
                <a:gd name="T29" fmla="*/ 209 h 244"/>
                <a:gd name="T30" fmla="*/ 165 w 182"/>
                <a:gd name="T31" fmla="*/ 22 h 244"/>
                <a:gd name="T32" fmla="*/ 161 w 182"/>
                <a:gd name="T33" fmla="*/ 18 h 244"/>
                <a:gd name="T34" fmla="*/ 22 w 182"/>
                <a:gd name="T35" fmla="*/ 18 h 244"/>
                <a:gd name="T36" fmla="*/ 161 w 182"/>
                <a:gd name="T37" fmla="*/ 221 h 244"/>
                <a:gd name="T38" fmla="*/ 155 w 182"/>
                <a:gd name="T39" fmla="*/ 227 h 244"/>
                <a:gd name="T40" fmla="*/ 161 w 182"/>
                <a:gd name="T41" fmla="*/ 233 h 244"/>
                <a:gd name="T42" fmla="*/ 168 w 182"/>
                <a:gd name="T43" fmla="*/ 227 h 244"/>
                <a:gd name="T44" fmla="*/ 161 w 182"/>
                <a:gd name="T45" fmla="*/ 22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2" h="244">
                  <a:moveTo>
                    <a:pt x="166" y="244"/>
                  </a:moveTo>
                  <a:cubicBezTo>
                    <a:pt x="16" y="244"/>
                    <a:pt x="16" y="244"/>
                    <a:pt x="16" y="244"/>
                  </a:cubicBezTo>
                  <a:cubicBezTo>
                    <a:pt x="7" y="244"/>
                    <a:pt x="0" y="237"/>
                    <a:pt x="0" y="228"/>
                  </a:cubicBezTo>
                  <a:cubicBezTo>
                    <a:pt x="0" y="16"/>
                    <a:pt x="0" y="16"/>
                    <a:pt x="0" y="16"/>
                  </a:cubicBezTo>
                  <a:cubicBezTo>
                    <a:pt x="0" y="7"/>
                    <a:pt x="7" y="0"/>
                    <a:pt x="16" y="0"/>
                  </a:cubicBezTo>
                  <a:cubicBezTo>
                    <a:pt x="166" y="0"/>
                    <a:pt x="166" y="0"/>
                    <a:pt x="166" y="0"/>
                  </a:cubicBezTo>
                  <a:cubicBezTo>
                    <a:pt x="175" y="0"/>
                    <a:pt x="182" y="7"/>
                    <a:pt x="182" y="16"/>
                  </a:cubicBezTo>
                  <a:cubicBezTo>
                    <a:pt x="182" y="228"/>
                    <a:pt x="182" y="228"/>
                    <a:pt x="182" y="228"/>
                  </a:cubicBezTo>
                  <a:cubicBezTo>
                    <a:pt x="182" y="237"/>
                    <a:pt x="175" y="244"/>
                    <a:pt x="166" y="244"/>
                  </a:cubicBezTo>
                  <a:moveTo>
                    <a:pt x="22" y="18"/>
                  </a:moveTo>
                  <a:cubicBezTo>
                    <a:pt x="19" y="18"/>
                    <a:pt x="18" y="20"/>
                    <a:pt x="18" y="22"/>
                  </a:cubicBezTo>
                  <a:cubicBezTo>
                    <a:pt x="18" y="209"/>
                    <a:pt x="18" y="209"/>
                    <a:pt x="18" y="209"/>
                  </a:cubicBezTo>
                  <a:cubicBezTo>
                    <a:pt x="18" y="211"/>
                    <a:pt x="19" y="213"/>
                    <a:pt x="22" y="213"/>
                  </a:cubicBezTo>
                  <a:cubicBezTo>
                    <a:pt x="161" y="213"/>
                    <a:pt x="161" y="213"/>
                    <a:pt x="161" y="213"/>
                  </a:cubicBezTo>
                  <a:cubicBezTo>
                    <a:pt x="163" y="213"/>
                    <a:pt x="165" y="211"/>
                    <a:pt x="165" y="209"/>
                  </a:cubicBezTo>
                  <a:cubicBezTo>
                    <a:pt x="165" y="22"/>
                    <a:pt x="165" y="22"/>
                    <a:pt x="165" y="22"/>
                  </a:cubicBezTo>
                  <a:cubicBezTo>
                    <a:pt x="165" y="20"/>
                    <a:pt x="163" y="18"/>
                    <a:pt x="161" y="18"/>
                  </a:cubicBezTo>
                  <a:lnTo>
                    <a:pt x="22" y="18"/>
                  </a:lnTo>
                  <a:close/>
                  <a:moveTo>
                    <a:pt x="161" y="221"/>
                  </a:moveTo>
                  <a:cubicBezTo>
                    <a:pt x="158" y="221"/>
                    <a:pt x="155" y="224"/>
                    <a:pt x="155" y="227"/>
                  </a:cubicBezTo>
                  <a:cubicBezTo>
                    <a:pt x="155" y="231"/>
                    <a:pt x="158" y="233"/>
                    <a:pt x="161" y="233"/>
                  </a:cubicBezTo>
                  <a:cubicBezTo>
                    <a:pt x="165" y="233"/>
                    <a:pt x="168" y="231"/>
                    <a:pt x="168" y="227"/>
                  </a:cubicBezTo>
                  <a:cubicBezTo>
                    <a:pt x="168" y="224"/>
                    <a:pt x="165" y="221"/>
                    <a:pt x="161" y="221"/>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98" name="Freeform 322"/>
            <p:cNvSpPr>
              <a:spLocks noEditPoints="1"/>
            </p:cNvSpPr>
            <p:nvPr/>
          </p:nvSpPr>
          <p:spPr bwMode="auto">
            <a:xfrm>
              <a:off x="1023865" y="2622607"/>
              <a:ext cx="621476" cy="426269"/>
            </a:xfrm>
            <a:custGeom>
              <a:avLst/>
              <a:gdLst>
                <a:gd name="T0" fmla="*/ 264 w 295"/>
                <a:gd name="T1" fmla="*/ 172 h 203"/>
                <a:gd name="T2" fmla="*/ 32 w 295"/>
                <a:gd name="T3" fmla="*/ 172 h 203"/>
                <a:gd name="T4" fmla="*/ 15 w 295"/>
                <a:gd name="T5" fmla="*/ 154 h 203"/>
                <a:gd name="T6" fmla="*/ 15 w 295"/>
                <a:gd name="T7" fmla="*/ 17 h 203"/>
                <a:gd name="T8" fmla="*/ 32 w 295"/>
                <a:gd name="T9" fmla="*/ 0 h 203"/>
                <a:gd name="T10" fmla="*/ 264 w 295"/>
                <a:gd name="T11" fmla="*/ 0 h 203"/>
                <a:gd name="T12" fmla="*/ 281 w 295"/>
                <a:gd name="T13" fmla="*/ 17 h 203"/>
                <a:gd name="T14" fmla="*/ 281 w 295"/>
                <a:gd name="T15" fmla="*/ 154 h 203"/>
                <a:gd name="T16" fmla="*/ 264 w 295"/>
                <a:gd name="T17" fmla="*/ 172 h 203"/>
                <a:gd name="T18" fmla="*/ 39 w 295"/>
                <a:gd name="T19" fmla="*/ 23 h 203"/>
                <a:gd name="T20" fmla="*/ 34 w 295"/>
                <a:gd name="T21" fmla="*/ 28 h 203"/>
                <a:gd name="T22" fmla="*/ 34 w 295"/>
                <a:gd name="T23" fmla="*/ 150 h 203"/>
                <a:gd name="T24" fmla="*/ 39 w 295"/>
                <a:gd name="T25" fmla="*/ 155 h 203"/>
                <a:gd name="T26" fmla="*/ 257 w 295"/>
                <a:gd name="T27" fmla="*/ 155 h 203"/>
                <a:gd name="T28" fmla="*/ 262 w 295"/>
                <a:gd name="T29" fmla="*/ 150 h 203"/>
                <a:gd name="T30" fmla="*/ 262 w 295"/>
                <a:gd name="T31" fmla="*/ 28 h 203"/>
                <a:gd name="T32" fmla="*/ 257 w 295"/>
                <a:gd name="T33" fmla="*/ 23 h 203"/>
                <a:gd name="T34" fmla="*/ 39 w 295"/>
                <a:gd name="T35" fmla="*/ 23 h 203"/>
                <a:gd name="T36" fmla="*/ 295 w 295"/>
                <a:gd name="T37" fmla="*/ 195 h 203"/>
                <a:gd name="T38" fmla="*/ 289 w 295"/>
                <a:gd name="T39" fmla="*/ 187 h 203"/>
                <a:gd name="T40" fmla="*/ 6 w 295"/>
                <a:gd name="T41" fmla="*/ 187 h 203"/>
                <a:gd name="T42" fmla="*/ 0 w 295"/>
                <a:gd name="T43" fmla="*/ 195 h 203"/>
                <a:gd name="T44" fmla="*/ 6 w 295"/>
                <a:gd name="T45" fmla="*/ 203 h 203"/>
                <a:gd name="T46" fmla="*/ 289 w 295"/>
                <a:gd name="T47" fmla="*/ 203 h 203"/>
                <a:gd name="T48" fmla="*/ 295 w 295"/>
                <a:gd name="T49" fmla="*/ 195 h 203"/>
                <a:gd name="T50" fmla="*/ 145 w 295"/>
                <a:gd name="T51" fmla="*/ 6 h 203"/>
                <a:gd name="T52" fmla="*/ 140 w 295"/>
                <a:gd name="T53" fmla="*/ 11 h 203"/>
                <a:gd name="T54" fmla="*/ 145 w 295"/>
                <a:gd name="T55" fmla="*/ 17 h 203"/>
                <a:gd name="T56" fmla="*/ 151 w 295"/>
                <a:gd name="T57" fmla="*/ 11 h 203"/>
                <a:gd name="T58" fmla="*/ 145 w 295"/>
                <a:gd name="T59" fmla="*/ 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5" h="203">
                  <a:moveTo>
                    <a:pt x="264" y="172"/>
                  </a:moveTo>
                  <a:cubicBezTo>
                    <a:pt x="32" y="172"/>
                    <a:pt x="32" y="172"/>
                    <a:pt x="32" y="172"/>
                  </a:cubicBezTo>
                  <a:cubicBezTo>
                    <a:pt x="23" y="172"/>
                    <a:pt x="15" y="164"/>
                    <a:pt x="15" y="154"/>
                  </a:cubicBezTo>
                  <a:cubicBezTo>
                    <a:pt x="15" y="17"/>
                    <a:pt x="15" y="17"/>
                    <a:pt x="15" y="17"/>
                  </a:cubicBezTo>
                  <a:cubicBezTo>
                    <a:pt x="15" y="8"/>
                    <a:pt x="23" y="0"/>
                    <a:pt x="32" y="0"/>
                  </a:cubicBezTo>
                  <a:cubicBezTo>
                    <a:pt x="264" y="0"/>
                    <a:pt x="264" y="0"/>
                    <a:pt x="264" y="0"/>
                  </a:cubicBezTo>
                  <a:cubicBezTo>
                    <a:pt x="273" y="0"/>
                    <a:pt x="281" y="8"/>
                    <a:pt x="281" y="17"/>
                  </a:cubicBezTo>
                  <a:cubicBezTo>
                    <a:pt x="281" y="154"/>
                    <a:pt x="281" y="154"/>
                    <a:pt x="281" y="154"/>
                  </a:cubicBezTo>
                  <a:cubicBezTo>
                    <a:pt x="281" y="164"/>
                    <a:pt x="273" y="172"/>
                    <a:pt x="264" y="172"/>
                  </a:cubicBezTo>
                  <a:moveTo>
                    <a:pt x="39" y="23"/>
                  </a:moveTo>
                  <a:cubicBezTo>
                    <a:pt x="36" y="23"/>
                    <a:pt x="34" y="25"/>
                    <a:pt x="34" y="28"/>
                  </a:cubicBezTo>
                  <a:cubicBezTo>
                    <a:pt x="34" y="150"/>
                    <a:pt x="34" y="150"/>
                    <a:pt x="34" y="150"/>
                  </a:cubicBezTo>
                  <a:cubicBezTo>
                    <a:pt x="34" y="153"/>
                    <a:pt x="36" y="155"/>
                    <a:pt x="39" y="155"/>
                  </a:cubicBezTo>
                  <a:cubicBezTo>
                    <a:pt x="257" y="155"/>
                    <a:pt x="257" y="155"/>
                    <a:pt x="257" y="155"/>
                  </a:cubicBezTo>
                  <a:cubicBezTo>
                    <a:pt x="260" y="155"/>
                    <a:pt x="262" y="153"/>
                    <a:pt x="262" y="150"/>
                  </a:cubicBezTo>
                  <a:cubicBezTo>
                    <a:pt x="262" y="28"/>
                    <a:pt x="262" y="28"/>
                    <a:pt x="262" y="28"/>
                  </a:cubicBezTo>
                  <a:cubicBezTo>
                    <a:pt x="262" y="25"/>
                    <a:pt x="260" y="23"/>
                    <a:pt x="257" y="23"/>
                  </a:cubicBezTo>
                  <a:lnTo>
                    <a:pt x="39" y="23"/>
                  </a:lnTo>
                  <a:close/>
                  <a:moveTo>
                    <a:pt x="295" y="195"/>
                  </a:moveTo>
                  <a:cubicBezTo>
                    <a:pt x="295" y="191"/>
                    <a:pt x="292" y="187"/>
                    <a:pt x="289" y="187"/>
                  </a:cubicBezTo>
                  <a:cubicBezTo>
                    <a:pt x="6" y="187"/>
                    <a:pt x="6" y="187"/>
                    <a:pt x="6" y="187"/>
                  </a:cubicBezTo>
                  <a:cubicBezTo>
                    <a:pt x="3" y="187"/>
                    <a:pt x="0" y="191"/>
                    <a:pt x="0" y="195"/>
                  </a:cubicBezTo>
                  <a:cubicBezTo>
                    <a:pt x="0" y="200"/>
                    <a:pt x="3" y="203"/>
                    <a:pt x="6" y="203"/>
                  </a:cubicBezTo>
                  <a:cubicBezTo>
                    <a:pt x="289" y="203"/>
                    <a:pt x="289" y="203"/>
                    <a:pt x="289" y="203"/>
                  </a:cubicBezTo>
                  <a:cubicBezTo>
                    <a:pt x="292" y="203"/>
                    <a:pt x="295" y="200"/>
                    <a:pt x="295" y="195"/>
                  </a:cubicBezTo>
                  <a:moveTo>
                    <a:pt x="145" y="6"/>
                  </a:moveTo>
                  <a:cubicBezTo>
                    <a:pt x="143" y="6"/>
                    <a:pt x="140" y="9"/>
                    <a:pt x="140" y="11"/>
                  </a:cubicBezTo>
                  <a:cubicBezTo>
                    <a:pt x="140" y="14"/>
                    <a:pt x="143" y="17"/>
                    <a:pt x="145" y="17"/>
                  </a:cubicBezTo>
                  <a:cubicBezTo>
                    <a:pt x="148" y="17"/>
                    <a:pt x="151" y="14"/>
                    <a:pt x="151" y="11"/>
                  </a:cubicBezTo>
                  <a:cubicBezTo>
                    <a:pt x="151" y="9"/>
                    <a:pt x="148" y="6"/>
                    <a:pt x="145" y="6"/>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00" name="Freeform 323"/>
            <p:cNvSpPr>
              <a:spLocks noEditPoints="1"/>
            </p:cNvSpPr>
            <p:nvPr/>
          </p:nvSpPr>
          <p:spPr bwMode="auto">
            <a:xfrm>
              <a:off x="748328" y="2678381"/>
              <a:ext cx="227078" cy="370495"/>
            </a:xfrm>
            <a:custGeom>
              <a:avLst/>
              <a:gdLst>
                <a:gd name="T0" fmla="*/ 96 w 109"/>
                <a:gd name="T1" fmla="*/ 176 h 176"/>
                <a:gd name="T2" fmla="*/ 14 w 109"/>
                <a:gd name="T3" fmla="*/ 176 h 176"/>
                <a:gd name="T4" fmla="*/ 0 w 109"/>
                <a:gd name="T5" fmla="*/ 163 h 176"/>
                <a:gd name="T6" fmla="*/ 0 w 109"/>
                <a:gd name="T7" fmla="*/ 14 h 176"/>
                <a:gd name="T8" fmla="*/ 14 w 109"/>
                <a:gd name="T9" fmla="*/ 0 h 176"/>
                <a:gd name="T10" fmla="*/ 96 w 109"/>
                <a:gd name="T11" fmla="*/ 0 h 176"/>
                <a:gd name="T12" fmla="*/ 109 w 109"/>
                <a:gd name="T13" fmla="*/ 14 h 176"/>
                <a:gd name="T14" fmla="*/ 109 w 109"/>
                <a:gd name="T15" fmla="*/ 163 h 176"/>
                <a:gd name="T16" fmla="*/ 96 w 109"/>
                <a:gd name="T17" fmla="*/ 176 h 176"/>
                <a:gd name="T18" fmla="*/ 19 w 109"/>
                <a:gd name="T19" fmla="*/ 28 h 176"/>
                <a:gd name="T20" fmla="*/ 15 w 109"/>
                <a:gd name="T21" fmla="*/ 31 h 176"/>
                <a:gd name="T22" fmla="*/ 15 w 109"/>
                <a:gd name="T23" fmla="*/ 153 h 176"/>
                <a:gd name="T24" fmla="*/ 19 w 109"/>
                <a:gd name="T25" fmla="*/ 157 h 176"/>
                <a:gd name="T26" fmla="*/ 91 w 109"/>
                <a:gd name="T27" fmla="*/ 157 h 176"/>
                <a:gd name="T28" fmla="*/ 94 w 109"/>
                <a:gd name="T29" fmla="*/ 153 h 176"/>
                <a:gd name="T30" fmla="*/ 94 w 109"/>
                <a:gd name="T31" fmla="*/ 31 h 176"/>
                <a:gd name="T32" fmla="*/ 91 w 109"/>
                <a:gd name="T33" fmla="*/ 28 h 176"/>
                <a:gd name="T34" fmla="*/ 19 w 109"/>
                <a:gd name="T35" fmla="*/ 28 h 176"/>
                <a:gd name="T36" fmla="*/ 69 w 109"/>
                <a:gd name="T37" fmla="*/ 12 h 176"/>
                <a:gd name="T38" fmla="*/ 66 w 109"/>
                <a:gd name="T39" fmla="*/ 9 h 176"/>
                <a:gd name="T40" fmla="*/ 39 w 109"/>
                <a:gd name="T41" fmla="*/ 9 h 176"/>
                <a:gd name="T42" fmla="*/ 36 w 109"/>
                <a:gd name="T43" fmla="*/ 12 h 176"/>
                <a:gd name="T44" fmla="*/ 39 w 109"/>
                <a:gd name="T45" fmla="*/ 15 h 176"/>
                <a:gd name="T46" fmla="*/ 66 w 109"/>
                <a:gd name="T47" fmla="*/ 15 h 176"/>
                <a:gd name="T48" fmla="*/ 69 w 109"/>
                <a:gd name="T49" fmla="*/ 12 h 176"/>
                <a:gd name="T50" fmla="*/ 92 w 109"/>
                <a:gd name="T51" fmla="*/ 8 h 176"/>
                <a:gd name="T52" fmla="*/ 86 w 109"/>
                <a:gd name="T53" fmla="*/ 13 h 176"/>
                <a:gd name="T54" fmla="*/ 92 w 109"/>
                <a:gd name="T55" fmla="*/ 19 h 176"/>
                <a:gd name="T56" fmla="*/ 98 w 109"/>
                <a:gd name="T57" fmla="*/ 13 h 176"/>
                <a:gd name="T58" fmla="*/ 92 w 109"/>
                <a:gd name="T59"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176">
                  <a:moveTo>
                    <a:pt x="96" y="176"/>
                  </a:moveTo>
                  <a:cubicBezTo>
                    <a:pt x="14" y="176"/>
                    <a:pt x="14" y="176"/>
                    <a:pt x="14" y="176"/>
                  </a:cubicBezTo>
                  <a:cubicBezTo>
                    <a:pt x="6" y="176"/>
                    <a:pt x="0" y="170"/>
                    <a:pt x="0" y="163"/>
                  </a:cubicBezTo>
                  <a:cubicBezTo>
                    <a:pt x="0" y="14"/>
                    <a:pt x="0" y="14"/>
                    <a:pt x="0" y="14"/>
                  </a:cubicBezTo>
                  <a:cubicBezTo>
                    <a:pt x="0" y="6"/>
                    <a:pt x="6" y="0"/>
                    <a:pt x="14" y="0"/>
                  </a:cubicBezTo>
                  <a:cubicBezTo>
                    <a:pt x="96" y="0"/>
                    <a:pt x="96" y="0"/>
                    <a:pt x="96" y="0"/>
                  </a:cubicBezTo>
                  <a:cubicBezTo>
                    <a:pt x="103" y="0"/>
                    <a:pt x="109" y="6"/>
                    <a:pt x="109" y="14"/>
                  </a:cubicBezTo>
                  <a:cubicBezTo>
                    <a:pt x="109" y="163"/>
                    <a:pt x="109" y="163"/>
                    <a:pt x="109" y="163"/>
                  </a:cubicBezTo>
                  <a:cubicBezTo>
                    <a:pt x="109" y="170"/>
                    <a:pt x="103" y="176"/>
                    <a:pt x="96" y="176"/>
                  </a:cubicBezTo>
                  <a:moveTo>
                    <a:pt x="19" y="28"/>
                  </a:moveTo>
                  <a:cubicBezTo>
                    <a:pt x="17" y="28"/>
                    <a:pt x="15" y="29"/>
                    <a:pt x="15" y="31"/>
                  </a:cubicBezTo>
                  <a:cubicBezTo>
                    <a:pt x="15" y="153"/>
                    <a:pt x="15" y="153"/>
                    <a:pt x="15" y="153"/>
                  </a:cubicBezTo>
                  <a:cubicBezTo>
                    <a:pt x="15" y="155"/>
                    <a:pt x="17" y="157"/>
                    <a:pt x="19" y="157"/>
                  </a:cubicBezTo>
                  <a:cubicBezTo>
                    <a:pt x="91" y="157"/>
                    <a:pt x="91" y="157"/>
                    <a:pt x="91" y="157"/>
                  </a:cubicBezTo>
                  <a:cubicBezTo>
                    <a:pt x="93" y="157"/>
                    <a:pt x="94" y="155"/>
                    <a:pt x="94" y="153"/>
                  </a:cubicBezTo>
                  <a:cubicBezTo>
                    <a:pt x="94" y="31"/>
                    <a:pt x="94" y="31"/>
                    <a:pt x="94" y="31"/>
                  </a:cubicBezTo>
                  <a:cubicBezTo>
                    <a:pt x="94" y="29"/>
                    <a:pt x="93" y="28"/>
                    <a:pt x="91" y="28"/>
                  </a:cubicBezTo>
                  <a:lnTo>
                    <a:pt x="19" y="28"/>
                  </a:lnTo>
                  <a:close/>
                  <a:moveTo>
                    <a:pt x="69" y="12"/>
                  </a:moveTo>
                  <a:cubicBezTo>
                    <a:pt x="69" y="10"/>
                    <a:pt x="68" y="9"/>
                    <a:pt x="66" y="9"/>
                  </a:cubicBezTo>
                  <a:cubicBezTo>
                    <a:pt x="39" y="9"/>
                    <a:pt x="39" y="9"/>
                    <a:pt x="39" y="9"/>
                  </a:cubicBezTo>
                  <a:cubicBezTo>
                    <a:pt x="37" y="9"/>
                    <a:pt x="36" y="10"/>
                    <a:pt x="36" y="12"/>
                  </a:cubicBezTo>
                  <a:cubicBezTo>
                    <a:pt x="36" y="13"/>
                    <a:pt x="37" y="15"/>
                    <a:pt x="39" y="15"/>
                  </a:cubicBezTo>
                  <a:cubicBezTo>
                    <a:pt x="66" y="15"/>
                    <a:pt x="66" y="15"/>
                    <a:pt x="66" y="15"/>
                  </a:cubicBezTo>
                  <a:cubicBezTo>
                    <a:pt x="68" y="15"/>
                    <a:pt x="69" y="13"/>
                    <a:pt x="69" y="12"/>
                  </a:cubicBezTo>
                  <a:moveTo>
                    <a:pt x="92" y="8"/>
                  </a:moveTo>
                  <a:cubicBezTo>
                    <a:pt x="89" y="8"/>
                    <a:pt x="86" y="10"/>
                    <a:pt x="86" y="13"/>
                  </a:cubicBezTo>
                  <a:cubicBezTo>
                    <a:pt x="86" y="17"/>
                    <a:pt x="89" y="19"/>
                    <a:pt x="92" y="19"/>
                  </a:cubicBezTo>
                  <a:cubicBezTo>
                    <a:pt x="95" y="19"/>
                    <a:pt x="98" y="17"/>
                    <a:pt x="98" y="13"/>
                  </a:cubicBezTo>
                  <a:cubicBezTo>
                    <a:pt x="98" y="10"/>
                    <a:pt x="95" y="8"/>
                    <a:pt x="92" y="8"/>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cs typeface="Arial" panose="020B0604020202020204" pitchFamily="34" charset="0"/>
              </a:endParaRPr>
            </a:p>
          </p:txBody>
        </p:sp>
        <p:sp>
          <p:nvSpPr>
            <p:cNvPr id="158" name="Content Placeholder 30"/>
            <p:cNvSpPr txBox="1">
              <a:spLocks/>
            </p:cNvSpPr>
            <p:nvPr/>
          </p:nvSpPr>
          <p:spPr>
            <a:xfrm>
              <a:off x="6738613" y="3317998"/>
              <a:ext cx="1894893" cy="283506"/>
            </a:xfrm>
            <a:prstGeom prst="rect">
              <a:avLst/>
            </a:prstGeom>
            <a:noFill/>
          </p:spPr>
          <p:txBody>
            <a:bodyPr lIns="0" tIns="0" rIns="0" bIns="0"/>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000"/>
                </a:lnSpc>
                <a:spcBef>
                  <a:spcPts val="0"/>
                </a:spcBef>
                <a:spcAft>
                  <a:spcPts val="0"/>
                </a:spcAft>
              </a:pPr>
              <a:r>
                <a:rPr lang="en-US" sz="1200" b="1" dirty="0" smtClean="0">
                  <a:solidFill>
                    <a:srgbClr val="FFDA00"/>
                  </a:solidFill>
                  <a:latin typeface="Intel Clear"/>
                  <a:cs typeface="Arial" panose="020B0604020202020204" pitchFamily="34" charset="0"/>
                </a:rPr>
                <a:t>Persist</a:t>
              </a:r>
              <a:r>
                <a:rPr lang="en-US" sz="1200" dirty="0" smtClean="0">
                  <a:solidFill>
                    <a:srgbClr val="004280"/>
                  </a:solidFill>
                  <a:latin typeface="Intel Clear"/>
                  <a:cs typeface="Arial" panose="020B0604020202020204" pitchFamily="34" charset="0"/>
                </a:rPr>
                <a:t> </a:t>
              </a:r>
              <a:r>
                <a:rPr lang="en-US" sz="1200" dirty="0" smtClean="0">
                  <a:solidFill>
                    <a:srgbClr val="FFDA00"/>
                  </a:solidFill>
                  <a:latin typeface="Intel Clear"/>
                  <a:cs typeface="Arial" panose="020B0604020202020204" pitchFamily="34" charset="0"/>
                  <a:sym typeface="Wingdings 3"/>
                </a:rPr>
                <a:t></a:t>
              </a:r>
              <a:r>
                <a:rPr lang="en-US" sz="1200" dirty="0" smtClean="0">
                  <a:solidFill>
                    <a:srgbClr val="8DC8E8"/>
                  </a:solidFill>
                  <a:latin typeface="Intel Clear"/>
                  <a:cs typeface="Arial" panose="020B0604020202020204" pitchFamily="34" charset="0"/>
                  <a:sym typeface="Wingdings 3"/>
                </a:rPr>
                <a:t> </a:t>
              </a:r>
              <a:r>
                <a:rPr lang="en-US" sz="1200" dirty="0" smtClean="0">
                  <a:solidFill>
                    <a:prstClr val="white"/>
                  </a:solidFill>
                  <a:latin typeface="Intel Clear"/>
                  <a:cs typeface="Arial" panose="020B0604020202020204" pitchFamily="34" charset="0"/>
                </a:rPr>
                <a:t>Storage</a:t>
              </a:r>
            </a:p>
          </p:txBody>
        </p:sp>
        <p:sp>
          <p:nvSpPr>
            <p:cNvPr id="79" name="Content Placeholder 30"/>
            <p:cNvSpPr txBox="1">
              <a:spLocks/>
            </p:cNvSpPr>
            <p:nvPr/>
          </p:nvSpPr>
          <p:spPr>
            <a:xfrm>
              <a:off x="3642200" y="2056098"/>
              <a:ext cx="240956" cy="213087"/>
            </a:xfrm>
            <a:prstGeom prst="rect">
              <a:avLst/>
            </a:prstGeom>
          </p:spPr>
          <p:txBody>
            <a:bodyPr lIns="0" tIns="0" rIns="0" bIns="0" anchor="ctr"/>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1200" dirty="0" smtClean="0">
                  <a:solidFill>
                    <a:srgbClr val="8DC8E8"/>
                  </a:solidFill>
                  <a:latin typeface="Intel Clear"/>
                  <a:sym typeface="Wingdings 2"/>
                </a:rPr>
                <a:t></a:t>
              </a:r>
              <a:endParaRPr lang="en-US" sz="1200" dirty="0">
                <a:solidFill>
                  <a:srgbClr val="8DC8E8"/>
                </a:solidFill>
                <a:latin typeface="Intel Clear"/>
              </a:endParaRPr>
            </a:p>
          </p:txBody>
        </p:sp>
        <p:sp>
          <p:nvSpPr>
            <p:cNvPr id="80" name="Content Placeholder 30"/>
            <p:cNvSpPr txBox="1">
              <a:spLocks/>
            </p:cNvSpPr>
            <p:nvPr/>
          </p:nvSpPr>
          <p:spPr>
            <a:xfrm>
              <a:off x="3229473" y="2397853"/>
              <a:ext cx="240956" cy="294434"/>
            </a:xfrm>
            <a:prstGeom prst="rect">
              <a:avLst/>
            </a:prstGeom>
          </p:spPr>
          <p:txBody>
            <a:bodyPr lIns="0" tIns="0" rIns="0" bIns="0" anchor="t"/>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800" dirty="0" smtClean="0">
                  <a:solidFill>
                    <a:srgbClr val="00AEEF"/>
                  </a:solidFill>
                  <a:latin typeface="Intel Clear"/>
                  <a:sym typeface="Wingdings 2"/>
                </a:rPr>
                <a:t></a:t>
              </a:r>
              <a:endParaRPr lang="en-US" sz="800" dirty="0">
                <a:solidFill>
                  <a:srgbClr val="00AEEF"/>
                </a:solidFill>
                <a:latin typeface="Intel Clear"/>
              </a:endParaRPr>
            </a:p>
          </p:txBody>
        </p:sp>
        <p:sp>
          <p:nvSpPr>
            <p:cNvPr id="81" name="Content Placeholder 30"/>
            <p:cNvSpPr txBox="1">
              <a:spLocks/>
            </p:cNvSpPr>
            <p:nvPr/>
          </p:nvSpPr>
          <p:spPr>
            <a:xfrm>
              <a:off x="5313795" y="3760013"/>
              <a:ext cx="240956" cy="213087"/>
            </a:xfrm>
            <a:prstGeom prst="rect">
              <a:avLst/>
            </a:prstGeom>
          </p:spPr>
          <p:txBody>
            <a:bodyPr lIns="0" tIns="0" rIns="0" bIns="0" anchor="ctr"/>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1200" dirty="0" smtClean="0">
                  <a:solidFill>
                    <a:srgbClr val="8DC8E8"/>
                  </a:solidFill>
                  <a:latin typeface="Intel Clear"/>
                  <a:sym typeface="Wingdings 2"/>
                </a:rPr>
                <a:t></a:t>
              </a:r>
              <a:endParaRPr lang="en-US" sz="1200" dirty="0">
                <a:solidFill>
                  <a:srgbClr val="8DC8E8"/>
                </a:solidFill>
                <a:latin typeface="Intel Clear"/>
              </a:endParaRPr>
            </a:p>
          </p:txBody>
        </p:sp>
        <p:sp>
          <p:nvSpPr>
            <p:cNvPr id="82" name="Content Placeholder 30"/>
            <p:cNvSpPr txBox="1">
              <a:spLocks/>
            </p:cNvSpPr>
            <p:nvPr/>
          </p:nvSpPr>
          <p:spPr>
            <a:xfrm>
              <a:off x="5554751" y="3503782"/>
              <a:ext cx="240956" cy="261166"/>
            </a:xfrm>
            <a:prstGeom prst="rect">
              <a:avLst/>
            </a:prstGeom>
          </p:spPr>
          <p:txBody>
            <a:bodyPr lIns="0" tIns="0" rIns="0" bIns="0" anchor="t"/>
            <a:lstStyle>
              <a:lvl1pPr algn="l" defTabSz="457200" rtl="0" eaLnBrk="0" fontAlgn="base" hangingPunct="0">
                <a:spcBef>
                  <a:spcPts val="100"/>
                </a:spcBef>
                <a:spcAft>
                  <a:spcPts val="100"/>
                </a:spcAft>
                <a:defRPr sz="2400" kern="1200">
                  <a:solidFill>
                    <a:schemeClr val="accent1"/>
                  </a:solidFill>
                  <a:latin typeface="Neo Sans Intel Light" pitchFamily="34" charset="0"/>
                  <a:ea typeface="+mn-ea"/>
                  <a:cs typeface="+mn-cs"/>
                </a:defRPr>
              </a:lvl1pPr>
              <a:lvl2pPr algn="l" defTabSz="457200" rtl="0" eaLnBrk="0" fontAlgn="base" hangingPunct="0">
                <a:spcBef>
                  <a:spcPts val="100"/>
                </a:spcBef>
                <a:spcAft>
                  <a:spcPct val="0"/>
                </a:spcAft>
                <a:defRPr sz="1600" kern="1200">
                  <a:solidFill>
                    <a:schemeClr val="tx1"/>
                  </a:solidFill>
                  <a:latin typeface="Neo Sans Intel" pitchFamily="34" charset="0"/>
                  <a:ea typeface="+mn-ea"/>
                  <a:cs typeface="+mn-cs"/>
                </a:defRPr>
              </a:lvl2pPr>
              <a:lvl3pPr algn="l" defTabSz="457200" rtl="0" eaLnBrk="0" fontAlgn="base" hangingPunct="0">
                <a:lnSpc>
                  <a:spcPct val="120000"/>
                </a:lnSpc>
                <a:spcBef>
                  <a:spcPts val="100"/>
                </a:spcBef>
                <a:spcAft>
                  <a:spcPts val="100"/>
                </a:spcAft>
                <a:defRPr sz="1600" kern="1200">
                  <a:solidFill>
                    <a:srgbClr val="1D1E1C"/>
                  </a:solidFill>
                  <a:latin typeface="Neo Sans Intel Light" pitchFamily="34" charset="0"/>
                  <a:ea typeface="+mn-ea"/>
                  <a:cs typeface="+mn-cs"/>
                </a:defRPr>
              </a:lvl3pPr>
              <a:lvl4pPr marL="273050" indent="-136525" algn="l" defTabSz="457200" rtl="0" eaLnBrk="0" fontAlgn="base" hangingPunct="0">
                <a:lnSpc>
                  <a:spcPct val="120000"/>
                </a:lnSpc>
                <a:spcBef>
                  <a:spcPts val="100"/>
                </a:spcBef>
                <a:spcAft>
                  <a:spcPct val="0"/>
                </a:spcAft>
                <a:buFont typeface="Arial" charset="0"/>
                <a:buChar char="•"/>
                <a:defRPr sz="1400" kern="1200">
                  <a:solidFill>
                    <a:srgbClr val="1D1E1C"/>
                  </a:solidFill>
                  <a:latin typeface="Neo Sans Intel" pitchFamily="34" charset="0"/>
                  <a:ea typeface="+mn-ea"/>
                  <a:cs typeface="+mn-cs"/>
                </a:defRPr>
              </a:lvl4pPr>
              <a:lvl5pPr algn="l" defTabSz="457200" rtl="0" eaLnBrk="0" fontAlgn="base" hangingPunct="0">
                <a:spcBef>
                  <a:spcPct val="0"/>
                </a:spcBef>
                <a:spcAft>
                  <a:spcPct val="0"/>
                </a:spcAft>
                <a:defRPr sz="1000" kern="1200">
                  <a:solidFill>
                    <a:srgbClr val="1D1E1C"/>
                  </a:solidFill>
                  <a:latin typeface="Neo Sans Inte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ts val="2700"/>
                </a:lnSpc>
                <a:spcBef>
                  <a:spcPts val="0"/>
                </a:spcBef>
                <a:spcAft>
                  <a:spcPts val="600"/>
                </a:spcAft>
              </a:pPr>
              <a:r>
                <a:rPr lang="en-US" sz="800" dirty="0" smtClean="0">
                  <a:solidFill>
                    <a:srgbClr val="00AEEF"/>
                  </a:solidFill>
                  <a:latin typeface="Intel Clear"/>
                  <a:sym typeface="Wingdings 2"/>
                </a:rPr>
                <a:t></a:t>
              </a:r>
              <a:endParaRPr lang="en-US" sz="800" dirty="0">
                <a:solidFill>
                  <a:srgbClr val="00AEEF"/>
                </a:solidFill>
                <a:latin typeface="Intel Clear"/>
              </a:endParaRPr>
            </a:p>
          </p:txBody>
        </p:sp>
        <p:pic>
          <p:nvPicPr>
            <p:cNvPr id="88" name="Picture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5648" y="2826556"/>
              <a:ext cx="203304" cy="203304"/>
            </a:xfrm>
            <a:prstGeom prst="rect">
              <a:avLst/>
            </a:prstGeom>
          </p:spPr>
        </p:pic>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465314" y="3498927"/>
              <a:ext cx="178873" cy="178873"/>
            </a:xfrm>
            <a:prstGeom prst="rect">
              <a:avLst/>
            </a:prstGeom>
          </p:spPr>
        </p:pic>
        <p:grpSp>
          <p:nvGrpSpPr>
            <p:cNvPr id="10" name="Group 9"/>
            <p:cNvGrpSpPr/>
            <p:nvPr/>
          </p:nvGrpSpPr>
          <p:grpSpPr>
            <a:xfrm>
              <a:off x="7024321" y="2113734"/>
              <a:ext cx="1030431" cy="371415"/>
              <a:chOff x="7024321" y="2113734"/>
              <a:chExt cx="1030431" cy="371415"/>
            </a:xfrm>
          </p:grpSpPr>
          <p:sp>
            <p:nvSpPr>
              <p:cNvPr id="159" name="Rounded Rectangle 158"/>
              <p:cNvSpPr/>
              <p:nvPr/>
            </p:nvSpPr>
            <p:spPr>
              <a:xfrm>
                <a:off x="7024321" y="2113734"/>
                <a:ext cx="1029496" cy="368948"/>
              </a:xfrm>
              <a:prstGeom prst="roundRect">
                <a:avLst>
                  <a:gd name="adj" fmla="val 1942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5" name="Rounded Rectangle 164"/>
              <p:cNvSpPr/>
              <p:nvPr/>
            </p:nvSpPr>
            <p:spPr>
              <a:xfrm>
                <a:off x="7752766" y="2114669"/>
                <a:ext cx="301986" cy="370480"/>
              </a:xfrm>
              <a:custGeom>
                <a:avLst/>
                <a:gdLst>
                  <a:gd name="connsiteX0" fmla="*/ 0 w 1029496"/>
                  <a:gd name="connsiteY0" fmla="*/ 71664 h 368948"/>
                  <a:gd name="connsiteX1" fmla="*/ 71664 w 1029496"/>
                  <a:gd name="connsiteY1" fmla="*/ 0 h 368948"/>
                  <a:gd name="connsiteX2" fmla="*/ 957832 w 1029496"/>
                  <a:gd name="connsiteY2" fmla="*/ 0 h 368948"/>
                  <a:gd name="connsiteX3" fmla="*/ 1029496 w 1029496"/>
                  <a:gd name="connsiteY3" fmla="*/ 71664 h 368948"/>
                  <a:gd name="connsiteX4" fmla="*/ 1029496 w 1029496"/>
                  <a:gd name="connsiteY4" fmla="*/ 297284 h 368948"/>
                  <a:gd name="connsiteX5" fmla="*/ 957832 w 1029496"/>
                  <a:gd name="connsiteY5" fmla="*/ 368948 h 368948"/>
                  <a:gd name="connsiteX6" fmla="*/ 71664 w 1029496"/>
                  <a:gd name="connsiteY6" fmla="*/ 368948 h 368948"/>
                  <a:gd name="connsiteX7" fmla="*/ 0 w 1029496"/>
                  <a:gd name="connsiteY7" fmla="*/ 297284 h 368948"/>
                  <a:gd name="connsiteX8" fmla="*/ 0 w 1029496"/>
                  <a:gd name="connsiteY8"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64 w 1029496"/>
                  <a:gd name="connsiteY7" fmla="*/ 368948 h 368948"/>
                  <a:gd name="connsiteX8" fmla="*/ 0 w 1029496"/>
                  <a:gd name="connsiteY8" fmla="*/ 297284 h 368948"/>
                  <a:gd name="connsiteX9" fmla="*/ 0 w 1029496"/>
                  <a:gd name="connsiteY9"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71664 w 1029496"/>
                  <a:gd name="connsiteY8" fmla="*/ 368948 h 368948"/>
                  <a:gd name="connsiteX9" fmla="*/ 0 w 1029496"/>
                  <a:gd name="connsiteY9" fmla="*/ 297284 h 368948"/>
                  <a:gd name="connsiteX10" fmla="*/ 0 w 1029496"/>
                  <a:gd name="connsiteY10"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0 w 1029496"/>
                  <a:gd name="connsiteY8" fmla="*/ 297284 h 368948"/>
                  <a:gd name="connsiteX9" fmla="*/ 0 w 1029496"/>
                  <a:gd name="connsiteY9"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0 w 1029496"/>
                  <a:gd name="connsiteY8" fmla="*/ 71664 h 368948"/>
                  <a:gd name="connsiteX0" fmla="*/ 644626 w 957832"/>
                  <a:gd name="connsiteY0" fmla="*/ 364870 h 368948"/>
                  <a:gd name="connsiteX1" fmla="*/ 0 w 957832"/>
                  <a:gd name="connsiteY1" fmla="*/ 0 h 368948"/>
                  <a:gd name="connsiteX2" fmla="*/ 650236 w 957832"/>
                  <a:gd name="connsiteY2" fmla="*/ 232 h 368948"/>
                  <a:gd name="connsiteX3" fmla="*/ 886168 w 957832"/>
                  <a:gd name="connsiteY3" fmla="*/ 0 h 368948"/>
                  <a:gd name="connsiteX4" fmla="*/ 957832 w 957832"/>
                  <a:gd name="connsiteY4" fmla="*/ 71664 h 368948"/>
                  <a:gd name="connsiteX5" fmla="*/ 957832 w 957832"/>
                  <a:gd name="connsiteY5" fmla="*/ 297284 h 368948"/>
                  <a:gd name="connsiteX6" fmla="*/ 886168 w 957832"/>
                  <a:gd name="connsiteY6" fmla="*/ 368948 h 368948"/>
                  <a:gd name="connsiteX7" fmla="*/ 644626 w 957832"/>
                  <a:gd name="connsiteY7" fmla="*/ 364870 h 368948"/>
                  <a:gd name="connsiteX0" fmla="*/ 0 w 313206"/>
                  <a:gd name="connsiteY0" fmla="*/ 364870 h 368948"/>
                  <a:gd name="connsiteX1" fmla="*/ 5610 w 313206"/>
                  <a:gd name="connsiteY1" fmla="*/ 232 h 368948"/>
                  <a:gd name="connsiteX2" fmla="*/ 241542 w 313206"/>
                  <a:gd name="connsiteY2" fmla="*/ 0 h 368948"/>
                  <a:gd name="connsiteX3" fmla="*/ 313206 w 313206"/>
                  <a:gd name="connsiteY3" fmla="*/ 71664 h 368948"/>
                  <a:gd name="connsiteX4" fmla="*/ 313206 w 313206"/>
                  <a:gd name="connsiteY4" fmla="*/ 297284 h 368948"/>
                  <a:gd name="connsiteX5" fmla="*/ 241542 w 313206"/>
                  <a:gd name="connsiteY5" fmla="*/ 368948 h 368948"/>
                  <a:gd name="connsiteX6" fmla="*/ 0 w 313206"/>
                  <a:gd name="connsiteY6" fmla="*/ 364870 h 368948"/>
                  <a:gd name="connsiteX0" fmla="*/ 0 w 408573"/>
                  <a:gd name="connsiteY0" fmla="*/ 359260 h 368948"/>
                  <a:gd name="connsiteX1" fmla="*/ 100977 w 408573"/>
                  <a:gd name="connsiteY1" fmla="*/ 232 h 368948"/>
                  <a:gd name="connsiteX2" fmla="*/ 336909 w 408573"/>
                  <a:gd name="connsiteY2" fmla="*/ 0 h 368948"/>
                  <a:gd name="connsiteX3" fmla="*/ 408573 w 408573"/>
                  <a:gd name="connsiteY3" fmla="*/ 71664 h 368948"/>
                  <a:gd name="connsiteX4" fmla="*/ 408573 w 408573"/>
                  <a:gd name="connsiteY4" fmla="*/ 297284 h 368948"/>
                  <a:gd name="connsiteX5" fmla="*/ 336909 w 408573"/>
                  <a:gd name="connsiteY5" fmla="*/ 368948 h 368948"/>
                  <a:gd name="connsiteX6" fmla="*/ 0 w 408573"/>
                  <a:gd name="connsiteY6" fmla="*/ 359260 h 368948"/>
                  <a:gd name="connsiteX0" fmla="*/ 5610 w 307596"/>
                  <a:gd name="connsiteY0" fmla="*/ 370480 h 370480"/>
                  <a:gd name="connsiteX1" fmla="*/ 0 w 307596"/>
                  <a:gd name="connsiteY1" fmla="*/ 232 h 370480"/>
                  <a:gd name="connsiteX2" fmla="*/ 235932 w 307596"/>
                  <a:gd name="connsiteY2" fmla="*/ 0 h 370480"/>
                  <a:gd name="connsiteX3" fmla="*/ 307596 w 307596"/>
                  <a:gd name="connsiteY3" fmla="*/ 71664 h 370480"/>
                  <a:gd name="connsiteX4" fmla="*/ 307596 w 307596"/>
                  <a:gd name="connsiteY4" fmla="*/ 297284 h 370480"/>
                  <a:gd name="connsiteX5" fmla="*/ 235932 w 307596"/>
                  <a:gd name="connsiteY5" fmla="*/ 368948 h 370480"/>
                  <a:gd name="connsiteX6" fmla="*/ 5610 w 307596"/>
                  <a:gd name="connsiteY6" fmla="*/ 370480 h 370480"/>
                  <a:gd name="connsiteX0" fmla="*/ 0 w 301986"/>
                  <a:gd name="connsiteY0" fmla="*/ 370480 h 370480"/>
                  <a:gd name="connsiteX1" fmla="*/ 89757 w 301986"/>
                  <a:gd name="connsiteY1" fmla="*/ 232 h 370480"/>
                  <a:gd name="connsiteX2" fmla="*/ 230322 w 301986"/>
                  <a:gd name="connsiteY2" fmla="*/ 0 h 370480"/>
                  <a:gd name="connsiteX3" fmla="*/ 301986 w 301986"/>
                  <a:gd name="connsiteY3" fmla="*/ 71664 h 370480"/>
                  <a:gd name="connsiteX4" fmla="*/ 301986 w 301986"/>
                  <a:gd name="connsiteY4" fmla="*/ 297284 h 370480"/>
                  <a:gd name="connsiteX5" fmla="*/ 230322 w 301986"/>
                  <a:gd name="connsiteY5" fmla="*/ 368948 h 370480"/>
                  <a:gd name="connsiteX6" fmla="*/ 0 w 301986"/>
                  <a:gd name="connsiteY6" fmla="*/ 370480 h 37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986" h="370480">
                    <a:moveTo>
                      <a:pt x="0" y="370480"/>
                    </a:moveTo>
                    <a:lnTo>
                      <a:pt x="89757" y="232"/>
                    </a:lnTo>
                    <a:lnTo>
                      <a:pt x="230322" y="0"/>
                    </a:lnTo>
                    <a:cubicBezTo>
                      <a:pt x="269901" y="0"/>
                      <a:pt x="301986" y="32085"/>
                      <a:pt x="301986" y="71664"/>
                    </a:cubicBezTo>
                    <a:lnTo>
                      <a:pt x="301986" y="297284"/>
                    </a:lnTo>
                    <a:cubicBezTo>
                      <a:pt x="301986" y="336863"/>
                      <a:pt x="269901" y="368948"/>
                      <a:pt x="230322" y="368948"/>
                    </a:cubicBezTo>
                    <a:lnTo>
                      <a:pt x="0" y="37048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3" name="Group 12"/>
            <p:cNvGrpSpPr/>
            <p:nvPr/>
          </p:nvGrpSpPr>
          <p:grpSpPr>
            <a:xfrm>
              <a:off x="7024320" y="2512619"/>
              <a:ext cx="1030431" cy="373116"/>
              <a:chOff x="7024320" y="2516159"/>
              <a:chExt cx="1030431" cy="373116"/>
            </a:xfrm>
          </p:grpSpPr>
          <p:sp>
            <p:nvSpPr>
              <p:cNvPr id="160" name="Rounded Rectangle 159"/>
              <p:cNvSpPr/>
              <p:nvPr/>
            </p:nvSpPr>
            <p:spPr>
              <a:xfrm>
                <a:off x="7024320" y="2516159"/>
                <a:ext cx="1029496" cy="368948"/>
              </a:xfrm>
              <a:prstGeom prst="roundRect">
                <a:avLst>
                  <a:gd name="adj" fmla="val 1942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6" name="Rounded Rectangle 164"/>
              <p:cNvSpPr/>
              <p:nvPr/>
            </p:nvSpPr>
            <p:spPr>
              <a:xfrm>
                <a:off x="7646178" y="2520327"/>
                <a:ext cx="408573" cy="368948"/>
              </a:xfrm>
              <a:custGeom>
                <a:avLst/>
                <a:gdLst>
                  <a:gd name="connsiteX0" fmla="*/ 0 w 1029496"/>
                  <a:gd name="connsiteY0" fmla="*/ 71664 h 368948"/>
                  <a:gd name="connsiteX1" fmla="*/ 71664 w 1029496"/>
                  <a:gd name="connsiteY1" fmla="*/ 0 h 368948"/>
                  <a:gd name="connsiteX2" fmla="*/ 957832 w 1029496"/>
                  <a:gd name="connsiteY2" fmla="*/ 0 h 368948"/>
                  <a:gd name="connsiteX3" fmla="*/ 1029496 w 1029496"/>
                  <a:gd name="connsiteY3" fmla="*/ 71664 h 368948"/>
                  <a:gd name="connsiteX4" fmla="*/ 1029496 w 1029496"/>
                  <a:gd name="connsiteY4" fmla="*/ 297284 h 368948"/>
                  <a:gd name="connsiteX5" fmla="*/ 957832 w 1029496"/>
                  <a:gd name="connsiteY5" fmla="*/ 368948 h 368948"/>
                  <a:gd name="connsiteX6" fmla="*/ 71664 w 1029496"/>
                  <a:gd name="connsiteY6" fmla="*/ 368948 h 368948"/>
                  <a:gd name="connsiteX7" fmla="*/ 0 w 1029496"/>
                  <a:gd name="connsiteY7" fmla="*/ 297284 h 368948"/>
                  <a:gd name="connsiteX8" fmla="*/ 0 w 1029496"/>
                  <a:gd name="connsiteY8"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64 w 1029496"/>
                  <a:gd name="connsiteY7" fmla="*/ 368948 h 368948"/>
                  <a:gd name="connsiteX8" fmla="*/ 0 w 1029496"/>
                  <a:gd name="connsiteY8" fmla="*/ 297284 h 368948"/>
                  <a:gd name="connsiteX9" fmla="*/ 0 w 1029496"/>
                  <a:gd name="connsiteY9"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71664 w 1029496"/>
                  <a:gd name="connsiteY8" fmla="*/ 368948 h 368948"/>
                  <a:gd name="connsiteX9" fmla="*/ 0 w 1029496"/>
                  <a:gd name="connsiteY9" fmla="*/ 297284 h 368948"/>
                  <a:gd name="connsiteX10" fmla="*/ 0 w 1029496"/>
                  <a:gd name="connsiteY10"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0 w 1029496"/>
                  <a:gd name="connsiteY8" fmla="*/ 297284 h 368948"/>
                  <a:gd name="connsiteX9" fmla="*/ 0 w 1029496"/>
                  <a:gd name="connsiteY9"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0 w 1029496"/>
                  <a:gd name="connsiteY8" fmla="*/ 71664 h 368948"/>
                  <a:gd name="connsiteX0" fmla="*/ 644626 w 957832"/>
                  <a:gd name="connsiteY0" fmla="*/ 364870 h 368948"/>
                  <a:gd name="connsiteX1" fmla="*/ 0 w 957832"/>
                  <a:gd name="connsiteY1" fmla="*/ 0 h 368948"/>
                  <a:gd name="connsiteX2" fmla="*/ 650236 w 957832"/>
                  <a:gd name="connsiteY2" fmla="*/ 232 h 368948"/>
                  <a:gd name="connsiteX3" fmla="*/ 886168 w 957832"/>
                  <a:gd name="connsiteY3" fmla="*/ 0 h 368948"/>
                  <a:gd name="connsiteX4" fmla="*/ 957832 w 957832"/>
                  <a:gd name="connsiteY4" fmla="*/ 71664 h 368948"/>
                  <a:gd name="connsiteX5" fmla="*/ 957832 w 957832"/>
                  <a:gd name="connsiteY5" fmla="*/ 297284 h 368948"/>
                  <a:gd name="connsiteX6" fmla="*/ 886168 w 957832"/>
                  <a:gd name="connsiteY6" fmla="*/ 368948 h 368948"/>
                  <a:gd name="connsiteX7" fmla="*/ 644626 w 957832"/>
                  <a:gd name="connsiteY7" fmla="*/ 364870 h 368948"/>
                  <a:gd name="connsiteX0" fmla="*/ 0 w 313206"/>
                  <a:gd name="connsiteY0" fmla="*/ 364870 h 368948"/>
                  <a:gd name="connsiteX1" fmla="*/ 5610 w 313206"/>
                  <a:gd name="connsiteY1" fmla="*/ 232 h 368948"/>
                  <a:gd name="connsiteX2" fmla="*/ 241542 w 313206"/>
                  <a:gd name="connsiteY2" fmla="*/ 0 h 368948"/>
                  <a:gd name="connsiteX3" fmla="*/ 313206 w 313206"/>
                  <a:gd name="connsiteY3" fmla="*/ 71664 h 368948"/>
                  <a:gd name="connsiteX4" fmla="*/ 313206 w 313206"/>
                  <a:gd name="connsiteY4" fmla="*/ 297284 h 368948"/>
                  <a:gd name="connsiteX5" fmla="*/ 241542 w 313206"/>
                  <a:gd name="connsiteY5" fmla="*/ 368948 h 368948"/>
                  <a:gd name="connsiteX6" fmla="*/ 0 w 313206"/>
                  <a:gd name="connsiteY6" fmla="*/ 364870 h 368948"/>
                  <a:gd name="connsiteX0" fmla="*/ 0 w 408573"/>
                  <a:gd name="connsiteY0" fmla="*/ 359260 h 368948"/>
                  <a:gd name="connsiteX1" fmla="*/ 100977 w 408573"/>
                  <a:gd name="connsiteY1" fmla="*/ 232 h 368948"/>
                  <a:gd name="connsiteX2" fmla="*/ 336909 w 408573"/>
                  <a:gd name="connsiteY2" fmla="*/ 0 h 368948"/>
                  <a:gd name="connsiteX3" fmla="*/ 408573 w 408573"/>
                  <a:gd name="connsiteY3" fmla="*/ 71664 h 368948"/>
                  <a:gd name="connsiteX4" fmla="*/ 408573 w 408573"/>
                  <a:gd name="connsiteY4" fmla="*/ 297284 h 368948"/>
                  <a:gd name="connsiteX5" fmla="*/ 336909 w 408573"/>
                  <a:gd name="connsiteY5" fmla="*/ 368948 h 368948"/>
                  <a:gd name="connsiteX6" fmla="*/ 0 w 408573"/>
                  <a:gd name="connsiteY6" fmla="*/ 359260 h 36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573" h="368948">
                    <a:moveTo>
                      <a:pt x="0" y="359260"/>
                    </a:moveTo>
                    <a:lnTo>
                      <a:pt x="100977" y="232"/>
                    </a:lnTo>
                    <a:lnTo>
                      <a:pt x="336909" y="0"/>
                    </a:lnTo>
                    <a:cubicBezTo>
                      <a:pt x="376488" y="0"/>
                      <a:pt x="408573" y="32085"/>
                      <a:pt x="408573" y="71664"/>
                    </a:cubicBezTo>
                    <a:lnTo>
                      <a:pt x="408573" y="297284"/>
                    </a:lnTo>
                    <a:cubicBezTo>
                      <a:pt x="408573" y="336863"/>
                      <a:pt x="376488" y="368948"/>
                      <a:pt x="336909" y="368948"/>
                    </a:cubicBezTo>
                    <a:lnTo>
                      <a:pt x="0" y="35926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4" name="Group 13"/>
            <p:cNvGrpSpPr/>
            <p:nvPr/>
          </p:nvGrpSpPr>
          <p:grpSpPr>
            <a:xfrm>
              <a:off x="7024320" y="2913205"/>
              <a:ext cx="1029496" cy="374326"/>
              <a:chOff x="7024320" y="2913205"/>
              <a:chExt cx="1029496" cy="374326"/>
            </a:xfrm>
          </p:grpSpPr>
          <p:sp>
            <p:nvSpPr>
              <p:cNvPr id="161" name="Rounded Rectangle 160"/>
              <p:cNvSpPr/>
              <p:nvPr/>
            </p:nvSpPr>
            <p:spPr>
              <a:xfrm>
                <a:off x="7024320" y="2918583"/>
                <a:ext cx="1029496" cy="368948"/>
              </a:xfrm>
              <a:prstGeom prst="roundRect">
                <a:avLst>
                  <a:gd name="adj" fmla="val 1942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7" name="Rounded Rectangle 164"/>
              <p:cNvSpPr/>
              <p:nvPr/>
            </p:nvSpPr>
            <p:spPr>
              <a:xfrm>
                <a:off x="7544266" y="2913205"/>
                <a:ext cx="509550" cy="374326"/>
              </a:xfrm>
              <a:custGeom>
                <a:avLst/>
                <a:gdLst>
                  <a:gd name="connsiteX0" fmla="*/ 0 w 1029496"/>
                  <a:gd name="connsiteY0" fmla="*/ 71664 h 368948"/>
                  <a:gd name="connsiteX1" fmla="*/ 71664 w 1029496"/>
                  <a:gd name="connsiteY1" fmla="*/ 0 h 368948"/>
                  <a:gd name="connsiteX2" fmla="*/ 957832 w 1029496"/>
                  <a:gd name="connsiteY2" fmla="*/ 0 h 368948"/>
                  <a:gd name="connsiteX3" fmla="*/ 1029496 w 1029496"/>
                  <a:gd name="connsiteY3" fmla="*/ 71664 h 368948"/>
                  <a:gd name="connsiteX4" fmla="*/ 1029496 w 1029496"/>
                  <a:gd name="connsiteY4" fmla="*/ 297284 h 368948"/>
                  <a:gd name="connsiteX5" fmla="*/ 957832 w 1029496"/>
                  <a:gd name="connsiteY5" fmla="*/ 368948 h 368948"/>
                  <a:gd name="connsiteX6" fmla="*/ 71664 w 1029496"/>
                  <a:gd name="connsiteY6" fmla="*/ 368948 h 368948"/>
                  <a:gd name="connsiteX7" fmla="*/ 0 w 1029496"/>
                  <a:gd name="connsiteY7" fmla="*/ 297284 h 368948"/>
                  <a:gd name="connsiteX8" fmla="*/ 0 w 1029496"/>
                  <a:gd name="connsiteY8"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64 w 1029496"/>
                  <a:gd name="connsiteY7" fmla="*/ 368948 h 368948"/>
                  <a:gd name="connsiteX8" fmla="*/ 0 w 1029496"/>
                  <a:gd name="connsiteY8" fmla="*/ 297284 h 368948"/>
                  <a:gd name="connsiteX9" fmla="*/ 0 w 1029496"/>
                  <a:gd name="connsiteY9"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71664 w 1029496"/>
                  <a:gd name="connsiteY8" fmla="*/ 368948 h 368948"/>
                  <a:gd name="connsiteX9" fmla="*/ 0 w 1029496"/>
                  <a:gd name="connsiteY9" fmla="*/ 297284 h 368948"/>
                  <a:gd name="connsiteX10" fmla="*/ 0 w 1029496"/>
                  <a:gd name="connsiteY10"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0 w 1029496"/>
                  <a:gd name="connsiteY8" fmla="*/ 297284 h 368948"/>
                  <a:gd name="connsiteX9" fmla="*/ 0 w 1029496"/>
                  <a:gd name="connsiteY9" fmla="*/ 71664 h 368948"/>
                  <a:gd name="connsiteX0" fmla="*/ 0 w 1029496"/>
                  <a:gd name="connsiteY0" fmla="*/ 71664 h 368948"/>
                  <a:gd name="connsiteX1" fmla="*/ 71664 w 1029496"/>
                  <a:gd name="connsiteY1" fmla="*/ 0 h 368948"/>
                  <a:gd name="connsiteX2" fmla="*/ 721900 w 1029496"/>
                  <a:gd name="connsiteY2" fmla="*/ 232 h 368948"/>
                  <a:gd name="connsiteX3" fmla="*/ 957832 w 1029496"/>
                  <a:gd name="connsiteY3" fmla="*/ 0 h 368948"/>
                  <a:gd name="connsiteX4" fmla="*/ 1029496 w 1029496"/>
                  <a:gd name="connsiteY4" fmla="*/ 71664 h 368948"/>
                  <a:gd name="connsiteX5" fmla="*/ 1029496 w 1029496"/>
                  <a:gd name="connsiteY5" fmla="*/ 297284 h 368948"/>
                  <a:gd name="connsiteX6" fmla="*/ 957832 w 1029496"/>
                  <a:gd name="connsiteY6" fmla="*/ 368948 h 368948"/>
                  <a:gd name="connsiteX7" fmla="*/ 716290 w 1029496"/>
                  <a:gd name="connsiteY7" fmla="*/ 364870 h 368948"/>
                  <a:gd name="connsiteX8" fmla="*/ 0 w 1029496"/>
                  <a:gd name="connsiteY8" fmla="*/ 71664 h 368948"/>
                  <a:gd name="connsiteX0" fmla="*/ 644626 w 957832"/>
                  <a:gd name="connsiteY0" fmla="*/ 364870 h 368948"/>
                  <a:gd name="connsiteX1" fmla="*/ 0 w 957832"/>
                  <a:gd name="connsiteY1" fmla="*/ 0 h 368948"/>
                  <a:gd name="connsiteX2" fmla="*/ 650236 w 957832"/>
                  <a:gd name="connsiteY2" fmla="*/ 232 h 368948"/>
                  <a:gd name="connsiteX3" fmla="*/ 886168 w 957832"/>
                  <a:gd name="connsiteY3" fmla="*/ 0 h 368948"/>
                  <a:gd name="connsiteX4" fmla="*/ 957832 w 957832"/>
                  <a:gd name="connsiteY4" fmla="*/ 71664 h 368948"/>
                  <a:gd name="connsiteX5" fmla="*/ 957832 w 957832"/>
                  <a:gd name="connsiteY5" fmla="*/ 297284 h 368948"/>
                  <a:gd name="connsiteX6" fmla="*/ 886168 w 957832"/>
                  <a:gd name="connsiteY6" fmla="*/ 368948 h 368948"/>
                  <a:gd name="connsiteX7" fmla="*/ 644626 w 957832"/>
                  <a:gd name="connsiteY7" fmla="*/ 364870 h 368948"/>
                  <a:gd name="connsiteX0" fmla="*/ 0 w 313206"/>
                  <a:gd name="connsiteY0" fmla="*/ 364870 h 368948"/>
                  <a:gd name="connsiteX1" fmla="*/ 5610 w 313206"/>
                  <a:gd name="connsiteY1" fmla="*/ 232 h 368948"/>
                  <a:gd name="connsiteX2" fmla="*/ 241542 w 313206"/>
                  <a:gd name="connsiteY2" fmla="*/ 0 h 368948"/>
                  <a:gd name="connsiteX3" fmla="*/ 313206 w 313206"/>
                  <a:gd name="connsiteY3" fmla="*/ 71664 h 368948"/>
                  <a:gd name="connsiteX4" fmla="*/ 313206 w 313206"/>
                  <a:gd name="connsiteY4" fmla="*/ 297284 h 368948"/>
                  <a:gd name="connsiteX5" fmla="*/ 241542 w 313206"/>
                  <a:gd name="connsiteY5" fmla="*/ 368948 h 368948"/>
                  <a:gd name="connsiteX6" fmla="*/ 0 w 313206"/>
                  <a:gd name="connsiteY6" fmla="*/ 364870 h 368948"/>
                  <a:gd name="connsiteX0" fmla="*/ 0 w 408573"/>
                  <a:gd name="connsiteY0" fmla="*/ 359260 h 368948"/>
                  <a:gd name="connsiteX1" fmla="*/ 100977 w 408573"/>
                  <a:gd name="connsiteY1" fmla="*/ 232 h 368948"/>
                  <a:gd name="connsiteX2" fmla="*/ 336909 w 408573"/>
                  <a:gd name="connsiteY2" fmla="*/ 0 h 368948"/>
                  <a:gd name="connsiteX3" fmla="*/ 408573 w 408573"/>
                  <a:gd name="connsiteY3" fmla="*/ 71664 h 368948"/>
                  <a:gd name="connsiteX4" fmla="*/ 408573 w 408573"/>
                  <a:gd name="connsiteY4" fmla="*/ 297284 h 368948"/>
                  <a:gd name="connsiteX5" fmla="*/ 336909 w 408573"/>
                  <a:gd name="connsiteY5" fmla="*/ 368948 h 368948"/>
                  <a:gd name="connsiteX6" fmla="*/ 0 w 408573"/>
                  <a:gd name="connsiteY6" fmla="*/ 359260 h 368948"/>
                  <a:gd name="connsiteX0" fmla="*/ 0 w 509550"/>
                  <a:gd name="connsiteY0" fmla="*/ 364870 h 368948"/>
                  <a:gd name="connsiteX1" fmla="*/ 201954 w 509550"/>
                  <a:gd name="connsiteY1" fmla="*/ 232 h 368948"/>
                  <a:gd name="connsiteX2" fmla="*/ 437886 w 509550"/>
                  <a:gd name="connsiteY2" fmla="*/ 0 h 368948"/>
                  <a:gd name="connsiteX3" fmla="*/ 509550 w 509550"/>
                  <a:gd name="connsiteY3" fmla="*/ 71664 h 368948"/>
                  <a:gd name="connsiteX4" fmla="*/ 509550 w 509550"/>
                  <a:gd name="connsiteY4" fmla="*/ 297284 h 368948"/>
                  <a:gd name="connsiteX5" fmla="*/ 437886 w 509550"/>
                  <a:gd name="connsiteY5" fmla="*/ 368948 h 368948"/>
                  <a:gd name="connsiteX6" fmla="*/ 0 w 509550"/>
                  <a:gd name="connsiteY6" fmla="*/ 364870 h 368948"/>
                  <a:gd name="connsiteX0" fmla="*/ 0 w 509550"/>
                  <a:gd name="connsiteY0" fmla="*/ 370248 h 374326"/>
                  <a:gd name="connsiteX1" fmla="*/ 89758 w 509550"/>
                  <a:gd name="connsiteY1" fmla="*/ 0 h 374326"/>
                  <a:gd name="connsiteX2" fmla="*/ 437886 w 509550"/>
                  <a:gd name="connsiteY2" fmla="*/ 5378 h 374326"/>
                  <a:gd name="connsiteX3" fmla="*/ 509550 w 509550"/>
                  <a:gd name="connsiteY3" fmla="*/ 77042 h 374326"/>
                  <a:gd name="connsiteX4" fmla="*/ 509550 w 509550"/>
                  <a:gd name="connsiteY4" fmla="*/ 302662 h 374326"/>
                  <a:gd name="connsiteX5" fmla="*/ 437886 w 509550"/>
                  <a:gd name="connsiteY5" fmla="*/ 374326 h 374326"/>
                  <a:gd name="connsiteX6" fmla="*/ 0 w 509550"/>
                  <a:gd name="connsiteY6" fmla="*/ 370248 h 37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550" h="374326">
                    <a:moveTo>
                      <a:pt x="0" y="370248"/>
                    </a:moveTo>
                    <a:lnTo>
                      <a:pt x="89758" y="0"/>
                    </a:lnTo>
                    <a:lnTo>
                      <a:pt x="437886" y="5378"/>
                    </a:lnTo>
                    <a:cubicBezTo>
                      <a:pt x="477465" y="5378"/>
                      <a:pt x="509550" y="37463"/>
                      <a:pt x="509550" y="77042"/>
                    </a:cubicBezTo>
                    <a:lnTo>
                      <a:pt x="509550" y="302662"/>
                    </a:lnTo>
                    <a:cubicBezTo>
                      <a:pt x="509550" y="342241"/>
                      <a:pt x="477465" y="374326"/>
                      <a:pt x="437886" y="374326"/>
                    </a:cubicBezTo>
                    <a:lnTo>
                      <a:pt x="0" y="370248"/>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01" name="Arc 100"/>
            <p:cNvSpPr/>
            <p:nvPr/>
          </p:nvSpPr>
          <p:spPr>
            <a:xfrm flipH="1">
              <a:off x="1656667" y="1204714"/>
              <a:ext cx="5739202" cy="3320409"/>
            </a:xfrm>
            <a:prstGeom prst="arc">
              <a:avLst>
                <a:gd name="adj1" fmla="val 12013511"/>
                <a:gd name="adj2" fmla="val 14542988"/>
              </a:avLst>
            </a:prstGeom>
            <a:noFill/>
            <a:ln w="60325" cap="flat" cmpd="sng" algn="ctr">
              <a:solidFill>
                <a:schemeClr val="accent3"/>
              </a:solidFill>
              <a:prstDash val="solid"/>
              <a:bevel/>
              <a:headEnd type="triangle" w="med" len="sm"/>
              <a:tailEnd type="triangle" w="med" len="sm"/>
            </a:ln>
            <a:effectLst/>
          </p:spPr>
          <p:txBody>
            <a:bodyPr rtlCol="0" anchor="ctr"/>
            <a:lstStyle/>
            <a:p>
              <a:pPr algn="ctr" defTabSz="914400">
                <a:defRPr/>
              </a:pPr>
              <a:endParaRPr lang="en-US" sz="1400" kern="0" dirty="0" smtClean="0">
                <a:solidFill>
                  <a:srgbClr val="061922"/>
                </a:solidFill>
                <a:cs typeface="Arial" panose="020B0604020202020204" pitchFamily="34" charset="0"/>
              </a:endParaRPr>
            </a:p>
          </p:txBody>
        </p:sp>
      </p:grpSp>
      <p:sp>
        <p:nvSpPr>
          <p:cNvPr id="96" name="Rectangle 95"/>
          <p:cNvSpPr/>
          <p:nvPr/>
        </p:nvSpPr>
        <p:spPr>
          <a:xfrm>
            <a:off x="369589" y="703984"/>
            <a:ext cx="8306334" cy="646331"/>
          </a:xfrm>
          <a:prstGeom prst="rect">
            <a:avLst/>
          </a:prstGeom>
        </p:spPr>
        <p:txBody>
          <a:bodyPr wrap="square">
            <a:spAutoFit/>
          </a:bodyPr>
          <a:lstStyle/>
          <a:p>
            <a:r>
              <a:rPr lang="en-US" dirty="0">
                <a:solidFill>
                  <a:schemeClr val="bg1"/>
                </a:solidFill>
                <a:ea typeface="Times" panose="02020603050405020304" pitchFamily="18" charset="0"/>
              </a:rPr>
              <a:t>Integrate your organizational processes with </a:t>
            </a:r>
            <a:r>
              <a:rPr lang="en-US" dirty="0">
                <a:solidFill>
                  <a:schemeClr val="accent4"/>
                </a:solidFill>
                <a:ea typeface="Times" panose="02020603050405020304" pitchFamily="18" charset="0"/>
              </a:rPr>
              <a:t>end-to-end analytics powered by Intel infrastructure technologies</a:t>
            </a:r>
            <a:r>
              <a:rPr lang="en-US" dirty="0">
                <a:solidFill>
                  <a:schemeClr val="bg1"/>
                </a:solidFill>
                <a:ea typeface="Times" panose="02020603050405020304" pitchFamily="18" charset="0"/>
              </a:rPr>
              <a:t> that can accelerate Apache Hadoop</a:t>
            </a:r>
            <a:r>
              <a:rPr lang="en-US" dirty="0" smtClean="0">
                <a:solidFill>
                  <a:schemeClr val="bg1"/>
                </a:solidFill>
                <a:ea typeface="Times" panose="02020603050405020304" pitchFamily="18" charset="0"/>
              </a:rPr>
              <a:t>*.</a:t>
            </a:r>
            <a:endParaRPr lang="en-US" dirty="0">
              <a:solidFill>
                <a:schemeClr val="bg1"/>
              </a:solidFill>
              <a:ea typeface="Times" panose="02020603050405020304" pitchFamily="18" charset="0"/>
            </a:endParaRPr>
          </a:p>
        </p:txBody>
      </p:sp>
    </p:spTree>
    <p:extLst>
      <p:ext uri="{BB962C8B-B14F-4D97-AF65-F5344CB8AC3E}">
        <p14:creationId xmlns:p14="http://schemas.microsoft.com/office/powerpoint/2010/main" val="2563252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291533" y="3241842"/>
            <a:ext cx="2706006" cy="1641828"/>
            <a:chOff x="1333653" y="1242212"/>
            <a:chExt cx="7407275" cy="4109436"/>
          </a:xfrm>
        </p:grpSpPr>
        <p:sp>
          <p:nvSpPr>
            <p:cNvPr id="6" name="Freeform 5"/>
            <p:cNvSpPr>
              <a:spLocks noEditPoints="1"/>
            </p:cNvSpPr>
            <p:nvPr/>
          </p:nvSpPr>
          <p:spPr bwMode="auto">
            <a:xfrm>
              <a:off x="1333653" y="1242212"/>
              <a:ext cx="7407275" cy="4109436"/>
            </a:xfrm>
            <a:custGeom>
              <a:avLst/>
              <a:gdLst>
                <a:gd name="T0" fmla="*/ 2758 w 2758"/>
                <a:gd name="T1" fmla="*/ 144 h 1915"/>
                <a:gd name="T2" fmla="*/ 2758 w 2758"/>
                <a:gd name="T3" fmla="*/ 0 h 1915"/>
                <a:gd name="T4" fmla="*/ 0 w 2758"/>
                <a:gd name="T5" fmla="*/ 0 h 1915"/>
                <a:gd name="T6" fmla="*/ 0 w 2758"/>
                <a:gd name="T7" fmla="*/ 144 h 1915"/>
                <a:gd name="T8" fmla="*/ 48 w 2758"/>
                <a:gd name="T9" fmla="*/ 192 h 1915"/>
                <a:gd name="T10" fmla="*/ 0 w 2758"/>
                <a:gd name="T11" fmla="*/ 240 h 1915"/>
                <a:gd name="T12" fmla="*/ 0 w 2758"/>
                <a:gd name="T13" fmla="*/ 1662 h 1915"/>
                <a:gd name="T14" fmla="*/ 48 w 2758"/>
                <a:gd name="T15" fmla="*/ 1710 h 1915"/>
                <a:gd name="T16" fmla="*/ 0 w 2758"/>
                <a:gd name="T17" fmla="*/ 1758 h 1915"/>
                <a:gd name="T18" fmla="*/ 0 w 2758"/>
                <a:gd name="T19" fmla="*/ 1915 h 1915"/>
                <a:gd name="T20" fmla="*/ 2758 w 2758"/>
                <a:gd name="T21" fmla="*/ 1915 h 1915"/>
                <a:gd name="T22" fmla="*/ 2758 w 2758"/>
                <a:gd name="T23" fmla="*/ 1758 h 1915"/>
                <a:gd name="T24" fmla="*/ 2710 w 2758"/>
                <a:gd name="T25" fmla="*/ 1710 h 1915"/>
                <a:gd name="T26" fmla="*/ 2758 w 2758"/>
                <a:gd name="T27" fmla="*/ 1662 h 1915"/>
                <a:gd name="T28" fmla="*/ 2758 w 2758"/>
                <a:gd name="T29" fmla="*/ 240 h 1915"/>
                <a:gd name="T30" fmla="*/ 2710 w 2758"/>
                <a:gd name="T31" fmla="*/ 192 h 1915"/>
                <a:gd name="T32" fmla="*/ 2758 w 2758"/>
                <a:gd name="T33" fmla="*/ 144 h 1915"/>
                <a:gd name="T34" fmla="*/ 54 w 2758"/>
                <a:gd name="T35" fmla="*/ 1888 h 1915"/>
                <a:gd name="T36" fmla="*/ 33 w 2758"/>
                <a:gd name="T37" fmla="*/ 1868 h 1915"/>
                <a:gd name="T38" fmla="*/ 54 w 2758"/>
                <a:gd name="T39" fmla="*/ 1847 h 1915"/>
                <a:gd name="T40" fmla="*/ 74 w 2758"/>
                <a:gd name="T41" fmla="*/ 1868 h 1915"/>
                <a:gd name="T42" fmla="*/ 54 w 2758"/>
                <a:gd name="T43" fmla="*/ 1888 h 1915"/>
                <a:gd name="T44" fmla="*/ 54 w 2758"/>
                <a:gd name="T45" fmla="*/ 78 h 1915"/>
                <a:gd name="T46" fmla="*/ 33 w 2758"/>
                <a:gd name="T47" fmla="*/ 57 h 1915"/>
                <a:gd name="T48" fmla="*/ 54 w 2758"/>
                <a:gd name="T49" fmla="*/ 36 h 1915"/>
                <a:gd name="T50" fmla="*/ 74 w 2758"/>
                <a:gd name="T51" fmla="*/ 57 h 1915"/>
                <a:gd name="T52" fmla="*/ 54 w 2758"/>
                <a:gd name="T53" fmla="*/ 78 h 1915"/>
                <a:gd name="T54" fmla="*/ 2722 w 2758"/>
                <a:gd name="T55" fmla="*/ 1868 h 1915"/>
                <a:gd name="T56" fmla="*/ 2701 w 2758"/>
                <a:gd name="T57" fmla="*/ 1888 h 1915"/>
                <a:gd name="T58" fmla="*/ 2680 w 2758"/>
                <a:gd name="T59" fmla="*/ 1868 h 1915"/>
                <a:gd name="T60" fmla="*/ 2701 w 2758"/>
                <a:gd name="T61" fmla="*/ 1847 h 1915"/>
                <a:gd name="T62" fmla="*/ 2722 w 2758"/>
                <a:gd name="T63" fmla="*/ 1868 h 1915"/>
                <a:gd name="T64" fmla="*/ 2701 w 2758"/>
                <a:gd name="T65" fmla="*/ 78 h 1915"/>
                <a:gd name="T66" fmla="*/ 2680 w 2758"/>
                <a:gd name="T67" fmla="*/ 57 h 1915"/>
                <a:gd name="T68" fmla="*/ 2701 w 2758"/>
                <a:gd name="T69" fmla="*/ 36 h 1915"/>
                <a:gd name="T70" fmla="*/ 2722 w 2758"/>
                <a:gd name="T71" fmla="*/ 57 h 1915"/>
                <a:gd name="T72" fmla="*/ 2701 w 2758"/>
                <a:gd name="T73" fmla="*/ 78 h 1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58" h="1915">
                  <a:moveTo>
                    <a:pt x="2758" y="144"/>
                  </a:moveTo>
                  <a:cubicBezTo>
                    <a:pt x="2758" y="0"/>
                    <a:pt x="2758" y="0"/>
                    <a:pt x="2758" y="0"/>
                  </a:cubicBezTo>
                  <a:cubicBezTo>
                    <a:pt x="0" y="0"/>
                    <a:pt x="0" y="0"/>
                    <a:pt x="0" y="0"/>
                  </a:cubicBezTo>
                  <a:cubicBezTo>
                    <a:pt x="0" y="144"/>
                    <a:pt x="0" y="144"/>
                    <a:pt x="0" y="144"/>
                  </a:cubicBezTo>
                  <a:cubicBezTo>
                    <a:pt x="27" y="144"/>
                    <a:pt x="48" y="166"/>
                    <a:pt x="48" y="192"/>
                  </a:cubicBezTo>
                  <a:cubicBezTo>
                    <a:pt x="48" y="219"/>
                    <a:pt x="27" y="240"/>
                    <a:pt x="0" y="240"/>
                  </a:cubicBezTo>
                  <a:cubicBezTo>
                    <a:pt x="0" y="1662"/>
                    <a:pt x="0" y="1662"/>
                    <a:pt x="0" y="1662"/>
                  </a:cubicBezTo>
                  <a:cubicBezTo>
                    <a:pt x="27" y="1662"/>
                    <a:pt x="48" y="1683"/>
                    <a:pt x="48" y="1710"/>
                  </a:cubicBezTo>
                  <a:cubicBezTo>
                    <a:pt x="48" y="1736"/>
                    <a:pt x="27" y="1758"/>
                    <a:pt x="0" y="1758"/>
                  </a:cubicBezTo>
                  <a:cubicBezTo>
                    <a:pt x="0" y="1915"/>
                    <a:pt x="0" y="1915"/>
                    <a:pt x="0" y="1915"/>
                  </a:cubicBezTo>
                  <a:cubicBezTo>
                    <a:pt x="2758" y="1915"/>
                    <a:pt x="2758" y="1915"/>
                    <a:pt x="2758" y="1915"/>
                  </a:cubicBezTo>
                  <a:cubicBezTo>
                    <a:pt x="2758" y="1758"/>
                    <a:pt x="2758" y="1758"/>
                    <a:pt x="2758" y="1758"/>
                  </a:cubicBezTo>
                  <a:cubicBezTo>
                    <a:pt x="2731" y="1758"/>
                    <a:pt x="2710" y="1736"/>
                    <a:pt x="2710" y="1710"/>
                  </a:cubicBezTo>
                  <a:cubicBezTo>
                    <a:pt x="2710" y="1683"/>
                    <a:pt x="2731" y="1662"/>
                    <a:pt x="2758" y="1662"/>
                  </a:cubicBezTo>
                  <a:cubicBezTo>
                    <a:pt x="2758" y="240"/>
                    <a:pt x="2758" y="240"/>
                    <a:pt x="2758" y="240"/>
                  </a:cubicBezTo>
                  <a:cubicBezTo>
                    <a:pt x="2731" y="240"/>
                    <a:pt x="2710" y="219"/>
                    <a:pt x="2710" y="192"/>
                  </a:cubicBezTo>
                  <a:cubicBezTo>
                    <a:pt x="2710" y="166"/>
                    <a:pt x="2731" y="144"/>
                    <a:pt x="2758" y="144"/>
                  </a:cubicBezTo>
                  <a:close/>
                  <a:moveTo>
                    <a:pt x="54" y="1888"/>
                  </a:moveTo>
                  <a:cubicBezTo>
                    <a:pt x="42" y="1888"/>
                    <a:pt x="33" y="1879"/>
                    <a:pt x="33" y="1868"/>
                  </a:cubicBezTo>
                  <a:cubicBezTo>
                    <a:pt x="33" y="1856"/>
                    <a:pt x="42" y="1847"/>
                    <a:pt x="54" y="1847"/>
                  </a:cubicBezTo>
                  <a:cubicBezTo>
                    <a:pt x="65" y="1847"/>
                    <a:pt x="74" y="1856"/>
                    <a:pt x="74" y="1868"/>
                  </a:cubicBezTo>
                  <a:cubicBezTo>
                    <a:pt x="74" y="1879"/>
                    <a:pt x="65" y="1888"/>
                    <a:pt x="54" y="1888"/>
                  </a:cubicBezTo>
                  <a:close/>
                  <a:moveTo>
                    <a:pt x="54" y="78"/>
                  </a:moveTo>
                  <a:cubicBezTo>
                    <a:pt x="42" y="78"/>
                    <a:pt x="33" y="68"/>
                    <a:pt x="33" y="57"/>
                  </a:cubicBezTo>
                  <a:cubicBezTo>
                    <a:pt x="33" y="46"/>
                    <a:pt x="42" y="36"/>
                    <a:pt x="54" y="36"/>
                  </a:cubicBezTo>
                  <a:cubicBezTo>
                    <a:pt x="65" y="36"/>
                    <a:pt x="74" y="46"/>
                    <a:pt x="74" y="57"/>
                  </a:cubicBezTo>
                  <a:cubicBezTo>
                    <a:pt x="74" y="68"/>
                    <a:pt x="65" y="78"/>
                    <a:pt x="54" y="78"/>
                  </a:cubicBezTo>
                  <a:close/>
                  <a:moveTo>
                    <a:pt x="2722" y="1868"/>
                  </a:moveTo>
                  <a:cubicBezTo>
                    <a:pt x="2722" y="1879"/>
                    <a:pt x="2712" y="1888"/>
                    <a:pt x="2701" y="1888"/>
                  </a:cubicBezTo>
                  <a:cubicBezTo>
                    <a:pt x="2689" y="1888"/>
                    <a:pt x="2680" y="1879"/>
                    <a:pt x="2680" y="1868"/>
                  </a:cubicBezTo>
                  <a:cubicBezTo>
                    <a:pt x="2680" y="1856"/>
                    <a:pt x="2689" y="1847"/>
                    <a:pt x="2701" y="1847"/>
                  </a:cubicBezTo>
                  <a:cubicBezTo>
                    <a:pt x="2712" y="1847"/>
                    <a:pt x="2722" y="1856"/>
                    <a:pt x="2722" y="1868"/>
                  </a:cubicBezTo>
                  <a:close/>
                  <a:moveTo>
                    <a:pt x="2701" y="78"/>
                  </a:moveTo>
                  <a:cubicBezTo>
                    <a:pt x="2689" y="78"/>
                    <a:pt x="2680" y="68"/>
                    <a:pt x="2680" y="57"/>
                  </a:cubicBezTo>
                  <a:cubicBezTo>
                    <a:pt x="2680" y="46"/>
                    <a:pt x="2689" y="36"/>
                    <a:pt x="2701" y="36"/>
                  </a:cubicBezTo>
                  <a:cubicBezTo>
                    <a:pt x="2712" y="36"/>
                    <a:pt x="2722" y="46"/>
                    <a:pt x="2722" y="57"/>
                  </a:cubicBezTo>
                  <a:cubicBezTo>
                    <a:pt x="2722" y="68"/>
                    <a:pt x="2712" y="78"/>
                    <a:pt x="2701" y="78"/>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7" name="Freeform 6"/>
            <p:cNvSpPr>
              <a:spLocks/>
            </p:cNvSpPr>
            <p:nvPr/>
          </p:nvSpPr>
          <p:spPr bwMode="auto">
            <a:xfrm>
              <a:off x="1677881" y="1473761"/>
              <a:ext cx="6688557" cy="3679729"/>
            </a:xfrm>
            <a:custGeom>
              <a:avLst/>
              <a:gdLst>
                <a:gd name="T0" fmla="*/ 2298 w 2298"/>
                <a:gd name="T1" fmla="*/ 1562 h 1819"/>
                <a:gd name="T2" fmla="*/ 2041 w 2298"/>
                <a:gd name="T3" fmla="*/ 1819 h 1819"/>
                <a:gd name="T4" fmla="*/ 257 w 2298"/>
                <a:gd name="T5" fmla="*/ 1819 h 1819"/>
                <a:gd name="T6" fmla="*/ 0 w 2298"/>
                <a:gd name="T7" fmla="*/ 1562 h 1819"/>
                <a:gd name="T8" fmla="*/ 0 w 2298"/>
                <a:gd name="T9" fmla="*/ 258 h 1819"/>
                <a:gd name="T10" fmla="*/ 257 w 2298"/>
                <a:gd name="T11" fmla="*/ 0 h 1819"/>
                <a:gd name="T12" fmla="*/ 2041 w 2298"/>
                <a:gd name="T13" fmla="*/ 0 h 1819"/>
                <a:gd name="T14" fmla="*/ 2298 w 2298"/>
                <a:gd name="T15" fmla="*/ 258 h 1819"/>
                <a:gd name="T16" fmla="*/ 2298 w 2298"/>
                <a:gd name="T17" fmla="*/ 1562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8" h="1819">
                  <a:moveTo>
                    <a:pt x="2298" y="1562"/>
                  </a:moveTo>
                  <a:cubicBezTo>
                    <a:pt x="2298" y="1704"/>
                    <a:pt x="2183" y="1819"/>
                    <a:pt x="2041" y="1819"/>
                  </a:cubicBezTo>
                  <a:cubicBezTo>
                    <a:pt x="257" y="1819"/>
                    <a:pt x="257" y="1819"/>
                    <a:pt x="257" y="1819"/>
                  </a:cubicBezTo>
                  <a:cubicBezTo>
                    <a:pt x="115" y="1819"/>
                    <a:pt x="0" y="1704"/>
                    <a:pt x="0" y="1562"/>
                  </a:cubicBezTo>
                  <a:cubicBezTo>
                    <a:pt x="0" y="258"/>
                    <a:pt x="0" y="258"/>
                    <a:pt x="0" y="258"/>
                  </a:cubicBezTo>
                  <a:cubicBezTo>
                    <a:pt x="0" y="116"/>
                    <a:pt x="115" y="0"/>
                    <a:pt x="257" y="0"/>
                  </a:cubicBezTo>
                  <a:cubicBezTo>
                    <a:pt x="2041" y="0"/>
                    <a:pt x="2041" y="0"/>
                    <a:pt x="2041" y="0"/>
                  </a:cubicBezTo>
                  <a:cubicBezTo>
                    <a:pt x="2183" y="0"/>
                    <a:pt x="2298" y="116"/>
                    <a:pt x="2298" y="258"/>
                  </a:cubicBezTo>
                  <a:lnTo>
                    <a:pt x="2298" y="1562"/>
                  </a:lnTo>
                  <a:close/>
                </a:path>
              </a:pathLst>
            </a:custGeom>
            <a:no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 name="Slide Number Placeholder 1"/>
          <p:cNvSpPr>
            <a:spLocks noGrp="1"/>
          </p:cNvSpPr>
          <p:nvPr>
            <p:ph type="sldNum" sz="quarter" idx="12"/>
          </p:nvPr>
        </p:nvSpPr>
        <p:spPr>
          <a:xfrm>
            <a:off x="6872352" y="4799111"/>
            <a:ext cx="2133600" cy="273844"/>
          </a:xfrm>
        </p:spPr>
        <p:txBody>
          <a:bodyPr/>
          <a:lstStyle/>
          <a:p>
            <a:fld id="{EE2556C5-CE8C-6547-B838-EA80C61A4AF7}" type="slidenum">
              <a:rPr lang="en-US" smtClean="0">
                <a:solidFill>
                  <a:srgbClr val="0071C5"/>
                </a:solidFill>
              </a:rPr>
              <a:pPr/>
              <a:t>16</a:t>
            </a:fld>
            <a:endParaRPr lang="en-US" dirty="0">
              <a:solidFill>
                <a:srgbClr val="0071C5"/>
              </a:solidFill>
            </a:endParaRPr>
          </a:p>
        </p:txBody>
      </p:sp>
      <p:grpSp>
        <p:nvGrpSpPr>
          <p:cNvPr id="15" name="Group 14"/>
          <p:cNvGrpSpPr/>
          <p:nvPr/>
        </p:nvGrpSpPr>
        <p:grpSpPr>
          <a:xfrm>
            <a:off x="2285063" y="1345434"/>
            <a:ext cx="2691804" cy="1840177"/>
            <a:chOff x="3193251" y="358020"/>
            <a:chExt cx="2374339" cy="1425118"/>
          </a:xfrm>
        </p:grpSpPr>
        <p:sp>
          <p:nvSpPr>
            <p:cNvPr id="106" name="Rounded Rectangle 105"/>
            <p:cNvSpPr/>
            <p:nvPr/>
          </p:nvSpPr>
          <p:spPr>
            <a:xfrm>
              <a:off x="3193251" y="358020"/>
              <a:ext cx="2374339" cy="1425118"/>
            </a:xfrm>
            <a:prstGeom prst="roundRect">
              <a:avLst>
                <a:gd name="adj" fmla="val 732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14" name="Group 13"/>
            <p:cNvGrpSpPr/>
            <p:nvPr/>
          </p:nvGrpSpPr>
          <p:grpSpPr>
            <a:xfrm>
              <a:off x="3276767" y="443923"/>
              <a:ext cx="2207306" cy="1253313"/>
              <a:chOff x="3345380" y="461375"/>
              <a:chExt cx="2039193" cy="1157858"/>
            </a:xfrm>
          </p:grpSpPr>
          <p:grpSp>
            <p:nvGrpSpPr>
              <p:cNvPr id="10" name="Group 9"/>
              <p:cNvGrpSpPr/>
              <p:nvPr/>
            </p:nvGrpSpPr>
            <p:grpSpPr>
              <a:xfrm>
                <a:off x="3345380" y="461375"/>
                <a:ext cx="2039193" cy="1157858"/>
                <a:chOff x="3345381" y="477364"/>
                <a:chExt cx="2039193" cy="1099895"/>
              </a:xfrm>
            </p:grpSpPr>
            <p:sp>
              <p:nvSpPr>
                <p:cNvPr id="9" name="Round Same Side Corner Rectangle 8"/>
                <p:cNvSpPr/>
                <p:nvPr/>
              </p:nvSpPr>
              <p:spPr>
                <a:xfrm>
                  <a:off x="3345381" y="477364"/>
                  <a:ext cx="2039193" cy="152580"/>
                </a:xfrm>
                <a:prstGeom prst="round2Same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7" name="Rounded Rectangle 106"/>
                <p:cNvSpPr/>
                <p:nvPr/>
              </p:nvSpPr>
              <p:spPr>
                <a:xfrm>
                  <a:off x="3345381" y="477364"/>
                  <a:ext cx="2039193" cy="1099895"/>
                </a:xfrm>
                <a:prstGeom prst="roundRect">
                  <a:avLst>
                    <a:gd name="adj" fmla="val 3408"/>
                  </a:avLst>
                </a:prstGeom>
                <a:no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grpSp>
            <p:nvGrpSpPr>
              <p:cNvPr id="13" name="Group 12"/>
              <p:cNvGrpSpPr/>
              <p:nvPr/>
            </p:nvGrpSpPr>
            <p:grpSpPr>
              <a:xfrm>
                <a:off x="3407987" y="508071"/>
                <a:ext cx="1920494" cy="86270"/>
                <a:chOff x="3407987" y="508071"/>
                <a:chExt cx="1920494" cy="86270"/>
              </a:xfrm>
            </p:grpSpPr>
            <p:sp>
              <p:nvSpPr>
                <p:cNvPr id="11" name="Oval 10"/>
                <p:cNvSpPr/>
                <p:nvPr/>
              </p:nvSpPr>
              <p:spPr>
                <a:xfrm>
                  <a:off x="3407987" y="508071"/>
                  <a:ext cx="99336" cy="8627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Multiply 11"/>
                <p:cNvSpPr/>
                <p:nvPr/>
              </p:nvSpPr>
              <p:spPr>
                <a:xfrm>
                  <a:off x="5229145" y="508071"/>
                  <a:ext cx="99336" cy="86270"/>
                </a:xfrm>
                <a:prstGeom prst="mathMultiply">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8" name="Oval 107"/>
                <p:cNvSpPr/>
                <p:nvPr/>
              </p:nvSpPr>
              <p:spPr>
                <a:xfrm>
                  <a:off x="3517723" y="508071"/>
                  <a:ext cx="99336" cy="8627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9" name="Oval 108"/>
                <p:cNvSpPr/>
                <p:nvPr/>
              </p:nvSpPr>
              <p:spPr>
                <a:xfrm>
                  <a:off x="3627460" y="508071"/>
                  <a:ext cx="99336" cy="8627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grpSp>
      <p:grpSp>
        <p:nvGrpSpPr>
          <p:cNvPr id="16" name="Group 15"/>
          <p:cNvGrpSpPr/>
          <p:nvPr/>
        </p:nvGrpSpPr>
        <p:grpSpPr>
          <a:xfrm>
            <a:off x="139338" y="2922119"/>
            <a:ext cx="1843830" cy="1968811"/>
            <a:chOff x="139337" y="2808419"/>
            <a:chExt cx="1950313" cy="2082512"/>
          </a:xfrm>
        </p:grpSpPr>
        <p:sp>
          <p:nvSpPr>
            <p:cNvPr id="97" name="Rounded Rectangle 96"/>
            <p:cNvSpPr/>
            <p:nvPr/>
          </p:nvSpPr>
          <p:spPr>
            <a:xfrm>
              <a:off x="139337" y="2808419"/>
              <a:ext cx="1950313" cy="2082512"/>
            </a:xfrm>
            <a:prstGeom prst="roundRect">
              <a:avLst>
                <a:gd name="adj" fmla="val 12671"/>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sp>
          <p:nvSpPr>
            <p:cNvPr id="28" name="Rounded Rectangle 27"/>
            <p:cNvSpPr/>
            <p:nvPr/>
          </p:nvSpPr>
          <p:spPr>
            <a:xfrm>
              <a:off x="218198" y="2871395"/>
              <a:ext cx="1800611" cy="1953761"/>
            </a:xfrm>
            <a:prstGeom prst="roundRect">
              <a:avLst>
                <a:gd name="adj" fmla="val 12671"/>
              </a:avLst>
            </a:prstGeom>
            <a:solidFill>
              <a:schemeClr val="tx2"/>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40" name="Group 39"/>
            <p:cNvGrpSpPr/>
            <p:nvPr/>
          </p:nvGrpSpPr>
          <p:grpSpPr>
            <a:xfrm>
              <a:off x="680323" y="4605331"/>
              <a:ext cx="890062" cy="78322"/>
              <a:chOff x="825910" y="3451123"/>
              <a:chExt cx="1648502" cy="139708"/>
            </a:xfrm>
          </p:grpSpPr>
          <p:sp>
            <p:nvSpPr>
              <p:cNvPr id="41" name="Oval 40"/>
              <p:cNvSpPr/>
              <p:nvPr/>
            </p:nvSpPr>
            <p:spPr>
              <a:xfrm>
                <a:off x="825910"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2" name="Oval 41"/>
              <p:cNvSpPr/>
              <p:nvPr/>
            </p:nvSpPr>
            <p:spPr>
              <a:xfrm>
                <a:off x="2334704"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895763" y="3451124"/>
                <a:ext cx="1507805" cy="1397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4" name="Group 43"/>
            <p:cNvGrpSpPr/>
            <p:nvPr/>
          </p:nvGrpSpPr>
          <p:grpSpPr>
            <a:xfrm>
              <a:off x="679970" y="4444348"/>
              <a:ext cx="890062" cy="78322"/>
              <a:chOff x="825910" y="3451123"/>
              <a:chExt cx="1648502" cy="139708"/>
            </a:xfrm>
          </p:grpSpPr>
          <p:sp>
            <p:nvSpPr>
              <p:cNvPr id="45" name="Oval 44"/>
              <p:cNvSpPr/>
              <p:nvPr/>
            </p:nvSpPr>
            <p:spPr>
              <a:xfrm>
                <a:off x="825910"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6" name="Oval 45"/>
              <p:cNvSpPr/>
              <p:nvPr/>
            </p:nvSpPr>
            <p:spPr>
              <a:xfrm>
                <a:off x="2334704"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895763" y="3451124"/>
                <a:ext cx="1507805" cy="1397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8" name="Group 47"/>
            <p:cNvGrpSpPr/>
            <p:nvPr/>
          </p:nvGrpSpPr>
          <p:grpSpPr>
            <a:xfrm>
              <a:off x="679069" y="3162381"/>
              <a:ext cx="890062" cy="78322"/>
              <a:chOff x="825910" y="3451123"/>
              <a:chExt cx="1648502" cy="139708"/>
            </a:xfrm>
          </p:grpSpPr>
          <p:sp>
            <p:nvSpPr>
              <p:cNvPr id="49" name="Oval 48"/>
              <p:cNvSpPr/>
              <p:nvPr/>
            </p:nvSpPr>
            <p:spPr>
              <a:xfrm>
                <a:off x="825910"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0" name="Oval 49"/>
              <p:cNvSpPr/>
              <p:nvPr/>
            </p:nvSpPr>
            <p:spPr>
              <a:xfrm>
                <a:off x="2334704"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p:nvSpPr>
            <p:spPr>
              <a:xfrm>
                <a:off x="895763" y="3451124"/>
                <a:ext cx="1507805" cy="1397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2" name="Group 51"/>
            <p:cNvGrpSpPr/>
            <p:nvPr/>
          </p:nvGrpSpPr>
          <p:grpSpPr>
            <a:xfrm>
              <a:off x="678716" y="3001398"/>
              <a:ext cx="890062" cy="78322"/>
              <a:chOff x="825910" y="3451123"/>
              <a:chExt cx="1648502" cy="139708"/>
            </a:xfrm>
          </p:grpSpPr>
          <p:sp>
            <p:nvSpPr>
              <p:cNvPr id="53" name="Oval 52"/>
              <p:cNvSpPr/>
              <p:nvPr/>
            </p:nvSpPr>
            <p:spPr>
              <a:xfrm>
                <a:off x="825910"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4" name="Oval 53"/>
              <p:cNvSpPr/>
              <p:nvPr/>
            </p:nvSpPr>
            <p:spPr>
              <a:xfrm>
                <a:off x="2334704"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5" name="Rectangle 54"/>
              <p:cNvSpPr/>
              <p:nvPr/>
            </p:nvSpPr>
            <p:spPr>
              <a:xfrm>
                <a:off x="895763" y="3451124"/>
                <a:ext cx="1507805" cy="1397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grpSp>
        <p:nvGrpSpPr>
          <p:cNvPr id="5" name="Group 4"/>
          <p:cNvGrpSpPr/>
          <p:nvPr/>
        </p:nvGrpSpPr>
        <p:grpSpPr>
          <a:xfrm>
            <a:off x="5379933" y="805859"/>
            <a:ext cx="2575614" cy="4085071"/>
            <a:chOff x="5432485" y="623358"/>
            <a:chExt cx="2594411" cy="4320987"/>
          </a:xfrm>
        </p:grpSpPr>
        <p:sp>
          <p:nvSpPr>
            <p:cNvPr id="122" name="Rounded Rectangle 121"/>
            <p:cNvSpPr/>
            <p:nvPr/>
          </p:nvSpPr>
          <p:spPr>
            <a:xfrm>
              <a:off x="5432485" y="623358"/>
              <a:ext cx="2594411" cy="4320987"/>
            </a:xfrm>
            <a:prstGeom prst="roundRect">
              <a:avLst>
                <a:gd name="adj" fmla="val 12671"/>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nvGrpSpPr>
            <p:cNvPr id="56" name="Group 55"/>
            <p:cNvGrpSpPr/>
            <p:nvPr/>
          </p:nvGrpSpPr>
          <p:grpSpPr>
            <a:xfrm>
              <a:off x="6254708" y="4555403"/>
              <a:ext cx="947691" cy="78322"/>
              <a:chOff x="825910" y="3451123"/>
              <a:chExt cx="1648502" cy="139708"/>
            </a:xfrm>
          </p:grpSpPr>
          <p:sp>
            <p:nvSpPr>
              <p:cNvPr id="57" name="Oval 56"/>
              <p:cNvSpPr/>
              <p:nvPr/>
            </p:nvSpPr>
            <p:spPr>
              <a:xfrm>
                <a:off x="825910"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8" name="Oval 57"/>
              <p:cNvSpPr/>
              <p:nvPr/>
            </p:nvSpPr>
            <p:spPr>
              <a:xfrm>
                <a:off x="2334704"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9" name="Rectangle 58"/>
              <p:cNvSpPr/>
              <p:nvPr/>
            </p:nvSpPr>
            <p:spPr>
              <a:xfrm>
                <a:off x="895763" y="3451124"/>
                <a:ext cx="1507805" cy="1397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60" name="Group 59"/>
            <p:cNvGrpSpPr/>
            <p:nvPr/>
          </p:nvGrpSpPr>
          <p:grpSpPr>
            <a:xfrm>
              <a:off x="6254355" y="4394420"/>
              <a:ext cx="947691" cy="78322"/>
              <a:chOff x="825910" y="3451123"/>
              <a:chExt cx="1648502" cy="139708"/>
            </a:xfrm>
          </p:grpSpPr>
          <p:sp>
            <p:nvSpPr>
              <p:cNvPr id="61" name="Oval 60"/>
              <p:cNvSpPr/>
              <p:nvPr/>
            </p:nvSpPr>
            <p:spPr>
              <a:xfrm>
                <a:off x="825910"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2" name="Oval 61"/>
              <p:cNvSpPr/>
              <p:nvPr/>
            </p:nvSpPr>
            <p:spPr>
              <a:xfrm>
                <a:off x="2334704"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895763" y="3451124"/>
                <a:ext cx="1507805" cy="1397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64" name="Group 63"/>
            <p:cNvGrpSpPr/>
            <p:nvPr/>
          </p:nvGrpSpPr>
          <p:grpSpPr>
            <a:xfrm>
              <a:off x="6255061" y="985799"/>
              <a:ext cx="947691" cy="78322"/>
              <a:chOff x="825910" y="3451123"/>
              <a:chExt cx="1648502" cy="139708"/>
            </a:xfrm>
          </p:grpSpPr>
          <p:sp>
            <p:nvSpPr>
              <p:cNvPr id="65" name="Oval 64"/>
              <p:cNvSpPr/>
              <p:nvPr/>
            </p:nvSpPr>
            <p:spPr>
              <a:xfrm>
                <a:off x="825910"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6" name="Oval 65"/>
              <p:cNvSpPr/>
              <p:nvPr/>
            </p:nvSpPr>
            <p:spPr>
              <a:xfrm>
                <a:off x="2334704"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7" name="Rectangle 66"/>
              <p:cNvSpPr/>
              <p:nvPr/>
            </p:nvSpPr>
            <p:spPr>
              <a:xfrm>
                <a:off x="895763" y="3451124"/>
                <a:ext cx="1507805" cy="1397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68" name="Group 67"/>
            <p:cNvGrpSpPr/>
            <p:nvPr/>
          </p:nvGrpSpPr>
          <p:grpSpPr>
            <a:xfrm>
              <a:off x="6254708" y="824816"/>
              <a:ext cx="947691" cy="78322"/>
              <a:chOff x="825910" y="3451123"/>
              <a:chExt cx="1648502" cy="139708"/>
            </a:xfrm>
          </p:grpSpPr>
          <p:sp>
            <p:nvSpPr>
              <p:cNvPr id="69" name="Oval 68"/>
              <p:cNvSpPr/>
              <p:nvPr/>
            </p:nvSpPr>
            <p:spPr>
              <a:xfrm>
                <a:off x="825910"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0" name="Oval 69"/>
              <p:cNvSpPr/>
              <p:nvPr/>
            </p:nvSpPr>
            <p:spPr>
              <a:xfrm>
                <a:off x="2334704" y="3451123"/>
                <a:ext cx="139708" cy="13970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895763" y="3451124"/>
                <a:ext cx="1507805" cy="1397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72" name="Rounded Rectangle 71"/>
            <p:cNvSpPr/>
            <p:nvPr/>
          </p:nvSpPr>
          <p:spPr>
            <a:xfrm>
              <a:off x="5570582" y="725790"/>
              <a:ext cx="2314665" cy="4049255"/>
            </a:xfrm>
            <a:prstGeom prst="roundRect">
              <a:avLst>
                <a:gd name="adj" fmla="val 12671"/>
              </a:avLst>
            </a:prstGeom>
            <a:no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anose="020B0604020202020204" pitchFamily="34" charset="0"/>
                <a:cs typeface="Arial" panose="020B0604020202020204" pitchFamily="34" charset="0"/>
              </a:endParaRPr>
            </a:p>
          </p:txBody>
        </p:sp>
      </p:grpSp>
      <p:sp>
        <p:nvSpPr>
          <p:cNvPr id="78" name="Title 6"/>
          <p:cNvSpPr>
            <a:spLocks noGrp="1"/>
          </p:cNvSpPr>
          <p:nvPr>
            <p:ph type="title"/>
          </p:nvPr>
        </p:nvSpPr>
        <p:spPr>
          <a:xfrm>
            <a:off x="229800" y="147017"/>
            <a:ext cx="6554947" cy="377382"/>
          </a:xfrm>
        </p:spPr>
        <p:txBody>
          <a:bodyPr anchor="t"/>
          <a:lstStyle/>
          <a:p>
            <a:pPr>
              <a:lnSpc>
                <a:spcPts val="2900"/>
              </a:lnSpc>
            </a:pPr>
            <a:r>
              <a:rPr lang="en-US" b="1" dirty="0" smtClean="0">
                <a:solidFill>
                  <a:schemeClr val="bg1"/>
                </a:solidFill>
                <a:cs typeface="Arial" panose="020B0604020202020204" pitchFamily="34" charset="0"/>
              </a:rPr>
              <a:t>Solutions that Work Better Together</a:t>
            </a:r>
            <a:endParaRPr lang="en-US" b="1" dirty="0">
              <a:solidFill>
                <a:schemeClr val="bg1"/>
              </a:solidFill>
              <a:cs typeface="Arial" panose="020B0604020202020204" pitchFamily="34" charset="0"/>
            </a:endParaRPr>
          </a:p>
        </p:txBody>
      </p:sp>
      <p:sp>
        <p:nvSpPr>
          <p:cNvPr id="79" name="Text Placeholder 2"/>
          <p:cNvSpPr txBox="1">
            <a:spLocks/>
          </p:cNvSpPr>
          <p:nvPr/>
        </p:nvSpPr>
        <p:spPr>
          <a:xfrm>
            <a:off x="102742" y="712186"/>
            <a:ext cx="2170193" cy="1713095"/>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Arial" pitchFamily="34" charset="0"/>
              <a:buNone/>
              <a:defRPr sz="1400" kern="1200">
                <a:solidFill>
                  <a:schemeClr val="bg1"/>
                </a:solidFill>
                <a:latin typeface="Neo Sans Intel Light" pitchFamily="34" charset="0"/>
                <a:ea typeface="+mn-ea"/>
                <a:cs typeface="+mn-cs"/>
              </a:defRPr>
            </a:lvl1pPr>
            <a:lvl2pPr marL="742950" indent="-28575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2pPr>
            <a:lvl3pPr marL="11430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3pPr>
            <a:lvl4pPr marL="16002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4pPr>
            <a:lvl5pPr marL="20574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800" b="1" dirty="0" smtClean="0">
                <a:solidFill>
                  <a:srgbClr val="FFDA00"/>
                </a:solidFill>
                <a:latin typeface="Intel Clear"/>
                <a:cs typeface="Neo Sans Intel"/>
              </a:rPr>
              <a:t>SAP ERP* </a:t>
            </a:r>
          </a:p>
          <a:p>
            <a:pPr algn="ctr"/>
            <a:endParaRPr lang="en-US" sz="1800" b="1" dirty="0" smtClean="0">
              <a:solidFill>
                <a:srgbClr val="FFDA00"/>
              </a:solidFill>
              <a:latin typeface="Intel Clear"/>
              <a:cs typeface="Neo Sans Intel"/>
            </a:endParaRPr>
          </a:p>
          <a:p>
            <a:pPr algn="ctr"/>
            <a:r>
              <a:rPr lang="en-US" sz="1800" b="1" dirty="0">
                <a:solidFill>
                  <a:srgbClr val="FFDA00"/>
                </a:solidFill>
                <a:latin typeface="Intel Clear"/>
                <a:cs typeface="Neo Sans Intel"/>
              </a:rPr>
              <a:t>Intel® Xeon® Processor </a:t>
            </a:r>
            <a:r>
              <a:rPr lang="en-US" sz="1800" b="1" dirty="0" smtClean="0">
                <a:solidFill>
                  <a:srgbClr val="FFDA00"/>
                </a:solidFill>
                <a:latin typeface="Intel Clear"/>
                <a:cs typeface="Neo Sans Intel"/>
              </a:rPr>
              <a:t>E5-2600 v3 Product Family</a:t>
            </a:r>
          </a:p>
        </p:txBody>
      </p:sp>
      <p:sp>
        <p:nvSpPr>
          <p:cNvPr id="3" name="Rectangle 2"/>
          <p:cNvSpPr/>
          <p:nvPr/>
        </p:nvSpPr>
        <p:spPr>
          <a:xfrm>
            <a:off x="3323340" y="1062492"/>
            <a:ext cx="634008" cy="307777"/>
          </a:xfrm>
          <a:prstGeom prst="rect">
            <a:avLst/>
          </a:prstGeom>
        </p:spPr>
        <p:txBody>
          <a:bodyPr wrap="square">
            <a:spAutoFit/>
          </a:bodyPr>
          <a:lstStyle/>
          <a:p>
            <a:pPr algn="ctr"/>
            <a:r>
              <a:rPr lang="en-US" sz="1400" dirty="0" smtClean="0">
                <a:solidFill>
                  <a:prstClr val="white"/>
                </a:solidFill>
                <a:cs typeface="Neo Sans Intel"/>
              </a:rPr>
              <a:t>2014</a:t>
            </a:r>
            <a:endParaRPr lang="en-US" sz="1400" dirty="0">
              <a:solidFill>
                <a:prstClr val="black"/>
              </a:solidFill>
            </a:endParaRPr>
          </a:p>
        </p:txBody>
      </p:sp>
      <p:sp>
        <p:nvSpPr>
          <p:cNvPr id="4" name="Rectangle 3"/>
          <p:cNvSpPr/>
          <p:nvPr/>
        </p:nvSpPr>
        <p:spPr>
          <a:xfrm>
            <a:off x="715297" y="2613068"/>
            <a:ext cx="660888" cy="307777"/>
          </a:xfrm>
          <a:prstGeom prst="rect">
            <a:avLst/>
          </a:prstGeom>
        </p:spPr>
        <p:txBody>
          <a:bodyPr wrap="square">
            <a:spAutoFit/>
          </a:bodyPr>
          <a:lstStyle/>
          <a:p>
            <a:pPr algn="r"/>
            <a:r>
              <a:rPr lang="en-US" sz="1400" dirty="0" smtClean="0">
                <a:solidFill>
                  <a:prstClr val="white"/>
                </a:solidFill>
                <a:cs typeface="Neo Sans Intel"/>
              </a:rPr>
              <a:t>2010</a:t>
            </a:r>
            <a:endParaRPr lang="en-US" sz="1400" dirty="0">
              <a:solidFill>
                <a:prstClr val="black"/>
              </a:solidFill>
            </a:endParaRPr>
          </a:p>
        </p:txBody>
      </p:sp>
      <p:sp>
        <p:nvSpPr>
          <p:cNvPr id="82" name="Rectangle 81"/>
          <p:cNvSpPr/>
          <p:nvPr/>
        </p:nvSpPr>
        <p:spPr>
          <a:xfrm>
            <a:off x="6255279" y="490451"/>
            <a:ext cx="661008" cy="307777"/>
          </a:xfrm>
          <a:prstGeom prst="rect">
            <a:avLst/>
          </a:prstGeom>
        </p:spPr>
        <p:txBody>
          <a:bodyPr wrap="square">
            <a:spAutoFit/>
          </a:bodyPr>
          <a:lstStyle/>
          <a:p>
            <a:pPr algn="ctr"/>
            <a:r>
              <a:rPr lang="en-US" sz="1400" dirty="0" smtClean="0">
                <a:solidFill>
                  <a:prstClr val="white"/>
                </a:solidFill>
                <a:cs typeface="Neo Sans Intel"/>
              </a:rPr>
              <a:t>2014</a:t>
            </a:r>
            <a:endParaRPr lang="en-US" sz="1400" dirty="0">
              <a:solidFill>
                <a:prstClr val="black"/>
              </a:solidFill>
            </a:endParaRPr>
          </a:p>
        </p:txBody>
      </p:sp>
      <p:sp>
        <p:nvSpPr>
          <p:cNvPr id="83" name="TextBox 82"/>
          <p:cNvSpPr txBox="1"/>
          <p:nvPr/>
        </p:nvSpPr>
        <p:spPr>
          <a:xfrm>
            <a:off x="154404" y="3310866"/>
            <a:ext cx="1866631" cy="1477328"/>
          </a:xfrm>
          <a:prstGeom prst="rect">
            <a:avLst/>
          </a:prstGeom>
          <a:noFill/>
        </p:spPr>
        <p:txBody>
          <a:bodyPr wrap="square" lIns="182880" tIns="182880" rIns="182880" bIns="182880" rtlCol="0">
            <a:spAutoFit/>
          </a:bodyPr>
          <a:lstStyle/>
          <a:p>
            <a:r>
              <a:rPr lang="en-US" sz="1600" b="1" dirty="0" smtClean="0">
                <a:solidFill>
                  <a:srgbClr val="B1BABF"/>
                </a:solidFill>
                <a:cs typeface="Neo Sans Intel"/>
              </a:rPr>
              <a:t>Baseline</a:t>
            </a:r>
            <a:endParaRPr lang="en-US" b="1" dirty="0" smtClean="0">
              <a:solidFill>
                <a:srgbClr val="B1BABF"/>
              </a:solidFill>
              <a:cs typeface="Neo Sans Intel"/>
            </a:endParaRPr>
          </a:p>
          <a:p>
            <a:endParaRPr lang="en-US" sz="700" dirty="0">
              <a:solidFill>
                <a:prstClr val="white"/>
              </a:solidFill>
              <a:cs typeface="Neo Sans Intel"/>
            </a:endParaRPr>
          </a:p>
          <a:p>
            <a:pPr marL="171450" indent="-171450">
              <a:buFont typeface="Arial" panose="020B0604020202020204" pitchFamily="34" charset="0"/>
              <a:buChar char="•"/>
            </a:pPr>
            <a:r>
              <a:rPr lang="en-US" sz="1000" dirty="0">
                <a:solidFill>
                  <a:prstClr val="white"/>
                </a:solidFill>
                <a:cs typeface="Neo Sans Intel"/>
              </a:rPr>
              <a:t>SAP EHP4* + </a:t>
            </a:r>
          </a:p>
          <a:p>
            <a:pPr marL="171450" indent="-171450">
              <a:buFont typeface="Arial" panose="020B0604020202020204" pitchFamily="34" charset="0"/>
              <a:buChar char="•"/>
            </a:pPr>
            <a:r>
              <a:rPr lang="en-US" sz="1000" dirty="0">
                <a:solidFill>
                  <a:prstClr val="white"/>
                </a:solidFill>
                <a:cs typeface="Neo Sans Intel"/>
              </a:rPr>
              <a:t>IBM</a:t>
            </a:r>
            <a:r>
              <a:rPr lang="en-US" sz="1000" dirty="0">
                <a:solidFill>
                  <a:srgbClr val="FF0000"/>
                </a:solidFill>
                <a:cs typeface="Neo Sans Intel"/>
              </a:rPr>
              <a:t> </a:t>
            </a:r>
            <a:r>
              <a:rPr lang="en-US" sz="1000" dirty="0">
                <a:solidFill>
                  <a:prstClr val="white"/>
                </a:solidFill>
                <a:cs typeface="Neo Sans Intel"/>
              </a:rPr>
              <a:t>DB2* 9.7</a:t>
            </a:r>
          </a:p>
          <a:p>
            <a:pPr marL="171450" indent="-171450">
              <a:buFont typeface="Arial" panose="020B0604020202020204" pitchFamily="34" charset="0"/>
              <a:buChar char="•"/>
            </a:pPr>
            <a:r>
              <a:rPr lang="en-US" sz="1000" dirty="0">
                <a:solidFill>
                  <a:prstClr val="white"/>
                </a:solidFill>
                <a:cs typeface="Neo Sans Intel"/>
              </a:rPr>
              <a:t>Intel® Xeon® Processor X5690</a:t>
            </a:r>
          </a:p>
          <a:p>
            <a:endParaRPr lang="en-US" sz="900" dirty="0" smtClean="0">
              <a:solidFill>
                <a:prstClr val="white"/>
              </a:solidFill>
              <a:cs typeface="Neo Sans Intel"/>
            </a:endParaRPr>
          </a:p>
        </p:txBody>
      </p:sp>
      <p:sp>
        <p:nvSpPr>
          <p:cNvPr id="84" name="TextBox 83"/>
          <p:cNvSpPr txBox="1"/>
          <p:nvPr/>
        </p:nvSpPr>
        <p:spPr>
          <a:xfrm>
            <a:off x="2350611" y="1632687"/>
            <a:ext cx="2564122" cy="1413207"/>
          </a:xfrm>
          <a:prstGeom prst="rect">
            <a:avLst/>
          </a:prstGeom>
          <a:noFill/>
        </p:spPr>
        <p:txBody>
          <a:bodyPr wrap="square" rtlCol="0">
            <a:spAutoFit/>
          </a:bodyPr>
          <a:lstStyle/>
          <a:p>
            <a:r>
              <a:rPr lang="en-US" sz="1600" b="1" dirty="0" smtClean="0">
                <a:solidFill>
                  <a:srgbClr val="B1BABF"/>
                </a:solidFill>
                <a:cs typeface="Neo Sans Intel"/>
              </a:rPr>
              <a:t>Software Upgrade</a:t>
            </a:r>
          </a:p>
          <a:p>
            <a:endParaRPr lang="en-US" sz="500" dirty="0">
              <a:solidFill>
                <a:prstClr val="white"/>
              </a:solidFill>
              <a:cs typeface="Neo Sans Intel"/>
            </a:endParaRPr>
          </a:p>
          <a:p>
            <a:r>
              <a:rPr lang="en-US" sz="1000" b="1" dirty="0">
                <a:solidFill>
                  <a:srgbClr val="FFDA00"/>
                </a:solidFill>
                <a:cs typeface="Neo Sans Intel"/>
              </a:rPr>
              <a:t>+ SAP EHP5*</a:t>
            </a:r>
          </a:p>
          <a:p>
            <a:r>
              <a:rPr lang="en-US" sz="1000" b="1" dirty="0">
                <a:solidFill>
                  <a:srgbClr val="FFDA00"/>
                </a:solidFill>
                <a:cs typeface="Neo Sans Intel"/>
              </a:rPr>
              <a:t>+ </a:t>
            </a:r>
            <a:r>
              <a:rPr lang="en-US" sz="1000" b="1" dirty="0" smtClean="0">
                <a:solidFill>
                  <a:srgbClr val="FFDA00"/>
                </a:solidFill>
                <a:cs typeface="Neo Sans Intel"/>
              </a:rPr>
              <a:t>IBM DB2</a:t>
            </a:r>
            <a:r>
              <a:rPr lang="en-US" sz="1000" b="1" dirty="0">
                <a:solidFill>
                  <a:srgbClr val="FFDA00"/>
                </a:solidFill>
                <a:cs typeface="Neo Sans Intel"/>
              </a:rPr>
              <a:t>* 10</a:t>
            </a:r>
          </a:p>
          <a:p>
            <a:endParaRPr lang="en-US" sz="500" dirty="0">
              <a:solidFill>
                <a:prstClr val="white"/>
              </a:solidFill>
              <a:cs typeface="Neo Sans Intel"/>
            </a:endParaRPr>
          </a:p>
          <a:p>
            <a:pPr marL="171450" indent="-171450">
              <a:lnSpc>
                <a:spcPts val="1100"/>
              </a:lnSpc>
              <a:spcAft>
                <a:spcPts val="400"/>
              </a:spcAft>
              <a:buFont typeface="Arial" panose="020B0604020202020204" pitchFamily="34" charset="0"/>
              <a:buChar char="•"/>
            </a:pPr>
            <a:r>
              <a:rPr lang="en-US" sz="1000" dirty="0">
                <a:solidFill>
                  <a:prstClr val="white"/>
                </a:solidFill>
                <a:cs typeface="Neo Sans Intel"/>
              </a:rPr>
              <a:t>Fast queries with automatic optimizations</a:t>
            </a:r>
          </a:p>
          <a:p>
            <a:pPr marL="171450" indent="-171450">
              <a:lnSpc>
                <a:spcPts val="1100"/>
              </a:lnSpc>
              <a:buFont typeface="Arial" panose="020B0604020202020204" pitchFamily="34" charset="0"/>
              <a:buChar char="•"/>
            </a:pPr>
            <a:r>
              <a:rPr lang="en-US" sz="1000" dirty="0" smtClean="0">
                <a:solidFill>
                  <a:prstClr val="white"/>
                </a:solidFill>
                <a:cs typeface="Neo Sans Intel"/>
              </a:rPr>
              <a:t>Efficient </a:t>
            </a:r>
            <a:r>
              <a:rPr lang="en-US" sz="1000" dirty="0">
                <a:solidFill>
                  <a:prstClr val="white"/>
                </a:solidFill>
                <a:cs typeface="Neo Sans Intel"/>
              </a:rPr>
              <a:t>indexing</a:t>
            </a:r>
          </a:p>
          <a:p>
            <a:endParaRPr lang="en-US" sz="900" dirty="0">
              <a:solidFill>
                <a:prstClr val="white"/>
              </a:solidFill>
              <a:cs typeface="Neo Sans Intel"/>
            </a:endParaRPr>
          </a:p>
        </p:txBody>
      </p:sp>
      <p:sp>
        <p:nvSpPr>
          <p:cNvPr id="22" name="Rectangle 21"/>
          <p:cNvSpPr/>
          <p:nvPr/>
        </p:nvSpPr>
        <p:spPr>
          <a:xfrm>
            <a:off x="5518029" y="1558645"/>
            <a:ext cx="2296895" cy="3275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TextBox 20"/>
          <p:cNvSpPr txBox="1"/>
          <p:nvPr/>
        </p:nvSpPr>
        <p:spPr>
          <a:xfrm>
            <a:off x="5491687" y="1231984"/>
            <a:ext cx="2406731" cy="1980029"/>
          </a:xfrm>
          <a:prstGeom prst="rect">
            <a:avLst/>
          </a:prstGeom>
          <a:noFill/>
        </p:spPr>
        <p:txBody>
          <a:bodyPr wrap="square" rtlCol="0">
            <a:spAutoFit/>
          </a:bodyPr>
          <a:lstStyle/>
          <a:p>
            <a:endParaRPr lang="en-US" sz="900" dirty="0" smtClean="0">
              <a:solidFill>
                <a:prstClr val="white"/>
              </a:solidFill>
              <a:cs typeface="Neo Sans Intel"/>
            </a:endParaRPr>
          </a:p>
          <a:p>
            <a:endParaRPr lang="en-US" sz="900" dirty="0">
              <a:solidFill>
                <a:prstClr val="white"/>
              </a:solidFill>
              <a:cs typeface="Neo Sans Intel"/>
            </a:endParaRPr>
          </a:p>
          <a:p>
            <a:pPr algn="ctr"/>
            <a:r>
              <a:rPr lang="en-US" sz="2100" b="1" dirty="0" smtClean="0">
                <a:solidFill>
                  <a:srgbClr val="FFDA00"/>
                </a:solidFill>
                <a:cs typeface="Neo Sans Intel"/>
              </a:rPr>
              <a:t>Better Together</a:t>
            </a:r>
          </a:p>
          <a:p>
            <a:endParaRPr lang="en-US" sz="500" b="1" dirty="0" smtClean="0">
              <a:solidFill>
                <a:prstClr val="white"/>
              </a:solidFill>
              <a:cs typeface="Neo Sans Intel"/>
            </a:endParaRPr>
          </a:p>
          <a:p>
            <a:endParaRPr lang="en-US" sz="1200" dirty="0" smtClean="0">
              <a:solidFill>
                <a:prstClr val="white"/>
              </a:solidFill>
              <a:cs typeface="Neo Sans Intel"/>
            </a:endParaRPr>
          </a:p>
          <a:p>
            <a:r>
              <a:rPr lang="en-US" sz="1400" dirty="0">
                <a:solidFill>
                  <a:prstClr val="white"/>
                </a:solidFill>
                <a:cs typeface="Neo Sans Intel"/>
              </a:rPr>
              <a:t>Up to </a:t>
            </a:r>
            <a:r>
              <a:rPr lang="en-US" sz="2800" b="1" dirty="0">
                <a:solidFill>
                  <a:srgbClr val="A6CE39"/>
                </a:solidFill>
                <a:cs typeface="Neo Sans Intel"/>
              </a:rPr>
              <a:t>3X</a:t>
            </a:r>
            <a:r>
              <a:rPr lang="en-US" sz="1200" dirty="0">
                <a:solidFill>
                  <a:prstClr val="white"/>
                </a:solidFill>
                <a:cs typeface="Neo Sans Intel"/>
              </a:rPr>
              <a:t> </a:t>
            </a:r>
            <a:r>
              <a:rPr lang="en-US" sz="1400" dirty="0">
                <a:solidFill>
                  <a:prstClr val="white"/>
                </a:solidFill>
                <a:cs typeface="Neo Sans Intel"/>
              </a:rPr>
              <a:t>performance</a:t>
            </a:r>
            <a:r>
              <a:rPr lang="en-US" sz="1400" baseline="30000" dirty="0">
                <a:solidFill>
                  <a:prstClr val="white"/>
                </a:solidFill>
                <a:cs typeface="Neo Sans Intel"/>
              </a:rPr>
              <a:t>3</a:t>
            </a:r>
          </a:p>
          <a:p>
            <a:endParaRPr lang="en-US" sz="1400" baseline="30000" dirty="0">
              <a:solidFill>
                <a:prstClr val="white"/>
              </a:solidFill>
              <a:cs typeface="Neo Sans Intel"/>
            </a:endParaRPr>
          </a:p>
          <a:p>
            <a:pPr marL="285750" indent="-285750">
              <a:spcAft>
                <a:spcPts val="400"/>
              </a:spcAft>
              <a:buFont typeface="Arial" panose="020B0604020202020204" pitchFamily="34" charset="0"/>
              <a:buChar char="•"/>
            </a:pPr>
            <a:r>
              <a:rPr lang="en-US" sz="1300" dirty="0">
                <a:solidFill>
                  <a:prstClr val="white"/>
                </a:solidFill>
                <a:cs typeface="Neo Sans Intel"/>
              </a:rPr>
              <a:t>Improve querying speed</a:t>
            </a:r>
          </a:p>
          <a:p>
            <a:pPr marL="285750" indent="-285750">
              <a:spcAft>
                <a:spcPts val="400"/>
              </a:spcAft>
              <a:buFont typeface="Arial" panose="020B0604020202020204" pitchFamily="34" charset="0"/>
              <a:buChar char="•"/>
            </a:pPr>
            <a:r>
              <a:rPr lang="en-US" sz="1300" dirty="0" smtClean="0">
                <a:solidFill>
                  <a:prstClr val="white"/>
                </a:solidFill>
                <a:cs typeface="Neo Sans Intel"/>
              </a:rPr>
              <a:t>Support </a:t>
            </a:r>
            <a:r>
              <a:rPr lang="en-US" sz="1300" dirty="0">
                <a:solidFill>
                  <a:prstClr val="white"/>
                </a:solidFill>
                <a:cs typeface="Neo Sans Intel"/>
              </a:rPr>
              <a:t>more users</a:t>
            </a:r>
            <a:r>
              <a:rPr lang="en-US" sz="1300" baseline="30000" dirty="0">
                <a:solidFill>
                  <a:prstClr val="white"/>
                </a:solidFill>
                <a:cs typeface="Neo Sans Intel"/>
              </a:rPr>
              <a:t>3</a:t>
            </a:r>
          </a:p>
        </p:txBody>
      </p:sp>
      <p:grpSp>
        <p:nvGrpSpPr>
          <p:cNvPr id="38" name="Group 37"/>
          <p:cNvGrpSpPr/>
          <p:nvPr/>
        </p:nvGrpSpPr>
        <p:grpSpPr>
          <a:xfrm>
            <a:off x="2058902" y="2678470"/>
            <a:ext cx="177995" cy="983842"/>
            <a:chOff x="2058902" y="2678470"/>
            <a:chExt cx="236641" cy="983842"/>
          </a:xfrm>
        </p:grpSpPr>
        <p:cxnSp>
          <p:nvCxnSpPr>
            <p:cNvPr id="76" name="Straight Arrow Connector 75"/>
            <p:cNvCxnSpPr/>
            <p:nvPr/>
          </p:nvCxnSpPr>
          <p:spPr>
            <a:xfrm flipV="1">
              <a:off x="2058902" y="2678470"/>
              <a:ext cx="231814" cy="470265"/>
            </a:xfrm>
            <a:prstGeom prst="straightConnector1">
              <a:avLst/>
            </a:prstGeom>
            <a:ln>
              <a:solidFill>
                <a:srgbClr val="FFDA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2058902" y="3222903"/>
              <a:ext cx="236641" cy="439409"/>
            </a:xfrm>
            <a:prstGeom prst="straightConnector1">
              <a:avLst/>
            </a:prstGeom>
            <a:ln>
              <a:solidFill>
                <a:srgbClr val="FFDA00"/>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5098367" y="2061458"/>
            <a:ext cx="254683" cy="2163070"/>
            <a:chOff x="5098367" y="2415300"/>
            <a:chExt cx="254683" cy="1526616"/>
          </a:xfrm>
        </p:grpSpPr>
        <p:grpSp>
          <p:nvGrpSpPr>
            <p:cNvPr id="31" name="Group 30"/>
            <p:cNvGrpSpPr/>
            <p:nvPr/>
          </p:nvGrpSpPr>
          <p:grpSpPr>
            <a:xfrm>
              <a:off x="5098367" y="2415300"/>
              <a:ext cx="254683" cy="1526616"/>
              <a:chOff x="5098367" y="2415300"/>
              <a:chExt cx="254683" cy="1526616"/>
            </a:xfrm>
          </p:grpSpPr>
          <p:cxnSp>
            <p:nvCxnSpPr>
              <p:cNvPr id="18" name="Straight Arrow Connector 17"/>
              <p:cNvCxnSpPr/>
              <p:nvPr/>
            </p:nvCxnSpPr>
            <p:spPr>
              <a:xfrm>
                <a:off x="5201920" y="3178608"/>
                <a:ext cx="151130" cy="0"/>
              </a:xfrm>
              <a:prstGeom prst="straightConnector1">
                <a:avLst/>
              </a:prstGeom>
              <a:ln>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5201920" y="2415300"/>
                <a:ext cx="0" cy="763308"/>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5201920" y="3178608"/>
                <a:ext cx="0" cy="763308"/>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098367" y="2422979"/>
                <a:ext cx="114300"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cxnSp>
          <p:nvCxnSpPr>
            <p:cNvPr id="87" name="Straight Connector 86"/>
            <p:cNvCxnSpPr/>
            <p:nvPr/>
          </p:nvCxnSpPr>
          <p:spPr>
            <a:xfrm>
              <a:off x="5098367" y="3934441"/>
              <a:ext cx="114300" cy="0"/>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89" name="TextBox 88"/>
          <p:cNvSpPr txBox="1"/>
          <p:nvPr/>
        </p:nvSpPr>
        <p:spPr>
          <a:xfrm>
            <a:off x="5713737" y="4707158"/>
            <a:ext cx="2000566" cy="215442"/>
          </a:xfrm>
          <a:prstGeom prst="rect">
            <a:avLst/>
          </a:prstGeom>
          <a:noFill/>
        </p:spPr>
        <p:txBody>
          <a:bodyPr wrap="square" lIns="91438" tIns="45719" rIns="91438" bIns="45719" rtlCol="0">
            <a:spAutoFit/>
          </a:bodyPr>
          <a:lstStyle/>
          <a:p>
            <a:pPr algn="ctr"/>
            <a:r>
              <a:rPr lang="en-US" sz="800" b="1" dirty="0">
                <a:solidFill>
                  <a:srgbClr val="FFDA00"/>
                </a:solidFill>
                <a:cs typeface="Neo Sans Intel"/>
              </a:rPr>
              <a:t>Benchmark:  </a:t>
            </a:r>
            <a:r>
              <a:rPr lang="en-US" sz="800" b="1" dirty="0" smtClean="0">
                <a:solidFill>
                  <a:srgbClr val="FFDA00"/>
                </a:solidFill>
                <a:cs typeface="Neo Sans Intel"/>
              </a:rPr>
              <a:t>SAP* </a:t>
            </a:r>
            <a:r>
              <a:rPr lang="en-US" sz="800" b="1" dirty="0">
                <a:solidFill>
                  <a:srgbClr val="FFDA00"/>
                </a:solidFill>
                <a:cs typeface="Neo Sans Intel"/>
              </a:rPr>
              <a:t>SD 2-tier</a:t>
            </a:r>
          </a:p>
        </p:txBody>
      </p:sp>
      <p:sp>
        <p:nvSpPr>
          <p:cNvPr id="91" name="TextBox 90"/>
          <p:cNvSpPr txBox="1"/>
          <p:nvPr/>
        </p:nvSpPr>
        <p:spPr>
          <a:xfrm>
            <a:off x="2480330" y="3310866"/>
            <a:ext cx="2595883" cy="1477328"/>
          </a:xfrm>
          <a:prstGeom prst="rect">
            <a:avLst/>
          </a:prstGeom>
          <a:noFill/>
        </p:spPr>
        <p:txBody>
          <a:bodyPr wrap="square" rtlCol="0">
            <a:spAutoFit/>
          </a:bodyPr>
          <a:lstStyle/>
          <a:p>
            <a:r>
              <a:rPr lang="en-US" sz="1600" b="1" dirty="0" smtClean="0">
                <a:solidFill>
                  <a:srgbClr val="B1BABF"/>
                </a:solidFill>
                <a:cs typeface="Neo Sans Intel"/>
              </a:rPr>
              <a:t>Hardware Upgrade</a:t>
            </a:r>
          </a:p>
          <a:p>
            <a:endParaRPr lang="en-US" sz="200" b="1" dirty="0">
              <a:solidFill>
                <a:prstClr val="white"/>
              </a:solidFill>
              <a:cs typeface="Neo Sans Intel"/>
            </a:endParaRPr>
          </a:p>
          <a:p>
            <a:r>
              <a:rPr lang="en-US" sz="1000" b="1" dirty="0">
                <a:solidFill>
                  <a:srgbClr val="FFDA00"/>
                </a:solidFill>
                <a:cs typeface="Neo Sans Intel"/>
              </a:rPr>
              <a:t>+ Intel</a:t>
            </a:r>
            <a:r>
              <a:rPr lang="en-US" sz="1000" b="1" baseline="30000" dirty="0">
                <a:solidFill>
                  <a:srgbClr val="FFDA00"/>
                </a:solidFill>
                <a:cs typeface="Arial" panose="020B0604020202020204" pitchFamily="34" charset="0"/>
              </a:rPr>
              <a:t>®</a:t>
            </a:r>
            <a:r>
              <a:rPr lang="en-US" sz="1000" b="1" dirty="0">
                <a:solidFill>
                  <a:srgbClr val="FFDA00"/>
                </a:solidFill>
                <a:cs typeface="Neo Sans Intel"/>
              </a:rPr>
              <a:t> Xeon® Processor E5-2699 v3</a:t>
            </a:r>
          </a:p>
          <a:p>
            <a:endParaRPr lang="en-US" sz="200" dirty="0">
              <a:solidFill>
                <a:prstClr val="white"/>
              </a:solidFill>
              <a:cs typeface="Neo Sans Intel"/>
            </a:endParaRPr>
          </a:p>
          <a:p>
            <a:pPr marL="171450" indent="-171450">
              <a:buFont typeface="Arial" panose="020B0604020202020204" pitchFamily="34" charset="0"/>
              <a:buChar char="•"/>
            </a:pPr>
            <a:r>
              <a:rPr lang="en-US" sz="1000" dirty="0">
                <a:solidFill>
                  <a:prstClr val="white"/>
                </a:solidFill>
                <a:cs typeface="Neo Sans Intel"/>
              </a:rPr>
              <a:t>Increased parallelism with up to 18 cores</a:t>
            </a:r>
          </a:p>
          <a:p>
            <a:pPr marL="171450" indent="-171450">
              <a:buFont typeface="Arial" panose="020B0604020202020204" pitchFamily="34" charset="0"/>
              <a:buChar char="•"/>
            </a:pPr>
            <a:r>
              <a:rPr lang="en-US" sz="1000" dirty="0" smtClean="0">
                <a:solidFill>
                  <a:prstClr val="white"/>
                </a:solidFill>
                <a:cs typeface="Neo Sans Intel"/>
              </a:rPr>
              <a:t>Intel</a:t>
            </a:r>
            <a:r>
              <a:rPr lang="en-US" sz="1000" dirty="0">
                <a:solidFill>
                  <a:prstClr val="white"/>
                </a:solidFill>
                <a:cs typeface="Neo Sans Intel"/>
              </a:rPr>
              <a:t>® AVX2 delivers up to </a:t>
            </a:r>
            <a:r>
              <a:rPr lang="en-US" sz="1000" b="1" dirty="0" smtClean="0">
                <a:solidFill>
                  <a:srgbClr val="92D050"/>
                </a:solidFill>
                <a:cs typeface="Neo Sans Intel"/>
              </a:rPr>
              <a:t>4x</a:t>
            </a:r>
            <a:r>
              <a:rPr lang="en-US" sz="1000" dirty="0" smtClean="0">
                <a:solidFill>
                  <a:prstClr val="white"/>
                </a:solidFill>
                <a:cs typeface="Neo Sans Intel"/>
              </a:rPr>
              <a:t> </a:t>
            </a:r>
            <a:r>
              <a:rPr lang="en-US" sz="1000" dirty="0">
                <a:solidFill>
                  <a:prstClr val="white"/>
                </a:solidFill>
                <a:cs typeface="Neo Sans Intel"/>
              </a:rPr>
              <a:t>DP FLOPS/core and supports </a:t>
            </a:r>
            <a:r>
              <a:rPr lang="en-US" sz="1000" b="1" dirty="0" smtClean="0">
                <a:solidFill>
                  <a:srgbClr val="A6CE39"/>
                </a:solidFill>
                <a:cs typeface="Neo Sans Intel"/>
              </a:rPr>
              <a:t>2x</a:t>
            </a:r>
            <a:r>
              <a:rPr lang="en-US" sz="1000" dirty="0" smtClean="0">
                <a:solidFill>
                  <a:prstClr val="white"/>
                </a:solidFill>
                <a:cs typeface="Neo Sans Intel"/>
              </a:rPr>
              <a:t> </a:t>
            </a:r>
            <a:r>
              <a:rPr lang="en-US" sz="1000" dirty="0">
                <a:solidFill>
                  <a:prstClr val="white"/>
                </a:solidFill>
                <a:cs typeface="Neo Sans Intel"/>
              </a:rPr>
              <a:t>wider vector integer instructions</a:t>
            </a:r>
            <a:r>
              <a:rPr lang="en-US" sz="1000" baseline="30000" dirty="0">
                <a:solidFill>
                  <a:prstClr val="white"/>
                </a:solidFill>
                <a:cs typeface="Neo Sans Intel"/>
              </a:rPr>
              <a:t>1</a:t>
            </a:r>
          </a:p>
          <a:p>
            <a:pPr marL="171450" indent="-171450">
              <a:buFont typeface="Arial" panose="020B0604020202020204" pitchFamily="34" charset="0"/>
              <a:buChar char="•"/>
            </a:pPr>
            <a:r>
              <a:rPr lang="en-US" sz="1000" dirty="0" smtClean="0">
                <a:solidFill>
                  <a:prstClr val="white"/>
                </a:solidFill>
                <a:cs typeface="Neo Sans Intel"/>
              </a:rPr>
              <a:t>Up </a:t>
            </a:r>
            <a:r>
              <a:rPr lang="en-US" sz="1000" dirty="0">
                <a:solidFill>
                  <a:prstClr val="white"/>
                </a:solidFill>
                <a:cs typeface="Neo Sans Intel"/>
              </a:rPr>
              <a:t>to </a:t>
            </a:r>
            <a:r>
              <a:rPr lang="en-US" sz="1000" b="1" dirty="0">
                <a:solidFill>
                  <a:srgbClr val="A6CE39"/>
                </a:solidFill>
                <a:cs typeface="Neo Sans Intel"/>
              </a:rPr>
              <a:t>2.7x</a:t>
            </a:r>
            <a:r>
              <a:rPr lang="en-US" sz="1000" dirty="0">
                <a:solidFill>
                  <a:srgbClr val="A6CE39"/>
                </a:solidFill>
                <a:cs typeface="Neo Sans Intel"/>
              </a:rPr>
              <a:t> </a:t>
            </a:r>
            <a:r>
              <a:rPr lang="en-US" sz="1000" dirty="0">
                <a:solidFill>
                  <a:prstClr val="white"/>
                </a:solidFill>
                <a:cs typeface="Neo Sans Intel"/>
              </a:rPr>
              <a:t>memory capacity</a:t>
            </a:r>
            <a:r>
              <a:rPr lang="en-US" sz="1000" baseline="30000" dirty="0">
                <a:solidFill>
                  <a:prstClr val="white"/>
                </a:solidFill>
                <a:cs typeface="Neo Sans Intel"/>
              </a:rPr>
              <a:t>2</a:t>
            </a:r>
            <a:endParaRPr lang="en-US" sz="1000" dirty="0">
              <a:solidFill>
                <a:prstClr val="white"/>
              </a:solidFill>
              <a:cs typeface="Neo Sans Intel"/>
            </a:endParaRPr>
          </a:p>
        </p:txBody>
      </p:sp>
      <p:sp>
        <p:nvSpPr>
          <p:cNvPr id="85" name="TextBox 84"/>
          <p:cNvSpPr txBox="1"/>
          <p:nvPr/>
        </p:nvSpPr>
        <p:spPr>
          <a:xfrm>
            <a:off x="2912440" y="4860732"/>
            <a:ext cx="3319122" cy="215444"/>
          </a:xfrm>
          <a:prstGeom prst="rect">
            <a:avLst/>
          </a:prstGeom>
          <a:noFill/>
        </p:spPr>
        <p:txBody>
          <a:bodyPr wrap="square" rtlCol="0">
            <a:spAutoFit/>
          </a:bodyPr>
          <a:lstStyle/>
          <a:p>
            <a:pPr algn="ctr"/>
            <a:r>
              <a:rPr lang="en-US" sz="800" dirty="0">
                <a:solidFill>
                  <a:srgbClr val="8DC8E8">
                    <a:lumMod val="20000"/>
                    <a:lumOff val="80000"/>
                  </a:srgbClr>
                </a:solidFill>
              </a:rPr>
              <a:t>*Other names and brands may be claimed as the property of others.</a:t>
            </a:r>
            <a:endParaRPr lang="en-US" sz="800" dirty="0" smtClean="0">
              <a:solidFill>
                <a:srgbClr val="8DC8E8">
                  <a:lumMod val="20000"/>
                  <a:lumOff val="80000"/>
                </a:srgbClr>
              </a:solidFill>
              <a:cs typeface="Neo Sans Intel"/>
            </a:endParaRPr>
          </a:p>
        </p:txBody>
      </p:sp>
      <p:sp>
        <p:nvSpPr>
          <p:cNvPr id="81" name="Cross 80"/>
          <p:cNvSpPr/>
          <p:nvPr/>
        </p:nvSpPr>
        <p:spPr>
          <a:xfrm>
            <a:off x="933233" y="1056700"/>
            <a:ext cx="308971" cy="319360"/>
          </a:xfrm>
          <a:prstGeom prst="plus">
            <a:avLst>
              <a:gd name="adj" fmla="val 40424"/>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8" name="TextBox 87"/>
          <p:cNvSpPr txBox="1"/>
          <p:nvPr/>
        </p:nvSpPr>
        <p:spPr>
          <a:xfrm rot="16200000">
            <a:off x="6348953" y="1924110"/>
            <a:ext cx="4572227" cy="969496"/>
          </a:xfrm>
          <a:prstGeom prst="rect">
            <a:avLst/>
          </a:prstGeom>
          <a:noFill/>
        </p:spPr>
        <p:txBody>
          <a:bodyPr wrap="square" lIns="0" tIns="0" rIns="0" bIns="0" rtlCol="0" anchor="b">
            <a:spAutoFit/>
          </a:bodyPr>
          <a:lstStyle/>
          <a:p>
            <a:pPr marL="57150" indent="-57150" defTabSz="913808"/>
            <a:r>
              <a:rPr lang="en-US" sz="700" dirty="0">
                <a:solidFill>
                  <a:srgbClr val="8DC8E8">
                    <a:lumMod val="40000"/>
                    <a:lumOff val="60000"/>
                  </a:srgbClr>
                </a:solidFill>
              </a:rPr>
              <a:t>SAP and SAP </a:t>
            </a:r>
            <a:r>
              <a:rPr lang="en-US" sz="700" dirty="0" err="1">
                <a:solidFill>
                  <a:srgbClr val="8DC8E8">
                    <a:lumMod val="40000"/>
                    <a:lumOff val="60000"/>
                  </a:srgbClr>
                </a:solidFill>
              </a:rPr>
              <a:t>NetWeaver</a:t>
            </a:r>
            <a:r>
              <a:rPr lang="en-US" sz="700" dirty="0">
                <a:solidFill>
                  <a:srgbClr val="8DC8E8">
                    <a:lumMod val="40000"/>
                    <a:lumOff val="60000"/>
                  </a:srgbClr>
                </a:solidFill>
              </a:rPr>
              <a:t> are the registered trademarks of SAP AG in Germany and in several other countries. See www.sap.com/benchmark for more information. </a:t>
            </a:r>
          </a:p>
          <a:p>
            <a:pPr marL="57150" indent="-57150" defTabSz="913808"/>
            <a:r>
              <a:rPr lang="en-US" sz="700" dirty="0" smtClean="0">
                <a:solidFill>
                  <a:prstClr val="white"/>
                </a:solidFill>
                <a:latin typeface="Intel Clear Light"/>
              </a:rPr>
              <a:t>Software and workloads used in performance tests may have been optimized for performance only on Intel microprocessors. Performance tests, such as </a:t>
            </a:r>
            <a:r>
              <a:rPr lang="en-US" sz="700" dirty="0" err="1" smtClean="0">
                <a:solidFill>
                  <a:prstClr val="white"/>
                </a:solidFill>
                <a:latin typeface="Intel Clear Light"/>
              </a:rPr>
              <a:t>SYSmark</a:t>
            </a:r>
            <a:r>
              <a:rPr lang="en-US" sz="700" dirty="0" smtClean="0">
                <a:solidFill>
                  <a:prstClr val="white"/>
                </a:solidFill>
                <a:latin typeface="Intel Clear Light"/>
              </a:rPr>
              <a:t> and </a:t>
            </a:r>
            <a:r>
              <a:rPr lang="en-US" sz="700" dirty="0" err="1" smtClean="0">
                <a:solidFill>
                  <a:prstClr val="white"/>
                </a:solidFill>
                <a:latin typeface="Intel Clear Light"/>
              </a:rPr>
              <a:t>MobileMark</a:t>
            </a:r>
            <a:r>
              <a:rPr lang="en-US" sz="700" dirty="0" smtClean="0">
                <a:solidFill>
                  <a:prstClr val="white"/>
                </a:solidFill>
                <a:latin typeface="Intel Clear Light"/>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p>
          <a:p>
            <a:pPr marL="57150" indent="-57150" defTabSz="913808"/>
            <a:r>
              <a:rPr lang="en-US" sz="700" dirty="0" smtClean="0">
                <a:solidFill>
                  <a:prstClr val="white"/>
                </a:solidFill>
                <a:latin typeface="Intel Clear Light"/>
              </a:rPr>
              <a:t>For </a:t>
            </a:r>
            <a:r>
              <a:rPr lang="en-US" sz="700" dirty="0">
                <a:solidFill>
                  <a:prstClr val="white"/>
                </a:solidFill>
                <a:latin typeface="Intel Clear Light"/>
              </a:rPr>
              <a:t>more </a:t>
            </a:r>
            <a:r>
              <a:rPr lang="en-US" sz="700" dirty="0" smtClean="0">
                <a:solidFill>
                  <a:prstClr val="white"/>
                </a:solidFill>
                <a:latin typeface="Intel Clear Light"/>
              </a:rPr>
              <a:t>information, visit intel.com/performance</a:t>
            </a:r>
          </a:p>
          <a:p>
            <a:pPr marL="57150" indent="-57150" defTabSz="913808"/>
            <a:r>
              <a:rPr lang="en-US" sz="700" dirty="0" smtClean="0">
                <a:solidFill>
                  <a:prstClr val="white"/>
                </a:solidFill>
                <a:latin typeface="Intel Clear Light"/>
                <a:cs typeface="Arial"/>
              </a:rPr>
              <a:t>*1,2,3,4 + Configuration details and additional information on the following page.</a:t>
            </a:r>
          </a:p>
        </p:txBody>
      </p:sp>
    </p:spTree>
    <p:extLst>
      <p:ext uri="{BB962C8B-B14F-4D97-AF65-F5344CB8AC3E}">
        <p14:creationId xmlns:p14="http://schemas.microsoft.com/office/powerpoint/2010/main" val="2718145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srgbClr val="0071C5"/>
                </a:solidFill>
              </a:rPr>
              <a:pPr/>
              <a:t>17</a:t>
            </a:fld>
            <a:endParaRPr lang="en-US" dirty="0">
              <a:solidFill>
                <a:srgbClr val="0071C5"/>
              </a:solidFill>
            </a:endParaRPr>
          </a:p>
        </p:txBody>
      </p:sp>
      <p:sp>
        <p:nvSpPr>
          <p:cNvPr id="9" name="Title 2"/>
          <p:cNvSpPr txBox="1">
            <a:spLocks/>
          </p:cNvSpPr>
          <p:nvPr/>
        </p:nvSpPr>
        <p:spPr>
          <a:xfrm>
            <a:off x="292231" y="282215"/>
            <a:ext cx="8518341" cy="868680"/>
          </a:xfrm>
          <a:prstGeom prst="rect">
            <a:avLst/>
          </a:prstGeom>
        </p:spPr>
        <p:txBody>
          <a:bodyPr vert="horz" lIns="0" tIns="0" rIns="0" bIns="0" rtlCol="0" anchor="t" anchorCtr="0">
            <a:noAutofit/>
          </a:bodyPr>
          <a:lstStyle>
            <a:lvl1pPr algn="l" defTabSz="457200" rtl="0" eaLnBrk="1" latinLnBrk="0" hangingPunct="1">
              <a:spcBef>
                <a:spcPct val="0"/>
              </a:spcBef>
              <a:buNone/>
              <a:defRPr sz="2800" kern="1200" baseline="0">
                <a:solidFill>
                  <a:schemeClr val="accent1"/>
                </a:solidFill>
                <a:latin typeface="+mj-lt"/>
                <a:ea typeface="+mj-ea"/>
                <a:cs typeface="+mj-cs"/>
              </a:defRPr>
            </a:lvl1pPr>
          </a:lstStyle>
          <a:p>
            <a:r>
              <a:rPr lang="en-US" sz="1800" dirty="0">
                <a:solidFill>
                  <a:prstClr val="white"/>
                </a:solidFill>
                <a:latin typeface="+mn-lt"/>
                <a:cs typeface="Arial" panose="020B0604020202020204" pitchFamily="34" charset="0"/>
              </a:rPr>
              <a:t>Configuration Details for </a:t>
            </a:r>
            <a:r>
              <a:rPr lang="en-US" sz="1800" spc="-53" dirty="0" smtClean="0">
                <a:solidFill>
                  <a:srgbClr val="FFDA00"/>
                </a:solidFill>
                <a:latin typeface="+mn-lt"/>
                <a:cs typeface="Arial" panose="020B0604020202020204" pitchFamily="34" charset="0"/>
              </a:rPr>
              <a:t>SAP* and </a:t>
            </a:r>
            <a:r>
              <a:rPr lang="en-US" sz="1800" spc="-53" dirty="0">
                <a:solidFill>
                  <a:srgbClr val="FFDA00"/>
                </a:solidFill>
                <a:latin typeface="+mn-lt"/>
                <a:cs typeface="Arial" panose="020B0604020202020204" pitchFamily="34" charset="0"/>
              </a:rPr>
              <a:t>Intel® Xeon® Processor </a:t>
            </a:r>
            <a:r>
              <a:rPr lang="en-US" sz="1800" spc="-53" dirty="0" smtClean="0">
                <a:solidFill>
                  <a:srgbClr val="FFDA00"/>
                </a:solidFill>
                <a:latin typeface="+mn-lt"/>
                <a:cs typeface="Arial" panose="020B0604020202020204" pitchFamily="34" charset="0"/>
              </a:rPr>
              <a:t>E5-2600 v3 Product Family</a:t>
            </a:r>
            <a:endParaRPr lang="en-US" sz="2000" dirty="0">
              <a:solidFill>
                <a:srgbClr val="0071C5"/>
              </a:solidFill>
              <a:latin typeface="+mn-lt"/>
              <a:cs typeface="Arial" panose="020B0604020202020204" pitchFamily="34" charset="0"/>
            </a:endParaRPr>
          </a:p>
          <a:p>
            <a:endParaRPr lang="en-US" sz="3200" dirty="0">
              <a:solidFill>
                <a:srgbClr val="0071C5"/>
              </a:solidFill>
              <a:latin typeface="+mn-lt"/>
              <a:cs typeface="Arial" panose="020B0604020202020204" pitchFamily="34" charset="0"/>
            </a:endParaRPr>
          </a:p>
        </p:txBody>
      </p:sp>
      <p:sp>
        <p:nvSpPr>
          <p:cNvPr id="12" name="TextBox 11"/>
          <p:cNvSpPr txBox="1"/>
          <p:nvPr/>
        </p:nvSpPr>
        <p:spPr>
          <a:xfrm>
            <a:off x="2912440" y="4860732"/>
            <a:ext cx="3319122" cy="215444"/>
          </a:xfrm>
          <a:prstGeom prst="rect">
            <a:avLst/>
          </a:prstGeom>
          <a:noFill/>
        </p:spPr>
        <p:txBody>
          <a:bodyPr wrap="square" rtlCol="0">
            <a:spAutoFit/>
          </a:bodyPr>
          <a:lstStyle/>
          <a:p>
            <a:pPr algn="ctr"/>
            <a:r>
              <a:rPr lang="en-US" sz="800" dirty="0">
                <a:solidFill>
                  <a:srgbClr val="8DC8E8">
                    <a:lumMod val="20000"/>
                    <a:lumOff val="80000"/>
                  </a:srgbClr>
                </a:solidFill>
              </a:rPr>
              <a:t>*Other names and brands may be claimed as the property of others.</a:t>
            </a:r>
            <a:endParaRPr lang="en-US" sz="800" dirty="0" smtClean="0">
              <a:solidFill>
                <a:srgbClr val="8DC8E8">
                  <a:lumMod val="20000"/>
                  <a:lumOff val="80000"/>
                </a:srgbClr>
              </a:solidFill>
              <a:cs typeface="Neo Sans Intel"/>
            </a:endParaRPr>
          </a:p>
        </p:txBody>
      </p:sp>
      <p:sp>
        <p:nvSpPr>
          <p:cNvPr id="8" name="TextBox 7"/>
          <p:cNvSpPr txBox="1"/>
          <p:nvPr/>
        </p:nvSpPr>
        <p:spPr>
          <a:xfrm>
            <a:off x="292230" y="3625011"/>
            <a:ext cx="8518341" cy="984885"/>
          </a:xfrm>
          <a:prstGeom prst="rect">
            <a:avLst/>
          </a:prstGeom>
          <a:noFill/>
        </p:spPr>
        <p:txBody>
          <a:bodyPr wrap="square" lIns="0" tIns="0" rIns="0" bIns="0" rtlCol="0" anchor="b">
            <a:spAutoFit/>
          </a:bodyPr>
          <a:lstStyle/>
          <a:p>
            <a:pPr defTabSz="1218350"/>
            <a:r>
              <a:rPr lang="en-US" sz="800" dirty="0" smtClean="0">
                <a:solidFill>
                  <a:prstClr val="white"/>
                </a:solidFill>
                <a:latin typeface="Intel Clear Light"/>
                <a:cs typeface="Arial" panose="020B0604020202020204" pitchFamily="34" charset="0"/>
              </a:rPr>
              <a:t>1* </a:t>
            </a:r>
            <a:r>
              <a:rPr lang="en-US" sz="800" dirty="0">
                <a:solidFill>
                  <a:prstClr val="white"/>
                </a:solidFill>
                <a:latin typeface="Intel Clear Light"/>
                <a:cs typeface="Arial" panose="020B0604020202020204" pitchFamily="34" charset="0"/>
              </a:rPr>
              <a:t>The Intel® Xeon® processor E5 product family supports Intel® Advanced Vector Extensions (Intel® AVX), which increases maximum vector size from 128 to 256 bits. Compared to the Intel® Xeon® processor 5600 series, Intel AVX enables up to twice the work to be accomplished per clock cycle during floating point and vector operations.</a:t>
            </a:r>
          </a:p>
          <a:p>
            <a:pPr defTabSz="1218350"/>
            <a:r>
              <a:rPr lang="en-US" sz="800" dirty="0" smtClean="0">
                <a:solidFill>
                  <a:prstClr val="white"/>
                </a:solidFill>
                <a:latin typeface="Intel Clear Light"/>
                <a:cs typeface="Arial" panose="020B0604020202020204" pitchFamily="34" charset="0"/>
              </a:rPr>
              <a:t>2* </a:t>
            </a:r>
            <a:r>
              <a:rPr lang="en-US" sz="800" dirty="0">
                <a:solidFill>
                  <a:prstClr val="white"/>
                </a:solidFill>
                <a:latin typeface="Intel Clear Light"/>
                <a:cs typeface="Arial" panose="020B0604020202020204" pitchFamily="34" charset="0"/>
              </a:rPr>
              <a:t>Up to 2.7X memory capacity based on a 2-socket platform: Intel® Xeon® processor X5600 series supports 18 DIMMS, max memory per DIMM of 32 GB RDIMM;  Intel® Xeon® processor 2600v3 family supports 24  DIMMs, max memory per DIMM of 64GB RDIMM.  This enables 2.7x the memory.</a:t>
            </a:r>
          </a:p>
          <a:p>
            <a:pPr defTabSz="1218350"/>
            <a:r>
              <a:rPr lang="en-US" sz="800" dirty="0" smtClean="0">
                <a:solidFill>
                  <a:prstClr val="white"/>
                </a:solidFill>
                <a:latin typeface="Intel Clear Light"/>
                <a:cs typeface="Arial" panose="020B0604020202020204" pitchFamily="34" charset="0"/>
              </a:rPr>
              <a:t>3* </a:t>
            </a:r>
            <a:r>
              <a:rPr lang="en-US" sz="800" dirty="0">
                <a:solidFill>
                  <a:prstClr val="white"/>
                </a:solidFill>
                <a:latin typeface="Intel Clear Light"/>
                <a:cs typeface="Arial" panose="020B0604020202020204" pitchFamily="34" charset="0"/>
              </a:rPr>
              <a:t>Up to 3x performance improvement based  as of September 8, 2014 on SAP SD 2-tier workload comparing baseline IBM System x3650 M3 with two Intel® Xeon® Processor X5690 using SAP EHP 4 for ERP 6.0 scoring 5100 to the IBM System x3650 M5 platform </a:t>
            </a:r>
            <a:r>
              <a:rPr lang="en-US" sz="800" dirty="0" err="1">
                <a:solidFill>
                  <a:prstClr val="white"/>
                </a:solidFill>
                <a:latin typeface="Intel Clear Light"/>
                <a:cs typeface="Arial" panose="020B0604020202020204" pitchFamily="34" charset="0"/>
              </a:rPr>
              <a:t>platform</a:t>
            </a:r>
            <a:r>
              <a:rPr lang="en-US" sz="800" dirty="0">
                <a:solidFill>
                  <a:prstClr val="white"/>
                </a:solidFill>
                <a:latin typeface="Intel Clear Light"/>
                <a:cs typeface="Arial" panose="020B0604020202020204" pitchFamily="34" charset="0"/>
              </a:rPr>
              <a:t> with two Intel Xeon Processor E5-2699 v3 (18 cores, 36 threads), Windows Server 2012 R2, IBM DB2 10, SAP enhancement package 5 for SAP ERP 6.0, number of SAP SD benchmark users: 16,000. The SAP certification number was not available at press time and can be found at the following Web page: www.sap.com/benchmark.</a:t>
            </a:r>
          </a:p>
        </p:txBody>
      </p:sp>
      <p:graphicFrame>
        <p:nvGraphicFramePr>
          <p:cNvPr id="11" name="Table 10"/>
          <p:cNvGraphicFramePr>
            <a:graphicFrameLocks noGrp="1"/>
          </p:cNvGraphicFramePr>
          <p:nvPr>
            <p:extLst>
              <p:ext uri="{D42A27DB-BD31-4B8C-83A1-F6EECF244321}">
                <p14:modId xmlns:p14="http://schemas.microsoft.com/office/powerpoint/2010/main" val="3097214376"/>
              </p:ext>
            </p:extLst>
          </p:nvPr>
        </p:nvGraphicFramePr>
        <p:xfrm>
          <a:off x="656383" y="689772"/>
          <a:ext cx="7831236" cy="2809821"/>
        </p:xfrm>
        <a:graphic>
          <a:graphicData uri="http://schemas.openxmlformats.org/drawingml/2006/table">
            <a:tbl>
              <a:tblPr/>
              <a:tblGrid>
                <a:gridCol w="1935198"/>
                <a:gridCol w="2868347"/>
                <a:gridCol w="3027691"/>
              </a:tblGrid>
              <a:tr h="527103">
                <a:tc>
                  <a:txBody>
                    <a:bodyPr/>
                    <a:lstStyle/>
                    <a:p>
                      <a:pPr marL="0" marR="0" algn="l">
                        <a:spcBef>
                          <a:spcPts val="0"/>
                        </a:spcBef>
                        <a:spcAft>
                          <a:spcPts val="0"/>
                        </a:spcAft>
                      </a:pPr>
                      <a:r>
                        <a:rPr lang="en-US" sz="1200" b="1" dirty="0">
                          <a:solidFill>
                            <a:schemeClr val="bg1"/>
                          </a:solidFill>
                          <a:latin typeface="Intel Clear" panose="020B0604020203020204" pitchFamily="34" charset="0"/>
                          <a:ea typeface="Calibri"/>
                          <a:cs typeface="Times New Roman"/>
                        </a:rPr>
                        <a:t>Processor</a:t>
                      </a: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smtClean="0">
                          <a:solidFill>
                            <a:schemeClr val="bg1"/>
                          </a:solidFill>
                          <a:latin typeface="+mn-lt"/>
                          <a:ea typeface="Calibri"/>
                          <a:cs typeface="Times New Roman"/>
                        </a:rPr>
                        <a:t>Intel</a:t>
                      </a:r>
                      <a:r>
                        <a:rPr lang="en-US" sz="1200" baseline="30000" dirty="0" smtClean="0">
                          <a:solidFill>
                            <a:schemeClr val="bg1"/>
                          </a:solidFill>
                          <a:latin typeface="+mn-lt"/>
                          <a:ea typeface="Calibri"/>
                          <a:cs typeface="Times New Roman"/>
                        </a:rPr>
                        <a:t>®</a:t>
                      </a:r>
                      <a:r>
                        <a:rPr lang="en-US" sz="1200" dirty="0" smtClean="0">
                          <a:solidFill>
                            <a:schemeClr val="bg1"/>
                          </a:solidFill>
                          <a:latin typeface="+mn-lt"/>
                          <a:ea typeface="Calibri"/>
                          <a:cs typeface="Times New Roman"/>
                        </a:rPr>
                        <a:t> Xeon</a:t>
                      </a:r>
                      <a:r>
                        <a:rPr lang="en-US" sz="1200" baseline="30000" dirty="0" smtClean="0">
                          <a:solidFill>
                            <a:schemeClr val="bg1"/>
                          </a:solidFill>
                          <a:latin typeface="+mn-lt"/>
                          <a:ea typeface="Calibri"/>
                          <a:cs typeface="Times New Roman"/>
                        </a:rPr>
                        <a:t>®</a:t>
                      </a:r>
                      <a:r>
                        <a:rPr lang="en-US" sz="1200" dirty="0" smtClean="0">
                          <a:solidFill>
                            <a:schemeClr val="bg1"/>
                          </a:solidFill>
                          <a:latin typeface="+mn-lt"/>
                          <a:ea typeface="Calibri"/>
                          <a:cs typeface="Times New Roman"/>
                        </a:rPr>
                        <a:t> Processor X5690</a:t>
                      </a:r>
                    </a:p>
                    <a:p>
                      <a:pPr marL="0" marR="0" algn="ctr">
                        <a:spcBef>
                          <a:spcPts val="0"/>
                        </a:spcBef>
                        <a:spcAft>
                          <a:spcPts val="0"/>
                        </a:spcAft>
                      </a:pPr>
                      <a:r>
                        <a:rPr lang="en-US" sz="1200" dirty="0" smtClean="0">
                          <a:solidFill>
                            <a:schemeClr val="bg1"/>
                          </a:solidFill>
                          <a:latin typeface="+mn-lt"/>
                          <a:ea typeface="Calibri"/>
                          <a:cs typeface="Times New Roman"/>
                        </a:rPr>
                        <a:t>(6C, 3.46 GHz, 130W)</a:t>
                      </a:r>
                      <a:endParaRPr lang="en-US" sz="120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0" dirty="0" smtClean="0">
                          <a:solidFill>
                            <a:schemeClr val="bg1"/>
                          </a:solidFill>
                          <a:latin typeface="+mn-lt"/>
                          <a:ea typeface="Calibri"/>
                          <a:cs typeface="Times New Roman"/>
                        </a:rPr>
                        <a:t>Intel</a:t>
                      </a:r>
                      <a:r>
                        <a:rPr lang="en-US" sz="1200" b="0" baseline="30000" dirty="0" smtClean="0">
                          <a:solidFill>
                            <a:schemeClr val="bg1"/>
                          </a:solidFill>
                          <a:latin typeface="+mn-lt"/>
                          <a:ea typeface="Calibri"/>
                          <a:cs typeface="Times New Roman"/>
                        </a:rPr>
                        <a:t>®</a:t>
                      </a:r>
                      <a:r>
                        <a:rPr lang="en-US" sz="1200" b="0" dirty="0" smtClean="0">
                          <a:solidFill>
                            <a:schemeClr val="bg1"/>
                          </a:solidFill>
                          <a:latin typeface="+mn-lt"/>
                          <a:ea typeface="Calibri"/>
                          <a:cs typeface="Times New Roman"/>
                        </a:rPr>
                        <a:t> Xeon</a:t>
                      </a:r>
                      <a:r>
                        <a:rPr lang="en-US" sz="1200" b="0" baseline="30000" dirty="0" smtClean="0">
                          <a:solidFill>
                            <a:schemeClr val="bg1"/>
                          </a:solidFill>
                          <a:latin typeface="+mn-lt"/>
                          <a:ea typeface="Calibri"/>
                          <a:cs typeface="Times New Roman"/>
                        </a:rPr>
                        <a:t>®</a:t>
                      </a:r>
                      <a:r>
                        <a:rPr lang="en-US" sz="1200" b="0" dirty="0" smtClean="0">
                          <a:solidFill>
                            <a:schemeClr val="bg1"/>
                          </a:solidFill>
                          <a:latin typeface="+mn-lt"/>
                          <a:ea typeface="Calibri"/>
                          <a:cs typeface="Times New Roman"/>
                        </a:rPr>
                        <a:t> Processor  E5-2699</a:t>
                      </a:r>
                      <a:r>
                        <a:rPr lang="en-US" sz="1200" b="0" baseline="0" dirty="0" smtClean="0">
                          <a:solidFill>
                            <a:schemeClr val="bg1"/>
                          </a:solidFill>
                          <a:latin typeface="+mn-lt"/>
                          <a:ea typeface="Calibri"/>
                          <a:cs typeface="Times New Roman"/>
                        </a:rPr>
                        <a:t> v3</a:t>
                      </a:r>
                      <a:endParaRPr lang="en-US" sz="1200" b="0" dirty="0" smtClean="0">
                        <a:solidFill>
                          <a:schemeClr val="bg1"/>
                        </a:solidFill>
                        <a:latin typeface="+mn-lt"/>
                        <a:ea typeface="Calibri"/>
                        <a:cs typeface="Times New Roman"/>
                      </a:endParaRPr>
                    </a:p>
                    <a:p>
                      <a:pPr marL="0" marR="0" algn="ctr">
                        <a:spcBef>
                          <a:spcPts val="0"/>
                        </a:spcBef>
                        <a:spcAft>
                          <a:spcPts val="0"/>
                        </a:spcAft>
                      </a:pPr>
                      <a:r>
                        <a:rPr lang="en-US" sz="1200" b="0" dirty="0" smtClean="0">
                          <a:solidFill>
                            <a:schemeClr val="bg1"/>
                          </a:solidFill>
                          <a:latin typeface="+mn-lt"/>
                          <a:ea typeface="Calibri"/>
                          <a:cs typeface="Times New Roman"/>
                        </a:rPr>
                        <a:t>(18C, 2.3 GHz, 145W)</a:t>
                      </a: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01702">
                <a:tc>
                  <a:txBody>
                    <a:bodyPr/>
                    <a:lstStyle/>
                    <a:p>
                      <a:pPr marL="0" marR="0" algn="l">
                        <a:spcBef>
                          <a:spcPts val="0"/>
                        </a:spcBef>
                        <a:spcAft>
                          <a:spcPts val="0"/>
                        </a:spcAft>
                      </a:pPr>
                      <a:r>
                        <a:rPr lang="en-US" sz="1200" b="1" dirty="0">
                          <a:solidFill>
                            <a:schemeClr val="bg1"/>
                          </a:solidFill>
                          <a:latin typeface="Intel Clear" panose="020B0604020203020204" pitchFamily="34" charset="0"/>
                          <a:ea typeface="Calibri"/>
                          <a:cs typeface="Times New Roman"/>
                        </a:rPr>
                        <a:t>Sockets</a:t>
                      </a: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solidFill>
                            <a:schemeClr val="bg1"/>
                          </a:solidFill>
                          <a:latin typeface="+mn-lt"/>
                          <a:ea typeface="Calibri"/>
                          <a:cs typeface="Times New Roman"/>
                        </a:rPr>
                        <a:t>2</a:t>
                      </a: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0" dirty="0" smtClean="0">
                          <a:solidFill>
                            <a:schemeClr val="bg1"/>
                          </a:solidFill>
                          <a:latin typeface="+mn-lt"/>
                          <a:ea typeface="Calibri"/>
                          <a:cs typeface="Times New Roman"/>
                        </a:rPr>
                        <a:t>2</a:t>
                      </a:r>
                      <a:endParaRPr lang="en-US" sz="1200" b="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1434">
                <a:tc>
                  <a:txBody>
                    <a:bodyPr/>
                    <a:lstStyle/>
                    <a:p>
                      <a:pPr marL="0" marR="0" algn="l" defTabSz="457200" rtl="0" eaLnBrk="1" latinLnBrk="0" hangingPunct="1">
                        <a:spcBef>
                          <a:spcPts val="0"/>
                        </a:spcBef>
                        <a:spcAft>
                          <a:spcPts val="0"/>
                        </a:spcAft>
                      </a:pPr>
                      <a:r>
                        <a:rPr lang="en-US" sz="1200" b="1" kern="1200" dirty="0">
                          <a:solidFill>
                            <a:schemeClr val="bg1"/>
                          </a:solidFill>
                          <a:latin typeface="Intel Clear" panose="020B0604020203020204" pitchFamily="34" charset="0"/>
                          <a:ea typeface="Calibri"/>
                          <a:cs typeface="Times New Roman"/>
                        </a:rPr>
                        <a:t>Memory</a:t>
                      </a: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spcBef>
                          <a:spcPts val="0"/>
                        </a:spcBef>
                        <a:spcAft>
                          <a:spcPts val="0"/>
                        </a:spcAft>
                      </a:pPr>
                      <a:r>
                        <a:rPr lang="en-US" sz="1200" kern="1200" dirty="0" smtClean="0">
                          <a:solidFill>
                            <a:schemeClr val="bg1"/>
                          </a:solidFill>
                          <a:latin typeface="+mn-lt"/>
                          <a:ea typeface="Calibri"/>
                          <a:cs typeface="Times New Roman"/>
                        </a:rPr>
                        <a:t>96 GB</a:t>
                      </a:r>
                      <a:endParaRPr lang="en-US" sz="1200" kern="120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spcBef>
                          <a:spcPts val="0"/>
                        </a:spcBef>
                        <a:spcAft>
                          <a:spcPts val="0"/>
                        </a:spcAft>
                      </a:pPr>
                      <a:r>
                        <a:rPr lang="en-US" sz="1200" b="0" kern="1200" dirty="0" smtClean="0">
                          <a:solidFill>
                            <a:schemeClr val="bg1"/>
                          </a:solidFill>
                          <a:latin typeface="+mn-lt"/>
                          <a:ea typeface="Calibri"/>
                          <a:cs typeface="Times New Roman"/>
                        </a:rPr>
                        <a:t>256 GB</a:t>
                      </a:r>
                      <a:endParaRPr lang="en-US" sz="1200" b="0" kern="120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54744">
                <a:tc>
                  <a:txBody>
                    <a:bodyPr/>
                    <a:lstStyle/>
                    <a:p>
                      <a:pPr marL="0" marR="0" algn="l" defTabSz="457200" rtl="0" eaLnBrk="1" latinLnBrk="0" hangingPunct="1">
                        <a:spcBef>
                          <a:spcPts val="0"/>
                        </a:spcBef>
                        <a:spcAft>
                          <a:spcPts val="0"/>
                        </a:spcAft>
                      </a:pPr>
                      <a:r>
                        <a:rPr lang="en-US" sz="1200" b="1" kern="1200" dirty="0" smtClean="0">
                          <a:solidFill>
                            <a:schemeClr val="bg1"/>
                          </a:solidFill>
                          <a:latin typeface="Intel Clear" panose="020B0604020203020204" pitchFamily="34" charset="0"/>
                          <a:ea typeface="Calibri"/>
                          <a:cs typeface="Times New Roman"/>
                        </a:rPr>
                        <a:t>SAP* enhancement</a:t>
                      </a:r>
                      <a:r>
                        <a:rPr lang="en-US" sz="1200" b="1" kern="1200" baseline="0" dirty="0" smtClean="0">
                          <a:solidFill>
                            <a:schemeClr val="bg1"/>
                          </a:solidFill>
                          <a:latin typeface="Intel Clear" panose="020B0604020203020204" pitchFamily="34" charset="0"/>
                          <a:ea typeface="Calibri"/>
                          <a:cs typeface="Times New Roman"/>
                        </a:rPr>
                        <a:t> package</a:t>
                      </a:r>
                      <a:endParaRPr lang="en-US" sz="1200" b="1" kern="1200" dirty="0">
                        <a:solidFill>
                          <a:schemeClr val="bg1"/>
                        </a:solidFill>
                        <a:latin typeface="Intel Clear" panose="020B0604020203020204" pitchFamily="34" charset="0"/>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spcBef>
                          <a:spcPts val="0"/>
                        </a:spcBef>
                        <a:spcAft>
                          <a:spcPts val="0"/>
                        </a:spcAft>
                      </a:pPr>
                      <a:r>
                        <a:rPr lang="en-US" sz="1200" kern="1200" dirty="0" smtClean="0">
                          <a:solidFill>
                            <a:schemeClr val="bg1"/>
                          </a:solidFill>
                          <a:latin typeface="+mn-lt"/>
                          <a:ea typeface="Calibri"/>
                          <a:cs typeface="Times New Roman"/>
                        </a:rPr>
                        <a:t>SAP* enhancement package 4 for SAP ERP 6.0</a:t>
                      </a:r>
                      <a:endParaRPr lang="en-US" sz="1200" kern="120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spcBef>
                          <a:spcPts val="0"/>
                        </a:spcBef>
                        <a:spcAft>
                          <a:spcPts val="0"/>
                        </a:spcAft>
                      </a:pPr>
                      <a:r>
                        <a:rPr lang="en-US" sz="1200" kern="1200" dirty="0" smtClean="0">
                          <a:solidFill>
                            <a:schemeClr val="bg1"/>
                          </a:solidFill>
                          <a:latin typeface="+mn-lt"/>
                          <a:ea typeface="Calibri"/>
                          <a:cs typeface="Times New Roman"/>
                        </a:rPr>
                        <a:t>SAP* enhancement package 5 for SAP* ERP 6.0</a:t>
                      </a:r>
                      <a:endParaRPr lang="en-US" sz="1200" b="0" kern="120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506081">
                <a:tc>
                  <a:txBody>
                    <a:bodyPr/>
                    <a:lstStyle/>
                    <a:p>
                      <a:pPr marL="0" marR="0" algn="l" defTabSz="457200" rtl="0" eaLnBrk="1" latinLnBrk="0" hangingPunct="1">
                        <a:spcBef>
                          <a:spcPts val="0"/>
                        </a:spcBef>
                        <a:spcAft>
                          <a:spcPts val="0"/>
                        </a:spcAft>
                      </a:pPr>
                      <a:r>
                        <a:rPr lang="en-US" sz="1200" b="1" kern="1200" dirty="0" smtClean="0">
                          <a:solidFill>
                            <a:schemeClr val="bg1"/>
                          </a:solidFill>
                          <a:latin typeface="Intel Clear" panose="020B0604020203020204" pitchFamily="34" charset="0"/>
                          <a:ea typeface="Calibri"/>
                          <a:cs typeface="Times New Roman"/>
                        </a:rPr>
                        <a:t>OS</a:t>
                      </a:r>
                      <a:endParaRPr lang="en-US" sz="1200" b="1" kern="1200" dirty="0">
                        <a:solidFill>
                          <a:schemeClr val="bg1"/>
                        </a:solidFill>
                        <a:latin typeface="Intel Clear" panose="020B0604020203020204" pitchFamily="34" charset="0"/>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latin typeface="+mn-lt"/>
                          <a:ea typeface="Calibri"/>
                          <a:cs typeface="Times New Roman"/>
                        </a:rPr>
                        <a:t>Windows Server* 2008</a:t>
                      </a:r>
                    </a:p>
                    <a:p>
                      <a:pPr marL="0" marR="0" indent="0" algn="ctr"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bg1"/>
                          </a:solidFill>
                          <a:latin typeface="+mn-lt"/>
                          <a:ea typeface="Calibri"/>
                          <a:cs typeface="Times New Roman"/>
                        </a:rPr>
                        <a:t>Enterprise Edition</a:t>
                      </a:r>
                      <a:endParaRPr lang="en-US" sz="1200" kern="120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bg1"/>
                          </a:solidFill>
                          <a:latin typeface="+mn-lt"/>
                          <a:ea typeface="Calibri"/>
                          <a:cs typeface="Times New Roman"/>
                        </a:rPr>
                        <a:t>Windows Server* 2012 R2</a:t>
                      </a: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11434">
                <a:tc>
                  <a:txBody>
                    <a:bodyPr/>
                    <a:lstStyle/>
                    <a:p>
                      <a:pPr marL="0" marR="0" algn="l" defTabSz="457200" rtl="0" eaLnBrk="1" latinLnBrk="0" hangingPunct="1">
                        <a:spcBef>
                          <a:spcPts val="0"/>
                        </a:spcBef>
                        <a:spcAft>
                          <a:spcPts val="0"/>
                        </a:spcAft>
                      </a:pPr>
                      <a:r>
                        <a:rPr lang="en-US" sz="1200" b="1" kern="1200" dirty="0" smtClean="0">
                          <a:solidFill>
                            <a:schemeClr val="bg1"/>
                          </a:solidFill>
                          <a:latin typeface="Intel Clear" panose="020B0604020203020204" pitchFamily="34" charset="0"/>
                          <a:ea typeface="Calibri"/>
                          <a:cs typeface="Times New Roman"/>
                        </a:rPr>
                        <a:t>Database</a:t>
                      </a:r>
                      <a:endParaRPr lang="en-US" sz="1200" b="1" kern="1200" dirty="0">
                        <a:solidFill>
                          <a:schemeClr val="bg1"/>
                        </a:solidFill>
                        <a:latin typeface="Intel Clear" panose="020B0604020203020204" pitchFamily="34" charset="0"/>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spcBef>
                          <a:spcPts val="0"/>
                        </a:spcBef>
                        <a:spcAft>
                          <a:spcPts val="0"/>
                        </a:spcAft>
                      </a:pPr>
                      <a:r>
                        <a:rPr lang="en-US" sz="1200" kern="1200" dirty="0" smtClean="0">
                          <a:solidFill>
                            <a:schemeClr val="bg1"/>
                          </a:solidFill>
                          <a:latin typeface="+mn-lt"/>
                          <a:ea typeface="Calibri"/>
                          <a:cs typeface="Times New Roman"/>
                        </a:rPr>
                        <a:t>IBM DB2*</a:t>
                      </a:r>
                      <a:r>
                        <a:rPr lang="en-US" sz="1200" kern="1200" baseline="0" dirty="0" smtClean="0">
                          <a:solidFill>
                            <a:schemeClr val="bg1"/>
                          </a:solidFill>
                          <a:latin typeface="+mn-lt"/>
                          <a:ea typeface="Calibri"/>
                          <a:cs typeface="Times New Roman"/>
                        </a:rPr>
                        <a:t> 9.7</a:t>
                      </a:r>
                      <a:endParaRPr lang="en-US" sz="1200" kern="120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defTabSz="457200" rtl="0" eaLnBrk="1" latinLnBrk="0" hangingPunct="1">
                        <a:spcBef>
                          <a:spcPts val="0"/>
                        </a:spcBef>
                        <a:spcAft>
                          <a:spcPts val="0"/>
                        </a:spcAft>
                      </a:pPr>
                      <a:r>
                        <a:rPr lang="en-US" sz="1200" kern="1200" dirty="0" smtClean="0">
                          <a:solidFill>
                            <a:schemeClr val="bg1"/>
                          </a:solidFill>
                          <a:latin typeface="+mn-lt"/>
                          <a:ea typeface="Calibri"/>
                          <a:cs typeface="Times New Roman"/>
                        </a:rPr>
                        <a:t>IBM </a:t>
                      </a:r>
                      <a:r>
                        <a:rPr lang="en-US" sz="1200" b="0" kern="1200" dirty="0" smtClean="0">
                          <a:solidFill>
                            <a:schemeClr val="bg1"/>
                          </a:solidFill>
                          <a:latin typeface="+mn-lt"/>
                          <a:ea typeface="Calibri"/>
                          <a:cs typeface="Times New Roman"/>
                        </a:rPr>
                        <a:t>DB2* 10</a:t>
                      </a:r>
                      <a:endParaRPr lang="en-US" sz="1200" b="0" kern="1200" dirty="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7323">
                <a:tc>
                  <a:txBody>
                    <a:bodyPr/>
                    <a:lstStyle/>
                    <a:p>
                      <a:pPr marL="0" marR="0" algn="l">
                        <a:spcBef>
                          <a:spcPts val="0"/>
                        </a:spcBef>
                        <a:spcAft>
                          <a:spcPts val="0"/>
                        </a:spcAft>
                      </a:pPr>
                      <a:r>
                        <a:rPr lang="en-US" sz="1200" b="1" dirty="0" smtClean="0">
                          <a:solidFill>
                            <a:schemeClr val="bg1"/>
                          </a:solidFill>
                          <a:latin typeface="Intel Clear" panose="020B0604020203020204" pitchFamily="34" charset="0"/>
                          <a:ea typeface="Calibri"/>
                          <a:cs typeface="Times New Roman"/>
                        </a:rPr>
                        <a:t>SAP SD benchmark users</a:t>
                      </a:r>
                      <a:endParaRPr lang="en-US" sz="1200" b="1" dirty="0">
                        <a:solidFill>
                          <a:schemeClr val="bg1"/>
                        </a:solidFill>
                        <a:latin typeface="Intel Clear" panose="020B0604020203020204" pitchFamily="34" charset="0"/>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smtClean="0">
                          <a:solidFill>
                            <a:schemeClr val="bg1"/>
                          </a:solidFill>
                          <a:latin typeface="+mn-lt"/>
                          <a:ea typeface="Calibri"/>
                          <a:cs typeface="Times New Roman"/>
                        </a:rPr>
                        <a:t>5,100</a:t>
                      </a:r>
                      <a:endParaRPr lang="en-US" sz="1200" baseline="0" dirty="0" smtClean="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b="0" baseline="0" dirty="0" smtClean="0">
                          <a:solidFill>
                            <a:schemeClr val="bg1"/>
                          </a:solidFill>
                          <a:latin typeface="+mn-lt"/>
                          <a:ea typeface="Calibri"/>
                          <a:cs typeface="Times New Roman"/>
                        </a:rPr>
                        <a:t>16,000</a:t>
                      </a:r>
                      <a:r>
                        <a:rPr lang="en-US" sz="1200" b="0" baseline="30000" dirty="0" smtClean="0">
                          <a:solidFill>
                            <a:schemeClr val="bg1"/>
                          </a:solidFill>
                          <a:latin typeface="+mn-lt"/>
                          <a:ea typeface="Calibri"/>
                          <a:cs typeface="Times New Roman"/>
                        </a:rPr>
                        <a:t>2</a:t>
                      </a:r>
                      <a:endParaRPr lang="en-US" sz="1200" b="0" dirty="0" smtClean="0">
                        <a:solidFill>
                          <a:schemeClr val="bg1"/>
                        </a:solidFill>
                        <a:latin typeface="+mn-lt"/>
                        <a:ea typeface="Calibri"/>
                        <a:cs typeface="Times New Roman"/>
                      </a:endParaRPr>
                    </a:p>
                  </a:txBody>
                  <a:tcPr marL="61187" marR="61187"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8029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Content Placeholder 2"/>
          <p:cNvSpPr txBox="1">
            <a:spLocks/>
          </p:cNvSpPr>
          <p:nvPr/>
        </p:nvSpPr>
        <p:spPr>
          <a:xfrm>
            <a:off x="448128" y="1174419"/>
            <a:ext cx="8354677" cy="2874073"/>
          </a:xfrm>
          <a:prstGeom prst="rect">
            <a:avLst/>
          </a:prstGeom>
        </p:spPr>
        <p:txBody>
          <a:bodyPr vert="horz" lIns="0" tIns="0" rIns="0" bIns="0" numCol="2" spcCol="457200" rtlCol="0">
            <a:noAutofit/>
          </a:bodyPr>
          <a:lstStyle>
            <a:lvl1pPr marL="0" indent="0" algn="l" defTabSz="457200" rtl="0" eaLnBrk="1" latinLnBrk="0" hangingPunct="1">
              <a:spcBef>
                <a:spcPts val="1200"/>
              </a:spcBef>
              <a:spcAft>
                <a:spcPts val="0"/>
              </a:spcAft>
              <a:buFont typeface="Arial"/>
              <a:buNone/>
              <a:defRPr sz="1400" b="0" kern="1200">
                <a:solidFill>
                  <a:schemeClr val="accent1"/>
                </a:solidFill>
                <a:latin typeface="Neo Sans Intel Light"/>
                <a:ea typeface="+mn-ea"/>
                <a:cs typeface="Neo Sans Intel Light"/>
              </a:defRPr>
            </a:lvl1pPr>
            <a:lvl2pPr marL="114300" indent="-50800" algn="l" defTabSz="457200" rtl="0" eaLnBrk="1" latinLnBrk="0" hangingPunct="1">
              <a:spcBef>
                <a:spcPts val="800"/>
              </a:spcBef>
              <a:buClr>
                <a:schemeClr val="tx2"/>
              </a:buClr>
              <a:buFont typeface="Lucida Grande"/>
              <a:buChar char="-"/>
              <a:defRPr sz="1400" kern="1200" baseline="0">
                <a:solidFill>
                  <a:schemeClr val="tx2"/>
                </a:solidFill>
                <a:latin typeface="Neo Sans Intel"/>
                <a:ea typeface="+mn-ea"/>
                <a:cs typeface="Neo Sans Intel Medium"/>
              </a:defRPr>
            </a:lvl2pPr>
            <a:lvl3pPr marL="114300" indent="-114300" algn="l" defTabSz="457200" rtl="0" eaLnBrk="1" latinLnBrk="0" hangingPunct="1">
              <a:spcBef>
                <a:spcPts val="800"/>
              </a:spcBef>
              <a:buClr>
                <a:schemeClr val="bg1">
                  <a:lumMod val="75000"/>
                </a:schemeClr>
              </a:buClr>
              <a:buFont typeface="Wingdings" charset="2"/>
              <a:buChar char="§"/>
              <a:defRPr sz="1400" kern="1200">
                <a:solidFill>
                  <a:schemeClr val="tx1">
                    <a:lumMod val="65000"/>
                    <a:lumOff val="35000"/>
                  </a:schemeClr>
                </a:solidFill>
                <a:latin typeface="Neo Sans Intel"/>
                <a:ea typeface="+mn-ea"/>
                <a:cs typeface="Neo Sans Intel"/>
              </a:defRPr>
            </a:lvl3pPr>
            <a:lvl4pPr marL="228600" indent="-114300" algn="l" defTabSz="457200" rtl="0" eaLnBrk="1" latinLnBrk="0" hangingPunct="1">
              <a:spcBef>
                <a:spcPct val="20000"/>
              </a:spcBef>
              <a:buClr>
                <a:schemeClr val="bg1">
                  <a:lumMod val="75000"/>
                </a:schemeClr>
              </a:buClr>
              <a:buSzPct val="80000"/>
              <a:buFont typeface="Lucida Grande"/>
              <a:buChar char="-"/>
              <a:defRPr sz="1400" kern="1200">
                <a:solidFill>
                  <a:schemeClr val="tx2"/>
                </a:solidFill>
                <a:latin typeface="Neo Sans Intel"/>
                <a:ea typeface="+mn-ea"/>
                <a:cs typeface="Neo Sans Intel"/>
              </a:defRPr>
            </a:lvl4pPr>
            <a:lvl5pPr marL="342900" indent="-114300" algn="l" defTabSz="457200" rtl="0" eaLnBrk="1" latinLnBrk="0" hangingPunct="1">
              <a:spcBef>
                <a:spcPct val="20000"/>
              </a:spcBef>
              <a:buClr>
                <a:schemeClr val="bg1">
                  <a:lumMod val="50000"/>
                </a:schemeClr>
              </a:buClr>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All products, computer systems, dates, and figures specified are preliminary based on current expectations, and are subject to change without notice.</a:t>
            </a: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Intel processor numbers are not a measure of performance.  Processor numbers differentiate features within each processor family, not across different processor families.  Go to: </a:t>
            </a:r>
            <a:r>
              <a:rPr kumimoji="0" lang="en-US" sz="1000" b="0" i="0" u="none" strike="noStrike" kern="1200" cap="none" spc="0" normalizeH="0" baseline="0" noProof="0" dirty="0" smtClean="0">
                <a:ln>
                  <a:noFill/>
                </a:ln>
                <a:solidFill>
                  <a:srgbClr val="0071C5"/>
                </a:solidFill>
                <a:effectLst/>
                <a:uLnTx/>
                <a:uFillTx/>
                <a:latin typeface="+mn-lt"/>
                <a:ea typeface="+mn-ea"/>
                <a:hlinkClick r:id="rId2"/>
              </a:rPr>
              <a:t>http://www.intel.com/products/processor_number</a:t>
            </a:r>
            <a:r>
              <a:rPr kumimoji="0" lang="en-US" sz="1000" b="0" i="0" u="none" strike="noStrike" kern="1200" cap="none" spc="0" normalizeH="0" baseline="0" noProof="0" dirty="0" smtClean="0">
                <a:ln>
                  <a:noFill/>
                </a:ln>
                <a:solidFill>
                  <a:srgbClr val="0071C5"/>
                </a:solidFill>
                <a:effectLst/>
                <a:uLnTx/>
                <a:uFillTx/>
                <a:latin typeface="+mn-lt"/>
                <a:ea typeface="+mn-ea"/>
              </a:rPr>
              <a:t> </a:t>
            </a: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Intel, processors, chipsets, and desktop boards may contain design defects or errors known as errata, which may cause the product to deviate from published specifications. Current characterized errata are available on request.</a:t>
            </a: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SPEC, SPECpower, and SPECjbb are trademarks of the Standard Performance Evaluation Corporation.  See http://www.spec.org (http://www.spec.org/) for more information. </a:t>
            </a:r>
          </a:p>
          <a:p>
            <a:pPr marL="0" marR="0" lvl="0" indent="0" algn="l" defTabSz="457200" rtl="0" eaLnBrk="1" fontAlgn="auto" latinLnBrk="0" hangingPunct="1">
              <a:lnSpc>
                <a:spcPct val="120000"/>
              </a:lnSpc>
              <a:spcBef>
                <a:spcPts val="1200"/>
              </a:spcBef>
              <a:spcAft>
                <a:spcPts val="0"/>
              </a:spcAft>
              <a:buClrTx/>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TPC Benchmark is a trademark of the Transaction Processing Council. See </a:t>
            </a:r>
            <a:r>
              <a:rPr kumimoji="0" lang="en-US" sz="1000" b="0" i="0" u="none" strike="noStrike" kern="1200" cap="none" spc="0" normalizeH="0" baseline="0" noProof="0" dirty="0" smtClean="0">
                <a:ln>
                  <a:noFill/>
                </a:ln>
                <a:solidFill>
                  <a:srgbClr val="0071C5"/>
                </a:solidFill>
                <a:effectLst/>
                <a:uLnTx/>
                <a:uFillTx/>
                <a:latin typeface="+mn-lt"/>
                <a:ea typeface="+mn-ea"/>
                <a:hlinkClick r:id="rId3"/>
              </a:rPr>
              <a:t>http://www.tpc.org</a:t>
            </a:r>
            <a:r>
              <a:rPr kumimoji="0" lang="en-US" sz="1000" b="0" i="0" u="none" strike="noStrike" kern="1200" cap="none" spc="0" normalizeH="0" baseline="0" noProof="0" dirty="0" smtClean="0">
                <a:ln>
                  <a:noFill/>
                </a:ln>
                <a:solidFill>
                  <a:srgbClr val="0071C5"/>
                </a:solidFill>
                <a:effectLst/>
                <a:uLnTx/>
                <a:uFillTx/>
                <a:latin typeface="+mn-lt"/>
                <a:ea typeface="+mn-ea"/>
              </a:rPr>
              <a:t> </a:t>
            </a:r>
            <a:r>
              <a:rPr kumimoji="0" lang="en-US" sz="1000" b="0" i="0" u="none" strike="noStrike" kern="1200" cap="none" spc="0" normalizeH="0" baseline="0" noProof="0" dirty="0" smtClean="0">
                <a:ln>
                  <a:noFill/>
                </a:ln>
                <a:solidFill>
                  <a:srgbClr val="061922"/>
                </a:solidFill>
                <a:effectLst/>
                <a:uLnTx/>
                <a:uFillTx/>
                <a:latin typeface="+mn-lt"/>
                <a:ea typeface="+mn-ea"/>
              </a:rPr>
              <a:t>for more information.</a:t>
            </a:r>
          </a:p>
          <a:p>
            <a:pPr marL="0" marR="0" lvl="0" indent="0" algn="l" defTabSz="457200" rtl="0" eaLnBrk="1" fontAlgn="auto" latinLnBrk="0" hangingPunct="1">
              <a:lnSpc>
                <a:spcPct val="120000"/>
              </a:lnSpc>
              <a:spcBef>
                <a:spcPts val="1200"/>
              </a:spcBef>
              <a:spcAft>
                <a:spcPts val="0"/>
              </a:spcAft>
              <a:buClrTx/>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Requires a system with Intel® Turbo Boost Technology.  Intel Turbo Boost Technology and Intel Turbo Boost Technology 2.0 are only available on select Intel® processors.  Consult your PC manufacturer.  Performance varies depending on hardware, software, and system configuration.  For more information, visit </a:t>
            </a:r>
            <a:r>
              <a:rPr kumimoji="0" lang="en-US" sz="1000" b="0" i="0" u="none" strike="noStrike" kern="1200" cap="none" spc="0" normalizeH="0" baseline="0" noProof="0" dirty="0" smtClean="0">
                <a:ln>
                  <a:noFill/>
                </a:ln>
                <a:solidFill>
                  <a:srgbClr val="0071C5"/>
                </a:solidFill>
                <a:effectLst/>
                <a:uLnTx/>
                <a:uFillTx/>
                <a:latin typeface="+mn-lt"/>
                <a:ea typeface="+mn-ea"/>
                <a:hlinkClick r:id="rId4"/>
              </a:rPr>
              <a:t>http://www.intel.com/go/turbo</a:t>
            </a:r>
            <a:endParaRPr kumimoji="0" lang="en-US" sz="1000" b="0" i="0" u="none" strike="noStrike" kern="1200" cap="none" spc="0" normalizeH="0" baseline="0" noProof="0" dirty="0" smtClean="0">
              <a:ln>
                <a:noFill/>
              </a:ln>
              <a:solidFill>
                <a:srgbClr val="0071C5"/>
              </a:solidFill>
              <a:effectLst/>
              <a:uLnTx/>
              <a:uFillTx/>
              <a:latin typeface="+mn-lt"/>
              <a:ea typeface="+mn-ea"/>
            </a:endParaRP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Intel, Intel Xeon, the Intel Xeon logo, Intel Atom and the Intel logo are trademarks or registered trademarks of Intel Corporation or its subsidiaries in the United States and other countries. Other names and brands may be claimed as the property of others.</a:t>
            </a:r>
          </a:p>
          <a:p>
            <a:pPr marL="0" marR="0" lvl="0" indent="0" algn="l" defTabSz="457200" rtl="0" eaLnBrk="1" fontAlgn="auto" latinLnBrk="0" hangingPunct="1">
              <a:lnSpc>
                <a:spcPct val="120000"/>
              </a:lnSpc>
              <a:spcBef>
                <a:spcPts val="1200"/>
              </a:spcBef>
              <a:spcAft>
                <a:spcPts val="0"/>
              </a:spcAft>
              <a:buClrTx/>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*Other names and brands may be claimed as the property of others.</a:t>
            </a: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000" b="0" i="0" u="none" strike="noStrike" kern="1200" cap="none" spc="0" normalizeH="0" baseline="0" noProof="0" dirty="0" smtClean="0">
                <a:ln>
                  <a:noFill/>
                </a:ln>
                <a:solidFill>
                  <a:srgbClr val="061922"/>
                </a:solidFill>
                <a:effectLst/>
                <a:uLnTx/>
                <a:uFillTx/>
                <a:latin typeface="+mn-lt"/>
                <a:ea typeface="+mn-ea"/>
              </a:rPr>
              <a:t>Copyright © 2014, Intel Corporation. All rights reserved.</a:t>
            </a:r>
            <a:endParaRPr kumimoji="0" lang="en-US" sz="1000" b="0" i="0" u="none" strike="noStrike" kern="1200" cap="none" spc="0" normalizeH="0" baseline="0" noProof="0" dirty="0">
              <a:ln>
                <a:noFill/>
              </a:ln>
              <a:solidFill>
                <a:srgbClr val="061922"/>
              </a:solidFill>
              <a:effectLst/>
              <a:uLnTx/>
              <a:uFillTx/>
              <a:latin typeface="+mn-lt"/>
              <a:ea typeface="+mn-ea"/>
            </a:endParaRPr>
          </a:p>
        </p:txBody>
      </p:sp>
      <p:sp>
        <p:nvSpPr>
          <p:cNvPr id="4" name="Title 1"/>
          <p:cNvSpPr txBox="1">
            <a:spLocks/>
          </p:cNvSpPr>
          <p:nvPr/>
        </p:nvSpPr>
        <p:spPr>
          <a:xfrm>
            <a:off x="448128" y="563032"/>
            <a:ext cx="5473700" cy="611387"/>
          </a:xfrm>
          <a:prstGeom prst="rect">
            <a:avLst/>
          </a:prstGeom>
        </p:spPr>
        <p:txBody>
          <a:bodyPr vert="horz" lIns="0" tIns="0" rIns="0" bIns="0" rtlCol="0" anchor="t" anchorCtr="0">
            <a:normAutofit/>
          </a:bodyPr>
          <a:lstStyle>
            <a:lvl1pPr algn="l" defTabSz="457200" rtl="0" eaLnBrk="1" latinLnBrk="0" hangingPunct="1">
              <a:spcBef>
                <a:spcPct val="0"/>
              </a:spcBef>
              <a:buNone/>
              <a:defRPr sz="3200" kern="1200" baseline="0">
                <a:solidFill>
                  <a:schemeClr val="accent1"/>
                </a:solidFill>
                <a:latin typeface="Neo Sans Intel Ligh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71C5"/>
                </a:solidFill>
                <a:effectLst/>
                <a:uLnTx/>
                <a:uFillTx/>
                <a:latin typeface="+mj-lt"/>
                <a:ea typeface="+mj-ea"/>
                <a:cs typeface="+mj-cs"/>
              </a:rPr>
              <a:t>Legal Disclaimer</a:t>
            </a:r>
          </a:p>
        </p:txBody>
      </p:sp>
      <p:sp>
        <p:nvSpPr>
          <p:cNvPr id="6" name="TextBox 5"/>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80133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1"/>
          <p:cNvSpPr txBox="1">
            <a:spLocks/>
          </p:cNvSpPr>
          <p:nvPr/>
        </p:nvSpPr>
        <p:spPr>
          <a:xfrm>
            <a:off x="457199" y="237231"/>
            <a:ext cx="5473700" cy="515805"/>
          </a:xfrm>
          <a:prstGeom prst="rect">
            <a:avLst/>
          </a:prstGeom>
        </p:spPr>
        <p:txBody>
          <a:bodyPr vert="horz" lIns="0" tIns="0" rIns="0" bIns="0" rtlCol="0" anchor="t" anchorCtr="0">
            <a:normAutofit/>
          </a:bodyPr>
          <a:lstStyle>
            <a:lvl1pPr algn="l" defTabSz="457200" rtl="0" eaLnBrk="1" latinLnBrk="0" hangingPunct="1">
              <a:spcBef>
                <a:spcPct val="0"/>
              </a:spcBef>
              <a:buNone/>
              <a:defRPr sz="3200" kern="1200" baseline="0">
                <a:solidFill>
                  <a:schemeClr val="accent1"/>
                </a:solidFill>
                <a:latin typeface="Neo Sans Intel Ligh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71C5"/>
                </a:solidFill>
                <a:effectLst/>
                <a:uLnTx/>
                <a:uFillTx/>
                <a:latin typeface="+mj-lt"/>
                <a:ea typeface="+mj-ea"/>
                <a:cs typeface="+mj-cs"/>
              </a:rPr>
              <a:t>Legal Disclaimers: Performance</a:t>
            </a:r>
            <a:endParaRPr kumimoji="0" lang="en-US" sz="2400" b="0" i="0" u="none" strike="noStrike" kern="1200" cap="none" spc="0" normalizeH="0" baseline="0" noProof="0" dirty="0">
              <a:ln>
                <a:noFill/>
              </a:ln>
              <a:solidFill>
                <a:srgbClr val="0071C5"/>
              </a:solidFill>
              <a:effectLst/>
              <a:uLnTx/>
              <a:uFillTx/>
              <a:latin typeface="+mj-lt"/>
              <a:ea typeface="+mj-ea"/>
              <a:cs typeface="+mj-cs"/>
            </a:endParaRPr>
          </a:p>
        </p:txBody>
      </p:sp>
      <p:sp>
        <p:nvSpPr>
          <p:cNvPr id="4" name="Content Placeholder 2"/>
          <p:cNvSpPr txBox="1">
            <a:spLocks/>
          </p:cNvSpPr>
          <p:nvPr/>
        </p:nvSpPr>
        <p:spPr>
          <a:xfrm>
            <a:off x="457199" y="753036"/>
            <a:ext cx="8471648" cy="4089107"/>
          </a:xfrm>
          <a:prstGeom prst="rect">
            <a:avLst/>
          </a:prstGeom>
        </p:spPr>
        <p:txBody>
          <a:bodyPr vert="horz" lIns="0" tIns="0" rIns="0" bIns="0" numCol="2" spcCol="457200" rtlCol="0">
            <a:normAutofit/>
          </a:bodyPr>
          <a:lstStyle>
            <a:lvl1pPr marL="0" indent="0" algn="l" defTabSz="457200" rtl="0" eaLnBrk="1" latinLnBrk="0" hangingPunct="1">
              <a:spcBef>
                <a:spcPts val="1200"/>
              </a:spcBef>
              <a:spcAft>
                <a:spcPts val="0"/>
              </a:spcAft>
              <a:buFont typeface="Arial"/>
              <a:buNone/>
              <a:defRPr sz="1400" b="0" kern="1200">
                <a:solidFill>
                  <a:schemeClr val="accent1"/>
                </a:solidFill>
                <a:latin typeface="Neo Sans Intel Light"/>
                <a:ea typeface="+mn-ea"/>
                <a:cs typeface="Neo Sans Intel Light"/>
              </a:defRPr>
            </a:lvl1pPr>
            <a:lvl2pPr marL="114300" indent="-50800" algn="l" defTabSz="457200" rtl="0" eaLnBrk="1" latinLnBrk="0" hangingPunct="1">
              <a:spcBef>
                <a:spcPts val="800"/>
              </a:spcBef>
              <a:buClr>
                <a:schemeClr val="tx2"/>
              </a:buClr>
              <a:buFont typeface="Lucida Grande"/>
              <a:buChar char="-"/>
              <a:defRPr sz="1400" kern="1200" baseline="0">
                <a:solidFill>
                  <a:schemeClr val="tx2"/>
                </a:solidFill>
                <a:latin typeface="Neo Sans Intel"/>
                <a:ea typeface="+mn-ea"/>
                <a:cs typeface="Neo Sans Intel Medium"/>
              </a:defRPr>
            </a:lvl2pPr>
            <a:lvl3pPr marL="114300" indent="-114300" algn="l" defTabSz="457200" rtl="0" eaLnBrk="1" latinLnBrk="0" hangingPunct="1">
              <a:spcBef>
                <a:spcPts val="800"/>
              </a:spcBef>
              <a:buClr>
                <a:schemeClr val="bg1">
                  <a:lumMod val="75000"/>
                </a:schemeClr>
              </a:buClr>
              <a:buFont typeface="Wingdings" charset="2"/>
              <a:buChar char="§"/>
              <a:defRPr sz="1400" kern="1200">
                <a:solidFill>
                  <a:schemeClr val="tx1">
                    <a:lumMod val="65000"/>
                    <a:lumOff val="35000"/>
                  </a:schemeClr>
                </a:solidFill>
                <a:latin typeface="Neo Sans Intel"/>
                <a:ea typeface="+mn-ea"/>
                <a:cs typeface="Neo Sans Intel"/>
              </a:defRPr>
            </a:lvl3pPr>
            <a:lvl4pPr marL="228600" indent="-114300" algn="l" defTabSz="457200" rtl="0" eaLnBrk="1" latinLnBrk="0" hangingPunct="1">
              <a:spcBef>
                <a:spcPct val="20000"/>
              </a:spcBef>
              <a:buClr>
                <a:schemeClr val="bg1">
                  <a:lumMod val="75000"/>
                </a:schemeClr>
              </a:buClr>
              <a:buSzPct val="80000"/>
              <a:buFont typeface="Lucida Grande"/>
              <a:buChar char="-"/>
              <a:defRPr sz="1400" kern="1200">
                <a:solidFill>
                  <a:schemeClr val="tx2"/>
                </a:solidFill>
                <a:latin typeface="Neo Sans Intel"/>
                <a:ea typeface="+mn-ea"/>
                <a:cs typeface="Neo Sans Intel"/>
              </a:defRPr>
            </a:lvl4pPr>
            <a:lvl5pPr marL="342900" indent="-114300" algn="l" defTabSz="457200" rtl="0" eaLnBrk="1" latinLnBrk="0" hangingPunct="1">
              <a:spcBef>
                <a:spcPct val="20000"/>
              </a:spcBef>
              <a:buClr>
                <a:schemeClr val="bg1">
                  <a:lumMod val="50000"/>
                </a:schemeClr>
              </a:buClr>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100" b="0" i="0" u="none" strike="noStrike" kern="1200" cap="none" spc="0" normalizeH="0" baseline="0" noProof="0" dirty="0" smtClean="0">
                <a:ln>
                  <a:noFill/>
                </a:ln>
                <a:solidFill>
                  <a:srgbClr val="004280"/>
                </a:solidFill>
                <a:effectLst/>
                <a:uLnTx/>
                <a:uFillTx/>
                <a:latin typeface="+mn-lt"/>
                <a:ea typeface="+mn-ea"/>
              </a:rPr>
              <a:t>Performance tests and ratings are measured using specific computer systems and/or components and reflect the approximate performance of Intel products as measured by those tests.  Any difference in system hardware or software design or configuration may affect actual performance.  Buyers should consult other sources of information to evaluate the performance of systems or components they are considering purchasing.  For more information on performance tests and on the performance of Intel products, Go to:  </a:t>
            </a:r>
            <a:r>
              <a:rPr kumimoji="0" lang="en-US" sz="1100" b="0" i="0" u="none" strike="noStrike" kern="1200" cap="none" spc="0" normalizeH="0" baseline="0" noProof="0" dirty="0" smtClean="0">
                <a:ln>
                  <a:noFill/>
                </a:ln>
                <a:solidFill>
                  <a:srgbClr val="0071C5"/>
                </a:solidFill>
                <a:effectLst/>
                <a:uLnTx/>
                <a:uFillTx/>
                <a:latin typeface="+mn-lt"/>
                <a:ea typeface="+mn-ea"/>
                <a:hlinkClick r:id="rId2"/>
              </a:rPr>
              <a:t>http://www.intel.com/performance/resources/benchmark_limitations.htm</a:t>
            </a:r>
            <a:r>
              <a:rPr kumimoji="0" lang="en-US" sz="1100" b="0" i="0" u="none" strike="noStrike" kern="1200" cap="none" spc="0" normalizeH="0" baseline="0" noProof="0" dirty="0" smtClean="0">
                <a:ln>
                  <a:noFill/>
                </a:ln>
                <a:solidFill>
                  <a:srgbClr val="004280"/>
                </a:solidFill>
                <a:effectLst/>
                <a:uLnTx/>
                <a:uFillTx/>
                <a:latin typeface="+mn-lt"/>
                <a:ea typeface="+mn-ea"/>
              </a:rPr>
              <a:t>. and </a:t>
            </a:r>
            <a:r>
              <a:rPr kumimoji="0" lang="en-US" sz="1100" b="0" i="0" u="none" strike="noStrike" kern="1200" cap="none" spc="0" normalizeH="0" baseline="0" noProof="0" dirty="0" smtClean="0">
                <a:ln>
                  <a:noFill/>
                </a:ln>
                <a:solidFill>
                  <a:srgbClr val="0071C5"/>
                </a:solidFill>
                <a:effectLst/>
                <a:uLnTx/>
                <a:uFillTx/>
                <a:latin typeface="+mn-lt"/>
                <a:ea typeface="+mn-ea"/>
                <a:hlinkClick r:id="rId3"/>
              </a:rPr>
              <a:t>www.intel.com/software/products</a:t>
            </a:r>
            <a:r>
              <a:rPr kumimoji="0" lang="en-US" sz="1100" b="0" i="0" u="none" strike="noStrike" kern="1200" cap="none" spc="0" normalizeH="0" baseline="0" noProof="0" dirty="0" smtClean="0">
                <a:ln>
                  <a:noFill/>
                </a:ln>
                <a:solidFill>
                  <a:srgbClr val="004280"/>
                </a:solidFill>
                <a:effectLst/>
                <a:uLnTx/>
                <a:uFillTx/>
                <a:latin typeface="+mn-lt"/>
                <a:ea typeface="+mn-ea"/>
              </a:rPr>
              <a:t> </a:t>
            </a: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100" b="0" i="0" u="none" strike="noStrike" kern="1200" cap="none" spc="0" normalizeH="0" baseline="0" noProof="0" dirty="0" smtClean="0">
                <a:ln>
                  <a:noFill/>
                </a:ln>
                <a:solidFill>
                  <a:srgbClr val="004280"/>
                </a:solidFill>
                <a:effectLst/>
                <a:uLnTx/>
                <a:uFillTx/>
                <a:latin typeface="+mn-lt"/>
                <a:ea typeface="+mn-ea"/>
              </a:rPr>
              <a:t>Intel does not control or audit the design or implementation of third party benchmarks or Web sites referenced in this document. Intel encourages all of its customers to visit the referenced Web sites or others where similar performance benchmarks are reported and confirm whether the referenced benchmarks are accurate and reflect performance of systems available for purchase. </a:t>
            </a: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100" b="0" i="0" u="none" strike="noStrike" kern="1200" cap="none" spc="0" normalizeH="0" baseline="0" noProof="0" dirty="0" smtClean="0">
                <a:ln>
                  <a:noFill/>
                </a:ln>
                <a:solidFill>
                  <a:srgbClr val="004280"/>
                </a:solidFill>
                <a:effectLst/>
                <a:uLnTx/>
                <a:uFillTx/>
                <a:latin typeface="+mn-lt"/>
                <a:ea typeface="+mn-ea"/>
              </a:rPr>
              <a:t>Relative performance is calculated by assigning a baseline value of 1.0 to one benchmark result, and then dividing the actual benchmark result for the baseline platform into each of the specific benchmark results of each of the other platforms, and assigning them a relative performance number that correlates with the performance improvements reported. </a:t>
            </a: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r>
              <a:rPr kumimoji="0" lang="en-US" sz="1000" b="0" i="0" u="none" strike="noStrike" kern="1200" cap="none" spc="0" normalizeH="0" baseline="0" noProof="0" dirty="0" smtClean="0">
                <a:ln>
                  <a:noFill/>
                </a:ln>
                <a:solidFill>
                  <a:srgbClr val="004280"/>
                </a:solidFill>
                <a:effectLst/>
                <a:uLnTx/>
                <a:uFillTx/>
                <a:latin typeface="+mn-lt"/>
                <a:ea typeface="+mn-ea"/>
              </a:rPr>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endParaRPr kumimoji="0" lang="de-DE" sz="1000" b="0" i="0" u="none" strike="noStrike" kern="1200" cap="none" spc="0" normalizeH="0" baseline="0" noProof="0" dirty="0" smtClean="0">
              <a:ln>
                <a:noFill/>
              </a:ln>
              <a:solidFill>
                <a:srgbClr val="004280"/>
              </a:solidFill>
              <a:effectLst/>
              <a:uLnTx/>
              <a:uFillTx/>
              <a:latin typeface="+mn-lt"/>
              <a:ea typeface="+mn-ea"/>
            </a:endParaRPr>
          </a:p>
          <a:p>
            <a:pPr marL="0" marR="0" lvl="0" indent="0" algn="l" defTabSz="457200" rtl="0" eaLnBrk="1" fontAlgn="auto" latinLnBrk="0" hangingPunct="1">
              <a:lnSpc>
                <a:spcPct val="120000"/>
              </a:lnSpc>
              <a:spcBef>
                <a:spcPts val="1200"/>
              </a:spcBef>
              <a:spcAft>
                <a:spcPts val="0"/>
              </a:spcAft>
              <a:buClr>
                <a:srgbClr val="061922"/>
              </a:buClr>
              <a:buSzTx/>
              <a:buFont typeface="Arial"/>
              <a:buNone/>
              <a:tabLst/>
              <a:defRPr/>
            </a:pPr>
            <a:endParaRPr kumimoji="0" lang="en-US" sz="1100" b="0" i="0" u="none" strike="noStrike" kern="1200" cap="none" spc="0" normalizeH="0" baseline="0" noProof="0" dirty="0">
              <a:ln>
                <a:noFill/>
              </a:ln>
              <a:solidFill>
                <a:srgbClr val="004280"/>
              </a:solidFill>
              <a:effectLst/>
              <a:uLnTx/>
              <a:uFillTx/>
              <a:latin typeface="+mn-lt"/>
              <a:ea typeface="+mn-ea"/>
            </a:endParaRPr>
          </a:p>
        </p:txBody>
      </p:sp>
      <p:sp>
        <p:nvSpPr>
          <p:cNvPr id="6" name="TextBox 5"/>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783345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SG_Indu_ManBack_015.jpg"/>
          <p:cNvPicPr>
            <a:picLocks noChangeAspect="1"/>
          </p:cNvPicPr>
          <p:nvPr/>
        </p:nvPicPr>
        <p:blipFill rotWithShape="1">
          <a:blip r:embed="rId2" cstate="print">
            <a:extLst>
              <a:ext uri="{28A0092B-C50C-407E-A947-70E740481C1C}">
                <a14:useLocalDpi xmlns:a14="http://schemas.microsoft.com/office/drawing/2010/main"/>
              </a:ext>
            </a:extLst>
          </a:blip>
          <a:srcRect l="2731" b="5285"/>
          <a:stretch/>
        </p:blipFill>
        <p:spPr>
          <a:xfrm>
            <a:off x="0" y="0"/>
            <a:ext cx="9144000" cy="3926524"/>
          </a:xfrm>
          <a:prstGeom prst="rect">
            <a:avLst/>
          </a:prstGeom>
        </p:spPr>
      </p:pic>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4" name="Snip Single Corner Rectangle 3"/>
          <p:cNvSpPr/>
          <p:nvPr/>
        </p:nvSpPr>
        <p:spPr>
          <a:xfrm>
            <a:off x="0" y="3572015"/>
            <a:ext cx="7522396" cy="1191230"/>
          </a:xfrm>
          <a:prstGeom prst="snip1Rect">
            <a:avLst>
              <a:gd name="adj" fmla="val 50000"/>
            </a:avLst>
          </a:prstGeom>
          <a:solidFill>
            <a:srgbClr val="0071C5"/>
          </a:solidFill>
          <a:ln w="9525" cap="flat" cmpd="sng" algn="ctr">
            <a:noFill/>
            <a:prstDash val="solid"/>
          </a:ln>
          <a:effectLst/>
        </p:spPr>
        <p:txBody>
          <a:bodyPr rtlCol="0" anchor="ctr"/>
          <a:lstStyle/>
          <a:p>
            <a:pPr marL="0" marR="0" lvl="0" indent="0" algn="ctr" defTabSz="914400" eaLnBrk="0" fontAlgn="base" latinLnBrk="0" hangingPunct="0">
              <a:lnSpc>
                <a:spcPct val="80000"/>
              </a:lnSpc>
              <a:spcBef>
                <a:spcPct val="50000"/>
              </a:spcBef>
              <a:spcAft>
                <a:spcPct val="0"/>
              </a:spcAft>
              <a:buClrTx/>
              <a:buSzTx/>
              <a:buFontTx/>
              <a:buNone/>
              <a:tabLst/>
              <a:defRPr/>
            </a:pPr>
            <a:endParaRPr kumimoji="0" lang="en-US" sz="20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5" name="Title 1"/>
          <p:cNvSpPr txBox="1">
            <a:spLocks/>
          </p:cNvSpPr>
          <p:nvPr/>
        </p:nvSpPr>
        <p:spPr>
          <a:xfrm>
            <a:off x="1415718" y="3926524"/>
            <a:ext cx="6725848" cy="757823"/>
          </a:xfrm>
          <a:prstGeom prst="rect">
            <a:avLst/>
          </a:prstGeom>
        </p:spPr>
        <p:txBody>
          <a:bodyPr vert="horz" lIns="0" tIns="0" rIns="0" bIns="0" rtlCol="0" anchor="t" anchorCtr="0">
            <a:normAutofit/>
          </a:bodyPr>
          <a:lstStyle>
            <a:lvl1pPr algn="l" defTabSz="457200" rtl="0" eaLnBrk="1" latinLnBrk="0" hangingPunct="1">
              <a:spcBef>
                <a:spcPct val="0"/>
              </a:spcBef>
              <a:buNone/>
              <a:defRPr sz="3600" b="0" kern="1200" cap="none">
                <a:solidFill>
                  <a:schemeClr val="bg1"/>
                </a:solidFill>
                <a:latin typeface="Neo Sans Intel Light"/>
                <a:ea typeface="+mj-ea"/>
                <a:cs typeface="Neo Sans Intel Light"/>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ysClr val="window" lastClr="FFFFFF"/>
                </a:solidFill>
                <a:effectLst/>
                <a:uLnTx/>
                <a:uFillTx/>
                <a:latin typeface="+mj-lt"/>
                <a:ea typeface="+mj-ea"/>
              </a:rPr>
              <a:t>Big</a:t>
            </a:r>
            <a:r>
              <a:rPr kumimoji="0" lang="en-US" sz="3600" b="0" i="0" u="none" strike="noStrike" kern="1200" cap="none" spc="0" normalizeH="0" noProof="0" dirty="0" smtClean="0">
                <a:ln>
                  <a:noFill/>
                </a:ln>
                <a:solidFill>
                  <a:sysClr val="window" lastClr="FFFFFF"/>
                </a:solidFill>
                <a:effectLst/>
                <a:uLnTx/>
                <a:uFillTx/>
                <a:latin typeface="+mj-lt"/>
                <a:ea typeface="+mj-ea"/>
              </a:rPr>
              <a:t> Data /</a:t>
            </a:r>
            <a:r>
              <a:rPr kumimoji="0" lang="en-US" sz="3600" b="0" i="0" u="none" strike="noStrike" kern="1200" cap="none" spc="0" normalizeH="0" baseline="0" noProof="0" dirty="0" smtClean="0">
                <a:ln>
                  <a:noFill/>
                </a:ln>
                <a:solidFill>
                  <a:sysClr val="window" lastClr="FFFFFF"/>
                </a:solidFill>
                <a:effectLst/>
                <a:uLnTx/>
                <a:uFillTx/>
                <a:latin typeface="+mj-lt"/>
                <a:ea typeface="+mj-ea"/>
              </a:rPr>
              <a:t> Analytics</a:t>
            </a:r>
            <a:endParaRPr kumimoji="0" lang="en-US" sz="3600" b="0" i="0" u="none" strike="noStrike" kern="1200" cap="none" spc="0" normalizeH="0" baseline="0" noProof="0" dirty="0">
              <a:ln>
                <a:noFill/>
              </a:ln>
              <a:solidFill>
                <a:sysClr val="window" lastClr="FFFFFF"/>
              </a:solidFill>
              <a:effectLst/>
              <a:uLnTx/>
              <a:uFillTx/>
              <a:latin typeface="+mj-lt"/>
              <a:ea typeface="+mj-ea"/>
            </a:endParaRPr>
          </a:p>
        </p:txBody>
      </p:sp>
      <p:grpSp>
        <p:nvGrpSpPr>
          <p:cNvPr id="6" name="Group 5"/>
          <p:cNvGrpSpPr/>
          <p:nvPr/>
        </p:nvGrpSpPr>
        <p:grpSpPr>
          <a:xfrm>
            <a:off x="332185" y="3791955"/>
            <a:ext cx="751349" cy="751349"/>
            <a:chOff x="404446" y="3901190"/>
            <a:chExt cx="751349" cy="751349"/>
          </a:xfrm>
        </p:grpSpPr>
        <p:sp>
          <p:nvSpPr>
            <p:cNvPr id="7" name="Oval 6"/>
            <p:cNvSpPr/>
            <p:nvPr/>
          </p:nvSpPr>
          <p:spPr>
            <a:xfrm>
              <a:off x="404446" y="3901190"/>
              <a:ext cx="751349" cy="751349"/>
            </a:xfrm>
            <a:prstGeom prst="ellipse">
              <a:avLst/>
            </a:prstGeom>
            <a:solidFill>
              <a:srgbClr val="0071C5"/>
            </a:solidFill>
            <a:ln w="3175" cap="flat" cmpd="sng" algn="ctr">
              <a:solidFill>
                <a:sysClr val="window" lastClr="FFFFFF"/>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80000"/>
                </a:lnSpc>
                <a:spcBef>
                  <a:spcPct val="0"/>
                </a:spcBef>
                <a:spcAft>
                  <a:spcPct val="0"/>
                </a:spcAft>
                <a:buClrTx/>
                <a:buSzTx/>
                <a:buFontTx/>
                <a:buNone/>
                <a:tabLst/>
                <a:defRPr/>
              </a:pPr>
              <a:endParaRPr kumimoji="0" lang="en-US" sz="2000" b="1" i="0" u="none" strike="noStrike" kern="0" cap="none" spc="0" normalizeH="0" baseline="0" noProof="0" dirty="0" smtClean="0">
                <a:ln>
                  <a:noFill/>
                </a:ln>
                <a:solidFill>
                  <a:prstClr val="black"/>
                </a:solidFill>
                <a:effectLst/>
                <a:uLnTx/>
                <a:uFillTx/>
                <a:latin typeface="Neo Sans Intel" pitchFamily="34" charset="0"/>
                <a:cs typeface="Arial" pitchFamily="34" charset="0"/>
              </a:endParaRPr>
            </a:p>
          </p:txBody>
        </p:sp>
        <p:pic>
          <p:nvPicPr>
            <p:cNvPr id="8" name="Picture 7" descr="icon-enterprise.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37844" y="3931094"/>
              <a:ext cx="656247" cy="656247"/>
            </a:xfrm>
            <a:prstGeom prst="rect">
              <a:avLst/>
            </a:prstGeom>
          </p:spPr>
        </p:pic>
      </p:grpSp>
      <p:sp>
        <p:nvSpPr>
          <p:cNvPr id="11" name="TextBox 10"/>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3914963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20</a:t>
            </a:fld>
            <a:endParaRPr lang="en-US" dirty="0">
              <a:solidFill>
                <a:prstClr val="white"/>
              </a:solidFill>
            </a:endParaRPr>
          </a:p>
        </p:txBody>
      </p:sp>
      <p:sp>
        <p:nvSpPr>
          <p:cNvPr id="3" name="Rectangle 2"/>
          <p:cNvSpPr/>
          <p:nvPr/>
        </p:nvSpPr>
        <p:spPr>
          <a:xfrm>
            <a:off x="375557" y="753036"/>
            <a:ext cx="4090307" cy="2147319"/>
          </a:xfrm>
          <a:prstGeom prst="rect">
            <a:avLst/>
          </a:prstGeom>
        </p:spPr>
        <p:txBody>
          <a:bodyPr wrap="square">
            <a:spAutoFit/>
          </a:bodyPr>
          <a:lstStyle/>
          <a:p>
            <a:pPr>
              <a:lnSpc>
                <a:spcPct val="150000"/>
              </a:lnSpc>
            </a:pPr>
            <a:r>
              <a:rPr lang="en-US" sz="1000" dirty="0">
                <a:solidFill>
                  <a:srgbClr val="004280"/>
                </a:solidFill>
              </a:rPr>
              <a:t>Intel® Advanced Vector Extensions </a:t>
            </a:r>
            <a:r>
              <a:rPr lang="en-US" sz="1000" dirty="0" smtClean="0">
                <a:solidFill>
                  <a:srgbClr val="004280"/>
                </a:solidFill>
              </a:rPr>
              <a:t>2 (Intel</a:t>
            </a:r>
            <a:r>
              <a:rPr lang="en-US" sz="1000" dirty="0">
                <a:solidFill>
                  <a:srgbClr val="004280"/>
                </a:solidFill>
              </a:rPr>
              <a:t>® </a:t>
            </a:r>
            <a:r>
              <a:rPr lang="en-US" sz="1000" dirty="0" smtClean="0">
                <a:solidFill>
                  <a:srgbClr val="004280"/>
                </a:solidFill>
              </a:rPr>
              <a:t>AVX2): Intel</a:t>
            </a:r>
            <a:r>
              <a:rPr lang="en-US" sz="1000" dirty="0">
                <a:solidFill>
                  <a:srgbClr val="004280"/>
                </a:solidFill>
              </a:rPr>
              <a:t>® Advanced Vector Extensions </a:t>
            </a:r>
            <a:r>
              <a:rPr lang="en-US" sz="1000" dirty="0" smtClean="0">
                <a:solidFill>
                  <a:srgbClr val="004280"/>
                </a:solidFill>
              </a:rPr>
              <a:t>2 (Intel</a:t>
            </a:r>
            <a:r>
              <a:rPr lang="en-US" sz="1000" dirty="0">
                <a:solidFill>
                  <a:srgbClr val="004280"/>
                </a:solidFill>
              </a:rPr>
              <a:t>® </a:t>
            </a:r>
            <a:r>
              <a:rPr lang="en-US" sz="1000" dirty="0" smtClean="0">
                <a:solidFill>
                  <a:srgbClr val="004280"/>
                </a:solidFill>
              </a:rPr>
              <a:t>AVX2) </a:t>
            </a:r>
            <a:r>
              <a:rPr lang="en-US" sz="1000" dirty="0">
                <a:solidFill>
                  <a:srgbClr val="004280"/>
                </a:solidFill>
              </a:rPr>
              <a:t>provides higher throughput to certain processor operations. Due to varying processor power characteristics, utilizing AVX instructions may cause a) some parts to operate at less than the rated frequency and b) some parts with Intel® Turbo Boost Technology 2.0 to not achieve any or maximum turbo frequencies. Performance varies depending on hardware, software, and system configuration and you can learn more at </a:t>
            </a:r>
            <a:r>
              <a:rPr lang="en-US" sz="1000" dirty="0">
                <a:solidFill>
                  <a:prstClr val="black"/>
                </a:solidFill>
                <a:hlinkClick r:id="rId2"/>
              </a:rPr>
              <a:t>http://www.intel.com/go/turbo</a:t>
            </a:r>
            <a:r>
              <a:rPr lang="en-US" sz="1000" dirty="0">
                <a:solidFill>
                  <a:prstClr val="black"/>
                </a:solidFill>
              </a:rPr>
              <a:t>.</a:t>
            </a:r>
          </a:p>
        </p:txBody>
      </p:sp>
      <p:sp>
        <p:nvSpPr>
          <p:cNvPr id="4" name="Title 1"/>
          <p:cNvSpPr txBox="1">
            <a:spLocks/>
          </p:cNvSpPr>
          <p:nvPr/>
        </p:nvSpPr>
        <p:spPr>
          <a:xfrm>
            <a:off x="457199" y="237231"/>
            <a:ext cx="5473700" cy="515805"/>
          </a:xfrm>
          <a:prstGeom prst="rect">
            <a:avLst/>
          </a:prstGeom>
        </p:spPr>
        <p:txBody>
          <a:bodyPr vert="horz" lIns="0" tIns="0" rIns="0" bIns="0" rtlCol="0" anchor="t" anchorCtr="0">
            <a:normAutofit/>
          </a:bodyPr>
          <a:lstStyle>
            <a:lvl1pPr algn="l" defTabSz="457200" rtl="0" eaLnBrk="1" latinLnBrk="0" hangingPunct="1">
              <a:spcBef>
                <a:spcPct val="0"/>
              </a:spcBef>
              <a:buNone/>
              <a:defRPr sz="3200" kern="1200" baseline="0">
                <a:solidFill>
                  <a:schemeClr val="accent1"/>
                </a:solidFill>
                <a:latin typeface="Neo Sans Intel Light"/>
                <a:ea typeface="+mj-ea"/>
                <a:cs typeface="+mj-cs"/>
              </a:defRPr>
            </a:lvl1pPr>
          </a:lstStyle>
          <a:p>
            <a:pPr>
              <a:defRPr/>
            </a:pPr>
            <a:r>
              <a:rPr lang="en-US" sz="2400" dirty="0" smtClean="0">
                <a:solidFill>
                  <a:srgbClr val="0071C5"/>
                </a:solidFill>
                <a:latin typeface="Intel Clear Light"/>
              </a:rPr>
              <a:t>Legal Disclaimers: Performance</a:t>
            </a:r>
            <a:endParaRPr lang="en-US" sz="2400" dirty="0">
              <a:solidFill>
                <a:srgbClr val="0071C5"/>
              </a:solidFill>
              <a:latin typeface="Intel Clear Light"/>
            </a:endParaRPr>
          </a:p>
        </p:txBody>
      </p:sp>
      <p:sp>
        <p:nvSpPr>
          <p:cNvPr id="5" name="TextBox 4"/>
          <p:cNvSpPr txBox="1"/>
          <p:nvPr/>
        </p:nvSpPr>
        <p:spPr>
          <a:xfrm>
            <a:off x="4865914" y="753036"/>
            <a:ext cx="4140038" cy="1223989"/>
          </a:xfrm>
          <a:prstGeom prst="rect">
            <a:avLst/>
          </a:prstGeom>
          <a:noFill/>
        </p:spPr>
        <p:txBody>
          <a:bodyPr wrap="square" rtlCol="0">
            <a:spAutoFit/>
          </a:bodyPr>
          <a:lstStyle/>
          <a:p>
            <a:pPr>
              <a:lnSpc>
                <a:spcPct val="150000"/>
              </a:lnSpc>
            </a:pPr>
            <a:r>
              <a:rPr lang="en-US" sz="1000" dirty="0">
                <a:solidFill>
                  <a:srgbClr val="004280"/>
                </a:solidFill>
                <a:cs typeface="Neo Sans Intel"/>
              </a:rPr>
              <a:t>Intel® Hyper-Threading Technology (Intel® HT Technology): Available on select Intel® processors. Requires an Intel® HT Technology-enabled system. Your performance varies depending on the specific hardware and software you use. Learn more by visiting http://www.intel.com/info/hyperthreading.</a:t>
            </a:r>
            <a:endParaRPr lang="en-US" sz="1000" dirty="0" smtClean="0">
              <a:solidFill>
                <a:srgbClr val="004280"/>
              </a:solidFill>
              <a:cs typeface="Neo Sans Intel"/>
            </a:endParaRPr>
          </a:p>
        </p:txBody>
      </p:sp>
    </p:spTree>
    <p:extLst>
      <p:ext uri="{BB962C8B-B14F-4D97-AF65-F5344CB8AC3E}">
        <p14:creationId xmlns:p14="http://schemas.microsoft.com/office/powerpoint/2010/main" val="1962160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21</a:t>
            </a:fld>
            <a:endParaRPr lang="en-US" dirty="0">
              <a:solidFill>
                <a:prstClr val="white"/>
              </a:solidFill>
            </a:endParaRPr>
          </a:p>
        </p:txBody>
      </p:sp>
      <p:sp>
        <p:nvSpPr>
          <p:cNvPr id="3" name="Title 1"/>
          <p:cNvSpPr txBox="1">
            <a:spLocks/>
          </p:cNvSpPr>
          <p:nvPr/>
        </p:nvSpPr>
        <p:spPr>
          <a:xfrm>
            <a:off x="446542" y="409353"/>
            <a:ext cx="8289244" cy="1950126"/>
          </a:xfrm>
          <a:prstGeom prst="rect">
            <a:avLst/>
          </a:prstGeom>
        </p:spPr>
        <p:txBody>
          <a:bodyPr vert="horz" lIns="0" tIns="0" rIns="0" bIns="0" rtlCol="0" anchor="t" anchorCtr="0">
            <a:normAutofit fontScale="25000" lnSpcReduction="20000"/>
          </a:bodyPr>
          <a:lstStyle>
            <a:lvl1pPr algn="l" defTabSz="457200" rtl="0" eaLnBrk="1" latinLnBrk="0" hangingPunct="1">
              <a:spcBef>
                <a:spcPct val="0"/>
              </a:spcBef>
              <a:buNone/>
              <a:defRPr sz="3200" kern="1200" baseline="0">
                <a:solidFill>
                  <a:schemeClr val="accent1"/>
                </a:solidFill>
                <a:latin typeface="Neo Sans Intel Light"/>
                <a:ea typeface="+mj-ea"/>
                <a:cs typeface="+mj-cs"/>
              </a:defRPr>
            </a:lvl1pPr>
          </a:lstStyle>
          <a:p>
            <a:pPr>
              <a:defRPr/>
            </a:pPr>
            <a:r>
              <a:rPr lang="en-US" sz="8000" dirty="0" smtClean="0">
                <a:solidFill>
                  <a:srgbClr val="0071C5"/>
                </a:solidFill>
                <a:latin typeface="Intel Clear Light"/>
              </a:rPr>
              <a:t>Optimization Notice</a:t>
            </a:r>
          </a:p>
          <a:p>
            <a:pPr>
              <a:defRPr/>
            </a:pPr>
            <a:endParaRPr lang="en-US" sz="2400" dirty="0">
              <a:solidFill>
                <a:srgbClr val="004280"/>
              </a:solidFill>
              <a:latin typeface="Intel Clear Light"/>
            </a:endParaRPr>
          </a:p>
          <a:p>
            <a:pPr>
              <a:lnSpc>
                <a:spcPct val="120000"/>
              </a:lnSpc>
              <a:defRPr/>
            </a:pPr>
            <a:r>
              <a:rPr lang="en-US" sz="4800" dirty="0">
                <a:solidFill>
                  <a:srgbClr val="004280"/>
                </a:solidFill>
                <a:latin typeface="Intel Clear"/>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a:lnSpc>
                <a:spcPct val="120000"/>
              </a:lnSpc>
              <a:defRPr/>
            </a:pPr>
            <a:endParaRPr lang="en-US" sz="4800" dirty="0">
              <a:solidFill>
                <a:srgbClr val="004280"/>
              </a:solidFill>
              <a:latin typeface="Intel Clear"/>
            </a:endParaRPr>
          </a:p>
          <a:p>
            <a:pPr>
              <a:lnSpc>
                <a:spcPct val="120000"/>
              </a:lnSpc>
              <a:defRPr/>
            </a:pPr>
            <a:r>
              <a:rPr lang="en-US" sz="4800" dirty="0">
                <a:solidFill>
                  <a:srgbClr val="004280"/>
                </a:solidFill>
                <a:latin typeface="Intel Clear"/>
              </a:rPr>
              <a:t>Notice revision #20110804</a:t>
            </a:r>
            <a:endParaRPr lang="en-US" sz="4800" dirty="0" smtClean="0">
              <a:solidFill>
                <a:srgbClr val="004280"/>
              </a:solidFill>
              <a:latin typeface="Intel Clear"/>
            </a:endParaRPr>
          </a:p>
        </p:txBody>
      </p:sp>
      <p:sp>
        <p:nvSpPr>
          <p:cNvPr id="6" name="TextBox 5"/>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4248561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
        <p:nvSpPr>
          <p:cNvPr id="3" name="TextBox 2"/>
          <p:cNvSpPr txBox="1"/>
          <p:nvPr/>
        </p:nvSpPr>
        <p:spPr>
          <a:xfrm>
            <a:off x="383721" y="4727121"/>
            <a:ext cx="1861458" cy="277586"/>
          </a:xfrm>
          <a:prstGeom prst="rect">
            <a:avLst/>
          </a:prstGeom>
          <a:solidFill>
            <a:srgbClr val="0071C5"/>
          </a:solidFill>
        </p:spPr>
        <p:txBody>
          <a:bodyPr wrap="square" rtlCol="0">
            <a:spAutoFit/>
          </a:bodyPr>
          <a:lstStyle/>
          <a:p>
            <a:endParaRPr lang="en-US" sz="1000" dirty="0" smtClean="0">
              <a:solidFill>
                <a:schemeClr val="tx2"/>
              </a:solidFill>
              <a:cs typeface="Neo Sans Intel"/>
            </a:endParaRPr>
          </a:p>
        </p:txBody>
      </p:sp>
    </p:spTree>
    <p:extLst>
      <p:ext uri="{BB962C8B-B14F-4D97-AF65-F5344CB8AC3E}">
        <p14:creationId xmlns:p14="http://schemas.microsoft.com/office/powerpoint/2010/main" val="2992881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795" indent="-342795">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95" indent="-342795">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95" indent="-342795">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a:r>
              <a:rPr lang="en-US" altLang="zh-CN" sz="1600" b="1" dirty="0">
                <a:solidFill>
                  <a:prstClr val="white"/>
                </a:solidFill>
                <a:latin typeface="微软雅黑"/>
                <a:cs typeface="Segoe UI" pitchFamily="34" charset="0"/>
              </a:rPr>
              <a:t>https://www.chuanke.com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7"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a:r>
              <a:rPr lang="en-US" altLang="zh-CN" sz="1600" b="1" dirty="0">
                <a:solidFill>
                  <a:prstClr val="white"/>
                </a:solidFill>
                <a:latin typeface="微软雅黑"/>
                <a:cs typeface="Segoe UI" pitchFamily="34" charset="0"/>
              </a:rPr>
              <a:t>https://study.163.com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30" cy="507807"/>
          </a:xfrm>
          <a:prstGeom prst="rect">
            <a:avLst/>
          </a:prstGeom>
        </p:spPr>
        <p:txBody>
          <a:bodyPr wrap="none" lIns="91413" tIns="45708" rIns="91413" bIns="45708">
            <a:spAutoFit/>
          </a:bodyPr>
          <a:lstStyle/>
          <a:p>
            <a:pPr defTabSz="914119" fontAlgn="base">
              <a:lnSpc>
                <a:spcPct val="150000"/>
              </a:lnSpc>
              <a:spcBef>
                <a:spcPct val="0"/>
              </a:spcBef>
              <a:spcAft>
                <a:spcPct val="0"/>
              </a:spcAft>
            </a:pPr>
            <a:r>
              <a:rPr lang="zh-CN" altLang="en-US" dirty="0">
                <a:solidFill>
                  <a:srgbClr val="4F81BD">
                    <a:lumMod val="75000"/>
                  </a:srgbClr>
                </a:solidFill>
                <a:latin typeface="微软雅黑"/>
                <a:cs typeface="Segoe UI" pitchFamily="34" charset="0"/>
              </a:rPr>
              <a:t>学习世界五百强和咨询公司</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a:r>
              <a:rPr lang="en-US" altLang="zh-CN" sz="1600" b="1" dirty="0">
                <a:solidFill>
                  <a:prstClr val="white"/>
                </a:solidFill>
                <a:latin typeface="微软雅黑"/>
                <a:cs typeface="Segoe UI" pitchFamily="34" charset="0"/>
              </a:rPr>
              <a:t>https://www.zhiu.com</a:t>
            </a:r>
            <a:endParaRPr lang="zh-CN" altLang="en-US" sz="1600" b="1" dirty="0">
              <a:solidFill>
                <a:prstClr val="white"/>
              </a:solidFill>
              <a:latin typeface="微软雅黑"/>
              <a:cs typeface="Segoe UI" pitchFamily="34" charset="0"/>
            </a:endParaRPr>
          </a:p>
        </p:txBody>
      </p:sp>
      <p:sp>
        <p:nvSpPr>
          <p:cNvPr id="12" name="圆角矩形 11">
            <a:hlinkClick r:id="rId3"/>
          </p:cNvPr>
          <p:cNvSpPr/>
          <p:nvPr/>
        </p:nvSpPr>
        <p:spPr>
          <a:xfrm>
            <a:off x="537104" y="2832156"/>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a:r>
              <a:rPr lang="zh-CN" altLang="en-US" sz="1600" b="1" dirty="0">
                <a:solidFill>
                  <a:prstClr val="white"/>
                </a:solidFill>
                <a:latin typeface="微软雅黑"/>
                <a:cs typeface="Segoe UI" pitchFamily="34" charset="0"/>
              </a:rPr>
              <a:t>百度传课：司马懿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3" name="圆角矩形 12">
            <a:hlinkClick r:id="rId3"/>
          </p:cNvPr>
          <p:cNvSpPr/>
          <p:nvPr/>
        </p:nvSpPr>
        <p:spPr>
          <a:xfrm>
            <a:off x="537104" y="3160568"/>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a:r>
              <a:rPr lang="zh-CN" altLang="en-US" sz="1600" b="1" dirty="0">
                <a:solidFill>
                  <a:prstClr val="white"/>
                </a:solidFill>
                <a:latin typeface="微软雅黑"/>
                <a:cs typeface="Segoe UI" pitchFamily="34" charset="0"/>
              </a:rPr>
              <a:t>网易学堂：司马懿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4" name="圆角矩形 13">
            <a:hlinkClick r:id="rId3"/>
          </p:cNvPr>
          <p:cNvSpPr/>
          <p:nvPr/>
        </p:nvSpPr>
        <p:spPr>
          <a:xfrm>
            <a:off x="537104" y="3489852"/>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8" rIns="91413" bIns="45708" rtlCol="0" anchor="ctr" anchorCtr="0"/>
          <a:lstStyle/>
          <a:p>
            <a:pPr defTabSz="914119"/>
            <a:r>
              <a:rPr lang="zh-CN" altLang="en-US" sz="1600" b="1" dirty="0">
                <a:solidFill>
                  <a:prstClr val="white"/>
                </a:solidFill>
                <a:latin typeface="微软雅黑"/>
                <a:cs typeface="Segoe UI" pitchFamily="34" charset="0"/>
              </a:rPr>
              <a:t>知乎：       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hart 24"/>
          <p:cNvGraphicFramePr>
            <a:graphicFrameLocks/>
          </p:cNvGraphicFramePr>
          <p:nvPr>
            <p:extLst>
              <p:ext uri="{D42A27DB-BD31-4B8C-83A1-F6EECF244321}">
                <p14:modId xmlns:p14="http://schemas.microsoft.com/office/powerpoint/2010/main" val="969325235"/>
              </p:ext>
            </p:extLst>
          </p:nvPr>
        </p:nvGraphicFramePr>
        <p:xfrm>
          <a:off x="5787758" y="1622134"/>
          <a:ext cx="3079298"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4" name="TextBox 43"/>
          <p:cNvSpPr txBox="1"/>
          <p:nvPr/>
        </p:nvSpPr>
        <p:spPr>
          <a:xfrm>
            <a:off x="156752" y="148708"/>
            <a:ext cx="5480650" cy="1908215"/>
          </a:xfrm>
          <a:prstGeom prst="rect">
            <a:avLst/>
          </a:prstGeom>
          <a:noFill/>
        </p:spPr>
        <p:txBody>
          <a:bodyPr wrap="square" rtlCol="0">
            <a:spAutoFit/>
          </a:bodyPr>
          <a:lstStyle/>
          <a:p>
            <a:pPr defTabSz="685800" eaLnBrk="0" fontAlgn="base" hangingPunct="0">
              <a:spcAft>
                <a:spcPts val="400"/>
              </a:spcAft>
              <a:defRPr/>
            </a:pPr>
            <a:r>
              <a:rPr lang="en-US" sz="2400" dirty="0" err="1" smtClean="0">
                <a:solidFill>
                  <a:srgbClr val="0071C5"/>
                </a:solidFill>
                <a:latin typeface="Intel Clear Light"/>
              </a:rPr>
              <a:t>Splunk</a:t>
            </a:r>
            <a:r>
              <a:rPr lang="en-US" sz="2400" dirty="0" smtClean="0">
                <a:solidFill>
                  <a:srgbClr val="0071C5"/>
                </a:solidFill>
                <a:latin typeface="Intel Clear Light"/>
              </a:rPr>
              <a:t>*</a:t>
            </a:r>
            <a:endParaRPr lang="en-US" sz="2400" i="1" dirty="0" smtClean="0">
              <a:solidFill>
                <a:srgbClr val="0071C5"/>
              </a:solidFill>
              <a:latin typeface="Intel Clear Light"/>
            </a:endParaRPr>
          </a:p>
          <a:p>
            <a:pPr defTabSz="685800" eaLnBrk="0" fontAlgn="base" hangingPunct="0">
              <a:spcAft>
                <a:spcPts val="400"/>
              </a:spcAft>
              <a:defRPr/>
            </a:pPr>
            <a:r>
              <a:rPr lang="en-US" sz="1200" b="1" dirty="0" smtClean="0">
                <a:solidFill>
                  <a:srgbClr val="004280"/>
                </a:solidFill>
              </a:rPr>
              <a:t>Splunk Enterprise* - Concurrent users workload</a:t>
            </a:r>
          </a:p>
          <a:p>
            <a:pPr defTabSz="685800" eaLnBrk="0" fontAlgn="base" hangingPunct="0">
              <a:spcAft>
                <a:spcPts val="400"/>
              </a:spcAft>
              <a:defRPr/>
            </a:pPr>
            <a:r>
              <a:rPr lang="en-US" sz="1200" i="1" dirty="0">
                <a:solidFill>
                  <a:srgbClr val="004280"/>
                </a:solidFill>
              </a:rPr>
              <a:t>“Intel® Xeon® processor </a:t>
            </a:r>
            <a:r>
              <a:rPr lang="en-US" sz="1200" i="1" dirty="0" smtClean="0">
                <a:solidFill>
                  <a:srgbClr val="004280"/>
                </a:solidFill>
              </a:rPr>
              <a:t>E5-2600 v3 product family-based platforms are ideal </a:t>
            </a:r>
            <a:r>
              <a:rPr lang="en-US" sz="1200" i="1" dirty="0">
                <a:solidFill>
                  <a:srgbClr val="004280"/>
                </a:solidFill>
              </a:rPr>
              <a:t>to scale Splunk </a:t>
            </a:r>
            <a:r>
              <a:rPr lang="en-US" sz="1200" i="1" dirty="0" smtClean="0">
                <a:solidFill>
                  <a:srgbClr val="004280"/>
                </a:solidFill>
              </a:rPr>
              <a:t>Enterprise* </a:t>
            </a:r>
            <a:r>
              <a:rPr lang="en-US" sz="1200" i="1" dirty="0">
                <a:solidFill>
                  <a:srgbClr val="004280"/>
                </a:solidFill>
              </a:rPr>
              <a:t>across multiple </a:t>
            </a:r>
            <a:r>
              <a:rPr lang="en-US" sz="1200" i="1" dirty="0" smtClean="0">
                <a:solidFill>
                  <a:srgbClr val="004280"/>
                </a:solidFill>
              </a:rPr>
              <a:t>clusters/aggregators, </a:t>
            </a:r>
            <a:r>
              <a:rPr lang="en-US" sz="1200" i="1" dirty="0">
                <a:solidFill>
                  <a:srgbClr val="004280"/>
                </a:solidFill>
              </a:rPr>
              <a:t>providing exceptional insight into a wide variety of applications/machine data across the enterprise.”</a:t>
            </a:r>
          </a:p>
          <a:p>
            <a:pPr defTabSz="685800" eaLnBrk="0" fontAlgn="base" hangingPunct="0">
              <a:spcAft>
                <a:spcPct val="0"/>
              </a:spcAft>
              <a:defRPr/>
            </a:pPr>
            <a:r>
              <a:rPr lang="en-US" sz="1200" b="1" i="1" dirty="0" smtClean="0">
                <a:solidFill>
                  <a:srgbClr val="004280"/>
                </a:solidFill>
              </a:rPr>
              <a:t>Joyce Morrell </a:t>
            </a:r>
            <a:r>
              <a:rPr lang="en-US" sz="1200" b="1" dirty="0" smtClean="0">
                <a:solidFill>
                  <a:srgbClr val="004280"/>
                </a:solidFill>
              </a:rPr>
              <a:t>- </a:t>
            </a:r>
            <a:r>
              <a:rPr lang="en-US" sz="1200" b="1" dirty="0">
                <a:solidFill>
                  <a:srgbClr val="004280"/>
                </a:solidFill>
              </a:rPr>
              <a:t>Senior Director, Developer Programs</a:t>
            </a:r>
          </a:p>
          <a:p>
            <a:pPr defTabSz="685800" eaLnBrk="0" fontAlgn="base" hangingPunct="0">
              <a:spcAft>
                <a:spcPct val="0"/>
              </a:spcAft>
              <a:defRPr/>
            </a:pPr>
            <a:endParaRPr lang="en-US" sz="1200" b="1" dirty="0">
              <a:solidFill>
                <a:srgbClr val="004280"/>
              </a:solidFill>
            </a:endParaRPr>
          </a:p>
        </p:txBody>
      </p:sp>
      <p:sp>
        <p:nvSpPr>
          <p:cNvPr id="51" name="Rectangle 50"/>
          <p:cNvSpPr/>
          <p:nvPr/>
        </p:nvSpPr>
        <p:spPr>
          <a:xfrm>
            <a:off x="5794815" y="1668939"/>
            <a:ext cx="3079298" cy="461665"/>
          </a:xfrm>
          <a:prstGeom prst="rect">
            <a:avLst/>
          </a:prstGeom>
        </p:spPr>
        <p:txBody>
          <a:bodyPr wrap="square" lIns="0" tIns="0" rIns="0" bIns="0">
            <a:spAutoFit/>
          </a:bodyPr>
          <a:lstStyle/>
          <a:p>
            <a:pPr algn="ctr"/>
            <a:r>
              <a:rPr lang="en-US" sz="1000" dirty="0" smtClean="0">
                <a:solidFill>
                  <a:srgbClr val="004280"/>
                </a:solidFill>
                <a:cs typeface="Neo Sans Intel"/>
              </a:rPr>
              <a:t>Intel</a:t>
            </a:r>
            <a:r>
              <a:rPr lang="en-US" sz="1000" dirty="0">
                <a:solidFill>
                  <a:srgbClr val="004280"/>
                </a:solidFill>
                <a:cs typeface="Neo Sans Intel"/>
              </a:rPr>
              <a:t>® </a:t>
            </a:r>
            <a:r>
              <a:rPr lang="en-US" sz="1000" dirty="0" smtClean="0">
                <a:solidFill>
                  <a:srgbClr val="004280"/>
                </a:solidFill>
                <a:cs typeface="Neo Sans Intel"/>
              </a:rPr>
              <a:t>SSD DC P3700 </a:t>
            </a:r>
            <a:r>
              <a:rPr lang="en-US" sz="1000" dirty="0">
                <a:solidFill>
                  <a:srgbClr val="004280"/>
                </a:solidFill>
                <a:cs typeface="Neo Sans Intel"/>
              </a:rPr>
              <a:t>increased </a:t>
            </a:r>
            <a:r>
              <a:rPr lang="en-US" sz="1000" dirty="0" smtClean="0">
                <a:solidFill>
                  <a:srgbClr val="004280"/>
                </a:solidFill>
                <a:cs typeface="Neo Sans Intel"/>
              </a:rPr>
              <a:t>Splunk throughput </a:t>
            </a:r>
            <a:r>
              <a:rPr lang="en-US" sz="1000" dirty="0">
                <a:solidFill>
                  <a:srgbClr val="004280"/>
                </a:solidFill>
                <a:cs typeface="Neo Sans Intel"/>
              </a:rPr>
              <a:t>rare-term searches </a:t>
            </a:r>
            <a:r>
              <a:rPr lang="en-US" sz="1000" dirty="0" smtClean="0">
                <a:solidFill>
                  <a:srgbClr val="004280"/>
                </a:solidFill>
                <a:cs typeface="Neo Sans Intel"/>
              </a:rPr>
              <a:t>by concurrent users by up to 312%  </a:t>
            </a:r>
            <a:endParaRPr lang="en-US" sz="1000" dirty="0">
              <a:solidFill>
                <a:srgbClr val="004280"/>
              </a:solidFill>
              <a:cs typeface="Neo Sans Intel"/>
            </a:endParaRPr>
          </a:p>
        </p:txBody>
      </p:sp>
      <p:sp>
        <p:nvSpPr>
          <p:cNvPr id="45" name="TextBox 44"/>
          <p:cNvSpPr txBox="1"/>
          <p:nvPr/>
        </p:nvSpPr>
        <p:spPr>
          <a:xfrm>
            <a:off x="5794815" y="494717"/>
            <a:ext cx="3079298" cy="731520"/>
          </a:xfrm>
          <a:prstGeom prst="rect">
            <a:avLst/>
          </a:prstGeom>
          <a:noFill/>
          <a:ln>
            <a:solidFill>
              <a:schemeClr val="bg1">
                <a:lumMod val="75000"/>
              </a:schemeClr>
            </a:solidFill>
          </a:ln>
        </p:spPr>
        <p:txBody>
          <a:bodyPr wrap="square" rtlCol="0">
            <a:spAutoFit/>
          </a:bodyPr>
          <a:lstStyle/>
          <a:p>
            <a:endParaRPr lang="en-US" sz="1000" dirty="0" smtClean="0">
              <a:solidFill>
                <a:srgbClr val="004280"/>
              </a:solidFill>
              <a:cs typeface="Neo Sans Inte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3</a:t>
            </a:fld>
            <a:endParaRPr lang="en-US" dirty="0">
              <a:solidFill>
                <a:prstClr val="white"/>
              </a:solidFill>
            </a:endParaRPr>
          </a:p>
        </p:txBody>
      </p:sp>
      <p:sp>
        <p:nvSpPr>
          <p:cNvPr id="7" name="Text Box 3">
            <a:hlinkClick r:id="rId4"/>
          </p:cNvPr>
          <p:cNvSpPr txBox="1">
            <a:spLocks noChangeArrowheads="1"/>
          </p:cNvSpPr>
          <p:nvPr/>
        </p:nvSpPr>
        <p:spPr bwMode="auto">
          <a:xfrm>
            <a:off x="6670832" y="1007593"/>
            <a:ext cx="1268319" cy="207747"/>
          </a:xfrm>
          <a:prstGeom prst="rect">
            <a:avLst/>
          </a:prstGeom>
          <a:noFill/>
          <a:ln w="50800" algn="ctr">
            <a:noFill/>
            <a:miter lim="800000"/>
            <a:headEnd/>
            <a:tailEnd/>
          </a:ln>
        </p:spPr>
        <p:txBody>
          <a:bodyPr wrap="square" lIns="68576" tIns="34289" rIns="68576" bIns="34289">
            <a:spAutoFit/>
          </a:bodyPr>
          <a:lstStyle>
            <a:defPPr>
              <a:defRPr lang="en-US"/>
            </a:defPPr>
            <a:lvl1pPr algn="l" eaLnBrk="1" hangingPunct="1">
              <a:lnSpc>
                <a:spcPct val="90000"/>
              </a:lnSpc>
              <a:spcBef>
                <a:spcPts val="600"/>
              </a:spcBef>
              <a:defRPr sz="1800">
                <a:solidFill>
                  <a:srgbClr val="FFFFFF"/>
                </a:solidFill>
                <a:ea typeface="Verdana" pitchFamily="34" charset="0"/>
                <a:cs typeface="Verdana" pitchFamily="34" charset="0"/>
              </a:defRPr>
            </a:lvl1pPr>
          </a:lstStyle>
          <a:p>
            <a:pPr algn="r" defTabSz="342900"/>
            <a:r>
              <a:rPr lang="en-US" sz="1000" dirty="0" smtClean="0">
                <a:solidFill>
                  <a:srgbClr val="004280"/>
                </a:solidFill>
                <a:cs typeface="Neo Sans Intel"/>
                <a:sym typeface="Wingdings" pitchFamily="2" charset="2"/>
              </a:rPr>
              <a:t>www.splunk.com</a:t>
            </a:r>
            <a:endParaRPr lang="en-US" sz="1000" dirty="0">
              <a:solidFill>
                <a:srgbClr val="004280"/>
              </a:solidFill>
              <a:cs typeface="Neo Sans Intel"/>
              <a:sym typeface="Wingdings" pitchFamily="2" charset="2"/>
            </a:endParaRPr>
          </a:p>
        </p:txBody>
      </p:sp>
      <p:sp>
        <p:nvSpPr>
          <p:cNvPr id="9" name="Content Placeholder 5"/>
          <p:cNvSpPr txBox="1">
            <a:spLocks/>
          </p:cNvSpPr>
          <p:nvPr/>
        </p:nvSpPr>
        <p:spPr>
          <a:xfrm>
            <a:off x="219143" y="1934411"/>
            <a:ext cx="3211954" cy="1840296"/>
          </a:xfrm>
          <a:prstGeom prst="rect">
            <a:avLst/>
          </a:prstGeom>
        </p:spPr>
        <p:txBody>
          <a:bodyPr vert="horz" lIns="0" tIns="0" rIns="0" bIns="0" rtlCol="0" anchor="t" anchorCtr="0">
            <a:noAutofit/>
          </a:bodyPr>
          <a:lstStyle>
            <a:lvl1pPr marL="0" indent="0" algn="l" defTabSz="457200" rtl="0" eaLnBrk="1" latinLnBrk="0" hangingPunct="1">
              <a:spcBef>
                <a:spcPts val="1200"/>
              </a:spcBef>
              <a:spcAft>
                <a:spcPts val="0"/>
              </a:spcAft>
              <a:buFont typeface="Wingdings" panose="05000000000000000000" pitchFamily="2" charset="2"/>
              <a:buNone/>
              <a:defRPr sz="1200" b="1" kern="1200" baseline="0">
                <a:solidFill>
                  <a:schemeClr val="accent2"/>
                </a:solidFill>
                <a:latin typeface="+mn-lt"/>
                <a:ea typeface="+mn-ea"/>
                <a:cs typeface="Intel Clear" panose="020B0604020203020204" pitchFamily="34" charset="0"/>
              </a:defRPr>
            </a:lvl1pPr>
            <a:lvl2pPr marL="457200" indent="0" algn="l" defTabSz="457200" rtl="0" eaLnBrk="1" latinLnBrk="0" hangingPunct="1">
              <a:spcBef>
                <a:spcPts val="1200"/>
              </a:spcBef>
              <a:buFont typeface="Wingdings" charset="2"/>
              <a:buNone/>
              <a:defRPr sz="1800" kern="1200" baseline="0">
                <a:solidFill>
                  <a:schemeClr val="tx1">
                    <a:tint val="75000"/>
                  </a:schemeClr>
                </a:solidFill>
                <a:latin typeface="+mn-lt"/>
                <a:ea typeface="+mn-ea"/>
                <a:cs typeface="Intel Clear" panose="020B0604020203020204" pitchFamily="34" charset="0"/>
              </a:defRPr>
            </a:lvl2pPr>
            <a:lvl3pPr marL="914400" indent="0" algn="l" defTabSz="457200" rtl="0" eaLnBrk="1" latinLnBrk="0" hangingPunct="1">
              <a:spcBef>
                <a:spcPts val="800"/>
              </a:spcBef>
              <a:buFont typeface="Wingdings" charset="2"/>
              <a:buNone/>
              <a:defRPr sz="1600" kern="1200">
                <a:solidFill>
                  <a:schemeClr val="tx1">
                    <a:tint val="75000"/>
                  </a:schemeClr>
                </a:solidFill>
                <a:latin typeface="+mn-lt"/>
                <a:ea typeface="+mn-ea"/>
                <a:cs typeface="Intel Clear" panose="020B0604020203020204" pitchFamily="34" charset="0"/>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Intel Clear" panose="020B0604020203020204" pitchFamily="34" charset="0"/>
              </a:defRPr>
            </a:lvl4pPr>
            <a:lvl5pPr marL="1828800" indent="0" algn="l"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Intel Clear" panose="020B0604020203020204" pitchFamily="34" charset="0"/>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137160" indent="-137160" eaLnBrk="0" hangingPunct="0">
              <a:spcBef>
                <a:spcPts val="300"/>
              </a:spcBef>
              <a:buClr>
                <a:srgbClr val="004280"/>
              </a:buClr>
              <a:buFont typeface="Wingdings" panose="05000000000000000000" pitchFamily="2" charset="2"/>
              <a:buChar char="§"/>
              <a:defRPr/>
            </a:pPr>
            <a:r>
              <a:rPr lang="en-US" sz="1100" b="0" dirty="0" smtClean="0">
                <a:solidFill>
                  <a:srgbClr val="004280"/>
                </a:solidFill>
              </a:rPr>
              <a:t>The </a:t>
            </a:r>
            <a:r>
              <a:rPr lang="en-US" sz="1100" b="0" dirty="0">
                <a:solidFill>
                  <a:srgbClr val="004280"/>
                </a:solidFill>
              </a:rPr>
              <a:t>Intel® Xeon® processor </a:t>
            </a:r>
            <a:r>
              <a:rPr lang="en-US" sz="1100" b="0" dirty="0" smtClean="0">
                <a:solidFill>
                  <a:srgbClr val="004280"/>
                </a:solidFill>
              </a:rPr>
              <a:t>E5-2697 </a:t>
            </a:r>
            <a:r>
              <a:rPr lang="en-US" sz="1100" b="0" dirty="0">
                <a:solidFill>
                  <a:srgbClr val="004280"/>
                </a:solidFill>
              </a:rPr>
              <a:t>v3</a:t>
            </a:r>
            <a:r>
              <a:rPr lang="en-US" sz="1100" b="0" dirty="0" smtClean="0">
                <a:solidFill>
                  <a:srgbClr val="004280"/>
                </a:solidFill>
              </a:rPr>
              <a:t> </a:t>
            </a:r>
            <a:r>
              <a:rPr lang="en-US" sz="1100" b="0" dirty="0">
                <a:solidFill>
                  <a:srgbClr val="004280"/>
                </a:solidFill>
              </a:rPr>
              <a:t>provides </a:t>
            </a:r>
            <a:r>
              <a:rPr lang="en-US" sz="1100" b="0" dirty="0" smtClean="0">
                <a:solidFill>
                  <a:srgbClr val="004280"/>
                </a:solidFill>
              </a:rPr>
              <a:t>up to 32% </a:t>
            </a:r>
            <a:r>
              <a:rPr lang="en-US" sz="1100" b="0" dirty="0">
                <a:solidFill>
                  <a:srgbClr val="004280"/>
                </a:solidFill>
              </a:rPr>
              <a:t>improvement </a:t>
            </a:r>
            <a:r>
              <a:rPr lang="en-US" sz="1100" b="0" dirty="0" smtClean="0">
                <a:solidFill>
                  <a:srgbClr val="004280"/>
                </a:solidFill>
              </a:rPr>
              <a:t>for </a:t>
            </a:r>
            <a:r>
              <a:rPr lang="en-US" sz="1100" b="0" dirty="0">
                <a:solidFill>
                  <a:srgbClr val="004280"/>
                </a:solidFill>
              </a:rPr>
              <a:t>Splunk dense searches </a:t>
            </a:r>
            <a:r>
              <a:rPr lang="en-US" sz="1100" b="0" dirty="0" smtClean="0">
                <a:solidFill>
                  <a:srgbClr val="004280"/>
                </a:solidFill>
              </a:rPr>
              <a:t>by concurrent users vs. the previous </a:t>
            </a:r>
            <a:r>
              <a:rPr lang="en-US" sz="1100" b="0" dirty="0">
                <a:solidFill>
                  <a:srgbClr val="004280"/>
                </a:solidFill>
              </a:rPr>
              <a:t>generation </a:t>
            </a:r>
            <a:r>
              <a:rPr lang="en-US" sz="1100" b="0" dirty="0" smtClean="0">
                <a:solidFill>
                  <a:srgbClr val="004280"/>
                </a:solidFill>
              </a:rPr>
              <a:t>processor.</a:t>
            </a:r>
            <a:r>
              <a:rPr lang="en-US" sz="1100" b="0" baseline="30000" dirty="0" smtClean="0">
                <a:solidFill>
                  <a:srgbClr val="004280"/>
                </a:solidFill>
              </a:rPr>
              <a:t>1</a:t>
            </a:r>
          </a:p>
          <a:p>
            <a:pPr marL="137160" indent="-137160" eaLnBrk="0" hangingPunct="0">
              <a:spcBef>
                <a:spcPts val="300"/>
              </a:spcBef>
              <a:buClr>
                <a:srgbClr val="004280"/>
              </a:buClr>
              <a:buFont typeface="Wingdings" panose="05000000000000000000" pitchFamily="2" charset="2"/>
              <a:buChar char="§"/>
              <a:defRPr/>
            </a:pPr>
            <a:r>
              <a:rPr lang="en-US" sz="1100" b="0" dirty="0">
                <a:solidFill>
                  <a:srgbClr val="004280"/>
                </a:solidFill>
              </a:rPr>
              <a:t>Intel® </a:t>
            </a:r>
            <a:r>
              <a:rPr lang="en-US" sz="1100" b="0" dirty="0" smtClean="0">
                <a:solidFill>
                  <a:srgbClr val="004280"/>
                </a:solidFill>
              </a:rPr>
              <a:t>Solid-State Drive Data Center P3700 </a:t>
            </a:r>
            <a:r>
              <a:rPr lang="en-US" sz="1100" b="0" dirty="0">
                <a:solidFill>
                  <a:srgbClr val="004280"/>
                </a:solidFill>
              </a:rPr>
              <a:t>increased Splunk rare-term searches </a:t>
            </a:r>
            <a:r>
              <a:rPr lang="en-US" sz="1100" b="0" dirty="0" smtClean="0">
                <a:solidFill>
                  <a:srgbClr val="004280"/>
                </a:solidFill>
              </a:rPr>
              <a:t>throughput up to 312% compared to </a:t>
            </a:r>
            <a:r>
              <a:rPr lang="en-US" sz="1100" b="0" dirty="0">
                <a:solidFill>
                  <a:srgbClr val="004280"/>
                </a:solidFill>
              </a:rPr>
              <a:t>Intel</a:t>
            </a:r>
            <a:r>
              <a:rPr lang="en-US" sz="1100" b="0" dirty="0" smtClean="0">
                <a:solidFill>
                  <a:srgbClr val="004280"/>
                </a:solidFill>
              </a:rPr>
              <a:t>®  SSD S3700.</a:t>
            </a:r>
            <a:r>
              <a:rPr lang="en-US" sz="1100" b="0" baseline="30000" dirty="0" smtClean="0">
                <a:solidFill>
                  <a:srgbClr val="004280"/>
                </a:solidFill>
              </a:rPr>
              <a:t>2</a:t>
            </a:r>
            <a:r>
              <a:rPr lang="en-US" sz="1100" b="0" dirty="0" smtClean="0">
                <a:solidFill>
                  <a:srgbClr val="004280"/>
                </a:solidFill>
              </a:rPr>
              <a:t> </a:t>
            </a:r>
          </a:p>
          <a:p>
            <a:pPr marL="137160" indent="-137160" eaLnBrk="0" hangingPunct="0">
              <a:spcBef>
                <a:spcPts val="300"/>
              </a:spcBef>
              <a:buClr>
                <a:srgbClr val="004280"/>
              </a:buClr>
              <a:buFont typeface="Wingdings" panose="05000000000000000000" pitchFamily="2" charset="2"/>
              <a:buChar char="§"/>
              <a:defRPr/>
            </a:pPr>
            <a:r>
              <a:rPr lang="en-US" sz="1100" b="0" dirty="0">
                <a:solidFill>
                  <a:srgbClr val="004280"/>
                </a:solidFill>
              </a:rPr>
              <a:t>Splunk Enterprise monitors and analyzes </a:t>
            </a:r>
            <a:r>
              <a:rPr lang="en-US" sz="1100" b="0" dirty="0" smtClean="0">
                <a:solidFill>
                  <a:srgbClr val="004280"/>
                </a:solidFill>
              </a:rPr>
              <a:t>customer </a:t>
            </a:r>
            <a:r>
              <a:rPr lang="en-US" sz="1100" b="0" dirty="0">
                <a:solidFill>
                  <a:srgbClr val="004280"/>
                </a:solidFill>
              </a:rPr>
              <a:t>clickstreams and </a:t>
            </a:r>
            <a:r>
              <a:rPr lang="en-US" sz="1100" b="0" dirty="0" smtClean="0">
                <a:solidFill>
                  <a:srgbClr val="004280"/>
                </a:solidFill>
              </a:rPr>
              <a:t>transactions, </a:t>
            </a:r>
            <a:r>
              <a:rPr lang="en-US" sz="1100" b="0" dirty="0">
                <a:solidFill>
                  <a:srgbClr val="004280"/>
                </a:solidFill>
              </a:rPr>
              <a:t>to network activity and call records. </a:t>
            </a:r>
            <a:endParaRPr lang="en-US" sz="1100" b="0" dirty="0" smtClean="0">
              <a:solidFill>
                <a:srgbClr val="004280"/>
              </a:solidFill>
            </a:endParaRPr>
          </a:p>
          <a:p>
            <a:pPr marL="137160" indent="-137160" eaLnBrk="0" hangingPunct="0">
              <a:spcBef>
                <a:spcPts val="300"/>
              </a:spcBef>
              <a:buClr>
                <a:srgbClr val="004280"/>
              </a:buClr>
              <a:buFont typeface="Wingdings" panose="05000000000000000000" pitchFamily="2" charset="2"/>
              <a:buChar char="§"/>
              <a:defRPr/>
            </a:pPr>
            <a:endParaRPr lang="en-US" b="0" dirty="0">
              <a:solidFill>
                <a:srgbClr val="004280"/>
              </a:solidFill>
            </a:endParaRPr>
          </a:p>
          <a:p>
            <a:pPr marL="137160" indent="-137160" eaLnBrk="0" hangingPunct="0">
              <a:spcBef>
                <a:spcPts val="300"/>
              </a:spcBef>
              <a:buClr>
                <a:srgbClr val="004280"/>
              </a:buClr>
              <a:buFont typeface="Wingdings" panose="05000000000000000000" pitchFamily="2" charset="2"/>
              <a:buChar char="§"/>
              <a:defRPr/>
            </a:pPr>
            <a:endParaRPr lang="en-US" b="0" dirty="0">
              <a:solidFill>
                <a:srgbClr val="004280"/>
              </a:solidFill>
            </a:endParaRPr>
          </a:p>
        </p:txBody>
      </p:sp>
      <p:cxnSp>
        <p:nvCxnSpPr>
          <p:cNvPr id="10" name="Straight Connector 9"/>
          <p:cNvCxnSpPr/>
          <p:nvPr/>
        </p:nvCxnSpPr>
        <p:spPr>
          <a:xfrm>
            <a:off x="219143" y="1882459"/>
            <a:ext cx="5303520" cy="0"/>
          </a:xfrm>
          <a:prstGeom prst="line">
            <a:avLst/>
          </a:prstGeom>
          <a:ln w="12700" cmpd="sng">
            <a:solidFill>
              <a:schemeClr val="tx1"/>
            </a:solidFill>
            <a:prstDash val="dashDot"/>
          </a:ln>
          <a:effectLst/>
        </p:spPr>
        <p:style>
          <a:lnRef idx="2">
            <a:schemeClr val="accent1"/>
          </a:lnRef>
          <a:fillRef idx="0">
            <a:schemeClr val="accent1"/>
          </a:fillRef>
          <a:effectRef idx="1">
            <a:schemeClr val="accent1"/>
          </a:effectRef>
          <a:fontRef idx="minor">
            <a:schemeClr val="tx1"/>
          </a:fontRef>
        </p:style>
      </p:cxnSp>
      <p:sp>
        <p:nvSpPr>
          <p:cNvPr id="42" name="AutoShape 18"/>
          <p:cNvSpPr>
            <a:spLocks noChangeArrowheads="1"/>
          </p:cNvSpPr>
          <p:nvPr/>
        </p:nvSpPr>
        <p:spPr bwMode="auto">
          <a:xfrm>
            <a:off x="259732" y="3771121"/>
            <a:ext cx="5220074" cy="562630"/>
          </a:xfrm>
          <a:prstGeom prst="roundRect">
            <a:avLst>
              <a:gd name="adj" fmla="val 0"/>
            </a:avLst>
          </a:prstGeom>
          <a:solidFill>
            <a:srgbClr val="004280"/>
          </a:solidFill>
          <a:effectLst>
            <a:glow rad="50800">
              <a:srgbClr val="004280"/>
            </a:glow>
            <a:outerShdw blurRad="63500" dist="25400" dir="5400000" rotWithShape="0">
              <a:srgbClr val="000000">
                <a:alpha val="43137"/>
              </a:srgbClr>
            </a:outerShdw>
          </a:effectLst>
        </p:spPr>
        <p:style>
          <a:lnRef idx="3">
            <a:schemeClr val="lt1"/>
          </a:lnRef>
          <a:fillRef idx="1">
            <a:schemeClr val="accent3"/>
          </a:fillRef>
          <a:effectRef idx="1">
            <a:schemeClr val="accent3"/>
          </a:effectRef>
          <a:fontRef idx="minor">
            <a:schemeClr val="lt1"/>
          </a:fontRef>
        </p:style>
        <p:txBody>
          <a:bodyPr wrap="square" anchor="ctr" anchorCtr="0">
            <a:noAutofit/>
          </a:bodyPr>
          <a:lstStyle/>
          <a:p>
            <a:pPr marL="0" lvl="1" algn="ctr" defTabSz="342900">
              <a:lnSpc>
                <a:spcPct val="90000"/>
              </a:lnSpc>
              <a:defRPr/>
            </a:pPr>
            <a:r>
              <a:rPr lang="en-US" sz="1400" b="1" dirty="0" smtClean="0">
                <a:solidFill>
                  <a:prstClr val="white"/>
                </a:solidFill>
              </a:rPr>
              <a:t>Splunk </a:t>
            </a:r>
            <a:r>
              <a:rPr lang="en-US" sz="1400" b="1" dirty="0">
                <a:solidFill>
                  <a:prstClr val="white"/>
                </a:solidFill>
              </a:rPr>
              <a:t>turns </a:t>
            </a:r>
            <a:r>
              <a:rPr lang="en-US" sz="1400" b="1" dirty="0" smtClean="0">
                <a:solidFill>
                  <a:prstClr val="white"/>
                </a:solidFill>
              </a:rPr>
              <a:t>data </a:t>
            </a:r>
            <a:r>
              <a:rPr lang="en-US" sz="1400" b="1" dirty="0">
                <a:solidFill>
                  <a:prstClr val="white"/>
                </a:solidFill>
              </a:rPr>
              <a:t>into valuable </a:t>
            </a:r>
            <a:r>
              <a:rPr lang="en-US" sz="1400" b="1" dirty="0" smtClean="0">
                <a:solidFill>
                  <a:prstClr val="white"/>
                </a:solidFill>
              </a:rPr>
              <a:t>insights, and </a:t>
            </a:r>
            <a:r>
              <a:rPr lang="en-US" sz="1400" b="1" dirty="0">
                <a:solidFill>
                  <a:prstClr val="white"/>
                </a:solidFill>
              </a:rPr>
              <a:t>with The Intel® Xeon® processor </a:t>
            </a:r>
            <a:r>
              <a:rPr lang="en-US" sz="1400" b="1" dirty="0" smtClean="0">
                <a:solidFill>
                  <a:prstClr val="white"/>
                </a:solidFill>
              </a:rPr>
              <a:t>E5-2697 v3, it does it even better!</a:t>
            </a:r>
            <a:endParaRPr lang="en-US" sz="1400" b="1" dirty="0">
              <a:solidFill>
                <a:prstClr val="white"/>
              </a:solidFill>
            </a:endParaRPr>
          </a:p>
        </p:txBody>
      </p:sp>
      <p:sp>
        <p:nvSpPr>
          <p:cNvPr id="43" name="Rectangle 42"/>
          <p:cNvSpPr/>
          <p:nvPr/>
        </p:nvSpPr>
        <p:spPr>
          <a:xfrm>
            <a:off x="5238750" y="148708"/>
            <a:ext cx="3708234" cy="276999"/>
          </a:xfrm>
          <a:prstGeom prst="rect">
            <a:avLst/>
          </a:prstGeom>
        </p:spPr>
        <p:txBody>
          <a:bodyPr wrap="square">
            <a:spAutoFit/>
          </a:bodyPr>
          <a:lstStyle/>
          <a:p>
            <a:pPr algn="r"/>
            <a:r>
              <a:rPr lang="en-US" sz="1200" dirty="0">
                <a:solidFill>
                  <a:srgbClr val="0071C5"/>
                </a:solidFill>
                <a:latin typeface="Intel Clear Light"/>
                <a:cs typeface="Neo Sans Intel"/>
              </a:rPr>
              <a:t>Intel® Xeon® </a:t>
            </a:r>
            <a:r>
              <a:rPr lang="en-US" sz="1200" dirty="0" smtClean="0">
                <a:solidFill>
                  <a:srgbClr val="0071C5"/>
                </a:solidFill>
                <a:latin typeface="Intel Clear Light"/>
                <a:cs typeface="Neo Sans Intel"/>
              </a:rPr>
              <a:t>Processor </a:t>
            </a:r>
            <a:r>
              <a:rPr lang="en-US" sz="1200" i="1" dirty="0" smtClean="0">
                <a:solidFill>
                  <a:srgbClr val="0071C5"/>
                </a:solidFill>
                <a:latin typeface="Intel Clear Light"/>
                <a:cs typeface="Neo Sans Intel"/>
              </a:rPr>
              <a:t>E5-2600 </a:t>
            </a:r>
            <a:r>
              <a:rPr lang="en-US" sz="1200" i="1" dirty="0">
                <a:solidFill>
                  <a:srgbClr val="0071C5"/>
                </a:solidFill>
                <a:latin typeface="Intel Clear Light"/>
                <a:cs typeface="Neo Sans Intel"/>
              </a:rPr>
              <a:t>v3 Product Family </a:t>
            </a:r>
          </a:p>
        </p:txBody>
      </p:sp>
      <p:sp>
        <p:nvSpPr>
          <p:cNvPr id="46" name="Title 9"/>
          <p:cNvSpPr txBox="1">
            <a:spLocks/>
          </p:cNvSpPr>
          <p:nvPr/>
        </p:nvSpPr>
        <p:spPr>
          <a:xfrm>
            <a:off x="5787758" y="1263679"/>
            <a:ext cx="3079298" cy="310896"/>
          </a:xfrm>
          <a:prstGeom prst="rect">
            <a:avLst/>
          </a:prstGeom>
          <a:ln>
            <a:solidFill>
              <a:schemeClr val="bg1">
                <a:lumMod val="75000"/>
              </a:schemeClr>
            </a:solidFill>
          </a:ln>
        </p:spPr>
        <p:txBody>
          <a:bodyPr/>
          <a:lstStyle/>
          <a:p>
            <a:pPr algn="ctr">
              <a:defRPr/>
            </a:pPr>
            <a:r>
              <a:rPr lang="en-US" sz="1400" b="1" dirty="0" smtClean="0">
                <a:solidFill>
                  <a:srgbClr val="004280"/>
                </a:solidFill>
              </a:rPr>
              <a:t>Big Data/Analytics</a:t>
            </a:r>
            <a:endParaRPr lang="en-US" sz="1400" b="1" dirty="0">
              <a:solidFill>
                <a:srgbClr val="004280"/>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0832" y="565028"/>
            <a:ext cx="1489915" cy="442206"/>
          </a:xfrm>
          <a:prstGeom prst="rect">
            <a:avLst/>
          </a:prstGeom>
        </p:spPr>
      </p:pic>
      <p:graphicFrame>
        <p:nvGraphicFramePr>
          <p:cNvPr id="21" name="Chart 20"/>
          <p:cNvGraphicFramePr>
            <a:graphicFrameLocks/>
          </p:cNvGraphicFramePr>
          <p:nvPr>
            <p:extLst>
              <p:ext uri="{D42A27DB-BD31-4B8C-83A1-F6EECF244321}">
                <p14:modId xmlns:p14="http://schemas.microsoft.com/office/powerpoint/2010/main" val="1629496171"/>
              </p:ext>
            </p:extLst>
          </p:nvPr>
        </p:nvGraphicFramePr>
        <p:xfrm>
          <a:off x="3506598" y="1939088"/>
          <a:ext cx="2016063" cy="1742794"/>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p:cNvSpPr txBox="1"/>
          <p:nvPr/>
        </p:nvSpPr>
        <p:spPr>
          <a:xfrm>
            <a:off x="219143" y="4396565"/>
            <a:ext cx="7659393" cy="646331"/>
          </a:xfrm>
          <a:prstGeom prst="rect">
            <a:avLst/>
          </a:prstGeom>
          <a:noFill/>
        </p:spPr>
        <p:txBody>
          <a:bodyPr wrap="square" rtlCol="0">
            <a:spAutoFit/>
          </a:bodyPr>
          <a:lstStyle/>
          <a:p>
            <a:r>
              <a:rPr lang="en-US" sz="600" dirty="0" smtClean="0">
                <a:solidFill>
                  <a:srgbClr val="004280"/>
                </a:solidFill>
                <a:cs typeface="Neo Sans Intel"/>
              </a:rPr>
              <a:t>1 - Testing </a:t>
            </a:r>
            <a:r>
              <a:rPr lang="en-US" sz="600" dirty="0">
                <a:solidFill>
                  <a:srgbClr val="004280"/>
                </a:solidFill>
                <a:cs typeface="Neo Sans Intel"/>
              </a:rPr>
              <a:t>conducted on Splunk dense searches comparing Intel® Xeon® Processor E5-2697 v2 with Intel® Xeon® Processor E5-2697 </a:t>
            </a:r>
            <a:r>
              <a:rPr lang="en-US" sz="600" dirty="0" smtClean="0">
                <a:solidFill>
                  <a:srgbClr val="004280"/>
                </a:solidFill>
                <a:cs typeface="Neo Sans Intel"/>
              </a:rPr>
              <a:t>v3. </a:t>
            </a:r>
            <a:r>
              <a:rPr lang="en-US" sz="600" dirty="0">
                <a:solidFill>
                  <a:srgbClr val="004280"/>
                </a:solidFill>
                <a:cs typeface="Neo Sans Intel"/>
              </a:rPr>
              <a:t>Testing done by  Intel. For complete configuration details, go to www.intel.com/performance </a:t>
            </a:r>
            <a:r>
              <a:rPr lang="en-US" sz="600" dirty="0" smtClean="0">
                <a:solidFill>
                  <a:srgbClr val="004280"/>
                </a:solidFill>
                <a:cs typeface="Neo Sans Intel"/>
              </a:rPr>
              <a:t>. 2 - Performance </a:t>
            </a:r>
            <a:r>
              <a:rPr lang="en-US" sz="600" dirty="0">
                <a:solidFill>
                  <a:srgbClr val="004280"/>
                </a:solidFill>
                <a:cs typeface="Neo Sans Intel"/>
              </a:rPr>
              <a:t>measured on increased Splunk rare-term searches throughput comparing Intel® SSD S3700 series with Intel® SSD P3700 series. Testing done by  Intel.  For complete configuration details, go to www.intel.com/performance.</a:t>
            </a:r>
          </a:p>
          <a:p>
            <a:r>
              <a:rPr lang="en-US" sz="600" dirty="0" smtClean="0">
                <a:solidFill>
                  <a:srgbClr val="004280"/>
                </a:solidFill>
                <a:cs typeface="Neo Sans Intel"/>
              </a:rPr>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endParaRPr lang="en-US" sz="600" dirty="0">
              <a:solidFill>
                <a:srgbClr val="004280"/>
              </a:solidFill>
              <a:cs typeface="Neo Sans Intel"/>
            </a:endParaRPr>
          </a:p>
        </p:txBody>
      </p:sp>
      <p:sp>
        <p:nvSpPr>
          <p:cNvPr id="26" name="TextBox 25"/>
          <p:cNvSpPr txBox="1"/>
          <p:nvPr/>
        </p:nvSpPr>
        <p:spPr>
          <a:xfrm rot="16200000">
            <a:off x="5184571" y="2854339"/>
            <a:ext cx="1466710" cy="246221"/>
          </a:xfrm>
          <a:prstGeom prst="rect">
            <a:avLst/>
          </a:prstGeom>
          <a:noFill/>
        </p:spPr>
        <p:txBody>
          <a:bodyPr wrap="square" rtlCol="0">
            <a:spAutoFit/>
          </a:bodyPr>
          <a:lstStyle/>
          <a:p>
            <a:r>
              <a:rPr lang="en-US" sz="1000" dirty="0" smtClean="0">
                <a:solidFill>
                  <a:prstClr val="black"/>
                </a:solidFill>
                <a:cs typeface="Neo Sans Intel"/>
              </a:rPr>
              <a:t>Performance increase</a:t>
            </a:r>
          </a:p>
        </p:txBody>
      </p:sp>
      <p:sp>
        <p:nvSpPr>
          <p:cNvPr id="22" name="TextBox 21"/>
          <p:cNvSpPr txBox="1"/>
          <p:nvPr/>
        </p:nvSpPr>
        <p:spPr>
          <a:xfrm rot="16200000">
            <a:off x="2911504" y="2536382"/>
            <a:ext cx="1466710" cy="246221"/>
          </a:xfrm>
          <a:prstGeom prst="rect">
            <a:avLst/>
          </a:prstGeom>
          <a:noFill/>
        </p:spPr>
        <p:txBody>
          <a:bodyPr wrap="square" rtlCol="0">
            <a:spAutoFit/>
          </a:bodyPr>
          <a:lstStyle/>
          <a:p>
            <a:r>
              <a:rPr lang="en-US" sz="1000" dirty="0" smtClean="0">
                <a:solidFill>
                  <a:prstClr val="black"/>
                </a:solidFill>
                <a:cs typeface="Neo Sans Intel"/>
              </a:rPr>
              <a:t>Performance increase</a:t>
            </a:r>
          </a:p>
        </p:txBody>
      </p:sp>
      <p:sp>
        <p:nvSpPr>
          <p:cNvPr id="23" name="TextBox 22"/>
          <p:cNvSpPr txBox="1"/>
          <p:nvPr/>
        </p:nvSpPr>
        <p:spPr>
          <a:xfrm>
            <a:off x="4634847" y="2029196"/>
            <a:ext cx="744279" cy="553998"/>
          </a:xfrm>
          <a:prstGeom prst="rect">
            <a:avLst/>
          </a:prstGeom>
          <a:noFill/>
        </p:spPr>
        <p:txBody>
          <a:bodyPr wrap="square" rtlCol="0">
            <a:spAutoFit/>
          </a:bodyPr>
          <a:lstStyle/>
          <a:p>
            <a:pPr algn="ctr"/>
            <a:r>
              <a:rPr lang="en-US" sz="1000" b="1" dirty="0" smtClean="0">
                <a:solidFill>
                  <a:schemeClr val="bg1"/>
                </a:solidFill>
                <a:cs typeface="Neo Sans Intel"/>
              </a:rPr>
              <a:t>Up to</a:t>
            </a:r>
          </a:p>
          <a:p>
            <a:pPr algn="ctr"/>
            <a:r>
              <a:rPr lang="en-US" sz="1000" b="1" dirty="0" smtClean="0">
                <a:solidFill>
                  <a:schemeClr val="bg1"/>
                </a:solidFill>
                <a:cs typeface="Neo Sans Intel"/>
              </a:rPr>
              <a:t>32% faster!</a:t>
            </a:r>
          </a:p>
        </p:txBody>
      </p:sp>
      <p:sp>
        <p:nvSpPr>
          <p:cNvPr id="27" name="TextBox 26"/>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1458548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a:graphicFrameLocks/>
          </p:cNvGraphicFramePr>
          <p:nvPr>
            <p:extLst>
              <p:ext uri="{D42A27DB-BD31-4B8C-83A1-F6EECF244321}">
                <p14:modId xmlns:p14="http://schemas.microsoft.com/office/powerpoint/2010/main" val="1366948846"/>
              </p:ext>
            </p:extLst>
          </p:nvPr>
        </p:nvGraphicFramePr>
        <p:xfrm>
          <a:off x="5806494" y="1598083"/>
          <a:ext cx="3086355" cy="2562662"/>
        </p:xfrm>
        <a:graphic>
          <a:graphicData uri="http://schemas.openxmlformats.org/drawingml/2006/chart">
            <c:chart xmlns:c="http://schemas.openxmlformats.org/drawingml/2006/chart" xmlns:r="http://schemas.openxmlformats.org/officeDocument/2006/relationships" r:id="rId2"/>
          </a:graphicData>
        </a:graphic>
      </p:graphicFrame>
      <p:sp>
        <p:nvSpPr>
          <p:cNvPr id="44" name="TextBox 43"/>
          <p:cNvSpPr txBox="1"/>
          <p:nvPr/>
        </p:nvSpPr>
        <p:spPr>
          <a:xfrm>
            <a:off x="155323" y="130069"/>
            <a:ext cx="5367340" cy="2405787"/>
          </a:xfrm>
          <a:prstGeom prst="rect">
            <a:avLst/>
          </a:prstGeom>
          <a:noFill/>
        </p:spPr>
        <p:txBody>
          <a:bodyPr wrap="square" rtlCol="0">
            <a:spAutoFit/>
          </a:bodyPr>
          <a:lstStyle/>
          <a:p>
            <a:pPr defTabSz="685800" eaLnBrk="0" fontAlgn="base" hangingPunct="0">
              <a:spcAft>
                <a:spcPts val="400"/>
              </a:spcAft>
              <a:defRPr/>
            </a:pPr>
            <a:r>
              <a:rPr lang="en-US" sz="2400" dirty="0" smtClean="0">
                <a:solidFill>
                  <a:srgbClr val="0071C5"/>
                </a:solidFill>
                <a:latin typeface="+mj-lt"/>
              </a:rPr>
              <a:t>SAS* </a:t>
            </a:r>
            <a:r>
              <a:rPr lang="en-US" sz="2400" dirty="0">
                <a:solidFill>
                  <a:srgbClr val="0071C5"/>
                </a:solidFill>
                <a:latin typeface="+mj-lt"/>
              </a:rPr>
              <a:t>- </a:t>
            </a:r>
            <a:r>
              <a:rPr lang="en-US" sz="2400" i="1" dirty="0">
                <a:solidFill>
                  <a:srgbClr val="0071C5"/>
                </a:solidFill>
                <a:latin typeface="+mj-lt"/>
              </a:rPr>
              <a:t>Intel® Better Together</a:t>
            </a:r>
            <a:endParaRPr lang="en-US" sz="2400" i="1" dirty="0" smtClean="0">
              <a:solidFill>
                <a:srgbClr val="0071C5"/>
              </a:solidFill>
              <a:latin typeface="+mj-lt"/>
            </a:endParaRPr>
          </a:p>
          <a:p>
            <a:pPr defTabSz="685800" eaLnBrk="0" fontAlgn="base" hangingPunct="0">
              <a:spcAft>
                <a:spcPts val="400"/>
              </a:spcAft>
              <a:defRPr/>
            </a:pPr>
            <a:r>
              <a:rPr lang="en-US" sz="1200" b="1" dirty="0" smtClean="0">
                <a:solidFill>
                  <a:srgbClr val="004280"/>
                </a:solidFill>
              </a:rPr>
              <a:t>Business Analytics* </a:t>
            </a:r>
            <a:r>
              <a:rPr lang="en-US" sz="1200" b="1" dirty="0">
                <a:solidFill>
                  <a:srgbClr val="004280"/>
                </a:solidFill>
              </a:rPr>
              <a:t>- </a:t>
            </a:r>
            <a:r>
              <a:rPr lang="en-US" sz="1200" b="1" dirty="0" smtClean="0">
                <a:solidFill>
                  <a:srgbClr val="004280"/>
                </a:solidFill>
              </a:rPr>
              <a:t>Mixed workload; 36 Cores</a:t>
            </a:r>
          </a:p>
          <a:p>
            <a:pPr defTabSz="685800" eaLnBrk="0" fontAlgn="base" hangingPunct="0">
              <a:spcAft>
                <a:spcPts val="400"/>
              </a:spcAft>
              <a:defRPr/>
            </a:pPr>
            <a:r>
              <a:rPr lang="en-US" sz="1200" i="1" dirty="0" smtClean="0">
                <a:solidFill>
                  <a:srgbClr val="004280"/>
                </a:solidFill>
              </a:rPr>
              <a:t>“Performance </a:t>
            </a:r>
            <a:r>
              <a:rPr lang="en-US" sz="1200" i="1" dirty="0">
                <a:solidFill>
                  <a:srgbClr val="004280"/>
                </a:solidFill>
              </a:rPr>
              <a:t>and reliability are critical for SAS Analytics* applications. Teaming Intel® Xeon® Processor E5-2600 v3 and Intel® </a:t>
            </a:r>
            <a:r>
              <a:rPr lang="en-US" sz="1200" i="1" dirty="0" smtClean="0">
                <a:solidFill>
                  <a:srgbClr val="004280"/>
                </a:solidFill>
              </a:rPr>
              <a:t>Solid-State </a:t>
            </a:r>
            <a:r>
              <a:rPr lang="en-US" sz="1200" i="1" dirty="0">
                <a:solidFill>
                  <a:srgbClr val="004280"/>
                </a:solidFill>
              </a:rPr>
              <a:t>Drive (Intel® SSD) P3700 delivers impressive performance gains – up to </a:t>
            </a:r>
            <a:r>
              <a:rPr lang="en-US" sz="1200" i="1" dirty="0" smtClean="0">
                <a:solidFill>
                  <a:srgbClr val="004280"/>
                </a:solidFill>
              </a:rPr>
              <a:t>3.02X </a:t>
            </a:r>
            <a:r>
              <a:rPr lang="en-US" sz="1200" i="1" dirty="0">
                <a:solidFill>
                  <a:srgbClr val="004280"/>
                </a:solidFill>
              </a:rPr>
              <a:t>over the previous generation processor and SSD with the SAS Mixed Analytics workload that closely resembles </a:t>
            </a:r>
            <a:r>
              <a:rPr lang="en-US" sz="1200" i="1" dirty="0" smtClean="0">
                <a:solidFill>
                  <a:srgbClr val="004280"/>
                </a:solidFill>
              </a:rPr>
              <a:t>our </a:t>
            </a:r>
            <a:r>
              <a:rPr lang="en-US" sz="1200" i="1" dirty="0">
                <a:solidFill>
                  <a:srgbClr val="004280"/>
                </a:solidFill>
              </a:rPr>
              <a:t>customer implementations. The Intel® SSD P3700 is a great option for I/O intensive applications</a:t>
            </a:r>
            <a:r>
              <a:rPr lang="en-US" sz="1200" i="1" dirty="0" smtClean="0">
                <a:solidFill>
                  <a:srgbClr val="004280"/>
                </a:solidFill>
              </a:rPr>
              <a:t>.”</a:t>
            </a:r>
            <a:r>
              <a:rPr lang="en-US" sz="1200" i="1" baseline="30000" dirty="0" smtClean="0">
                <a:solidFill>
                  <a:srgbClr val="004280"/>
                </a:solidFill>
              </a:rPr>
              <a:t>1</a:t>
            </a:r>
            <a:endParaRPr lang="en-US" sz="1200" i="1" baseline="30000" dirty="0">
              <a:solidFill>
                <a:srgbClr val="004280"/>
              </a:solidFill>
            </a:endParaRPr>
          </a:p>
          <a:p>
            <a:pPr defTabSz="685800" eaLnBrk="0" fontAlgn="base" hangingPunct="0">
              <a:spcAft>
                <a:spcPts val="400"/>
              </a:spcAft>
              <a:defRPr/>
            </a:pPr>
            <a:r>
              <a:rPr lang="es-ES" sz="1200" b="1" i="1" dirty="0" smtClean="0">
                <a:solidFill>
                  <a:srgbClr val="004280"/>
                </a:solidFill>
              </a:rPr>
              <a:t>Ken Gahagan </a:t>
            </a:r>
            <a:r>
              <a:rPr lang="es-ES" sz="1200" b="1" dirty="0" smtClean="0">
                <a:solidFill>
                  <a:srgbClr val="004280"/>
                </a:solidFill>
              </a:rPr>
              <a:t>- Director</a:t>
            </a:r>
            <a:r>
              <a:rPr lang="es-ES" sz="1200" b="1" dirty="0">
                <a:solidFill>
                  <a:srgbClr val="004280"/>
                </a:solidFill>
              </a:rPr>
              <a:t>, SAS R&amp;D</a:t>
            </a:r>
          </a:p>
          <a:p>
            <a:pPr defTabSz="685800" eaLnBrk="0" fontAlgn="base" hangingPunct="0">
              <a:spcBef>
                <a:spcPts val="600"/>
              </a:spcBef>
              <a:spcAft>
                <a:spcPct val="0"/>
              </a:spcAft>
              <a:defRPr/>
            </a:pPr>
            <a:endParaRPr lang="en-US" sz="1200" b="1" dirty="0">
              <a:solidFill>
                <a:srgbClr val="004280"/>
              </a:solidFill>
            </a:endParaRPr>
          </a:p>
        </p:txBody>
      </p:sp>
      <p:sp>
        <p:nvSpPr>
          <p:cNvPr id="45" name="TextBox 44"/>
          <p:cNvSpPr txBox="1"/>
          <p:nvPr/>
        </p:nvSpPr>
        <p:spPr>
          <a:xfrm>
            <a:off x="5794815" y="494717"/>
            <a:ext cx="3079298" cy="640080"/>
          </a:xfrm>
          <a:prstGeom prst="rect">
            <a:avLst/>
          </a:prstGeom>
          <a:noFill/>
          <a:ln>
            <a:solidFill>
              <a:schemeClr val="bg1">
                <a:lumMod val="75000"/>
              </a:schemeClr>
            </a:solidFill>
          </a:ln>
        </p:spPr>
        <p:txBody>
          <a:bodyPr wrap="square" rtlCol="0">
            <a:spAutoFit/>
          </a:bodyPr>
          <a:lstStyle/>
          <a:p>
            <a:endParaRPr lang="en-US" sz="1000" dirty="0" smtClean="0">
              <a:solidFill>
                <a:schemeClr val="tx2"/>
              </a:solidFill>
              <a:cs typeface="Neo Sans Inte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4</a:t>
            </a:fld>
            <a:endParaRPr lang="en-US" dirty="0">
              <a:solidFill>
                <a:prstClr val="white"/>
              </a:solidFill>
            </a:endParaRPr>
          </a:p>
        </p:txBody>
      </p:sp>
      <p:sp>
        <p:nvSpPr>
          <p:cNvPr id="7" name="Text Box 3">
            <a:hlinkClick r:id="rId3"/>
          </p:cNvPr>
          <p:cNvSpPr txBox="1">
            <a:spLocks noChangeArrowheads="1"/>
          </p:cNvSpPr>
          <p:nvPr/>
        </p:nvSpPr>
        <p:spPr bwMode="auto">
          <a:xfrm>
            <a:off x="6592185" y="937788"/>
            <a:ext cx="1268319" cy="207747"/>
          </a:xfrm>
          <a:prstGeom prst="rect">
            <a:avLst/>
          </a:prstGeom>
          <a:noFill/>
          <a:ln w="50800" algn="ctr">
            <a:noFill/>
            <a:miter lim="800000"/>
            <a:headEnd/>
            <a:tailEnd/>
          </a:ln>
        </p:spPr>
        <p:txBody>
          <a:bodyPr wrap="square" lIns="68576" tIns="34289" rIns="68576" bIns="34289">
            <a:spAutoFit/>
          </a:bodyPr>
          <a:lstStyle>
            <a:defPPr>
              <a:defRPr lang="en-US"/>
            </a:defPPr>
            <a:lvl1pPr algn="l" eaLnBrk="1" hangingPunct="1">
              <a:lnSpc>
                <a:spcPct val="90000"/>
              </a:lnSpc>
              <a:spcBef>
                <a:spcPts val="600"/>
              </a:spcBef>
              <a:defRPr sz="1800">
                <a:solidFill>
                  <a:srgbClr val="FFFFFF"/>
                </a:solidFill>
                <a:ea typeface="Verdana" pitchFamily="34" charset="0"/>
                <a:cs typeface="Verdana" pitchFamily="34" charset="0"/>
              </a:defRPr>
            </a:lvl1pPr>
          </a:lstStyle>
          <a:p>
            <a:pPr algn="r" defTabSz="342900"/>
            <a:r>
              <a:rPr lang="en-US" sz="1000" u="sng" dirty="0" smtClean="0">
                <a:solidFill>
                  <a:srgbClr val="004280"/>
                </a:solidFill>
                <a:cs typeface="Neo Sans Intel"/>
                <a:sym typeface="Wingdings" pitchFamily="2" charset="2"/>
              </a:rPr>
              <a:t>www.sas.com</a:t>
            </a:r>
            <a:endParaRPr lang="en-US" sz="1000" u="sng" dirty="0">
              <a:solidFill>
                <a:srgbClr val="004280"/>
              </a:solidFill>
              <a:cs typeface="Neo Sans Intel"/>
              <a:sym typeface="Wingdings" pitchFamily="2" charset="2"/>
            </a:endParaRPr>
          </a:p>
        </p:txBody>
      </p:sp>
      <p:sp>
        <p:nvSpPr>
          <p:cNvPr id="9" name="Content Placeholder 5"/>
          <p:cNvSpPr txBox="1">
            <a:spLocks/>
          </p:cNvSpPr>
          <p:nvPr/>
        </p:nvSpPr>
        <p:spPr>
          <a:xfrm>
            <a:off x="236056" y="2325081"/>
            <a:ext cx="5283002" cy="2389715"/>
          </a:xfrm>
          <a:prstGeom prst="rect">
            <a:avLst/>
          </a:prstGeom>
        </p:spPr>
        <p:txBody>
          <a:bodyPr vert="horz" lIns="0" tIns="0" rIns="0" bIns="0" rtlCol="0" anchor="t" anchorCtr="0">
            <a:noAutofit/>
          </a:bodyPr>
          <a:lstStyle>
            <a:lvl1pPr marL="0" indent="0" algn="l" defTabSz="457200" rtl="0" eaLnBrk="1" latinLnBrk="0" hangingPunct="1">
              <a:spcBef>
                <a:spcPts val="1200"/>
              </a:spcBef>
              <a:spcAft>
                <a:spcPts val="0"/>
              </a:spcAft>
              <a:buFont typeface="Wingdings" panose="05000000000000000000" pitchFamily="2" charset="2"/>
              <a:buNone/>
              <a:defRPr sz="1200" b="1" kern="1200" baseline="0">
                <a:solidFill>
                  <a:schemeClr val="accent2"/>
                </a:solidFill>
                <a:latin typeface="+mn-lt"/>
                <a:ea typeface="+mn-ea"/>
                <a:cs typeface="Intel Clear" panose="020B0604020203020204" pitchFamily="34" charset="0"/>
              </a:defRPr>
            </a:lvl1pPr>
            <a:lvl2pPr marL="457200" indent="0" algn="l" defTabSz="457200" rtl="0" eaLnBrk="1" latinLnBrk="0" hangingPunct="1">
              <a:spcBef>
                <a:spcPts val="1200"/>
              </a:spcBef>
              <a:buFont typeface="Wingdings" charset="2"/>
              <a:buNone/>
              <a:defRPr sz="1800" kern="1200" baseline="0">
                <a:solidFill>
                  <a:schemeClr val="tx1">
                    <a:tint val="75000"/>
                  </a:schemeClr>
                </a:solidFill>
                <a:latin typeface="+mn-lt"/>
                <a:ea typeface="+mn-ea"/>
                <a:cs typeface="Intel Clear" panose="020B0604020203020204" pitchFamily="34" charset="0"/>
              </a:defRPr>
            </a:lvl2pPr>
            <a:lvl3pPr marL="914400" indent="0" algn="l" defTabSz="457200" rtl="0" eaLnBrk="1" latinLnBrk="0" hangingPunct="1">
              <a:spcBef>
                <a:spcPts val="800"/>
              </a:spcBef>
              <a:buFont typeface="Wingdings" charset="2"/>
              <a:buNone/>
              <a:defRPr sz="1600" kern="1200">
                <a:solidFill>
                  <a:schemeClr val="tx1">
                    <a:tint val="75000"/>
                  </a:schemeClr>
                </a:solidFill>
                <a:latin typeface="+mn-lt"/>
                <a:ea typeface="+mn-ea"/>
                <a:cs typeface="Intel Clear" panose="020B0604020203020204" pitchFamily="34" charset="0"/>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Intel Clear" panose="020B0604020203020204" pitchFamily="34" charset="0"/>
              </a:defRPr>
            </a:lvl4pPr>
            <a:lvl5pPr marL="1828800" indent="0" algn="l"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Intel Clear" panose="020B0604020203020204" pitchFamily="34" charset="0"/>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137160" indent="-137160" eaLnBrk="0" hangingPunct="0">
              <a:spcBef>
                <a:spcPts val="300"/>
              </a:spcBef>
              <a:buClr>
                <a:srgbClr val="004280"/>
              </a:buClr>
              <a:buFont typeface="Wingdings" panose="05000000000000000000" pitchFamily="2" charset="2"/>
              <a:buChar char="§"/>
              <a:defRPr/>
            </a:pPr>
            <a:r>
              <a:rPr lang="en-US" b="0" dirty="0" smtClean="0">
                <a:solidFill>
                  <a:srgbClr val="004280"/>
                </a:solidFill>
              </a:rPr>
              <a:t>SAS* applications provide an integrated environment for predictive and descriptive modeling, data mining, text analytics, forecasting, optimization, simulation, experimental design and more. </a:t>
            </a:r>
            <a:endParaRPr lang="en-US" b="0" dirty="0">
              <a:solidFill>
                <a:srgbClr val="004280"/>
              </a:solidFill>
            </a:endParaRPr>
          </a:p>
        </p:txBody>
      </p:sp>
      <p:cxnSp>
        <p:nvCxnSpPr>
          <p:cNvPr id="10" name="Straight Connector 9"/>
          <p:cNvCxnSpPr/>
          <p:nvPr/>
        </p:nvCxnSpPr>
        <p:spPr>
          <a:xfrm>
            <a:off x="234248" y="2243224"/>
            <a:ext cx="5303520" cy="0"/>
          </a:xfrm>
          <a:prstGeom prst="line">
            <a:avLst/>
          </a:prstGeom>
          <a:ln w="12700" cmpd="sng">
            <a:solidFill>
              <a:schemeClr val="tx1"/>
            </a:solidFill>
            <a:prstDash val="dashDot"/>
          </a:ln>
          <a:effectLst/>
        </p:spPr>
        <p:style>
          <a:lnRef idx="2">
            <a:schemeClr val="accent1"/>
          </a:lnRef>
          <a:fillRef idx="0">
            <a:schemeClr val="accent1"/>
          </a:fillRef>
          <a:effectRef idx="1">
            <a:schemeClr val="accent1"/>
          </a:effectRef>
          <a:fontRef idx="minor">
            <a:schemeClr val="tx1"/>
          </a:fontRef>
        </p:style>
      </p:cxnSp>
      <p:sp>
        <p:nvSpPr>
          <p:cNvPr id="42" name="AutoShape 18"/>
          <p:cNvSpPr>
            <a:spLocks noChangeArrowheads="1"/>
          </p:cNvSpPr>
          <p:nvPr/>
        </p:nvSpPr>
        <p:spPr bwMode="auto">
          <a:xfrm>
            <a:off x="234248" y="4049486"/>
            <a:ext cx="5284810" cy="547853"/>
          </a:xfrm>
          <a:prstGeom prst="roundRect">
            <a:avLst>
              <a:gd name="adj" fmla="val 0"/>
            </a:avLst>
          </a:prstGeom>
          <a:solidFill>
            <a:srgbClr val="004280"/>
          </a:solidFill>
          <a:effectLst>
            <a:glow rad="50800">
              <a:srgbClr val="004280"/>
            </a:glow>
            <a:outerShdw blurRad="63500" dist="25400" dir="5400000" rotWithShape="0">
              <a:srgbClr val="000000">
                <a:alpha val="43137"/>
              </a:srgbClr>
            </a:outerShdw>
          </a:effectLst>
        </p:spPr>
        <p:style>
          <a:lnRef idx="3">
            <a:schemeClr val="lt1"/>
          </a:lnRef>
          <a:fillRef idx="1">
            <a:schemeClr val="accent3"/>
          </a:fillRef>
          <a:effectRef idx="1">
            <a:schemeClr val="accent3"/>
          </a:effectRef>
          <a:fontRef idx="minor">
            <a:schemeClr val="lt1"/>
          </a:fontRef>
        </p:style>
        <p:txBody>
          <a:bodyPr wrap="square" anchor="ctr" anchorCtr="0">
            <a:noAutofit/>
          </a:bodyPr>
          <a:lstStyle/>
          <a:p>
            <a:pPr marL="0" lvl="1" algn="ctr" defTabSz="342900">
              <a:lnSpc>
                <a:spcPct val="90000"/>
              </a:lnSpc>
              <a:defRPr/>
            </a:pPr>
            <a:r>
              <a:rPr lang="en-US" sz="1400" b="1" dirty="0">
                <a:solidFill>
                  <a:schemeClr val="bg1"/>
                </a:solidFill>
              </a:rPr>
              <a:t>Intel® </a:t>
            </a:r>
            <a:r>
              <a:rPr lang="en-US" sz="1400" b="1" dirty="0" smtClean="0">
                <a:solidFill>
                  <a:schemeClr val="bg1"/>
                </a:solidFill>
              </a:rPr>
              <a:t>SSD </a:t>
            </a:r>
            <a:r>
              <a:rPr lang="en-US" sz="1400" b="1" dirty="0">
                <a:solidFill>
                  <a:schemeClr val="bg1"/>
                </a:solidFill>
              </a:rPr>
              <a:t>P3700 </a:t>
            </a:r>
            <a:r>
              <a:rPr lang="en-US" sz="1400" b="1" dirty="0" smtClean="0">
                <a:solidFill>
                  <a:schemeClr val="bg1"/>
                </a:solidFill>
              </a:rPr>
              <a:t>helps deliver up to 3.02X better performance for </a:t>
            </a:r>
            <a:r>
              <a:rPr lang="en-US" sz="1400" b="1" dirty="0">
                <a:solidFill>
                  <a:schemeClr val="bg1"/>
                </a:solidFill>
              </a:rPr>
              <a:t>SAS </a:t>
            </a:r>
            <a:r>
              <a:rPr lang="en-US" sz="1400" b="1" dirty="0" smtClean="0">
                <a:solidFill>
                  <a:schemeClr val="bg1"/>
                </a:solidFill>
              </a:rPr>
              <a:t>Analytics!</a:t>
            </a:r>
            <a:endParaRPr lang="en-US" sz="1400" b="1" dirty="0">
              <a:solidFill>
                <a:schemeClr val="bg1"/>
              </a:solidFill>
            </a:endParaRPr>
          </a:p>
        </p:txBody>
      </p:sp>
      <p:sp>
        <p:nvSpPr>
          <p:cNvPr id="43" name="Rectangle 42"/>
          <p:cNvSpPr/>
          <p:nvPr/>
        </p:nvSpPr>
        <p:spPr>
          <a:xfrm>
            <a:off x="5238750" y="148708"/>
            <a:ext cx="3708234" cy="276999"/>
          </a:xfrm>
          <a:prstGeom prst="rect">
            <a:avLst/>
          </a:prstGeom>
        </p:spPr>
        <p:txBody>
          <a:bodyPr wrap="square">
            <a:spAutoFit/>
          </a:bodyPr>
          <a:lstStyle/>
          <a:p>
            <a:pPr algn="r"/>
            <a:r>
              <a:rPr lang="en-US" sz="1200" dirty="0">
                <a:solidFill>
                  <a:srgbClr val="0071C5"/>
                </a:solidFill>
                <a:latin typeface="+mj-lt"/>
                <a:cs typeface="Neo Sans Intel"/>
              </a:rPr>
              <a:t>Intel® Xeon® </a:t>
            </a:r>
            <a:r>
              <a:rPr lang="en-US" sz="1200" dirty="0" smtClean="0">
                <a:solidFill>
                  <a:srgbClr val="0071C5"/>
                </a:solidFill>
                <a:latin typeface="+mj-lt"/>
                <a:cs typeface="Neo Sans Intel"/>
              </a:rPr>
              <a:t>Processor </a:t>
            </a:r>
            <a:r>
              <a:rPr lang="en-US" sz="1200" i="1" dirty="0" smtClean="0">
                <a:solidFill>
                  <a:srgbClr val="0071C5"/>
                </a:solidFill>
                <a:latin typeface="+mj-lt"/>
                <a:cs typeface="Neo Sans Intel"/>
              </a:rPr>
              <a:t>E5-2600 </a:t>
            </a:r>
            <a:r>
              <a:rPr lang="en-US" sz="1200" i="1" dirty="0">
                <a:solidFill>
                  <a:srgbClr val="0071C5"/>
                </a:solidFill>
                <a:latin typeface="+mj-lt"/>
                <a:cs typeface="Neo Sans Intel"/>
              </a:rPr>
              <a:t>v3 Product Family </a:t>
            </a:r>
          </a:p>
        </p:txBody>
      </p:sp>
      <p:sp>
        <p:nvSpPr>
          <p:cNvPr id="46" name="Title 9"/>
          <p:cNvSpPr txBox="1">
            <a:spLocks/>
          </p:cNvSpPr>
          <p:nvPr/>
        </p:nvSpPr>
        <p:spPr>
          <a:xfrm>
            <a:off x="5794815" y="1198520"/>
            <a:ext cx="3079298" cy="310896"/>
          </a:xfrm>
          <a:prstGeom prst="rect">
            <a:avLst/>
          </a:prstGeom>
          <a:ln>
            <a:solidFill>
              <a:schemeClr val="bg1">
                <a:lumMod val="75000"/>
              </a:schemeClr>
            </a:solidFill>
          </a:ln>
        </p:spPr>
        <p:txBody>
          <a:bodyPr/>
          <a:lstStyle/>
          <a:p>
            <a:pPr algn="ctr">
              <a:defRPr/>
            </a:pPr>
            <a:r>
              <a:rPr lang="en-US" sz="1400" b="1" dirty="0" smtClean="0">
                <a:solidFill>
                  <a:srgbClr val="004280"/>
                </a:solidFill>
                <a:latin typeface="Intel Clear" panose="020B0604020203020204" pitchFamily="34" charset="0"/>
              </a:rPr>
              <a:t>Big Data/Analytics</a:t>
            </a:r>
            <a:endParaRPr lang="en-US" sz="1400" b="1" dirty="0">
              <a:solidFill>
                <a:srgbClr val="004280"/>
              </a:solidFill>
              <a:latin typeface="Intel Clear" panose="020B0604020203020204" pitchFamily="34" charset="0"/>
            </a:endParaRPr>
          </a:p>
          <a:p>
            <a:pPr algn="ctr">
              <a:defRPr/>
            </a:pPr>
            <a:endParaRPr lang="en-US" sz="1400" b="1" dirty="0">
              <a:solidFill>
                <a:srgbClr val="004280"/>
              </a:solidFill>
              <a:latin typeface="Intel Clear" panose="020B0604020203020204" pitchFamily="34" charset="0"/>
            </a:endParaRPr>
          </a:p>
        </p:txBody>
      </p:sp>
      <p:pic>
        <p:nvPicPr>
          <p:cNvPr id="18" name="Picture 17" descr="SAS logo"/>
          <p:cNvPicPr>
            <a:picLocks noChangeAspect="1" noChangeArrowheads="1"/>
          </p:cNvPicPr>
          <p:nvPr/>
        </p:nvPicPr>
        <p:blipFill>
          <a:blip r:embed="rId4" cstate="print"/>
          <a:srcRect/>
          <a:stretch>
            <a:fillRect/>
          </a:stretch>
        </p:blipFill>
        <p:spPr bwMode="auto">
          <a:xfrm>
            <a:off x="6786664" y="516890"/>
            <a:ext cx="1152488" cy="488947"/>
          </a:xfrm>
          <a:prstGeom prst="rect">
            <a:avLst/>
          </a:prstGeom>
          <a:noFill/>
          <a:ln w="9525">
            <a:noFill/>
            <a:miter lim="800000"/>
            <a:headEnd/>
            <a:tailEnd/>
          </a:ln>
        </p:spPr>
      </p:pic>
      <p:graphicFrame>
        <p:nvGraphicFramePr>
          <p:cNvPr id="19" name="Table 18"/>
          <p:cNvGraphicFramePr>
            <a:graphicFrameLocks noGrp="1"/>
          </p:cNvGraphicFramePr>
          <p:nvPr>
            <p:extLst>
              <p:ext uri="{D42A27DB-BD31-4B8C-83A1-F6EECF244321}">
                <p14:modId xmlns:p14="http://schemas.microsoft.com/office/powerpoint/2010/main" val="1684476224"/>
              </p:ext>
            </p:extLst>
          </p:nvPr>
        </p:nvGraphicFramePr>
        <p:xfrm>
          <a:off x="215535" y="2895751"/>
          <a:ext cx="5303523" cy="1036320"/>
        </p:xfrm>
        <a:graphic>
          <a:graphicData uri="http://schemas.openxmlformats.org/drawingml/2006/table">
            <a:tbl>
              <a:tblPr/>
              <a:tblGrid>
                <a:gridCol w="966243"/>
                <a:gridCol w="645030"/>
                <a:gridCol w="952127"/>
                <a:gridCol w="785504"/>
                <a:gridCol w="880717"/>
                <a:gridCol w="1073902"/>
              </a:tblGrid>
              <a:tr h="248233">
                <a:tc>
                  <a:txBody>
                    <a:bodyPr/>
                    <a:lstStyle/>
                    <a:p>
                      <a:pPr algn="ctr" rtl="0" fontAlgn="b"/>
                      <a:r>
                        <a:rPr lang="en-US" sz="800" b="1" i="0" u="none" strike="noStrike" dirty="0" smtClean="0">
                          <a:solidFill>
                            <a:srgbClr val="000000"/>
                          </a:solidFill>
                          <a:effectLst/>
                          <a:latin typeface="+mn-lt"/>
                        </a:rPr>
                        <a:t>Intel® SSD</a:t>
                      </a:r>
                      <a:endParaRPr lang="en-US" sz="800" b="1" i="0" u="none" strike="noStrike" dirty="0">
                        <a:solidFill>
                          <a:srgbClr val="000000"/>
                        </a:solidFill>
                        <a:effectLst/>
                        <a:latin typeface="+mn-lt"/>
                      </a:endParaRPr>
                    </a:p>
                  </a:txBody>
                  <a:tcPr marL="18288" marR="18288" marT="18288" marB="18288"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algn="ctr" rtl="0" fontAlgn="b"/>
                      <a:r>
                        <a:rPr lang="en-US" sz="800" b="1" i="0" u="none" strike="noStrike" dirty="0">
                          <a:solidFill>
                            <a:srgbClr val="000000"/>
                          </a:solidFill>
                          <a:effectLst/>
                          <a:latin typeface="+mn-lt"/>
                        </a:rPr>
                        <a:t>Product Specification of IO Throughput  per SSD</a:t>
                      </a:r>
                    </a:p>
                  </a:txBody>
                  <a:tcPr marL="18288" marR="18288" marT="18288" marB="1828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algn="ctr" rtl="0" fontAlgn="b"/>
                      <a:r>
                        <a:rPr lang="en-US" sz="800" b="1" i="0" u="none" strike="noStrike" dirty="0">
                          <a:solidFill>
                            <a:srgbClr val="000000"/>
                          </a:solidFill>
                          <a:effectLst/>
                          <a:latin typeface="+mn-lt"/>
                        </a:rPr>
                        <a:t>Number of tested SSDs</a:t>
                      </a:r>
                    </a:p>
                  </a:txBody>
                  <a:tcPr marL="18288" marR="18288" marT="18288" marB="1828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800" b="1" i="0" u="none" strike="noStrike" dirty="0">
                          <a:solidFill>
                            <a:srgbClr val="000000"/>
                          </a:solidFill>
                          <a:effectLst/>
                          <a:latin typeface="+mn-lt"/>
                        </a:rPr>
                        <a:t>Estimate Cost of a single SSD</a:t>
                      </a:r>
                    </a:p>
                  </a:txBody>
                  <a:tcPr marL="18288" marR="18288" marT="18288" marB="18288"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rtl="0" fontAlgn="b"/>
                      <a:r>
                        <a:rPr lang="en-US" sz="800" b="1" i="0" u="none" strike="noStrike" dirty="0">
                          <a:solidFill>
                            <a:srgbClr val="000000"/>
                          </a:solidFill>
                          <a:effectLst/>
                          <a:latin typeface="+mn-lt"/>
                        </a:rPr>
                        <a:t>Estimate Total cost of tested SSDs</a:t>
                      </a:r>
                    </a:p>
                  </a:txBody>
                  <a:tcPr marL="18288" marR="18288" marT="18288" marB="18288"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63908">
                <a:tc rowSpan="2">
                  <a:txBody>
                    <a:bodyPr/>
                    <a:lstStyle/>
                    <a:p>
                      <a:pPr algn="ctr" rtl="0" fontAlgn="b"/>
                      <a:r>
                        <a:rPr lang="en-US" sz="1000" b="1" i="0" u="none" strike="noStrike" dirty="0">
                          <a:solidFill>
                            <a:srgbClr val="000000"/>
                          </a:solidFill>
                          <a:effectLst/>
                          <a:latin typeface="+mn-lt"/>
                        </a:rPr>
                        <a:t>800 GB </a:t>
                      </a:r>
                      <a:r>
                        <a:rPr lang="en-US" sz="1000" b="1" i="0" u="none" strike="noStrike" dirty="0" smtClean="0">
                          <a:solidFill>
                            <a:srgbClr val="000000"/>
                          </a:solidFill>
                          <a:effectLst/>
                          <a:latin typeface="+mn-lt"/>
                        </a:rPr>
                        <a:t>S3700</a:t>
                      </a:r>
                      <a:endParaRPr lang="en-US" sz="1000" b="1" i="0" u="none" strike="noStrike" dirty="0">
                        <a:solidFill>
                          <a:srgbClr val="000000"/>
                        </a:solidFill>
                        <a:effectLst/>
                        <a:latin typeface="+mn-lt"/>
                      </a:endParaRPr>
                    </a:p>
                  </a:txBody>
                  <a:tcPr marL="18288" marR="18288" marT="18288" marB="18288"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000" b="0" i="0" u="none" strike="noStrike" dirty="0">
                          <a:solidFill>
                            <a:srgbClr val="000000"/>
                          </a:solidFill>
                          <a:effectLst/>
                          <a:latin typeface="+mn-lt"/>
                        </a:rPr>
                        <a:t>Read</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000" b="0" i="0" u="none" strike="noStrike" dirty="0">
                          <a:solidFill>
                            <a:srgbClr val="000000"/>
                          </a:solidFill>
                          <a:effectLst/>
                          <a:latin typeface="+mn-lt"/>
                        </a:rPr>
                        <a:t>500 MB/s</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rowSpan="2">
                  <a:txBody>
                    <a:bodyPr/>
                    <a:lstStyle/>
                    <a:p>
                      <a:pPr algn="ctr" rtl="0" fontAlgn="b"/>
                      <a:r>
                        <a:rPr lang="en-US" sz="1000" b="1" i="0" u="none" strike="noStrike" dirty="0">
                          <a:solidFill>
                            <a:srgbClr val="000000"/>
                          </a:solidFill>
                          <a:effectLst/>
                          <a:latin typeface="+mn-lt"/>
                        </a:rPr>
                        <a:t>8</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rowSpan="2">
                  <a:txBody>
                    <a:bodyPr/>
                    <a:lstStyle/>
                    <a:p>
                      <a:pPr algn="ctr" rtl="0" fontAlgn="b"/>
                      <a:r>
                        <a:rPr lang="en-US" sz="1000" b="0" i="0" u="none" strike="noStrike" dirty="0">
                          <a:solidFill>
                            <a:srgbClr val="000000"/>
                          </a:solidFill>
                          <a:effectLst/>
                          <a:latin typeface="+mn-lt"/>
                        </a:rPr>
                        <a:t>$1,533 </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rowSpan="2">
                  <a:txBody>
                    <a:bodyPr/>
                    <a:lstStyle/>
                    <a:p>
                      <a:pPr algn="ctr" rtl="0" fontAlgn="b"/>
                      <a:r>
                        <a:rPr lang="en-US" sz="1000" b="1" i="0" u="none" strike="noStrike" dirty="0">
                          <a:solidFill>
                            <a:srgbClr val="000000"/>
                          </a:solidFill>
                          <a:effectLst/>
                          <a:latin typeface="+mn-lt"/>
                        </a:rPr>
                        <a:t>$12,264 </a:t>
                      </a:r>
                    </a:p>
                  </a:txBody>
                  <a:tcPr marL="18288" marR="18288" marT="18288" marB="18288"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r>
              <a:tr h="163908">
                <a:tc vMerge="1">
                  <a:txBody>
                    <a:bodyPr/>
                    <a:lstStyle/>
                    <a:p>
                      <a:endParaRPr lang="en-US"/>
                    </a:p>
                  </a:txBody>
                  <a:tcPr/>
                </a:tc>
                <a:tc>
                  <a:txBody>
                    <a:bodyPr/>
                    <a:lstStyle/>
                    <a:p>
                      <a:pPr algn="ctr" rtl="0" fontAlgn="b"/>
                      <a:r>
                        <a:rPr lang="en-US" sz="1000" b="0" i="0" u="none" strike="noStrike" dirty="0">
                          <a:solidFill>
                            <a:srgbClr val="000000"/>
                          </a:solidFill>
                          <a:effectLst/>
                          <a:latin typeface="+mn-lt"/>
                        </a:rPr>
                        <a:t>Write</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rtl="0" fontAlgn="b"/>
                      <a:r>
                        <a:rPr lang="en-US" sz="1000" b="0" i="0" u="none" strike="noStrike" dirty="0">
                          <a:solidFill>
                            <a:srgbClr val="000000"/>
                          </a:solidFill>
                          <a:effectLst/>
                          <a:latin typeface="+mn-lt"/>
                        </a:rPr>
                        <a:t>460 MB/s</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63908">
                <a:tc rowSpan="2">
                  <a:txBody>
                    <a:bodyPr/>
                    <a:lstStyle/>
                    <a:p>
                      <a:pPr algn="ctr" rtl="0" fontAlgn="b"/>
                      <a:r>
                        <a:rPr lang="en-US" sz="1000" b="1" i="0" u="none" strike="noStrike" dirty="0">
                          <a:solidFill>
                            <a:srgbClr val="000000"/>
                          </a:solidFill>
                          <a:effectLst/>
                          <a:latin typeface="+mn-lt"/>
                        </a:rPr>
                        <a:t>1.6 TB </a:t>
                      </a:r>
                      <a:r>
                        <a:rPr lang="en-US" sz="1000" b="1" i="0" u="none" strike="noStrike" dirty="0" smtClean="0">
                          <a:solidFill>
                            <a:srgbClr val="000000"/>
                          </a:solidFill>
                          <a:effectLst/>
                          <a:latin typeface="+mn-lt"/>
                        </a:rPr>
                        <a:t>P3700</a:t>
                      </a:r>
                      <a:endParaRPr lang="en-US" sz="1000" b="1" i="0" u="none" strike="noStrike" dirty="0">
                        <a:solidFill>
                          <a:srgbClr val="000000"/>
                        </a:solidFill>
                        <a:effectLst/>
                        <a:latin typeface="+mn-lt"/>
                      </a:endParaRPr>
                    </a:p>
                  </a:txBody>
                  <a:tcPr marL="18288" marR="18288" marT="18288" marB="18288"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b"/>
                      <a:r>
                        <a:rPr lang="en-US" sz="1000" b="0" i="0" u="none" strike="noStrike" dirty="0">
                          <a:solidFill>
                            <a:srgbClr val="000000"/>
                          </a:solidFill>
                          <a:effectLst/>
                          <a:latin typeface="+mn-lt"/>
                        </a:rPr>
                        <a:t>Read</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b"/>
                      <a:r>
                        <a:rPr lang="en-US" sz="1000" b="0" i="0" u="none" strike="noStrike" dirty="0">
                          <a:solidFill>
                            <a:srgbClr val="000000"/>
                          </a:solidFill>
                          <a:effectLst/>
                          <a:latin typeface="+mn-lt"/>
                        </a:rPr>
                        <a:t>2800 MB/s</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algn="ctr" rtl="0" fontAlgn="b"/>
                      <a:r>
                        <a:rPr lang="en-US" sz="1000" b="1" i="0" u="none" strike="noStrike" dirty="0">
                          <a:solidFill>
                            <a:srgbClr val="000000"/>
                          </a:solidFill>
                          <a:effectLst/>
                          <a:latin typeface="+mn-lt"/>
                        </a:rPr>
                        <a:t>2</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algn="ctr" rtl="0" fontAlgn="b"/>
                      <a:r>
                        <a:rPr lang="en-US" sz="1000" b="0" i="0" u="none" strike="noStrike" dirty="0">
                          <a:solidFill>
                            <a:srgbClr val="000000"/>
                          </a:solidFill>
                          <a:effectLst/>
                          <a:latin typeface="+mn-lt"/>
                        </a:rPr>
                        <a:t>$5,095 </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rowSpan="2">
                  <a:txBody>
                    <a:bodyPr/>
                    <a:lstStyle/>
                    <a:p>
                      <a:pPr algn="ctr" rtl="0" fontAlgn="b"/>
                      <a:r>
                        <a:rPr lang="en-US" sz="1000" b="1" i="0" u="none" strike="noStrike" dirty="0">
                          <a:solidFill>
                            <a:srgbClr val="000000"/>
                          </a:solidFill>
                          <a:effectLst/>
                          <a:latin typeface="+mn-lt"/>
                        </a:rPr>
                        <a:t>$10,190 </a:t>
                      </a:r>
                    </a:p>
                  </a:txBody>
                  <a:tcPr marL="18288" marR="18288" marT="18288" marB="18288"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163908">
                <a:tc vMerge="1">
                  <a:txBody>
                    <a:bodyPr/>
                    <a:lstStyle/>
                    <a:p>
                      <a:endParaRPr lang="en-US"/>
                    </a:p>
                  </a:txBody>
                  <a:tcPr/>
                </a:tc>
                <a:tc>
                  <a:txBody>
                    <a:bodyPr/>
                    <a:lstStyle/>
                    <a:p>
                      <a:pPr algn="ctr" rtl="0" fontAlgn="b"/>
                      <a:r>
                        <a:rPr lang="en-US" sz="1000" b="0" i="0" u="none" strike="noStrike" dirty="0">
                          <a:solidFill>
                            <a:srgbClr val="000000"/>
                          </a:solidFill>
                          <a:effectLst/>
                          <a:latin typeface="+mn-lt"/>
                        </a:rPr>
                        <a:t>Write</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rtl="0" fontAlgn="b"/>
                      <a:r>
                        <a:rPr lang="en-US" sz="1000" b="0" i="0" u="none" strike="noStrike" dirty="0">
                          <a:solidFill>
                            <a:srgbClr val="000000"/>
                          </a:solidFill>
                          <a:effectLst/>
                          <a:latin typeface="+mn-lt"/>
                        </a:rPr>
                        <a:t>2000 MB/s</a:t>
                      </a:r>
                    </a:p>
                  </a:txBody>
                  <a:tcPr marL="18288" marR="18288" marT="18288" marB="1828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51" name="Rectangle 50"/>
          <p:cNvSpPr/>
          <p:nvPr/>
        </p:nvSpPr>
        <p:spPr>
          <a:xfrm>
            <a:off x="5794815" y="1603214"/>
            <a:ext cx="3079298" cy="461665"/>
          </a:xfrm>
          <a:prstGeom prst="rect">
            <a:avLst/>
          </a:prstGeom>
        </p:spPr>
        <p:txBody>
          <a:bodyPr wrap="square" lIns="0" tIns="0" rIns="0" bIns="0">
            <a:spAutoFit/>
          </a:bodyPr>
          <a:lstStyle/>
          <a:p>
            <a:pPr algn="ctr"/>
            <a:r>
              <a:rPr lang="en-US" sz="1000" dirty="0" smtClean="0">
                <a:solidFill>
                  <a:srgbClr val="004280"/>
                </a:solidFill>
                <a:latin typeface="Intel Clear" panose="020B0604020203020204" pitchFamily="34" charset="0"/>
                <a:cs typeface="Neo Sans Intel"/>
              </a:rPr>
              <a:t>SAS Analytics* </a:t>
            </a:r>
            <a:r>
              <a:rPr lang="en-US" sz="1000" dirty="0">
                <a:solidFill>
                  <a:srgbClr val="004280"/>
                </a:solidFill>
                <a:latin typeface="Intel Clear" panose="020B0604020203020204" pitchFamily="34" charset="0"/>
                <a:cs typeface="Neo Sans Intel"/>
              </a:rPr>
              <a:t>m</a:t>
            </a:r>
            <a:r>
              <a:rPr lang="en-US" sz="1000" dirty="0" smtClean="0">
                <a:solidFill>
                  <a:srgbClr val="004280"/>
                </a:solidFill>
                <a:latin typeface="Intel Clear" panose="020B0604020203020204" pitchFamily="34" charset="0"/>
                <a:cs typeface="Neo Sans Intel"/>
              </a:rPr>
              <a:t>ixed workload improvement (jobs-per-hour from 3.98 to 12.04) with </a:t>
            </a:r>
            <a:r>
              <a:rPr lang="en-US" sz="1000" dirty="0">
                <a:solidFill>
                  <a:srgbClr val="004280"/>
                </a:solidFill>
                <a:latin typeface="Intel Clear" panose="020B0604020203020204" pitchFamily="34" charset="0"/>
                <a:cs typeface="Neo Sans Intel"/>
              </a:rPr>
              <a:t>Intel® Xeon® Processor E5-2600 </a:t>
            </a:r>
            <a:r>
              <a:rPr lang="en-US" sz="1000" dirty="0" smtClean="0">
                <a:solidFill>
                  <a:srgbClr val="004280"/>
                </a:solidFill>
                <a:latin typeface="Intel Clear" panose="020B0604020203020204" pitchFamily="34" charset="0"/>
                <a:cs typeface="Neo Sans Intel"/>
              </a:rPr>
              <a:t>v3 and Intel</a:t>
            </a:r>
            <a:r>
              <a:rPr lang="en-US" sz="1000" dirty="0">
                <a:solidFill>
                  <a:srgbClr val="004280"/>
                </a:solidFill>
                <a:latin typeface="Intel Clear" panose="020B0604020203020204" pitchFamily="34" charset="0"/>
                <a:cs typeface="Neo Sans Intel"/>
              </a:rPr>
              <a:t>® SSD </a:t>
            </a:r>
            <a:r>
              <a:rPr lang="en-US" sz="1000" dirty="0" smtClean="0">
                <a:solidFill>
                  <a:srgbClr val="004280"/>
                </a:solidFill>
                <a:latin typeface="Intel Clear" panose="020B0604020203020204" pitchFamily="34" charset="0"/>
                <a:cs typeface="Neo Sans Intel"/>
              </a:rPr>
              <a:t>DC P3700 </a:t>
            </a:r>
            <a:endParaRPr lang="en-US" sz="1000" dirty="0">
              <a:solidFill>
                <a:srgbClr val="004280"/>
              </a:solidFill>
              <a:latin typeface="Intel Clear" panose="020B0604020203020204" pitchFamily="34" charset="0"/>
              <a:cs typeface="Neo Sans Intel"/>
            </a:endParaRPr>
          </a:p>
        </p:txBody>
      </p:sp>
      <p:sp>
        <p:nvSpPr>
          <p:cNvPr id="2" name="TextBox 1"/>
          <p:cNvSpPr txBox="1"/>
          <p:nvPr/>
        </p:nvSpPr>
        <p:spPr>
          <a:xfrm>
            <a:off x="7711973" y="2181088"/>
            <a:ext cx="677017" cy="600164"/>
          </a:xfrm>
          <a:prstGeom prst="rect">
            <a:avLst/>
          </a:prstGeom>
          <a:noFill/>
        </p:spPr>
        <p:txBody>
          <a:bodyPr wrap="square" rtlCol="0">
            <a:spAutoFit/>
          </a:bodyPr>
          <a:lstStyle/>
          <a:p>
            <a:pPr algn="ctr"/>
            <a:r>
              <a:rPr lang="en-US" sz="1100" b="1" dirty="0" smtClean="0">
                <a:solidFill>
                  <a:schemeClr val="bg1"/>
                </a:solidFill>
                <a:cs typeface="Neo Sans Intel"/>
              </a:rPr>
              <a:t>Up to 202% </a:t>
            </a:r>
            <a:r>
              <a:rPr lang="en-US" sz="1100" b="1" dirty="0">
                <a:solidFill>
                  <a:schemeClr val="bg1"/>
                </a:solidFill>
                <a:cs typeface="Neo Sans Intel"/>
              </a:rPr>
              <a:t>f</a:t>
            </a:r>
            <a:r>
              <a:rPr lang="en-US" sz="1100" b="1" dirty="0" smtClean="0">
                <a:solidFill>
                  <a:schemeClr val="bg1"/>
                </a:solidFill>
                <a:cs typeface="Neo Sans Intel"/>
              </a:rPr>
              <a:t>aster!!</a:t>
            </a:r>
          </a:p>
        </p:txBody>
      </p:sp>
      <p:sp>
        <p:nvSpPr>
          <p:cNvPr id="20" name="TextBox 19"/>
          <p:cNvSpPr txBox="1"/>
          <p:nvPr/>
        </p:nvSpPr>
        <p:spPr>
          <a:xfrm>
            <a:off x="69669" y="4686359"/>
            <a:ext cx="7966501" cy="369332"/>
          </a:xfrm>
          <a:prstGeom prst="rect">
            <a:avLst/>
          </a:prstGeom>
          <a:noFill/>
        </p:spPr>
        <p:txBody>
          <a:bodyPr wrap="square" rtlCol="0">
            <a:spAutoFit/>
          </a:bodyPr>
          <a:lstStyle/>
          <a:p>
            <a:r>
              <a:rPr lang="en-US" sz="600" dirty="0" smtClean="0">
                <a:solidFill>
                  <a:schemeClr val="tx2"/>
                </a:solidFill>
                <a:cs typeface="Neo Sans Intel"/>
              </a:rPr>
              <a:t>Software </a:t>
            </a:r>
            <a:r>
              <a:rPr lang="en-US" sz="600" dirty="0">
                <a:solidFill>
                  <a:schemeClr val="tx2"/>
                </a:solidFill>
                <a:cs typeface="Neo Sans Intel"/>
              </a:rPr>
              <a:t>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a:t>
            </a:r>
            <a:r>
              <a:rPr lang="en-US" sz="600" dirty="0" smtClean="0">
                <a:solidFill>
                  <a:schemeClr val="tx2"/>
                </a:solidFill>
                <a:cs typeface="Neo Sans Intel"/>
              </a:rPr>
              <a:t>products.</a:t>
            </a:r>
            <a:endParaRPr lang="en-US" sz="700" dirty="0" smtClean="0">
              <a:solidFill>
                <a:schemeClr val="tx2"/>
              </a:solidFill>
              <a:cs typeface="Neo Sans Intel"/>
            </a:endParaRPr>
          </a:p>
        </p:txBody>
      </p:sp>
      <p:sp>
        <p:nvSpPr>
          <p:cNvPr id="23" name="TextBox 22"/>
          <p:cNvSpPr txBox="1"/>
          <p:nvPr/>
        </p:nvSpPr>
        <p:spPr>
          <a:xfrm rot="16200000">
            <a:off x="5200958" y="2777423"/>
            <a:ext cx="1466710" cy="246221"/>
          </a:xfrm>
          <a:prstGeom prst="rect">
            <a:avLst/>
          </a:prstGeom>
          <a:noFill/>
        </p:spPr>
        <p:txBody>
          <a:bodyPr wrap="square" rtlCol="0">
            <a:spAutoFit/>
          </a:bodyPr>
          <a:lstStyle/>
          <a:p>
            <a:r>
              <a:rPr lang="en-US" sz="1000" dirty="0" smtClean="0">
                <a:cs typeface="Neo Sans Intel"/>
              </a:rPr>
              <a:t>Performance increase</a:t>
            </a:r>
          </a:p>
        </p:txBody>
      </p:sp>
      <p:sp>
        <p:nvSpPr>
          <p:cNvPr id="4" name="TextBox 3"/>
          <p:cNvSpPr txBox="1"/>
          <p:nvPr/>
        </p:nvSpPr>
        <p:spPr>
          <a:xfrm>
            <a:off x="5791210" y="4208171"/>
            <a:ext cx="3082903" cy="461665"/>
          </a:xfrm>
          <a:prstGeom prst="rect">
            <a:avLst/>
          </a:prstGeom>
          <a:noFill/>
          <a:ln>
            <a:solidFill>
              <a:schemeClr val="bg1">
                <a:lumMod val="75000"/>
              </a:schemeClr>
            </a:solidFill>
          </a:ln>
        </p:spPr>
        <p:txBody>
          <a:bodyPr wrap="square" rtlCol="0">
            <a:spAutoFit/>
          </a:bodyPr>
          <a:lstStyle/>
          <a:p>
            <a:r>
              <a:rPr lang="en-US" sz="600" dirty="0">
                <a:solidFill>
                  <a:srgbClr val="004280"/>
                </a:solidFill>
                <a:cs typeface="Neo Sans Intel"/>
              </a:rPr>
              <a:t>1 - Testing conducted </a:t>
            </a:r>
            <a:r>
              <a:rPr lang="en-US" sz="600" dirty="0" smtClean="0">
                <a:solidFill>
                  <a:srgbClr val="004280"/>
                </a:solidFill>
                <a:cs typeface="Neo Sans Intel"/>
              </a:rPr>
              <a:t>on SAS Business Analytics* jobs-per-hour comparing Intel® Xeon® Processor E5-2697 v2 with Intel® Xeon® Processor E5-2697 v3,  and </a:t>
            </a:r>
            <a:r>
              <a:rPr lang="en-US" sz="600" dirty="0">
                <a:solidFill>
                  <a:srgbClr val="004280"/>
                </a:solidFill>
                <a:cs typeface="Neo Sans Intel"/>
              </a:rPr>
              <a:t>Intel® SSD </a:t>
            </a:r>
            <a:r>
              <a:rPr lang="en-US" sz="600" dirty="0" smtClean="0">
                <a:solidFill>
                  <a:srgbClr val="004280"/>
                </a:solidFill>
                <a:cs typeface="Neo Sans Intel"/>
              </a:rPr>
              <a:t>DC S3700 </a:t>
            </a:r>
            <a:r>
              <a:rPr lang="en-US" sz="600" dirty="0">
                <a:solidFill>
                  <a:srgbClr val="004280"/>
                </a:solidFill>
                <a:cs typeface="Neo Sans Intel"/>
              </a:rPr>
              <a:t>series with Intel® SSD </a:t>
            </a:r>
            <a:r>
              <a:rPr lang="en-US" sz="600" dirty="0" smtClean="0">
                <a:solidFill>
                  <a:srgbClr val="004280"/>
                </a:solidFill>
                <a:cs typeface="Neo Sans Intel"/>
              </a:rPr>
              <a:t>DC P3700 </a:t>
            </a:r>
            <a:r>
              <a:rPr lang="en-US" sz="600" dirty="0">
                <a:solidFill>
                  <a:srgbClr val="004280"/>
                </a:solidFill>
                <a:cs typeface="Neo Sans Intel"/>
              </a:rPr>
              <a:t>series. </a:t>
            </a:r>
            <a:r>
              <a:rPr lang="en-US" sz="600" dirty="0" smtClean="0">
                <a:solidFill>
                  <a:srgbClr val="004280"/>
                </a:solidFill>
                <a:cs typeface="Neo Sans Intel"/>
              </a:rPr>
              <a:t>Testing done by  Intel. For complete configuration details, go to www.intel.com/performance</a:t>
            </a:r>
            <a:endParaRPr lang="en-US" sz="600" dirty="0">
              <a:solidFill>
                <a:srgbClr val="004280"/>
              </a:solidFill>
              <a:cs typeface="Neo Sans Intel"/>
            </a:endParaRPr>
          </a:p>
        </p:txBody>
      </p:sp>
      <p:sp>
        <p:nvSpPr>
          <p:cNvPr id="25" name="TextBox 24"/>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1664922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p:cNvGraphicFramePr>
            <a:graphicFrameLocks/>
          </p:cNvGraphicFramePr>
          <p:nvPr>
            <p:extLst>
              <p:ext uri="{D42A27DB-BD31-4B8C-83A1-F6EECF244321}">
                <p14:modId xmlns:p14="http://schemas.microsoft.com/office/powerpoint/2010/main" val="4230691735"/>
              </p:ext>
            </p:extLst>
          </p:nvPr>
        </p:nvGraphicFramePr>
        <p:xfrm>
          <a:off x="5794814" y="1537398"/>
          <a:ext cx="3079297" cy="2944382"/>
        </p:xfrm>
        <a:graphic>
          <a:graphicData uri="http://schemas.openxmlformats.org/drawingml/2006/chart">
            <c:chart xmlns:c="http://schemas.openxmlformats.org/drawingml/2006/chart" xmlns:r="http://schemas.openxmlformats.org/officeDocument/2006/relationships" r:id="rId2"/>
          </a:graphicData>
        </a:graphic>
      </p:graphicFrame>
      <p:sp>
        <p:nvSpPr>
          <p:cNvPr id="51" name="Rectangle 50"/>
          <p:cNvSpPr/>
          <p:nvPr/>
        </p:nvSpPr>
        <p:spPr>
          <a:xfrm>
            <a:off x="5855516" y="1586838"/>
            <a:ext cx="2952924" cy="769441"/>
          </a:xfrm>
          <a:prstGeom prst="rect">
            <a:avLst/>
          </a:prstGeom>
        </p:spPr>
        <p:txBody>
          <a:bodyPr wrap="square" lIns="0" tIns="0" rIns="0" bIns="0">
            <a:spAutoFit/>
          </a:bodyPr>
          <a:lstStyle/>
          <a:p>
            <a:pPr algn="ctr"/>
            <a:r>
              <a:rPr lang="en-US" sz="1000" dirty="0">
                <a:solidFill>
                  <a:srgbClr val="004280"/>
                </a:solidFill>
                <a:cs typeface="Neo Sans Intel"/>
              </a:rPr>
              <a:t>Intel® Xeon® processor </a:t>
            </a:r>
            <a:r>
              <a:rPr lang="en-US" sz="1000" dirty="0" smtClean="0">
                <a:solidFill>
                  <a:srgbClr val="004280"/>
                </a:solidFill>
                <a:cs typeface="Neo Sans Intel"/>
              </a:rPr>
              <a:t>E5-2699 v3, </a:t>
            </a:r>
            <a:r>
              <a:rPr lang="en-US" sz="1000" dirty="0">
                <a:solidFill>
                  <a:srgbClr val="004280"/>
                </a:solidFill>
                <a:cs typeface="Neo Sans Intel"/>
              </a:rPr>
              <a:t>Intel® </a:t>
            </a:r>
            <a:r>
              <a:rPr lang="en-US" sz="1000" dirty="0" smtClean="0">
                <a:solidFill>
                  <a:srgbClr val="004280"/>
                </a:solidFill>
                <a:cs typeface="Neo Sans Intel"/>
              </a:rPr>
              <a:t>AVX2, </a:t>
            </a:r>
            <a:r>
              <a:rPr lang="en-US" sz="1000" dirty="0">
                <a:solidFill>
                  <a:srgbClr val="004280"/>
                </a:solidFill>
                <a:cs typeface="Neo Sans Intel"/>
              </a:rPr>
              <a:t>Intel® </a:t>
            </a:r>
            <a:r>
              <a:rPr lang="en-US" sz="1000" dirty="0" smtClean="0">
                <a:solidFill>
                  <a:srgbClr val="004280"/>
                </a:solidFill>
                <a:cs typeface="Neo Sans Intel"/>
              </a:rPr>
              <a:t>SSD 320 Series</a:t>
            </a:r>
            <a:r>
              <a:rPr lang="en-US" sz="1000" dirty="0">
                <a:solidFill>
                  <a:srgbClr val="004280"/>
                </a:solidFill>
                <a:cs typeface="Neo Sans Intel"/>
              </a:rPr>
              <a:t>, Intel® </a:t>
            </a:r>
            <a:r>
              <a:rPr lang="en-US" sz="1000" dirty="0" smtClean="0">
                <a:solidFill>
                  <a:srgbClr val="004280"/>
                </a:solidFill>
                <a:cs typeface="Neo Sans Intel"/>
              </a:rPr>
              <a:t>MKL, and Intel® Compiler results in up to 63% faster AYASDI analytics performance (Metric: concurrent users at identical response times) </a:t>
            </a:r>
            <a:endParaRPr lang="en-US" sz="1000" dirty="0">
              <a:solidFill>
                <a:srgbClr val="004280"/>
              </a:solidFill>
              <a:cs typeface="Neo Sans Intel"/>
            </a:endParaRPr>
          </a:p>
        </p:txBody>
      </p:sp>
      <p:sp>
        <p:nvSpPr>
          <p:cNvPr id="44" name="TextBox 43"/>
          <p:cNvSpPr txBox="1"/>
          <p:nvPr/>
        </p:nvSpPr>
        <p:spPr>
          <a:xfrm>
            <a:off x="156752" y="148708"/>
            <a:ext cx="5365911" cy="2246769"/>
          </a:xfrm>
          <a:prstGeom prst="rect">
            <a:avLst/>
          </a:prstGeom>
          <a:noFill/>
        </p:spPr>
        <p:txBody>
          <a:bodyPr wrap="square" rtlCol="0">
            <a:spAutoFit/>
          </a:bodyPr>
          <a:lstStyle/>
          <a:p>
            <a:pPr defTabSz="685800" eaLnBrk="0" fontAlgn="base" hangingPunct="0">
              <a:spcAft>
                <a:spcPts val="600"/>
              </a:spcAft>
              <a:defRPr/>
            </a:pPr>
            <a:r>
              <a:rPr lang="en-US" sz="2400" dirty="0" smtClean="0">
                <a:solidFill>
                  <a:srgbClr val="0071C5"/>
                </a:solidFill>
                <a:latin typeface="+mj-lt"/>
              </a:rPr>
              <a:t>AYASDI*</a:t>
            </a:r>
            <a:endParaRPr lang="en-US" sz="2400" i="1" dirty="0" smtClean="0">
              <a:solidFill>
                <a:srgbClr val="0071C5"/>
              </a:solidFill>
              <a:latin typeface="+mj-lt"/>
            </a:endParaRPr>
          </a:p>
          <a:p>
            <a:pPr defTabSz="685800" eaLnBrk="0" fontAlgn="base" hangingPunct="0">
              <a:spcAft>
                <a:spcPts val="600"/>
              </a:spcAft>
              <a:defRPr/>
            </a:pPr>
            <a:r>
              <a:rPr lang="en-US" sz="1200" b="1" dirty="0" smtClean="0">
                <a:solidFill>
                  <a:srgbClr val="004280"/>
                </a:solidFill>
              </a:rPr>
              <a:t>Data-Driven Analytics – Appliance under load workload; 36 Cores</a:t>
            </a:r>
          </a:p>
          <a:p>
            <a:pPr defTabSz="685800" eaLnBrk="0" fontAlgn="base" hangingPunct="0">
              <a:spcAft>
                <a:spcPts val="600"/>
              </a:spcAft>
              <a:defRPr/>
            </a:pPr>
            <a:r>
              <a:rPr lang="en-US" sz="1200" i="1" dirty="0">
                <a:solidFill>
                  <a:srgbClr val="004280"/>
                </a:solidFill>
              </a:rPr>
              <a:t>“The combination of Intel® Xeon® processor </a:t>
            </a:r>
            <a:r>
              <a:rPr lang="en-US" sz="1200" i="1" dirty="0" smtClean="0">
                <a:solidFill>
                  <a:srgbClr val="004280"/>
                </a:solidFill>
              </a:rPr>
              <a:t>E5-2699 v3 with </a:t>
            </a:r>
            <a:r>
              <a:rPr lang="en-US" sz="1200" i="1" dirty="0">
                <a:solidFill>
                  <a:srgbClr val="004280"/>
                </a:solidFill>
              </a:rPr>
              <a:t>Intel® Advanced Vector Extensions 2 (</a:t>
            </a:r>
            <a:r>
              <a:rPr lang="en-US" sz="1200" i="1" dirty="0">
                <a:solidFill>
                  <a:srgbClr val="004280"/>
                </a:solidFill>
                <a:latin typeface="Intel Clear" panose="020B0604020203020204" pitchFamily="34" charset="0"/>
                <a:sym typeface="Wingdings" pitchFamily="2" charset="2"/>
              </a:rPr>
              <a:t>Intel® AVX2)</a:t>
            </a:r>
            <a:r>
              <a:rPr lang="en-US" sz="1200" i="1" dirty="0" smtClean="0">
                <a:solidFill>
                  <a:srgbClr val="004280"/>
                </a:solidFill>
              </a:rPr>
              <a:t>, </a:t>
            </a:r>
            <a:r>
              <a:rPr lang="en-US" sz="1200" i="1" dirty="0">
                <a:solidFill>
                  <a:srgbClr val="004280"/>
                </a:solidFill>
              </a:rPr>
              <a:t>Intel® </a:t>
            </a:r>
            <a:r>
              <a:rPr lang="en-US" sz="1200" i="1" dirty="0" smtClean="0">
                <a:solidFill>
                  <a:srgbClr val="004280"/>
                </a:solidFill>
              </a:rPr>
              <a:t>Solid-State Drives (</a:t>
            </a:r>
            <a:r>
              <a:rPr lang="en-US" sz="1200" i="1" dirty="0">
                <a:solidFill>
                  <a:srgbClr val="004280"/>
                </a:solidFill>
              </a:rPr>
              <a:t>Intel® </a:t>
            </a:r>
            <a:r>
              <a:rPr lang="en-US" sz="1200" i="1" dirty="0" smtClean="0">
                <a:solidFill>
                  <a:srgbClr val="004280"/>
                </a:solidFill>
              </a:rPr>
              <a:t>SSDs), </a:t>
            </a:r>
            <a:r>
              <a:rPr lang="en-US" sz="1200" i="1" dirty="0">
                <a:solidFill>
                  <a:srgbClr val="004280"/>
                </a:solidFill>
              </a:rPr>
              <a:t>Intel® </a:t>
            </a:r>
            <a:r>
              <a:rPr lang="en-US" sz="1200" i="1" dirty="0" smtClean="0">
                <a:solidFill>
                  <a:srgbClr val="004280"/>
                </a:solidFill>
              </a:rPr>
              <a:t>Math </a:t>
            </a:r>
            <a:r>
              <a:rPr lang="en-US" sz="1200" i="1" dirty="0">
                <a:solidFill>
                  <a:srgbClr val="004280"/>
                </a:solidFill>
              </a:rPr>
              <a:t>Kernel </a:t>
            </a:r>
            <a:r>
              <a:rPr lang="en-US" sz="1200" i="1" dirty="0" smtClean="0">
                <a:solidFill>
                  <a:srgbClr val="004280"/>
                </a:solidFill>
              </a:rPr>
              <a:t>Library (</a:t>
            </a:r>
            <a:r>
              <a:rPr lang="en-US" sz="1200" i="1" dirty="0">
                <a:solidFill>
                  <a:srgbClr val="004280"/>
                </a:solidFill>
              </a:rPr>
              <a:t>Intel</a:t>
            </a:r>
            <a:r>
              <a:rPr lang="en-US" sz="1200" i="1" dirty="0" smtClean="0">
                <a:solidFill>
                  <a:srgbClr val="004280"/>
                </a:solidFill>
              </a:rPr>
              <a:t>® MKL) </a:t>
            </a:r>
            <a:r>
              <a:rPr lang="en-US" sz="1200" i="1" dirty="0">
                <a:solidFill>
                  <a:srgbClr val="004280"/>
                </a:solidFill>
              </a:rPr>
              <a:t>and Intel® </a:t>
            </a:r>
            <a:r>
              <a:rPr lang="en-US" sz="1200" i="1" dirty="0" smtClean="0">
                <a:solidFill>
                  <a:srgbClr val="004280"/>
                </a:solidFill>
              </a:rPr>
              <a:t>Compiler </a:t>
            </a:r>
            <a:r>
              <a:rPr lang="en-US" sz="1200" i="1" dirty="0">
                <a:solidFill>
                  <a:srgbClr val="004280"/>
                </a:solidFill>
              </a:rPr>
              <a:t>has enabled us to improve the  performance of our topological learning platform by </a:t>
            </a:r>
            <a:r>
              <a:rPr lang="en-US" sz="1200" i="1" dirty="0" smtClean="0">
                <a:solidFill>
                  <a:srgbClr val="004280"/>
                </a:solidFill>
              </a:rPr>
              <a:t>up to 63%!”</a:t>
            </a:r>
            <a:r>
              <a:rPr lang="en-US" sz="1200" i="1" baseline="30000" dirty="0" smtClean="0">
                <a:solidFill>
                  <a:srgbClr val="004280"/>
                </a:solidFill>
              </a:rPr>
              <a:t>1</a:t>
            </a:r>
          </a:p>
          <a:p>
            <a:pPr defTabSz="685800" eaLnBrk="0" fontAlgn="base" hangingPunct="0">
              <a:spcAft>
                <a:spcPts val="600"/>
              </a:spcAft>
              <a:defRPr/>
            </a:pPr>
            <a:r>
              <a:rPr lang="en-US" sz="1200" b="1" i="1" dirty="0" smtClean="0">
                <a:solidFill>
                  <a:srgbClr val="004280"/>
                </a:solidFill>
              </a:rPr>
              <a:t>Lawrence Spracklen </a:t>
            </a:r>
            <a:r>
              <a:rPr lang="en-US" sz="1200" b="1" dirty="0" smtClean="0">
                <a:solidFill>
                  <a:srgbClr val="004280"/>
                </a:solidFill>
              </a:rPr>
              <a:t>- </a:t>
            </a:r>
            <a:r>
              <a:rPr lang="en-US" sz="1200" b="1" dirty="0">
                <a:solidFill>
                  <a:srgbClr val="004280"/>
                </a:solidFill>
              </a:rPr>
              <a:t>VP of Engineering at Ayasdi</a:t>
            </a:r>
          </a:p>
          <a:p>
            <a:pPr defTabSz="685800" eaLnBrk="0" fontAlgn="base" hangingPunct="0">
              <a:spcAft>
                <a:spcPts val="600"/>
              </a:spcAft>
              <a:defRPr/>
            </a:pPr>
            <a:endParaRPr lang="en-US" sz="1200" b="1" dirty="0">
              <a:solidFill>
                <a:srgbClr val="004280"/>
              </a:solidFill>
            </a:endParaRPr>
          </a:p>
        </p:txBody>
      </p:sp>
      <p:sp>
        <p:nvSpPr>
          <p:cNvPr id="45" name="TextBox 44"/>
          <p:cNvSpPr txBox="1"/>
          <p:nvPr/>
        </p:nvSpPr>
        <p:spPr>
          <a:xfrm>
            <a:off x="5794815" y="494717"/>
            <a:ext cx="3079298" cy="640080"/>
          </a:xfrm>
          <a:prstGeom prst="rect">
            <a:avLst/>
          </a:prstGeom>
          <a:noFill/>
          <a:ln>
            <a:solidFill>
              <a:schemeClr val="bg1">
                <a:lumMod val="75000"/>
              </a:schemeClr>
            </a:solidFill>
          </a:ln>
        </p:spPr>
        <p:txBody>
          <a:bodyPr wrap="square" rtlCol="0">
            <a:spAutoFit/>
          </a:bodyPr>
          <a:lstStyle/>
          <a:p>
            <a:endParaRPr lang="en-US" sz="1000" dirty="0" smtClean="0">
              <a:solidFill>
                <a:srgbClr val="004280"/>
              </a:solidFill>
              <a:cs typeface="Neo Sans Inte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7" name="Text Box 3">
            <a:hlinkClick r:id="rId3"/>
          </p:cNvPr>
          <p:cNvSpPr txBox="1">
            <a:spLocks noChangeArrowheads="1"/>
          </p:cNvSpPr>
          <p:nvPr/>
        </p:nvSpPr>
        <p:spPr bwMode="auto">
          <a:xfrm>
            <a:off x="6670833" y="927050"/>
            <a:ext cx="1268319" cy="207747"/>
          </a:xfrm>
          <a:prstGeom prst="rect">
            <a:avLst/>
          </a:prstGeom>
          <a:noFill/>
          <a:ln w="50800" algn="ctr">
            <a:noFill/>
            <a:miter lim="800000"/>
            <a:headEnd/>
            <a:tailEnd/>
          </a:ln>
        </p:spPr>
        <p:txBody>
          <a:bodyPr wrap="square" lIns="68576" tIns="34289" rIns="68576" bIns="34289">
            <a:spAutoFit/>
          </a:bodyPr>
          <a:lstStyle>
            <a:defPPr>
              <a:defRPr lang="en-US"/>
            </a:defPPr>
            <a:lvl1pPr algn="l" eaLnBrk="1" hangingPunct="1">
              <a:lnSpc>
                <a:spcPct val="90000"/>
              </a:lnSpc>
              <a:spcBef>
                <a:spcPts val="600"/>
              </a:spcBef>
              <a:defRPr sz="1800">
                <a:solidFill>
                  <a:srgbClr val="FFFFFF"/>
                </a:solidFill>
                <a:ea typeface="Verdana" pitchFamily="34" charset="0"/>
                <a:cs typeface="Verdana" pitchFamily="34" charset="0"/>
              </a:defRPr>
            </a:lvl1pPr>
          </a:lstStyle>
          <a:p>
            <a:pPr algn="r" defTabSz="342900"/>
            <a:r>
              <a:rPr lang="en-US" sz="1000" u="sng" dirty="0" smtClean="0">
                <a:solidFill>
                  <a:srgbClr val="004280"/>
                </a:solidFill>
                <a:cs typeface="Neo Sans Intel"/>
                <a:sym typeface="Wingdings" pitchFamily="2" charset="2"/>
              </a:rPr>
              <a:t>www.ayasdi.com</a:t>
            </a:r>
            <a:endParaRPr lang="en-US" sz="1000" u="sng" dirty="0">
              <a:solidFill>
                <a:srgbClr val="004280"/>
              </a:solidFill>
              <a:cs typeface="Neo Sans Intel"/>
              <a:sym typeface="Wingdings" pitchFamily="2" charset="2"/>
            </a:endParaRPr>
          </a:p>
        </p:txBody>
      </p:sp>
      <p:sp>
        <p:nvSpPr>
          <p:cNvPr id="9" name="Content Placeholder 5"/>
          <p:cNvSpPr txBox="1">
            <a:spLocks/>
          </p:cNvSpPr>
          <p:nvPr/>
        </p:nvSpPr>
        <p:spPr>
          <a:xfrm>
            <a:off x="219143" y="2217099"/>
            <a:ext cx="5303520" cy="1840296"/>
          </a:xfrm>
          <a:prstGeom prst="rect">
            <a:avLst/>
          </a:prstGeom>
        </p:spPr>
        <p:txBody>
          <a:bodyPr vert="horz" lIns="0" tIns="0" rIns="0" bIns="0" rtlCol="0" anchor="t" anchorCtr="0">
            <a:noAutofit/>
          </a:bodyPr>
          <a:lstStyle>
            <a:lvl1pPr marL="0" indent="0" algn="l" defTabSz="457200" rtl="0" eaLnBrk="1" latinLnBrk="0" hangingPunct="1">
              <a:spcBef>
                <a:spcPts val="1200"/>
              </a:spcBef>
              <a:spcAft>
                <a:spcPts val="0"/>
              </a:spcAft>
              <a:buFont typeface="Wingdings" panose="05000000000000000000" pitchFamily="2" charset="2"/>
              <a:buNone/>
              <a:defRPr sz="1200" b="1" kern="1200" baseline="0">
                <a:solidFill>
                  <a:schemeClr val="accent2"/>
                </a:solidFill>
                <a:latin typeface="+mn-lt"/>
                <a:ea typeface="+mn-ea"/>
                <a:cs typeface="Intel Clear" panose="020B0604020203020204" pitchFamily="34" charset="0"/>
              </a:defRPr>
            </a:lvl1pPr>
            <a:lvl2pPr marL="457200" indent="0" algn="l" defTabSz="457200" rtl="0" eaLnBrk="1" latinLnBrk="0" hangingPunct="1">
              <a:spcBef>
                <a:spcPts val="1200"/>
              </a:spcBef>
              <a:buFont typeface="Wingdings" charset="2"/>
              <a:buNone/>
              <a:defRPr sz="1800" kern="1200" baseline="0">
                <a:solidFill>
                  <a:schemeClr val="tx1">
                    <a:tint val="75000"/>
                  </a:schemeClr>
                </a:solidFill>
                <a:latin typeface="+mn-lt"/>
                <a:ea typeface="+mn-ea"/>
                <a:cs typeface="Intel Clear" panose="020B0604020203020204" pitchFamily="34" charset="0"/>
              </a:defRPr>
            </a:lvl2pPr>
            <a:lvl3pPr marL="914400" indent="0" algn="l" defTabSz="457200" rtl="0" eaLnBrk="1" latinLnBrk="0" hangingPunct="1">
              <a:spcBef>
                <a:spcPts val="800"/>
              </a:spcBef>
              <a:buFont typeface="Wingdings" charset="2"/>
              <a:buNone/>
              <a:defRPr sz="1600" kern="1200">
                <a:solidFill>
                  <a:schemeClr val="tx1">
                    <a:tint val="75000"/>
                  </a:schemeClr>
                </a:solidFill>
                <a:latin typeface="+mn-lt"/>
                <a:ea typeface="+mn-ea"/>
                <a:cs typeface="Intel Clear" panose="020B0604020203020204" pitchFamily="34" charset="0"/>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Intel Clear" panose="020B0604020203020204" pitchFamily="34" charset="0"/>
              </a:defRPr>
            </a:lvl4pPr>
            <a:lvl5pPr marL="1828800" indent="0" algn="l"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Intel Clear" panose="020B0604020203020204" pitchFamily="34" charset="0"/>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137160" indent="-137160" eaLnBrk="0" hangingPunct="0">
              <a:spcBef>
                <a:spcPts val="300"/>
              </a:spcBef>
              <a:buClr>
                <a:srgbClr val="004280"/>
              </a:buClr>
              <a:buFont typeface="Wingdings" panose="05000000000000000000" pitchFamily="2" charset="2"/>
              <a:buChar char="§"/>
              <a:defRPr/>
            </a:pPr>
            <a:r>
              <a:rPr lang="en-US" b="0" dirty="0" smtClean="0">
                <a:solidFill>
                  <a:srgbClr val="004280"/>
                </a:solidFill>
              </a:rPr>
              <a:t>AYASDI </a:t>
            </a:r>
            <a:r>
              <a:rPr lang="en-US" b="0" dirty="0">
                <a:solidFill>
                  <a:srgbClr val="004280"/>
                </a:solidFill>
              </a:rPr>
              <a:t>transforms how organizations use their data to discover critical intelligence. </a:t>
            </a:r>
            <a:r>
              <a:rPr lang="en-US" b="0" dirty="0" smtClean="0">
                <a:solidFill>
                  <a:srgbClr val="004280"/>
                </a:solidFill>
              </a:rPr>
              <a:t>AYASDI </a:t>
            </a:r>
            <a:r>
              <a:rPr lang="en-US" b="0" dirty="0">
                <a:solidFill>
                  <a:srgbClr val="004280"/>
                </a:solidFill>
              </a:rPr>
              <a:t>pioneered topological learning, based on a decade of DARPA and NSF-sponsored research, which uncovers hidden insights that traditional analytic techniques often miss in complex datasets. </a:t>
            </a:r>
            <a:r>
              <a:rPr lang="en-US" b="0" dirty="0" smtClean="0">
                <a:solidFill>
                  <a:srgbClr val="004280"/>
                </a:solidFill>
              </a:rPr>
              <a:t>AYASDI </a:t>
            </a:r>
            <a:r>
              <a:rPr lang="en-US" b="0" dirty="0">
                <a:solidFill>
                  <a:srgbClr val="004280"/>
                </a:solidFill>
              </a:rPr>
              <a:t>software provides an interactive and visual experience to quickly pinpoint relevant patterns and features. </a:t>
            </a:r>
            <a:endParaRPr lang="en-US" b="0" dirty="0" smtClean="0">
              <a:solidFill>
                <a:srgbClr val="004280"/>
              </a:solidFill>
            </a:endParaRPr>
          </a:p>
          <a:p>
            <a:pPr marL="137160" indent="-137160" eaLnBrk="0" hangingPunct="0">
              <a:spcBef>
                <a:spcPts val="300"/>
              </a:spcBef>
              <a:buClr>
                <a:srgbClr val="004280"/>
              </a:buClr>
              <a:buFont typeface="Wingdings" panose="05000000000000000000" pitchFamily="2" charset="2"/>
              <a:buChar char="§"/>
              <a:defRPr/>
            </a:pPr>
            <a:r>
              <a:rPr lang="en-US" b="0" dirty="0" smtClean="0">
                <a:solidFill>
                  <a:srgbClr val="004280"/>
                </a:solidFill>
              </a:rPr>
              <a:t>AYASDI users can better digest </a:t>
            </a:r>
            <a:r>
              <a:rPr lang="en-US" b="0" dirty="0">
                <a:solidFill>
                  <a:srgbClr val="004280"/>
                </a:solidFill>
              </a:rPr>
              <a:t>complex </a:t>
            </a:r>
            <a:r>
              <a:rPr lang="en-US" b="0" dirty="0" smtClean="0">
                <a:solidFill>
                  <a:srgbClr val="004280"/>
                </a:solidFill>
              </a:rPr>
              <a:t>information, leading </a:t>
            </a:r>
            <a:r>
              <a:rPr lang="en-US" b="0" dirty="0">
                <a:solidFill>
                  <a:srgbClr val="004280"/>
                </a:solidFill>
              </a:rPr>
              <a:t>to improved operations management, a streamlined supply chain, and real-time adjustments to quality control, which ultimately improves the bottom </a:t>
            </a:r>
            <a:r>
              <a:rPr lang="en-US" b="0" dirty="0" smtClean="0">
                <a:solidFill>
                  <a:srgbClr val="004280"/>
                </a:solidFill>
              </a:rPr>
              <a:t>line</a:t>
            </a:r>
            <a:r>
              <a:rPr lang="en-US" b="0" dirty="0">
                <a:solidFill>
                  <a:srgbClr val="004280"/>
                </a:solidFill>
              </a:rPr>
              <a:t>.</a:t>
            </a:r>
          </a:p>
          <a:p>
            <a:pPr marL="137160" indent="-137160" eaLnBrk="0" hangingPunct="0">
              <a:spcBef>
                <a:spcPts val="300"/>
              </a:spcBef>
              <a:buClr>
                <a:srgbClr val="004280"/>
              </a:buClr>
              <a:buFont typeface="Wingdings" panose="05000000000000000000" pitchFamily="2" charset="2"/>
              <a:buChar char="§"/>
              <a:defRPr/>
            </a:pPr>
            <a:endParaRPr lang="en-US" b="0" dirty="0" smtClean="0">
              <a:solidFill>
                <a:srgbClr val="004280"/>
              </a:solidFill>
            </a:endParaRPr>
          </a:p>
          <a:p>
            <a:pPr marL="137160" indent="-137160" eaLnBrk="0" hangingPunct="0">
              <a:spcBef>
                <a:spcPts val="300"/>
              </a:spcBef>
              <a:buClr>
                <a:srgbClr val="004280"/>
              </a:buClr>
              <a:buFont typeface="Wingdings" panose="05000000000000000000" pitchFamily="2" charset="2"/>
              <a:buChar char="§"/>
              <a:defRPr/>
            </a:pPr>
            <a:endParaRPr lang="en-US" b="0" dirty="0">
              <a:solidFill>
                <a:srgbClr val="004280"/>
              </a:solidFill>
            </a:endParaRPr>
          </a:p>
          <a:p>
            <a:pPr marL="137160" indent="-137160" eaLnBrk="0" hangingPunct="0">
              <a:spcBef>
                <a:spcPts val="300"/>
              </a:spcBef>
              <a:buClr>
                <a:srgbClr val="004280"/>
              </a:buClr>
              <a:buFont typeface="Wingdings" panose="05000000000000000000" pitchFamily="2" charset="2"/>
              <a:buChar char="§"/>
              <a:defRPr/>
            </a:pPr>
            <a:endParaRPr lang="en-US" b="0" dirty="0">
              <a:solidFill>
                <a:srgbClr val="004280"/>
              </a:solidFill>
            </a:endParaRPr>
          </a:p>
        </p:txBody>
      </p:sp>
      <p:cxnSp>
        <p:nvCxnSpPr>
          <p:cNvPr id="10" name="Straight Connector 9"/>
          <p:cNvCxnSpPr/>
          <p:nvPr/>
        </p:nvCxnSpPr>
        <p:spPr>
          <a:xfrm>
            <a:off x="219143" y="2107523"/>
            <a:ext cx="5303520" cy="0"/>
          </a:xfrm>
          <a:prstGeom prst="line">
            <a:avLst/>
          </a:prstGeom>
          <a:ln w="12700" cmpd="sng">
            <a:solidFill>
              <a:schemeClr val="tx1"/>
            </a:solidFill>
            <a:prstDash val="dashDot"/>
          </a:ln>
          <a:effectLst/>
        </p:spPr>
        <p:style>
          <a:lnRef idx="2">
            <a:schemeClr val="accent1"/>
          </a:lnRef>
          <a:fillRef idx="0">
            <a:schemeClr val="accent1"/>
          </a:fillRef>
          <a:effectRef idx="1">
            <a:schemeClr val="accent1"/>
          </a:effectRef>
          <a:fontRef idx="minor">
            <a:schemeClr val="tx1"/>
          </a:fontRef>
        </p:style>
      </p:cxnSp>
      <p:sp>
        <p:nvSpPr>
          <p:cNvPr id="42" name="AutoShape 18"/>
          <p:cNvSpPr>
            <a:spLocks noChangeArrowheads="1"/>
          </p:cNvSpPr>
          <p:nvPr/>
        </p:nvSpPr>
        <p:spPr bwMode="auto">
          <a:xfrm>
            <a:off x="238750" y="4041921"/>
            <a:ext cx="5264306" cy="374516"/>
          </a:xfrm>
          <a:prstGeom prst="roundRect">
            <a:avLst>
              <a:gd name="adj" fmla="val 0"/>
            </a:avLst>
          </a:prstGeom>
          <a:solidFill>
            <a:srgbClr val="004280"/>
          </a:solidFill>
          <a:effectLst>
            <a:glow rad="50800">
              <a:srgbClr val="004280"/>
            </a:glow>
            <a:outerShdw blurRad="63500" dist="25400" dir="5400000" rotWithShape="0">
              <a:srgbClr val="000000">
                <a:alpha val="43137"/>
              </a:srgbClr>
            </a:outerShdw>
          </a:effectLst>
        </p:spPr>
        <p:style>
          <a:lnRef idx="3">
            <a:schemeClr val="lt1"/>
          </a:lnRef>
          <a:fillRef idx="1">
            <a:schemeClr val="accent3"/>
          </a:fillRef>
          <a:effectRef idx="1">
            <a:schemeClr val="accent3"/>
          </a:effectRef>
          <a:fontRef idx="minor">
            <a:schemeClr val="lt1"/>
          </a:fontRef>
        </p:style>
        <p:txBody>
          <a:bodyPr wrap="square" anchor="ctr" anchorCtr="0">
            <a:noAutofit/>
          </a:bodyPr>
          <a:lstStyle/>
          <a:p>
            <a:pPr marL="0" lvl="1" algn="ctr" defTabSz="342900">
              <a:lnSpc>
                <a:spcPct val="90000"/>
              </a:lnSpc>
              <a:defRPr/>
            </a:pPr>
            <a:r>
              <a:rPr lang="en-US" sz="1600" b="1" dirty="0">
                <a:solidFill>
                  <a:prstClr val="white"/>
                </a:solidFill>
              </a:rPr>
              <a:t>Unlock the intelligence in your </a:t>
            </a:r>
            <a:r>
              <a:rPr lang="en-US" sz="1600" b="1" dirty="0" smtClean="0">
                <a:solidFill>
                  <a:prstClr val="white"/>
                </a:solidFill>
              </a:rPr>
              <a:t>data!</a:t>
            </a:r>
            <a:endParaRPr lang="en-US" sz="1600" b="1" dirty="0">
              <a:solidFill>
                <a:prstClr val="white"/>
              </a:solidFill>
            </a:endParaRPr>
          </a:p>
        </p:txBody>
      </p:sp>
      <p:sp>
        <p:nvSpPr>
          <p:cNvPr id="43" name="Rectangle 42"/>
          <p:cNvSpPr/>
          <p:nvPr/>
        </p:nvSpPr>
        <p:spPr>
          <a:xfrm>
            <a:off x="5238750" y="148708"/>
            <a:ext cx="3708234" cy="276999"/>
          </a:xfrm>
          <a:prstGeom prst="rect">
            <a:avLst/>
          </a:prstGeom>
        </p:spPr>
        <p:txBody>
          <a:bodyPr wrap="square">
            <a:spAutoFit/>
          </a:bodyPr>
          <a:lstStyle/>
          <a:p>
            <a:pPr algn="r"/>
            <a:r>
              <a:rPr lang="en-US" sz="1200" dirty="0">
                <a:solidFill>
                  <a:srgbClr val="0071C5"/>
                </a:solidFill>
                <a:latin typeface="Intel Clear Light"/>
                <a:cs typeface="Neo Sans Intel"/>
              </a:rPr>
              <a:t>Intel® Xeon® </a:t>
            </a:r>
            <a:r>
              <a:rPr lang="en-US" sz="1200" dirty="0" smtClean="0">
                <a:solidFill>
                  <a:srgbClr val="0071C5"/>
                </a:solidFill>
                <a:latin typeface="Intel Clear Light"/>
                <a:cs typeface="Neo Sans Intel"/>
              </a:rPr>
              <a:t>Processor </a:t>
            </a:r>
            <a:r>
              <a:rPr lang="en-US" sz="1200" i="1" dirty="0" smtClean="0">
                <a:solidFill>
                  <a:srgbClr val="0071C5"/>
                </a:solidFill>
                <a:latin typeface="Intel Clear Light"/>
                <a:cs typeface="Neo Sans Intel"/>
              </a:rPr>
              <a:t>E5-2600 </a:t>
            </a:r>
            <a:r>
              <a:rPr lang="en-US" sz="1200" i="1" dirty="0">
                <a:solidFill>
                  <a:srgbClr val="0071C5"/>
                </a:solidFill>
                <a:latin typeface="Intel Clear Light"/>
                <a:cs typeface="Neo Sans Intel"/>
              </a:rPr>
              <a:t>v3 Product Family </a:t>
            </a:r>
          </a:p>
        </p:txBody>
      </p:sp>
      <p:sp>
        <p:nvSpPr>
          <p:cNvPr id="46" name="Title 9"/>
          <p:cNvSpPr txBox="1">
            <a:spLocks/>
          </p:cNvSpPr>
          <p:nvPr/>
        </p:nvSpPr>
        <p:spPr>
          <a:xfrm>
            <a:off x="5794814" y="1178770"/>
            <a:ext cx="3079298" cy="310896"/>
          </a:xfrm>
          <a:prstGeom prst="rect">
            <a:avLst/>
          </a:prstGeom>
          <a:ln>
            <a:solidFill>
              <a:schemeClr val="bg1">
                <a:lumMod val="75000"/>
              </a:schemeClr>
            </a:solidFill>
          </a:ln>
        </p:spPr>
        <p:txBody>
          <a:bodyPr/>
          <a:lstStyle/>
          <a:p>
            <a:pPr algn="ctr">
              <a:defRPr/>
            </a:pPr>
            <a:r>
              <a:rPr lang="en-US" sz="1400" b="1" dirty="0" smtClean="0">
                <a:solidFill>
                  <a:srgbClr val="004280"/>
                </a:solidFill>
              </a:rPr>
              <a:t>Big Data/Analytics</a:t>
            </a:r>
            <a:endParaRPr lang="en-US" sz="1400" b="1" dirty="0">
              <a:solidFill>
                <a:srgbClr val="004280"/>
              </a:solidFill>
            </a:endParaRPr>
          </a:p>
        </p:txBody>
      </p:sp>
      <p:pic>
        <p:nvPicPr>
          <p:cNvPr id="19" name="Picture 18"/>
          <p:cNvPicPr>
            <a:picLocks noChangeAspect="1"/>
          </p:cNvPicPr>
          <p:nvPr/>
        </p:nvPicPr>
        <p:blipFill>
          <a:blip r:embed="rId4"/>
          <a:stretch>
            <a:fillRect/>
          </a:stretch>
        </p:blipFill>
        <p:spPr>
          <a:xfrm>
            <a:off x="6386724" y="567846"/>
            <a:ext cx="1988175" cy="349978"/>
          </a:xfrm>
          <a:prstGeom prst="rect">
            <a:avLst/>
          </a:prstGeom>
        </p:spPr>
      </p:pic>
      <p:sp>
        <p:nvSpPr>
          <p:cNvPr id="2" name="TextBox 1"/>
          <p:cNvSpPr txBox="1"/>
          <p:nvPr/>
        </p:nvSpPr>
        <p:spPr>
          <a:xfrm>
            <a:off x="7684316" y="2630971"/>
            <a:ext cx="690583" cy="600164"/>
          </a:xfrm>
          <a:prstGeom prst="rect">
            <a:avLst/>
          </a:prstGeom>
          <a:noFill/>
        </p:spPr>
        <p:txBody>
          <a:bodyPr wrap="square" rtlCol="0">
            <a:spAutoFit/>
          </a:bodyPr>
          <a:lstStyle/>
          <a:p>
            <a:pPr algn="ctr"/>
            <a:r>
              <a:rPr lang="en-US" sz="1100" b="1" dirty="0" smtClean="0">
                <a:solidFill>
                  <a:schemeClr val="bg1"/>
                </a:solidFill>
                <a:cs typeface="Neo Sans Intel"/>
              </a:rPr>
              <a:t>Up to 63%</a:t>
            </a:r>
            <a:r>
              <a:rPr lang="en-US" sz="1100" dirty="0" smtClean="0">
                <a:solidFill>
                  <a:schemeClr val="bg1"/>
                </a:solidFill>
                <a:cs typeface="Neo Sans Intel"/>
              </a:rPr>
              <a:t> </a:t>
            </a:r>
            <a:r>
              <a:rPr lang="en-US" sz="1100" b="1" dirty="0">
                <a:solidFill>
                  <a:schemeClr val="bg1"/>
                </a:solidFill>
                <a:cs typeface="Neo Sans Intel"/>
              </a:rPr>
              <a:t>f</a:t>
            </a:r>
            <a:r>
              <a:rPr lang="en-US" sz="1100" b="1" dirty="0" smtClean="0">
                <a:solidFill>
                  <a:schemeClr val="bg1"/>
                </a:solidFill>
                <a:cs typeface="Neo Sans Intel"/>
              </a:rPr>
              <a:t>aster!!</a:t>
            </a:r>
          </a:p>
        </p:txBody>
      </p:sp>
      <p:sp>
        <p:nvSpPr>
          <p:cNvPr id="23" name="TextBox 22"/>
          <p:cNvSpPr txBox="1"/>
          <p:nvPr/>
        </p:nvSpPr>
        <p:spPr>
          <a:xfrm>
            <a:off x="69669" y="4549512"/>
            <a:ext cx="7966501" cy="461665"/>
          </a:xfrm>
          <a:prstGeom prst="rect">
            <a:avLst/>
          </a:prstGeom>
          <a:noFill/>
        </p:spPr>
        <p:txBody>
          <a:bodyPr wrap="square" rtlCol="0">
            <a:spAutoFit/>
          </a:bodyPr>
          <a:lstStyle/>
          <a:p>
            <a:r>
              <a:rPr lang="en-US" sz="600" dirty="0">
                <a:solidFill>
                  <a:srgbClr val="004280"/>
                </a:solidFill>
                <a:cs typeface="Neo Sans Intel"/>
              </a:rPr>
              <a:t>1 - Testing conducted on </a:t>
            </a:r>
            <a:r>
              <a:rPr lang="en-US" sz="600" dirty="0" smtClean="0">
                <a:solidFill>
                  <a:srgbClr val="004280"/>
                </a:solidFill>
                <a:cs typeface="Neo Sans Intel"/>
              </a:rPr>
              <a:t>AYASDi software </a:t>
            </a:r>
            <a:r>
              <a:rPr lang="en-US" sz="600" dirty="0">
                <a:solidFill>
                  <a:srgbClr val="004280"/>
                </a:solidFill>
                <a:cs typeface="Neo Sans Intel"/>
              </a:rPr>
              <a:t>comparing Intel® Xeon® Processor E5-2697 v2 with Intel® Xeon® Processor E5-2697 </a:t>
            </a:r>
            <a:r>
              <a:rPr lang="en-US" sz="600" dirty="0" smtClean="0">
                <a:solidFill>
                  <a:srgbClr val="004280"/>
                </a:solidFill>
                <a:cs typeface="Neo Sans Intel"/>
              </a:rPr>
              <a:t>v3. </a:t>
            </a:r>
            <a:r>
              <a:rPr lang="en-US" sz="600" dirty="0">
                <a:solidFill>
                  <a:srgbClr val="004280"/>
                </a:solidFill>
                <a:cs typeface="Neo Sans Intel"/>
              </a:rPr>
              <a:t>Testing done by </a:t>
            </a:r>
            <a:r>
              <a:rPr lang="en-US" sz="600" dirty="0" smtClean="0">
                <a:solidFill>
                  <a:srgbClr val="004280"/>
                </a:solidFill>
                <a:cs typeface="Neo Sans Intel"/>
              </a:rPr>
              <a:t>AYASDI. </a:t>
            </a:r>
            <a:r>
              <a:rPr lang="en-US" sz="600" dirty="0">
                <a:solidFill>
                  <a:srgbClr val="004280"/>
                </a:solidFill>
                <a:cs typeface="Neo Sans Intel"/>
              </a:rPr>
              <a:t>For complete configuration details, go to </a:t>
            </a:r>
            <a:r>
              <a:rPr lang="en-US" sz="600" dirty="0" smtClean="0">
                <a:solidFill>
                  <a:srgbClr val="004280"/>
                </a:solidFill>
                <a:cs typeface="Neo Sans Intel"/>
              </a:rPr>
              <a:t>www.intel.com/performance.</a:t>
            </a:r>
            <a:endParaRPr lang="en-US" sz="600" dirty="0" smtClean="0">
              <a:solidFill>
                <a:schemeClr val="tx2"/>
              </a:solidFill>
              <a:cs typeface="Neo Sans Intel"/>
            </a:endParaRPr>
          </a:p>
          <a:p>
            <a:r>
              <a:rPr lang="en-US" sz="600" dirty="0" smtClean="0">
                <a:solidFill>
                  <a:schemeClr val="tx2"/>
                </a:solidFill>
                <a:cs typeface="Neo Sans Intel"/>
              </a:rPr>
              <a:t>Software </a:t>
            </a:r>
            <a:r>
              <a:rPr lang="en-US" sz="600" dirty="0">
                <a:solidFill>
                  <a:schemeClr val="tx2"/>
                </a:solidFill>
                <a:cs typeface="Neo Sans Intel"/>
              </a:rPr>
              <a:t>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a:t>
            </a:r>
            <a:r>
              <a:rPr lang="en-US" sz="600" dirty="0" smtClean="0">
                <a:solidFill>
                  <a:schemeClr val="tx2"/>
                </a:solidFill>
                <a:cs typeface="Neo Sans Intel"/>
              </a:rPr>
              <a:t>products.</a:t>
            </a:r>
            <a:endParaRPr lang="en-US" sz="600" dirty="0">
              <a:solidFill>
                <a:schemeClr val="tx2"/>
              </a:solidFill>
              <a:cs typeface="Neo Sans Intel"/>
            </a:endParaRPr>
          </a:p>
        </p:txBody>
      </p:sp>
      <p:sp>
        <p:nvSpPr>
          <p:cNvPr id="25" name="TextBox 24"/>
          <p:cNvSpPr txBox="1"/>
          <p:nvPr/>
        </p:nvSpPr>
        <p:spPr>
          <a:xfrm rot="16200000">
            <a:off x="5184570" y="2969215"/>
            <a:ext cx="1466710" cy="246221"/>
          </a:xfrm>
          <a:prstGeom prst="rect">
            <a:avLst/>
          </a:prstGeom>
          <a:noFill/>
        </p:spPr>
        <p:txBody>
          <a:bodyPr wrap="square" rtlCol="0">
            <a:spAutoFit/>
          </a:bodyPr>
          <a:lstStyle/>
          <a:p>
            <a:r>
              <a:rPr lang="en-US" sz="1000" dirty="0" smtClean="0">
                <a:cs typeface="Neo Sans Intel"/>
              </a:rPr>
              <a:t>Performance increase</a:t>
            </a:r>
          </a:p>
        </p:txBody>
      </p:sp>
      <p:sp>
        <p:nvSpPr>
          <p:cNvPr id="20" name="TextBox 19"/>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1750517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818492" y="509288"/>
            <a:ext cx="3079298" cy="731520"/>
          </a:xfrm>
          <a:prstGeom prst="rect">
            <a:avLst/>
          </a:prstGeom>
          <a:noFill/>
          <a:ln>
            <a:solidFill>
              <a:schemeClr val="bg1">
                <a:lumMod val="75000"/>
              </a:schemeClr>
            </a:solidFill>
          </a:ln>
        </p:spPr>
        <p:txBody>
          <a:bodyPr wrap="square" rtlCol="0">
            <a:spAutoFit/>
          </a:bodyPr>
          <a:lstStyle/>
          <a:p>
            <a:endParaRPr lang="en-US" sz="1000" dirty="0" smtClean="0">
              <a:solidFill>
                <a:srgbClr val="004280"/>
              </a:solidFill>
              <a:cs typeface="Neo Sans Inte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6</a:t>
            </a:fld>
            <a:endParaRPr lang="en-US" dirty="0">
              <a:solidFill>
                <a:prstClr val="white"/>
              </a:solidFill>
            </a:endParaRPr>
          </a:p>
        </p:txBody>
      </p:sp>
      <p:sp>
        <p:nvSpPr>
          <p:cNvPr id="8" name="TextBox 7"/>
          <p:cNvSpPr txBox="1"/>
          <p:nvPr/>
        </p:nvSpPr>
        <p:spPr>
          <a:xfrm>
            <a:off x="149929" y="148708"/>
            <a:ext cx="5357948" cy="2539157"/>
          </a:xfrm>
          <a:prstGeom prst="rect">
            <a:avLst/>
          </a:prstGeom>
          <a:noFill/>
        </p:spPr>
        <p:txBody>
          <a:bodyPr wrap="square" rtlCol="0">
            <a:spAutoFit/>
          </a:bodyPr>
          <a:lstStyle/>
          <a:p>
            <a:pPr defTabSz="685800" eaLnBrk="0" fontAlgn="base" hangingPunct="0">
              <a:spcAft>
                <a:spcPts val="400"/>
              </a:spcAft>
              <a:defRPr/>
            </a:pPr>
            <a:r>
              <a:rPr lang="en-US" altLang="ja-JP" sz="2400" dirty="0" err="1" smtClean="0">
                <a:solidFill>
                  <a:srgbClr val="0071C5"/>
                </a:solidFill>
                <a:latin typeface="+mj-lt"/>
              </a:rPr>
              <a:t>Aerospike</a:t>
            </a:r>
            <a:r>
              <a:rPr lang="en-US" altLang="ja-JP" sz="2400" dirty="0" smtClean="0">
                <a:solidFill>
                  <a:srgbClr val="0071C5"/>
                </a:solidFill>
                <a:latin typeface="+mj-lt"/>
              </a:rPr>
              <a:t>*</a:t>
            </a:r>
          </a:p>
          <a:p>
            <a:pPr defTabSz="685800" eaLnBrk="0" fontAlgn="base" hangingPunct="0">
              <a:defRPr/>
            </a:pPr>
            <a:r>
              <a:rPr lang="en-US" altLang="ja-JP" sz="1200" b="1" dirty="0" smtClean="0">
                <a:solidFill>
                  <a:srgbClr val="004280"/>
                </a:solidFill>
              </a:rPr>
              <a:t>Flash-Optimized </a:t>
            </a:r>
            <a:r>
              <a:rPr lang="en-US" altLang="ja-JP" sz="1200" b="1" dirty="0">
                <a:solidFill>
                  <a:srgbClr val="004280"/>
                </a:solidFill>
              </a:rPr>
              <a:t>In-Memory NoSQL </a:t>
            </a:r>
            <a:r>
              <a:rPr lang="en-US" altLang="ja-JP" sz="1200" b="1" dirty="0" smtClean="0">
                <a:solidFill>
                  <a:srgbClr val="004280"/>
                </a:solidFill>
              </a:rPr>
              <a:t>Database – </a:t>
            </a:r>
          </a:p>
          <a:p>
            <a:pPr defTabSz="685800" eaLnBrk="0" fontAlgn="base" hangingPunct="0">
              <a:spcAft>
                <a:spcPts val="400"/>
              </a:spcAft>
              <a:defRPr/>
            </a:pPr>
            <a:r>
              <a:rPr lang="en-US" altLang="ja-JP" sz="1200" b="1" dirty="0" smtClean="0">
                <a:solidFill>
                  <a:srgbClr val="004280"/>
                </a:solidFill>
              </a:rPr>
              <a:t>Transactions workload</a:t>
            </a:r>
            <a:endParaRPr lang="en-US" altLang="ja-JP" sz="1200" b="1" dirty="0">
              <a:solidFill>
                <a:srgbClr val="004280"/>
              </a:solidFill>
            </a:endParaRPr>
          </a:p>
          <a:p>
            <a:pPr defTabSz="685800" eaLnBrk="0" fontAlgn="base" hangingPunct="0">
              <a:spcAft>
                <a:spcPts val="400"/>
              </a:spcAft>
              <a:defRPr/>
            </a:pPr>
            <a:r>
              <a:rPr lang="en-US" altLang="ja-JP" sz="1200" i="1" dirty="0">
                <a:solidFill>
                  <a:srgbClr val="004280"/>
                </a:solidFill>
              </a:rPr>
              <a:t>““</a:t>
            </a:r>
            <a:r>
              <a:rPr lang="en-US" altLang="ja-JP" sz="1200" i="1" dirty="0" err="1" smtClean="0">
                <a:solidFill>
                  <a:srgbClr val="004280"/>
                </a:solidFill>
              </a:rPr>
              <a:t>Aerospike</a:t>
            </a:r>
            <a:r>
              <a:rPr lang="en-US" altLang="ja-JP" sz="1200" i="1" dirty="0" smtClean="0">
                <a:solidFill>
                  <a:srgbClr val="004280"/>
                </a:solidFill>
              </a:rPr>
              <a:t>* </a:t>
            </a:r>
            <a:r>
              <a:rPr lang="en-US" altLang="ja-JP" sz="1200" i="1" dirty="0">
                <a:solidFill>
                  <a:srgbClr val="004280"/>
                </a:solidFill>
              </a:rPr>
              <a:t>is the database of choice in real-time bidding - one of the most demanding low latency, high throughput applications on the Internet - as well as the user profile store, id-mapping store and distributed cache for web and mobile applications in retail, travel, telco and other industries. The first flash-optimized NoSQL database, Aerospike was built from the ground up to take advantage of the latest in multi-core, multi-SSD servers and </a:t>
            </a:r>
            <a:r>
              <a:rPr lang="en-US" altLang="ja-JP" sz="1200" i="1" dirty="0" smtClean="0">
                <a:solidFill>
                  <a:srgbClr val="004280"/>
                </a:solidFill>
              </a:rPr>
              <a:t>Intel® Solid-State </a:t>
            </a:r>
            <a:r>
              <a:rPr lang="en-US" altLang="ja-JP" sz="1200" i="1" dirty="0">
                <a:solidFill>
                  <a:srgbClr val="004280"/>
                </a:solidFill>
              </a:rPr>
              <a:t>Drives</a:t>
            </a:r>
            <a:r>
              <a:rPr lang="en-US" altLang="ja-JP" sz="1200" i="1" dirty="0" smtClean="0">
                <a:solidFill>
                  <a:srgbClr val="004280"/>
                </a:solidFill>
              </a:rPr>
              <a:t>.”</a:t>
            </a:r>
            <a:r>
              <a:rPr lang="en-US" altLang="ja-JP" sz="1200" i="1" baseline="30000" dirty="0" smtClean="0">
                <a:solidFill>
                  <a:srgbClr val="004280"/>
                </a:solidFill>
              </a:rPr>
              <a:t>1</a:t>
            </a:r>
            <a:endParaRPr lang="en-US" altLang="ja-JP" sz="1200" i="1" baseline="30000" dirty="0">
              <a:solidFill>
                <a:srgbClr val="004280"/>
              </a:solidFill>
            </a:endParaRPr>
          </a:p>
          <a:p>
            <a:pPr defTabSz="685800" eaLnBrk="0" fontAlgn="base" hangingPunct="0">
              <a:spcAft>
                <a:spcPts val="600"/>
              </a:spcAft>
              <a:defRPr/>
            </a:pPr>
            <a:r>
              <a:rPr lang="en-US" altLang="ja-JP" sz="1200" i="1" dirty="0">
                <a:solidFill>
                  <a:srgbClr val="004280"/>
                </a:solidFill>
              </a:rPr>
              <a:t> </a:t>
            </a:r>
            <a:r>
              <a:rPr lang="en-US" altLang="ja-JP" sz="1200" b="1" i="1" dirty="0">
                <a:solidFill>
                  <a:srgbClr val="004280"/>
                </a:solidFill>
              </a:rPr>
              <a:t>Brian </a:t>
            </a:r>
            <a:r>
              <a:rPr lang="en-US" altLang="ja-JP" sz="1200" b="1" i="1" dirty="0" smtClean="0">
                <a:solidFill>
                  <a:srgbClr val="004280"/>
                </a:solidFill>
              </a:rPr>
              <a:t>Bulkowski </a:t>
            </a:r>
            <a:r>
              <a:rPr lang="en-US" altLang="ja-JP" sz="1200" b="1" dirty="0" smtClean="0">
                <a:solidFill>
                  <a:srgbClr val="004280"/>
                </a:solidFill>
              </a:rPr>
              <a:t>- </a:t>
            </a:r>
            <a:r>
              <a:rPr lang="en-US" altLang="ja-JP" sz="1200" b="1" dirty="0">
                <a:solidFill>
                  <a:srgbClr val="004280"/>
                </a:solidFill>
              </a:rPr>
              <a:t>Co-Founder &amp; </a:t>
            </a:r>
            <a:r>
              <a:rPr lang="en-US" altLang="ja-JP" sz="1200" b="1" dirty="0" smtClean="0">
                <a:solidFill>
                  <a:srgbClr val="004280"/>
                </a:solidFill>
              </a:rPr>
              <a:t>CTO, Aerospike</a:t>
            </a:r>
            <a:endParaRPr lang="en-US" altLang="ja-JP" sz="1200" b="1" dirty="0">
              <a:solidFill>
                <a:srgbClr val="004280"/>
              </a:solidFill>
            </a:endParaRPr>
          </a:p>
        </p:txBody>
      </p:sp>
      <p:sp>
        <p:nvSpPr>
          <p:cNvPr id="13" name="AutoShape 18"/>
          <p:cNvSpPr>
            <a:spLocks noChangeArrowheads="1"/>
          </p:cNvSpPr>
          <p:nvPr/>
        </p:nvSpPr>
        <p:spPr bwMode="auto">
          <a:xfrm>
            <a:off x="331492" y="3864695"/>
            <a:ext cx="5137491" cy="554235"/>
          </a:xfrm>
          <a:prstGeom prst="roundRect">
            <a:avLst>
              <a:gd name="adj" fmla="val 0"/>
            </a:avLst>
          </a:prstGeom>
          <a:solidFill>
            <a:srgbClr val="004280"/>
          </a:solidFill>
          <a:effectLst>
            <a:glow rad="50800">
              <a:srgbClr val="004280"/>
            </a:glow>
            <a:outerShdw blurRad="63500" dist="25400" dir="5400000" rotWithShape="0">
              <a:srgbClr val="000000">
                <a:alpha val="43137"/>
              </a:srgbClr>
            </a:outerShdw>
          </a:effectLst>
        </p:spPr>
        <p:style>
          <a:lnRef idx="3">
            <a:schemeClr val="lt1"/>
          </a:lnRef>
          <a:fillRef idx="1">
            <a:schemeClr val="accent3"/>
          </a:fillRef>
          <a:effectRef idx="1">
            <a:schemeClr val="accent3"/>
          </a:effectRef>
          <a:fontRef idx="minor">
            <a:schemeClr val="lt1"/>
          </a:fontRef>
        </p:style>
        <p:txBody>
          <a:bodyPr wrap="square" anchor="ctr" anchorCtr="0">
            <a:noAutofit/>
          </a:bodyPr>
          <a:lstStyle/>
          <a:p>
            <a:pPr marL="0" lvl="1" algn="ctr" defTabSz="342900">
              <a:lnSpc>
                <a:spcPct val="90000"/>
              </a:lnSpc>
              <a:defRPr/>
            </a:pPr>
            <a:r>
              <a:rPr lang="en-US" sz="1400" b="1" dirty="0">
                <a:solidFill>
                  <a:prstClr val="white"/>
                </a:solidFill>
              </a:rPr>
              <a:t>The world’s first </a:t>
            </a:r>
            <a:r>
              <a:rPr lang="en-US" sz="1400" b="1" dirty="0" smtClean="0">
                <a:solidFill>
                  <a:prstClr val="white"/>
                </a:solidFill>
              </a:rPr>
              <a:t>flash-optimized</a:t>
            </a:r>
            <a:r>
              <a:rPr lang="en-US" sz="1400" b="1" dirty="0">
                <a:solidFill>
                  <a:prstClr val="white"/>
                </a:solidFill>
              </a:rPr>
              <a:t>, </a:t>
            </a:r>
            <a:r>
              <a:rPr lang="en-US" sz="1400" b="1" dirty="0" smtClean="0">
                <a:solidFill>
                  <a:prstClr val="white"/>
                </a:solidFill>
              </a:rPr>
              <a:t>in-memory</a:t>
            </a:r>
            <a:r>
              <a:rPr lang="en-US" sz="1400" b="1" dirty="0">
                <a:solidFill>
                  <a:prstClr val="white"/>
                </a:solidFill>
              </a:rPr>
              <a:t>, NoSQL  </a:t>
            </a:r>
            <a:r>
              <a:rPr lang="en-US" sz="1400" b="1" dirty="0" smtClean="0">
                <a:solidFill>
                  <a:prstClr val="white"/>
                </a:solidFill>
              </a:rPr>
              <a:t>database... Now </a:t>
            </a:r>
            <a:r>
              <a:rPr lang="en-US" sz="1400" b="1" dirty="0">
                <a:solidFill>
                  <a:prstClr val="white"/>
                </a:solidFill>
              </a:rPr>
              <a:t>open </a:t>
            </a:r>
            <a:r>
              <a:rPr lang="en-US" sz="1400" b="1" dirty="0" smtClean="0">
                <a:solidFill>
                  <a:prstClr val="white"/>
                </a:solidFill>
              </a:rPr>
              <a:t>source! And faster!</a:t>
            </a:r>
            <a:endParaRPr lang="en-US" sz="1400" b="1" dirty="0">
              <a:solidFill>
                <a:prstClr val="white"/>
              </a:solidFill>
            </a:endParaRPr>
          </a:p>
        </p:txBody>
      </p:sp>
      <p:sp>
        <p:nvSpPr>
          <p:cNvPr id="17" name="Title 9"/>
          <p:cNvSpPr txBox="1">
            <a:spLocks/>
          </p:cNvSpPr>
          <p:nvPr/>
        </p:nvSpPr>
        <p:spPr>
          <a:xfrm>
            <a:off x="5818492" y="1294266"/>
            <a:ext cx="3079298" cy="261306"/>
          </a:xfrm>
          <a:prstGeom prst="rect">
            <a:avLst/>
          </a:prstGeom>
          <a:ln>
            <a:solidFill>
              <a:schemeClr val="bg1">
                <a:lumMod val="75000"/>
              </a:schemeClr>
            </a:solidFill>
          </a:ln>
        </p:spPr>
        <p:txBody>
          <a:bodyPr/>
          <a:lstStyle/>
          <a:p>
            <a:pPr algn="ctr">
              <a:lnSpc>
                <a:spcPct val="90000"/>
              </a:lnSpc>
              <a:spcBef>
                <a:spcPts val="450"/>
              </a:spcBef>
              <a:defRPr/>
            </a:pPr>
            <a:r>
              <a:rPr lang="en-US" sz="1400" b="1" dirty="0" smtClean="0">
                <a:solidFill>
                  <a:srgbClr val="004280"/>
                </a:solidFill>
              </a:rPr>
              <a:t>Big Data/Analytics</a:t>
            </a:r>
            <a:endParaRPr lang="en-US" sz="1400" b="1" dirty="0">
              <a:solidFill>
                <a:srgbClr val="004280"/>
              </a:solidFill>
            </a:endParaRPr>
          </a:p>
        </p:txBody>
      </p:sp>
      <p:sp>
        <p:nvSpPr>
          <p:cNvPr id="18" name="Rectangle 17"/>
          <p:cNvSpPr/>
          <p:nvPr/>
        </p:nvSpPr>
        <p:spPr>
          <a:xfrm>
            <a:off x="5343525" y="148708"/>
            <a:ext cx="3617111" cy="276999"/>
          </a:xfrm>
          <a:prstGeom prst="rect">
            <a:avLst/>
          </a:prstGeom>
        </p:spPr>
        <p:txBody>
          <a:bodyPr wrap="square">
            <a:spAutoFit/>
          </a:bodyPr>
          <a:lstStyle/>
          <a:p>
            <a:pPr algn="r"/>
            <a:r>
              <a:rPr lang="en-US" sz="1200" dirty="0">
                <a:solidFill>
                  <a:srgbClr val="0071C5"/>
                </a:solidFill>
                <a:latin typeface="Intel Clear Light"/>
                <a:cs typeface="Neo Sans Intel"/>
              </a:rPr>
              <a:t>Intel® Xeon® </a:t>
            </a:r>
            <a:r>
              <a:rPr lang="en-US" sz="1200" dirty="0" smtClean="0">
                <a:solidFill>
                  <a:srgbClr val="0071C5"/>
                </a:solidFill>
                <a:latin typeface="Intel Clear Light"/>
                <a:cs typeface="Neo Sans Intel"/>
              </a:rPr>
              <a:t>Processor </a:t>
            </a:r>
            <a:r>
              <a:rPr lang="en-US" sz="1200" i="1" dirty="0" smtClean="0">
                <a:solidFill>
                  <a:srgbClr val="0071C5"/>
                </a:solidFill>
                <a:latin typeface="Intel Clear Light"/>
                <a:cs typeface="Neo Sans Intel"/>
              </a:rPr>
              <a:t>E5-2600 </a:t>
            </a:r>
            <a:r>
              <a:rPr lang="en-US" sz="1200" i="1" dirty="0">
                <a:solidFill>
                  <a:srgbClr val="0071C5"/>
                </a:solidFill>
                <a:latin typeface="Intel Clear Light"/>
                <a:cs typeface="Neo Sans Intel"/>
              </a:rPr>
              <a:t>v3 Product Family </a:t>
            </a:r>
          </a:p>
        </p:txBody>
      </p:sp>
      <p:sp>
        <p:nvSpPr>
          <p:cNvPr id="15" name="TextBox 14"/>
          <p:cNvSpPr txBox="1"/>
          <p:nvPr/>
        </p:nvSpPr>
        <p:spPr>
          <a:xfrm>
            <a:off x="149929" y="2655562"/>
            <a:ext cx="5357948" cy="1238801"/>
          </a:xfrm>
          <a:prstGeom prst="rect">
            <a:avLst/>
          </a:prstGeom>
          <a:noFill/>
        </p:spPr>
        <p:txBody>
          <a:bodyPr wrap="square" rtlCol="0">
            <a:spAutoFit/>
          </a:bodyPr>
          <a:lstStyle/>
          <a:p>
            <a:pPr marL="137160" indent="-137160">
              <a:spcBef>
                <a:spcPts val="300"/>
              </a:spcBef>
              <a:buFont typeface="Wingdings" panose="05000000000000000000" pitchFamily="2" charset="2"/>
              <a:buChar char="§"/>
            </a:pPr>
            <a:r>
              <a:rPr lang="en-US" altLang="ja-JP" sz="1150" dirty="0">
                <a:solidFill>
                  <a:srgbClr val="004280"/>
                </a:solidFill>
              </a:rPr>
              <a:t>The </a:t>
            </a:r>
            <a:r>
              <a:rPr lang="en-US" sz="1150" dirty="0">
                <a:solidFill>
                  <a:srgbClr val="004280"/>
                </a:solidFill>
              </a:rPr>
              <a:t>Intel® Xeon® processor </a:t>
            </a:r>
            <a:r>
              <a:rPr lang="en-US" sz="1150" dirty="0" smtClean="0">
                <a:solidFill>
                  <a:srgbClr val="004280"/>
                </a:solidFill>
              </a:rPr>
              <a:t>E5-2697 </a:t>
            </a:r>
            <a:r>
              <a:rPr lang="en-US" sz="1150" dirty="0">
                <a:solidFill>
                  <a:srgbClr val="004280"/>
                </a:solidFill>
              </a:rPr>
              <a:t>v3</a:t>
            </a:r>
            <a:r>
              <a:rPr lang="en-US" altLang="ja-JP" sz="1150" dirty="0">
                <a:solidFill>
                  <a:srgbClr val="004280"/>
                </a:solidFill>
              </a:rPr>
              <a:t> allows </a:t>
            </a:r>
            <a:r>
              <a:rPr lang="en-US" altLang="ja-JP" sz="1150" dirty="0" err="1" smtClean="0">
                <a:solidFill>
                  <a:srgbClr val="004280"/>
                </a:solidFill>
              </a:rPr>
              <a:t>Aerospike</a:t>
            </a:r>
            <a:r>
              <a:rPr lang="en-US" altLang="ja-JP" sz="1150" dirty="0" smtClean="0">
                <a:solidFill>
                  <a:srgbClr val="004280"/>
                </a:solidFill>
              </a:rPr>
              <a:t>* </a:t>
            </a:r>
            <a:r>
              <a:rPr lang="en-US" altLang="ja-JP" sz="1150" dirty="0">
                <a:solidFill>
                  <a:srgbClr val="004280"/>
                </a:solidFill>
              </a:rPr>
              <a:t>to deliver up to  2.5 million transactions per second on a single </a:t>
            </a:r>
            <a:r>
              <a:rPr lang="en-US" altLang="ja-JP" sz="1150" dirty="0" smtClean="0">
                <a:solidFill>
                  <a:srgbClr val="004280"/>
                </a:solidFill>
              </a:rPr>
              <a:t>server. </a:t>
            </a:r>
          </a:p>
          <a:p>
            <a:pPr marL="137160" indent="-137160">
              <a:spcBef>
                <a:spcPts val="300"/>
              </a:spcBef>
              <a:buFont typeface="Wingdings" panose="05000000000000000000" pitchFamily="2" charset="2"/>
              <a:buChar char="§"/>
            </a:pPr>
            <a:r>
              <a:rPr lang="en-US" altLang="zh-CN" sz="1150" dirty="0" smtClean="0">
                <a:solidFill>
                  <a:srgbClr val="004280"/>
                </a:solidFill>
              </a:rPr>
              <a:t>Increased </a:t>
            </a:r>
            <a:r>
              <a:rPr lang="en-US" altLang="zh-CN" sz="1150" dirty="0">
                <a:solidFill>
                  <a:srgbClr val="004280"/>
                </a:solidFill>
              </a:rPr>
              <a:t>memory speed reduces communications overhead; 28-cores per two-socket server provides application scalability; Intel® Hyper-Threading Technology and Intel® Turbo Boost Technology provide much higher price performance</a:t>
            </a:r>
            <a:r>
              <a:rPr lang="en-US" altLang="zh-CN" sz="1150" dirty="0" smtClean="0">
                <a:solidFill>
                  <a:srgbClr val="004280"/>
                </a:solidFill>
              </a:rPr>
              <a:t>.</a:t>
            </a:r>
            <a:endParaRPr lang="en-US" altLang="zh-CN" sz="1150" dirty="0">
              <a:solidFill>
                <a:srgbClr val="004280"/>
              </a:solidFill>
            </a:endParaRPr>
          </a:p>
        </p:txBody>
      </p:sp>
      <p:cxnSp>
        <p:nvCxnSpPr>
          <p:cNvPr id="19" name="Straight Connector 18"/>
          <p:cNvCxnSpPr/>
          <p:nvPr/>
        </p:nvCxnSpPr>
        <p:spPr>
          <a:xfrm flipV="1">
            <a:off x="249849" y="2597553"/>
            <a:ext cx="5219134" cy="9677"/>
          </a:xfrm>
          <a:prstGeom prst="line">
            <a:avLst/>
          </a:prstGeom>
          <a:ln w="12700" cmpd="sng">
            <a:solidFill>
              <a:schemeClr val="tx1"/>
            </a:solidFill>
            <a:prstDash val="dashDot"/>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6499116" y="999631"/>
            <a:ext cx="1718040" cy="246221"/>
          </a:xfrm>
          <a:prstGeom prst="rect">
            <a:avLst/>
          </a:prstGeom>
          <a:noFill/>
        </p:spPr>
        <p:txBody>
          <a:bodyPr wrap="square" rtlCol="0">
            <a:spAutoFit/>
          </a:bodyPr>
          <a:lstStyle/>
          <a:p>
            <a:pPr algn="ctr"/>
            <a:r>
              <a:rPr lang="en-US" sz="1000" dirty="0" smtClean="0">
                <a:solidFill>
                  <a:srgbClr val="004280"/>
                </a:solidFill>
                <a:cs typeface="Neo Sans Intel"/>
              </a:rPr>
              <a:t>www.aerospike.com</a:t>
            </a:r>
          </a:p>
        </p:txBody>
      </p:sp>
      <p:graphicFrame>
        <p:nvGraphicFramePr>
          <p:cNvPr id="14" name="Chart 13"/>
          <p:cNvGraphicFramePr>
            <a:graphicFrameLocks/>
          </p:cNvGraphicFramePr>
          <p:nvPr>
            <p:extLst>
              <p:ext uri="{D42A27DB-BD31-4B8C-83A1-F6EECF244321}">
                <p14:modId xmlns:p14="http://schemas.microsoft.com/office/powerpoint/2010/main" val="3461242107"/>
              </p:ext>
            </p:extLst>
          </p:nvPr>
        </p:nvGraphicFramePr>
        <p:xfrm>
          <a:off x="5818492" y="1612719"/>
          <a:ext cx="3079298" cy="2821807"/>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p:cNvSpPr txBox="1"/>
          <p:nvPr/>
        </p:nvSpPr>
        <p:spPr>
          <a:xfrm>
            <a:off x="5818487" y="1627222"/>
            <a:ext cx="3079297" cy="615553"/>
          </a:xfrm>
          <a:prstGeom prst="rect">
            <a:avLst/>
          </a:prstGeom>
          <a:noFill/>
        </p:spPr>
        <p:txBody>
          <a:bodyPr wrap="square" tIns="0" bIns="0" rtlCol="0">
            <a:spAutoFit/>
          </a:bodyPr>
          <a:lstStyle/>
          <a:p>
            <a:pPr algn="ctr"/>
            <a:r>
              <a:rPr lang="en-US" sz="1000" dirty="0" smtClean="0">
                <a:solidFill>
                  <a:srgbClr val="004280"/>
                </a:solidFill>
                <a:cs typeface="Neo Sans Intel"/>
              </a:rPr>
              <a:t>Aerospike completes 10s of millions of transactions per second, which increased 1.56X (Mps speed went from 1.6 to 2.5) with Intel® Xeon® processor E5-2697 v3</a:t>
            </a:r>
          </a:p>
        </p:txBody>
      </p:sp>
      <p:sp>
        <p:nvSpPr>
          <p:cNvPr id="4" name="TextBox 3"/>
          <p:cNvSpPr txBox="1"/>
          <p:nvPr/>
        </p:nvSpPr>
        <p:spPr>
          <a:xfrm>
            <a:off x="7709483" y="2430024"/>
            <a:ext cx="694288" cy="600164"/>
          </a:xfrm>
          <a:prstGeom prst="rect">
            <a:avLst/>
          </a:prstGeom>
          <a:noFill/>
        </p:spPr>
        <p:txBody>
          <a:bodyPr wrap="square" rtlCol="0">
            <a:spAutoFit/>
          </a:bodyPr>
          <a:lstStyle/>
          <a:p>
            <a:pPr algn="ctr"/>
            <a:r>
              <a:rPr lang="en-US" sz="1100" b="1" dirty="0" smtClean="0">
                <a:solidFill>
                  <a:schemeClr val="bg1"/>
                </a:solidFill>
                <a:cs typeface="Neo Sans Intel"/>
              </a:rPr>
              <a:t>Up to 56% faster!!</a:t>
            </a:r>
          </a:p>
        </p:txBody>
      </p:sp>
      <p:pic>
        <p:nvPicPr>
          <p:cNvPr id="25" name="Picture 24" descr="aerospike_logo_horizont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5417" y="567931"/>
            <a:ext cx="2505435" cy="437615"/>
          </a:xfrm>
          <a:prstGeom prst="rect">
            <a:avLst/>
          </a:prstGeom>
        </p:spPr>
      </p:pic>
      <p:sp>
        <p:nvSpPr>
          <p:cNvPr id="21" name="TextBox 20"/>
          <p:cNvSpPr txBox="1"/>
          <p:nvPr/>
        </p:nvSpPr>
        <p:spPr>
          <a:xfrm>
            <a:off x="69669" y="4482765"/>
            <a:ext cx="7966501" cy="569387"/>
          </a:xfrm>
          <a:prstGeom prst="rect">
            <a:avLst/>
          </a:prstGeom>
          <a:noFill/>
        </p:spPr>
        <p:txBody>
          <a:bodyPr wrap="square" rtlCol="0">
            <a:spAutoFit/>
          </a:bodyPr>
          <a:lstStyle/>
          <a:p>
            <a:r>
              <a:rPr lang="en-US" sz="600" dirty="0">
                <a:solidFill>
                  <a:srgbClr val="004280"/>
                </a:solidFill>
                <a:cs typeface="Neo Sans Intel"/>
              </a:rPr>
              <a:t>1 - Testing conducted on </a:t>
            </a:r>
            <a:r>
              <a:rPr lang="en-US" sz="600" dirty="0" smtClean="0">
                <a:solidFill>
                  <a:srgbClr val="004280"/>
                </a:solidFill>
                <a:cs typeface="Neo Sans Intel"/>
              </a:rPr>
              <a:t>Aerospike Database software </a:t>
            </a:r>
            <a:r>
              <a:rPr lang="en-US" sz="600" dirty="0">
                <a:solidFill>
                  <a:srgbClr val="004280"/>
                </a:solidFill>
                <a:cs typeface="Neo Sans Intel"/>
              </a:rPr>
              <a:t>comparing Intel® Xeon® Processor E5-2697 v2 with Intel® Xeon® Processor E5-2697 v3. Testing done by  Intel. For complete configuration details, go to www.intel.com/performance.</a:t>
            </a:r>
            <a:endParaRPr lang="en-US" sz="600" dirty="0">
              <a:solidFill>
                <a:schemeClr val="tx2"/>
              </a:solidFill>
              <a:cs typeface="Neo Sans Intel"/>
            </a:endParaRPr>
          </a:p>
          <a:p>
            <a:r>
              <a:rPr lang="en-US" sz="600" dirty="0" smtClean="0">
                <a:solidFill>
                  <a:schemeClr val="tx2"/>
                </a:solidFill>
                <a:cs typeface="Neo Sans Intel"/>
              </a:rPr>
              <a:t>Software </a:t>
            </a:r>
            <a:r>
              <a:rPr lang="en-US" sz="600" dirty="0">
                <a:solidFill>
                  <a:schemeClr val="tx2"/>
                </a:solidFill>
                <a:cs typeface="Neo Sans Intel"/>
              </a:rPr>
              <a:t>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r>
              <a:rPr lang="en-US" sz="600" dirty="0" smtClean="0">
                <a:solidFill>
                  <a:schemeClr val="tx2"/>
                </a:solidFill>
                <a:cs typeface="Neo Sans Intel"/>
              </a:rPr>
              <a:t>.</a:t>
            </a:r>
            <a:endParaRPr lang="en-US" sz="700" dirty="0" smtClean="0">
              <a:solidFill>
                <a:schemeClr val="tx2"/>
              </a:solidFill>
              <a:cs typeface="Neo Sans Intel"/>
            </a:endParaRPr>
          </a:p>
        </p:txBody>
      </p:sp>
      <p:sp>
        <p:nvSpPr>
          <p:cNvPr id="24" name="TextBox 23"/>
          <p:cNvSpPr txBox="1"/>
          <p:nvPr/>
        </p:nvSpPr>
        <p:spPr>
          <a:xfrm rot="16200000">
            <a:off x="5184571" y="2854339"/>
            <a:ext cx="1466710" cy="246221"/>
          </a:xfrm>
          <a:prstGeom prst="rect">
            <a:avLst/>
          </a:prstGeom>
          <a:noFill/>
        </p:spPr>
        <p:txBody>
          <a:bodyPr wrap="square" rtlCol="0">
            <a:spAutoFit/>
          </a:bodyPr>
          <a:lstStyle/>
          <a:p>
            <a:r>
              <a:rPr lang="en-US" sz="1000" dirty="0" smtClean="0">
                <a:cs typeface="Neo Sans Intel"/>
              </a:rPr>
              <a:t>Performance increase</a:t>
            </a:r>
          </a:p>
        </p:txBody>
      </p:sp>
      <p:sp>
        <p:nvSpPr>
          <p:cNvPr id="27" name="TextBox 26"/>
          <p:cNvSpPr txBox="1"/>
          <p:nvPr/>
        </p:nvSpPr>
        <p:spPr>
          <a:xfrm>
            <a:off x="222069" y="51304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
        <p:nvSpPr>
          <p:cNvPr id="28" name="TextBox 27"/>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1062520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5"/>
          <p:cNvSpPr txBox="1">
            <a:spLocks/>
          </p:cNvSpPr>
          <p:nvPr/>
        </p:nvSpPr>
        <p:spPr>
          <a:xfrm>
            <a:off x="225025" y="146838"/>
            <a:ext cx="5296886" cy="1946497"/>
          </a:xfrm>
          <a:prstGeom prst="rect">
            <a:avLst/>
          </a:prstGeom>
        </p:spPr>
        <p:txBody>
          <a:bodyPr vert="horz" lIns="9144" tIns="45720" rIns="9144" bIns="45720" rtlCol="0">
            <a:noAutofit/>
          </a:bodyPr>
          <a:lstStyle>
            <a:lvl1pPr marL="0" indent="0" algn="l" defTabSz="457200" rtl="0" eaLnBrk="1" latinLnBrk="0" hangingPunct="1">
              <a:spcBef>
                <a:spcPts val="1200"/>
              </a:spcBef>
              <a:spcAft>
                <a:spcPts val="0"/>
              </a:spcAft>
              <a:buFont typeface="Arial"/>
              <a:buNone/>
              <a:defRPr sz="1400" b="0" kern="1200">
                <a:solidFill>
                  <a:schemeClr val="accent1"/>
                </a:solidFill>
                <a:latin typeface="Neo Sans Intel Light"/>
                <a:ea typeface="+mn-ea"/>
                <a:cs typeface="Neo Sans Intel Light"/>
              </a:defRPr>
            </a:lvl1pPr>
            <a:lvl2pPr marL="114300" indent="-50800" algn="l" defTabSz="457200" rtl="0" eaLnBrk="1" latinLnBrk="0" hangingPunct="1">
              <a:spcBef>
                <a:spcPts val="800"/>
              </a:spcBef>
              <a:buClr>
                <a:schemeClr val="tx2"/>
              </a:buClr>
              <a:buFont typeface="Lucida Grande"/>
              <a:buChar char="-"/>
              <a:defRPr sz="1400" kern="1200" baseline="0">
                <a:solidFill>
                  <a:schemeClr val="tx2"/>
                </a:solidFill>
                <a:latin typeface="Neo Sans Intel"/>
                <a:ea typeface="+mn-ea"/>
                <a:cs typeface="Neo Sans Intel Medium"/>
              </a:defRPr>
            </a:lvl2pPr>
            <a:lvl3pPr marL="114300" indent="-114300" algn="l" defTabSz="457200" rtl="0" eaLnBrk="1" latinLnBrk="0" hangingPunct="1">
              <a:spcBef>
                <a:spcPts val="800"/>
              </a:spcBef>
              <a:buClr>
                <a:schemeClr val="bg1">
                  <a:lumMod val="75000"/>
                </a:schemeClr>
              </a:buClr>
              <a:buFont typeface="Wingdings" charset="2"/>
              <a:buChar char="§"/>
              <a:defRPr sz="1400" kern="1200">
                <a:solidFill>
                  <a:schemeClr val="tx1">
                    <a:lumMod val="65000"/>
                    <a:lumOff val="35000"/>
                  </a:schemeClr>
                </a:solidFill>
                <a:latin typeface="Neo Sans Intel"/>
                <a:ea typeface="+mn-ea"/>
                <a:cs typeface="Neo Sans Intel"/>
              </a:defRPr>
            </a:lvl3pPr>
            <a:lvl4pPr marL="228600" indent="-114300" algn="l" defTabSz="457200" rtl="0" eaLnBrk="1" latinLnBrk="0" hangingPunct="1">
              <a:spcBef>
                <a:spcPct val="20000"/>
              </a:spcBef>
              <a:buClr>
                <a:schemeClr val="bg1">
                  <a:lumMod val="75000"/>
                </a:schemeClr>
              </a:buClr>
              <a:buSzPct val="80000"/>
              <a:buFont typeface="Lucida Grande"/>
              <a:buChar char="-"/>
              <a:defRPr sz="1400" kern="1200">
                <a:solidFill>
                  <a:schemeClr val="tx2"/>
                </a:solidFill>
                <a:latin typeface="Neo Sans Intel"/>
                <a:ea typeface="+mn-ea"/>
                <a:cs typeface="Neo Sans Intel"/>
              </a:defRPr>
            </a:lvl4pPr>
            <a:lvl5pPr marL="342900" indent="-114300" algn="l" defTabSz="457200" rtl="0" eaLnBrk="1" latinLnBrk="0" hangingPunct="1">
              <a:spcBef>
                <a:spcPct val="20000"/>
              </a:spcBef>
              <a:buClr>
                <a:schemeClr val="bg1">
                  <a:lumMod val="50000"/>
                </a:schemeClr>
              </a:buClr>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0" fontAlgn="base" hangingPunct="0">
              <a:spcBef>
                <a:spcPts val="0"/>
              </a:spcBef>
              <a:defRPr/>
            </a:pPr>
            <a:r>
              <a:rPr lang="en-US" altLang="ja-JP" sz="2400" dirty="0" err="1" smtClean="0">
                <a:solidFill>
                  <a:srgbClr val="0071C5"/>
                </a:solidFill>
                <a:latin typeface="+mj-lt"/>
              </a:rPr>
              <a:t>Altibase</a:t>
            </a:r>
            <a:r>
              <a:rPr lang="en-US" altLang="ja-JP" sz="2400" dirty="0" smtClean="0">
                <a:solidFill>
                  <a:srgbClr val="0071C5"/>
                </a:solidFill>
                <a:latin typeface="+mj-lt"/>
              </a:rPr>
              <a:t>*</a:t>
            </a:r>
          </a:p>
          <a:p>
            <a:pPr eaLnBrk="0" fontAlgn="base" hangingPunct="0">
              <a:spcBef>
                <a:spcPts val="600"/>
              </a:spcBef>
              <a:spcAft>
                <a:spcPts val="600"/>
              </a:spcAft>
              <a:defRPr/>
            </a:pPr>
            <a:r>
              <a:rPr lang="en-US" altLang="ja-JP" sz="1200" b="1" dirty="0" smtClean="0">
                <a:solidFill>
                  <a:srgbClr val="004280"/>
                </a:solidFill>
                <a:latin typeface="Intel Clear" panose="020B0604020203020204" pitchFamily="34" charset="0"/>
              </a:rPr>
              <a:t>HDB</a:t>
            </a:r>
            <a:r>
              <a:rPr lang="en-US" altLang="ja-JP" sz="1200" b="1" dirty="0">
                <a:solidFill>
                  <a:srgbClr val="004280"/>
                </a:solidFill>
                <a:latin typeface="Intel Clear" panose="020B0604020203020204" pitchFamily="34" charset="0"/>
              </a:rPr>
              <a:t>* </a:t>
            </a:r>
            <a:r>
              <a:rPr lang="en-US" altLang="ja-JP" sz="1200" b="1" dirty="0" smtClean="0">
                <a:solidFill>
                  <a:srgbClr val="004280"/>
                </a:solidFill>
                <a:latin typeface="Intel Clear" panose="020B0604020203020204" pitchFamily="34" charset="0"/>
              </a:rPr>
              <a:t>Database – Client requested queries workload; 36 Cores</a:t>
            </a:r>
            <a:endParaRPr lang="en-US" sz="1200" i="1" dirty="0" smtClean="0">
              <a:solidFill>
                <a:srgbClr val="004280"/>
              </a:solidFill>
              <a:latin typeface="Intel Clear" panose="020B0604020203020204" pitchFamily="34" charset="0"/>
            </a:endParaRPr>
          </a:p>
          <a:p>
            <a:pPr eaLnBrk="0" fontAlgn="base" hangingPunct="0">
              <a:spcBef>
                <a:spcPts val="0"/>
              </a:spcBef>
              <a:defRPr/>
            </a:pPr>
            <a:r>
              <a:rPr lang="en-US" sz="1200" i="1" dirty="0" smtClean="0">
                <a:solidFill>
                  <a:srgbClr val="004280"/>
                </a:solidFill>
                <a:latin typeface="Intel Clear" panose="020B0604020203020204" pitchFamily="34" charset="0"/>
              </a:rPr>
              <a:t>“Intel</a:t>
            </a:r>
            <a:r>
              <a:rPr lang="en-US" sz="1200" i="1" dirty="0">
                <a:solidFill>
                  <a:srgbClr val="004280"/>
                </a:solidFill>
                <a:latin typeface="Intel Clear" panose="020B0604020203020204" pitchFamily="34" charset="0"/>
              </a:rPr>
              <a:t>® Xeon® </a:t>
            </a:r>
            <a:r>
              <a:rPr lang="en-US" sz="1200" i="1" dirty="0" smtClean="0">
                <a:solidFill>
                  <a:srgbClr val="004280"/>
                </a:solidFill>
                <a:latin typeface="Intel Clear" panose="020B0604020203020204" pitchFamily="34" charset="0"/>
              </a:rPr>
              <a:t>processor E5-2699 v3 achieves </a:t>
            </a:r>
            <a:r>
              <a:rPr lang="en-US" sz="1200" i="1" dirty="0">
                <a:solidFill>
                  <a:srgbClr val="004280"/>
                </a:solidFill>
                <a:latin typeface="Intel Clear" panose="020B0604020203020204" pitchFamily="34" charset="0"/>
              </a:rPr>
              <a:t>more transactions and lower latency on </a:t>
            </a:r>
            <a:r>
              <a:rPr lang="en-US" sz="1200" i="1" dirty="0" smtClean="0">
                <a:solidFill>
                  <a:srgbClr val="004280"/>
                </a:solidFill>
                <a:latin typeface="Intel Clear" panose="020B0604020203020204" pitchFamily="34" charset="0"/>
              </a:rPr>
              <a:t>HDB* </a:t>
            </a:r>
            <a:r>
              <a:rPr lang="en-US" sz="1200" i="1" dirty="0">
                <a:solidFill>
                  <a:srgbClr val="004280"/>
                </a:solidFill>
                <a:latin typeface="Intel Clear" panose="020B0604020203020204" pitchFamily="34" charset="0"/>
              </a:rPr>
              <a:t>in-memory DBMS system with increased cores and faster memory. The scalability of the architecture with </a:t>
            </a:r>
            <a:r>
              <a:rPr lang="en-US" sz="1200" i="1" dirty="0" smtClean="0">
                <a:solidFill>
                  <a:srgbClr val="004280"/>
                </a:solidFill>
                <a:latin typeface="Intel Clear" panose="020B0604020203020204" pitchFamily="34" charset="0"/>
              </a:rPr>
              <a:t>Intel® AVX2 </a:t>
            </a:r>
            <a:r>
              <a:rPr lang="en-US" sz="1200" i="1" dirty="0">
                <a:solidFill>
                  <a:srgbClr val="004280"/>
                </a:solidFill>
                <a:latin typeface="Intel Clear" panose="020B0604020203020204" pitchFamily="34" charset="0"/>
              </a:rPr>
              <a:t>enabled us to get the performance boosted up. C</a:t>
            </a:r>
            <a:r>
              <a:rPr lang="en-US" sz="1200" i="1" dirty="0" smtClean="0">
                <a:solidFill>
                  <a:srgbClr val="004280"/>
                </a:solidFill>
                <a:latin typeface="Intel Clear" panose="020B0604020203020204" pitchFamily="34" charset="0"/>
              </a:rPr>
              <a:t>ustomers </a:t>
            </a:r>
            <a:r>
              <a:rPr lang="en-US" sz="1200" i="1" dirty="0">
                <a:solidFill>
                  <a:srgbClr val="004280"/>
                </a:solidFill>
                <a:latin typeface="Intel Clear" panose="020B0604020203020204" pitchFamily="34" charset="0"/>
              </a:rPr>
              <a:t>can gain better </a:t>
            </a:r>
            <a:r>
              <a:rPr lang="en-US" sz="1200" i="1" dirty="0" smtClean="0">
                <a:solidFill>
                  <a:srgbClr val="004280"/>
                </a:solidFill>
                <a:latin typeface="Intel Clear" panose="020B0604020203020204" pitchFamily="34" charset="0"/>
              </a:rPr>
              <a:t>HDB performance on an Intel</a:t>
            </a:r>
            <a:r>
              <a:rPr lang="en-US" sz="1200" i="1" dirty="0">
                <a:solidFill>
                  <a:srgbClr val="004280"/>
                </a:solidFill>
                <a:latin typeface="Intel Clear" panose="020B0604020203020204" pitchFamily="34" charset="0"/>
              </a:rPr>
              <a:t>® Xeon® </a:t>
            </a:r>
            <a:r>
              <a:rPr lang="en-US" sz="1200" i="1" dirty="0" smtClean="0">
                <a:solidFill>
                  <a:srgbClr val="004280"/>
                </a:solidFill>
                <a:latin typeface="Intel Clear" panose="020B0604020203020204" pitchFamily="34" charset="0"/>
              </a:rPr>
              <a:t>processor E5-2699 processor v3 platform.”</a:t>
            </a:r>
            <a:r>
              <a:rPr lang="en-US" sz="1200" i="1" baseline="30000" dirty="0" smtClean="0">
                <a:solidFill>
                  <a:srgbClr val="004280"/>
                </a:solidFill>
                <a:latin typeface="Intel Clear" panose="020B0604020203020204" pitchFamily="34" charset="0"/>
              </a:rPr>
              <a:t>1</a:t>
            </a:r>
            <a:endParaRPr lang="en-US" sz="1200" i="1" baseline="30000" dirty="0">
              <a:solidFill>
                <a:srgbClr val="004280"/>
              </a:solidFill>
              <a:latin typeface="Intel Clear" panose="020B0604020203020204" pitchFamily="34" charset="0"/>
            </a:endParaRPr>
          </a:p>
          <a:p>
            <a:pPr eaLnBrk="0" fontAlgn="base" hangingPunct="0">
              <a:spcBef>
                <a:spcPts val="600"/>
              </a:spcBef>
              <a:defRPr/>
            </a:pPr>
            <a:r>
              <a:rPr lang="en-US" altLang="zh-CN" sz="1200" b="1" i="1" dirty="0" smtClean="0">
                <a:solidFill>
                  <a:srgbClr val="004280"/>
                </a:solidFill>
                <a:latin typeface="Intel Clear" panose="020B0604020203020204" pitchFamily="34" charset="0"/>
              </a:rPr>
              <a:t>Jae-nam Choi</a:t>
            </a:r>
            <a:r>
              <a:rPr lang="en-US" altLang="zh-CN" sz="1200" b="1" dirty="0" smtClean="0">
                <a:solidFill>
                  <a:srgbClr val="004280"/>
                </a:solidFill>
                <a:latin typeface="Intel Clear" panose="020B0604020203020204" pitchFamily="34" charset="0"/>
              </a:rPr>
              <a:t> -</a:t>
            </a:r>
            <a:r>
              <a:rPr lang="en-US" sz="1200" b="1" dirty="0" smtClean="0">
                <a:solidFill>
                  <a:srgbClr val="004280"/>
                </a:solidFill>
                <a:latin typeface="Intel Clear" panose="020B0604020203020204" pitchFamily="34" charset="0"/>
              </a:rPr>
              <a:t> </a:t>
            </a:r>
            <a:r>
              <a:rPr lang="en-US" sz="1200" b="1" dirty="0">
                <a:solidFill>
                  <a:srgbClr val="004280"/>
                </a:solidFill>
                <a:latin typeface="Intel Clear" panose="020B0604020203020204" pitchFamily="34" charset="0"/>
              </a:rPr>
              <a:t>Head of </a:t>
            </a:r>
            <a:r>
              <a:rPr lang="en-US" sz="1200" b="1" dirty="0" smtClean="0">
                <a:solidFill>
                  <a:srgbClr val="004280"/>
                </a:solidFill>
                <a:latin typeface="Intel Clear" panose="020B0604020203020204" pitchFamily="34" charset="0"/>
              </a:rPr>
              <a:t>Altibase Research </a:t>
            </a:r>
            <a:r>
              <a:rPr lang="en-US" sz="1200" b="1" dirty="0">
                <a:solidFill>
                  <a:srgbClr val="004280"/>
                </a:solidFill>
                <a:latin typeface="Intel Clear" panose="020B0604020203020204" pitchFamily="34" charset="0"/>
              </a:rPr>
              <a:t>and </a:t>
            </a:r>
            <a:r>
              <a:rPr lang="en-US" sz="1200" b="1" dirty="0" smtClean="0">
                <a:solidFill>
                  <a:srgbClr val="004280"/>
                </a:solidFill>
                <a:latin typeface="Intel Clear" panose="020B0604020203020204" pitchFamily="34" charset="0"/>
              </a:rPr>
              <a:t>Development</a:t>
            </a:r>
            <a:endParaRPr lang="en-US" sz="1200" b="1" dirty="0">
              <a:solidFill>
                <a:srgbClr val="004280"/>
              </a:solidFill>
              <a:latin typeface="Intel Clear" panose="020B0604020203020204" pitchFamily="34" charset="0"/>
            </a:endParaRPr>
          </a:p>
        </p:txBody>
      </p:sp>
      <p:sp>
        <p:nvSpPr>
          <p:cNvPr id="23" name="Rectangle 22"/>
          <p:cNvSpPr/>
          <p:nvPr/>
        </p:nvSpPr>
        <p:spPr>
          <a:xfrm>
            <a:off x="5314950" y="155177"/>
            <a:ext cx="3679432" cy="276999"/>
          </a:xfrm>
          <a:prstGeom prst="rect">
            <a:avLst/>
          </a:prstGeom>
        </p:spPr>
        <p:txBody>
          <a:bodyPr wrap="square">
            <a:spAutoFit/>
          </a:bodyPr>
          <a:lstStyle/>
          <a:p>
            <a:pPr algn="r"/>
            <a:r>
              <a:rPr lang="en-US" sz="1200" dirty="0">
                <a:solidFill>
                  <a:srgbClr val="0071C5"/>
                </a:solidFill>
                <a:latin typeface="+mj-lt"/>
                <a:cs typeface="Neo Sans Intel"/>
              </a:rPr>
              <a:t>Intel® Xeon® </a:t>
            </a:r>
            <a:r>
              <a:rPr lang="en-US" sz="1200" dirty="0" smtClean="0">
                <a:solidFill>
                  <a:srgbClr val="0071C5"/>
                </a:solidFill>
                <a:latin typeface="+mj-lt"/>
                <a:cs typeface="Neo Sans Intel"/>
              </a:rPr>
              <a:t>Processor </a:t>
            </a:r>
            <a:r>
              <a:rPr lang="en-US" sz="1200" i="1" dirty="0" smtClean="0">
                <a:solidFill>
                  <a:srgbClr val="0071C5"/>
                </a:solidFill>
                <a:latin typeface="+mj-lt"/>
                <a:cs typeface="Neo Sans Intel"/>
              </a:rPr>
              <a:t>E5-2600 </a:t>
            </a:r>
            <a:r>
              <a:rPr lang="en-US" sz="1200" i="1" dirty="0">
                <a:solidFill>
                  <a:srgbClr val="0071C5"/>
                </a:solidFill>
                <a:latin typeface="+mj-lt"/>
                <a:cs typeface="Neo Sans Intel"/>
              </a:rPr>
              <a:t>v3 Product Family </a:t>
            </a:r>
          </a:p>
        </p:txBody>
      </p:sp>
      <p:sp>
        <p:nvSpPr>
          <p:cNvPr id="25" name="TextBox 24"/>
          <p:cNvSpPr txBox="1"/>
          <p:nvPr/>
        </p:nvSpPr>
        <p:spPr>
          <a:xfrm>
            <a:off x="5818490" y="481611"/>
            <a:ext cx="3079298" cy="640080"/>
          </a:xfrm>
          <a:prstGeom prst="rect">
            <a:avLst/>
          </a:prstGeom>
          <a:noFill/>
          <a:ln>
            <a:solidFill>
              <a:schemeClr val="bg1">
                <a:lumMod val="75000"/>
              </a:schemeClr>
            </a:solidFill>
          </a:ln>
        </p:spPr>
        <p:txBody>
          <a:bodyPr wrap="square" rtlCol="0">
            <a:spAutoFit/>
          </a:bodyPr>
          <a:lstStyle/>
          <a:p>
            <a:endParaRPr lang="en-US" sz="1000" dirty="0" smtClean="0">
              <a:solidFill>
                <a:schemeClr val="tx2"/>
              </a:solidFill>
              <a:cs typeface="Neo Sans Inte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latin typeface="Intel Clear" panose="020B0604020203020204" pitchFamily="34" charset="0"/>
              </a:rPr>
              <a:pPr/>
              <a:t>7</a:t>
            </a:fld>
            <a:endParaRPr lang="en-US" dirty="0">
              <a:solidFill>
                <a:prstClr val="white"/>
              </a:solidFill>
              <a:latin typeface="Intel Clear" panose="020B0604020203020204" pitchFamily="34" charset="0"/>
            </a:endParaRPr>
          </a:p>
        </p:txBody>
      </p:sp>
      <p:sp>
        <p:nvSpPr>
          <p:cNvPr id="8" name="Text Box 3">
            <a:hlinkClick r:id="rId2"/>
          </p:cNvPr>
          <p:cNvSpPr txBox="1">
            <a:spLocks noChangeArrowheads="1"/>
          </p:cNvSpPr>
          <p:nvPr/>
        </p:nvSpPr>
        <p:spPr bwMode="auto">
          <a:xfrm>
            <a:off x="6743770" y="886574"/>
            <a:ext cx="1228738" cy="207747"/>
          </a:xfrm>
          <a:prstGeom prst="rect">
            <a:avLst/>
          </a:prstGeom>
          <a:noFill/>
          <a:ln w="50800" algn="ctr">
            <a:noFill/>
            <a:miter lim="800000"/>
            <a:headEnd/>
            <a:tailEnd/>
          </a:ln>
        </p:spPr>
        <p:txBody>
          <a:bodyPr wrap="square" lIns="68576" tIns="34289" rIns="68576" bIns="34289">
            <a:spAutoFit/>
          </a:bodyPr>
          <a:lstStyle>
            <a:defPPr>
              <a:defRPr lang="en-US"/>
            </a:defPPr>
            <a:lvl1pPr algn="l" eaLnBrk="1" hangingPunct="1">
              <a:lnSpc>
                <a:spcPct val="90000"/>
              </a:lnSpc>
              <a:spcBef>
                <a:spcPts val="600"/>
              </a:spcBef>
              <a:defRPr sz="1800">
                <a:solidFill>
                  <a:srgbClr val="FFFFFF"/>
                </a:solidFill>
                <a:ea typeface="Verdana" pitchFamily="34" charset="0"/>
                <a:cs typeface="Verdana" pitchFamily="34" charset="0"/>
              </a:defRPr>
            </a:lvl1pPr>
          </a:lstStyle>
          <a:p>
            <a:pPr algn="r"/>
            <a:r>
              <a:rPr lang="en-US" sz="1000" u="sng" dirty="0" smtClean="0">
                <a:solidFill>
                  <a:srgbClr val="004280"/>
                </a:solidFill>
                <a:latin typeface="Intel Clear" panose="020B0604020203020204" pitchFamily="34" charset="0"/>
                <a:cs typeface="Neo Sans Intel"/>
                <a:sym typeface="Wingdings" pitchFamily="2" charset="2"/>
              </a:rPr>
              <a:t>www.altibase.com</a:t>
            </a:r>
            <a:endParaRPr lang="en-US" sz="1000" u="sng" dirty="0">
              <a:solidFill>
                <a:srgbClr val="004280"/>
              </a:solidFill>
              <a:latin typeface="Intel Clear" panose="020B0604020203020204" pitchFamily="34" charset="0"/>
              <a:cs typeface="Neo Sans Intel"/>
              <a:sym typeface="Wingdings" pitchFamily="2" charset="2"/>
            </a:endParaRPr>
          </a:p>
        </p:txBody>
      </p:sp>
      <p:sp>
        <p:nvSpPr>
          <p:cNvPr id="12" name="Content Placeholder 5"/>
          <p:cNvSpPr txBox="1">
            <a:spLocks/>
          </p:cNvSpPr>
          <p:nvPr/>
        </p:nvSpPr>
        <p:spPr>
          <a:xfrm>
            <a:off x="203022" y="2231262"/>
            <a:ext cx="5400824" cy="1308007"/>
          </a:xfrm>
          <a:prstGeom prst="rect">
            <a:avLst/>
          </a:prstGeom>
        </p:spPr>
        <p:txBody>
          <a:bodyPr vert="horz" lIns="0" tIns="0" rIns="0" bIns="0" rtlCol="0" anchor="t" anchorCtr="0">
            <a:noAutofit/>
          </a:bodyPr>
          <a:lstStyle>
            <a:lvl1pPr marL="0" indent="0" algn="l" defTabSz="457200" rtl="0" eaLnBrk="1" latinLnBrk="0" hangingPunct="1">
              <a:spcBef>
                <a:spcPts val="1200"/>
              </a:spcBef>
              <a:spcAft>
                <a:spcPts val="0"/>
              </a:spcAft>
              <a:buFont typeface="Wingdings" panose="05000000000000000000" pitchFamily="2" charset="2"/>
              <a:buNone/>
              <a:defRPr sz="1200" b="1" kern="1200" baseline="0">
                <a:solidFill>
                  <a:schemeClr val="accent2"/>
                </a:solidFill>
                <a:latin typeface="+mn-lt"/>
                <a:ea typeface="+mn-ea"/>
                <a:cs typeface="Intel Clear" panose="020B0604020203020204" pitchFamily="34" charset="0"/>
              </a:defRPr>
            </a:lvl1pPr>
            <a:lvl2pPr marL="457200" indent="0" algn="l" defTabSz="457200" rtl="0" eaLnBrk="1" latinLnBrk="0" hangingPunct="1">
              <a:spcBef>
                <a:spcPts val="1200"/>
              </a:spcBef>
              <a:buFont typeface="Wingdings" charset="2"/>
              <a:buNone/>
              <a:defRPr sz="1800" kern="1200" baseline="0">
                <a:solidFill>
                  <a:schemeClr val="tx1">
                    <a:tint val="75000"/>
                  </a:schemeClr>
                </a:solidFill>
                <a:latin typeface="+mn-lt"/>
                <a:ea typeface="+mn-ea"/>
                <a:cs typeface="Intel Clear" panose="020B0604020203020204" pitchFamily="34" charset="0"/>
              </a:defRPr>
            </a:lvl2pPr>
            <a:lvl3pPr marL="914400" indent="0" algn="l" defTabSz="457200" rtl="0" eaLnBrk="1" latinLnBrk="0" hangingPunct="1">
              <a:spcBef>
                <a:spcPts val="800"/>
              </a:spcBef>
              <a:buFont typeface="Wingdings" charset="2"/>
              <a:buNone/>
              <a:defRPr sz="1600" kern="1200">
                <a:solidFill>
                  <a:schemeClr val="tx1">
                    <a:tint val="75000"/>
                  </a:schemeClr>
                </a:solidFill>
                <a:latin typeface="+mn-lt"/>
                <a:ea typeface="+mn-ea"/>
                <a:cs typeface="Intel Clear" panose="020B0604020203020204" pitchFamily="34" charset="0"/>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Intel Clear" panose="020B0604020203020204" pitchFamily="34" charset="0"/>
              </a:defRPr>
            </a:lvl4pPr>
            <a:lvl5pPr marL="1828800" indent="0" algn="l"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Intel Clear" panose="020B0604020203020204" pitchFamily="34" charset="0"/>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137160" indent="-137160" eaLnBrk="0" hangingPunct="0">
              <a:spcBef>
                <a:spcPts val="300"/>
              </a:spcBef>
              <a:buClr>
                <a:srgbClr val="004280"/>
              </a:buClr>
              <a:buFont typeface="Wingdings" charset="2"/>
              <a:buChar char="§"/>
              <a:defRPr/>
            </a:pPr>
            <a:r>
              <a:rPr lang="en-US" altLang="ko-KR" sz="1100" b="0" dirty="0" smtClean="0">
                <a:solidFill>
                  <a:srgbClr val="004280"/>
                </a:solidFill>
                <a:latin typeface="Intel Clear" panose="020B0604020203020204" pitchFamily="34" charset="0"/>
              </a:rPr>
              <a:t>Altibase HDB*</a:t>
            </a:r>
            <a:r>
              <a:rPr lang="en-US" sz="1100" b="0" dirty="0" smtClean="0">
                <a:solidFill>
                  <a:srgbClr val="004280"/>
                </a:solidFill>
                <a:latin typeface="Intel Clear" panose="020B0604020203020204" pitchFamily="34" charset="0"/>
              </a:rPr>
              <a:t> is highly optimized for in-memory computing to avoid </a:t>
            </a:r>
            <a:r>
              <a:rPr lang="en-US" sz="1100" b="0" dirty="0">
                <a:solidFill>
                  <a:srgbClr val="004280"/>
                </a:solidFill>
                <a:latin typeface="Intel Clear" panose="020B0604020203020204" pitchFamily="34" charset="0"/>
              </a:rPr>
              <a:t>database performance </a:t>
            </a:r>
            <a:r>
              <a:rPr lang="en-US" sz="1100" b="0" dirty="0" smtClean="0">
                <a:solidFill>
                  <a:srgbClr val="004280"/>
                </a:solidFill>
                <a:latin typeface="Intel Clear" panose="020B0604020203020204" pitchFamily="34" charset="0"/>
              </a:rPr>
              <a:t>latency</a:t>
            </a:r>
            <a:r>
              <a:rPr lang="en-US" sz="1100" b="0" dirty="0">
                <a:solidFill>
                  <a:srgbClr val="004280"/>
                </a:solidFill>
                <a:latin typeface="Intel Clear" panose="020B0604020203020204" pitchFamily="34" charset="0"/>
              </a:rPr>
              <a:t>. Customers see more transactions and lower latency on HDB in-memory DBMS system with increased cores and faster memory. The scalability of the architecture with Intel® </a:t>
            </a:r>
            <a:r>
              <a:rPr lang="en-US" sz="1100" b="0" dirty="0" smtClean="0">
                <a:solidFill>
                  <a:srgbClr val="004280"/>
                </a:solidFill>
                <a:latin typeface="Intel Clear" panose="020B0604020203020204" pitchFamily="34" charset="0"/>
              </a:rPr>
              <a:t>AVX2 and Intel</a:t>
            </a:r>
            <a:r>
              <a:rPr lang="en-US" sz="1100" b="0" dirty="0">
                <a:solidFill>
                  <a:srgbClr val="004280"/>
                </a:solidFill>
                <a:latin typeface="Intel Clear" panose="020B0604020203020204" pitchFamily="34" charset="0"/>
              </a:rPr>
              <a:t>® Compiler optimization </a:t>
            </a:r>
            <a:r>
              <a:rPr lang="en-US" sz="1100" b="0" dirty="0" smtClean="0">
                <a:solidFill>
                  <a:srgbClr val="004280"/>
                </a:solidFill>
                <a:latin typeface="Intel Clear" panose="020B0604020203020204" pitchFamily="34" charset="0"/>
              </a:rPr>
              <a:t>enabled better performance.</a:t>
            </a:r>
            <a:r>
              <a:rPr lang="en-US" sz="1100" b="0" baseline="30000" dirty="0" smtClean="0">
                <a:solidFill>
                  <a:srgbClr val="004280"/>
                </a:solidFill>
                <a:latin typeface="Intel Clear" panose="020B0604020203020204" pitchFamily="34" charset="0"/>
              </a:rPr>
              <a:t>2</a:t>
            </a:r>
            <a:endParaRPr lang="en-US" sz="1100" b="0" baseline="30000" dirty="0">
              <a:solidFill>
                <a:srgbClr val="004280"/>
              </a:solidFill>
              <a:latin typeface="Intel Clear" panose="020B0604020203020204" pitchFamily="34" charset="0"/>
            </a:endParaRPr>
          </a:p>
          <a:p>
            <a:pPr marL="137160" indent="-137160" eaLnBrk="0" hangingPunct="0">
              <a:spcBef>
                <a:spcPts val="300"/>
              </a:spcBef>
              <a:buClr>
                <a:srgbClr val="004280"/>
              </a:buClr>
              <a:buFont typeface="Wingdings" charset="2"/>
              <a:buChar char="§"/>
              <a:defRPr/>
            </a:pPr>
            <a:r>
              <a:rPr lang="en-US" sz="1100" b="0" dirty="0" smtClean="0">
                <a:solidFill>
                  <a:srgbClr val="004280"/>
                </a:solidFill>
                <a:latin typeface="Intel Clear" panose="020B0604020203020204" pitchFamily="34" charset="0"/>
              </a:rPr>
              <a:t>Users can get more powerful high-intensity, in-memory data processing power of HDB with the Intel® Xeon® processor E5-2699 v3.</a:t>
            </a:r>
          </a:p>
          <a:p>
            <a:pPr marL="137160" indent="-137160" eaLnBrk="0" hangingPunct="0">
              <a:spcBef>
                <a:spcPts val="300"/>
              </a:spcBef>
              <a:buClr>
                <a:srgbClr val="004280"/>
              </a:buClr>
              <a:buFont typeface="Wingdings" charset="2"/>
              <a:buChar char="§"/>
              <a:defRPr/>
            </a:pPr>
            <a:r>
              <a:rPr lang="en-US" sz="1100" b="0" dirty="0">
                <a:solidFill>
                  <a:srgbClr val="004280"/>
                </a:solidFill>
                <a:latin typeface="Intel Clear" panose="020B0604020203020204" pitchFamily="34" charset="0"/>
              </a:rPr>
              <a:t>With the Increased processor power and faster memory, it is possible to get more analysis results even </a:t>
            </a:r>
            <a:r>
              <a:rPr lang="en-US" sz="1100" b="0" dirty="0" smtClean="0">
                <a:solidFill>
                  <a:srgbClr val="004280"/>
                </a:solidFill>
                <a:latin typeface="Intel Clear" panose="020B0604020203020204" pitchFamily="34" charset="0"/>
              </a:rPr>
              <a:t>faster, and </a:t>
            </a:r>
            <a:r>
              <a:rPr lang="en-US" sz="1100" b="0" dirty="0">
                <a:solidFill>
                  <a:srgbClr val="004280"/>
                </a:solidFill>
                <a:latin typeface="Intel Clear" panose="020B0604020203020204" pitchFamily="34" charset="0"/>
              </a:rPr>
              <a:t>customers </a:t>
            </a:r>
            <a:r>
              <a:rPr lang="en-US" sz="1100" b="0" dirty="0" smtClean="0">
                <a:solidFill>
                  <a:srgbClr val="004280"/>
                </a:solidFill>
                <a:latin typeface="Intel Clear" panose="020B0604020203020204" pitchFamily="34" charset="0"/>
              </a:rPr>
              <a:t>experience </a:t>
            </a:r>
            <a:r>
              <a:rPr lang="en-US" sz="1100" b="0" dirty="0">
                <a:solidFill>
                  <a:srgbClr val="004280"/>
                </a:solidFill>
                <a:latin typeface="Intel Clear" panose="020B0604020203020204" pitchFamily="34" charset="0"/>
              </a:rPr>
              <a:t>full on-line analysis </a:t>
            </a:r>
            <a:r>
              <a:rPr lang="en-US" sz="1100" b="0" dirty="0" smtClean="0">
                <a:solidFill>
                  <a:srgbClr val="004280"/>
                </a:solidFill>
                <a:latin typeface="Intel Clear" panose="020B0604020203020204" pitchFamily="34" charset="0"/>
              </a:rPr>
              <a:t>benefits.</a:t>
            </a:r>
          </a:p>
        </p:txBody>
      </p:sp>
      <p:cxnSp>
        <p:nvCxnSpPr>
          <p:cNvPr id="14" name="Straight Connector 13"/>
          <p:cNvCxnSpPr/>
          <p:nvPr/>
        </p:nvCxnSpPr>
        <p:spPr>
          <a:xfrm flipV="1">
            <a:off x="221525" y="2125106"/>
            <a:ext cx="5303520" cy="4074"/>
          </a:xfrm>
          <a:prstGeom prst="line">
            <a:avLst/>
          </a:prstGeom>
          <a:ln w="12700" cmpd="sng">
            <a:solidFill>
              <a:schemeClr val="tx1"/>
            </a:solidFill>
            <a:prstDash val="dashDot"/>
          </a:ln>
          <a:effectLst/>
        </p:spPr>
        <p:style>
          <a:lnRef idx="2">
            <a:schemeClr val="accent1"/>
          </a:lnRef>
          <a:fillRef idx="0">
            <a:schemeClr val="accent1"/>
          </a:fillRef>
          <a:effectRef idx="1">
            <a:schemeClr val="accent1"/>
          </a:effectRef>
          <a:fontRef idx="minor">
            <a:schemeClr val="tx1"/>
          </a:fontRef>
        </p:style>
      </p:cxnSp>
      <p:pic>
        <p:nvPicPr>
          <p:cNvPr id="20" name="그림 1" descr="Altibase_C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089" y="570322"/>
            <a:ext cx="2167107" cy="316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 name="Chart 20"/>
          <p:cNvGraphicFramePr>
            <a:graphicFrameLocks/>
          </p:cNvGraphicFramePr>
          <p:nvPr>
            <p:extLst>
              <p:ext uri="{D42A27DB-BD31-4B8C-83A1-F6EECF244321}">
                <p14:modId xmlns:p14="http://schemas.microsoft.com/office/powerpoint/2010/main" val="421928844"/>
              </p:ext>
            </p:extLst>
          </p:nvPr>
        </p:nvGraphicFramePr>
        <p:xfrm>
          <a:off x="5818490" y="1508529"/>
          <a:ext cx="3079298" cy="2959395"/>
        </p:xfrm>
        <a:graphic>
          <a:graphicData uri="http://schemas.openxmlformats.org/drawingml/2006/chart">
            <c:chart xmlns:c="http://schemas.openxmlformats.org/drawingml/2006/chart" xmlns:r="http://schemas.openxmlformats.org/officeDocument/2006/relationships" r:id="rId4"/>
          </a:graphicData>
        </a:graphic>
      </p:graphicFrame>
      <p:sp>
        <p:nvSpPr>
          <p:cNvPr id="22" name="AutoShape 18"/>
          <p:cNvSpPr>
            <a:spLocks noChangeArrowheads="1"/>
          </p:cNvSpPr>
          <p:nvPr/>
        </p:nvSpPr>
        <p:spPr bwMode="auto">
          <a:xfrm>
            <a:off x="253424" y="3951765"/>
            <a:ext cx="5300020" cy="387982"/>
          </a:xfrm>
          <a:prstGeom prst="roundRect">
            <a:avLst>
              <a:gd name="adj" fmla="val 0"/>
            </a:avLst>
          </a:prstGeom>
          <a:solidFill>
            <a:srgbClr val="004280"/>
          </a:solidFill>
          <a:effectLst>
            <a:glow rad="50800">
              <a:srgbClr val="004280"/>
            </a:glow>
            <a:outerShdw blurRad="63500" dist="25400" dir="5400000" rotWithShape="0">
              <a:srgbClr val="000000">
                <a:alpha val="43137"/>
              </a:srgbClr>
            </a:outerShdw>
          </a:effectLst>
        </p:spPr>
        <p:style>
          <a:lnRef idx="3">
            <a:schemeClr val="lt1"/>
          </a:lnRef>
          <a:fillRef idx="1">
            <a:schemeClr val="accent3"/>
          </a:fillRef>
          <a:effectRef idx="1">
            <a:schemeClr val="accent3"/>
          </a:effectRef>
          <a:fontRef idx="minor">
            <a:schemeClr val="lt1"/>
          </a:fontRef>
        </p:style>
        <p:txBody>
          <a:bodyPr wrap="square" anchor="ctr" anchorCtr="0">
            <a:noAutofit/>
          </a:bodyPr>
          <a:lstStyle/>
          <a:p>
            <a:pPr marL="0" lvl="1" algn="ctr" defTabSz="342900">
              <a:lnSpc>
                <a:spcPct val="90000"/>
              </a:lnSpc>
              <a:defRPr/>
            </a:pPr>
            <a:r>
              <a:rPr lang="en-US" sz="1600" b="1" dirty="0" smtClean="0">
                <a:solidFill>
                  <a:schemeClr val="bg1"/>
                </a:solidFill>
              </a:rPr>
              <a:t>Performance </a:t>
            </a:r>
            <a:r>
              <a:rPr lang="en-US" sz="1600" b="1" dirty="0">
                <a:solidFill>
                  <a:schemeClr val="bg1"/>
                </a:solidFill>
              </a:rPr>
              <a:t>p</a:t>
            </a:r>
            <a:r>
              <a:rPr lang="en-US" sz="1600" b="1" dirty="0" smtClean="0">
                <a:solidFill>
                  <a:schemeClr val="bg1"/>
                </a:solidFill>
              </a:rPr>
              <a:t>latform </a:t>
            </a:r>
            <a:r>
              <a:rPr lang="en-US" sz="1600" b="1" dirty="0">
                <a:solidFill>
                  <a:schemeClr val="bg1"/>
                </a:solidFill>
              </a:rPr>
              <a:t>for </a:t>
            </a:r>
            <a:r>
              <a:rPr lang="en-US" sz="1600" b="1" dirty="0" smtClean="0">
                <a:solidFill>
                  <a:schemeClr val="bg1"/>
                </a:solidFill>
              </a:rPr>
              <a:t>in-memory database</a:t>
            </a:r>
            <a:endParaRPr lang="en-US" sz="1600" b="1" dirty="0">
              <a:solidFill>
                <a:schemeClr val="bg1"/>
              </a:solidFill>
            </a:endParaRPr>
          </a:p>
        </p:txBody>
      </p:sp>
      <p:sp>
        <p:nvSpPr>
          <p:cNvPr id="26" name="Title 9"/>
          <p:cNvSpPr txBox="1">
            <a:spLocks/>
          </p:cNvSpPr>
          <p:nvPr/>
        </p:nvSpPr>
        <p:spPr>
          <a:xfrm>
            <a:off x="5818489" y="1171126"/>
            <a:ext cx="3079298" cy="287968"/>
          </a:xfrm>
          <a:prstGeom prst="rect">
            <a:avLst/>
          </a:prstGeom>
          <a:ln>
            <a:solidFill>
              <a:schemeClr val="bg1">
                <a:lumMod val="75000"/>
              </a:schemeClr>
            </a:solidFill>
          </a:ln>
        </p:spPr>
        <p:txBody>
          <a:bodyPr/>
          <a:lstStyle/>
          <a:p>
            <a:pPr algn="ctr">
              <a:spcBef>
                <a:spcPts val="1200"/>
              </a:spcBef>
              <a:defRPr/>
            </a:pPr>
            <a:r>
              <a:rPr lang="en-US" sz="1400" b="1" dirty="0">
                <a:solidFill>
                  <a:srgbClr val="004280"/>
                </a:solidFill>
                <a:latin typeface="Intel Clear" panose="020B0604020203020204" pitchFamily="34" charset="0"/>
              </a:rPr>
              <a:t>Big Data/Analytics</a:t>
            </a:r>
          </a:p>
          <a:p>
            <a:pPr algn="ctr">
              <a:spcBef>
                <a:spcPts val="1200"/>
              </a:spcBef>
              <a:defRPr/>
            </a:pPr>
            <a:endParaRPr lang="en-US" sz="1400" b="1" dirty="0">
              <a:solidFill>
                <a:srgbClr val="004280"/>
              </a:solidFill>
              <a:latin typeface="Intel Clear" panose="020B0604020203020204" pitchFamily="34" charset="0"/>
            </a:endParaRPr>
          </a:p>
        </p:txBody>
      </p:sp>
      <p:sp>
        <p:nvSpPr>
          <p:cNvPr id="16" name="TextBox 15"/>
          <p:cNvSpPr txBox="1"/>
          <p:nvPr/>
        </p:nvSpPr>
        <p:spPr>
          <a:xfrm>
            <a:off x="69669" y="4511283"/>
            <a:ext cx="7966501" cy="553998"/>
          </a:xfrm>
          <a:prstGeom prst="rect">
            <a:avLst/>
          </a:prstGeom>
          <a:noFill/>
        </p:spPr>
        <p:txBody>
          <a:bodyPr wrap="square" rtlCol="0">
            <a:spAutoFit/>
          </a:bodyPr>
          <a:lstStyle/>
          <a:p>
            <a:r>
              <a:rPr lang="en-US" sz="600" dirty="0">
                <a:solidFill>
                  <a:srgbClr val="004280"/>
                </a:solidFill>
                <a:cs typeface="Neo Sans Intel"/>
              </a:rPr>
              <a:t>1 - Testing conducted on </a:t>
            </a:r>
            <a:r>
              <a:rPr lang="en-US" sz="600" dirty="0" smtClean="0">
                <a:solidFill>
                  <a:srgbClr val="004280"/>
                </a:solidFill>
                <a:cs typeface="Neo Sans Intel"/>
              </a:rPr>
              <a:t>Altibase HDB* software </a:t>
            </a:r>
            <a:r>
              <a:rPr lang="en-US" sz="600" dirty="0">
                <a:solidFill>
                  <a:srgbClr val="004280"/>
                </a:solidFill>
                <a:cs typeface="Neo Sans Intel"/>
              </a:rPr>
              <a:t>comparing Intel® Xeon® Processor E5-2697 v2 with Intel® Xeon® Processor </a:t>
            </a:r>
            <a:r>
              <a:rPr lang="en-US" sz="600" dirty="0" smtClean="0">
                <a:solidFill>
                  <a:srgbClr val="004280"/>
                </a:solidFill>
                <a:cs typeface="Neo Sans Intel"/>
              </a:rPr>
              <a:t>E5-2699 </a:t>
            </a:r>
            <a:r>
              <a:rPr lang="en-US" sz="600" dirty="0">
                <a:solidFill>
                  <a:srgbClr val="004280"/>
                </a:solidFill>
                <a:cs typeface="Neo Sans Intel"/>
              </a:rPr>
              <a:t>v3. Testing done by </a:t>
            </a:r>
            <a:r>
              <a:rPr lang="en-US" sz="600" dirty="0" err="1" smtClean="0">
                <a:solidFill>
                  <a:srgbClr val="004280"/>
                </a:solidFill>
                <a:cs typeface="Neo Sans Intel"/>
              </a:rPr>
              <a:t>Altibase</a:t>
            </a:r>
            <a:r>
              <a:rPr lang="en-US" sz="600" dirty="0" smtClean="0">
                <a:solidFill>
                  <a:srgbClr val="004280"/>
                </a:solidFill>
                <a:cs typeface="Neo Sans Intel"/>
              </a:rPr>
              <a:t>. </a:t>
            </a:r>
            <a:r>
              <a:rPr lang="en-US" sz="600" dirty="0">
                <a:solidFill>
                  <a:srgbClr val="004280"/>
                </a:solidFill>
                <a:cs typeface="Neo Sans Intel"/>
              </a:rPr>
              <a:t>For complete configuration details, go to www.intel.com/performance.</a:t>
            </a:r>
            <a:endParaRPr lang="en-US" sz="600" dirty="0">
              <a:solidFill>
                <a:schemeClr val="tx2"/>
              </a:solidFill>
              <a:cs typeface="Neo Sans Intel"/>
            </a:endParaRPr>
          </a:p>
          <a:p>
            <a:r>
              <a:rPr lang="en-US" sz="600" dirty="0" smtClean="0">
                <a:solidFill>
                  <a:schemeClr val="tx2"/>
                </a:solidFill>
                <a:cs typeface="Neo Sans Intel"/>
              </a:rPr>
              <a:t>Software </a:t>
            </a:r>
            <a:r>
              <a:rPr lang="en-US" sz="600" dirty="0">
                <a:solidFill>
                  <a:schemeClr val="tx2"/>
                </a:solidFill>
                <a:cs typeface="Neo Sans Intel"/>
              </a:rPr>
              <a:t>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a:t>
            </a:r>
            <a:r>
              <a:rPr lang="en-US" sz="600" dirty="0" smtClean="0">
                <a:solidFill>
                  <a:schemeClr val="tx2"/>
                </a:solidFill>
                <a:cs typeface="Neo Sans Intel"/>
              </a:rPr>
              <a:t>.</a:t>
            </a:r>
            <a:endParaRPr lang="en-US" sz="700" dirty="0" smtClean="0">
              <a:solidFill>
                <a:schemeClr val="tx2"/>
              </a:solidFill>
              <a:cs typeface="Neo Sans Intel"/>
            </a:endParaRPr>
          </a:p>
        </p:txBody>
      </p:sp>
      <p:sp>
        <p:nvSpPr>
          <p:cNvPr id="18" name="TextBox 17"/>
          <p:cNvSpPr txBox="1"/>
          <p:nvPr/>
        </p:nvSpPr>
        <p:spPr>
          <a:xfrm rot="16200000">
            <a:off x="5184571" y="2854339"/>
            <a:ext cx="1466710" cy="246221"/>
          </a:xfrm>
          <a:prstGeom prst="rect">
            <a:avLst/>
          </a:prstGeom>
          <a:noFill/>
        </p:spPr>
        <p:txBody>
          <a:bodyPr wrap="square" rtlCol="0">
            <a:spAutoFit/>
          </a:bodyPr>
          <a:lstStyle/>
          <a:p>
            <a:r>
              <a:rPr lang="en-US" sz="1000" dirty="0" smtClean="0">
                <a:cs typeface="Neo Sans Intel"/>
              </a:rPr>
              <a:t>Performance increase</a:t>
            </a:r>
          </a:p>
        </p:txBody>
      </p:sp>
      <p:sp>
        <p:nvSpPr>
          <p:cNvPr id="28" name="TextBox 27"/>
          <p:cNvSpPr txBox="1"/>
          <p:nvPr/>
        </p:nvSpPr>
        <p:spPr>
          <a:xfrm>
            <a:off x="222069" y="51304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
        <p:nvSpPr>
          <p:cNvPr id="29" name="TextBox 28"/>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2089436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Chart 52"/>
          <p:cNvGraphicFramePr>
            <a:graphicFrameLocks/>
          </p:cNvGraphicFramePr>
          <p:nvPr>
            <p:extLst>
              <p:ext uri="{D42A27DB-BD31-4B8C-83A1-F6EECF244321}">
                <p14:modId xmlns:p14="http://schemas.microsoft.com/office/powerpoint/2010/main" val="1195597089"/>
              </p:ext>
            </p:extLst>
          </p:nvPr>
        </p:nvGraphicFramePr>
        <p:xfrm>
          <a:off x="5787758" y="1668687"/>
          <a:ext cx="3079297" cy="2746649"/>
        </p:xfrm>
        <a:graphic>
          <a:graphicData uri="http://schemas.openxmlformats.org/drawingml/2006/chart">
            <c:chart xmlns:c="http://schemas.openxmlformats.org/drawingml/2006/chart" xmlns:r="http://schemas.openxmlformats.org/officeDocument/2006/relationships" r:id="rId2"/>
          </a:graphicData>
        </a:graphic>
      </p:graphicFrame>
      <p:sp>
        <p:nvSpPr>
          <p:cNvPr id="44" name="TextBox 43"/>
          <p:cNvSpPr txBox="1"/>
          <p:nvPr/>
        </p:nvSpPr>
        <p:spPr>
          <a:xfrm>
            <a:off x="155323" y="130069"/>
            <a:ext cx="5339955" cy="2169825"/>
          </a:xfrm>
          <a:prstGeom prst="rect">
            <a:avLst/>
          </a:prstGeom>
          <a:noFill/>
        </p:spPr>
        <p:txBody>
          <a:bodyPr wrap="square" rtlCol="0">
            <a:spAutoFit/>
          </a:bodyPr>
          <a:lstStyle/>
          <a:p>
            <a:pPr defTabSz="685800" eaLnBrk="0" fontAlgn="base" hangingPunct="0">
              <a:spcAft>
                <a:spcPts val="600"/>
              </a:spcAft>
              <a:defRPr/>
            </a:pPr>
            <a:r>
              <a:rPr lang="en-US" sz="2400" dirty="0" smtClean="0">
                <a:solidFill>
                  <a:srgbClr val="0071C5"/>
                </a:solidFill>
                <a:latin typeface="+mj-lt"/>
              </a:rPr>
              <a:t>SAS*</a:t>
            </a:r>
          </a:p>
          <a:p>
            <a:pPr defTabSz="685800" eaLnBrk="0" fontAlgn="base" hangingPunct="0">
              <a:spcAft>
                <a:spcPts val="600"/>
              </a:spcAft>
              <a:defRPr/>
            </a:pPr>
            <a:r>
              <a:rPr lang="en-US" sz="1200" b="1" dirty="0" smtClean="0">
                <a:solidFill>
                  <a:srgbClr val="004280"/>
                </a:solidFill>
              </a:rPr>
              <a:t>SAS Analytics* – Comp workload; 36 Cores</a:t>
            </a:r>
          </a:p>
          <a:p>
            <a:pPr defTabSz="685800" eaLnBrk="0" fontAlgn="base" hangingPunct="0">
              <a:spcAft>
                <a:spcPts val="600"/>
              </a:spcAft>
              <a:defRPr/>
            </a:pPr>
            <a:r>
              <a:rPr lang="en-US" sz="1200" i="1" dirty="0" smtClean="0">
                <a:solidFill>
                  <a:srgbClr val="004280"/>
                </a:solidFill>
              </a:rPr>
              <a:t>“Performance </a:t>
            </a:r>
            <a:r>
              <a:rPr lang="en-US" sz="1200" i="1" dirty="0">
                <a:solidFill>
                  <a:srgbClr val="004280"/>
                </a:solidFill>
              </a:rPr>
              <a:t>and reliability are critical for SAS </a:t>
            </a:r>
            <a:r>
              <a:rPr lang="en-US" sz="1200" i="1" dirty="0" smtClean="0">
                <a:solidFill>
                  <a:srgbClr val="004280"/>
                </a:solidFill>
              </a:rPr>
              <a:t>Analytics*. </a:t>
            </a:r>
            <a:r>
              <a:rPr lang="en-US" sz="1200" i="1" dirty="0">
                <a:solidFill>
                  <a:srgbClr val="004280"/>
                </a:solidFill>
              </a:rPr>
              <a:t>The Intel® Xeon® processor </a:t>
            </a:r>
            <a:r>
              <a:rPr lang="en-US" sz="1200" i="1" dirty="0" smtClean="0">
                <a:solidFill>
                  <a:srgbClr val="004280"/>
                </a:solidFill>
              </a:rPr>
              <a:t>E5-2699 </a:t>
            </a:r>
            <a:r>
              <a:rPr lang="en-US" sz="1200" i="1" dirty="0">
                <a:solidFill>
                  <a:srgbClr val="004280"/>
                </a:solidFill>
              </a:rPr>
              <a:t>v</a:t>
            </a:r>
            <a:r>
              <a:rPr lang="en-US" sz="1200" i="1" dirty="0" smtClean="0">
                <a:solidFill>
                  <a:srgbClr val="004280"/>
                </a:solidFill>
              </a:rPr>
              <a:t>3 delivers </a:t>
            </a:r>
            <a:r>
              <a:rPr lang="en-US" sz="1200" i="1" dirty="0">
                <a:solidFill>
                  <a:srgbClr val="004280"/>
                </a:solidFill>
              </a:rPr>
              <a:t>impressive performance </a:t>
            </a:r>
            <a:r>
              <a:rPr lang="en-US" sz="1200" i="1" dirty="0" smtClean="0">
                <a:solidFill>
                  <a:srgbClr val="004280"/>
                </a:solidFill>
              </a:rPr>
              <a:t>gains – up </a:t>
            </a:r>
            <a:r>
              <a:rPr lang="en-US" sz="1200" i="1" dirty="0">
                <a:solidFill>
                  <a:srgbClr val="004280"/>
                </a:solidFill>
              </a:rPr>
              <a:t>to </a:t>
            </a:r>
            <a:r>
              <a:rPr lang="en-US" sz="1200" i="1" dirty="0" smtClean="0">
                <a:solidFill>
                  <a:srgbClr val="004280"/>
                </a:solidFill>
              </a:rPr>
              <a:t>1.22X </a:t>
            </a:r>
            <a:r>
              <a:rPr lang="en-US" sz="1200" i="1" dirty="0">
                <a:solidFill>
                  <a:srgbClr val="004280"/>
                </a:solidFill>
              </a:rPr>
              <a:t>over the previous </a:t>
            </a:r>
            <a:r>
              <a:rPr lang="en-US" sz="1200" i="1" dirty="0" smtClean="0">
                <a:solidFill>
                  <a:srgbClr val="004280"/>
                </a:solidFill>
              </a:rPr>
              <a:t>generation </a:t>
            </a:r>
            <a:r>
              <a:rPr lang="en-US" sz="1200" i="1" dirty="0">
                <a:solidFill>
                  <a:srgbClr val="004280"/>
                </a:solidFill>
              </a:rPr>
              <a:t>with the SAS Mixed </a:t>
            </a:r>
            <a:r>
              <a:rPr lang="en-US" sz="1200" i="1" dirty="0" smtClean="0">
                <a:solidFill>
                  <a:srgbClr val="004280"/>
                </a:solidFill>
              </a:rPr>
              <a:t>Analytics* </a:t>
            </a:r>
            <a:r>
              <a:rPr lang="en-US" sz="1200" i="1" dirty="0">
                <a:solidFill>
                  <a:srgbClr val="004280"/>
                </a:solidFill>
              </a:rPr>
              <a:t>workload that closely resembles </a:t>
            </a:r>
            <a:r>
              <a:rPr lang="en-US" sz="1200" i="1" dirty="0" smtClean="0">
                <a:solidFill>
                  <a:srgbClr val="004280"/>
                </a:solidFill>
              </a:rPr>
              <a:t>our </a:t>
            </a:r>
            <a:r>
              <a:rPr lang="en-US" sz="1200" i="1" dirty="0">
                <a:solidFill>
                  <a:srgbClr val="004280"/>
                </a:solidFill>
              </a:rPr>
              <a:t>customer implementations. The performance improvement from SAS9.3 to SAS9.4 is </a:t>
            </a:r>
            <a:r>
              <a:rPr lang="en-US" sz="1200" i="1" dirty="0" smtClean="0">
                <a:solidFill>
                  <a:srgbClr val="004280"/>
                </a:solidFill>
              </a:rPr>
              <a:t>1.06X with the new processor. </a:t>
            </a:r>
            <a:r>
              <a:rPr lang="en-US" sz="1200" i="1" dirty="0">
                <a:solidFill>
                  <a:srgbClr val="004280"/>
                </a:solidFill>
              </a:rPr>
              <a:t>This is a great platform for next-generation deployments</a:t>
            </a:r>
            <a:r>
              <a:rPr lang="en-US" sz="1200" i="1" dirty="0" smtClean="0">
                <a:solidFill>
                  <a:srgbClr val="004280"/>
                </a:solidFill>
              </a:rPr>
              <a:t>.”</a:t>
            </a:r>
            <a:r>
              <a:rPr lang="en-US" sz="1200" i="1" baseline="30000" dirty="0" smtClean="0">
                <a:solidFill>
                  <a:srgbClr val="004280"/>
                </a:solidFill>
              </a:rPr>
              <a:t>1</a:t>
            </a:r>
          </a:p>
          <a:p>
            <a:pPr defTabSz="685800" eaLnBrk="0" fontAlgn="base" hangingPunct="0">
              <a:spcAft>
                <a:spcPts val="600"/>
              </a:spcAft>
              <a:defRPr/>
            </a:pPr>
            <a:r>
              <a:rPr lang="en-US" altLang="zh-CN" sz="1200" b="1" i="1" dirty="0">
                <a:solidFill>
                  <a:srgbClr val="004280"/>
                </a:solidFill>
                <a:cs typeface="Arial" panose="020B0604020202020204" pitchFamily="34" charset="0"/>
              </a:rPr>
              <a:t>Ken </a:t>
            </a:r>
            <a:r>
              <a:rPr lang="en-US" altLang="zh-CN" sz="1200" b="1" i="1" dirty="0" smtClean="0">
                <a:solidFill>
                  <a:srgbClr val="004280"/>
                </a:solidFill>
                <a:cs typeface="Arial" panose="020B0604020202020204" pitchFamily="34" charset="0"/>
              </a:rPr>
              <a:t>Gahagan </a:t>
            </a:r>
            <a:r>
              <a:rPr lang="en-US" altLang="zh-CN" sz="1200" b="1" dirty="0" smtClean="0">
                <a:solidFill>
                  <a:srgbClr val="004280"/>
                </a:solidFill>
                <a:cs typeface="Arial" panose="020B0604020202020204" pitchFamily="34" charset="0"/>
              </a:rPr>
              <a:t>- </a:t>
            </a:r>
            <a:r>
              <a:rPr lang="en-US" altLang="zh-CN" sz="1200" b="1" dirty="0">
                <a:solidFill>
                  <a:srgbClr val="004280"/>
                </a:solidFill>
                <a:cs typeface="Arial" panose="020B0604020202020204" pitchFamily="34" charset="0"/>
              </a:rPr>
              <a:t>Director, SAS </a:t>
            </a:r>
            <a:r>
              <a:rPr lang="en-US" altLang="zh-CN" sz="1200" b="1" dirty="0" smtClean="0">
                <a:solidFill>
                  <a:srgbClr val="004280"/>
                </a:solidFill>
                <a:cs typeface="Arial" panose="020B0604020202020204" pitchFamily="34" charset="0"/>
              </a:rPr>
              <a:t>R&amp;D</a:t>
            </a:r>
            <a:endParaRPr lang="en-US" sz="1200" b="1" dirty="0">
              <a:solidFill>
                <a:srgbClr val="004280"/>
              </a:solidFill>
              <a:cs typeface="Arial" panose="020B0604020202020204" pitchFamily="34" charset="0"/>
            </a:endParaRPr>
          </a:p>
        </p:txBody>
      </p:sp>
      <p:sp>
        <p:nvSpPr>
          <p:cNvPr id="51" name="Rectangle 50"/>
          <p:cNvSpPr/>
          <p:nvPr/>
        </p:nvSpPr>
        <p:spPr>
          <a:xfrm>
            <a:off x="5770163" y="1668687"/>
            <a:ext cx="3079298" cy="553998"/>
          </a:xfrm>
          <a:prstGeom prst="rect">
            <a:avLst/>
          </a:prstGeom>
        </p:spPr>
        <p:txBody>
          <a:bodyPr wrap="square">
            <a:spAutoFit/>
          </a:bodyPr>
          <a:lstStyle/>
          <a:p>
            <a:pPr algn="ctr"/>
            <a:r>
              <a:rPr lang="en-US" sz="1000" dirty="0" smtClean="0">
                <a:solidFill>
                  <a:srgbClr val="004280"/>
                </a:solidFill>
                <a:latin typeface="Intel Clear" panose="020B0604020203020204" pitchFamily="34" charset="0"/>
                <a:cs typeface="Neo Sans Intel"/>
              </a:rPr>
              <a:t>SAS Analytics* 9.4 performance increase </a:t>
            </a:r>
            <a:r>
              <a:rPr lang="en-US" sz="1000" dirty="0">
                <a:solidFill>
                  <a:srgbClr val="004280"/>
                </a:solidFill>
                <a:latin typeface="Intel Clear" panose="020B0604020203020204" pitchFamily="34" charset="0"/>
                <a:cs typeface="Neo Sans Intel"/>
              </a:rPr>
              <a:t>(jobs-per-hour from </a:t>
            </a:r>
            <a:r>
              <a:rPr lang="en-US" sz="1000" dirty="0" smtClean="0">
                <a:solidFill>
                  <a:srgbClr val="004280"/>
                </a:solidFill>
                <a:latin typeface="Intel Clear" panose="020B0604020203020204" pitchFamily="34" charset="0"/>
                <a:cs typeface="Neo Sans Intel"/>
              </a:rPr>
              <a:t>18.75 </a:t>
            </a:r>
            <a:r>
              <a:rPr lang="en-US" sz="1000" dirty="0">
                <a:solidFill>
                  <a:srgbClr val="004280"/>
                </a:solidFill>
                <a:latin typeface="Intel Clear" panose="020B0604020203020204" pitchFamily="34" charset="0"/>
                <a:cs typeface="Neo Sans Intel"/>
              </a:rPr>
              <a:t>to </a:t>
            </a:r>
            <a:r>
              <a:rPr lang="en-US" sz="1000" dirty="0" smtClean="0">
                <a:solidFill>
                  <a:srgbClr val="004280"/>
                </a:solidFill>
                <a:latin typeface="Intel Clear" panose="020B0604020203020204" pitchFamily="34" charset="0"/>
                <a:cs typeface="Neo Sans Intel"/>
              </a:rPr>
              <a:t>22.81) with </a:t>
            </a:r>
            <a:r>
              <a:rPr lang="en-US" sz="1000" dirty="0">
                <a:solidFill>
                  <a:srgbClr val="004280"/>
                </a:solidFill>
                <a:latin typeface="Intel Clear" panose="020B0604020203020204" pitchFamily="34" charset="0"/>
                <a:cs typeface="Neo Sans Intel"/>
              </a:rPr>
              <a:t>Intel® Xeon® processor </a:t>
            </a:r>
            <a:r>
              <a:rPr lang="en-US" sz="1000" dirty="0" smtClean="0">
                <a:solidFill>
                  <a:srgbClr val="004280"/>
                </a:solidFill>
                <a:latin typeface="Intel Clear" panose="020B0604020203020204" pitchFamily="34" charset="0"/>
                <a:cs typeface="Neo Sans Intel"/>
              </a:rPr>
              <a:t>E5-2699 v3</a:t>
            </a:r>
            <a:endParaRPr lang="en-US" sz="1000" dirty="0">
              <a:solidFill>
                <a:srgbClr val="004280"/>
              </a:solidFill>
              <a:latin typeface="Intel Clear" panose="020B0604020203020204" pitchFamily="34" charset="0"/>
              <a:cs typeface="Neo Sans Intel"/>
            </a:endParaRPr>
          </a:p>
        </p:txBody>
      </p:sp>
      <p:sp>
        <p:nvSpPr>
          <p:cNvPr id="45" name="TextBox 44"/>
          <p:cNvSpPr txBox="1"/>
          <p:nvPr/>
        </p:nvSpPr>
        <p:spPr>
          <a:xfrm>
            <a:off x="5794815" y="494717"/>
            <a:ext cx="3079298" cy="640080"/>
          </a:xfrm>
          <a:prstGeom prst="rect">
            <a:avLst/>
          </a:prstGeom>
          <a:noFill/>
          <a:ln>
            <a:solidFill>
              <a:schemeClr val="bg1">
                <a:lumMod val="75000"/>
              </a:schemeClr>
            </a:solidFill>
          </a:ln>
        </p:spPr>
        <p:txBody>
          <a:bodyPr wrap="square" rtlCol="0">
            <a:spAutoFit/>
          </a:bodyPr>
          <a:lstStyle/>
          <a:p>
            <a:endParaRPr lang="en-US" sz="1000" dirty="0" smtClean="0">
              <a:solidFill>
                <a:schemeClr val="tx2"/>
              </a:solidFill>
              <a:cs typeface="Neo Sans Intel"/>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solidFill>
                  <a:prstClr val="white"/>
                </a:solidFill>
              </a:rPr>
              <a:pPr/>
              <a:t>8</a:t>
            </a:fld>
            <a:endParaRPr lang="en-US" dirty="0">
              <a:solidFill>
                <a:prstClr val="white"/>
              </a:solidFill>
            </a:endParaRPr>
          </a:p>
        </p:txBody>
      </p:sp>
      <p:sp>
        <p:nvSpPr>
          <p:cNvPr id="7" name="Text Box 3">
            <a:hlinkClick r:id="rId3"/>
          </p:cNvPr>
          <p:cNvSpPr txBox="1">
            <a:spLocks noChangeArrowheads="1"/>
          </p:cNvSpPr>
          <p:nvPr/>
        </p:nvSpPr>
        <p:spPr bwMode="auto">
          <a:xfrm>
            <a:off x="6489655" y="955457"/>
            <a:ext cx="1268319" cy="207747"/>
          </a:xfrm>
          <a:prstGeom prst="rect">
            <a:avLst/>
          </a:prstGeom>
          <a:noFill/>
          <a:ln w="50800" algn="ctr">
            <a:noFill/>
            <a:miter lim="800000"/>
            <a:headEnd/>
            <a:tailEnd/>
          </a:ln>
        </p:spPr>
        <p:txBody>
          <a:bodyPr wrap="square" lIns="68576" tIns="34289" rIns="68576" bIns="34289">
            <a:spAutoFit/>
          </a:bodyPr>
          <a:lstStyle>
            <a:defPPr>
              <a:defRPr lang="en-US"/>
            </a:defPPr>
            <a:lvl1pPr algn="l" eaLnBrk="1" hangingPunct="1">
              <a:lnSpc>
                <a:spcPct val="90000"/>
              </a:lnSpc>
              <a:spcBef>
                <a:spcPts val="600"/>
              </a:spcBef>
              <a:defRPr sz="1800">
                <a:solidFill>
                  <a:srgbClr val="FFFFFF"/>
                </a:solidFill>
                <a:ea typeface="Verdana" pitchFamily="34" charset="0"/>
                <a:cs typeface="Verdana" pitchFamily="34" charset="0"/>
              </a:defRPr>
            </a:lvl1pPr>
          </a:lstStyle>
          <a:p>
            <a:pPr algn="r" defTabSz="342900"/>
            <a:r>
              <a:rPr lang="en-US" sz="1000" u="sng" dirty="0" smtClean="0">
                <a:solidFill>
                  <a:srgbClr val="004280"/>
                </a:solidFill>
                <a:cs typeface="Neo Sans Intel"/>
                <a:sym typeface="Wingdings" pitchFamily="2" charset="2"/>
              </a:rPr>
              <a:t>www.sas.com</a:t>
            </a:r>
            <a:endParaRPr lang="en-US" sz="1000" u="sng" dirty="0">
              <a:solidFill>
                <a:srgbClr val="004280"/>
              </a:solidFill>
              <a:cs typeface="Neo Sans Intel"/>
              <a:sym typeface="Wingdings" pitchFamily="2" charset="2"/>
            </a:endParaRPr>
          </a:p>
        </p:txBody>
      </p:sp>
      <p:sp>
        <p:nvSpPr>
          <p:cNvPr id="9" name="Content Placeholder 5"/>
          <p:cNvSpPr txBox="1">
            <a:spLocks/>
          </p:cNvSpPr>
          <p:nvPr/>
        </p:nvSpPr>
        <p:spPr>
          <a:xfrm>
            <a:off x="244134" y="2508138"/>
            <a:ext cx="5253537" cy="2469954"/>
          </a:xfrm>
          <a:prstGeom prst="rect">
            <a:avLst/>
          </a:prstGeom>
        </p:spPr>
        <p:txBody>
          <a:bodyPr vert="horz" lIns="0" tIns="0" rIns="0" bIns="0" rtlCol="0" anchor="t" anchorCtr="0">
            <a:noAutofit/>
          </a:bodyPr>
          <a:lstStyle>
            <a:lvl1pPr marL="0" indent="0" algn="l" defTabSz="457200" rtl="0" eaLnBrk="1" latinLnBrk="0" hangingPunct="1">
              <a:spcBef>
                <a:spcPts val="1200"/>
              </a:spcBef>
              <a:spcAft>
                <a:spcPts val="0"/>
              </a:spcAft>
              <a:buFont typeface="Wingdings" panose="05000000000000000000" pitchFamily="2" charset="2"/>
              <a:buNone/>
              <a:defRPr sz="1200" b="1" kern="1200" baseline="0">
                <a:solidFill>
                  <a:schemeClr val="accent2"/>
                </a:solidFill>
                <a:latin typeface="+mn-lt"/>
                <a:ea typeface="+mn-ea"/>
                <a:cs typeface="Intel Clear" panose="020B0604020203020204" pitchFamily="34" charset="0"/>
              </a:defRPr>
            </a:lvl1pPr>
            <a:lvl2pPr marL="457200" indent="0" algn="l" defTabSz="457200" rtl="0" eaLnBrk="1" latinLnBrk="0" hangingPunct="1">
              <a:spcBef>
                <a:spcPts val="1200"/>
              </a:spcBef>
              <a:buFont typeface="Wingdings" charset="2"/>
              <a:buNone/>
              <a:defRPr sz="1800" kern="1200" baseline="0">
                <a:solidFill>
                  <a:schemeClr val="tx1">
                    <a:tint val="75000"/>
                  </a:schemeClr>
                </a:solidFill>
                <a:latin typeface="+mn-lt"/>
                <a:ea typeface="+mn-ea"/>
                <a:cs typeface="Intel Clear" panose="020B0604020203020204" pitchFamily="34" charset="0"/>
              </a:defRPr>
            </a:lvl2pPr>
            <a:lvl3pPr marL="914400" indent="0" algn="l" defTabSz="457200" rtl="0" eaLnBrk="1" latinLnBrk="0" hangingPunct="1">
              <a:spcBef>
                <a:spcPts val="800"/>
              </a:spcBef>
              <a:buFont typeface="Wingdings" charset="2"/>
              <a:buNone/>
              <a:defRPr sz="1600" kern="1200">
                <a:solidFill>
                  <a:schemeClr val="tx1">
                    <a:tint val="75000"/>
                  </a:schemeClr>
                </a:solidFill>
                <a:latin typeface="+mn-lt"/>
                <a:ea typeface="+mn-ea"/>
                <a:cs typeface="Intel Clear" panose="020B0604020203020204" pitchFamily="34" charset="0"/>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Intel Clear" panose="020B0604020203020204" pitchFamily="34" charset="0"/>
              </a:defRPr>
            </a:lvl4pPr>
            <a:lvl5pPr marL="1828800" indent="0" algn="l" defTabSz="457200" rtl="0" eaLnBrk="1" latinLnBrk="0" hangingPunct="1">
              <a:spcBef>
                <a:spcPct val="20000"/>
              </a:spcBef>
              <a:buFont typeface="Intel Clear" panose="020B0604020203020204" pitchFamily="34" charset="0"/>
              <a:buNone/>
              <a:defRPr sz="1400" kern="1200">
                <a:solidFill>
                  <a:schemeClr val="tx1">
                    <a:tint val="75000"/>
                  </a:schemeClr>
                </a:solidFill>
                <a:latin typeface="+mn-lt"/>
                <a:ea typeface="+mn-ea"/>
                <a:cs typeface="Intel Clear" panose="020B0604020203020204" pitchFamily="34" charset="0"/>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137160" indent="-137160" eaLnBrk="0" hangingPunct="0">
              <a:spcBef>
                <a:spcPts val="300"/>
              </a:spcBef>
              <a:buClr>
                <a:srgbClr val="004280"/>
              </a:buClr>
              <a:buFont typeface="Wingdings" panose="05000000000000000000" pitchFamily="2" charset="2"/>
              <a:buChar char="§"/>
              <a:defRPr/>
            </a:pPr>
            <a:r>
              <a:rPr lang="en-US" b="0" dirty="0" smtClean="0">
                <a:solidFill>
                  <a:srgbClr val="004280"/>
                </a:solidFill>
              </a:rPr>
              <a:t>SAS* </a:t>
            </a:r>
            <a:r>
              <a:rPr lang="en-US" b="0" dirty="0">
                <a:solidFill>
                  <a:srgbClr val="004280"/>
                </a:solidFill>
              </a:rPr>
              <a:t>applications provide an integrated environment for predictive and descriptive modeling, data mining, text analytics, forecasting, optimization, simulation, experimental design and more. </a:t>
            </a:r>
          </a:p>
          <a:p>
            <a:pPr marL="137160" indent="-137160" eaLnBrk="0" hangingPunct="0">
              <a:spcBef>
                <a:spcPts val="300"/>
              </a:spcBef>
              <a:buClr>
                <a:srgbClr val="004280"/>
              </a:buClr>
              <a:buFont typeface="Wingdings" panose="05000000000000000000" pitchFamily="2" charset="2"/>
              <a:buChar char="§"/>
              <a:defRPr/>
            </a:pPr>
            <a:r>
              <a:rPr lang="en-US" b="0" dirty="0" smtClean="0">
                <a:solidFill>
                  <a:srgbClr val="004280"/>
                </a:solidFill>
              </a:rPr>
              <a:t>With the Intel</a:t>
            </a:r>
            <a:r>
              <a:rPr lang="en-US" b="0" dirty="0">
                <a:solidFill>
                  <a:srgbClr val="004280"/>
                </a:solidFill>
              </a:rPr>
              <a:t>® Xeon® processor E5-2699 v</a:t>
            </a:r>
            <a:r>
              <a:rPr lang="en-US" b="0" dirty="0" smtClean="0">
                <a:solidFill>
                  <a:srgbClr val="004280"/>
                </a:solidFill>
              </a:rPr>
              <a:t>3, customers </a:t>
            </a:r>
            <a:r>
              <a:rPr lang="en-US" b="0" dirty="0">
                <a:solidFill>
                  <a:srgbClr val="004280"/>
                </a:solidFill>
              </a:rPr>
              <a:t>can run more complex analyses in less time and across larger data sets to gain deeper insight into critical business issues</a:t>
            </a:r>
            <a:r>
              <a:rPr lang="en-US" b="0" dirty="0" smtClean="0">
                <a:solidFill>
                  <a:srgbClr val="004280"/>
                </a:solidFill>
              </a:rPr>
              <a:t>.</a:t>
            </a:r>
            <a:endParaRPr lang="en-US" b="0" dirty="0">
              <a:solidFill>
                <a:srgbClr val="004280"/>
              </a:solidFill>
            </a:endParaRPr>
          </a:p>
        </p:txBody>
      </p:sp>
      <p:cxnSp>
        <p:nvCxnSpPr>
          <p:cNvPr id="10" name="Straight Connector 9"/>
          <p:cNvCxnSpPr/>
          <p:nvPr/>
        </p:nvCxnSpPr>
        <p:spPr>
          <a:xfrm>
            <a:off x="244134" y="2307685"/>
            <a:ext cx="5303520" cy="0"/>
          </a:xfrm>
          <a:prstGeom prst="line">
            <a:avLst/>
          </a:prstGeom>
          <a:ln w="12700" cmpd="sng">
            <a:solidFill>
              <a:schemeClr val="tx1"/>
            </a:solidFill>
            <a:prstDash val="dashDot"/>
          </a:ln>
          <a:effectLst/>
        </p:spPr>
        <p:style>
          <a:lnRef idx="2">
            <a:schemeClr val="accent1"/>
          </a:lnRef>
          <a:fillRef idx="0">
            <a:schemeClr val="accent1"/>
          </a:fillRef>
          <a:effectRef idx="1">
            <a:schemeClr val="accent1"/>
          </a:effectRef>
          <a:fontRef idx="minor">
            <a:schemeClr val="tx1"/>
          </a:fontRef>
        </p:style>
      </p:cxnSp>
      <p:sp>
        <p:nvSpPr>
          <p:cNvPr id="42" name="AutoShape 18"/>
          <p:cNvSpPr>
            <a:spLocks noChangeArrowheads="1"/>
          </p:cNvSpPr>
          <p:nvPr/>
        </p:nvSpPr>
        <p:spPr bwMode="auto">
          <a:xfrm>
            <a:off x="250548" y="3888759"/>
            <a:ext cx="5252630" cy="423073"/>
          </a:xfrm>
          <a:prstGeom prst="roundRect">
            <a:avLst>
              <a:gd name="adj" fmla="val 0"/>
            </a:avLst>
          </a:prstGeom>
          <a:solidFill>
            <a:srgbClr val="004280"/>
          </a:solidFill>
          <a:effectLst>
            <a:glow rad="50800">
              <a:srgbClr val="004280"/>
            </a:glow>
            <a:outerShdw blurRad="63500" dist="25400" dir="5400000" rotWithShape="0">
              <a:srgbClr val="000000">
                <a:alpha val="43137"/>
              </a:srgbClr>
            </a:outerShdw>
          </a:effectLst>
        </p:spPr>
        <p:style>
          <a:lnRef idx="3">
            <a:schemeClr val="lt1"/>
          </a:lnRef>
          <a:fillRef idx="1">
            <a:schemeClr val="accent3"/>
          </a:fillRef>
          <a:effectRef idx="1">
            <a:schemeClr val="accent3"/>
          </a:effectRef>
          <a:fontRef idx="minor">
            <a:schemeClr val="lt1"/>
          </a:fontRef>
        </p:style>
        <p:txBody>
          <a:bodyPr wrap="square" anchor="ctr" anchorCtr="0">
            <a:noAutofit/>
          </a:bodyPr>
          <a:lstStyle/>
          <a:p>
            <a:pPr marL="0" lvl="1" algn="ctr" defTabSz="342900">
              <a:lnSpc>
                <a:spcPct val="90000"/>
              </a:lnSpc>
              <a:defRPr/>
            </a:pPr>
            <a:r>
              <a:rPr lang="en-US" sz="1600" b="1" dirty="0">
                <a:solidFill>
                  <a:schemeClr val="bg1"/>
                </a:solidFill>
              </a:rPr>
              <a:t>Speed time to insight for better decision </a:t>
            </a:r>
            <a:r>
              <a:rPr lang="en-US" sz="1600" b="1" dirty="0" smtClean="0">
                <a:solidFill>
                  <a:schemeClr val="bg1"/>
                </a:solidFill>
              </a:rPr>
              <a:t>making!</a:t>
            </a:r>
            <a:endParaRPr lang="en-US" sz="1600" b="1" dirty="0">
              <a:solidFill>
                <a:schemeClr val="bg1"/>
              </a:solidFill>
            </a:endParaRPr>
          </a:p>
        </p:txBody>
      </p:sp>
      <p:sp>
        <p:nvSpPr>
          <p:cNvPr id="43" name="Rectangle 42"/>
          <p:cNvSpPr/>
          <p:nvPr/>
        </p:nvSpPr>
        <p:spPr>
          <a:xfrm>
            <a:off x="5238750" y="148708"/>
            <a:ext cx="3708234" cy="276999"/>
          </a:xfrm>
          <a:prstGeom prst="rect">
            <a:avLst/>
          </a:prstGeom>
        </p:spPr>
        <p:txBody>
          <a:bodyPr wrap="square">
            <a:spAutoFit/>
          </a:bodyPr>
          <a:lstStyle/>
          <a:p>
            <a:pPr algn="r"/>
            <a:r>
              <a:rPr lang="en-US" sz="1200" dirty="0">
                <a:solidFill>
                  <a:srgbClr val="0071C5"/>
                </a:solidFill>
                <a:latin typeface="+mj-lt"/>
                <a:cs typeface="Neo Sans Intel"/>
              </a:rPr>
              <a:t>Intel® Xeon® </a:t>
            </a:r>
            <a:r>
              <a:rPr lang="en-US" sz="1200" dirty="0" smtClean="0">
                <a:solidFill>
                  <a:srgbClr val="0071C5"/>
                </a:solidFill>
                <a:latin typeface="+mj-lt"/>
                <a:cs typeface="Neo Sans Intel"/>
              </a:rPr>
              <a:t>Processor </a:t>
            </a:r>
            <a:r>
              <a:rPr lang="en-US" sz="1200" i="1" dirty="0" smtClean="0">
                <a:solidFill>
                  <a:srgbClr val="0071C5"/>
                </a:solidFill>
                <a:latin typeface="+mj-lt"/>
                <a:cs typeface="Neo Sans Intel"/>
              </a:rPr>
              <a:t>E5-2600 </a:t>
            </a:r>
            <a:r>
              <a:rPr lang="en-US" sz="1200" i="1" dirty="0">
                <a:solidFill>
                  <a:srgbClr val="0071C5"/>
                </a:solidFill>
                <a:latin typeface="+mj-lt"/>
                <a:cs typeface="Neo Sans Intel"/>
              </a:rPr>
              <a:t>v3 Product Family </a:t>
            </a:r>
          </a:p>
        </p:txBody>
      </p:sp>
      <p:sp>
        <p:nvSpPr>
          <p:cNvPr id="46" name="Title 9"/>
          <p:cNvSpPr txBox="1">
            <a:spLocks/>
          </p:cNvSpPr>
          <p:nvPr/>
        </p:nvSpPr>
        <p:spPr>
          <a:xfrm>
            <a:off x="5787758" y="1280007"/>
            <a:ext cx="3079298" cy="310896"/>
          </a:xfrm>
          <a:prstGeom prst="rect">
            <a:avLst/>
          </a:prstGeom>
          <a:ln>
            <a:solidFill>
              <a:schemeClr val="bg1">
                <a:lumMod val="75000"/>
              </a:schemeClr>
            </a:solidFill>
          </a:ln>
        </p:spPr>
        <p:txBody>
          <a:bodyPr/>
          <a:lstStyle/>
          <a:p>
            <a:pPr algn="ctr">
              <a:defRPr/>
            </a:pPr>
            <a:r>
              <a:rPr lang="en-US" sz="1400" b="1" dirty="0">
                <a:solidFill>
                  <a:srgbClr val="004280"/>
                </a:solidFill>
                <a:latin typeface="Intel Clear" panose="020B0604020203020204" pitchFamily="34" charset="0"/>
              </a:rPr>
              <a:t>Big Data/Analytics</a:t>
            </a:r>
          </a:p>
          <a:p>
            <a:pPr algn="ctr">
              <a:defRPr/>
            </a:pPr>
            <a:endParaRPr lang="en-US" sz="1400" b="1" dirty="0">
              <a:solidFill>
                <a:srgbClr val="004280"/>
              </a:solidFill>
              <a:latin typeface="Intel Clear" panose="020B0604020203020204" pitchFamily="34" charset="0"/>
            </a:endParaRPr>
          </a:p>
          <a:p>
            <a:pPr algn="ctr">
              <a:defRPr/>
            </a:pPr>
            <a:endParaRPr lang="en-US" sz="1400" b="1" dirty="0">
              <a:solidFill>
                <a:srgbClr val="004280"/>
              </a:solidFill>
              <a:latin typeface="Intel Clear" panose="020B0604020203020204" pitchFamily="34" charset="0"/>
            </a:endParaRPr>
          </a:p>
        </p:txBody>
      </p:sp>
      <p:pic>
        <p:nvPicPr>
          <p:cNvPr id="18" name="Picture 17" descr="SAS logo"/>
          <p:cNvPicPr>
            <a:picLocks noChangeAspect="1" noChangeArrowheads="1"/>
          </p:cNvPicPr>
          <p:nvPr/>
        </p:nvPicPr>
        <p:blipFill>
          <a:blip r:embed="rId4" cstate="print"/>
          <a:srcRect/>
          <a:stretch>
            <a:fillRect/>
          </a:stretch>
        </p:blipFill>
        <p:spPr bwMode="auto">
          <a:xfrm>
            <a:off x="6748872" y="525208"/>
            <a:ext cx="1106418" cy="469402"/>
          </a:xfrm>
          <a:prstGeom prst="rect">
            <a:avLst/>
          </a:prstGeom>
          <a:noFill/>
          <a:ln w="9525">
            <a:noFill/>
            <a:miter lim="800000"/>
            <a:headEnd/>
            <a:tailEnd/>
          </a:ln>
        </p:spPr>
      </p:pic>
      <p:sp>
        <p:nvSpPr>
          <p:cNvPr id="17" name="TextBox 16"/>
          <p:cNvSpPr txBox="1"/>
          <p:nvPr/>
        </p:nvSpPr>
        <p:spPr>
          <a:xfrm>
            <a:off x="69669" y="4489786"/>
            <a:ext cx="7966501" cy="569387"/>
          </a:xfrm>
          <a:prstGeom prst="rect">
            <a:avLst/>
          </a:prstGeom>
          <a:noFill/>
        </p:spPr>
        <p:txBody>
          <a:bodyPr wrap="square" rtlCol="0">
            <a:spAutoFit/>
          </a:bodyPr>
          <a:lstStyle/>
          <a:p>
            <a:r>
              <a:rPr lang="en-US" sz="600" dirty="0">
                <a:solidFill>
                  <a:srgbClr val="004280"/>
                </a:solidFill>
                <a:cs typeface="Neo Sans Intel"/>
              </a:rPr>
              <a:t>1 - Testing conducted on </a:t>
            </a:r>
            <a:r>
              <a:rPr lang="en-US" sz="600" dirty="0" smtClean="0">
                <a:solidFill>
                  <a:srgbClr val="004280"/>
                </a:solidFill>
                <a:cs typeface="Neo Sans Intel"/>
              </a:rPr>
              <a:t>SAS Business Analytics* jobs-per-hour comparing </a:t>
            </a:r>
            <a:r>
              <a:rPr lang="en-US" sz="600" dirty="0">
                <a:solidFill>
                  <a:srgbClr val="004280"/>
                </a:solidFill>
                <a:cs typeface="Neo Sans Intel"/>
              </a:rPr>
              <a:t>Intel® Xeon® Processor E5-2697 v2 with Intel® Xeon® Processor </a:t>
            </a:r>
            <a:r>
              <a:rPr lang="en-US" sz="600" dirty="0" smtClean="0">
                <a:solidFill>
                  <a:srgbClr val="004280"/>
                </a:solidFill>
                <a:cs typeface="Neo Sans Intel"/>
              </a:rPr>
              <a:t>E5-2699 </a:t>
            </a:r>
            <a:r>
              <a:rPr lang="en-US" sz="600" dirty="0">
                <a:solidFill>
                  <a:srgbClr val="004280"/>
                </a:solidFill>
                <a:cs typeface="Neo Sans Intel"/>
              </a:rPr>
              <a:t>v3. 2. Testing done by  Intel. For complete configuration details, go to </a:t>
            </a:r>
            <a:r>
              <a:rPr lang="en-US" sz="600" dirty="0" smtClean="0">
                <a:solidFill>
                  <a:srgbClr val="004280"/>
                </a:solidFill>
                <a:cs typeface="Neo Sans Intel"/>
              </a:rPr>
              <a:t>www.intel.com/performance.</a:t>
            </a:r>
            <a:endParaRPr lang="en-US" sz="600" dirty="0" smtClean="0">
              <a:solidFill>
                <a:schemeClr val="tx2"/>
              </a:solidFill>
              <a:cs typeface="Neo Sans Intel"/>
            </a:endParaRPr>
          </a:p>
          <a:p>
            <a:r>
              <a:rPr lang="en-US" sz="600" dirty="0" smtClean="0">
                <a:solidFill>
                  <a:schemeClr val="tx2"/>
                </a:solidFill>
                <a:cs typeface="Neo Sans Intel"/>
              </a:rPr>
              <a:t>Software </a:t>
            </a:r>
            <a:r>
              <a:rPr lang="en-US" sz="600" dirty="0">
                <a:solidFill>
                  <a:schemeClr val="tx2"/>
                </a:solidFill>
                <a:cs typeface="Neo Sans Intel"/>
              </a:rPr>
              <a:t>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a:t>
            </a:r>
            <a:r>
              <a:rPr lang="en-US" sz="600" dirty="0" smtClean="0">
                <a:solidFill>
                  <a:schemeClr val="tx2"/>
                </a:solidFill>
                <a:cs typeface="Neo Sans Intel"/>
              </a:rPr>
              <a:t>products.</a:t>
            </a:r>
            <a:endParaRPr lang="en-US" sz="700" dirty="0" smtClean="0">
              <a:solidFill>
                <a:schemeClr val="tx2"/>
              </a:solidFill>
              <a:cs typeface="Neo Sans Intel"/>
            </a:endParaRPr>
          </a:p>
        </p:txBody>
      </p:sp>
      <p:sp>
        <p:nvSpPr>
          <p:cNvPr id="20" name="TextBox 19"/>
          <p:cNvSpPr txBox="1"/>
          <p:nvPr/>
        </p:nvSpPr>
        <p:spPr>
          <a:xfrm rot="16200000">
            <a:off x="5184571" y="2854339"/>
            <a:ext cx="1466710" cy="246221"/>
          </a:xfrm>
          <a:prstGeom prst="rect">
            <a:avLst/>
          </a:prstGeom>
          <a:noFill/>
        </p:spPr>
        <p:txBody>
          <a:bodyPr wrap="square" rtlCol="0">
            <a:spAutoFit/>
          </a:bodyPr>
          <a:lstStyle/>
          <a:p>
            <a:r>
              <a:rPr lang="en-US" sz="1000" dirty="0" smtClean="0">
                <a:cs typeface="Neo Sans Intel"/>
              </a:rPr>
              <a:t>Performance increase</a:t>
            </a:r>
          </a:p>
        </p:txBody>
      </p:sp>
      <p:sp>
        <p:nvSpPr>
          <p:cNvPr id="22" name="TextBox 21"/>
          <p:cNvSpPr txBox="1"/>
          <p:nvPr/>
        </p:nvSpPr>
        <p:spPr>
          <a:xfrm>
            <a:off x="69669" y="4978092"/>
            <a:ext cx="6714309" cy="215444"/>
          </a:xfrm>
          <a:prstGeom prst="rect">
            <a:avLst/>
          </a:prstGeom>
          <a:noFill/>
        </p:spPr>
        <p:txBody>
          <a:bodyPr wrap="square" rtlCol="0">
            <a:spAutoFit/>
          </a:bodyPr>
          <a:lstStyle/>
          <a:p>
            <a:r>
              <a:rPr lang="en-US" sz="800" dirty="0">
                <a:solidFill>
                  <a:schemeClr val="bg1"/>
                </a:solidFill>
                <a:latin typeface="+mj-lt"/>
                <a:cs typeface="Neo Sans Intel"/>
              </a:rPr>
              <a:t>Copyright © </a:t>
            </a:r>
            <a:r>
              <a:rPr lang="en-US" sz="800" dirty="0" smtClean="0">
                <a:solidFill>
                  <a:schemeClr val="bg1"/>
                </a:solidFill>
                <a:latin typeface="+mj-lt"/>
                <a:cs typeface="Neo Sans Intel"/>
              </a:rPr>
              <a:t>2014 </a:t>
            </a:r>
            <a:r>
              <a:rPr lang="en-US" sz="800" dirty="0">
                <a:solidFill>
                  <a:schemeClr val="bg1"/>
                </a:solidFill>
                <a:latin typeface="+mj-lt"/>
                <a:cs typeface="Neo Sans Intel"/>
              </a:rPr>
              <a:t>Intel Corporation. All rights reserved. </a:t>
            </a:r>
            <a:r>
              <a:rPr lang="en-US" sz="800" dirty="0" smtClean="0">
                <a:solidFill>
                  <a:schemeClr val="bg1"/>
                </a:solidFill>
                <a:latin typeface="+mj-lt"/>
                <a:cs typeface="Neo Sans Intel"/>
              </a:rPr>
              <a:t>*Other names and brands may be claimed as the property of others.</a:t>
            </a:r>
          </a:p>
        </p:txBody>
      </p:sp>
    </p:spTree>
    <p:extLst>
      <p:ext uri="{BB962C8B-B14F-4D97-AF65-F5344CB8AC3E}">
        <p14:creationId xmlns:p14="http://schemas.microsoft.com/office/powerpoint/2010/main" val="336067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 y="1123"/>
            <a:ext cx="9139295" cy="5142376"/>
          </a:xfrm>
          <a:prstGeom prst="rect">
            <a:avLst/>
          </a:prstGeom>
        </p:spPr>
      </p:pic>
      <p:sp>
        <p:nvSpPr>
          <p:cNvPr id="14" name="Rectangle 13"/>
          <p:cNvSpPr/>
          <p:nvPr/>
        </p:nvSpPr>
        <p:spPr>
          <a:xfrm>
            <a:off x="463622" y="0"/>
            <a:ext cx="3285696" cy="4804315"/>
          </a:xfrm>
          <a:prstGeom prst="rect">
            <a:avLst/>
          </a:prstGeom>
          <a:solidFill>
            <a:srgbClr val="0071C5"/>
          </a:solidFill>
          <a:ln w="25400" cap="flat" cmpd="sng" algn="ctr">
            <a:noFill/>
            <a:prstDash val="solid"/>
          </a:ln>
          <a:effectLst>
            <a:outerShdw blurRad="50800" dist="76200" dir="2700000" algn="tl" rotWithShape="0">
              <a:prstClr val="black">
                <a:alpha val="55000"/>
              </a:prstClr>
            </a:outerShdw>
          </a:effectLst>
        </p:spPr>
        <p:txBody>
          <a:bodyPr rtlCol="0" anchor="ctr"/>
          <a:lstStyle/>
          <a:p>
            <a:pPr algn="ctr" defTabSz="914400">
              <a:defRPr/>
            </a:pPr>
            <a:endParaRPr lang="en-US" kern="0" smtClean="0">
              <a:solidFill>
                <a:srgbClr val="FFFFFF"/>
              </a:solidFill>
            </a:endParaRPr>
          </a:p>
        </p:txBody>
      </p:sp>
      <p:sp>
        <p:nvSpPr>
          <p:cNvPr id="26" name="Picture Placeholder 25"/>
          <p:cNvSpPr>
            <a:spLocks noGrp="1"/>
          </p:cNvSpPr>
          <p:nvPr>
            <p:ph type="pic" sz="quarter" idx="14"/>
          </p:nvPr>
        </p:nvSpPr>
        <p:spPr/>
      </p:sp>
      <p:sp>
        <p:nvSpPr>
          <p:cNvPr id="2" name="Slide Number Placeholder 1"/>
          <p:cNvSpPr>
            <a:spLocks noGrp="1"/>
          </p:cNvSpPr>
          <p:nvPr>
            <p:ph type="sldNum" sz="quarter" idx="12"/>
          </p:nvPr>
        </p:nvSpPr>
        <p:spPr/>
        <p:txBody>
          <a:bodyPr/>
          <a:lstStyle/>
          <a:p>
            <a:fld id="{EE2556C5-CE8C-6547-B838-EA80C61A4AF7}" type="slidenum">
              <a:rPr lang="en-US" smtClean="0">
                <a:solidFill>
                  <a:prstClr val="white"/>
                </a:solidFill>
              </a:rPr>
              <a:pPr/>
              <a:t>9</a:t>
            </a:fld>
            <a:endParaRPr lang="en-US" dirty="0">
              <a:solidFill>
                <a:prstClr val="white"/>
              </a:solidFill>
            </a:endParaRPr>
          </a:p>
        </p:txBody>
      </p:sp>
      <p:sp>
        <p:nvSpPr>
          <p:cNvPr id="28" name="Text Placeholder 2"/>
          <p:cNvSpPr txBox="1">
            <a:spLocks/>
          </p:cNvSpPr>
          <p:nvPr/>
        </p:nvSpPr>
        <p:spPr>
          <a:xfrm>
            <a:off x="693061" y="2067741"/>
            <a:ext cx="2903579" cy="2004060"/>
          </a:xfrm>
          <a:prstGeom prst="rect">
            <a:avLst/>
          </a:prstGeom>
        </p:spPr>
        <p:txBody>
          <a:bodyPr vert="horz" lIns="0" tIns="0" rIns="0" bIns="0" rtlCol="0">
            <a:noAutofit/>
          </a:bodyPr>
          <a:lstStyle>
            <a:lvl1pPr marL="0" indent="0" algn="l" defTabSz="914400" rtl="0" eaLnBrk="1" latinLnBrk="0" hangingPunct="1">
              <a:spcBef>
                <a:spcPts val="0"/>
              </a:spcBef>
              <a:spcAft>
                <a:spcPts val="600"/>
              </a:spcAft>
              <a:buFont typeface="Arial" pitchFamily="34" charset="0"/>
              <a:buNone/>
              <a:defRPr sz="1400" kern="1200">
                <a:solidFill>
                  <a:schemeClr val="bg1"/>
                </a:solidFill>
                <a:latin typeface="Neo Sans Intel Light" pitchFamily="34" charset="0"/>
                <a:ea typeface="+mn-ea"/>
                <a:cs typeface="+mn-cs"/>
              </a:defRPr>
            </a:lvl1pPr>
            <a:lvl2pPr marL="742950" indent="-28575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2pPr>
            <a:lvl3pPr marL="11430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3pPr>
            <a:lvl4pPr marL="16002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4pPr>
            <a:lvl5pPr marL="2057400" indent="-228600" algn="l" defTabSz="914400" rtl="0" eaLnBrk="1" latinLnBrk="0" hangingPunct="1">
              <a:spcBef>
                <a:spcPts val="0"/>
              </a:spcBef>
              <a:spcAft>
                <a:spcPts val="600"/>
              </a:spcAft>
              <a:buFont typeface="Arial" pitchFamily="34" charset="0"/>
              <a:buChar char="»"/>
              <a:defRPr sz="1400" kern="1200">
                <a:solidFill>
                  <a:schemeClr val="bg1"/>
                </a:solidFill>
                <a:latin typeface="Neo Sans Intel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spcAft>
                <a:spcPts val="0"/>
              </a:spcAft>
            </a:pPr>
            <a:r>
              <a:rPr lang="en-US" sz="1600" b="1" dirty="0">
                <a:solidFill>
                  <a:srgbClr val="FFDA00"/>
                </a:solidFill>
                <a:latin typeface="Intel Clear"/>
                <a:cs typeface="Arial" panose="020B0604020202020204" pitchFamily="34" charset="0"/>
              </a:rPr>
              <a:t>Infrastructure is aging</a:t>
            </a:r>
            <a:r>
              <a:rPr lang="en-US" sz="1600" dirty="0">
                <a:solidFill>
                  <a:srgbClr val="FFDA00"/>
                </a:solidFill>
                <a:latin typeface="Intel Clear"/>
                <a:cs typeface="Arial" panose="020B0604020202020204" pitchFamily="34" charset="0"/>
              </a:rPr>
              <a:t> </a:t>
            </a:r>
            <a:r>
              <a:rPr lang="en-US" sz="1600" dirty="0">
                <a:solidFill>
                  <a:prstClr val="white"/>
                </a:solidFill>
                <a:latin typeface="Intel Clear"/>
                <a:cs typeface="Arial" panose="020B0604020202020204" pitchFamily="34" charset="0"/>
              </a:rPr>
              <a:t>and </a:t>
            </a:r>
            <a:r>
              <a:rPr lang="en-US" sz="1600" dirty="0" smtClean="0">
                <a:solidFill>
                  <a:prstClr val="white"/>
                </a:solidFill>
                <a:latin typeface="Intel Clear"/>
                <a:cs typeface="Arial" panose="020B0604020202020204" pitchFamily="34" charset="0"/>
              </a:rPr>
              <a:t>holding companies </a:t>
            </a:r>
            <a:r>
              <a:rPr lang="en-US" sz="1600" dirty="0">
                <a:solidFill>
                  <a:prstClr val="white"/>
                </a:solidFill>
                <a:latin typeface="Intel Clear"/>
                <a:cs typeface="Arial" panose="020B0604020202020204" pitchFamily="34" charset="0"/>
              </a:rPr>
              <a:t>back.  </a:t>
            </a:r>
          </a:p>
          <a:p>
            <a:pPr>
              <a:spcBef>
                <a:spcPts val="1200"/>
              </a:spcBef>
              <a:spcAft>
                <a:spcPts val="0"/>
              </a:spcAft>
            </a:pPr>
            <a:r>
              <a:rPr lang="en-US" sz="1600" dirty="0">
                <a:solidFill>
                  <a:prstClr val="white"/>
                </a:solidFill>
                <a:latin typeface="Intel Clear"/>
                <a:cs typeface="Arial" panose="020B0604020202020204" pitchFamily="34" charset="0"/>
              </a:rPr>
              <a:t>IT must enable business </a:t>
            </a:r>
            <a:r>
              <a:rPr lang="en-US" sz="1600" dirty="0" smtClean="0">
                <a:solidFill>
                  <a:prstClr val="white"/>
                </a:solidFill>
                <a:latin typeface="Intel Clear"/>
                <a:cs typeface="Arial" panose="020B0604020202020204" pitchFamily="34" charset="0"/>
              </a:rPr>
              <a:t> innovation </a:t>
            </a:r>
            <a:r>
              <a:rPr lang="en-US" sz="1600" dirty="0">
                <a:solidFill>
                  <a:prstClr val="white"/>
                </a:solidFill>
                <a:latin typeface="Intel Clear"/>
                <a:cs typeface="Arial" panose="020B0604020202020204" pitchFamily="34" charset="0"/>
              </a:rPr>
              <a:t>while also </a:t>
            </a:r>
            <a:r>
              <a:rPr lang="en-US" sz="1600" b="1" dirty="0" smtClean="0">
                <a:solidFill>
                  <a:srgbClr val="FFDA00"/>
                </a:solidFill>
                <a:latin typeface="Intel Clear"/>
                <a:cs typeface="Arial" panose="020B0604020202020204" pitchFamily="34" charset="0"/>
              </a:rPr>
              <a:t>cutting </a:t>
            </a:r>
            <a:r>
              <a:rPr lang="en-US" sz="1600" b="1" dirty="0">
                <a:solidFill>
                  <a:srgbClr val="FFDA00"/>
                </a:solidFill>
                <a:latin typeface="Intel Clear"/>
                <a:cs typeface="Arial" panose="020B0604020202020204" pitchFamily="34" charset="0"/>
              </a:rPr>
              <a:t>costs</a:t>
            </a:r>
            <a:r>
              <a:rPr lang="en-US" sz="1600" dirty="0">
                <a:solidFill>
                  <a:srgbClr val="8DC8E8"/>
                </a:solidFill>
                <a:latin typeface="Intel Clear"/>
                <a:cs typeface="Arial" panose="020B0604020202020204" pitchFamily="34" charset="0"/>
              </a:rPr>
              <a:t>. </a:t>
            </a:r>
          </a:p>
          <a:p>
            <a:pPr>
              <a:spcBef>
                <a:spcPts val="1200"/>
              </a:spcBef>
              <a:spcAft>
                <a:spcPts val="0"/>
              </a:spcAft>
            </a:pPr>
            <a:r>
              <a:rPr lang="en-US" sz="1600" dirty="0">
                <a:solidFill>
                  <a:prstClr val="white"/>
                </a:solidFill>
                <a:latin typeface="Intel Clear"/>
                <a:cs typeface="Arial" panose="020B0604020202020204" pitchFamily="34" charset="0"/>
              </a:rPr>
              <a:t>This creates a </a:t>
            </a:r>
            <a:r>
              <a:rPr lang="en-US" sz="1600" b="1" dirty="0">
                <a:solidFill>
                  <a:srgbClr val="FFDA00"/>
                </a:solidFill>
                <a:latin typeface="Intel Clear"/>
                <a:cs typeface="Arial" panose="020B0604020202020204" pitchFamily="34" charset="0"/>
              </a:rPr>
              <a:t>key challenge </a:t>
            </a:r>
            <a:r>
              <a:rPr lang="en-US" sz="1600" dirty="0">
                <a:solidFill>
                  <a:prstClr val="white"/>
                </a:solidFill>
                <a:latin typeface="Intel Clear"/>
                <a:cs typeface="Arial" panose="020B0604020202020204" pitchFamily="34" charset="0"/>
              </a:rPr>
              <a:t>for business competitiveness and growth. </a:t>
            </a:r>
          </a:p>
        </p:txBody>
      </p:sp>
      <p:pic>
        <p:nvPicPr>
          <p:cNvPr id="10" name="Picture 3" descr="W:\Clients\Intel\PRODUCTION\2012_13_Production\ASSETS_LOGOS_2012-13\Assets_Complete_2012-13\ PEEL AWAY\Intel_Peels\Intel_Peels_RGB\Peel_rgb_png\peel_rt_btm_drkBlue_rgb_21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5112" y="4391295"/>
            <a:ext cx="534206" cy="41302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2"/>
          <p:cNvSpPr txBox="1">
            <a:spLocks/>
          </p:cNvSpPr>
          <p:nvPr/>
        </p:nvSpPr>
        <p:spPr>
          <a:xfrm>
            <a:off x="693061" y="394686"/>
            <a:ext cx="2789154" cy="1492899"/>
          </a:xfrm>
          <a:prstGeom prst="rect">
            <a:avLst/>
          </a:prstGeom>
        </p:spPr>
        <p:txBody>
          <a:bodyPr vert="horz" lIns="0" tIns="0" rIns="0" bIns="0" rtlCol="0" anchor="t" anchorCtr="0">
            <a:normAutofit/>
          </a:bodyPr>
          <a:lstStyle>
            <a:lvl1pPr algn="l" defTabSz="457200" rtl="0" eaLnBrk="1" latinLnBrk="0" hangingPunct="1">
              <a:spcBef>
                <a:spcPct val="0"/>
              </a:spcBef>
              <a:buNone/>
              <a:defRPr sz="2800" kern="1200" baseline="0">
                <a:solidFill>
                  <a:schemeClr val="accent1"/>
                </a:solidFill>
                <a:latin typeface="+mj-lt"/>
                <a:ea typeface="+mj-ea"/>
                <a:cs typeface="+mj-cs"/>
              </a:defRPr>
            </a:lvl1pPr>
          </a:lstStyle>
          <a:p>
            <a:pPr>
              <a:lnSpc>
                <a:spcPts val="2900"/>
              </a:lnSpc>
            </a:pPr>
            <a:r>
              <a:rPr lang="en-US" b="1" dirty="0" smtClean="0">
                <a:solidFill>
                  <a:srgbClr val="FFDA00"/>
                </a:solidFill>
                <a:cs typeface="Arial" panose="020B0604020202020204" pitchFamily="34" charset="0"/>
              </a:rPr>
              <a:t>Economic Headwinds </a:t>
            </a:r>
            <a:r>
              <a:rPr lang="en-US" b="1" dirty="0" smtClean="0">
                <a:solidFill>
                  <a:prstClr val="white"/>
                </a:solidFill>
                <a:cs typeface="Arial" panose="020B0604020202020204" pitchFamily="34" charset="0"/>
              </a:rPr>
              <a:t>Have Put Pressure on IT Budgets</a:t>
            </a:r>
            <a:endParaRPr lang="en-US" b="1" dirty="0">
              <a:solidFill>
                <a:prstClr val="white"/>
              </a:solidFill>
              <a:cs typeface="Arial" panose="020B0604020202020204" pitchFamily="34" charset="0"/>
            </a:endParaRPr>
          </a:p>
        </p:txBody>
      </p:sp>
    </p:spTree>
    <p:extLst>
      <p:ext uri="{BB962C8B-B14F-4D97-AF65-F5344CB8AC3E}">
        <p14:creationId xmlns:p14="http://schemas.microsoft.com/office/powerpoint/2010/main" val="2471754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_PPT_LgtTmplt_WideScrn_CLEAR_0130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10.xml><?xml version="1.0" encoding="utf-8"?>
<a:theme xmlns:a="http://schemas.openxmlformats.org/drawingml/2006/main" name="Look Inside 20130709">
  <a:themeElements>
    <a:clrScheme name="Custom 460">
      <a:dk1>
        <a:srgbClr val="000000"/>
      </a:dk1>
      <a:lt1>
        <a:srgbClr val="FFFFFF"/>
      </a:lt1>
      <a:dk2>
        <a:srgbClr val="555559"/>
      </a:dk2>
      <a:lt2>
        <a:srgbClr val="BCBBBA"/>
      </a:lt2>
      <a:accent1>
        <a:srgbClr val="0071C5"/>
      </a:accent1>
      <a:accent2>
        <a:srgbClr val="00AEEF"/>
      </a:accent2>
      <a:accent3>
        <a:srgbClr val="006091"/>
      </a:accent3>
      <a:accent4>
        <a:srgbClr val="FFDA00"/>
      </a:accent4>
      <a:accent5>
        <a:srgbClr val="A6CE39"/>
      </a:accent5>
      <a:accent6>
        <a:srgbClr val="FDB813"/>
      </a:accent6>
      <a:hlink>
        <a:srgbClr val="FFDA00"/>
      </a:hlink>
      <a:folHlink>
        <a:srgbClr val="000000"/>
      </a:folHlink>
    </a:clrScheme>
    <a:fontScheme name="Custom 5">
      <a:majorFont>
        <a:latin typeface="Neo Sans Intel Light"/>
        <a:ea typeface=""/>
        <a:cs typeface=""/>
      </a:majorFont>
      <a:minorFont>
        <a:latin typeface="Neo Sans Inte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cap="rnd">
          <a:solidFill>
            <a:schemeClr val="accent2"/>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custClrLst>
    <a:custClr name="Custom Color 1">
      <a:srgbClr val="EF4123"/>
    </a:custClr>
    <a:custClr name="Custom Color 2">
      <a:srgbClr val="F37021"/>
    </a:custClr>
  </a:custClrLst>
</a:theme>
</file>

<file path=ppt/theme/theme11.xml><?xml version="1.0" encoding="utf-8"?>
<a:theme xmlns:a="http://schemas.openxmlformats.org/drawingml/2006/main" name="9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intel_PPT_LgtTmplt_WideScrn_CLEAR_0130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theme>
</file>

<file path=ppt/theme/theme14.xml><?xml version="1.0" encoding="utf-8"?>
<a:theme xmlns:a="http://schemas.openxmlformats.org/drawingml/2006/main" name="Intel_Presentation Template_16x9_CLEAR_0401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extLst>
    <a:ext uri="{05A4C25C-085E-4340-85A3-A5531E510DB2}">
      <thm15:themeFamily xmlns="" xmlns:thm15="http://schemas.microsoft.com/office/thememl/2012/main" name="1988 Intel Telco_051614_withfonts" id="{35876FAD-5ED4-4F99-B523-C898053D28A1}" vid="{69CC9E0D-904A-4B37-A7A1-248C45FAB685}"/>
    </a:ext>
  </a:extLst>
</a:theme>
</file>

<file path=ppt/theme/theme15.xml><?xml version="1.0" encoding="utf-8"?>
<a:theme xmlns:a="http://schemas.openxmlformats.org/drawingml/2006/main" name="1_Intel_Presentation Template_16x9_CLEAR_0401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extLst>
    <a:ext uri="{05A4C25C-085E-4340-85A3-A5531E510DB2}">
      <thm15:themeFamily xmlns="" xmlns:thm15="http://schemas.microsoft.com/office/thememl/2012/main" name="1988 Intel Telco_051614_withfonts" id="{35876FAD-5ED4-4F99-B523-C898053D28A1}" vid="{69CC9E0D-904A-4B37-A7A1-248C45FAB685}"/>
    </a:ext>
  </a:extLst>
</a:theme>
</file>

<file path=ppt/theme/theme16.xml><?xml version="1.0" encoding="utf-8"?>
<a:theme xmlns:a="http://schemas.openxmlformats.org/drawingml/2006/main" name="2_Intel_Presentation Template_16x9_CLEAR_040114">
  <a:themeElements>
    <a:clrScheme name="Intel Clear Jan 2014">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00AEEF"/>
      </a:hlink>
      <a:folHlink>
        <a:srgbClr val="0071C5"/>
      </a:folHlink>
    </a:clrScheme>
    <a:fontScheme name="IntelClearPPT">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cs typeface="Neo Sans Intel"/>
          </a:defRPr>
        </a:defPPr>
      </a:lstStyle>
    </a:txDef>
  </a:objectDefaults>
  <a:extraClrSchemeLst/>
  <a:extLst>
    <a:ext uri="{05A4C25C-085E-4340-85A3-A5531E510DB2}">
      <thm15:themeFamily xmlns="" xmlns:thm15="http://schemas.microsoft.com/office/thememl/2012/main" name="1988 Intel Telco_051614_withfonts" id="{35876FAD-5ED4-4F99-B523-C898053D28A1}" vid="{69CC9E0D-904A-4B37-A7A1-248C45FAB685}"/>
    </a:ext>
  </a:extLst>
</a:theme>
</file>

<file path=ppt/theme/theme17.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905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905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905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905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905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905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Intel Confidential Blue Back">
  <a:themeElements>
    <a:clrScheme name="">
      <a:dk1>
        <a:srgbClr val="000000"/>
      </a:dk1>
      <a:lt1>
        <a:srgbClr val="FFFFFF"/>
      </a:lt1>
      <a:dk2>
        <a:srgbClr val="0860A8"/>
      </a:dk2>
      <a:lt2>
        <a:srgbClr val="E6B012"/>
      </a:lt2>
      <a:accent1>
        <a:srgbClr val="009900"/>
      </a:accent1>
      <a:accent2>
        <a:srgbClr val="FF5C00"/>
      </a:accent2>
      <a:accent3>
        <a:srgbClr val="AAB6D1"/>
      </a:accent3>
      <a:accent4>
        <a:srgbClr val="DADADA"/>
      </a:accent4>
      <a:accent5>
        <a:srgbClr val="AACAAA"/>
      </a:accent5>
      <a:accent6>
        <a:srgbClr val="E75300"/>
      </a:accent6>
      <a:hlink>
        <a:srgbClr val="AA014C"/>
      </a:hlink>
      <a:folHlink>
        <a:srgbClr val="6AADE4"/>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905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8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460">
    <a:dk1>
      <a:srgbClr val="000000"/>
    </a:dk1>
    <a:lt1>
      <a:srgbClr val="FFFFFF"/>
    </a:lt1>
    <a:dk2>
      <a:srgbClr val="555559"/>
    </a:dk2>
    <a:lt2>
      <a:srgbClr val="BCBBBA"/>
    </a:lt2>
    <a:accent1>
      <a:srgbClr val="0071C5"/>
    </a:accent1>
    <a:accent2>
      <a:srgbClr val="00AEEF"/>
    </a:accent2>
    <a:accent3>
      <a:srgbClr val="006091"/>
    </a:accent3>
    <a:accent4>
      <a:srgbClr val="FFDA00"/>
    </a:accent4>
    <a:accent5>
      <a:srgbClr val="A6CE39"/>
    </a:accent5>
    <a:accent6>
      <a:srgbClr val="FDB813"/>
    </a:accent6>
    <a:hlink>
      <a:srgbClr val="FFDA00"/>
    </a:hlink>
    <a:folHlink>
      <a:srgbClr val="000000"/>
    </a:folHlink>
  </a:clrScheme>
</a:themeOverride>
</file>

<file path=ppt/theme/themeOverride2.xml><?xml version="1.0" encoding="utf-8"?>
<a:themeOverride xmlns:a="http://schemas.openxmlformats.org/drawingml/2006/main">
  <a:clrScheme name="Custom 460">
    <a:dk1>
      <a:srgbClr val="000000"/>
    </a:dk1>
    <a:lt1>
      <a:srgbClr val="FFFFFF"/>
    </a:lt1>
    <a:dk2>
      <a:srgbClr val="555559"/>
    </a:dk2>
    <a:lt2>
      <a:srgbClr val="BCBBBA"/>
    </a:lt2>
    <a:accent1>
      <a:srgbClr val="0071C5"/>
    </a:accent1>
    <a:accent2>
      <a:srgbClr val="00AEEF"/>
    </a:accent2>
    <a:accent3>
      <a:srgbClr val="006091"/>
    </a:accent3>
    <a:accent4>
      <a:srgbClr val="FFDA00"/>
    </a:accent4>
    <a:accent5>
      <a:srgbClr val="A6CE39"/>
    </a:accent5>
    <a:accent6>
      <a:srgbClr val="FDB813"/>
    </a:accent6>
    <a:hlink>
      <a:srgbClr val="FFDA00"/>
    </a:hlink>
    <a:folHlink>
      <a:srgbClr val="000000"/>
    </a:folHlink>
  </a:clrScheme>
</a:themeOverride>
</file>

<file path=ppt/theme/themeOverride3.xml><?xml version="1.0" encoding="utf-8"?>
<a:themeOverride xmlns:a="http://schemas.openxmlformats.org/drawingml/2006/main">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IntelColors">
    <a:dk1>
      <a:srgbClr val="061922"/>
    </a:dk1>
    <a:lt1>
      <a:srgbClr val="FFFFFF"/>
    </a:lt1>
    <a:dk2>
      <a:srgbClr val="939598"/>
    </a:dk2>
    <a:lt2>
      <a:srgbClr val="B4BABD"/>
    </a:lt2>
    <a:accent1>
      <a:srgbClr val="0071C5"/>
    </a:accent1>
    <a:accent2>
      <a:srgbClr val="00AEEF"/>
    </a:accent2>
    <a:accent3>
      <a:srgbClr val="004280"/>
    </a:accent3>
    <a:accent4>
      <a:srgbClr val="FFDA00"/>
    </a:accent4>
    <a:accent5>
      <a:srgbClr val="A6CE39"/>
    </a:accent5>
    <a:accent6>
      <a:srgbClr val="FDB813"/>
    </a:accent6>
    <a:hlink>
      <a:srgbClr val="0071C5"/>
    </a:hlink>
    <a:folHlink>
      <a:srgbClr val="00AEE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intel_PPT_LgtTmplt_WideScrn_CLEAR_020514</Template>
  <TotalTime>18037</TotalTime>
  <Words>5018</Words>
  <Application>Microsoft Office PowerPoint</Application>
  <PresentationFormat>全屏显示(16:9)</PresentationFormat>
  <Paragraphs>420</Paragraphs>
  <Slides>23</Slides>
  <Notes>10</Notes>
  <HiddenSlides>0</HiddenSlides>
  <MMClips>0</MMClips>
  <ScaleCrop>false</ScaleCrop>
  <HeadingPairs>
    <vt:vector size="4" baseType="variant">
      <vt:variant>
        <vt:lpstr>主题</vt:lpstr>
      </vt:variant>
      <vt:variant>
        <vt:i4>17</vt:i4>
      </vt:variant>
      <vt:variant>
        <vt:lpstr>幻灯片标题</vt:lpstr>
      </vt:variant>
      <vt:variant>
        <vt:i4>23</vt:i4>
      </vt:variant>
    </vt:vector>
  </HeadingPairs>
  <TitlesOfParts>
    <vt:vector size="40" baseType="lpstr">
      <vt:lpstr>intel_PPT_LgtTmplt_WideScrn_CLEAR_013014</vt:lpstr>
      <vt:lpstr>1_Intel Confidential Blue Back</vt:lpstr>
      <vt:lpstr>2_Intel Confidential Blue Back</vt:lpstr>
      <vt:lpstr>3_Intel Confidential Blue Back</vt:lpstr>
      <vt:lpstr>4_Intel Confidential Blue Back</vt:lpstr>
      <vt:lpstr>5_Intel Confidential Blue Back</vt:lpstr>
      <vt:lpstr>6_Intel Confidential Blue Back</vt:lpstr>
      <vt:lpstr>7_Intel Confidential Blue Back</vt:lpstr>
      <vt:lpstr>8_Intel Confidential Blue Back</vt:lpstr>
      <vt:lpstr>Look Inside 20130709</vt:lpstr>
      <vt:lpstr>9_Intel Confidential Blue Back</vt:lpstr>
      <vt:lpstr>10_Intel Confidential Blue Back</vt:lpstr>
      <vt:lpstr>1_intel_PPT_LgtTmplt_WideScrn_CLEAR_013014</vt:lpstr>
      <vt:lpstr>Intel_Presentation Template_16x9_CLEAR_040114</vt:lpstr>
      <vt:lpstr>1_Intel_Presentation Template_16x9_CLEAR_040114</vt:lpstr>
      <vt:lpstr>2_Intel_Presentation Template_16x9_CLEAR_040114</vt:lpstr>
      <vt:lpstr>Default Theme</vt:lpstr>
      <vt:lpstr>Intel® Xeon® Processor E5-2600 v3 Product Family      The Fast Lane to Better Performance†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Aging Infrastructure is Inefficient and Costly </vt:lpstr>
      <vt:lpstr>An Approach to Infrastructure Modernization</vt:lpstr>
      <vt:lpstr>The Journey Starts with a Strong Foundation</vt:lpstr>
      <vt:lpstr>Effective IT Empowers Business Success </vt:lpstr>
      <vt:lpstr>The Path to  Transformational IT Data Center Optimization</vt:lpstr>
      <vt:lpstr>PowerPoint 演示文稿</vt:lpstr>
      <vt:lpstr>Solutions that Work Better Together</vt:lpstr>
      <vt:lpstr>PowerPoint 演示文稿</vt:lpstr>
      <vt:lpstr>PowerPoint 演示文稿</vt:lpstr>
      <vt:lpstr>PowerPoint 演示文稿</vt:lpstr>
      <vt:lpstr>PowerPoint 演示文稿</vt:lpstr>
      <vt:lpstr>PowerPoint 演示文稿</vt:lpstr>
      <vt:lpstr>PowerPoint 演示文稿</vt:lpstr>
      <vt:lpstr>声明：</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Presentation Template Overview</dc:title>
  <dc:creator>Hetrick, GeoffreyX</dc:creator>
  <cp:lastModifiedBy>Microsoft</cp:lastModifiedBy>
  <cp:revision>1082</cp:revision>
  <dcterms:created xsi:type="dcterms:W3CDTF">2014-08-07T17:30:23Z</dcterms:created>
  <dcterms:modified xsi:type="dcterms:W3CDTF">2018-01-05T05:38:15Z</dcterms:modified>
</cp:coreProperties>
</file>