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4" r:id="rId2"/>
  </p:sldMasterIdLst>
  <p:notesMasterIdLst>
    <p:notesMasterId r:id="rId10"/>
  </p:notesMasterIdLst>
  <p:sldIdLst>
    <p:sldId id="256" r:id="rId3"/>
    <p:sldId id="276" r:id="rId4"/>
    <p:sldId id="277" r:id="rId5"/>
    <p:sldId id="279" r:id="rId6"/>
    <p:sldId id="280" r:id="rId7"/>
    <p:sldId id="281" r:id="rId8"/>
    <p:sldId id="282" r:id="rId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0920E07-3F45-4DFD-8013-BA407DA952FB}">
          <p14:sldIdLst>
            <p14:sldId id="256"/>
            <p14:sldId id="276"/>
            <p14:sldId id="277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E"/>
    <a:srgbClr val="FEFEFF"/>
    <a:srgbClr val="FFFEFE"/>
    <a:srgbClr val="FFFDFF"/>
    <a:srgbClr val="FEFFFF"/>
    <a:srgbClr val="99CC00"/>
    <a:srgbClr val="FF6400"/>
    <a:srgbClr val="71B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 autoAdjust="0"/>
    <p:restoredTop sz="94698" autoAdjust="0"/>
  </p:normalViewPr>
  <p:slideViewPr>
    <p:cSldViewPr>
      <p:cViewPr varScale="1">
        <p:scale>
          <a:sx n="65" d="100"/>
          <a:sy n="65" d="100"/>
        </p:scale>
        <p:origin x="-137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4D876320-322B-4F9F-AC50-B85953D65D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1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76320-322B-4F9F-AC50-B85953D65D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41" name="Picture 16" descr="planet image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chemeClr val="tx1"/>
                </a:solidFill>
              </a:rPr>
              <a:t>© 2009 IBM Corporation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68614" name="Picture 6" descr="R120_G137_B251-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68630" name="Rectangle 22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Rectangle 26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Rectangle 27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Freeform 28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80 w 2880"/>
                <a:gd name="T5" fmla="*/ 288 h 288"/>
                <a:gd name="T6" fmla="*/ 2838 w 2880"/>
                <a:gd name="T7" fmla="*/ 256 h 288"/>
                <a:gd name="T8" fmla="*/ 2660 w 2880"/>
                <a:gd name="T9" fmla="*/ 134 h 288"/>
                <a:gd name="T10" fmla="*/ 2430 w 2880"/>
                <a:gd name="T11" fmla="*/ 46 h 288"/>
                <a:gd name="T12" fmla="*/ 2230 w 2880"/>
                <a:gd name="T13" fmla="*/ 10 h 288"/>
                <a:gd name="T14" fmla="*/ 2112 w 2880"/>
                <a:gd name="T15" fmla="*/ 0 h 288"/>
                <a:gd name="T16" fmla="*/ 0 w 2880"/>
                <a:gd name="T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7" name="Freeform 29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88 h 290"/>
                <a:gd name="T4" fmla="*/ 3194 w 3194"/>
                <a:gd name="T5" fmla="*/ 290 h 290"/>
                <a:gd name="T6" fmla="*/ 3188 w 3194"/>
                <a:gd name="T7" fmla="*/ 256 h 290"/>
                <a:gd name="T8" fmla="*/ 3160 w 3194"/>
                <a:gd name="T9" fmla="*/ 146 h 290"/>
                <a:gd name="T10" fmla="*/ 3118 w 3194"/>
                <a:gd name="T11" fmla="*/ 34 h 290"/>
                <a:gd name="T12" fmla="*/ 3102 w 3194"/>
                <a:gd name="T13" fmla="*/ 2 h 290"/>
                <a:gd name="T14" fmla="*/ 0 w 3194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Freeform 30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3194 w 3194"/>
                <a:gd name="T5" fmla="*/ 0 h 290"/>
                <a:gd name="T6" fmla="*/ 3176 w 3194"/>
                <a:gd name="T7" fmla="*/ 156 h 290"/>
                <a:gd name="T8" fmla="*/ 3150 w 3194"/>
                <a:gd name="T9" fmla="*/ 254 h 290"/>
                <a:gd name="T10" fmla="*/ 3140 w 3194"/>
                <a:gd name="T11" fmla="*/ 290 h 290"/>
                <a:gd name="T12" fmla="*/ 0 w 3194"/>
                <a:gd name="T13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AB7E2-C640-409B-8AF0-B3A65888866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699D7A-904C-457A-AD12-FF18EF2279E7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00586A-D079-490B-B512-B73F461E46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81E2356-81CB-4BBC-A7F9-7FD7E59B4CF9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7772400" cy="57849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7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bIns="9144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3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4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90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3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43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2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9944CE-A699-445B-92FC-34F7EBDC56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77A1F47-29AD-4B3C-9225-641CD3A56598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6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6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35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05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2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D6A6A-8EEF-41CA-A33A-4CB540D891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400F664-5FCC-4035-834F-9B3073D33395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677C6D-CA46-43A7-8D51-A9AAB7D0DA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E3CD63-D28D-499A-A881-B2F7D3FF1552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68B8C9-82E4-4116-8165-0F86D38683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6CEEB4B-FEBA-4702-A4E0-3E5FB971D85C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A7CB5D-5DBD-4146-A8B4-2A84D5A0CB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D8EF460-C438-4DB1-BCFF-9C331795DCAE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AC44D-FF44-49CF-AB18-8138265186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02C6ED3-C0DE-4842-8B1E-E82B843EE735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2C6935-DDFC-47A0-84A9-ECBCF561DA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BCFA150-C8A5-4F70-A4D8-01C95DAB2B96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81F8E7-C63B-463C-B561-FF607A40425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C3D800-AD19-40BE-9A6A-6EC99B9A1235}" type="datetime3">
              <a:rPr lang="en-US"/>
              <a:pPr/>
              <a:t>5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1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chemeClr val="tx1"/>
                </a:solidFill>
              </a:rPr>
              <a:t>© 2009 IBM Corporation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fld id="{0C13989C-7501-4DB1-A18D-521C7E7E06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fld id="{C551B372-781C-437B-89BD-44ACF06F6B38}" type="datetime3">
              <a:rPr lang="en-US"/>
              <a:pPr/>
              <a:t>5 January 2018</a:t>
            </a:fld>
            <a:endParaRPr lang="en-US"/>
          </a:p>
        </p:txBody>
      </p:sp>
      <p:pic>
        <p:nvPicPr>
          <p:cNvPr id="67594" name="Picture 10" descr="R120_G137_B251-2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elitsavl@bg.ibm.com" TargetMode="External"/><Relationship Id="rId2" Type="http://schemas.openxmlformats.org/officeDocument/2006/relationships/hyperlink" Target="mailto:Nikolay.delev@bg.ibm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947" y="1085850"/>
            <a:ext cx="8766175" cy="2373313"/>
          </a:xfrm>
          <a:noFill/>
        </p:spPr>
        <p:txBody>
          <a:bodyPr/>
          <a:lstStyle/>
          <a:p>
            <a:pPr algn="ctr"/>
            <a:r>
              <a:rPr lang="en-US" dirty="0" smtClean="0"/>
              <a:t>Technology Support Services 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Business Partners </a:t>
            </a:r>
            <a:br>
              <a:rPr lang="en-US" dirty="0" smtClean="0"/>
            </a:b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0"/>
            <a:ext cx="7769225" cy="533400"/>
          </a:xfrm>
          <a:solidFill>
            <a:schemeClr val="bg1"/>
          </a:solidFill>
          <a:ln/>
        </p:spPr>
        <p:txBody>
          <a:bodyPr/>
          <a:lstStyle/>
          <a:p>
            <a:r>
              <a:rPr lang="en-US" dirty="0" err="1" smtClean="0"/>
              <a:t>Nikolay</a:t>
            </a:r>
            <a:r>
              <a:rPr lang="en-US" dirty="0" smtClean="0"/>
              <a:t> </a:t>
            </a:r>
            <a:r>
              <a:rPr lang="en-US" dirty="0" err="1" smtClean="0"/>
              <a:t>Delev</a:t>
            </a:r>
            <a:r>
              <a:rPr lang="en-US" dirty="0" smtClean="0"/>
              <a:t> – TSS Leader, </a:t>
            </a:r>
            <a:r>
              <a:rPr lang="en-US" dirty="0" err="1" smtClean="0"/>
              <a:t>Elitsa</a:t>
            </a:r>
            <a:r>
              <a:rPr lang="en-US" dirty="0" smtClean="0"/>
              <a:t> </a:t>
            </a:r>
            <a:r>
              <a:rPr lang="en-US" dirty="0" err="1" smtClean="0"/>
              <a:t>Vladirmirova</a:t>
            </a:r>
            <a:r>
              <a:rPr lang="en-US" dirty="0" smtClean="0"/>
              <a:t> – TSS Sales Leader</a:t>
            </a:r>
            <a:endParaRPr lang="en-US" dirty="0"/>
          </a:p>
          <a:p>
            <a:r>
              <a:rPr lang="en-US" dirty="0" smtClean="0"/>
              <a:t>21 February 2013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620000" y="63246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412" y="533400"/>
            <a:ext cx="88929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685800"/>
            <a:ext cx="8763000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8F5A-7A0D-40C3-9863-94C5669E9AA8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609600"/>
            <a:ext cx="8686800" cy="639763"/>
          </a:xfrm>
          <a:noFill/>
          <a:ln/>
        </p:spPr>
        <p:txBody>
          <a:bodyPr/>
          <a:lstStyle/>
          <a:p>
            <a:r>
              <a:rPr lang="en-US" dirty="0" smtClean="0"/>
              <a:t>TSS Services Overview</a:t>
            </a:r>
            <a:endParaRPr lang="en-US" dirty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82563" y="6323013"/>
            <a:ext cx="85963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lnSpc>
                <a:spcPct val="100000"/>
              </a:lnSpc>
            </a:pPr>
            <a:endParaRPr lang="en-US" sz="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82563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1000" dirty="0" smtClean="0"/>
              <a:t>Technology Support Services for Business Partners  2013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00" y="63246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>
            <a:spLocks noChangeAspect="1" noChangeArrowheads="1"/>
          </p:cNvSpPr>
          <p:nvPr/>
        </p:nvSpPr>
        <p:spPr bwMode="auto">
          <a:xfrm>
            <a:off x="1350963" y="3988509"/>
            <a:ext cx="6900079" cy="1880904"/>
          </a:xfrm>
          <a:prstGeom prst="rect">
            <a:avLst/>
          </a:prstGeom>
          <a:noFill/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>
                    <a:alpha val="25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spect="1" noChangeArrowheads="1"/>
          </p:cNvSpPr>
          <p:nvPr/>
        </p:nvSpPr>
        <p:spPr bwMode="auto">
          <a:xfrm rot="10800000">
            <a:off x="304799" y="1142999"/>
            <a:ext cx="808829" cy="5159375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algn="ctr">
              <a:spcBef>
                <a:spcPct val="0"/>
              </a:spcBef>
            </a:pPr>
            <a:r>
              <a:rPr lang="en-US" sz="1600" b="0" dirty="0">
                <a:solidFill>
                  <a:schemeClr val="tx1"/>
                </a:solidFill>
              </a:rPr>
              <a:t>  </a:t>
            </a: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HW   Installation / </a:t>
            </a:r>
            <a:r>
              <a:rPr lang="en-US" sz="1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Relocation / Configuration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Rectangle 6"/>
          <p:cNvSpPr>
            <a:spLocks noChangeAspect="1" noChangeArrowheads="1"/>
          </p:cNvSpPr>
          <p:nvPr/>
        </p:nvSpPr>
        <p:spPr bwMode="auto">
          <a:xfrm>
            <a:off x="5602942" y="2656951"/>
            <a:ext cx="1901825" cy="1033463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rgbClr val="0033CC"/>
                </a:solidFill>
              </a:rPr>
              <a:t>PA</a:t>
            </a:r>
          </a:p>
          <a:p>
            <a:pPr algn="ctr">
              <a:spcBef>
                <a:spcPct val="0"/>
              </a:spcBef>
            </a:pPr>
            <a:r>
              <a:rPr lang="en-US" sz="1400" b="0" dirty="0">
                <a:solidFill>
                  <a:schemeClr val="tx1"/>
                </a:solidFill>
              </a:rPr>
              <a:t>Passport Advantage</a:t>
            </a:r>
          </a:p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(Middleware Products /</a:t>
            </a:r>
          </a:p>
          <a:p>
            <a:pPr algn="ctr">
              <a:spcBef>
                <a:spcPct val="0"/>
              </a:spcBef>
            </a:pPr>
            <a:r>
              <a:rPr lang="en-US" sz="1200" b="0" dirty="0" err="1">
                <a:solidFill>
                  <a:schemeClr val="tx1"/>
                </a:solidFill>
              </a:rPr>
              <a:t>Websphere</a:t>
            </a:r>
            <a:r>
              <a:rPr lang="en-US" sz="1200" b="0" dirty="0">
                <a:solidFill>
                  <a:schemeClr val="tx1"/>
                </a:solidFill>
              </a:rPr>
              <a:t>, DB2, …)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7"/>
          <p:cNvSpPr>
            <a:spLocks noChangeAspect="1" noChangeArrowheads="1"/>
          </p:cNvSpPr>
          <p:nvPr/>
        </p:nvSpPr>
        <p:spPr bwMode="auto">
          <a:xfrm>
            <a:off x="3581400" y="2657848"/>
            <a:ext cx="1900238" cy="1033463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rgbClr val="0033CC"/>
                </a:solidFill>
              </a:rPr>
              <a:t>SL</a:t>
            </a:r>
          </a:p>
          <a:p>
            <a:pPr algn="ctr">
              <a:spcBef>
                <a:spcPct val="0"/>
              </a:spcBef>
            </a:pPr>
            <a:r>
              <a:rPr lang="en-US" sz="1400" b="0">
                <a:solidFill>
                  <a:schemeClr val="tx1"/>
                </a:solidFill>
              </a:rPr>
              <a:t>Support Line</a:t>
            </a:r>
          </a:p>
          <a:p>
            <a:pPr algn="ctr">
              <a:spcBef>
                <a:spcPct val="0"/>
              </a:spcBef>
            </a:pPr>
            <a:r>
              <a:rPr lang="en-US" sz="1200" b="0">
                <a:solidFill>
                  <a:schemeClr val="tx1"/>
                </a:solidFill>
              </a:rPr>
              <a:t>(zSeries, Linux, Microsoft, Disk / Tape)</a:t>
            </a:r>
          </a:p>
        </p:txBody>
      </p:sp>
      <p:sp>
        <p:nvSpPr>
          <p:cNvPr id="13" name="Rectangle 8"/>
          <p:cNvSpPr>
            <a:spLocks noChangeAspect="1" noChangeArrowheads="1"/>
          </p:cNvSpPr>
          <p:nvPr/>
        </p:nvSpPr>
        <p:spPr bwMode="auto">
          <a:xfrm>
            <a:off x="1497423" y="2657848"/>
            <a:ext cx="1901825" cy="1033463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rgbClr val="0033CC"/>
                </a:solidFill>
              </a:rPr>
              <a:t>SW MA</a:t>
            </a:r>
          </a:p>
          <a:p>
            <a:pPr algn="ctr">
              <a:spcBef>
                <a:spcPct val="0"/>
              </a:spcBef>
            </a:pPr>
            <a:r>
              <a:rPr lang="en-US" sz="1400" b="0" dirty="0">
                <a:solidFill>
                  <a:schemeClr val="tx1"/>
                </a:solidFill>
              </a:rPr>
              <a:t>Software Maintenance</a:t>
            </a:r>
          </a:p>
          <a:p>
            <a:pPr algn="ctr">
              <a:spcBef>
                <a:spcPct val="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(Power systems)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4" name="Rectangle 9"/>
          <p:cNvSpPr>
            <a:spLocks noChangeAspect="1" noChangeArrowheads="1"/>
          </p:cNvSpPr>
          <p:nvPr/>
        </p:nvSpPr>
        <p:spPr bwMode="auto">
          <a:xfrm>
            <a:off x="1461135" y="1360487"/>
            <a:ext cx="6032874" cy="9191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0033CC"/>
                </a:solidFill>
              </a:rPr>
              <a:t>Enhanced Technical Support</a:t>
            </a:r>
            <a:r>
              <a:rPr lang="en-US" sz="1400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(Comfort Line)</a:t>
            </a:r>
          </a:p>
          <a:p>
            <a:pPr algn="ctr">
              <a:spcBef>
                <a:spcPct val="0"/>
              </a:spcBef>
            </a:pPr>
            <a:r>
              <a:rPr lang="en-US" sz="1200" b="0" i="1" dirty="0">
                <a:solidFill>
                  <a:schemeClr val="tx1"/>
                </a:solidFill>
              </a:rPr>
              <a:t>“Rapid Response, Integrated Support, Proactive Approach”</a:t>
            </a:r>
          </a:p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Incl. Remote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Account Advocate Team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1"/>
          <p:cNvSpPr>
            <a:spLocks noChangeAspect="1" noChangeArrowheads="1"/>
          </p:cNvSpPr>
          <p:nvPr/>
        </p:nvSpPr>
        <p:spPr bwMode="auto">
          <a:xfrm rot="10800000">
            <a:off x="7720382" y="5276560"/>
            <a:ext cx="462812" cy="484207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Rectangle 13"/>
          <p:cNvSpPr>
            <a:spLocks noChangeAspect="1" noChangeArrowheads="1"/>
          </p:cNvSpPr>
          <p:nvPr/>
        </p:nvSpPr>
        <p:spPr bwMode="auto">
          <a:xfrm rot="10800000">
            <a:off x="7636960" y="2658138"/>
            <a:ext cx="530940" cy="1025656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8" name="Rectangle 14"/>
          <p:cNvSpPr>
            <a:spLocks noChangeAspect="1" noChangeArrowheads="1"/>
          </p:cNvSpPr>
          <p:nvPr/>
        </p:nvSpPr>
        <p:spPr bwMode="auto">
          <a:xfrm rot="10800000">
            <a:off x="7620000" y="1377948"/>
            <a:ext cx="547900" cy="9077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Enhanced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gray">
          <a:xfrm rot="16200000">
            <a:off x="6042046" y="3584575"/>
            <a:ext cx="4964113" cy="385762"/>
          </a:xfrm>
          <a:prstGeom prst="rect">
            <a:avLst/>
          </a:prstGeom>
          <a:gradFill rotWithShape="0">
            <a:gsLst>
              <a:gs pos="0">
                <a:srgbClr val="FFFF66">
                  <a:alpha val="25000"/>
                </a:srgbClr>
              </a:gs>
              <a:gs pos="100000">
                <a:schemeClr val="accent1">
                  <a:alpha val="75000"/>
                </a:schemeClr>
              </a:gs>
            </a:gsLst>
            <a:lin ang="5400000" scaled="1"/>
          </a:gra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spcBef>
                <a:spcPct val="0"/>
              </a:spcBef>
              <a:tabLst>
                <a:tab pos="1885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tabLst>
                <a:tab pos="1885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tabLst>
                <a:tab pos="1885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tabLst>
                <a:tab pos="1885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tabLst>
                <a:tab pos="1885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85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85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85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85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hangingPunct="0">
              <a:buFont typeface="Wingdings" pitchFamily="2" charset="2"/>
              <a:buNone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Reactive                                     </a:t>
            </a: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Proactive</a:t>
            </a:r>
            <a:endParaRPr lang="en-US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440945" y="4114690"/>
            <a:ext cx="6179055" cy="457200"/>
          </a:xfrm>
          <a:prstGeom prst="rect">
            <a:avLst/>
          </a:prstGeom>
          <a:solidFill>
            <a:srgbClr val="FFFF00">
              <a:alpha val="25000"/>
            </a:srgb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rgbClr val="0033CC"/>
                </a:solidFill>
              </a:rPr>
              <a:t>Committed </a:t>
            </a:r>
            <a:r>
              <a:rPr lang="en-US" sz="1400" dirty="0" smtClean="0">
                <a:solidFill>
                  <a:srgbClr val="0033CC"/>
                </a:solidFill>
              </a:rPr>
              <a:t>Repair Services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0945" y="4716115"/>
            <a:ext cx="6179055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rgbClr val="0033CC"/>
                </a:solidFill>
              </a:rPr>
              <a:t>Warranty / Maintenance Services </a:t>
            </a:r>
            <a:r>
              <a:rPr lang="en-US" sz="1400" dirty="0" smtClean="0">
                <a:solidFill>
                  <a:srgbClr val="0033CC"/>
                </a:solidFill>
              </a:rPr>
              <a:t>Upgrade / Extended Warranty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427069" y="5255942"/>
            <a:ext cx="6185292" cy="504825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rgbClr val="0033CC"/>
                </a:solidFill>
              </a:rPr>
              <a:t>Base Warranty</a:t>
            </a:r>
            <a:r>
              <a:rPr lang="en-US" b="0">
                <a:solidFill>
                  <a:schemeClr val="tx1"/>
                </a:solidFill>
              </a:rPr>
              <a:t> / </a:t>
            </a:r>
            <a:r>
              <a:rPr lang="en-US" sz="1400">
                <a:solidFill>
                  <a:srgbClr val="0033CC"/>
                </a:solidFill>
              </a:rPr>
              <a:t>Maintenance Services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350963" y="5949950"/>
            <a:ext cx="6900079" cy="30956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tx1"/>
                </a:solidFill>
              </a:rPr>
              <a:t>IBM - Logo &amp; Multi Vendor Selected Products</a:t>
            </a:r>
          </a:p>
        </p:txBody>
      </p:sp>
      <p:sp>
        <p:nvSpPr>
          <p:cNvPr id="24" name="Rectangle 20"/>
          <p:cNvSpPr>
            <a:spLocks noChangeAspect="1" noChangeArrowheads="1"/>
          </p:cNvSpPr>
          <p:nvPr/>
        </p:nvSpPr>
        <p:spPr bwMode="auto">
          <a:xfrm rot="10800000">
            <a:off x="7720382" y="4716116"/>
            <a:ext cx="462812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5" name="Rectangle 21"/>
          <p:cNvSpPr>
            <a:spLocks noChangeAspect="1" noChangeArrowheads="1"/>
          </p:cNvSpPr>
          <p:nvPr/>
        </p:nvSpPr>
        <p:spPr bwMode="auto">
          <a:xfrm rot="10800000">
            <a:off x="7720381" y="4114690"/>
            <a:ext cx="462812" cy="457200"/>
          </a:xfrm>
          <a:prstGeom prst="rect">
            <a:avLst/>
          </a:prstGeom>
          <a:solidFill>
            <a:srgbClr val="FFFF00">
              <a:alpha val="25000"/>
            </a:srgbClr>
          </a:solidFill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6" name="Rectangle 22"/>
          <p:cNvSpPr>
            <a:spLocks noChangeAspect="1" noChangeArrowheads="1"/>
          </p:cNvSpPr>
          <p:nvPr/>
        </p:nvSpPr>
        <p:spPr bwMode="auto">
          <a:xfrm>
            <a:off x="1370647" y="1295400"/>
            <a:ext cx="6880395" cy="2484438"/>
          </a:xfrm>
          <a:prstGeom prst="rect">
            <a:avLst/>
          </a:prstGeom>
          <a:noFill/>
          <a:ln w="19050" algn="ctr">
            <a:solidFill>
              <a:srgbClr val="7889F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>
                    <a:alpha val="25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>
              <a:solidFill>
                <a:srgbClr val="0033CC"/>
              </a:solidFill>
            </a:endParaRPr>
          </a:p>
          <a:p>
            <a:pPr algn="ctr">
              <a:spcBef>
                <a:spcPct val="0"/>
              </a:spcBef>
            </a:pPr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gray">
          <a:xfrm flipV="1">
            <a:off x="8524102" y="2819400"/>
            <a:ext cx="0" cy="1728788"/>
          </a:xfrm>
          <a:prstGeom prst="line">
            <a:avLst/>
          </a:prstGeom>
          <a:noFill/>
          <a:ln w="76200" cmpd="tri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gray">
          <a:xfrm>
            <a:off x="1219199" y="1143000"/>
            <a:ext cx="7559675" cy="5180013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8F5A-7A0D-40C3-9863-94C5669E9AA8}" type="slidenum">
              <a:rPr lang="en-US"/>
              <a:pPr/>
              <a:t>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609600"/>
            <a:ext cx="8686800" cy="639763"/>
          </a:xfrm>
          <a:noFill/>
          <a:ln/>
        </p:spPr>
        <p:txBody>
          <a:bodyPr/>
          <a:lstStyle/>
          <a:p>
            <a:r>
              <a:rPr lang="en-US" sz="2800" dirty="0" smtClean="0"/>
              <a:t>TSS Services and Multivendor Support</a:t>
            </a:r>
            <a:endParaRPr lang="en-US" sz="2800" dirty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82563" y="6323013"/>
            <a:ext cx="85963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lnSpc>
                <a:spcPct val="100000"/>
              </a:lnSpc>
            </a:pPr>
            <a:endParaRPr lang="en-US" sz="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82563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1000" dirty="0" smtClean="0"/>
              <a:t>Technology Support Services for Business Partners 2013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00" y="63246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41631"/>
            <a:ext cx="3609975" cy="1886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1146023"/>
            <a:ext cx="2756727" cy="15043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05" y="1146023"/>
            <a:ext cx="3960295" cy="1595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65" y="4967078"/>
            <a:ext cx="4418339" cy="14470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92"/>
            <a:ext cx="3840896" cy="14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8F5A-7A0D-40C3-9863-94C5669E9AA8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609600"/>
            <a:ext cx="8686800" cy="639763"/>
          </a:xfrm>
          <a:noFill/>
          <a:ln/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IBM Re-Establishment fee</a:t>
            </a:r>
            <a:endParaRPr lang="en-US" sz="28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078" y="1447800"/>
            <a:ext cx="8686800" cy="4479925"/>
          </a:xfrm>
        </p:spPr>
        <p:txBody>
          <a:bodyPr/>
          <a:lstStyle/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Effective </a:t>
            </a:r>
            <a:r>
              <a:rPr lang="en-US" b="1" dirty="0">
                <a:solidFill>
                  <a:schemeClr val="tx1"/>
                </a:solidFill>
              </a:rPr>
              <a:t>April 1, 2013</a:t>
            </a:r>
            <a:r>
              <a:rPr lang="en-US" dirty="0">
                <a:solidFill>
                  <a:schemeClr val="tx1"/>
                </a:solidFill>
              </a:rPr>
              <a:t>, Power Systems, System x, and Storage System Machines that are no </a:t>
            </a:r>
            <a:r>
              <a:rPr lang="en-US" dirty="0" smtClean="0">
                <a:solidFill>
                  <a:schemeClr val="tx1"/>
                </a:solidFill>
              </a:rPr>
              <a:t>longer covered </a:t>
            </a:r>
            <a:r>
              <a:rPr lang="en-US" dirty="0">
                <a:solidFill>
                  <a:schemeClr val="tx1"/>
                </a:solidFill>
              </a:rPr>
              <a:t>by base warranty and not covered by an IBM hardware maintenance service agreement for </a:t>
            </a:r>
            <a:r>
              <a:rPr lang="en-US" dirty="0" smtClean="0">
                <a:solidFill>
                  <a:schemeClr val="tx1"/>
                </a:solidFill>
              </a:rPr>
              <a:t>90days </a:t>
            </a:r>
            <a:r>
              <a:rPr lang="en-US" dirty="0">
                <a:solidFill>
                  <a:schemeClr val="tx1"/>
                </a:solidFill>
              </a:rPr>
              <a:t>or more (“lapsed coverage”), will be subject to a </a:t>
            </a:r>
            <a:r>
              <a:rPr lang="en-US" dirty="0" smtClean="0">
                <a:solidFill>
                  <a:schemeClr val="tx1"/>
                </a:solidFill>
              </a:rPr>
              <a:t>reestablishment </a:t>
            </a:r>
            <a:r>
              <a:rPr lang="en-US" dirty="0">
                <a:solidFill>
                  <a:schemeClr val="tx1"/>
                </a:solidFill>
              </a:rPr>
              <a:t>fee when added to an </a:t>
            </a:r>
            <a:r>
              <a:rPr lang="en-US" dirty="0" smtClean="0">
                <a:solidFill>
                  <a:schemeClr val="tx1"/>
                </a:solidFill>
              </a:rPr>
              <a:t>IBM hardware </a:t>
            </a:r>
            <a:r>
              <a:rPr lang="en-US" dirty="0">
                <a:solidFill>
                  <a:schemeClr val="tx1"/>
                </a:solidFill>
              </a:rPr>
              <a:t>maintenance service agreement. The reestablishment fee will be based on the number of </a:t>
            </a:r>
            <a:r>
              <a:rPr lang="en-US" dirty="0" smtClean="0">
                <a:solidFill>
                  <a:schemeClr val="tx1"/>
                </a:solidFill>
              </a:rPr>
              <a:t>days of </a:t>
            </a:r>
            <a:r>
              <a:rPr lang="en-US" dirty="0">
                <a:solidFill>
                  <a:schemeClr val="tx1"/>
                </a:solidFill>
              </a:rPr>
              <a:t>lapsed coverage, up to an amount equal to 365 days of hardware maintenance service </a:t>
            </a:r>
            <a:r>
              <a:rPr lang="en-US" dirty="0" smtClean="0">
                <a:solidFill>
                  <a:schemeClr val="tx1"/>
                </a:solidFill>
              </a:rPr>
              <a:t>fees. IBM </a:t>
            </a:r>
            <a:r>
              <a:rPr lang="en-US" dirty="0">
                <a:solidFill>
                  <a:schemeClr val="tx1"/>
                </a:solidFill>
              </a:rPr>
              <a:t>reserves the right to change, modify, or withdraw its offerings, policies, and practices at any time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Additiona</a:t>
            </a:r>
            <a:r>
              <a:rPr lang="en-US" dirty="0" smtClean="0"/>
              <a:t>l discount to be offered for all machines currently outside of Warranty or Maintenance Agreement to be added to an </a:t>
            </a:r>
            <a:r>
              <a:rPr lang="en-US" dirty="0" smtClean="0">
                <a:solidFill>
                  <a:schemeClr val="tx1"/>
                </a:solidFill>
              </a:rPr>
              <a:t>IBM hardware maintenance service agreement before </a:t>
            </a:r>
            <a:r>
              <a:rPr lang="en-US" b="1" dirty="0" smtClean="0">
                <a:solidFill>
                  <a:schemeClr val="tx1"/>
                </a:solidFill>
              </a:rPr>
              <a:t>31 March 2013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82563" y="6323013"/>
            <a:ext cx="85963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lnSpc>
                <a:spcPct val="100000"/>
              </a:lnSpc>
            </a:pPr>
            <a:endParaRPr lang="en-US" sz="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82563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1000" dirty="0" smtClean="0"/>
              <a:t>Technology Support Services for Business Partners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00" y="63246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8F5A-7A0D-40C3-9863-94C5669E9AA8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609600"/>
            <a:ext cx="8686800" cy="639763"/>
          </a:xfrm>
          <a:noFill/>
          <a:ln/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TSS Services</a:t>
            </a:r>
            <a:endParaRPr lang="en-US" sz="28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836" y="2209800"/>
            <a:ext cx="8686800" cy="3717925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0" dirty="0" smtClean="0"/>
              <a:t>Q &amp; A </a:t>
            </a:r>
            <a:endParaRPr lang="en-US" sz="14000" dirty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72671" y="6427686"/>
            <a:ext cx="8001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lnSpc>
                <a:spcPct val="100000"/>
              </a:lnSpc>
            </a:pPr>
            <a:endParaRPr lang="en-US" sz="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82563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1000" dirty="0" smtClean="0"/>
              <a:t>Technology Support Services for Business Partners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00" y="63246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08F5A-7A0D-40C3-9863-94C5669E9AA8}" type="slidenum">
              <a:rPr lang="en-US"/>
              <a:pPr/>
              <a:t>6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609600"/>
            <a:ext cx="8686800" cy="639763"/>
          </a:xfrm>
          <a:noFill/>
          <a:ln/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TSS Services contacts</a:t>
            </a:r>
            <a:endParaRPr lang="en-US" sz="28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836" y="1676400"/>
            <a:ext cx="8686800" cy="425132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 smtClean="0">
                <a:solidFill>
                  <a:schemeClr val="accent1"/>
                </a:solidFill>
              </a:rPr>
              <a:t>Nikolay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Delev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E-mail: </a:t>
            </a:r>
            <a:r>
              <a:rPr lang="en-US" sz="2400" dirty="0" smtClean="0">
                <a:hlinkClick r:id="rId2"/>
              </a:rPr>
              <a:t>Nikolay.delev@bg.ibm.com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Phone: +359 885 959122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chemeClr val="accent1"/>
                </a:solidFill>
              </a:rPr>
              <a:t>Elitsa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Vladimirova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E-mail: </a:t>
            </a:r>
            <a:r>
              <a:rPr lang="en-US" sz="2400" dirty="0" smtClean="0">
                <a:solidFill>
                  <a:srgbClr val="000000"/>
                </a:solidFill>
                <a:hlinkClick r:id="rId3"/>
              </a:rPr>
              <a:t>elitsavl@bg.ibm.com</a:t>
            </a:r>
            <a:endParaRPr lang="en-US" sz="24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Phone: +</a:t>
            </a:r>
            <a:r>
              <a:rPr lang="en-US" sz="2400" dirty="0" smtClean="0">
                <a:solidFill>
                  <a:srgbClr val="000000"/>
                </a:solidFill>
              </a:rPr>
              <a:t>359 885 698898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72671" y="6427686"/>
            <a:ext cx="8001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bIns="46038" anchor="b"/>
          <a:lstStyle/>
          <a:p>
            <a:pPr marL="400050" indent="-400050" eaLnBrk="0" hangingPunct="0">
              <a:lnSpc>
                <a:spcPct val="100000"/>
              </a:lnSpc>
            </a:pPr>
            <a:endParaRPr lang="en-US" sz="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82563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1000" dirty="0" smtClean="0"/>
              <a:t>Technology Support Services for Business Partners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00" y="6324600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286" y="3717032"/>
            <a:ext cx="856895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度传课：司马懿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3776208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4214090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3" y="2921167"/>
            <a:ext cx="75248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  <a:endParaRPr lang="zh-CN" altLang="en-US" sz="1800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4653136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Planet White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Planet White</Template>
  <TotalTime>164</TotalTime>
  <Words>415</Words>
  <Application>Microsoft Office PowerPoint</Application>
  <PresentationFormat>全屏显示(4:3)</PresentationFormat>
  <Paragraphs>83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IBM Planet White</vt:lpstr>
      <vt:lpstr>Default Theme</vt:lpstr>
      <vt:lpstr>Technology Support Services  for  Business Partners  2013</vt:lpstr>
      <vt:lpstr>TSS Services Overview</vt:lpstr>
      <vt:lpstr>TSS Services and Multivendor Support</vt:lpstr>
      <vt:lpstr> IBM Re-Establishment fee</vt:lpstr>
      <vt:lpstr> TSS Services</vt:lpstr>
      <vt:lpstr> TSS Services contacts</vt:lpstr>
      <vt:lpstr>声明：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 Template  Full Version</dc:title>
  <dc:creator>ADMINIBM</dc:creator>
  <cp:lastModifiedBy>Microsoft</cp:lastModifiedBy>
  <cp:revision>14</cp:revision>
  <dcterms:created xsi:type="dcterms:W3CDTF">2013-02-21T06:58:37Z</dcterms:created>
  <dcterms:modified xsi:type="dcterms:W3CDTF">2018-01-05T01:45:05Z</dcterms:modified>
</cp:coreProperties>
</file>